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3" r:id="rId4"/>
  </p:sldMasterIdLst>
  <p:notesMasterIdLst>
    <p:notesMasterId r:id="rId22"/>
  </p:notesMasterIdLst>
  <p:handoutMasterIdLst>
    <p:handoutMasterId r:id="rId23"/>
  </p:handoutMasterIdLst>
  <p:sldIdLst>
    <p:sldId id="266" r:id="rId5"/>
    <p:sldId id="452" r:id="rId6"/>
    <p:sldId id="445" r:id="rId7"/>
    <p:sldId id="513" r:id="rId8"/>
    <p:sldId id="446" r:id="rId9"/>
    <p:sldId id="458" r:id="rId10"/>
    <p:sldId id="447" r:id="rId11"/>
    <p:sldId id="459" r:id="rId12"/>
    <p:sldId id="448" r:id="rId13"/>
    <p:sldId id="449" r:id="rId14"/>
    <p:sldId id="450" r:id="rId15"/>
    <p:sldId id="451" r:id="rId16"/>
    <p:sldId id="460" r:id="rId17"/>
    <p:sldId id="461" r:id="rId18"/>
    <p:sldId id="514" r:id="rId19"/>
    <p:sldId id="444" r:id="rId20"/>
    <p:sldId id="45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06">
          <p15:clr>
            <a:srgbClr val="A4A3A4"/>
          </p15:clr>
        </p15:guide>
        <p15:guide id="3" pos="2880">
          <p15:clr>
            <a:srgbClr val="A4A3A4"/>
          </p15:clr>
        </p15:guide>
        <p15:guide id="4" orient="horz" pos="2114">
          <p15:clr>
            <a:srgbClr val="A4A3A4"/>
          </p15:clr>
        </p15:guide>
        <p15:guide id="5" pos="2759">
          <p15:clr>
            <a:srgbClr val="A4A3A4"/>
          </p15:clr>
        </p15:guide>
        <p15:guide id="6" pos="20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2633" autoAdjust="0"/>
  </p:normalViewPr>
  <p:slideViewPr>
    <p:cSldViewPr snapToGrid="0" snapToObjects="1">
      <p:cViewPr varScale="1">
        <p:scale>
          <a:sx n="79" d="100"/>
          <a:sy n="79" d="100"/>
        </p:scale>
        <p:origin x="1987" y="77"/>
      </p:cViewPr>
      <p:guideLst>
        <p:guide orient="horz" pos="2160"/>
        <p:guide pos="2406"/>
        <p:guide pos="2880"/>
        <p:guide orient="horz" pos="2114"/>
        <p:guide pos="2759"/>
        <p:guide pos="2022"/>
      </p:guideLst>
    </p:cSldViewPr>
  </p:slideViewPr>
  <p:notesTextViewPr>
    <p:cViewPr>
      <p:scale>
        <a:sx n="100" d="100"/>
        <a:sy n="100" d="100"/>
      </p:scale>
      <p:origin x="0" y="0"/>
    </p:cViewPr>
  </p:notesTextViewPr>
  <p:sorterViewPr>
    <p:cViewPr>
      <p:scale>
        <a:sx n="112" d="100"/>
        <a:sy n="11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A7434-A34C-D840-A26F-22ED13A4DFD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D72B2BD3-0075-44A5-94A5-1CE14D0A419A}">
      <dgm:prSet/>
      <dgm:spPr/>
      <dgm:t>
        <a:bodyPr/>
        <a:lstStyle/>
        <a:p>
          <a:r>
            <a:rPr lang="en-US" dirty="0"/>
            <a:t>Threat Modeling</a:t>
          </a:r>
        </a:p>
      </dgm:t>
    </dgm:pt>
    <dgm:pt modelId="{ACB4A0A0-6C32-458E-BD8F-64ACB6532A13}" type="parTrans" cxnId="{95BFE2D8-6B0F-45FE-882A-E679F8C84EA6}">
      <dgm:prSet/>
      <dgm:spPr/>
      <dgm:t>
        <a:bodyPr/>
        <a:lstStyle/>
        <a:p>
          <a:endParaRPr lang="en-US"/>
        </a:p>
      </dgm:t>
    </dgm:pt>
    <dgm:pt modelId="{7CF70B66-28EA-463D-9080-6B33B382F70F}" type="sibTrans" cxnId="{95BFE2D8-6B0F-45FE-882A-E679F8C84EA6}">
      <dgm:prSet/>
      <dgm:spPr/>
      <dgm:t>
        <a:bodyPr/>
        <a:lstStyle/>
        <a:p>
          <a:endParaRPr lang="en-US"/>
        </a:p>
      </dgm:t>
    </dgm:pt>
    <dgm:pt modelId="{2AD480BC-6FC2-492B-9E28-6B5B415F1714}">
      <dgm:prSet/>
      <dgm:spPr/>
      <dgm:t>
        <a:bodyPr/>
        <a:lstStyle/>
        <a:p>
          <a:r>
            <a:rPr lang="en-US" dirty="0"/>
            <a:t>Mission 7.1: Threat Modeling Case Study</a:t>
          </a:r>
        </a:p>
      </dgm:t>
    </dgm:pt>
    <dgm:pt modelId="{6B0FBEF4-FE3C-4AB8-814F-582C00D30511}" type="parTrans" cxnId="{7E4E2455-C6C3-4F86-AB44-B049CA6796E8}">
      <dgm:prSet/>
      <dgm:spPr/>
      <dgm:t>
        <a:bodyPr/>
        <a:lstStyle/>
        <a:p>
          <a:endParaRPr lang="en-US"/>
        </a:p>
      </dgm:t>
    </dgm:pt>
    <dgm:pt modelId="{01CC9749-D188-4104-9D2A-6078AF42B33B}" type="sibTrans" cxnId="{7E4E2455-C6C3-4F86-AB44-B049CA6796E8}">
      <dgm:prSet/>
      <dgm:spPr/>
      <dgm:t>
        <a:bodyPr/>
        <a:lstStyle/>
        <a:p>
          <a:endParaRPr lang="en-US"/>
        </a:p>
      </dgm:t>
    </dgm:pt>
    <dgm:pt modelId="{4C2499B0-628D-4A22-A7F5-E6686E3C4C69}">
      <dgm:prSet/>
      <dgm:spPr/>
      <dgm:t>
        <a:bodyPr/>
        <a:lstStyle/>
        <a:p>
          <a:r>
            <a:rPr lang="en-US" dirty="0"/>
            <a:t>Mission 7.2: Razor Pages Security IV</a:t>
          </a:r>
        </a:p>
      </dgm:t>
    </dgm:pt>
    <dgm:pt modelId="{4B2C1404-219B-4F2C-BDFB-C6DE0273C774}" type="parTrans" cxnId="{B941EA3B-2913-4BA2-883D-2CD967842446}">
      <dgm:prSet/>
      <dgm:spPr/>
      <dgm:t>
        <a:bodyPr/>
        <a:lstStyle/>
        <a:p>
          <a:endParaRPr lang="en-US"/>
        </a:p>
      </dgm:t>
    </dgm:pt>
    <dgm:pt modelId="{2AA94F95-C68C-4E22-B57B-EFE539EFEDE3}" type="sibTrans" cxnId="{B941EA3B-2913-4BA2-883D-2CD967842446}">
      <dgm:prSet/>
      <dgm:spPr/>
      <dgm:t>
        <a:bodyPr/>
        <a:lstStyle/>
        <a:p>
          <a:endParaRPr lang="en-US"/>
        </a:p>
      </dgm:t>
    </dgm:pt>
    <dgm:pt modelId="{18BEC77D-F853-4A38-AC34-C58A87AFAE69}">
      <dgm:prSet/>
      <dgm:spPr/>
      <dgm:t>
        <a:bodyPr/>
        <a:lstStyle/>
        <a:p>
          <a:r>
            <a:rPr lang="en-US"/>
            <a:t>Remote Learning Instructions</a:t>
          </a:r>
          <a:endParaRPr lang="en-US" dirty="0"/>
        </a:p>
      </dgm:t>
    </dgm:pt>
    <dgm:pt modelId="{E14FEBDC-BBB0-4082-9421-8431E78F5DCA}" type="parTrans" cxnId="{085FCA7F-A169-4045-8FA3-950B3471ED24}">
      <dgm:prSet/>
      <dgm:spPr/>
      <dgm:t>
        <a:bodyPr/>
        <a:lstStyle/>
        <a:p>
          <a:endParaRPr lang="en-SG"/>
        </a:p>
      </dgm:t>
    </dgm:pt>
    <dgm:pt modelId="{B2CEEF46-509F-40D0-B5F7-BAD4A4BD6659}" type="sibTrans" cxnId="{085FCA7F-A169-4045-8FA3-950B3471ED24}">
      <dgm:prSet/>
      <dgm:spPr/>
      <dgm:t>
        <a:bodyPr/>
        <a:lstStyle/>
        <a:p>
          <a:endParaRPr lang="en-SG"/>
        </a:p>
      </dgm:t>
    </dgm:pt>
    <dgm:pt modelId="{FACA2EB4-7352-3848-9C7B-BEC9D897A791}" type="pres">
      <dgm:prSet presAssocID="{E74A7434-A34C-D840-A26F-22ED13A4DFDD}" presName="Name0" presStyleCnt="0">
        <dgm:presLayoutVars>
          <dgm:chMax val="7"/>
          <dgm:chPref val="7"/>
          <dgm:dir/>
        </dgm:presLayoutVars>
      </dgm:prSet>
      <dgm:spPr/>
    </dgm:pt>
    <dgm:pt modelId="{312F260F-0160-C343-B3E6-1BFAA47C3917}" type="pres">
      <dgm:prSet presAssocID="{E74A7434-A34C-D840-A26F-22ED13A4DFDD}" presName="Name1" presStyleCnt="0"/>
      <dgm:spPr/>
    </dgm:pt>
    <dgm:pt modelId="{F0734DC9-3E71-164C-A000-E95149639F1E}" type="pres">
      <dgm:prSet presAssocID="{E74A7434-A34C-D840-A26F-22ED13A4DFDD}" presName="cycle" presStyleCnt="0"/>
      <dgm:spPr/>
    </dgm:pt>
    <dgm:pt modelId="{EFAE883E-5B32-9543-99CF-193EEB61D6C5}" type="pres">
      <dgm:prSet presAssocID="{E74A7434-A34C-D840-A26F-22ED13A4DFDD}" presName="srcNode" presStyleLbl="node1" presStyleIdx="0" presStyleCnt="4"/>
      <dgm:spPr/>
    </dgm:pt>
    <dgm:pt modelId="{04932873-04F1-1948-9D09-1DEBC426018D}" type="pres">
      <dgm:prSet presAssocID="{E74A7434-A34C-D840-A26F-22ED13A4DFDD}" presName="conn" presStyleLbl="parChTrans1D2" presStyleIdx="0" presStyleCnt="1"/>
      <dgm:spPr/>
    </dgm:pt>
    <dgm:pt modelId="{7D2544BA-1B36-4B41-B78C-90DCEC926C24}" type="pres">
      <dgm:prSet presAssocID="{E74A7434-A34C-D840-A26F-22ED13A4DFDD}" presName="extraNode" presStyleLbl="node1" presStyleIdx="0" presStyleCnt="4"/>
      <dgm:spPr/>
    </dgm:pt>
    <dgm:pt modelId="{0044D4CB-C82E-4642-92FE-FBF8D6533890}" type="pres">
      <dgm:prSet presAssocID="{E74A7434-A34C-D840-A26F-22ED13A4DFDD}" presName="dstNode" presStyleLbl="node1" presStyleIdx="0" presStyleCnt="4"/>
      <dgm:spPr/>
    </dgm:pt>
    <dgm:pt modelId="{D464A75D-9F63-4F84-AB84-20980C154E63}" type="pres">
      <dgm:prSet presAssocID="{18BEC77D-F853-4A38-AC34-C58A87AFAE69}" presName="text_1" presStyleLbl="node1" presStyleIdx="0" presStyleCnt="4">
        <dgm:presLayoutVars>
          <dgm:bulletEnabled val="1"/>
        </dgm:presLayoutVars>
      </dgm:prSet>
      <dgm:spPr/>
    </dgm:pt>
    <dgm:pt modelId="{DAD8EF68-A716-4425-A04F-6F1907B7AF0E}" type="pres">
      <dgm:prSet presAssocID="{18BEC77D-F853-4A38-AC34-C58A87AFAE69}" presName="accent_1" presStyleCnt="0"/>
      <dgm:spPr/>
    </dgm:pt>
    <dgm:pt modelId="{1D355196-ECD8-42E0-AA6B-B3DBE2B42E5C}" type="pres">
      <dgm:prSet presAssocID="{18BEC77D-F853-4A38-AC34-C58A87AFAE69}" presName="accentRepeatNode" presStyleLbl="solidFgAcc1" presStyleIdx="0" presStyleCnt="4"/>
      <dgm:spPr/>
    </dgm:pt>
    <dgm:pt modelId="{3214EA67-D846-427F-8D3D-4F97BD16319D}" type="pres">
      <dgm:prSet presAssocID="{D72B2BD3-0075-44A5-94A5-1CE14D0A419A}" presName="text_2" presStyleLbl="node1" presStyleIdx="1" presStyleCnt="4">
        <dgm:presLayoutVars>
          <dgm:bulletEnabled val="1"/>
        </dgm:presLayoutVars>
      </dgm:prSet>
      <dgm:spPr/>
    </dgm:pt>
    <dgm:pt modelId="{F1FCFBD6-B6BE-4DFD-86AB-F45B5B23F3FB}" type="pres">
      <dgm:prSet presAssocID="{D72B2BD3-0075-44A5-94A5-1CE14D0A419A}" presName="accent_2" presStyleCnt="0"/>
      <dgm:spPr/>
    </dgm:pt>
    <dgm:pt modelId="{ACD57EAA-4D99-4D90-9473-98211B1D1DC5}" type="pres">
      <dgm:prSet presAssocID="{D72B2BD3-0075-44A5-94A5-1CE14D0A419A}" presName="accentRepeatNode" presStyleLbl="solidFgAcc1" presStyleIdx="1" presStyleCnt="4"/>
      <dgm:spPr/>
    </dgm:pt>
    <dgm:pt modelId="{1686443C-A0D2-4718-A1F4-730FF520C826}" type="pres">
      <dgm:prSet presAssocID="{2AD480BC-6FC2-492B-9E28-6B5B415F1714}" presName="text_3" presStyleLbl="node1" presStyleIdx="2" presStyleCnt="4">
        <dgm:presLayoutVars>
          <dgm:bulletEnabled val="1"/>
        </dgm:presLayoutVars>
      </dgm:prSet>
      <dgm:spPr/>
    </dgm:pt>
    <dgm:pt modelId="{28F4D8BE-46EF-487A-BE58-A1FAF79B31A3}" type="pres">
      <dgm:prSet presAssocID="{2AD480BC-6FC2-492B-9E28-6B5B415F1714}" presName="accent_3" presStyleCnt="0"/>
      <dgm:spPr/>
    </dgm:pt>
    <dgm:pt modelId="{9ADA104A-C362-474B-83B9-DCAE7D44DD43}" type="pres">
      <dgm:prSet presAssocID="{2AD480BC-6FC2-492B-9E28-6B5B415F1714}" presName="accentRepeatNode" presStyleLbl="solidFgAcc1" presStyleIdx="2" presStyleCnt="4"/>
      <dgm:spPr/>
    </dgm:pt>
    <dgm:pt modelId="{57282AF4-01A4-4A75-8312-76A1E117F920}" type="pres">
      <dgm:prSet presAssocID="{4C2499B0-628D-4A22-A7F5-E6686E3C4C69}" presName="text_4" presStyleLbl="node1" presStyleIdx="3" presStyleCnt="4">
        <dgm:presLayoutVars>
          <dgm:bulletEnabled val="1"/>
        </dgm:presLayoutVars>
      </dgm:prSet>
      <dgm:spPr/>
    </dgm:pt>
    <dgm:pt modelId="{2DC86E2B-6472-4E91-8329-C5EDC0FDEBE5}" type="pres">
      <dgm:prSet presAssocID="{4C2499B0-628D-4A22-A7F5-E6686E3C4C69}" presName="accent_4" presStyleCnt="0"/>
      <dgm:spPr/>
    </dgm:pt>
    <dgm:pt modelId="{1DF6A1B3-A9B1-45F8-8280-AC4CBF21732B}" type="pres">
      <dgm:prSet presAssocID="{4C2499B0-628D-4A22-A7F5-E6686E3C4C69}" presName="accentRepeatNode" presStyleLbl="solidFgAcc1" presStyleIdx="3" presStyleCnt="4"/>
      <dgm:spPr/>
    </dgm:pt>
  </dgm:ptLst>
  <dgm:cxnLst>
    <dgm:cxn modelId="{C2C4DB27-7E29-49C4-B4B2-F910E5C534B8}" type="presOf" srcId="{18BEC77D-F853-4A38-AC34-C58A87AFAE69}" destId="{D464A75D-9F63-4F84-AB84-20980C154E63}" srcOrd="0" destOrd="0" presId="urn:microsoft.com/office/officeart/2008/layout/VerticalCurvedList"/>
    <dgm:cxn modelId="{6BAEFC2B-89F9-4253-9BB1-A7C808E742F2}" type="presOf" srcId="{E74A7434-A34C-D840-A26F-22ED13A4DFDD}" destId="{FACA2EB4-7352-3848-9C7B-BEC9D897A791}" srcOrd="0" destOrd="0" presId="urn:microsoft.com/office/officeart/2008/layout/VerticalCurvedList"/>
    <dgm:cxn modelId="{BA47EF37-320F-4048-9355-52B60E29A60E}" type="presOf" srcId="{4C2499B0-628D-4A22-A7F5-E6686E3C4C69}" destId="{57282AF4-01A4-4A75-8312-76A1E117F920}" srcOrd="0" destOrd="0" presId="urn:microsoft.com/office/officeart/2008/layout/VerticalCurvedList"/>
    <dgm:cxn modelId="{B941EA3B-2913-4BA2-883D-2CD967842446}" srcId="{E74A7434-A34C-D840-A26F-22ED13A4DFDD}" destId="{4C2499B0-628D-4A22-A7F5-E6686E3C4C69}" srcOrd="3" destOrd="0" parTransId="{4B2C1404-219B-4F2C-BDFB-C6DE0273C774}" sibTransId="{2AA94F95-C68C-4E22-B57B-EFE539EFEDE3}"/>
    <dgm:cxn modelId="{5AB1755C-6F7E-4397-A7E9-AE801404CA1C}" type="presOf" srcId="{D72B2BD3-0075-44A5-94A5-1CE14D0A419A}" destId="{3214EA67-D846-427F-8D3D-4F97BD16319D}" srcOrd="0" destOrd="0" presId="urn:microsoft.com/office/officeart/2008/layout/VerticalCurvedList"/>
    <dgm:cxn modelId="{7E4E2455-C6C3-4F86-AB44-B049CA6796E8}" srcId="{E74A7434-A34C-D840-A26F-22ED13A4DFDD}" destId="{2AD480BC-6FC2-492B-9E28-6B5B415F1714}" srcOrd="2" destOrd="0" parTransId="{6B0FBEF4-FE3C-4AB8-814F-582C00D30511}" sibTransId="{01CC9749-D188-4104-9D2A-6078AF42B33B}"/>
    <dgm:cxn modelId="{085FCA7F-A169-4045-8FA3-950B3471ED24}" srcId="{E74A7434-A34C-D840-A26F-22ED13A4DFDD}" destId="{18BEC77D-F853-4A38-AC34-C58A87AFAE69}" srcOrd="0" destOrd="0" parTransId="{E14FEBDC-BBB0-4082-9421-8431E78F5DCA}" sibTransId="{B2CEEF46-509F-40D0-B5F7-BAD4A4BD6659}"/>
    <dgm:cxn modelId="{F8C892CC-4A5E-4500-B5D0-FC5F95DC3B9B}" type="presOf" srcId="{B2CEEF46-509F-40D0-B5F7-BAD4A4BD6659}" destId="{04932873-04F1-1948-9D09-1DEBC426018D}" srcOrd="0" destOrd="0" presId="urn:microsoft.com/office/officeart/2008/layout/VerticalCurvedList"/>
    <dgm:cxn modelId="{3192BED2-2017-4D61-A02B-F947F8DDBDBC}" type="presOf" srcId="{2AD480BC-6FC2-492B-9E28-6B5B415F1714}" destId="{1686443C-A0D2-4718-A1F4-730FF520C826}" srcOrd="0" destOrd="0" presId="urn:microsoft.com/office/officeart/2008/layout/VerticalCurvedList"/>
    <dgm:cxn modelId="{95BFE2D8-6B0F-45FE-882A-E679F8C84EA6}" srcId="{E74A7434-A34C-D840-A26F-22ED13A4DFDD}" destId="{D72B2BD3-0075-44A5-94A5-1CE14D0A419A}" srcOrd="1" destOrd="0" parTransId="{ACB4A0A0-6C32-458E-BD8F-64ACB6532A13}" sibTransId="{7CF70B66-28EA-463D-9080-6B33B382F70F}"/>
    <dgm:cxn modelId="{19BB27D2-8C39-40AB-8A7E-A6B99DCD43AE}" type="presParOf" srcId="{FACA2EB4-7352-3848-9C7B-BEC9D897A791}" destId="{312F260F-0160-C343-B3E6-1BFAA47C3917}" srcOrd="0" destOrd="0" presId="urn:microsoft.com/office/officeart/2008/layout/VerticalCurvedList"/>
    <dgm:cxn modelId="{E85542F0-93E9-4F0C-BD93-60B9A7B82F09}" type="presParOf" srcId="{312F260F-0160-C343-B3E6-1BFAA47C3917}" destId="{F0734DC9-3E71-164C-A000-E95149639F1E}" srcOrd="0" destOrd="0" presId="urn:microsoft.com/office/officeart/2008/layout/VerticalCurvedList"/>
    <dgm:cxn modelId="{AF6C2B93-DFFD-4C92-B7E6-92BA2DED0EB4}" type="presParOf" srcId="{F0734DC9-3E71-164C-A000-E95149639F1E}" destId="{EFAE883E-5B32-9543-99CF-193EEB61D6C5}" srcOrd="0" destOrd="0" presId="urn:microsoft.com/office/officeart/2008/layout/VerticalCurvedList"/>
    <dgm:cxn modelId="{E593833D-E88E-413C-AEFF-FF731A88D21B}" type="presParOf" srcId="{F0734DC9-3E71-164C-A000-E95149639F1E}" destId="{04932873-04F1-1948-9D09-1DEBC426018D}" srcOrd="1" destOrd="0" presId="urn:microsoft.com/office/officeart/2008/layout/VerticalCurvedList"/>
    <dgm:cxn modelId="{6FAA908A-2DA7-401C-BAC7-60EADB6C5FBF}" type="presParOf" srcId="{F0734DC9-3E71-164C-A000-E95149639F1E}" destId="{7D2544BA-1B36-4B41-B78C-90DCEC926C24}" srcOrd="2" destOrd="0" presId="urn:microsoft.com/office/officeart/2008/layout/VerticalCurvedList"/>
    <dgm:cxn modelId="{D30CD05B-F1A7-42A3-91D3-38638821DBF1}" type="presParOf" srcId="{F0734DC9-3E71-164C-A000-E95149639F1E}" destId="{0044D4CB-C82E-4642-92FE-FBF8D6533890}" srcOrd="3" destOrd="0" presId="urn:microsoft.com/office/officeart/2008/layout/VerticalCurvedList"/>
    <dgm:cxn modelId="{C8A31BE9-A319-4DA9-9DF2-6110EEE7D0AD}" type="presParOf" srcId="{312F260F-0160-C343-B3E6-1BFAA47C3917}" destId="{D464A75D-9F63-4F84-AB84-20980C154E63}" srcOrd="1" destOrd="0" presId="urn:microsoft.com/office/officeart/2008/layout/VerticalCurvedList"/>
    <dgm:cxn modelId="{AD1C7A47-9F7D-4AB3-9F41-DA71048FA6E9}" type="presParOf" srcId="{312F260F-0160-C343-B3E6-1BFAA47C3917}" destId="{DAD8EF68-A716-4425-A04F-6F1907B7AF0E}" srcOrd="2" destOrd="0" presId="urn:microsoft.com/office/officeart/2008/layout/VerticalCurvedList"/>
    <dgm:cxn modelId="{66CEEF61-C45D-454B-981B-3D20D98092E0}" type="presParOf" srcId="{DAD8EF68-A716-4425-A04F-6F1907B7AF0E}" destId="{1D355196-ECD8-42E0-AA6B-B3DBE2B42E5C}" srcOrd="0" destOrd="0" presId="urn:microsoft.com/office/officeart/2008/layout/VerticalCurvedList"/>
    <dgm:cxn modelId="{D52925C8-C2A5-4F32-A76D-D823384BFFA0}" type="presParOf" srcId="{312F260F-0160-C343-B3E6-1BFAA47C3917}" destId="{3214EA67-D846-427F-8D3D-4F97BD16319D}" srcOrd="3" destOrd="0" presId="urn:microsoft.com/office/officeart/2008/layout/VerticalCurvedList"/>
    <dgm:cxn modelId="{2E84A4E4-CFED-46A4-8C83-DDBB4F0E7332}" type="presParOf" srcId="{312F260F-0160-C343-B3E6-1BFAA47C3917}" destId="{F1FCFBD6-B6BE-4DFD-86AB-F45B5B23F3FB}" srcOrd="4" destOrd="0" presId="urn:microsoft.com/office/officeart/2008/layout/VerticalCurvedList"/>
    <dgm:cxn modelId="{74C7EC47-4260-4D89-B0F7-B0CA4CBFEB67}" type="presParOf" srcId="{F1FCFBD6-B6BE-4DFD-86AB-F45B5B23F3FB}" destId="{ACD57EAA-4D99-4D90-9473-98211B1D1DC5}" srcOrd="0" destOrd="0" presId="urn:microsoft.com/office/officeart/2008/layout/VerticalCurvedList"/>
    <dgm:cxn modelId="{3E9BD928-6BA5-47AB-A7D1-F9EBC104EC3C}" type="presParOf" srcId="{312F260F-0160-C343-B3E6-1BFAA47C3917}" destId="{1686443C-A0D2-4718-A1F4-730FF520C826}" srcOrd="5" destOrd="0" presId="urn:microsoft.com/office/officeart/2008/layout/VerticalCurvedList"/>
    <dgm:cxn modelId="{F80FF256-985E-4A6C-9B99-8A5134C5557A}" type="presParOf" srcId="{312F260F-0160-C343-B3E6-1BFAA47C3917}" destId="{28F4D8BE-46EF-487A-BE58-A1FAF79B31A3}" srcOrd="6" destOrd="0" presId="urn:microsoft.com/office/officeart/2008/layout/VerticalCurvedList"/>
    <dgm:cxn modelId="{A85193D1-3AEE-4EA1-B6AB-FE99831883A7}" type="presParOf" srcId="{28F4D8BE-46EF-487A-BE58-A1FAF79B31A3}" destId="{9ADA104A-C362-474B-83B9-DCAE7D44DD43}" srcOrd="0" destOrd="0" presId="urn:microsoft.com/office/officeart/2008/layout/VerticalCurvedList"/>
    <dgm:cxn modelId="{ED6FC166-678F-4DC2-A995-BC1FF2DA628B}" type="presParOf" srcId="{312F260F-0160-C343-B3E6-1BFAA47C3917}" destId="{57282AF4-01A4-4A75-8312-76A1E117F920}" srcOrd="7" destOrd="0" presId="urn:microsoft.com/office/officeart/2008/layout/VerticalCurvedList"/>
    <dgm:cxn modelId="{2E4E0D1D-1988-4DB6-B618-F550CFC13071}" type="presParOf" srcId="{312F260F-0160-C343-B3E6-1BFAA47C3917}" destId="{2DC86E2B-6472-4E91-8329-C5EDC0FDEBE5}" srcOrd="8" destOrd="0" presId="urn:microsoft.com/office/officeart/2008/layout/VerticalCurvedList"/>
    <dgm:cxn modelId="{77799E6D-D032-47DF-9EA8-D5231844028B}" type="presParOf" srcId="{2DC86E2B-6472-4E91-8329-C5EDC0FDEBE5}" destId="{1DF6A1B3-A9B1-45F8-8280-AC4CBF21732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32873-04F1-1948-9D09-1DEBC426018D}">
      <dsp:nvSpPr>
        <dsp:cNvPr id="0" name=""/>
        <dsp:cNvSpPr/>
      </dsp:nvSpPr>
      <dsp:spPr>
        <a:xfrm>
          <a:off x="-5082866" y="-778677"/>
          <a:ext cx="6053155" cy="6053155"/>
        </a:xfrm>
        <a:prstGeom prst="blockArc">
          <a:avLst>
            <a:gd name="adj1" fmla="val 18900000"/>
            <a:gd name="adj2" fmla="val 2700000"/>
            <a:gd name="adj3" fmla="val 357"/>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64A75D-9F63-4F84-AB84-20980C154E63}">
      <dsp:nvSpPr>
        <dsp:cNvPr id="0" name=""/>
        <dsp:cNvSpPr/>
      </dsp:nvSpPr>
      <dsp:spPr>
        <a:xfrm>
          <a:off x="508061" y="345637"/>
          <a:ext cx="7583332" cy="69163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898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a:t>Remote Learning Instructions</a:t>
          </a:r>
          <a:endParaRPr lang="en-US" sz="3000" kern="1200" dirty="0"/>
        </a:p>
      </dsp:txBody>
      <dsp:txXfrm>
        <a:off x="508061" y="345637"/>
        <a:ext cx="7583332" cy="691633"/>
      </dsp:txXfrm>
    </dsp:sp>
    <dsp:sp modelId="{1D355196-ECD8-42E0-AA6B-B3DBE2B42E5C}">
      <dsp:nvSpPr>
        <dsp:cNvPr id="0" name=""/>
        <dsp:cNvSpPr/>
      </dsp:nvSpPr>
      <dsp:spPr>
        <a:xfrm>
          <a:off x="75789" y="259182"/>
          <a:ext cx="864542" cy="864542"/>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14EA67-D846-427F-8D3D-4F97BD16319D}">
      <dsp:nvSpPr>
        <dsp:cNvPr id="0" name=""/>
        <dsp:cNvSpPr/>
      </dsp:nvSpPr>
      <dsp:spPr>
        <a:xfrm>
          <a:off x="904590" y="1383267"/>
          <a:ext cx="7186803" cy="691633"/>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898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Threat Modeling</a:t>
          </a:r>
        </a:p>
      </dsp:txBody>
      <dsp:txXfrm>
        <a:off x="904590" y="1383267"/>
        <a:ext cx="7186803" cy="691633"/>
      </dsp:txXfrm>
    </dsp:sp>
    <dsp:sp modelId="{ACD57EAA-4D99-4D90-9473-98211B1D1DC5}">
      <dsp:nvSpPr>
        <dsp:cNvPr id="0" name=""/>
        <dsp:cNvSpPr/>
      </dsp:nvSpPr>
      <dsp:spPr>
        <a:xfrm>
          <a:off x="472319" y="1296813"/>
          <a:ext cx="864542" cy="864542"/>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686443C-A0D2-4718-A1F4-730FF520C826}">
      <dsp:nvSpPr>
        <dsp:cNvPr id="0" name=""/>
        <dsp:cNvSpPr/>
      </dsp:nvSpPr>
      <dsp:spPr>
        <a:xfrm>
          <a:off x="904590" y="2420898"/>
          <a:ext cx="7186803" cy="691633"/>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898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Mission 7.1: Threat Modeling Case Study</a:t>
          </a:r>
        </a:p>
      </dsp:txBody>
      <dsp:txXfrm>
        <a:off x="904590" y="2420898"/>
        <a:ext cx="7186803" cy="691633"/>
      </dsp:txXfrm>
    </dsp:sp>
    <dsp:sp modelId="{9ADA104A-C362-474B-83B9-DCAE7D44DD43}">
      <dsp:nvSpPr>
        <dsp:cNvPr id="0" name=""/>
        <dsp:cNvSpPr/>
      </dsp:nvSpPr>
      <dsp:spPr>
        <a:xfrm>
          <a:off x="472319" y="2334444"/>
          <a:ext cx="864542" cy="864542"/>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282AF4-01A4-4A75-8312-76A1E117F920}">
      <dsp:nvSpPr>
        <dsp:cNvPr id="0" name=""/>
        <dsp:cNvSpPr/>
      </dsp:nvSpPr>
      <dsp:spPr>
        <a:xfrm>
          <a:off x="508061" y="3458529"/>
          <a:ext cx="7583332" cy="691633"/>
        </a:xfrm>
        <a:prstGeom prst="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898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Mission 7.2: Razor Pages Security IV</a:t>
          </a:r>
        </a:p>
      </dsp:txBody>
      <dsp:txXfrm>
        <a:off x="508061" y="3458529"/>
        <a:ext cx="7583332" cy="691633"/>
      </dsp:txXfrm>
    </dsp:sp>
    <dsp:sp modelId="{1DF6A1B3-A9B1-45F8-8280-AC4CBF21732B}">
      <dsp:nvSpPr>
        <dsp:cNvPr id="0" name=""/>
        <dsp:cNvSpPr/>
      </dsp:nvSpPr>
      <dsp:spPr>
        <a:xfrm>
          <a:off x="75789" y="3372074"/>
          <a:ext cx="864542" cy="864542"/>
        </a:xfrm>
        <a:prstGeom prst="ellipse">
          <a:avLst/>
        </a:prstGeom>
        <a:solidFill>
          <a:schemeClr val="lt1">
            <a:hueOff val="0"/>
            <a:satOff val="0"/>
            <a:lumOff val="0"/>
            <a:alphaOff val="0"/>
          </a:schemeClr>
        </a:solidFill>
        <a:ln w="100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071E09-4D64-8F4A-829F-AB9979018477}" type="datetimeFigureOut">
              <a:rPr lang="en-US" smtClean="0"/>
              <a:t>5/29/2020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555F1F-6530-0F40-A2DC-34866158B479}" type="slidenum">
              <a:rPr lang="en-US" smtClean="0"/>
              <a:t>‹#›</a:t>
            </a:fld>
            <a:endParaRPr lang="en-US"/>
          </a:p>
        </p:txBody>
      </p:sp>
    </p:spTree>
    <p:extLst>
      <p:ext uri="{BB962C8B-B14F-4D97-AF65-F5344CB8AC3E}">
        <p14:creationId xmlns:p14="http://schemas.microsoft.com/office/powerpoint/2010/main" val="28098328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C9C0DB-AAA5-CD4C-A292-FDBB48A23E12}" type="datetimeFigureOut">
              <a:rPr lang="en-US" smtClean="0"/>
              <a:t>5/29/2020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48B9CC-1317-584A-9837-71F74B280377}" type="slidenum">
              <a:rPr lang="en-US" smtClean="0"/>
              <a:t>‹#›</a:t>
            </a:fld>
            <a:endParaRPr lang="en-US"/>
          </a:p>
        </p:txBody>
      </p:sp>
    </p:spTree>
    <p:extLst>
      <p:ext uri="{BB962C8B-B14F-4D97-AF65-F5344CB8AC3E}">
        <p14:creationId xmlns:p14="http://schemas.microsoft.com/office/powerpoint/2010/main" val="30431883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48B9CC-1317-584A-9837-71F74B280377}" type="slidenum">
              <a:rPr lang="en-US" smtClean="0"/>
              <a:t>1</a:t>
            </a:fld>
            <a:endParaRPr lang="en-US"/>
          </a:p>
        </p:txBody>
      </p:sp>
    </p:spTree>
    <p:extLst>
      <p:ext uri="{BB962C8B-B14F-4D97-AF65-F5344CB8AC3E}">
        <p14:creationId xmlns:p14="http://schemas.microsoft.com/office/powerpoint/2010/main" val="82135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4</a:t>
            </a:fld>
            <a:endParaRPr lang="en-US"/>
          </a:p>
        </p:txBody>
      </p:sp>
    </p:spTree>
    <p:extLst>
      <p:ext uri="{BB962C8B-B14F-4D97-AF65-F5344CB8AC3E}">
        <p14:creationId xmlns:p14="http://schemas.microsoft.com/office/powerpoint/2010/main" val="394187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20~24/4/15</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SG" dirty="0"/>
              <a:t>School of ICT - CSF - Apr '20 – SSD - Secure Software Design - Part 3 (Threat </a:t>
            </a:r>
            <a:r>
              <a:rPr lang="en-SG" dirty="0" err="1"/>
              <a:t>Modeling</a:t>
            </a:r>
            <a:r>
              <a:rPr lang="en-SG" dirty="0"/>
              <a:t>)</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2D2B3B-882E-40F3-A32F-6DD51691504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20~24/4/15</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SG" dirty="0"/>
              <a:t>School of ICT - CSF - Apr '20 – SSD - Secure Software Design - Part 3 (Threat </a:t>
            </a:r>
            <a:r>
              <a:rPr lang="en-SG" dirty="0" err="1"/>
              <a:t>Modeling</a:t>
            </a:r>
            <a:r>
              <a:rPr lang="en-SG" dirty="0"/>
              <a:t>)</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6" name="Slide Number Placeholder 5"/>
          <p:cNvSpPr>
            <a:spLocks noGrp="1"/>
          </p:cNvSpPr>
          <p:nvPr>
            <p:ph type="sldNum" sz="quarter" idx="12"/>
          </p:nvPr>
        </p:nvSpPr>
        <p:spPr/>
        <p:txBody>
          <a:bodyPr/>
          <a:lstStyle/>
          <a:p>
            <a:fld id="{EA66EF6D-3DA9-AB4A-B046-714C943A02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20~24/4/15</a:t>
            </a:r>
          </a:p>
        </p:txBody>
      </p:sp>
      <p:sp>
        <p:nvSpPr>
          <p:cNvPr id="5" name="Footer Placeholder 4"/>
          <p:cNvSpPr>
            <a:spLocks noGrp="1"/>
          </p:cNvSpPr>
          <p:nvPr>
            <p:ph type="ftr" sz="quarter" idx="11"/>
          </p:nvPr>
        </p:nvSpPr>
        <p:spPr>
          <a:xfrm>
            <a:off x="457201" y="6248207"/>
            <a:ext cx="5573483" cy="365125"/>
          </a:xfrm>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A66EF6D-3DA9-AB4A-B046-714C943A02D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userDrawn="1"/>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20~24/4/15</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p:txBody>
          <a:bodyPr/>
          <a:lstStyle/>
          <a:p>
            <a:r>
              <a:rPr lang="en-SG" dirty="0"/>
              <a:t>School of ICT - CSF - Apr '20 – SSD - Secure Software Design - Part 3 (Threat </a:t>
            </a:r>
            <a:r>
              <a:rPr lang="en-SG" dirty="0" err="1"/>
              <a:t>Modeling</a:t>
            </a:r>
            <a:r>
              <a:rPr lang="en-SG" dirty="0"/>
              <a:t>)</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20~24/4/15</a:t>
            </a:r>
          </a:p>
        </p:txBody>
      </p:sp>
      <p:sp>
        <p:nvSpPr>
          <p:cNvPr id="10" name="Slide Number Placeholder 9"/>
          <p:cNvSpPr>
            <a:spLocks noGrp="1"/>
          </p:cNvSpPr>
          <p:nvPr>
            <p:ph type="sldNum" sz="quarter" idx="16"/>
          </p:nvPr>
        </p:nvSpPr>
        <p:spPr/>
        <p:txBody>
          <a:bodyPr rtlCol="0"/>
          <a:lstStyle/>
          <a:p>
            <a:fld id="{EA66EF6D-3DA9-AB4A-B046-714C943A02DA}" type="slidenum">
              <a:rPr lang="en-US" smtClean="0"/>
              <a:t>‹#›</a:t>
            </a:fld>
            <a:endParaRPr lang="en-US"/>
          </a:p>
        </p:txBody>
      </p:sp>
      <p:sp>
        <p:nvSpPr>
          <p:cNvPr id="12" name="Footer Placeholder 11"/>
          <p:cNvSpPr>
            <a:spLocks noGrp="1"/>
          </p:cNvSpPr>
          <p:nvPr>
            <p:ph type="ftr" sz="quarter" idx="17"/>
          </p:nvPr>
        </p:nvSpPr>
        <p:spPr/>
        <p:txBody>
          <a:bodyPr rtlCol="0"/>
          <a:lstStyle/>
          <a:p>
            <a:r>
              <a:rPr lang="en-SG" dirty="0"/>
              <a:t>School of ICT - CSF - Apr '20 – SSD - Secure Software Design - Part 3 (Threat </a:t>
            </a:r>
            <a:r>
              <a:rPr lang="en-SG" dirty="0" err="1"/>
              <a:t>Modeling</a:t>
            </a:r>
            <a:r>
              <a:rPr lang="en-SG" dirty="0"/>
              <a: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20~24/4/15</a:t>
            </a:r>
          </a:p>
        </p:txBody>
      </p:sp>
      <p:sp>
        <p:nvSpPr>
          <p:cNvPr id="12" name="Slide Number Placeholder 11"/>
          <p:cNvSpPr>
            <a:spLocks noGrp="1"/>
          </p:cNvSpPr>
          <p:nvPr>
            <p:ph type="sldNum" sz="quarter" idx="16"/>
          </p:nvPr>
        </p:nvSpPr>
        <p:spPr/>
        <p:txBody>
          <a:bodyPr rtlCol="0"/>
          <a:lstStyle/>
          <a:p>
            <a:fld id="{EA66EF6D-3DA9-AB4A-B046-714C943A02DA}" type="slidenum">
              <a:rPr lang="en-US" smtClean="0"/>
              <a:t>‹#›</a:t>
            </a:fld>
            <a:endParaRPr lang="en-US"/>
          </a:p>
        </p:txBody>
      </p:sp>
      <p:sp>
        <p:nvSpPr>
          <p:cNvPr id="14" name="Footer Placeholder 13"/>
          <p:cNvSpPr>
            <a:spLocks noGrp="1"/>
          </p:cNvSpPr>
          <p:nvPr>
            <p:ph type="ftr" sz="quarter" idx="17"/>
          </p:nvPr>
        </p:nvSpPr>
        <p:spPr/>
        <p:txBody>
          <a:bodyPr rtlCol="0"/>
          <a:lstStyle/>
          <a:p>
            <a:r>
              <a:rPr lang="en-SG" dirty="0"/>
              <a:t>School of ICT - CSF - Apr '20 – SSD - Secure Software Design - Part 3 (Threat </a:t>
            </a:r>
            <a:r>
              <a:rPr lang="en-SG" dirty="0" err="1"/>
              <a:t>Modeling</a:t>
            </a:r>
            <a:r>
              <a:rPr lang="en-SG" dirty="0"/>
              <a:t>)</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20~24/4/15</a:t>
            </a:r>
          </a:p>
        </p:txBody>
      </p:sp>
      <p:sp>
        <p:nvSpPr>
          <p:cNvPr id="4" name="Footer Placeholder 3"/>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20~24/4/15</a:t>
            </a:r>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A66EF6D-3DA9-AB4A-B046-714C943A02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20~24/4/15</a:t>
            </a:r>
          </a:p>
        </p:txBody>
      </p:sp>
      <p:sp>
        <p:nvSpPr>
          <p:cNvPr id="6" name="Footer Placeholder 5"/>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p:nvPr>
        </p:nvSpPr>
        <p:spPr>
          <a:xfrm>
            <a:off x="172454" y="1752600"/>
            <a:ext cx="2037346" cy="4419600"/>
          </a:xfrm>
          <a:solidFill>
            <a:schemeClr val="accent5">
              <a:lumMod val="75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9533" y="273050"/>
            <a:ext cx="8759082"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852614" cy="365125"/>
          </a:xfrm>
        </p:spPr>
        <p:txBody>
          <a:bodyPr/>
          <a:lstStyle/>
          <a:p>
            <a:r>
              <a:rPr lang="en-US"/>
              <a:t>20~24/4/15</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hasCustomPrompt="1"/>
          </p:nvPr>
        </p:nvSpPr>
        <p:spPr>
          <a:xfrm>
            <a:off x="189533" y="1752600"/>
            <a:ext cx="1600200" cy="4419600"/>
          </a:xfrm>
          <a:solidFill>
            <a:schemeClr val="accent6"/>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normAutofit/>
          </a:bodyPr>
          <a:lstStyle>
            <a:lvl1pPr marL="0" indent="0">
              <a:spcAft>
                <a:spcPts val="1000"/>
              </a:spcAft>
              <a:buNone/>
              <a:defRPr sz="1400" baseline="0"/>
            </a:lvl1pPr>
            <a:lvl2pPr>
              <a:buNone/>
              <a:defRPr sz="1200"/>
            </a:lvl2pPr>
            <a:lvl3pPr>
              <a:buNone/>
              <a:defRPr sz="1000"/>
            </a:lvl3pPr>
            <a:lvl4pPr>
              <a:buNone/>
              <a:defRPr sz="900"/>
            </a:lvl4pPr>
            <a:lvl5pPr>
              <a:buNone/>
              <a:defRPr sz="900"/>
            </a:lvl5pPr>
          </a:lstStyle>
          <a:p>
            <a:pPr lvl="0" eaLnBrk="1" latinLnBrk="0" hangingPunct="1"/>
            <a:r>
              <a:rPr kumimoji="0" lang="en-US" dirty="0"/>
              <a:t>Module Overviews ABC123</a:t>
            </a:r>
            <a:br>
              <a:rPr kumimoji="0" lang="en-US" dirty="0"/>
            </a:br>
            <a:r>
              <a:rPr kumimoji="0" lang="en-US" dirty="0"/>
              <a:t>xyz</a:t>
            </a:r>
          </a:p>
        </p:txBody>
      </p:sp>
      <p:sp>
        <p:nvSpPr>
          <p:cNvPr id="9" name="Content Placeholder 8"/>
          <p:cNvSpPr>
            <a:spLocks noGrp="1"/>
          </p:cNvSpPr>
          <p:nvPr>
            <p:ph sz="quarter" idx="1"/>
          </p:nvPr>
        </p:nvSpPr>
        <p:spPr>
          <a:xfrm>
            <a:off x="1983153" y="1752600"/>
            <a:ext cx="6965461"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Footer Placeholder 5"/>
          <p:cNvSpPr>
            <a:spLocks noGrp="1"/>
          </p:cNvSpPr>
          <p:nvPr>
            <p:ph type="ftr" sz="quarter" idx="11"/>
          </p:nvPr>
        </p:nvSpPr>
        <p:spPr>
          <a:xfrm>
            <a:off x="609600" y="6248206"/>
            <a:ext cx="5421083" cy="365125"/>
          </a:xfrm>
        </p:spPr>
        <p:txBody>
          <a:bodyPr/>
          <a:lstStyle/>
          <a:p>
            <a:r>
              <a:rPr lang="en-SG" dirty="0"/>
              <a:t>School of ICT - CSF - Apr '20 – SSD - Secure Software Design - Part 3 (Threat </a:t>
            </a:r>
            <a:r>
              <a:rPr lang="en-SG" dirty="0" err="1"/>
              <a:t>Modeling</a:t>
            </a:r>
            <a:r>
              <a:rPr lang="en-SG" dirty="0"/>
              <a:t>)</a:t>
            </a:r>
            <a:endParaRPr lang="en-US" dirty="0"/>
          </a:p>
        </p:txBody>
      </p:sp>
    </p:spTree>
    <p:extLst>
      <p:ext uri="{BB962C8B-B14F-4D97-AF65-F5344CB8AC3E}">
        <p14:creationId xmlns:p14="http://schemas.microsoft.com/office/powerpoint/2010/main" val="34701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38952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20~24/4/15</a:t>
            </a:r>
          </a:p>
        </p:txBody>
      </p:sp>
      <p:sp>
        <p:nvSpPr>
          <p:cNvPr id="3" name="Footer Placeholder 2"/>
          <p:cNvSpPr>
            <a:spLocks noGrp="1"/>
          </p:cNvSpPr>
          <p:nvPr>
            <p:ph type="ftr" sz="quarter" idx="3"/>
          </p:nvPr>
        </p:nvSpPr>
        <p:spPr>
          <a:xfrm>
            <a:off x="131976" y="6389326"/>
            <a:ext cx="5898708" cy="365125"/>
          </a:xfrm>
          <a:prstGeom prst="rect">
            <a:avLst/>
          </a:prstGeom>
        </p:spPr>
        <p:txBody>
          <a:bodyPr vert="horz" anchor="ctr"/>
          <a:lstStyle>
            <a:lvl1pPr algn="r" eaLnBrk="1" latinLnBrk="0" hangingPunct="1">
              <a:defRPr kumimoji="0" sz="1400">
                <a:solidFill>
                  <a:schemeClr val="tx2"/>
                </a:solidFill>
              </a:defRPr>
            </a:lvl1pPr>
          </a:lstStyle>
          <a:p>
            <a:r>
              <a:rPr lang="en-SG" dirty="0"/>
              <a:t>School of ICT - CSF - Apr '20 – SSD - Secure Software Design - Part 3 (Threat </a:t>
            </a:r>
            <a:r>
              <a:rPr lang="en-SG" dirty="0" err="1"/>
              <a:t>Modeling</a:t>
            </a:r>
            <a:r>
              <a:rPr lang="en-SG" dirty="0"/>
              <a:t>)</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A66EF6D-3DA9-AB4A-B046-714C943A02D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5" r:id="rId9"/>
    <p:sldLayoutId id="2147484062" r:id="rId10"/>
    <p:sldLayoutId id="2147484063" r:id="rId11"/>
    <p:sldLayoutId id="2147484064" r:id="rId12"/>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371600" y="2743200"/>
            <a:ext cx="7467600" cy="1673225"/>
          </a:xfrm>
        </p:spPr>
        <p:txBody>
          <a:bodyPr>
            <a:normAutofit/>
          </a:bodyPr>
          <a:lstStyle/>
          <a:p>
            <a:r>
              <a:rPr lang="en-US" sz="2300" dirty="0"/>
              <a:t>Diploma in CSF</a:t>
            </a:r>
          </a:p>
          <a:p>
            <a:r>
              <a:rPr lang="en-US" sz="2300" dirty="0"/>
              <a:t>Academic Year (AY) 20/21 – Semester 3 (April `20)</a:t>
            </a:r>
          </a:p>
        </p:txBody>
      </p:sp>
      <p:sp>
        <p:nvSpPr>
          <p:cNvPr id="2" name="Title 1"/>
          <p:cNvSpPr>
            <a:spLocks noGrp="1"/>
          </p:cNvSpPr>
          <p:nvPr>
            <p:ph type="title"/>
          </p:nvPr>
        </p:nvSpPr>
        <p:spPr>
          <a:xfrm>
            <a:off x="1371600" y="1600200"/>
            <a:ext cx="7772400" cy="990600"/>
          </a:xfrm>
        </p:spPr>
        <p:txBody>
          <a:bodyPr>
            <a:noAutofit/>
          </a:bodyPr>
          <a:lstStyle/>
          <a:p>
            <a:r>
              <a:rPr lang="en-US" sz="3100" dirty="0"/>
              <a:t>SECURE SOFTWARE DEVELOPMENT (SSD)</a:t>
            </a:r>
          </a:p>
        </p:txBody>
      </p:sp>
      <p:pic>
        <p:nvPicPr>
          <p:cNvPr id="5" name="Picture 4"/>
          <p:cNvPicPr>
            <a:picLocks noChangeAspect="1"/>
          </p:cNvPicPr>
          <p:nvPr/>
        </p:nvPicPr>
        <p:blipFill>
          <a:blip r:embed="rId3"/>
          <a:stretch>
            <a:fillRect/>
          </a:stretch>
        </p:blipFill>
        <p:spPr>
          <a:xfrm>
            <a:off x="4420312" y="206017"/>
            <a:ext cx="4368800" cy="990600"/>
          </a:xfrm>
          <a:prstGeom prst="rect">
            <a:avLst/>
          </a:prstGeom>
        </p:spPr>
      </p:pic>
      <p:sp>
        <p:nvSpPr>
          <p:cNvPr id="8" name="Rectangle 7"/>
          <p:cNvSpPr/>
          <p:nvPr/>
        </p:nvSpPr>
        <p:spPr>
          <a:xfrm>
            <a:off x="1371600" y="3984983"/>
            <a:ext cx="7772400" cy="9906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7"/>
          <p:cNvSpPr txBox="1">
            <a:spLocks/>
          </p:cNvSpPr>
          <p:nvPr/>
        </p:nvSpPr>
        <p:spPr>
          <a:xfrm>
            <a:off x="1371600" y="3984982"/>
            <a:ext cx="7467600" cy="990601"/>
          </a:xfrm>
          <a:prstGeom prst="rect">
            <a:avLst/>
          </a:prstGeom>
        </p:spPr>
        <p:txBody>
          <a:bodyPr vert="horz" anchor="ctr">
            <a:norm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dirty="0"/>
              <a:t>Week 7</a:t>
            </a:r>
          </a:p>
        </p:txBody>
      </p:sp>
      <p:sp>
        <p:nvSpPr>
          <p:cNvPr id="10" name="Rectangle 9"/>
          <p:cNvSpPr/>
          <p:nvPr/>
        </p:nvSpPr>
        <p:spPr>
          <a:xfrm>
            <a:off x="1371600" y="5127984"/>
            <a:ext cx="7772400" cy="9906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 name="Title 7"/>
          <p:cNvSpPr txBox="1">
            <a:spLocks/>
          </p:cNvSpPr>
          <p:nvPr/>
        </p:nvSpPr>
        <p:spPr>
          <a:xfrm>
            <a:off x="1371600" y="5127983"/>
            <a:ext cx="7467600" cy="990601"/>
          </a:xfrm>
          <a:prstGeom prst="rect">
            <a:avLst/>
          </a:prstGeom>
        </p:spPr>
        <p:txBody>
          <a:bodyPr vert="horz" anchor="ctr">
            <a:no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sz="2800" dirty="0"/>
              <a:t>Secure software Design – </a:t>
            </a:r>
            <a:r>
              <a:rPr lang="en-US" sz="2800"/>
              <a:t>Part 3 </a:t>
            </a:r>
            <a:r>
              <a:rPr lang="en-US" sz="2800" dirty="0"/>
              <a:t>(threat modeling)</a:t>
            </a:r>
          </a:p>
        </p:txBody>
      </p:sp>
      <p:pic>
        <p:nvPicPr>
          <p:cNvPr id="3" name="Picture 2" descr="ICT-logo-Color.jp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329950" y="206017"/>
            <a:ext cx="1905000" cy="977900"/>
          </a:xfrm>
          <a:prstGeom prst="rect">
            <a:avLst/>
          </a:prstGeom>
        </p:spPr>
      </p:pic>
      <p:sp>
        <p:nvSpPr>
          <p:cNvPr id="13" name="TextBox 12"/>
          <p:cNvSpPr txBox="1"/>
          <p:nvPr/>
        </p:nvSpPr>
        <p:spPr>
          <a:xfrm>
            <a:off x="6316002" y="6484078"/>
            <a:ext cx="2827998" cy="369332"/>
          </a:xfrm>
          <a:prstGeom prst="rect">
            <a:avLst/>
          </a:prstGeom>
          <a:noFill/>
        </p:spPr>
        <p:txBody>
          <a:bodyPr wrap="square" rtlCol="0">
            <a:spAutoFit/>
          </a:bodyPr>
          <a:lstStyle/>
          <a:p>
            <a:r>
              <a:rPr lang="en-US" dirty="0"/>
              <a:t>Last Updated: 29/05/2020</a:t>
            </a:r>
          </a:p>
        </p:txBody>
      </p:sp>
      <p:sp>
        <p:nvSpPr>
          <p:cNvPr id="12" name="Slide Number Placeholder 11"/>
          <p:cNvSpPr>
            <a:spLocks noGrp="1"/>
          </p:cNvSpPr>
          <p:nvPr>
            <p:ph type="sldNum" sz="quarter" idx="11"/>
          </p:nvPr>
        </p:nvSpPr>
        <p:spPr/>
        <p:txBody>
          <a:bodyPr/>
          <a:lstStyle/>
          <a:p>
            <a:fld id="{EA66EF6D-3DA9-AB4A-B046-714C943A02DA}" type="slidenum">
              <a:rPr lang="en-US" smtClean="0"/>
              <a:t>1</a:t>
            </a:fld>
            <a:endParaRPr lang="en-US"/>
          </a:p>
        </p:txBody>
      </p:sp>
    </p:spTree>
    <p:extLst>
      <p:ext uri="{BB962C8B-B14F-4D97-AF65-F5344CB8AC3E}">
        <p14:creationId xmlns:p14="http://schemas.microsoft.com/office/powerpoint/2010/main" val="285108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Identify Threats</a:t>
            </a:r>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10</a:t>
            </a:fld>
            <a:endParaRPr lang="en-US"/>
          </a:p>
        </p:txBody>
      </p:sp>
      <p:sp>
        <p:nvSpPr>
          <p:cNvPr id="5" name="Content Placeholder 4"/>
          <p:cNvSpPr>
            <a:spLocks noGrp="1"/>
          </p:cNvSpPr>
          <p:nvPr>
            <p:ph sz="quarter" idx="1"/>
          </p:nvPr>
        </p:nvSpPr>
        <p:spPr/>
        <p:txBody>
          <a:bodyPr/>
          <a:lstStyle/>
          <a:p>
            <a:r>
              <a:rPr lang="en-US" dirty="0"/>
              <a:t>Think like an attacker (brainstorming and using attack trees).</a:t>
            </a:r>
          </a:p>
          <a:p>
            <a:endParaRPr lang="en-US" dirty="0"/>
          </a:p>
          <a:p>
            <a:endParaRPr lang="en-US" dirty="0"/>
          </a:p>
        </p:txBody>
      </p:sp>
      <p:pic>
        <p:nvPicPr>
          <p:cNvPr id="7" name="Picture 6"/>
          <p:cNvPicPr>
            <a:picLocks noChangeAspect="1"/>
          </p:cNvPicPr>
          <p:nvPr/>
        </p:nvPicPr>
        <p:blipFill>
          <a:blip r:embed="rId2"/>
          <a:stretch>
            <a:fillRect/>
          </a:stretch>
        </p:blipFill>
        <p:spPr>
          <a:xfrm>
            <a:off x="1256963" y="2484623"/>
            <a:ext cx="6864770" cy="3367927"/>
          </a:xfrm>
          <a:prstGeom prst="rect">
            <a:avLst/>
          </a:prstGeom>
        </p:spPr>
      </p:pic>
      <p:sp>
        <p:nvSpPr>
          <p:cNvPr id="8" name="TextBox 7"/>
          <p:cNvSpPr txBox="1"/>
          <p:nvPr/>
        </p:nvSpPr>
        <p:spPr>
          <a:xfrm>
            <a:off x="4616141" y="5667884"/>
            <a:ext cx="3014608" cy="369332"/>
          </a:xfrm>
          <a:prstGeom prst="rect">
            <a:avLst/>
          </a:prstGeom>
          <a:noFill/>
        </p:spPr>
        <p:txBody>
          <a:bodyPr wrap="none" rtlCol="0">
            <a:spAutoFit/>
          </a:bodyPr>
          <a:lstStyle/>
          <a:p>
            <a:r>
              <a:rPr lang="en-US" dirty="0"/>
              <a:t>Reference: http://etutorials.org</a:t>
            </a:r>
          </a:p>
        </p:txBody>
      </p:sp>
    </p:spTree>
    <p:extLst>
      <p:ext uri="{BB962C8B-B14F-4D97-AF65-F5344CB8AC3E}">
        <p14:creationId xmlns:p14="http://schemas.microsoft.com/office/powerpoint/2010/main" val="279262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Identify Threats</a:t>
            </a:r>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11</a:t>
            </a:fld>
            <a:endParaRPr lang="en-US"/>
          </a:p>
        </p:txBody>
      </p:sp>
      <p:sp>
        <p:nvSpPr>
          <p:cNvPr id="5" name="Content Placeholder 4"/>
          <p:cNvSpPr>
            <a:spLocks noGrp="1"/>
          </p:cNvSpPr>
          <p:nvPr>
            <p:ph sz="quarter" idx="1"/>
          </p:nvPr>
        </p:nvSpPr>
        <p:spPr>
          <a:xfrm>
            <a:off x="612648" y="1600200"/>
            <a:ext cx="8153400" cy="1796143"/>
          </a:xfrm>
        </p:spPr>
        <p:txBody>
          <a:bodyPr>
            <a:normAutofit fontScale="92500" lnSpcReduction="20000"/>
          </a:bodyPr>
          <a:lstStyle/>
          <a:p>
            <a:pPr marL="320040" lvl="2" indent="-320040">
              <a:spcBef>
                <a:spcPts val="700"/>
              </a:spcBef>
              <a:buSzPct val="60000"/>
              <a:buFont typeface="Wingdings"/>
              <a:buChar char=""/>
            </a:pPr>
            <a:r>
              <a:rPr lang="en-US" sz="2900" dirty="0"/>
              <a:t>Use a categorized threat list.</a:t>
            </a:r>
          </a:p>
          <a:p>
            <a:pPr lvl="1"/>
            <a:r>
              <a:rPr lang="en-US" dirty="0"/>
              <a:t>STRIDE is an acronym for a category of threats. Using the STRIDE category threat list is a goal-based approach to threat modeling because the goals of the attacker are taken into consideration</a:t>
            </a:r>
          </a:p>
          <a:p>
            <a:endParaRPr lang="en-US" dirty="0"/>
          </a:p>
        </p:txBody>
      </p:sp>
      <p:pic>
        <p:nvPicPr>
          <p:cNvPr id="6" name="Picture 5"/>
          <p:cNvPicPr>
            <a:picLocks noChangeAspect="1"/>
          </p:cNvPicPr>
          <p:nvPr/>
        </p:nvPicPr>
        <p:blipFill>
          <a:blip r:embed="rId2"/>
          <a:stretch>
            <a:fillRect/>
          </a:stretch>
        </p:blipFill>
        <p:spPr>
          <a:xfrm>
            <a:off x="612648" y="3287129"/>
            <a:ext cx="7733489" cy="3102197"/>
          </a:xfrm>
          <a:prstGeom prst="rect">
            <a:avLst/>
          </a:prstGeom>
        </p:spPr>
      </p:pic>
    </p:spTree>
    <p:extLst>
      <p:ext uri="{BB962C8B-B14F-4D97-AF65-F5344CB8AC3E}">
        <p14:creationId xmlns:p14="http://schemas.microsoft.com/office/powerpoint/2010/main" val="164784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12</a:t>
            </a:fld>
            <a:endParaRPr lang="en-US"/>
          </a:p>
        </p:txBody>
      </p:sp>
      <p:sp>
        <p:nvSpPr>
          <p:cNvPr id="7" name="Content Placeholder 6"/>
          <p:cNvSpPr>
            <a:spLocks noGrp="1"/>
          </p:cNvSpPr>
          <p:nvPr>
            <p:ph sz="quarter" idx="1"/>
          </p:nvPr>
        </p:nvSpPr>
        <p:spPr/>
        <p:txBody>
          <a:bodyPr/>
          <a:lstStyle/>
          <a:p>
            <a:r>
              <a:rPr lang="en-US" dirty="0"/>
              <a:t>For each</a:t>
            </a:r>
          </a:p>
          <a:p>
            <a:pPr lvl="1"/>
            <a:r>
              <a:rPr lang="en-US" dirty="0"/>
              <a:t>Entry point / Exit Point / Feature / Sub-Feature</a:t>
            </a:r>
          </a:p>
          <a:p>
            <a:pPr lvl="1"/>
            <a:r>
              <a:rPr lang="en-US" dirty="0"/>
              <a:t>Think like an attacker</a:t>
            </a:r>
          </a:p>
          <a:p>
            <a:pPr lvl="2"/>
            <a:r>
              <a:rPr lang="en-US" dirty="0"/>
              <a:t>Draw an attack tree</a:t>
            </a:r>
          </a:p>
          <a:p>
            <a:pPr lvl="1"/>
            <a:r>
              <a:rPr lang="en-US" dirty="0"/>
              <a:t>Apply STRIDE</a:t>
            </a:r>
          </a:p>
        </p:txBody>
      </p:sp>
      <p:sp>
        <p:nvSpPr>
          <p:cNvPr id="9" name="Title 1">
            <a:extLst>
              <a:ext uri="{FF2B5EF4-FFF2-40B4-BE49-F238E27FC236}">
                <a16:creationId xmlns:a16="http://schemas.microsoft.com/office/drawing/2014/main" id="{72A4E121-B31C-44A9-9F2C-CD17FC5D635F}"/>
              </a:ext>
            </a:extLst>
          </p:cNvPr>
          <p:cNvSpPr>
            <a:spLocks noGrp="1"/>
          </p:cNvSpPr>
          <p:nvPr>
            <p:ph type="title"/>
          </p:nvPr>
        </p:nvSpPr>
        <p:spPr>
          <a:xfrm>
            <a:off x="612648" y="228600"/>
            <a:ext cx="8153400" cy="990600"/>
          </a:xfrm>
        </p:spPr>
        <p:txBody>
          <a:bodyPr>
            <a:normAutofit fontScale="90000"/>
          </a:bodyPr>
          <a:lstStyle/>
          <a:p>
            <a:r>
              <a:rPr lang="en-US" dirty="0"/>
              <a:t>Threat Modeling: Identify Threats</a:t>
            </a:r>
          </a:p>
        </p:txBody>
      </p:sp>
    </p:spTree>
    <p:extLst>
      <p:ext uri="{BB962C8B-B14F-4D97-AF65-F5344CB8AC3E}">
        <p14:creationId xmlns:p14="http://schemas.microsoft.com/office/powerpoint/2010/main" val="297266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a:t>
            </a:r>
            <a:r>
              <a:rPr lang="en-SG" dirty="0"/>
              <a:t>Identify, Prioritize and Implement Controls </a:t>
            </a:r>
            <a:endParaRPr lang="en-US" dirty="0"/>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13</a:t>
            </a:fld>
            <a:endParaRPr lang="en-US"/>
          </a:p>
        </p:txBody>
      </p:sp>
      <p:sp>
        <p:nvSpPr>
          <p:cNvPr id="5" name="Content Placeholder 4"/>
          <p:cNvSpPr>
            <a:spLocks noGrp="1"/>
          </p:cNvSpPr>
          <p:nvPr>
            <p:ph sz="quarter" idx="1"/>
          </p:nvPr>
        </p:nvSpPr>
        <p:spPr>
          <a:xfrm>
            <a:off x="266700" y="2124689"/>
            <a:ext cx="3210322" cy="3967139"/>
          </a:xfrm>
        </p:spPr>
        <p:txBody>
          <a:bodyPr>
            <a:normAutofit fontScale="77500" lnSpcReduction="20000"/>
          </a:bodyPr>
          <a:lstStyle/>
          <a:p>
            <a:pPr marL="320040" lvl="2" indent="-320040">
              <a:spcBef>
                <a:spcPts val="700"/>
              </a:spcBef>
              <a:buSzPct val="60000"/>
              <a:buFont typeface="Wingdings"/>
              <a:buChar char=""/>
            </a:pPr>
            <a:r>
              <a:rPr lang="en-SG" sz="2900" dirty="0"/>
              <a:t>Both average ranking and P x I ranking methodologies to rank threats were applied and the results tabulated.</a:t>
            </a:r>
          </a:p>
          <a:p>
            <a:pPr marL="320040" lvl="2" indent="-320040">
              <a:spcBef>
                <a:spcPts val="700"/>
              </a:spcBef>
              <a:buSzPct val="60000"/>
              <a:buFont typeface="Wingdings"/>
              <a:buChar char=""/>
            </a:pPr>
            <a:r>
              <a:rPr lang="en-SG" sz="2900" dirty="0"/>
              <a:t>Thereafter, apply the corresponding control and countermeasures related to the ranked threats. (Apply control measures on the highest threat first)</a:t>
            </a:r>
          </a:p>
          <a:p>
            <a:pPr marL="320040" lvl="2" indent="-320040">
              <a:spcBef>
                <a:spcPts val="700"/>
              </a:spcBef>
              <a:buSzPct val="60000"/>
              <a:buFont typeface="Wingdings"/>
              <a:buChar char=""/>
            </a:pPr>
            <a:endParaRPr lang="en-US" dirty="0"/>
          </a:p>
        </p:txBody>
      </p:sp>
      <p:pic>
        <p:nvPicPr>
          <p:cNvPr id="7" name="Picture 6">
            <a:extLst>
              <a:ext uri="{FF2B5EF4-FFF2-40B4-BE49-F238E27FC236}">
                <a16:creationId xmlns:a16="http://schemas.microsoft.com/office/drawing/2014/main" id="{57398AA5-4108-476B-BD60-EF28C091B2F7}"/>
              </a:ext>
            </a:extLst>
          </p:cNvPr>
          <p:cNvPicPr>
            <a:picLocks noChangeAspect="1"/>
          </p:cNvPicPr>
          <p:nvPr/>
        </p:nvPicPr>
        <p:blipFill>
          <a:blip r:embed="rId2"/>
          <a:stretch>
            <a:fillRect/>
          </a:stretch>
        </p:blipFill>
        <p:spPr>
          <a:xfrm>
            <a:off x="3414004" y="1892895"/>
            <a:ext cx="5448300" cy="4210050"/>
          </a:xfrm>
          <a:prstGeom prst="rect">
            <a:avLst/>
          </a:prstGeom>
        </p:spPr>
      </p:pic>
    </p:spTree>
    <p:extLst>
      <p:ext uri="{BB962C8B-B14F-4D97-AF65-F5344CB8AC3E}">
        <p14:creationId xmlns:p14="http://schemas.microsoft.com/office/powerpoint/2010/main" val="422212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a:t>
            </a:r>
            <a:r>
              <a:rPr lang="en-SG" dirty="0"/>
              <a:t>Document and Validate</a:t>
            </a:r>
            <a:endParaRPr lang="en-US" dirty="0"/>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14</a:t>
            </a:fld>
            <a:endParaRPr lang="en-US"/>
          </a:p>
        </p:txBody>
      </p:sp>
      <p:sp>
        <p:nvSpPr>
          <p:cNvPr id="5" name="Content Placeholder 4"/>
          <p:cNvSpPr>
            <a:spLocks noGrp="1"/>
          </p:cNvSpPr>
          <p:nvPr>
            <p:ph sz="quarter" idx="1"/>
          </p:nvPr>
        </p:nvSpPr>
        <p:spPr>
          <a:xfrm>
            <a:off x="281696" y="2898843"/>
            <a:ext cx="3210322" cy="2276272"/>
          </a:xfrm>
          <a:ln>
            <a:solidFill>
              <a:schemeClr val="accent1"/>
            </a:solidFill>
          </a:ln>
        </p:spPr>
        <p:txBody>
          <a:bodyPr>
            <a:normAutofit fontScale="92500" lnSpcReduction="20000"/>
          </a:bodyPr>
          <a:lstStyle/>
          <a:p>
            <a:pPr marL="320040" lvl="2" indent="-320040">
              <a:spcBef>
                <a:spcPts val="700"/>
              </a:spcBef>
              <a:buSzPct val="60000"/>
              <a:buFont typeface="Wingdings"/>
              <a:buChar char=""/>
            </a:pPr>
            <a:r>
              <a:rPr lang="en-SG" sz="2900" dirty="0"/>
              <a:t>Document the threat modelling process.</a:t>
            </a:r>
          </a:p>
          <a:p>
            <a:pPr marL="320040" lvl="2" indent="-320040">
              <a:spcBef>
                <a:spcPts val="700"/>
              </a:spcBef>
              <a:buSzPct val="60000"/>
              <a:buFont typeface="Wingdings"/>
              <a:buChar char=""/>
            </a:pPr>
            <a:r>
              <a:rPr lang="en-SG" sz="2900" dirty="0"/>
              <a:t>Validate the control measures applied are effective.</a:t>
            </a:r>
          </a:p>
          <a:p>
            <a:pPr marL="320040" lvl="2" indent="-320040">
              <a:spcBef>
                <a:spcPts val="700"/>
              </a:spcBef>
              <a:buSzPct val="60000"/>
              <a:buFont typeface="Wingdings"/>
              <a:buChar char=""/>
            </a:pPr>
            <a:endParaRPr lang="en-US" dirty="0"/>
          </a:p>
        </p:txBody>
      </p:sp>
      <p:pic>
        <p:nvPicPr>
          <p:cNvPr id="6" name="Picture 5">
            <a:extLst>
              <a:ext uri="{FF2B5EF4-FFF2-40B4-BE49-F238E27FC236}">
                <a16:creationId xmlns:a16="http://schemas.microsoft.com/office/drawing/2014/main" id="{1B5D982D-D209-48BE-A8C6-D621A4C8A54E}"/>
              </a:ext>
            </a:extLst>
          </p:cNvPr>
          <p:cNvPicPr>
            <a:picLocks noChangeAspect="1"/>
          </p:cNvPicPr>
          <p:nvPr/>
        </p:nvPicPr>
        <p:blipFill>
          <a:blip r:embed="rId2"/>
          <a:stretch>
            <a:fillRect/>
          </a:stretch>
        </p:blipFill>
        <p:spPr>
          <a:xfrm>
            <a:off x="3744938" y="1714691"/>
            <a:ext cx="5294660" cy="4179144"/>
          </a:xfrm>
          <a:prstGeom prst="rect">
            <a:avLst/>
          </a:prstGeom>
        </p:spPr>
      </p:pic>
    </p:spTree>
    <p:extLst>
      <p:ext uri="{BB962C8B-B14F-4D97-AF65-F5344CB8AC3E}">
        <p14:creationId xmlns:p14="http://schemas.microsoft.com/office/powerpoint/2010/main" val="280099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Open-Ended Question</a:t>
            </a:r>
          </a:p>
        </p:txBody>
      </p:sp>
      <p:sp>
        <p:nvSpPr>
          <p:cNvPr id="3" name="Footer Placeholder 2"/>
          <p:cNvSpPr>
            <a:spLocks noGrp="1"/>
          </p:cNvSpPr>
          <p:nvPr>
            <p:ph type="ftr" sz="quarter" idx="11"/>
          </p:nvPr>
        </p:nvSpPr>
        <p:spPr/>
        <p:txBody>
          <a:bodyPr/>
          <a:lstStyle/>
          <a:p>
            <a:r>
              <a:rPr lang="en-SG" dirty="0"/>
              <a:t>School of ICT - ISF - Apr '20 – SSD - Secure Software Design - Part 2</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15</a:t>
            </a:fld>
            <a:endParaRPr lang="en-US"/>
          </a:p>
        </p:txBody>
      </p:sp>
      <p:sp>
        <p:nvSpPr>
          <p:cNvPr id="5" name="Content Placeholder 4"/>
          <p:cNvSpPr>
            <a:spLocks noGrp="1"/>
          </p:cNvSpPr>
          <p:nvPr>
            <p:ph sz="quarter" idx="1"/>
          </p:nvPr>
        </p:nvSpPr>
        <p:spPr>
          <a:xfrm>
            <a:off x="612648" y="3757994"/>
            <a:ext cx="8082063" cy="2174986"/>
          </a:xfrm>
          <a:ln w="12700">
            <a:solidFill>
              <a:schemeClr val="tx1"/>
            </a:solidFill>
          </a:ln>
        </p:spPr>
        <p:txBody>
          <a:bodyPr>
            <a:normAutofit fontScale="85000" lnSpcReduction="10000"/>
          </a:bodyPr>
          <a:lstStyle/>
          <a:p>
            <a:r>
              <a:rPr lang="en-US" dirty="0"/>
              <a:t>Attempt the open-ended questions above.</a:t>
            </a:r>
          </a:p>
          <a:p>
            <a:r>
              <a:rPr lang="en-US" dirty="0"/>
              <a:t>Submit your answers in Teams group.</a:t>
            </a:r>
          </a:p>
          <a:p>
            <a:pPr lvl="1"/>
            <a:r>
              <a:rPr lang="en-US" sz="2800" dirty="0"/>
              <a:t>SSD-AY2021-xxx-Pxx </a:t>
            </a:r>
            <a:r>
              <a:rPr lang="en-US" sz="2800" dirty="0">
                <a:sym typeface="Wingdings" panose="05000000000000000000" pitchFamily="2" charset="2"/>
              </a:rPr>
              <a:t> Week 7</a:t>
            </a:r>
          </a:p>
          <a:p>
            <a:r>
              <a:rPr lang="en-US" sz="3100" dirty="0"/>
              <a:t>Use “Conversations” tab under “</a:t>
            </a:r>
            <a:r>
              <a:rPr lang="en-US" sz="3100" dirty="0">
                <a:solidFill>
                  <a:srgbClr val="7030A0"/>
                </a:solidFill>
              </a:rPr>
              <a:t>SSD-AY1920-xxx-Pxx </a:t>
            </a:r>
            <a:r>
              <a:rPr lang="en-US" sz="3100" dirty="0">
                <a:solidFill>
                  <a:srgbClr val="7030A0"/>
                </a:solidFill>
                <a:sym typeface="Wingdings" panose="05000000000000000000" pitchFamily="2" charset="2"/>
              </a:rPr>
              <a:t> Week 7</a:t>
            </a:r>
            <a:r>
              <a:rPr lang="en-US" sz="3100" dirty="0">
                <a:sym typeface="Wingdings" panose="05000000000000000000" pitchFamily="2" charset="2"/>
              </a:rPr>
              <a:t>” to discuss within your class group.</a:t>
            </a:r>
          </a:p>
          <a:p>
            <a:pPr marL="365760" lvl="1" indent="0">
              <a:buNone/>
            </a:pPr>
            <a:endParaRPr lang="en-US" dirty="0">
              <a:sym typeface="Wingdings" panose="05000000000000000000" pitchFamily="2" charset="2"/>
            </a:endParaRPr>
          </a:p>
          <a:p>
            <a:pPr lvl="1"/>
            <a:endParaRPr lang="en-US" dirty="0"/>
          </a:p>
          <a:p>
            <a:endParaRPr lang="en-US" dirty="0"/>
          </a:p>
        </p:txBody>
      </p:sp>
      <p:sp>
        <p:nvSpPr>
          <p:cNvPr id="6" name="TextBox 5">
            <a:extLst>
              <a:ext uri="{FF2B5EF4-FFF2-40B4-BE49-F238E27FC236}">
                <a16:creationId xmlns:a16="http://schemas.microsoft.com/office/drawing/2014/main" id="{C6652A97-AAD4-4279-A913-55C2A60F06D3}"/>
              </a:ext>
            </a:extLst>
          </p:cNvPr>
          <p:cNvSpPr txBox="1"/>
          <p:nvPr/>
        </p:nvSpPr>
        <p:spPr>
          <a:xfrm>
            <a:off x="612648" y="1951672"/>
            <a:ext cx="8075579" cy="1477328"/>
          </a:xfrm>
          <a:prstGeom prst="rect">
            <a:avLst/>
          </a:prstGeom>
          <a:solidFill>
            <a:srgbClr val="FFC000"/>
          </a:solidFill>
          <a:ln>
            <a:solidFill>
              <a:srgbClr val="400080"/>
            </a:solidFill>
          </a:ln>
        </p:spPr>
        <p:txBody>
          <a:bodyPr wrap="square" rtlCol="0">
            <a:spAutoFit/>
          </a:bodyPr>
          <a:lstStyle/>
          <a:p>
            <a:r>
              <a:rPr lang="en-US" sz="2400" b="1" dirty="0" err="1"/>
              <a:t>Qn</a:t>
            </a:r>
            <a:r>
              <a:rPr lang="en-US" sz="2400" b="1" dirty="0"/>
              <a:t> 1: Modelling for threat is not necessary for web application that is small in size (</a:t>
            </a:r>
            <a:r>
              <a:rPr lang="en-US" sz="2400" b="1" dirty="0" err="1"/>
              <a:t>eg</a:t>
            </a:r>
            <a:r>
              <a:rPr lang="en-US" sz="2400" b="1" dirty="0"/>
              <a:t>; 2-3 functions/features only). Do you agree? Support your argument. </a:t>
            </a:r>
          </a:p>
          <a:p>
            <a:endParaRPr lang="en-US" dirty="0"/>
          </a:p>
        </p:txBody>
      </p:sp>
    </p:spTree>
    <p:extLst>
      <p:ext uri="{BB962C8B-B14F-4D97-AF65-F5344CB8AC3E}">
        <p14:creationId xmlns:p14="http://schemas.microsoft.com/office/powerpoint/2010/main" val="252287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Mission 7.1 – Threat Modeling</a:t>
            </a:r>
          </a:p>
        </p:txBody>
      </p:sp>
      <p:sp>
        <p:nvSpPr>
          <p:cNvPr id="5" name="Footer Placeholder 4"/>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16</a:t>
            </a:fld>
            <a:endParaRPr lang="en-US"/>
          </a:p>
        </p:txBody>
      </p:sp>
      <p:sp>
        <p:nvSpPr>
          <p:cNvPr id="7" name="Content Placeholder 6"/>
          <p:cNvSpPr>
            <a:spLocks noGrp="1"/>
          </p:cNvSpPr>
          <p:nvPr>
            <p:ph sz="quarter" idx="1"/>
          </p:nvPr>
        </p:nvSpPr>
        <p:spPr>
          <a:xfrm>
            <a:off x="612648" y="1600200"/>
            <a:ext cx="8153400" cy="4789126"/>
          </a:xfrm>
        </p:spPr>
        <p:txBody>
          <a:bodyPr>
            <a:normAutofit fontScale="70000" lnSpcReduction="20000"/>
          </a:bodyPr>
          <a:lstStyle/>
          <a:p>
            <a:r>
              <a:rPr lang="en-US" dirty="0"/>
              <a:t>Go through the following reference materials : </a:t>
            </a:r>
          </a:p>
          <a:p>
            <a:pPr lvl="1"/>
            <a:r>
              <a:rPr lang="en-US" dirty="0"/>
              <a:t>In MEL (Week 7)</a:t>
            </a:r>
            <a:endParaRPr lang="en-US" dirty="0">
              <a:sym typeface="Wingdings" panose="05000000000000000000" pitchFamily="2" charset="2"/>
            </a:endParaRPr>
          </a:p>
          <a:p>
            <a:pPr lvl="2"/>
            <a:r>
              <a:rPr lang="en-US" dirty="0">
                <a:sym typeface="Wingdings" panose="05000000000000000000" pitchFamily="2" charset="2"/>
              </a:rPr>
              <a:t>Threat Modeling.pdf</a:t>
            </a:r>
          </a:p>
          <a:p>
            <a:pPr lvl="2"/>
            <a:r>
              <a:rPr lang="en-US" dirty="0"/>
              <a:t>DREAD.pdf</a:t>
            </a:r>
          </a:p>
          <a:p>
            <a:pPr lvl="3"/>
            <a:r>
              <a:rPr lang="en-US" sz="2200" dirty="0"/>
              <a:t>Average ranking</a:t>
            </a:r>
          </a:p>
          <a:p>
            <a:pPr lvl="3"/>
            <a:r>
              <a:rPr lang="en-US" sz="2200" dirty="0"/>
              <a:t>Probability x Impact (P x I) ranking</a:t>
            </a:r>
          </a:p>
          <a:p>
            <a:r>
              <a:rPr lang="en-US" dirty="0"/>
              <a:t>Apply the threat modeling learnt in the reference materials to the “</a:t>
            </a:r>
            <a:r>
              <a:rPr lang="en-US" dirty="0" err="1"/>
              <a:t>sBooksPteLtd-CaseStudy</a:t>
            </a:r>
            <a:r>
              <a:rPr lang="en-US" dirty="0"/>
              <a:t>”. Case study can be found:</a:t>
            </a:r>
          </a:p>
          <a:p>
            <a:pPr lvl="1"/>
            <a:r>
              <a:rPr lang="en-US" dirty="0"/>
              <a:t>In MEL (Week 7)</a:t>
            </a:r>
            <a:endParaRPr lang="en-US" dirty="0">
              <a:sym typeface="Wingdings" panose="05000000000000000000" pitchFamily="2" charset="2"/>
            </a:endParaRPr>
          </a:p>
          <a:p>
            <a:pPr lvl="2"/>
            <a:r>
              <a:rPr lang="en-US" dirty="0">
                <a:sym typeface="Wingdings" panose="05000000000000000000" pitchFamily="2" charset="2"/>
              </a:rPr>
              <a:t>sBooksPteLtd-CaseStudy.pdf</a:t>
            </a:r>
          </a:p>
          <a:p>
            <a:r>
              <a:rPr lang="en-US" dirty="0"/>
              <a:t>Refer to the misuse cases in Week 4 (refer to Week 4 Mission).</a:t>
            </a:r>
          </a:p>
          <a:p>
            <a:r>
              <a:rPr lang="en-US" dirty="0"/>
              <a:t>Produce the followings for the misuse cases:-</a:t>
            </a:r>
          </a:p>
          <a:p>
            <a:pPr lvl="1"/>
            <a:r>
              <a:rPr lang="en-US" dirty="0"/>
              <a:t>attack tree and/or STRIDE</a:t>
            </a:r>
          </a:p>
          <a:p>
            <a:pPr lvl="1"/>
            <a:r>
              <a:rPr lang="en-US" dirty="0"/>
              <a:t>DREAD and </a:t>
            </a:r>
          </a:p>
          <a:p>
            <a:pPr lvl="1"/>
            <a:r>
              <a:rPr lang="en-US" dirty="0"/>
              <a:t>control measures</a:t>
            </a:r>
          </a:p>
          <a:p>
            <a:r>
              <a:rPr lang="en-US" dirty="0"/>
              <a:t>Submit answers in Assignment Submission. </a:t>
            </a:r>
          </a:p>
        </p:txBody>
      </p:sp>
      <p:pic>
        <p:nvPicPr>
          <p:cNvPr id="2" name="Picture 1">
            <a:extLst>
              <a:ext uri="{FF2B5EF4-FFF2-40B4-BE49-F238E27FC236}">
                <a16:creationId xmlns:a16="http://schemas.microsoft.com/office/drawing/2014/main" id="{C603312E-BE6E-4830-8CC2-EDF03109C7CF}"/>
              </a:ext>
            </a:extLst>
          </p:cNvPr>
          <p:cNvPicPr>
            <a:picLocks noChangeAspect="1"/>
          </p:cNvPicPr>
          <p:nvPr/>
        </p:nvPicPr>
        <p:blipFill>
          <a:blip r:embed="rId2"/>
          <a:stretch>
            <a:fillRect/>
          </a:stretch>
        </p:blipFill>
        <p:spPr>
          <a:xfrm>
            <a:off x="6181523" y="4970101"/>
            <a:ext cx="2247900" cy="1419225"/>
          </a:xfrm>
          <a:prstGeom prst="rect">
            <a:avLst/>
          </a:prstGeom>
        </p:spPr>
      </p:pic>
    </p:spTree>
    <p:extLst>
      <p:ext uri="{BB962C8B-B14F-4D97-AF65-F5344CB8AC3E}">
        <p14:creationId xmlns:p14="http://schemas.microsoft.com/office/powerpoint/2010/main" val="294402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Mission 7.2: Razor Pages Security IV (Individual)</a:t>
            </a:r>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17</a:t>
            </a:fld>
            <a:endParaRPr lang="en-US"/>
          </a:p>
        </p:txBody>
      </p:sp>
      <p:sp>
        <p:nvSpPr>
          <p:cNvPr id="8" name="Content Placeholder 4"/>
          <p:cNvSpPr>
            <a:spLocks noGrp="1"/>
          </p:cNvSpPr>
          <p:nvPr>
            <p:ph sz="quarter" idx="1"/>
          </p:nvPr>
        </p:nvSpPr>
        <p:spPr>
          <a:xfrm>
            <a:off x="612648" y="1663549"/>
            <a:ext cx="8378952" cy="4578927"/>
          </a:xfrm>
        </p:spPr>
        <p:txBody>
          <a:bodyPr>
            <a:normAutofit fontScale="47500" lnSpcReduction="20000"/>
          </a:bodyPr>
          <a:lstStyle/>
          <a:p>
            <a:pPr>
              <a:lnSpc>
                <a:spcPct val="120000"/>
              </a:lnSpc>
            </a:pPr>
            <a:r>
              <a:rPr lang="en-US" sz="4000" dirty="0"/>
              <a:t>Attempt the Razor Pages Security IV practical</a:t>
            </a:r>
          </a:p>
          <a:p>
            <a:pPr lvl="1">
              <a:lnSpc>
                <a:spcPct val="120000"/>
              </a:lnSpc>
            </a:pPr>
            <a:r>
              <a:rPr lang="en-US" sz="4000" dirty="0"/>
              <a:t>Click on “Files” tab and download the “Razor Pages Security 4 v4.pdf”</a:t>
            </a:r>
            <a:endParaRPr lang="en-US" sz="3700" dirty="0"/>
          </a:p>
          <a:p>
            <a:pPr lvl="1"/>
            <a:r>
              <a:rPr lang="en-US" sz="3700" dirty="0"/>
              <a:t>Submit detailed screenshots of your completed practical page in Teams (General </a:t>
            </a:r>
            <a:r>
              <a:rPr lang="en-US" sz="3700" dirty="0">
                <a:sym typeface="Wingdings" panose="05000000000000000000" pitchFamily="2" charset="2"/>
              </a:rPr>
              <a:t>Assignment (Mission 7.2 Razor Pages Security IV))</a:t>
            </a:r>
            <a:r>
              <a:rPr lang="en-US" sz="3700" dirty="0"/>
              <a:t>.</a:t>
            </a:r>
          </a:p>
          <a:p>
            <a:pPr lvl="1"/>
            <a:r>
              <a:rPr lang="en-US" sz="4000" dirty="0"/>
              <a:t>The screenshots must show the browser’s “Address Bar” to verify the application is running in your laptop.</a:t>
            </a:r>
          </a:p>
          <a:p>
            <a:r>
              <a:rPr lang="en-US" sz="4000" dirty="0">
                <a:solidFill>
                  <a:srgbClr val="FF0000"/>
                </a:solidFill>
              </a:rPr>
              <a:t>Deadline: End of Week 7</a:t>
            </a:r>
          </a:p>
          <a:p>
            <a:pPr lvl="1"/>
            <a:r>
              <a:rPr lang="en-US" sz="4000" dirty="0">
                <a:solidFill>
                  <a:srgbClr val="FF0000"/>
                </a:solidFill>
              </a:rPr>
              <a:t>Penalty for late submission</a:t>
            </a:r>
          </a:p>
          <a:p>
            <a:r>
              <a:rPr lang="en-US" sz="4000" dirty="0"/>
              <a:t>If you got any issues or suggestions regarding Mission 7.2</a:t>
            </a:r>
          </a:p>
          <a:p>
            <a:pPr lvl="1"/>
            <a:r>
              <a:rPr lang="en-US" sz="4000" dirty="0"/>
              <a:t>Use “Conversations” tab under “</a:t>
            </a:r>
            <a:r>
              <a:rPr lang="en-US" sz="4000" dirty="0">
                <a:solidFill>
                  <a:srgbClr val="7030A0"/>
                </a:solidFill>
              </a:rPr>
              <a:t>SSD-AY2021-xxx-Pxx-Txx </a:t>
            </a:r>
            <a:r>
              <a:rPr lang="en-US" sz="4000" dirty="0">
                <a:solidFill>
                  <a:srgbClr val="7030A0"/>
                </a:solidFill>
                <a:sym typeface="Wingdings" panose="05000000000000000000" pitchFamily="2" charset="2"/>
              </a:rPr>
              <a:t> Week 7</a:t>
            </a:r>
            <a:r>
              <a:rPr lang="en-US" sz="4000" dirty="0">
                <a:sym typeface="Wingdings" panose="05000000000000000000" pitchFamily="2" charset="2"/>
              </a:rPr>
              <a:t>” to discuss within your team.</a:t>
            </a:r>
          </a:p>
          <a:p>
            <a:pPr lvl="1"/>
            <a:r>
              <a:rPr lang="en-US" sz="4000" dirty="0"/>
              <a:t>Use “Conversations” tab under “</a:t>
            </a:r>
            <a:r>
              <a:rPr lang="en-US" sz="4000" dirty="0">
                <a:solidFill>
                  <a:srgbClr val="7030A0"/>
                </a:solidFill>
              </a:rPr>
              <a:t>SSD-AY2021-xxx-Pxx </a:t>
            </a:r>
            <a:r>
              <a:rPr lang="en-US" sz="4000" dirty="0">
                <a:solidFill>
                  <a:srgbClr val="7030A0"/>
                </a:solidFill>
                <a:sym typeface="Wingdings" panose="05000000000000000000" pitchFamily="2" charset="2"/>
              </a:rPr>
              <a:t> Week 7</a:t>
            </a:r>
            <a:r>
              <a:rPr lang="en-US" sz="4000" dirty="0">
                <a:sym typeface="Wingdings" panose="05000000000000000000" pitchFamily="2" charset="2"/>
              </a:rPr>
              <a:t>” to discuss within your class group.</a:t>
            </a:r>
          </a:p>
          <a:p>
            <a:pPr lvl="1"/>
            <a:r>
              <a:rPr lang="en-US" sz="4000" dirty="0">
                <a:sym typeface="Wingdings" panose="05000000000000000000" pitchFamily="2" charset="2"/>
              </a:rPr>
              <a:t>Tutors would also monitor these “Conversations</a:t>
            </a:r>
            <a:r>
              <a:rPr lang="en-US" dirty="0">
                <a:sym typeface="Wingdings" panose="05000000000000000000" pitchFamily="2" charset="2"/>
              </a:rPr>
              <a:t>”.</a:t>
            </a:r>
          </a:p>
        </p:txBody>
      </p:sp>
      <p:pic>
        <p:nvPicPr>
          <p:cNvPr id="6" name="Picture 5">
            <a:extLst>
              <a:ext uri="{FF2B5EF4-FFF2-40B4-BE49-F238E27FC236}">
                <a16:creationId xmlns:a16="http://schemas.microsoft.com/office/drawing/2014/main" id="{DE1196BE-1075-4BFD-9EF0-B42E46AF2319}"/>
              </a:ext>
            </a:extLst>
          </p:cNvPr>
          <p:cNvPicPr>
            <a:picLocks noChangeAspect="1"/>
          </p:cNvPicPr>
          <p:nvPr/>
        </p:nvPicPr>
        <p:blipFill>
          <a:blip r:embed="rId2"/>
          <a:stretch>
            <a:fillRect/>
          </a:stretch>
        </p:blipFill>
        <p:spPr>
          <a:xfrm>
            <a:off x="6200978" y="5311172"/>
            <a:ext cx="2247900" cy="1409700"/>
          </a:xfrm>
          <a:prstGeom prst="rect">
            <a:avLst/>
          </a:prstGeom>
        </p:spPr>
      </p:pic>
    </p:spTree>
    <p:extLst>
      <p:ext uri="{BB962C8B-B14F-4D97-AF65-F5344CB8AC3E}">
        <p14:creationId xmlns:p14="http://schemas.microsoft.com/office/powerpoint/2010/main" val="366032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Contents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a:t>
            </a:fld>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876784853"/>
              </p:ext>
            </p:extLst>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SG" dirty="0"/>
              <a:t>School of ICT - CSF - Apr '20 – SSD - Secure Software Design - Part 3</a:t>
            </a:r>
            <a:endParaRPr lang="en-US" dirty="0"/>
          </a:p>
        </p:txBody>
      </p:sp>
    </p:spTree>
    <p:extLst>
      <p:ext uri="{BB962C8B-B14F-4D97-AF65-F5344CB8AC3E}">
        <p14:creationId xmlns:p14="http://schemas.microsoft.com/office/powerpoint/2010/main" val="286196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Remote Learning Instructions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3</a:t>
            </a:fld>
            <a:endParaRPr lang="en-US"/>
          </a:p>
        </p:txBody>
      </p:sp>
      <p:sp>
        <p:nvSpPr>
          <p:cNvPr id="7" name="Content Placeholder 6"/>
          <p:cNvSpPr>
            <a:spLocks noGrp="1"/>
          </p:cNvSpPr>
          <p:nvPr>
            <p:ph sz="quarter" idx="1"/>
          </p:nvPr>
        </p:nvSpPr>
        <p:spPr>
          <a:xfrm>
            <a:off x="533400" y="2356890"/>
            <a:ext cx="8153400" cy="921379"/>
          </a:xfrm>
          <a:ln>
            <a:solidFill>
              <a:schemeClr val="tx1"/>
            </a:solidFill>
          </a:ln>
        </p:spPr>
        <p:txBody>
          <a:bodyPr>
            <a:normAutofit fontScale="70000" lnSpcReduction="20000"/>
          </a:bodyPr>
          <a:lstStyle/>
          <a:p>
            <a:r>
              <a:rPr lang="en-US" u="sng" dirty="0"/>
              <a:t>Step 1</a:t>
            </a:r>
          </a:p>
          <a:p>
            <a:pPr lvl="1"/>
            <a:r>
              <a:rPr lang="en-US" dirty="0"/>
              <a:t>Read Threat Modelling</a:t>
            </a:r>
          </a:p>
          <a:p>
            <a:pPr lvl="2"/>
            <a:r>
              <a:rPr lang="en-US" sz="2100" dirty="0"/>
              <a:t>Details in slide 4-13</a:t>
            </a:r>
          </a:p>
          <a:p>
            <a:pPr marL="685800" lvl="2" indent="0">
              <a:buNone/>
            </a:pPr>
            <a:endParaRPr lang="en-US" dirty="0"/>
          </a:p>
        </p:txBody>
      </p:sp>
      <p:sp>
        <p:nvSpPr>
          <p:cNvPr id="2" name="Footer Placeholder 1"/>
          <p:cNvSpPr>
            <a:spLocks noGrp="1"/>
          </p:cNvSpPr>
          <p:nvPr>
            <p:ph type="ftr" sz="quarter" idx="11"/>
          </p:nvPr>
        </p:nvSpPr>
        <p:spPr/>
        <p:txBody>
          <a:bodyPr/>
          <a:lstStyle/>
          <a:p>
            <a:r>
              <a:rPr lang="en-SG" dirty="0"/>
              <a:t>School of ICT - CSF - Apr '20 – SSD - Secure Software Design - Part 3</a:t>
            </a:r>
            <a:endParaRPr lang="en-US" dirty="0"/>
          </a:p>
        </p:txBody>
      </p:sp>
      <p:sp>
        <p:nvSpPr>
          <p:cNvPr id="8" name="Content Placeholder 6">
            <a:extLst>
              <a:ext uri="{FF2B5EF4-FFF2-40B4-BE49-F238E27FC236}">
                <a16:creationId xmlns:a16="http://schemas.microsoft.com/office/drawing/2014/main" id="{A7BE24E4-C79B-456B-91C6-9145BA5692D0}"/>
              </a:ext>
            </a:extLst>
          </p:cNvPr>
          <p:cNvSpPr txBox="1">
            <a:spLocks/>
          </p:cNvSpPr>
          <p:nvPr/>
        </p:nvSpPr>
        <p:spPr>
          <a:xfrm>
            <a:off x="533400" y="3388664"/>
            <a:ext cx="8153400" cy="877285"/>
          </a:xfrm>
          <a:prstGeom prst="rect">
            <a:avLst/>
          </a:prstGeom>
          <a:ln>
            <a:solidFill>
              <a:schemeClr val="tx1"/>
            </a:solidFill>
          </a:ln>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sz="2000" dirty="0"/>
              <a:t>Step 2</a:t>
            </a:r>
          </a:p>
          <a:p>
            <a:pPr lvl="1" defTabSz="914400"/>
            <a:r>
              <a:rPr lang="en-US" sz="1800" dirty="0"/>
              <a:t>Do Mission 7.1 and submit in Teams</a:t>
            </a:r>
          </a:p>
          <a:p>
            <a:pPr lvl="2" defTabSz="914400"/>
            <a:r>
              <a:rPr lang="en-US" sz="1400" dirty="0"/>
              <a:t>More details in slide 14 </a:t>
            </a:r>
          </a:p>
        </p:txBody>
      </p:sp>
      <p:sp>
        <p:nvSpPr>
          <p:cNvPr id="19" name="Content Placeholder 6">
            <a:extLst>
              <a:ext uri="{FF2B5EF4-FFF2-40B4-BE49-F238E27FC236}">
                <a16:creationId xmlns:a16="http://schemas.microsoft.com/office/drawing/2014/main" id="{FB41064D-098A-4B46-9B2B-093E355DBB24}"/>
              </a:ext>
            </a:extLst>
          </p:cNvPr>
          <p:cNvSpPr txBox="1">
            <a:spLocks/>
          </p:cNvSpPr>
          <p:nvPr/>
        </p:nvSpPr>
        <p:spPr>
          <a:xfrm>
            <a:off x="533400" y="4376344"/>
            <a:ext cx="8153400" cy="875292"/>
          </a:xfrm>
          <a:prstGeom prst="rect">
            <a:avLst/>
          </a:prstGeom>
          <a:ln>
            <a:solidFill>
              <a:schemeClr val="tx1"/>
            </a:solidFill>
          </a:ln>
        </p:spPr>
        <p:txBody>
          <a:bodyPr vert="horz">
            <a:normAutofit fontScale="70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Step 3</a:t>
            </a:r>
          </a:p>
          <a:p>
            <a:pPr lvl="1" defTabSz="914400"/>
            <a:r>
              <a:rPr lang="en-US" dirty="0"/>
              <a:t>Do Mission 7.2 and submit in Teams</a:t>
            </a:r>
          </a:p>
          <a:p>
            <a:pPr lvl="2" defTabSz="914400"/>
            <a:r>
              <a:rPr lang="en-US" sz="1900" dirty="0"/>
              <a:t>More details in slide 15</a:t>
            </a:r>
          </a:p>
        </p:txBody>
      </p:sp>
    </p:spTree>
    <p:extLst>
      <p:ext uri="{BB962C8B-B14F-4D97-AF65-F5344CB8AC3E}">
        <p14:creationId xmlns:p14="http://schemas.microsoft.com/office/powerpoint/2010/main" val="100544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Details </a:t>
            </a:r>
          </a:p>
        </p:txBody>
      </p:sp>
      <p:sp>
        <p:nvSpPr>
          <p:cNvPr id="20" name="Footer Placeholder 2"/>
          <p:cNvSpPr>
            <a:spLocks noGrp="1"/>
          </p:cNvSpPr>
          <p:nvPr>
            <p:ph type="ftr" sz="quarter" idx="11"/>
          </p:nvPr>
        </p:nvSpPr>
        <p:spPr/>
        <p:txBody>
          <a:bodyPr>
            <a:normAutofit/>
          </a:bodyPr>
          <a:lstStyle/>
          <a:p>
            <a:r>
              <a:rPr lang="en-SG" dirty="0"/>
              <a:t>School of ICT - CSF - Apr '20 – SSD - Secure Software Design - Part 3</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6E2D2B3B-882E-40F3-A32F-6DD516915044}" type="slidenum">
              <a:rPr lang="en-US" smtClean="0"/>
              <a:pPr/>
              <a:t>4</a:t>
            </a:fld>
            <a:endParaRPr lang="en-US"/>
          </a:p>
        </p:txBody>
      </p:sp>
      <p:graphicFrame>
        <p:nvGraphicFramePr>
          <p:cNvPr id="3" name="Table 2"/>
          <p:cNvGraphicFramePr>
            <a:graphicFrameLocks noGrp="1"/>
          </p:cNvGraphicFramePr>
          <p:nvPr/>
        </p:nvGraphicFramePr>
        <p:xfrm>
          <a:off x="5835192" y="4330222"/>
          <a:ext cx="3055626" cy="1590731"/>
        </p:xfrm>
        <a:graphic>
          <a:graphicData uri="http://schemas.openxmlformats.org/drawingml/2006/table">
            <a:tbl>
              <a:tblPr firstRow="1" bandRow="1">
                <a:tableStyleId>{5C22544A-7EE6-4342-B048-85BDC9FD1C3A}</a:tableStyleId>
              </a:tblPr>
              <a:tblGrid>
                <a:gridCol w="3055626">
                  <a:extLst>
                    <a:ext uri="{9D8B030D-6E8A-4147-A177-3AD203B41FA5}">
                      <a16:colId xmlns:a16="http://schemas.microsoft.com/office/drawing/2014/main" val="20000"/>
                    </a:ext>
                  </a:extLst>
                </a:gridCol>
              </a:tblGrid>
              <a:tr h="1590731">
                <a:tc>
                  <a:txBody>
                    <a:bodyPr/>
                    <a:lstStyle/>
                    <a:p>
                      <a:pPr algn="ctr"/>
                      <a:r>
                        <a:rPr lang="en-US" sz="1800" b="1" baseline="0" dirty="0">
                          <a:solidFill>
                            <a:srgbClr val="FF0000"/>
                          </a:solidFill>
                        </a:rPr>
                        <a:t>In light of the Covid-19 situation, your cooperation in adhering to the points mentioned is much needed and greatly appreciated.</a:t>
                      </a:r>
                      <a:endParaRPr lang="en-US" sz="1800" b="1" dirty="0">
                        <a:solidFill>
                          <a:srgbClr val="FF0000"/>
                        </a:solidFill>
                      </a:endParaRPr>
                    </a:p>
                  </a:txBody>
                  <a:tcPr>
                    <a:solidFill>
                      <a:schemeClr val="accent5">
                        <a:lumMod val="40000"/>
                        <a:lumOff val="60000"/>
                        <a:alpha val="42000"/>
                      </a:schemeClr>
                    </a:solidFill>
                  </a:tcPr>
                </a:tc>
                <a:extLst>
                  <a:ext uri="{0D108BD9-81ED-4DB2-BD59-A6C34878D82A}">
                    <a16:rowId xmlns:a16="http://schemas.microsoft.com/office/drawing/2014/main" val="10000"/>
                  </a:ext>
                </a:extLst>
              </a:tr>
            </a:tbl>
          </a:graphicData>
        </a:graphic>
      </p:graphicFrame>
      <p:graphicFrame>
        <p:nvGraphicFramePr>
          <p:cNvPr id="7" name="Table 7">
            <a:extLst>
              <a:ext uri="{FF2B5EF4-FFF2-40B4-BE49-F238E27FC236}">
                <a16:creationId xmlns:a16="http://schemas.microsoft.com/office/drawing/2014/main" id="{65286ACA-8811-4BE1-987C-FDBC34F88857}"/>
              </a:ext>
            </a:extLst>
          </p:cNvPr>
          <p:cNvGraphicFramePr>
            <a:graphicFrameLocks noGrp="1"/>
          </p:cNvGraphicFramePr>
          <p:nvPr/>
        </p:nvGraphicFramePr>
        <p:xfrm>
          <a:off x="347450" y="1583702"/>
          <a:ext cx="5120097" cy="4786078"/>
        </p:xfrm>
        <a:graphic>
          <a:graphicData uri="http://schemas.openxmlformats.org/drawingml/2006/table">
            <a:tbl>
              <a:tblPr bandCol="1">
                <a:tableStyleId>{5C22544A-7EE6-4342-B048-85BDC9FD1C3A}</a:tableStyleId>
              </a:tblPr>
              <a:tblGrid>
                <a:gridCol w="5120097">
                  <a:extLst>
                    <a:ext uri="{9D8B030D-6E8A-4147-A177-3AD203B41FA5}">
                      <a16:colId xmlns:a16="http://schemas.microsoft.com/office/drawing/2014/main" val="4250664297"/>
                    </a:ext>
                  </a:extLst>
                </a:gridCol>
              </a:tblGrid>
              <a:tr h="911100">
                <a:tc>
                  <a:txBody>
                    <a:bodyPr/>
                    <a:lstStyle/>
                    <a:p>
                      <a:pPr algn="ctr"/>
                      <a:r>
                        <a:rPr lang="en-SG" sz="3200" b="1" dirty="0">
                          <a:solidFill>
                            <a:schemeClr val="bg1"/>
                          </a:solidFill>
                        </a:rPr>
                        <a:t>VERY IMPORTANT</a:t>
                      </a:r>
                    </a:p>
                  </a:txBody>
                  <a:tcPr>
                    <a:solidFill>
                      <a:srgbClr val="FF0000"/>
                    </a:solidFill>
                  </a:tcPr>
                </a:tc>
                <a:extLst>
                  <a:ext uri="{0D108BD9-81ED-4DB2-BD59-A6C34878D82A}">
                    <a16:rowId xmlns:a16="http://schemas.microsoft.com/office/drawing/2014/main" val="3368891966"/>
                  </a:ext>
                </a:extLst>
              </a:tr>
              <a:tr h="921718">
                <a:tc>
                  <a:txBody>
                    <a:bodyPr/>
                    <a:lstStyle/>
                    <a:p>
                      <a:r>
                        <a:rPr lang="en-SG" sz="1600" b="1" dirty="0">
                          <a:latin typeface="+mj-lt"/>
                        </a:rPr>
                        <a:t>Visit MEL to start each week’s lesson.</a:t>
                      </a:r>
                    </a:p>
                    <a:p>
                      <a:pPr marL="285750" indent="-285750">
                        <a:buFont typeface="Arial" panose="020B0604020202020204" pitchFamily="34" charset="0"/>
                        <a:buChar char="•"/>
                      </a:pPr>
                      <a:r>
                        <a:rPr lang="en-SG" sz="1600" b="1" dirty="0">
                          <a:solidFill>
                            <a:srgbClr val="FF0000"/>
                          </a:solidFill>
                          <a:latin typeface="+mj-lt"/>
                        </a:rPr>
                        <a:t>Learning materials will ONLY be released in MEL</a:t>
                      </a:r>
                    </a:p>
                  </a:txBody>
                  <a:tcPr/>
                </a:tc>
                <a:extLst>
                  <a:ext uri="{0D108BD9-81ED-4DB2-BD59-A6C34878D82A}">
                    <a16:rowId xmlns:a16="http://schemas.microsoft.com/office/drawing/2014/main" val="742444534"/>
                  </a:ext>
                </a:extLst>
              </a:tr>
              <a:tr h="1927266">
                <a:tc>
                  <a:txBody>
                    <a:bodyPr/>
                    <a:lstStyle/>
                    <a:p>
                      <a:r>
                        <a:rPr lang="en-SG" sz="1600" b="1" dirty="0">
                          <a:latin typeface="+mj-lt"/>
                        </a:rPr>
                        <a:t>Attendance Poll</a:t>
                      </a:r>
                    </a:p>
                    <a:p>
                      <a:pPr marL="285750" indent="-285750">
                        <a:buFont typeface="Arial" panose="020B0604020202020204" pitchFamily="34" charset="0"/>
                        <a:buChar char="•"/>
                      </a:pPr>
                      <a:r>
                        <a:rPr lang="en-SG" sz="1600" b="1" dirty="0">
                          <a:latin typeface="+mj-lt"/>
                        </a:rPr>
                        <a:t>Attempt </a:t>
                      </a:r>
                      <a:r>
                        <a:rPr lang="en-SG" sz="1600" b="1" dirty="0">
                          <a:solidFill>
                            <a:srgbClr val="FF0000"/>
                          </a:solidFill>
                          <a:latin typeface="+mj-lt"/>
                        </a:rPr>
                        <a:t>TWO</a:t>
                      </a:r>
                      <a:r>
                        <a:rPr lang="en-SG" sz="1600" b="1" dirty="0">
                          <a:latin typeface="+mj-lt"/>
                        </a:rPr>
                        <a:t> attendance polls every week</a:t>
                      </a:r>
                    </a:p>
                    <a:p>
                      <a:pPr marL="742950" lvl="1" indent="-285750">
                        <a:buFont typeface="Arial" panose="020B0604020202020204" pitchFamily="34" charset="0"/>
                        <a:buChar char="•"/>
                      </a:pPr>
                      <a:r>
                        <a:rPr lang="en-SG" sz="1600" b="1" dirty="0">
                          <a:latin typeface="+mj-lt"/>
                        </a:rPr>
                        <a:t>Starts Monday (9am) till Friday (11:59pm)</a:t>
                      </a:r>
                    </a:p>
                    <a:p>
                      <a:pPr marL="742950" lvl="1" indent="-285750">
                        <a:buFont typeface="Arial" panose="020B0604020202020204" pitchFamily="34" charset="0"/>
                        <a:buChar char="•"/>
                      </a:pPr>
                      <a:r>
                        <a:rPr lang="en-SG" sz="1600" b="1" dirty="0">
                          <a:latin typeface="+mj-lt"/>
                        </a:rPr>
                        <a:t>Attendance :– </a:t>
                      </a:r>
                    </a:p>
                    <a:p>
                      <a:pPr marL="1200150" lvl="2" indent="-285750">
                        <a:buFont typeface="Arial" panose="020B0604020202020204" pitchFamily="34" charset="0"/>
                        <a:buChar char="•"/>
                      </a:pPr>
                      <a:r>
                        <a:rPr lang="en-SG" sz="1600" b="1" dirty="0">
                          <a:latin typeface="+mj-lt"/>
                        </a:rPr>
                        <a:t>Week x Lecture </a:t>
                      </a:r>
                      <a:r>
                        <a:rPr kumimoji="0" lang="en-SG" sz="1600" b="1" kern="1200" dirty="0">
                          <a:solidFill>
                            <a:schemeClr val="dk1"/>
                          </a:solidFill>
                          <a:latin typeface="+mn-lt"/>
                          <a:ea typeface="+mn-ea"/>
                          <a:cs typeface="+mn-cs"/>
                        </a:rPr>
                        <a:t>( </a:t>
                      </a:r>
                      <a:r>
                        <a:rPr kumimoji="0" lang="en-SG" sz="1200" b="1" kern="1200" dirty="0">
                          <a:solidFill>
                            <a:schemeClr val="dk1"/>
                          </a:solidFill>
                          <a:latin typeface="+mn-lt"/>
                          <a:ea typeface="+mn-ea"/>
                          <a:cs typeface="+mn-cs"/>
                        </a:rPr>
                        <a:t>x refers to week number</a:t>
                      </a:r>
                      <a:r>
                        <a:rPr kumimoji="0" lang="en-SG" sz="1600" b="1" kern="1200" dirty="0">
                          <a:solidFill>
                            <a:schemeClr val="dk1"/>
                          </a:solidFill>
                          <a:latin typeface="+mn-lt"/>
                          <a:ea typeface="+mn-ea"/>
                          <a:cs typeface="+mn-cs"/>
                        </a:rPr>
                        <a:t>)</a:t>
                      </a:r>
                      <a:endParaRPr lang="en-SG" sz="1600" b="1" dirty="0">
                        <a:latin typeface="+mj-lt"/>
                      </a:endParaRPr>
                    </a:p>
                    <a:p>
                      <a:pPr marL="1200150" lvl="2" indent="-285750">
                        <a:buFont typeface="Arial" panose="020B0604020202020204" pitchFamily="34" charset="0"/>
                        <a:buChar char="•"/>
                      </a:pPr>
                      <a:r>
                        <a:rPr lang="en-SG" sz="1600" b="1" dirty="0">
                          <a:latin typeface="+mj-lt"/>
                        </a:rPr>
                        <a:t>Week x Tutorial/Practical</a:t>
                      </a:r>
                      <a:endParaRPr lang="en-SG" sz="1050" b="1" dirty="0">
                        <a:latin typeface="+mj-lt"/>
                      </a:endParaRPr>
                    </a:p>
                    <a:p>
                      <a:pPr marL="742950" lvl="1" indent="-285750">
                        <a:buFont typeface="Arial" panose="020B0604020202020204" pitchFamily="34" charset="0"/>
                        <a:buChar char="•"/>
                      </a:pPr>
                      <a:r>
                        <a:rPr lang="en-SG" sz="1600" b="1" dirty="0">
                          <a:latin typeface="+mj-lt"/>
                        </a:rPr>
                        <a:t>Just click </a:t>
                      </a:r>
                      <a:r>
                        <a:rPr lang="en-SG" sz="1600" b="1" dirty="0">
                          <a:solidFill>
                            <a:srgbClr val="FF0000"/>
                          </a:solidFill>
                          <a:latin typeface="+mj-lt"/>
                        </a:rPr>
                        <a:t>“Save and Submit”</a:t>
                      </a:r>
                    </a:p>
                    <a:p>
                      <a:pPr marL="742950" lvl="1" indent="-285750">
                        <a:buFont typeface="Arial" panose="020B0604020202020204" pitchFamily="34" charset="0"/>
                        <a:buChar char="•"/>
                      </a:pPr>
                      <a:endParaRPr lang="en-SG" sz="1600" b="1" dirty="0">
                        <a:solidFill>
                          <a:srgbClr val="FF0000"/>
                        </a:solidFill>
                        <a:latin typeface="+mj-lt"/>
                      </a:endParaRPr>
                    </a:p>
                  </a:txBody>
                  <a:tcPr>
                    <a:solidFill>
                      <a:schemeClr val="bg2">
                        <a:lumMod val="90000"/>
                      </a:schemeClr>
                    </a:solidFill>
                  </a:tcPr>
                </a:tc>
                <a:extLst>
                  <a:ext uri="{0D108BD9-81ED-4DB2-BD59-A6C34878D82A}">
                    <a16:rowId xmlns:a16="http://schemas.microsoft.com/office/drawing/2014/main" val="1922003361"/>
                  </a:ext>
                </a:extLst>
              </a:tr>
              <a:tr h="911100">
                <a:tc>
                  <a:txBody>
                    <a:bodyPr/>
                    <a:lstStyle/>
                    <a:p>
                      <a:r>
                        <a:rPr lang="en-SG" sz="1600" b="1" dirty="0">
                          <a:latin typeface="+mj-lt"/>
                        </a:rPr>
                        <a:t>Always lookout for announcements</a:t>
                      </a:r>
                    </a:p>
                    <a:p>
                      <a:pPr marL="285750" indent="-285750">
                        <a:buFont typeface="Arial" panose="020B0604020202020204" pitchFamily="34" charset="0"/>
                        <a:buChar char="•"/>
                      </a:pPr>
                      <a:r>
                        <a:rPr lang="en-SG" sz="1600" b="1" dirty="0">
                          <a:latin typeface="+mj-lt"/>
                        </a:rPr>
                        <a:t>Do keep abreast of announcements in MEL</a:t>
                      </a:r>
                    </a:p>
                  </a:txBody>
                  <a:tcPr/>
                </a:tc>
                <a:extLst>
                  <a:ext uri="{0D108BD9-81ED-4DB2-BD59-A6C34878D82A}">
                    <a16:rowId xmlns:a16="http://schemas.microsoft.com/office/drawing/2014/main" val="2369202276"/>
                  </a:ext>
                </a:extLst>
              </a:tr>
            </a:tbl>
          </a:graphicData>
        </a:graphic>
      </p:graphicFrame>
      <p:pic>
        <p:nvPicPr>
          <p:cNvPr id="6" name="Picture 5">
            <a:extLst>
              <a:ext uri="{FF2B5EF4-FFF2-40B4-BE49-F238E27FC236}">
                <a16:creationId xmlns:a16="http://schemas.microsoft.com/office/drawing/2014/main" id="{47DD621B-4168-4B27-9576-EF8055725ED7}"/>
              </a:ext>
            </a:extLst>
          </p:cNvPr>
          <p:cNvPicPr>
            <a:picLocks noChangeAspect="1"/>
          </p:cNvPicPr>
          <p:nvPr/>
        </p:nvPicPr>
        <p:blipFill>
          <a:blip r:embed="rId3"/>
          <a:stretch>
            <a:fillRect/>
          </a:stretch>
        </p:blipFill>
        <p:spPr>
          <a:xfrm>
            <a:off x="5467547" y="1918696"/>
            <a:ext cx="3619598" cy="1943153"/>
          </a:xfrm>
          <a:prstGeom prst="rect">
            <a:avLst/>
          </a:prstGeom>
        </p:spPr>
      </p:pic>
    </p:spTree>
    <p:extLst>
      <p:ext uri="{BB962C8B-B14F-4D97-AF65-F5344CB8AC3E}">
        <p14:creationId xmlns:p14="http://schemas.microsoft.com/office/powerpoint/2010/main" val="112833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Modeling</a:t>
            </a:r>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5</a:t>
            </a:fld>
            <a:endParaRPr lang="en-US"/>
          </a:p>
        </p:txBody>
      </p:sp>
      <p:sp>
        <p:nvSpPr>
          <p:cNvPr id="5" name="Content Placeholder 4"/>
          <p:cNvSpPr>
            <a:spLocks noGrp="1"/>
          </p:cNvSpPr>
          <p:nvPr>
            <p:ph sz="quarter" idx="1"/>
          </p:nvPr>
        </p:nvSpPr>
        <p:spPr/>
        <p:txBody>
          <a:bodyPr>
            <a:normAutofit/>
          </a:bodyPr>
          <a:lstStyle/>
          <a:p>
            <a:r>
              <a:rPr lang="en-US" dirty="0"/>
              <a:t>Threat modeling is extremely crucial for developing hack-resilient software.</a:t>
            </a:r>
          </a:p>
          <a:p>
            <a:r>
              <a:rPr lang="en-SG" dirty="0"/>
              <a:t>It is a systematic, iterative, and structured security technique during the design phase of a software development project. </a:t>
            </a:r>
            <a:endParaRPr lang="en-US" dirty="0"/>
          </a:p>
          <a:p>
            <a:r>
              <a:rPr lang="en-US" dirty="0"/>
              <a:t>It provides the software development team an attacker’s or hostile user’s viewpoint, as the threat modeling exercise aims at identifying entry and exit points that an attacker can exploit.</a:t>
            </a:r>
          </a:p>
        </p:txBody>
      </p:sp>
    </p:spTree>
    <p:extLst>
      <p:ext uri="{BB962C8B-B14F-4D97-AF65-F5344CB8AC3E}">
        <p14:creationId xmlns:p14="http://schemas.microsoft.com/office/powerpoint/2010/main" val="287668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Modeling Process</a:t>
            </a:r>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6</a:t>
            </a:fld>
            <a:endParaRPr lang="en-US"/>
          </a:p>
        </p:txBody>
      </p:sp>
      <p:sp>
        <p:nvSpPr>
          <p:cNvPr id="5" name="Content Placeholder 4"/>
          <p:cNvSpPr>
            <a:spLocks noGrp="1"/>
          </p:cNvSpPr>
          <p:nvPr>
            <p:ph sz="quarter" idx="1"/>
          </p:nvPr>
        </p:nvSpPr>
        <p:spPr>
          <a:xfrm>
            <a:off x="131976" y="1814196"/>
            <a:ext cx="3000330" cy="4277632"/>
          </a:xfrm>
        </p:spPr>
        <p:txBody>
          <a:bodyPr>
            <a:normAutofit fontScale="77500" lnSpcReduction="20000"/>
          </a:bodyPr>
          <a:lstStyle/>
          <a:p>
            <a:r>
              <a:rPr lang="en-SG" dirty="0"/>
              <a:t>Threat Modelling includes the following phases in sequential order:-</a:t>
            </a:r>
          </a:p>
          <a:p>
            <a:endParaRPr lang="en-SG" dirty="0"/>
          </a:p>
          <a:p>
            <a:pPr marL="880110" lvl="1" indent="-514350">
              <a:buFont typeface="+mj-lt"/>
              <a:buAutoNum type="arabicParenR"/>
            </a:pPr>
            <a:r>
              <a:rPr lang="en-SG" dirty="0"/>
              <a:t>Model Application Architecture </a:t>
            </a:r>
          </a:p>
          <a:p>
            <a:pPr marL="880110" lvl="1" indent="-514350">
              <a:buFont typeface="+mj-lt"/>
              <a:buAutoNum type="arabicParenR"/>
            </a:pPr>
            <a:r>
              <a:rPr lang="en-SG" dirty="0"/>
              <a:t>Identify Threats </a:t>
            </a:r>
          </a:p>
          <a:p>
            <a:pPr marL="880110" lvl="1" indent="-514350">
              <a:buFont typeface="+mj-lt"/>
              <a:buAutoNum type="arabicParenR"/>
            </a:pPr>
            <a:r>
              <a:rPr lang="en-SG" dirty="0"/>
              <a:t>Identify, Prioritize and Implement Controls </a:t>
            </a:r>
          </a:p>
          <a:p>
            <a:pPr marL="880110" lvl="1" indent="-514350">
              <a:buFont typeface="+mj-lt"/>
              <a:buAutoNum type="arabicParenR"/>
            </a:pPr>
            <a:r>
              <a:rPr lang="en-SG" dirty="0"/>
              <a:t>Document and Validate</a:t>
            </a:r>
          </a:p>
          <a:p>
            <a:endParaRPr lang="en-US" dirty="0"/>
          </a:p>
        </p:txBody>
      </p:sp>
      <p:pic>
        <p:nvPicPr>
          <p:cNvPr id="6" name="Picture 5">
            <a:extLst>
              <a:ext uri="{FF2B5EF4-FFF2-40B4-BE49-F238E27FC236}">
                <a16:creationId xmlns:a16="http://schemas.microsoft.com/office/drawing/2014/main" id="{661EF896-0A0E-41B5-AA90-A72F36445406}"/>
              </a:ext>
            </a:extLst>
          </p:cNvPr>
          <p:cNvPicPr>
            <a:picLocks noChangeAspect="1"/>
          </p:cNvPicPr>
          <p:nvPr/>
        </p:nvPicPr>
        <p:blipFill>
          <a:blip r:embed="rId2"/>
          <a:stretch>
            <a:fillRect/>
          </a:stretch>
        </p:blipFill>
        <p:spPr>
          <a:xfrm>
            <a:off x="3245292" y="1516698"/>
            <a:ext cx="5772150" cy="4591050"/>
          </a:xfrm>
          <a:prstGeom prst="rect">
            <a:avLst/>
          </a:prstGeom>
        </p:spPr>
      </p:pic>
    </p:spTree>
    <p:extLst>
      <p:ext uri="{BB962C8B-B14F-4D97-AF65-F5344CB8AC3E}">
        <p14:creationId xmlns:p14="http://schemas.microsoft.com/office/powerpoint/2010/main" val="259317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Model Application Architecture </a:t>
            </a:r>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7</a:t>
            </a:fld>
            <a:endParaRPr lang="en-US"/>
          </a:p>
        </p:txBody>
      </p:sp>
      <p:pic>
        <p:nvPicPr>
          <p:cNvPr id="11" name="Picture 10">
            <a:extLst>
              <a:ext uri="{FF2B5EF4-FFF2-40B4-BE49-F238E27FC236}">
                <a16:creationId xmlns:a16="http://schemas.microsoft.com/office/drawing/2014/main" id="{FEEA5A5B-73BA-437F-A810-9B22F664642B}"/>
              </a:ext>
            </a:extLst>
          </p:cNvPr>
          <p:cNvPicPr>
            <a:picLocks noChangeAspect="1"/>
          </p:cNvPicPr>
          <p:nvPr/>
        </p:nvPicPr>
        <p:blipFill>
          <a:blip r:embed="rId2"/>
          <a:stretch>
            <a:fillRect/>
          </a:stretch>
        </p:blipFill>
        <p:spPr>
          <a:xfrm>
            <a:off x="1138191" y="1529830"/>
            <a:ext cx="7102313" cy="3307925"/>
          </a:xfrm>
          <a:prstGeom prst="rect">
            <a:avLst/>
          </a:prstGeom>
        </p:spPr>
      </p:pic>
      <p:graphicFrame>
        <p:nvGraphicFramePr>
          <p:cNvPr id="8" name="Table 8">
            <a:extLst>
              <a:ext uri="{FF2B5EF4-FFF2-40B4-BE49-F238E27FC236}">
                <a16:creationId xmlns:a16="http://schemas.microsoft.com/office/drawing/2014/main" id="{A5EECDDC-F776-4903-91C5-FD38F1361ABE}"/>
              </a:ext>
            </a:extLst>
          </p:cNvPr>
          <p:cNvGraphicFramePr>
            <a:graphicFrameLocks noGrp="1"/>
          </p:cNvGraphicFramePr>
          <p:nvPr>
            <p:extLst>
              <p:ext uri="{D42A27DB-BD31-4B8C-83A1-F6EECF244321}">
                <p14:modId xmlns:p14="http://schemas.microsoft.com/office/powerpoint/2010/main" val="1707546130"/>
              </p:ext>
            </p:extLst>
          </p:nvPr>
        </p:nvGraphicFramePr>
        <p:xfrm>
          <a:off x="797668" y="4774450"/>
          <a:ext cx="7791856" cy="1310640"/>
        </p:xfrm>
        <a:graphic>
          <a:graphicData uri="http://schemas.openxmlformats.org/drawingml/2006/table">
            <a:tbl>
              <a:tblPr firstRow="1" bandRow="1">
                <a:tableStyleId>{5C22544A-7EE6-4342-B048-85BDC9FD1C3A}</a:tableStyleId>
              </a:tblPr>
              <a:tblGrid>
                <a:gridCol w="3895928">
                  <a:extLst>
                    <a:ext uri="{9D8B030D-6E8A-4147-A177-3AD203B41FA5}">
                      <a16:colId xmlns:a16="http://schemas.microsoft.com/office/drawing/2014/main" val="2299092680"/>
                    </a:ext>
                  </a:extLst>
                </a:gridCol>
                <a:gridCol w="3895928">
                  <a:extLst>
                    <a:ext uri="{9D8B030D-6E8A-4147-A177-3AD203B41FA5}">
                      <a16:colId xmlns:a16="http://schemas.microsoft.com/office/drawing/2014/main" val="870977805"/>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3-Tier Architecture</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txBody>
                  <a:tcPr/>
                </a:tc>
                <a:extLst>
                  <a:ext uri="{0D108BD9-81ED-4DB2-BD59-A6C34878D82A}">
                    <a16:rowId xmlns:a16="http://schemas.microsoft.com/office/drawing/2014/main" val="3119686552"/>
                  </a:ext>
                </a:extLst>
              </a:tr>
              <a:tr h="370840">
                <a:tc>
                  <a:txBody>
                    <a:bodyPr/>
                    <a:lstStyle/>
                    <a:p>
                      <a:r>
                        <a:rPr lang="en-SG" sz="1400" dirty="0"/>
                        <a:t>End Users from </a:t>
                      </a:r>
                      <a:r>
                        <a:rPr lang="en-SG" sz="1400" u="sng" dirty="0"/>
                        <a:t>Internet (External)</a:t>
                      </a:r>
                      <a:r>
                        <a:rPr lang="en-SG" sz="1400" dirty="0"/>
                        <a:t> access application hosted in </a:t>
                      </a:r>
                      <a:r>
                        <a:rPr lang="en-SG" sz="1400" u="sng" dirty="0"/>
                        <a:t>DMZ</a:t>
                      </a:r>
                      <a:r>
                        <a:rPr lang="en-SG" sz="1400" dirty="0"/>
                        <a:t> with data stored inside the organization </a:t>
                      </a:r>
                      <a:r>
                        <a:rPr lang="en-SG" sz="1400" u="sng" dirty="0"/>
                        <a:t>Intranet (Internal)</a:t>
                      </a:r>
                      <a:r>
                        <a:rPr lang="en-SG" sz="1400" dirty="0"/>
                        <a:t>. </a:t>
                      </a:r>
                    </a:p>
                  </a:txBody>
                  <a:tcPr/>
                </a:tc>
                <a:tc>
                  <a:txBody>
                    <a:bodyPr/>
                    <a:lstStyle/>
                    <a:p>
                      <a:r>
                        <a:rPr lang="en-SG" sz="1400" u="sng" dirty="0"/>
                        <a:t>Browsers</a:t>
                      </a:r>
                      <a:r>
                        <a:rPr lang="en-SG" sz="1400" dirty="0"/>
                        <a:t> are usually used to access </a:t>
                      </a:r>
                      <a:r>
                        <a:rPr lang="en-SG" sz="1400" u="sng" dirty="0"/>
                        <a:t>application logic (services)</a:t>
                      </a:r>
                      <a:r>
                        <a:rPr lang="en-SG" sz="1400" dirty="0"/>
                        <a:t> that processed and stored </a:t>
                      </a:r>
                      <a:r>
                        <a:rPr lang="en-SG" sz="1400" u="sng" dirty="0"/>
                        <a:t>data</a:t>
                      </a:r>
                      <a:r>
                        <a:rPr lang="en-SG" sz="1400" dirty="0"/>
                        <a:t> into the database. This logical separation of 3-Tiers can occur in a single PC/laptop.</a:t>
                      </a:r>
                    </a:p>
                  </a:txBody>
                  <a:tcPr/>
                </a:tc>
                <a:extLst>
                  <a:ext uri="{0D108BD9-81ED-4DB2-BD59-A6C34878D82A}">
                    <a16:rowId xmlns:a16="http://schemas.microsoft.com/office/drawing/2014/main" val="3664266773"/>
                  </a:ext>
                </a:extLst>
              </a:tr>
            </a:tbl>
          </a:graphicData>
        </a:graphic>
      </p:graphicFrame>
    </p:spTree>
    <p:extLst>
      <p:ext uri="{BB962C8B-B14F-4D97-AF65-F5344CB8AC3E}">
        <p14:creationId xmlns:p14="http://schemas.microsoft.com/office/powerpoint/2010/main" val="96177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Identify Threats</a:t>
            </a:r>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8</a:t>
            </a:fld>
            <a:endParaRPr lang="en-US"/>
          </a:p>
        </p:txBody>
      </p:sp>
      <p:sp>
        <p:nvSpPr>
          <p:cNvPr id="5" name="Content Placeholder 4"/>
          <p:cNvSpPr>
            <a:spLocks noGrp="1"/>
          </p:cNvSpPr>
          <p:nvPr>
            <p:ph sz="quarter" idx="1"/>
          </p:nvPr>
        </p:nvSpPr>
        <p:spPr/>
        <p:txBody>
          <a:bodyPr>
            <a:normAutofit fontScale="85000" lnSpcReduction="20000"/>
          </a:bodyPr>
          <a:lstStyle/>
          <a:p>
            <a:r>
              <a:rPr lang="en-US" dirty="0"/>
              <a:t>Identify Entry Points:</a:t>
            </a:r>
          </a:p>
          <a:p>
            <a:pPr lvl="1"/>
            <a:r>
              <a:rPr lang="en-US" dirty="0"/>
              <a:t>Entry points are those items that take in user input. Each entry point can be a potential threat source and so all entry points must be explicitly identified and safeguarded. Entry points in a web application could include any page that takes in user input. Some examples include the Search page, Logon page, Registration page, Checkout page, Account Maintenance page, etc.</a:t>
            </a:r>
          </a:p>
          <a:p>
            <a:r>
              <a:rPr lang="en-US" dirty="0"/>
              <a:t>Identify Exit Points</a:t>
            </a:r>
          </a:p>
          <a:p>
            <a:pPr lvl="1"/>
            <a:r>
              <a:rPr lang="en-US" dirty="0"/>
              <a:t>Exit points are those items that display information from within the system. Exit points also include processes that take data out of the system. Exit points can be the source of information leakage and need to be equally protected. Exit points in a web application include any page that displays data on the browser client. Some examples are the Search Results page, Product page, View Cart page, etc.</a:t>
            </a:r>
          </a:p>
        </p:txBody>
      </p:sp>
    </p:spTree>
    <p:extLst>
      <p:ext uri="{BB962C8B-B14F-4D97-AF65-F5344CB8AC3E}">
        <p14:creationId xmlns:p14="http://schemas.microsoft.com/office/powerpoint/2010/main" val="126068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Modeling: Identify Threats</a:t>
            </a:r>
          </a:p>
        </p:txBody>
      </p:sp>
      <p:sp>
        <p:nvSpPr>
          <p:cNvPr id="3" name="Footer Placeholder 2"/>
          <p:cNvSpPr>
            <a:spLocks noGrp="1"/>
          </p:cNvSpPr>
          <p:nvPr>
            <p:ph type="ftr" sz="quarter" idx="11"/>
          </p:nvPr>
        </p:nvSpPr>
        <p:spPr/>
        <p:txBody>
          <a:bodyPr/>
          <a:lstStyle/>
          <a:p>
            <a:r>
              <a:rPr lang="en-SG" dirty="0"/>
              <a:t>School of ICT - CSF - Apr '20 – SSD - Secure Software Design - Part 3 (Threat </a:t>
            </a:r>
            <a:r>
              <a:rPr lang="en-SG" dirty="0" err="1"/>
              <a:t>Modeling</a:t>
            </a:r>
            <a:r>
              <a:rPr lang="en-SG" dirty="0"/>
              <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9</a:t>
            </a:fld>
            <a:endParaRPr lang="en-US"/>
          </a:p>
        </p:txBody>
      </p:sp>
      <p:sp>
        <p:nvSpPr>
          <p:cNvPr id="5" name="Content Placeholder 4"/>
          <p:cNvSpPr>
            <a:spLocks noGrp="1"/>
          </p:cNvSpPr>
          <p:nvPr>
            <p:ph sz="quarter" idx="1"/>
          </p:nvPr>
        </p:nvSpPr>
        <p:spPr/>
        <p:txBody>
          <a:bodyPr/>
          <a:lstStyle/>
          <a:p>
            <a:r>
              <a:rPr lang="en-US" dirty="0"/>
              <a:t>Determine Potential and Applicable Threats to these entry and exit points.</a:t>
            </a:r>
          </a:p>
          <a:p>
            <a:pPr lvl="1"/>
            <a:r>
              <a:rPr lang="en-US" dirty="0"/>
              <a:t>The two primary ways in which threats and vulnerabilities can be identified are:</a:t>
            </a:r>
          </a:p>
          <a:p>
            <a:pPr lvl="2"/>
            <a:r>
              <a:rPr lang="en-US" dirty="0"/>
              <a:t>Think like an attacker (brainstorming and using attack trees).</a:t>
            </a:r>
          </a:p>
          <a:p>
            <a:pPr lvl="2"/>
            <a:r>
              <a:rPr lang="en-US" dirty="0"/>
              <a:t>Use a categorized threat list.</a:t>
            </a:r>
          </a:p>
        </p:txBody>
      </p:sp>
    </p:spTree>
    <p:extLst>
      <p:ext uri="{BB962C8B-B14F-4D97-AF65-F5344CB8AC3E}">
        <p14:creationId xmlns:p14="http://schemas.microsoft.com/office/powerpoint/2010/main" val="430157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CD2552E125F84B8E200475DE03BE3D" ma:contentTypeVersion="2" ma:contentTypeDescription="Create a new document." ma:contentTypeScope="" ma:versionID="468dd460492660ca567d8dc1a5f11042">
  <xsd:schema xmlns:xsd="http://www.w3.org/2001/XMLSchema" xmlns:xs="http://www.w3.org/2001/XMLSchema" xmlns:p="http://schemas.microsoft.com/office/2006/metadata/properties" xmlns:ns2="529a54ff-a348-4c45-8f1a-ba25e7b230ba" targetNamespace="http://schemas.microsoft.com/office/2006/metadata/properties" ma:root="true" ma:fieldsID="3939b940bb8481fac2704e484d7f4a8d" ns2:_="">
    <xsd:import namespace="529a54ff-a348-4c45-8f1a-ba25e7b230b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9a54ff-a348-4c45-8f1a-ba25e7b230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7091D7-9AB0-43A2-8F30-375A978187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9a54ff-a348-4c45-8f1a-ba25e7b230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C08299-612F-4403-A86E-59A8564271F1}">
  <ds:schemaRefs>
    <ds:schemaRef ds:uri="http://schemas.microsoft.com/sharepoint/v3/contenttype/forms"/>
  </ds:schemaRefs>
</ds:datastoreItem>
</file>

<file path=customXml/itemProps3.xml><?xml version="1.0" encoding="utf-8"?>
<ds:datastoreItem xmlns:ds="http://schemas.openxmlformats.org/officeDocument/2006/customXml" ds:itemID="{D9FEBD78-C1A3-473E-8005-89267BE6455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Median.thmx</Template>
  <TotalTime>22985</TotalTime>
  <Words>1377</Words>
  <Application>Microsoft Office PowerPoint</Application>
  <PresentationFormat>On-screen Show (4:3)</PresentationFormat>
  <Paragraphs>147</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Wingdings</vt:lpstr>
      <vt:lpstr>Wingdings 2</vt:lpstr>
      <vt:lpstr>Median</vt:lpstr>
      <vt:lpstr>SECURE SOFTWARE DEVELOPMENT (SSD)</vt:lpstr>
      <vt:lpstr>Contents</vt:lpstr>
      <vt:lpstr>Remote Learning Instructions</vt:lpstr>
      <vt:lpstr>Important Details </vt:lpstr>
      <vt:lpstr>Threat Modeling</vt:lpstr>
      <vt:lpstr>Threat Modeling Process</vt:lpstr>
      <vt:lpstr>Threat Modeling: Model Application Architecture </vt:lpstr>
      <vt:lpstr>Threat Modeling: Identify Threats</vt:lpstr>
      <vt:lpstr>Threat Modeling: Identify Threats</vt:lpstr>
      <vt:lpstr>Threat Modeling: Identify Threats</vt:lpstr>
      <vt:lpstr>Threat Modeling: Identify Threats</vt:lpstr>
      <vt:lpstr>Threat Modeling: Identify Threats</vt:lpstr>
      <vt:lpstr>Threat Modeling: Identify, Prioritize and Implement Controls </vt:lpstr>
      <vt:lpstr>Threat Modeling: Document and Validate</vt:lpstr>
      <vt:lpstr>Open-Ended Question</vt:lpstr>
      <vt:lpstr>Mission 7.1 – Threat Modeling</vt:lpstr>
      <vt:lpstr>Mission 7.2: Razor Pages Security IV (Individual)</vt:lpstr>
    </vt:vector>
  </TitlesOfParts>
  <Company>NP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Champ</dc:creator>
  <cp:lastModifiedBy>Omar Mohamed Saifulamri</cp:lastModifiedBy>
  <cp:revision>918</cp:revision>
  <dcterms:created xsi:type="dcterms:W3CDTF">2015-03-20T20:35:18Z</dcterms:created>
  <dcterms:modified xsi:type="dcterms:W3CDTF">2020-05-29T14:40:55Z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0x010100ADCD2552E125F84B8E200475DE03BE3D</vt:lpwstr>
  </property>
</Properties>
</file>