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2.xml" ContentType="application/vnd.openxmlformats-officedocument.presentationml.tags+xml"/>
  <Override PartName="/ppt/notesSlides/notesSlide15.xml" ContentType="application/vnd.openxmlformats-officedocument.presentationml.notesSlide+xml"/>
  <Override PartName="/ppt/tags/tag3.xml" ContentType="application/vnd.openxmlformats-officedocument.presentationml.tags+xml"/>
  <Override PartName="/ppt/notesSlides/notesSlide16.xml" ContentType="application/vnd.openxmlformats-officedocument.presentationml.notesSlide+xml"/>
  <Override PartName="/ppt/tags/tag4.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110" r:id="rId1"/>
  </p:sldMasterIdLst>
  <p:notesMasterIdLst>
    <p:notesMasterId r:id="rId32"/>
  </p:notesMasterIdLst>
  <p:handoutMasterIdLst>
    <p:handoutMasterId r:id="rId33"/>
  </p:handoutMasterIdLst>
  <p:sldIdLst>
    <p:sldId id="380" r:id="rId2"/>
    <p:sldId id="388" r:id="rId3"/>
    <p:sldId id="389" r:id="rId4"/>
    <p:sldId id="392" r:id="rId5"/>
    <p:sldId id="393" r:id="rId6"/>
    <p:sldId id="394" r:id="rId7"/>
    <p:sldId id="395" r:id="rId8"/>
    <p:sldId id="397" r:id="rId9"/>
    <p:sldId id="398" r:id="rId10"/>
    <p:sldId id="399" r:id="rId11"/>
    <p:sldId id="400" r:id="rId12"/>
    <p:sldId id="401" r:id="rId13"/>
    <p:sldId id="404" r:id="rId14"/>
    <p:sldId id="418" r:id="rId15"/>
    <p:sldId id="408" r:id="rId16"/>
    <p:sldId id="409" r:id="rId17"/>
    <p:sldId id="411" r:id="rId18"/>
    <p:sldId id="425" r:id="rId19"/>
    <p:sldId id="422" r:id="rId20"/>
    <p:sldId id="426" r:id="rId21"/>
    <p:sldId id="429" r:id="rId22"/>
    <p:sldId id="423" r:id="rId23"/>
    <p:sldId id="427" r:id="rId24"/>
    <p:sldId id="424" r:id="rId25"/>
    <p:sldId id="428" r:id="rId26"/>
    <p:sldId id="430" r:id="rId27"/>
    <p:sldId id="434" r:id="rId28"/>
    <p:sldId id="432" r:id="rId29"/>
    <p:sldId id="433" r:id="rId30"/>
    <p:sldId id="417" r:id="rId31"/>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FFF"/>
    <a:srgbClr val="FF6FFF"/>
    <a:srgbClr val="990099"/>
    <a:srgbClr val="663300"/>
    <a:srgbClr val="F2E4D6"/>
    <a:srgbClr val="D9B38D"/>
    <a:srgbClr val="660066"/>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80266" autoAdjust="0"/>
  </p:normalViewPr>
  <p:slideViewPr>
    <p:cSldViewPr>
      <p:cViewPr varScale="1">
        <p:scale>
          <a:sx n="63" d="100"/>
          <a:sy n="63" d="100"/>
        </p:scale>
        <p:origin x="1384" y="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53" d="100"/>
          <a:sy n="53" d="100"/>
        </p:scale>
        <p:origin x="2648" y="5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9C928E-66D8-4852-AAF4-32481C27EBF3}" type="datetimeFigureOut">
              <a:rPr lang="zh-CN" altLang="en-US" smtClean="0"/>
              <a:t>2021/4/6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3A674E0-75D6-432B-B173-14955E656B29}" type="slidenum">
              <a:rPr lang="zh-CN" altLang="en-US" smtClean="0"/>
              <a:t>‹#›</a:t>
            </a:fld>
            <a:endParaRPr lang="zh-CN" altLang="en-US"/>
          </a:p>
        </p:txBody>
      </p:sp>
    </p:spTree>
    <p:extLst>
      <p:ext uri="{BB962C8B-B14F-4D97-AF65-F5344CB8AC3E}">
        <p14:creationId xmlns:p14="http://schemas.microsoft.com/office/powerpoint/2010/main" val="24798866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en-US"/>
          </a:p>
        </p:txBody>
      </p:sp>
      <p:sp>
        <p:nvSpPr>
          <p:cNvPr id="8704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en-US"/>
          </a:p>
        </p:txBody>
      </p:sp>
      <p:sp>
        <p:nvSpPr>
          <p:cNvPr id="532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8704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en-US"/>
          </a:p>
        </p:txBody>
      </p:sp>
      <p:sp>
        <p:nvSpPr>
          <p:cNvPr id="8704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C95DC7E-3CB7-4DAC-86F1-9D13DAA2944F}" type="slidenum">
              <a:rPr lang="en-US" altLang="en-US"/>
              <a:pPr>
                <a:defRPr/>
              </a:pPr>
              <a:t>‹#›</a:t>
            </a:fld>
            <a:endParaRPr lang="en-US" altLang="en-US"/>
          </a:p>
        </p:txBody>
      </p:sp>
    </p:spTree>
    <p:extLst>
      <p:ext uri="{BB962C8B-B14F-4D97-AF65-F5344CB8AC3E}">
        <p14:creationId xmlns:p14="http://schemas.microsoft.com/office/powerpoint/2010/main" val="2978419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marL="0" indent="0">
              <a:buFontTx/>
              <a:buNone/>
            </a:pPr>
            <a:endParaRPr lang="en-US" dirty="0"/>
          </a:p>
        </p:txBody>
      </p:sp>
      <p:sp>
        <p:nvSpPr>
          <p:cNvPr id="2" name="Slide Number Placeholder 1"/>
          <p:cNvSpPr>
            <a:spLocks noGrp="1"/>
          </p:cNvSpPr>
          <p:nvPr>
            <p:ph type="sldNum" sz="quarter" idx="10"/>
          </p:nvPr>
        </p:nvSpPr>
        <p:spPr/>
        <p:txBody>
          <a:bodyPr/>
          <a:lstStyle/>
          <a:p>
            <a:fld id="{981EA91C-682A-4264-9ABB-500530C55E10}" type="slidenum">
              <a:rPr lang="en-GB" smtClean="0"/>
              <a:pPr/>
              <a:t>1</a:t>
            </a:fld>
            <a:endParaRPr lang="en-GB"/>
          </a:p>
        </p:txBody>
      </p:sp>
    </p:spTree>
    <p:extLst>
      <p:ext uri="{BB962C8B-B14F-4D97-AF65-F5344CB8AC3E}">
        <p14:creationId xmlns:p14="http://schemas.microsoft.com/office/powerpoint/2010/main" val="20453110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
        <p:nvSpPr>
          <p:cNvPr id="2" name="页脚占位符 1"/>
          <p:cNvSpPr>
            <a:spLocks noGrp="1"/>
          </p:cNvSpPr>
          <p:nvPr>
            <p:ph type="ftr" sz="quarter" idx="10"/>
          </p:nvPr>
        </p:nvSpPr>
        <p:spPr/>
        <p:txBody>
          <a:bodyPr/>
          <a:lstStyle/>
          <a:p>
            <a:pPr>
              <a:defRPr/>
            </a:pPr>
            <a:endParaRPr lang="en-US" altLang="en-US"/>
          </a:p>
        </p:txBody>
      </p:sp>
    </p:spTree>
    <p:extLst>
      <p:ext uri="{BB962C8B-B14F-4D97-AF65-F5344CB8AC3E}">
        <p14:creationId xmlns:p14="http://schemas.microsoft.com/office/powerpoint/2010/main" val="38133837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
        <p:nvSpPr>
          <p:cNvPr id="2" name="页脚占位符 1"/>
          <p:cNvSpPr>
            <a:spLocks noGrp="1"/>
          </p:cNvSpPr>
          <p:nvPr>
            <p:ph type="ftr" sz="quarter" idx="10"/>
          </p:nvPr>
        </p:nvSpPr>
        <p:spPr/>
        <p:txBody>
          <a:bodyPr/>
          <a:lstStyle/>
          <a:p>
            <a:pPr>
              <a:defRPr/>
            </a:pPr>
            <a:endParaRPr lang="en-US" altLang="en-US"/>
          </a:p>
        </p:txBody>
      </p:sp>
    </p:spTree>
    <p:extLst>
      <p:ext uri="{BB962C8B-B14F-4D97-AF65-F5344CB8AC3E}">
        <p14:creationId xmlns:p14="http://schemas.microsoft.com/office/powerpoint/2010/main" val="35204285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C95DC7E-3CB7-4DAC-86F1-9D13DAA2944F}" type="slidenum">
              <a:rPr lang="en-US" altLang="en-US" smtClean="0"/>
              <a:pPr>
                <a:defRPr/>
              </a:pPr>
              <a:t>18</a:t>
            </a:fld>
            <a:endParaRPr lang="en-US" altLang="en-US"/>
          </a:p>
        </p:txBody>
      </p:sp>
    </p:spTree>
    <p:extLst>
      <p:ext uri="{BB962C8B-B14F-4D97-AF65-F5344CB8AC3E}">
        <p14:creationId xmlns:p14="http://schemas.microsoft.com/office/powerpoint/2010/main" val="22729698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9938" y="395288"/>
            <a:ext cx="5676900" cy="4257675"/>
          </a:xfrm>
        </p:spPr>
      </p:sp>
      <p:sp>
        <p:nvSpPr>
          <p:cNvPr id="3" name="Notes Placeholder 2"/>
          <p:cNvSpPr>
            <a:spLocks noGrp="1"/>
          </p:cNvSpPr>
          <p:nvPr>
            <p:ph type="body" idx="1"/>
          </p:nvPr>
        </p:nvSpPr>
        <p:spPr/>
        <p:txBody>
          <a:bodyPr>
            <a:normAutofit/>
          </a:bodyPr>
          <a:lstStyle/>
          <a:p>
            <a:endParaRPr lang="en-US" b="0" baseline="0" dirty="0"/>
          </a:p>
        </p:txBody>
      </p:sp>
    </p:spTree>
    <p:extLst>
      <p:ext uri="{BB962C8B-B14F-4D97-AF65-F5344CB8AC3E}">
        <p14:creationId xmlns:p14="http://schemas.microsoft.com/office/powerpoint/2010/main" val="20031246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9938" y="395288"/>
            <a:ext cx="5676900" cy="4257675"/>
          </a:xfrm>
        </p:spPr>
      </p:sp>
      <p:sp>
        <p:nvSpPr>
          <p:cNvPr id="3" name="Notes Placeholder 2"/>
          <p:cNvSpPr>
            <a:spLocks noGrp="1"/>
          </p:cNvSpPr>
          <p:nvPr>
            <p:ph type="body" idx="1"/>
          </p:nvPr>
        </p:nvSpPr>
        <p:spPr/>
        <p:txBody>
          <a:bodyPr/>
          <a:lstStyle/>
          <a:p>
            <a:pPr defTabSz="948507">
              <a:defRPr/>
            </a:pPr>
            <a:r>
              <a:rPr lang="en-US" dirty="0"/>
              <a:t>The MGT interface can also be set up with</a:t>
            </a:r>
            <a:r>
              <a:rPr lang="en-US" baseline="0" dirty="0"/>
              <a:t> the GUI. Palo Alto Networks firewalls are configured with an IP address of 192.168.1.1 on the MGT interface by default. </a:t>
            </a:r>
          </a:p>
          <a:p>
            <a:pPr defTabSz="948507">
              <a:defRPr/>
            </a:pPr>
            <a:endParaRPr lang="en-US" dirty="0"/>
          </a:p>
          <a:p>
            <a:pPr defTabSz="948507">
              <a:defRPr/>
            </a:pPr>
            <a:r>
              <a:rPr lang="en-US" baseline="0" dirty="0"/>
              <a:t>Assign the Ethernet interface on your computer a 192.168.1.0/24 address e.g. 192.168.1.2/24 and connect to the MGT interface with an Ethernet cable. Launch a web browser connection to </a:t>
            </a:r>
            <a:r>
              <a:rPr lang="en-US" i="1" baseline="0" dirty="0"/>
              <a:t>https://192.168.1.1 </a:t>
            </a:r>
            <a:r>
              <a:rPr lang="en-US" i="0" baseline="0" dirty="0"/>
              <a:t>and log in using the default user name and password. Click </a:t>
            </a:r>
            <a:r>
              <a:rPr lang="en-US" b="1" dirty="0">
                <a:solidFill>
                  <a:schemeClr val="tx2"/>
                </a:solidFill>
              </a:rPr>
              <a:t>Device &gt;</a:t>
            </a:r>
            <a:r>
              <a:rPr lang="en-US" b="1" dirty="0">
                <a:solidFill>
                  <a:schemeClr val="tx2"/>
                </a:solidFill>
                <a:sym typeface="Wingdings" pitchFamily="2" charset="2"/>
              </a:rPr>
              <a:t> Setup &gt; Management</a:t>
            </a:r>
            <a:r>
              <a:rPr lang="en-US" b="0" dirty="0">
                <a:solidFill>
                  <a:schemeClr val="tx2"/>
                </a:solidFill>
                <a:sym typeface="Wingdings" pitchFamily="2" charset="2"/>
              </a:rPr>
              <a:t> then click the button on the </a:t>
            </a:r>
            <a:r>
              <a:rPr lang="en-US" b="1" dirty="0">
                <a:solidFill>
                  <a:schemeClr val="tx2"/>
                </a:solidFill>
                <a:sym typeface="Wingdings" pitchFamily="2" charset="2"/>
              </a:rPr>
              <a:t>Management Interface Settings</a:t>
            </a:r>
            <a:r>
              <a:rPr lang="en-US" b="0" dirty="0">
                <a:solidFill>
                  <a:schemeClr val="tx2"/>
                </a:solidFill>
                <a:sym typeface="Wingdings" pitchFamily="2" charset="2"/>
              </a:rPr>
              <a:t> panel. From this location, you can set the networking information for the MGT interface of your firewall.</a:t>
            </a:r>
          </a:p>
        </p:txBody>
      </p:sp>
    </p:spTree>
    <p:extLst>
      <p:ext uri="{BB962C8B-B14F-4D97-AF65-F5344CB8AC3E}">
        <p14:creationId xmlns:p14="http://schemas.microsoft.com/office/powerpoint/2010/main" val="17559940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xfrm>
            <a:off x="696913" y="395288"/>
            <a:ext cx="5799137" cy="4348162"/>
          </a:xfrm>
          <a:ln/>
        </p:spPr>
      </p:sp>
      <p:sp>
        <p:nvSpPr>
          <p:cNvPr id="56323" name="Notes Placeholder 2"/>
          <p:cNvSpPr>
            <a:spLocks noGrp="1"/>
          </p:cNvSpPr>
          <p:nvPr>
            <p:ph type="body" idx="1"/>
          </p:nvPr>
        </p:nvSpPr>
        <p:spPr>
          <a:noFill/>
          <a:ln/>
        </p:spPr>
        <p:txBody>
          <a:bodyPr/>
          <a:lstStyle/>
          <a:p>
            <a:endParaRPr lang="en-US" dirty="0"/>
          </a:p>
        </p:txBody>
      </p:sp>
    </p:spTree>
    <p:extLst>
      <p:ext uri="{BB962C8B-B14F-4D97-AF65-F5344CB8AC3E}">
        <p14:creationId xmlns:p14="http://schemas.microsoft.com/office/powerpoint/2010/main" val="2876430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xfrm>
            <a:off x="800100" y="395288"/>
            <a:ext cx="5694363" cy="4270375"/>
          </a:xfrm>
          <a:ln/>
        </p:spPr>
      </p:sp>
      <p:sp>
        <p:nvSpPr>
          <p:cNvPr id="17411" name="Notes Placeholder 2"/>
          <p:cNvSpPr>
            <a:spLocks noGrp="1"/>
          </p:cNvSpPr>
          <p:nvPr>
            <p:ph type="body" idx="1"/>
          </p:nvPr>
        </p:nvSpPr>
        <p:spPr>
          <a:noFill/>
          <a:ln/>
        </p:spPr>
        <p:txBody>
          <a:bodyPr/>
          <a:lstStyle/>
          <a:p>
            <a:pPr defTabSz="948507" eaLnBrk="1" hangingPunct="1">
              <a:defRPr/>
            </a:pPr>
            <a:endParaRPr lang="en-US" dirty="0">
              <a:latin typeface="Arial" pitchFamily="34" charset="0"/>
            </a:endParaRPr>
          </a:p>
        </p:txBody>
      </p:sp>
    </p:spTree>
    <p:extLst>
      <p:ext uri="{BB962C8B-B14F-4D97-AF65-F5344CB8AC3E}">
        <p14:creationId xmlns:p14="http://schemas.microsoft.com/office/powerpoint/2010/main" val="9952716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Notes Placeholder 2"/>
          <p:cNvSpPr>
            <a:spLocks noGrp="1"/>
          </p:cNvSpPr>
          <p:nvPr>
            <p:ph type="body" idx="1"/>
          </p:nvPr>
        </p:nvSpPr>
        <p:spPr/>
        <p:txBody>
          <a:bodyPr/>
          <a:lstStyle/>
          <a:p>
            <a:pPr defTabSz="440695">
              <a:defRPr/>
            </a:pPr>
            <a:endParaRPr lang="en-US" dirty="0"/>
          </a:p>
        </p:txBody>
      </p:sp>
      <p:sp>
        <p:nvSpPr>
          <p:cNvPr id="5" name="Slide Image Placeholder 4"/>
          <p:cNvSpPr>
            <a:spLocks noGrp="1" noRot="1" noChangeAspect="1"/>
          </p:cNvSpPr>
          <p:nvPr>
            <p:ph type="sldImg"/>
          </p:nvPr>
        </p:nvSpPr>
        <p:spPr>
          <a:xfrm>
            <a:off x="965200" y="0"/>
            <a:ext cx="5080000" cy="3810000"/>
          </a:xfrm>
        </p:spPr>
      </p:sp>
      <p:sp>
        <p:nvSpPr>
          <p:cNvPr id="3" name="Footer Placeholder 2"/>
          <p:cNvSpPr>
            <a:spLocks noGrp="1"/>
          </p:cNvSpPr>
          <p:nvPr>
            <p:ph type="ftr" sz="quarter" idx="10"/>
          </p:nvPr>
        </p:nvSpPr>
        <p:spPr/>
        <p:txBody>
          <a:bodyPr/>
          <a:lstStyle/>
          <a:p>
            <a:r>
              <a:rPr lang="en-US" dirty="0"/>
              <a:t>©2017, Palo Alto Networks, Inc.</a:t>
            </a:r>
            <a:endParaRPr lang="en-US" i="1" dirty="0"/>
          </a:p>
        </p:txBody>
      </p:sp>
      <p:sp>
        <p:nvSpPr>
          <p:cNvPr id="6" name="Slide Number Placeholder 5"/>
          <p:cNvSpPr>
            <a:spLocks noGrp="1"/>
          </p:cNvSpPr>
          <p:nvPr>
            <p:ph type="sldNum" sz="quarter" idx="11"/>
          </p:nvPr>
        </p:nvSpPr>
        <p:spPr/>
        <p:txBody>
          <a:bodyPr/>
          <a:lstStyle/>
          <a:p>
            <a:r>
              <a:rPr lang="en-US" dirty="0"/>
              <a:t>page </a:t>
            </a:r>
            <a:fld id="{E1868A37-018F-8B43-8C0C-36107DAB25CC}" type="slidenum">
              <a:rPr lang="en-US" smtClean="0"/>
              <a:pPr/>
              <a:t>27</a:t>
            </a:fld>
            <a:endParaRPr lang="en-US" dirty="0"/>
          </a:p>
        </p:txBody>
      </p:sp>
    </p:spTree>
    <p:extLst>
      <p:ext uri="{BB962C8B-B14F-4D97-AF65-F5344CB8AC3E}">
        <p14:creationId xmlns:p14="http://schemas.microsoft.com/office/powerpoint/2010/main" val="7896183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页脚占位符 4"/>
          <p:cNvSpPr>
            <a:spLocks noGrp="1"/>
          </p:cNvSpPr>
          <p:nvPr>
            <p:ph type="ftr" sz="quarter" idx="11"/>
          </p:nvPr>
        </p:nvSpPr>
        <p:spPr/>
        <p:txBody>
          <a:bodyPr/>
          <a:lstStyle/>
          <a:p>
            <a:pPr>
              <a:defRPr/>
            </a:pPr>
            <a:endParaRPr lang="en-US" altLang="en-US"/>
          </a:p>
        </p:txBody>
      </p:sp>
    </p:spTree>
    <p:extLst>
      <p:ext uri="{BB962C8B-B14F-4D97-AF65-F5344CB8AC3E}">
        <p14:creationId xmlns:p14="http://schemas.microsoft.com/office/powerpoint/2010/main" val="1974300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页脚占位符 4"/>
          <p:cNvSpPr>
            <a:spLocks noGrp="1"/>
          </p:cNvSpPr>
          <p:nvPr>
            <p:ph type="ftr" sz="quarter" idx="11"/>
          </p:nvPr>
        </p:nvSpPr>
        <p:spPr/>
        <p:txBody>
          <a:bodyPr/>
          <a:lstStyle/>
          <a:p>
            <a:pPr>
              <a:defRPr/>
            </a:pPr>
            <a:endParaRPr lang="en-US" altLang="en-US"/>
          </a:p>
        </p:txBody>
      </p:sp>
    </p:spTree>
    <p:extLst>
      <p:ext uri="{BB962C8B-B14F-4D97-AF65-F5344CB8AC3E}">
        <p14:creationId xmlns:p14="http://schemas.microsoft.com/office/powerpoint/2010/main" val="414859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页脚占位符 4"/>
          <p:cNvSpPr>
            <a:spLocks noGrp="1"/>
          </p:cNvSpPr>
          <p:nvPr>
            <p:ph type="ftr" sz="quarter" idx="11"/>
          </p:nvPr>
        </p:nvSpPr>
        <p:spPr/>
        <p:txBody>
          <a:bodyPr/>
          <a:lstStyle/>
          <a:p>
            <a:pPr>
              <a:defRPr/>
            </a:pPr>
            <a:endParaRPr lang="en-US" altLang="en-US"/>
          </a:p>
        </p:txBody>
      </p:sp>
    </p:spTree>
    <p:extLst>
      <p:ext uri="{BB962C8B-B14F-4D97-AF65-F5344CB8AC3E}">
        <p14:creationId xmlns:p14="http://schemas.microsoft.com/office/powerpoint/2010/main" val="1600571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页脚占位符 4"/>
          <p:cNvSpPr>
            <a:spLocks noGrp="1"/>
          </p:cNvSpPr>
          <p:nvPr>
            <p:ph type="ftr" sz="quarter" idx="11"/>
          </p:nvPr>
        </p:nvSpPr>
        <p:spPr/>
        <p:txBody>
          <a:bodyPr/>
          <a:lstStyle/>
          <a:p>
            <a:pPr>
              <a:defRPr/>
            </a:pPr>
            <a:endParaRPr lang="en-US" altLang="en-US"/>
          </a:p>
        </p:txBody>
      </p:sp>
    </p:spTree>
    <p:extLst>
      <p:ext uri="{BB962C8B-B14F-4D97-AF65-F5344CB8AC3E}">
        <p14:creationId xmlns:p14="http://schemas.microsoft.com/office/powerpoint/2010/main" val="3191150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页脚占位符 4"/>
          <p:cNvSpPr>
            <a:spLocks noGrp="1"/>
          </p:cNvSpPr>
          <p:nvPr>
            <p:ph type="ftr" sz="quarter" idx="11"/>
          </p:nvPr>
        </p:nvSpPr>
        <p:spPr/>
        <p:txBody>
          <a:bodyPr/>
          <a:lstStyle/>
          <a:p>
            <a:pPr>
              <a:defRPr/>
            </a:pPr>
            <a:endParaRPr lang="en-US" altLang="en-US"/>
          </a:p>
        </p:txBody>
      </p:sp>
    </p:spTree>
    <p:extLst>
      <p:ext uri="{BB962C8B-B14F-4D97-AF65-F5344CB8AC3E}">
        <p14:creationId xmlns:p14="http://schemas.microsoft.com/office/powerpoint/2010/main" val="1910921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
        <p:nvSpPr>
          <p:cNvPr id="2" name="页脚占位符 1"/>
          <p:cNvSpPr>
            <a:spLocks noGrp="1"/>
          </p:cNvSpPr>
          <p:nvPr>
            <p:ph type="ftr" sz="quarter" idx="10"/>
          </p:nvPr>
        </p:nvSpPr>
        <p:spPr/>
        <p:txBody>
          <a:bodyPr/>
          <a:lstStyle/>
          <a:p>
            <a:pPr>
              <a:defRPr/>
            </a:pPr>
            <a:endParaRPr lang="en-US" altLang="en-US"/>
          </a:p>
        </p:txBody>
      </p:sp>
    </p:spTree>
    <p:extLst>
      <p:ext uri="{BB962C8B-B14F-4D97-AF65-F5344CB8AC3E}">
        <p14:creationId xmlns:p14="http://schemas.microsoft.com/office/powerpoint/2010/main" val="3547065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
        <p:nvSpPr>
          <p:cNvPr id="2" name="页脚占位符 1"/>
          <p:cNvSpPr>
            <a:spLocks noGrp="1"/>
          </p:cNvSpPr>
          <p:nvPr>
            <p:ph type="ftr" sz="quarter" idx="10"/>
          </p:nvPr>
        </p:nvSpPr>
        <p:spPr/>
        <p:txBody>
          <a:bodyPr/>
          <a:lstStyle/>
          <a:p>
            <a:pPr>
              <a:defRPr/>
            </a:pPr>
            <a:endParaRPr lang="en-US" altLang="en-US"/>
          </a:p>
        </p:txBody>
      </p:sp>
    </p:spTree>
    <p:extLst>
      <p:ext uri="{BB962C8B-B14F-4D97-AF65-F5344CB8AC3E}">
        <p14:creationId xmlns:p14="http://schemas.microsoft.com/office/powerpoint/2010/main" val="9583718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
        <p:nvSpPr>
          <p:cNvPr id="2" name="页脚占位符 1"/>
          <p:cNvSpPr>
            <a:spLocks noGrp="1"/>
          </p:cNvSpPr>
          <p:nvPr>
            <p:ph type="ftr" sz="quarter" idx="10"/>
          </p:nvPr>
        </p:nvSpPr>
        <p:spPr/>
        <p:txBody>
          <a:bodyPr/>
          <a:lstStyle/>
          <a:p>
            <a:pPr>
              <a:defRPr/>
            </a:pPr>
            <a:endParaRPr lang="en-US" altLang="en-US"/>
          </a:p>
        </p:txBody>
      </p:sp>
    </p:spTree>
    <p:extLst>
      <p:ext uri="{BB962C8B-B14F-4D97-AF65-F5344CB8AC3E}">
        <p14:creationId xmlns:p14="http://schemas.microsoft.com/office/powerpoint/2010/main" val="31147462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
        <p:nvSpPr>
          <p:cNvPr id="2" name="页脚占位符 1"/>
          <p:cNvSpPr>
            <a:spLocks noGrp="1"/>
          </p:cNvSpPr>
          <p:nvPr>
            <p:ph type="ftr" sz="quarter" idx="10"/>
          </p:nvPr>
        </p:nvSpPr>
        <p:spPr/>
        <p:txBody>
          <a:bodyPr/>
          <a:lstStyle/>
          <a:p>
            <a:pPr>
              <a:defRPr/>
            </a:pPr>
            <a:endParaRPr lang="en-US" altLang="en-US"/>
          </a:p>
        </p:txBody>
      </p:sp>
    </p:spTree>
    <p:extLst>
      <p:ext uri="{BB962C8B-B14F-4D97-AF65-F5344CB8AC3E}">
        <p14:creationId xmlns:p14="http://schemas.microsoft.com/office/powerpoint/2010/main" val="819080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dirty="0"/>
          </a:p>
        </p:txBody>
      </p:sp>
    </p:spTree>
    <p:extLst>
      <p:ext uri="{BB962C8B-B14F-4D97-AF65-F5344CB8AC3E}">
        <p14:creationId xmlns:p14="http://schemas.microsoft.com/office/powerpoint/2010/main" val="391215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49154" name="Rectangle 2"/>
          <p:cNvSpPr>
            <a:spLocks noGrp="1" noChangeArrowheads="1"/>
          </p:cNvSpPr>
          <p:nvPr>
            <p:ph type="ctrTitle"/>
          </p:nvPr>
        </p:nvSpPr>
        <p:spPr>
          <a:xfrm>
            <a:off x="914400" y="609600"/>
            <a:ext cx="7620000" cy="838200"/>
          </a:xfrm>
          <a:solidFill>
            <a:srgbClr val="0000FF"/>
          </a:solidFill>
          <a:ln w="9525"/>
        </p:spPr>
        <p:txBody>
          <a:bodyPr anchor="b"/>
          <a:lstStyle>
            <a:lvl1pPr algn="ctr">
              <a:defRPr sz="4400">
                <a:solidFill>
                  <a:srgbClr val="FFFF00"/>
                </a:solidFill>
                <a:effectLst>
                  <a:outerShdw blurRad="38100" dist="38100" dir="2700000" algn="tl">
                    <a:srgbClr val="000000"/>
                  </a:outerShdw>
                </a:effectLst>
              </a:defRPr>
            </a:lvl1pPr>
          </a:lstStyle>
          <a:p>
            <a:r>
              <a:rPr lang="en-US"/>
              <a:t>Chapter</a:t>
            </a:r>
          </a:p>
        </p:txBody>
      </p:sp>
      <p:sp>
        <p:nvSpPr>
          <p:cNvPr id="49155" name="Rectangle 3"/>
          <p:cNvSpPr>
            <a:spLocks noGrp="1" noChangeArrowheads="1"/>
          </p:cNvSpPr>
          <p:nvPr>
            <p:ph type="subTitle" idx="1"/>
          </p:nvPr>
        </p:nvSpPr>
        <p:spPr>
          <a:xfrm>
            <a:off x="4038600" y="2743200"/>
            <a:ext cx="4419600" cy="2895600"/>
          </a:xfrm>
        </p:spPr>
        <p:txBody>
          <a:bodyPr/>
          <a:lstStyle>
            <a:lvl1pPr marL="0" indent="0">
              <a:buFont typeface="Wingdings" pitchFamily="2" charset="2"/>
              <a:buNone/>
              <a:defRPr sz="4800">
                <a:latin typeface="Verdana" pitchFamily="34" charset="0"/>
              </a:defRPr>
            </a:lvl1pPr>
          </a:lstStyle>
          <a:p>
            <a:r>
              <a:rPr lang="en-US"/>
              <a:t>Click to edit Master subtitle style</a:t>
            </a:r>
          </a:p>
        </p:txBody>
      </p:sp>
      <p:sp>
        <p:nvSpPr>
          <p:cNvPr id="8" name="Rectangle 3"/>
          <p:cNvSpPr>
            <a:spLocks noChangeArrowheads="1"/>
          </p:cNvSpPr>
          <p:nvPr userDrawn="1"/>
        </p:nvSpPr>
        <p:spPr bwMode="auto">
          <a:xfrm>
            <a:off x="3046412" y="6477000"/>
            <a:ext cx="2819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p>
            <a:pPr lvl="1" algn="ctr">
              <a:spcBef>
                <a:spcPts val="750"/>
              </a:spcBef>
              <a:buFont typeface="Arial Narrow" pitchFamily="34"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en-GB" sz="1200" dirty="0">
                <a:solidFill>
                  <a:srgbClr val="000000"/>
                </a:solidFill>
                <a:latin typeface="Calibri" panose="020F0502020204030204" pitchFamily="34" charset="0"/>
                <a:cs typeface="Calibri" panose="020F0502020204030204" pitchFamily="34" charset="0"/>
              </a:rPr>
              <a:t>Diploma in CSF</a:t>
            </a:r>
          </a:p>
        </p:txBody>
      </p:sp>
    </p:spTree>
    <p:extLst>
      <p:ext uri="{BB962C8B-B14F-4D97-AF65-F5344CB8AC3E}">
        <p14:creationId xmlns:p14="http://schemas.microsoft.com/office/powerpoint/2010/main" val="367456899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4098" name="Rectangle 1"/>
          <p:cNvSpPr>
            <a:spLocks noGrp="1" noChangeArrowheads="1"/>
          </p:cNvSpPr>
          <p:nvPr>
            <p:ph type="body" idx="1"/>
          </p:nvPr>
        </p:nvSpPr>
        <p:spPr bwMode="auto">
          <a:xfrm>
            <a:off x="381000" y="1066800"/>
            <a:ext cx="8150225" cy="517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dirty="0"/>
              <a:t>Click to edit the outline text format</a:t>
            </a:r>
          </a:p>
          <a:p>
            <a:pPr lvl="1"/>
            <a:r>
              <a:rPr lang="en-GB" dirty="0"/>
              <a:t>Second Outline Level</a:t>
            </a:r>
          </a:p>
          <a:p>
            <a:pPr lvl="2"/>
            <a:r>
              <a:rPr lang="en-GB" dirty="0"/>
              <a:t>Third Outline Level</a:t>
            </a:r>
          </a:p>
          <a:p>
            <a:pPr lvl="3"/>
            <a:r>
              <a:rPr lang="en-GB" dirty="0"/>
              <a:t>Fourth Outline Level</a:t>
            </a:r>
          </a:p>
          <a:p>
            <a:pPr lvl="4"/>
            <a:r>
              <a:rPr lang="en-GB" dirty="0"/>
              <a:t>Fifth Outline Level</a:t>
            </a:r>
          </a:p>
          <a:p>
            <a:pPr lvl="4"/>
            <a:r>
              <a:rPr lang="en-GB" dirty="0"/>
              <a:t>Sixth Outline Level</a:t>
            </a:r>
          </a:p>
          <a:p>
            <a:pPr lvl="4"/>
            <a:r>
              <a:rPr lang="en-GB" dirty="0"/>
              <a:t>Seventh Outline Level</a:t>
            </a:r>
          </a:p>
          <a:p>
            <a:pPr lvl="4"/>
            <a:r>
              <a:rPr lang="en-GB" dirty="0"/>
              <a:t>Eighth Outline Level</a:t>
            </a:r>
          </a:p>
          <a:p>
            <a:pPr lvl="4"/>
            <a:r>
              <a:rPr lang="en-GB" dirty="0"/>
              <a:t>Ninth Outline Level</a:t>
            </a:r>
          </a:p>
        </p:txBody>
      </p:sp>
      <p:sp>
        <p:nvSpPr>
          <p:cNvPr id="4100" name="Rectangle 3"/>
          <p:cNvSpPr>
            <a:spLocks noChangeArrowheads="1"/>
          </p:cNvSpPr>
          <p:nvPr userDrawn="1"/>
        </p:nvSpPr>
        <p:spPr bwMode="auto">
          <a:xfrm>
            <a:off x="3046412" y="6477000"/>
            <a:ext cx="2819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p>
            <a:pPr lvl="1" algn="ctr">
              <a:spcBef>
                <a:spcPts val="750"/>
              </a:spcBef>
              <a:buFont typeface="Arial Narrow" pitchFamily="34"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en-GB" sz="1200" dirty="0">
                <a:solidFill>
                  <a:srgbClr val="000000"/>
                </a:solidFill>
                <a:latin typeface="Calibri" panose="020F0502020204030204" pitchFamily="34" charset="0"/>
                <a:cs typeface="Calibri" panose="020F0502020204030204" pitchFamily="34" charset="0"/>
              </a:rPr>
              <a:t>Diploma in CSF</a:t>
            </a:r>
          </a:p>
        </p:txBody>
      </p:sp>
      <p:sp>
        <p:nvSpPr>
          <p:cNvPr id="4102" name="Rectangle 5"/>
          <p:cNvSpPr>
            <a:spLocks noChangeArrowheads="1"/>
          </p:cNvSpPr>
          <p:nvPr/>
        </p:nvSpPr>
        <p:spPr bwMode="auto">
          <a:xfrm>
            <a:off x="0" y="0"/>
            <a:ext cx="9144000" cy="762000"/>
          </a:xfrm>
          <a:prstGeom prst="rect">
            <a:avLst/>
          </a:prstGeom>
          <a:solidFill>
            <a:srgbClr val="0033CC"/>
          </a:solidFill>
          <a:ln w="19080">
            <a:solidFill>
              <a:srgbClr val="000000"/>
            </a:solidFill>
            <a:miter lim="800000"/>
            <a:headEnd/>
            <a:tailEnd/>
          </a:ln>
        </p:spPr>
        <p:txBody>
          <a:bodyPr wrap="none" anchor="ctr"/>
          <a:lstStyle/>
          <a:p>
            <a:endParaRPr lang="en-SG">
              <a:solidFill>
                <a:srgbClr val="000000"/>
              </a:solidFill>
            </a:endParaRPr>
          </a:p>
        </p:txBody>
      </p:sp>
      <p:sp>
        <p:nvSpPr>
          <p:cNvPr id="1030" name="Rectangle 6"/>
          <p:cNvSpPr>
            <a:spLocks noGrp="1" noChangeArrowheads="1"/>
          </p:cNvSpPr>
          <p:nvPr>
            <p:ph type="title"/>
          </p:nvPr>
        </p:nvSpPr>
        <p:spPr bwMode="auto">
          <a:xfrm>
            <a:off x="152400" y="0"/>
            <a:ext cx="8988425" cy="682625"/>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p>
            <a:pPr lvl="0"/>
            <a:r>
              <a:rPr lang="en-GB"/>
              <a:t>Click to edit the title text format</a:t>
            </a:r>
          </a:p>
        </p:txBody>
      </p:sp>
      <p:pic>
        <p:nvPicPr>
          <p:cNvPr id="4104"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6270625"/>
            <a:ext cx="17145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 name="TextBox 1">
            <a:extLst>
              <a:ext uri="{FF2B5EF4-FFF2-40B4-BE49-F238E27FC236}">
                <a16:creationId xmlns:a16="http://schemas.microsoft.com/office/drawing/2014/main" id="{A70A0593-7EAE-40D6-B701-80C2FD1D2EF5}"/>
              </a:ext>
            </a:extLst>
          </p:cNvPr>
          <p:cNvSpPr txBox="1"/>
          <p:nvPr userDrawn="1"/>
        </p:nvSpPr>
        <p:spPr>
          <a:xfrm>
            <a:off x="6781800" y="6333479"/>
            <a:ext cx="2057400" cy="461665"/>
          </a:xfrm>
          <a:prstGeom prst="rect">
            <a:avLst/>
          </a:prstGeom>
          <a:noFill/>
        </p:spPr>
        <p:txBody>
          <a:bodyPr wrap="square" rtlCol="0">
            <a:spAutoFit/>
          </a:bodyPr>
          <a:lstStyle/>
          <a:p>
            <a:pPr algn="r"/>
            <a:r>
              <a:rPr lang="en-US" sz="1200" baseline="0" dirty="0"/>
              <a:t>06/04/2021</a:t>
            </a:r>
          </a:p>
          <a:p>
            <a:pPr algn="r"/>
            <a:r>
              <a:rPr lang="en-US" sz="1200" baseline="0" dirty="0"/>
              <a:t>Slide </a:t>
            </a:r>
            <a:fld id="{6EADF57D-843E-4F48-A2A9-A1A8C8E3CCBA}" type="slidenum">
              <a:rPr lang="en-US" sz="1200" baseline="0" smtClean="0"/>
              <a:pPr algn="r"/>
              <a:t>‹#›</a:t>
            </a:fld>
            <a:endParaRPr lang="en-US" sz="1200" baseline="0" dirty="0"/>
          </a:p>
        </p:txBody>
      </p:sp>
      <p:sp>
        <p:nvSpPr>
          <p:cNvPr id="3" name="MSIPCMContentMarking" descr="{&quot;HashCode&quot;:-1818968269,&quot;Placement&quot;:&quot;Header&quot;,&quot;Top&quot;:0.0,&quot;Left&quot;:0.0,&quot;SlideWidth&quot;:720,&quot;SlideHeight&quot;:540}">
            <a:extLst>
              <a:ext uri="{FF2B5EF4-FFF2-40B4-BE49-F238E27FC236}">
                <a16:creationId xmlns:a16="http://schemas.microsoft.com/office/drawing/2014/main" id="{7C979573-EBB5-4157-8330-BA96B0BCDCD4}"/>
              </a:ext>
            </a:extLst>
          </p:cNvPr>
          <p:cNvSpPr txBox="1"/>
          <p:nvPr userDrawn="1"/>
        </p:nvSpPr>
        <p:spPr>
          <a:xfrm>
            <a:off x="0" y="0"/>
            <a:ext cx="2755813" cy="279435"/>
          </a:xfrm>
          <a:prstGeom prst="rect">
            <a:avLst/>
          </a:prstGeom>
          <a:noFill/>
        </p:spPr>
        <p:txBody>
          <a:bodyPr vert="horz" wrap="square" lIns="0" tIns="0" rIns="0" bIns="0" rtlCol="0" anchor="ctr" anchorCtr="1">
            <a:spAutoFit/>
          </a:bodyPr>
          <a:lstStyle/>
          <a:p>
            <a:pPr algn="l">
              <a:spcBef>
                <a:spcPct val="0"/>
              </a:spcBef>
              <a:spcAft>
                <a:spcPct val="0"/>
              </a:spcAft>
            </a:pPr>
            <a:r>
              <a:rPr lang="en-SG" sz="1100">
                <a:solidFill>
                  <a:srgbClr val="000000"/>
                </a:solidFill>
                <a:latin typeface="Calibri" panose="020F0502020204030204" pitchFamily="34" charset="0"/>
              </a:rPr>
              <a:t>                    Official (Closed) - Non Sensitive</a:t>
            </a:r>
          </a:p>
        </p:txBody>
      </p:sp>
    </p:spTree>
    <p:extLst>
      <p:ext uri="{BB962C8B-B14F-4D97-AF65-F5344CB8AC3E}">
        <p14:creationId xmlns:p14="http://schemas.microsoft.com/office/powerpoint/2010/main" val="885172990"/>
      </p:ext>
    </p:extLst>
  </p:cSld>
  <p:clrMap bg1="lt1" tx1="dk1" bg2="lt2" tx2="dk2" accent1="accent1" accent2="accent2" accent3="accent3" accent4="accent4" accent5="accent5" accent6="accent6" hlink="hlink" folHlink="folHlink"/>
  <p:sldLayoutIdLst>
    <p:sldLayoutId id="2147484111" r:id="rId1"/>
    <p:sldLayoutId id="2147484113" r:id="rId2"/>
  </p:sldLayoutIdLst>
  <p:hf hdr="0" dt="0"/>
  <p:txStyles>
    <p:titleStyle>
      <a:lvl1pPr algn="l" defTabSz="457200" rtl="0" eaLnBrk="0" fontAlgn="base" hangingPunct="0">
        <a:lnSpc>
          <a:spcPct val="102000"/>
        </a:lnSpc>
        <a:spcBef>
          <a:spcPct val="0"/>
        </a:spcBef>
        <a:spcAft>
          <a:spcPct val="0"/>
        </a:spcAft>
        <a:buClr>
          <a:srgbClr val="FFFFFF"/>
        </a:buClr>
        <a:buSzPct val="100000"/>
        <a:buFont typeface="Tahoma" pitchFamily="34" charset="0"/>
        <a:defRPr sz="3600" b="1">
          <a:solidFill>
            <a:srgbClr val="FFFFFF"/>
          </a:solidFill>
          <a:effectLst>
            <a:outerShdw blurRad="38100" dist="38100" dir="2700000" algn="tl">
              <a:srgbClr val="C0C0C0"/>
            </a:outerShdw>
          </a:effectLst>
          <a:latin typeface="+mj-lt"/>
          <a:ea typeface="+mj-ea"/>
          <a:cs typeface="+mj-cs"/>
        </a:defRPr>
      </a:lvl1pPr>
      <a:lvl2pPr algn="l" defTabSz="457200" rtl="0" eaLnBrk="0" fontAlgn="base" hangingPunct="0">
        <a:lnSpc>
          <a:spcPct val="102000"/>
        </a:lnSpc>
        <a:spcBef>
          <a:spcPct val="0"/>
        </a:spcBef>
        <a:spcAft>
          <a:spcPct val="0"/>
        </a:spcAft>
        <a:buClr>
          <a:srgbClr val="FFFFFF"/>
        </a:buClr>
        <a:buSzPct val="100000"/>
        <a:buFont typeface="Tahoma" pitchFamily="34" charset="0"/>
        <a:defRPr sz="3600" b="1">
          <a:solidFill>
            <a:srgbClr val="FFFFFF"/>
          </a:solidFill>
          <a:effectLst>
            <a:outerShdw blurRad="38100" dist="38100" dir="2700000" algn="tl">
              <a:srgbClr val="C0C0C0"/>
            </a:outerShdw>
          </a:effectLst>
          <a:latin typeface="Tahoma" pitchFamily="34" charset="0"/>
          <a:ea typeface="Lucida Sans Unicode" pitchFamily="34" charset="0"/>
          <a:cs typeface="Lucida Sans Unicode" pitchFamily="34" charset="0"/>
        </a:defRPr>
      </a:lvl2pPr>
      <a:lvl3pPr algn="l" defTabSz="457200" rtl="0" eaLnBrk="0" fontAlgn="base" hangingPunct="0">
        <a:lnSpc>
          <a:spcPct val="102000"/>
        </a:lnSpc>
        <a:spcBef>
          <a:spcPct val="0"/>
        </a:spcBef>
        <a:spcAft>
          <a:spcPct val="0"/>
        </a:spcAft>
        <a:buClr>
          <a:srgbClr val="FFFFFF"/>
        </a:buClr>
        <a:buSzPct val="100000"/>
        <a:buFont typeface="Tahoma" pitchFamily="34" charset="0"/>
        <a:defRPr sz="3600" b="1">
          <a:solidFill>
            <a:srgbClr val="FFFFFF"/>
          </a:solidFill>
          <a:effectLst>
            <a:outerShdw blurRad="38100" dist="38100" dir="2700000" algn="tl">
              <a:srgbClr val="C0C0C0"/>
            </a:outerShdw>
          </a:effectLst>
          <a:latin typeface="Tahoma" pitchFamily="34" charset="0"/>
          <a:ea typeface="Lucida Sans Unicode" pitchFamily="34" charset="0"/>
          <a:cs typeface="Lucida Sans Unicode" pitchFamily="34" charset="0"/>
        </a:defRPr>
      </a:lvl3pPr>
      <a:lvl4pPr algn="l" defTabSz="457200" rtl="0" eaLnBrk="0" fontAlgn="base" hangingPunct="0">
        <a:lnSpc>
          <a:spcPct val="102000"/>
        </a:lnSpc>
        <a:spcBef>
          <a:spcPct val="0"/>
        </a:spcBef>
        <a:spcAft>
          <a:spcPct val="0"/>
        </a:spcAft>
        <a:buClr>
          <a:srgbClr val="FFFFFF"/>
        </a:buClr>
        <a:buSzPct val="100000"/>
        <a:buFont typeface="Tahoma" pitchFamily="34" charset="0"/>
        <a:defRPr sz="3600" b="1">
          <a:solidFill>
            <a:srgbClr val="FFFFFF"/>
          </a:solidFill>
          <a:effectLst>
            <a:outerShdw blurRad="38100" dist="38100" dir="2700000" algn="tl">
              <a:srgbClr val="C0C0C0"/>
            </a:outerShdw>
          </a:effectLst>
          <a:latin typeface="Tahoma" pitchFamily="34" charset="0"/>
          <a:ea typeface="Lucida Sans Unicode" pitchFamily="34" charset="0"/>
          <a:cs typeface="Lucida Sans Unicode" pitchFamily="34" charset="0"/>
        </a:defRPr>
      </a:lvl4pPr>
      <a:lvl5pPr algn="l" defTabSz="457200" rtl="0" eaLnBrk="0" fontAlgn="base" hangingPunct="0">
        <a:lnSpc>
          <a:spcPct val="102000"/>
        </a:lnSpc>
        <a:spcBef>
          <a:spcPct val="0"/>
        </a:spcBef>
        <a:spcAft>
          <a:spcPct val="0"/>
        </a:spcAft>
        <a:buClr>
          <a:srgbClr val="FFFFFF"/>
        </a:buClr>
        <a:buSzPct val="100000"/>
        <a:buFont typeface="Tahoma" pitchFamily="34" charset="0"/>
        <a:defRPr sz="3600" b="1">
          <a:solidFill>
            <a:srgbClr val="FFFFFF"/>
          </a:solidFill>
          <a:effectLst>
            <a:outerShdw blurRad="38100" dist="38100" dir="2700000" algn="tl">
              <a:srgbClr val="C0C0C0"/>
            </a:outerShdw>
          </a:effectLst>
          <a:latin typeface="Tahoma" pitchFamily="34" charset="0"/>
          <a:ea typeface="Lucida Sans Unicode" pitchFamily="34" charset="0"/>
          <a:cs typeface="Lucida Sans Unicode" pitchFamily="34" charset="0"/>
        </a:defRPr>
      </a:lvl5pPr>
      <a:lvl6pPr marL="457200" algn="l" defTabSz="457200" rtl="0" eaLnBrk="1" fontAlgn="base" hangingPunct="1">
        <a:lnSpc>
          <a:spcPct val="102000"/>
        </a:lnSpc>
        <a:spcBef>
          <a:spcPct val="0"/>
        </a:spcBef>
        <a:spcAft>
          <a:spcPct val="0"/>
        </a:spcAft>
        <a:buClr>
          <a:srgbClr val="FFFFFF"/>
        </a:buClr>
        <a:buSzPct val="100000"/>
        <a:buFont typeface="Tahoma" pitchFamily="34" charset="0"/>
        <a:defRPr sz="3600" b="1">
          <a:solidFill>
            <a:srgbClr val="FFFFFF"/>
          </a:solidFill>
          <a:effectLst>
            <a:outerShdw blurRad="38100" dist="38100" dir="2700000" algn="tl">
              <a:srgbClr val="C0C0C0"/>
            </a:outerShdw>
          </a:effectLst>
          <a:latin typeface="Tahoma" pitchFamily="34" charset="0"/>
          <a:ea typeface="Lucida Sans Unicode" pitchFamily="34" charset="0"/>
          <a:cs typeface="Lucida Sans Unicode" pitchFamily="34" charset="0"/>
        </a:defRPr>
      </a:lvl6pPr>
      <a:lvl7pPr marL="914400" algn="l" defTabSz="457200" rtl="0" eaLnBrk="1" fontAlgn="base" hangingPunct="1">
        <a:lnSpc>
          <a:spcPct val="102000"/>
        </a:lnSpc>
        <a:spcBef>
          <a:spcPct val="0"/>
        </a:spcBef>
        <a:spcAft>
          <a:spcPct val="0"/>
        </a:spcAft>
        <a:buClr>
          <a:srgbClr val="FFFFFF"/>
        </a:buClr>
        <a:buSzPct val="100000"/>
        <a:buFont typeface="Tahoma" pitchFamily="34" charset="0"/>
        <a:defRPr sz="3600" b="1">
          <a:solidFill>
            <a:srgbClr val="FFFFFF"/>
          </a:solidFill>
          <a:effectLst>
            <a:outerShdw blurRad="38100" dist="38100" dir="2700000" algn="tl">
              <a:srgbClr val="C0C0C0"/>
            </a:outerShdw>
          </a:effectLst>
          <a:latin typeface="Tahoma" pitchFamily="34" charset="0"/>
          <a:ea typeface="Lucida Sans Unicode" pitchFamily="34" charset="0"/>
          <a:cs typeface="Lucida Sans Unicode" pitchFamily="34" charset="0"/>
        </a:defRPr>
      </a:lvl7pPr>
      <a:lvl8pPr marL="1371600" algn="l" defTabSz="457200" rtl="0" eaLnBrk="1" fontAlgn="base" hangingPunct="1">
        <a:lnSpc>
          <a:spcPct val="102000"/>
        </a:lnSpc>
        <a:spcBef>
          <a:spcPct val="0"/>
        </a:spcBef>
        <a:spcAft>
          <a:spcPct val="0"/>
        </a:spcAft>
        <a:buClr>
          <a:srgbClr val="FFFFFF"/>
        </a:buClr>
        <a:buSzPct val="100000"/>
        <a:buFont typeface="Tahoma" pitchFamily="34" charset="0"/>
        <a:defRPr sz="3600" b="1">
          <a:solidFill>
            <a:srgbClr val="FFFFFF"/>
          </a:solidFill>
          <a:effectLst>
            <a:outerShdw blurRad="38100" dist="38100" dir="2700000" algn="tl">
              <a:srgbClr val="C0C0C0"/>
            </a:outerShdw>
          </a:effectLst>
          <a:latin typeface="Tahoma" pitchFamily="34" charset="0"/>
          <a:ea typeface="Lucida Sans Unicode" pitchFamily="34" charset="0"/>
          <a:cs typeface="Lucida Sans Unicode" pitchFamily="34" charset="0"/>
        </a:defRPr>
      </a:lvl8pPr>
      <a:lvl9pPr marL="1828800" algn="l" defTabSz="457200" rtl="0" eaLnBrk="1" fontAlgn="base" hangingPunct="1">
        <a:lnSpc>
          <a:spcPct val="102000"/>
        </a:lnSpc>
        <a:spcBef>
          <a:spcPct val="0"/>
        </a:spcBef>
        <a:spcAft>
          <a:spcPct val="0"/>
        </a:spcAft>
        <a:buClr>
          <a:srgbClr val="FFFFFF"/>
        </a:buClr>
        <a:buSzPct val="100000"/>
        <a:buFont typeface="Tahoma" pitchFamily="34" charset="0"/>
        <a:defRPr sz="3600" b="1">
          <a:solidFill>
            <a:srgbClr val="FFFFFF"/>
          </a:solidFill>
          <a:effectLst>
            <a:outerShdw blurRad="38100" dist="38100" dir="2700000" algn="tl">
              <a:srgbClr val="C0C0C0"/>
            </a:outerShdw>
          </a:effectLst>
          <a:latin typeface="Tahoma" pitchFamily="34" charset="0"/>
          <a:ea typeface="Lucida Sans Unicode" pitchFamily="34" charset="0"/>
          <a:cs typeface="Lucida Sans Unicode" pitchFamily="34" charset="0"/>
        </a:defRPr>
      </a:lvl9pPr>
    </p:titleStyle>
    <p:bodyStyle>
      <a:lvl1pPr marL="339725" indent="-339725" algn="l" defTabSz="457200" rtl="0" eaLnBrk="0" fontAlgn="base" hangingPunct="0">
        <a:lnSpc>
          <a:spcPct val="87000"/>
        </a:lnSpc>
        <a:spcBef>
          <a:spcPts val="800"/>
        </a:spcBef>
        <a:spcAft>
          <a:spcPct val="0"/>
        </a:spcAft>
        <a:buClr>
          <a:srgbClr val="000000"/>
        </a:buClr>
        <a:buSzPct val="140000"/>
        <a:buFont typeface="Wingdings" pitchFamily="2" charset="2"/>
        <a:buChar char=""/>
        <a:defRPr sz="3200" b="1">
          <a:solidFill>
            <a:srgbClr val="000000"/>
          </a:solidFill>
          <a:latin typeface="+mn-lt"/>
          <a:ea typeface="+mn-ea"/>
          <a:cs typeface="+mn-cs"/>
        </a:defRPr>
      </a:lvl1pPr>
      <a:lvl2pPr marL="739775" indent="-282575" algn="l" defTabSz="457200" rtl="0" eaLnBrk="0" fontAlgn="base" hangingPunct="0">
        <a:lnSpc>
          <a:spcPct val="87000"/>
        </a:lnSpc>
        <a:spcBef>
          <a:spcPts val="700"/>
        </a:spcBef>
        <a:spcAft>
          <a:spcPct val="0"/>
        </a:spcAft>
        <a:buClr>
          <a:srgbClr val="0033CC"/>
        </a:buClr>
        <a:buSzPct val="120000"/>
        <a:buFont typeface="Wingdings" pitchFamily="2" charset="2"/>
        <a:buChar char=""/>
        <a:defRPr sz="2800" b="1">
          <a:solidFill>
            <a:srgbClr val="0033CC"/>
          </a:solidFill>
          <a:latin typeface="+mn-lt"/>
          <a:ea typeface="+mn-ea"/>
          <a:cs typeface="+mn-cs"/>
        </a:defRPr>
      </a:lvl2pPr>
      <a:lvl3pPr marL="1143000" indent="-228600" algn="l" defTabSz="457200" rtl="0" eaLnBrk="0" fontAlgn="base" hangingPunct="0">
        <a:lnSpc>
          <a:spcPct val="87000"/>
        </a:lnSpc>
        <a:spcBef>
          <a:spcPts val="600"/>
        </a:spcBef>
        <a:spcAft>
          <a:spcPct val="0"/>
        </a:spcAft>
        <a:buClr>
          <a:srgbClr val="996633"/>
        </a:buClr>
        <a:buSzPct val="100000"/>
        <a:buFont typeface="Wingdings" pitchFamily="2" charset="2"/>
        <a:buChar char=""/>
        <a:defRPr sz="2400">
          <a:solidFill>
            <a:srgbClr val="996633"/>
          </a:solidFill>
          <a:latin typeface="+mn-lt"/>
          <a:ea typeface="+mn-ea"/>
          <a:cs typeface="+mn-cs"/>
        </a:defRPr>
      </a:lvl3pPr>
      <a:lvl4pPr marL="1600200" indent="-228600" algn="l" defTabSz="457200" rtl="0" eaLnBrk="0" fontAlgn="base" hangingPunct="0">
        <a:lnSpc>
          <a:spcPct val="87000"/>
        </a:lnSpc>
        <a:spcBef>
          <a:spcPts val="500"/>
        </a:spcBef>
        <a:spcAft>
          <a:spcPct val="0"/>
        </a:spcAft>
        <a:buClr>
          <a:srgbClr val="000000"/>
        </a:buClr>
        <a:buSzPct val="100000"/>
        <a:buFont typeface="Wingdings" pitchFamily="2" charset="2"/>
        <a:buChar char=""/>
        <a:defRPr sz="2000">
          <a:solidFill>
            <a:srgbClr val="000000"/>
          </a:solidFill>
          <a:latin typeface="+mn-lt"/>
          <a:ea typeface="+mn-ea"/>
          <a:cs typeface="+mn-cs"/>
        </a:defRPr>
      </a:lvl4pPr>
      <a:lvl5pPr marL="2057400" indent="-228600" algn="l" defTabSz="457200" rtl="0" eaLnBrk="0" fontAlgn="base" hangingPunct="0">
        <a:lnSpc>
          <a:spcPct val="87000"/>
        </a:lnSpc>
        <a:spcBef>
          <a:spcPts val="500"/>
        </a:spcBef>
        <a:spcAft>
          <a:spcPct val="0"/>
        </a:spcAft>
        <a:buClr>
          <a:srgbClr val="000000"/>
        </a:buClr>
        <a:buSzPct val="90000"/>
        <a:buFont typeface="Wingdings" pitchFamily="2" charset="2"/>
        <a:buChar char=""/>
        <a:defRPr sz="2000">
          <a:solidFill>
            <a:srgbClr val="009900"/>
          </a:solidFill>
          <a:latin typeface="+mn-lt"/>
          <a:ea typeface="+mn-ea"/>
          <a:cs typeface="+mn-cs"/>
        </a:defRPr>
      </a:lvl5pPr>
      <a:lvl6pPr marL="2514600" indent="-228600" algn="l" defTabSz="457200" rtl="0" eaLnBrk="1" fontAlgn="base" hangingPunct="1">
        <a:lnSpc>
          <a:spcPct val="87000"/>
        </a:lnSpc>
        <a:spcBef>
          <a:spcPts val="500"/>
        </a:spcBef>
        <a:spcAft>
          <a:spcPct val="0"/>
        </a:spcAft>
        <a:buClr>
          <a:srgbClr val="000000"/>
        </a:buClr>
        <a:buSzPct val="90000"/>
        <a:buFont typeface="Wingdings" pitchFamily="2" charset="2"/>
        <a:buChar char=""/>
        <a:defRPr sz="2000">
          <a:solidFill>
            <a:srgbClr val="009900"/>
          </a:solidFill>
          <a:latin typeface="+mn-lt"/>
          <a:ea typeface="+mn-ea"/>
          <a:cs typeface="+mn-cs"/>
        </a:defRPr>
      </a:lvl6pPr>
      <a:lvl7pPr marL="2971800" indent="-228600" algn="l" defTabSz="457200" rtl="0" eaLnBrk="1" fontAlgn="base" hangingPunct="1">
        <a:lnSpc>
          <a:spcPct val="87000"/>
        </a:lnSpc>
        <a:spcBef>
          <a:spcPts val="500"/>
        </a:spcBef>
        <a:spcAft>
          <a:spcPct val="0"/>
        </a:spcAft>
        <a:buClr>
          <a:srgbClr val="000000"/>
        </a:buClr>
        <a:buSzPct val="90000"/>
        <a:buFont typeface="Wingdings" pitchFamily="2" charset="2"/>
        <a:buChar char=""/>
        <a:defRPr sz="2000">
          <a:solidFill>
            <a:srgbClr val="009900"/>
          </a:solidFill>
          <a:latin typeface="+mn-lt"/>
          <a:ea typeface="+mn-ea"/>
          <a:cs typeface="+mn-cs"/>
        </a:defRPr>
      </a:lvl7pPr>
      <a:lvl8pPr marL="3429000" indent="-228600" algn="l" defTabSz="457200" rtl="0" eaLnBrk="1" fontAlgn="base" hangingPunct="1">
        <a:lnSpc>
          <a:spcPct val="87000"/>
        </a:lnSpc>
        <a:spcBef>
          <a:spcPts val="500"/>
        </a:spcBef>
        <a:spcAft>
          <a:spcPct val="0"/>
        </a:spcAft>
        <a:buClr>
          <a:srgbClr val="000000"/>
        </a:buClr>
        <a:buSzPct val="90000"/>
        <a:buFont typeface="Wingdings" pitchFamily="2" charset="2"/>
        <a:buChar char=""/>
        <a:defRPr sz="2000">
          <a:solidFill>
            <a:srgbClr val="009900"/>
          </a:solidFill>
          <a:latin typeface="+mn-lt"/>
          <a:ea typeface="+mn-ea"/>
          <a:cs typeface="+mn-cs"/>
        </a:defRPr>
      </a:lvl8pPr>
      <a:lvl9pPr marL="3886200" indent="-228600" algn="l" defTabSz="457200" rtl="0" eaLnBrk="1" fontAlgn="base" hangingPunct="1">
        <a:lnSpc>
          <a:spcPct val="87000"/>
        </a:lnSpc>
        <a:spcBef>
          <a:spcPts val="500"/>
        </a:spcBef>
        <a:spcAft>
          <a:spcPct val="0"/>
        </a:spcAft>
        <a:buClr>
          <a:srgbClr val="000000"/>
        </a:buClr>
        <a:buSzPct val="90000"/>
        <a:buFont typeface="Wingdings" pitchFamily="2" charset="2"/>
        <a:buChar char=""/>
        <a:defRPr sz="2000">
          <a:solidFill>
            <a:srgbClr val="0099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notesSlide" Target="../notesSlides/notesSlide15.xml"/><Relationship Id="rId7" Type="http://schemas.openxmlformats.org/officeDocument/2006/relationships/image" Target="../media/image16.png"/><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notesSlide" Target="../notesSlides/notesSlide16.xml"/><Relationship Id="rId7" Type="http://schemas.openxmlformats.org/officeDocument/2006/relationships/image" Target="../media/image23.wmf"/><Relationship Id="rId2" Type="http://schemas.openxmlformats.org/officeDocument/2006/relationships/slideLayout" Target="../slideLayouts/slideLayout1.xml"/><Relationship Id="rId1" Type="http://schemas.openxmlformats.org/officeDocument/2006/relationships/tags" Target="../tags/tag3.xml"/><Relationship Id="rId6" Type="http://schemas.openxmlformats.org/officeDocument/2006/relationships/image" Target="../media/image22.wmf"/><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jpeg"/><Relationship Id="rId9" Type="http://schemas.openxmlformats.org/officeDocument/2006/relationships/image" Target="../media/image25.png"/></Relationships>
</file>

<file path=ppt/slides/_rels/slide27.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notesSlide" Target="../notesSlides/notesSlide17.xml"/><Relationship Id="rId7" Type="http://schemas.openxmlformats.org/officeDocument/2006/relationships/image" Target="../media/image30.png"/><Relationship Id="rId2" Type="http://schemas.openxmlformats.org/officeDocument/2006/relationships/slideLayout" Target="../slideLayouts/slideLayout1.xml"/><Relationship Id="rId1" Type="http://schemas.openxmlformats.org/officeDocument/2006/relationships/tags" Target="../tags/tag4.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3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8"/>
          <p:cNvSpPr>
            <a:spLocks noChangeArrowheads="1"/>
          </p:cNvSpPr>
          <p:nvPr/>
        </p:nvSpPr>
        <p:spPr bwMode="auto">
          <a:xfrm>
            <a:off x="0" y="0"/>
            <a:ext cx="1828800" cy="6858000"/>
          </a:xfrm>
          <a:prstGeom prst="rect">
            <a:avLst/>
          </a:prstGeom>
          <a:solidFill>
            <a:srgbClr val="0033CC"/>
          </a:solidFill>
          <a:ln w="28575">
            <a:solidFill>
              <a:schemeClr val="tx1"/>
            </a:solidFill>
            <a:miter lim="800000"/>
            <a:headEnd type="none" w="sm" len="sm"/>
            <a:tailEnd type="none" w="sm" len="sm"/>
          </a:ln>
        </p:spPr>
        <p:txBody>
          <a:bodyPr wrap="none" anchor="ctr"/>
          <a:lstStyle/>
          <a:p>
            <a:endParaRPr lang="en-US" dirty="0"/>
          </a:p>
        </p:txBody>
      </p:sp>
      <p:sp>
        <p:nvSpPr>
          <p:cNvPr id="129027" name="Rectangle 3"/>
          <p:cNvSpPr>
            <a:spLocks noGrp="1" noChangeArrowheads="1"/>
          </p:cNvSpPr>
          <p:nvPr>
            <p:ph type="subTitle" idx="1"/>
          </p:nvPr>
        </p:nvSpPr>
        <p:spPr>
          <a:xfrm>
            <a:off x="2240929" y="1687132"/>
            <a:ext cx="6248400" cy="1752600"/>
          </a:xfrm>
        </p:spPr>
        <p:txBody>
          <a:bodyPr/>
          <a:lstStyle/>
          <a:p>
            <a:pPr algn="ctr">
              <a:lnSpc>
                <a:spcPct val="130000"/>
              </a:lnSpc>
            </a:pPr>
            <a:r>
              <a:rPr lang="en-GB" altLang="zh-CN" sz="4400" b="0" dirty="0">
                <a:solidFill>
                  <a:srgbClr val="0033CC"/>
                </a:solidFill>
                <a:effectLst>
                  <a:outerShdw blurRad="38100" dist="38100" dir="2700000" algn="tl">
                    <a:srgbClr val="C0C0C0"/>
                  </a:outerShdw>
                </a:effectLst>
              </a:rPr>
              <a:t>Fundamentals of Network Security</a:t>
            </a:r>
            <a:endParaRPr lang="en-GB" altLang="zh-CN" sz="4400" dirty="0">
              <a:solidFill>
                <a:srgbClr val="0033CC"/>
              </a:solidFill>
              <a:effectLst>
                <a:outerShdw blurRad="38100" dist="38100" dir="2700000" algn="tl">
                  <a:srgbClr val="C0C0C0"/>
                </a:outerShdw>
              </a:effectLst>
            </a:endParaRPr>
          </a:p>
        </p:txBody>
      </p:sp>
      <p:sp>
        <p:nvSpPr>
          <p:cNvPr id="129028" name="Text Box 4"/>
          <p:cNvSpPr txBox="1">
            <a:spLocks noChangeArrowheads="1"/>
          </p:cNvSpPr>
          <p:nvPr/>
        </p:nvSpPr>
        <p:spPr bwMode="auto">
          <a:xfrm>
            <a:off x="609600" y="1066800"/>
            <a:ext cx="609600" cy="3937000"/>
          </a:xfrm>
          <a:prstGeom prst="rect">
            <a:avLst/>
          </a:prstGeom>
          <a:noFill/>
          <a:ln w="9525">
            <a:noFill/>
            <a:miter lim="800000"/>
            <a:headEnd/>
            <a:tailEnd/>
          </a:ln>
          <a:effectLst/>
        </p:spPr>
        <p:txBody>
          <a:bodyPr>
            <a:spAutoFit/>
          </a:bodyPr>
          <a:lstStyle/>
          <a:p>
            <a:pPr eaLnBrk="1" hangingPunct="1">
              <a:spcBef>
                <a:spcPct val="50000"/>
              </a:spcBef>
              <a:defRPr/>
            </a:pPr>
            <a:r>
              <a:rPr lang="en-GB" sz="3600" b="1" dirty="0">
                <a:solidFill>
                  <a:schemeClr val="bg1"/>
                </a:solidFill>
                <a:effectLst>
                  <a:outerShdw blurRad="38100" dist="38100" dir="2700000" algn="tl">
                    <a:srgbClr val="C0C0C0"/>
                  </a:outerShdw>
                </a:effectLst>
                <a:latin typeface="Tahoma" charset="0"/>
              </a:rPr>
              <a:t>LECTURE </a:t>
            </a:r>
            <a:r>
              <a:rPr lang="en-GB" sz="3600" b="1" dirty="0">
                <a:solidFill>
                  <a:srgbClr val="FF0000"/>
                </a:solidFill>
                <a:effectLst>
                  <a:outerShdw blurRad="38100" dist="38100" dir="2700000" algn="tl">
                    <a:srgbClr val="C0C0C0"/>
                  </a:outerShdw>
                </a:effectLst>
                <a:latin typeface="Tahoma" charset="0"/>
              </a:rPr>
              <a:t>  </a:t>
            </a:r>
          </a:p>
        </p:txBody>
      </p:sp>
      <p:sp>
        <p:nvSpPr>
          <p:cNvPr id="16389" name="Text Box 9"/>
          <p:cNvSpPr txBox="1">
            <a:spLocks noChangeArrowheads="1"/>
          </p:cNvSpPr>
          <p:nvPr/>
        </p:nvSpPr>
        <p:spPr bwMode="auto">
          <a:xfrm>
            <a:off x="0" y="152400"/>
            <a:ext cx="1752600" cy="646331"/>
          </a:xfrm>
          <a:prstGeom prst="rect">
            <a:avLst/>
          </a:prstGeom>
          <a:noFill/>
          <a:ln w="9525">
            <a:noFill/>
            <a:miter lim="800000"/>
            <a:headEnd/>
            <a:tailEnd/>
          </a:ln>
        </p:spPr>
        <p:txBody>
          <a:bodyPr>
            <a:spAutoFit/>
          </a:bodyPr>
          <a:lstStyle/>
          <a:p>
            <a:pPr algn="ctr" eaLnBrk="1" hangingPunct="1">
              <a:spcBef>
                <a:spcPct val="50000"/>
              </a:spcBef>
            </a:pPr>
            <a:r>
              <a:rPr lang="en-GB" sz="3600" b="1" dirty="0">
                <a:solidFill>
                  <a:schemeClr val="bg1"/>
                </a:solidFill>
                <a:effectLst>
                  <a:outerShdw blurRad="38100" dist="38100" dir="2700000" algn="tl">
                    <a:srgbClr val="000000">
                      <a:alpha val="43137"/>
                    </a:srgbClr>
                  </a:outerShdw>
                </a:effectLst>
                <a:latin typeface="Tahoma" charset="0"/>
              </a:rPr>
              <a:t>NS</a:t>
            </a:r>
          </a:p>
        </p:txBody>
      </p:sp>
      <p:sp>
        <p:nvSpPr>
          <p:cNvPr id="129038" name="Rectangle 14"/>
          <p:cNvSpPr>
            <a:spLocks noChangeArrowheads="1"/>
          </p:cNvSpPr>
          <p:nvPr/>
        </p:nvSpPr>
        <p:spPr bwMode="auto">
          <a:xfrm>
            <a:off x="2514600" y="5003800"/>
            <a:ext cx="5486400" cy="1016000"/>
          </a:xfrm>
          <a:prstGeom prst="rect">
            <a:avLst/>
          </a:prstGeom>
          <a:noFill/>
          <a:ln w="9525">
            <a:noFill/>
            <a:miter lim="800000"/>
            <a:headEnd/>
            <a:tailEnd/>
          </a:ln>
        </p:spPr>
        <p:txBody>
          <a:bodyPr/>
          <a:lstStyle/>
          <a:p>
            <a:pPr algn="ctr">
              <a:lnSpc>
                <a:spcPct val="90000"/>
              </a:lnSpc>
              <a:spcBef>
                <a:spcPct val="20000"/>
              </a:spcBef>
              <a:buClr>
                <a:schemeClr val="tx2"/>
              </a:buClr>
              <a:buSzPct val="140000"/>
              <a:buFont typeface="Wingdings" pitchFamily="2" charset="2"/>
              <a:buNone/>
            </a:pPr>
            <a:r>
              <a:rPr kumimoji="1" lang="en-GB" dirty="0">
                <a:latin typeface="Arial Narrow" pitchFamily="34" charset="0"/>
              </a:rPr>
              <a:t>Diploma in CSF</a:t>
            </a:r>
          </a:p>
          <a:p>
            <a:pPr algn="ctr">
              <a:lnSpc>
                <a:spcPct val="90000"/>
              </a:lnSpc>
              <a:spcBef>
                <a:spcPct val="20000"/>
              </a:spcBef>
              <a:buClr>
                <a:schemeClr val="tx2"/>
              </a:buClr>
              <a:buSzPct val="140000"/>
              <a:buFont typeface="Wingdings" pitchFamily="2" charset="2"/>
              <a:buNone/>
            </a:pPr>
            <a:r>
              <a:rPr kumimoji="1" lang="en-GB" dirty="0">
                <a:latin typeface="Arial Narrow" pitchFamily="34" charset="0"/>
              </a:rPr>
              <a:t>Year 3 (2021/22), Semester 5</a:t>
            </a:r>
            <a:endParaRPr kumimoji="1" lang="en-GB" sz="4000" dirty="0">
              <a:effectLst>
                <a:outerShdw blurRad="38100" dist="38100" dir="2700000" algn="tl">
                  <a:srgbClr val="C0C0C0"/>
                </a:outerShdw>
              </a:effectLst>
            </a:endParaRPr>
          </a:p>
        </p:txBody>
      </p:sp>
      <p:sp>
        <p:nvSpPr>
          <p:cNvPr id="16391" name="Line 15"/>
          <p:cNvSpPr>
            <a:spLocks noChangeShapeType="1"/>
          </p:cNvSpPr>
          <p:nvPr/>
        </p:nvSpPr>
        <p:spPr bwMode="auto">
          <a:xfrm>
            <a:off x="1828800" y="1143000"/>
            <a:ext cx="7315200" cy="0"/>
          </a:xfrm>
          <a:prstGeom prst="line">
            <a:avLst/>
          </a:prstGeom>
          <a:noFill/>
          <a:ln w="28575">
            <a:solidFill>
              <a:schemeClr val="tx1"/>
            </a:solidFill>
            <a:round/>
            <a:headEnd type="none" w="sm" len="sm"/>
            <a:tailEnd type="none" w="sm" len="sm"/>
          </a:ln>
        </p:spPr>
        <p:txBody>
          <a:bodyPr/>
          <a:lstStyle/>
          <a:p>
            <a:endParaRPr lang="en-SG" dirty="0"/>
          </a:p>
        </p:txBody>
      </p:sp>
      <p:pic>
        <p:nvPicPr>
          <p:cNvPr id="16392" name="Picture 16" descr="School of ICT"/>
          <p:cNvPicPr>
            <a:picLocks noChangeAspect="1" noChangeArrowheads="1"/>
          </p:cNvPicPr>
          <p:nvPr/>
        </p:nvPicPr>
        <p:blipFill>
          <a:blip r:embed="rId3"/>
          <a:srcRect/>
          <a:stretch>
            <a:fillRect/>
          </a:stretch>
        </p:blipFill>
        <p:spPr bwMode="auto">
          <a:xfrm>
            <a:off x="1981200" y="0"/>
            <a:ext cx="3048000" cy="1044575"/>
          </a:xfrm>
          <a:prstGeom prst="rect">
            <a:avLst/>
          </a:prstGeom>
          <a:noFill/>
          <a:ln w="9525">
            <a:noFill/>
            <a:miter lim="800000"/>
            <a:headEnd/>
            <a:tailEnd/>
          </a:ln>
        </p:spPr>
      </p:pic>
      <p:sp>
        <p:nvSpPr>
          <p:cNvPr id="9" name="Rectangle 8"/>
          <p:cNvSpPr/>
          <p:nvPr/>
        </p:nvSpPr>
        <p:spPr>
          <a:xfrm>
            <a:off x="3847982" y="3809999"/>
            <a:ext cx="3276859" cy="646331"/>
          </a:xfrm>
          <a:prstGeom prst="rect">
            <a:avLst/>
          </a:prstGeom>
        </p:spPr>
        <p:txBody>
          <a:bodyPr wrap="none">
            <a:spAutoFit/>
          </a:bodyPr>
          <a:lstStyle/>
          <a:p>
            <a:pPr algn="ctr"/>
            <a:r>
              <a:rPr kumimoji="1" lang="en-GB" altLang="zh-CN" sz="3600" b="1" dirty="0">
                <a:solidFill>
                  <a:srgbClr val="FF0000"/>
                </a:solidFill>
                <a:latin typeface="Arial Narrow" pitchFamily="34" charset="0"/>
              </a:rPr>
              <a:t>Network Security</a:t>
            </a:r>
            <a:endParaRPr lang="en-US" altLang="zh-CN" sz="3600" dirty="0"/>
          </a:p>
        </p:txBody>
      </p:sp>
      <p:sp>
        <p:nvSpPr>
          <p:cNvPr id="10" name="Text Box 9"/>
          <p:cNvSpPr txBox="1">
            <a:spLocks noChangeArrowheads="1"/>
          </p:cNvSpPr>
          <p:nvPr/>
        </p:nvSpPr>
        <p:spPr bwMode="auto">
          <a:xfrm>
            <a:off x="0" y="5181600"/>
            <a:ext cx="1752600" cy="646331"/>
          </a:xfrm>
          <a:prstGeom prst="rect">
            <a:avLst/>
          </a:prstGeom>
          <a:noFill/>
          <a:ln w="9525">
            <a:noFill/>
            <a:miter lim="800000"/>
            <a:headEnd/>
            <a:tailEnd/>
          </a:ln>
        </p:spPr>
        <p:txBody>
          <a:bodyPr>
            <a:spAutoFit/>
          </a:bodyPr>
          <a:lstStyle>
            <a:defPPr>
              <a:defRPr lang="en-GB"/>
            </a:defPPr>
            <a:lvl1pPr algn="l" rtl="0" eaLnBrk="0" fontAlgn="base" hangingPunct="0">
              <a:spcBef>
                <a:spcPct val="0"/>
              </a:spcBef>
              <a:spcAft>
                <a:spcPct val="0"/>
              </a:spcAft>
              <a:defRPr sz="24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24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24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a:lstStyle>
          <a:p>
            <a:pPr algn="ctr" eaLnBrk="1" hangingPunct="1">
              <a:spcBef>
                <a:spcPct val="50000"/>
              </a:spcBef>
            </a:pPr>
            <a:r>
              <a:rPr lang="en-GB" sz="3600" b="1" dirty="0">
                <a:solidFill>
                  <a:schemeClr val="bg1"/>
                </a:solidFill>
                <a:effectLst>
                  <a:outerShdw blurRad="38100" dist="38100" dir="2700000" algn="tl">
                    <a:srgbClr val="000000">
                      <a:alpha val="43137"/>
                    </a:srgbClr>
                  </a:outerShdw>
                </a:effectLst>
                <a:latin typeface="Tahoma" charset="0"/>
              </a:rPr>
              <a:t>1</a:t>
            </a:r>
          </a:p>
        </p:txBody>
      </p:sp>
    </p:spTree>
    <p:extLst>
      <p:ext uri="{BB962C8B-B14F-4D97-AF65-F5344CB8AC3E}">
        <p14:creationId xmlns:p14="http://schemas.microsoft.com/office/powerpoint/2010/main" val="2765081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2" descr="C:\Users\sam\Pictures\Untitl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914400"/>
            <a:ext cx="7496175" cy="531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a:spLocks noGrp="1" noChangeArrowheads="1"/>
          </p:cNvSpPr>
          <p:nvPr>
            <p:ph type="title"/>
          </p:nvPr>
        </p:nvSpPr>
        <p:spPr/>
        <p:txBody>
          <a:bodyPr>
            <a:normAutofit/>
          </a:bodyPr>
          <a:lstStyle/>
          <a:p>
            <a:pPr eaLnBrk="1" fontAlgn="auto" hangingPunct="1">
              <a:spcAft>
                <a:spcPts val="0"/>
              </a:spcAft>
              <a:defRPr/>
            </a:pPr>
            <a:r>
              <a:rPr lang="en-US" dirty="0"/>
              <a:t>Subnetting Example</a:t>
            </a:r>
          </a:p>
        </p:txBody>
      </p:sp>
    </p:spTree>
    <p:extLst>
      <p:ext uri="{BB962C8B-B14F-4D97-AF65-F5344CB8AC3E}">
        <p14:creationId xmlns:p14="http://schemas.microsoft.com/office/powerpoint/2010/main" val="2191192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dirty="0"/>
              <a:t>Advantages of Subnetting</a:t>
            </a:r>
          </a:p>
        </p:txBody>
      </p:sp>
      <p:pic>
        <p:nvPicPr>
          <p:cNvPr id="12291"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b="6558"/>
          <a:stretch/>
        </p:blipFill>
        <p:spPr bwMode="auto">
          <a:xfrm>
            <a:off x="76200" y="1295400"/>
            <a:ext cx="895002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603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normAutofit/>
          </a:bodyPr>
          <a:lstStyle/>
          <a:p>
            <a:pPr eaLnBrk="1" fontAlgn="auto" hangingPunct="1">
              <a:spcAft>
                <a:spcPts val="0"/>
              </a:spcAft>
              <a:defRPr/>
            </a:pPr>
            <a:r>
              <a:rPr lang="en-US" dirty="0"/>
              <a:t>Subnets Improve Security</a:t>
            </a:r>
          </a:p>
        </p:txBody>
      </p:sp>
      <p:sp>
        <p:nvSpPr>
          <p:cNvPr id="13315" name="Rectangle 3"/>
          <p:cNvSpPr>
            <a:spLocks noGrp="1" noChangeArrowheads="1"/>
          </p:cNvSpPr>
          <p:nvPr>
            <p:ph idx="1"/>
          </p:nvPr>
        </p:nvSpPr>
        <p:spPr/>
        <p:txBody>
          <a:bodyPr/>
          <a:lstStyle/>
          <a:p>
            <a:pPr eaLnBrk="1" hangingPunct="1"/>
            <a:r>
              <a:rPr lang="en-US" altLang="en-US"/>
              <a:t>Each subnet can be isolated from the rest of the network</a:t>
            </a:r>
          </a:p>
          <a:p>
            <a:pPr lvl="1" eaLnBrk="1" hangingPunct="1"/>
            <a:r>
              <a:rPr lang="en-US" altLang="en-US"/>
              <a:t>Traffic between subnets can be monitored and restricted at the routers</a:t>
            </a:r>
          </a:p>
          <a:p>
            <a:pPr eaLnBrk="1" hangingPunct="1"/>
            <a:r>
              <a:rPr lang="en-US" altLang="en-US"/>
              <a:t>Subnets also allow network administrators to hide the internal network layout</a:t>
            </a:r>
          </a:p>
          <a:p>
            <a:pPr lvl="1" eaLnBrk="1" hangingPunct="1"/>
            <a:r>
              <a:rPr lang="en-US" altLang="en-US"/>
              <a:t>Outsiders only see your public servers, not your private subnets</a:t>
            </a:r>
          </a:p>
        </p:txBody>
      </p:sp>
    </p:spTree>
    <p:extLst>
      <p:ext uri="{BB962C8B-B14F-4D97-AF65-F5344CB8AC3E}">
        <p14:creationId xmlns:p14="http://schemas.microsoft.com/office/powerpoint/2010/main" val="132671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4"/>
          <p:cNvSpPr>
            <a:spLocks noGrp="1" noChangeArrowheads="1"/>
          </p:cNvSpPr>
          <p:nvPr>
            <p:ph type="title"/>
          </p:nvPr>
        </p:nvSpPr>
        <p:spPr/>
        <p:txBody>
          <a:bodyPr/>
          <a:lstStyle/>
          <a:p>
            <a:r>
              <a:rPr lang="en-US" altLang="zh-CN">
                <a:ea typeface="宋体" panose="02010600030101010101" pitchFamily="2" charset="-122"/>
              </a:rPr>
              <a:t>Private Addresses</a:t>
            </a:r>
          </a:p>
        </p:txBody>
      </p:sp>
      <p:sp>
        <p:nvSpPr>
          <p:cNvPr id="1028" name="Rectangle 2"/>
          <p:cNvSpPr>
            <a:spLocks noGrp="1" noChangeArrowheads="1"/>
          </p:cNvSpPr>
          <p:nvPr>
            <p:ph idx="1"/>
          </p:nvPr>
        </p:nvSpPr>
        <p:spPr/>
        <p:txBody>
          <a:bodyPr/>
          <a:lstStyle/>
          <a:p>
            <a:endParaRPr lang="en-US" altLang="zh-CN">
              <a:ea typeface="宋体" panose="02010600030101010101" pitchFamily="2" charset="-122"/>
            </a:endParaRPr>
          </a:p>
          <a:p>
            <a:endParaRPr lang="en-US" altLang="zh-CN">
              <a:ea typeface="宋体" panose="02010600030101010101" pitchFamily="2" charset="-122"/>
            </a:endParaRPr>
          </a:p>
          <a:p>
            <a:endParaRPr lang="en-US" altLang="zh-CN">
              <a:ea typeface="宋体" panose="02010600030101010101" pitchFamily="2" charset="-122"/>
            </a:endParaRPr>
          </a:p>
          <a:p>
            <a:endParaRPr lang="en-US" altLang="zh-CN">
              <a:ea typeface="宋体" panose="02010600030101010101" pitchFamily="2" charset="-122"/>
            </a:endParaRPr>
          </a:p>
          <a:p>
            <a:endParaRPr lang="en-US" altLang="zh-CN">
              <a:ea typeface="宋体" panose="02010600030101010101" pitchFamily="2" charset="-122"/>
            </a:endParaRPr>
          </a:p>
          <a:p>
            <a:endParaRPr lang="en-US" altLang="zh-CN">
              <a:ea typeface="宋体" panose="02010600030101010101" pitchFamily="2" charset="-122"/>
            </a:endParaRPr>
          </a:p>
          <a:p>
            <a:pPr>
              <a:buFontTx/>
              <a:buNone/>
            </a:pPr>
            <a:endParaRPr lang="en-US" altLang="zh-CN">
              <a:ea typeface="宋体" panose="02010600030101010101" pitchFamily="2" charset="-122"/>
            </a:endParaRPr>
          </a:p>
          <a:p>
            <a:endParaRPr lang="en-US" altLang="zh-CN">
              <a:ea typeface="宋体" panose="02010600030101010101" pitchFamily="2" charset="-122"/>
            </a:endParaRPr>
          </a:p>
          <a:p>
            <a:endParaRPr lang="en-US" altLang="zh-CN">
              <a:ea typeface="宋体" panose="02010600030101010101" pitchFamily="2" charset="-122"/>
            </a:endParaRPr>
          </a:p>
        </p:txBody>
      </p:sp>
      <p:sp>
        <p:nvSpPr>
          <p:cNvPr id="1030" name="Rectangle 6"/>
          <p:cNvSpPr>
            <a:spLocks noChangeArrowheads="1"/>
          </p:cNvSpPr>
          <p:nvPr/>
        </p:nvSpPr>
        <p:spPr bwMode="auto">
          <a:xfrm>
            <a:off x="0" y="22621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3" tIns="45717" rIns="91433" bIns="45717" anchor="ctr">
            <a:spAutoFit/>
          </a:bodyPr>
          <a:lstStyle>
            <a:lvl1pPr>
              <a:defRPr sz="2400">
                <a:solidFill>
                  <a:srgbClr val="000000"/>
                </a:solidFill>
                <a:latin typeface="Times" panose="02020603050405020304" pitchFamily="18" charset="0"/>
              </a:defRPr>
            </a:lvl1pPr>
            <a:lvl2pPr marL="742950" indent="-285750">
              <a:defRPr sz="2400">
                <a:solidFill>
                  <a:srgbClr val="000000"/>
                </a:solidFill>
                <a:latin typeface="Times" panose="02020603050405020304" pitchFamily="18" charset="0"/>
              </a:defRPr>
            </a:lvl2pPr>
            <a:lvl3pPr marL="1143000" indent="-228600">
              <a:defRPr sz="2400">
                <a:solidFill>
                  <a:srgbClr val="000000"/>
                </a:solidFill>
                <a:latin typeface="Times" panose="02020603050405020304" pitchFamily="18" charset="0"/>
              </a:defRPr>
            </a:lvl3pPr>
            <a:lvl4pPr marL="1600200" indent="-228600">
              <a:defRPr sz="2400">
                <a:solidFill>
                  <a:srgbClr val="000000"/>
                </a:solidFill>
                <a:latin typeface="Times" panose="02020603050405020304" pitchFamily="18" charset="0"/>
              </a:defRPr>
            </a:lvl4pPr>
            <a:lvl5pPr marL="2057400" indent="-228600">
              <a:defRPr sz="2400">
                <a:solidFill>
                  <a:srgbClr val="000000"/>
                </a:solidFill>
                <a:latin typeface="Times" panose="02020603050405020304" pitchFamily="18" charset="0"/>
              </a:defRPr>
            </a:lvl5pPr>
            <a:lvl6pPr marL="2514600" indent="-228600" eaLnBrk="0" fontAlgn="base" hangingPunct="0">
              <a:spcBef>
                <a:spcPts val="1000"/>
              </a:spcBef>
              <a:spcAft>
                <a:spcPts val="1000"/>
              </a:spcAft>
              <a:buChar char="•"/>
              <a:defRPr sz="2400">
                <a:solidFill>
                  <a:srgbClr val="000000"/>
                </a:solidFill>
                <a:latin typeface="Times" panose="02020603050405020304" pitchFamily="18" charset="0"/>
              </a:defRPr>
            </a:lvl6pPr>
            <a:lvl7pPr marL="2971800" indent="-228600" eaLnBrk="0" fontAlgn="base" hangingPunct="0">
              <a:spcBef>
                <a:spcPts val="1000"/>
              </a:spcBef>
              <a:spcAft>
                <a:spcPts val="1000"/>
              </a:spcAft>
              <a:buChar char="•"/>
              <a:defRPr sz="2400">
                <a:solidFill>
                  <a:srgbClr val="000000"/>
                </a:solidFill>
                <a:latin typeface="Times" panose="02020603050405020304" pitchFamily="18" charset="0"/>
              </a:defRPr>
            </a:lvl7pPr>
            <a:lvl8pPr marL="3429000" indent="-228600" eaLnBrk="0" fontAlgn="base" hangingPunct="0">
              <a:spcBef>
                <a:spcPts val="1000"/>
              </a:spcBef>
              <a:spcAft>
                <a:spcPts val="1000"/>
              </a:spcAft>
              <a:buChar char="•"/>
              <a:defRPr sz="2400">
                <a:solidFill>
                  <a:srgbClr val="000000"/>
                </a:solidFill>
                <a:latin typeface="Times" panose="02020603050405020304" pitchFamily="18" charset="0"/>
              </a:defRPr>
            </a:lvl8pPr>
            <a:lvl9pPr marL="3886200" indent="-228600" eaLnBrk="0" fontAlgn="base" hangingPunct="0">
              <a:spcBef>
                <a:spcPts val="1000"/>
              </a:spcBef>
              <a:spcAft>
                <a:spcPts val="1000"/>
              </a:spcAft>
              <a:buChar char="•"/>
              <a:defRPr sz="2400">
                <a:solidFill>
                  <a:srgbClr val="000000"/>
                </a:solidFill>
                <a:latin typeface="Times" panose="02020603050405020304" pitchFamily="18" charset="0"/>
              </a:defRPr>
            </a:lvl9pPr>
          </a:lstStyle>
          <a:p>
            <a:endParaRPr lang="zh-CN" altLang="zh-CN"/>
          </a:p>
        </p:txBody>
      </p:sp>
      <p:graphicFrame>
        <p:nvGraphicFramePr>
          <p:cNvPr id="1026" name="Object 5"/>
          <p:cNvGraphicFramePr>
            <a:graphicFrameLocks noChangeAspect="1"/>
          </p:cNvGraphicFramePr>
          <p:nvPr>
            <p:extLst/>
          </p:nvPr>
        </p:nvGraphicFramePr>
        <p:xfrm>
          <a:off x="504030" y="1066800"/>
          <a:ext cx="7904163" cy="3333750"/>
        </p:xfrm>
        <a:graphic>
          <a:graphicData uri="http://schemas.openxmlformats.org/presentationml/2006/ole">
            <mc:AlternateContent xmlns:mc="http://schemas.openxmlformats.org/markup-compatibility/2006">
              <mc:Choice xmlns:v="urn:schemas-microsoft-com:vml" Requires="v">
                <p:oleObj spid="_x0000_s1026" name="Visio" r:id="rId3" imgW="10768584" imgH="5251094" progId="Visio.Drawing.6">
                  <p:embed/>
                </p:oleObj>
              </mc:Choice>
              <mc:Fallback>
                <p:oleObj name="Visio" r:id="rId3" imgW="10768584" imgH="5251094" progId="Visio.Drawing.6">
                  <p:embed/>
                  <p:pic>
                    <p:nvPicPr>
                      <p:cNvPr id="102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030" y="1066800"/>
                        <a:ext cx="7904163" cy="3333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7"/>
          <p:cNvSpPr txBox="1">
            <a:spLocks noChangeArrowheads="1"/>
          </p:cNvSpPr>
          <p:nvPr/>
        </p:nvSpPr>
        <p:spPr bwMode="auto">
          <a:xfrm>
            <a:off x="188912" y="4876800"/>
            <a:ext cx="89154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lvl1pPr marL="339725" indent="-339725" algn="l" defTabSz="457200" rtl="0" eaLnBrk="0" fontAlgn="base" hangingPunct="0">
              <a:lnSpc>
                <a:spcPct val="87000"/>
              </a:lnSpc>
              <a:spcBef>
                <a:spcPts val="800"/>
              </a:spcBef>
              <a:spcAft>
                <a:spcPct val="0"/>
              </a:spcAft>
              <a:buClr>
                <a:srgbClr val="000000"/>
              </a:buClr>
              <a:buSzPct val="140000"/>
              <a:buFont typeface="Wingdings" pitchFamily="2" charset="2"/>
              <a:buChar char=""/>
              <a:defRPr sz="3200" b="1">
                <a:solidFill>
                  <a:srgbClr val="000000"/>
                </a:solidFill>
                <a:latin typeface="+mn-lt"/>
                <a:ea typeface="+mn-ea"/>
                <a:cs typeface="+mn-cs"/>
              </a:defRPr>
            </a:lvl1pPr>
            <a:lvl2pPr marL="739775" indent="-282575" algn="l" defTabSz="457200" rtl="0" eaLnBrk="0" fontAlgn="base" hangingPunct="0">
              <a:lnSpc>
                <a:spcPct val="87000"/>
              </a:lnSpc>
              <a:spcBef>
                <a:spcPts val="700"/>
              </a:spcBef>
              <a:spcAft>
                <a:spcPct val="0"/>
              </a:spcAft>
              <a:buClr>
                <a:srgbClr val="0033CC"/>
              </a:buClr>
              <a:buSzPct val="120000"/>
              <a:buFont typeface="Wingdings" pitchFamily="2" charset="2"/>
              <a:buChar char=""/>
              <a:defRPr sz="2800" b="1">
                <a:solidFill>
                  <a:srgbClr val="0033CC"/>
                </a:solidFill>
                <a:latin typeface="+mn-lt"/>
                <a:ea typeface="+mn-ea"/>
                <a:cs typeface="+mn-cs"/>
              </a:defRPr>
            </a:lvl2pPr>
            <a:lvl3pPr marL="1143000" indent="-228600" algn="l" defTabSz="457200" rtl="0" eaLnBrk="0" fontAlgn="base" hangingPunct="0">
              <a:lnSpc>
                <a:spcPct val="87000"/>
              </a:lnSpc>
              <a:spcBef>
                <a:spcPts val="600"/>
              </a:spcBef>
              <a:spcAft>
                <a:spcPct val="0"/>
              </a:spcAft>
              <a:buClr>
                <a:srgbClr val="996633"/>
              </a:buClr>
              <a:buSzPct val="100000"/>
              <a:buFont typeface="Wingdings" pitchFamily="2" charset="2"/>
              <a:buChar char=""/>
              <a:defRPr sz="2400">
                <a:solidFill>
                  <a:srgbClr val="996633"/>
                </a:solidFill>
                <a:latin typeface="+mn-lt"/>
                <a:ea typeface="+mn-ea"/>
                <a:cs typeface="+mn-cs"/>
              </a:defRPr>
            </a:lvl3pPr>
            <a:lvl4pPr marL="1600200" indent="-228600" algn="l" defTabSz="457200" rtl="0" eaLnBrk="0" fontAlgn="base" hangingPunct="0">
              <a:lnSpc>
                <a:spcPct val="87000"/>
              </a:lnSpc>
              <a:spcBef>
                <a:spcPts val="500"/>
              </a:spcBef>
              <a:spcAft>
                <a:spcPct val="0"/>
              </a:spcAft>
              <a:buClr>
                <a:srgbClr val="000000"/>
              </a:buClr>
              <a:buSzPct val="100000"/>
              <a:buFont typeface="Wingdings" pitchFamily="2" charset="2"/>
              <a:buChar char=""/>
              <a:defRPr sz="2000">
                <a:solidFill>
                  <a:srgbClr val="000000"/>
                </a:solidFill>
                <a:latin typeface="+mn-lt"/>
                <a:ea typeface="+mn-ea"/>
                <a:cs typeface="+mn-cs"/>
              </a:defRPr>
            </a:lvl4pPr>
            <a:lvl5pPr marL="2057400" indent="-228600" algn="l" defTabSz="457200" rtl="0" eaLnBrk="0" fontAlgn="base" hangingPunct="0">
              <a:lnSpc>
                <a:spcPct val="87000"/>
              </a:lnSpc>
              <a:spcBef>
                <a:spcPts val="500"/>
              </a:spcBef>
              <a:spcAft>
                <a:spcPct val="0"/>
              </a:spcAft>
              <a:buClr>
                <a:srgbClr val="000000"/>
              </a:buClr>
              <a:buSzPct val="90000"/>
              <a:buFont typeface="Wingdings" pitchFamily="2" charset="2"/>
              <a:buChar char=""/>
              <a:defRPr sz="2000">
                <a:solidFill>
                  <a:srgbClr val="009900"/>
                </a:solidFill>
                <a:latin typeface="+mn-lt"/>
                <a:ea typeface="+mn-ea"/>
                <a:cs typeface="+mn-cs"/>
              </a:defRPr>
            </a:lvl5pPr>
            <a:lvl6pPr marL="2514600" indent="-228600" algn="l" defTabSz="457200" rtl="0" eaLnBrk="1" fontAlgn="base" hangingPunct="1">
              <a:lnSpc>
                <a:spcPct val="87000"/>
              </a:lnSpc>
              <a:spcBef>
                <a:spcPts val="500"/>
              </a:spcBef>
              <a:spcAft>
                <a:spcPct val="0"/>
              </a:spcAft>
              <a:buClr>
                <a:srgbClr val="000000"/>
              </a:buClr>
              <a:buSzPct val="90000"/>
              <a:buFont typeface="Wingdings" pitchFamily="2" charset="2"/>
              <a:buChar char=""/>
              <a:defRPr sz="2000">
                <a:solidFill>
                  <a:srgbClr val="009900"/>
                </a:solidFill>
                <a:latin typeface="+mn-lt"/>
                <a:ea typeface="+mn-ea"/>
                <a:cs typeface="+mn-cs"/>
              </a:defRPr>
            </a:lvl6pPr>
            <a:lvl7pPr marL="2971800" indent="-228600" algn="l" defTabSz="457200" rtl="0" eaLnBrk="1" fontAlgn="base" hangingPunct="1">
              <a:lnSpc>
                <a:spcPct val="87000"/>
              </a:lnSpc>
              <a:spcBef>
                <a:spcPts val="500"/>
              </a:spcBef>
              <a:spcAft>
                <a:spcPct val="0"/>
              </a:spcAft>
              <a:buClr>
                <a:srgbClr val="000000"/>
              </a:buClr>
              <a:buSzPct val="90000"/>
              <a:buFont typeface="Wingdings" pitchFamily="2" charset="2"/>
              <a:buChar char=""/>
              <a:defRPr sz="2000">
                <a:solidFill>
                  <a:srgbClr val="009900"/>
                </a:solidFill>
                <a:latin typeface="+mn-lt"/>
                <a:ea typeface="+mn-ea"/>
                <a:cs typeface="+mn-cs"/>
              </a:defRPr>
            </a:lvl7pPr>
            <a:lvl8pPr marL="3429000" indent="-228600" algn="l" defTabSz="457200" rtl="0" eaLnBrk="1" fontAlgn="base" hangingPunct="1">
              <a:lnSpc>
                <a:spcPct val="87000"/>
              </a:lnSpc>
              <a:spcBef>
                <a:spcPts val="500"/>
              </a:spcBef>
              <a:spcAft>
                <a:spcPct val="0"/>
              </a:spcAft>
              <a:buClr>
                <a:srgbClr val="000000"/>
              </a:buClr>
              <a:buSzPct val="90000"/>
              <a:buFont typeface="Wingdings" pitchFamily="2" charset="2"/>
              <a:buChar char=""/>
              <a:defRPr sz="2000">
                <a:solidFill>
                  <a:srgbClr val="009900"/>
                </a:solidFill>
                <a:latin typeface="+mn-lt"/>
                <a:ea typeface="+mn-ea"/>
                <a:cs typeface="+mn-cs"/>
              </a:defRPr>
            </a:lvl8pPr>
            <a:lvl9pPr marL="3886200" indent="-228600" algn="l" defTabSz="457200" rtl="0" eaLnBrk="1" fontAlgn="base" hangingPunct="1">
              <a:lnSpc>
                <a:spcPct val="87000"/>
              </a:lnSpc>
              <a:spcBef>
                <a:spcPts val="500"/>
              </a:spcBef>
              <a:spcAft>
                <a:spcPct val="0"/>
              </a:spcAft>
              <a:buClr>
                <a:srgbClr val="000000"/>
              </a:buClr>
              <a:buSzPct val="90000"/>
              <a:buFont typeface="Wingdings" pitchFamily="2" charset="2"/>
              <a:buChar char=""/>
              <a:defRPr sz="2000">
                <a:solidFill>
                  <a:srgbClr val="009900"/>
                </a:solidFill>
                <a:latin typeface="+mn-lt"/>
                <a:ea typeface="+mn-ea"/>
                <a:cs typeface="+mn-cs"/>
              </a:defRPr>
            </a:lvl9pPr>
          </a:lstStyle>
          <a:p>
            <a:r>
              <a:rPr lang="en-US" altLang="zh-CN" kern="0" dirty="0">
                <a:ea typeface="宋体" panose="02010600030101010101" pitchFamily="2" charset="-122"/>
              </a:rPr>
              <a:t>Can you identify the private and public addresses in this diagram?</a:t>
            </a:r>
          </a:p>
        </p:txBody>
      </p:sp>
    </p:spTree>
    <p:extLst>
      <p:ext uri="{BB962C8B-B14F-4D97-AF65-F5344CB8AC3E}">
        <p14:creationId xmlns:p14="http://schemas.microsoft.com/office/powerpoint/2010/main" val="4129238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Reflection - 2</a:t>
            </a:r>
          </a:p>
        </p:txBody>
      </p:sp>
      <p:sp>
        <p:nvSpPr>
          <p:cNvPr id="3" name="Subtitle 2"/>
          <p:cNvSpPr>
            <a:spLocks noGrp="1"/>
          </p:cNvSpPr>
          <p:nvPr>
            <p:ph type="subTitle" idx="1"/>
          </p:nvPr>
        </p:nvSpPr>
        <p:spPr>
          <a:xfrm>
            <a:off x="914400" y="2209800"/>
            <a:ext cx="7620000" cy="3429000"/>
          </a:xfrm>
        </p:spPr>
        <p:txBody>
          <a:bodyPr/>
          <a:lstStyle/>
          <a:p>
            <a:r>
              <a:rPr lang="en-US" altLang="zh-CN" sz="4000" dirty="0"/>
              <a:t>Is there any technique you learnt in NI module for improving network security?</a:t>
            </a:r>
          </a:p>
        </p:txBody>
      </p:sp>
    </p:spTree>
    <p:extLst>
      <p:ext uri="{BB962C8B-B14F-4D97-AF65-F5344CB8AC3E}">
        <p14:creationId xmlns:p14="http://schemas.microsoft.com/office/powerpoint/2010/main" val="2304031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normAutofit/>
          </a:bodyPr>
          <a:lstStyle/>
          <a:p>
            <a:pPr eaLnBrk="1" fontAlgn="auto" hangingPunct="1">
              <a:spcAft>
                <a:spcPts val="0"/>
              </a:spcAft>
              <a:defRPr/>
            </a:pPr>
            <a:r>
              <a:rPr lang="en-US" dirty="0"/>
              <a:t>Virtual Local Area Network (VLAN)</a:t>
            </a:r>
          </a:p>
        </p:txBody>
      </p:sp>
      <p:sp>
        <p:nvSpPr>
          <p:cNvPr id="14339" name="Rectangle 3"/>
          <p:cNvSpPr>
            <a:spLocks noGrp="1" noChangeArrowheads="1"/>
          </p:cNvSpPr>
          <p:nvPr>
            <p:ph idx="1"/>
          </p:nvPr>
        </p:nvSpPr>
        <p:spPr/>
        <p:txBody>
          <a:bodyPr/>
          <a:lstStyle/>
          <a:p>
            <a:pPr eaLnBrk="1" hangingPunct="1"/>
            <a:r>
              <a:rPr lang="en-US" altLang="en-US" sz="2800" dirty="0"/>
              <a:t>VLANs segment a network with switches;</a:t>
            </a:r>
          </a:p>
          <a:p>
            <a:pPr eaLnBrk="1" hangingPunct="1"/>
            <a:r>
              <a:rPr lang="en-US" altLang="en-US" sz="2800" dirty="0"/>
              <a:t>A VLAN allows scattered users to be logically grouped together even though they may be attached to different switches</a:t>
            </a:r>
          </a:p>
        </p:txBody>
      </p:sp>
      <p:pic>
        <p:nvPicPr>
          <p:cNvPr id="1026" name="Picture 2" descr="http://configuracion.solutekcolombia.com/images/configuracion_redes_subredes_vlan_colombia.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2314699"/>
            <a:ext cx="3624262" cy="3812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10823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p:txBody>
          <a:bodyPr>
            <a:normAutofit/>
          </a:bodyPr>
          <a:lstStyle/>
          <a:p>
            <a:pPr eaLnBrk="1" fontAlgn="auto" hangingPunct="1">
              <a:spcAft>
                <a:spcPts val="0"/>
              </a:spcAft>
              <a:defRPr/>
            </a:pPr>
            <a:r>
              <a:rPr lang="en-US" dirty="0"/>
              <a:t>VLAN Example</a:t>
            </a:r>
          </a:p>
        </p:txBody>
      </p:sp>
      <p:sp>
        <p:nvSpPr>
          <p:cNvPr id="4" name="Rectangle 3"/>
          <p:cNvSpPr>
            <a:spLocks noGrp="1" noChangeArrowheads="1"/>
          </p:cNvSpPr>
          <p:nvPr>
            <p:ph idx="1"/>
          </p:nvPr>
        </p:nvSpPr>
        <p:spPr>
          <a:xfrm>
            <a:off x="381000" y="1066800"/>
            <a:ext cx="8150225" cy="5178425"/>
          </a:xfrm>
        </p:spPr>
        <p:txBody>
          <a:bodyPr/>
          <a:lstStyle/>
          <a:p>
            <a:pPr eaLnBrk="1" hangingPunct="1"/>
            <a:r>
              <a:rPr lang="en-US" altLang="en-US" sz="2400" dirty="0"/>
              <a:t>A company with 3 floors;</a:t>
            </a:r>
          </a:p>
          <a:p>
            <a:pPr eaLnBrk="1" hangingPunct="1"/>
            <a:r>
              <a:rPr lang="en-US" altLang="en-US" sz="2400" dirty="0"/>
              <a:t>Every floor is mixed with workstations from different department;</a:t>
            </a:r>
          </a:p>
          <a:p>
            <a:pPr eaLnBrk="1" hangingPunct="1"/>
            <a:r>
              <a:rPr lang="en-US" altLang="en-US" sz="2400" dirty="0"/>
              <a:t>Through VLAN, every department can be logically grouped together.</a:t>
            </a:r>
          </a:p>
          <a:p>
            <a:pPr marL="0" indent="0" eaLnBrk="1" hangingPunct="1">
              <a:buNone/>
            </a:pPr>
            <a:endParaRPr lang="en-US" altLang="en-US" sz="2400" dirty="0"/>
          </a:p>
        </p:txBody>
      </p:sp>
      <p:pic>
        <p:nvPicPr>
          <p:cNvPr id="2" name="Picture 1"/>
          <p:cNvPicPr>
            <a:picLocks noChangeAspect="1"/>
          </p:cNvPicPr>
          <p:nvPr/>
        </p:nvPicPr>
        <p:blipFill>
          <a:blip r:embed="rId3"/>
          <a:stretch>
            <a:fillRect/>
          </a:stretch>
        </p:blipFill>
        <p:spPr>
          <a:xfrm>
            <a:off x="731715" y="3276600"/>
            <a:ext cx="7781925" cy="2495550"/>
          </a:xfrm>
          <a:prstGeom prst="rect">
            <a:avLst/>
          </a:prstGeom>
        </p:spPr>
      </p:pic>
    </p:spTree>
    <p:extLst>
      <p:ext uri="{BB962C8B-B14F-4D97-AF65-F5344CB8AC3E}">
        <p14:creationId xmlns:p14="http://schemas.microsoft.com/office/powerpoint/2010/main" val="3604219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dirty="0"/>
              <a:t>VLAN Security</a:t>
            </a:r>
          </a:p>
        </p:txBody>
      </p:sp>
      <p:sp>
        <p:nvSpPr>
          <p:cNvPr id="15364" name="Rectangle 3"/>
          <p:cNvSpPr>
            <a:spLocks noGrp="1" noChangeArrowheads="1"/>
          </p:cNvSpPr>
          <p:nvPr>
            <p:ph idx="1"/>
          </p:nvPr>
        </p:nvSpPr>
        <p:spPr/>
        <p:txBody>
          <a:bodyPr>
            <a:normAutofit/>
          </a:bodyPr>
          <a:lstStyle/>
          <a:p>
            <a:pPr eaLnBrk="1" hangingPunct="1">
              <a:defRPr/>
            </a:pPr>
            <a:r>
              <a:rPr lang="en-US" dirty="0"/>
              <a:t>VLAN </a:t>
            </a:r>
            <a:r>
              <a:rPr lang="en-US" altLang="en-US" dirty="0"/>
              <a:t>reduces network traffic and provide a degree of security similar to subnetting:</a:t>
            </a:r>
          </a:p>
          <a:p>
            <a:pPr marL="640080" lvl="1" indent="-246888" eaLnBrk="1" fontAlgn="auto" hangingPunct="1">
              <a:spcAft>
                <a:spcPts val="0"/>
              </a:spcAft>
              <a:buFont typeface="Wingdings 2"/>
              <a:buChar char=""/>
              <a:defRPr/>
            </a:pPr>
            <a:r>
              <a:rPr lang="en-US" altLang="en-US" dirty="0"/>
              <a:t>VLANs can be isolated so that sensitive data is transmitted only to members of the VLAN</a:t>
            </a:r>
          </a:p>
        </p:txBody>
      </p:sp>
    </p:spTree>
    <p:extLst>
      <p:ext uri="{BB962C8B-B14F-4D97-AF65-F5344CB8AC3E}">
        <p14:creationId xmlns:p14="http://schemas.microsoft.com/office/powerpoint/2010/main" val="14555485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941127"/>
            <a:ext cx="8153400" cy="5181600"/>
          </a:xfrm>
        </p:spPr>
        <p:txBody>
          <a:bodyPr/>
          <a:lstStyle/>
          <a:p>
            <a:pPr algn="just"/>
            <a:r>
              <a:rPr lang="en-SG" sz="2800" dirty="0"/>
              <a:t>Network security components often include:</a:t>
            </a:r>
          </a:p>
          <a:p>
            <a:pPr lvl="1" algn="just"/>
            <a:r>
              <a:rPr lang="en-SG" sz="2400" dirty="0"/>
              <a:t>Network Anti-virus and anti-spyware</a:t>
            </a:r>
          </a:p>
          <a:p>
            <a:pPr lvl="1" algn="just"/>
            <a:r>
              <a:rPr lang="en-SG" sz="2400" dirty="0"/>
              <a:t>Intrusion detection systems (IDS), Intrusion prevention systems (IPS), to identify fast-spreading threats, such as zero-day or zero-hour attacks</a:t>
            </a:r>
          </a:p>
          <a:p>
            <a:pPr lvl="1" algn="just"/>
            <a:r>
              <a:rPr lang="en-SG" sz="2400" dirty="0"/>
              <a:t>Virtual Private Networks (VPNs), to provide secure remote access</a:t>
            </a:r>
          </a:p>
          <a:p>
            <a:pPr lvl="1" algn="just"/>
            <a:r>
              <a:rPr lang="en-SG" sz="2400" dirty="0"/>
              <a:t>Firewall, to block unauthorized access to your network</a:t>
            </a:r>
          </a:p>
          <a:p>
            <a:pPr lvl="2" algn="just"/>
            <a:r>
              <a:rPr lang="en-US" sz="2000" dirty="0"/>
              <a:t>A firewall is a common network security system that monitors and controls the incoming and outgoing network traffic based on predetermined security rules.</a:t>
            </a:r>
          </a:p>
          <a:p>
            <a:pPr lvl="2" algn="just"/>
            <a:r>
              <a:rPr lang="en-US" sz="2000" dirty="0"/>
              <a:t>A firewall typically establishes a barrier between a trusted, secure internal network and untrusted outside network, such as the Internet.</a:t>
            </a:r>
          </a:p>
        </p:txBody>
      </p:sp>
      <p:sp>
        <p:nvSpPr>
          <p:cNvPr id="3" name="Title 2"/>
          <p:cNvSpPr>
            <a:spLocks noGrp="1"/>
          </p:cNvSpPr>
          <p:nvPr>
            <p:ph type="title"/>
          </p:nvPr>
        </p:nvSpPr>
        <p:spPr/>
        <p:txBody>
          <a:bodyPr/>
          <a:lstStyle/>
          <a:p>
            <a:r>
              <a:rPr lang="en-SG" dirty="0"/>
              <a:t>Network Security Components</a:t>
            </a:r>
            <a:endParaRPr lang="en-US" dirty="0"/>
          </a:p>
        </p:txBody>
      </p:sp>
    </p:spTree>
    <p:extLst>
      <p:ext uri="{BB962C8B-B14F-4D97-AF65-F5344CB8AC3E}">
        <p14:creationId xmlns:p14="http://schemas.microsoft.com/office/powerpoint/2010/main" val="4072996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 to Palo Alto Firewall</a:t>
            </a:r>
          </a:p>
        </p:txBody>
      </p:sp>
      <p:pic>
        <p:nvPicPr>
          <p:cNvPr id="2" name="Picture 1"/>
          <p:cNvPicPr>
            <a:picLocks noChangeAspect="1"/>
          </p:cNvPicPr>
          <p:nvPr/>
        </p:nvPicPr>
        <p:blipFill rotWithShape="1">
          <a:blip r:embed="rId2"/>
          <a:srcRect t="15569" b="2702"/>
          <a:stretch/>
        </p:blipFill>
        <p:spPr>
          <a:xfrm>
            <a:off x="304800" y="835252"/>
            <a:ext cx="5486400" cy="5282746"/>
          </a:xfrm>
          <a:prstGeom prst="rect">
            <a:avLst/>
          </a:prstGeom>
        </p:spPr>
      </p:pic>
      <p:sp>
        <p:nvSpPr>
          <p:cNvPr id="7" name="Oval Callout 6"/>
          <p:cNvSpPr/>
          <p:nvPr/>
        </p:nvSpPr>
        <p:spPr bwMode="auto">
          <a:xfrm>
            <a:off x="5486400" y="2362200"/>
            <a:ext cx="3505200" cy="1905000"/>
          </a:xfrm>
          <a:prstGeom prst="wedgeEllipseCallout">
            <a:avLst>
              <a:gd name="adj1" fmla="val -54166"/>
              <a:gd name="adj2" fmla="val -51786"/>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defTabSz="457200">
              <a:lnSpc>
                <a:spcPct val="90000"/>
              </a:lnSpc>
              <a:buClr>
                <a:srgbClr val="000000"/>
              </a:buClr>
              <a:buSzPct val="100000"/>
            </a:pPr>
            <a:r>
              <a:rPr lang="en-US" dirty="0"/>
              <a:t>You will have hands-on experience on PA-3020 firewall in our lab.</a:t>
            </a:r>
          </a:p>
          <a:p>
            <a:pPr marL="0" marR="0" indent="0" algn="l" defTabSz="457200" rtl="0" eaLnBrk="0" fontAlgn="base" latinLnBrk="0" hangingPunct="0">
              <a:lnSpc>
                <a:spcPct val="90000"/>
              </a:lnSpc>
              <a:spcBef>
                <a:spcPct val="0"/>
              </a:spcBef>
              <a:spcAft>
                <a:spcPct val="0"/>
              </a:spcAft>
              <a:buClr>
                <a:srgbClr val="000000"/>
              </a:buClr>
              <a:buSzPct val="100000"/>
              <a:buFont typeface="Times New Roman" pitchFamily="18" charset="0"/>
              <a:buNone/>
              <a:tabLst/>
            </a:pPr>
            <a:endParaRPr kumimoji="0" lang="en-US" sz="2400" b="0" i="0" u="none" strike="noStrike" cap="none" normalizeH="0" baseline="0" dirty="0">
              <a:ln>
                <a:noFill/>
              </a:ln>
              <a:solidFill>
                <a:schemeClr val="bg1"/>
              </a:solidFill>
              <a:effectLst/>
              <a:latin typeface="Times New Roman" pitchFamily="18" charset="0"/>
              <a:ea typeface="Lucida Sans Unicode" pitchFamily="34" charset="0"/>
              <a:cs typeface="Lucida Sans Unicode" pitchFamily="34" charset="0"/>
            </a:endParaRPr>
          </a:p>
        </p:txBody>
      </p:sp>
    </p:spTree>
    <p:extLst>
      <p:ext uri="{BB962C8B-B14F-4D97-AF65-F5344CB8AC3E}">
        <p14:creationId xmlns:p14="http://schemas.microsoft.com/office/powerpoint/2010/main" val="2135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a:defRPr/>
            </a:pPr>
            <a:r>
              <a:rPr lang="en-US" dirty="0">
                <a:effectLst>
                  <a:outerShdw blurRad="38100" dist="38100" dir="2700000" algn="tl">
                    <a:srgbClr val="000000">
                      <a:alpha val="43137"/>
                    </a:srgbClr>
                  </a:outerShdw>
                </a:effectLst>
              </a:rPr>
              <a:t>Objectives</a:t>
            </a:r>
          </a:p>
        </p:txBody>
      </p:sp>
      <p:sp>
        <p:nvSpPr>
          <p:cNvPr id="143363" name="Rectangle 3"/>
          <p:cNvSpPr>
            <a:spLocks noGrp="1" noChangeArrowheads="1"/>
          </p:cNvSpPr>
          <p:nvPr>
            <p:ph idx="1"/>
          </p:nvPr>
        </p:nvSpPr>
        <p:spPr/>
        <p:txBody>
          <a:bodyPr/>
          <a:lstStyle/>
          <a:p>
            <a:pPr marL="0" indent="0">
              <a:buFont typeface="Wingdings" pitchFamily="2" charset="2"/>
              <a:buNone/>
            </a:pPr>
            <a:r>
              <a:rPr lang="en-US" dirty="0"/>
              <a:t>At the end of this, you will get to know more about:</a:t>
            </a:r>
          </a:p>
          <a:p>
            <a:pPr marL="457200" indent="-457200"/>
            <a:r>
              <a:rPr lang="en-GB" b="0" dirty="0"/>
              <a:t>What is Network Security?</a:t>
            </a:r>
          </a:p>
          <a:p>
            <a:pPr marL="457200" indent="-457200"/>
            <a:r>
              <a:rPr lang="en-GB" b="0" dirty="0"/>
              <a:t>What are we trying to protect?</a:t>
            </a:r>
          </a:p>
          <a:p>
            <a:pPr marL="457200" indent="-457200"/>
            <a:r>
              <a:rPr lang="en-GB" altLang="zh-CN" b="0" dirty="0"/>
              <a:t>Subnets, NAT &amp; VLAN to Improve Network Security</a:t>
            </a:r>
          </a:p>
          <a:p>
            <a:pPr marL="457200" indent="-457200"/>
            <a:r>
              <a:rPr lang="en-GB" b="0" dirty="0"/>
              <a:t>Intro to Palo Alto Firewall</a:t>
            </a:r>
          </a:p>
          <a:p>
            <a:pPr marL="857250" lvl="1" indent="-457200"/>
            <a:r>
              <a:rPr lang="en-GB" b="0" dirty="0"/>
              <a:t>Initial Configuration</a:t>
            </a:r>
          </a:p>
          <a:p>
            <a:pPr marL="857250" lvl="1" indent="-457200"/>
            <a:r>
              <a:rPr lang="en-GB" b="0" dirty="0"/>
              <a:t>Interface Types</a:t>
            </a:r>
          </a:p>
          <a:p>
            <a:pPr marL="857250" lvl="1" indent="-457200"/>
            <a:r>
              <a:rPr lang="en-GB" b="0" dirty="0"/>
              <a:t>Security Zones and Policy</a:t>
            </a:r>
          </a:p>
        </p:txBody>
      </p:sp>
    </p:spTree>
    <p:extLst>
      <p:ext uri="{BB962C8B-B14F-4D97-AF65-F5344CB8AC3E}">
        <p14:creationId xmlns:p14="http://schemas.microsoft.com/office/powerpoint/2010/main" val="16668716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4"/>
          <p:cNvSpPr>
            <a:spLocks noGrp="1"/>
          </p:cNvSpPr>
          <p:nvPr>
            <p:ph type="title"/>
          </p:nvPr>
        </p:nvSpPr>
        <p:spPr/>
        <p:txBody>
          <a:bodyPr/>
          <a:lstStyle/>
          <a:p>
            <a:r>
              <a:rPr lang="en-US" dirty="0"/>
              <a:t>Initial Configuration</a:t>
            </a:r>
          </a:p>
        </p:txBody>
      </p:sp>
      <p:sp>
        <p:nvSpPr>
          <p:cNvPr id="2" name="Content Placeholder 1"/>
          <p:cNvSpPr>
            <a:spLocks noGrp="1"/>
          </p:cNvSpPr>
          <p:nvPr>
            <p:ph idx="1"/>
          </p:nvPr>
        </p:nvSpPr>
        <p:spPr>
          <a:xfrm>
            <a:off x="152400" y="914400"/>
            <a:ext cx="8988425" cy="5330825"/>
          </a:xfrm>
        </p:spPr>
        <p:txBody>
          <a:bodyPr/>
          <a:lstStyle/>
          <a:p>
            <a:pPr algn="just">
              <a:defRPr/>
            </a:pPr>
            <a:r>
              <a:rPr lang="en-US" sz="2400" dirty="0"/>
              <a:t>Management interface (MGT): This interface only passes management traffic for the device and cannot be configured as a standard traffic interface. Administrators use this interface for direct connectivity to the management plane of the firewall. </a:t>
            </a:r>
          </a:p>
          <a:p>
            <a:pPr lvl="1" algn="just">
              <a:defRPr/>
            </a:pPr>
            <a:r>
              <a:rPr lang="en-US" sz="2400" dirty="0"/>
              <a:t>By default, this interface has an IP address of 192.168.1.1. </a:t>
            </a:r>
          </a:p>
          <a:p>
            <a:pPr lvl="1" algn="just">
              <a:defRPr/>
            </a:pPr>
            <a:r>
              <a:rPr lang="en-US" sz="2400" dirty="0"/>
              <a:t>The default username of </a:t>
            </a:r>
            <a:r>
              <a:rPr lang="en-US" sz="2400" u="sng" dirty="0"/>
              <a:t>admin</a:t>
            </a:r>
            <a:r>
              <a:rPr lang="en-US" sz="2400" dirty="0"/>
              <a:t> has a default password of </a:t>
            </a:r>
            <a:r>
              <a:rPr lang="en-US" sz="2400" u="sng" dirty="0"/>
              <a:t>admin</a:t>
            </a:r>
            <a:r>
              <a:rPr lang="en-US" sz="2400" dirty="0"/>
              <a:t>. </a:t>
            </a:r>
          </a:p>
          <a:p>
            <a:pPr algn="just">
              <a:defRPr/>
            </a:pPr>
            <a:r>
              <a:rPr lang="en-US" sz="2400" dirty="0"/>
              <a:t>Console interface: The console interface (serial interface) is usually a RJ-45 connection. The system defaults can be restored by performing a factory-reset of the device.</a:t>
            </a:r>
          </a:p>
          <a:p>
            <a:pPr algn="just">
              <a:defRPr/>
            </a:pPr>
            <a:endParaRPr lang="en-US" sz="2400" dirty="0"/>
          </a:p>
          <a:p>
            <a:pPr algn="just">
              <a:defRPr/>
            </a:pPr>
            <a:endParaRPr lang="en-US" sz="2400" dirty="0"/>
          </a:p>
          <a:p>
            <a:pPr marL="0" lvl="0" indent="0" eaLnBrk="1" hangingPunct="1">
              <a:lnSpc>
                <a:spcPct val="100000"/>
              </a:lnSpc>
              <a:spcBef>
                <a:spcPct val="40000"/>
              </a:spcBef>
              <a:buClr>
                <a:srgbClr val="004167"/>
              </a:buClr>
              <a:buNone/>
              <a:defRPr/>
            </a:pPr>
            <a:endParaRPr lang="en-US" sz="2000" dirty="0">
              <a:solidFill>
                <a:srgbClr val="00417B"/>
              </a:solidFill>
            </a:endParaRPr>
          </a:p>
          <a:p>
            <a:pPr lvl="1" eaLnBrk="1" hangingPunct="1">
              <a:lnSpc>
                <a:spcPct val="100000"/>
              </a:lnSpc>
              <a:spcBef>
                <a:spcPct val="40000"/>
              </a:spcBef>
              <a:buClr>
                <a:srgbClr val="004167"/>
              </a:buClr>
              <a:buFont typeface="Times"/>
              <a:buChar char="•"/>
              <a:defRPr/>
            </a:pPr>
            <a:endParaRPr lang="en-US" sz="1200" dirty="0"/>
          </a:p>
        </p:txBody>
      </p:sp>
      <p:grpSp>
        <p:nvGrpSpPr>
          <p:cNvPr id="10" name="Group 9"/>
          <p:cNvGrpSpPr/>
          <p:nvPr/>
        </p:nvGrpSpPr>
        <p:grpSpPr>
          <a:xfrm>
            <a:off x="552892" y="4736506"/>
            <a:ext cx="8187439" cy="1483319"/>
            <a:chOff x="381000" y="4251620"/>
            <a:chExt cx="8187439" cy="1483319"/>
          </a:xfrm>
        </p:grpSpPr>
        <p:pic>
          <p:nvPicPr>
            <p:cNvPr id="1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4251620"/>
              <a:ext cx="8187439" cy="846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6103228" y="5334000"/>
              <a:ext cx="651140" cy="400110"/>
            </a:xfrm>
            <a:prstGeom prst="rect">
              <a:avLst/>
            </a:prstGeom>
            <a:noFill/>
          </p:spPr>
          <p:txBody>
            <a:bodyPr wrap="none" rtlCol="0">
              <a:spAutoFit/>
            </a:bodyPr>
            <a:lstStyle/>
            <a:p>
              <a:pPr>
                <a:buClr>
                  <a:srgbClr val="FFFFFF"/>
                </a:buClr>
              </a:pPr>
              <a:r>
                <a:rPr lang="en-US" sz="2000" b="1" kern="0" dirty="0">
                  <a:solidFill>
                    <a:srgbClr val="00417B"/>
                  </a:solidFill>
                  <a:latin typeface="Arial Narrow"/>
                </a:rPr>
                <a:t>MGT</a:t>
              </a:r>
              <a:endParaRPr lang="en-SG" dirty="0">
                <a:solidFill>
                  <a:srgbClr val="96BD22"/>
                </a:solidFill>
              </a:endParaRPr>
            </a:p>
          </p:txBody>
        </p:sp>
        <p:sp>
          <p:nvSpPr>
            <p:cNvPr id="26" name="TextBox 25"/>
            <p:cNvSpPr txBox="1"/>
            <p:nvPr/>
          </p:nvSpPr>
          <p:spPr>
            <a:xfrm>
              <a:off x="6754368" y="5334829"/>
              <a:ext cx="1013419" cy="400110"/>
            </a:xfrm>
            <a:prstGeom prst="rect">
              <a:avLst/>
            </a:prstGeom>
            <a:noFill/>
          </p:spPr>
          <p:txBody>
            <a:bodyPr wrap="none" rtlCol="0">
              <a:spAutoFit/>
            </a:bodyPr>
            <a:lstStyle/>
            <a:p>
              <a:pPr lvl="0">
                <a:buClr>
                  <a:srgbClr val="FFFFFF"/>
                </a:buClr>
              </a:pPr>
              <a:r>
                <a:rPr lang="en-US" sz="2000" b="1" kern="0" dirty="0">
                  <a:solidFill>
                    <a:srgbClr val="00417B"/>
                  </a:solidFill>
                  <a:latin typeface="Arial Narrow"/>
                </a:rPr>
                <a:t>Console</a:t>
              </a:r>
              <a:endParaRPr lang="en-SG" dirty="0">
                <a:solidFill>
                  <a:srgbClr val="96BD22"/>
                </a:solidFill>
              </a:endParaRPr>
            </a:p>
          </p:txBody>
        </p:sp>
        <p:sp>
          <p:nvSpPr>
            <p:cNvPr id="9" name="Up Arrow 8"/>
            <p:cNvSpPr/>
            <p:nvPr/>
          </p:nvSpPr>
          <p:spPr bwMode="auto">
            <a:xfrm>
              <a:off x="6381591" y="5133648"/>
              <a:ext cx="95409" cy="235404"/>
            </a:xfrm>
            <a:prstGeom prst="upArrow">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90000"/>
                </a:lnSpc>
                <a:spcBef>
                  <a:spcPct val="0"/>
                </a:spcBef>
                <a:spcAft>
                  <a:spcPct val="0"/>
                </a:spcAft>
                <a:buClr>
                  <a:srgbClr val="000000"/>
                </a:buClr>
                <a:buSzPct val="100000"/>
                <a:buFont typeface="Times New Roman" pitchFamily="18" charset="0"/>
                <a:buNone/>
                <a:tabLst/>
              </a:pPr>
              <a:endParaRPr kumimoji="0" lang="en-US" sz="2400" b="0" i="0" u="none" strike="noStrike" cap="none" normalizeH="0" baseline="0">
                <a:ln>
                  <a:noFill/>
                </a:ln>
                <a:solidFill>
                  <a:schemeClr val="bg1"/>
                </a:solidFill>
                <a:effectLst/>
                <a:latin typeface="Times New Roman" pitchFamily="18" charset="0"/>
                <a:ea typeface="Lucida Sans Unicode" pitchFamily="34" charset="0"/>
                <a:cs typeface="Lucida Sans Unicode" pitchFamily="34" charset="0"/>
              </a:endParaRPr>
            </a:p>
          </p:txBody>
        </p:sp>
        <p:sp>
          <p:nvSpPr>
            <p:cNvPr id="14" name="Up Arrow 13"/>
            <p:cNvSpPr/>
            <p:nvPr/>
          </p:nvSpPr>
          <p:spPr bwMode="auto">
            <a:xfrm>
              <a:off x="7010934" y="5136696"/>
              <a:ext cx="95409" cy="235404"/>
            </a:xfrm>
            <a:prstGeom prst="upArrow">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90000"/>
                </a:lnSpc>
                <a:spcBef>
                  <a:spcPct val="0"/>
                </a:spcBef>
                <a:spcAft>
                  <a:spcPct val="0"/>
                </a:spcAft>
                <a:buClr>
                  <a:srgbClr val="000000"/>
                </a:buClr>
                <a:buSzPct val="100000"/>
                <a:buFont typeface="Times New Roman" pitchFamily="18" charset="0"/>
                <a:buNone/>
                <a:tabLst/>
              </a:pPr>
              <a:endParaRPr kumimoji="0" lang="en-US" sz="2400" b="0" i="0" u="none" strike="noStrike" cap="none" normalizeH="0" baseline="0">
                <a:ln>
                  <a:noFill/>
                </a:ln>
                <a:solidFill>
                  <a:schemeClr val="bg1"/>
                </a:solidFill>
                <a:effectLst/>
                <a:latin typeface="Times New Roman" pitchFamily="18" charset="0"/>
                <a:ea typeface="Lucida Sans Unicode" pitchFamily="34" charset="0"/>
                <a:cs typeface="Lucida Sans Unicode" pitchFamily="34" charset="0"/>
              </a:endParaRPr>
            </a:p>
          </p:txBody>
        </p:sp>
      </p:grpSp>
    </p:spTree>
    <p:custDataLst>
      <p:tags r:id="rId1"/>
    </p:custDataLst>
    <p:extLst>
      <p:ext uri="{BB962C8B-B14F-4D97-AF65-F5344CB8AC3E}">
        <p14:creationId xmlns:p14="http://schemas.microsoft.com/office/powerpoint/2010/main" val="35972557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the MGT interface - GUI</a:t>
            </a:r>
          </a:p>
        </p:txBody>
      </p:sp>
      <p:sp>
        <p:nvSpPr>
          <p:cNvPr id="7" name="TextBox 6"/>
          <p:cNvSpPr txBox="1"/>
          <p:nvPr/>
        </p:nvSpPr>
        <p:spPr>
          <a:xfrm>
            <a:off x="333518" y="843367"/>
            <a:ext cx="2334293" cy="301621"/>
          </a:xfrm>
          <a:prstGeom prst="rect">
            <a:avLst/>
          </a:prstGeom>
          <a:noFill/>
        </p:spPr>
        <p:txBody>
          <a:bodyPr wrap="none" rtlCol="0">
            <a:spAutoFit/>
          </a:bodyPr>
          <a:lstStyle/>
          <a:p>
            <a:pPr>
              <a:buClr>
                <a:srgbClr val="FFFFFF"/>
              </a:buClr>
              <a:buFont typeface="Times New Roman" pitchFamily="18" charset="0"/>
              <a:buNone/>
            </a:pPr>
            <a:r>
              <a:rPr lang="en-US" b="1" dirty="0">
                <a:solidFill>
                  <a:srgbClr val="000000"/>
                </a:solidFill>
              </a:rPr>
              <a:t>Device &gt;</a:t>
            </a:r>
            <a:r>
              <a:rPr lang="en-US" b="1" dirty="0">
                <a:solidFill>
                  <a:srgbClr val="000000"/>
                </a:solidFill>
                <a:sym typeface="Wingdings" pitchFamily="2" charset="2"/>
              </a:rPr>
              <a:t> Management</a:t>
            </a:r>
            <a:endParaRPr lang="en-US" b="1" dirty="0">
              <a:solidFill>
                <a:srgbClr val="000000"/>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518" y="1600200"/>
            <a:ext cx="8644393" cy="4395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43678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Physical Interfaces</a:t>
            </a:r>
          </a:p>
        </p:txBody>
      </p:sp>
      <p:sp>
        <p:nvSpPr>
          <p:cNvPr id="6" name="Content Placeholder 5"/>
          <p:cNvSpPr>
            <a:spLocks noGrp="1"/>
          </p:cNvSpPr>
          <p:nvPr>
            <p:ph idx="1"/>
          </p:nvPr>
        </p:nvSpPr>
        <p:spPr>
          <a:xfrm>
            <a:off x="381000" y="1066800"/>
            <a:ext cx="8610600" cy="5178425"/>
          </a:xfrm>
        </p:spPr>
        <p:txBody>
          <a:bodyPr/>
          <a:lstStyle/>
          <a:p>
            <a:pPr algn="just"/>
            <a:r>
              <a:rPr lang="en-US" sz="2400" dirty="0"/>
              <a:t>Palo Alto Firewall 3000 series has 12 physical interfaces (ports) can be connected to other networking device (switch, router, pc and etc.)</a:t>
            </a:r>
          </a:p>
          <a:p>
            <a:pPr algn="just"/>
            <a:r>
              <a:rPr lang="en-US" sz="2400" dirty="0"/>
              <a:t>The firewall supports a wide range of deployment options and interface types that can be used simultaneously on different physical interfaces.</a:t>
            </a:r>
          </a:p>
          <a:p>
            <a:pPr algn="just"/>
            <a:r>
              <a:rPr lang="en-US" sz="2400" dirty="0"/>
              <a:t>Common interface types:</a:t>
            </a:r>
          </a:p>
          <a:p>
            <a:pPr lvl="1" algn="just"/>
            <a:r>
              <a:rPr lang="en-US" sz="2000" dirty="0"/>
              <a:t>Tap</a:t>
            </a:r>
          </a:p>
          <a:p>
            <a:pPr lvl="1" algn="just"/>
            <a:r>
              <a:rPr lang="en-US" sz="2000" dirty="0"/>
              <a:t>Layer 2</a:t>
            </a:r>
          </a:p>
          <a:p>
            <a:pPr lvl="1" algn="just"/>
            <a:r>
              <a:rPr lang="en-US" sz="2000" dirty="0"/>
              <a:t>Virtual Wire </a:t>
            </a:r>
            <a:r>
              <a:rPr lang="en-US" sz="2000" dirty="0">
                <a:solidFill>
                  <a:srgbClr val="FF0000"/>
                </a:solidFill>
              </a:rPr>
              <a:t>(To be covered in Week 2)</a:t>
            </a:r>
          </a:p>
          <a:p>
            <a:pPr lvl="1" algn="just"/>
            <a:r>
              <a:rPr lang="en-US" sz="2000" dirty="0"/>
              <a:t>Layer 3 </a:t>
            </a:r>
            <a:r>
              <a:rPr lang="en-US" sz="2000" dirty="0">
                <a:solidFill>
                  <a:srgbClr val="FF0000"/>
                </a:solidFill>
              </a:rPr>
              <a:t>(To be covered in Week 2)</a:t>
            </a:r>
          </a:p>
          <a:p>
            <a:pPr algn="just"/>
            <a:endParaRPr lang="en-US" sz="2800" dirty="0"/>
          </a:p>
        </p:txBody>
      </p:sp>
      <p:grpSp>
        <p:nvGrpSpPr>
          <p:cNvPr id="3" name="Group 2"/>
          <p:cNvGrpSpPr/>
          <p:nvPr/>
        </p:nvGrpSpPr>
        <p:grpSpPr>
          <a:xfrm>
            <a:off x="592580" y="5054600"/>
            <a:ext cx="8187439" cy="1216025"/>
            <a:chOff x="331086" y="5029199"/>
            <a:chExt cx="8187439" cy="1216025"/>
          </a:xfrm>
        </p:grpSpPr>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086" y="5257800"/>
              <a:ext cx="8187439" cy="846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ounded Rectangle 1"/>
            <p:cNvSpPr/>
            <p:nvPr/>
          </p:nvSpPr>
          <p:spPr bwMode="auto">
            <a:xfrm>
              <a:off x="1676400" y="5029199"/>
              <a:ext cx="1828800" cy="1216025"/>
            </a:xfrm>
            <a:prstGeom prst="roundRect">
              <a:avLst/>
            </a:prstGeom>
            <a:noFill/>
            <a:ln w="57150">
              <a:solidFill>
                <a:srgbClr val="FFFF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90000"/>
                </a:lnSpc>
                <a:spcBef>
                  <a:spcPct val="0"/>
                </a:spcBef>
                <a:spcAft>
                  <a:spcPct val="0"/>
                </a:spcAft>
                <a:buClr>
                  <a:srgbClr val="000000"/>
                </a:buClr>
                <a:buSzPct val="100000"/>
                <a:buFont typeface="Times New Roman" pitchFamily="18" charset="0"/>
                <a:buNone/>
                <a:tabLst/>
              </a:pPr>
              <a:endParaRPr kumimoji="0" lang="en-US" sz="2400" b="0" i="0" u="none" strike="noStrike" cap="none" normalizeH="0" baseline="0">
                <a:ln>
                  <a:noFill/>
                </a:ln>
                <a:solidFill>
                  <a:schemeClr val="bg1"/>
                </a:solidFill>
                <a:effectLst/>
                <a:latin typeface="Times New Roman" pitchFamily="18" charset="0"/>
                <a:ea typeface="Lucida Sans Unicode" pitchFamily="34" charset="0"/>
                <a:cs typeface="Lucida Sans Unicode" pitchFamily="34" charset="0"/>
              </a:endParaRPr>
            </a:p>
          </p:txBody>
        </p:sp>
      </p:gr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9308" y="2806290"/>
            <a:ext cx="3921932" cy="2387263"/>
          </a:xfrm>
          <a:prstGeom prst="rect">
            <a:avLst/>
          </a:prstGeom>
        </p:spPr>
      </p:pic>
    </p:spTree>
    <p:extLst>
      <p:ext uri="{BB962C8B-B14F-4D97-AF65-F5344CB8AC3E}">
        <p14:creationId xmlns:p14="http://schemas.microsoft.com/office/powerpoint/2010/main" val="9092359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dirty="0"/>
              <a:t>Tap Interfaces</a:t>
            </a:r>
          </a:p>
        </p:txBody>
      </p:sp>
      <p:sp>
        <p:nvSpPr>
          <p:cNvPr id="27651" name="Content Placeholder 2"/>
          <p:cNvSpPr>
            <a:spLocks noGrp="1"/>
          </p:cNvSpPr>
          <p:nvPr>
            <p:ph idx="1"/>
          </p:nvPr>
        </p:nvSpPr>
        <p:spPr>
          <a:xfrm>
            <a:off x="479423" y="947737"/>
            <a:ext cx="8150225" cy="5178425"/>
          </a:xfrm>
        </p:spPr>
        <p:txBody>
          <a:bodyPr/>
          <a:lstStyle/>
          <a:p>
            <a:pPr eaLnBrk="1" hangingPunct="1"/>
            <a:r>
              <a:rPr lang="en-US" sz="2400" dirty="0"/>
              <a:t>Passive Interface</a:t>
            </a:r>
          </a:p>
          <a:p>
            <a:r>
              <a:rPr lang="en-US" sz="2400" dirty="0"/>
              <a:t>By utilizing tap mode interfaces, the device can be connected to a core switch’s SPAN or mirror port to identify applications running on the network. </a:t>
            </a:r>
          </a:p>
          <a:p>
            <a:r>
              <a:rPr lang="en-US" sz="2400" dirty="0"/>
              <a:t>This option requires no changes to the existing network design. </a:t>
            </a:r>
          </a:p>
          <a:p>
            <a:r>
              <a:rPr lang="en-US" sz="2400" dirty="0"/>
              <a:t>In this mode the device cannot block traffic or filter based on URL.</a:t>
            </a:r>
          </a:p>
        </p:txBody>
      </p:sp>
      <p:grpSp>
        <p:nvGrpSpPr>
          <p:cNvPr id="2" name="Group 1"/>
          <p:cNvGrpSpPr/>
          <p:nvPr/>
        </p:nvGrpSpPr>
        <p:grpSpPr>
          <a:xfrm>
            <a:off x="1053305" y="3962400"/>
            <a:ext cx="7186613" cy="2039599"/>
            <a:chOff x="927100" y="3378983"/>
            <a:chExt cx="7186613" cy="2039599"/>
          </a:xfrm>
        </p:grpSpPr>
        <p:pic>
          <p:nvPicPr>
            <p:cNvPr id="27654" name="Picture 10" descr="Untitled-6"/>
            <p:cNvPicPr>
              <a:picLocks noChangeAspect="1" noChangeArrowheads="1"/>
            </p:cNvPicPr>
            <p:nvPr/>
          </p:nvPicPr>
          <p:blipFill>
            <a:blip r:embed="rId4" cstate="print"/>
            <a:srcRect/>
            <a:stretch>
              <a:fillRect/>
            </a:stretch>
          </p:blipFill>
          <p:spPr bwMode="auto">
            <a:xfrm>
              <a:off x="4765675" y="3658383"/>
              <a:ext cx="720725" cy="504825"/>
            </a:xfrm>
            <a:prstGeom prst="rect">
              <a:avLst/>
            </a:prstGeom>
            <a:noFill/>
            <a:ln w="9525">
              <a:noFill/>
              <a:miter lim="800000"/>
              <a:headEnd/>
              <a:tailEnd/>
            </a:ln>
          </p:spPr>
        </p:pic>
        <p:pic>
          <p:nvPicPr>
            <p:cNvPr id="27655" name="Picture 11" descr="Untitled-8"/>
            <p:cNvPicPr>
              <a:picLocks noChangeAspect="1" noChangeArrowheads="1"/>
            </p:cNvPicPr>
            <p:nvPr/>
          </p:nvPicPr>
          <p:blipFill>
            <a:blip r:embed="rId5" cstate="print"/>
            <a:srcRect/>
            <a:stretch>
              <a:fillRect/>
            </a:stretch>
          </p:blipFill>
          <p:spPr bwMode="auto">
            <a:xfrm>
              <a:off x="6327775" y="3425020"/>
              <a:ext cx="1785938" cy="979488"/>
            </a:xfrm>
            <a:prstGeom prst="rect">
              <a:avLst/>
            </a:prstGeom>
            <a:noFill/>
            <a:ln w="9525">
              <a:noFill/>
              <a:miter lim="800000"/>
              <a:headEnd/>
              <a:tailEnd/>
            </a:ln>
          </p:spPr>
        </p:pic>
        <p:grpSp>
          <p:nvGrpSpPr>
            <p:cNvPr id="27656" name="Group 52"/>
            <p:cNvGrpSpPr>
              <a:grpSpLocks/>
            </p:cNvGrpSpPr>
            <p:nvPr/>
          </p:nvGrpSpPr>
          <p:grpSpPr bwMode="auto">
            <a:xfrm>
              <a:off x="927100" y="3378983"/>
              <a:ext cx="1503363" cy="846137"/>
              <a:chOff x="730703" y="3023961"/>
              <a:chExt cx="990600" cy="557213"/>
            </a:xfrm>
          </p:grpSpPr>
          <p:sp>
            <p:nvSpPr>
              <p:cNvPr id="27668" name="Oval 5"/>
              <p:cNvSpPr>
                <a:spLocks noChangeArrowheads="1"/>
              </p:cNvSpPr>
              <p:nvPr/>
            </p:nvSpPr>
            <p:spPr bwMode="auto">
              <a:xfrm>
                <a:off x="730703" y="3165249"/>
                <a:ext cx="990600" cy="415925"/>
              </a:xfrm>
              <a:prstGeom prst="ellipse">
                <a:avLst/>
              </a:prstGeom>
              <a:solidFill>
                <a:srgbClr val="C9D6A6"/>
              </a:solidFill>
              <a:ln w="12700" algn="ctr">
                <a:noFill/>
                <a:round/>
                <a:headEnd/>
                <a:tailEnd/>
              </a:ln>
            </p:spPr>
            <p:txBody>
              <a:bodyPr wrap="none" anchor="ctr">
                <a:spAutoFit/>
              </a:bodyPr>
              <a:lstStyle/>
              <a:p>
                <a:pPr>
                  <a:buClr>
                    <a:srgbClr val="FFFFFF"/>
                  </a:buClr>
                </a:pPr>
                <a:endParaRPr lang="en-US" dirty="0">
                  <a:solidFill>
                    <a:srgbClr val="96BD22"/>
                  </a:solidFill>
                </a:endParaRPr>
              </a:p>
            </p:txBody>
          </p:sp>
          <p:pic>
            <p:nvPicPr>
              <p:cNvPr id="27669" name="Picture 9" descr="Untitled-1"/>
              <p:cNvPicPr>
                <a:picLocks noChangeAspect="1" noChangeArrowheads="1"/>
              </p:cNvPicPr>
              <p:nvPr/>
            </p:nvPicPr>
            <p:blipFill>
              <a:blip r:embed="rId6" cstate="print"/>
              <a:srcRect/>
              <a:stretch>
                <a:fillRect/>
              </a:stretch>
            </p:blipFill>
            <p:spPr bwMode="auto">
              <a:xfrm>
                <a:off x="859291" y="3030311"/>
                <a:ext cx="384175" cy="401638"/>
              </a:xfrm>
              <a:prstGeom prst="rect">
                <a:avLst/>
              </a:prstGeom>
              <a:noFill/>
              <a:ln w="9525">
                <a:noFill/>
                <a:miter lim="800000"/>
                <a:headEnd/>
                <a:tailEnd/>
              </a:ln>
            </p:spPr>
          </p:pic>
          <p:pic>
            <p:nvPicPr>
              <p:cNvPr id="27670" name="Picture 16" descr="Untitled-1"/>
              <p:cNvPicPr>
                <a:picLocks noChangeAspect="1" noChangeArrowheads="1"/>
              </p:cNvPicPr>
              <p:nvPr/>
            </p:nvPicPr>
            <p:blipFill>
              <a:blip r:embed="rId6" cstate="print"/>
              <a:srcRect/>
              <a:stretch>
                <a:fillRect/>
              </a:stretch>
            </p:blipFill>
            <p:spPr bwMode="auto">
              <a:xfrm>
                <a:off x="975178" y="3131911"/>
                <a:ext cx="384175" cy="401638"/>
              </a:xfrm>
              <a:prstGeom prst="rect">
                <a:avLst/>
              </a:prstGeom>
              <a:noFill/>
              <a:ln w="9525">
                <a:noFill/>
                <a:miter lim="800000"/>
                <a:headEnd/>
                <a:tailEnd/>
              </a:ln>
            </p:spPr>
          </p:pic>
          <p:pic>
            <p:nvPicPr>
              <p:cNvPr id="27671" name="Picture 17" descr="Untitled-4"/>
              <p:cNvPicPr>
                <a:picLocks noChangeAspect="1" noChangeArrowheads="1"/>
              </p:cNvPicPr>
              <p:nvPr/>
            </p:nvPicPr>
            <p:blipFill>
              <a:blip r:embed="rId7" cstate="print"/>
              <a:srcRect/>
              <a:stretch>
                <a:fillRect/>
              </a:stretch>
            </p:blipFill>
            <p:spPr bwMode="auto">
              <a:xfrm>
                <a:off x="1283153" y="3023961"/>
                <a:ext cx="274638" cy="481013"/>
              </a:xfrm>
              <a:prstGeom prst="rect">
                <a:avLst/>
              </a:prstGeom>
              <a:noFill/>
              <a:ln w="9525">
                <a:noFill/>
                <a:miter lim="800000"/>
                <a:headEnd/>
                <a:tailEnd/>
              </a:ln>
            </p:spPr>
          </p:pic>
        </p:grpSp>
        <p:sp>
          <p:nvSpPr>
            <p:cNvPr id="27657" name="Text Box 49"/>
            <p:cNvSpPr txBox="1">
              <a:spLocks noChangeArrowheads="1"/>
            </p:cNvSpPr>
            <p:nvPr/>
          </p:nvSpPr>
          <p:spPr bwMode="auto">
            <a:xfrm>
              <a:off x="1209675" y="4364820"/>
              <a:ext cx="803275" cy="249299"/>
            </a:xfrm>
            <a:prstGeom prst="rect">
              <a:avLst/>
            </a:prstGeom>
            <a:noFill/>
            <a:ln w="12700" algn="ctr">
              <a:noFill/>
              <a:miter lim="800000"/>
              <a:headEnd/>
              <a:tailEnd/>
            </a:ln>
          </p:spPr>
          <p:txBody>
            <a:bodyPr>
              <a:spAutoFit/>
            </a:bodyPr>
            <a:lstStyle/>
            <a:p>
              <a:pPr>
                <a:buClr>
                  <a:srgbClr val="FFFFFF"/>
                </a:buClr>
                <a:buFont typeface="Times New Roman" pitchFamily="18" charset="0"/>
                <a:buNone/>
              </a:pPr>
              <a:r>
                <a:rPr kumimoji="1" lang="en-US" altLang="ko-KR" sz="1200" dirty="0">
                  <a:solidFill>
                    <a:srgbClr val="000000"/>
                  </a:solidFill>
                  <a:ea typeface="굴림"/>
                  <a:cs typeface="굴림"/>
                </a:rPr>
                <a:t>LAN</a:t>
              </a:r>
            </a:p>
          </p:txBody>
        </p:sp>
        <p:sp>
          <p:nvSpPr>
            <p:cNvPr id="27660" name="Text Box 49_0"/>
            <p:cNvSpPr txBox="1">
              <a:spLocks noChangeArrowheads="1"/>
            </p:cNvSpPr>
            <p:nvPr/>
          </p:nvSpPr>
          <p:spPr bwMode="auto">
            <a:xfrm>
              <a:off x="6709558" y="3723204"/>
              <a:ext cx="1056904" cy="338554"/>
            </a:xfrm>
            <a:prstGeom prst="rect">
              <a:avLst/>
            </a:prstGeom>
            <a:noFill/>
            <a:ln w="12700" algn="ctr">
              <a:noFill/>
              <a:miter lim="800000"/>
              <a:headEnd/>
              <a:tailEnd/>
            </a:ln>
          </p:spPr>
          <p:txBody>
            <a:bodyPr wrap="square">
              <a:spAutoFit/>
            </a:bodyPr>
            <a:lstStyle/>
            <a:p>
              <a:pPr>
                <a:buClr>
                  <a:srgbClr val="FFFFFF"/>
                </a:buClr>
                <a:buFont typeface="Times New Roman" pitchFamily="18" charset="0"/>
                <a:buNone/>
              </a:pPr>
              <a:r>
                <a:rPr kumimoji="1" lang="en-US" altLang="ko-KR" sz="1600" dirty="0">
                  <a:ea typeface="굴림"/>
                  <a:cs typeface="굴림"/>
                </a:rPr>
                <a:t>Internet</a:t>
              </a:r>
            </a:p>
          </p:txBody>
        </p:sp>
        <p:cxnSp>
          <p:nvCxnSpPr>
            <p:cNvPr id="27661" name="Straight Connector 55"/>
            <p:cNvCxnSpPr>
              <a:cxnSpLocks noChangeShapeType="1"/>
            </p:cNvCxnSpPr>
            <p:nvPr/>
          </p:nvCxnSpPr>
          <p:spPr bwMode="auto">
            <a:xfrm>
              <a:off x="2430463" y="3909208"/>
              <a:ext cx="911225" cy="1587"/>
            </a:xfrm>
            <a:prstGeom prst="line">
              <a:avLst/>
            </a:prstGeom>
            <a:noFill/>
            <a:ln w="12700" algn="ctr">
              <a:solidFill>
                <a:schemeClr val="tx2"/>
              </a:solidFill>
              <a:round/>
              <a:headEnd/>
              <a:tailEnd/>
            </a:ln>
          </p:spPr>
        </p:cxnSp>
        <p:cxnSp>
          <p:nvCxnSpPr>
            <p:cNvPr id="27662" name="Straight Connector 56"/>
            <p:cNvCxnSpPr>
              <a:cxnSpLocks noChangeShapeType="1"/>
            </p:cNvCxnSpPr>
            <p:nvPr/>
          </p:nvCxnSpPr>
          <p:spPr bwMode="auto">
            <a:xfrm>
              <a:off x="4090988" y="3910795"/>
              <a:ext cx="674687" cy="0"/>
            </a:xfrm>
            <a:prstGeom prst="line">
              <a:avLst/>
            </a:prstGeom>
            <a:noFill/>
            <a:ln w="12700" algn="ctr">
              <a:solidFill>
                <a:schemeClr val="tx2"/>
              </a:solidFill>
              <a:round/>
              <a:headEnd/>
              <a:tailEnd/>
            </a:ln>
          </p:spPr>
        </p:cxnSp>
        <p:cxnSp>
          <p:nvCxnSpPr>
            <p:cNvPr id="27663" name="Straight Connector 57"/>
            <p:cNvCxnSpPr>
              <a:cxnSpLocks noChangeShapeType="1"/>
            </p:cNvCxnSpPr>
            <p:nvPr/>
          </p:nvCxnSpPr>
          <p:spPr bwMode="auto">
            <a:xfrm>
              <a:off x="5486400" y="3910795"/>
              <a:ext cx="841375" cy="3175"/>
            </a:xfrm>
            <a:prstGeom prst="line">
              <a:avLst/>
            </a:prstGeom>
            <a:noFill/>
            <a:ln w="12700" algn="ctr">
              <a:solidFill>
                <a:schemeClr val="tx2"/>
              </a:solidFill>
              <a:round/>
              <a:headEnd/>
              <a:tailEnd/>
            </a:ln>
          </p:spPr>
        </p:cxnSp>
        <p:cxnSp>
          <p:nvCxnSpPr>
            <p:cNvPr id="27664" name="Straight Connector 58"/>
            <p:cNvCxnSpPr>
              <a:cxnSpLocks noChangeShapeType="1"/>
            </p:cNvCxnSpPr>
            <p:nvPr/>
          </p:nvCxnSpPr>
          <p:spPr bwMode="auto">
            <a:xfrm flipH="1">
              <a:off x="2660073" y="3998520"/>
              <a:ext cx="1056265" cy="1006549"/>
            </a:xfrm>
            <a:prstGeom prst="line">
              <a:avLst/>
            </a:prstGeom>
            <a:noFill/>
            <a:ln w="12700" algn="ctr">
              <a:solidFill>
                <a:schemeClr val="tx2"/>
              </a:solidFill>
              <a:round/>
              <a:headEnd/>
              <a:tailEnd/>
            </a:ln>
          </p:spPr>
        </p:cxnSp>
        <p:sp>
          <p:nvSpPr>
            <p:cNvPr id="27665" name="Text Box 49_1"/>
            <p:cNvSpPr txBox="1">
              <a:spLocks noChangeArrowheads="1"/>
            </p:cNvSpPr>
            <p:nvPr/>
          </p:nvSpPr>
          <p:spPr bwMode="auto">
            <a:xfrm>
              <a:off x="3689350" y="4567951"/>
              <a:ext cx="803275" cy="406265"/>
            </a:xfrm>
            <a:prstGeom prst="rect">
              <a:avLst/>
            </a:prstGeom>
            <a:noFill/>
            <a:ln w="12700" algn="ctr">
              <a:noFill/>
              <a:miter lim="800000"/>
              <a:headEnd/>
              <a:tailEnd/>
            </a:ln>
          </p:spPr>
          <p:txBody>
            <a:bodyPr>
              <a:spAutoFit/>
            </a:bodyPr>
            <a:lstStyle/>
            <a:p>
              <a:pPr>
                <a:buClr>
                  <a:srgbClr val="FFFFFF"/>
                </a:buClr>
                <a:buFont typeface="Times New Roman" pitchFamily="18" charset="0"/>
                <a:buNone/>
              </a:pPr>
              <a:r>
                <a:rPr kumimoji="1" lang="en-US" altLang="ko-KR" sz="1200" dirty="0">
                  <a:solidFill>
                    <a:srgbClr val="000000"/>
                  </a:solidFill>
                  <a:ea typeface="굴림"/>
                  <a:cs typeface="굴림"/>
                </a:rPr>
                <a:t>SPAN Port</a:t>
              </a:r>
            </a:p>
          </p:txBody>
        </p:sp>
        <p:sp>
          <p:nvSpPr>
            <p:cNvPr id="27667" name="Text Box 5_2"/>
            <p:cNvSpPr txBox="1">
              <a:spLocks noChangeArrowheads="1"/>
            </p:cNvSpPr>
            <p:nvPr/>
          </p:nvSpPr>
          <p:spPr bwMode="auto">
            <a:xfrm>
              <a:off x="2330821" y="4635685"/>
              <a:ext cx="500458" cy="249299"/>
            </a:xfrm>
            <a:prstGeom prst="rect">
              <a:avLst/>
            </a:prstGeom>
            <a:noFill/>
            <a:ln w="9525" algn="ctr">
              <a:noFill/>
              <a:miter lim="800000"/>
              <a:headEnd/>
              <a:tailEnd/>
            </a:ln>
          </p:spPr>
          <p:txBody>
            <a:bodyPr wrap="none">
              <a:spAutoFit/>
            </a:bodyPr>
            <a:lstStyle/>
            <a:p>
              <a:pPr>
                <a:buClr>
                  <a:srgbClr val="FFFFFF"/>
                </a:buClr>
                <a:buFont typeface="Times New Roman" pitchFamily="18" charset="0"/>
                <a:buNone/>
              </a:pPr>
              <a:r>
                <a:rPr kumimoji="1" lang="en-US" sz="1200" b="1" dirty="0">
                  <a:solidFill>
                    <a:srgbClr val="000000"/>
                  </a:solidFill>
                </a:rPr>
                <a:t>E1/1</a:t>
              </a:r>
            </a:p>
          </p:txBody>
        </p:sp>
        <p:pic>
          <p:nvPicPr>
            <p:cNvPr id="27658" name="Picture 4" descr="Untitled-5"/>
            <p:cNvPicPr>
              <a:picLocks noChangeAspect="1" noChangeArrowheads="1"/>
            </p:cNvPicPr>
            <p:nvPr/>
          </p:nvPicPr>
          <p:blipFill>
            <a:blip r:embed="rId8" cstate="print"/>
            <a:srcRect/>
            <a:stretch>
              <a:fillRect/>
            </a:stretch>
          </p:blipFill>
          <p:spPr bwMode="auto">
            <a:xfrm>
              <a:off x="3341688" y="3647270"/>
              <a:ext cx="749300" cy="528638"/>
            </a:xfrm>
            <a:prstGeom prst="rect">
              <a:avLst/>
            </a:prstGeom>
            <a:noFill/>
            <a:ln w="9525">
              <a:noFill/>
              <a:miter lim="800000"/>
              <a:headEnd/>
              <a:tailEnd/>
            </a:ln>
          </p:spPr>
        </p:pic>
        <p:cxnSp>
          <p:nvCxnSpPr>
            <p:cNvPr id="3" name="Straight Arrow Connector 2"/>
            <p:cNvCxnSpPr>
              <a:endCxn id="27658" idx="2"/>
            </p:cNvCxnSpPr>
            <p:nvPr/>
          </p:nvCxnSpPr>
          <p:spPr bwMode="auto">
            <a:xfrm flipH="1" flipV="1">
              <a:off x="3716338" y="4175908"/>
              <a:ext cx="187325" cy="325886"/>
            </a:xfrm>
            <a:prstGeom prst="straightConnector1">
              <a:avLst/>
            </a:prstGeom>
            <a:solidFill>
              <a:srgbClr val="316989"/>
            </a:solidFill>
            <a:ln w="25400" cap="flat" cmpd="sng" algn="ctr">
              <a:solidFill>
                <a:schemeClr val="tx2"/>
              </a:solidFill>
              <a:prstDash val="solid"/>
              <a:round/>
              <a:headEnd type="none" w="med" len="med"/>
              <a:tailEnd type="arrow"/>
            </a:ln>
            <a:effectLst/>
          </p:spPr>
        </p:cxnSp>
        <p:pic>
          <p:nvPicPr>
            <p:cNvPr id="27659" name="Picture 14" descr="Untitled-11"/>
            <p:cNvPicPr>
              <a:picLocks noChangeAspect="1" noChangeArrowheads="1"/>
            </p:cNvPicPr>
            <p:nvPr/>
          </p:nvPicPr>
          <p:blipFill>
            <a:blip r:embed="rId9" cstate="print"/>
            <a:srcRect/>
            <a:stretch>
              <a:fillRect/>
            </a:stretch>
          </p:blipFill>
          <p:spPr bwMode="auto">
            <a:xfrm>
              <a:off x="2051340" y="4880419"/>
              <a:ext cx="968375" cy="538163"/>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28815585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Layer 2 Interface</a:t>
            </a:r>
          </a:p>
        </p:txBody>
      </p:sp>
      <p:sp>
        <p:nvSpPr>
          <p:cNvPr id="6" name="Content Placeholder 5"/>
          <p:cNvSpPr>
            <a:spLocks noGrp="1"/>
          </p:cNvSpPr>
          <p:nvPr>
            <p:ph idx="1"/>
          </p:nvPr>
        </p:nvSpPr>
        <p:spPr/>
        <p:txBody>
          <a:bodyPr/>
          <a:lstStyle/>
          <a:p>
            <a:pPr algn="just"/>
            <a:r>
              <a:rPr lang="en-US" dirty="0"/>
              <a:t>In a Layer 2 deployment, the firewall provides switching between two or more networks. </a:t>
            </a:r>
          </a:p>
          <a:p>
            <a:pPr algn="just"/>
            <a:r>
              <a:rPr lang="en-US" dirty="0"/>
              <a:t>Each group of interfaces must be assigned to a VLAN object.</a:t>
            </a:r>
          </a:p>
          <a:p>
            <a:pPr algn="just"/>
            <a:endParaRPr lang="en-US" dirty="0"/>
          </a:p>
        </p:txBody>
      </p:sp>
      <p:grpSp>
        <p:nvGrpSpPr>
          <p:cNvPr id="30" name="Group 29"/>
          <p:cNvGrpSpPr/>
          <p:nvPr/>
        </p:nvGrpSpPr>
        <p:grpSpPr>
          <a:xfrm>
            <a:off x="515716" y="3200400"/>
            <a:ext cx="8261791" cy="2285033"/>
            <a:chOff x="615837" y="890091"/>
            <a:chExt cx="8261791" cy="2285033"/>
          </a:xfrm>
        </p:grpSpPr>
        <p:grpSp>
          <p:nvGrpSpPr>
            <p:cNvPr id="31" name="Group 30"/>
            <p:cNvGrpSpPr/>
            <p:nvPr/>
          </p:nvGrpSpPr>
          <p:grpSpPr>
            <a:xfrm>
              <a:off x="5485710" y="890091"/>
              <a:ext cx="1503362" cy="1046221"/>
              <a:chOff x="2420242" y="2853242"/>
              <a:chExt cx="1503362" cy="1046221"/>
            </a:xfrm>
          </p:grpSpPr>
          <p:sp>
            <p:nvSpPr>
              <p:cNvPr id="55" name="Oval 5"/>
              <p:cNvSpPr>
                <a:spLocks noChangeArrowheads="1"/>
              </p:cNvSpPr>
              <p:nvPr/>
            </p:nvSpPr>
            <p:spPr bwMode="auto">
              <a:xfrm>
                <a:off x="2420242" y="3267874"/>
                <a:ext cx="1503362" cy="631589"/>
              </a:xfrm>
              <a:prstGeom prst="ellipse">
                <a:avLst/>
              </a:prstGeom>
              <a:solidFill>
                <a:srgbClr val="C9D6A6"/>
              </a:solidFill>
              <a:ln w="12700" algn="ctr">
                <a:noFill/>
                <a:round/>
                <a:headEnd/>
                <a:tailEnd/>
              </a:ln>
            </p:spPr>
            <p:txBody>
              <a:bodyPr wrap="none" anchor="ctr">
                <a:spAutoFit/>
              </a:bodyPr>
              <a:lstStyle/>
              <a:p>
                <a:pPr>
                  <a:buClr>
                    <a:srgbClr val="FFFFFF"/>
                  </a:buClr>
                </a:pPr>
                <a:endParaRPr lang="en-US" dirty="0">
                  <a:solidFill>
                    <a:srgbClr val="96BD22"/>
                  </a:solidFill>
                </a:endParaRPr>
              </a:p>
            </p:txBody>
          </p:sp>
          <p:pic>
            <p:nvPicPr>
              <p:cNvPr id="56" name="Picture 17" descr="Untitled-4"/>
              <p:cNvPicPr>
                <a:picLocks noChangeAspect="1" noChangeArrowheads="1"/>
              </p:cNvPicPr>
              <p:nvPr/>
            </p:nvPicPr>
            <p:blipFill>
              <a:blip r:embed="rId2" cstate="print"/>
              <a:srcRect/>
              <a:stretch>
                <a:fillRect/>
              </a:stretch>
            </p:blipFill>
            <p:spPr bwMode="auto">
              <a:xfrm>
                <a:off x="2641716" y="2853242"/>
                <a:ext cx="416798" cy="730426"/>
              </a:xfrm>
              <a:prstGeom prst="rect">
                <a:avLst/>
              </a:prstGeom>
              <a:noFill/>
              <a:ln w="9525">
                <a:noFill/>
                <a:miter lim="800000"/>
                <a:headEnd/>
                <a:tailEnd/>
              </a:ln>
            </p:spPr>
          </p:pic>
          <p:pic>
            <p:nvPicPr>
              <p:cNvPr id="57" name="Picture 17" descr="Untitled-4"/>
              <p:cNvPicPr>
                <a:picLocks noChangeAspect="1" noChangeArrowheads="1"/>
              </p:cNvPicPr>
              <p:nvPr/>
            </p:nvPicPr>
            <p:blipFill>
              <a:blip r:embed="rId2" cstate="print"/>
              <a:srcRect/>
              <a:stretch>
                <a:fillRect/>
              </a:stretch>
            </p:blipFill>
            <p:spPr bwMode="auto">
              <a:xfrm>
                <a:off x="2916827" y="3087585"/>
                <a:ext cx="416798" cy="730426"/>
              </a:xfrm>
              <a:prstGeom prst="rect">
                <a:avLst/>
              </a:prstGeom>
              <a:noFill/>
              <a:ln w="9525">
                <a:noFill/>
                <a:miter lim="800000"/>
                <a:headEnd/>
                <a:tailEnd/>
              </a:ln>
            </p:spPr>
          </p:pic>
          <p:pic>
            <p:nvPicPr>
              <p:cNvPr id="58" name="Picture 17" descr="Untitled-4"/>
              <p:cNvPicPr>
                <a:picLocks noChangeAspect="1" noChangeArrowheads="1"/>
              </p:cNvPicPr>
              <p:nvPr/>
            </p:nvPicPr>
            <p:blipFill>
              <a:blip r:embed="rId2" cstate="print"/>
              <a:srcRect/>
              <a:stretch>
                <a:fillRect/>
              </a:stretch>
            </p:blipFill>
            <p:spPr bwMode="auto">
              <a:xfrm>
                <a:off x="3333625" y="2975754"/>
                <a:ext cx="416798" cy="730426"/>
              </a:xfrm>
              <a:prstGeom prst="rect">
                <a:avLst/>
              </a:prstGeom>
              <a:noFill/>
              <a:ln w="9525">
                <a:noFill/>
                <a:miter lim="800000"/>
                <a:headEnd/>
                <a:tailEnd/>
              </a:ln>
            </p:spPr>
          </p:pic>
        </p:grpSp>
        <p:grpSp>
          <p:nvGrpSpPr>
            <p:cNvPr id="32" name="Group 31"/>
            <p:cNvGrpSpPr/>
            <p:nvPr/>
          </p:nvGrpSpPr>
          <p:grpSpPr>
            <a:xfrm>
              <a:off x="615837" y="1000625"/>
              <a:ext cx="8261791" cy="2174499"/>
              <a:chOff x="615837" y="1000625"/>
              <a:chExt cx="8261791" cy="2174499"/>
            </a:xfrm>
          </p:grpSpPr>
          <p:cxnSp>
            <p:nvCxnSpPr>
              <p:cNvPr id="33" name="Straight Connector 43"/>
              <p:cNvCxnSpPr>
                <a:cxnSpLocks noChangeShapeType="1"/>
              </p:cNvCxnSpPr>
              <p:nvPr/>
            </p:nvCxnSpPr>
            <p:spPr bwMode="auto">
              <a:xfrm flipV="1">
                <a:off x="3870661" y="1864721"/>
                <a:ext cx="485533" cy="1168528"/>
              </a:xfrm>
              <a:prstGeom prst="line">
                <a:avLst/>
              </a:prstGeom>
              <a:noFill/>
              <a:ln w="12700" algn="ctr">
                <a:solidFill>
                  <a:schemeClr val="tx2"/>
                </a:solidFill>
                <a:round/>
                <a:headEnd/>
                <a:tailEnd/>
              </a:ln>
            </p:spPr>
          </p:cxnSp>
          <p:sp>
            <p:nvSpPr>
              <p:cNvPr id="34" name="Text Box 49"/>
              <p:cNvSpPr txBox="1">
                <a:spLocks noChangeArrowheads="1"/>
              </p:cNvSpPr>
              <p:nvPr/>
            </p:nvSpPr>
            <p:spPr bwMode="auto">
              <a:xfrm>
                <a:off x="785588" y="2258451"/>
                <a:ext cx="1797761" cy="415498"/>
              </a:xfrm>
              <a:prstGeom prst="rect">
                <a:avLst/>
              </a:prstGeom>
              <a:noFill/>
              <a:ln w="12700" algn="ctr">
                <a:noFill/>
                <a:miter lim="800000"/>
                <a:headEnd/>
                <a:tailEnd/>
              </a:ln>
            </p:spPr>
            <p:txBody>
              <a:bodyPr wrap="square">
                <a:spAutoFit/>
              </a:bodyPr>
              <a:lstStyle/>
              <a:p>
                <a:pPr>
                  <a:spcBef>
                    <a:spcPts val="0"/>
                  </a:spcBef>
                  <a:buClr>
                    <a:srgbClr val="FFFFFF"/>
                  </a:buClr>
                  <a:buFont typeface="Times New Roman" pitchFamily="18" charset="0"/>
                  <a:buNone/>
                </a:pPr>
                <a:r>
                  <a:rPr kumimoji="1" lang="en-US" altLang="ko-KR" sz="1200" b="1" dirty="0">
                    <a:solidFill>
                      <a:srgbClr val="000000"/>
                    </a:solidFill>
                    <a:ea typeface="굴림"/>
                    <a:cs typeface="굴림"/>
                  </a:rPr>
                  <a:t>LAN</a:t>
                </a:r>
              </a:p>
              <a:p>
                <a:pPr>
                  <a:spcBef>
                    <a:spcPts val="0"/>
                  </a:spcBef>
                  <a:buClr>
                    <a:srgbClr val="FFFFFF"/>
                  </a:buClr>
                  <a:buFont typeface="Times New Roman" pitchFamily="18" charset="0"/>
                  <a:buNone/>
                </a:pPr>
                <a:r>
                  <a:rPr kumimoji="1" lang="en-US" altLang="ko-KR" sz="1200" b="1" dirty="0">
                    <a:solidFill>
                      <a:srgbClr val="000000"/>
                    </a:solidFill>
                    <a:ea typeface="굴림"/>
                    <a:cs typeface="굴림"/>
                  </a:rPr>
                  <a:t>(10.20.1.0/24)</a:t>
                </a:r>
              </a:p>
            </p:txBody>
          </p:sp>
          <p:sp>
            <p:nvSpPr>
              <p:cNvPr id="35" name="Text Box 49_0"/>
              <p:cNvSpPr txBox="1">
                <a:spLocks noChangeArrowheads="1"/>
              </p:cNvSpPr>
              <p:nvPr/>
            </p:nvSpPr>
            <p:spPr bwMode="auto">
              <a:xfrm>
                <a:off x="7154716" y="2015741"/>
                <a:ext cx="1078523" cy="301621"/>
              </a:xfrm>
              <a:prstGeom prst="rect">
                <a:avLst/>
              </a:prstGeom>
              <a:noFill/>
              <a:ln w="12700" algn="ctr">
                <a:noFill/>
                <a:miter lim="800000"/>
                <a:headEnd/>
                <a:tailEnd/>
              </a:ln>
            </p:spPr>
            <p:txBody>
              <a:bodyPr wrap="square">
                <a:spAutoFit/>
              </a:bodyPr>
              <a:lstStyle/>
              <a:p>
                <a:pPr>
                  <a:buClr>
                    <a:srgbClr val="FFFFFF"/>
                  </a:buClr>
                  <a:buFont typeface="Times New Roman" pitchFamily="18" charset="0"/>
                  <a:buNone/>
                </a:pPr>
                <a:r>
                  <a:rPr kumimoji="1" lang="en-US" altLang="ko-KR" dirty="0">
                    <a:solidFill>
                      <a:srgbClr val="FFFFFF"/>
                    </a:solidFill>
                    <a:ea typeface="굴림"/>
                    <a:cs typeface="굴림"/>
                  </a:rPr>
                  <a:t>Internet</a:t>
                </a:r>
              </a:p>
            </p:txBody>
          </p:sp>
          <p:cxnSp>
            <p:nvCxnSpPr>
              <p:cNvPr id="36" name="Straight Connector 38"/>
              <p:cNvCxnSpPr>
                <a:cxnSpLocks noChangeShapeType="1"/>
                <a:endCxn id="57" idx="3"/>
              </p:cNvCxnSpPr>
              <p:nvPr/>
            </p:nvCxnSpPr>
            <p:spPr bwMode="auto">
              <a:xfrm flipV="1">
                <a:off x="4513301" y="1489647"/>
                <a:ext cx="1885792" cy="333239"/>
              </a:xfrm>
              <a:prstGeom prst="line">
                <a:avLst/>
              </a:prstGeom>
              <a:noFill/>
              <a:ln w="12700" algn="ctr">
                <a:solidFill>
                  <a:schemeClr val="tx2"/>
                </a:solidFill>
                <a:round/>
                <a:headEnd/>
                <a:tailEnd/>
              </a:ln>
            </p:spPr>
          </p:cxnSp>
          <p:cxnSp>
            <p:nvCxnSpPr>
              <p:cNvPr id="37" name="Straight Connector 43"/>
              <p:cNvCxnSpPr>
                <a:cxnSpLocks noChangeShapeType="1"/>
                <a:endCxn id="47" idx="1"/>
              </p:cNvCxnSpPr>
              <p:nvPr/>
            </p:nvCxnSpPr>
            <p:spPr bwMode="auto">
              <a:xfrm>
                <a:off x="2159172" y="1781052"/>
                <a:ext cx="1712835" cy="83669"/>
              </a:xfrm>
              <a:prstGeom prst="line">
                <a:avLst/>
              </a:prstGeom>
              <a:noFill/>
              <a:ln w="12700" algn="ctr">
                <a:solidFill>
                  <a:schemeClr val="tx2"/>
                </a:solidFill>
                <a:round/>
                <a:headEnd/>
                <a:tailEnd/>
              </a:ln>
            </p:spPr>
          </p:cxnSp>
          <p:sp>
            <p:nvSpPr>
              <p:cNvPr id="38" name="Text Box 5"/>
              <p:cNvSpPr txBox="1">
                <a:spLocks noChangeArrowheads="1"/>
              </p:cNvSpPr>
              <p:nvPr/>
            </p:nvSpPr>
            <p:spPr bwMode="auto">
              <a:xfrm>
                <a:off x="3389313" y="1615422"/>
                <a:ext cx="500458" cy="249299"/>
              </a:xfrm>
              <a:prstGeom prst="rect">
                <a:avLst/>
              </a:prstGeom>
              <a:noFill/>
              <a:ln w="9525" algn="ctr">
                <a:noFill/>
                <a:miter lim="800000"/>
                <a:headEnd/>
                <a:tailEnd/>
              </a:ln>
            </p:spPr>
            <p:txBody>
              <a:bodyPr wrap="none">
                <a:spAutoFit/>
              </a:bodyPr>
              <a:lstStyle/>
              <a:p>
                <a:pPr>
                  <a:buClr>
                    <a:srgbClr val="FFFFFF"/>
                  </a:buClr>
                  <a:buFont typeface="Times New Roman" pitchFamily="18" charset="0"/>
                  <a:buNone/>
                </a:pPr>
                <a:r>
                  <a:rPr kumimoji="1" lang="en-US" sz="1200" b="1" dirty="0">
                    <a:solidFill>
                      <a:srgbClr val="000000"/>
                    </a:solidFill>
                  </a:rPr>
                  <a:t>E1/3</a:t>
                </a:r>
              </a:p>
            </p:txBody>
          </p:sp>
          <p:sp>
            <p:nvSpPr>
              <p:cNvPr id="39" name="Text Box 5_1"/>
              <p:cNvSpPr txBox="1">
                <a:spLocks noChangeArrowheads="1"/>
              </p:cNvSpPr>
              <p:nvPr/>
            </p:nvSpPr>
            <p:spPr bwMode="auto">
              <a:xfrm>
                <a:off x="4840382" y="1739068"/>
                <a:ext cx="500458" cy="249299"/>
              </a:xfrm>
              <a:prstGeom prst="rect">
                <a:avLst/>
              </a:prstGeom>
              <a:noFill/>
              <a:ln w="9525" algn="ctr">
                <a:noFill/>
                <a:miter lim="800000"/>
                <a:headEnd/>
                <a:tailEnd/>
              </a:ln>
            </p:spPr>
            <p:txBody>
              <a:bodyPr wrap="none">
                <a:spAutoFit/>
              </a:bodyPr>
              <a:lstStyle/>
              <a:p>
                <a:pPr>
                  <a:buClr>
                    <a:srgbClr val="FFFFFF"/>
                  </a:buClr>
                  <a:buFont typeface="Times New Roman" pitchFamily="18" charset="0"/>
                  <a:buNone/>
                </a:pPr>
                <a:r>
                  <a:rPr kumimoji="1" lang="en-US" sz="1200" b="1" dirty="0">
                    <a:solidFill>
                      <a:srgbClr val="000000"/>
                    </a:solidFill>
                  </a:rPr>
                  <a:t>E1/4</a:t>
                </a:r>
              </a:p>
            </p:txBody>
          </p:sp>
          <p:grpSp>
            <p:nvGrpSpPr>
              <p:cNvPr id="40" name="Group 39"/>
              <p:cNvGrpSpPr/>
              <p:nvPr/>
            </p:nvGrpSpPr>
            <p:grpSpPr>
              <a:xfrm>
                <a:off x="1318515" y="1321824"/>
                <a:ext cx="1503362" cy="836494"/>
                <a:chOff x="791710" y="1787588"/>
                <a:chExt cx="1503362" cy="836494"/>
              </a:xfrm>
            </p:grpSpPr>
            <p:sp>
              <p:nvSpPr>
                <p:cNvPr id="52" name="Oval 5"/>
                <p:cNvSpPr>
                  <a:spLocks noChangeArrowheads="1"/>
                </p:cNvSpPr>
                <p:nvPr/>
              </p:nvSpPr>
              <p:spPr bwMode="auto">
                <a:xfrm>
                  <a:off x="791710" y="1992493"/>
                  <a:ext cx="1503362" cy="631589"/>
                </a:xfrm>
                <a:prstGeom prst="ellipse">
                  <a:avLst/>
                </a:prstGeom>
                <a:solidFill>
                  <a:srgbClr val="C9D6A6"/>
                </a:solidFill>
                <a:ln w="12700" algn="ctr">
                  <a:noFill/>
                  <a:round/>
                  <a:headEnd/>
                  <a:tailEnd/>
                </a:ln>
              </p:spPr>
              <p:txBody>
                <a:bodyPr wrap="none" anchor="ctr">
                  <a:spAutoFit/>
                </a:bodyPr>
                <a:lstStyle/>
                <a:p>
                  <a:pPr>
                    <a:buClr>
                      <a:srgbClr val="FFFFFF"/>
                    </a:buClr>
                  </a:pPr>
                  <a:endParaRPr lang="en-US" dirty="0">
                    <a:solidFill>
                      <a:srgbClr val="96BD22"/>
                    </a:solidFill>
                  </a:endParaRPr>
                </a:p>
              </p:txBody>
            </p:sp>
            <p:pic>
              <p:nvPicPr>
                <p:cNvPr id="53" name="Picture 9" descr="Untitled-1"/>
                <p:cNvPicPr>
                  <a:picLocks noChangeAspect="1" noChangeArrowheads="1"/>
                </p:cNvPicPr>
                <p:nvPr/>
              </p:nvPicPr>
              <p:blipFill>
                <a:blip r:embed="rId3" cstate="print"/>
                <a:srcRect/>
                <a:stretch>
                  <a:fillRect/>
                </a:stretch>
              </p:blipFill>
              <p:spPr bwMode="auto">
                <a:xfrm>
                  <a:off x="1164977" y="1787588"/>
                  <a:ext cx="583035" cy="609894"/>
                </a:xfrm>
                <a:prstGeom prst="rect">
                  <a:avLst/>
                </a:prstGeom>
                <a:noFill/>
                <a:ln w="9525">
                  <a:noFill/>
                  <a:miter lim="800000"/>
                  <a:headEnd/>
                  <a:tailEnd/>
                </a:ln>
              </p:spPr>
            </p:pic>
            <p:pic>
              <p:nvPicPr>
                <p:cNvPr id="54" name="Picture 16" descr="Untitled-1"/>
                <p:cNvPicPr>
                  <a:picLocks noChangeAspect="1" noChangeArrowheads="1"/>
                </p:cNvPicPr>
                <p:nvPr/>
              </p:nvPicPr>
              <p:blipFill>
                <a:blip r:embed="rId3" cstate="print"/>
                <a:srcRect/>
                <a:stretch>
                  <a:fillRect/>
                </a:stretch>
              </p:blipFill>
              <p:spPr bwMode="auto">
                <a:xfrm>
                  <a:off x="1340850" y="1941869"/>
                  <a:ext cx="583035" cy="609894"/>
                </a:xfrm>
                <a:prstGeom prst="rect">
                  <a:avLst/>
                </a:prstGeom>
                <a:noFill/>
                <a:ln w="9525">
                  <a:noFill/>
                  <a:miter lim="800000"/>
                  <a:headEnd/>
                  <a:tailEnd/>
                </a:ln>
              </p:spPr>
            </p:pic>
          </p:grpSp>
          <p:sp>
            <p:nvSpPr>
              <p:cNvPr id="41" name="Line Callout 2 (Accent Bar) 40"/>
              <p:cNvSpPr/>
              <p:nvPr/>
            </p:nvSpPr>
            <p:spPr bwMode="auto">
              <a:xfrm>
                <a:off x="6682770" y="1946564"/>
                <a:ext cx="2194858" cy="1200329"/>
              </a:xfrm>
              <a:prstGeom prst="accentCallout2">
                <a:avLst>
                  <a:gd name="adj1" fmla="val 32660"/>
                  <a:gd name="adj2" fmla="val -3864"/>
                  <a:gd name="adj3" fmla="val 39322"/>
                  <a:gd name="adj4" fmla="val -21168"/>
                  <a:gd name="adj5" fmla="val 11883"/>
                  <a:gd name="adj6" fmla="val -92569"/>
                </a:avLst>
              </a:prstGeom>
              <a:solidFill>
                <a:schemeClr val="accent1">
                  <a:lumMod val="60000"/>
                  <a:lumOff val="40000"/>
                </a:schemeClr>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square" anchor="ctr">
                <a:spAutoFit/>
              </a:bodyPr>
              <a:lstStyle/>
              <a:p>
                <a:pPr>
                  <a:spcBef>
                    <a:spcPts val="0"/>
                  </a:spcBef>
                  <a:buClr>
                    <a:srgbClr val="FFFFFF"/>
                  </a:buClr>
                  <a:buFont typeface="Times New Roman" pitchFamily="18" charset="0"/>
                  <a:buNone/>
                  <a:defRPr/>
                </a:pPr>
                <a:r>
                  <a:rPr lang="en-US" dirty="0">
                    <a:solidFill>
                      <a:schemeClr val="tx1"/>
                    </a:solidFill>
                  </a:rPr>
                  <a:t>Switching between network segments</a:t>
                </a:r>
              </a:p>
            </p:txBody>
          </p:sp>
          <p:sp>
            <p:nvSpPr>
              <p:cNvPr id="42" name="Rectangle 41"/>
              <p:cNvSpPr/>
              <p:nvPr/>
            </p:nvSpPr>
            <p:spPr>
              <a:xfrm>
                <a:off x="615837" y="1000625"/>
                <a:ext cx="1611312" cy="406265"/>
              </a:xfrm>
              <a:prstGeom prst="rect">
                <a:avLst/>
              </a:prstGeom>
            </p:spPr>
            <p:txBody>
              <a:bodyPr wrap="square">
                <a:spAutoFit/>
              </a:bodyPr>
              <a:lstStyle/>
              <a:p>
                <a:pPr algn="l" eaLnBrk="1" hangingPunct="1">
                  <a:buClrTx/>
                  <a:buSzPct val="85000"/>
                  <a:buFont typeface="Times New Roman" pitchFamily="18" charset="0"/>
                  <a:buNone/>
                </a:pPr>
                <a:r>
                  <a:rPr lang="en-US" sz="2400" kern="0" dirty="0">
                    <a:solidFill>
                      <a:srgbClr val="004B72"/>
                    </a:solidFill>
                    <a:latin typeface="Arial"/>
                  </a:rPr>
                  <a:t>Layer 2</a:t>
                </a:r>
              </a:p>
            </p:txBody>
          </p:sp>
          <p:grpSp>
            <p:nvGrpSpPr>
              <p:cNvPr id="43" name="Group 42"/>
              <p:cNvGrpSpPr/>
              <p:nvPr/>
            </p:nvGrpSpPr>
            <p:grpSpPr>
              <a:xfrm>
                <a:off x="3065575" y="2128903"/>
                <a:ext cx="1503362" cy="1046221"/>
                <a:chOff x="2420242" y="2853242"/>
                <a:chExt cx="1503362" cy="1046221"/>
              </a:xfrm>
            </p:grpSpPr>
            <p:sp>
              <p:nvSpPr>
                <p:cNvPr id="48" name="Oval 5"/>
                <p:cNvSpPr>
                  <a:spLocks noChangeArrowheads="1"/>
                </p:cNvSpPr>
                <p:nvPr/>
              </p:nvSpPr>
              <p:spPr bwMode="auto">
                <a:xfrm>
                  <a:off x="2420242" y="3267874"/>
                  <a:ext cx="1503362" cy="631589"/>
                </a:xfrm>
                <a:prstGeom prst="ellipse">
                  <a:avLst/>
                </a:prstGeom>
                <a:solidFill>
                  <a:srgbClr val="C9D6A6"/>
                </a:solidFill>
                <a:ln w="12700" algn="ctr">
                  <a:noFill/>
                  <a:round/>
                  <a:headEnd/>
                  <a:tailEnd/>
                </a:ln>
              </p:spPr>
              <p:txBody>
                <a:bodyPr wrap="none" anchor="ctr">
                  <a:spAutoFit/>
                </a:bodyPr>
                <a:lstStyle/>
                <a:p>
                  <a:pPr>
                    <a:buClr>
                      <a:srgbClr val="FFFFFF"/>
                    </a:buClr>
                  </a:pPr>
                  <a:endParaRPr lang="en-US" dirty="0">
                    <a:solidFill>
                      <a:srgbClr val="96BD22"/>
                    </a:solidFill>
                  </a:endParaRPr>
                </a:p>
              </p:txBody>
            </p:sp>
            <p:pic>
              <p:nvPicPr>
                <p:cNvPr id="49" name="Picture 17" descr="Untitled-4"/>
                <p:cNvPicPr>
                  <a:picLocks noChangeAspect="1" noChangeArrowheads="1"/>
                </p:cNvPicPr>
                <p:nvPr/>
              </p:nvPicPr>
              <p:blipFill>
                <a:blip r:embed="rId2" cstate="print"/>
                <a:srcRect/>
                <a:stretch>
                  <a:fillRect/>
                </a:stretch>
              </p:blipFill>
              <p:spPr bwMode="auto">
                <a:xfrm>
                  <a:off x="2641716" y="2853242"/>
                  <a:ext cx="416798" cy="730426"/>
                </a:xfrm>
                <a:prstGeom prst="rect">
                  <a:avLst/>
                </a:prstGeom>
                <a:noFill/>
                <a:ln w="9525">
                  <a:noFill/>
                  <a:miter lim="800000"/>
                  <a:headEnd/>
                  <a:tailEnd/>
                </a:ln>
              </p:spPr>
            </p:pic>
            <p:pic>
              <p:nvPicPr>
                <p:cNvPr id="50" name="Picture 17" descr="Untitled-4"/>
                <p:cNvPicPr>
                  <a:picLocks noChangeAspect="1" noChangeArrowheads="1"/>
                </p:cNvPicPr>
                <p:nvPr/>
              </p:nvPicPr>
              <p:blipFill>
                <a:blip r:embed="rId2" cstate="print"/>
                <a:srcRect/>
                <a:stretch>
                  <a:fillRect/>
                </a:stretch>
              </p:blipFill>
              <p:spPr bwMode="auto">
                <a:xfrm>
                  <a:off x="2916827" y="3087585"/>
                  <a:ext cx="416798" cy="730426"/>
                </a:xfrm>
                <a:prstGeom prst="rect">
                  <a:avLst/>
                </a:prstGeom>
                <a:noFill/>
                <a:ln w="9525">
                  <a:noFill/>
                  <a:miter lim="800000"/>
                  <a:headEnd/>
                  <a:tailEnd/>
                </a:ln>
              </p:spPr>
            </p:pic>
            <p:pic>
              <p:nvPicPr>
                <p:cNvPr id="51" name="Picture 17" descr="Untitled-4"/>
                <p:cNvPicPr>
                  <a:picLocks noChangeAspect="1" noChangeArrowheads="1"/>
                </p:cNvPicPr>
                <p:nvPr/>
              </p:nvPicPr>
              <p:blipFill>
                <a:blip r:embed="rId2" cstate="print"/>
                <a:srcRect/>
                <a:stretch>
                  <a:fillRect/>
                </a:stretch>
              </p:blipFill>
              <p:spPr bwMode="auto">
                <a:xfrm>
                  <a:off x="3333625" y="2975754"/>
                  <a:ext cx="416798" cy="730426"/>
                </a:xfrm>
                <a:prstGeom prst="rect">
                  <a:avLst/>
                </a:prstGeom>
                <a:noFill/>
                <a:ln w="9525">
                  <a:noFill/>
                  <a:miter lim="800000"/>
                  <a:headEnd/>
                  <a:tailEnd/>
                </a:ln>
              </p:spPr>
            </p:pic>
          </p:grpSp>
          <p:sp>
            <p:nvSpPr>
              <p:cNvPr id="44" name="Text Box 5_1"/>
              <p:cNvSpPr txBox="1">
                <a:spLocks noChangeArrowheads="1"/>
              </p:cNvSpPr>
              <p:nvPr/>
            </p:nvSpPr>
            <p:spPr bwMode="auto">
              <a:xfrm>
                <a:off x="3776071" y="2009152"/>
                <a:ext cx="500458" cy="249299"/>
              </a:xfrm>
              <a:prstGeom prst="rect">
                <a:avLst/>
              </a:prstGeom>
              <a:noFill/>
              <a:ln w="9525" algn="ctr">
                <a:noFill/>
                <a:miter lim="800000"/>
                <a:headEnd/>
                <a:tailEnd/>
              </a:ln>
            </p:spPr>
            <p:txBody>
              <a:bodyPr wrap="none">
                <a:spAutoFit/>
              </a:bodyPr>
              <a:lstStyle/>
              <a:p>
                <a:pPr>
                  <a:buClr>
                    <a:srgbClr val="FFFFFF"/>
                  </a:buClr>
                  <a:buFont typeface="Times New Roman" pitchFamily="18" charset="0"/>
                  <a:buNone/>
                </a:pPr>
                <a:r>
                  <a:rPr kumimoji="1" lang="en-US" sz="1200" b="1" dirty="0">
                    <a:solidFill>
                      <a:srgbClr val="000000"/>
                    </a:solidFill>
                  </a:rPr>
                  <a:t>E1/5</a:t>
                </a:r>
              </a:p>
            </p:txBody>
          </p:sp>
          <p:sp>
            <p:nvSpPr>
              <p:cNvPr id="45" name="Text Box 49"/>
              <p:cNvSpPr txBox="1">
                <a:spLocks noChangeArrowheads="1"/>
              </p:cNvSpPr>
              <p:nvPr/>
            </p:nvSpPr>
            <p:spPr bwMode="auto">
              <a:xfrm>
                <a:off x="4248963" y="2443831"/>
                <a:ext cx="1797761" cy="415498"/>
              </a:xfrm>
              <a:prstGeom prst="rect">
                <a:avLst/>
              </a:prstGeom>
              <a:noFill/>
              <a:ln w="12700" algn="ctr">
                <a:noFill/>
                <a:miter lim="800000"/>
                <a:headEnd/>
                <a:tailEnd/>
              </a:ln>
            </p:spPr>
            <p:txBody>
              <a:bodyPr wrap="square">
                <a:spAutoFit/>
              </a:bodyPr>
              <a:lstStyle/>
              <a:p>
                <a:pPr>
                  <a:spcBef>
                    <a:spcPts val="0"/>
                  </a:spcBef>
                  <a:buClr>
                    <a:srgbClr val="FFFFFF"/>
                  </a:buClr>
                  <a:buFont typeface="Times New Roman" pitchFamily="18" charset="0"/>
                  <a:buNone/>
                </a:pPr>
                <a:r>
                  <a:rPr kumimoji="1" lang="en-US" altLang="ko-KR" sz="1200" b="1" dirty="0">
                    <a:solidFill>
                      <a:srgbClr val="000000"/>
                    </a:solidFill>
                    <a:ea typeface="굴림"/>
                    <a:cs typeface="굴림"/>
                  </a:rPr>
                  <a:t>App Servers</a:t>
                </a:r>
              </a:p>
              <a:p>
                <a:pPr>
                  <a:spcBef>
                    <a:spcPts val="0"/>
                  </a:spcBef>
                  <a:buClr>
                    <a:srgbClr val="FFFFFF"/>
                  </a:buClr>
                  <a:buFont typeface="Times New Roman" pitchFamily="18" charset="0"/>
                  <a:buNone/>
                </a:pPr>
                <a:r>
                  <a:rPr kumimoji="1" lang="en-US" altLang="ko-KR" sz="1200" b="1" dirty="0">
                    <a:solidFill>
                      <a:srgbClr val="000000"/>
                    </a:solidFill>
                    <a:ea typeface="굴림"/>
                    <a:cs typeface="굴림"/>
                  </a:rPr>
                  <a:t>(10.20.1.0/24)</a:t>
                </a:r>
              </a:p>
            </p:txBody>
          </p:sp>
          <p:sp>
            <p:nvSpPr>
              <p:cNvPr id="46" name="Text Box 49"/>
              <p:cNvSpPr txBox="1">
                <a:spLocks noChangeArrowheads="1"/>
              </p:cNvSpPr>
              <p:nvPr/>
            </p:nvSpPr>
            <p:spPr bwMode="auto">
              <a:xfrm>
                <a:off x="6607492" y="1205453"/>
                <a:ext cx="1797761" cy="415498"/>
              </a:xfrm>
              <a:prstGeom prst="rect">
                <a:avLst/>
              </a:prstGeom>
              <a:noFill/>
              <a:ln w="12700" algn="ctr">
                <a:noFill/>
                <a:miter lim="800000"/>
                <a:headEnd/>
                <a:tailEnd/>
              </a:ln>
            </p:spPr>
            <p:txBody>
              <a:bodyPr wrap="square">
                <a:spAutoFit/>
              </a:bodyPr>
              <a:lstStyle/>
              <a:p>
                <a:pPr>
                  <a:spcBef>
                    <a:spcPts val="0"/>
                  </a:spcBef>
                  <a:buClr>
                    <a:srgbClr val="FFFFFF"/>
                  </a:buClr>
                  <a:buFont typeface="Times New Roman" pitchFamily="18" charset="0"/>
                  <a:buNone/>
                </a:pPr>
                <a:r>
                  <a:rPr kumimoji="1" lang="en-US" altLang="ko-KR" sz="1200" b="1" dirty="0">
                    <a:solidFill>
                      <a:srgbClr val="000000"/>
                    </a:solidFill>
                    <a:ea typeface="굴림"/>
                    <a:cs typeface="굴림"/>
                  </a:rPr>
                  <a:t>Mail Servers</a:t>
                </a:r>
              </a:p>
              <a:p>
                <a:pPr>
                  <a:spcBef>
                    <a:spcPts val="0"/>
                  </a:spcBef>
                  <a:buClr>
                    <a:srgbClr val="FFFFFF"/>
                  </a:buClr>
                  <a:buFont typeface="Times New Roman" pitchFamily="18" charset="0"/>
                  <a:buNone/>
                </a:pPr>
                <a:r>
                  <a:rPr kumimoji="1" lang="en-US" altLang="ko-KR" sz="1200" b="1" dirty="0">
                    <a:solidFill>
                      <a:srgbClr val="000000"/>
                    </a:solidFill>
                    <a:ea typeface="굴림"/>
                    <a:cs typeface="굴림"/>
                  </a:rPr>
                  <a:t>(10.20.1.0/24)</a:t>
                </a:r>
              </a:p>
            </p:txBody>
          </p:sp>
          <p:pic>
            <p:nvPicPr>
              <p:cNvPr id="47" name="Picture 14" descr="Untitled-11"/>
              <p:cNvPicPr>
                <a:picLocks noChangeAspect="1" noChangeArrowheads="1"/>
              </p:cNvPicPr>
              <p:nvPr/>
            </p:nvPicPr>
            <p:blipFill>
              <a:blip r:embed="rId4" cstate="print"/>
              <a:srcRect/>
              <a:stretch>
                <a:fillRect/>
              </a:stretch>
            </p:blipFill>
            <p:spPr bwMode="auto">
              <a:xfrm>
                <a:off x="3872007" y="1595639"/>
                <a:ext cx="968375" cy="538163"/>
              </a:xfrm>
              <a:prstGeom prst="rect">
                <a:avLst/>
              </a:prstGeom>
              <a:noFill/>
              <a:ln w="9525">
                <a:noFill/>
                <a:miter lim="800000"/>
                <a:headEnd/>
                <a:tailEnd/>
              </a:ln>
            </p:spPr>
          </p:pic>
        </p:grpSp>
      </p:grpSp>
    </p:spTree>
    <p:extLst>
      <p:ext uri="{BB962C8B-B14F-4D97-AF65-F5344CB8AC3E}">
        <p14:creationId xmlns:p14="http://schemas.microsoft.com/office/powerpoint/2010/main" val="3825410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Traditional Zones of Risk</a:t>
            </a:r>
            <a:endParaRPr lang="en-SG" dirty="0"/>
          </a:p>
        </p:txBody>
      </p:sp>
      <p:graphicFrame>
        <p:nvGraphicFramePr>
          <p:cNvPr id="5" name="Content Placeholder 4"/>
          <p:cNvGraphicFramePr>
            <a:graphicFrameLocks noGrp="1"/>
          </p:cNvGraphicFramePr>
          <p:nvPr>
            <p:ph idx="1"/>
            <p:extLst/>
          </p:nvPr>
        </p:nvGraphicFramePr>
        <p:xfrm>
          <a:off x="381000" y="1066801"/>
          <a:ext cx="5638800" cy="2895601"/>
        </p:xfrm>
        <a:graphic>
          <a:graphicData uri="http://schemas.openxmlformats.org/drawingml/2006/table">
            <a:tbl>
              <a:tblPr firstRow="1" bandRow="1">
                <a:tableStyleId>{5C22544A-7EE6-4342-B048-85BDC9FD1C3A}</a:tableStyleId>
              </a:tblPr>
              <a:tblGrid>
                <a:gridCol w="1879600">
                  <a:extLst>
                    <a:ext uri="{9D8B030D-6E8A-4147-A177-3AD203B41FA5}">
                      <a16:colId xmlns:a16="http://schemas.microsoft.com/office/drawing/2014/main" val="20000"/>
                    </a:ext>
                  </a:extLst>
                </a:gridCol>
                <a:gridCol w="1879600">
                  <a:extLst>
                    <a:ext uri="{9D8B030D-6E8A-4147-A177-3AD203B41FA5}">
                      <a16:colId xmlns:a16="http://schemas.microsoft.com/office/drawing/2014/main" val="20001"/>
                    </a:ext>
                  </a:extLst>
                </a:gridCol>
                <a:gridCol w="1879600">
                  <a:extLst>
                    <a:ext uri="{9D8B030D-6E8A-4147-A177-3AD203B41FA5}">
                      <a16:colId xmlns:a16="http://schemas.microsoft.com/office/drawing/2014/main" val="20002"/>
                    </a:ext>
                  </a:extLst>
                </a:gridCol>
              </a:tblGrid>
              <a:tr h="572756">
                <a:tc gridSpan="3">
                  <a:txBody>
                    <a:bodyPr/>
                    <a:lstStyle/>
                    <a:p>
                      <a:r>
                        <a:rPr lang="en-US" sz="1800" b="1" dirty="0"/>
                        <a:t>Risk</a:t>
                      </a:r>
                      <a:r>
                        <a:rPr lang="en-US" sz="1800" b="1" baseline="0" dirty="0"/>
                        <a:t> and trust levels of common network zones</a:t>
                      </a:r>
                      <a:endParaRPr lang="en-US" sz="1800" b="1" dirty="0"/>
                    </a:p>
                  </a:txBody>
                  <a:tcPr marL="91404" marR="91404"/>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0000"/>
                  </a:ext>
                </a:extLst>
              </a:tr>
              <a:tr h="464569">
                <a:tc>
                  <a:txBody>
                    <a:bodyPr/>
                    <a:lstStyle/>
                    <a:p>
                      <a:r>
                        <a:rPr lang="en-US" sz="1400" b="1" dirty="0"/>
                        <a:t>Zone</a:t>
                      </a:r>
                    </a:p>
                  </a:txBody>
                  <a:tcPr marL="91404" marR="91404"/>
                </a:tc>
                <a:tc>
                  <a:txBody>
                    <a:bodyPr/>
                    <a:lstStyle/>
                    <a:p>
                      <a:r>
                        <a:rPr lang="en-US" sz="1400" b="1" dirty="0"/>
                        <a:t>Risk Level</a:t>
                      </a:r>
                    </a:p>
                  </a:txBody>
                  <a:tcPr marL="91404" marR="91404"/>
                </a:tc>
                <a:tc>
                  <a:txBody>
                    <a:bodyPr/>
                    <a:lstStyle/>
                    <a:p>
                      <a:r>
                        <a:rPr lang="en-US" sz="1400" b="1" dirty="0"/>
                        <a:t>Trust</a:t>
                      </a:r>
                      <a:r>
                        <a:rPr lang="en-US" sz="1400" b="1" baseline="0" dirty="0"/>
                        <a:t> Level</a:t>
                      </a:r>
                      <a:endParaRPr lang="en-US" sz="1400" b="1" dirty="0"/>
                    </a:p>
                  </a:txBody>
                  <a:tcPr marL="91404" marR="91404"/>
                </a:tc>
                <a:extLst>
                  <a:ext uri="{0D108BD9-81ED-4DB2-BD59-A6C34878D82A}">
                    <a16:rowId xmlns:a16="http://schemas.microsoft.com/office/drawing/2014/main" val="10001"/>
                  </a:ext>
                </a:extLst>
              </a:tr>
              <a:tr h="464569">
                <a:tc>
                  <a:txBody>
                    <a:bodyPr/>
                    <a:lstStyle/>
                    <a:p>
                      <a:r>
                        <a:rPr lang="en-US" sz="1400" dirty="0"/>
                        <a:t>LAN</a:t>
                      </a:r>
                    </a:p>
                  </a:txBody>
                  <a:tcPr marL="91404" marR="91404"/>
                </a:tc>
                <a:tc>
                  <a:txBody>
                    <a:bodyPr/>
                    <a:lstStyle/>
                    <a:p>
                      <a:r>
                        <a:rPr lang="en-US" sz="1400" dirty="0"/>
                        <a:t>Low</a:t>
                      </a:r>
                    </a:p>
                  </a:txBody>
                  <a:tcPr marL="91404" marR="91404"/>
                </a:tc>
                <a:tc>
                  <a:txBody>
                    <a:bodyPr/>
                    <a:lstStyle/>
                    <a:p>
                      <a:r>
                        <a:rPr lang="en-US" sz="1400" dirty="0"/>
                        <a:t>High</a:t>
                      </a:r>
                    </a:p>
                  </a:txBody>
                  <a:tcPr marL="91404" marR="91404"/>
                </a:tc>
                <a:extLst>
                  <a:ext uri="{0D108BD9-81ED-4DB2-BD59-A6C34878D82A}">
                    <a16:rowId xmlns:a16="http://schemas.microsoft.com/office/drawing/2014/main" val="10002"/>
                  </a:ext>
                </a:extLst>
              </a:tr>
              <a:tr h="464569">
                <a:tc>
                  <a:txBody>
                    <a:bodyPr/>
                    <a:lstStyle/>
                    <a:p>
                      <a:r>
                        <a:rPr lang="en-US" sz="1400" dirty="0"/>
                        <a:t>Extranet</a:t>
                      </a:r>
                    </a:p>
                  </a:txBody>
                  <a:tcPr marL="91404" marR="91404"/>
                </a:tc>
                <a:tc>
                  <a:txBody>
                    <a:bodyPr/>
                    <a:lstStyle/>
                    <a:p>
                      <a:r>
                        <a:rPr lang="en-US" sz="1400" dirty="0"/>
                        <a:t>Medium-Low</a:t>
                      </a:r>
                    </a:p>
                  </a:txBody>
                  <a:tcPr marL="91404" marR="91404"/>
                </a:tc>
                <a:tc>
                  <a:txBody>
                    <a:bodyPr/>
                    <a:lstStyle/>
                    <a:p>
                      <a:r>
                        <a:rPr lang="en-US" sz="1400" dirty="0"/>
                        <a:t>Medium-High</a:t>
                      </a:r>
                    </a:p>
                  </a:txBody>
                  <a:tcPr marL="91404" marR="91404"/>
                </a:tc>
                <a:extLst>
                  <a:ext uri="{0D108BD9-81ED-4DB2-BD59-A6C34878D82A}">
                    <a16:rowId xmlns:a16="http://schemas.microsoft.com/office/drawing/2014/main" val="10003"/>
                  </a:ext>
                </a:extLst>
              </a:tr>
              <a:tr h="464569">
                <a:tc>
                  <a:txBody>
                    <a:bodyPr/>
                    <a:lstStyle/>
                    <a:p>
                      <a:r>
                        <a:rPr lang="en-US" sz="1400" dirty="0"/>
                        <a:t>DMZ</a:t>
                      </a:r>
                    </a:p>
                  </a:txBody>
                  <a:tcPr marL="91404" marR="91404"/>
                </a:tc>
                <a:tc>
                  <a:txBody>
                    <a:bodyPr/>
                    <a:lstStyle/>
                    <a:p>
                      <a:r>
                        <a:rPr lang="en-US" sz="1400" dirty="0"/>
                        <a:t>Medium-High</a:t>
                      </a:r>
                    </a:p>
                  </a:txBody>
                  <a:tcPr marL="91404" marR="91404"/>
                </a:tc>
                <a:tc>
                  <a:txBody>
                    <a:bodyPr/>
                    <a:lstStyle/>
                    <a:p>
                      <a:r>
                        <a:rPr lang="en-US" sz="1400" dirty="0"/>
                        <a:t>Medium-Low</a:t>
                      </a:r>
                    </a:p>
                  </a:txBody>
                  <a:tcPr marL="91404" marR="91404"/>
                </a:tc>
                <a:extLst>
                  <a:ext uri="{0D108BD9-81ED-4DB2-BD59-A6C34878D82A}">
                    <a16:rowId xmlns:a16="http://schemas.microsoft.com/office/drawing/2014/main" val="10004"/>
                  </a:ext>
                </a:extLst>
              </a:tr>
              <a:tr h="464569">
                <a:tc>
                  <a:txBody>
                    <a:bodyPr/>
                    <a:lstStyle/>
                    <a:p>
                      <a:r>
                        <a:rPr lang="en-US" sz="1400" dirty="0"/>
                        <a:t>Internet</a:t>
                      </a:r>
                    </a:p>
                  </a:txBody>
                  <a:tcPr marL="91404" marR="91404"/>
                </a:tc>
                <a:tc>
                  <a:txBody>
                    <a:bodyPr/>
                    <a:lstStyle/>
                    <a:p>
                      <a:r>
                        <a:rPr lang="en-US" sz="1400" dirty="0"/>
                        <a:t>High</a:t>
                      </a:r>
                    </a:p>
                  </a:txBody>
                  <a:tcPr marL="91404" marR="91404"/>
                </a:tc>
                <a:tc>
                  <a:txBody>
                    <a:bodyPr/>
                    <a:lstStyle/>
                    <a:p>
                      <a:r>
                        <a:rPr lang="en-US" sz="1400" dirty="0"/>
                        <a:t>Low</a:t>
                      </a:r>
                    </a:p>
                  </a:txBody>
                  <a:tcPr marL="91404" marR="91404"/>
                </a:tc>
                <a:extLst>
                  <a:ext uri="{0D108BD9-81ED-4DB2-BD59-A6C34878D82A}">
                    <a16:rowId xmlns:a16="http://schemas.microsoft.com/office/drawing/2014/main" val="10005"/>
                  </a:ext>
                </a:extLst>
              </a:tr>
            </a:tbl>
          </a:graphicData>
        </a:graphic>
      </p:graphicFrame>
      <p:pic>
        <p:nvPicPr>
          <p:cNvPr id="3074" name="Picture 2" descr="“intranet extranet internet”的图片搜索结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3032124"/>
            <a:ext cx="3238500" cy="3238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97349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itle 8"/>
          <p:cNvSpPr>
            <a:spLocks noGrp="1"/>
          </p:cNvSpPr>
          <p:nvPr>
            <p:ph type="title"/>
          </p:nvPr>
        </p:nvSpPr>
        <p:spPr/>
        <p:txBody>
          <a:bodyPr/>
          <a:lstStyle/>
          <a:p>
            <a:pPr eaLnBrk="1" hangingPunct="1"/>
            <a:r>
              <a:rPr lang="en-US" dirty="0"/>
              <a:t>Security Zone Overview</a:t>
            </a:r>
          </a:p>
        </p:txBody>
      </p:sp>
      <p:sp>
        <p:nvSpPr>
          <p:cNvPr id="5124" name="Content Placeholder 9"/>
          <p:cNvSpPr>
            <a:spLocks noGrp="1"/>
          </p:cNvSpPr>
          <p:nvPr>
            <p:ph idx="1"/>
          </p:nvPr>
        </p:nvSpPr>
        <p:spPr>
          <a:xfrm>
            <a:off x="152400" y="813577"/>
            <a:ext cx="8991600" cy="5431648"/>
          </a:xfrm>
        </p:spPr>
        <p:txBody>
          <a:bodyPr/>
          <a:lstStyle/>
          <a:p>
            <a:pPr eaLnBrk="1" hangingPunct="1"/>
            <a:r>
              <a:rPr lang="en-US" sz="2400" b="0" dirty="0"/>
              <a:t>Palo Alto Network firewalls use the concept of security zones. Zones are a logical grouping based on a particular type of traffic on your network. The physical location of the traffic is irrelevant. Zone names have no predefined meaning or policy associations.</a:t>
            </a:r>
          </a:p>
          <a:p>
            <a:pPr eaLnBrk="1" hangingPunct="1"/>
            <a:r>
              <a:rPr lang="en-US" sz="2400" b="0" dirty="0"/>
              <a:t>Systems with similar security needs are grouped into zones. For example, we would expect to see traffic initiated from the internet making connections into the DMZ, but we would never want to see that same kind of traffic into the datacenter.</a:t>
            </a:r>
          </a:p>
          <a:p>
            <a:pPr eaLnBrk="1" hangingPunct="1"/>
            <a:r>
              <a:rPr lang="en-US" sz="2400" b="0" dirty="0"/>
              <a:t>Zones represent networks of differing trust levels</a:t>
            </a:r>
          </a:p>
        </p:txBody>
      </p:sp>
      <p:grpSp>
        <p:nvGrpSpPr>
          <p:cNvPr id="2" name="Group 1"/>
          <p:cNvGrpSpPr/>
          <p:nvPr/>
        </p:nvGrpSpPr>
        <p:grpSpPr>
          <a:xfrm>
            <a:off x="2106612" y="4279900"/>
            <a:ext cx="4344988" cy="1965325"/>
            <a:chOff x="539750" y="1866900"/>
            <a:chExt cx="7315200" cy="4183063"/>
          </a:xfrm>
        </p:grpSpPr>
        <p:grpSp>
          <p:nvGrpSpPr>
            <p:cNvPr id="5126" name="Group 33"/>
            <p:cNvGrpSpPr>
              <a:grpSpLocks noChangeAspect="1"/>
            </p:cNvGrpSpPr>
            <p:nvPr/>
          </p:nvGrpSpPr>
          <p:grpSpPr bwMode="auto">
            <a:xfrm>
              <a:off x="3709988" y="3559842"/>
              <a:ext cx="1427162" cy="531637"/>
              <a:chOff x="1254" y="2283"/>
              <a:chExt cx="4313" cy="1608"/>
            </a:xfrm>
          </p:grpSpPr>
          <p:sp>
            <p:nvSpPr>
              <p:cNvPr id="5147" name="Rectangle 34"/>
              <p:cNvSpPr>
                <a:spLocks noChangeAspect="1" noChangeArrowheads="1"/>
              </p:cNvSpPr>
              <p:nvPr/>
            </p:nvSpPr>
            <p:spPr bwMode="auto">
              <a:xfrm>
                <a:off x="1284" y="2283"/>
                <a:ext cx="724" cy="1608"/>
              </a:xfrm>
              <a:prstGeom prst="rect">
                <a:avLst/>
              </a:prstGeom>
              <a:solidFill>
                <a:schemeClr val="bg1"/>
              </a:solidFill>
              <a:ln w="12700" algn="ctr">
                <a:noFill/>
                <a:miter lim="800000"/>
                <a:headEnd/>
                <a:tailEnd/>
              </a:ln>
            </p:spPr>
            <p:txBody>
              <a:bodyPr wrap="none" anchor="ctr">
                <a:spAutoFit/>
              </a:bodyPr>
              <a:lstStyle/>
              <a:p>
                <a:pPr>
                  <a:buClr>
                    <a:srgbClr val="FFFFFF"/>
                  </a:buClr>
                </a:pPr>
                <a:endParaRPr lang="en-US" sz="1800" dirty="0">
                  <a:solidFill>
                    <a:srgbClr val="96BD22"/>
                  </a:solidFill>
                </a:endParaRPr>
              </a:p>
            </p:txBody>
          </p:sp>
          <p:pic>
            <p:nvPicPr>
              <p:cNvPr id="5148" name="Picture 35" descr="PA4050_FrontWtop_HR"/>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254" y="2329"/>
                <a:ext cx="4313" cy="1210"/>
              </a:xfrm>
              <a:prstGeom prst="rect">
                <a:avLst/>
              </a:prstGeom>
              <a:noFill/>
              <a:ln w="9525">
                <a:noFill/>
                <a:miter lim="800000"/>
                <a:headEnd/>
                <a:tailEnd/>
              </a:ln>
            </p:spPr>
          </p:pic>
        </p:grpSp>
        <p:sp>
          <p:nvSpPr>
            <p:cNvPr id="422915" name="Cloud"/>
            <p:cNvSpPr>
              <a:spLocks noChangeAspect="1" noEditPoints="1" noChangeArrowheads="1"/>
            </p:cNvSpPr>
            <p:nvPr/>
          </p:nvSpPr>
          <p:spPr bwMode="auto">
            <a:xfrm>
              <a:off x="5862638" y="2228850"/>
              <a:ext cx="1617662" cy="1084263"/>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2"/>
            </a:solidFill>
            <a:ln w="9525">
              <a:solidFill>
                <a:srgbClr val="000000"/>
              </a:solidFill>
              <a:miter lim="800000"/>
              <a:headEnd/>
              <a:tailEnd/>
            </a:ln>
            <a:effectLst>
              <a:outerShdw dist="107763" dir="2700000" algn="ctr" rotWithShape="0">
                <a:srgbClr val="808080"/>
              </a:outerShdw>
            </a:effectLst>
          </p:spPr>
          <p:txBody>
            <a:bodyPr/>
            <a:lstStyle/>
            <a:p>
              <a:pPr>
                <a:buClr>
                  <a:srgbClr val="FFFFFF"/>
                </a:buClr>
                <a:defRPr/>
              </a:pPr>
              <a:endParaRPr lang="en-US" sz="1800" dirty="0">
                <a:solidFill>
                  <a:srgbClr val="96BD22"/>
                </a:solidFill>
              </a:endParaRPr>
            </a:p>
          </p:txBody>
        </p:sp>
        <p:pic>
          <p:nvPicPr>
            <p:cNvPr id="5128" name="Picture 4" descr="C:\Documents and Settings\npiagentini\Local Settings\Temporary Internet Files\Content.IE5\LQMVQF66\MCj04352420000[1].png"/>
            <p:cNvPicPr>
              <a:picLocks noChangeAspect="1" noChangeArrowheads="1"/>
            </p:cNvPicPr>
            <p:nvPr/>
          </p:nvPicPr>
          <p:blipFill>
            <a:blip r:embed="rId5" cstate="print"/>
            <a:srcRect/>
            <a:stretch>
              <a:fillRect/>
            </a:stretch>
          </p:blipFill>
          <p:spPr bwMode="auto">
            <a:xfrm>
              <a:off x="6157913" y="4665663"/>
              <a:ext cx="700087" cy="1384300"/>
            </a:xfrm>
            <a:prstGeom prst="rect">
              <a:avLst/>
            </a:prstGeom>
            <a:noFill/>
            <a:ln w="9525">
              <a:noFill/>
              <a:miter lim="800000"/>
              <a:headEnd/>
              <a:tailEnd/>
            </a:ln>
          </p:spPr>
        </p:pic>
        <p:pic>
          <p:nvPicPr>
            <p:cNvPr id="5129" name="Picture 6" descr="C:\Documents and Settings\npiagentini\Local Settings\Temporary Internet Files\Content.IE5\0J7P1731\MCj02857780000[1].wmf"/>
            <p:cNvPicPr>
              <a:picLocks noChangeAspect="1" noChangeArrowheads="1"/>
            </p:cNvPicPr>
            <p:nvPr/>
          </p:nvPicPr>
          <p:blipFill>
            <a:blip r:embed="rId6" cstate="print"/>
            <a:srcRect/>
            <a:stretch>
              <a:fillRect/>
            </a:stretch>
          </p:blipFill>
          <p:spPr bwMode="auto">
            <a:xfrm>
              <a:off x="2568575" y="5295900"/>
              <a:ext cx="947738" cy="727075"/>
            </a:xfrm>
            <a:prstGeom prst="rect">
              <a:avLst/>
            </a:prstGeom>
            <a:noFill/>
            <a:ln w="9525">
              <a:noFill/>
              <a:miter lim="800000"/>
              <a:headEnd/>
              <a:tailEnd/>
            </a:ln>
          </p:spPr>
        </p:pic>
        <p:pic>
          <p:nvPicPr>
            <p:cNvPr id="5130" name="Picture 7" descr="C:\Program Files\Microsoft Office\MEDIA\CAGCAT10\j0285750.wmf"/>
            <p:cNvPicPr>
              <a:picLocks noChangeAspect="1" noChangeArrowheads="1"/>
            </p:cNvPicPr>
            <p:nvPr/>
          </p:nvPicPr>
          <p:blipFill>
            <a:blip r:embed="rId7" cstate="print"/>
            <a:srcRect/>
            <a:stretch>
              <a:fillRect/>
            </a:stretch>
          </p:blipFill>
          <p:spPr bwMode="auto">
            <a:xfrm>
              <a:off x="1046163" y="4862513"/>
              <a:ext cx="1087437" cy="668337"/>
            </a:xfrm>
            <a:prstGeom prst="rect">
              <a:avLst/>
            </a:prstGeom>
            <a:noFill/>
            <a:ln w="9525">
              <a:noFill/>
              <a:miter lim="800000"/>
              <a:headEnd/>
              <a:tailEnd/>
            </a:ln>
          </p:spPr>
        </p:pic>
        <p:pic>
          <p:nvPicPr>
            <p:cNvPr id="5131" name="Picture 8" descr="C:\Documents and Settings\npiagentini\Local Settings\Temporary Internet Files\Content.IE5\3BL3MKW5\MCj04315630000[1].png"/>
            <p:cNvPicPr>
              <a:picLocks noChangeAspect="1" noChangeArrowheads="1"/>
            </p:cNvPicPr>
            <p:nvPr/>
          </p:nvPicPr>
          <p:blipFill>
            <a:blip r:embed="rId8" cstate="print"/>
            <a:srcRect/>
            <a:stretch>
              <a:fillRect/>
            </a:stretch>
          </p:blipFill>
          <p:spPr bwMode="auto">
            <a:xfrm>
              <a:off x="606425" y="3341688"/>
              <a:ext cx="812800" cy="817562"/>
            </a:xfrm>
            <a:prstGeom prst="rect">
              <a:avLst/>
            </a:prstGeom>
            <a:noFill/>
            <a:ln w="9525">
              <a:noFill/>
              <a:miter lim="800000"/>
              <a:headEnd/>
              <a:tailEnd/>
            </a:ln>
          </p:spPr>
        </p:pic>
        <p:cxnSp>
          <p:nvCxnSpPr>
            <p:cNvPr id="5132" name="Straight Connector 21"/>
            <p:cNvCxnSpPr>
              <a:cxnSpLocks noChangeShapeType="1"/>
            </p:cNvCxnSpPr>
            <p:nvPr/>
          </p:nvCxnSpPr>
          <p:spPr bwMode="auto">
            <a:xfrm rot="16200000" flipH="1">
              <a:off x="3402806" y="4996657"/>
              <a:ext cx="2062163" cy="19050"/>
            </a:xfrm>
            <a:prstGeom prst="line">
              <a:avLst/>
            </a:prstGeom>
            <a:noFill/>
            <a:ln w="28575" algn="ctr">
              <a:solidFill>
                <a:schemeClr val="tx1"/>
              </a:solidFill>
              <a:round/>
              <a:headEnd/>
              <a:tailEnd/>
            </a:ln>
          </p:spPr>
        </p:cxnSp>
        <p:cxnSp>
          <p:nvCxnSpPr>
            <p:cNvPr id="5133" name="Straight Connector 22"/>
            <p:cNvCxnSpPr>
              <a:cxnSpLocks noChangeShapeType="1"/>
            </p:cNvCxnSpPr>
            <p:nvPr/>
          </p:nvCxnSpPr>
          <p:spPr bwMode="auto">
            <a:xfrm flipV="1">
              <a:off x="5137150" y="3775075"/>
              <a:ext cx="2717800" cy="0"/>
            </a:xfrm>
            <a:prstGeom prst="line">
              <a:avLst/>
            </a:prstGeom>
            <a:noFill/>
            <a:ln w="28575" algn="ctr">
              <a:solidFill>
                <a:schemeClr val="tx1"/>
              </a:solidFill>
              <a:round/>
              <a:headEnd/>
              <a:tailEnd/>
            </a:ln>
          </p:spPr>
        </p:cxnSp>
        <p:cxnSp>
          <p:nvCxnSpPr>
            <p:cNvPr id="5134" name="Straight Connector 25"/>
            <p:cNvCxnSpPr>
              <a:cxnSpLocks noChangeShapeType="1"/>
            </p:cNvCxnSpPr>
            <p:nvPr/>
          </p:nvCxnSpPr>
          <p:spPr bwMode="auto">
            <a:xfrm rot="5400000" flipH="1" flipV="1">
              <a:off x="3701257" y="2845594"/>
              <a:ext cx="1452562" cy="6350"/>
            </a:xfrm>
            <a:prstGeom prst="line">
              <a:avLst/>
            </a:prstGeom>
            <a:noFill/>
            <a:ln w="28575" algn="ctr">
              <a:solidFill>
                <a:schemeClr val="tx1"/>
              </a:solidFill>
              <a:round/>
              <a:headEnd/>
              <a:tailEnd/>
            </a:ln>
          </p:spPr>
        </p:cxnSp>
        <p:cxnSp>
          <p:nvCxnSpPr>
            <p:cNvPr id="5135" name="Straight Connector 26"/>
            <p:cNvCxnSpPr>
              <a:cxnSpLocks noChangeShapeType="1"/>
            </p:cNvCxnSpPr>
            <p:nvPr/>
          </p:nvCxnSpPr>
          <p:spPr bwMode="auto">
            <a:xfrm flipV="1">
              <a:off x="539750" y="3775075"/>
              <a:ext cx="3170238" cy="866775"/>
            </a:xfrm>
            <a:prstGeom prst="line">
              <a:avLst/>
            </a:prstGeom>
            <a:noFill/>
            <a:ln w="28575" algn="ctr">
              <a:solidFill>
                <a:schemeClr val="tx1"/>
              </a:solidFill>
              <a:round/>
              <a:headEnd/>
              <a:tailEnd/>
            </a:ln>
          </p:spPr>
        </p:cxnSp>
        <p:cxnSp>
          <p:nvCxnSpPr>
            <p:cNvPr id="5136" name="Straight Connector 27"/>
            <p:cNvCxnSpPr>
              <a:cxnSpLocks noChangeShapeType="1"/>
            </p:cNvCxnSpPr>
            <p:nvPr/>
          </p:nvCxnSpPr>
          <p:spPr bwMode="auto">
            <a:xfrm>
              <a:off x="996950" y="2262188"/>
              <a:ext cx="2713038" cy="1512887"/>
            </a:xfrm>
            <a:prstGeom prst="line">
              <a:avLst/>
            </a:prstGeom>
            <a:noFill/>
            <a:ln w="28575" algn="ctr">
              <a:solidFill>
                <a:schemeClr val="tx1"/>
              </a:solidFill>
              <a:round/>
              <a:headEnd/>
              <a:tailEnd/>
            </a:ln>
          </p:spPr>
        </p:cxnSp>
        <p:pic>
          <p:nvPicPr>
            <p:cNvPr id="5137" name="Picture 4_0" descr="C:\Documents and Settings\npiagentini\Local Settings\Temporary Internet Files\Content.IE5\LQMVQF66\MCj04352420000[1].png"/>
            <p:cNvPicPr>
              <a:picLocks noChangeAspect="1" noChangeArrowheads="1"/>
            </p:cNvPicPr>
            <p:nvPr/>
          </p:nvPicPr>
          <p:blipFill>
            <a:blip r:embed="rId5" cstate="print"/>
            <a:srcRect/>
            <a:stretch>
              <a:fillRect/>
            </a:stretch>
          </p:blipFill>
          <p:spPr bwMode="auto">
            <a:xfrm>
              <a:off x="5278438" y="4618038"/>
              <a:ext cx="700087" cy="1385887"/>
            </a:xfrm>
            <a:prstGeom prst="rect">
              <a:avLst/>
            </a:prstGeom>
            <a:noFill/>
            <a:ln w="9525">
              <a:noFill/>
              <a:miter lim="800000"/>
              <a:headEnd/>
              <a:tailEnd/>
            </a:ln>
          </p:spPr>
        </p:pic>
        <p:pic>
          <p:nvPicPr>
            <p:cNvPr id="5138" name="Picture 10" descr="C:\Documents and Settings\npiagentini\Local Settings\Temporary Internet Files\Content.IE5\V9UOQIVU\MCj04316330000[1].png"/>
            <p:cNvPicPr>
              <a:picLocks noChangeAspect="1" noChangeArrowheads="1"/>
            </p:cNvPicPr>
            <p:nvPr/>
          </p:nvPicPr>
          <p:blipFill>
            <a:blip r:embed="rId9" cstate="print"/>
            <a:srcRect/>
            <a:stretch>
              <a:fillRect/>
            </a:stretch>
          </p:blipFill>
          <p:spPr bwMode="auto">
            <a:xfrm>
              <a:off x="2447925" y="4397375"/>
              <a:ext cx="658813" cy="657225"/>
            </a:xfrm>
            <a:prstGeom prst="rect">
              <a:avLst/>
            </a:prstGeom>
            <a:noFill/>
            <a:ln w="9525">
              <a:noFill/>
              <a:miter lim="800000"/>
              <a:headEnd/>
              <a:tailEnd/>
            </a:ln>
          </p:spPr>
        </p:pic>
        <p:sp>
          <p:nvSpPr>
            <p:cNvPr id="5139" name="TextBox 40"/>
            <p:cNvSpPr txBox="1">
              <a:spLocks noChangeArrowheads="1"/>
            </p:cNvSpPr>
            <p:nvPr/>
          </p:nvSpPr>
          <p:spPr bwMode="auto">
            <a:xfrm>
              <a:off x="4672642" y="2262187"/>
              <a:ext cx="1171214" cy="531507"/>
            </a:xfrm>
            <a:prstGeom prst="rect">
              <a:avLst/>
            </a:prstGeom>
            <a:noFill/>
            <a:ln w="9525">
              <a:noFill/>
              <a:miter lim="800000"/>
              <a:headEnd/>
              <a:tailEnd/>
            </a:ln>
          </p:spPr>
          <p:txBody>
            <a:bodyPr wrap="none">
              <a:spAutoFit/>
            </a:bodyPr>
            <a:lstStyle/>
            <a:p>
              <a:pPr>
                <a:buClr>
                  <a:srgbClr val="FFFFFF"/>
                </a:buClr>
                <a:buFont typeface="Times New Roman" pitchFamily="18" charset="0"/>
                <a:buNone/>
              </a:pPr>
              <a:r>
                <a:rPr lang="en-US" sz="1800" dirty="0">
                  <a:solidFill>
                    <a:srgbClr val="000000"/>
                  </a:solidFill>
                </a:rPr>
                <a:t>Internet</a:t>
              </a:r>
            </a:p>
          </p:txBody>
        </p:sp>
        <p:sp>
          <p:nvSpPr>
            <p:cNvPr id="5140" name="TextBox 41"/>
            <p:cNvSpPr txBox="1">
              <a:spLocks noChangeArrowheads="1"/>
            </p:cNvSpPr>
            <p:nvPr/>
          </p:nvSpPr>
          <p:spPr bwMode="auto">
            <a:xfrm>
              <a:off x="5312788" y="4079875"/>
              <a:ext cx="1678630" cy="531507"/>
            </a:xfrm>
            <a:prstGeom prst="rect">
              <a:avLst/>
            </a:prstGeom>
            <a:noFill/>
            <a:ln w="9525">
              <a:noFill/>
              <a:miter lim="800000"/>
              <a:headEnd/>
              <a:tailEnd/>
            </a:ln>
          </p:spPr>
          <p:txBody>
            <a:bodyPr wrap="none">
              <a:spAutoFit/>
            </a:bodyPr>
            <a:lstStyle/>
            <a:p>
              <a:pPr>
                <a:buClr>
                  <a:srgbClr val="FFFFFF"/>
                </a:buClr>
                <a:buFont typeface="Times New Roman" pitchFamily="18" charset="0"/>
                <a:buNone/>
              </a:pPr>
              <a:r>
                <a:rPr lang="en-US" sz="1800" dirty="0">
                  <a:solidFill>
                    <a:srgbClr val="000000"/>
                  </a:solidFill>
                </a:rPr>
                <a:t>Data Center</a:t>
              </a:r>
            </a:p>
          </p:txBody>
        </p:sp>
        <p:sp>
          <p:nvSpPr>
            <p:cNvPr id="5141" name="TextBox 42"/>
            <p:cNvSpPr txBox="1">
              <a:spLocks noChangeArrowheads="1"/>
            </p:cNvSpPr>
            <p:nvPr/>
          </p:nvSpPr>
          <p:spPr bwMode="auto">
            <a:xfrm>
              <a:off x="3236716" y="4243388"/>
              <a:ext cx="921666" cy="531507"/>
            </a:xfrm>
            <a:prstGeom prst="rect">
              <a:avLst/>
            </a:prstGeom>
            <a:noFill/>
            <a:ln w="9525">
              <a:noFill/>
              <a:miter lim="800000"/>
              <a:headEnd/>
              <a:tailEnd/>
            </a:ln>
          </p:spPr>
          <p:txBody>
            <a:bodyPr wrap="none">
              <a:spAutoFit/>
            </a:bodyPr>
            <a:lstStyle/>
            <a:p>
              <a:pPr>
                <a:buClr>
                  <a:srgbClr val="FFFFFF"/>
                </a:buClr>
                <a:buFont typeface="Times New Roman" pitchFamily="18" charset="0"/>
                <a:buNone/>
              </a:pPr>
              <a:r>
                <a:rPr lang="en-US" sz="1800" dirty="0">
                  <a:solidFill>
                    <a:srgbClr val="000000"/>
                  </a:solidFill>
                </a:rPr>
                <a:t>Users</a:t>
              </a:r>
            </a:p>
          </p:txBody>
        </p:sp>
        <p:sp>
          <p:nvSpPr>
            <p:cNvPr id="5142" name="TextBox 43"/>
            <p:cNvSpPr txBox="1">
              <a:spLocks noChangeArrowheads="1"/>
            </p:cNvSpPr>
            <p:nvPr/>
          </p:nvSpPr>
          <p:spPr bwMode="auto">
            <a:xfrm>
              <a:off x="1540841" y="3328988"/>
              <a:ext cx="1054758" cy="531507"/>
            </a:xfrm>
            <a:prstGeom prst="rect">
              <a:avLst/>
            </a:prstGeom>
            <a:noFill/>
            <a:ln w="9525">
              <a:noFill/>
              <a:miter lim="800000"/>
              <a:headEnd/>
              <a:tailEnd/>
            </a:ln>
          </p:spPr>
          <p:txBody>
            <a:bodyPr wrap="none">
              <a:spAutoFit/>
            </a:bodyPr>
            <a:lstStyle/>
            <a:p>
              <a:pPr>
                <a:buClr>
                  <a:srgbClr val="FFFFFF"/>
                </a:buClr>
                <a:buFont typeface="Times New Roman" pitchFamily="18" charset="0"/>
                <a:buNone/>
              </a:pPr>
              <a:r>
                <a:rPr lang="en-US" sz="1800" dirty="0">
                  <a:solidFill>
                    <a:srgbClr val="000000"/>
                  </a:solidFill>
                </a:rPr>
                <a:t>Guests</a:t>
              </a:r>
            </a:p>
          </p:txBody>
        </p:sp>
        <p:pic>
          <p:nvPicPr>
            <p:cNvPr id="5143" name="Picture 28" descr="C:\Documents and Settings\npiagentini\Local Settings\Temporary Internet Files\Content.IE5\B9VLD5GQ\MCj04348450000[1].png"/>
            <p:cNvPicPr>
              <a:picLocks noChangeAspect="1" noChangeArrowheads="1"/>
            </p:cNvPicPr>
            <p:nvPr/>
          </p:nvPicPr>
          <p:blipFill>
            <a:blip r:embed="rId10" cstate="print"/>
            <a:srcRect/>
            <a:stretch>
              <a:fillRect/>
            </a:stretch>
          </p:blipFill>
          <p:spPr bwMode="auto">
            <a:xfrm>
              <a:off x="2525713" y="1901825"/>
              <a:ext cx="1314450" cy="1316038"/>
            </a:xfrm>
            <a:prstGeom prst="rect">
              <a:avLst/>
            </a:prstGeom>
            <a:noFill/>
            <a:ln w="9525">
              <a:noFill/>
              <a:miter lim="800000"/>
              <a:headEnd/>
              <a:tailEnd/>
            </a:ln>
          </p:spPr>
        </p:pic>
        <p:sp>
          <p:nvSpPr>
            <p:cNvPr id="5144" name="TextBox 42_1"/>
            <p:cNvSpPr txBox="1">
              <a:spLocks noChangeArrowheads="1"/>
            </p:cNvSpPr>
            <p:nvPr/>
          </p:nvSpPr>
          <p:spPr bwMode="auto">
            <a:xfrm>
              <a:off x="1857812" y="1866900"/>
              <a:ext cx="905030" cy="531507"/>
            </a:xfrm>
            <a:prstGeom prst="rect">
              <a:avLst/>
            </a:prstGeom>
            <a:noFill/>
            <a:ln w="9525">
              <a:noFill/>
              <a:miter lim="800000"/>
              <a:headEnd/>
              <a:tailEnd/>
            </a:ln>
          </p:spPr>
          <p:txBody>
            <a:bodyPr wrap="none">
              <a:spAutoFit/>
            </a:bodyPr>
            <a:lstStyle/>
            <a:p>
              <a:pPr>
                <a:buClr>
                  <a:srgbClr val="FFFFFF"/>
                </a:buClr>
                <a:buFont typeface="Times New Roman" pitchFamily="18" charset="0"/>
                <a:buNone/>
              </a:pPr>
              <a:r>
                <a:rPr lang="en-US" sz="1800" dirty="0">
                  <a:solidFill>
                    <a:srgbClr val="000000"/>
                  </a:solidFill>
                </a:rPr>
                <a:t>DMZ</a:t>
              </a:r>
            </a:p>
          </p:txBody>
        </p:sp>
      </p:grpSp>
    </p:spTree>
    <p:custDataLst>
      <p:tags r:id="rId1"/>
    </p:custDataLst>
    <p:extLst>
      <p:ext uri="{BB962C8B-B14F-4D97-AF65-F5344CB8AC3E}">
        <p14:creationId xmlns:p14="http://schemas.microsoft.com/office/powerpoint/2010/main" val="36353770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835827" y="2331504"/>
            <a:ext cx="3613276" cy="142256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Arial" pitchFamily="34" charset="0"/>
              <a:cs typeface="Arial" pitchFamily="34" charset="0"/>
            </a:endParaRPr>
          </a:p>
        </p:txBody>
      </p:sp>
      <p:sp>
        <p:nvSpPr>
          <p:cNvPr id="25" name="Rectangle 24"/>
          <p:cNvSpPr/>
          <p:nvPr/>
        </p:nvSpPr>
        <p:spPr>
          <a:xfrm>
            <a:off x="854133" y="3749643"/>
            <a:ext cx="3620828" cy="1874834"/>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Arial" pitchFamily="34" charset="0"/>
              <a:cs typeface="Arial" pitchFamily="34" charset="0"/>
            </a:endParaRPr>
          </a:p>
        </p:txBody>
      </p:sp>
      <p:sp>
        <p:nvSpPr>
          <p:cNvPr id="7" name="Isosceles Triangle 6"/>
          <p:cNvSpPr/>
          <p:nvPr/>
        </p:nvSpPr>
        <p:spPr>
          <a:xfrm rot="5400000">
            <a:off x="1656479" y="1753215"/>
            <a:ext cx="1979525" cy="3620827"/>
          </a:xfrm>
          <a:prstGeom prst="triangle">
            <a:avLst>
              <a:gd name="adj" fmla="val 5125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Arial" pitchFamily="34" charset="0"/>
              <a:cs typeface="Arial" pitchFamily="34" charset="0"/>
            </a:endParaRPr>
          </a:p>
        </p:txBody>
      </p:sp>
      <p:sp>
        <p:nvSpPr>
          <p:cNvPr id="2" name="Rectangle 1"/>
          <p:cNvSpPr/>
          <p:nvPr/>
        </p:nvSpPr>
        <p:spPr>
          <a:xfrm>
            <a:off x="4445290" y="2330460"/>
            <a:ext cx="3446959" cy="1422563"/>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Arial" pitchFamily="34" charset="0"/>
              <a:cs typeface="Arial" pitchFamily="34" charset="0"/>
            </a:endParaRPr>
          </a:p>
        </p:txBody>
      </p:sp>
      <p:sp>
        <p:nvSpPr>
          <p:cNvPr id="28" name="Rectangle 27"/>
          <p:cNvSpPr/>
          <p:nvPr/>
        </p:nvSpPr>
        <p:spPr>
          <a:xfrm>
            <a:off x="4456656" y="3735033"/>
            <a:ext cx="3434769" cy="187483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Arial" pitchFamily="34" charset="0"/>
              <a:cs typeface="Arial" pitchFamily="34" charset="0"/>
            </a:endParaRPr>
          </a:p>
        </p:txBody>
      </p:sp>
      <p:sp>
        <p:nvSpPr>
          <p:cNvPr id="5123" name="Title 8"/>
          <p:cNvSpPr>
            <a:spLocks noGrp="1"/>
          </p:cNvSpPr>
          <p:nvPr>
            <p:ph type="title"/>
          </p:nvPr>
        </p:nvSpPr>
        <p:spPr/>
        <p:txBody>
          <a:bodyPr>
            <a:noAutofit/>
          </a:bodyPr>
          <a:lstStyle/>
          <a:p>
            <a:pPr eaLnBrk="1" hangingPunct="1"/>
            <a:r>
              <a:rPr lang="en-US" sz="3200" dirty="0"/>
              <a:t>Security Zones and Security Policy Rules</a:t>
            </a:r>
          </a:p>
        </p:txBody>
      </p:sp>
      <p:sp>
        <p:nvSpPr>
          <p:cNvPr id="5124" name="Content Placeholder 9"/>
          <p:cNvSpPr>
            <a:spLocks noGrp="1"/>
          </p:cNvSpPr>
          <p:nvPr>
            <p:ph idx="1"/>
          </p:nvPr>
        </p:nvSpPr>
        <p:spPr>
          <a:xfrm>
            <a:off x="393835" y="1110313"/>
            <a:ext cx="8440183" cy="796392"/>
          </a:xfrm>
        </p:spPr>
        <p:txBody>
          <a:bodyPr>
            <a:normAutofit fontScale="92500" lnSpcReduction="10000"/>
          </a:bodyPr>
          <a:lstStyle/>
          <a:p>
            <a:pPr lvl="1">
              <a:buFont typeface="Wingdings" panose="05000000000000000000" pitchFamily="2" charset="2"/>
              <a:buChar char="§"/>
            </a:pPr>
            <a:r>
              <a:rPr lang="en-US" dirty="0">
                <a:solidFill>
                  <a:schemeClr val="tx1"/>
                </a:solidFill>
              </a:rPr>
              <a:t>Traffic within a zone is </a:t>
            </a:r>
            <a:r>
              <a:rPr lang="en-US" i="1" dirty="0">
                <a:solidFill>
                  <a:schemeClr val="tx1"/>
                </a:solidFill>
              </a:rPr>
              <a:t>allowed</a:t>
            </a:r>
            <a:r>
              <a:rPr lang="en-US" dirty="0">
                <a:solidFill>
                  <a:schemeClr val="tx1"/>
                </a:solidFill>
              </a:rPr>
              <a:t> by default.</a:t>
            </a:r>
          </a:p>
          <a:p>
            <a:pPr lvl="1">
              <a:buFont typeface="Wingdings" panose="05000000000000000000" pitchFamily="2" charset="2"/>
              <a:buChar char="§"/>
            </a:pPr>
            <a:r>
              <a:rPr lang="en-US" dirty="0">
                <a:solidFill>
                  <a:schemeClr val="tx1"/>
                </a:solidFill>
              </a:rPr>
              <a:t>Traffic between zones is </a:t>
            </a:r>
            <a:r>
              <a:rPr lang="en-US" i="1" dirty="0">
                <a:solidFill>
                  <a:schemeClr val="tx1"/>
                </a:solidFill>
              </a:rPr>
              <a:t>denied</a:t>
            </a:r>
            <a:r>
              <a:rPr lang="en-US" dirty="0">
                <a:solidFill>
                  <a:schemeClr val="tx1"/>
                </a:solidFill>
              </a:rPr>
              <a:t> by default.</a:t>
            </a:r>
          </a:p>
          <a:p>
            <a:pPr marL="458788" lvl="1" indent="0">
              <a:buNone/>
            </a:pPr>
            <a:endParaRPr lang="en-US" dirty="0">
              <a:solidFill>
                <a:schemeClr val="tx1"/>
              </a:solidFill>
            </a:endParaRPr>
          </a:p>
        </p:txBody>
      </p:sp>
      <p:cxnSp>
        <p:nvCxnSpPr>
          <p:cNvPr id="72" name="Straight Connector 27"/>
          <p:cNvCxnSpPr>
            <a:cxnSpLocks noChangeShapeType="1"/>
          </p:cNvCxnSpPr>
          <p:nvPr/>
        </p:nvCxnSpPr>
        <p:spPr bwMode="auto">
          <a:xfrm flipV="1">
            <a:off x="1305521" y="3944564"/>
            <a:ext cx="2965758" cy="579122"/>
          </a:xfrm>
          <a:prstGeom prst="line">
            <a:avLst/>
          </a:prstGeom>
          <a:noFill/>
          <a:ln w="133350" cmpd="dbl" algn="ctr">
            <a:noFill/>
            <a:prstDash val="solid"/>
            <a:miter lim="800000"/>
            <a:headEnd/>
            <a:tailEnd/>
          </a:ln>
          <a:effectLst>
            <a:outerShdw blurRad="50800" dist="50800" dir="5400000" algn="ctr" rotWithShape="0">
              <a:schemeClr val="bg1"/>
            </a:outerShdw>
          </a:effectLst>
        </p:spPr>
      </p:cxnSp>
      <p:cxnSp>
        <p:nvCxnSpPr>
          <p:cNvPr id="73" name="Straight Connector 27"/>
          <p:cNvCxnSpPr>
            <a:cxnSpLocks noChangeShapeType="1"/>
          </p:cNvCxnSpPr>
          <p:nvPr/>
        </p:nvCxnSpPr>
        <p:spPr bwMode="auto">
          <a:xfrm>
            <a:off x="4872017" y="2564883"/>
            <a:ext cx="7982" cy="1240636"/>
          </a:xfrm>
          <a:prstGeom prst="line">
            <a:avLst/>
          </a:prstGeom>
          <a:noFill/>
          <a:ln w="133350" cmpd="dbl" algn="ctr">
            <a:noFill/>
            <a:prstDash val="solid"/>
            <a:miter lim="800000"/>
            <a:headEnd/>
            <a:tailEnd/>
          </a:ln>
          <a:effectLst>
            <a:outerShdw blurRad="50800" dist="50800" dir="5400000" algn="ctr" rotWithShape="0">
              <a:schemeClr val="bg1"/>
            </a:outerShdw>
          </a:effectLst>
        </p:spPr>
      </p:cxnSp>
      <p:cxnSp>
        <p:nvCxnSpPr>
          <p:cNvPr id="74" name="Straight Connector 27"/>
          <p:cNvCxnSpPr>
            <a:cxnSpLocks noChangeShapeType="1"/>
          </p:cNvCxnSpPr>
          <p:nvPr/>
        </p:nvCxnSpPr>
        <p:spPr bwMode="auto">
          <a:xfrm flipH="1">
            <a:off x="4879999" y="4172024"/>
            <a:ext cx="0" cy="1794486"/>
          </a:xfrm>
          <a:prstGeom prst="line">
            <a:avLst/>
          </a:prstGeom>
          <a:noFill/>
          <a:ln w="133350" cmpd="dbl" algn="ctr">
            <a:noFill/>
            <a:prstDash val="solid"/>
            <a:miter lim="800000"/>
            <a:headEnd/>
            <a:tailEnd/>
          </a:ln>
          <a:effectLst>
            <a:outerShdw blurRad="50800" dist="50800" dir="5400000" algn="ctr" rotWithShape="0">
              <a:schemeClr val="bg1"/>
            </a:outerShdw>
          </a:effectLst>
        </p:spPr>
      </p:cxnSp>
      <p:cxnSp>
        <p:nvCxnSpPr>
          <p:cNvPr id="75" name="Straight Connector 27"/>
          <p:cNvCxnSpPr>
            <a:cxnSpLocks noChangeShapeType="1"/>
          </p:cNvCxnSpPr>
          <p:nvPr/>
        </p:nvCxnSpPr>
        <p:spPr bwMode="auto">
          <a:xfrm>
            <a:off x="5523674" y="3926242"/>
            <a:ext cx="2926907" cy="18323"/>
          </a:xfrm>
          <a:prstGeom prst="line">
            <a:avLst/>
          </a:prstGeom>
          <a:noFill/>
          <a:ln w="133350" cmpd="dbl" algn="ctr">
            <a:noFill/>
            <a:prstDash val="solid"/>
            <a:miter lim="800000"/>
            <a:headEnd/>
            <a:tailEnd/>
          </a:ln>
          <a:effectLst>
            <a:outerShdw blurRad="50800" dist="50800" dir="5400000" algn="ctr" rotWithShape="0">
              <a:schemeClr val="bg1"/>
            </a:outerShdw>
          </a:effectLst>
        </p:spPr>
      </p:cxnSp>
      <p:sp>
        <p:nvSpPr>
          <p:cNvPr id="22" name="Curved Down Arrow 21"/>
          <p:cNvSpPr/>
          <p:nvPr/>
        </p:nvSpPr>
        <p:spPr>
          <a:xfrm rot="4209671" flipV="1">
            <a:off x="164690" y="3966464"/>
            <a:ext cx="1614536" cy="582610"/>
          </a:xfrm>
          <a:prstGeom prst="curvedDownArrow">
            <a:avLst>
              <a:gd name="adj1" fmla="val 25000"/>
              <a:gd name="adj2" fmla="val 66262"/>
              <a:gd name="adj3" fmla="val 41132"/>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000000"/>
              </a:solidFill>
              <a:latin typeface="Arial" pitchFamily="34" charset="0"/>
              <a:cs typeface="Arial" pitchFamily="34" charset="0"/>
            </a:endParaRPr>
          </a:p>
        </p:txBody>
      </p:sp>
      <p:pic>
        <p:nvPicPr>
          <p:cNvPr id="1026" name="Picture 2" descr="C:\Users\jbackel\AppData\Local\Microsoft\Windows\Temporary Internet Files\Content.IE5\MSJY3PDB\MC900432537[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827" y="3886581"/>
            <a:ext cx="819855" cy="554028"/>
          </a:xfrm>
          <a:prstGeom prst="rect">
            <a:avLst/>
          </a:prstGeom>
          <a:noFill/>
          <a:extLst>
            <a:ext uri="{909E8E84-426E-40dd-AFC4-6F175D3DCCD1}">
              <a14:hiddenFill xmlns="" xmlns:a14="http://schemas.microsoft.com/office/drawing/2010/main">
                <a:solidFill>
                  <a:srgbClr val="FFFFFF"/>
                </a:solidFill>
              </a14:hiddenFill>
            </a:ext>
          </a:extLst>
        </p:spPr>
      </p:pic>
      <p:sp>
        <p:nvSpPr>
          <p:cNvPr id="5" name="Curved Down Arrow 4"/>
          <p:cNvSpPr/>
          <p:nvPr/>
        </p:nvSpPr>
        <p:spPr>
          <a:xfrm rot="10800000" flipH="1">
            <a:off x="1746907" y="5182603"/>
            <a:ext cx="1901704" cy="358020"/>
          </a:xfrm>
          <a:prstGeom prst="curvedDownArrow">
            <a:avLst>
              <a:gd name="adj1" fmla="val 49639"/>
              <a:gd name="adj2" fmla="val 102640"/>
              <a:gd name="adj3" fmla="val 29413"/>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000000"/>
              </a:solidFill>
              <a:latin typeface="Arial" pitchFamily="34" charset="0"/>
              <a:cs typeface="Arial" pitchFamily="34" charset="0"/>
            </a:endParaRPr>
          </a:p>
        </p:txBody>
      </p:sp>
      <p:cxnSp>
        <p:nvCxnSpPr>
          <p:cNvPr id="4" name="Straight Connector 3"/>
          <p:cNvCxnSpPr/>
          <p:nvPr/>
        </p:nvCxnSpPr>
        <p:spPr>
          <a:xfrm flipH="1">
            <a:off x="3729061" y="3997369"/>
            <a:ext cx="77578" cy="815635"/>
          </a:xfrm>
          <a:prstGeom prst="line">
            <a:avLst/>
          </a:prstGeom>
          <a:ln w="381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H="1">
            <a:off x="1826446" y="3753024"/>
            <a:ext cx="2096719" cy="871795"/>
          </a:xfrm>
          <a:prstGeom prst="line">
            <a:avLst/>
          </a:prstGeom>
          <a:ln w="381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4445290" y="3753025"/>
            <a:ext cx="746929" cy="978795"/>
          </a:xfrm>
          <a:prstGeom prst="line">
            <a:avLst/>
          </a:prstGeom>
          <a:ln w="381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4633834" y="3753024"/>
            <a:ext cx="2291550" cy="1226766"/>
          </a:xfrm>
          <a:prstGeom prst="line">
            <a:avLst/>
          </a:prstGeom>
          <a:ln w="381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3806639" y="3025258"/>
            <a:ext cx="235192" cy="727764"/>
          </a:xfrm>
          <a:prstGeom prst="line">
            <a:avLst/>
          </a:prstGeom>
          <a:ln w="38100">
            <a:solidFill>
              <a:schemeClr val="tx2"/>
            </a:solidFill>
          </a:ln>
          <a:effectLst/>
        </p:spPr>
        <p:style>
          <a:lnRef idx="2">
            <a:schemeClr val="accent1"/>
          </a:lnRef>
          <a:fillRef idx="0">
            <a:schemeClr val="accent1"/>
          </a:fillRef>
          <a:effectRef idx="1">
            <a:schemeClr val="accent1"/>
          </a:effectRef>
          <a:fontRef idx="minor">
            <a:schemeClr val="tx1"/>
          </a:fontRef>
        </p:style>
      </p:cxnSp>
      <p:pic>
        <p:nvPicPr>
          <p:cNvPr id="29" name="Picture 28"/>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4914090" y="4676867"/>
            <a:ext cx="753255" cy="753255"/>
          </a:xfrm>
          <a:prstGeom prst="rect">
            <a:avLst/>
          </a:prstGeom>
        </p:spPr>
      </p:pic>
      <p:pic>
        <p:nvPicPr>
          <p:cNvPr id="30" name="Picture 29"/>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6376942" y="4374787"/>
            <a:ext cx="753255" cy="753255"/>
          </a:xfrm>
          <a:prstGeom prst="rect">
            <a:avLst/>
          </a:prstGeom>
        </p:spPr>
      </p:pic>
      <p:pic>
        <p:nvPicPr>
          <p:cNvPr id="32" name="Picture 31"/>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1371679" y="4396766"/>
            <a:ext cx="709944" cy="709944"/>
          </a:xfrm>
          <a:prstGeom prst="rect">
            <a:avLst/>
          </a:prstGeom>
        </p:spPr>
      </p:pic>
      <p:pic>
        <p:nvPicPr>
          <p:cNvPr id="33" name="Picture 32"/>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3380607" y="2450623"/>
            <a:ext cx="753255" cy="753255"/>
          </a:xfrm>
          <a:prstGeom prst="rect">
            <a:avLst/>
          </a:prstGeom>
        </p:spPr>
      </p:pic>
      <p:pic>
        <p:nvPicPr>
          <p:cNvPr id="36" name="Picture 35"/>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277374" y="4552121"/>
            <a:ext cx="709944" cy="709944"/>
          </a:xfrm>
          <a:prstGeom prst="rect">
            <a:avLst/>
          </a:prstGeom>
        </p:spPr>
      </p:pic>
      <p:cxnSp>
        <p:nvCxnSpPr>
          <p:cNvPr id="40" name="Straight Connector 39"/>
          <p:cNvCxnSpPr/>
          <p:nvPr/>
        </p:nvCxnSpPr>
        <p:spPr>
          <a:xfrm>
            <a:off x="1395301" y="3381629"/>
            <a:ext cx="1847984" cy="414056"/>
          </a:xfrm>
          <a:prstGeom prst="line">
            <a:avLst/>
          </a:prstGeom>
          <a:ln w="38100">
            <a:solidFill>
              <a:schemeClr val="tx2"/>
            </a:solidFill>
          </a:ln>
          <a:effectLst/>
        </p:spPr>
        <p:style>
          <a:lnRef idx="2">
            <a:schemeClr val="accent1"/>
          </a:lnRef>
          <a:fillRef idx="0">
            <a:schemeClr val="accent1"/>
          </a:fillRef>
          <a:effectRef idx="1">
            <a:schemeClr val="accent1"/>
          </a:effectRef>
          <a:fontRef idx="minor">
            <a:schemeClr val="tx1"/>
          </a:fontRef>
        </p:style>
      </p:cxnSp>
      <p:pic>
        <p:nvPicPr>
          <p:cNvPr id="31" name="Picture 30"/>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1081593" y="3009627"/>
            <a:ext cx="586731" cy="586731"/>
          </a:xfrm>
          <a:prstGeom prst="rect">
            <a:avLst/>
          </a:prstGeom>
        </p:spPr>
      </p:pic>
      <p:sp>
        <p:nvSpPr>
          <p:cNvPr id="19" name="TextBox 18"/>
          <p:cNvSpPr txBox="1"/>
          <p:nvPr/>
        </p:nvSpPr>
        <p:spPr>
          <a:xfrm>
            <a:off x="2311809" y="2554663"/>
            <a:ext cx="628698" cy="338554"/>
          </a:xfrm>
          <a:prstGeom prst="rect">
            <a:avLst/>
          </a:prstGeom>
          <a:noFill/>
        </p:spPr>
        <p:txBody>
          <a:bodyPr wrap="none" rtlCol="0">
            <a:spAutoFit/>
          </a:bodyPr>
          <a:lstStyle/>
          <a:p>
            <a:r>
              <a:rPr lang="en-US" sz="1600" b="1" dirty="0">
                <a:latin typeface="Arial" pitchFamily="34" charset="0"/>
                <a:cs typeface="Arial" pitchFamily="34" charset="0"/>
              </a:rPr>
              <a:t>DMZ</a:t>
            </a:r>
          </a:p>
        </p:txBody>
      </p:sp>
      <p:sp>
        <p:nvSpPr>
          <p:cNvPr id="46" name="TextBox 45"/>
          <p:cNvSpPr txBox="1"/>
          <p:nvPr/>
        </p:nvSpPr>
        <p:spPr>
          <a:xfrm>
            <a:off x="5975696" y="5196881"/>
            <a:ext cx="1335622" cy="338554"/>
          </a:xfrm>
          <a:prstGeom prst="rect">
            <a:avLst/>
          </a:prstGeom>
          <a:noFill/>
        </p:spPr>
        <p:txBody>
          <a:bodyPr wrap="none" rtlCol="0">
            <a:spAutoFit/>
          </a:bodyPr>
          <a:lstStyle/>
          <a:p>
            <a:r>
              <a:rPr lang="en-US" sz="1600" b="1" dirty="0">
                <a:latin typeface="Arial" pitchFamily="34" charset="0"/>
                <a:cs typeface="Arial" pitchFamily="34" charset="0"/>
              </a:rPr>
              <a:t>Data Center</a:t>
            </a:r>
          </a:p>
        </p:txBody>
      </p:sp>
      <p:sp>
        <p:nvSpPr>
          <p:cNvPr id="48" name="TextBox 47"/>
          <p:cNvSpPr txBox="1"/>
          <p:nvPr/>
        </p:nvSpPr>
        <p:spPr>
          <a:xfrm>
            <a:off x="1261684" y="3724068"/>
            <a:ext cx="766557" cy="338554"/>
          </a:xfrm>
          <a:prstGeom prst="rect">
            <a:avLst/>
          </a:prstGeom>
          <a:noFill/>
        </p:spPr>
        <p:txBody>
          <a:bodyPr wrap="none" rtlCol="0">
            <a:spAutoFit/>
          </a:bodyPr>
          <a:lstStyle/>
          <a:p>
            <a:r>
              <a:rPr lang="en-US" sz="1600" b="1" dirty="0">
                <a:latin typeface="Arial" pitchFamily="34" charset="0"/>
                <a:cs typeface="Arial" pitchFamily="34" charset="0"/>
              </a:rPr>
              <a:t>Guest</a:t>
            </a:r>
          </a:p>
        </p:txBody>
      </p:sp>
      <p:cxnSp>
        <p:nvCxnSpPr>
          <p:cNvPr id="50" name="Straight Connector 49"/>
          <p:cNvCxnSpPr/>
          <p:nvPr/>
        </p:nvCxnSpPr>
        <p:spPr>
          <a:xfrm flipV="1">
            <a:off x="4818754" y="3203878"/>
            <a:ext cx="1309343" cy="550188"/>
          </a:xfrm>
          <a:prstGeom prst="line">
            <a:avLst/>
          </a:prstGeom>
          <a:ln w="38100">
            <a:solidFill>
              <a:schemeClr val="tx2"/>
            </a:solidFill>
          </a:ln>
          <a:effectLst/>
        </p:spPr>
        <p:style>
          <a:lnRef idx="2">
            <a:schemeClr val="accent1"/>
          </a:lnRef>
          <a:fillRef idx="0">
            <a:schemeClr val="accent1"/>
          </a:fillRef>
          <a:effectRef idx="1">
            <a:schemeClr val="accent1"/>
          </a:effectRef>
          <a:fontRef idx="minor">
            <a:schemeClr val="tx1"/>
          </a:fontRef>
        </p:style>
      </p:cxnSp>
      <p:pic>
        <p:nvPicPr>
          <p:cNvPr id="39" name="Picture 38"/>
          <p:cNvPicPr>
            <a:picLocks noChangeAspect="1"/>
          </p:cNvPicPr>
          <p:nvPr/>
        </p:nvPicPr>
        <p:blipFill>
          <a:blip r:embed="rId8"/>
          <a:stretch>
            <a:fillRect/>
          </a:stretch>
        </p:blipFill>
        <p:spPr>
          <a:xfrm>
            <a:off x="3002481" y="3473138"/>
            <a:ext cx="2306240" cy="652109"/>
          </a:xfrm>
          <a:prstGeom prst="rect">
            <a:avLst/>
          </a:prstGeom>
        </p:spPr>
      </p:pic>
      <p:pic>
        <p:nvPicPr>
          <p:cNvPr id="44" name="Picture 43"/>
          <p:cNvPicPr>
            <a:picLocks noChangeAspect="1"/>
          </p:cNvPicPr>
          <p:nvPr/>
        </p:nvPicPr>
        <p:blipFill>
          <a:blip r:embed="rId9" cstate="print">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5727095" y="2464164"/>
            <a:ext cx="1375468" cy="1375468"/>
          </a:xfrm>
          <a:prstGeom prst="rect">
            <a:avLst/>
          </a:prstGeom>
        </p:spPr>
      </p:pic>
      <p:sp>
        <p:nvSpPr>
          <p:cNvPr id="53" name="TextBox 52"/>
          <p:cNvSpPr txBox="1"/>
          <p:nvPr/>
        </p:nvSpPr>
        <p:spPr>
          <a:xfrm>
            <a:off x="2329918" y="4923511"/>
            <a:ext cx="753732" cy="338554"/>
          </a:xfrm>
          <a:prstGeom prst="rect">
            <a:avLst/>
          </a:prstGeom>
          <a:noFill/>
        </p:spPr>
        <p:txBody>
          <a:bodyPr wrap="none" rtlCol="0">
            <a:spAutoFit/>
          </a:bodyPr>
          <a:lstStyle/>
          <a:p>
            <a:r>
              <a:rPr lang="en-US" sz="1600" b="1" dirty="0">
                <a:latin typeface="Arial" pitchFamily="34" charset="0"/>
                <a:cs typeface="Arial" pitchFamily="34" charset="0"/>
              </a:rPr>
              <a:t>Users</a:t>
            </a:r>
          </a:p>
        </p:txBody>
      </p:sp>
      <p:sp>
        <p:nvSpPr>
          <p:cNvPr id="49" name="TextBox 48"/>
          <p:cNvSpPr txBox="1"/>
          <p:nvPr/>
        </p:nvSpPr>
        <p:spPr>
          <a:xfrm>
            <a:off x="5848919" y="2410045"/>
            <a:ext cx="938077" cy="338554"/>
          </a:xfrm>
          <a:prstGeom prst="rect">
            <a:avLst/>
          </a:prstGeom>
          <a:noFill/>
        </p:spPr>
        <p:txBody>
          <a:bodyPr wrap="none" rtlCol="0">
            <a:spAutoFit/>
          </a:bodyPr>
          <a:lstStyle/>
          <a:p>
            <a:r>
              <a:rPr lang="en-US" sz="1600" b="1" dirty="0">
                <a:latin typeface="Arial" pitchFamily="34" charset="0"/>
                <a:cs typeface="Arial" pitchFamily="34" charset="0"/>
              </a:rPr>
              <a:t>Internet</a:t>
            </a:r>
          </a:p>
        </p:txBody>
      </p:sp>
    </p:spTree>
    <p:custDataLst>
      <p:tags r:id="rId1"/>
    </p:custDataLst>
    <p:extLst>
      <p:ext uri="{BB962C8B-B14F-4D97-AF65-F5344CB8AC3E}">
        <p14:creationId xmlns:p14="http://schemas.microsoft.com/office/powerpoint/2010/main" val="468444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Security Policy Rule</a:t>
            </a:r>
          </a:p>
        </p:txBody>
      </p:sp>
      <p:sp>
        <p:nvSpPr>
          <p:cNvPr id="6" name="Content Placeholder 5"/>
          <p:cNvSpPr>
            <a:spLocks noGrp="1"/>
          </p:cNvSpPr>
          <p:nvPr>
            <p:ph idx="1"/>
          </p:nvPr>
        </p:nvSpPr>
        <p:spPr/>
        <p:txBody>
          <a:bodyPr/>
          <a:lstStyle/>
          <a:p>
            <a:pPr algn="just"/>
            <a:r>
              <a:rPr lang="en-US" sz="2400" dirty="0"/>
              <a:t>When you define a security policy rule, you must specify the source and destination security zones of the traffic. Separate zones must be created for each type of interface (Layer 2, Layer 3, virtual wire, tap) and each interface must be assigned to a zone before it can process traffic. </a:t>
            </a:r>
          </a:p>
          <a:p>
            <a:pPr algn="just"/>
            <a:r>
              <a:rPr lang="en-US" sz="2400" dirty="0"/>
              <a:t>Security policies can be defined only between zones of the same type.</a:t>
            </a:r>
          </a:p>
          <a:p>
            <a:pPr algn="just">
              <a:defRPr/>
            </a:pPr>
            <a:r>
              <a:rPr lang="en-US" sz="2400" dirty="0"/>
              <a:t>Security policies are evaluated in the order they are listed in the firewall. Traffic is compared against each rule in the list. If the traffic matches the rule, no further rules are evaluated. If the rule does not match, the next rule is checked.</a:t>
            </a:r>
          </a:p>
          <a:p>
            <a:pPr algn="just">
              <a:defRPr/>
            </a:pPr>
            <a:endParaRPr lang="en-US" sz="2400" dirty="0"/>
          </a:p>
        </p:txBody>
      </p:sp>
    </p:spTree>
    <p:extLst>
      <p:ext uri="{BB962C8B-B14F-4D97-AF65-F5344CB8AC3E}">
        <p14:creationId xmlns:p14="http://schemas.microsoft.com/office/powerpoint/2010/main" val="4845032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Implicit Rule &amp; Explicit Rule</a:t>
            </a:r>
          </a:p>
        </p:txBody>
      </p:sp>
      <p:sp>
        <p:nvSpPr>
          <p:cNvPr id="6" name="Content Placeholder 5"/>
          <p:cNvSpPr>
            <a:spLocks noGrp="1"/>
          </p:cNvSpPr>
          <p:nvPr>
            <p:ph idx="1"/>
          </p:nvPr>
        </p:nvSpPr>
        <p:spPr/>
        <p:txBody>
          <a:bodyPr/>
          <a:lstStyle/>
          <a:p>
            <a:pPr algn="just">
              <a:defRPr/>
            </a:pPr>
            <a:r>
              <a:rPr lang="en-US" sz="2800" dirty="0"/>
              <a:t>A Palo Alto Networks firewall enforces two implicit rules if traffic has not matched any user defined security policies:</a:t>
            </a:r>
          </a:p>
          <a:p>
            <a:pPr marL="652099" lvl="1" indent="-177845" defTabSz="948507" eaLnBrk="1" hangingPunct="1">
              <a:buFont typeface="Arial" pitchFamily="34" charset="0"/>
              <a:buChar char="•"/>
              <a:defRPr/>
            </a:pPr>
            <a:r>
              <a:rPr lang="en-US" sz="1800" dirty="0">
                <a:latin typeface="Arial" pitchFamily="34" charset="0"/>
              </a:rPr>
              <a:t>Traffic within a single zone (intra-zone) is allowed.</a:t>
            </a:r>
          </a:p>
          <a:p>
            <a:pPr marL="652099" lvl="1" indent="-177845" defTabSz="948507" eaLnBrk="1" hangingPunct="1">
              <a:buFont typeface="Arial" pitchFamily="34" charset="0"/>
              <a:buChar char="•"/>
              <a:defRPr/>
            </a:pPr>
            <a:r>
              <a:rPr lang="en-US" sz="1800" dirty="0">
                <a:latin typeface="Arial" pitchFamily="34" charset="0"/>
              </a:rPr>
              <a:t>Traffic between two zones (inter-zone) is denied.</a:t>
            </a:r>
          </a:p>
          <a:p>
            <a:pPr algn="just">
              <a:defRPr/>
            </a:pPr>
            <a:r>
              <a:rPr lang="en-US" sz="2800" dirty="0"/>
              <a:t>These two rules are processed after all user defined rules. Implicit rules do not generate traffic log entries. </a:t>
            </a:r>
          </a:p>
          <a:p>
            <a:pPr algn="just">
              <a:defRPr/>
            </a:pPr>
            <a:endParaRPr lang="en-US" sz="2800" dirty="0"/>
          </a:p>
          <a:p>
            <a:pPr algn="just">
              <a:defRPr/>
            </a:pPr>
            <a:r>
              <a:rPr lang="en-US" sz="2800" dirty="0"/>
              <a:t>Caution: An explicit “deny-all” rule at the end of the user-defined policies will be processed before the implicit rules, denying intra-zone traffic.</a:t>
            </a:r>
          </a:p>
          <a:p>
            <a:endParaRPr lang="en-US" sz="2000" dirty="0"/>
          </a:p>
          <a:p>
            <a:endParaRPr lang="en-US" sz="4000" dirty="0"/>
          </a:p>
        </p:txBody>
      </p:sp>
    </p:spTree>
    <p:extLst>
      <p:ext uri="{BB962C8B-B14F-4D97-AF65-F5344CB8AC3E}">
        <p14:creationId xmlns:p14="http://schemas.microsoft.com/office/powerpoint/2010/main" val="2703610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Network Security?</a:t>
            </a:r>
            <a:endParaRPr lang="en-SG" dirty="0"/>
          </a:p>
        </p:txBody>
      </p:sp>
      <p:sp>
        <p:nvSpPr>
          <p:cNvPr id="3" name="Content Placeholder 2"/>
          <p:cNvSpPr>
            <a:spLocks noGrp="1"/>
          </p:cNvSpPr>
          <p:nvPr>
            <p:ph idx="1"/>
          </p:nvPr>
        </p:nvSpPr>
        <p:spPr/>
        <p:txBody>
          <a:bodyPr/>
          <a:lstStyle/>
          <a:p>
            <a:r>
              <a:rPr lang="en-US" b="0" dirty="0"/>
              <a:t>Network Security is the control of unwanted intrusion into, use of, or damage to communications on your organization’s computer network.</a:t>
            </a:r>
          </a:p>
          <a:p>
            <a:r>
              <a:rPr lang="en-SG" b="0" dirty="0"/>
              <a:t>Network security involves any and all countermeasures taken to protect a network from threats to its integrity.</a:t>
            </a:r>
            <a:br>
              <a:rPr lang="en-US" b="0" dirty="0"/>
            </a:br>
            <a:endParaRPr lang="en-US" b="0" dirty="0"/>
          </a:p>
          <a:p>
            <a:endParaRPr lang="en-SG" b="0" dirty="0"/>
          </a:p>
        </p:txBody>
      </p:sp>
    </p:spTree>
    <p:extLst>
      <p:ext uri="{BB962C8B-B14F-4D97-AF65-F5344CB8AC3E}">
        <p14:creationId xmlns:p14="http://schemas.microsoft.com/office/powerpoint/2010/main" val="6194039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a:defRPr/>
            </a:pPr>
            <a:r>
              <a:rPr lang="en-US" altLang="zh-CN" dirty="0"/>
              <a:t>Summary</a:t>
            </a:r>
            <a:endParaRPr lang="en-US" dirty="0">
              <a:effectLst>
                <a:outerShdw blurRad="38100" dist="38100" dir="2700000" algn="tl">
                  <a:srgbClr val="000000">
                    <a:alpha val="43137"/>
                  </a:srgbClr>
                </a:outerShdw>
              </a:effectLst>
            </a:endParaRPr>
          </a:p>
        </p:txBody>
      </p:sp>
      <p:sp>
        <p:nvSpPr>
          <p:cNvPr id="143363" name="Rectangle 3"/>
          <p:cNvSpPr>
            <a:spLocks noGrp="1" noChangeArrowheads="1"/>
          </p:cNvSpPr>
          <p:nvPr>
            <p:ph idx="1"/>
          </p:nvPr>
        </p:nvSpPr>
        <p:spPr/>
        <p:txBody>
          <a:bodyPr/>
          <a:lstStyle/>
          <a:p>
            <a:pPr marL="457200" indent="-457200"/>
            <a:r>
              <a:rPr lang="en-GB" b="0" dirty="0"/>
              <a:t>Fundamentals of Network Security?</a:t>
            </a:r>
          </a:p>
          <a:p>
            <a:pPr marL="457200" indent="-457200"/>
            <a:r>
              <a:rPr lang="en-GB" b="0" dirty="0"/>
              <a:t>Seven Domains of Protection</a:t>
            </a:r>
          </a:p>
          <a:p>
            <a:pPr marL="457200" indent="-457200"/>
            <a:r>
              <a:rPr lang="en-GB" b="0" dirty="0"/>
              <a:t>Subnets, NAT &amp; VLAN to Improve Network Security</a:t>
            </a:r>
          </a:p>
          <a:p>
            <a:pPr marL="457200" indent="-457200"/>
            <a:r>
              <a:rPr lang="en-GB" b="0" dirty="0"/>
              <a:t>Intro to Palo Alto Firewall</a:t>
            </a:r>
          </a:p>
          <a:p>
            <a:pPr marL="857250" lvl="1" indent="-457200"/>
            <a:r>
              <a:rPr lang="en-GB" b="0" dirty="0"/>
              <a:t>Initial Configuration</a:t>
            </a:r>
          </a:p>
          <a:p>
            <a:pPr marL="857250" lvl="1" indent="-457200"/>
            <a:r>
              <a:rPr lang="en-GB" b="0" dirty="0"/>
              <a:t>Interface Types</a:t>
            </a:r>
          </a:p>
          <a:p>
            <a:pPr marL="857250" lvl="1" indent="-457200"/>
            <a:r>
              <a:rPr lang="en-GB" b="0" dirty="0"/>
              <a:t>Security Zones and Policy</a:t>
            </a:r>
          </a:p>
          <a:p>
            <a:pPr marL="857250" lvl="1" indent="-457200"/>
            <a:endParaRPr lang="en-GB" b="0" dirty="0"/>
          </a:p>
          <a:p>
            <a:pPr marL="457200" indent="-457200"/>
            <a:endParaRPr lang="en-GB" b="0" dirty="0"/>
          </a:p>
        </p:txBody>
      </p:sp>
    </p:spTree>
    <p:extLst>
      <p:ext uri="{BB962C8B-B14F-4D97-AF65-F5344CB8AC3E}">
        <p14:creationId xmlns:p14="http://schemas.microsoft.com/office/powerpoint/2010/main" val="2942765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t>What are we trying to protect?</a:t>
            </a:r>
            <a:endParaRPr lang="en-SG" dirty="0"/>
          </a:p>
        </p:txBody>
      </p:sp>
      <p:sp>
        <p:nvSpPr>
          <p:cNvPr id="3" name="Content Placeholder 2"/>
          <p:cNvSpPr>
            <a:spLocks noGrp="1"/>
          </p:cNvSpPr>
          <p:nvPr>
            <p:ph idx="1"/>
          </p:nvPr>
        </p:nvSpPr>
        <p:spPr/>
        <p:txBody>
          <a:bodyPr/>
          <a:lstStyle/>
          <a:p>
            <a:r>
              <a:rPr lang="en-SG" dirty="0"/>
              <a:t>Seven Domains of a Typical IT Infrastructure</a:t>
            </a:r>
            <a:endParaRPr lang="en-US" dirty="0"/>
          </a:p>
        </p:txBody>
      </p:sp>
      <p:pic>
        <p:nvPicPr>
          <p:cNvPr id="6" name="Picture 10" descr="ITT_7_Domains_grayscale.jpg"/>
          <p:cNvPicPr>
            <a:picLocks noChangeAspect="1"/>
          </p:cNvPicPr>
          <p:nvPr/>
        </p:nvPicPr>
        <p:blipFill>
          <a:blip r:embed="rId3" cstate="print"/>
          <a:srcRect/>
          <a:stretch>
            <a:fillRect/>
          </a:stretch>
        </p:blipFill>
        <p:spPr bwMode="auto">
          <a:xfrm>
            <a:off x="914400" y="1809338"/>
            <a:ext cx="7391400" cy="4299489"/>
          </a:xfrm>
          <a:prstGeom prst="rect">
            <a:avLst/>
          </a:prstGeom>
          <a:noFill/>
          <a:ln w="9525">
            <a:noFill/>
            <a:miter lim="800000"/>
            <a:headEnd/>
            <a:tailEnd/>
          </a:ln>
        </p:spPr>
      </p:pic>
    </p:spTree>
    <p:extLst>
      <p:ext uri="{BB962C8B-B14F-4D97-AF65-F5344CB8AC3E}">
        <p14:creationId xmlns:p14="http://schemas.microsoft.com/office/powerpoint/2010/main" val="4122235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we trying to protect?</a:t>
            </a:r>
            <a:endParaRPr lang="en-SG" dirty="0"/>
          </a:p>
        </p:txBody>
      </p:sp>
      <p:sp>
        <p:nvSpPr>
          <p:cNvPr id="3" name="Content Placeholder 2"/>
          <p:cNvSpPr>
            <a:spLocks noGrp="1"/>
          </p:cNvSpPr>
          <p:nvPr>
            <p:ph idx="1"/>
          </p:nvPr>
        </p:nvSpPr>
        <p:spPr/>
        <p:txBody>
          <a:bodyPr/>
          <a:lstStyle/>
          <a:p>
            <a:pPr lvl="1"/>
            <a:r>
              <a:rPr lang="en-US" sz="3200" dirty="0"/>
              <a:t>7 domains of a typical IT infrastructure</a:t>
            </a:r>
          </a:p>
          <a:p>
            <a:pPr lvl="2"/>
            <a:r>
              <a:rPr lang="en-US" sz="2800" dirty="0">
                <a:solidFill>
                  <a:schemeClr val="tx1"/>
                </a:solidFill>
              </a:rPr>
              <a:t>User Domain</a:t>
            </a:r>
          </a:p>
          <a:p>
            <a:pPr lvl="2"/>
            <a:r>
              <a:rPr lang="en-US" sz="2800" dirty="0">
                <a:solidFill>
                  <a:schemeClr val="tx1"/>
                </a:solidFill>
              </a:rPr>
              <a:t>Workstation Domain</a:t>
            </a:r>
          </a:p>
          <a:p>
            <a:pPr lvl="2"/>
            <a:r>
              <a:rPr lang="en-US" sz="2800" dirty="0">
                <a:solidFill>
                  <a:schemeClr val="tx1"/>
                </a:solidFill>
              </a:rPr>
              <a:t>LAN Domain</a:t>
            </a:r>
          </a:p>
          <a:p>
            <a:pPr lvl="2"/>
            <a:r>
              <a:rPr lang="en-US" sz="2800" dirty="0">
                <a:solidFill>
                  <a:schemeClr val="tx1"/>
                </a:solidFill>
              </a:rPr>
              <a:t>LAN to WAN Domain</a:t>
            </a:r>
          </a:p>
          <a:p>
            <a:pPr lvl="2"/>
            <a:r>
              <a:rPr lang="en-US" sz="2800" dirty="0">
                <a:solidFill>
                  <a:schemeClr val="tx1"/>
                </a:solidFill>
              </a:rPr>
              <a:t>Remote Access Domain</a:t>
            </a:r>
          </a:p>
          <a:p>
            <a:pPr lvl="2"/>
            <a:r>
              <a:rPr lang="en-US" sz="2800" dirty="0">
                <a:solidFill>
                  <a:schemeClr val="tx1"/>
                </a:solidFill>
              </a:rPr>
              <a:t>WAN Domain</a:t>
            </a:r>
          </a:p>
          <a:p>
            <a:pPr lvl="2"/>
            <a:r>
              <a:rPr lang="en-US" sz="2800" dirty="0">
                <a:solidFill>
                  <a:schemeClr val="tx1"/>
                </a:solidFill>
              </a:rPr>
              <a:t>Systems/Application Domain</a:t>
            </a:r>
          </a:p>
        </p:txBody>
      </p:sp>
    </p:spTree>
    <p:extLst>
      <p:ext uri="{BB962C8B-B14F-4D97-AF65-F5344CB8AC3E}">
        <p14:creationId xmlns:p14="http://schemas.microsoft.com/office/powerpoint/2010/main" val="3792274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we trying to protect?</a:t>
            </a:r>
            <a:endParaRPr lang="en-SG" dirty="0"/>
          </a:p>
        </p:txBody>
      </p:sp>
      <p:sp>
        <p:nvSpPr>
          <p:cNvPr id="3" name="Content Placeholder 2"/>
          <p:cNvSpPr>
            <a:spLocks noGrp="1"/>
          </p:cNvSpPr>
          <p:nvPr>
            <p:ph idx="1"/>
          </p:nvPr>
        </p:nvSpPr>
        <p:spPr>
          <a:xfrm>
            <a:off x="152400" y="990600"/>
            <a:ext cx="8763000" cy="5178425"/>
          </a:xfrm>
        </p:spPr>
        <p:txBody>
          <a:bodyPr/>
          <a:lstStyle/>
          <a:p>
            <a:pPr algn="just"/>
            <a:r>
              <a:rPr lang="en-US" sz="2400" b="0" dirty="0">
                <a:solidFill>
                  <a:srgbClr val="0070C0"/>
                </a:solidFill>
                <a:latin typeface="Arial" panose="020B0604020202020204" pitchFamily="34" charset="0"/>
                <a:cs typeface="Arial" panose="020B0604020202020204" pitchFamily="34" charset="0"/>
              </a:rPr>
              <a:t>User Domain </a:t>
            </a:r>
            <a:r>
              <a:rPr lang="en-US" sz="2400" b="0" dirty="0">
                <a:latin typeface="Arial" panose="020B0604020202020204" pitchFamily="34" charset="0"/>
                <a:cs typeface="Arial" panose="020B0604020202020204" pitchFamily="34" charset="0"/>
              </a:rPr>
              <a:t>– actual users (Employees, consultants, contractors or other third party users)</a:t>
            </a:r>
          </a:p>
          <a:p>
            <a:pPr algn="just"/>
            <a:endParaRPr lang="en-US" sz="2400" b="0" dirty="0">
              <a:latin typeface="Arial" panose="020B0604020202020204" pitchFamily="34" charset="0"/>
              <a:cs typeface="Arial" panose="020B0604020202020204" pitchFamily="34" charset="0"/>
            </a:endParaRPr>
          </a:p>
          <a:p>
            <a:pPr algn="just"/>
            <a:r>
              <a:rPr lang="en-US" sz="2400" b="0" dirty="0">
                <a:solidFill>
                  <a:srgbClr val="0070C0"/>
                </a:solidFill>
                <a:latin typeface="Arial" panose="020B0604020202020204" pitchFamily="34" charset="0"/>
                <a:cs typeface="Arial" panose="020B0604020202020204" pitchFamily="34" charset="0"/>
              </a:rPr>
              <a:t>Workstation Domain</a:t>
            </a:r>
            <a:r>
              <a:rPr lang="en-US" sz="2400" b="0" dirty="0">
                <a:latin typeface="Arial" panose="020B0604020202020204" pitchFamily="34" charset="0"/>
                <a:cs typeface="Arial" panose="020B0604020202020204" pitchFamily="34" charset="0"/>
              </a:rPr>
              <a:t> – End-user’s desktop devices such as desktop computer, laptop, VoIP telephone or other end-point devices </a:t>
            </a:r>
          </a:p>
          <a:p>
            <a:pPr algn="just"/>
            <a:endParaRPr lang="en-US" sz="2400" b="0" dirty="0">
              <a:latin typeface="Arial" panose="020B0604020202020204" pitchFamily="34" charset="0"/>
              <a:cs typeface="Arial" panose="020B0604020202020204" pitchFamily="34" charset="0"/>
            </a:endParaRPr>
          </a:p>
          <a:p>
            <a:pPr algn="just"/>
            <a:r>
              <a:rPr lang="en-US" sz="2400" b="0" dirty="0">
                <a:solidFill>
                  <a:srgbClr val="0070C0"/>
                </a:solidFill>
                <a:latin typeface="Arial" panose="020B0604020202020204" pitchFamily="34" charset="0"/>
                <a:cs typeface="Arial" panose="020B0604020202020204" pitchFamily="34" charset="0"/>
              </a:rPr>
              <a:t>LAN Domain </a:t>
            </a:r>
            <a:r>
              <a:rPr lang="en-US" sz="2400" b="0" dirty="0">
                <a:latin typeface="Arial" panose="020B0604020202020204" pitchFamily="34" charset="0"/>
                <a:cs typeface="Arial" panose="020B0604020202020204" pitchFamily="34" charset="0"/>
              </a:rPr>
              <a:t>– Physical and logical local area network (LAN) technologies (e.g. 1000 Mbps switched Ethernet, 802.11-family of wireless LAN technologies)</a:t>
            </a:r>
          </a:p>
          <a:p>
            <a:pPr algn="just"/>
            <a:endParaRPr lang="en-US" sz="2400" b="0" dirty="0">
              <a:latin typeface="Arial" panose="020B0604020202020204" pitchFamily="34" charset="0"/>
              <a:cs typeface="Arial" panose="020B0604020202020204" pitchFamily="34" charset="0"/>
            </a:endParaRPr>
          </a:p>
          <a:p>
            <a:pPr algn="just"/>
            <a:r>
              <a:rPr lang="en-US" sz="2400" b="0" dirty="0">
                <a:solidFill>
                  <a:srgbClr val="0070C0"/>
                </a:solidFill>
                <a:latin typeface="Arial" panose="020B0604020202020204" pitchFamily="34" charset="0"/>
                <a:cs typeface="Arial" panose="020B0604020202020204" pitchFamily="34" charset="0"/>
              </a:rPr>
              <a:t>LAN to WAN Domain </a:t>
            </a:r>
            <a:r>
              <a:rPr lang="en-US" sz="2400" b="0" dirty="0">
                <a:latin typeface="Arial" panose="020B0604020202020204" pitchFamily="34" charset="0"/>
                <a:cs typeface="Arial" panose="020B0604020202020204" pitchFamily="34" charset="0"/>
              </a:rPr>
              <a:t>– organization’s internetworking and interconnectivity point between LAN and the WAN network infrastructure</a:t>
            </a:r>
            <a:endParaRPr lang="en-US" sz="2400" b="0" dirty="0">
              <a:solidFill>
                <a:srgbClr val="0070C0"/>
              </a:solidFill>
              <a:latin typeface="Arial" panose="020B0604020202020204" pitchFamily="34" charset="0"/>
              <a:cs typeface="Arial" panose="020B0604020202020204" pitchFamily="34" charset="0"/>
            </a:endParaRPr>
          </a:p>
          <a:p>
            <a:pPr marL="457200" lvl="1" indent="0" algn="just">
              <a:buNone/>
            </a:pPr>
            <a:endParaRPr lang="en-US" sz="2000" b="0" dirty="0">
              <a:latin typeface="Arial" panose="020B0604020202020204" pitchFamily="34" charset="0"/>
              <a:cs typeface="Arial" panose="020B0604020202020204" pitchFamily="34" charset="0"/>
            </a:endParaRPr>
          </a:p>
          <a:p>
            <a:pPr marL="0" indent="0" algn="just">
              <a:buNone/>
            </a:pPr>
            <a:endParaRPr lang="en-US" sz="2800" b="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29545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we trying to protect?</a:t>
            </a:r>
            <a:endParaRPr lang="en-SG" dirty="0"/>
          </a:p>
        </p:txBody>
      </p:sp>
      <p:sp>
        <p:nvSpPr>
          <p:cNvPr id="3" name="Content Placeholder 2"/>
          <p:cNvSpPr>
            <a:spLocks noGrp="1"/>
          </p:cNvSpPr>
          <p:nvPr>
            <p:ph idx="1"/>
          </p:nvPr>
        </p:nvSpPr>
        <p:spPr/>
        <p:txBody>
          <a:bodyPr/>
          <a:lstStyle/>
          <a:p>
            <a:pPr algn="just"/>
            <a:r>
              <a:rPr lang="en-US" sz="2400" b="0" dirty="0">
                <a:solidFill>
                  <a:srgbClr val="0070C0"/>
                </a:solidFill>
                <a:latin typeface="Arial" panose="020B0604020202020204" pitchFamily="34" charset="0"/>
                <a:cs typeface="Arial" panose="020B0604020202020204" pitchFamily="34" charset="0"/>
              </a:rPr>
              <a:t>Remote Access Domain </a:t>
            </a:r>
            <a:r>
              <a:rPr lang="en-US" sz="2400" b="0" dirty="0">
                <a:latin typeface="Arial" panose="020B0604020202020204" pitchFamily="34" charset="0"/>
                <a:cs typeface="Arial" panose="020B0604020202020204" pitchFamily="34" charset="0"/>
              </a:rPr>
              <a:t>– authorized and authenticated remote access procedures for users to remotely access the organization’s IT infrastructure, systems and data</a:t>
            </a:r>
          </a:p>
          <a:p>
            <a:pPr algn="just"/>
            <a:endParaRPr lang="en-US" sz="2400" b="0" dirty="0">
              <a:latin typeface="Arial" panose="020B0604020202020204" pitchFamily="34" charset="0"/>
              <a:cs typeface="Arial" panose="020B0604020202020204" pitchFamily="34" charset="0"/>
            </a:endParaRPr>
          </a:p>
          <a:p>
            <a:pPr algn="just"/>
            <a:r>
              <a:rPr lang="en-US" sz="2400" b="0" dirty="0">
                <a:solidFill>
                  <a:srgbClr val="0070C0"/>
                </a:solidFill>
                <a:latin typeface="Arial" panose="020B0604020202020204" pitchFamily="34" charset="0"/>
                <a:cs typeface="Arial" panose="020B0604020202020204" pitchFamily="34" charset="0"/>
              </a:rPr>
              <a:t>WAN Domain </a:t>
            </a:r>
            <a:r>
              <a:rPr lang="en-US" sz="2400" b="0" dirty="0">
                <a:latin typeface="Arial" panose="020B0604020202020204" pitchFamily="34" charset="0"/>
                <a:cs typeface="Arial" panose="020B0604020202020204" pitchFamily="34" charset="0"/>
              </a:rPr>
              <a:t>– Organizations with remote locations require WAN to interconnect them</a:t>
            </a:r>
          </a:p>
          <a:p>
            <a:pPr algn="just"/>
            <a:endParaRPr lang="en-US" sz="2400" b="0" dirty="0">
              <a:latin typeface="Arial" panose="020B0604020202020204" pitchFamily="34" charset="0"/>
              <a:cs typeface="Arial" panose="020B0604020202020204" pitchFamily="34" charset="0"/>
            </a:endParaRPr>
          </a:p>
          <a:p>
            <a:pPr algn="just"/>
            <a:r>
              <a:rPr lang="en-US" sz="2400" b="0" dirty="0">
                <a:solidFill>
                  <a:srgbClr val="0070C0"/>
                </a:solidFill>
                <a:latin typeface="Arial" panose="020B0604020202020204" pitchFamily="34" charset="0"/>
                <a:cs typeface="Arial" panose="020B0604020202020204" pitchFamily="34" charset="0"/>
              </a:rPr>
              <a:t>Systems/Application Domain </a:t>
            </a:r>
            <a:r>
              <a:rPr lang="en-US" sz="2400" b="0" dirty="0">
                <a:latin typeface="Arial" panose="020B0604020202020204" pitchFamily="34" charset="0"/>
                <a:cs typeface="Arial" panose="020B0604020202020204" pitchFamily="34" charset="0"/>
              </a:rPr>
              <a:t>– hardware, operating system software, database software, client/server applications, and data that is typically housed in the organization’s data center and/or computer rooms</a:t>
            </a:r>
          </a:p>
        </p:txBody>
      </p:sp>
    </p:spTree>
    <p:extLst>
      <p:ext uri="{BB962C8B-B14F-4D97-AF65-F5344CB8AC3E}">
        <p14:creationId xmlns:p14="http://schemas.microsoft.com/office/powerpoint/2010/main" val="3548742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Reflection - 1</a:t>
            </a:r>
          </a:p>
        </p:txBody>
      </p:sp>
      <p:sp>
        <p:nvSpPr>
          <p:cNvPr id="3" name="Subtitle 2"/>
          <p:cNvSpPr>
            <a:spLocks noGrp="1"/>
          </p:cNvSpPr>
          <p:nvPr>
            <p:ph type="subTitle" idx="1"/>
          </p:nvPr>
        </p:nvSpPr>
        <p:spPr>
          <a:xfrm>
            <a:off x="914400" y="2209800"/>
            <a:ext cx="7620000" cy="3429000"/>
          </a:xfrm>
        </p:spPr>
        <p:txBody>
          <a:bodyPr/>
          <a:lstStyle/>
          <a:p>
            <a:r>
              <a:rPr lang="en-US" sz="4000" dirty="0"/>
              <a:t>Is there any technique you learnt in NF module for improving network security?</a:t>
            </a:r>
          </a:p>
        </p:txBody>
      </p:sp>
    </p:spTree>
    <p:extLst>
      <p:ext uri="{BB962C8B-B14F-4D97-AF65-F5344CB8AC3E}">
        <p14:creationId xmlns:p14="http://schemas.microsoft.com/office/powerpoint/2010/main" val="2905857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normAutofit/>
          </a:bodyPr>
          <a:lstStyle/>
          <a:p>
            <a:pPr eaLnBrk="1" fontAlgn="auto" hangingPunct="1">
              <a:spcAft>
                <a:spcPts val="0"/>
              </a:spcAft>
              <a:defRPr/>
            </a:pPr>
            <a:r>
              <a:rPr lang="en-US" dirty="0"/>
              <a:t>1. Security through Network Design</a:t>
            </a:r>
          </a:p>
        </p:txBody>
      </p:sp>
      <p:sp>
        <p:nvSpPr>
          <p:cNvPr id="9219" name="Rectangle 3"/>
          <p:cNvSpPr>
            <a:spLocks noGrp="1" noChangeArrowheads="1"/>
          </p:cNvSpPr>
          <p:nvPr>
            <p:ph idx="1"/>
          </p:nvPr>
        </p:nvSpPr>
        <p:spPr/>
        <p:txBody>
          <a:bodyPr/>
          <a:lstStyle/>
          <a:p>
            <a:pPr eaLnBrk="1" hangingPunct="1"/>
            <a:r>
              <a:rPr lang="en-US" altLang="en-US" dirty="0"/>
              <a:t>Subnetting</a:t>
            </a:r>
          </a:p>
          <a:p>
            <a:pPr lvl="1" eaLnBrk="1" hangingPunct="1"/>
            <a:r>
              <a:rPr lang="en-US" altLang="en-US" dirty="0"/>
              <a:t>An IP address comprises two parts: one part is a network address and one part is a host address</a:t>
            </a:r>
          </a:p>
          <a:p>
            <a:pPr eaLnBrk="1" hangingPunct="1"/>
            <a:r>
              <a:rPr lang="en-US" altLang="en-US" b="1" dirty="0"/>
              <a:t>Subnetting </a:t>
            </a:r>
            <a:r>
              <a:rPr lang="en-US" altLang="en-US" dirty="0"/>
              <a:t>or</a:t>
            </a:r>
            <a:r>
              <a:rPr lang="en-US" altLang="en-US" b="1" dirty="0"/>
              <a:t> subnet addressing</a:t>
            </a:r>
            <a:endParaRPr lang="en-US" altLang="en-US" dirty="0"/>
          </a:p>
          <a:p>
            <a:pPr lvl="1" eaLnBrk="1" hangingPunct="1"/>
            <a:r>
              <a:rPr lang="en-US" altLang="en-US" dirty="0"/>
              <a:t>Splits a large block of IP addresses into smaller groups</a:t>
            </a:r>
          </a:p>
          <a:p>
            <a:pPr lvl="1" eaLnBrk="1" hangingPunct="1"/>
            <a:endParaRPr lang="en-US" altLang="en-US" dirty="0"/>
          </a:p>
        </p:txBody>
      </p:sp>
    </p:spTree>
    <p:extLst>
      <p:ext uri="{BB962C8B-B14F-4D97-AF65-F5344CB8AC3E}">
        <p14:creationId xmlns:p14="http://schemas.microsoft.com/office/powerpoint/2010/main" val="364812213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LAPSEDTIME" val="40.952"/>
  <p:tag name="AUDIO_ID" val="268"/>
  <p:tag name="TIMELINE" val="4.2/24.0/26.7"/>
</p:tagLst>
</file>

<file path=ppt/tags/tag2.xml><?xml version="1.0" encoding="utf-8"?>
<p:tagLst xmlns:a="http://schemas.openxmlformats.org/drawingml/2006/main" xmlns:r="http://schemas.openxmlformats.org/officeDocument/2006/relationships" xmlns:p="http://schemas.openxmlformats.org/presentationml/2006/main">
  <p:tag name="ARTICULATE_SLIDE_PAUSE" val="0"/>
  <p:tag name="ARTICULATE_NAV_LEVEL" val="1"/>
  <p:tag name="ARTICULATE_PLAYLIST_ID" val="-1"/>
  <p:tag name="ELAPSEDTIME" val="14.594"/>
  <p:tag name="AUDIO_ID" val="280"/>
</p:tagLst>
</file>

<file path=ppt/tags/tag3.xml><?xml version="1.0" encoding="utf-8"?>
<p:tagLst xmlns:a="http://schemas.openxmlformats.org/drawingml/2006/main" xmlns:r="http://schemas.openxmlformats.org/officeDocument/2006/relationships" xmlns:p="http://schemas.openxmlformats.org/presentationml/2006/main">
  <p:tag name="ELAPSEDTIME" val="48.125"/>
  <p:tag name="AUDIO_ID" val="258"/>
</p:tagLst>
</file>

<file path=ppt/tags/tag4.xml><?xml version="1.0" encoding="utf-8"?>
<p:tagLst xmlns:a="http://schemas.openxmlformats.org/drawingml/2006/main" xmlns:r="http://schemas.openxmlformats.org/officeDocument/2006/relationships" xmlns:p="http://schemas.openxmlformats.org/presentationml/2006/main">
  <p:tag name="ELAPSEDTIME" val="48.125"/>
  <p:tag name="AUDIO_ID" val="258"/>
</p:tagLst>
</file>

<file path=ppt/theme/theme1.xml><?xml version="1.0" encoding="utf-8"?>
<a:theme xmlns:a="http://schemas.openxmlformats.org/drawingml/2006/main" name="1_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Tahoma"/>
        <a:ea typeface="Lucida Sans Unicode"/>
        <a:cs typeface="Lucida Sans Unicode"/>
      </a:majorFont>
      <a:minorFont>
        <a:latin typeface="Arial Narrow"/>
        <a:ea typeface="Lucida Sans Unicod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90000"/>
          </a:lnSpc>
          <a:spcBef>
            <a:spcPct val="0"/>
          </a:spcBef>
          <a:spcAft>
            <a:spcPct val="0"/>
          </a:spcAft>
          <a:buClr>
            <a:srgbClr val="000000"/>
          </a:buClr>
          <a:buSzPct val="100000"/>
          <a:buFont typeface="Times New Roman" pitchFamily="18" charset="0"/>
          <a:buNone/>
          <a:tabLst/>
          <a:defRPr kumimoji="0" lang="en-GB" sz="2400" b="0" i="0" u="none" strike="noStrike" cap="none" normalizeH="0" baseline="0" smtClean="0">
            <a:ln>
              <a:noFill/>
            </a:ln>
            <a:solidFill>
              <a:schemeClr val="bg1"/>
            </a:solidFill>
            <a:effectLst/>
            <a:latin typeface="Times New Roman" pitchFamily="18" charset="0"/>
            <a:ea typeface="Lucida Sans Unicode" pitchFamily="34" charset="0"/>
            <a:cs typeface="Lucida Sans Unicode"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90000"/>
          </a:lnSpc>
          <a:spcBef>
            <a:spcPct val="0"/>
          </a:spcBef>
          <a:spcAft>
            <a:spcPct val="0"/>
          </a:spcAft>
          <a:buClr>
            <a:srgbClr val="000000"/>
          </a:buClr>
          <a:buSzPct val="100000"/>
          <a:buFont typeface="Times New Roman" pitchFamily="18" charset="0"/>
          <a:buNone/>
          <a:tabLst/>
          <a:defRPr kumimoji="0" lang="en-GB" sz="2400" b="0" i="0" u="none" strike="noStrike" cap="none" normalizeH="0" baseline="0" smtClean="0">
            <a:ln>
              <a:noFill/>
            </a:ln>
            <a:solidFill>
              <a:schemeClr val="bg1"/>
            </a:solidFill>
            <a:effectLst/>
            <a:latin typeface="Times New Roman" pitchFamily="18" charset="0"/>
            <a:ea typeface="Lucida Sans Unicode" pitchFamily="34" charset="0"/>
            <a:cs typeface="Lucida Sans Unicode"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Macintosh HD:Desktop Folder:lans:lanunit1</Template>
  <TotalTime>8729</TotalTime>
  <Words>1523</Words>
  <Application>Microsoft Office PowerPoint</Application>
  <PresentationFormat>On-screen Show (4:3)</PresentationFormat>
  <Paragraphs>192</Paragraphs>
  <Slides>30</Slides>
  <Notes>18</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45" baseType="lpstr">
      <vt:lpstr>等线</vt:lpstr>
      <vt:lpstr>굴림</vt:lpstr>
      <vt:lpstr>宋体</vt:lpstr>
      <vt:lpstr>Arial</vt:lpstr>
      <vt:lpstr>Arial Narrow</vt:lpstr>
      <vt:lpstr>Calibri</vt:lpstr>
      <vt:lpstr>Lucida Sans Unicode</vt:lpstr>
      <vt:lpstr>Tahoma</vt:lpstr>
      <vt:lpstr>Times</vt:lpstr>
      <vt:lpstr>Times New Roman</vt:lpstr>
      <vt:lpstr>Verdana</vt:lpstr>
      <vt:lpstr>Wingdings</vt:lpstr>
      <vt:lpstr>Wingdings 2</vt:lpstr>
      <vt:lpstr>1_Office Theme</vt:lpstr>
      <vt:lpstr>Visio</vt:lpstr>
      <vt:lpstr>PowerPoint Presentation</vt:lpstr>
      <vt:lpstr>Objectives</vt:lpstr>
      <vt:lpstr>What is Network Security?</vt:lpstr>
      <vt:lpstr>What are we trying to protect?</vt:lpstr>
      <vt:lpstr>What are we trying to protect?</vt:lpstr>
      <vt:lpstr>What are we trying to protect?</vt:lpstr>
      <vt:lpstr>What are we trying to protect?</vt:lpstr>
      <vt:lpstr>Reflection - 1</vt:lpstr>
      <vt:lpstr>1. Security through Network Design</vt:lpstr>
      <vt:lpstr>Subnetting Example</vt:lpstr>
      <vt:lpstr>Advantages of Subnetting</vt:lpstr>
      <vt:lpstr>Subnets Improve Security</vt:lpstr>
      <vt:lpstr>Private Addresses</vt:lpstr>
      <vt:lpstr>Reflection - 2</vt:lpstr>
      <vt:lpstr>Virtual Local Area Network (VLAN)</vt:lpstr>
      <vt:lpstr>VLAN Example</vt:lpstr>
      <vt:lpstr>VLAN Security</vt:lpstr>
      <vt:lpstr>Network Security Components</vt:lpstr>
      <vt:lpstr>Intro to Palo Alto Firewall</vt:lpstr>
      <vt:lpstr>Initial Configuration</vt:lpstr>
      <vt:lpstr>Configuring the MGT interface - GUI</vt:lpstr>
      <vt:lpstr>Physical Interfaces</vt:lpstr>
      <vt:lpstr>Tap Interfaces</vt:lpstr>
      <vt:lpstr>Layer 2 Interface</vt:lpstr>
      <vt:lpstr>Traditional Zones of Risk</vt:lpstr>
      <vt:lpstr>Security Zone Overview</vt:lpstr>
      <vt:lpstr>Security Zones and Security Policy Rules</vt:lpstr>
      <vt:lpstr>Security Policy Rule</vt:lpstr>
      <vt:lpstr>Implicit Rule &amp; Explicit Rule</vt:lpstr>
      <vt:lpstr>Summary</vt:lpstr>
    </vt:vector>
  </TitlesOfParts>
  <Company>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LANs v7.0 Unit 1</dc:title>
  <dc:creator>Kelli Leader</dc:creator>
  <dc:description>Unit 1 Instructional Powerpoint presentation.</dc:description>
  <cp:lastModifiedBy>Yoon Hin LIEW (NP)</cp:lastModifiedBy>
  <cp:revision>341</cp:revision>
  <dcterms:created xsi:type="dcterms:W3CDTF">2001-09-29T03:24:16Z</dcterms:created>
  <dcterms:modified xsi:type="dcterms:W3CDTF">2021-04-06T02:02:44Z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0286cb9-b49f-4646-87a5-340028348160_Enabled">
    <vt:lpwstr>true</vt:lpwstr>
  </property>
  <property fmtid="{D5CDD505-2E9C-101B-9397-08002B2CF9AE}" pid="3" name="MSIP_Label_30286cb9-b49f-4646-87a5-340028348160_SetDate">
    <vt:lpwstr>2021-04-06T02:02:44Z</vt:lpwstr>
  </property>
  <property fmtid="{D5CDD505-2E9C-101B-9397-08002B2CF9AE}" pid="4" name="MSIP_Label_30286cb9-b49f-4646-87a5-340028348160_Method">
    <vt:lpwstr>Standard</vt:lpwstr>
  </property>
  <property fmtid="{D5CDD505-2E9C-101B-9397-08002B2CF9AE}" pid="5" name="MSIP_Label_30286cb9-b49f-4646-87a5-340028348160_Name">
    <vt:lpwstr>30286cb9-b49f-4646-87a5-340028348160</vt:lpwstr>
  </property>
  <property fmtid="{D5CDD505-2E9C-101B-9397-08002B2CF9AE}" pid="6" name="MSIP_Label_30286cb9-b49f-4646-87a5-340028348160_SiteId">
    <vt:lpwstr>cba9e115-3016-4462-a1ab-a565cba0cdf1</vt:lpwstr>
  </property>
  <property fmtid="{D5CDD505-2E9C-101B-9397-08002B2CF9AE}" pid="7" name="MSIP_Label_30286cb9-b49f-4646-87a5-340028348160_ActionId">
    <vt:lpwstr>888d7c5d-a38d-4425-9d69-32dc492b12c2</vt:lpwstr>
  </property>
  <property fmtid="{D5CDD505-2E9C-101B-9397-08002B2CF9AE}" pid="8" name="MSIP_Label_30286cb9-b49f-4646-87a5-340028348160_ContentBits">
    <vt:lpwstr>1</vt:lpwstr>
  </property>
</Properties>
</file>