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10" r:id="rId1"/>
  </p:sldMasterIdLst>
  <p:notesMasterIdLst>
    <p:notesMasterId r:id="rId12"/>
  </p:notesMasterIdLst>
  <p:handoutMasterIdLst>
    <p:handoutMasterId r:id="rId13"/>
  </p:handoutMasterIdLst>
  <p:sldIdLst>
    <p:sldId id="380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FF"/>
    <a:srgbClr val="FF6FFF"/>
    <a:srgbClr val="990099"/>
    <a:srgbClr val="663300"/>
    <a:srgbClr val="F2E4D6"/>
    <a:srgbClr val="D9B38D"/>
    <a:srgbClr val="6600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71" autoAdjust="0"/>
  </p:normalViewPr>
  <p:slideViewPr>
    <p:cSldViewPr>
      <p:cViewPr varScale="1">
        <p:scale>
          <a:sx n="74" d="100"/>
          <a:sy n="74" d="100"/>
        </p:scale>
        <p:origin x="1064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C928E-66D8-4852-AAF4-32481C27EBF3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674E0-75D6-432B-B173-14955E656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86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95DC7E-3CB7-4DAC-86F1-9D13DAA294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41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A91C-682A-4264-9ABB-500530C55E1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311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A91C-682A-4264-9ABB-500530C55E1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89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AD1BEE-5448-4489-934F-F1EC5045AADF}" type="slidenum">
              <a:rPr lang="en-GB" sz="1200" smtClean="0"/>
              <a:pPr/>
              <a:t>3</a:t>
            </a:fld>
            <a:endParaRPr lang="en-GB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64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exams!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A91C-682A-4264-9ABB-500530C55E1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198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exams!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A91C-682A-4264-9ABB-500530C55E1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656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A91C-682A-4264-9ABB-500530C55E1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1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A91C-682A-4264-9ABB-500530C55E1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565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C807FF-A8CD-4CD1-A888-48DB5B97E281}" type="slidenum">
              <a:rPr lang="en-GB" sz="1200" smtClean="0"/>
              <a:pPr/>
              <a:t>9</a:t>
            </a:fld>
            <a:endParaRPr lang="en-GB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59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A91C-682A-4264-9ABB-500530C55E10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2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18527-DA1E-4AE7-B672-2536E5AF7BE9}"/>
              </a:ext>
            </a:extLst>
          </p:cNvPr>
          <p:cNvSpPr txBox="1"/>
          <p:nvPr userDrawn="1"/>
        </p:nvSpPr>
        <p:spPr>
          <a:xfrm>
            <a:off x="7620000" y="6429345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Last Update: 06/04/2021</a:t>
            </a:r>
          </a:p>
          <a:p>
            <a:r>
              <a:rPr lang="en-SG" sz="1000" dirty="0"/>
              <a:t>Slide </a:t>
            </a:r>
            <a:fld id="{A2C08F4F-12E4-4B0E-B482-F4A376DA1E41}" type="slidenum">
              <a:rPr lang="en-SG" sz="1000" smtClean="0"/>
              <a:t>‹#›</a:t>
            </a:fld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9121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3046412" y="6477000"/>
            <a:ext cx="2819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lvl="1" algn="ctr">
              <a:spcBef>
                <a:spcPts val="750"/>
              </a:spcBef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Diploma in CSF</a:t>
            </a:r>
          </a:p>
        </p:txBody>
      </p:sp>
    </p:spTree>
    <p:extLst>
      <p:ext uri="{BB962C8B-B14F-4D97-AF65-F5344CB8AC3E}">
        <p14:creationId xmlns:p14="http://schemas.microsoft.com/office/powerpoint/2010/main" val="367456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0225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4100" name="Rectangle 3"/>
          <p:cNvSpPr>
            <a:spLocks noChangeArrowheads="1"/>
          </p:cNvSpPr>
          <p:nvPr userDrawn="1"/>
        </p:nvSpPr>
        <p:spPr bwMode="auto">
          <a:xfrm>
            <a:off x="2893115" y="6359525"/>
            <a:ext cx="2819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lvl="1" algn="ctr">
              <a:spcBef>
                <a:spcPts val="750"/>
              </a:spcBef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Diploma in CSF</a:t>
            </a:r>
          </a:p>
        </p:txBody>
      </p:sp>
      <p:sp>
        <p:nvSpPr>
          <p:cNvPr id="4101" name="Line 4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88425" cy="68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9DB8AC27-445A-4C4F-8B60-78F7E071F8E6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SG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  <p:extLst>
      <p:ext uri="{BB962C8B-B14F-4D97-AF65-F5344CB8AC3E}">
        <p14:creationId xmlns:p14="http://schemas.microsoft.com/office/powerpoint/2010/main" val="8851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3" r:id="rId2"/>
  </p:sldLayoutIdLst>
  <p:hf hdr="0"/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5pPr>
      <a:lvl6pPr marL="4572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6pPr>
      <a:lvl7pPr marL="9144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7pPr>
      <a:lvl8pPr marL="1371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8pPr>
      <a:lvl9pPr marL="18288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39725" indent="-339725" algn="l" defTabSz="457200" rtl="0" eaLnBrk="0" fontAlgn="base" hangingPunct="0">
        <a:lnSpc>
          <a:spcPct val="87000"/>
        </a:lnSpc>
        <a:spcBef>
          <a:spcPts val="800"/>
        </a:spcBef>
        <a:spcAft>
          <a:spcPct val="0"/>
        </a:spcAft>
        <a:buClr>
          <a:srgbClr val="000000"/>
        </a:buClr>
        <a:buSzPct val="140000"/>
        <a:buFont typeface="Wingdings" pitchFamily="2" charset="2"/>
        <a:buChar char="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lnSpc>
          <a:spcPct val="87000"/>
        </a:lnSpc>
        <a:spcBef>
          <a:spcPts val="7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"/>
        <a:defRPr sz="2800" b="1">
          <a:solidFill>
            <a:srgbClr val="0033CC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7000"/>
        </a:lnSpc>
        <a:spcBef>
          <a:spcPts val="600"/>
        </a:spcBef>
        <a:spcAft>
          <a:spcPct val="0"/>
        </a:spcAft>
        <a:buClr>
          <a:srgbClr val="996633"/>
        </a:buClr>
        <a:buSzPct val="100000"/>
        <a:buFont typeface="Wingdings" pitchFamily="2" charset="2"/>
        <a:buChar char=""/>
        <a:defRPr sz="2400">
          <a:solidFill>
            <a:srgbClr val="9966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LIEW_Yoon_Hin@np.edu.s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un_Lei@np.edu.s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/ref=dp_byline_sr_book_1?ie=UTF8&amp;field-author=J.+Michael+Stewart&amp;text=J.+Michael+Stewart&amp;sort=relevancerank&amp;search-alias=book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hyperlink" Target="https://www.amazon.com/s/ref=dp_byline_sr_book_2?ie=UTF8&amp;field-author=Denise+Kinsey&amp;text=Denise+Kinsey&amp;sort=relevancerank&amp;search-alias=boo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0929" y="1687132"/>
            <a:ext cx="6248400" cy="1752600"/>
          </a:xfrm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en-GB" altLang="zh-CN" sz="44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Module Overview </a:t>
            </a:r>
            <a:endParaRPr lang="en-GB" altLang="zh-CN" sz="40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LECTURE </a:t>
            </a:r>
            <a:r>
              <a:rPr lang="en-GB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  </a:t>
            </a:r>
          </a:p>
        </p:txBody>
      </p:sp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</a:rPr>
              <a:t>NS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514600" y="5003800"/>
            <a:ext cx="5486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latin typeface="Arial Narrow" pitchFamily="34" charset="0"/>
              </a:rPr>
              <a:t>Diploma in CSF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latin typeface="Arial Narrow" pitchFamily="34" charset="0"/>
              </a:rPr>
              <a:t>Year 3 (2021/22), Semester 5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91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 dirty="0"/>
          </a:p>
        </p:txBody>
      </p:sp>
      <p:pic>
        <p:nvPicPr>
          <p:cNvPr id="16392" name="Picture 16" descr="School of I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847982" y="3809999"/>
            <a:ext cx="3276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3600" b="1" dirty="0">
                <a:solidFill>
                  <a:srgbClr val="FF0000"/>
                </a:solidFill>
                <a:latin typeface="Arial Narrow" pitchFamily="34" charset="0"/>
              </a:rPr>
              <a:t>Network Security</a:t>
            </a:r>
            <a:endParaRPr lang="en-US" altLang="zh-CN" sz="3600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5181600"/>
            <a:ext cx="1752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6508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endParaRPr lang="en-US">
              <a:solidFill>
                <a:srgbClr val="000099"/>
              </a:solidFill>
              <a:latin typeface="Wide Latin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>
              <a:solidFill>
                <a:srgbClr val="000099"/>
              </a:solidFill>
              <a:latin typeface="Wide Latin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>
              <a:solidFill>
                <a:srgbClr val="000099"/>
              </a:solidFill>
              <a:latin typeface="Wide Latin" pitchFamily="18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sz="6000">
                <a:solidFill>
                  <a:srgbClr val="000099"/>
                </a:solidFill>
                <a:latin typeface="Century Gothic" pitchFamily="34" charset="0"/>
              </a:rPr>
              <a:t>Q &amp; A</a:t>
            </a:r>
          </a:p>
          <a:p>
            <a:pPr algn="ctr">
              <a:buFont typeface="Wingdings" pitchFamily="2" charset="2"/>
              <a:buNone/>
            </a:pPr>
            <a:endParaRPr lang="en-US">
              <a:solidFill>
                <a:srgbClr val="000099"/>
              </a:solidFill>
              <a:latin typeface="Wide Lati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0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88425" cy="682625"/>
          </a:xfrm>
        </p:spPr>
        <p:txBody>
          <a:bodyPr/>
          <a:lstStyle/>
          <a:p>
            <a:pPr>
              <a:defRPr/>
            </a:pPr>
            <a:r>
              <a:rPr lang="en-US"/>
              <a:t>Objectives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dirty="0"/>
              <a:t>At the end of this briefing, you will get to know more about:</a:t>
            </a:r>
          </a:p>
          <a:p>
            <a:pPr marL="0" indent="0"/>
            <a:r>
              <a:rPr lang="en-GB" b="0" dirty="0"/>
              <a:t>Teaching Team</a:t>
            </a:r>
          </a:p>
          <a:p>
            <a:pPr marL="0" indent="0"/>
            <a:r>
              <a:rPr lang="en-GB" b="0" dirty="0"/>
              <a:t>Module Synopsis</a:t>
            </a:r>
          </a:p>
          <a:p>
            <a:pPr marL="0" indent="0"/>
            <a:r>
              <a:rPr lang="en-GB" b="0" dirty="0"/>
              <a:t>Module Topics</a:t>
            </a:r>
          </a:p>
          <a:p>
            <a:pPr marL="0" indent="0"/>
            <a:r>
              <a:rPr lang="en-GB" b="0" dirty="0"/>
              <a:t>Assessment</a:t>
            </a:r>
          </a:p>
          <a:p>
            <a:pPr marL="0" indent="0"/>
            <a:r>
              <a:rPr lang="en-GB" b="0" dirty="0"/>
              <a:t>Teaching Mode</a:t>
            </a:r>
          </a:p>
          <a:p>
            <a:pPr marL="0" indent="0"/>
            <a:r>
              <a:rPr lang="en-GB" b="0" dirty="0"/>
              <a:t>Reading List</a:t>
            </a:r>
          </a:p>
        </p:txBody>
      </p:sp>
    </p:spTree>
    <p:extLst>
      <p:ext uri="{BB962C8B-B14F-4D97-AF65-F5344CB8AC3E}">
        <p14:creationId xmlns:p14="http://schemas.microsoft.com/office/powerpoint/2010/main" val="286985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88425" cy="6826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Teaching Team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Mr. Liew Yoon Hin (ML)</a:t>
            </a:r>
          </a:p>
          <a:p>
            <a:pPr marL="742950" lvl="2" eaLnBrk="1" hangingPunct="1"/>
            <a:r>
              <a:rPr lang="en-US" sz="3200" b="1" dirty="0">
                <a:solidFill>
                  <a:schemeClr val="tx1"/>
                </a:solidFill>
                <a:hlinkClick r:id="rId3"/>
              </a:rPr>
              <a:t>LIEW_Yoon_Hin@np.edu.sg</a:t>
            </a:r>
            <a:endParaRPr lang="en-US" sz="3200" b="1" dirty="0">
              <a:solidFill>
                <a:schemeClr val="tx1"/>
              </a:solidFill>
            </a:endParaRPr>
          </a:p>
          <a:p>
            <a:pPr marL="742950" lvl="2" eaLnBrk="1" hangingPunct="1"/>
            <a:r>
              <a:rPr lang="en-US" sz="3200" b="1" dirty="0">
                <a:solidFill>
                  <a:schemeClr val="tx1"/>
                </a:solidFill>
              </a:rPr>
              <a:t>6460 8256</a:t>
            </a:r>
          </a:p>
          <a:p>
            <a:pPr lvl="1" eaLnBrk="1" hangingPunct="1"/>
            <a:endParaRPr lang="en-US" sz="32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Mr. Sun Lei</a:t>
            </a:r>
          </a:p>
          <a:p>
            <a:pPr marL="742950" lvl="2" eaLnBrk="1" hangingPunct="1"/>
            <a:r>
              <a:rPr lang="en-US" sz="3200" b="1" dirty="0">
                <a:solidFill>
                  <a:schemeClr val="tx1"/>
                </a:solidFill>
                <a:hlinkClick r:id="rId4"/>
              </a:rPr>
              <a:t>Sun_Lei@np.edu.sg</a:t>
            </a:r>
            <a:endParaRPr lang="en-US" sz="3200" b="1" dirty="0">
              <a:solidFill>
                <a:schemeClr val="tx1"/>
              </a:solidFill>
            </a:endParaRPr>
          </a:p>
          <a:p>
            <a:pPr marL="742950" lvl="2" eaLnBrk="1" hangingPunct="1"/>
            <a:r>
              <a:rPr lang="en-US" sz="3200" b="1" dirty="0">
                <a:solidFill>
                  <a:schemeClr val="tx1"/>
                </a:solidFill>
              </a:rPr>
              <a:t>6460 7573</a:t>
            </a:r>
            <a:endParaRPr lang="en-GB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2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88425" cy="682625"/>
          </a:xfrm>
        </p:spPr>
        <p:txBody>
          <a:bodyPr/>
          <a:lstStyle/>
          <a:p>
            <a:r>
              <a:rPr lang="en-US" dirty="0"/>
              <a:t>Module Synopsis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This module provides an in-depth knowledge on network security in a defensive view. </a:t>
            </a:r>
          </a:p>
          <a:p>
            <a:r>
              <a:rPr lang="en-US" b="0" dirty="0"/>
              <a:t>It covers various types of firewall technologies, Virtual Private Networks (VPNs), and Intrusion Detection/Prevention Systems (IDS/IPS).</a:t>
            </a:r>
          </a:p>
          <a:p>
            <a:r>
              <a:rPr lang="en-US" b="0" dirty="0"/>
              <a:t>Students will have a chance to configure and deploy state-of-the-art networking devices in a typical computer network.</a:t>
            </a:r>
          </a:p>
          <a:p>
            <a:pPr marL="0" indent="0"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1775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88425" cy="682625"/>
          </a:xfrm>
        </p:spPr>
        <p:txBody>
          <a:bodyPr/>
          <a:lstStyle/>
          <a:p>
            <a:r>
              <a:rPr lang="en-US" dirty="0"/>
              <a:t>Module Synopsis – cont.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Students will be taught skills to identify the internal and external threats against a network and to develop security policies that will protect an organization’s information.</a:t>
            </a:r>
          </a:p>
          <a:p>
            <a:r>
              <a:rPr lang="en-US" b="0" dirty="0"/>
              <a:t>Students will also learn how to implement successful security policies and firewall strategies in this module.</a:t>
            </a:r>
          </a:p>
          <a:p>
            <a:r>
              <a:rPr lang="en-US" b="0" dirty="0"/>
              <a:t>In this module, students are assessed by coursework only.</a:t>
            </a:r>
            <a:endParaRPr lang="en-SG" b="0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473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88425" cy="682625"/>
          </a:xfrm>
        </p:spPr>
        <p:txBody>
          <a:bodyPr/>
          <a:lstStyle/>
          <a:p>
            <a:r>
              <a:rPr lang="en-US" dirty="0"/>
              <a:t>Module Topics (Indicative)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SG" sz="2400" b="0" dirty="0"/>
              <a:t>Fundamentals of Computer Network Infrastructure</a:t>
            </a:r>
            <a:endParaRPr lang="en-US" sz="2400" b="0" dirty="0"/>
          </a:p>
          <a:p>
            <a:pPr lvl="0"/>
            <a:r>
              <a:rPr lang="en-SG" sz="2400" b="0" dirty="0"/>
              <a:t>TCP/IP Fundamentals</a:t>
            </a:r>
            <a:endParaRPr lang="en-US" sz="2400" b="0" dirty="0"/>
          </a:p>
          <a:p>
            <a:pPr lvl="0"/>
            <a:r>
              <a:rPr lang="en-SG" sz="2400" b="0" dirty="0"/>
              <a:t>Network Security Threats and Issues</a:t>
            </a:r>
            <a:endParaRPr lang="en-US" sz="2400" b="0" dirty="0"/>
          </a:p>
          <a:p>
            <a:pPr lvl="0"/>
            <a:r>
              <a:rPr lang="en-SG" sz="2400" b="0" dirty="0"/>
              <a:t>Firewall Technologies – Different types of firewalls</a:t>
            </a:r>
            <a:endParaRPr lang="en-US" sz="2400" b="0" dirty="0"/>
          </a:p>
          <a:p>
            <a:pPr lvl="0"/>
            <a:r>
              <a:rPr lang="en-SG" sz="2400" b="0" dirty="0"/>
              <a:t>Firewall Deployment and Configuration</a:t>
            </a:r>
            <a:endParaRPr lang="en-US" sz="2400" b="0" dirty="0"/>
          </a:p>
          <a:p>
            <a:pPr lvl="0"/>
            <a:r>
              <a:rPr lang="en-SG" sz="2400" b="0" dirty="0"/>
              <a:t>Application filtering</a:t>
            </a:r>
            <a:endParaRPr lang="en-US" sz="2400" b="0" dirty="0"/>
          </a:p>
          <a:p>
            <a:pPr lvl="0"/>
            <a:r>
              <a:rPr lang="en-SG" sz="2400" b="0" dirty="0"/>
              <a:t>Content filtering</a:t>
            </a:r>
            <a:endParaRPr lang="en-US" sz="2400" b="0" dirty="0"/>
          </a:p>
          <a:p>
            <a:pPr lvl="0"/>
            <a:r>
              <a:rPr lang="en-SG" sz="2400" b="0" dirty="0"/>
              <a:t>Encryption, Cryptography and Digital Signatures</a:t>
            </a:r>
            <a:endParaRPr lang="en-US" sz="2400" b="0" dirty="0"/>
          </a:p>
          <a:p>
            <a:pPr lvl="0"/>
            <a:r>
              <a:rPr lang="en-SG" sz="2400" b="0" dirty="0"/>
              <a:t>Virtual Private Networks</a:t>
            </a:r>
            <a:endParaRPr lang="en-US" sz="2400" b="0" dirty="0"/>
          </a:p>
          <a:p>
            <a:pPr lvl="0"/>
            <a:r>
              <a:rPr lang="en-SG" sz="2400" b="0" dirty="0"/>
              <a:t>Intrusion Detection/Prevention Systems</a:t>
            </a:r>
            <a:endParaRPr lang="en-US" sz="2400" b="0" dirty="0"/>
          </a:p>
          <a:p>
            <a:pPr lvl="0"/>
            <a:r>
              <a:rPr lang="en-SG" sz="2400" b="0" dirty="0"/>
              <a:t>Network Vulnerability Assessment</a:t>
            </a:r>
            <a:endParaRPr lang="en-US" sz="2400" b="0" dirty="0"/>
          </a:p>
          <a:p>
            <a:endParaRPr lang="en-SG" sz="2400" b="0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17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88425" cy="682625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Teaching Mode - Experiential Learning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85762" y="857250"/>
            <a:ext cx="8150225" cy="5178425"/>
          </a:xfrm>
        </p:spPr>
        <p:txBody>
          <a:bodyPr/>
          <a:lstStyle/>
          <a:p>
            <a:r>
              <a:rPr lang="en-US" sz="2400" b="0" dirty="0"/>
              <a:t>Every week you will have …</a:t>
            </a:r>
          </a:p>
          <a:p>
            <a:pPr lvl="1"/>
            <a:r>
              <a:rPr lang="en-US" sz="2400" b="0" dirty="0"/>
              <a:t>2 hours of Lecture/Tutorial</a:t>
            </a:r>
          </a:p>
          <a:p>
            <a:pPr lvl="2"/>
            <a:r>
              <a:rPr lang="en-US" dirty="0"/>
              <a:t>Obtain knowledge (concepts, facts, and information) through formal learning and past experience;</a:t>
            </a:r>
          </a:p>
          <a:p>
            <a:pPr lvl="1"/>
            <a:r>
              <a:rPr lang="en-US" sz="2400" b="0" dirty="0"/>
              <a:t>2 hours of Practical</a:t>
            </a:r>
          </a:p>
          <a:p>
            <a:pPr lvl="2"/>
            <a:r>
              <a:rPr lang="en-US" dirty="0"/>
              <a:t>Practice activities to apply the knowledge to a “real world” setting; 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sz="2400" b="0" dirty="0"/>
          </a:p>
          <a:p>
            <a:endParaRPr lang="en-US" sz="2400" b="0" dirty="0"/>
          </a:p>
        </p:txBody>
      </p:sp>
      <p:pic>
        <p:nvPicPr>
          <p:cNvPr id="1026" name="Picture 2" descr="Image result for experiential learning cycle">
            <a:extLst>
              <a:ext uri="{FF2B5EF4-FFF2-40B4-BE49-F238E27FC236}">
                <a16:creationId xmlns:a16="http://schemas.microsoft.com/office/drawing/2014/main" id="{3199C632-D9BE-401A-AC4F-7BADE7DFB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657600"/>
            <a:ext cx="3276600" cy="249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30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88425" cy="682625"/>
          </a:xfrm>
        </p:spPr>
        <p:txBody>
          <a:bodyPr/>
          <a:lstStyle/>
          <a:p>
            <a:r>
              <a:rPr lang="en-US" dirty="0"/>
              <a:t>Assessment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000099"/>
                </a:solidFill>
              </a:rPr>
              <a:t>Coursework			Remarks				%      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9900"/>
                </a:solidFill>
              </a:rPr>
              <a:t>CA</a:t>
            </a:r>
            <a:r>
              <a:rPr lang="en-US" dirty="0"/>
              <a:t>					</a:t>
            </a:r>
            <a:r>
              <a:rPr lang="en-US" dirty="0">
                <a:solidFill>
                  <a:srgbClr val="7030A0"/>
                </a:solidFill>
              </a:rPr>
              <a:t>Practical-based 		</a:t>
            </a:r>
            <a:r>
              <a:rPr lang="en-US" dirty="0"/>
              <a:t>40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>
                <a:solidFill>
                  <a:srgbClr val="009900"/>
                </a:solidFill>
              </a:rPr>
              <a:t>Assignment</a:t>
            </a: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Week 5-18	</a:t>
            </a:r>
            <a:r>
              <a:rPr lang="en-US" dirty="0"/>
              <a:t>			30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>
                <a:solidFill>
                  <a:srgbClr val="009900"/>
                </a:solidFill>
              </a:rPr>
              <a:t>Common Test	</a:t>
            </a: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Week 8				</a:t>
            </a:r>
            <a:r>
              <a:rPr lang="en-US" dirty="0"/>
              <a:t>	30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Total													100</a:t>
            </a:r>
            <a:endParaRPr lang="en-SG" sz="36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0" y="320040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" name="Straight Connector 5"/>
          <p:cNvCxnSpPr/>
          <p:nvPr/>
        </p:nvCxnSpPr>
        <p:spPr bwMode="auto">
          <a:xfrm>
            <a:off x="381000" y="152400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文本框 3"/>
          <p:cNvSpPr txBox="1"/>
          <p:nvPr/>
        </p:nvSpPr>
        <p:spPr>
          <a:xfrm>
            <a:off x="543581" y="5257800"/>
            <a:ext cx="593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Refer to Teaching Plan for more details.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15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88425" cy="6826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Reading List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1" y="1066800"/>
            <a:ext cx="4343400" cy="5178425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GB" sz="2800" dirty="0">
                <a:solidFill>
                  <a:srgbClr val="A34B73"/>
                </a:solidFill>
              </a:rPr>
              <a:t>Reference book:</a:t>
            </a:r>
          </a:p>
          <a:p>
            <a:pPr marL="0" indent="0">
              <a:buNone/>
            </a:pPr>
            <a:r>
              <a:rPr lang="en-US" dirty="0"/>
              <a:t>Network Security, Firewalls, and VPNs (Issa) 3rd Edition</a:t>
            </a:r>
          </a:p>
          <a:p>
            <a:pPr marL="0" indent="0">
              <a:buNone/>
            </a:pPr>
            <a:endParaRPr lang="en-US" b="0" dirty="0">
              <a:hlinkClick r:id="rId3"/>
            </a:endParaRPr>
          </a:p>
          <a:p>
            <a:pPr marL="0" indent="0">
              <a:buNone/>
            </a:pPr>
            <a:r>
              <a:rPr lang="en-US" b="0" dirty="0">
                <a:hlinkClick r:id="rId3"/>
              </a:rPr>
              <a:t>J. Michael Stewart</a:t>
            </a:r>
            <a:r>
              <a:rPr lang="en-US" b="0" dirty="0"/>
              <a:t> (Author), </a:t>
            </a:r>
            <a:r>
              <a:rPr lang="en-US" b="0" dirty="0">
                <a:hlinkClick r:id="rId4"/>
              </a:rPr>
              <a:t>Denise Kinsey</a:t>
            </a:r>
            <a:r>
              <a:rPr lang="en-US" b="0" dirty="0"/>
              <a:t> (Author)</a:t>
            </a:r>
          </a:p>
          <a:p>
            <a:pPr marL="609600" indent="-609600" eaLnBrk="1" hangingPunct="1"/>
            <a:endParaRPr lang="en-SG" sz="2800" dirty="0">
              <a:solidFill>
                <a:srgbClr val="A34B73"/>
              </a:solidFill>
            </a:endParaRPr>
          </a:p>
          <a:p>
            <a:pPr marL="609600" indent="-609600" eaLnBrk="1" hangingPunct="1"/>
            <a:endParaRPr lang="en-GB" sz="2800" i="1" dirty="0">
              <a:solidFill>
                <a:srgbClr val="A34B73"/>
              </a:solidFill>
            </a:endParaRPr>
          </a:p>
        </p:txBody>
      </p:sp>
      <p:pic>
        <p:nvPicPr>
          <p:cNvPr id="1026" name="Picture 2" descr="https://images-na.ssl-images-amazon.com/images/I/41tt3rC3ilL._SX403_BO1,204,203,200_.jpg">
            <a:extLst>
              <a:ext uri="{FF2B5EF4-FFF2-40B4-BE49-F238E27FC236}">
                <a16:creationId xmlns:a16="http://schemas.microsoft.com/office/drawing/2014/main" id="{F03B4551-55EA-4E07-8ED1-5757E8D35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21511"/>
            <a:ext cx="38576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73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Tahoma"/>
        <a:ea typeface="Lucida Sans Unicode"/>
        <a:cs typeface="Lucida Sans Unicode"/>
      </a:majorFont>
      <a:minorFont>
        <a:latin typeface="Arial Narrow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HD:Desktop Folder:lans:lanunit1</Template>
  <TotalTime>2635</TotalTime>
  <Words>420</Words>
  <Application>Microsoft Office PowerPoint</Application>
  <PresentationFormat>On-screen Show (4:3)</PresentationFormat>
  <Paragraphs>79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等线</vt:lpstr>
      <vt:lpstr>Arial</vt:lpstr>
      <vt:lpstr>Arial Narrow</vt:lpstr>
      <vt:lpstr>Calibri</vt:lpstr>
      <vt:lpstr>Century Gothic</vt:lpstr>
      <vt:lpstr>Comic Sans MS</vt:lpstr>
      <vt:lpstr>Lucida Sans Unicode</vt:lpstr>
      <vt:lpstr>Tahoma</vt:lpstr>
      <vt:lpstr>Times New Roman</vt:lpstr>
      <vt:lpstr>Verdana</vt:lpstr>
      <vt:lpstr>Wide Latin</vt:lpstr>
      <vt:lpstr>Wingdings</vt:lpstr>
      <vt:lpstr>1_Office Theme</vt:lpstr>
      <vt:lpstr>PowerPoint Presentation</vt:lpstr>
      <vt:lpstr>Objectives</vt:lpstr>
      <vt:lpstr>Teaching Team</vt:lpstr>
      <vt:lpstr>Module Synopsis</vt:lpstr>
      <vt:lpstr>Module Synopsis – cont.</vt:lpstr>
      <vt:lpstr>Module Topics (Indicative)</vt:lpstr>
      <vt:lpstr>Teaching Mode - Experiential Learning</vt:lpstr>
      <vt:lpstr>Assessment</vt:lpstr>
      <vt:lpstr>Reading List</vt:lpstr>
      <vt:lpstr>PowerPoint Presentation</vt:lpstr>
    </vt:vector>
  </TitlesOfParts>
  <Company>A.N.D.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LANs v7.0 Unit 1</dc:title>
  <dc:creator>Kelli Leader</dc:creator>
  <dc:description>Unit 1 Instructional Powerpoint presentation.</dc:description>
  <cp:lastModifiedBy>Yoon Hin LIEW (NP)</cp:lastModifiedBy>
  <cp:revision>267</cp:revision>
  <dcterms:created xsi:type="dcterms:W3CDTF">2001-09-29T03:24:16Z</dcterms:created>
  <dcterms:modified xsi:type="dcterms:W3CDTF">2021-04-06T02:00:51Z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2021-04-06T02:00:51Z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feaaa587-2d1d-4698-a1b0-85bad356eb57</vt:lpwstr>
  </property>
  <property fmtid="{D5CDD505-2E9C-101B-9397-08002B2CF9AE}" pid="8" name="MSIP_Label_30286cb9-b49f-4646-87a5-340028348160_ContentBits">
    <vt:lpwstr>1</vt:lpwstr>
  </property>
</Properties>
</file>