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tags/tag17.xml" ContentType="application/vnd.openxmlformats-officedocument.presentationml.tags+xml"/>
  <Override PartName="/ppt/notesSlides/notesSlide29.xml" ContentType="application/vnd.openxmlformats-officedocument.presentationml.notesSlide+xml"/>
  <Override PartName="/ppt/tags/tag18.xml" ContentType="application/vnd.openxmlformats-officedocument.presentationml.tags+xml"/>
  <Override PartName="/ppt/notesSlides/notesSlide30.xml" ContentType="application/vnd.openxmlformats-officedocument.presentationml.notesSlide+xml"/>
  <Override PartName="/ppt/tags/tag19.xml" ContentType="application/vnd.openxmlformats-officedocument.presentationml.tags+xml"/>
  <Override PartName="/ppt/notesSlides/notesSlide31.xml" ContentType="application/vnd.openxmlformats-officedocument.presentationml.notesSlide+xml"/>
  <Override PartName="/ppt/tags/tag20.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1.xml" ContentType="application/vnd.openxmlformats-officedocument.presentationml.tags+xml"/>
  <Override PartName="/ppt/notesSlides/notesSlide39.xml" ContentType="application/vnd.openxmlformats-officedocument.presentationml.notesSlide+xml"/>
  <Override PartName="/ppt/tags/tag2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3.xml" ContentType="application/vnd.openxmlformats-officedocument.presentationml.tags+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26.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5"/>
  </p:notesMasterIdLst>
  <p:handoutMasterIdLst>
    <p:handoutMasterId r:id="rId56"/>
  </p:handoutMasterIdLst>
  <p:sldIdLst>
    <p:sldId id="901" r:id="rId2"/>
    <p:sldId id="850" r:id="rId3"/>
    <p:sldId id="851" r:id="rId4"/>
    <p:sldId id="852" r:id="rId5"/>
    <p:sldId id="853" r:id="rId6"/>
    <p:sldId id="854" r:id="rId7"/>
    <p:sldId id="855" r:id="rId8"/>
    <p:sldId id="856" r:id="rId9"/>
    <p:sldId id="857" r:id="rId10"/>
    <p:sldId id="858" r:id="rId11"/>
    <p:sldId id="859" r:id="rId12"/>
    <p:sldId id="860" r:id="rId13"/>
    <p:sldId id="861" r:id="rId14"/>
    <p:sldId id="862" r:id="rId15"/>
    <p:sldId id="863" r:id="rId16"/>
    <p:sldId id="864" r:id="rId17"/>
    <p:sldId id="865" r:id="rId18"/>
    <p:sldId id="866" r:id="rId19"/>
    <p:sldId id="902" r:id="rId20"/>
    <p:sldId id="868" r:id="rId21"/>
    <p:sldId id="869" r:id="rId22"/>
    <p:sldId id="870" r:id="rId23"/>
    <p:sldId id="871" r:id="rId24"/>
    <p:sldId id="872" r:id="rId25"/>
    <p:sldId id="873" r:id="rId26"/>
    <p:sldId id="874" r:id="rId27"/>
    <p:sldId id="875" r:id="rId28"/>
    <p:sldId id="876" r:id="rId29"/>
    <p:sldId id="877" r:id="rId30"/>
    <p:sldId id="878" r:id="rId31"/>
    <p:sldId id="879" r:id="rId32"/>
    <p:sldId id="880" r:id="rId33"/>
    <p:sldId id="903" r:id="rId34"/>
    <p:sldId id="882" r:id="rId35"/>
    <p:sldId id="883" r:id="rId36"/>
    <p:sldId id="884" r:id="rId37"/>
    <p:sldId id="885" r:id="rId38"/>
    <p:sldId id="886" r:id="rId39"/>
    <p:sldId id="887" r:id="rId40"/>
    <p:sldId id="888" r:id="rId41"/>
    <p:sldId id="889" r:id="rId42"/>
    <p:sldId id="890" r:id="rId43"/>
    <p:sldId id="891" r:id="rId44"/>
    <p:sldId id="892" r:id="rId45"/>
    <p:sldId id="893" r:id="rId46"/>
    <p:sldId id="894" r:id="rId47"/>
    <p:sldId id="895" r:id="rId48"/>
    <p:sldId id="896" r:id="rId49"/>
    <p:sldId id="897" r:id="rId50"/>
    <p:sldId id="898" r:id="rId51"/>
    <p:sldId id="899" r:id="rId52"/>
    <p:sldId id="900" r:id="rId53"/>
    <p:sldId id="904" r:id="rId5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FDDE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66332" autoAdjust="0"/>
  </p:normalViewPr>
  <p:slideViewPr>
    <p:cSldViewPr>
      <p:cViewPr>
        <p:scale>
          <a:sx n="66" d="100"/>
          <a:sy n="66" d="100"/>
        </p:scale>
        <p:origin x="1963" y="-154"/>
      </p:cViewPr>
      <p:guideLst>
        <p:guide orient="horz" pos="2160"/>
        <p:guide pos="2880"/>
      </p:guideLst>
    </p:cSldViewPr>
  </p:slideViewPr>
  <p:outlineViewPr>
    <p:cViewPr>
      <p:scale>
        <a:sx n="33" d="100"/>
        <a:sy n="33" d="100"/>
      </p:scale>
      <p:origin x="0" y="15792"/>
    </p:cViewPr>
  </p:outlineViewPr>
  <p:notesTextViewPr>
    <p:cViewPr>
      <p:scale>
        <a:sx n="1" d="1"/>
        <a:sy n="1" d="1"/>
      </p:scale>
      <p:origin x="0" y="0"/>
    </p:cViewPr>
  </p:notesTextViewPr>
  <p:sorterViewPr>
    <p:cViewPr>
      <p:scale>
        <a:sx n="100" d="100"/>
        <a:sy n="100" d="100"/>
      </p:scale>
      <p:origin x="0" y="26382"/>
    </p:cViewPr>
  </p:sorterViewPr>
  <p:notesViewPr>
    <p:cSldViewPr>
      <p:cViewPr varScale="1">
        <p:scale>
          <a:sx n="44" d="100"/>
          <a:sy n="44" d="100"/>
        </p:scale>
        <p:origin x="-1944"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029C5D-D779-4A4E-BC02-27B32BC2D96D}"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544E5CD8-0A97-4A9F-AE27-458E909C35A9}">
      <dgm:prSet phldrT="[Text]"/>
      <dgm:spPr/>
      <dgm:t>
        <a:bodyPr/>
        <a:lstStyle/>
        <a:p>
          <a:r>
            <a:rPr lang="en-US" dirty="0">
              <a:solidFill>
                <a:schemeClr val="bg1"/>
              </a:solidFill>
            </a:rPr>
            <a:t>Initial Packet Processing</a:t>
          </a:r>
        </a:p>
      </dgm:t>
    </dgm:pt>
    <dgm:pt modelId="{09A2E0CE-08F4-4197-B696-649CCB9CBF0B}" type="parTrans" cxnId="{2A4DDBED-97E3-4D40-A749-560E9BB7023E}">
      <dgm:prSet/>
      <dgm:spPr/>
      <dgm:t>
        <a:bodyPr/>
        <a:lstStyle/>
        <a:p>
          <a:endParaRPr lang="en-US">
            <a:solidFill>
              <a:schemeClr val="bg1"/>
            </a:solidFill>
          </a:endParaRPr>
        </a:p>
      </dgm:t>
    </dgm:pt>
    <dgm:pt modelId="{D6416F25-99A3-4860-8320-16213597110A}" type="sibTrans" cxnId="{2A4DDBED-97E3-4D40-A749-560E9BB7023E}">
      <dgm:prSet/>
      <dgm:spPr/>
      <dgm:t>
        <a:bodyPr/>
        <a:lstStyle/>
        <a:p>
          <a:endParaRPr lang="en-US">
            <a:solidFill>
              <a:schemeClr val="bg1"/>
            </a:solidFill>
          </a:endParaRPr>
        </a:p>
      </dgm:t>
    </dgm:pt>
    <dgm:pt modelId="{AD71A6A7-A6A7-4B62-A8E4-A43053AE2BB4}">
      <dgm:prSet phldrT="[Text]"/>
      <dgm:spPr>
        <a:solidFill>
          <a:schemeClr val="accent1">
            <a:lumMod val="60000"/>
            <a:lumOff val="40000"/>
            <a:alpha val="90000"/>
          </a:schemeClr>
        </a:solidFill>
      </dgm:spPr>
      <dgm:t>
        <a:bodyPr/>
        <a:lstStyle/>
        <a:p>
          <a:r>
            <a:rPr lang="en-US" dirty="0">
              <a:solidFill>
                <a:schemeClr val="bg1"/>
              </a:solidFill>
            </a:rPr>
            <a:t>Source Zone / Address</a:t>
          </a:r>
        </a:p>
      </dgm:t>
    </dgm:pt>
    <dgm:pt modelId="{5CA28FBD-8630-4F8D-9BE0-322595ED8F12}" type="parTrans" cxnId="{1FA56CD1-82B9-4031-829E-4F7E955CB6B4}">
      <dgm:prSet/>
      <dgm:spPr/>
      <dgm:t>
        <a:bodyPr/>
        <a:lstStyle/>
        <a:p>
          <a:endParaRPr lang="en-US">
            <a:solidFill>
              <a:schemeClr val="bg1"/>
            </a:solidFill>
          </a:endParaRPr>
        </a:p>
      </dgm:t>
    </dgm:pt>
    <dgm:pt modelId="{EAECEA36-FC16-4202-B40C-BAA54B08BFD7}" type="sibTrans" cxnId="{1FA56CD1-82B9-4031-829E-4F7E955CB6B4}">
      <dgm:prSet/>
      <dgm:spPr/>
      <dgm:t>
        <a:bodyPr/>
        <a:lstStyle/>
        <a:p>
          <a:endParaRPr lang="en-US">
            <a:solidFill>
              <a:schemeClr val="bg1"/>
            </a:solidFill>
          </a:endParaRPr>
        </a:p>
      </dgm:t>
    </dgm:pt>
    <dgm:pt modelId="{D9052A7D-CE53-4AF8-B109-5C126425453E}">
      <dgm:prSet phldrT="[Text]"/>
      <dgm:spPr/>
      <dgm:t>
        <a:bodyPr/>
        <a:lstStyle/>
        <a:p>
          <a:r>
            <a:rPr lang="en-US" dirty="0">
              <a:solidFill>
                <a:schemeClr val="bg1"/>
              </a:solidFill>
            </a:rPr>
            <a:t>Security Pre Policy</a:t>
          </a:r>
        </a:p>
      </dgm:t>
    </dgm:pt>
    <dgm:pt modelId="{F4F06F56-0FD8-43BB-B08E-E9599EB84C19}" type="parTrans" cxnId="{64DA471B-EE03-4BD1-B1B2-7D2E03CD145E}">
      <dgm:prSet/>
      <dgm:spPr/>
      <dgm:t>
        <a:bodyPr/>
        <a:lstStyle/>
        <a:p>
          <a:endParaRPr lang="en-US">
            <a:solidFill>
              <a:schemeClr val="bg1"/>
            </a:solidFill>
          </a:endParaRPr>
        </a:p>
      </dgm:t>
    </dgm:pt>
    <dgm:pt modelId="{1218C4DB-A93F-45DC-B79D-035A9BD84A59}" type="sibTrans" cxnId="{64DA471B-EE03-4BD1-B1B2-7D2E03CD145E}">
      <dgm:prSet/>
      <dgm:spPr/>
      <dgm:t>
        <a:bodyPr/>
        <a:lstStyle/>
        <a:p>
          <a:endParaRPr lang="en-US">
            <a:solidFill>
              <a:schemeClr val="bg1"/>
            </a:solidFill>
          </a:endParaRPr>
        </a:p>
      </dgm:t>
    </dgm:pt>
    <dgm:pt modelId="{0F6B96A4-32C2-4718-A9F6-00AB720ABB6D}">
      <dgm:prSet phldrT="[Text]"/>
      <dgm:spPr>
        <a:solidFill>
          <a:srgbClr val="FF0000">
            <a:alpha val="90000"/>
          </a:srgbClr>
        </a:solidFill>
        <a:ln w="50800">
          <a:solidFill>
            <a:schemeClr val="accent4">
              <a:alpha val="90000"/>
            </a:schemeClr>
          </a:solidFill>
        </a:ln>
      </dgm:spPr>
      <dgm:t>
        <a:bodyPr/>
        <a:lstStyle/>
        <a:p>
          <a:r>
            <a:rPr lang="en-US" dirty="0">
              <a:solidFill>
                <a:schemeClr val="bg1"/>
              </a:solidFill>
            </a:rPr>
            <a:t>Check Allowed Ports</a:t>
          </a:r>
        </a:p>
      </dgm:t>
    </dgm:pt>
    <dgm:pt modelId="{BDDBC3D4-BC28-4B11-BED5-113E6CFFA773}" type="parTrans" cxnId="{A223D5D3-11B2-41AE-B75B-1FD458494CD6}">
      <dgm:prSet/>
      <dgm:spPr/>
      <dgm:t>
        <a:bodyPr/>
        <a:lstStyle/>
        <a:p>
          <a:endParaRPr lang="en-US">
            <a:solidFill>
              <a:schemeClr val="bg1"/>
            </a:solidFill>
          </a:endParaRPr>
        </a:p>
      </dgm:t>
    </dgm:pt>
    <dgm:pt modelId="{8FABB069-1879-4CDF-9164-14781ED70EC9}" type="sibTrans" cxnId="{A223D5D3-11B2-41AE-B75B-1FD458494CD6}">
      <dgm:prSet/>
      <dgm:spPr/>
      <dgm:t>
        <a:bodyPr/>
        <a:lstStyle/>
        <a:p>
          <a:endParaRPr lang="en-US">
            <a:solidFill>
              <a:schemeClr val="bg1"/>
            </a:solidFill>
          </a:endParaRPr>
        </a:p>
      </dgm:t>
    </dgm:pt>
    <dgm:pt modelId="{03D9E00B-B970-4475-9F15-D070554A984C}">
      <dgm:prSet phldrT="[Text]"/>
      <dgm:spPr/>
      <dgm:t>
        <a:bodyPr/>
        <a:lstStyle/>
        <a:p>
          <a:r>
            <a:rPr lang="en-US" dirty="0">
              <a:solidFill>
                <a:schemeClr val="bg1"/>
              </a:solidFill>
            </a:rPr>
            <a:t>Application</a:t>
          </a:r>
        </a:p>
      </dgm:t>
    </dgm:pt>
    <dgm:pt modelId="{8850A7C0-F474-4769-A8A7-A50163AB11A7}" type="parTrans" cxnId="{77A85BD1-BACE-44D9-AE84-4EB0AE00641C}">
      <dgm:prSet/>
      <dgm:spPr/>
      <dgm:t>
        <a:bodyPr/>
        <a:lstStyle/>
        <a:p>
          <a:endParaRPr lang="en-US">
            <a:solidFill>
              <a:schemeClr val="bg1"/>
            </a:solidFill>
          </a:endParaRPr>
        </a:p>
      </dgm:t>
    </dgm:pt>
    <dgm:pt modelId="{7F10E3DD-673D-4621-99FF-7657198EAC78}" type="sibTrans" cxnId="{77A85BD1-BACE-44D9-AE84-4EB0AE00641C}">
      <dgm:prSet/>
      <dgm:spPr/>
      <dgm:t>
        <a:bodyPr/>
        <a:lstStyle/>
        <a:p>
          <a:endParaRPr lang="en-US">
            <a:solidFill>
              <a:schemeClr val="bg1"/>
            </a:solidFill>
          </a:endParaRPr>
        </a:p>
      </dgm:t>
    </dgm:pt>
    <dgm:pt modelId="{64222A1C-D186-4AF9-8392-663DDA341EE3}">
      <dgm:prSet phldrT="[Text]"/>
      <dgm:spPr>
        <a:solidFill>
          <a:schemeClr val="accent1">
            <a:lumMod val="60000"/>
            <a:lumOff val="40000"/>
            <a:alpha val="90000"/>
          </a:schemeClr>
        </a:solidFill>
      </dgm:spPr>
      <dgm:t>
        <a:bodyPr/>
        <a:lstStyle/>
        <a:p>
          <a:r>
            <a:rPr lang="en-US" dirty="0">
              <a:solidFill>
                <a:schemeClr val="bg1"/>
              </a:solidFill>
            </a:rPr>
            <a:t>Check for Encrypted Traffic</a:t>
          </a:r>
        </a:p>
      </dgm:t>
    </dgm:pt>
    <dgm:pt modelId="{B19C10B3-1B82-4BC0-A27E-0F0772E07692}" type="parTrans" cxnId="{CDE2B3C5-3695-4FE6-A46E-D729CDE9A49E}">
      <dgm:prSet/>
      <dgm:spPr/>
      <dgm:t>
        <a:bodyPr/>
        <a:lstStyle/>
        <a:p>
          <a:endParaRPr lang="en-US">
            <a:solidFill>
              <a:schemeClr val="bg1"/>
            </a:solidFill>
          </a:endParaRPr>
        </a:p>
      </dgm:t>
    </dgm:pt>
    <dgm:pt modelId="{880430F0-FA6B-4A16-98B9-FD0DD1928961}" type="sibTrans" cxnId="{CDE2B3C5-3695-4FE6-A46E-D729CDE9A49E}">
      <dgm:prSet/>
      <dgm:spPr/>
      <dgm:t>
        <a:bodyPr/>
        <a:lstStyle/>
        <a:p>
          <a:endParaRPr lang="en-US">
            <a:solidFill>
              <a:schemeClr val="bg1"/>
            </a:solidFill>
          </a:endParaRPr>
        </a:p>
      </dgm:t>
    </dgm:pt>
    <dgm:pt modelId="{08CF0578-5169-456E-99BD-50F4EF476ABC}">
      <dgm:prSet phldrT="[Text]"/>
      <dgm:spPr>
        <a:solidFill>
          <a:schemeClr val="accent1">
            <a:lumMod val="60000"/>
            <a:lumOff val="40000"/>
            <a:alpha val="90000"/>
          </a:schemeClr>
        </a:solidFill>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a:solidFill>
                <a:schemeClr val="bg1"/>
              </a:solidFill>
            </a:rPr>
            <a:t>PBF/</a:t>
          </a:r>
        </a:p>
        <a:p>
          <a:pPr defTabSz="666750">
            <a:lnSpc>
              <a:spcPct val="90000"/>
            </a:lnSpc>
            <a:spcBef>
              <a:spcPct val="0"/>
            </a:spcBef>
            <a:spcAft>
              <a:spcPct val="35000"/>
            </a:spcAft>
          </a:pPr>
          <a:r>
            <a:rPr lang="en-US">
              <a:solidFill>
                <a:schemeClr val="bg1"/>
              </a:solidFill>
            </a:rPr>
            <a:t>Forwarding Lookup</a:t>
          </a:r>
          <a:endParaRPr lang="en-US" dirty="0">
            <a:solidFill>
              <a:schemeClr val="bg1"/>
            </a:solidFill>
          </a:endParaRPr>
        </a:p>
      </dgm:t>
    </dgm:pt>
    <dgm:pt modelId="{AAF6EE4D-888D-4166-8E67-54998EFCF735}" type="parTrans" cxnId="{9EF12EE9-FE80-4E0A-9C01-839505BF53A3}">
      <dgm:prSet/>
      <dgm:spPr/>
      <dgm:t>
        <a:bodyPr/>
        <a:lstStyle/>
        <a:p>
          <a:endParaRPr lang="en-US">
            <a:solidFill>
              <a:schemeClr val="bg1"/>
            </a:solidFill>
          </a:endParaRPr>
        </a:p>
      </dgm:t>
    </dgm:pt>
    <dgm:pt modelId="{5428EAF5-EA91-4CF7-973F-620497756655}" type="sibTrans" cxnId="{9EF12EE9-FE80-4E0A-9C01-839505BF53A3}">
      <dgm:prSet/>
      <dgm:spPr/>
      <dgm:t>
        <a:bodyPr/>
        <a:lstStyle/>
        <a:p>
          <a:endParaRPr lang="en-US">
            <a:solidFill>
              <a:schemeClr val="bg1"/>
            </a:solidFill>
          </a:endParaRPr>
        </a:p>
      </dgm:t>
    </dgm:pt>
    <dgm:pt modelId="{A59A0D5F-088C-449B-9860-EE29287938B6}">
      <dgm:prSet phldrT="[Text]"/>
      <dgm:spPr>
        <a:solidFill>
          <a:schemeClr val="accent1">
            <a:lumMod val="60000"/>
            <a:lumOff val="40000"/>
            <a:alpha val="90000"/>
          </a:schemeClr>
        </a:solidFill>
      </dgm:spPr>
      <dgm:t>
        <a:bodyPr/>
        <a:lstStyle/>
        <a:p>
          <a:r>
            <a:rPr lang="en-US" dirty="0">
              <a:solidFill>
                <a:schemeClr val="bg1"/>
              </a:solidFill>
            </a:rPr>
            <a:t>NAT Policy</a:t>
          </a:r>
        </a:p>
        <a:p>
          <a:r>
            <a:rPr lang="en-US" dirty="0">
              <a:solidFill>
                <a:schemeClr val="bg1"/>
              </a:solidFill>
            </a:rPr>
            <a:t>Evaluated</a:t>
          </a:r>
        </a:p>
      </dgm:t>
    </dgm:pt>
    <dgm:pt modelId="{7794757C-30A9-465B-A1B0-CB9F77BBF02D}" type="parTrans" cxnId="{B7600279-E7DF-41CE-B671-C827A41FE91E}">
      <dgm:prSet/>
      <dgm:spPr/>
      <dgm:t>
        <a:bodyPr/>
        <a:lstStyle/>
        <a:p>
          <a:endParaRPr lang="en-US">
            <a:solidFill>
              <a:schemeClr val="bg1"/>
            </a:solidFill>
          </a:endParaRPr>
        </a:p>
      </dgm:t>
    </dgm:pt>
    <dgm:pt modelId="{41A24670-0A1A-4AEF-8388-D936C6E0BB5E}" type="sibTrans" cxnId="{B7600279-E7DF-41CE-B671-C827A41FE91E}">
      <dgm:prSet/>
      <dgm:spPr/>
      <dgm:t>
        <a:bodyPr/>
        <a:lstStyle/>
        <a:p>
          <a:endParaRPr lang="en-US">
            <a:solidFill>
              <a:schemeClr val="bg1"/>
            </a:solidFill>
          </a:endParaRPr>
        </a:p>
      </dgm:t>
    </dgm:pt>
    <dgm:pt modelId="{43006A74-502D-4B0B-A59F-342E59ABD0DE}">
      <dgm:prSet phldrT="[Text]"/>
      <dgm:spPr>
        <a:solidFill>
          <a:schemeClr val="accent1">
            <a:lumMod val="60000"/>
            <a:lumOff val="40000"/>
            <a:alpha val="90000"/>
          </a:schemeClr>
        </a:solidFill>
      </dgm:spPr>
      <dgm:t>
        <a:bodyPr/>
        <a:lstStyle/>
        <a:p>
          <a:r>
            <a:rPr lang="en-US" dirty="0">
              <a:solidFill>
                <a:schemeClr val="bg1"/>
              </a:solidFill>
            </a:rPr>
            <a:t>Decryption Policy</a:t>
          </a:r>
        </a:p>
      </dgm:t>
    </dgm:pt>
    <dgm:pt modelId="{4BDC69C1-18CE-4B41-80C8-3F98373FE8F0}" type="parTrans" cxnId="{73FCC61C-F744-4BEC-A3B3-AAF4BC818B94}">
      <dgm:prSet/>
      <dgm:spPr/>
      <dgm:t>
        <a:bodyPr/>
        <a:lstStyle/>
        <a:p>
          <a:endParaRPr lang="en-US">
            <a:solidFill>
              <a:schemeClr val="bg1"/>
            </a:solidFill>
          </a:endParaRPr>
        </a:p>
      </dgm:t>
    </dgm:pt>
    <dgm:pt modelId="{B485EDE2-AE9D-4B6C-9FE4-CC0C5CFEAB0F}" type="sibTrans" cxnId="{73FCC61C-F744-4BEC-A3B3-AAF4BC818B94}">
      <dgm:prSet/>
      <dgm:spPr/>
      <dgm:t>
        <a:bodyPr/>
        <a:lstStyle/>
        <a:p>
          <a:endParaRPr lang="en-US">
            <a:solidFill>
              <a:schemeClr val="bg1"/>
            </a:solidFill>
          </a:endParaRPr>
        </a:p>
      </dgm:t>
    </dgm:pt>
    <dgm:pt modelId="{AE8F64BB-BB1A-429C-8114-32A85531516D}">
      <dgm:prSet phldrT="[Text]"/>
      <dgm:spPr/>
      <dgm:t>
        <a:bodyPr/>
        <a:lstStyle/>
        <a:p>
          <a:r>
            <a:rPr lang="en-US" dirty="0">
              <a:solidFill>
                <a:schemeClr val="bg1"/>
              </a:solidFill>
            </a:rPr>
            <a:t>Security Policy</a:t>
          </a:r>
        </a:p>
      </dgm:t>
    </dgm:pt>
    <dgm:pt modelId="{37A364AD-A27A-494A-AB0A-90B9B63EC913}" type="parTrans" cxnId="{EA114478-7206-47DF-A462-8FD37FD4522D}">
      <dgm:prSet/>
      <dgm:spPr/>
      <dgm:t>
        <a:bodyPr/>
        <a:lstStyle/>
        <a:p>
          <a:endParaRPr lang="en-US">
            <a:solidFill>
              <a:schemeClr val="bg1"/>
            </a:solidFill>
          </a:endParaRPr>
        </a:p>
      </dgm:t>
    </dgm:pt>
    <dgm:pt modelId="{29BB943D-5D9D-4422-A72B-5DE88D0BD5A0}" type="sibTrans" cxnId="{EA114478-7206-47DF-A462-8FD37FD4522D}">
      <dgm:prSet/>
      <dgm:spPr/>
      <dgm:t>
        <a:bodyPr/>
        <a:lstStyle/>
        <a:p>
          <a:endParaRPr lang="en-US">
            <a:solidFill>
              <a:schemeClr val="bg1"/>
            </a:solidFill>
          </a:endParaRPr>
        </a:p>
      </dgm:t>
    </dgm:pt>
    <dgm:pt modelId="{8AA07B36-E351-49F3-9F69-B6256290D4D9}">
      <dgm:prSet phldrT="[Text]"/>
      <dgm:spPr/>
      <dgm:t>
        <a:bodyPr/>
        <a:lstStyle/>
        <a:p>
          <a:r>
            <a:rPr lang="en-US" dirty="0">
              <a:solidFill>
                <a:schemeClr val="bg1"/>
              </a:solidFill>
            </a:rPr>
            <a:t>Post Policy Processing</a:t>
          </a:r>
        </a:p>
      </dgm:t>
    </dgm:pt>
    <dgm:pt modelId="{5C274225-CA81-41B0-B99C-9DE826F738DF}" type="parTrans" cxnId="{542BBD8A-DA39-40C5-B70C-45875779BFFD}">
      <dgm:prSet/>
      <dgm:spPr/>
      <dgm:t>
        <a:bodyPr/>
        <a:lstStyle/>
        <a:p>
          <a:endParaRPr lang="en-US">
            <a:solidFill>
              <a:schemeClr val="bg1"/>
            </a:solidFill>
          </a:endParaRPr>
        </a:p>
      </dgm:t>
    </dgm:pt>
    <dgm:pt modelId="{2FB001F4-65EA-475B-B652-A3F748D2E425}" type="sibTrans" cxnId="{542BBD8A-DA39-40C5-B70C-45875779BFFD}">
      <dgm:prSet/>
      <dgm:spPr/>
      <dgm:t>
        <a:bodyPr/>
        <a:lstStyle/>
        <a:p>
          <a:endParaRPr lang="en-US">
            <a:solidFill>
              <a:schemeClr val="bg1"/>
            </a:solidFill>
          </a:endParaRPr>
        </a:p>
      </dgm:t>
    </dgm:pt>
    <dgm:pt modelId="{69F76C47-984F-4E99-B89E-EE9168E44356}">
      <dgm:prSet phldrT="[Text]"/>
      <dgm:spPr>
        <a:solidFill>
          <a:srgbClr val="FF0000">
            <a:alpha val="90000"/>
          </a:srgbClr>
        </a:solidFill>
        <a:ln w="50800">
          <a:solidFill>
            <a:schemeClr val="accent4">
              <a:alpha val="90000"/>
            </a:schemeClr>
          </a:solidFill>
        </a:ln>
      </dgm:spPr>
      <dgm:t>
        <a:bodyPr/>
        <a:lstStyle/>
        <a:p>
          <a:r>
            <a:rPr lang="en-US" dirty="0">
              <a:solidFill>
                <a:schemeClr val="bg1"/>
              </a:solidFill>
            </a:rPr>
            <a:t>Session Created</a:t>
          </a:r>
        </a:p>
      </dgm:t>
    </dgm:pt>
    <dgm:pt modelId="{C63698B8-C86B-4CC0-9CED-9C542C50F464}" type="parTrans" cxnId="{42A8350E-FEA8-48D8-91C4-153001115118}">
      <dgm:prSet/>
      <dgm:spPr/>
      <dgm:t>
        <a:bodyPr/>
        <a:lstStyle/>
        <a:p>
          <a:endParaRPr lang="en-US">
            <a:solidFill>
              <a:schemeClr val="bg1"/>
            </a:solidFill>
          </a:endParaRPr>
        </a:p>
      </dgm:t>
    </dgm:pt>
    <dgm:pt modelId="{05A19E4C-C488-42F5-B1F2-C784C82C147C}" type="sibTrans" cxnId="{42A8350E-FEA8-48D8-91C4-153001115118}">
      <dgm:prSet/>
      <dgm:spPr/>
      <dgm:t>
        <a:bodyPr/>
        <a:lstStyle/>
        <a:p>
          <a:endParaRPr lang="en-US">
            <a:solidFill>
              <a:schemeClr val="bg1"/>
            </a:solidFill>
          </a:endParaRPr>
        </a:p>
      </dgm:t>
    </dgm:pt>
    <dgm:pt modelId="{53D6B966-F133-4C6A-A7F3-8B213C32C985}">
      <dgm:prSet phldrT="[Text]"/>
      <dgm:spPr>
        <a:solidFill>
          <a:schemeClr val="accent1">
            <a:lumMod val="60000"/>
            <a:lumOff val="40000"/>
            <a:alpha val="90000"/>
          </a:schemeClr>
        </a:solidFill>
      </dgm:spPr>
      <dgm:t>
        <a:bodyPr/>
        <a:lstStyle/>
        <a:p>
          <a:r>
            <a:rPr lang="en-US" dirty="0">
              <a:solidFill>
                <a:schemeClr val="bg1"/>
              </a:solidFill>
            </a:rPr>
            <a:t>Application Override Policy</a:t>
          </a:r>
        </a:p>
      </dgm:t>
    </dgm:pt>
    <dgm:pt modelId="{F8E62ED9-96B3-4B44-A4F2-B64EEB8DC766}" type="parTrans" cxnId="{400CF96F-7803-4FEB-BD57-549A5932014F}">
      <dgm:prSet/>
      <dgm:spPr/>
      <dgm:t>
        <a:bodyPr/>
        <a:lstStyle/>
        <a:p>
          <a:endParaRPr lang="en-US">
            <a:solidFill>
              <a:schemeClr val="bg1"/>
            </a:solidFill>
          </a:endParaRPr>
        </a:p>
      </dgm:t>
    </dgm:pt>
    <dgm:pt modelId="{5B6AD632-6499-4CD5-B7F2-D34701781B07}" type="sibTrans" cxnId="{400CF96F-7803-4FEB-BD57-549A5932014F}">
      <dgm:prSet/>
      <dgm:spPr/>
      <dgm:t>
        <a:bodyPr/>
        <a:lstStyle/>
        <a:p>
          <a:endParaRPr lang="en-US">
            <a:solidFill>
              <a:schemeClr val="bg1"/>
            </a:solidFill>
          </a:endParaRPr>
        </a:p>
      </dgm:t>
    </dgm:pt>
    <dgm:pt modelId="{D815FA35-3405-4C68-90E2-F2ADC6FC0D78}">
      <dgm:prSet phldrT="[Text]"/>
      <dgm:spPr>
        <a:solidFill>
          <a:srgbClr val="FF0000">
            <a:alpha val="90000"/>
          </a:srgbClr>
        </a:solidFill>
        <a:ln w="50800"/>
      </dgm:spPr>
      <dgm:t>
        <a:bodyPr/>
        <a:lstStyle/>
        <a:p>
          <a:r>
            <a:rPr lang="en-US" dirty="0">
              <a:solidFill>
                <a:schemeClr val="bg1"/>
              </a:solidFill>
            </a:rPr>
            <a:t>App ID</a:t>
          </a:r>
        </a:p>
      </dgm:t>
    </dgm:pt>
    <dgm:pt modelId="{4A238B30-BDDC-4E49-AF46-54C7F1CB3B18}" type="parTrans" cxnId="{95CEB985-2726-4653-A380-F8B38D95EDF3}">
      <dgm:prSet/>
      <dgm:spPr/>
      <dgm:t>
        <a:bodyPr/>
        <a:lstStyle/>
        <a:p>
          <a:endParaRPr lang="en-US">
            <a:solidFill>
              <a:schemeClr val="bg1"/>
            </a:solidFill>
          </a:endParaRPr>
        </a:p>
      </dgm:t>
    </dgm:pt>
    <dgm:pt modelId="{468CFC35-C38D-47CC-8C3A-C907C81C7931}" type="sibTrans" cxnId="{95CEB985-2726-4653-A380-F8B38D95EDF3}">
      <dgm:prSet/>
      <dgm:spPr/>
      <dgm:t>
        <a:bodyPr/>
        <a:lstStyle/>
        <a:p>
          <a:endParaRPr lang="en-US">
            <a:solidFill>
              <a:schemeClr val="bg1"/>
            </a:solidFill>
          </a:endParaRPr>
        </a:p>
      </dgm:t>
    </dgm:pt>
    <dgm:pt modelId="{A81B9CD5-B036-40CC-ABB4-E5B72BF54898}">
      <dgm:prSet phldrT="[Text]"/>
      <dgm:spPr>
        <a:solidFill>
          <a:srgbClr val="FF0000">
            <a:alpha val="90000"/>
          </a:srgbClr>
        </a:solidFill>
        <a:ln w="50800"/>
      </dgm:spPr>
      <dgm:t>
        <a:bodyPr/>
        <a:lstStyle/>
        <a:p>
          <a:r>
            <a:rPr lang="en-US" dirty="0">
              <a:solidFill>
                <a:schemeClr val="bg1"/>
              </a:solidFill>
            </a:rPr>
            <a:t>Check Security Policy</a:t>
          </a:r>
        </a:p>
      </dgm:t>
    </dgm:pt>
    <dgm:pt modelId="{1074EDEC-DEEC-4134-A7EA-539CB15CB2BA}" type="parTrans" cxnId="{23E5C82C-267F-4E1F-A3B9-65E69FBB7323}">
      <dgm:prSet/>
      <dgm:spPr/>
      <dgm:t>
        <a:bodyPr/>
        <a:lstStyle/>
        <a:p>
          <a:endParaRPr lang="en-US">
            <a:solidFill>
              <a:schemeClr val="bg1"/>
            </a:solidFill>
          </a:endParaRPr>
        </a:p>
      </dgm:t>
    </dgm:pt>
    <dgm:pt modelId="{382A08AE-6E21-4FDB-94CF-4E97CABFA928}" type="sibTrans" cxnId="{23E5C82C-267F-4E1F-A3B9-65E69FBB7323}">
      <dgm:prSet/>
      <dgm:spPr/>
      <dgm:t>
        <a:bodyPr/>
        <a:lstStyle/>
        <a:p>
          <a:endParaRPr lang="en-US">
            <a:solidFill>
              <a:schemeClr val="bg1"/>
            </a:solidFill>
          </a:endParaRPr>
        </a:p>
      </dgm:t>
    </dgm:pt>
    <dgm:pt modelId="{AF369B7B-C65D-491D-9C7F-67FE8DF8E555}">
      <dgm:prSet phldrT="[Text]"/>
      <dgm:spPr>
        <a:solidFill>
          <a:schemeClr val="accent1">
            <a:lumMod val="60000"/>
            <a:lumOff val="40000"/>
            <a:alpha val="90000"/>
          </a:schemeClr>
        </a:solidFill>
      </dgm:spPr>
      <dgm:t>
        <a:bodyPr/>
        <a:lstStyle/>
        <a:p>
          <a:r>
            <a:rPr lang="en-US" dirty="0">
              <a:solidFill>
                <a:schemeClr val="bg1"/>
              </a:solidFill>
            </a:rPr>
            <a:t>Check Security Profiles</a:t>
          </a:r>
        </a:p>
      </dgm:t>
    </dgm:pt>
    <dgm:pt modelId="{AB0FFDB5-8E98-427F-B445-3CF8A0C2357A}" type="parTrans" cxnId="{E335E917-251D-41ED-B6E0-158ED3CFB381}">
      <dgm:prSet/>
      <dgm:spPr/>
      <dgm:t>
        <a:bodyPr/>
        <a:lstStyle/>
        <a:p>
          <a:endParaRPr lang="en-US">
            <a:solidFill>
              <a:schemeClr val="bg1"/>
            </a:solidFill>
          </a:endParaRPr>
        </a:p>
      </dgm:t>
    </dgm:pt>
    <dgm:pt modelId="{7917CC8C-F744-412C-865E-C65739847222}" type="sibTrans" cxnId="{E335E917-251D-41ED-B6E0-158ED3CFB381}">
      <dgm:prSet/>
      <dgm:spPr/>
      <dgm:t>
        <a:bodyPr/>
        <a:lstStyle/>
        <a:p>
          <a:endParaRPr lang="en-US">
            <a:solidFill>
              <a:schemeClr val="bg1"/>
            </a:solidFill>
          </a:endParaRPr>
        </a:p>
      </dgm:t>
    </dgm:pt>
    <dgm:pt modelId="{80C40093-2808-4F60-8259-4F4B37BA23A7}">
      <dgm:prSet phldrT="[Text]"/>
      <dgm:spPr>
        <a:solidFill>
          <a:schemeClr val="accent1">
            <a:lumMod val="60000"/>
            <a:lumOff val="40000"/>
            <a:alpha val="90000"/>
          </a:schemeClr>
        </a:solidFill>
      </dgm:spPr>
      <dgm:t>
        <a:bodyPr/>
        <a:lstStyle/>
        <a:p>
          <a:r>
            <a:rPr lang="en-US" dirty="0">
              <a:solidFill>
                <a:schemeClr val="bg1"/>
              </a:solidFill>
            </a:rPr>
            <a:t>Re-Encrypt Traffic</a:t>
          </a:r>
        </a:p>
      </dgm:t>
    </dgm:pt>
    <dgm:pt modelId="{FC7257E8-4175-404E-B518-73EC48E13242}" type="parTrans" cxnId="{DA0F4EDB-5D2E-4059-ABF3-72EFB24CFB04}">
      <dgm:prSet/>
      <dgm:spPr/>
      <dgm:t>
        <a:bodyPr/>
        <a:lstStyle/>
        <a:p>
          <a:endParaRPr lang="en-US">
            <a:solidFill>
              <a:schemeClr val="bg1"/>
            </a:solidFill>
          </a:endParaRPr>
        </a:p>
      </dgm:t>
    </dgm:pt>
    <dgm:pt modelId="{42A99C6D-A87D-4BEC-A002-FBF0D1D16F98}" type="sibTrans" cxnId="{DA0F4EDB-5D2E-4059-ABF3-72EFB24CFB04}">
      <dgm:prSet/>
      <dgm:spPr/>
      <dgm:t>
        <a:bodyPr/>
        <a:lstStyle/>
        <a:p>
          <a:endParaRPr lang="en-US">
            <a:solidFill>
              <a:schemeClr val="bg1"/>
            </a:solidFill>
          </a:endParaRPr>
        </a:p>
      </dgm:t>
    </dgm:pt>
    <dgm:pt modelId="{BDADE3C9-D69A-46E5-A6A6-4F59483BA70C}">
      <dgm:prSet phldrT="[Text]"/>
      <dgm:spPr>
        <a:solidFill>
          <a:schemeClr val="accent1">
            <a:lumMod val="60000"/>
            <a:lumOff val="40000"/>
            <a:alpha val="90000"/>
          </a:schemeClr>
        </a:solidFill>
      </dgm:spPr>
      <dgm:t>
        <a:bodyPr/>
        <a:lstStyle/>
        <a:p>
          <a:r>
            <a:rPr lang="en-US" dirty="0">
              <a:solidFill>
                <a:schemeClr val="bg1"/>
              </a:solidFill>
            </a:rPr>
            <a:t>Packet Forwarded</a:t>
          </a:r>
        </a:p>
      </dgm:t>
    </dgm:pt>
    <dgm:pt modelId="{654F0B0C-853F-4C46-A070-40823DB0BE61}" type="parTrans" cxnId="{BC680A78-63B0-467D-AA0C-7441900C4847}">
      <dgm:prSet/>
      <dgm:spPr/>
      <dgm:t>
        <a:bodyPr/>
        <a:lstStyle/>
        <a:p>
          <a:endParaRPr lang="en-US">
            <a:solidFill>
              <a:schemeClr val="bg1"/>
            </a:solidFill>
          </a:endParaRPr>
        </a:p>
      </dgm:t>
    </dgm:pt>
    <dgm:pt modelId="{A207007E-E4CF-4692-8B05-5B5485D03B7A}" type="sibTrans" cxnId="{BC680A78-63B0-467D-AA0C-7441900C4847}">
      <dgm:prSet/>
      <dgm:spPr/>
      <dgm:t>
        <a:bodyPr/>
        <a:lstStyle/>
        <a:p>
          <a:endParaRPr lang="en-US">
            <a:solidFill>
              <a:schemeClr val="bg1"/>
            </a:solidFill>
          </a:endParaRPr>
        </a:p>
      </dgm:t>
    </dgm:pt>
    <dgm:pt modelId="{7D91330B-7CEF-4698-BC0E-13E041FAEB13}">
      <dgm:prSet phldrT="[Text]"/>
      <dgm:spPr>
        <a:solidFill>
          <a:schemeClr val="accent1">
            <a:lumMod val="60000"/>
            <a:lumOff val="40000"/>
            <a:alpha val="90000"/>
          </a:schemeClr>
        </a:solidFill>
      </dgm:spPr>
      <dgm:t>
        <a:bodyPr/>
        <a:lstStyle/>
        <a:p>
          <a:r>
            <a:rPr lang="en-US" dirty="0">
              <a:solidFill>
                <a:schemeClr val="bg1"/>
              </a:solidFill>
            </a:rPr>
            <a:t>NAT Policy Applied</a:t>
          </a:r>
        </a:p>
      </dgm:t>
    </dgm:pt>
    <dgm:pt modelId="{02CC61BA-E03E-4032-97DD-17EC32ED9B66}" type="parTrans" cxnId="{D02DAC9E-0CCF-4B5E-9F8B-013B43519FA3}">
      <dgm:prSet/>
      <dgm:spPr/>
      <dgm:t>
        <a:bodyPr/>
        <a:lstStyle/>
        <a:p>
          <a:endParaRPr lang="en-US">
            <a:solidFill>
              <a:schemeClr val="bg1"/>
            </a:solidFill>
          </a:endParaRPr>
        </a:p>
      </dgm:t>
    </dgm:pt>
    <dgm:pt modelId="{3C1BC961-5027-4E50-99ED-CCF8B570C50C}" type="sibTrans" cxnId="{D02DAC9E-0CCF-4B5E-9F8B-013B43519FA3}">
      <dgm:prSet/>
      <dgm:spPr/>
      <dgm:t>
        <a:bodyPr/>
        <a:lstStyle/>
        <a:p>
          <a:endParaRPr lang="en-US">
            <a:solidFill>
              <a:schemeClr val="bg1"/>
            </a:solidFill>
          </a:endParaRPr>
        </a:p>
      </dgm:t>
    </dgm:pt>
    <dgm:pt modelId="{D0DBED69-39B2-48A3-BCEC-9CD5E1881453}">
      <dgm:prSet phldrT="[Text]"/>
      <dgm:spPr>
        <a:solidFill>
          <a:schemeClr val="accent1">
            <a:lumMod val="60000"/>
            <a:lumOff val="40000"/>
            <a:alpha val="90000"/>
          </a:schemeClr>
        </a:solidFill>
      </dgm:spPr>
      <dgm:t>
        <a:bodyPr/>
        <a:lstStyle/>
        <a:p>
          <a:r>
            <a:rPr lang="en-US" dirty="0">
              <a:solidFill>
                <a:schemeClr val="bg1"/>
              </a:solidFill>
            </a:rPr>
            <a:t>Destination Zone</a:t>
          </a:r>
        </a:p>
      </dgm:t>
    </dgm:pt>
    <dgm:pt modelId="{8355C53A-E7B0-4948-8741-1CA95F462192}" type="parTrans" cxnId="{B9597E5E-5DF8-4B9F-9ADB-697A59AC7F17}">
      <dgm:prSet/>
      <dgm:spPr/>
      <dgm:t>
        <a:bodyPr/>
        <a:lstStyle/>
        <a:p>
          <a:endParaRPr lang="en-US">
            <a:solidFill>
              <a:schemeClr val="bg1"/>
            </a:solidFill>
          </a:endParaRPr>
        </a:p>
      </dgm:t>
    </dgm:pt>
    <dgm:pt modelId="{B50C4A19-3174-4DF1-A4CB-FCD1ABD52524}" type="sibTrans" cxnId="{B9597E5E-5DF8-4B9F-9ADB-697A59AC7F17}">
      <dgm:prSet/>
      <dgm:spPr/>
      <dgm:t>
        <a:bodyPr/>
        <a:lstStyle/>
        <a:p>
          <a:endParaRPr lang="en-US">
            <a:solidFill>
              <a:schemeClr val="bg1"/>
            </a:solidFill>
          </a:endParaRPr>
        </a:p>
      </dgm:t>
    </dgm:pt>
    <dgm:pt modelId="{2C6933D4-51BC-4E77-8E5D-3CF5943F98F2}" type="pres">
      <dgm:prSet presAssocID="{FC029C5D-D779-4A4E-BC02-27B32BC2D96D}" presName="Name0" presStyleCnt="0">
        <dgm:presLayoutVars>
          <dgm:chPref val="3"/>
          <dgm:dir/>
          <dgm:animLvl val="lvl"/>
          <dgm:resizeHandles/>
        </dgm:presLayoutVars>
      </dgm:prSet>
      <dgm:spPr/>
    </dgm:pt>
    <dgm:pt modelId="{C8556967-E128-495D-9651-98CDE92C986E}" type="pres">
      <dgm:prSet presAssocID="{544E5CD8-0A97-4A9F-AE27-458E909C35A9}" presName="horFlow" presStyleCnt="0"/>
      <dgm:spPr/>
    </dgm:pt>
    <dgm:pt modelId="{E9746AA1-E86E-4D09-9A88-72C499868039}" type="pres">
      <dgm:prSet presAssocID="{544E5CD8-0A97-4A9F-AE27-458E909C35A9}" presName="bigChev" presStyleLbl="node1" presStyleIdx="0" presStyleCnt="5"/>
      <dgm:spPr/>
    </dgm:pt>
    <dgm:pt modelId="{B41669A6-5888-4FFE-A1C8-6D3C087A5281}" type="pres">
      <dgm:prSet presAssocID="{5CA28FBD-8630-4F8D-9BE0-322595ED8F12}" presName="parTrans" presStyleCnt="0"/>
      <dgm:spPr/>
    </dgm:pt>
    <dgm:pt modelId="{86A7282D-B2D5-46C3-A33C-51FF7DBD9438}" type="pres">
      <dgm:prSet presAssocID="{AD71A6A7-A6A7-4B62-A8E4-A43053AE2BB4}" presName="node" presStyleLbl="alignAccFollowNode1" presStyleIdx="0" presStyleCnt="15">
        <dgm:presLayoutVars>
          <dgm:bulletEnabled val="1"/>
        </dgm:presLayoutVars>
      </dgm:prSet>
      <dgm:spPr/>
    </dgm:pt>
    <dgm:pt modelId="{8D6708B8-7A2F-45E0-9459-7F3F1990E25E}" type="pres">
      <dgm:prSet presAssocID="{EAECEA36-FC16-4202-B40C-BAA54B08BFD7}" presName="sibTrans" presStyleCnt="0"/>
      <dgm:spPr/>
    </dgm:pt>
    <dgm:pt modelId="{01367E3F-42A6-4312-AAAE-88B7C170FD81}" type="pres">
      <dgm:prSet presAssocID="{08CF0578-5169-456E-99BD-50F4EF476ABC}" presName="node" presStyleLbl="alignAccFollowNode1" presStyleIdx="1" presStyleCnt="15">
        <dgm:presLayoutVars>
          <dgm:bulletEnabled val="1"/>
        </dgm:presLayoutVars>
      </dgm:prSet>
      <dgm:spPr/>
    </dgm:pt>
    <dgm:pt modelId="{3B1D9EE0-6D3E-43AE-9CF8-75B665AC1778}" type="pres">
      <dgm:prSet presAssocID="{5428EAF5-EA91-4CF7-973F-620497756655}" presName="sibTrans" presStyleCnt="0"/>
      <dgm:spPr/>
    </dgm:pt>
    <dgm:pt modelId="{D0F817BF-4ADD-407E-93FF-99DAA4B56B68}" type="pres">
      <dgm:prSet presAssocID="{D0DBED69-39B2-48A3-BCEC-9CD5E1881453}" presName="node" presStyleLbl="alignAccFollowNode1" presStyleIdx="2" presStyleCnt="15">
        <dgm:presLayoutVars>
          <dgm:bulletEnabled val="1"/>
        </dgm:presLayoutVars>
      </dgm:prSet>
      <dgm:spPr/>
    </dgm:pt>
    <dgm:pt modelId="{7BDFB701-490F-4A20-BE34-08C724C2B9ED}" type="pres">
      <dgm:prSet presAssocID="{B50C4A19-3174-4DF1-A4CB-FCD1ABD52524}" presName="sibTrans" presStyleCnt="0"/>
      <dgm:spPr/>
    </dgm:pt>
    <dgm:pt modelId="{FF412730-DB14-4AA9-8209-8E4322D790A1}" type="pres">
      <dgm:prSet presAssocID="{A59A0D5F-088C-449B-9860-EE29287938B6}" presName="node" presStyleLbl="alignAccFollowNode1" presStyleIdx="3" presStyleCnt="15">
        <dgm:presLayoutVars>
          <dgm:bulletEnabled val="1"/>
        </dgm:presLayoutVars>
      </dgm:prSet>
      <dgm:spPr/>
    </dgm:pt>
    <dgm:pt modelId="{FB568D8B-7D7D-4B8A-B1AD-1711319A0F6F}" type="pres">
      <dgm:prSet presAssocID="{544E5CD8-0A97-4A9F-AE27-458E909C35A9}" presName="vSp" presStyleCnt="0"/>
      <dgm:spPr/>
    </dgm:pt>
    <dgm:pt modelId="{CDF4B517-CD58-4D12-8081-BD749147D90B}" type="pres">
      <dgm:prSet presAssocID="{D9052A7D-CE53-4AF8-B109-5C126425453E}" presName="horFlow" presStyleCnt="0"/>
      <dgm:spPr/>
    </dgm:pt>
    <dgm:pt modelId="{50521783-8706-4361-89B5-4F26CE9F747D}" type="pres">
      <dgm:prSet presAssocID="{D9052A7D-CE53-4AF8-B109-5C126425453E}" presName="bigChev" presStyleLbl="node1" presStyleIdx="1" presStyleCnt="5"/>
      <dgm:spPr/>
    </dgm:pt>
    <dgm:pt modelId="{0DCC3BC5-F7AC-4766-81EF-7483032C3131}" type="pres">
      <dgm:prSet presAssocID="{BDDBC3D4-BC28-4B11-BED5-113E6CFFA773}" presName="parTrans" presStyleCnt="0"/>
      <dgm:spPr/>
    </dgm:pt>
    <dgm:pt modelId="{601E456C-DAB2-4CE5-B21F-ED56FF3D89CD}" type="pres">
      <dgm:prSet presAssocID="{0F6B96A4-32C2-4718-A9F6-00AB720ABB6D}" presName="node" presStyleLbl="alignAccFollowNode1" presStyleIdx="4" presStyleCnt="15">
        <dgm:presLayoutVars>
          <dgm:bulletEnabled val="1"/>
        </dgm:presLayoutVars>
      </dgm:prSet>
      <dgm:spPr/>
    </dgm:pt>
    <dgm:pt modelId="{8D6249AF-ECD5-444A-90B5-96C24982C236}" type="pres">
      <dgm:prSet presAssocID="{8FABB069-1879-4CDF-9164-14781ED70EC9}" presName="sibTrans" presStyleCnt="0"/>
      <dgm:spPr/>
    </dgm:pt>
    <dgm:pt modelId="{DCB892E1-18D4-4D96-B448-950352F62404}" type="pres">
      <dgm:prSet presAssocID="{69F76C47-984F-4E99-B89E-EE9168E44356}" presName="node" presStyleLbl="alignAccFollowNode1" presStyleIdx="5" presStyleCnt="15">
        <dgm:presLayoutVars>
          <dgm:bulletEnabled val="1"/>
        </dgm:presLayoutVars>
      </dgm:prSet>
      <dgm:spPr/>
    </dgm:pt>
    <dgm:pt modelId="{C5A8DBFF-20D3-4471-9FF7-2D5651CB08ED}" type="pres">
      <dgm:prSet presAssocID="{D9052A7D-CE53-4AF8-B109-5C126425453E}" presName="vSp" presStyleCnt="0"/>
      <dgm:spPr/>
    </dgm:pt>
    <dgm:pt modelId="{336440AD-FFC8-4563-BC36-7C8E1975F134}" type="pres">
      <dgm:prSet presAssocID="{03D9E00B-B970-4475-9F15-D070554A984C}" presName="horFlow" presStyleCnt="0"/>
      <dgm:spPr/>
    </dgm:pt>
    <dgm:pt modelId="{4E06CB81-36C2-40AE-889A-DF2B81BBDA36}" type="pres">
      <dgm:prSet presAssocID="{03D9E00B-B970-4475-9F15-D070554A984C}" presName="bigChev" presStyleLbl="node1" presStyleIdx="2" presStyleCnt="5"/>
      <dgm:spPr/>
    </dgm:pt>
    <dgm:pt modelId="{98ED09D8-7981-464C-B5F0-08E1B45D4699}" type="pres">
      <dgm:prSet presAssocID="{B19C10B3-1B82-4BC0-A27E-0F0772E07692}" presName="parTrans" presStyleCnt="0"/>
      <dgm:spPr/>
    </dgm:pt>
    <dgm:pt modelId="{6A5B492A-0BE2-4D99-BD30-0C231229BAA1}" type="pres">
      <dgm:prSet presAssocID="{64222A1C-D186-4AF9-8392-663DDA341EE3}" presName="node" presStyleLbl="alignAccFollowNode1" presStyleIdx="6" presStyleCnt="15">
        <dgm:presLayoutVars>
          <dgm:bulletEnabled val="1"/>
        </dgm:presLayoutVars>
      </dgm:prSet>
      <dgm:spPr/>
    </dgm:pt>
    <dgm:pt modelId="{046F5D2E-2C5A-4EF2-9D53-6AA0450D9379}" type="pres">
      <dgm:prSet presAssocID="{880430F0-FA6B-4A16-98B9-FD0DD1928961}" presName="sibTrans" presStyleCnt="0"/>
      <dgm:spPr/>
    </dgm:pt>
    <dgm:pt modelId="{022B9A27-8B3A-444F-AFA1-250564CD8216}" type="pres">
      <dgm:prSet presAssocID="{43006A74-502D-4B0B-A59F-342E59ABD0DE}" presName="node" presStyleLbl="alignAccFollowNode1" presStyleIdx="7" presStyleCnt="15">
        <dgm:presLayoutVars>
          <dgm:bulletEnabled val="1"/>
        </dgm:presLayoutVars>
      </dgm:prSet>
      <dgm:spPr/>
    </dgm:pt>
    <dgm:pt modelId="{379CFC3C-DC5A-4B97-A938-9A6D3F95A0BF}" type="pres">
      <dgm:prSet presAssocID="{B485EDE2-AE9D-4B6C-9FE4-CC0C5CFEAB0F}" presName="sibTrans" presStyleCnt="0"/>
      <dgm:spPr/>
    </dgm:pt>
    <dgm:pt modelId="{BCEFC991-E9F2-4784-AB13-84F7AF5C67E1}" type="pres">
      <dgm:prSet presAssocID="{53D6B966-F133-4C6A-A7F3-8B213C32C985}" presName="node" presStyleLbl="alignAccFollowNode1" presStyleIdx="8" presStyleCnt="15">
        <dgm:presLayoutVars>
          <dgm:bulletEnabled val="1"/>
        </dgm:presLayoutVars>
      </dgm:prSet>
      <dgm:spPr/>
    </dgm:pt>
    <dgm:pt modelId="{AC04ED34-6ADB-46DD-B01B-78CD3A5BD9CD}" type="pres">
      <dgm:prSet presAssocID="{5B6AD632-6499-4CD5-B7F2-D34701781B07}" presName="sibTrans" presStyleCnt="0"/>
      <dgm:spPr/>
    </dgm:pt>
    <dgm:pt modelId="{D5DD1597-0E1E-46DF-99CB-3762660B536E}" type="pres">
      <dgm:prSet presAssocID="{D815FA35-3405-4C68-90E2-F2ADC6FC0D78}" presName="node" presStyleLbl="alignAccFollowNode1" presStyleIdx="9" presStyleCnt="15">
        <dgm:presLayoutVars>
          <dgm:bulletEnabled val="1"/>
        </dgm:presLayoutVars>
      </dgm:prSet>
      <dgm:spPr/>
    </dgm:pt>
    <dgm:pt modelId="{F3CAAB3F-F570-4640-AE4C-CF47B5BC8704}" type="pres">
      <dgm:prSet presAssocID="{03D9E00B-B970-4475-9F15-D070554A984C}" presName="vSp" presStyleCnt="0"/>
      <dgm:spPr/>
    </dgm:pt>
    <dgm:pt modelId="{DD57365C-EEF9-4910-992D-0562978769ED}" type="pres">
      <dgm:prSet presAssocID="{AE8F64BB-BB1A-429C-8114-32A85531516D}" presName="horFlow" presStyleCnt="0"/>
      <dgm:spPr/>
    </dgm:pt>
    <dgm:pt modelId="{C973AAA5-7319-4128-95EE-225C2360388E}" type="pres">
      <dgm:prSet presAssocID="{AE8F64BB-BB1A-429C-8114-32A85531516D}" presName="bigChev" presStyleLbl="node1" presStyleIdx="3" presStyleCnt="5"/>
      <dgm:spPr/>
    </dgm:pt>
    <dgm:pt modelId="{C005D3A9-6B3C-49BA-A919-D6F21326722C}" type="pres">
      <dgm:prSet presAssocID="{1074EDEC-DEEC-4134-A7EA-539CB15CB2BA}" presName="parTrans" presStyleCnt="0"/>
      <dgm:spPr/>
    </dgm:pt>
    <dgm:pt modelId="{B0355BDD-C4AC-4D34-BA4C-F0AE42401DE8}" type="pres">
      <dgm:prSet presAssocID="{A81B9CD5-B036-40CC-ABB4-E5B72BF54898}" presName="node" presStyleLbl="alignAccFollowNode1" presStyleIdx="10" presStyleCnt="15">
        <dgm:presLayoutVars>
          <dgm:bulletEnabled val="1"/>
        </dgm:presLayoutVars>
      </dgm:prSet>
      <dgm:spPr/>
    </dgm:pt>
    <dgm:pt modelId="{34E5E567-406A-47E3-A574-D784D46E4492}" type="pres">
      <dgm:prSet presAssocID="{382A08AE-6E21-4FDB-94CF-4E97CABFA928}" presName="sibTrans" presStyleCnt="0"/>
      <dgm:spPr/>
    </dgm:pt>
    <dgm:pt modelId="{80BF64CD-711D-4038-A0D9-C0B9D83D6F48}" type="pres">
      <dgm:prSet presAssocID="{AF369B7B-C65D-491D-9C7F-67FE8DF8E555}" presName="node" presStyleLbl="alignAccFollowNode1" presStyleIdx="11" presStyleCnt="15">
        <dgm:presLayoutVars>
          <dgm:bulletEnabled val="1"/>
        </dgm:presLayoutVars>
      </dgm:prSet>
      <dgm:spPr/>
    </dgm:pt>
    <dgm:pt modelId="{53A64C2B-9656-4374-AAE7-CEB0FA92D9EB}" type="pres">
      <dgm:prSet presAssocID="{AE8F64BB-BB1A-429C-8114-32A85531516D}" presName="vSp" presStyleCnt="0"/>
      <dgm:spPr/>
    </dgm:pt>
    <dgm:pt modelId="{E53967D9-209C-4262-A22F-8FCD82CCF4D6}" type="pres">
      <dgm:prSet presAssocID="{8AA07B36-E351-49F3-9F69-B6256290D4D9}" presName="horFlow" presStyleCnt="0"/>
      <dgm:spPr/>
    </dgm:pt>
    <dgm:pt modelId="{1E8BDA52-9110-4103-8377-930A04D6F893}" type="pres">
      <dgm:prSet presAssocID="{8AA07B36-E351-49F3-9F69-B6256290D4D9}" presName="bigChev" presStyleLbl="node1" presStyleIdx="4" presStyleCnt="5"/>
      <dgm:spPr/>
    </dgm:pt>
    <dgm:pt modelId="{BD5BF3AF-2C77-46DE-9A4E-15B7D1C05761}" type="pres">
      <dgm:prSet presAssocID="{FC7257E8-4175-404E-B518-73EC48E13242}" presName="parTrans" presStyleCnt="0"/>
      <dgm:spPr/>
    </dgm:pt>
    <dgm:pt modelId="{D8B49D8F-DF22-4169-971F-3DB753589CEE}" type="pres">
      <dgm:prSet presAssocID="{80C40093-2808-4F60-8259-4F4B37BA23A7}" presName="node" presStyleLbl="alignAccFollowNode1" presStyleIdx="12" presStyleCnt="15">
        <dgm:presLayoutVars>
          <dgm:bulletEnabled val="1"/>
        </dgm:presLayoutVars>
      </dgm:prSet>
      <dgm:spPr/>
    </dgm:pt>
    <dgm:pt modelId="{D49B1A03-F28F-4634-9E32-FB4406183EDA}" type="pres">
      <dgm:prSet presAssocID="{42A99C6D-A87D-4BEC-A002-FBF0D1D16F98}" presName="sibTrans" presStyleCnt="0"/>
      <dgm:spPr/>
    </dgm:pt>
    <dgm:pt modelId="{D5EC1789-D90D-47EB-89C7-8885B45FB1DC}" type="pres">
      <dgm:prSet presAssocID="{7D91330B-7CEF-4698-BC0E-13E041FAEB13}" presName="node" presStyleLbl="alignAccFollowNode1" presStyleIdx="13" presStyleCnt="15">
        <dgm:presLayoutVars>
          <dgm:bulletEnabled val="1"/>
        </dgm:presLayoutVars>
      </dgm:prSet>
      <dgm:spPr/>
    </dgm:pt>
    <dgm:pt modelId="{70C05631-81BE-4F3C-82A9-A39565CFE315}" type="pres">
      <dgm:prSet presAssocID="{3C1BC961-5027-4E50-99ED-CCF8B570C50C}" presName="sibTrans" presStyleCnt="0"/>
      <dgm:spPr/>
    </dgm:pt>
    <dgm:pt modelId="{AFA0F872-54E2-4380-83D3-A674071BC3F6}" type="pres">
      <dgm:prSet presAssocID="{BDADE3C9-D69A-46E5-A6A6-4F59483BA70C}" presName="node" presStyleLbl="alignAccFollowNode1" presStyleIdx="14" presStyleCnt="15">
        <dgm:presLayoutVars>
          <dgm:bulletEnabled val="1"/>
        </dgm:presLayoutVars>
      </dgm:prSet>
      <dgm:spPr/>
    </dgm:pt>
  </dgm:ptLst>
  <dgm:cxnLst>
    <dgm:cxn modelId="{42A8350E-FEA8-48D8-91C4-153001115118}" srcId="{D9052A7D-CE53-4AF8-B109-5C126425453E}" destId="{69F76C47-984F-4E99-B89E-EE9168E44356}" srcOrd="1" destOrd="0" parTransId="{C63698B8-C86B-4CC0-9CED-9C542C50F464}" sibTransId="{05A19E4C-C488-42F5-B1F2-C784C82C147C}"/>
    <dgm:cxn modelId="{E335E917-251D-41ED-B6E0-158ED3CFB381}" srcId="{AE8F64BB-BB1A-429C-8114-32A85531516D}" destId="{AF369B7B-C65D-491D-9C7F-67FE8DF8E555}" srcOrd="1" destOrd="0" parTransId="{AB0FFDB5-8E98-427F-B445-3CF8A0C2357A}" sibTransId="{7917CC8C-F744-412C-865E-C65739847222}"/>
    <dgm:cxn modelId="{8E531418-A88D-4F08-A02B-6B424E334F3B}" type="presOf" srcId="{7D91330B-7CEF-4698-BC0E-13E041FAEB13}" destId="{D5EC1789-D90D-47EB-89C7-8885B45FB1DC}" srcOrd="0" destOrd="0" presId="urn:microsoft.com/office/officeart/2005/8/layout/lProcess3"/>
    <dgm:cxn modelId="{64DA471B-EE03-4BD1-B1B2-7D2E03CD145E}" srcId="{FC029C5D-D779-4A4E-BC02-27B32BC2D96D}" destId="{D9052A7D-CE53-4AF8-B109-5C126425453E}" srcOrd="1" destOrd="0" parTransId="{F4F06F56-0FD8-43BB-B08E-E9599EB84C19}" sibTransId="{1218C4DB-A93F-45DC-B79D-035A9BD84A59}"/>
    <dgm:cxn modelId="{73FCC61C-F744-4BEC-A3B3-AAF4BC818B94}" srcId="{03D9E00B-B970-4475-9F15-D070554A984C}" destId="{43006A74-502D-4B0B-A59F-342E59ABD0DE}" srcOrd="1" destOrd="0" parTransId="{4BDC69C1-18CE-4B41-80C8-3F98373FE8F0}" sibTransId="{B485EDE2-AE9D-4B6C-9FE4-CC0C5CFEAB0F}"/>
    <dgm:cxn modelId="{7190501D-984D-4350-8310-16CEB470C499}" type="presOf" srcId="{D815FA35-3405-4C68-90E2-F2ADC6FC0D78}" destId="{D5DD1597-0E1E-46DF-99CB-3762660B536E}" srcOrd="0" destOrd="0" presId="urn:microsoft.com/office/officeart/2005/8/layout/lProcess3"/>
    <dgm:cxn modelId="{43F9FD1D-35CC-445E-A533-CA84D5333ECE}" type="presOf" srcId="{03D9E00B-B970-4475-9F15-D070554A984C}" destId="{4E06CB81-36C2-40AE-889A-DF2B81BBDA36}" srcOrd="0" destOrd="0" presId="urn:microsoft.com/office/officeart/2005/8/layout/lProcess3"/>
    <dgm:cxn modelId="{23E5C82C-267F-4E1F-A3B9-65E69FBB7323}" srcId="{AE8F64BB-BB1A-429C-8114-32A85531516D}" destId="{A81B9CD5-B036-40CC-ABB4-E5B72BF54898}" srcOrd="0" destOrd="0" parTransId="{1074EDEC-DEEC-4134-A7EA-539CB15CB2BA}" sibTransId="{382A08AE-6E21-4FDB-94CF-4E97CABFA928}"/>
    <dgm:cxn modelId="{245FF33D-0BBA-484A-A711-76A8BB55AC7F}" type="presOf" srcId="{0F6B96A4-32C2-4718-A9F6-00AB720ABB6D}" destId="{601E456C-DAB2-4CE5-B21F-ED56FF3D89CD}" srcOrd="0" destOrd="0" presId="urn:microsoft.com/office/officeart/2005/8/layout/lProcess3"/>
    <dgm:cxn modelId="{B9597E5E-5DF8-4B9F-9ADB-697A59AC7F17}" srcId="{544E5CD8-0A97-4A9F-AE27-458E909C35A9}" destId="{D0DBED69-39B2-48A3-BCEC-9CD5E1881453}" srcOrd="2" destOrd="0" parTransId="{8355C53A-E7B0-4948-8741-1CA95F462192}" sibTransId="{B50C4A19-3174-4DF1-A4CB-FCD1ABD52524}"/>
    <dgm:cxn modelId="{400CF96F-7803-4FEB-BD57-549A5932014F}" srcId="{03D9E00B-B970-4475-9F15-D070554A984C}" destId="{53D6B966-F133-4C6A-A7F3-8B213C32C985}" srcOrd="2" destOrd="0" parTransId="{F8E62ED9-96B3-4B44-A4F2-B64EEB8DC766}" sibTransId="{5B6AD632-6499-4CD5-B7F2-D34701781B07}"/>
    <dgm:cxn modelId="{CCA32A50-47E1-4EF4-ABC7-A7AFAC47D213}" type="presOf" srcId="{43006A74-502D-4B0B-A59F-342E59ABD0DE}" destId="{022B9A27-8B3A-444F-AFA1-250564CD8216}" srcOrd="0" destOrd="0" presId="urn:microsoft.com/office/officeart/2005/8/layout/lProcess3"/>
    <dgm:cxn modelId="{70FB8353-9F07-4A23-92A2-12736E6AFBC5}" type="presOf" srcId="{80C40093-2808-4F60-8259-4F4B37BA23A7}" destId="{D8B49D8F-DF22-4169-971F-3DB753589CEE}" srcOrd="0" destOrd="0" presId="urn:microsoft.com/office/officeart/2005/8/layout/lProcess3"/>
    <dgm:cxn modelId="{BC680A78-63B0-467D-AA0C-7441900C4847}" srcId="{8AA07B36-E351-49F3-9F69-B6256290D4D9}" destId="{BDADE3C9-D69A-46E5-A6A6-4F59483BA70C}" srcOrd="2" destOrd="0" parTransId="{654F0B0C-853F-4C46-A070-40823DB0BE61}" sibTransId="{A207007E-E4CF-4692-8B05-5B5485D03B7A}"/>
    <dgm:cxn modelId="{EA114478-7206-47DF-A462-8FD37FD4522D}" srcId="{FC029C5D-D779-4A4E-BC02-27B32BC2D96D}" destId="{AE8F64BB-BB1A-429C-8114-32A85531516D}" srcOrd="3" destOrd="0" parTransId="{37A364AD-A27A-494A-AB0A-90B9B63EC913}" sibTransId="{29BB943D-5D9D-4422-A72B-5DE88D0BD5A0}"/>
    <dgm:cxn modelId="{40AA4458-C586-46A9-98C9-C7598FCC7F25}" type="presOf" srcId="{544E5CD8-0A97-4A9F-AE27-458E909C35A9}" destId="{E9746AA1-E86E-4D09-9A88-72C499868039}" srcOrd="0" destOrd="0" presId="urn:microsoft.com/office/officeart/2005/8/layout/lProcess3"/>
    <dgm:cxn modelId="{B7600279-E7DF-41CE-B671-C827A41FE91E}" srcId="{544E5CD8-0A97-4A9F-AE27-458E909C35A9}" destId="{A59A0D5F-088C-449B-9860-EE29287938B6}" srcOrd="3" destOrd="0" parTransId="{7794757C-30A9-465B-A1B0-CB9F77BBF02D}" sibTransId="{41A24670-0A1A-4AEF-8388-D936C6E0BB5E}"/>
    <dgm:cxn modelId="{95CEB985-2726-4653-A380-F8B38D95EDF3}" srcId="{03D9E00B-B970-4475-9F15-D070554A984C}" destId="{D815FA35-3405-4C68-90E2-F2ADC6FC0D78}" srcOrd="3" destOrd="0" parTransId="{4A238B30-BDDC-4E49-AF46-54C7F1CB3B18}" sibTransId="{468CFC35-C38D-47CC-8C3A-C907C81C7931}"/>
    <dgm:cxn modelId="{542BBD8A-DA39-40C5-B70C-45875779BFFD}" srcId="{FC029C5D-D779-4A4E-BC02-27B32BC2D96D}" destId="{8AA07B36-E351-49F3-9F69-B6256290D4D9}" srcOrd="4" destOrd="0" parTransId="{5C274225-CA81-41B0-B99C-9DE826F738DF}" sibTransId="{2FB001F4-65EA-475B-B652-A3F748D2E425}"/>
    <dgm:cxn modelId="{08DF3D8C-B2C2-4221-BDA8-F9A16CCE4BF6}" type="presOf" srcId="{AD71A6A7-A6A7-4B62-A8E4-A43053AE2BB4}" destId="{86A7282D-B2D5-46C3-A33C-51FF7DBD9438}" srcOrd="0" destOrd="0" presId="urn:microsoft.com/office/officeart/2005/8/layout/lProcess3"/>
    <dgm:cxn modelId="{899A639D-38F1-4D42-8598-40366B65DE42}" type="presOf" srcId="{AE8F64BB-BB1A-429C-8114-32A85531516D}" destId="{C973AAA5-7319-4128-95EE-225C2360388E}" srcOrd="0" destOrd="0" presId="urn:microsoft.com/office/officeart/2005/8/layout/lProcess3"/>
    <dgm:cxn modelId="{D02DAC9E-0CCF-4B5E-9F8B-013B43519FA3}" srcId="{8AA07B36-E351-49F3-9F69-B6256290D4D9}" destId="{7D91330B-7CEF-4698-BC0E-13E041FAEB13}" srcOrd="1" destOrd="0" parTransId="{02CC61BA-E03E-4032-97DD-17EC32ED9B66}" sibTransId="{3C1BC961-5027-4E50-99ED-CCF8B570C50C}"/>
    <dgm:cxn modelId="{8FE759A6-E094-41A8-A63E-410527935A82}" type="presOf" srcId="{69F76C47-984F-4E99-B89E-EE9168E44356}" destId="{DCB892E1-18D4-4D96-B448-950352F62404}" srcOrd="0" destOrd="0" presId="urn:microsoft.com/office/officeart/2005/8/layout/lProcess3"/>
    <dgm:cxn modelId="{C6FC09A8-C322-4E70-A70D-02C11BDE4A4C}" type="presOf" srcId="{AF369B7B-C65D-491D-9C7F-67FE8DF8E555}" destId="{80BF64CD-711D-4038-A0D9-C0B9D83D6F48}" srcOrd="0" destOrd="0" presId="urn:microsoft.com/office/officeart/2005/8/layout/lProcess3"/>
    <dgm:cxn modelId="{80A3FAB3-F246-4504-99F7-99E42CF4E272}" type="presOf" srcId="{FC029C5D-D779-4A4E-BC02-27B32BC2D96D}" destId="{2C6933D4-51BC-4E77-8E5D-3CF5943F98F2}" srcOrd="0" destOrd="0" presId="urn:microsoft.com/office/officeart/2005/8/layout/lProcess3"/>
    <dgm:cxn modelId="{872BD8C2-36BF-401A-BB29-0DBF76A4F112}" type="presOf" srcId="{D9052A7D-CE53-4AF8-B109-5C126425453E}" destId="{50521783-8706-4361-89B5-4F26CE9F747D}" srcOrd="0" destOrd="0" presId="urn:microsoft.com/office/officeart/2005/8/layout/lProcess3"/>
    <dgm:cxn modelId="{CDE2B3C5-3695-4FE6-A46E-D729CDE9A49E}" srcId="{03D9E00B-B970-4475-9F15-D070554A984C}" destId="{64222A1C-D186-4AF9-8392-663DDA341EE3}" srcOrd="0" destOrd="0" parTransId="{B19C10B3-1B82-4BC0-A27E-0F0772E07692}" sibTransId="{880430F0-FA6B-4A16-98B9-FD0DD1928961}"/>
    <dgm:cxn modelId="{64CCCDCB-A0C5-421E-8C61-A816B473F9A5}" type="presOf" srcId="{53D6B966-F133-4C6A-A7F3-8B213C32C985}" destId="{BCEFC991-E9F2-4784-AB13-84F7AF5C67E1}" srcOrd="0" destOrd="0" presId="urn:microsoft.com/office/officeart/2005/8/layout/lProcess3"/>
    <dgm:cxn modelId="{77A85BD1-BACE-44D9-AE84-4EB0AE00641C}" srcId="{FC029C5D-D779-4A4E-BC02-27B32BC2D96D}" destId="{03D9E00B-B970-4475-9F15-D070554A984C}" srcOrd="2" destOrd="0" parTransId="{8850A7C0-F474-4769-A8A7-A50163AB11A7}" sibTransId="{7F10E3DD-673D-4621-99FF-7657198EAC78}"/>
    <dgm:cxn modelId="{1FA56CD1-82B9-4031-829E-4F7E955CB6B4}" srcId="{544E5CD8-0A97-4A9F-AE27-458E909C35A9}" destId="{AD71A6A7-A6A7-4B62-A8E4-A43053AE2BB4}" srcOrd="0" destOrd="0" parTransId="{5CA28FBD-8630-4F8D-9BE0-322595ED8F12}" sibTransId="{EAECEA36-FC16-4202-B40C-BAA54B08BFD7}"/>
    <dgm:cxn modelId="{A223D5D3-11B2-41AE-B75B-1FD458494CD6}" srcId="{D9052A7D-CE53-4AF8-B109-5C126425453E}" destId="{0F6B96A4-32C2-4718-A9F6-00AB720ABB6D}" srcOrd="0" destOrd="0" parTransId="{BDDBC3D4-BC28-4B11-BED5-113E6CFFA773}" sibTransId="{8FABB069-1879-4CDF-9164-14781ED70EC9}"/>
    <dgm:cxn modelId="{B7BA5DD4-F4BB-4753-ADA1-51CAD678F424}" type="presOf" srcId="{A59A0D5F-088C-449B-9860-EE29287938B6}" destId="{FF412730-DB14-4AA9-8209-8E4322D790A1}" srcOrd="0" destOrd="0" presId="urn:microsoft.com/office/officeart/2005/8/layout/lProcess3"/>
    <dgm:cxn modelId="{ADB808D7-00EC-4B58-B59F-1C6EAA6DFD66}" type="presOf" srcId="{08CF0578-5169-456E-99BD-50F4EF476ABC}" destId="{01367E3F-42A6-4312-AAAE-88B7C170FD81}" srcOrd="0" destOrd="0" presId="urn:microsoft.com/office/officeart/2005/8/layout/lProcess3"/>
    <dgm:cxn modelId="{DA0F4EDB-5D2E-4059-ABF3-72EFB24CFB04}" srcId="{8AA07B36-E351-49F3-9F69-B6256290D4D9}" destId="{80C40093-2808-4F60-8259-4F4B37BA23A7}" srcOrd="0" destOrd="0" parTransId="{FC7257E8-4175-404E-B518-73EC48E13242}" sibTransId="{42A99C6D-A87D-4BEC-A002-FBF0D1D16F98}"/>
    <dgm:cxn modelId="{1A9AE8E0-4718-4167-A6F4-F40D3DC990E0}" type="presOf" srcId="{A81B9CD5-B036-40CC-ABB4-E5B72BF54898}" destId="{B0355BDD-C4AC-4D34-BA4C-F0AE42401DE8}" srcOrd="0" destOrd="0" presId="urn:microsoft.com/office/officeart/2005/8/layout/lProcess3"/>
    <dgm:cxn modelId="{7EB1DDE7-FD4B-465C-AECD-99D5CF587E36}" type="presOf" srcId="{64222A1C-D186-4AF9-8392-663DDA341EE3}" destId="{6A5B492A-0BE2-4D99-BD30-0C231229BAA1}" srcOrd="0" destOrd="0" presId="urn:microsoft.com/office/officeart/2005/8/layout/lProcess3"/>
    <dgm:cxn modelId="{9EF12EE9-FE80-4E0A-9C01-839505BF53A3}" srcId="{544E5CD8-0A97-4A9F-AE27-458E909C35A9}" destId="{08CF0578-5169-456E-99BD-50F4EF476ABC}" srcOrd="1" destOrd="0" parTransId="{AAF6EE4D-888D-4166-8E67-54998EFCF735}" sibTransId="{5428EAF5-EA91-4CF7-973F-620497756655}"/>
    <dgm:cxn modelId="{2A4DDBED-97E3-4D40-A749-560E9BB7023E}" srcId="{FC029C5D-D779-4A4E-BC02-27B32BC2D96D}" destId="{544E5CD8-0A97-4A9F-AE27-458E909C35A9}" srcOrd="0" destOrd="0" parTransId="{09A2E0CE-08F4-4197-B696-649CCB9CBF0B}" sibTransId="{D6416F25-99A3-4860-8320-16213597110A}"/>
    <dgm:cxn modelId="{EA192EEE-ADC2-4407-BC3A-E31B1F9E789B}" type="presOf" srcId="{BDADE3C9-D69A-46E5-A6A6-4F59483BA70C}" destId="{AFA0F872-54E2-4380-83D3-A674071BC3F6}" srcOrd="0" destOrd="0" presId="urn:microsoft.com/office/officeart/2005/8/layout/lProcess3"/>
    <dgm:cxn modelId="{E22E32EF-9C64-48EF-8C10-2256678A815C}" type="presOf" srcId="{D0DBED69-39B2-48A3-BCEC-9CD5E1881453}" destId="{D0F817BF-4ADD-407E-93FF-99DAA4B56B68}" srcOrd="0" destOrd="0" presId="urn:microsoft.com/office/officeart/2005/8/layout/lProcess3"/>
    <dgm:cxn modelId="{B40C99F2-C729-4BD6-AE73-D74CD5D68068}" type="presOf" srcId="{8AA07B36-E351-49F3-9F69-B6256290D4D9}" destId="{1E8BDA52-9110-4103-8377-930A04D6F893}" srcOrd="0" destOrd="0" presId="urn:microsoft.com/office/officeart/2005/8/layout/lProcess3"/>
    <dgm:cxn modelId="{EC3BDDCE-135F-41CD-862D-35294A80BFEA}" type="presParOf" srcId="{2C6933D4-51BC-4E77-8E5D-3CF5943F98F2}" destId="{C8556967-E128-495D-9651-98CDE92C986E}" srcOrd="0" destOrd="0" presId="urn:microsoft.com/office/officeart/2005/8/layout/lProcess3"/>
    <dgm:cxn modelId="{C0A78060-57D6-4A6E-8FDF-305C40EC564D}" type="presParOf" srcId="{C8556967-E128-495D-9651-98CDE92C986E}" destId="{E9746AA1-E86E-4D09-9A88-72C499868039}" srcOrd="0" destOrd="0" presId="urn:microsoft.com/office/officeart/2005/8/layout/lProcess3"/>
    <dgm:cxn modelId="{6823EAE8-38FF-4ADA-8106-AE389FC0D109}" type="presParOf" srcId="{C8556967-E128-495D-9651-98CDE92C986E}" destId="{B41669A6-5888-4FFE-A1C8-6D3C087A5281}" srcOrd="1" destOrd="0" presId="urn:microsoft.com/office/officeart/2005/8/layout/lProcess3"/>
    <dgm:cxn modelId="{10C0DC50-8334-4C53-B62E-A8E43D9C265B}" type="presParOf" srcId="{C8556967-E128-495D-9651-98CDE92C986E}" destId="{86A7282D-B2D5-46C3-A33C-51FF7DBD9438}" srcOrd="2" destOrd="0" presId="urn:microsoft.com/office/officeart/2005/8/layout/lProcess3"/>
    <dgm:cxn modelId="{970432DF-4C2D-4AB0-A540-32841C9C27A4}" type="presParOf" srcId="{C8556967-E128-495D-9651-98CDE92C986E}" destId="{8D6708B8-7A2F-45E0-9459-7F3F1990E25E}" srcOrd="3" destOrd="0" presId="urn:microsoft.com/office/officeart/2005/8/layout/lProcess3"/>
    <dgm:cxn modelId="{D0EC780E-7775-4379-BAE5-B41BDFB34272}" type="presParOf" srcId="{C8556967-E128-495D-9651-98CDE92C986E}" destId="{01367E3F-42A6-4312-AAAE-88B7C170FD81}" srcOrd="4" destOrd="0" presId="urn:microsoft.com/office/officeart/2005/8/layout/lProcess3"/>
    <dgm:cxn modelId="{F3913381-92F5-4EBE-A0D8-83AC615D2BED}" type="presParOf" srcId="{C8556967-E128-495D-9651-98CDE92C986E}" destId="{3B1D9EE0-6D3E-43AE-9CF8-75B665AC1778}" srcOrd="5" destOrd="0" presId="urn:microsoft.com/office/officeart/2005/8/layout/lProcess3"/>
    <dgm:cxn modelId="{BA2BE6E4-47B3-4ECC-954E-3830724D7394}" type="presParOf" srcId="{C8556967-E128-495D-9651-98CDE92C986E}" destId="{D0F817BF-4ADD-407E-93FF-99DAA4B56B68}" srcOrd="6" destOrd="0" presId="urn:microsoft.com/office/officeart/2005/8/layout/lProcess3"/>
    <dgm:cxn modelId="{9B5C2D06-CF9C-497F-B7A8-9C7CC19B9F02}" type="presParOf" srcId="{C8556967-E128-495D-9651-98CDE92C986E}" destId="{7BDFB701-490F-4A20-BE34-08C724C2B9ED}" srcOrd="7" destOrd="0" presId="urn:microsoft.com/office/officeart/2005/8/layout/lProcess3"/>
    <dgm:cxn modelId="{7173B262-1234-4477-AB98-C177FF3E1F42}" type="presParOf" srcId="{C8556967-E128-495D-9651-98CDE92C986E}" destId="{FF412730-DB14-4AA9-8209-8E4322D790A1}" srcOrd="8" destOrd="0" presId="urn:microsoft.com/office/officeart/2005/8/layout/lProcess3"/>
    <dgm:cxn modelId="{7130BC94-BAD0-4EC7-BFFA-8DEFF6D12340}" type="presParOf" srcId="{2C6933D4-51BC-4E77-8E5D-3CF5943F98F2}" destId="{FB568D8B-7D7D-4B8A-B1AD-1711319A0F6F}" srcOrd="1" destOrd="0" presId="urn:microsoft.com/office/officeart/2005/8/layout/lProcess3"/>
    <dgm:cxn modelId="{A35FDF93-F021-4C80-A568-B786D0C7F4E0}" type="presParOf" srcId="{2C6933D4-51BC-4E77-8E5D-3CF5943F98F2}" destId="{CDF4B517-CD58-4D12-8081-BD749147D90B}" srcOrd="2" destOrd="0" presId="urn:microsoft.com/office/officeart/2005/8/layout/lProcess3"/>
    <dgm:cxn modelId="{CC967E5B-4FB1-4BD6-8FCA-171441B8ACF0}" type="presParOf" srcId="{CDF4B517-CD58-4D12-8081-BD749147D90B}" destId="{50521783-8706-4361-89B5-4F26CE9F747D}" srcOrd="0" destOrd="0" presId="urn:microsoft.com/office/officeart/2005/8/layout/lProcess3"/>
    <dgm:cxn modelId="{474F9CA9-BDD7-4C4B-BA65-56AD82631B15}" type="presParOf" srcId="{CDF4B517-CD58-4D12-8081-BD749147D90B}" destId="{0DCC3BC5-F7AC-4766-81EF-7483032C3131}" srcOrd="1" destOrd="0" presId="urn:microsoft.com/office/officeart/2005/8/layout/lProcess3"/>
    <dgm:cxn modelId="{CB1211A4-C724-4794-BFD3-747CBCE763C5}" type="presParOf" srcId="{CDF4B517-CD58-4D12-8081-BD749147D90B}" destId="{601E456C-DAB2-4CE5-B21F-ED56FF3D89CD}" srcOrd="2" destOrd="0" presId="urn:microsoft.com/office/officeart/2005/8/layout/lProcess3"/>
    <dgm:cxn modelId="{2E0A1381-1C0B-4D77-A000-CF0488DBE0DC}" type="presParOf" srcId="{CDF4B517-CD58-4D12-8081-BD749147D90B}" destId="{8D6249AF-ECD5-444A-90B5-96C24982C236}" srcOrd="3" destOrd="0" presId="urn:microsoft.com/office/officeart/2005/8/layout/lProcess3"/>
    <dgm:cxn modelId="{1809E6FF-41A5-44B3-B1BB-C4DA56AC9379}" type="presParOf" srcId="{CDF4B517-CD58-4D12-8081-BD749147D90B}" destId="{DCB892E1-18D4-4D96-B448-950352F62404}" srcOrd="4" destOrd="0" presId="urn:microsoft.com/office/officeart/2005/8/layout/lProcess3"/>
    <dgm:cxn modelId="{8FAF040A-3B8F-4028-BA81-2B149BF09A74}" type="presParOf" srcId="{2C6933D4-51BC-4E77-8E5D-3CF5943F98F2}" destId="{C5A8DBFF-20D3-4471-9FF7-2D5651CB08ED}" srcOrd="3" destOrd="0" presId="urn:microsoft.com/office/officeart/2005/8/layout/lProcess3"/>
    <dgm:cxn modelId="{E92AE465-5890-4AF1-94CE-344D062FA0B4}" type="presParOf" srcId="{2C6933D4-51BC-4E77-8E5D-3CF5943F98F2}" destId="{336440AD-FFC8-4563-BC36-7C8E1975F134}" srcOrd="4" destOrd="0" presId="urn:microsoft.com/office/officeart/2005/8/layout/lProcess3"/>
    <dgm:cxn modelId="{A63BB4CB-73F8-4C62-AB06-AF26A978C63E}" type="presParOf" srcId="{336440AD-FFC8-4563-BC36-7C8E1975F134}" destId="{4E06CB81-36C2-40AE-889A-DF2B81BBDA36}" srcOrd="0" destOrd="0" presId="urn:microsoft.com/office/officeart/2005/8/layout/lProcess3"/>
    <dgm:cxn modelId="{2706AAB0-57DE-4283-B88D-31E107191526}" type="presParOf" srcId="{336440AD-FFC8-4563-BC36-7C8E1975F134}" destId="{98ED09D8-7981-464C-B5F0-08E1B45D4699}" srcOrd="1" destOrd="0" presId="urn:microsoft.com/office/officeart/2005/8/layout/lProcess3"/>
    <dgm:cxn modelId="{063B6D1E-E0E4-42DB-8B41-DF30C04D8982}" type="presParOf" srcId="{336440AD-FFC8-4563-BC36-7C8E1975F134}" destId="{6A5B492A-0BE2-4D99-BD30-0C231229BAA1}" srcOrd="2" destOrd="0" presId="urn:microsoft.com/office/officeart/2005/8/layout/lProcess3"/>
    <dgm:cxn modelId="{58752200-1F92-4862-A31E-AE7167428E9A}" type="presParOf" srcId="{336440AD-FFC8-4563-BC36-7C8E1975F134}" destId="{046F5D2E-2C5A-4EF2-9D53-6AA0450D9379}" srcOrd="3" destOrd="0" presId="urn:microsoft.com/office/officeart/2005/8/layout/lProcess3"/>
    <dgm:cxn modelId="{7DE327AA-EAE8-4F8F-99B6-D91A9477E278}" type="presParOf" srcId="{336440AD-FFC8-4563-BC36-7C8E1975F134}" destId="{022B9A27-8B3A-444F-AFA1-250564CD8216}" srcOrd="4" destOrd="0" presId="urn:microsoft.com/office/officeart/2005/8/layout/lProcess3"/>
    <dgm:cxn modelId="{7457D059-E5C5-4ACC-A853-542C82C42284}" type="presParOf" srcId="{336440AD-FFC8-4563-BC36-7C8E1975F134}" destId="{379CFC3C-DC5A-4B97-A938-9A6D3F95A0BF}" srcOrd="5" destOrd="0" presId="urn:microsoft.com/office/officeart/2005/8/layout/lProcess3"/>
    <dgm:cxn modelId="{DE8E96EE-15BB-4575-974F-6590700390EC}" type="presParOf" srcId="{336440AD-FFC8-4563-BC36-7C8E1975F134}" destId="{BCEFC991-E9F2-4784-AB13-84F7AF5C67E1}" srcOrd="6" destOrd="0" presId="urn:microsoft.com/office/officeart/2005/8/layout/lProcess3"/>
    <dgm:cxn modelId="{74693A7F-20C9-42F2-8747-03971CB8F702}" type="presParOf" srcId="{336440AD-FFC8-4563-BC36-7C8E1975F134}" destId="{AC04ED34-6ADB-46DD-B01B-78CD3A5BD9CD}" srcOrd="7" destOrd="0" presId="urn:microsoft.com/office/officeart/2005/8/layout/lProcess3"/>
    <dgm:cxn modelId="{B2DA8752-F1EE-44A0-B924-3AA8557007BF}" type="presParOf" srcId="{336440AD-FFC8-4563-BC36-7C8E1975F134}" destId="{D5DD1597-0E1E-46DF-99CB-3762660B536E}" srcOrd="8" destOrd="0" presId="urn:microsoft.com/office/officeart/2005/8/layout/lProcess3"/>
    <dgm:cxn modelId="{77A02C05-9607-4560-92E1-9BA4EECE0609}" type="presParOf" srcId="{2C6933D4-51BC-4E77-8E5D-3CF5943F98F2}" destId="{F3CAAB3F-F570-4640-AE4C-CF47B5BC8704}" srcOrd="5" destOrd="0" presId="urn:microsoft.com/office/officeart/2005/8/layout/lProcess3"/>
    <dgm:cxn modelId="{5B3F673D-8134-4381-B810-C46F9CAB6527}" type="presParOf" srcId="{2C6933D4-51BC-4E77-8E5D-3CF5943F98F2}" destId="{DD57365C-EEF9-4910-992D-0562978769ED}" srcOrd="6" destOrd="0" presId="urn:microsoft.com/office/officeart/2005/8/layout/lProcess3"/>
    <dgm:cxn modelId="{95D18D4A-71BC-4B8A-BBDF-8DB020657424}" type="presParOf" srcId="{DD57365C-EEF9-4910-992D-0562978769ED}" destId="{C973AAA5-7319-4128-95EE-225C2360388E}" srcOrd="0" destOrd="0" presId="urn:microsoft.com/office/officeart/2005/8/layout/lProcess3"/>
    <dgm:cxn modelId="{1C45FDD9-DEC6-4478-BEA8-42B56CCF6E82}" type="presParOf" srcId="{DD57365C-EEF9-4910-992D-0562978769ED}" destId="{C005D3A9-6B3C-49BA-A919-D6F21326722C}" srcOrd="1" destOrd="0" presId="urn:microsoft.com/office/officeart/2005/8/layout/lProcess3"/>
    <dgm:cxn modelId="{B501A22A-AC08-4D48-9DE1-0C7D87DBFBB5}" type="presParOf" srcId="{DD57365C-EEF9-4910-992D-0562978769ED}" destId="{B0355BDD-C4AC-4D34-BA4C-F0AE42401DE8}" srcOrd="2" destOrd="0" presId="urn:microsoft.com/office/officeart/2005/8/layout/lProcess3"/>
    <dgm:cxn modelId="{CE4F596F-2948-4EC8-B44E-9EE601FAF4D7}" type="presParOf" srcId="{DD57365C-EEF9-4910-992D-0562978769ED}" destId="{34E5E567-406A-47E3-A574-D784D46E4492}" srcOrd="3" destOrd="0" presId="urn:microsoft.com/office/officeart/2005/8/layout/lProcess3"/>
    <dgm:cxn modelId="{993D484C-2A89-48E5-9884-BE514C7A5261}" type="presParOf" srcId="{DD57365C-EEF9-4910-992D-0562978769ED}" destId="{80BF64CD-711D-4038-A0D9-C0B9D83D6F48}" srcOrd="4" destOrd="0" presId="urn:microsoft.com/office/officeart/2005/8/layout/lProcess3"/>
    <dgm:cxn modelId="{98B5FD59-01EB-4812-BB09-98952F782B61}" type="presParOf" srcId="{2C6933D4-51BC-4E77-8E5D-3CF5943F98F2}" destId="{53A64C2B-9656-4374-AAE7-CEB0FA92D9EB}" srcOrd="7" destOrd="0" presId="urn:microsoft.com/office/officeart/2005/8/layout/lProcess3"/>
    <dgm:cxn modelId="{EE9B7B48-392F-47C7-9138-5F8BC7B829A3}" type="presParOf" srcId="{2C6933D4-51BC-4E77-8E5D-3CF5943F98F2}" destId="{E53967D9-209C-4262-A22F-8FCD82CCF4D6}" srcOrd="8" destOrd="0" presId="urn:microsoft.com/office/officeart/2005/8/layout/lProcess3"/>
    <dgm:cxn modelId="{6F0CC3D9-B747-486C-9BBE-5BE110427EAF}" type="presParOf" srcId="{E53967D9-209C-4262-A22F-8FCD82CCF4D6}" destId="{1E8BDA52-9110-4103-8377-930A04D6F893}" srcOrd="0" destOrd="0" presId="urn:microsoft.com/office/officeart/2005/8/layout/lProcess3"/>
    <dgm:cxn modelId="{7F45CB25-5EA5-490D-BCD0-3084AA29E4C1}" type="presParOf" srcId="{E53967D9-209C-4262-A22F-8FCD82CCF4D6}" destId="{BD5BF3AF-2C77-46DE-9A4E-15B7D1C05761}" srcOrd="1" destOrd="0" presId="urn:microsoft.com/office/officeart/2005/8/layout/lProcess3"/>
    <dgm:cxn modelId="{7972C7DE-0B93-40E0-BC19-BE01984894D5}" type="presParOf" srcId="{E53967D9-209C-4262-A22F-8FCD82CCF4D6}" destId="{D8B49D8F-DF22-4169-971F-3DB753589CEE}" srcOrd="2" destOrd="0" presId="urn:microsoft.com/office/officeart/2005/8/layout/lProcess3"/>
    <dgm:cxn modelId="{8820966F-5B7F-4200-8E02-68272249268D}" type="presParOf" srcId="{E53967D9-209C-4262-A22F-8FCD82CCF4D6}" destId="{D49B1A03-F28F-4634-9E32-FB4406183EDA}" srcOrd="3" destOrd="0" presId="urn:microsoft.com/office/officeart/2005/8/layout/lProcess3"/>
    <dgm:cxn modelId="{F1F89ADD-44CF-45D3-A59C-116B4C1AEC20}" type="presParOf" srcId="{E53967D9-209C-4262-A22F-8FCD82CCF4D6}" destId="{D5EC1789-D90D-47EB-89C7-8885B45FB1DC}" srcOrd="4" destOrd="0" presId="urn:microsoft.com/office/officeart/2005/8/layout/lProcess3"/>
    <dgm:cxn modelId="{2E382EAA-7DEE-4A9B-B809-2FC3664F8FFF}" type="presParOf" srcId="{E53967D9-209C-4262-A22F-8FCD82CCF4D6}" destId="{70C05631-81BE-4F3C-82A9-A39565CFE315}" srcOrd="5" destOrd="0" presId="urn:microsoft.com/office/officeart/2005/8/layout/lProcess3"/>
    <dgm:cxn modelId="{6C6AC4E3-4F54-4BE1-99CF-317A705019FE}" type="presParOf" srcId="{E53967D9-209C-4262-A22F-8FCD82CCF4D6}" destId="{AFA0F872-54E2-4380-83D3-A674071BC3F6}" srcOrd="6"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8D50B-F3A9-463F-BF3C-1BE571D2DAFD}"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63A86B7A-43D2-4903-B30A-05A4CCB92EF9}">
      <dgm:prSet phldrT="[Text]"/>
      <dgm:spPr/>
      <dgm:t>
        <a:bodyPr/>
        <a:lstStyle/>
        <a:p>
          <a:r>
            <a:rPr lang="en-US" dirty="0"/>
            <a:t>Protocol Decoders</a:t>
          </a:r>
        </a:p>
      </dgm:t>
    </dgm:pt>
    <dgm:pt modelId="{6C335975-7E10-4DA9-8D89-C4A2781F4A03}" type="parTrans" cxnId="{33D2C48C-CE09-47C8-BE43-DABA1A9BFCA2}">
      <dgm:prSet/>
      <dgm:spPr/>
      <dgm:t>
        <a:bodyPr/>
        <a:lstStyle/>
        <a:p>
          <a:endParaRPr lang="en-US"/>
        </a:p>
      </dgm:t>
    </dgm:pt>
    <dgm:pt modelId="{600ADBD6-544B-4957-BAA7-C96ABE1D52ED}" type="sibTrans" cxnId="{33D2C48C-CE09-47C8-BE43-DABA1A9BFCA2}">
      <dgm:prSet/>
      <dgm:spPr/>
      <dgm:t>
        <a:bodyPr/>
        <a:lstStyle/>
        <a:p>
          <a:endParaRPr lang="en-US"/>
        </a:p>
      </dgm:t>
    </dgm:pt>
    <dgm:pt modelId="{EAFED9A4-A46A-449D-A011-D20A4D1E1BF7}">
      <dgm:prSet phldrT="[Text]"/>
      <dgm:spPr/>
      <dgm:t>
        <a:bodyPr/>
        <a:lstStyle/>
        <a:p>
          <a:r>
            <a:rPr lang="en-US" dirty="0"/>
            <a:t>Application Signatures</a:t>
          </a:r>
        </a:p>
      </dgm:t>
    </dgm:pt>
    <dgm:pt modelId="{D40CFD30-1D8D-4819-A500-7C0FB07AF44A}" type="parTrans" cxnId="{7F6D1F74-6283-4BD6-857E-858D2F7F56D0}">
      <dgm:prSet/>
      <dgm:spPr/>
      <dgm:t>
        <a:bodyPr/>
        <a:lstStyle/>
        <a:p>
          <a:endParaRPr lang="en-US"/>
        </a:p>
      </dgm:t>
    </dgm:pt>
    <dgm:pt modelId="{85669B75-AA9F-4741-833A-C25545A01A48}" type="sibTrans" cxnId="{7F6D1F74-6283-4BD6-857E-858D2F7F56D0}">
      <dgm:prSet/>
      <dgm:spPr/>
      <dgm:t>
        <a:bodyPr/>
        <a:lstStyle/>
        <a:p>
          <a:endParaRPr lang="en-US"/>
        </a:p>
      </dgm:t>
    </dgm:pt>
    <dgm:pt modelId="{83EAF127-C597-4BC1-9C3F-6EBD53025637}">
      <dgm:prSet phldrT="[Text]"/>
      <dgm:spPr/>
      <dgm:t>
        <a:bodyPr/>
        <a:lstStyle/>
        <a:p>
          <a:r>
            <a:rPr lang="en-US" dirty="0"/>
            <a:t>Protocol Decryption</a:t>
          </a:r>
        </a:p>
      </dgm:t>
    </dgm:pt>
    <dgm:pt modelId="{97E306AF-8602-4ECE-AE36-1B487A5D67CA}" type="parTrans" cxnId="{E590E0B2-F1B1-4F7C-8064-07376F19C6F2}">
      <dgm:prSet/>
      <dgm:spPr/>
      <dgm:t>
        <a:bodyPr/>
        <a:lstStyle/>
        <a:p>
          <a:endParaRPr lang="en-US"/>
        </a:p>
      </dgm:t>
    </dgm:pt>
    <dgm:pt modelId="{D455FB8E-2A63-4A8F-A98F-1EDB3EBA8D9F}" type="sibTrans" cxnId="{E590E0B2-F1B1-4F7C-8064-07376F19C6F2}">
      <dgm:prSet/>
      <dgm:spPr/>
      <dgm:t>
        <a:bodyPr/>
        <a:lstStyle/>
        <a:p>
          <a:endParaRPr lang="en-US"/>
        </a:p>
      </dgm:t>
    </dgm:pt>
    <dgm:pt modelId="{66CC64AC-BDA5-4112-842A-BF9E71F27077}">
      <dgm:prSet phldrT="[Text]"/>
      <dgm:spPr/>
      <dgm:t>
        <a:bodyPr/>
        <a:lstStyle/>
        <a:p>
          <a:r>
            <a:rPr lang="en-US" dirty="0"/>
            <a:t>Heuristics</a:t>
          </a:r>
        </a:p>
      </dgm:t>
    </dgm:pt>
    <dgm:pt modelId="{7237BA56-93AC-4841-B264-165DD84E55A2}" type="parTrans" cxnId="{3C96B5C5-4950-4084-BCCE-AF1C1E5A9FE0}">
      <dgm:prSet/>
      <dgm:spPr/>
      <dgm:t>
        <a:bodyPr/>
        <a:lstStyle/>
        <a:p>
          <a:endParaRPr lang="en-US"/>
        </a:p>
      </dgm:t>
    </dgm:pt>
    <dgm:pt modelId="{E82BC0E9-F740-4305-8A18-B6B4D2E09759}" type="sibTrans" cxnId="{3C96B5C5-4950-4084-BCCE-AF1C1E5A9FE0}">
      <dgm:prSet/>
      <dgm:spPr/>
      <dgm:t>
        <a:bodyPr/>
        <a:lstStyle/>
        <a:p>
          <a:endParaRPr lang="en-US"/>
        </a:p>
      </dgm:t>
    </dgm:pt>
    <dgm:pt modelId="{84DBA69D-A386-460E-832B-1FA53721D0BC}">
      <dgm:prSet phldrT="[Text]"/>
      <dgm:spPr/>
      <dgm:t>
        <a:bodyPr/>
        <a:lstStyle/>
        <a:p>
          <a:r>
            <a:rPr lang="en-US" dirty="0">
              <a:solidFill>
                <a:schemeClr val="tx2"/>
              </a:solidFill>
            </a:rPr>
            <a:t>Detect Protocol in Protocol within a session</a:t>
          </a:r>
        </a:p>
      </dgm:t>
    </dgm:pt>
    <dgm:pt modelId="{13AB2F2E-BEB5-4D59-9EAE-DCA987FEADED}" type="parTrans" cxnId="{7148013B-E199-491B-B5B1-DC9D612D6A3F}">
      <dgm:prSet/>
      <dgm:spPr/>
      <dgm:t>
        <a:bodyPr/>
        <a:lstStyle/>
        <a:p>
          <a:endParaRPr lang="en-US"/>
        </a:p>
      </dgm:t>
    </dgm:pt>
    <dgm:pt modelId="{B0654806-9F0F-44F6-8479-2CA52A8CB4A9}" type="sibTrans" cxnId="{7148013B-E199-491B-B5B1-DC9D612D6A3F}">
      <dgm:prSet/>
      <dgm:spPr/>
      <dgm:t>
        <a:bodyPr/>
        <a:lstStyle/>
        <a:p>
          <a:endParaRPr lang="en-US"/>
        </a:p>
      </dgm:t>
    </dgm:pt>
    <dgm:pt modelId="{C6467718-0314-490E-8386-4CD4D8A35DFA}">
      <dgm:prSet phldrT="[Text]"/>
      <dgm:spPr/>
      <dgm:t>
        <a:bodyPr/>
        <a:lstStyle/>
        <a:p>
          <a:r>
            <a:rPr lang="en-US" dirty="0">
              <a:solidFill>
                <a:schemeClr val="tx2"/>
              </a:solidFill>
            </a:rPr>
            <a:t>Provide context for Application Signatures </a:t>
          </a:r>
        </a:p>
      </dgm:t>
    </dgm:pt>
    <dgm:pt modelId="{CD2A3CE3-23B3-4243-ADA2-3F23B6492657}" type="parTrans" cxnId="{E6211633-ECB6-4A8A-872F-F33DD7464392}">
      <dgm:prSet/>
      <dgm:spPr/>
      <dgm:t>
        <a:bodyPr/>
        <a:lstStyle/>
        <a:p>
          <a:endParaRPr lang="en-US"/>
        </a:p>
      </dgm:t>
    </dgm:pt>
    <dgm:pt modelId="{CBB22368-5412-4396-B068-C97862C5214D}" type="sibTrans" cxnId="{E6211633-ECB6-4A8A-872F-F33DD7464392}">
      <dgm:prSet/>
      <dgm:spPr/>
      <dgm:t>
        <a:bodyPr/>
        <a:lstStyle/>
        <a:p>
          <a:endParaRPr lang="en-US"/>
        </a:p>
      </dgm:t>
    </dgm:pt>
    <dgm:pt modelId="{0A0DAF63-61F9-4AEA-A452-8AC412317B52}">
      <dgm:prSet phldrT="[Text]"/>
      <dgm:spPr/>
      <dgm:t>
        <a:bodyPr/>
        <a:lstStyle/>
        <a:p>
          <a:r>
            <a:rPr lang="en-US" dirty="0">
              <a:solidFill>
                <a:schemeClr val="tx2"/>
              </a:solidFill>
            </a:rPr>
            <a:t>Detect Layer 7 signatures within a session</a:t>
          </a:r>
        </a:p>
      </dgm:t>
    </dgm:pt>
    <dgm:pt modelId="{1F91D362-2854-4E16-8ABD-AB3FB44D55D5}" type="parTrans" cxnId="{2B2025E4-A2DF-46E8-8118-E5DF44C484CA}">
      <dgm:prSet/>
      <dgm:spPr/>
      <dgm:t>
        <a:bodyPr/>
        <a:lstStyle/>
        <a:p>
          <a:endParaRPr lang="en-US"/>
        </a:p>
      </dgm:t>
    </dgm:pt>
    <dgm:pt modelId="{7A6CBC5D-2FE8-4907-8852-B49FCFE6085B}" type="sibTrans" cxnId="{2B2025E4-A2DF-46E8-8118-E5DF44C484CA}">
      <dgm:prSet/>
      <dgm:spPr/>
      <dgm:t>
        <a:bodyPr/>
        <a:lstStyle/>
        <a:p>
          <a:endParaRPr lang="en-US"/>
        </a:p>
      </dgm:t>
    </dgm:pt>
    <dgm:pt modelId="{7DB40FAB-DD5B-4183-9FC2-CF3F2EFB2FA4}">
      <dgm:prSet phldrT="[Text]"/>
      <dgm:spPr/>
      <dgm:t>
        <a:bodyPr/>
        <a:lstStyle/>
        <a:p>
          <a:r>
            <a:rPr lang="en-US" dirty="0">
              <a:solidFill>
                <a:schemeClr val="tx2"/>
              </a:solidFill>
            </a:rPr>
            <a:t>SSL &amp; SSH decryption</a:t>
          </a:r>
        </a:p>
      </dgm:t>
    </dgm:pt>
    <dgm:pt modelId="{88021584-7242-4A65-8665-4131B2FC67E1}" type="parTrans" cxnId="{7897180D-E1B3-4445-A4B4-7ABBC9995F5D}">
      <dgm:prSet/>
      <dgm:spPr/>
      <dgm:t>
        <a:bodyPr/>
        <a:lstStyle/>
        <a:p>
          <a:endParaRPr lang="en-US"/>
        </a:p>
      </dgm:t>
    </dgm:pt>
    <dgm:pt modelId="{C4B0125A-3DD6-481C-8CE5-4F0D776D7F80}" type="sibTrans" cxnId="{7897180D-E1B3-4445-A4B4-7ABBC9995F5D}">
      <dgm:prSet/>
      <dgm:spPr/>
      <dgm:t>
        <a:bodyPr/>
        <a:lstStyle/>
        <a:p>
          <a:endParaRPr lang="en-US"/>
        </a:p>
      </dgm:t>
    </dgm:pt>
    <dgm:pt modelId="{7F3ECD51-C307-4EB0-A386-FCC95799A6ED}">
      <dgm:prSet phldrT="[Text]"/>
      <dgm:spPr/>
      <dgm:t>
        <a:bodyPr/>
        <a:lstStyle/>
        <a:p>
          <a:r>
            <a:rPr lang="en-US" dirty="0">
              <a:solidFill>
                <a:schemeClr val="tx2"/>
              </a:solidFill>
            </a:rPr>
            <a:t>Looks for patterns of communication when no signature exists</a:t>
          </a:r>
        </a:p>
      </dgm:t>
    </dgm:pt>
    <dgm:pt modelId="{36D790A3-3FC6-494D-A025-F5F9CE4BCC5C}" type="parTrans" cxnId="{FC7B1DD3-CFFE-4458-8F91-AB48C80C68EC}">
      <dgm:prSet/>
      <dgm:spPr/>
      <dgm:t>
        <a:bodyPr/>
        <a:lstStyle/>
        <a:p>
          <a:endParaRPr lang="en-US"/>
        </a:p>
      </dgm:t>
    </dgm:pt>
    <dgm:pt modelId="{00BF64C7-6AB6-4952-897B-093CA019FE9E}" type="sibTrans" cxnId="{FC7B1DD3-CFFE-4458-8F91-AB48C80C68EC}">
      <dgm:prSet/>
      <dgm:spPr/>
      <dgm:t>
        <a:bodyPr/>
        <a:lstStyle/>
        <a:p>
          <a:endParaRPr lang="en-US"/>
        </a:p>
      </dgm:t>
    </dgm:pt>
    <dgm:pt modelId="{7F2EE898-4C70-45B7-B671-2ABC2FAFA6DC}" type="pres">
      <dgm:prSet presAssocID="{A088D50B-F3A9-463F-BF3C-1BE571D2DAFD}" presName="linear" presStyleCnt="0">
        <dgm:presLayoutVars>
          <dgm:dir/>
          <dgm:animLvl val="lvl"/>
          <dgm:resizeHandles val="exact"/>
        </dgm:presLayoutVars>
      </dgm:prSet>
      <dgm:spPr/>
    </dgm:pt>
    <dgm:pt modelId="{2ED369A2-B649-47D4-AA23-F4D8766F884F}" type="pres">
      <dgm:prSet presAssocID="{63A86B7A-43D2-4903-B30A-05A4CCB92EF9}" presName="parentLin" presStyleCnt="0"/>
      <dgm:spPr/>
    </dgm:pt>
    <dgm:pt modelId="{C4DEE71B-1957-4B49-8854-EBAE4F36F694}" type="pres">
      <dgm:prSet presAssocID="{63A86B7A-43D2-4903-B30A-05A4CCB92EF9}" presName="parentLeftMargin" presStyleLbl="node1" presStyleIdx="0" presStyleCnt="4"/>
      <dgm:spPr/>
    </dgm:pt>
    <dgm:pt modelId="{35B2CB65-118F-4A86-971F-1886808D40F0}" type="pres">
      <dgm:prSet presAssocID="{63A86B7A-43D2-4903-B30A-05A4CCB92EF9}" presName="parentText" presStyleLbl="node1" presStyleIdx="0" presStyleCnt="4">
        <dgm:presLayoutVars>
          <dgm:chMax val="0"/>
          <dgm:bulletEnabled val="1"/>
        </dgm:presLayoutVars>
      </dgm:prSet>
      <dgm:spPr/>
    </dgm:pt>
    <dgm:pt modelId="{D2A4664D-CF1A-4730-96E7-1DC5F9B689B6}" type="pres">
      <dgm:prSet presAssocID="{63A86B7A-43D2-4903-B30A-05A4CCB92EF9}" presName="negativeSpace" presStyleCnt="0"/>
      <dgm:spPr/>
    </dgm:pt>
    <dgm:pt modelId="{88384F3F-5EB3-422D-A1EF-C3C881108ABE}" type="pres">
      <dgm:prSet presAssocID="{63A86B7A-43D2-4903-B30A-05A4CCB92EF9}" presName="childText" presStyleLbl="conFgAcc1" presStyleIdx="0" presStyleCnt="4">
        <dgm:presLayoutVars>
          <dgm:bulletEnabled val="1"/>
        </dgm:presLayoutVars>
      </dgm:prSet>
      <dgm:spPr/>
    </dgm:pt>
    <dgm:pt modelId="{8A5E04D4-A63A-4006-AE24-0FCC4F920908}" type="pres">
      <dgm:prSet presAssocID="{600ADBD6-544B-4957-BAA7-C96ABE1D52ED}" presName="spaceBetweenRectangles" presStyleCnt="0"/>
      <dgm:spPr/>
    </dgm:pt>
    <dgm:pt modelId="{4111BFB0-ADE6-41C4-AAE7-5A7E2B86EEDE}" type="pres">
      <dgm:prSet presAssocID="{EAFED9A4-A46A-449D-A011-D20A4D1E1BF7}" presName="parentLin" presStyleCnt="0"/>
      <dgm:spPr/>
    </dgm:pt>
    <dgm:pt modelId="{35224D41-F692-4F70-A258-E7CF9C23E52D}" type="pres">
      <dgm:prSet presAssocID="{EAFED9A4-A46A-449D-A011-D20A4D1E1BF7}" presName="parentLeftMargin" presStyleLbl="node1" presStyleIdx="0" presStyleCnt="4"/>
      <dgm:spPr/>
    </dgm:pt>
    <dgm:pt modelId="{F7DA7D99-161F-4AD3-893F-4086C4515B53}" type="pres">
      <dgm:prSet presAssocID="{EAFED9A4-A46A-449D-A011-D20A4D1E1BF7}" presName="parentText" presStyleLbl="node1" presStyleIdx="1" presStyleCnt="4">
        <dgm:presLayoutVars>
          <dgm:chMax val="0"/>
          <dgm:bulletEnabled val="1"/>
        </dgm:presLayoutVars>
      </dgm:prSet>
      <dgm:spPr/>
    </dgm:pt>
    <dgm:pt modelId="{06646505-00F5-439F-9027-64FC8B0D1BA4}" type="pres">
      <dgm:prSet presAssocID="{EAFED9A4-A46A-449D-A011-D20A4D1E1BF7}" presName="negativeSpace" presStyleCnt="0"/>
      <dgm:spPr/>
    </dgm:pt>
    <dgm:pt modelId="{788E4F53-093B-47DE-9F66-C52866D15D7D}" type="pres">
      <dgm:prSet presAssocID="{EAFED9A4-A46A-449D-A011-D20A4D1E1BF7}" presName="childText" presStyleLbl="conFgAcc1" presStyleIdx="1" presStyleCnt="4">
        <dgm:presLayoutVars>
          <dgm:bulletEnabled val="1"/>
        </dgm:presLayoutVars>
      </dgm:prSet>
      <dgm:spPr/>
    </dgm:pt>
    <dgm:pt modelId="{4FD795C8-2A29-4DB5-9185-C52169F7CA25}" type="pres">
      <dgm:prSet presAssocID="{85669B75-AA9F-4741-833A-C25545A01A48}" presName="spaceBetweenRectangles" presStyleCnt="0"/>
      <dgm:spPr/>
    </dgm:pt>
    <dgm:pt modelId="{CD51DE91-28A0-41B8-81CF-0B5AD4D1DE6F}" type="pres">
      <dgm:prSet presAssocID="{83EAF127-C597-4BC1-9C3F-6EBD53025637}" presName="parentLin" presStyleCnt="0"/>
      <dgm:spPr/>
    </dgm:pt>
    <dgm:pt modelId="{320EEC70-9390-417D-889C-012B9C62E8C6}" type="pres">
      <dgm:prSet presAssocID="{83EAF127-C597-4BC1-9C3F-6EBD53025637}" presName="parentLeftMargin" presStyleLbl="node1" presStyleIdx="1" presStyleCnt="4"/>
      <dgm:spPr/>
    </dgm:pt>
    <dgm:pt modelId="{2EB10502-2FA9-42E9-AA78-F36CA87EE46E}" type="pres">
      <dgm:prSet presAssocID="{83EAF127-C597-4BC1-9C3F-6EBD53025637}" presName="parentText" presStyleLbl="node1" presStyleIdx="2" presStyleCnt="4">
        <dgm:presLayoutVars>
          <dgm:chMax val="0"/>
          <dgm:bulletEnabled val="1"/>
        </dgm:presLayoutVars>
      </dgm:prSet>
      <dgm:spPr/>
    </dgm:pt>
    <dgm:pt modelId="{C16047F6-F024-4A98-815C-5CE076EF92C1}" type="pres">
      <dgm:prSet presAssocID="{83EAF127-C597-4BC1-9C3F-6EBD53025637}" presName="negativeSpace" presStyleCnt="0"/>
      <dgm:spPr/>
    </dgm:pt>
    <dgm:pt modelId="{F3A06535-44E0-40E1-B71B-3792F865270A}" type="pres">
      <dgm:prSet presAssocID="{83EAF127-C597-4BC1-9C3F-6EBD53025637}" presName="childText" presStyleLbl="conFgAcc1" presStyleIdx="2" presStyleCnt="4">
        <dgm:presLayoutVars>
          <dgm:bulletEnabled val="1"/>
        </dgm:presLayoutVars>
      </dgm:prSet>
      <dgm:spPr/>
    </dgm:pt>
    <dgm:pt modelId="{450C002D-0EE3-4663-8A5A-F5DDC4AF38AD}" type="pres">
      <dgm:prSet presAssocID="{D455FB8E-2A63-4A8F-A98F-1EDB3EBA8D9F}" presName="spaceBetweenRectangles" presStyleCnt="0"/>
      <dgm:spPr/>
    </dgm:pt>
    <dgm:pt modelId="{61F6290D-0CD9-410D-90B0-DF5EFD6A4A67}" type="pres">
      <dgm:prSet presAssocID="{66CC64AC-BDA5-4112-842A-BF9E71F27077}" presName="parentLin" presStyleCnt="0"/>
      <dgm:spPr/>
    </dgm:pt>
    <dgm:pt modelId="{43878428-4BF9-4FE1-8E1B-12394278F3C3}" type="pres">
      <dgm:prSet presAssocID="{66CC64AC-BDA5-4112-842A-BF9E71F27077}" presName="parentLeftMargin" presStyleLbl="node1" presStyleIdx="2" presStyleCnt="4"/>
      <dgm:spPr/>
    </dgm:pt>
    <dgm:pt modelId="{36DA0F44-F2BD-4805-AF15-F3E881F2C0A3}" type="pres">
      <dgm:prSet presAssocID="{66CC64AC-BDA5-4112-842A-BF9E71F27077}" presName="parentText" presStyleLbl="node1" presStyleIdx="3" presStyleCnt="4">
        <dgm:presLayoutVars>
          <dgm:chMax val="0"/>
          <dgm:bulletEnabled val="1"/>
        </dgm:presLayoutVars>
      </dgm:prSet>
      <dgm:spPr/>
    </dgm:pt>
    <dgm:pt modelId="{5E66740B-CC44-4468-A330-2BDB82A17E4C}" type="pres">
      <dgm:prSet presAssocID="{66CC64AC-BDA5-4112-842A-BF9E71F27077}" presName="negativeSpace" presStyleCnt="0"/>
      <dgm:spPr/>
    </dgm:pt>
    <dgm:pt modelId="{930A2800-6A5B-4147-A78E-AE72E76391C4}" type="pres">
      <dgm:prSet presAssocID="{66CC64AC-BDA5-4112-842A-BF9E71F27077}" presName="childText" presStyleLbl="conFgAcc1" presStyleIdx="3" presStyleCnt="4">
        <dgm:presLayoutVars>
          <dgm:bulletEnabled val="1"/>
        </dgm:presLayoutVars>
      </dgm:prSet>
      <dgm:spPr/>
    </dgm:pt>
  </dgm:ptLst>
  <dgm:cxnLst>
    <dgm:cxn modelId="{01799F0C-1C50-4E9F-8F2D-EE70D924C9FC}" type="presOf" srcId="{EAFED9A4-A46A-449D-A011-D20A4D1E1BF7}" destId="{F7DA7D99-161F-4AD3-893F-4086C4515B53}" srcOrd="1" destOrd="0" presId="urn:microsoft.com/office/officeart/2005/8/layout/list1"/>
    <dgm:cxn modelId="{7897180D-E1B3-4445-A4B4-7ABBC9995F5D}" srcId="{83EAF127-C597-4BC1-9C3F-6EBD53025637}" destId="{7DB40FAB-DD5B-4183-9FC2-CF3F2EFB2FA4}" srcOrd="0" destOrd="0" parTransId="{88021584-7242-4A65-8665-4131B2FC67E1}" sibTransId="{C4B0125A-3DD6-481C-8CE5-4F0D776D7F80}"/>
    <dgm:cxn modelId="{1DED8127-049C-4B32-AB10-798FA02EFDFC}" type="presOf" srcId="{66CC64AC-BDA5-4112-842A-BF9E71F27077}" destId="{43878428-4BF9-4FE1-8E1B-12394278F3C3}" srcOrd="0" destOrd="0" presId="urn:microsoft.com/office/officeart/2005/8/layout/list1"/>
    <dgm:cxn modelId="{E6211633-ECB6-4A8A-872F-F33DD7464392}" srcId="{63A86B7A-43D2-4903-B30A-05A4CCB92EF9}" destId="{C6467718-0314-490E-8386-4CD4D8A35DFA}" srcOrd="1" destOrd="0" parTransId="{CD2A3CE3-23B3-4243-ADA2-3F23B6492657}" sibTransId="{CBB22368-5412-4396-B068-C97862C5214D}"/>
    <dgm:cxn modelId="{7148013B-E199-491B-B5B1-DC9D612D6A3F}" srcId="{63A86B7A-43D2-4903-B30A-05A4CCB92EF9}" destId="{84DBA69D-A386-460E-832B-1FA53721D0BC}" srcOrd="0" destOrd="0" parTransId="{13AB2F2E-BEB5-4D59-9EAE-DCA987FEADED}" sibTransId="{B0654806-9F0F-44F6-8479-2CA52A8CB4A9}"/>
    <dgm:cxn modelId="{AADBCC5E-4B83-4923-AE3C-8FF75B204CCA}" type="presOf" srcId="{A088D50B-F3A9-463F-BF3C-1BE571D2DAFD}" destId="{7F2EE898-4C70-45B7-B671-2ABC2FAFA6DC}" srcOrd="0" destOrd="0" presId="urn:microsoft.com/office/officeart/2005/8/layout/list1"/>
    <dgm:cxn modelId="{B4C40451-0C95-40C4-8BDC-2D8BDFE7FEB4}" type="presOf" srcId="{83EAF127-C597-4BC1-9C3F-6EBD53025637}" destId="{320EEC70-9390-417D-889C-012B9C62E8C6}" srcOrd="0" destOrd="0" presId="urn:microsoft.com/office/officeart/2005/8/layout/list1"/>
    <dgm:cxn modelId="{9929EA51-44CD-47FC-9454-5A13968BF254}" type="presOf" srcId="{C6467718-0314-490E-8386-4CD4D8A35DFA}" destId="{88384F3F-5EB3-422D-A1EF-C3C881108ABE}" srcOrd="0" destOrd="1" presId="urn:microsoft.com/office/officeart/2005/8/layout/list1"/>
    <dgm:cxn modelId="{26F8B452-ABE1-4736-96A6-BD4A893E8547}" type="presOf" srcId="{66CC64AC-BDA5-4112-842A-BF9E71F27077}" destId="{36DA0F44-F2BD-4805-AF15-F3E881F2C0A3}" srcOrd="1" destOrd="0" presId="urn:microsoft.com/office/officeart/2005/8/layout/list1"/>
    <dgm:cxn modelId="{7F6D1F74-6283-4BD6-857E-858D2F7F56D0}" srcId="{A088D50B-F3A9-463F-BF3C-1BE571D2DAFD}" destId="{EAFED9A4-A46A-449D-A011-D20A4D1E1BF7}" srcOrd="1" destOrd="0" parTransId="{D40CFD30-1D8D-4819-A500-7C0FB07AF44A}" sibTransId="{85669B75-AA9F-4741-833A-C25545A01A48}"/>
    <dgm:cxn modelId="{1AF6B354-FF61-4BDA-A616-2132A4CD424A}" type="presOf" srcId="{7F3ECD51-C307-4EB0-A386-FCC95799A6ED}" destId="{930A2800-6A5B-4147-A78E-AE72E76391C4}" srcOrd="0" destOrd="0" presId="urn:microsoft.com/office/officeart/2005/8/layout/list1"/>
    <dgm:cxn modelId="{85A9C586-F9F8-4F8E-A654-20325868CBDE}" type="presOf" srcId="{83EAF127-C597-4BC1-9C3F-6EBD53025637}" destId="{2EB10502-2FA9-42E9-AA78-F36CA87EE46E}" srcOrd="1" destOrd="0" presId="urn:microsoft.com/office/officeart/2005/8/layout/list1"/>
    <dgm:cxn modelId="{33D2C48C-CE09-47C8-BE43-DABA1A9BFCA2}" srcId="{A088D50B-F3A9-463F-BF3C-1BE571D2DAFD}" destId="{63A86B7A-43D2-4903-B30A-05A4CCB92EF9}" srcOrd="0" destOrd="0" parTransId="{6C335975-7E10-4DA9-8D89-C4A2781F4A03}" sibTransId="{600ADBD6-544B-4957-BAA7-C96ABE1D52ED}"/>
    <dgm:cxn modelId="{01E7C890-427F-4469-991F-A55C5A6F66AA}" type="presOf" srcId="{84DBA69D-A386-460E-832B-1FA53721D0BC}" destId="{88384F3F-5EB3-422D-A1EF-C3C881108ABE}" srcOrd="0" destOrd="0" presId="urn:microsoft.com/office/officeart/2005/8/layout/list1"/>
    <dgm:cxn modelId="{7C6154AB-E41C-4363-B83D-523DAD6EDC84}" type="presOf" srcId="{7DB40FAB-DD5B-4183-9FC2-CF3F2EFB2FA4}" destId="{F3A06535-44E0-40E1-B71B-3792F865270A}" srcOrd="0" destOrd="0" presId="urn:microsoft.com/office/officeart/2005/8/layout/list1"/>
    <dgm:cxn modelId="{19D07BAB-EA07-48AA-AC81-566366AD9876}" type="presOf" srcId="{EAFED9A4-A46A-449D-A011-D20A4D1E1BF7}" destId="{35224D41-F692-4F70-A258-E7CF9C23E52D}" srcOrd="0" destOrd="0" presId="urn:microsoft.com/office/officeart/2005/8/layout/list1"/>
    <dgm:cxn modelId="{0CC71CB0-2D30-41EB-864D-ECCD940D341A}" type="presOf" srcId="{0A0DAF63-61F9-4AEA-A452-8AC412317B52}" destId="{788E4F53-093B-47DE-9F66-C52866D15D7D}" srcOrd="0" destOrd="0" presId="urn:microsoft.com/office/officeart/2005/8/layout/list1"/>
    <dgm:cxn modelId="{E590E0B2-F1B1-4F7C-8064-07376F19C6F2}" srcId="{A088D50B-F3A9-463F-BF3C-1BE571D2DAFD}" destId="{83EAF127-C597-4BC1-9C3F-6EBD53025637}" srcOrd="2" destOrd="0" parTransId="{97E306AF-8602-4ECE-AE36-1B487A5D67CA}" sibTransId="{D455FB8E-2A63-4A8F-A98F-1EDB3EBA8D9F}"/>
    <dgm:cxn modelId="{9057D2BA-330B-4AD6-90B4-14AEAA25F2EA}" type="presOf" srcId="{63A86B7A-43D2-4903-B30A-05A4CCB92EF9}" destId="{35B2CB65-118F-4A86-971F-1886808D40F0}" srcOrd="1" destOrd="0" presId="urn:microsoft.com/office/officeart/2005/8/layout/list1"/>
    <dgm:cxn modelId="{3C96B5C5-4950-4084-BCCE-AF1C1E5A9FE0}" srcId="{A088D50B-F3A9-463F-BF3C-1BE571D2DAFD}" destId="{66CC64AC-BDA5-4112-842A-BF9E71F27077}" srcOrd="3" destOrd="0" parTransId="{7237BA56-93AC-4841-B264-165DD84E55A2}" sibTransId="{E82BC0E9-F740-4305-8A18-B6B4D2E09759}"/>
    <dgm:cxn modelId="{FC7B1DD3-CFFE-4458-8F91-AB48C80C68EC}" srcId="{66CC64AC-BDA5-4112-842A-BF9E71F27077}" destId="{7F3ECD51-C307-4EB0-A386-FCC95799A6ED}" srcOrd="0" destOrd="0" parTransId="{36D790A3-3FC6-494D-A025-F5F9CE4BCC5C}" sibTransId="{00BF64C7-6AB6-4952-897B-093CA019FE9E}"/>
    <dgm:cxn modelId="{2B2025E4-A2DF-46E8-8118-E5DF44C484CA}" srcId="{EAFED9A4-A46A-449D-A011-D20A4D1E1BF7}" destId="{0A0DAF63-61F9-4AEA-A452-8AC412317B52}" srcOrd="0" destOrd="0" parTransId="{1F91D362-2854-4E16-8ABD-AB3FB44D55D5}" sibTransId="{7A6CBC5D-2FE8-4907-8852-B49FCFE6085B}"/>
    <dgm:cxn modelId="{0CC670F8-D3D4-41CC-8B38-254AB6B4EB9C}" type="presOf" srcId="{63A86B7A-43D2-4903-B30A-05A4CCB92EF9}" destId="{C4DEE71B-1957-4B49-8854-EBAE4F36F694}" srcOrd="0" destOrd="0" presId="urn:microsoft.com/office/officeart/2005/8/layout/list1"/>
    <dgm:cxn modelId="{D8B1B4C1-D847-42E7-BACC-50579902177B}" type="presParOf" srcId="{7F2EE898-4C70-45B7-B671-2ABC2FAFA6DC}" destId="{2ED369A2-B649-47D4-AA23-F4D8766F884F}" srcOrd="0" destOrd="0" presId="urn:microsoft.com/office/officeart/2005/8/layout/list1"/>
    <dgm:cxn modelId="{2949093C-AC24-4A63-9123-8961C0386B54}" type="presParOf" srcId="{2ED369A2-B649-47D4-AA23-F4D8766F884F}" destId="{C4DEE71B-1957-4B49-8854-EBAE4F36F694}" srcOrd="0" destOrd="0" presId="urn:microsoft.com/office/officeart/2005/8/layout/list1"/>
    <dgm:cxn modelId="{EF29776C-AEFE-4215-9E64-AEBEF8151BDE}" type="presParOf" srcId="{2ED369A2-B649-47D4-AA23-F4D8766F884F}" destId="{35B2CB65-118F-4A86-971F-1886808D40F0}" srcOrd="1" destOrd="0" presId="urn:microsoft.com/office/officeart/2005/8/layout/list1"/>
    <dgm:cxn modelId="{0F9EEEF6-9873-4806-97BD-4C713630F79F}" type="presParOf" srcId="{7F2EE898-4C70-45B7-B671-2ABC2FAFA6DC}" destId="{D2A4664D-CF1A-4730-96E7-1DC5F9B689B6}" srcOrd="1" destOrd="0" presId="urn:microsoft.com/office/officeart/2005/8/layout/list1"/>
    <dgm:cxn modelId="{6255B7ED-5017-4D2B-A835-AC290E86D4A1}" type="presParOf" srcId="{7F2EE898-4C70-45B7-B671-2ABC2FAFA6DC}" destId="{88384F3F-5EB3-422D-A1EF-C3C881108ABE}" srcOrd="2" destOrd="0" presId="urn:microsoft.com/office/officeart/2005/8/layout/list1"/>
    <dgm:cxn modelId="{CB078C03-CC07-47E8-BF76-4BA0B30E75A7}" type="presParOf" srcId="{7F2EE898-4C70-45B7-B671-2ABC2FAFA6DC}" destId="{8A5E04D4-A63A-4006-AE24-0FCC4F920908}" srcOrd="3" destOrd="0" presId="urn:microsoft.com/office/officeart/2005/8/layout/list1"/>
    <dgm:cxn modelId="{5C918898-A611-4784-AD02-4AB4EC2A6508}" type="presParOf" srcId="{7F2EE898-4C70-45B7-B671-2ABC2FAFA6DC}" destId="{4111BFB0-ADE6-41C4-AAE7-5A7E2B86EEDE}" srcOrd="4" destOrd="0" presId="urn:microsoft.com/office/officeart/2005/8/layout/list1"/>
    <dgm:cxn modelId="{A1D09E7B-0D19-4286-A3A8-FDB696F4A0FF}" type="presParOf" srcId="{4111BFB0-ADE6-41C4-AAE7-5A7E2B86EEDE}" destId="{35224D41-F692-4F70-A258-E7CF9C23E52D}" srcOrd="0" destOrd="0" presId="urn:microsoft.com/office/officeart/2005/8/layout/list1"/>
    <dgm:cxn modelId="{371B9BFA-470A-4B91-AF15-107BA44234E8}" type="presParOf" srcId="{4111BFB0-ADE6-41C4-AAE7-5A7E2B86EEDE}" destId="{F7DA7D99-161F-4AD3-893F-4086C4515B53}" srcOrd="1" destOrd="0" presId="urn:microsoft.com/office/officeart/2005/8/layout/list1"/>
    <dgm:cxn modelId="{6072E9A6-C945-4043-A78F-76B237AA8F89}" type="presParOf" srcId="{7F2EE898-4C70-45B7-B671-2ABC2FAFA6DC}" destId="{06646505-00F5-439F-9027-64FC8B0D1BA4}" srcOrd="5" destOrd="0" presId="urn:microsoft.com/office/officeart/2005/8/layout/list1"/>
    <dgm:cxn modelId="{2DFCCA6B-3AA4-4CBE-8C18-F063E138CB3C}" type="presParOf" srcId="{7F2EE898-4C70-45B7-B671-2ABC2FAFA6DC}" destId="{788E4F53-093B-47DE-9F66-C52866D15D7D}" srcOrd="6" destOrd="0" presId="urn:microsoft.com/office/officeart/2005/8/layout/list1"/>
    <dgm:cxn modelId="{1BE4C818-7C15-4FBE-8680-A007455FC344}" type="presParOf" srcId="{7F2EE898-4C70-45B7-B671-2ABC2FAFA6DC}" destId="{4FD795C8-2A29-4DB5-9185-C52169F7CA25}" srcOrd="7" destOrd="0" presId="urn:microsoft.com/office/officeart/2005/8/layout/list1"/>
    <dgm:cxn modelId="{4EAE3CF3-FBB3-4FE2-A219-4FAC244358FD}" type="presParOf" srcId="{7F2EE898-4C70-45B7-B671-2ABC2FAFA6DC}" destId="{CD51DE91-28A0-41B8-81CF-0B5AD4D1DE6F}" srcOrd="8" destOrd="0" presId="urn:microsoft.com/office/officeart/2005/8/layout/list1"/>
    <dgm:cxn modelId="{8D55FC15-D171-45A9-8B22-AF9AEEF122BA}" type="presParOf" srcId="{CD51DE91-28A0-41B8-81CF-0B5AD4D1DE6F}" destId="{320EEC70-9390-417D-889C-012B9C62E8C6}" srcOrd="0" destOrd="0" presId="urn:microsoft.com/office/officeart/2005/8/layout/list1"/>
    <dgm:cxn modelId="{C4D5DCC5-B43F-4338-B7AB-87B9AD013445}" type="presParOf" srcId="{CD51DE91-28A0-41B8-81CF-0B5AD4D1DE6F}" destId="{2EB10502-2FA9-42E9-AA78-F36CA87EE46E}" srcOrd="1" destOrd="0" presId="urn:microsoft.com/office/officeart/2005/8/layout/list1"/>
    <dgm:cxn modelId="{46F53567-DF57-4506-87AA-CA6C301BF15E}" type="presParOf" srcId="{7F2EE898-4C70-45B7-B671-2ABC2FAFA6DC}" destId="{C16047F6-F024-4A98-815C-5CE076EF92C1}" srcOrd="9" destOrd="0" presId="urn:microsoft.com/office/officeart/2005/8/layout/list1"/>
    <dgm:cxn modelId="{8A4A7C2F-ADA9-4660-8D4A-3562F30254A0}" type="presParOf" srcId="{7F2EE898-4C70-45B7-B671-2ABC2FAFA6DC}" destId="{F3A06535-44E0-40E1-B71B-3792F865270A}" srcOrd="10" destOrd="0" presId="urn:microsoft.com/office/officeart/2005/8/layout/list1"/>
    <dgm:cxn modelId="{AD94D7B9-B402-4198-9D8B-0EFD1CF70078}" type="presParOf" srcId="{7F2EE898-4C70-45B7-B671-2ABC2FAFA6DC}" destId="{450C002D-0EE3-4663-8A5A-F5DDC4AF38AD}" srcOrd="11" destOrd="0" presId="urn:microsoft.com/office/officeart/2005/8/layout/list1"/>
    <dgm:cxn modelId="{51964AD9-073B-4695-B8AF-BC8F7F74A2A8}" type="presParOf" srcId="{7F2EE898-4C70-45B7-B671-2ABC2FAFA6DC}" destId="{61F6290D-0CD9-410D-90B0-DF5EFD6A4A67}" srcOrd="12" destOrd="0" presId="urn:microsoft.com/office/officeart/2005/8/layout/list1"/>
    <dgm:cxn modelId="{108F9377-42D3-47DB-97FA-39672A426990}" type="presParOf" srcId="{61F6290D-0CD9-410D-90B0-DF5EFD6A4A67}" destId="{43878428-4BF9-4FE1-8E1B-12394278F3C3}" srcOrd="0" destOrd="0" presId="urn:microsoft.com/office/officeart/2005/8/layout/list1"/>
    <dgm:cxn modelId="{86D8CF43-F7DF-4881-B505-0900201929FC}" type="presParOf" srcId="{61F6290D-0CD9-410D-90B0-DF5EFD6A4A67}" destId="{36DA0F44-F2BD-4805-AF15-F3E881F2C0A3}" srcOrd="1" destOrd="0" presId="urn:microsoft.com/office/officeart/2005/8/layout/list1"/>
    <dgm:cxn modelId="{4A7D6B69-89B8-4CE3-9672-AC38F940B7C5}" type="presParOf" srcId="{7F2EE898-4C70-45B7-B671-2ABC2FAFA6DC}" destId="{5E66740B-CC44-4468-A330-2BDB82A17E4C}" srcOrd="13" destOrd="0" presId="urn:microsoft.com/office/officeart/2005/8/layout/list1"/>
    <dgm:cxn modelId="{329E9CAB-5E18-4C6B-8C6B-1075A161CDB4}" type="presParOf" srcId="{7F2EE898-4C70-45B7-B671-2ABC2FAFA6DC}" destId="{930A2800-6A5B-4147-A78E-AE72E76391C4}" srcOrd="14" destOrd="0" presId="urn:microsoft.com/office/officeart/2005/8/layout/list1"/>
  </dgm:cxnLst>
  <dgm:bg/>
  <dgm:whole>
    <a:ln>
      <a:solidFill>
        <a:schemeClr val="accent1"/>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46AA1-E86E-4D09-9A88-72C499868039}">
      <dsp:nvSpPr>
        <dsp:cNvPr id="0" name=""/>
        <dsp:cNvSpPr/>
      </dsp:nvSpPr>
      <dsp:spPr>
        <a:xfrm>
          <a:off x="1096" y="9041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Initial Packet Processing</a:t>
          </a:r>
        </a:p>
      </dsp:txBody>
      <dsp:txXfrm>
        <a:off x="438956" y="90418"/>
        <a:ext cx="1313579" cy="875719"/>
      </dsp:txXfrm>
    </dsp:sp>
    <dsp:sp modelId="{86A7282D-B2D5-46C3-A33C-51FF7DBD9438}">
      <dsp:nvSpPr>
        <dsp:cNvPr id="0" name=""/>
        <dsp:cNvSpPr/>
      </dsp:nvSpPr>
      <dsp:spPr>
        <a:xfrm>
          <a:off x="1905785"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Source Zone / Address</a:t>
          </a:r>
        </a:p>
      </dsp:txBody>
      <dsp:txXfrm>
        <a:off x="2269209" y="164854"/>
        <a:ext cx="1090270" cy="726847"/>
      </dsp:txXfrm>
    </dsp:sp>
    <dsp:sp modelId="{01367E3F-42A6-4312-AAAE-88B7C170FD81}">
      <dsp:nvSpPr>
        <dsp:cNvPr id="0" name=""/>
        <dsp:cNvSpPr/>
      </dsp:nvSpPr>
      <dsp:spPr>
        <a:xfrm>
          <a:off x="3468506"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700" kern="1200" dirty="0">
              <a:solidFill>
                <a:schemeClr val="bg1"/>
              </a:solidFill>
            </a:rPr>
            <a:t>PBF/</a:t>
          </a:r>
        </a:p>
        <a:p>
          <a:pPr lvl="0" algn="ctr" defTabSz="666750">
            <a:lnSpc>
              <a:spcPct val="90000"/>
            </a:lnSpc>
            <a:spcBef>
              <a:spcPct val="0"/>
            </a:spcBef>
            <a:spcAft>
              <a:spcPct val="35000"/>
            </a:spcAft>
            <a:buNone/>
          </a:pPr>
          <a:r>
            <a:rPr lang="en-US" sz="1700" kern="1200">
              <a:solidFill>
                <a:schemeClr val="bg1"/>
              </a:solidFill>
            </a:rPr>
            <a:t>Forwarding Lookup</a:t>
          </a:r>
          <a:endParaRPr lang="en-US" sz="1700" kern="1200" dirty="0">
            <a:solidFill>
              <a:schemeClr val="bg1"/>
            </a:solidFill>
          </a:endParaRPr>
        </a:p>
      </dsp:txBody>
      <dsp:txXfrm>
        <a:off x="3831930" y="164854"/>
        <a:ext cx="1090270" cy="726847"/>
      </dsp:txXfrm>
    </dsp:sp>
    <dsp:sp modelId="{D0F817BF-4ADD-407E-93FF-99DAA4B56B68}">
      <dsp:nvSpPr>
        <dsp:cNvPr id="0" name=""/>
        <dsp:cNvSpPr/>
      </dsp:nvSpPr>
      <dsp:spPr>
        <a:xfrm>
          <a:off x="5031228"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Destination Zone</a:t>
          </a:r>
        </a:p>
      </dsp:txBody>
      <dsp:txXfrm>
        <a:off x="5394652" y="164854"/>
        <a:ext cx="1090270" cy="726847"/>
      </dsp:txXfrm>
    </dsp:sp>
    <dsp:sp modelId="{FF412730-DB14-4AA9-8209-8E4322D790A1}">
      <dsp:nvSpPr>
        <dsp:cNvPr id="0" name=""/>
        <dsp:cNvSpPr/>
      </dsp:nvSpPr>
      <dsp:spPr>
        <a:xfrm>
          <a:off x="6593949" y="16485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NAT Policy</a:t>
          </a:r>
        </a:p>
        <a:p>
          <a:pPr marL="0" lvl="0" indent="0" algn="ctr" defTabSz="755650">
            <a:lnSpc>
              <a:spcPct val="90000"/>
            </a:lnSpc>
            <a:spcBef>
              <a:spcPct val="0"/>
            </a:spcBef>
            <a:spcAft>
              <a:spcPct val="35000"/>
            </a:spcAft>
            <a:buNone/>
          </a:pPr>
          <a:r>
            <a:rPr lang="en-US" sz="1700" kern="1200" dirty="0">
              <a:solidFill>
                <a:schemeClr val="bg1"/>
              </a:solidFill>
            </a:rPr>
            <a:t>Evaluated</a:t>
          </a:r>
        </a:p>
      </dsp:txBody>
      <dsp:txXfrm>
        <a:off x="6957373" y="164854"/>
        <a:ext cx="1090270" cy="726847"/>
      </dsp:txXfrm>
    </dsp:sp>
    <dsp:sp modelId="{50521783-8706-4361-89B5-4F26CE9F747D}">
      <dsp:nvSpPr>
        <dsp:cNvPr id="0" name=""/>
        <dsp:cNvSpPr/>
      </dsp:nvSpPr>
      <dsp:spPr>
        <a:xfrm>
          <a:off x="1096" y="108873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Security Pre Policy</a:t>
          </a:r>
        </a:p>
      </dsp:txBody>
      <dsp:txXfrm>
        <a:off x="438956" y="1088738"/>
        <a:ext cx="1313579" cy="875719"/>
      </dsp:txXfrm>
    </dsp:sp>
    <dsp:sp modelId="{601E456C-DAB2-4CE5-B21F-ED56FF3D89CD}">
      <dsp:nvSpPr>
        <dsp:cNvPr id="0" name=""/>
        <dsp:cNvSpPr/>
      </dsp:nvSpPr>
      <dsp:spPr>
        <a:xfrm>
          <a:off x="1905785" y="1163174"/>
          <a:ext cx="1817117" cy="726847"/>
        </a:xfrm>
        <a:prstGeom prst="chevron">
          <a:avLst/>
        </a:prstGeom>
        <a:solidFill>
          <a:srgbClr val="FF0000">
            <a:alpha val="90000"/>
          </a:srgbClr>
        </a:solidFill>
        <a:ln w="50800" cap="flat" cmpd="sng" algn="ctr">
          <a:solidFill>
            <a:schemeClr val="accent4">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Allowed Ports</a:t>
          </a:r>
        </a:p>
      </dsp:txBody>
      <dsp:txXfrm>
        <a:off x="2269209" y="1163174"/>
        <a:ext cx="1090270" cy="726847"/>
      </dsp:txXfrm>
    </dsp:sp>
    <dsp:sp modelId="{DCB892E1-18D4-4D96-B448-950352F62404}">
      <dsp:nvSpPr>
        <dsp:cNvPr id="0" name=""/>
        <dsp:cNvSpPr/>
      </dsp:nvSpPr>
      <dsp:spPr>
        <a:xfrm>
          <a:off x="3468506" y="1163174"/>
          <a:ext cx="1817117" cy="726847"/>
        </a:xfrm>
        <a:prstGeom prst="chevron">
          <a:avLst/>
        </a:prstGeom>
        <a:solidFill>
          <a:srgbClr val="FF0000">
            <a:alpha val="90000"/>
          </a:srgbClr>
        </a:solidFill>
        <a:ln w="50800" cap="flat" cmpd="sng" algn="ctr">
          <a:solidFill>
            <a:schemeClr val="accent4">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Session Created</a:t>
          </a:r>
        </a:p>
      </dsp:txBody>
      <dsp:txXfrm>
        <a:off x="3831930" y="1163174"/>
        <a:ext cx="1090270" cy="726847"/>
      </dsp:txXfrm>
    </dsp:sp>
    <dsp:sp modelId="{4E06CB81-36C2-40AE-889A-DF2B81BBDA36}">
      <dsp:nvSpPr>
        <dsp:cNvPr id="0" name=""/>
        <dsp:cNvSpPr/>
      </dsp:nvSpPr>
      <dsp:spPr>
        <a:xfrm>
          <a:off x="1096" y="208705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Application</a:t>
          </a:r>
        </a:p>
      </dsp:txBody>
      <dsp:txXfrm>
        <a:off x="438956" y="2087058"/>
        <a:ext cx="1313579" cy="875719"/>
      </dsp:txXfrm>
    </dsp:sp>
    <dsp:sp modelId="{6A5B492A-0BE2-4D99-BD30-0C231229BAA1}">
      <dsp:nvSpPr>
        <dsp:cNvPr id="0" name=""/>
        <dsp:cNvSpPr/>
      </dsp:nvSpPr>
      <dsp:spPr>
        <a:xfrm>
          <a:off x="1905785"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for Encrypted Traffic</a:t>
          </a:r>
        </a:p>
      </dsp:txBody>
      <dsp:txXfrm>
        <a:off x="2269209" y="2161494"/>
        <a:ext cx="1090270" cy="726847"/>
      </dsp:txXfrm>
    </dsp:sp>
    <dsp:sp modelId="{022B9A27-8B3A-444F-AFA1-250564CD8216}">
      <dsp:nvSpPr>
        <dsp:cNvPr id="0" name=""/>
        <dsp:cNvSpPr/>
      </dsp:nvSpPr>
      <dsp:spPr>
        <a:xfrm>
          <a:off x="3468506"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Decryption Policy</a:t>
          </a:r>
        </a:p>
      </dsp:txBody>
      <dsp:txXfrm>
        <a:off x="3831930" y="2161494"/>
        <a:ext cx="1090270" cy="726847"/>
      </dsp:txXfrm>
    </dsp:sp>
    <dsp:sp modelId="{BCEFC991-E9F2-4784-AB13-84F7AF5C67E1}">
      <dsp:nvSpPr>
        <dsp:cNvPr id="0" name=""/>
        <dsp:cNvSpPr/>
      </dsp:nvSpPr>
      <dsp:spPr>
        <a:xfrm>
          <a:off x="5031228" y="2161494"/>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Application Override Policy</a:t>
          </a:r>
        </a:p>
      </dsp:txBody>
      <dsp:txXfrm>
        <a:off x="5394652" y="2161494"/>
        <a:ext cx="1090270" cy="726847"/>
      </dsp:txXfrm>
    </dsp:sp>
    <dsp:sp modelId="{D5DD1597-0E1E-46DF-99CB-3762660B536E}">
      <dsp:nvSpPr>
        <dsp:cNvPr id="0" name=""/>
        <dsp:cNvSpPr/>
      </dsp:nvSpPr>
      <dsp:spPr>
        <a:xfrm>
          <a:off x="6593949" y="2161494"/>
          <a:ext cx="1817117" cy="726847"/>
        </a:xfrm>
        <a:prstGeom prst="chevron">
          <a:avLst/>
        </a:prstGeom>
        <a:solidFill>
          <a:srgbClr val="FF0000">
            <a:alpha val="90000"/>
          </a:srgbClr>
        </a:solidFill>
        <a:ln w="5080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App ID</a:t>
          </a:r>
        </a:p>
      </dsp:txBody>
      <dsp:txXfrm>
        <a:off x="6957373" y="2161494"/>
        <a:ext cx="1090270" cy="726847"/>
      </dsp:txXfrm>
    </dsp:sp>
    <dsp:sp modelId="{C973AAA5-7319-4128-95EE-225C2360388E}">
      <dsp:nvSpPr>
        <dsp:cNvPr id="0" name=""/>
        <dsp:cNvSpPr/>
      </dsp:nvSpPr>
      <dsp:spPr>
        <a:xfrm>
          <a:off x="1096" y="308537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Security Policy</a:t>
          </a:r>
        </a:p>
      </dsp:txBody>
      <dsp:txXfrm>
        <a:off x="438956" y="3085378"/>
        <a:ext cx="1313579" cy="875719"/>
      </dsp:txXfrm>
    </dsp:sp>
    <dsp:sp modelId="{B0355BDD-C4AC-4D34-BA4C-F0AE42401DE8}">
      <dsp:nvSpPr>
        <dsp:cNvPr id="0" name=""/>
        <dsp:cNvSpPr/>
      </dsp:nvSpPr>
      <dsp:spPr>
        <a:xfrm>
          <a:off x="1905785" y="3159815"/>
          <a:ext cx="1817117" cy="726847"/>
        </a:xfrm>
        <a:prstGeom prst="chevron">
          <a:avLst/>
        </a:prstGeom>
        <a:solidFill>
          <a:srgbClr val="FF0000">
            <a:alpha val="90000"/>
          </a:srgbClr>
        </a:solidFill>
        <a:ln w="50800" cap="flat" cmpd="sng" algn="ctr">
          <a:solidFill>
            <a:scrgbClr r="0" g="0" b="0"/>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Security Policy</a:t>
          </a:r>
        </a:p>
      </dsp:txBody>
      <dsp:txXfrm>
        <a:off x="2269209" y="3159815"/>
        <a:ext cx="1090270" cy="726847"/>
      </dsp:txXfrm>
    </dsp:sp>
    <dsp:sp modelId="{80BF64CD-711D-4038-A0D9-C0B9D83D6F48}">
      <dsp:nvSpPr>
        <dsp:cNvPr id="0" name=""/>
        <dsp:cNvSpPr/>
      </dsp:nvSpPr>
      <dsp:spPr>
        <a:xfrm>
          <a:off x="3468506" y="315981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Check Security Profiles</a:t>
          </a:r>
        </a:p>
      </dsp:txBody>
      <dsp:txXfrm>
        <a:off x="3831930" y="3159815"/>
        <a:ext cx="1090270" cy="726847"/>
      </dsp:txXfrm>
    </dsp:sp>
    <dsp:sp modelId="{1E8BDA52-9110-4103-8377-930A04D6F893}">
      <dsp:nvSpPr>
        <dsp:cNvPr id="0" name=""/>
        <dsp:cNvSpPr/>
      </dsp:nvSpPr>
      <dsp:spPr>
        <a:xfrm>
          <a:off x="1096" y="4083698"/>
          <a:ext cx="2189298" cy="87571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bg1"/>
              </a:solidFill>
            </a:rPr>
            <a:t>Post Policy Processing</a:t>
          </a:r>
        </a:p>
      </dsp:txBody>
      <dsp:txXfrm>
        <a:off x="438956" y="4083698"/>
        <a:ext cx="1313579" cy="875719"/>
      </dsp:txXfrm>
    </dsp:sp>
    <dsp:sp modelId="{D8B49D8F-DF22-4169-971F-3DB753589CEE}">
      <dsp:nvSpPr>
        <dsp:cNvPr id="0" name=""/>
        <dsp:cNvSpPr/>
      </dsp:nvSpPr>
      <dsp:spPr>
        <a:xfrm>
          <a:off x="1905785" y="415813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Re-Encrypt Traffic</a:t>
          </a:r>
        </a:p>
      </dsp:txBody>
      <dsp:txXfrm>
        <a:off x="2269209" y="4158135"/>
        <a:ext cx="1090270" cy="726847"/>
      </dsp:txXfrm>
    </dsp:sp>
    <dsp:sp modelId="{D5EC1789-D90D-47EB-89C7-8885B45FB1DC}">
      <dsp:nvSpPr>
        <dsp:cNvPr id="0" name=""/>
        <dsp:cNvSpPr/>
      </dsp:nvSpPr>
      <dsp:spPr>
        <a:xfrm>
          <a:off x="3468506" y="415813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NAT Policy Applied</a:t>
          </a:r>
        </a:p>
      </dsp:txBody>
      <dsp:txXfrm>
        <a:off x="3831930" y="4158135"/>
        <a:ext cx="1090270" cy="726847"/>
      </dsp:txXfrm>
    </dsp:sp>
    <dsp:sp modelId="{AFA0F872-54E2-4380-83D3-A674071BC3F6}">
      <dsp:nvSpPr>
        <dsp:cNvPr id="0" name=""/>
        <dsp:cNvSpPr/>
      </dsp:nvSpPr>
      <dsp:spPr>
        <a:xfrm>
          <a:off x="5031228" y="4158135"/>
          <a:ext cx="1817117" cy="726847"/>
        </a:xfrm>
        <a:prstGeom prst="chevron">
          <a:avLst/>
        </a:prstGeom>
        <a:solidFill>
          <a:schemeClr val="accent1">
            <a:lumMod val="60000"/>
            <a:lumOff val="4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Packet Forwarded</a:t>
          </a:r>
        </a:p>
      </dsp:txBody>
      <dsp:txXfrm>
        <a:off x="5394652" y="4158135"/>
        <a:ext cx="1090270" cy="726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84F3F-5EB3-422D-A1EF-C3C881108ABE}">
      <dsp:nvSpPr>
        <dsp:cNvPr id="0" name=""/>
        <dsp:cNvSpPr/>
      </dsp:nvSpPr>
      <dsp:spPr>
        <a:xfrm>
          <a:off x="0" y="362410"/>
          <a:ext cx="8412163" cy="10773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877" tIns="395732" rIns="6528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chemeClr val="tx2"/>
              </a:solidFill>
            </a:rPr>
            <a:t>Detect Protocol in Protocol within a session</a:t>
          </a:r>
        </a:p>
        <a:p>
          <a:pPr marL="171450" lvl="1" indent="-171450" algn="l" defTabSz="844550">
            <a:lnSpc>
              <a:spcPct val="90000"/>
            </a:lnSpc>
            <a:spcBef>
              <a:spcPct val="0"/>
            </a:spcBef>
            <a:spcAft>
              <a:spcPct val="15000"/>
            </a:spcAft>
            <a:buChar char="•"/>
          </a:pPr>
          <a:r>
            <a:rPr lang="en-US" sz="1900" kern="1200" dirty="0">
              <a:solidFill>
                <a:schemeClr val="tx2"/>
              </a:solidFill>
            </a:rPr>
            <a:t>Provide context for Application Signatures </a:t>
          </a:r>
        </a:p>
      </dsp:txBody>
      <dsp:txXfrm>
        <a:off x="0" y="362410"/>
        <a:ext cx="8412163" cy="1077300"/>
      </dsp:txXfrm>
    </dsp:sp>
    <dsp:sp modelId="{35B2CB65-118F-4A86-971F-1886808D40F0}">
      <dsp:nvSpPr>
        <dsp:cNvPr id="0" name=""/>
        <dsp:cNvSpPr/>
      </dsp:nvSpPr>
      <dsp:spPr>
        <a:xfrm>
          <a:off x="420608" y="81970"/>
          <a:ext cx="58885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72" tIns="0" rIns="222572" bIns="0" numCol="1" spcCol="1270" anchor="ctr" anchorCtr="0">
          <a:noAutofit/>
        </a:bodyPr>
        <a:lstStyle/>
        <a:p>
          <a:pPr marL="0" lvl="0" indent="0" algn="l" defTabSz="844550">
            <a:lnSpc>
              <a:spcPct val="90000"/>
            </a:lnSpc>
            <a:spcBef>
              <a:spcPct val="0"/>
            </a:spcBef>
            <a:spcAft>
              <a:spcPct val="35000"/>
            </a:spcAft>
            <a:buNone/>
          </a:pPr>
          <a:r>
            <a:rPr lang="en-US" sz="1900" kern="1200" dirty="0"/>
            <a:t>Protocol Decoders</a:t>
          </a:r>
        </a:p>
      </dsp:txBody>
      <dsp:txXfrm>
        <a:off x="447988" y="109350"/>
        <a:ext cx="5833754" cy="506120"/>
      </dsp:txXfrm>
    </dsp:sp>
    <dsp:sp modelId="{788E4F53-093B-47DE-9F66-C52866D15D7D}">
      <dsp:nvSpPr>
        <dsp:cNvPr id="0" name=""/>
        <dsp:cNvSpPr/>
      </dsp:nvSpPr>
      <dsp:spPr>
        <a:xfrm>
          <a:off x="0" y="1822750"/>
          <a:ext cx="8412163" cy="7930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877" tIns="395732" rIns="6528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chemeClr val="tx2"/>
              </a:solidFill>
            </a:rPr>
            <a:t>Detect Layer 7 signatures within a session</a:t>
          </a:r>
        </a:p>
      </dsp:txBody>
      <dsp:txXfrm>
        <a:off x="0" y="1822750"/>
        <a:ext cx="8412163" cy="793012"/>
      </dsp:txXfrm>
    </dsp:sp>
    <dsp:sp modelId="{F7DA7D99-161F-4AD3-893F-4086C4515B53}">
      <dsp:nvSpPr>
        <dsp:cNvPr id="0" name=""/>
        <dsp:cNvSpPr/>
      </dsp:nvSpPr>
      <dsp:spPr>
        <a:xfrm>
          <a:off x="420608" y="1542310"/>
          <a:ext cx="58885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72" tIns="0" rIns="222572" bIns="0" numCol="1" spcCol="1270" anchor="ctr" anchorCtr="0">
          <a:noAutofit/>
        </a:bodyPr>
        <a:lstStyle/>
        <a:p>
          <a:pPr marL="0" lvl="0" indent="0" algn="l" defTabSz="844550">
            <a:lnSpc>
              <a:spcPct val="90000"/>
            </a:lnSpc>
            <a:spcBef>
              <a:spcPct val="0"/>
            </a:spcBef>
            <a:spcAft>
              <a:spcPct val="35000"/>
            </a:spcAft>
            <a:buNone/>
          </a:pPr>
          <a:r>
            <a:rPr lang="en-US" sz="1900" kern="1200" dirty="0"/>
            <a:t>Application Signatures</a:t>
          </a:r>
        </a:p>
      </dsp:txBody>
      <dsp:txXfrm>
        <a:off x="447988" y="1569690"/>
        <a:ext cx="5833754" cy="506120"/>
      </dsp:txXfrm>
    </dsp:sp>
    <dsp:sp modelId="{F3A06535-44E0-40E1-B71B-3792F865270A}">
      <dsp:nvSpPr>
        <dsp:cNvPr id="0" name=""/>
        <dsp:cNvSpPr/>
      </dsp:nvSpPr>
      <dsp:spPr>
        <a:xfrm>
          <a:off x="0" y="2998802"/>
          <a:ext cx="8412163" cy="7930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877" tIns="395732" rIns="6528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chemeClr val="tx2"/>
              </a:solidFill>
            </a:rPr>
            <a:t>SSL &amp; SSH decryption</a:t>
          </a:r>
        </a:p>
      </dsp:txBody>
      <dsp:txXfrm>
        <a:off x="0" y="2998802"/>
        <a:ext cx="8412163" cy="793012"/>
      </dsp:txXfrm>
    </dsp:sp>
    <dsp:sp modelId="{2EB10502-2FA9-42E9-AA78-F36CA87EE46E}">
      <dsp:nvSpPr>
        <dsp:cNvPr id="0" name=""/>
        <dsp:cNvSpPr/>
      </dsp:nvSpPr>
      <dsp:spPr>
        <a:xfrm>
          <a:off x="420608" y="2718362"/>
          <a:ext cx="58885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72" tIns="0" rIns="222572" bIns="0" numCol="1" spcCol="1270" anchor="ctr" anchorCtr="0">
          <a:noAutofit/>
        </a:bodyPr>
        <a:lstStyle/>
        <a:p>
          <a:pPr marL="0" lvl="0" indent="0" algn="l" defTabSz="844550">
            <a:lnSpc>
              <a:spcPct val="90000"/>
            </a:lnSpc>
            <a:spcBef>
              <a:spcPct val="0"/>
            </a:spcBef>
            <a:spcAft>
              <a:spcPct val="35000"/>
            </a:spcAft>
            <a:buNone/>
          </a:pPr>
          <a:r>
            <a:rPr lang="en-US" sz="1900" kern="1200" dirty="0"/>
            <a:t>Protocol Decryption</a:t>
          </a:r>
        </a:p>
      </dsp:txBody>
      <dsp:txXfrm>
        <a:off x="447988" y="2745742"/>
        <a:ext cx="5833754" cy="506120"/>
      </dsp:txXfrm>
    </dsp:sp>
    <dsp:sp modelId="{930A2800-6A5B-4147-A78E-AE72E76391C4}">
      <dsp:nvSpPr>
        <dsp:cNvPr id="0" name=""/>
        <dsp:cNvSpPr/>
      </dsp:nvSpPr>
      <dsp:spPr>
        <a:xfrm>
          <a:off x="0" y="4174855"/>
          <a:ext cx="8412163" cy="793012"/>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52877" tIns="395732" rIns="65287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solidFill>
                <a:schemeClr val="tx2"/>
              </a:solidFill>
            </a:rPr>
            <a:t>Looks for patterns of communication when no signature exists</a:t>
          </a:r>
        </a:p>
      </dsp:txBody>
      <dsp:txXfrm>
        <a:off x="0" y="4174855"/>
        <a:ext cx="8412163" cy="793012"/>
      </dsp:txXfrm>
    </dsp:sp>
    <dsp:sp modelId="{36DA0F44-F2BD-4805-AF15-F3E881F2C0A3}">
      <dsp:nvSpPr>
        <dsp:cNvPr id="0" name=""/>
        <dsp:cNvSpPr/>
      </dsp:nvSpPr>
      <dsp:spPr>
        <a:xfrm>
          <a:off x="420608" y="3894415"/>
          <a:ext cx="5888514" cy="56088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2572" tIns="0" rIns="222572" bIns="0" numCol="1" spcCol="1270" anchor="ctr" anchorCtr="0">
          <a:noAutofit/>
        </a:bodyPr>
        <a:lstStyle/>
        <a:p>
          <a:pPr marL="0" lvl="0" indent="0" algn="l" defTabSz="844550">
            <a:lnSpc>
              <a:spcPct val="90000"/>
            </a:lnSpc>
            <a:spcBef>
              <a:spcPct val="0"/>
            </a:spcBef>
            <a:spcAft>
              <a:spcPct val="35000"/>
            </a:spcAft>
            <a:buNone/>
          </a:pPr>
          <a:r>
            <a:rPr lang="en-US" sz="1900" kern="1200" dirty="0"/>
            <a:t>Heuristics</a:t>
          </a:r>
        </a:p>
      </dsp:txBody>
      <dsp:txXfrm>
        <a:off x="447988" y="3921795"/>
        <a:ext cx="5833754"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45660" cy="496412"/>
          </a:xfrm>
          <a:prstGeom prst="rect">
            <a:avLst/>
          </a:prstGeom>
        </p:spPr>
        <p:txBody>
          <a:bodyPr vert="horz" lIns="93168" tIns="46584" rIns="93168" bIns="46584" rtlCol="0"/>
          <a:lstStyle>
            <a:lvl1pPr algn="l">
              <a:defRPr sz="1200"/>
            </a:lvl1pPr>
          </a:lstStyle>
          <a:p>
            <a:endParaRPr lang="en-SG"/>
          </a:p>
        </p:txBody>
      </p:sp>
      <p:sp>
        <p:nvSpPr>
          <p:cNvPr id="3" name="Date Placeholder 2"/>
          <p:cNvSpPr>
            <a:spLocks noGrp="1"/>
          </p:cNvSpPr>
          <p:nvPr>
            <p:ph type="dt" sz="quarter" idx="1"/>
          </p:nvPr>
        </p:nvSpPr>
        <p:spPr>
          <a:xfrm>
            <a:off x="3850446" y="1"/>
            <a:ext cx="2945660" cy="496412"/>
          </a:xfrm>
          <a:prstGeom prst="rect">
            <a:avLst/>
          </a:prstGeom>
        </p:spPr>
        <p:txBody>
          <a:bodyPr vert="horz" lIns="93168" tIns="46584" rIns="93168" bIns="46584" rtlCol="0"/>
          <a:lstStyle>
            <a:lvl1pPr algn="r">
              <a:defRPr sz="1200"/>
            </a:lvl1pPr>
          </a:lstStyle>
          <a:p>
            <a:fld id="{3C816302-0680-4BDB-9423-5AB75DAB0270}" type="datetimeFigureOut">
              <a:rPr lang="en-SG" smtClean="0"/>
              <a:t>27/7/2021</a:t>
            </a:fld>
            <a:endParaRPr lang="en-SG"/>
          </a:p>
        </p:txBody>
      </p:sp>
      <p:sp>
        <p:nvSpPr>
          <p:cNvPr id="4" name="Footer Placeholder 3"/>
          <p:cNvSpPr>
            <a:spLocks noGrp="1"/>
          </p:cNvSpPr>
          <p:nvPr>
            <p:ph type="ftr" sz="quarter" idx="2"/>
          </p:nvPr>
        </p:nvSpPr>
        <p:spPr>
          <a:xfrm>
            <a:off x="3" y="9430093"/>
            <a:ext cx="2945660" cy="496412"/>
          </a:xfrm>
          <a:prstGeom prst="rect">
            <a:avLst/>
          </a:prstGeom>
        </p:spPr>
        <p:txBody>
          <a:bodyPr vert="horz" lIns="93168" tIns="46584" rIns="93168" bIns="46584" rtlCol="0" anchor="b"/>
          <a:lstStyle>
            <a:lvl1pPr algn="l">
              <a:defRPr sz="1200"/>
            </a:lvl1pPr>
          </a:lstStyle>
          <a:p>
            <a:endParaRPr lang="en-SG"/>
          </a:p>
        </p:txBody>
      </p:sp>
      <p:sp>
        <p:nvSpPr>
          <p:cNvPr id="5" name="Slide Number Placeholder 4"/>
          <p:cNvSpPr>
            <a:spLocks noGrp="1"/>
          </p:cNvSpPr>
          <p:nvPr>
            <p:ph type="sldNum" sz="quarter" idx="3"/>
          </p:nvPr>
        </p:nvSpPr>
        <p:spPr>
          <a:xfrm>
            <a:off x="3850446" y="9430093"/>
            <a:ext cx="2945660" cy="496412"/>
          </a:xfrm>
          <a:prstGeom prst="rect">
            <a:avLst/>
          </a:prstGeom>
        </p:spPr>
        <p:txBody>
          <a:bodyPr vert="horz" lIns="93168" tIns="46584" rIns="93168" bIns="46584" rtlCol="0" anchor="b"/>
          <a:lstStyle>
            <a:lvl1pPr algn="r">
              <a:defRPr sz="1200"/>
            </a:lvl1pPr>
          </a:lstStyle>
          <a:p>
            <a:fld id="{9F2D18B3-1A1F-47BC-AFF5-68AAB39B514B}" type="slidenum">
              <a:rPr lang="en-SG" smtClean="0"/>
              <a:t>‹#›</a:t>
            </a:fld>
            <a:endParaRPr lang="en-SG"/>
          </a:p>
        </p:txBody>
      </p:sp>
    </p:spTree>
    <p:extLst>
      <p:ext uri="{BB962C8B-B14F-4D97-AF65-F5344CB8AC3E}">
        <p14:creationId xmlns:p14="http://schemas.microsoft.com/office/powerpoint/2010/main" val="1409141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2945660" cy="496412"/>
          </a:xfrm>
          <a:prstGeom prst="rect">
            <a:avLst/>
          </a:prstGeom>
        </p:spPr>
        <p:txBody>
          <a:bodyPr vert="horz" lIns="93168" tIns="46584" rIns="93168" bIns="46584" rtlCol="0"/>
          <a:lstStyle>
            <a:lvl1pPr algn="l">
              <a:defRPr sz="1200"/>
            </a:lvl1pPr>
          </a:lstStyle>
          <a:p>
            <a:endParaRPr lang="en-SG"/>
          </a:p>
        </p:txBody>
      </p:sp>
      <p:sp>
        <p:nvSpPr>
          <p:cNvPr id="3" name="Date Placeholder 2"/>
          <p:cNvSpPr>
            <a:spLocks noGrp="1"/>
          </p:cNvSpPr>
          <p:nvPr>
            <p:ph type="dt" idx="1"/>
          </p:nvPr>
        </p:nvSpPr>
        <p:spPr>
          <a:xfrm>
            <a:off x="3850446" y="1"/>
            <a:ext cx="2945660" cy="496412"/>
          </a:xfrm>
          <a:prstGeom prst="rect">
            <a:avLst/>
          </a:prstGeom>
        </p:spPr>
        <p:txBody>
          <a:bodyPr vert="horz" lIns="93168" tIns="46584" rIns="93168" bIns="46584" rtlCol="0"/>
          <a:lstStyle>
            <a:lvl1pPr algn="r">
              <a:defRPr sz="1200"/>
            </a:lvl1pPr>
          </a:lstStyle>
          <a:p>
            <a:fld id="{CADA2E16-5414-425F-9821-27BFE18887A1}" type="datetimeFigureOut">
              <a:rPr lang="en-SG" smtClean="0"/>
              <a:t>27/7/2021</a:t>
            </a:fld>
            <a:endParaRPr lang="en-SG"/>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68" tIns="46584" rIns="93168" bIns="46584" rtlCol="0" anchor="ctr"/>
          <a:lstStyle/>
          <a:p>
            <a:endParaRPr lang="en-SG"/>
          </a:p>
        </p:txBody>
      </p:sp>
      <p:sp>
        <p:nvSpPr>
          <p:cNvPr id="6" name="Footer Placeholder 5"/>
          <p:cNvSpPr>
            <a:spLocks noGrp="1"/>
          </p:cNvSpPr>
          <p:nvPr>
            <p:ph type="ftr" sz="quarter" idx="4"/>
          </p:nvPr>
        </p:nvSpPr>
        <p:spPr>
          <a:xfrm>
            <a:off x="3" y="9430093"/>
            <a:ext cx="2945660" cy="496412"/>
          </a:xfrm>
          <a:prstGeom prst="rect">
            <a:avLst/>
          </a:prstGeom>
        </p:spPr>
        <p:txBody>
          <a:bodyPr vert="horz" lIns="93168" tIns="46584" rIns="93168" bIns="46584" rtlCol="0" anchor="b"/>
          <a:lstStyle>
            <a:lvl1pPr algn="l">
              <a:defRPr sz="1200"/>
            </a:lvl1pPr>
          </a:lstStyle>
          <a:p>
            <a:endParaRPr lang="en-SG"/>
          </a:p>
        </p:txBody>
      </p:sp>
      <p:sp>
        <p:nvSpPr>
          <p:cNvPr id="7" name="Slide Number Placeholder 6"/>
          <p:cNvSpPr>
            <a:spLocks noGrp="1"/>
          </p:cNvSpPr>
          <p:nvPr>
            <p:ph type="sldNum" sz="quarter" idx="5"/>
          </p:nvPr>
        </p:nvSpPr>
        <p:spPr>
          <a:xfrm>
            <a:off x="3850446" y="9430093"/>
            <a:ext cx="2945660" cy="496412"/>
          </a:xfrm>
          <a:prstGeom prst="rect">
            <a:avLst/>
          </a:prstGeom>
        </p:spPr>
        <p:txBody>
          <a:bodyPr vert="horz" lIns="93168" tIns="46584" rIns="93168" bIns="46584" rtlCol="0" anchor="b"/>
          <a:lstStyle>
            <a:lvl1pPr algn="r">
              <a:defRPr sz="1200"/>
            </a:lvl1pPr>
          </a:lstStyle>
          <a:p>
            <a:fld id="{540A3CBF-2D10-4C4D-8C15-03726A819E1D}" type="slidenum">
              <a:rPr lang="en-SG" smtClean="0"/>
              <a:t>‹#›</a:t>
            </a:fld>
            <a:endParaRPr lang="en-SG"/>
          </a:p>
        </p:txBody>
      </p:sp>
      <p:sp>
        <p:nvSpPr>
          <p:cNvPr id="8" name="Notes Placeholder 7"/>
          <p:cNvSpPr>
            <a:spLocks noGrp="1"/>
          </p:cNvSpPr>
          <p:nvPr>
            <p:ph type="body" sz="quarter" idx="3"/>
          </p:nvPr>
        </p:nvSpPr>
        <p:spPr>
          <a:xfrm>
            <a:off x="679769" y="4715907"/>
            <a:ext cx="5438140" cy="4467702"/>
          </a:xfrm>
          <a:prstGeom prst="rect">
            <a:avLst/>
          </a:prstGeom>
        </p:spPr>
        <p:txBody>
          <a:bodyPr vert="horz" lIns="93168" tIns="46584" rIns="93168"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Tree>
    <p:extLst>
      <p:ext uri="{BB962C8B-B14F-4D97-AF65-F5344CB8AC3E}">
        <p14:creationId xmlns:p14="http://schemas.microsoft.com/office/powerpoint/2010/main" val="650497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96968DAB-D927-432F-BAF4-14E4C6CD2D09}" type="slidenum">
              <a:rPr lang="en-GB"/>
              <a:pPr/>
              <a:t>1</a:t>
            </a:fld>
            <a:endParaRPr lang="en-GB"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marL="229743" indent="-229743">
              <a:buFontTx/>
              <a:buAutoNum type="arabicPeriod"/>
            </a:pPr>
            <a:r>
              <a:rPr lang="en-US" dirty="0"/>
              <a:t>Left-hand Bar – Replace FSP by your module code and X by the lecture number.</a:t>
            </a:r>
          </a:p>
          <a:p>
            <a:pPr marL="229743" indent="-229743">
              <a:buFontTx/>
              <a:buAutoNum type="arabicPeriod"/>
            </a:pPr>
            <a:r>
              <a:rPr lang="en-US" dirty="0"/>
              <a:t>Replace Lecture Title</a:t>
            </a:r>
          </a:p>
          <a:p>
            <a:pPr marL="229743" indent="-229743">
              <a:buFontTx/>
              <a:buAutoNum type="arabicPeriod"/>
            </a:pPr>
            <a:r>
              <a:rPr lang="en-US" dirty="0"/>
              <a:t>Replace &lt; Module Name &gt;</a:t>
            </a:r>
          </a:p>
          <a:p>
            <a:pPr marL="229743" indent="-229743">
              <a:buFontTx/>
              <a:buAutoNum type="arabicPeriod"/>
            </a:pPr>
            <a:r>
              <a:rPr lang="en-US" dirty="0"/>
              <a:t>Replace Year and Semester if necessary</a:t>
            </a:r>
          </a:p>
        </p:txBody>
      </p:sp>
    </p:spTree>
    <p:extLst>
      <p:ext uri="{BB962C8B-B14F-4D97-AF65-F5344CB8AC3E}">
        <p14:creationId xmlns:p14="http://schemas.microsoft.com/office/powerpoint/2010/main" val="668081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pPr defTabSz="948507">
              <a:defRPr/>
            </a:pPr>
            <a:r>
              <a:rPr lang="en-US" dirty="0">
                <a:solidFill>
                  <a:schemeClr val="accent4"/>
                </a:solidFill>
                <a:ea typeface="MS PGothic" pitchFamily="34" charset="-128"/>
              </a:rPr>
              <a:t>In the previous two examples, we were dealing with a well-behaved, known threat. The situation changes if the threat is unknown, like a zero-day virus.</a:t>
            </a:r>
          </a:p>
          <a:p>
            <a:pPr defTabSz="948507">
              <a:defRPr/>
            </a:pPr>
            <a:endParaRPr lang="en-US" dirty="0">
              <a:solidFill>
                <a:schemeClr val="accent4"/>
              </a:solidFill>
              <a:ea typeface="MS PGothic" pitchFamily="34" charset="-128"/>
            </a:endParaRPr>
          </a:p>
          <a:p>
            <a:pPr defTabSz="948507">
              <a:defRPr/>
            </a:pPr>
            <a:r>
              <a:rPr lang="en-US" dirty="0">
                <a:solidFill>
                  <a:schemeClr val="accent4"/>
                </a:solidFill>
                <a:ea typeface="MS PGothic" pitchFamily="34" charset="-128"/>
              </a:rPr>
              <a:t>In the application blade example, the zero-day virus using port 53 is allowed through the firewall because it is using an allowed port. However, since the application blade does not know about this new threat, the malware is not blocked and is passed onto the network. This is an inherent problem with application block policies – you cannot block what you do not know.</a:t>
            </a:r>
            <a:r>
              <a:rPr lang="en-US" i="1" dirty="0">
                <a:solidFill>
                  <a:schemeClr val="accent4"/>
                </a:solidFill>
                <a:ea typeface="MS PGothic" pitchFamily="34" charset="-128"/>
              </a:rPr>
              <a:t> </a:t>
            </a:r>
            <a:r>
              <a:rPr lang="en-US" dirty="0">
                <a:solidFill>
                  <a:schemeClr val="accent4"/>
                </a:solidFill>
                <a:ea typeface="MS PGothic" pitchFamily="34" charset="-128"/>
              </a:rPr>
              <a:t>Not only does the 0-day malware gets through, but there are no logs generated that identify this problem!</a:t>
            </a:r>
          </a:p>
          <a:p>
            <a:pPr defTabSz="948507">
              <a:defRPr/>
            </a:pPr>
            <a:endParaRPr lang="en-US" dirty="0">
              <a:solidFill>
                <a:schemeClr val="accent4"/>
              </a:solidFill>
              <a:ea typeface="MS PGothic" pitchFamily="34" charset="-128"/>
            </a:endParaRPr>
          </a:p>
          <a:p>
            <a:pPr defTabSz="948507">
              <a:defRPr/>
            </a:pPr>
            <a:r>
              <a:rPr lang="en-US" dirty="0">
                <a:solidFill>
                  <a:schemeClr val="accent4"/>
                </a:solidFill>
                <a:ea typeface="MS PGothic" pitchFamily="34" charset="-128"/>
              </a:rPr>
              <a:t>The Palo Alto Networks firewall is configured to allow only DNS traffic. Even if the zero-day malware is unknown to PAN-OS, it is not allowed to pass since it does not match the allowed DNS service. Additionally, traffic that fails due to policy is logged for later analysis.</a:t>
            </a:r>
          </a:p>
          <a:p>
            <a:pPr defTabSz="948507">
              <a:defRPr/>
            </a:pPr>
            <a:endParaRPr lang="en-US" i="1" dirty="0">
              <a:solidFill>
                <a:schemeClr val="accent4"/>
              </a:solidFill>
              <a:ea typeface="MS PGothic" pitchFamily="34" charset="-128"/>
            </a:endParaRPr>
          </a:p>
          <a:p>
            <a:endParaRPr lang="en-US" dirty="0"/>
          </a:p>
          <a:p>
            <a:endParaRPr lang="en-US" dirty="0"/>
          </a:p>
        </p:txBody>
      </p:sp>
    </p:spTree>
    <p:extLst>
      <p:ext uri="{BB962C8B-B14F-4D97-AF65-F5344CB8AC3E}">
        <p14:creationId xmlns:p14="http://schemas.microsoft.com/office/powerpoint/2010/main" val="2641696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446088" y="407988"/>
            <a:ext cx="5886450" cy="4416425"/>
          </a:xfrm>
          <a:ln/>
        </p:spPr>
      </p:sp>
      <p:sp>
        <p:nvSpPr>
          <p:cNvPr id="20483" name="Notes Placeholder 2"/>
          <p:cNvSpPr>
            <a:spLocks noGrp="1"/>
          </p:cNvSpPr>
          <p:nvPr>
            <p:ph type="body" idx="1"/>
          </p:nvPr>
        </p:nvSpPr>
        <p:spPr>
          <a:noFill/>
          <a:ln/>
        </p:spPr>
        <p:txBody>
          <a:bodyPr/>
          <a:lstStyle/>
          <a:p>
            <a:pPr defTabSz="948507">
              <a:defRPr/>
            </a:pPr>
            <a:r>
              <a:rPr lang="en-US" dirty="0"/>
              <a:t>In some discussions, App-ID</a:t>
            </a:r>
            <a:r>
              <a:rPr lang="en-US" baseline="0" dirty="0"/>
              <a:t> is compared to URL filtering. Although both can be implemented in PAN-OS, the two features are used to achieve different goals.</a:t>
            </a:r>
          </a:p>
          <a:p>
            <a:pPr defTabSz="948507">
              <a:defRPr/>
            </a:pPr>
            <a:endParaRPr lang="en-US" baseline="0" dirty="0"/>
          </a:p>
          <a:p>
            <a:pPr defTabSz="948507">
              <a:defRPr/>
            </a:pPr>
            <a:r>
              <a:rPr lang="en-US" dirty="0"/>
              <a:t>App-ID exists to identify applications traversing the network. The App-ID</a:t>
            </a:r>
            <a:r>
              <a:rPr lang="en-US" baseline="0" dirty="0"/>
              <a:t> engine reads the application signature to uniquely identify the application, regardless of the port or address information associated with the traffic. This type of precision could be used to allow a network user to access the general functionality of the Facebook web site (facebook-base) but deny the ability to chat with other Facebook users (facebook-chat). App-ID can be applied to all types of network traffic handled by a Palo Alto Networks firewall.</a:t>
            </a:r>
          </a:p>
          <a:p>
            <a:pPr defTabSz="948507">
              <a:defRPr/>
            </a:pPr>
            <a:endParaRPr lang="en-US" baseline="0" dirty="0">
              <a:latin typeface="Arial" pitchFamily="34" charset="0"/>
            </a:endParaRPr>
          </a:p>
          <a:p>
            <a:pPr defTabSz="948507">
              <a:defRPr/>
            </a:pPr>
            <a:r>
              <a:rPr lang="en-US" baseline="0" dirty="0">
                <a:latin typeface="Arial" pitchFamily="34" charset="0"/>
              </a:rPr>
              <a:t>URL Filtering is a feature of the Content-ID engine. URL filtering processes traffic solely based on the URL associated with the traffic. Nothing else in the packet is evaluated during this check. URL filtering will simply deny access to the specified website through HTTP and HTTPS.</a:t>
            </a:r>
          </a:p>
          <a:p>
            <a:pPr defTabSz="948507">
              <a:defRPr/>
            </a:pPr>
            <a:endParaRPr lang="en-US" baseline="0" dirty="0">
              <a:latin typeface="Arial" pitchFamily="34" charset="0"/>
            </a:endParaRPr>
          </a:p>
          <a:p>
            <a:pPr defTabSz="948507">
              <a:defRPr/>
            </a:pPr>
            <a:r>
              <a:rPr lang="en-US" baseline="0" dirty="0">
                <a:latin typeface="Arial" pitchFamily="34" charset="0"/>
              </a:rPr>
              <a:t>App-ID and Content-ID are separate</a:t>
            </a:r>
            <a:r>
              <a:rPr lang="en-US" dirty="0">
                <a:latin typeface="Arial" pitchFamily="34" charset="0"/>
              </a:rPr>
              <a:t> engines in the Single Pass Architecture. URL filtering will be discussed in more detail later in the course.</a:t>
            </a:r>
            <a:endParaRPr lang="en-US" baseline="0" dirty="0">
              <a:latin typeface="Arial" pitchFamily="34" charset="0"/>
            </a:endParaRPr>
          </a:p>
        </p:txBody>
      </p:sp>
    </p:spTree>
    <p:extLst>
      <p:ext uri="{BB962C8B-B14F-4D97-AF65-F5344CB8AC3E}">
        <p14:creationId xmlns:p14="http://schemas.microsoft.com/office/powerpoint/2010/main" val="439297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The Palo Alto Networks solution utilizes four major technologies to identify applications: protocol decoders, application signatures, protocol decryption, and heuristics. We will discuss each of these topics in the following slides.</a:t>
            </a:r>
          </a:p>
          <a:p>
            <a:endParaRPr lang="en-US" dirty="0"/>
          </a:p>
          <a:p>
            <a:endParaRPr lang="en-US" dirty="0"/>
          </a:p>
        </p:txBody>
      </p:sp>
    </p:spTree>
    <p:extLst>
      <p:ext uri="{BB962C8B-B14F-4D97-AF65-F5344CB8AC3E}">
        <p14:creationId xmlns:p14="http://schemas.microsoft.com/office/powerpoint/2010/main" val="1000254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marL="0" lvl="1">
              <a:defRPr/>
            </a:pPr>
            <a:r>
              <a:rPr lang="en-US" dirty="0"/>
              <a:t>These software constructs understand the application at the protocol level and provide contexts for the application. For example, the HTTP decoder understands that there will be a Method and a Version for each HTTP request. The decoders are what assist in detecting when a second protocol is tunneled within an existing session. This is called “Protocol in Protocol.”</a:t>
            </a:r>
          </a:p>
          <a:p>
            <a:pPr defTabSz="948507">
              <a:defRPr/>
            </a:pPr>
            <a:endParaRPr lang="en-US" dirty="0"/>
          </a:p>
        </p:txBody>
      </p:sp>
    </p:spTree>
    <p:extLst>
      <p:ext uri="{BB962C8B-B14F-4D97-AF65-F5344CB8AC3E}">
        <p14:creationId xmlns:p14="http://schemas.microsoft.com/office/powerpoint/2010/main" val="2510787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r>
              <a:rPr lang="en-US" dirty="0"/>
              <a:t>Palo Alto</a:t>
            </a:r>
            <a:r>
              <a:rPr lang="en-US" baseline="0" dirty="0"/>
              <a:t> Networks maintains a database of known application signatures for use in the App-ID engine. Updates to the database are issued weekly.  </a:t>
            </a:r>
          </a:p>
          <a:p>
            <a:endParaRPr lang="en-US" baseline="0" dirty="0"/>
          </a:p>
          <a:p>
            <a:r>
              <a:rPr lang="en-US" baseline="0" dirty="0"/>
              <a:t>You can view the application signatures in three ways:</a:t>
            </a:r>
          </a:p>
          <a:p>
            <a:pPr marL="652099" lvl="1" indent="-177845">
              <a:buFont typeface="Arial" pitchFamily="34" charset="0"/>
              <a:buChar char="•"/>
            </a:pPr>
            <a:r>
              <a:rPr lang="en-US" baseline="0" dirty="0"/>
              <a:t>In the GUI under </a:t>
            </a:r>
            <a:r>
              <a:rPr lang="en-US" b="1" baseline="0" dirty="0"/>
              <a:t>Objects &gt; Applications</a:t>
            </a:r>
            <a:endParaRPr lang="en-US" b="0" baseline="0" dirty="0"/>
          </a:p>
          <a:p>
            <a:pPr marL="652099" lvl="1" indent="-177845">
              <a:buFont typeface="Arial" pitchFamily="34" charset="0"/>
              <a:buChar char="•"/>
            </a:pPr>
            <a:r>
              <a:rPr lang="en-US" b="0" baseline="0" dirty="0"/>
              <a:t>On the web at </a:t>
            </a:r>
            <a:r>
              <a:rPr lang="en-US" b="0" i="1" baseline="0" dirty="0"/>
              <a:t>http://apps.paloaltonetworks.com/applipedia/</a:t>
            </a:r>
          </a:p>
          <a:p>
            <a:pPr marL="652099" lvl="1" indent="-177845">
              <a:buFont typeface="Arial" pitchFamily="34" charset="0"/>
              <a:buChar char="•"/>
            </a:pPr>
            <a:r>
              <a:rPr lang="en-US" b="0" i="0" baseline="0" dirty="0"/>
              <a:t>On an Apple iOS device with the Applipedia app </a:t>
            </a:r>
            <a:endParaRPr lang="en-US" i="0" baseline="0" dirty="0"/>
          </a:p>
          <a:p>
            <a:pPr marL="652099" lvl="1" indent="-177845">
              <a:buFont typeface="Arial" pitchFamily="34" charset="0"/>
              <a:buChar char="•"/>
            </a:pPr>
            <a:endParaRPr lang="en-US" dirty="0"/>
          </a:p>
          <a:p>
            <a:r>
              <a:rPr lang="en-US" dirty="0">
                <a:latin typeface="Arial" pitchFamily="34" charset="0"/>
              </a:rPr>
              <a:t>Each signature covers</a:t>
            </a:r>
            <a:r>
              <a:rPr lang="en-US" baseline="0" dirty="0">
                <a:latin typeface="Arial" pitchFamily="34" charset="0"/>
              </a:rPr>
              <a:t> multiple versions of an application.</a:t>
            </a:r>
            <a:endParaRPr lang="en-US" dirty="0">
              <a:latin typeface="Arial" pitchFamily="34" charset="0"/>
            </a:endParaRPr>
          </a:p>
        </p:txBody>
      </p:sp>
    </p:spTree>
    <p:extLst>
      <p:ext uri="{BB962C8B-B14F-4D97-AF65-F5344CB8AC3E}">
        <p14:creationId xmlns:p14="http://schemas.microsoft.com/office/powerpoint/2010/main" val="1678650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a:xfrm>
            <a:off x="200113" y="4968182"/>
            <a:ext cx="6375899" cy="4486567"/>
          </a:xfrm>
        </p:spPr>
        <p:txBody>
          <a:bodyPr/>
          <a:lstStyle/>
          <a:p>
            <a:r>
              <a:rPr lang="en-US" dirty="0">
                <a:latin typeface="Arial" pitchFamily="34" charset="0"/>
              </a:rPr>
              <a:t>The firewall</a:t>
            </a:r>
            <a:r>
              <a:rPr lang="en-US" baseline="0" dirty="0">
                <a:latin typeface="Arial" pitchFamily="34" charset="0"/>
              </a:rPr>
              <a:t> can be </a:t>
            </a:r>
            <a:r>
              <a:rPr lang="en-US" dirty="0">
                <a:latin typeface="Arial" pitchFamily="34" charset="0"/>
              </a:rPr>
              <a:t>configured to decrypt Secure Socket</a:t>
            </a:r>
            <a:r>
              <a:rPr lang="en-US" baseline="0" dirty="0">
                <a:latin typeface="Arial" pitchFamily="34" charset="0"/>
              </a:rPr>
              <a:t> Layer </a:t>
            </a:r>
            <a:r>
              <a:rPr lang="en-US" dirty="0">
                <a:latin typeface="Arial" pitchFamily="34" charset="0"/>
              </a:rPr>
              <a:t>(SSL) and Secure Shell (SSH) traffic going to external sites.</a:t>
            </a:r>
            <a:r>
              <a:rPr lang="en-US" dirty="0"/>
              <a:t> With the SSH option, you can selectively decrypt outbound and inbound SSH traffic to assure that secure protocols are not being used to tunnel disallowed applications and content. You can also apply decryption profiles to your policies to block and control various aspects of SSL traffic.</a:t>
            </a:r>
            <a:r>
              <a:rPr lang="en-US" dirty="0">
                <a:latin typeface="Arial" pitchFamily="34" charset="0"/>
              </a:rPr>
              <a:t>  </a:t>
            </a:r>
            <a:br>
              <a:rPr lang="en-US" dirty="0">
                <a:latin typeface="Arial" pitchFamily="34" charset="0"/>
              </a:rPr>
            </a:br>
            <a:br>
              <a:rPr lang="en-US" dirty="0">
                <a:latin typeface="Arial" pitchFamily="34" charset="0"/>
              </a:rPr>
            </a:br>
            <a:r>
              <a:rPr lang="en-US" dirty="0"/>
              <a:t>Assume a scenario where a user will be connecting via an encrypted connection to Facebook. The company policy is to allow employees to read Facebook, but prevent </a:t>
            </a:r>
            <a:r>
              <a:rPr lang="en-US" i="1" dirty="0" err="1"/>
              <a:t>facebook</a:t>
            </a:r>
            <a:r>
              <a:rPr lang="en-US" i="1" dirty="0"/>
              <a:t>-chat </a:t>
            </a:r>
            <a:r>
              <a:rPr lang="en-US" dirty="0"/>
              <a:t>and </a:t>
            </a:r>
            <a:r>
              <a:rPr lang="en-US" i="1" dirty="0" err="1"/>
              <a:t>facebook</a:t>
            </a:r>
            <a:r>
              <a:rPr lang="en-US" i="1" dirty="0"/>
              <a:t>-posting</a:t>
            </a:r>
            <a:r>
              <a:rPr lang="en-US" dirty="0"/>
              <a:t>.  This can easily be accomplished with the Palo Alto Networks firewall if SSL decryption is enabled for the </a:t>
            </a:r>
            <a:r>
              <a:rPr lang="en-US" i="1" dirty="0" err="1"/>
              <a:t>facebook</a:t>
            </a:r>
            <a:r>
              <a:rPr lang="en-US" dirty="0"/>
              <a:t> application. If SSL decryption is not enabled, then the firewall cannot tell what application is inside the SSL connection, let alone that application shifts are occurring within the connection.</a:t>
            </a:r>
          </a:p>
          <a:p>
            <a:pPr defTabSz="948507">
              <a:defRPr/>
            </a:pPr>
            <a:endParaRPr lang="en-US" baseline="0" dirty="0">
              <a:latin typeface="Arial" pitchFamily="34" charset="0"/>
            </a:endParaRPr>
          </a:p>
          <a:p>
            <a:pPr defTabSz="948507">
              <a:defRPr/>
            </a:pPr>
            <a:r>
              <a:rPr lang="en-US" dirty="0"/>
              <a:t>Decryption will be discussed in more detail later in this course.</a:t>
            </a:r>
          </a:p>
          <a:p>
            <a:pPr defTabSz="948507">
              <a:defRPr/>
            </a:pPr>
            <a:endParaRPr lang="en-US" dirty="0"/>
          </a:p>
        </p:txBody>
      </p:sp>
    </p:spTree>
    <p:extLst>
      <p:ext uri="{BB962C8B-B14F-4D97-AF65-F5344CB8AC3E}">
        <p14:creationId xmlns:p14="http://schemas.microsoft.com/office/powerpoint/2010/main" val="1868632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When traffic is unable to be identified by the application decoders and signatures, the Heuristics engine is used. This engine looks at patterns of communication and attempts to identify the application based on its network behavior.</a:t>
            </a:r>
          </a:p>
          <a:p>
            <a:endParaRPr lang="en-US" dirty="0"/>
          </a:p>
          <a:p>
            <a:r>
              <a:rPr lang="en-US" dirty="0"/>
              <a:t>This type of detection is required for applications that use proprietary end-to-end encryption, such as Skype and encrypted BitTorrent.</a:t>
            </a:r>
          </a:p>
        </p:txBody>
      </p:sp>
    </p:spTree>
    <p:extLst>
      <p:ext uri="{BB962C8B-B14F-4D97-AF65-F5344CB8AC3E}">
        <p14:creationId xmlns:p14="http://schemas.microsoft.com/office/powerpoint/2010/main" val="3571258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When the PAN firewall examines UDP packets, it often only has to examine a single UDP packet to determine what the application is. </a:t>
            </a:r>
            <a:r>
              <a:rPr lang="en-US" baseline="0" dirty="0"/>
              <a:t> In most cases, all the information the firewall needs is contained in a single packet. The above example shows a single packet DNS query for </a:t>
            </a:r>
            <a:r>
              <a:rPr lang="en-US" i="1" baseline="0" dirty="0"/>
              <a:t>www.meebo.com</a:t>
            </a:r>
            <a:r>
              <a:rPr lang="en-US" baseline="0" dirty="0"/>
              <a:t>. This packet contains all source and destination addressing information. It also includes the application data that will be used to identify the traffic so it can be processed by security policy.</a:t>
            </a:r>
            <a:endParaRPr lang="en-US" dirty="0"/>
          </a:p>
        </p:txBody>
      </p:sp>
    </p:spTree>
    <p:extLst>
      <p:ext uri="{BB962C8B-B14F-4D97-AF65-F5344CB8AC3E}">
        <p14:creationId xmlns:p14="http://schemas.microsoft.com/office/powerpoint/2010/main" val="1600981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defTabSz="948507">
              <a:defRPr/>
            </a:pPr>
            <a:r>
              <a:rPr lang="en-US" dirty="0"/>
              <a:t>Applications that use TCP will usually</a:t>
            </a:r>
            <a:r>
              <a:rPr lang="en-US" baseline="0" dirty="0"/>
              <a:t> not have all the required information in any single packet. The above example is of a HTTP connection to </a:t>
            </a:r>
            <a:r>
              <a:rPr lang="en-US" i="1" baseline="0" dirty="0"/>
              <a:t>www.meebo.com</a:t>
            </a:r>
            <a:r>
              <a:rPr lang="en-US" baseline="0" dirty="0"/>
              <a:t>. The first packet is a TCP SYN packet. While it does contain all the source and destination addresses, it contains no application data. In fact, the following two packets will also not contain any application data. They will just complete the three-way handshake. The actual application data will be either in the HTTP Get request or in the server reply.</a:t>
            </a:r>
            <a:endParaRPr lang="en-US" dirty="0"/>
          </a:p>
          <a:p>
            <a:endParaRPr lang="en-US" dirty="0"/>
          </a:p>
        </p:txBody>
      </p:sp>
    </p:spTree>
    <p:extLst>
      <p:ext uri="{BB962C8B-B14F-4D97-AF65-F5344CB8AC3E}">
        <p14:creationId xmlns:p14="http://schemas.microsoft.com/office/powerpoint/2010/main" val="3624422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defTabSz="948507">
              <a:defRPr/>
            </a:pPr>
            <a:r>
              <a:rPr lang="en-US" dirty="0"/>
              <a:t>Applications that use TCP will usually</a:t>
            </a:r>
            <a:r>
              <a:rPr lang="en-US" baseline="0" dirty="0"/>
              <a:t> not have all the required information in any single packet. The above example is of a HTTP connection to </a:t>
            </a:r>
            <a:r>
              <a:rPr lang="en-US" i="1" baseline="0" dirty="0"/>
              <a:t>www.meebo.com</a:t>
            </a:r>
            <a:r>
              <a:rPr lang="en-US" baseline="0" dirty="0"/>
              <a:t>. The first packet is a TCP SYN packet. While it does contain all the source and destination addresses, it contains no application data. In fact, the following two packets will also not contain any application data. They will just complete the three-way handshake. The actual application data will be either in the HTTP Get request or in the server reply.</a:t>
            </a:r>
            <a:endParaRPr lang="en-US" dirty="0"/>
          </a:p>
          <a:p>
            <a:endParaRPr lang="en-US" dirty="0"/>
          </a:p>
        </p:txBody>
      </p:sp>
    </p:spTree>
    <p:extLst>
      <p:ext uri="{BB962C8B-B14F-4D97-AF65-F5344CB8AC3E}">
        <p14:creationId xmlns:p14="http://schemas.microsoft.com/office/powerpoint/2010/main" val="3292259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1564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446088" y="407988"/>
            <a:ext cx="5886450" cy="4416425"/>
          </a:xfrm>
          <a:ln/>
        </p:spPr>
      </p:sp>
      <p:sp>
        <p:nvSpPr>
          <p:cNvPr id="20483" name="Notes Placeholder 2"/>
          <p:cNvSpPr>
            <a:spLocks noGrp="1"/>
          </p:cNvSpPr>
          <p:nvPr>
            <p:ph type="body" idx="1"/>
          </p:nvPr>
        </p:nvSpPr>
        <p:spPr>
          <a:noFill/>
          <a:ln/>
        </p:spPr>
        <p:txBody>
          <a:bodyPr/>
          <a:lstStyle/>
          <a:p>
            <a:pPr eaLnBrk="1" hangingPunct="1"/>
            <a:r>
              <a:rPr lang="en-US" dirty="0">
                <a:latin typeface="Arial" pitchFamily="34" charset="0"/>
              </a:rPr>
              <a:t>When a session is initiated, the source and destination zones and addresses are determined and the policy rule base is checked. A rule base exists</a:t>
            </a:r>
            <a:r>
              <a:rPr lang="en-US" baseline="0" dirty="0">
                <a:latin typeface="Arial" pitchFamily="34" charset="0"/>
              </a:rPr>
              <a:t> for each zone pair</a:t>
            </a:r>
            <a:r>
              <a:rPr lang="en-US" dirty="0">
                <a:latin typeface="Arial" pitchFamily="34" charset="0"/>
              </a:rPr>
              <a:t>. Rules can be created with multiple zones as source and destination. This is commonly used to define access to a DMZ resource that is used in a similar fashion by clients in both internal</a:t>
            </a:r>
            <a:r>
              <a:rPr lang="en-US" baseline="0" dirty="0">
                <a:latin typeface="Arial" pitchFamily="34" charset="0"/>
              </a:rPr>
              <a:t> </a:t>
            </a:r>
            <a:r>
              <a:rPr lang="en-US" dirty="0">
                <a:latin typeface="Arial" pitchFamily="34" charset="0"/>
              </a:rPr>
              <a:t>and external zones.</a:t>
            </a:r>
          </a:p>
          <a:p>
            <a:pPr eaLnBrk="1" hangingPunct="1"/>
            <a:endParaRPr lang="en-US" sz="1000" dirty="0">
              <a:latin typeface="Arial" pitchFamily="34" charset="0"/>
            </a:endParaRPr>
          </a:p>
          <a:p>
            <a:pPr eaLnBrk="1" hangingPunct="1"/>
            <a:r>
              <a:rPr lang="en-US" dirty="0">
                <a:latin typeface="Arial" pitchFamily="34" charset="0"/>
              </a:rPr>
              <a:t>If there is a rule that matches the addresses and </a:t>
            </a:r>
            <a:r>
              <a:rPr lang="en-US" i="0" dirty="0">
                <a:latin typeface="Arial" pitchFamily="34" charset="0"/>
              </a:rPr>
              <a:t>could</a:t>
            </a:r>
            <a:r>
              <a:rPr lang="en-US" dirty="0">
                <a:latin typeface="Arial" pitchFamily="34" charset="0"/>
              </a:rPr>
              <a:t> match the application, the session is allowed and the system begins to examine the traffic to determine the application in use. For this reason, it can be beneficial to configure specific or default ports for the applications being allowed. If </a:t>
            </a:r>
            <a:r>
              <a:rPr lang="en-US" dirty="0"/>
              <a:t>the service is defined as </a:t>
            </a:r>
            <a:r>
              <a:rPr lang="en-US" i="1" dirty="0"/>
              <a:t>any</a:t>
            </a:r>
            <a:r>
              <a:rPr lang="en-US" dirty="0"/>
              <a:t>, all sessions must be allowed to proceed until the point where application-layer data is exchanged, and then the firewall can determine what application is inside the session</a:t>
            </a:r>
            <a:r>
              <a:rPr lang="en-US" dirty="0">
                <a:latin typeface="Arial" pitchFamily="34" charset="0"/>
              </a:rPr>
              <a:t>. If the service is anything but </a:t>
            </a:r>
            <a:r>
              <a:rPr lang="en-US" i="0" dirty="0">
                <a:latin typeface="Arial" pitchFamily="34" charset="0"/>
              </a:rPr>
              <a:t>any</a:t>
            </a:r>
            <a:r>
              <a:rPr lang="en-US" dirty="0">
                <a:latin typeface="Arial" pitchFamily="34" charset="0"/>
              </a:rPr>
              <a:t>, then many unwanted connections can be dropped immediately. If the traffic and resulting application does not match any rule, the session will be dropped.</a:t>
            </a:r>
          </a:p>
          <a:p>
            <a:pPr eaLnBrk="1" hangingPunct="1"/>
            <a:endParaRPr lang="en-US" sz="1000" dirty="0">
              <a:latin typeface="Arial" pitchFamily="34" charset="0"/>
            </a:endParaRPr>
          </a:p>
          <a:p>
            <a:pPr eaLnBrk="1" hangingPunct="1"/>
            <a:r>
              <a:rPr lang="en-US" dirty="0">
                <a:latin typeface="Arial" pitchFamily="34" charset="0"/>
              </a:rPr>
              <a:t>The policies are one-way, meaning that they only allow traffic </a:t>
            </a:r>
            <a:r>
              <a:rPr lang="en-US" i="0" dirty="0">
                <a:latin typeface="Arial" pitchFamily="34" charset="0"/>
              </a:rPr>
              <a:t>initiated</a:t>
            </a:r>
            <a:r>
              <a:rPr lang="en-US" dirty="0">
                <a:latin typeface="Arial" pitchFamily="34" charset="0"/>
              </a:rPr>
              <a:t>  in the direction the policy specifies. The replies to the client are always allowed as part of the policy. However, if traffic is intended to be initiated in both directions then two policies will be required. For example, a policy from the</a:t>
            </a:r>
            <a:r>
              <a:rPr lang="en-US" baseline="0" dirty="0">
                <a:latin typeface="Arial" pitchFamily="34" charset="0"/>
              </a:rPr>
              <a:t> </a:t>
            </a:r>
            <a:r>
              <a:rPr lang="en-US" i="1" baseline="0" dirty="0">
                <a:latin typeface="Arial" pitchFamily="34" charset="0"/>
              </a:rPr>
              <a:t>T</a:t>
            </a:r>
            <a:r>
              <a:rPr lang="en-US" i="1" dirty="0">
                <a:latin typeface="Arial" pitchFamily="34" charset="0"/>
              </a:rPr>
              <a:t>rust </a:t>
            </a:r>
            <a:r>
              <a:rPr lang="en-US" dirty="0">
                <a:latin typeface="Arial" pitchFamily="34" charset="0"/>
              </a:rPr>
              <a:t>zone to the </a:t>
            </a:r>
            <a:r>
              <a:rPr lang="en-US" i="1" dirty="0">
                <a:latin typeface="Arial" pitchFamily="34" charset="0"/>
              </a:rPr>
              <a:t>Untrust </a:t>
            </a:r>
            <a:r>
              <a:rPr lang="en-US" dirty="0">
                <a:latin typeface="Arial" pitchFamily="34" charset="0"/>
              </a:rPr>
              <a:t>zone for web browsing would allow user web requests to go out and the http replies to return, but it would not allow an internet host to browse web pages on a user’s computer.</a:t>
            </a:r>
            <a:endParaRPr lang="en-US" sz="600" dirty="0">
              <a:latin typeface="Arial" pitchFamily="34" charset="0"/>
            </a:endParaRPr>
          </a:p>
        </p:txBody>
      </p:sp>
    </p:spTree>
    <p:extLst>
      <p:ext uri="{BB962C8B-B14F-4D97-AF65-F5344CB8AC3E}">
        <p14:creationId xmlns:p14="http://schemas.microsoft.com/office/powerpoint/2010/main" val="3784825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pPr defTabSz="948507" eaLnBrk="1" hangingPunct="1">
              <a:defRPr/>
            </a:pPr>
            <a:r>
              <a:rPr lang="en-US" dirty="0">
                <a:latin typeface="Arial" pitchFamily="34" charset="0"/>
              </a:rPr>
              <a:t>Security policy consists of objects that describe the endpoints of the communication and the traffic to be matched. Rules can be as specific as required. They are built using objects that hold values of addresses, applications, users and services.</a:t>
            </a:r>
          </a:p>
          <a:p>
            <a:pPr eaLnBrk="1" hangingPunct="1"/>
            <a:endParaRPr lang="en-US" dirty="0">
              <a:latin typeface="Arial" pitchFamily="34" charset="0"/>
            </a:endParaRPr>
          </a:p>
          <a:p>
            <a:pPr eaLnBrk="1" hangingPunct="1"/>
            <a:r>
              <a:rPr lang="en-US" dirty="0">
                <a:latin typeface="Arial" pitchFamily="34" charset="0"/>
              </a:rPr>
              <a:t>The configured action,</a:t>
            </a:r>
            <a:r>
              <a:rPr lang="en-US" baseline="0" dirty="0">
                <a:latin typeface="Arial" pitchFamily="34" charset="0"/>
              </a:rPr>
              <a:t> deny or allow,</a:t>
            </a:r>
            <a:r>
              <a:rPr lang="en-US" dirty="0">
                <a:latin typeface="Arial" pitchFamily="34" charset="0"/>
              </a:rPr>
              <a:t> is only taken </a:t>
            </a:r>
            <a:r>
              <a:rPr lang="en-US" baseline="0" dirty="0">
                <a:latin typeface="Arial" pitchFamily="34" charset="0"/>
              </a:rPr>
              <a:t>i</a:t>
            </a:r>
            <a:r>
              <a:rPr lang="en-US" dirty="0">
                <a:latin typeface="Arial" pitchFamily="34" charset="0"/>
              </a:rPr>
              <a:t>f</a:t>
            </a:r>
            <a:r>
              <a:rPr lang="en-US" baseline="0" dirty="0">
                <a:latin typeface="Arial" pitchFamily="34" charset="0"/>
              </a:rPr>
              <a:t> a s</a:t>
            </a:r>
            <a:r>
              <a:rPr lang="en-US" dirty="0">
                <a:latin typeface="Arial" pitchFamily="34" charset="0"/>
              </a:rPr>
              <a:t>ession matches all defined fields of the security policy. If a match is not made, the session will be compared against the next policy in the list. Once a match is found, no further policies</a:t>
            </a:r>
            <a:r>
              <a:rPr lang="en-US" baseline="0" dirty="0">
                <a:latin typeface="Arial" pitchFamily="34" charset="0"/>
              </a:rPr>
              <a:t> will be checked.</a:t>
            </a:r>
            <a:endParaRPr lang="en-US" dirty="0">
              <a:latin typeface="Arial" pitchFamily="34" charset="0"/>
            </a:endParaRPr>
          </a:p>
          <a:p>
            <a:pPr eaLnBrk="1" hangingPunct="1"/>
            <a:endParaRPr lang="en-US" dirty="0">
              <a:latin typeface="Arial" pitchFamily="34" charset="0"/>
            </a:endParaRPr>
          </a:p>
        </p:txBody>
      </p:sp>
    </p:spTree>
    <p:extLst>
      <p:ext uri="{BB962C8B-B14F-4D97-AF65-F5344CB8AC3E}">
        <p14:creationId xmlns:p14="http://schemas.microsoft.com/office/powerpoint/2010/main" val="522403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pPr defTabSz="948507">
              <a:defRPr/>
            </a:pPr>
            <a:r>
              <a:rPr lang="en-US" dirty="0"/>
              <a:t>Address objects are named objects configured on the firewall to make it easier for administrators to complete configurations with a pre-defined address. The Address object can be configured through the GUI at </a:t>
            </a:r>
            <a:r>
              <a:rPr lang="en-US" b="1" dirty="0"/>
              <a:t>Objects &gt; Addresses</a:t>
            </a:r>
            <a:r>
              <a:rPr lang="en-US" dirty="0"/>
              <a:t>. Multiple address objects can be specified within a policy.</a:t>
            </a:r>
            <a:endParaRPr lang="en-US" b="1" dirty="0"/>
          </a:p>
          <a:p>
            <a:endParaRPr lang="en-US" dirty="0"/>
          </a:p>
          <a:p>
            <a:pPr defTabSz="948507">
              <a:defRPr/>
            </a:pPr>
            <a:r>
              <a:rPr lang="en-US" dirty="0"/>
              <a:t>The FQDN </a:t>
            </a:r>
            <a:r>
              <a:rPr lang="en-US" sz="1200" b="1" i="0" u="sng" kern="1200" dirty="0">
                <a:solidFill>
                  <a:srgbClr val="FF0000"/>
                </a:solidFill>
                <a:effectLst/>
                <a:latin typeface="+mn-lt"/>
                <a:ea typeface="+mn-ea"/>
                <a:cs typeface="+mn-cs"/>
              </a:rPr>
              <a:t>fully qualified domain name </a:t>
            </a:r>
            <a:r>
              <a:rPr lang="en-US" dirty="0"/>
              <a:t>address object is used to handle situations where </a:t>
            </a:r>
            <a:r>
              <a:rPr lang="en-US" baseline="0" dirty="0"/>
              <a:t>an IP address might change or there are multiple IP address for a FQDN. This address object will auto-refresh based on the DNS TTL intervals. If the DNS-served IP address changes, the security policy will use the new address without any administrator changes to the firewall.</a:t>
            </a:r>
          </a:p>
          <a:p>
            <a:endParaRPr lang="en-US" dirty="0"/>
          </a:p>
        </p:txBody>
      </p:sp>
    </p:spTree>
    <p:extLst>
      <p:ext uri="{BB962C8B-B14F-4D97-AF65-F5344CB8AC3E}">
        <p14:creationId xmlns:p14="http://schemas.microsoft.com/office/powerpoint/2010/main" val="2377878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pPr defTabSz="948507">
              <a:defRPr/>
            </a:pPr>
            <a:r>
              <a:rPr lang="en-US" dirty="0"/>
              <a:t>In addition to the Address objects, Dynamic Block Lists can be used to dynamically maintain address-based policies using block lists from companies or agencies which maintain such lists. For example, several groups on the internet maintain blacklists of known spam sites for email filtering.</a:t>
            </a:r>
          </a:p>
          <a:p>
            <a:pPr defTabSz="948507">
              <a:defRPr/>
            </a:pPr>
            <a:endParaRPr lang="en-US" dirty="0"/>
          </a:p>
          <a:p>
            <a:pPr defTabSz="948507">
              <a:defRPr/>
            </a:pPr>
            <a:r>
              <a:rPr lang="en-US" dirty="0"/>
              <a:t>The list is updated on a administrator-defined schedule. The updated information is immediately available for use in the policy, without a commit.</a:t>
            </a:r>
            <a:endParaRPr lang="en-US" baseline="0" dirty="0"/>
          </a:p>
          <a:p>
            <a:endParaRPr lang="en-US" dirty="0"/>
          </a:p>
        </p:txBody>
      </p:sp>
    </p:spTree>
    <p:extLst>
      <p:ext uri="{BB962C8B-B14F-4D97-AF65-F5344CB8AC3E}">
        <p14:creationId xmlns:p14="http://schemas.microsoft.com/office/powerpoint/2010/main" val="2377878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pPr defTabSz="948507">
              <a:defRPr/>
            </a:pPr>
            <a:r>
              <a:rPr lang="en-US" baseline="0" dirty="0">
                <a:latin typeface="Arial" pitchFamily="34" charset="0"/>
              </a:rPr>
              <a:t>The URL Category match criteria is used in three different policy types: </a:t>
            </a:r>
            <a:r>
              <a:rPr kumimoji="1" lang="en-US" kern="1200" dirty="0">
                <a:solidFill>
                  <a:schemeClr val="tx2"/>
                </a:solidFill>
              </a:rPr>
              <a:t>Security, QoS, and Captive Portal. This</a:t>
            </a:r>
            <a:r>
              <a:rPr kumimoji="1" lang="en-US" kern="1200" baseline="0" dirty="0">
                <a:solidFill>
                  <a:schemeClr val="tx2"/>
                </a:solidFill>
              </a:rPr>
              <a:t> field will match URLs against predefined categories provided by the dynamic updates. </a:t>
            </a:r>
            <a:r>
              <a:rPr kumimoji="1" lang="en-US" b="0" kern="1200" baseline="0" dirty="0">
                <a:solidFill>
                  <a:schemeClr val="tx2"/>
                </a:solidFill>
              </a:rPr>
              <a:t>In addition to the categories provided by Palo Alto Networks, you can create custom URL Categories.</a:t>
            </a:r>
            <a:r>
              <a:rPr kumimoji="1" lang="en-US" kern="1200" baseline="0" dirty="0">
                <a:solidFill>
                  <a:schemeClr val="tx2"/>
                </a:solidFill>
              </a:rPr>
              <a:t> This feature r</a:t>
            </a:r>
            <a:r>
              <a:rPr kumimoji="1" lang="en-US" kern="1200" dirty="0">
                <a:solidFill>
                  <a:schemeClr val="tx2"/>
                </a:solidFill>
              </a:rPr>
              <a:t>equires the URL-filtering license except for custom categories. If the license expires,</a:t>
            </a:r>
            <a:r>
              <a:rPr kumimoji="1" lang="en-US" kern="1200" baseline="0" dirty="0">
                <a:solidFill>
                  <a:schemeClr val="tx2"/>
                </a:solidFill>
              </a:rPr>
              <a:t> only custom categories will be used by the policy.</a:t>
            </a:r>
            <a:endParaRPr kumimoji="1" lang="en-US" b="0" kern="1200" baseline="0" dirty="0">
              <a:solidFill>
                <a:schemeClr val="tx2"/>
              </a:solidFill>
            </a:endParaRPr>
          </a:p>
          <a:p>
            <a:pPr defTabSz="948507">
              <a:defRPr/>
            </a:pPr>
            <a:endParaRPr kumimoji="1" lang="en-US" b="0" kern="1200" baseline="0" dirty="0">
              <a:solidFill>
                <a:schemeClr val="tx2"/>
              </a:solidFill>
            </a:endParaRPr>
          </a:p>
          <a:p>
            <a:pPr marL="0" lvl="1" defTabSz="948507">
              <a:defRPr/>
            </a:pPr>
            <a:r>
              <a:rPr kumimoji="1" lang="en-US" kern="1200" dirty="0">
                <a:solidFill>
                  <a:schemeClr val="tx2"/>
                </a:solidFill>
              </a:rPr>
              <a:t>Policy lookup occurs each time the URL Category for the session changes.  Traffic logs will show entries for each URL category transition. Lookups are cached for faster retrieval.</a:t>
            </a:r>
            <a:r>
              <a:rPr kumimoji="1" lang="en-US" kern="1200" baseline="0" dirty="0">
                <a:solidFill>
                  <a:schemeClr val="tx2"/>
                </a:solidFill>
              </a:rPr>
              <a:t> The engine will check the data plane cache, then the management plane cache before querying the external URL lookup servers. </a:t>
            </a:r>
            <a:r>
              <a:rPr kumimoji="1" lang="en-US" kern="1200" dirty="0">
                <a:solidFill>
                  <a:schemeClr val="tx2"/>
                </a:solidFill>
              </a:rPr>
              <a:t>If the category is not resolved before  the webserver responds, the security policy will look for a match on a </a:t>
            </a:r>
            <a:r>
              <a:rPr kumimoji="1" lang="en-US" i="1" kern="1200" dirty="0">
                <a:solidFill>
                  <a:schemeClr val="tx2"/>
                </a:solidFill>
              </a:rPr>
              <a:t>not-resolved</a:t>
            </a:r>
            <a:r>
              <a:rPr kumimoji="1" lang="en-US" kern="1200" dirty="0">
                <a:solidFill>
                  <a:schemeClr val="tx2"/>
                </a:solidFill>
              </a:rPr>
              <a:t> category.</a:t>
            </a:r>
          </a:p>
          <a:p>
            <a:endParaRPr kumimoji="1" lang="en-US" kern="1200" dirty="0">
              <a:solidFill>
                <a:schemeClr val="tx2"/>
              </a:solidFill>
            </a:endParaRPr>
          </a:p>
          <a:p>
            <a:r>
              <a:rPr kumimoji="1" lang="en-US" kern="1200" dirty="0">
                <a:solidFill>
                  <a:schemeClr val="tx2"/>
                </a:solidFill>
              </a:rPr>
              <a:t>URL Category matching uses the same Block page as the</a:t>
            </a:r>
            <a:r>
              <a:rPr kumimoji="1" lang="en-US" kern="1200" baseline="0" dirty="0">
                <a:solidFill>
                  <a:schemeClr val="tx2"/>
                </a:solidFill>
              </a:rPr>
              <a:t> </a:t>
            </a:r>
            <a:r>
              <a:rPr kumimoji="1" lang="en-US" kern="1200" dirty="0">
                <a:solidFill>
                  <a:schemeClr val="tx2"/>
                </a:solidFill>
              </a:rPr>
              <a:t>URL Filtering</a:t>
            </a:r>
            <a:r>
              <a:rPr kumimoji="1" lang="en-US" kern="1200" baseline="0" dirty="0">
                <a:solidFill>
                  <a:schemeClr val="tx2"/>
                </a:solidFill>
              </a:rPr>
              <a:t> profile and does not have either the Continue or Override option. </a:t>
            </a:r>
            <a:endParaRPr kumimoji="1" lang="en-US" kern="1200" dirty="0">
              <a:solidFill>
                <a:schemeClr val="tx2"/>
              </a:solidFill>
            </a:endParaRPr>
          </a:p>
          <a:p>
            <a:pPr defTabSz="948507">
              <a:defRPr/>
            </a:pPr>
            <a:endParaRPr lang="en-US" baseline="0" dirty="0">
              <a:latin typeface="Arial" pitchFamily="34" charset="0"/>
            </a:endParaRPr>
          </a:p>
          <a:p>
            <a:pPr defTabSz="948507">
              <a:defRPr/>
            </a:pPr>
            <a:r>
              <a:rPr kumimoji="1" lang="en-US" kern="1200" dirty="0">
                <a:solidFill>
                  <a:schemeClr val="tx2"/>
                </a:solidFill>
              </a:rPr>
              <a:t>If more granular URL filtering is required, a </a:t>
            </a:r>
            <a:r>
              <a:rPr kumimoji="1" lang="en-US" kern="1200" baseline="0" dirty="0">
                <a:solidFill>
                  <a:schemeClr val="tx2"/>
                </a:solidFill>
              </a:rPr>
              <a:t>URL Filtering profile should be used instead. The URL Filtering profile can match specific URLs (e.g., </a:t>
            </a:r>
            <a:r>
              <a:rPr kumimoji="1" lang="en-US" i="1" kern="1200" baseline="0" dirty="0">
                <a:solidFill>
                  <a:schemeClr val="tx2"/>
                </a:solidFill>
              </a:rPr>
              <a:t>www.facebook.com</a:t>
            </a:r>
            <a:r>
              <a:rPr kumimoji="1" lang="en-US" kern="1200" baseline="0" dirty="0">
                <a:solidFill>
                  <a:schemeClr val="tx2"/>
                </a:solidFill>
              </a:rPr>
              <a:t>), while the URL Category only matches broad categories (e.g., </a:t>
            </a:r>
            <a:r>
              <a:rPr kumimoji="1" lang="en-US" b="0" i="1" kern="1200" baseline="0" dirty="0">
                <a:solidFill>
                  <a:schemeClr val="tx2"/>
                </a:solidFill>
              </a:rPr>
              <a:t>social-networking</a:t>
            </a:r>
            <a:r>
              <a:rPr kumimoji="1" lang="en-US" b="0" kern="1200" baseline="0" dirty="0">
                <a:solidFill>
                  <a:schemeClr val="tx2"/>
                </a:solidFill>
              </a:rPr>
              <a:t>). </a:t>
            </a:r>
            <a:r>
              <a:rPr lang="en-US" baseline="0" dirty="0">
                <a:latin typeface="Arial" pitchFamily="34" charset="0"/>
              </a:rPr>
              <a:t>We will discuss URL Filtering profiles in more detail in the Content-ID module.</a:t>
            </a:r>
          </a:p>
        </p:txBody>
      </p:sp>
    </p:spTree>
    <p:extLst>
      <p:ext uri="{BB962C8B-B14F-4D97-AF65-F5344CB8AC3E}">
        <p14:creationId xmlns:p14="http://schemas.microsoft.com/office/powerpoint/2010/main" val="130404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defTabSz="948507">
              <a:defRPr/>
            </a:pPr>
            <a:r>
              <a:rPr lang="en-US" dirty="0"/>
              <a:t>Many</a:t>
            </a:r>
            <a:r>
              <a:rPr lang="en-US" baseline="0" dirty="0"/>
              <a:t> applications rely on other applications to be running before they can be used. In a Palo Alto Networks firewall environment, you must make sure that an application’s parent applications are allowed in order for your target application to function correctly. </a:t>
            </a:r>
          </a:p>
          <a:p>
            <a:pPr defTabSz="948507">
              <a:defRPr/>
            </a:pPr>
            <a:endParaRPr lang="en-US" baseline="0" dirty="0"/>
          </a:p>
          <a:p>
            <a:pPr defTabSz="948507">
              <a:defRPr/>
            </a:pPr>
            <a:r>
              <a:rPr lang="en-US" baseline="0" dirty="0"/>
              <a:t>For example, a user wants use Google Translate. </a:t>
            </a:r>
            <a:r>
              <a:rPr lang="en-US" dirty="0"/>
              <a:t>Applications accessed through a web browser will first be recognized as an HTTP session. The</a:t>
            </a:r>
            <a:r>
              <a:rPr lang="en-US" baseline="0" dirty="0"/>
              <a:t> administrator will have to enable the </a:t>
            </a:r>
            <a:r>
              <a:rPr lang="en-US" i="1" baseline="0" dirty="0"/>
              <a:t>web-browsing</a:t>
            </a:r>
            <a:r>
              <a:rPr lang="en-US" b="1" i="1" baseline="0" dirty="0"/>
              <a:t>  </a:t>
            </a:r>
            <a:r>
              <a:rPr lang="en-US" b="0" i="0" baseline="0" dirty="0"/>
              <a:t>application  in addition to allowing the </a:t>
            </a:r>
            <a:r>
              <a:rPr lang="en-US" i="1" baseline="0" dirty="0" err="1"/>
              <a:t>google</a:t>
            </a:r>
            <a:r>
              <a:rPr lang="en-US" i="1" baseline="0" dirty="0"/>
              <a:t>-translate-base </a:t>
            </a:r>
            <a:r>
              <a:rPr lang="en-US" i="0" baseline="0" dirty="0"/>
              <a:t>application</a:t>
            </a:r>
            <a:r>
              <a:rPr lang="en-US" b="0" i="0" baseline="0" dirty="0"/>
              <a:t>.</a:t>
            </a:r>
            <a:endParaRPr lang="en-US" dirty="0"/>
          </a:p>
          <a:p>
            <a:pPr defTabSz="948507">
              <a:defRPr/>
            </a:pPr>
            <a:endParaRPr lang="en-US" dirty="0"/>
          </a:p>
          <a:p>
            <a:pPr defTabSz="948507">
              <a:defRPr/>
            </a:pPr>
            <a:r>
              <a:rPr lang="en-US" dirty="0"/>
              <a:t>Application dependencies can be found by accessing</a:t>
            </a:r>
            <a:r>
              <a:rPr lang="en-US" baseline="0" dirty="0"/>
              <a:t> App-ID in the GUI. </a:t>
            </a:r>
            <a:r>
              <a:rPr lang="en-US" dirty="0"/>
              <a:t>Click </a:t>
            </a:r>
            <a:r>
              <a:rPr lang="en-US" b="1" dirty="0"/>
              <a:t>Objects &gt; </a:t>
            </a:r>
            <a:r>
              <a:rPr lang="en-US" b="1" baseline="0" dirty="0">
                <a:sym typeface="Wingdings" pitchFamily="2" charset="2"/>
              </a:rPr>
              <a:t>Applications </a:t>
            </a:r>
            <a:r>
              <a:rPr lang="en-US" baseline="0" dirty="0">
                <a:sym typeface="Wingdings" pitchFamily="2" charset="2"/>
              </a:rPr>
              <a:t>to see application information. The App-ID listings are also available through Applipedia.</a:t>
            </a:r>
            <a:endParaRPr lang="en-US" dirty="0"/>
          </a:p>
        </p:txBody>
      </p:sp>
    </p:spTree>
    <p:extLst>
      <p:ext uri="{BB962C8B-B14F-4D97-AF65-F5344CB8AC3E}">
        <p14:creationId xmlns:p14="http://schemas.microsoft.com/office/powerpoint/2010/main" val="1323071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defTabSz="948507">
              <a:defRPr/>
            </a:pPr>
            <a:r>
              <a:rPr lang="en-US" dirty="0"/>
              <a:t>Requiring that dependencies be allowed in order to enable an</a:t>
            </a:r>
            <a:r>
              <a:rPr lang="en-US" baseline="0" dirty="0"/>
              <a:t> application can often allow more traffic than intended. For example, enabling access to </a:t>
            </a:r>
            <a:r>
              <a:rPr lang="en-US" i="0" baseline="0" dirty="0"/>
              <a:t>web-browsing just to allow facebook-base allows users to browse other sites, requiring the administrator to configure other policies to regulate this access.</a:t>
            </a:r>
          </a:p>
          <a:p>
            <a:pPr defTabSz="948507">
              <a:defRPr/>
            </a:pPr>
            <a:endParaRPr lang="en-US" i="0" baseline="0" dirty="0"/>
          </a:p>
          <a:p>
            <a:pPr defTabSz="948507">
              <a:defRPr/>
            </a:pPr>
            <a:r>
              <a:rPr lang="en-US" i="0" baseline="0" dirty="0"/>
              <a:t>PAN-OS addresses this concern by implicitly allowing dependencies for a set of commonly used applications to streamline the security policy process. Implicit permissions of a parent application are only handled if there is no match with an explicit rule. </a:t>
            </a:r>
          </a:p>
          <a:p>
            <a:pPr defTabSz="948507">
              <a:defRPr/>
            </a:pPr>
            <a:endParaRPr lang="en-US" i="0" baseline="0" dirty="0"/>
          </a:p>
          <a:p>
            <a:pPr defTabSz="948507">
              <a:defRPr/>
            </a:pPr>
            <a:r>
              <a:rPr lang="en-US" i="0" baseline="0" dirty="0"/>
              <a:t>The complete list of implicitly allowed applications can be found in </a:t>
            </a:r>
            <a:r>
              <a:rPr lang="en-US" i="1" baseline="0" dirty="0"/>
              <a:t>Appendix</a:t>
            </a:r>
            <a:r>
              <a:rPr lang="en-US" i="1" dirty="0"/>
              <a:t> B</a:t>
            </a:r>
            <a:r>
              <a:rPr lang="en-US" dirty="0"/>
              <a:t> of this manual.</a:t>
            </a:r>
            <a:endParaRPr lang="en-US" i="0" baseline="0" dirty="0"/>
          </a:p>
          <a:p>
            <a:pPr defTabSz="948507">
              <a:defRPr/>
            </a:pPr>
            <a:endParaRPr lang="en-US" dirty="0"/>
          </a:p>
        </p:txBody>
      </p:sp>
    </p:spTree>
    <p:extLst>
      <p:ext uri="{BB962C8B-B14F-4D97-AF65-F5344CB8AC3E}">
        <p14:creationId xmlns:p14="http://schemas.microsoft.com/office/powerpoint/2010/main" val="35726011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Security policies on a PAN-OS firewall will match source, destination, application and service. The application and service columns specify what applications can be identified on a defined set of ports, or on all available ports. The service column allows administrator to select one of the following: </a:t>
            </a:r>
          </a:p>
          <a:p>
            <a:pPr marL="652099" lvl="1" indent="-177845">
              <a:buFont typeface="Arial" pitchFamily="34" charset="0"/>
              <a:buChar char="•"/>
            </a:pPr>
            <a:r>
              <a:rPr kumimoji="1" lang="en-US" b="1" i="0" u="none" strike="noStrike" kern="1200" baseline="0" dirty="0">
                <a:solidFill>
                  <a:schemeClr val="tx1"/>
                </a:solidFill>
                <a:latin typeface="Arial" charset="0"/>
                <a:ea typeface="+mn-ea"/>
                <a:cs typeface="+mn-cs"/>
              </a:rPr>
              <a:t>Application-default: </a:t>
            </a:r>
            <a:r>
              <a:rPr kumimoji="1" lang="en-US" b="0" i="0" u="none" strike="noStrike" kern="1200" baseline="0" dirty="0">
                <a:solidFill>
                  <a:schemeClr val="tx1"/>
                </a:solidFill>
                <a:latin typeface="Arial" charset="0"/>
                <a:ea typeface="+mn-ea"/>
                <a:cs typeface="+mn-cs"/>
              </a:rPr>
              <a:t>The service application-default option will set the security policy to allow the application on the standard ports associated with the application. </a:t>
            </a:r>
          </a:p>
          <a:p>
            <a:pPr marL="652099" lvl="1" indent="-177845">
              <a:buFont typeface="Arial" pitchFamily="34" charset="0"/>
              <a:buChar char="•"/>
            </a:pPr>
            <a:r>
              <a:rPr kumimoji="1" lang="en-US" b="1" i="0" u="none" strike="noStrike" kern="1200" baseline="0" dirty="0">
                <a:solidFill>
                  <a:schemeClr val="tx1"/>
                </a:solidFill>
                <a:latin typeface="Arial" charset="0"/>
                <a:ea typeface="+mn-ea"/>
                <a:cs typeface="+mn-cs"/>
              </a:rPr>
              <a:t>service-http </a:t>
            </a:r>
            <a:r>
              <a:rPr kumimoji="1" lang="en-US" i="0" u="none" strike="noStrike" kern="1200" baseline="0" dirty="0">
                <a:solidFill>
                  <a:schemeClr val="tx1"/>
                </a:solidFill>
                <a:latin typeface="Arial" charset="0"/>
                <a:ea typeface="+mn-ea"/>
                <a:cs typeface="+mn-cs"/>
              </a:rPr>
              <a:t>or</a:t>
            </a:r>
            <a:r>
              <a:rPr kumimoji="1" lang="en-US" b="1" i="0" u="none" strike="noStrike" kern="1200" baseline="0" dirty="0">
                <a:solidFill>
                  <a:schemeClr val="tx1"/>
                </a:solidFill>
                <a:latin typeface="Arial" charset="0"/>
                <a:ea typeface="+mn-ea"/>
                <a:cs typeface="+mn-cs"/>
              </a:rPr>
              <a:t> service-https: </a:t>
            </a:r>
            <a:r>
              <a:rPr kumimoji="1" lang="en-US" b="0" i="0" u="none" strike="noStrike" kern="1200" baseline="0" dirty="0">
                <a:solidFill>
                  <a:schemeClr val="tx1"/>
                </a:solidFill>
                <a:latin typeface="Arial" charset="0"/>
                <a:ea typeface="+mn-ea"/>
                <a:cs typeface="+mn-cs"/>
              </a:rPr>
              <a:t>The pre-defined services use TCP ports 80 and 8080 for HTTP, and TCP port 443 for HTTPS. Use this security policy setting if you want to restrict web browsing and HTTPS to these ports. </a:t>
            </a:r>
          </a:p>
          <a:p>
            <a:pPr marL="652099" lvl="1" indent="-177845">
              <a:buFont typeface="Arial" pitchFamily="34" charset="0"/>
              <a:buChar char="•"/>
            </a:pPr>
            <a:r>
              <a:rPr kumimoji="1" lang="en-US" b="1" i="0" u="none" strike="noStrike" kern="1200" baseline="0" dirty="0">
                <a:solidFill>
                  <a:schemeClr val="tx1"/>
                </a:solidFill>
                <a:latin typeface="Arial" charset="0"/>
                <a:ea typeface="+mn-ea"/>
                <a:cs typeface="+mn-cs"/>
              </a:rPr>
              <a:t>Any: </a:t>
            </a:r>
            <a:r>
              <a:rPr kumimoji="1" lang="en-US" b="0" i="0" u="none" strike="noStrike" kern="1200" baseline="0" dirty="0">
                <a:solidFill>
                  <a:schemeClr val="tx1"/>
                </a:solidFill>
                <a:latin typeface="Arial" charset="0"/>
                <a:ea typeface="+mn-ea"/>
                <a:cs typeface="+mn-cs"/>
              </a:rPr>
              <a:t>The predefined service </a:t>
            </a:r>
            <a:r>
              <a:rPr kumimoji="1" lang="en-US" b="0" i="0" u="none" strike="noStrike" kern="1200" dirty="0">
                <a:solidFill>
                  <a:schemeClr val="tx1"/>
                </a:solidFill>
                <a:latin typeface="Arial" charset="0"/>
                <a:ea typeface="+mn-ea"/>
                <a:cs typeface="+mn-cs"/>
              </a:rPr>
              <a:t> </a:t>
            </a:r>
            <a:r>
              <a:rPr kumimoji="1" lang="en-US" b="1" i="0" u="none" strike="noStrike" kern="1200" baseline="0" dirty="0">
                <a:solidFill>
                  <a:schemeClr val="tx1"/>
                </a:solidFill>
                <a:latin typeface="Arial" charset="0"/>
                <a:ea typeface="+mn-ea"/>
                <a:cs typeface="+mn-cs"/>
              </a:rPr>
              <a:t>Any</a:t>
            </a:r>
            <a:r>
              <a:rPr kumimoji="1" lang="en-US" b="0" i="0" u="none" strike="noStrike" kern="1200" baseline="0" dirty="0">
                <a:solidFill>
                  <a:schemeClr val="tx1"/>
                </a:solidFill>
                <a:latin typeface="Arial" charset="0"/>
                <a:ea typeface="+mn-ea"/>
                <a:cs typeface="+mn-cs"/>
              </a:rPr>
              <a:t> matches any TCP/UDP port. This service is typically</a:t>
            </a:r>
            <a:r>
              <a:rPr kumimoji="1" lang="en-US" b="0" i="0" u="none" strike="noStrike" kern="1200" dirty="0">
                <a:solidFill>
                  <a:schemeClr val="tx1"/>
                </a:solidFill>
                <a:latin typeface="Arial" charset="0"/>
                <a:ea typeface="+mn-ea"/>
                <a:cs typeface="+mn-cs"/>
              </a:rPr>
              <a:t> used</a:t>
            </a:r>
            <a:r>
              <a:rPr kumimoji="1" lang="en-US" b="0" i="0" u="none" strike="noStrike" kern="1200" baseline="0" dirty="0">
                <a:solidFill>
                  <a:schemeClr val="tx1"/>
                </a:solidFill>
                <a:latin typeface="Arial" charset="0"/>
                <a:ea typeface="+mn-ea"/>
                <a:cs typeface="+mn-cs"/>
              </a:rPr>
              <a:t> to deny applications. </a:t>
            </a:r>
          </a:p>
          <a:p>
            <a:pPr marL="652099" lvl="1" indent="-177845">
              <a:buFont typeface="Arial" pitchFamily="34" charset="0"/>
              <a:buChar char="•"/>
            </a:pPr>
            <a:r>
              <a:rPr kumimoji="1" lang="en-US" b="1" i="0" u="none" strike="noStrike" kern="1200" baseline="0" dirty="0">
                <a:solidFill>
                  <a:schemeClr val="tx1"/>
                </a:solidFill>
                <a:latin typeface="Arial" charset="0"/>
                <a:ea typeface="+mn-ea"/>
                <a:cs typeface="+mn-cs"/>
              </a:rPr>
              <a:t>Custom service: </a:t>
            </a:r>
            <a:r>
              <a:rPr kumimoji="1" lang="en-US" b="0" i="0" u="none" strike="noStrike" kern="1200" baseline="0" dirty="0">
                <a:solidFill>
                  <a:schemeClr val="tx1"/>
                </a:solidFill>
                <a:latin typeface="Arial" charset="0"/>
                <a:ea typeface="+mn-ea"/>
                <a:cs typeface="+mn-cs"/>
              </a:rPr>
              <a:t>Administrators can create their own definition of TCP/UDP port numbers to restrict applications usage to specific ports. </a:t>
            </a:r>
          </a:p>
          <a:p>
            <a:r>
              <a:rPr lang="en-US" dirty="0"/>
              <a:t>Using the service application default is the recommended practice for configuring a security policy to allow the applications. </a:t>
            </a:r>
          </a:p>
          <a:p>
            <a:endParaRPr lang="en-US" dirty="0"/>
          </a:p>
          <a:p>
            <a:r>
              <a:rPr lang="en-US" dirty="0"/>
              <a:t>For more information, refer to the </a:t>
            </a:r>
            <a:r>
              <a:rPr lang="en-US" i="1" dirty="0"/>
              <a:t>Security Policy Guidelines</a:t>
            </a:r>
            <a:r>
              <a:rPr lang="en-US" dirty="0"/>
              <a:t> document on the support website.</a:t>
            </a:r>
          </a:p>
        </p:txBody>
      </p:sp>
    </p:spTree>
    <p:extLst>
      <p:ext uri="{BB962C8B-B14F-4D97-AF65-F5344CB8AC3E}">
        <p14:creationId xmlns:p14="http://schemas.microsoft.com/office/powerpoint/2010/main" val="2856560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r>
              <a:rPr lang="en-US" baseline="0" dirty="0">
                <a:latin typeface="Arial" pitchFamily="34" charset="0"/>
              </a:rPr>
              <a:t>In order to limit services to their published default port values, policies can be configured with the </a:t>
            </a:r>
            <a:r>
              <a:rPr lang="en-US" b="1" baseline="0" dirty="0">
                <a:latin typeface="Arial" pitchFamily="34" charset="0"/>
              </a:rPr>
              <a:t>application-default </a:t>
            </a:r>
            <a:r>
              <a:rPr lang="en-US" b="0" baseline="0" dirty="0">
                <a:latin typeface="Arial" pitchFamily="34" charset="0"/>
              </a:rPr>
              <a:t>setting. With this setting configured, the policy will only match if the port number associated with the session matches the port listed in the matched application’s entry in the App-ID database. This feature is intended to limit port hopping and port spoofing. </a:t>
            </a:r>
            <a:endParaRPr lang="en-US" baseline="0" dirty="0">
              <a:latin typeface="Arial" pitchFamily="34" charset="0"/>
            </a:endParaRPr>
          </a:p>
        </p:txBody>
      </p:sp>
    </p:spTree>
    <p:extLst>
      <p:ext uri="{BB962C8B-B14F-4D97-AF65-F5344CB8AC3E}">
        <p14:creationId xmlns:p14="http://schemas.microsoft.com/office/powerpoint/2010/main" val="21334860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46088" y="407988"/>
            <a:ext cx="5886450" cy="4416425"/>
          </a:xfrm>
          <a:ln/>
        </p:spPr>
      </p:sp>
      <p:sp>
        <p:nvSpPr>
          <p:cNvPr id="22531" name="Notes Placeholder 2"/>
          <p:cNvSpPr>
            <a:spLocks noGrp="1"/>
          </p:cNvSpPr>
          <p:nvPr>
            <p:ph type="body" idx="1"/>
          </p:nvPr>
        </p:nvSpPr>
        <p:spPr>
          <a:noFill/>
          <a:ln/>
        </p:spPr>
        <p:txBody>
          <a:bodyPr/>
          <a:lstStyle/>
          <a:p>
            <a:r>
              <a:rPr lang="en-US" dirty="0">
                <a:latin typeface="Arial" pitchFamily="34" charset="0"/>
              </a:rPr>
              <a:t>In</a:t>
            </a:r>
            <a:r>
              <a:rPr lang="en-US" baseline="0" dirty="0">
                <a:latin typeface="Arial" pitchFamily="34" charset="0"/>
              </a:rPr>
              <a:t> our example, user Joe wants to access the website </a:t>
            </a:r>
            <a:r>
              <a:rPr lang="en-US" i="1" baseline="0" dirty="0">
                <a:latin typeface="Arial" pitchFamily="34" charset="0"/>
              </a:rPr>
              <a:t>http://translate.google.com </a:t>
            </a:r>
            <a:r>
              <a:rPr lang="en-US" baseline="0" dirty="0">
                <a:latin typeface="Arial" pitchFamily="34" charset="0"/>
              </a:rPr>
              <a:t>across the firewall. Joe’s computer is in </a:t>
            </a:r>
            <a:r>
              <a:rPr lang="en-US" i="0" baseline="0" dirty="0">
                <a:latin typeface="Arial" pitchFamily="34" charset="0"/>
              </a:rPr>
              <a:t>the Trust-L3 zone and the firewall interface connected to the public internet is in the Untrust-L3 zone.</a:t>
            </a:r>
          </a:p>
          <a:p>
            <a:endParaRPr lang="en-US" i="0" baseline="0" dirty="0">
              <a:latin typeface="Arial" pitchFamily="34" charset="0"/>
            </a:endParaRPr>
          </a:p>
          <a:p>
            <a:r>
              <a:rPr lang="en-US" i="0" baseline="0" dirty="0">
                <a:latin typeface="Arial" pitchFamily="34" charset="0"/>
              </a:rPr>
              <a:t>When Joe opens a browser connection to the website, a session is started. The firewall scans the traffic and finds the application signature for the http-get process, which matches the </a:t>
            </a:r>
            <a:r>
              <a:rPr lang="en-US" i="1" baseline="0" dirty="0">
                <a:latin typeface="Arial" pitchFamily="34" charset="0"/>
              </a:rPr>
              <a:t>web-browsing</a:t>
            </a:r>
            <a:r>
              <a:rPr lang="en-US" i="0" baseline="0" dirty="0">
                <a:latin typeface="Arial" pitchFamily="34" charset="0"/>
              </a:rPr>
              <a:t> application in App-ID. Based on the source and destination addresses, the firewall determines that the traffic is flowing from Trust-L3 (source) to Untrust-L3 (destination) zones. These are the only parameter needed to match the </a:t>
            </a:r>
            <a:r>
              <a:rPr lang="en-US" i="1" baseline="0" dirty="0">
                <a:latin typeface="Arial" pitchFamily="34" charset="0"/>
              </a:rPr>
              <a:t>General Internet </a:t>
            </a:r>
            <a:r>
              <a:rPr lang="en-US" i="0" baseline="0" dirty="0">
                <a:latin typeface="Arial" pitchFamily="34" charset="0"/>
              </a:rPr>
              <a:t>policy so the traffic is allowed. The </a:t>
            </a:r>
            <a:r>
              <a:rPr lang="en-US" i="1" baseline="0" dirty="0" err="1">
                <a:latin typeface="Arial" pitchFamily="34" charset="0"/>
              </a:rPr>
              <a:t>GoogleTranslate</a:t>
            </a:r>
            <a:r>
              <a:rPr lang="en-US" i="1" baseline="0" dirty="0">
                <a:latin typeface="Arial" pitchFamily="34" charset="0"/>
              </a:rPr>
              <a:t> </a:t>
            </a:r>
            <a:r>
              <a:rPr lang="en-US" i="0" baseline="0" dirty="0">
                <a:latin typeface="Arial" pitchFamily="34" charset="0"/>
              </a:rPr>
              <a:t> rule is not checked at this time since a match has already been found.</a:t>
            </a:r>
          </a:p>
          <a:p>
            <a:endParaRPr lang="en-US" i="0" baseline="0" dirty="0">
              <a:latin typeface="Arial" pitchFamily="34" charset="0"/>
            </a:endParaRPr>
          </a:p>
          <a:p>
            <a:r>
              <a:rPr lang="en-US" i="0" baseline="0" dirty="0">
                <a:latin typeface="Arial" pitchFamily="34" charset="0"/>
              </a:rPr>
              <a:t>However, connecting to the website and actually using Google Translate are two different events. We will evaluate that action in the next slide.</a:t>
            </a:r>
            <a:endParaRPr lang="en-US" dirty="0">
              <a:latin typeface="Arial" pitchFamily="34" charset="0"/>
            </a:endParaRPr>
          </a:p>
        </p:txBody>
      </p:sp>
    </p:spTree>
    <p:extLst>
      <p:ext uri="{BB962C8B-B14F-4D97-AF65-F5344CB8AC3E}">
        <p14:creationId xmlns:p14="http://schemas.microsoft.com/office/powerpoint/2010/main" val="584256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b="0" baseline="0" dirty="0"/>
              <a:t>Once the initial packet processing is complete, the Palo Alto Networks</a:t>
            </a:r>
            <a:r>
              <a:rPr lang="en-US" b="0" dirty="0"/>
              <a:t> firewall examines the traffic to accurately apply the security policies. Though the device can classify traffic by port like a traditional firewall, the next-generation firewall is designed to examine the application associated with traffic to provide more granular control over data on your network.</a:t>
            </a:r>
            <a:endParaRPr lang="en-US" b="0" baseline="0" dirty="0"/>
          </a:p>
        </p:txBody>
      </p:sp>
    </p:spTree>
    <p:extLst>
      <p:ext uri="{BB962C8B-B14F-4D97-AF65-F5344CB8AC3E}">
        <p14:creationId xmlns:p14="http://schemas.microsoft.com/office/powerpoint/2010/main" val="81406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46088" y="407988"/>
            <a:ext cx="5886450" cy="4416425"/>
          </a:xfrm>
          <a:ln/>
        </p:spPr>
      </p:sp>
      <p:sp>
        <p:nvSpPr>
          <p:cNvPr id="22531" name="Notes Placeholder 2"/>
          <p:cNvSpPr>
            <a:spLocks noGrp="1"/>
          </p:cNvSpPr>
          <p:nvPr>
            <p:ph type="body" idx="1"/>
          </p:nvPr>
        </p:nvSpPr>
        <p:spPr>
          <a:noFill/>
          <a:ln/>
        </p:spPr>
        <p:txBody>
          <a:bodyPr/>
          <a:lstStyle/>
          <a:p>
            <a:r>
              <a:rPr lang="en-US" dirty="0"/>
              <a:t>Security policies are constantly be examined, for every packet that traverses the firewall, for the life of the session. The firewall can detect application shifts, or changes, within an established session.</a:t>
            </a:r>
          </a:p>
          <a:p>
            <a:endParaRPr lang="en-US" dirty="0"/>
          </a:p>
          <a:p>
            <a:r>
              <a:rPr lang="en-US" dirty="0">
                <a:latin typeface="Arial" pitchFamily="34" charset="0"/>
              </a:rPr>
              <a:t>After</a:t>
            </a:r>
            <a:r>
              <a:rPr lang="en-US" baseline="0" dirty="0">
                <a:latin typeface="Arial" pitchFamily="34" charset="0"/>
              </a:rPr>
              <a:t> Joe connects to the website, he tries to access Google Translate, initiating an application shift in the current session. The App-ID engine detects the shift and finds the application signature for </a:t>
            </a:r>
            <a:r>
              <a:rPr lang="en-US" i="1" baseline="0" dirty="0" err="1">
                <a:latin typeface="Arial" pitchFamily="34" charset="0"/>
              </a:rPr>
              <a:t>google</a:t>
            </a:r>
            <a:r>
              <a:rPr lang="en-US" i="1" baseline="0" dirty="0">
                <a:latin typeface="Arial" pitchFamily="34" charset="0"/>
              </a:rPr>
              <a:t>-translate-base</a:t>
            </a:r>
            <a:r>
              <a:rPr lang="en-US" baseline="0" dirty="0">
                <a:latin typeface="Arial" pitchFamily="34" charset="0"/>
              </a:rPr>
              <a:t>. The session still exists between Trust-L3 and Untrust-L3. </a:t>
            </a:r>
          </a:p>
          <a:p>
            <a:endParaRPr lang="en-US" baseline="0" dirty="0">
              <a:latin typeface="Arial" pitchFamily="34" charset="0"/>
            </a:endParaRPr>
          </a:p>
          <a:p>
            <a:r>
              <a:rPr lang="en-US" baseline="0" dirty="0">
                <a:latin typeface="Arial" pitchFamily="34" charset="0"/>
              </a:rPr>
              <a:t>Using these three conditions (Application, Source Zone, Destination Zone), the first rule is checked. There is no match since </a:t>
            </a:r>
            <a:r>
              <a:rPr lang="en-US" i="1" baseline="0" dirty="0" err="1">
                <a:latin typeface="Arial" pitchFamily="34" charset="0"/>
              </a:rPr>
              <a:t>google</a:t>
            </a:r>
            <a:r>
              <a:rPr lang="en-US" i="1" baseline="0" dirty="0">
                <a:latin typeface="Arial" pitchFamily="34" charset="0"/>
              </a:rPr>
              <a:t>-translate-base </a:t>
            </a:r>
            <a:r>
              <a:rPr lang="en-US" baseline="0" dirty="0">
                <a:latin typeface="Arial" pitchFamily="34" charset="0"/>
              </a:rPr>
              <a:t>does not match the applications listed in the rule so the firewall moves on to the next rule. The second rule matches on all conditions and </a:t>
            </a:r>
            <a:r>
              <a:rPr lang="en-US" i="1" baseline="0" dirty="0" err="1">
                <a:latin typeface="Arial" pitchFamily="34" charset="0"/>
              </a:rPr>
              <a:t>google</a:t>
            </a:r>
            <a:r>
              <a:rPr lang="en-US" i="1" baseline="0" dirty="0">
                <a:latin typeface="Arial" pitchFamily="34" charset="0"/>
              </a:rPr>
              <a:t>-translate-base </a:t>
            </a:r>
            <a:r>
              <a:rPr lang="en-US" baseline="0" dirty="0">
                <a:latin typeface="Arial" pitchFamily="34" charset="0"/>
              </a:rPr>
              <a:t>is allowed to run.</a:t>
            </a:r>
          </a:p>
          <a:p>
            <a:endParaRPr lang="en-US" baseline="0" dirty="0">
              <a:latin typeface="Arial" pitchFamily="34" charset="0"/>
            </a:endParaRPr>
          </a:p>
          <a:p>
            <a:r>
              <a:rPr lang="en-US" dirty="0">
                <a:latin typeface="Arial" pitchFamily="34" charset="0"/>
              </a:rPr>
              <a:t>Does the</a:t>
            </a:r>
            <a:r>
              <a:rPr lang="en-US" baseline="0" dirty="0">
                <a:latin typeface="Arial" pitchFamily="34" charset="0"/>
              </a:rPr>
              <a:t> order of the two rules matter in this example? </a:t>
            </a:r>
            <a:br>
              <a:rPr lang="en-US" baseline="0" dirty="0">
                <a:latin typeface="Arial" pitchFamily="34" charset="0"/>
              </a:rPr>
            </a:br>
            <a:br>
              <a:rPr lang="en-US" baseline="0" dirty="0">
                <a:latin typeface="Arial" pitchFamily="34" charset="0"/>
              </a:rPr>
            </a:br>
            <a:r>
              <a:rPr lang="en-US" baseline="0" dirty="0">
                <a:latin typeface="Arial" pitchFamily="34" charset="0"/>
              </a:rPr>
              <a:t>In this example, the order is not relevant. Traffic which matches one rule cannot match the other rule so neither rule prevents the other from being evaluated.</a:t>
            </a:r>
          </a:p>
          <a:p>
            <a:endParaRPr lang="en-US" baseline="0" dirty="0">
              <a:latin typeface="Arial" pitchFamily="34" charset="0"/>
            </a:endParaRPr>
          </a:p>
          <a:p>
            <a:endParaRPr lang="en-US" dirty="0">
              <a:latin typeface="Arial" pitchFamily="34" charset="0"/>
            </a:endParaRPr>
          </a:p>
        </p:txBody>
      </p:sp>
    </p:spTree>
    <p:extLst>
      <p:ext uri="{BB962C8B-B14F-4D97-AF65-F5344CB8AC3E}">
        <p14:creationId xmlns:p14="http://schemas.microsoft.com/office/powerpoint/2010/main" val="585413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446088" y="407988"/>
            <a:ext cx="5886450" cy="4416425"/>
          </a:xfrm>
          <a:ln/>
        </p:spPr>
      </p:sp>
      <p:sp>
        <p:nvSpPr>
          <p:cNvPr id="20483" name="Notes Placeholder 2"/>
          <p:cNvSpPr>
            <a:spLocks noGrp="1"/>
          </p:cNvSpPr>
          <p:nvPr>
            <p:ph type="body" idx="1"/>
          </p:nvPr>
        </p:nvSpPr>
        <p:spPr>
          <a:noFill/>
          <a:ln/>
        </p:spPr>
        <p:txBody>
          <a:bodyPr/>
          <a:lstStyle/>
          <a:p>
            <a:r>
              <a:rPr lang="en-US" dirty="0"/>
              <a:t>Each security policy can include specification of one or more security profiles, which provide additional protection and control.</a:t>
            </a:r>
            <a:r>
              <a:rPr lang="en-US" dirty="0">
                <a:latin typeface="Arial" pitchFamily="34" charset="0"/>
              </a:rPr>
              <a:t> The profile associated with a security policy is only evaluated on a policy match where the configured action is </a:t>
            </a:r>
            <a:r>
              <a:rPr lang="en-US" i="1" dirty="0">
                <a:latin typeface="Arial" pitchFamily="34" charset="0"/>
              </a:rPr>
              <a:t>allow</a:t>
            </a:r>
            <a:r>
              <a:rPr lang="en-US" dirty="0">
                <a:latin typeface="Arial" pitchFamily="34" charset="0"/>
              </a:rPr>
              <a:t>. </a:t>
            </a:r>
          </a:p>
          <a:p>
            <a:endParaRPr lang="en-US" dirty="0">
              <a:latin typeface="Arial" pitchFamily="34" charset="0"/>
            </a:endParaRPr>
          </a:p>
          <a:p>
            <a:r>
              <a:rPr lang="en-US" dirty="0"/>
              <a:t>In additional to individual profiles, you can create profile groups to combine profiles that are often applied together.</a:t>
            </a:r>
          </a:p>
        </p:txBody>
      </p:sp>
    </p:spTree>
    <p:extLst>
      <p:ext uri="{BB962C8B-B14F-4D97-AF65-F5344CB8AC3E}">
        <p14:creationId xmlns:p14="http://schemas.microsoft.com/office/powerpoint/2010/main" val="8316858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46088" y="407988"/>
            <a:ext cx="5886450" cy="4416425"/>
          </a:xfrm>
          <a:ln/>
        </p:spPr>
      </p:sp>
      <p:sp>
        <p:nvSpPr>
          <p:cNvPr id="21507" name="Notes Placeholder 2"/>
          <p:cNvSpPr>
            <a:spLocks noGrp="1"/>
          </p:cNvSpPr>
          <p:nvPr>
            <p:ph type="body" idx="1"/>
          </p:nvPr>
        </p:nvSpPr>
        <p:spPr>
          <a:noFill/>
          <a:ln/>
        </p:spPr>
        <p:txBody>
          <a:bodyPr/>
          <a:lstStyle/>
          <a:p>
            <a:r>
              <a:rPr lang="en-US" dirty="0"/>
              <a:t>The following profile types are available for security policies: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Antivirus:</a:t>
            </a:r>
            <a:r>
              <a:rPr kumimoji="1" lang="en-US" b="0" i="0" u="none" strike="noStrike" kern="1200" dirty="0">
                <a:solidFill>
                  <a:schemeClr val="tx1"/>
                </a:solidFill>
                <a:latin typeface="Arial" charset="0"/>
                <a:ea typeface="+mn-ea"/>
                <a:cs typeface="+mn-cs"/>
              </a:rPr>
              <a:t> P</a:t>
            </a:r>
            <a:r>
              <a:rPr kumimoji="1" lang="en-US" b="0" i="0" u="none" strike="noStrike" kern="1200" baseline="0" dirty="0">
                <a:solidFill>
                  <a:schemeClr val="tx1"/>
                </a:solidFill>
                <a:latin typeface="Arial" charset="0"/>
                <a:ea typeface="+mn-ea"/>
                <a:cs typeface="+mn-cs"/>
              </a:rPr>
              <a:t>rotects against worms and viruses , blocks spyware downloads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Anti-spyware: Blocks attempts by spyware to access the network.</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Vulnerability: Stops attempts to exploit system flaws or gain unauthorized access to systems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URL filtering: Restrict access to specific web sites and web site categories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File blocking: Blocks selected file types</a:t>
            </a:r>
          </a:p>
          <a:p>
            <a:pPr marL="653746" lvl="1" indent="-179492">
              <a:buFont typeface="Arial" pitchFamily="34" charset="0"/>
              <a:buChar char="•"/>
            </a:pPr>
            <a:r>
              <a:rPr kumimoji="1" lang="en-US" b="0" i="0" u="none" strike="noStrike" kern="1200" baseline="0" dirty="0">
                <a:solidFill>
                  <a:schemeClr val="tx1"/>
                </a:solidFill>
                <a:latin typeface="Arial" charset="0"/>
                <a:ea typeface="+mn-ea"/>
                <a:cs typeface="+mn-cs"/>
              </a:rPr>
              <a:t>Data filtering: Prevents sensitive information such as credit card or social security numbers from leaving the area protected by the firewall</a:t>
            </a:r>
          </a:p>
          <a:p>
            <a:pPr marL="652099" lvl="1" indent="-177845">
              <a:buFont typeface="Arial" pitchFamily="34" charset="0"/>
              <a:buChar char="•"/>
            </a:pPr>
            <a:endParaRPr kumimoji="1" lang="en-US" b="0" i="0" u="none" strike="noStrike" kern="1200" baseline="0" dirty="0">
              <a:solidFill>
                <a:schemeClr val="tx1"/>
              </a:solidFill>
              <a:latin typeface="Arial" charset="0"/>
              <a:ea typeface="+mn-ea"/>
              <a:cs typeface="+mn-cs"/>
            </a:endParaRPr>
          </a:p>
          <a:p>
            <a:r>
              <a:rPr kumimoji="1" lang="en-US" b="0" i="0" u="none" strike="noStrike" kern="1200" baseline="0" dirty="0">
                <a:solidFill>
                  <a:schemeClr val="tx1"/>
                </a:solidFill>
                <a:latin typeface="Arial" charset="0"/>
                <a:ea typeface="+mn-ea"/>
                <a:cs typeface="+mn-cs"/>
              </a:rPr>
              <a:t>Security Profiles will be discussed in more detail in the Content-ID module.</a:t>
            </a:r>
          </a:p>
        </p:txBody>
      </p:sp>
    </p:spTree>
    <p:extLst>
      <p:ext uri="{BB962C8B-B14F-4D97-AF65-F5344CB8AC3E}">
        <p14:creationId xmlns:p14="http://schemas.microsoft.com/office/powerpoint/2010/main" val="1201118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3563" y="407988"/>
            <a:ext cx="5781675" cy="4337050"/>
          </a:xfrm>
        </p:spPr>
      </p:sp>
      <p:sp>
        <p:nvSpPr>
          <p:cNvPr id="3" name="Notes Placeholder 2"/>
          <p:cNvSpPr>
            <a:spLocks noGrp="1"/>
          </p:cNvSpPr>
          <p:nvPr>
            <p:ph type="body" idx="1"/>
          </p:nvPr>
        </p:nvSpPr>
        <p:spPr/>
        <p:txBody>
          <a:bodyPr/>
          <a:lstStyle/>
          <a:p>
            <a:r>
              <a:rPr lang="en-US" dirty="0"/>
              <a:t>The</a:t>
            </a:r>
            <a:r>
              <a:rPr lang="en-US" baseline="0" dirty="0"/>
              <a:t> PAN-OS GUI displays a large amount of information about the policies configured on the firewall. To limit the amount of information displayed, you can customize the columns shown. Hover the cursor over any column name to expose the pull-down.</a:t>
            </a:r>
            <a:endParaRPr lang="en-US" dirty="0"/>
          </a:p>
        </p:txBody>
      </p:sp>
    </p:spTree>
    <p:extLst>
      <p:ext uri="{BB962C8B-B14F-4D97-AF65-F5344CB8AC3E}">
        <p14:creationId xmlns:p14="http://schemas.microsoft.com/office/powerpoint/2010/main" val="3296230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3563" y="407988"/>
            <a:ext cx="5781675" cy="4337050"/>
          </a:xfrm>
        </p:spPr>
      </p:sp>
      <p:sp>
        <p:nvSpPr>
          <p:cNvPr id="3" name="Notes Placeholder 2"/>
          <p:cNvSpPr>
            <a:spLocks noGrp="1"/>
          </p:cNvSpPr>
          <p:nvPr>
            <p:ph type="body" idx="1"/>
          </p:nvPr>
        </p:nvSpPr>
        <p:spPr/>
        <p:txBody>
          <a:bodyPr/>
          <a:lstStyle/>
          <a:p>
            <a:r>
              <a:rPr lang="en-US" dirty="0"/>
              <a:t>The</a:t>
            </a:r>
            <a:r>
              <a:rPr lang="en-US" baseline="0" dirty="0"/>
              <a:t> PAN-OS GUI displays a large amount of information about the policies configured on the firewall. To limit the amount of information displayed, you can customize the columns shown. Hover the cursor over any column name to expose the pull-down.</a:t>
            </a:r>
            <a:endParaRPr lang="en-US" dirty="0"/>
          </a:p>
        </p:txBody>
      </p:sp>
    </p:spTree>
    <p:extLst>
      <p:ext uri="{BB962C8B-B14F-4D97-AF65-F5344CB8AC3E}">
        <p14:creationId xmlns:p14="http://schemas.microsoft.com/office/powerpoint/2010/main" val="3296230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407988"/>
            <a:ext cx="5799137" cy="4349750"/>
          </a:xfrm>
        </p:spPr>
      </p:sp>
      <p:sp>
        <p:nvSpPr>
          <p:cNvPr id="3" name="Notes Placeholder 2"/>
          <p:cNvSpPr>
            <a:spLocks noGrp="1"/>
          </p:cNvSpPr>
          <p:nvPr>
            <p:ph type="body" idx="1"/>
          </p:nvPr>
        </p:nvSpPr>
        <p:spPr/>
        <p:txBody>
          <a:bodyPr/>
          <a:lstStyle/>
          <a:p>
            <a:r>
              <a:rPr lang="en-US" dirty="0"/>
              <a:t>Individual</a:t>
            </a:r>
            <a:r>
              <a:rPr lang="en-US" baseline="0" dirty="0"/>
              <a:t> policies can be managed using the toolbar at the bottom of the Policy pages. Locally-defined policies can be created, deleted, cloned, enabled, and disabled. Policies pushed to the firewall by Panorama must be edited from the Panorama server.</a:t>
            </a:r>
          </a:p>
          <a:p>
            <a:endParaRPr lang="en-US" baseline="0" dirty="0"/>
          </a:p>
          <a:p>
            <a:r>
              <a:rPr lang="en-US" baseline="0" dirty="0"/>
              <a:t>The </a:t>
            </a:r>
            <a:r>
              <a:rPr lang="en-US" b="1" baseline="0" dirty="0"/>
              <a:t>Highlight Unused Rules </a:t>
            </a:r>
            <a:r>
              <a:rPr lang="en-US" b="0" baseline="0" dirty="0"/>
              <a:t>option allows you to see which rules have not matched any traffic since the last reboot of the firewall. This is most often use to troubleshoot misconfigured policies.</a:t>
            </a:r>
            <a:endParaRPr lang="en-US" baseline="0" dirty="0"/>
          </a:p>
          <a:p>
            <a:endParaRPr lang="en-US" baseline="0" dirty="0"/>
          </a:p>
          <a:p>
            <a:r>
              <a:rPr lang="en-US" baseline="0" dirty="0"/>
              <a:t>Controls also exist to reorder the policies. Incorrect order can prevent policies behaving as designed. In the example, an administrator wanted to allow web browsing for all systems except the server at IP address 192.168.15.199. However, with the deny rule appearing after the more general allow rule, the server would still be able to browse the web. Selecting the </a:t>
            </a:r>
            <a:r>
              <a:rPr lang="en-US" b="1" i="0" baseline="0" dirty="0" err="1"/>
              <a:t>AllowWebBrowsing</a:t>
            </a:r>
            <a:r>
              <a:rPr lang="en-US" b="0" i="0" baseline="0" dirty="0"/>
              <a:t> policy and clicking </a:t>
            </a:r>
            <a:r>
              <a:rPr lang="en-US" b="1" i="0" baseline="0" dirty="0"/>
              <a:t>Move Down</a:t>
            </a:r>
            <a:r>
              <a:rPr lang="en-US" b="0" i="0" baseline="0" dirty="0"/>
              <a:t> will arrange the rules so that they will be evaluated in the correct order to deny the server. Policies can also reordered by dragging the entry to a new position with the mouse.</a:t>
            </a:r>
            <a:endParaRPr lang="en-US" dirty="0"/>
          </a:p>
        </p:txBody>
      </p:sp>
    </p:spTree>
    <p:extLst>
      <p:ext uri="{BB962C8B-B14F-4D97-AF65-F5344CB8AC3E}">
        <p14:creationId xmlns:p14="http://schemas.microsoft.com/office/powerpoint/2010/main" val="3296230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5950" y="407988"/>
            <a:ext cx="5715000" cy="4286250"/>
          </a:xfrm>
        </p:spPr>
      </p:sp>
      <p:sp>
        <p:nvSpPr>
          <p:cNvPr id="3" name="Notes Placeholder 2"/>
          <p:cNvSpPr>
            <a:spLocks noGrp="1"/>
          </p:cNvSpPr>
          <p:nvPr>
            <p:ph type="body" idx="1"/>
          </p:nvPr>
        </p:nvSpPr>
        <p:spPr/>
        <p:txBody>
          <a:bodyPr/>
          <a:lstStyle/>
          <a:p>
            <a:r>
              <a:rPr lang="en-US" dirty="0"/>
              <a:t>Tags</a:t>
            </a:r>
            <a:r>
              <a:rPr lang="en-US" baseline="0" dirty="0"/>
              <a:t> assign keywords to policies to allow administrators to search the policies. This is purely an administrative tool – tags do not affect how policies are evaluated.</a:t>
            </a:r>
            <a:endParaRPr lang="en-US" dirty="0"/>
          </a:p>
        </p:txBody>
      </p:sp>
    </p:spTree>
    <p:extLst>
      <p:ext uri="{BB962C8B-B14F-4D97-AF65-F5344CB8AC3E}">
        <p14:creationId xmlns:p14="http://schemas.microsoft.com/office/powerpoint/2010/main" val="3296230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30238" y="407988"/>
            <a:ext cx="5564187" cy="4175125"/>
          </a:xfrm>
        </p:spPr>
      </p:sp>
      <p:sp>
        <p:nvSpPr>
          <p:cNvPr id="3" name="Notes Placeholder 2"/>
          <p:cNvSpPr>
            <a:spLocks noGrp="1"/>
          </p:cNvSpPr>
          <p:nvPr>
            <p:ph type="body" idx="1"/>
          </p:nvPr>
        </p:nvSpPr>
        <p:spPr/>
        <p:txBody>
          <a:bodyPr/>
          <a:lstStyle/>
          <a:p>
            <a:r>
              <a:rPr lang="en-US" baseline="0" dirty="0"/>
              <a:t>Security policies are based primarily on App-ID.  Since the App-ID database is ever growing, PAN-OS allows for the dynamic grouping of App-ID signatures through Application Filters. As new applications are added to the App-ID database and categorized, policies based on these filters automatically will check for these new entries without any manual reconfiguration.</a:t>
            </a:r>
          </a:p>
          <a:p>
            <a:endParaRPr lang="en-US" baseline="0" dirty="0"/>
          </a:p>
          <a:p>
            <a:r>
              <a:rPr lang="en-US" baseline="0" dirty="0"/>
              <a:t>Application Groups are static, user-defined sets of applications, application filters, and other application groups. They allow the firewall administrator to create logical grouping of applications that can be applied to policies. Application groups are not updated</a:t>
            </a:r>
            <a:r>
              <a:rPr lang="en-US" dirty="0"/>
              <a:t> with App-ID database changes.</a:t>
            </a:r>
            <a:endParaRPr lang="en-US" baseline="0" dirty="0"/>
          </a:p>
          <a:p>
            <a:endParaRPr lang="en-US" baseline="0" dirty="0"/>
          </a:p>
        </p:txBody>
      </p:sp>
    </p:spTree>
    <p:extLst>
      <p:ext uri="{BB962C8B-B14F-4D97-AF65-F5344CB8AC3E}">
        <p14:creationId xmlns:p14="http://schemas.microsoft.com/office/powerpoint/2010/main" val="445716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4500" y="407988"/>
            <a:ext cx="5880100" cy="4411662"/>
          </a:xfrm>
        </p:spPr>
      </p:sp>
      <p:sp>
        <p:nvSpPr>
          <p:cNvPr id="3" name="Notes Placeholder 2"/>
          <p:cNvSpPr>
            <a:spLocks noGrp="1"/>
          </p:cNvSpPr>
          <p:nvPr>
            <p:ph type="body" idx="1"/>
          </p:nvPr>
        </p:nvSpPr>
        <p:spPr/>
        <p:txBody>
          <a:bodyPr/>
          <a:lstStyle/>
          <a:p>
            <a:r>
              <a:rPr lang="en-US" dirty="0"/>
              <a:t>Applications are automatically added to matching application filters when added to the App-ID database.</a:t>
            </a:r>
          </a:p>
          <a:p>
            <a:endParaRPr lang="en-US" dirty="0"/>
          </a:p>
          <a:p>
            <a:r>
              <a:rPr lang="en-US" dirty="0"/>
              <a:t>Application</a:t>
            </a:r>
            <a:r>
              <a:rPr lang="en-US" baseline="0" dirty="0"/>
              <a:t> groups can be manually configured to include applications, application filters, and other applications groups.</a:t>
            </a:r>
          </a:p>
          <a:p>
            <a:endParaRPr lang="en-US" baseline="0" dirty="0"/>
          </a:p>
          <a:p>
            <a:r>
              <a:rPr lang="en-US" baseline="0" dirty="0"/>
              <a:t>Firewall policies can be configured to match discovered application signatures against applications, application filters, or application groups.</a:t>
            </a:r>
            <a:endParaRPr lang="en-US" dirty="0"/>
          </a:p>
        </p:txBody>
      </p:sp>
    </p:spTree>
    <p:extLst>
      <p:ext uri="{BB962C8B-B14F-4D97-AF65-F5344CB8AC3E}">
        <p14:creationId xmlns:p14="http://schemas.microsoft.com/office/powerpoint/2010/main" val="2641812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46088" y="407988"/>
            <a:ext cx="5886450" cy="4416425"/>
          </a:xfrm>
          <a:ln/>
        </p:spPr>
      </p:sp>
      <p:sp>
        <p:nvSpPr>
          <p:cNvPr id="22531" name="Notes Placeholder 2"/>
          <p:cNvSpPr>
            <a:spLocks noGrp="1"/>
          </p:cNvSpPr>
          <p:nvPr>
            <p:ph type="body" idx="1"/>
          </p:nvPr>
        </p:nvSpPr>
        <p:spPr>
          <a:noFill/>
          <a:ln/>
        </p:spPr>
        <p:txBody>
          <a:bodyPr/>
          <a:lstStyle/>
          <a:p>
            <a:pPr defTabSz="948507">
              <a:defRPr/>
            </a:pPr>
            <a:r>
              <a:rPr lang="en-US" dirty="0"/>
              <a:t>As applications</a:t>
            </a:r>
            <a:r>
              <a:rPr lang="en-US" baseline="0" dirty="0"/>
              <a:t> are added to the App-ID database during the weekly updates, they are classified by category, subcategory, technology, risk, and characteristic.</a:t>
            </a:r>
          </a:p>
          <a:p>
            <a:pPr defTabSz="948507">
              <a:defRPr/>
            </a:pPr>
            <a:endParaRPr lang="en-US" baseline="0" dirty="0"/>
          </a:p>
          <a:p>
            <a:pPr defTabSz="948507">
              <a:defRPr/>
            </a:pPr>
            <a:r>
              <a:rPr lang="en-US" baseline="0" dirty="0"/>
              <a:t>To create an application filter, click </a:t>
            </a:r>
            <a:r>
              <a:rPr lang="en-US" b="1" baseline="0" dirty="0"/>
              <a:t>Objects &gt; Application Filters &gt; Add</a:t>
            </a:r>
            <a:r>
              <a:rPr lang="en-US" b="0" baseline="0" dirty="0"/>
              <a:t>. Name the filter and select the filter criteria. The filter will create a list of all applications which meet your parameters, based on the current App-ID database.</a:t>
            </a:r>
            <a:r>
              <a:rPr lang="en-US" b="1" baseline="0" dirty="0"/>
              <a:t>  </a:t>
            </a:r>
            <a:r>
              <a:rPr lang="en-US" b="0" dirty="0"/>
              <a:t>As</a:t>
            </a:r>
            <a:r>
              <a:rPr lang="en-US" dirty="0"/>
              <a:t> new App-IDs are added with predefined properties which match your filter settings, they are automatically added to the matching filter and will</a:t>
            </a:r>
            <a:r>
              <a:rPr lang="en-US" baseline="0" dirty="0"/>
              <a:t> be checked the next time the filter is used by the security policy.</a:t>
            </a:r>
            <a:endParaRPr lang="en-US" dirty="0"/>
          </a:p>
        </p:txBody>
      </p:sp>
    </p:spTree>
    <p:extLst>
      <p:ext uri="{BB962C8B-B14F-4D97-AF65-F5344CB8AC3E}">
        <p14:creationId xmlns:p14="http://schemas.microsoft.com/office/powerpoint/2010/main" val="900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Accurate traffic classification is the heart of any firewall, with the result becoming the basis of the security policy. Traditional firewalls classify traffic by port and protocol, which, at one point, was a satisfactory mechanism for securing the perimeter. Today, applications can easily bypass a port-based firewall by hopping ports, using SSL and SSH, sneaking across port 80, or using non-standard ports. App-ID is the Palo Alto Networks traffic classification mechanism that addresses the traffic classification limitations that plague traditional firewalls.</a:t>
            </a:r>
          </a:p>
          <a:p>
            <a:endParaRPr lang="en-US" dirty="0"/>
          </a:p>
          <a:p>
            <a:r>
              <a:rPr lang="en-US" dirty="0"/>
              <a:t>App-ID uses multiple identification mechanisms to determine the exact identity of applications traversing the network. We</a:t>
            </a:r>
            <a:r>
              <a:rPr lang="en-US" baseline="0" dirty="0"/>
              <a:t> will discuss these methods in the following slides.</a:t>
            </a:r>
            <a:endParaRPr lang="en-US" dirty="0"/>
          </a:p>
        </p:txBody>
      </p:sp>
    </p:spTree>
    <p:extLst>
      <p:ext uri="{BB962C8B-B14F-4D97-AF65-F5344CB8AC3E}">
        <p14:creationId xmlns:p14="http://schemas.microsoft.com/office/powerpoint/2010/main" val="34128559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Autofit/>
          </a:bodyPr>
          <a:lstStyle/>
          <a:p>
            <a:r>
              <a:rPr lang="en-US" dirty="0"/>
              <a:t>Filters do not need to be complex to work. Many times, the subcategory</a:t>
            </a:r>
            <a:r>
              <a:rPr lang="en-US" baseline="0" dirty="0"/>
              <a:t> will be enough. Selections such as </a:t>
            </a:r>
            <a:r>
              <a:rPr lang="en-US" i="1" baseline="0" dirty="0"/>
              <a:t>gaming </a:t>
            </a:r>
            <a:r>
              <a:rPr lang="en-US" baseline="0" dirty="0"/>
              <a:t>or </a:t>
            </a:r>
            <a:r>
              <a:rPr lang="en-US" i="1" baseline="0" dirty="0"/>
              <a:t>proxy</a:t>
            </a:r>
            <a:r>
              <a:rPr lang="en-US" baseline="0" dirty="0"/>
              <a:t> applications will be immediately useful in security policy.</a:t>
            </a:r>
          </a:p>
          <a:p>
            <a:endParaRPr lang="en-US" baseline="0" dirty="0"/>
          </a:p>
        </p:txBody>
      </p:sp>
    </p:spTree>
    <p:extLst>
      <p:ext uri="{BB962C8B-B14F-4D97-AF65-F5344CB8AC3E}">
        <p14:creationId xmlns:p14="http://schemas.microsoft.com/office/powerpoint/2010/main" val="3161386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9263" y="406400"/>
            <a:ext cx="5867400" cy="4402138"/>
          </a:xfrm>
        </p:spPr>
      </p:sp>
      <p:sp>
        <p:nvSpPr>
          <p:cNvPr id="3" name="Notes Placeholder 2"/>
          <p:cNvSpPr>
            <a:spLocks noGrp="1"/>
          </p:cNvSpPr>
          <p:nvPr>
            <p:ph type="body" idx="1"/>
          </p:nvPr>
        </p:nvSpPr>
        <p:spPr/>
        <p:txBody>
          <a:bodyPr/>
          <a:lstStyle/>
          <a:p>
            <a:r>
              <a:rPr lang="en-US" dirty="0"/>
              <a:t>If</a:t>
            </a:r>
            <a:r>
              <a:rPr lang="en-US" baseline="0" dirty="0"/>
              <a:t> you need to group specific applications, application groups allow administrators to create custom lists of applications for policies to check. Application groups can be combine applications, application filters, and application groups into a single entry which can be added to security policies. Application groups are not automatically updated when new applications are added to App-ID unless the group contains a filter which contains the new signature.</a:t>
            </a:r>
            <a:endParaRPr lang="en-US" dirty="0"/>
          </a:p>
          <a:p>
            <a:endParaRPr lang="en-US" dirty="0"/>
          </a:p>
        </p:txBody>
      </p:sp>
    </p:spTree>
    <p:extLst>
      <p:ext uri="{BB962C8B-B14F-4D97-AF65-F5344CB8AC3E}">
        <p14:creationId xmlns:p14="http://schemas.microsoft.com/office/powerpoint/2010/main" val="445716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In this</a:t>
            </a:r>
            <a:r>
              <a:rPr lang="en-US" baseline="0" dirty="0"/>
              <a:t> example, the sets applications that the administrator wants to allow and deny do not fit into any application filter search. This administrator finds it more convenient to manually list the applications. However, any new applications added to App-ID will not automatically populate these groups.</a:t>
            </a:r>
            <a:endParaRPr lang="en-US" dirty="0"/>
          </a:p>
        </p:txBody>
      </p:sp>
    </p:spTree>
    <p:extLst>
      <p:ext uri="{BB962C8B-B14F-4D97-AF65-F5344CB8AC3E}">
        <p14:creationId xmlns:p14="http://schemas.microsoft.com/office/powerpoint/2010/main" val="2648520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The</a:t>
            </a:r>
            <a:r>
              <a:rPr lang="en-US" baseline="0" dirty="0"/>
              <a:t> administrator in this example was given a list of applications to allow and deny on the network. However, the company acknowledges that they do not know all of the applications that users are using. The administrator is to set up allow and deny policies and determine what other applications are in use so they can be added to the allow or deny lists.</a:t>
            </a:r>
          </a:p>
          <a:p>
            <a:endParaRPr lang="en-US" baseline="0" dirty="0"/>
          </a:p>
          <a:p>
            <a:r>
              <a:rPr lang="en-US" baseline="0" dirty="0"/>
              <a:t>The first rule created allows the list of allowed applications to pass through the firewall. The second rule denies the applications disallowed by company policy.</a:t>
            </a:r>
          </a:p>
          <a:p>
            <a:endParaRPr lang="en-US" baseline="0" dirty="0"/>
          </a:p>
          <a:p>
            <a:r>
              <a:rPr lang="en-US" baseline="0" dirty="0"/>
              <a:t>The last rule will match any traffic not caught by the first two rules. Whether it is set to allow or deny the traffic, any traffic matched by this rule will be logged by the firewall. The administrator can then use the logs to identify application in use on the network and add them to the appropriate application group.</a:t>
            </a:r>
          </a:p>
          <a:p>
            <a:endParaRPr lang="en-US" dirty="0"/>
          </a:p>
        </p:txBody>
      </p:sp>
    </p:spTree>
    <p:extLst>
      <p:ext uri="{BB962C8B-B14F-4D97-AF65-F5344CB8AC3E}">
        <p14:creationId xmlns:p14="http://schemas.microsoft.com/office/powerpoint/2010/main" val="28402647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In</a:t>
            </a:r>
            <a:r>
              <a:rPr lang="en-US" baseline="0" dirty="0"/>
              <a:t> previous versions of PAN-OS, there was no easy way to understand which applications were included in the groups, filters, or containers associated with a policy. You would have to the </a:t>
            </a:r>
            <a:r>
              <a:rPr lang="en-US" b="1" baseline="0" dirty="0"/>
              <a:t>Objects</a:t>
            </a:r>
            <a:r>
              <a:rPr lang="en-US" baseline="0" dirty="0"/>
              <a:t> tab to view information about application groups, filters, or individual applications.</a:t>
            </a:r>
          </a:p>
          <a:p>
            <a:endParaRPr lang="en-US" baseline="0" dirty="0"/>
          </a:p>
          <a:p>
            <a:r>
              <a:rPr lang="en-US" baseline="0" dirty="0"/>
              <a:t>PAN-OS now allows you to view the contents of these objects from the policy page. Clicking on the name of the object allows you to see information about the object and the contained components.</a:t>
            </a:r>
          </a:p>
          <a:p>
            <a:endParaRPr lang="en-US" baseline="0" dirty="0"/>
          </a:p>
          <a:p>
            <a:r>
              <a:rPr lang="en-US" baseline="0" dirty="0"/>
              <a:t>Address objects, such as </a:t>
            </a:r>
            <a:r>
              <a:rPr lang="en-US" i="1" baseline="0" dirty="0"/>
              <a:t>Internal Users</a:t>
            </a:r>
            <a:r>
              <a:rPr lang="en-US" i="0" baseline="0" dirty="0"/>
              <a:t> in this example, can also be expanded in the policy window for additional information.</a:t>
            </a:r>
            <a:endParaRPr lang="en-US" dirty="0"/>
          </a:p>
        </p:txBody>
      </p:sp>
    </p:spTree>
    <p:extLst>
      <p:ext uri="{BB962C8B-B14F-4D97-AF65-F5344CB8AC3E}">
        <p14:creationId xmlns:p14="http://schemas.microsoft.com/office/powerpoint/2010/main" val="3258893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By default,</a:t>
            </a:r>
            <a:r>
              <a:rPr lang="en-US" baseline="0" dirty="0"/>
              <a:t> if a policy denies a web-based application, the user will simply get generic browser-based error pages. In many cases, this results in additional support calls because users assume network problems rather than a policy violation. Custom response pages can be created to notify users when their action is blocked by firewall policy.</a:t>
            </a:r>
          </a:p>
          <a:p>
            <a:endParaRPr lang="en-US" baseline="0" dirty="0"/>
          </a:p>
          <a:p>
            <a:pPr defTabSz="948507">
              <a:defRPr/>
            </a:pPr>
            <a:r>
              <a:rPr lang="en-US" baseline="0" dirty="0"/>
              <a:t>The default response page </a:t>
            </a:r>
            <a:r>
              <a:rPr lang="en-US" dirty="0"/>
              <a:t>will include the prohibited application name, as well as the username (if User-ID is enabled).</a:t>
            </a:r>
          </a:p>
          <a:p>
            <a:endParaRPr lang="en-US" dirty="0"/>
          </a:p>
          <a:p>
            <a:r>
              <a:rPr lang="en-US" dirty="0"/>
              <a:t>Application</a:t>
            </a:r>
            <a:r>
              <a:rPr lang="en-US" baseline="0" dirty="0"/>
              <a:t> block response pages do not require an interface management profile to be set.</a:t>
            </a:r>
            <a:endParaRPr lang="en-US" dirty="0"/>
          </a:p>
        </p:txBody>
      </p:sp>
    </p:spTree>
    <p:extLst>
      <p:ext uri="{BB962C8B-B14F-4D97-AF65-F5344CB8AC3E}">
        <p14:creationId xmlns:p14="http://schemas.microsoft.com/office/powerpoint/2010/main" val="40413117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8298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pPr defTabSz="948507">
              <a:defRPr/>
            </a:pPr>
            <a:r>
              <a:rPr lang="en-US" dirty="0"/>
              <a:t>All traffic crossing a Palo Alto Networks firewall will need to be allowed by security policy. The default settings for a security policy is to create a traffic log entry at the end of a session. This allows the log to include the total time of the session and the amount of data transferred. If there are any explicit deny policies in the security rule set they will be logged here as well.</a:t>
            </a:r>
          </a:p>
          <a:p>
            <a:endParaRPr lang="en-US" dirty="0"/>
          </a:p>
          <a:p>
            <a:r>
              <a:rPr lang="en-US" dirty="0"/>
              <a:t>The log viewer can be set to refresh at a specified interval or it can be refreshed manually. The number of entries displayed can also be adjusted.</a:t>
            </a:r>
            <a:endParaRPr lang="en-US" dirty="0">
              <a:latin typeface="Arial" pitchFamily="34" charset="0"/>
            </a:endParaRPr>
          </a:p>
          <a:p>
            <a:pPr defTabSz="948507">
              <a:defRPr/>
            </a:pPr>
            <a:endParaRPr lang="en-US" dirty="0"/>
          </a:p>
          <a:p>
            <a:endParaRPr lang="en-US" dirty="0"/>
          </a:p>
        </p:txBody>
      </p:sp>
    </p:spTree>
    <p:extLst>
      <p:ext uri="{BB962C8B-B14F-4D97-AF65-F5344CB8AC3E}">
        <p14:creationId xmlns:p14="http://schemas.microsoft.com/office/powerpoint/2010/main" val="325423932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407988"/>
            <a:ext cx="5868988" cy="4403725"/>
          </a:xfrm>
        </p:spPr>
      </p:sp>
      <p:sp>
        <p:nvSpPr>
          <p:cNvPr id="3" name="Notes Placeholder 2"/>
          <p:cNvSpPr>
            <a:spLocks noGrp="1"/>
          </p:cNvSpPr>
          <p:nvPr>
            <p:ph type="body" idx="1"/>
          </p:nvPr>
        </p:nvSpPr>
        <p:spPr/>
        <p:txBody>
          <a:bodyPr/>
          <a:lstStyle/>
          <a:p>
            <a:r>
              <a:rPr lang="en-US" dirty="0"/>
              <a:t>The filter</a:t>
            </a:r>
            <a:r>
              <a:rPr lang="en-US" baseline="0" dirty="0"/>
              <a:t> bar allows administrators to display only the lines in the log which match specified criteria. Values can be entered by clicking portions of the log entries or manually through the </a:t>
            </a:r>
            <a:r>
              <a:rPr lang="en-US" b="1" baseline="0" dirty="0"/>
              <a:t>Add Log Filter</a:t>
            </a:r>
            <a:r>
              <a:rPr lang="en-US" b="0" baseline="0" dirty="0"/>
              <a:t> interface. Frequently used filters can be saved and reused. </a:t>
            </a:r>
            <a:endParaRPr lang="en-US" dirty="0"/>
          </a:p>
        </p:txBody>
      </p:sp>
    </p:spTree>
    <p:extLst>
      <p:ext uri="{BB962C8B-B14F-4D97-AF65-F5344CB8AC3E}">
        <p14:creationId xmlns:p14="http://schemas.microsoft.com/office/powerpoint/2010/main" val="22025820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446088" y="407988"/>
            <a:ext cx="5886450" cy="4416425"/>
          </a:xfrm>
          <a:ln/>
        </p:spPr>
      </p:sp>
      <p:sp>
        <p:nvSpPr>
          <p:cNvPr id="20483" name="Notes Placeholder 2"/>
          <p:cNvSpPr>
            <a:spLocks noGrp="1"/>
          </p:cNvSpPr>
          <p:nvPr>
            <p:ph type="body" idx="1"/>
          </p:nvPr>
        </p:nvSpPr>
        <p:spPr>
          <a:noFill/>
          <a:ln/>
        </p:spPr>
        <p:txBody>
          <a:bodyPr/>
          <a:lstStyle/>
          <a:p>
            <a:r>
              <a:rPr lang="en-US" dirty="0"/>
              <a:t>Traffic logs are generated when a security policy matches and allows or denies a session to connect. By default, the policy logs these actions at the end of a session. This setting can be changed either in the </a:t>
            </a:r>
            <a:r>
              <a:rPr lang="en-US" b="1" dirty="0"/>
              <a:t>Actions</a:t>
            </a:r>
            <a:r>
              <a:rPr lang="en-US" dirty="0"/>
              <a:t> tab when creating a new policy or by clicking the entry in the </a:t>
            </a:r>
            <a:r>
              <a:rPr lang="en-US" b="1" dirty="0"/>
              <a:t>Options</a:t>
            </a:r>
            <a:r>
              <a:rPr lang="en-US" dirty="0"/>
              <a:t> column of the policy entry.</a:t>
            </a:r>
          </a:p>
          <a:p>
            <a:endParaRPr lang="en-US" dirty="0"/>
          </a:p>
          <a:p>
            <a:r>
              <a:rPr lang="en-US" dirty="0"/>
              <a:t>The advantage to the </a:t>
            </a:r>
            <a:r>
              <a:rPr lang="en-US" b="1" dirty="0"/>
              <a:t>Log at Session Start</a:t>
            </a:r>
            <a:r>
              <a:rPr lang="en-US" dirty="0"/>
              <a:t> option is that state transitions are only logged at the beginning of the session. The disadvantage of the option is that it will fill up the logs faster. Best practice is to only enable logging at session start when troubleshooting sessions.</a:t>
            </a:r>
            <a:endParaRPr lang="en-US" dirty="0">
              <a:latin typeface="Arial" pitchFamily="34" charset="0"/>
            </a:endParaRPr>
          </a:p>
        </p:txBody>
      </p:sp>
    </p:spTree>
    <p:extLst>
      <p:ext uri="{BB962C8B-B14F-4D97-AF65-F5344CB8AC3E}">
        <p14:creationId xmlns:p14="http://schemas.microsoft.com/office/powerpoint/2010/main" val="10484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pPr marL="48741">
              <a:spcBef>
                <a:spcPts val="453"/>
              </a:spcBef>
            </a:pPr>
            <a:r>
              <a:rPr lang="en-US" dirty="0">
                <a:solidFill>
                  <a:srgbClr val="000000"/>
                </a:solidFill>
                <a:cs typeface="Arial" charset="0"/>
                <a:sym typeface="Arial" charset="0"/>
              </a:rPr>
              <a:t>The term “application” does not have an industry-accepted definition in the way that “session” or “packet” do. Applications can be delivered through a web browser, a client-server model, or a decentralized peer-to-peer design. In Palo Alto Network terms, an </a:t>
            </a:r>
            <a:r>
              <a:rPr lang="en-US" i="0" dirty="0">
                <a:solidFill>
                  <a:srgbClr val="000000"/>
                </a:solidFill>
                <a:cs typeface="Arial" charset="0"/>
                <a:sym typeface="Arial" charset="0"/>
              </a:rPr>
              <a:t>application</a:t>
            </a:r>
            <a:r>
              <a:rPr lang="en-US" dirty="0">
                <a:solidFill>
                  <a:srgbClr val="000000"/>
                </a:solidFill>
                <a:cs typeface="Arial" charset="0"/>
                <a:sym typeface="Arial" charset="0"/>
              </a:rPr>
              <a:t> is a specific program or feature that can be detected, monitored and blocked if necessary.</a:t>
            </a:r>
          </a:p>
          <a:p>
            <a:pPr marL="48741">
              <a:spcBef>
                <a:spcPts val="453"/>
              </a:spcBef>
            </a:pPr>
            <a:endParaRPr lang="en-US" dirty="0">
              <a:solidFill>
                <a:srgbClr val="000000"/>
              </a:solidFill>
              <a:cs typeface="Arial" charset="0"/>
              <a:sym typeface="Arial" charset="0"/>
            </a:endParaRPr>
          </a:p>
          <a:p>
            <a:pPr marL="48741">
              <a:spcBef>
                <a:spcPts val="453"/>
              </a:spcBef>
            </a:pPr>
            <a:r>
              <a:rPr lang="en-US" dirty="0">
                <a:solidFill>
                  <a:srgbClr val="000000"/>
                </a:solidFill>
                <a:cs typeface="Arial" charset="0"/>
                <a:sym typeface="Arial" charset="0"/>
              </a:rPr>
              <a:t>Applications will include business tools and services, which will need to be allowed, as well as entertainment or personal services, which may need to be blocked.</a:t>
            </a:r>
          </a:p>
        </p:txBody>
      </p:sp>
    </p:spTree>
    <p:extLst>
      <p:ext uri="{BB962C8B-B14F-4D97-AF65-F5344CB8AC3E}">
        <p14:creationId xmlns:p14="http://schemas.microsoft.com/office/powerpoint/2010/main" val="357501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normAutofit/>
          </a:bodyPr>
          <a:lstStyle/>
          <a:p>
            <a:r>
              <a:rPr lang="en-US" dirty="0"/>
              <a:t>For security policies set to log at the end of a session, you must consider the nature of the applications</a:t>
            </a:r>
            <a:r>
              <a:rPr lang="en-US" baseline="0" dirty="0"/>
              <a:t> being monitored. </a:t>
            </a:r>
            <a:r>
              <a:rPr lang="en-US" dirty="0"/>
              <a:t>Sessions that are not closed properly will eventually time out, based upon the application timeout settings shown above</a:t>
            </a:r>
            <a:r>
              <a:rPr lang="en-US" baseline="0" dirty="0"/>
              <a:t>.  Timeout can be configured in the application signature.</a:t>
            </a:r>
            <a:endParaRPr lang="en-US" dirty="0"/>
          </a:p>
        </p:txBody>
      </p:sp>
    </p:spTree>
    <p:extLst>
      <p:ext uri="{BB962C8B-B14F-4D97-AF65-F5344CB8AC3E}">
        <p14:creationId xmlns:p14="http://schemas.microsoft.com/office/powerpoint/2010/main" val="36154931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The firewall provides various “top 50” reports of the traffic statistics for the previous day or a selected day in the previous week. To view the reports, click the report names on the left side of the page under the </a:t>
            </a:r>
            <a:r>
              <a:rPr lang="en-US" b="1" dirty="0"/>
              <a:t>Monitor </a:t>
            </a:r>
            <a:r>
              <a:rPr lang="en-US" dirty="0"/>
              <a:t>tab.</a:t>
            </a:r>
          </a:p>
          <a:p>
            <a:endParaRPr lang="en-US" dirty="0"/>
          </a:p>
          <a:p>
            <a:r>
              <a:rPr lang="en-US" dirty="0"/>
              <a:t>By default, all reports are displayed for the previous calendar day. To view reports for any of the previous days, select a report generation date from the </a:t>
            </a:r>
            <a:r>
              <a:rPr lang="en-US" b="1" dirty="0"/>
              <a:t>Select </a:t>
            </a:r>
            <a:r>
              <a:rPr lang="en-US" dirty="0"/>
              <a:t>drop-down list at the bottom of the page.</a:t>
            </a:r>
          </a:p>
          <a:p>
            <a:endParaRPr lang="en-US" dirty="0"/>
          </a:p>
          <a:p>
            <a:r>
              <a:rPr lang="en-US" dirty="0"/>
              <a:t>The reports are listed in sections. You can view the information in each report for the selected time period. Reports can be saved to your local system in either CSV or PDF format.</a:t>
            </a:r>
          </a:p>
          <a:p>
            <a:endParaRPr lang="en-US" dirty="0"/>
          </a:p>
        </p:txBody>
      </p:sp>
    </p:spTree>
    <p:extLst>
      <p:ext uri="{BB962C8B-B14F-4D97-AF65-F5344CB8AC3E}">
        <p14:creationId xmlns:p14="http://schemas.microsoft.com/office/powerpoint/2010/main" val="2930517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In addition to the pre-built reports, PAN-OS provides an interface for creating custom reports. </a:t>
            </a:r>
          </a:p>
          <a:p>
            <a:endParaRPr lang="en-US" dirty="0"/>
          </a:p>
          <a:p>
            <a:r>
              <a:rPr lang="en-US" dirty="0"/>
              <a:t>There are three main steps to creating a custom report:</a:t>
            </a:r>
          </a:p>
          <a:p>
            <a:pPr marL="237127" indent="-237127">
              <a:buFont typeface="+mj-lt"/>
              <a:buAutoNum type="arabicPeriod"/>
            </a:pPr>
            <a:r>
              <a:rPr kumimoji="1" lang="en-US" i="0" u="sng" strike="noStrike" kern="1200" baseline="0" dirty="0">
                <a:solidFill>
                  <a:schemeClr val="tx1"/>
                </a:solidFill>
                <a:latin typeface="Arial" charset="0"/>
                <a:ea typeface="+mn-ea"/>
                <a:cs typeface="+mn-cs"/>
              </a:rPr>
              <a:t>Select the database that the system will use for the report</a:t>
            </a:r>
            <a:r>
              <a:rPr kumimoji="1" lang="en-US" i="0" u="none" strike="noStrike" kern="1200" baseline="0" dirty="0">
                <a:solidFill>
                  <a:schemeClr val="tx1"/>
                </a:solidFill>
                <a:latin typeface="Arial" charset="0"/>
                <a:ea typeface="+mn-ea"/>
                <a:cs typeface="+mn-cs"/>
              </a:rPr>
              <a:t>. </a:t>
            </a:r>
            <a:r>
              <a:rPr kumimoji="1" lang="en-US" b="0" i="0" u="none" strike="noStrike" kern="1200" baseline="0" dirty="0">
                <a:solidFill>
                  <a:schemeClr val="tx1"/>
                </a:solidFill>
                <a:latin typeface="Arial" charset="0"/>
                <a:ea typeface="+mn-ea"/>
                <a:cs typeface="+mn-cs"/>
              </a:rPr>
              <a:t>There are eight databases to choose from. The Application Statistics database is focused on applications and application categories. It does not provide source and destination addressing information, but it does provide sub-totals of traffic. The other databases draw from the threat and traffic logs. Each has the option of using the logs themselves as a source, providing all of the fields visible in the log viewer, or of using a summary database. The summary databases have fewer fields but provides subtotals for sessions and byte counts.</a:t>
            </a:r>
          </a:p>
          <a:p>
            <a:pPr marL="237127" indent="-237127">
              <a:buFont typeface="+mj-lt"/>
              <a:buAutoNum type="arabicPeriod"/>
            </a:pPr>
            <a:r>
              <a:rPr kumimoji="1" lang="en-US" i="0" u="sng" strike="noStrike" kern="1200" baseline="0" dirty="0">
                <a:solidFill>
                  <a:schemeClr val="tx1"/>
                </a:solidFill>
                <a:latin typeface="Arial" charset="0"/>
                <a:ea typeface="+mn-ea"/>
                <a:cs typeface="+mn-cs"/>
              </a:rPr>
              <a:t>Select columns that will appear in the report</a:t>
            </a:r>
            <a:r>
              <a:rPr kumimoji="1" lang="en-US" i="0" u="none" strike="noStrike" kern="1200" baseline="0" dirty="0">
                <a:solidFill>
                  <a:schemeClr val="tx1"/>
                </a:solidFill>
                <a:latin typeface="Arial" charset="0"/>
                <a:ea typeface="+mn-ea"/>
                <a:cs typeface="+mn-cs"/>
              </a:rPr>
              <a:t>. Based </a:t>
            </a:r>
            <a:r>
              <a:rPr kumimoji="1" lang="en-US" b="0" i="0" u="none" strike="noStrike" kern="1200" baseline="0" dirty="0">
                <a:solidFill>
                  <a:schemeClr val="tx1"/>
                </a:solidFill>
                <a:latin typeface="Arial" charset="0"/>
                <a:ea typeface="+mn-ea"/>
                <a:cs typeface="+mn-cs"/>
              </a:rPr>
              <a:t>on the source of the report, various columns can be chosen and ordered for the report. The report can also be given a name, a field to sort on, and the number of entries can be selected. Columns are chosen from the </a:t>
            </a:r>
            <a:r>
              <a:rPr kumimoji="1" lang="en-US" b="1" i="0" u="none" strike="noStrike" kern="1200" baseline="0" dirty="0">
                <a:solidFill>
                  <a:schemeClr val="tx1"/>
                </a:solidFill>
                <a:latin typeface="Arial" charset="0"/>
                <a:ea typeface="+mn-ea"/>
                <a:cs typeface="+mn-cs"/>
              </a:rPr>
              <a:t>Columns</a:t>
            </a:r>
            <a:r>
              <a:rPr kumimoji="1" lang="en-US" b="0" i="0" u="none" strike="noStrike" kern="1200" baseline="0" dirty="0">
                <a:solidFill>
                  <a:schemeClr val="tx1"/>
                </a:solidFill>
                <a:latin typeface="Arial" charset="0"/>
                <a:ea typeface="+mn-ea"/>
                <a:cs typeface="+mn-cs"/>
              </a:rPr>
              <a:t> pull-down and then reordered by dragging them on the screen.</a:t>
            </a:r>
          </a:p>
          <a:p>
            <a:pPr marL="237127" indent="-237127">
              <a:buFont typeface="+mj-lt"/>
              <a:buAutoNum type="arabicPeriod"/>
            </a:pPr>
            <a:r>
              <a:rPr kumimoji="1" lang="en-US" i="0" u="sng" strike="noStrike" kern="1200" baseline="0" dirty="0">
                <a:solidFill>
                  <a:schemeClr val="tx1"/>
                </a:solidFill>
                <a:latin typeface="Arial" charset="0"/>
                <a:ea typeface="+mn-ea"/>
                <a:cs typeface="+mn-cs"/>
              </a:rPr>
              <a:t>Create filters for report data</a:t>
            </a:r>
            <a:r>
              <a:rPr kumimoji="1" lang="en-US" i="0" u="none" strike="noStrike" kern="1200" baseline="0" dirty="0">
                <a:solidFill>
                  <a:schemeClr val="tx1"/>
                </a:solidFill>
                <a:latin typeface="Arial" charset="0"/>
                <a:ea typeface="+mn-ea"/>
                <a:cs typeface="+mn-cs"/>
              </a:rPr>
              <a:t>. Multiple filters can be created to control what data ends up </a:t>
            </a:r>
            <a:r>
              <a:rPr kumimoji="1" lang="en-US" b="0" i="0" u="none" strike="noStrike" kern="1200" baseline="0" dirty="0">
                <a:solidFill>
                  <a:schemeClr val="tx1"/>
                </a:solidFill>
                <a:latin typeface="Arial" charset="0"/>
                <a:ea typeface="+mn-ea"/>
                <a:cs typeface="+mn-cs"/>
              </a:rPr>
              <a:t>in the report. Any field from the data source can be used in the filter definition. In the example above, a filter is created to choose only applications that were running on port 443. This port is usually identified as SSL, so this would represent all applications running over SSL that were detected by the device.</a:t>
            </a:r>
            <a:endParaRPr lang="en-US" dirty="0"/>
          </a:p>
        </p:txBody>
      </p:sp>
    </p:spTree>
    <p:extLst>
      <p:ext uri="{BB962C8B-B14F-4D97-AF65-F5344CB8AC3E}">
        <p14:creationId xmlns:p14="http://schemas.microsoft.com/office/powerpoint/2010/main" val="2930517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9303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15938" y="407988"/>
            <a:ext cx="5835650" cy="4376737"/>
          </a:xfrm>
        </p:spPr>
      </p:sp>
      <p:sp>
        <p:nvSpPr>
          <p:cNvPr id="3" name="Notes Placeholder 2"/>
          <p:cNvSpPr>
            <a:spLocks noGrp="1"/>
          </p:cNvSpPr>
          <p:nvPr>
            <p:ph type="body" idx="1"/>
          </p:nvPr>
        </p:nvSpPr>
        <p:spPr/>
        <p:txBody>
          <a:bodyPr/>
          <a:lstStyle/>
          <a:p>
            <a:r>
              <a:rPr lang="en-US" dirty="0"/>
              <a:t>App-ID uses multiple identification mechanisms to determine the exact identity of applications traversing the network. The identification mechanisms are applied in the following manner:</a:t>
            </a:r>
          </a:p>
          <a:p>
            <a:pPr marL="711380" lvl="1" indent="-237127">
              <a:buFont typeface="+mj-lt"/>
              <a:buAutoNum type="arabicPeriod"/>
            </a:pPr>
            <a:r>
              <a:rPr lang="en-US" dirty="0"/>
              <a:t>Traffic is first classified based on the IP address and port.</a:t>
            </a:r>
          </a:p>
          <a:p>
            <a:pPr marL="711380" lvl="1" indent="-237127">
              <a:buFont typeface="+mj-lt"/>
              <a:buAutoNum type="arabicPeriod"/>
            </a:pPr>
            <a:r>
              <a:rPr lang="en-US" dirty="0"/>
              <a:t>Signatures are then applied to the allowed traffic to identify the application based on unique application properties and related transaction characteristics.</a:t>
            </a:r>
          </a:p>
          <a:p>
            <a:pPr marL="711380" lvl="1" indent="-237127">
              <a:buFont typeface="+mj-lt"/>
              <a:buAutoNum type="arabicPeriod"/>
            </a:pPr>
            <a:r>
              <a:rPr lang="en-US" dirty="0"/>
              <a:t>If App-ID determines that encryption (SSL or SSH) is in use and a decryption policy is in place, the application is decrypted and application signatures are applied again on the decrypted flow.</a:t>
            </a:r>
          </a:p>
          <a:p>
            <a:pPr marL="711380" lvl="1" indent="-237127">
              <a:buFont typeface="+mj-lt"/>
              <a:buAutoNum type="arabicPeriod"/>
            </a:pPr>
            <a:r>
              <a:rPr lang="en-US" dirty="0"/>
              <a:t>Decoders for known protocols are then used to apply additional context-based signatures to detect other applications that may be tunneling inside of the protocol (e.g., Yahoo! Instant Messenger used across HTTP). For applications that are particularly evasive and cannot be identified through advanced signature and protocol analysis, heuristics or behavioral analysis may be used to determine the identity of the application.</a:t>
            </a:r>
          </a:p>
          <a:p>
            <a:pPr marL="652099" lvl="1" indent="-177845">
              <a:buFont typeface="Arial" pitchFamily="34" charset="0"/>
              <a:buChar char="•"/>
            </a:pPr>
            <a:endParaRPr lang="en-US" dirty="0"/>
          </a:p>
          <a:p>
            <a:r>
              <a:rPr lang="en-US" dirty="0"/>
              <a:t>Once the application is identified, the policy check determines how to treat the application: block, allow and scan for threats/file transfers/data patters, or rate limit them using QoS</a:t>
            </a:r>
          </a:p>
        </p:txBody>
      </p:sp>
    </p:spTree>
    <p:extLst>
      <p:ext uri="{BB962C8B-B14F-4D97-AF65-F5344CB8AC3E}">
        <p14:creationId xmlns:p14="http://schemas.microsoft.com/office/powerpoint/2010/main" val="73779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xfrm>
            <a:off x="468313" y="407988"/>
            <a:ext cx="5861050" cy="4397375"/>
          </a:xfrm>
          <a:ln/>
        </p:spPr>
      </p:sp>
      <p:sp>
        <p:nvSpPr>
          <p:cNvPr id="21507" name="Notes Placeholder 2"/>
          <p:cNvSpPr>
            <a:spLocks noGrp="1"/>
          </p:cNvSpPr>
          <p:nvPr>
            <p:ph type="body" idx="1"/>
          </p:nvPr>
        </p:nvSpPr>
        <p:spPr>
          <a:noFill/>
          <a:ln/>
        </p:spPr>
        <p:txBody>
          <a:bodyPr/>
          <a:lstStyle/>
          <a:p>
            <a:pPr eaLnBrk="1" hangingPunct="1"/>
            <a:r>
              <a:rPr lang="en-US" dirty="0"/>
              <a:t>One category of applications that are difficult to track and control are those applications that change port as needed. These applications are known as “evasive applications.”  In a traditional firewall, Yahoo Messenger is defined as any TCP traffic destined for port 5050. In reality, Yahoo Messenger can automatically try other common ports, including port 80, if port 5050 is blocked. </a:t>
            </a:r>
          </a:p>
          <a:p>
            <a:pPr eaLnBrk="1" hangingPunct="1"/>
            <a:endParaRPr lang="en-US" dirty="0"/>
          </a:p>
          <a:p>
            <a:pPr eaLnBrk="1" hangingPunct="1"/>
            <a:r>
              <a:rPr lang="en-US" dirty="0"/>
              <a:t>Other applications can be configured by the user to be evasive by using a non-standard port. The BitTorrent client traditionally uses a port of 6681 or greater. It is a simple procedure to force BitTorrent to use a common port like 80 instead. </a:t>
            </a:r>
          </a:p>
          <a:p>
            <a:pPr eaLnBrk="1" hangingPunct="1"/>
            <a:endParaRPr lang="en-US" dirty="0"/>
          </a:p>
          <a:p>
            <a:pPr eaLnBrk="1" hangingPunct="1"/>
            <a:r>
              <a:rPr lang="en-US" dirty="0"/>
              <a:t>There are a number of application proxies out there that will take well-behaved, fixed-port applications and tunnel them through any port the user wants. The net result is that the destination port of any given connection has no bearing on the service or application that is generating the traffic.</a:t>
            </a:r>
          </a:p>
        </p:txBody>
      </p:sp>
    </p:spTree>
    <p:extLst>
      <p:ext uri="{BB962C8B-B14F-4D97-AF65-F5344CB8AC3E}">
        <p14:creationId xmlns:p14="http://schemas.microsoft.com/office/powerpoint/2010/main" val="172296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Traditional firewalls use port blocking to control traffic. To allow a service such as DNS, the firewall is configured to allow port 53 traffic.</a:t>
            </a:r>
          </a:p>
          <a:p>
            <a:endParaRPr lang="en-US" dirty="0"/>
          </a:p>
          <a:p>
            <a:r>
              <a:rPr lang="en-US" dirty="0"/>
              <a:t>On a Palo Alto Networks firewall, a rule is created to allow the DNS service rather than a specific port. </a:t>
            </a:r>
          </a:p>
          <a:p>
            <a:endParaRPr lang="en-US" dirty="0"/>
          </a:p>
          <a:p>
            <a:r>
              <a:rPr lang="en-US" dirty="0"/>
              <a:t>In this example, the end result is the same: DNS traffic is allowed. However, this will not protect the network from other services using the same port.</a:t>
            </a:r>
          </a:p>
          <a:p>
            <a:endParaRPr lang="en-US" dirty="0"/>
          </a:p>
        </p:txBody>
      </p:sp>
    </p:spTree>
    <p:extLst>
      <p:ext uri="{BB962C8B-B14F-4D97-AF65-F5344CB8AC3E}">
        <p14:creationId xmlns:p14="http://schemas.microsoft.com/office/powerpoint/2010/main" val="184624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46088" y="407988"/>
            <a:ext cx="5886450" cy="4416425"/>
          </a:xfrm>
        </p:spPr>
      </p:sp>
      <p:sp>
        <p:nvSpPr>
          <p:cNvPr id="3" name="Notes Placeholder 2"/>
          <p:cNvSpPr>
            <a:spLocks noGrp="1"/>
          </p:cNvSpPr>
          <p:nvPr>
            <p:ph type="body" idx="1"/>
          </p:nvPr>
        </p:nvSpPr>
        <p:spPr/>
        <p:txBody>
          <a:bodyPr/>
          <a:lstStyle/>
          <a:p>
            <a:r>
              <a:rPr lang="en-US" dirty="0"/>
              <a:t>An application intrusion protection</a:t>
            </a:r>
            <a:r>
              <a:rPr lang="en-US" baseline="0" dirty="0"/>
              <a:t> system (IPS) </a:t>
            </a:r>
            <a:r>
              <a:rPr lang="en-US" dirty="0"/>
              <a:t>can be added to a traditional firewall environment to provide a second layer of traffic filtering. Once the traffic is processed by the firewall, it is passed to the application IPS for further analysis. In our example, BitTorrent traffic sent on port 53 will traverse the firewall because it is using an allowed port, but will be blocked by the application IPS.</a:t>
            </a:r>
          </a:p>
          <a:p>
            <a:endParaRPr lang="en-US" dirty="0"/>
          </a:p>
          <a:p>
            <a:r>
              <a:rPr lang="en-US" dirty="0"/>
              <a:t>The Palo Alto Networks solution is still to allow</a:t>
            </a:r>
            <a:r>
              <a:rPr lang="en-US" baseline="0" dirty="0"/>
              <a:t> only DNS. Any traffic not specifically allowed will be denied. The end result </a:t>
            </a:r>
            <a:r>
              <a:rPr lang="en-US" dirty="0"/>
              <a:t>is the same as if we were to block the BitTorrent application explicitly. The port number does not matter since we are checking for the application directly.</a:t>
            </a:r>
          </a:p>
          <a:p>
            <a:endParaRPr lang="en-US" dirty="0"/>
          </a:p>
          <a:p>
            <a:r>
              <a:rPr lang="en-US"/>
              <a:t>As in the previous example, the end </a:t>
            </a:r>
            <a:r>
              <a:rPr lang="en-US" dirty="0"/>
              <a:t>result is the same for both solutions: BitTorrent traffic is blocked. </a:t>
            </a:r>
          </a:p>
          <a:p>
            <a:endParaRPr lang="en-US" dirty="0"/>
          </a:p>
          <a:p>
            <a:endParaRPr lang="en-US" dirty="0"/>
          </a:p>
        </p:txBody>
      </p:sp>
    </p:spTree>
    <p:extLst>
      <p:ext uri="{BB962C8B-B14F-4D97-AF65-F5344CB8AC3E}">
        <p14:creationId xmlns:p14="http://schemas.microsoft.com/office/powerpoint/2010/main" val="4004688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8"/>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name="Clip" r:id="rId2" imgW="3709988" imgH="2963863" progId="">
                  <p:embed/>
                </p:oleObj>
              </mc:Choice>
              <mc:Fallback>
                <p:oleObj name="Clip" r:id="rId2" imgW="3709988" imgH="2963863" progId="">
                  <p:embed/>
                  <p:pic>
                    <p:nvPicPr>
                      <p:cNvPr id="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 name="Rectangle 2"/>
          <p:cNvSpPr>
            <a:spLocks noGrp="1" noChangeArrowheads="1"/>
          </p:cNvSpPr>
          <p:nvPr>
            <p:ph type="ctrTitle"/>
          </p:nvPr>
        </p:nvSpPr>
        <p:spPr>
          <a:xfrm>
            <a:off x="914400" y="609600"/>
            <a:ext cx="7620000" cy="838200"/>
          </a:xfrm>
          <a:solidFill>
            <a:srgbClr val="0000FF"/>
          </a:solidFill>
          <a:ln w="9525"/>
        </p:spPr>
        <p:txBody>
          <a:bodyPr anchor="b"/>
          <a:lstStyle>
            <a:lvl1pPr algn="ctr">
              <a:defRPr sz="4000">
                <a:solidFill>
                  <a:srgbClr val="FFFF00"/>
                </a:solidFill>
                <a:effectLst>
                  <a:outerShdw blurRad="38100" dist="38100" dir="2700000" algn="tl">
                    <a:srgbClr val="000000"/>
                  </a:outerShdw>
                </a:effectLst>
              </a:defRPr>
            </a:lvl1pPr>
          </a:lstStyle>
          <a:p>
            <a:r>
              <a:rPr lang="en-US"/>
              <a:t>Click to edit Master title style</a:t>
            </a:r>
          </a:p>
        </p:txBody>
      </p:sp>
      <p:sp>
        <p:nvSpPr>
          <p:cNvPr id="49155" name="Rectangle 3"/>
          <p:cNvSpPr>
            <a:spLocks noGrp="1" noChangeArrowheads="1"/>
          </p:cNvSpPr>
          <p:nvPr>
            <p:ph type="subTitle" idx="1"/>
          </p:nvPr>
        </p:nvSpPr>
        <p:spPr>
          <a:xfrm>
            <a:off x="4038600" y="2743200"/>
            <a:ext cx="4419600" cy="2895600"/>
          </a:xfrm>
        </p:spPr>
        <p:txBody>
          <a:bodyPr/>
          <a:lstStyle>
            <a:lvl1pPr marL="0" indent="0">
              <a:buFont typeface="Wingdings" pitchFamily="2" charset="2"/>
              <a:buNone/>
              <a:defRPr sz="4800">
                <a:latin typeface="Verdana" pitchFamily="34"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685800"/>
          </a:xfrm>
        </p:spPr>
        <p:txBody>
          <a:bodyPr/>
          <a:lstStyle/>
          <a:p>
            <a:r>
              <a:rPr lang="en-US"/>
              <a:t>Click to edit Master title style</a:t>
            </a:r>
          </a:p>
        </p:txBody>
      </p:sp>
      <p:sp>
        <p:nvSpPr>
          <p:cNvPr id="3" name="Text Placeholder 2"/>
          <p:cNvSpPr>
            <a:spLocks noGrp="1"/>
          </p:cNvSpPr>
          <p:nvPr>
            <p:ph type="body" sz="half" idx="1"/>
          </p:nvPr>
        </p:nvSpPr>
        <p:spPr>
          <a:xfrm>
            <a:off x="381000" y="1066800"/>
            <a:ext cx="40005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1066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733800"/>
            <a:ext cx="4000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descr="pan_H_logo_small.jpg">
            <a:extLst>
              <a:ext uri="{FF2B5EF4-FFF2-40B4-BE49-F238E27FC236}">
                <a16:creationId xmlns:a16="http://schemas.microsoft.com/office/drawing/2014/main" id="{FD98ADE2-BA59-48B5-8869-B22DD6D118A5}"/>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2411760" y="6514311"/>
            <a:ext cx="1323043" cy="303198"/>
          </a:xfrm>
          <a:prstGeom prst="rect">
            <a:avLst/>
          </a:prstGeom>
        </p:spPr>
      </p:pic>
      <p:sp>
        <p:nvSpPr>
          <p:cNvPr id="5" name="TextBox 6">
            <a:extLst>
              <a:ext uri="{FF2B5EF4-FFF2-40B4-BE49-F238E27FC236}">
                <a16:creationId xmlns:a16="http://schemas.microsoft.com/office/drawing/2014/main" id="{7A2EC88C-9A5B-462B-9954-749F082012C9}"/>
              </a:ext>
            </a:extLst>
          </p:cNvPr>
          <p:cNvSpPr txBox="1"/>
          <p:nvPr userDrawn="1"/>
        </p:nvSpPr>
        <p:spPr>
          <a:xfrm>
            <a:off x="2051720" y="6239852"/>
            <a:ext cx="1308721" cy="261610"/>
          </a:xfrm>
          <a:prstGeom prst="rect">
            <a:avLst/>
          </a:prstGeom>
          <a:noFill/>
        </p:spPr>
        <p:txBody>
          <a:bodyPr wrap="square" rtlCol="0">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r>
              <a:rPr lang="en-US" sz="1100" dirty="0">
                <a:latin typeface="+mj-lt"/>
              </a:rPr>
              <a:t>Source from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066800"/>
            <a:ext cx="40005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bwMode="auto">
          <a:xfrm>
            <a:off x="381000" y="1066800"/>
            <a:ext cx="81534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144" name="Rectangle 16"/>
          <p:cNvSpPr>
            <a:spLocks noChangeArrowheads="1"/>
          </p:cNvSpPr>
          <p:nvPr/>
        </p:nvSpPr>
        <p:spPr bwMode="auto">
          <a:xfrm>
            <a:off x="3098001" y="6362700"/>
            <a:ext cx="2719398" cy="381000"/>
          </a:xfrm>
          <a:prstGeom prst="rect">
            <a:avLst/>
          </a:prstGeom>
          <a:noFill/>
          <a:ln w="9525">
            <a:noFill/>
            <a:miter lim="800000"/>
            <a:headEnd/>
            <a:tailEnd/>
          </a:ln>
        </p:spPr>
        <p:txBody>
          <a:bodyPr anchor="b"/>
          <a:lstStyle/>
          <a:p>
            <a:pPr lvl="1" algn="ctr">
              <a:spcBef>
                <a:spcPct val="50000"/>
              </a:spcBef>
              <a:defRPr/>
            </a:pPr>
            <a:r>
              <a:rPr lang="en-US" sz="1200" dirty="0">
                <a:latin typeface="Arial Narrow" pitchFamily="34" charset="0"/>
              </a:rPr>
              <a:t>Diploma in CSF</a:t>
            </a:r>
          </a:p>
        </p:txBody>
      </p:sp>
      <p:sp>
        <p:nvSpPr>
          <p:cNvPr id="48145" name="Line 17"/>
          <p:cNvSpPr>
            <a:spLocks noChangeShapeType="1"/>
          </p:cNvSpPr>
          <p:nvPr/>
        </p:nvSpPr>
        <p:spPr bwMode="auto">
          <a:xfrm>
            <a:off x="457200" y="6248400"/>
            <a:ext cx="8153400" cy="0"/>
          </a:xfrm>
          <a:prstGeom prst="line">
            <a:avLst/>
          </a:prstGeom>
          <a:noFill/>
          <a:ln w="12700">
            <a:solidFill>
              <a:schemeClr val="tx1"/>
            </a:solidFill>
            <a:round/>
            <a:headEnd/>
            <a:tailEnd/>
          </a:ln>
          <a:effectLst/>
        </p:spPr>
        <p:txBody>
          <a:bodyPr/>
          <a:lstStyle/>
          <a:p>
            <a:pPr>
              <a:defRPr/>
            </a:pPr>
            <a:endParaRPr lang="en-US"/>
          </a:p>
        </p:txBody>
      </p:sp>
      <p:sp>
        <p:nvSpPr>
          <p:cNvPr id="48146" name="Rectangle 18"/>
          <p:cNvSpPr>
            <a:spLocks noChangeArrowheads="1"/>
          </p:cNvSpPr>
          <p:nvPr/>
        </p:nvSpPr>
        <p:spPr bwMode="auto">
          <a:xfrm>
            <a:off x="0" y="0"/>
            <a:ext cx="9144000" cy="762000"/>
          </a:xfrm>
          <a:prstGeom prst="rect">
            <a:avLst/>
          </a:prstGeom>
          <a:solidFill>
            <a:srgbClr val="0033CC"/>
          </a:solidFill>
          <a:ln w="19050">
            <a:solidFill>
              <a:schemeClr val="tx1"/>
            </a:solidFill>
            <a:miter lim="800000"/>
            <a:headEnd type="none" w="sm" len="sm"/>
            <a:tailEnd type="none" w="sm" len="sm"/>
          </a:ln>
          <a:effectLst/>
        </p:spPr>
        <p:txBody>
          <a:bodyPr wrap="none" anchor="ctr"/>
          <a:lstStyle/>
          <a:p>
            <a:endParaRPr lang="en-US"/>
          </a:p>
        </p:txBody>
      </p:sp>
      <p:sp>
        <p:nvSpPr>
          <p:cNvPr id="48130" name="Rectangle 2"/>
          <p:cNvSpPr>
            <a:spLocks noGrp="1" noChangeArrowheads="1"/>
          </p:cNvSpPr>
          <p:nvPr>
            <p:ph type="title"/>
          </p:nvPr>
        </p:nvSpPr>
        <p:spPr bwMode="auto">
          <a:xfrm>
            <a:off x="152400" y="0"/>
            <a:ext cx="8991600" cy="685800"/>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a:t>
            </a:r>
          </a:p>
        </p:txBody>
      </p:sp>
      <p:pic>
        <p:nvPicPr>
          <p:cNvPr id="1034" name="Picture 22" descr="School of ICT"/>
          <p:cNvPicPr>
            <a:picLocks noChangeAspect="1" noChangeArrowheads="1"/>
          </p:cNvPicPr>
          <p:nvPr/>
        </p:nvPicPr>
        <p:blipFill>
          <a:blip r:embed="rId15"/>
          <a:srcRect/>
          <a:stretch>
            <a:fillRect/>
          </a:stretch>
        </p:blipFill>
        <p:spPr bwMode="auto">
          <a:xfrm>
            <a:off x="107504" y="6270625"/>
            <a:ext cx="1714500" cy="587375"/>
          </a:xfrm>
          <a:prstGeom prst="rect">
            <a:avLst/>
          </a:prstGeom>
          <a:noFill/>
          <a:ln w="9525">
            <a:noFill/>
            <a:miter lim="800000"/>
            <a:headEnd/>
            <a:tailEnd/>
          </a:ln>
        </p:spPr>
      </p:pic>
      <p:graphicFrame>
        <p:nvGraphicFramePr>
          <p:cNvPr id="1026" name="Object 23"/>
          <p:cNvGraphicFramePr>
            <a:graphicFrameLocks noChangeAspect="1"/>
          </p:cNvGraphicFramePr>
          <p:nvPr/>
        </p:nvGraphicFramePr>
        <p:xfrm>
          <a:off x="8229600" y="0"/>
          <a:ext cx="914400" cy="730250"/>
        </p:xfrm>
        <a:graphic>
          <a:graphicData uri="http://schemas.openxmlformats.org/presentationml/2006/ole">
            <mc:AlternateContent xmlns:mc="http://schemas.openxmlformats.org/markup-compatibility/2006">
              <mc:Choice xmlns:v="urn:schemas-microsoft-com:vml" Requires="v">
                <p:oleObj name="Clip" r:id="rId16" imgW="3709988" imgH="2963863" progId="">
                  <p:embed/>
                </p:oleObj>
              </mc:Choice>
              <mc:Fallback>
                <p:oleObj name="Clip" r:id="rId16" imgW="3709988" imgH="2963863" progId="">
                  <p:embed/>
                  <p:pic>
                    <p:nvPicPr>
                      <p:cNvPr id="1026"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29600" y="0"/>
                        <a:ext cx="9144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16"/>
          <p:cNvSpPr>
            <a:spLocks noChangeArrowheads="1"/>
          </p:cNvSpPr>
          <p:nvPr userDrawn="1"/>
        </p:nvSpPr>
        <p:spPr bwMode="auto">
          <a:xfrm>
            <a:off x="6228184" y="6270625"/>
            <a:ext cx="2719398" cy="567359"/>
          </a:xfrm>
          <a:prstGeom prst="rect">
            <a:avLst/>
          </a:prstGeom>
          <a:noFill/>
          <a:ln w="9525">
            <a:noFill/>
            <a:miter lim="800000"/>
            <a:headEnd/>
            <a:tailEnd/>
          </a:ln>
        </p:spPr>
        <p:txBody>
          <a:bodyPr anchor="b"/>
          <a:lstStyle/>
          <a:p>
            <a:pPr lvl="1" algn="r">
              <a:spcBef>
                <a:spcPct val="50000"/>
              </a:spcBef>
              <a:defRPr/>
            </a:pPr>
            <a:r>
              <a:rPr lang="en-US" sz="1100" dirty="0">
                <a:latin typeface="Arial Narrow" pitchFamily="34" charset="0"/>
              </a:rPr>
              <a:t>Last Update: 22/04/2021</a:t>
            </a:r>
          </a:p>
          <a:p>
            <a:pPr lvl="1" algn="r">
              <a:spcBef>
                <a:spcPct val="50000"/>
              </a:spcBef>
              <a:defRPr/>
            </a:pPr>
            <a:r>
              <a:rPr lang="en-US" sz="1100" dirty="0">
                <a:latin typeface="Arial Narrow" pitchFamily="34" charset="0"/>
              </a:rPr>
              <a:t>     Slide</a:t>
            </a:r>
            <a:fld id="{C38F7E25-4660-4AF4-9469-672339CCFD2E}" type="slidenum">
              <a:rPr lang="en-US" sz="1100" smtClean="0">
                <a:latin typeface="Arial Narrow" pitchFamily="34" charset="0"/>
              </a:rPr>
              <a:t>‹#›</a:t>
            </a:fld>
            <a:r>
              <a:rPr lang="en-US" sz="1100" dirty="0">
                <a:latin typeface="Arial Narrow" pitchFamily="34" charset="0"/>
              </a:rPr>
              <a:t> </a:t>
            </a:r>
          </a:p>
        </p:txBody>
      </p:sp>
      <p:pic>
        <p:nvPicPr>
          <p:cNvPr id="10" name="Picture 9" descr="pan_H_logo_small.jpg">
            <a:extLst>
              <a:ext uri="{FF2B5EF4-FFF2-40B4-BE49-F238E27FC236}">
                <a16:creationId xmlns:a16="http://schemas.microsoft.com/office/drawing/2014/main" id="{6F2BB130-1196-4609-BA6C-359860CB88BD}"/>
              </a:ext>
            </a:extLst>
          </p:cNvPr>
          <p:cNvPicPr>
            <a:picLocks noChangeAspect="1"/>
          </p:cNvPicPr>
          <p:nvPr userDrawn="1"/>
        </p:nvPicPr>
        <p:blipFill>
          <a:blip r:embed="rId18">
            <a:clrChange>
              <a:clrFrom>
                <a:srgbClr val="FFFFFF"/>
              </a:clrFrom>
              <a:clrTo>
                <a:srgbClr val="FFFFFF">
                  <a:alpha val="0"/>
                </a:srgbClr>
              </a:clrTo>
            </a:clrChange>
          </a:blip>
          <a:stretch>
            <a:fillRect/>
          </a:stretch>
        </p:blipFill>
        <p:spPr>
          <a:xfrm>
            <a:off x="2411760" y="6514311"/>
            <a:ext cx="1323043" cy="303198"/>
          </a:xfrm>
          <a:prstGeom prst="rect">
            <a:avLst/>
          </a:prstGeom>
        </p:spPr>
      </p:pic>
      <p:sp>
        <p:nvSpPr>
          <p:cNvPr id="11" name="TextBox 6">
            <a:extLst>
              <a:ext uri="{FF2B5EF4-FFF2-40B4-BE49-F238E27FC236}">
                <a16:creationId xmlns:a16="http://schemas.microsoft.com/office/drawing/2014/main" id="{F2B01871-696B-4D4C-9A4E-B08C70EEACF5}"/>
              </a:ext>
            </a:extLst>
          </p:cNvPr>
          <p:cNvSpPr txBox="1"/>
          <p:nvPr userDrawn="1"/>
        </p:nvSpPr>
        <p:spPr>
          <a:xfrm>
            <a:off x="2051720" y="6239852"/>
            <a:ext cx="1308721" cy="261610"/>
          </a:xfrm>
          <a:prstGeom prst="rect">
            <a:avLst/>
          </a:prstGeom>
          <a:noFill/>
        </p:spPr>
        <p:txBody>
          <a:bodyPr wrap="square" rtlCol="0">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r>
              <a:rPr lang="en-US" sz="1100" dirty="0">
                <a:latin typeface="+mj-lt"/>
              </a:rPr>
              <a:t>Source from</a:t>
            </a:r>
          </a:p>
        </p:txBody>
      </p:sp>
      <p:sp>
        <p:nvSpPr>
          <p:cNvPr id="2" name="MSIPCMContentMarking" descr="{&quot;HashCode&quot;:-1818968269,&quot;Placement&quot;:&quot;Header&quot;,&quot;Top&quot;:0.0,&quot;Left&quot;:0.0,&quot;SlideWidth&quot;:720,&quot;SlideHeight&quot;:540}">
            <a:extLst>
              <a:ext uri="{FF2B5EF4-FFF2-40B4-BE49-F238E27FC236}">
                <a16:creationId xmlns:a16="http://schemas.microsoft.com/office/drawing/2014/main" id="{765A5FDB-BB11-4720-B9F0-903B6038FB9F}"/>
              </a:ext>
            </a:extLst>
          </p:cNvPr>
          <p:cNvSpPr txBox="1"/>
          <p:nvPr userDrawn="1"/>
        </p:nvSpPr>
        <p:spPr>
          <a:xfrm>
            <a:off x="0" y="0"/>
            <a:ext cx="2755813" cy="279435"/>
          </a:xfrm>
          <a:prstGeom prst="rect">
            <a:avLst/>
          </a:prstGeom>
          <a:noFill/>
        </p:spPr>
        <p:txBody>
          <a:bodyPr vert="horz" wrap="square" lIns="0" tIns="0" rIns="0" bIns="0" rtlCol="0" anchor="ctr" anchorCtr="1">
            <a:spAutoFit/>
          </a:bodyPr>
          <a:lstStyle/>
          <a:p>
            <a:pPr algn="l">
              <a:spcBef>
                <a:spcPts val="0"/>
              </a:spcBef>
              <a:spcAft>
                <a:spcPts val="0"/>
              </a:spcAft>
            </a:pPr>
            <a:r>
              <a:rPr lang="en-SG" sz="1100">
                <a:solidFill>
                  <a:srgbClr val="000000"/>
                </a:solidFill>
                <a:latin typeface="Calibri" panose="020F0502020204030204" pitchFamily="34" charset="0"/>
              </a:rPr>
              <a:t>                    Official (Closed) - Non Sensitive</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hdr="0" dt="0"/>
  <p:txStyles>
    <p:title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p:titleStyle>
    <p:bodyStyle>
      <a:lvl1pPr marL="342900" indent="-342900" algn="l" rtl="0" eaLnBrk="1" fontAlgn="base" hangingPunct="1">
        <a:spcBef>
          <a:spcPct val="20000"/>
        </a:spcBef>
        <a:spcAft>
          <a:spcPct val="0"/>
        </a:spcAft>
        <a:buClr>
          <a:schemeClr val="tx2"/>
        </a:buClr>
        <a:buSzPct val="140000"/>
        <a:buFont typeface="Wingdings" pitchFamily="2" charset="2"/>
        <a:buChar char="§"/>
        <a:defRPr kumimoji="1"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0033CC"/>
        </a:buClr>
        <a:buSzPct val="120000"/>
        <a:buFont typeface="Wingdings" pitchFamily="2" charset="2"/>
        <a:buChar char="§"/>
        <a:defRPr kumimoji="1" sz="2800" b="1">
          <a:solidFill>
            <a:srgbClr val="0033CC"/>
          </a:solidFill>
          <a:latin typeface="+mn-lt"/>
        </a:defRPr>
      </a:lvl2pPr>
      <a:lvl3pPr marL="1143000" indent="-228600" algn="l" rtl="0" eaLnBrk="1" fontAlgn="base" hangingPunct="1">
        <a:spcBef>
          <a:spcPct val="20000"/>
        </a:spcBef>
        <a:spcAft>
          <a:spcPct val="0"/>
        </a:spcAft>
        <a:buClr>
          <a:schemeClr val="hlink"/>
        </a:buClr>
        <a:buFont typeface="Wingdings" pitchFamily="2" charset="2"/>
        <a:buChar char="§"/>
        <a:defRPr kumimoji="1" sz="2400">
          <a:solidFill>
            <a:schemeClr val="hlink"/>
          </a:solidFill>
          <a:latin typeface="+mn-lt"/>
        </a:defRPr>
      </a:lvl3pPr>
      <a:lvl4pPr marL="1600200" indent="-228600" algn="l" rtl="0" eaLnBrk="1" fontAlgn="base" hangingPunct="1">
        <a:spcBef>
          <a:spcPct val="20000"/>
        </a:spcBef>
        <a:spcAft>
          <a:spcPct val="0"/>
        </a:spcAft>
        <a:buClr>
          <a:schemeClr val="tx2"/>
        </a:buClr>
        <a:buFont typeface="Wingdings" pitchFamily="2" charset="2"/>
        <a:buChar char="§"/>
        <a:defRPr kumimoji="1" sz="2000">
          <a:solidFill>
            <a:schemeClr val="tx1"/>
          </a:solidFill>
          <a:latin typeface="+mn-lt"/>
        </a:defRPr>
      </a:lvl4pPr>
      <a:lvl5pPr marL="20574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5pPr>
      <a:lvl6pPr marL="25146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6pPr>
      <a:lvl7pPr marL="29718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7pPr>
      <a:lvl8pPr marL="34290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8pPr>
      <a:lvl9pPr marL="3886200" indent="-228600" algn="l" rtl="0" eaLnBrk="1" fontAlgn="base" hangingPunct="1">
        <a:spcBef>
          <a:spcPct val="20000"/>
        </a:spcBef>
        <a:spcAft>
          <a:spcPct val="0"/>
        </a:spcAft>
        <a:buClr>
          <a:srgbClr val="009900"/>
        </a:buClr>
        <a:buSzPct val="90000"/>
        <a:buFont typeface="Wingdings" pitchFamily="2" charset="2"/>
        <a:buChar char="§"/>
        <a:defRPr kumimoji="1" sz="2000">
          <a:solidFill>
            <a:srgbClr val="00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2.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4.png"/><Relationship Id="rId5" Type="http://schemas.openxmlformats.org/officeDocument/2006/relationships/image" Target="../media/image18.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7.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18.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32.xml"/><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76.png"/><Relationship Id="rId4" Type="http://schemas.openxmlformats.org/officeDocument/2006/relationships/image" Target="../media/image7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5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ChangeArrowheads="1"/>
          </p:cNvSpPr>
          <p:nvPr/>
        </p:nvSpPr>
        <p:spPr bwMode="auto">
          <a:xfrm>
            <a:off x="0" y="0"/>
            <a:ext cx="1828800" cy="6858000"/>
          </a:xfrm>
          <a:prstGeom prst="rect">
            <a:avLst/>
          </a:prstGeom>
          <a:solidFill>
            <a:srgbClr val="0033CC"/>
          </a:solidFill>
          <a:ln w="28575">
            <a:solidFill>
              <a:schemeClr val="tx1"/>
            </a:solidFill>
            <a:miter lim="800000"/>
            <a:headEnd type="none" w="sm" len="sm"/>
            <a:tailEnd type="none" w="sm" len="sm"/>
          </a:ln>
        </p:spPr>
        <p:txBody>
          <a:bodyPr wrap="none" anchor="ctr"/>
          <a:lstStyle/>
          <a:p>
            <a:endParaRPr lang="en-US" dirty="0"/>
          </a:p>
        </p:txBody>
      </p:sp>
      <p:sp>
        <p:nvSpPr>
          <p:cNvPr id="129027" name="Rectangle 3"/>
          <p:cNvSpPr>
            <a:spLocks noGrp="1" noChangeArrowheads="1"/>
          </p:cNvSpPr>
          <p:nvPr>
            <p:ph type="subTitle" idx="1"/>
          </p:nvPr>
        </p:nvSpPr>
        <p:spPr>
          <a:xfrm>
            <a:off x="1845181" y="2132856"/>
            <a:ext cx="7298819" cy="1752600"/>
          </a:xfrm>
        </p:spPr>
        <p:txBody>
          <a:bodyPr>
            <a:normAutofit/>
          </a:bodyPr>
          <a:lstStyle/>
          <a:p>
            <a:pPr algn="ctr">
              <a:lnSpc>
                <a:spcPct val="130000"/>
              </a:lnSpc>
            </a:pPr>
            <a:r>
              <a:rPr lang="en-GB" sz="4000" b="0" dirty="0">
                <a:solidFill>
                  <a:srgbClr val="0033CC"/>
                </a:solidFill>
                <a:effectLst>
                  <a:outerShdw blurRad="38100" dist="38100" dir="2700000" algn="tl">
                    <a:srgbClr val="C0C0C0"/>
                  </a:outerShdw>
                </a:effectLst>
              </a:rPr>
              <a:t>Application Identification (App ID)</a:t>
            </a:r>
            <a:endParaRPr lang="en-GB" sz="4000" dirty="0">
              <a:solidFill>
                <a:srgbClr val="0033CC"/>
              </a:solidFill>
              <a:effectLst>
                <a:outerShdw blurRad="38100" dist="38100" dir="2700000" algn="tl">
                  <a:srgbClr val="C0C0C0"/>
                </a:outerShdw>
              </a:effectLst>
            </a:endParaRPr>
          </a:p>
        </p:txBody>
      </p:sp>
      <p:sp>
        <p:nvSpPr>
          <p:cNvPr id="129028" name="Text Box 4"/>
          <p:cNvSpPr txBox="1">
            <a:spLocks noChangeArrowheads="1"/>
          </p:cNvSpPr>
          <p:nvPr/>
        </p:nvSpPr>
        <p:spPr bwMode="auto">
          <a:xfrm>
            <a:off x="609600" y="1066800"/>
            <a:ext cx="609600" cy="3937000"/>
          </a:xfrm>
          <a:prstGeom prst="rect">
            <a:avLst/>
          </a:prstGeom>
          <a:noFill/>
          <a:ln w="9525">
            <a:noFill/>
            <a:miter lim="800000"/>
            <a:headEnd/>
            <a:tailEnd/>
          </a:ln>
          <a:effectLst/>
        </p:spPr>
        <p:txBody>
          <a:bodyPr>
            <a:spAutoFit/>
          </a:bodyPr>
          <a:lstStyle/>
          <a:p>
            <a:pPr eaLnBrk="1" hangingPunct="1">
              <a:spcBef>
                <a:spcPct val="50000"/>
              </a:spcBef>
              <a:defRPr/>
            </a:pPr>
            <a:r>
              <a:rPr lang="en-GB" sz="3600" b="1" dirty="0">
                <a:solidFill>
                  <a:schemeClr val="bg1"/>
                </a:solidFill>
                <a:effectLst>
                  <a:outerShdw blurRad="38100" dist="38100" dir="2700000" algn="tl">
                    <a:srgbClr val="C0C0C0"/>
                  </a:outerShdw>
                </a:effectLst>
                <a:latin typeface="Tahoma" charset="0"/>
              </a:rPr>
              <a:t>LECTURE </a:t>
            </a:r>
            <a:r>
              <a:rPr lang="en-GB" sz="3600" b="1" dirty="0">
                <a:solidFill>
                  <a:srgbClr val="FF0000"/>
                </a:solidFill>
                <a:effectLst>
                  <a:outerShdw blurRad="38100" dist="38100" dir="2700000" algn="tl">
                    <a:srgbClr val="C0C0C0"/>
                  </a:outerShdw>
                </a:effectLst>
                <a:latin typeface="Tahoma" charset="0"/>
              </a:rPr>
              <a:t>  </a:t>
            </a:r>
          </a:p>
        </p:txBody>
      </p:sp>
      <p:sp>
        <p:nvSpPr>
          <p:cNvPr id="16389" name="Text Box 9"/>
          <p:cNvSpPr txBox="1">
            <a:spLocks noChangeArrowheads="1"/>
          </p:cNvSpPr>
          <p:nvPr/>
        </p:nvSpPr>
        <p:spPr bwMode="auto">
          <a:xfrm>
            <a:off x="0" y="152400"/>
            <a:ext cx="1752600" cy="646331"/>
          </a:xfrm>
          <a:prstGeom prst="rect">
            <a:avLst/>
          </a:prstGeom>
          <a:noFill/>
          <a:ln w="9525">
            <a:noFill/>
            <a:miter lim="800000"/>
            <a:headEnd/>
            <a:tailEnd/>
          </a:ln>
        </p:spPr>
        <p:txBody>
          <a:bodyPr>
            <a:spAutoFit/>
          </a:body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NS</a:t>
            </a:r>
          </a:p>
        </p:txBody>
      </p:sp>
      <p:sp>
        <p:nvSpPr>
          <p:cNvPr id="129038" name="Rectangle 14"/>
          <p:cNvSpPr>
            <a:spLocks noChangeArrowheads="1"/>
          </p:cNvSpPr>
          <p:nvPr/>
        </p:nvSpPr>
        <p:spPr bwMode="auto">
          <a:xfrm>
            <a:off x="2514600" y="3810000"/>
            <a:ext cx="5486400" cy="1295400"/>
          </a:xfrm>
          <a:prstGeom prst="rect">
            <a:avLst/>
          </a:prstGeom>
          <a:noFill/>
          <a:ln w="9525">
            <a:noFill/>
            <a:miter lim="800000"/>
            <a:headEnd/>
            <a:tailEnd/>
          </a:ln>
        </p:spPr>
        <p:txBody>
          <a:bodyPr/>
          <a:lstStyle/>
          <a:p>
            <a:pPr algn="ctr">
              <a:lnSpc>
                <a:spcPct val="90000"/>
              </a:lnSpc>
              <a:spcBef>
                <a:spcPct val="20000"/>
              </a:spcBef>
              <a:buClr>
                <a:schemeClr val="tx2"/>
              </a:buClr>
              <a:buSzPct val="140000"/>
              <a:buFont typeface="Wingdings" pitchFamily="2" charset="2"/>
              <a:buNone/>
            </a:pPr>
            <a:r>
              <a:rPr kumimoji="1" lang="en-GB" sz="4800" b="1" dirty="0">
                <a:solidFill>
                  <a:srgbClr val="FF0000"/>
                </a:solidFill>
                <a:latin typeface="Arial Narrow" pitchFamily="34" charset="0"/>
              </a:rPr>
              <a:t> </a:t>
            </a:r>
          </a:p>
          <a:p>
            <a:pPr algn="ctr">
              <a:lnSpc>
                <a:spcPct val="90000"/>
              </a:lnSpc>
              <a:spcBef>
                <a:spcPct val="20000"/>
              </a:spcBef>
              <a:buClr>
                <a:schemeClr val="tx2"/>
              </a:buClr>
              <a:buSzPct val="140000"/>
              <a:buFont typeface="Wingdings" pitchFamily="2" charset="2"/>
              <a:buNone/>
            </a:pPr>
            <a:endParaRPr kumimoji="1" lang="en-GB" sz="3600" b="1" dirty="0">
              <a:solidFill>
                <a:srgbClr val="FF0000"/>
              </a:solidFill>
              <a:latin typeface="Arial Narrow" pitchFamily="34" charset="0"/>
            </a:endParaRP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Diploma in CSF</a:t>
            </a:r>
          </a:p>
          <a:p>
            <a:pPr algn="ctr">
              <a:lnSpc>
                <a:spcPct val="90000"/>
              </a:lnSpc>
              <a:spcBef>
                <a:spcPct val="20000"/>
              </a:spcBef>
              <a:buClr>
                <a:schemeClr val="tx2"/>
              </a:buClr>
              <a:buSzPct val="140000"/>
              <a:buFont typeface="Wingdings" pitchFamily="2" charset="2"/>
              <a:buNone/>
            </a:pPr>
            <a:r>
              <a:rPr kumimoji="1" lang="en-GB" dirty="0">
                <a:latin typeface="Arial Narrow" pitchFamily="34" charset="0"/>
              </a:rPr>
              <a:t>Year 3 (2020/21) Semester 5</a:t>
            </a:r>
            <a:endParaRPr kumimoji="1" lang="en-GB" sz="4000" dirty="0">
              <a:effectLst>
                <a:outerShdw blurRad="38100" dist="38100" dir="2700000" algn="tl">
                  <a:srgbClr val="C0C0C0"/>
                </a:outerShdw>
              </a:effectLst>
            </a:endParaRPr>
          </a:p>
        </p:txBody>
      </p:sp>
      <p:sp>
        <p:nvSpPr>
          <p:cNvPr id="16391" name="Line 15"/>
          <p:cNvSpPr>
            <a:spLocks noChangeShapeType="1"/>
          </p:cNvSpPr>
          <p:nvPr/>
        </p:nvSpPr>
        <p:spPr bwMode="auto">
          <a:xfrm>
            <a:off x="1828800" y="1143000"/>
            <a:ext cx="7315200" cy="0"/>
          </a:xfrm>
          <a:prstGeom prst="line">
            <a:avLst/>
          </a:prstGeom>
          <a:noFill/>
          <a:ln w="28575">
            <a:solidFill>
              <a:schemeClr val="tx1"/>
            </a:solidFill>
            <a:round/>
            <a:headEnd type="none" w="sm" len="sm"/>
            <a:tailEnd type="none" w="sm" len="sm"/>
          </a:ln>
        </p:spPr>
        <p:txBody>
          <a:bodyPr/>
          <a:lstStyle/>
          <a:p>
            <a:endParaRPr lang="en-SG" dirty="0"/>
          </a:p>
        </p:txBody>
      </p:sp>
      <p:pic>
        <p:nvPicPr>
          <p:cNvPr id="16392" name="Picture 16" descr="School of ICT"/>
          <p:cNvPicPr>
            <a:picLocks noChangeAspect="1" noChangeArrowheads="1"/>
          </p:cNvPicPr>
          <p:nvPr/>
        </p:nvPicPr>
        <p:blipFill>
          <a:blip r:embed="rId3"/>
          <a:srcRect/>
          <a:stretch>
            <a:fillRect/>
          </a:stretch>
        </p:blipFill>
        <p:spPr bwMode="auto">
          <a:xfrm>
            <a:off x="1981200" y="0"/>
            <a:ext cx="3048000" cy="1044575"/>
          </a:xfrm>
          <a:prstGeom prst="rect">
            <a:avLst/>
          </a:prstGeom>
          <a:noFill/>
          <a:ln w="9525">
            <a:noFill/>
            <a:miter lim="800000"/>
            <a:headEnd/>
            <a:tailEnd/>
          </a:ln>
        </p:spPr>
      </p:pic>
      <p:sp>
        <p:nvSpPr>
          <p:cNvPr id="9" name="Rectangle 8"/>
          <p:cNvSpPr/>
          <p:nvPr/>
        </p:nvSpPr>
        <p:spPr>
          <a:xfrm>
            <a:off x="3847973" y="3809999"/>
            <a:ext cx="3276859" cy="646331"/>
          </a:xfrm>
          <a:prstGeom prst="rect">
            <a:avLst/>
          </a:prstGeom>
        </p:spPr>
        <p:txBody>
          <a:bodyPr wrap="none">
            <a:spAutoFit/>
          </a:bodyPr>
          <a:lstStyle/>
          <a:p>
            <a:pPr algn="ctr"/>
            <a:r>
              <a:rPr kumimoji="1" lang="en-GB" sz="3600" b="1" dirty="0">
                <a:solidFill>
                  <a:srgbClr val="FF0000"/>
                </a:solidFill>
                <a:latin typeface="Arial Narrow" pitchFamily="34" charset="0"/>
              </a:rPr>
              <a:t>Network Security</a:t>
            </a:r>
            <a:endParaRPr lang="en-US" sz="3600" dirty="0"/>
          </a:p>
        </p:txBody>
      </p:sp>
      <p:sp>
        <p:nvSpPr>
          <p:cNvPr id="10" name="Text Box 9"/>
          <p:cNvSpPr txBox="1">
            <a:spLocks noChangeArrowheads="1"/>
          </p:cNvSpPr>
          <p:nvPr/>
        </p:nvSpPr>
        <p:spPr bwMode="auto">
          <a:xfrm>
            <a:off x="0" y="5181600"/>
            <a:ext cx="1752600" cy="646331"/>
          </a:xfrm>
          <a:prstGeom prst="rect">
            <a:avLst/>
          </a:prstGeom>
          <a:noFill/>
          <a:ln w="9525">
            <a:noFill/>
            <a:miter lim="800000"/>
            <a:headEnd/>
            <a:tailEnd/>
          </a:ln>
        </p:spPr>
        <p:txBody>
          <a:bodyPr>
            <a:spAutoFit/>
          </a:bodyPr>
          <a:lstStyle>
            <a:defPPr>
              <a:defRPr lang="en-GB"/>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a:lstStyle>
          <a:p>
            <a:pPr algn="ctr" eaLnBrk="1" hangingPunct="1">
              <a:spcBef>
                <a:spcPct val="50000"/>
              </a:spcBef>
            </a:pPr>
            <a:r>
              <a:rPr lang="en-GB" sz="3600" b="1" dirty="0">
                <a:solidFill>
                  <a:schemeClr val="bg1"/>
                </a:solidFill>
                <a:effectLst>
                  <a:outerShdw blurRad="38100" dist="38100" dir="2700000" algn="tl">
                    <a:srgbClr val="000000">
                      <a:alpha val="43137"/>
                    </a:srgbClr>
                  </a:outerShdw>
                </a:effectLst>
                <a:latin typeface="Tahoma" charset="0"/>
              </a:rPr>
              <a:t>4</a:t>
            </a:r>
          </a:p>
        </p:txBody>
      </p:sp>
      <p:pic>
        <p:nvPicPr>
          <p:cNvPr id="45058" name="Picture 2" descr="http://www.essential-solutions.net/uploads/images/pages/Securit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81800" y="0"/>
            <a:ext cx="2362200" cy="176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683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3"/>
          <p:cNvSpPr>
            <a:spLocks noChangeArrowheads="1"/>
          </p:cNvSpPr>
          <p:nvPr/>
        </p:nvSpPr>
        <p:spPr bwMode="auto">
          <a:xfrm>
            <a:off x="2780008" y="2612713"/>
            <a:ext cx="1070429" cy="2062572"/>
          </a:xfrm>
          <a:prstGeom prst="roundRect">
            <a:avLst>
              <a:gd name="adj" fmla="val 9196"/>
            </a:avLst>
          </a:prstGeom>
          <a:solidFill>
            <a:srgbClr val="A7C439"/>
          </a:solidFill>
          <a:ln w="9525">
            <a:solidFill>
              <a:schemeClr val="tx1"/>
            </a:solidFill>
            <a:round/>
            <a:headEnd/>
            <a:tailEnd/>
          </a:ln>
        </p:spPr>
        <p:txBody>
          <a:bodyPr wrap="none" lIns="91426" tIns="45714" rIns="91426" bIns="45714" anchor="ctr"/>
          <a:lstStyle/>
          <a:p>
            <a:pPr defTabSz="914263"/>
            <a:endParaRPr lang="en-US" dirty="0">
              <a:ea typeface="ＭＳ Ｐゴシック"/>
              <a:cs typeface="ＭＳ Ｐゴシック"/>
            </a:endParaRPr>
          </a:p>
        </p:txBody>
      </p:sp>
      <p:grpSp>
        <p:nvGrpSpPr>
          <p:cNvPr id="5" name="Group 4"/>
          <p:cNvGrpSpPr/>
          <p:nvPr/>
        </p:nvGrpSpPr>
        <p:grpSpPr>
          <a:xfrm>
            <a:off x="1238187" y="2612713"/>
            <a:ext cx="1094465" cy="2062572"/>
            <a:chOff x="855046" y="3646593"/>
            <a:chExt cx="1809419" cy="1278979"/>
          </a:xfrm>
        </p:grpSpPr>
        <p:sp>
          <p:nvSpPr>
            <p:cNvPr id="6"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7" name="TextBox 28"/>
            <p:cNvSpPr txBox="1">
              <a:spLocks noChangeArrowheads="1"/>
            </p:cNvSpPr>
            <p:nvPr/>
          </p:nvSpPr>
          <p:spPr bwMode="auto">
            <a:xfrm>
              <a:off x="1015022" y="3657843"/>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grpSp>
        <p:nvGrpSpPr>
          <p:cNvPr id="8" name="Group 7"/>
          <p:cNvGrpSpPr/>
          <p:nvPr/>
        </p:nvGrpSpPr>
        <p:grpSpPr>
          <a:xfrm>
            <a:off x="6719541" y="2585663"/>
            <a:ext cx="1094465" cy="2062572"/>
            <a:chOff x="855046" y="3646593"/>
            <a:chExt cx="1809419" cy="1278979"/>
          </a:xfrm>
        </p:grpSpPr>
        <p:sp>
          <p:nvSpPr>
            <p:cNvPr id="9"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10" name="TextBox 28"/>
            <p:cNvSpPr txBox="1">
              <a:spLocks noChangeArrowheads="1"/>
            </p:cNvSpPr>
            <p:nvPr/>
          </p:nvSpPr>
          <p:spPr bwMode="auto">
            <a:xfrm>
              <a:off x="1015864" y="3655811"/>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sp>
        <p:nvSpPr>
          <p:cNvPr id="11" name="Line 4"/>
          <p:cNvSpPr>
            <a:spLocks noChangeShapeType="1"/>
          </p:cNvSpPr>
          <p:nvPr/>
        </p:nvSpPr>
        <p:spPr bwMode="auto">
          <a:xfrm>
            <a:off x="4976381" y="1539409"/>
            <a:ext cx="0" cy="449464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solidFill>
                <a:schemeClr val="tx2"/>
              </a:solidFill>
            </a:endParaRPr>
          </a:p>
        </p:txBody>
      </p:sp>
      <p:sp>
        <p:nvSpPr>
          <p:cNvPr id="13" name="Rectangle 6"/>
          <p:cNvSpPr>
            <a:spLocks/>
          </p:cNvSpPr>
          <p:nvPr/>
        </p:nvSpPr>
        <p:spPr bwMode="auto">
          <a:xfrm>
            <a:off x="1879659" y="1161275"/>
            <a:ext cx="15901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chemeClr val="tx2"/>
                </a:solidFill>
                <a:ea typeface="MS PGothic" pitchFamily="34" charset="-128"/>
              </a:rPr>
              <a:t>Legacy Firewalls</a:t>
            </a:r>
          </a:p>
        </p:txBody>
      </p:sp>
      <p:sp>
        <p:nvSpPr>
          <p:cNvPr id="14" name="Rectangle 7"/>
          <p:cNvSpPr>
            <a:spLocks/>
          </p:cNvSpPr>
          <p:nvPr/>
        </p:nvSpPr>
        <p:spPr bwMode="auto">
          <a:xfrm>
            <a:off x="5849180" y="1784330"/>
            <a:ext cx="276998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a:solidFill>
                  <a:schemeClr val="tx2"/>
                </a:solidFill>
                <a:ea typeface="MS PGothic" pitchFamily="34" charset="-128"/>
              </a:rPr>
              <a:t>Firewall Rule:  ALLOW DNS</a:t>
            </a:r>
          </a:p>
        </p:txBody>
      </p:sp>
      <p:sp>
        <p:nvSpPr>
          <p:cNvPr id="15" name="Rectangle 8"/>
          <p:cNvSpPr>
            <a:spLocks/>
          </p:cNvSpPr>
          <p:nvPr/>
        </p:nvSpPr>
        <p:spPr bwMode="auto">
          <a:xfrm>
            <a:off x="1060679" y="1665747"/>
            <a:ext cx="3013646"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a:solidFill>
                  <a:schemeClr val="tx2"/>
                </a:solidFill>
                <a:ea typeface="MS PGothic" pitchFamily="34" charset="-128"/>
              </a:rPr>
              <a:t>Firewall Rule:  ALLOW Port 53 </a:t>
            </a:r>
          </a:p>
        </p:txBody>
      </p:sp>
      <p:sp>
        <p:nvSpPr>
          <p:cNvPr id="16" name="Rectangle 13"/>
          <p:cNvSpPr>
            <a:spLocks/>
          </p:cNvSpPr>
          <p:nvPr/>
        </p:nvSpPr>
        <p:spPr bwMode="auto">
          <a:xfrm>
            <a:off x="6061432" y="4957899"/>
            <a:ext cx="1090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DNS=DNS:</a:t>
            </a:r>
            <a:endParaRPr lang="en-US" dirty="0">
              <a:solidFill>
                <a:srgbClr val="5AEB23"/>
              </a:solidFill>
              <a:ea typeface="MS PGothic" pitchFamily="34" charset="-128"/>
            </a:endParaRPr>
          </a:p>
        </p:txBody>
      </p:sp>
      <p:sp>
        <p:nvSpPr>
          <p:cNvPr id="17" name="Rectangle 14"/>
          <p:cNvSpPr>
            <a:spLocks/>
          </p:cNvSpPr>
          <p:nvPr/>
        </p:nvSpPr>
        <p:spPr bwMode="auto">
          <a:xfrm>
            <a:off x="914146" y="5005382"/>
            <a:ext cx="17312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Packet on Port 53: </a:t>
            </a:r>
            <a:endParaRPr lang="en-US" dirty="0">
              <a:solidFill>
                <a:srgbClr val="5AEB23"/>
              </a:solidFill>
              <a:ea typeface="MS PGothic" pitchFamily="34" charset="-128"/>
            </a:endParaRPr>
          </a:p>
        </p:txBody>
      </p:sp>
      <p:sp>
        <p:nvSpPr>
          <p:cNvPr id="18" name="Rectangle 13"/>
          <p:cNvSpPr>
            <a:spLocks/>
          </p:cNvSpPr>
          <p:nvPr/>
        </p:nvSpPr>
        <p:spPr bwMode="auto">
          <a:xfrm>
            <a:off x="7409814" y="4951110"/>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19" name="Rectangle 13"/>
          <p:cNvSpPr>
            <a:spLocks/>
          </p:cNvSpPr>
          <p:nvPr/>
        </p:nvSpPr>
        <p:spPr bwMode="auto">
          <a:xfrm>
            <a:off x="2956500" y="5008460"/>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20" name="Rectangle 19"/>
          <p:cNvSpPr/>
          <p:nvPr/>
        </p:nvSpPr>
        <p:spPr>
          <a:xfrm>
            <a:off x="7043540" y="2830201"/>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21" name="Rectangle 20"/>
          <p:cNvSpPr/>
          <p:nvPr/>
        </p:nvSpPr>
        <p:spPr>
          <a:xfrm>
            <a:off x="1563802" y="2832675"/>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22" name="Right Arrow 21"/>
          <p:cNvSpPr/>
          <p:nvPr/>
        </p:nvSpPr>
        <p:spPr bwMode="auto">
          <a:xfrm>
            <a:off x="5853686" y="2909169"/>
            <a:ext cx="1084749"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23" name="Right Arrow 22"/>
          <p:cNvSpPr/>
          <p:nvPr/>
        </p:nvSpPr>
        <p:spPr bwMode="auto">
          <a:xfrm>
            <a:off x="7640469" y="2909169"/>
            <a:ext cx="1085498"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24" name="Right Arrow 23"/>
          <p:cNvSpPr/>
          <p:nvPr/>
        </p:nvSpPr>
        <p:spPr bwMode="auto">
          <a:xfrm>
            <a:off x="466643" y="2924344"/>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25" name="Right Arrow 24"/>
          <p:cNvSpPr/>
          <p:nvPr/>
        </p:nvSpPr>
        <p:spPr bwMode="auto">
          <a:xfrm>
            <a:off x="2221798" y="2920149"/>
            <a:ext cx="78508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26" name="Right Arrow 25"/>
          <p:cNvSpPr/>
          <p:nvPr/>
        </p:nvSpPr>
        <p:spPr bwMode="auto">
          <a:xfrm>
            <a:off x="5686569" y="3885970"/>
            <a:ext cx="1236534" cy="807005"/>
          </a:xfrm>
          <a:prstGeom prst="rightArrow">
            <a:avLst>
              <a:gd name="adj1" fmla="val 50000"/>
              <a:gd name="adj2" fmla="val 66667"/>
            </a:avLst>
          </a:prstGeom>
          <a:solidFill>
            <a:srgbClr val="800000"/>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 Zero-day C &amp; C</a:t>
            </a:r>
            <a:endParaRPr lang="en-US" sz="1200" dirty="0">
              <a:solidFill>
                <a:schemeClr val="bg1"/>
              </a:solidFill>
            </a:endParaRPr>
          </a:p>
        </p:txBody>
      </p:sp>
      <p:sp>
        <p:nvSpPr>
          <p:cNvPr id="27" name="Rectangle 26"/>
          <p:cNvSpPr/>
          <p:nvPr/>
        </p:nvSpPr>
        <p:spPr>
          <a:xfrm>
            <a:off x="6936672" y="3956891"/>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sp>
        <p:nvSpPr>
          <p:cNvPr id="28" name="Rectangle 13"/>
          <p:cNvSpPr>
            <a:spLocks/>
          </p:cNvSpPr>
          <p:nvPr/>
        </p:nvSpPr>
        <p:spPr bwMode="auto">
          <a:xfrm>
            <a:off x="5188690" y="5278300"/>
            <a:ext cx="261610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Command &amp; Control ≠ DNS:</a:t>
            </a:r>
            <a:endParaRPr lang="en-US" dirty="0">
              <a:solidFill>
                <a:srgbClr val="D72421"/>
              </a:solidFill>
              <a:ea typeface="MS PGothic" pitchFamily="34" charset="-128"/>
            </a:endParaRPr>
          </a:p>
        </p:txBody>
      </p:sp>
      <p:sp>
        <p:nvSpPr>
          <p:cNvPr id="29" name="Rectangle 22"/>
          <p:cNvSpPr>
            <a:spLocks/>
          </p:cNvSpPr>
          <p:nvPr/>
        </p:nvSpPr>
        <p:spPr bwMode="auto">
          <a:xfrm>
            <a:off x="5686569" y="5607306"/>
            <a:ext cx="271394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p>
            <a:pPr algn="ctr"/>
            <a:r>
              <a:rPr lang="en-US" dirty="0">
                <a:solidFill>
                  <a:srgbClr val="050200"/>
                </a:solidFill>
                <a:ea typeface="MS PGothic" pitchFamily="34" charset="-128"/>
              </a:rPr>
              <a:t>Visibility: Unknown traffic detected and blocked</a:t>
            </a:r>
          </a:p>
        </p:txBody>
      </p:sp>
      <p:sp>
        <p:nvSpPr>
          <p:cNvPr id="30" name="Rectangle 13"/>
          <p:cNvSpPr>
            <a:spLocks/>
          </p:cNvSpPr>
          <p:nvPr/>
        </p:nvSpPr>
        <p:spPr bwMode="auto">
          <a:xfrm>
            <a:off x="8183170" y="5278753"/>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D72421"/>
                </a:solidFill>
                <a:ea typeface="MS PGothic" pitchFamily="34" charset="-128"/>
              </a:rPr>
              <a:t>Deny</a:t>
            </a:r>
          </a:p>
        </p:txBody>
      </p:sp>
      <p:sp>
        <p:nvSpPr>
          <p:cNvPr id="31" name="Right Arrow 30"/>
          <p:cNvSpPr/>
          <p:nvPr/>
        </p:nvSpPr>
        <p:spPr bwMode="auto">
          <a:xfrm>
            <a:off x="466646" y="3462849"/>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32" name="Rectangle 31"/>
          <p:cNvSpPr/>
          <p:nvPr/>
        </p:nvSpPr>
        <p:spPr>
          <a:xfrm>
            <a:off x="1563802" y="3382451"/>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33" name="Rectangle 23"/>
          <p:cNvSpPr>
            <a:spLocks/>
          </p:cNvSpPr>
          <p:nvPr/>
        </p:nvSpPr>
        <p:spPr bwMode="auto">
          <a:xfrm>
            <a:off x="552907" y="5711950"/>
            <a:ext cx="334707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Packet on Port 53 allowed</a:t>
            </a:r>
          </a:p>
        </p:txBody>
      </p:sp>
      <p:sp>
        <p:nvSpPr>
          <p:cNvPr id="34" name="Rectangle 33"/>
          <p:cNvSpPr/>
          <p:nvPr/>
        </p:nvSpPr>
        <p:spPr>
          <a:xfrm>
            <a:off x="3134184" y="2851765"/>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35" name="Right Arrow 34"/>
          <p:cNvSpPr/>
          <p:nvPr/>
        </p:nvSpPr>
        <p:spPr bwMode="auto">
          <a:xfrm>
            <a:off x="3730543" y="2924344"/>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6" name="Right Arrow 35"/>
          <p:cNvSpPr/>
          <p:nvPr/>
        </p:nvSpPr>
        <p:spPr bwMode="auto">
          <a:xfrm>
            <a:off x="2113761" y="3462849"/>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37" name="Rectangle 36"/>
          <p:cNvSpPr/>
          <p:nvPr/>
        </p:nvSpPr>
        <p:spPr>
          <a:xfrm>
            <a:off x="3097199" y="3405751"/>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sp>
        <p:nvSpPr>
          <p:cNvPr id="38" name="Rectangle 37"/>
          <p:cNvSpPr>
            <a:spLocks/>
          </p:cNvSpPr>
          <p:nvPr/>
        </p:nvSpPr>
        <p:spPr bwMode="auto">
          <a:xfrm>
            <a:off x="754855" y="1913962"/>
            <a:ext cx="3718967"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buNone/>
            </a:pPr>
            <a:r>
              <a:rPr lang="en-US" sz="1700" dirty="0">
                <a:solidFill>
                  <a:schemeClr val="tx2"/>
                </a:solidFill>
                <a:ea typeface="MS PGothic" pitchFamily="34" charset="-128"/>
              </a:rPr>
              <a:t>Application IPS Rule:  </a:t>
            </a:r>
            <a:r>
              <a:rPr lang="en-US" sz="1700" dirty="0">
                <a:solidFill>
                  <a:srgbClr val="FF0000"/>
                </a:solidFill>
                <a:ea typeface="MS PGothic" pitchFamily="34" charset="-128"/>
              </a:rPr>
              <a:t>Block </a:t>
            </a:r>
            <a:r>
              <a:rPr lang="en-US" sz="1700" dirty="0">
                <a:solidFill>
                  <a:schemeClr val="tx2"/>
                </a:solidFill>
                <a:ea typeface="MS PGothic" pitchFamily="34" charset="-128"/>
              </a:rPr>
              <a:t>Bittorrent </a:t>
            </a:r>
          </a:p>
        </p:txBody>
      </p:sp>
      <p:sp>
        <p:nvSpPr>
          <p:cNvPr id="39" name="Right Arrow 38"/>
          <p:cNvSpPr/>
          <p:nvPr/>
        </p:nvSpPr>
        <p:spPr bwMode="auto">
          <a:xfrm>
            <a:off x="5864811" y="3464003"/>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0" name="Rectangle 39"/>
          <p:cNvSpPr/>
          <p:nvPr/>
        </p:nvSpPr>
        <p:spPr>
          <a:xfrm>
            <a:off x="6949055" y="3384134"/>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sp>
        <p:nvSpPr>
          <p:cNvPr id="41" name="Right Arrow 40"/>
          <p:cNvSpPr/>
          <p:nvPr/>
        </p:nvSpPr>
        <p:spPr bwMode="auto">
          <a:xfrm>
            <a:off x="294631" y="3901145"/>
            <a:ext cx="1253308" cy="807005"/>
          </a:xfrm>
          <a:prstGeom prst="rightArrow">
            <a:avLst>
              <a:gd name="adj1" fmla="val 50000"/>
              <a:gd name="adj2" fmla="val 66667"/>
            </a:avLst>
          </a:prstGeom>
          <a:solidFill>
            <a:srgbClr val="800000"/>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buNone/>
            </a:pPr>
            <a:r>
              <a:rPr lang="en-US" sz="1200" dirty="0">
                <a:solidFill>
                  <a:schemeClr val="bg1"/>
                </a:solidFill>
                <a:cs typeface="Calibri Bold" charset="0"/>
              </a:rPr>
              <a:t> Zero-day C &amp; C</a:t>
            </a:r>
            <a:endParaRPr lang="en-US" sz="1200" dirty="0">
              <a:solidFill>
                <a:schemeClr val="bg1"/>
              </a:solidFill>
            </a:endParaRPr>
          </a:p>
        </p:txBody>
      </p:sp>
      <p:sp>
        <p:nvSpPr>
          <p:cNvPr id="42" name="Rectangle 41"/>
          <p:cNvSpPr/>
          <p:nvPr/>
        </p:nvSpPr>
        <p:spPr>
          <a:xfrm>
            <a:off x="1550644" y="3949086"/>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43" name="Right Arrow 42"/>
          <p:cNvSpPr/>
          <p:nvPr/>
        </p:nvSpPr>
        <p:spPr bwMode="auto">
          <a:xfrm>
            <a:off x="1964134" y="3901145"/>
            <a:ext cx="1206737" cy="807005"/>
          </a:xfrm>
          <a:prstGeom prst="rightArrow">
            <a:avLst>
              <a:gd name="adj1" fmla="val 50000"/>
              <a:gd name="adj2" fmla="val 66667"/>
            </a:avLst>
          </a:prstGeom>
          <a:solidFill>
            <a:srgbClr val="800000"/>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buNone/>
            </a:pPr>
            <a:r>
              <a:rPr lang="en-US" sz="1200" dirty="0">
                <a:solidFill>
                  <a:schemeClr val="bg1"/>
                </a:solidFill>
                <a:cs typeface="Calibri Bold" charset="0"/>
              </a:rPr>
              <a:t> Zero-day C &amp; C</a:t>
            </a:r>
            <a:endParaRPr lang="en-US" sz="1200" dirty="0">
              <a:solidFill>
                <a:schemeClr val="bg1"/>
              </a:solidFill>
            </a:endParaRPr>
          </a:p>
        </p:txBody>
      </p:sp>
      <p:sp>
        <p:nvSpPr>
          <p:cNvPr id="44" name="Rectangle 43"/>
          <p:cNvSpPr/>
          <p:nvPr/>
        </p:nvSpPr>
        <p:spPr>
          <a:xfrm>
            <a:off x="3173577" y="3980295"/>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45" name="Right Arrow 44"/>
          <p:cNvSpPr/>
          <p:nvPr/>
        </p:nvSpPr>
        <p:spPr bwMode="auto">
          <a:xfrm>
            <a:off x="3608849" y="3901145"/>
            <a:ext cx="1202989" cy="807005"/>
          </a:xfrm>
          <a:prstGeom prst="rightArrow">
            <a:avLst>
              <a:gd name="adj1" fmla="val 50000"/>
              <a:gd name="adj2" fmla="val 66667"/>
            </a:avLst>
          </a:prstGeom>
          <a:solidFill>
            <a:srgbClr val="800000"/>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buNone/>
            </a:pPr>
            <a:r>
              <a:rPr lang="en-US" sz="1200" dirty="0">
                <a:solidFill>
                  <a:schemeClr val="bg1"/>
                </a:solidFill>
                <a:cs typeface="Calibri Bold" charset="0"/>
              </a:rPr>
              <a:t> Zero-day C &amp; C</a:t>
            </a:r>
            <a:endParaRPr lang="en-US" sz="1200" dirty="0">
              <a:solidFill>
                <a:schemeClr val="bg1"/>
              </a:solidFill>
            </a:endParaRPr>
          </a:p>
        </p:txBody>
      </p:sp>
      <p:sp>
        <p:nvSpPr>
          <p:cNvPr id="46" name="Rectangle 14"/>
          <p:cNvSpPr>
            <a:spLocks/>
          </p:cNvSpPr>
          <p:nvPr/>
        </p:nvSpPr>
        <p:spPr bwMode="auto">
          <a:xfrm>
            <a:off x="847396" y="5345927"/>
            <a:ext cx="17055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C &amp; C ≠ Bittorrent: </a:t>
            </a:r>
            <a:endParaRPr lang="en-US" dirty="0">
              <a:solidFill>
                <a:srgbClr val="5AEB23"/>
              </a:solidFill>
              <a:ea typeface="MS PGothic" pitchFamily="34" charset="-128"/>
            </a:endParaRPr>
          </a:p>
        </p:txBody>
      </p:sp>
      <p:sp>
        <p:nvSpPr>
          <p:cNvPr id="47" name="Rectangle 13"/>
          <p:cNvSpPr>
            <a:spLocks/>
          </p:cNvSpPr>
          <p:nvPr/>
        </p:nvSpPr>
        <p:spPr bwMode="auto">
          <a:xfrm>
            <a:off x="2976340" y="5347511"/>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48" name="TextBox 28"/>
          <p:cNvSpPr txBox="1">
            <a:spLocks noChangeArrowheads="1"/>
          </p:cNvSpPr>
          <p:nvPr/>
        </p:nvSpPr>
        <p:spPr bwMode="auto">
          <a:xfrm>
            <a:off x="2846499" y="2624784"/>
            <a:ext cx="937448" cy="307764"/>
          </a:xfrm>
          <a:prstGeom prst="rect">
            <a:avLst/>
          </a:prstGeom>
          <a:noFill/>
          <a:ln w="9525">
            <a:noFill/>
            <a:miter lim="800000"/>
            <a:headEnd/>
            <a:tailEnd/>
          </a:ln>
        </p:spPr>
        <p:txBody>
          <a:bodyPr wrap="none" lIns="91426" tIns="45714" rIns="91426" bIns="45714">
            <a:spAutoFit/>
          </a:bodyPr>
          <a:lstStyle/>
          <a:p>
            <a:pPr defTabSz="914263">
              <a:buNone/>
            </a:pPr>
            <a:r>
              <a:rPr lang="en-US" dirty="0">
                <a:solidFill>
                  <a:schemeClr val="bg1"/>
                </a:solidFill>
                <a:ea typeface="ＭＳ Ｐゴシック"/>
                <a:cs typeface="ＭＳ Ｐゴシック"/>
              </a:rPr>
              <a:t>App IPS</a:t>
            </a:r>
          </a:p>
        </p:txBody>
      </p:sp>
      <p:sp>
        <p:nvSpPr>
          <p:cNvPr id="49" name="Rectangle 1"/>
          <p:cNvSpPr>
            <a:spLocks noGrp="1" noChangeArrowheads="1"/>
          </p:cNvSpPr>
          <p:nvPr>
            <p:ph type="title"/>
          </p:nvPr>
        </p:nvSpPr>
        <p:spPr>
          <a:xfrm>
            <a:off x="22249" y="0"/>
            <a:ext cx="7358063" cy="764704"/>
          </a:xfrm>
        </p:spPr>
        <p:txBody>
          <a:bodyPr>
            <a:normAutofit/>
          </a:bodyPr>
          <a:lstStyle/>
          <a:p>
            <a:pPr eaLnBrk="1" hangingPunct="1">
              <a:defRPr/>
            </a:pPr>
            <a:r>
              <a:rPr lang="en-US" dirty="0"/>
              <a:t>Scenario 3:  Zero-day Malware</a:t>
            </a:r>
            <a:endParaRPr lang="en-US" b="0" dirty="0"/>
          </a:p>
        </p:txBody>
      </p:sp>
      <p:sp>
        <p:nvSpPr>
          <p:cNvPr id="50" name="Rectangle 5"/>
          <p:cNvSpPr>
            <a:spLocks/>
          </p:cNvSpPr>
          <p:nvPr/>
        </p:nvSpPr>
        <p:spPr bwMode="auto">
          <a:xfrm>
            <a:off x="5755784" y="1053553"/>
            <a:ext cx="26560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0"/>
              </a:spcBef>
            </a:pPr>
            <a:r>
              <a:rPr lang="en-US" dirty="0">
                <a:solidFill>
                  <a:schemeClr val="tx2"/>
                </a:solidFill>
                <a:ea typeface="MS PGothic" pitchFamily="34" charset="-128"/>
              </a:rPr>
              <a:t>Palo Alto Networks Firewalls</a:t>
            </a:r>
          </a:p>
          <a:p>
            <a:pPr>
              <a:spcBef>
                <a:spcPts val="0"/>
              </a:spcBef>
            </a:pPr>
            <a:r>
              <a:rPr lang="en-US" dirty="0">
                <a:solidFill>
                  <a:schemeClr val="tx2"/>
                </a:solidFill>
                <a:ea typeface="MS PGothic" pitchFamily="34" charset="-128"/>
              </a:rPr>
              <a:t>with App-ID</a:t>
            </a:r>
          </a:p>
        </p:txBody>
      </p:sp>
    </p:spTree>
    <p:extLst>
      <p:ext uri="{BB962C8B-B14F-4D97-AF65-F5344CB8AC3E}">
        <p14:creationId xmlns:p14="http://schemas.microsoft.com/office/powerpoint/2010/main" val="58983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p:cTn id="15" dur="500" fill="hold"/>
                                        <p:tgtEl>
                                          <p:spTgt spid="42"/>
                                        </p:tgtEl>
                                        <p:attrNameLst>
                                          <p:attrName>ppt_w</p:attrName>
                                        </p:attrNameLst>
                                      </p:cBhvr>
                                      <p:tavLst>
                                        <p:tav tm="0">
                                          <p:val>
                                            <p:fltVal val="0"/>
                                          </p:val>
                                        </p:tav>
                                        <p:tav tm="100000">
                                          <p:val>
                                            <p:strVal val="#ppt_w"/>
                                          </p:val>
                                        </p:tav>
                                      </p:tavLst>
                                    </p:anim>
                                    <p:anim calcmode="lin" valueType="num">
                                      <p:cBhvr>
                                        <p:cTn id="16" dur="500" fill="hold"/>
                                        <p:tgtEl>
                                          <p:spTgt spid="42"/>
                                        </p:tgtEl>
                                        <p:attrNameLst>
                                          <p:attrName>ppt_h</p:attrName>
                                        </p:attrNameLst>
                                      </p:cBhvr>
                                      <p:tavLst>
                                        <p:tav tm="0">
                                          <p:val>
                                            <p:fltVal val="0"/>
                                          </p:val>
                                        </p:tav>
                                        <p:tav tm="100000">
                                          <p:val>
                                            <p:strVal val="#ppt_h"/>
                                          </p:val>
                                        </p:tav>
                                      </p:tavLst>
                                    </p:anim>
                                    <p:animEffect transition="in" filter="fade">
                                      <p:cBhvr>
                                        <p:cTn id="17" dur="500"/>
                                        <p:tgtEl>
                                          <p:spTgt spid="42"/>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500"/>
                            </p:stCondLst>
                            <p:childTnLst>
                              <p:par>
                                <p:cTn id="22" presetID="10" presetClass="entr" presetSubtype="0" fill="hold" grpId="0" nodeType="afterEffect">
                                  <p:stCondLst>
                                    <p:cond delay="100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childTnLst>
                          </p:cTn>
                        </p:par>
                        <p:par>
                          <p:cTn id="29" fill="hold">
                            <p:stCondLst>
                              <p:cond delay="0"/>
                            </p:stCondLst>
                            <p:childTnLst>
                              <p:par>
                                <p:cTn id="30" presetID="53" presetClass="entr" presetSubtype="16" fill="hold" grpId="0" nodeType="afterEffect">
                                  <p:stCondLst>
                                    <p:cond delay="1000"/>
                                  </p:stCondLst>
                                  <p:childTnLst>
                                    <p:set>
                                      <p:cBhvr>
                                        <p:cTn id="31" dur="1" fill="hold">
                                          <p:stCondLst>
                                            <p:cond delay="0"/>
                                          </p:stCondLst>
                                        </p:cTn>
                                        <p:tgtEl>
                                          <p:spTgt spid="44"/>
                                        </p:tgtEl>
                                        <p:attrNameLst>
                                          <p:attrName>style.visibility</p:attrName>
                                        </p:attrNameLst>
                                      </p:cBhvr>
                                      <p:to>
                                        <p:strVal val="visible"/>
                                      </p:to>
                                    </p:set>
                                    <p:anim calcmode="lin" valueType="num">
                                      <p:cBhvr>
                                        <p:cTn id="32" dur="500" fill="hold"/>
                                        <p:tgtEl>
                                          <p:spTgt spid="44"/>
                                        </p:tgtEl>
                                        <p:attrNameLst>
                                          <p:attrName>ppt_w</p:attrName>
                                        </p:attrNameLst>
                                      </p:cBhvr>
                                      <p:tavLst>
                                        <p:tav tm="0">
                                          <p:val>
                                            <p:fltVal val="0"/>
                                          </p:val>
                                        </p:tav>
                                        <p:tav tm="100000">
                                          <p:val>
                                            <p:strVal val="#ppt_w"/>
                                          </p:val>
                                        </p:tav>
                                      </p:tavLst>
                                    </p:anim>
                                    <p:anim calcmode="lin" valueType="num">
                                      <p:cBhvr>
                                        <p:cTn id="33" dur="500" fill="hold"/>
                                        <p:tgtEl>
                                          <p:spTgt spid="44"/>
                                        </p:tgtEl>
                                        <p:attrNameLst>
                                          <p:attrName>ppt_h</p:attrName>
                                        </p:attrNameLst>
                                      </p:cBhvr>
                                      <p:tavLst>
                                        <p:tav tm="0">
                                          <p:val>
                                            <p:fltVal val="0"/>
                                          </p:val>
                                        </p:tav>
                                        <p:tav tm="100000">
                                          <p:val>
                                            <p:strVal val="#ppt_h"/>
                                          </p:val>
                                        </p:tav>
                                      </p:tavLst>
                                    </p:anim>
                                    <p:animEffect transition="in" filter="fade">
                                      <p:cBhvr>
                                        <p:cTn id="34" dur="500"/>
                                        <p:tgtEl>
                                          <p:spTgt spid="44"/>
                                        </p:tgtEl>
                                      </p:cBhvr>
                                    </p:animEffec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1000"/>
                                  </p:stCondLst>
                                  <p:childTnLst>
                                    <p:set>
                                      <p:cBhvr>
                                        <p:cTn id="40" dur="1" fill="hold">
                                          <p:stCondLst>
                                            <p:cond delay="0"/>
                                          </p:stCondLst>
                                        </p:cTn>
                                        <p:tgtEl>
                                          <p:spTgt spid="45"/>
                                        </p:tgtEl>
                                        <p:attrNameLst>
                                          <p:attrName>style.visibility</p:attrName>
                                        </p:attrNameLst>
                                      </p:cBhvr>
                                      <p:to>
                                        <p:strVal val="visible"/>
                                      </p:to>
                                    </p:set>
                                  </p:childTnLst>
                                </p:cTn>
                              </p:par>
                            </p:childTnLst>
                          </p:cTn>
                        </p:par>
                        <p:par>
                          <p:cTn id="41" fill="hold">
                            <p:stCondLst>
                              <p:cond delay="2500"/>
                            </p:stCondLst>
                            <p:childTnLst>
                              <p:par>
                                <p:cTn id="42" presetID="1" presetClass="entr" presetSubtype="0" fill="hold" grpId="0" nodeType="afterEffect">
                                  <p:stCondLst>
                                    <p:cond delay="1000"/>
                                  </p:stCondLst>
                                  <p:childTnLst>
                                    <p:set>
                                      <p:cBhvr>
                                        <p:cTn id="43" dur="1" fill="hold">
                                          <p:stCondLst>
                                            <p:cond delay="0"/>
                                          </p:stCondLst>
                                        </p:cTn>
                                        <p:tgtEl>
                                          <p:spTgt spid="3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0-#ppt_w/2"/>
                                          </p:val>
                                        </p:tav>
                                        <p:tav tm="100000">
                                          <p:val>
                                            <p:strVal val="#ppt_x"/>
                                          </p:val>
                                        </p:tav>
                                      </p:tavLst>
                                    </p:anim>
                                    <p:anim calcmode="lin" valueType="num">
                                      <p:cBhvr additive="base">
                                        <p:cTn id="49" dur="500" fill="hold"/>
                                        <p:tgtEl>
                                          <p:spTgt spid="26"/>
                                        </p:tgtEl>
                                        <p:attrNameLst>
                                          <p:attrName>ppt_y</p:attrName>
                                        </p:attrNameLst>
                                      </p:cBhvr>
                                      <p:tavLst>
                                        <p:tav tm="0">
                                          <p:val>
                                            <p:strVal val="#ppt_y"/>
                                          </p:val>
                                        </p:tav>
                                        <p:tav tm="100000">
                                          <p:val>
                                            <p:strVal val="#ppt_y"/>
                                          </p:val>
                                        </p:tav>
                                      </p:tavLst>
                                    </p:anim>
                                  </p:childTnLst>
                                </p:cTn>
                              </p:par>
                              <p:par>
                                <p:cTn id="50" presetID="1"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500" fill="hold"/>
                                        <p:tgtEl>
                                          <p:spTgt spid="27"/>
                                        </p:tgtEl>
                                        <p:attrNameLst>
                                          <p:attrName>ppt_w</p:attrName>
                                        </p:attrNameLst>
                                      </p:cBhvr>
                                      <p:tavLst>
                                        <p:tav tm="0">
                                          <p:val>
                                            <p:fltVal val="0"/>
                                          </p:val>
                                        </p:tav>
                                        <p:tav tm="100000">
                                          <p:val>
                                            <p:strVal val="#ppt_w"/>
                                          </p:val>
                                        </p:tav>
                                      </p:tavLst>
                                    </p:anim>
                                    <p:anim calcmode="lin" valueType="num">
                                      <p:cBhvr>
                                        <p:cTn id="57" dur="500" fill="hold"/>
                                        <p:tgtEl>
                                          <p:spTgt spid="27"/>
                                        </p:tgtEl>
                                        <p:attrNameLst>
                                          <p:attrName>ppt_h</p:attrName>
                                        </p:attrNameLst>
                                      </p:cBhvr>
                                      <p:tavLst>
                                        <p:tav tm="0">
                                          <p:val>
                                            <p:fltVal val="0"/>
                                          </p:val>
                                        </p:tav>
                                        <p:tav tm="100000">
                                          <p:val>
                                            <p:strVal val="#ppt_h"/>
                                          </p:val>
                                        </p:tav>
                                      </p:tavLst>
                                    </p:anim>
                                    <p:animEffect transition="in" filter="fade">
                                      <p:cBhvr>
                                        <p:cTn id="58" dur="500"/>
                                        <p:tgtEl>
                                          <p:spTgt spid="27"/>
                                        </p:tgtEl>
                                      </p:cBhvr>
                                    </p:animEffect>
                                  </p:childTnLst>
                                </p:cTn>
                              </p:par>
                            </p:childTnLst>
                          </p:cTn>
                        </p:par>
                        <p:par>
                          <p:cTn id="59" fill="hold">
                            <p:stCondLst>
                              <p:cond delay="500"/>
                            </p:stCondLst>
                            <p:childTnLst>
                              <p:par>
                                <p:cTn id="60" presetID="1" presetClass="entr" presetSubtype="0" fill="hold" grpId="0" nodeType="afterEffect">
                                  <p:stCondLst>
                                    <p:cond delay="100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p:stCondLst>
                              <p:cond delay="1500"/>
                            </p:stCondLst>
                            <p:childTnLst>
                              <p:par>
                                <p:cTn id="63" presetID="1" presetClass="entr" presetSubtype="0" fill="hold" grpId="0" nodeType="afterEffect">
                                  <p:stCondLst>
                                    <p:cond delay="100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6" grpId="0" animBg="1"/>
      <p:bldP spid="27" grpId="0"/>
      <p:bldP spid="28" grpId="0"/>
      <p:bldP spid="29" grpId="0"/>
      <p:bldP spid="30" grpId="0"/>
      <p:bldP spid="33" grpId="0"/>
      <p:bldP spid="41" grpId="0" animBg="1"/>
      <p:bldP spid="42" grpId="0"/>
      <p:bldP spid="43" grpId="0" animBg="1"/>
      <p:bldP spid="44" grpId="0"/>
      <p:bldP spid="45" grpId="0" animBg="1"/>
      <p:bldP spid="46" grpId="0"/>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a:xfrm>
            <a:off x="44896" y="0"/>
            <a:ext cx="8991600" cy="764704"/>
          </a:xfrm>
        </p:spPr>
        <p:txBody>
          <a:bodyPr/>
          <a:lstStyle/>
          <a:p>
            <a:pPr eaLnBrk="1" hangingPunct="1"/>
            <a:r>
              <a:rPr lang="en-US" dirty="0"/>
              <a:t>App-ID filter vs. URL Filtering</a:t>
            </a:r>
          </a:p>
        </p:txBody>
      </p:sp>
      <p:sp>
        <p:nvSpPr>
          <p:cNvPr id="8195" name="Content Placeholder 7"/>
          <p:cNvSpPr>
            <a:spLocks noGrp="1"/>
          </p:cNvSpPr>
          <p:nvPr>
            <p:ph idx="1"/>
          </p:nvPr>
        </p:nvSpPr>
        <p:spPr/>
        <p:txBody>
          <a:bodyPr>
            <a:normAutofit fontScale="92500" lnSpcReduction="10000"/>
          </a:bodyPr>
          <a:lstStyle/>
          <a:p>
            <a:pPr eaLnBrk="1" hangingPunct="1"/>
            <a:r>
              <a:rPr lang="en-US" dirty="0"/>
              <a:t>App-ID filtering</a:t>
            </a:r>
          </a:p>
          <a:p>
            <a:pPr lvl="1" eaLnBrk="1" hangingPunct="1"/>
            <a:r>
              <a:rPr lang="en-US" b="1" dirty="0"/>
              <a:t>Application</a:t>
            </a:r>
            <a:r>
              <a:rPr lang="en-US" dirty="0"/>
              <a:t> signature based</a:t>
            </a:r>
          </a:p>
          <a:p>
            <a:pPr lvl="1" eaLnBrk="1" hangingPunct="1"/>
            <a:r>
              <a:rPr lang="en-US" dirty="0"/>
              <a:t>Multiple Applications can be run from one web page</a:t>
            </a:r>
          </a:p>
          <a:p>
            <a:pPr lvl="1" eaLnBrk="1" hangingPunct="1"/>
            <a:r>
              <a:rPr lang="en-US" dirty="0"/>
              <a:t>Example:</a:t>
            </a:r>
          </a:p>
          <a:p>
            <a:pPr lvl="2" eaLnBrk="1" hangingPunct="1">
              <a:lnSpc>
                <a:spcPct val="150000"/>
              </a:lnSpc>
              <a:spcBef>
                <a:spcPts val="600"/>
              </a:spcBef>
              <a:spcAft>
                <a:spcPts val="0"/>
              </a:spcAft>
            </a:pPr>
            <a:r>
              <a:rPr lang="en-US" sz="1800" dirty="0"/>
              <a:t>facebook-base, facebook-apps, facebook-chat, facebook-mail, facebook-posting</a:t>
            </a:r>
          </a:p>
          <a:p>
            <a:pPr eaLnBrk="1" hangingPunct="1"/>
            <a:r>
              <a:rPr lang="en-US" dirty="0"/>
              <a:t>URL Filtering</a:t>
            </a:r>
          </a:p>
          <a:p>
            <a:pPr lvl="1" eaLnBrk="1" hangingPunct="1"/>
            <a:r>
              <a:rPr lang="en-US" dirty="0"/>
              <a:t>URL based</a:t>
            </a:r>
          </a:p>
          <a:p>
            <a:pPr lvl="1" eaLnBrk="1" hangingPunct="1"/>
            <a:r>
              <a:rPr lang="en-US" dirty="0"/>
              <a:t>Manages HTTP and HTTPS traffic only</a:t>
            </a:r>
          </a:p>
          <a:p>
            <a:pPr lvl="1" eaLnBrk="1" hangingPunct="1"/>
            <a:r>
              <a:rPr lang="en-US" b="1" dirty="0"/>
              <a:t>Content</a:t>
            </a:r>
            <a:r>
              <a:rPr lang="en-US" dirty="0"/>
              <a:t> from multiple web sites can be loaded onto one web page</a:t>
            </a:r>
          </a:p>
          <a:p>
            <a:pPr lvl="1" eaLnBrk="1" hangingPunct="1"/>
            <a:r>
              <a:rPr lang="en-US" dirty="0"/>
              <a:t>Example:</a:t>
            </a:r>
          </a:p>
          <a:p>
            <a:pPr lvl="2" eaLnBrk="1" hangingPunct="1"/>
            <a:r>
              <a:rPr lang="en-US" sz="1800" dirty="0"/>
              <a:t>www.facebook.com</a:t>
            </a:r>
          </a:p>
        </p:txBody>
      </p:sp>
    </p:spTree>
    <p:custDataLst>
      <p:tags r:id="rId1"/>
    </p:custDataLst>
    <p:extLst>
      <p:ext uri="{BB962C8B-B14F-4D97-AF65-F5344CB8AC3E}">
        <p14:creationId xmlns:p14="http://schemas.microsoft.com/office/powerpoint/2010/main" val="191743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27384"/>
            <a:ext cx="8229600" cy="792088"/>
          </a:xfrm>
        </p:spPr>
        <p:txBody>
          <a:bodyPr/>
          <a:lstStyle/>
          <a:p>
            <a:r>
              <a:rPr lang="en-US" dirty="0"/>
              <a:t>App-ID Components</a:t>
            </a: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215092083"/>
              </p:ext>
            </p:extLst>
          </p:nvPr>
        </p:nvGraphicFramePr>
        <p:xfrm>
          <a:off x="395536" y="980728"/>
          <a:ext cx="8412163" cy="50498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328741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Protocol Decoders</a:t>
            </a:r>
          </a:p>
        </p:txBody>
      </p:sp>
      <p:sp>
        <p:nvSpPr>
          <p:cNvPr id="17" name="Snip Single Corner Rectangle 16"/>
          <p:cNvSpPr/>
          <p:nvPr/>
        </p:nvSpPr>
        <p:spPr bwMode="auto">
          <a:xfrm>
            <a:off x="1074877" y="1994549"/>
            <a:ext cx="1601273"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web-browsing</a:t>
            </a:r>
            <a:endParaRPr kumimoji="0" lang="en-US" sz="1600" b="0" i="0" u="none" strike="noStrike" cap="none" normalizeH="0" baseline="0" dirty="0">
              <a:ln>
                <a:noFill/>
              </a:ln>
              <a:solidFill>
                <a:schemeClr val="tx2"/>
              </a:solidFill>
              <a:effectLst/>
              <a:latin typeface="Arial" charset="0"/>
            </a:endParaRPr>
          </a:p>
        </p:txBody>
      </p:sp>
      <p:grpSp>
        <p:nvGrpSpPr>
          <p:cNvPr id="5" name="Group 4"/>
          <p:cNvGrpSpPr/>
          <p:nvPr/>
        </p:nvGrpSpPr>
        <p:grpSpPr>
          <a:xfrm>
            <a:off x="2676150" y="2158486"/>
            <a:ext cx="5583237" cy="566821"/>
            <a:chOff x="2676150" y="2158486"/>
            <a:chExt cx="5583237" cy="566821"/>
          </a:xfrm>
        </p:grpSpPr>
        <p:sp>
          <p:nvSpPr>
            <p:cNvPr id="7" name="Snip Single Corner Rectangle 6"/>
            <p:cNvSpPr/>
            <p:nvPr/>
          </p:nvSpPr>
          <p:spPr bwMode="auto">
            <a:xfrm>
              <a:off x="5968132" y="2397433"/>
              <a:ext cx="2291255"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tx2"/>
                  </a:solidFill>
                  <a:effectLst/>
                  <a:latin typeface="Arial" charset="0"/>
                </a:rPr>
                <a:t>Protocol Decoders</a:t>
              </a:r>
            </a:p>
          </p:txBody>
        </p:sp>
        <p:cxnSp>
          <p:nvCxnSpPr>
            <p:cNvPr id="43" name="Straight Arrow Connector 42"/>
            <p:cNvCxnSpPr>
              <a:stCxn id="7" idx="2"/>
              <a:endCxn id="17" idx="0"/>
            </p:cNvCxnSpPr>
            <p:nvPr/>
          </p:nvCxnSpPr>
          <p:spPr bwMode="auto">
            <a:xfrm flipH="1" flipV="1">
              <a:off x="2676150" y="2158486"/>
              <a:ext cx="3291982" cy="402884"/>
            </a:xfrm>
            <a:prstGeom prst="straightConnector1">
              <a:avLst/>
            </a:prstGeom>
            <a:solidFill>
              <a:srgbClr val="316989"/>
            </a:solidFill>
            <a:ln w="12700" cap="flat" cmpd="sng" algn="ctr">
              <a:solidFill>
                <a:schemeClr val="tx1"/>
              </a:solidFill>
              <a:prstDash val="solid"/>
              <a:round/>
              <a:headEnd type="none" w="med" len="med"/>
              <a:tailEnd type="arrow"/>
            </a:ln>
            <a:effectLst/>
          </p:spPr>
        </p:cxnSp>
      </p:grpSp>
      <p:cxnSp>
        <p:nvCxnSpPr>
          <p:cNvPr id="46" name="Straight Arrow Connector 45"/>
          <p:cNvCxnSpPr>
            <a:cxnSpLocks/>
            <a:stCxn id="9" idx="2"/>
          </p:cNvCxnSpPr>
          <p:nvPr/>
        </p:nvCxnSpPr>
        <p:spPr bwMode="auto">
          <a:xfrm flipH="1" flipV="1">
            <a:off x="3359984" y="3301123"/>
            <a:ext cx="2608150" cy="369955"/>
          </a:xfrm>
          <a:prstGeom prst="straightConnector1">
            <a:avLst/>
          </a:prstGeom>
          <a:solidFill>
            <a:srgbClr val="316989"/>
          </a:solidFill>
          <a:ln w="12700" cap="flat" cmpd="sng" algn="ctr">
            <a:solidFill>
              <a:schemeClr val="tx1"/>
            </a:solidFill>
            <a:prstDash val="sysDash"/>
            <a:round/>
            <a:headEnd type="arrow" w="med" len="med"/>
            <a:tailEnd type="arrow"/>
          </a:ln>
          <a:effectLst/>
        </p:spPr>
      </p:cxnSp>
      <p:cxnSp>
        <p:nvCxnSpPr>
          <p:cNvPr id="47" name="Straight Arrow Connector 46"/>
          <p:cNvCxnSpPr>
            <a:cxnSpLocks/>
          </p:cNvCxnSpPr>
          <p:nvPr/>
        </p:nvCxnSpPr>
        <p:spPr bwMode="auto">
          <a:xfrm flipH="1">
            <a:off x="3986784" y="3789040"/>
            <a:ext cx="1953368" cy="504056"/>
          </a:xfrm>
          <a:prstGeom prst="straightConnector1">
            <a:avLst/>
          </a:prstGeom>
          <a:solidFill>
            <a:srgbClr val="316989"/>
          </a:solidFill>
          <a:ln w="12700" cap="flat" cmpd="sng" algn="ctr">
            <a:solidFill>
              <a:schemeClr val="tx1"/>
            </a:solidFill>
            <a:prstDash val="sysDash"/>
            <a:round/>
            <a:headEnd type="arrow" w="med" len="med"/>
            <a:tailEnd type="arrow"/>
          </a:ln>
          <a:effectLst/>
        </p:spPr>
      </p:cxnSp>
      <p:grpSp>
        <p:nvGrpSpPr>
          <p:cNvPr id="6" name="Group 5"/>
          <p:cNvGrpSpPr/>
          <p:nvPr/>
        </p:nvGrpSpPr>
        <p:grpSpPr>
          <a:xfrm>
            <a:off x="2699792" y="2322423"/>
            <a:ext cx="5559597" cy="1512592"/>
            <a:chOff x="2699792" y="2322423"/>
            <a:chExt cx="5559597" cy="1512592"/>
          </a:xfrm>
        </p:grpSpPr>
        <p:sp>
          <p:nvSpPr>
            <p:cNvPr id="9" name="Snip Single Corner Rectangle 8"/>
            <p:cNvSpPr/>
            <p:nvPr/>
          </p:nvSpPr>
          <p:spPr bwMode="auto">
            <a:xfrm>
              <a:off x="5968134" y="3507141"/>
              <a:ext cx="2291255"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tx2"/>
                  </a:solidFill>
                  <a:effectLst/>
                  <a:latin typeface="Arial" charset="0"/>
                </a:rPr>
                <a:t>Application Signatures</a:t>
              </a:r>
            </a:p>
          </p:txBody>
        </p:sp>
        <p:cxnSp>
          <p:nvCxnSpPr>
            <p:cNvPr id="39" name="Straight Arrow Connector 38"/>
            <p:cNvCxnSpPr>
              <a:cxnSpLocks/>
            </p:cNvCxnSpPr>
            <p:nvPr/>
          </p:nvCxnSpPr>
          <p:spPr bwMode="auto">
            <a:xfrm flipH="1" flipV="1">
              <a:off x="2699792" y="2322423"/>
              <a:ext cx="3240360" cy="1234455"/>
            </a:xfrm>
            <a:prstGeom prst="straightConnector1">
              <a:avLst/>
            </a:prstGeom>
            <a:solidFill>
              <a:srgbClr val="316989"/>
            </a:solidFill>
            <a:ln w="12700" cap="flat" cmpd="sng" algn="ctr">
              <a:solidFill>
                <a:schemeClr val="tx1"/>
              </a:solidFill>
              <a:prstDash val="sysDash"/>
              <a:round/>
              <a:headEnd type="arrow" w="med" len="med"/>
              <a:tailEnd type="none"/>
            </a:ln>
            <a:effectLst/>
          </p:spPr>
        </p:cxnSp>
      </p:grpSp>
      <p:cxnSp>
        <p:nvCxnSpPr>
          <p:cNvPr id="42" name="Straight Arrow Connector 41"/>
          <p:cNvCxnSpPr>
            <a:stCxn id="7" idx="2"/>
            <a:endCxn id="18" idx="0"/>
          </p:cNvCxnSpPr>
          <p:nvPr/>
        </p:nvCxnSpPr>
        <p:spPr bwMode="auto">
          <a:xfrm flipH="1">
            <a:off x="3359984" y="2561370"/>
            <a:ext cx="2608148" cy="614472"/>
          </a:xfrm>
          <a:prstGeom prst="straightConnector1">
            <a:avLst/>
          </a:prstGeom>
          <a:solidFill>
            <a:srgbClr val="316989"/>
          </a:solidFill>
          <a:ln w="12700" cap="flat" cmpd="sng" algn="ctr">
            <a:solidFill>
              <a:schemeClr val="tx1"/>
            </a:solidFill>
            <a:prstDash val="solid"/>
            <a:round/>
            <a:headEnd type="none" w="med" len="med"/>
            <a:tailEnd type="arrow"/>
          </a:ln>
          <a:effectLst/>
        </p:spPr>
      </p:cxnSp>
      <p:cxnSp>
        <p:nvCxnSpPr>
          <p:cNvPr id="45" name="Straight Arrow Connector 44"/>
          <p:cNvCxnSpPr>
            <a:stCxn id="7" idx="2"/>
            <a:endCxn id="32" idx="0"/>
          </p:cNvCxnSpPr>
          <p:nvPr/>
        </p:nvCxnSpPr>
        <p:spPr bwMode="auto">
          <a:xfrm flipH="1">
            <a:off x="3986784" y="2561370"/>
            <a:ext cx="1981348" cy="1639020"/>
          </a:xfrm>
          <a:prstGeom prst="straightConnector1">
            <a:avLst/>
          </a:prstGeom>
          <a:solidFill>
            <a:srgbClr val="316989"/>
          </a:solidFill>
          <a:ln w="12700" cap="flat" cmpd="sng" algn="ctr">
            <a:solidFill>
              <a:schemeClr val="tx1"/>
            </a:solidFill>
            <a:prstDash val="solid"/>
            <a:round/>
            <a:headEnd type="none" w="med" len="med"/>
            <a:tailEnd type="arrow"/>
          </a:ln>
          <a:effectLst/>
        </p:spPr>
      </p:cxnSp>
      <p:grpSp>
        <p:nvGrpSpPr>
          <p:cNvPr id="4" name="Group 3"/>
          <p:cNvGrpSpPr/>
          <p:nvPr/>
        </p:nvGrpSpPr>
        <p:grpSpPr>
          <a:xfrm>
            <a:off x="1029530" y="2940657"/>
            <a:ext cx="2957254" cy="1460841"/>
            <a:chOff x="1029530" y="2940657"/>
            <a:chExt cx="2957254" cy="1460841"/>
          </a:xfrm>
        </p:grpSpPr>
        <p:pic>
          <p:nvPicPr>
            <p:cNvPr id="30" name="Picture 2_1" descr="C:\Documents and Settings\npiagentini\Local Settings\Temporary Internet Files\Content.IE5\C6JLEEAJ\MCj04398010000[1].png"/>
            <p:cNvPicPr>
              <a:picLocks noChangeAspect="1" noChangeArrowheads="1"/>
            </p:cNvPicPr>
            <p:nvPr/>
          </p:nvPicPr>
          <p:blipFill>
            <a:blip r:embed="rId4" cstate="print"/>
            <a:srcRect/>
            <a:stretch>
              <a:fillRect/>
            </a:stretch>
          </p:blipFill>
          <p:spPr bwMode="auto">
            <a:xfrm rot="1494147">
              <a:off x="1029530" y="2940657"/>
              <a:ext cx="1174725" cy="1460841"/>
            </a:xfrm>
            <a:prstGeom prst="rect">
              <a:avLst/>
            </a:prstGeom>
            <a:noFill/>
          </p:spPr>
        </p:pic>
        <p:sp>
          <p:nvSpPr>
            <p:cNvPr id="32" name="Snip Single Corner Rectangle 31"/>
            <p:cNvSpPr/>
            <p:nvPr/>
          </p:nvSpPr>
          <p:spPr bwMode="auto">
            <a:xfrm>
              <a:off x="2303886" y="4036453"/>
              <a:ext cx="1682898"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a:buNone/>
              </a:pPr>
              <a:r>
                <a:rPr lang="en-US" dirty="0">
                  <a:solidFill>
                    <a:schemeClr val="tx2"/>
                  </a:solidFill>
                </a:rPr>
                <a:t>Facebook-chat</a:t>
              </a:r>
            </a:p>
          </p:txBody>
        </p:sp>
        <p:sp>
          <p:nvSpPr>
            <p:cNvPr id="19" name="TextBox 18"/>
            <p:cNvSpPr txBox="1"/>
            <p:nvPr/>
          </p:nvSpPr>
          <p:spPr>
            <a:xfrm>
              <a:off x="1952899" y="3556877"/>
              <a:ext cx="1619354" cy="301621"/>
            </a:xfrm>
            <a:prstGeom prst="rect">
              <a:avLst/>
            </a:prstGeom>
            <a:noFill/>
          </p:spPr>
          <p:txBody>
            <a:bodyPr wrap="none" rtlCol="0">
              <a:spAutoFit/>
            </a:bodyPr>
            <a:lstStyle/>
            <a:p>
              <a:pPr>
                <a:buNone/>
              </a:pPr>
              <a:r>
                <a:rPr lang="en-US" dirty="0">
                  <a:solidFill>
                    <a:srgbClr val="FF0000"/>
                  </a:solidFill>
                </a:rPr>
                <a:t>Application shift</a:t>
              </a:r>
            </a:p>
          </p:txBody>
        </p:sp>
      </p:grpSp>
      <p:grpSp>
        <p:nvGrpSpPr>
          <p:cNvPr id="3" name="Group 2"/>
          <p:cNvGrpSpPr/>
          <p:nvPr/>
        </p:nvGrpSpPr>
        <p:grpSpPr>
          <a:xfrm>
            <a:off x="394493" y="1942224"/>
            <a:ext cx="2965491" cy="1460841"/>
            <a:chOff x="394493" y="1942224"/>
            <a:chExt cx="2965491" cy="1460841"/>
          </a:xfrm>
        </p:grpSpPr>
        <p:sp>
          <p:nvSpPr>
            <p:cNvPr id="18" name="Snip Single Corner Rectangle 17"/>
            <p:cNvSpPr/>
            <p:nvPr/>
          </p:nvSpPr>
          <p:spPr bwMode="auto">
            <a:xfrm>
              <a:off x="1706790" y="3011905"/>
              <a:ext cx="1653194" cy="327874"/>
            </a:xfrm>
            <a:prstGeom prst="snip1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Facebook-base</a:t>
              </a:r>
              <a:endParaRPr kumimoji="0" lang="en-US" sz="1600" b="0" i="0" u="none" strike="noStrike" cap="none" normalizeH="0" baseline="0" dirty="0">
                <a:ln>
                  <a:noFill/>
                </a:ln>
                <a:solidFill>
                  <a:schemeClr val="tx2"/>
                </a:solidFill>
                <a:effectLst/>
                <a:latin typeface="Arial" charset="0"/>
              </a:endParaRPr>
            </a:p>
          </p:txBody>
        </p:sp>
        <p:sp>
          <p:nvSpPr>
            <p:cNvPr id="36" name="TextBox 35"/>
            <p:cNvSpPr txBox="1"/>
            <p:nvPr/>
          </p:nvSpPr>
          <p:spPr>
            <a:xfrm>
              <a:off x="1325901" y="2521834"/>
              <a:ext cx="1619354" cy="301621"/>
            </a:xfrm>
            <a:prstGeom prst="rect">
              <a:avLst/>
            </a:prstGeom>
            <a:noFill/>
          </p:spPr>
          <p:txBody>
            <a:bodyPr wrap="none" rtlCol="0">
              <a:spAutoFit/>
            </a:bodyPr>
            <a:lstStyle/>
            <a:p>
              <a:pPr>
                <a:buNone/>
              </a:pPr>
              <a:r>
                <a:rPr lang="en-US" dirty="0">
                  <a:solidFill>
                    <a:srgbClr val="FF0000"/>
                  </a:solidFill>
                </a:rPr>
                <a:t>Application shift</a:t>
              </a:r>
            </a:p>
          </p:txBody>
        </p:sp>
        <p:pic>
          <p:nvPicPr>
            <p:cNvPr id="28" name="Picture 2_1" descr="C:\Documents and Settings\npiagentini\Local Settings\Temporary Internet Files\Content.IE5\C6JLEEAJ\MCj04398010000[1].png"/>
            <p:cNvPicPr>
              <a:picLocks noChangeAspect="1" noChangeArrowheads="1"/>
            </p:cNvPicPr>
            <p:nvPr/>
          </p:nvPicPr>
          <p:blipFill>
            <a:blip r:embed="rId4" cstate="print"/>
            <a:srcRect/>
            <a:stretch>
              <a:fillRect/>
            </a:stretch>
          </p:blipFill>
          <p:spPr bwMode="auto">
            <a:xfrm rot="1494147">
              <a:off x="394493" y="1942224"/>
              <a:ext cx="1174725" cy="1460841"/>
            </a:xfrm>
            <a:prstGeom prst="rect">
              <a:avLst/>
            </a:prstGeom>
            <a:noFill/>
          </p:spPr>
        </p:pic>
      </p:grpSp>
    </p:spTree>
    <p:custDataLst>
      <p:tags r:id="rId1"/>
    </p:custDataLst>
    <p:extLst>
      <p:ext uri="{BB962C8B-B14F-4D97-AF65-F5344CB8AC3E}">
        <p14:creationId xmlns:p14="http://schemas.microsoft.com/office/powerpoint/2010/main" val="294827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22" presetClass="entr" presetSubtype="2" fill="hold" nodeType="afterEffect">
                                  <p:stCondLst>
                                    <p:cond delay="2000"/>
                                  </p:stCondLst>
                                  <p:childTnLst>
                                    <p:set>
                                      <p:cBhvr>
                                        <p:cTn id="20" dur="1" fill="hold">
                                          <p:stCondLst>
                                            <p:cond delay="0"/>
                                          </p:stCondLst>
                                        </p:cTn>
                                        <p:tgtEl>
                                          <p:spTgt spid="42"/>
                                        </p:tgtEl>
                                        <p:attrNameLst>
                                          <p:attrName>style.visibility</p:attrName>
                                        </p:attrNameLst>
                                      </p:cBhvr>
                                      <p:to>
                                        <p:strVal val="visible"/>
                                      </p:to>
                                    </p:set>
                                    <p:animEffect transition="in" filter="wipe(right)">
                                      <p:cBhvr>
                                        <p:cTn id="21" dur="500"/>
                                        <p:tgtEl>
                                          <p:spTgt spid="42"/>
                                        </p:tgtEl>
                                      </p:cBhvr>
                                    </p:animEffect>
                                  </p:childTnLst>
                                </p:cTn>
                              </p:par>
                            </p:childTnLst>
                          </p:cTn>
                        </p:par>
                        <p:par>
                          <p:cTn id="22" fill="hold">
                            <p:stCondLst>
                              <p:cond delay="3000"/>
                            </p:stCondLst>
                            <p:childTnLst>
                              <p:par>
                                <p:cTn id="23" presetID="22" presetClass="entr" presetSubtype="8"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500"/>
                            </p:stCondLst>
                            <p:childTnLst>
                              <p:par>
                                <p:cTn id="32" presetID="22" presetClass="entr" presetSubtype="2" fill="hold" nodeType="afterEffect">
                                  <p:stCondLst>
                                    <p:cond delay="2000"/>
                                  </p:stCondLst>
                                  <p:childTnLst>
                                    <p:set>
                                      <p:cBhvr>
                                        <p:cTn id="33" dur="1" fill="hold">
                                          <p:stCondLst>
                                            <p:cond delay="0"/>
                                          </p:stCondLst>
                                        </p:cTn>
                                        <p:tgtEl>
                                          <p:spTgt spid="45"/>
                                        </p:tgtEl>
                                        <p:attrNameLst>
                                          <p:attrName>style.visibility</p:attrName>
                                        </p:attrNameLst>
                                      </p:cBhvr>
                                      <p:to>
                                        <p:strVal val="visible"/>
                                      </p:to>
                                    </p:set>
                                    <p:animEffect transition="in" filter="wipe(right)">
                                      <p:cBhvr>
                                        <p:cTn id="34" dur="500"/>
                                        <p:tgtEl>
                                          <p:spTgt spid="45"/>
                                        </p:tgtEl>
                                      </p:cBhvr>
                                    </p:animEffect>
                                  </p:childTnLst>
                                </p:cTn>
                              </p:par>
                            </p:childTnLst>
                          </p:cTn>
                        </p:par>
                        <p:par>
                          <p:cTn id="35" fill="hold">
                            <p:stCondLst>
                              <p:cond delay="3000"/>
                            </p:stCondLst>
                            <p:childTnLst>
                              <p:par>
                                <p:cTn id="36" presetID="22" presetClass="entr" presetSubtype="8" fill="hold" nodeType="afterEffect">
                                  <p:stCondLst>
                                    <p:cond delay="0"/>
                                  </p:stCondLst>
                                  <p:childTnLst>
                                    <p:set>
                                      <p:cBhvr>
                                        <p:cTn id="37" dur="1" fill="hold">
                                          <p:stCondLst>
                                            <p:cond delay="0"/>
                                          </p:stCondLst>
                                        </p:cTn>
                                        <p:tgtEl>
                                          <p:spTgt spid="47"/>
                                        </p:tgtEl>
                                        <p:attrNameLst>
                                          <p:attrName>style.visibility</p:attrName>
                                        </p:attrNameLst>
                                      </p:cBhvr>
                                      <p:to>
                                        <p:strVal val="visible"/>
                                      </p:to>
                                    </p:set>
                                    <p:animEffect transition="in" filter="wipe(left)">
                                      <p:cBhvr>
                                        <p:cTn id="3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59" y="1218869"/>
            <a:ext cx="7804315" cy="4191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Title 1"/>
          <p:cNvSpPr>
            <a:spLocks noGrp="1"/>
          </p:cNvSpPr>
          <p:nvPr>
            <p:ph type="title"/>
          </p:nvPr>
        </p:nvSpPr>
        <p:spPr>
          <a:xfrm>
            <a:off x="44896" y="0"/>
            <a:ext cx="8991600" cy="764704"/>
          </a:xfrm>
        </p:spPr>
        <p:txBody>
          <a:bodyPr/>
          <a:lstStyle/>
          <a:p>
            <a:r>
              <a:rPr lang="en-US" dirty="0"/>
              <a:t>Application Signatures</a:t>
            </a:r>
          </a:p>
        </p:txBody>
      </p:sp>
      <p:sp>
        <p:nvSpPr>
          <p:cNvPr id="2" name="Content Placeholder 1"/>
          <p:cNvSpPr>
            <a:spLocks noGrp="1"/>
          </p:cNvSpPr>
          <p:nvPr>
            <p:ph idx="1"/>
          </p:nvPr>
        </p:nvSpPr>
        <p:spPr>
          <a:xfrm>
            <a:off x="323851" y="920232"/>
            <a:ext cx="4819649" cy="362470"/>
          </a:xfrm>
        </p:spPr>
        <p:txBody>
          <a:bodyPr/>
          <a:lstStyle/>
          <a:p>
            <a:pPr marL="0" indent="0">
              <a:buNone/>
            </a:pPr>
            <a:r>
              <a:rPr lang="en-US" sz="1600" b="1" dirty="0">
                <a:solidFill>
                  <a:schemeClr val="accent4"/>
                </a:solidFill>
              </a:rPr>
              <a:t>Objects &gt; </a:t>
            </a:r>
            <a:r>
              <a:rPr lang="en-US" sz="1600" b="1" dirty="0">
                <a:solidFill>
                  <a:schemeClr val="accent4"/>
                </a:solidFill>
                <a:sym typeface="Wingdings" pitchFamily="2" charset="2"/>
              </a:rPr>
              <a:t>Applications</a:t>
            </a:r>
            <a:endParaRPr lang="en-US" sz="1600" b="1" dirty="0">
              <a:solidFill>
                <a:schemeClr val="accent4"/>
              </a:solidFill>
            </a:endParaRPr>
          </a:p>
        </p:txBody>
      </p:sp>
      <p:cxnSp>
        <p:nvCxnSpPr>
          <p:cNvPr id="7" name="Straight Arrow Connector 6"/>
          <p:cNvCxnSpPr/>
          <p:nvPr/>
        </p:nvCxnSpPr>
        <p:spPr bwMode="auto">
          <a:xfrm flipV="1">
            <a:off x="1688864" y="3918857"/>
            <a:ext cx="928101" cy="425197"/>
          </a:xfrm>
          <a:prstGeom prst="straightConnector1">
            <a:avLst/>
          </a:prstGeom>
          <a:solidFill>
            <a:srgbClr val="316989"/>
          </a:solidFill>
          <a:ln w="38100" cap="flat" cmpd="sng" algn="ctr">
            <a:solidFill>
              <a:srgbClr val="FF0000"/>
            </a:solidFill>
            <a:prstDash val="solid"/>
            <a:round/>
            <a:headEnd type="none" w="med" len="med"/>
            <a:tailEnd type="arrow"/>
          </a:ln>
          <a:effectLst/>
        </p:spPr>
      </p:cxn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6965" y="2725200"/>
            <a:ext cx="6081900" cy="325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5823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8"/>
                                        </p:tgtEl>
                                        <p:attrNameLst>
                                          <p:attrName>style.visibility</p:attrName>
                                        </p:attrNameLst>
                                      </p:cBhvr>
                                      <p:to>
                                        <p:strVal val="visible"/>
                                      </p:to>
                                    </p:set>
                                    <p:animEffect transition="in" filter="fade">
                                      <p:cBhvr>
                                        <p:cTn id="1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Protocol Decryption</a:t>
            </a:r>
          </a:p>
        </p:txBody>
      </p:sp>
      <p:sp>
        <p:nvSpPr>
          <p:cNvPr id="12" name="Content Placeholder 11"/>
          <p:cNvSpPr>
            <a:spLocks noGrp="1"/>
          </p:cNvSpPr>
          <p:nvPr>
            <p:ph idx="1"/>
          </p:nvPr>
        </p:nvSpPr>
        <p:spPr>
          <a:xfrm>
            <a:off x="463138" y="2812306"/>
            <a:ext cx="6440328" cy="386055"/>
          </a:xfrm>
        </p:spPr>
        <p:txBody>
          <a:bodyPr>
            <a:normAutofit fontScale="70000" lnSpcReduction="20000"/>
          </a:bodyPr>
          <a:lstStyle/>
          <a:p>
            <a:r>
              <a:rPr lang="en-US" dirty="0"/>
              <a:t>Forward Proxy (Outbound SSL Decryption)</a:t>
            </a:r>
          </a:p>
          <a:p>
            <a:endParaRPr lang="en-US" dirty="0"/>
          </a:p>
          <a:p>
            <a:endParaRPr lang="en-US" dirty="0"/>
          </a:p>
          <a:p>
            <a:endParaRPr lang="en-US" dirty="0"/>
          </a:p>
          <a:p>
            <a:endParaRPr lang="en-US" dirty="0"/>
          </a:p>
        </p:txBody>
      </p:sp>
      <p:grpSp>
        <p:nvGrpSpPr>
          <p:cNvPr id="51" name="Group 50"/>
          <p:cNvGrpSpPr/>
          <p:nvPr/>
        </p:nvGrpSpPr>
        <p:grpSpPr>
          <a:xfrm>
            <a:off x="1286724" y="4995247"/>
            <a:ext cx="6109699" cy="1160797"/>
            <a:chOff x="1286724" y="4650872"/>
            <a:chExt cx="6109699" cy="1160797"/>
          </a:xfrm>
        </p:grpSpPr>
        <p:sp>
          <p:nvSpPr>
            <p:cNvPr id="23" name="TextBox 22"/>
            <p:cNvSpPr txBox="1"/>
            <p:nvPr/>
          </p:nvSpPr>
          <p:spPr>
            <a:xfrm>
              <a:off x="1286724" y="5510048"/>
              <a:ext cx="1820579" cy="301621"/>
            </a:xfrm>
            <a:prstGeom prst="rect">
              <a:avLst/>
            </a:prstGeom>
            <a:noFill/>
          </p:spPr>
          <p:txBody>
            <a:bodyPr wrap="square" rtlCol="0">
              <a:spAutoFit/>
            </a:bodyPr>
            <a:lstStyle/>
            <a:p>
              <a:pPr>
                <a:spcBef>
                  <a:spcPts val="600"/>
                </a:spcBef>
                <a:spcAft>
                  <a:spcPts val="0"/>
                </a:spcAft>
                <a:buNone/>
              </a:pPr>
              <a:r>
                <a:rPr lang="en-US" b="1" dirty="0">
                  <a:solidFill>
                    <a:schemeClr val="tx2"/>
                  </a:solidFill>
                </a:rPr>
                <a:t>External User</a:t>
              </a:r>
            </a:p>
          </p:txBody>
        </p:sp>
        <p:sp>
          <p:nvSpPr>
            <p:cNvPr id="24" name="TextBox 23"/>
            <p:cNvSpPr txBox="1"/>
            <p:nvPr/>
          </p:nvSpPr>
          <p:spPr>
            <a:xfrm>
              <a:off x="5773864" y="5507011"/>
              <a:ext cx="1622559" cy="301621"/>
            </a:xfrm>
            <a:prstGeom prst="rect">
              <a:avLst/>
            </a:prstGeom>
            <a:noFill/>
          </p:spPr>
          <p:txBody>
            <a:bodyPr wrap="none" rtlCol="0">
              <a:spAutoFit/>
            </a:bodyPr>
            <a:lstStyle/>
            <a:p>
              <a:pPr>
                <a:spcBef>
                  <a:spcPts val="600"/>
                </a:spcBef>
                <a:spcAft>
                  <a:spcPts val="0"/>
                </a:spcAft>
                <a:buNone/>
              </a:pPr>
              <a:r>
                <a:rPr lang="en-US" b="1" dirty="0">
                  <a:solidFill>
                    <a:schemeClr val="tx2"/>
                  </a:solidFill>
                </a:rPr>
                <a:t>Internal Server</a:t>
              </a:r>
            </a:p>
          </p:txBody>
        </p:sp>
        <p:grpSp>
          <p:nvGrpSpPr>
            <p:cNvPr id="13" name="Group 12"/>
            <p:cNvGrpSpPr/>
            <p:nvPr/>
          </p:nvGrpSpPr>
          <p:grpSpPr>
            <a:xfrm>
              <a:off x="2829626" y="4864732"/>
              <a:ext cx="3109067" cy="356263"/>
              <a:chOff x="2660333" y="2094294"/>
              <a:chExt cx="3321050" cy="552450"/>
            </a:xfrm>
          </p:grpSpPr>
          <p:cxnSp>
            <p:nvCxnSpPr>
              <p:cNvPr id="14" name="Straight Arrow Connector 13"/>
              <p:cNvCxnSpPr>
                <a:cxnSpLocks noChangeShapeType="1"/>
              </p:cNvCxnSpPr>
              <p:nvPr/>
            </p:nvCxnSpPr>
            <p:spPr bwMode="auto">
              <a:xfrm>
                <a:off x="2660333" y="2094294"/>
                <a:ext cx="3275012" cy="1587"/>
              </a:xfrm>
              <a:prstGeom prst="straightConnector1">
                <a:avLst/>
              </a:prstGeom>
              <a:noFill/>
              <a:ln w="38100" algn="ctr">
                <a:solidFill>
                  <a:srgbClr val="00B050"/>
                </a:solidFill>
                <a:round/>
                <a:headEnd/>
                <a:tailEnd type="arrow" w="med" len="med"/>
              </a:ln>
            </p:spPr>
          </p:cxnSp>
          <p:cxnSp>
            <p:nvCxnSpPr>
              <p:cNvPr id="15" name="Straight Arrow Connector 14"/>
              <p:cNvCxnSpPr>
                <a:cxnSpLocks noChangeShapeType="1"/>
              </p:cNvCxnSpPr>
              <p:nvPr/>
            </p:nvCxnSpPr>
            <p:spPr bwMode="auto">
              <a:xfrm flipH="1">
                <a:off x="2660333" y="2645156"/>
                <a:ext cx="3321050" cy="1588"/>
              </a:xfrm>
              <a:prstGeom prst="straightConnector1">
                <a:avLst/>
              </a:prstGeom>
              <a:noFill/>
              <a:ln w="38100" algn="ctr">
                <a:solidFill>
                  <a:srgbClr val="00B0F0"/>
                </a:solidFill>
                <a:round/>
                <a:headEnd/>
                <a:tailEnd type="arrow" w="med" len="med"/>
              </a:ln>
            </p:spPr>
          </p:cxnSp>
        </p:grpSp>
        <p:pic>
          <p:nvPicPr>
            <p:cNvPr id="16" name="Picture 2" descr="C:\Documents and Settings\npiagentini\Local Settings\Temporary Internet Files\Content.IE5\LQMVQF66\MCj04352420000[1].png"/>
            <p:cNvPicPr>
              <a:picLocks noChangeAspect="1" noChangeArrowheads="1"/>
            </p:cNvPicPr>
            <p:nvPr/>
          </p:nvPicPr>
          <p:blipFill>
            <a:blip r:embed="rId3" cstate="print"/>
            <a:srcRect/>
            <a:stretch>
              <a:fillRect/>
            </a:stretch>
          </p:blipFill>
          <p:spPr bwMode="auto">
            <a:xfrm>
              <a:off x="6324993" y="4729568"/>
              <a:ext cx="439186" cy="869159"/>
            </a:xfrm>
            <a:prstGeom prst="rect">
              <a:avLst/>
            </a:prstGeom>
            <a:noFill/>
            <a:ln w="9525">
              <a:noFill/>
              <a:miter lim="800000"/>
              <a:headEnd/>
              <a:tailEnd/>
            </a:ln>
          </p:spPr>
        </p:pic>
        <p:pic>
          <p:nvPicPr>
            <p:cNvPr id="18" name="Picture 36" descr="Untitled-11"/>
            <p:cNvPicPr>
              <a:picLocks noChangeAspect="1" noChangeArrowheads="1"/>
            </p:cNvPicPr>
            <p:nvPr/>
          </p:nvPicPr>
          <p:blipFill>
            <a:blip r:embed="rId4" cstate="print"/>
            <a:srcRect/>
            <a:stretch>
              <a:fillRect/>
            </a:stretch>
          </p:blipFill>
          <p:spPr bwMode="auto">
            <a:xfrm>
              <a:off x="3997882" y="4892608"/>
              <a:ext cx="620388" cy="345001"/>
            </a:xfrm>
            <a:prstGeom prst="rect">
              <a:avLst/>
            </a:prstGeom>
            <a:ln>
              <a:noFill/>
            </a:ln>
            <a:effectLst>
              <a:outerShdw blurRad="292100" dist="139700" dir="2700000" algn="tl" rotWithShape="0">
                <a:srgbClr val="333333">
                  <a:alpha val="65000"/>
                </a:srgbClr>
              </a:outerShdw>
            </a:effectLst>
          </p:spPr>
        </p:pic>
        <p:pic>
          <p:nvPicPr>
            <p:cNvPr id="19" name="Picture 6" descr="C:\Documents and Settings\npiagentini\Local Settings\Temporary Internet Files\Content.IE5\V9UOQIVU\MCj04348250000[1].png"/>
            <p:cNvPicPr>
              <a:picLocks noChangeAspect="1" noChangeArrowheads="1"/>
            </p:cNvPicPr>
            <p:nvPr/>
          </p:nvPicPr>
          <p:blipFill>
            <a:blip r:embed="rId5" cstate="print"/>
            <a:srcRect/>
            <a:stretch>
              <a:fillRect/>
            </a:stretch>
          </p:blipFill>
          <p:spPr bwMode="auto">
            <a:xfrm>
              <a:off x="5662670" y="5056296"/>
              <a:ext cx="391070" cy="391070"/>
            </a:xfrm>
            <a:prstGeom prst="rect">
              <a:avLst/>
            </a:prstGeom>
            <a:noFill/>
            <a:ln w="9525">
              <a:noFill/>
              <a:miter lim="800000"/>
              <a:headEnd/>
              <a:tailEnd/>
            </a:ln>
          </p:spPr>
        </p:pic>
        <p:pic>
          <p:nvPicPr>
            <p:cNvPr id="21" name="Picture 6_2" descr="C:\Documents and Settings\npiagentini\Local Settings\Temporary Internet Files\Content.IE5\V9UOQIVU\MCj04348250000[1].png"/>
            <p:cNvPicPr>
              <a:picLocks noChangeAspect="1" noChangeArrowheads="1"/>
            </p:cNvPicPr>
            <p:nvPr/>
          </p:nvPicPr>
          <p:blipFill>
            <a:blip r:embed="rId5" cstate="print"/>
            <a:srcRect/>
            <a:stretch>
              <a:fillRect/>
            </a:stretch>
          </p:blipFill>
          <p:spPr bwMode="auto">
            <a:xfrm>
              <a:off x="4537475" y="4650872"/>
              <a:ext cx="391070" cy="391070"/>
            </a:xfrm>
            <a:prstGeom prst="rect">
              <a:avLst/>
            </a:prstGeom>
            <a:noFill/>
            <a:ln w="9525">
              <a:noFill/>
              <a:miter lim="800000"/>
              <a:headEnd/>
              <a:tailEnd/>
            </a:ln>
          </p:spPr>
        </p:pic>
        <p:pic>
          <p:nvPicPr>
            <p:cNvPr id="25" name="Picture 2" descr="C:\Documents and Settings\npiagentini\Local Settings\Temporary Internet Files\Content.IE5\6TCFAPSX\MCj04339410000[1].png"/>
            <p:cNvPicPr>
              <a:picLocks noChangeAspect="1" noChangeArrowheads="1"/>
            </p:cNvPicPr>
            <p:nvPr/>
          </p:nvPicPr>
          <p:blipFill>
            <a:blip r:embed="rId6" cstate="print"/>
            <a:srcRect/>
            <a:stretch>
              <a:fillRect/>
            </a:stretch>
          </p:blipFill>
          <p:spPr bwMode="auto">
            <a:xfrm>
              <a:off x="1826419" y="4787134"/>
              <a:ext cx="741190" cy="741308"/>
            </a:xfrm>
            <a:prstGeom prst="rect">
              <a:avLst/>
            </a:prstGeom>
            <a:noFill/>
            <a:ln w="9525">
              <a:noFill/>
              <a:miter lim="800000"/>
              <a:headEnd/>
              <a:tailEnd/>
            </a:ln>
          </p:spPr>
        </p:pic>
      </p:grpSp>
      <p:grpSp>
        <p:nvGrpSpPr>
          <p:cNvPr id="47" name="Group 46"/>
          <p:cNvGrpSpPr/>
          <p:nvPr/>
        </p:nvGrpSpPr>
        <p:grpSpPr>
          <a:xfrm>
            <a:off x="1208219" y="3272173"/>
            <a:ext cx="6181525" cy="1031906"/>
            <a:chOff x="1151702" y="1986116"/>
            <a:chExt cx="6181525" cy="1031906"/>
          </a:xfrm>
        </p:grpSpPr>
        <p:grpSp>
          <p:nvGrpSpPr>
            <p:cNvPr id="22" name="Group 21"/>
            <p:cNvGrpSpPr/>
            <p:nvPr/>
          </p:nvGrpSpPr>
          <p:grpSpPr>
            <a:xfrm>
              <a:off x="1705376" y="1986116"/>
              <a:ext cx="4934844" cy="836374"/>
              <a:chOff x="496663" y="1645412"/>
              <a:chExt cx="7952330" cy="1347788"/>
            </a:xfrm>
          </p:grpSpPr>
          <p:pic>
            <p:nvPicPr>
              <p:cNvPr id="3" name="Picture 2" descr="C:\Documents and Settings\npiagentini\Local Settings\Temporary Internet Files\Content.IE5\LQMVQF66\MCj04352420000[1].png"/>
              <p:cNvPicPr>
                <a:picLocks noChangeAspect="1" noChangeArrowheads="1"/>
              </p:cNvPicPr>
              <p:nvPr/>
            </p:nvPicPr>
            <p:blipFill>
              <a:blip r:embed="rId3" cstate="print"/>
              <a:srcRect/>
              <a:stretch>
                <a:fillRect/>
              </a:stretch>
            </p:blipFill>
            <p:spPr bwMode="auto">
              <a:xfrm>
                <a:off x="7767955" y="1645412"/>
                <a:ext cx="681038" cy="1347788"/>
              </a:xfrm>
              <a:prstGeom prst="rect">
                <a:avLst/>
              </a:prstGeom>
              <a:noFill/>
              <a:ln w="9525">
                <a:noFill/>
                <a:miter lim="800000"/>
                <a:headEnd/>
                <a:tailEnd/>
              </a:ln>
            </p:spPr>
          </p:pic>
          <p:grpSp>
            <p:nvGrpSpPr>
              <p:cNvPr id="20" name="Group 19"/>
              <p:cNvGrpSpPr/>
              <p:nvPr/>
            </p:nvGrpSpPr>
            <p:grpSpPr>
              <a:xfrm>
                <a:off x="496663" y="1654012"/>
                <a:ext cx="7047836" cy="1149533"/>
                <a:chOff x="496663" y="1654012"/>
                <a:chExt cx="7047836" cy="1149533"/>
              </a:xfrm>
            </p:grpSpPr>
            <p:cxnSp>
              <p:nvCxnSpPr>
                <p:cNvPr id="4" name="Straight Arrow Connector 10"/>
                <p:cNvCxnSpPr>
                  <a:cxnSpLocks noChangeShapeType="1"/>
                </p:cNvCxnSpPr>
                <p:nvPr/>
              </p:nvCxnSpPr>
              <p:spPr bwMode="auto">
                <a:xfrm>
                  <a:off x="1879410" y="1960182"/>
                  <a:ext cx="2168525" cy="1587"/>
                </a:xfrm>
                <a:prstGeom prst="straightConnector1">
                  <a:avLst/>
                </a:prstGeom>
                <a:noFill/>
                <a:ln w="38100" algn="ctr">
                  <a:solidFill>
                    <a:srgbClr val="00B050"/>
                  </a:solidFill>
                  <a:round/>
                  <a:headEnd/>
                  <a:tailEnd type="arrow" w="med" len="med"/>
                </a:ln>
              </p:spPr>
            </p:cxnSp>
            <p:cxnSp>
              <p:nvCxnSpPr>
                <p:cNvPr id="5" name="Straight Arrow Connector 11"/>
                <p:cNvCxnSpPr>
                  <a:cxnSpLocks noChangeShapeType="1"/>
                </p:cNvCxnSpPr>
                <p:nvPr/>
              </p:nvCxnSpPr>
              <p:spPr bwMode="auto">
                <a:xfrm rot="10800000" flipV="1">
                  <a:off x="5329047" y="2318957"/>
                  <a:ext cx="2039938" cy="0"/>
                </a:xfrm>
                <a:prstGeom prst="straightConnector1">
                  <a:avLst/>
                </a:prstGeom>
                <a:noFill/>
                <a:ln w="38100" algn="ctr">
                  <a:solidFill>
                    <a:srgbClr val="00B0F0"/>
                  </a:solidFill>
                  <a:round/>
                  <a:headEnd/>
                  <a:tailEnd type="arrow" w="med" len="med"/>
                </a:ln>
              </p:spPr>
            </p:cxnSp>
            <p:pic>
              <p:nvPicPr>
                <p:cNvPr id="6" name="Picture 36" descr="Untitled-11"/>
                <p:cNvPicPr>
                  <a:picLocks noChangeAspect="1" noChangeArrowheads="1"/>
                </p:cNvPicPr>
                <p:nvPr/>
              </p:nvPicPr>
              <p:blipFill>
                <a:blip r:embed="rId4" cstate="print"/>
                <a:srcRect/>
                <a:stretch>
                  <a:fillRect/>
                </a:stretch>
              </p:blipFill>
              <p:spPr bwMode="auto">
                <a:xfrm>
                  <a:off x="4189222" y="1859344"/>
                  <a:ext cx="962025" cy="534987"/>
                </a:xfrm>
                <a:prstGeom prst="rect">
                  <a:avLst/>
                </a:prstGeom>
                <a:ln>
                  <a:noFill/>
                </a:ln>
                <a:effectLst>
                  <a:outerShdw blurRad="292100" dist="139700" dir="2700000" algn="tl" rotWithShape="0">
                    <a:srgbClr val="333333">
                      <a:alpha val="65000"/>
                    </a:srgbClr>
                  </a:outerShdw>
                </a:effectLst>
              </p:spPr>
            </p:pic>
            <p:cxnSp>
              <p:nvCxnSpPr>
                <p:cNvPr id="7" name="Straight Arrow Connector 42"/>
                <p:cNvCxnSpPr>
                  <a:cxnSpLocks noChangeShapeType="1"/>
                </p:cNvCxnSpPr>
                <p:nvPr/>
              </p:nvCxnSpPr>
              <p:spPr bwMode="auto">
                <a:xfrm rot="10800000" flipV="1">
                  <a:off x="1863535" y="2309432"/>
                  <a:ext cx="2039937" cy="0"/>
                </a:xfrm>
                <a:prstGeom prst="straightConnector1">
                  <a:avLst/>
                </a:prstGeom>
                <a:noFill/>
                <a:ln w="38100" algn="ctr">
                  <a:solidFill>
                    <a:srgbClr val="00B0F0"/>
                  </a:solidFill>
                  <a:round/>
                  <a:headEnd/>
                  <a:tailEnd type="arrow" w="med" len="med"/>
                </a:ln>
              </p:spPr>
            </p:cxnSp>
            <p:cxnSp>
              <p:nvCxnSpPr>
                <p:cNvPr id="8" name="Straight Arrow Connector 43"/>
                <p:cNvCxnSpPr>
                  <a:cxnSpLocks noChangeShapeType="1"/>
                </p:cNvCxnSpPr>
                <p:nvPr/>
              </p:nvCxnSpPr>
              <p:spPr bwMode="auto">
                <a:xfrm>
                  <a:off x="5370830" y="1912557"/>
                  <a:ext cx="2017205" cy="1587"/>
                </a:xfrm>
                <a:prstGeom prst="straightConnector1">
                  <a:avLst/>
                </a:prstGeom>
                <a:noFill/>
                <a:ln w="38100" algn="ctr">
                  <a:solidFill>
                    <a:srgbClr val="00B050"/>
                  </a:solidFill>
                  <a:round/>
                  <a:headEnd/>
                  <a:tailEnd type="arrow" w="med" len="med"/>
                </a:ln>
              </p:spPr>
            </p:cxnSp>
            <p:pic>
              <p:nvPicPr>
                <p:cNvPr id="9" name="Picture 6" descr="C:\Documents and Settings\npiagentini\Local Settings\Temporary Internet Files\Content.IE5\V9UOQIVU\MCj04348250000[1].png"/>
                <p:cNvPicPr>
                  <a:picLocks noChangeAspect="1" noChangeArrowheads="1"/>
                </p:cNvPicPr>
                <p:nvPr/>
              </p:nvPicPr>
              <p:blipFill>
                <a:blip r:embed="rId5" cstate="print"/>
                <a:srcRect/>
                <a:stretch>
                  <a:fillRect/>
                </a:stretch>
              </p:blipFill>
              <p:spPr bwMode="auto">
                <a:xfrm>
                  <a:off x="6938074" y="2147507"/>
                  <a:ext cx="606425" cy="606425"/>
                </a:xfrm>
                <a:prstGeom prst="rect">
                  <a:avLst/>
                </a:prstGeom>
                <a:noFill/>
                <a:ln w="9525">
                  <a:noFill/>
                  <a:miter lim="800000"/>
                  <a:headEnd/>
                  <a:tailEnd/>
                </a:ln>
              </p:spPr>
            </p:pic>
            <p:pic>
              <p:nvPicPr>
                <p:cNvPr id="10" name="Picture 6_2" descr="C:\Documents and Settings\npiagentini\Local Settings\Temporary Internet Files\Content.IE5\V9UOQIVU\MCj04348250000[1].png"/>
                <p:cNvPicPr>
                  <a:picLocks noChangeAspect="1" noChangeArrowheads="1"/>
                </p:cNvPicPr>
                <p:nvPr/>
              </p:nvPicPr>
              <p:blipFill>
                <a:blip r:embed="rId5" cstate="print">
                  <a:duotone>
                    <a:prstClr val="black"/>
                    <a:schemeClr val="accent2">
                      <a:tint val="45000"/>
                      <a:satMod val="400000"/>
                    </a:schemeClr>
                  </a:duotone>
                </a:blip>
                <a:srcRect/>
                <a:stretch>
                  <a:fillRect/>
                </a:stretch>
              </p:blipFill>
              <p:spPr bwMode="auto">
                <a:xfrm>
                  <a:off x="3651026" y="2167058"/>
                  <a:ext cx="606425" cy="606425"/>
                </a:xfrm>
                <a:prstGeom prst="rect">
                  <a:avLst/>
                </a:prstGeom>
                <a:noFill/>
                <a:ln w="9525">
                  <a:noFill/>
                  <a:miter lim="800000"/>
                  <a:headEnd/>
                  <a:tailEnd/>
                </a:ln>
              </p:spPr>
            </p:pic>
            <p:pic>
              <p:nvPicPr>
                <p:cNvPr id="11" name="Picture 2" descr="C:\Documents and Settings\npiagentini\Local Settings\Temporary Internet Files\Content.IE5\6TCFAPSX\MCj04339410000[1].png"/>
                <p:cNvPicPr>
                  <a:picLocks noChangeAspect="1" noChangeArrowheads="1"/>
                </p:cNvPicPr>
                <p:nvPr/>
              </p:nvPicPr>
              <p:blipFill>
                <a:blip r:embed="rId6" cstate="print"/>
                <a:srcRect/>
                <a:stretch>
                  <a:fillRect/>
                </a:stretch>
              </p:blipFill>
              <p:spPr bwMode="auto">
                <a:xfrm>
                  <a:off x="496663" y="1654012"/>
                  <a:ext cx="1149349" cy="1149533"/>
                </a:xfrm>
                <a:prstGeom prst="rect">
                  <a:avLst/>
                </a:prstGeom>
                <a:noFill/>
                <a:ln w="9525">
                  <a:noFill/>
                  <a:miter lim="800000"/>
                  <a:headEnd/>
                  <a:tailEnd/>
                </a:ln>
              </p:spPr>
            </p:pic>
          </p:grpSp>
        </p:grpSp>
        <p:sp>
          <p:nvSpPr>
            <p:cNvPr id="27" name="TextBox 26"/>
            <p:cNvSpPr txBox="1"/>
            <p:nvPr/>
          </p:nvSpPr>
          <p:spPr>
            <a:xfrm>
              <a:off x="1151702" y="2704799"/>
              <a:ext cx="1820579" cy="301621"/>
            </a:xfrm>
            <a:prstGeom prst="rect">
              <a:avLst/>
            </a:prstGeom>
            <a:noFill/>
          </p:spPr>
          <p:txBody>
            <a:bodyPr wrap="square" rtlCol="0">
              <a:spAutoFit/>
            </a:bodyPr>
            <a:lstStyle/>
            <a:p>
              <a:pPr>
                <a:spcBef>
                  <a:spcPts val="600"/>
                </a:spcBef>
                <a:spcAft>
                  <a:spcPts val="0"/>
                </a:spcAft>
                <a:buNone/>
              </a:pPr>
              <a:r>
                <a:rPr lang="en-US" b="1" dirty="0">
                  <a:solidFill>
                    <a:schemeClr val="tx2"/>
                  </a:solidFill>
                </a:rPr>
                <a:t>Internal User</a:t>
              </a:r>
            </a:p>
          </p:txBody>
        </p:sp>
        <p:sp>
          <p:nvSpPr>
            <p:cNvPr id="28" name="TextBox 27"/>
            <p:cNvSpPr txBox="1"/>
            <p:nvPr/>
          </p:nvSpPr>
          <p:spPr>
            <a:xfrm>
              <a:off x="5643342" y="2716401"/>
              <a:ext cx="1689885" cy="301621"/>
            </a:xfrm>
            <a:prstGeom prst="rect">
              <a:avLst/>
            </a:prstGeom>
            <a:noFill/>
          </p:spPr>
          <p:txBody>
            <a:bodyPr wrap="none" rtlCol="0">
              <a:spAutoFit/>
            </a:bodyPr>
            <a:lstStyle/>
            <a:p>
              <a:pPr>
                <a:spcBef>
                  <a:spcPts val="600"/>
                </a:spcBef>
                <a:spcAft>
                  <a:spcPts val="0"/>
                </a:spcAft>
                <a:buNone/>
              </a:pPr>
              <a:r>
                <a:rPr lang="en-US" b="1" dirty="0">
                  <a:solidFill>
                    <a:schemeClr val="tx2"/>
                  </a:solidFill>
                </a:rPr>
                <a:t>External Server</a:t>
              </a:r>
            </a:p>
          </p:txBody>
        </p:sp>
      </p:grpSp>
      <p:sp>
        <p:nvSpPr>
          <p:cNvPr id="17" name="Rectangle 16"/>
          <p:cNvSpPr/>
          <p:nvPr/>
        </p:nvSpPr>
        <p:spPr>
          <a:xfrm>
            <a:off x="463138" y="4565232"/>
            <a:ext cx="3676135" cy="406265"/>
          </a:xfrm>
          <a:prstGeom prst="rect">
            <a:avLst/>
          </a:prstGeom>
        </p:spPr>
        <p:txBody>
          <a:bodyPr wrap="none">
            <a:spAutoFit/>
          </a:bodyPr>
          <a:lstStyle/>
          <a:p>
            <a:pPr marL="230188" indent="-230188" algn="l">
              <a:buClrTx/>
              <a:buSzPct val="85000"/>
              <a:buFont typeface="Times" charset="0"/>
              <a:buChar char="•"/>
            </a:pPr>
            <a:r>
              <a:rPr lang="en-US" sz="2400" dirty="0">
                <a:solidFill>
                  <a:srgbClr val="004B72"/>
                </a:solidFill>
                <a:latin typeface="+mn-lt"/>
              </a:rPr>
              <a:t>Inbound SSL Inspection</a:t>
            </a:r>
          </a:p>
        </p:txBody>
      </p:sp>
      <p:sp>
        <p:nvSpPr>
          <p:cNvPr id="26" name="Rectangle 25"/>
          <p:cNvSpPr/>
          <p:nvPr/>
        </p:nvSpPr>
        <p:spPr>
          <a:xfrm>
            <a:off x="463138" y="890649"/>
            <a:ext cx="2608727" cy="406265"/>
          </a:xfrm>
          <a:prstGeom prst="rect">
            <a:avLst/>
          </a:prstGeom>
        </p:spPr>
        <p:txBody>
          <a:bodyPr wrap="none">
            <a:spAutoFit/>
          </a:bodyPr>
          <a:lstStyle/>
          <a:p>
            <a:pPr marL="230188" indent="-230188" algn="l">
              <a:buClrTx/>
              <a:buSzPct val="85000"/>
              <a:buFont typeface="Times" charset="0"/>
              <a:buChar char="•"/>
            </a:pPr>
            <a:r>
              <a:rPr lang="en-US" sz="2400" dirty="0">
                <a:solidFill>
                  <a:srgbClr val="004B72"/>
                </a:solidFill>
                <a:latin typeface="+mn-lt"/>
              </a:rPr>
              <a:t>SSH Decryption</a:t>
            </a:r>
          </a:p>
        </p:txBody>
      </p:sp>
      <p:grpSp>
        <p:nvGrpSpPr>
          <p:cNvPr id="50" name="Group 49"/>
          <p:cNvGrpSpPr/>
          <p:nvPr/>
        </p:nvGrpSpPr>
        <p:grpSpPr>
          <a:xfrm>
            <a:off x="1214760" y="1356289"/>
            <a:ext cx="5747913" cy="1218985"/>
            <a:chOff x="1124014" y="2819341"/>
            <a:chExt cx="5747913" cy="1218985"/>
          </a:xfrm>
        </p:grpSpPr>
        <p:sp>
          <p:nvSpPr>
            <p:cNvPr id="46" name="Flowchart: Direct Access Storage 45"/>
            <p:cNvSpPr/>
            <p:nvPr/>
          </p:nvSpPr>
          <p:spPr bwMode="auto">
            <a:xfrm>
              <a:off x="4618270" y="3018021"/>
              <a:ext cx="1518209" cy="556451"/>
            </a:xfrm>
            <a:prstGeom prst="flowChartMagneticDrum">
              <a:avLst/>
            </a:prstGeom>
            <a:solidFill>
              <a:schemeClr val="accent1">
                <a:lumMod val="20000"/>
                <a:lumOff val="80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
          <p:nvSpPr>
            <p:cNvPr id="45" name="Flowchart: Direct Access Storage 44"/>
            <p:cNvSpPr/>
            <p:nvPr/>
          </p:nvSpPr>
          <p:spPr bwMode="auto">
            <a:xfrm>
              <a:off x="2390920" y="3018022"/>
              <a:ext cx="1518209" cy="556451"/>
            </a:xfrm>
            <a:prstGeom prst="flowChartMagneticDrum">
              <a:avLst/>
            </a:prstGeom>
            <a:solidFill>
              <a:schemeClr val="bg1">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pic>
          <p:nvPicPr>
            <p:cNvPr id="33" name="Picture 32" descr="C:\Documents and Settings\npiagentini\Local Settings\Temporary Internet Files\Content.IE5\LQMVQF66\MCj04352420000[1].png"/>
            <p:cNvPicPr>
              <a:picLocks noChangeAspect="1" noChangeArrowheads="1"/>
            </p:cNvPicPr>
            <p:nvPr/>
          </p:nvPicPr>
          <p:blipFill>
            <a:blip r:embed="rId3" cstate="print"/>
            <a:srcRect/>
            <a:stretch>
              <a:fillRect/>
            </a:stretch>
          </p:blipFill>
          <p:spPr bwMode="auto">
            <a:xfrm>
              <a:off x="6189912" y="3006420"/>
              <a:ext cx="422620" cy="836374"/>
            </a:xfrm>
            <a:prstGeom prst="rect">
              <a:avLst/>
            </a:prstGeom>
            <a:noFill/>
            <a:ln w="9525">
              <a:noFill/>
              <a:miter lim="800000"/>
              <a:headEnd/>
              <a:tailEnd/>
            </a:ln>
          </p:spPr>
        </p:pic>
        <p:cxnSp>
          <p:nvCxnSpPr>
            <p:cNvPr id="35" name="Straight Arrow Connector 10"/>
            <p:cNvCxnSpPr>
              <a:cxnSpLocks noChangeShapeType="1"/>
            </p:cNvCxnSpPr>
            <p:nvPr/>
          </p:nvCxnSpPr>
          <p:spPr bwMode="auto">
            <a:xfrm>
              <a:off x="2500131" y="3201752"/>
              <a:ext cx="1345685" cy="985"/>
            </a:xfrm>
            <a:prstGeom prst="straightConnector1">
              <a:avLst/>
            </a:prstGeom>
            <a:noFill/>
            <a:ln w="38100" algn="ctr">
              <a:solidFill>
                <a:srgbClr val="00B050"/>
              </a:solidFill>
              <a:round/>
              <a:headEnd/>
              <a:tailEnd type="arrow" w="med" len="med"/>
            </a:ln>
          </p:spPr>
        </p:cxnSp>
        <p:cxnSp>
          <p:nvCxnSpPr>
            <p:cNvPr id="36" name="Straight Arrow Connector 11"/>
            <p:cNvCxnSpPr>
              <a:cxnSpLocks noChangeShapeType="1"/>
            </p:cNvCxnSpPr>
            <p:nvPr/>
          </p:nvCxnSpPr>
          <p:spPr bwMode="auto">
            <a:xfrm rot="10800000" flipV="1">
              <a:off x="4747689" y="3424391"/>
              <a:ext cx="1265890" cy="0"/>
            </a:xfrm>
            <a:prstGeom prst="straightConnector1">
              <a:avLst/>
            </a:prstGeom>
            <a:noFill/>
            <a:ln w="38100" algn="ctr">
              <a:solidFill>
                <a:srgbClr val="00B0F0"/>
              </a:solidFill>
              <a:round/>
              <a:headEnd/>
              <a:tailEnd type="arrow" w="med" len="med"/>
            </a:ln>
          </p:spPr>
        </p:cxnSp>
        <p:pic>
          <p:nvPicPr>
            <p:cNvPr id="37" name="Picture 36" descr="Untitled-11"/>
            <p:cNvPicPr>
              <a:picLocks noChangeAspect="1" noChangeArrowheads="1"/>
            </p:cNvPicPr>
            <p:nvPr/>
          </p:nvPicPr>
          <p:blipFill>
            <a:blip r:embed="rId4" cstate="print"/>
            <a:srcRect/>
            <a:stretch>
              <a:fillRect/>
            </a:stretch>
          </p:blipFill>
          <p:spPr bwMode="auto">
            <a:xfrm>
              <a:off x="3969117" y="3139176"/>
              <a:ext cx="596988" cy="331988"/>
            </a:xfrm>
            <a:prstGeom prst="rect">
              <a:avLst/>
            </a:prstGeom>
            <a:ln>
              <a:noFill/>
            </a:ln>
            <a:effectLst>
              <a:outerShdw blurRad="292100" dist="139700" dir="2700000" algn="tl" rotWithShape="0">
                <a:srgbClr val="333333">
                  <a:alpha val="65000"/>
                </a:srgbClr>
              </a:outerShdw>
            </a:effectLst>
          </p:spPr>
        </p:pic>
        <p:cxnSp>
          <p:nvCxnSpPr>
            <p:cNvPr id="38" name="Straight Arrow Connector 42"/>
            <p:cNvCxnSpPr>
              <a:cxnSpLocks noChangeShapeType="1"/>
            </p:cNvCxnSpPr>
            <p:nvPr/>
          </p:nvCxnSpPr>
          <p:spPr bwMode="auto">
            <a:xfrm rot="10800000" flipV="1">
              <a:off x="2490280" y="3418480"/>
              <a:ext cx="1265889" cy="0"/>
            </a:xfrm>
            <a:prstGeom prst="straightConnector1">
              <a:avLst/>
            </a:prstGeom>
            <a:noFill/>
            <a:ln w="38100" algn="ctr">
              <a:solidFill>
                <a:srgbClr val="00B0F0"/>
              </a:solidFill>
              <a:round/>
              <a:headEnd/>
              <a:tailEnd type="arrow" w="med" len="med"/>
            </a:ln>
          </p:spPr>
        </p:cxnSp>
        <p:cxnSp>
          <p:nvCxnSpPr>
            <p:cNvPr id="39" name="Straight Arrow Connector 43"/>
            <p:cNvCxnSpPr>
              <a:cxnSpLocks noChangeShapeType="1"/>
            </p:cNvCxnSpPr>
            <p:nvPr/>
          </p:nvCxnSpPr>
          <p:spPr bwMode="auto">
            <a:xfrm>
              <a:off x="4773618" y="3172198"/>
              <a:ext cx="1251783" cy="985"/>
            </a:xfrm>
            <a:prstGeom prst="straightConnector1">
              <a:avLst/>
            </a:prstGeom>
            <a:noFill/>
            <a:ln w="38100" algn="ctr">
              <a:solidFill>
                <a:srgbClr val="00B050"/>
              </a:solidFill>
              <a:round/>
              <a:headEnd/>
              <a:tailEnd type="arrow" w="med" len="med"/>
            </a:ln>
          </p:spPr>
        </p:cxnSp>
        <p:pic>
          <p:nvPicPr>
            <p:cNvPr id="42" name="Picture 2" descr="C:\Documents and Settings\npiagentini\Local Settings\Temporary Internet Files\Content.IE5\6TCFAPSX\MCj04339410000[1].png"/>
            <p:cNvPicPr>
              <a:picLocks noChangeAspect="1" noChangeArrowheads="1"/>
            </p:cNvPicPr>
            <p:nvPr/>
          </p:nvPicPr>
          <p:blipFill>
            <a:blip r:embed="rId6" cstate="print"/>
            <a:srcRect/>
            <a:stretch>
              <a:fillRect/>
            </a:stretch>
          </p:blipFill>
          <p:spPr bwMode="auto">
            <a:xfrm>
              <a:off x="1677688" y="3011757"/>
              <a:ext cx="713232" cy="713346"/>
            </a:xfrm>
            <a:prstGeom prst="rect">
              <a:avLst/>
            </a:prstGeom>
            <a:noFill/>
            <a:ln w="9525">
              <a:noFill/>
              <a:miter lim="800000"/>
              <a:headEnd/>
              <a:tailEnd/>
            </a:ln>
          </p:spPr>
        </p:pic>
        <p:sp>
          <p:nvSpPr>
            <p:cNvPr id="43" name="TextBox 42"/>
            <p:cNvSpPr txBox="1"/>
            <p:nvPr/>
          </p:nvSpPr>
          <p:spPr>
            <a:xfrm>
              <a:off x="1124014" y="3725103"/>
              <a:ext cx="1820579" cy="301621"/>
            </a:xfrm>
            <a:prstGeom prst="rect">
              <a:avLst/>
            </a:prstGeom>
            <a:noFill/>
          </p:spPr>
          <p:txBody>
            <a:bodyPr wrap="square" rtlCol="0">
              <a:spAutoFit/>
            </a:bodyPr>
            <a:lstStyle/>
            <a:p>
              <a:pPr>
                <a:spcBef>
                  <a:spcPts val="600"/>
                </a:spcBef>
                <a:spcAft>
                  <a:spcPts val="0"/>
                </a:spcAft>
                <a:buNone/>
              </a:pPr>
              <a:r>
                <a:rPr lang="en-US" b="1" dirty="0">
                  <a:solidFill>
                    <a:schemeClr val="tx2"/>
                  </a:solidFill>
                </a:rPr>
                <a:t>User</a:t>
              </a:r>
            </a:p>
          </p:txBody>
        </p:sp>
        <p:sp>
          <p:nvSpPr>
            <p:cNvPr id="44" name="TextBox 43"/>
            <p:cNvSpPr txBox="1"/>
            <p:nvPr/>
          </p:nvSpPr>
          <p:spPr>
            <a:xfrm>
              <a:off x="6049266" y="3736705"/>
              <a:ext cx="822661" cy="301621"/>
            </a:xfrm>
            <a:prstGeom prst="rect">
              <a:avLst/>
            </a:prstGeom>
            <a:noFill/>
          </p:spPr>
          <p:txBody>
            <a:bodyPr wrap="none" rtlCol="0">
              <a:spAutoFit/>
            </a:bodyPr>
            <a:lstStyle/>
            <a:p>
              <a:pPr>
                <a:spcBef>
                  <a:spcPts val="600"/>
                </a:spcBef>
                <a:spcAft>
                  <a:spcPts val="0"/>
                </a:spcAft>
                <a:buNone/>
              </a:pPr>
              <a:r>
                <a:rPr lang="en-US" b="1" dirty="0">
                  <a:solidFill>
                    <a:schemeClr val="tx2"/>
                  </a:solidFill>
                </a:rPr>
                <a:t>Server</a:t>
              </a:r>
            </a:p>
          </p:txBody>
        </p:sp>
        <p:sp>
          <p:nvSpPr>
            <p:cNvPr id="48" name="TextBox 47"/>
            <p:cNvSpPr txBox="1"/>
            <p:nvPr/>
          </p:nvSpPr>
          <p:spPr>
            <a:xfrm>
              <a:off x="2227859" y="2819342"/>
              <a:ext cx="1820579" cy="249299"/>
            </a:xfrm>
            <a:prstGeom prst="rect">
              <a:avLst/>
            </a:prstGeom>
            <a:noFill/>
          </p:spPr>
          <p:txBody>
            <a:bodyPr wrap="square" rtlCol="0">
              <a:spAutoFit/>
            </a:bodyPr>
            <a:lstStyle/>
            <a:p>
              <a:pPr>
                <a:spcBef>
                  <a:spcPts val="600"/>
                </a:spcBef>
                <a:spcAft>
                  <a:spcPts val="0"/>
                </a:spcAft>
                <a:buNone/>
              </a:pPr>
              <a:r>
                <a:rPr lang="en-US" sz="1200" dirty="0">
                  <a:solidFill>
                    <a:schemeClr val="tx2"/>
                  </a:solidFill>
                </a:rPr>
                <a:t>SSH Tunnel</a:t>
              </a:r>
            </a:p>
          </p:txBody>
        </p:sp>
        <p:sp>
          <p:nvSpPr>
            <p:cNvPr id="49" name="TextBox 48"/>
            <p:cNvSpPr txBox="1"/>
            <p:nvPr/>
          </p:nvSpPr>
          <p:spPr>
            <a:xfrm>
              <a:off x="4494855" y="2819341"/>
              <a:ext cx="1820579" cy="249299"/>
            </a:xfrm>
            <a:prstGeom prst="rect">
              <a:avLst/>
            </a:prstGeom>
            <a:noFill/>
          </p:spPr>
          <p:txBody>
            <a:bodyPr wrap="square" rtlCol="0">
              <a:spAutoFit/>
            </a:bodyPr>
            <a:lstStyle/>
            <a:p>
              <a:pPr>
                <a:spcBef>
                  <a:spcPts val="600"/>
                </a:spcBef>
                <a:spcAft>
                  <a:spcPts val="0"/>
                </a:spcAft>
                <a:buNone/>
              </a:pPr>
              <a:r>
                <a:rPr lang="en-US" sz="1200" dirty="0">
                  <a:solidFill>
                    <a:schemeClr val="tx2"/>
                  </a:solidFill>
                </a:rPr>
                <a:t>SSH Tunnel</a:t>
              </a:r>
            </a:p>
          </p:txBody>
        </p:sp>
      </p:grpSp>
    </p:spTree>
    <p:extLst>
      <p:ext uri="{BB962C8B-B14F-4D97-AF65-F5344CB8AC3E}">
        <p14:creationId xmlns:p14="http://schemas.microsoft.com/office/powerpoint/2010/main" val="272691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44624"/>
            <a:ext cx="8229600" cy="720080"/>
          </a:xfrm>
        </p:spPr>
        <p:txBody>
          <a:bodyPr/>
          <a:lstStyle/>
          <a:p>
            <a:r>
              <a:rPr lang="en-US" dirty="0"/>
              <a:t>Heuristics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546" y="973204"/>
            <a:ext cx="6798667" cy="4480940"/>
          </a:xfrm>
          <a:prstGeom prst="rect">
            <a:avLst/>
          </a:prstGeom>
        </p:spPr>
      </p:pic>
      <p:sp>
        <p:nvSpPr>
          <p:cNvPr id="10" name="Rounded Rectangle 9"/>
          <p:cNvSpPr/>
          <p:nvPr/>
        </p:nvSpPr>
        <p:spPr bwMode="auto">
          <a:xfrm>
            <a:off x="2731326" y="3954483"/>
            <a:ext cx="3645725" cy="1341912"/>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3727217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496" y="0"/>
            <a:ext cx="8991600" cy="764704"/>
          </a:xfrm>
        </p:spPr>
        <p:txBody>
          <a:bodyPr/>
          <a:lstStyle/>
          <a:p>
            <a:r>
              <a:rPr lang="en-US" dirty="0"/>
              <a:t>Examining UDP Packets</a:t>
            </a:r>
          </a:p>
        </p:txBody>
      </p:sp>
      <p:sp>
        <p:nvSpPr>
          <p:cNvPr id="16" name="Content Placeholder 15"/>
          <p:cNvSpPr>
            <a:spLocks noGrp="1"/>
          </p:cNvSpPr>
          <p:nvPr>
            <p:ph idx="4294967295"/>
          </p:nvPr>
        </p:nvSpPr>
        <p:spPr>
          <a:xfrm>
            <a:off x="5610225" y="2506663"/>
            <a:ext cx="3533775" cy="2160587"/>
          </a:xfrm>
        </p:spPr>
        <p:txBody>
          <a:bodyPr>
            <a:normAutofit fontScale="85000" lnSpcReduction="10000"/>
          </a:bodyPr>
          <a:lstStyle/>
          <a:p>
            <a:r>
              <a:rPr lang="en-US" dirty="0"/>
              <a:t>Source Address</a:t>
            </a:r>
            <a:endParaRPr lang="en-US" dirty="0">
              <a:solidFill>
                <a:srgbClr val="7F7F7F"/>
              </a:solidFill>
            </a:endParaRPr>
          </a:p>
          <a:p>
            <a:r>
              <a:rPr lang="en-US" dirty="0"/>
              <a:t>Destination Address</a:t>
            </a:r>
            <a:endParaRPr lang="en-US" dirty="0">
              <a:solidFill>
                <a:srgbClr val="7F7F7F"/>
              </a:solidFill>
            </a:endParaRPr>
          </a:p>
          <a:p>
            <a:r>
              <a:rPr lang="en-US" dirty="0"/>
              <a:t>Destination Port</a:t>
            </a:r>
            <a:endParaRPr lang="en-US" dirty="0">
              <a:solidFill>
                <a:srgbClr val="7F7F7F"/>
              </a:solidFill>
            </a:endParaRPr>
          </a:p>
          <a:p>
            <a:r>
              <a:rPr lang="en-US" dirty="0"/>
              <a:t>Application Data</a:t>
            </a:r>
          </a:p>
        </p:txBody>
      </p:sp>
      <p:sp>
        <p:nvSpPr>
          <p:cNvPr id="6" name="Striped Right Arrow 5"/>
          <p:cNvSpPr/>
          <p:nvPr/>
        </p:nvSpPr>
        <p:spPr bwMode="auto">
          <a:xfrm>
            <a:off x="588579" y="2322767"/>
            <a:ext cx="3541945" cy="599158"/>
          </a:xfrm>
          <a:prstGeom prst="stripedRightArrow">
            <a:avLst>
              <a:gd name="adj1" fmla="val 50000"/>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8" name="Flowchart: Document 7"/>
          <p:cNvSpPr/>
          <p:nvPr/>
        </p:nvSpPr>
        <p:spPr bwMode="auto">
          <a:xfrm>
            <a:off x="357352" y="2963881"/>
            <a:ext cx="4183117" cy="1470478"/>
          </a:xfrm>
          <a:prstGeom prst="flowChartDocument">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1b 17 01 10 20 00 1c  23 07 42 5f 08 00 45 00</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3b d1 26 00 00 80 11  54 18 0a 10 00 6e 0a 00</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f6 c1 76 00 35 00 27  c7 5a a3 24 01 00 00 01</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00 00 00 00 00 03 77  77 77 05 6d 65 65 62 6f </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03 63 6f 6d 00 00 01 00  01 </a:t>
            </a:r>
            <a:endParaRPr kumimoji="0" lang="en-US" sz="1100" b="0" i="0" u="none" strike="noStrike" cap="none" normalizeH="0" baseline="0" dirty="0">
              <a:ln>
                <a:noFill/>
              </a:ln>
              <a:solidFill>
                <a:schemeClr val="bg1"/>
              </a:solidFill>
              <a:effectLst/>
              <a:latin typeface="Arial" charset="0"/>
            </a:endParaRPr>
          </a:p>
        </p:txBody>
      </p:sp>
      <p:sp>
        <p:nvSpPr>
          <p:cNvPr id="10" name="Flowchart: Alternate Process 9"/>
          <p:cNvSpPr/>
          <p:nvPr/>
        </p:nvSpPr>
        <p:spPr bwMode="auto">
          <a:xfrm>
            <a:off x="2816773" y="3195142"/>
            <a:ext cx="809297" cy="220719"/>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1" name="Flowchart: Alternate Process 10"/>
          <p:cNvSpPr/>
          <p:nvPr/>
        </p:nvSpPr>
        <p:spPr bwMode="auto">
          <a:xfrm>
            <a:off x="3626073" y="3195143"/>
            <a:ext cx="409902" cy="22072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2" name="Flowchart: Alternate Process 11"/>
          <p:cNvSpPr/>
          <p:nvPr/>
        </p:nvSpPr>
        <p:spPr bwMode="auto">
          <a:xfrm>
            <a:off x="872368" y="3426368"/>
            <a:ext cx="409902" cy="22072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3" name="Flowchart: Alternate Process 12"/>
          <p:cNvSpPr/>
          <p:nvPr/>
        </p:nvSpPr>
        <p:spPr bwMode="auto">
          <a:xfrm>
            <a:off x="1629109" y="3426369"/>
            <a:ext cx="409902" cy="22072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cxnSp>
        <p:nvCxnSpPr>
          <p:cNvPr id="18" name="Straight Arrow Connector 17"/>
          <p:cNvCxnSpPr/>
          <p:nvPr/>
        </p:nvCxnSpPr>
        <p:spPr bwMode="auto">
          <a:xfrm flipH="1">
            <a:off x="3546081" y="2693596"/>
            <a:ext cx="1776248" cy="488989"/>
          </a:xfrm>
          <a:prstGeom prst="straightConnector1">
            <a:avLst/>
          </a:prstGeom>
          <a:solidFill>
            <a:srgbClr val="316989"/>
          </a:solidFill>
          <a:ln w="12700" cap="flat" cmpd="sng" algn="ctr">
            <a:solidFill>
              <a:schemeClr val="tx2"/>
            </a:solidFill>
            <a:prstDash val="solid"/>
            <a:round/>
            <a:headEnd type="none" w="med" len="med"/>
            <a:tailEnd type="arrow"/>
          </a:ln>
          <a:effectLst/>
        </p:spPr>
      </p:cxnSp>
      <p:cxnSp>
        <p:nvCxnSpPr>
          <p:cNvPr id="21" name="Straight Arrow Connector 20"/>
          <p:cNvCxnSpPr/>
          <p:nvPr/>
        </p:nvCxnSpPr>
        <p:spPr bwMode="auto">
          <a:xfrm flipH="1">
            <a:off x="4078014" y="3195142"/>
            <a:ext cx="1208690" cy="110359"/>
          </a:xfrm>
          <a:prstGeom prst="straightConnector1">
            <a:avLst/>
          </a:prstGeom>
          <a:solidFill>
            <a:srgbClr val="316989"/>
          </a:solidFill>
          <a:ln w="12700" cap="flat" cmpd="sng" algn="ctr">
            <a:solidFill>
              <a:schemeClr val="tx2"/>
            </a:solidFill>
            <a:prstDash val="solid"/>
            <a:round/>
            <a:headEnd type="none" w="med" len="med"/>
            <a:tailEnd type="arrow"/>
          </a:ln>
          <a:effectLst/>
        </p:spPr>
      </p:cxnSp>
      <p:cxnSp>
        <p:nvCxnSpPr>
          <p:cNvPr id="27" name="Straight Arrow Connector 26"/>
          <p:cNvCxnSpPr>
            <a:endCxn id="13" idx="3"/>
          </p:cNvCxnSpPr>
          <p:nvPr/>
        </p:nvCxnSpPr>
        <p:spPr bwMode="auto">
          <a:xfrm flipH="1" flipV="1">
            <a:off x="2039011" y="3536729"/>
            <a:ext cx="3247693" cy="162391"/>
          </a:xfrm>
          <a:prstGeom prst="straightConnector1">
            <a:avLst/>
          </a:prstGeom>
          <a:solidFill>
            <a:srgbClr val="316989"/>
          </a:solidFill>
          <a:ln w="12700" cap="flat" cmpd="sng" algn="ctr">
            <a:solidFill>
              <a:schemeClr val="tx2"/>
            </a:solidFill>
            <a:prstDash val="solid"/>
            <a:round/>
            <a:headEnd type="none" w="med" len="med"/>
            <a:tailEnd type="arrow"/>
          </a:ln>
          <a:effectLst/>
        </p:spPr>
      </p:cxnSp>
      <p:sp>
        <p:nvSpPr>
          <p:cNvPr id="36" name="TextBox 35"/>
          <p:cNvSpPr txBox="1"/>
          <p:nvPr/>
        </p:nvSpPr>
        <p:spPr>
          <a:xfrm>
            <a:off x="1114097" y="2438381"/>
            <a:ext cx="184731" cy="338554"/>
          </a:xfrm>
          <a:prstGeom prst="rect">
            <a:avLst/>
          </a:prstGeom>
          <a:noFill/>
        </p:spPr>
        <p:txBody>
          <a:bodyPr wrap="none" rtlCol="0">
            <a:spAutoFit/>
          </a:bodyPr>
          <a:lstStyle/>
          <a:p>
            <a:endParaRPr lang="en-US" dirty="0"/>
          </a:p>
        </p:txBody>
      </p:sp>
      <p:sp>
        <p:nvSpPr>
          <p:cNvPr id="14" name="Flowchart: Alternate Process 13"/>
          <p:cNvSpPr/>
          <p:nvPr/>
        </p:nvSpPr>
        <p:spPr bwMode="auto">
          <a:xfrm>
            <a:off x="2049517" y="3678620"/>
            <a:ext cx="2028497" cy="241739"/>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cxnSp>
        <p:nvCxnSpPr>
          <p:cNvPr id="29" name="Straight Arrow Connector 28"/>
          <p:cNvCxnSpPr/>
          <p:nvPr/>
        </p:nvCxnSpPr>
        <p:spPr bwMode="auto">
          <a:xfrm flipH="1" flipV="1">
            <a:off x="4078014" y="3775740"/>
            <a:ext cx="1208690" cy="440001"/>
          </a:xfrm>
          <a:prstGeom prst="straightConnector1">
            <a:avLst/>
          </a:prstGeom>
          <a:solidFill>
            <a:srgbClr val="316989"/>
          </a:solidFill>
          <a:ln w="12700" cap="flat" cmpd="sng" algn="ctr">
            <a:solidFill>
              <a:schemeClr val="tx2"/>
            </a:solidFill>
            <a:prstDash val="solid"/>
            <a:round/>
            <a:headEnd type="none" w="med" len="med"/>
            <a:tailEnd type="arrow"/>
          </a:ln>
          <a:effectLst/>
        </p:spPr>
      </p:cxnSp>
      <p:sp>
        <p:nvSpPr>
          <p:cNvPr id="64" name="Flowchart: Alternate Process 63"/>
          <p:cNvSpPr/>
          <p:nvPr/>
        </p:nvSpPr>
        <p:spPr bwMode="auto">
          <a:xfrm>
            <a:off x="1481959" y="3909848"/>
            <a:ext cx="2028497" cy="241739"/>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285655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triped Right Arrow 27"/>
          <p:cNvSpPr/>
          <p:nvPr/>
        </p:nvSpPr>
        <p:spPr bwMode="auto">
          <a:xfrm>
            <a:off x="756743" y="3818937"/>
            <a:ext cx="3541945" cy="336332"/>
          </a:xfrm>
          <a:prstGeom prst="stripedRightArrow">
            <a:avLst>
              <a:gd name="adj1" fmla="val 64123"/>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2"/>
              </a:solidFill>
              <a:effectLst/>
              <a:latin typeface="Arial" charset="0"/>
            </a:endParaRPr>
          </a:p>
        </p:txBody>
      </p:sp>
      <p:sp>
        <p:nvSpPr>
          <p:cNvPr id="4" name="Title 3"/>
          <p:cNvSpPr>
            <a:spLocks noGrp="1"/>
          </p:cNvSpPr>
          <p:nvPr>
            <p:ph type="title"/>
          </p:nvPr>
        </p:nvSpPr>
        <p:spPr>
          <a:xfrm>
            <a:off x="44896" y="0"/>
            <a:ext cx="8991600" cy="764704"/>
          </a:xfrm>
        </p:spPr>
        <p:txBody>
          <a:bodyPr/>
          <a:lstStyle/>
          <a:p>
            <a:r>
              <a:rPr lang="en-US" dirty="0"/>
              <a:t>Examining TCP Packets</a:t>
            </a:r>
          </a:p>
        </p:txBody>
      </p:sp>
      <p:sp>
        <p:nvSpPr>
          <p:cNvPr id="7" name="Content Placeholder 6"/>
          <p:cNvSpPr>
            <a:spLocks noGrp="1"/>
          </p:cNvSpPr>
          <p:nvPr>
            <p:ph sz="half" idx="4294967295"/>
          </p:nvPr>
        </p:nvSpPr>
        <p:spPr>
          <a:xfrm>
            <a:off x="5656263" y="1600200"/>
            <a:ext cx="3487737" cy="2647950"/>
          </a:xfrm>
        </p:spPr>
        <p:txBody>
          <a:bodyPr>
            <a:normAutofit lnSpcReduction="10000"/>
          </a:bodyPr>
          <a:lstStyle/>
          <a:p>
            <a:r>
              <a:rPr lang="en-US" dirty="0"/>
              <a:t>Source Address</a:t>
            </a:r>
            <a:endParaRPr lang="en-US" dirty="0">
              <a:solidFill>
                <a:srgbClr val="7F7F7F"/>
              </a:solidFill>
            </a:endParaRPr>
          </a:p>
          <a:p>
            <a:r>
              <a:rPr lang="en-US" dirty="0"/>
              <a:t>Destination Address</a:t>
            </a:r>
            <a:endParaRPr lang="en-US" dirty="0">
              <a:solidFill>
                <a:srgbClr val="7F7F7F"/>
              </a:solidFill>
            </a:endParaRPr>
          </a:p>
          <a:p>
            <a:r>
              <a:rPr lang="en-US" dirty="0"/>
              <a:t>Destination Port</a:t>
            </a:r>
            <a:endParaRPr lang="en-US" dirty="0">
              <a:solidFill>
                <a:srgbClr val="7F7F7F"/>
              </a:solidFill>
            </a:endParaRPr>
          </a:p>
          <a:p>
            <a:r>
              <a:rPr lang="en-US" dirty="0"/>
              <a:t>Application Data</a:t>
            </a:r>
          </a:p>
        </p:txBody>
      </p:sp>
      <p:sp>
        <p:nvSpPr>
          <p:cNvPr id="6" name="Striped Right Arrow 5"/>
          <p:cNvSpPr/>
          <p:nvPr/>
        </p:nvSpPr>
        <p:spPr bwMode="auto">
          <a:xfrm>
            <a:off x="588579" y="1229727"/>
            <a:ext cx="3541945" cy="599158"/>
          </a:xfrm>
          <a:prstGeom prst="stripedRightArrow">
            <a:avLst>
              <a:gd name="adj1" fmla="val 50000"/>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8" name="Flowchart: Document 7"/>
          <p:cNvSpPr/>
          <p:nvPr/>
        </p:nvSpPr>
        <p:spPr bwMode="auto">
          <a:xfrm>
            <a:off x="357352" y="1870841"/>
            <a:ext cx="4183117" cy="1176192"/>
          </a:xfrm>
          <a:prstGeom prst="flowChartDocument">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1b 17 01 10 20 00 1c  23 07 42 5f 08 00 45</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00 30 d1 29 40 00 80 06  8f 60 0a 10 00 6e d0 51</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bf 6e 3a 52 01 bb 31 d7  06 19 00 00 00 00 70 02</a:t>
            </a:r>
          </a:p>
          <a:p>
            <a:pPr algn="ctr" eaLnBrk="0" hangingPunct="0">
              <a:lnSpc>
                <a:spcPct val="85000"/>
              </a:lnSpc>
              <a:spcBef>
                <a:spcPct val="50000"/>
              </a:spcBef>
              <a:spcAft>
                <a:spcPct val="5000"/>
              </a:spcAft>
              <a:buClr>
                <a:schemeClr val="bg1"/>
              </a:buClr>
              <a:buSzPct val="100000"/>
              <a:buNone/>
            </a:pPr>
            <a:r>
              <a:rPr lang="pt-BR" sz="1100" dirty="0">
                <a:solidFill>
                  <a:schemeClr val="bg1"/>
                </a:solidFill>
                <a:latin typeface="Arial" charset="0"/>
              </a:rPr>
              <a:t>ff ff 74 e4 00 00 02 04  05 b4 01 01 04 02 </a:t>
            </a:r>
            <a:endParaRPr kumimoji="0" lang="en-US" sz="1100" b="0" i="0" u="none" strike="noStrike" cap="none" normalizeH="0" baseline="0" dirty="0">
              <a:ln>
                <a:noFill/>
              </a:ln>
              <a:solidFill>
                <a:schemeClr val="bg1"/>
              </a:solidFill>
              <a:effectLst/>
              <a:latin typeface="Arial" charset="0"/>
            </a:endParaRPr>
          </a:p>
        </p:txBody>
      </p:sp>
      <p:sp>
        <p:nvSpPr>
          <p:cNvPr id="10" name="Flowchart: Alternate Process 9"/>
          <p:cNvSpPr/>
          <p:nvPr/>
        </p:nvSpPr>
        <p:spPr bwMode="auto">
          <a:xfrm>
            <a:off x="2837796" y="2112576"/>
            <a:ext cx="772180" cy="220719"/>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1" name="Flowchart: Alternate Process 10"/>
          <p:cNvSpPr/>
          <p:nvPr/>
        </p:nvSpPr>
        <p:spPr bwMode="auto">
          <a:xfrm>
            <a:off x="3609975" y="2112577"/>
            <a:ext cx="447021" cy="22072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2" name="Flowchart: Alternate Process 11"/>
          <p:cNvSpPr/>
          <p:nvPr/>
        </p:nvSpPr>
        <p:spPr bwMode="auto">
          <a:xfrm>
            <a:off x="872369" y="2343803"/>
            <a:ext cx="384931" cy="21366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sp>
        <p:nvSpPr>
          <p:cNvPr id="13" name="Flowchart: Alternate Process 12"/>
          <p:cNvSpPr/>
          <p:nvPr/>
        </p:nvSpPr>
        <p:spPr bwMode="auto">
          <a:xfrm>
            <a:off x="1638300" y="2347913"/>
            <a:ext cx="390525" cy="195590"/>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cxnSp>
        <p:nvCxnSpPr>
          <p:cNvPr id="18" name="Straight Arrow Connector 17"/>
          <p:cNvCxnSpPr>
            <a:endCxn id="10" idx="0"/>
          </p:cNvCxnSpPr>
          <p:nvPr/>
        </p:nvCxnSpPr>
        <p:spPr bwMode="auto">
          <a:xfrm flipH="1">
            <a:off x="3223886" y="1776248"/>
            <a:ext cx="2103901" cy="336328"/>
          </a:xfrm>
          <a:prstGeom prst="straightConnector1">
            <a:avLst/>
          </a:prstGeom>
          <a:solidFill>
            <a:srgbClr val="316989"/>
          </a:solidFill>
          <a:ln w="12700" cap="flat" cmpd="sng" algn="ctr">
            <a:solidFill>
              <a:schemeClr val="tx2"/>
            </a:solidFill>
            <a:prstDash val="solid"/>
            <a:round/>
            <a:headEnd type="none" w="med" len="med"/>
            <a:tailEnd type="arrow"/>
          </a:ln>
          <a:effectLst/>
        </p:spPr>
      </p:cxnSp>
      <p:cxnSp>
        <p:nvCxnSpPr>
          <p:cNvPr id="21" name="Straight Arrow Connector 20"/>
          <p:cNvCxnSpPr>
            <a:endCxn id="11" idx="3"/>
          </p:cNvCxnSpPr>
          <p:nvPr/>
        </p:nvCxnSpPr>
        <p:spPr bwMode="auto">
          <a:xfrm flipH="1" flipV="1">
            <a:off x="4056996" y="2222937"/>
            <a:ext cx="1254827" cy="71053"/>
          </a:xfrm>
          <a:prstGeom prst="straightConnector1">
            <a:avLst/>
          </a:prstGeom>
          <a:solidFill>
            <a:srgbClr val="316989"/>
          </a:solidFill>
          <a:ln w="12700" cap="flat" cmpd="sng" algn="ctr">
            <a:solidFill>
              <a:schemeClr val="tx2"/>
            </a:solidFill>
            <a:prstDash val="solid"/>
            <a:round/>
            <a:headEnd type="none" w="med" len="med"/>
            <a:tailEnd type="arrow"/>
          </a:ln>
          <a:effectLst/>
        </p:spPr>
      </p:cxnSp>
      <p:cxnSp>
        <p:nvCxnSpPr>
          <p:cNvPr id="27" name="Straight Arrow Connector 26"/>
          <p:cNvCxnSpPr/>
          <p:nvPr/>
        </p:nvCxnSpPr>
        <p:spPr bwMode="auto">
          <a:xfrm flipH="1" flipV="1">
            <a:off x="2028825" y="2458937"/>
            <a:ext cx="3289825" cy="355528"/>
          </a:xfrm>
          <a:prstGeom prst="straightConnector1">
            <a:avLst/>
          </a:prstGeom>
          <a:solidFill>
            <a:srgbClr val="316989"/>
          </a:solidFill>
          <a:ln w="12700" cap="flat" cmpd="sng" algn="ctr">
            <a:solidFill>
              <a:schemeClr val="tx2"/>
            </a:solidFill>
            <a:prstDash val="solid"/>
            <a:round/>
            <a:headEnd type="none" w="med" len="med"/>
            <a:tailEnd type="arrow"/>
          </a:ln>
          <a:effectLst/>
        </p:spPr>
      </p:cxnSp>
      <p:sp>
        <p:nvSpPr>
          <p:cNvPr id="36" name="TextBox 35"/>
          <p:cNvSpPr txBox="1"/>
          <p:nvPr/>
        </p:nvSpPr>
        <p:spPr>
          <a:xfrm>
            <a:off x="1918382" y="1392841"/>
            <a:ext cx="966418" cy="301621"/>
          </a:xfrm>
          <a:prstGeom prst="rect">
            <a:avLst/>
          </a:prstGeom>
          <a:noFill/>
        </p:spPr>
        <p:txBody>
          <a:bodyPr wrap="none" rtlCol="0">
            <a:spAutoFit/>
          </a:bodyPr>
          <a:lstStyle/>
          <a:p>
            <a:pPr>
              <a:buNone/>
            </a:pPr>
            <a:r>
              <a:rPr lang="en-US" dirty="0">
                <a:solidFill>
                  <a:schemeClr val="tx2"/>
                </a:solidFill>
              </a:rPr>
              <a:t>TCP syn</a:t>
            </a:r>
          </a:p>
        </p:txBody>
      </p:sp>
      <p:sp>
        <p:nvSpPr>
          <p:cNvPr id="37" name="Striped Right Arrow 36"/>
          <p:cNvSpPr/>
          <p:nvPr/>
        </p:nvSpPr>
        <p:spPr bwMode="auto">
          <a:xfrm flipH="1">
            <a:off x="683171" y="3111079"/>
            <a:ext cx="3541945" cy="325872"/>
          </a:xfrm>
          <a:prstGeom prst="stripedRightArrow">
            <a:avLst>
              <a:gd name="adj1" fmla="val 71865"/>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2"/>
              </a:solidFill>
              <a:effectLst/>
              <a:latin typeface="Arial" charset="0"/>
            </a:endParaRPr>
          </a:p>
        </p:txBody>
      </p:sp>
      <p:sp>
        <p:nvSpPr>
          <p:cNvPr id="38" name="Striped Right Arrow 37"/>
          <p:cNvSpPr/>
          <p:nvPr/>
        </p:nvSpPr>
        <p:spPr bwMode="auto">
          <a:xfrm flipH="1">
            <a:off x="630619" y="4193626"/>
            <a:ext cx="3541945" cy="599151"/>
          </a:xfrm>
          <a:prstGeom prst="stripedRightArrow">
            <a:avLst>
              <a:gd name="adj1" fmla="val 50000"/>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2"/>
              </a:solidFill>
              <a:effectLst/>
              <a:latin typeface="Arial" charset="0"/>
            </a:endParaRPr>
          </a:p>
        </p:txBody>
      </p:sp>
      <p:sp>
        <p:nvSpPr>
          <p:cNvPr id="40" name="Striped Right Arrow 39"/>
          <p:cNvSpPr/>
          <p:nvPr/>
        </p:nvSpPr>
        <p:spPr bwMode="auto">
          <a:xfrm>
            <a:off x="756744" y="3436951"/>
            <a:ext cx="3541945" cy="336332"/>
          </a:xfrm>
          <a:prstGeom prst="stripedRightArrow">
            <a:avLst>
              <a:gd name="adj1" fmla="val 64123"/>
              <a:gd name="adj2" fmla="val 50000"/>
            </a:avLst>
          </a:prstGeom>
          <a:gradFill flip="none" rotWithShape="1">
            <a:gsLst>
              <a:gs pos="0">
                <a:srgbClr val="316989">
                  <a:tint val="66000"/>
                  <a:satMod val="160000"/>
                </a:srgbClr>
              </a:gs>
              <a:gs pos="50000">
                <a:srgbClr val="316989">
                  <a:tint val="44500"/>
                  <a:satMod val="160000"/>
                </a:srgbClr>
              </a:gs>
              <a:gs pos="100000">
                <a:srgbClr val="316989">
                  <a:tint val="23500"/>
                  <a:satMod val="160000"/>
                </a:srgbClr>
              </a:gs>
            </a:gsLst>
            <a:lin ang="5400000" scaled="1"/>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2"/>
              </a:solidFill>
              <a:effectLst/>
              <a:latin typeface="Arial" charset="0"/>
            </a:endParaRPr>
          </a:p>
        </p:txBody>
      </p:sp>
      <p:sp>
        <p:nvSpPr>
          <p:cNvPr id="43" name="Flowchart: Document 42"/>
          <p:cNvSpPr/>
          <p:nvPr/>
        </p:nvSpPr>
        <p:spPr bwMode="auto">
          <a:xfrm>
            <a:off x="830319" y="4845270"/>
            <a:ext cx="3205654" cy="1351999"/>
          </a:xfrm>
          <a:prstGeom prst="flowChartDocument">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1f 8b 08 00 00 00 00 00  00 03 b4 57 fd 6f db 36</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13 fe 57 ae 1a 36 3b 99  2d 35 fb 00 da c4 f6 b0 </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26 e9 bb bc 48 9a 60 75  57 0c 7d 8b 81 92 4e 12</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63 89 54 49 2a ae 57 e4  7f df 1d 25 39 b2 f7 91</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fe b0 37 08 60 ea 78 3c  de 3d 7c ee 78 9c 3d 39</a:t>
            </a:r>
          </a:p>
          <a:p>
            <a:pPr algn="ctr" eaLnBrk="0" hangingPunct="0">
              <a:lnSpc>
                <a:spcPct val="85000"/>
              </a:lnSpc>
              <a:spcBef>
                <a:spcPct val="50000"/>
              </a:spcBef>
              <a:spcAft>
                <a:spcPct val="5000"/>
              </a:spcAft>
              <a:buClr>
                <a:schemeClr val="bg1"/>
              </a:buClr>
              <a:buSzPct val="100000"/>
              <a:buNone/>
            </a:pPr>
            <a:r>
              <a:rPr lang="pt-BR" sz="700" dirty="0">
                <a:solidFill>
                  <a:schemeClr val="bg1"/>
                </a:solidFill>
                <a:latin typeface="Arial" charset="0"/>
              </a:rPr>
              <a:t>bb 3e 5d fe 7a 73 0e 3f  2d af 2e e1 e6 cd 8b cb</a:t>
            </a:r>
          </a:p>
          <a:p>
            <a:pPr algn="ctr" eaLnBrk="0" hangingPunct="0">
              <a:lnSpc>
                <a:spcPct val="85000"/>
              </a:lnSpc>
              <a:spcBef>
                <a:spcPct val="50000"/>
              </a:spcBef>
              <a:spcAft>
                <a:spcPct val="5000"/>
              </a:spcAft>
              <a:buClr>
                <a:schemeClr val="bg1"/>
              </a:buClr>
              <a:buSzPct val="100000"/>
              <a:buNone/>
            </a:pPr>
            <a:r>
              <a:rPr kumimoji="0" lang="pt-BR" sz="700" b="0" i="0" u="none" strike="noStrike" cap="none" normalizeH="0" baseline="0" dirty="0">
                <a:ln>
                  <a:noFill/>
                </a:ln>
                <a:solidFill>
                  <a:schemeClr val="bg1"/>
                </a:solidFill>
                <a:effectLst/>
                <a:latin typeface="Arial" charset="0"/>
              </a:rPr>
              <a:t>...........................................</a:t>
            </a:r>
            <a:endParaRPr kumimoji="0" lang="en-US" sz="700" b="0" i="0" u="none" strike="noStrike" cap="none" normalizeH="0" baseline="0" dirty="0">
              <a:ln>
                <a:noFill/>
              </a:ln>
              <a:solidFill>
                <a:schemeClr val="bg1"/>
              </a:solidFill>
              <a:effectLst/>
              <a:latin typeface="Arial" charset="0"/>
            </a:endParaRPr>
          </a:p>
        </p:txBody>
      </p:sp>
      <p:sp>
        <p:nvSpPr>
          <p:cNvPr id="47" name="TextBox 46"/>
          <p:cNvSpPr txBox="1"/>
          <p:nvPr/>
        </p:nvSpPr>
        <p:spPr>
          <a:xfrm>
            <a:off x="2024490" y="3123204"/>
            <a:ext cx="880369" cy="301621"/>
          </a:xfrm>
          <a:prstGeom prst="rect">
            <a:avLst/>
          </a:prstGeom>
          <a:noFill/>
        </p:spPr>
        <p:txBody>
          <a:bodyPr wrap="none" rtlCol="0">
            <a:spAutoFit/>
          </a:bodyPr>
          <a:lstStyle/>
          <a:p>
            <a:pPr>
              <a:buNone/>
            </a:pPr>
            <a:r>
              <a:rPr lang="en-US" dirty="0">
                <a:solidFill>
                  <a:schemeClr val="tx2"/>
                </a:solidFill>
              </a:rPr>
              <a:t>syn ack</a:t>
            </a:r>
          </a:p>
        </p:txBody>
      </p:sp>
      <p:sp>
        <p:nvSpPr>
          <p:cNvPr id="48" name="TextBox 47"/>
          <p:cNvSpPr txBox="1"/>
          <p:nvPr/>
        </p:nvSpPr>
        <p:spPr>
          <a:xfrm>
            <a:off x="2212843" y="3447410"/>
            <a:ext cx="503664" cy="301621"/>
          </a:xfrm>
          <a:prstGeom prst="rect">
            <a:avLst/>
          </a:prstGeom>
          <a:noFill/>
        </p:spPr>
        <p:txBody>
          <a:bodyPr wrap="none" rtlCol="0">
            <a:spAutoFit/>
          </a:bodyPr>
          <a:lstStyle/>
          <a:p>
            <a:pPr>
              <a:buNone/>
            </a:pPr>
            <a:r>
              <a:rPr lang="en-US" dirty="0">
                <a:solidFill>
                  <a:schemeClr val="tx2"/>
                </a:solidFill>
              </a:rPr>
              <a:t>ack</a:t>
            </a:r>
          </a:p>
        </p:txBody>
      </p:sp>
      <p:sp>
        <p:nvSpPr>
          <p:cNvPr id="49" name="TextBox 48"/>
          <p:cNvSpPr txBox="1"/>
          <p:nvPr/>
        </p:nvSpPr>
        <p:spPr>
          <a:xfrm>
            <a:off x="2056715" y="3836113"/>
            <a:ext cx="870752" cy="301621"/>
          </a:xfrm>
          <a:prstGeom prst="rect">
            <a:avLst/>
          </a:prstGeom>
          <a:noFill/>
        </p:spPr>
        <p:txBody>
          <a:bodyPr wrap="none" rtlCol="0">
            <a:spAutoFit/>
          </a:bodyPr>
          <a:lstStyle/>
          <a:p>
            <a:pPr>
              <a:buNone/>
            </a:pPr>
            <a:r>
              <a:rPr lang="en-US" dirty="0">
                <a:solidFill>
                  <a:schemeClr val="tx2"/>
                </a:solidFill>
              </a:rPr>
              <a:t>http get</a:t>
            </a:r>
          </a:p>
        </p:txBody>
      </p:sp>
      <p:sp>
        <p:nvSpPr>
          <p:cNvPr id="50" name="TextBox 49"/>
          <p:cNvSpPr txBox="1"/>
          <p:nvPr/>
        </p:nvSpPr>
        <p:spPr>
          <a:xfrm>
            <a:off x="1739847" y="4342390"/>
            <a:ext cx="1428597" cy="301621"/>
          </a:xfrm>
          <a:prstGeom prst="rect">
            <a:avLst/>
          </a:prstGeom>
          <a:noFill/>
        </p:spPr>
        <p:txBody>
          <a:bodyPr wrap="none" rtlCol="0">
            <a:spAutoFit/>
          </a:bodyPr>
          <a:lstStyle/>
          <a:p>
            <a:pPr>
              <a:buNone/>
            </a:pPr>
            <a:r>
              <a:rPr lang="en-US" dirty="0">
                <a:solidFill>
                  <a:schemeClr val="tx2"/>
                </a:solidFill>
              </a:rPr>
              <a:t>http response</a:t>
            </a:r>
          </a:p>
        </p:txBody>
      </p:sp>
      <p:sp>
        <p:nvSpPr>
          <p:cNvPr id="14" name="Flowchart: Alternate Process 13"/>
          <p:cNvSpPr/>
          <p:nvPr/>
        </p:nvSpPr>
        <p:spPr bwMode="auto">
          <a:xfrm>
            <a:off x="1345323" y="4782207"/>
            <a:ext cx="2238705" cy="1282262"/>
          </a:xfrm>
          <a:prstGeom prst="flowChartAlternateProcess">
            <a:avLst/>
          </a:prstGeom>
          <a:noFill/>
          <a:ln w="1905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endParaRPr kumimoji="0" lang="en-US" sz="1600" b="0" i="0" u="none" strike="noStrike" cap="none" normalizeH="0" baseline="0" dirty="0">
              <a:ln>
                <a:noFill/>
              </a:ln>
              <a:solidFill>
                <a:schemeClr val="tx1"/>
              </a:solidFill>
              <a:effectLst/>
              <a:latin typeface="Arial" charset="0"/>
            </a:endParaRPr>
          </a:p>
        </p:txBody>
      </p:sp>
      <p:cxnSp>
        <p:nvCxnSpPr>
          <p:cNvPr id="29" name="Straight Arrow Connector 28"/>
          <p:cNvCxnSpPr/>
          <p:nvPr/>
        </p:nvCxnSpPr>
        <p:spPr bwMode="auto">
          <a:xfrm flipH="1">
            <a:off x="3584030" y="3333390"/>
            <a:ext cx="1746494" cy="2137448"/>
          </a:xfrm>
          <a:prstGeom prst="straightConnector1">
            <a:avLst/>
          </a:prstGeom>
          <a:solidFill>
            <a:srgbClr val="316989"/>
          </a:solidFill>
          <a:ln w="12700" cap="flat" cmpd="sng" algn="ctr">
            <a:solidFill>
              <a:schemeClr val="tx2"/>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2048266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p:cNvSpPr txBox="1">
            <a:spLocks/>
          </p:cNvSpPr>
          <p:nvPr/>
        </p:nvSpPr>
        <p:spPr bwMode="auto">
          <a:xfrm>
            <a:off x="870409" y="1916832"/>
            <a:ext cx="7620000" cy="2566392"/>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algn="ctr"/>
            <a:r>
              <a:rPr lang="en-US" sz="5400" kern="0" dirty="0">
                <a:solidFill>
                  <a:srgbClr val="FFC000"/>
                </a:solidFill>
              </a:rPr>
              <a:t>Security Policy</a:t>
            </a:r>
            <a:br>
              <a:rPr lang="en-US" sz="5400" kern="0" dirty="0">
                <a:solidFill>
                  <a:srgbClr val="FFC000"/>
                </a:solidFill>
              </a:rPr>
            </a:br>
            <a:r>
              <a:rPr lang="en-US" sz="5400" kern="0" dirty="0">
                <a:solidFill>
                  <a:srgbClr val="FFC000"/>
                </a:solidFill>
              </a:rPr>
              <a:t>Configuration</a:t>
            </a:r>
          </a:p>
        </p:txBody>
      </p:sp>
    </p:spTree>
    <p:custDataLst>
      <p:tags r:id="rId1"/>
    </p:custDataLst>
    <p:extLst>
      <p:ext uri="{BB962C8B-B14F-4D97-AF65-F5344CB8AC3E}">
        <p14:creationId xmlns:p14="http://schemas.microsoft.com/office/powerpoint/2010/main" val="4225641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 y="0"/>
            <a:ext cx="8991600" cy="764704"/>
          </a:xfrm>
        </p:spPr>
        <p:txBody>
          <a:bodyPr/>
          <a:lstStyle/>
          <a:p>
            <a:r>
              <a:rPr lang="en-US" dirty="0"/>
              <a:t>Agenda</a:t>
            </a:r>
          </a:p>
        </p:txBody>
      </p:sp>
      <p:sp>
        <p:nvSpPr>
          <p:cNvPr id="3" name="Content Placeholder 2"/>
          <p:cNvSpPr>
            <a:spLocks noGrp="1"/>
          </p:cNvSpPr>
          <p:nvPr>
            <p:ph idx="1"/>
          </p:nvPr>
        </p:nvSpPr>
        <p:spPr>
          <a:xfrm>
            <a:off x="381000" y="980728"/>
            <a:ext cx="8153400" cy="5181600"/>
          </a:xfrm>
        </p:spPr>
        <p:txBody>
          <a:bodyPr>
            <a:normAutofit fontScale="92500" lnSpcReduction="10000"/>
          </a:bodyPr>
          <a:lstStyle/>
          <a:p>
            <a:pPr>
              <a:spcBef>
                <a:spcPts val="1000"/>
              </a:spcBef>
              <a:spcAft>
                <a:spcPts val="0"/>
              </a:spcAft>
            </a:pPr>
            <a:r>
              <a:rPr lang="en-US" dirty="0"/>
              <a:t>Application Identification (App-ID)</a:t>
            </a:r>
          </a:p>
          <a:p>
            <a:pPr lvl="1">
              <a:spcBef>
                <a:spcPts val="1000"/>
              </a:spcBef>
              <a:spcAft>
                <a:spcPts val="0"/>
              </a:spcAft>
            </a:pPr>
            <a:r>
              <a:rPr lang="en-US" dirty="0"/>
              <a:t>Overview</a:t>
            </a:r>
          </a:p>
          <a:p>
            <a:pPr lvl="1">
              <a:spcBef>
                <a:spcPts val="1000"/>
              </a:spcBef>
              <a:spcAft>
                <a:spcPts val="0"/>
              </a:spcAft>
            </a:pPr>
            <a:r>
              <a:rPr lang="en-US" dirty="0"/>
              <a:t>Components</a:t>
            </a:r>
          </a:p>
          <a:p>
            <a:pPr>
              <a:spcBef>
                <a:spcPts val="1000"/>
              </a:spcBef>
              <a:spcAft>
                <a:spcPts val="0"/>
              </a:spcAft>
            </a:pPr>
            <a:r>
              <a:rPr lang="en-US" dirty="0"/>
              <a:t>Security Policy Configuration</a:t>
            </a:r>
          </a:p>
          <a:p>
            <a:pPr lvl="1">
              <a:spcBef>
                <a:spcPts val="1000"/>
              </a:spcBef>
              <a:spcAft>
                <a:spcPts val="0"/>
              </a:spcAft>
            </a:pPr>
            <a:r>
              <a:rPr lang="en-US" dirty="0"/>
              <a:t>Match Conditions and Objects</a:t>
            </a:r>
          </a:p>
          <a:p>
            <a:pPr lvl="1">
              <a:spcBef>
                <a:spcPts val="1000"/>
              </a:spcBef>
              <a:spcAft>
                <a:spcPts val="0"/>
              </a:spcAft>
            </a:pPr>
            <a:r>
              <a:rPr lang="en-US" dirty="0"/>
              <a:t>Application Dependencies</a:t>
            </a:r>
          </a:p>
          <a:p>
            <a:pPr>
              <a:spcBef>
                <a:spcPts val="1000"/>
              </a:spcBef>
              <a:spcAft>
                <a:spcPts val="0"/>
              </a:spcAft>
            </a:pPr>
            <a:r>
              <a:rPr lang="en-US" dirty="0"/>
              <a:t>Security Policy Administration</a:t>
            </a:r>
          </a:p>
          <a:p>
            <a:pPr lvl="1">
              <a:spcBef>
                <a:spcPts val="1000"/>
              </a:spcBef>
              <a:spcAft>
                <a:spcPts val="0"/>
              </a:spcAft>
            </a:pPr>
            <a:r>
              <a:rPr lang="en-US" dirty="0"/>
              <a:t>Managing Displays</a:t>
            </a:r>
          </a:p>
          <a:p>
            <a:pPr lvl="1">
              <a:spcBef>
                <a:spcPts val="1000"/>
              </a:spcBef>
              <a:spcAft>
                <a:spcPts val="0"/>
              </a:spcAft>
            </a:pPr>
            <a:r>
              <a:rPr lang="en-US" dirty="0"/>
              <a:t>Managing Policy Behavior</a:t>
            </a:r>
          </a:p>
          <a:p>
            <a:pPr>
              <a:spcBef>
                <a:spcPts val="1000"/>
              </a:spcBef>
              <a:spcAft>
                <a:spcPts val="0"/>
              </a:spcAft>
            </a:pPr>
            <a:r>
              <a:rPr lang="en-US" dirty="0"/>
              <a:t>Logs and Reporting</a:t>
            </a:r>
          </a:p>
          <a:p>
            <a:pPr>
              <a:spcBef>
                <a:spcPts val="1000"/>
              </a:spcBef>
              <a:spcAft>
                <a:spcPts val="0"/>
              </a:spcAft>
            </a:pPr>
            <a:endParaRPr lang="en-US" dirty="0"/>
          </a:p>
        </p:txBody>
      </p:sp>
    </p:spTree>
    <p:extLst>
      <p:ext uri="{BB962C8B-B14F-4D97-AF65-F5344CB8AC3E}">
        <p14:creationId xmlns:p14="http://schemas.microsoft.com/office/powerpoint/2010/main" val="3674878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a:xfrm>
            <a:off x="14808" y="44624"/>
            <a:ext cx="8229600" cy="720080"/>
          </a:xfrm>
        </p:spPr>
        <p:txBody>
          <a:bodyPr/>
          <a:lstStyle/>
          <a:p>
            <a:pPr eaLnBrk="1" hangingPunct="1"/>
            <a:r>
              <a:rPr lang="en-US" dirty="0"/>
              <a:t>Security Policy</a:t>
            </a:r>
          </a:p>
        </p:txBody>
      </p:sp>
      <p:sp>
        <p:nvSpPr>
          <p:cNvPr id="8195" name="Content Placeholder 7"/>
          <p:cNvSpPr>
            <a:spLocks noGrp="1"/>
          </p:cNvSpPr>
          <p:nvPr>
            <p:ph idx="1"/>
          </p:nvPr>
        </p:nvSpPr>
        <p:spPr>
          <a:xfrm>
            <a:off x="457200" y="908720"/>
            <a:ext cx="8229600" cy="4525963"/>
          </a:xfrm>
        </p:spPr>
        <p:txBody>
          <a:bodyPr/>
          <a:lstStyle/>
          <a:p>
            <a:pPr eaLnBrk="1" hangingPunct="1"/>
            <a:r>
              <a:rPr lang="en-US" dirty="0"/>
              <a:t>Policy list is evaluated from the top down</a:t>
            </a:r>
            <a:endParaRPr lang="en-US" dirty="0">
              <a:solidFill>
                <a:srgbClr val="7F7F7F"/>
              </a:solidFill>
            </a:endParaRPr>
          </a:p>
          <a:p>
            <a:pPr lvl="1" eaLnBrk="1" hangingPunct="1"/>
            <a:r>
              <a:rPr lang="en-US" dirty="0"/>
              <a:t>The first rule that matches the traffic is used</a:t>
            </a:r>
          </a:p>
          <a:p>
            <a:pPr lvl="1" eaLnBrk="1" hangingPunct="1"/>
            <a:r>
              <a:rPr lang="en-US" dirty="0"/>
              <a:t>No further rules are evaluated after the match</a:t>
            </a:r>
          </a:p>
        </p:txBody>
      </p:sp>
      <p:sp>
        <p:nvSpPr>
          <p:cNvPr id="10" name="TextBox 9"/>
          <p:cNvSpPr txBox="1"/>
          <p:nvPr/>
        </p:nvSpPr>
        <p:spPr>
          <a:xfrm>
            <a:off x="204112" y="2485469"/>
            <a:ext cx="2486787" cy="301621"/>
          </a:xfrm>
          <a:prstGeom prst="rect">
            <a:avLst/>
          </a:prstGeom>
          <a:noFill/>
        </p:spPr>
        <p:txBody>
          <a:bodyPr wrap="square" rtlCol="0">
            <a:spAutoFit/>
          </a:bodyPr>
          <a:lstStyle/>
          <a:p>
            <a:pPr algn="l">
              <a:buNone/>
            </a:pPr>
            <a:r>
              <a:rPr lang="en-US" b="1" dirty="0">
                <a:solidFill>
                  <a:schemeClr val="tx2"/>
                </a:solidFill>
              </a:rPr>
              <a:t>Policies &gt; Security</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12" y="3007708"/>
            <a:ext cx="8668512" cy="258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05177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808" y="-27384"/>
            <a:ext cx="8229600" cy="792088"/>
          </a:xfrm>
        </p:spPr>
        <p:txBody>
          <a:bodyPr/>
          <a:lstStyle/>
          <a:p>
            <a:pPr eaLnBrk="1" hangingPunct="1"/>
            <a:r>
              <a:rPr lang="en-US" dirty="0"/>
              <a:t>Security Policy Match Conditions</a:t>
            </a:r>
          </a:p>
        </p:txBody>
      </p:sp>
      <p:sp>
        <p:nvSpPr>
          <p:cNvPr id="11" name="Line Callout 2 (Accent Bar) 10"/>
          <p:cNvSpPr/>
          <p:nvPr/>
        </p:nvSpPr>
        <p:spPr bwMode="auto">
          <a:xfrm>
            <a:off x="303902" y="2902971"/>
            <a:ext cx="1589809" cy="720197"/>
          </a:xfrm>
          <a:prstGeom prst="accentCallout2">
            <a:avLst>
              <a:gd name="adj1" fmla="val 47218"/>
              <a:gd name="adj2" fmla="val 108653"/>
              <a:gd name="adj3" fmla="val 10442"/>
              <a:gd name="adj4" fmla="val 125897"/>
              <a:gd name="adj5" fmla="val -52465"/>
              <a:gd name="adj6" fmla="val 112490"/>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Interfaces </a:t>
            </a:r>
            <a:r>
              <a:rPr kumimoji="0" lang="en-US" sz="1600" b="0" i="0" u="none" strike="noStrike" cap="none" normalizeH="0" baseline="0" dirty="0">
                <a:ln>
                  <a:noFill/>
                </a:ln>
                <a:solidFill>
                  <a:schemeClr val="accent3"/>
                </a:solidFill>
                <a:effectLst/>
                <a:latin typeface="Arial" charset="0"/>
              </a:rPr>
              <a:t>are assigned to </a:t>
            </a:r>
            <a:r>
              <a:rPr lang="en-US" dirty="0">
                <a:solidFill>
                  <a:schemeClr val="accent3"/>
                </a:solidFill>
              </a:rPr>
              <a:t>Security Zones</a:t>
            </a:r>
            <a:endParaRPr kumimoji="0" lang="en-US" sz="1600" b="0" i="0" u="none" strike="noStrike" cap="none" normalizeH="0" baseline="0" dirty="0">
              <a:ln>
                <a:noFill/>
              </a:ln>
              <a:solidFill>
                <a:schemeClr val="accent3"/>
              </a:solidFill>
              <a:effectLst/>
            </a:endParaRPr>
          </a:p>
        </p:txBody>
      </p:sp>
      <p:sp>
        <p:nvSpPr>
          <p:cNvPr id="29" name="Line Callout 2 (Accent Bar) 28"/>
          <p:cNvSpPr/>
          <p:nvPr/>
        </p:nvSpPr>
        <p:spPr bwMode="auto">
          <a:xfrm>
            <a:off x="145524" y="4041741"/>
            <a:ext cx="2795384" cy="1889748"/>
          </a:xfrm>
          <a:prstGeom prst="accentCallout2">
            <a:avLst>
              <a:gd name="adj1" fmla="val 26307"/>
              <a:gd name="adj2" fmla="val 103667"/>
              <a:gd name="adj3" fmla="val -9853"/>
              <a:gd name="adj4" fmla="val 108548"/>
              <a:gd name="adj5" fmla="val -78467"/>
              <a:gd name="adj6" fmla="val 87105"/>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85000"/>
              </a:lnSpc>
              <a:spcBef>
                <a:spcPct val="50000"/>
              </a:spcBef>
              <a:spcAft>
                <a:spcPct val="5000"/>
              </a:spcAft>
              <a:buClr>
                <a:schemeClr val="bg1"/>
              </a:buClr>
              <a:buSzPct val="100000"/>
              <a:buNone/>
              <a:tabLst/>
            </a:pPr>
            <a:r>
              <a:rPr kumimoji="0" lang="en-US" sz="1600" b="1" i="0" u="none" strike="noStrike" cap="none" normalizeH="0" baseline="0" dirty="0">
                <a:ln>
                  <a:noFill/>
                </a:ln>
                <a:solidFill>
                  <a:schemeClr val="accent3"/>
                </a:solidFill>
                <a:effectLst/>
                <a:latin typeface="Arial" charset="0"/>
              </a:rPr>
              <a:t>Address</a:t>
            </a:r>
            <a:r>
              <a:rPr kumimoji="0" lang="en-US" sz="1600" b="0" i="0" u="none" strike="noStrike" cap="none" normalizeH="0" baseline="0" dirty="0">
                <a:ln>
                  <a:noFill/>
                </a:ln>
                <a:solidFill>
                  <a:schemeClr val="accent3"/>
                </a:solidFill>
                <a:effectLst/>
                <a:latin typeface="Arial" charset="0"/>
              </a:rPr>
              <a:t> is one or more of:</a:t>
            </a:r>
          </a:p>
          <a:p>
            <a:pPr marL="742950" lvl="1" indent="-285750" algn="l">
              <a:buClrTx/>
            </a:pPr>
            <a:r>
              <a:rPr kumimoji="0" lang="en-US" b="0" i="0" u="none" strike="noStrike" cap="none" normalizeH="0" baseline="0" dirty="0">
                <a:ln>
                  <a:noFill/>
                </a:ln>
                <a:solidFill>
                  <a:schemeClr val="accent3"/>
                </a:solidFill>
                <a:effectLst/>
                <a:latin typeface="Arial" charset="0"/>
              </a:rPr>
              <a:t>Address</a:t>
            </a:r>
          </a:p>
          <a:p>
            <a:pPr marL="742950" lvl="1" indent="-285750" algn="l">
              <a:buClrTx/>
            </a:pPr>
            <a:r>
              <a:rPr lang="en-US" dirty="0">
                <a:solidFill>
                  <a:schemeClr val="accent3"/>
                </a:solidFill>
              </a:rPr>
              <a:t>Address group</a:t>
            </a:r>
            <a:endParaRPr kumimoji="0" lang="en-US" b="0" i="0" u="none" strike="noStrike" cap="none" normalizeH="0" dirty="0">
              <a:ln>
                <a:noFill/>
              </a:ln>
              <a:solidFill>
                <a:schemeClr val="accent3"/>
              </a:solidFill>
              <a:effectLst/>
            </a:endParaRPr>
          </a:p>
          <a:p>
            <a:pPr marL="742950" lvl="1" indent="-285750" algn="l">
              <a:buClrTx/>
            </a:pPr>
            <a:r>
              <a:rPr lang="en-US" dirty="0">
                <a:solidFill>
                  <a:schemeClr val="accent3"/>
                </a:solidFill>
              </a:rPr>
              <a:t>Block List</a:t>
            </a:r>
            <a:endParaRPr kumimoji="0" lang="en-US" b="0" i="0" u="none" strike="noStrike" cap="none" normalizeH="0" baseline="0" dirty="0">
              <a:ln>
                <a:noFill/>
              </a:ln>
              <a:solidFill>
                <a:schemeClr val="accent3"/>
              </a:solidFill>
              <a:effectLst/>
            </a:endParaRPr>
          </a:p>
          <a:p>
            <a:pPr marL="742950" lvl="1" indent="-285750" algn="l">
              <a:buClrTx/>
            </a:pPr>
            <a:r>
              <a:rPr kumimoji="0" lang="en-US" b="0" i="0" u="none" strike="noStrike" cap="none" normalizeH="0" baseline="0" dirty="0">
                <a:ln>
                  <a:noFill/>
                </a:ln>
                <a:solidFill>
                  <a:schemeClr val="accent3"/>
                </a:solidFill>
                <a:effectLst/>
                <a:latin typeface="Arial" charset="0"/>
              </a:rPr>
              <a:t>Region/Country-based enforcement</a:t>
            </a:r>
          </a:p>
        </p:txBody>
      </p:sp>
      <p:sp>
        <p:nvSpPr>
          <p:cNvPr id="32" name="Line Callout 2 (Accent Bar) 31"/>
          <p:cNvSpPr/>
          <p:nvPr/>
        </p:nvSpPr>
        <p:spPr bwMode="auto">
          <a:xfrm>
            <a:off x="3321933" y="4676442"/>
            <a:ext cx="3622563" cy="1335750"/>
          </a:xfrm>
          <a:prstGeom prst="accentCallout2">
            <a:avLst>
              <a:gd name="adj1" fmla="val 25318"/>
              <a:gd name="adj2" fmla="val 102890"/>
              <a:gd name="adj3" fmla="val -5840"/>
              <a:gd name="adj4" fmla="val 111320"/>
              <a:gd name="adj5" fmla="val -163898"/>
              <a:gd name="adj6" fmla="val 64188"/>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85000"/>
              </a:lnSpc>
              <a:spcBef>
                <a:spcPct val="50000"/>
              </a:spcBef>
              <a:spcAft>
                <a:spcPct val="5000"/>
              </a:spcAft>
              <a:buClr>
                <a:schemeClr val="bg1"/>
              </a:buClr>
              <a:buSzPct val="100000"/>
              <a:buNone/>
              <a:tabLst/>
            </a:pPr>
            <a:r>
              <a:rPr kumimoji="0" lang="en-US" sz="1600" b="1" i="0" u="none" strike="noStrike" cap="none" normalizeH="0" baseline="0" dirty="0">
                <a:ln>
                  <a:noFill/>
                </a:ln>
                <a:solidFill>
                  <a:schemeClr val="accent3"/>
                </a:solidFill>
                <a:effectLst/>
                <a:latin typeface="Arial" charset="0"/>
              </a:rPr>
              <a:t>Application</a:t>
            </a:r>
            <a:r>
              <a:rPr kumimoji="0" lang="en-US" sz="1600" b="0" i="0" u="none" strike="noStrike" cap="none" normalizeH="0" baseline="0" dirty="0">
                <a:ln>
                  <a:noFill/>
                </a:ln>
                <a:solidFill>
                  <a:schemeClr val="accent3"/>
                </a:solidFill>
                <a:effectLst/>
                <a:latin typeface="Arial" charset="0"/>
              </a:rPr>
              <a:t> includes one or</a:t>
            </a:r>
            <a:r>
              <a:rPr kumimoji="0" lang="en-US" sz="1600" b="0" i="0" u="none" strike="noStrike" cap="none" normalizeH="0" dirty="0">
                <a:ln>
                  <a:noFill/>
                </a:ln>
                <a:solidFill>
                  <a:schemeClr val="accent3"/>
                </a:solidFill>
                <a:effectLst/>
                <a:latin typeface="Arial" charset="0"/>
              </a:rPr>
              <a:t> more of:</a:t>
            </a:r>
            <a:endParaRPr kumimoji="0" lang="en-US" sz="1600" b="0" i="0" u="none" strike="noStrike" cap="none" normalizeH="0" baseline="0" dirty="0">
              <a:ln>
                <a:noFill/>
              </a:ln>
              <a:solidFill>
                <a:schemeClr val="accent3"/>
              </a:solidFill>
              <a:effectLst/>
              <a:latin typeface="Arial" charset="0"/>
            </a:endParaRPr>
          </a:p>
          <a:p>
            <a:pPr marL="742950" lvl="1" indent="-285750" algn="l">
              <a:buClrTx/>
            </a:pPr>
            <a:r>
              <a:rPr lang="en-US" dirty="0">
                <a:solidFill>
                  <a:schemeClr val="accent3"/>
                </a:solidFill>
              </a:rPr>
              <a:t>Applications</a:t>
            </a:r>
            <a:endParaRPr kumimoji="0" lang="en-US" b="0" i="0" u="none" strike="noStrike" cap="none" normalizeH="0" baseline="0" dirty="0">
              <a:ln>
                <a:noFill/>
              </a:ln>
              <a:solidFill>
                <a:schemeClr val="accent3"/>
              </a:solidFill>
              <a:effectLst/>
              <a:latin typeface="Arial" charset="0"/>
            </a:endParaRPr>
          </a:p>
          <a:p>
            <a:pPr marL="742950" lvl="1" indent="-285750" algn="l">
              <a:buClrTx/>
            </a:pPr>
            <a:r>
              <a:rPr kumimoji="0" lang="en-US" b="0" i="0" u="none" strike="noStrike" cap="none" normalizeH="0" baseline="0" dirty="0">
                <a:ln>
                  <a:noFill/>
                </a:ln>
                <a:solidFill>
                  <a:schemeClr val="accent3"/>
                </a:solidFill>
                <a:effectLst/>
                <a:latin typeface="Arial" charset="0"/>
              </a:rPr>
              <a:t>Application Groups</a:t>
            </a:r>
          </a:p>
          <a:p>
            <a:pPr marL="742950" lvl="1" indent="-285750" algn="l">
              <a:buClrTx/>
            </a:pPr>
            <a:r>
              <a:rPr kumimoji="0" lang="en-US" b="0" i="0" u="none" strike="noStrike" cap="none" normalizeH="0" baseline="0" dirty="0">
                <a:ln>
                  <a:noFill/>
                </a:ln>
                <a:solidFill>
                  <a:schemeClr val="accent3"/>
                </a:solidFill>
                <a:effectLst/>
                <a:latin typeface="Arial" charset="0"/>
              </a:rPr>
              <a:t>Application Filters</a:t>
            </a:r>
          </a:p>
        </p:txBody>
      </p:sp>
      <p:sp>
        <p:nvSpPr>
          <p:cNvPr id="36" name="Line Callout 2 (Accent Bar) 35"/>
          <p:cNvSpPr/>
          <p:nvPr/>
        </p:nvSpPr>
        <p:spPr bwMode="auto">
          <a:xfrm>
            <a:off x="4402835" y="3158427"/>
            <a:ext cx="1589809" cy="929485"/>
          </a:xfrm>
          <a:prstGeom prst="accentCallout2">
            <a:avLst>
              <a:gd name="adj1" fmla="val 42796"/>
              <a:gd name="adj2" fmla="val -9611"/>
              <a:gd name="adj3" fmla="val 29690"/>
              <a:gd name="adj4" fmla="val -33597"/>
              <a:gd name="adj5" fmla="val -62830"/>
              <a:gd name="adj6" fmla="val -82580"/>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1" i="0" u="none" strike="noStrike" cap="none" normalizeH="0" baseline="0" dirty="0">
                <a:ln>
                  <a:noFill/>
                </a:ln>
                <a:solidFill>
                  <a:schemeClr val="accent3"/>
                </a:solidFill>
                <a:effectLst/>
                <a:latin typeface="Arial" charset="0"/>
              </a:rPr>
              <a:t>User</a:t>
            </a:r>
            <a:r>
              <a:rPr kumimoji="0" lang="en-US" sz="1600" b="0" i="0" u="none" strike="noStrike" cap="none" normalizeH="0" baseline="0" dirty="0">
                <a:ln>
                  <a:noFill/>
                </a:ln>
                <a:solidFill>
                  <a:schemeClr val="accent3"/>
                </a:solidFill>
                <a:effectLst/>
                <a:latin typeface="Arial" charset="0"/>
              </a:rPr>
              <a:t> includes</a:t>
            </a:r>
            <a:r>
              <a:rPr kumimoji="0" lang="en-US" sz="1600" b="0" i="0" u="none" strike="noStrike" cap="none" normalizeH="0" dirty="0">
                <a:ln>
                  <a:noFill/>
                </a:ln>
                <a:solidFill>
                  <a:schemeClr val="accent3"/>
                </a:solidFill>
                <a:effectLst/>
                <a:latin typeface="Arial" charset="0"/>
              </a:rPr>
              <a:t> one or more</a:t>
            </a:r>
            <a:r>
              <a:rPr kumimoji="0" lang="en-US" sz="1600" b="0" i="0" u="none" strike="noStrike" cap="none" normalizeH="0" baseline="0" dirty="0">
                <a:ln>
                  <a:noFill/>
                </a:ln>
                <a:solidFill>
                  <a:schemeClr val="accent3"/>
                </a:solidFill>
                <a:effectLst/>
                <a:latin typeface="Arial" charset="0"/>
              </a:rPr>
              <a:t> individuals</a:t>
            </a:r>
            <a:r>
              <a:rPr kumimoji="0" lang="en-US" sz="1600" b="0" i="0" u="none" strike="noStrike" cap="none" normalizeH="0" dirty="0">
                <a:ln>
                  <a:noFill/>
                </a:ln>
                <a:solidFill>
                  <a:schemeClr val="accent3"/>
                </a:solidFill>
                <a:effectLst/>
                <a:latin typeface="Arial" charset="0"/>
              </a:rPr>
              <a:t> </a:t>
            </a:r>
            <a:r>
              <a:rPr kumimoji="0" lang="en-US" sz="1600" b="0" i="0" u="none" strike="noStrike" cap="none" normalizeH="0" baseline="0" dirty="0">
                <a:ln>
                  <a:noFill/>
                </a:ln>
                <a:solidFill>
                  <a:schemeClr val="accent3"/>
                </a:solidFill>
                <a:effectLst/>
                <a:latin typeface="Arial" charset="0"/>
              </a:rPr>
              <a:t>and/or groups</a:t>
            </a:r>
          </a:p>
        </p:txBody>
      </p:sp>
      <p:sp>
        <p:nvSpPr>
          <p:cNvPr id="15" name="TextBox 14"/>
          <p:cNvSpPr txBox="1"/>
          <p:nvPr/>
        </p:nvSpPr>
        <p:spPr>
          <a:xfrm>
            <a:off x="145524" y="1051275"/>
            <a:ext cx="2029265" cy="301621"/>
          </a:xfrm>
          <a:prstGeom prst="rect">
            <a:avLst/>
          </a:prstGeom>
          <a:noFill/>
        </p:spPr>
        <p:txBody>
          <a:bodyPr wrap="square" rtlCol="0">
            <a:spAutoFit/>
          </a:bodyPr>
          <a:lstStyle/>
          <a:p>
            <a:pPr>
              <a:buNone/>
            </a:pPr>
            <a:r>
              <a:rPr lang="en-US" b="1" dirty="0">
                <a:solidFill>
                  <a:schemeClr val="tx2"/>
                </a:solidFill>
              </a:rPr>
              <a:t>Policies &gt; Security</a:t>
            </a:r>
          </a:p>
        </p:txBody>
      </p:sp>
      <p:sp>
        <p:nvSpPr>
          <p:cNvPr id="20" name="Line Callout 2 (Accent Bar) 19"/>
          <p:cNvSpPr/>
          <p:nvPr/>
        </p:nvSpPr>
        <p:spPr bwMode="auto">
          <a:xfrm>
            <a:off x="7168819" y="3078419"/>
            <a:ext cx="1768347" cy="720197"/>
          </a:xfrm>
          <a:prstGeom prst="accentCallout2">
            <a:avLst>
              <a:gd name="adj1" fmla="val 27226"/>
              <a:gd name="adj2" fmla="val -5617"/>
              <a:gd name="adj3" fmla="val 9248"/>
              <a:gd name="adj4" fmla="val -21992"/>
              <a:gd name="adj5" fmla="val -74168"/>
              <a:gd name="adj6" fmla="val 16498"/>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On HTTP and HTTPS traffic</a:t>
            </a:r>
            <a:r>
              <a:rPr kumimoji="0" lang="en-US" sz="1600" b="0" i="0" u="none" strike="noStrike" cap="none" normalizeH="0" dirty="0">
                <a:ln>
                  <a:noFill/>
                </a:ln>
                <a:solidFill>
                  <a:schemeClr val="accent3"/>
                </a:solidFill>
                <a:effectLst/>
              </a:rPr>
              <a:t> only</a:t>
            </a:r>
            <a:endParaRPr kumimoji="0" lang="en-US" sz="1600" b="0" i="0" u="none" strike="noStrike" cap="none" normalizeH="0" baseline="0" dirty="0">
              <a:ln>
                <a:noFill/>
              </a:ln>
              <a:solidFill>
                <a:schemeClr val="accent3"/>
              </a:solidFill>
              <a:effectLst/>
            </a:endParaRPr>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52" y="1388521"/>
            <a:ext cx="8229600" cy="1153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39056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0"/>
            <a:ext cx="8229600" cy="764704"/>
          </a:xfrm>
        </p:spPr>
        <p:txBody>
          <a:bodyPr/>
          <a:lstStyle/>
          <a:p>
            <a:r>
              <a:rPr lang="en-US" dirty="0"/>
              <a:t>Address Objects</a:t>
            </a:r>
          </a:p>
        </p:txBody>
      </p:sp>
      <p:sp>
        <p:nvSpPr>
          <p:cNvPr id="3" name="Content Placeholder 2"/>
          <p:cNvSpPr>
            <a:spLocks noGrp="1"/>
          </p:cNvSpPr>
          <p:nvPr>
            <p:ph idx="1"/>
          </p:nvPr>
        </p:nvSpPr>
        <p:spPr>
          <a:xfrm>
            <a:off x="529208" y="1006679"/>
            <a:ext cx="8229600" cy="4525963"/>
          </a:xfrm>
        </p:spPr>
        <p:txBody>
          <a:bodyPr>
            <a:normAutofit lnSpcReduction="10000"/>
          </a:bodyPr>
          <a:lstStyle/>
          <a:p>
            <a:r>
              <a:rPr lang="en-US" dirty="0"/>
              <a:t>Created to reference frequently used IP addresses or ranges in configurations</a:t>
            </a:r>
          </a:p>
          <a:p>
            <a:r>
              <a:rPr lang="en-US" dirty="0"/>
              <a:t>Available types:</a:t>
            </a:r>
          </a:p>
          <a:p>
            <a:pPr lvl="1"/>
            <a:r>
              <a:rPr lang="en-US" dirty="0"/>
              <a:t>IP Netmask</a:t>
            </a:r>
          </a:p>
          <a:p>
            <a:pPr lvl="1"/>
            <a:r>
              <a:rPr lang="en-US" dirty="0"/>
              <a:t>IP Range</a:t>
            </a:r>
          </a:p>
          <a:p>
            <a:pPr lvl="1"/>
            <a:r>
              <a:rPr lang="en-US" dirty="0"/>
              <a:t>FQDN</a:t>
            </a:r>
          </a:p>
          <a:p>
            <a:pPr lvl="1"/>
            <a:r>
              <a:rPr lang="en-US" dirty="0"/>
              <a:t>Dynamic</a:t>
            </a:r>
          </a:p>
          <a:p>
            <a:r>
              <a:rPr lang="en-US" dirty="0"/>
              <a:t>FQDN type changes automatically if DNS entry updates</a:t>
            </a:r>
          </a:p>
          <a:p>
            <a:pPr lvl="2"/>
            <a:endParaRPr lang="en-US" sz="2400" dirty="0"/>
          </a:p>
          <a:p>
            <a:pPr lvl="2"/>
            <a:endParaRPr lang="en-US" dirty="0"/>
          </a:p>
          <a:p>
            <a:pPr lvl="2"/>
            <a:endParaRPr lang="en-US" dirty="0"/>
          </a:p>
          <a:p>
            <a:pPr lvl="2"/>
            <a:endParaRPr lang="en-US" dirty="0"/>
          </a:p>
          <a:p>
            <a:pPr lvl="2"/>
            <a:endParaRPr lang="en-US" dirty="0"/>
          </a:p>
          <a:p>
            <a:pPr lvl="2"/>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4869160"/>
            <a:ext cx="3964721" cy="1705144"/>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1457" y="2060848"/>
            <a:ext cx="4288536" cy="169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68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Dynamic Block Lists</a:t>
            </a:r>
          </a:p>
        </p:txBody>
      </p:sp>
      <p:sp>
        <p:nvSpPr>
          <p:cNvPr id="3" name="Content Placeholder 2"/>
          <p:cNvSpPr>
            <a:spLocks noGrp="1"/>
          </p:cNvSpPr>
          <p:nvPr>
            <p:ph idx="1"/>
          </p:nvPr>
        </p:nvSpPr>
        <p:spPr>
          <a:xfrm>
            <a:off x="107504" y="3826467"/>
            <a:ext cx="3106324" cy="2906236"/>
          </a:xfrm>
        </p:spPr>
        <p:txBody>
          <a:bodyPr>
            <a:normAutofit/>
          </a:bodyPr>
          <a:lstStyle/>
          <a:p>
            <a:pPr marL="0" indent="0" algn="ctr">
              <a:buNone/>
            </a:pPr>
            <a:r>
              <a:rPr lang="en-US" dirty="0"/>
              <a:t>Allows the import of external lists from agencies which provide URL/IP block lists</a:t>
            </a:r>
          </a:p>
          <a:p>
            <a:pPr lvl="2"/>
            <a:endParaRPr lang="en-US" dirty="0"/>
          </a:p>
          <a:p>
            <a:pPr lvl="2"/>
            <a:endParaRPr lang="en-US" dirty="0"/>
          </a:p>
          <a:p>
            <a:pPr lvl="2"/>
            <a:endParaRPr lang="en-US" dirty="0"/>
          </a:p>
          <a:p>
            <a:pPr lvl="2"/>
            <a:endParaRPr lang="en-US" dirty="0"/>
          </a:p>
          <a:p>
            <a:pPr lvl="2"/>
            <a:endParaRPr lang="en-US" dirty="0"/>
          </a:p>
          <a:p>
            <a:pPr lvl="2"/>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441" y="1482512"/>
            <a:ext cx="5090943" cy="2343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9552" y="3826467"/>
            <a:ext cx="5364431" cy="230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Bent Arrow 5"/>
          <p:cNvSpPr/>
          <p:nvPr/>
        </p:nvSpPr>
        <p:spPr bwMode="auto">
          <a:xfrm rot="5400000">
            <a:off x="5927266" y="2121236"/>
            <a:ext cx="1341910" cy="1635827"/>
          </a:xfrm>
          <a:prstGeom prst="bentArrow">
            <a:avLst>
              <a:gd name="adj1" fmla="val 19048"/>
              <a:gd name="adj2" fmla="val 25595"/>
              <a:gd name="adj3" fmla="val 25000"/>
              <a:gd name="adj4" fmla="val 43750"/>
            </a:avLst>
          </a:prstGeom>
          <a:solidFill>
            <a:srgbClr val="FF0000"/>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10" name="TextBox 9"/>
          <p:cNvSpPr txBox="1"/>
          <p:nvPr/>
        </p:nvSpPr>
        <p:spPr>
          <a:xfrm>
            <a:off x="433441" y="1039395"/>
            <a:ext cx="3254028" cy="301621"/>
          </a:xfrm>
          <a:prstGeom prst="rect">
            <a:avLst/>
          </a:prstGeom>
          <a:noFill/>
        </p:spPr>
        <p:txBody>
          <a:bodyPr wrap="square" rtlCol="0">
            <a:spAutoFit/>
          </a:bodyPr>
          <a:lstStyle/>
          <a:p>
            <a:pPr algn="l">
              <a:buNone/>
            </a:pPr>
            <a:r>
              <a:rPr lang="en-US" b="1" dirty="0">
                <a:solidFill>
                  <a:schemeClr val="tx2"/>
                </a:solidFill>
              </a:rPr>
              <a:t>Objects &gt; Dynamic Block Lists </a:t>
            </a:r>
          </a:p>
        </p:txBody>
      </p:sp>
    </p:spTree>
    <p:extLst>
      <p:ext uri="{BB962C8B-B14F-4D97-AF65-F5344CB8AC3E}">
        <p14:creationId xmlns:p14="http://schemas.microsoft.com/office/powerpoint/2010/main" val="2743863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4808" y="0"/>
            <a:ext cx="8229600" cy="764704"/>
          </a:xfrm>
        </p:spPr>
        <p:txBody>
          <a:bodyPr/>
          <a:lstStyle/>
          <a:p>
            <a:pPr eaLnBrk="1" hangingPunct="1"/>
            <a:r>
              <a:rPr lang="en-US" dirty="0"/>
              <a:t>URL Category </a:t>
            </a:r>
          </a:p>
        </p:txBody>
      </p:sp>
      <p:sp>
        <p:nvSpPr>
          <p:cNvPr id="7" name="Content Placeholder 7"/>
          <p:cNvSpPr>
            <a:spLocks noGrp="1"/>
          </p:cNvSpPr>
          <p:nvPr>
            <p:ph idx="1"/>
          </p:nvPr>
        </p:nvSpPr>
        <p:spPr>
          <a:xfrm>
            <a:off x="323850" y="4324853"/>
            <a:ext cx="8511391" cy="1204097"/>
          </a:xfrm>
        </p:spPr>
        <p:txBody>
          <a:bodyPr>
            <a:noAutofit/>
          </a:bodyPr>
          <a:lstStyle/>
          <a:p>
            <a:r>
              <a:rPr lang="en-US" sz="2400" dirty="0"/>
              <a:t>For HTTP/HTTPS traffic only</a:t>
            </a:r>
          </a:p>
          <a:p>
            <a:r>
              <a:rPr lang="en-US" sz="2400" dirty="0"/>
              <a:t>Can include custom URL categories</a:t>
            </a:r>
          </a:p>
          <a:p>
            <a:r>
              <a:rPr lang="en-US" sz="2400" dirty="0"/>
              <a:t>Requires a license for non-custom URL categories</a:t>
            </a:r>
          </a:p>
          <a:p>
            <a:r>
              <a:rPr lang="en-US" sz="2400" dirty="0"/>
              <a:t>URL lookups are cached for faster retrieval</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0754" y="1013253"/>
            <a:ext cx="5283772" cy="3206651"/>
          </a:xfrm>
          <a:prstGeom prst="rect">
            <a:avLst/>
          </a:prstGeom>
        </p:spPr>
      </p:pic>
    </p:spTree>
    <p:custDataLst>
      <p:tags r:id="rId1"/>
    </p:custDataLst>
    <p:extLst>
      <p:ext uri="{BB962C8B-B14F-4D97-AF65-F5344CB8AC3E}">
        <p14:creationId xmlns:p14="http://schemas.microsoft.com/office/powerpoint/2010/main" val="472696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734" y="3923885"/>
            <a:ext cx="3571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14808" y="0"/>
            <a:ext cx="8229600" cy="764704"/>
          </a:xfrm>
        </p:spPr>
        <p:txBody>
          <a:bodyPr/>
          <a:lstStyle/>
          <a:p>
            <a:r>
              <a:rPr lang="en-US" dirty="0"/>
              <a:t>Security Policy Dependencies</a:t>
            </a:r>
          </a:p>
        </p:txBody>
      </p:sp>
      <p:sp>
        <p:nvSpPr>
          <p:cNvPr id="8" name="Content Placeholder 7"/>
          <p:cNvSpPr>
            <a:spLocks noGrp="1"/>
          </p:cNvSpPr>
          <p:nvPr>
            <p:ph idx="1"/>
          </p:nvPr>
        </p:nvSpPr>
        <p:spPr>
          <a:xfrm>
            <a:off x="281506" y="881694"/>
            <a:ext cx="8232299" cy="578436"/>
          </a:xfrm>
        </p:spPr>
        <p:txBody>
          <a:bodyPr>
            <a:normAutofit fontScale="55000" lnSpcReduction="20000"/>
          </a:bodyPr>
          <a:lstStyle/>
          <a:p>
            <a:pPr marL="0" indent="0">
              <a:buNone/>
            </a:pPr>
            <a:r>
              <a:rPr lang="en-US" dirty="0"/>
              <a:t>Parent applications must also be allowed by security policy for the dependent applications to function.</a:t>
            </a:r>
          </a:p>
        </p:txBody>
      </p:sp>
      <p:sp>
        <p:nvSpPr>
          <p:cNvPr id="17" name="Snip Single Corner Rectangle 16"/>
          <p:cNvSpPr/>
          <p:nvPr/>
        </p:nvSpPr>
        <p:spPr bwMode="auto">
          <a:xfrm>
            <a:off x="1965503" y="1979203"/>
            <a:ext cx="1662188" cy="327874"/>
          </a:xfrm>
          <a:prstGeom prst="snip1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tx2"/>
                </a:solidFill>
                <a:effectLst/>
                <a:latin typeface="Arial" charset="0"/>
              </a:rPr>
              <a:t>web-browsing</a:t>
            </a:r>
          </a:p>
        </p:txBody>
      </p:sp>
      <p:sp>
        <p:nvSpPr>
          <p:cNvPr id="18" name="Snip Single Corner Rectangle 17"/>
          <p:cNvSpPr/>
          <p:nvPr/>
        </p:nvSpPr>
        <p:spPr bwMode="auto">
          <a:xfrm>
            <a:off x="2669670" y="3066218"/>
            <a:ext cx="2311706" cy="327874"/>
          </a:xfrm>
          <a:prstGeom prst="snip1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Google-translate-base</a:t>
            </a:r>
            <a:endParaRPr kumimoji="0" lang="en-US" sz="1600" b="0" i="0" u="none" strike="noStrike" cap="none" normalizeH="0" baseline="0" dirty="0">
              <a:ln>
                <a:noFill/>
              </a:ln>
              <a:solidFill>
                <a:schemeClr val="tx2"/>
              </a:solidFill>
              <a:effectLst/>
              <a:latin typeface="Arial" charset="0"/>
            </a:endParaRPr>
          </a:p>
        </p:txBody>
      </p:sp>
      <p:cxnSp>
        <p:nvCxnSpPr>
          <p:cNvPr id="31" name="Straight Arrow Connector 30"/>
          <p:cNvCxnSpPr>
            <a:stCxn id="17" idx="0"/>
          </p:cNvCxnSpPr>
          <p:nvPr/>
        </p:nvCxnSpPr>
        <p:spPr bwMode="auto">
          <a:xfrm>
            <a:off x="3627691" y="2143140"/>
            <a:ext cx="1342925" cy="1"/>
          </a:xfrm>
          <a:prstGeom prst="straightConnector1">
            <a:avLst/>
          </a:prstGeom>
          <a:solidFill>
            <a:srgbClr val="316989"/>
          </a:solidFill>
          <a:ln w="50800" cap="flat" cmpd="sng" algn="ctr">
            <a:solidFill>
              <a:schemeClr val="tx1"/>
            </a:solidFill>
            <a:prstDash val="solid"/>
            <a:round/>
            <a:headEnd type="none" w="med" len="med"/>
            <a:tailEnd type="arrow"/>
          </a:ln>
          <a:effectLst/>
        </p:spPr>
      </p:cxnSp>
      <p:cxnSp>
        <p:nvCxnSpPr>
          <p:cNvPr id="33" name="Straight Arrow Connector 32"/>
          <p:cNvCxnSpPr>
            <a:stCxn id="18" idx="0"/>
          </p:cNvCxnSpPr>
          <p:nvPr/>
        </p:nvCxnSpPr>
        <p:spPr bwMode="auto">
          <a:xfrm>
            <a:off x="4981376" y="3230155"/>
            <a:ext cx="998171" cy="1"/>
          </a:xfrm>
          <a:prstGeom prst="straightConnector1">
            <a:avLst/>
          </a:prstGeom>
          <a:solidFill>
            <a:srgbClr val="316989"/>
          </a:solidFill>
          <a:ln w="50800" cap="flat" cmpd="sng" algn="ctr">
            <a:solidFill>
              <a:schemeClr val="tx1"/>
            </a:solidFill>
            <a:prstDash val="solid"/>
            <a:round/>
            <a:headEnd type="none" w="med" len="med"/>
            <a:tailEnd type="arrow"/>
          </a:ln>
          <a:effectLst/>
        </p:spPr>
      </p:cxnSp>
      <p:grpSp>
        <p:nvGrpSpPr>
          <p:cNvPr id="25" name="Group 24"/>
          <p:cNvGrpSpPr/>
          <p:nvPr/>
        </p:nvGrpSpPr>
        <p:grpSpPr>
          <a:xfrm>
            <a:off x="4981376" y="1768593"/>
            <a:ext cx="1712630" cy="782115"/>
            <a:chOff x="2770096" y="2063428"/>
            <a:chExt cx="1712630" cy="782115"/>
          </a:xfrm>
        </p:grpSpPr>
        <p:sp>
          <p:nvSpPr>
            <p:cNvPr id="27" name="Flowchart: Decision 26"/>
            <p:cNvSpPr/>
            <p:nvPr/>
          </p:nvSpPr>
          <p:spPr bwMode="auto">
            <a:xfrm>
              <a:off x="2770096" y="2063428"/>
              <a:ext cx="1712630" cy="782115"/>
            </a:xfrm>
            <a:prstGeom prst="flowChartDecision">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30" name="TextBox 29"/>
            <p:cNvSpPr txBox="1"/>
            <p:nvPr/>
          </p:nvSpPr>
          <p:spPr>
            <a:xfrm>
              <a:off x="2958040" y="2314860"/>
              <a:ext cx="1317990" cy="301621"/>
            </a:xfrm>
            <a:prstGeom prst="rect">
              <a:avLst/>
            </a:prstGeom>
            <a:noFill/>
          </p:spPr>
          <p:txBody>
            <a:bodyPr wrap="none" rtlCol="0">
              <a:spAutoFit/>
            </a:bodyPr>
            <a:lstStyle/>
            <a:p>
              <a:pPr>
                <a:buNone/>
              </a:pPr>
              <a:r>
                <a:rPr lang="en-US" dirty="0">
                  <a:solidFill>
                    <a:schemeClr val="bg1"/>
                  </a:solidFill>
                </a:rPr>
                <a:t>Allow | Deny</a:t>
              </a:r>
            </a:p>
          </p:txBody>
        </p:sp>
      </p:grpSp>
      <p:grpSp>
        <p:nvGrpSpPr>
          <p:cNvPr id="37" name="Group 36"/>
          <p:cNvGrpSpPr/>
          <p:nvPr/>
        </p:nvGrpSpPr>
        <p:grpSpPr>
          <a:xfrm>
            <a:off x="5966100" y="2831793"/>
            <a:ext cx="1712630" cy="782115"/>
            <a:chOff x="2770096" y="2116436"/>
            <a:chExt cx="1712630" cy="782115"/>
          </a:xfrm>
        </p:grpSpPr>
        <p:sp>
          <p:nvSpPr>
            <p:cNvPr id="38" name="Flowchart: Decision 37"/>
            <p:cNvSpPr/>
            <p:nvPr/>
          </p:nvSpPr>
          <p:spPr bwMode="auto">
            <a:xfrm>
              <a:off x="2770096" y="2116436"/>
              <a:ext cx="1712630" cy="782115"/>
            </a:xfrm>
            <a:prstGeom prst="flowChartDecision">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39" name="TextBox 38"/>
            <p:cNvSpPr txBox="1"/>
            <p:nvPr/>
          </p:nvSpPr>
          <p:spPr>
            <a:xfrm>
              <a:off x="2958040" y="2367868"/>
              <a:ext cx="1317990" cy="301621"/>
            </a:xfrm>
            <a:prstGeom prst="rect">
              <a:avLst/>
            </a:prstGeom>
            <a:noFill/>
          </p:spPr>
          <p:txBody>
            <a:bodyPr wrap="none" rtlCol="0">
              <a:spAutoFit/>
            </a:bodyPr>
            <a:lstStyle/>
            <a:p>
              <a:pPr>
                <a:buNone/>
              </a:pPr>
              <a:r>
                <a:rPr lang="en-US" dirty="0">
                  <a:solidFill>
                    <a:schemeClr val="bg1"/>
                  </a:solidFill>
                </a:rPr>
                <a:t>Allow | Deny</a:t>
              </a:r>
            </a:p>
          </p:txBody>
        </p:sp>
      </p:grpSp>
      <p:cxnSp>
        <p:nvCxnSpPr>
          <p:cNvPr id="34" name="Straight Arrow Connector 33"/>
          <p:cNvCxnSpPr>
            <a:stCxn id="27" idx="2"/>
          </p:cNvCxnSpPr>
          <p:nvPr/>
        </p:nvCxnSpPr>
        <p:spPr bwMode="auto">
          <a:xfrm flipH="1">
            <a:off x="4545824" y="2550708"/>
            <a:ext cx="1291867" cy="417740"/>
          </a:xfrm>
          <a:prstGeom prst="straightConnector1">
            <a:avLst/>
          </a:prstGeom>
          <a:solidFill>
            <a:srgbClr val="316989"/>
          </a:solidFill>
          <a:ln w="50800" cap="flat" cmpd="sng" algn="ctr">
            <a:solidFill>
              <a:srgbClr val="C00000"/>
            </a:solidFill>
            <a:prstDash val="solid"/>
            <a:round/>
            <a:headEnd type="none" w="med" len="med"/>
            <a:tailEnd type="arrow"/>
          </a:ln>
          <a:effectLst/>
        </p:spPr>
      </p:cxnSp>
      <p:sp>
        <p:nvSpPr>
          <p:cNvPr id="15" name="TextBox 14"/>
          <p:cNvSpPr txBox="1"/>
          <p:nvPr/>
        </p:nvSpPr>
        <p:spPr>
          <a:xfrm>
            <a:off x="2238465" y="2580624"/>
            <a:ext cx="1619354" cy="301621"/>
          </a:xfrm>
          <a:prstGeom prst="rect">
            <a:avLst/>
          </a:prstGeom>
          <a:noFill/>
        </p:spPr>
        <p:txBody>
          <a:bodyPr wrap="none" rtlCol="0">
            <a:spAutoFit/>
          </a:bodyPr>
          <a:lstStyle/>
          <a:p>
            <a:pPr>
              <a:buNone/>
            </a:pPr>
            <a:r>
              <a:rPr lang="en-US" dirty="0">
                <a:solidFill>
                  <a:srgbClr val="FF0000"/>
                </a:solidFill>
              </a:rPr>
              <a:t>Application shift</a:t>
            </a:r>
          </a:p>
        </p:txBody>
      </p:sp>
      <p:pic>
        <p:nvPicPr>
          <p:cNvPr id="16" name="Picture 2_1" descr="C:\Documents and Settings\npiagentini\Local Settings\Temporary Internet Files\Content.IE5\C6JLEEAJ\MCj04398010000[1].png"/>
          <p:cNvPicPr>
            <a:picLocks noChangeAspect="1" noChangeArrowheads="1"/>
          </p:cNvPicPr>
          <p:nvPr/>
        </p:nvPicPr>
        <p:blipFill>
          <a:blip r:embed="rId5" cstate="print"/>
          <a:srcRect/>
          <a:stretch>
            <a:fillRect/>
          </a:stretch>
        </p:blipFill>
        <p:spPr bwMode="auto">
          <a:xfrm rot="1494147">
            <a:off x="1307057" y="2001014"/>
            <a:ext cx="1174725" cy="1460841"/>
          </a:xfrm>
          <a:prstGeom prst="rect">
            <a:avLst/>
          </a:prstGeom>
          <a:noFill/>
        </p:spPr>
      </p:pic>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3178" y="4370076"/>
            <a:ext cx="362902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bwMode="auto">
          <a:xfrm>
            <a:off x="5768698" y="5794743"/>
            <a:ext cx="865691" cy="296469"/>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Tree>
    <p:custDataLst>
      <p:tags r:id="rId1"/>
    </p:custDataLst>
    <p:extLst>
      <p:ext uri="{BB962C8B-B14F-4D97-AF65-F5344CB8AC3E}">
        <p14:creationId xmlns:p14="http://schemas.microsoft.com/office/powerpoint/2010/main" val="3335079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Implicit Application Dependencies</a:t>
            </a:r>
          </a:p>
        </p:txBody>
      </p:sp>
      <p:sp>
        <p:nvSpPr>
          <p:cNvPr id="8" name="Content Placeholder 7"/>
          <p:cNvSpPr>
            <a:spLocks noGrp="1"/>
          </p:cNvSpPr>
          <p:nvPr>
            <p:ph idx="1"/>
          </p:nvPr>
        </p:nvSpPr>
        <p:spPr>
          <a:xfrm>
            <a:off x="281506" y="1237944"/>
            <a:ext cx="8232299" cy="1077735"/>
          </a:xfrm>
        </p:spPr>
        <p:txBody>
          <a:bodyPr/>
          <a:lstStyle/>
          <a:p>
            <a:pPr marL="0" indent="0" algn="ctr">
              <a:buNone/>
            </a:pPr>
            <a:r>
              <a:rPr lang="en-US" dirty="0"/>
              <a:t>PAN-OS implicitly allows parent applications for a set of commonly used applications</a:t>
            </a:r>
          </a:p>
          <a:p>
            <a:endParaRPr lang="en-US" dirty="0"/>
          </a:p>
        </p:txBody>
      </p:sp>
      <p:sp>
        <p:nvSpPr>
          <p:cNvPr id="23" name="Content Placeholder 7"/>
          <p:cNvSpPr txBox="1">
            <a:spLocks/>
          </p:cNvSpPr>
          <p:nvPr/>
        </p:nvSpPr>
        <p:spPr bwMode="auto">
          <a:xfrm>
            <a:off x="396586" y="4572924"/>
            <a:ext cx="8232299" cy="1077735"/>
          </a:xfrm>
          <a:prstGeom prst="rect">
            <a:avLst/>
          </a:prstGeom>
          <a:noFill/>
          <a:ln w="127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Tx/>
              <a:buSzPct val="75000"/>
              <a:buChar char="•"/>
              <a:defRPr sz="1400">
                <a:solidFill>
                  <a:srgbClr val="004B72"/>
                </a:solidFill>
                <a:latin typeface="+mn-lt"/>
              </a:defRPr>
            </a:lvl4pPr>
            <a:lvl5pPr marL="1608138" indent="-228600" algn="l" rtl="0" eaLnBrk="0" fontAlgn="base" hangingPunct="0">
              <a:lnSpc>
                <a:spcPct val="85000"/>
              </a:lnSpc>
              <a:spcBef>
                <a:spcPct val="50000"/>
              </a:spcBef>
              <a:spcAft>
                <a:spcPct val="5000"/>
              </a:spcAft>
              <a:buClrTx/>
              <a:buChar char="-"/>
              <a:defRPr sz="14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algn="ctr">
              <a:buFont typeface="Times" charset="0"/>
              <a:buNone/>
            </a:pPr>
            <a:r>
              <a:rPr lang="en-US" dirty="0"/>
              <a:t>In this example, Facebook access will work even if the </a:t>
            </a:r>
            <a:r>
              <a:rPr lang="en-US" b="1" dirty="0"/>
              <a:t>Allow </a:t>
            </a:r>
            <a:r>
              <a:rPr lang="en-US" b="1" dirty="0" err="1"/>
              <a:t>WebBrowsing</a:t>
            </a:r>
            <a:r>
              <a:rPr lang="en-US" b="1" dirty="0"/>
              <a:t> </a:t>
            </a:r>
            <a:r>
              <a:rPr lang="en-US" dirty="0"/>
              <a:t>policy were removed.</a:t>
            </a:r>
          </a:p>
          <a:p>
            <a:endParaRPr lang="en-US"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86" y="2679617"/>
            <a:ext cx="8311896" cy="1123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5548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 y="0"/>
            <a:ext cx="8991600" cy="764704"/>
          </a:xfrm>
        </p:spPr>
        <p:txBody>
          <a:bodyPr>
            <a:normAutofit/>
          </a:bodyPr>
          <a:lstStyle/>
          <a:p>
            <a:r>
              <a:rPr lang="en-US" dirty="0"/>
              <a:t>Using Port Numbers in Security Policies</a:t>
            </a:r>
          </a:p>
        </p:txBody>
      </p:sp>
      <p:sp>
        <p:nvSpPr>
          <p:cNvPr id="3" name="Content Placeholder 2"/>
          <p:cNvSpPr>
            <a:spLocks noGrp="1"/>
          </p:cNvSpPr>
          <p:nvPr>
            <p:ph idx="1"/>
          </p:nvPr>
        </p:nvSpPr>
        <p:spPr>
          <a:xfrm>
            <a:off x="391141" y="823366"/>
            <a:ext cx="3475951" cy="435233"/>
          </a:xfrm>
        </p:spPr>
        <p:txBody>
          <a:bodyPr/>
          <a:lstStyle/>
          <a:p>
            <a:pPr marL="0" indent="0">
              <a:buNone/>
            </a:pPr>
            <a:r>
              <a:rPr lang="en-US" sz="1600" b="1" dirty="0">
                <a:solidFill>
                  <a:schemeClr val="accent4"/>
                </a:solidFill>
              </a:rPr>
              <a:t>Objects &gt; </a:t>
            </a:r>
            <a:r>
              <a:rPr lang="en-US" sz="1600" b="1" dirty="0">
                <a:solidFill>
                  <a:schemeClr val="accent4"/>
                </a:solidFill>
                <a:sym typeface="Wingdings" pitchFamily="2" charset="2"/>
              </a:rPr>
              <a:t>Services</a:t>
            </a:r>
            <a:endParaRPr lang="en-US" sz="1600" b="1" dirty="0">
              <a:solidFill>
                <a:schemeClr val="accent4"/>
              </a:solidFill>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39993"/>
          <a:stretch/>
        </p:blipFill>
        <p:spPr>
          <a:xfrm>
            <a:off x="2681370" y="3574591"/>
            <a:ext cx="4189616" cy="1481504"/>
          </a:xfrm>
          <a:prstGeom prst="rect">
            <a:avLst/>
          </a:prstGeom>
        </p:spPr>
      </p:pic>
      <p:sp>
        <p:nvSpPr>
          <p:cNvPr id="10" name="Content Placeholder 2"/>
          <p:cNvSpPr txBox="1">
            <a:spLocks/>
          </p:cNvSpPr>
          <p:nvPr/>
        </p:nvSpPr>
        <p:spPr bwMode="auto">
          <a:xfrm>
            <a:off x="2681370" y="3287568"/>
            <a:ext cx="2365561" cy="435233"/>
          </a:xfrm>
          <a:prstGeom prst="rect">
            <a:avLst/>
          </a:prstGeom>
          <a:noFill/>
          <a:ln w="127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Tx/>
              <a:buSzPct val="75000"/>
              <a:buChar char="•"/>
              <a:defRPr sz="1400">
                <a:solidFill>
                  <a:srgbClr val="004B72"/>
                </a:solidFill>
                <a:latin typeface="+mn-lt"/>
              </a:defRPr>
            </a:lvl4pPr>
            <a:lvl5pPr marL="1608138" indent="-228600" algn="l" rtl="0" eaLnBrk="0" fontAlgn="base" hangingPunct="0">
              <a:lnSpc>
                <a:spcPct val="85000"/>
              </a:lnSpc>
              <a:spcBef>
                <a:spcPct val="50000"/>
              </a:spcBef>
              <a:spcAft>
                <a:spcPct val="5000"/>
              </a:spcAft>
              <a:buClrTx/>
              <a:buChar char="-"/>
              <a:defRPr sz="14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a:buFont typeface="Times" charset="0"/>
              <a:buNone/>
            </a:pPr>
            <a:r>
              <a:rPr lang="en-US" sz="1600" b="1" dirty="0">
                <a:solidFill>
                  <a:schemeClr val="accent4"/>
                </a:solidFill>
              </a:rPr>
              <a:t>Policies &gt; </a:t>
            </a:r>
            <a:r>
              <a:rPr lang="en-US" sz="1600" b="1" dirty="0">
                <a:solidFill>
                  <a:schemeClr val="accent4"/>
                </a:solidFill>
                <a:sym typeface="Wingdings" pitchFamily="2" charset="2"/>
              </a:rPr>
              <a:t>Security</a:t>
            </a:r>
            <a:endParaRPr lang="en-US" sz="1600" b="1" dirty="0">
              <a:solidFill>
                <a:schemeClr val="accent4"/>
              </a:solidFill>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b="27635"/>
          <a:stretch/>
        </p:blipFill>
        <p:spPr>
          <a:xfrm>
            <a:off x="4562067" y="4315343"/>
            <a:ext cx="4228730" cy="1818652"/>
          </a:xfrm>
          <a:prstGeom prst="rect">
            <a:avLst/>
          </a:prstGeom>
        </p:spPr>
      </p:pic>
      <p:cxnSp>
        <p:nvCxnSpPr>
          <p:cNvPr id="12" name="Straight Arrow Connector 11"/>
          <p:cNvCxnSpPr/>
          <p:nvPr/>
        </p:nvCxnSpPr>
        <p:spPr bwMode="auto">
          <a:xfrm>
            <a:off x="2291379" y="4679577"/>
            <a:ext cx="506434" cy="0"/>
          </a:xfrm>
          <a:prstGeom prst="straightConnector1">
            <a:avLst/>
          </a:prstGeom>
          <a:solidFill>
            <a:srgbClr val="316989"/>
          </a:solidFill>
          <a:ln w="50800" cap="flat" cmpd="sng" algn="ctr">
            <a:solidFill>
              <a:srgbClr val="C00000"/>
            </a:solidFill>
            <a:prstDash val="solid"/>
            <a:round/>
            <a:headEnd type="none" w="med" len="med"/>
            <a:tailEnd type="arrow"/>
          </a:ln>
          <a:effectLst/>
        </p:spPr>
      </p:cxn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06" y="1412776"/>
            <a:ext cx="38004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1279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8000" y="4659401"/>
            <a:ext cx="7086600" cy="1505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Title 1"/>
          <p:cNvSpPr>
            <a:spLocks noGrp="1"/>
          </p:cNvSpPr>
          <p:nvPr>
            <p:ph type="title"/>
          </p:nvPr>
        </p:nvSpPr>
        <p:spPr>
          <a:xfrm>
            <a:off x="14808" y="0"/>
            <a:ext cx="8229600" cy="764704"/>
          </a:xfrm>
        </p:spPr>
        <p:txBody>
          <a:bodyPr/>
          <a:lstStyle/>
          <a:p>
            <a:pPr eaLnBrk="1" hangingPunct="1"/>
            <a:r>
              <a:rPr lang="en-US" dirty="0"/>
              <a:t>Application Default</a:t>
            </a:r>
          </a:p>
        </p:txBody>
      </p:sp>
      <p:sp>
        <p:nvSpPr>
          <p:cNvPr id="13" name="Content Placeholder 12"/>
          <p:cNvSpPr>
            <a:spLocks noGrp="1"/>
          </p:cNvSpPr>
          <p:nvPr>
            <p:ph idx="1"/>
          </p:nvPr>
        </p:nvSpPr>
        <p:spPr>
          <a:xfrm>
            <a:off x="323851" y="764704"/>
            <a:ext cx="8377238" cy="2619035"/>
          </a:xfrm>
        </p:spPr>
        <p:txBody>
          <a:bodyPr>
            <a:normAutofit fontScale="85000" lnSpcReduction="20000"/>
          </a:bodyPr>
          <a:lstStyle/>
          <a:p>
            <a:pPr marL="0" indent="0">
              <a:buNone/>
            </a:pPr>
            <a:r>
              <a:rPr lang="en-US" dirty="0"/>
              <a:t>Policies can be configured to only match if applications with well-known port numbers are found on the expected port</a:t>
            </a:r>
          </a:p>
          <a:p>
            <a:pPr marL="0" indent="0">
              <a:buNone/>
            </a:pPr>
            <a:r>
              <a:rPr lang="en-US" dirty="0"/>
              <a:t>Example:</a:t>
            </a:r>
          </a:p>
          <a:p>
            <a:pPr lvl="1"/>
            <a:r>
              <a:rPr lang="en-US" dirty="0"/>
              <a:t>The Application Default for SSH is expected on TCP port 22</a:t>
            </a:r>
          </a:p>
          <a:p>
            <a:pPr lvl="1"/>
            <a:r>
              <a:rPr lang="en-US" dirty="0"/>
              <a:t>With </a:t>
            </a:r>
            <a:r>
              <a:rPr lang="en-US" i="1" dirty="0"/>
              <a:t>application-default</a:t>
            </a:r>
            <a:r>
              <a:rPr lang="en-US" dirty="0"/>
              <a:t> in the </a:t>
            </a:r>
            <a:r>
              <a:rPr lang="en-US" b="1" dirty="0"/>
              <a:t>Service</a:t>
            </a:r>
            <a:r>
              <a:rPr lang="en-US" dirty="0"/>
              <a:t> column, the policy will only match if the </a:t>
            </a:r>
            <a:r>
              <a:rPr lang="en-US" b="1" dirty="0"/>
              <a:t>Application</a:t>
            </a:r>
            <a:r>
              <a:rPr lang="en-US" dirty="0"/>
              <a:t> matches SSH and is using TCP port 22</a:t>
            </a:r>
          </a:p>
        </p:txBody>
      </p:sp>
      <p:grpSp>
        <p:nvGrpSpPr>
          <p:cNvPr id="2" name="Group 1"/>
          <p:cNvGrpSpPr/>
          <p:nvPr/>
        </p:nvGrpSpPr>
        <p:grpSpPr>
          <a:xfrm>
            <a:off x="643030" y="3226333"/>
            <a:ext cx="8275320" cy="1138771"/>
            <a:chOff x="714280" y="3190384"/>
            <a:chExt cx="8275320" cy="1138771"/>
          </a:xfrm>
        </p:grpSpPr>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280" y="3190384"/>
              <a:ext cx="8275320" cy="1130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6002771" y="4063703"/>
              <a:ext cx="1495313" cy="265452"/>
            </a:xfrm>
            <a:prstGeom prst="rect">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grpSp>
      <p:cxnSp>
        <p:nvCxnSpPr>
          <p:cNvPr id="9" name="Straight Arrow Connector 8"/>
          <p:cNvCxnSpPr/>
          <p:nvPr/>
        </p:nvCxnSpPr>
        <p:spPr bwMode="auto">
          <a:xfrm>
            <a:off x="871084" y="5805264"/>
            <a:ext cx="1538344" cy="0"/>
          </a:xfrm>
          <a:prstGeom prst="straightConnector1">
            <a:avLst/>
          </a:prstGeom>
          <a:solidFill>
            <a:srgbClr val="316989"/>
          </a:solidFill>
          <a:ln w="50800" cap="flat" cmpd="sng" algn="ctr">
            <a:solidFill>
              <a:srgbClr val="C00000"/>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3302836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184" y="4007922"/>
            <a:ext cx="7498080" cy="210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ight Arrow 15"/>
          <p:cNvSpPr>
            <a:spLocks noChangeArrowheads="1"/>
          </p:cNvSpPr>
          <p:nvPr/>
        </p:nvSpPr>
        <p:spPr bwMode="auto">
          <a:xfrm>
            <a:off x="2225675" y="2634121"/>
            <a:ext cx="4387850" cy="599158"/>
          </a:xfrm>
          <a:prstGeom prst="rightArrow">
            <a:avLst>
              <a:gd name="adj1" fmla="val 50000"/>
              <a:gd name="adj2" fmla="val 50012"/>
            </a:avLst>
          </a:prstGeom>
          <a:solidFill>
            <a:srgbClr val="316989"/>
          </a:solidFill>
          <a:ln w="12700" algn="ctr">
            <a:solidFill>
              <a:schemeClr val="tx1"/>
            </a:solidFill>
            <a:round/>
            <a:headEnd/>
            <a:tailEnd/>
          </a:ln>
        </p:spPr>
        <p:txBody>
          <a:bodyPr anchor="ctr">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endParaRPr lang="en-US" dirty="0">
              <a:solidFill>
                <a:schemeClr val="tx2"/>
              </a:solidFill>
            </a:endParaRPr>
          </a:p>
        </p:txBody>
      </p:sp>
      <p:sp>
        <p:nvSpPr>
          <p:cNvPr id="10244" name="Title 1"/>
          <p:cNvSpPr>
            <a:spLocks noGrp="1"/>
          </p:cNvSpPr>
          <p:nvPr>
            <p:ph type="title"/>
          </p:nvPr>
        </p:nvSpPr>
        <p:spPr>
          <a:xfrm>
            <a:off x="14808" y="0"/>
            <a:ext cx="8229600" cy="764704"/>
          </a:xfrm>
        </p:spPr>
        <p:txBody>
          <a:bodyPr/>
          <a:lstStyle/>
          <a:p>
            <a:pPr eaLnBrk="1" hangingPunct="1"/>
            <a:r>
              <a:rPr lang="en-US" dirty="0"/>
              <a:t>Security Policy Example: http-get</a:t>
            </a:r>
          </a:p>
        </p:txBody>
      </p:sp>
      <p:pic>
        <p:nvPicPr>
          <p:cNvPr id="10247" name="Picture 2" descr="C:\Documents and Settings\npiagentini\Local Settings\Temporary Internet Files\Content.IE5\6TCFAPSX\MCj04339410000[1].png"/>
          <p:cNvPicPr>
            <a:picLocks noChangeAspect="1" noChangeArrowheads="1"/>
          </p:cNvPicPr>
          <p:nvPr/>
        </p:nvPicPr>
        <p:blipFill>
          <a:blip r:embed="rId5" cstate="print"/>
          <a:srcRect/>
          <a:stretch>
            <a:fillRect/>
          </a:stretch>
        </p:blipFill>
        <p:spPr bwMode="auto">
          <a:xfrm>
            <a:off x="636588" y="2105216"/>
            <a:ext cx="977900" cy="979487"/>
          </a:xfrm>
          <a:prstGeom prst="rect">
            <a:avLst/>
          </a:prstGeom>
          <a:noFill/>
          <a:ln w="9525">
            <a:noFill/>
            <a:miter lim="800000"/>
            <a:headEnd/>
            <a:tailEnd/>
          </a:ln>
        </p:spPr>
      </p:pic>
      <p:sp>
        <p:nvSpPr>
          <p:cNvPr id="12" name="TextBox 11"/>
          <p:cNvSpPr txBox="1">
            <a:spLocks noChangeArrowheads="1"/>
          </p:cNvSpPr>
          <p:nvPr/>
        </p:nvSpPr>
        <p:spPr bwMode="auto">
          <a:xfrm>
            <a:off x="2740413" y="2444146"/>
            <a:ext cx="3214341" cy="30162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None/>
            </a:pPr>
            <a:r>
              <a:rPr lang="en-US" dirty="0">
                <a:solidFill>
                  <a:schemeClr val="tx2"/>
                </a:solidFill>
                <a:latin typeface="Consolas" pitchFamily="49" charset="0"/>
              </a:rPr>
              <a:t>http://translate.google.com</a:t>
            </a:r>
          </a:p>
        </p:txBody>
      </p:sp>
      <p:sp>
        <p:nvSpPr>
          <p:cNvPr id="7" name="TextBox 6"/>
          <p:cNvSpPr txBox="1"/>
          <p:nvPr/>
        </p:nvSpPr>
        <p:spPr>
          <a:xfrm>
            <a:off x="255299" y="2375911"/>
            <a:ext cx="514885" cy="301621"/>
          </a:xfrm>
          <a:prstGeom prst="rect">
            <a:avLst/>
          </a:prstGeom>
          <a:noFill/>
        </p:spPr>
        <p:txBody>
          <a:bodyPr wrap="none" rtlCol="0">
            <a:spAutoFit/>
          </a:bodyPr>
          <a:lstStyle/>
          <a:p>
            <a:pPr>
              <a:buNone/>
            </a:pPr>
            <a:r>
              <a:rPr lang="en-US" dirty="0">
                <a:solidFill>
                  <a:schemeClr val="tx2"/>
                </a:solidFill>
              </a:rPr>
              <a:t>Joe</a:t>
            </a:r>
          </a:p>
        </p:txBody>
      </p:sp>
      <p:sp>
        <p:nvSpPr>
          <p:cNvPr id="55" name="Rounded Rectangle 54"/>
          <p:cNvSpPr/>
          <p:nvPr/>
        </p:nvSpPr>
        <p:spPr bwMode="auto">
          <a:xfrm>
            <a:off x="7064089" y="3163910"/>
            <a:ext cx="1837262" cy="362652"/>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r>
              <a:rPr lang="en-US" sz="1800" dirty="0">
                <a:solidFill>
                  <a:schemeClr val="tx2"/>
                </a:solidFill>
              </a:rPr>
              <a:t>74.125.224.64</a:t>
            </a:r>
            <a:endParaRPr kumimoji="0" lang="en-US" sz="1800" b="0" i="0" u="none" strike="noStrike" cap="none" normalizeH="0" baseline="0" dirty="0">
              <a:ln>
                <a:noFill/>
              </a:ln>
              <a:solidFill>
                <a:schemeClr val="tx2"/>
              </a:solidFill>
              <a:effectLst/>
              <a:latin typeface="Arial" charset="0"/>
            </a:endParaRPr>
          </a:p>
        </p:txBody>
      </p:sp>
      <p:sp>
        <p:nvSpPr>
          <p:cNvPr id="61" name="Rounded Rectangle 60"/>
          <p:cNvSpPr/>
          <p:nvPr/>
        </p:nvSpPr>
        <p:spPr bwMode="auto">
          <a:xfrm>
            <a:off x="6889893" y="3526562"/>
            <a:ext cx="2011458" cy="362003"/>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sz="1800" dirty="0">
                <a:solidFill>
                  <a:schemeClr val="tx2"/>
                </a:solidFill>
              </a:rPr>
              <a:t>Zone:  Untrust-L3</a:t>
            </a:r>
            <a:endParaRPr kumimoji="0" lang="en-US" sz="1800" b="0" i="0" u="none" strike="noStrike" cap="none" normalizeH="0" baseline="0" dirty="0">
              <a:ln>
                <a:noFill/>
              </a:ln>
              <a:solidFill>
                <a:schemeClr val="tx2"/>
              </a:solidFill>
              <a:effectLst/>
              <a:latin typeface="Arial" charset="0"/>
            </a:endParaRPr>
          </a:p>
        </p:txBody>
      </p:sp>
      <p:sp>
        <p:nvSpPr>
          <p:cNvPr id="62" name="Rounded Rectangle 61"/>
          <p:cNvSpPr/>
          <p:nvPr/>
        </p:nvSpPr>
        <p:spPr bwMode="auto">
          <a:xfrm>
            <a:off x="206907" y="3525836"/>
            <a:ext cx="2011458" cy="362003"/>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sz="1800" dirty="0">
                <a:solidFill>
                  <a:schemeClr val="tx2"/>
                </a:solidFill>
              </a:rPr>
              <a:t>Zone:  Trust-L3</a:t>
            </a:r>
            <a:endParaRPr kumimoji="0" lang="en-US" sz="1800" b="0" i="0" u="none" strike="noStrike" cap="none" normalizeH="0" baseline="0" dirty="0">
              <a:ln>
                <a:noFill/>
              </a:ln>
              <a:solidFill>
                <a:schemeClr val="tx2"/>
              </a:solidFill>
              <a:effectLst/>
              <a:latin typeface="Arial" charset="0"/>
            </a:endParaRPr>
          </a:p>
        </p:txBody>
      </p:sp>
      <p:sp>
        <p:nvSpPr>
          <p:cNvPr id="63" name="Rounded Rectangle 62"/>
          <p:cNvSpPr/>
          <p:nvPr/>
        </p:nvSpPr>
        <p:spPr bwMode="auto">
          <a:xfrm>
            <a:off x="3073827" y="3192128"/>
            <a:ext cx="2547511" cy="333708"/>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Destination Port:  TCP 80</a:t>
            </a:r>
            <a:endParaRPr kumimoji="0" lang="en-US" b="0" i="0" u="none" strike="noStrike" cap="none" normalizeH="0" baseline="0" dirty="0">
              <a:ln>
                <a:noFill/>
              </a:ln>
              <a:solidFill>
                <a:schemeClr val="tx2"/>
              </a:solidFill>
              <a:effectLst/>
            </a:endParaRPr>
          </a:p>
        </p:txBody>
      </p:sp>
      <p:sp>
        <p:nvSpPr>
          <p:cNvPr id="64" name="Rounded Rectangle 63"/>
          <p:cNvSpPr/>
          <p:nvPr/>
        </p:nvSpPr>
        <p:spPr bwMode="auto">
          <a:xfrm>
            <a:off x="221658" y="1019419"/>
            <a:ext cx="3990302" cy="791706"/>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Address Group:</a:t>
            </a:r>
          </a:p>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“Local-Net” 192.168.0.0  /16</a:t>
            </a:r>
            <a:endParaRPr kumimoji="0" lang="en-US" b="0" i="0" u="none" strike="noStrike" cap="none" normalizeH="0" baseline="0" dirty="0">
              <a:ln>
                <a:noFill/>
              </a:ln>
              <a:solidFill>
                <a:schemeClr val="tx2"/>
              </a:solidFill>
              <a:effectLst/>
            </a:endParaRPr>
          </a:p>
        </p:txBody>
      </p:sp>
      <p:sp>
        <p:nvSpPr>
          <p:cNvPr id="51" name="Rounded Rectangle 50"/>
          <p:cNvSpPr/>
          <p:nvPr/>
        </p:nvSpPr>
        <p:spPr bwMode="auto">
          <a:xfrm>
            <a:off x="5082773" y="5653838"/>
            <a:ext cx="1017668" cy="190500"/>
          </a:xfrm>
          <a:prstGeom prst="roundRect">
            <a:avLst/>
          </a:prstGeom>
          <a:noFill/>
          <a:ln w="19050" cap="flat" cmpd="sng" algn="ctr">
            <a:solidFill>
              <a:srgbClr val="FF0000"/>
            </a:solidFill>
            <a:prstDash val="solid"/>
            <a:round/>
            <a:headEnd type="none" w="med" len="med"/>
            <a:tailEnd type="none" w="med" len="med"/>
          </a:ln>
          <a:effectLst>
            <a:glow rad="63500">
              <a:schemeClr val="accent1">
                <a:satMod val="175000"/>
                <a:alpha val="40000"/>
              </a:schemeClr>
            </a:glow>
          </a:effectLst>
        </p:spPr>
        <p:txBody>
          <a:bodyPr anchor="ctr"/>
          <a:lstStyle/>
          <a:p>
            <a:pPr algn="ctr" eaLnBrk="0" hangingPunct="0">
              <a:lnSpc>
                <a:spcPct val="85000"/>
              </a:lnSpc>
              <a:spcBef>
                <a:spcPct val="50000"/>
              </a:spcBef>
              <a:spcAft>
                <a:spcPct val="5000"/>
              </a:spcAft>
              <a:buClr>
                <a:schemeClr val="bg1"/>
              </a:buClr>
              <a:buSzPct val="100000"/>
              <a:buFont typeface="Times New Roman" pitchFamily="18" charset="0"/>
              <a:buChar char="•"/>
              <a:defRPr/>
            </a:pPr>
            <a:endParaRPr lang="en-US" dirty="0">
              <a:latin typeface="Arial" charset="0"/>
            </a:endParaRPr>
          </a:p>
        </p:txBody>
      </p:sp>
      <p:sp>
        <p:nvSpPr>
          <p:cNvPr id="65" name="Rounded Rectangle 64"/>
          <p:cNvSpPr/>
          <p:nvPr/>
        </p:nvSpPr>
        <p:spPr bwMode="auto">
          <a:xfrm>
            <a:off x="206907" y="3151384"/>
            <a:ext cx="1837262" cy="362652"/>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r>
              <a:rPr kumimoji="0" lang="en-US" sz="1800" b="0" i="0" u="none" strike="noStrike" cap="none" normalizeH="0" baseline="0" dirty="0">
                <a:ln>
                  <a:noFill/>
                </a:ln>
                <a:solidFill>
                  <a:schemeClr val="tx2"/>
                </a:solidFill>
                <a:effectLst/>
                <a:latin typeface="Arial" charset="0"/>
              </a:rPr>
              <a:t>192.168.15.22</a:t>
            </a:r>
          </a:p>
        </p:txBody>
      </p:sp>
    </p:spTree>
    <p:custDataLst>
      <p:tags r:id="rId1"/>
    </p:custDataLst>
    <p:extLst>
      <p:ext uri="{BB962C8B-B14F-4D97-AF65-F5344CB8AC3E}">
        <p14:creationId xmlns:p14="http://schemas.microsoft.com/office/powerpoint/2010/main" val="40538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80">
                                          <p:stCondLst>
                                            <p:cond delay="0"/>
                                          </p:stCondLst>
                                        </p:cTn>
                                        <p:tgtEl>
                                          <p:spTgt spid="51"/>
                                        </p:tgtEl>
                                      </p:cBhvr>
                                    </p:animEffect>
                                    <p:anim calcmode="lin" valueType="num">
                                      <p:cBhvr>
                                        <p:cTn id="8"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13" dur="26">
                                          <p:stCondLst>
                                            <p:cond delay="650"/>
                                          </p:stCondLst>
                                        </p:cTn>
                                        <p:tgtEl>
                                          <p:spTgt spid="51"/>
                                        </p:tgtEl>
                                      </p:cBhvr>
                                      <p:to x="100000" y="60000"/>
                                    </p:animScale>
                                    <p:animScale>
                                      <p:cBhvr>
                                        <p:cTn id="14" dur="166" decel="50000">
                                          <p:stCondLst>
                                            <p:cond delay="676"/>
                                          </p:stCondLst>
                                        </p:cTn>
                                        <p:tgtEl>
                                          <p:spTgt spid="51"/>
                                        </p:tgtEl>
                                      </p:cBhvr>
                                      <p:to x="100000" y="100000"/>
                                    </p:animScale>
                                    <p:animScale>
                                      <p:cBhvr>
                                        <p:cTn id="15" dur="26">
                                          <p:stCondLst>
                                            <p:cond delay="1312"/>
                                          </p:stCondLst>
                                        </p:cTn>
                                        <p:tgtEl>
                                          <p:spTgt spid="51"/>
                                        </p:tgtEl>
                                      </p:cBhvr>
                                      <p:to x="100000" y="80000"/>
                                    </p:animScale>
                                    <p:animScale>
                                      <p:cBhvr>
                                        <p:cTn id="16" dur="166" decel="50000">
                                          <p:stCondLst>
                                            <p:cond delay="1338"/>
                                          </p:stCondLst>
                                        </p:cTn>
                                        <p:tgtEl>
                                          <p:spTgt spid="51"/>
                                        </p:tgtEl>
                                      </p:cBhvr>
                                      <p:to x="100000" y="100000"/>
                                    </p:animScale>
                                    <p:animScale>
                                      <p:cBhvr>
                                        <p:cTn id="17" dur="26">
                                          <p:stCondLst>
                                            <p:cond delay="1642"/>
                                          </p:stCondLst>
                                        </p:cTn>
                                        <p:tgtEl>
                                          <p:spTgt spid="51"/>
                                        </p:tgtEl>
                                      </p:cBhvr>
                                      <p:to x="100000" y="90000"/>
                                    </p:animScale>
                                    <p:animScale>
                                      <p:cBhvr>
                                        <p:cTn id="18" dur="166" decel="50000">
                                          <p:stCondLst>
                                            <p:cond delay="1668"/>
                                          </p:stCondLst>
                                        </p:cTn>
                                        <p:tgtEl>
                                          <p:spTgt spid="51"/>
                                        </p:tgtEl>
                                      </p:cBhvr>
                                      <p:to x="100000" y="100000"/>
                                    </p:animScale>
                                    <p:animScale>
                                      <p:cBhvr>
                                        <p:cTn id="19" dur="26">
                                          <p:stCondLst>
                                            <p:cond delay="1808"/>
                                          </p:stCondLst>
                                        </p:cTn>
                                        <p:tgtEl>
                                          <p:spTgt spid="51"/>
                                        </p:tgtEl>
                                      </p:cBhvr>
                                      <p:to x="100000" y="95000"/>
                                    </p:animScale>
                                    <p:animScale>
                                      <p:cBhvr>
                                        <p:cTn id="20" dur="166" decel="50000">
                                          <p:stCondLst>
                                            <p:cond delay="1834"/>
                                          </p:stCondLst>
                                        </p:cTn>
                                        <p:tgtEl>
                                          <p:spTgt spid="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61" y="1"/>
            <a:ext cx="8374063" cy="762000"/>
          </a:xfrm>
        </p:spPr>
        <p:txBody>
          <a:bodyPr>
            <a:normAutofit/>
          </a:bodyPr>
          <a:lstStyle/>
          <a:p>
            <a:r>
              <a:rPr lang="en-US" dirty="0"/>
              <a:t>Flow Logic</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6642327"/>
              </p:ext>
            </p:extLst>
          </p:nvPr>
        </p:nvGraphicFramePr>
        <p:xfrm>
          <a:off x="323850" y="1096963"/>
          <a:ext cx="8412163" cy="50498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97875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184" y="4043547"/>
            <a:ext cx="7498080" cy="2106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Title 1"/>
          <p:cNvSpPr>
            <a:spLocks noGrp="1"/>
          </p:cNvSpPr>
          <p:nvPr>
            <p:ph type="title"/>
          </p:nvPr>
        </p:nvSpPr>
        <p:spPr>
          <a:xfrm>
            <a:off x="0" y="0"/>
            <a:ext cx="9144000" cy="764704"/>
          </a:xfrm>
        </p:spPr>
        <p:txBody>
          <a:bodyPr>
            <a:normAutofit/>
          </a:bodyPr>
          <a:lstStyle/>
          <a:p>
            <a:pPr eaLnBrk="1" hangingPunct="1"/>
            <a:r>
              <a:rPr lang="en-US" dirty="0"/>
              <a:t>Security Policy Example: Google Translate</a:t>
            </a:r>
          </a:p>
        </p:txBody>
      </p:sp>
      <p:sp>
        <p:nvSpPr>
          <p:cNvPr id="66" name="Right Arrow 65"/>
          <p:cNvSpPr>
            <a:spLocks noChangeArrowheads="1"/>
          </p:cNvSpPr>
          <p:nvPr/>
        </p:nvSpPr>
        <p:spPr bwMode="auto">
          <a:xfrm>
            <a:off x="2225675" y="2634121"/>
            <a:ext cx="4387850" cy="599158"/>
          </a:xfrm>
          <a:prstGeom prst="rightArrow">
            <a:avLst>
              <a:gd name="adj1" fmla="val 50000"/>
              <a:gd name="adj2" fmla="val 50012"/>
            </a:avLst>
          </a:prstGeom>
          <a:solidFill>
            <a:srgbClr val="316989"/>
          </a:solidFill>
          <a:ln w="12700" algn="ctr">
            <a:solidFill>
              <a:schemeClr val="tx1"/>
            </a:solidFill>
            <a:round/>
            <a:headEnd/>
            <a:tailEnd/>
          </a:ln>
        </p:spPr>
        <p:txBody>
          <a:bodyPr anchor="ctr">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endParaRPr lang="en-US" dirty="0">
              <a:solidFill>
                <a:schemeClr val="tx2"/>
              </a:solidFill>
            </a:endParaRPr>
          </a:p>
        </p:txBody>
      </p:sp>
      <p:pic>
        <p:nvPicPr>
          <p:cNvPr id="67" name="Picture 2" descr="C:\Documents and Settings\npiagentini\Local Settings\Temporary Internet Files\Content.IE5\6TCFAPSX\MCj04339410000[1].png"/>
          <p:cNvPicPr>
            <a:picLocks noChangeAspect="1" noChangeArrowheads="1"/>
          </p:cNvPicPr>
          <p:nvPr/>
        </p:nvPicPr>
        <p:blipFill>
          <a:blip r:embed="rId5" cstate="print"/>
          <a:srcRect/>
          <a:stretch>
            <a:fillRect/>
          </a:stretch>
        </p:blipFill>
        <p:spPr bwMode="auto">
          <a:xfrm>
            <a:off x="636588" y="2105216"/>
            <a:ext cx="977900" cy="979487"/>
          </a:xfrm>
          <a:prstGeom prst="rect">
            <a:avLst/>
          </a:prstGeom>
          <a:noFill/>
          <a:ln w="9525">
            <a:noFill/>
            <a:miter lim="800000"/>
            <a:headEnd/>
            <a:tailEnd/>
          </a:ln>
        </p:spPr>
      </p:pic>
      <p:sp>
        <p:nvSpPr>
          <p:cNvPr id="68" name="TextBox 67"/>
          <p:cNvSpPr txBox="1">
            <a:spLocks noChangeArrowheads="1"/>
          </p:cNvSpPr>
          <p:nvPr/>
        </p:nvSpPr>
        <p:spPr bwMode="auto">
          <a:xfrm>
            <a:off x="2740415" y="2444146"/>
            <a:ext cx="3214341" cy="30162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None/>
            </a:pPr>
            <a:r>
              <a:rPr lang="en-US" dirty="0">
                <a:solidFill>
                  <a:schemeClr val="tx2"/>
                </a:solidFill>
                <a:latin typeface="Consolas" pitchFamily="49" charset="0"/>
              </a:rPr>
              <a:t>http://translate.google.com</a:t>
            </a:r>
          </a:p>
        </p:txBody>
      </p:sp>
      <p:sp>
        <p:nvSpPr>
          <p:cNvPr id="69" name="TextBox 68"/>
          <p:cNvSpPr txBox="1"/>
          <p:nvPr/>
        </p:nvSpPr>
        <p:spPr>
          <a:xfrm>
            <a:off x="255299" y="2375911"/>
            <a:ext cx="514885" cy="301621"/>
          </a:xfrm>
          <a:prstGeom prst="rect">
            <a:avLst/>
          </a:prstGeom>
          <a:noFill/>
        </p:spPr>
        <p:txBody>
          <a:bodyPr wrap="none" rtlCol="0">
            <a:spAutoFit/>
          </a:bodyPr>
          <a:lstStyle/>
          <a:p>
            <a:pPr>
              <a:buNone/>
            </a:pPr>
            <a:r>
              <a:rPr lang="en-US" dirty="0">
                <a:solidFill>
                  <a:schemeClr val="tx2"/>
                </a:solidFill>
              </a:rPr>
              <a:t>Joe</a:t>
            </a:r>
          </a:p>
        </p:txBody>
      </p:sp>
      <p:sp>
        <p:nvSpPr>
          <p:cNvPr id="70" name="Rounded Rectangle 69"/>
          <p:cNvSpPr/>
          <p:nvPr/>
        </p:nvSpPr>
        <p:spPr bwMode="auto">
          <a:xfrm>
            <a:off x="206907" y="3151384"/>
            <a:ext cx="1837262" cy="362652"/>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r>
              <a:rPr kumimoji="0" lang="en-US" sz="1800" b="0" i="0" u="none" strike="noStrike" cap="none" normalizeH="0" baseline="0" dirty="0">
                <a:ln>
                  <a:noFill/>
                </a:ln>
                <a:solidFill>
                  <a:schemeClr val="tx2"/>
                </a:solidFill>
                <a:effectLst/>
                <a:latin typeface="Arial" charset="0"/>
              </a:rPr>
              <a:t>192.168.15.22</a:t>
            </a:r>
          </a:p>
        </p:txBody>
      </p:sp>
      <p:sp>
        <p:nvSpPr>
          <p:cNvPr id="71" name="Rounded Rectangle 70"/>
          <p:cNvSpPr/>
          <p:nvPr/>
        </p:nvSpPr>
        <p:spPr bwMode="auto">
          <a:xfrm>
            <a:off x="6889893" y="3163910"/>
            <a:ext cx="2011458" cy="362652"/>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r>
              <a:rPr lang="en-US" sz="1800" dirty="0">
                <a:solidFill>
                  <a:schemeClr val="tx2"/>
                </a:solidFill>
              </a:rPr>
              <a:t>74.125.224.64</a:t>
            </a:r>
          </a:p>
        </p:txBody>
      </p:sp>
      <p:sp>
        <p:nvSpPr>
          <p:cNvPr id="72" name="Rounded Rectangle 71"/>
          <p:cNvSpPr/>
          <p:nvPr/>
        </p:nvSpPr>
        <p:spPr bwMode="auto">
          <a:xfrm>
            <a:off x="6889893" y="3526562"/>
            <a:ext cx="2011458" cy="362003"/>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sz="1800" dirty="0">
                <a:solidFill>
                  <a:schemeClr val="tx2"/>
                </a:solidFill>
              </a:rPr>
              <a:t>Zone:  Untrust-L3</a:t>
            </a:r>
            <a:endParaRPr kumimoji="0" lang="en-US" sz="1800" b="0" i="0" u="none" strike="noStrike" cap="none" normalizeH="0" baseline="0" dirty="0">
              <a:ln>
                <a:noFill/>
              </a:ln>
              <a:solidFill>
                <a:schemeClr val="tx2"/>
              </a:solidFill>
              <a:effectLst/>
              <a:latin typeface="Arial" charset="0"/>
            </a:endParaRPr>
          </a:p>
        </p:txBody>
      </p:sp>
      <p:sp>
        <p:nvSpPr>
          <p:cNvPr id="73" name="Rounded Rectangle 72"/>
          <p:cNvSpPr/>
          <p:nvPr/>
        </p:nvSpPr>
        <p:spPr bwMode="auto">
          <a:xfrm>
            <a:off x="206907" y="3525836"/>
            <a:ext cx="2011458" cy="362003"/>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sz="1800" dirty="0">
                <a:solidFill>
                  <a:schemeClr val="tx2"/>
                </a:solidFill>
              </a:rPr>
              <a:t>Zone:  Trust-L3</a:t>
            </a:r>
            <a:endParaRPr kumimoji="0" lang="en-US" sz="1800" b="0" i="0" u="none" strike="noStrike" cap="none" normalizeH="0" baseline="0" dirty="0">
              <a:ln>
                <a:noFill/>
              </a:ln>
              <a:solidFill>
                <a:schemeClr val="tx2"/>
              </a:solidFill>
              <a:effectLst/>
              <a:latin typeface="Arial" charset="0"/>
            </a:endParaRPr>
          </a:p>
        </p:txBody>
      </p:sp>
      <p:sp>
        <p:nvSpPr>
          <p:cNvPr id="74" name="Rounded Rectangle 73"/>
          <p:cNvSpPr/>
          <p:nvPr/>
        </p:nvSpPr>
        <p:spPr bwMode="auto">
          <a:xfrm>
            <a:off x="3073827" y="3192128"/>
            <a:ext cx="2547511" cy="333708"/>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Destination Port:  TCP 80</a:t>
            </a:r>
            <a:endParaRPr kumimoji="0" lang="en-US" b="0" i="0" u="none" strike="noStrike" cap="none" normalizeH="0" baseline="0" dirty="0">
              <a:ln>
                <a:noFill/>
              </a:ln>
              <a:solidFill>
                <a:schemeClr val="tx2"/>
              </a:solidFill>
              <a:effectLst/>
            </a:endParaRPr>
          </a:p>
        </p:txBody>
      </p:sp>
      <p:sp>
        <p:nvSpPr>
          <p:cNvPr id="75" name="Rounded Rectangle 74"/>
          <p:cNvSpPr/>
          <p:nvPr/>
        </p:nvSpPr>
        <p:spPr bwMode="auto">
          <a:xfrm>
            <a:off x="206906" y="994015"/>
            <a:ext cx="3500997" cy="791706"/>
          </a:xfrm>
          <a:prstGeom prst="round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Address Group:</a:t>
            </a:r>
          </a:p>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dirty="0">
                <a:solidFill>
                  <a:schemeClr val="tx2"/>
                </a:solidFill>
              </a:rPr>
              <a:t>“Local-Net” 192.168.0.0  /16</a:t>
            </a:r>
            <a:endParaRPr kumimoji="0" lang="en-US" b="0" i="0" u="none" strike="noStrike" cap="none" normalizeH="0" baseline="0" dirty="0">
              <a:ln>
                <a:noFill/>
              </a:ln>
              <a:solidFill>
                <a:schemeClr val="tx2"/>
              </a:solidFill>
              <a:effectLst/>
            </a:endParaRPr>
          </a:p>
        </p:txBody>
      </p:sp>
      <p:sp>
        <p:nvSpPr>
          <p:cNvPr id="51" name="Rounded Rectangle 50"/>
          <p:cNvSpPr/>
          <p:nvPr/>
        </p:nvSpPr>
        <p:spPr bwMode="auto">
          <a:xfrm>
            <a:off x="770184" y="5874959"/>
            <a:ext cx="7491318" cy="275755"/>
          </a:xfrm>
          <a:prstGeom prst="roundRect">
            <a:avLst/>
          </a:prstGeom>
          <a:noFill/>
          <a:ln w="19050" cap="flat" cmpd="sng" algn="ctr">
            <a:solidFill>
              <a:srgbClr val="FF0000"/>
            </a:solidFill>
            <a:prstDash val="solid"/>
            <a:round/>
            <a:headEnd type="none" w="med" len="med"/>
            <a:tailEnd type="none" w="med" len="med"/>
          </a:ln>
          <a:effectLst>
            <a:glow rad="63500">
              <a:schemeClr val="accent1">
                <a:satMod val="175000"/>
                <a:alpha val="40000"/>
              </a:schemeClr>
            </a:glow>
          </a:effectLst>
        </p:spPr>
        <p:txBody>
          <a:bodyPr anchor="ctr"/>
          <a:lstStyle/>
          <a:p>
            <a:pPr algn="ctr" eaLnBrk="0" hangingPunct="0">
              <a:lnSpc>
                <a:spcPct val="85000"/>
              </a:lnSpc>
              <a:spcBef>
                <a:spcPct val="50000"/>
              </a:spcBef>
              <a:spcAft>
                <a:spcPct val="5000"/>
              </a:spcAft>
              <a:buClr>
                <a:schemeClr val="bg1"/>
              </a:buClr>
              <a:buSzPct val="100000"/>
              <a:buFont typeface="Times New Roman" pitchFamily="18" charset="0"/>
              <a:buChar char="•"/>
              <a:defRPr/>
            </a:pPr>
            <a:endParaRPr lang="en-US" dirty="0">
              <a:latin typeface="Arial" charset="0"/>
            </a:endParaRPr>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2672" y="2270384"/>
            <a:ext cx="14859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863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16" y="3542940"/>
            <a:ext cx="8878824" cy="148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4" name="Title 6"/>
          <p:cNvSpPr>
            <a:spLocks noGrp="1"/>
          </p:cNvSpPr>
          <p:nvPr>
            <p:ph type="title"/>
          </p:nvPr>
        </p:nvSpPr>
        <p:spPr>
          <a:xfrm>
            <a:off x="14808" y="0"/>
            <a:ext cx="8229600" cy="764704"/>
          </a:xfrm>
        </p:spPr>
        <p:txBody>
          <a:bodyPr/>
          <a:lstStyle/>
          <a:p>
            <a:pPr eaLnBrk="1" hangingPunct="1"/>
            <a:r>
              <a:rPr lang="en-US" dirty="0"/>
              <a:t>Security Profiles</a:t>
            </a:r>
          </a:p>
        </p:txBody>
      </p:sp>
      <p:sp>
        <p:nvSpPr>
          <p:cNvPr id="8195" name="Content Placeholder 7"/>
          <p:cNvSpPr>
            <a:spLocks noGrp="1"/>
          </p:cNvSpPr>
          <p:nvPr>
            <p:ph idx="1"/>
          </p:nvPr>
        </p:nvSpPr>
        <p:spPr>
          <a:xfrm>
            <a:off x="323529" y="722711"/>
            <a:ext cx="8820472" cy="2706289"/>
          </a:xfrm>
        </p:spPr>
        <p:txBody>
          <a:bodyPr/>
          <a:lstStyle/>
          <a:p>
            <a:pPr marL="0" indent="0" eaLnBrk="1" hangingPunct="1">
              <a:buNone/>
            </a:pPr>
            <a:r>
              <a:rPr lang="en-US" sz="2800" dirty="0"/>
              <a:t>Policies are processed in two steps</a:t>
            </a:r>
          </a:p>
          <a:p>
            <a:pPr eaLnBrk="1" hangingPunct="1"/>
            <a:r>
              <a:rPr lang="en-US" sz="2800" dirty="0"/>
              <a:t>Step 1: Check to see if traffic matches security policy</a:t>
            </a:r>
          </a:p>
          <a:p>
            <a:pPr lvl="1" eaLnBrk="1" hangingPunct="1"/>
            <a:r>
              <a:rPr lang="en-US" dirty="0"/>
              <a:t>If Action is set to Deny, packet is dropped</a:t>
            </a:r>
          </a:p>
          <a:p>
            <a:pPr lvl="1" eaLnBrk="1" hangingPunct="1"/>
            <a:r>
              <a:rPr lang="en-US" dirty="0"/>
              <a:t>If Action is set to Allow, go to step 2</a:t>
            </a:r>
          </a:p>
          <a:p>
            <a:pPr eaLnBrk="1" hangingPunct="1"/>
            <a:r>
              <a:rPr lang="en-US" sz="2800" dirty="0"/>
              <a:t>Step 2: Apply Security Profiles, if configured</a:t>
            </a:r>
          </a:p>
        </p:txBody>
      </p:sp>
      <p:sp>
        <p:nvSpPr>
          <p:cNvPr id="7" name="Rectangle 6"/>
          <p:cNvSpPr/>
          <p:nvPr/>
        </p:nvSpPr>
        <p:spPr bwMode="auto">
          <a:xfrm>
            <a:off x="210516" y="4725144"/>
            <a:ext cx="7844031" cy="29260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5" name="Line Callout 2 (Accent Bar) 4"/>
          <p:cNvSpPr/>
          <p:nvPr/>
        </p:nvSpPr>
        <p:spPr bwMode="auto">
          <a:xfrm>
            <a:off x="941239" y="5445224"/>
            <a:ext cx="1756064" cy="646331"/>
          </a:xfrm>
          <a:prstGeom prst="accentCallout2">
            <a:avLst>
              <a:gd name="adj1" fmla="val 34926"/>
              <a:gd name="adj2" fmla="val 104764"/>
              <a:gd name="adj3" fmla="val 22857"/>
              <a:gd name="adj4" fmla="val 128468"/>
              <a:gd name="adj5" fmla="val -53510"/>
              <a:gd name="adj6" fmla="val 143286"/>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lang="en-US" b="1" u="sng" dirty="0">
                <a:solidFill>
                  <a:schemeClr val="accent3"/>
                </a:solidFill>
              </a:rPr>
              <a:t>Step 1:</a:t>
            </a:r>
          </a:p>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Security</a:t>
            </a:r>
            <a:r>
              <a:rPr kumimoji="0" lang="en-US" sz="1600" b="0" i="0" u="none" strike="noStrike" cap="none" normalizeH="0" dirty="0">
                <a:ln>
                  <a:noFill/>
                </a:ln>
                <a:solidFill>
                  <a:schemeClr val="accent3"/>
                </a:solidFill>
                <a:effectLst/>
                <a:latin typeface="Arial" charset="0"/>
              </a:rPr>
              <a:t> Policy</a:t>
            </a:r>
            <a:endParaRPr kumimoji="0" lang="en-US" sz="1600" b="0" i="0" u="none" strike="noStrike" cap="none" normalizeH="0" baseline="0" dirty="0">
              <a:ln>
                <a:noFill/>
              </a:ln>
              <a:solidFill>
                <a:schemeClr val="accent3"/>
              </a:solidFill>
              <a:effectLst/>
              <a:latin typeface="Arial" charset="0"/>
            </a:endParaRPr>
          </a:p>
        </p:txBody>
      </p:sp>
      <p:sp>
        <p:nvSpPr>
          <p:cNvPr id="24" name="Rectangle 23"/>
          <p:cNvSpPr/>
          <p:nvPr/>
        </p:nvSpPr>
        <p:spPr bwMode="auto">
          <a:xfrm>
            <a:off x="8054546" y="4725144"/>
            <a:ext cx="1034793" cy="291693"/>
          </a:xfrm>
          <a:prstGeom prst="rect">
            <a:avLst/>
          </a:prstGeom>
          <a:noFill/>
          <a:ln w="381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
        <p:nvSpPr>
          <p:cNvPr id="12" name="Line Callout 2 (Accent Bar) 11"/>
          <p:cNvSpPr/>
          <p:nvPr/>
        </p:nvSpPr>
        <p:spPr bwMode="auto">
          <a:xfrm>
            <a:off x="5436096" y="5445224"/>
            <a:ext cx="1756064" cy="646331"/>
          </a:xfrm>
          <a:prstGeom prst="accentCallout2">
            <a:avLst>
              <a:gd name="adj1" fmla="val 34926"/>
              <a:gd name="adj2" fmla="val 104069"/>
              <a:gd name="adj3" fmla="val 21548"/>
              <a:gd name="adj4" fmla="val 143108"/>
              <a:gd name="adj5" fmla="val -60988"/>
              <a:gd name="adj6" fmla="val 169560"/>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1" i="0" u="sng" strike="noStrike" cap="none" normalizeH="0" baseline="0" dirty="0">
                <a:ln>
                  <a:noFill/>
                </a:ln>
                <a:solidFill>
                  <a:schemeClr val="accent3"/>
                </a:solidFill>
                <a:effectLst/>
                <a:latin typeface="Arial" charset="0"/>
              </a:rPr>
              <a:t>Step 2:</a:t>
            </a:r>
          </a:p>
          <a:p>
            <a:pPr marL="0" marR="0" indent="0" algn="ctr" defTabSz="914400" rtl="0" eaLnBrk="0" fontAlgn="base" latinLnBrk="0" hangingPunct="0">
              <a:lnSpc>
                <a:spcPct val="85000"/>
              </a:lnSpc>
              <a:spcBef>
                <a:spcPct val="50000"/>
              </a:spcBef>
              <a:spcAft>
                <a:spcPct val="5000"/>
              </a:spcAft>
              <a:buClr>
                <a:schemeClr val="bg1"/>
              </a:buClr>
              <a:buSzPct val="100000"/>
              <a:buNone/>
              <a:tabLst/>
            </a:pPr>
            <a:r>
              <a:rPr kumimoji="0" lang="en-US" sz="1600" b="0" i="0" u="none" strike="noStrike" cap="none" normalizeH="0" baseline="0" dirty="0">
                <a:ln>
                  <a:noFill/>
                </a:ln>
                <a:solidFill>
                  <a:schemeClr val="accent3"/>
                </a:solidFill>
                <a:effectLst/>
                <a:latin typeface="Arial" charset="0"/>
              </a:rPr>
              <a:t>Security</a:t>
            </a:r>
            <a:r>
              <a:rPr kumimoji="0" lang="en-US" sz="1600" b="0" i="0" u="none" strike="noStrike" cap="none" normalizeH="0" dirty="0">
                <a:ln>
                  <a:noFill/>
                </a:ln>
                <a:solidFill>
                  <a:schemeClr val="accent3"/>
                </a:solidFill>
                <a:effectLst/>
                <a:latin typeface="Arial" charset="0"/>
              </a:rPr>
              <a:t> Profile</a:t>
            </a:r>
            <a:endParaRPr kumimoji="0" lang="en-US" sz="1600" b="0" i="0" u="none" strike="noStrike" cap="none" normalizeH="0" baseline="0" dirty="0">
              <a:ln>
                <a:noFill/>
              </a:ln>
              <a:solidFill>
                <a:schemeClr val="accent3"/>
              </a:solidFill>
              <a:effectLst/>
              <a:latin typeface="Arial" charset="0"/>
            </a:endParaRPr>
          </a:p>
        </p:txBody>
      </p:sp>
      <p:sp>
        <p:nvSpPr>
          <p:cNvPr id="13" name="TextBox 12"/>
          <p:cNvSpPr txBox="1"/>
          <p:nvPr/>
        </p:nvSpPr>
        <p:spPr>
          <a:xfrm>
            <a:off x="210516" y="3212976"/>
            <a:ext cx="2486787" cy="301621"/>
          </a:xfrm>
          <a:prstGeom prst="rect">
            <a:avLst/>
          </a:prstGeom>
          <a:noFill/>
        </p:spPr>
        <p:txBody>
          <a:bodyPr wrap="square" rtlCol="0">
            <a:spAutoFit/>
          </a:bodyPr>
          <a:lstStyle/>
          <a:p>
            <a:pPr algn="l">
              <a:buNone/>
            </a:pPr>
            <a:r>
              <a:rPr lang="en-US" b="1" dirty="0">
                <a:solidFill>
                  <a:schemeClr val="tx2"/>
                </a:solidFill>
              </a:rPr>
              <a:t>Policies &gt; Security</a:t>
            </a:r>
          </a:p>
        </p:txBody>
      </p:sp>
    </p:spTree>
    <p:custDataLst>
      <p:tags r:id="rId1"/>
    </p:custDataLst>
    <p:extLst>
      <p:ext uri="{BB962C8B-B14F-4D97-AF65-F5344CB8AC3E}">
        <p14:creationId xmlns:p14="http://schemas.microsoft.com/office/powerpoint/2010/main" val="1622769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210" y="1614291"/>
            <a:ext cx="8119872" cy="1356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8" name="Title 1"/>
          <p:cNvSpPr>
            <a:spLocks noGrp="1"/>
          </p:cNvSpPr>
          <p:nvPr>
            <p:ph type="title"/>
          </p:nvPr>
        </p:nvSpPr>
        <p:spPr>
          <a:xfrm>
            <a:off x="35496" y="0"/>
            <a:ext cx="8991600" cy="764704"/>
          </a:xfrm>
        </p:spPr>
        <p:txBody>
          <a:bodyPr/>
          <a:lstStyle/>
          <a:p>
            <a:pPr eaLnBrk="1" hangingPunct="1"/>
            <a:r>
              <a:rPr lang="en-US" dirty="0"/>
              <a:t>Security Profile Types</a:t>
            </a:r>
          </a:p>
        </p:txBody>
      </p:sp>
      <p:sp>
        <p:nvSpPr>
          <p:cNvPr id="15" name="TextBox 14"/>
          <p:cNvSpPr txBox="1"/>
          <p:nvPr/>
        </p:nvSpPr>
        <p:spPr>
          <a:xfrm>
            <a:off x="347242" y="1241420"/>
            <a:ext cx="3310360" cy="301621"/>
          </a:xfrm>
          <a:prstGeom prst="rect">
            <a:avLst/>
          </a:prstGeom>
          <a:noFill/>
        </p:spPr>
        <p:txBody>
          <a:bodyPr wrap="square" rtlCol="0">
            <a:spAutoFit/>
          </a:bodyPr>
          <a:lstStyle/>
          <a:p>
            <a:pPr algn="l">
              <a:buNone/>
            </a:pPr>
            <a:r>
              <a:rPr lang="en-US" b="1" dirty="0">
                <a:solidFill>
                  <a:schemeClr val="tx2"/>
                </a:solidFill>
              </a:rPr>
              <a:t>Policies &gt; Security</a:t>
            </a:r>
          </a:p>
        </p:txBody>
      </p:sp>
      <p:sp>
        <p:nvSpPr>
          <p:cNvPr id="12" name="Rectangle 11"/>
          <p:cNvSpPr/>
          <p:nvPr/>
        </p:nvSpPr>
        <p:spPr bwMode="auto">
          <a:xfrm>
            <a:off x="7704673" y="2231330"/>
            <a:ext cx="895409" cy="71475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9790" y="3444725"/>
            <a:ext cx="412881" cy="41288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6347" y="4963346"/>
            <a:ext cx="429397" cy="412881"/>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5151" y="4156884"/>
            <a:ext cx="396367" cy="445913"/>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2836" y="4930315"/>
            <a:ext cx="429397" cy="445912"/>
          </a:xfrm>
          <a:prstGeom prst="rect">
            <a:avLst/>
          </a:prstGeom>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71779" y="3450441"/>
            <a:ext cx="412881" cy="445912"/>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39789" y="4156884"/>
            <a:ext cx="412881" cy="445912"/>
          </a:xfrm>
          <a:prstGeom prst="rect">
            <a:avLst/>
          </a:prstGeom>
        </p:spPr>
      </p:pic>
      <p:sp>
        <p:nvSpPr>
          <p:cNvPr id="14" name="TextBox 13"/>
          <p:cNvSpPr txBox="1"/>
          <p:nvPr/>
        </p:nvSpPr>
        <p:spPr>
          <a:xfrm>
            <a:off x="1630500" y="3164744"/>
            <a:ext cx="3249825" cy="2277547"/>
          </a:xfrm>
          <a:prstGeom prst="rect">
            <a:avLst/>
          </a:prstGeom>
          <a:noFill/>
        </p:spPr>
        <p:txBody>
          <a:bodyPr wrap="square" rtlCol="0">
            <a:spAutoFit/>
          </a:bodyPr>
          <a:lstStyle/>
          <a:p>
            <a:pPr marL="914400" algn="l">
              <a:lnSpc>
                <a:spcPct val="200000"/>
              </a:lnSpc>
              <a:buNone/>
            </a:pPr>
            <a:r>
              <a:rPr lang="en-US" sz="2000" dirty="0">
                <a:solidFill>
                  <a:schemeClr val="tx2"/>
                </a:solidFill>
              </a:rPr>
              <a:t>Antivirus</a:t>
            </a:r>
          </a:p>
          <a:p>
            <a:pPr marL="914400" algn="l">
              <a:lnSpc>
                <a:spcPct val="200000"/>
              </a:lnSpc>
              <a:buNone/>
            </a:pPr>
            <a:r>
              <a:rPr lang="en-US" sz="2000" dirty="0">
                <a:solidFill>
                  <a:schemeClr val="tx2"/>
                </a:solidFill>
              </a:rPr>
              <a:t>Vulnerability</a:t>
            </a:r>
          </a:p>
          <a:p>
            <a:pPr marL="914400" algn="l">
              <a:lnSpc>
                <a:spcPct val="200000"/>
              </a:lnSpc>
              <a:buNone/>
            </a:pPr>
            <a:r>
              <a:rPr lang="en-US" sz="2000" dirty="0">
                <a:solidFill>
                  <a:schemeClr val="tx2"/>
                </a:solidFill>
              </a:rPr>
              <a:t>Anti-Spyware</a:t>
            </a:r>
          </a:p>
        </p:txBody>
      </p:sp>
      <p:sp>
        <p:nvSpPr>
          <p:cNvPr id="18" name="Rectangle 17"/>
          <p:cNvSpPr/>
          <p:nvPr/>
        </p:nvSpPr>
        <p:spPr>
          <a:xfrm>
            <a:off x="4725452" y="3164743"/>
            <a:ext cx="2730844" cy="2277547"/>
          </a:xfrm>
          <a:prstGeom prst="rect">
            <a:avLst/>
          </a:prstGeom>
        </p:spPr>
        <p:txBody>
          <a:bodyPr wrap="square">
            <a:spAutoFit/>
          </a:bodyPr>
          <a:lstStyle/>
          <a:p>
            <a:pPr marL="914400" lvl="0" algn="l">
              <a:lnSpc>
                <a:spcPct val="200000"/>
              </a:lnSpc>
              <a:buClr>
                <a:srgbClr val="FFFFFF"/>
              </a:buClr>
              <a:buNone/>
            </a:pPr>
            <a:r>
              <a:rPr lang="en-US" sz="2000" dirty="0">
                <a:solidFill>
                  <a:srgbClr val="000000"/>
                </a:solidFill>
              </a:rPr>
              <a:t>URL Filtering</a:t>
            </a:r>
          </a:p>
          <a:p>
            <a:pPr marL="914400" lvl="0" algn="l">
              <a:lnSpc>
                <a:spcPct val="200000"/>
              </a:lnSpc>
              <a:buClr>
                <a:srgbClr val="FFFFFF"/>
              </a:buClr>
              <a:buNone/>
            </a:pPr>
            <a:r>
              <a:rPr lang="en-US" sz="2000" dirty="0">
                <a:solidFill>
                  <a:srgbClr val="000000"/>
                </a:solidFill>
              </a:rPr>
              <a:t>File Blocking</a:t>
            </a:r>
          </a:p>
          <a:p>
            <a:pPr marL="914400" lvl="0" algn="l">
              <a:lnSpc>
                <a:spcPct val="200000"/>
              </a:lnSpc>
              <a:buClr>
                <a:srgbClr val="FFFFFF"/>
              </a:buClr>
              <a:buNone/>
            </a:pPr>
            <a:r>
              <a:rPr lang="en-US" sz="2000" dirty="0">
                <a:solidFill>
                  <a:srgbClr val="000000"/>
                </a:solidFill>
              </a:rPr>
              <a:t>Data Filtering</a:t>
            </a:r>
          </a:p>
        </p:txBody>
      </p:sp>
      <p:grpSp>
        <p:nvGrpSpPr>
          <p:cNvPr id="3" name="Group 2"/>
          <p:cNvGrpSpPr/>
          <p:nvPr/>
        </p:nvGrpSpPr>
        <p:grpSpPr>
          <a:xfrm>
            <a:off x="3240798" y="5405216"/>
            <a:ext cx="2730844" cy="635842"/>
            <a:chOff x="4649250" y="5467211"/>
            <a:chExt cx="2730844" cy="635842"/>
          </a:xfrm>
        </p:grpSpPr>
        <p:pic>
          <p:nvPicPr>
            <p:cNvPr id="2" name="Pictur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08373" y="5691573"/>
              <a:ext cx="448057" cy="411480"/>
            </a:xfrm>
            <a:prstGeom prst="rect">
              <a:avLst/>
            </a:prstGeom>
          </p:spPr>
        </p:pic>
        <p:sp>
          <p:nvSpPr>
            <p:cNvPr id="16" name="Rectangle 15"/>
            <p:cNvSpPr/>
            <p:nvPr/>
          </p:nvSpPr>
          <p:spPr>
            <a:xfrm>
              <a:off x="4649250" y="5467211"/>
              <a:ext cx="2730844" cy="612412"/>
            </a:xfrm>
            <a:prstGeom prst="rect">
              <a:avLst/>
            </a:prstGeom>
          </p:spPr>
          <p:txBody>
            <a:bodyPr wrap="square">
              <a:spAutoFit/>
            </a:bodyPr>
            <a:lstStyle/>
            <a:p>
              <a:pPr marL="914400" lvl="0" algn="l">
                <a:lnSpc>
                  <a:spcPct val="200000"/>
                </a:lnSpc>
                <a:buClr>
                  <a:srgbClr val="FFFFFF"/>
                </a:buClr>
                <a:buNone/>
              </a:pPr>
              <a:r>
                <a:rPr lang="en-US" sz="2000" dirty="0">
                  <a:solidFill>
                    <a:srgbClr val="000000"/>
                  </a:solidFill>
                </a:rPr>
                <a:t>Policy Group</a:t>
              </a:r>
            </a:p>
          </p:txBody>
        </p:sp>
      </p:grpSp>
    </p:spTree>
    <p:custDataLst>
      <p:tags r:id="rId1"/>
    </p:custDataLst>
    <p:extLst>
      <p:ext uri="{BB962C8B-B14F-4D97-AF65-F5344CB8AC3E}">
        <p14:creationId xmlns:p14="http://schemas.microsoft.com/office/powerpoint/2010/main" val="18344154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bwMode="auto">
          <a:xfrm>
            <a:off x="768424" y="2348880"/>
            <a:ext cx="7620000" cy="1944216"/>
          </a:xfrm>
          <a:prstGeom prst="rect">
            <a:avLst/>
          </a:prstGeom>
          <a:noFill/>
          <a:ln w="2857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2pPr>
            <a:lvl3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3pPr>
            <a:lvl4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4pPr>
            <a:lvl5pPr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5pPr>
            <a:lvl6pPr marL="4572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6pPr>
            <a:lvl7pPr marL="9144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7pPr>
            <a:lvl8pPr marL="13716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8pPr>
            <a:lvl9pPr marL="1828800" algn="l" rtl="0" eaLnBrk="1" fontAlgn="base" hangingPunct="1">
              <a:spcBef>
                <a:spcPct val="0"/>
              </a:spcBef>
              <a:spcAft>
                <a:spcPct val="0"/>
              </a:spcAft>
              <a:defRPr kumimoji="1" sz="3200" b="1">
                <a:solidFill>
                  <a:schemeClr val="bg1"/>
                </a:solidFill>
                <a:effectLst>
                  <a:outerShdw blurRad="38100" dist="38100" dir="2700000" algn="tl">
                    <a:srgbClr val="C0C0C0"/>
                  </a:outerShdw>
                </a:effectLst>
                <a:latin typeface="Arial" charset="0"/>
              </a:defRPr>
            </a:lvl9pPr>
          </a:lstStyle>
          <a:p>
            <a:pPr algn="ctr"/>
            <a:r>
              <a:rPr lang="en-US" sz="5400" kern="0" dirty="0">
                <a:solidFill>
                  <a:srgbClr val="FFC000"/>
                </a:solidFill>
              </a:rPr>
              <a:t>Security Policy </a:t>
            </a:r>
            <a:br>
              <a:rPr lang="en-US" sz="5400" kern="0" dirty="0">
                <a:solidFill>
                  <a:srgbClr val="FFC000"/>
                </a:solidFill>
              </a:rPr>
            </a:br>
            <a:r>
              <a:rPr lang="en-US" sz="5400" kern="0" dirty="0">
                <a:solidFill>
                  <a:srgbClr val="FFC000"/>
                </a:solidFill>
              </a:rPr>
              <a:t>Administration</a:t>
            </a:r>
          </a:p>
        </p:txBody>
      </p:sp>
    </p:spTree>
    <p:extLst>
      <p:ext uri="{BB962C8B-B14F-4D97-AF65-F5344CB8AC3E}">
        <p14:creationId xmlns:p14="http://schemas.microsoft.com/office/powerpoint/2010/main" val="483002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0"/>
            <a:ext cx="8229600" cy="764704"/>
          </a:xfrm>
        </p:spPr>
        <p:txBody>
          <a:bodyPr/>
          <a:lstStyle/>
          <a:p>
            <a:r>
              <a:rPr lang="en-US" dirty="0"/>
              <a:t>Displaying Policy Columns</a:t>
            </a:r>
          </a:p>
        </p:txBody>
      </p:sp>
      <p:sp>
        <p:nvSpPr>
          <p:cNvPr id="3" name="Content Placeholder 2"/>
          <p:cNvSpPr>
            <a:spLocks noGrp="1"/>
          </p:cNvSpPr>
          <p:nvPr>
            <p:ph idx="1"/>
          </p:nvPr>
        </p:nvSpPr>
        <p:spPr>
          <a:xfrm>
            <a:off x="323851" y="920231"/>
            <a:ext cx="8002568" cy="650385"/>
          </a:xfrm>
        </p:spPr>
        <p:txBody>
          <a:bodyPr>
            <a:normAutofit fontScale="70000" lnSpcReduction="20000"/>
          </a:bodyPr>
          <a:lstStyle/>
          <a:p>
            <a:pPr marL="0" indent="0">
              <a:buNone/>
            </a:pPr>
            <a:r>
              <a:rPr lang="en-US" dirty="0"/>
              <a:t>To minimize screen sprawl, columns can be selected, deselected, and resized</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590" y="1635156"/>
            <a:ext cx="4154626" cy="445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flipH="1">
            <a:off x="3791712" y="1635156"/>
            <a:ext cx="633984" cy="731520"/>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005938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089" y="3228150"/>
            <a:ext cx="72104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384"/>
            <a:ext cx="8229600" cy="1143000"/>
          </a:xfrm>
        </p:spPr>
        <p:txBody>
          <a:bodyPr/>
          <a:lstStyle/>
          <a:p>
            <a:r>
              <a:rPr lang="en-US" dirty="0"/>
              <a:t>Managing Policy Rows</a:t>
            </a:r>
          </a:p>
        </p:txBody>
      </p:sp>
      <p:sp>
        <p:nvSpPr>
          <p:cNvPr id="3" name="Content Placeholder 2"/>
          <p:cNvSpPr>
            <a:spLocks noGrp="1"/>
          </p:cNvSpPr>
          <p:nvPr>
            <p:ph idx="1"/>
          </p:nvPr>
        </p:nvSpPr>
        <p:spPr>
          <a:xfrm>
            <a:off x="323850" y="834167"/>
            <a:ext cx="8527541" cy="5226569"/>
          </a:xfrm>
        </p:spPr>
        <p:txBody>
          <a:bodyPr>
            <a:normAutofit/>
          </a:bodyPr>
          <a:lstStyle/>
          <a:p>
            <a:r>
              <a:rPr lang="en-US" sz="2400" dirty="0"/>
              <a:t>Select a Policy then:  Delete, Clone, Enable, Disable, Move</a:t>
            </a:r>
          </a:p>
          <a:p>
            <a:r>
              <a:rPr lang="en-US" sz="2400" dirty="0"/>
              <a:t>Policies can be added new or cloned from existing policy</a:t>
            </a:r>
          </a:p>
          <a:p>
            <a:r>
              <a:rPr lang="en-US" sz="2400" dirty="0"/>
              <a:t>Use </a:t>
            </a:r>
            <a:r>
              <a:rPr lang="en-US" sz="2400" b="1" dirty="0"/>
              <a:t>Highlight Unused Rules </a:t>
            </a:r>
            <a:r>
              <a:rPr lang="en-US" sz="2400" dirty="0"/>
              <a:t>to determine which policies have not matched any traffic since last reboot</a:t>
            </a:r>
          </a:p>
          <a:p>
            <a:r>
              <a:rPr lang="en-US" sz="2400" dirty="0"/>
              <a:t>Policies can be reordered to match requirements </a:t>
            </a:r>
          </a:p>
        </p:txBody>
      </p:sp>
      <p:sp>
        <p:nvSpPr>
          <p:cNvPr id="23" name="Rectangle 22"/>
          <p:cNvSpPr/>
          <p:nvPr/>
        </p:nvSpPr>
        <p:spPr bwMode="auto">
          <a:xfrm>
            <a:off x="616089" y="3728852"/>
            <a:ext cx="7210425" cy="227849"/>
          </a:xfrm>
          <a:prstGeom prst="rect">
            <a:avLst/>
          </a:prstGeom>
          <a:solidFill>
            <a:schemeClr val="accent1">
              <a:lumMod val="40000"/>
              <a:lumOff val="60000"/>
              <a:alpha val="46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cxnSp>
        <p:nvCxnSpPr>
          <p:cNvPr id="25" name="Straight Arrow Connector 24"/>
          <p:cNvCxnSpPr/>
          <p:nvPr/>
        </p:nvCxnSpPr>
        <p:spPr bwMode="auto">
          <a:xfrm>
            <a:off x="139841" y="3832988"/>
            <a:ext cx="467625" cy="0"/>
          </a:xfrm>
          <a:prstGeom prst="straightConnector1">
            <a:avLst/>
          </a:prstGeom>
          <a:solidFill>
            <a:srgbClr val="316989"/>
          </a:solidFill>
          <a:ln w="38100" cap="flat" cmpd="sng" algn="ctr">
            <a:solidFill>
              <a:srgbClr val="FF0000"/>
            </a:solidFill>
            <a:prstDash val="solid"/>
            <a:round/>
            <a:headEnd type="none" w="med" len="med"/>
            <a:tailEnd type="arrow"/>
          </a:ln>
          <a:effectLst/>
        </p:spPr>
      </p:cxnSp>
      <p:cxnSp>
        <p:nvCxnSpPr>
          <p:cNvPr id="28" name="Straight Arrow Connector 27"/>
          <p:cNvCxnSpPr/>
          <p:nvPr/>
        </p:nvCxnSpPr>
        <p:spPr bwMode="auto">
          <a:xfrm flipV="1">
            <a:off x="4412420" y="4407141"/>
            <a:ext cx="467625" cy="127622"/>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
        <p:nvSpPr>
          <p:cNvPr id="31" name="Circular Arrow 30"/>
          <p:cNvSpPr/>
          <p:nvPr/>
        </p:nvSpPr>
        <p:spPr bwMode="auto">
          <a:xfrm rot="5400000">
            <a:off x="7121551" y="3711389"/>
            <a:ext cx="1753496" cy="2130014"/>
          </a:xfrm>
          <a:prstGeom prst="circularArrow">
            <a:avLst/>
          </a:prstGeom>
          <a:solidFill>
            <a:srgbClr val="31698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754" y="4740567"/>
            <a:ext cx="7223760" cy="1234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595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Security Policy Admin | Tags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615" y="1029224"/>
            <a:ext cx="53149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4639235" y="2393576"/>
            <a:ext cx="927847" cy="86061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8352394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Application Filters and Groups</a:t>
            </a:r>
          </a:p>
        </p:txBody>
      </p:sp>
      <p:sp>
        <p:nvSpPr>
          <p:cNvPr id="3" name="Content Placeholder 2"/>
          <p:cNvSpPr>
            <a:spLocks noGrp="1"/>
          </p:cNvSpPr>
          <p:nvPr>
            <p:ph idx="1"/>
          </p:nvPr>
        </p:nvSpPr>
        <p:spPr>
          <a:xfrm>
            <a:off x="323850" y="920231"/>
            <a:ext cx="8445395" cy="5226569"/>
          </a:xfrm>
        </p:spPr>
        <p:txBody>
          <a:bodyPr>
            <a:normAutofit lnSpcReduction="10000"/>
          </a:bodyPr>
          <a:lstStyle/>
          <a:p>
            <a:r>
              <a:rPr lang="en-US" dirty="0"/>
              <a:t>Application Filters </a:t>
            </a:r>
          </a:p>
          <a:p>
            <a:pPr lvl="1"/>
            <a:r>
              <a:rPr lang="en-US" dirty="0"/>
              <a:t>Dynamic grouping of individual App-ID’s based on App-ID attributes:  </a:t>
            </a:r>
          </a:p>
          <a:p>
            <a:pPr lvl="2"/>
            <a:r>
              <a:rPr lang="en-US" sz="1800" dirty="0"/>
              <a:t>Category</a:t>
            </a:r>
          </a:p>
          <a:p>
            <a:pPr lvl="2"/>
            <a:r>
              <a:rPr lang="en-US" sz="1800" dirty="0"/>
              <a:t>Subcategory</a:t>
            </a:r>
          </a:p>
          <a:p>
            <a:pPr lvl="2"/>
            <a:r>
              <a:rPr lang="en-US" sz="1800" dirty="0"/>
              <a:t>Technology</a:t>
            </a:r>
          </a:p>
          <a:p>
            <a:pPr lvl="2"/>
            <a:r>
              <a:rPr lang="en-US" sz="1800" dirty="0"/>
              <a:t>Risk</a:t>
            </a:r>
          </a:p>
          <a:p>
            <a:pPr lvl="2"/>
            <a:r>
              <a:rPr lang="en-US" sz="1800" dirty="0"/>
              <a:t>Characteristic</a:t>
            </a:r>
          </a:p>
          <a:p>
            <a:r>
              <a:rPr lang="en-US" dirty="0"/>
              <a:t>Application Groups</a:t>
            </a:r>
          </a:p>
          <a:p>
            <a:pPr lvl="1"/>
            <a:r>
              <a:rPr lang="en-US" dirty="0"/>
              <a:t>Aggregates of:  </a:t>
            </a:r>
          </a:p>
          <a:p>
            <a:pPr lvl="2"/>
            <a:r>
              <a:rPr lang="en-US" sz="1800" dirty="0"/>
              <a:t>Individual App-ID’s</a:t>
            </a:r>
          </a:p>
          <a:p>
            <a:pPr lvl="2"/>
            <a:r>
              <a:rPr lang="en-US" sz="1800" dirty="0"/>
              <a:t>Application Filters</a:t>
            </a:r>
          </a:p>
          <a:p>
            <a:pPr lvl="2"/>
            <a:r>
              <a:rPr lang="en-US" sz="1800" dirty="0"/>
              <a:t>Nested Application Groups</a:t>
            </a:r>
          </a:p>
        </p:txBody>
      </p:sp>
    </p:spTree>
    <p:extLst>
      <p:ext uri="{BB962C8B-B14F-4D97-AF65-F5344CB8AC3E}">
        <p14:creationId xmlns:p14="http://schemas.microsoft.com/office/powerpoint/2010/main" val="4114654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 Filters and Groups Hierarchy</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39" y="2804793"/>
            <a:ext cx="2261878" cy="36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3129" y="2801278"/>
            <a:ext cx="2068715" cy="38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079" y="4631871"/>
            <a:ext cx="2261878" cy="36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2396" y="3718176"/>
            <a:ext cx="2068715" cy="38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5585" y="5313922"/>
            <a:ext cx="1511116" cy="34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Arrow Connector 3"/>
          <p:cNvCxnSpPr>
            <a:stCxn id="10" idx="0"/>
            <a:endCxn id="6" idx="2"/>
          </p:cNvCxnSpPr>
          <p:nvPr/>
        </p:nvCxnSpPr>
        <p:spPr bwMode="auto">
          <a:xfrm flipV="1">
            <a:off x="4101143" y="1747777"/>
            <a:ext cx="1476" cy="3566145"/>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3" name="Straight Arrow Connector 12"/>
          <p:cNvCxnSpPr>
            <a:endCxn id="4098" idx="2"/>
          </p:cNvCxnSpPr>
          <p:nvPr/>
        </p:nvCxnSpPr>
        <p:spPr bwMode="auto">
          <a:xfrm flipH="1" flipV="1">
            <a:off x="1474078" y="3171584"/>
            <a:ext cx="2138557" cy="2142338"/>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4" name="Straight Arrow Connector 13"/>
          <p:cNvCxnSpPr>
            <a:stCxn id="4098" idx="0"/>
          </p:cNvCxnSpPr>
          <p:nvPr/>
        </p:nvCxnSpPr>
        <p:spPr bwMode="auto">
          <a:xfrm flipV="1">
            <a:off x="1474078" y="1747777"/>
            <a:ext cx="1790482" cy="1057016"/>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5" name="Straight Arrow Connector 14"/>
          <p:cNvCxnSpPr>
            <a:stCxn id="4099" idx="0"/>
          </p:cNvCxnSpPr>
          <p:nvPr/>
        </p:nvCxnSpPr>
        <p:spPr bwMode="auto">
          <a:xfrm flipH="1" flipV="1">
            <a:off x="4856701" y="1747777"/>
            <a:ext cx="1660786" cy="1053501"/>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H="1" flipV="1">
            <a:off x="6997167" y="3182357"/>
            <a:ext cx="243082" cy="535819"/>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flipV="1">
            <a:off x="5876148" y="3202466"/>
            <a:ext cx="464695" cy="1429405"/>
          </a:xfrm>
          <a:prstGeom prst="straightConnector1">
            <a:avLst/>
          </a:prstGeom>
          <a:solidFill>
            <a:srgbClr val="316989"/>
          </a:solidFill>
          <a:ln w="25400" cap="flat" cmpd="sng" algn="ctr">
            <a:solidFill>
              <a:srgbClr val="FF0000"/>
            </a:solidFill>
            <a:prstDash val="solid"/>
            <a:round/>
            <a:headEnd type="none" w="med" len="med"/>
            <a:tailEnd type="arrow"/>
          </a:ln>
          <a:effectLst/>
        </p:spPr>
      </p:cxnSp>
      <p:cxnSp>
        <p:nvCxnSpPr>
          <p:cNvPr id="18" name="Straight Arrow Connector 17"/>
          <p:cNvCxnSpPr/>
          <p:nvPr/>
        </p:nvCxnSpPr>
        <p:spPr bwMode="auto">
          <a:xfrm flipV="1">
            <a:off x="4583751" y="3202466"/>
            <a:ext cx="1277408" cy="2111457"/>
          </a:xfrm>
          <a:prstGeom prst="straightConnector1">
            <a:avLst/>
          </a:prstGeom>
          <a:solidFill>
            <a:srgbClr val="316989"/>
          </a:solidFill>
          <a:ln w="25400" cap="flat" cmpd="sng" algn="ctr">
            <a:solidFill>
              <a:srgbClr val="FF0000"/>
            </a:solidFill>
            <a:prstDash val="solid"/>
            <a:round/>
            <a:headEnd type="none" w="med" len="med"/>
            <a:tailEnd type="arrow"/>
          </a:ln>
          <a:effectLst/>
        </p:spPr>
      </p:cxnSp>
      <p:grpSp>
        <p:nvGrpSpPr>
          <p:cNvPr id="9" name="Group 8"/>
          <p:cNvGrpSpPr/>
          <p:nvPr/>
        </p:nvGrpSpPr>
        <p:grpSpPr>
          <a:xfrm>
            <a:off x="2978810" y="1419995"/>
            <a:ext cx="2043292" cy="327782"/>
            <a:chOff x="3059835" y="1419995"/>
            <a:chExt cx="2043292" cy="327782"/>
          </a:xfrm>
        </p:grpSpPr>
        <p:sp>
          <p:nvSpPr>
            <p:cNvPr id="6" name="TextBox 5"/>
            <p:cNvSpPr txBox="1"/>
            <p:nvPr/>
          </p:nvSpPr>
          <p:spPr>
            <a:xfrm>
              <a:off x="3264161" y="1419995"/>
              <a:ext cx="1838966" cy="327782"/>
            </a:xfrm>
            <a:prstGeom prst="rect">
              <a:avLst/>
            </a:prstGeom>
            <a:noFill/>
          </p:spPr>
          <p:txBody>
            <a:bodyPr wrap="none" rtlCol="0">
              <a:spAutoFit/>
            </a:bodyPr>
            <a:lstStyle/>
            <a:p>
              <a:pPr>
                <a:buNone/>
              </a:pPr>
              <a:r>
                <a:rPr lang="en-US" sz="1800" b="1" dirty="0">
                  <a:solidFill>
                    <a:srgbClr val="197DA1"/>
                  </a:solidFill>
                </a:rPr>
                <a:t>Security Policy</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5" y="1479111"/>
              <a:ext cx="285750"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96803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par>
                                <p:cTn id="22" presetID="22" presetClass="entr" presetSubtype="4" fill="hold" nodeType="withEffect">
                                  <p:stCondLst>
                                    <p:cond delay="0"/>
                                  </p:stCondLst>
                                  <p:childTnLst>
                                    <p:set>
                                      <p:cBhvr>
                                        <p:cTn id="23" dur="1" fill="hold">
                                          <p:stCondLst>
                                            <p:cond delay="0"/>
                                          </p:stCondLst>
                                        </p:cTn>
                                        <p:tgtEl>
                                          <p:spTgt spid="4099"/>
                                        </p:tgtEl>
                                        <p:attrNameLst>
                                          <p:attrName>style.visibility</p:attrName>
                                        </p:attrNameLst>
                                      </p:cBhvr>
                                      <p:to>
                                        <p:strVal val="visible"/>
                                      </p:to>
                                    </p:set>
                                    <p:animEffect transition="in" filter="wipe(down)">
                                      <p:cBhvr>
                                        <p:cTn id="24" dur="500"/>
                                        <p:tgtEl>
                                          <p:spTgt spid="4099"/>
                                        </p:tgtEl>
                                      </p:cBhvr>
                                    </p:animEffect>
                                  </p:childTnLst>
                                </p:cTn>
                              </p:par>
                              <p:par>
                                <p:cTn id="25" presetID="22" presetClass="entr" presetSubtype="4"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1000" fill="hold"/>
                                        <p:tgtEl>
                                          <p:spTgt spid="7"/>
                                        </p:tgtEl>
                                        <p:attrNameLst>
                                          <p:attrName>ppt_w</p:attrName>
                                        </p:attrNameLst>
                                      </p:cBhvr>
                                      <p:tavLst>
                                        <p:tav tm="0">
                                          <p:val>
                                            <p:fltVal val="0"/>
                                          </p:val>
                                        </p:tav>
                                        <p:tav tm="100000">
                                          <p:val>
                                            <p:strVal val="#ppt_w"/>
                                          </p:val>
                                        </p:tav>
                                      </p:tavLst>
                                    </p:anim>
                                    <p:anim calcmode="lin" valueType="num">
                                      <p:cBhvr>
                                        <p:cTn id="33" dur="1000" fill="hold"/>
                                        <p:tgtEl>
                                          <p:spTgt spid="7"/>
                                        </p:tgtEl>
                                        <p:attrNameLst>
                                          <p:attrName>ppt_h</p:attrName>
                                        </p:attrNameLst>
                                      </p:cBhvr>
                                      <p:tavLst>
                                        <p:tav tm="0">
                                          <p:val>
                                            <p:fltVal val="0"/>
                                          </p:val>
                                        </p:tav>
                                        <p:tav tm="100000">
                                          <p:val>
                                            <p:strVal val="#ppt_h"/>
                                          </p:val>
                                        </p:tav>
                                      </p:tavLst>
                                    </p:anim>
                                    <p:anim calcmode="lin" valueType="num">
                                      <p:cBhvr>
                                        <p:cTn id="34" dur="1000" fill="hold"/>
                                        <p:tgtEl>
                                          <p:spTgt spid="7"/>
                                        </p:tgtEl>
                                        <p:attrNameLst>
                                          <p:attrName>style.rotation</p:attrName>
                                        </p:attrNameLst>
                                      </p:cBhvr>
                                      <p:tavLst>
                                        <p:tav tm="0">
                                          <p:val>
                                            <p:fltVal val="90"/>
                                          </p:val>
                                        </p:tav>
                                        <p:tav tm="100000">
                                          <p:val>
                                            <p:fltVal val="0"/>
                                          </p:val>
                                        </p:tav>
                                      </p:tavLst>
                                    </p:anim>
                                    <p:animEffect transition="in" filter="fade">
                                      <p:cBhvr>
                                        <p:cTn id="35" dur="1000"/>
                                        <p:tgtEl>
                                          <p:spTgt spid="7"/>
                                        </p:tgtEl>
                                      </p:cBhvr>
                                    </p:animEffect>
                                  </p:childTnLst>
                                </p:cTn>
                              </p:par>
                              <p:par>
                                <p:cTn id="36" presetID="31"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1000" fill="hold"/>
                                        <p:tgtEl>
                                          <p:spTgt spid="8"/>
                                        </p:tgtEl>
                                        <p:attrNameLst>
                                          <p:attrName>ppt_w</p:attrName>
                                        </p:attrNameLst>
                                      </p:cBhvr>
                                      <p:tavLst>
                                        <p:tav tm="0">
                                          <p:val>
                                            <p:fltVal val="0"/>
                                          </p:val>
                                        </p:tav>
                                        <p:tav tm="100000">
                                          <p:val>
                                            <p:strVal val="#ppt_w"/>
                                          </p:val>
                                        </p:tav>
                                      </p:tavLst>
                                    </p:anim>
                                    <p:anim calcmode="lin" valueType="num">
                                      <p:cBhvr>
                                        <p:cTn id="39" dur="1000" fill="hold"/>
                                        <p:tgtEl>
                                          <p:spTgt spid="8"/>
                                        </p:tgtEl>
                                        <p:attrNameLst>
                                          <p:attrName>ppt_h</p:attrName>
                                        </p:attrNameLst>
                                      </p:cBhvr>
                                      <p:tavLst>
                                        <p:tav tm="0">
                                          <p:val>
                                            <p:fltVal val="0"/>
                                          </p:val>
                                        </p:tav>
                                        <p:tav tm="100000">
                                          <p:val>
                                            <p:strVal val="#ppt_h"/>
                                          </p:val>
                                        </p:tav>
                                      </p:tavLst>
                                    </p:anim>
                                    <p:anim calcmode="lin" valueType="num">
                                      <p:cBhvr>
                                        <p:cTn id="40" dur="1000" fill="hold"/>
                                        <p:tgtEl>
                                          <p:spTgt spid="8"/>
                                        </p:tgtEl>
                                        <p:attrNameLst>
                                          <p:attrName>style.rotation</p:attrName>
                                        </p:attrNameLst>
                                      </p:cBhvr>
                                      <p:tavLst>
                                        <p:tav tm="0">
                                          <p:val>
                                            <p:fltVal val="90"/>
                                          </p:val>
                                        </p:tav>
                                        <p:tav tm="100000">
                                          <p:val>
                                            <p:fltVal val="0"/>
                                          </p:val>
                                        </p:tav>
                                      </p:tavLst>
                                    </p:anim>
                                    <p:animEffect transition="in" filter="fade">
                                      <p:cBhvr>
                                        <p:cTn id="41" dur="1000"/>
                                        <p:tgtEl>
                                          <p:spTgt spid="8"/>
                                        </p:tgtEl>
                                      </p:cBhvr>
                                    </p:animEffect>
                                  </p:childTnLst>
                                </p:cTn>
                              </p:par>
                              <p:par>
                                <p:cTn id="42" presetID="31"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1000" fill="hold"/>
                                        <p:tgtEl>
                                          <p:spTgt spid="16"/>
                                        </p:tgtEl>
                                        <p:attrNameLst>
                                          <p:attrName>ppt_w</p:attrName>
                                        </p:attrNameLst>
                                      </p:cBhvr>
                                      <p:tavLst>
                                        <p:tav tm="0">
                                          <p:val>
                                            <p:fltVal val="0"/>
                                          </p:val>
                                        </p:tav>
                                        <p:tav tm="100000">
                                          <p:val>
                                            <p:strVal val="#ppt_w"/>
                                          </p:val>
                                        </p:tav>
                                      </p:tavLst>
                                    </p:anim>
                                    <p:anim calcmode="lin" valueType="num">
                                      <p:cBhvr>
                                        <p:cTn id="45" dur="1000" fill="hold"/>
                                        <p:tgtEl>
                                          <p:spTgt spid="16"/>
                                        </p:tgtEl>
                                        <p:attrNameLst>
                                          <p:attrName>ppt_h</p:attrName>
                                        </p:attrNameLst>
                                      </p:cBhvr>
                                      <p:tavLst>
                                        <p:tav tm="0">
                                          <p:val>
                                            <p:fltVal val="0"/>
                                          </p:val>
                                        </p:tav>
                                        <p:tav tm="100000">
                                          <p:val>
                                            <p:strVal val="#ppt_h"/>
                                          </p:val>
                                        </p:tav>
                                      </p:tavLst>
                                    </p:anim>
                                    <p:anim calcmode="lin" valueType="num">
                                      <p:cBhvr>
                                        <p:cTn id="46" dur="1000" fill="hold"/>
                                        <p:tgtEl>
                                          <p:spTgt spid="16"/>
                                        </p:tgtEl>
                                        <p:attrNameLst>
                                          <p:attrName>style.rotation</p:attrName>
                                        </p:attrNameLst>
                                      </p:cBhvr>
                                      <p:tavLst>
                                        <p:tav tm="0">
                                          <p:val>
                                            <p:fltVal val="90"/>
                                          </p:val>
                                        </p:tav>
                                        <p:tav tm="100000">
                                          <p:val>
                                            <p:fltVal val="0"/>
                                          </p:val>
                                        </p:tav>
                                      </p:tavLst>
                                    </p:anim>
                                    <p:animEffect transition="in" filter="fade">
                                      <p:cBhvr>
                                        <p:cTn id="47" dur="1000"/>
                                        <p:tgtEl>
                                          <p:spTgt spid="16"/>
                                        </p:tgtEl>
                                      </p:cBhvr>
                                    </p:animEffect>
                                  </p:childTnLst>
                                </p:cTn>
                              </p:par>
                              <p:par>
                                <p:cTn id="48" presetID="31"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p:cTn id="50" dur="1000" fill="hold"/>
                                        <p:tgtEl>
                                          <p:spTgt spid="17"/>
                                        </p:tgtEl>
                                        <p:attrNameLst>
                                          <p:attrName>ppt_w</p:attrName>
                                        </p:attrNameLst>
                                      </p:cBhvr>
                                      <p:tavLst>
                                        <p:tav tm="0">
                                          <p:val>
                                            <p:fltVal val="0"/>
                                          </p:val>
                                        </p:tav>
                                        <p:tav tm="100000">
                                          <p:val>
                                            <p:strVal val="#ppt_w"/>
                                          </p:val>
                                        </p:tav>
                                      </p:tavLst>
                                    </p:anim>
                                    <p:anim calcmode="lin" valueType="num">
                                      <p:cBhvr>
                                        <p:cTn id="51" dur="1000" fill="hold"/>
                                        <p:tgtEl>
                                          <p:spTgt spid="17"/>
                                        </p:tgtEl>
                                        <p:attrNameLst>
                                          <p:attrName>ppt_h</p:attrName>
                                        </p:attrNameLst>
                                      </p:cBhvr>
                                      <p:tavLst>
                                        <p:tav tm="0">
                                          <p:val>
                                            <p:fltVal val="0"/>
                                          </p:val>
                                        </p:tav>
                                        <p:tav tm="100000">
                                          <p:val>
                                            <p:strVal val="#ppt_h"/>
                                          </p:val>
                                        </p:tav>
                                      </p:tavLst>
                                    </p:anim>
                                    <p:anim calcmode="lin" valueType="num">
                                      <p:cBhvr>
                                        <p:cTn id="52" dur="1000" fill="hold"/>
                                        <p:tgtEl>
                                          <p:spTgt spid="17"/>
                                        </p:tgtEl>
                                        <p:attrNameLst>
                                          <p:attrName>style.rotation</p:attrName>
                                        </p:attrNameLst>
                                      </p:cBhvr>
                                      <p:tavLst>
                                        <p:tav tm="0">
                                          <p:val>
                                            <p:fltVal val="90"/>
                                          </p:val>
                                        </p:tav>
                                        <p:tav tm="100000">
                                          <p:val>
                                            <p:fltVal val="0"/>
                                          </p:val>
                                        </p:tav>
                                      </p:tavLst>
                                    </p:anim>
                                    <p:animEffect transition="in" filter="fade">
                                      <p:cBhvr>
                                        <p:cTn id="5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07504" y="-27384"/>
            <a:ext cx="9036496" cy="1143000"/>
          </a:xfrm>
        </p:spPr>
        <p:txBody>
          <a:bodyPr>
            <a:normAutofit/>
          </a:bodyPr>
          <a:lstStyle/>
          <a:p>
            <a:r>
              <a:rPr lang="en-US" sz="2800" dirty="0"/>
              <a:t>Example: Filtering Web-browsing Applications</a:t>
            </a:r>
          </a:p>
        </p:txBody>
      </p:sp>
      <p:sp>
        <p:nvSpPr>
          <p:cNvPr id="3" name="Content Placeholder 2"/>
          <p:cNvSpPr>
            <a:spLocks noGrp="1"/>
          </p:cNvSpPr>
          <p:nvPr>
            <p:ph idx="1"/>
          </p:nvPr>
        </p:nvSpPr>
        <p:spPr>
          <a:xfrm>
            <a:off x="440729" y="980728"/>
            <a:ext cx="8229600" cy="4525963"/>
          </a:xfrm>
        </p:spPr>
        <p:txBody>
          <a:bodyPr>
            <a:normAutofit/>
          </a:bodyPr>
          <a:lstStyle/>
          <a:p>
            <a:pPr marL="0" indent="0">
              <a:buNone/>
            </a:pPr>
            <a:r>
              <a:rPr lang="en-US" sz="2400" dirty="0"/>
              <a:t>As new Application signatures are released, those App-IDs will be automatically included in the filter</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121" y="2180815"/>
            <a:ext cx="6239860" cy="398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99592" y="1820775"/>
            <a:ext cx="3655937" cy="301621"/>
          </a:xfrm>
          <a:prstGeom prst="rect">
            <a:avLst/>
          </a:prstGeom>
          <a:noFill/>
        </p:spPr>
        <p:txBody>
          <a:bodyPr wrap="none" rtlCol="0">
            <a:spAutoFit/>
          </a:bodyPr>
          <a:lstStyle/>
          <a:p>
            <a:pPr algn="l">
              <a:buNone/>
            </a:pPr>
            <a:r>
              <a:rPr lang="en-US" b="1" dirty="0">
                <a:solidFill>
                  <a:schemeClr val="accent4"/>
                </a:solidFill>
              </a:rPr>
              <a:t>Objects &gt; Application Filters &gt; Add</a:t>
            </a:r>
          </a:p>
        </p:txBody>
      </p:sp>
    </p:spTree>
    <p:custDataLst>
      <p:tags r:id="rId1"/>
    </p:custDataLst>
    <p:extLst>
      <p:ext uri="{BB962C8B-B14F-4D97-AF65-F5344CB8AC3E}">
        <p14:creationId xmlns:p14="http://schemas.microsoft.com/office/powerpoint/2010/main" val="741653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 y="-18256"/>
            <a:ext cx="8229600" cy="782960"/>
          </a:xfrm>
        </p:spPr>
        <p:txBody>
          <a:bodyPr/>
          <a:lstStyle/>
          <a:p>
            <a:r>
              <a:rPr lang="en-US" dirty="0"/>
              <a:t>App-ID</a:t>
            </a:r>
          </a:p>
        </p:txBody>
      </p:sp>
      <p:sp>
        <p:nvSpPr>
          <p:cNvPr id="3" name="Content Placeholder 2"/>
          <p:cNvSpPr>
            <a:spLocks noGrp="1"/>
          </p:cNvSpPr>
          <p:nvPr>
            <p:ph idx="1"/>
          </p:nvPr>
        </p:nvSpPr>
        <p:spPr>
          <a:xfrm>
            <a:off x="496845" y="4602547"/>
            <a:ext cx="8377238" cy="1551120"/>
          </a:xfrm>
        </p:spPr>
        <p:txBody>
          <a:bodyPr>
            <a:normAutofit fontScale="85000" lnSpcReduction="20000"/>
          </a:bodyPr>
          <a:lstStyle/>
          <a:p>
            <a:r>
              <a:rPr lang="en-US" dirty="0">
                <a:solidFill>
                  <a:srgbClr val="235577"/>
                </a:solidFill>
              </a:rPr>
              <a:t>Application Identification is at the core of PAN-OS Security, </a:t>
            </a:r>
            <a:r>
              <a:rPr lang="en-US" dirty="0" err="1">
                <a:solidFill>
                  <a:srgbClr val="235577"/>
                </a:solidFill>
              </a:rPr>
              <a:t>QoS</a:t>
            </a:r>
            <a:r>
              <a:rPr lang="en-US" dirty="0">
                <a:solidFill>
                  <a:srgbClr val="235577"/>
                </a:solidFill>
              </a:rPr>
              <a:t>, and PBF policies</a:t>
            </a:r>
          </a:p>
          <a:p>
            <a:r>
              <a:rPr lang="en-US" dirty="0">
                <a:solidFill>
                  <a:srgbClr val="235577"/>
                </a:solidFill>
              </a:rPr>
              <a:t>Each session contains the information necessary to identify the applications traversing the firewall</a:t>
            </a:r>
          </a:p>
        </p:txBody>
      </p:sp>
      <p:pic>
        <p:nvPicPr>
          <p:cNvPr id="4" name="Picture 25" descr="App_id_logos"/>
          <p:cNvPicPr>
            <a:picLocks noChangeAspect="1" noChangeArrowheads="1"/>
          </p:cNvPicPr>
          <p:nvPr/>
        </p:nvPicPr>
        <p:blipFill>
          <a:blip r:embed="rId3"/>
          <a:srcRect/>
          <a:stretch>
            <a:fillRect/>
          </a:stretch>
        </p:blipFill>
        <p:spPr bwMode="auto">
          <a:xfrm>
            <a:off x="650648" y="996686"/>
            <a:ext cx="7881792" cy="3446279"/>
          </a:xfrm>
          <a:prstGeom prst="rect">
            <a:avLst/>
          </a:prstGeom>
          <a:noFill/>
          <a:ln w="9525">
            <a:noFill/>
            <a:miter lim="800000"/>
            <a:headEnd/>
            <a:tailEnd/>
          </a:ln>
        </p:spPr>
      </p:pic>
    </p:spTree>
    <p:extLst>
      <p:ext uri="{BB962C8B-B14F-4D97-AF65-F5344CB8AC3E}">
        <p14:creationId xmlns:p14="http://schemas.microsoft.com/office/powerpoint/2010/main" val="514909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App-ID Filters Example</a:t>
            </a:r>
          </a:p>
        </p:txBody>
      </p:sp>
      <p:sp>
        <p:nvSpPr>
          <p:cNvPr id="7" name="Text Placeholder 6"/>
          <p:cNvSpPr>
            <a:spLocks noGrp="1"/>
          </p:cNvSpPr>
          <p:nvPr>
            <p:ph idx="1"/>
          </p:nvPr>
        </p:nvSpPr>
        <p:spPr>
          <a:xfrm>
            <a:off x="355492" y="1268760"/>
            <a:ext cx="8229600" cy="4525963"/>
          </a:xfrm>
        </p:spPr>
        <p:txBody>
          <a:bodyPr/>
          <a:lstStyle/>
          <a:p>
            <a:pPr marL="0" indent="0">
              <a:buNone/>
            </a:pPr>
            <a:r>
              <a:rPr lang="en-US" dirty="0"/>
              <a:t>Used</a:t>
            </a:r>
            <a:r>
              <a:rPr lang="en-US" baseline="0" dirty="0"/>
              <a:t> to cover families of applications</a:t>
            </a:r>
            <a:endParaRPr lang="en-US" baseline="0" dirty="0">
              <a:solidFill>
                <a:srgbClr val="7F7F7F"/>
              </a:solidFill>
            </a:endParaRPr>
          </a:p>
        </p:txBody>
      </p:sp>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22220"/>
          <a:stretch/>
        </p:blipFill>
        <p:spPr bwMode="auto">
          <a:xfrm>
            <a:off x="104775" y="2257424"/>
            <a:ext cx="8731034" cy="2943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4775" y="1916832"/>
            <a:ext cx="3030380" cy="301621"/>
          </a:xfrm>
          <a:prstGeom prst="rect">
            <a:avLst/>
          </a:prstGeom>
          <a:noFill/>
        </p:spPr>
        <p:txBody>
          <a:bodyPr wrap="none" rtlCol="0">
            <a:spAutoFit/>
          </a:bodyPr>
          <a:lstStyle/>
          <a:p>
            <a:pPr algn="l">
              <a:buNone/>
            </a:pPr>
            <a:r>
              <a:rPr lang="en-US" b="1" dirty="0">
                <a:solidFill>
                  <a:schemeClr val="accent4"/>
                </a:solidFill>
              </a:rPr>
              <a:t>Objects &gt; Application Filters</a:t>
            </a:r>
          </a:p>
        </p:txBody>
      </p:sp>
    </p:spTree>
    <p:custDataLst>
      <p:tags r:id="rId1"/>
    </p:custDataLst>
    <p:extLst>
      <p:ext uri="{BB962C8B-B14F-4D97-AF65-F5344CB8AC3E}">
        <p14:creationId xmlns:p14="http://schemas.microsoft.com/office/powerpoint/2010/main" val="2668931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Application Group</a:t>
            </a:r>
          </a:p>
        </p:txBody>
      </p:sp>
      <p:sp>
        <p:nvSpPr>
          <p:cNvPr id="9" name="Rectangle 8"/>
          <p:cNvSpPr/>
          <p:nvPr/>
        </p:nvSpPr>
        <p:spPr>
          <a:xfrm>
            <a:off x="338447" y="4781418"/>
            <a:ext cx="4572000" cy="1034129"/>
          </a:xfrm>
          <a:prstGeom prst="rect">
            <a:avLst/>
          </a:prstGeom>
        </p:spPr>
        <p:txBody>
          <a:bodyPr>
            <a:spAutoFit/>
          </a:bodyPr>
          <a:lstStyle/>
          <a:p>
            <a:pPr lvl="0">
              <a:buClrTx/>
              <a:buSzPct val="85000"/>
              <a:buNone/>
            </a:pPr>
            <a:r>
              <a:rPr lang="en-US" sz="2400" kern="0" dirty="0">
                <a:solidFill>
                  <a:srgbClr val="004B72"/>
                </a:solidFill>
                <a:latin typeface="Arial"/>
              </a:rPr>
              <a:t>Application Groups can contain applications, filters, or other application groups</a:t>
            </a:r>
            <a:endParaRPr lang="en-US" sz="1800" i="1" kern="0" dirty="0">
              <a:solidFill>
                <a:srgbClr val="004B72"/>
              </a:solidFill>
              <a:latin typeface="Arial"/>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58" y="925665"/>
            <a:ext cx="4940259" cy="282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700" y="1625868"/>
            <a:ext cx="30099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bwMode="auto">
          <a:xfrm>
            <a:off x="2398816" y="3630880"/>
            <a:ext cx="3128134" cy="885451"/>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336093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Application Group Example</a:t>
            </a:r>
          </a:p>
        </p:txBody>
      </p:sp>
      <p:sp>
        <p:nvSpPr>
          <p:cNvPr id="3" name="Content Placeholder 2"/>
          <p:cNvSpPr>
            <a:spLocks noGrp="1"/>
          </p:cNvSpPr>
          <p:nvPr>
            <p:ph sz="half" idx="1"/>
          </p:nvPr>
        </p:nvSpPr>
        <p:spPr>
          <a:xfrm>
            <a:off x="457200" y="836712"/>
            <a:ext cx="4038600" cy="4525963"/>
          </a:xfrm>
        </p:spPr>
        <p:txBody>
          <a:bodyPr/>
          <a:lstStyle/>
          <a:p>
            <a:r>
              <a:rPr lang="en-US" dirty="0"/>
              <a:t>Known_Good</a:t>
            </a:r>
            <a:endParaRPr lang="en-US" dirty="0">
              <a:solidFill>
                <a:srgbClr val="7F7F7F"/>
              </a:solidFill>
            </a:endParaRPr>
          </a:p>
          <a:p>
            <a:pPr lvl="1"/>
            <a:r>
              <a:rPr lang="en-US" dirty="0"/>
              <a:t>Static Group of Applications</a:t>
            </a:r>
            <a:endParaRPr lang="en-US" dirty="0">
              <a:solidFill>
                <a:srgbClr val="7F7F7F"/>
              </a:solidFill>
            </a:endParaRPr>
          </a:p>
          <a:p>
            <a:pPr lvl="2"/>
            <a:r>
              <a:rPr lang="en-US" dirty="0"/>
              <a:t>DNS</a:t>
            </a:r>
            <a:endParaRPr lang="en-US" dirty="0">
              <a:solidFill>
                <a:srgbClr val="7F7F7F"/>
              </a:solidFill>
            </a:endParaRPr>
          </a:p>
          <a:p>
            <a:pPr lvl="2"/>
            <a:r>
              <a:rPr lang="en-US" dirty="0"/>
              <a:t>Web-browsing</a:t>
            </a:r>
            <a:endParaRPr lang="en-US" dirty="0">
              <a:solidFill>
                <a:srgbClr val="7F7F7F"/>
              </a:solidFill>
            </a:endParaRPr>
          </a:p>
          <a:p>
            <a:pPr lvl="2"/>
            <a:r>
              <a:rPr lang="en-US" dirty="0"/>
              <a:t>SSL</a:t>
            </a:r>
            <a:endParaRPr lang="en-US" dirty="0">
              <a:solidFill>
                <a:srgbClr val="7F7F7F"/>
              </a:solidFill>
            </a:endParaRPr>
          </a:p>
          <a:p>
            <a:pPr lvl="2"/>
            <a:r>
              <a:rPr lang="en-US" dirty="0"/>
              <a:t>Flash</a:t>
            </a:r>
            <a:endParaRPr lang="en-US" dirty="0">
              <a:solidFill>
                <a:srgbClr val="7F7F7F"/>
              </a:solidFill>
            </a:endParaRPr>
          </a:p>
          <a:p>
            <a:pPr lvl="1"/>
            <a:endParaRPr lang="en-US" dirty="0"/>
          </a:p>
        </p:txBody>
      </p:sp>
      <p:sp>
        <p:nvSpPr>
          <p:cNvPr id="4" name="Content Placeholder 3"/>
          <p:cNvSpPr>
            <a:spLocks noGrp="1"/>
          </p:cNvSpPr>
          <p:nvPr>
            <p:ph sz="half" idx="2"/>
          </p:nvPr>
        </p:nvSpPr>
        <p:spPr>
          <a:xfrm>
            <a:off x="4540763" y="836712"/>
            <a:ext cx="4038600" cy="4525963"/>
          </a:xfrm>
        </p:spPr>
        <p:txBody>
          <a:bodyPr/>
          <a:lstStyle/>
          <a:p>
            <a:r>
              <a:rPr lang="en-US" dirty="0"/>
              <a:t>Known_Bad</a:t>
            </a:r>
            <a:endParaRPr lang="en-US" dirty="0">
              <a:solidFill>
                <a:srgbClr val="7F7F7F"/>
              </a:solidFill>
            </a:endParaRPr>
          </a:p>
          <a:p>
            <a:pPr lvl="1"/>
            <a:r>
              <a:rPr lang="en-US" dirty="0"/>
              <a:t>Static Group of filters and applications</a:t>
            </a:r>
            <a:endParaRPr lang="en-US" dirty="0">
              <a:solidFill>
                <a:srgbClr val="7F7F7F"/>
              </a:solidFill>
            </a:endParaRPr>
          </a:p>
          <a:p>
            <a:pPr lvl="2"/>
            <a:r>
              <a:rPr lang="en-US" dirty="0"/>
              <a:t>Games</a:t>
            </a:r>
            <a:endParaRPr lang="en-US" dirty="0">
              <a:solidFill>
                <a:srgbClr val="7F7F7F"/>
              </a:solidFill>
            </a:endParaRPr>
          </a:p>
          <a:p>
            <a:pPr lvl="2"/>
            <a:r>
              <a:rPr lang="en-US" dirty="0"/>
              <a:t>P2P</a:t>
            </a:r>
            <a:endParaRPr lang="en-US" dirty="0">
              <a:solidFill>
                <a:srgbClr val="7F7F7F"/>
              </a:solidFill>
            </a:endParaRPr>
          </a:p>
          <a:p>
            <a:pPr lvl="2"/>
            <a:r>
              <a:rPr lang="en-US" dirty="0"/>
              <a:t>Remote Access</a:t>
            </a:r>
            <a:endParaRPr lang="en-US" dirty="0">
              <a:solidFill>
                <a:srgbClr val="7F7F7F"/>
              </a:solidFill>
            </a:endParaRPr>
          </a:p>
          <a:p>
            <a:pPr lvl="2"/>
            <a:r>
              <a:rPr lang="en-US" dirty="0"/>
              <a:t>Tunneling</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149080"/>
            <a:ext cx="8561013" cy="1910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bwMode="auto">
          <a:xfrm>
            <a:off x="323528" y="3722088"/>
            <a:ext cx="4037591" cy="499000"/>
          </a:xfrm>
          <a:prstGeom prst="rect">
            <a:avLst/>
          </a:prstGeom>
          <a:noFill/>
          <a:ln w="127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
                <a:srgbClr val="316989"/>
              </a:buClr>
              <a:buSzPct val="75000"/>
              <a:buChar char="•"/>
              <a:defRPr sz="1800">
                <a:solidFill>
                  <a:srgbClr val="004B72"/>
                </a:solidFill>
                <a:latin typeface="+mn-lt"/>
              </a:defRPr>
            </a:lvl4pPr>
            <a:lvl5pPr marL="1608138" indent="-228600" algn="l" rtl="0" eaLnBrk="0" fontAlgn="base" hangingPunct="0">
              <a:lnSpc>
                <a:spcPct val="85000"/>
              </a:lnSpc>
              <a:spcBef>
                <a:spcPct val="50000"/>
              </a:spcBef>
              <a:spcAft>
                <a:spcPct val="5000"/>
              </a:spcAft>
              <a:buClr>
                <a:srgbClr val="316989"/>
              </a:buClr>
              <a:buChar char="-"/>
              <a:defRPr sz="18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8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8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8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800" i="1">
                <a:solidFill>
                  <a:srgbClr val="004167"/>
                </a:solidFill>
                <a:latin typeface="+mn-lt"/>
              </a:defRPr>
            </a:lvl9pPr>
          </a:lstStyle>
          <a:p>
            <a:pPr marL="0" indent="0">
              <a:buFont typeface="Times" charset="0"/>
              <a:buNone/>
            </a:pPr>
            <a:r>
              <a:rPr lang="en-US" sz="1600" b="1" dirty="0">
                <a:solidFill>
                  <a:schemeClr val="accent4"/>
                </a:solidFill>
              </a:rPr>
              <a:t>Objects &gt; </a:t>
            </a:r>
            <a:r>
              <a:rPr lang="en-US" sz="1600" b="1" dirty="0">
                <a:solidFill>
                  <a:schemeClr val="accent4"/>
                </a:solidFill>
                <a:sym typeface="Wingdings" pitchFamily="2" charset="2"/>
              </a:rPr>
              <a:t>Application Groups</a:t>
            </a:r>
            <a:endParaRPr lang="en-US" sz="1600" b="1" dirty="0">
              <a:solidFill>
                <a:schemeClr val="accent4"/>
              </a:solidFill>
            </a:endParaRPr>
          </a:p>
        </p:txBody>
      </p:sp>
    </p:spTree>
    <p:custDataLst>
      <p:tags r:id="rId1"/>
    </p:custDataLst>
    <p:extLst>
      <p:ext uri="{BB962C8B-B14F-4D97-AF65-F5344CB8AC3E}">
        <p14:creationId xmlns:p14="http://schemas.microsoft.com/office/powerpoint/2010/main" val="2094800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Security Policy Example</a:t>
            </a:r>
          </a:p>
        </p:txBody>
      </p:sp>
      <p:sp>
        <p:nvSpPr>
          <p:cNvPr id="4" name="Content Placeholder 3"/>
          <p:cNvSpPr>
            <a:spLocks noGrp="1"/>
          </p:cNvSpPr>
          <p:nvPr>
            <p:ph idx="1"/>
          </p:nvPr>
        </p:nvSpPr>
        <p:spPr>
          <a:xfrm>
            <a:off x="323851" y="920231"/>
            <a:ext cx="8377238" cy="1876757"/>
          </a:xfrm>
        </p:spPr>
        <p:txBody>
          <a:bodyPr>
            <a:normAutofit fontScale="92500" lnSpcReduction="20000"/>
          </a:bodyPr>
          <a:lstStyle/>
          <a:p>
            <a:pPr marL="0" indent="0">
              <a:buNone/>
            </a:pPr>
            <a:r>
              <a:rPr lang="en-US" dirty="0"/>
              <a:t>Requirements:</a:t>
            </a:r>
          </a:p>
          <a:p>
            <a:r>
              <a:rPr lang="en-US" dirty="0"/>
              <a:t>Process known good and bad applications</a:t>
            </a:r>
          </a:p>
          <a:p>
            <a:r>
              <a:rPr lang="en-US" dirty="0"/>
              <a:t>Determine what other applications are present in network traffic for future classification</a:t>
            </a:r>
          </a:p>
        </p:txBody>
      </p:sp>
      <p:sp>
        <p:nvSpPr>
          <p:cNvPr id="8" name="TextBox 7"/>
          <p:cNvSpPr txBox="1"/>
          <p:nvPr/>
        </p:nvSpPr>
        <p:spPr>
          <a:xfrm>
            <a:off x="412970" y="3569531"/>
            <a:ext cx="3262738" cy="301621"/>
          </a:xfrm>
          <a:prstGeom prst="rect">
            <a:avLst/>
          </a:prstGeom>
          <a:noFill/>
        </p:spPr>
        <p:txBody>
          <a:bodyPr wrap="square" rtlCol="0">
            <a:spAutoFit/>
          </a:bodyPr>
          <a:lstStyle/>
          <a:p>
            <a:pPr algn="l">
              <a:buNone/>
            </a:pPr>
            <a:r>
              <a:rPr lang="en-US" b="1" dirty="0">
                <a:solidFill>
                  <a:schemeClr val="tx2"/>
                </a:solidFill>
              </a:rPr>
              <a:t>Policies &gt; Security </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70" y="3871152"/>
            <a:ext cx="8403914" cy="152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37733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Displaying Application Information</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78" y="3065482"/>
            <a:ext cx="8600911" cy="314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bwMode="auto">
          <a:xfrm>
            <a:off x="6230655" y="3919391"/>
            <a:ext cx="467625" cy="0"/>
          </a:xfrm>
          <a:prstGeom prst="straightConnector1">
            <a:avLst/>
          </a:prstGeom>
          <a:solidFill>
            <a:srgbClr val="316989"/>
          </a:solidFill>
          <a:ln w="38100" cap="flat" cmpd="sng" algn="ctr">
            <a:solidFill>
              <a:srgbClr val="FF0000"/>
            </a:solidFill>
            <a:prstDash val="solid"/>
            <a:round/>
            <a:headEnd type="none" w="med" len="med"/>
            <a:tailEnd type="arrow"/>
          </a:ln>
          <a:effectLst/>
        </p:spPr>
      </p:cxnSp>
      <p:grpSp>
        <p:nvGrpSpPr>
          <p:cNvPr id="4" name="Group 3"/>
          <p:cNvGrpSpPr/>
          <p:nvPr/>
        </p:nvGrpSpPr>
        <p:grpSpPr>
          <a:xfrm>
            <a:off x="499878" y="1187134"/>
            <a:ext cx="8220288" cy="2423099"/>
            <a:chOff x="223068" y="4423040"/>
            <a:chExt cx="8220288" cy="2423099"/>
          </a:xfrm>
        </p:grpSpPr>
        <p:sp>
          <p:nvSpPr>
            <p:cNvPr id="5" name="TextBox 4"/>
            <p:cNvSpPr txBox="1"/>
            <p:nvPr/>
          </p:nvSpPr>
          <p:spPr>
            <a:xfrm>
              <a:off x="223068" y="4888680"/>
              <a:ext cx="8220288" cy="1957459"/>
            </a:xfrm>
            <a:prstGeom prst="rect">
              <a:avLst/>
            </a:prstGeom>
            <a:noFill/>
          </p:spPr>
          <p:txBody>
            <a:bodyPr wrap="square" numCol="2" rtlCol="0">
              <a:spAutoFit/>
            </a:bodyPr>
            <a:lstStyle/>
            <a:p>
              <a:pPr marL="742950" lvl="1" indent="-285750" algn="l">
                <a:buClrTx/>
              </a:pPr>
              <a:r>
                <a:rPr lang="en-US" sz="2400" dirty="0">
                  <a:solidFill>
                    <a:schemeClr val="tx2"/>
                  </a:solidFill>
                </a:rPr>
                <a:t>Applications</a:t>
              </a:r>
            </a:p>
            <a:p>
              <a:pPr marL="742950" lvl="1" indent="-285750" algn="l">
                <a:buClrTx/>
              </a:pPr>
              <a:r>
                <a:rPr lang="en-US" sz="2400" dirty="0">
                  <a:solidFill>
                    <a:schemeClr val="tx2"/>
                  </a:solidFill>
                </a:rPr>
                <a:t>Application Containers</a:t>
              </a:r>
            </a:p>
            <a:p>
              <a:pPr marL="742950" lvl="1" indent="-285750" algn="l">
                <a:buClrTx/>
              </a:pPr>
              <a:endParaRPr lang="en-US" sz="2400" dirty="0">
                <a:solidFill>
                  <a:schemeClr val="tx2"/>
                </a:solidFill>
              </a:endParaRPr>
            </a:p>
            <a:p>
              <a:pPr marL="742950" lvl="1" indent="-285750" algn="l">
                <a:buClrTx/>
              </a:pPr>
              <a:endParaRPr lang="en-US" sz="2400" dirty="0">
                <a:solidFill>
                  <a:schemeClr val="tx2"/>
                </a:solidFill>
              </a:endParaRPr>
            </a:p>
            <a:p>
              <a:pPr marL="742950" lvl="1" indent="-285750" algn="l">
                <a:buClrTx/>
              </a:pPr>
              <a:r>
                <a:rPr lang="en-US" sz="2400" dirty="0">
                  <a:solidFill>
                    <a:schemeClr val="tx2"/>
                  </a:solidFill>
                </a:rPr>
                <a:t>Filters</a:t>
              </a:r>
            </a:p>
            <a:p>
              <a:pPr marL="742950" lvl="1" indent="-285750" algn="l">
                <a:buClrTx/>
              </a:pPr>
              <a:r>
                <a:rPr lang="en-US" sz="2400" dirty="0">
                  <a:solidFill>
                    <a:schemeClr val="tx2"/>
                  </a:solidFill>
                </a:rPr>
                <a:t>Application Groups</a:t>
              </a:r>
            </a:p>
          </p:txBody>
        </p:sp>
        <p:sp>
          <p:nvSpPr>
            <p:cNvPr id="3" name="Rectangle 2"/>
            <p:cNvSpPr/>
            <p:nvPr/>
          </p:nvSpPr>
          <p:spPr>
            <a:xfrm>
              <a:off x="528948" y="4423040"/>
              <a:ext cx="4310795" cy="406265"/>
            </a:xfrm>
            <a:prstGeom prst="rect">
              <a:avLst/>
            </a:prstGeom>
          </p:spPr>
          <p:txBody>
            <a:bodyPr wrap="none">
              <a:spAutoFit/>
            </a:bodyPr>
            <a:lstStyle/>
            <a:p>
              <a:pPr algn="l">
                <a:buClrTx/>
                <a:buNone/>
              </a:pPr>
              <a:r>
                <a:rPr lang="en-US" sz="2400" dirty="0">
                  <a:solidFill>
                    <a:schemeClr val="tx2"/>
                  </a:solidFill>
                </a:rPr>
                <a:t>Displays detail information for:</a:t>
              </a:r>
            </a:p>
          </p:txBody>
        </p:sp>
      </p:grpSp>
    </p:spTree>
    <p:custDataLst>
      <p:tags r:id="rId1"/>
    </p:custDataLst>
    <p:extLst>
      <p:ext uri="{BB962C8B-B14F-4D97-AF65-F5344CB8AC3E}">
        <p14:creationId xmlns:p14="http://schemas.microsoft.com/office/powerpoint/2010/main" val="133121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US" dirty="0"/>
              <a:t>Application Block Response Pages</a:t>
            </a:r>
          </a:p>
        </p:txBody>
      </p:sp>
      <p:sp>
        <p:nvSpPr>
          <p:cNvPr id="3" name="Content Placeholder 2"/>
          <p:cNvSpPr>
            <a:spLocks noGrp="1"/>
          </p:cNvSpPr>
          <p:nvPr>
            <p:ph idx="1"/>
          </p:nvPr>
        </p:nvSpPr>
        <p:spPr>
          <a:xfrm>
            <a:off x="323850" y="920232"/>
            <a:ext cx="8486517" cy="797358"/>
          </a:xfrm>
        </p:spPr>
        <p:txBody>
          <a:bodyPr>
            <a:normAutofit fontScale="85000" lnSpcReduction="20000"/>
          </a:bodyPr>
          <a:lstStyle/>
          <a:p>
            <a:pPr marL="0" indent="0">
              <a:buNone/>
            </a:pPr>
            <a:r>
              <a:rPr lang="en-US" dirty="0"/>
              <a:t>When a Security Policy blocks a web-based Application, a response page can be displayed on the user’s browser.</a:t>
            </a:r>
          </a:p>
          <a:p>
            <a:pPr lvl="1"/>
            <a:endParaRPr lang="en-US" dirty="0"/>
          </a:p>
        </p:txBody>
      </p:sp>
      <p:sp>
        <p:nvSpPr>
          <p:cNvPr id="4" name="Rectangle 3"/>
          <p:cNvSpPr/>
          <p:nvPr/>
        </p:nvSpPr>
        <p:spPr>
          <a:xfrm>
            <a:off x="223010" y="1908179"/>
            <a:ext cx="5918886" cy="301621"/>
          </a:xfrm>
          <a:prstGeom prst="rect">
            <a:avLst/>
          </a:prstGeom>
        </p:spPr>
        <p:txBody>
          <a:bodyPr wrap="square">
            <a:spAutoFit/>
          </a:bodyPr>
          <a:lstStyle/>
          <a:p>
            <a:pPr marL="4763" lvl="1" algn="l">
              <a:buNone/>
            </a:pPr>
            <a:r>
              <a:rPr lang="en-US" b="1" dirty="0">
                <a:solidFill>
                  <a:schemeClr val="accent4"/>
                </a:solidFill>
              </a:rPr>
              <a:t>Device &gt; </a:t>
            </a:r>
            <a:r>
              <a:rPr lang="en-US" b="1" dirty="0">
                <a:solidFill>
                  <a:schemeClr val="accent4"/>
                </a:solidFill>
                <a:sym typeface="Wingdings" pitchFamily="2" charset="2"/>
              </a:rPr>
              <a:t>Response Pages &gt; Application Block Page</a:t>
            </a:r>
            <a:endParaRPr lang="en-US" b="1" dirty="0">
              <a:solidFill>
                <a:schemeClr val="accent4"/>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154" y="2757903"/>
            <a:ext cx="4586577" cy="2950648"/>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010" y="2209800"/>
            <a:ext cx="40862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884" y="4418565"/>
            <a:ext cx="38004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bwMode="auto">
          <a:xfrm flipH="1">
            <a:off x="1881809" y="2819400"/>
            <a:ext cx="740933" cy="1599165"/>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109939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Logs and Reporting</a:t>
            </a:r>
          </a:p>
        </p:txBody>
      </p:sp>
    </p:spTree>
    <p:extLst>
      <p:ext uri="{BB962C8B-B14F-4D97-AF65-F5344CB8AC3E}">
        <p14:creationId xmlns:p14="http://schemas.microsoft.com/office/powerpoint/2010/main" val="2514752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Viewing Logs</a:t>
            </a:r>
          </a:p>
        </p:txBody>
      </p:sp>
      <p:sp>
        <p:nvSpPr>
          <p:cNvPr id="8" name="Content Placeholder 2"/>
          <p:cNvSpPr>
            <a:spLocks noGrp="1"/>
          </p:cNvSpPr>
          <p:nvPr>
            <p:ph idx="1"/>
          </p:nvPr>
        </p:nvSpPr>
        <p:spPr>
          <a:xfrm>
            <a:off x="161925" y="1029186"/>
            <a:ext cx="3470351" cy="703877"/>
          </a:xfrm>
        </p:spPr>
        <p:txBody>
          <a:bodyPr/>
          <a:lstStyle/>
          <a:p>
            <a:pPr marL="0" indent="0">
              <a:buNone/>
            </a:pPr>
            <a:r>
              <a:rPr lang="en-US" sz="1600" b="1" dirty="0"/>
              <a:t>Monitor &gt; </a:t>
            </a:r>
            <a:r>
              <a:rPr lang="en-US" sz="1600" b="1" dirty="0">
                <a:sym typeface="Wingdings" pitchFamily="2" charset="2"/>
              </a:rPr>
              <a:t>Traffic</a:t>
            </a:r>
            <a:endParaRPr lang="en-US" sz="1600" b="1" dirty="0"/>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1381125"/>
            <a:ext cx="882015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309282" y="2286000"/>
            <a:ext cx="1068256" cy="143097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26821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26" y="3085826"/>
            <a:ext cx="8910933" cy="2075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Log Queries</a:t>
            </a:r>
          </a:p>
        </p:txBody>
      </p:sp>
      <p:grpSp>
        <p:nvGrpSpPr>
          <p:cNvPr id="3" name="Group 2"/>
          <p:cNvGrpSpPr/>
          <p:nvPr/>
        </p:nvGrpSpPr>
        <p:grpSpPr>
          <a:xfrm>
            <a:off x="3070519" y="3346972"/>
            <a:ext cx="5743575" cy="2490629"/>
            <a:chOff x="3070519" y="3346972"/>
            <a:chExt cx="5743575" cy="2490629"/>
          </a:xfrm>
        </p:grpSpPr>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519" y="3904026"/>
              <a:ext cx="57435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bwMode="auto">
            <a:xfrm flipH="1">
              <a:off x="7624247" y="3346972"/>
              <a:ext cx="519289" cy="557054"/>
            </a:xfrm>
            <a:prstGeom prst="straightConnector1">
              <a:avLst/>
            </a:prstGeom>
            <a:solidFill>
              <a:srgbClr val="316989"/>
            </a:solidFill>
            <a:ln w="25400" cap="flat" cmpd="sng" algn="ctr">
              <a:solidFill>
                <a:srgbClr val="FF0000"/>
              </a:solidFill>
              <a:prstDash val="solid"/>
              <a:round/>
              <a:headEnd type="none" w="med" len="med"/>
              <a:tailEnd type="arrow"/>
            </a:ln>
            <a:effectLst/>
          </p:spPr>
        </p:cxnSp>
      </p:grpSp>
      <p:grpSp>
        <p:nvGrpSpPr>
          <p:cNvPr id="7" name="Group 6"/>
          <p:cNvGrpSpPr/>
          <p:nvPr/>
        </p:nvGrpSpPr>
        <p:grpSpPr>
          <a:xfrm>
            <a:off x="1900443" y="2012604"/>
            <a:ext cx="6418071" cy="1156216"/>
            <a:chOff x="1900443" y="2012604"/>
            <a:chExt cx="6418071" cy="1156216"/>
          </a:xfrm>
        </p:grpSpPr>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443" y="2012604"/>
              <a:ext cx="2385307" cy="931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bwMode="auto">
            <a:xfrm flipH="1" flipV="1">
              <a:off x="4285750" y="2811262"/>
              <a:ext cx="4032764" cy="357558"/>
            </a:xfrm>
            <a:prstGeom prst="straightConnector1">
              <a:avLst/>
            </a:prstGeom>
            <a:solidFill>
              <a:srgbClr val="316989"/>
            </a:solidFill>
            <a:ln w="25400" cap="flat" cmpd="sng" algn="ctr">
              <a:solidFill>
                <a:srgbClr val="FF0000"/>
              </a:solidFill>
              <a:prstDash val="solid"/>
              <a:round/>
              <a:headEnd type="none" w="med" len="med"/>
              <a:tailEnd type="arrow"/>
            </a:ln>
            <a:effectLst/>
          </p:spPr>
        </p:cxnSp>
      </p:grpSp>
      <p:grpSp>
        <p:nvGrpSpPr>
          <p:cNvPr id="8" name="Group 7"/>
          <p:cNvGrpSpPr/>
          <p:nvPr/>
        </p:nvGrpSpPr>
        <p:grpSpPr>
          <a:xfrm>
            <a:off x="5152694" y="1213946"/>
            <a:ext cx="3453686" cy="1932296"/>
            <a:chOff x="5152694" y="1213946"/>
            <a:chExt cx="3453686" cy="1932296"/>
          </a:xfrm>
        </p:grpSpPr>
        <p:cxnSp>
          <p:nvCxnSpPr>
            <p:cNvPr id="15" name="Straight Arrow Connector 14"/>
            <p:cNvCxnSpPr/>
            <p:nvPr/>
          </p:nvCxnSpPr>
          <p:spPr bwMode="auto">
            <a:xfrm flipH="1" flipV="1">
              <a:off x="8267714" y="2811262"/>
              <a:ext cx="338666" cy="334980"/>
            </a:xfrm>
            <a:prstGeom prst="straightConnector1">
              <a:avLst/>
            </a:prstGeom>
            <a:solidFill>
              <a:srgbClr val="316989"/>
            </a:solidFill>
            <a:ln w="25400" cap="flat" cmpd="sng" algn="ctr">
              <a:solidFill>
                <a:srgbClr val="FF0000"/>
              </a:solidFill>
              <a:prstDash val="solid"/>
              <a:round/>
              <a:headEnd type="none" w="med" len="med"/>
              <a:tailEnd type="arrow"/>
            </a:ln>
            <a:effectLst/>
          </p:spPr>
        </p:cxnSp>
        <p:pic>
          <p:nvPicPr>
            <p:cNvPr id="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2694" y="1213946"/>
              <a:ext cx="3431788" cy="159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4859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3528" y="2969169"/>
            <a:ext cx="397192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969" y="1877507"/>
            <a:ext cx="8695944" cy="9333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6" name="Title 1"/>
          <p:cNvSpPr>
            <a:spLocks noGrp="1"/>
          </p:cNvSpPr>
          <p:nvPr>
            <p:ph type="title"/>
          </p:nvPr>
        </p:nvSpPr>
        <p:spPr>
          <a:xfrm>
            <a:off x="457200" y="-27384"/>
            <a:ext cx="8229600" cy="1143000"/>
          </a:xfrm>
        </p:spPr>
        <p:txBody>
          <a:bodyPr/>
          <a:lstStyle/>
          <a:p>
            <a:pPr eaLnBrk="1" hangingPunct="1"/>
            <a:r>
              <a:rPr lang="en-US" dirty="0"/>
              <a:t>Configuring Log Generation</a:t>
            </a:r>
          </a:p>
        </p:txBody>
      </p:sp>
      <p:sp>
        <p:nvSpPr>
          <p:cNvPr id="6147" name="Content Placeholder 2"/>
          <p:cNvSpPr>
            <a:spLocks noGrp="1"/>
          </p:cNvSpPr>
          <p:nvPr>
            <p:ph idx="1"/>
          </p:nvPr>
        </p:nvSpPr>
        <p:spPr>
          <a:xfrm>
            <a:off x="323851" y="925472"/>
            <a:ext cx="8146381" cy="844401"/>
          </a:xfrm>
          <a:ln w="38100"/>
        </p:spPr>
        <p:txBody>
          <a:bodyPr>
            <a:normAutofit fontScale="92500"/>
          </a:bodyPr>
          <a:lstStyle/>
          <a:p>
            <a:pPr marL="0" indent="0" eaLnBrk="1" hangingPunct="1">
              <a:buNone/>
            </a:pPr>
            <a:r>
              <a:rPr lang="en-US" dirty="0"/>
              <a:t>By default, logs are generated at the end of a session</a:t>
            </a:r>
          </a:p>
        </p:txBody>
      </p:sp>
      <p:cxnSp>
        <p:nvCxnSpPr>
          <p:cNvPr id="7" name="Straight Arrow Connector 6"/>
          <p:cNvCxnSpPr/>
          <p:nvPr/>
        </p:nvCxnSpPr>
        <p:spPr bwMode="auto">
          <a:xfrm>
            <a:off x="2461846" y="3475175"/>
            <a:ext cx="1596819" cy="494623"/>
          </a:xfrm>
          <a:prstGeom prst="straightConnector1">
            <a:avLst/>
          </a:prstGeom>
          <a:solidFill>
            <a:srgbClr val="316989"/>
          </a:solidFill>
          <a:ln w="38100" cap="flat" cmpd="sng" algn="ctr">
            <a:solidFill>
              <a:srgbClr val="FF0000"/>
            </a:solidFill>
            <a:prstDash val="solid"/>
            <a:round/>
            <a:headEnd type="none" w="med" len="med"/>
            <a:tailEnd type="arrow"/>
          </a:ln>
          <a:effectLst/>
        </p:spPr>
      </p:cxnSp>
      <p:cxnSp>
        <p:nvCxnSpPr>
          <p:cNvPr id="10" name="Straight Arrow Connector 9"/>
          <p:cNvCxnSpPr/>
          <p:nvPr/>
        </p:nvCxnSpPr>
        <p:spPr bwMode="auto">
          <a:xfrm flipV="1">
            <a:off x="8600945" y="2810904"/>
            <a:ext cx="0" cy="1328543"/>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
        <p:nvSpPr>
          <p:cNvPr id="14" name="Content Placeholder 2"/>
          <p:cNvSpPr txBox="1">
            <a:spLocks/>
          </p:cNvSpPr>
          <p:nvPr/>
        </p:nvSpPr>
        <p:spPr bwMode="auto">
          <a:xfrm>
            <a:off x="273969" y="1572995"/>
            <a:ext cx="3470351" cy="703877"/>
          </a:xfrm>
          <a:prstGeom prst="rect">
            <a:avLst/>
          </a:prstGeom>
          <a:noFill/>
          <a:ln w="38100">
            <a:noFill/>
            <a:miter lim="800000"/>
            <a:headEnd type="none" w="sm" len="sm"/>
            <a:tailEnd type="none" w="sm" len="sm"/>
          </a:ln>
        </p:spPr>
        <p:txBody>
          <a:bodyPr vert="horz" wrap="square" lIns="91440" tIns="45720" rIns="91440" bIns="45720" numCol="1" anchor="t" anchorCtr="0" compatLnSpc="1">
            <a:prstTxWarp prst="textNoShape">
              <a:avLst/>
            </a:prstTxWarp>
          </a:bodyPr>
          <a:lstStyle>
            <a:lvl1pPr marL="230188" indent="-230188" algn="l" rtl="0" eaLnBrk="0" fontAlgn="base" hangingPunct="0">
              <a:lnSpc>
                <a:spcPct val="85000"/>
              </a:lnSpc>
              <a:spcBef>
                <a:spcPct val="50000"/>
              </a:spcBef>
              <a:spcAft>
                <a:spcPct val="5000"/>
              </a:spcAft>
              <a:buClrTx/>
              <a:buSzPct val="85000"/>
              <a:buFont typeface="Times" charset="0"/>
              <a:buChar char="•"/>
              <a:defRPr sz="2400">
                <a:solidFill>
                  <a:srgbClr val="004B72"/>
                </a:solidFill>
                <a:latin typeface="+mn-lt"/>
                <a:ea typeface="+mn-ea"/>
                <a:cs typeface="+mn-cs"/>
              </a:defRPr>
            </a:lvl1pPr>
            <a:lvl2pPr marL="579438" indent="-234950" algn="l" rtl="0" eaLnBrk="0" fontAlgn="base" hangingPunct="0">
              <a:lnSpc>
                <a:spcPct val="85000"/>
              </a:lnSpc>
              <a:spcBef>
                <a:spcPct val="50000"/>
              </a:spcBef>
              <a:spcAft>
                <a:spcPct val="5000"/>
              </a:spcAft>
              <a:buClrTx/>
              <a:buSzPct val="80000"/>
              <a:buFont typeface="Times" charset="0"/>
              <a:buChar char="-"/>
              <a:defRPr sz="2000">
                <a:solidFill>
                  <a:srgbClr val="004B72"/>
                </a:solidFill>
                <a:latin typeface="+mn-lt"/>
              </a:defRPr>
            </a:lvl2pPr>
            <a:lvl3pPr marL="922338" indent="-228600" algn="l" rtl="0" eaLnBrk="0" fontAlgn="base" hangingPunct="0">
              <a:lnSpc>
                <a:spcPct val="85000"/>
              </a:lnSpc>
              <a:spcBef>
                <a:spcPct val="50000"/>
              </a:spcBef>
              <a:spcAft>
                <a:spcPct val="5000"/>
              </a:spcAft>
              <a:buClrTx/>
              <a:buSzPct val="55000"/>
              <a:buFont typeface="Wingdings" pitchFamily="2" charset="2"/>
              <a:buChar char="Ø"/>
              <a:defRPr sz="1400" i="1">
                <a:solidFill>
                  <a:srgbClr val="004B72"/>
                </a:solidFill>
                <a:latin typeface="+mn-lt"/>
              </a:defRPr>
            </a:lvl3pPr>
            <a:lvl4pPr marL="1265238" indent="-228600" algn="l" rtl="0" eaLnBrk="0" fontAlgn="base" hangingPunct="0">
              <a:lnSpc>
                <a:spcPct val="85000"/>
              </a:lnSpc>
              <a:spcBef>
                <a:spcPct val="50000"/>
              </a:spcBef>
              <a:spcAft>
                <a:spcPct val="5000"/>
              </a:spcAft>
              <a:buClrTx/>
              <a:buSzPct val="75000"/>
              <a:buChar char="•"/>
              <a:defRPr sz="1400">
                <a:solidFill>
                  <a:srgbClr val="004B72"/>
                </a:solidFill>
                <a:latin typeface="+mn-lt"/>
              </a:defRPr>
            </a:lvl4pPr>
            <a:lvl5pPr marL="1608138" indent="-228600" algn="l" rtl="0" eaLnBrk="0" fontAlgn="base" hangingPunct="0">
              <a:lnSpc>
                <a:spcPct val="85000"/>
              </a:lnSpc>
              <a:spcBef>
                <a:spcPct val="50000"/>
              </a:spcBef>
              <a:spcAft>
                <a:spcPct val="5000"/>
              </a:spcAft>
              <a:buClrTx/>
              <a:buChar char="-"/>
              <a:defRPr sz="1400" i="1">
                <a:solidFill>
                  <a:srgbClr val="004B72"/>
                </a:solidFill>
                <a:latin typeface="+mn-lt"/>
              </a:defRPr>
            </a:lvl5pPr>
            <a:lvl6pPr marL="20653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6pPr>
            <a:lvl7pPr marL="25225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7pPr>
            <a:lvl8pPr marL="29797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8pPr>
            <a:lvl9pPr marL="3436938" indent="-228600" algn="l" rtl="0" eaLnBrk="0" fontAlgn="base" hangingPunct="0">
              <a:lnSpc>
                <a:spcPct val="85000"/>
              </a:lnSpc>
              <a:spcBef>
                <a:spcPct val="50000"/>
              </a:spcBef>
              <a:spcAft>
                <a:spcPct val="5000"/>
              </a:spcAft>
              <a:buClr>
                <a:srgbClr val="004167"/>
              </a:buClr>
              <a:buChar char="-"/>
              <a:defRPr sz="1400" i="1">
                <a:solidFill>
                  <a:srgbClr val="004167"/>
                </a:solidFill>
                <a:latin typeface="+mn-lt"/>
              </a:defRPr>
            </a:lvl9pPr>
          </a:lstStyle>
          <a:p>
            <a:pPr marL="0" indent="0">
              <a:buFont typeface="Times" charset="0"/>
              <a:buNone/>
            </a:pPr>
            <a:r>
              <a:rPr lang="en-US" sz="1600" b="1" dirty="0"/>
              <a:t>Policies &gt; </a:t>
            </a:r>
            <a:r>
              <a:rPr lang="en-US" sz="1600" b="1" dirty="0">
                <a:sym typeface="Wingdings" pitchFamily="2" charset="2"/>
              </a:rPr>
              <a:t>Security</a:t>
            </a:r>
            <a:endParaRPr lang="en-US" sz="1600" b="1" dirty="0"/>
          </a:p>
        </p:txBody>
      </p:sp>
    </p:spTree>
    <p:custDataLst>
      <p:tags r:id="rId1"/>
    </p:custDataLst>
    <p:extLst>
      <p:ext uri="{BB962C8B-B14F-4D97-AF65-F5344CB8AC3E}">
        <p14:creationId xmlns:p14="http://schemas.microsoft.com/office/powerpoint/2010/main" val="386366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 y="0"/>
            <a:ext cx="8991600" cy="764704"/>
          </a:xfrm>
        </p:spPr>
        <p:txBody>
          <a:bodyPr/>
          <a:lstStyle/>
          <a:p>
            <a:r>
              <a:rPr lang="en-US" dirty="0"/>
              <a:t>What is an Application?</a:t>
            </a:r>
          </a:p>
        </p:txBody>
      </p:sp>
      <p:sp>
        <p:nvSpPr>
          <p:cNvPr id="6" name="Rectangle 3"/>
          <p:cNvSpPr>
            <a:spLocks/>
          </p:cNvSpPr>
          <p:nvPr/>
        </p:nvSpPr>
        <p:spPr bwMode="auto">
          <a:xfrm>
            <a:off x="3568994" y="2482266"/>
            <a:ext cx="773609"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50"/>
              </a:spcBef>
            </a:pPr>
            <a:r>
              <a:rPr lang="en-US" dirty="0">
                <a:solidFill>
                  <a:schemeClr val="tx2"/>
                </a:solidFill>
                <a:latin typeface="DINOT-Medium" charset="0"/>
                <a:ea typeface="DINOT-Medium" charset="0"/>
                <a:cs typeface="DINOT-Medium" charset="0"/>
                <a:sym typeface="DINOT-Medium" charset="0"/>
              </a:rPr>
              <a:t>Google</a:t>
            </a:r>
          </a:p>
        </p:txBody>
      </p:sp>
      <p:pic>
        <p:nvPicPr>
          <p:cNvPr id="7" name="Picture 4"/>
          <p:cNvPicPr>
            <a:picLocks noChangeArrowheads="1"/>
          </p:cNvPicPr>
          <p:nvPr/>
        </p:nvPicPr>
        <p:blipFill>
          <a:blip r:embed="rId3" cstate="print"/>
          <a:srcRect/>
          <a:stretch>
            <a:fillRect/>
          </a:stretch>
        </p:blipFill>
        <p:spPr bwMode="auto">
          <a:xfrm>
            <a:off x="6310122" y="1296988"/>
            <a:ext cx="333375" cy="333375"/>
          </a:xfrm>
          <a:prstGeom prst="rect">
            <a:avLst/>
          </a:prstGeom>
          <a:noFill/>
          <a:ln w="12700">
            <a:noFill/>
            <a:miter lim="800000"/>
            <a:headEnd/>
            <a:tailEnd/>
          </a:ln>
        </p:spPr>
      </p:pic>
      <p:pic>
        <p:nvPicPr>
          <p:cNvPr id="8" name="Picture 5"/>
          <p:cNvPicPr>
            <a:picLocks noChangeArrowheads="1"/>
          </p:cNvPicPr>
          <p:nvPr/>
        </p:nvPicPr>
        <p:blipFill>
          <a:blip r:embed="rId4" cstate="print"/>
          <a:srcRect/>
          <a:stretch>
            <a:fillRect/>
          </a:stretch>
        </p:blipFill>
        <p:spPr bwMode="auto">
          <a:xfrm>
            <a:off x="6330760" y="1811338"/>
            <a:ext cx="333375" cy="333375"/>
          </a:xfrm>
          <a:prstGeom prst="rect">
            <a:avLst/>
          </a:prstGeom>
          <a:noFill/>
          <a:ln w="12700">
            <a:noFill/>
            <a:miter lim="800000"/>
            <a:headEnd/>
            <a:tailEnd/>
          </a:ln>
        </p:spPr>
      </p:pic>
      <p:pic>
        <p:nvPicPr>
          <p:cNvPr id="9" name="Picture 6"/>
          <p:cNvPicPr>
            <a:picLocks noChangeArrowheads="1"/>
          </p:cNvPicPr>
          <p:nvPr/>
        </p:nvPicPr>
        <p:blipFill>
          <a:blip r:embed="rId5" cstate="print"/>
          <a:srcRect/>
          <a:stretch>
            <a:fillRect/>
          </a:stretch>
        </p:blipFill>
        <p:spPr bwMode="auto">
          <a:xfrm>
            <a:off x="6321235" y="2306638"/>
            <a:ext cx="333375" cy="333375"/>
          </a:xfrm>
          <a:prstGeom prst="rect">
            <a:avLst/>
          </a:prstGeom>
          <a:noFill/>
          <a:ln w="12700">
            <a:noFill/>
            <a:miter lim="800000"/>
            <a:headEnd/>
            <a:tailEnd/>
          </a:ln>
        </p:spPr>
      </p:pic>
      <p:sp>
        <p:nvSpPr>
          <p:cNvPr id="10" name="AutoShape 7"/>
          <p:cNvSpPr>
            <a:spLocks/>
          </p:cNvSpPr>
          <p:nvPr/>
        </p:nvSpPr>
        <p:spPr bwMode="auto">
          <a:xfrm rot="10800000" flipH="1">
            <a:off x="2408047" y="2447209"/>
            <a:ext cx="736600" cy="1342153"/>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1" name="AutoShape 8"/>
          <p:cNvSpPr>
            <a:spLocks/>
          </p:cNvSpPr>
          <p:nvPr/>
        </p:nvSpPr>
        <p:spPr bwMode="auto">
          <a:xfrm>
            <a:off x="2408047" y="3789363"/>
            <a:ext cx="2819400" cy="254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2" name="AutoShape 9"/>
          <p:cNvSpPr>
            <a:spLocks/>
          </p:cNvSpPr>
          <p:nvPr/>
        </p:nvSpPr>
        <p:spPr bwMode="auto">
          <a:xfrm>
            <a:off x="2408047" y="3789363"/>
            <a:ext cx="2019300" cy="9144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3" name="AutoShape 10"/>
          <p:cNvSpPr>
            <a:spLocks/>
          </p:cNvSpPr>
          <p:nvPr/>
        </p:nvSpPr>
        <p:spPr bwMode="auto">
          <a:xfrm>
            <a:off x="4986147" y="1901825"/>
            <a:ext cx="1169988" cy="5715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4" name="AutoShape 11"/>
          <p:cNvSpPr>
            <a:spLocks/>
          </p:cNvSpPr>
          <p:nvPr/>
        </p:nvSpPr>
        <p:spPr bwMode="auto">
          <a:xfrm>
            <a:off x="4986147" y="1901825"/>
            <a:ext cx="1179513" cy="762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5" name="AutoShape 12"/>
          <p:cNvSpPr>
            <a:spLocks/>
          </p:cNvSpPr>
          <p:nvPr/>
        </p:nvSpPr>
        <p:spPr bwMode="auto">
          <a:xfrm rot="10800000" flipH="1">
            <a:off x="4986147" y="1463675"/>
            <a:ext cx="1158875" cy="43815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sp>
        <p:nvSpPr>
          <p:cNvPr id="16" name="Rectangle 13"/>
          <p:cNvSpPr>
            <a:spLocks/>
          </p:cNvSpPr>
          <p:nvPr/>
        </p:nvSpPr>
        <p:spPr bwMode="auto">
          <a:xfrm>
            <a:off x="6902260" y="1355141"/>
            <a:ext cx="576439"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Gmail</a:t>
            </a:r>
          </a:p>
        </p:txBody>
      </p:sp>
      <p:sp>
        <p:nvSpPr>
          <p:cNvPr id="17" name="Rectangle 14"/>
          <p:cNvSpPr>
            <a:spLocks/>
          </p:cNvSpPr>
          <p:nvPr/>
        </p:nvSpPr>
        <p:spPr bwMode="auto">
          <a:xfrm>
            <a:off x="6899085" y="1859966"/>
            <a:ext cx="1065034"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GoogleTalk</a:t>
            </a:r>
          </a:p>
        </p:txBody>
      </p:sp>
      <p:sp>
        <p:nvSpPr>
          <p:cNvPr id="18" name="Rectangle 15"/>
          <p:cNvSpPr>
            <a:spLocks/>
          </p:cNvSpPr>
          <p:nvPr/>
        </p:nvSpPr>
        <p:spPr bwMode="auto">
          <a:xfrm>
            <a:off x="6892290" y="2342566"/>
            <a:ext cx="1589537"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Google Calendar</a:t>
            </a:r>
          </a:p>
        </p:txBody>
      </p:sp>
      <p:sp>
        <p:nvSpPr>
          <p:cNvPr id="19" name="Rectangle 17"/>
          <p:cNvSpPr>
            <a:spLocks/>
          </p:cNvSpPr>
          <p:nvPr/>
        </p:nvSpPr>
        <p:spPr bwMode="auto">
          <a:xfrm>
            <a:off x="5792468" y="4631741"/>
            <a:ext cx="598881"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eMule</a:t>
            </a:r>
          </a:p>
        </p:txBody>
      </p:sp>
      <p:pic>
        <p:nvPicPr>
          <p:cNvPr id="21" name="Picture 19"/>
          <p:cNvPicPr>
            <a:picLocks noChangeArrowheads="1"/>
          </p:cNvPicPr>
          <p:nvPr/>
        </p:nvPicPr>
        <p:blipFill>
          <a:blip r:embed="rId6" cstate="print"/>
          <a:srcRect/>
          <a:stretch>
            <a:fillRect/>
          </a:stretch>
        </p:blipFill>
        <p:spPr bwMode="auto">
          <a:xfrm>
            <a:off x="3944747" y="5346700"/>
            <a:ext cx="711200" cy="647700"/>
          </a:xfrm>
          <a:prstGeom prst="rect">
            <a:avLst/>
          </a:prstGeom>
          <a:noFill/>
          <a:ln w="12700">
            <a:noFill/>
            <a:miter lim="800000"/>
            <a:headEnd/>
            <a:tailEnd/>
          </a:ln>
        </p:spPr>
      </p:pic>
      <p:sp>
        <p:nvSpPr>
          <p:cNvPr id="22" name="Rectangle 20"/>
          <p:cNvSpPr>
            <a:spLocks/>
          </p:cNvSpPr>
          <p:nvPr/>
        </p:nvSpPr>
        <p:spPr bwMode="auto">
          <a:xfrm>
            <a:off x="4956825" y="5609641"/>
            <a:ext cx="850552" cy="209288"/>
          </a:xfrm>
          <a:prstGeom prst="rect">
            <a:avLst/>
          </a:prstGeom>
          <a:noFill/>
          <a:ln w="12700">
            <a:noFill/>
            <a:miter lim="800000"/>
            <a:headEnd type="none" w="med" len="med"/>
            <a:tailEnd type="none" w="med" len="med"/>
          </a:ln>
        </p:spPr>
        <p:txBody>
          <a:bodyPr wrap="none" lIns="0" tIns="0" rIns="40639" bIns="0" anchor="ctr">
            <a:spAutoFit/>
          </a:bodyPr>
          <a:lstStyle/>
          <a:p>
            <a:pPr>
              <a:spcBef>
                <a:spcPts val="900"/>
              </a:spcBef>
              <a:buNone/>
            </a:pPr>
            <a:r>
              <a:rPr lang="en-US" dirty="0">
                <a:solidFill>
                  <a:schemeClr val="tx2"/>
                </a:solidFill>
                <a:latin typeface="DINOT-Medium" charset="0"/>
                <a:ea typeface="DINOT-Medium" charset="0"/>
                <a:cs typeface="DINOT-Medium" charset="0"/>
                <a:sym typeface="DINOT-Medium" charset="0"/>
              </a:rPr>
              <a:t>UltraSurf</a:t>
            </a:r>
          </a:p>
        </p:txBody>
      </p:sp>
      <p:sp>
        <p:nvSpPr>
          <p:cNvPr id="23" name="AutoShape 21"/>
          <p:cNvSpPr>
            <a:spLocks/>
          </p:cNvSpPr>
          <p:nvPr/>
        </p:nvSpPr>
        <p:spPr bwMode="auto">
          <a:xfrm>
            <a:off x="2420747" y="3776663"/>
            <a:ext cx="1447800" cy="1574800"/>
          </a:xfrm>
          <a:custGeom>
            <a:avLst/>
            <a:gdLst/>
            <a:ahLst/>
            <a:cxnLst/>
            <a:rect l="0" t="0" r="r" b="b"/>
            <a:pathLst>
              <a:path w="21600" h="21600">
                <a:moveTo>
                  <a:pt x="0" y="0"/>
                </a:moveTo>
                <a:lnTo>
                  <a:pt x="21600" y="21600"/>
                </a:lnTo>
              </a:path>
            </a:pathLst>
          </a:custGeom>
          <a:noFill/>
          <a:ln w="25400">
            <a:solidFill>
              <a:srgbClr val="495C67"/>
            </a:solidFill>
            <a:prstDash val="solid"/>
            <a:miter lim="800000"/>
            <a:headEnd type="none" w="med" len="med"/>
            <a:tailEnd type="triangle" w="med" len="med"/>
          </a:ln>
        </p:spPr>
        <p:txBody>
          <a:bodyPr lIns="0" tIns="0" rIns="0" bIns="0"/>
          <a:lstStyle/>
          <a:p>
            <a:endParaRPr lang="en-US" dirty="0"/>
          </a:p>
        </p:txBody>
      </p:sp>
      <p:pic>
        <p:nvPicPr>
          <p:cNvPr id="24" name="Picture 22"/>
          <p:cNvPicPr>
            <a:picLocks noChangeAspect="1" noChangeArrowheads="1"/>
          </p:cNvPicPr>
          <p:nvPr/>
        </p:nvPicPr>
        <p:blipFill>
          <a:blip r:embed="rId7" cstate="print"/>
          <a:srcRect/>
          <a:stretch>
            <a:fillRect/>
          </a:stretch>
        </p:blipFill>
        <p:spPr bwMode="auto">
          <a:xfrm>
            <a:off x="4627372" y="4076700"/>
            <a:ext cx="812800" cy="1143000"/>
          </a:xfrm>
          <a:prstGeom prst="rect">
            <a:avLst/>
          </a:prstGeom>
          <a:noFill/>
          <a:ln w="12700">
            <a:noFill/>
            <a:miter lim="800000"/>
            <a:headEnd/>
            <a:tailEnd/>
          </a:ln>
        </p:spPr>
      </p:pic>
      <p:pic>
        <p:nvPicPr>
          <p:cNvPr id="25" name="Picture 24"/>
          <p:cNvPicPr>
            <a:picLocks noChangeArrowheads="1"/>
          </p:cNvPicPr>
          <p:nvPr/>
        </p:nvPicPr>
        <p:blipFill>
          <a:blip r:embed="rId8" cstate="print"/>
          <a:srcRect/>
          <a:stretch>
            <a:fillRect/>
          </a:stretch>
        </p:blipFill>
        <p:spPr bwMode="auto">
          <a:xfrm>
            <a:off x="476060" y="2541588"/>
            <a:ext cx="1955800" cy="2362200"/>
          </a:xfrm>
          <a:prstGeom prst="rect">
            <a:avLst/>
          </a:prstGeom>
          <a:noFill/>
          <a:ln w="12700">
            <a:noFill/>
            <a:miter lim="800000"/>
            <a:headEnd/>
            <a:tailEnd/>
          </a:ln>
        </p:spPr>
      </p:pic>
      <p:pic>
        <p:nvPicPr>
          <p:cNvPr id="26" name="Picture 25" descr="Notes.jpg"/>
          <p:cNvPicPr>
            <a:picLocks noChangeAspect="1"/>
          </p:cNvPicPr>
          <p:nvPr/>
        </p:nvPicPr>
        <p:blipFill>
          <a:blip r:embed="rId9" cstate="print"/>
          <a:stretch>
            <a:fillRect/>
          </a:stretch>
        </p:blipFill>
        <p:spPr>
          <a:xfrm>
            <a:off x="5457186" y="3407112"/>
            <a:ext cx="861962" cy="861962"/>
          </a:xfrm>
          <a:prstGeom prst="rect">
            <a:avLst/>
          </a:prstGeom>
        </p:spPr>
      </p:pic>
      <p:sp>
        <p:nvSpPr>
          <p:cNvPr id="27" name="TextBox 26"/>
          <p:cNvSpPr txBox="1">
            <a:spLocks noChangeArrowheads="1"/>
          </p:cNvSpPr>
          <p:nvPr/>
        </p:nvSpPr>
        <p:spPr bwMode="auto">
          <a:xfrm>
            <a:off x="6547821" y="3644292"/>
            <a:ext cx="867545" cy="30162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None/>
            </a:pPr>
            <a:r>
              <a:rPr lang="en-US" dirty="0">
                <a:solidFill>
                  <a:schemeClr val="tx2"/>
                </a:solidFill>
                <a:latin typeface="DINOT-Medium" pitchFamily="50" charset="0"/>
              </a:rPr>
              <a:t>Sybase</a:t>
            </a:r>
          </a:p>
        </p:txBody>
      </p:sp>
      <p:pic>
        <p:nvPicPr>
          <p:cNvPr id="1028" name="Picture 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51680" y="1196788"/>
            <a:ext cx="2008238" cy="120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0978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64" y="1276746"/>
            <a:ext cx="8367720" cy="4682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384"/>
            <a:ext cx="8229600" cy="1143000"/>
          </a:xfrm>
        </p:spPr>
        <p:txBody>
          <a:bodyPr/>
          <a:lstStyle/>
          <a:p>
            <a:r>
              <a:rPr lang="en-US" dirty="0"/>
              <a:t>Customize Application Settings</a:t>
            </a:r>
          </a:p>
        </p:txBody>
      </p:sp>
      <p:sp>
        <p:nvSpPr>
          <p:cNvPr id="3" name="Content Placeholder 2"/>
          <p:cNvSpPr>
            <a:spLocks noGrp="1"/>
          </p:cNvSpPr>
          <p:nvPr>
            <p:ph idx="1"/>
          </p:nvPr>
        </p:nvSpPr>
        <p:spPr>
          <a:xfrm>
            <a:off x="380864" y="924807"/>
            <a:ext cx="3470351" cy="703877"/>
          </a:xfrm>
        </p:spPr>
        <p:txBody>
          <a:bodyPr/>
          <a:lstStyle/>
          <a:p>
            <a:pPr marL="0" indent="0">
              <a:buNone/>
            </a:pPr>
            <a:r>
              <a:rPr lang="en-US" sz="1600" b="1" dirty="0">
                <a:solidFill>
                  <a:schemeClr val="accent4"/>
                </a:solidFill>
              </a:rPr>
              <a:t>Objects &gt; </a:t>
            </a:r>
            <a:r>
              <a:rPr lang="en-US" sz="1600" b="1" dirty="0">
                <a:solidFill>
                  <a:schemeClr val="accent4"/>
                </a:solidFill>
                <a:sym typeface="Wingdings" pitchFamily="2" charset="2"/>
              </a:rPr>
              <a:t>Applications</a:t>
            </a:r>
            <a:endParaRPr lang="en-US" sz="1600" b="1" dirty="0">
              <a:solidFill>
                <a:schemeClr val="accent4"/>
              </a:solidFill>
            </a:endParaRPr>
          </a:p>
        </p:txBody>
      </p:sp>
      <p:sp>
        <p:nvSpPr>
          <p:cNvPr id="9" name="Rounded Rectangle 8"/>
          <p:cNvSpPr/>
          <p:nvPr/>
        </p:nvSpPr>
        <p:spPr bwMode="auto">
          <a:xfrm>
            <a:off x="4526635" y="3838384"/>
            <a:ext cx="4073668" cy="1555242"/>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180566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r>
              <a:rPr lang="en-US" dirty="0"/>
              <a:t>Viewing Reports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14" y="804307"/>
            <a:ext cx="8188716" cy="5408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403761" y="5866410"/>
            <a:ext cx="1413164" cy="15438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sp>
        <p:nvSpPr>
          <p:cNvPr id="12" name="Rectangle 11"/>
          <p:cNvSpPr/>
          <p:nvPr/>
        </p:nvSpPr>
        <p:spPr bwMode="auto">
          <a:xfrm>
            <a:off x="6873832" y="1696191"/>
            <a:ext cx="1628897" cy="2780805"/>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85000"/>
              </a:lnSpc>
              <a:spcBef>
                <a:spcPct val="50000"/>
              </a:spcBef>
              <a:spcAft>
                <a:spcPct val="5000"/>
              </a:spcAft>
              <a:buClr>
                <a:schemeClr val="bg1"/>
              </a:buClr>
              <a:buSzPct val="100000"/>
              <a:buFont typeface="Times New Roman" pitchFamily="18" charset="0"/>
              <a:buChar char="•"/>
              <a:tabLst/>
            </a:pPr>
            <a:endParaRPr kumimoji="0" lang="en-US" sz="1600" b="0" i="0" u="none" strike="noStrike" cap="none" normalizeH="0" baseline="0">
              <a:ln>
                <a:noFill/>
              </a:ln>
              <a:solidFill>
                <a:schemeClr val="tx1"/>
              </a:solidFill>
              <a:effectLst/>
              <a:latin typeface="Arial" charset="0"/>
            </a:endParaRPr>
          </a:p>
        </p:txBody>
      </p:sp>
      <p:cxnSp>
        <p:nvCxnSpPr>
          <p:cNvPr id="13" name="Straight Arrow Connector 12"/>
          <p:cNvCxnSpPr>
            <a:stCxn id="5" idx="3"/>
            <a:endCxn id="12" idx="1"/>
          </p:cNvCxnSpPr>
          <p:nvPr/>
        </p:nvCxnSpPr>
        <p:spPr bwMode="auto">
          <a:xfrm flipV="1">
            <a:off x="1816925" y="3086594"/>
            <a:ext cx="5056907" cy="2857006"/>
          </a:xfrm>
          <a:prstGeom prst="straightConnector1">
            <a:avLst/>
          </a:prstGeom>
          <a:solidFill>
            <a:srgbClr val="316989"/>
          </a:soli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082882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663" y="1651815"/>
            <a:ext cx="6012088" cy="3735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Creating Custom Reports</a:t>
            </a:r>
          </a:p>
        </p:txBody>
      </p:sp>
      <p:sp>
        <p:nvSpPr>
          <p:cNvPr id="3" name="Content Placeholder 2"/>
          <p:cNvSpPr>
            <a:spLocks noGrp="1"/>
          </p:cNvSpPr>
          <p:nvPr>
            <p:ph idx="1"/>
          </p:nvPr>
        </p:nvSpPr>
        <p:spPr>
          <a:xfrm>
            <a:off x="2384663" y="1274587"/>
            <a:ext cx="4907511" cy="377228"/>
          </a:xfrm>
        </p:spPr>
        <p:txBody>
          <a:bodyPr/>
          <a:lstStyle/>
          <a:p>
            <a:pPr marL="0" indent="0">
              <a:buNone/>
            </a:pPr>
            <a:r>
              <a:rPr lang="en-US" sz="1600" b="1" dirty="0">
                <a:solidFill>
                  <a:schemeClr val="accent4"/>
                </a:solidFill>
              </a:rPr>
              <a:t>Monitor &gt; </a:t>
            </a:r>
            <a:r>
              <a:rPr lang="en-US" sz="1600" b="1" dirty="0">
                <a:solidFill>
                  <a:schemeClr val="accent4"/>
                </a:solidFill>
                <a:sym typeface="Wingdings" pitchFamily="2" charset="2"/>
              </a:rPr>
              <a:t>Manage Custom Reports</a:t>
            </a:r>
            <a:endParaRPr lang="en-US" sz="1600" b="1" dirty="0">
              <a:solidFill>
                <a:schemeClr val="accent4"/>
              </a:solidFill>
            </a:endParaRPr>
          </a:p>
        </p:txBody>
      </p:sp>
      <p:sp>
        <p:nvSpPr>
          <p:cNvPr id="6" name="Line Callout 2 (Accent Bar) 5"/>
          <p:cNvSpPr/>
          <p:nvPr/>
        </p:nvSpPr>
        <p:spPr bwMode="auto">
          <a:xfrm>
            <a:off x="373821" y="3547725"/>
            <a:ext cx="1526231" cy="510909"/>
          </a:xfrm>
          <a:prstGeom prst="accentCallout2">
            <a:avLst>
              <a:gd name="adj1" fmla="val 42562"/>
              <a:gd name="adj2" fmla="val 104934"/>
              <a:gd name="adj3" fmla="val -108816"/>
              <a:gd name="adj4" fmla="val 144615"/>
              <a:gd name="adj5" fmla="val -127520"/>
              <a:gd name="adj6" fmla="val 189464"/>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Will run daily at 2am</a:t>
            </a:r>
          </a:p>
        </p:txBody>
      </p:sp>
      <p:sp>
        <p:nvSpPr>
          <p:cNvPr id="7" name="Line Callout 2 (Accent Bar) 6"/>
          <p:cNvSpPr/>
          <p:nvPr/>
        </p:nvSpPr>
        <p:spPr bwMode="auto">
          <a:xfrm>
            <a:off x="373822" y="4504274"/>
            <a:ext cx="1665871" cy="720197"/>
          </a:xfrm>
          <a:prstGeom prst="accentCallout2">
            <a:avLst>
              <a:gd name="adj1" fmla="val 46166"/>
              <a:gd name="adj2" fmla="val 104744"/>
              <a:gd name="adj3" fmla="val -22353"/>
              <a:gd name="adj4" fmla="val 111682"/>
              <a:gd name="adj5" fmla="val -61186"/>
              <a:gd name="adj6" fmla="val 134513"/>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Same query builder as for Logs</a:t>
            </a:r>
          </a:p>
        </p:txBody>
      </p:sp>
      <p:sp>
        <p:nvSpPr>
          <p:cNvPr id="8" name="Line Callout 2 (Accent Bar) 7"/>
          <p:cNvSpPr/>
          <p:nvPr/>
        </p:nvSpPr>
        <p:spPr bwMode="auto">
          <a:xfrm>
            <a:off x="373822" y="2446862"/>
            <a:ext cx="1665871" cy="510909"/>
          </a:xfrm>
          <a:prstGeom prst="accentCallout2">
            <a:avLst>
              <a:gd name="adj1" fmla="val 46166"/>
              <a:gd name="adj2" fmla="val 104744"/>
              <a:gd name="adj3" fmla="val 71634"/>
              <a:gd name="adj4" fmla="val 130730"/>
              <a:gd name="adj5" fmla="val 58570"/>
              <a:gd name="adj6" fmla="val 158199"/>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Pulls report from Database</a:t>
            </a:r>
          </a:p>
        </p:txBody>
      </p:sp>
      <p:sp>
        <p:nvSpPr>
          <p:cNvPr id="10" name="Line Callout 2 (Accent Bar) 9"/>
          <p:cNvSpPr/>
          <p:nvPr/>
        </p:nvSpPr>
        <p:spPr bwMode="auto">
          <a:xfrm>
            <a:off x="4935614" y="3706171"/>
            <a:ext cx="1665871" cy="301621"/>
          </a:xfrm>
          <a:prstGeom prst="accentCallout2">
            <a:avLst>
              <a:gd name="adj1" fmla="val 38082"/>
              <a:gd name="adj2" fmla="val -5768"/>
              <a:gd name="adj3" fmla="val -19024"/>
              <a:gd name="adj4" fmla="val -42779"/>
              <a:gd name="adj5" fmla="val -196817"/>
              <a:gd name="adj6" fmla="val -70876"/>
            </a:avLst>
          </a:prstGeom>
          <a:solidFill>
            <a:schemeClr val="accent1">
              <a:lumMod val="60000"/>
              <a:lumOff val="40000"/>
            </a:schemeClr>
          </a:solid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a:buNone/>
            </a:pPr>
            <a:r>
              <a:rPr lang="en-US" dirty="0">
                <a:solidFill>
                  <a:schemeClr val="accent3"/>
                </a:solidFill>
              </a:rPr>
              <a:t>Time frame</a:t>
            </a:r>
          </a:p>
        </p:txBody>
      </p:sp>
    </p:spTree>
    <p:extLst>
      <p:ext uri="{BB962C8B-B14F-4D97-AF65-F5344CB8AC3E}">
        <p14:creationId xmlns:p14="http://schemas.microsoft.com/office/powerpoint/2010/main" val="4142682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3" y="0"/>
            <a:ext cx="8991600" cy="764704"/>
          </a:xfrm>
        </p:spPr>
        <p:txBody>
          <a:bodyPr/>
          <a:lstStyle/>
          <a:p>
            <a:r>
              <a:rPr lang="en-US" dirty="0"/>
              <a:t>Summary</a:t>
            </a:r>
          </a:p>
        </p:txBody>
      </p:sp>
      <p:sp>
        <p:nvSpPr>
          <p:cNvPr id="3" name="Content Placeholder 2"/>
          <p:cNvSpPr>
            <a:spLocks noGrp="1"/>
          </p:cNvSpPr>
          <p:nvPr>
            <p:ph idx="1"/>
          </p:nvPr>
        </p:nvSpPr>
        <p:spPr>
          <a:xfrm>
            <a:off x="381000" y="980728"/>
            <a:ext cx="8153400" cy="5181600"/>
          </a:xfrm>
        </p:spPr>
        <p:txBody>
          <a:bodyPr>
            <a:normAutofit/>
          </a:bodyPr>
          <a:lstStyle/>
          <a:p>
            <a:pPr>
              <a:spcBef>
                <a:spcPts val="1000"/>
              </a:spcBef>
              <a:spcAft>
                <a:spcPts val="0"/>
              </a:spcAft>
            </a:pPr>
            <a:r>
              <a:rPr lang="en-US" dirty="0"/>
              <a:t>Application Identification (App-ID)</a:t>
            </a:r>
          </a:p>
          <a:p>
            <a:pPr>
              <a:spcBef>
                <a:spcPts val="1000"/>
              </a:spcBef>
              <a:spcAft>
                <a:spcPts val="0"/>
              </a:spcAft>
            </a:pPr>
            <a:r>
              <a:rPr lang="en-US" dirty="0"/>
              <a:t>Security Policy Configuration</a:t>
            </a:r>
          </a:p>
          <a:p>
            <a:pPr lvl="1">
              <a:spcBef>
                <a:spcPts val="1000"/>
              </a:spcBef>
              <a:spcAft>
                <a:spcPts val="0"/>
              </a:spcAft>
            </a:pPr>
            <a:r>
              <a:rPr lang="en-US" dirty="0"/>
              <a:t>Match Conditions and Objects</a:t>
            </a:r>
          </a:p>
          <a:p>
            <a:pPr lvl="1">
              <a:spcBef>
                <a:spcPts val="1000"/>
              </a:spcBef>
              <a:spcAft>
                <a:spcPts val="0"/>
              </a:spcAft>
            </a:pPr>
            <a:r>
              <a:rPr lang="en-US" dirty="0"/>
              <a:t>Application Dependencies</a:t>
            </a:r>
          </a:p>
          <a:p>
            <a:pPr>
              <a:spcBef>
                <a:spcPts val="1000"/>
              </a:spcBef>
              <a:spcAft>
                <a:spcPts val="0"/>
              </a:spcAft>
            </a:pPr>
            <a:r>
              <a:rPr lang="en-US" dirty="0"/>
              <a:t>Security Policy Administration</a:t>
            </a:r>
          </a:p>
          <a:p>
            <a:pPr lvl="1">
              <a:spcBef>
                <a:spcPts val="1000"/>
              </a:spcBef>
              <a:spcAft>
                <a:spcPts val="0"/>
              </a:spcAft>
            </a:pPr>
            <a:r>
              <a:rPr lang="en-US" dirty="0"/>
              <a:t>Managing Displays</a:t>
            </a:r>
          </a:p>
          <a:p>
            <a:pPr lvl="1">
              <a:spcBef>
                <a:spcPts val="1000"/>
              </a:spcBef>
              <a:spcAft>
                <a:spcPts val="0"/>
              </a:spcAft>
            </a:pPr>
            <a:r>
              <a:rPr lang="en-US" dirty="0"/>
              <a:t>Managing Policy Behavior</a:t>
            </a:r>
          </a:p>
          <a:p>
            <a:pPr>
              <a:spcBef>
                <a:spcPts val="1000"/>
              </a:spcBef>
              <a:spcAft>
                <a:spcPts val="0"/>
              </a:spcAft>
            </a:pPr>
            <a:r>
              <a:rPr lang="en-US" dirty="0"/>
              <a:t>Logs and Reporting</a:t>
            </a:r>
          </a:p>
          <a:p>
            <a:pPr>
              <a:spcBef>
                <a:spcPts val="1000"/>
              </a:spcBef>
              <a:spcAft>
                <a:spcPts val="0"/>
              </a:spcAft>
            </a:pPr>
            <a:endParaRPr lang="en-US" dirty="0"/>
          </a:p>
        </p:txBody>
      </p:sp>
    </p:spTree>
    <p:extLst>
      <p:ext uri="{BB962C8B-B14F-4D97-AF65-F5344CB8AC3E}">
        <p14:creationId xmlns:p14="http://schemas.microsoft.com/office/powerpoint/2010/main" val="297409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896" y="0"/>
            <a:ext cx="8991600" cy="764704"/>
          </a:xfrm>
        </p:spPr>
        <p:txBody>
          <a:bodyPr/>
          <a:lstStyle/>
          <a:p>
            <a:r>
              <a:rPr lang="en-US" dirty="0"/>
              <a:t>App-ID Flow </a:t>
            </a:r>
          </a:p>
        </p:txBody>
      </p:sp>
      <p:pic>
        <p:nvPicPr>
          <p:cNvPr id="6" name="Picture 2" descr="C:\Users\mkeil\Documents\howitworks\App-ID_v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088" y="1257300"/>
            <a:ext cx="8509915" cy="426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71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4769655" y="996254"/>
            <a:ext cx="1821149" cy="5048286"/>
          </a:xfrm>
          <a:prstGeom prst="roundRect">
            <a:avLst/>
          </a:prstGeom>
          <a:solidFill>
            <a:schemeClr val="accent1"/>
          </a:solidFill>
          <a:ln w="25400">
            <a:solidFill>
              <a:schemeClr val="tx1"/>
            </a:solidFill>
            <a:miter lim="800000"/>
            <a:headEnd/>
            <a:tailEnd/>
          </a:ln>
        </p:spPr>
        <p:txBody>
          <a:bodyPr lIns="0" tIns="0" rIns="0" bIns="0"/>
          <a:lstStyle/>
          <a:p>
            <a:pPr>
              <a:buNone/>
            </a:pPr>
            <a:endParaRPr lang="en-US" b="1">
              <a:solidFill>
                <a:schemeClr val="bg1"/>
              </a:solidFill>
            </a:endParaRPr>
          </a:p>
        </p:txBody>
      </p:sp>
      <p:sp>
        <p:nvSpPr>
          <p:cNvPr id="6149" name="Title 1"/>
          <p:cNvSpPr>
            <a:spLocks noGrp="1"/>
          </p:cNvSpPr>
          <p:nvPr>
            <p:ph type="title"/>
          </p:nvPr>
        </p:nvSpPr>
        <p:spPr>
          <a:xfrm>
            <a:off x="14808" y="-27384"/>
            <a:ext cx="8229600" cy="792088"/>
          </a:xfrm>
        </p:spPr>
        <p:txBody>
          <a:bodyPr/>
          <a:lstStyle/>
          <a:p>
            <a:pPr eaLnBrk="1" hangingPunct="1"/>
            <a:r>
              <a:rPr lang="en-US" dirty="0"/>
              <a:t>Evasive Applications</a:t>
            </a:r>
          </a:p>
        </p:txBody>
      </p:sp>
      <p:grpSp>
        <p:nvGrpSpPr>
          <p:cNvPr id="7" name="Group 6"/>
          <p:cNvGrpSpPr/>
          <p:nvPr/>
        </p:nvGrpSpPr>
        <p:grpSpPr>
          <a:xfrm>
            <a:off x="445530" y="2334366"/>
            <a:ext cx="2205037" cy="1042988"/>
            <a:chOff x="6529388" y="1549400"/>
            <a:chExt cx="2205037" cy="1042988"/>
          </a:xfrm>
        </p:grpSpPr>
        <p:sp>
          <p:nvSpPr>
            <p:cNvPr id="10" name="Rounded Rectangle 9"/>
            <p:cNvSpPr>
              <a:spLocks noChangeArrowheads="1"/>
            </p:cNvSpPr>
            <p:nvPr/>
          </p:nvSpPr>
          <p:spPr bwMode="auto">
            <a:xfrm>
              <a:off x="6529388" y="1549400"/>
              <a:ext cx="2205037" cy="1042988"/>
            </a:xfrm>
            <a:prstGeom prst="roundRect">
              <a:avLst>
                <a:gd name="adj" fmla="val 16667"/>
              </a:avLst>
            </a:prstGeom>
            <a:noFill/>
            <a:ln w="28575" algn="ctr">
              <a:solidFill>
                <a:schemeClr val="tx1"/>
              </a:solidFill>
              <a:round/>
              <a:headEnd/>
              <a:tailEnd/>
            </a:ln>
          </p:spPr>
          <p:txBody>
            <a:bodyPr anchor="ctr">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endParaRPr lang="en-US" dirty="0"/>
            </a:p>
          </p:txBody>
        </p:sp>
        <p:sp>
          <p:nvSpPr>
            <p:cNvPr id="6" name="TextBox 5"/>
            <p:cNvSpPr txBox="1">
              <a:spLocks noChangeArrowheads="1"/>
            </p:cNvSpPr>
            <p:nvPr/>
          </p:nvSpPr>
          <p:spPr bwMode="auto">
            <a:xfrm>
              <a:off x="6562725" y="1689100"/>
              <a:ext cx="1905000" cy="301625"/>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r>
                <a:rPr lang="en-US" dirty="0">
                  <a:solidFill>
                    <a:schemeClr val="tx2"/>
                  </a:solidFill>
                </a:rPr>
                <a:t>Yahoo Messenger</a:t>
              </a:r>
            </a:p>
          </p:txBody>
        </p:sp>
        <p:pic>
          <p:nvPicPr>
            <p:cNvPr id="427012" name="Picture 4" descr="C:\Documents and Settings\npiagentini\My Documents\Training\Icons\pcsmiley_60x60_1.gif"/>
            <p:cNvPicPr>
              <a:picLocks noChangeAspect="1" noChangeArrowheads="1"/>
            </p:cNvPicPr>
            <p:nvPr/>
          </p:nvPicPr>
          <p:blipFill>
            <a:blip r:embed="rId4" cstate="print"/>
            <a:srcRect/>
            <a:stretch>
              <a:fillRect/>
            </a:stretch>
          </p:blipFill>
          <p:spPr bwMode="auto">
            <a:xfrm>
              <a:off x="7331075" y="1984375"/>
              <a:ext cx="571500" cy="571500"/>
            </a:xfrm>
            <a:prstGeom prst="rect">
              <a:avLst/>
            </a:prstGeom>
            <a:noFill/>
            <a:ln w="9525">
              <a:noFill/>
              <a:miter lim="800000"/>
              <a:headEnd/>
              <a:tailEnd/>
            </a:ln>
          </p:spPr>
        </p:pic>
      </p:grpSp>
      <p:grpSp>
        <p:nvGrpSpPr>
          <p:cNvPr id="8" name="Group 7"/>
          <p:cNvGrpSpPr/>
          <p:nvPr/>
        </p:nvGrpSpPr>
        <p:grpSpPr>
          <a:xfrm>
            <a:off x="445530" y="3654561"/>
            <a:ext cx="2205038" cy="1042988"/>
            <a:chOff x="6562725" y="4044950"/>
            <a:chExt cx="2205038" cy="1042988"/>
          </a:xfrm>
        </p:grpSpPr>
        <p:sp>
          <p:nvSpPr>
            <p:cNvPr id="35" name="Rounded Rectangle 34"/>
            <p:cNvSpPr>
              <a:spLocks noChangeArrowheads="1"/>
            </p:cNvSpPr>
            <p:nvPr/>
          </p:nvSpPr>
          <p:spPr bwMode="auto">
            <a:xfrm>
              <a:off x="6562725" y="4044950"/>
              <a:ext cx="2205038" cy="1042988"/>
            </a:xfrm>
            <a:prstGeom prst="roundRect">
              <a:avLst>
                <a:gd name="adj" fmla="val 16667"/>
              </a:avLst>
            </a:prstGeom>
            <a:noFill/>
            <a:ln w="28575" algn="ctr">
              <a:solidFill>
                <a:schemeClr val="tx1"/>
              </a:solidFill>
              <a:round/>
              <a:headEnd/>
              <a:tailEnd/>
            </a:ln>
          </p:spPr>
          <p:txBody>
            <a:bodyPr anchor="ctr">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endParaRPr lang="en-US" dirty="0"/>
            </a:p>
          </p:txBody>
        </p:sp>
        <p:sp>
          <p:nvSpPr>
            <p:cNvPr id="36" name="TextBox 35"/>
            <p:cNvSpPr txBox="1">
              <a:spLocks noChangeArrowheads="1"/>
            </p:cNvSpPr>
            <p:nvPr/>
          </p:nvSpPr>
          <p:spPr bwMode="auto">
            <a:xfrm>
              <a:off x="6668731" y="4184650"/>
              <a:ext cx="1715214" cy="30162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r>
                <a:rPr lang="en-US" dirty="0">
                  <a:solidFill>
                    <a:schemeClr val="tx2"/>
                  </a:solidFill>
                </a:rPr>
                <a:t>BitTorrent Client</a:t>
              </a:r>
            </a:p>
          </p:txBody>
        </p:sp>
        <p:pic>
          <p:nvPicPr>
            <p:cNvPr id="37" name="Picture 16" descr="bittorrent_logo"/>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7129463" y="4572000"/>
              <a:ext cx="1155700" cy="404813"/>
            </a:xfrm>
            <a:prstGeom prst="rect">
              <a:avLst/>
            </a:prstGeom>
            <a:noFill/>
            <a:ln w="9525">
              <a:noFill/>
              <a:miter lim="800000"/>
              <a:headEnd/>
              <a:tailEnd/>
            </a:ln>
          </p:spPr>
        </p:pic>
      </p:grpSp>
      <p:grpSp>
        <p:nvGrpSpPr>
          <p:cNvPr id="18" name="Group 17"/>
          <p:cNvGrpSpPr/>
          <p:nvPr/>
        </p:nvGrpSpPr>
        <p:grpSpPr>
          <a:xfrm>
            <a:off x="2650567" y="2855860"/>
            <a:ext cx="5880171" cy="1320195"/>
            <a:chOff x="2650567" y="2855860"/>
            <a:chExt cx="5880171" cy="1320195"/>
          </a:xfrm>
        </p:grpSpPr>
        <p:sp>
          <p:nvSpPr>
            <p:cNvPr id="19" name="TextBox 18"/>
            <p:cNvSpPr txBox="1">
              <a:spLocks noChangeArrowheads="1"/>
            </p:cNvSpPr>
            <p:nvPr/>
          </p:nvSpPr>
          <p:spPr bwMode="auto">
            <a:xfrm>
              <a:off x="7578233" y="3262910"/>
              <a:ext cx="952505" cy="64633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Char char="•"/>
              </a:pPr>
              <a:r>
                <a:rPr lang="en-US" b="1" dirty="0">
                  <a:solidFill>
                    <a:schemeClr val="tx2"/>
                  </a:solidFill>
                </a:rPr>
                <a:t>Port 80</a:t>
              </a:r>
            </a:p>
            <a:p>
              <a:pPr algn="ctr" eaLnBrk="0" hangingPunct="0">
                <a:lnSpc>
                  <a:spcPct val="85000"/>
                </a:lnSpc>
                <a:spcBef>
                  <a:spcPct val="50000"/>
                </a:spcBef>
                <a:spcAft>
                  <a:spcPct val="5000"/>
                </a:spcAft>
                <a:buClr>
                  <a:schemeClr val="bg1"/>
                </a:buClr>
                <a:buSzPct val="100000"/>
                <a:buFont typeface="Times New Roman" pitchFamily="18" charset="0"/>
                <a:buChar char="•"/>
              </a:pPr>
              <a:r>
                <a:rPr lang="en-US" b="1" dirty="0">
                  <a:solidFill>
                    <a:schemeClr val="tx2"/>
                  </a:solidFill>
                </a:rPr>
                <a:t>Open</a:t>
              </a:r>
            </a:p>
          </p:txBody>
        </p:sp>
        <p:grpSp>
          <p:nvGrpSpPr>
            <p:cNvPr id="17" name="Group 16"/>
            <p:cNvGrpSpPr/>
            <p:nvPr/>
          </p:nvGrpSpPr>
          <p:grpSpPr>
            <a:xfrm>
              <a:off x="2650567" y="2855860"/>
              <a:ext cx="4927666" cy="1320195"/>
              <a:chOff x="2650567" y="2855860"/>
              <a:chExt cx="4927666" cy="1320195"/>
            </a:xfrm>
          </p:grpSpPr>
          <p:cxnSp>
            <p:nvCxnSpPr>
              <p:cNvPr id="41" name="Curved Connector 40"/>
              <p:cNvCxnSpPr>
                <a:cxnSpLocks noChangeShapeType="1"/>
                <a:stCxn id="35" idx="3"/>
                <a:endCxn id="19" idx="1"/>
              </p:cNvCxnSpPr>
              <p:nvPr/>
            </p:nvCxnSpPr>
            <p:spPr bwMode="auto">
              <a:xfrm flipV="1">
                <a:off x="2650568" y="3586076"/>
                <a:ext cx="4927665" cy="589979"/>
              </a:xfrm>
              <a:prstGeom prst="curvedConnector3">
                <a:avLst>
                  <a:gd name="adj1" fmla="val 50000"/>
                </a:avLst>
              </a:prstGeom>
              <a:noFill/>
              <a:ln w="28575" algn="ctr">
                <a:solidFill>
                  <a:schemeClr val="tx2"/>
                </a:solidFill>
                <a:round/>
                <a:headEnd/>
                <a:tailEnd type="arrow" w="med" len="med"/>
              </a:ln>
            </p:spPr>
          </p:cxnSp>
          <p:cxnSp>
            <p:nvCxnSpPr>
              <p:cNvPr id="13" name="Curved Connector 12"/>
              <p:cNvCxnSpPr>
                <a:cxnSpLocks noChangeShapeType="1"/>
                <a:stCxn id="10" idx="3"/>
                <a:endCxn id="19" idx="1"/>
              </p:cNvCxnSpPr>
              <p:nvPr/>
            </p:nvCxnSpPr>
            <p:spPr bwMode="auto">
              <a:xfrm>
                <a:off x="2650567" y="2855860"/>
                <a:ext cx="4927666" cy="730216"/>
              </a:xfrm>
              <a:prstGeom prst="curvedConnector3">
                <a:avLst>
                  <a:gd name="adj1" fmla="val 50000"/>
                </a:avLst>
              </a:prstGeom>
              <a:noFill/>
              <a:ln w="28575" algn="ctr">
                <a:solidFill>
                  <a:schemeClr val="tx2"/>
                </a:solidFill>
                <a:round/>
                <a:headEnd/>
                <a:tailEnd type="arrow" w="med" len="med"/>
              </a:ln>
            </p:spPr>
          </p:cxnSp>
        </p:grpSp>
      </p:grpSp>
      <p:sp>
        <p:nvSpPr>
          <p:cNvPr id="2" name="TextBox 1"/>
          <p:cNvSpPr txBox="1"/>
          <p:nvPr/>
        </p:nvSpPr>
        <p:spPr>
          <a:xfrm>
            <a:off x="4681205" y="5445703"/>
            <a:ext cx="2095747" cy="951030"/>
          </a:xfrm>
          <a:prstGeom prst="rect">
            <a:avLst/>
          </a:prstGeom>
          <a:noFill/>
        </p:spPr>
        <p:txBody>
          <a:bodyPr wrap="square" rtlCol="0">
            <a:spAutoFit/>
          </a:bodyPr>
          <a:lstStyle/>
          <a:p>
            <a:pPr>
              <a:buNone/>
            </a:pPr>
            <a:r>
              <a:rPr lang="en-US" sz="1800" b="1" dirty="0">
                <a:solidFill>
                  <a:schemeClr val="bg1"/>
                </a:solidFill>
              </a:rPr>
              <a:t>Port-Based Firewall</a:t>
            </a:r>
          </a:p>
          <a:p>
            <a:pPr>
              <a:buNone/>
            </a:pPr>
            <a:endParaRPr lang="en-US" sz="1800" dirty="0"/>
          </a:p>
        </p:txBody>
      </p:sp>
      <p:grpSp>
        <p:nvGrpSpPr>
          <p:cNvPr id="24" name="Group 23"/>
          <p:cNvGrpSpPr/>
          <p:nvPr/>
        </p:nvGrpSpPr>
        <p:grpSpPr>
          <a:xfrm>
            <a:off x="2650567" y="1459634"/>
            <a:ext cx="3655226" cy="1396226"/>
            <a:chOff x="2650567" y="1459634"/>
            <a:chExt cx="3655226" cy="1396226"/>
          </a:xfrm>
        </p:grpSpPr>
        <p:grpSp>
          <p:nvGrpSpPr>
            <p:cNvPr id="14" name="Group 13"/>
            <p:cNvGrpSpPr/>
            <p:nvPr/>
          </p:nvGrpSpPr>
          <p:grpSpPr>
            <a:xfrm>
              <a:off x="2650567" y="1459634"/>
              <a:ext cx="3655226" cy="1396226"/>
              <a:chOff x="2650567" y="1459634"/>
              <a:chExt cx="3655226" cy="1396226"/>
            </a:xfrm>
          </p:grpSpPr>
          <p:cxnSp>
            <p:nvCxnSpPr>
              <p:cNvPr id="12" name="Curved Connector 11"/>
              <p:cNvCxnSpPr>
                <a:cxnSpLocks noChangeShapeType="1"/>
                <a:stCxn id="10" idx="3"/>
              </p:cNvCxnSpPr>
              <p:nvPr/>
            </p:nvCxnSpPr>
            <p:spPr bwMode="auto">
              <a:xfrm flipV="1">
                <a:off x="2650567" y="1792488"/>
                <a:ext cx="2107188" cy="1063372"/>
              </a:xfrm>
              <a:prstGeom prst="curvedConnector3">
                <a:avLst>
                  <a:gd name="adj1" fmla="val 50000"/>
                </a:avLst>
              </a:prstGeom>
              <a:noFill/>
              <a:ln w="28575" algn="ctr">
                <a:solidFill>
                  <a:schemeClr val="tx2"/>
                </a:solidFill>
                <a:round/>
                <a:headEnd/>
                <a:tailEnd type="arrow" w="med" len="med"/>
              </a:ln>
            </p:spPr>
          </p:cxnSp>
          <p:sp>
            <p:nvSpPr>
              <p:cNvPr id="16" name="TextBox 15"/>
              <p:cNvSpPr txBox="1">
                <a:spLocks noChangeArrowheads="1"/>
              </p:cNvSpPr>
              <p:nvPr/>
            </p:nvSpPr>
            <p:spPr bwMode="auto">
              <a:xfrm>
                <a:off x="5197796" y="1459634"/>
                <a:ext cx="1107997" cy="64633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Font typeface="Times New Roman" pitchFamily="18" charset="0"/>
                  <a:buNone/>
                </a:pPr>
                <a:r>
                  <a:rPr lang="en-US" b="1" dirty="0">
                    <a:solidFill>
                      <a:schemeClr val="bg1"/>
                    </a:solidFill>
                  </a:rPr>
                  <a:t>Port 5050</a:t>
                </a:r>
              </a:p>
              <a:p>
                <a:pPr algn="ctr" eaLnBrk="0" hangingPunct="0">
                  <a:lnSpc>
                    <a:spcPct val="85000"/>
                  </a:lnSpc>
                  <a:spcBef>
                    <a:spcPct val="50000"/>
                  </a:spcBef>
                  <a:spcAft>
                    <a:spcPct val="5000"/>
                  </a:spcAft>
                  <a:buClr>
                    <a:schemeClr val="bg1"/>
                  </a:buClr>
                  <a:buSzPct val="100000"/>
                  <a:buFont typeface="Times New Roman" pitchFamily="18" charset="0"/>
                  <a:buNone/>
                </a:pPr>
                <a:r>
                  <a:rPr lang="en-US" b="1" dirty="0">
                    <a:solidFill>
                      <a:schemeClr val="bg1"/>
                    </a:solidFill>
                  </a:rPr>
                  <a:t>Blocked</a:t>
                </a:r>
              </a:p>
            </p:txBody>
          </p:sp>
        </p:grpSp>
        <p:sp>
          <p:nvSpPr>
            <p:cNvPr id="31" name="Rectangle 30"/>
            <p:cNvSpPr/>
            <p:nvPr/>
          </p:nvSpPr>
          <p:spPr>
            <a:xfrm>
              <a:off x="4696703" y="1530884"/>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grpSp>
      <p:grpSp>
        <p:nvGrpSpPr>
          <p:cNvPr id="25" name="Group 24"/>
          <p:cNvGrpSpPr/>
          <p:nvPr/>
        </p:nvGrpSpPr>
        <p:grpSpPr>
          <a:xfrm>
            <a:off x="2650568" y="4166214"/>
            <a:ext cx="3665781" cy="646331"/>
            <a:chOff x="2650568" y="4166214"/>
            <a:chExt cx="3665781" cy="646331"/>
          </a:xfrm>
        </p:grpSpPr>
        <p:grpSp>
          <p:nvGrpSpPr>
            <p:cNvPr id="15" name="Group 14"/>
            <p:cNvGrpSpPr/>
            <p:nvPr/>
          </p:nvGrpSpPr>
          <p:grpSpPr>
            <a:xfrm>
              <a:off x="2650568" y="4166214"/>
              <a:ext cx="3665781" cy="646331"/>
              <a:chOff x="2650568" y="4166214"/>
              <a:chExt cx="3665781" cy="646331"/>
            </a:xfrm>
          </p:grpSpPr>
          <p:sp>
            <p:nvSpPr>
              <p:cNvPr id="39" name="TextBox 38"/>
              <p:cNvSpPr txBox="1">
                <a:spLocks noChangeArrowheads="1"/>
              </p:cNvSpPr>
              <p:nvPr/>
            </p:nvSpPr>
            <p:spPr bwMode="auto">
              <a:xfrm>
                <a:off x="5208353" y="4166214"/>
                <a:ext cx="1107996" cy="646331"/>
              </a:xfrm>
              <a:prstGeom prst="rect">
                <a:avLst/>
              </a:prstGeom>
              <a:noFill/>
              <a:ln w="9525">
                <a:noFill/>
                <a:miter lim="800000"/>
                <a:headEnd/>
                <a:tailEnd/>
              </a:ln>
            </p:spPr>
            <p:txBody>
              <a:bodyPr wrap="none">
                <a:spAutoFit/>
              </a:bodyPr>
              <a:lstStyle/>
              <a:p>
                <a:pPr algn="ctr" eaLnBrk="0" hangingPunct="0">
                  <a:lnSpc>
                    <a:spcPct val="85000"/>
                  </a:lnSpc>
                  <a:spcBef>
                    <a:spcPct val="50000"/>
                  </a:spcBef>
                  <a:spcAft>
                    <a:spcPct val="5000"/>
                  </a:spcAft>
                  <a:buClr>
                    <a:schemeClr val="bg1"/>
                  </a:buClr>
                  <a:buSzPct val="100000"/>
                  <a:buNone/>
                </a:pPr>
                <a:r>
                  <a:rPr lang="en-US" b="1" dirty="0">
                    <a:solidFill>
                      <a:schemeClr val="bg1"/>
                    </a:solidFill>
                  </a:rPr>
                  <a:t>Port 6681</a:t>
                </a:r>
              </a:p>
              <a:p>
                <a:pPr algn="ctr" eaLnBrk="0" hangingPunct="0">
                  <a:lnSpc>
                    <a:spcPct val="85000"/>
                  </a:lnSpc>
                  <a:spcBef>
                    <a:spcPct val="50000"/>
                  </a:spcBef>
                  <a:spcAft>
                    <a:spcPct val="5000"/>
                  </a:spcAft>
                  <a:buClr>
                    <a:schemeClr val="bg1"/>
                  </a:buClr>
                  <a:buSzPct val="100000"/>
                  <a:buNone/>
                </a:pPr>
                <a:r>
                  <a:rPr lang="en-US" b="1" dirty="0">
                    <a:solidFill>
                      <a:schemeClr val="bg1"/>
                    </a:solidFill>
                  </a:rPr>
                  <a:t>Blocked</a:t>
                </a:r>
              </a:p>
            </p:txBody>
          </p:sp>
          <p:cxnSp>
            <p:nvCxnSpPr>
              <p:cNvPr id="40" name="Curved Connector 39"/>
              <p:cNvCxnSpPr>
                <a:cxnSpLocks noChangeShapeType="1"/>
                <a:stCxn id="35" idx="3"/>
                <a:endCxn id="34" idx="1"/>
              </p:cNvCxnSpPr>
              <p:nvPr/>
            </p:nvCxnSpPr>
            <p:spPr bwMode="auto">
              <a:xfrm>
                <a:off x="2650568" y="4176055"/>
                <a:ext cx="2046135" cy="371157"/>
              </a:xfrm>
              <a:prstGeom prst="curvedConnector3">
                <a:avLst>
                  <a:gd name="adj1" fmla="val 50000"/>
                </a:avLst>
              </a:prstGeom>
              <a:noFill/>
              <a:ln w="28575" algn="ctr">
                <a:solidFill>
                  <a:schemeClr val="tx2"/>
                </a:solidFill>
                <a:round/>
                <a:headEnd/>
                <a:tailEnd type="arrow" w="med" len="med"/>
              </a:ln>
            </p:spPr>
          </p:cxnSp>
        </p:grpSp>
        <p:sp>
          <p:nvSpPr>
            <p:cNvPr id="34" name="Rectangle 33"/>
            <p:cNvSpPr/>
            <p:nvPr/>
          </p:nvSpPr>
          <p:spPr>
            <a:xfrm>
              <a:off x="4696703" y="4291763"/>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grpSp>
    </p:spTree>
    <p:custDataLst>
      <p:tags r:id="rId1"/>
    </p:custDataLst>
    <p:extLst>
      <p:ext uri="{BB962C8B-B14F-4D97-AF65-F5344CB8AC3E}">
        <p14:creationId xmlns:p14="http://schemas.microsoft.com/office/powerpoint/2010/main" val="365559894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674377" y="2709106"/>
            <a:ext cx="1094465" cy="2062572"/>
            <a:chOff x="855046" y="3646593"/>
            <a:chExt cx="1809419" cy="1278979"/>
          </a:xfrm>
        </p:grpSpPr>
        <p:sp>
          <p:nvSpPr>
            <p:cNvPr id="33"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34" name="TextBox 28"/>
            <p:cNvSpPr txBox="1">
              <a:spLocks noChangeArrowheads="1"/>
            </p:cNvSpPr>
            <p:nvPr/>
          </p:nvSpPr>
          <p:spPr bwMode="auto">
            <a:xfrm>
              <a:off x="1022829" y="4238097"/>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grpSp>
        <p:nvGrpSpPr>
          <p:cNvPr id="28" name="Group 27"/>
          <p:cNvGrpSpPr/>
          <p:nvPr/>
        </p:nvGrpSpPr>
        <p:grpSpPr>
          <a:xfrm>
            <a:off x="6276070" y="2709106"/>
            <a:ext cx="1094465" cy="2062572"/>
            <a:chOff x="855046" y="3646593"/>
            <a:chExt cx="1809419" cy="1278979"/>
          </a:xfrm>
        </p:grpSpPr>
        <p:sp>
          <p:nvSpPr>
            <p:cNvPr id="29"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30" name="TextBox 28"/>
            <p:cNvSpPr txBox="1">
              <a:spLocks noChangeArrowheads="1"/>
            </p:cNvSpPr>
            <p:nvPr/>
          </p:nvSpPr>
          <p:spPr bwMode="auto">
            <a:xfrm>
              <a:off x="1022829" y="4238097"/>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sp>
        <p:nvSpPr>
          <p:cNvPr id="19460" name="Line 4"/>
          <p:cNvSpPr>
            <a:spLocks noChangeShapeType="1"/>
          </p:cNvSpPr>
          <p:nvPr/>
        </p:nvSpPr>
        <p:spPr bwMode="auto">
          <a:xfrm>
            <a:off x="4207736" y="1555998"/>
            <a:ext cx="0" cy="449464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solidFill>
                <a:schemeClr val="tx2"/>
              </a:solidFill>
            </a:endParaRPr>
          </a:p>
        </p:txBody>
      </p:sp>
      <p:sp>
        <p:nvSpPr>
          <p:cNvPr id="19461" name="Rectangle 5"/>
          <p:cNvSpPr>
            <a:spLocks/>
          </p:cNvSpPr>
          <p:nvPr/>
        </p:nvSpPr>
        <p:spPr bwMode="auto">
          <a:xfrm>
            <a:off x="5495278" y="1129863"/>
            <a:ext cx="26560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0"/>
              </a:spcBef>
            </a:pPr>
            <a:r>
              <a:rPr lang="en-US" dirty="0">
                <a:solidFill>
                  <a:schemeClr val="tx2"/>
                </a:solidFill>
                <a:ea typeface="MS PGothic" pitchFamily="34" charset="-128"/>
              </a:rPr>
              <a:t>Palo Alto Networks Firewalls</a:t>
            </a:r>
          </a:p>
          <a:p>
            <a:pPr>
              <a:spcBef>
                <a:spcPts val="0"/>
              </a:spcBef>
            </a:pPr>
            <a:r>
              <a:rPr lang="en-US" dirty="0">
                <a:solidFill>
                  <a:schemeClr val="tx2"/>
                </a:solidFill>
                <a:ea typeface="MS PGothic" pitchFamily="34" charset="-128"/>
              </a:rPr>
              <a:t>with App-ID</a:t>
            </a:r>
          </a:p>
        </p:txBody>
      </p:sp>
      <p:sp>
        <p:nvSpPr>
          <p:cNvPr id="19462" name="Rectangle 6"/>
          <p:cNvSpPr>
            <a:spLocks/>
          </p:cNvSpPr>
          <p:nvPr/>
        </p:nvSpPr>
        <p:spPr bwMode="auto">
          <a:xfrm>
            <a:off x="1240238" y="1237430"/>
            <a:ext cx="15901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chemeClr val="tx2"/>
                </a:solidFill>
                <a:ea typeface="MS PGothic" pitchFamily="34" charset="-128"/>
              </a:rPr>
              <a:t>Legacy Firewalls</a:t>
            </a:r>
          </a:p>
        </p:txBody>
      </p:sp>
      <p:sp>
        <p:nvSpPr>
          <p:cNvPr id="19463" name="Rectangle 7"/>
          <p:cNvSpPr>
            <a:spLocks/>
          </p:cNvSpPr>
          <p:nvPr/>
        </p:nvSpPr>
        <p:spPr bwMode="auto">
          <a:xfrm>
            <a:off x="5421819" y="1777148"/>
            <a:ext cx="276998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a:solidFill>
                  <a:schemeClr val="tx2"/>
                </a:solidFill>
                <a:ea typeface="MS PGothic" pitchFamily="34" charset="-128"/>
              </a:rPr>
              <a:t>Firewall Rule:  ALLOW DNS</a:t>
            </a:r>
          </a:p>
        </p:txBody>
      </p:sp>
      <p:sp>
        <p:nvSpPr>
          <p:cNvPr id="19464" name="Rectangle 8"/>
          <p:cNvSpPr>
            <a:spLocks/>
          </p:cNvSpPr>
          <p:nvPr/>
        </p:nvSpPr>
        <p:spPr bwMode="auto">
          <a:xfrm>
            <a:off x="528504" y="1777147"/>
            <a:ext cx="3013646"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a:solidFill>
                  <a:schemeClr val="tx2"/>
                </a:solidFill>
                <a:ea typeface="MS PGothic" pitchFamily="34" charset="-128"/>
              </a:rPr>
              <a:t>Firewall Rule:  ALLOW Port 53 </a:t>
            </a:r>
          </a:p>
        </p:txBody>
      </p:sp>
      <p:sp>
        <p:nvSpPr>
          <p:cNvPr id="19469" name="Rectangle 13"/>
          <p:cNvSpPr>
            <a:spLocks/>
          </p:cNvSpPr>
          <p:nvPr/>
        </p:nvSpPr>
        <p:spPr bwMode="auto">
          <a:xfrm>
            <a:off x="5617961" y="4950717"/>
            <a:ext cx="1090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DNS=DNS:</a:t>
            </a:r>
            <a:endParaRPr lang="en-US" dirty="0">
              <a:solidFill>
                <a:srgbClr val="5AEB23"/>
              </a:solidFill>
              <a:ea typeface="MS PGothic" pitchFamily="34" charset="-128"/>
            </a:endParaRPr>
          </a:p>
        </p:txBody>
      </p:sp>
      <p:sp>
        <p:nvSpPr>
          <p:cNvPr id="19470" name="Rectangle 14"/>
          <p:cNvSpPr>
            <a:spLocks/>
          </p:cNvSpPr>
          <p:nvPr/>
        </p:nvSpPr>
        <p:spPr bwMode="auto">
          <a:xfrm>
            <a:off x="657968" y="4983025"/>
            <a:ext cx="17312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Packet on Port 53: </a:t>
            </a:r>
            <a:endParaRPr lang="en-US" dirty="0">
              <a:solidFill>
                <a:srgbClr val="5AEB23"/>
              </a:solidFill>
              <a:ea typeface="MS PGothic" pitchFamily="34" charset="-128"/>
            </a:endParaRPr>
          </a:p>
        </p:txBody>
      </p:sp>
      <p:sp>
        <p:nvSpPr>
          <p:cNvPr id="26" name="Rectangle 13"/>
          <p:cNvSpPr>
            <a:spLocks/>
          </p:cNvSpPr>
          <p:nvPr/>
        </p:nvSpPr>
        <p:spPr bwMode="auto">
          <a:xfrm>
            <a:off x="6966343" y="4943928"/>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27" name="Rectangle 13"/>
          <p:cNvSpPr>
            <a:spLocks/>
          </p:cNvSpPr>
          <p:nvPr/>
        </p:nvSpPr>
        <p:spPr bwMode="auto">
          <a:xfrm>
            <a:off x="2700322" y="4986103"/>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4" name="Rectangle 3"/>
          <p:cNvSpPr/>
          <p:nvPr/>
        </p:nvSpPr>
        <p:spPr>
          <a:xfrm>
            <a:off x="6600069" y="2823019"/>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31" name="Rectangle 30"/>
          <p:cNvSpPr/>
          <p:nvPr/>
        </p:nvSpPr>
        <p:spPr>
          <a:xfrm>
            <a:off x="1997044" y="2837532"/>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35" name="Right Arrow 34"/>
          <p:cNvSpPr/>
          <p:nvPr/>
        </p:nvSpPr>
        <p:spPr bwMode="auto">
          <a:xfrm>
            <a:off x="5410215" y="2856632"/>
            <a:ext cx="1084749"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6" name="Right Arrow 35"/>
          <p:cNvSpPr/>
          <p:nvPr/>
        </p:nvSpPr>
        <p:spPr bwMode="auto">
          <a:xfrm>
            <a:off x="7196998" y="2856632"/>
            <a:ext cx="1085498"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7" name="Right Arrow 36"/>
          <p:cNvSpPr/>
          <p:nvPr/>
        </p:nvSpPr>
        <p:spPr bwMode="auto">
          <a:xfrm>
            <a:off x="817740" y="2856632"/>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8" name="Right Arrow 37"/>
          <p:cNvSpPr/>
          <p:nvPr/>
        </p:nvSpPr>
        <p:spPr bwMode="auto">
          <a:xfrm>
            <a:off x="2601068" y="2856632"/>
            <a:ext cx="1083907"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9" name="Right Arrow 38"/>
          <p:cNvSpPr/>
          <p:nvPr/>
        </p:nvSpPr>
        <p:spPr bwMode="auto">
          <a:xfrm>
            <a:off x="5410217" y="4030106"/>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0" name="Rectangle 39"/>
          <p:cNvSpPr/>
          <p:nvPr/>
        </p:nvSpPr>
        <p:spPr>
          <a:xfrm>
            <a:off x="6493201" y="3949709"/>
            <a:ext cx="595007" cy="510897"/>
          </a:xfrm>
          <a:prstGeom prst="rect">
            <a:avLst/>
          </a:prstGeom>
        </p:spPr>
        <p:txBody>
          <a:bodyPr wrap="none" lIns="91426" tIns="45714" rIns="91426" bIns="45714">
            <a:spAutoFit/>
          </a:bodyPr>
          <a:lstStyle/>
          <a:p>
            <a:pPr>
              <a:buNone/>
            </a:pPr>
            <a:r>
              <a:rPr lang="en-US" sz="3200" dirty="0">
                <a:ln>
                  <a:solidFill>
                    <a:schemeClr val="bg1"/>
                  </a:solidFill>
                </a:ln>
                <a:solidFill>
                  <a:srgbClr val="FF0000"/>
                </a:solidFill>
                <a:latin typeface="Zapf Dingbats"/>
                <a:ea typeface="Zapf Dingbats"/>
                <a:cs typeface="Zapf Dingbats"/>
              </a:rPr>
              <a:t>✗</a:t>
            </a:r>
            <a:endParaRPr lang="en-US" sz="3200" dirty="0">
              <a:ln>
                <a:solidFill>
                  <a:schemeClr val="bg1"/>
                </a:solidFill>
              </a:ln>
              <a:solidFill>
                <a:srgbClr val="FF0000"/>
              </a:solidFill>
            </a:endParaRPr>
          </a:p>
        </p:txBody>
      </p:sp>
      <p:sp>
        <p:nvSpPr>
          <p:cNvPr id="41" name="Rectangle 13"/>
          <p:cNvSpPr>
            <a:spLocks/>
          </p:cNvSpPr>
          <p:nvPr/>
        </p:nvSpPr>
        <p:spPr bwMode="auto">
          <a:xfrm>
            <a:off x="5243464" y="5259696"/>
            <a:ext cx="14747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err="1">
                <a:solidFill>
                  <a:srgbClr val="050200"/>
                </a:solidFill>
                <a:ea typeface="MS PGothic" pitchFamily="34" charset="-128"/>
              </a:rPr>
              <a:t>Bittorrent≠DNS</a:t>
            </a:r>
            <a:r>
              <a:rPr lang="en-US" dirty="0">
                <a:solidFill>
                  <a:srgbClr val="050200"/>
                </a:solidFill>
                <a:ea typeface="MS PGothic" pitchFamily="34" charset="-128"/>
              </a:rPr>
              <a:t>:</a:t>
            </a:r>
            <a:endParaRPr lang="en-US" dirty="0">
              <a:solidFill>
                <a:srgbClr val="D72421"/>
              </a:solidFill>
              <a:ea typeface="MS PGothic" pitchFamily="34" charset="-128"/>
            </a:endParaRPr>
          </a:p>
        </p:txBody>
      </p:sp>
      <p:sp>
        <p:nvSpPr>
          <p:cNvPr id="42" name="Rectangle 22"/>
          <p:cNvSpPr>
            <a:spLocks/>
          </p:cNvSpPr>
          <p:nvPr/>
        </p:nvSpPr>
        <p:spPr bwMode="auto">
          <a:xfrm>
            <a:off x="4587858" y="5587255"/>
            <a:ext cx="368049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a:t>
            </a:r>
            <a:r>
              <a:rPr lang="en-US" dirty="0" err="1">
                <a:solidFill>
                  <a:srgbClr val="050200"/>
                </a:solidFill>
                <a:ea typeface="MS PGothic" pitchFamily="34" charset="-128"/>
              </a:rPr>
              <a:t>Bittorent</a:t>
            </a:r>
            <a:r>
              <a:rPr lang="en-US" dirty="0">
                <a:solidFill>
                  <a:srgbClr val="050200"/>
                </a:solidFill>
                <a:ea typeface="MS PGothic" pitchFamily="34" charset="-128"/>
              </a:rPr>
              <a:t> detected and blocked</a:t>
            </a:r>
          </a:p>
        </p:txBody>
      </p:sp>
      <p:sp>
        <p:nvSpPr>
          <p:cNvPr id="43" name="Rectangle 13"/>
          <p:cNvSpPr>
            <a:spLocks/>
          </p:cNvSpPr>
          <p:nvPr/>
        </p:nvSpPr>
        <p:spPr bwMode="auto">
          <a:xfrm>
            <a:off x="7063695" y="5271571"/>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D72421"/>
                </a:solidFill>
                <a:ea typeface="MS PGothic" pitchFamily="34" charset="-128"/>
              </a:rPr>
              <a:t>Deny</a:t>
            </a:r>
          </a:p>
        </p:txBody>
      </p:sp>
      <p:sp>
        <p:nvSpPr>
          <p:cNvPr id="44" name="Right Arrow 43"/>
          <p:cNvSpPr/>
          <p:nvPr/>
        </p:nvSpPr>
        <p:spPr bwMode="auto">
          <a:xfrm>
            <a:off x="817742" y="4030106"/>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6" name="Rectangle 45"/>
          <p:cNvSpPr/>
          <p:nvPr/>
        </p:nvSpPr>
        <p:spPr>
          <a:xfrm>
            <a:off x="1997044" y="3949709"/>
            <a:ext cx="413491" cy="523208"/>
          </a:xfrm>
          <a:prstGeom prst="rect">
            <a:avLst/>
          </a:prstGeom>
        </p:spPr>
        <p:txBody>
          <a:bodyPr wrap="square" lIns="91426" tIns="45714" rIns="91426" bIns="45714">
            <a:spAutoFit/>
          </a:bodyPr>
          <a:lstStyle/>
          <a:p>
            <a:pPr>
              <a:buNone/>
            </a:pPr>
            <a:r>
              <a:rPr lang="en-US" sz="3200" dirty="0">
                <a:ln>
                  <a:solidFill>
                    <a:schemeClr val="bg1"/>
                  </a:solidFill>
                </a:ln>
                <a:solidFill>
                  <a:schemeClr val="accent2">
                    <a:lumMod val="75000"/>
                  </a:schemeClr>
                </a:solidFill>
                <a:latin typeface="Zapf Dingbats"/>
                <a:ea typeface="Zapf Dingbats"/>
                <a:cs typeface="Zapf Dingbats"/>
              </a:rPr>
              <a:t>✔</a:t>
            </a:r>
            <a:endParaRPr lang="en-US" sz="3200" dirty="0">
              <a:ln>
                <a:solidFill>
                  <a:schemeClr val="bg1"/>
                </a:solidFill>
              </a:ln>
              <a:solidFill>
                <a:schemeClr val="accent2">
                  <a:lumMod val="75000"/>
                </a:schemeClr>
              </a:solidFill>
            </a:endParaRPr>
          </a:p>
        </p:txBody>
      </p:sp>
      <p:sp>
        <p:nvSpPr>
          <p:cNvPr id="47" name="Rectangle 14"/>
          <p:cNvSpPr>
            <a:spLocks/>
          </p:cNvSpPr>
          <p:nvPr/>
        </p:nvSpPr>
        <p:spPr bwMode="auto">
          <a:xfrm>
            <a:off x="657968" y="5412424"/>
            <a:ext cx="17312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Packet on Port 53: </a:t>
            </a:r>
            <a:endParaRPr lang="en-US" dirty="0">
              <a:solidFill>
                <a:srgbClr val="5AEB23"/>
              </a:solidFill>
              <a:ea typeface="MS PGothic" pitchFamily="34" charset="-128"/>
            </a:endParaRPr>
          </a:p>
        </p:txBody>
      </p:sp>
      <p:sp>
        <p:nvSpPr>
          <p:cNvPr id="48" name="Rectangle 13"/>
          <p:cNvSpPr>
            <a:spLocks/>
          </p:cNvSpPr>
          <p:nvPr/>
        </p:nvSpPr>
        <p:spPr bwMode="auto">
          <a:xfrm>
            <a:off x="2713389" y="5415502"/>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49" name="Rectangle 23"/>
          <p:cNvSpPr>
            <a:spLocks/>
          </p:cNvSpPr>
          <p:nvPr/>
        </p:nvSpPr>
        <p:spPr bwMode="auto">
          <a:xfrm>
            <a:off x="607292" y="5741464"/>
            <a:ext cx="23852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Port 53 allowed</a:t>
            </a:r>
          </a:p>
        </p:txBody>
      </p:sp>
      <p:sp>
        <p:nvSpPr>
          <p:cNvPr id="50" name="Right Arrow 49"/>
          <p:cNvSpPr/>
          <p:nvPr/>
        </p:nvSpPr>
        <p:spPr bwMode="auto">
          <a:xfrm>
            <a:off x="2601068" y="4030106"/>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5" name="Rectangle 1"/>
          <p:cNvSpPr>
            <a:spLocks noGrp="1" noChangeArrowheads="1"/>
          </p:cNvSpPr>
          <p:nvPr>
            <p:ph type="title"/>
          </p:nvPr>
        </p:nvSpPr>
        <p:spPr>
          <a:xfrm>
            <a:off x="35496" y="1"/>
            <a:ext cx="8374063" cy="762000"/>
          </a:xfrm>
        </p:spPr>
        <p:txBody>
          <a:bodyPr>
            <a:normAutofit/>
          </a:bodyPr>
          <a:lstStyle/>
          <a:p>
            <a:pPr eaLnBrk="1" hangingPunct="1">
              <a:defRPr/>
            </a:pPr>
            <a:r>
              <a:rPr lang="en-US" dirty="0"/>
              <a:t>Scenario 1:  DNS Traffic</a:t>
            </a:r>
          </a:p>
        </p:txBody>
      </p:sp>
    </p:spTree>
    <p:extLst>
      <p:ext uri="{BB962C8B-B14F-4D97-AF65-F5344CB8AC3E}">
        <p14:creationId xmlns:p14="http://schemas.microsoft.com/office/powerpoint/2010/main" val="243859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0"/>
                                        </p:tgtEl>
                                        <p:attrNameLst>
                                          <p:attrName>style.visibility</p:attrName>
                                        </p:attrNameLst>
                                      </p:cBhvr>
                                      <p:to>
                                        <p:strVal val="visible"/>
                                      </p:to>
                                    </p:set>
                                  </p:childTnLst>
                                </p:cTn>
                              </p:par>
                              <p:par>
                                <p:cTn id="7" presetID="2" presetClass="entr" presetSubtype="8"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anim calcmode="lin" valueType="num">
                                      <p:cBhvr additive="base">
                                        <p:cTn id="9" dur="500" fill="hold"/>
                                        <p:tgtEl>
                                          <p:spTgt spid="37"/>
                                        </p:tgtEl>
                                        <p:attrNameLst>
                                          <p:attrName>ppt_x</p:attrName>
                                        </p:attrNameLst>
                                      </p:cBhvr>
                                      <p:tavLst>
                                        <p:tav tm="0">
                                          <p:val>
                                            <p:strVal val="0-#ppt_w/2"/>
                                          </p:val>
                                        </p:tav>
                                        <p:tav tm="100000">
                                          <p:val>
                                            <p:strVal val="#ppt_x"/>
                                          </p:val>
                                        </p:tav>
                                      </p:tavLst>
                                    </p:anim>
                                    <p:anim calcmode="lin" valueType="num">
                                      <p:cBhvr additive="base">
                                        <p:cTn id="1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500"/>
                            </p:stCondLst>
                            <p:childTnLst>
                              <p:par>
                                <p:cTn id="19" presetID="1" presetClass="entr" presetSubtype="0" fill="hold" grpId="0" nodeType="afterEffect">
                                  <p:stCondLst>
                                    <p:cond delay="1000"/>
                                  </p:stCondLst>
                                  <p:childTnLst>
                                    <p:set>
                                      <p:cBhvr>
                                        <p:cTn id="20" dur="1" fill="hold">
                                          <p:stCondLst>
                                            <p:cond delay="0"/>
                                          </p:stCondLst>
                                        </p:cTn>
                                        <p:tgtEl>
                                          <p:spTgt spid="38"/>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100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additive="base">
                                        <p:cTn id="28" dur="500" fill="hold"/>
                                        <p:tgtEl>
                                          <p:spTgt spid="35"/>
                                        </p:tgtEl>
                                        <p:attrNameLst>
                                          <p:attrName>ppt_x</p:attrName>
                                        </p:attrNameLst>
                                      </p:cBhvr>
                                      <p:tavLst>
                                        <p:tav tm="0">
                                          <p:val>
                                            <p:strVal val="0-#ppt_w/2"/>
                                          </p:val>
                                        </p:tav>
                                        <p:tav tm="100000">
                                          <p:val>
                                            <p:strVal val="#ppt_x"/>
                                          </p:val>
                                        </p:tav>
                                      </p:tavLst>
                                    </p:anim>
                                    <p:anim calcmode="lin" valueType="num">
                                      <p:cBhvr additive="base">
                                        <p:cTn id="29" dur="500" fill="hold"/>
                                        <p:tgtEl>
                                          <p:spTgt spid="35"/>
                                        </p:tgtEl>
                                        <p:attrNameLst>
                                          <p:attrName>ppt_y</p:attrName>
                                        </p:attrNameLst>
                                      </p:cBhvr>
                                      <p:tavLst>
                                        <p:tav tm="0">
                                          <p:val>
                                            <p:strVal val="#ppt_y"/>
                                          </p:val>
                                        </p:tav>
                                        <p:tav tm="100000">
                                          <p:val>
                                            <p:strVal val="#ppt_y"/>
                                          </p:val>
                                        </p:tav>
                                      </p:tavLst>
                                    </p:anim>
                                  </p:childTnLst>
                                </p:cTn>
                              </p:par>
                              <p:par>
                                <p:cTn id="30" presetID="1" presetClass="entr" presetSubtype="0" fill="hold" grpId="0" nodeType="withEffect">
                                  <p:stCondLst>
                                    <p:cond delay="0"/>
                                  </p:stCondLst>
                                  <p:childTnLst>
                                    <p:set>
                                      <p:cBhvr>
                                        <p:cTn id="31" dur="1" fill="hold">
                                          <p:stCondLst>
                                            <p:cond delay="0"/>
                                          </p:stCondLst>
                                        </p:cTn>
                                        <p:tgtEl>
                                          <p:spTgt spid="19469"/>
                                        </p:tgtEl>
                                        <p:attrNameLst>
                                          <p:attrName>style.visibility</p:attrName>
                                        </p:attrNameLst>
                                      </p:cBhvr>
                                      <p:to>
                                        <p:strVal val="visible"/>
                                      </p:to>
                                    </p:set>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1000"/>
                            </p:stCondLst>
                            <p:childTnLst>
                              <p:par>
                                <p:cTn id="39" presetID="1" presetClass="entr" presetSubtype="0" fill="hold" grpId="0" nodeType="afterEffect">
                                  <p:stCondLst>
                                    <p:cond delay="1000"/>
                                  </p:stCondLst>
                                  <p:childTnLst>
                                    <p:set>
                                      <p:cBhvr>
                                        <p:cTn id="40" dur="1" fill="hold">
                                          <p:stCondLst>
                                            <p:cond delay="0"/>
                                          </p:stCondLst>
                                        </p:cTn>
                                        <p:tgtEl>
                                          <p:spTgt spid="36"/>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100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4"/>
                                        </p:tgtEl>
                                        <p:attrNameLst>
                                          <p:attrName>style.visibility</p:attrName>
                                        </p:attrNameLst>
                                      </p:cBhvr>
                                      <p:to>
                                        <p:strVal val="visible"/>
                                      </p:to>
                                    </p:set>
                                    <p:anim calcmode="lin" valueType="num">
                                      <p:cBhvr additive="base">
                                        <p:cTn id="48" dur="500" fill="hold"/>
                                        <p:tgtEl>
                                          <p:spTgt spid="44"/>
                                        </p:tgtEl>
                                        <p:attrNameLst>
                                          <p:attrName>ppt_x</p:attrName>
                                        </p:attrNameLst>
                                      </p:cBhvr>
                                      <p:tavLst>
                                        <p:tav tm="0">
                                          <p:val>
                                            <p:strVal val="0-#ppt_w/2"/>
                                          </p:val>
                                        </p:tav>
                                        <p:tav tm="100000">
                                          <p:val>
                                            <p:strVal val="#ppt_x"/>
                                          </p:val>
                                        </p:tav>
                                      </p:tavLst>
                                    </p:anim>
                                    <p:anim calcmode="lin" valueType="num">
                                      <p:cBhvr additive="base">
                                        <p:cTn id="49" dur="500" fill="hold"/>
                                        <p:tgtEl>
                                          <p:spTgt spid="44"/>
                                        </p:tgtEl>
                                        <p:attrNameLst>
                                          <p:attrName>ppt_y</p:attrName>
                                        </p:attrNameLst>
                                      </p:cBhvr>
                                      <p:tavLst>
                                        <p:tav tm="0">
                                          <p:val>
                                            <p:strVal val="#ppt_y"/>
                                          </p:val>
                                        </p:tav>
                                        <p:tav tm="100000">
                                          <p:val>
                                            <p:strVal val="#ppt_y"/>
                                          </p:val>
                                        </p:tav>
                                      </p:tavLst>
                                    </p:anim>
                                  </p:childTnLst>
                                </p:cTn>
                              </p:par>
                              <p:par>
                                <p:cTn id="50" presetID="1"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 calcmode="lin" valueType="num">
                                      <p:cBhvr>
                                        <p:cTn id="56" dur="500" fill="hold"/>
                                        <p:tgtEl>
                                          <p:spTgt spid="46"/>
                                        </p:tgtEl>
                                        <p:attrNameLst>
                                          <p:attrName>ppt_w</p:attrName>
                                        </p:attrNameLst>
                                      </p:cBhvr>
                                      <p:tavLst>
                                        <p:tav tm="0">
                                          <p:val>
                                            <p:fltVal val="0"/>
                                          </p:val>
                                        </p:tav>
                                        <p:tav tm="100000">
                                          <p:val>
                                            <p:strVal val="#ppt_w"/>
                                          </p:val>
                                        </p:tav>
                                      </p:tavLst>
                                    </p:anim>
                                    <p:anim calcmode="lin" valueType="num">
                                      <p:cBhvr>
                                        <p:cTn id="57" dur="500" fill="hold"/>
                                        <p:tgtEl>
                                          <p:spTgt spid="46"/>
                                        </p:tgtEl>
                                        <p:attrNameLst>
                                          <p:attrName>ppt_h</p:attrName>
                                        </p:attrNameLst>
                                      </p:cBhvr>
                                      <p:tavLst>
                                        <p:tav tm="0">
                                          <p:val>
                                            <p:fltVal val="0"/>
                                          </p:val>
                                        </p:tav>
                                        <p:tav tm="100000">
                                          <p:val>
                                            <p:strVal val="#ppt_h"/>
                                          </p:val>
                                        </p:tav>
                                      </p:tavLst>
                                    </p:anim>
                                    <p:animEffect transition="in" filter="fade">
                                      <p:cBhvr>
                                        <p:cTn id="58" dur="500"/>
                                        <p:tgtEl>
                                          <p:spTgt spid="46"/>
                                        </p:tgtEl>
                                      </p:cBhvr>
                                    </p:animEffect>
                                  </p:childTnLst>
                                </p:cTn>
                              </p:par>
                            </p:childTnLst>
                          </p:cTn>
                        </p:par>
                        <p:par>
                          <p:cTn id="59" fill="hold">
                            <p:stCondLst>
                              <p:cond delay="500"/>
                            </p:stCondLst>
                            <p:childTnLst>
                              <p:par>
                                <p:cTn id="60" presetID="2" presetClass="entr" presetSubtype="8" fill="hold" grpId="0" nodeType="afterEffect">
                                  <p:stCondLst>
                                    <p:cond delay="100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fill="hold"/>
                                        <p:tgtEl>
                                          <p:spTgt spid="50"/>
                                        </p:tgtEl>
                                        <p:attrNameLst>
                                          <p:attrName>ppt_x</p:attrName>
                                        </p:attrNameLst>
                                      </p:cBhvr>
                                      <p:tavLst>
                                        <p:tav tm="0">
                                          <p:val>
                                            <p:strVal val="0-#ppt_w/2"/>
                                          </p:val>
                                        </p:tav>
                                        <p:tav tm="100000">
                                          <p:val>
                                            <p:strVal val="#ppt_x"/>
                                          </p:val>
                                        </p:tav>
                                      </p:tavLst>
                                    </p:anim>
                                    <p:anim calcmode="lin" valueType="num">
                                      <p:cBhvr additive="base">
                                        <p:cTn id="63" dur="500" fill="hold"/>
                                        <p:tgtEl>
                                          <p:spTgt spid="50"/>
                                        </p:tgtEl>
                                        <p:attrNameLst>
                                          <p:attrName>ppt_y</p:attrName>
                                        </p:attrNameLst>
                                      </p:cBhvr>
                                      <p:tavLst>
                                        <p:tav tm="0">
                                          <p:val>
                                            <p:strVal val="#ppt_y"/>
                                          </p:val>
                                        </p:tav>
                                        <p:tav tm="100000">
                                          <p:val>
                                            <p:strVal val="#ppt_y"/>
                                          </p:val>
                                        </p:tav>
                                      </p:tavLst>
                                    </p:anim>
                                  </p:childTnLst>
                                </p:cTn>
                              </p:par>
                            </p:childTnLst>
                          </p:cTn>
                        </p:par>
                        <p:par>
                          <p:cTn id="64" fill="hold">
                            <p:stCondLst>
                              <p:cond delay="2000"/>
                            </p:stCondLst>
                            <p:childTnLst>
                              <p:par>
                                <p:cTn id="65" presetID="1" presetClass="entr" presetSubtype="0" fill="hold" grpId="0" nodeType="afterEffect">
                                  <p:stCondLst>
                                    <p:cond delay="1000"/>
                                  </p:stCondLst>
                                  <p:childTnLst>
                                    <p:set>
                                      <p:cBhvr>
                                        <p:cTn id="66" dur="1" fill="hold">
                                          <p:stCondLst>
                                            <p:cond delay="0"/>
                                          </p:stCondLst>
                                        </p:cTn>
                                        <p:tgtEl>
                                          <p:spTgt spid="48"/>
                                        </p:tgtEl>
                                        <p:attrNameLst>
                                          <p:attrName>style.visibility</p:attrName>
                                        </p:attrNameLst>
                                      </p:cBhvr>
                                      <p:to>
                                        <p:strVal val="visible"/>
                                      </p:to>
                                    </p:set>
                                  </p:childTnLst>
                                </p:cTn>
                              </p:par>
                            </p:childTnLst>
                          </p:cTn>
                        </p:par>
                        <p:par>
                          <p:cTn id="67" fill="hold">
                            <p:stCondLst>
                              <p:cond delay="3000"/>
                            </p:stCondLst>
                            <p:childTnLst>
                              <p:par>
                                <p:cTn id="68" presetID="1" presetClass="entr" presetSubtype="0" fill="hold" grpId="0" nodeType="afterEffect">
                                  <p:stCondLst>
                                    <p:cond delay="1000"/>
                                  </p:stCondLst>
                                  <p:childTnLst>
                                    <p:set>
                                      <p:cBhvr>
                                        <p:cTn id="69" dur="1" fill="hold">
                                          <p:stCondLst>
                                            <p:cond delay="0"/>
                                          </p:stCondLst>
                                        </p:cTn>
                                        <p:tgtEl>
                                          <p:spTgt spid="4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additive="base">
                                        <p:cTn id="74" dur="500" fill="hold"/>
                                        <p:tgtEl>
                                          <p:spTgt spid="39"/>
                                        </p:tgtEl>
                                        <p:attrNameLst>
                                          <p:attrName>ppt_x</p:attrName>
                                        </p:attrNameLst>
                                      </p:cBhvr>
                                      <p:tavLst>
                                        <p:tav tm="0">
                                          <p:val>
                                            <p:strVal val="0-#ppt_w/2"/>
                                          </p:val>
                                        </p:tav>
                                        <p:tav tm="100000">
                                          <p:val>
                                            <p:strVal val="#ppt_x"/>
                                          </p:val>
                                        </p:tav>
                                      </p:tavLst>
                                    </p:anim>
                                    <p:anim calcmode="lin" valueType="num">
                                      <p:cBhvr additive="base">
                                        <p:cTn id="75" dur="500" fill="hold"/>
                                        <p:tgtEl>
                                          <p:spTgt spid="39"/>
                                        </p:tgtEl>
                                        <p:attrNameLst>
                                          <p:attrName>ppt_y</p:attrName>
                                        </p:attrNameLst>
                                      </p:cBhvr>
                                      <p:tavLst>
                                        <p:tav tm="0">
                                          <p:val>
                                            <p:strVal val="#ppt_y"/>
                                          </p:val>
                                        </p:tav>
                                        <p:tav tm="100000">
                                          <p:val>
                                            <p:strVal val="#ppt_y"/>
                                          </p:val>
                                        </p:tav>
                                      </p:tavLst>
                                    </p:anim>
                                  </p:childTnLst>
                                </p:cTn>
                              </p:par>
                              <p:par>
                                <p:cTn id="76" presetID="1" presetClass="entr" presetSubtype="0" fill="hold" grpId="0" nodeType="withEffect">
                                  <p:stCondLst>
                                    <p:cond delay="0"/>
                                  </p:stCondLst>
                                  <p:childTnLst>
                                    <p:set>
                                      <p:cBhvr>
                                        <p:cTn id="77" dur="1" fill="hold">
                                          <p:stCondLst>
                                            <p:cond delay="0"/>
                                          </p:stCondLst>
                                        </p:cTn>
                                        <p:tgtEl>
                                          <p:spTgt spid="41"/>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p:cTn id="82" dur="500" fill="hold"/>
                                        <p:tgtEl>
                                          <p:spTgt spid="40"/>
                                        </p:tgtEl>
                                        <p:attrNameLst>
                                          <p:attrName>ppt_w</p:attrName>
                                        </p:attrNameLst>
                                      </p:cBhvr>
                                      <p:tavLst>
                                        <p:tav tm="0">
                                          <p:val>
                                            <p:fltVal val="0"/>
                                          </p:val>
                                        </p:tav>
                                        <p:tav tm="100000">
                                          <p:val>
                                            <p:strVal val="#ppt_w"/>
                                          </p:val>
                                        </p:tav>
                                      </p:tavLst>
                                    </p:anim>
                                    <p:anim calcmode="lin" valueType="num">
                                      <p:cBhvr>
                                        <p:cTn id="83" dur="500" fill="hold"/>
                                        <p:tgtEl>
                                          <p:spTgt spid="40"/>
                                        </p:tgtEl>
                                        <p:attrNameLst>
                                          <p:attrName>ppt_h</p:attrName>
                                        </p:attrNameLst>
                                      </p:cBhvr>
                                      <p:tavLst>
                                        <p:tav tm="0">
                                          <p:val>
                                            <p:fltVal val="0"/>
                                          </p:val>
                                        </p:tav>
                                        <p:tav tm="100000">
                                          <p:val>
                                            <p:strVal val="#ppt_h"/>
                                          </p:val>
                                        </p:tav>
                                      </p:tavLst>
                                    </p:anim>
                                    <p:animEffect transition="in" filter="fade">
                                      <p:cBhvr>
                                        <p:cTn id="84" dur="500"/>
                                        <p:tgtEl>
                                          <p:spTgt spid="40"/>
                                        </p:tgtEl>
                                      </p:cBhvr>
                                    </p:animEffect>
                                  </p:childTnLst>
                                </p:cTn>
                              </p:par>
                            </p:childTnLst>
                          </p:cTn>
                        </p:par>
                        <p:par>
                          <p:cTn id="85" fill="hold">
                            <p:stCondLst>
                              <p:cond delay="500"/>
                            </p:stCondLst>
                            <p:childTnLst>
                              <p:par>
                                <p:cTn id="86" presetID="1" presetClass="entr" presetSubtype="0" fill="hold" grpId="0" nodeType="afterEffect">
                                  <p:stCondLst>
                                    <p:cond delay="1000"/>
                                  </p:stCondLst>
                                  <p:childTnLst>
                                    <p:set>
                                      <p:cBhvr>
                                        <p:cTn id="87" dur="1" fill="hold">
                                          <p:stCondLst>
                                            <p:cond delay="0"/>
                                          </p:stCondLst>
                                        </p:cTn>
                                        <p:tgtEl>
                                          <p:spTgt spid="43"/>
                                        </p:tgtEl>
                                        <p:attrNameLst>
                                          <p:attrName>style.visibility</p:attrName>
                                        </p:attrNameLst>
                                      </p:cBhvr>
                                      <p:to>
                                        <p:strVal val="visible"/>
                                      </p:to>
                                    </p:set>
                                  </p:childTnLst>
                                </p:cTn>
                              </p:par>
                            </p:childTnLst>
                          </p:cTn>
                        </p:par>
                        <p:par>
                          <p:cTn id="88" fill="hold">
                            <p:stCondLst>
                              <p:cond delay="1500"/>
                            </p:stCondLst>
                            <p:childTnLst>
                              <p:par>
                                <p:cTn id="89" presetID="1" presetClass="entr" presetSubtype="0" fill="hold" grpId="0" nodeType="afterEffect">
                                  <p:stCondLst>
                                    <p:cond delay="100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p:bldP spid="19470" grpId="0"/>
      <p:bldP spid="26" grpId="0"/>
      <p:bldP spid="27" grpId="0"/>
      <p:bldP spid="4" grpId="0"/>
      <p:bldP spid="31" grpId="0"/>
      <p:bldP spid="35" grpId="0" animBg="1"/>
      <p:bldP spid="36" grpId="0" animBg="1"/>
      <p:bldP spid="37" grpId="0" animBg="1"/>
      <p:bldP spid="38" grpId="0" animBg="1"/>
      <p:bldP spid="39" grpId="0" animBg="1"/>
      <p:bldP spid="40" grpId="0"/>
      <p:bldP spid="41" grpId="0"/>
      <p:bldP spid="42" grpId="0"/>
      <p:bldP spid="43" grpId="0"/>
      <p:bldP spid="44" grpId="0" animBg="1"/>
      <p:bldP spid="46" grpId="0"/>
      <p:bldP spid="47" grpId="0"/>
      <p:bldP spid="48" grpId="0"/>
      <p:bldP spid="49" grpId="0"/>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2608411" y="2691553"/>
            <a:ext cx="1070429" cy="2062572"/>
            <a:chOff x="3386102" y="1043985"/>
            <a:chExt cx="1940454" cy="1371599"/>
          </a:xfrm>
        </p:grpSpPr>
        <p:sp>
          <p:nvSpPr>
            <p:cNvPr id="59" name="AutoShape 33"/>
            <p:cNvSpPr>
              <a:spLocks noChangeArrowheads="1"/>
            </p:cNvSpPr>
            <p:nvPr/>
          </p:nvSpPr>
          <p:spPr bwMode="auto">
            <a:xfrm>
              <a:off x="3386102" y="1043985"/>
              <a:ext cx="1940454" cy="1371599"/>
            </a:xfrm>
            <a:prstGeom prst="roundRect">
              <a:avLst>
                <a:gd name="adj" fmla="val 9196"/>
              </a:avLst>
            </a:prstGeom>
            <a:solidFill>
              <a:srgbClr val="A7C439"/>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60" name="TextBox 28"/>
            <p:cNvSpPr txBox="1">
              <a:spLocks noChangeArrowheads="1"/>
            </p:cNvSpPr>
            <p:nvPr/>
          </p:nvSpPr>
          <p:spPr bwMode="auto">
            <a:xfrm>
              <a:off x="3506612" y="1646403"/>
              <a:ext cx="1699439" cy="204670"/>
            </a:xfrm>
            <a:prstGeom prst="rect">
              <a:avLst/>
            </a:prstGeom>
            <a:no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App IPS</a:t>
              </a:r>
            </a:p>
          </p:txBody>
        </p:sp>
      </p:grpSp>
      <p:grpSp>
        <p:nvGrpSpPr>
          <p:cNvPr id="32" name="Group 31"/>
          <p:cNvGrpSpPr/>
          <p:nvPr/>
        </p:nvGrpSpPr>
        <p:grpSpPr>
          <a:xfrm>
            <a:off x="1066590" y="2691553"/>
            <a:ext cx="1094465" cy="2062572"/>
            <a:chOff x="855046" y="3646593"/>
            <a:chExt cx="1809419" cy="1278979"/>
          </a:xfrm>
        </p:grpSpPr>
        <p:sp>
          <p:nvSpPr>
            <p:cNvPr id="33"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34" name="TextBox 28"/>
            <p:cNvSpPr txBox="1">
              <a:spLocks noChangeArrowheads="1"/>
            </p:cNvSpPr>
            <p:nvPr/>
          </p:nvSpPr>
          <p:spPr bwMode="auto">
            <a:xfrm>
              <a:off x="1022829" y="4238097"/>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grpSp>
        <p:nvGrpSpPr>
          <p:cNvPr id="28" name="Group 27"/>
          <p:cNvGrpSpPr/>
          <p:nvPr/>
        </p:nvGrpSpPr>
        <p:grpSpPr>
          <a:xfrm>
            <a:off x="6547536" y="2692855"/>
            <a:ext cx="1094465" cy="2062572"/>
            <a:chOff x="855046" y="3646593"/>
            <a:chExt cx="1809419" cy="1278979"/>
          </a:xfrm>
        </p:grpSpPr>
        <p:sp>
          <p:nvSpPr>
            <p:cNvPr id="29" name="AutoShape 45"/>
            <p:cNvSpPr>
              <a:spLocks noChangeArrowheads="1"/>
            </p:cNvSpPr>
            <p:nvPr/>
          </p:nvSpPr>
          <p:spPr bwMode="auto">
            <a:xfrm>
              <a:off x="855046" y="3646593"/>
              <a:ext cx="1809419" cy="1278979"/>
            </a:xfrm>
            <a:prstGeom prst="roundRect">
              <a:avLst>
                <a:gd name="adj" fmla="val 10345"/>
              </a:avLst>
            </a:prstGeom>
            <a:solidFill>
              <a:schemeClr val="accent1"/>
            </a:solidFill>
            <a:ln w="9525">
              <a:solidFill>
                <a:schemeClr val="tx1"/>
              </a:solidFill>
              <a:round/>
              <a:headEnd/>
              <a:tailEnd/>
            </a:ln>
          </p:spPr>
          <p:txBody>
            <a:bodyPr wrap="none" anchor="ctr"/>
            <a:lstStyle/>
            <a:p>
              <a:pPr defTabSz="914263">
                <a:buNone/>
              </a:pPr>
              <a:endParaRPr lang="en-US" dirty="0">
                <a:ea typeface="ＭＳ Ｐゴシック"/>
                <a:cs typeface="ＭＳ Ｐゴシック"/>
              </a:endParaRPr>
            </a:p>
          </p:txBody>
        </p:sp>
        <p:sp>
          <p:nvSpPr>
            <p:cNvPr id="30" name="TextBox 28"/>
            <p:cNvSpPr txBox="1">
              <a:spLocks noChangeArrowheads="1"/>
            </p:cNvSpPr>
            <p:nvPr/>
          </p:nvSpPr>
          <p:spPr bwMode="auto">
            <a:xfrm>
              <a:off x="1022829" y="4238097"/>
              <a:ext cx="1473852" cy="190849"/>
            </a:xfrm>
            <a:prstGeom prst="rect">
              <a:avLst/>
            </a:prstGeom>
            <a:solidFill>
              <a:schemeClr val="accent1"/>
            </a:solidFill>
            <a:ln w="9525">
              <a:noFill/>
              <a:miter lim="800000"/>
              <a:headEnd/>
              <a:tailEnd/>
            </a:ln>
          </p:spPr>
          <p:txBody>
            <a:bodyPr wrap="none">
              <a:spAutoFit/>
            </a:bodyPr>
            <a:lstStyle/>
            <a:p>
              <a:pPr defTabSz="914263">
                <a:buNone/>
              </a:pPr>
              <a:r>
                <a:rPr lang="en-US" dirty="0">
                  <a:solidFill>
                    <a:schemeClr val="bg1"/>
                  </a:solidFill>
                  <a:ea typeface="ＭＳ Ｐゴシック"/>
                  <a:cs typeface="ＭＳ Ｐゴシック"/>
                </a:rPr>
                <a:t>Firewall</a:t>
              </a:r>
            </a:p>
          </p:txBody>
        </p:sp>
      </p:grpSp>
      <p:sp>
        <p:nvSpPr>
          <p:cNvPr id="19457" name="Rectangle 1"/>
          <p:cNvSpPr>
            <a:spLocks noGrp="1" noChangeArrowheads="1"/>
          </p:cNvSpPr>
          <p:nvPr>
            <p:ph type="title"/>
          </p:nvPr>
        </p:nvSpPr>
        <p:spPr>
          <a:xfrm>
            <a:off x="28266" y="52185"/>
            <a:ext cx="8864214" cy="712519"/>
          </a:xfrm>
        </p:spPr>
        <p:txBody>
          <a:bodyPr>
            <a:normAutofit/>
          </a:bodyPr>
          <a:lstStyle/>
          <a:p>
            <a:pPr eaLnBrk="1" hangingPunct="1">
              <a:defRPr/>
            </a:pPr>
            <a:r>
              <a:rPr lang="en-US" dirty="0"/>
              <a:t>Scenario 2:  BitTorrent with Application IPS</a:t>
            </a:r>
            <a:endParaRPr lang="en-US" b="0" dirty="0"/>
          </a:p>
        </p:txBody>
      </p:sp>
      <p:sp>
        <p:nvSpPr>
          <p:cNvPr id="19460" name="Line 4"/>
          <p:cNvSpPr>
            <a:spLocks noChangeShapeType="1"/>
          </p:cNvSpPr>
          <p:nvPr/>
        </p:nvSpPr>
        <p:spPr bwMode="auto">
          <a:xfrm>
            <a:off x="4923634" y="1362072"/>
            <a:ext cx="0" cy="4494645"/>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solidFill>
                <a:schemeClr val="tx2"/>
              </a:solidFill>
            </a:endParaRPr>
          </a:p>
        </p:txBody>
      </p:sp>
      <p:sp>
        <p:nvSpPr>
          <p:cNvPr id="19462" name="Rectangle 6"/>
          <p:cNvSpPr>
            <a:spLocks/>
          </p:cNvSpPr>
          <p:nvPr/>
        </p:nvSpPr>
        <p:spPr bwMode="auto">
          <a:xfrm>
            <a:off x="1539971" y="1219877"/>
            <a:ext cx="15901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chemeClr val="tx2"/>
                </a:solidFill>
                <a:ea typeface="MS PGothic" pitchFamily="34" charset="-128"/>
              </a:rPr>
              <a:t>Legacy Firewalls</a:t>
            </a:r>
          </a:p>
        </p:txBody>
      </p:sp>
      <p:sp>
        <p:nvSpPr>
          <p:cNvPr id="19463" name="Rectangle 7"/>
          <p:cNvSpPr>
            <a:spLocks/>
          </p:cNvSpPr>
          <p:nvPr/>
        </p:nvSpPr>
        <p:spPr bwMode="auto">
          <a:xfrm>
            <a:off x="5628386" y="1774344"/>
            <a:ext cx="276998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a:solidFill>
                  <a:schemeClr val="tx2"/>
                </a:solidFill>
                <a:ea typeface="MS PGothic" pitchFamily="34" charset="-128"/>
              </a:rPr>
              <a:t>Firewall Rule:  ALLOW DNS</a:t>
            </a:r>
          </a:p>
        </p:txBody>
      </p:sp>
      <p:sp>
        <p:nvSpPr>
          <p:cNvPr id="19464" name="Rectangle 8"/>
          <p:cNvSpPr>
            <a:spLocks/>
          </p:cNvSpPr>
          <p:nvPr/>
        </p:nvSpPr>
        <p:spPr bwMode="auto">
          <a:xfrm>
            <a:off x="828237" y="1759594"/>
            <a:ext cx="3013646"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1700" dirty="0">
                <a:solidFill>
                  <a:schemeClr val="tx2"/>
                </a:solidFill>
                <a:ea typeface="MS PGothic" pitchFamily="34" charset="-128"/>
              </a:rPr>
              <a:t>Firewall Rule:  ALLOW Port 53 </a:t>
            </a:r>
          </a:p>
        </p:txBody>
      </p:sp>
      <p:sp>
        <p:nvSpPr>
          <p:cNvPr id="19469" name="Rectangle 13"/>
          <p:cNvSpPr>
            <a:spLocks/>
          </p:cNvSpPr>
          <p:nvPr/>
        </p:nvSpPr>
        <p:spPr bwMode="auto">
          <a:xfrm>
            <a:off x="5889427" y="4934466"/>
            <a:ext cx="109004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DNS=DNS:</a:t>
            </a:r>
            <a:endParaRPr lang="en-US" dirty="0">
              <a:solidFill>
                <a:srgbClr val="5AEB23"/>
              </a:solidFill>
              <a:ea typeface="MS PGothic" pitchFamily="34" charset="-128"/>
            </a:endParaRPr>
          </a:p>
        </p:txBody>
      </p:sp>
      <p:sp>
        <p:nvSpPr>
          <p:cNvPr id="19470" name="Rectangle 14"/>
          <p:cNvSpPr>
            <a:spLocks/>
          </p:cNvSpPr>
          <p:nvPr/>
        </p:nvSpPr>
        <p:spPr bwMode="auto">
          <a:xfrm>
            <a:off x="742549" y="4965472"/>
            <a:ext cx="17312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Packet on Port 53: </a:t>
            </a:r>
            <a:endParaRPr lang="en-US" dirty="0">
              <a:solidFill>
                <a:srgbClr val="5AEB23"/>
              </a:solidFill>
              <a:ea typeface="MS PGothic" pitchFamily="34" charset="-128"/>
            </a:endParaRPr>
          </a:p>
        </p:txBody>
      </p:sp>
      <p:sp>
        <p:nvSpPr>
          <p:cNvPr id="26" name="Rectangle 13"/>
          <p:cNvSpPr>
            <a:spLocks/>
          </p:cNvSpPr>
          <p:nvPr/>
        </p:nvSpPr>
        <p:spPr bwMode="auto">
          <a:xfrm>
            <a:off x="7237809" y="4927677"/>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27" name="Rectangle 13"/>
          <p:cNvSpPr>
            <a:spLocks/>
          </p:cNvSpPr>
          <p:nvPr/>
        </p:nvSpPr>
        <p:spPr bwMode="auto">
          <a:xfrm>
            <a:off x="2784903" y="4968550"/>
            <a:ext cx="559449" cy="20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8DB02A"/>
                </a:solidFill>
                <a:ea typeface="MS PGothic" pitchFamily="34" charset="-128"/>
              </a:rPr>
              <a:t>Allow</a:t>
            </a:r>
          </a:p>
        </p:txBody>
      </p:sp>
      <p:sp>
        <p:nvSpPr>
          <p:cNvPr id="4" name="Rectangle 3"/>
          <p:cNvSpPr/>
          <p:nvPr/>
        </p:nvSpPr>
        <p:spPr>
          <a:xfrm>
            <a:off x="6871535" y="2806768"/>
            <a:ext cx="413491" cy="523208"/>
          </a:xfrm>
          <a:prstGeom prst="rect">
            <a:avLst/>
          </a:prstGeom>
        </p:spPr>
        <p:txBody>
          <a:bodyPr wrap="square" lIns="91426" tIns="45714" rIns="91426" bIns="45714">
            <a:spAutoFit/>
          </a:bodyPr>
          <a:lstStyle/>
          <a:p>
            <a:pPr>
              <a:buNone/>
            </a:pPr>
            <a:r>
              <a:rPr lang="en-US" sz="3200" dirty="0">
                <a:ln w="9525">
                  <a:solidFill>
                    <a:schemeClr val="bg1"/>
                  </a:solidFill>
                </a:ln>
                <a:solidFill>
                  <a:schemeClr val="accent2">
                    <a:lumMod val="75000"/>
                  </a:schemeClr>
                </a:solidFill>
                <a:latin typeface="Zapf Dingbats"/>
                <a:ea typeface="Zapf Dingbats"/>
                <a:cs typeface="Zapf Dingbats"/>
              </a:rPr>
              <a:t>✔</a:t>
            </a:r>
            <a:endParaRPr lang="en-US" sz="3200" dirty="0">
              <a:ln w="9525">
                <a:solidFill>
                  <a:schemeClr val="bg1"/>
                </a:solidFill>
              </a:ln>
              <a:solidFill>
                <a:schemeClr val="accent2">
                  <a:lumMod val="75000"/>
                </a:schemeClr>
              </a:solidFill>
            </a:endParaRPr>
          </a:p>
        </p:txBody>
      </p:sp>
      <p:sp>
        <p:nvSpPr>
          <p:cNvPr id="31" name="Rectangle 30"/>
          <p:cNvSpPr/>
          <p:nvPr/>
        </p:nvSpPr>
        <p:spPr>
          <a:xfrm>
            <a:off x="1392205" y="2792765"/>
            <a:ext cx="413491" cy="523208"/>
          </a:xfrm>
          <a:prstGeom prst="rect">
            <a:avLst/>
          </a:prstGeom>
        </p:spPr>
        <p:txBody>
          <a:bodyPr wrap="square" lIns="91426" tIns="45714" rIns="91426" bIns="45714">
            <a:spAutoFit/>
          </a:bodyPr>
          <a:lstStyle/>
          <a:p>
            <a:pPr>
              <a:buNone/>
            </a:pPr>
            <a:r>
              <a:rPr lang="en-US" sz="3200" dirty="0">
                <a:ln w="9525">
                  <a:solidFill>
                    <a:schemeClr val="bg1"/>
                  </a:solidFill>
                </a:ln>
                <a:solidFill>
                  <a:schemeClr val="accent2">
                    <a:lumMod val="75000"/>
                  </a:schemeClr>
                </a:solidFill>
                <a:latin typeface="Zapf Dingbats"/>
                <a:ea typeface="Zapf Dingbats"/>
                <a:cs typeface="Zapf Dingbats"/>
              </a:rPr>
              <a:t>✔</a:t>
            </a:r>
            <a:endParaRPr lang="en-US" sz="3200" dirty="0">
              <a:ln w="9525">
                <a:solidFill>
                  <a:schemeClr val="bg1"/>
                </a:solidFill>
              </a:ln>
              <a:solidFill>
                <a:schemeClr val="accent2">
                  <a:lumMod val="75000"/>
                </a:schemeClr>
              </a:solidFill>
            </a:endParaRPr>
          </a:p>
        </p:txBody>
      </p:sp>
      <p:sp>
        <p:nvSpPr>
          <p:cNvPr id="35" name="Right Arrow 34"/>
          <p:cNvSpPr/>
          <p:nvPr/>
        </p:nvSpPr>
        <p:spPr bwMode="auto">
          <a:xfrm>
            <a:off x="5681681" y="2840381"/>
            <a:ext cx="1084749"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6" name="Right Arrow 35"/>
          <p:cNvSpPr/>
          <p:nvPr/>
        </p:nvSpPr>
        <p:spPr bwMode="auto">
          <a:xfrm>
            <a:off x="7468464" y="2840381"/>
            <a:ext cx="1085498"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7" name="Right Arrow 36"/>
          <p:cNvSpPr/>
          <p:nvPr/>
        </p:nvSpPr>
        <p:spPr bwMode="auto">
          <a:xfrm>
            <a:off x="295046" y="2839079"/>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8" name="Right Arrow 37"/>
          <p:cNvSpPr/>
          <p:nvPr/>
        </p:nvSpPr>
        <p:spPr bwMode="auto">
          <a:xfrm>
            <a:off x="2050201" y="2885860"/>
            <a:ext cx="78508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39" name="Right Arrow 38"/>
          <p:cNvSpPr/>
          <p:nvPr/>
        </p:nvSpPr>
        <p:spPr bwMode="auto">
          <a:xfrm>
            <a:off x="5681683" y="4013855"/>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0" name="Rectangle 39"/>
          <p:cNvSpPr/>
          <p:nvPr/>
        </p:nvSpPr>
        <p:spPr>
          <a:xfrm>
            <a:off x="6764667" y="3933458"/>
            <a:ext cx="595007" cy="510897"/>
          </a:xfrm>
          <a:prstGeom prst="rect">
            <a:avLst/>
          </a:prstGeom>
        </p:spPr>
        <p:txBody>
          <a:bodyPr wrap="none" lIns="91426" tIns="45714" rIns="91426" bIns="45714">
            <a:spAutoFit/>
          </a:bodyPr>
          <a:lstStyle/>
          <a:p>
            <a:pPr>
              <a:buNone/>
            </a:pPr>
            <a:r>
              <a:rPr lang="en-US" sz="3200" dirty="0">
                <a:ln w="9525">
                  <a:solidFill>
                    <a:schemeClr val="bg1"/>
                  </a:solidFill>
                </a:ln>
                <a:solidFill>
                  <a:srgbClr val="FF0000"/>
                </a:solidFill>
                <a:latin typeface="Zapf Dingbats"/>
                <a:ea typeface="Zapf Dingbats"/>
                <a:cs typeface="Zapf Dingbats"/>
              </a:rPr>
              <a:t>✗</a:t>
            </a:r>
            <a:endParaRPr lang="en-US" sz="3200" dirty="0">
              <a:ln w="9525">
                <a:solidFill>
                  <a:schemeClr val="bg1"/>
                </a:solidFill>
              </a:ln>
              <a:solidFill>
                <a:srgbClr val="FF0000"/>
              </a:solidFill>
            </a:endParaRPr>
          </a:p>
        </p:txBody>
      </p:sp>
      <p:sp>
        <p:nvSpPr>
          <p:cNvPr id="41" name="Rectangle 13"/>
          <p:cNvSpPr>
            <a:spLocks/>
          </p:cNvSpPr>
          <p:nvPr/>
        </p:nvSpPr>
        <p:spPr bwMode="auto">
          <a:xfrm>
            <a:off x="5508439" y="5243446"/>
            <a:ext cx="15901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Bittorrent ≠ DNS:</a:t>
            </a:r>
            <a:endParaRPr lang="en-US" dirty="0">
              <a:solidFill>
                <a:srgbClr val="D72421"/>
              </a:solidFill>
              <a:ea typeface="MS PGothic" pitchFamily="34" charset="-128"/>
            </a:endParaRPr>
          </a:p>
        </p:txBody>
      </p:sp>
      <p:sp>
        <p:nvSpPr>
          <p:cNvPr id="42" name="Rectangle 22"/>
          <p:cNvSpPr>
            <a:spLocks/>
          </p:cNvSpPr>
          <p:nvPr/>
        </p:nvSpPr>
        <p:spPr bwMode="auto">
          <a:xfrm>
            <a:off x="5134567" y="5621805"/>
            <a:ext cx="37574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Bittorrent detected and blocked</a:t>
            </a:r>
          </a:p>
        </p:txBody>
      </p:sp>
      <p:sp>
        <p:nvSpPr>
          <p:cNvPr id="43" name="Rectangle 13"/>
          <p:cNvSpPr>
            <a:spLocks/>
          </p:cNvSpPr>
          <p:nvPr/>
        </p:nvSpPr>
        <p:spPr bwMode="auto">
          <a:xfrm>
            <a:off x="7335161" y="5255320"/>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D72421"/>
                </a:solidFill>
                <a:ea typeface="MS PGothic" pitchFamily="34" charset="-128"/>
              </a:rPr>
              <a:t>Deny</a:t>
            </a:r>
          </a:p>
        </p:txBody>
      </p:sp>
      <p:sp>
        <p:nvSpPr>
          <p:cNvPr id="44" name="Right Arrow 43"/>
          <p:cNvSpPr/>
          <p:nvPr/>
        </p:nvSpPr>
        <p:spPr bwMode="auto">
          <a:xfrm>
            <a:off x="295049" y="4012553"/>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46" name="Rectangle 45"/>
          <p:cNvSpPr/>
          <p:nvPr/>
        </p:nvSpPr>
        <p:spPr>
          <a:xfrm>
            <a:off x="1392205" y="3932156"/>
            <a:ext cx="413491" cy="523208"/>
          </a:xfrm>
          <a:prstGeom prst="rect">
            <a:avLst/>
          </a:prstGeom>
        </p:spPr>
        <p:txBody>
          <a:bodyPr wrap="square" lIns="91426" tIns="45714" rIns="91426" bIns="45714">
            <a:spAutoFit/>
          </a:bodyPr>
          <a:lstStyle/>
          <a:p>
            <a:pPr>
              <a:buNone/>
            </a:pPr>
            <a:r>
              <a:rPr lang="en-US" sz="3200" dirty="0">
                <a:ln w="9525">
                  <a:solidFill>
                    <a:schemeClr val="bg1"/>
                  </a:solidFill>
                </a:ln>
                <a:solidFill>
                  <a:schemeClr val="accent2">
                    <a:lumMod val="75000"/>
                  </a:schemeClr>
                </a:solidFill>
                <a:latin typeface="Zapf Dingbats"/>
                <a:ea typeface="Zapf Dingbats"/>
                <a:cs typeface="Zapf Dingbats"/>
              </a:rPr>
              <a:t>✔</a:t>
            </a:r>
            <a:endParaRPr lang="en-US" sz="3200" dirty="0">
              <a:ln w="9525">
                <a:solidFill>
                  <a:schemeClr val="bg1"/>
                </a:solidFill>
              </a:ln>
              <a:solidFill>
                <a:schemeClr val="accent2">
                  <a:lumMod val="75000"/>
                </a:schemeClr>
              </a:solidFill>
            </a:endParaRPr>
          </a:p>
        </p:txBody>
      </p:sp>
      <p:sp>
        <p:nvSpPr>
          <p:cNvPr id="47" name="Rectangle 14"/>
          <p:cNvSpPr>
            <a:spLocks/>
          </p:cNvSpPr>
          <p:nvPr/>
        </p:nvSpPr>
        <p:spPr bwMode="auto">
          <a:xfrm>
            <a:off x="1236857" y="5275999"/>
            <a:ext cx="9361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Bittorrent: </a:t>
            </a:r>
            <a:endParaRPr lang="en-US" dirty="0">
              <a:solidFill>
                <a:srgbClr val="5AEB23"/>
              </a:solidFill>
              <a:ea typeface="MS PGothic" pitchFamily="34" charset="-128"/>
            </a:endParaRPr>
          </a:p>
        </p:txBody>
      </p:sp>
      <p:sp>
        <p:nvSpPr>
          <p:cNvPr id="48" name="Rectangle 13"/>
          <p:cNvSpPr>
            <a:spLocks/>
          </p:cNvSpPr>
          <p:nvPr/>
        </p:nvSpPr>
        <p:spPr bwMode="auto">
          <a:xfrm>
            <a:off x="2627268" y="5288736"/>
            <a:ext cx="53860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FF0000"/>
                </a:solidFill>
                <a:ea typeface="MS PGothic" pitchFamily="34" charset="-128"/>
              </a:rPr>
              <a:t>Deny</a:t>
            </a:r>
          </a:p>
        </p:txBody>
      </p:sp>
      <p:sp>
        <p:nvSpPr>
          <p:cNvPr id="49" name="Rectangle 23"/>
          <p:cNvSpPr>
            <a:spLocks/>
          </p:cNvSpPr>
          <p:nvPr/>
        </p:nvSpPr>
        <p:spPr bwMode="auto">
          <a:xfrm>
            <a:off x="299884" y="5597817"/>
            <a:ext cx="38087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dirty="0">
                <a:solidFill>
                  <a:srgbClr val="050200"/>
                </a:solidFill>
                <a:ea typeface="MS PGothic" pitchFamily="34" charset="-128"/>
              </a:rPr>
              <a:t>Visibility:  Bittorrent detected and blocked</a:t>
            </a:r>
          </a:p>
        </p:txBody>
      </p:sp>
      <p:sp>
        <p:nvSpPr>
          <p:cNvPr id="52" name="Rectangle 51"/>
          <p:cNvSpPr/>
          <p:nvPr/>
        </p:nvSpPr>
        <p:spPr>
          <a:xfrm>
            <a:off x="2962587" y="2811855"/>
            <a:ext cx="413491" cy="523208"/>
          </a:xfrm>
          <a:prstGeom prst="rect">
            <a:avLst/>
          </a:prstGeom>
        </p:spPr>
        <p:txBody>
          <a:bodyPr wrap="square" lIns="91426" tIns="45714" rIns="91426" bIns="45714">
            <a:spAutoFit/>
          </a:bodyPr>
          <a:lstStyle/>
          <a:p>
            <a:pPr>
              <a:buNone/>
            </a:pPr>
            <a:r>
              <a:rPr lang="en-US" sz="3200" dirty="0">
                <a:ln w="9525">
                  <a:solidFill>
                    <a:schemeClr val="bg1"/>
                  </a:solidFill>
                </a:ln>
                <a:solidFill>
                  <a:schemeClr val="accent2">
                    <a:lumMod val="75000"/>
                  </a:schemeClr>
                </a:solidFill>
                <a:latin typeface="Zapf Dingbats"/>
                <a:ea typeface="Zapf Dingbats"/>
                <a:cs typeface="Zapf Dingbats"/>
              </a:rPr>
              <a:t>✔</a:t>
            </a:r>
            <a:endParaRPr lang="en-US" sz="3200" dirty="0">
              <a:ln w="9525">
                <a:solidFill>
                  <a:schemeClr val="bg1"/>
                </a:solidFill>
              </a:ln>
              <a:solidFill>
                <a:schemeClr val="accent2">
                  <a:lumMod val="75000"/>
                </a:schemeClr>
              </a:solidFill>
            </a:endParaRPr>
          </a:p>
        </p:txBody>
      </p:sp>
      <p:sp>
        <p:nvSpPr>
          <p:cNvPr id="53" name="Right Arrow 52"/>
          <p:cNvSpPr/>
          <p:nvPr/>
        </p:nvSpPr>
        <p:spPr bwMode="auto">
          <a:xfrm>
            <a:off x="3558946" y="2839079"/>
            <a:ext cx="1081292"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DNS</a:t>
            </a:r>
            <a:endParaRPr lang="en-US" sz="1200" dirty="0">
              <a:solidFill>
                <a:schemeClr val="bg1"/>
              </a:solidFill>
            </a:endParaRPr>
          </a:p>
        </p:txBody>
      </p:sp>
      <p:sp>
        <p:nvSpPr>
          <p:cNvPr id="54" name="Right Arrow 53"/>
          <p:cNvSpPr/>
          <p:nvPr/>
        </p:nvSpPr>
        <p:spPr bwMode="auto">
          <a:xfrm>
            <a:off x="1942164" y="4012553"/>
            <a:ext cx="1069413" cy="504369"/>
          </a:xfrm>
          <a:prstGeom prst="rightArrow">
            <a:avLst>
              <a:gd name="adj1" fmla="val 50000"/>
              <a:gd name="adj2" fmla="val 66667"/>
            </a:avLst>
          </a:prstGeom>
          <a:solidFill>
            <a:schemeClr val="accent3">
              <a:lumMod val="65000"/>
            </a:schemeClr>
          </a:solidFill>
          <a:ln w="12700" cap="flat" cmpd="sng" algn="ctr">
            <a:solidFill>
              <a:schemeClr val="tx2"/>
            </a:solidFill>
            <a:prstDash val="solid"/>
            <a:round/>
            <a:headEnd type="none" w="med" len="med"/>
            <a:tailEnd type="none" w="med" len="med"/>
          </a:ln>
          <a:effectLst/>
        </p:spPr>
        <p:txBody>
          <a:bodyPr vert="horz" wrap="square" lIns="91426" tIns="45714" rIns="91426" bIns="45714" numCol="1" rtlCol="0" anchor="ctr" anchorCtr="0" compatLnSpc="1">
            <a:prstTxWarp prst="textNoShape">
              <a:avLst/>
            </a:prstTxWarp>
            <a:spAutoFit/>
          </a:bodyPr>
          <a:lstStyle/>
          <a:p>
            <a:pPr algn="ctr" eaLnBrk="0" hangingPunct="0">
              <a:lnSpc>
                <a:spcPct val="85000"/>
              </a:lnSpc>
              <a:spcBef>
                <a:spcPct val="50000"/>
              </a:spcBef>
              <a:spcAft>
                <a:spcPct val="5000"/>
              </a:spcAft>
              <a:buClr>
                <a:schemeClr val="bg1"/>
              </a:buClr>
              <a:buSzPct val="100000"/>
              <a:buNone/>
            </a:pPr>
            <a:r>
              <a:rPr lang="en-US" sz="1200" dirty="0">
                <a:solidFill>
                  <a:schemeClr val="bg1"/>
                </a:solidFill>
                <a:cs typeface="Calibri Bold" charset="0"/>
              </a:rPr>
              <a:t>Bittorrent</a:t>
            </a:r>
            <a:endParaRPr lang="en-US" sz="1200" dirty="0">
              <a:solidFill>
                <a:schemeClr val="bg1"/>
              </a:solidFill>
            </a:endParaRPr>
          </a:p>
        </p:txBody>
      </p:sp>
      <p:sp>
        <p:nvSpPr>
          <p:cNvPr id="56" name="Rectangle 55"/>
          <p:cNvSpPr/>
          <p:nvPr/>
        </p:nvSpPr>
        <p:spPr>
          <a:xfrm>
            <a:off x="2843963" y="3955456"/>
            <a:ext cx="595007" cy="510897"/>
          </a:xfrm>
          <a:prstGeom prst="rect">
            <a:avLst/>
          </a:prstGeom>
        </p:spPr>
        <p:txBody>
          <a:bodyPr wrap="none" lIns="91426" tIns="45714" rIns="91426" bIns="45714">
            <a:spAutoFit/>
          </a:bodyPr>
          <a:lstStyle/>
          <a:p>
            <a:pPr>
              <a:buNone/>
            </a:pPr>
            <a:r>
              <a:rPr lang="en-US" sz="3200" dirty="0">
                <a:ln w="9525">
                  <a:solidFill>
                    <a:schemeClr val="bg1"/>
                  </a:solidFill>
                </a:ln>
                <a:solidFill>
                  <a:srgbClr val="FF0000"/>
                </a:solidFill>
                <a:latin typeface="Zapf Dingbats"/>
                <a:ea typeface="Zapf Dingbats"/>
                <a:cs typeface="Zapf Dingbats"/>
              </a:rPr>
              <a:t>✗</a:t>
            </a:r>
            <a:endParaRPr lang="en-US" sz="3200" dirty="0">
              <a:ln w="9525">
                <a:solidFill>
                  <a:schemeClr val="bg1"/>
                </a:solidFill>
              </a:ln>
              <a:solidFill>
                <a:srgbClr val="FF0000"/>
              </a:solidFill>
            </a:endParaRPr>
          </a:p>
        </p:txBody>
      </p:sp>
      <p:sp>
        <p:nvSpPr>
          <p:cNvPr id="57" name="Rectangle 37"/>
          <p:cNvSpPr>
            <a:spLocks/>
          </p:cNvSpPr>
          <p:nvPr/>
        </p:nvSpPr>
        <p:spPr bwMode="auto">
          <a:xfrm>
            <a:off x="475576" y="2027485"/>
            <a:ext cx="3718967"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buNone/>
            </a:pPr>
            <a:r>
              <a:rPr lang="en-US" sz="1700" dirty="0">
                <a:solidFill>
                  <a:schemeClr val="tx2"/>
                </a:solidFill>
                <a:ea typeface="MS PGothic" pitchFamily="34" charset="-128"/>
              </a:rPr>
              <a:t>Application IPS Rule:  </a:t>
            </a:r>
            <a:r>
              <a:rPr lang="en-US" sz="1700" dirty="0">
                <a:solidFill>
                  <a:srgbClr val="FF0000"/>
                </a:solidFill>
                <a:ea typeface="MS PGothic" pitchFamily="34" charset="-128"/>
              </a:rPr>
              <a:t>Block </a:t>
            </a:r>
            <a:r>
              <a:rPr lang="en-US" sz="1700" dirty="0">
                <a:solidFill>
                  <a:schemeClr val="tx2"/>
                </a:solidFill>
                <a:ea typeface="MS PGothic" pitchFamily="34" charset="-128"/>
              </a:rPr>
              <a:t>Bittorrent </a:t>
            </a:r>
          </a:p>
        </p:txBody>
      </p:sp>
      <p:sp>
        <p:nvSpPr>
          <p:cNvPr id="45" name="Rectangle 5"/>
          <p:cNvSpPr>
            <a:spLocks/>
          </p:cNvSpPr>
          <p:nvPr/>
        </p:nvSpPr>
        <p:spPr bwMode="auto">
          <a:xfrm>
            <a:off x="5766744" y="1098873"/>
            <a:ext cx="265604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pPr>
              <a:spcBef>
                <a:spcPts val="0"/>
              </a:spcBef>
            </a:pPr>
            <a:r>
              <a:rPr lang="en-US" dirty="0">
                <a:solidFill>
                  <a:schemeClr val="tx2"/>
                </a:solidFill>
                <a:ea typeface="MS PGothic" pitchFamily="34" charset="-128"/>
              </a:rPr>
              <a:t>Palo Alto Networks Firewalls</a:t>
            </a:r>
          </a:p>
          <a:p>
            <a:pPr>
              <a:spcBef>
                <a:spcPts val="0"/>
              </a:spcBef>
            </a:pPr>
            <a:r>
              <a:rPr lang="en-US" dirty="0">
                <a:solidFill>
                  <a:schemeClr val="tx2"/>
                </a:solidFill>
                <a:ea typeface="MS PGothic" pitchFamily="34" charset="-128"/>
              </a:rPr>
              <a:t>with App-ID</a:t>
            </a:r>
          </a:p>
        </p:txBody>
      </p:sp>
    </p:spTree>
    <p:extLst>
      <p:ext uri="{BB962C8B-B14F-4D97-AF65-F5344CB8AC3E}">
        <p14:creationId xmlns:p14="http://schemas.microsoft.com/office/powerpoint/2010/main" val="280323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10" presetClass="entr" presetSubtype="0" fill="hold" grpId="0" nodeType="afterEffect">
                                  <p:stCondLst>
                                    <p:cond delay="100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fltVal val="0"/>
                                          </p:val>
                                        </p:tav>
                                        <p:tav tm="100000">
                                          <p:val>
                                            <p:strVal val="#ppt_w"/>
                                          </p:val>
                                        </p:tav>
                                      </p:tavLst>
                                    </p:anim>
                                    <p:anim calcmode="lin" valueType="num">
                                      <p:cBhvr>
                                        <p:cTn id="23" dur="500" fill="hold"/>
                                        <p:tgtEl>
                                          <p:spTgt spid="46"/>
                                        </p:tgtEl>
                                        <p:attrNameLst>
                                          <p:attrName>ppt_h</p:attrName>
                                        </p:attrNameLst>
                                      </p:cBhvr>
                                      <p:tavLst>
                                        <p:tav tm="0">
                                          <p:val>
                                            <p:fltVal val="0"/>
                                          </p:val>
                                        </p:tav>
                                        <p:tav tm="100000">
                                          <p:val>
                                            <p:strVal val="#ppt_h"/>
                                          </p:val>
                                        </p:tav>
                                      </p:tavLst>
                                    </p:anim>
                                    <p:animEffect transition="in" filter="fade">
                                      <p:cBhvr>
                                        <p:cTn id="24" dur="500"/>
                                        <p:tgtEl>
                                          <p:spTgt spid="46"/>
                                        </p:tgtEl>
                                      </p:cBhvr>
                                    </p:animEffect>
                                  </p:childTnLst>
                                </p:cTn>
                              </p:par>
                            </p:childTnLst>
                          </p:cTn>
                        </p:par>
                        <p:par>
                          <p:cTn id="25" fill="hold">
                            <p:stCondLst>
                              <p:cond delay="500"/>
                            </p:stCondLst>
                            <p:childTnLst>
                              <p:par>
                                <p:cTn id="26" presetID="10" presetClass="entr" presetSubtype="0" fill="hold" grpId="0" nodeType="afterEffect">
                                  <p:stCondLst>
                                    <p:cond delay="100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 calcmode="lin" valueType="num">
                                      <p:cBhvr>
                                        <p:cTn id="33" dur="500" fill="hold"/>
                                        <p:tgtEl>
                                          <p:spTgt spid="56"/>
                                        </p:tgtEl>
                                        <p:attrNameLst>
                                          <p:attrName>ppt_w</p:attrName>
                                        </p:attrNameLst>
                                      </p:cBhvr>
                                      <p:tavLst>
                                        <p:tav tm="0">
                                          <p:val>
                                            <p:fltVal val="0"/>
                                          </p:val>
                                        </p:tav>
                                        <p:tav tm="100000">
                                          <p:val>
                                            <p:strVal val="#ppt_w"/>
                                          </p:val>
                                        </p:tav>
                                      </p:tavLst>
                                    </p:anim>
                                    <p:anim calcmode="lin" valueType="num">
                                      <p:cBhvr>
                                        <p:cTn id="34" dur="500" fill="hold"/>
                                        <p:tgtEl>
                                          <p:spTgt spid="56"/>
                                        </p:tgtEl>
                                        <p:attrNameLst>
                                          <p:attrName>ppt_h</p:attrName>
                                        </p:attrNameLst>
                                      </p:cBhvr>
                                      <p:tavLst>
                                        <p:tav tm="0">
                                          <p:val>
                                            <p:fltVal val="0"/>
                                          </p:val>
                                        </p:tav>
                                        <p:tav tm="100000">
                                          <p:val>
                                            <p:strVal val="#ppt_h"/>
                                          </p:val>
                                        </p:tav>
                                      </p:tavLst>
                                    </p:anim>
                                    <p:animEffect transition="in" filter="fade">
                                      <p:cBhvr>
                                        <p:cTn id="35" dur="500"/>
                                        <p:tgtEl>
                                          <p:spTgt spid="56"/>
                                        </p:tgtEl>
                                      </p:cBhvr>
                                    </p:animEffect>
                                  </p:childTnLst>
                                </p:cTn>
                              </p:par>
                            </p:childTnLst>
                          </p:cTn>
                        </p:par>
                        <p:par>
                          <p:cTn id="36" fill="hold">
                            <p:stCondLst>
                              <p:cond delay="500"/>
                            </p:stCondLst>
                            <p:childTnLst>
                              <p:par>
                                <p:cTn id="37" presetID="1" presetClass="entr" presetSubtype="0" fill="hold" grpId="0" nodeType="afterEffect">
                                  <p:stCondLst>
                                    <p:cond delay="1000"/>
                                  </p:stCondLst>
                                  <p:childTnLst>
                                    <p:set>
                                      <p:cBhvr>
                                        <p:cTn id="38" dur="1" fill="hold">
                                          <p:stCondLst>
                                            <p:cond delay="0"/>
                                          </p:stCondLst>
                                        </p:cTn>
                                        <p:tgtEl>
                                          <p:spTgt spid="48"/>
                                        </p:tgtEl>
                                        <p:attrNameLst>
                                          <p:attrName>style.visibility</p:attrName>
                                        </p:attrNameLst>
                                      </p:cBhvr>
                                      <p:to>
                                        <p:strVal val="visible"/>
                                      </p:to>
                                    </p:set>
                                  </p:childTnLst>
                                </p:cTn>
                              </p:par>
                            </p:childTnLst>
                          </p:cTn>
                        </p:par>
                        <p:par>
                          <p:cTn id="39" fill="hold">
                            <p:stCondLst>
                              <p:cond delay="1500"/>
                            </p:stCondLst>
                            <p:childTnLst>
                              <p:par>
                                <p:cTn id="40" presetID="1" presetClass="entr" presetSubtype="0" fill="hold" grpId="0" nodeType="afterEffect">
                                  <p:stCondLst>
                                    <p:cond delay="1000"/>
                                  </p:stCondLst>
                                  <p:childTnLst>
                                    <p:set>
                                      <p:cBhvr>
                                        <p:cTn id="41"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6" grpId="0"/>
      <p:bldP spid="48" grpId="0"/>
      <p:bldP spid="49" grpId="0"/>
      <p:bldP spid="52" grpId="0"/>
      <p:bldP spid="53" grpId="0" animBg="1"/>
      <p:bldP spid="54" grpId="0" animBg="1"/>
      <p:bldP spid="56" grpId="0"/>
    </p:bldLst>
  </p:timing>
</p:sld>
</file>

<file path=ppt/tags/tag1.xml><?xml version="1.0" encoding="utf-8"?>
<p:tagLst xmlns:a="http://schemas.openxmlformats.org/drawingml/2006/main" xmlns:r="http://schemas.openxmlformats.org/officeDocument/2006/relationships" xmlns:p="http://schemas.openxmlformats.org/presentationml/2006/main">
  <p:tag name="ELAPSEDTIME" val="132.75"/>
  <p:tag name="AUDIO_ID" val="268"/>
  <p:tag name="TIMELINE" val="19.5/23.0/26.3/28.8/31.6/37.0/45.0/49.6/54.2/61.3/63.7/65.4/68.4/78.6/85.2/109.8/115.3/120.0/125.7/128.3/129.6"/>
  <p:tag name="ARTICULATE_SLIDE_PAUSE" val="0"/>
  <p:tag name="ARTICULATE_NAV_LEVEL" val="1"/>
  <p:tag name="ARTICULATE_PLAYLIST_ID" val="-1"/>
</p:tagLst>
</file>

<file path=ppt/tags/tag10.xml><?xml version="1.0" encoding="utf-8"?>
<p:tagLst xmlns:a="http://schemas.openxmlformats.org/drawingml/2006/main" xmlns:r="http://schemas.openxmlformats.org/officeDocument/2006/relationships" xmlns:p="http://schemas.openxmlformats.org/presentationml/2006/main">
  <p:tag name="ELAPSEDTIME" val="33.906"/>
  <p:tag name="AUDIO_ID" val="269"/>
  <p:tag name="TIMELINE" val="8.0/9.3/10.5/14.4/18.6/19.9/21.2"/>
  <p:tag name="ARTICULATE_SLIDE_PAUSE" val="0"/>
  <p:tag name="ARTICULATE_NAV_LEVEL" val="1"/>
  <p:tag name="ARTICULATE_PLAYLIST_ID" val="-1"/>
</p:tagLst>
</file>

<file path=ppt/tags/tag11.xml><?xml version="1.0" encoding="utf-8"?>
<p:tagLst xmlns:a="http://schemas.openxmlformats.org/drawingml/2006/main" xmlns:r="http://schemas.openxmlformats.org/officeDocument/2006/relationships" xmlns:p="http://schemas.openxmlformats.org/presentationml/2006/main">
  <p:tag name="ELAPSEDTIME" val="36.75"/>
  <p:tag name="AUDIO_ID" val="261"/>
</p:tagLst>
</file>

<file path=ppt/tags/tag12.xml><?xml version="1.0" encoding="utf-8"?>
<p:tagLst xmlns:a="http://schemas.openxmlformats.org/drawingml/2006/main" xmlns:r="http://schemas.openxmlformats.org/officeDocument/2006/relationships" xmlns:p="http://schemas.openxmlformats.org/presentationml/2006/main">
  <p:tag name="ELAPSEDTIME" val="19.422"/>
  <p:tag name="AUDIO_ID" val="262"/>
</p:tagLst>
</file>

<file path=ppt/tags/tag13.xml><?xml version="1.0" encoding="utf-8"?>
<p:tagLst xmlns:a="http://schemas.openxmlformats.org/drawingml/2006/main" xmlns:r="http://schemas.openxmlformats.org/officeDocument/2006/relationships" xmlns:p="http://schemas.openxmlformats.org/presentationml/2006/main">
  <p:tag name="ELAPSEDTIME" val="19.422"/>
  <p:tag name="AUDIO_ID" val="262"/>
</p:tagLst>
</file>

<file path=ppt/tags/tag14.xml><?xml version="1.0" encoding="utf-8"?>
<p:tagLst xmlns:a="http://schemas.openxmlformats.org/drawingml/2006/main" xmlns:r="http://schemas.openxmlformats.org/officeDocument/2006/relationships" xmlns:p="http://schemas.openxmlformats.org/presentationml/2006/main">
  <p:tag name="ELAPSEDTIME" val="95.578"/>
  <p:tag name="AUDIO_ID" val="259"/>
  <p:tag name="TIMELINE" val="9.2/23.8/26.3/32.6/37.2/50.5"/>
  <p:tag name="ARTICULATE_SLIDE_PAUSE" val="0"/>
  <p:tag name="ARTICULATE_NAV_LEVEL" val="1"/>
  <p:tag name="ARTICULATE_PLAYLIST_ID" val="-1"/>
</p:tagLst>
</file>

<file path=ppt/tags/tag15.xml><?xml version="1.0" encoding="utf-8"?>
<p:tagLst xmlns:a="http://schemas.openxmlformats.org/drawingml/2006/main" xmlns:r="http://schemas.openxmlformats.org/officeDocument/2006/relationships" xmlns:p="http://schemas.openxmlformats.org/presentationml/2006/main">
  <p:tag name="ELAPSEDTIME" val="95.578"/>
  <p:tag name="AUDIO_ID" val="259"/>
  <p:tag name="TIMELINE" val="9.2/23.8/26.3/32.6/37.2/50.5"/>
  <p:tag name="ARTICULATE_SLIDE_PAUSE" val="0"/>
  <p:tag name="ARTICULATE_NAV_LEVEL" val="1"/>
  <p:tag name="ARTICULATE_PLAYLIST_ID" val="-1"/>
</p:tagLst>
</file>

<file path=ppt/tags/tag16.xml><?xml version="1.0" encoding="utf-8"?>
<p:tagLst xmlns:a="http://schemas.openxmlformats.org/drawingml/2006/main" xmlns:r="http://schemas.openxmlformats.org/officeDocument/2006/relationships" xmlns:p="http://schemas.openxmlformats.org/presentationml/2006/main">
  <p:tag name="ELAPSEDTIME" val="19.422"/>
  <p:tag name="AUDIO_ID" val="262"/>
</p:tagLst>
</file>

<file path=ppt/tags/tag17.xml><?xml version="1.0" encoding="utf-8"?>
<p:tagLst xmlns:a="http://schemas.openxmlformats.org/drawingml/2006/main" xmlns:r="http://schemas.openxmlformats.org/officeDocument/2006/relationships" xmlns:p="http://schemas.openxmlformats.org/presentationml/2006/main">
  <p:tag name="ELAPSEDTIME" val="109.126"/>
  <p:tag name="AUDIO_ID" val="263"/>
  <p:tag name="TIMELINE" val="19.5/28.9/31.4/38.5/54.2/57.2/68.1/72.5/78.3"/>
</p:tagLst>
</file>

<file path=ppt/tags/tag18.xml><?xml version="1.0" encoding="utf-8"?>
<p:tagLst xmlns:a="http://schemas.openxmlformats.org/drawingml/2006/main" xmlns:r="http://schemas.openxmlformats.org/officeDocument/2006/relationships" xmlns:p="http://schemas.openxmlformats.org/presentationml/2006/main">
  <p:tag name="ELAPSEDTIME" val="109.126"/>
  <p:tag name="AUDIO_ID" val="263"/>
  <p:tag name="TIMELINE" val="19.5/28.9/31.4/38.5/54.2/57.2/68.1/72.5/78.3"/>
</p:tagLst>
</file>

<file path=ppt/tags/tag19.xml><?xml version="1.0" encoding="utf-8"?>
<p:tagLst xmlns:a="http://schemas.openxmlformats.org/drawingml/2006/main" xmlns:r="http://schemas.openxmlformats.org/officeDocument/2006/relationships" xmlns:p="http://schemas.openxmlformats.org/presentationml/2006/main">
  <p:tag name="ELAPSEDTIME" val="36.75"/>
  <p:tag name="AUDIO_ID" val="261"/>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 name="ARTICULATE_NAV_LEVEL" val="1"/>
  <p:tag name="ARTICULATE_PLAYLIST_ID" val="-1"/>
  <p:tag name="ELAPSEDTIME" val="29.11"/>
  <p:tag name="AUDIO_ID" val="261"/>
  <p:tag name="TIMELINE" val="8.0/12.7/14.3/17.3/19.2/20.8/22.6/26.7"/>
</p:tagLst>
</file>

<file path=ppt/tags/tag20.xml><?xml version="1.0" encoding="utf-8"?>
<p:tagLst xmlns:a="http://schemas.openxmlformats.org/drawingml/2006/main" xmlns:r="http://schemas.openxmlformats.org/officeDocument/2006/relationships" xmlns:p="http://schemas.openxmlformats.org/presentationml/2006/main">
  <p:tag name="ELAPSEDTIME" val="19.422"/>
  <p:tag name="AUDIO_ID" val="262"/>
</p:tagLst>
</file>

<file path=ppt/tags/tag21.xml><?xml version="1.0" encoding="utf-8"?>
<p:tagLst xmlns:a="http://schemas.openxmlformats.org/drawingml/2006/main" xmlns:r="http://schemas.openxmlformats.org/officeDocument/2006/relationships" xmlns:p="http://schemas.openxmlformats.org/presentationml/2006/main">
  <p:tag name="ELAPSEDTIME" val="18.75"/>
  <p:tag name="AUDIO_ID" val="273"/>
  <p:tag name="ARTICULATE_SLIDE_PAUSE" val="0"/>
  <p:tag name="ARTICULATE_NAV_LEVEL" val="1"/>
  <p:tag name="ARTICULATE_PLAYLIST_ID" val="-1"/>
</p:tagLst>
</file>

<file path=ppt/tags/tag22.xml><?xml version="1.0" encoding="utf-8"?>
<p:tagLst xmlns:a="http://schemas.openxmlformats.org/drawingml/2006/main" xmlns:r="http://schemas.openxmlformats.org/officeDocument/2006/relationships" xmlns:p="http://schemas.openxmlformats.org/presentationml/2006/main">
  <p:tag name="ELAPSEDTIME" val="16.375"/>
  <p:tag name="AUDIO_ID" val="277"/>
  <p:tag name="ARTICULATE_SLIDE_PAUSE" val="0"/>
  <p:tag name="ARTICULATE_NAV_LEVEL" val="1"/>
  <p:tag name="ARTICULATE_PLAYLIST_ID" val="-1"/>
</p:tagLst>
</file>

<file path=ppt/tags/tag23.xml><?xml version="1.0" encoding="utf-8"?>
<p:tagLst xmlns:a="http://schemas.openxmlformats.org/drawingml/2006/main" xmlns:r="http://schemas.openxmlformats.org/officeDocument/2006/relationships" xmlns:p="http://schemas.openxmlformats.org/presentationml/2006/main">
  <p:tag name="ELAPSEDTIME" val="58.156"/>
  <p:tag name="AUDIO_ID" val="276"/>
  <p:tag name="ARTICULATE_SLIDE_PAUSE" val="0"/>
  <p:tag name="ARTICULATE_NAV_LEVEL" val="1"/>
  <p:tag name="ARTICULATE_PLAYLIST_ID" val="-1"/>
</p:tagLst>
</file>

<file path=ppt/tags/tag24.xml><?xml version="1.0" encoding="utf-8"?>
<p:tagLst xmlns:a="http://schemas.openxmlformats.org/drawingml/2006/main" xmlns:r="http://schemas.openxmlformats.org/officeDocument/2006/relationships" xmlns:p="http://schemas.openxmlformats.org/presentationml/2006/main">
  <p:tag name="ELAPSEDTIME" val="66.859"/>
  <p:tag name="AUDIO_ID" val="278"/>
  <p:tag name="ARTICULATE_SLIDE_PAUSE" val="0"/>
  <p:tag name="ARTICULATE_NAV_LEVEL" val="1"/>
  <p:tag name="ARTICULATE_PLAYLIST_ID" val="-1"/>
</p:tagLst>
</file>

<file path=ppt/tags/tag25.xml><?xml version="1.0" encoding="utf-8"?>
<p:tagLst xmlns:a="http://schemas.openxmlformats.org/drawingml/2006/main" xmlns:r="http://schemas.openxmlformats.org/officeDocument/2006/relationships" xmlns:p="http://schemas.openxmlformats.org/presentationml/2006/main">
  <p:tag name="ELAPSEDTIME" val="66.859"/>
  <p:tag name="AUDIO_ID" val="278"/>
  <p:tag name="ARTICULATE_SLIDE_PAUSE" val="0"/>
  <p:tag name="ARTICULATE_NAV_LEVEL" val="1"/>
  <p:tag name="ARTICULATE_PLAYLIST_ID" val="-1"/>
</p:tagLst>
</file>

<file path=ppt/tags/tag26.xml><?xml version="1.0" encoding="utf-8"?>
<p:tagLst xmlns:a="http://schemas.openxmlformats.org/drawingml/2006/main" xmlns:r="http://schemas.openxmlformats.org/officeDocument/2006/relationships" xmlns:p="http://schemas.openxmlformats.org/presentationml/2006/main">
  <p:tag name="ELAPSEDTIME" val="14.609"/>
  <p:tag name="AUDIO_ID" val="555"/>
</p:tagLst>
</file>

<file path=ppt/tags/tag3.xml><?xml version="1.0" encoding="utf-8"?>
<p:tagLst xmlns:a="http://schemas.openxmlformats.org/drawingml/2006/main" xmlns:r="http://schemas.openxmlformats.org/officeDocument/2006/relationships" xmlns:p="http://schemas.openxmlformats.org/presentationml/2006/main">
  <p:tag name="ELAPSEDTIME" val="36.75"/>
  <p:tag name="AUDIO_ID" val="261"/>
</p:tagLst>
</file>

<file path=ppt/tags/tag4.xml><?xml version="1.0" encoding="utf-8"?>
<p:tagLst xmlns:a="http://schemas.openxmlformats.org/drawingml/2006/main" xmlns:r="http://schemas.openxmlformats.org/officeDocument/2006/relationships" xmlns:p="http://schemas.openxmlformats.org/presentationml/2006/main">
  <p:tag name="ELAPSEDTIME" val="43.094"/>
  <p:tag name="AUDIO_ID" val="260"/>
  <p:tag name="ARTICULATE_SLIDE_PAUSE" val="0"/>
  <p:tag name="ARTICULATE_NAV_LEVEL" val="1"/>
  <p:tag name="ARTICULATE_PLAYLIST_ID" val="-1"/>
</p:tagLst>
</file>

<file path=ppt/tags/tag5.xml><?xml version="1.0" encoding="utf-8"?>
<p:tagLst xmlns:a="http://schemas.openxmlformats.org/drawingml/2006/main" xmlns:r="http://schemas.openxmlformats.org/officeDocument/2006/relationships" xmlns:p="http://schemas.openxmlformats.org/presentationml/2006/main">
  <p:tag name="ELAPSEDTIME" val="95.578"/>
  <p:tag name="AUDIO_ID" val="259"/>
  <p:tag name="TIMELINE" val="9.2/23.8/26.3/32.6/37.2/50.5"/>
  <p:tag name="ARTICULATE_SLIDE_PAUSE" val="0"/>
  <p:tag name="ARTICULATE_NAV_LEVEL" val="1"/>
  <p:tag name="ARTICULATE_PLAYLIST_ID" val="-1"/>
</p:tagLst>
</file>

<file path=ppt/tags/tag6.xml><?xml version="1.0" encoding="utf-8"?>
<p:tagLst xmlns:a="http://schemas.openxmlformats.org/drawingml/2006/main" xmlns:r="http://schemas.openxmlformats.org/officeDocument/2006/relationships" xmlns:p="http://schemas.openxmlformats.org/presentationml/2006/main">
  <p:tag name="ELAPSEDTIME" val="27.796"/>
  <p:tag name="AUDIO_ID" val="272"/>
  <p:tag name="TIMELINE" val="10.4"/>
  <p:tag name="ARTICULATE_SLIDE_PAUSE" val="0"/>
  <p:tag name="ARTICULATE_NAV_LEVEL" val="1"/>
  <p:tag name="ARTICULATE_PLAYLIST_ID" val="-1"/>
</p:tagLst>
</file>

<file path=ppt/tags/tag7.xml><?xml version="1.0" encoding="utf-8"?>
<p:tagLst xmlns:a="http://schemas.openxmlformats.org/drawingml/2006/main" xmlns:r="http://schemas.openxmlformats.org/officeDocument/2006/relationships" xmlns:p="http://schemas.openxmlformats.org/presentationml/2006/main">
  <p:tag name="ELAPSEDTIME" val="33.375"/>
  <p:tag name="AUDIO_ID" val="261"/>
  <p:tag name="TIMELINE" val="6.1/17.8/27.1"/>
  <p:tag name="ARTICULATE_SLIDE_PAUSE" val="0"/>
  <p:tag name="ARTICULATE_NAV_LEVEL" val="1"/>
  <p:tag name="ARTICULATE_PLAYLIST_ID" val="-1"/>
</p:tagLst>
</file>

<file path=ppt/tags/tag8.xml><?xml version="1.0" encoding="utf-8"?>
<p:tagLst xmlns:a="http://schemas.openxmlformats.org/drawingml/2006/main" xmlns:r="http://schemas.openxmlformats.org/officeDocument/2006/relationships" xmlns:p="http://schemas.openxmlformats.org/presentationml/2006/main">
  <p:tag name="ELAPSEDTIME" val="30.985"/>
  <p:tag name="AUDIO_ID" val="267"/>
  <p:tag name="TIMELINE" val="21.7/22.9/24.4/26.0"/>
  <p:tag name="ARTICULATE_SLIDE_PAUSE" val="0"/>
  <p:tag name="ARTICULATE_NAV_LEVEL" val="1"/>
  <p:tag name="ARTICULATE_PLAYLIST_ID" val="-1"/>
</p:tagLst>
</file>

<file path=ppt/tags/tag9.xml><?xml version="1.0" encoding="utf-8"?>
<p:tagLst xmlns:a="http://schemas.openxmlformats.org/drawingml/2006/main" xmlns:r="http://schemas.openxmlformats.org/officeDocument/2006/relationships" xmlns:p="http://schemas.openxmlformats.org/presentationml/2006/main">
  <p:tag name="ELAPSEDTIME" val="33.906"/>
  <p:tag name="AUDIO_ID" val="269"/>
  <p:tag name="TIMELINE" val="8.0/9.3/10.5/14.4/18.6/19.9/21.2"/>
  <p:tag name="ARTICULATE_SLIDE_PAUSE" val="0"/>
  <p:tag name="ARTICULATE_NAV_LEVEL" val="1"/>
  <p:tag name="ARTICULATE_PLAYLIST_ID" val="-1"/>
</p:tagLst>
</file>

<file path=ppt/theme/theme1.xml><?xml version="1.0" encoding="utf-8"?>
<a:theme xmlns:a="http://schemas.openxmlformats.org/drawingml/2006/main" name="Contport">
  <a:themeElements>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port">
      <a:majorFont>
        <a:latin typeface="Arial"/>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por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por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por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por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por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por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por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NS Theme</Template>
  <TotalTime>8161</TotalTime>
  <Words>7269</Words>
  <Application>Microsoft Office PowerPoint</Application>
  <PresentationFormat>On-screen Show (4:3)</PresentationFormat>
  <Paragraphs>624</Paragraphs>
  <Slides>53</Slides>
  <Notes>53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6" baseType="lpstr">
      <vt:lpstr>DINOT-Medium</vt:lpstr>
      <vt:lpstr>Zapf Dingbats</vt:lpstr>
      <vt:lpstr>Arial</vt:lpstr>
      <vt:lpstr>Arial Narrow</vt:lpstr>
      <vt:lpstr>Calibri</vt:lpstr>
      <vt:lpstr>Consolas</vt:lpstr>
      <vt:lpstr>Tahoma</vt:lpstr>
      <vt:lpstr>Times</vt:lpstr>
      <vt:lpstr>Times New Roman</vt:lpstr>
      <vt:lpstr>Verdana</vt:lpstr>
      <vt:lpstr>Wingdings</vt:lpstr>
      <vt:lpstr>Contport</vt:lpstr>
      <vt:lpstr>Clip</vt:lpstr>
      <vt:lpstr>PowerPoint Presentation</vt:lpstr>
      <vt:lpstr>Agenda</vt:lpstr>
      <vt:lpstr>Flow Logic</vt:lpstr>
      <vt:lpstr>App-ID</vt:lpstr>
      <vt:lpstr>What is an Application?</vt:lpstr>
      <vt:lpstr>App-ID Flow </vt:lpstr>
      <vt:lpstr>Evasive Applications</vt:lpstr>
      <vt:lpstr>Scenario 1:  DNS Traffic</vt:lpstr>
      <vt:lpstr>Scenario 2:  BitTorrent with Application IPS</vt:lpstr>
      <vt:lpstr>Scenario 3:  Zero-day Malware</vt:lpstr>
      <vt:lpstr>App-ID filter vs. URL Filtering</vt:lpstr>
      <vt:lpstr>App-ID Components</vt:lpstr>
      <vt:lpstr>Protocol Decoders</vt:lpstr>
      <vt:lpstr>Application Signatures</vt:lpstr>
      <vt:lpstr>Protocol Decryption</vt:lpstr>
      <vt:lpstr>Heuristics</vt:lpstr>
      <vt:lpstr>Examining UDP Packets</vt:lpstr>
      <vt:lpstr>Examining TCP Packets</vt:lpstr>
      <vt:lpstr>PowerPoint Presentation</vt:lpstr>
      <vt:lpstr>Security Policy</vt:lpstr>
      <vt:lpstr>Security Policy Match Conditions</vt:lpstr>
      <vt:lpstr>Address Objects</vt:lpstr>
      <vt:lpstr>Dynamic Block Lists</vt:lpstr>
      <vt:lpstr>URL Category </vt:lpstr>
      <vt:lpstr>Security Policy Dependencies</vt:lpstr>
      <vt:lpstr>Implicit Application Dependencies</vt:lpstr>
      <vt:lpstr>Using Port Numbers in Security Policies</vt:lpstr>
      <vt:lpstr>Application Default</vt:lpstr>
      <vt:lpstr>Security Policy Example: http-get</vt:lpstr>
      <vt:lpstr>Security Policy Example: Google Translate</vt:lpstr>
      <vt:lpstr>Security Profiles</vt:lpstr>
      <vt:lpstr>Security Profile Types</vt:lpstr>
      <vt:lpstr>PowerPoint Presentation</vt:lpstr>
      <vt:lpstr>Displaying Policy Columns</vt:lpstr>
      <vt:lpstr>Managing Policy Rows</vt:lpstr>
      <vt:lpstr>Security Policy Admin | Tags</vt:lpstr>
      <vt:lpstr>Application Filters and Groups</vt:lpstr>
      <vt:lpstr>Application Filters and Groups Hierarchy</vt:lpstr>
      <vt:lpstr>Example: Filtering Web-browsing Applications</vt:lpstr>
      <vt:lpstr>App-ID Filters Example</vt:lpstr>
      <vt:lpstr>Application Group</vt:lpstr>
      <vt:lpstr>Application Group Example</vt:lpstr>
      <vt:lpstr>Security Policy Example</vt:lpstr>
      <vt:lpstr>Displaying Application Information</vt:lpstr>
      <vt:lpstr>Application Block Response Pages</vt:lpstr>
      <vt:lpstr>Logs and Reporting</vt:lpstr>
      <vt:lpstr>Viewing Logs</vt:lpstr>
      <vt:lpstr>Log Queries</vt:lpstr>
      <vt:lpstr>Configuring Log Generation</vt:lpstr>
      <vt:lpstr>Customize Application Settings</vt:lpstr>
      <vt:lpstr>Viewing Reports</vt:lpstr>
      <vt:lpstr>Creating Custom Reports</vt:lpstr>
      <vt:lpstr>Summary</vt:lpstr>
    </vt:vector>
  </TitlesOfParts>
  <Company>NP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 Module Start-up Brief</dc:title>
  <dc:creator>Sun Lei</dc:creator>
  <cp:lastModifiedBy>Tan Jia Shun /CSF</cp:lastModifiedBy>
  <cp:revision>1023</cp:revision>
  <cp:lastPrinted>2012-08-01T01:18:37Z</cp:lastPrinted>
  <dcterms:created xsi:type="dcterms:W3CDTF">2011-08-29T17:14:30Z</dcterms:created>
  <dcterms:modified xsi:type="dcterms:W3CDTF">2021-07-27T05:39:56Z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0286cb9-b49f-4646-87a5-340028348160_Enabled">
    <vt:lpwstr>true</vt:lpwstr>
  </property>
  <property fmtid="{D5CDD505-2E9C-101B-9397-08002B2CF9AE}" pid="3" name="MSIP_Label_30286cb9-b49f-4646-87a5-340028348160_SetDate">
    <vt:lpwstr>2021-04-22T03:28:59Z</vt:lpwstr>
  </property>
  <property fmtid="{D5CDD505-2E9C-101B-9397-08002B2CF9AE}" pid="4" name="MSIP_Label_30286cb9-b49f-4646-87a5-340028348160_Method">
    <vt:lpwstr>Standard</vt:lpwstr>
  </property>
  <property fmtid="{D5CDD505-2E9C-101B-9397-08002B2CF9AE}" pid="5" name="MSIP_Label_30286cb9-b49f-4646-87a5-340028348160_Name">
    <vt:lpwstr>30286cb9-b49f-4646-87a5-340028348160</vt:lpwstr>
  </property>
  <property fmtid="{D5CDD505-2E9C-101B-9397-08002B2CF9AE}" pid="6" name="MSIP_Label_30286cb9-b49f-4646-87a5-340028348160_SiteId">
    <vt:lpwstr>cba9e115-3016-4462-a1ab-a565cba0cdf1</vt:lpwstr>
  </property>
  <property fmtid="{D5CDD505-2E9C-101B-9397-08002B2CF9AE}" pid="7" name="MSIP_Label_30286cb9-b49f-4646-87a5-340028348160_ActionId">
    <vt:lpwstr>fc0c163f-43d3-406a-bafa-25a2bf1d9bd7</vt:lpwstr>
  </property>
  <property fmtid="{D5CDD505-2E9C-101B-9397-08002B2CF9AE}" pid="8" name="MSIP_Label_30286cb9-b49f-4646-87a5-340028348160_ContentBits">
    <vt:lpwstr>1</vt:lpwstr>
  </property>
</Properties>
</file>