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4260" r:id="rId1"/>
    <p:sldMasterId id="2147484264" r:id="rId2"/>
  </p:sldMasterIdLst>
  <p:notesMasterIdLst>
    <p:notesMasterId r:id="rId37"/>
  </p:notesMasterIdLst>
  <p:handoutMasterIdLst>
    <p:handoutMasterId r:id="rId38"/>
  </p:handoutMasterIdLst>
  <p:sldIdLst>
    <p:sldId id="343" r:id="rId3"/>
    <p:sldId id="344" r:id="rId4"/>
    <p:sldId id="357" r:id="rId5"/>
    <p:sldId id="358" r:id="rId6"/>
    <p:sldId id="359" r:id="rId7"/>
    <p:sldId id="360" r:id="rId8"/>
    <p:sldId id="361" r:id="rId9"/>
    <p:sldId id="373" r:id="rId10"/>
    <p:sldId id="374" r:id="rId11"/>
    <p:sldId id="375" r:id="rId12"/>
    <p:sldId id="376" r:id="rId13"/>
    <p:sldId id="377" r:id="rId14"/>
    <p:sldId id="378" r:id="rId15"/>
    <p:sldId id="379" r:id="rId16"/>
    <p:sldId id="381" r:id="rId17"/>
    <p:sldId id="382" r:id="rId18"/>
    <p:sldId id="384" r:id="rId19"/>
    <p:sldId id="385" r:id="rId20"/>
    <p:sldId id="386" r:id="rId21"/>
    <p:sldId id="387" r:id="rId22"/>
    <p:sldId id="353" r:id="rId23"/>
    <p:sldId id="337" r:id="rId24"/>
    <p:sldId id="388" r:id="rId25"/>
    <p:sldId id="313" r:id="rId26"/>
    <p:sldId id="354" r:id="rId27"/>
    <p:sldId id="389" r:id="rId28"/>
    <p:sldId id="391" r:id="rId29"/>
    <p:sldId id="390" r:id="rId30"/>
    <p:sldId id="260" r:id="rId31"/>
    <p:sldId id="290" r:id="rId32"/>
    <p:sldId id="291" r:id="rId33"/>
    <p:sldId id="392" r:id="rId34"/>
    <p:sldId id="317" r:id="rId35"/>
    <p:sldId id="346" r:id="rId36"/>
  </p:sldIdLst>
  <p:sldSz cx="9144000" cy="6858000" type="letter"/>
  <p:notesSz cx="6692900" cy="9867900"/>
  <p:defaultTextStyle>
    <a:defPPr>
      <a:defRPr lang="en-US"/>
    </a:defPPr>
    <a:lvl1pPr algn="ctr" rtl="0" eaLnBrk="0" fontAlgn="base" hangingPunct="0">
      <a:lnSpc>
        <a:spcPct val="85000"/>
      </a:lnSpc>
      <a:spcBef>
        <a:spcPct val="50000"/>
      </a:spcBef>
      <a:spcAft>
        <a:spcPct val="5000"/>
      </a:spcAft>
      <a:buClr>
        <a:schemeClr val="bg1"/>
      </a:buClr>
      <a:buSzPct val="100000"/>
      <a:buFont typeface="Times New Roman" pitchFamily="18" charset="0"/>
      <a:buChar char="•"/>
      <a:defRPr sz="1600" kern="1200">
        <a:solidFill>
          <a:schemeClr val="tx1"/>
        </a:solidFill>
        <a:latin typeface="Arial" charset="0"/>
        <a:ea typeface="+mn-ea"/>
        <a:cs typeface="+mn-cs"/>
      </a:defRPr>
    </a:lvl1pPr>
    <a:lvl2pPr marL="457200" algn="ctr" rtl="0" eaLnBrk="0" fontAlgn="base" hangingPunct="0">
      <a:lnSpc>
        <a:spcPct val="85000"/>
      </a:lnSpc>
      <a:spcBef>
        <a:spcPct val="50000"/>
      </a:spcBef>
      <a:spcAft>
        <a:spcPct val="5000"/>
      </a:spcAft>
      <a:buClr>
        <a:schemeClr val="bg1"/>
      </a:buClr>
      <a:buSzPct val="100000"/>
      <a:buFont typeface="Times New Roman" pitchFamily="18" charset="0"/>
      <a:buChar char="•"/>
      <a:defRPr sz="1600" kern="1200">
        <a:solidFill>
          <a:schemeClr val="tx1"/>
        </a:solidFill>
        <a:latin typeface="Arial" charset="0"/>
        <a:ea typeface="+mn-ea"/>
        <a:cs typeface="+mn-cs"/>
      </a:defRPr>
    </a:lvl2pPr>
    <a:lvl3pPr marL="914400" algn="ctr" rtl="0" eaLnBrk="0" fontAlgn="base" hangingPunct="0">
      <a:lnSpc>
        <a:spcPct val="85000"/>
      </a:lnSpc>
      <a:spcBef>
        <a:spcPct val="50000"/>
      </a:spcBef>
      <a:spcAft>
        <a:spcPct val="5000"/>
      </a:spcAft>
      <a:buClr>
        <a:schemeClr val="bg1"/>
      </a:buClr>
      <a:buSzPct val="100000"/>
      <a:buFont typeface="Times New Roman" pitchFamily="18" charset="0"/>
      <a:buChar char="•"/>
      <a:defRPr sz="1600" kern="1200">
        <a:solidFill>
          <a:schemeClr val="tx1"/>
        </a:solidFill>
        <a:latin typeface="Arial" charset="0"/>
        <a:ea typeface="+mn-ea"/>
        <a:cs typeface="+mn-cs"/>
      </a:defRPr>
    </a:lvl3pPr>
    <a:lvl4pPr marL="1371600" algn="ctr" rtl="0" eaLnBrk="0" fontAlgn="base" hangingPunct="0">
      <a:lnSpc>
        <a:spcPct val="85000"/>
      </a:lnSpc>
      <a:spcBef>
        <a:spcPct val="50000"/>
      </a:spcBef>
      <a:spcAft>
        <a:spcPct val="5000"/>
      </a:spcAft>
      <a:buClr>
        <a:schemeClr val="bg1"/>
      </a:buClr>
      <a:buSzPct val="100000"/>
      <a:buFont typeface="Times New Roman" pitchFamily="18" charset="0"/>
      <a:buChar char="•"/>
      <a:defRPr sz="1600" kern="1200">
        <a:solidFill>
          <a:schemeClr val="tx1"/>
        </a:solidFill>
        <a:latin typeface="Arial" charset="0"/>
        <a:ea typeface="+mn-ea"/>
        <a:cs typeface="+mn-cs"/>
      </a:defRPr>
    </a:lvl4pPr>
    <a:lvl5pPr marL="1828800" algn="ctr" rtl="0" eaLnBrk="0" fontAlgn="base" hangingPunct="0">
      <a:lnSpc>
        <a:spcPct val="85000"/>
      </a:lnSpc>
      <a:spcBef>
        <a:spcPct val="50000"/>
      </a:spcBef>
      <a:spcAft>
        <a:spcPct val="5000"/>
      </a:spcAft>
      <a:buClr>
        <a:schemeClr val="bg1"/>
      </a:buClr>
      <a:buSzPct val="100000"/>
      <a:buFont typeface="Times New Roman" pitchFamily="18" charset="0"/>
      <a:buChar char="•"/>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2882">
          <p15:clr>
            <a:srgbClr val="A4A3A4"/>
          </p15:clr>
        </p15:guide>
      </p15:sldGuideLst>
    </p:ext>
    <p:ext uri="{2D200454-40CA-4A62-9FC3-DE9A4176ACB9}">
      <p15:notesGuideLst xmlns:p15="http://schemas.microsoft.com/office/powerpoint/2012/main">
        <p15:guide id="1" orient="horz" pos="3108">
          <p15:clr>
            <a:srgbClr val="A4A3A4"/>
          </p15:clr>
        </p15:guide>
        <p15:guide id="2" pos="21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6989"/>
    <a:srgbClr val="004B72"/>
    <a:srgbClr val="8DB02A"/>
    <a:srgbClr val="236989"/>
    <a:srgbClr val="A7C439"/>
    <a:srgbClr val="96BD22"/>
    <a:srgbClr val="235577"/>
    <a:srgbClr val="004167"/>
    <a:srgbClr val="367392"/>
    <a:srgbClr val="91B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80751" autoAdjust="0"/>
  </p:normalViewPr>
  <p:slideViewPr>
    <p:cSldViewPr snapToGrid="0">
      <p:cViewPr varScale="1">
        <p:scale>
          <a:sx n="63" d="100"/>
          <a:sy n="63" d="100"/>
        </p:scale>
        <p:origin x="1276" y="44"/>
      </p:cViewPr>
      <p:guideLst>
        <p:guide orient="horz" pos="2161"/>
        <p:guide pos="2882"/>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54" d="100"/>
        <a:sy n="154" d="100"/>
      </p:scale>
      <p:origin x="0" y="2364"/>
    </p:cViewPr>
  </p:sorterViewPr>
  <p:notesViewPr>
    <p:cSldViewPr snapToGrid="0">
      <p:cViewPr varScale="1">
        <p:scale>
          <a:sx n="68" d="100"/>
          <a:sy n="68" d="100"/>
        </p:scale>
        <p:origin x="-3258" y="-120"/>
      </p:cViewPr>
      <p:guideLst>
        <p:guide orient="horz" pos="3108"/>
        <p:guide pos="21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9" name="Rectangle 3"/>
          <p:cNvSpPr>
            <a:spLocks noGrp="1" noChangeArrowheads="1"/>
          </p:cNvSpPr>
          <p:nvPr>
            <p:ph type="dt" sz="quarter" idx="1"/>
          </p:nvPr>
        </p:nvSpPr>
        <p:spPr bwMode="auto">
          <a:xfrm>
            <a:off x="3792038" y="0"/>
            <a:ext cx="2900863" cy="493733"/>
          </a:xfrm>
          <a:prstGeom prst="rect">
            <a:avLst/>
          </a:prstGeom>
          <a:noFill/>
          <a:ln w="9525">
            <a:noFill/>
            <a:miter lim="800000"/>
            <a:headEnd/>
            <a:tailEnd/>
          </a:ln>
        </p:spPr>
        <p:txBody>
          <a:bodyPr vert="horz" wrap="square" lIns="93161" tIns="46580" rIns="93161" bIns="46580" numCol="1" anchor="t" anchorCtr="0" compatLnSpc="1">
            <a:prstTxWarp prst="textNoShape">
              <a:avLst/>
            </a:prstTxWarp>
          </a:bodyPr>
          <a:lstStyle>
            <a:lvl1pPr algn="r" defTabSz="931863">
              <a:lnSpc>
                <a:spcPct val="100000"/>
              </a:lnSpc>
              <a:spcBef>
                <a:spcPct val="0"/>
              </a:spcBef>
              <a:spcAft>
                <a:spcPct val="0"/>
              </a:spcAft>
              <a:buClrTx/>
              <a:buSzTx/>
              <a:buFontTx/>
              <a:buNone/>
              <a:defRPr sz="1200">
                <a:latin typeface="Times New Roman" pitchFamily="18" charset="0"/>
              </a:defRPr>
            </a:lvl1pPr>
          </a:lstStyle>
          <a:p>
            <a:pPr>
              <a:defRPr/>
            </a:pPr>
            <a:fld id="{73689365-D5D0-4920-A6B1-B7F4F08BC8D4}" type="datetime1">
              <a:rPr lang="en-US"/>
              <a:pPr>
                <a:defRPr/>
              </a:pPr>
              <a:t>4/22/2021</a:t>
            </a:fld>
            <a:endParaRPr lang="en-US" dirty="0"/>
          </a:p>
        </p:txBody>
      </p:sp>
      <p:sp>
        <p:nvSpPr>
          <p:cNvPr id="14341" name="Rectangle 5"/>
          <p:cNvSpPr>
            <a:spLocks noGrp="1" noChangeArrowheads="1"/>
          </p:cNvSpPr>
          <p:nvPr>
            <p:ph type="sldNum" sz="quarter" idx="3"/>
          </p:nvPr>
        </p:nvSpPr>
        <p:spPr bwMode="auto">
          <a:xfrm>
            <a:off x="3792038" y="9374169"/>
            <a:ext cx="2900863" cy="493731"/>
          </a:xfrm>
          <a:prstGeom prst="rect">
            <a:avLst/>
          </a:prstGeom>
          <a:noFill/>
          <a:ln w="9525">
            <a:noFill/>
            <a:miter lim="800000"/>
            <a:headEnd/>
            <a:tailEnd/>
          </a:ln>
        </p:spPr>
        <p:txBody>
          <a:bodyPr vert="horz" wrap="square" lIns="93161" tIns="46580" rIns="93161" bIns="46580" numCol="1" anchor="b" anchorCtr="0" compatLnSpc="1">
            <a:prstTxWarp prst="textNoShape">
              <a:avLst/>
            </a:prstTxWarp>
          </a:bodyPr>
          <a:lstStyle>
            <a:lvl1pPr algn="r" defTabSz="931863">
              <a:lnSpc>
                <a:spcPct val="100000"/>
              </a:lnSpc>
              <a:spcBef>
                <a:spcPct val="0"/>
              </a:spcBef>
              <a:spcAft>
                <a:spcPct val="0"/>
              </a:spcAft>
              <a:buClrTx/>
              <a:buSzTx/>
              <a:buFontTx/>
              <a:buNone/>
              <a:defRPr sz="1200">
                <a:latin typeface="Times New Roman" pitchFamily="18" charset="0"/>
              </a:defRPr>
            </a:lvl1pPr>
          </a:lstStyle>
          <a:p>
            <a:pPr>
              <a:defRPr/>
            </a:pPr>
            <a:fld id="{47601F39-1A59-42E8-9CCE-0E2DCE75EA87}" type="slidenum">
              <a:rPr lang="en-US"/>
              <a:pPr>
                <a:defRPr/>
              </a:pPr>
              <a:t>‹#›</a:t>
            </a:fld>
            <a:endParaRPr lang="en-US" dirty="0"/>
          </a:p>
        </p:txBody>
      </p:sp>
    </p:spTree>
    <p:extLst>
      <p:ext uri="{BB962C8B-B14F-4D97-AF65-F5344CB8AC3E}">
        <p14:creationId xmlns:p14="http://schemas.microsoft.com/office/powerpoint/2010/main" val="39387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14"/>
          <p:cNvSpPr>
            <a:spLocks noGrp="1" noRot="1" noChangeAspect="1" noChangeArrowheads="1"/>
          </p:cNvSpPr>
          <p:nvPr>
            <p:ph type="sldImg" idx="2"/>
          </p:nvPr>
        </p:nvSpPr>
        <p:spPr bwMode="auto">
          <a:xfrm>
            <a:off x="296863" y="406400"/>
            <a:ext cx="6053137" cy="4541838"/>
          </a:xfrm>
          <a:prstGeom prst="rect">
            <a:avLst/>
          </a:prstGeom>
          <a:noFill/>
          <a:ln w="9525">
            <a:solidFill>
              <a:srgbClr val="000000"/>
            </a:solidFill>
            <a:miter lim="800000"/>
            <a:headEnd/>
            <a:tailEnd/>
          </a:ln>
        </p:spPr>
      </p:sp>
      <p:sp>
        <p:nvSpPr>
          <p:cNvPr id="2063" name="Rectangle 15"/>
          <p:cNvSpPr>
            <a:spLocks noGrp="1" noChangeArrowheads="1"/>
          </p:cNvSpPr>
          <p:nvPr>
            <p:ph type="body" sz="quarter" idx="3"/>
          </p:nvPr>
        </p:nvSpPr>
        <p:spPr bwMode="auto">
          <a:xfrm>
            <a:off x="197029" y="5095720"/>
            <a:ext cx="6277625" cy="4189139"/>
          </a:xfrm>
          <a:prstGeom prst="rect">
            <a:avLst/>
          </a:prstGeom>
          <a:noFill/>
          <a:ln w="9525">
            <a:noFill/>
            <a:miter lim="800000"/>
            <a:headEnd/>
            <a:tailEnd/>
          </a:ln>
        </p:spPr>
        <p:txBody>
          <a:bodyPr vert="horz" wrap="square" lIns="93161" tIns="46580" rIns="93161" bIns="465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a:spLocks noGrp="1" noChangeArrowheads="1"/>
          </p:cNvSpPr>
          <p:nvPr/>
        </p:nvSpPr>
        <p:spPr bwMode="auto">
          <a:xfrm>
            <a:off x="4701399" y="9363487"/>
            <a:ext cx="1991501" cy="493731"/>
          </a:xfrm>
          <a:prstGeom prst="rect">
            <a:avLst/>
          </a:prstGeom>
          <a:noFill/>
          <a:ln w="9525">
            <a:noFill/>
            <a:miter lim="800000"/>
            <a:headEnd/>
            <a:tailEnd/>
          </a:ln>
        </p:spPr>
        <p:txBody>
          <a:bodyPr vert="horz" wrap="square" lIns="93161" tIns="46580" rIns="93161" bIns="46580" numCol="1" anchor="b" anchorCtr="0" compatLnSpc="1">
            <a:prstTxWarp prst="textNoShape">
              <a:avLst/>
            </a:prstTxWarp>
          </a:bodyPr>
          <a:lstStyle>
            <a:defPPr>
              <a:defRPr lang="en-US"/>
            </a:defPPr>
            <a:lvl1pPr algn="ctr" rtl="0" eaLnBrk="0" fontAlgn="base" hangingPunct="0">
              <a:lnSpc>
                <a:spcPct val="85000"/>
              </a:lnSpc>
              <a:spcBef>
                <a:spcPct val="50000"/>
              </a:spcBef>
              <a:spcAft>
                <a:spcPct val="5000"/>
              </a:spcAft>
              <a:buClr>
                <a:schemeClr val="bg1"/>
              </a:buClr>
              <a:buSzPct val="100000"/>
              <a:buFont typeface="Times New Roman" pitchFamily="18" charset="0"/>
              <a:buChar char="•"/>
              <a:defRPr sz="1600" kern="1200">
                <a:solidFill>
                  <a:schemeClr val="tx1"/>
                </a:solidFill>
                <a:latin typeface="Arial" charset="0"/>
                <a:ea typeface="+mn-ea"/>
                <a:cs typeface="+mn-cs"/>
              </a:defRPr>
            </a:lvl1pPr>
            <a:lvl2pPr marL="457200" algn="ctr" rtl="0" eaLnBrk="0" fontAlgn="base" hangingPunct="0">
              <a:lnSpc>
                <a:spcPct val="85000"/>
              </a:lnSpc>
              <a:spcBef>
                <a:spcPct val="50000"/>
              </a:spcBef>
              <a:spcAft>
                <a:spcPct val="5000"/>
              </a:spcAft>
              <a:buClr>
                <a:schemeClr val="bg1"/>
              </a:buClr>
              <a:buSzPct val="100000"/>
              <a:buFont typeface="Times New Roman" pitchFamily="18" charset="0"/>
              <a:buChar char="•"/>
              <a:defRPr sz="1600" kern="1200">
                <a:solidFill>
                  <a:schemeClr val="tx1"/>
                </a:solidFill>
                <a:latin typeface="Arial" charset="0"/>
                <a:ea typeface="+mn-ea"/>
                <a:cs typeface="+mn-cs"/>
              </a:defRPr>
            </a:lvl2pPr>
            <a:lvl3pPr marL="914400" algn="ctr" rtl="0" eaLnBrk="0" fontAlgn="base" hangingPunct="0">
              <a:lnSpc>
                <a:spcPct val="85000"/>
              </a:lnSpc>
              <a:spcBef>
                <a:spcPct val="50000"/>
              </a:spcBef>
              <a:spcAft>
                <a:spcPct val="5000"/>
              </a:spcAft>
              <a:buClr>
                <a:schemeClr val="bg1"/>
              </a:buClr>
              <a:buSzPct val="100000"/>
              <a:buFont typeface="Times New Roman" pitchFamily="18" charset="0"/>
              <a:buChar char="•"/>
              <a:defRPr sz="1600" kern="1200">
                <a:solidFill>
                  <a:schemeClr val="tx1"/>
                </a:solidFill>
                <a:latin typeface="Arial" charset="0"/>
                <a:ea typeface="+mn-ea"/>
                <a:cs typeface="+mn-cs"/>
              </a:defRPr>
            </a:lvl3pPr>
            <a:lvl4pPr marL="1371600" algn="ctr" rtl="0" eaLnBrk="0" fontAlgn="base" hangingPunct="0">
              <a:lnSpc>
                <a:spcPct val="85000"/>
              </a:lnSpc>
              <a:spcBef>
                <a:spcPct val="50000"/>
              </a:spcBef>
              <a:spcAft>
                <a:spcPct val="5000"/>
              </a:spcAft>
              <a:buClr>
                <a:schemeClr val="bg1"/>
              </a:buClr>
              <a:buSzPct val="100000"/>
              <a:buFont typeface="Times New Roman" pitchFamily="18" charset="0"/>
              <a:buChar char="•"/>
              <a:defRPr sz="1600" kern="1200">
                <a:solidFill>
                  <a:schemeClr val="tx1"/>
                </a:solidFill>
                <a:latin typeface="Arial" charset="0"/>
                <a:ea typeface="+mn-ea"/>
                <a:cs typeface="+mn-cs"/>
              </a:defRPr>
            </a:lvl4pPr>
            <a:lvl5pPr marL="1828800" algn="ctr" rtl="0" eaLnBrk="0" fontAlgn="base" hangingPunct="0">
              <a:lnSpc>
                <a:spcPct val="85000"/>
              </a:lnSpc>
              <a:spcBef>
                <a:spcPct val="50000"/>
              </a:spcBef>
              <a:spcAft>
                <a:spcPct val="5000"/>
              </a:spcAft>
              <a:buClr>
                <a:schemeClr val="bg1"/>
              </a:buClr>
              <a:buSzPct val="100000"/>
              <a:buFont typeface="Times New Roman" pitchFamily="18" charset="0"/>
              <a:buChar char="•"/>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pPr algn="r">
              <a:buNone/>
              <a:defRPr/>
            </a:pPr>
            <a:r>
              <a:rPr lang="en-US" sz="1200" dirty="0"/>
              <a:t>Module 3 – Page </a:t>
            </a:r>
            <a:fld id="{70B5EE1C-90D1-48E0-9D4B-7DE37577606B}" type="slidenum">
              <a:rPr lang="en-US" sz="1200" smtClean="0"/>
              <a:pPr algn="r">
                <a:buNone/>
                <a:defRPr/>
              </a:pPr>
              <a:t>‹#›</a:t>
            </a:fld>
            <a:endParaRPr lang="en-US" sz="1200" dirty="0"/>
          </a:p>
        </p:txBody>
      </p:sp>
    </p:spTree>
    <p:extLst>
      <p:ext uri="{BB962C8B-B14F-4D97-AF65-F5344CB8AC3E}">
        <p14:creationId xmlns:p14="http://schemas.microsoft.com/office/powerpoint/2010/main" val="1447722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xfrm>
            <a:off x="3844925" y="9363075"/>
            <a:ext cx="2940050" cy="493713"/>
          </a:xfrm>
          <a:prstGeom prst="rect">
            <a:avLst/>
          </a:prstGeom>
          <a:noFill/>
        </p:spPr>
        <p:txBody>
          <a:bodyPr/>
          <a:lstStyle/>
          <a:p>
            <a:fld id="{96968DAB-D927-432F-BAF4-14E4C6CD2D09}" type="slidenum">
              <a:rPr lang="en-GB">
                <a:solidFill>
                  <a:srgbClr val="000000"/>
                </a:solidFill>
              </a:rPr>
              <a:pPr/>
              <a:t>1</a:t>
            </a:fld>
            <a:endParaRPr lang="en-GB" dirty="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0" indent="0">
              <a:buFontTx/>
              <a:buNone/>
            </a:pPr>
            <a:r>
              <a:rPr lang="en-US" dirty="0"/>
              <a:t>Source: </a:t>
            </a:r>
            <a:r>
              <a:rPr lang="en-SG" dirty="0"/>
              <a:t>Jones and Bartlett Learning © 2014 , LLC, an Ascend Learning Company www.jblearning.com</a:t>
            </a:r>
          </a:p>
          <a:p>
            <a:pPr marL="0" indent="0">
              <a:buFontTx/>
              <a:buNone/>
            </a:pPr>
            <a:endParaRPr lang="en-US" dirty="0"/>
          </a:p>
          <a:p>
            <a:pPr marL="0" indent="0">
              <a:buFontTx/>
              <a:buNone/>
            </a:pPr>
            <a:r>
              <a:rPr lang="en-US" baseline="0" dirty="0"/>
              <a:t>Textbook: </a:t>
            </a:r>
            <a:r>
              <a:rPr lang="en-SG" baseline="0" dirty="0"/>
              <a:t>J Michael Stewart, Network Security, Firewalls, and VPNs, Jones &amp; Bartlett Learning (2014)</a:t>
            </a:r>
          </a:p>
          <a:p>
            <a:pPr marL="0" indent="0">
              <a:buFontTx/>
              <a:buNone/>
            </a:pPr>
            <a:r>
              <a:rPr lang="en-SG" baseline="0" dirty="0"/>
              <a:t>- Mostly from Chapter 2 Firewall Fundamentals</a:t>
            </a:r>
            <a:endParaRPr lang="en-US" dirty="0"/>
          </a:p>
        </p:txBody>
      </p:sp>
    </p:spTree>
    <p:extLst>
      <p:ext uri="{BB962C8B-B14F-4D97-AF65-F5344CB8AC3E}">
        <p14:creationId xmlns:p14="http://schemas.microsoft.com/office/powerpoint/2010/main" val="3335053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73482" y="3885109"/>
            <a:ext cx="6820051" cy="5472843"/>
          </a:xfrm>
        </p:spPr>
        <p:txBody>
          <a:bodyPr/>
          <a:lstStyle/>
          <a:p>
            <a:endParaRPr lang="en-US" dirty="0"/>
          </a:p>
        </p:txBody>
      </p:sp>
      <p:sp>
        <p:nvSpPr>
          <p:cNvPr id="7" name="Slide Image Placeholder 6"/>
          <p:cNvSpPr>
            <a:spLocks noGrp="1" noRot="1" noChangeAspect="1"/>
          </p:cNvSpPr>
          <p:nvPr>
            <p:ph type="sldImg"/>
          </p:nvPr>
        </p:nvSpPr>
        <p:spPr>
          <a:xfrm>
            <a:off x="1244600" y="252413"/>
            <a:ext cx="4638675" cy="3478212"/>
          </a:xfrm>
        </p:spPr>
      </p:sp>
      <p:sp>
        <p:nvSpPr>
          <p:cNvPr id="2" name="Footer Placeholder 1"/>
          <p:cNvSpPr>
            <a:spLocks noGrp="1"/>
          </p:cNvSpPr>
          <p:nvPr>
            <p:ph type="ftr" sz="quarter" idx="10"/>
          </p:nvPr>
        </p:nvSpPr>
        <p:spPr>
          <a:xfrm>
            <a:off x="-1588" y="9363075"/>
            <a:ext cx="2940051" cy="493713"/>
          </a:xfrm>
          <a:prstGeom prst="rect">
            <a:avLst/>
          </a:prstGeom>
        </p:spPr>
        <p:txBody>
          <a:bodyPr/>
          <a:lstStyle/>
          <a:p>
            <a:r>
              <a:rPr lang="en-US" dirty="0"/>
              <a:t>©2017, Palo Alto Networks, Inc.</a:t>
            </a:r>
          </a:p>
        </p:txBody>
      </p:sp>
      <p:sp>
        <p:nvSpPr>
          <p:cNvPr id="5" name="Slide Number Placeholder 4"/>
          <p:cNvSpPr>
            <a:spLocks noGrp="1"/>
          </p:cNvSpPr>
          <p:nvPr>
            <p:ph type="sldNum" sz="quarter" idx="11"/>
          </p:nvPr>
        </p:nvSpPr>
        <p:spPr>
          <a:xfrm>
            <a:off x="3844925" y="9363075"/>
            <a:ext cx="2940050" cy="493713"/>
          </a:xfrm>
          <a:prstGeom prst="rect">
            <a:avLst/>
          </a:prstGeom>
        </p:spPr>
        <p:txBody>
          <a:bodyPr/>
          <a:lstStyle/>
          <a:p>
            <a:r>
              <a:rPr lang="en-US" dirty="0"/>
              <a:t>page </a:t>
            </a:r>
            <a:fld id="{E1868A37-018F-8B43-8C0C-36107DAB25CC}" type="slidenum">
              <a:rPr lang="en-US" smtClean="0"/>
              <a:pPr/>
              <a:t>14</a:t>
            </a:fld>
            <a:endParaRPr lang="en-US" dirty="0"/>
          </a:p>
        </p:txBody>
      </p:sp>
    </p:spTree>
    <p:extLst>
      <p:ext uri="{BB962C8B-B14F-4D97-AF65-F5344CB8AC3E}">
        <p14:creationId xmlns:p14="http://schemas.microsoft.com/office/powerpoint/2010/main" val="3697382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195072" y="9244583"/>
            <a:ext cx="5622400" cy="354950"/>
          </a:xfrm>
          <a:prstGeom prst="rect">
            <a:avLst/>
          </a:prstGeom>
        </p:spPr>
        <p:txBody>
          <a:bodyPr/>
          <a:lstStyle/>
          <a:p>
            <a:r>
              <a:rPr lang="en-US" dirty="0"/>
              <a:t>©2017, Palo Alto Networks, Inc.</a:t>
            </a:r>
            <a:endParaRPr lang="en-US" i="1" dirty="0"/>
          </a:p>
        </p:txBody>
      </p:sp>
      <p:sp>
        <p:nvSpPr>
          <p:cNvPr id="5" name="Slide Number Placeholder 4"/>
          <p:cNvSpPr>
            <a:spLocks noGrp="1"/>
          </p:cNvSpPr>
          <p:nvPr>
            <p:ph type="sldNum" sz="quarter" idx="11"/>
          </p:nvPr>
        </p:nvSpPr>
        <p:spPr>
          <a:xfrm>
            <a:off x="5817473" y="9244589"/>
            <a:ext cx="1253888" cy="354949"/>
          </a:xfrm>
          <a:prstGeom prst="rect">
            <a:avLst/>
          </a:prstGeom>
        </p:spPr>
        <p:txBody>
          <a:bodyPr/>
          <a:lstStyle/>
          <a:p>
            <a:r>
              <a:rPr lang="en-US" dirty="0"/>
              <a:t>page </a:t>
            </a:r>
            <a:fld id="{E1868A37-018F-8B43-8C0C-36107DAB25CC}" type="slidenum">
              <a:rPr lang="en-US" smtClean="0"/>
              <a:pPr/>
              <a:t>15</a:t>
            </a:fld>
            <a:endParaRPr lang="en-US" dirty="0"/>
          </a:p>
        </p:txBody>
      </p:sp>
    </p:spTree>
    <p:extLst>
      <p:ext uri="{BB962C8B-B14F-4D97-AF65-F5344CB8AC3E}">
        <p14:creationId xmlns:p14="http://schemas.microsoft.com/office/powerpoint/2010/main" val="2150047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195072" y="9244583"/>
            <a:ext cx="5622400" cy="354950"/>
          </a:xfrm>
          <a:prstGeom prst="rect">
            <a:avLst/>
          </a:prstGeom>
        </p:spPr>
        <p:txBody>
          <a:bodyPr/>
          <a:lstStyle/>
          <a:p>
            <a:r>
              <a:rPr lang="en-US" dirty="0"/>
              <a:t>©2017, Palo Alto Networks, Inc.</a:t>
            </a:r>
            <a:endParaRPr lang="en-US" i="1" dirty="0"/>
          </a:p>
        </p:txBody>
      </p:sp>
      <p:sp>
        <p:nvSpPr>
          <p:cNvPr id="5" name="Slide Number Placeholder 4"/>
          <p:cNvSpPr>
            <a:spLocks noGrp="1"/>
          </p:cNvSpPr>
          <p:nvPr>
            <p:ph type="sldNum" sz="quarter" idx="11"/>
          </p:nvPr>
        </p:nvSpPr>
        <p:spPr>
          <a:xfrm>
            <a:off x="5817473" y="9244589"/>
            <a:ext cx="1253888" cy="354949"/>
          </a:xfrm>
          <a:prstGeom prst="rect">
            <a:avLst/>
          </a:prstGeom>
        </p:spPr>
        <p:txBody>
          <a:bodyPr/>
          <a:lstStyle/>
          <a:p>
            <a:r>
              <a:rPr lang="en-US" dirty="0"/>
              <a:t>page </a:t>
            </a:r>
            <a:fld id="{E1868A37-018F-8B43-8C0C-36107DAB25CC}" type="slidenum">
              <a:rPr lang="en-US" smtClean="0"/>
              <a:pPr/>
              <a:t>16</a:t>
            </a:fld>
            <a:endParaRPr lang="en-US" dirty="0"/>
          </a:p>
        </p:txBody>
      </p:sp>
    </p:spTree>
    <p:extLst>
      <p:ext uri="{BB962C8B-B14F-4D97-AF65-F5344CB8AC3E}">
        <p14:creationId xmlns:p14="http://schemas.microsoft.com/office/powerpoint/2010/main" val="835013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195072" y="9244583"/>
            <a:ext cx="5622400" cy="354950"/>
          </a:xfrm>
          <a:prstGeom prst="rect">
            <a:avLst/>
          </a:prstGeom>
        </p:spPr>
        <p:txBody>
          <a:bodyPr/>
          <a:lstStyle/>
          <a:p>
            <a:r>
              <a:rPr lang="en-US" dirty="0"/>
              <a:t>©2017, Palo Alto Networks, Inc.</a:t>
            </a:r>
            <a:endParaRPr lang="en-US" i="1" dirty="0"/>
          </a:p>
        </p:txBody>
      </p:sp>
      <p:sp>
        <p:nvSpPr>
          <p:cNvPr id="5" name="Slide Number Placeholder 4"/>
          <p:cNvSpPr>
            <a:spLocks noGrp="1"/>
          </p:cNvSpPr>
          <p:nvPr>
            <p:ph type="sldNum" sz="quarter" idx="11"/>
          </p:nvPr>
        </p:nvSpPr>
        <p:spPr>
          <a:xfrm>
            <a:off x="5817473" y="9244589"/>
            <a:ext cx="1253888" cy="354949"/>
          </a:xfrm>
          <a:prstGeom prst="rect">
            <a:avLst/>
          </a:prstGeom>
        </p:spPr>
        <p:txBody>
          <a:bodyPr/>
          <a:lstStyle/>
          <a:p>
            <a:r>
              <a:rPr lang="en-US" dirty="0"/>
              <a:t>page </a:t>
            </a:r>
            <a:fld id="{E1868A37-018F-8B43-8C0C-36107DAB25CC}" type="slidenum">
              <a:rPr lang="en-US" smtClean="0"/>
              <a:pPr/>
              <a:t>17</a:t>
            </a:fld>
            <a:endParaRPr lang="en-US" dirty="0"/>
          </a:p>
        </p:txBody>
      </p:sp>
    </p:spTree>
    <p:extLst>
      <p:ext uri="{BB962C8B-B14F-4D97-AF65-F5344CB8AC3E}">
        <p14:creationId xmlns:p14="http://schemas.microsoft.com/office/powerpoint/2010/main" val="416126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195072" y="9244583"/>
            <a:ext cx="5622400" cy="354950"/>
          </a:xfrm>
          <a:prstGeom prst="rect">
            <a:avLst/>
          </a:prstGeom>
        </p:spPr>
        <p:txBody>
          <a:bodyPr/>
          <a:lstStyle/>
          <a:p>
            <a:r>
              <a:rPr lang="en-US" dirty="0"/>
              <a:t>©2017, Palo Alto Networks, Inc.</a:t>
            </a:r>
            <a:endParaRPr lang="en-US" i="1" dirty="0"/>
          </a:p>
        </p:txBody>
      </p:sp>
      <p:sp>
        <p:nvSpPr>
          <p:cNvPr id="5" name="Slide Number Placeholder 4"/>
          <p:cNvSpPr>
            <a:spLocks noGrp="1"/>
          </p:cNvSpPr>
          <p:nvPr>
            <p:ph type="sldNum" sz="quarter" idx="11"/>
          </p:nvPr>
        </p:nvSpPr>
        <p:spPr>
          <a:xfrm>
            <a:off x="5817473" y="9244589"/>
            <a:ext cx="1253888" cy="354949"/>
          </a:xfrm>
          <a:prstGeom prst="rect">
            <a:avLst/>
          </a:prstGeom>
        </p:spPr>
        <p:txBody>
          <a:bodyPr/>
          <a:lstStyle/>
          <a:p>
            <a:r>
              <a:rPr lang="en-US" dirty="0"/>
              <a:t>page </a:t>
            </a:r>
            <a:fld id="{E1868A37-018F-8B43-8C0C-36107DAB25CC}" type="slidenum">
              <a:rPr lang="en-US" smtClean="0"/>
              <a:pPr/>
              <a:t>18</a:t>
            </a:fld>
            <a:endParaRPr lang="en-US" dirty="0"/>
          </a:p>
        </p:txBody>
      </p:sp>
    </p:spTree>
    <p:extLst>
      <p:ext uri="{BB962C8B-B14F-4D97-AF65-F5344CB8AC3E}">
        <p14:creationId xmlns:p14="http://schemas.microsoft.com/office/powerpoint/2010/main" val="3241067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195072" y="9244583"/>
            <a:ext cx="5622400" cy="354950"/>
          </a:xfrm>
          <a:prstGeom prst="rect">
            <a:avLst/>
          </a:prstGeom>
        </p:spPr>
        <p:txBody>
          <a:bodyPr/>
          <a:lstStyle/>
          <a:p>
            <a:r>
              <a:rPr lang="en-US" dirty="0"/>
              <a:t>©2017, Palo Alto Networks, Inc.</a:t>
            </a:r>
            <a:endParaRPr lang="en-US" i="1" dirty="0"/>
          </a:p>
        </p:txBody>
      </p:sp>
      <p:sp>
        <p:nvSpPr>
          <p:cNvPr id="5" name="Slide Number Placeholder 4"/>
          <p:cNvSpPr>
            <a:spLocks noGrp="1"/>
          </p:cNvSpPr>
          <p:nvPr>
            <p:ph type="sldNum" sz="quarter" idx="11"/>
          </p:nvPr>
        </p:nvSpPr>
        <p:spPr>
          <a:xfrm>
            <a:off x="5817473" y="9244589"/>
            <a:ext cx="1253888" cy="354949"/>
          </a:xfrm>
          <a:prstGeom prst="rect">
            <a:avLst/>
          </a:prstGeom>
        </p:spPr>
        <p:txBody>
          <a:bodyPr/>
          <a:lstStyle/>
          <a:p>
            <a:r>
              <a:rPr lang="en-US" dirty="0"/>
              <a:t>page </a:t>
            </a:r>
            <a:fld id="{E1868A37-018F-8B43-8C0C-36107DAB25CC}" type="slidenum">
              <a:rPr lang="en-US" smtClean="0"/>
              <a:pPr/>
              <a:t>19</a:t>
            </a:fld>
            <a:endParaRPr lang="en-US" dirty="0"/>
          </a:p>
        </p:txBody>
      </p:sp>
    </p:spTree>
    <p:extLst>
      <p:ext uri="{BB962C8B-B14F-4D97-AF65-F5344CB8AC3E}">
        <p14:creationId xmlns:p14="http://schemas.microsoft.com/office/powerpoint/2010/main" val="3930121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195072" y="9244583"/>
            <a:ext cx="5622400" cy="354950"/>
          </a:xfrm>
          <a:prstGeom prst="rect">
            <a:avLst/>
          </a:prstGeom>
        </p:spPr>
        <p:txBody>
          <a:bodyPr/>
          <a:lstStyle/>
          <a:p>
            <a:r>
              <a:rPr lang="en-US" dirty="0"/>
              <a:t>©2017, Palo Alto Networks, Inc.</a:t>
            </a:r>
            <a:endParaRPr lang="en-US" i="1" dirty="0"/>
          </a:p>
        </p:txBody>
      </p:sp>
      <p:sp>
        <p:nvSpPr>
          <p:cNvPr id="5" name="Slide Number Placeholder 4"/>
          <p:cNvSpPr>
            <a:spLocks noGrp="1"/>
          </p:cNvSpPr>
          <p:nvPr>
            <p:ph type="sldNum" sz="quarter" idx="11"/>
          </p:nvPr>
        </p:nvSpPr>
        <p:spPr>
          <a:xfrm>
            <a:off x="5817473" y="9244589"/>
            <a:ext cx="1253888" cy="354949"/>
          </a:xfrm>
          <a:prstGeom prst="rect">
            <a:avLst/>
          </a:prstGeom>
        </p:spPr>
        <p:txBody>
          <a:bodyPr/>
          <a:lstStyle/>
          <a:p>
            <a:r>
              <a:rPr lang="en-US" dirty="0"/>
              <a:t>page </a:t>
            </a:r>
            <a:fld id="{E1868A37-018F-8B43-8C0C-36107DAB25CC}" type="slidenum">
              <a:rPr lang="en-US" smtClean="0"/>
              <a:pPr/>
              <a:t>20</a:t>
            </a:fld>
            <a:endParaRPr lang="en-US" dirty="0"/>
          </a:p>
        </p:txBody>
      </p:sp>
    </p:spTree>
    <p:extLst>
      <p:ext uri="{BB962C8B-B14F-4D97-AF65-F5344CB8AC3E}">
        <p14:creationId xmlns:p14="http://schemas.microsoft.com/office/powerpoint/2010/main" val="2379710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77800" y="292100"/>
            <a:ext cx="6224588" cy="4668838"/>
          </a:xfrm>
          <a:ln/>
        </p:spPr>
      </p:sp>
      <p:sp>
        <p:nvSpPr>
          <p:cNvPr id="23555" name="Notes Placeholder 2"/>
          <p:cNvSpPr>
            <a:spLocks noGrp="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414449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Notes Placeholder 2"/>
          <p:cNvSpPr>
            <a:spLocks noGrp="1"/>
          </p:cNvSpPr>
          <p:nvPr>
            <p:ph type="body" idx="1"/>
          </p:nvPr>
        </p:nvSpPr>
        <p:spPr/>
        <p:txBody>
          <a:bodyPr/>
          <a:lstStyle/>
          <a:p>
            <a:pPr defTabSz="474254">
              <a:defRPr/>
            </a:pPr>
            <a:r>
              <a:rPr lang="en-US" dirty="0"/>
              <a:t>Source NAT by definition changes the source address of packets that match the NAT policy as the</a:t>
            </a:r>
            <a:r>
              <a:rPr lang="en-US" baseline="0" dirty="0"/>
              <a:t> packets</a:t>
            </a:r>
            <a:r>
              <a:rPr lang="en-US" dirty="0"/>
              <a:t> transit the firewall. Depending</a:t>
            </a:r>
            <a:r>
              <a:rPr lang="en-US" baseline="0" dirty="0"/>
              <a:t> on the firewall configuration, source NAT also might change the source port number. Source NAT commonly is used to allow host devices configured with a private IP address to send and receive traffic on the internet. </a:t>
            </a:r>
            <a:endParaRPr lang="en-US" dirty="0"/>
          </a:p>
          <a:p>
            <a:endParaRPr lang="en-US" dirty="0"/>
          </a:p>
          <a:p>
            <a:r>
              <a:rPr lang="en-US" dirty="0"/>
              <a:t>This</a:t>
            </a:r>
            <a:r>
              <a:rPr lang="en-US" baseline="0" dirty="0"/>
              <a:t> graphic shows</a:t>
            </a:r>
            <a:r>
              <a:rPr lang="en-US" dirty="0"/>
              <a:t> the firewall performing a source NAT function. </a:t>
            </a:r>
            <a:r>
              <a:rPr lang="en-US" baseline="0" dirty="0"/>
              <a:t>A host residing at 192.168.15.47 on the private network </a:t>
            </a:r>
            <a:r>
              <a:rPr lang="en-US" dirty="0"/>
              <a:t>needs</a:t>
            </a:r>
            <a:r>
              <a:rPr lang="en-US" baseline="0" dirty="0"/>
              <a:t> to access a service residing at 203.0.113.38 on the public internet. The firewall receives the host traffic on the Trust-L3 interface and forwards it on the Untrust-L3 interface, replacing the original source IP of the packet with the configured Untrust-L3 interface IP of the firewall. </a:t>
            </a:r>
          </a:p>
          <a:p>
            <a:endParaRPr lang="en-US" dirty="0"/>
          </a:p>
          <a:p>
            <a:r>
              <a:rPr lang="en-US" baseline="0" dirty="0"/>
              <a:t>Without this translation, traffic from the host would be discarded by the ISP carrier </a:t>
            </a:r>
            <a:r>
              <a:rPr lang="en-US" dirty="0"/>
              <a:t>because it</a:t>
            </a:r>
            <a:r>
              <a:rPr lang="en-US" baseline="0" dirty="0"/>
              <a:t> would be sourced from a private address,</a:t>
            </a:r>
            <a:r>
              <a:rPr lang="en-US" dirty="0"/>
              <a:t> </a:t>
            </a:r>
            <a:r>
              <a:rPr lang="en-US" baseline="0" dirty="0"/>
              <a:t>192.168.15.47. Source NAT translates the private address and makes the traffic routable across the internet. </a:t>
            </a:r>
          </a:p>
          <a:p>
            <a:endParaRPr lang="en-US" dirty="0"/>
          </a:p>
          <a:p>
            <a:endParaRPr lang="en-US" dirty="0"/>
          </a:p>
        </p:txBody>
      </p:sp>
      <p:sp>
        <p:nvSpPr>
          <p:cNvPr id="7" name="Slide Image Placeholder 6"/>
          <p:cNvSpPr>
            <a:spLocks noGrp="1" noRot="1" noChangeAspect="1"/>
          </p:cNvSpPr>
          <p:nvPr>
            <p:ph type="sldImg"/>
          </p:nvPr>
        </p:nvSpPr>
        <p:spPr>
          <a:xfrm>
            <a:off x="1106488" y="0"/>
            <a:ext cx="5419725" cy="4064000"/>
          </a:xfrm>
        </p:spPr>
      </p:sp>
      <p:sp>
        <p:nvSpPr>
          <p:cNvPr id="3" name="Footer Placeholder 2"/>
          <p:cNvSpPr>
            <a:spLocks noGrp="1"/>
          </p:cNvSpPr>
          <p:nvPr>
            <p:ph type="ftr" sz="quarter" idx="10"/>
          </p:nvPr>
        </p:nvSpPr>
        <p:spPr>
          <a:xfrm>
            <a:off x="195072" y="9244583"/>
            <a:ext cx="5622400" cy="354950"/>
          </a:xfrm>
          <a:prstGeom prst="rect">
            <a:avLst/>
          </a:prstGeom>
        </p:spPr>
        <p:txBody>
          <a:bodyPr/>
          <a:lstStyle/>
          <a:p>
            <a:r>
              <a:rPr lang="en-US" dirty="0"/>
              <a:t>©2017, Palo Alto Networks, Inc.</a:t>
            </a:r>
            <a:endParaRPr lang="en-US" i="1" dirty="0"/>
          </a:p>
        </p:txBody>
      </p:sp>
      <p:sp>
        <p:nvSpPr>
          <p:cNvPr id="4" name="Slide Number Placeholder 3"/>
          <p:cNvSpPr>
            <a:spLocks noGrp="1"/>
          </p:cNvSpPr>
          <p:nvPr>
            <p:ph type="sldNum" sz="quarter" idx="11"/>
          </p:nvPr>
        </p:nvSpPr>
        <p:spPr>
          <a:xfrm>
            <a:off x="5817473" y="9244589"/>
            <a:ext cx="1253888" cy="354949"/>
          </a:xfrm>
          <a:prstGeom prst="rect">
            <a:avLst/>
          </a:prstGeom>
        </p:spPr>
        <p:txBody>
          <a:bodyPr/>
          <a:lstStyle/>
          <a:p>
            <a:r>
              <a:rPr lang="en-US" dirty="0"/>
              <a:t>page </a:t>
            </a:r>
            <a:fld id="{E1868A37-018F-8B43-8C0C-36107DAB25CC}" type="slidenum">
              <a:rPr lang="en-US" smtClean="0"/>
              <a:pPr/>
              <a:t>23</a:t>
            </a:fld>
            <a:endParaRPr lang="en-US" dirty="0"/>
          </a:p>
        </p:txBody>
      </p:sp>
    </p:spTree>
    <p:extLst>
      <p:ext uri="{BB962C8B-B14F-4D97-AF65-F5344CB8AC3E}">
        <p14:creationId xmlns:p14="http://schemas.microsoft.com/office/powerpoint/2010/main" val="3105316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77800" y="292100"/>
            <a:ext cx="6224588" cy="4668838"/>
          </a:xfrm>
          <a:ln/>
        </p:spPr>
      </p:sp>
      <p:sp>
        <p:nvSpPr>
          <p:cNvPr id="23555" name="Notes Placeholder 2"/>
          <p:cNvSpPr>
            <a:spLocks noGrp="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101909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6447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IP Address: Port Number is also called a Socket.</a:t>
            </a:r>
          </a:p>
        </p:txBody>
      </p:sp>
      <p:sp>
        <p:nvSpPr>
          <p:cNvPr id="2" name="页脚占位符 1"/>
          <p:cNvSpPr>
            <a:spLocks noGrp="1"/>
          </p:cNvSpPr>
          <p:nvPr>
            <p:ph type="ftr" sz="quarter" idx="10"/>
          </p:nvPr>
        </p:nvSpPr>
        <p:spPr>
          <a:xfrm>
            <a:off x="0" y="8686800"/>
            <a:ext cx="2971800" cy="457200"/>
          </a:xfrm>
          <a:prstGeom prst="rect">
            <a:avLst/>
          </a:prstGeom>
        </p:spPr>
        <p:txBody>
          <a:bodyPr/>
          <a:lstStyle/>
          <a:p>
            <a:pPr>
              <a:defRPr/>
            </a:pPr>
            <a:endParaRPr lang="en-US" altLang="en-US"/>
          </a:p>
        </p:txBody>
      </p:sp>
    </p:spTree>
    <p:extLst>
      <p:ext uri="{BB962C8B-B14F-4D97-AF65-F5344CB8AC3E}">
        <p14:creationId xmlns:p14="http://schemas.microsoft.com/office/powerpoint/2010/main" val="2092091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b="0" dirty="0"/>
          </a:p>
        </p:txBody>
      </p:sp>
      <p:sp>
        <p:nvSpPr>
          <p:cNvPr id="9" name="Slide Image Placeholder 8"/>
          <p:cNvSpPr>
            <a:spLocks noGrp="1" noRot="1" noChangeAspect="1"/>
          </p:cNvSpPr>
          <p:nvPr>
            <p:ph type="sldImg"/>
          </p:nvPr>
        </p:nvSpPr>
        <p:spPr>
          <a:xfrm>
            <a:off x="1106488" y="0"/>
            <a:ext cx="5419725" cy="4064000"/>
          </a:xfrm>
        </p:spPr>
      </p:sp>
      <p:sp>
        <p:nvSpPr>
          <p:cNvPr id="2" name="Footer Placeholder 1"/>
          <p:cNvSpPr>
            <a:spLocks noGrp="1"/>
          </p:cNvSpPr>
          <p:nvPr>
            <p:ph type="ftr" sz="quarter" idx="10"/>
          </p:nvPr>
        </p:nvSpPr>
        <p:spPr>
          <a:xfrm>
            <a:off x="195072" y="9244583"/>
            <a:ext cx="5622400" cy="354950"/>
          </a:xfrm>
          <a:prstGeom prst="rect">
            <a:avLst/>
          </a:prstGeom>
        </p:spPr>
        <p:txBody>
          <a:bodyPr/>
          <a:lstStyle/>
          <a:p>
            <a:r>
              <a:rPr lang="en-US" dirty="0"/>
              <a:t>©2017, Palo Alto Networks, Inc.</a:t>
            </a:r>
            <a:endParaRPr lang="en-US" i="1" dirty="0"/>
          </a:p>
        </p:txBody>
      </p:sp>
      <p:sp>
        <p:nvSpPr>
          <p:cNvPr id="4" name="Slide Number Placeholder 3"/>
          <p:cNvSpPr>
            <a:spLocks noGrp="1"/>
          </p:cNvSpPr>
          <p:nvPr>
            <p:ph type="sldNum" sz="quarter" idx="11"/>
          </p:nvPr>
        </p:nvSpPr>
        <p:spPr>
          <a:xfrm>
            <a:off x="5817473" y="9244589"/>
            <a:ext cx="1253888" cy="354949"/>
          </a:xfrm>
          <a:prstGeom prst="rect">
            <a:avLst/>
          </a:prstGeom>
        </p:spPr>
        <p:txBody>
          <a:bodyPr/>
          <a:lstStyle/>
          <a:p>
            <a:r>
              <a:rPr lang="en-US" dirty="0"/>
              <a:t>page </a:t>
            </a:r>
            <a:fld id="{E1868A37-018F-8B43-8C0C-36107DAB25CC}" type="slidenum">
              <a:rPr lang="en-US" smtClean="0"/>
              <a:pPr/>
              <a:t>26</a:t>
            </a:fld>
            <a:endParaRPr lang="en-US" dirty="0"/>
          </a:p>
        </p:txBody>
      </p:sp>
    </p:spTree>
    <p:extLst>
      <p:ext uri="{BB962C8B-B14F-4D97-AF65-F5344CB8AC3E}">
        <p14:creationId xmlns:p14="http://schemas.microsoft.com/office/powerpoint/2010/main" val="3753673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b="0" dirty="0"/>
          </a:p>
        </p:txBody>
      </p:sp>
      <p:sp>
        <p:nvSpPr>
          <p:cNvPr id="9" name="Slide Image Placeholder 8"/>
          <p:cNvSpPr>
            <a:spLocks noGrp="1" noRot="1" noChangeAspect="1"/>
          </p:cNvSpPr>
          <p:nvPr>
            <p:ph type="sldImg"/>
          </p:nvPr>
        </p:nvSpPr>
        <p:spPr>
          <a:xfrm>
            <a:off x="1106488" y="0"/>
            <a:ext cx="5419725" cy="4064000"/>
          </a:xfrm>
        </p:spPr>
      </p:sp>
      <p:sp>
        <p:nvSpPr>
          <p:cNvPr id="2" name="Footer Placeholder 1"/>
          <p:cNvSpPr>
            <a:spLocks noGrp="1"/>
          </p:cNvSpPr>
          <p:nvPr>
            <p:ph type="ftr" sz="quarter" idx="10"/>
          </p:nvPr>
        </p:nvSpPr>
        <p:spPr>
          <a:xfrm>
            <a:off x="195072" y="9244583"/>
            <a:ext cx="5622400" cy="354950"/>
          </a:xfrm>
          <a:prstGeom prst="rect">
            <a:avLst/>
          </a:prstGeom>
        </p:spPr>
        <p:txBody>
          <a:bodyPr/>
          <a:lstStyle/>
          <a:p>
            <a:r>
              <a:rPr lang="en-US" dirty="0"/>
              <a:t>©2017, Palo Alto Networks, Inc.</a:t>
            </a:r>
            <a:endParaRPr lang="en-US" i="1" dirty="0"/>
          </a:p>
        </p:txBody>
      </p:sp>
      <p:sp>
        <p:nvSpPr>
          <p:cNvPr id="4" name="Slide Number Placeholder 3"/>
          <p:cNvSpPr>
            <a:spLocks noGrp="1"/>
          </p:cNvSpPr>
          <p:nvPr>
            <p:ph type="sldNum" sz="quarter" idx="11"/>
          </p:nvPr>
        </p:nvSpPr>
        <p:spPr>
          <a:xfrm>
            <a:off x="5817473" y="9244589"/>
            <a:ext cx="1253888" cy="354949"/>
          </a:xfrm>
          <a:prstGeom prst="rect">
            <a:avLst/>
          </a:prstGeom>
        </p:spPr>
        <p:txBody>
          <a:bodyPr/>
          <a:lstStyle/>
          <a:p>
            <a:r>
              <a:rPr lang="en-US" dirty="0"/>
              <a:t>page </a:t>
            </a:r>
            <a:fld id="{E1868A37-018F-8B43-8C0C-36107DAB25CC}" type="slidenum">
              <a:rPr lang="en-US" smtClean="0"/>
              <a:pPr/>
              <a:t>27</a:t>
            </a:fld>
            <a:endParaRPr lang="en-US" dirty="0"/>
          </a:p>
        </p:txBody>
      </p:sp>
    </p:spTree>
    <p:extLst>
      <p:ext uri="{BB962C8B-B14F-4D97-AF65-F5344CB8AC3E}">
        <p14:creationId xmlns:p14="http://schemas.microsoft.com/office/powerpoint/2010/main" val="3522066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195072" y="9244583"/>
            <a:ext cx="5622400" cy="354950"/>
          </a:xfrm>
          <a:prstGeom prst="rect">
            <a:avLst/>
          </a:prstGeom>
        </p:spPr>
        <p:txBody>
          <a:bodyPr/>
          <a:lstStyle/>
          <a:p>
            <a:r>
              <a:rPr lang="en-US" dirty="0"/>
              <a:t>©2017, Palo Alto Networks, Inc.</a:t>
            </a:r>
            <a:endParaRPr lang="en-US" i="1" dirty="0"/>
          </a:p>
        </p:txBody>
      </p:sp>
      <p:sp>
        <p:nvSpPr>
          <p:cNvPr id="5" name="Slide Number Placeholder 4"/>
          <p:cNvSpPr>
            <a:spLocks noGrp="1"/>
          </p:cNvSpPr>
          <p:nvPr>
            <p:ph type="sldNum" sz="quarter" idx="11"/>
          </p:nvPr>
        </p:nvSpPr>
        <p:spPr>
          <a:xfrm>
            <a:off x="5817473" y="9244589"/>
            <a:ext cx="1253888" cy="354949"/>
          </a:xfrm>
          <a:prstGeom prst="rect">
            <a:avLst/>
          </a:prstGeom>
        </p:spPr>
        <p:txBody>
          <a:bodyPr/>
          <a:lstStyle/>
          <a:p>
            <a:r>
              <a:rPr lang="en-US" dirty="0"/>
              <a:t>page </a:t>
            </a:r>
            <a:fld id="{E1868A37-018F-8B43-8C0C-36107DAB25CC}" type="slidenum">
              <a:rPr lang="en-US" smtClean="0"/>
              <a:pPr/>
              <a:t>28</a:t>
            </a:fld>
            <a:endParaRPr lang="en-US" dirty="0"/>
          </a:p>
        </p:txBody>
      </p:sp>
    </p:spTree>
    <p:extLst>
      <p:ext uri="{BB962C8B-B14F-4D97-AF65-F5344CB8AC3E}">
        <p14:creationId xmlns:p14="http://schemas.microsoft.com/office/powerpoint/2010/main" val="4098833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195263" y="292100"/>
            <a:ext cx="6218237" cy="4664075"/>
          </a:xfrm>
          <a:ln/>
        </p:spPr>
      </p:sp>
      <p:sp>
        <p:nvSpPr>
          <p:cNvPr id="24579" name="Notes Placeholder 2"/>
          <p:cNvSpPr>
            <a:spLocks noGrp="1"/>
          </p:cNvSpPr>
          <p:nvPr>
            <p:ph type="body" idx="1"/>
          </p:nvPr>
        </p:nvSpPr>
        <p:spPr>
          <a:noFill/>
          <a:ln/>
        </p:spPr>
        <p:txBody>
          <a:bodyPr/>
          <a:lstStyle/>
          <a:p>
            <a:pPr eaLnBrk="1" hangingPunct="1">
              <a:buFontTx/>
              <a:buNone/>
            </a:pPr>
            <a:endParaRPr lang="en-US" baseline="0" dirty="0">
              <a:latin typeface="Arial" pitchFamily="34" charset="0"/>
            </a:endParaRPr>
          </a:p>
        </p:txBody>
      </p:sp>
    </p:spTree>
    <p:extLst>
      <p:ext uri="{BB962C8B-B14F-4D97-AF65-F5344CB8AC3E}">
        <p14:creationId xmlns:p14="http://schemas.microsoft.com/office/powerpoint/2010/main" val="2369552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863" y="406400"/>
            <a:ext cx="6053137" cy="45402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As with any other policy in the firewall, NAT policies are based on the source and destination zones of the traffic being processed. </a:t>
            </a: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r>
              <a:rPr lang="en-US" baseline="0" dirty="0"/>
              <a:t>Two NAT types are supported on Palo Alto Networks firewalls: IPv4 and NAT64. </a:t>
            </a:r>
          </a:p>
          <a:p>
            <a:r>
              <a:rPr lang="en-US" baseline="0" dirty="0"/>
              <a:t>IPv4 NAT allows an IPv4 address to be translated to another IPv4 address. </a:t>
            </a:r>
            <a:endParaRPr lang="en-US" dirty="0"/>
          </a:p>
        </p:txBody>
      </p:sp>
    </p:spTree>
    <p:extLst>
      <p:ext uri="{BB962C8B-B14F-4D97-AF65-F5344CB8AC3E}">
        <p14:creationId xmlns:p14="http://schemas.microsoft.com/office/powerpoint/2010/main" val="2131028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863" y="406400"/>
            <a:ext cx="6053137" cy="4540250"/>
          </a:xfrm>
        </p:spPr>
      </p:sp>
      <p:sp>
        <p:nvSpPr>
          <p:cNvPr id="3" name="Notes Placeholder 2"/>
          <p:cNvSpPr>
            <a:spLocks noGrp="1"/>
          </p:cNvSpPr>
          <p:nvPr>
            <p:ph type="body" idx="1"/>
          </p:nvPr>
        </p:nvSpPr>
        <p:spPr/>
        <p:txBody>
          <a:bodyPr/>
          <a:lstStyle/>
          <a:p>
            <a:r>
              <a:rPr lang="en-US" dirty="0"/>
              <a:t>NAT policies allow the administrator to translate the</a:t>
            </a:r>
            <a:r>
              <a:rPr lang="en-US" baseline="0" dirty="0"/>
              <a:t> source address, destination address, or both (i.e. Source NAT and Destination NAT)  depending on the needs of the implementation. </a:t>
            </a:r>
            <a:endParaRPr lang="en-US" dirty="0"/>
          </a:p>
        </p:txBody>
      </p:sp>
    </p:spTree>
    <p:extLst>
      <p:ext uri="{BB962C8B-B14F-4D97-AF65-F5344CB8AC3E}">
        <p14:creationId xmlns:p14="http://schemas.microsoft.com/office/powerpoint/2010/main" val="1304866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defTabSz="474254">
              <a:defRPr/>
            </a:pPr>
            <a:endParaRPr lang="en-US" dirty="0"/>
          </a:p>
        </p:txBody>
      </p:sp>
      <p:sp>
        <p:nvSpPr>
          <p:cNvPr id="9" name="Slide Image Placeholder 8"/>
          <p:cNvSpPr>
            <a:spLocks noGrp="1" noRot="1" noChangeAspect="1"/>
          </p:cNvSpPr>
          <p:nvPr>
            <p:ph type="sldImg"/>
          </p:nvPr>
        </p:nvSpPr>
        <p:spPr>
          <a:xfrm>
            <a:off x="1106488" y="0"/>
            <a:ext cx="5419725" cy="4064000"/>
          </a:xfrm>
        </p:spPr>
      </p:sp>
      <p:sp>
        <p:nvSpPr>
          <p:cNvPr id="2" name="Footer Placeholder 1"/>
          <p:cNvSpPr>
            <a:spLocks noGrp="1"/>
          </p:cNvSpPr>
          <p:nvPr>
            <p:ph type="ftr" sz="quarter" idx="10"/>
          </p:nvPr>
        </p:nvSpPr>
        <p:spPr>
          <a:xfrm>
            <a:off x="195072" y="9244583"/>
            <a:ext cx="5622400" cy="354950"/>
          </a:xfrm>
          <a:prstGeom prst="rect">
            <a:avLst/>
          </a:prstGeom>
        </p:spPr>
        <p:txBody>
          <a:bodyPr/>
          <a:lstStyle/>
          <a:p>
            <a:r>
              <a:rPr lang="en-US" dirty="0"/>
              <a:t>©2017, Palo Alto Networks, Inc.</a:t>
            </a:r>
            <a:endParaRPr lang="en-US" i="1" dirty="0"/>
          </a:p>
        </p:txBody>
      </p:sp>
      <p:sp>
        <p:nvSpPr>
          <p:cNvPr id="4" name="Slide Number Placeholder 3"/>
          <p:cNvSpPr>
            <a:spLocks noGrp="1"/>
          </p:cNvSpPr>
          <p:nvPr>
            <p:ph type="sldNum" sz="quarter" idx="11"/>
          </p:nvPr>
        </p:nvSpPr>
        <p:spPr>
          <a:xfrm>
            <a:off x="5817473" y="9244589"/>
            <a:ext cx="1253888" cy="354949"/>
          </a:xfrm>
          <a:prstGeom prst="rect">
            <a:avLst/>
          </a:prstGeom>
        </p:spPr>
        <p:txBody>
          <a:bodyPr/>
          <a:lstStyle/>
          <a:p>
            <a:r>
              <a:rPr lang="en-US" dirty="0"/>
              <a:t>page </a:t>
            </a:r>
            <a:fld id="{E1868A37-018F-8B43-8C0C-36107DAB25CC}" type="slidenum">
              <a:rPr lang="en-US" smtClean="0"/>
              <a:pPr/>
              <a:t>32</a:t>
            </a:fld>
            <a:endParaRPr lang="en-US" dirty="0"/>
          </a:p>
        </p:txBody>
      </p:sp>
    </p:spTree>
    <p:extLst>
      <p:ext uri="{BB962C8B-B14F-4D97-AF65-F5344CB8AC3E}">
        <p14:creationId xmlns:p14="http://schemas.microsoft.com/office/powerpoint/2010/main" val="2408683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228600" y="403225"/>
            <a:ext cx="6211888" cy="4659313"/>
          </a:xfrm>
          <a:ln/>
        </p:spPr>
      </p:sp>
      <p:sp>
        <p:nvSpPr>
          <p:cNvPr id="23555" name="Notes Placeholder 2"/>
          <p:cNvSpPr>
            <a:spLocks noGrp="1"/>
          </p:cNvSpPr>
          <p:nvPr>
            <p:ph type="body" idx="1"/>
          </p:nvPr>
        </p:nvSpPr>
        <p:spPr>
          <a:noFill/>
          <a:ln/>
        </p:spPr>
        <p:txBody>
          <a:bodyPr/>
          <a:lstStyle/>
          <a:p>
            <a:endParaRPr lang="en-US" dirty="0">
              <a:latin typeface="Arial" pitchFamily="34" charset="0"/>
            </a:endParaRPr>
          </a:p>
        </p:txBody>
      </p:sp>
    </p:spTree>
    <p:extLst>
      <p:ext uri="{BB962C8B-B14F-4D97-AF65-F5344CB8AC3E}">
        <p14:creationId xmlns:p14="http://schemas.microsoft.com/office/powerpoint/2010/main" val="1100182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router,</a:t>
            </a:r>
            <a:r>
              <a:rPr lang="en-US" baseline="0" dirty="0"/>
              <a:t> </a:t>
            </a:r>
            <a:r>
              <a:rPr lang="en-US" dirty="0"/>
              <a:t>a residential gateway, a</a:t>
            </a:r>
            <a:r>
              <a:rPr lang="en-US" dirty="0">
                <a:solidFill>
                  <a:srgbClr val="FF0000"/>
                </a:solidFill>
              </a:rPr>
              <a:t> firewall.</a:t>
            </a:r>
          </a:p>
        </p:txBody>
      </p:sp>
      <p:sp>
        <p:nvSpPr>
          <p:cNvPr id="4" name="Slide Number Placeholder 3"/>
          <p:cNvSpPr>
            <a:spLocks noGrp="1"/>
          </p:cNvSpPr>
          <p:nvPr>
            <p:ph type="sldNum" sz="quarter" idx="10"/>
          </p:nvPr>
        </p:nvSpPr>
        <p:spPr>
          <a:xfrm>
            <a:off x="3844925" y="9363075"/>
            <a:ext cx="2940050" cy="493713"/>
          </a:xfrm>
          <a:prstGeom prst="rect">
            <a:avLst/>
          </a:prstGeom>
        </p:spPr>
        <p:txBody>
          <a:bodyPr/>
          <a:lstStyle/>
          <a:p>
            <a:pPr>
              <a:defRPr/>
            </a:pPr>
            <a:fld id="{FC95DC7E-3CB7-4DAC-86F1-9D13DAA2944F}" type="slidenum">
              <a:rPr lang="en-US" altLang="en-US" smtClean="0"/>
              <a:pPr>
                <a:defRPr/>
              </a:pPr>
              <a:t>5</a:t>
            </a:fld>
            <a:endParaRPr lang="en-US" altLang="en-US"/>
          </a:p>
        </p:txBody>
      </p:sp>
    </p:spTree>
    <p:extLst>
      <p:ext uri="{BB962C8B-B14F-4D97-AF65-F5344CB8AC3E}">
        <p14:creationId xmlns:p14="http://schemas.microsoft.com/office/powerpoint/2010/main" val="2049888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5" name="Footer Placeholder 4"/>
          <p:cNvSpPr>
            <a:spLocks noGrp="1"/>
          </p:cNvSpPr>
          <p:nvPr>
            <p:ph type="ftr" sz="quarter" idx="10"/>
          </p:nvPr>
        </p:nvSpPr>
        <p:spPr>
          <a:xfrm>
            <a:off x="-1588" y="9363075"/>
            <a:ext cx="2940051" cy="493713"/>
          </a:xfrm>
          <a:prstGeom prst="rect">
            <a:avLst/>
          </a:prstGeom>
        </p:spPr>
        <p:txBody>
          <a:bodyPr/>
          <a:lstStyle/>
          <a:p>
            <a:r>
              <a:rPr lang="en-US" dirty="0"/>
              <a:t>©2017, Palo Alto Networks, Inc.</a:t>
            </a:r>
          </a:p>
        </p:txBody>
      </p:sp>
      <p:sp>
        <p:nvSpPr>
          <p:cNvPr id="6" name="Slide Number Placeholder 5"/>
          <p:cNvSpPr>
            <a:spLocks noGrp="1"/>
          </p:cNvSpPr>
          <p:nvPr>
            <p:ph type="sldNum" sz="quarter" idx="11"/>
          </p:nvPr>
        </p:nvSpPr>
        <p:spPr>
          <a:xfrm>
            <a:off x="3844925" y="9363075"/>
            <a:ext cx="2940050" cy="493713"/>
          </a:xfrm>
          <a:prstGeom prst="rect">
            <a:avLst/>
          </a:prstGeom>
        </p:spPr>
        <p:txBody>
          <a:bodyPr/>
          <a:lstStyle/>
          <a:p>
            <a:r>
              <a:rPr lang="en-US" dirty="0"/>
              <a:t>page </a:t>
            </a:r>
            <a:fld id="{E1868A37-018F-8B43-8C0C-36107DAB25CC}" type="slidenum">
              <a:rPr lang="en-US" smtClean="0"/>
              <a:pPr/>
              <a:t>8</a:t>
            </a:fld>
            <a:endParaRPr lang="en-US" dirty="0"/>
          </a:p>
        </p:txBody>
      </p:sp>
    </p:spTree>
    <p:extLst>
      <p:ext uri="{BB962C8B-B14F-4D97-AF65-F5344CB8AC3E}">
        <p14:creationId xmlns:p14="http://schemas.microsoft.com/office/powerpoint/2010/main" val="3944340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5" name="Footer Placeholder 4"/>
          <p:cNvSpPr>
            <a:spLocks noGrp="1"/>
          </p:cNvSpPr>
          <p:nvPr>
            <p:ph type="ftr" sz="quarter" idx="10"/>
          </p:nvPr>
        </p:nvSpPr>
        <p:spPr>
          <a:xfrm>
            <a:off x="-1588" y="9363075"/>
            <a:ext cx="2940051" cy="493713"/>
          </a:xfrm>
          <a:prstGeom prst="rect">
            <a:avLst/>
          </a:prstGeom>
        </p:spPr>
        <p:txBody>
          <a:bodyPr/>
          <a:lstStyle/>
          <a:p>
            <a:r>
              <a:rPr lang="en-US" dirty="0"/>
              <a:t>©2017, Palo Alto Networks, Inc.</a:t>
            </a:r>
          </a:p>
        </p:txBody>
      </p:sp>
      <p:sp>
        <p:nvSpPr>
          <p:cNvPr id="6" name="Slide Number Placeholder 5"/>
          <p:cNvSpPr>
            <a:spLocks noGrp="1"/>
          </p:cNvSpPr>
          <p:nvPr>
            <p:ph type="sldNum" sz="quarter" idx="11"/>
          </p:nvPr>
        </p:nvSpPr>
        <p:spPr>
          <a:xfrm>
            <a:off x="3844925" y="9363075"/>
            <a:ext cx="2940050" cy="493713"/>
          </a:xfrm>
          <a:prstGeom prst="rect">
            <a:avLst/>
          </a:prstGeom>
        </p:spPr>
        <p:txBody>
          <a:bodyPr/>
          <a:lstStyle/>
          <a:p>
            <a:r>
              <a:rPr lang="en-US" dirty="0"/>
              <a:t>page </a:t>
            </a:r>
            <a:fld id="{E1868A37-018F-8B43-8C0C-36107DAB25CC}" type="slidenum">
              <a:rPr lang="en-US" smtClean="0"/>
              <a:pPr/>
              <a:t>9</a:t>
            </a:fld>
            <a:endParaRPr lang="en-US" dirty="0"/>
          </a:p>
        </p:txBody>
      </p:sp>
    </p:spTree>
    <p:extLst>
      <p:ext uri="{BB962C8B-B14F-4D97-AF65-F5344CB8AC3E}">
        <p14:creationId xmlns:p14="http://schemas.microsoft.com/office/powerpoint/2010/main" val="399426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5" name="Footer Placeholder 4"/>
          <p:cNvSpPr>
            <a:spLocks noGrp="1"/>
          </p:cNvSpPr>
          <p:nvPr>
            <p:ph type="ftr" sz="quarter" idx="10"/>
          </p:nvPr>
        </p:nvSpPr>
        <p:spPr>
          <a:xfrm>
            <a:off x="-1588" y="9363075"/>
            <a:ext cx="2940051" cy="493713"/>
          </a:xfrm>
          <a:prstGeom prst="rect">
            <a:avLst/>
          </a:prstGeom>
        </p:spPr>
        <p:txBody>
          <a:bodyPr/>
          <a:lstStyle/>
          <a:p>
            <a:r>
              <a:rPr lang="en-US" dirty="0"/>
              <a:t>©2017, Palo Alto Networks, Inc.</a:t>
            </a:r>
          </a:p>
        </p:txBody>
      </p:sp>
      <p:sp>
        <p:nvSpPr>
          <p:cNvPr id="6" name="Slide Number Placeholder 5"/>
          <p:cNvSpPr>
            <a:spLocks noGrp="1"/>
          </p:cNvSpPr>
          <p:nvPr>
            <p:ph type="sldNum" sz="quarter" idx="11"/>
          </p:nvPr>
        </p:nvSpPr>
        <p:spPr>
          <a:xfrm>
            <a:off x="3844925" y="9363075"/>
            <a:ext cx="2940050" cy="493713"/>
          </a:xfrm>
          <a:prstGeom prst="rect">
            <a:avLst/>
          </a:prstGeom>
        </p:spPr>
        <p:txBody>
          <a:bodyPr/>
          <a:lstStyle/>
          <a:p>
            <a:r>
              <a:rPr lang="en-US" dirty="0"/>
              <a:t>page </a:t>
            </a:r>
            <a:fld id="{E1868A37-018F-8B43-8C0C-36107DAB25CC}" type="slidenum">
              <a:rPr lang="en-US" smtClean="0"/>
              <a:pPr/>
              <a:t>10</a:t>
            </a:fld>
            <a:endParaRPr lang="en-US" dirty="0"/>
          </a:p>
        </p:txBody>
      </p:sp>
    </p:spTree>
    <p:extLst>
      <p:ext uri="{BB962C8B-B14F-4D97-AF65-F5344CB8AC3E}">
        <p14:creationId xmlns:p14="http://schemas.microsoft.com/office/powerpoint/2010/main" val="2925818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5" name="Footer Placeholder 4"/>
          <p:cNvSpPr>
            <a:spLocks noGrp="1"/>
          </p:cNvSpPr>
          <p:nvPr>
            <p:ph type="ftr" sz="quarter" idx="10"/>
          </p:nvPr>
        </p:nvSpPr>
        <p:spPr>
          <a:xfrm>
            <a:off x="-1588" y="9363075"/>
            <a:ext cx="2940051" cy="493713"/>
          </a:xfrm>
          <a:prstGeom prst="rect">
            <a:avLst/>
          </a:prstGeom>
        </p:spPr>
        <p:txBody>
          <a:bodyPr/>
          <a:lstStyle/>
          <a:p>
            <a:r>
              <a:rPr lang="en-US" dirty="0"/>
              <a:t>©2017, Palo Alto Networks, Inc.</a:t>
            </a:r>
          </a:p>
        </p:txBody>
      </p:sp>
      <p:sp>
        <p:nvSpPr>
          <p:cNvPr id="6" name="Slide Number Placeholder 5"/>
          <p:cNvSpPr>
            <a:spLocks noGrp="1"/>
          </p:cNvSpPr>
          <p:nvPr>
            <p:ph type="sldNum" sz="quarter" idx="11"/>
          </p:nvPr>
        </p:nvSpPr>
        <p:spPr>
          <a:xfrm>
            <a:off x="3844925" y="9363075"/>
            <a:ext cx="2940050" cy="493713"/>
          </a:xfrm>
          <a:prstGeom prst="rect">
            <a:avLst/>
          </a:prstGeom>
        </p:spPr>
        <p:txBody>
          <a:bodyPr/>
          <a:lstStyle/>
          <a:p>
            <a:r>
              <a:rPr lang="en-US" dirty="0"/>
              <a:t>page </a:t>
            </a:r>
            <a:fld id="{E1868A37-018F-8B43-8C0C-36107DAB25CC}" type="slidenum">
              <a:rPr lang="en-US" smtClean="0"/>
              <a:pPr/>
              <a:t>11</a:t>
            </a:fld>
            <a:endParaRPr lang="en-US" dirty="0"/>
          </a:p>
        </p:txBody>
      </p:sp>
    </p:spTree>
    <p:extLst>
      <p:ext uri="{BB962C8B-B14F-4D97-AF65-F5344CB8AC3E}">
        <p14:creationId xmlns:p14="http://schemas.microsoft.com/office/powerpoint/2010/main" val="1617975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5" name="Footer Placeholder 4"/>
          <p:cNvSpPr>
            <a:spLocks noGrp="1"/>
          </p:cNvSpPr>
          <p:nvPr>
            <p:ph type="ftr" sz="quarter" idx="10"/>
          </p:nvPr>
        </p:nvSpPr>
        <p:spPr>
          <a:xfrm>
            <a:off x="-1588" y="9363075"/>
            <a:ext cx="2940051" cy="493713"/>
          </a:xfrm>
          <a:prstGeom prst="rect">
            <a:avLst/>
          </a:prstGeom>
        </p:spPr>
        <p:txBody>
          <a:bodyPr/>
          <a:lstStyle/>
          <a:p>
            <a:r>
              <a:rPr lang="en-US" dirty="0"/>
              <a:t>©2017, Palo Alto Networks, Inc.</a:t>
            </a:r>
          </a:p>
        </p:txBody>
      </p:sp>
      <p:sp>
        <p:nvSpPr>
          <p:cNvPr id="6" name="Slide Number Placeholder 5"/>
          <p:cNvSpPr>
            <a:spLocks noGrp="1"/>
          </p:cNvSpPr>
          <p:nvPr>
            <p:ph type="sldNum" sz="quarter" idx="11"/>
          </p:nvPr>
        </p:nvSpPr>
        <p:spPr>
          <a:xfrm>
            <a:off x="3844925" y="9363075"/>
            <a:ext cx="2940050" cy="493713"/>
          </a:xfrm>
          <a:prstGeom prst="rect">
            <a:avLst/>
          </a:prstGeom>
        </p:spPr>
        <p:txBody>
          <a:bodyPr/>
          <a:lstStyle/>
          <a:p>
            <a:r>
              <a:rPr lang="en-US" dirty="0"/>
              <a:t>page </a:t>
            </a:r>
            <a:fld id="{E1868A37-018F-8B43-8C0C-36107DAB25CC}" type="slidenum">
              <a:rPr lang="en-US" smtClean="0"/>
              <a:pPr/>
              <a:t>12</a:t>
            </a:fld>
            <a:endParaRPr lang="en-US" dirty="0"/>
          </a:p>
        </p:txBody>
      </p:sp>
    </p:spTree>
    <p:extLst>
      <p:ext uri="{BB962C8B-B14F-4D97-AF65-F5344CB8AC3E}">
        <p14:creationId xmlns:p14="http://schemas.microsoft.com/office/powerpoint/2010/main" val="1655525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5" name="Footer Placeholder 4"/>
          <p:cNvSpPr>
            <a:spLocks noGrp="1"/>
          </p:cNvSpPr>
          <p:nvPr>
            <p:ph type="ftr" sz="quarter" idx="10"/>
          </p:nvPr>
        </p:nvSpPr>
        <p:spPr>
          <a:xfrm>
            <a:off x="-1588" y="9363075"/>
            <a:ext cx="2940051" cy="493713"/>
          </a:xfrm>
          <a:prstGeom prst="rect">
            <a:avLst/>
          </a:prstGeom>
        </p:spPr>
        <p:txBody>
          <a:bodyPr/>
          <a:lstStyle/>
          <a:p>
            <a:r>
              <a:rPr lang="en-US" dirty="0"/>
              <a:t>©2017, Palo Alto Networks, Inc.</a:t>
            </a:r>
          </a:p>
        </p:txBody>
      </p:sp>
      <p:sp>
        <p:nvSpPr>
          <p:cNvPr id="6" name="Slide Number Placeholder 5"/>
          <p:cNvSpPr>
            <a:spLocks noGrp="1"/>
          </p:cNvSpPr>
          <p:nvPr>
            <p:ph type="sldNum" sz="quarter" idx="11"/>
          </p:nvPr>
        </p:nvSpPr>
        <p:spPr>
          <a:xfrm>
            <a:off x="3844925" y="9363075"/>
            <a:ext cx="2940050" cy="493713"/>
          </a:xfrm>
          <a:prstGeom prst="rect">
            <a:avLst/>
          </a:prstGeom>
        </p:spPr>
        <p:txBody>
          <a:bodyPr/>
          <a:lstStyle/>
          <a:p>
            <a:r>
              <a:rPr lang="en-US" dirty="0"/>
              <a:t>page </a:t>
            </a:r>
            <a:fld id="{E1868A37-018F-8B43-8C0C-36107DAB25CC}" type="slidenum">
              <a:rPr lang="en-US" smtClean="0"/>
              <a:pPr/>
              <a:t>13</a:t>
            </a:fld>
            <a:endParaRPr lang="en-US" dirty="0"/>
          </a:p>
        </p:txBody>
      </p:sp>
    </p:spTree>
    <p:extLst>
      <p:ext uri="{BB962C8B-B14F-4D97-AF65-F5344CB8AC3E}">
        <p14:creationId xmlns:p14="http://schemas.microsoft.com/office/powerpoint/2010/main" val="2660774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8"/>
          <p:cNvGraphicFramePr>
            <a:graphicFrameLocks noChangeAspect="1"/>
          </p:cNvGraphicFramePr>
          <p:nvPr/>
        </p:nvGraphicFramePr>
        <p:xfrm>
          <a:off x="8229600" y="0"/>
          <a:ext cx="914400" cy="730250"/>
        </p:xfrm>
        <a:graphic>
          <a:graphicData uri="http://schemas.openxmlformats.org/presentationml/2006/ole">
            <mc:AlternateContent xmlns:mc="http://schemas.openxmlformats.org/markup-compatibility/2006">
              <mc:Choice xmlns:v="urn:schemas-microsoft-com:vml" Requires="v">
                <p:oleObj spid="_x0000_s1026" name="Clip" r:id="rId3" imgW="3709440" imgH="2963520" progId="">
                  <p:embed/>
                </p:oleObj>
              </mc:Choice>
              <mc:Fallback>
                <p:oleObj name="Clip" r:id="rId3" imgW="3709440" imgH="2963520" progId="">
                  <p:embed/>
                  <p:pic>
                    <p:nvPicPr>
                      <p:cNvPr id="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0"/>
                        <a:ext cx="9144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Chapter</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extLst>
      <p:ext uri="{BB962C8B-B14F-4D97-AF65-F5344CB8AC3E}">
        <p14:creationId xmlns:p14="http://schemas.microsoft.com/office/powerpoint/2010/main" val="333732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p:nvSpPr>
        <p:spPr>
          <a:xfrm>
            <a:off x="342777" y="6601492"/>
            <a:ext cx="2557056" cy="184666"/>
          </a:xfrm>
          <a:prstGeom prst="rect">
            <a:avLst/>
          </a:prstGeom>
          <a:noFill/>
        </p:spPr>
        <p:txBody>
          <a:bodyPr wrap="square" rtlCol="0">
            <a:spAutoFit/>
          </a:bodyPr>
          <a:lstStyle/>
          <a:p>
            <a:pPr algn="l" defTabSz="457200" eaLnBrk="1" fontAlgn="auto" hangingPunct="1">
              <a:lnSpc>
                <a:spcPct val="100000"/>
              </a:lnSpc>
              <a:spcBef>
                <a:spcPts val="0"/>
              </a:spcBef>
              <a:spcAft>
                <a:spcPts val="0"/>
              </a:spcAft>
              <a:buClrTx/>
              <a:buSzTx/>
              <a:buFontTx/>
              <a:buNone/>
            </a:pPr>
            <a:fld id="{9C554286-7533-EE42-97A4-CEB8D6639D11}" type="slidenum">
              <a:rPr lang="en-US" sz="600" smtClean="0">
                <a:solidFill>
                  <a:srgbClr val="FFFFFF"/>
                </a:solidFill>
                <a:latin typeface="Calibri"/>
              </a:rPr>
              <a:pPr algn="l" defTabSz="457200" eaLnBrk="1" fontAlgn="auto" hangingPunct="1">
                <a:lnSpc>
                  <a:spcPct val="100000"/>
                </a:lnSpc>
                <a:spcBef>
                  <a:spcPts val="0"/>
                </a:spcBef>
                <a:spcAft>
                  <a:spcPts val="0"/>
                </a:spcAft>
                <a:buClrTx/>
                <a:buSzTx/>
                <a:buFontTx/>
                <a:buNone/>
              </a:pPr>
              <a:t>‹#›</a:t>
            </a:fld>
            <a:r>
              <a:rPr lang="en-US" sz="600" dirty="0">
                <a:solidFill>
                  <a:srgbClr val="FFFFFF"/>
                </a:solidFill>
                <a:latin typeface="Calibri"/>
              </a:rPr>
              <a:t>  |  ©2017, Palo Alto Networks, Inc.</a:t>
            </a:r>
          </a:p>
        </p:txBody>
      </p:sp>
    </p:spTree>
    <p:extLst>
      <p:ext uri="{BB962C8B-B14F-4D97-AF65-F5344CB8AC3E}">
        <p14:creationId xmlns:p14="http://schemas.microsoft.com/office/powerpoint/2010/main" val="3930990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p:spTree>
      <p:nvGrpSpPr>
        <p:cNvPr id="1" name=""/>
        <p:cNvGrpSpPr/>
        <p:nvPr/>
      </p:nvGrpSpPr>
      <p:grpSpPr>
        <a:xfrm>
          <a:off x="0" y="0"/>
          <a:ext cx="0" cy="0"/>
          <a:chOff x="0" y="0"/>
          <a:chExt cx="0" cy="0"/>
        </a:xfrm>
      </p:grpSpPr>
      <p:pic>
        <p:nvPicPr>
          <p:cNvPr id="4" name="Picture 3" descr="PAN_PPT_template3_16-9.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0"/>
            <a:ext cx="9153144" cy="6876288"/>
          </a:xfrm>
          <a:prstGeom prst="rect">
            <a:avLst/>
          </a:prstGeom>
        </p:spPr>
      </p:pic>
    </p:spTree>
    <p:extLst>
      <p:ext uri="{BB962C8B-B14F-4D97-AF65-F5344CB8AC3E}">
        <p14:creationId xmlns:p14="http://schemas.microsoft.com/office/powerpoint/2010/main" val="1134816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3" descr="PAN_PPT_template3_16-9.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0"/>
            <a:ext cx="9153144" cy="6876288"/>
          </a:xfrm>
          <a:prstGeom prst="rect">
            <a:avLst/>
          </a:prstGeom>
        </p:spPr>
      </p:pic>
      <p:pic>
        <p:nvPicPr>
          <p:cNvPr id="3" name="Picture 2" descr="16_9  Whirlpool Bl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 y="0"/>
            <a:ext cx="9144000"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736" y="441848"/>
            <a:ext cx="2998408" cy="2132200"/>
          </a:xfrm>
          <a:prstGeom prst="rect">
            <a:avLst/>
          </a:prstGeom>
        </p:spPr>
      </p:pic>
      <p:sp>
        <p:nvSpPr>
          <p:cNvPr id="5" name="TextBox 4"/>
          <p:cNvSpPr txBox="1"/>
          <p:nvPr/>
        </p:nvSpPr>
        <p:spPr>
          <a:xfrm>
            <a:off x="685801" y="2413001"/>
            <a:ext cx="6280887" cy="830997"/>
          </a:xfrm>
          <a:prstGeom prst="rect">
            <a:avLst/>
          </a:prstGeom>
          <a:noFill/>
        </p:spPr>
        <p:txBody>
          <a:bodyPr wrap="none" rtlCol="0">
            <a:spAutoFit/>
          </a:bodyPr>
          <a:lstStyle/>
          <a:p>
            <a:pPr algn="l" defTabSz="457200" eaLnBrk="1" fontAlgn="auto" hangingPunct="1">
              <a:lnSpc>
                <a:spcPct val="100000"/>
              </a:lnSpc>
              <a:spcBef>
                <a:spcPts val="0"/>
              </a:spcBef>
              <a:spcAft>
                <a:spcPts val="0"/>
              </a:spcAft>
              <a:buClrTx/>
              <a:buSzTx/>
              <a:buFontTx/>
              <a:buNone/>
            </a:pPr>
            <a:r>
              <a:rPr lang="en-US" sz="4800" b="1" dirty="0">
                <a:solidFill>
                  <a:srgbClr val="FFFFFF"/>
                </a:solidFill>
                <a:latin typeface="Arial" pitchFamily="34" charset="0"/>
                <a:cs typeface="Arial" pitchFamily="34" charset="0"/>
              </a:rPr>
              <a:t>Secures the Network</a:t>
            </a:r>
          </a:p>
        </p:txBody>
      </p:sp>
      <p:pic>
        <p:nvPicPr>
          <p:cNvPr id="7" name="Picture 6" descr="16_9  Whirlpool Blu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1" y="0"/>
            <a:ext cx="9168384" cy="6876288"/>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36736" y="441848"/>
            <a:ext cx="2998408" cy="2132200"/>
          </a:xfrm>
          <a:prstGeom prst="rect">
            <a:avLst/>
          </a:prstGeom>
        </p:spPr>
      </p:pic>
      <p:sp>
        <p:nvSpPr>
          <p:cNvPr id="9" name="TextBox 8"/>
          <p:cNvSpPr txBox="1"/>
          <p:nvPr userDrawn="1"/>
        </p:nvSpPr>
        <p:spPr>
          <a:xfrm>
            <a:off x="685801" y="2413001"/>
            <a:ext cx="6280887" cy="830997"/>
          </a:xfrm>
          <a:prstGeom prst="rect">
            <a:avLst/>
          </a:prstGeom>
          <a:noFill/>
        </p:spPr>
        <p:txBody>
          <a:bodyPr wrap="none" rtlCol="0">
            <a:spAutoFit/>
          </a:bodyPr>
          <a:lstStyle/>
          <a:p>
            <a:pPr algn="l" defTabSz="457200" eaLnBrk="1" fontAlgn="auto" hangingPunct="1">
              <a:lnSpc>
                <a:spcPct val="100000"/>
              </a:lnSpc>
              <a:spcBef>
                <a:spcPts val="0"/>
              </a:spcBef>
              <a:spcAft>
                <a:spcPts val="0"/>
              </a:spcAft>
              <a:buClrTx/>
              <a:buSzTx/>
              <a:buFontTx/>
              <a:buNone/>
            </a:pPr>
            <a:r>
              <a:rPr lang="en-US" sz="4800" b="1" dirty="0">
                <a:solidFill>
                  <a:srgbClr val="FFFFFF"/>
                </a:solidFill>
                <a:latin typeface="Arial" pitchFamily="34" charset="0"/>
                <a:cs typeface="Arial" pitchFamily="34" charset="0"/>
              </a:rPr>
              <a:t>Secures the Network</a:t>
            </a:r>
          </a:p>
        </p:txBody>
      </p:sp>
    </p:spTree>
    <p:extLst>
      <p:ext uri="{BB962C8B-B14F-4D97-AF65-F5344CB8AC3E}">
        <p14:creationId xmlns:p14="http://schemas.microsoft.com/office/powerpoint/2010/main" val="4074764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Simpl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1" y="920234"/>
            <a:ext cx="8377238" cy="5226569"/>
          </a:xfrm>
        </p:spPr>
        <p:txBody>
          <a:bodyPr/>
          <a:lstStyle>
            <a:lvl1pPr>
              <a:defRPr>
                <a:solidFill>
                  <a:srgbClr val="004B72"/>
                </a:solidFill>
              </a:defRPr>
            </a:lvl1pPr>
            <a:lvl2pPr>
              <a:buClrTx/>
              <a:defRPr>
                <a:solidFill>
                  <a:srgbClr val="004B72"/>
                </a:solidFill>
              </a:defRPr>
            </a:lvl2pPr>
            <a:lvl3pPr>
              <a:buClrTx/>
              <a:defRPr sz="1400">
                <a:solidFill>
                  <a:srgbClr val="004B72"/>
                </a:solidFill>
              </a:defRPr>
            </a:lvl3pPr>
            <a:lvl4pPr>
              <a:buClrTx/>
              <a:defRPr>
                <a:solidFill>
                  <a:srgbClr val="004B72"/>
                </a:solidFill>
              </a:defRPr>
            </a:lvl4pPr>
            <a:lvl5pPr>
              <a:buClrTx/>
              <a:defRPr>
                <a:solidFill>
                  <a:srgbClr val="004B7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619734444"/>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60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16989"/>
                </a:solidFill>
              </a:defRPr>
            </a:lvl1pPr>
          </a:lstStyle>
          <a:p>
            <a:r>
              <a:rPr lang="en-US" dirty="0"/>
              <a:t>Click to edit Master title style</a:t>
            </a:r>
          </a:p>
        </p:txBody>
      </p:sp>
      <p:sp>
        <p:nvSpPr>
          <p:cNvPr id="3" name="TextBox 2"/>
          <p:cNvSpPr txBox="1"/>
          <p:nvPr/>
        </p:nvSpPr>
        <p:spPr>
          <a:xfrm>
            <a:off x="342777" y="6601492"/>
            <a:ext cx="2557056" cy="184666"/>
          </a:xfrm>
          <a:prstGeom prst="rect">
            <a:avLst/>
          </a:prstGeom>
          <a:noFill/>
        </p:spPr>
        <p:txBody>
          <a:bodyPr wrap="square" rtlCol="0">
            <a:spAutoFit/>
          </a:bodyPr>
          <a:lstStyle/>
          <a:p>
            <a:fld id="{9C554286-7533-EE42-97A4-CEB8D6639D11}" type="slidenum">
              <a:rPr lang="en-US" sz="600" smtClean="0">
                <a:solidFill>
                  <a:schemeClr val="bg1"/>
                </a:solidFill>
              </a:rPr>
              <a:pPr/>
              <a:t>‹#›</a:t>
            </a:fld>
            <a:r>
              <a:rPr lang="en-US" sz="600" dirty="0">
                <a:solidFill>
                  <a:schemeClr val="bg1"/>
                </a:solidFill>
              </a:rPr>
              <a:t>  |  ©2017, Palo Alto Networks, Inc.</a:t>
            </a:r>
          </a:p>
        </p:txBody>
      </p:sp>
    </p:spTree>
    <p:extLst>
      <p:ext uri="{BB962C8B-B14F-4D97-AF65-F5344CB8AC3E}">
        <p14:creationId xmlns:p14="http://schemas.microsoft.com/office/powerpoint/2010/main" val="894406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254126"/>
            <a:ext cx="8094739" cy="1470025"/>
          </a:xfrm>
        </p:spPr>
        <p:txBody>
          <a:bodyPr>
            <a:noAutofit/>
          </a:bodyPr>
          <a:lstStyle>
            <a:lvl1pPr marL="0" indent="0" algn="r">
              <a:defRPr sz="3600">
                <a:solidFill>
                  <a:srgbClr val="316989"/>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85801" y="2724151"/>
            <a:ext cx="8094739" cy="1752600"/>
          </a:xfrm>
        </p:spPr>
        <p:txBody>
          <a:bodyPr>
            <a:normAutofit/>
          </a:bodyPr>
          <a:lstStyle>
            <a:lvl1pPr marL="0" indent="0" algn="r">
              <a:buNone/>
              <a:defRPr sz="2000" b="0" i="1">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9408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228600" indent="-228600">
              <a:buClr>
                <a:srgbClr val="316989"/>
              </a:buClr>
              <a:buFont typeface="Wingdings" charset="2"/>
              <a:buChar char="§"/>
              <a:defRPr>
                <a:solidFill>
                  <a:schemeClr val="tx1"/>
                </a:solidFill>
              </a:defRPr>
            </a:lvl1pPr>
            <a:lvl2pPr marL="457200" indent="-231775">
              <a:buClr>
                <a:srgbClr val="316989"/>
              </a:buClr>
              <a:buFont typeface="Arial" panose="020B0604020202020204" pitchFamily="34" charset="0"/>
              <a:buChar char="•"/>
              <a:defRPr>
                <a:solidFill>
                  <a:schemeClr val="tx1"/>
                </a:solidFill>
              </a:defRPr>
            </a:lvl2pPr>
            <a:lvl3pPr marL="685800" indent="-228600">
              <a:buClr>
                <a:srgbClr val="316989"/>
              </a:buClr>
              <a:buFont typeface="Arial" panose="020B0604020202020204" pitchFamily="34" charset="0"/>
              <a:buChar char="˗"/>
              <a:defRPr>
                <a:solidFill>
                  <a:schemeClr val="tx1"/>
                </a:solidFill>
              </a:defRPr>
            </a:lvl3pPr>
            <a:lvl4pPr marL="1600200" indent="-228600">
              <a:buClr>
                <a:srgbClr val="316989"/>
              </a:buClr>
              <a:buFont typeface="Wingdings" charset="2"/>
              <a:buChar char="§"/>
              <a:defRPr/>
            </a:lvl4pPr>
            <a:lvl5pPr marL="2057400" indent="-228600">
              <a:buClr>
                <a:srgbClr val="316989"/>
              </a:buClr>
              <a:buFont typeface="Wingdings" charset="2"/>
              <a:buChar char="§"/>
              <a:defRPr/>
            </a:lvl5pPr>
          </a:lstStyle>
          <a:p>
            <a:pPr lvl="0"/>
            <a:r>
              <a:rPr lang="en-US"/>
              <a:t>Click to edit Master text styles</a:t>
            </a:r>
          </a:p>
          <a:p>
            <a:pPr lvl="1"/>
            <a:r>
              <a:rPr lang="en-US"/>
              <a:t>Second level</a:t>
            </a:r>
          </a:p>
          <a:p>
            <a:pPr lvl="2"/>
            <a:r>
              <a:rPr lang="en-US"/>
              <a:t>Third level</a:t>
            </a:r>
          </a:p>
        </p:txBody>
      </p:sp>
      <p:sp>
        <p:nvSpPr>
          <p:cNvPr id="4" name="TextBox 3"/>
          <p:cNvSpPr txBox="1"/>
          <p:nvPr/>
        </p:nvSpPr>
        <p:spPr>
          <a:xfrm>
            <a:off x="342777" y="6601492"/>
            <a:ext cx="2557056" cy="184666"/>
          </a:xfrm>
          <a:prstGeom prst="rect">
            <a:avLst/>
          </a:prstGeom>
          <a:noFill/>
        </p:spPr>
        <p:txBody>
          <a:bodyPr wrap="square" rtlCol="0">
            <a:spAutoFit/>
          </a:bodyPr>
          <a:lstStyle/>
          <a:p>
            <a:pPr algn="l" defTabSz="457200" eaLnBrk="1" fontAlgn="auto" hangingPunct="1">
              <a:lnSpc>
                <a:spcPct val="100000"/>
              </a:lnSpc>
              <a:spcBef>
                <a:spcPts val="0"/>
              </a:spcBef>
              <a:spcAft>
                <a:spcPts val="0"/>
              </a:spcAft>
              <a:buClrTx/>
              <a:buSzTx/>
              <a:buFontTx/>
              <a:buNone/>
            </a:pPr>
            <a:fld id="{9C554286-7533-EE42-97A4-CEB8D6639D11}" type="slidenum">
              <a:rPr lang="en-US" sz="600" smtClean="0">
                <a:solidFill>
                  <a:srgbClr val="FFFFFF"/>
                </a:solidFill>
                <a:latin typeface="Calibri"/>
              </a:rPr>
              <a:pPr algn="l" defTabSz="457200" eaLnBrk="1" fontAlgn="auto" hangingPunct="1">
                <a:lnSpc>
                  <a:spcPct val="100000"/>
                </a:lnSpc>
                <a:spcBef>
                  <a:spcPts val="0"/>
                </a:spcBef>
                <a:spcAft>
                  <a:spcPts val="0"/>
                </a:spcAft>
                <a:buClrTx/>
                <a:buSzTx/>
                <a:buFontTx/>
                <a:buNone/>
              </a:pPr>
              <a:t>‹#›</a:t>
            </a:fld>
            <a:r>
              <a:rPr lang="en-US" sz="600" dirty="0">
                <a:solidFill>
                  <a:srgbClr val="FFFFFF"/>
                </a:solidFill>
                <a:latin typeface="Calibri"/>
              </a:rPr>
              <a:t>  |  ©2017, Palo Alto Networks, Inc.</a:t>
            </a:r>
          </a:p>
        </p:txBody>
      </p:sp>
    </p:spTree>
    <p:extLst>
      <p:ext uri="{BB962C8B-B14F-4D97-AF65-F5344CB8AC3E}">
        <p14:creationId xmlns:p14="http://schemas.microsoft.com/office/powerpoint/2010/main" val="4214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42778" y="1200151"/>
            <a:ext cx="4153023" cy="4967485"/>
          </a:xfrm>
        </p:spPr>
        <p:txBody>
          <a:bodyPr>
            <a:normAutofit/>
          </a:bodyPr>
          <a:lstStyle>
            <a:lvl1pPr marL="230188" indent="-230188">
              <a:buClr>
                <a:srgbClr val="316989"/>
              </a:buClr>
              <a:buFont typeface="Wingdings" charset="2"/>
              <a:buChar char="§"/>
              <a:defRPr sz="1800">
                <a:solidFill>
                  <a:schemeClr val="tx1"/>
                </a:solidFill>
                <a:latin typeface="Arial"/>
                <a:cs typeface="Arial"/>
              </a:defRPr>
            </a:lvl1pPr>
            <a:lvl2pPr marL="457200" indent="-228600">
              <a:buClr>
                <a:srgbClr val="316989"/>
              </a:buClr>
              <a:buFont typeface="Arial" panose="020B0604020202020204" pitchFamily="34" charset="0"/>
              <a:buChar char="•"/>
              <a:defRPr sz="1600">
                <a:solidFill>
                  <a:schemeClr val="tx1"/>
                </a:solidFill>
                <a:latin typeface="Arial"/>
                <a:cs typeface="Arial"/>
              </a:defRPr>
            </a:lvl2pPr>
            <a:lvl3pPr marL="685800" indent="-228600">
              <a:buClr>
                <a:srgbClr val="316989"/>
              </a:buClr>
              <a:buFont typeface="Arial" panose="020B0604020202020204" pitchFamily="34" charset="0"/>
              <a:buChar char="˗"/>
              <a:defRPr sz="1400">
                <a:solidFill>
                  <a:schemeClr val="tx1"/>
                </a:solidFill>
                <a:latin typeface="Arial"/>
                <a:cs typeface="Arial"/>
              </a:defRPr>
            </a:lvl3pPr>
            <a:lvl4pPr marL="1600200" indent="-228600">
              <a:buClr>
                <a:srgbClr val="316989"/>
              </a:buClr>
              <a:buFont typeface="Wingdings" charset="2"/>
              <a:buChar char="§"/>
              <a:defRPr sz="1800">
                <a:latin typeface="Arial"/>
                <a:cs typeface="Arial"/>
              </a:defRPr>
            </a:lvl4pPr>
            <a:lvl5pPr marL="2057400" indent="-228600">
              <a:buClr>
                <a:srgbClr val="316989"/>
              </a:buClr>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200151"/>
            <a:ext cx="4134760" cy="4967485"/>
          </a:xfrm>
        </p:spPr>
        <p:txBody>
          <a:bodyPr>
            <a:normAutofit/>
          </a:bodyPr>
          <a:lstStyle>
            <a:lvl1pPr marL="230188" indent="-230188">
              <a:buClr>
                <a:srgbClr val="316989"/>
              </a:buClr>
              <a:buFont typeface="Wingdings" charset="2"/>
              <a:buChar char="§"/>
              <a:defRPr sz="1800">
                <a:solidFill>
                  <a:schemeClr val="tx1"/>
                </a:solidFill>
                <a:latin typeface="Arial"/>
                <a:cs typeface="Arial"/>
              </a:defRPr>
            </a:lvl1pPr>
            <a:lvl2pPr marL="457200" indent="-228600">
              <a:buClr>
                <a:srgbClr val="316989"/>
              </a:buClr>
              <a:buFont typeface="Arial" panose="020B0604020202020204" pitchFamily="34" charset="0"/>
              <a:buChar char="•"/>
              <a:defRPr sz="1600">
                <a:solidFill>
                  <a:schemeClr val="tx1"/>
                </a:solidFill>
                <a:latin typeface="Arial"/>
                <a:cs typeface="Arial"/>
              </a:defRPr>
            </a:lvl2pPr>
            <a:lvl3pPr marL="685800" indent="-228600">
              <a:buClr>
                <a:srgbClr val="316989"/>
              </a:buClr>
              <a:buFont typeface="Arial" panose="020B0604020202020204" pitchFamily="34" charset="0"/>
              <a:buChar char="˗"/>
              <a:defRPr sz="1400">
                <a:solidFill>
                  <a:schemeClr val="tx1"/>
                </a:solidFill>
                <a:latin typeface="Arial"/>
                <a:cs typeface="Arial"/>
              </a:defRPr>
            </a:lvl3pPr>
            <a:lvl4pPr marL="1600200" indent="-228600">
              <a:buClr>
                <a:srgbClr val="316989"/>
              </a:buClr>
              <a:buFont typeface="Wingdings" charset="2"/>
              <a:buChar char="§"/>
              <a:defRPr sz="1800">
                <a:latin typeface="Arial"/>
                <a:cs typeface="Arial"/>
              </a:defRPr>
            </a:lvl4pPr>
            <a:lvl5pPr marL="2057400" indent="-228600">
              <a:buClr>
                <a:srgbClr val="316989"/>
              </a:buClr>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Box 4"/>
          <p:cNvSpPr txBox="1"/>
          <p:nvPr/>
        </p:nvSpPr>
        <p:spPr>
          <a:xfrm>
            <a:off x="342777" y="6601492"/>
            <a:ext cx="2557056" cy="184666"/>
          </a:xfrm>
          <a:prstGeom prst="rect">
            <a:avLst/>
          </a:prstGeom>
          <a:noFill/>
        </p:spPr>
        <p:txBody>
          <a:bodyPr wrap="square" rtlCol="0">
            <a:spAutoFit/>
          </a:bodyPr>
          <a:lstStyle/>
          <a:p>
            <a:pPr algn="l" defTabSz="457200" eaLnBrk="1" fontAlgn="auto" hangingPunct="1">
              <a:lnSpc>
                <a:spcPct val="100000"/>
              </a:lnSpc>
              <a:spcBef>
                <a:spcPts val="0"/>
              </a:spcBef>
              <a:spcAft>
                <a:spcPts val="0"/>
              </a:spcAft>
              <a:buClrTx/>
              <a:buSzTx/>
              <a:buFontTx/>
              <a:buNone/>
            </a:pPr>
            <a:fld id="{9C554286-7533-EE42-97A4-CEB8D6639D11}" type="slidenum">
              <a:rPr lang="en-US" sz="600" smtClean="0">
                <a:solidFill>
                  <a:srgbClr val="FFFFFF"/>
                </a:solidFill>
                <a:latin typeface="Calibri"/>
              </a:rPr>
              <a:pPr algn="l" defTabSz="457200" eaLnBrk="1" fontAlgn="auto" hangingPunct="1">
                <a:lnSpc>
                  <a:spcPct val="100000"/>
                </a:lnSpc>
                <a:spcBef>
                  <a:spcPts val="0"/>
                </a:spcBef>
                <a:spcAft>
                  <a:spcPts val="0"/>
                </a:spcAft>
                <a:buClrTx/>
                <a:buSzTx/>
                <a:buFontTx/>
                <a:buNone/>
              </a:pPr>
              <a:t>‹#›</a:t>
            </a:fld>
            <a:r>
              <a:rPr lang="en-US" sz="600" dirty="0">
                <a:solidFill>
                  <a:srgbClr val="FFFFFF"/>
                </a:solidFill>
                <a:latin typeface="Calibri"/>
              </a:rPr>
              <a:t>  |  ©2017, Palo Alto Networks, Inc.</a:t>
            </a:r>
          </a:p>
        </p:txBody>
      </p:sp>
    </p:spTree>
    <p:extLst>
      <p:ext uri="{BB962C8B-B14F-4D97-AF65-F5344CB8AC3E}">
        <p14:creationId xmlns:p14="http://schemas.microsoft.com/office/powerpoint/2010/main" val="339293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778" y="274639"/>
            <a:ext cx="8457041" cy="602047"/>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42778" y="1010600"/>
            <a:ext cx="4154611" cy="639763"/>
          </a:xfrm>
        </p:spPr>
        <p:txBody>
          <a:bodyPr anchor="b">
            <a:normAutofit/>
          </a:bodyPr>
          <a:lstStyle>
            <a:lvl1pPr marL="0" indent="0">
              <a:buNone/>
              <a:defRPr sz="18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778" y="1650361"/>
            <a:ext cx="4154611" cy="4517275"/>
          </a:xfrm>
        </p:spPr>
        <p:txBody>
          <a:bodyPr>
            <a:normAutofit/>
          </a:bodyPr>
          <a:lstStyle>
            <a:lvl1pPr marL="230188" indent="-230188">
              <a:buClr>
                <a:srgbClr val="316989"/>
              </a:buClr>
              <a:buFont typeface="Wingdings" charset="2"/>
              <a:buChar char="§"/>
              <a:tabLst/>
              <a:defRPr sz="1800">
                <a:solidFill>
                  <a:schemeClr val="tx1"/>
                </a:solidFill>
                <a:latin typeface="Arial"/>
                <a:cs typeface="Arial"/>
              </a:defRPr>
            </a:lvl1pPr>
            <a:lvl2pPr marL="457200" indent="-228600">
              <a:buClr>
                <a:srgbClr val="316989"/>
              </a:buClr>
              <a:buFont typeface="Arial" panose="020B0604020202020204" pitchFamily="34" charset="0"/>
              <a:buChar char="•"/>
              <a:defRPr sz="1600">
                <a:solidFill>
                  <a:schemeClr val="tx1"/>
                </a:solidFill>
                <a:latin typeface="Arial"/>
                <a:cs typeface="Arial"/>
              </a:defRPr>
            </a:lvl2pPr>
            <a:lvl3pPr marL="685800" indent="-228600">
              <a:buClr>
                <a:srgbClr val="316989"/>
              </a:buClr>
              <a:buFont typeface="Arial" panose="020B0604020202020204" pitchFamily="34" charset="0"/>
              <a:buChar char="˗"/>
              <a:defRPr sz="1400">
                <a:solidFill>
                  <a:schemeClr val="tx1"/>
                </a:solidFill>
                <a:latin typeface="Arial"/>
                <a:cs typeface="Arial"/>
              </a:defRPr>
            </a:lvl3pPr>
            <a:lvl4pPr marL="1600200" indent="-228600">
              <a:buClr>
                <a:srgbClr val="316989"/>
              </a:buClr>
              <a:buFont typeface="Wingdings" charset="2"/>
              <a:buChar char="§"/>
              <a:defRPr sz="1800">
                <a:latin typeface="Arial"/>
                <a:cs typeface="Arial"/>
              </a:defRPr>
            </a:lvl4pPr>
            <a:lvl5pPr marL="2057400" indent="-228600">
              <a:buClr>
                <a:srgbClr val="316989"/>
              </a:buClr>
              <a:buFont typeface="Wingdings" charset="2"/>
              <a:buChar char="§"/>
              <a:defRPr sz="18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6" y="1010600"/>
            <a:ext cx="4154792" cy="639763"/>
          </a:xfrm>
        </p:spPr>
        <p:txBody>
          <a:bodyPr anchor="b">
            <a:normAutofit/>
          </a:bodyPr>
          <a:lstStyle>
            <a:lvl1pPr marL="0" indent="0">
              <a:buNone/>
              <a:defRPr sz="18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50361"/>
            <a:ext cx="4154792" cy="4517275"/>
          </a:xfrm>
        </p:spPr>
        <p:txBody>
          <a:bodyPr>
            <a:normAutofit/>
          </a:bodyPr>
          <a:lstStyle>
            <a:lvl1pPr marL="230188" indent="-230188">
              <a:buClr>
                <a:srgbClr val="316989"/>
              </a:buClr>
              <a:buFont typeface="Wingdings" charset="2"/>
              <a:buChar char="§"/>
              <a:defRPr sz="1800">
                <a:solidFill>
                  <a:schemeClr val="tx1"/>
                </a:solidFill>
              </a:defRPr>
            </a:lvl1pPr>
            <a:lvl2pPr marL="457200" indent="-228600">
              <a:buClr>
                <a:srgbClr val="316989"/>
              </a:buClr>
              <a:buFont typeface="Arial" panose="020B0604020202020204" pitchFamily="34" charset="0"/>
              <a:buChar char="•"/>
              <a:defRPr sz="1600">
                <a:solidFill>
                  <a:schemeClr val="tx1"/>
                </a:solidFill>
              </a:defRPr>
            </a:lvl2pPr>
            <a:lvl3pPr marL="685800" indent="-228600">
              <a:buClr>
                <a:srgbClr val="316989"/>
              </a:buClr>
              <a:buFont typeface="Arial" panose="020B0604020202020204" pitchFamily="34" charset="0"/>
              <a:buChar char="˗"/>
              <a:defRPr sz="1400">
                <a:solidFill>
                  <a:schemeClr val="tx1"/>
                </a:solidFill>
              </a:defRPr>
            </a:lvl3pPr>
            <a:lvl4pPr marL="1600200" indent="-228600">
              <a:buClr>
                <a:srgbClr val="316989"/>
              </a:buClr>
              <a:buFont typeface="Wingdings" charset="2"/>
              <a:buChar char="§"/>
              <a:defRPr sz="1800"/>
            </a:lvl4pPr>
            <a:lvl5pPr marL="2057400" indent="-228600">
              <a:buClr>
                <a:srgbClr val="316989"/>
              </a:buClr>
              <a:buFont typeface="Wingdings" charset="2"/>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7" name="TextBox 6"/>
          <p:cNvSpPr txBox="1"/>
          <p:nvPr/>
        </p:nvSpPr>
        <p:spPr>
          <a:xfrm>
            <a:off x="342777" y="6601492"/>
            <a:ext cx="2557056" cy="184666"/>
          </a:xfrm>
          <a:prstGeom prst="rect">
            <a:avLst/>
          </a:prstGeom>
          <a:noFill/>
        </p:spPr>
        <p:txBody>
          <a:bodyPr wrap="square" rtlCol="0">
            <a:spAutoFit/>
          </a:bodyPr>
          <a:lstStyle/>
          <a:p>
            <a:pPr algn="l" defTabSz="457200" eaLnBrk="1" fontAlgn="auto" hangingPunct="1">
              <a:lnSpc>
                <a:spcPct val="100000"/>
              </a:lnSpc>
              <a:spcBef>
                <a:spcPts val="0"/>
              </a:spcBef>
              <a:spcAft>
                <a:spcPts val="0"/>
              </a:spcAft>
              <a:buClrTx/>
              <a:buSzTx/>
              <a:buFontTx/>
              <a:buNone/>
            </a:pPr>
            <a:fld id="{9C554286-7533-EE42-97A4-CEB8D6639D11}" type="slidenum">
              <a:rPr lang="en-US" sz="600" smtClean="0">
                <a:solidFill>
                  <a:srgbClr val="FFFFFF"/>
                </a:solidFill>
                <a:latin typeface="Calibri"/>
              </a:rPr>
              <a:pPr algn="l" defTabSz="457200" eaLnBrk="1" fontAlgn="auto" hangingPunct="1">
                <a:lnSpc>
                  <a:spcPct val="100000"/>
                </a:lnSpc>
                <a:spcBef>
                  <a:spcPts val="0"/>
                </a:spcBef>
                <a:spcAft>
                  <a:spcPts val="0"/>
                </a:spcAft>
                <a:buClrTx/>
                <a:buSzTx/>
                <a:buFontTx/>
                <a:buNone/>
              </a:pPr>
              <a:t>‹#›</a:t>
            </a:fld>
            <a:r>
              <a:rPr lang="en-US" sz="600" dirty="0">
                <a:solidFill>
                  <a:srgbClr val="FFFFFF"/>
                </a:solidFill>
                <a:latin typeface="Calibri"/>
              </a:rPr>
              <a:t>  |  ©2017, Palo Alto Networks, Inc.</a:t>
            </a:r>
          </a:p>
        </p:txBody>
      </p:sp>
    </p:spTree>
    <p:extLst>
      <p:ext uri="{BB962C8B-B14F-4D97-AF65-F5344CB8AC3E}">
        <p14:creationId xmlns:p14="http://schemas.microsoft.com/office/powerpoint/2010/main" val="88189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16989"/>
                </a:solidFill>
              </a:defRPr>
            </a:lvl1pPr>
          </a:lstStyle>
          <a:p>
            <a:r>
              <a:rPr lang="en-US" dirty="0"/>
              <a:t>Click to edit Master title style</a:t>
            </a:r>
          </a:p>
        </p:txBody>
      </p:sp>
      <p:sp>
        <p:nvSpPr>
          <p:cNvPr id="3" name="TextBox 2"/>
          <p:cNvSpPr txBox="1"/>
          <p:nvPr/>
        </p:nvSpPr>
        <p:spPr>
          <a:xfrm>
            <a:off x="342777" y="6601492"/>
            <a:ext cx="2557056" cy="184666"/>
          </a:xfrm>
          <a:prstGeom prst="rect">
            <a:avLst/>
          </a:prstGeom>
          <a:noFill/>
        </p:spPr>
        <p:txBody>
          <a:bodyPr wrap="square" rtlCol="0">
            <a:spAutoFit/>
          </a:bodyPr>
          <a:lstStyle/>
          <a:p>
            <a:pPr algn="l" defTabSz="457200" eaLnBrk="1" fontAlgn="auto" hangingPunct="1">
              <a:lnSpc>
                <a:spcPct val="100000"/>
              </a:lnSpc>
              <a:spcBef>
                <a:spcPts val="0"/>
              </a:spcBef>
              <a:spcAft>
                <a:spcPts val="0"/>
              </a:spcAft>
              <a:buClrTx/>
              <a:buSzTx/>
              <a:buFontTx/>
              <a:buNone/>
            </a:pPr>
            <a:fld id="{9C554286-7533-EE42-97A4-CEB8D6639D11}" type="slidenum">
              <a:rPr lang="en-US" sz="600" smtClean="0">
                <a:solidFill>
                  <a:srgbClr val="FFFFFF"/>
                </a:solidFill>
                <a:latin typeface="Calibri"/>
              </a:rPr>
              <a:pPr algn="l" defTabSz="457200" eaLnBrk="1" fontAlgn="auto" hangingPunct="1">
                <a:lnSpc>
                  <a:spcPct val="100000"/>
                </a:lnSpc>
                <a:spcBef>
                  <a:spcPts val="0"/>
                </a:spcBef>
                <a:spcAft>
                  <a:spcPts val="0"/>
                </a:spcAft>
                <a:buClrTx/>
                <a:buSzTx/>
                <a:buFontTx/>
                <a:buNone/>
              </a:pPr>
              <a:t>‹#›</a:t>
            </a:fld>
            <a:r>
              <a:rPr lang="en-US" sz="600" dirty="0">
                <a:solidFill>
                  <a:srgbClr val="FFFFFF"/>
                </a:solidFill>
                <a:latin typeface="Calibri"/>
              </a:rPr>
              <a:t>  |  ©2017, Palo Alto Networks, Inc.</a:t>
            </a:r>
          </a:p>
        </p:txBody>
      </p:sp>
    </p:spTree>
    <p:extLst>
      <p:ext uri="{BB962C8B-B14F-4D97-AF65-F5344CB8AC3E}">
        <p14:creationId xmlns:p14="http://schemas.microsoft.com/office/powerpoint/2010/main" val="207039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778" y="3126521"/>
            <a:ext cx="8440183" cy="604961"/>
          </a:xfrm>
        </p:spPr>
        <p:txBody>
          <a:bodyPr/>
          <a:lstStyle/>
          <a:p>
            <a:r>
              <a:rPr lang="en-US" dirty="0"/>
              <a:t>Click to edit Master title style</a:t>
            </a:r>
          </a:p>
        </p:txBody>
      </p:sp>
      <p:sp>
        <p:nvSpPr>
          <p:cNvPr id="3" name="TextBox 2"/>
          <p:cNvSpPr txBox="1"/>
          <p:nvPr/>
        </p:nvSpPr>
        <p:spPr>
          <a:xfrm>
            <a:off x="342777" y="6601492"/>
            <a:ext cx="2557056" cy="184666"/>
          </a:xfrm>
          <a:prstGeom prst="rect">
            <a:avLst/>
          </a:prstGeom>
          <a:noFill/>
        </p:spPr>
        <p:txBody>
          <a:bodyPr wrap="square" rtlCol="0">
            <a:spAutoFit/>
          </a:bodyPr>
          <a:lstStyle/>
          <a:p>
            <a:pPr algn="l" defTabSz="457200" eaLnBrk="1" fontAlgn="auto" hangingPunct="1">
              <a:lnSpc>
                <a:spcPct val="100000"/>
              </a:lnSpc>
              <a:spcBef>
                <a:spcPts val="0"/>
              </a:spcBef>
              <a:spcAft>
                <a:spcPts val="0"/>
              </a:spcAft>
              <a:buClrTx/>
              <a:buSzTx/>
              <a:buFontTx/>
              <a:buNone/>
            </a:pPr>
            <a:fld id="{9C554286-7533-EE42-97A4-CEB8D6639D11}" type="slidenum">
              <a:rPr lang="en-US" sz="600" smtClean="0">
                <a:solidFill>
                  <a:srgbClr val="FFFFFF"/>
                </a:solidFill>
                <a:latin typeface="Calibri"/>
              </a:rPr>
              <a:pPr algn="l" defTabSz="457200" eaLnBrk="1" fontAlgn="auto" hangingPunct="1">
                <a:lnSpc>
                  <a:spcPct val="100000"/>
                </a:lnSpc>
                <a:spcBef>
                  <a:spcPts val="0"/>
                </a:spcBef>
                <a:spcAft>
                  <a:spcPts val="0"/>
                </a:spcAft>
                <a:buClrTx/>
                <a:buSzTx/>
                <a:buFontTx/>
                <a:buNone/>
              </a:pPr>
              <a:t>‹#›</a:t>
            </a:fld>
            <a:r>
              <a:rPr lang="en-US" sz="600" dirty="0">
                <a:solidFill>
                  <a:srgbClr val="FFFFFF"/>
                </a:solidFill>
                <a:latin typeface="Calibri"/>
              </a:rPr>
              <a:t>  |  ©2017, Palo Alto Networks, Inc.</a:t>
            </a:r>
          </a:p>
        </p:txBody>
      </p:sp>
    </p:spTree>
    <p:extLst>
      <p:ext uri="{BB962C8B-B14F-4D97-AF65-F5344CB8AC3E}">
        <p14:creationId xmlns:p14="http://schemas.microsoft.com/office/powerpoint/2010/main" val="21496963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4.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image" Target="../media/image3.jpe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theme" Target="../theme/theme2.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4" name="Rectangle 16"/>
          <p:cNvSpPr>
            <a:spLocks noChangeArrowheads="1"/>
          </p:cNvSpPr>
          <p:nvPr userDrawn="1"/>
        </p:nvSpPr>
        <p:spPr bwMode="auto">
          <a:xfrm>
            <a:off x="3124200" y="6340475"/>
            <a:ext cx="2667000" cy="381000"/>
          </a:xfrm>
          <a:prstGeom prst="rect">
            <a:avLst/>
          </a:prstGeom>
          <a:noFill/>
          <a:ln w="9525">
            <a:noFill/>
            <a:miter lim="800000"/>
            <a:headEnd/>
            <a:tailEnd/>
          </a:ln>
        </p:spPr>
        <p:txBody>
          <a:bodyPr anchor="b"/>
          <a:lstStyle/>
          <a:p>
            <a:pPr lvl="1">
              <a:lnSpc>
                <a:spcPct val="100000"/>
              </a:lnSpc>
              <a:spcAft>
                <a:spcPct val="0"/>
              </a:spcAft>
              <a:buClrTx/>
              <a:buSzTx/>
              <a:buFontTx/>
              <a:buNone/>
              <a:defRPr/>
            </a:pPr>
            <a:r>
              <a:rPr lang="en-US" sz="1200" dirty="0">
                <a:solidFill>
                  <a:srgbClr val="000000"/>
                </a:solidFill>
                <a:latin typeface="Arial Narrow" pitchFamily="34" charset="0"/>
              </a:rPr>
              <a:t>Diploma in CSF</a:t>
            </a:r>
          </a:p>
        </p:txBody>
      </p:sp>
      <p:sp>
        <p:nvSpPr>
          <p:cNvPr id="48145"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ffectLst/>
        </p:spPr>
        <p:txBody>
          <a:bodyPr/>
          <a:lstStyle/>
          <a:p>
            <a:pPr algn="l">
              <a:lnSpc>
                <a:spcPct val="100000"/>
              </a:lnSpc>
              <a:spcBef>
                <a:spcPct val="0"/>
              </a:spcBef>
              <a:spcAft>
                <a:spcPct val="0"/>
              </a:spcAft>
              <a:buClrTx/>
              <a:buSzTx/>
              <a:buFontTx/>
              <a:buNone/>
              <a:defRPr/>
            </a:pPr>
            <a:endParaRPr lang="en-US" sz="2400">
              <a:solidFill>
                <a:srgbClr val="000000"/>
              </a:solidFill>
              <a:latin typeface="Verdana" pitchFamily="34" charset="0"/>
            </a:endParaRPr>
          </a:p>
        </p:txBody>
      </p:sp>
      <p:sp>
        <p:nvSpPr>
          <p:cNvPr id="48146" name="Rectangle 18"/>
          <p:cNvSpPr>
            <a:spLocks noChangeArrowheads="1"/>
          </p:cNvSpPr>
          <p:nvPr userDrawn="1"/>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pPr algn="l">
              <a:lnSpc>
                <a:spcPct val="100000"/>
              </a:lnSpc>
              <a:spcBef>
                <a:spcPct val="0"/>
              </a:spcBef>
              <a:spcAft>
                <a:spcPct val="0"/>
              </a:spcAft>
              <a:buClrTx/>
              <a:buSzTx/>
              <a:buFontTx/>
              <a:buNone/>
            </a:pPr>
            <a:endParaRPr lang="en-US" sz="2400">
              <a:solidFill>
                <a:srgbClr val="000000"/>
              </a:solidFill>
              <a:latin typeface="Verdana" pitchFamily="34" charset="0"/>
            </a:endParaRPr>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userDrawn="1"/>
        </p:nvPicPr>
        <p:blipFill>
          <a:blip r:embed="rId5"/>
          <a:srcRect/>
          <a:stretch>
            <a:fillRect/>
          </a:stretch>
        </p:blipFill>
        <p:spPr bwMode="auto">
          <a:xfrm>
            <a:off x="381000" y="6270625"/>
            <a:ext cx="1714500" cy="587375"/>
          </a:xfrm>
          <a:prstGeom prst="rect">
            <a:avLst/>
          </a:prstGeom>
          <a:noFill/>
          <a:ln w="9525">
            <a:noFill/>
            <a:miter lim="800000"/>
            <a:headEnd/>
            <a:tailEnd/>
          </a:ln>
        </p:spPr>
      </p:pic>
      <p:sp>
        <p:nvSpPr>
          <p:cNvPr id="2" name="TextBox 1">
            <a:extLst>
              <a:ext uri="{FF2B5EF4-FFF2-40B4-BE49-F238E27FC236}">
                <a16:creationId xmlns:a16="http://schemas.microsoft.com/office/drawing/2014/main" id="{3ED0060B-7D88-4695-B90D-AA3E0E75B08D}"/>
              </a:ext>
            </a:extLst>
          </p:cNvPr>
          <p:cNvSpPr txBox="1"/>
          <p:nvPr userDrawn="1"/>
        </p:nvSpPr>
        <p:spPr>
          <a:xfrm>
            <a:off x="7112066" y="6270625"/>
            <a:ext cx="1714500" cy="507831"/>
          </a:xfrm>
          <a:prstGeom prst="rect">
            <a:avLst/>
          </a:prstGeom>
          <a:noFill/>
        </p:spPr>
        <p:txBody>
          <a:bodyPr wrap="square" rtlCol="0">
            <a:spAutoFit/>
          </a:bodyPr>
          <a:lstStyle/>
          <a:p>
            <a:pPr algn="r"/>
            <a:r>
              <a:rPr lang="en-US" sz="1200" dirty="0"/>
              <a:t>22/04/2021</a:t>
            </a:r>
          </a:p>
          <a:p>
            <a:pPr algn="r"/>
            <a:r>
              <a:rPr lang="en-US" sz="1200" dirty="0"/>
              <a:t>Slide: </a:t>
            </a:r>
            <a:fld id="{7BEEAE87-A896-4669-9A10-326ECC888E2D}" type="slidenum">
              <a:rPr lang="en-US" sz="1200" smtClean="0"/>
              <a:pPr algn="r"/>
              <a:t>‹#›</a:t>
            </a:fld>
            <a:endParaRPr lang="en-US" sz="1200" dirty="0"/>
          </a:p>
        </p:txBody>
      </p:sp>
      <p:sp>
        <p:nvSpPr>
          <p:cNvPr id="3" name="MSIPCMContentMarking" descr="{&quot;HashCode&quot;:-1818968269,&quot;Placement&quot;:&quot;Header&quot;,&quot;Top&quot;:0.0,&quot;Left&quot;:0.0,&quot;SlideWidth&quot;:720,&quot;SlideHeight&quot;:540}">
            <a:extLst>
              <a:ext uri="{FF2B5EF4-FFF2-40B4-BE49-F238E27FC236}">
                <a16:creationId xmlns:a16="http://schemas.microsoft.com/office/drawing/2014/main" id="{B17BA40F-5494-499A-958C-E5F72BDBCA84}"/>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SG" sz="1100">
                <a:solidFill>
                  <a:srgbClr val="000000"/>
                </a:solidFill>
                <a:latin typeface="Calibri" panose="020F0502020204030204" pitchFamily="34" charset="0"/>
              </a:rPr>
              <a:t>                    Official (Closed) - Non Sensitive</a:t>
            </a:r>
          </a:p>
        </p:txBody>
      </p:sp>
    </p:spTree>
    <p:extLst>
      <p:ext uri="{BB962C8B-B14F-4D97-AF65-F5344CB8AC3E}">
        <p14:creationId xmlns:p14="http://schemas.microsoft.com/office/powerpoint/2010/main" val="2068310122"/>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Lst>
  <p:hf hdr="0" ftr="0" dt="0"/>
  <p:txStyles>
    <p:titleStyle>
      <a:lvl1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0" fontAlgn="base" hangingPunct="0">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descr="PAN_PPT_template2_16-9.jpg"/>
          <p:cNvPicPr>
            <a:picLocks/>
          </p:cNvPicPr>
          <p:nvPr/>
        </p:nvPicPr>
        <p:blipFill>
          <a:blip r:embed="rId12" cstate="print">
            <a:extLst>
              <a:ext uri="{28A0092B-C50C-407E-A947-70E740481C1C}">
                <a14:useLocalDpi xmlns:a14="http://schemas.microsoft.com/office/drawing/2010/main" val="0"/>
              </a:ext>
            </a:extLst>
          </a:blip>
          <a:stretch>
            <a:fillRect/>
          </a:stretch>
        </p:blipFill>
        <p:spPr>
          <a:xfrm>
            <a:off x="-9144" y="0"/>
            <a:ext cx="9153144" cy="6876288"/>
          </a:xfrm>
          <a:prstGeom prst="rect">
            <a:avLst/>
          </a:prstGeom>
        </p:spPr>
      </p:pic>
      <p:sp>
        <p:nvSpPr>
          <p:cNvPr id="2" name="Title Placeholder 1"/>
          <p:cNvSpPr>
            <a:spLocks noGrp="1"/>
          </p:cNvSpPr>
          <p:nvPr>
            <p:ph type="title"/>
          </p:nvPr>
        </p:nvSpPr>
        <p:spPr>
          <a:xfrm>
            <a:off x="342778" y="274640"/>
            <a:ext cx="8440183" cy="604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42778" y="1068673"/>
            <a:ext cx="8440183" cy="50574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Rectangle 5"/>
          <p:cNvSpPr/>
          <p:nvPr/>
        </p:nvSpPr>
        <p:spPr>
          <a:xfrm>
            <a:off x="0" y="1"/>
            <a:ext cx="9144000" cy="61261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lnSpc>
                <a:spcPct val="100000"/>
              </a:lnSpc>
              <a:spcBef>
                <a:spcPts val="0"/>
              </a:spcBef>
              <a:spcAft>
                <a:spcPts val="0"/>
              </a:spcAft>
              <a:buClrTx/>
              <a:buSzTx/>
              <a:buFontTx/>
              <a:buNone/>
            </a:pPr>
            <a:endParaRPr lang="en-US" sz="1800" dirty="0">
              <a:solidFill>
                <a:srgbClr val="FFFFFF"/>
              </a:solidFill>
              <a:latin typeface="Arial" pitchFamily="34" charset="0"/>
              <a:cs typeface="Arial" pitchFamily="34" charset="0"/>
            </a:endParaRPr>
          </a:p>
        </p:txBody>
      </p:sp>
      <p:pic>
        <p:nvPicPr>
          <p:cNvPr id="8" name="Picture 7"/>
          <p:cNvPicPr>
            <a:picLocks noChangeAspect="1"/>
          </p:cNvPicPr>
          <p:nvPr/>
        </p:nvPicPr>
        <p:blipFill>
          <a:blip r:embed="rId13"/>
          <a:stretch>
            <a:fillRect/>
          </a:stretch>
        </p:blipFill>
        <p:spPr>
          <a:xfrm>
            <a:off x="0" y="5924465"/>
            <a:ext cx="9144000" cy="951824"/>
          </a:xfrm>
          <a:prstGeom prst="rect">
            <a:avLst/>
          </a:prstGeom>
        </p:spPr>
      </p:pic>
      <p:sp>
        <p:nvSpPr>
          <p:cNvPr id="9" name="Rectangle 8"/>
          <p:cNvSpPr/>
          <p:nvPr userDrawn="1"/>
        </p:nvSpPr>
        <p:spPr>
          <a:xfrm>
            <a:off x="0" y="1"/>
            <a:ext cx="9144000" cy="61261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lnSpc>
                <a:spcPct val="100000"/>
              </a:lnSpc>
              <a:spcBef>
                <a:spcPts val="0"/>
              </a:spcBef>
              <a:spcAft>
                <a:spcPts val="0"/>
              </a:spcAft>
              <a:buClrTx/>
              <a:buSzTx/>
              <a:buFontTx/>
              <a:buNone/>
            </a:pPr>
            <a:endParaRPr lang="en-US" sz="1800" dirty="0">
              <a:solidFill>
                <a:srgbClr val="FFFFFF"/>
              </a:solidFill>
              <a:latin typeface="Arial" pitchFamily="34" charset="0"/>
              <a:cs typeface="Arial" pitchFamily="34" charset="0"/>
            </a:endParaRPr>
          </a:p>
        </p:txBody>
      </p:sp>
      <p:pic>
        <p:nvPicPr>
          <p:cNvPr id="10" name="Picture 9"/>
          <p:cNvPicPr>
            <a:picLocks noChangeAspect="1"/>
          </p:cNvPicPr>
          <p:nvPr userDrawn="1"/>
        </p:nvPicPr>
        <p:blipFill>
          <a:blip r:embed="rId13"/>
          <a:stretch>
            <a:fillRect/>
          </a:stretch>
        </p:blipFill>
        <p:spPr>
          <a:xfrm>
            <a:off x="0" y="5924465"/>
            <a:ext cx="9144000" cy="951824"/>
          </a:xfrm>
          <a:prstGeom prst="rect">
            <a:avLst/>
          </a:prstGeom>
        </p:spPr>
      </p:pic>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3CE0020F-50AE-432D-A1C6-993D5B50457A}"/>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SG" sz="1100">
                <a:solidFill>
                  <a:srgbClr val="000000"/>
                </a:solidFill>
                <a:latin typeface="Calibri" panose="020F0502020204030204" pitchFamily="34" charset="0"/>
                <a:cs typeface="Arial" pitchFamily="34" charset="0"/>
              </a:rPr>
              <a:t>                    Official (Closed) - Non Sensitive</a:t>
            </a:r>
            <a:endParaRPr lang="en-SG" sz="1100" dirty="0">
              <a:solidFill>
                <a:srgbClr val="000000"/>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4280402776"/>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Lst>
  <p:hf hdr="0" ftr="0" dt="0"/>
  <p:txStyles>
    <p:titleStyle>
      <a:lvl1pPr algn="l" defTabSz="457200" rtl="0" eaLnBrk="1" latinLnBrk="0" hangingPunct="1">
        <a:spcBef>
          <a:spcPct val="0"/>
        </a:spcBef>
        <a:buNone/>
        <a:defRPr sz="2800" kern="1200">
          <a:solidFill>
            <a:srgbClr val="316989"/>
          </a:solidFill>
          <a:latin typeface="Arial"/>
          <a:ea typeface="+mj-ea"/>
          <a:cs typeface="Arial"/>
        </a:defRPr>
      </a:lvl1pPr>
    </p:titleStyle>
    <p:bodyStyle>
      <a:lvl1pPr marL="230188" indent="-230188" algn="l" defTabSz="457200" rtl="0" eaLnBrk="1" latinLnBrk="0" hangingPunct="1">
        <a:spcBef>
          <a:spcPts val="1600"/>
        </a:spcBef>
        <a:buClr>
          <a:srgbClr val="316989"/>
        </a:buClr>
        <a:buFont typeface="Wingdings" charset="2"/>
        <a:buChar char="§"/>
        <a:defRPr sz="1800" kern="1200">
          <a:solidFill>
            <a:schemeClr val="tx1">
              <a:lumMod val="65000"/>
              <a:lumOff val="35000"/>
            </a:schemeClr>
          </a:solidFill>
          <a:latin typeface="Arial" pitchFamily="34" charset="0"/>
          <a:ea typeface="+mn-ea"/>
          <a:cs typeface="Arial" pitchFamily="34" charset="0"/>
        </a:defRPr>
      </a:lvl1pPr>
      <a:lvl2pPr marL="684213" indent="-228600" algn="l" defTabSz="457200" rtl="0" eaLnBrk="1" latinLnBrk="0" hangingPunct="1">
        <a:spcBef>
          <a:spcPct val="20000"/>
        </a:spcBef>
        <a:buClr>
          <a:srgbClr val="316989"/>
        </a:buClr>
        <a:buFont typeface="Wingdings" charset="2"/>
        <a:buChar char="§"/>
        <a:defRPr sz="1600" kern="1200">
          <a:solidFill>
            <a:schemeClr val="tx1">
              <a:lumMod val="65000"/>
              <a:lumOff val="35000"/>
            </a:schemeClr>
          </a:solidFill>
          <a:latin typeface="Arial" pitchFamily="34" charset="0"/>
          <a:ea typeface="+mn-ea"/>
          <a:cs typeface="Arial" pitchFamily="34" charset="0"/>
        </a:defRPr>
      </a:lvl2pPr>
      <a:lvl3pPr marL="1085850" indent="-171450" algn="l" defTabSz="457200" rtl="0" eaLnBrk="1" latinLnBrk="0" hangingPunct="1">
        <a:spcBef>
          <a:spcPct val="20000"/>
        </a:spcBef>
        <a:buClr>
          <a:srgbClr val="316989"/>
        </a:buClr>
        <a:buFont typeface="Wingdings" charset="2"/>
        <a:buChar char="§"/>
        <a:defRPr sz="1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Clr>
          <a:srgbClr val="316989"/>
        </a:buClr>
        <a:buFont typeface="Wingdings" charset="2"/>
        <a:buChar char="§"/>
        <a:defRPr sz="18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Clr>
          <a:srgbClr val="316989"/>
        </a:buClr>
        <a:buFont typeface="Wingdings" charset="2"/>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24.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pPr algn="l">
              <a:lnSpc>
                <a:spcPct val="100000"/>
              </a:lnSpc>
              <a:spcBef>
                <a:spcPct val="0"/>
              </a:spcBef>
              <a:spcAft>
                <a:spcPct val="0"/>
              </a:spcAft>
              <a:buClrTx/>
              <a:buSzTx/>
              <a:buFontTx/>
              <a:buNone/>
            </a:pPr>
            <a:endParaRPr lang="en-US" sz="2400" dirty="0">
              <a:solidFill>
                <a:srgbClr val="000000"/>
              </a:solidFill>
              <a:latin typeface="Verdana" pitchFamily="34" charset="0"/>
            </a:endParaRPr>
          </a:p>
        </p:txBody>
      </p:sp>
      <p:sp>
        <p:nvSpPr>
          <p:cNvPr id="129027" name="Rectangle 3"/>
          <p:cNvSpPr>
            <a:spLocks noGrp="1" noChangeArrowheads="1"/>
          </p:cNvSpPr>
          <p:nvPr>
            <p:ph type="subTitle" idx="1"/>
          </p:nvPr>
        </p:nvSpPr>
        <p:spPr>
          <a:xfrm>
            <a:off x="2240929" y="1687132"/>
            <a:ext cx="6248400" cy="1752600"/>
          </a:xfrm>
        </p:spPr>
        <p:txBody>
          <a:bodyPr/>
          <a:lstStyle/>
          <a:p>
            <a:pPr algn="ctr">
              <a:lnSpc>
                <a:spcPct val="130000"/>
              </a:lnSpc>
            </a:pPr>
            <a:r>
              <a:rPr lang="en-GB" sz="4400" b="0" dirty="0">
                <a:solidFill>
                  <a:srgbClr val="0033CC"/>
                </a:solidFill>
                <a:effectLst>
                  <a:outerShdw blurRad="38100" dist="38100" dir="2700000" algn="tl">
                    <a:srgbClr val="C0C0C0"/>
                  </a:outerShdw>
                </a:effectLst>
              </a:rPr>
              <a:t>Firewall Deployment &amp; Configuration</a:t>
            </a:r>
            <a:endParaRPr lang="en-GB" sz="44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algn="l" eaLnBrk="1" hangingPunct="1">
              <a:lnSpc>
                <a:spcPct val="100000"/>
              </a:lnSpc>
              <a:spcAft>
                <a:spcPct val="0"/>
              </a:spcAft>
              <a:buClrTx/>
              <a:buSzTx/>
              <a:buFontTx/>
              <a:buNone/>
              <a:defRPr/>
            </a:pPr>
            <a:r>
              <a:rPr lang="en-GB" sz="3600" b="1" dirty="0">
                <a:solidFill>
                  <a:srgbClr val="FFFFFF"/>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eaLnBrk="1" hangingPunct="1">
              <a:lnSpc>
                <a:spcPct val="100000"/>
              </a:lnSpc>
              <a:spcAft>
                <a:spcPct val="0"/>
              </a:spcAft>
              <a:buClrTx/>
              <a:buSzTx/>
              <a:buFontTx/>
              <a:buNone/>
            </a:pPr>
            <a:r>
              <a:rPr lang="en-GB" sz="3600" b="1" dirty="0">
                <a:solidFill>
                  <a:srgbClr val="FFFFFF"/>
                </a:solidFill>
                <a:effectLst>
                  <a:outerShdw blurRad="38100" dist="38100" dir="2700000" algn="tl">
                    <a:srgbClr val="000000">
                      <a:alpha val="43137"/>
                    </a:srgbClr>
                  </a:outerShdw>
                </a:effectLst>
                <a:latin typeface="Tahoma" charset="0"/>
              </a:rPr>
              <a:t>NS</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nSpc>
                <a:spcPct val="90000"/>
              </a:lnSpc>
              <a:spcBef>
                <a:spcPct val="20000"/>
              </a:spcBef>
              <a:spcAft>
                <a:spcPct val="0"/>
              </a:spcAft>
              <a:buClr>
                <a:srgbClr val="000000"/>
              </a:buClr>
              <a:buSzPct val="140000"/>
              <a:buFont typeface="Wingdings" pitchFamily="2" charset="2"/>
              <a:buNone/>
            </a:pPr>
            <a:r>
              <a:rPr kumimoji="1" lang="en-GB" sz="4800" b="1" dirty="0">
                <a:solidFill>
                  <a:srgbClr val="FF0000"/>
                </a:solidFill>
                <a:latin typeface="Arial Narrow" pitchFamily="34" charset="0"/>
              </a:rPr>
              <a:t> </a:t>
            </a:r>
          </a:p>
          <a:p>
            <a:pPr>
              <a:lnSpc>
                <a:spcPct val="90000"/>
              </a:lnSpc>
              <a:spcBef>
                <a:spcPct val="20000"/>
              </a:spcBef>
              <a:spcAft>
                <a:spcPct val="0"/>
              </a:spcAft>
              <a:buClr>
                <a:srgbClr val="000000"/>
              </a:buClr>
              <a:buSzPct val="140000"/>
              <a:buFont typeface="Wingdings" pitchFamily="2" charset="2"/>
              <a:buNone/>
            </a:pPr>
            <a:endParaRPr kumimoji="1" lang="en-GB" sz="3600" b="1" dirty="0">
              <a:solidFill>
                <a:srgbClr val="FF0000"/>
              </a:solidFill>
              <a:latin typeface="Arial Narrow" pitchFamily="34" charset="0"/>
            </a:endParaRPr>
          </a:p>
          <a:p>
            <a:pPr>
              <a:lnSpc>
                <a:spcPct val="90000"/>
              </a:lnSpc>
              <a:spcBef>
                <a:spcPct val="20000"/>
              </a:spcBef>
              <a:spcAft>
                <a:spcPct val="0"/>
              </a:spcAft>
              <a:buClr>
                <a:srgbClr val="000000"/>
              </a:buClr>
              <a:buSzPct val="140000"/>
              <a:buFont typeface="Wingdings" pitchFamily="2" charset="2"/>
              <a:buNone/>
            </a:pPr>
            <a:r>
              <a:rPr kumimoji="1" lang="en-GB" sz="2400" dirty="0">
                <a:solidFill>
                  <a:srgbClr val="000000"/>
                </a:solidFill>
                <a:latin typeface="Arial Narrow" pitchFamily="34" charset="0"/>
              </a:rPr>
              <a:t>Diploma in CSF</a:t>
            </a:r>
          </a:p>
          <a:p>
            <a:pPr>
              <a:lnSpc>
                <a:spcPct val="90000"/>
              </a:lnSpc>
              <a:spcBef>
                <a:spcPct val="20000"/>
              </a:spcBef>
              <a:spcAft>
                <a:spcPct val="0"/>
              </a:spcAft>
              <a:buClr>
                <a:srgbClr val="000000"/>
              </a:buClr>
              <a:buSzPct val="140000"/>
              <a:buFont typeface="Wingdings" pitchFamily="2" charset="2"/>
              <a:buNone/>
            </a:pPr>
            <a:r>
              <a:rPr kumimoji="1" lang="en-GB" sz="2400" dirty="0">
                <a:solidFill>
                  <a:srgbClr val="000000"/>
                </a:solidFill>
                <a:latin typeface="Arial Narrow" pitchFamily="34" charset="0"/>
              </a:rPr>
              <a:t>Year 3 (2020/21), Semester 5</a:t>
            </a:r>
            <a:endParaRPr kumimoji="1" lang="en-GB" sz="4000" dirty="0">
              <a:solidFill>
                <a:srgbClr val="000000"/>
              </a:solidFill>
              <a:effectLst>
                <a:outerShdw blurRad="38100" dist="38100" dir="2700000" algn="tl">
                  <a:srgbClr val="C0C0C0"/>
                </a:outerShdw>
              </a:effectLst>
              <a:latin typeface="Verdana" pitchFamily="34" charset="0"/>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pPr algn="l">
              <a:lnSpc>
                <a:spcPct val="100000"/>
              </a:lnSpc>
              <a:spcBef>
                <a:spcPct val="0"/>
              </a:spcBef>
              <a:spcAft>
                <a:spcPct val="0"/>
              </a:spcAft>
              <a:buClrTx/>
              <a:buSzTx/>
              <a:buFontTx/>
              <a:buNone/>
            </a:pPr>
            <a:endParaRPr lang="en-SG" sz="2400" dirty="0">
              <a:solidFill>
                <a:srgbClr val="000000"/>
              </a:solidFill>
              <a:latin typeface="Verdana" pitchFamily="34" charset="0"/>
            </a:endParaRPr>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47973" y="3809999"/>
            <a:ext cx="3276859" cy="646331"/>
          </a:xfrm>
          <a:prstGeom prst="rect">
            <a:avLst/>
          </a:prstGeom>
        </p:spPr>
        <p:txBody>
          <a:bodyPr wrap="none">
            <a:spAutoFit/>
          </a:bodyPr>
          <a:lstStyle/>
          <a:p>
            <a:pPr>
              <a:lnSpc>
                <a:spcPct val="100000"/>
              </a:lnSpc>
              <a:spcBef>
                <a:spcPct val="0"/>
              </a:spcBef>
              <a:spcAft>
                <a:spcPct val="0"/>
              </a:spcAft>
              <a:buClrTx/>
              <a:buSzTx/>
              <a:buFontTx/>
              <a:buNone/>
            </a:pPr>
            <a:r>
              <a:rPr kumimoji="1" lang="en-GB" sz="3600" b="1" dirty="0">
                <a:solidFill>
                  <a:srgbClr val="FF0000"/>
                </a:solidFill>
                <a:latin typeface="Arial Narrow" pitchFamily="34" charset="0"/>
              </a:rPr>
              <a:t>Network Security</a:t>
            </a:r>
            <a:endParaRPr lang="en-US" sz="3600" dirty="0">
              <a:solidFill>
                <a:srgbClr val="000000"/>
              </a:solidFill>
              <a:latin typeface="Verdana" pitchFamily="34" charset="0"/>
            </a:endParaRPr>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lnSpc>
                <a:spcPct val="100000"/>
              </a:lnSpc>
              <a:spcBef>
                <a:spcPct val="50000"/>
              </a:spcBef>
              <a:buClrTx/>
              <a:buSzTx/>
              <a:buFontTx/>
              <a:buNone/>
            </a:pPr>
            <a:r>
              <a:rPr lang="en-GB" sz="3600" b="1" dirty="0">
                <a:solidFill>
                  <a:srgbClr val="FFFFFF"/>
                </a:solidFill>
                <a:effectLst>
                  <a:outerShdw blurRad="38100" dist="38100" dir="2700000" algn="tl">
                    <a:srgbClr val="000000">
                      <a:alpha val="43137"/>
                    </a:srgbClr>
                  </a:outerShdw>
                </a:effectLst>
                <a:latin typeface="Tahoma" charset="0"/>
              </a:rPr>
              <a:t>3</a:t>
            </a:r>
          </a:p>
        </p:txBody>
      </p:sp>
      <p:pic>
        <p:nvPicPr>
          <p:cNvPr id="45058" name="Picture 2" descr="http://www.essential-solutions.net/uploads/images/pages/Securit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0"/>
            <a:ext cx="2362200" cy="176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0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solidFill>
                  <a:schemeClr val="bg1"/>
                </a:solidFill>
              </a:rPr>
              <a:t>Cyber Attack Lifecycle</a:t>
            </a:r>
          </a:p>
        </p:txBody>
      </p:sp>
      <p:grpSp>
        <p:nvGrpSpPr>
          <p:cNvPr id="833" name="Group 832"/>
          <p:cNvGrpSpPr/>
          <p:nvPr/>
        </p:nvGrpSpPr>
        <p:grpSpPr>
          <a:xfrm>
            <a:off x="376259" y="798700"/>
            <a:ext cx="8543882" cy="2566287"/>
            <a:chOff x="51335" y="719232"/>
            <a:chExt cx="9084774" cy="2728752"/>
          </a:xfrm>
        </p:grpSpPr>
        <p:sp>
          <p:nvSpPr>
            <p:cNvPr id="834" name="Right Arrow 833"/>
            <p:cNvSpPr/>
            <p:nvPr/>
          </p:nvSpPr>
          <p:spPr>
            <a:xfrm>
              <a:off x="93470" y="2846847"/>
              <a:ext cx="9042639" cy="601137"/>
            </a:xfrm>
            <a:prstGeom prst="rightArrow">
              <a:avLst/>
            </a:prstGeom>
            <a:solidFill>
              <a:srgbClr val="7FD0DD"/>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835" name="Group 834"/>
            <p:cNvGrpSpPr/>
            <p:nvPr/>
          </p:nvGrpSpPr>
          <p:grpSpPr>
            <a:xfrm>
              <a:off x="174275" y="1239234"/>
              <a:ext cx="1070507" cy="1877188"/>
              <a:chOff x="217468" y="1259060"/>
              <a:chExt cx="1070507" cy="1877188"/>
            </a:xfrm>
          </p:grpSpPr>
          <p:sp>
            <p:nvSpPr>
              <p:cNvPr id="1158" name="Round Same Side Corner Rectangle 1157"/>
              <p:cNvSpPr/>
              <p:nvPr/>
            </p:nvSpPr>
            <p:spPr>
              <a:xfrm>
                <a:off x="217468" y="1259060"/>
                <a:ext cx="1070507" cy="1877188"/>
              </a:xfrm>
              <a:prstGeom prst="round2SameRect">
                <a:avLst>
                  <a:gd name="adj1" fmla="val 86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59" name="Freeform 28"/>
              <p:cNvSpPr>
                <a:spLocks noEditPoints="1"/>
              </p:cNvSpPr>
              <p:nvPr/>
            </p:nvSpPr>
            <p:spPr bwMode="auto">
              <a:xfrm>
                <a:off x="516780" y="2118030"/>
                <a:ext cx="467438" cy="852189"/>
              </a:xfrm>
              <a:custGeom>
                <a:avLst/>
                <a:gdLst>
                  <a:gd name="T0" fmla="*/ 267 w 277"/>
                  <a:gd name="T1" fmla="*/ 320 h 505"/>
                  <a:gd name="T2" fmla="*/ 267 w 277"/>
                  <a:gd name="T3" fmla="*/ 33 h 505"/>
                  <a:gd name="T4" fmla="*/ 195 w 277"/>
                  <a:gd name="T5" fmla="*/ 14 h 505"/>
                  <a:gd name="T6" fmla="*/ 166 w 277"/>
                  <a:gd name="T7" fmla="*/ 0 h 505"/>
                  <a:gd name="T8" fmla="*/ 108 w 277"/>
                  <a:gd name="T9" fmla="*/ 14 h 505"/>
                  <a:gd name="T10" fmla="*/ 79 w 277"/>
                  <a:gd name="T11" fmla="*/ 33 h 505"/>
                  <a:gd name="T12" fmla="*/ 10 w 277"/>
                  <a:gd name="T13" fmla="*/ 141 h 505"/>
                  <a:gd name="T14" fmla="*/ 10 w 277"/>
                  <a:gd name="T15" fmla="*/ 492 h 505"/>
                  <a:gd name="T16" fmla="*/ 0 w 277"/>
                  <a:gd name="T17" fmla="*/ 505 h 505"/>
                  <a:gd name="T18" fmla="*/ 277 w 277"/>
                  <a:gd name="T19" fmla="*/ 491 h 505"/>
                  <a:gd name="T20" fmla="*/ 153 w 277"/>
                  <a:gd name="T21" fmla="*/ 125 h 505"/>
                  <a:gd name="T22" fmla="*/ 231 w 277"/>
                  <a:gd name="T23" fmla="*/ 162 h 505"/>
                  <a:gd name="T24" fmla="*/ 153 w 277"/>
                  <a:gd name="T25" fmla="*/ 125 h 505"/>
                  <a:gd name="T26" fmla="*/ 231 w 277"/>
                  <a:gd name="T27" fmla="*/ 180 h 505"/>
                  <a:gd name="T28" fmla="*/ 153 w 277"/>
                  <a:gd name="T29" fmla="*/ 218 h 505"/>
                  <a:gd name="T30" fmla="*/ 153 w 277"/>
                  <a:gd name="T31" fmla="*/ 236 h 505"/>
                  <a:gd name="T32" fmla="*/ 231 w 277"/>
                  <a:gd name="T33" fmla="*/ 274 h 505"/>
                  <a:gd name="T34" fmla="*/ 153 w 277"/>
                  <a:gd name="T35" fmla="*/ 236 h 505"/>
                  <a:gd name="T36" fmla="*/ 231 w 277"/>
                  <a:gd name="T37" fmla="*/ 292 h 505"/>
                  <a:gd name="T38" fmla="*/ 153 w 277"/>
                  <a:gd name="T39" fmla="*/ 330 h 505"/>
                  <a:gd name="T40" fmla="*/ 153 w 277"/>
                  <a:gd name="T41" fmla="*/ 348 h 505"/>
                  <a:gd name="T42" fmla="*/ 231 w 277"/>
                  <a:gd name="T43" fmla="*/ 385 h 505"/>
                  <a:gd name="T44" fmla="*/ 153 w 277"/>
                  <a:gd name="T45" fmla="*/ 348 h 505"/>
                  <a:gd name="T46" fmla="*/ 188 w 277"/>
                  <a:gd name="T47" fmla="*/ 495 h 505"/>
                  <a:gd name="T48" fmla="*/ 90 w 277"/>
                  <a:gd name="T49" fmla="*/ 429 h 505"/>
                  <a:gd name="T50" fmla="*/ 45 w 277"/>
                  <a:gd name="T51" fmla="*/ 125 h 505"/>
                  <a:gd name="T52" fmla="*/ 123 w 277"/>
                  <a:gd name="T53" fmla="*/ 162 h 505"/>
                  <a:gd name="T54" fmla="*/ 45 w 277"/>
                  <a:gd name="T55" fmla="*/ 125 h 505"/>
                  <a:gd name="T56" fmla="*/ 123 w 277"/>
                  <a:gd name="T57" fmla="*/ 180 h 505"/>
                  <a:gd name="T58" fmla="*/ 45 w 277"/>
                  <a:gd name="T59" fmla="*/ 218 h 505"/>
                  <a:gd name="T60" fmla="*/ 45 w 277"/>
                  <a:gd name="T61" fmla="*/ 236 h 505"/>
                  <a:gd name="T62" fmla="*/ 123 w 277"/>
                  <a:gd name="T63" fmla="*/ 274 h 505"/>
                  <a:gd name="T64" fmla="*/ 45 w 277"/>
                  <a:gd name="T65" fmla="*/ 236 h 505"/>
                  <a:gd name="T66" fmla="*/ 123 w 277"/>
                  <a:gd name="T67" fmla="*/ 292 h 505"/>
                  <a:gd name="T68" fmla="*/ 45 w 277"/>
                  <a:gd name="T69" fmla="*/ 330 h 505"/>
                  <a:gd name="T70" fmla="*/ 45 w 277"/>
                  <a:gd name="T71" fmla="*/ 348 h 505"/>
                  <a:gd name="T72" fmla="*/ 123 w 277"/>
                  <a:gd name="T73" fmla="*/ 385 h 505"/>
                  <a:gd name="T74" fmla="*/ 45 w 277"/>
                  <a:gd name="T75" fmla="*/ 34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7" h="505">
                    <a:moveTo>
                      <a:pt x="267" y="491"/>
                    </a:moveTo>
                    <a:lnTo>
                      <a:pt x="267" y="320"/>
                    </a:lnTo>
                    <a:lnTo>
                      <a:pt x="267" y="278"/>
                    </a:lnTo>
                    <a:lnTo>
                      <a:pt x="267" y="33"/>
                    </a:lnTo>
                    <a:lnTo>
                      <a:pt x="195" y="33"/>
                    </a:lnTo>
                    <a:lnTo>
                      <a:pt x="195" y="14"/>
                    </a:lnTo>
                    <a:lnTo>
                      <a:pt x="166" y="14"/>
                    </a:lnTo>
                    <a:lnTo>
                      <a:pt x="166" y="0"/>
                    </a:lnTo>
                    <a:lnTo>
                      <a:pt x="108" y="0"/>
                    </a:lnTo>
                    <a:lnTo>
                      <a:pt x="108" y="14"/>
                    </a:lnTo>
                    <a:lnTo>
                      <a:pt x="79" y="14"/>
                    </a:lnTo>
                    <a:lnTo>
                      <a:pt x="79" y="33"/>
                    </a:lnTo>
                    <a:lnTo>
                      <a:pt x="10" y="33"/>
                    </a:lnTo>
                    <a:lnTo>
                      <a:pt x="10" y="141"/>
                    </a:lnTo>
                    <a:lnTo>
                      <a:pt x="10" y="158"/>
                    </a:lnTo>
                    <a:lnTo>
                      <a:pt x="10" y="492"/>
                    </a:lnTo>
                    <a:lnTo>
                      <a:pt x="0" y="492"/>
                    </a:lnTo>
                    <a:lnTo>
                      <a:pt x="0" y="505"/>
                    </a:lnTo>
                    <a:lnTo>
                      <a:pt x="277" y="504"/>
                    </a:lnTo>
                    <a:lnTo>
                      <a:pt x="277" y="491"/>
                    </a:lnTo>
                    <a:lnTo>
                      <a:pt x="267" y="491"/>
                    </a:lnTo>
                    <a:close/>
                    <a:moveTo>
                      <a:pt x="153" y="125"/>
                    </a:moveTo>
                    <a:lnTo>
                      <a:pt x="231" y="125"/>
                    </a:lnTo>
                    <a:lnTo>
                      <a:pt x="231" y="162"/>
                    </a:lnTo>
                    <a:lnTo>
                      <a:pt x="153" y="162"/>
                    </a:lnTo>
                    <a:lnTo>
                      <a:pt x="153" y="125"/>
                    </a:lnTo>
                    <a:close/>
                    <a:moveTo>
                      <a:pt x="153" y="180"/>
                    </a:moveTo>
                    <a:lnTo>
                      <a:pt x="231" y="180"/>
                    </a:lnTo>
                    <a:lnTo>
                      <a:pt x="231" y="218"/>
                    </a:lnTo>
                    <a:lnTo>
                      <a:pt x="153" y="218"/>
                    </a:lnTo>
                    <a:lnTo>
                      <a:pt x="153" y="180"/>
                    </a:lnTo>
                    <a:close/>
                    <a:moveTo>
                      <a:pt x="153" y="236"/>
                    </a:moveTo>
                    <a:lnTo>
                      <a:pt x="231" y="236"/>
                    </a:lnTo>
                    <a:lnTo>
                      <a:pt x="231" y="274"/>
                    </a:lnTo>
                    <a:lnTo>
                      <a:pt x="153" y="274"/>
                    </a:lnTo>
                    <a:lnTo>
                      <a:pt x="153" y="236"/>
                    </a:lnTo>
                    <a:close/>
                    <a:moveTo>
                      <a:pt x="153" y="292"/>
                    </a:moveTo>
                    <a:lnTo>
                      <a:pt x="231" y="292"/>
                    </a:lnTo>
                    <a:lnTo>
                      <a:pt x="231" y="330"/>
                    </a:lnTo>
                    <a:lnTo>
                      <a:pt x="153" y="330"/>
                    </a:lnTo>
                    <a:lnTo>
                      <a:pt x="153" y="292"/>
                    </a:lnTo>
                    <a:close/>
                    <a:moveTo>
                      <a:pt x="153" y="348"/>
                    </a:moveTo>
                    <a:lnTo>
                      <a:pt x="231" y="348"/>
                    </a:lnTo>
                    <a:lnTo>
                      <a:pt x="231" y="385"/>
                    </a:lnTo>
                    <a:lnTo>
                      <a:pt x="153" y="385"/>
                    </a:lnTo>
                    <a:lnTo>
                      <a:pt x="153" y="348"/>
                    </a:lnTo>
                    <a:close/>
                    <a:moveTo>
                      <a:pt x="188" y="429"/>
                    </a:moveTo>
                    <a:lnTo>
                      <a:pt x="188" y="495"/>
                    </a:lnTo>
                    <a:lnTo>
                      <a:pt x="90" y="495"/>
                    </a:lnTo>
                    <a:lnTo>
                      <a:pt x="90" y="429"/>
                    </a:lnTo>
                    <a:lnTo>
                      <a:pt x="188" y="429"/>
                    </a:lnTo>
                    <a:close/>
                    <a:moveTo>
                      <a:pt x="45" y="125"/>
                    </a:moveTo>
                    <a:lnTo>
                      <a:pt x="123" y="125"/>
                    </a:lnTo>
                    <a:lnTo>
                      <a:pt x="123" y="162"/>
                    </a:lnTo>
                    <a:lnTo>
                      <a:pt x="45" y="162"/>
                    </a:lnTo>
                    <a:lnTo>
                      <a:pt x="45" y="125"/>
                    </a:lnTo>
                    <a:close/>
                    <a:moveTo>
                      <a:pt x="45" y="180"/>
                    </a:moveTo>
                    <a:lnTo>
                      <a:pt x="123" y="180"/>
                    </a:lnTo>
                    <a:lnTo>
                      <a:pt x="123" y="218"/>
                    </a:lnTo>
                    <a:lnTo>
                      <a:pt x="45" y="218"/>
                    </a:lnTo>
                    <a:lnTo>
                      <a:pt x="45" y="180"/>
                    </a:lnTo>
                    <a:close/>
                    <a:moveTo>
                      <a:pt x="45" y="236"/>
                    </a:moveTo>
                    <a:lnTo>
                      <a:pt x="123" y="236"/>
                    </a:lnTo>
                    <a:lnTo>
                      <a:pt x="123" y="274"/>
                    </a:lnTo>
                    <a:lnTo>
                      <a:pt x="45" y="274"/>
                    </a:lnTo>
                    <a:lnTo>
                      <a:pt x="45" y="236"/>
                    </a:lnTo>
                    <a:close/>
                    <a:moveTo>
                      <a:pt x="45" y="292"/>
                    </a:moveTo>
                    <a:lnTo>
                      <a:pt x="123" y="292"/>
                    </a:lnTo>
                    <a:lnTo>
                      <a:pt x="123" y="330"/>
                    </a:lnTo>
                    <a:lnTo>
                      <a:pt x="45" y="330"/>
                    </a:lnTo>
                    <a:lnTo>
                      <a:pt x="45" y="292"/>
                    </a:lnTo>
                    <a:close/>
                    <a:moveTo>
                      <a:pt x="45" y="348"/>
                    </a:moveTo>
                    <a:lnTo>
                      <a:pt x="123" y="348"/>
                    </a:lnTo>
                    <a:lnTo>
                      <a:pt x="123" y="385"/>
                    </a:lnTo>
                    <a:lnTo>
                      <a:pt x="45" y="385"/>
                    </a:lnTo>
                    <a:lnTo>
                      <a:pt x="45" y="348"/>
                    </a:lnTo>
                    <a:close/>
                  </a:path>
                </a:pathLst>
              </a:custGeom>
              <a:solidFill>
                <a:srgbClr val="7FD0DD"/>
              </a:solidFill>
              <a:ln w="9525" cap="flat">
                <a:solidFill>
                  <a:srgbClr val="00ACDC"/>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0" name="Freeform 29"/>
              <p:cNvSpPr>
                <a:spLocks noEditPoints="1"/>
              </p:cNvSpPr>
              <p:nvPr/>
            </p:nvSpPr>
            <p:spPr bwMode="auto">
              <a:xfrm>
                <a:off x="309532" y="2191624"/>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1" name="Freeform 29"/>
              <p:cNvSpPr>
                <a:spLocks noEditPoints="1"/>
              </p:cNvSpPr>
              <p:nvPr/>
            </p:nvSpPr>
            <p:spPr bwMode="auto">
              <a:xfrm>
                <a:off x="1035805" y="2191624"/>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2" name="Freeform 29"/>
              <p:cNvSpPr>
                <a:spLocks noEditPoints="1"/>
              </p:cNvSpPr>
              <p:nvPr/>
            </p:nvSpPr>
            <p:spPr bwMode="auto">
              <a:xfrm>
                <a:off x="1035805" y="2596098"/>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3" name="Freeform 29"/>
              <p:cNvSpPr>
                <a:spLocks noEditPoints="1"/>
              </p:cNvSpPr>
              <p:nvPr/>
            </p:nvSpPr>
            <p:spPr bwMode="auto">
              <a:xfrm>
                <a:off x="309532" y="2596098"/>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4" name="Freeform 33"/>
              <p:cNvSpPr>
                <a:spLocks/>
              </p:cNvSpPr>
              <p:nvPr/>
            </p:nvSpPr>
            <p:spPr bwMode="auto">
              <a:xfrm>
                <a:off x="481747" y="1540867"/>
                <a:ext cx="128150" cy="148192"/>
              </a:xfrm>
              <a:custGeom>
                <a:avLst/>
                <a:gdLst>
                  <a:gd name="T0" fmla="*/ 1 w 89"/>
                  <a:gd name="T1" fmla="*/ 32 h 102"/>
                  <a:gd name="T2" fmla="*/ 44 w 89"/>
                  <a:gd name="T3" fmla="*/ 0 h 102"/>
                  <a:gd name="T4" fmla="*/ 88 w 89"/>
                  <a:gd name="T5" fmla="*/ 32 h 102"/>
                  <a:gd name="T6" fmla="*/ 81 w 89"/>
                  <a:gd name="T7" fmla="*/ 81 h 102"/>
                  <a:gd name="T8" fmla="*/ 51 w 89"/>
                  <a:gd name="T9" fmla="*/ 101 h 102"/>
                  <a:gd name="T10" fmla="*/ 38 w 89"/>
                  <a:gd name="T11" fmla="*/ 101 h 102"/>
                  <a:gd name="T12" fmla="*/ 8 w 89"/>
                  <a:gd name="T13" fmla="*/ 81 h 102"/>
                  <a:gd name="T14" fmla="*/ 1 w 89"/>
                  <a:gd name="T15" fmla="*/ 3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02">
                    <a:moveTo>
                      <a:pt x="1" y="32"/>
                    </a:moveTo>
                    <a:cubicBezTo>
                      <a:pt x="3" y="11"/>
                      <a:pt x="23" y="0"/>
                      <a:pt x="44" y="0"/>
                    </a:cubicBezTo>
                    <a:cubicBezTo>
                      <a:pt x="66" y="0"/>
                      <a:pt x="86" y="11"/>
                      <a:pt x="88" y="32"/>
                    </a:cubicBezTo>
                    <a:cubicBezTo>
                      <a:pt x="89" y="44"/>
                      <a:pt x="86" y="71"/>
                      <a:pt x="81" y="81"/>
                    </a:cubicBezTo>
                    <a:cubicBezTo>
                      <a:pt x="76" y="90"/>
                      <a:pt x="64" y="98"/>
                      <a:pt x="51" y="101"/>
                    </a:cubicBezTo>
                    <a:cubicBezTo>
                      <a:pt x="45" y="102"/>
                      <a:pt x="44" y="102"/>
                      <a:pt x="38" y="101"/>
                    </a:cubicBezTo>
                    <a:cubicBezTo>
                      <a:pt x="25" y="98"/>
                      <a:pt x="13" y="90"/>
                      <a:pt x="8" y="81"/>
                    </a:cubicBezTo>
                    <a:cubicBezTo>
                      <a:pt x="3" y="71"/>
                      <a:pt x="0" y="44"/>
                      <a:pt x="1" y="32"/>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5" name="Freeform 34"/>
              <p:cNvSpPr>
                <a:spLocks/>
              </p:cNvSpPr>
              <p:nvPr/>
            </p:nvSpPr>
            <p:spPr bwMode="auto">
              <a:xfrm>
                <a:off x="412510" y="1690880"/>
                <a:ext cx="177345" cy="131793"/>
              </a:xfrm>
              <a:custGeom>
                <a:avLst/>
                <a:gdLst>
                  <a:gd name="T0" fmla="*/ 123 w 123"/>
                  <a:gd name="T1" fmla="*/ 10 h 91"/>
                  <a:gd name="T2" fmla="*/ 3 w 123"/>
                  <a:gd name="T3" fmla="*/ 58 h 91"/>
                  <a:gd name="T4" fmla="*/ 0 w 123"/>
                  <a:gd name="T5" fmla="*/ 91 h 91"/>
                  <a:gd name="T6" fmla="*/ 103 w 123"/>
                  <a:gd name="T7" fmla="*/ 91 h 91"/>
                  <a:gd name="T8" fmla="*/ 107 w 123"/>
                  <a:gd name="T9" fmla="*/ 48 h 91"/>
                  <a:gd name="T10" fmla="*/ 123 w 123"/>
                  <a:gd name="T11" fmla="*/ 10 h 91"/>
                </a:gdLst>
                <a:ahLst/>
                <a:cxnLst>
                  <a:cxn ang="0">
                    <a:pos x="T0" y="T1"/>
                  </a:cxn>
                  <a:cxn ang="0">
                    <a:pos x="T2" y="T3"/>
                  </a:cxn>
                  <a:cxn ang="0">
                    <a:pos x="T4" y="T5"/>
                  </a:cxn>
                  <a:cxn ang="0">
                    <a:pos x="T6" y="T7"/>
                  </a:cxn>
                  <a:cxn ang="0">
                    <a:pos x="T8" y="T9"/>
                  </a:cxn>
                  <a:cxn ang="0">
                    <a:pos x="T10" y="T11"/>
                  </a:cxn>
                </a:cxnLst>
                <a:rect l="0" t="0" r="r" b="b"/>
                <a:pathLst>
                  <a:path w="123" h="91">
                    <a:moveTo>
                      <a:pt x="123" y="10"/>
                    </a:moveTo>
                    <a:cubicBezTo>
                      <a:pt x="72" y="0"/>
                      <a:pt x="7" y="16"/>
                      <a:pt x="3" y="58"/>
                    </a:cubicBezTo>
                    <a:cubicBezTo>
                      <a:pt x="0" y="91"/>
                      <a:pt x="0" y="91"/>
                      <a:pt x="0" y="91"/>
                    </a:cubicBezTo>
                    <a:cubicBezTo>
                      <a:pt x="103" y="91"/>
                      <a:pt x="103" y="91"/>
                      <a:pt x="103" y="91"/>
                    </a:cubicBezTo>
                    <a:cubicBezTo>
                      <a:pt x="107" y="48"/>
                      <a:pt x="107" y="48"/>
                      <a:pt x="107" y="48"/>
                    </a:cubicBezTo>
                    <a:cubicBezTo>
                      <a:pt x="108" y="34"/>
                      <a:pt x="114" y="21"/>
                      <a:pt x="123" y="10"/>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6" name="Freeform 35"/>
              <p:cNvSpPr>
                <a:spLocks/>
              </p:cNvSpPr>
              <p:nvPr/>
            </p:nvSpPr>
            <p:spPr bwMode="auto">
              <a:xfrm>
                <a:off x="892314" y="1540867"/>
                <a:ext cx="126936" cy="148192"/>
              </a:xfrm>
              <a:custGeom>
                <a:avLst/>
                <a:gdLst>
                  <a:gd name="T0" fmla="*/ 1 w 88"/>
                  <a:gd name="T1" fmla="*/ 32 h 102"/>
                  <a:gd name="T2" fmla="*/ 44 w 88"/>
                  <a:gd name="T3" fmla="*/ 0 h 102"/>
                  <a:gd name="T4" fmla="*/ 87 w 88"/>
                  <a:gd name="T5" fmla="*/ 32 h 102"/>
                  <a:gd name="T6" fmla="*/ 80 w 88"/>
                  <a:gd name="T7" fmla="*/ 81 h 102"/>
                  <a:gd name="T8" fmla="*/ 51 w 88"/>
                  <a:gd name="T9" fmla="*/ 101 h 102"/>
                  <a:gd name="T10" fmla="*/ 37 w 88"/>
                  <a:gd name="T11" fmla="*/ 101 h 102"/>
                  <a:gd name="T12" fmla="*/ 8 w 88"/>
                  <a:gd name="T13" fmla="*/ 81 h 102"/>
                  <a:gd name="T14" fmla="*/ 1 w 88"/>
                  <a:gd name="T15" fmla="*/ 3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1" y="32"/>
                    </a:moveTo>
                    <a:cubicBezTo>
                      <a:pt x="3" y="11"/>
                      <a:pt x="22" y="0"/>
                      <a:pt x="44" y="0"/>
                    </a:cubicBezTo>
                    <a:cubicBezTo>
                      <a:pt x="66" y="0"/>
                      <a:pt x="85" y="11"/>
                      <a:pt x="87" y="32"/>
                    </a:cubicBezTo>
                    <a:cubicBezTo>
                      <a:pt x="88" y="44"/>
                      <a:pt x="86" y="71"/>
                      <a:pt x="80" y="81"/>
                    </a:cubicBezTo>
                    <a:cubicBezTo>
                      <a:pt x="75" y="90"/>
                      <a:pt x="64" y="98"/>
                      <a:pt x="51" y="101"/>
                    </a:cubicBezTo>
                    <a:cubicBezTo>
                      <a:pt x="45" y="102"/>
                      <a:pt x="43" y="102"/>
                      <a:pt x="37" y="101"/>
                    </a:cubicBezTo>
                    <a:cubicBezTo>
                      <a:pt x="24" y="98"/>
                      <a:pt x="13" y="90"/>
                      <a:pt x="8" y="81"/>
                    </a:cubicBezTo>
                    <a:cubicBezTo>
                      <a:pt x="2" y="71"/>
                      <a:pt x="0" y="44"/>
                      <a:pt x="1" y="32"/>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7" name="Freeform 36"/>
              <p:cNvSpPr>
                <a:spLocks/>
              </p:cNvSpPr>
              <p:nvPr/>
            </p:nvSpPr>
            <p:spPr bwMode="auto">
              <a:xfrm>
                <a:off x="911142" y="1690880"/>
                <a:ext cx="177345" cy="131793"/>
              </a:xfrm>
              <a:custGeom>
                <a:avLst/>
                <a:gdLst>
                  <a:gd name="T0" fmla="*/ 123 w 123"/>
                  <a:gd name="T1" fmla="*/ 91 h 91"/>
                  <a:gd name="T2" fmla="*/ 120 w 123"/>
                  <a:gd name="T3" fmla="*/ 58 h 91"/>
                  <a:gd name="T4" fmla="*/ 0 w 123"/>
                  <a:gd name="T5" fmla="*/ 10 h 91"/>
                  <a:gd name="T6" fmla="*/ 17 w 123"/>
                  <a:gd name="T7" fmla="*/ 48 h 91"/>
                  <a:gd name="T8" fmla="*/ 21 w 123"/>
                  <a:gd name="T9" fmla="*/ 91 h 91"/>
                  <a:gd name="T10" fmla="*/ 123 w 123"/>
                  <a:gd name="T11" fmla="*/ 91 h 91"/>
                </a:gdLst>
                <a:ahLst/>
                <a:cxnLst>
                  <a:cxn ang="0">
                    <a:pos x="T0" y="T1"/>
                  </a:cxn>
                  <a:cxn ang="0">
                    <a:pos x="T2" y="T3"/>
                  </a:cxn>
                  <a:cxn ang="0">
                    <a:pos x="T4" y="T5"/>
                  </a:cxn>
                  <a:cxn ang="0">
                    <a:pos x="T6" y="T7"/>
                  </a:cxn>
                  <a:cxn ang="0">
                    <a:pos x="T8" y="T9"/>
                  </a:cxn>
                  <a:cxn ang="0">
                    <a:pos x="T10" y="T11"/>
                  </a:cxn>
                </a:cxnLst>
                <a:rect l="0" t="0" r="r" b="b"/>
                <a:pathLst>
                  <a:path w="123" h="91">
                    <a:moveTo>
                      <a:pt x="123" y="91"/>
                    </a:moveTo>
                    <a:cubicBezTo>
                      <a:pt x="120" y="58"/>
                      <a:pt x="120" y="58"/>
                      <a:pt x="120" y="58"/>
                    </a:cubicBezTo>
                    <a:cubicBezTo>
                      <a:pt x="116" y="16"/>
                      <a:pt x="51" y="0"/>
                      <a:pt x="0" y="10"/>
                    </a:cubicBezTo>
                    <a:cubicBezTo>
                      <a:pt x="10" y="21"/>
                      <a:pt x="15" y="34"/>
                      <a:pt x="17" y="48"/>
                    </a:cubicBezTo>
                    <a:cubicBezTo>
                      <a:pt x="21" y="91"/>
                      <a:pt x="21" y="91"/>
                      <a:pt x="21" y="91"/>
                    </a:cubicBezTo>
                    <a:cubicBezTo>
                      <a:pt x="123" y="91"/>
                      <a:pt x="123" y="91"/>
                      <a:pt x="123" y="91"/>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8" name="Freeform 37"/>
              <p:cNvSpPr>
                <a:spLocks/>
              </p:cNvSpPr>
              <p:nvPr/>
            </p:nvSpPr>
            <p:spPr bwMode="auto">
              <a:xfrm>
                <a:off x="672646" y="1478310"/>
                <a:ext cx="155481" cy="181595"/>
              </a:xfrm>
              <a:custGeom>
                <a:avLst/>
                <a:gdLst>
                  <a:gd name="T0" fmla="*/ 1 w 108"/>
                  <a:gd name="T1" fmla="*/ 40 h 125"/>
                  <a:gd name="T2" fmla="*/ 54 w 108"/>
                  <a:gd name="T3" fmla="*/ 0 h 125"/>
                  <a:gd name="T4" fmla="*/ 106 w 108"/>
                  <a:gd name="T5" fmla="*/ 40 h 125"/>
                  <a:gd name="T6" fmla="*/ 98 w 108"/>
                  <a:gd name="T7" fmla="*/ 99 h 125"/>
                  <a:gd name="T8" fmla="*/ 62 w 108"/>
                  <a:gd name="T9" fmla="*/ 124 h 125"/>
                  <a:gd name="T10" fmla="*/ 45 w 108"/>
                  <a:gd name="T11" fmla="*/ 124 h 125"/>
                  <a:gd name="T12" fmla="*/ 10 w 108"/>
                  <a:gd name="T13" fmla="*/ 99 h 125"/>
                  <a:gd name="T14" fmla="*/ 1 w 108"/>
                  <a:gd name="T15" fmla="*/ 4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25">
                    <a:moveTo>
                      <a:pt x="1" y="40"/>
                    </a:moveTo>
                    <a:cubicBezTo>
                      <a:pt x="3" y="14"/>
                      <a:pt x="27" y="0"/>
                      <a:pt x="54" y="0"/>
                    </a:cubicBezTo>
                    <a:cubicBezTo>
                      <a:pt x="80" y="0"/>
                      <a:pt x="104" y="14"/>
                      <a:pt x="106" y="40"/>
                    </a:cubicBezTo>
                    <a:cubicBezTo>
                      <a:pt x="108" y="54"/>
                      <a:pt x="105" y="87"/>
                      <a:pt x="98" y="99"/>
                    </a:cubicBezTo>
                    <a:cubicBezTo>
                      <a:pt x="92" y="110"/>
                      <a:pt x="78" y="120"/>
                      <a:pt x="62" y="124"/>
                    </a:cubicBezTo>
                    <a:cubicBezTo>
                      <a:pt x="55" y="125"/>
                      <a:pt x="53" y="125"/>
                      <a:pt x="45" y="124"/>
                    </a:cubicBezTo>
                    <a:cubicBezTo>
                      <a:pt x="30" y="120"/>
                      <a:pt x="16" y="110"/>
                      <a:pt x="10" y="99"/>
                    </a:cubicBezTo>
                    <a:cubicBezTo>
                      <a:pt x="3" y="87"/>
                      <a:pt x="0" y="54"/>
                      <a:pt x="1" y="40"/>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9" name="Freeform 1168"/>
              <p:cNvSpPr/>
              <p:nvPr/>
            </p:nvSpPr>
            <p:spPr>
              <a:xfrm>
                <a:off x="586722" y="1674418"/>
                <a:ext cx="327329" cy="151389"/>
              </a:xfrm>
              <a:custGeom>
                <a:avLst/>
                <a:gdLst/>
                <a:ahLst/>
                <a:cxnLst/>
                <a:rect l="l" t="t" r="r" b="b"/>
                <a:pathLst>
                  <a:path w="855579" h="395705">
                    <a:moveTo>
                      <a:pt x="419735" y="0"/>
                    </a:moveTo>
                    <a:cubicBezTo>
                      <a:pt x="715099" y="13736"/>
                      <a:pt x="765955" y="95050"/>
                      <a:pt x="809324" y="143176"/>
                    </a:cubicBezTo>
                    <a:cubicBezTo>
                      <a:pt x="852782" y="226984"/>
                      <a:pt x="835081" y="303909"/>
                      <a:pt x="855579" y="395705"/>
                    </a:cubicBezTo>
                    <a:lnTo>
                      <a:pt x="770132" y="395705"/>
                    </a:lnTo>
                    <a:cubicBezTo>
                      <a:pt x="723735" y="248605"/>
                      <a:pt x="585831" y="142762"/>
                      <a:pt x="423206" y="142762"/>
                    </a:cubicBezTo>
                    <a:cubicBezTo>
                      <a:pt x="260581" y="142762"/>
                      <a:pt x="122677" y="248605"/>
                      <a:pt x="76280" y="395705"/>
                    </a:cubicBezTo>
                    <a:lnTo>
                      <a:pt x="0" y="395705"/>
                    </a:lnTo>
                    <a:cubicBezTo>
                      <a:pt x="10695" y="322624"/>
                      <a:pt x="15674" y="255259"/>
                      <a:pt x="32084" y="176463"/>
                    </a:cubicBezTo>
                    <a:cubicBezTo>
                      <a:pt x="62609" y="104607"/>
                      <a:pt x="169300" y="5347"/>
                      <a:pt x="419735" y="0"/>
                    </a:cubicBezTo>
                    <a:close/>
                  </a:path>
                </a:pathLst>
              </a:custGeom>
              <a:solidFill>
                <a:srgbClr val="B5D553"/>
              </a:solidFill>
              <a:ln w="317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70" name="Freeform 45"/>
              <p:cNvSpPr>
                <a:spLocks noEditPoints="1"/>
              </p:cNvSpPr>
              <p:nvPr/>
            </p:nvSpPr>
            <p:spPr bwMode="auto">
              <a:xfrm>
                <a:off x="621613" y="1744831"/>
                <a:ext cx="254033" cy="254032"/>
              </a:xfrm>
              <a:custGeom>
                <a:avLst/>
                <a:gdLst>
                  <a:gd name="T0" fmla="*/ 282 w 282"/>
                  <a:gd name="T1" fmla="*/ 141 h 282"/>
                  <a:gd name="T2" fmla="*/ 0 w 282"/>
                  <a:gd name="T3" fmla="*/ 141 h 282"/>
                  <a:gd name="T4" fmla="*/ 83 w 282"/>
                  <a:gd name="T5" fmla="*/ 167 h 282"/>
                  <a:gd name="T6" fmla="*/ 91 w 282"/>
                  <a:gd name="T7" fmla="*/ 168 h 282"/>
                  <a:gd name="T8" fmla="*/ 96 w 282"/>
                  <a:gd name="T9" fmla="*/ 158 h 282"/>
                  <a:gd name="T10" fmla="*/ 86 w 282"/>
                  <a:gd name="T11" fmla="*/ 147 h 282"/>
                  <a:gd name="T12" fmla="*/ 80 w 282"/>
                  <a:gd name="T13" fmla="*/ 144 h 282"/>
                  <a:gd name="T14" fmla="*/ 81 w 282"/>
                  <a:gd name="T15" fmla="*/ 135 h 282"/>
                  <a:gd name="T16" fmla="*/ 76 w 282"/>
                  <a:gd name="T17" fmla="*/ 123 h 282"/>
                  <a:gd name="T18" fmla="*/ 39 w 282"/>
                  <a:gd name="T19" fmla="*/ 100 h 282"/>
                  <a:gd name="T20" fmla="*/ 53 w 282"/>
                  <a:gd name="T21" fmla="*/ 145 h 282"/>
                  <a:gd name="T22" fmla="*/ 66 w 282"/>
                  <a:gd name="T23" fmla="*/ 159 h 282"/>
                  <a:gd name="T24" fmla="*/ 57 w 282"/>
                  <a:gd name="T25" fmla="*/ 155 h 282"/>
                  <a:gd name="T26" fmla="*/ 27 w 282"/>
                  <a:gd name="T27" fmla="*/ 146 h 282"/>
                  <a:gd name="T28" fmla="*/ 45 w 282"/>
                  <a:gd name="T29" fmla="*/ 176 h 282"/>
                  <a:gd name="T30" fmla="*/ 47 w 282"/>
                  <a:gd name="T31" fmla="*/ 190 h 282"/>
                  <a:gd name="T32" fmla="*/ 60 w 282"/>
                  <a:gd name="T33" fmla="*/ 181 h 282"/>
                  <a:gd name="T34" fmla="*/ 55 w 282"/>
                  <a:gd name="T35" fmla="*/ 200 h 282"/>
                  <a:gd name="T36" fmla="*/ 74 w 282"/>
                  <a:gd name="T37" fmla="*/ 189 h 282"/>
                  <a:gd name="T38" fmla="*/ 83 w 282"/>
                  <a:gd name="T39" fmla="*/ 167 h 282"/>
                  <a:gd name="T40" fmla="*/ 261 w 282"/>
                  <a:gd name="T41" fmla="*/ 121 h 282"/>
                  <a:gd name="T42" fmla="*/ 204 w 282"/>
                  <a:gd name="T43" fmla="*/ 129 h 282"/>
                  <a:gd name="T44" fmla="*/ 191 w 282"/>
                  <a:gd name="T45" fmla="*/ 134 h 282"/>
                  <a:gd name="T46" fmla="*/ 197 w 282"/>
                  <a:gd name="T47" fmla="*/ 139 h 282"/>
                  <a:gd name="T48" fmla="*/ 200 w 282"/>
                  <a:gd name="T49" fmla="*/ 169 h 282"/>
                  <a:gd name="T50" fmla="*/ 189 w 282"/>
                  <a:gd name="T51" fmla="*/ 208 h 282"/>
                  <a:gd name="T52" fmla="*/ 216 w 282"/>
                  <a:gd name="T53" fmla="*/ 214 h 282"/>
                  <a:gd name="T54" fmla="*/ 231 w 282"/>
                  <a:gd name="T55" fmla="*/ 187 h 282"/>
                  <a:gd name="T56" fmla="*/ 215 w 282"/>
                  <a:gd name="T57" fmla="*/ 185 h 282"/>
                  <a:gd name="T58" fmla="*/ 209 w 282"/>
                  <a:gd name="T59" fmla="*/ 170 h 282"/>
                  <a:gd name="T60" fmla="*/ 228 w 282"/>
                  <a:gd name="T61" fmla="*/ 171 h 282"/>
                  <a:gd name="T62" fmla="*/ 216 w 282"/>
                  <a:gd name="T63" fmla="*/ 154 h 282"/>
                  <a:gd name="T64" fmla="*/ 237 w 282"/>
                  <a:gd name="T65" fmla="*/ 162 h 282"/>
                  <a:gd name="T66" fmla="*/ 229 w 282"/>
                  <a:gd name="T67" fmla="*/ 143 h 282"/>
                  <a:gd name="T68" fmla="*/ 240 w 282"/>
                  <a:gd name="T69" fmla="*/ 153 h 282"/>
                  <a:gd name="T70" fmla="*/ 263 w 282"/>
                  <a:gd name="T71" fmla="*/ 147 h 282"/>
                  <a:gd name="T72" fmla="*/ 97 w 282"/>
                  <a:gd name="T73" fmla="*/ 214 h 282"/>
                  <a:gd name="T74" fmla="*/ 122 w 282"/>
                  <a:gd name="T75" fmla="*/ 245 h 282"/>
                  <a:gd name="T76" fmla="*/ 136 w 282"/>
                  <a:gd name="T77" fmla="*/ 218 h 282"/>
                  <a:gd name="T78" fmla="*/ 145 w 282"/>
                  <a:gd name="T79" fmla="*/ 218 h 282"/>
                  <a:gd name="T80" fmla="*/ 148 w 282"/>
                  <a:gd name="T81" fmla="*/ 245 h 282"/>
                  <a:gd name="T82" fmla="*/ 162 w 282"/>
                  <a:gd name="T83" fmla="*/ 217 h 282"/>
                  <a:gd name="T84" fmla="*/ 195 w 282"/>
                  <a:gd name="T85" fmla="*/ 169 h 282"/>
                  <a:gd name="T86" fmla="*/ 152 w 282"/>
                  <a:gd name="T87" fmla="*/ 126 h 282"/>
                  <a:gd name="T88" fmla="*/ 135 w 282"/>
                  <a:gd name="T89" fmla="*/ 124 h 282"/>
                  <a:gd name="T90" fmla="*/ 136 w 282"/>
                  <a:gd name="T91" fmla="*/ 109 h 282"/>
                  <a:gd name="T92" fmla="*/ 172 w 282"/>
                  <a:gd name="T93" fmla="*/ 108 h 282"/>
                  <a:gd name="T94" fmla="*/ 191 w 282"/>
                  <a:gd name="T95" fmla="*/ 64 h 282"/>
                  <a:gd name="T96" fmla="*/ 162 w 282"/>
                  <a:gd name="T97" fmla="*/ 61 h 282"/>
                  <a:gd name="T98" fmla="*/ 148 w 282"/>
                  <a:gd name="T99" fmla="*/ 38 h 282"/>
                  <a:gd name="T100" fmla="*/ 143 w 282"/>
                  <a:gd name="T101" fmla="*/ 60 h 282"/>
                  <a:gd name="T102" fmla="*/ 136 w 282"/>
                  <a:gd name="T103" fmla="*/ 38 h 282"/>
                  <a:gd name="T104" fmla="*/ 122 w 282"/>
                  <a:gd name="T105" fmla="*/ 61 h 282"/>
                  <a:gd name="T106" fmla="*/ 83 w 282"/>
                  <a:gd name="T107" fmla="*/ 112 h 282"/>
                  <a:gd name="T108" fmla="*/ 93 w 282"/>
                  <a:gd name="T109" fmla="*/ 148 h 282"/>
                  <a:gd name="T110" fmla="*/ 118 w 282"/>
                  <a:gd name="T111" fmla="*/ 158 h 282"/>
                  <a:gd name="T112" fmla="*/ 147 w 282"/>
                  <a:gd name="T113" fmla="*/ 168 h 282"/>
                  <a:gd name="T114" fmla="*/ 131 w 282"/>
                  <a:gd name="T115" fmla="*/ 178 h 282"/>
                  <a:gd name="T116" fmla="*/ 88 w 282"/>
                  <a:gd name="T117" fmla="*/ 173 h 282"/>
                  <a:gd name="T118" fmla="*/ 97 w 282"/>
                  <a:gd name="T119" fmla="*/ 21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2" h="282">
                    <a:moveTo>
                      <a:pt x="141" y="0"/>
                    </a:moveTo>
                    <a:cubicBezTo>
                      <a:pt x="219" y="0"/>
                      <a:pt x="282" y="63"/>
                      <a:pt x="282" y="141"/>
                    </a:cubicBezTo>
                    <a:cubicBezTo>
                      <a:pt x="282" y="219"/>
                      <a:pt x="219" y="282"/>
                      <a:pt x="141" y="282"/>
                    </a:cubicBezTo>
                    <a:cubicBezTo>
                      <a:pt x="63" y="282"/>
                      <a:pt x="0" y="219"/>
                      <a:pt x="0" y="141"/>
                    </a:cubicBezTo>
                    <a:cubicBezTo>
                      <a:pt x="0" y="63"/>
                      <a:pt x="63" y="0"/>
                      <a:pt x="141" y="0"/>
                    </a:cubicBezTo>
                    <a:close/>
                    <a:moveTo>
                      <a:pt x="83" y="167"/>
                    </a:moveTo>
                    <a:cubicBezTo>
                      <a:pt x="88" y="168"/>
                      <a:pt x="88" y="168"/>
                      <a:pt x="88" y="168"/>
                    </a:cubicBezTo>
                    <a:cubicBezTo>
                      <a:pt x="89" y="168"/>
                      <a:pt x="90" y="168"/>
                      <a:pt x="91" y="168"/>
                    </a:cubicBezTo>
                    <a:cubicBezTo>
                      <a:pt x="91" y="167"/>
                      <a:pt x="90" y="166"/>
                      <a:pt x="90" y="164"/>
                    </a:cubicBezTo>
                    <a:cubicBezTo>
                      <a:pt x="92" y="162"/>
                      <a:pt x="94" y="160"/>
                      <a:pt x="96" y="158"/>
                    </a:cubicBezTo>
                    <a:cubicBezTo>
                      <a:pt x="93" y="157"/>
                      <a:pt x="91" y="155"/>
                      <a:pt x="89" y="152"/>
                    </a:cubicBezTo>
                    <a:cubicBezTo>
                      <a:pt x="88" y="151"/>
                      <a:pt x="87" y="149"/>
                      <a:pt x="86" y="147"/>
                    </a:cubicBezTo>
                    <a:cubicBezTo>
                      <a:pt x="85" y="148"/>
                      <a:pt x="84" y="149"/>
                      <a:pt x="83" y="151"/>
                    </a:cubicBezTo>
                    <a:cubicBezTo>
                      <a:pt x="82" y="148"/>
                      <a:pt x="81" y="147"/>
                      <a:pt x="80" y="144"/>
                    </a:cubicBezTo>
                    <a:cubicBezTo>
                      <a:pt x="81" y="143"/>
                      <a:pt x="82" y="141"/>
                      <a:pt x="82" y="140"/>
                    </a:cubicBezTo>
                    <a:cubicBezTo>
                      <a:pt x="82" y="139"/>
                      <a:pt x="81" y="137"/>
                      <a:pt x="81" y="135"/>
                    </a:cubicBezTo>
                    <a:cubicBezTo>
                      <a:pt x="80" y="132"/>
                      <a:pt x="79" y="129"/>
                      <a:pt x="79" y="125"/>
                    </a:cubicBezTo>
                    <a:cubicBezTo>
                      <a:pt x="78" y="124"/>
                      <a:pt x="77" y="124"/>
                      <a:pt x="76" y="123"/>
                    </a:cubicBezTo>
                    <a:cubicBezTo>
                      <a:pt x="74" y="126"/>
                      <a:pt x="73" y="128"/>
                      <a:pt x="71" y="131"/>
                    </a:cubicBezTo>
                    <a:cubicBezTo>
                      <a:pt x="62" y="119"/>
                      <a:pt x="51" y="109"/>
                      <a:pt x="39" y="100"/>
                    </a:cubicBezTo>
                    <a:cubicBezTo>
                      <a:pt x="37" y="109"/>
                      <a:pt x="34" y="118"/>
                      <a:pt x="32" y="127"/>
                    </a:cubicBezTo>
                    <a:cubicBezTo>
                      <a:pt x="39" y="132"/>
                      <a:pt x="46" y="138"/>
                      <a:pt x="53" y="145"/>
                    </a:cubicBezTo>
                    <a:cubicBezTo>
                      <a:pt x="55" y="147"/>
                      <a:pt x="57" y="150"/>
                      <a:pt x="59" y="152"/>
                    </a:cubicBezTo>
                    <a:cubicBezTo>
                      <a:pt x="61" y="154"/>
                      <a:pt x="64" y="157"/>
                      <a:pt x="66" y="159"/>
                    </a:cubicBezTo>
                    <a:cubicBezTo>
                      <a:pt x="66" y="160"/>
                      <a:pt x="66" y="160"/>
                      <a:pt x="66" y="160"/>
                    </a:cubicBezTo>
                    <a:cubicBezTo>
                      <a:pt x="63" y="158"/>
                      <a:pt x="60" y="156"/>
                      <a:pt x="57" y="155"/>
                    </a:cubicBezTo>
                    <a:cubicBezTo>
                      <a:pt x="55" y="153"/>
                      <a:pt x="52" y="152"/>
                      <a:pt x="50" y="151"/>
                    </a:cubicBezTo>
                    <a:cubicBezTo>
                      <a:pt x="42" y="149"/>
                      <a:pt x="35" y="147"/>
                      <a:pt x="27" y="146"/>
                    </a:cubicBezTo>
                    <a:cubicBezTo>
                      <a:pt x="24" y="156"/>
                      <a:pt x="21" y="165"/>
                      <a:pt x="19" y="174"/>
                    </a:cubicBezTo>
                    <a:cubicBezTo>
                      <a:pt x="28" y="173"/>
                      <a:pt x="37" y="174"/>
                      <a:pt x="45" y="176"/>
                    </a:cubicBezTo>
                    <a:cubicBezTo>
                      <a:pt x="43" y="179"/>
                      <a:pt x="42" y="181"/>
                      <a:pt x="40" y="185"/>
                    </a:cubicBezTo>
                    <a:cubicBezTo>
                      <a:pt x="43" y="187"/>
                      <a:pt x="44" y="188"/>
                      <a:pt x="47" y="190"/>
                    </a:cubicBezTo>
                    <a:cubicBezTo>
                      <a:pt x="50" y="186"/>
                      <a:pt x="52" y="183"/>
                      <a:pt x="55" y="179"/>
                    </a:cubicBezTo>
                    <a:cubicBezTo>
                      <a:pt x="57" y="179"/>
                      <a:pt x="58" y="180"/>
                      <a:pt x="60" y="181"/>
                    </a:cubicBezTo>
                    <a:cubicBezTo>
                      <a:pt x="56" y="186"/>
                      <a:pt x="54" y="188"/>
                      <a:pt x="50" y="193"/>
                    </a:cubicBezTo>
                    <a:cubicBezTo>
                      <a:pt x="52" y="196"/>
                      <a:pt x="53" y="197"/>
                      <a:pt x="55" y="200"/>
                    </a:cubicBezTo>
                    <a:cubicBezTo>
                      <a:pt x="61" y="194"/>
                      <a:pt x="64" y="191"/>
                      <a:pt x="69" y="186"/>
                    </a:cubicBezTo>
                    <a:cubicBezTo>
                      <a:pt x="71" y="187"/>
                      <a:pt x="72" y="187"/>
                      <a:pt x="74" y="189"/>
                    </a:cubicBezTo>
                    <a:cubicBezTo>
                      <a:pt x="77" y="194"/>
                      <a:pt x="80" y="199"/>
                      <a:pt x="83" y="204"/>
                    </a:cubicBezTo>
                    <a:lnTo>
                      <a:pt x="83" y="167"/>
                    </a:lnTo>
                    <a:close/>
                    <a:moveTo>
                      <a:pt x="263" y="134"/>
                    </a:moveTo>
                    <a:cubicBezTo>
                      <a:pt x="263" y="130"/>
                      <a:pt x="262" y="125"/>
                      <a:pt x="261" y="121"/>
                    </a:cubicBezTo>
                    <a:cubicBezTo>
                      <a:pt x="259" y="112"/>
                      <a:pt x="252" y="105"/>
                      <a:pt x="243" y="105"/>
                    </a:cubicBezTo>
                    <a:cubicBezTo>
                      <a:pt x="227" y="105"/>
                      <a:pt x="214" y="117"/>
                      <a:pt x="204" y="129"/>
                    </a:cubicBezTo>
                    <a:cubicBezTo>
                      <a:pt x="202" y="127"/>
                      <a:pt x="201" y="126"/>
                      <a:pt x="199" y="124"/>
                    </a:cubicBezTo>
                    <a:cubicBezTo>
                      <a:pt x="196" y="128"/>
                      <a:pt x="194" y="130"/>
                      <a:pt x="191" y="134"/>
                    </a:cubicBezTo>
                    <a:cubicBezTo>
                      <a:pt x="192" y="134"/>
                      <a:pt x="193" y="135"/>
                      <a:pt x="193" y="136"/>
                    </a:cubicBezTo>
                    <a:cubicBezTo>
                      <a:pt x="194" y="137"/>
                      <a:pt x="195" y="138"/>
                      <a:pt x="197" y="139"/>
                    </a:cubicBezTo>
                    <a:cubicBezTo>
                      <a:pt x="197" y="140"/>
                      <a:pt x="196" y="141"/>
                      <a:pt x="196" y="141"/>
                    </a:cubicBezTo>
                    <a:cubicBezTo>
                      <a:pt x="199" y="148"/>
                      <a:pt x="200" y="158"/>
                      <a:pt x="200" y="169"/>
                    </a:cubicBezTo>
                    <a:cubicBezTo>
                      <a:pt x="200" y="185"/>
                      <a:pt x="197" y="197"/>
                      <a:pt x="191" y="206"/>
                    </a:cubicBezTo>
                    <a:cubicBezTo>
                      <a:pt x="190" y="207"/>
                      <a:pt x="189" y="208"/>
                      <a:pt x="189" y="208"/>
                    </a:cubicBezTo>
                    <a:cubicBezTo>
                      <a:pt x="192" y="215"/>
                      <a:pt x="199" y="218"/>
                      <a:pt x="205" y="217"/>
                    </a:cubicBezTo>
                    <a:cubicBezTo>
                      <a:pt x="209" y="217"/>
                      <a:pt x="212" y="216"/>
                      <a:pt x="216" y="214"/>
                    </a:cubicBezTo>
                    <a:cubicBezTo>
                      <a:pt x="220" y="213"/>
                      <a:pt x="223" y="211"/>
                      <a:pt x="228" y="209"/>
                    </a:cubicBezTo>
                    <a:cubicBezTo>
                      <a:pt x="228" y="201"/>
                      <a:pt x="228" y="194"/>
                      <a:pt x="231" y="187"/>
                    </a:cubicBezTo>
                    <a:cubicBezTo>
                      <a:pt x="228" y="187"/>
                      <a:pt x="225" y="187"/>
                      <a:pt x="222" y="187"/>
                    </a:cubicBezTo>
                    <a:cubicBezTo>
                      <a:pt x="220" y="186"/>
                      <a:pt x="217" y="186"/>
                      <a:pt x="215" y="185"/>
                    </a:cubicBezTo>
                    <a:cubicBezTo>
                      <a:pt x="213" y="184"/>
                      <a:pt x="210" y="183"/>
                      <a:pt x="209" y="180"/>
                    </a:cubicBezTo>
                    <a:cubicBezTo>
                      <a:pt x="208" y="178"/>
                      <a:pt x="208" y="174"/>
                      <a:pt x="209" y="170"/>
                    </a:cubicBezTo>
                    <a:cubicBezTo>
                      <a:pt x="215" y="173"/>
                      <a:pt x="218" y="175"/>
                      <a:pt x="224" y="178"/>
                    </a:cubicBezTo>
                    <a:cubicBezTo>
                      <a:pt x="225" y="175"/>
                      <a:pt x="226" y="174"/>
                      <a:pt x="228" y="171"/>
                    </a:cubicBezTo>
                    <a:cubicBezTo>
                      <a:pt x="223" y="168"/>
                      <a:pt x="217" y="164"/>
                      <a:pt x="212" y="161"/>
                    </a:cubicBezTo>
                    <a:cubicBezTo>
                      <a:pt x="213" y="158"/>
                      <a:pt x="214" y="157"/>
                      <a:pt x="216" y="154"/>
                    </a:cubicBezTo>
                    <a:cubicBezTo>
                      <a:pt x="221" y="158"/>
                      <a:pt x="226" y="163"/>
                      <a:pt x="232" y="167"/>
                    </a:cubicBezTo>
                    <a:cubicBezTo>
                      <a:pt x="234" y="165"/>
                      <a:pt x="235" y="164"/>
                      <a:pt x="237" y="162"/>
                    </a:cubicBezTo>
                    <a:cubicBezTo>
                      <a:pt x="232" y="157"/>
                      <a:pt x="227" y="151"/>
                      <a:pt x="221" y="146"/>
                    </a:cubicBezTo>
                    <a:cubicBezTo>
                      <a:pt x="224" y="144"/>
                      <a:pt x="227" y="142"/>
                      <a:pt x="229" y="143"/>
                    </a:cubicBezTo>
                    <a:cubicBezTo>
                      <a:pt x="232" y="143"/>
                      <a:pt x="234" y="144"/>
                      <a:pt x="236" y="147"/>
                    </a:cubicBezTo>
                    <a:cubicBezTo>
                      <a:pt x="237" y="149"/>
                      <a:pt x="238" y="151"/>
                      <a:pt x="240" y="153"/>
                    </a:cubicBezTo>
                    <a:cubicBezTo>
                      <a:pt x="241" y="155"/>
                      <a:pt x="243" y="158"/>
                      <a:pt x="245" y="161"/>
                    </a:cubicBezTo>
                    <a:cubicBezTo>
                      <a:pt x="250" y="155"/>
                      <a:pt x="256" y="150"/>
                      <a:pt x="263" y="147"/>
                    </a:cubicBezTo>
                    <a:cubicBezTo>
                      <a:pt x="263" y="143"/>
                      <a:pt x="263" y="138"/>
                      <a:pt x="263" y="134"/>
                    </a:cubicBezTo>
                    <a:close/>
                    <a:moveTo>
                      <a:pt x="97" y="214"/>
                    </a:moveTo>
                    <a:cubicBezTo>
                      <a:pt x="109" y="215"/>
                      <a:pt x="117" y="216"/>
                      <a:pt x="122" y="217"/>
                    </a:cubicBezTo>
                    <a:cubicBezTo>
                      <a:pt x="122" y="245"/>
                      <a:pt x="122" y="245"/>
                      <a:pt x="122" y="245"/>
                    </a:cubicBezTo>
                    <a:cubicBezTo>
                      <a:pt x="136" y="245"/>
                      <a:pt x="136" y="245"/>
                      <a:pt x="136" y="245"/>
                    </a:cubicBezTo>
                    <a:cubicBezTo>
                      <a:pt x="136" y="218"/>
                      <a:pt x="136" y="218"/>
                      <a:pt x="136" y="218"/>
                    </a:cubicBezTo>
                    <a:cubicBezTo>
                      <a:pt x="137" y="218"/>
                      <a:pt x="138" y="218"/>
                      <a:pt x="139" y="218"/>
                    </a:cubicBezTo>
                    <a:cubicBezTo>
                      <a:pt x="141" y="218"/>
                      <a:pt x="142" y="218"/>
                      <a:pt x="145" y="218"/>
                    </a:cubicBezTo>
                    <a:cubicBezTo>
                      <a:pt x="148" y="218"/>
                      <a:pt x="148" y="218"/>
                      <a:pt x="148" y="218"/>
                    </a:cubicBezTo>
                    <a:cubicBezTo>
                      <a:pt x="148" y="245"/>
                      <a:pt x="148" y="245"/>
                      <a:pt x="148" y="245"/>
                    </a:cubicBezTo>
                    <a:cubicBezTo>
                      <a:pt x="162" y="245"/>
                      <a:pt x="162" y="245"/>
                      <a:pt x="162" y="245"/>
                    </a:cubicBezTo>
                    <a:cubicBezTo>
                      <a:pt x="162" y="217"/>
                      <a:pt x="162" y="217"/>
                      <a:pt x="162" y="217"/>
                    </a:cubicBezTo>
                    <a:cubicBezTo>
                      <a:pt x="173" y="215"/>
                      <a:pt x="182" y="210"/>
                      <a:pt x="187" y="202"/>
                    </a:cubicBezTo>
                    <a:cubicBezTo>
                      <a:pt x="193" y="194"/>
                      <a:pt x="195" y="183"/>
                      <a:pt x="195" y="169"/>
                    </a:cubicBezTo>
                    <a:cubicBezTo>
                      <a:pt x="195" y="153"/>
                      <a:pt x="192" y="142"/>
                      <a:pt x="186" y="135"/>
                    </a:cubicBezTo>
                    <a:cubicBezTo>
                      <a:pt x="180" y="129"/>
                      <a:pt x="169" y="126"/>
                      <a:pt x="152" y="126"/>
                    </a:cubicBezTo>
                    <a:cubicBezTo>
                      <a:pt x="145" y="126"/>
                      <a:pt x="145" y="126"/>
                      <a:pt x="145" y="126"/>
                    </a:cubicBezTo>
                    <a:cubicBezTo>
                      <a:pt x="140" y="126"/>
                      <a:pt x="137" y="125"/>
                      <a:pt x="135" y="124"/>
                    </a:cubicBezTo>
                    <a:cubicBezTo>
                      <a:pt x="133" y="122"/>
                      <a:pt x="132" y="120"/>
                      <a:pt x="132" y="117"/>
                    </a:cubicBezTo>
                    <a:cubicBezTo>
                      <a:pt x="132" y="113"/>
                      <a:pt x="133" y="110"/>
                      <a:pt x="136" y="109"/>
                    </a:cubicBezTo>
                    <a:cubicBezTo>
                      <a:pt x="139" y="108"/>
                      <a:pt x="145" y="107"/>
                      <a:pt x="156" y="107"/>
                    </a:cubicBezTo>
                    <a:cubicBezTo>
                      <a:pt x="161" y="107"/>
                      <a:pt x="166" y="107"/>
                      <a:pt x="172" y="108"/>
                    </a:cubicBezTo>
                    <a:cubicBezTo>
                      <a:pt x="177" y="108"/>
                      <a:pt x="184" y="109"/>
                      <a:pt x="191" y="110"/>
                    </a:cubicBezTo>
                    <a:cubicBezTo>
                      <a:pt x="191" y="64"/>
                      <a:pt x="191" y="64"/>
                      <a:pt x="191" y="64"/>
                    </a:cubicBezTo>
                    <a:cubicBezTo>
                      <a:pt x="184" y="63"/>
                      <a:pt x="178" y="62"/>
                      <a:pt x="173" y="62"/>
                    </a:cubicBezTo>
                    <a:cubicBezTo>
                      <a:pt x="169" y="61"/>
                      <a:pt x="165" y="61"/>
                      <a:pt x="162" y="61"/>
                    </a:cubicBezTo>
                    <a:cubicBezTo>
                      <a:pt x="162" y="38"/>
                      <a:pt x="162" y="38"/>
                      <a:pt x="162" y="38"/>
                    </a:cubicBezTo>
                    <a:cubicBezTo>
                      <a:pt x="148" y="38"/>
                      <a:pt x="148" y="38"/>
                      <a:pt x="148" y="38"/>
                    </a:cubicBezTo>
                    <a:cubicBezTo>
                      <a:pt x="148" y="60"/>
                      <a:pt x="148" y="60"/>
                      <a:pt x="148" y="60"/>
                    </a:cubicBezTo>
                    <a:cubicBezTo>
                      <a:pt x="147" y="60"/>
                      <a:pt x="145" y="60"/>
                      <a:pt x="143" y="60"/>
                    </a:cubicBezTo>
                    <a:cubicBezTo>
                      <a:pt x="141" y="60"/>
                      <a:pt x="139" y="60"/>
                      <a:pt x="136" y="60"/>
                    </a:cubicBezTo>
                    <a:cubicBezTo>
                      <a:pt x="136" y="38"/>
                      <a:pt x="136" y="38"/>
                      <a:pt x="136" y="38"/>
                    </a:cubicBezTo>
                    <a:cubicBezTo>
                      <a:pt x="122" y="38"/>
                      <a:pt x="122" y="38"/>
                      <a:pt x="122" y="38"/>
                    </a:cubicBezTo>
                    <a:cubicBezTo>
                      <a:pt x="122" y="61"/>
                      <a:pt x="122" y="61"/>
                      <a:pt x="122" y="61"/>
                    </a:cubicBezTo>
                    <a:cubicBezTo>
                      <a:pt x="109" y="62"/>
                      <a:pt x="99" y="67"/>
                      <a:pt x="93" y="75"/>
                    </a:cubicBezTo>
                    <a:cubicBezTo>
                      <a:pt x="86" y="84"/>
                      <a:pt x="83" y="96"/>
                      <a:pt x="83" y="112"/>
                    </a:cubicBezTo>
                    <a:cubicBezTo>
                      <a:pt x="83" y="120"/>
                      <a:pt x="84" y="127"/>
                      <a:pt x="86" y="134"/>
                    </a:cubicBezTo>
                    <a:cubicBezTo>
                      <a:pt x="87" y="140"/>
                      <a:pt x="89" y="145"/>
                      <a:pt x="93" y="148"/>
                    </a:cubicBezTo>
                    <a:cubicBezTo>
                      <a:pt x="95" y="151"/>
                      <a:pt x="98" y="154"/>
                      <a:pt x="102" y="155"/>
                    </a:cubicBezTo>
                    <a:cubicBezTo>
                      <a:pt x="105" y="157"/>
                      <a:pt x="111" y="158"/>
                      <a:pt x="118" y="158"/>
                    </a:cubicBezTo>
                    <a:cubicBezTo>
                      <a:pt x="121" y="158"/>
                      <a:pt x="125" y="159"/>
                      <a:pt x="130" y="159"/>
                    </a:cubicBezTo>
                    <a:cubicBezTo>
                      <a:pt x="141" y="159"/>
                      <a:pt x="147" y="162"/>
                      <a:pt x="147" y="168"/>
                    </a:cubicBezTo>
                    <a:cubicBezTo>
                      <a:pt x="147" y="172"/>
                      <a:pt x="146" y="174"/>
                      <a:pt x="144" y="176"/>
                    </a:cubicBezTo>
                    <a:cubicBezTo>
                      <a:pt x="141" y="177"/>
                      <a:pt x="137" y="178"/>
                      <a:pt x="131" y="178"/>
                    </a:cubicBezTo>
                    <a:cubicBezTo>
                      <a:pt x="125" y="178"/>
                      <a:pt x="118" y="178"/>
                      <a:pt x="111" y="177"/>
                    </a:cubicBezTo>
                    <a:cubicBezTo>
                      <a:pt x="104" y="176"/>
                      <a:pt x="96" y="175"/>
                      <a:pt x="88" y="173"/>
                    </a:cubicBezTo>
                    <a:cubicBezTo>
                      <a:pt x="88" y="212"/>
                      <a:pt x="88" y="212"/>
                      <a:pt x="88" y="212"/>
                    </a:cubicBezTo>
                    <a:cubicBezTo>
                      <a:pt x="90" y="213"/>
                      <a:pt x="93" y="213"/>
                      <a:pt x="97" y="214"/>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
          <p:nvSpPr>
            <p:cNvPr id="836" name="TextBox 835"/>
            <p:cNvSpPr txBox="1"/>
            <p:nvPr/>
          </p:nvSpPr>
          <p:spPr>
            <a:xfrm>
              <a:off x="51335" y="981376"/>
              <a:ext cx="1316386"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Reconnaissance</a:t>
              </a:r>
            </a:p>
          </p:txBody>
        </p:sp>
        <p:grpSp>
          <p:nvGrpSpPr>
            <p:cNvPr id="837" name="Group 836"/>
            <p:cNvGrpSpPr/>
            <p:nvPr/>
          </p:nvGrpSpPr>
          <p:grpSpPr>
            <a:xfrm>
              <a:off x="1480365" y="1239235"/>
              <a:ext cx="1070506" cy="1877187"/>
              <a:chOff x="1533491" y="1253030"/>
              <a:chExt cx="1070506" cy="1877187"/>
            </a:xfrm>
          </p:grpSpPr>
          <p:sp>
            <p:nvSpPr>
              <p:cNvPr id="1144" name="Round Same Side Corner Rectangle 1143"/>
              <p:cNvSpPr/>
              <p:nvPr/>
            </p:nvSpPr>
            <p:spPr>
              <a:xfrm>
                <a:off x="1533491" y="1253030"/>
                <a:ext cx="1070506" cy="1877187"/>
              </a:xfrm>
              <a:prstGeom prst="round2SameRect">
                <a:avLst>
                  <a:gd name="adj1" fmla="val 839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45" name="Freeform 35"/>
              <p:cNvSpPr>
                <a:spLocks/>
              </p:cNvSpPr>
              <p:nvPr/>
            </p:nvSpPr>
            <p:spPr bwMode="auto">
              <a:xfrm>
                <a:off x="1605228" y="1522110"/>
                <a:ext cx="907146"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146" name="Straight Arrow Connector 1145"/>
              <p:cNvCxnSpPr/>
              <p:nvPr/>
            </p:nvCxnSpPr>
            <p:spPr>
              <a:xfrm flipH="1">
                <a:off x="2058801" y="2168152"/>
                <a:ext cx="181" cy="167719"/>
              </a:xfrm>
              <a:prstGeom prst="straightConnector1">
                <a:avLst/>
              </a:prstGeom>
              <a:noFill/>
              <a:ln w="19050" cap="flat" cmpd="sng" algn="ctr">
                <a:solidFill>
                  <a:srgbClr val="B5D553"/>
                </a:solidFill>
                <a:prstDash val="solid"/>
                <a:headEnd type="none" w="med" len="med"/>
                <a:tailEnd type="triangle" w="med" len="med"/>
              </a:ln>
              <a:effectLst/>
            </p:spPr>
          </p:cxnSp>
          <p:sp>
            <p:nvSpPr>
              <p:cNvPr id="1147" name="Isosceles Triangle 1146"/>
              <p:cNvSpPr/>
              <p:nvPr/>
            </p:nvSpPr>
            <p:spPr>
              <a:xfrm>
                <a:off x="1795493" y="2412337"/>
                <a:ext cx="526617" cy="373021"/>
              </a:xfrm>
              <a:prstGeom prst="triangle">
                <a:avLst/>
              </a:prstGeom>
              <a:noFill/>
              <a:ln w="12700" cap="flat" cmpd="sng" algn="ctr">
                <a:solidFill>
                  <a:srgbClr val="C1CD23">
                    <a:lumMod val="75000"/>
                  </a:srgbClr>
                </a:solidFill>
                <a:prstDash val="sysDot"/>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48" name="Freeform 33"/>
              <p:cNvSpPr>
                <a:spLocks/>
              </p:cNvSpPr>
              <p:nvPr/>
            </p:nvSpPr>
            <p:spPr bwMode="auto">
              <a:xfrm>
                <a:off x="1710708" y="268841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9" name="Freeform 32"/>
              <p:cNvSpPr>
                <a:spLocks/>
              </p:cNvSpPr>
              <p:nvPr/>
            </p:nvSpPr>
            <p:spPr bwMode="auto">
              <a:xfrm>
                <a:off x="1777107" y="286927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0" name="Rectangle 1149"/>
              <p:cNvSpPr/>
              <p:nvPr/>
            </p:nvSpPr>
            <p:spPr>
              <a:xfrm>
                <a:off x="1725930" y="270343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1" name="Freeform 33"/>
              <p:cNvSpPr>
                <a:spLocks/>
              </p:cNvSpPr>
              <p:nvPr/>
            </p:nvSpPr>
            <p:spPr bwMode="auto">
              <a:xfrm>
                <a:off x="2139314" y="268841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2" name="Freeform 32"/>
              <p:cNvSpPr>
                <a:spLocks/>
              </p:cNvSpPr>
              <p:nvPr/>
            </p:nvSpPr>
            <p:spPr bwMode="auto">
              <a:xfrm>
                <a:off x="2205713" y="286927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3" name="Rectangle 1152"/>
              <p:cNvSpPr/>
              <p:nvPr/>
            </p:nvSpPr>
            <p:spPr>
              <a:xfrm>
                <a:off x="2154536" y="2703436"/>
                <a:ext cx="233936" cy="151460"/>
              </a:xfrm>
              <a:prstGeom prst="rect">
                <a:avLst/>
              </a:prstGeom>
              <a:solidFill>
                <a:srgbClr val="F7F7F7"/>
              </a:solidFill>
              <a:ln>
                <a:solidFill>
                  <a:srgbClr val="7FD0DD"/>
                </a:solid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4" name="Freeform 33"/>
              <p:cNvSpPr>
                <a:spLocks/>
              </p:cNvSpPr>
              <p:nvPr/>
            </p:nvSpPr>
            <p:spPr bwMode="auto">
              <a:xfrm>
                <a:off x="1926611" y="236647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5" name="Freeform 32"/>
              <p:cNvSpPr>
                <a:spLocks/>
              </p:cNvSpPr>
              <p:nvPr/>
            </p:nvSpPr>
            <p:spPr bwMode="auto">
              <a:xfrm>
                <a:off x="1993010" y="254732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6" name="Rectangle 1155"/>
              <p:cNvSpPr/>
              <p:nvPr/>
            </p:nvSpPr>
            <p:spPr>
              <a:xfrm>
                <a:off x="1941833" y="2381493"/>
                <a:ext cx="233936" cy="151460"/>
              </a:xfrm>
              <a:prstGeom prst="rect">
                <a:avLst/>
              </a:prstGeom>
              <a:solidFill>
                <a:srgbClr val="F7F7F7"/>
              </a:solidFill>
              <a:ln>
                <a:solidFill>
                  <a:srgbClr val="7FD0DD"/>
                </a:solid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pic>
            <p:nvPicPr>
              <p:cNvPr id="1157" name="Picture 11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806" y="1820215"/>
                <a:ext cx="489065" cy="345976"/>
              </a:xfrm>
              <a:prstGeom prst="rect">
                <a:avLst/>
              </a:prstGeom>
              <a:ln w="6350">
                <a:solidFill>
                  <a:srgbClr val="FFFFFF">
                    <a:lumMod val="85000"/>
                  </a:srgbClr>
                </a:solidFill>
              </a:ln>
            </p:spPr>
          </p:pic>
        </p:grpSp>
        <p:sp>
          <p:nvSpPr>
            <p:cNvPr id="838" name="TextBox 837"/>
            <p:cNvSpPr txBox="1"/>
            <p:nvPr/>
          </p:nvSpPr>
          <p:spPr>
            <a:xfrm>
              <a:off x="1418115" y="993014"/>
              <a:ext cx="1195007"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Weaponization</a:t>
              </a:r>
            </a:p>
          </p:txBody>
        </p:sp>
        <p:grpSp>
          <p:nvGrpSpPr>
            <p:cNvPr id="839" name="Group 838"/>
            <p:cNvGrpSpPr/>
            <p:nvPr/>
          </p:nvGrpSpPr>
          <p:grpSpPr>
            <a:xfrm>
              <a:off x="2764501" y="1239235"/>
              <a:ext cx="1070507" cy="1877187"/>
              <a:chOff x="2751892" y="1227597"/>
              <a:chExt cx="1070507" cy="1877187"/>
            </a:xfrm>
          </p:grpSpPr>
          <p:sp>
            <p:nvSpPr>
              <p:cNvPr id="1128" name="Round Same Side Corner Rectangle 1127"/>
              <p:cNvSpPr/>
              <p:nvPr/>
            </p:nvSpPr>
            <p:spPr>
              <a:xfrm>
                <a:off x="2751892" y="1227597"/>
                <a:ext cx="1070507" cy="1877187"/>
              </a:xfrm>
              <a:prstGeom prst="round2SameRect">
                <a:avLst>
                  <a:gd name="adj1" fmla="val 8677"/>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29" name="Freeform 35"/>
              <p:cNvSpPr>
                <a:spLocks/>
              </p:cNvSpPr>
              <p:nvPr/>
            </p:nvSpPr>
            <p:spPr bwMode="auto">
              <a:xfrm>
                <a:off x="2831871" y="1496677"/>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130" name="Straight Arrow Connector 1129"/>
              <p:cNvCxnSpPr/>
              <p:nvPr/>
            </p:nvCxnSpPr>
            <p:spPr>
              <a:xfrm>
                <a:off x="3285444" y="2076491"/>
                <a:ext cx="0" cy="247316"/>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131" name="Straight Arrow Connector 1130"/>
              <p:cNvCxnSpPr/>
              <p:nvPr/>
            </p:nvCxnSpPr>
            <p:spPr>
              <a:xfrm>
                <a:off x="3140931" y="1307319"/>
                <a:ext cx="0" cy="508487"/>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132" name="Straight Arrow Connector 1131"/>
              <p:cNvCxnSpPr/>
              <p:nvPr/>
            </p:nvCxnSpPr>
            <p:spPr>
              <a:xfrm>
                <a:off x="3431892" y="1307319"/>
                <a:ext cx="0" cy="508487"/>
              </a:xfrm>
              <a:prstGeom prst="straightConnector1">
                <a:avLst/>
              </a:prstGeom>
              <a:noFill/>
              <a:ln w="19050" cap="flat" cmpd="sng" algn="ctr">
                <a:solidFill>
                  <a:srgbClr val="B5D553"/>
                </a:solidFill>
                <a:prstDash val="solid"/>
                <a:headEnd type="none" w="med" len="med"/>
                <a:tailEnd type="triangle" w="med" len="med"/>
              </a:ln>
              <a:effectLst/>
            </p:spPr>
          </p:cxnSp>
          <p:sp>
            <p:nvSpPr>
              <p:cNvPr id="1133" name="Freeform 16"/>
              <p:cNvSpPr>
                <a:spLocks/>
              </p:cNvSpPr>
              <p:nvPr/>
            </p:nvSpPr>
            <p:spPr bwMode="auto">
              <a:xfrm>
                <a:off x="3098330" y="1865724"/>
                <a:ext cx="374229" cy="158910"/>
              </a:xfrm>
              <a:custGeom>
                <a:avLst/>
                <a:gdLst>
                  <a:gd name="T0" fmla="*/ 2170 w 2176"/>
                  <a:gd name="T1" fmla="*/ 80 h 924"/>
                  <a:gd name="T2" fmla="*/ 2170 w 2176"/>
                  <a:gd name="T3" fmla="*/ 80 h 924"/>
                  <a:gd name="T4" fmla="*/ 2164 w 2176"/>
                  <a:gd name="T5" fmla="*/ 62 h 924"/>
                  <a:gd name="T6" fmla="*/ 2154 w 2176"/>
                  <a:gd name="T7" fmla="*/ 48 h 924"/>
                  <a:gd name="T8" fmla="*/ 2142 w 2176"/>
                  <a:gd name="T9" fmla="*/ 34 h 924"/>
                  <a:gd name="T10" fmla="*/ 2130 w 2176"/>
                  <a:gd name="T11" fmla="*/ 22 h 924"/>
                  <a:gd name="T12" fmla="*/ 2114 w 2176"/>
                  <a:gd name="T13" fmla="*/ 14 h 924"/>
                  <a:gd name="T14" fmla="*/ 2098 w 2176"/>
                  <a:gd name="T15" fmla="*/ 6 h 924"/>
                  <a:gd name="T16" fmla="*/ 2080 w 2176"/>
                  <a:gd name="T17" fmla="*/ 2 h 924"/>
                  <a:gd name="T18" fmla="*/ 2062 w 2176"/>
                  <a:gd name="T19" fmla="*/ 0 h 924"/>
                  <a:gd name="T20" fmla="*/ 112 w 2176"/>
                  <a:gd name="T21" fmla="*/ 0 h 924"/>
                  <a:gd name="T22" fmla="*/ 112 w 2176"/>
                  <a:gd name="T23" fmla="*/ 0 h 924"/>
                  <a:gd name="T24" fmla="*/ 94 w 2176"/>
                  <a:gd name="T25" fmla="*/ 2 h 924"/>
                  <a:gd name="T26" fmla="*/ 78 w 2176"/>
                  <a:gd name="T27" fmla="*/ 6 h 924"/>
                  <a:gd name="T28" fmla="*/ 62 w 2176"/>
                  <a:gd name="T29" fmla="*/ 14 h 924"/>
                  <a:gd name="T30" fmla="*/ 46 w 2176"/>
                  <a:gd name="T31" fmla="*/ 22 h 924"/>
                  <a:gd name="T32" fmla="*/ 32 w 2176"/>
                  <a:gd name="T33" fmla="*/ 34 h 924"/>
                  <a:gd name="T34" fmla="*/ 22 w 2176"/>
                  <a:gd name="T35" fmla="*/ 48 h 924"/>
                  <a:gd name="T36" fmla="*/ 12 w 2176"/>
                  <a:gd name="T37" fmla="*/ 62 h 924"/>
                  <a:gd name="T38" fmla="*/ 6 w 2176"/>
                  <a:gd name="T39" fmla="*/ 80 h 924"/>
                  <a:gd name="T40" fmla="*/ 6 w 2176"/>
                  <a:gd name="T41" fmla="*/ 80 h 924"/>
                  <a:gd name="T42" fmla="*/ 2 w 2176"/>
                  <a:gd name="T43" fmla="*/ 96 h 924"/>
                  <a:gd name="T44" fmla="*/ 0 w 2176"/>
                  <a:gd name="T45" fmla="*/ 114 h 924"/>
                  <a:gd name="T46" fmla="*/ 2 w 2176"/>
                  <a:gd name="T47" fmla="*/ 132 h 924"/>
                  <a:gd name="T48" fmla="*/ 6 w 2176"/>
                  <a:gd name="T49" fmla="*/ 150 h 924"/>
                  <a:gd name="T50" fmla="*/ 12 w 2176"/>
                  <a:gd name="T51" fmla="*/ 166 h 924"/>
                  <a:gd name="T52" fmla="*/ 22 w 2176"/>
                  <a:gd name="T53" fmla="*/ 180 h 924"/>
                  <a:gd name="T54" fmla="*/ 34 w 2176"/>
                  <a:gd name="T55" fmla="*/ 194 h 924"/>
                  <a:gd name="T56" fmla="*/ 48 w 2176"/>
                  <a:gd name="T57" fmla="*/ 206 h 924"/>
                  <a:gd name="T58" fmla="*/ 1022 w 2176"/>
                  <a:gd name="T59" fmla="*/ 902 h 924"/>
                  <a:gd name="T60" fmla="*/ 1022 w 2176"/>
                  <a:gd name="T61" fmla="*/ 902 h 924"/>
                  <a:gd name="T62" fmla="*/ 1038 w 2176"/>
                  <a:gd name="T63" fmla="*/ 912 h 924"/>
                  <a:gd name="T64" fmla="*/ 1054 w 2176"/>
                  <a:gd name="T65" fmla="*/ 918 h 924"/>
                  <a:gd name="T66" fmla="*/ 1070 w 2176"/>
                  <a:gd name="T67" fmla="*/ 922 h 924"/>
                  <a:gd name="T68" fmla="*/ 1088 w 2176"/>
                  <a:gd name="T69" fmla="*/ 924 h 924"/>
                  <a:gd name="T70" fmla="*/ 1106 w 2176"/>
                  <a:gd name="T71" fmla="*/ 922 h 924"/>
                  <a:gd name="T72" fmla="*/ 1122 w 2176"/>
                  <a:gd name="T73" fmla="*/ 918 h 924"/>
                  <a:gd name="T74" fmla="*/ 1138 w 2176"/>
                  <a:gd name="T75" fmla="*/ 912 h 924"/>
                  <a:gd name="T76" fmla="*/ 1154 w 2176"/>
                  <a:gd name="T77" fmla="*/ 902 h 924"/>
                  <a:gd name="T78" fmla="*/ 2128 w 2176"/>
                  <a:gd name="T79" fmla="*/ 206 h 924"/>
                  <a:gd name="T80" fmla="*/ 2128 w 2176"/>
                  <a:gd name="T81" fmla="*/ 206 h 924"/>
                  <a:gd name="T82" fmla="*/ 2142 w 2176"/>
                  <a:gd name="T83" fmla="*/ 194 h 924"/>
                  <a:gd name="T84" fmla="*/ 2154 w 2176"/>
                  <a:gd name="T85" fmla="*/ 180 h 924"/>
                  <a:gd name="T86" fmla="*/ 2164 w 2176"/>
                  <a:gd name="T87" fmla="*/ 166 h 924"/>
                  <a:gd name="T88" fmla="*/ 2170 w 2176"/>
                  <a:gd name="T89" fmla="*/ 150 h 924"/>
                  <a:gd name="T90" fmla="*/ 2174 w 2176"/>
                  <a:gd name="T91" fmla="*/ 132 h 924"/>
                  <a:gd name="T92" fmla="*/ 2176 w 2176"/>
                  <a:gd name="T93" fmla="*/ 114 h 924"/>
                  <a:gd name="T94" fmla="*/ 2174 w 2176"/>
                  <a:gd name="T95" fmla="*/ 96 h 924"/>
                  <a:gd name="T96" fmla="*/ 2170 w 2176"/>
                  <a:gd name="T97" fmla="*/ 80 h 924"/>
                  <a:gd name="T98" fmla="*/ 2170 w 2176"/>
                  <a:gd name="T99" fmla="*/ 8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924">
                    <a:moveTo>
                      <a:pt x="2170" y="80"/>
                    </a:moveTo>
                    <a:lnTo>
                      <a:pt x="2170" y="80"/>
                    </a:lnTo>
                    <a:lnTo>
                      <a:pt x="2164" y="62"/>
                    </a:lnTo>
                    <a:lnTo>
                      <a:pt x="2154" y="48"/>
                    </a:lnTo>
                    <a:lnTo>
                      <a:pt x="2142" y="34"/>
                    </a:lnTo>
                    <a:lnTo>
                      <a:pt x="2130" y="22"/>
                    </a:lnTo>
                    <a:lnTo>
                      <a:pt x="2114" y="14"/>
                    </a:lnTo>
                    <a:lnTo>
                      <a:pt x="2098" y="6"/>
                    </a:lnTo>
                    <a:lnTo>
                      <a:pt x="2080" y="2"/>
                    </a:lnTo>
                    <a:lnTo>
                      <a:pt x="2062" y="0"/>
                    </a:lnTo>
                    <a:lnTo>
                      <a:pt x="112" y="0"/>
                    </a:lnTo>
                    <a:lnTo>
                      <a:pt x="112" y="0"/>
                    </a:lnTo>
                    <a:lnTo>
                      <a:pt x="94" y="2"/>
                    </a:lnTo>
                    <a:lnTo>
                      <a:pt x="78" y="6"/>
                    </a:lnTo>
                    <a:lnTo>
                      <a:pt x="62" y="14"/>
                    </a:lnTo>
                    <a:lnTo>
                      <a:pt x="46" y="22"/>
                    </a:lnTo>
                    <a:lnTo>
                      <a:pt x="32" y="34"/>
                    </a:lnTo>
                    <a:lnTo>
                      <a:pt x="22" y="48"/>
                    </a:lnTo>
                    <a:lnTo>
                      <a:pt x="12" y="62"/>
                    </a:lnTo>
                    <a:lnTo>
                      <a:pt x="6" y="80"/>
                    </a:lnTo>
                    <a:lnTo>
                      <a:pt x="6" y="80"/>
                    </a:lnTo>
                    <a:lnTo>
                      <a:pt x="2" y="96"/>
                    </a:lnTo>
                    <a:lnTo>
                      <a:pt x="0" y="114"/>
                    </a:lnTo>
                    <a:lnTo>
                      <a:pt x="2" y="132"/>
                    </a:lnTo>
                    <a:lnTo>
                      <a:pt x="6" y="150"/>
                    </a:lnTo>
                    <a:lnTo>
                      <a:pt x="12" y="166"/>
                    </a:lnTo>
                    <a:lnTo>
                      <a:pt x="22" y="180"/>
                    </a:lnTo>
                    <a:lnTo>
                      <a:pt x="34" y="194"/>
                    </a:lnTo>
                    <a:lnTo>
                      <a:pt x="48" y="206"/>
                    </a:lnTo>
                    <a:lnTo>
                      <a:pt x="1022" y="902"/>
                    </a:lnTo>
                    <a:lnTo>
                      <a:pt x="1022" y="902"/>
                    </a:lnTo>
                    <a:lnTo>
                      <a:pt x="1038" y="912"/>
                    </a:lnTo>
                    <a:lnTo>
                      <a:pt x="1054" y="918"/>
                    </a:lnTo>
                    <a:lnTo>
                      <a:pt x="1070" y="922"/>
                    </a:lnTo>
                    <a:lnTo>
                      <a:pt x="1088" y="924"/>
                    </a:lnTo>
                    <a:lnTo>
                      <a:pt x="1106" y="922"/>
                    </a:lnTo>
                    <a:lnTo>
                      <a:pt x="1122" y="918"/>
                    </a:lnTo>
                    <a:lnTo>
                      <a:pt x="1138" y="912"/>
                    </a:lnTo>
                    <a:lnTo>
                      <a:pt x="1154" y="902"/>
                    </a:lnTo>
                    <a:lnTo>
                      <a:pt x="2128" y="206"/>
                    </a:lnTo>
                    <a:lnTo>
                      <a:pt x="2128" y="206"/>
                    </a:lnTo>
                    <a:lnTo>
                      <a:pt x="2142" y="194"/>
                    </a:lnTo>
                    <a:lnTo>
                      <a:pt x="2154" y="180"/>
                    </a:lnTo>
                    <a:lnTo>
                      <a:pt x="2164" y="166"/>
                    </a:lnTo>
                    <a:lnTo>
                      <a:pt x="2170" y="150"/>
                    </a:lnTo>
                    <a:lnTo>
                      <a:pt x="2174" y="132"/>
                    </a:lnTo>
                    <a:lnTo>
                      <a:pt x="2176" y="114"/>
                    </a:lnTo>
                    <a:lnTo>
                      <a:pt x="2174" y="96"/>
                    </a:lnTo>
                    <a:lnTo>
                      <a:pt x="2170" y="80"/>
                    </a:lnTo>
                    <a:lnTo>
                      <a:pt x="2170" y="80"/>
                    </a:ln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4" name="Freeform 17"/>
              <p:cNvSpPr>
                <a:spLocks/>
              </p:cNvSpPr>
              <p:nvPr/>
            </p:nvSpPr>
            <p:spPr bwMode="auto">
              <a:xfrm>
                <a:off x="3097986" y="1918241"/>
                <a:ext cx="374917" cy="205001"/>
              </a:xfrm>
              <a:custGeom>
                <a:avLst/>
                <a:gdLst>
                  <a:gd name="T0" fmla="*/ 2180 w 2180"/>
                  <a:gd name="T1" fmla="*/ 0 h 1192"/>
                  <a:gd name="T2" fmla="*/ 2180 w 2180"/>
                  <a:gd name="T3" fmla="*/ 1076 h 1192"/>
                  <a:gd name="T4" fmla="*/ 2180 w 2180"/>
                  <a:gd name="T5" fmla="*/ 1076 h 1192"/>
                  <a:gd name="T6" fmla="*/ 2178 w 2180"/>
                  <a:gd name="T7" fmla="*/ 1100 h 1192"/>
                  <a:gd name="T8" fmla="*/ 2172 w 2180"/>
                  <a:gd name="T9" fmla="*/ 1120 h 1192"/>
                  <a:gd name="T10" fmla="*/ 2162 w 2180"/>
                  <a:gd name="T11" fmla="*/ 1140 h 1192"/>
                  <a:gd name="T12" fmla="*/ 2148 w 2180"/>
                  <a:gd name="T13" fmla="*/ 1158 h 1192"/>
                  <a:gd name="T14" fmla="*/ 2132 w 2180"/>
                  <a:gd name="T15" fmla="*/ 1172 h 1192"/>
                  <a:gd name="T16" fmla="*/ 2112 w 2180"/>
                  <a:gd name="T17" fmla="*/ 1182 h 1192"/>
                  <a:gd name="T18" fmla="*/ 2090 w 2180"/>
                  <a:gd name="T19" fmla="*/ 1188 h 1192"/>
                  <a:gd name="T20" fmla="*/ 2080 w 2180"/>
                  <a:gd name="T21" fmla="*/ 1190 h 1192"/>
                  <a:gd name="T22" fmla="*/ 2068 w 2180"/>
                  <a:gd name="T23" fmla="*/ 1192 h 1192"/>
                  <a:gd name="T24" fmla="*/ 112 w 2180"/>
                  <a:gd name="T25" fmla="*/ 1192 h 1192"/>
                  <a:gd name="T26" fmla="*/ 112 w 2180"/>
                  <a:gd name="T27" fmla="*/ 1192 h 1192"/>
                  <a:gd name="T28" fmla="*/ 90 w 2180"/>
                  <a:gd name="T29" fmla="*/ 1188 h 1192"/>
                  <a:gd name="T30" fmla="*/ 68 w 2180"/>
                  <a:gd name="T31" fmla="*/ 1182 h 1192"/>
                  <a:gd name="T32" fmla="*/ 50 w 2180"/>
                  <a:gd name="T33" fmla="*/ 1172 h 1192"/>
                  <a:gd name="T34" fmla="*/ 32 w 2180"/>
                  <a:gd name="T35" fmla="*/ 1158 h 1192"/>
                  <a:gd name="T36" fmla="*/ 18 w 2180"/>
                  <a:gd name="T37" fmla="*/ 1142 h 1192"/>
                  <a:gd name="T38" fmla="*/ 8 w 2180"/>
                  <a:gd name="T39" fmla="*/ 1122 h 1192"/>
                  <a:gd name="T40" fmla="*/ 2 w 2180"/>
                  <a:gd name="T41" fmla="*/ 1102 h 1192"/>
                  <a:gd name="T42" fmla="*/ 0 w 2180"/>
                  <a:gd name="T43" fmla="*/ 1078 h 1192"/>
                  <a:gd name="T44" fmla="*/ 0 w 2180"/>
                  <a:gd name="T45" fmla="*/ 0 h 1192"/>
                  <a:gd name="T46" fmla="*/ 1090 w 2180"/>
                  <a:gd name="T47" fmla="*/ 780 h 1192"/>
                  <a:gd name="T48" fmla="*/ 2180 w 2180"/>
                  <a:gd name="T49" fmla="*/ 0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80" h="1192">
                    <a:moveTo>
                      <a:pt x="2180" y="0"/>
                    </a:moveTo>
                    <a:lnTo>
                      <a:pt x="2180" y="1076"/>
                    </a:lnTo>
                    <a:lnTo>
                      <a:pt x="2180" y="1076"/>
                    </a:lnTo>
                    <a:lnTo>
                      <a:pt x="2178" y="1100"/>
                    </a:lnTo>
                    <a:lnTo>
                      <a:pt x="2172" y="1120"/>
                    </a:lnTo>
                    <a:lnTo>
                      <a:pt x="2162" y="1140"/>
                    </a:lnTo>
                    <a:lnTo>
                      <a:pt x="2148" y="1158"/>
                    </a:lnTo>
                    <a:lnTo>
                      <a:pt x="2132" y="1172"/>
                    </a:lnTo>
                    <a:lnTo>
                      <a:pt x="2112" y="1182"/>
                    </a:lnTo>
                    <a:lnTo>
                      <a:pt x="2090" y="1188"/>
                    </a:lnTo>
                    <a:lnTo>
                      <a:pt x="2080" y="1190"/>
                    </a:lnTo>
                    <a:lnTo>
                      <a:pt x="2068" y="1192"/>
                    </a:lnTo>
                    <a:lnTo>
                      <a:pt x="112" y="1192"/>
                    </a:lnTo>
                    <a:lnTo>
                      <a:pt x="112" y="1192"/>
                    </a:lnTo>
                    <a:lnTo>
                      <a:pt x="90" y="1188"/>
                    </a:lnTo>
                    <a:lnTo>
                      <a:pt x="68" y="1182"/>
                    </a:lnTo>
                    <a:lnTo>
                      <a:pt x="50" y="1172"/>
                    </a:lnTo>
                    <a:lnTo>
                      <a:pt x="32" y="1158"/>
                    </a:lnTo>
                    <a:lnTo>
                      <a:pt x="18" y="1142"/>
                    </a:lnTo>
                    <a:lnTo>
                      <a:pt x="8" y="1122"/>
                    </a:lnTo>
                    <a:lnTo>
                      <a:pt x="2" y="1102"/>
                    </a:lnTo>
                    <a:lnTo>
                      <a:pt x="0" y="1078"/>
                    </a:lnTo>
                    <a:lnTo>
                      <a:pt x="0" y="0"/>
                    </a:lnTo>
                    <a:lnTo>
                      <a:pt x="1090" y="780"/>
                    </a:lnTo>
                    <a:lnTo>
                      <a:pt x="2180" y="0"/>
                    </a:ln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5" name="Freeform 33"/>
              <p:cNvSpPr>
                <a:spLocks/>
              </p:cNvSpPr>
              <p:nvPr/>
            </p:nvSpPr>
            <p:spPr bwMode="auto">
              <a:xfrm>
                <a:off x="2941064" y="266298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6" name="Freeform 32"/>
              <p:cNvSpPr>
                <a:spLocks/>
              </p:cNvSpPr>
              <p:nvPr/>
            </p:nvSpPr>
            <p:spPr bwMode="auto">
              <a:xfrm>
                <a:off x="3007463" y="284383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7" name="Rectangle 1136"/>
              <p:cNvSpPr/>
              <p:nvPr/>
            </p:nvSpPr>
            <p:spPr>
              <a:xfrm>
                <a:off x="2956286" y="2678003"/>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8" name="Freeform 33"/>
              <p:cNvSpPr>
                <a:spLocks/>
              </p:cNvSpPr>
              <p:nvPr/>
            </p:nvSpPr>
            <p:spPr bwMode="auto">
              <a:xfrm>
                <a:off x="3363685" y="266298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9" name="Freeform 32"/>
              <p:cNvSpPr>
                <a:spLocks/>
              </p:cNvSpPr>
              <p:nvPr/>
            </p:nvSpPr>
            <p:spPr bwMode="auto">
              <a:xfrm>
                <a:off x="3430084" y="284383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0" name="Rectangle 1139"/>
              <p:cNvSpPr/>
              <p:nvPr/>
            </p:nvSpPr>
            <p:spPr>
              <a:xfrm>
                <a:off x="3378907" y="2678003"/>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1" name="Freeform 33"/>
              <p:cNvSpPr>
                <a:spLocks/>
              </p:cNvSpPr>
              <p:nvPr/>
            </p:nvSpPr>
            <p:spPr bwMode="auto">
              <a:xfrm>
                <a:off x="3153254" y="2341040"/>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2" name="Freeform 32"/>
              <p:cNvSpPr>
                <a:spLocks/>
              </p:cNvSpPr>
              <p:nvPr/>
            </p:nvSpPr>
            <p:spPr bwMode="auto">
              <a:xfrm>
                <a:off x="3219653" y="2521894"/>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3" name="Rectangle 1142"/>
              <p:cNvSpPr/>
              <p:nvPr/>
            </p:nvSpPr>
            <p:spPr>
              <a:xfrm>
                <a:off x="3168476" y="2356060"/>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
          <p:nvSpPr>
            <p:cNvPr id="840" name="TextBox 839"/>
            <p:cNvSpPr txBox="1"/>
            <p:nvPr/>
          </p:nvSpPr>
          <p:spPr>
            <a:xfrm>
              <a:off x="2923632" y="981376"/>
              <a:ext cx="737702"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Delivery</a:t>
              </a:r>
            </a:p>
          </p:txBody>
        </p:sp>
        <p:grpSp>
          <p:nvGrpSpPr>
            <p:cNvPr id="841" name="Group 840"/>
            <p:cNvGrpSpPr/>
            <p:nvPr/>
          </p:nvGrpSpPr>
          <p:grpSpPr>
            <a:xfrm>
              <a:off x="4038018" y="1239235"/>
              <a:ext cx="1070507" cy="1877187"/>
              <a:chOff x="4032919" y="1259060"/>
              <a:chExt cx="1070507" cy="1877187"/>
            </a:xfrm>
          </p:grpSpPr>
          <p:sp>
            <p:nvSpPr>
              <p:cNvPr id="1080" name="Round Same Side Corner Rectangle 1079"/>
              <p:cNvSpPr/>
              <p:nvPr/>
            </p:nvSpPr>
            <p:spPr>
              <a:xfrm>
                <a:off x="4032919" y="1259060"/>
                <a:ext cx="1070507" cy="1877187"/>
              </a:xfrm>
              <a:prstGeom prst="round2SameRect">
                <a:avLst>
                  <a:gd name="adj1" fmla="val 857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81" name="Freeform 35"/>
              <p:cNvSpPr>
                <a:spLocks/>
              </p:cNvSpPr>
              <p:nvPr/>
            </p:nvSpPr>
            <p:spPr bwMode="auto">
              <a:xfrm>
                <a:off x="4104702" y="1528140"/>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082" name="Straight Connector 1081"/>
              <p:cNvCxnSpPr/>
              <p:nvPr/>
            </p:nvCxnSpPr>
            <p:spPr>
              <a:xfrm>
                <a:off x="4361790" y="1974269"/>
                <a:ext cx="0" cy="822158"/>
              </a:xfrm>
              <a:prstGeom prst="line">
                <a:avLst/>
              </a:prstGeom>
              <a:noFill/>
              <a:ln w="12700" cap="flat" cmpd="sng" algn="ctr">
                <a:solidFill>
                  <a:srgbClr val="C1CD23">
                    <a:lumMod val="75000"/>
                  </a:srgbClr>
                </a:solidFill>
                <a:prstDash val="sysDot"/>
              </a:ln>
              <a:effectLst/>
            </p:spPr>
          </p:cxnSp>
          <p:cxnSp>
            <p:nvCxnSpPr>
              <p:cNvPr id="1083" name="Straight Connector 1082"/>
              <p:cNvCxnSpPr/>
              <p:nvPr/>
            </p:nvCxnSpPr>
            <p:spPr>
              <a:xfrm>
                <a:off x="4735548" y="1974269"/>
                <a:ext cx="0" cy="822158"/>
              </a:xfrm>
              <a:prstGeom prst="line">
                <a:avLst/>
              </a:prstGeom>
              <a:noFill/>
              <a:ln w="12700" cap="flat" cmpd="sng" algn="ctr">
                <a:solidFill>
                  <a:srgbClr val="C1CD23">
                    <a:lumMod val="75000"/>
                  </a:srgbClr>
                </a:solidFill>
                <a:prstDash val="sysDot"/>
              </a:ln>
              <a:effectLst/>
            </p:spPr>
          </p:cxnSp>
          <p:cxnSp>
            <p:nvCxnSpPr>
              <p:cNvPr id="1084" name="Straight Connector 1083"/>
              <p:cNvCxnSpPr/>
              <p:nvPr/>
            </p:nvCxnSpPr>
            <p:spPr>
              <a:xfrm>
                <a:off x="4300932" y="1994426"/>
                <a:ext cx="414421" cy="0"/>
              </a:xfrm>
              <a:prstGeom prst="line">
                <a:avLst/>
              </a:prstGeom>
              <a:noFill/>
              <a:ln w="12700" cap="flat" cmpd="sng" algn="ctr">
                <a:solidFill>
                  <a:srgbClr val="C1CD23">
                    <a:lumMod val="75000"/>
                  </a:srgbClr>
                </a:solidFill>
                <a:prstDash val="sysDot"/>
              </a:ln>
              <a:effectLst/>
            </p:spPr>
          </p:cxnSp>
          <p:cxnSp>
            <p:nvCxnSpPr>
              <p:cNvPr id="1085" name="Straight Connector 1084"/>
              <p:cNvCxnSpPr/>
              <p:nvPr/>
            </p:nvCxnSpPr>
            <p:spPr>
              <a:xfrm>
                <a:off x="4381142" y="2788249"/>
                <a:ext cx="414421" cy="0"/>
              </a:xfrm>
              <a:prstGeom prst="line">
                <a:avLst/>
              </a:prstGeom>
              <a:noFill/>
              <a:ln w="12700" cap="flat" cmpd="sng" algn="ctr">
                <a:solidFill>
                  <a:srgbClr val="C1CD23">
                    <a:lumMod val="75000"/>
                  </a:srgbClr>
                </a:solidFill>
                <a:prstDash val="sysDot"/>
              </a:ln>
              <a:effectLst/>
            </p:spPr>
          </p:cxnSp>
          <p:cxnSp>
            <p:nvCxnSpPr>
              <p:cNvPr id="1086" name="Straight Connector 1085"/>
              <p:cNvCxnSpPr>
                <a:endCxn id="1114" idx="1"/>
              </p:cNvCxnSpPr>
              <p:nvPr/>
            </p:nvCxnSpPr>
            <p:spPr>
              <a:xfrm>
                <a:off x="4355765" y="2063969"/>
                <a:ext cx="374853" cy="728147"/>
              </a:xfrm>
              <a:prstGeom prst="line">
                <a:avLst/>
              </a:prstGeom>
              <a:noFill/>
              <a:ln w="12700" cap="flat" cmpd="sng" algn="ctr">
                <a:solidFill>
                  <a:srgbClr val="C1CD23">
                    <a:lumMod val="75000"/>
                  </a:srgbClr>
                </a:solidFill>
                <a:prstDash val="sysDot"/>
              </a:ln>
              <a:effectLst/>
            </p:spPr>
          </p:cxnSp>
          <p:cxnSp>
            <p:nvCxnSpPr>
              <p:cNvPr id="1087" name="Straight Connector 1086"/>
              <p:cNvCxnSpPr/>
              <p:nvPr/>
            </p:nvCxnSpPr>
            <p:spPr>
              <a:xfrm flipH="1">
                <a:off x="4378337" y="2010495"/>
                <a:ext cx="392065" cy="733226"/>
              </a:xfrm>
              <a:prstGeom prst="line">
                <a:avLst/>
              </a:prstGeom>
              <a:noFill/>
              <a:ln w="12700" cap="flat" cmpd="sng" algn="ctr">
                <a:solidFill>
                  <a:srgbClr val="C1CD23">
                    <a:lumMod val="75000"/>
                  </a:srgbClr>
                </a:solidFill>
                <a:prstDash val="sysDot"/>
              </a:ln>
              <a:effectLst/>
            </p:spPr>
          </p:cxnSp>
          <p:sp>
            <p:nvSpPr>
              <p:cNvPr id="1088" name="Oval 1087"/>
              <p:cNvSpPr/>
              <p:nvPr/>
            </p:nvSpPr>
            <p:spPr>
              <a:xfrm>
                <a:off x="4338693"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89" name="Freeform 40"/>
              <p:cNvSpPr>
                <a:spLocks noEditPoints="1"/>
              </p:cNvSpPr>
              <p:nvPr/>
            </p:nvSpPr>
            <p:spPr bwMode="auto">
              <a:xfrm>
                <a:off x="4278820"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0" name="Oval 1089"/>
              <p:cNvSpPr/>
              <p:nvPr/>
            </p:nvSpPr>
            <p:spPr>
              <a:xfrm>
                <a:off x="4699705"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91" name="Freeform 40"/>
              <p:cNvSpPr>
                <a:spLocks noEditPoints="1"/>
              </p:cNvSpPr>
              <p:nvPr/>
            </p:nvSpPr>
            <p:spPr bwMode="auto">
              <a:xfrm>
                <a:off x="4639832"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2" name="Freeform 33"/>
              <p:cNvSpPr>
                <a:spLocks/>
              </p:cNvSpPr>
              <p:nvPr/>
            </p:nvSpPr>
            <p:spPr bwMode="auto">
              <a:xfrm>
                <a:off x="4212727"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3" name="Freeform 32"/>
              <p:cNvSpPr>
                <a:spLocks/>
              </p:cNvSpPr>
              <p:nvPr/>
            </p:nvSpPr>
            <p:spPr bwMode="auto">
              <a:xfrm>
                <a:off x="4279126"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4" name="Rectangle 1093"/>
              <p:cNvSpPr/>
              <p:nvPr/>
            </p:nvSpPr>
            <p:spPr>
              <a:xfrm>
                <a:off x="4227949"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5" name="Freeform 33"/>
              <p:cNvSpPr>
                <a:spLocks/>
              </p:cNvSpPr>
              <p:nvPr/>
            </p:nvSpPr>
            <p:spPr bwMode="auto">
              <a:xfrm>
                <a:off x="4635349"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6" name="Freeform 32"/>
              <p:cNvSpPr>
                <a:spLocks/>
              </p:cNvSpPr>
              <p:nvPr/>
            </p:nvSpPr>
            <p:spPr bwMode="auto">
              <a:xfrm>
                <a:off x="4701748"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7" name="Rectangle 1096"/>
              <p:cNvSpPr/>
              <p:nvPr/>
            </p:nvSpPr>
            <p:spPr>
              <a:xfrm>
                <a:off x="4650571"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98" name="Group 1097"/>
              <p:cNvGrpSpPr/>
              <p:nvPr/>
            </p:nvGrpSpPr>
            <p:grpSpPr>
              <a:xfrm>
                <a:off x="4704215" y="2723127"/>
                <a:ext cx="145953" cy="123720"/>
                <a:chOff x="1792288" y="915988"/>
                <a:chExt cx="5721350" cy="4849813"/>
              </a:xfrm>
              <a:solidFill>
                <a:srgbClr val="ACB71F"/>
              </a:solidFill>
            </p:grpSpPr>
            <p:sp>
              <p:nvSpPr>
                <p:cNvPr id="1114"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115" name="Group 1114"/>
                <p:cNvGrpSpPr/>
                <p:nvPr/>
              </p:nvGrpSpPr>
              <p:grpSpPr>
                <a:xfrm>
                  <a:off x="1792288" y="915988"/>
                  <a:ext cx="5721350" cy="4849813"/>
                  <a:chOff x="1792288" y="915988"/>
                  <a:chExt cx="5721350" cy="4849813"/>
                </a:xfrm>
                <a:grpFill/>
              </p:grpSpPr>
              <p:sp>
                <p:nvSpPr>
                  <p:cNvPr id="1116"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7"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8"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9"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0"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1"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2"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3"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4"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5"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6"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7"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1099" name="Group 1098"/>
              <p:cNvGrpSpPr/>
              <p:nvPr/>
            </p:nvGrpSpPr>
            <p:grpSpPr>
              <a:xfrm>
                <a:off x="4271575" y="2723127"/>
                <a:ext cx="145953" cy="123720"/>
                <a:chOff x="1792288" y="915988"/>
                <a:chExt cx="5721350" cy="4849813"/>
              </a:xfrm>
              <a:solidFill>
                <a:srgbClr val="ACB71F"/>
              </a:solidFill>
            </p:grpSpPr>
            <p:sp>
              <p:nvSpPr>
                <p:cNvPr id="110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101" name="Group 1100"/>
                <p:cNvGrpSpPr/>
                <p:nvPr/>
              </p:nvGrpSpPr>
              <p:grpSpPr>
                <a:xfrm>
                  <a:off x="1792288" y="915988"/>
                  <a:ext cx="5721350" cy="4849813"/>
                  <a:chOff x="1792288" y="915988"/>
                  <a:chExt cx="5721350" cy="4849813"/>
                </a:xfrm>
                <a:grpFill/>
              </p:grpSpPr>
              <p:sp>
                <p:nvSpPr>
                  <p:cNvPr id="110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sp>
          <p:nvSpPr>
            <p:cNvPr id="842" name="TextBox 841"/>
            <p:cNvSpPr txBox="1"/>
            <p:nvPr/>
          </p:nvSpPr>
          <p:spPr>
            <a:xfrm>
              <a:off x="4084997" y="981376"/>
              <a:ext cx="976549"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Exploitation</a:t>
              </a:r>
            </a:p>
          </p:txBody>
        </p:sp>
        <p:sp>
          <p:nvSpPr>
            <p:cNvPr id="843" name="TextBox 842"/>
            <p:cNvSpPr txBox="1"/>
            <p:nvPr/>
          </p:nvSpPr>
          <p:spPr>
            <a:xfrm>
              <a:off x="5411104" y="984416"/>
              <a:ext cx="917239"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Installation</a:t>
              </a:r>
            </a:p>
          </p:txBody>
        </p:sp>
        <p:grpSp>
          <p:nvGrpSpPr>
            <p:cNvPr id="844" name="Group 843"/>
            <p:cNvGrpSpPr/>
            <p:nvPr/>
          </p:nvGrpSpPr>
          <p:grpSpPr>
            <a:xfrm>
              <a:off x="6606491" y="1239235"/>
              <a:ext cx="1070507" cy="1877187"/>
              <a:chOff x="6619324" y="1235299"/>
              <a:chExt cx="1070507" cy="1877187"/>
            </a:xfrm>
          </p:grpSpPr>
          <p:sp>
            <p:nvSpPr>
              <p:cNvPr id="1024" name="Round Same Side Corner Rectangle 1023"/>
              <p:cNvSpPr/>
              <p:nvPr/>
            </p:nvSpPr>
            <p:spPr>
              <a:xfrm>
                <a:off x="6619324" y="1235299"/>
                <a:ext cx="1070507" cy="1877187"/>
              </a:xfrm>
              <a:prstGeom prst="round2SameRect">
                <a:avLst>
                  <a:gd name="adj1" fmla="val 70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25" name="Freeform 35"/>
              <p:cNvSpPr>
                <a:spLocks/>
              </p:cNvSpPr>
              <p:nvPr/>
            </p:nvSpPr>
            <p:spPr bwMode="auto">
              <a:xfrm>
                <a:off x="6684358" y="1504379"/>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26" name="Group 1025"/>
              <p:cNvGrpSpPr/>
              <p:nvPr/>
            </p:nvGrpSpPr>
            <p:grpSpPr>
              <a:xfrm>
                <a:off x="6883821" y="1939945"/>
                <a:ext cx="494631" cy="832722"/>
                <a:chOff x="6222323" y="2441765"/>
                <a:chExt cx="593557" cy="999266"/>
              </a:xfrm>
            </p:grpSpPr>
            <p:cxnSp>
              <p:nvCxnSpPr>
                <p:cNvPr id="1074" name="Straight Connector 1073"/>
                <p:cNvCxnSpPr/>
                <p:nvPr/>
              </p:nvCxnSpPr>
              <p:spPr>
                <a:xfrm>
                  <a:off x="6295352" y="2454441"/>
                  <a:ext cx="0" cy="986590"/>
                </a:xfrm>
                <a:prstGeom prst="line">
                  <a:avLst/>
                </a:prstGeom>
                <a:noFill/>
                <a:ln w="12700" cap="flat" cmpd="sng" algn="ctr">
                  <a:solidFill>
                    <a:srgbClr val="C1CD23">
                      <a:lumMod val="75000"/>
                    </a:srgbClr>
                  </a:solidFill>
                  <a:prstDash val="sysDot"/>
                </a:ln>
                <a:effectLst/>
              </p:spPr>
            </p:cxnSp>
            <p:cxnSp>
              <p:nvCxnSpPr>
                <p:cNvPr id="1075" name="Straight Connector 1074"/>
                <p:cNvCxnSpPr/>
                <p:nvPr/>
              </p:nvCxnSpPr>
              <p:spPr>
                <a:xfrm>
                  <a:off x="6727820" y="2454441"/>
                  <a:ext cx="0" cy="986590"/>
                </a:xfrm>
                <a:prstGeom prst="line">
                  <a:avLst/>
                </a:prstGeom>
                <a:noFill/>
                <a:ln w="12700" cap="flat" cmpd="sng" algn="ctr">
                  <a:solidFill>
                    <a:srgbClr val="C1CD23">
                      <a:lumMod val="75000"/>
                    </a:srgbClr>
                  </a:solidFill>
                  <a:prstDash val="sysDot"/>
                </a:ln>
                <a:effectLst/>
              </p:spPr>
            </p:cxnSp>
            <p:cxnSp>
              <p:nvCxnSpPr>
                <p:cNvPr id="1076" name="Straight Connector 1075"/>
                <p:cNvCxnSpPr/>
                <p:nvPr/>
              </p:nvCxnSpPr>
              <p:spPr>
                <a:xfrm>
                  <a:off x="6222323" y="2478629"/>
                  <a:ext cx="497305" cy="0"/>
                </a:xfrm>
                <a:prstGeom prst="line">
                  <a:avLst/>
                </a:prstGeom>
                <a:noFill/>
                <a:ln w="12700" cap="flat" cmpd="sng" algn="ctr">
                  <a:solidFill>
                    <a:srgbClr val="C1CD23">
                      <a:lumMod val="75000"/>
                    </a:srgbClr>
                  </a:solidFill>
                  <a:prstDash val="sysDot"/>
                </a:ln>
                <a:effectLst/>
              </p:spPr>
            </p:cxnSp>
            <p:cxnSp>
              <p:nvCxnSpPr>
                <p:cNvPr id="1077" name="Straight Connector 1076"/>
                <p:cNvCxnSpPr/>
                <p:nvPr/>
              </p:nvCxnSpPr>
              <p:spPr>
                <a:xfrm>
                  <a:off x="6318575" y="3431217"/>
                  <a:ext cx="497305" cy="0"/>
                </a:xfrm>
                <a:prstGeom prst="line">
                  <a:avLst/>
                </a:prstGeom>
                <a:noFill/>
                <a:ln w="12700" cap="flat" cmpd="sng" algn="ctr">
                  <a:solidFill>
                    <a:srgbClr val="C1CD23">
                      <a:lumMod val="75000"/>
                    </a:srgbClr>
                  </a:solidFill>
                  <a:prstDash val="sysDot"/>
                </a:ln>
                <a:effectLst/>
              </p:spPr>
            </p:cxnSp>
            <p:cxnSp>
              <p:nvCxnSpPr>
                <p:cNvPr id="1078" name="Straight Connector 1077"/>
                <p:cNvCxnSpPr>
                  <a:endCxn id="1050" idx="1"/>
                </p:cNvCxnSpPr>
                <p:nvPr/>
              </p:nvCxnSpPr>
              <p:spPr>
                <a:xfrm>
                  <a:off x="6288121" y="2562081"/>
                  <a:ext cx="449825" cy="873777"/>
                </a:xfrm>
                <a:prstGeom prst="line">
                  <a:avLst/>
                </a:prstGeom>
                <a:noFill/>
                <a:ln w="12700" cap="flat" cmpd="sng" algn="ctr">
                  <a:solidFill>
                    <a:srgbClr val="C1CD23">
                      <a:lumMod val="75000"/>
                    </a:srgbClr>
                  </a:solidFill>
                  <a:prstDash val="sysDot"/>
                </a:ln>
                <a:effectLst/>
              </p:spPr>
            </p:cxnSp>
            <p:cxnSp>
              <p:nvCxnSpPr>
                <p:cNvPr id="1079" name="Straight Connector 1078"/>
                <p:cNvCxnSpPr/>
                <p:nvPr/>
              </p:nvCxnSpPr>
              <p:spPr>
                <a:xfrm flipH="1">
                  <a:off x="6331250" y="2441765"/>
                  <a:ext cx="470478" cy="879872"/>
                </a:xfrm>
                <a:prstGeom prst="line">
                  <a:avLst/>
                </a:prstGeom>
                <a:noFill/>
                <a:ln w="12700" cap="flat" cmpd="sng" algn="ctr">
                  <a:solidFill>
                    <a:srgbClr val="C1CD23">
                      <a:lumMod val="75000"/>
                    </a:srgbClr>
                  </a:solidFill>
                  <a:prstDash val="sysDot"/>
                </a:ln>
                <a:effectLst/>
              </p:spPr>
            </p:cxnSp>
          </p:grpSp>
          <p:grpSp>
            <p:nvGrpSpPr>
              <p:cNvPr id="1027" name="Group 1026"/>
              <p:cNvGrpSpPr/>
              <p:nvPr/>
            </p:nvGrpSpPr>
            <p:grpSpPr>
              <a:xfrm>
                <a:off x="6861688" y="1804839"/>
                <a:ext cx="173570" cy="345280"/>
                <a:chOff x="4239237" y="2279651"/>
                <a:chExt cx="208285" cy="414338"/>
              </a:xfrm>
            </p:grpSpPr>
            <p:sp>
              <p:nvSpPr>
                <p:cNvPr id="1072" name="Oval 1071"/>
                <p:cNvSpPr/>
                <p:nvPr/>
              </p:nvSpPr>
              <p:spPr>
                <a:xfrm>
                  <a:off x="4311085" y="2532553"/>
                  <a:ext cx="64630" cy="64630"/>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73" name="Freeform 40"/>
                <p:cNvSpPr>
                  <a:spLocks noEditPoints="1"/>
                </p:cNvSpPr>
                <p:nvPr/>
              </p:nvSpPr>
              <p:spPr bwMode="auto">
                <a:xfrm>
                  <a:off x="4239237" y="2279651"/>
                  <a:ext cx="208285" cy="414338"/>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28" name="Group 1027"/>
              <p:cNvGrpSpPr/>
              <p:nvPr/>
            </p:nvGrpSpPr>
            <p:grpSpPr>
              <a:xfrm>
                <a:off x="7229628" y="1804839"/>
                <a:ext cx="173570" cy="345280"/>
                <a:chOff x="4239237" y="2279651"/>
                <a:chExt cx="208285" cy="414338"/>
              </a:xfrm>
            </p:grpSpPr>
            <p:sp>
              <p:nvSpPr>
                <p:cNvPr id="1070" name="Oval 1069"/>
                <p:cNvSpPr/>
                <p:nvPr/>
              </p:nvSpPr>
              <p:spPr>
                <a:xfrm>
                  <a:off x="4311085" y="2532553"/>
                  <a:ext cx="64630" cy="64630"/>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71" name="Freeform 40"/>
                <p:cNvSpPr>
                  <a:spLocks noEditPoints="1"/>
                </p:cNvSpPr>
                <p:nvPr/>
              </p:nvSpPr>
              <p:spPr bwMode="auto">
                <a:xfrm>
                  <a:off x="4239237" y="2279651"/>
                  <a:ext cx="208285" cy="414338"/>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29" name="Group 1028"/>
              <p:cNvGrpSpPr/>
              <p:nvPr/>
            </p:nvGrpSpPr>
            <p:grpSpPr>
              <a:xfrm>
                <a:off x="6795616" y="2670685"/>
                <a:ext cx="264380" cy="216219"/>
                <a:chOff x="5510765" y="5551631"/>
                <a:chExt cx="596150" cy="487550"/>
              </a:xfrm>
            </p:grpSpPr>
            <p:sp>
              <p:nvSpPr>
                <p:cNvPr id="1067" name="Freeform 33"/>
                <p:cNvSpPr>
                  <a:spLocks/>
                </p:cNvSpPr>
                <p:nvPr/>
              </p:nvSpPr>
              <p:spPr bwMode="auto">
                <a:xfrm>
                  <a:off x="5510765" y="5551631"/>
                  <a:ext cx="596150" cy="409262"/>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8" name="Freeform 32"/>
                <p:cNvSpPr>
                  <a:spLocks/>
                </p:cNvSpPr>
                <p:nvPr/>
              </p:nvSpPr>
              <p:spPr bwMode="auto">
                <a:xfrm>
                  <a:off x="5660489" y="5959437"/>
                  <a:ext cx="290396" cy="79744"/>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9" name="Rectangle 1068"/>
                <p:cNvSpPr/>
                <p:nvPr/>
              </p:nvSpPr>
              <p:spPr>
                <a:xfrm>
                  <a:off x="5545090" y="5585499"/>
                  <a:ext cx="527502" cy="341525"/>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30" name="Group 1029"/>
              <p:cNvGrpSpPr/>
              <p:nvPr/>
            </p:nvGrpSpPr>
            <p:grpSpPr>
              <a:xfrm>
                <a:off x="7218238" y="2670685"/>
                <a:ext cx="264380" cy="216219"/>
                <a:chOff x="5510765" y="5551631"/>
                <a:chExt cx="596150" cy="487550"/>
              </a:xfrm>
            </p:grpSpPr>
            <p:sp>
              <p:nvSpPr>
                <p:cNvPr id="1064" name="Freeform 33"/>
                <p:cNvSpPr>
                  <a:spLocks/>
                </p:cNvSpPr>
                <p:nvPr/>
              </p:nvSpPr>
              <p:spPr bwMode="auto">
                <a:xfrm>
                  <a:off x="5510765" y="5551631"/>
                  <a:ext cx="596150" cy="409262"/>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5" name="Freeform 32"/>
                <p:cNvSpPr>
                  <a:spLocks/>
                </p:cNvSpPr>
                <p:nvPr/>
              </p:nvSpPr>
              <p:spPr bwMode="auto">
                <a:xfrm>
                  <a:off x="5660489" y="5959437"/>
                  <a:ext cx="290396" cy="79744"/>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6" name="Rectangle 1065"/>
                <p:cNvSpPr/>
                <p:nvPr/>
              </p:nvSpPr>
              <p:spPr>
                <a:xfrm>
                  <a:off x="5545090" y="5585499"/>
                  <a:ext cx="527502" cy="341525"/>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31" name="Group 1030"/>
              <p:cNvGrpSpPr/>
              <p:nvPr/>
            </p:nvGrpSpPr>
            <p:grpSpPr>
              <a:xfrm>
                <a:off x="6854463" y="2699366"/>
                <a:ext cx="578594" cy="123720"/>
                <a:chOff x="6392022" y="3473657"/>
                <a:chExt cx="694312" cy="148464"/>
              </a:xfrm>
              <a:solidFill>
                <a:srgbClr val="ACB71F"/>
              </a:solidFill>
            </p:grpSpPr>
            <p:grpSp>
              <p:nvGrpSpPr>
                <p:cNvPr id="1034" name="Group 1033"/>
                <p:cNvGrpSpPr/>
                <p:nvPr/>
              </p:nvGrpSpPr>
              <p:grpSpPr>
                <a:xfrm>
                  <a:off x="6911190" y="3473657"/>
                  <a:ext cx="175144" cy="148464"/>
                  <a:chOff x="1792288" y="915988"/>
                  <a:chExt cx="5721350" cy="4849813"/>
                </a:xfrm>
                <a:grpFill/>
              </p:grpSpPr>
              <p:sp>
                <p:nvSpPr>
                  <p:cNvPr id="105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51" name="Group 1050"/>
                  <p:cNvGrpSpPr/>
                  <p:nvPr/>
                </p:nvGrpSpPr>
                <p:grpSpPr>
                  <a:xfrm>
                    <a:off x="1792288" y="915988"/>
                    <a:ext cx="5721350" cy="4849813"/>
                    <a:chOff x="1792288" y="915988"/>
                    <a:chExt cx="5721350" cy="4849813"/>
                  </a:xfrm>
                  <a:grpFill/>
                </p:grpSpPr>
                <p:sp>
                  <p:nvSpPr>
                    <p:cNvPr id="105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1035" name="Group 1034"/>
                <p:cNvGrpSpPr/>
                <p:nvPr/>
              </p:nvGrpSpPr>
              <p:grpSpPr>
                <a:xfrm>
                  <a:off x="6392022" y="3473657"/>
                  <a:ext cx="175144" cy="148464"/>
                  <a:chOff x="1792288" y="915988"/>
                  <a:chExt cx="5721350" cy="4849813"/>
                </a:xfrm>
                <a:grpFill/>
              </p:grpSpPr>
              <p:sp>
                <p:nvSpPr>
                  <p:cNvPr id="1036"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37" name="Group 1036"/>
                  <p:cNvGrpSpPr/>
                  <p:nvPr/>
                </p:nvGrpSpPr>
                <p:grpSpPr>
                  <a:xfrm>
                    <a:off x="1792288" y="915988"/>
                    <a:ext cx="5721350" cy="4849813"/>
                    <a:chOff x="1792288" y="915988"/>
                    <a:chExt cx="5721350" cy="4849813"/>
                  </a:xfrm>
                  <a:grpFill/>
                </p:grpSpPr>
                <p:sp>
                  <p:nvSpPr>
                    <p:cNvPr id="1038"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39"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0"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1"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2"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3"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4"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5"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6"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7"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8"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9"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cxnSp>
            <p:nvCxnSpPr>
              <p:cNvPr id="1032" name="Straight Arrow Connector 1031"/>
              <p:cNvCxnSpPr/>
              <p:nvPr/>
            </p:nvCxnSpPr>
            <p:spPr>
              <a:xfrm flipV="1">
                <a:off x="6957646" y="1340482"/>
                <a:ext cx="0" cy="1296963"/>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033" name="Straight Arrow Connector 1032"/>
              <p:cNvCxnSpPr/>
              <p:nvPr/>
            </p:nvCxnSpPr>
            <p:spPr>
              <a:xfrm flipV="1">
                <a:off x="7301986" y="1322183"/>
                <a:ext cx="0" cy="1296963"/>
              </a:xfrm>
              <a:prstGeom prst="straightConnector1">
                <a:avLst/>
              </a:prstGeom>
              <a:noFill/>
              <a:ln w="19050" cap="flat" cmpd="sng" algn="ctr">
                <a:solidFill>
                  <a:srgbClr val="B5D553"/>
                </a:solidFill>
                <a:prstDash val="solid"/>
                <a:headEnd type="none" w="med" len="med"/>
                <a:tailEnd type="triangle" w="med" len="med"/>
              </a:ln>
              <a:effectLst/>
            </p:spPr>
          </p:cxnSp>
        </p:grpSp>
        <p:grpSp>
          <p:nvGrpSpPr>
            <p:cNvPr id="845" name="Group 844"/>
            <p:cNvGrpSpPr/>
            <p:nvPr/>
          </p:nvGrpSpPr>
          <p:grpSpPr>
            <a:xfrm>
              <a:off x="5334470" y="1242275"/>
              <a:ext cx="1070507" cy="1877187"/>
              <a:chOff x="5353566" y="1259060"/>
              <a:chExt cx="1070507" cy="1877187"/>
            </a:xfrm>
          </p:grpSpPr>
          <p:sp>
            <p:nvSpPr>
              <p:cNvPr id="946" name="Round Same Side Corner Rectangle 945"/>
              <p:cNvSpPr/>
              <p:nvPr/>
            </p:nvSpPr>
            <p:spPr>
              <a:xfrm>
                <a:off x="5353566" y="1259060"/>
                <a:ext cx="1070507" cy="1877187"/>
              </a:xfrm>
              <a:prstGeom prst="round2SameRect">
                <a:avLst>
                  <a:gd name="adj1" fmla="val 857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47" name="Freeform 35"/>
              <p:cNvSpPr>
                <a:spLocks/>
              </p:cNvSpPr>
              <p:nvPr/>
            </p:nvSpPr>
            <p:spPr bwMode="auto">
              <a:xfrm>
                <a:off x="5425349" y="1528140"/>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948" name="Straight Connector 947"/>
              <p:cNvCxnSpPr/>
              <p:nvPr/>
            </p:nvCxnSpPr>
            <p:spPr>
              <a:xfrm>
                <a:off x="5682437" y="1974269"/>
                <a:ext cx="0" cy="822158"/>
              </a:xfrm>
              <a:prstGeom prst="line">
                <a:avLst/>
              </a:prstGeom>
              <a:noFill/>
              <a:ln w="12700" cap="flat" cmpd="sng" algn="ctr">
                <a:solidFill>
                  <a:srgbClr val="C1CD23">
                    <a:lumMod val="75000"/>
                  </a:srgbClr>
                </a:solidFill>
                <a:prstDash val="sysDot"/>
              </a:ln>
              <a:effectLst/>
            </p:spPr>
          </p:cxnSp>
          <p:cxnSp>
            <p:nvCxnSpPr>
              <p:cNvPr id="949" name="Straight Connector 948"/>
              <p:cNvCxnSpPr/>
              <p:nvPr/>
            </p:nvCxnSpPr>
            <p:spPr>
              <a:xfrm>
                <a:off x="6056195" y="1974269"/>
                <a:ext cx="0" cy="822158"/>
              </a:xfrm>
              <a:prstGeom prst="line">
                <a:avLst/>
              </a:prstGeom>
              <a:noFill/>
              <a:ln w="12700" cap="flat" cmpd="sng" algn="ctr">
                <a:solidFill>
                  <a:srgbClr val="C1CD23">
                    <a:lumMod val="75000"/>
                  </a:srgbClr>
                </a:solidFill>
                <a:prstDash val="sysDot"/>
              </a:ln>
              <a:effectLst/>
            </p:spPr>
          </p:cxnSp>
          <p:cxnSp>
            <p:nvCxnSpPr>
              <p:cNvPr id="950" name="Straight Connector 949"/>
              <p:cNvCxnSpPr/>
              <p:nvPr/>
            </p:nvCxnSpPr>
            <p:spPr>
              <a:xfrm>
                <a:off x="5621579" y="1994426"/>
                <a:ext cx="414421" cy="0"/>
              </a:xfrm>
              <a:prstGeom prst="line">
                <a:avLst/>
              </a:prstGeom>
              <a:noFill/>
              <a:ln w="12700" cap="flat" cmpd="sng" algn="ctr">
                <a:solidFill>
                  <a:srgbClr val="C1CD23">
                    <a:lumMod val="75000"/>
                  </a:srgbClr>
                </a:solidFill>
                <a:prstDash val="sysDot"/>
              </a:ln>
              <a:effectLst/>
            </p:spPr>
          </p:cxnSp>
          <p:cxnSp>
            <p:nvCxnSpPr>
              <p:cNvPr id="951" name="Straight Connector 950"/>
              <p:cNvCxnSpPr>
                <a:stCxn id="1010" idx="48"/>
              </p:cNvCxnSpPr>
              <p:nvPr/>
            </p:nvCxnSpPr>
            <p:spPr>
              <a:xfrm>
                <a:off x="5676412" y="2063969"/>
                <a:ext cx="374853" cy="728147"/>
              </a:xfrm>
              <a:prstGeom prst="line">
                <a:avLst/>
              </a:prstGeom>
              <a:noFill/>
              <a:ln w="12700" cap="flat" cmpd="sng" algn="ctr">
                <a:solidFill>
                  <a:srgbClr val="C1CD23">
                    <a:lumMod val="75000"/>
                  </a:srgbClr>
                </a:solidFill>
                <a:prstDash val="sysDot"/>
              </a:ln>
              <a:effectLst/>
            </p:spPr>
          </p:cxnSp>
          <p:cxnSp>
            <p:nvCxnSpPr>
              <p:cNvPr id="952" name="Straight Connector 951"/>
              <p:cNvCxnSpPr/>
              <p:nvPr/>
            </p:nvCxnSpPr>
            <p:spPr>
              <a:xfrm flipH="1">
                <a:off x="5698984" y="2010495"/>
                <a:ext cx="392065" cy="733226"/>
              </a:xfrm>
              <a:prstGeom prst="line">
                <a:avLst/>
              </a:prstGeom>
              <a:noFill/>
              <a:ln w="12700" cap="flat" cmpd="sng" algn="ctr">
                <a:solidFill>
                  <a:srgbClr val="C1CD23">
                    <a:lumMod val="75000"/>
                  </a:srgbClr>
                </a:solidFill>
                <a:prstDash val="sysDot"/>
              </a:ln>
              <a:effectLst/>
            </p:spPr>
          </p:cxnSp>
          <p:sp>
            <p:nvSpPr>
              <p:cNvPr id="953" name="Oval 952"/>
              <p:cNvSpPr/>
              <p:nvPr/>
            </p:nvSpPr>
            <p:spPr>
              <a:xfrm>
                <a:off x="5659340"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4" name="Freeform 40"/>
              <p:cNvSpPr>
                <a:spLocks noEditPoints="1"/>
              </p:cNvSpPr>
              <p:nvPr/>
            </p:nvSpPr>
            <p:spPr bwMode="auto">
              <a:xfrm>
                <a:off x="5599467"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55" name="Oval 954"/>
              <p:cNvSpPr/>
              <p:nvPr/>
            </p:nvSpPr>
            <p:spPr>
              <a:xfrm>
                <a:off x="6020352"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6" name="Freeform 40"/>
              <p:cNvSpPr>
                <a:spLocks noEditPoints="1"/>
              </p:cNvSpPr>
              <p:nvPr/>
            </p:nvSpPr>
            <p:spPr bwMode="auto">
              <a:xfrm>
                <a:off x="5960479"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57" name="Group 956"/>
              <p:cNvGrpSpPr/>
              <p:nvPr/>
            </p:nvGrpSpPr>
            <p:grpSpPr>
              <a:xfrm>
                <a:off x="5609107" y="1976196"/>
                <a:ext cx="145953" cy="123720"/>
                <a:chOff x="1792288" y="915988"/>
                <a:chExt cx="5721350" cy="4849813"/>
              </a:xfrm>
              <a:solidFill>
                <a:srgbClr val="C1CD23"/>
              </a:solidFill>
            </p:grpSpPr>
            <p:sp>
              <p:nvSpPr>
                <p:cNvPr id="101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11" name="Group 1010"/>
                <p:cNvGrpSpPr/>
                <p:nvPr/>
              </p:nvGrpSpPr>
              <p:grpSpPr>
                <a:xfrm>
                  <a:off x="1792288" y="915988"/>
                  <a:ext cx="5721350" cy="4849813"/>
                  <a:chOff x="1792288" y="915988"/>
                  <a:chExt cx="5721350" cy="4849813"/>
                </a:xfrm>
                <a:grpFill/>
              </p:grpSpPr>
              <p:sp>
                <p:nvSpPr>
                  <p:cNvPr id="101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958" name="Group 957"/>
              <p:cNvGrpSpPr/>
              <p:nvPr/>
            </p:nvGrpSpPr>
            <p:grpSpPr>
              <a:xfrm>
                <a:off x="5970120" y="1976196"/>
                <a:ext cx="145953" cy="123720"/>
                <a:chOff x="1792288" y="915988"/>
                <a:chExt cx="5721350" cy="4849813"/>
              </a:xfrm>
              <a:solidFill>
                <a:srgbClr val="C1CD23"/>
              </a:solidFill>
            </p:grpSpPr>
            <p:sp>
              <p:nvSpPr>
                <p:cNvPr id="996"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97" name="Group 996"/>
                <p:cNvGrpSpPr/>
                <p:nvPr/>
              </p:nvGrpSpPr>
              <p:grpSpPr>
                <a:xfrm>
                  <a:off x="1792288" y="915988"/>
                  <a:ext cx="5721350" cy="4849813"/>
                  <a:chOff x="1792288" y="915988"/>
                  <a:chExt cx="5721350" cy="4849813"/>
                </a:xfrm>
                <a:grpFill/>
              </p:grpSpPr>
              <p:sp>
                <p:nvSpPr>
                  <p:cNvPr id="998"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9"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0"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1"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2"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3"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4"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5"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6"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7"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8"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9"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cxnSp>
            <p:nvCxnSpPr>
              <p:cNvPr id="959" name="Straight Connector 958"/>
              <p:cNvCxnSpPr/>
              <p:nvPr/>
            </p:nvCxnSpPr>
            <p:spPr>
              <a:xfrm>
                <a:off x="5696387" y="2788249"/>
                <a:ext cx="414421" cy="0"/>
              </a:xfrm>
              <a:prstGeom prst="line">
                <a:avLst/>
              </a:prstGeom>
              <a:noFill/>
              <a:ln w="12700" cap="flat" cmpd="sng" algn="ctr">
                <a:solidFill>
                  <a:srgbClr val="C1CD23">
                    <a:lumMod val="75000"/>
                  </a:srgbClr>
                </a:solidFill>
                <a:prstDash val="sysDot"/>
              </a:ln>
              <a:effectLst/>
            </p:spPr>
          </p:cxnSp>
          <p:sp>
            <p:nvSpPr>
              <p:cNvPr id="960" name="Freeform 33"/>
              <p:cNvSpPr>
                <a:spLocks/>
              </p:cNvSpPr>
              <p:nvPr/>
            </p:nvSpPr>
            <p:spPr bwMode="auto">
              <a:xfrm>
                <a:off x="5527972"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1" name="Freeform 32"/>
              <p:cNvSpPr>
                <a:spLocks/>
              </p:cNvSpPr>
              <p:nvPr/>
            </p:nvSpPr>
            <p:spPr bwMode="auto">
              <a:xfrm>
                <a:off x="5594371"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2" name="Rectangle 961"/>
              <p:cNvSpPr/>
              <p:nvPr/>
            </p:nvSpPr>
            <p:spPr>
              <a:xfrm>
                <a:off x="5543194"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3" name="Freeform 33"/>
              <p:cNvSpPr>
                <a:spLocks/>
              </p:cNvSpPr>
              <p:nvPr/>
            </p:nvSpPr>
            <p:spPr bwMode="auto">
              <a:xfrm>
                <a:off x="5950594"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4" name="Freeform 32"/>
              <p:cNvSpPr>
                <a:spLocks/>
              </p:cNvSpPr>
              <p:nvPr/>
            </p:nvSpPr>
            <p:spPr bwMode="auto">
              <a:xfrm>
                <a:off x="6016993"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5" name="Rectangle 964"/>
              <p:cNvSpPr/>
              <p:nvPr/>
            </p:nvSpPr>
            <p:spPr>
              <a:xfrm>
                <a:off x="5965816"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66" name="Group 965"/>
              <p:cNvGrpSpPr/>
              <p:nvPr/>
            </p:nvGrpSpPr>
            <p:grpSpPr>
              <a:xfrm>
                <a:off x="6019460" y="2723127"/>
                <a:ext cx="145953" cy="123720"/>
                <a:chOff x="1792288" y="915988"/>
                <a:chExt cx="5721350" cy="4849813"/>
              </a:xfrm>
              <a:solidFill>
                <a:srgbClr val="ACB71F"/>
              </a:solidFill>
            </p:grpSpPr>
            <p:sp>
              <p:nvSpPr>
                <p:cNvPr id="982"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83" name="Group 982"/>
                <p:cNvGrpSpPr/>
                <p:nvPr/>
              </p:nvGrpSpPr>
              <p:grpSpPr>
                <a:xfrm>
                  <a:off x="1792288" y="915988"/>
                  <a:ext cx="5721350" cy="4849813"/>
                  <a:chOff x="1792288" y="915988"/>
                  <a:chExt cx="5721350" cy="4849813"/>
                </a:xfrm>
                <a:grpFill/>
              </p:grpSpPr>
              <p:sp>
                <p:nvSpPr>
                  <p:cNvPr id="984"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5"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6"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7"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8"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9"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0"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1"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2"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3"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4"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5"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967" name="Group 966"/>
              <p:cNvGrpSpPr/>
              <p:nvPr/>
            </p:nvGrpSpPr>
            <p:grpSpPr>
              <a:xfrm>
                <a:off x="5586820" y="2723127"/>
                <a:ext cx="145953" cy="123720"/>
                <a:chOff x="1792288" y="915988"/>
                <a:chExt cx="5721350" cy="4849813"/>
              </a:xfrm>
              <a:solidFill>
                <a:srgbClr val="ACB71F"/>
              </a:solidFill>
            </p:grpSpPr>
            <p:sp>
              <p:nvSpPr>
                <p:cNvPr id="968"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69" name="Group 968"/>
                <p:cNvGrpSpPr/>
                <p:nvPr/>
              </p:nvGrpSpPr>
              <p:grpSpPr>
                <a:xfrm>
                  <a:off x="1792288" y="915988"/>
                  <a:ext cx="5721350" cy="4849813"/>
                  <a:chOff x="1792288" y="915988"/>
                  <a:chExt cx="5721350" cy="4849813"/>
                </a:xfrm>
                <a:grpFill/>
              </p:grpSpPr>
              <p:sp>
                <p:nvSpPr>
                  <p:cNvPr id="970"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1"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2"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3"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4"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5"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6"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7"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8"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9"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0"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1"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sp>
          <p:nvSpPr>
            <p:cNvPr id="846" name="TextBox 845"/>
            <p:cNvSpPr txBox="1"/>
            <p:nvPr/>
          </p:nvSpPr>
          <p:spPr>
            <a:xfrm>
              <a:off x="6605371" y="719232"/>
              <a:ext cx="994055" cy="4908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Command </a:t>
              </a:r>
              <a:b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b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&amp; Control</a:t>
              </a:r>
            </a:p>
          </p:txBody>
        </p:sp>
        <p:grpSp>
          <p:nvGrpSpPr>
            <p:cNvPr id="847" name="Group 846"/>
            <p:cNvGrpSpPr/>
            <p:nvPr/>
          </p:nvGrpSpPr>
          <p:grpSpPr>
            <a:xfrm>
              <a:off x="7888776" y="1239235"/>
              <a:ext cx="1070507" cy="1877187"/>
              <a:chOff x="7858571" y="1235299"/>
              <a:chExt cx="1070507" cy="1877187"/>
            </a:xfrm>
          </p:grpSpPr>
          <p:sp>
            <p:nvSpPr>
              <p:cNvPr id="850" name="Round Same Side Corner Rectangle 849"/>
              <p:cNvSpPr/>
              <p:nvPr/>
            </p:nvSpPr>
            <p:spPr>
              <a:xfrm>
                <a:off x="7858571" y="1235299"/>
                <a:ext cx="1070507" cy="1877187"/>
              </a:xfrm>
              <a:prstGeom prst="round2SameRect">
                <a:avLst>
                  <a:gd name="adj1" fmla="val 86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851" name="Freeform 35"/>
              <p:cNvSpPr>
                <a:spLocks/>
              </p:cNvSpPr>
              <p:nvPr/>
            </p:nvSpPr>
            <p:spPr bwMode="auto">
              <a:xfrm>
                <a:off x="7928294" y="1504379"/>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52" name="Freeform 40"/>
              <p:cNvSpPr>
                <a:spLocks noEditPoints="1"/>
              </p:cNvSpPr>
              <p:nvPr/>
            </p:nvSpPr>
            <p:spPr bwMode="auto">
              <a:xfrm>
                <a:off x="8106919" y="1804849"/>
                <a:ext cx="541421" cy="1077040"/>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9BABB2"/>
              </a:solidFill>
              <a:ln w="6350">
                <a:solidFill>
                  <a:srgbClr val="E8E748">
                    <a:lumMod val="40000"/>
                    <a:lumOff val="60000"/>
                  </a:srgbClr>
                </a:solid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853" name="Group 852"/>
              <p:cNvGrpSpPr/>
              <p:nvPr/>
            </p:nvGrpSpPr>
            <p:grpSpPr>
              <a:xfrm>
                <a:off x="8258096" y="2657046"/>
                <a:ext cx="223138" cy="189147"/>
                <a:chOff x="1792288" y="915988"/>
                <a:chExt cx="5721350" cy="4849813"/>
              </a:xfrm>
              <a:solidFill>
                <a:srgbClr val="FFFFFF"/>
              </a:solidFill>
            </p:grpSpPr>
            <p:sp>
              <p:nvSpPr>
                <p:cNvPr id="932"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33" name="Group 932"/>
                <p:cNvGrpSpPr/>
                <p:nvPr/>
              </p:nvGrpSpPr>
              <p:grpSpPr>
                <a:xfrm>
                  <a:off x="1792288" y="915988"/>
                  <a:ext cx="5721350" cy="4849813"/>
                  <a:chOff x="1792288" y="915988"/>
                  <a:chExt cx="5721350" cy="4849813"/>
                </a:xfrm>
                <a:grpFill/>
              </p:grpSpPr>
              <p:sp>
                <p:nvSpPr>
                  <p:cNvPr id="934"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5"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6"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7"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8"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9"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0"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1"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2"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3"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4"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5"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cxnSp>
            <p:nvCxnSpPr>
              <p:cNvPr id="854" name="Straight Arrow Connector 853"/>
              <p:cNvCxnSpPr/>
              <p:nvPr/>
            </p:nvCxnSpPr>
            <p:spPr>
              <a:xfrm flipV="1">
                <a:off x="8217369" y="1315021"/>
                <a:ext cx="0" cy="1029857"/>
              </a:xfrm>
              <a:prstGeom prst="straightConnector1">
                <a:avLst/>
              </a:prstGeom>
              <a:noFill/>
              <a:ln w="19050" cap="flat" cmpd="sng" algn="ctr">
                <a:solidFill>
                  <a:srgbClr val="B5D553"/>
                </a:solidFill>
                <a:prstDash val="solid"/>
                <a:headEnd type="none" w="med" len="med"/>
                <a:tailEnd type="triangle" w="med" len="med"/>
              </a:ln>
              <a:effectLst/>
            </p:spPr>
          </p:cxnSp>
          <p:cxnSp>
            <p:nvCxnSpPr>
              <p:cNvPr id="855" name="Straight Arrow Connector 854"/>
              <p:cNvCxnSpPr/>
              <p:nvPr/>
            </p:nvCxnSpPr>
            <p:spPr>
              <a:xfrm flipV="1">
                <a:off x="8527489" y="1315021"/>
                <a:ext cx="0" cy="1223698"/>
              </a:xfrm>
              <a:prstGeom prst="straightConnector1">
                <a:avLst/>
              </a:prstGeom>
              <a:noFill/>
              <a:ln w="19050" cap="flat" cmpd="sng" algn="ctr">
                <a:solidFill>
                  <a:srgbClr val="B5D553"/>
                </a:solidFill>
                <a:prstDash val="solid"/>
                <a:headEnd type="none" w="med" len="med"/>
                <a:tailEnd type="triangle" w="med" len="med"/>
              </a:ln>
              <a:effectLst/>
            </p:spPr>
          </p:cxnSp>
          <p:grpSp>
            <p:nvGrpSpPr>
              <p:cNvPr id="856" name="Group 855"/>
              <p:cNvGrpSpPr/>
              <p:nvPr/>
            </p:nvGrpSpPr>
            <p:grpSpPr>
              <a:xfrm>
                <a:off x="8148871" y="2187096"/>
                <a:ext cx="327010" cy="200197"/>
                <a:chOff x="9349410" y="1266455"/>
                <a:chExt cx="2158842" cy="1321655"/>
              </a:xfrm>
              <a:effectLst>
                <a:outerShdw sx="102000" sy="102000" algn="ctr" rotWithShape="0">
                  <a:prstClr val="black">
                    <a:alpha val="44000"/>
                  </a:prstClr>
                </a:outerShdw>
              </a:effectLst>
            </p:grpSpPr>
            <p:sp>
              <p:nvSpPr>
                <p:cNvPr id="895" name="Freeform 37"/>
                <p:cNvSpPr>
                  <a:spLocks/>
                </p:cNvSpPr>
                <p:nvPr/>
              </p:nvSpPr>
              <p:spPr bwMode="auto">
                <a:xfrm>
                  <a:off x="9349410" y="1266455"/>
                  <a:ext cx="2158842" cy="1321655"/>
                </a:xfrm>
                <a:custGeom>
                  <a:avLst/>
                  <a:gdLst>
                    <a:gd name="T0" fmla="*/ 429 w 429"/>
                    <a:gd name="T1" fmla="*/ 229 h 262"/>
                    <a:gd name="T2" fmla="*/ 396 w 429"/>
                    <a:gd name="T3" fmla="*/ 262 h 262"/>
                    <a:gd name="T4" fmla="*/ 33 w 429"/>
                    <a:gd name="T5" fmla="*/ 262 h 262"/>
                    <a:gd name="T6" fmla="*/ 0 w 429"/>
                    <a:gd name="T7" fmla="*/ 229 h 262"/>
                    <a:gd name="T8" fmla="*/ 0 w 429"/>
                    <a:gd name="T9" fmla="*/ 33 h 262"/>
                    <a:gd name="T10" fmla="*/ 33 w 429"/>
                    <a:gd name="T11" fmla="*/ 0 h 262"/>
                    <a:gd name="T12" fmla="*/ 396 w 429"/>
                    <a:gd name="T13" fmla="*/ 0 h 262"/>
                    <a:gd name="T14" fmla="*/ 429 w 429"/>
                    <a:gd name="T15" fmla="*/ 33 h 262"/>
                    <a:gd name="T16" fmla="*/ 429 w 429"/>
                    <a:gd name="T17"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62">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6" name="Rectangle 38"/>
                <p:cNvSpPr>
                  <a:spLocks noChangeArrowheads="1"/>
                </p:cNvSpPr>
                <p:nvPr/>
              </p:nvSpPr>
              <p:spPr bwMode="auto">
                <a:xfrm>
                  <a:off x="9349410" y="1417320"/>
                  <a:ext cx="2158842" cy="308104"/>
                </a:xfrm>
                <a:prstGeom prst="rect">
                  <a:avLst/>
                </a:prstGeom>
                <a:solidFill>
                  <a:srgbClr val="000000">
                    <a:lumMod val="65000"/>
                    <a:lumOff val="3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7" name="Rectangle 39"/>
                <p:cNvSpPr>
                  <a:spLocks noChangeArrowheads="1"/>
                </p:cNvSpPr>
                <p:nvPr/>
              </p:nvSpPr>
              <p:spPr bwMode="auto">
                <a:xfrm>
                  <a:off x="9445029" y="1765795"/>
                  <a:ext cx="1264283" cy="2124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8" name="Rectangle 40"/>
                <p:cNvSpPr>
                  <a:spLocks noChangeArrowheads="1"/>
                </p:cNvSpPr>
                <p:nvPr/>
              </p:nvSpPr>
              <p:spPr bwMode="auto">
                <a:xfrm>
                  <a:off x="9581019" y="2254510"/>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9" name="Rectangle 41"/>
                <p:cNvSpPr>
                  <a:spLocks noChangeArrowheads="1"/>
                </p:cNvSpPr>
                <p:nvPr/>
              </p:nvSpPr>
              <p:spPr bwMode="auto">
                <a:xfrm>
                  <a:off x="9581019" y="2199264"/>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0" name="Rectangle 42"/>
                <p:cNvSpPr>
                  <a:spLocks noChangeArrowheads="1"/>
                </p:cNvSpPr>
                <p:nvPr/>
              </p:nvSpPr>
              <p:spPr bwMode="auto">
                <a:xfrm>
                  <a:off x="9581019" y="2309756"/>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1" name="Rectangle 43"/>
                <p:cNvSpPr>
                  <a:spLocks noChangeArrowheads="1"/>
                </p:cNvSpPr>
                <p:nvPr/>
              </p:nvSpPr>
              <p:spPr bwMode="auto">
                <a:xfrm>
                  <a:off x="9581019" y="2367126"/>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2" name="Rectangle 44"/>
                <p:cNvSpPr>
                  <a:spLocks noChangeArrowheads="1"/>
                </p:cNvSpPr>
                <p:nvPr/>
              </p:nvSpPr>
              <p:spPr bwMode="auto">
                <a:xfrm>
                  <a:off x="9581019" y="2422372"/>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3" name="Rectangle 45"/>
                <p:cNvSpPr>
                  <a:spLocks noChangeArrowheads="1"/>
                </p:cNvSpPr>
                <p:nvPr/>
              </p:nvSpPr>
              <p:spPr bwMode="auto">
                <a:xfrm>
                  <a:off x="9581019" y="2477618"/>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4" name="Freeform 46"/>
                <p:cNvSpPr>
                  <a:spLocks/>
                </p:cNvSpPr>
                <p:nvPr/>
              </p:nvSpPr>
              <p:spPr bwMode="auto">
                <a:xfrm>
                  <a:off x="11261770"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5" name="Freeform 47"/>
                <p:cNvSpPr>
                  <a:spLocks/>
                </p:cNvSpPr>
                <p:nvPr/>
              </p:nvSpPr>
              <p:spPr bwMode="auto">
                <a:xfrm>
                  <a:off x="11157653" y="2008027"/>
                  <a:ext cx="80744" cy="131741"/>
                </a:xfrm>
                <a:custGeom>
                  <a:avLst/>
                  <a:gdLst>
                    <a:gd name="T0" fmla="*/ 0 w 38"/>
                    <a:gd name="T1" fmla="*/ 52 h 62"/>
                    <a:gd name="T2" fmla="*/ 11 w 38"/>
                    <a:gd name="T3" fmla="*/ 52 h 62"/>
                    <a:gd name="T4" fmla="*/ 11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6" name="Freeform 48"/>
                <p:cNvSpPr>
                  <a:spLocks/>
                </p:cNvSpPr>
                <p:nvPr/>
              </p:nvSpPr>
              <p:spPr bwMode="auto">
                <a:xfrm>
                  <a:off x="11051411"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7" name="Freeform 49"/>
                <p:cNvSpPr>
                  <a:spLocks/>
                </p:cNvSpPr>
                <p:nvPr/>
              </p:nvSpPr>
              <p:spPr bwMode="auto">
                <a:xfrm>
                  <a:off x="10951543" y="2008027"/>
                  <a:ext cx="78620" cy="131741"/>
                </a:xfrm>
                <a:custGeom>
                  <a:avLst/>
                  <a:gdLst>
                    <a:gd name="T0" fmla="*/ 0 w 37"/>
                    <a:gd name="T1" fmla="*/ 52 h 62"/>
                    <a:gd name="T2" fmla="*/ 11 w 37"/>
                    <a:gd name="T3" fmla="*/ 52 h 62"/>
                    <a:gd name="T4" fmla="*/ 11 w 37"/>
                    <a:gd name="T5" fmla="*/ 0 h 62"/>
                    <a:gd name="T6" fmla="*/ 37 w 37"/>
                    <a:gd name="T7" fmla="*/ 7 h 62"/>
                    <a:gd name="T8" fmla="*/ 37 w 37"/>
                    <a:gd name="T9" fmla="*/ 17 h 62"/>
                    <a:gd name="T10" fmla="*/ 23 w 37"/>
                    <a:gd name="T11" fmla="*/ 14 h 62"/>
                    <a:gd name="T12" fmla="*/ 23 w 37"/>
                    <a:gd name="T13" fmla="*/ 52 h 62"/>
                    <a:gd name="T14" fmla="*/ 37 w 37"/>
                    <a:gd name="T15" fmla="*/ 52 h 62"/>
                    <a:gd name="T16" fmla="*/ 37 w 37"/>
                    <a:gd name="T17" fmla="*/ 62 h 62"/>
                    <a:gd name="T18" fmla="*/ 0 w 37"/>
                    <a:gd name="T19" fmla="*/ 62 h 62"/>
                    <a:gd name="T20" fmla="*/ 0 w 37"/>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8" name="Freeform 50"/>
                <p:cNvSpPr>
                  <a:spLocks/>
                </p:cNvSpPr>
                <p:nvPr/>
              </p:nvSpPr>
              <p:spPr bwMode="auto">
                <a:xfrm>
                  <a:off x="10794304"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9" name="Freeform 51"/>
                <p:cNvSpPr>
                  <a:spLocks/>
                </p:cNvSpPr>
                <p:nvPr/>
              </p:nvSpPr>
              <p:spPr bwMode="auto">
                <a:xfrm>
                  <a:off x="10688062" y="2008027"/>
                  <a:ext cx="87119" cy="131741"/>
                </a:xfrm>
                <a:custGeom>
                  <a:avLst/>
                  <a:gdLst>
                    <a:gd name="T0" fmla="*/ 0 w 41"/>
                    <a:gd name="T1" fmla="*/ 52 h 62"/>
                    <a:gd name="T2" fmla="*/ 15 w 41"/>
                    <a:gd name="T3" fmla="*/ 52 h 62"/>
                    <a:gd name="T4" fmla="*/ 15 w 41"/>
                    <a:gd name="T5" fmla="*/ 0 h 62"/>
                    <a:gd name="T6" fmla="*/ 41 w 41"/>
                    <a:gd name="T7" fmla="*/ 7 h 62"/>
                    <a:gd name="T8" fmla="*/ 41 w 41"/>
                    <a:gd name="T9" fmla="*/ 17 h 62"/>
                    <a:gd name="T10" fmla="*/ 26 w 41"/>
                    <a:gd name="T11" fmla="*/ 14 h 62"/>
                    <a:gd name="T12" fmla="*/ 26 w 41"/>
                    <a:gd name="T13" fmla="*/ 52 h 62"/>
                    <a:gd name="T14" fmla="*/ 38 w 41"/>
                    <a:gd name="T15" fmla="*/ 52 h 62"/>
                    <a:gd name="T16" fmla="*/ 38 w 41"/>
                    <a:gd name="T17" fmla="*/ 62 h 62"/>
                    <a:gd name="T18" fmla="*/ 0 w 41"/>
                    <a:gd name="T19" fmla="*/ 62 h 62"/>
                    <a:gd name="T20" fmla="*/ 0 w 41"/>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2">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0" name="Freeform 52"/>
                <p:cNvSpPr>
                  <a:spLocks/>
                </p:cNvSpPr>
                <p:nvPr/>
              </p:nvSpPr>
              <p:spPr bwMode="auto">
                <a:xfrm>
                  <a:off x="10588195"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1" name="Freeform 53"/>
                <p:cNvSpPr>
                  <a:spLocks/>
                </p:cNvSpPr>
                <p:nvPr/>
              </p:nvSpPr>
              <p:spPr bwMode="auto">
                <a:xfrm>
                  <a:off x="1048195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2" name="Freeform 54"/>
                <p:cNvSpPr>
                  <a:spLocks/>
                </p:cNvSpPr>
                <p:nvPr/>
              </p:nvSpPr>
              <p:spPr bwMode="auto">
                <a:xfrm>
                  <a:off x="10331088"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3" name="Freeform 55"/>
                <p:cNvSpPr>
                  <a:spLocks/>
                </p:cNvSpPr>
                <p:nvPr/>
              </p:nvSpPr>
              <p:spPr bwMode="auto">
                <a:xfrm>
                  <a:off x="10224846"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4" name="Freeform 56"/>
                <p:cNvSpPr>
                  <a:spLocks/>
                </p:cNvSpPr>
                <p:nvPr/>
              </p:nvSpPr>
              <p:spPr bwMode="auto">
                <a:xfrm>
                  <a:off x="10120729"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5" name="Freeform 57"/>
                <p:cNvSpPr>
                  <a:spLocks/>
                </p:cNvSpPr>
                <p:nvPr/>
              </p:nvSpPr>
              <p:spPr bwMode="auto">
                <a:xfrm>
                  <a:off x="10018737"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6" name="Freeform 58"/>
                <p:cNvSpPr>
                  <a:spLocks/>
                </p:cNvSpPr>
                <p:nvPr/>
              </p:nvSpPr>
              <p:spPr bwMode="auto">
                <a:xfrm>
                  <a:off x="9863622"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7" name="Freeform 59"/>
                <p:cNvSpPr>
                  <a:spLocks/>
                </p:cNvSpPr>
                <p:nvPr/>
              </p:nvSpPr>
              <p:spPr bwMode="auto">
                <a:xfrm>
                  <a:off x="9757380"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8" name="Freeform 60"/>
                <p:cNvSpPr>
                  <a:spLocks/>
                </p:cNvSpPr>
                <p:nvPr/>
              </p:nvSpPr>
              <p:spPr bwMode="auto">
                <a:xfrm>
                  <a:off x="965751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3 w 38"/>
                    <a:gd name="T11" fmla="*/ 14 h 62"/>
                    <a:gd name="T12" fmla="*/ 23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9" name="Freeform 61"/>
                <p:cNvSpPr>
                  <a:spLocks/>
                </p:cNvSpPr>
                <p:nvPr/>
              </p:nvSpPr>
              <p:spPr bwMode="auto">
                <a:xfrm>
                  <a:off x="9551271"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0" name="Freeform 62"/>
                <p:cNvSpPr>
                  <a:spLocks/>
                </p:cNvSpPr>
                <p:nvPr/>
              </p:nvSpPr>
              <p:spPr bwMode="auto">
                <a:xfrm>
                  <a:off x="10492576"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1" name="Freeform 63"/>
                <p:cNvSpPr>
                  <a:spLocks/>
                </p:cNvSpPr>
                <p:nvPr/>
              </p:nvSpPr>
              <p:spPr bwMode="auto">
                <a:xfrm>
                  <a:off x="10547822"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2" name="Freeform 64"/>
                <p:cNvSpPr>
                  <a:spLocks/>
                </p:cNvSpPr>
                <p:nvPr/>
              </p:nvSpPr>
              <p:spPr bwMode="auto">
                <a:xfrm>
                  <a:off x="10607318" y="1840164"/>
                  <a:ext cx="46747" cy="72245"/>
                </a:xfrm>
                <a:custGeom>
                  <a:avLst/>
                  <a:gdLst>
                    <a:gd name="T0" fmla="*/ 22 w 22"/>
                    <a:gd name="T1" fmla="*/ 34 h 34"/>
                    <a:gd name="T2" fmla="*/ 0 w 22"/>
                    <a:gd name="T3" fmla="*/ 34 h 34"/>
                    <a:gd name="T4" fmla="*/ 0 w 22"/>
                    <a:gd name="T5" fmla="*/ 27 h 34"/>
                    <a:gd name="T6" fmla="*/ 8 w 22"/>
                    <a:gd name="T7" fmla="*/ 27 h 34"/>
                    <a:gd name="T8" fmla="*/ 8 w 22"/>
                    <a:gd name="T9" fmla="*/ 8 h 34"/>
                    <a:gd name="T10" fmla="*/ 0 w 22"/>
                    <a:gd name="T11" fmla="*/ 8 h 34"/>
                    <a:gd name="T12" fmla="*/ 0 w 22"/>
                    <a:gd name="T13" fmla="*/ 3 h 34"/>
                    <a:gd name="T14" fmla="*/ 15 w 22"/>
                    <a:gd name="T15" fmla="*/ 0 h 34"/>
                    <a:gd name="T16" fmla="*/ 15 w 22"/>
                    <a:gd name="T17" fmla="*/ 27 h 34"/>
                    <a:gd name="T18" fmla="*/ 22 w 22"/>
                    <a:gd name="T19" fmla="*/ 27 h 34"/>
                    <a:gd name="T20" fmla="*/ 22 w 22"/>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4">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3" name="Freeform 65"/>
                <p:cNvSpPr>
                  <a:spLocks/>
                </p:cNvSpPr>
                <p:nvPr/>
              </p:nvSpPr>
              <p:spPr bwMode="auto">
                <a:xfrm>
                  <a:off x="9676636" y="1835914"/>
                  <a:ext cx="50996" cy="76495"/>
                </a:xfrm>
                <a:custGeom>
                  <a:avLst/>
                  <a:gdLst>
                    <a:gd name="T0" fmla="*/ 0 w 10"/>
                    <a:gd name="T1" fmla="*/ 14 h 15"/>
                    <a:gd name="T2" fmla="*/ 0 w 10"/>
                    <a:gd name="T3" fmla="*/ 11 h 15"/>
                    <a:gd name="T4" fmla="*/ 2 w 10"/>
                    <a:gd name="T5" fmla="*/ 12 h 15"/>
                    <a:gd name="T6" fmla="*/ 4 w 10"/>
                    <a:gd name="T7" fmla="*/ 13 h 15"/>
                    <a:gd name="T8" fmla="*/ 6 w 10"/>
                    <a:gd name="T9" fmla="*/ 12 h 15"/>
                    <a:gd name="T10" fmla="*/ 6 w 10"/>
                    <a:gd name="T11" fmla="*/ 12 h 15"/>
                    <a:gd name="T12" fmla="*/ 7 w 10"/>
                    <a:gd name="T13" fmla="*/ 12 h 15"/>
                    <a:gd name="T14" fmla="*/ 7 w 10"/>
                    <a:gd name="T15" fmla="*/ 11 h 15"/>
                    <a:gd name="T16" fmla="*/ 7 w 10"/>
                    <a:gd name="T17" fmla="*/ 10 h 15"/>
                    <a:gd name="T18" fmla="*/ 6 w 10"/>
                    <a:gd name="T19" fmla="*/ 10 h 15"/>
                    <a:gd name="T20" fmla="*/ 5 w 10"/>
                    <a:gd name="T21" fmla="*/ 9 h 15"/>
                    <a:gd name="T22" fmla="*/ 4 w 10"/>
                    <a:gd name="T23" fmla="*/ 9 h 15"/>
                    <a:gd name="T24" fmla="*/ 1 w 10"/>
                    <a:gd name="T25" fmla="*/ 7 h 15"/>
                    <a:gd name="T26" fmla="*/ 0 w 10"/>
                    <a:gd name="T27" fmla="*/ 4 h 15"/>
                    <a:gd name="T28" fmla="*/ 1 w 10"/>
                    <a:gd name="T29" fmla="*/ 2 h 15"/>
                    <a:gd name="T30" fmla="*/ 2 w 10"/>
                    <a:gd name="T31" fmla="*/ 1 h 15"/>
                    <a:gd name="T32" fmla="*/ 4 w 10"/>
                    <a:gd name="T33" fmla="*/ 0 h 15"/>
                    <a:gd name="T34" fmla="*/ 6 w 10"/>
                    <a:gd name="T35" fmla="*/ 0 h 15"/>
                    <a:gd name="T36" fmla="*/ 8 w 10"/>
                    <a:gd name="T37" fmla="*/ 0 h 15"/>
                    <a:gd name="T38" fmla="*/ 10 w 10"/>
                    <a:gd name="T39" fmla="*/ 1 h 15"/>
                    <a:gd name="T40" fmla="*/ 10 w 10"/>
                    <a:gd name="T41" fmla="*/ 4 h 15"/>
                    <a:gd name="T42" fmla="*/ 9 w 10"/>
                    <a:gd name="T43" fmla="*/ 3 h 15"/>
                    <a:gd name="T44" fmla="*/ 8 w 10"/>
                    <a:gd name="T45" fmla="*/ 3 h 15"/>
                    <a:gd name="T46" fmla="*/ 7 w 10"/>
                    <a:gd name="T47" fmla="*/ 3 h 15"/>
                    <a:gd name="T48" fmla="*/ 6 w 10"/>
                    <a:gd name="T49" fmla="*/ 3 h 15"/>
                    <a:gd name="T50" fmla="*/ 5 w 10"/>
                    <a:gd name="T51" fmla="*/ 3 h 15"/>
                    <a:gd name="T52" fmla="*/ 5 w 10"/>
                    <a:gd name="T53" fmla="*/ 3 h 15"/>
                    <a:gd name="T54" fmla="*/ 4 w 10"/>
                    <a:gd name="T55" fmla="*/ 3 h 15"/>
                    <a:gd name="T56" fmla="*/ 4 w 10"/>
                    <a:gd name="T57" fmla="*/ 4 h 15"/>
                    <a:gd name="T58" fmla="*/ 4 w 10"/>
                    <a:gd name="T59" fmla="*/ 5 h 15"/>
                    <a:gd name="T60" fmla="*/ 5 w 10"/>
                    <a:gd name="T61" fmla="*/ 5 h 15"/>
                    <a:gd name="T62" fmla="*/ 5 w 10"/>
                    <a:gd name="T63" fmla="*/ 6 h 15"/>
                    <a:gd name="T64" fmla="*/ 7 w 10"/>
                    <a:gd name="T65" fmla="*/ 6 h 15"/>
                    <a:gd name="T66" fmla="*/ 8 w 10"/>
                    <a:gd name="T67" fmla="*/ 7 h 15"/>
                    <a:gd name="T68" fmla="*/ 9 w 10"/>
                    <a:gd name="T69" fmla="*/ 8 h 15"/>
                    <a:gd name="T70" fmla="*/ 10 w 10"/>
                    <a:gd name="T71" fmla="*/ 9 h 15"/>
                    <a:gd name="T72" fmla="*/ 10 w 10"/>
                    <a:gd name="T73" fmla="*/ 11 h 15"/>
                    <a:gd name="T74" fmla="*/ 10 w 10"/>
                    <a:gd name="T75" fmla="*/ 13 h 15"/>
                    <a:gd name="T76" fmla="*/ 9 w 10"/>
                    <a:gd name="T77" fmla="*/ 14 h 15"/>
                    <a:gd name="T78" fmla="*/ 7 w 10"/>
                    <a:gd name="T79" fmla="*/ 15 h 15"/>
                    <a:gd name="T80" fmla="*/ 5 w 10"/>
                    <a:gd name="T81" fmla="*/ 15 h 15"/>
                    <a:gd name="T82" fmla="*/ 2 w 10"/>
                    <a:gd name="T83" fmla="*/ 15 h 15"/>
                    <a:gd name="T84" fmla="*/ 0 w 10"/>
                    <a:gd name="T8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5">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4" name="Freeform 66"/>
                <p:cNvSpPr>
                  <a:spLocks noEditPoints="1"/>
                </p:cNvSpPr>
                <p:nvPr/>
              </p:nvSpPr>
              <p:spPr bwMode="auto">
                <a:xfrm>
                  <a:off x="9738257" y="1831664"/>
                  <a:ext cx="19124" cy="80744"/>
                </a:xfrm>
                <a:custGeom>
                  <a:avLst/>
                  <a:gdLst>
                    <a:gd name="T0" fmla="*/ 2 w 4"/>
                    <a:gd name="T1" fmla="*/ 4 h 16"/>
                    <a:gd name="T2" fmla="*/ 1 w 4"/>
                    <a:gd name="T3" fmla="*/ 3 h 16"/>
                    <a:gd name="T4" fmla="*/ 0 w 4"/>
                    <a:gd name="T5" fmla="*/ 2 h 16"/>
                    <a:gd name="T6" fmla="*/ 1 w 4"/>
                    <a:gd name="T7" fmla="*/ 1 h 16"/>
                    <a:gd name="T8" fmla="*/ 2 w 4"/>
                    <a:gd name="T9" fmla="*/ 0 h 16"/>
                    <a:gd name="T10" fmla="*/ 4 w 4"/>
                    <a:gd name="T11" fmla="*/ 1 h 16"/>
                    <a:gd name="T12" fmla="*/ 4 w 4"/>
                    <a:gd name="T13" fmla="*/ 2 h 16"/>
                    <a:gd name="T14" fmla="*/ 4 w 4"/>
                    <a:gd name="T15" fmla="*/ 3 h 16"/>
                    <a:gd name="T16" fmla="*/ 2 w 4"/>
                    <a:gd name="T17" fmla="*/ 4 h 16"/>
                    <a:gd name="T18" fmla="*/ 4 w 4"/>
                    <a:gd name="T19" fmla="*/ 16 h 16"/>
                    <a:gd name="T20" fmla="*/ 1 w 4"/>
                    <a:gd name="T21" fmla="*/ 16 h 16"/>
                    <a:gd name="T22" fmla="*/ 1 w 4"/>
                    <a:gd name="T23" fmla="*/ 5 h 16"/>
                    <a:gd name="T24" fmla="*/ 4 w 4"/>
                    <a:gd name="T25" fmla="*/ 5 h 16"/>
                    <a:gd name="T26" fmla="*/ 4 w 4"/>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6">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5" name="Freeform 67"/>
                <p:cNvSpPr>
                  <a:spLocks noEditPoints="1"/>
                </p:cNvSpPr>
                <p:nvPr/>
              </p:nvSpPr>
              <p:spPr bwMode="auto">
                <a:xfrm>
                  <a:off x="9768005" y="1857163"/>
                  <a:ext cx="55246" cy="80744"/>
                </a:xfrm>
                <a:custGeom>
                  <a:avLst/>
                  <a:gdLst>
                    <a:gd name="T0" fmla="*/ 11 w 11"/>
                    <a:gd name="T1" fmla="*/ 10 h 16"/>
                    <a:gd name="T2" fmla="*/ 9 w 11"/>
                    <a:gd name="T3" fmla="*/ 14 h 16"/>
                    <a:gd name="T4" fmla="*/ 4 w 11"/>
                    <a:gd name="T5" fmla="*/ 16 h 16"/>
                    <a:gd name="T6" fmla="*/ 1 w 11"/>
                    <a:gd name="T7" fmla="*/ 15 h 16"/>
                    <a:gd name="T8" fmla="*/ 1 w 11"/>
                    <a:gd name="T9" fmla="*/ 13 h 16"/>
                    <a:gd name="T10" fmla="*/ 4 w 11"/>
                    <a:gd name="T11" fmla="*/ 13 h 16"/>
                    <a:gd name="T12" fmla="*/ 7 w 11"/>
                    <a:gd name="T13" fmla="*/ 13 h 16"/>
                    <a:gd name="T14" fmla="*/ 8 w 11"/>
                    <a:gd name="T15" fmla="*/ 10 h 16"/>
                    <a:gd name="T16" fmla="*/ 8 w 11"/>
                    <a:gd name="T17" fmla="*/ 9 h 16"/>
                    <a:gd name="T18" fmla="*/ 8 w 11"/>
                    <a:gd name="T19" fmla="*/ 9 h 16"/>
                    <a:gd name="T20" fmla="*/ 4 w 11"/>
                    <a:gd name="T21" fmla="*/ 11 h 16"/>
                    <a:gd name="T22" fmla="*/ 1 w 11"/>
                    <a:gd name="T23" fmla="*/ 10 h 16"/>
                    <a:gd name="T24" fmla="*/ 0 w 11"/>
                    <a:gd name="T25" fmla="*/ 6 h 16"/>
                    <a:gd name="T26" fmla="*/ 1 w 11"/>
                    <a:gd name="T27" fmla="*/ 2 h 16"/>
                    <a:gd name="T28" fmla="*/ 5 w 11"/>
                    <a:gd name="T29" fmla="*/ 0 h 16"/>
                    <a:gd name="T30" fmla="*/ 8 w 11"/>
                    <a:gd name="T31" fmla="*/ 2 h 16"/>
                    <a:gd name="T32" fmla="*/ 8 w 11"/>
                    <a:gd name="T33" fmla="*/ 2 h 16"/>
                    <a:gd name="T34" fmla="*/ 8 w 11"/>
                    <a:gd name="T35" fmla="*/ 0 h 16"/>
                    <a:gd name="T36" fmla="*/ 11 w 11"/>
                    <a:gd name="T37" fmla="*/ 0 h 16"/>
                    <a:gd name="T38" fmla="*/ 11 w 11"/>
                    <a:gd name="T39" fmla="*/ 10 h 16"/>
                    <a:gd name="T40" fmla="*/ 8 w 11"/>
                    <a:gd name="T41" fmla="*/ 6 h 16"/>
                    <a:gd name="T42" fmla="*/ 8 w 11"/>
                    <a:gd name="T43" fmla="*/ 5 h 16"/>
                    <a:gd name="T44" fmla="*/ 7 w 11"/>
                    <a:gd name="T45" fmla="*/ 3 h 16"/>
                    <a:gd name="T46" fmla="*/ 5 w 11"/>
                    <a:gd name="T47" fmla="*/ 3 h 16"/>
                    <a:gd name="T48" fmla="*/ 4 w 11"/>
                    <a:gd name="T49" fmla="*/ 3 h 16"/>
                    <a:gd name="T50" fmla="*/ 3 w 11"/>
                    <a:gd name="T51" fmla="*/ 6 h 16"/>
                    <a:gd name="T52" fmla="*/ 4 w 11"/>
                    <a:gd name="T53" fmla="*/ 8 h 16"/>
                    <a:gd name="T54" fmla="*/ 5 w 11"/>
                    <a:gd name="T55" fmla="*/ 9 h 16"/>
                    <a:gd name="T56" fmla="*/ 7 w 11"/>
                    <a:gd name="T57" fmla="*/ 8 h 16"/>
                    <a:gd name="T58" fmla="*/ 8 w 11"/>
                    <a:gd name="T5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6">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6" name="Freeform 68"/>
                <p:cNvSpPr>
                  <a:spLocks/>
                </p:cNvSpPr>
                <p:nvPr/>
              </p:nvSpPr>
              <p:spPr bwMode="auto">
                <a:xfrm>
                  <a:off x="9833875" y="1857163"/>
                  <a:ext cx="55246" cy="55246"/>
                </a:xfrm>
                <a:custGeom>
                  <a:avLst/>
                  <a:gdLst>
                    <a:gd name="T0" fmla="*/ 11 w 11"/>
                    <a:gd name="T1" fmla="*/ 11 h 11"/>
                    <a:gd name="T2" fmla="*/ 7 w 11"/>
                    <a:gd name="T3" fmla="*/ 11 h 11"/>
                    <a:gd name="T4" fmla="*/ 7 w 11"/>
                    <a:gd name="T5" fmla="*/ 5 h 11"/>
                    <a:gd name="T6" fmla="*/ 6 w 11"/>
                    <a:gd name="T7" fmla="*/ 3 h 11"/>
                    <a:gd name="T8" fmla="*/ 4 w 11"/>
                    <a:gd name="T9" fmla="*/ 3 h 11"/>
                    <a:gd name="T10" fmla="*/ 4 w 11"/>
                    <a:gd name="T11" fmla="*/ 5 h 11"/>
                    <a:gd name="T12" fmla="*/ 4 w 11"/>
                    <a:gd name="T13" fmla="*/ 11 h 11"/>
                    <a:gd name="T14" fmla="*/ 0 w 11"/>
                    <a:gd name="T15" fmla="*/ 11 h 11"/>
                    <a:gd name="T16" fmla="*/ 0 w 11"/>
                    <a:gd name="T17" fmla="*/ 0 h 11"/>
                    <a:gd name="T18" fmla="*/ 4 w 11"/>
                    <a:gd name="T19" fmla="*/ 0 h 11"/>
                    <a:gd name="T20" fmla="*/ 4 w 11"/>
                    <a:gd name="T21" fmla="*/ 2 h 11"/>
                    <a:gd name="T22" fmla="*/ 4 w 11"/>
                    <a:gd name="T23" fmla="*/ 2 h 11"/>
                    <a:gd name="T24" fmla="*/ 7 w 11"/>
                    <a:gd name="T25" fmla="*/ 0 h 11"/>
                    <a:gd name="T26" fmla="*/ 11 w 11"/>
                    <a:gd name="T27" fmla="*/ 4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7" name="Freeform 69"/>
                <p:cNvSpPr>
                  <a:spLocks noEditPoints="1"/>
                </p:cNvSpPr>
                <p:nvPr/>
              </p:nvSpPr>
              <p:spPr bwMode="auto">
                <a:xfrm>
                  <a:off x="9893370" y="1857163"/>
                  <a:ext cx="50996" cy="55246"/>
                </a:xfrm>
                <a:custGeom>
                  <a:avLst/>
                  <a:gdLst>
                    <a:gd name="T0" fmla="*/ 10 w 10"/>
                    <a:gd name="T1" fmla="*/ 11 h 11"/>
                    <a:gd name="T2" fmla="*/ 7 w 10"/>
                    <a:gd name="T3" fmla="*/ 11 h 11"/>
                    <a:gd name="T4" fmla="*/ 7 w 10"/>
                    <a:gd name="T5" fmla="*/ 9 h 11"/>
                    <a:gd name="T6" fmla="*/ 7 w 10"/>
                    <a:gd name="T7" fmla="*/ 9 h 11"/>
                    <a:gd name="T8" fmla="*/ 4 w 10"/>
                    <a:gd name="T9" fmla="*/ 11 h 11"/>
                    <a:gd name="T10" fmla="*/ 1 w 10"/>
                    <a:gd name="T11" fmla="*/ 10 h 11"/>
                    <a:gd name="T12" fmla="*/ 0 w 10"/>
                    <a:gd name="T13" fmla="*/ 8 h 11"/>
                    <a:gd name="T14" fmla="*/ 4 w 10"/>
                    <a:gd name="T15" fmla="*/ 4 h 11"/>
                    <a:gd name="T16" fmla="*/ 7 w 10"/>
                    <a:gd name="T17" fmla="*/ 4 h 11"/>
                    <a:gd name="T18" fmla="*/ 5 w 10"/>
                    <a:gd name="T19" fmla="*/ 2 h 11"/>
                    <a:gd name="T20" fmla="*/ 1 w 10"/>
                    <a:gd name="T21" fmla="*/ 3 h 11"/>
                    <a:gd name="T22" fmla="*/ 1 w 10"/>
                    <a:gd name="T23" fmla="*/ 1 h 11"/>
                    <a:gd name="T24" fmla="*/ 3 w 10"/>
                    <a:gd name="T25" fmla="*/ 0 h 11"/>
                    <a:gd name="T26" fmla="*/ 5 w 10"/>
                    <a:gd name="T27" fmla="*/ 0 h 11"/>
                    <a:gd name="T28" fmla="*/ 10 w 10"/>
                    <a:gd name="T29" fmla="*/ 5 h 11"/>
                    <a:gd name="T30" fmla="*/ 10 w 10"/>
                    <a:gd name="T31" fmla="*/ 11 h 11"/>
                    <a:gd name="T32" fmla="*/ 7 w 10"/>
                    <a:gd name="T33" fmla="*/ 7 h 11"/>
                    <a:gd name="T34" fmla="*/ 7 w 10"/>
                    <a:gd name="T35" fmla="*/ 6 h 11"/>
                    <a:gd name="T36" fmla="*/ 5 w 10"/>
                    <a:gd name="T37" fmla="*/ 6 h 11"/>
                    <a:gd name="T38" fmla="*/ 3 w 10"/>
                    <a:gd name="T39" fmla="*/ 8 h 11"/>
                    <a:gd name="T40" fmla="*/ 4 w 10"/>
                    <a:gd name="T41" fmla="*/ 9 h 11"/>
                    <a:gd name="T42" fmla="*/ 5 w 10"/>
                    <a:gd name="T43" fmla="*/ 9 h 11"/>
                    <a:gd name="T44" fmla="*/ 6 w 10"/>
                    <a:gd name="T45" fmla="*/ 8 h 11"/>
                    <a:gd name="T46" fmla="*/ 7 w 10"/>
                    <a:gd name="T4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1">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8" name="Freeform 70"/>
                <p:cNvSpPr>
                  <a:spLocks/>
                </p:cNvSpPr>
                <p:nvPr/>
              </p:nvSpPr>
              <p:spPr bwMode="auto">
                <a:xfrm>
                  <a:off x="9952866" y="1840164"/>
                  <a:ext cx="36123" cy="72245"/>
                </a:xfrm>
                <a:custGeom>
                  <a:avLst/>
                  <a:gdLst>
                    <a:gd name="T0" fmla="*/ 7 w 7"/>
                    <a:gd name="T1" fmla="*/ 14 h 14"/>
                    <a:gd name="T2" fmla="*/ 5 w 7"/>
                    <a:gd name="T3" fmla="*/ 14 h 14"/>
                    <a:gd name="T4" fmla="*/ 1 w 7"/>
                    <a:gd name="T5" fmla="*/ 11 h 14"/>
                    <a:gd name="T6" fmla="*/ 1 w 7"/>
                    <a:gd name="T7" fmla="*/ 6 h 14"/>
                    <a:gd name="T8" fmla="*/ 0 w 7"/>
                    <a:gd name="T9" fmla="*/ 6 h 14"/>
                    <a:gd name="T10" fmla="*/ 0 w 7"/>
                    <a:gd name="T11" fmla="*/ 3 h 14"/>
                    <a:gd name="T12" fmla="*/ 1 w 7"/>
                    <a:gd name="T13" fmla="*/ 3 h 14"/>
                    <a:gd name="T14" fmla="*/ 1 w 7"/>
                    <a:gd name="T15" fmla="*/ 1 h 14"/>
                    <a:gd name="T16" fmla="*/ 4 w 7"/>
                    <a:gd name="T17" fmla="*/ 0 h 14"/>
                    <a:gd name="T18" fmla="*/ 4 w 7"/>
                    <a:gd name="T19" fmla="*/ 3 h 14"/>
                    <a:gd name="T20" fmla="*/ 7 w 7"/>
                    <a:gd name="T21" fmla="*/ 3 h 14"/>
                    <a:gd name="T22" fmla="*/ 7 w 7"/>
                    <a:gd name="T23" fmla="*/ 6 h 14"/>
                    <a:gd name="T24" fmla="*/ 4 w 7"/>
                    <a:gd name="T25" fmla="*/ 6 h 14"/>
                    <a:gd name="T26" fmla="*/ 4 w 7"/>
                    <a:gd name="T27" fmla="*/ 10 h 14"/>
                    <a:gd name="T28" fmla="*/ 6 w 7"/>
                    <a:gd name="T29" fmla="*/ 12 h 14"/>
                    <a:gd name="T30" fmla="*/ 7 w 7"/>
                    <a:gd name="T31" fmla="*/ 11 h 14"/>
                    <a:gd name="T32" fmla="*/ 7 w 7"/>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9" name="Freeform 71"/>
                <p:cNvSpPr>
                  <a:spLocks/>
                </p:cNvSpPr>
                <p:nvPr/>
              </p:nvSpPr>
              <p:spPr bwMode="auto">
                <a:xfrm>
                  <a:off x="9993239" y="1857163"/>
                  <a:ext cx="57371" cy="55246"/>
                </a:xfrm>
                <a:custGeom>
                  <a:avLst/>
                  <a:gdLst>
                    <a:gd name="T0" fmla="*/ 11 w 11"/>
                    <a:gd name="T1" fmla="*/ 11 h 11"/>
                    <a:gd name="T2" fmla="*/ 7 w 11"/>
                    <a:gd name="T3" fmla="*/ 11 h 11"/>
                    <a:gd name="T4" fmla="*/ 7 w 11"/>
                    <a:gd name="T5" fmla="*/ 9 h 11"/>
                    <a:gd name="T6" fmla="*/ 7 w 11"/>
                    <a:gd name="T7" fmla="*/ 9 h 11"/>
                    <a:gd name="T8" fmla="*/ 4 w 11"/>
                    <a:gd name="T9" fmla="*/ 11 h 11"/>
                    <a:gd name="T10" fmla="*/ 0 w 11"/>
                    <a:gd name="T11" fmla="*/ 7 h 11"/>
                    <a:gd name="T12" fmla="*/ 0 w 11"/>
                    <a:gd name="T13" fmla="*/ 0 h 11"/>
                    <a:gd name="T14" fmla="*/ 4 w 11"/>
                    <a:gd name="T15" fmla="*/ 0 h 11"/>
                    <a:gd name="T16" fmla="*/ 4 w 11"/>
                    <a:gd name="T17" fmla="*/ 6 h 11"/>
                    <a:gd name="T18" fmla="*/ 5 w 11"/>
                    <a:gd name="T19" fmla="*/ 9 h 11"/>
                    <a:gd name="T20" fmla="*/ 7 w 11"/>
                    <a:gd name="T21" fmla="*/ 8 h 11"/>
                    <a:gd name="T22" fmla="*/ 7 w 11"/>
                    <a:gd name="T23" fmla="*/ 6 h 11"/>
                    <a:gd name="T24" fmla="*/ 7 w 11"/>
                    <a:gd name="T25" fmla="*/ 0 h 11"/>
                    <a:gd name="T26" fmla="*/ 11 w 11"/>
                    <a:gd name="T27" fmla="*/ 0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0" name="Freeform 72"/>
                <p:cNvSpPr>
                  <a:spLocks/>
                </p:cNvSpPr>
                <p:nvPr/>
              </p:nvSpPr>
              <p:spPr bwMode="auto">
                <a:xfrm>
                  <a:off x="10059108" y="1857163"/>
                  <a:ext cx="36123" cy="55246"/>
                </a:xfrm>
                <a:custGeom>
                  <a:avLst/>
                  <a:gdLst>
                    <a:gd name="T0" fmla="*/ 7 w 7"/>
                    <a:gd name="T1" fmla="*/ 3 h 11"/>
                    <a:gd name="T2" fmla="*/ 6 w 7"/>
                    <a:gd name="T3" fmla="*/ 3 h 11"/>
                    <a:gd name="T4" fmla="*/ 4 w 7"/>
                    <a:gd name="T5" fmla="*/ 4 h 11"/>
                    <a:gd name="T6" fmla="*/ 4 w 7"/>
                    <a:gd name="T7" fmla="*/ 6 h 11"/>
                    <a:gd name="T8" fmla="*/ 4 w 7"/>
                    <a:gd name="T9" fmla="*/ 11 h 11"/>
                    <a:gd name="T10" fmla="*/ 0 w 7"/>
                    <a:gd name="T11" fmla="*/ 11 h 11"/>
                    <a:gd name="T12" fmla="*/ 0 w 7"/>
                    <a:gd name="T13" fmla="*/ 0 h 11"/>
                    <a:gd name="T14" fmla="*/ 4 w 7"/>
                    <a:gd name="T15" fmla="*/ 0 h 11"/>
                    <a:gd name="T16" fmla="*/ 4 w 7"/>
                    <a:gd name="T17" fmla="*/ 2 h 11"/>
                    <a:gd name="T18" fmla="*/ 4 w 7"/>
                    <a:gd name="T19" fmla="*/ 2 h 11"/>
                    <a:gd name="T20" fmla="*/ 6 w 7"/>
                    <a:gd name="T21" fmla="*/ 0 h 11"/>
                    <a:gd name="T22" fmla="*/ 7 w 7"/>
                    <a:gd name="T23" fmla="*/ 0 h 11"/>
                    <a:gd name="T24" fmla="*/ 7 w 7"/>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1" name="Freeform 73"/>
                <p:cNvSpPr>
                  <a:spLocks noEditPoints="1"/>
                </p:cNvSpPr>
                <p:nvPr/>
              </p:nvSpPr>
              <p:spPr bwMode="auto">
                <a:xfrm>
                  <a:off x="10099481" y="1857163"/>
                  <a:ext cx="50996" cy="55246"/>
                </a:xfrm>
                <a:custGeom>
                  <a:avLst/>
                  <a:gdLst>
                    <a:gd name="T0" fmla="*/ 10 w 10"/>
                    <a:gd name="T1" fmla="*/ 7 h 11"/>
                    <a:gd name="T2" fmla="*/ 3 w 10"/>
                    <a:gd name="T3" fmla="*/ 7 h 11"/>
                    <a:gd name="T4" fmla="*/ 6 w 10"/>
                    <a:gd name="T5" fmla="*/ 9 h 11"/>
                    <a:gd name="T6" fmla="*/ 9 w 10"/>
                    <a:gd name="T7" fmla="*/ 8 h 11"/>
                    <a:gd name="T8" fmla="*/ 9 w 10"/>
                    <a:gd name="T9" fmla="*/ 10 h 11"/>
                    <a:gd name="T10" fmla="*/ 5 w 10"/>
                    <a:gd name="T11" fmla="*/ 11 h 11"/>
                    <a:gd name="T12" fmla="*/ 1 w 10"/>
                    <a:gd name="T13" fmla="*/ 10 h 11"/>
                    <a:gd name="T14" fmla="*/ 0 w 10"/>
                    <a:gd name="T15" fmla="*/ 6 h 11"/>
                    <a:gd name="T16" fmla="*/ 2 w 10"/>
                    <a:gd name="T17" fmla="*/ 2 h 11"/>
                    <a:gd name="T18" fmla="*/ 5 w 10"/>
                    <a:gd name="T19" fmla="*/ 0 h 11"/>
                    <a:gd name="T20" fmla="*/ 9 w 10"/>
                    <a:gd name="T21" fmla="*/ 2 h 11"/>
                    <a:gd name="T22" fmla="*/ 10 w 10"/>
                    <a:gd name="T23" fmla="*/ 5 h 11"/>
                    <a:gd name="T24" fmla="*/ 10 w 10"/>
                    <a:gd name="T25" fmla="*/ 7 h 11"/>
                    <a:gd name="T26" fmla="*/ 7 w 10"/>
                    <a:gd name="T27" fmla="*/ 5 h 11"/>
                    <a:gd name="T28" fmla="*/ 5 w 10"/>
                    <a:gd name="T29" fmla="*/ 2 h 11"/>
                    <a:gd name="T30" fmla="*/ 4 w 10"/>
                    <a:gd name="T31" fmla="*/ 3 h 11"/>
                    <a:gd name="T32" fmla="*/ 3 w 10"/>
                    <a:gd name="T33" fmla="*/ 5 h 11"/>
                    <a:gd name="T34" fmla="*/ 7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857" name="Group 856"/>
              <p:cNvGrpSpPr/>
              <p:nvPr/>
            </p:nvGrpSpPr>
            <p:grpSpPr>
              <a:xfrm>
                <a:off x="8283011" y="2411788"/>
                <a:ext cx="327010" cy="200197"/>
                <a:chOff x="9349410" y="1266455"/>
                <a:chExt cx="2158842" cy="1321655"/>
              </a:xfrm>
              <a:effectLst>
                <a:outerShdw sx="102000" sy="102000" algn="ctr" rotWithShape="0">
                  <a:prstClr val="black">
                    <a:alpha val="44000"/>
                  </a:prstClr>
                </a:outerShdw>
              </a:effectLst>
            </p:grpSpPr>
            <p:sp>
              <p:nvSpPr>
                <p:cNvPr id="858" name="Freeform 37"/>
                <p:cNvSpPr>
                  <a:spLocks/>
                </p:cNvSpPr>
                <p:nvPr/>
              </p:nvSpPr>
              <p:spPr bwMode="auto">
                <a:xfrm>
                  <a:off x="9349410" y="1266455"/>
                  <a:ext cx="2158842" cy="1321655"/>
                </a:xfrm>
                <a:custGeom>
                  <a:avLst/>
                  <a:gdLst>
                    <a:gd name="T0" fmla="*/ 429 w 429"/>
                    <a:gd name="T1" fmla="*/ 229 h 262"/>
                    <a:gd name="T2" fmla="*/ 396 w 429"/>
                    <a:gd name="T3" fmla="*/ 262 h 262"/>
                    <a:gd name="T4" fmla="*/ 33 w 429"/>
                    <a:gd name="T5" fmla="*/ 262 h 262"/>
                    <a:gd name="T6" fmla="*/ 0 w 429"/>
                    <a:gd name="T7" fmla="*/ 229 h 262"/>
                    <a:gd name="T8" fmla="*/ 0 w 429"/>
                    <a:gd name="T9" fmla="*/ 33 h 262"/>
                    <a:gd name="T10" fmla="*/ 33 w 429"/>
                    <a:gd name="T11" fmla="*/ 0 h 262"/>
                    <a:gd name="T12" fmla="*/ 396 w 429"/>
                    <a:gd name="T13" fmla="*/ 0 h 262"/>
                    <a:gd name="T14" fmla="*/ 429 w 429"/>
                    <a:gd name="T15" fmla="*/ 33 h 262"/>
                    <a:gd name="T16" fmla="*/ 429 w 429"/>
                    <a:gd name="T17"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62">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59" name="Rectangle 38"/>
                <p:cNvSpPr>
                  <a:spLocks noChangeArrowheads="1"/>
                </p:cNvSpPr>
                <p:nvPr/>
              </p:nvSpPr>
              <p:spPr bwMode="auto">
                <a:xfrm>
                  <a:off x="9349410" y="1417320"/>
                  <a:ext cx="2158842" cy="308104"/>
                </a:xfrm>
                <a:prstGeom prst="rect">
                  <a:avLst/>
                </a:prstGeom>
                <a:solidFill>
                  <a:srgbClr val="000000">
                    <a:lumMod val="65000"/>
                    <a:lumOff val="3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0" name="Rectangle 39"/>
                <p:cNvSpPr>
                  <a:spLocks noChangeArrowheads="1"/>
                </p:cNvSpPr>
                <p:nvPr/>
              </p:nvSpPr>
              <p:spPr bwMode="auto">
                <a:xfrm>
                  <a:off x="9445029" y="1765795"/>
                  <a:ext cx="1264283" cy="2124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1" name="Rectangle 40"/>
                <p:cNvSpPr>
                  <a:spLocks noChangeArrowheads="1"/>
                </p:cNvSpPr>
                <p:nvPr/>
              </p:nvSpPr>
              <p:spPr bwMode="auto">
                <a:xfrm>
                  <a:off x="9581019" y="2254510"/>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2" name="Rectangle 41"/>
                <p:cNvSpPr>
                  <a:spLocks noChangeArrowheads="1"/>
                </p:cNvSpPr>
                <p:nvPr/>
              </p:nvSpPr>
              <p:spPr bwMode="auto">
                <a:xfrm>
                  <a:off x="9581019" y="2199264"/>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3" name="Rectangle 42"/>
                <p:cNvSpPr>
                  <a:spLocks noChangeArrowheads="1"/>
                </p:cNvSpPr>
                <p:nvPr/>
              </p:nvSpPr>
              <p:spPr bwMode="auto">
                <a:xfrm>
                  <a:off x="9581019" y="2309756"/>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4" name="Rectangle 43"/>
                <p:cNvSpPr>
                  <a:spLocks noChangeArrowheads="1"/>
                </p:cNvSpPr>
                <p:nvPr/>
              </p:nvSpPr>
              <p:spPr bwMode="auto">
                <a:xfrm>
                  <a:off x="9581019" y="2367126"/>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5" name="Rectangle 44"/>
                <p:cNvSpPr>
                  <a:spLocks noChangeArrowheads="1"/>
                </p:cNvSpPr>
                <p:nvPr/>
              </p:nvSpPr>
              <p:spPr bwMode="auto">
                <a:xfrm>
                  <a:off x="9581019" y="2422372"/>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6" name="Rectangle 45"/>
                <p:cNvSpPr>
                  <a:spLocks noChangeArrowheads="1"/>
                </p:cNvSpPr>
                <p:nvPr/>
              </p:nvSpPr>
              <p:spPr bwMode="auto">
                <a:xfrm>
                  <a:off x="9581019" y="2477618"/>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7" name="Freeform 46"/>
                <p:cNvSpPr>
                  <a:spLocks/>
                </p:cNvSpPr>
                <p:nvPr/>
              </p:nvSpPr>
              <p:spPr bwMode="auto">
                <a:xfrm>
                  <a:off x="11261770"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8" name="Freeform 47"/>
                <p:cNvSpPr>
                  <a:spLocks/>
                </p:cNvSpPr>
                <p:nvPr/>
              </p:nvSpPr>
              <p:spPr bwMode="auto">
                <a:xfrm>
                  <a:off x="11157653" y="2008027"/>
                  <a:ext cx="80744" cy="131741"/>
                </a:xfrm>
                <a:custGeom>
                  <a:avLst/>
                  <a:gdLst>
                    <a:gd name="T0" fmla="*/ 0 w 38"/>
                    <a:gd name="T1" fmla="*/ 52 h 62"/>
                    <a:gd name="T2" fmla="*/ 11 w 38"/>
                    <a:gd name="T3" fmla="*/ 52 h 62"/>
                    <a:gd name="T4" fmla="*/ 11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9" name="Freeform 48"/>
                <p:cNvSpPr>
                  <a:spLocks/>
                </p:cNvSpPr>
                <p:nvPr/>
              </p:nvSpPr>
              <p:spPr bwMode="auto">
                <a:xfrm>
                  <a:off x="11051411"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0" name="Freeform 49"/>
                <p:cNvSpPr>
                  <a:spLocks/>
                </p:cNvSpPr>
                <p:nvPr/>
              </p:nvSpPr>
              <p:spPr bwMode="auto">
                <a:xfrm>
                  <a:off x="10951543" y="2008027"/>
                  <a:ext cx="78620" cy="131741"/>
                </a:xfrm>
                <a:custGeom>
                  <a:avLst/>
                  <a:gdLst>
                    <a:gd name="T0" fmla="*/ 0 w 37"/>
                    <a:gd name="T1" fmla="*/ 52 h 62"/>
                    <a:gd name="T2" fmla="*/ 11 w 37"/>
                    <a:gd name="T3" fmla="*/ 52 h 62"/>
                    <a:gd name="T4" fmla="*/ 11 w 37"/>
                    <a:gd name="T5" fmla="*/ 0 h 62"/>
                    <a:gd name="T6" fmla="*/ 37 w 37"/>
                    <a:gd name="T7" fmla="*/ 7 h 62"/>
                    <a:gd name="T8" fmla="*/ 37 w 37"/>
                    <a:gd name="T9" fmla="*/ 17 h 62"/>
                    <a:gd name="T10" fmla="*/ 23 w 37"/>
                    <a:gd name="T11" fmla="*/ 14 h 62"/>
                    <a:gd name="T12" fmla="*/ 23 w 37"/>
                    <a:gd name="T13" fmla="*/ 52 h 62"/>
                    <a:gd name="T14" fmla="*/ 37 w 37"/>
                    <a:gd name="T15" fmla="*/ 52 h 62"/>
                    <a:gd name="T16" fmla="*/ 37 w 37"/>
                    <a:gd name="T17" fmla="*/ 62 h 62"/>
                    <a:gd name="T18" fmla="*/ 0 w 37"/>
                    <a:gd name="T19" fmla="*/ 62 h 62"/>
                    <a:gd name="T20" fmla="*/ 0 w 37"/>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1" name="Freeform 50"/>
                <p:cNvSpPr>
                  <a:spLocks/>
                </p:cNvSpPr>
                <p:nvPr/>
              </p:nvSpPr>
              <p:spPr bwMode="auto">
                <a:xfrm>
                  <a:off x="10794304"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2" name="Freeform 51"/>
                <p:cNvSpPr>
                  <a:spLocks/>
                </p:cNvSpPr>
                <p:nvPr/>
              </p:nvSpPr>
              <p:spPr bwMode="auto">
                <a:xfrm>
                  <a:off x="10688062" y="2008027"/>
                  <a:ext cx="87119" cy="131741"/>
                </a:xfrm>
                <a:custGeom>
                  <a:avLst/>
                  <a:gdLst>
                    <a:gd name="T0" fmla="*/ 0 w 41"/>
                    <a:gd name="T1" fmla="*/ 52 h 62"/>
                    <a:gd name="T2" fmla="*/ 15 w 41"/>
                    <a:gd name="T3" fmla="*/ 52 h 62"/>
                    <a:gd name="T4" fmla="*/ 15 w 41"/>
                    <a:gd name="T5" fmla="*/ 0 h 62"/>
                    <a:gd name="T6" fmla="*/ 41 w 41"/>
                    <a:gd name="T7" fmla="*/ 7 h 62"/>
                    <a:gd name="T8" fmla="*/ 41 w 41"/>
                    <a:gd name="T9" fmla="*/ 17 h 62"/>
                    <a:gd name="T10" fmla="*/ 26 w 41"/>
                    <a:gd name="T11" fmla="*/ 14 h 62"/>
                    <a:gd name="T12" fmla="*/ 26 w 41"/>
                    <a:gd name="T13" fmla="*/ 52 h 62"/>
                    <a:gd name="T14" fmla="*/ 38 w 41"/>
                    <a:gd name="T15" fmla="*/ 52 h 62"/>
                    <a:gd name="T16" fmla="*/ 38 w 41"/>
                    <a:gd name="T17" fmla="*/ 62 h 62"/>
                    <a:gd name="T18" fmla="*/ 0 w 41"/>
                    <a:gd name="T19" fmla="*/ 62 h 62"/>
                    <a:gd name="T20" fmla="*/ 0 w 41"/>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2">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3" name="Freeform 52"/>
                <p:cNvSpPr>
                  <a:spLocks/>
                </p:cNvSpPr>
                <p:nvPr/>
              </p:nvSpPr>
              <p:spPr bwMode="auto">
                <a:xfrm>
                  <a:off x="10588195"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4" name="Freeform 53"/>
                <p:cNvSpPr>
                  <a:spLocks/>
                </p:cNvSpPr>
                <p:nvPr/>
              </p:nvSpPr>
              <p:spPr bwMode="auto">
                <a:xfrm>
                  <a:off x="1048195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5" name="Freeform 54"/>
                <p:cNvSpPr>
                  <a:spLocks/>
                </p:cNvSpPr>
                <p:nvPr/>
              </p:nvSpPr>
              <p:spPr bwMode="auto">
                <a:xfrm>
                  <a:off x="10331088"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6" name="Freeform 55"/>
                <p:cNvSpPr>
                  <a:spLocks/>
                </p:cNvSpPr>
                <p:nvPr/>
              </p:nvSpPr>
              <p:spPr bwMode="auto">
                <a:xfrm>
                  <a:off x="10224846"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7" name="Freeform 56"/>
                <p:cNvSpPr>
                  <a:spLocks/>
                </p:cNvSpPr>
                <p:nvPr/>
              </p:nvSpPr>
              <p:spPr bwMode="auto">
                <a:xfrm>
                  <a:off x="10120729"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8" name="Freeform 57"/>
                <p:cNvSpPr>
                  <a:spLocks/>
                </p:cNvSpPr>
                <p:nvPr/>
              </p:nvSpPr>
              <p:spPr bwMode="auto">
                <a:xfrm>
                  <a:off x="10018737"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9" name="Freeform 58"/>
                <p:cNvSpPr>
                  <a:spLocks/>
                </p:cNvSpPr>
                <p:nvPr/>
              </p:nvSpPr>
              <p:spPr bwMode="auto">
                <a:xfrm>
                  <a:off x="9863622"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0" name="Freeform 59"/>
                <p:cNvSpPr>
                  <a:spLocks/>
                </p:cNvSpPr>
                <p:nvPr/>
              </p:nvSpPr>
              <p:spPr bwMode="auto">
                <a:xfrm>
                  <a:off x="9757380"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1" name="Freeform 60"/>
                <p:cNvSpPr>
                  <a:spLocks/>
                </p:cNvSpPr>
                <p:nvPr/>
              </p:nvSpPr>
              <p:spPr bwMode="auto">
                <a:xfrm>
                  <a:off x="965751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3 w 38"/>
                    <a:gd name="T11" fmla="*/ 14 h 62"/>
                    <a:gd name="T12" fmla="*/ 23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2" name="Freeform 61"/>
                <p:cNvSpPr>
                  <a:spLocks/>
                </p:cNvSpPr>
                <p:nvPr/>
              </p:nvSpPr>
              <p:spPr bwMode="auto">
                <a:xfrm>
                  <a:off x="9551271"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3" name="Freeform 62"/>
                <p:cNvSpPr>
                  <a:spLocks/>
                </p:cNvSpPr>
                <p:nvPr/>
              </p:nvSpPr>
              <p:spPr bwMode="auto">
                <a:xfrm>
                  <a:off x="10492576"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4" name="Freeform 63"/>
                <p:cNvSpPr>
                  <a:spLocks/>
                </p:cNvSpPr>
                <p:nvPr/>
              </p:nvSpPr>
              <p:spPr bwMode="auto">
                <a:xfrm>
                  <a:off x="10547822"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5" name="Freeform 64"/>
                <p:cNvSpPr>
                  <a:spLocks/>
                </p:cNvSpPr>
                <p:nvPr/>
              </p:nvSpPr>
              <p:spPr bwMode="auto">
                <a:xfrm>
                  <a:off x="10607318" y="1840164"/>
                  <a:ext cx="46747" cy="72245"/>
                </a:xfrm>
                <a:custGeom>
                  <a:avLst/>
                  <a:gdLst>
                    <a:gd name="T0" fmla="*/ 22 w 22"/>
                    <a:gd name="T1" fmla="*/ 34 h 34"/>
                    <a:gd name="T2" fmla="*/ 0 w 22"/>
                    <a:gd name="T3" fmla="*/ 34 h 34"/>
                    <a:gd name="T4" fmla="*/ 0 w 22"/>
                    <a:gd name="T5" fmla="*/ 27 h 34"/>
                    <a:gd name="T6" fmla="*/ 8 w 22"/>
                    <a:gd name="T7" fmla="*/ 27 h 34"/>
                    <a:gd name="T8" fmla="*/ 8 w 22"/>
                    <a:gd name="T9" fmla="*/ 8 h 34"/>
                    <a:gd name="T10" fmla="*/ 0 w 22"/>
                    <a:gd name="T11" fmla="*/ 8 h 34"/>
                    <a:gd name="T12" fmla="*/ 0 w 22"/>
                    <a:gd name="T13" fmla="*/ 3 h 34"/>
                    <a:gd name="T14" fmla="*/ 15 w 22"/>
                    <a:gd name="T15" fmla="*/ 0 h 34"/>
                    <a:gd name="T16" fmla="*/ 15 w 22"/>
                    <a:gd name="T17" fmla="*/ 27 h 34"/>
                    <a:gd name="T18" fmla="*/ 22 w 22"/>
                    <a:gd name="T19" fmla="*/ 27 h 34"/>
                    <a:gd name="T20" fmla="*/ 22 w 22"/>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4">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6" name="Freeform 65"/>
                <p:cNvSpPr>
                  <a:spLocks/>
                </p:cNvSpPr>
                <p:nvPr/>
              </p:nvSpPr>
              <p:spPr bwMode="auto">
                <a:xfrm>
                  <a:off x="9676636" y="1835914"/>
                  <a:ext cx="50996" cy="76495"/>
                </a:xfrm>
                <a:custGeom>
                  <a:avLst/>
                  <a:gdLst>
                    <a:gd name="T0" fmla="*/ 0 w 10"/>
                    <a:gd name="T1" fmla="*/ 14 h 15"/>
                    <a:gd name="T2" fmla="*/ 0 w 10"/>
                    <a:gd name="T3" fmla="*/ 11 h 15"/>
                    <a:gd name="T4" fmla="*/ 2 w 10"/>
                    <a:gd name="T5" fmla="*/ 12 h 15"/>
                    <a:gd name="T6" fmla="*/ 4 w 10"/>
                    <a:gd name="T7" fmla="*/ 13 h 15"/>
                    <a:gd name="T8" fmla="*/ 6 w 10"/>
                    <a:gd name="T9" fmla="*/ 12 h 15"/>
                    <a:gd name="T10" fmla="*/ 6 w 10"/>
                    <a:gd name="T11" fmla="*/ 12 h 15"/>
                    <a:gd name="T12" fmla="*/ 7 w 10"/>
                    <a:gd name="T13" fmla="*/ 12 h 15"/>
                    <a:gd name="T14" fmla="*/ 7 w 10"/>
                    <a:gd name="T15" fmla="*/ 11 h 15"/>
                    <a:gd name="T16" fmla="*/ 7 w 10"/>
                    <a:gd name="T17" fmla="*/ 10 h 15"/>
                    <a:gd name="T18" fmla="*/ 6 w 10"/>
                    <a:gd name="T19" fmla="*/ 10 h 15"/>
                    <a:gd name="T20" fmla="*/ 5 w 10"/>
                    <a:gd name="T21" fmla="*/ 9 h 15"/>
                    <a:gd name="T22" fmla="*/ 4 w 10"/>
                    <a:gd name="T23" fmla="*/ 9 h 15"/>
                    <a:gd name="T24" fmla="*/ 1 w 10"/>
                    <a:gd name="T25" fmla="*/ 7 h 15"/>
                    <a:gd name="T26" fmla="*/ 0 w 10"/>
                    <a:gd name="T27" fmla="*/ 4 h 15"/>
                    <a:gd name="T28" fmla="*/ 1 w 10"/>
                    <a:gd name="T29" fmla="*/ 2 h 15"/>
                    <a:gd name="T30" fmla="*/ 2 w 10"/>
                    <a:gd name="T31" fmla="*/ 1 h 15"/>
                    <a:gd name="T32" fmla="*/ 4 w 10"/>
                    <a:gd name="T33" fmla="*/ 0 h 15"/>
                    <a:gd name="T34" fmla="*/ 6 w 10"/>
                    <a:gd name="T35" fmla="*/ 0 h 15"/>
                    <a:gd name="T36" fmla="*/ 8 w 10"/>
                    <a:gd name="T37" fmla="*/ 0 h 15"/>
                    <a:gd name="T38" fmla="*/ 10 w 10"/>
                    <a:gd name="T39" fmla="*/ 1 h 15"/>
                    <a:gd name="T40" fmla="*/ 10 w 10"/>
                    <a:gd name="T41" fmla="*/ 4 h 15"/>
                    <a:gd name="T42" fmla="*/ 9 w 10"/>
                    <a:gd name="T43" fmla="*/ 3 h 15"/>
                    <a:gd name="T44" fmla="*/ 8 w 10"/>
                    <a:gd name="T45" fmla="*/ 3 h 15"/>
                    <a:gd name="T46" fmla="*/ 7 w 10"/>
                    <a:gd name="T47" fmla="*/ 3 h 15"/>
                    <a:gd name="T48" fmla="*/ 6 w 10"/>
                    <a:gd name="T49" fmla="*/ 3 h 15"/>
                    <a:gd name="T50" fmla="*/ 5 w 10"/>
                    <a:gd name="T51" fmla="*/ 3 h 15"/>
                    <a:gd name="T52" fmla="*/ 5 w 10"/>
                    <a:gd name="T53" fmla="*/ 3 h 15"/>
                    <a:gd name="T54" fmla="*/ 4 w 10"/>
                    <a:gd name="T55" fmla="*/ 3 h 15"/>
                    <a:gd name="T56" fmla="*/ 4 w 10"/>
                    <a:gd name="T57" fmla="*/ 4 h 15"/>
                    <a:gd name="T58" fmla="*/ 4 w 10"/>
                    <a:gd name="T59" fmla="*/ 5 h 15"/>
                    <a:gd name="T60" fmla="*/ 5 w 10"/>
                    <a:gd name="T61" fmla="*/ 5 h 15"/>
                    <a:gd name="T62" fmla="*/ 5 w 10"/>
                    <a:gd name="T63" fmla="*/ 6 h 15"/>
                    <a:gd name="T64" fmla="*/ 7 w 10"/>
                    <a:gd name="T65" fmla="*/ 6 h 15"/>
                    <a:gd name="T66" fmla="*/ 8 w 10"/>
                    <a:gd name="T67" fmla="*/ 7 h 15"/>
                    <a:gd name="T68" fmla="*/ 9 w 10"/>
                    <a:gd name="T69" fmla="*/ 8 h 15"/>
                    <a:gd name="T70" fmla="*/ 10 w 10"/>
                    <a:gd name="T71" fmla="*/ 9 h 15"/>
                    <a:gd name="T72" fmla="*/ 10 w 10"/>
                    <a:gd name="T73" fmla="*/ 11 h 15"/>
                    <a:gd name="T74" fmla="*/ 10 w 10"/>
                    <a:gd name="T75" fmla="*/ 13 h 15"/>
                    <a:gd name="T76" fmla="*/ 9 w 10"/>
                    <a:gd name="T77" fmla="*/ 14 h 15"/>
                    <a:gd name="T78" fmla="*/ 7 w 10"/>
                    <a:gd name="T79" fmla="*/ 15 h 15"/>
                    <a:gd name="T80" fmla="*/ 5 w 10"/>
                    <a:gd name="T81" fmla="*/ 15 h 15"/>
                    <a:gd name="T82" fmla="*/ 2 w 10"/>
                    <a:gd name="T83" fmla="*/ 15 h 15"/>
                    <a:gd name="T84" fmla="*/ 0 w 10"/>
                    <a:gd name="T8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5">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7" name="Freeform 66"/>
                <p:cNvSpPr>
                  <a:spLocks noEditPoints="1"/>
                </p:cNvSpPr>
                <p:nvPr/>
              </p:nvSpPr>
              <p:spPr bwMode="auto">
                <a:xfrm>
                  <a:off x="9738257" y="1831664"/>
                  <a:ext cx="19124" cy="80744"/>
                </a:xfrm>
                <a:custGeom>
                  <a:avLst/>
                  <a:gdLst>
                    <a:gd name="T0" fmla="*/ 2 w 4"/>
                    <a:gd name="T1" fmla="*/ 4 h 16"/>
                    <a:gd name="T2" fmla="*/ 1 w 4"/>
                    <a:gd name="T3" fmla="*/ 3 h 16"/>
                    <a:gd name="T4" fmla="*/ 0 w 4"/>
                    <a:gd name="T5" fmla="*/ 2 h 16"/>
                    <a:gd name="T6" fmla="*/ 1 w 4"/>
                    <a:gd name="T7" fmla="*/ 1 h 16"/>
                    <a:gd name="T8" fmla="*/ 2 w 4"/>
                    <a:gd name="T9" fmla="*/ 0 h 16"/>
                    <a:gd name="T10" fmla="*/ 4 w 4"/>
                    <a:gd name="T11" fmla="*/ 1 h 16"/>
                    <a:gd name="T12" fmla="*/ 4 w 4"/>
                    <a:gd name="T13" fmla="*/ 2 h 16"/>
                    <a:gd name="T14" fmla="*/ 4 w 4"/>
                    <a:gd name="T15" fmla="*/ 3 h 16"/>
                    <a:gd name="T16" fmla="*/ 2 w 4"/>
                    <a:gd name="T17" fmla="*/ 4 h 16"/>
                    <a:gd name="T18" fmla="*/ 4 w 4"/>
                    <a:gd name="T19" fmla="*/ 16 h 16"/>
                    <a:gd name="T20" fmla="*/ 1 w 4"/>
                    <a:gd name="T21" fmla="*/ 16 h 16"/>
                    <a:gd name="T22" fmla="*/ 1 w 4"/>
                    <a:gd name="T23" fmla="*/ 5 h 16"/>
                    <a:gd name="T24" fmla="*/ 4 w 4"/>
                    <a:gd name="T25" fmla="*/ 5 h 16"/>
                    <a:gd name="T26" fmla="*/ 4 w 4"/>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6">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8" name="Freeform 67"/>
                <p:cNvSpPr>
                  <a:spLocks noEditPoints="1"/>
                </p:cNvSpPr>
                <p:nvPr/>
              </p:nvSpPr>
              <p:spPr bwMode="auto">
                <a:xfrm>
                  <a:off x="9768005" y="1857163"/>
                  <a:ext cx="55246" cy="80744"/>
                </a:xfrm>
                <a:custGeom>
                  <a:avLst/>
                  <a:gdLst>
                    <a:gd name="T0" fmla="*/ 11 w 11"/>
                    <a:gd name="T1" fmla="*/ 10 h 16"/>
                    <a:gd name="T2" fmla="*/ 9 w 11"/>
                    <a:gd name="T3" fmla="*/ 14 h 16"/>
                    <a:gd name="T4" fmla="*/ 4 w 11"/>
                    <a:gd name="T5" fmla="*/ 16 h 16"/>
                    <a:gd name="T6" fmla="*/ 1 w 11"/>
                    <a:gd name="T7" fmla="*/ 15 h 16"/>
                    <a:gd name="T8" fmla="*/ 1 w 11"/>
                    <a:gd name="T9" fmla="*/ 13 h 16"/>
                    <a:gd name="T10" fmla="*/ 4 w 11"/>
                    <a:gd name="T11" fmla="*/ 13 h 16"/>
                    <a:gd name="T12" fmla="*/ 7 w 11"/>
                    <a:gd name="T13" fmla="*/ 13 h 16"/>
                    <a:gd name="T14" fmla="*/ 8 w 11"/>
                    <a:gd name="T15" fmla="*/ 10 h 16"/>
                    <a:gd name="T16" fmla="*/ 8 w 11"/>
                    <a:gd name="T17" fmla="*/ 9 h 16"/>
                    <a:gd name="T18" fmla="*/ 8 w 11"/>
                    <a:gd name="T19" fmla="*/ 9 h 16"/>
                    <a:gd name="T20" fmla="*/ 4 w 11"/>
                    <a:gd name="T21" fmla="*/ 11 h 16"/>
                    <a:gd name="T22" fmla="*/ 1 w 11"/>
                    <a:gd name="T23" fmla="*/ 10 h 16"/>
                    <a:gd name="T24" fmla="*/ 0 w 11"/>
                    <a:gd name="T25" fmla="*/ 6 h 16"/>
                    <a:gd name="T26" fmla="*/ 1 w 11"/>
                    <a:gd name="T27" fmla="*/ 2 h 16"/>
                    <a:gd name="T28" fmla="*/ 5 w 11"/>
                    <a:gd name="T29" fmla="*/ 0 h 16"/>
                    <a:gd name="T30" fmla="*/ 8 w 11"/>
                    <a:gd name="T31" fmla="*/ 2 h 16"/>
                    <a:gd name="T32" fmla="*/ 8 w 11"/>
                    <a:gd name="T33" fmla="*/ 2 h 16"/>
                    <a:gd name="T34" fmla="*/ 8 w 11"/>
                    <a:gd name="T35" fmla="*/ 0 h 16"/>
                    <a:gd name="T36" fmla="*/ 11 w 11"/>
                    <a:gd name="T37" fmla="*/ 0 h 16"/>
                    <a:gd name="T38" fmla="*/ 11 w 11"/>
                    <a:gd name="T39" fmla="*/ 10 h 16"/>
                    <a:gd name="T40" fmla="*/ 8 w 11"/>
                    <a:gd name="T41" fmla="*/ 6 h 16"/>
                    <a:gd name="T42" fmla="*/ 8 w 11"/>
                    <a:gd name="T43" fmla="*/ 5 h 16"/>
                    <a:gd name="T44" fmla="*/ 7 w 11"/>
                    <a:gd name="T45" fmla="*/ 3 h 16"/>
                    <a:gd name="T46" fmla="*/ 5 w 11"/>
                    <a:gd name="T47" fmla="*/ 3 h 16"/>
                    <a:gd name="T48" fmla="*/ 4 w 11"/>
                    <a:gd name="T49" fmla="*/ 3 h 16"/>
                    <a:gd name="T50" fmla="*/ 3 w 11"/>
                    <a:gd name="T51" fmla="*/ 6 h 16"/>
                    <a:gd name="T52" fmla="*/ 4 w 11"/>
                    <a:gd name="T53" fmla="*/ 8 h 16"/>
                    <a:gd name="T54" fmla="*/ 5 w 11"/>
                    <a:gd name="T55" fmla="*/ 9 h 16"/>
                    <a:gd name="T56" fmla="*/ 7 w 11"/>
                    <a:gd name="T57" fmla="*/ 8 h 16"/>
                    <a:gd name="T58" fmla="*/ 8 w 11"/>
                    <a:gd name="T5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6">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9" name="Freeform 68"/>
                <p:cNvSpPr>
                  <a:spLocks/>
                </p:cNvSpPr>
                <p:nvPr/>
              </p:nvSpPr>
              <p:spPr bwMode="auto">
                <a:xfrm>
                  <a:off x="9833875" y="1857163"/>
                  <a:ext cx="55246" cy="55246"/>
                </a:xfrm>
                <a:custGeom>
                  <a:avLst/>
                  <a:gdLst>
                    <a:gd name="T0" fmla="*/ 11 w 11"/>
                    <a:gd name="T1" fmla="*/ 11 h 11"/>
                    <a:gd name="T2" fmla="*/ 7 w 11"/>
                    <a:gd name="T3" fmla="*/ 11 h 11"/>
                    <a:gd name="T4" fmla="*/ 7 w 11"/>
                    <a:gd name="T5" fmla="*/ 5 h 11"/>
                    <a:gd name="T6" fmla="*/ 6 w 11"/>
                    <a:gd name="T7" fmla="*/ 3 h 11"/>
                    <a:gd name="T8" fmla="*/ 4 w 11"/>
                    <a:gd name="T9" fmla="*/ 3 h 11"/>
                    <a:gd name="T10" fmla="*/ 4 w 11"/>
                    <a:gd name="T11" fmla="*/ 5 h 11"/>
                    <a:gd name="T12" fmla="*/ 4 w 11"/>
                    <a:gd name="T13" fmla="*/ 11 h 11"/>
                    <a:gd name="T14" fmla="*/ 0 w 11"/>
                    <a:gd name="T15" fmla="*/ 11 h 11"/>
                    <a:gd name="T16" fmla="*/ 0 w 11"/>
                    <a:gd name="T17" fmla="*/ 0 h 11"/>
                    <a:gd name="T18" fmla="*/ 4 w 11"/>
                    <a:gd name="T19" fmla="*/ 0 h 11"/>
                    <a:gd name="T20" fmla="*/ 4 w 11"/>
                    <a:gd name="T21" fmla="*/ 2 h 11"/>
                    <a:gd name="T22" fmla="*/ 4 w 11"/>
                    <a:gd name="T23" fmla="*/ 2 h 11"/>
                    <a:gd name="T24" fmla="*/ 7 w 11"/>
                    <a:gd name="T25" fmla="*/ 0 h 11"/>
                    <a:gd name="T26" fmla="*/ 11 w 11"/>
                    <a:gd name="T27" fmla="*/ 4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0" name="Freeform 69"/>
                <p:cNvSpPr>
                  <a:spLocks noEditPoints="1"/>
                </p:cNvSpPr>
                <p:nvPr/>
              </p:nvSpPr>
              <p:spPr bwMode="auto">
                <a:xfrm>
                  <a:off x="9893370" y="1857163"/>
                  <a:ext cx="50996" cy="55246"/>
                </a:xfrm>
                <a:custGeom>
                  <a:avLst/>
                  <a:gdLst>
                    <a:gd name="T0" fmla="*/ 10 w 10"/>
                    <a:gd name="T1" fmla="*/ 11 h 11"/>
                    <a:gd name="T2" fmla="*/ 7 w 10"/>
                    <a:gd name="T3" fmla="*/ 11 h 11"/>
                    <a:gd name="T4" fmla="*/ 7 w 10"/>
                    <a:gd name="T5" fmla="*/ 9 h 11"/>
                    <a:gd name="T6" fmla="*/ 7 w 10"/>
                    <a:gd name="T7" fmla="*/ 9 h 11"/>
                    <a:gd name="T8" fmla="*/ 4 w 10"/>
                    <a:gd name="T9" fmla="*/ 11 h 11"/>
                    <a:gd name="T10" fmla="*/ 1 w 10"/>
                    <a:gd name="T11" fmla="*/ 10 h 11"/>
                    <a:gd name="T12" fmla="*/ 0 w 10"/>
                    <a:gd name="T13" fmla="*/ 8 h 11"/>
                    <a:gd name="T14" fmla="*/ 4 w 10"/>
                    <a:gd name="T15" fmla="*/ 4 h 11"/>
                    <a:gd name="T16" fmla="*/ 7 w 10"/>
                    <a:gd name="T17" fmla="*/ 4 h 11"/>
                    <a:gd name="T18" fmla="*/ 5 w 10"/>
                    <a:gd name="T19" fmla="*/ 2 h 11"/>
                    <a:gd name="T20" fmla="*/ 1 w 10"/>
                    <a:gd name="T21" fmla="*/ 3 h 11"/>
                    <a:gd name="T22" fmla="*/ 1 w 10"/>
                    <a:gd name="T23" fmla="*/ 1 h 11"/>
                    <a:gd name="T24" fmla="*/ 3 w 10"/>
                    <a:gd name="T25" fmla="*/ 0 h 11"/>
                    <a:gd name="T26" fmla="*/ 5 w 10"/>
                    <a:gd name="T27" fmla="*/ 0 h 11"/>
                    <a:gd name="T28" fmla="*/ 10 w 10"/>
                    <a:gd name="T29" fmla="*/ 5 h 11"/>
                    <a:gd name="T30" fmla="*/ 10 w 10"/>
                    <a:gd name="T31" fmla="*/ 11 h 11"/>
                    <a:gd name="T32" fmla="*/ 7 w 10"/>
                    <a:gd name="T33" fmla="*/ 7 h 11"/>
                    <a:gd name="T34" fmla="*/ 7 w 10"/>
                    <a:gd name="T35" fmla="*/ 6 h 11"/>
                    <a:gd name="T36" fmla="*/ 5 w 10"/>
                    <a:gd name="T37" fmla="*/ 6 h 11"/>
                    <a:gd name="T38" fmla="*/ 3 w 10"/>
                    <a:gd name="T39" fmla="*/ 8 h 11"/>
                    <a:gd name="T40" fmla="*/ 4 w 10"/>
                    <a:gd name="T41" fmla="*/ 9 h 11"/>
                    <a:gd name="T42" fmla="*/ 5 w 10"/>
                    <a:gd name="T43" fmla="*/ 9 h 11"/>
                    <a:gd name="T44" fmla="*/ 6 w 10"/>
                    <a:gd name="T45" fmla="*/ 8 h 11"/>
                    <a:gd name="T46" fmla="*/ 7 w 10"/>
                    <a:gd name="T4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1">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1" name="Freeform 70"/>
                <p:cNvSpPr>
                  <a:spLocks/>
                </p:cNvSpPr>
                <p:nvPr/>
              </p:nvSpPr>
              <p:spPr bwMode="auto">
                <a:xfrm>
                  <a:off x="9952866" y="1840164"/>
                  <a:ext cx="36123" cy="72245"/>
                </a:xfrm>
                <a:custGeom>
                  <a:avLst/>
                  <a:gdLst>
                    <a:gd name="T0" fmla="*/ 7 w 7"/>
                    <a:gd name="T1" fmla="*/ 14 h 14"/>
                    <a:gd name="T2" fmla="*/ 5 w 7"/>
                    <a:gd name="T3" fmla="*/ 14 h 14"/>
                    <a:gd name="T4" fmla="*/ 1 w 7"/>
                    <a:gd name="T5" fmla="*/ 11 h 14"/>
                    <a:gd name="T6" fmla="*/ 1 w 7"/>
                    <a:gd name="T7" fmla="*/ 6 h 14"/>
                    <a:gd name="T8" fmla="*/ 0 w 7"/>
                    <a:gd name="T9" fmla="*/ 6 h 14"/>
                    <a:gd name="T10" fmla="*/ 0 w 7"/>
                    <a:gd name="T11" fmla="*/ 3 h 14"/>
                    <a:gd name="T12" fmla="*/ 1 w 7"/>
                    <a:gd name="T13" fmla="*/ 3 h 14"/>
                    <a:gd name="T14" fmla="*/ 1 w 7"/>
                    <a:gd name="T15" fmla="*/ 1 h 14"/>
                    <a:gd name="T16" fmla="*/ 4 w 7"/>
                    <a:gd name="T17" fmla="*/ 0 h 14"/>
                    <a:gd name="T18" fmla="*/ 4 w 7"/>
                    <a:gd name="T19" fmla="*/ 3 h 14"/>
                    <a:gd name="T20" fmla="*/ 7 w 7"/>
                    <a:gd name="T21" fmla="*/ 3 h 14"/>
                    <a:gd name="T22" fmla="*/ 7 w 7"/>
                    <a:gd name="T23" fmla="*/ 6 h 14"/>
                    <a:gd name="T24" fmla="*/ 4 w 7"/>
                    <a:gd name="T25" fmla="*/ 6 h 14"/>
                    <a:gd name="T26" fmla="*/ 4 w 7"/>
                    <a:gd name="T27" fmla="*/ 10 h 14"/>
                    <a:gd name="T28" fmla="*/ 6 w 7"/>
                    <a:gd name="T29" fmla="*/ 12 h 14"/>
                    <a:gd name="T30" fmla="*/ 7 w 7"/>
                    <a:gd name="T31" fmla="*/ 11 h 14"/>
                    <a:gd name="T32" fmla="*/ 7 w 7"/>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2" name="Freeform 71"/>
                <p:cNvSpPr>
                  <a:spLocks/>
                </p:cNvSpPr>
                <p:nvPr/>
              </p:nvSpPr>
              <p:spPr bwMode="auto">
                <a:xfrm>
                  <a:off x="9993239" y="1857163"/>
                  <a:ext cx="57371" cy="55246"/>
                </a:xfrm>
                <a:custGeom>
                  <a:avLst/>
                  <a:gdLst>
                    <a:gd name="T0" fmla="*/ 11 w 11"/>
                    <a:gd name="T1" fmla="*/ 11 h 11"/>
                    <a:gd name="T2" fmla="*/ 7 w 11"/>
                    <a:gd name="T3" fmla="*/ 11 h 11"/>
                    <a:gd name="T4" fmla="*/ 7 w 11"/>
                    <a:gd name="T5" fmla="*/ 9 h 11"/>
                    <a:gd name="T6" fmla="*/ 7 w 11"/>
                    <a:gd name="T7" fmla="*/ 9 h 11"/>
                    <a:gd name="T8" fmla="*/ 4 w 11"/>
                    <a:gd name="T9" fmla="*/ 11 h 11"/>
                    <a:gd name="T10" fmla="*/ 0 w 11"/>
                    <a:gd name="T11" fmla="*/ 7 h 11"/>
                    <a:gd name="T12" fmla="*/ 0 w 11"/>
                    <a:gd name="T13" fmla="*/ 0 h 11"/>
                    <a:gd name="T14" fmla="*/ 4 w 11"/>
                    <a:gd name="T15" fmla="*/ 0 h 11"/>
                    <a:gd name="T16" fmla="*/ 4 w 11"/>
                    <a:gd name="T17" fmla="*/ 6 h 11"/>
                    <a:gd name="T18" fmla="*/ 5 w 11"/>
                    <a:gd name="T19" fmla="*/ 9 h 11"/>
                    <a:gd name="T20" fmla="*/ 7 w 11"/>
                    <a:gd name="T21" fmla="*/ 8 h 11"/>
                    <a:gd name="T22" fmla="*/ 7 w 11"/>
                    <a:gd name="T23" fmla="*/ 6 h 11"/>
                    <a:gd name="T24" fmla="*/ 7 w 11"/>
                    <a:gd name="T25" fmla="*/ 0 h 11"/>
                    <a:gd name="T26" fmla="*/ 11 w 11"/>
                    <a:gd name="T27" fmla="*/ 0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3" name="Freeform 72"/>
                <p:cNvSpPr>
                  <a:spLocks/>
                </p:cNvSpPr>
                <p:nvPr/>
              </p:nvSpPr>
              <p:spPr bwMode="auto">
                <a:xfrm>
                  <a:off x="10059108" y="1857163"/>
                  <a:ext cx="36123" cy="55246"/>
                </a:xfrm>
                <a:custGeom>
                  <a:avLst/>
                  <a:gdLst>
                    <a:gd name="T0" fmla="*/ 7 w 7"/>
                    <a:gd name="T1" fmla="*/ 3 h 11"/>
                    <a:gd name="T2" fmla="*/ 6 w 7"/>
                    <a:gd name="T3" fmla="*/ 3 h 11"/>
                    <a:gd name="T4" fmla="*/ 4 w 7"/>
                    <a:gd name="T5" fmla="*/ 4 h 11"/>
                    <a:gd name="T6" fmla="*/ 4 w 7"/>
                    <a:gd name="T7" fmla="*/ 6 h 11"/>
                    <a:gd name="T8" fmla="*/ 4 w 7"/>
                    <a:gd name="T9" fmla="*/ 11 h 11"/>
                    <a:gd name="T10" fmla="*/ 0 w 7"/>
                    <a:gd name="T11" fmla="*/ 11 h 11"/>
                    <a:gd name="T12" fmla="*/ 0 w 7"/>
                    <a:gd name="T13" fmla="*/ 0 h 11"/>
                    <a:gd name="T14" fmla="*/ 4 w 7"/>
                    <a:gd name="T15" fmla="*/ 0 h 11"/>
                    <a:gd name="T16" fmla="*/ 4 w 7"/>
                    <a:gd name="T17" fmla="*/ 2 h 11"/>
                    <a:gd name="T18" fmla="*/ 4 w 7"/>
                    <a:gd name="T19" fmla="*/ 2 h 11"/>
                    <a:gd name="T20" fmla="*/ 6 w 7"/>
                    <a:gd name="T21" fmla="*/ 0 h 11"/>
                    <a:gd name="T22" fmla="*/ 7 w 7"/>
                    <a:gd name="T23" fmla="*/ 0 h 11"/>
                    <a:gd name="T24" fmla="*/ 7 w 7"/>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4" name="Freeform 73"/>
                <p:cNvSpPr>
                  <a:spLocks noEditPoints="1"/>
                </p:cNvSpPr>
                <p:nvPr/>
              </p:nvSpPr>
              <p:spPr bwMode="auto">
                <a:xfrm>
                  <a:off x="10099481" y="1857163"/>
                  <a:ext cx="50996" cy="55246"/>
                </a:xfrm>
                <a:custGeom>
                  <a:avLst/>
                  <a:gdLst>
                    <a:gd name="T0" fmla="*/ 10 w 10"/>
                    <a:gd name="T1" fmla="*/ 7 h 11"/>
                    <a:gd name="T2" fmla="*/ 3 w 10"/>
                    <a:gd name="T3" fmla="*/ 7 h 11"/>
                    <a:gd name="T4" fmla="*/ 6 w 10"/>
                    <a:gd name="T5" fmla="*/ 9 h 11"/>
                    <a:gd name="T6" fmla="*/ 9 w 10"/>
                    <a:gd name="T7" fmla="*/ 8 h 11"/>
                    <a:gd name="T8" fmla="*/ 9 w 10"/>
                    <a:gd name="T9" fmla="*/ 10 h 11"/>
                    <a:gd name="T10" fmla="*/ 5 w 10"/>
                    <a:gd name="T11" fmla="*/ 11 h 11"/>
                    <a:gd name="T12" fmla="*/ 1 w 10"/>
                    <a:gd name="T13" fmla="*/ 10 h 11"/>
                    <a:gd name="T14" fmla="*/ 0 w 10"/>
                    <a:gd name="T15" fmla="*/ 6 h 11"/>
                    <a:gd name="T16" fmla="*/ 2 w 10"/>
                    <a:gd name="T17" fmla="*/ 2 h 11"/>
                    <a:gd name="T18" fmla="*/ 5 w 10"/>
                    <a:gd name="T19" fmla="*/ 0 h 11"/>
                    <a:gd name="T20" fmla="*/ 9 w 10"/>
                    <a:gd name="T21" fmla="*/ 2 h 11"/>
                    <a:gd name="T22" fmla="*/ 10 w 10"/>
                    <a:gd name="T23" fmla="*/ 5 h 11"/>
                    <a:gd name="T24" fmla="*/ 10 w 10"/>
                    <a:gd name="T25" fmla="*/ 7 h 11"/>
                    <a:gd name="T26" fmla="*/ 7 w 10"/>
                    <a:gd name="T27" fmla="*/ 5 h 11"/>
                    <a:gd name="T28" fmla="*/ 5 w 10"/>
                    <a:gd name="T29" fmla="*/ 2 h 11"/>
                    <a:gd name="T30" fmla="*/ 4 w 10"/>
                    <a:gd name="T31" fmla="*/ 3 h 11"/>
                    <a:gd name="T32" fmla="*/ 3 w 10"/>
                    <a:gd name="T33" fmla="*/ 5 h 11"/>
                    <a:gd name="T34" fmla="*/ 7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sp>
          <p:nvSpPr>
            <p:cNvPr id="848" name="TextBox 847"/>
            <p:cNvSpPr txBox="1"/>
            <p:nvPr/>
          </p:nvSpPr>
          <p:spPr>
            <a:xfrm>
              <a:off x="7799820" y="777570"/>
              <a:ext cx="1190295" cy="49089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Act on Objective</a:t>
              </a:r>
            </a:p>
          </p:txBody>
        </p:sp>
        <p:sp>
          <p:nvSpPr>
            <p:cNvPr id="849" name="&quot;No&quot; Symbol 848"/>
            <p:cNvSpPr/>
            <p:nvPr/>
          </p:nvSpPr>
          <p:spPr>
            <a:xfrm>
              <a:off x="2450758" y="1333106"/>
              <a:ext cx="1695900" cy="1695900"/>
            </a:xfrm>
            <a:prstGeom prst="noSmoking">
              <a:avLst/>
            </a:prstGeom>
            <a:solidFill>
              <a:srgbClr val="F9A145"/>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p:txBody>
        </p:sp>
      </p:grpSp>
      <p:sp>
        <p:nvSpPr>
          <p:cNvPr id="6" name="Rectangle 5"/>
          <p:cNvSpPr/>
          <p:nvPr/>
        </p:nvSpPr>
        <p:spPr>
          <a:xfrm>
            <a:off x="395973" y="3690183"/>
            <a:ext cx="8544080" cy="1138773"/>
          </a:xfrm>
          <a:prstGeom prst="rect">
            <a:avLst/>
          </a:prstGeom>
        </p:spPr>
        <p:txBody>
          <a:bodyPr wrap="square">
            <a:spAutoFit/>
          </a:bodyPr>
          <a:lstStyle/>
          <a:p>
            <a:pPr algn="just">
              <a:buNone/>
            </a:pPr>
            <a:r>
              <a:rPr lang="en-US" sz="2000" b="1" dirty="0">
                <a:solidFill>
                  <a:srgbClr val="000000"/>
                </a:solidFill>
                <a:latin typeface="+mn-lt"/>
              </a:rPr>
              <a:t>2. </a:t>
            </a:r>
            <a:r>
              <a:rPr lang="en-US" sz="2000" b="1" dirty="0" err="1">
                <a:solidFill>
                  <a:srgbClr val="000000"/>
                </a:solidFill>
                <a:latin typeface="+mn-lt"/>
              </a:rPr>
              <a:t>Weaponization</a:t>
            </a:r>
            <a:r>
              <a:rPr lang="en-US" sz="2000" b="1" dirty="0">
                <a:solidFill>
                  <a:srgbClr val="000000"/>
                </a:solidFill>
                <a:latin typeface="+mn-lt"/>
              </a:rPr>
              <a:t> and Delivery: Next, the attackers determine which methods to use. They may choose to embed intruder code within seemingly innocuous files like a PDF or Word document or email message. Or, for highly-targeted attacks, attackers may craft deliverables to catch specific interests of an individual.</a:t>
            </a:r>
          </a:p>
        </p:txBody>
      </p:sp>
    </p:spTree>
    <p:extLst>
      <p:ext uri="{BB962C8B-B14F-4D97-AF65-F5344CB8AC3E}">
        <p14:creationId xmlns:p14="http://schemas.microsoft.com/office/powerpoint/2010/main" val="198203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solidFill>
                  <a:schemeClr val="bg1"/>
                </a:solidFill>
              </a:rPr>
              <a:t>Cyber Attack Lifecycle</a:t>
            </a:r>
          </a:p>
        </p:txBody>
      </p:sp>
      <p:grpSp>
        <p:nvGrpSpPr>
          <p:cNvPr id="833" name="Group 832"/>
          <p:cNvGrpSpPr/>
          <p:nvPr/>
        </p:nvGrpSpPr>
        <p:grpSpPr>
          <a:xfrm>
            <a:off x="376259" y="798700"/>
            <a:ext cx="8543882" cy="2566287"/>
            <a:chOff x="51335" y="719232"/>
            <a:chExt cx="9084774" cy="2728752"/>
          </a:xfrm>
        </p:grpSpPr>
        <p:sp>
          <p:nvSpPr>
            <p:cNvPr id="834" name="Right Arrow 833"/>
            <p:cNvSpPr/>
            <p:nvPr/>
          </p:nvSpPr>
          <p:spPr>
            <a:xfrm>
              <a:off x="93470" y="2846847"/>
              <a:ext cx="9042639" cy="601137"/>
            </a:xfrm>
            <a:prstGeom prst="rightArrow">
              <a:avLst/>
            </a:prstGeom>
            <a:solidFill>
              <a:srgbClr val="7FD0DD"/>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835" name="Group 834"/>
            <p:cNvGrpSpPr/>
            <p:nvPr/>
          </p:nvGrpSpPr>
          <p:grpSpPr>
            <a:xfrm>
              <a:off x="174275" y="1239234"/>
              <a:ext cx="1070507" cy="1877188"/>
              <a:chOff x="217468" y="1259060"/>
              <a:chExt cx="1070507" cy="1877188"/>
            </a:xfrm>
          </p:grpSpPr>
          <p:sp>
            <p:nvSpPr>
              <p:cNvPr id="1158" name="Round Same Side Corner Rectangle 1157"/>
              <p:cNvSpPr/>
              <p:nvPr/>
            </p:nvSpPr>
            <p:spPr>
              <a:xfrm>
                <a:off x="217468" y="1259060"/>
                <a:ext cx="1070507" cy="1877188"/>
              </a:xfrm>
              <a:prstGeom prst="round2SameRect">
                <a:avLst>
                  <a:gd name="adj1" fmla="val 86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59" name="Freeform 28"/>
              <p:cNvSpPr>
                <a:spLocks noEditPoints="1"/>
              </p:cNvSpPr>
              <p:nvPr/>
            </p:nvSpPr>
            <p:spPr bwMode="auto">
              <a:xfrm>
                <a:off x="516780" y="2118030"/>
                <a:ext cx="467438" cy="852189"/>
              </a:xfrm>
              <a:custGeom>
                <a:avLst/>
                <a:gdLst>
                  <a:gd name="T0" fmla="*/ 267 w 277"/>
                  <a:gd name="T1" fmla="*/ 320 h 505"/>
                  <a:gd name="T2" fmla="*/ 267 w 277"/>
                  <a:gd name="T3" fmla="*/ 33 h 505"/>
                  <a:gd name="T4" fmla="*/ 195 w 277"/>
                  <a:gd name="T5" fmla="*/ 14 h 505"/>
                  <a:gd name="T6" fmla="*/ 166 w 277"/>
                  <a:gd name="T7" fmla="*/ 0 h 505"/>
                  <a:gd name="T8" fmla="*/ 108 w 277"/>
                  <a:gd name="T9" fmla="*/ 14 h 505"/>
                  <a:gd name="T10" fmla="*/ 79 w 277"/>
                  <a:gd name="T11" fmla="*/ 33 h 505"/>
                  <a:gd name="T12" fmla="*/ 10 w 277"/>
                  <a:gd name="T13" fmla="*/ 141 h 505"/>
                  <a:gd name="T14" fmla="*/ 10 w 277"/>
                  <a:gd name="T15" fmla="*/ 492 h 505"/>
                  <a:gd name="T16" fmla="*/ 0 w 277"/>
                  <a:gd name="T17" fmla="*/ 505 h 505"/>
                  <a:gd name="T18" fmla="*/ 277 w 277"/>
                  <a:gd name="T19" fmla="*/ 491 h 505"/>
                  <a:gd name="T20" fmla="*/ 153 w 277"/>
                  <a:gd name="T21" fmla="*/ 125 h 505"/>
                  <a:gd name="T22" fmla="*/ 231 w 277"/>
                  <a:gd name="T23" fmla="*/ 162 h 505"/>
                  <a:gd name="T24" fmla="*/ 153 w 277"/>
                  <a:gd name="T25" fmla="*/ 125 h 505"/>
                  <a:gd name="T26" fmla="*/ 231 w 277"/>
                  <a:gd name="T27" fmla="*/ 180 h 505"/>
                  <a:gd name="T28" fmla="*/ 153 w 277"/>
                  <a:gd name="T29" fmla="*/ 218 h 505"/>
                  <a:gd name="T30" fmla="*/ 153 w 277"/>
                  <a:gd name="T31" fmla="*/ 236 h 505"/>
                  <a:gd name="T32" fmla="*/ 231 w 277"/>
                  <a:gd name="T33" fmla="*/ 274 h 505"/>
                  <a:gd name="T34" fmla="*/ 153 w 277"/>
                  <a:gd name="T35" fmla="*/ 236 h 505"/>
                  <a:gd name="T36" fmla="*/ 231 w 277"/>
                  <a:gd name="T37" fmla="*/ 292 h 505"/>
                  <a:gd name="T38" fmla="*/ 153 w 277"/>
                  <a:gd name="T39" fmla="*/ 330 h 505"/>
                  <a:gd name="T40" fmla="*/ 153 w 277"/>
                  <a:gd name="T41" fmla="*/ 348 h 505"/>
                  <a:gd name="T42" fmla="*/ 231 w 277"/>
                  <a:gd name="T43" fmla="*/ 385 h 505"/>
                  <a:gd name="T44" fmla="*/ 153 w 277"/>
                  <a:gd name="T45" fmla="*/ 348 h 505"/>
                  <a:gd name="T46" fmla="*/ 188 w 277"/>
                  <a:gd name="T47" fmla="*/ 495 h 505"/>
                  <a:gd name="T48" fmla="*/ 90 w 277"/>
                  <a:gd name="T49" fmla="*/ 429 h 505"/>
                  <a:gd name="T50" fmla="*/ 45 w 277"/>
                  <a:gd name="T51" fmla="*/ 125 h 505"/>
                  <a:gd name="T52" fmla="*/ 123 w 277"/>
                  <a:gd name="T53" fmla="*/ 162 h 505"/>
                  <a:gd name="T54" fmla="*/ 45 w 277"/>
                  <a:gd name="T55" fmla="*/ 125 h 505"/>
                  <a:gd name="T56" fmla="*/ 123 w 277"/>
                  <a:gd name="T57" fmla="*/ 180 h 505"/>
                  <a:gd name="T58" fmla="*/ 45 w 277"/>
                  <a:gd name="T59" fmla="*/ 218 h 505"/>
                  <a:gd name="T60" fmla="*/ 45 w 277"/>
                  <a:gd name="T61" fmla="*/ 236 h 505"/>
                  <a:gd name="T62" fmla="*/ 123 w 277"/>
                  <a:gd name="T63" fmla="*/ 274 h 505"/>
                  <a:gd name="T64" fmla="*/ 45 w 277"/>
                  <a:gd name="T65" fmla="*/ 236 h 505"/>
                  <a:gd name="T66" fmla="*/ 123 w 277"/>
                  <a:gd name="T67" fmla="*/ 292 h 505"/>
                  <a:gd name="T68" fmla="*/ 45 w 277"/>
                  <a:gd name="T69" fmla="*/ 330 h 505"/>
                  <a:gd name="T70" fmla="*/ 45 w 277"/>
                  <a:gd name="T71" fmla="*/ 348 h 505"/>
                  <a:gd name="T72" fmla="*/ 123 w 277"/>
                  <a:gd name="T73" fmla="*/ 385 h 505"/>
                  <a:gd name="T74" fmla="*/ 45 w 277"/>
                  <a:gd name="T75" fmla="*/ 34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7" h="505">
                    <a:moveTo>
                      <a:pt x="267" y="491"/>
                    </a:moveTo>
                    <a:lnTo>
                      <a:pt x="267" y="320"/>
                    </a:lnTo>
                    <a:lnTo>
                      <a:pt x="267" y="278"/>
                    </a:lnTo>
                    <a:lnTo>
                      <a:pt x="267" y="33"/>
                    </a:lnTo>
                    <a:lnTo>
                      <a:pt x="195" y="33"/>
                    </a:lnTo>
                    <a:lnTo>
                      <a:pt x="195" y="14"/>
                    </a:lnTo>
                    <a:lnTo>
                      <a:pt x="166" y="14"/>
                    </a:lnTo>
                    <a:lnTo>
                      <a:pt x="166" y="0"/>
                    </a:lnTo>
                    <a:lnTo>
                      <a:pt x="108" y="0"/>
                    </a:lnTo>
                    <a:lnTo>
                      <a:pt x="108" y="14"/>
                    </a:lnTo>
                    <a:lnTo>
                      <a:pt x="79" y="14"/>
                    </a:lnTo>
                    <a:lnTo>
                      <a:pt x="79" y="33"/>
                    </a:lnTo>
                    <a:lnTo>
                      <a:pt x="10" y="33"/>
                    </a:lnTo>
                    <a:lnTo>
                      <a:pt x="10" y="141"/>
                    </a:lnTo>
                    <a:lnTo>
                      <a:pt x="10" y="158"/>
                    </a:lnTo>
                    <a:lnTo>
                      <a:pt x="10" y="492"/>
                    </a:lnTo>
                    <a:lnTo>
                      <a:pt x="0" y="492"/>
                    </a:lnTo>
                    <a:lnTo>
                      <a:pt x="0" y="505"/>
                    </a:lnTo>
                    <a:lnTo>
                      <a:pt x="277" y="504"/>
                    </a:lnTo>
                    <a:lnTo>
                      <a:pt x="277" y="491"/>
                    </a:lnTo>
                    <a:lnTo>
                      <a:pt x="267" y="491"/>
                    </a:lnTo>
                    <a:close/>
                    <a:moveTo>
                      <a:pt x="153" y="125"/>
                    </a:moveTo>
                    <a:lnTo>
                      <a:pt x="231" y="125"/>
                    </a:lnTo>
                    <a:lnTo>
                      <a:pt x="231" y="162"/>
                    </a:lnTo>
                    <a:lnTo>
                      <a:pt x="153" y="162"/>
                    </a:lnTo>
                    <a:lnTo>
                      <a:pt x="153" y="125"/>
                    </a:lnTo>
                    <a:close/>
                    <a:moveTo>
                      <a:pt x="153" y="180"/>
                    </a:moveTo>
                    <a:lnTo>
                      <a:pt x="231" y="180"/>
                    </a:lnTo>
                    <a:lnTo>
                      <a:pt x="231" y="218"/>
                    </a:lnTo>
                    <a:lnTo>
                      <a:pt x="153" y="218"/>
                    </a:lnTo>
                    <a:lnTo>
                      <a:pt x="153" y="180"/>
                    </a:lnTo>
                    <a:close/>
                    <a:moveTo>
                      <a:pt x="153" y="236"/>
                    </a:moveTo>
                    <a:lnTo>
                      <a:pt x="231" y="236"/>
                    </a:lnTo>
                    <a:lnTo>
                      <a:pt x="231" y="274"/>
                    </a:lnTo>
                    <a:lnTo>
                      <a:pt x="153" y="274"/>
                    </a:lnTo>
                    <a:lnTo>
                      <a:pt x="153" y="236"/>
                    </a:lnTo>
                    <a:close/>
                    <a:moveTo>
                      <a:pt x="153" y="292"/>
                    </a:moveTo>
                    <a:lnTo>
                      <a:pt x="231" y="292"/>
                    </a:lnTo>
                    <a:lnTo>
                      <a:pt x="231" y="330"/>
                    </a:lnTo>
                    <a:lnTo>
                      <a:pt x="153" y="330"/>
                    </a:lnTo>
                    <a:lnTo>
                      <a:pt x="153" y="292"/>
                    </a:lnTo>
                    <a:close/>
                    <a:moveTo>
                      <a:pt x="153" y="348"/>
                    </a:moveTo>
                    <a:lnTo>
                      <a:pt x="231" y="348"/>
                    </a:lnTo>
                    <a:lnTo>
                      <a:pt x="231" y="385"/>
                    </a:lnTo>
                    <a:lnTo>
                      <a:pt x="153" y="385"/>
                    </a:lnTo>
                    <a:lnTo>
                      <a:pt x="153" y="348"/>
                    </a:lnTo>
                    <a:close/>
                    <a:moveTo>
                      <a:pt x="188" y="429"/>
                    </a:moveTo>
                    <a:lnTo>
                      <a:pt x="188" y="495"/>
                    </a:lnTo>
                    <a:lnTo>
                      <a:pt x="90" y="495"/>
                    </a:lnTo>
                    <a:lnTo>
                      <a:pt x="90" y="429"/>
                    </a:lnTo>
                    <a:lnTo>
                      <a:pt x="188" y="429"/>
                    </a:lnTo>
                    <a:close/>
                    <a:moveTo>
                      <a:pt x="45" y="125"/>
                    </a:moveTo>
                    <a:lnTo>
                      <a:pt x="123" y="125"/>
                    </a:lnTo>
                    <a:lnTo>
                      <a:pt x="123" y="162"/>
                    </a:lnTo>
                    <a:lnTo>
                      <a:pt x="45" y="162"/>
                    </a:lnTo>
                    <a:lnTo>
                      <a:pt x="45" y="125"/>
                    </a:lnTo>
                    <a:close/>
                    <a:moveTo>
                      <a:pt x="45" y="180"/>
                    </a:moveTo>
                    <a:lnTo>
                      <a:pt x="123" y="180"/>
                    </a:lnTo>
                    <a:lnTo>
                      <a:pt x="123" y="218"/>
                    </a:lnTo>
                    <a:lnTo>
                      <a:pt x="45" y="218"/>
                    </a:lnTo>
                    <a:lnTo>
                      <a:pt x="45" y="180"/>
                    </a:lnTo>
                    <a:close/>
                    <a:moveTo>
                      <a:pt x="45" y="236"/>
                    </a:moveTo>
                    <a:lnTo>
                      <a:pt x="123" y="236"/>
                    </a:lnTo>
                    <a:lnTo>
                      <a:pt x="123" y="274"/>
                    </a:lnTo>
                    <a:lnTo>
                      <a:pt x="45" y="274"/>
                    </a:lnTo>
                    <a:lnTo>
                      <a:pt x="45" y="236"/>
                    </a:lnTo>
                    <a:close/>
                    <a:moveTo>
                      <a:pt x="45" y="292"/>
                    </a:moveTo>
                    <a:lnTo>
                      <a:pt x="123" y="292"/>
                    </a:lnTo>
                    <a:lnTo>
                      <a:pt x="123" y="330"/>
                    </a:lnTo>
                    <a:lnTo>
                      <a:pt x="45" y="330"/>
                    </a:lnTo>
                    <a:lnTo>
                      <a:pt x="45" y="292"/>
                    </a:lnTo>
                    <a:close/>
                    <a:moveTo>
                      <a:pt x="45" y="348"/>
                    </a:moveTo>
                    <a:lnTo>
                      <a:pt x="123" y="348"/>
                    </a:lnTo>
                    <a:lnTo>
                      <a:pt x="123" y="385"/>
                    </a:lnTo>
                    <a:lnTo>
                      <a:pt x="45" y="385"/>
                    </a:lnTo>
                    <a:lnTo>
                      <a:pt x="45" y="348"/>
                    </a:lnTo>
                    <a:close/>
                  </a:path>
                </a:pathLst>
              </a:custGeom>
              <a:solidFill>
                <a:srgbClr val="7FD0DD"/>
              </a:solidFill>
              <a:ln w="9525" cap="flat">
                <a:solidFill>
                  <a:srgbClr val="00ACDC"/>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0" name="Freeform 29"/>
              <p:cNvSpPr>
                <a:spLocks noEditPoints="1"/>
              </p:cNvSpPr>
              <p:nvPr/>
            </p:nvSpPr>
            <p:spPr bwMode="auto">
              <a:xfrm>
                <a:off x="309532" y="2191624"/>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1" name="Freeform 29"/>
              <p:cNvSpPr>
                <a:spLocks noEditPoints="1"/>
              </p:cNvSpPr>
              <p:nvPr/>
            </p:nvSpPr>
            <p:spPr bwMode="auto">
              <a:xfrm>
                <a:off x="1035805" y="2191624"/>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2" name="Freeform 29"/>
              <p:cNvSpPr>
                <a:spLocks noEditPoints="1"/>
              </p:cNvSpPr>
              <p:nvPr/>
            </p:nvSpPr>
            <p:spPr bwMode="auto">
              <a:xfrm>
                <a:off x="1035805" y="2596098"/>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3" name="Freeform 29"/>
              <p:cNvSpPr>
                <a:spLocks noEditPoints="1"/>
              </p:cNvSpPr>
              <p:nvPr/>
            </p:nvSpPr>
            <p:spPr bwMode="auto">
              <a:xfrm>
                <a:off x="309532" y="2596098"/>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4" name="Freeform 33"/>
              <p:cNvSpPr>
                <a:spLocks/>
              </p:cNvSpPr>
              <p:nvPr/>
            </p:nvSpPr>
            <p:spPr bwMode="auto">
              <a:xfrm>
                <a:off x="481747" y="1540867"/>
                <a:ext cx="128150" cy="148192"/>
              </a:xfrm>
              <a:custGeom>
                <a:avLst/>
                <a:gdLst>
                  <a:gd name="T0" fmla="*/ 1 w 89"/>
                  <a:gd name="T1" fmla="*/ 32 h 102"/>
                  <a:gd name="T2" fmla="*/ 44 w 89"/>
                  <a:gd name="T3" fmla="*/ 0 h 102"/>
                  <a:gd name="T4" fmla="*/ 88 w 89"/>
                  <a:gd name="T5" fmla="*/ 32 h 102"/>
                  <a:gd name="T6" fmla="*/ 81 w 89"/>
                  <a:gd name="T7" fmla="*/ 81 h 102"/>
                  <a:gd name="T8" fmla="*/ 51 w 89"/>
                  <a:gd name="T9" fmla="*/ 101 h 102"/>
                  <a:gd name="T10" fmla="*/ 38 w 89"/>
                  <a:gd name="T11" fmla="*/ 101 h 102"/>
                  <a:gd name="T12" fmla="*/ 8 w 89"/>
                  <a:gd name="T13" fmla="*/ 81 h 102"/>
                  <a:gd name="T14" fmla="*/ 1 w 89"/>
                  <a:gd name="T15" fmla="*/ 3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02">
                    <a:moveTo>
                      <a:pt x="1" y="32"/>
                    </a:moveTo>
                    <a:cubicBezTo>
                      <a:pt x="3" y="11"/>
                      <a:pt x="23" y="0"/>
                      <a:pt x="44" y="0"/>
                    </a:cubicBezTo>
                    <a:cubicBezTo>
                      <a:pt x="66" y="0"/>
                      <a:pt x="86" y="11"/>
                      <a:pt x="88" y="32"/>
                    </a:cubicBezTo>
                    <a:cubicBezTo>
                      <a:pt x="89" y="44"/>
                      <a:pt x="86" y="71"/>
                      <a:pt x="81" y="81"/>
                    </a:cubicBezTo>
                    <a:cubicBezTo>
                      <a:pt x="76" y="90"/>
                      <a:pt x="64" y="98"/>
                      <a:pt x="51" y="101"/>
                    </a:cubicBezTo>
                    <a:cubicBezTo>
                      <a:pt x="45" y="102"/>
                      <a:pt x="44" y="102"/>
                      <a:pt x="38" y="101"/>
                    </a:cubicBezTo>
                    <a:cubicBezTo>
                      <a:pt x="25" y="98"/>
                      <a:pt x="13" y="90"/>
                      <a:pt x="8" y="81"/>
                    </a:cubicBezTo>
                    <a:cubicBezTo>
                      <a:pt x="3" y="71"/>
                      <a:pt x="0" y="44"/>
                      <a:pt x="1" y="32"/>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5" name="Freeform 34"/>
              <p:cNvSpPr>
                <a:spLocks/>
              </p:cNvSpPr>
              <p:nvPr/>
            </p:nvSpPr>
            <p:spPr bwMode="auto">
              <a:xfrm>
                <a:off x="412510" y="1690880"/>
                <a:ext cx="177345" cy="131793"/>
              </a:xfrm>
              <a:custGeom>
                <a:avLst/>
                <a:gdLst>
                  <a:gd name="T0" fmla="*/ 123 w 123"/>
                  <a:gd name="T1" fmla="*/ 10 h 91"/>
                  <a:gd name="T2" fmla="*/ 3 w 123"/>
                  <a:gd name="T3" fmla="*/ 58 h 91"/>
                  <a:gd name="T4" fmla="*/ 0 w 123"/>
                  <a:gd name="T5" fmla="*/ 91 h 91"/>
                  <a:gd name="T6" fmla="*/ 103 w 123"/>
                  <a:gd name="T7" fmla="*/ 91 h 91"/>
                  <a:gd name="T8" fmla="*/ 107 w 123"/>
                  <a:gd name="T9" fmla="*/ 48 h 91"/>
                  <a:gd name="T10" fmla="*/ 123 w 123"/>
                  <a:gd name="T11" fmla="*/ 10 h 91"/>
                </a:gdLst>
                <a:ahLst/>
                <a:cxnLst>
                  <a:cxn ang="0">
                    <a:pos x="T0" y="T1"/>
                  </a:cxn>
                  <a:cxn ang="0">
                    <a:pos x="T2" y="T3"/>
                  </a:cxn>
                  <a:cxn ang="0">
                    <a:pos x="T4" y="T5"/>
                  </a:cxn>
                  <a:cxn ang="0">
                    <a:pos x="T6" y="T7"/>
                  </a:cxn>
                  <a:cxn ang="0">
                    <a:pos x="T8" y="T9"/>
                  </a:cxn>
                  <a:cxn ang="0">
                    <a:pos x="T10" y="T11"/>
                  </a:cxn>
                </a:cxnLst>
                <a:rect l="0" t="0" r="r" b="b"/>
                <a:pathLst>
                  <a:path w="123" h="91">
                    <a:moveTo>
                      <a:pt x="123" y="10"/>
                    </a:moveTo>
                    <a:cubicBezTo>
                      <a:pt x="72" y="0"/>
                      <a:pt x="7" y="16"/>
                      <a:pt x="3" y="58"/>
                    </a:cubicBezTo>
                    <a:cubicBezTo>
                      <a:pt x="0" y="91"/>
                      <a:pt x="0" y="91"/>
                      <a:pt x="0" y="91"/>
                    </a:cubicBezTo>
                    <a:cubicBezTo>
                      <a:pt x="103" y="91"/>
                      <a:pt x="103" y="91"/>
                      <a:pt x="103" y="91"/>
                    </a:cubicBezTo>
                    <a:cubicBezTo>
                      <a:pt x="107" y="48"/>
                      <a:pt x="107" y="48"/>
                      <a:pt x="107" y="48"/>
                    </a:cubicBezTo>
                    <a:cubicBezTo>
                      <a:pt x="108" y="34"/>
                      <a:pt x="114" y="21"/>
                      <a:pt x="123" y="10"/>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6" name="Freeform 35"/>
              <p:cNvSpPr>
                <a:spLocks/>
              </p:cNvSpPr>
              <p:nvPr/>
            </p:nvSpPr>
            <p:spPr bwMode="auto">
              <a:xfrm>
                <a:off x="892314" y="1540867"/>
                <a:ext cx="126936" cy="148192"/>
              </a:xfrm>
              <a:custGeom>
                <a:avLst/>
                <a:gdLst>
                  <a:gd name="T0" fmla="*/ 1 w 88"/>
                  <a:gd name="T1" fmla="*/ 32 h 102"/>
                  <a:gd name="T2" fmla="*/ 44 w 88"/>
                  <a:gd name="T3" fmla="*/ 0 h 102"/>
                  <a:gd name="T4" fmla="*/ 87 w 88"/>
                  <a:gd name="T5" fmla="*/ 32 h 102"/>
                  <a:gd name="T6" fmla="*/ 80 w 88"/>
                  <a:gd name="T7" fmla="*/ 81 h 102"/>
                  <a:gd name="T8" fmla="*/ 51 w 88"/>
                  <a:gd name="T9" fmla="*/ 101 h 102"/>
                  <a:gd name="T10" fmla="*/ 37 w 88"/>
                  <a:gd name="T11" fmla="*/ 101 h 102"/>
                  <a:gd name="T12" fmla="*/ 8 w 88"/>
                  <a:gd name="T13" fmla="*/ 81 h 102"/>
                  <a:gd name="T14" fmla="*/ 1 w 88"/>
                  <a:gd name="T15" fmla="*/ 3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1" y="32"/>
                    </a:moveTo>
                    <a:cubicBezTo>
                      <a:pt x="3" y="11"/>
                      <a:pt x="22" y="0"/>
                      <a:pt x="44" y="0"/>
                    </a:cubicBezTo>
                    <a:cubicBezTo>
                      <a:pt x="66" y="0"/>
                      <a:pt x="85" y="11"/>
                      <a:pt x="87" y="32"/>
                    </a:cubicBezTo>
                    <a:cubicBezTo>
                      <a:pt x="88" y="44"/>
                      <a:pt x="86" y="71"/>
                      <a:pt x="80" y="81"/>
                    </a:cubicBezTo>
                    <a:cubicBezTo>
                      <a:pt x="75" y="90"/>
                      <a:pt x="64" y="98"/>
                      <a:pt x="51" y="101"/>
                    </a:cubicBezTo>
                    <a:cubicBezTo>
                      <a:pt x="45" y="102"/>
                      <a:pt x="43" y="102"/>
                      <a:pt x="37" y="101"/>
                    </a:cubicBezTo>
                    <a:cubicBezTo>
                      <a:pt x="24" y="98"/>
                      <a:pt x="13" y="90"/>
                      <a:pt x="8" y="81"/>
                    </a:cubicBezTo>
                    <a:cubicBezTo>
                      <a:pt x="2" y="71"/>
                      <a:pt x="0" y="44"/>
                      <a:pt x="1" y="32"/>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7" name="Freeform 36"/>
              <p:cNvSpPr>
                <a:spLocks/>
              </p:cNvSpPr>
              <p:nvPr/>
            </p:nvSpPr>
            <p:spPr bwMode="auto">
              <a:xfrm>
                <a:off x="911142" y="1690880"/>
                <a:ext cx="177345" cy="131793"/>
              </a:xfrm>
              <a:custGeom>
                <a:avLst/>
                <a:gdLst>
                  <a:gd name="T0" fmla="*/ 123 w 123"/>
                  <a:gd name="T1" fmla="*/ 91 h 91"/>
                  <a:gd name="T2" fmla="*/ 120 w 123"/>
                  <a:gd name="T3" fmla="*/ 58 h 91"/>
                  <a:gd name="T4" fmla="*/ 0 w 123"/>
                  <a:gd name="T5" fmla="*/ 10 h 91"/>
                  <a:gd name="T6" fmla="*/ 17 w 123"/>
                  <a:gd name="T7" fmla="*/ 48 h 91"/>
                  <a:gd name="T8" fmla="*/ 21 w 123"/>
                  <a:gd name="T9" fmla="*/ 91 h 91"/>
                  <a:gd name="T10" fmla="*/ 123 w 123"/>
                  <a:gd name="T11" fmla="*/ 91 h 91"/>
                </a:gdLst>
                <a:ahLst/>
                <a:cxnLst>
                  <a:cxn ang="0">
                    <a:pos x="T0" y="T1"/>
                  </a:cxn>
                  <a:cxn ang="0">
                    <a:pos x="T2" y="T3"/>
                  </a:cxn>
                  <a:cxn ang="0">
                    <a:pos x="T4" y="T5"/>
                  </a:cxn>
                  <a:cxn ang="0">
                    <a:pos x="T6" y="T7"/>
                  </a:cxn>
                  <a:cxn ang="0">
                    <a:pos x="T8" y="T9"/>
                  </a:cxn>
                  <a:cxn ang="0">
                    <a:pos x="T10" y="T11"/>
                  </a:cxn>
                </a:cxnLst>
                <a:rect l="0" t="0" r="r" b="b"/>
                <a:pathLst>
                  <a:path w="123" h="91">
                    <a:moveTo>
                      <a:pt x="123" y="91"/>
                    </a:moveTo>
                    <a:cubicBezTo>
                      <a:pt x="120" y="58"/>
                      <a:pt x="120" y="58"/>
                      <a:pt x="120" y="58"/>
                    </a:cubicBezTo>
                    <a:cubicBezTo>
                      <a:pt x="116" y="16"/>
                      <a:pt x="51" y="0"/>
                      <a:pt x="0" y="10"/>
                    </a:cubicBezTo>
                    <a:cubicBezTo>
                      <a:pt x="10" y="21"/>
                      <a:pt x="15" y="34"/>
                      <a:pt x="17" y="48"/>
                    </a:cubicBezTo>
                    <a:cubicBezTo>
                      <a:pt x="21" y="91"/>
                      <a:pt x="21" y="91"/>
                      <a:pt x="21" y="91"/>
                    </a:cubicBezTo>
                    <a:cubicBezTo>
                      <a:pt x="123" y="91"/>
                      <a:pt x="123" y="91"/>
                      <a:pt x="123" y="91"/>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8" name="Freeform 37"/>
              <p:cNvSpPr>
                <a:spLocks/>
              </p:cNvSpPr>
              <p:nvPr/>
            </p:nvSpPr>
            <p:spPr bwMode="auto">
              <a:xfrm>
                <a:off x="672646" y="1478310"/>
                <a:ext cx="155481" cy="181595"/>
              </a:xfrm>
              <a:custGeom>
                <a:avLst/>
                <a:gdLst>
                  <a:gd name="T0" fmla="*/ 1 w 108"/>
                  <a:gd name="T1" fmla="*/ 40 h 125"/>
                  <a:gd name="T2" fmla="*/ 54 w 108"/>
                  <a:gd name="T3" fmla="*/ 0 h 125"/>
                  <a:gd name="T4" fmla="*/ 106 w 108"/>
                  <a:gd name="T5" fmla="*/ 40 h 125"/>
                  <a:gd name="T6" fmla="*/ 98 w 108"/>
                  <a:gd name="T7" fmla="*/ 99 h 125"/>
                  <a:gd name="T8" fmla="*/ 62 w 108"/>
                  <a:gd name="T9" fmla="*/ 124 h 125"/>
                  <a:gd name="T10" fmla="*/ 45 w 108"/>
                  <a:gd name="T11" fmla="*/ 124 h 125"/>
                  <a:gd name="T12" fmla="*/ 10 w 108"/>
                  <a:gd name="T13" fmla="*/ 99 h 125"/>
                  <a:gd name="T14" fmla="*/ 1 w 108"/>
                  <a:gd name="T15" fmla="*/ 4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25">
                    <a:moveTo>
                      <a:pt x="1" y="40"/>
                    </a:moveTo>
                    <a:cubicBezTo>
                      <a:pt x="3" y="14"/>
                      <a:pt x="27" y="0"/>
                      <a:pt x="54" y="0"/>
                    </a:cubicBezTo>
                    <a:cubicBezTo>
                      <a:pt x="80" y="0"/>
                      <a:pt x="104" y="14"/>
                      <a:pt x="106" y="40"/>
                    </a:cubicBezTo>
                    <a:cubicBezTo>
                      <a:pt x="108" y="54"/>
                      <a:pt x="105" y="87"/>
                      <a:pt x="98" y="99"/>
                    </a:cubicBezTo>
                    <a:cubicBezTo>
                      <a:pt x="92" y="110"/>
                      <a:pt x="78" y="120"/>
                      <a:pt x="62" y="124"/>
                    </a:cubicBezTo>
                    <a:cubicBezTo>
                      <a:pt x="55" y="125"/>
                      <a:pt x="53" y="125"/>
                      <a:pt x="45" y="124"/>
                    </a:cubicBezTo>
                    <a:cubicBezTo>
                      <a:pt x="30" y="120"/>
                      <a:pt x="16" y="110"/>
                      <a:pt x="10" y="99"/>
                    </a:cubicBezTo>
                    <a:cubicBezTo>
                      <a:pt x="3" y="87"/>
                      <a:pt x="0" y="54"/>
                      <a:pt x="1" y="40"/>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9" name="Freeform 1168"/>
              <p:cNvSpPr/>
              <p:nvPr/>
            </p:nvSpPr>
            <p:spPr>
              <a:xfrm>
                <a:off x="586722" y="1674418"/>
                <a:ext cx="327329" cy="151389"/>
              </a:xfrm>
              <a:custGeom>
                <a:avLst/>
                <a:gdLst/>
                <a:ahLst/>
                <a:cxnLst/>
                <a:rect l="l" t="t" r="r" b="b"/>
                <a:pathLst>
                  <a:path w="855579" h="395705">
                    <a:moveTo>
                      <a:pt x="419735" y="0"/>
                    </a:moveTo>
                    <a:cubicBezTo>
                      <a:pt x="715099" y="13736"/>
                      <a:pt x="765955" y="95050"/>
                      <a:pt x="809324" y="143176"/>
                    </a:cubicBezTo>
                    <a:cubicBezTo>
                      <a:pt x="852782" y="226984"/>
                      <a:pt x="835081" y="303909"/>
                      <a:pt x="855579" y="395705"/>
                    </a:cubicBezTo>
                    <a:lnTo>
                      <a:pt x="770132" y="395705"/>
                    </a:lnTo>
                    <a:cubicBezTo>
                      <a:pt x="723735" y="248605"/>
                      <a:pt x="585831" y="142762"/>
                      <a:pt x="423206" y="142762"/>
                    </a:cubicBezTo>
                    <a:cubicBezTo>
                      <a:pt x="260581" y="142762"/>
                      <a:pt x="122677" y="248605"/>
                      <a:pt x="76280" y="395705"/>
                    </a:cubicBezTo>
                    <a:lnTo>
                      <a:pt x="0" y="395705"/>
                    </a:lnTo>
                    <a:cubicBezTo>
                      <a:pt x="10695" y="322624"/>
                      <a:pt x="15674" y="255259"/>
                      <a:pt x="32084" y="176463"/>
                    </a:cubicBezTo>
                    <a:cubicBezTo>
                      <a:pt x="62609" y="104607"/>
                      <a:pt x="169300" y="5347"/>
                      <a:pt x="419735" y="0"/>
                    </a:cubicBezTo>
                    <a:close/>
                  </a:path>
                </a:pathLst>
              </a:custGeom>
              <a:solidFill>
                <a:srgbClr val="B5D553"/>
              </a:solidFill>
              <a:ln w="317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70" name="Freeform 45"/>
              <p:cNvSpPr>
                <a:spLocks noEditPoints="1"/>
              </p:cNvSpPr>
              <p:nvPr/>
            </p:nvSpPr>
            <p:spPr bwMode="auto">
              <a:xfrm>
                <a:off x="621613" y="1744831"/>
                <a:ext cx="254033" cy="254032"/>
              </a:xfrm>
              <a:custGeom>
                <a:avLst/>
                <a:gdLst>
                  <a:gd name="T0" fmla="*/ 282 w 282"/>
                  <a:gd name="T1" fmla="*/ 141 h 282"/>
                  <a:gd name="T2" fmla="*/ 0 w 282"/>
                  <a:gd name="T3" fmla="*/ 141 h 282"/>
                  <a:gd name="T4" fmla="*/ 83 w 282"/>
                  <a:gd name="T5" fmla="*/ 167 h 282"/>
                  <a:gd name="T6" fmla="*/ 91 w 282"/>
                  <a:gd name="T7" fmla="*/ 168 h 282"/>
                  <a:gd name="T8" fmla="*/ 96 w 282"/>
                  <a:gd name="T9" fmla="*/ 158 h 282"/>
                  <a:gd name="T10" fmla="*/ 86 w 282"/>
                  <a:gd name="T11" fmla="*/ 147 h 282"/>
                  <a:gd name="T12" fmla="*/ 80 w 282"/>
                  <a:gd name="T13" fmla="*/ 144 h 282"/>
                  <a:gd name="T14" fmla="*/ 81 w 282"/>
                  <a:gd name="T15" fmla="*/ 135 h 282"/>
                  <a:gd name="T16" fmla="*/ 76 w 282"/>
                  <a:gd name="T17" fmla="*/ 123 h 282"/>
                  <a:gd name="T18" fmla="*/ 39 w 282"/>
                  <a:gd name="T19" fmla="*/ 100 h 282"/>
                  <a:gd name="T20" fmla="*/ 53 w 282"/>
                  <a:gd name="T21" fmla="*/ 145 h 282"/>
                  <a:gd name="T22" fmla="*/ 66 w 282"/>
                  <a:gd name="T23" fmla="*/ 159 h 282"/>
                  <a:gd name="T24" fmla="*/ 57 w 282"/>
                  <a:gd name="T25" fmla="*/ 155 h 282"/>
                  <a:gd name="T26" fmla="*/ 27 w 282"/>
                  <a:gd name="T27" fmla="*/ 146 h 282"/>
                  <a:gd name="T28" fmla="*/ 45 w 282"/>
                  <a:gd name="T29" fmla="*/ 176 h 282"/>
                  <a:gd name="T30" fmla="*/ 47 w 282"/>
                  <a:gd name="T31" fmla="*/ 190 h 282"/>
                  <a:gd name="T32" fmla="*/ 60 w 282"/>
                  <a:gd name="T33" fmla="*/ 181 h 282"/>
                  <a:gd name="T34" fmla="*/ 55 w 282"/>
                  <a:gd name="T35" fmla="*/ 200 h 282"/>
                  <a:gd name="T36" fmla="*/ 74 w 282"/>
                  <a:gd name="T37" fmla="*/ 189 h 282"/>
                  <a:gd name="T38" fmla="*/ 83 w 282"/>
                  <a:gd name="T39" fmla="*/ 167 h 282"/>
                  <a:gd name="T40" fmla="*/ 261 w 282"/>
                  <a:gd name="T41" fmla="*/ 121 h 282"/>
                  <a:gd name="T42" fmla="*/ 204 w 282"/>
                  <a:gd name="T43" fmla="*/ 129 h 282"/>
                  <a:gd name="T44" fmla="*/ 191 w 282"/>
                  <a:gd name="T45" fmla="*/ 134 h 282"/>
                  <a:gd name="T46" fmla="*/ 197 w 282"/>
                  <a:gd name="T47" fmla="*/ 139 h 282"/>
                  <a:gd name="T48" fmla="*/ 200 w 282"/>
                  <a:gd name="T49" fmla="*/ 169 h 282"/>
                  <a:gd name="T50" fmla="*/ 189 w 282"/>
                  <a:gd name="T51" fmla="*/ 208 h 282"/>
                  <a:gd name="T52" fmla="*/ 216 w 282"/>
                  <a:gd name="T53" fmla="*/ 214 h 282"/>
                  <a:gd name="T54" fmla="*/ 231 w 282"/>
                  <a:gd name="T55" fmla="*/ 187 h 282"/>
                  <a:gd name="T56" fmla="*/ 215 w 282"/>
                  <a:gd name="T57" fmla="*/ 185 h 282"/>
                  <a:gd name="T58" fmla="*/ 209 w 282"/>
                  <a:gd name="T59" fmla="*/ 170 h 282"/>
                  <a:gd name="T60" fmla="*/ 228 w 282"/>
                  <a:gd name="T61" fmla="*/ 171 h 282"/>
                  <a:gd name="T62" fmla="*/ 216 w 282"/>
                  <a:gd name="T63" fmla="*/ 154 h 282"/>
                  <a:gd name="T64" fmla="*/ 237 w 282"/>
                  <a:gd name="T65" fmla="*/ 162 h 282"/>
                  <a:gd name="T66" fmla="*/ 229 w 282"/>
                  <a:gd name="T67" fmla="*/ 143 h 282"/>
                  <a:gd name="T68" fmla="*/ 240 w 282"/>
                  <a:gd name="T69" fmla="*/ 153 h 282"/>
                  <a:gd name="T70" fmla="*/ 263 w 282"/>
                  <a:gd name="T71" fmla="*/ 147 h 282"/>
                  <a:gd name="T72" fmla="*/ 97 w 282"/>
                  <a:gd name="T73" fmla="*/ 214 h 282"/>
                  <a:gd name="T74" fmla="*/ 122 w 282"/>
                  <a:gd name="T75" fmla="*/ 245 h 282"/>
                  <a:gd name="T76" fmla="*/ 136 w 282"/>
                  <a:gd name="T77" fmla="*/ 218 h 282"/>
                  <a:gd name="T78" fmla="*/ 145 w 282"/>
                  <a:gd name="T79" fmla="*/ 218 h 282"/>
                  <a:gd name="T80" fmla="*/ 148 w 282"/>
                  <a:gd name="T81" fmla="*/ 245 h 282"/>
                  <a:gd name="T82" fmla="*/ 162 w 282"/>
                  <a:gd name="T83" fmla="*/ 217 h 282"/>
                  <a:gd name="T84" fmla="*/ 195 w 282"/>
                  <a:gd name="T85" fmla="*/ 169 h 282"/>
                  <a:gd name="T86" fmla="*/ 152 w 282"/>
                  <a:gd name="T87" fmla="*/ 126 h 282"/>
                  <a:gd name="T88" fmla="*/ 135 w 282"/>
                  <a:gd name="T89" fmla="*/ 124 h 282"/>
                  <a:gd name="T90" fmla="*/ 136 w 282"/>
                  <a:gd name="T91" fmla="*/ 109 h 282"/>
                  <a:gd name="T92" fmla="*/ 172 w 282"/>
                  <a:gd name="T93" fmla="*/ 108 h 282"/>
                  <a:gd name="T94" fmla="*/ 191 w 282"/>
                  <a:gd name="T95" fmla="*/ 64 h 282"/>
                  <a:gd name="T96" fmla="*/ 162 w 282"/>
                  <a:gd name="T97" fmla="*/ 61 h 282"/>
                  <a:gd name="T98" fmla="*/ 148 w 282"/>
                  <a:gd name="T99" fmla="*/ 38 h 282"/>
                  <a:gd name="T100" fmla="*/ 143 w 282"/>
                  <a:gd name="T101" fmla="*/ 60 h 282"/>
                  <a:gd name="T102" fmla="*/ 136 w 282"/>
                  <a:gd name="T103" fmla="*/ 38 h 282"/>
                  <a:gd name="T104" fmla="*/ 122 w 282"/>
                  <a:gd name="T105" fmla="*/ 61 h 282"/>
                  <a:gd name="T106" fmla="*/ 83 w 282"/>
                  <a:gd name="T107" fmla="*/ 112 h 282"/>
                  <a:gd name="T108" fmla="*/ 93 w 282"/>
                  <a:gd name="T109" fmla="*/ 148 h 282"/>
                  <a:gd name="T110" fmla="*/ 118 w 282"/>
                  <a:gd name="T111" fmla="*/ 158 h 282"/>
                  <a:gd name="T112" fmla="*/ 147 w 282"/>
                  <a:gd name="T113" fmla="*/ 168 h 282"/>
                  <a:gd name="T114" fmla="*/ 131 w 282"/>
                  <a:gd name="T115" fmla="*/ 178 h 282"/>
                  <a:gd name="T116" fmla="*/ 88 w 282"/>
                  <a:gd name="T117" fmla="*/ 173 h 282"/>
                  <a:gd name="T118" fmla="*/ 97 w 282"/>
                  <a:gd name="T119" fmla="*/ 21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2" h="282">
                    <a:moveTo>
                      <a:pt x="141" y="0"/>
                    </a:moveTo>
                    <a:cubicBezTo>
                      <a:pt x="219" y="0"/>
                      <a:pt x="282" y="63"/>
                      <a:pt x="282" y="141"/>
                    </a:cubicBezTo>
                    <a:cubicBezTo>
                      <a:pt x="282" y="219"/>
                      <a:pt x="219" y="282"/>
                      <a:pt x="141" y="282"/>
                    </a:cubicBezTo>
                    <a:cubicBezTo>
                      <a:pt x="63" y="282"/>
                      <a:pt x="0" y="219"/>
                      <a:pt x="0" y="141"/>
                    </a:cubicBezTo>
                    <a:cubicBezTo>
                      <a:pt x="0" y="63"/>
                      <a:pt x="63" y="0"/>
                      <a:pt x="141" y="0"/>
                    </a:cubicBezTo>
                    <a:close/>
                    <a:moveTo>
                      <a:pt x="83" y="167"/>
                    </a:moveTo>
                    <a:cubicBezTo>
                      <a:pt x="88" y="168"/>
                      <a:pt x="88" y="168"/>
                      <a:pt x="88" y="168"/>
                    </a:cubicBezTo>
                    <a:cubicBezTo>
                      <a:pt x="89" y="168"/>
                      <a:pt x="90" y="168"/>
                      <a:pt x="91" y="168"/>
                    </a:cubicBezTo>
                    <a:cubicBezTo>
                      <a:pt x="91" y="167"/>
                      <a:pt x="90" y="166"/>
                      <a:pt x="90" y="164"/>
                    </a:cubicBezTo>
                    <a:cubicBezTo>
                      <a:pt x="92" y="162"/>
                      <a:pt x="94" y="160"/>
                      <a:pt x="96" y="158"/>
                    </a:cubicBezTo>
                    <a:cubicBezTo>
                      <a:pt x="93" y="157"/>
                      <a:pt x="91" y="155"/>
                      <a:pt x="89" y="152"/>
                    </a:cubicBezTo>
                    <a:cubicBezTo>
                      <a:pt x="88" y="151"/>
                      <a:pt x="87" y="149"/>
                      <a:pt x="86" y="147"/>
                    </a:cubicBezTo>
                    <a:cubicBezTo>
                      <a:pt x="85" y="148"/>
                      <a:pt x="84" y="149"/>
                      <a:pt x="83" y="151"/>
                    </a:cubicBezTo>
                    <a:cubicBezTo>
                      <a:pt x="82" y="148"/>
                      <a:pt x="81" y="147"/>
                      <a:pt x="80" y="144"/>
                    </a:cubicBezTo>
                    <a:cubicBezTo>
                      <a:pt x="81" y="143"/>
                      <a:pt x="82" y="141"/>
                      <a:pt x="82" y="140"/>
                    </a:cubicBezTo>
                    <a:cubicBezTo>
                      <a:pt x="82" y="139"/>
                      <a:pt x="81" y="137"/>
                      <a:pt x="81" y="135"/>
                    </a:cubicBezTo>
                    <a:cubicBezTo>
                      <a:pt x="80" y="132"/>
                      <a:pt x="79" y="129"/>
                      <a:pt x="79" y="125"/>
                    </a:cubicBezTo>
                    <a:cubicBezTo>
                      <a:pt x="78" y="124"/>
                      <a:pt x="77" y="124"/>
                      <a:pt x="76" y="123"/>
                    </a:cubicBezTo>
                    <a:cubicBezTo>
                      <a:pt x="74" y="126"/>
                      <a:pt x="73" y="128"/>
                      <a:pt x="71" y="131"/>
                    </a:cubicBezTo>
                    <a:cubicBezTo>
                      <a:pt x="62" y="119"/>
                      <a:pt x="51" y="109"/>
                      <a:pt x="39" y="100"/>
                    </a:cubicBezTo>
                    <a:cubicBezTo>
                      <a:pt x="37" y="109"/>
                      <a:pt x="34" y="118"/>
                      <a:pt x="32" y="127"/>
                    </a:cubicBezTo>
                    <a:cubicBezTo>
                      <a:pt x="39" y="132"/>
                      <a:pt x="46" y="138"/>
                      <a:pt x="53" y="145"/>
                    </a:cubicBezTo>
                    <a:cubicBezTo>
                      <a:pt x="55" y="147"/>
                      <a:pt x="57" y="150"/>
                      <a:pt x="59" y="152"/>
                    </a:cubicBezTo>
                    <a:cubicBezTo>
                      <a:pt x="61" y="154"/>
                      <a:pt x="64" y="157"/>
                      <a:pt x="66" y="159"/>
                    </a:cubicBezTo>
                    <a:cubicBezTo>
                      <a:pt x="66" y="160"/>
                      <a:pt x="66" y="160"/>
                      <a:pt x="66" y="160"/>
                    </a:cubicBezTo>
                    <a:cubicBezTo>
                      <a:pt x="63" y="158"/>
                      <a:pt x="60" y="156"/>
                      <a:pt x="57" y="155"/>
                    </a:cubicBezTo>
                    <a:cubicBezTo>
                      <a:pt x="55" y="153"/>
                      <a:pt x="52" y="152"/>
                      <a:pt x="50" y="151"/>
                    </a:cubicBezTo>
                    <a:cubicBezTo>
                      <a:pt x="42" y="149"/>
                      <a:pt x="35" y="147"/>
                      <a:pt x="27" y="146"/>
                    </a:cubicBezTo>
                    <a:cubicBezTo>
                      <a:pt x="24" y="156"/>
                      <a:pt x="21" y="165"/>
                      <a:pt x="19" y="174"/>
                    </a:cubicBezTo>
                    <a:cubicBezTo>
                      <a:pt x="28" y="173"/>
                      <a:pt x="37" y="174"/>
                      <a:pt x="45" y="176"/>
                    </a:cubicBezTo>
                    <a:cubicBezTo>
                      <a:pt x="43" y="179"/>
                      <a:pt x="42" y="181"/>
                      <a:pt x="40" y="185"/>
                    </a:cubicBezTo>
                    <a:cubicBezTo>
                      <a:pt x="43" y="187"/>
                      <a:pt x="44" y="188"/>
                      <a:pt x="47" y="190"/>
                    </a:cubicBezTo>
                    <a:cubicBezTo>
                      <a:pt x="50" y="186"/>
                      <a:pt x="52" y="183"/>
                      <a:pt x="55" y="179"/>
                    </a:cubicBezTo>
                    <a:cubicBezTo>
                      <a:pt x="57" y="179"/>
                      <a:pt x="58" y="180"/>
                      <a:pt x="60" y="181"/>
                    </a:cubicBezTo>
                    <a:cubicBezTo>
                      <a:pt x="56" y="186"/>
                      <a:pt x="54" y="188"/>
                      <a:pt x="50" y="193"/>
                    </a:cubicBezTo>
                    <a:cubicBezTo>
                      <a:pt x="52" y="196"/>
                      <a:pt x="53" y="197"/>
                      <a:pt x="55" y="200"/>
                    </a:cubicBezTo>
                    <a:cubicBezTo>
                      <a:pt x="61" y="194"/>
                      <a:pt x="64" y="191"/>
                      <a:pt x="69" y="186"/>
                    </a:cubicBezTo>
                    <a:cubicBezTo>
                      <a:pt x="71" y="187"/>
                      <a:pt x="72" y="187"/>
                      <a:pt x="74" y="189"/>
                    </a:cubicBezTo>
                    <a:cubicBezTo>
                      <a:pt x="77" y="194"/>
                      <a:pt x="80" y="199"/>
                      <a:pt x="83" y="204"/>
                    </a:cubicBezTo>
                    <a:lnTo>
                      <a:pt x="83" y="167"/>
                    </a:lnTo>
                    <a:close/>
                    <a:moveTo>
                      <a:pt x="263" y="134"/>
                    </a:moveTo>
                    <a:cubicBezTo>
                      <a:pt x="263" y="130"/>
                      <a:pt x="262" y="125"/>
                      <a:pt x="261" y="121"/>
                    </a:cubicBezTo>
                    <a:cubicBezTo>
                      <a:pt x="259" y="112"/>
                      <a:pt x="252" y="105"/>
                      <a:pt x="243" y="105"/>
                    </a:cubicBezTo>
                    <a:cubicBezTo>
                      <a:pt x="227" y="105"/>
                      <a:pt x="214" y="117"/>
                      <a:pt x="204" y="129"/>
                    </a:cubicBezTo>
                    <a:cubicBezTo>
                      <a:pt x="202" y="127"/>
                      <a:pt x="201" y="126"/>
                      <a:pt x="199" y="124"/>
                    </a:cubicBezTo>
                    <a:cubicBezTo>
                      <a:pt x="196" y="128"/>
                      <a:pt x="194" y="130"/>
                      <a:pt x="191" y="134"/>
                    </a:cubicBezTo>
                    <a:cubicBezTo>
                      <a:pt x="192" y="134"/>
                      <a:pt x="193" y="135"/>
                      <a:pt x="193" y="136"/>
                    </a:cubicBezTo>
                    <a:cubicBezTo>
                      <a:pt x="194" y="137"/>
                      <a:pt x="195" y="138"/>
                      <a:pt x="197" y="139"/>
                    </a:cubicBezTo>
                    <a:cubicBezTo>
                      <a:pt x="197" y="140"/>
                      <a:pt x="196" y="141"/>
                      <a:pt x="196" y="141"/>
                    </a:cubicBezTo>
                    <a:cubicBezTo>
                      <a:pt x="199" y="148"/>
                      <a:pt x="200" y="158"/>
                      <a:pt x="200" y="169"/>
                    </a:cubicBezTo>
                    <a:cubicBezTo>
                      <a:pt x="200" y="185"/>
                      <a:pt x="197" y="197"/>
                      <a:pt x="191" y="206"/>
                    </a:cubicBezTo>
                    <a:cubicBezTo>
                      <a:pt x="190" y="207"/>
                      <a:pt x="189" y="208"/>
                      <a:pt x="189" y="208"/>
                    </a:cubicBezTo>
                    <a:cubicBezTo>
                      <a:pt x="192" y="215"/>
                      <a:pt x="199" y="218"/>
                      <a:pt x="205" y="217"/>
                    </a:cubicBezTo>
                    <a:cubicBezTo>
                      <a:pt x="209" y="217"/>
                      <a:pt x="212" y="216"/>
                      <a:pt x="216" y="214"/>
                    </a:cubicBezTo>
                    <a:cubicBezTo>
                      <a:pt x="220" y="213"/>
                      <a:pt x="223" y="211"/>
                      <a:pt x="228" y="209"/>
                    </a:cubicBezTo>
                    <a:cubicBezTo>
                      <a:pt x="228" y="201"/>
                      <a:pt x="228" y="194"/>
                      <a:pt x="231" y="187"/>
                    </a:cubicBezTo>
                    <a:cubicBezTo>
                      <a:pt x="228" y="187"/>
                      <a:pt x="225" y="187"/>
                      <a:pt x="222" y="187"/>
                    </a:cubicBezTo>
                    <a:cubicBezTo>
                      <a:pt x="220" y="186"/>
                      <a:pt x="217" y="186"/>
                      <a:pt x="215" y="185"/>
                    </a:cubicBezTo>
                    <a:cubicBezTo>
                      <a:pt x="213" y="184"/>
                      <a:pt x="210" y="183"/>
                      <a:pt x="209" y="180"/>
                    </a:cubicBezTo>
                    <a:cubicBezTo>
                      <a:pt x="208" y="178"/>
                      <a:pt x="208" y="174"/>
                      <a:pt x="209" y="170"/>
                    </a:cubicBezTo>
                    <a:cubicBezTo>
                      <a:pt x="215" y="173"/>
                      <a:pt x="218" y="175"/>
                      <a:pt x="224" y="178"/>
                    </a:cubicBezTo>
                    <a:cubicBezTo>
                      <a:pt x="225" y="175"/>
                      <a:pt x="226" y="174"/>
                      <a:pt x="228" y="171"/>
                    </a:cubicBezTo>
                    <a:cubicBezTo>
                      <a:pt x="223" y="168"/>
                      <a:pt x="217" y="164"/>
                      <a:pt x="212" y="161"/>
                    </a:cubicBezTo>
                    <a:cubicBezTo>
                      <a:pt x="213" y="158"/>
                      <a:pt x="214" y="157"/>
                      <a:pt x="216" y="154"/>
                    </a:cubicBezTo>
                    <a:cubicBezTo>
                      <a:pt x="221" y="158"/>
                      <a:pt x="226" y="163"/>
                      <a:pt x="232" y="167"/>
                    </a:cubicBezTo>
                    <a:cubicBezTo>
                      <a:pt x="234" y="165"/>
                      <a:pt x="235" y="164"/>
                      <a:pt x="237" y="162"/>
                    </a:cubicBezTo>
                    <a:cubicBezTo>
                      <a:pt x="232" y="157"/>
                      <a:pt x="227" y="151"/>
                      <a:pt x="221" y="146"/>
                    </a:cubicBezTo>
                    <a:cubicBezTo>
                      <a:pt x="224" y="144"/>
                      <a:pt x="227" y="142"/>
                      <a:pt x="229" y="143"/>
                    </a:cubicBezTo>
                    <a:cubicBezTo>
                      <a:pt x="232" y="143"/>
                      <a:pt x="234" y="144"/>
                      <a:pt x="236" y="147"/>
                    </a:cubicBezTo>
                    <a:cubicBezTo>
                      <a:pt x="237" y="149"/>
                      <a:pt x="238" y="151"/>
                      <a:pt x="240" y="153"/>
                    </a:cubicBezTo>
                    <a:cubicBezTo>
                      <a:pt x="241" y="155"/>
                      <a:pt x="243" y="158"/>
                      <a:pt x="245" y="161"/>
                    </a:cubicBezTo>
                    <a:cubicBezTo>
                      <a:pt x="250" y="155"/>
                      <a:pt x="256" y="150"/>
                      <a:pt x="263" y="147"/>
                    </a:cubicBezTo>
                    <a:cubicBezTo>
                      <a:pt x="263" y="143"/>
                      <a:pt x="263" y="138"/>
                      <a:pt x="263" y="134"/>
                    </a:cubicBezTo>
                    <a:close/>
                    <a:moveTo>
                      <a:pt x="97" y="214"/>
                    </a:moveTo>
                    <a:cubicBezTo>
                      <a:pt x="109" y="215"/>
                      <a:pt x="117" y="216"/>
                      <a:pt x="122" y="217"/>
                    </a:cubicBezTo>
                    <a:cubicBezTo>
                      <a:pt x="122" y="245"/>
                      <a:pt x="122" y="245"/>
                      <a:pt x="122" y="245"/>
                    </a:cubicBezTo>
                    <a:cubicBezTo>
                      <a:pt x="136" y="245"/>
                      <a:pt x="136" y="245"/>
                      <a:pt x="136" y="245"/>
                    </a:cubicBezTo>
                    <a:cubicBezTo>
                      <a:pt x="136" y="218"/>
                      <a:pt x="136" y="218"/>
                      <a:pt x="136" y="218"/>
                    </a:cubicBezTo>
                    <a:cubicBezTo>
                      <a:pt x="137" y="218"/>
                      <a:pt x="138" y="218"/>
                      <a:pt x="139" y="218"/>
                    </a:cubicBezTo>
                    <a:cubicBezTo>
                      <a:pt x="141" y="218"/>
                      <a:pt x="142" y="218"/>
                      <a:pt x="145" y="218"/>
                    </a:cubicBezTo>
                    <a:cubicBezTo>
                      <a:pt x="148" y="218"/>
                      <a:pt x="148" y="218"/>
                      <a:pt x="148" y="218"/>
                    </a:cubicBezTo>
                    <a:cubicBezTo>
                      <a:pt x="148" y="245"/>
                      <a:pt x="148" y="245"/>
                      <a:pt x="148" y="245"/>
                    </a:cubicBezTo>
                    <a:cubicBezTo>
                      <a:pt x="162" y="245"/>
                      <a:pt x="162" y="245"/>
                      <a:pt x="162" y="245"/>
                    </a:cubicBezTo>
                    <a:cubicBezTo>
                      <a:pt x="162" y="217"/>
                      <a:pt x="162" y="217"/>
                      <a:pt x="162" y="217"/>
                    </a:cubicBezTo>
                    <a:cubicBezTo>
                      <a:pt x="173" y="215"/>
                      <a:pt x="182" y="210"/>
                      <a:pt x="187" y="202"/>
                    </a:cubicBezTo>
                    <a:cubicBezTo>
                      <a:pt x="193" y="194"/>
                      <a:pt x="195" y="183"/>
                      <a:pt x="195" y="169"/>
                    </a:cubicBezTo>
                    <a:cubicBezTo>
                      <a:pt x="195" y="153"/>
                      <a:pt x="192" y="142"/>
                      <a:pt x="186" y="135"/>
                    </a:cubicBezTo>
                    <a:cubicBezTo>
                      <a:pt x="180" y="129"/>
                      <a:pt x="169" y="126"/>
                      <a:pt x="152" y="126"/>
                    </a:cubicBezTo>
                    <a:cubicBezTo>
                      <a:pt x="145" y="126"/>
                      <a:pt x="145" y="126"/>
                      <a:pt x="145" y="126"/>
                    </a:cubicBezTo>
                    <a:cubicBezTo>
                      <a:pt x="140" y="126"/>
                      <a:pt x="137" y="125"/>
                      <a:pt x="135" y="124"/>
                    </a:cubicBezTo>
                    <a:cubicBezTo>
                      <a:pt x="133" y="122"/>
                      <a:pt x="132" y="120"/>
                      <a:pt x="132" y="117"/>
                    </a:cubicBezTo>
                    <a:cubicBezTo>
                      <a:pt x="132" y="113"/>
                      <a:pt x="133" y="110"/>
                      <a:pt x="136" y="109"/>
                    </a:cubicBezTo>
                    <a:cubicBezTo>
                      <a:pt x="139" y="108"/>
                      <a:pt x="145" y="107"/>
                      <a:pt x="156" y="107"/>
                    </a:cubicBezTo>
                    <a:cubicBezTo>
                      <a:pt x="161" y="107"/>
                      <a:pt x="166" y="107"/>
                      <a:pt x="172" y="108"/>
                    </a:cubicBezTo>
                    <a:cubicBezTo>
                      <a:pt x="177" y="108"/>
                      <a:pt x="184" y="109"/>
                      <a:pt x="191" y="110"/>
                    </a:cubicBezTo>
                    <a:cubicBezTo>
                      <a:pt x="191" y="64"/>
                      <a:pt x="191" y="64"/>
                      <a:pt x="191" y="64"/>
                    </a:cubicBezTo>
                    <a:cubicBezTo>
                      <a:pt x="184" y="63"/>
                      <a:pt x="178" y="62"/>
                      <a:pt x="173" y="62"/>
                    </a:cubicBezTo>
                    <a:cubicBezTo>
                      <a:pt x="169" y="61"/>
                      <a:pt x="165" y="61"/>
                      <a:pt x="162" y="61"/>
                    </a:cubicBezTo>
                    <a:cubicBezTo>
                      <a:pt x="162" y="38"/>
                      <a:pt x="162" y="38"/>
                      <a:pt x="162" y="38"/>
                    </a:cubicBezTo>
                    <a:cubicBezTo>
                      <a:pt x="148" y="38"/>
                      <a:pt x="148" y="38"/>
                      <a:pt x="148" y="38"/>
                    </a:cubicBezTo>
                    <a:cubicBezTo>
                      <a:pt x="148" y="60"/>
                      <a:pt x="148" y="60"/>
                      <a:pt x="148" y="60"/>
                    </a:cubicBezTo>
                    <a:cubicBezTo>
                      <a:pt x="147" y="60"/>
                      <a:pt x="145" y="60"/>
                      <a:pt x="143" y="60"/>
                    </a:cubicBezTo>
                    <a:cubicBezTo>
                      <a:pt x="141" y="60"/>
                      <a:pt x="139" y="60"/>
                      <a:pt x="136" y="60"/>
                    </a:cubicBezTo>
                    <a:cubicBezTo>
                      <a:pt x="136" y="38"/>
                      <a:pt x="136" y="38"/>
                      <a:pt x="136" y="38"/>
                    </a:cubicBezTo>
                    <a:cubicBezTo>
                      <a:pt x="122" y="38"/>
                      <a:pt x="122" y="38"/>
                      <a:pt x="122" y="38"/>
                    </a:cubicBezTo>
                    <a:cubicBezTo>
                      <a:pt x="122" y="61"/>
                      <a:pt x="122" y="61"/>
                      <a:pt x="122" y="61"/>
                    </a:cubicBezTo>
                    <a:cubicBezTo>
                      <a:pt x="109" y="62"/>
                      <a:pt x="99" y="67"/>
                      <a:pt x="93" y="75"/>
                    </a:cubicBezTo>
                    <a:cubicBezTo>
                      <a:pt x="86" y="84"/>
                      <a:pt x="83" y="96"/>
                      <a:pt x="83" y="112"/>
                    </a:cubicBezTo>
                    <a:cubicBezTo>
                      <a:pt x="83" y="120"/>
                      <a:pt x="84" y="127"/>
                      <a:pt x="86" y="134"/>
                    </a:cubicBezTo>
                    <a:cubicBezTo>
                      <a:pt x="87" y="140"/>
                      <a:pt x="89" y="145"/>
                      <a:pt x="93" y="148"/>
                    </a:cubicBezTo>
                    <a:cubicBezTo>
                      <a:pt x="95" y="151"/>
                      <a:pt x="98" y="154"/>
                      <a:pt x="102" y="155"/>
                    </a:cubicBezTo>
                    <a:cubicBezTo>
                      <a:pt x="105" y="157"/>
                      <a:pt x="111" y="158"/>
                      <a:pt x="118" y="158"/>
                    </a:cubicBezTo>
                    <a:cubicBezTo>
                      <a:pt x="121" y="158"/>
                      <a:pt x="125" y="159"/>
                      <a:pt x="130" y="159"/>
                    </a:cubicBezTo>
                    <a:cubicBezTo>
                      <a:pt x="141" y="159"/>
                      <a:pt x="147" y="162"/>
                      <a:pt x="147" y="168"/>
                    </a:cubicBezTo>
                    <a:cubicBezTo>
                      <a:pt x="147" y="172"/>
                      <a:pt x="146" y="174"/>
                      <a:pt x="144" y="176"/>
                    </a:cubicBezTo>
                    <a:cubicBezTo>
                      <a:pt x="141" y="177"/>
                      <a:pt x="137" y="178"/>
                      <a:pt x="131" y="178"/>
                    </a:cubicBezTo>
                    <a:cubicBezTo>
                      <a:pt x="125" y="178"/>
                      <a:pt x="118" y="178"/>
                      <a:pt x="111" y="177"/>
                    </a:cubicBezTo>
                    <a:cubicBezTo>
                      <a:pt x="104" y="176"/>
                      <a:pt x="96" y="175"/>
                      <a:pt x="88" y="173"/>
                    </a:cubicBezTo>
                    <a:cubicBezTo>
                      <a:pt x="88" y="212"/>
                      <a:pt x="88" y="212"/>
                      <a:pt x="88" y="212"/>
                    </a:cubicBezTo>
                    <a:cubicBezTo>
                      <a:pt x="90" y="213"/>
                      <a:pt x="93" y="213"/>
                      <a:pt x="97" y="214"/>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
          <p:nvSpPr>
            <p:cNvPr id="836" name="TextBox 835"/>
            <p:cNvSpPr txBox="1"/>
            <p:nvPr/>
          </p:nvSpPr>
          <p:spPr>
            <a:xfrm>
              <a:off x="51335" y="981376"/>
              <a:ext cx="1316386"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Reconnaissance</a:t>
              </a:r>
            </a:p>
          </p:txBody>
        </p:sp>
        <p:grpSp>
          <p:nvGrpSpPr>
            <p:cNvPr id="837" name="Group 836"/>
            <p:cNvGrpSpPr/>
            <p:nvPr/>
          </p:nvGrpSpPr>
          <p:grpSpPr>
            <a:xfrm>
              <a:off x="1480365" y="1239235"/>
              <a:ext cx="1070506" cy="1877187"/>
              <a:chOff x="1533491" y="1253030"/>
              <a:chExt cx="1070506" cy="1877187"/>
            </a:xfrm>
          </p:grpSpPr>
          <p:sp>
            <p:nvSpPr>
              <p:cNvPr id="1144" name="Round Same Side Corner Rectangle 1143"/>
              <p:cNvSpPr/>
              <p:nvPr/>
            </p:nvSpPr>
            <p:spPr>
              <a:xfrm>
                <a:off x="1533491" y="1253030"/>
                <a:ext cx="1070506" cy="1877187"/>
              </a:xfrm>
              <a:prstGeom prst="round2SameRect">
                <a:avLst>
                  <a:gd name="adj1" fmla="val 839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45" name="Freeform 35"/>
              <p:cNvSpPr>
                <a:spLocks/>
              </p:cNvSpPr>
              <p:nvPr/>
            </p:nvSpPr>
            <p:spPr bwMode="auto">
              <a:xfrm>
                <a:off x="1605228" y="1522110"/>
                <a:ext cx="907146"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146" name="Straight Arrow Connector 1145"/>
              <p:cNvCxnSpPr/>
              <p:nvPr/>
            </p:nvCxnSpPr>
            <p:spPr>
              <a:xfrm flipH="1">
                <a:off x="2058801" y="2168152"/>
                <a:ext cx="181" cy="167719"/>
              </a:xfrm>
              <a:prstGeom prst="straightConnector1">
                <a:avLst/>
              </a:prstGeom>
              <a:noFill/>
              <a:ln w="19050" cap="flat" cmpd="sng" algn="ctr">
                <a:solidFill>
                  <a:srgbClr val="B5D553"/>
                </a:solidFill>
                <a:prstDash val="solid"/>
                <a:headEnd type="none" w="med" len="med"/>
                <a:tailEnd type="triangle" w="med" len="med"/>
              </a:ln>
              <a:effectLst/>
            </p:spPr>
          </p:cxnSp>
          <p:sp>
            <p:nvSpPr>
              <p:cNvPr id="1147" name="Isosceles Triangle 1146"/>
              <p:cNvSpPr/>
              <p:nvPr/>
            </p:nvSpPr>
            <p:spPr>
              <a:xfrm>
                <a:off x="1795493" y="2412337"/>
                <a:ext cx="526617" cy="373021"/>
              </a:xfrm>
              <a:prstGeom prst="triangle">
                <a:avLst/>
              </a:prstGeom>
              <a:noFill/>
              <a:ln w="12700" cap="flat" cmpd="sng" algn="ctr">
                <a:solidFill>
                  <a:srgbClr val="C1CD23">
                    <a:lumMod val="75000"/>
                  </a:srgbClr>
                </a:solidFill>
                <a:prstDash val="sysDot"/>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48" name="Freeform 33"/>
              <p:cNvSpPr>
                <a:spLocks/>
              </p:cNvSpPr>
              <p:nvPr/>
            </p:nvSpPr>
            <p:spPr bwMode="auto">
              <a:xfrm>
                <a:off x="1710708" y="268841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9" name="Freeform 32"/>
              <p:cNvSpPr>
                <a:spLocks/>
              </p:cNvSpPr>
              <p:nvPr/>
            </p:nvSpPr>
            <p:spPr bwMode="auto">
              <a:xfrm>
                <a:off x="1777107" y="286927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0" name="Rectangle 1149"/>
              <p:cNvSpPr/>
              <p:nvPr/>
            </p:nvSpPr>
            <p:spPr>
              <a:xfrm>
                <a:off x="1725930" y="270343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1" name="Freeform 33"/>
              <p:cNvSpPr>
                <a:spLocks/>
              </p:cNvSpPr>
              <p:nvPr/>
            </p:nvSpPr>
            <p:spPr bwMode="auto">
              <a:xfrm>
                <a:off x="2139314" y="268841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2" name="Freeform 32"/>
              <p:cNvSpPr>
                <a:spLocks/>
              </p:cNvSpPr>
              <p:nvPr/>
            </p:nvSpPr>
            <p:spPr bwMode="auto">
              <a:xfrm>
                <a:off x="2205713" y="286927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3" name="Rectangle 1152"/>
              <p:cNvSpPr/>
              <p:nvPr/>
            </p:nvSpPr>
            <p:spPr>
              <a:xfrm>
                <a:off x="2154536" y="2703436"/>
                <a:ext cx="233936" cy="151460"/>
              </a:xfrm>
              <a:prstGeom prst="rect">
                <a:avLst/>
              </a:prstGeom>
              <a:solidFill>
                <a:srgbClr val="F7F7F7"/>
              </a:solidFill>
              <a:ln>
                <a:solidFill>
                  <a:srgbClr val="7FD0DD"/>
                </a:solid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4" name="Freeform 33"/>
              <p:cNvSpPr>
                <a:spLocks/>
              </p:cNvSpPr>
              <p:nvPr/>
            </p:nvSpPr>
            <p:spPr bwMode="auto">
              <a:xfrm>
                <a:off x="1926611" y="236647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5" name="Freeform 32"/>
              <p:cNvSpPr>
                <a:spLocks/>
              </p:cNvSpPr>
              <p:nvPr/>
            </p:nvSpPr>
            <p:spPr bwMode="auto">
              <a:xfrm>
                <a:off x="1993010" y="254732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6" name="Rectangle 1155"/>
              <p:cNvSpPr/>
              <p:nvPr/>
            </p:nvSpPr>
            <p:spPr>
              <a:xfrm>
                <a:off x="1941833" y="2381493"/>
                <a:ext cx="233936" cy="151460"/>
              </a:xfrm>
              <a:prstGeom prst="rect">
                <a:avLst/>
              </a:prstGeom>
              <a:solidFill>
                <a:srgbClr val="F7F7F7"/>
              </a:solidFill>
              <a:ln>
                <a:solidFill>
                  <a:srgbClr val="7FD0DD"/>
                </a:solid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pic>
            <p:nvPicPr>
              <p:cNvPr id="1157" name="Picture 11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806" y="1820215"/>
                <a:ext cx="489065" cy="345976"/>
              </a:xfrm>
              <a:prstGeom prst="rect">
                <a:avLst/>
              </a:prstGeom>
              <a:ln w="6350">
                <a:solidFill>
                  <a:srgbClr val="FFFFFF">
                    <a:lumMod val="85000"/>
                  </a:srgbClr>
                </a:solidFill>
              </a:ln>
            </p:spPr>
          </p:pic>
        </p:grpSp>
        <p:sp>
          <p:nvSpPr>
            <p:cNvPr id="838" name="TextBox 837"/>
            <p:cNvSpPr txBox="1"/>
            <p:nvPr/>
          </p:nvSpPr>
          <p:spPr>
            <a:xfrm>
              <a:off x="1418115" y="993014"/>
              <a:ext cx="1195007"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Weaponization</a:t>
              </a:r>
            </a:p>
          </p:txBody>
        </p:sp>
        <p:grpSp>
          <p:nvGrpSpPr>
            <p:cNvPr id="839" name="Group 838"/>
            <p:cNvGrpSpPr/>
            <p:nvPr/>
          </p:nvGrpSpPr>
          <p:grpSpPr>
            <a:xfrm>
              <a:off x="2764501" y="1239235"/>
              <a:ext cx="1070507" cy="1877187"/>
              <a:chOff x="2751892" y="1227597"/>
              <a:chExt cx="1070507" cy="1877187"/>
            </a:xfrm>
          </p:grpSpPr>
          <p:sp>
            <p:nvSpPr>
              <p:cNvPr id="1128" name="Round Same Side Corner Rectangle 1127"/>
              <p:cNvSpPr/>
              <p:nvPr/>
            </p:nvSpPr>
            <p:spPr>
              <a:xfrm>
                <a:off x="2751892" y="1227597"/>
                <a:ext cx="1070507" cy="1877187"/>
              </a:xfrm>
              <a:prstGeom prst="round2SameRect">
                <a:avLst>
                  <a:gd name="adj1" fmla="val 8677"/>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29" name="Freeform 35"/>
              <p:cNvSpPr>
                <a:spLocks/>
              </p:cNvSpPr>
              <p:nvPr/>
            </p:nvSpPr>
            <p:spPr bwMode="auto">
              <a:xfrm>
                <a:off x="2831871" y="1496677"/>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130" name="Straight Arrow Connector 1129"/>
              <p:cNvCxnSpPr/>
              <p:nvPr/>
            </p:nvCxnSpPr>
            <p:spPr>
              <a:xfrm>
                <a:off x="3285444" y="2076491"/>
                <a:ext cx="0" cy="247316"/>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131" name="Straight Arrow Connector 1130"/>
              <p:cNvCxnSpPr/>
              <p:nvPr/>
            </p:nvCxnSpPr>
            <p:spPr>
              <a:xfrm>
                <a:off x="3140931" y="1307319"/>
                <a:ext cx="0" cy="508487"/>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132" name="Straight Arrow Connector 1131"/>
              <p:cNvCxnSpPr/>
              <p:nvPr/>
            </p:nvCxnSpPr>
            <p:spPr>
              <a:xfrm>
                <a:off x="3431892" y="1307319"/>
                <a:ext cx="0" cy="508487"/>
              </a:xfrm>
              <a:prstGeom prst="straightConnector1">
                <a:avLst/>
              </a:prstGeom>
              <a:noFill/>
              <a:ln w="19050" cap="flat" cmpd="sng" algn="ctr">
                <a:solidFill>
                  <a:srgbClr val="B5D553"/>
                </a:solidFill>
                <a:prstDash val="solid"/>
                <a:headEnd type="none" w="med" len="med"/>
                <a:tailEnd type="triangle" w="med" len="med"/>
              </a:ln>
              <a:effectLst/>
            </p:spPr>
          </p:cxnSp>
          <p:sp>
            <p:nvSpPr>
              <p:cNvPr id="1133" name="Freeform 16"/>
              <p:cNvSpPr>
                <a:spLocks/>
              </p:cNvSpPr>
              <p:nvPr/>
            </p:nvSpPr>
            <p:spPr bwMode="auto">
              <a:xfrm>
                <a:off x="3098330" y="1865724"/>
                <a:ext cx="374229" cy="158910"/>
              </a:xfrm>
              <a:custGeom>
                <a:avLst/>
                <a:gdLst>
                  <a:gd name="T0" fmla="*/ 2170 w 2176"/>
                  <a:gd name="T1" fmla="*/ 80 h 924"/>
                  <a:gd name="T2" fmla="*/ 2170 w 2176"/>
                  <a:gd name="T3" fmla="*/ 80 h 924"/>
                  <a:gd name="T4" fmla="*/ 2164 w 2176"/>
                  <a:gd name="T5" fmla="*/ 62 h 924"/>
                  <a:gd name="T6" fmla="*/ 2154 w 2176"/>
                  <a:gd name="T7" fmla="*/ 48 h 924"/>
                  <a:gd name="T8" fmla="*/ 2142 w 2176"/>
                  <a:gd name="T9" fmla="*/ 34 h 924"/>
                  <a:gd name="T10" fmla="*/ 2130 w 2176"/>
                  <a:gd name="T11" fmla="*/ 22 h 924"/>
                  <a:gd name="T12" fmla="*/ 2114 w 2176"/>
                  <a:gd name="T13" fmla="*/ 14 h 924"/>
                  <a:gd name="T14" fmla="*/ 2098 w 2176"/>
                  <a:gd name="T15" fmla="*/ 6 h 924"/>
                  <a:gd name="T16" fmla="*/ 2080 w 2176"/>
                  <a:gd name="T17" fmla="*/ 2 h 924"/>
                  <a:gd name="T18" fmla="*/ 2062 w 2176"/>
                  <a:gd name="T19" fmla="*/ 0 h 924"/>
                  <a:gd name="T20" fmla="*/ 112 w 2176"/>
                  <a:gd name="T21" fmla="*/ 0 h 924"/>
                  <a:gd name="T22" fmla="*/ 112 w 2176"/>
                  <a:gd name="T23" fmla="*/ 0 h 924"/>
                  <a:gd name="T24" fmla="*/ 94 w 2176"/>
                  <a:gd name="T25" fmla="*/ 2 h 924"/>
                  <a:gd name="T26" fmla="*/ 78 w 2176"/>
                  <a:gd name="T27" fmla="*/ 6 h 924"/>
                  <a:gd name="T28" fmla="*/ 62 w 2176"/>
                  <a:gd name="T29" fmla="*/ 14 h 924"/>
                  <a:gd name="T30" fmla="*/ 46 w 2176"/>
                  <a:gd name="T31" fmla="*/ 22 h 924"/>
                  <a:gd name="T32" fmla="*/ 32 w 2176"/>
                  <a:gd name="T33" fmla="*/ 34 h 924"/>
                  <a:gd name="T34" fmla="*/ 22 w 2176"/>
                  <a:gd name="T35" fmla="*/ 48 h 924"/>
                  <a:gd name="T36" fmla="*/ 12 w 2176"/>
                  <a:gd name="T37" fmla="*/ 62 h 924"/>
                  <a:gd name="T38" fmla="*/ 6 w 2176"/>
                  <a:gd name="T39" fmla="*/ 80 h 924"/>
                  <a:gd name="T40" fmla="*/ 6 w 2176"/>
                  <a:gd name="T41" fmla="*/ 80 h 924"/>
                  <a:gd name="T42" fmla="*/ 2 w 2176"/>
                  <a:gd name="T43" fmla="*/ 96 h 924"/>
                  <a:gd name="T44" fmla="*/ 0 w 2176"/>
                  <a:gd name="T45" fmla="*/ 114 h 924"/>
                  <a:gd name="T46" fmla="*/ 2 w 2176"/>
                  <a:gd name="T47" fmla="*/ 132 h 924"/>
                  <a:gd name="T48" fmla="*/ 6 w 2176"/>
                  <a:gd name="T49" fmla="*/ 150 h 924"/>
                  <a:gd name="T50" fmla="*/ 12 w 2176"/>
                  <a:gd name="T51" fmla="*/ 166 h 924"/>
                  <a:gd name="T52" fmla="*/ 22 w 2176"/>
                  <a:gd name="T53" fmla="*/ 180 h 924"/>
                  <a:gd name="T54" fmla="*/ 34 w 2176"/>
                  <a:gd name="T55" fmla="*/ 194 h 924"/>
                  <a:gd name="T56" fmla="*/ 48 w 2176"/>
                  <a:gd name="T57" fmla="*/ 206 h 924"/>
                  <a:gd name="T58" fmla="*/ 1022 w 2176"/>
                  <a:gd name="T59" fmla="*/ 902 h 924"/>
                  <a:gd name="T60" fmla="*/ 1022 w 2176"/>
                  <a:gd name="T61" fmla="*/ 902 h 924"/>
                  <a:gd name="T62" fmla="*/ 1038 w 2176"/>
                  <a:gd name="T63" fmla="*/ 912 h 924"/>
                  <a:gd name="T64" fmla="*/ 1054 w 2176"/>
                  <a:gd name="T65" fmla="*/ 918 h 924"/>
                  <a:gd name="T66" fmla="*/ 1070 w 2176"/>
                  <a:gd name="T67" fmla="*/ 922 h 924"/>
                  <a:gd name="T68" fmla="*/ 1088 w 2176"/>
                  <a:gd name="T69" fmla="*/ 924 h 924"/>
                  <a:gd name="T70" fmla="*/ 1106 w 2176"/>
                  <a:gd name="T71" fmla="*/ 922 h 924"/>
                  <a:gd name="T72" fmla="*/ 1122 w 2176"/>
                  <a:gd name="T73" fmla="*/ 918 h 924"/>
                  <a:gd name="T74" fmla="*/ 1138 w 2176"/>
                  <a:gd name="T75" fmla="*/ 912 h 924"/>
                  <a:gd name="T76" fmla="*/ 1154 w 2176"/>
                  <a:gd name="T77" fmla="*/ 902 h 924"/>
                  <a:gd name="T78" fmla="*/ 2128 w 2176"/>
                  <a:gd name="T79" fmla="*/ 206 h 924"/>
                  <a:gd name="T80" fmla="*/ 2128 w 2176"/>
                  <a:gd name="T81" fmla="*/ 206 h 924"/>
                  <a:gd name="T82" fmla="*/ 2142 w 2176"/>
                  <a:gd name="T83" fmla="*/ 194 h 924"/>
                  <a:gd name="T84" fmla="*/ 2154 w 2176"/>
                  <a:gd name="T85" fmla="*/ 180 h 924"/>
                  <a:gd name="T86" fmla="*/ 2164 w 2176"/>
                  <a:gd name="T87" fmla="*/ 166 h 924"/>
                  <a:gd name="T88" fmla="*/ 2170 w 2176"/>
                  <a:gd name="T89" fmla="*/ 150 h 924"/>
                  <a:gd name="T90" fmla="*/ 2174 w 2176"/>
                  <a:gd name="T91" fmla="*/ 132 h 924"/>
                  <a:gd name="T92" fmla="*/ 2176 w 2176"/>
                  <a:gd name="T93" fmla="*/ 114 h 924"/>
                  <a:gd name="T94" fmla="*/ 2174 w 2176"/>
                  <a:gd name="T95" fmla="*/ 96 h 924"/>
                  <a:gd name="T96" fmla="*/ 2170 w 2176"/>
                  <a:gd name="T97" fmla="*/ 80 h 924"/>
                  <a:gd name="T98" fmla="*/ 2170 w 2176"/>
                  <a:gd name="T99" fmla="*/ 8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924">
                    <a:moveTo>
                      <a:pt x="2170" y="80"/>
                    </a:moveTo>
                    <a:lnTo>
                      <a:pt x="2170" y="80"/>
                    </a:lnTo>
                    <a:lnTo>
                      <a:pt x="2164" y="62"/>
                    </a:lnTo>
                    <a:lnTo>
                      <a:pt x="2154" y="48"/>
                    </a:lnTo>
                    <a:lnTo>
                      <a:pt x="2142" y="34"/>
                    </a:lnTo>
                    <a:lnTo>
                      <a:pt x="2130" y="22"/>
                    </a:lnTo>
                    <a:lnTo>
                      <a:pt x="2114" y="14"/>
                    </a:lnTo>
                    <a:lnTo>
                      <a:pt x="2098" y="6"/>
                    </a:lnTo>
                    <a:lnTo>
                      <a:pt x="2080" y="2"/>
                    </a:lnTo>
                    <a:lnTo>
                      <a:pt x="2062" y="0"/>
                    </a:lnTo>
                    <a:lnTo>
                      <a:pt x="112" y="0"/>
                    </a:lnTo>
                    <a:lnTo>
                      <a:pt x="112" y="0"/>
                    </a:lnTo>
                    <a:lnTo>
                      <a:pt x="94" y="2"/>
                    </a:lnTo>
                    <a:lnTo>
                      <a:pt x="78" y="6"/>
                    </a:lnTo>
                    <a:lnTo>
                      <a:pt x="62" y="14"/>
                    </a:lnTo>
                    <a:lnTo>
                      <a:pt x="46" y="22"/>
                    </a:lnTo>
                    <a:lnTo>
                      <a:pt x="32" y="34"/>
                    </a:lnTo>
                    <a:lnTo>
                      <a:pt x="22" y="48"/>
                    </a:lnTo>
                    <a:lnTo>
                      <a:pt x="12" y="62"/>
                    </a:lnTo>
                    <a:lnTo>
                      <a:pt x="6" y="80"/>
                    </a:lnTo>
                    <a:lnTo>
                      <a:pt x="6" y="80"/>
                    </a:lnTo>
                    <a:lnTo>
                      <a:pt x="2" y="96"/>
                    </a:lnTo>
                    <a:lnTo>
                      <a:pt x="0" y="114"/>
                    </a:lnTo>
                    <a:lnTo>
                      <a:pt x="2" y="132"/>
                    </a:lnTo>
                    <a:lnTo>
                      <a:pt x="6" y="150"/>
                    </a:lnTo>
                    <a:lnTo>
                      <a:pt x="12" y="166"/>
                    </a:lnTo>
                    <a:lnTo>
                      <a:pt x="22" y="180"/>
                    </a:lnTo>
                    <a:lnTo>
                      <a:pt x="34" y="194"/>
                    </a:lnTo>
                    <a:lnTo>
                      <a:pt x="48" y="206"/>
                    </a:lnTo>
                    <a:lnTo>
                      <a:pt x="1022" y="902"/>
                    </a:lnTo>
                    <a:lnTo>
                      <a:pt x="1022" y="902"/>
                    </a:lnTo>
                    <a:lnTo>
                      <a:pt x="1038" y="912"/>
                    </a:lnTo>
                    <a:lnTo>
                      <a:pt x="1054" y="918"/>
                    </a:lnTo>
                    <a:lnTo>
                      <a:pt x="1070" y="922"/>
                    </a:lnTo>
                    <a:lnTo>
                      <a:pt x="1088" y="924"/>
                    </a:lnTo>
                    <a:lnTo>
                      <a:pt x="1106" y="922"/>
                    </a:lnTo>
                    <a:lnTo>
                      <a:pt x="1122" y="918"/>
                    </a:lnTo>
                    <a:lnTo>
                      <a:pt x="1138" y="912"/>
                    </a:lnTo>
                    <a:lnTo>
                      <a:pt x="1154" y="902"/>
                    </a:lnTo>
                    <a:lnTo>
                      <a:pt x="2128" y="206"/>
                    </a:lnTo>
                    <a:lnTo>
                      <a:pt x="2128" y="206"/>
                    </a:lnTo>
                    <a:lnTo>
                      <a:pt x="2142" y="194"/>
                    </a:lnTo>
                    <a:lnTo>
                      <a:pt x="2154" y="180"/>
                    </a:lnTo>
                    <a:lnTo>
                      <a:pt x="2164" y="166"/>
                    </a:lnTo>
                    <a:lnTo>
                      <a:pt x="2170" y="150"/>
                    </a:lnTo>
                    <a:lnTo>
                      <a:pt x="2174" y="132"/>
                    </a:lnTo>
                    <a:lnTo>
                      <a:pt x="2176" y="114"/>
                    </a:lnTo>
                    <a:lnTo>
                      <a:pt x="2174" y="96"/>
                    </a:lnTo>
                    <a:lnTo>
                      <a:pt x="2170" y="80"/>
                    </a:lnTo>
                    <a:lnTo>
                      <a:pt x="2170" y="80"/>
                    </a:ln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4" name="Freeform 17"/>
              <p:cNvSpPr>
                <a:spLocks/>
              </p:cNvSpPr>
              <p:nvPr/>
            </p:nvSpPr>
            <p:spPr bwMode="auto">
              <a:xfrm>
                <a:off x="3097986" y="1918241"/>
                <a:ext cx="374917" cy="205001"/>
              </a:xfrm>
              <a:custGeom>
                <a:avLst/>
                <a:gdLst>
                  <a:gd name="T0" fmla="*/ 2180 w 2180"/>
                  <a:gd name="T1" fmla="*/ 0 h 1192"/>
                  <a:gd name="T2" fmla="*/ 2180 w 2180"/>
                  <a:gd name="T3" fmla="*/ 1076 h 1192"/>
                  <a:gd name="T4" fmla="*/ 2180 w 2180"/>
                  <a:gd name="T5" fmla="*/ 1076 h 1192"/>
                  <a:gd name="T6" fmla="*/ 2178 w 2180"/>
                  <a:gd name="T7" fmla="*/ 1100 h 1192"/>
                  <a:gd name="T8" fmla="*/ 2172 w 2180"/>
                  <a:gd name="T9" fmla="*/ 1120 h 1192"/>
                  <a:gd name="T10" fmla="*/ 2162 w 2180"/>
                  <a:gd name="T11" fmla="*/ 1140 h 1192"/>
                  <a:gd name="T12" fmla="*/ 2148 w 2180"/>
                  <a:gd name="T13" fmla="*/ 1158 h 1192"/>
                  <a:gd name="T14" fmla="*/ 2132 w 2180"/>
                  <a:gd name="T15" fmla="*/ 1172 h 1192"/>
                  <a:gd name="T16" fmla="*/ 2112 w 2180"/>
                  <a:gd name="T17" fmla="*/ 1182 h 1192"/>
                  <a:gd name="T18" fmla="*/ 2090 w 2180"/>
                  <a:gd name="T19" fmla="*/ 1188 h 1192"/>
                  <a:gd name="T20" fmla="*/ 2080 w 2180"/>
                  <a:gd name="T21" fmla="*/ 1190 h 1192"/>
                  <a:gd name="T22" fmla="*/ 2068 w 2180"/>
                  <a:gd name="T23" fmla="*/ 1192 h 1192"/>
                  <a:gd name="T24" fmla="*/ 112 w 2180"/>
                  <a:gd name="T25" fmla="*/ 1192 h 1192"/>
                  <a:gd name="T26" fmla="*/ 112 w 2180"/>
                  <a:gd name="T27" fmla="*/ 1192 h 1192"/>
                  <a:gd name="T28" fmla="*/ 90 w 2180"/>
                  <a:gd name="T29" fmla="*/ 1188 h 1192"/>
                  <a:gd name="T30" fmla="*/ 68 w 2180"/>
                  <a:gd name="T31" fmla="*/ 1182 h 1192"/>
                  <a:gd name="T32" fmla="*/ 50 w 2180"/>
                  <a:gd name="T33" fmla="*/ 1172 h 1192"/>
                  <a:gd name="T34" fmla="*/ 32 w 2180"/>
                  <a:gd name="T35" fmla="*/ 1158 h 1192"/>
                  <a:gd name="T36" fmla="*/ 18 w 2180"/>
                  <a:gd name="T37" fmla="*/ 1142 h 1192"/>
                  <a:gd name="T38" fmla="*/ 8 w 2180"/>
                  <a:gd name="T39" fmla="*/ 1122 h 1192"/>
                  <a:gd name="T40" fmla="*/ 2 w 2180"/>
                  <a:gd name="T41" fmla="*/ 1102 h 1192"/>
                  <a:gd name="T42" fmla="*/ 0 w 2180"/>
                  <a:gd name="T43" fmla="*/ 1078 h 1192"/>
                  <a:gd name="T44" fmla="*/ 0 w 2180"/>
                  <a:gd name="T45" fmla="*/ 0 h 1192"/>
                  <a:gd name="T46" fmla="*/ 1090 w 2180"/>
                  <a:gd name="T47" fmla="*/ 780 h 1192"/>
                  <a:gd name="T48" fmla="*/ 2180 w 2180"/>
                  <a:gd name="T49" fmla="*/ 0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80" h="1192">
                    <a:moveTo>
                      <a:pt x="2180" y="0"/>
                    </a:moveTo>
                    <a:lnTo>
                      <a:pt x="2180" y="1076"/>
                    </a:lnTo>
                    <a:lnTo>
                      <a:pt x="2180" y="1076"/>
                    </a:lnTo>
                    <a:lnTo>
                      <a:pt x="2178" y="1100"/>
                    </a:lnTo>
                    <a:lnTo>
                      <a:pt x="2172" y="1120"/>
                    </a:lnTo>
                    <a:lnTo>
                      <a:pt x="2162" y="1140"/>
                    </a:lnTo>
                    <a:lnTo>
                      <a:pt x="2148" y="1158"/>
                    </a:lnTo>
                    <a:lnTo>
                      <a:pt x="2132" y="1172"/>
                    </a:lnTo>
                    <a:lnTo>
                      <a:pt x="2112" y="1182"/>
                    </a:lnTo>
                    <a:lnTo>
                      <a:pt x="2090" y="1188"/>
                    </a:lnTo>
                    <a:lnTo>
                      <a:pt x="2080" y="1190"/>
                    </a:lnTo>
                    <a:lnTo>
                      <a:pt x="2068" y="1192"/>
                    </a:lnTo>
                    <a:lnTo>
                      <a:pt x="112" y="1192"/>
                    </a:lnTo>
                    <a:lnTo>
                      <a:pt x="112" y="1192"/>
                    </a:lnTo>
                    <a:lnTo>
                      <a:pt x="90" y="1188"/>
                    </a:lnTo>
                    <a:lnTo>
                      <a:pt x="68" y="1182"/>
                    </a:lnTo>
                    <a:lnTo>
                      <a:pt x="50" y="1172"/>
                    </a:lnTo>
                    <a:lnTo>
                      <a:pt x="32" y="1158"/>
                    </a:lnTo>
                    <a:lnTo>
                      <a:pt x="18" y="1142"/>
                    </a:lnTo>
                    <a:lnTo>
                      <a:pt x="8" y="1122"/>
                    </a:lnTo>
                    <a:lnTo>
                      <a:pt x="2" y="1102"/>
                    </a:lnTo>
                    <a:lnTo>
                      <a:pt x="0" y="1078"/>
                    </a:lnTo>
                    <a:lnTo>
                      <a:pt x="0" y="0"/>
                    </a:lnTo>
                    <a:lnTo>
                      <a:pt x="1090" y="780"/>
                    </a:lnTo>
                    <a:lnTo>
                      <a:pt x="2180" y="0"/>
                    </a:ln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5" name="Freeform 33"/>
              <p:cNvSpPr>
                <a:spLocks/>
              </p:cNvSpPr>
              <p:nvPr/>
            </p:nvSpPr>
            <p:spPr bwMode="auto">
              <a:xfrm>
                <a:off x="2941064" y="266298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6" name="Freeform 32"/>
              <p:cNvSpPr>
                <a:spLocks/>
              </p:cNvSpPr>
              <p:nvPr/>
            </p:nvSpPr>
            <p:spPr bwMode="auto">
              <a:xfrm>
                <a:off x="3007463" y="284383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7" name="Rectangle 1136"/>
              <p:cNvSpPr/>
              <p:nvPr/>
            </p:nvSpPr>
            <p:spPr>
              <a:xfrm>
                <a:off x="2956286" y="2678003"/>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8" name="Freeform 33"/>
              <p:cNvSpPr>
                <a:spLocks/>
              </p:cNvSpPr>
              <p:nvPr/>
            </p:nvSpPr>
            <p:spPr bwMode="auto">
              <a:xfrm>
                <a:off x="3363685" y="266298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9" name="Freeform 32"/>
              <p:cNvSpPr>
                <a:spLocks/>
              </p:cNvSpPr>
              <p:nvPr/>
            </p:nvSpPr>
            <p:spPr bwMode="auto">
              <a:xfrm>
                <a:off x="3430084" y="284383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0" name="Rectangle 1139"/>
              <p:cNvSpPr/>
              <p:nvPr/>
            </p:nvSpPr>
            <p:spPr>
              <a:xfrm>
                <a:off x="3378907" y="2678003"/>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1" name="Freeform 33"/>
              <p:cNvSpPr>
                <a:spLocks/>
              </p:cNvSpPr>
              <p:nvPr/>
            </p:nvSpPr>
            <p:spPr bwMode="auto">
              <a:xfrm>
                <a:off x="3153254" y="2341040"/>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2" name="Freeform 32"/>
              <p:cNvSpPr>
                <a:spLocks/>
              </p:cNvSpPr>
              <p:nvPr/>
            </p:nvSpPr>
            <p:spPr bwMode="auto">
              <a:xfrm>
                <a:off x="3219653" y="2521894"/>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3" name="Rectangle 1142"/>
              <p:cNvSpPr/>
              <p:nvPr/>
            </p:nvSpPr>
            <p:spPr>
              <a:xfrm>
                <a:off x="3168476" y="2356060"/>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
          <p:nvSpPr>
            <p:cNvPr id="840" name="TextBox 839"/>
            <p:cNvSpPr txBox="1"/>
            <p:nvPr/>
          </p:nvSpPr>
          <p:spPr>
            <a:xfrm>
              <a:off x="2923632" y="981376"/>
              <a:ext cx="737702"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Delivery</a:t>
              </a:r>
            </a:p>
          </p:txBody>
        </p:sp>
        <p:grpSp>
          <p:nvGrpSpPr>
            <p:cNvPr id="841" name="Group 840"/>
            <p:cNvGrpSpPr/>
            <p:nvPr/>
          </p:nvGrpSpPr>
          <p:grpSpPr>
            <a:xfrm>
              <a:off x="4038018" y="1239235"/>
              <a:ext cx="1070507" cy="1877187"/>
              <a:chOff x="4032919" y="1259060"/>
              <a:chExt cx="1070507" cy="1877187"/>
            </a:xfrm>
          </p:grpSpPr>
          <p:sp>
            <p:nvSpPr>
              <p:cNvPr id="1080" name="Round Same Side Corner Rectangle 1079"/>
              <p:cNvSpPr/>
              <p:nvPr/>
            </p:nvSpPr>
            <p:spPr>
              <a:xfrm>
                <a:off x="4032919" y="1259060"/>
                <a:ext cx="1070507" cy="1877187"/>
              </a:xfrm>
              <a:prstGeom prst="round2SameRect">
                <a:avLst>
                  <a:gd name="adj1" fmla="val 857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81" name="Freeform 35"/>
              <p:cNvSpPr>
                <a:spLocks/>
              </p:cNvSpPr>
              <p:nvPr/>
            </p:nvSpPr>
            <p:spPr bwMode="auto">
              <a:xfrm>
                <a:off x="4104702" y="1528140"/>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082" name="Straight Connector 1081"/>
              <p:cNvCxnSpPr/>
              <p:nvPr/>
            </p:nvCxnSpPr>
            <p:spPr>
              <a:xfrm>
                <a:off x="4361790" y="1974269"/>
                <a:ext cx="0" cy="822158"/>
              </a:xfrm>
              <a:prstGeom prst="line">
                <a:avLst/>
              </a:prstGeom>
              <a:noFill/>
              <a:ln w="12700" cap="flat" cmpd="sng" algn="ctr">
                <a:solidFill>
                  <a:srgbClr val="C1CD23">
                    <a:lumMod val="75000"/>
                  </a:srgbClr>
                </a:solidFill>
                <a:prstDash val="sysDot"/>
              </a:ln>
              <a:effectLst/>
            </p:spPr>
          </p:cxnSp>
          <p:cxnSp>
            <p:nvCxnSpPr>
              <p:cNvPr id="1083" name="Straight Connector 1082"/>
              <p:cNvCxnSpPr/>
              <p:nvPr/>
            </p:nvCxnSpPr>
            <p:spPr>
              <a:xfrm>
                <a:off x="4735548" y="1974269"/>
                <a:ext cx="0" cy="822158"/>
              </a:xfrm>
              <a:prstGeom prst="line">
                <a:avLst/>
              </a:prstGeom>
              <a:noFill/>
              <a:ln w="12700" cap="flat" cmpd="sng" algn="ctr">
                <a:solidFill>
                  <a:srgbClr val="C1CD23">
                    <a:lumMod val="75000"/>
                  </a:srgbClr>
                </a:solidFill>
                <a:prstDash val="sysDot"/>
              </a:ln>
              <a:effectLst/>
            </p:spPr>
          </p:cxnSp>
          <p:cxnSp>
            <p:nvCxnSpPr>
              <p:cNvPr id="1084" name="Straight Connector 1083"/>
              <p:cNvCxnSpPr/>
              <p:nvPr/>
            </p:nvCxnSpPr>
            <p:spPr>
              <a:xfrm>
                <a:off x="4300932" y="1994426"/>
                <a:ext cx="414421" cy="0"/>
              </a:xfrm>
              <a:prstGeom prst="line">
                <a:avLst/>
              </a:prstGeom>
              <a:noFill/>
              <a:ln w="12700" cap="flat" cmpd="sng" algn="ctr">
                <a:solidFill>
                  <a:srgbClr val="C1CD23">
                    <a:lumMod val="75000"/>
                  </a:srgbClr>
                </a:solidFill>
                <a:prstDash val="sysDot"/>
              </a:ln>
              <a:effectLst/>
            </p:spPr>
          </p:cxnSp>
          <p:cxnSp>
            <p:nvCxnSpPr>
              <p:cNvPr id="1085" name="Straight Connector 1084"/>
              <p:cNvCxnSpPr/>
              <p:nvPr/>
            </p:nvCxnSpPr>
            <p:spPr>
              <a:xfrm>
                <a:off x="4381142" y="2788249"/>
                <a:ext cx="414421" cy="0"/>
              </a:xfrm>
              <a:prstGeom prst="line">
                <a:avLst/>
              </a:prstGeom>
              <a:noFill/>
              <a:ln w="12700" cap="flat" cmpd="sng" algn="ctr">
                <a:solidFill>
                  <a:srgbClr val="C1CD23">
                    <a:lumMod val="75000"/>
                  </a:srgbClr>
                </a:solidFill>
                <a:prstDash val="sysDot"/>
              </a:ln>
              <a:effectLst/>
            </p:spPr>
          </p:cxnSp>
          <p:cxnSp>
            <p:nvCxnSpPr>
              <p:cNvPr id="1086" name="Straight Connector 1085"/>
              <p:cNvCxnSpPr>
                <a:endCxn id="1114" idx="1"/>
              </p:cNvCxnSpPr>
              <p:nvPr/>
            </p:nvCxnSpPr>
            <p:spPr>
              <a:xfrm>
                <a:off x="4355765" y="2063969"/>
                <a:ext cx="374853" cy="728147"/>
              </a:xfrm>
              <a:prstGeom prst="line">
                <a:avLst/>
              </a:prstGeom>
              <a:noFill/>
              <a:ln w="12700" cap="flat" cmpd="sng" algn="ctr">
                <a:solidFill>
                  <a:srgbClr val="C1CD23">
                    <a:lumMod val="75000"/>
                  </a:srgbClr>
                </a:solidFill>
                <a:prstDash val="sysDot"/>
              </a:ln>
              <a:effectLst/>
            </p:spPr>
          </p:cxnSp>
          <p:cxnSp>
            <p:nvCxnSpPr>
              <p:cNvPr id="1087" name="Straight Connector 1086"/>
              <p:cNvCxnSpPr/>
              <p:nvPr/>
            </p:nvCxnSpPr>
            <p:spPr>
              <a:xfrm flipH="1">
                <a:off x="4378337" y="2010495"/>
                <a:ext cx="392065" cy="733226"/>
              </a:xfrm>
              <a:prstGeom prst="line">
                <a:avLst/>
              </a:prstGeom>
              <a:noFill/>
              <a:ln w="12700" cap="flat" cmpd="sng" algn="ctr">
                <a:solidFill>
                  <a:srgbClr val="C1CD23">
                    <a:lumMod val="75000"/>
                  </a:srgbClr>
                </a:solidFill>
                <a:prstDash val="sysDot"/>
              </a:ln>
              <a:effectLst/>
            </p:spPr>
          </p:cxnSp>
          <p:sp>
            <p:nvSpPr>
              <p:cNvPr id="1088" name="Oval 1087"/>
              <p:cNvSpPr/>
              <p:nvPr/>
            </p:nvSpPr>
            <p:spPr>
              <a:xfrm>
                <a:off x="4338693"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89" name="Freeform 40"/>
              <p:cNvSpPr>
                <a:spLocks noEditPoints="1"/>
              </p:cNvSpPr>
              <p:nvPr/>
            </p:nvSpPr>
            <p:spPr bwMode="auto">
              <a:xfrm>
                <a:off x="4278820"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0" name="Oval 1089"/>
              <p:cNvSpPr/>
              <p:nvPr/>
            </p:nvSpPr>
            <p:spPr>
              <a:xfrm>
                <a:off x="4699705"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91" name="Freeform 40"/>
              <p:cNvSpPr>
                <a:spLocks noEditPoints="1"/>
              </p:cNvSpPr>
              <p:nvPr/>
            </p:nvSpPr>
            <p:spPr bwMode="auto">
              <a:xfrm>
                <a:off x="4639832"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2" name="Freeform 33"/>
              <p:cNvSpPr>
                <a:spLocks/>
              </p:cNvSpPr>
              <p:nvPr/>
            </p:nvSpPr>
            <p:spPr bwMode="auto">
              <a:xfrm>
                <a:off x="4212727"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3" name="Freeform 32"/>
              <p:cNvSpPr>
                <a:spLocks/>
              </p:cNvSpPr>
              <p:nvPr/>
            </p:nvSpPr>
            <p:spPr bwMode="auto">
              <a:xfrm>
                <a:off x="4279126"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4" name="Rectangle 1093"/>
              <p:cNvSpPr/>
              <p:nvPr/>
            </p:nvSpPr>
            <p:spPr>
              <a:xfrm>
                <a:off x="4227949"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5" name="Freeform 33"/>
              <p:cNvSpPr>
                <a:spLocks/>
              </p:cNvSpPr>
              <p:nvPr/>
            </p:nvSpPr>
            <p:spPr bwMode="auto">
              <a:xfrm>
                <a:off x="4635349"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6" name="Freeform 32"/>
              <p:cNvSpPr>
                <a:spLocks/>
              </p:cNvSpPr>
              <p:nvPr/>
            </p:nvSpPr>
            <p:spPr bwMode="auto">
              <a:xfrm>
                <a:off x="4701748"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7" name="Rectangle 1096"/>
              <p:cNvSpPr/>
              <p:nvPr/>
            </p:nvSpPr>
            <p:spPr>
              <a:xfrm>
                <a:off x="4650571"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98" name="Group 1097"/>
              <p:cNvGrpSpPr/>
              <p:nvPr/>
            </p:nvGrpSpPr>
            <p:grpSpPr>
              <a:xfrm>
                <a:off x="4704215" y="2723127"/>
                <a:ext cx="145953" cy="123720"/>
                <a:chOff x="1792288" y="915988"/>
                <a:chExt cx="5721350" cy="4849813"/>
              </a:xfrm>
              <a:solidFill>
                <a:srgbClr val="ACB71F"/>
              </a:solidFill>
            </p:grpSpPr>
            <p:sp>
              <p:nvSpPr>
                <p:cNvPr id="1114"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115" name="Group 1114"/>
                <p:cNvGrpSpPr/>
                <p:nvPr/>
              </p:nvGrpSpPr>
              <p:grpSpPr>
                <a:xfrm>
                  <a:off x="1792288" y="915988"/>
                  <a:ext cx="5721350" cy="4849813"/>
                  <a:chOff x="1792288" y="915988"/>
                  <a:chExt cx="5721350" cy="4849813"/>
                </a:xfrm>
                <a:grpFill/>
              </p:grpSpPr>
              <p:sp>
                <p:nvSpPr>
                  <p:cNvPr id="1116"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7"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8"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9"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0"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1"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2"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3"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4"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5"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6"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7"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1099" name="Group 1098"/>
              <p:cNvGrpSpPr/>
              <p:nvPr/>
            </p:nvGrpSpPr>
            <p:grpSpPr>
              <a:xfrm>
                <a:off x="4271575" y="2723127"/>
                <a:ext cx="145953" cy="123720"/>
                <a:chOff x="1792288" y="915988"/>
                <a:chExt cx="5721350" cy="4849813"/>
              </a:xfrm>
              <a:solidFill>
                <a:srgbClr val="ACB71F"/>
              </a:solidFill>
            </p:grpSpPr>
            <p:sp>
              <p:nvSpPr>
                <p:cNvPr id="110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101" name="Group 1100"/>
                <p:cNvGrpSpPr/>
                <p:nvPr/>
              </p:nvGrpSpPr>
              <p:grpSpPr>
                <a:xfrm>
                  <a:off x="1792288" y="915988"/>
                  <a:ext cx="5721350" cy="4849813"/>
                  <a:chOff x="1792288" y="915988"/>
                  <a:chExt cx="5721350" cy="4849813"/>
                </a:xfrm>
                <a:grpFill/>
              </p:grpSpPr>
              <p:sp>
                <p:nvSpPr>
                  <p:cNvPr id="110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sp>
          <p:nvSpPr>
            <p:cNvPr id="842" name="TextBox 841"/>
            <p:cNvSpPr txBox="1"/>
            <p:nvPr/>
          </p:nvSpPr>
          <p:spPr>
            <a:xfrm>
              <a:off x="4084997" y="981376"/>
              <a:ext cx="976549"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Exploitation</a:t>
              </a:r>
            </a:p>
          </p:txBody>
        </p:sp>
        <p:sp>
          <p:nvSpPr>
            <p:cNvPr id="843" name="TextBox 842"/>
            <p:cNvSpPr txBox="1"/>
            <p:nvPr/>
          </p:nvSpPr>
          <p:spPr>
            <a:xfrm>
              <a:off x="5411104" y="984416"/>
              <a:ext cx="917239"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Installation</a:t>
              </a:r>
            </a:p>
          </p:txBody>
        </p:sp>
        <p:grpSp>
          <p:nvGrpSpPr>
            <p:cNvPr id="844" name="Group 843"/>
            <p:cNvGrpSpPr/>
            <p:nvPr/>
          </p:nvGrpSpPr>
          <p:grpSpPr>
            <a:xfrm>
              <a:off x="6606491" y="1239235"/>
              <a:ext cx="1070507" cy="1877187"/>
              <a:chOff x="6619324" y="1235299"/>
              <a:chExt cx="1070507" cy="1877187"/>
            </a:xfrm>
          </p:grpSpPr>
          <p:sp>
            <p:nvSpPr>
              <p:cNvPr id="1024" name="Round Same Side Corner Rectangle 1023"/>
              <p:cNvSpPr/>
              <p:nvPr/>
            </p:nvSpPr>
            <p:spPr>
              <a:xfrm>
                <a:off x="6619324" y="1235299"/>
                <a:ext cx="1070507" cy="1877187"/>
              </a:xfrm>
              <a:prstGeom prst="round2SameRect">
                <a:avLst>
                  <a:gd name="adj1" fmla="val 70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25" name="Freeform 35"/>
              <p:cNvSpPr>
                <a:spLocks/>
              </p:cNvSpPr>
              <p:nvPr/>
            </p:nvSpPr>
            <p:spPr bwMode="auto">
              <a:xfrm>
                <a:off x="6684358" y="1504379"/>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26" name="Group 1025"/>
              <p:cNvGrpSpPr/>
              <p:nvPr/>
            </p:nvGrpSpPr>
            <p:grpSpPr>
              <a:xfrm>
                <a:off x="6883821" y="1939945"/>
                <a:ext cx="494631" cy="832722"/>
                <a:chOff x="6222323" y="2441765"/>
                <a:chExt cx="593557" cy="999266"/>
              </a:xfrm>
            </p:grpSpPr>
            <p:cxnSp>
              <p:nvCxnSpPr>
                <p:cNvPr id="1074" name="Straight Connector 1073"/>
                <p:cNvCxnSpPr/>
                <p:nvPr/>
              </p:nvCxnSpPr>
              <p:spPr>
                <a:xfrm>
                  <a:off x="6295352" y="2454441"/>
                  <a:ext cx="0" cy="986590"/>
                </a:xfrm>
                <a:prstGeom prst="line">
                  <a:avLst/>
                </a:prstGeom>
                <a:noFill/>
                <a:ln w="12700" cap="flat" cmpd="sng" algn="ctr">
                  <a:solidFill>
                    <a:srgbClr val="C1CD23">
                      <a:lumMod val="75000"/>
                    </a:srgbClr>
                  </a:solidFill>
                  <a:prstDash val="sysDot"/>
                </a:ln>
                <a:effectLst/>
              </p:spPr>
            </p:cxnSp>
            <p:cxnSp>
              <p:nvCxnSpPr>
                <p:cNvPr id="1075" name="Straight Connector 1074"/>
                <p:cNvCxnSpPr/>
                <p:nvPr/>
              </p:nvCxnSpPr>
              <p:spPr>
                <a:xfrm>
                  <a:off x="6727820" y="2454441"/>
                  <a:ext cx="0" cy="986590"/>
                </a:xfrm>
                <a:prstGeom prst="line">
                  <a:avLst/>
                </a:prstGeom>
                <a:noFill/>
                <a:ln w="12700" cap="flat" cmpd="sng" algn="ctr">
                  <a:solidFill>
                    <a:srgbClr val="C1CD23">
                      <a:lumMod val="75000"/>
                    </a:srgbClr>
                  </a:solidFill>
                  <a:prstDash val="sysDot"/>
                </a:ln>
                <a:effectLst/>
              </p:spPr>
            </p:cxnSp>
            <p:cxnSp>
              <p:nvCxnSpPr>
                <p:cNvPr id="1076" name="Straight Connector 1075"/>
                <p:cNvCxnSpPr/>
                <p:nvPr/>
              </p:nvCxnSpPr>
              <p:spPr>
                <a:xfrm>
                  <a:off x="6222323" y="2478629"/>
                  <a:ext cx="497305" cy="0"/>
                </a:xfrm>
                <a:prstGeom prst="line">
                  <a:avLst/>
                </a:prstGeom>
                <a:noFill/>
                <a:ln w="12700" cap="flat" cmpd="sng" algn="ctr">
                  <a:solidFill>
                    <a:srgbClr val="C1CD23">
                      <a:lumMod val="75000"/>
                    </a:srgbClr>
                  </a:solidFill>
                  <a:prstDash val="sysDot"/>
                </a:ln>
                <a:effectLst/>
              </p:spPr>
            </p:cxnSp>
            <p:cxnSp>
              <p:nvCxnSpPr>
                <p:cNvPr id="1077" name="Straight Connector 1076"/>
                <p:cNvCxnSpPr/>
                <p:nvPr/>
              </p:nvCxnSpPr>
              <p:spPr>
                <a:xfrm>
                  <a:off x="6318575" y="3431217"/>
                  <a:ext cx="497305" cy="0"/>
                </a:xfrm>
                <a:prstGeom prst="line">
                  <a:avLst/>
                </a:prstGeom>
                <a:noFill/>
                <a:ln w="12700" cap="flat" cmpd="sng" algn="ctr">
                  <a:solidFill>
                    <a:srgbClr val="C1CD23">
                      <a:lumMod val="75000"/>
                    </a:srgbClr>
                  </a:solidFill>
                  <a:prstDash val="sysDot"/>
                </a:ln>
                <a:effectLst/>
              </p:spPr>
            </p:cxnSp>
            <p:cxnSp>
              <p:nvCxnSpPr>
                <p:cNvPr id="1078" name="Straight Connector 1077"/>
                <p:cNvCxnSpPr>
                  <a:endCxn id="1050" idx="1"/>
                </p:cNvCxnSpPr>
                <p:nvPr/>
              </p:nvCxnSpPr>
              <p:spPr>
                <a:xfrm>
                  <a:off x="6288121" y="2562081"/>
                  <a:ext cx="449825" cy="873777"/>
                </a:xfrm>
                <a:prstGeom prst="line">
                  <a:avLst/>
                </a:prstGeom>
                <a:noFill/>
                <a:ln w="12700" cap="flat" cmpd="sng" algn="ctr">
                  <a:solidFill>
                    <a:srgbClr val="C1CD23">
                      <a:lumMod val="75000"/>
                    </a:srgbClr>
                  </a:solidFill>
                  <a:prstDash val="sysDot"/>
                </a:ln>
                <a:effectLst/>
              </p:spPr>
            </p:cxnSp>
            <p:cxnSp>
              <p:nvCxnSpPr>
                <p:cNvPr id="1079" name="Straight Connector 1078"/>
                <p:cNvCxnSpPr/>
                <p:nvPr/>
              </p:nvCxnSpPr>
              <p:spPr>
                <a:xfrm flipH="1">
                  <a:off x="6331250" y="2441765"/>
                  <a:ext cx="470478" cy="879872"/>
                </a:xfrm>
                <a:prstGeom prst="line">
                  <a:avLst/>
                </a:prstGeom>
                <a:noFill/>
                <a:ln w="12700" cap="flat" cmpd="sng" algn="ctr">
                  <a:solidFill>
                    <a:srgbClr val="C1CD23">
                      <a:lumMod val="75000"/>
                    </a:srgbClr>
                  </a:solidFill>
                  <a:prstDash val="sysDot"/>
                </a:ln>
                <a:effectLst/>
              </p:spPr>
            </p:cxnSp>
          </p:grpSp>
          <p:grpSp>
            <p:nvGrpSpPr>
              <p:cNvPr id="1027" name="Group 1026"/>
              <p:cNvGrpSpPr/>
              <p:nvPr/>
            </p:nvGrpSpPr>
            <p:grpSpPr>
              <a:xfrm>
                <a:off x="6861688" y="1804839"/>
                <a:ext cx="173570" cy="345280"/>
                <a:chOff x="4239237" y="2279651"/>
                <a:chExt cx="208285" cy="414338"/>
              </a:xfrm>
            </p:grpSpPr>
            <p:sp>
              <p:nvSpPr>
                <p:cNvPr id="1072" name="Oval 1071"/>
                <p:cNvSpPr/>
                <p:nvPr/>
              </p:nvSpPr>
              <p:spPr>
                <a:xfrm>
                  <a:off x="4311085" y="2532553"/>
                  <a:ext cx="64630" cy="64630"/>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73" name="Freeform 40"/>
                <p:cNvSpPr>
                  <a:spLocks noEditPoints="1"/>
                </p:cNvSpPr>
                <p:nvPr/>
              </p:nvSpPr>
              <p:spPr bwMode="auto">
                <a:xfrm>
                  <a:off x="4239237" y="2279651"/>
                  <a:ext cx="208285" cy="414338"/>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28" name="Group 1027"/>
              <p:cNvGrpSpPr/>
              <p:nvPr/>
            </p:nvGrpSpPr>
            <p:grpSpPr>
              <a:xfrm>
                <a:off x="7229628" y="1804839"/>
                <a:ext cx="173570" cy="345280"/>
                <a:chOff x="4239237" y="2279651"/>
                <a:chExt cx="208285" cy="414338"/>
              </a:xfrm>
            </p:grpSpPr>
            <p:sp>
              <p:nvSpPr>
                <p:cNvPr id="1070" name="Oval 1069"/>
                <p:cNvSpPr/>
                <p:nvPr/>
              </p:nvSpPr>
              <p:spPr>
                <a:xfrm>
                  <a:off x="4311085" y="2532553"/>
                  <a:ext cx="64630" cy="64630"/>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71" name="Freeform 40"/>
                <p:cNvSpPr>
                  <a:spLocks noEditPoints="1"/>
                </p:cNvSpPr>
                <p:nvPr/>
              </p:nvSpPr>
              <p:spPr bwMode="auto">
                <a:xfrm>
                  <a:off x="4239237" y="2279651"/>
                  <a:ext cx="208285" cy="414338"/>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29" name="Group 1028"/>
              <p:cNvGrpSpPr/>
              <p:nvPr/>
            </p:nvGrpSpPr>
            <p:grpSpPr>
              <a:xfrm>
                <a:off x="6795616" y="2670685"/>
                <a:ext cx="264380" cy="216219"/>
                <a:chOff x="5510765" y="5551631"/>
                <a:chExt cx="596150" cy="487550"/>
              </a:xfrm>
            </p:grpSpPr>
            <p:sp>
              <p:nvSpPr>
                <p:cNvPr id="1067" name="Freeform 33"/>
                <p:cNvSpPr>
                  <a:spLocks/>
                </p:cNvSpPr>
                <p:nvPr/>
              </p:nvSpPr>
              <p:spPr bwMode="auto">
                <a:xfrm>
                  <a:off x="5510765" y="5551631"/>
                  <a:ext cx="596150" cy="409262"/>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8" name="Freeform 32"/>
                <p:cNvSpPr>
                  <a:spLocks/>
                </p:cNvSpPr>
                <p:nvPr/>
              </p:nvSpPr>
              <p:spPr bwMode="auto">
                <a:xfrm>
                  <a:off x="5660489" y="5959437"/>
                  <a:ext cx="290396" cy="79744"/>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9" name="Rectangle 1068"/>
                <p:cNvSpPr/>
                <p:nvPr/>
              </p:nvSpPr>
              <p:spPr>
                <a:xfrm>
                  <a:off x="5545090" y="5585499"/>
                  <a:ext cx="527502" cy="341525"/>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30" name="Group 1029"/>
              <p:cNvGrpSpPr/>
              <p:nvPr/>
            </p:nvGrpSpPr>
            <p:grpSpPr>
              <a:xfrm>
                <a:off x="7218238" y="2670685"/>
                <a:ext cx="264380" cy="216219"/>
                <a:chOff x="5510765" y="5551631"/>
                <a:chExt cx="596150" cy="487550"/>
              </a:xfrm>
            </p:grpSpPr>
            <p:sp>
              <p:nvSpPr>
                <p:cNvPr id="1064" name="Freeform 33"/>
                <p:cNvSpPr>
                  <a:spLocks/>
                </p:cNvSpPr>
                <p:nvPr/>
              </p:nvSpPr>
              <p:spPr bwMode="auto">
                <a:xfrm>
                  <a:off x="5510765" y="5551631"/>
                  <a:ext cx="596150" cy="409262"/>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5" name="Freeform 32"/>
                <p:cNvSpPr>
                  <a:spLocks/>
                </p:cNvSpPr>
                <p:nvPr/>
              </p:nvSpPr>
              <p:spPr bwMode="auto">
                <a:xfrm>
                  <a:off x="5660489" y="5959437"/>
                  <a:ext cx="290396" cy="79744"/>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6" name="Rectangle 1065"/>
                <p:cNvSpPr/>
                <p:nvPr/>
              </p:nvSpPr>
              <p:spPr>
                <a:xfrm>
                  <a:off x="5545090" y="5585499"/>
                  <a:ext cx="527502" cy="341525"/>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31" name="Group 1030"/>
              <p:cNvGrpSpPr/>
              <p:nvPr/>
            </p:nvGrpSpPr>
            <p:grpSpPr>
              <a:xfrm>
                <a:off x="6854463" y="2699366"/>
                <a:ext cx="578594" cy="123720"/>
                <a:chOff x="6392022" y="3473657"/>
                <a:chExt cx="694312" cy="148464"/>
              </a:xfrm>
              <a:solidFill>
                <a:srgbClr val="ACB71F"/>
              </a:solidFill>
            </p:grpSpPr>
            <p:grpSp>
              <p:nvGrpSpPr>
                <p:cNvPr id="1034" name="Group 1033"/>
                <p:cNvGrpSpPr/>
                <p:nvPr/>
              </p:nvGrpSpPr>
              <p:grpSpPr>
                <a:xfrm>
                  <a:off x="6911190" y="3473657"/>
                  <a:ext cx="175144" cy="148464"/>
                  <a:chOff x="1792288" y="915988"/>
                  <a:chExt cx="5721350" cy="4849813"/>
                </a:xfrm>
                <a:grpFill/>
              </p:grpSpPr>
              <p:sp>
                <p:nvSpPr>
                  <p:cNvPr id="105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51" name="Group 1050"/>
                  <p:cNvGrpSpPr/>
                  <p:nvPr/>
                </p:nvGrpSpPr>
                <p:grpSpPr>
                  <a:xfrm>
                    <a:off x="1792288" y="915988"/>
                    <a:ext cx="5721350" cy="4849813"/>
                    <a:chOff x="1792288" y="915988"/>
                    <a:chExt cx="5721350" cy="4849813"/>
                  </a:xfrm>
                  <a:grpFill/>
                </p:grpSpPr>
                <p:sp>
                  <p:nvSpPr>
                    <p:cNvPr id="105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1035" name="Group 1034"/>
                <p:cNvGrpSpPr/>
                <p:nvPr/>
              </p:nvGrpSpPr>
              <p:grpSpPr>
                <a:xfrm>
                  <a:off x="6392022" y="3473657"/>
                  <a:ext cx="175144" cy="148464"/>
                  <a:chOff x="1792288" y="915988"/>
                  <a:chExt cx="5721350" cy="4849813"/>
                </a:xfrm>
                <a:grpFill/>
              </p:grpSpPr>
              <p:sp>
                <p:nvSpPr>
                  <p:cNvPr id="1036"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37" name="Group 1036"/>
                  <p:cNvGrpSpPr/>
                  <p:nvPr/>
                </p:nvGrpSpPr>
                <p:grpSpPr>
                  <a:xfrm>
                    <a:off x="1792288" y="915988"/>
                    <a:ext cx="5721350" cy="4849813"/>
                    <a:chOff x="1792288" y="915988"/>
                    <a:chExt cx="5721350" cy="4849813"/>
                  </a:xfrm>
                  <a:grpFill/>
                </p:grpSpPr>
                <p:sp>
                  <p:nvSpPr>
                    <p:cNvPr id="1038"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39"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0"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1"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2"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3"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4"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5"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6"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7"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8"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9"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cxnSp>
            <p:nvCxnSpPr>
              <p:cNvPr id="1032" name="Straight Arrow Connector 1031"/>
              <p:cNvCxnSpPr/>
              <p:nvPr/>
            </p:nvCxnSpPr>
            <p:spPr>
              <a:xfrm flipV="1">
                <a:off x="6957646" y="1340482"/>
                <a:ext cx="0" cy="1296963"/>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033" name="Straight Arrow Connector 1032"/>
              <p:cNvCxnSpPr/>
              <p:nvPr/>
            </p:nvCxnSpPr>
            <p:spPr>
              <a:xfrm flipV="1">
                <a:off x="7301986" y="1322183"/>
                <a:ext cx="0" cy="1296963"/>
              </a:xfrm>
              <a:prstGeom prst="straightConnector1">
                <a:avLst/>
              </a:prstGeom>
              <a:noFill/>
              <a:ln w="19050" cap="flat" cmpd="sng" algn="ctr">
                <a:solidFill>
                  <a:srgbClr val="B5D553"/>
                </a:solidFill>
                <a:prstDash val="solid"/>
                <a:headEnd type="none" w="med" len="med"/>
                <a:tailEnd type="triangle" w="med" len="med"/>
              </a:ln>
              <a:effectLst/>
            </p:spPr>
          </p:cxnSp>
        </p:grpSp>
        <p:grpSp>
          <p:nvGrpSpPr>
            <p:cNvPr id="845" name="Group 844"/>
            <p:cNvGrpSpPr/>
            <p:nvPr/>
          </p:nvGrpSpPr>
          <p:grpSpPr>
            <a:xfrm>
              <a:off x="5334470" y="1242275"/>
              <a:ext cx="1070507" cy="1877187"/>
              <a:chOff x="5353566" y="1259060"/>
              <a:chExt cx="1070507" cy="1877187"/>
            </a:xfrm>
          </p:grpSpPr>
          <p:sp>
            <p:nvSpPr>
              <p:cNvPr id="946" name="Round Same Side Corner Rectangle 945"/>
              <p:cNvSpPr/>
              <p:nvPr/>
            </p:nvSpPr>
            <p:spPr>
              <a:xfrm>
                <a:off x="5353566" y="1259060"/>
                <a:ext cx="1070507" cy="1877187"/>
              </a:xfrm>
              <a:prstGeom prst="round2SameRect">
                <a:avLst>
                  <a:gd name="adj1" fmla="val 857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47" name="Freeform 35"/>
              <p:cNvSpPr>
                <a:spLocks/>
              </p:cNvSpPr>
              <p:nvPr/>
            </p:nvSpPr>
            <p:spPr bwMode="auto">
              <a:xfrm>
                <a:off x="5425349" y="1528140"/>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948" name="Straight Connector 947"/>
              <p:cNvCxnSpPr/>
              <p:nvPr/>
            </p:nvCxnSpPr>
            <p:spPr>
              <a:xfrm>
                <a:off x="5682437" y="1974269"/>
                <a:ext cx="0" cy="822158"/>
              </a:xfrm>
              <a:prstGeom prst="line">
                <a:avLst/>
              </a:prstGeom>
              <a:noFill/>
              <a:ln w="12700" cap="flat" cmpd="sng" algn="ctr">
                <a:solidFill>
                  <a:srgbClr val="C1CD23">
                    <a:lumMod val="75000"/>
                  </a:srgbClr>
                </a:solidFill>
                <a:prstDash val="sysDot"/>
              </a:ln>
              <a:effectLst/>
            </p:spPr>
          </p:cxnSp>
          <p:cxnSp>
            <p:nvCxnSpPr>
              <p:cNvPr id="949" name="Straight Connector 948"/>
              <p:cNvCxnSpPr/>
              <p:nvPr/>
            </p:nvCxnSpPr>
            <p:spPr>
              <a:xfrm>
                <a:off x="6056195" y="1974269"/>
                <a:ext cx="0" cy="822158"/>
              </a:xfrm>
              <a:prstGeom prst="line">
                <a:avLst/>
              </a:prstGeom>
              <a:noFill/>
              <a:ln w="12700" cap="flat" cmpd="sng" algn="ctr">
                <a:solidFill>
                  <a:srgbClr val="C1CD23">
                    <a:lumMod val="75000"/>
                  </a:srgbClr>
                </a:solidFill>
                <a:prstDash val="sysDot"/>
              </a:ln>
              <a:effectLst/>
            </p:spPr>
          </p:cxnSp>
          <p:cxnSp>
            <p:nvCxnSpPr>
              <p:cNvPr id="950" name="Straight Connector 949"/>
              <p:cNvCxnSpPr/>
              <p:nvPr/>
            </p:nvCxnSpPr>
            <p:spPr>
              <a:xfrm>
                <a:off x="5621579" y="1994426"/>
                <a:ext cx="414421" cy="0"/>
              </a:xfrm>
              <a:prstGeom prst="line">
                <a:avLst/>
              </a:prstGeom>
              <a:noFill/>
              <a:ln w="12700" cap="flat" cmpd="sng" algn="ctr">
                <a:solidFill>
                  <a:srgbClr val="C1CD23">
                    <a:lumMod val="75000"/>
                  </a:srgbClr>
                </a:solidFill>
                <a:prstDash val="sysDot"/>
              </a:ln>
              <a:effectLst/>
            </p:spPr>
          </p:cxnSp>
          <p:cxnSp>
            <p:nvCxnSpPr>
              <p:cNvPr id="951" name="Straight Connector 950"/>
              <p:cNvCxnSpPr>
                <a:stCxn id="1010" idx="48"/>
              </p:cNvCxnSpPr>
              <p:nvPr/>
            </p:nvCxnSpPr>
            <p:spPr>
              <a:xfrm>
                <a:off x="5676412" y="2063969"/>
                <a:ext cx="374853" cy="728147"/>
              </a:xfrm>
              <a:prstGeom prst="line">
                <a:avLst/>
              </a:prstGeom>
              <a:noFill/>
              <a:ln w="12700" cap="flat" cmpd="sng" algn="ctr">
                <a:solidFill>
                  <a:srgbClr val="C1CD23">
                    <a:lumMod val="75000"/>
                  </a:srgbClr>
                </a:solidFill>
                <a:prstDash val="sysDot"/>
              </a:ln>
              <a:effectLst/>
            </p:spPr>
          </p:cxnSp>
          <p:cxnSp>
            <p:nvCxnSpPr>
              <p:cNvPr id="952" name="Straight Connector 951"/>
              <p:cNvCxnSpPr/>
              <p:nvPr/>
            </p:nvCxnSpPr>
            <p:spPr>
              <a:xfrm flipH="1">
                <a:off x="5698984" y="2010495"/>
                <a:ext cx="392065" cy="733226"/>
              </a:xfrm>
              <a:prstGeom prst="line">
                <a:avLst/>
              </a:prstGeom>
              <a:noFill/>
              <a:ln w="12700" cap="flat" cmpd="sng" algn="ctr">
                <a:solidFill>
                  <a:srgbClr val="C1CD23">
                    <a:lumMod val="75000"/>
                  </a:srgbClr>
                </a:solidFill>
                <a:prstDash val="sysDot"/>
              </a:ln>
              <a:effectLst/>
            </p:spPr>
          </p:cxnSp>
          <p:sp>
            <p:nvSpPr>
              <p:cNvPr id="953" name="Oval 952"/>
              <p:cNvSpPr/>
              <p:nvPr/>
            </p:nvSpPr>
            <p:spPr>
              <a:xfrm>
                <a:off x="5659340"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4" name="Freeform 40"/>
              <p:cNvSpPr>
                <a:spLocks noEditPoints="1"/>
              </p:cNvSpPr>
              <p:nvPr/>
            </p:nvSpPr>
            <p:spPr bwMode="auto">
              <a:xfrm>
                <a:off x="5599467"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55" name="Oval 954"/>
              <p:cNvSpPr/>
              <p:nvPr/>
            </p:nvSpPr>
            <p:spPr>
              <a:xfrm>
                <a:off x="6020352"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6" name="Freeform 40"/>
              <p:cNvSpPr>
                <a:spLocks noEditPoints="1"/>
              </p:cNvSpPr>
              <p:nvPr/>
            </p:nvSpPr>
            <p:spPr bwMode="auto">
              <a:xfrm>
                <a:off x="5960479"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57" name="Group 956"/>
              <p:cNvGrpSpPr/>
              <p:nvPr/>
            </p:nvGrpSpPr>
            <p:grpSpPr>
              <a:xfrm>
                <a:off x="5609107" y="1976196"/>
                <a:ext cx="145953" cy="123720"/>
                <a:chOff x="1792288" y="915988"/>
                <a:chExt cx="5721350" cy="4849813"/>
              </a:xfrm>
              <a:solidFill>
                <a:srgbClr val="C1CD23"/>
              </a:solidFill>
            </p:grpSpPr>
            <p:sp>
              <p:nvSpPr>
                <p:cNvPr id="101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11" name="Group 1010"/>
                <p:cNvGrpSpPr/>
                <p:nvPr/>
              </p:nvGrpSpPr>
              <p:grpSpPr>
                <a:xfrm>
                  <a:off x="1792288" y="915988"/>
                  <a:ext cx="5721350" cy="4849813"/>
                  <a:chOff x="1792288" y="915988"/>
                  <a:chExt cx="5721350" cy="4849813"/>
                </a:xfrm>
                <a:grpFill/>
              </p:grpSpPr>
              <p:sp>
                <p:nvSpPr>
                  <p:cNvPr id="101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958" name="Group 957"/>
              <p:cNvGrpSpPr/>
              <p:nvPr/>
            </p:nvGrpSpPr>
            <p:grpSpPr>
              <a:xfrm>
                <a:off x="5970120" y="1976196"/>
                <a:ext cx="145953" cy="123720"/>
                <a:chOff x="1792288" y="915988"/>
                <a:chExt cx="5721350" cy="4849813"/>
              </a:xfrm>
              <a:solidFill>
                <a:srgbClr val="C1CD23"/>
              </a:solidFill>
            </p:grpSpPr>
            <p:sp>
              <p:nvSpPr>
                <p:cNvPr id="996"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97" name="Group 996"/>
                <p:cNvGrpSpPr/>
                <p:nvPr/>
              </p:nvGrpSpPr>
              <p:grpSpPr>
                <a:xfrm>
                  <a:off x="1792288" y="915988"/>
                  <a:ext cx="5721350" cy="4849813"/>
                  <a:chOff x="1792288" y="915988"/>
                  <a:chExt cx="5721350" cy="4849813"/>
                </a:xfrm>
                <a:grpFill/>
              </p:grpSpPr>
              <p:sp>
                <p:nvSpPr>
                  <p:cNvPr id="998"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9"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0"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1"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2"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3"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4"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5"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6"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7"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8"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9"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cxnSp>
            <p:nvCxnSpPr>
              <p:cNvPr id="959" name="Straight Connector 958"/>
              <p:cNvCxnSpPr/>
              <p:nvPr/>
            </p:nvCxnSpPr>
            <p:spPr>
              <a:xfrm>
                <a:off x="5696387" y="2788249"/>
                <a:ext cx="414421" cy="0"/>
              </a:xfrm>
              <a:prstGeom prst="line">
                <a:avLst/>
              </a:prstGeom>
              <a:noFill/>
              <a:ln w="12700" cap="flat" cmpd="sng" algn="ctr">
                <a:solidFill>
                  <a:srgbClr val="C1CD23">
                    <a:lumMod val="75000"/>
                  </a:srgbClr>
                </a:solidFill>
                <a:prstDash val="sysDot"/>
              </a:ln>
              <a:effectLst/>
            </p:spPr>
          </p:cxnSp>
          <p:sp>
            <p:nvSpPr>
              <p:cNvPr id="960" name="Freeform 33"/>
              <p:cNvSpPr>
                <a:spLocks/>
              </p:cNvSpPr>
              <p:nvPr/>
            </p:nvSpPr>
            <p:spPr bwMode="auto">
              <a:xfrm>
                <a:off x="5527972"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1" name="Freeform 32"/>
              <p:cNvSpPr>
                <a:spLocks/>
              </p:cNvSpPr>
              <p:nvPr/>
            </p:nvSpPr>
            <p:spPr bwMode="auto">
              <a:xfrm>
                <a:off x="5594371"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2" name="Rectangle 961"/>
              <p:cNvSpPr/>
              <p:nvPr/>
            </p:nvSpPr>
            <p:spPr>
              <a:xfrm>
                <a:off x="5543194"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3" name="Freeform 33"/>
              <p:cNvSpPr>
                <a:spLocks/>
              </p:cNvSpPr>
              <p:nvPr/>
            </p:nvSpPr>
            <p:spPr bwMode="auto">
              <a:xfrm>
                <a:off x="5950594"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4" name="Freeform 32"/>
              <p:cNvSpPr>
                <a:spLocks/>
              </p:cNvSpPr>
              <p:nvPr/>
            </p:nvSpPr>
            <p:spPr bwMode="auto">
              <a:xfrm>
                <a:off x="6016993"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5" name="Rectangle 964"/>
              <p:cNvSpPr/>
              <p:nvPr/>
            </p:nvSpPr>
            <p:spPr>
              <a:xfrm>
                <a:off x="5965816"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66" name="Group 965"/>
              <p:cNvGrpSpPr/>
              <p:nvPr/>
            </p:nvGrpSpPr>
            <p:grpSpPr>
              <a:xfrm>
                <a:off x="6019460" y="2723127"/>
                <a:ext cx="145953" cy="123720"/>
                <a:chOff x="1792288" y="915988"/>
                <a:chExt cx="5721350" cy="4849813"/>
              </a:xfrm>
              <a:solidFill>
                <a:srgbClr val="ACB71F"/>
              </a:solidFill>
            </p:grpSpPr>
            <p:sp>
              <p:nvSpPr>
                <p:cNvPr id="982"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83" name="Group 982"/>
                <p:cNvGrpSpPr/>
                <p:nvPr/>
              </p:nvGrpSpPr>
              <p:grpSpPr>
                <a:xfrm>
                  <a:off x="1792288" y="915988"/>
                  <a:ext cx="5721350" cy="4849813"/>
                  <a:chOff x="1792288" y="915988"/>
                  <a:chExt cx="5721350" cy="4849813"/>
                </a:xfrm>
                <a:grpFill/>
              </p:grpSpPr>
              <p:sp>
                <p:nvSpPr>
                  <p:cNvPr id="984"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5"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6"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7"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8"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9"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0"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1"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2"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3"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4"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5"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967" name="Group 966"/>
              <p:cNvGrpSpPr/>
              <p:nvPr/>
            </p:nvGrpSpPr>
            <p:grpSpPr>
              <a:xfrm>
                <a:off x="5586820" y="2723127"/>
                <a:ext cx="145953" cy="123720"/>
                <a:chOff x="1792288" y="915988"/>
                <a:chExt cx="5721350" cy="4849813"/>
              </a:xfrm>
              <a:solidFill>
                <a:srgbClr val="ACB71F"/>
              </a:solidFill>
            </p:grpSpPr>
            <p:sp>
              <p:nvSpPr>
                <p:cNvPr id="968"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69" name="Group 968"/>
                <p:cNvGrpSpPr/>
                <p:nvPr/>
              </p:nvGrpSpPr>
              <p:grpSpPr>
                <a:xfrm>
                  <a:off x="1792288" y="915988"/>
                  <a:ext cx="5721350" cy="4849813"/>
                  <a:chOff x="1792288" y="915988"/>
                  <a:chExt cx="5721350" cy="4849813"/>
                </a:xfrm>
                <a:grpFill/>
              </p:grpSpPr>
              <p:sp>
                <p:nvSpPr>
                  <p:cNvPr id="970"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1"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2"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3"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4"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5"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6"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7"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8"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9"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0"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1"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sp>
          <p:nvSpPr>
            <p:cNvPr id="846" name="TextBox 845"/>
            <p:cNvSpPr txBox="1"/>
            <p:nvPr/>
          </p:nvSpPr>
          <p:spPr>
            <a:xfrm>
              <a:off x="6605371" y="719232"/>
              <a:ext cx="994055" cy="4908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Command </a:t>
              </a:r>
              <a:b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b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&amp; Control</a:t>
              </a:r>
            </a:p>
          </p:txBody>
        </p:sp>
        <p:grpSp>
          <p:nvGrpSpPr>
            <p:cNvPr id="847" name="Group 846"/>
            <p:cNvGrpSpPr/>
            <p:nvPr/>
          </p:nvGrpSpPr>
          <p:grpSpPr>
            <a:xfrm>
              <a:off x="7888776" y="1239235"/>
              <a:ext cx="1070507" cy="1877187"/>
              <a:chOff x="7858571" y="1235299"/>
              <a:chExt cx="1070507" cy="1877187"/>
            </a:xfrm>
          </p:grpSpPr>
          <p:sp>
            <p:nvSpPr>
              <p:cNvPr id="850" name="Round Same Side Corner Rectangle 849"/>
              <p:cNvSpPr/>
              <p:nvPr/>
            </p:nvSpPr>
            <p:spPr>
              <a:xfrm>
                <a:off x="7858571" y="1235299"/>
                <a:ext cx="1070507" cy="1877187"/>
              </a:xfrm>
              <a:prstGeom prst="round2SameRect">
                <a:avLst>
                  <a:gd name="adj1" fmla="val 86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851" name="Freeform 35"/>
              <p:cNvSpPr>
                <a:spLocks/>
              </p:cNvSpPr>
              <p:nvPr/>
            </p:nvSpPr>
            <p:spPr bwMode="auto">
              <a:xfrm>
                <a:off x="7928294" y="1504379"/>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52" name="Freeform 40"/>
              <p:cNvSpPr>
                <a:spLocks noEditPoints="1"/>
              </p:cNvSpPr>
              <p:nvPr/>
            </p:nvSpPr>
            <p:spPr bwMode="auto">
              <a:xfrm>
                <a:off x="8106919" y="1804849"/>
                <a:ext cx="541421" cy="1077040"/>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9BABB2"/>
              </a:solidFill>
              <a:ln w="6350">
                <a:solidFill>
                  <a:srgbClr val="E8E748">
                    <a:lumMod val="40000"/>
                    <a:lumOff val="60000"/>
                  </a:srgbClr>
                </a:solid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853" name="Group 852"/>
              <p:cNvGrpSpPr/>
              <p:nvPr/>
            </p:nvGrpSpPr>
            <p:grpSpPr>
              <a:xfrm>
                <a:off x="8258096" y="2657046"/>
                <a:ext cx="223138" cy="189147"/>
                <a:chOff x="1792288" y="915988"/>
                <a:chExt cx="5721350" cy="4849813"/>
              </a:xfrm>
              <a:solidFill>
                <a:srgbClr val="FFFFFF"/>
              </a:solidFill>
            </p:grpSpPr>
            <p:sp>
              <p:nvSpPr>
                <p:cNvPr id="932"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33" name="Group 932"/>
                <p:cNvGrpSpPr/>
                <p:nvPr/>
              </p:nvGrpSpPr>
              <p:grpSpPr>
                <a:xfrm>
                  <a:off x="1792288" y="915988"/>
                  <a:ext cx="5721350" cy="4849813"/>
                  <a:chOff x="1792288" y="915988"/>
                  <a:chExt cx="5721350" cy="4849813"/>
                </a:xfrm>
                <a:grpFill/>
              </p:grpSpPr>
              <p:sp>
                <p:nvSpPr>
                  <p:cNvPr id="934"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5"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6"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7"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8"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9"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0"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1"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2"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3"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4"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5"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cxnSp>
            <p:nvCxnSpPr>
              <p:cNvPr id="854" name="Straight Arrow Connector 853"/>
              <p:cNvCxnSpPr/>
              <p:nvPr/>
            </p:nvCxnSpPr>
            <p:spPr>
              <a:xfrm flipV="1">
                <a:off x="8217369" y="1315021"/>
                <a:ext cx="0" cy="1029857"/>
              </a:xfrm>
              <a:prstGeom prst="straightConnector1">
                <a:avLst/>
              </a:prstGeom>
              <a:noFill/>
              <a:ln w="19050" cap="flat" cmpd="sng" algn="ctr">
                <a:solidFill>
                  <a:srgbClr val="B5D553"/>
                </a:solidFill>
                <a:prstDash val="solid"/>
                <a:headEnd type="none" w="med" len="med"/>
                <a:tailEnd type="triangle" w="med" len="med"/>
              </a:ln>
              <a:effectLst/>
            </p:spPr>
          </p:cxnSp>
          <p:cxnSp>
            <p:nvCxnSpPr>
              <p:cNvPr id="855" name="Straight Arrow Connector 854"/>
              <p:cNvCxnSpPr/>
              <p:nvPr/>
            </p:nvCxnSpPr>
            <p:spPr>
              <a:xfrm flipV="1">
                <a:off x="8527489" y="1315021"/>
                <a:ext cx="0" cy="1223698"/>
              </a:xfrm>
              <a:prstGeom prst="straightConnector1">
                <a:avLst/>
              </a:prstGeom>
              <a:noFill/>
              <a:ln w="19050" cap="flat" cmpd="sng" algn="ctr">
                <a:solidFill>
                  <a:srgbClr val="B5D553"/>
                </a:solidFill>
                <a:prstDash val="solid"/>
                <a:headEnd type="none" w="med" len="med"/>
                <a:tailEnd type="triangle" w="med" len="med"/>
              </a:ln>
              <a:effectLst/>
            </p:spPr>
          </p:cxnSp>
          <p:grpSp>
            <p:nvGrpSpPr>
              <p:cNvPr id="856" name="Group 855"/>
              <p:cNvGrpSpPr/>
              <p:nvPr/>
            </p:nvGrpSpPr>
            <p:grpSpPr>
              <a:xfrm>
                <a:off x="8148871" y="2187096"/>
                <a:ext cx="327010" cy="200197"/>
                <a:chOff x="9349410" y="1266455"/>
                <a:chExt cx="2158842" cy="1321655"/>
              </a:xfrm>
              <a:effectLst>
                <a:outerShdw sx="102000" sy="102000" algn="ctr" rotWithShape="0">
                  <a:prstClr val="black">
                    <a:alpha val="44000"/>
                  </a:prstClr>
                </a:outerShdw>
              </a:effectLst>
            </p:grpSpPr>
            <p:sp>
              <p:nvSpPr>
                <p:cNvPr id="895" name="Freeform 37"/>
                <p:cNvSpPr>
                  <a:spLocks/>
                </p:cNvSpPr>
                <p:nvPr/>
              </p:nvSpPr>
              <p:spPr bwMode="auto">
                <a:xfrm>
                  <a:off x="9349410" y="1266455"/>
                  <a:ext cx="2158842" cy="1321655"/>
                </a:xfrm>
                <a:custGeom>
                  <a:avLst/>
                  <a:gdLst>
                    <a:gd name="T0" fmla="*/ 429 w 429"/>
                    <a:gd name="T1" fmla="*/ 229 h 262"/>
                    <a:gd name="T2" fmla="*/ 396 w 429"/>
                    <a:gd name="T3" fmla="*/ 262 h 262"/>
                    <a:gd name="T4" fmla="*/ 33 w 429"/>
                    <a:gd name="T5" fmla="*/ 262 h 262"/>
                    <a:gd name="T6" fmla="*/ 0 w 429"/>
                    <a:gd name="T7" fmla="*/ 229 h 262"/>
                    <a:gd name="T8" fmla="*/ 0 w 429"/>
                    <a:gd name="T9" fmla="*/ 33 h 262"/>
                    <a:gd name="T10" fmla="*/ 33 w 429"/>
                    <a:gd name="T11" fmla="*/ 0 h 262"/>
                    <a:gd name="T12" fmla="*/ 396 w 429"/>
                    <a:gd name="T13" fmla="*/ 0 h 262"/>
                    <a:gd name="T14" fmla="*/ 429 w 429"/>
                    <a:gd name="T15" fmla="*/ 33 h 262"/>
                    <a:gd name="T16" fmla="*/ 429 w 429"/>
                    <a:gd name="T17"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62">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6" name="Rectangle 38"/>
                <p:cNvSpPr>
                  <a:spLocks noChangeArrowheads="1"/>
                </p:cNvSpPr>
                <p:nvPr/>
              </p:nvSpPr>
              <p:spPr bwMode="auto">
                <a:xfrm>
                  <a:off x="9349410" y="1417320"/>
                  <a:ext cx="2158842" cy="308104"/>
                </a:xfrm>
                <a:prstGeom prst="rect">
                  <a:avLst/>
                </a:prstGeom>
                <a:solidFill>
                  <a:srgbClr val="000000">
                    <a:lumMod val="65000"/>
                    <a:lumOff val="3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7" name="Rectangle 39"/>
                <p:cNvSpPr>
                  <a:spLocks noChangeArrowheads="1"/>
                </p:cNvSpPr>
                <p:nvPr/>
              </p:nvSpPr>
              <p:spPr bwMode="auto">
                <a:xfrm>
                  <a:off x="9445029" y="1765795"/>
                  <a:ext cx="1264283" cy="2124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8" name="Rectangle 40"/>
                <p:cNvSpPr>
                  <a:spLocks noChangeArrowheads="1"/>
                </p:cNvSpPr>
                <p:nvPr/>
              </p:nvSpPr>
              <p:spPr bwMode="auto">
                <a:xfrm>
                  <a:off x="9581019" y="2254510"/>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9" name="Rectangle 41"/>
                <p:cNvSpPr>
                  <a:spLocks noChangeArrowheads="1"/>
                </p:cNvSpPr>
                <p:nvPr/>
              </p:nvSpPr>
              <p:spPr bwMode="auto">
                <a:xfrm>
                  <a:off x="9581019" y="2199264"/>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0" name="Rectangle 42"/>
                <p:cNvSpPr>
                  <a:spLocks noChangeArrowheads="1"/>
                </p:cNvSpPr>
                <p:nvPr/>
              </p:nvSpPr>
              <p:spPr bwMode="auto">
                <a:xfrm>
                  <a:off x="9581019" y="2309756"/>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1" name="Rectangle 43"/>
                <p:cNvSpPr>
                  <a:spLocks noChangeArrowheads="1"/>
                </p:cNvSpPr>
                <p:nvPr/>
              </p:nvSpPr>
              <p:spPr bwMode="auto">
                <a:xfrm>
                  <a:off x="9581019" y="2367126"/>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2" name="Rectangle 44"/>
                <p:cNvSpPr>
                  <a:spLocks noChangeArrowheads="1"/>
                </p:cNvSpPr>
                <p:nvPr/>
              </p:nvSpPr>
              <p:spPr bwMode="auto">
                <a:xfrm>
                  <a:off x="9581019" y="2422372"/>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3" name="Rectangle 45"/>
                <p:cNvSpPr>
                  <a:spLocks noChangeArrowheads="1"/>
                </p:cNvSpPr>
                <p:nvPr/>
              </p:nvSpPr>
              <p:spPr bwMode="auto">
                <a:xfrm>
                  <a:off x="9581019" y="2477618"/>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4" name="Freeform 46"/>
                <p:cNvSpPr>
                  <a:spLocks/>
                </p:cNvSpPr>
                <p:nvPr/>
              </p:nvSpPr>
              <p:spPr bwMode="auto">
                <a:xfrm>
                  <a:off x="11261770"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5" name="Freeform 47"/>
                <p:cNvSpPr>
                  <a:spLocks/>
                </p:cNvSpPr>
                <p:nvPr/>
              </p:nvSpPr>
              <p:spPr bwMode="auto">
                <a:xfrm>
                  <a:off x="11157653" y="2008027"/>
                  <a:ext cx="80744" cy="131741"/>
                </a:xfrm>
                <a:custGeom>
                  <a:avLst/>
                  <a:gdLst>
                    <a:gd name="T0" fmla="*/ 0 w 38"/>
                    <a:gd name="T1" fmla="*/ 52 h 62"/>
                    <a:gd name="T2" fmla="*/ 11 w 38"/>
                    <a:gd name="T3" fmla="*/ 52 h 62"/>
                    <a:gd name="T4" fmla="*/ 11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6" name="Freeform 48"/>
                <p:cNvSpPr>
                  <a:spLocks/>
                </p:cNvSpPr>
                <p:nvPr/>
              </p:nvSpPr>
              <p:spPr bwMode="auto">
                <a:xfrm>
                  <a:off x="11051411"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7" name="Freeform 49"/>
                <p:cNvSpPr>
                  <a:spLocks/>
                </p:cNvSpPr>
                <p:nvPr/>
              </p:nvSpPr>
              <p:spPr bwMode="auto">
                <a:xfrm>
                  <a:off x="10951543" y="2008027"/>
                  <a:ext cx="78620" cy="131741"/>
                </a:xfrm>
                <a:custGeom>
                  <a:avLst/>
                  <a:gdLst>
                    <a:gd name="T0" fmla="*/ 0 w 37"/>
                    <a:gd name="T1" fmla="*/ 52 h 62"/>
                    <a:gd name="T2" fmla="*/ 11 w 37"/>
                    <a:gd name="T3" fmla="*/ 52 h 62"/>
                    <a:gd name="T4" fmla="*/ 11 w 37"/>
                    <a:gd name="T5" fmla="*/ 0 h 62"/>
                    <a:gd name="T6" fmla="*/ 37 w 37"/>
                    <a:gd name="T7" fmla="*/ 7 h 62"/>
                    <a:gd name="T8" fmla="*/ 37 w 37"/>
                    <a:gd name="T9" fmla="*/ 17 h 62"/>
                    <a:gd name="T10" fmla="*/ 23 w 37"/>
                    <a:gd name="T11" fmla="*/ 14 h 62"/>
                    <a:gd name="T12" fmla="*/ 23 w 37"/>
                    <a:gd name="T13" fmla="*/ 52 h 62"/>
                    <a:gd name="T14" fmla="*/ 37 w 37"/>
                    <a:gd name="T15" fmla="*/ 52 h 62"/>
                    <a:gd name="T16" fmla="*/ 37 w 37"/>
                    <a:gd name="T17" fmla="*/ 62 h 62"/>
                    <a:gd name="T18" fmla="*/ 0 w 37"/>
                    <a:gd name="T19" fmla="*/ 62 h 62"/>
                    <a:gd name="T20" fmla="*/ 0 w 37"/>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8" name="Freeform 50"/>
                <p:cNvSpPr>
                  <a:spLocks/>
                </p:cNvSpPr>
                <p:nvPr/>
              </p:nvSpPr>
              <p:spPr bwMode="auto">
                <a:xfrm>
                  <a:off x="10794304"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9" name="Freeform 51"/>
                <p:cNvSpPr>
                  <a:spLocks/>
                </p:cNvSpPr>
                <p:nvPr/>
              </p:nvSpPr>
              <p:spPr bwMode="auto">
                <a:xfrm>
                  <a:off x="10688062" y="2008027"/>
                  <a:ext cx="87119" cy="131741"/>
                </a:xfrm>
                <a:custGeom>
                  <a:avLst/>
                  <a:gdLst>
                    <a:gd name="T0" fmla="*/ 0 w 41"/>
                    <a:gd name="T1" fmla="*/ 52 h 62"/>
                    <a:gd name="T2" fmla="*/ 15 w 41"/>
                    <a:gd name="T3" fmla="*/ 52 h 62"/>
                    <a:gd name="T4" fmla="*/ 15 w 41"/>
                    <a:gd name="T5" fmla="*/ 0 h 62"/>
                    <a:gd name="T6" fmla="*/ 41 w 41"/>
                    <a:gd name="T7" fmla="*/ 7 h 62"/>
                    <a:gd name="T8" fmla="*/ 41 w 41"/>
                    <a:gd name="T9" fmla="*/ 17 h 62"/>
                    <a:gd name="T10" fmla="*/ 26 w 41"/>
                    <a:gd name="T11" fmla="*/ 14 h 62"/>
                    <a:gd name="T12" fmla="*/ 26 w 41"/>
                    <a:gd name="T13" fmla="*/ 52 h 62"/>
                    <a:gd name="T14" fmla="*/ 38 w 41"/>
                    <a:gd name="T15" fmla="*/ 52 h 62"/>
                    <a:gd name="T16" fmla="*/ 38 w 41"/>
                    <a:gd name="T17" fmla="*/ 62 h 62"/>
                    <a:gd name="T18" fmla="*/ 0 w 41"/>
                    <a:gd name="T19" fmla="*/ 62 h 62"/>
                    <a:gd name="T20" fmla="*/ 0 w 41"/>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2">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0" name="Freeform 52"/>
                <p:cNvSpPr>
                  <a:spLocks/>
                </p:cNvSpPr>
                <p:nvPr/>
              </p:nvSpPr>
              <p:spPr bwMode="auto">
                <a:xfrm>
                  <a:off x="10588195"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1" name="Freeform 53"/>
                <p:cNvSpPr>
                  <a:spLocks/>
                </p:cNvSpPr>
                <p:nvPr/>
              </p:nvSpPr>
              <p:spPr bwMode="auto">
                <a:xfrm>
                  <a:off x="1048195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2" name="Freeform 54"/>
                <p:cNvSpPr>
                  <a:spLocks/>
                </p:cNvSpPr>
                <p:nvPr/>
              </p:nvSpPr>
              <p:spPr bwMode="auto">
                <a:xfrm>
                  <a:off x="10331088"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3" name="Freeform 55"/>
                <p:cNvSpPr>
                  <a:spLocks/>
                </p:cNvSpPr>
                <p:nvPr/>
              </p:nvSpPr>
              <p:spPr bwMode="auto">
                <a:xfrm>
                  <a:off x="10224846"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4" name="Freeform 56"/>
                <p:cNvSpPr>
                  <a:spLocks/>
                </p:cNvSpPr>
                <p:nvPr/>
              </p:nvSpPr>
              <p:spPr bwMode="auto">
                <a:xfrm>
                  <a:off x="10120729"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5" name="Freeform 57"/>
                <p:cNvSpPr>
                  <a:spLocks/>
                </p:cNvSpPr>
                <p:nvPr/>
              </p:nvSpPr>
              <p:spPr bwMode="auto">
                <a:xfrm>
                  <a:off x="10018737"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6" name="Freeform 58"/>
                <p:cNvSpPr>
                  <a:spLocks/>
                </p:cNvSpPr>
                <p:nvPr/>
              </p:nvSpPr>
              <p:spPr bwMode="auto">
                <a:xfrm>
                  <a:off x="9863622"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7" name="Freeform 59"/>
                <p:cNvSpPr>
                  <a:spLocks/>
                </p:cNvSpPr>
                <p:nvPr/>
              </p:nvSpPr>
              <p:spPr bwMode="auto">
                <a:xfrm>
                  <a:off x="9757380"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8" name="Freeform 60"/>
                <p:cNvSpPr>
                  <a:spLocks/>
                </p:cNvSpPr>
                <p:nvPr/>
              </p:nvSpPr>
              <p:spPr bwMode="auto">
                <a:xfrm>
                  <a:off x="965751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3 w 38"/>
                    <a:gd name="T11" fmla="*/ 14 h 62"/>
                    <a:gd name="T12" fmla="*/ 23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9" name="Freeform 61"/>
                <p:cNvSpPr>
                  <a:spLocks/>
                </p:cNvSpPr>
                <p:nvPr/>
              </p:nvSpPr>
              <p:spPr bwMode="auto">
                <a:xfrm>
                  <a:off x="9551271"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0" name="Freeform 62"/>
                <p:cNvSpPr>
                  <a:spLocks/>
                </p:cNvSpPr>
                <p:nvPr/>
              </p:nvSpPr>
              <p:spPr bwMode="auto">
                <a:xfrm>
                  <a:off x="10492576"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1" name="Freeform 63"/>
                <p:cNvSpPr>
                  <a:spLocks/>
                </p:cNvSpPr>
                <p:nvPr/>
              </p:nvSpPr>
              <p:spPr bwMode="auto">
                <a:xfrm>
                  <a:off x="10547822"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2" name="Freeform 64"/>
                <p:cNvSpPr>
                  <a:spLocks/>
                </p:cNvSpPr>
                <p:nvPr/>
              </p:nvSpPr>
              <p:spPr bwMode="auto">
                <a:xfrm>
                  <a:off x="10607318" y="1840164"/>
                  <a:ext cx="46747" cy="72245"/>
                </a:xfrm>
                <a:custGeom>
                  <a:avLst/>
                  <a:gdLst>
                    <a:gd name="T0" fmla="*/ 22 w 22"/>
                    <a:gd name="T1" fmla="*/ 34 h 34"/>
                    <a:gd name="T2" fmla="*/ 0 w 22"/>
                    <a:gd name="T3" fmla="*/ 34 h 34"/>
                    <a:gd name="T4" fmla="*/ 0 w 22"/>
                    <a:gd name="T5" fmla="*/ 27 h 34"/>
                    <a:gd name="T6" fmla="*/ 8 w 22"/>
                    <a:gd name="T7" fmla="*/ 27 h 34"/>
                    <a:gd name="T8" fmla="*/ 8 w 22"/>
                    <a:gd name="T9" fmla="*/ 8 h 34"/>
                    <a:gd name="T10" fmla="*/ 0 w 22"/>
                    <a:gd name="T11" fmla="*/ 8 h 34"/>
                    <a:gd name="T12" fmla="*/ 0 w 22"/>
                    <a:gd name="T13" fmla="*/ 3 h 34"/>
                    <a:gd name="T14" fmla="*/ 15 w 22"/>
                    <a:gd name="T15" fmla="*/ 0 h 34"/>
                    <a:gd name="T16" fmla="*/ 15 w 22"/>
                    <a:gd name="T17" fmla="*/ 27 h 34"/>
                    <a:gd name="T18" fmla="*/ 22 w 22"/>
                    <a:gd name="T19" fmla="*/ 27 h 34"/>
                    <a:gd name="T20" fmla="*/ 22 w 22"/>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4">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3" name="Freeform 65"/>
                <p:cNvSpPr>
                  <a:spLocks/>
                </p:cNvSpPr>
                <p:nvPr/>
              </p:nvSpPr>
              <p:spPr bwMode="auto">
                <a:xfrm>
                  <a:off x="9676636" y="1835914"/>
                  <a:ext cx="50996" cy="76495"/>
                </a:xfrm>
                <a:custGeom>
                  <a:avLst/>
                  <a:gdLst>
                    <a:gd name="T0" fmla="*/ 0 w 10"/>
                    <a:gd name="T1" fmla="*/ 14 h 15"/>
                    <a:gd name="T2" fmla="*/ 0 w 10"/>
                    <a:gd name="T3" fmla="*/ 11 h 15"/>
                    <a:gd name="T4" fmla="*/ 2 w 10"/>
                    <a:gd name="T5" fmla="*/ 12 h 15"/>
                    <a:gd name="T6" fmla="*/ 4 w 10"/>
                    <a:gd name="T7" fmla="*/ 13 h 15"/>
                    <a:gd name="T8" fmla="*/ 6 w 10"/>
                    <a:gd name="T9" fmla="*/ 12 h 15"/>
                    <a:gd name="T10" fmla="*/ 6 w 10"/>
                    <a:gd name="T11" fmla="*/ 12 h 15"/>
                    <a:gd name="T12" fmla="*/ 7 w 10"/>
                    <a:gd name="T13" fmla="*/ 12 h 15"/>
                    <a:gd name="T14" fmla="*/ 7 w 10"/>
                    <a:gd name="T15" fmla="*/ 11 h 15"/>
                    <a:gd name="T16" fmla="*/ 7 w 10"/>
                    <a:gd name="T17" fmla="*/ 10 h 15"/>
                    <a:gd name="T18" fmla="*/ 6 w 10"/>
                    <a:gd name="T19" fmla="*/ 10 h 15"/>
                    <a:gd name="T20" fmla="*/ 5 w 10"/>
                    <a:gd name="T21" fmla="*/ 9 h 15"/>
                    <a:gd name="T22" fmla="*/ 4 w 10"/>
                    <a:gd name="T23" fmla="*/ 9 h 15"/>
                    <a:gd name="T24" fmla="*/ 1 w 10"/>
                    <a:gd name="T25" fmla="*/ 7 h 15"/>
                    <a:gd name="T26" fmla="*/ 0 w 10"/>
                    <a:gd name="T27" fmla="*/ 4 h 15"/>
                    <a:gd name="T28" fmla="*/ 1 w 10"/>
                    <a:gd name="T29" fmla="*/ 2 h 15"/>
                    <a:gd name="T30" fmla="*/ 2 w 10"/>
                    <a:gd name="T31" fmla="*/ 1 h 15"/>
                    <a:gd name="T32" fmla="*/ 4 w 10"/>
                    <a:gd name="T33" fmla="*/ 0 h 15"/>
                    <a:gd name="T34" fmla="*/ 6 w 10"/>
                    <a:gd name="T35" fmla="*/ 0 h 15"/>
                    <a:gd name="T36" fmla="*/ 8 w 10"/>
                    <a:gd name="T37" fmla="*/ 0 h 15"/>
                    <a:gd name="T38" fmla="*/ 10 w 10"/>
                    <a:gd name="T39" fmla="*/ 1 h 15"/>
                    <a:gd name="T40" fmla="*/ 10 w 10"/>
                    <a:gd name="T41" fmla="*/ 4 h 15"/>
                    <a:gd name="T42" fmla="*/ 9 w 10"/>
                    <a:gd name="T43" fmla="*/ 3 h 15"/>
                    <a:gd name="T44" fmla="*/ 8 w 10"/>
                    <a:gd name="T45" fmla="*/ 3 h 15"/>
                    <a:gd name="T46" fmla="*/ 7 w 10"/>
                    <a:gd name="T47" fmla="*/ 3 h 15"/>
                    <a:gd name="T48" fmla="*/ 6 w 10"/>
                    <a:gd name="T49" fmla="*/ 3 h 15"/>
                    <a:gd name="T50" fmla="*/ 5 w 10"/>
                    <a:gd name="T51" fmla="*/ 3 h 15"/>
                    <a:gd name="T52" fmla="*/ 5 w 10"/>
                    <a:gd name="T53" fmla="*/ 3 h 15"/>
                    <a:gd name="T54" fmla="*/ 4 w 10"/>
                    <a:gd name="T55" fmla="*/ 3 h 15"/>
                    <a:gd name="T56" fmla="*/ 4 w 10"/>
                    <a:gd name="T57" fmla="*/ 4 h 15"/>
                    <a:gd name="T58" fmla="*/ 4 w 10"/>
                    <a:gd name="T59" fmla="*/ 5 h 15"/>
                    <a:gd name="T60" fmla="*/ 5 w 10"/>
                    <a:gd name="T61" fmla="*/ 5 h 15"/>
                    <a:gd name="T62" fmla="*/ 5 w 10"/>
                    <a:gd name="T63" fmla="*/ 6 h 15"/>
                    <a:gd name="T64" fmla="*/ 7 w 10"/>
                    <a:gd name="T65" fmla="*/ 6 h 15"/>
                    <a:gd name="T66" fmla="*/ 8 w 10"/>
                    <a:gd name="T67" fmla="*/ 7 h 15"/>
                    <a:gd name="T68" fmla="*/ 9 w 10"/>
                    <a:gd name="T69" fmla="*/ 8 h 15"/>
                    <a:gd name="T70" fmla="*/ 10 w 10"/>
                    <a:gd name="T71" fmla="*/ 9 h 15"/>
                    <a:gd name="T72" fmla="*/ 10 w 10"/>
                    <a:gd name="T73" fmla="*/ 11 h 15"/>
                    <a:gd name="T74" fmla="*/ 10 w 10"/>
                    <a:gd name="T75" fmla="*/ 13 h 15"/>
                    <a:gd name="T76" fmla="*/ 9 w 10"/>
                    <a:gd name="T77" fmla="*/ 14 h 15"/>
                    <a:gd name="T78" fmla="*/ 7 w 10"/>
                    <a:gd name="T79" fmla="*/ 15 h 15"/>
                    <a:gd name="T80" fmla="*/ 5 w 10"/>
                    <a:gd name="T81" fmla="*/ 15 h 15"/>
                    <a:gd name="T82" fmla="*/ 2 w 10"/>
                    <a:gd name="T83" fmla="*/ 15 h 15"/>
                    <a:gd name="T84" fmla="*/ 0 w 10"/>
                    <a:gd name="T8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5">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4" name="Freeform 66"/>
                <p:cNvSpPr>
                  <a:spLocks noEditPoints="1"/>
                </p:cNvSpPr>
                <p:nvPr/>
              </p:nvSpPr>
              <p:spPr bwMode="auto">
                <a:xfrm>
                  <a:off x="9738257" y="1831664"/>
                  <a:ext cx="19124" cy="80744"/>
                </a:xfrm>
                <a:custGeom>
                  <a:avLst/>
                  <a:gdLst>
                    <a:gd name="T0" fmla="*/ 2 w 4"/>
                    <a:gd name="T1" fmla="*/ 4 h 16"/>
                    <a:gd name="T2" fmla="*/ 1 w 4"/>
                    <a:gd name="T3" fmla="*/ 3 h 16"/>
                    <a:gd name="T4" fmla="*/ 0 w 4"/>
                    <a:gd name="T5" fmla="*/ 2 h 16"/>
                    <a:gd name="T6" fmla="*/ 1 w 4"/>
                    <a:gd name="T7" fmla="*/ 1 h 16"/>
                    <a:gd name="T8" fmla="*/ 2 w 4"/>
                    <a:gd name="T9" fmla="*/ 0 h 16"/>
                    <a:gd name="T10" fmla="*/ 4 w 4"/>
                    <a:gd name="T11" fmla="*/ 1 h 16"/>
                    <a:gd name="T12" fmla="*/ 4 w 4"/>
                    <a:gd name="T13" fmla="*/ 2 h 16"/>
                    <a:gd name="T14" fmla="*/ 4 w 4"/>
                    <a:gd name="T15" fmla="*/ 3 h 16"/>
                    <a:gd name="T16" fmla="*/ 2 w 4"/>
                    <a:gd name="T17" fmla="*/ 4 h 16"/>
                    <a:gd name="T18" fmla="*/ 4 w 4"/>
                    <a:gd name="T19" fmla="*/ 16 h 16"/>
                    <a:gd name="T20" fmla="*/ 1 w 4"/>
                    <a:gd name="T21" fmla="*/ 16 h 16"/>
                    <a:gd name="T22" fmla="*/ 1 w 4"/>
                    <a:gd name="T23" fmla="*/ 5 h 16"/>
                    <a:gd name="T24" fmla="*/ 4 w 4"/>
                    <a:gd name="T25" fmla="*/ 5 h 16"/>
                    <a:gd name="T26" fmla="*/ 4 w 4"/>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6">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5" name="Freeform 67"/>
                <p:cNvSpPr>
                  <a:spLocks noEditPoints="1"/>
                </p:cNvSpPr>
                <p:nvPr/>
              </p:nvSpPr>
              <p:spPr bwMode="auto">
                <a:xfrm>
                  <a:off x="9768005" y="1857163"/>
                  <a:ext cx="55246" cy="80744"/>
                </a:xfrm>
                <a:custGeom>
                  <a:avLst/>
                  <a:gdLst>
                    <a:gd name="T0" fmla="*/ 11 w 11"/>
                    <a:gd name="T1" fmla="*/ 10 h 16"/>
                    <a:gd name="T2" fmla="*/ 9 w 11"/>
                    <a:gd name="T3" fmla="*/ 14 h 16"/>
                    <a:gd name="T4" fmla="*/ 4 w 11"/>
                    <a:gd name="T5" fmla="*/ 16 h 16"/>
                    <a:gd name="T6" fmla="*/ 1 w 11"/>
                    <a:gd name="T7" fmla="*/ 15 h 16"/>
                    <a:gd name="T8" fmla="*/ 1 w 11"/>
                    <a:gd name="T9" fmla="*/ 13 h 16"/>
                    <a:gd name="T10" fmla="*/ 4 w 11"/>
                    <a:gd name="T11" fmla="*/ 13 h 16"/>
                    <a:gd name="T12" fmla="*/ 7 w 11"/>
                    <a:gd name="T13" fmla="*/ 13 h 16"/>
                    <a:gd name="T14" fmla="*/ 8 w 11"/>
                    <a:gd name="T15" fmla="*/ 10 h 16"/>
                    <a:gd name="T16" fmla="*/ 8 w 11"/>
                    <a:gd name="T17" fmla="*/ 9 h 16"/>
                    <a:gd name="T18" fmla="*/ 8 w 11"/>
                    <a:gd name="T19" fmla="*/ 9 h 16"/>
                    <a:gd name="T20" fmla="*/ 4 w 11"/>
                    <a:gd name="T21" fmla="*/ 11 h 16"/>
                    <a:gd name="T22" fmla="*/ 1 w 11"/>
                    <a:gd name="T23" fmla="*/ 10 h 16"/>
                    <a:gd name="T24" fmla="*/ 0 w 11"/>
                    <a:gd name="T25" fmla="*/ 6 h 16"/>
                    <a:gd name="T26" fmla="*/ 1 w 11"/>
                    <a:gd name="T27" fmla="*/ 2 h 16"/>
                    <a:gd name="T28" fmla="*/ 5 w 11"/>
                    <a:gd name="T29" fmla="*/ 0 h 16"/>
                    <a:gd name="T30" fmla="*/ 8 w 11"/>
                    <a:gd name="T31" fmla="*/ 2 h 16"/>
                    <a:gd name="T32" fmla="*/ 8 w 11"/>
                    <a:gd name="T33" fmla="*/ 2 h 16"/>
                    <a:gd name="T34" fmla="*/ 8 w 11"/>
                    <a:gd name="T35" fmla="*/ 0 h 16"/>
                    <a:gd name="T36" fmla="*/ 11 w 11"/>
                    <a:gd name="T37" fmla="*/ 0 h 16"/>
                    <a:gd name="T38" fmla="*/ 11 w 11"/>
                    <a:gd name="T39" fmla="*/ 10 h 16"/>
                    <a:gd name="T40" fmla="*/ 8 w 11"/>
                    <a:gd name="T41" fmla="*/ 6 h 16"/>
                    <a:gd name="T42" fmla="*/ 8 w 11"/>
                    <a:gd name="T43" fmla="*/ 5 h 16"/>
                    <a:gd name="T44" fmla="*/ 7 w 11"/>
                    <a:gd name="T45" fmla="*/ 3 h 16"/>
                    <a:gd name="T46" fmla="*/ 5 w 11"/>
                    <a:gd name="T47" fmla="*/ 3 h 16"/>
                    <a:gd name="T48" fmla="*/ 4 w 11"/>
                    <a:gd name="T49" fmla="*/ 3 h 16"/>
                    <a:gd name="T50" fmla="*/ 3 w 11"/>
                    <a:gd name="T51" fmla="*/ 6 h 16"/>
                    <a:gd name="T52" fmla="*/ 4 w 11"/>
                    <a:gd name="T53" fmla="*/ 8 h 16"/>
                    <a:gd name="T54" fmla="*/ 5 w 11"/>
                    <a:gd name="T55" fmla="*/ 9 h 16"/>
                    <a:gd name="T56" fmla="*/ 7 w 11"/>
                    <a:gd name="T57" fmla="*/ 8 h 16"/>
                    <a:gd name="T58" fmla="*/ 8 w 11"/>
                    <a:gd name="T5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6">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6" name="Freeform 68"/>
                <p:cNvSpPr>
                  <a:spLocks/>
                </p:cNvSpPr>
                <p:nvPr/>
              </p:nvSpPr>
              <p:spPr bwMode="auto">
                <a:xfrm>
                  <a:off x="9833875" y="1857163"/>
                  <a:ext cx="55246" cy="55246"/>
                </a:xfrm>
                <a:custGeom>
                  <a:avLst/>
                  <a:gdLst>
                    <a:gd name="T0" fmla="*/ 11 w 11"/>
                    <a:gd name="T1" fmla="*/ 11 h 11"/>
                    <a:gd name="T2" fmla="*/ 7 w 11"/>
                    <a:gd name="T3" fmla="*/ 11 h 11"/>
                    <a:gd name="T4" fmla="*/ 7 w 11"/>
                    <a:gd name="T5" fmla="*/ 5 h 11"/>
                    <a:gd name="T6" fmla="*/ 6 w 11"/>
                    <a:gd name="T7" fmla="*/ 3 h 11"/>
                    <a:gd name="T8" fmla="*/ 4 w 11"/>
                    <a:gd name="T9" fmla="*/ 3 h 11"/>
                    <a:gd name="T10" fmla="*/ 4 w 11"/>
                    <a:gd name="T11" fmla="*/ 5 h 11"/>
                    <a:gd name="T12" fmla="*/ 4 w 11"/>
                    <a:gd name="T13" fmla="*/ 11 h 11"/>
                    <a:gd name="T14" fmla="*/ 0 w 11"/>
                    <a:gd name="T15" fmla="*/ 11 h 11"/>
                    <a:gd name="T16" fmla="*/ 0 w 11"/>
                    <a:gd name="T17" fmla="*/ 0 h 11"/>
                    <a:gd name="T18" fmla="*/ 4 w 11"/>
                    <a:gd name="T19" fmla="*/ 0 h 11"/>
                    <a:gd name="T20" fmla="*/ 4 w 11"/>
                    <a:gd name="T21" fmla="*/ 2 h 11"/>
                    <a:gd name="T22" fmla="*/ 4 w 11"/>
                    <a:gd name="T23" fmla="*/ 2 h 11"/>
                    <a:gd name="T24" fmla="*/ 7 w 11"/>
                    <a:gd name="T25" fmla="*/ 0 h 11"/>
                    <a:gd name="T26" fmla="*/ 11 w 11"/>
                    <a:gd name="T27" fmla="*/ 4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7" name="Freeform 69"/>
                <p:cNvSpPr>
                  <a:spLocks noEditPoints="1"/>
                </p:cNvSpPr>
                <p:nvPr/>
              </p:nvSpPr>
              <p:spPr bwMode="auto">
                <a:xfrm>
                  <a:off x="9893370" y="1857163"/>
                  <a:ext cx="50996" cy="55246"/>
                </a:xfrm>
                <a:custGeom>
                  <a:avLst/>
                  <a:gdLst>
                    <a:gd name="T0" fmla="*/ 10 w 10"/>
                    <a:gd name="T1" fmla="*/ 11 h 11"/>
                    <a:gd name="T2" fmla="*/ 7 w 10"/>
                    <a:gd name="T3" fmla="*/ 11 h 11"/>
                    <a:gd name="T4" fmla="*/ 7 w 10"/>
                    <a:gd name="T5" fmla="*/ 9 h 11"/>
                    <a:gd name="T6" fmla="*/ 7 w 10"/>
                    <a:gd name="T7" fmla="*/ 9 h 11"/>
                    <a:gd name="T8" fmla="*/ 4 w 10"/>
                    <a:gd name="T9" fmla="*/ 11 h 11"/>
                    <a:gd name="T10" fmla="*/ 1 w 10"/>
                    <a:gd name="T11" fmla="*/ 10 h 11"/>
                    <a:gd name="T12" fmla="*/ 0 w 10"/>
                    <a:gd name="T13" fmla="*/ 8 h 11"/>
                    <a:gd name="T14" fmla="*/ 4 w 10"/>
                    <a:gd name="T15" fmla="*/ 4 h 11"/>
                    <a:gd name="T16" fmla="*/ 7 w 10"/>
                    <a:gd name="T17" fmla="*/ 4 h 11"/>
                    <a:gd name="T18" fmla="*/ 5 w 10"/>
                    <a:gd name="T19" fmla="*/ 2 h 11"/>
                    <a:gd name="T20" fmla="*/ 1 w 10"/>
                    <a:gd name="T21" fmla="*/ 3 h 11"/>
                    <a:gd name="T22" fmla="*/ 1 w 10"/>
                    <a:gd name="T23" fmla="*/ 1 h 11"/>
                    <a:gd name="T24" fmla="*/ 3 w 10"/>
                    <a:gd name="T25" fmla="*/ 0 h 11"/>
                    <a:gd name="T26" fmla="*/ 5 w 10"/>
                    <a:gd name="T27" fmla="*/ 0 h 11"/>
                    <a:gd name="T28" fmla="*/ 10 w 10"/>
                    <a:gd name="T29" fmla="*/ 5 h 11"/>
                    <a:gd name="T30" fmla="*/ 10 w 10"/>
                    <a:gd name="T31" fmla="*/ 11 h 11"/>
                    <a:gd name="T32" fmla="*/ 7 w 10"/>
                    <a:gd name="T33" fmla="*/ 7 h 11"/>
                    <a:gd name="T34" fmla="*/ 7 w 10"/>
                    <a:gd name="T35" fmla="*/ 6 h 11"/>
                    <a:gd name="T36" fmla="*/ 5 w 10"/>
                    <a:gd name="T37" fmla="*/ 6 h 11"/>
                    <a:gd name="T38" fmla="*/ 3 w 10"/>
                    <a:gd name="T39" fmla="*/ 8 h 11"/>
                    <a:gd name="T40" fmla="*/ 4 w 10"/>
                    <a:gd name="T41" fmla="*/ 9 h 11"/>
                    <a:gd name="T42" fmla="*/ 5 w 10"/>
                    <a:gd name="T43" fmla="*/ 9 h 11"/>
                    <a:gd name="T44" fmla="*/ 6 w 10"/>
                    <a:gd name="T45" fmla="*/ 8 h 11"/>
                    <a:gd name="T46" fmla="*/ 7 w 10"/>
                    <a:gd name="T4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1">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8" name="Freeform 70"/>
                <p:cNvSpPr>
                  <a:spLocks/>
                </p:cNvSpPr>
                <p:nvPr/>
              </p:nvSpPr>
              <p:spPr bwMode="auto">
                <a:xfrm>
                  <a:off x="9952866" y="1840164"/>
                  <a:ext cx="36123" cy="72245"/>
                </a:xfrm>
                <a:custGeom>
                  <a:avLst/>
                  <a:gdLst>
                    <a:gd name="T0" fmla="*/ 7 w 7"/>
                    <a:gd name="T1" fmla="*/ 14 h 14"/>
                    <a:gd name="T2" fmla="*/ 5 w 7"/>
                    <a:gd name="T3" fmla="*/ 14 h 14"/>
                    <a:gd name="T4" fmla="*/ 1 w 7"/>
                    <a:gd name="T5" fmla="*/ 11 h 14"/>
                    <a:gd name="T6" fmla="*/ 1 w 7"/>
                    <a:gd name="T7" fmla="*/ 6 h 14"/>
                    <a:gd name="T8" fmla="*/ 0 w 7"/>
                    <a:gd name="T9" fmla="*/ 6 h 14"/>
                    <a:gd name="T10" fmla="*/ 0 w 7"/>
                    <a:gd name="T11" fmla="*/ 3 h 14"/>
                    <a:gd name="T12" fmla="*/ 1 w 7"/>
                    <a:gd name="T13" fmla="*/ 3 h 14"/>
                    <a:gd name="T14" fmla="*/ 1 w 7"/>
                    <a:gd name="T15" fmla="*/ 1 h 14"/>
                    <a:gd name="T16" fmla="*/ 4 w 7"/>
                    <a:gd name="T17" fmla="*/ 0 h 14"/>
                    <a:gd name="T18" fmla="*/ 4 w 7"/>
                    <a:gd name="T19" fmla="*/ 3 h 14"/>
                    <a:gd name="T20" fmla="*/ 7 w 7"/>
                    <a:gd name="T21" fmla="*/ 3 h 14"/>
                    <a:gd name="T22" fmla="*/ 7 w 7"/>
                    <a:gd name="T23" fmla="*/ 6 h 14"/>
                    <a:gd name="T24" fmla="*/ 4 w 7"/>
                    <a:gd name="T25" fmla="*/ 6 h 14"/>
                    <a:gd name="T26" fmla="*/ 4 w 7"/>
                    <a:gd name="T27" fmla="*/ 10 h 14"/>
                    <a:gd name="T28" fmla="*/ 6 w 7"/>
                    <a:gd name="T29" fmla="*/ 12 h 14"/>
                    <a:gd name="T30" fmla="*/ 7 w 7"/>
                    <a:gd name="T31" fmla="*/ 11 h 14"/>
                    <a:gd name="T32" fmla="*/ 7 w 7"/>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9" name="Freeform 71"/>
                <p:cNvSpPr>
                  <a:spLocks/>
                </p:cNvSpPr>
                <p:nvPr/>
              </p:nvSpPr>
              <p:spPr bwMode="auto">
                <a:xfrm>
                  <a:off x="9993239" y="1857163"/>
                  <a:ext cx="57371" cy="55246"/>
                </a:xfrm>
                <a:custGeom>
                  <a:avLst/>
                  <a:gdLst>
                    <a:gd name="T0" fmla="*/ 11 w 11"/>
                    <a:gd name="T1" fmla="*/ 11 h 11"/>
                    <a:gd name="T2" fmla="*/ 7 w 11"/>
                    <a:gd name="T3" fmla="*/ 11 h 11"/>
                    <a:gd name="T4" fmla="*/ 7 w 11"/>
                    <a:gd name="T5" fmla="*/ 9 h 11"/>
                    <a:gd name="T6" fmla="*/ 7 w 11"/>
                    <a:gd name="T7" fmla="*/ 9 h 11"/>
                    <a:gd name="T8" fmla="*/ 4 w 11"/>
                    <a:gd name="T9" fmla="*/ 11 h 11"/>
                    <a:gd name="T10" fmla="*/ 0 w 11"/>
                    <a:gd name="T11" fmla="*/ 7 h 11"/>
                    <a:gd name="T12" fmla="*/ 0 w 11"/>
                    <a:gd name="T13" fmla="*/ 0 h 11"/>
                    <a:gd name="T14" fmla="*/ 4 w 11"/>
                    <a:gd name="T15" fmla="*/ 0 h 11"/>
                    <a:gd name="T16" fmla="*/ 4 w 11"/>
                    <a:gd name="T17" fmla="*/ 6 h 11"/>
                    <a:gd name="T18" fmla="*/ 5 w 11"/>
                    <a:gd name="T19" fmla="*/ 9 h 11"/>
                    <a:gd name="T20" fmla="*/ 7 w 11"/>
                    <a:gd name="T21" fmla="*/ 8 h 11"/>
                    <a:gd name="T22" fmla="*/ 7 w 11"/>
                    <a:gd name="T23" fmla="*/ 6 h 11"/>
                    <a:gd name="T24" fmla="*/ 7 w 11"/>
                    <a:gd name="T25" fmla="*/ 0 h 11"/>
                    <a:gd name="T26" fmla="*/ 11 w 11"/>
                    <a:gd name="T27" fmla="*/ 0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0" name="Freeform 72"/>
                <p:cNvSpPr>
                  <a:spLocks/>
                </p:cNvSpPr>
                <p:nvPr/>
              </p:nvSpPr>
              <p:spPr bwMode="auto">
                <a:xfrm>
                  <a:off x="10059108" y="1857163"/>
                  <a:ext cx="36123" cy="55246"/>
                </a:xfrm>
                <a:custGeom>
                  <a:avLst/>
                  <a:gdLst>
                    <a:gd name="T0" fmla="*/ 7 w 7"/>
                    <a:gd name="T1" fmla="*/ 3 h 11"/>
                    <a:gd name="T2" fmla="*/ 6 w 7"/>
                    <a:gd name="T3" fmla="*/ 3 h 11"/>
                    <a:gd name="T4" fmla="*/ 4 w 7"/>
                    <a:gd name="T5" fmla="*/ 4 h 11"/>
                    <a:gd name="T6" fmla="*/ 4 w 7"/>
                    <a:gd name="T7" fmla="*/ 6 h 11"/>
                    <a:gd name="T8" fmla="*/ 4 w 7"/>
                    <a:gd name="T9" fmla="*/ 11 h 11"/>
                    <a:gd name="T10" fmla="*/ 0 w 7"/>
                    <a:gd name="T11" fmla="*/ 11 h 11"/>
                    <a:gd name="T12" fmla="*/ 0 w 7"/>
                    <a:gd name="T13" fmla="*/ 0 h 11"/>
                    <a:gd name="T14" fmla="*/ 4 w 7"/>
                    <a:gd name="T15" fmla="*/ 0 h 11"/>
                    <a:gd name="T16" fmla="*/ 4 w 7"/>
                    <a:gd name="T17" fmla="*/ 2 h 11"/>
                    <a:gd name="T18" fmla="*/ 4 w 7"/>
                    <a:gd name="T19" fmla="*/ 2 h 11"/>
                    <a:gd name="T20" fmla="*/ 6 w 7"/>
                    <a:gd name="T21" fmla="*/ 0 h 11"/>
                    <a:gd name="T22" fmla="*/ 7 w 7"/>
                    <a:gd name="T23" fmla="*/ 0 h 11"/>
                    <a:gd name="T24" fmla="*/ 7 w 7"/>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1" name="Freeform 73"/>
                <p:cNvSpPr>
                  <a:spLocks noEditPoints="1"/>
                </p:cNvSpPr>
                <p:nvPr/>
              </p:nvSpPr>
              <p:spPr bwMode="auto">
                <a:xfrm>
                  <a:off x="10099481" y="1857163"/>
                  <a:ext cx="50996" cy="55246"/>
                </a:xfrm>
                <a:custGeom>
                  <a:avLst/>
                  <a:gdLst>
                    <a:gd name="T0" fmla="*/ 10 w 10"/>
                    <a:gd name="T1" fmla="*/ 7 h 11"/>
                    <a:gd name="T2" fmla="*/ 3 w 10"/>
                    <a:gd name="T3" fmla="*/ 7 h 11"/>
                    <a:gd name="T4" fmla="*/ 6 w 10"/>
                    <a:gd name="T5" fmla="*/ 9 h 11"/>
                    <a:gd name="T6" fmla="*/ 9 w 10"/>
                    <a:gd name="T7" fmla="*/ 8 h 11"/>
                    <a:gd name="T8" fmla="*/ 9 w 10"/>
                    <a:gd name="T9" fmla="*/ 10 h 11"/>
                    <a:gd name="T10" fmla="*/ 5 w 10"/>
                    <a:gd name="T11" fmla="*/ 11 h 11"/>
                    <a:gd name="T12" fmla="*/ 1 w 10"/>
                    <a:gd name="T13" fmla="*/ 10 h 11"/>
                    <a:gd name="T14" fmla="*/ 0 w 10"/>
                    <a:gd name="T15" fmla="*/ 6 h 11"/>
                    <a:gd name="T16" fmla="*/ 2 w 10"/>
                    <a:gd name="T17" fmla="*/ 2 h 11"/>
                    <a:gd name="T18" fmla="*/ 5 w 10"/>
                    <a:gd name="T19" fmla="*/ 0 h 11"/>
                    <a:gd name="T20" fmla="*/ 9 w 10"/>
                    <a:gd name="T21" fmla="*/ 2 h 11"/>
                    <a:gd name="T22" fmla="*/ 10 w 10"/>
                    <a:gd name="T23" fmla="*/ 5 h 11"/>
                    <a:gd name="T24" fmla="*/ 10 w 10"/>
                    <a:gd name="T25" fmla="*/ 7 h 11"/>
                    <a:gd name="T26" fmla="*/ 7 w 10"/>
                    <a:gd name="T27" fmla="*/ 5 h 11"/>
                    <a:gd name="T28" fmla="*/ 5 w 10"/>
                    <a:gd name="T29" fmla="*/ 2 h 11"/>
                    <a:gd name="T30" fmla="*/ 4 w 10"/>
                    <a:gd name="T31" fmla="*/ 3 h 11"/>
                    <a:gd name="T32" fmla="*/ 3 w 10"/>
                    <a:gd name="T33" fmla="*/ 5 h 11"/>
                    <a:gd name="T34" fmla="*/ 7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857" name="Group 856"/>
              <p:cNvGrpSpPr/>
              <p:nvPr/>
            </p:nvGrpSpPr>
            <p:grpSpPr>
              <a:xfrm>
                <a:off x="8283011" y="2411788"/>
                <a:ext cx="327010" cy="200197"/>
                <a:chOff x="9349410" y="1266455"/>
                <a:chExt cx="2158842" cy="1321655"/>
              </a:xfrm>
              <a:effectLst>
                <a:outerShdw sx="102000" sy="102000" algn="ctr" rotWithShape="0">
                  <a:prstClr val="black">
                    <a:alpha val="44000"/>
                  </a:prstClr>
                </a:outerShdw>
              </a:effectLst>
            </p:grpSpPr>
            <p:sp>
              <p:nvSpPr>
                <p:cNvPr id="858" name="Freeform 37"/>
                <p:cNvSpPr>
                  <a:spLocks/>
                </p:cNvSpPr>
                <p:nvPr/>
              </p:nvSpPr>
              <p:spPr bwMode="auto">
                <a:xfrm>
                  <a:off x="9349410" y="1266455"/>
                  <a:ext cx="2158842" cy="1321655"/>
                </a:xfrm>
                <a:custGeom>
                  <a:avLst/>
                  <a:gdLst>
                    <a:gd name="T0" fmla="*/ 429 w 429"/>
                    <a:gd name="T1" fmla="*/ 229 h 262"/>
                    <a:gd name="T2" fmla="*/ 396 w 429"/>
                    <a:gd name="T3" fmla="*/ 262 h 262"/>
                    <a:gd name="T4" fmla="*/ 33 w 429"/>
                    <a:gd name="T5" fmla="*/ 262 h 262"/>
                    <a:gd name="T6" fmla="*/ 0 w 429"/>
                    <a:gd name="T7" fmla="*/ 229 h 262"/>
                    <a:gd name="T8" fmla="*/ 0 w 429"/>
                    <a:gd name="T9" fmla="*/ 33 h 262"/>
                    <a:gd name="T10" fmla="*/ 33 w 429"/>
                    <a:gd name="T11" fmla="*/ 0 h 262"/>
                    <a:gd name="T12" fmla="*/ 396 w 429"/>
                    <a:gd name="T13" fmla="*/ 0 h 262"/>
                    <a:gd name="T14" fmla="*/ 429 w 429"/>
                    <a:gd name="T15" fmla="*/ 33 h 262"/>
                    <a:gd name="T16" fmla="*/ 429 w 429"/>
                    <a:gd name="T17"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62">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59" name="Rectangle 38"/>
                <p:cNvSpPr>
                  <a:spLocks noChangeArrowheads="1"/>
                </p:cNvSpPr>
                <p:nvPr/>
              </p:nvSpPr>
              <p:spPr bwMode="auto">
                <a:xfrm>
                  <a:off x="9349410" y="1417320"/>
                  <a:ext cx="2158842" cy="308104"/>
                </a:xfrm>
                <a:prstGeom prst="rect">
                  <a:avLst/>
                </a:prstGeom>
                <a:solidFill>
                  <a:srgbClr val="000000">
                    <a:lumMod val="65000"/>
                    <a:lumOff val="3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0" name="Rectangle 39"/>
                <p:cNvSpPr>
                  <a:spLocks noChangeArrowheads="1"/>
                </p:cNvSpPr>
                <p:nvPr/>
              </p:nvSpPr>
              <p:spPr bwMode="auto">
                <a:xfrm>
                  <a:off x="9445029" y="1765795"/>
                  <a:ext cx="1264283" cy="2124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1" name="Rectangle 40"/>
                <p:cNvSpPr>
                  <a:spLocks noChangeArrowheads="1"/>
                </p:cNvSpPr>
                <p:nvPr/>
              </p:nvSpPr>
              <p:spPr bwMode="auto">
                <a:xfrm>
                  <a:off x="9581019" y="2254510"/>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2" name="Rectangle 41"/>
                <p:cNvSpPr>
                  <a:spLocks noChangeArrowheads="1"/>
                </p:cNvSpPr>
                <p:nvPr/>
              </p:nvSpPr>
              <p:spPr bwMode="auto">
                <a:xfrm>
                  <a:off x="9581019" y="2199264"/>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3" name="Rectangle 42"/>
                <p:cNvSpPr>
                  <a:spLocks noChangeArrowheads="1"/>
                </p:cNvSpPr>
                <p:nvPr/>
              </p:nvSpPr>
              <p:spPr bwMode="auto">
                <a:xfrm>
                  <a:off x="9581019" y="2309756"/>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4" name="Rectangle 43"/>
                <p:cNvSpPr>
                  <a:spLocks noChangeArrowheads="1"/>
                </p:cNvSpPr>
                <p:nvPr/>
              </p:nvSpPr>
              <p:spPr bwMode="auto">
                <a:xfrm>
                  <a:off x="9581019" y="2367126"/>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5" name="Rectangle 44"/>
                <p:cNvSpPr>
                  <a:spLocks noChangeArrowheads="1"/>
                </p:cNvSpPr>
                <p:nvPr/>
              </p:nvSpPr>
              <p:spPr bwMode="auto">
                <a:xfrm>
                  <a:off x="9581019" y="2422372"/>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6" name="Rectangle 45"/>
                <p:cNvSpPr>
                  <a:spLocks noChangeArrowheads="1"/>
                </p:cNvSpPr>
                <p:nvPr/>
              </p:nvSpPr>
              <p:spPr bwMode="auto">
                <a:xfrm>
                  <a:off x="9581019" y="2477618"/>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7" name="Freeform 46"/>
                <p:cNvSpPr>
                  <a:spLocks/>
                </p:cNvSpPr>
                <p:nvPr/>
              </p:nvSpPr>
              <p:spPr bwMode="auto">
                <a:xfrm>
                  <a:off x="11261770"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8" name="Freeform 47"/>
                <p:cNvSpPr>
                  <a:spLocks/>
                </p:cNvSpPr>
                <p:nvPr/>
              </p:nvSpPr>
              <p:spPr bwMode="auto">
                <a:xfrm>
                  <a:off x="11157653" y="2008027"/>
                  <a:ext cx="80744" cy="131741"/>
                </a:xfrm>
                <a:custGeom>
                  <a:avLst/>
                  <a:gdLst>
                    <a:gd name="T0" fmla="*/ 0 w 38"/>
                    <a:gd name="T1" fmla="*/ 52 h 62"/>
                    <a:gd name="T2" fmla="*/ 11 w 38"/>
                    <a:gd name="T3" fmla="*/ 52 h 62"/>
                    <a:gd name="T4" fmla="*/ 11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9" name="Freeform 48"/>
                <p:cNvSpPr>
                  <a:spLocks/>
                </p:cNvSpPr>
                <p:nvPr/>
              </p:nvSpPr>
              <p:spPr bwMode="auto">
                <a:xfrm>
                  <a:off x="11051411"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0" name="Freeform 49"/>
                <p:cNvSpPr>
                  <a:spLocks/>
                </p:cNvSpPr>
                <p:nvPr/>
              </p:nvSpPr>
              <p:spPr bwMode="auto">
                <a:xfrm>
                  <a:off x="10951543" y="2008027"/>
                  <a:ext cx="78620" cy="131741"/>
                </a:xfrm>
                <a:custGeom>
                  <a:avLst/>
                  <a:gdLst>
                    <a:gd name="T0" fmla="*/ 0 w 37"/>
                    <a:gd name="T1" fmla="*/ 52 h 62"/>
                    <a:gd name="T2" fmla="*/ 11 w 37"/>
                    <a:gd name="T3" fmla="*/ 52 h 62"/>
                    <a:gd name="T4" fmla="*/ 11 w 37"/>
                    <a:gd name="T5" fmla="*/ 0 h 62"/>
                    <a:gd name="T6" fmla="*/ 37 w 37"/>
                    <a:gd name="T7" fmla="*/ 7 h 62"/>
                    <a:gd name="T8" fmla="*/ 37 w 37"/>
                    <a:gd name="T9" fmla="*/ 17 h 62"/>
                    <a:gd name="T10" fmla="*/ 23 w 37"/>
                    <a:gd name="T11" fmla="*/ 14 h 62"/>
                    <a:gd name="T12" fmla="*/ 23 w 37"/>
                    <a:gd name="T13" fmla="*/ 52 h 62"/>
                    <a:gd name="T14" fmla="*/ 37 w 37"/>
                    <a:gd name="T15" fmla="*/ 52 h 62"/>
                    <a:gd name="T16" fmla="*/ 37 w 37"/>
                    <a:gd name="T17" fmla="*/ 62 h 62"/>
                    <a:gd name="T18" fmla="*/ 0 w 37"/>
                    <a:gd name="T19" fmla="*/ 62 h 62"/>
                    <a:gd name="T20" fmla="*/ 0 w 37"/>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1" name="Freeform 50"/>
                <p:cNvSpPr>
                  <a:spLocks/>
                </p:cNvSpPr>
                <p:nvPr/>
              </p:nvSpPr>
              <p:spPr bwMode="auto">
                <a:xfrm>
                  <a:off x="10794304"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2" name="Freeform 51"/>
                <p:cNvSpPr>
                  <a:spLocks/>
                </p:cNvSpPr>
                <p:nvPr/>
              </p:nvSpPr>
              <p:spPr bwMode="auto">
                <a:xfrm>
                  <a:off x="10688062" y="2008027"/>
                  <a:ext cx="87119" cy="131741"/>
                </a:xfrm>
                <a:custGeom>
                  <a:avLst/>
                  <a:gdLst>
                    <a:gd name="T0" fmla="*/ 0 w 41"/>
                    <a:gd name="T1" fmla="*/ 52 h 62"/>
                    <a:gd name="T2" fmla="*/ 15 w 41"/>
                    <a:gd name="T3" fmla="*/ 52 h 62"/>
                    <a:gd name="T4" fmla="*/ 15 w 41"/>
                    <a:gd name="T5" fmla="*/ 0 h 62"/>
                    <a:gd name="T6" fmla="*/ 41 w 41"/>
                    <a:gd name="T7" fmla="*/ 7 h 62"/>
                    <a:gd name="T8" fmla="*/ 41 w 41"/>
                    <a:gd name="T9" fmla="*/ 17 h 62"/>
                    <a:gd name="T10" fmla="*/ 26 w 41"/>
                    <a:gd name="T11" fmla="*/ 14 h 62"/>
                    <a:gd name="T12" fmla="*/ 26 w 41"/>
                    <a:gd name="T13" fmla="*/ 52 h 62"/>
                    <a:gd name="T14" fmla="*/ 38 w 41"/>
                    <a:gd name="T15" fmla="*/ 52 h 62"/>
                    <a:gd name="T16" fmla="*/ 38 w 41"/>
                    <a:gd name="T17" fmla="*/ 62 h 62"/>
                    <a:gd name="T18" fmla="*/ 0 w 41"/>
                    <a:gd name="T19" fmla="*/ 62 h 62"/>
                    <a:gd name="T20" fmla="*/ 0 w 41"/>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2">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3" name="Freeform 52"/>
                <p:cNvSpPr>
                  <a:spLocks/>
                </p:cNvSpPr>
                <p:nvPr/>
              </p:nvSpPr>
              <p:spPr bwMode="auto">
                <a:xfrm>
                  <a:off x="10588195"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4" name="Freeform 53"/>
                <p:cNvSpPr>
                  <a:spLocks/>
                </p:cNvSpPr>
                <p:nvPr/>
              </p:nvSpPr>
              <p:spPr bwMode="auto">
                <a:xfrm>
                  <a:off x="1048195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5" name="Freeform 54"/>
                <p:cNvSpPr>
                  <a:spLocks/>
                </p:cNvSpPr>
                <p:nvPr/>
              </p:nvSpPr>
              <p:spPr bwMode="auto">
                <a:xfrm>
                  <a:off x="10331088"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6" name="Freeform 55"/>
                <p:cNvSpPr>
                  <a:spLocks/>
                </p:cNvSpPr>
                <p:nvPr/>
              </p:nvSpPr>
              <p:spPr bwMode="auto">
                <a:xfrm>
                  <a:off x="10224846"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7" name="Freeform 56"/>
                <p:cNvSpPr>
                  <a:spLocks/>
                </p:cNvSpPr>
                <p:nvPr/>
              </p:nvSpPr>
              <p:spPr bwMode="auto">
                <a:xfrm>
                  <a:off x="10120729"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8" name="Freeform 57"/>
                <p:cNvSpPr>
                  <a:spLocks/>
                </p:cNvSpPr>
                <p:nvPr/>
              </p:nvSpPr>
              <p:spPr bwMode="auto">
                <a:xfrm>
                  <a:off x="10018737"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9" name="Freeform 58"/>
                <p:cNvSpPr>
                  <a:spLocks/>
                </p:cNvSpPr>
                <p:nvPr/>
              </p:nvSpPr>
              <p:spPr bwMode="auto">
                <a:xfrm>
                  <a:off x="9863622"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0" name="Freeform 59"/>
                <p:cNvSpPr>
                  <a:spLocks/>
                </p:cNvSpPr>
                <p:nvPr/>
              </p:nvSpPr>
              <p:spPr bwMode="auto">
                <a:xfrm>
                  <a:off x="9757380"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1" name="Freeform 60"/>
                <p:cNvSpPr>
                  <a:spLocks/>
                </p:cNvSpPr>
                <p:nvPr/>
              </p:nvSpPr>
              <p:spPr bwMode="auto">
                <a:xfrm>
                  <a:off x="965751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3 w 38"/>
                    <a:gd name="T11" fmla="*/ 14 h 62"/>
                    <a:gd name="T12" fmla="*/ 23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2" name="Freeform 61"/>
                <p:cNvSpPr>
                  <a:spLocks/>
                </p:cNvSpPr>
                <p:nvPr/>
              </p:nvSpPr>
              <p:spPr bwMode="auto">
                <a:xfrm>
                  <a:off x="9551271"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3" name="Freeform 62"/>
                <p:cNvSpPr>
                  <a:spLocks/>
                </p:cNvSpPr>
                <p:nvPr/>
              </p:nvSpPr>
              <p:spPr bwMode="auto">
                <a:xfrm>
                  <a:off x="10492576"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4" name="Freeform 63"/>
                <p:cNvSpPr>
                  <a:spLocks/>
                </p:cNvSpPr>
                <p:nvPr/>
              </p:nvSpPr>
              <p:spPr bwMode="auto">
                <a:xfrm>
                  <a:off x="10547822"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5" name="Freeform 64"/>
                <p:cNvSpPr>
                  <a:spLocks/>
                </p:cNvSpPr>
                <p:nvPr/>
              </p:nvSpPr>
              <p:spPr bwMode="auto">
                <a:xfrm>
                  <a:off x="10607318" y="1840164"/>
                  <a:ext cx="46747" cy="72245"/>
                </a:xfrm>
                <a:custGeom>
                  <a:avLst/>
                  <a:gdLst>
                    <a:gd name="T0" fmla="*/ 22 w 22"/>
                    <a:gd name="T1" fmla="*/ 34 h 34"/>
                    <a:gd name="T2" fmla="*/ 0 w 22"/>
                    <a:gd name="T3" fmla="*/ 34 h 34"/>
                    <a:gd name="T4" fmla="*/ 0 w 22"/>
                    <a:gd name="T5" fmla="*/ 27 h 34"/>
                    <a:gd name="T6" fmla="*/ 8 w 22"/>
                    <a:gd name="T7" fmla="*/ 27 h 34"/>
                    <a:gd name="T8" fmla="*/ 8 w 22"/>
                    <a:gd name="T9" fmla="*/ 8 h 34"/>
                    <a:gd name="T10" fmla="*/ 0 w 22"/>
                    <a:gd name="T11" fmla="*/ 8 h 34"/>
                    <a:gd name="T12" fmla="*/ 0 w 22"/>
                    <a:gd name="T13" fmla="*/ 3 h 34"/>
                    <a:gd name="T14" fmla="*/ 15 w 22"/>
                    <a:gd name="T15" fmla="*/ 0 h 34"/>
                    <a:gd name="T16" fmla="*/ 15 w 22"/>
                    <a:gd name="T17" fmla="*/ 27 h 34"/>
                    <a:gd name="T18" fmla="*/ 22 w 22"/>
                    <a:gd name="T19" fmla="*/ 27 h 34"/>
                    <a:gd name="T20" fmla="*/ 22 w 22"/>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4">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6" name="Freeform 65"/>
                <p:cNvSpPr>
                  <a:spLocks/>
                </p:cNvSpPr>
                <p:nvPr/>
              </p:nvSpPr>
              <p:spPr bwMode="auto">
                <a:xfrm>
                  <a:off x="9676636" y="1835914"/>
                  <a:ext cx="50996" cy="76495"/>
                </a:xfrm>
                <a:custGeom>
                  <a:avLst/>
                  <a:gdLst>
                    <a:gd name="T0" fmla="*/ 0 w 10"/>
                    <a:gd name="T1" fmla="*/ 14 h 15"/>
                    <a:gd name="T2" fmla="*/ 0 w 10"/>
                    <a:gd name="T3" fmla="*/ 11 h 15"/>
                    <a:gd name="T4" fmla="*/ 2 w 10"/>
                    <a:gd name="T5" fmla="*/ 12 h 15"/>
                    <a:gd name="T6" fmla="*/ 4 w 10"/>
                    <a:gd name="T7" fmla="*/ 13 h 15"/>
                    <a:gd name="T8" fmla="*/ 6 w 10"/>
                    <a:gd name="T9" fmla="*/ 12 h 15"/>
                    <a:gd name="T10" fmla="*/ 6 w 10"/>
                    <a:gd name="T11" fmla="*/ 12 h 15"/>
                    <a:gd name="T12" fmla="*/ 7 w 10"/>
                    <a:gd name="T13" fmla="*/ 12 h 15"/>
                    <a:gd name="T14" fmla="*/ 7 w 10"/>
                    <a:gd name="T15" fmla="*/ 11 h 15"/>
                    <a:gd name="T16" fmla="*/ 7 w 10"/>
                    <a:gd name="T17" fmla="*/ 10 h 15"/>
                    <a:gd name="T18" fmla="*/ 6 w 10"/>
                    <a:gd name="T19" fmla="*/ 10 h 15"/>
                    <a:gd name="T20" fmla="*/ 5 w 10"/>
                    <a:gd name="T21" fmla="*/ 9 h 15"/>
                    <a:gd name="T22" fmla="*/ 4 w 10"/>
                    <a:gd name="T23" fmla="*/ 9 h 15"/>
                    <a:gd name="T24" fmla="*/ 1 w 10"/>
                    <a:gd name="T25" fmla="*/ 7 h 15"/>
                    <a:gd name="T26" fmla="*/ 0 w 10"/>
                    <a:gd name="T27" fmla="*/ 4 h 15"/>
                    <a:gd name="T28" fmla="*/ 1 w 10"/>
                    <a:gd name="T29" fmla="*/ 2 h 15"/>
                    <a:gd name="T30" fmla="*/ 2 w 10"/>
                    <a:gd name="T31" fmla="*/ 1 h 15"/>
                    <a:gd name="T32" fmla="*/ 4 w 10"/>
                    <a:gd name="T33" fmla="*/ 0 h 15"/>
                    <a:gd name="T34" fmla="*/ 6 w 10"/>
                    <a:gd name="T35" fmla="*/ 0 h 15"/>
                    <a:gd name="T36" fmla="*/ 8 w 10"/>
                    <a:gd name="T37" fmla="*/ 0 h 15"/>
                    <a:gd name="T38" fmla="*/ 10 w 10"/>
                    <a:gd name="T39" fmla="*/ 1 h 15"/>
                    <a:gd name="T40" fmla="*/ 10 w 10"/>
                    <a:gd name="T41" fmla="*/ 4 h 15"/>
                    <a:gd name="T42" fmla="*/ 9 w 10"/>
                    <a:gd name="T43" fmla="*/ 3 h 15"/>
                    <a:gd name="T44" fmla="*/ 8 w 10"/>
                    <a:gd name="T45" fmla="*/ 3 h 15"/>
                    <a:gd name="T46" fmla="*/ 7 w 10"/>
                    <a:gd name="T47" fmla="*/ 3 h 15"/>
                    <a:gd name="T48" fmla="*/ 6 w 10"/>
                    <a:gd name="T49" fmla="*/ 3 h 15"/>
                    <a:gd name="T50" fmla="*/ 5 w 10"/>
                    <a:gd name="T51" fmla="*/ 3 h 15"/>
                    <a:gd name="T52" fmla="*/ 5 w 10"/>
                    <a:gd name="T53" fmla="*/ 3 h 15"/>
                    <a:gd name="T54" fmla="*/ 4 w 10"/>
                    <a:gd name="T55" fmla="*/ 3 h 15"/>
                    <a:gd name="T56" fmla="*/ 4 w 10"/>
                    <a:gd name="T57" fmla="*/ 4 h 15"/>
                    <a:gd name="T58" fmla="*/ 4 w 10"/>
                    <a:gd name="T59" fmla="*/ 5 h 15"/>
                    <a:gd name="T60" fmla="*/ 5 w 10"/>
                    <a:gd name="T61" fmla="*/ 5 h 15"/>
                    <a:gd name="T62" fmla="*/ 5 w 10"/>
                    <a:gd name="T63" fmla="*/ 6 h 15"/>
                    <a:gd name="T64" fmla="*/ 7 w 10"/>
                    <a:gd name="T65" fmla="*/ 6 h 15"/>
                    <a:gd name="T66" fmla="*/ 8 w 10"/>
                    <a:gd name="T67" fmla="*/ 7 h 15"/>
                    <a:gd name="T68" fmla="*/ 9 w 10"/>
                    <a:gd name="T69" fmla="*/ 8 h 15"/>
                    <a:gd name="T70" fmla="*/ 10 w 10"/>
                    <a:gd name="T71" fmla="*/ 9 h 15"/>
                    <a:gd name="T72" fmla="*/ 10 w 10"/>
                    <a:gd name="T73" fmla="*/ 11 h 15"/>
                    <a:gd name="T74" fmla="*/ 10 w 10"/>
                    <a:gd name="T75" fmla="*/ 13 h 15"/>
                    <a:gd name="T76" fmla="*/ 9 w 10"/>
                    <a:gd name="T77" fmla="*/ 14 h 15"/>
                    <a:gd name="T78" fmla="*/ 7 w 10"/>
                    <a:gd name="T79" fmla="*/ 15 h 15"/>
                    <a:gd name="T80" fmla="*/ 5 w 10"/>
                    <a:gd name="T81" fmla="*/ 15 h 15"/>
                    <a:gd name="T82" fmla="*/ 2 w 10"/>
                    <a:gd name="T83" fmla="*/ 15 h 15"/>
                    <a:gd name="T84" fmla="*/ 0 w 10"/>
                    <a:gd name="T8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5">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7" name="Freeform 66"/>
                <p:cNvSpPr>
                  <a:spLocks noEditPoints="1"/>
                </p:cNvSpPr>
                <p:nvPr/>
              </p:nvSpPr>
              <p:spPr bwMode="auto">
                <a:xfrm>
                  <a:off x="9738257" y="1831664"/>
                  <a:ext cx="19124" cy="80744"/>
                </a:xfrm>
                <a:custGeom>
                  <a:avLst/>
                  <a:gdLst>
                    <a:gd name="T0" fmla="*/ 2 w 4"/>
                    <a:gd name="T1" fmla="*/ 4 h 16"/>
                    <a:gd name="T2" fmla="*/ 1 w 4"/>
                    <a:gd name="T3" fmla="*/ 3 h 16"/>
                    <a:gd name="T4" fmla="*/ 0 w 4"/>
                    <a:gd name="T5" fmla="*/ 2 h 16"/>
                    <a:gd name="T6" fmla="*/ 1 w 4"/>
                    <a:gd name="T7" fmla="*/ 1 h 16"/>
                    <a:gd name="T8" fmla="*/ 2 w 4"/>
                    <a:gd name="T9" fmla="*/ 0 h 16"/>
                    <a:gd name="T10" fmla="*/ 4 w 4"/>
                    <a:gd name="T11" fmla="*/ 1 h 16"/>
                    <a:gd name="T12" fmla="*/ 4 w 4"/>
                    <a:gd name="T13" fmla="*/ 2 h 16"/>
                    <a:gd name="T14" fmla="*/ 4 w 4"/>
                    <a:gd name="T15" fmla="*/ 3 h 16"/>
                    <a:gd name="T16" fmla="*/ 2 w 4"/>
                    <a:gd name="T17" fmla="*/ 4 h 16"/>
                    <a:gd name="T18" fmla="*/ 4 w 4"/>
                    <a:gd name="T19" fmla="*/ 16 h 16"/>
                    <a:gd name="T20" fmla="*/ 1 w 4"/>
                    <a:gd name="T21" fmla="*/ 16 h 16"/>
                    <a:gd name="T22" fmla="*/ 1 w 4"/>
                    <a:gd name="T23" fmla="*/ 5 h 16"/>
                    <a:gd name="T24" fmla="*/ 4 w 4"/>
                    <a:gd name="T25" fmla="*/ 5 h 16"/>
                    <a:gd name="T26" fmla="*/ 4 w 4"/>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6">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8" name="Freeform 67"/>
                <p:cNvSpPr>
                  <a:spLocks noEditPoints="1"/>
                </p:cNvSpPr>
                <p:nvPr/>
              </p:nvSpPr>
              <p:spPr bwMode="auto">
                <a:xfrm>
                  <a:off x="9768005" y="1857163"/>
                  <a:ext cx="55246" cy="80744"/>
                </a:xfrm>
                <a:custGeom>
                  <a:avLst/>
                  <a:gdLst>
                    <a:gd name="T0" fmla="*/ 11 w 11"/>
                    <a:gd name="T1" fmla="*/ 10 h 16"/>
                    <a:gd name="T2" fmla="*/ 9 w 11"/>
                    <a:gd name="T3" fmla="*/ 14 h 16"/>
                    <a:gd name="T4" fmla="*/ 4 w 11"/>
                    <a:gd name="T5" fmla="*/ 16 h 16"/>
                    <a:gd name="T6" fmla="*/ 1 w 11"/>
                    <a:gd name="T7" fmla="*/ 15 h 16"/>
                    <a:gd name="T8" fmla="*/ 1 w 11"/>
                    <a:gd name="T9" fmla="*/ 13 h 16"/>
                    <a:gd name="T10" fmla="*/ 4 w 11"/>
                    <a:gd name="T11" fmla="*/ 13 h 16"/>
                    <a:gd name="T12" fmla="*/ 7 w 11"/>
                    <a:gd name="T13" fmla="*/ 13 h 16"/>
                    <a:gd name="T14" fmla="*/ 8 w 11"/>
                    <a:gd name="T15" fmla="*/ 10 h 16"/>
                    <a:gd name="T16" fmla="*/ 8 w 11"/>
                    <a:gd name="T17" fmla="*/ 9 h 16"/>
                    <a:gd name="T18" fmla="*/ 8 w 11"/>
                    <a:gd name="T19" fmla="*/ 9 h 16"/>
                    <a:gd name="T20" fmla="*/ 4 w 11"/>
                    <a:gd name="T21" fmla="*/ 11 h 16"/>
                    <a:gd name="T22" fmla="*/ 1 w 11"/>
                    <a:gd name="T23" fmla="*/ 10 h 16"/>
                    <a:gd name="T24" fmla="*/ 0 w 11"/>
                    <a:gd name="T25" fmla="*/ 6 h 16"/>
                    <a:gd name="T26" fmla="*/ 1 w 11"/>
                    <a:gd name="T27" fmla="*/ 2 h 16"/>
                    <a:gd name="T28" fmla="*/ 5 w 11"/>
                    <a:gd name="T29" fmla="*/ 0 h 16"/>
                    <a:gd name="T30" fmla="*/ 8 w 11"/>
                    <a:gd name="T31" fmla="*/ 2 h 16"/>
                    <a:gd name="T32" fmla="*/ 8 w 11"/>
                    <a:gd name="T33" fmla="*/ 2 h 16"/>
                    <a:gd name="T34" fmla="*/ 8 w 11"/>
                    <a:gd name="T35" fmla="*/ 0 h 16"/>
                    <a:gd name="T36" fmla="*/ 11 w 11"/>
                    <a:gd name="T37" fmla="*/ 0 h 16"/>
                    <a:gd name="T38" fmla="*/ 11 w 11"/>
                    <a:gd name="T39" fmla="*/ 10 h 16"/>
                    <a:gd name="T40" fmla="*/ 8 w 11"/>
                    <a:gd name="T41" fmla="*/ 6 h 16"/>
                    <a:gd name="T42" fmla="*/ 8 w 11"/>
                    <a:gd name="T43" fmla="*/ 5 h 16"/>
                    <a:gd name="T44" fmla="*/ 7 w 11"/>
                    <a:gd name="T45" fmla="*/ 3 h 16"/>
                    <a:gd name="T46" fmla="*/ 5 w 11"/>
                    <a:gd name="T47" fmla="*/ 3 h 16"/>
                    <a:gd name="T48" fmla="*/ 4 w 11"/>
                    <a:gd name="T49" fmla="*/ 3 h 16"/>
                    <a:gd name="T50" fmla="*/ 3 w 11"/>
                    <a:gd name="T51" fmla="*/ 6 h 16"/>
                    <a:gd name="T52" fmla="*/ 4 w 11"/>
                    <a:gd name="T53" fmla="*/ 8 h 16"/>
                    <a:gd name="T54" fmla="*/ 5 w 11"/>
                    <a:gd name="T55" fmla="*/ 9 h 16"/>
                    <a:gd name="T56" fmla="*/ 7 w 11"/>
                    <a:gd name="T57" fmla="*/ 8 h 16"/>
                    <a:gd name="T58" fmla="*/ 8 w 11"/>
                    <a:gd name="T5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6">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9" name="Freeform 68"/>
                <p:cNvSpPr>
                  <a:spLocks/>
                </p:cNvSpPr>
                <p:nvPr/>
              </p:nvSpPr>
              <p:spPr bwMode="auto">
                <a:xfrm>
                  <a:off x="9833875" y="1857163"/>
                  <a:ext cx="55246" cy="55246"/>
                </a:xfrm>
                <a:custGeom>
                  <a:avLst/>
                  <a:gdLst>
                    <a:gd name="T0" fmla="*/ 11 w 11"/>
                    <a:gd name="T1" fmla="*/ 11 h 11"/>
                    <a:gd name="T2" fmla="*/ 7 w 11"/>
                    <a:gd name="T3" fmla="*/ 11 h 11"/>
                    <a:gd name="T4" fmla="*/ 7 w 11"/>
                    <a:gd name="T5" fmla="*/ 5 h 11"/>
                    <a:gd name="T6" fmla="*/ 6 w 11"/>
                    <a:gd name="T7" fmla="*/ 3 h 11"/>
                    <a:gd name="T8" fmla="*/ 4 w 11"/>
                    <a:gd name="T9" fmla="*/ 3 h 11"/>
                    <a:gd name="T10" fmla="*/ 4 w 11"/>
                    <a:gd name="T11" fmla="*/ 5 h 11"/>
                    <a:gd name="T12" fmla="*/ 4 w 11"/>
                    <a:gd name="T13" fmla="*/ 11 h 11"/>
                    <a:gd name="T14" fmla="*/ 0 w 11"/>
                    <a:gd name="T15" fmla="*/ 11 h 11"/>
                    <a:gd name="T16" fmla="*/ 0 w 11"/>
                    <a:gd name="T17" fmla="*/ 0 h 11"/>
                    <a:gd name="T18" fmla="*/ 4 w 11"/>
                    <a:gd name="T19" fmla="*/ 0 h 11"/>
                    <a:gd name="T20" fmla="*/ 4 w 11"/>
                    <a:gd name="T21" fmla="*/ 2 h 11"/>
                    <a:gd name="T22" fmla="*/ 4 w 11"/>
                    <a:gd name="T23" fmla="*/ 2 h 11"/>
                    <a:gd name="T24" fmla="*/ 7 w 11"/>
                    <a:gd name="T25" fmla="*/ 0 h 11"/>
                    <a:gd name="T26" fmla="*/ 11 w 11"/>
                    <a:gd name="T27" fmla="*/ 4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0" name="Freeform 69"/>
                <p:cNvSpPr>
                  <a:spLocks noEditPoints="1"/>
                </p:cNvSpPr>
                <p:nvPr/>
              </p:nvSpPr>
              <p:spPr bwMode="auto">
                <a:xfrm>
                  <a:off x="9893370" y="1857163"/>
                  <a:ext cx="50996" cy="55246"/>
                </a:xfrm>
                <a:custGeom>
                  <a:avLst/>
                  <a:gdLst>
                    <a:gd name="T0" fmla="*/ 10 w 10"/>
                    <a:gd name="T1" fmla="*/ 11 h 11"/>
                    <a:gd name="T2" fmla="*/ 7 w 10"/>
                    <a:gd name="T3" fmla="*/ 11 h 11"/>
                    <a:gd name="T4" fmla="*/ 7 w 10"/>
                    <a:gd name="T5" fmla="*/ 9 h 11"/>
                    <a:gd name="T6" fmla="*/ 7 w 10"/>
                    <a:gd name="T7" fmla="*/ 9 h 11"/>
                    <a:gd name="T8" fmla="*/ 4 w 10"/>
                    <a:gd name="T9" fmla="*/ 11 h 11"/>
                    <a:gd name="T10" fmla="*/ 1 w 10"/>
                    <a:gd name="T11" fmla="*/ 10 h 11"/>
                    <a:gd name="T12" fmla="*/ 0 w 10"/>
                    <a:gd name="T13" fmla="*/ 8 h 11"/>
                    <a:gd name="T14" fmla="*/ 4 w 10"/>
                    <a:gd name="T15" fmla="*/ 4 h 11"/>
                    <a:gd name="T16" fmla="*/ 7 w 10"/>
                    <a:gd name="T17" fmla="*/ 4 h 11"/>
                    <a:gd name="T18" fmla="*/ 5 w 10"/>
                    <a:gd name="T19" fmla="*/ 2 h 11"/>
                    <a:gd name="T20" fmla="*/ 1 w 10"/>
                    <a:gd name="T21" fmla="*/ 3 h 11"/>
                    <a:gd name="T22" fmla="*/ 1 w 10"/>
                    <a:gd name="T23" fmla="*/ 1 h 11"/>
                    <a:gd name="T24" fmla="*/ 3 w 10"/>
                    <a:gd name="T25" fmla="*/ 0 h 11"/>
                    <a:gd name="T26" fmla="*/ 5 w 10"/>
                    <a:gd name="T27" fmla="*/ 0 h 11"/>
                    <a:gd name="T28" fmla="*/ 10 w 10"/>
                    <a:gd name="T29" fmla="*/ 5 h 11"/>
                    <a:gd name="T30" fmla="*/ 10 w 10"/>
                    <a:gd name="T31" fmla="*/ 11 h 11"/>
                    <a:gd name="T32" fmla="*/ 7 w 10"/>
                    <a:gd name="T33" fmla="*/ 7 h 11"/>
                    <a:gd name="T34" fmla="*/ 7 w 10"/>
                    <a:gd name="T35" fmla="*/ 6 h 11"/>
                    <a:gd name="T36" fmla="*/ 5 w 10"/>
                    <a:gd name="T37" fmla="*/ 6 h 11"/>
                    <a:gd name="T38" fmla="*/ 3 w 10"/>
                    <a:gd name="T39" fmla="*/ 8 h 11"/>
                    <a:gd name="T40" fmla="*/ 4 w 10"/>
                    <a:gd name="T41" fmla="*/ 9 h 11"/>
                    <a:gd name="T42" fmla="*/ 5 w 10"/>
                    <a:gd name="T43" fmla="*/ 9 h 11"/>
                    <a:gd name="T44" fmla="*/ 6 w 10"/>
                    <a:gd name="T45" fmla="*/ 8 h 11"/>
                    <a:gd name="T46" fmla="*/ 7 w 10"/>
                    <a:gd name="T4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1">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1" name="Freeform 70"/>
                <p:cNvSpPr>
                  <a:spLocks/>
                </p:cNvSpPr>
                <p:nvPr/>
              </p:nvSpPr>
              <p:spPr bwMode="auto">
                <a:xfrm>
                  <a:off x="9952866" y="1840164"/>
                  <a:ext cx="36123" cy="72245"/>
                </a:xfrm>
                <a:custGeom>
                  <a:avLst/>
                  <a:gdLst>
                    <a:gd name="T0" fmla="*/ 7 w 7"/>
                    <a:gd name="T1" fmla="*/ 14 h 14"/>
                    <a:gd name="T2" fmla="*/ 5 w 7"/>
                    <a:gd name="T3" fmla="*/ 14 h 14"/>
                    <a:gd name="T4" fmla="*/ 1 w 7"/>
                    <a:gd name="T5" fmla="*/ 11 h 14"/>
                    <a:gd name="T6" fmla="*/ 1 w 7"/>
                    <a:gd name="T7" fmla="*/ 6 h 14"/>
                    <a:gd name="T8" fmla="*/ 0 w 7"/>
                    <a:gd name="T9" fmla="*/ 6 h 14"/>
                    <a:gd name="T10" fmla="*/ 0 w 7"/>
                    <a:gd name="T11" fmla="*/ 3 h 14"/>
                    <a:gd name="T12" fmla="*/ 1 w 7"/>
                    <a:gd name="T13" fmla="*/ 3 h 14"/>
                    <a:gd name="T14" fmla="*/ 1 w 7"/>
                    <a:gd name="T15" fmla="*/ 1 h 14"/>
                    <a:gd name="T16" fmla="*/ 4 w 7"/>
                    <a:gd name="T17" fmla="*/ 0 h 14"/>
                    <a:gd name="T18" fmla="*/ 4 w 7"/>
                    <a:gd name="T19" fmla="*/ 3 h 14"/>
                    <a:gd name="T20" fmla="*/ 7 w 7"/>
                    <a:gd name="T21" fmla="*/ 3 h 14"/>
                    <a:gd name="T22" fmla="*/ 7 w 7"/>
                    <a:gd name="T23" fmla="*/ 6 h 14"/>
                    <a:gd name="T24" fmla="*/ 4 w 7"/>
                    <a:gd name="T25" fmla="*/ 6 h 14"/>
                    <a:gd name="T26" fmla="*/ 4 w 7"/>
                    <a:gd name="T27" fmla="*/ 10 h 14"/>
                    <a:gd name="T28" fmla="*/ 6 w 7"/>
                    <a:gd name="T29" fmla="*/ 12 h 14"/>
                    <a:gd name="T30" fmla="*/ 7 w 7"/>
                    <a:gd name="T31" fmla="*/ 11 h 14"/>
                    <a:gd name="T32" fmla="*/ 7 w 7"/>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2" name="Freeform 71"/>
                <p:cNvSpPr>
                  <a:spLocks/>
                </p:cNvSpPr>
                <p:nvPr/>
              </p:nvSpPr>
              <p:spPr bwMode="auto">
                <a:xfrm>
                  <a:off x="9993239" y="1857163"/>
                  <a:ext cx="57371" cy="55246"/>
                </a:xfrm>
                <a:custGeom>
                  <a:avLst/>
                  <a:gdLst>
                    <a:gd name="T0" fmla="*/ 11 w 11"/>
                    <a:gd name="T1" fmla="*/ 11 h 11"/>
                    <a:gd name="T2" fmla="*/ 7 w 11"/>
                    <a:gd name="T3" fmla="*/ 11 h 11"/>
                    <a:gd name="T4" fmla="*/ 7 w 11"/>
                    <a:gd name="T5" fmla="*/ 9 h 11"/>
                    <a:gd name="T6" fmla="*/ 7 w 11"/>
                    <a:gd name="T7" fmla="*/ 9 h 11"/>
                    <a:gd name="T8" fmla="*/ 4 w 11"/>
                    <a:gd name="T9" fmla="*/ 11 h 11"/>
                    <a:gd name="T10" fmla="*/ 0 w 11"/>
                    <a:gd name="T11" fmla="*/ 7 h 11"/>
                    <a:gd name="T12" fmla="*/ 0 w 11"/>
                    <a:gd name="T13" fmla="*/ 0 h 11"/>
                    <a:gd name="T14" fmla="*/ 4 w 11"/>
                    <a:gd name="T15" fmla="*/ 0 h 11"/>
                    <a:gd name="T16" fmla="*/ 4 w 11"/>
                    <a:gd name="T17" fmla="*/ 6 h 11"/>
                    <a:gd name="T18" fmla="*/ 5 w 11"/>
                    <a:gd name="T19" fmla="*/ 9 h 11"/>
                    <a:gd name="T20" fmla="*/ 7 w 11"/>
                    <a:gd name="T21" fmla="*/ 8 h 11"/>
                    <a:gd name="T22" fmla="*/ 7 w 11"/>
                    <a:gd name="T23" fmla="*/ 6 h 11"/>
                    <a:gd name="T24" fmla="*/ 7 w 11"/>
                    <a:gd name="T25" fmla="*/ 0 h 11"/>
                    <a:gd name="T26" fmla="*/ 11 w 11"/>
                    <a:gd name="T27" fmla="*/ 0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3" name="Freeform 72"/>
                <p:cNvSpPr>
                  <a:spLocks/>
                </p:cNvSpPr>
                <p:nvPr/>
              </p:nvSpPr>
              <p:spPr bwMode="auto">
                <a:xfrm>
                  <a:off x="10059108" y="1857163"/>
                  <a:ext cx="36123" cy="55246"/>
                </a:xfrm>
                <a:custGeom>
                  <a:avLst/>
                  <a:gdLst>
                    <a:gd name="T0" fmla="*/ 7 w 7"/>
                    <a:gd name="T1" fmla="*/ 3 h 11"/>
                    <a:gd name="T2" fmla="*/ 6 w 7"/>
                    <a:gd name="T3" fmla="*/ 3 h 11"/>
                    <a:gd name="T4" fmla="*/ 4 w 7"/>
                    <a:gd name="T5" fmla="*/ 4 h 11"/>
                    <a:gd name="T6" fmla="*/ 4 w 7"/>
                    <a:gd name="T7" fmla="*/ 6 h 11"/>
                    <a:gd name="T8" fmla="*/ 4 w 7"/>
                    <a:gd name="T9" fmla="*/ 11 h 11"/>
                    <a:gd name="T10" fmla="*/ 0 w 7"/>
                    <a:gd name="T11" fmla="*/ 11 h 11"/>
                    <a:gd name="T12" fmla="*/ 0 w 7"/>
                    <a:gd name="T13" fmla="*/ 0 h 11"/>
                    <a:gd name="T14" fmla="*/ 4 w 7"/>
                    <a:gd name="T15" fmla="*/ 0 h 11"/>
                    <a:gd name="T16" fmla="*/ 4 w 7"/>
                    <a:gd name="T17" fmla="*/ 2 h 11"/>
                    <a:gd name="T18" fmla="*/ 4 w 7"/>
                    <a:gd name="T19" fmla="*/ 2 h 11"/>
                    <a:gd name="T20" fmla="*/ 6 w 7"/>
                    <a:gd name="T21" fmla="*/ 0 h 11"/>
                    <a:gd name="T22" fmla="*/ 7 w 7"/>
                    <a:gd name="T23" fmla="*/ 0 h 11"/>
                    <a:gd name="T24" fmla="*/ 7 w 7"/>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4" name="Freeform 73"/>
                <p:cNvSpPr>
                  <a:spLocks noEditPoints="1"/>
                </p:cNvSpPr>
                <p:nvPr/>
              </p:nvSpPr>
              <p:spPr bwMode="auto">
                <a:xfrm>
                  <a:off x="10099481" y="1857163"/>
                  <a:ext cx="50996" cy="55246"/>
                </a:xfrm>
                <a:custGeom>
                  <a:avLst/>
                  <a:gdLst>
                    <a:gd name="T0" fmla="*/ 10 w 10"/>
                    <a:gd name="T1" fmla="*/ 7 h 11"/>
                    <a:gd name="T2" fmla="*/ 3 w 10"/>
                    <a:gd name="T3" fmla="*/ 7 h 11"/>
                    <a:gd name="T4" fmla="*/ 6 w 10"/>
                    <a:gd name="T5" fmla="*/ 9 h 11"/>
                    <a:gd name="T6" fmla="*/ 9 w 10"/>
                    <a:gd name="T7" fmla="*/ 8 h 11"/>
                    <a:gd name="T8" fmla="*/ 9 w 10"/>
                    <a:gd name="T9" fmla="*/ 10 h 11"/>
                    <a:gd name="T10" fmla="*/ 5 w 10"/>
                    <a:gd name="T11" fmla="*/ 11 h 11"/>
                    <a:gd name="T12" fmla="*/ 1 w 10"/>
                    <a:gd name="T13" fmla="*/ 10 h 11"/>
                    <a:gd name="T14" fmla="*/ 0 w 10"/>
                    <a:gd name="T15" fmla="*/ 6 h 11"/>
                    <a:gd name="T16" fmla="*/ 2 w 10"/>
                    <a:gd name="T17" fmla="*/ 2 h 11"/>
                    <a:gd name="T18" fmla="*/ 5 w 10"/>
                    <a:gd name="T19" fmla="*/ 0 h 11"/>
                    <a:gd name="T20" fmla="*/ 9 w 10"/>
                    <a:gd name="T21" fmla="*/ 2 h 11"/>
                    <a:gd name="T22" fmla="*/ 10 w 10"/>
                    <a:gd name="T23" fmla="*/ 5 h 11"/>
                    <a:gd name="T24" fmla="*/ 10 w 10"/>
                    <a:gd name="T25" fmla="*/ 7 h 11"/>
                    <a:gd name="T26" fmla="*/ 7 w 10"/>
                    <a:gd name="T27" fmla="*/ 5 h 11"/>
                    <a:gd name="T28" fmla="*/ 5 w 10"/>
                    <a:gd name="T29" fmla="*/ 2 h 11"/>
                    <a:gd name="T30" fmla="*/ 4 w 10"/>
                    <a:gd name="T31" fmla="*/ 3 h 11"/>
                    <a:gd name="T32" fmla="*/ 3 w 10"/>
                    <a:gd name="T33" fmla="*/ 5 h 11"/>
                    <a:gd name="T34" fmla="*/ 7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sp>
          <p:nvSpPr>
            <p:cNvPr id="848" name="TextBox 847"/>
            <p:cNvSpPr txBox="1"/>
            <p:nvPr/>
          </p:nvSpPr>
          <p:spPr>
            <a:xfrm>
              <a:off x="7799820" y="777570"/>
              <a:ext cx="1190295" cy="49089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Act on Objective</a:t>
              </a:r>
            </a:p>
          </p:txBody>
        </p:sp>
        <p:sp>
          <p:nvSpPr>
            <p:cNvPr id="849" name="&quot;No&quot; Symbol 848"/>
            <p:cNvSpPr/>
            <p:nvPr/>
          </p:nvSpPr>
          <p:spPr>
            <a:xfrm>
              <a:off x="2450758" y="1333106"/>
              <a:ext cx="1695900" cy="1695900"/>
            </a:xfrm>
            <a:prstGeom prst="noSmoking">
              <a:avLst/>
            </a:prstGeom>
            <a:solidFill>
              <a:srgbClr val="F9A145"/>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p:txBody>
        </p:sp>
      </p:grpSp>
      <p:sp>
        <p:nvSpPr>
          <p:cNvPr id="6" name="Rectangle 5"/>
          <p:cNvSpPr/>
          <p:nvPr/>
        </p:nvSpPr>
        <p:spPr>
          <a:xfrm>
            <a:off x="395973" y="3690183"/>
            <a:ext cx="8544080" cy="2000548"/>
          </a:xfrm>
          <a:prstGeom prst="rect">
            <a:avLst/>
          </a:prstGeom>
        </p:spPr>
        <p:txBody>
          <a:bodyPr wrap="square">
            <a:spAutoFit/>
          </a:bodyPr>
          <a:lstStyle/>
          <a:p>
            <a:pPr algn="just">
              <a:buNone/>
            </a:pPr>
            <a:r>
              <a:rPr lang="en-US" sz="2000" b="1" dirty="0">
                <a:solidFill>
                  <a:srgbClr val="000000"/>
                </a:solidFill>
                <a:latin typeface="+mn-lt"/>
              </a:rPr>
              <a:t>3. Exploitation: Once attackers gain access “inside” an organization, they can activate attack code on the victim’s host and ultimately take control of the target machine.</a:t>
            </a:r>
          </a:p>
          <a:p>
            <a:pPr algn="just"/>
            <a:endParaRPr lang="en-US" sz="2000" b="1" dirty="0">
              <a:solidFill>
                <a:srgbClr val="000000"/>
              </a:solidFill>
              <a:latin typeface="+mn-lt"/>
            </a:endParaRPr>
          </a:p>
          <a:p>
            <a:pPr algn="just">
              <a:buNone/>
            </a:pPr>
            <a:r>
              <a:rPr lang="en-US" sz="2000" b="1" dirty="0">
                <a:solidFill>
                  <a:srgbClr val="000000"/>
                </a:solidFill>
                <a:latin typeface="+mn-lt"/>
              </a:rPr>
              <a:t>4. Installation: Attackers will seek to establish privileged operations, a root kit, escalate privileges, and to establish persistence.</a:t>
            </a:r>
          </a:p>
        </p:txBody>
      </p:sp>
    </p:spTree>
    <p:extLst>
      <p:ext uri="{BB962C8B-B14F-4D97-AF65-F5344CB8AC3E}">
        <p14:creationId xmlns:p14="http://schemas.microsoft.com/office/powerpoint/2010/main" val="175313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solidFill>
                  <a:schemeClr val="bg1"/>
                </a:solidFill>
              </a:rPr>
              <a:t>Cyber Attack Lifecycle</a:t>
            </a:r>
          </a:p>
        </p:txBody>
      </p:sp>
      <p:grpSp>
        <p:nvGrpSpPr>
          <p:cNvPr id="833" name="Group 832"/>
          <p:cNvGrpSpPr/>
          <p:nvPr/>
        </p:nvGrpSpPr>
        <p:grpSpPr>
          <a:xfrm>
            <a:off x="376259" y="798700"/>
            <a:ext cx="8543882" cy="2566287"/>
            <a:chOff x="51335" y="719232"/>
            <a:chExt cx="9084774" cy="2728752"/>
          </a:xfrm>
        </p:grpSpPr>
        <p:sp>
          <p:nvSpPr>
            <p:cNvPr id="834" name="Right Arrow 833"/>
            <p:cNvSpPr/>
            <p:nvPr/>
          </p:nvSpPr>
          <p:spPr>
            <a:xfrm>
              <a:off x="93470" y="2846847"/>
              <a:ext cx="9042639" cy="601137"/>
            </a:xfrm>
            <a:prstGeom prst="rightArrow">
              <a:avLst/>
            </a:prstGeom>
            <a:solidFill>
              <a:srgbClr val="7FD0DD"/>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835" name="Group 834"/>
            <p:cNvGrpSpPr/>
            <p:nvPr/>
          </p:nvGrpSpPr>
          <p:grpSpPr>
            <a:xfrm>
              <a:off x="174275" y="1239234"/>
              <a:ext cx="1070507" cy="1877188"/>
              <a:chOff x="217468" y="1259060"/>
              <a:chExt cx="1070507" cy="1877188"/>
            </a:xfrm>
          </p:grpSpPr>
          <p:sp>
            <p:nvSpPr>
              <p:cNvPr id="1158" name="Round Same Side Corner Rectangle 1157"/>
              <p:cNvSpPr/>
              <p:nvPr/>
            </p:nvSpPr>
            <p:spPr>
              <a:xfrm>
                <a:off x="217468" y="1259060"/>
                <a:ext cx="1070507" cy="1877188"/>
              </a:xfrm>
              <a:prstGeom prst="round2SameRect">
                <a:avLst>
                  <a:gd name="adj1" fmla="val 86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59" name="Freeform 28"/>
              <p:cNvSpPr>
                <a:spLocks noEditPoints="1"/>
              </p:cNvSpPr>
              <p:nvPr/>
            </p:nvSpPr>
            <p:spPr bwMode="auto">
              <a:xfrm>
                <a:off x="516780" y="2118030"/>
                <a:ext cx="467438" cy="852189"/>
              </a:xfrm>
              <a:custGeom>
                <a:avLst/>
                <a:gdLst>
                  <a:gd name="T0" fmla="*/ 267 w 277"/>
                  <a:gd name="T1" fmla="*/ 320 h 505"/>
                  <a:gd name="T2" fmla="*/ 267 w 277"/>
                  <a:gd name="T3" fmla="*/ 33 h 505"/>
                  <a:gd name="T4" fmla="*/ 195 w 277"/>
                  <a:gd name="T5" fmla="*/ 14 h 505"/>
                  <a:gd name="T6" fmla="*/ 166 w 277"/>
                  <a:gd name="T7" fmla="*/ 0 h 505"/>
                  <a:gd name="T8" fmla="*/ 108 w 277"/>
                  <a:gd name="T9" fmla="*/ 14 h 505"/>
                  <a:gd name="T10" fmla="*/ 79 w 277"/>
                  <a:gd name="T11" fmla="*/ 33 h 505"/>
                  <a:gd name="T12" fmla="*/ 10 w 277"/>
                  <a:gd name="T13" fmla="*/ 141 h 505"/>
                  <a:gd name="T14" fmla="*/ 10 w 277"/>
                  <a:gd name="T15" fmla="*/ 492 h 505"/>
                  <a:gd name="T16" fmla="*/ 0 w 277"/>
                  <a:gd name="T17" fmla="*/ 505 h 505"/>
                  <a:gd name="T18" fmla="*/ 277 w 277"/>
                  <a:gd name="T19" fmla="*/ 491 h 505"/>
                  <a:gd name="T20" fmla="*/ 153 w 277"/>
                  <a:gd name="T21" fmla="*/ 125 h 505"/>
                  <a:gd name="T22" fmla="*/ 231 w 277"/>
                  <a:gd name="T23" fmla="*/ 162 h 505"/>
                  <a:gd name="T24" fmla="*/ 153 w 277"/>
                  <a:gd name="T25" fmla="*/ 125 h 505"/>
                  <a:gd name="T26" fmla="*/ 231 w 277"/>
                  <a:gd name="T27" fmla="*/ 180 h 505"/>
                  <a:gd name="T28" fmla="*/ 153 w 277"/>
                  <a:gd name="T29" fmla="*/ 218 h 505"/>
                  <a:gd name="T30" fmla="*/ 153 w 277"/>
                  <a:gd name="T31" fmla="*/ 236 h 505"/>
                  <a:gd name="T32" fmla="*/ 231 w 277"/>
                  <a:gd name="T33" fmla="*/ 274 h 505"/>
                  <a:gd name="T34" fmla="*/ 153 w 277"/>
                  <a:gd name="T35" fmla="*/ 236 h 505"/>
                  <a:gd name="T36" fmla="*/ 231 w 277"/>
                  <a:gd name="T37" fmla="*/ 292 h 505"/>
                  <a:gd name="T38" fmla="*/ 153 w 277"/>
                  <a:gd name="T39" fmla="*/ 330 h 505"/>
                  <a:gd name="T40" fmla="*/ 153 w 277"/>
                  <a:gd name="T41" fmla="*/ 348 h 505"/>
                  <a:gd name="T42" fmla="*/ 231 w 277"/>
                  <a:gd name="T43" fmla="*/ 385 h 505"/>
                  <a:gd name="T44" fmla="*/ 153 w 277"/>
                  <a:gd name="T45" fmla="*/ 348 h 505"/>
                  <a:gd name="T46" fmla="*/ 188 w 277"/>
                  <a:gd name="T47" fmla="*/ 495 h 505"/>
                  <a:gd name="T48" fmla="*/ 90 w 277"/>
                  <a:gd name="T49" fmla="*/ 429 h 505"/>
                  <a:gd name="T50" fmla="*/ 45 w 277"/>
                  <a:gd name="T51" fmla="*/ 125 h 505"/>
                  <a:gd name="T52" fmla="*/ 123 w 277"/>
                  <a:gd name="T53" fmla="*/ 162 h 505"/>
                  <a:gd name="T54" fmla="*/ 45 w 277"/>
                  <a:gd name="T55" fmla="*/ 125 h 505"/>
                  <a:gd name="T56" fmla="*/ 123 w 277"/>
                  <a:gd name="T57" fmla="*/ 180 h 505"/>
                  <a:gd name="T58" fmla="*/ 45 w 277"/>
                  <a:gd name="T59" fmla="*/ 218 h 505"/>
                  <a:gd name="T60" fmla="*/ 45 w 277"/>
                  <a:gd name="T61" fmla="*/ 236 h 505"/>
                  <a:gd name="T62" fmla="*/ 123 w 277"/>
                  <a:gd name="T63" fmla="*/ 274 h 505"/>
                  <a:gd name="T64" fmla="*/ 45 w 277"/>
                  <a:gd name="T65" fmla="*/ 236 h 505"/>
                  <a:gd name="T66" fmla="*/ 123 w 277"/>
                  <a:gd name="T67" fmla="*/ 292 h 505"/>
                  <a:gd name="T68" fmla="*/ 45 w 277"/>
                  <a:gd name="T69" fmla="*/ 330 h 505"/>
                  <a:gd name="T70" fmla="*/ 45 w 277"/>
                  <a:gd name="T71" fmla="*/ 348 h 505"/>
                  <a:gd name="T72" fmla="*/ 123 w 277"/>
                  <a:gd name="T73" fmla="*/ 385 h 505"/>
                  <a:gd name="T74" fmla="*/ 45 w 277"/>
                  <a:gd name="T75" fmla="*/ 34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7" h="505">
                    <a:moveTo>
                      <a:pt x="267" y="491"/>
                    </a:moveTo>
                    <a:lnTo>
                      <a:pt x="267" y="320"/>
                    </a:lnTo>
                    <a:lnTo>
                      <a:pt x="267" y="278"/>
                    </a:lnTo>
                    <a:lnTo>
                      <a:pt x="267" y="33"/>
                    </a:lnTo>
                    <a:lnTo>
                      <a:pt x="195" y="33"/>
                    </a:lnTo>
                    <a:lnTo>
                      <a:pt x="195" y="14"/>
                    </a:lnTo>
                    <a:lnTo>
                      <a:pt x="166" y="14"/>
                    </a:lnTo>
                    <a:lnTo>
                      <a:pt x="166" y="0"/>
                    </a:lnTo>
                    <a:lnTo>
                      <a:pt x="108" y="0"/>
                    </a:lnTo>
                    <a:lnTo>
                      <a:pt x="108" y="14"/>
                    </a:lnTo>
                    <a:lnTo>
                      <a:pt x="79" y="14"/>
                    </a:lnTo>
                    <a:lnTo>
                      <a:pt x="79" y="33"/>
                    </a:lnTo>
                    <a:lnTo>
                      <a:pt x="10" y="33"/>
                    </a:lnTo>
                    <a:lnTo>
                      <a:pt x="10" y="141"/>
                    </a:lnTo>
                    <a:lnTo>
                      <a:pt x="10" y="158"/>
                    </a:lnTo>
                    <a:lnTo>
                      <a:pt x="10" y="492"/>
                    </a:lnTo>
                    <a:lnTo>
                      <a:pt x="0" y="492"/>
                    </a:lnTo>
                    <a:lnTo>
                      <a:pt x="0" y="505"/>
                    </a:lnTo>
                    <a:lnTo>
                      <a:pt x="277" y="504"/>
                    </a:lnTo>
                    <a:lnTo>
                      <a:pt x="277" y="491"/>
                    </a:lnTo>
                    <a:lnTo>
                      <a:pt x="267" y="491"/>
                    </a:lnTo>
                    <a:close/>
                    <a:moveTo>
                      <a:pt x="153" y="125"/>
                    </a:moveTo>
                    <a:lnTo>
                      <a:pt x="231" y="125"/>
                    </a:lnTo>
                    <a:lnTo>
                      <a:pt x="231" y="162"/>
                    </a:lnTo>
                    <a:lnTo>
                      <a:pt x="153" y="162"/>
                    </a:lnTo>
                    <a:lnTo>
                      <a:pt x="153" y="125"/>
                    </a:lnTo>
                    <a:close/>
                    <a:moveTo>
                      <a:pt x="153" y="180"/>
                    </a:moveTo>
                    <a:lnTo>
                      <a:pt x="231" y="180"/>
                    </a:lnTo>
                    <a:lnTo>
                      <a:pt x="231" y="218"/>
                    </a:lnTo>
                    <a:lnTo>
                      <a:pt x="153" y="218"/>
                    </a:lnTo>
                    <a:lnTo>
                      <a:pt x="153" y="180"/>
                    </a:lnTo>
                    <a:close/>
                    <a:moveTo>
                      <a:pt x="153" y="236"/>
                    </a:moveTo>
                    <a:lnTo>
                      <a:pt x="231" y="236"/>
                    </a:lnTo>
                    <a:lnTo>
                      <a:pt x="231" y="274"/>
                    </a:lnTo>
                    <a:lnTo>
                      <a:pt x="153" y="274"/>
                    </a:lnTo>
                    <a:lnTo>
                      <a:pt x="153" y="236"/>
                    </a:lnTo>
                    <a:close/>
                    <a:moveTo>
                      <a:pt x="153" y="292"/>
                    </a:moveTo>
                    <a:lnTo>
                      <a:pt x="231" y="292"/>
                    </a:lnTo>
                    <a:lnTo>
                      <a:pt x="231" y="330"/>
                    </a:lnTo>
                    <a:lnTo>
                      <a:pt x="153" y="330"/>
                    </a:lnTo>
                    <a:lnTo>
                      <a:pt x="153" y="292"/>
                    </a:lnTo>
                    <a:close/>
                    <a:moveTo>
                      <a:pt x="153" y="348"/>
                    </a:moveTo>
                    <a:lnTo>
                      <a:pt x="231" y="348"/>
                    </a:lnTo>
                    <a:lnTo>
                      <a:pt x="231" y="385"/>
                    </a:lnTo>
                    <a:lnTo>
                      <a:pt x="153" y="385"/>
                    </a:lnTo>
                    <a:lnTo>
                      <a:pt x="153" y="348"/>
                    </a:lnTo>
                    <a:close/>
                    <a:moveTo>
                      <a:pt x="188" y="429"/>
                    </a:moveTo>
                    <a:lnTo>
                      <a:pt x="188" y="495"/>
                    </a:lnTo>
                    <a:lnTo>
                      <a:pt x="90" y="495"/>
                    </a:lnTo>
                    <a:lnTo>
                      <a:pt x="90" y="429"/>
                    </a:lnTo>
                    <a:lnTo>
                      <a:pt x="188" y="429"/>
                    </a:lnTo>
                    <a:close/>
                    <a:moveTo>
                      <a:pt x="45" y="125"/>
                    </a:moveTo>
                    <a:lnTo>
                      <a:pt x="123" y="125"/>
                    </a:lnTo>
                    <a:lnTo>
                      <a:pt x="123" y="162"/>
                    </a:lnTo>
                    <a:lnTo>
                      <a:pt x="45" y="162"/>
                    </a:lnTo>
                    <a:lnTo>
                      <a:pt x="45" y="125"/>
                    </a:lnTo>
                    <a:close/>
                    <a:moveTo>
                      <a:pt x="45" y="180"/>
                    </a:moveTo>
                    <a:lnTo>
                      <a:pt x="123" y="180"/>
                    </a:lnTo>
                    <a:lnTo>
                      <a:pt x="123" y="218"/>
                    </a:lnTo>
                    <a:lnTo>
                      <a:pt x="45" y="218"/>
                    </a:lnTo>
                    <a:lnTo>
                      <a:pt x="45" y="180"/>
                    </a:lnTo>
                    <a:close/>
                    <a:moveTo>
                      <a:pt x="45" y="236"/>
                    </a:moveTo>
                    <a:lnTo>
                      <a:pt x="123" y="236"/>
                    </a:lnTo>
                    <a:lnTo>
                      <a:pt x="123" y="274"/>
                    </a:lnTo>
                    <a:lnTo>
                      <a:pt x="45" y="274"/>
                    </a:lnTo>
                    <a:lnTo>
                      <a:pt x="45" y="236"/>
                    </a:lnTo>
                    <a:close/>
                    <a:moveTo>
                      <a:pt x="45" y="292"/>
                    </a:moveTo>
                    <a:lnTo>
                      <a:pt x="123" y="292"/>
                    </a:lnTo>
                    <a:lnTo>
                      <a:pt x="123" y="330"/>
                    </a:lnTo>
                    <a:lnTo>
                      <a:pt x="45" y="330"/>
                    </a:lnTo>
                    <a:lnTo>
                      <a:pt x="45" y="292"/>
                    </a:lnTo>
                    <a:close/>
                    <a:moveTo>
                      <a:pt x="45" y="348"/>
                    </a:moveTo>
                    <a:lnTo>
                      <a:pt x="123" y="348"/>
                    </a:lnTo>
                    <a:lnTo>
                      <a:pt x="123" y="385"/>
                    </a:lnTo>
                    <a:lnTo>
                      <a:pt x="45" y="385"/>
                    </a:lnTo>
                    <a:lnTo>
                      <a:pt x="45" y="348"/>
                    </a:lnTo>
                    <a:close/>
                  </a:path>
                </a:pathLst>
              </a:custGeom>
              <a:solidFill>
                <a:srgbClr val="7FD0DD"/>
              </a:solidFill>
              <a:ln w="9525" cap="flat">
                <a:solidFill>
                  <a:srgbClr val="00ACDC"/>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0" name="Freeform 29"/>
              <p:cNvSpPr>
                <a:spLocks noEditPoints="1"/>
              </p:cNvSpPr>
              <p:nvPr/>
            </p:nvSpPr>
            <p:spPr bwMode="auto">
              <a:xfrm>
                <a:off x="309532" y="2191624"/>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1" name="Freeform 29"/>
              <p:cNvSpPr>
                <a:spLocks noEditPoints="1"/>
              </p:cNvSpPr>
              <p:nvPr/>
            </p:nvSpPr>
            <p:spPr bwMode="auto">
              <a:xfrm>
                <a:off x="1035805" y="2191624"/>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2" name="Freeform 29"/>
              <p:cNvSpPr>
                <a:spLocks noEditPoints="1"/>
              </p:cNvSpPr>
              <p:nvPr/>
            </p:nvSpPr>
            <p:spPr bwMode="auto">
              <a:xfrm>
                <a:off x="1035805" y="2596098"/>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3" name="Freeform 29"/>
              <p:cNvSpPr>
                <a:spLocks noEditPoints="1"/>
              </p:cNvSpPr>
              <p:nvPr/>
            </p:nvSpPr>
            <p:spPr bwMode="auto">
              <a:xfrm>
                <a:off x="309532" y="2596098"/>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4" name="Freeform 33"/>
              <p:cNvSpPr>
                <a:spLocks/>
              </p:cNvSpPr>
              <p:nvPr/>
            </p:nvSpPr>
            <p:spPr bwMode="auto">
              <a:xfrm>
                <a:off x="481747" y="1540867"/>
                <a:ext cx="128150" cy="148192"/>
              </a:xfrm>
              <a:custGeom>
                <a:avLst/>
                <a:gdLst>
                  <a:gd name="T0" fmla="*/ 1 w 89"/>
                  <a:gd name="T1" fmla="*/ 32 h 102"/>
                  <a:gd name="T2" fmla="*/ 44 w 89"/>
                  <a:gd name="T3" fmla="*/ 0 h 102"/>
                  <a:gd name="T4" fmla="*/ 88 w 89"/>
                  <a:gd name="T5" fmla="*/ 32 h 102"/>
                  <a:gd name="T6" fmla="*/ 81 w 89"/>
                  <a:gd name="T7" fmla="*/ 81 h 102"/>
                  <a:gd name="T8" fmla="*/ 51 w 89"/>
                  <a:gd name="T9" fmla="*/ 101 h 102"/>
                  <a:gd name="T10" fmla="*/ 38 w 89"/>
                  <a:gd name="T11" fmla="*/ 101 h 102"/>
                  <a:gd name="T12" fmla="*/ 8 w 89"/>
                  <a:gd name="T13" fmla="*/ 81 h 102"/>
                  <a:gd name="T14" fmla="*/ 1 w 89"/>
                  <a:gd name="T15" fmla="*/ 3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02">
                    <a:moveTo>
                      <a:pt x="1" y="32"/>
                    </a:moveTo>
                    <a:cubicBezTo>
                      <a:pt x="3" y="11"/>
                      <a:pt x="23" y="0"/>
                      <a:pt x="44" y="0"/>
                    </a:cubicBezTo>
                    <a:cubicBezTo>
                      <a:pt x="66" y="0"/>
                      <a:pt x="86" y="11"/>
                      <a:pt x="88" y="32"/>
                    </a:cubicBezTo>
                    <a:cubicBezTo>
                      <a:pt x="89" y="44"/>
                      <a:pt x="86" y="71"/>
                      <a:pt x="81" y="81"/>
                    </a:cubicBezTo>
                    <a:cubicBezTo>
                      <a:pt x="76" y="90"/>
                      <a:pt x="64" y="98"/>
                      <a:pt x="51" y="101"/>
                    </a:cubicBezTo>
                    <a:cubicBezTo>
                      <a:pt x="45" y="102"/>
                      <a:pt x="44" y="102"/>
                      <a:pt x="38" y="101"/>
                    </a:cubicBezTo>
                    <a:cubicBezTo>
                      <a:pt x="25" y="98"/>
                      <a:pt x="13" y="90"/>
                      <a:pt x="8" y="81"/>
                    </a:cubicBezTo>
                    <a:cubicBezTo>
                      <a:pt x="3" y="71"/>
                      <a:pt x="0" y="44"/>
                      <a:pt x="1" y="32"/>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5" name="Freeform 34"/>
              <p:cNvSpPr>
                <a:spLocks/>
              </p:cNvSpPr>
              <p:nvPr/>
            </p:nvSpPr>
            <p:spPr bwMode="auto">
              <a:xfrm>
                <a:off x="412510" y="1690880"/>
                <a:ext cx="177345" cy="131793"/>
              </a:xfrm>
              <a:custGeom>
                <a:avLst/>
                <a:gdLst>
                  <a:gd name="T0" fmla="*/ 123 w 123"/>
                  <a:gd name="T1" fmla="*/ 10 h 91"/>
                  <a:gd name="T2" fmla="*/ 3 w 123"/>
                  <a:gd name="T3" fmla="*/ 58 h 91"/>
                  <a:gd name="T4" fmla="*/ 0 w 123"/>
                  <a:gd name="T5" fmla="*/ 91 h 91"/>
                  <a:gd name="T6" fmla="*/ 103 w 123"/>
                  <a:gd name="T7" fmla="*/ 91 h 91"/>
                  <a:gd name="T8" fmla="*/ 107 w 123"/>
                  <a:gd name="T9" fmla="*/ 48 h 91"/>
                  <a:gd name="T10" fmla="*/ 123 w 123"/>
                  <a:gd name="T11" fmla="*/ 10 h 91"/>
                </a:gdLst>
                <a:ahLst/>
                <a:cxnLst>
                  <a:cxn ang="0">
                    <a:pos x="T0" y="T1"/>
                  </a:cxn>
                  <a:cxn ang="0">
                    <a:pos x="T2" y="T3"/>
                  </a:cxn>
                  <a:cxn ang="0">
                    <a:pos x="T4" y="T5"/>
                  </a:cxn>
                  <a:cxn ang="0">
                    <a:pos x="T6" y="T7"/>
                  </a:cxn>
                  <a:cxn ang="0">
                    <a:pos x="T8" y="T9"/>
                  </a:cxn>
                  <a:cxn ang="0">
                    <a:pos x="T10" y="T11"/>
                  </a:cxn>
                </a:cxnLst>
                <a:rect l="0" t="0" r="r" b="b"/>
                <a:pathLst>
                  <a:path w="123" h="91">
                    <a:moveTo>
                      <a:pt x="123" y="10"/>
                    </a:moveTo>
                    <a:cubicBezTo>
                      <a:pt x="72" y="0"/>
                      <a:pt x="7" y="16"/>
                      <a:pt x="3" y="58"/>
                    </a:cubicBezTo>
                    <a:cubicBezTo>
                      <a:pt x="0" y="91"/>
                      <a:pt x="0" y="91"/>
                      <a:pt x="0" y="91"/>
                    </a:cubicBezTo>
                    <a:cubicBezTo>
                      <a:pt x="103" y="91"/>
                      <a:pt x="103" y="91"/>
                      <a:pt x="103" y="91"/>
                    </a:cubicBezTo>
                    <a:cubicBezTo>
                      <a:pt x="107" y="48"/>
                      <a:pt x="107" y="48"/>
                      <a:pt x="107" y="48"/>
                    </a:cubicBezTo>
                    <a:cubicBezTo>
                      <a:pt x="108" y="34"/>
                      <a:pt x="114" y="21"/>
                      <a:pt x="123" y="10"/>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6" name="Freeform 35"/>
              <p:cNvSpPr>
                <a:spLocks/>
              </p:cNvSpPr>
              <p:nvPr/>
            </p:nvSpPr>
            <p:spPr bwMode="auto">
              <a:xfrm>
                <a:off x="892314" y="1540867"/>
                <a:ext cx="126936" cy="148192"/>
              </a:xfrm>
              <a:custGeom>
                <a:avLst/>
                <a:gdLst>
                  <a:gd name="T0" fmla="*/ 1 w 88"/>
                  <a:gd name="T1" fmla="*/ 32 h 102"/>
                  <a:gd name="T2" fmla="*/ 44 w 88"/>
                  <a:gd name="T3" fmla="*/ 0 h 102"/>
                  <a:gd name="T4" fmla="*/ 87 w 88"/>
                  <a:gd name="T5" fmla="*/ 32 h 102"/>
                  <a:gd name="T6" fmla="*/ 80 w 88"/>
                  <a:gd name="T7" fmla="*/ 81 h 102"/>
                  <a:gd name="T8" fmla="*/ 51 w 88"/>
                  <a:gd name="T9" fmla="*/ 101 h 102"/>
                  <a:gd name="T10" fmla="*/ 37 w 88"/>
                  <a:gd name="T11" fmla="*/ 101 h 102"/>
                  <a:gd name="T12" fmla="*/ 8 w 88"/>
                  <a:gd name="T13" fmla="*/ 81 h 102"/>
                  <a:gd name="T14" fmla="*/ 1 w 88"/>
                  <a:gd name="T15" fmla="*/ 3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1" y="32"/>
                    </a:moveTo>
                    <a:cubicBezTo>
                      <a:pt x="3" y="11"/>
                      <a:pt x="22" y="0"/>
                      <a:pt x="44" y="0"/>
                    </a:cubicBezTo>
                    <a:cubicBezTo>
                      <a:pt x="66" y="0"/>
                      <a:pt x="85" y="11"/>
                      <a:pt x="87" y="32"/>
                    </a:cubicBezTo>
                    <a:cubicBezTo>
                      <a:pt x="88" y="44"/>
                      <a:pt x="86" y="71"/>
                      <a:pt x="80" y="81"/>
                    </a:cubicBezTo>
                    <a:cubicBezTo>
                      <a:pt x="75" y="90"/>
                      <a:pt x="64" y="98"/>
                      <a:pt x="51" y="101"/>
                    </a:cubicBezTo>
                    <a:cubicBezTo>
                      <a:pt x="45" y="102"/>
                      <a:pt x="43" y="102"/>
                      <a:pt x="37" y="101"/>
                    </a:cubicBezTo>
                    <a:cubicBezTo>
                      <a:pt x="24" y="98"/>
                      <a:pt x="13" y="90"/>
                      <a:pt x="8" y="81"/>
                    </a:cubicBezTo>
                    <a:cubicBezTo>
                      <a:pt x="2" y="71"/>
                      <a:pt x="0" y="44"/>
                      <a:pt x="1" y="32"/>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7" name="Freeform 36"/>
              <p:cNvSpPr>
                <a:spLocks/>
              </p:cNvSpPr>
              <p:nvPr/>
            </p:nvSpPr>
            <p:spPr bwMode="auto">
              <a:xfrm>
                <a:off x="911142" y="1690880"/>
                <a:ext cx="177345" cy="131793"/>
              </a:xfrm>
              <a:custGeom>
                <a:avLst/>
                <a:gdLst>
                  <a:gd name="T0" fmla="*/ 123 w 123"/>
                  <a:gd name="T1" fmla="*/ 91 h 91"/>
                  <a:gd name="T2" fmla="*/ 120 w 123"/>
                  <a:gd name="T3" fmla="*/ 58 h 91"/>
                  <a:gd name="T4" fmla="*/ 0 w 123"/>
                  <a:gd name="T5" fmla="*/ 10 h 91"/>
                  <a:gd name="T6" fmla="*/ 17 w 123"/>
                  <a:gd name="T7" fmla="*/ 48 h 91"/>
                  <a:gd name="T8" fmla="*/ 21 w 123"/>
                  <a:gd name="T9" fmla="*/ 91 h 91"/>
                  <a:gd name="T10" fmla="*/ 123 w 123"/>
                  <a:gd name="T11" fmla="*/ 91 h 91"/>
                </a:gdLst>
                <a:ahLst/>
                <a:cxnLst>
                  <a:cxn ang="0">
                    <a:pos x="T0" y="T1"/>
                  </a:cxn>
                  <a:cxn ang="0">
                    <a:pos x="T2" y="T3"/>
                  </a:cxn>
                  <a:cxn ang="0">
                    <a:pos x="T4" y="T5"/>
                  </a:cxn>
                  <a:cxn ang="0">
                    <a:pos x="T6" y="T7"/>
                  </a:cxn>
                  <a:cxn ang="0">
                    <a:pos x="T8" y="T9"/>
                  </a:cxn>
                  <a:cxn ang="0">
                    <a:pos x="T10" y="T11"/>
                  </a:cxn>
                </a:cxnLst>
                <a:rect l="0" t="0" r="r" b="b"/>
                <a:pathLst>
                  <a:path w="123" h="91">
                    <a:moveTo>
                      <a:pt x="123" y="91"/>
                    </a:moveTo>
                    <a:cubicBezTo>
                      <a:pt x="120" y="58"/>
                      <a:pt x="120" y="58"/>
                      <a:pt x="120" y="58"/>
                    </a:cubicBezTo>
                    <a:cubicBezTo>
                      <a:pt x="116" y="16"/>
                      <a:pt x="51" y="0"/>
                      <a:pt x="0" y="10"/>
                    </a:cubicBezTo>
                    <a:cubicBezTo>
                      <a:pt x="10" y="21"/>
                      <a:pt x="15" y="34"/>
                      <a:pt x="17" y="48"/>
                    </a:cubicBezTo>
                    <a:cubicBezTo>
                      <a:pt x="21" y="91"/>
                      <a:pt x="21" y="91"/>
                      <a:pt x="21" y="91"/>
                    </a:cubicBezTo>
                    <a:cubicBezTo>
                      <a:pt x="123" y="91"/>
                      <a:pt x="123" y="91"/>
                      <a:pt x="123" y="91"/>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8" name="Freeform 37"/>
              <p:cNvSpPr>
                <a:spLocks/>
              </p:cNvSpPr>
              <p:nvPr/>
            </p:nvSpPr>
            <p:spPr bwMode="auto">
              <a:xfrm>
                <a:off x="672646" y="1478310"/>
                <a:ext cx="155481" cy="181595"/>
              </a:xfrm>
              <a:custGeom>
                <a:avLst/>
                <a:gdLst>
                  <a:gd name="T0" fmla="*/ 1 w 108"/>
                  <a:gd name="T1" fmla="*/ 40 h 125"/>
                  <a:gd name="T2" fmla="*/ 54 w 108"/>
                  <a:gd name="T3" fmla="*/ 0 h 125"/>
                  <a:gd name="T4" fmla="*/ 106 w 108"/>
                  <a:gd name="T5" fmla="*/ 40 h 125"/>
                  <a:gd name="T6" fmla="*/ 98 w 108"/>
                  <a:gd name="T7" fmla="*/ 99 h 125"/>
                  <a:gd name="T8" fmla="*/ 62 w 108"/>
                  <a:gd name="T9" fmla="*/ 124 h 125"/>
                  <a:gd name="T10" fmla="*/ 45 w 108"/>
                  <a:gd name="T11" fmla="*/ 124 h 125"/>
                  <a:gd name="T12" fmla="*/ 10 w 108"/>
                  <a:gd name="T13" fmla="*/ 99 h 125"/>
                  <a:gd name="T14" fmla="*/ 1 w 108"/>
                  <a:gd name="T15" fmla="*/ 4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25">
                    <a:moveTo>
                      <a:pt x="1" y="40"/>
                    </a:moveTo>
                    <a:cubicBezTo>
                      <a:pt x="3" y="14"/>
                      <a:pt x="27" y="0"/>
                      <a:pt x="54" y="0"/>
                    </a:cubicBezTo>
                    <a:cubicBezTo>
                      <a:pt x="80" y="0"/>
                      <a:pt x="104" y="14"/>
                      <a:pt x="106" y="40"/>
                    </a:cubicBezTo>
                    <a:cubicBezTo>
                      <a:pt x="108" y="54"/>
                      <a:pt x="105" y="87"/>
                      <a:pt x="98" y="99"/>
                    </a:cubicBezTo>
                    <a:cubicBezTo>
                      <a:pt x="92" y="110"/>
                      <a:pt x="78" y="120"/>
                      <a:pt x="62" y="124"/>
                    </a:cubicBezTo>
                    <a:cubicBezTo>
                      <a:pt x="55" y="125"/>
                      <a:pt x="53" y="125"/>
                      <a:pt x="45" y="124"/>
                    </a:cubicBezTo>
                    <a:cubicBezTo>
                      <a:pt x="30" y="120"/>
                      <a:pt x="16" y="110"/>
                      <a:pt x="10" y="99"/>
                    </a:cubicBezTo>
                    <a:cubicBezTo>
                      <a:pt x="3" y="87"/>
                      <a:pt x="0" y="54"/>
                      <a:pt x="1" y="40"/>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9" name="Freeform 1168"/>
              <p:cNvSpPr/>
              <p:nvPr/>
            </p:nvSpPr>
            <p:spPr>
              <a:xfrm>
                <a:off x="586722" y="1674418"/>
                <a:ext cx="327329" cy="151389"/>
              </a:xfrm>
              <a:custGeom>
                <a:avLst/>
                <a:gdLst/>
                <a:ahLst/>
                <a:cxnLst/>
                <a:rect l="l" t="t" r="r" b="b"/>
                <a:pathLst>
                  <a:path w="855579" h="395705">
                    <a:moveTo>
                      <a:pt x="419735" y="0"/>
                    </a:moveTo>
                    <a:cubicBezTo>
                      <a:pt x="715099" y="13736"/>
                      <a:pt x="765955" y="95050"/>
                      <a:pt x="809324" y="143176"/>
                    </a:cubicBezTo>
                    <a:cubicBezTo>
                      <a:pt x="852782" y="226984"/>
                      <a:pt x="835081" y="303909"/>
                      <a:pt x="855579" y="395705"/>
                    </a:cubicBezTo>
                    <a:lnTo>
                      <a:pt x="770132" y="395705"/>
                    </a:lnTo>
                    <a:cubicBezTo>
                      <a:pt x="723735" y="248605"/>
                      <a:pt x="585831" y="142762"/>
                      <a:pt x="423206" y="142762"/>
                    </a:cubicBezTo>
                    <a:cubicBezTo>
                      <a:pt x="260581" y="142762"/>
                      <a:pt x="122677" y="248605"/>
                      <a:pt x="76280" y="395705"/>
                    </a:cubicBezTo>
                    <a:lnTo>
                      <a:pt x="0" y="395705"/>
                    </a:lnTo>
                    <a:cubicBezTo>
                      <a:pt x="10695" y="322624"/>
                      <a:pt x="15674" y="255259"/>
                      <a:pt x="32084" y="176463"/>
                    </a:cubicBezTo>
                    <a:cubicBezTo>
                      <a:pt x="62609" y="104607"/>
                      <a:pt x="169300" y="5347"/>
                      <a:pt x="419735" y="0"/>
                    </a:cubicBezTo>
                    <a:close/>
                  </a:path>
                </a:pathLst>
              </a:custGeom>
              <a:solidFill>
                <a:srgbClr val="B5D553"/>
              </a:solidFill>
              <a:ln w="317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70" name="Freeform 45"/>
              <p:cNvSpPr>
                <a:spLocks noEditPoints="1"/>
              </p:cNvSpPr>
              <p:nvPr/>
            </p:nvSpPr>
            <p:spPr bwMode="auto">
              <a:xfrm>
                <a:off x="621613" y="1744831"/>
                <a:ext cx="254033" cy="254032"/>
              </a:xfrm>
              <a:custGeom>
                <a:avLst/>
                <a:gdLst>
                  <a:gd name="T0" fmla="*/ 282 w 282"/>
                  <a:gd name="T1" fmla="*/ 141 h 282"/>
                  <a:gd name="T2" fmla="*/ 0 w 282"/>
                  <a:gd name="T3" fmla="*/ 141 h 282"/>
                  <a:gd name="T4" fmla="*/ 83 w 282"/>
                  <a:gd name="T5" fmla="*/ 167 h 282"/>
                  <a:gd name="T6" fmla="*/ 91 w 282"/>
                  <a:gd name="T7" fmla="*/ 168 h 282"/>
                  <a:gd name="T8" fmla="*/ 96 w 282"/>
                  <a:gd name="T9" fmla="*/ 158 h 282"/>
                  <a:gd name="T10" fmla="*/ 86 w 282"/>
                  <a:gd name="T11" fmla="*/ 147 h 282"/>
                  <a:gd name="T12" fmla="*/ 80 w 282"/>
                  <a:gd name="T13" fmla="*/ 144 h 282"/>
                  <a:gd name="T14" fmla="*/ 81 w 282"/>
                  <a:gd name="T15" fmla="*/ 135 h 282"/>
                  <a:gd name="T16" fmla="*/ 76 w 282"/>
                  <a:gd name="T17" fmla="*/ 123 h 282"/>
                  <a:gd name="T18" fmla="*/ 39 w 282"/>
                  <a:gd name="T19" fmla="*/ 100 h 282"/>
                  <a:gd name="T20" fmla="*/ 53 w 282"/>
                  <a:gd name="T21" fmla="*/ 145 h 282"/>
                  <a:gd name="T22" fmla="*/ 66 w 282"/>
                  <a:gd name="T23" fmla="*/ 159 h 282"/>
                  <a:gd name="T24" fmla="*/ 57 w 282"/>
                  <a:gd name="T25" fmla="*/ 155 h 282"/>
                  <a:gd name="T26" fmla="*/ 27 w 282"/>
                  <a:gd name="T27" fmla="*/ 146 h 282"/>
                  <a:gd name="T28" fmla="*/ 45 w 282"/>
                  <a:gd name="T29" fmla="*/ 176 h 282"/>
                  <a:gd name="T30" fmla="*/ 47 w 282"/>
                  <a:gd name="T31" fmla="*/ 190 h 282"/>
                  <a:gd name="T32" fmla="*/ 60 w 282"/>
                  <a:gd name="T33" fmla="*/ 181 h 282"/>
                  <a:gd name="T34" fmla="*/ 55 w 282"/>
                  <a:gd name="T35" fmla="*/ 200 h 282"/>
                  <a:gd name="T36" fmla="*/ 74 w 282"/>
                  <a:gd name="T37" fmla="*/ 189 h 282"/>
                  <a:gd name="T38" fmla="*/ 83 w 282"/>
                  <a:gd name="T39" fmla="*/ 167 h 282"/>
                  <a:gd name="T40" fmla="*/ 261 w 282"/>
                  <a:gd name="T41" fmla="*/ 121 h 282"/>
                  <a:gd name="T42" fmla="*/ 204 w 282"/>
                  <a:gd name="T43" fmla="*/ 129 h 282"/>
                  <a:gd name="T44" fmla="*/ 191 w 282"/>
                  <a:gd name="T45" fmla="*/ 134 h 282"/>
                  <a:gd name="T46" fmla="*/ 197 w 282"/>
                  <a:gd name="T47" fmla="*/ 139 h 282"/>
                  <a:gd name="T48" fmla="*/ 200 w 282"/>
                  <a:gd name="T49" fmla="*/ 169 h 282"/>
                  <a:gd name="T50" fmla="*/ 189 w 282"/>
                  <a:gd name="T51" fmla="*/ 208 h 282"/>
                  <a:gd name="T52" fmla="*/ 216 w 282"/>
                  <a:gd name="T53" fmla="*/ 214 h 282"/>
                  <a:gd name="T54" fmla="*/ 231 w 282"/>
                  <a:gd name="T55" fmla="*/ 187 h 282"/>
                  <a:gd name="T56" fmla="*/ 215 w 282"/>
                  <a:gd name="T57" fmla="*/ 185 h 282"/>
                  <a:gd name="T58" fmla="*/ 209 w 282"/>
                  <a:gd name="T59" fmla="*/ 170 h 282"/>
                  <a:gd name="T60" fmla="*/ 228 w 282"/>
                  <a:gd name="T61" fmla="*/ 171 h 282"/>
                  <a:gd name="T62" fmla="*/ 216 w 282"/>
                  <a:gd name="T63" fmla="*/ 154 h 282"/>
                  <a:gd name="T64" fmla="*/ 237 w 282"/>
                  <a:gd name="T65" fmla="*/ 162 h 282"/>
                  <a:gd name="T66" fmla="*/ 229 w 282"/>
                  <a:gd name="T67" fmla="*/ 143 h 282"/>
                  <a:gd name="T68" fmla="*/ 240 w 282"/>
                  <a:gd name="T69" fmla="*/ 153 h 282"/>
                  <a:gd name="T70" fmla="*/ 263 w 282"/>
                  <a:gd name="T71" fmla="*/ 147 h 282"/>
                  <a:gd name="T72" fmla="*/ 97 w 282"/>
                  <a:gd name="T73" fmla="*/ 214 h 282"/>
                  <a:gd name="T74" fmla="*/ 122 w 282"/>
                  <a:gd name="T75" fmla="*/ 245 h 282"/>
                  <a:gd name="T76" fmla="*/ 136 w 282"/>
                  <a:gd name="T77" fmla="*/ 218 h 282"/>
                  <a:gd name="T78" fmla="*/ 145 w 282"/>
                  <a:gd name="T79" fmla="*/ 218 h 282"/>
                  <a:gd name="T80" fmla="*/ 148 w 282"/>
                  <a:gd name="T81" fmla="*/ 245 h 282"/>
                  <a:gd name="T82" fmla="*/ 162 w 282"/>
                  <a:gd name="T83" fmla="*/ 217 h 282"/>
                  <a:gd name="T84" fmla="*/ 195 w 282"/>
                  <a:gd name="T85" fmla="*/ 169 h 282"/>
                  <a:gd name="T86" fmla="*/ 152 w 282"/>
                  <a:gd name="T87" fmla="*/ 126 h 282"/>
                  <a:gd name="T88" fmla="*/ 135 w 282"/>
                  <a:gd name="T89" fmla="*/ 124 h 282"/>
                  <a:gd name="T90" fmla="*/ 136 w 282"/>
                  <a:gd name="T91" fmla="*/ 109 h 282"/>
                  <a:gd name="T92" fmla="*/ 172 w 282"/>
                  <a:gd name="T93" fmla="*/ 108 h 282"/>
                  <a:gd name="T94" fmla="*/ 191 w 282"/>
                  <a:gd name="T95" fmla="*/ 64 h 282"/>
                  <a:gd name="T96" fmla="*/ 162 w 282"/>
                  <a:gd name="T97" fmla="*/ 61 h 282"/>
                  <a:gd name="T98" fmla="*/ 148 w 282"/>
                  <a:gd name="T99" fmla="*/ 38 h 282"/>
                  <a:gd name="T100" fmla="*/ 143 w 282"/>
                  <a:gd name="T101" fmla="*/ 60 h 282"/>
                  <a:gd name="T102" fmla="*/ 136 w 282"/>
                  <a:gd name="T103" fmla="*/ 38 h 282"/>
                  <a:gd name="T104" fmla="*/ 122 w 282"/>
                  <a:gd name="T105" fmla="*/ 61 h 282"/>
                  <a:gd name="T106" fmla="*/ 83 w 282"/>
                  <a:gd name="T107" fmla="*/ 112 h 282"/>
                  <a:gd name="T108" fmla="*/ 93 w 282"/>
                  <a:gd name="T109" fmla="*/ 148 h 282"/>
                  <a:gd name="T110" fmla="*/ 118 w 282"/>
                  <a:gd name="T111" fmla="*/ 158 h 282"/>
                  <a:gd name="T112" fmla="*/ 147 w 282"/>
                  <a:gd name="T113" fmla="*/ 168 h 282"/>
                  <a:gd name="T114" fmla="*/ 131 w 282"/>
                  <a:gd name="T115" fmla="*/ 178 h 282"/>
                  <a:gd name="T116" fmla="*/ 88 w 282"/>
                  <a:gd name="T117" fmla="*/ 173 h 282"/>
                  <a:gd name="T118" fmla="*/ 97 w 282"/>
                  <a:gd name="T119" fmla="*/ 21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2" h="282">
                    <a:moveTo>
                      <a:pt x="141" y="0"/>
                    </a:moveTo>
                    <a:cubicBezTo>
                      <a:pt x="219" y="0"/>
                      <a:pt x="282" y="63"/>
                      <a:pt x="282" y="141"/>
                    </a:cubicBezTo>
                    <a:cubicBezTo>
                      <a:pt x="282" y="219"/>
                      <a:pt x="219" y="282"/>
                      <a:pt x="141" y="282"/>
                    </a:cubicBezTo>
                    <a:cubicBezTo>
                      <a:pt x="63" y="282"/>
                      <a:pt x="0" y="219"/>
                      <a:pt x="0" y="141"/>
                    </a:cubicBezTo>
                    <a:cubicBezTo>
                      <a:pt x="0" y="63"/>
                      <a:pt x="63" y="0"/>
                      <a:pt x="141" y="0"/>
                    </a:cubicBezTo>
                    <a:close/>
                    <a:moveTo>
                      <a:pt x="83" y="167"/>
                    </a:moveTo>
                    <a:cubicBezTo>
                      <a:pt x="88" y="168"/>
                      <a:pt x="88" y="168"/>
                      <a:pt x="88" y="168"/>
                    </a:cubicBezTo>
                    <a:cubicBezTo>
                      <a:pt x="89" y="168"/>
                      <a:pt x="90" y="168"/>
                      <a:pt x="91" y="168"/>
                    </a:cubicBezTo>
                    <a:cubicBezTo>
                      <a:pt x="91" y="167"/>
                      <a:pt x="90" y="166"/>
                      <a:pt x="90" y="164"/>
                    </a:cubicBezTo>
                    <a:cubicBezTo>
                      <a:pt x="92" y="162"/>
                      <a:pt x="94" y="160"/>
                      <a:pt x="96" y="158"/>
                    </a:cubicBezTo>
                    <a:cubicBezTo>
                      <a:pt x="93" y="157"/>
                      <a:pt x="91" y="155"/>
                      <a:pt x="89" y="152"/>
                    </a:cubicBezTo>
                    <a:cubicBezTo>
                      <a:pt x="88" y="151"/>
                      <a:pt x="87" y="149"/>
                      <a:pt x="86" y="147"/>
                    </a:cubicBezTo>
                    <a:cubicBezTo>
                      <a:pt x="85" y="148"/>
                      <a:pt x="84" y="149"/>
                      <a:pt x="83" y="151"/>
                    </a:cubicBezTo>
                    <a:cubicBezTo>
                      <a:pt x="82" y="148"/>
                      <a:pt x="81" y="147"/>
                      <a:pt x="80" y="144"/>
                    </a:cubicBezTo>
                    <a:cubicBezTo>
                      <a:pt x="81" y="143"/>
                      <a:pt x="82" y="141"/>
                      <a:pt x="82" y="140"/>
                    </a:cubicBezTo>
                    <a:cubicBezTo>
                      <a:pt x="82" y="139"/>
                      <a:pt x="81" y="137"/>
                      <a:pt x="81" y="135"/>
                    </a:cubicBezTo>
                    <a:cubicBezTo>
                      <a:pt x="80" y="132"/>
                      <a:pt x="79" y="129"/>
                      <a:pt x="79" y="125"/>
                    </a:cubicBezTo>
                    <a:cubicBezTo>
                      <a:pt x="78" y="124"/>
                      <a:pt x="77" y="124"/>
                      <a:pt x="76" y="123"/>
                    </a:cubicBezTo>
                    <a:cubicBezTo>
                      <a:pt x="74" y="126"/>
                      <a:pt x="73" y="128"/>
                      <a:pt x="71" y="131"/>
                    </a:cubicBezTo>
                    <a:cubicBezTo>
                      <a:pt x="62" y="119"/>
                      <a:pt x="51" y="109"/>
                      <a:pt x="39" y="100"/>
                    </a:cubicBezTo>
                    <a:cubicBezTo>
                      <a:pt x="37" y="109"/>
                      <a:pt x="34" y="118"/>
                      <a:pt x="32" y="127"/>
                    </a:cubicBezTo>
                    <a:cubicBezTo>
                      <a:pt x="39" y="132"/>
                      <a:pt x="46" y="138"/>
                      <a:pt x="53" y="145"/>
                    </a:cubicBezTo>
                    <a:cubicBezTo>
                      <a:pt x="55" y="147"/>
                      <a:pt x="57" y="150"/>
                      <a:pt x="59" y="152"/>
                    </a:cubicBezTo>
                    <a:cubicBezTo>
                      <a:pt x="61" y="154"/>
                      <a:pt x="64" y="157"/>
                      <a:pt x="66" y="159"/>
                    </a:cubicBezTo>
                    <a:cubicBezTo>
                      <a:pt x="66" y="160"/>
                      <a:pt x="66" y="160"/>
                      <a:pt x="66" y="160"/>
                    </a:cubicBezTo>
                    <a:cubicBezTo>
                      <a:pt x="63" y="158"/>
                      <a:pt x="60" y="156"/>
                      <a:pt x="57" y="155"/>
                    </a:cubicBezTo>
                    <a:cubicBezTo>
                      <a:pt x="55" y="153"/>
                      <a:pt x="52" y="152"/>
                      <a:pt x="50" y="151"/>
                    </a:cubicBezTo>
                    <a:cubicBezTo>
                      <a:pt x="42" y="149"/>
                      <a:pt x="35" y="147"/>
                      <a:pt x="27" y="146"/>
                    </a:cubicBezTo>
                    <a:cubicBezTo>
                      <a:pt x="24" y="156"/>
                      <a:pt x="21" y="165"/>
                      <a:pt x="19" y="174"/>
                    </a:cubicBezTo>
                    <a:cubicBezTo>
                      <a:pt x="28" y="173"/>
                      <a:pt x="37" y="174"/>
                      <a:pt x="45" y="176"/>
                    </a:cubicBezTo>
                    <a:cubicBezTo>
                      <a:pt x="43" y="179"/>
                      <a:pt x="42" y="181"/>
                      <a:pt x="40" y="185"/>
                    </a:cubicBezTo>
                    <a:cubicBezTo>
                      <a:pt x="43" y="187"/>
                      <a:pt x="44" y="188"/>
                      <a:pt x="47" y="190"/>
                    </a:cubicBezTo>
                    <a:cubicBezTo>
                      <a:pt x="50" y="186"/>
                      <a:pt x="52" y="183"/>
                      <a:pt x="55" y="179"/>
                    </a:cubicBezTo>
                    <a:cubicBezTo>
                      <a:pt x="57" y="179"/>
                      <a:pt x="58" y="180"/>
                      <a:pt x="60" y="181"/>
                    </a:cubicBezTo>
                    <a:cubicBezTo>
                      <a:pt x="56" y="186"/>
                      <a:pt x="54" y="188"/>
                      <a:pt x="50" y="193"/>
                    </a:cubicBezTo>
                    <a:cubicBezTo>
                      <a:pt x="52" y="196"/>
                      <a:pt x="53" y="197"/>
                      <a:pt x="55" y="200"/>
                    </a:cubicBezTo>
                    <a:cubicBezTo>
                      <a:pt x="61" y="194"/>
                      <a:pt x="64" y="191"/>
                      <a:pt x="69" y="186"/>
                    </a:cubicBezTo>
                    <a:cubicBezTo>
                      <a:pt x="71" y="187"/>
                      <a:pt x="72" y="187"/>
                      <a:pt x="74" y="189"/>
                    </a:cubicBezTo>
                    <a:cubicBezTo>
                      <a:pt x="77" y="194"/>
                      <a:pt x="80" y="199"/>
                      <a:pt x="83" y="204"/>
                    </a:cubicBezTo>
                    <a:lnTo>
                      <a:pt x="83" y="167"/>
                    </a:lnTo>
                    <a:close/>
                    <a:moveTo>
                      <a:pt x="263" y="134"/>
                    </a:moveTo>
                    <a:cubicBezTo>
                      <a:pt x="263" y="130"/>
                      <a:pt x="262" y="125"/>
                      <a:pt x="261" y="121"/>
                    </a:cubicBezTo>
                    <a:cubicBezTo>
                      <a:pt x="259" y="112"/>
                      <a:pt x="252" y="105"/>
                      <a:pt x="243" y="105"/>
                    </a:cubicBezTo>
                    <a:cubicBezTo>
                      <a:pt x="227" y="105"/>
                      <a:pt x="214" y="117"/>
                      <a:pt x="204" y="129"/>
                    </a:cubicBezTo>
                    <a:cubicBezTo>
                      <a:pt x="202" y="127"/>
                      <a:pt x="201" y="126"/>
                      <a:pt x="199" y="124"/>
                    </a:cubicBezTo>
                    <a:cubicBezTo>
                      <a:pt x="196" y="128"/>
                      <a:pt x="194" y="130"/>
                      <a:pt x="191" y="134"/>
                    </a:cubicBezTo>
                    <a:cubicBezTo>
                      <a:pt x="192" y="134"/>
                      <a:pt x="193" y="135"/>
                      <a:pt x="193" y="136"/>
                    </a:cubicBezTo>
                    <a:cubicBezTo>
                      <a:pt x="194" y="137"/>
                      <a:pt x="195" y="138"/>
                      <a:pt x="197" y="139"/>
                    </a:cubicBezTo>
                    <a:cubicBezTo>
                      <a:pt x="197" y="140"/>
                      <a:pt x="196" y="141"/>
                      <a:pt x="196" y="141"/>
                    </a:cubicBezTo>
                    <a:cubicBezTo>
                      <a:pt x="199" y="148"/>
                      <a:pt x="200" y="158"/>
                      <a:pt x="200" y="169"/>
                    </a:cubicBezTo>
                    <a:cubicBezTo>
                      <a:pt x="200" y="185"/>
                      <a:pt x="197" y="197"/>
                      <a:pt x="191" y="206"/>
                    </a:cubicBezTo>
                    <a:cubicBezTo>
                      <a:pt x="190" y="207"/>
                      <a:pt x="189" y="208"/>
                      <a:pt x="189" y="208"/>
                    </a:cubicBezTo>
                    <a:cubicBezTo>
                      <a:pt x="192" y="215"/>
                      <a:pt x="199" y="218"/>
                      <a:pt x="205" y="217"/>
                    </a:cubicBezTo>
                    <a:cubicBezTo>
                      <a:pt x="209" y="217"/>
                      <a:pt x="212" y="216"/>
                      <a:pt x="216" y="214"/>
                    </a:cubicBezTo>
                    <a:cubicBezTo>
                      <a:pt x="220" y="213"/>
                      <a:pt x="223" y="211"/>
                      <a:pt x="228" y="209"/>
                    </a:cubicBezTo>
                    <a:cubicBezTo>
                      <a:pt x="228" y="201"/>
                      <a:pt x="228" y="194"/>
                      <a:pt x="231" y="187"/>
                    </a:cubicBezTo>
                    <a:cubicBezTo>
                      <a:pt x="228" y="187"/>
                      <a:pt x="225" y="187"/>
                      <a:pt x="222" y="187"/>
                    </a:cubicBezTo>
                    <a:cubicBezTo>
                      <a:pt x="220" y="186"/>
                      <a:pt x="217" y="186"/>
                      <a:pt x="215" y="185"/>
                    </a:cubicBezTo>
                    <a:cubicBezTo>
                      <a:pt x="213" y="184"/>
                      <a:pt x="210" y="183"/>
                      <a:pt x="209" y="180"/>
                    </a:cubicBezTo>
                    <a:cubicBezTo>
                      <a:pt x="208" y="178"/>
                      <a:pt x="208" y="174"/>
                      <a:pt x="209" y="170"/>
                    </a:cubicBezTo>
                    <a:cubicBezTo>
                      <a:pt x="215" y="173"/>
                      <a:pt x="218" y="175"/>
                      <a:pt x="224" y="178"/>
                    </a:cubicBezTo>
                    <a:cubicBezTo>
                      <a:pt x="225" y="175"/>
                      <a:pt x="226" y="174"/>
                      <a:pt x="228" y="171"/>
                    </a:cubicBezTo>
                    <a:cubicBezTo>
                      <a:pt x="223" y="168"/>
                      <a:pt x="217" y="164"/>
                      <a:pt x="212" y="161"/>
                    </a:cubicBezTo>
                    <a:cubicBezTo>
                      <a:pt x="213" y="158"/>
                      <a:pt x="214" y="157"/>
                      <a:pt x="216" y="154"/>
                    </a:cubicBezTo>
                    <a:cubicBezTo>
                      <a:pt x="221" y="158"/>
                      <a:pt x="226" y="163"/>
                      <a:pt x="232" y="167"/>
                    </a:cubicBezTo>
                    <a:cubicBezTo>
                      <a:pt x="234" y="165"/>
                      <a:pt x="235" y="164"/>
                      <a:pt x="237" y="162"/>
                    </a:cubicBezTo>
                    <a:cubicBezTo>
                      <a:pt x="232" y="157"/>
                      <a:pt x="227" y="151"/>
                      <a:pt x="221" y="146"/>
                    </a:cubicBezTo>
                    <a:cubicBezTo>
                      <a:pt x="224" y="144"/>
                      <a:pt x="227" y="142"/>
                      <a:pt x="229" y="143"/>
                    </a:cubicBezTo>
                    <a:cubicBezTo>
                      <a:pt x="232" y="143"/>
                      <a:pt x="234" y="144"/>
                      <a:pt x="236" y="147"/>
                    </a:cubicBezTo>
                    <a:cubicBezTo>
                      <a:pt x="237" y="149"/>
                      <a:pt x="238" y="151"/>
                      <a:pt x="240" y="153"/>
                    </a:cubicBezTo>
                    <a:cubicBezTo>
                      <a:pt x="241" y="155"/>
                      <a:pt x="243" y="158"/>
                      <a:pt x="245" y="161"/>
                    </a:cubicBezTo>
                    <a:cubicBezTo>
                      <a:pt x="250" y="155"/>
                      <a:pt x="256" y="150"/>
                      <a:pt x="263" y="147"/>
                    </a:cubicBezTo>
                    <a:cubicBezTo>
                      <a:pt x="263" y="143"/>
                      <a:pt x="263" y="138"/>
                      <a:pt x="263" y="134"/>
                    </a:cubicBezTo>
                    <a:close/>
                    <a:moveTo>
                      <a:pt x="97" y="214"/>
                    </a:moveTo>
                    <a:cubicBezTo>
                      <a:pt x="109" y="215"/>
                      <a:pt x="117" y="216"/>
                      <a:pt x="122" y="217"/>
                    </a:cubicBezTo>
                    <a:cubicBezTo>
                      <a:pt x="122" y="245"/>
                      <a:pt x="122" y="245"/>
                      <a:pt x="122" y="245"/>
                    </a:cubicBezTo>
                    <a:cubicBezTo>
                      <a:pt x="136" y="245"/>
                      <a:pt x="136" y="245"/>
                      <a:pt x="136" y="245"/>
                    </a:cubicBezTo>
                    <a:cubicBezTo>
                      <a:pt x="136" y="218"/>
                      <a:pt x="136" y="218"/>
                      <a:pt x="136" y="218"/>
                    </a:cubicBezTo>
                    <a:cubicBezTo>
                      <a:pt x="137" y="218"/>
                      <a:pt x="138" y="218"/>
                      <a:pt x="139" y="218"/>
                    </a:cubicBezTo>
                    <a:cubicBezTo>
                      <a:pt x="141" y="218"/>
                      <a:pt x="142" y="218"/>
                      <a:pt x="145" y="218"/>
                    </a:cubicBezTo>
                    <a:cubicBezTo>
                      <a:pt x="148" y="218"/>
                      <a:pt x="148" y="218"/>
                      <a:pt x="148" y="218"/>
                    </a:cubicBezTo>
                    <a:cubicBezTo>
                      <a:pt x="148" y="245"/>
                      <a:pt x="148" y="245"/>
                      <a:pt x="148" y="245"/>
                    </a:cubicBezTo>
                    <a:cubicBezTo>
                      <a:pt x="162" y="245"/>
                      <a:pt x="162" y="245"/>
                      <a:pt x="162" y="245"/>
                    </a:cubicBezTo>
                    <a:cubicBezTo>
                      <a:pt x="162" y="217"/>
                      <a:pt x="162" y="217"/>
                      <a:pt x="162" y="217"/>
                    </a:cubicBezTo>
                    <a:cubicBezTo>
                      <a:pt x="173" y="215"/>
                      <a:pt x="182" y="210"/>
                      <a:pt x="187" y="202"/>
                    </a:cubicBezTo>
                    <a:cubicBezTo>
                      <a:pt x="193" y="194"/>
                      <a:pt x="195" y="183"/>
                      <a:pt x="195" y="169"/>
                    </a:cubicBezTo>
                    <a:cubicBezTo>
                      <a:pt x="195" y="153"/>
                      <a:pt x="192" y="142"/>
                      <a:pt x="186" y="135"/>
                    </a:cubicBezTo>
                    <a:cubicBezTo>
                      <a:pt x="180" y="129"/>
                      <a:pt x="169" y="126"/>
                      <a:pt x="152" y="126"/>
                    </a:cubicBezTo>
                    <a:cubicBezTo>
                      <a:pt x="145" y="126"/>
                      <a:pt x="145" y="126"/>
                      <a:pt x="145" y="126"/>
                    </a:cubicBezTo>
                    <a:cubicBezTo>
                      <a:pt x="140" y="126"/>
                      <a:pt x="137" y="125"/>
                      <a:pt x="135" y="124"/>
                    </a:cubicBezTo>
                    <a:cubicBezTo>
                      <a:pt x="133" y="122"/>
                      <a:pt x="132" y="120"/>
                      <a:pt x="132" y="117"/>
                    </a:cubicBezTo>
                    <a:cubicBezTo>
                      <a:pt x="132" y="113"/>
                      <a:pt x="133" y="110"/>
                      <a:pt x="136" y="109"/>
                    </a:cubicBezTo>
                    <a:cubicBezTo>
                      <a:pt x="139" y="108"/>
                      <a:pt x="145" y="107"/>
                      <a:pt x="156" y="107"/>
                    </a:cubicBezTo>
                    <a:cubicBezTo>
                      <a:pt x="161" y="107"/>
                      <a:pt x="166" y="107"/>
                      <a:pt x="172" y="108"/>
                    </a:cubicBezTo>
                    <a:cubicBezTo>
                      <a:pt x="177" y="108"/>
                      <a:pt x="184" y="109"/>
                      <a:pt x="191" y="110"/>
                    </a:cubicBezTo>
                    <a:cubicBezTo>
                      <a:pt x="191" y="64"/>
                      <a:pt x="191" y="64"/>
                      <a:pt x="191" y="64"/>
                    </a:cubicBezTo>
                    <a:cubicBezTo>
                      <a:pt x="184" y="63"/>
                      <a:pt x="178" y="62"/>
                      <a:pt x="173" y="62"/>
                    </a:cubicBezTo>
                    <a:cubicBezTo>
                      <a:pt x="169" y="61"/>
                      <a:pt x="165" y="61"/>
                      <a:pt x="162" y="61"/>
                    </a:cubicBezTo>
                    <a:cubicBezTo>
                      <a:pt x="162" y="38"/>
                      <a:pt x="162" y="38"/>
                      <a:pt x="162" y="38"/>
                    </a:cubicBezTo>
                    <a:cubicBezTo>
                      <a:pt x="148" y="38"/>
                      <a:pt x="148" y="38"/>
                      <a:pt x="148" y="38"/>
                    </a:cubicBezTo>
                    <a:cubicBezTo>
                      <a:pt x="148" y="60"/>
                      <a:pt x="148" y="60"/>
                      <a:pt x="148" y="60"/>
                    </a:cubicBezTo>
                    <a:cubicBezTo>
                      <a:pt x="147" y="60"/>
                      <a:pt x="145" y="60"/>
                      <a:pt x="143" y="60"/>
                    </a:cubicBezTo>
                    <a:cubicBezTo>
                      <a:pt x="141" y="60"/>
                      <a:pt x="139" y="60"/>
                      <a:pt x="136" y="60"/>
                    </a:cubicBezTo>
                    <a:cubicBezTo>
                      <a:pt x="136" y="38"/>
                      <a:pt x="136" y="38"/>
                      <a:pt x="136" y="38"/>
                    </a:cubicBezTo>
                    <a:cubicBezTo>
                      <a:pt x="122" y="38"/>
                      <a:pt x="122" y="38"/>
                      <a:pt x="122" y="38"/>
                    </a:cubicBezTo>
                    <a:cubicBezTo>
                      <a:pt x="122" y="61"/>
                      <a:pt x="122" y="61"/>
                      <a:pt x="122" y="61"/>
                    </a:cubicBezTo>
                    <a:cubicBezTo>
                      <a:pt x="109" y="62"/>
                      <a:pt x="99" y="67"/>
                      <a:pt x="93" y="75"/>
                    </a:cubicBezTo>
                    <a:cubicBezTo>
                      <a:pt x="86" y="84"/>
                      <a:pt x="83" y="96"/>
                      <a:pt x="83" y="112"/>
                    </a:cubicBezTo>
                    <a:cubicBezTo>
                      <a:pt x="83" y="120"/>
                      <a:pt x="84" y="127"/>
                      <a:pt x="86" y="134"/>
                    </a:cubicBezTo>
                    <a:cubicBezTo>
                      <a:pt x="87" y="140"/>
                      <a:pt x="89" y="145"/>
                      <a:pt x="93" y="148"/>
                    </a:cubicBezTo>
                    <a:cubicBezTo>
                      <a:pt x="95" y="151"/>
                      <a:pt x="98" y="154"/>
                      <a:pt x="102" y="155"/>
                    </a:cubicBezTo>
                    <a:cubicBezTo>
                      <a:pt x="105" y="157"/>
                      <a:pt x="111" y="158"/>
                      <a:pt x="118" y="158"/>
                    </a:cubicBezTo>
                    <a:cubicBezTo>
                      <a:pt x="121" y="158"/>
                      <a:pt x="125" y="159"/>
                      <a:pt x="130" y="159"/>
                    </a:cubicBezTo>
                    <a:cubicBezTo>
                      <a:pt x="141" y="159"/>
                      <a:pt x="147" y="162"/>
                      <a:pt x="147" y="168"/>
                    </a:cubicBezTo>
                    <a:cubicBezTo>
                      <a:pt x="147" y="172"/>
                      <a:pt x="146" y="174"/>
                      <a:pt x="144" y="176"/>
                    </a:cubicBezTo>
                    <a:cubicBezTo>
                      <a:pt x="141" y="177"/>
                      <a:pt x="137" y="178"/>
                      <a:pt x="131" y="178"/>
                    </a:cubicBezTo>
                    <a:cubicBezTo>
                      <a:pt x="125" y="178"/>
                      <a:pt x="118" y="178"/>
                      <a:pt x="111" y="177"/>
                    </a:cubicBezTo>
                    <a:cubicBezTo>
                      <a:pt x="104" y="176"/>
                      <a:pt x="96" y="175"/>
                      <a:pt x="88" y="173"/>
                    </a:cubicBezTo>
                    <a:cubicBezTo>
                      <a:pt x="88" y="212"/>
                      <a:pt x="88" y="212"/>
                      <a:pt x="88" y="212"/>
                    </a:cubicBezTo>
                    <a:cubicBezTo>
                      <a:pt x="90" y="213"/>
                      <a:pt x="93" y="213"/>
                      <a:pt x="97" y="214"/>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
          <p:nvSpPr>
            <p:cNvPr id="836" name="TextBox 835"/>
            <p:cNvSpPr txBox="1"/>
            <p:nvPr/>
          </p:nvSpPr>
          <p:spPr>
            <a:xfrm>
              <a:off x="51335" y="981376"/>
              <a:ext cx="1316386"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Reconnaissance</a:t>
              </a:r>
            </a:p>
          </p:txBody>
        </p:sp>
        <p:grpSp>
          <p:nvGrpSpPr>
            <p:cNvPr id="837" name="Group 836"/>
            <p:cNvGrpSpPr/>
            <p:nvPr/>
          </p:nvGrpSpPr>
          <p:grpSpPr>
            <a:xfrm>
              <a:off x="1480365" y="1239235"/>
              <a:ext cx="1070506" cy="1877187"/>
              <a:chOff x="1533491" y="1253030"/>
              <a:chExt cx="1070506" cy="1877187"/>
            </a:xfrm>
          </p:grpSpPr>
          <p:sp>
            <p:nvSpPr>
              <p:cNvPr id="1144" name="Round Same Side Corner Rectangle 1143"/>
              <p:cNvSpPr/>
              <p:nvPr/>
            </p:nvSpPr>
            <p:spPr>
              <a:xfrm>
                <a:off x="1533491" y="1253030"/>
                <a:ext cx="1070506" cy="1877187"/>
              </a:xfrm>
              <a:prstGeom prst="round2SameRect">
                <a:avLst>
                  <a:gd name="adj1" fmla="val 839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45" name="Freeform 35"/>
              <p:cNvSpPr>
                <a:spLocks/>
              </p:cNvSpPr>
              <p:nvPr/>
            </p:nvSpPr>
            <p:spPr bwMode="auto">
              <a:xfrm>
                <a:off x="1605228" y="1522110"/>
                <a:ext cx="907146"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146" name="Straight Arrow Connector 1145"/>
              <p:cNvCxnSpPr/>
              <p:nvPr/>
            </p:nvCxnSpPr>
            <p:spPr>
              <a:xfrm flipH="1">
                <a:off x="2058801" y="2168152"/>
                <a:ext cx="181" cy="167719"/>
              </a:xfrm>
              <a:prstGeom prst="straightConnector1">
                <a:avLst/>
              </a:prstGeom>
              <a:noFill/>
              <a:ln w="19050" cap="flat" cmpd="sng" algn="ctr">
                <a:solidFill>
                  <a:srgbClr val="B5D553"/>
                </a:solidFill>
                <a:prstDash val="solid"/>
                <a:headEnd type="none" w="med" len="med"/>
                <a:tailEnd type="triangle" w="med" len="med"/>
              </a:ln>
              <a:effectLst/>
            </p:spPr>
          </p:cxnSp>
          <p:sp>
            <p:nvSpPr>
              <p:cNvPr id="1147" name="Isosceles Triangle 1146"/>
              <p:cNvSpPr/>
              <p:nvPr/>
            </p:nvSpPr>
            <p:spPr>
              <a:xfrm>
                <a:off x="1795493" y="2412337"/>
                <a:ext cx="526617" cy="373021"/>
              </a:xfrm>
              <a:prstGeom prst="triangle">
                <a:avLst/>
              </a:prstGeom>
              <a:noFill/>
              <a:ln w="12700" cap="flat" cmpd="sng" algn="ctr">
                <a:solidFill>
                  <a:srgbClr val="C1CD23">
                    <a:lumMod val="75000"/>
                  </a:srgbClr>
                </a:solidFill>
                <a:prstDash val="sysDot"/>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48" name="Freeform 33"/>
              <p:cNvSpPr>
                <a:spLocks/>
              </p:cNvSpPr>
              <p:nvPr/>
            </p:nvSpPr>
            <p:spPr bwMode="auto">
              <a:xfrm>
                <a:off x="1710708" y="268841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9" name="Freeform 32"/>
              <p:cNvSpPr>
                <a:spLocks/>
              </p:cNvSpPr>
              <p:nvPr/>
            </p:nvSpPr>
            <p:spPr bwMode="auto">
              <a:xfrm>
                <a:off x="1777107" y="286927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0" name="Rectangle 1149"/>
              <p:cNvSpPr/>
              <p:nvPr/>
            </p:nvSpPr>
            <p:spPr>
              <a:xfrm>
                <a:off x="1725930" y="270343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1" name="Freeform 33"/>
              <p:cNvSpPr>
                <a:spLocks/>
              </p:cNvSpPr>
              <p:nvPr/>
            </p:nvSpPr>
            <p:spPr bwMode="auto">
              <a:xfrm>
                <a:off x="2139314" y="268841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2" name="Freeform 32"/>
              <p:cNvSpPr>
                <a:spLocks/>
              </p:cNvSpPr>
              <p:nvPr/>
            </p:nvSpPr>
            <p:spPr bwMode="auto">
              <a:xfrm>
                <a:off x="2205713" y="286927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3" name="Rectangle 1152"/>
              <p:cNvSpPr/>
              <p:nvPr/>
            </p:nvSpPr>
            <p:spPr>
              <a:xfrm>
                <a:off x="2154536" y="2703436"/>
                <a:ext cx="233936" cy="151460"/>
              </a:xfrm>
              <a:prstGeom prst="rect">
                <a:avLst/>
              </a:prstGeom>
              <a:solidFill>
                <a:srgbClr val="F7F7F7"/>
              </a:solidFill>
              <a:ln>
                <a:solidFill>
                  <a:srgbClr val="7FD0DD"/>
                </a:solid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4" name="Freeform 33"/>
              <p:cNvSpPr>
                <a:spLocks/>
              </p:cNvSpPr>
              <p:nvPr/>
            </p:nvSpPr>
            <p:spPr bwMode="auto">
              <a:xfrm>
                <a:off x="1926611" y="236647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5" name="Freeform 32"/>
              <p:cNvSpPr>
                <a:spLocks/>
              </p:cNvSpPr>
              <p:nvPr/>
            </p:nvSpPr>
            <p:spPr bwMode="auto">
              <a:xfrm>
                <a:off x="1993010" y="254732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6" name="Rectangle 1155"/>
              <p:cNvSpPr/>
              <p:nvPr/>
            </p:nvSpPr>
            <p:spPr>
              <a:xfrm>
                <a:off x="1941833" y="2381493"/>
                <a:ext cx="233936" cy="151460"/>
              </a:xfrm>
              <a:prstGeom prst="rect">
                <a:avLst/>
              </a:prstGeom>
              <a:solidFill>
                <a:srgbClr val="F7F7F7"/>
              </a:solidFill>
              <a:ln>
                <a:solidFill>
                  <a:srgbClr val="7FD0DD"/>
                </a:solid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pic>
            <p:nvPicPr>
              <p:cNvPr id="1157" name="Picture 11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806" y="1820215"/>
                <a:ext cx="489065" cy="345976"/>
              </a:xfrm>
              <a:prstGeom prst="rect">
                <a:avLst/>
              </a:prstGeom>
              <a:ln w="6350">
                <a:solidFill>
                  <a:srgbClr val="FFFFFF">
                    <a:lumMod val="85000"/>
                  </a:srgbClr>
                </a:solidFill>
              </a:ln>
            </p:spPr>
          </p:pic>
        </p:grpSp>
        <p:sp>
          <p:nvSpPr>
            <p:cNvPr id="838" name="TextBox 837"/>
            <p:cNvSpPr txBox="1"/>
            <p:nvPr/>
          </p:nvSpPr>
          <p:spPr>
            <a:xfrm>
              <a:off x="1418115" y="993014"/>
              <a:ext cx="1195007"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Weaponization</a:t>
              </a:r>
            </a:p>
          </p:txBody>
        </p:sp>
        <p:grpSp>
          <p:nvGrpSpPr>
            <p:cNvPr id="839" name="Group 838"/>
            <p:cNvGrpSpPr/>
            <p:nvPr/>
          </p:nvGrpSpPr>
          <p:grpSpPr>
            <a:xfrm>
              <a:off x="2764501" y="1239235"/>
              <a:ext cx="1070507" cy="1877187"/>
              <a:chOff x="2751892" y="1227597"/>
              <a:chExt cx="1070507" cy="1877187"/>
            </a:xfrm>
          </p:grpSpPr>
          <p:sp>
            <p:nvSpPr>
              <p:cNvPr id="1128" name="Round Same Side Corner Rectangle 1127"/>
              <p:cNvSpPr/>
              <p:nvPr/>
            </p:nvSpPr>
            <p:spPr>
              <a:xfrm>
                <a:off x="2751892" y="1227597"/>
                <a:ext cx="1070507" cy="1877187"/>
              </a:xfrm>
              <a:prstGeom prst="round2SameRect">
                <a:avLst>
                  <a:gd name="adj1" fmla="val 8677"/>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29" name="Freeform 35"/>
              <p:cNvSpPr>
                <a:spLocks/>
              </p:cNvSpPr>
              <p:nvPr/>
            </p:nvSpPr>
            <p:spPr bwMode="auto">
              <a:xfrm>
                <a:off x="2831871" y="1496677"/>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130" name="Straight Arrow Connector 1129"/>
              <p:cNvCxnSpPr/>
              <p:nvPr/>
            </p:nvCxnSpPr>
            <p:spPr>
              <a:xfrm>
                <a:off x="3285444" y="2076491"/>
                <a:ext cx="0" cy="247316"/>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131" name="Straight Arrow Connector 1130"/>
              <p:cNvCxnSpPr/>
              <p:nvPr/>
            </p:nvCxnSpPr>
            <p:spPr>
              <a:xfrm>
                <a:off x="3140931" y="1307319"/>
                <a:ext cx="0" cy="508487"/>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132" name="Straight Arrow Connector 1131"/>
              <p:cNvCxnSpPr/>
              <p:nvPr/>
            </p:nvCxnSpPr>
            <p:spPr>
              <a:xfrm>
                <a:off x="3431892" y="1307319"/>
                <a:ext cx="0" cy="508487"/>
              </a:xfrm>
              <a:prstGeom prst="straightConnector1">
                <a:avLst/>
              </a:prstGeom>
              <a:noFill/>
              <a:ln w="19050" cap="flat" cmpd="sng" algn="ctr">
                <a:solidFill>
                  <a:srgbClr val="B5D553"/>
                </a:solidFill>
                <a:prstDash val="solid"/>
                <a:headEnd type="none" w="med" len="med"/>
                <a:tailEnd type="triangle" w="med" len="med"/>
              </a:ln>
              <a:effectLst/>
            </p:spPr>
          </p:cxnSp>
          <p:sp>
            <p:nvSpPr>
              <p:cNvPr id="1133" name="Freeform 16"/>
              <p:cNvSpPr>
                <a:spLocks/>
              </p:cNvSpPr>
              <p:nvPr/>
            </p:nvSpPr>
            <p:spPr bwMode="auto">
              <a:xfrm>
                <a:off x="3098330" y="1865724"/>
                <a:ext cx="374229" cy="158910"/>
              </a:xfrm>
              <a:custGeom>
                <a:avLst/>
                <a:gdLst>
                  <a:gd name="T0" fmla="*/ 2170 w 2176"/>
                  <a:gd name="T1" fmla="*/ 80 h 924"/>
                  <a:gd name="T2" fmla="*/ 2170 w 2176"/>
                  <a:gd name="T3" fmla="*/ 80 h 924"/>
                  <a:gd name="T4" fmla="*/ 2164 w 2176"/>
                  <a:gd name="T5" fmla="*/ 62 h 924"/>
                  <a:gd name="T6" fmla="*/ 2154 w 2176"/>
                  <a:gd name="T7" fmla="*/ 48 h 924"/>
                  <a:gd name="T8" fmla="*/ 2142 w 2176"/>
                  <a:gd name="T9" fmla="*/ 34 h 924"/>
                  <a:gd name="T10" fmla="*/ 2130 w 2176"/>
                  <a:gd name="T11" fmla="*/ 22 h 924"/>
                  <a:gd name="T12" fmla="*/ 2114 w 2176"/>
                  <a:gd name="T13" fmla="*/ 14 h 924"/>
                  <a:gd name="T14" fmla="*/ 2098 w 2176"/>
                  <a:gd name="T15" fmla="*/ 6 h 924"/>
                  <a:gd name="T16" fmla="*/ 2080 w 2176"/>
                  <a:gd name="T17" fmla="*/ 2 h 924"/>
                  <a:gd name="T18" fmla="*/ 2062 w 2176"/>
                  <a:gd name="T19" fmla="*/ 0 h 924"/>
                  <a:gd name="T20" fmla="*/ 112 w 2176"/>
                  <a:gd name="T21" fmla="*/ 0 h 924"/>
                  <a:gd name="T22" fmla="*/ 112 w 2176"/>
                  <a:gd name="T23" fmla="*/ 0 h 924"/>
                  <a:gd name="T24" fmla="*/ 94 w 2176"/>
                  <a:gd name="T25" fmla="*/ 2 h 924"/>
                  <a:gd name="T26" fmla="*/ 78 w 2176"/>
                  <a:gd name="T27" fmla="*/ 6 h 924"/>
                  <a:gd name="T28" fmla="*/ 62 w 2176"/>
                  <a:gd name="T29" fmla="*/ 14 h 924"/>
                  <a:gd name="T30" fmla="*/ 46 w 2176"/>
                  <a:gd name="T31" fmla="*/ 22 h 924"/>
                  <a:gd name="T32" fmla="*/ 32 w 2176"/>
                  <a:gd name="T33" fmla="*/ 34 h 924"/>
                  <a:gd name="T34" fmla="*/ 22 w 2176"/>
                  <a:gd name="T35" fmla="*/ 48 h 924"/>
                  <a:gd name="T36" fmla="*/ 12 w 2176"/>
                  <a:gd name="T37" fmla="*/ 62 h 924"/>
                  <a:gd name="T38" fmla="*/ 6 w 2176"/>
                  <a:gd name="T39" fmla="*/ 80 h 924"/>
                  <a:gd name="T40" fmla="*/ 6 w 2176"/>
                  <a:gd name="T41" fmla="*/ 80 h 924"/>
                  <a:gd name="T42" fmla="*/ 2 w 2176"/>
                  <a:gd name="T43" fmla="*/ 96 h 924"/>
                  <a:gd name="T44" fmla="*/ 0 w 2176"/>
                  <a:gd name="T45" fmla="*/ 114 h 924"/>
                  <a:gd name="T46" fmla="*/ 2 w 2176"/>
                  <a:gd name="T47" fmla="*/ 132 h 924"/>
                  <a:gd name="T48" fmla="*/ 6 w 2176"/>
                  <a:gd name="T49" fmla="*/ 150 h 924"/>
                  <a:gd name="T50" fmla="*/ 12 w 2176"/>
                  <a:gd name="T51" fmla="*/ 166 h 924"/>
                  <a:gd name="T52" fmla="*/ 22 w 2176"/>
                  <a:gd name="T53" fmla="*/ 180 h 924"/>
                  <a:gd name="T54" fmla="*/ 34 w 2176"/>
                  <a:gd name="T55" fmla="*/ 194 h 924"/>
                  <a:gd name="T56" fmla="*/ 48 w 2176"/>
                  <a:gd name="T57" fmla="*/ 206 h 924"/>
                  <a:gd name="T58" fmla="*/ 1022 w 2176"/>
                  <a:gd name="T59" fmla="*/ 902 h 924"/>
                  <a:gd name="T60" fmla="*/ 1022 w 2176"/>
                  <a:gd name="T61" fmla="*/ 902 h 924"/>
                  <a:gd name="T62" fmla="*/ 1038 w 2176"/>
                  <a:gd name="T63" fmla="*/ 912 h 924"/>
                  <a:gd name="T64" fmla="*/ 1054 w 2176"/>
                  <a:gd name="T65" fmla="*/ 918 h 924"/>
                  <a:gd name="T66" fmla="*/ 1070 w 2176"/>
                  <a:gd name="T67" fmla="*/ 922 h 924"/>
                  <a:gd name="T68" fmla="*/ 1088 w 2176"/>
                  <a:gd name="T69" fmla="*/ 924 h 924"/>
                  <a:gd name="T70" fmla="*/ 1106 w 2176"/>
                  <a:gd name="T71" fmla="*/ 922 h 924"/>
                  <a:gd name="T72" fmla="*/ 1122 w 2176"/>
                  <a:gd name="T73" fmla="*/ 918 h 924"/>
                  <a:gd name="T74" fmla="*/ 1138 w 2176"/>
                  <a:gd name="T75" fmla="*/ 912 h 924"/>
                  <a:gd name="T76" fmla="*/ 1154 w 2176"/>
                  <a:gd name="T77" fmla="*/ 902 h 924"/>
                  <a:gd name="T78" fmla="*/ 2128 w 2176"/>
                  <a:gd name="T79" fmla="*/ 206 h 924"/>
                  <a:gd name="T80" fmla="*/ 2128 w 2176"/>
                  <a:gd name="T81" fmla="*/ 206 h 924"/>
                  <a:gd name="T82" fmla="*/ 2142 w 2176"/>
                  <a:gd name="T83" fmla="*/ 194 h 924"/>
                  <a:gd name="T84" fmla="*/ 2154 w 2176"/>
                  <a:gd name="T85" fmla="*/ 180 h 924"/>
                  <a:gd name="T86" fmla="*/ 2164 w 2176"/>
                  <a:gd name="T87" fmla="*/ 166 h 924"/>
                  <a:gd name="T88" fmla="*/ 2170 w 2176"/>
                  <a:gd name="T89" fmla="*/ 150 h 924"/>
                  <a:gd name="T90" fmla="*/ 2174 w 2176"/>
                  <a:gd name="T91" fmla="*/ 132 h 924"/>
                  <a:gd name="T92" fmla="*/ 2176 w 2176"/>
                  <a:gd name="T93" fmla="*/ 114 h 924"/>
                  <a:gd name="T94" fmla="*/ 2174 w 2176"/>
                  <a:gd name="T95" fmla="*/ 96 h 924"/>
                  <a:gd name="T96" fmla="*/ 2170 w 2176"/>
                  <a:gd name="T97" fmla="*/ 80 h 924"/>
                  <a:gd name="T98" fmla="*/ 2170 w 2176"/>
                  <a:gd name="T99" fmla="*/ 8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924">
                    <a:moveTo>
                      <a:pt x="2170" y="80"/>
                    </a:moveTo>
                    <a:lnTo>
                      <a:pt x="2170" y="80"/>
                    </a:lnTo>
                    <a:lnTo>
                      <a:pt x="2164" y="62"/>
                    </a:lnTo>
                    <a:lnTo>
                      <a:pt x="2154" y="48"/>
                    </a:lnTo>
                    <a:lnTo>
                      <a:pt x="2142" y="34"/>
                    </a:lnTo>
                    <a:lnTo>
                      <a:pt x="2130" y="22"/>
                    </a:lnTo>
                    <a:lnTo>
                      <a:pt x="2114" y="14"/>
                    </a:lnTo>
                    <a:lnTo>
                      <a:pt x="2098" y="6"/>
                    </a:lnTo>
                    <a:lnTo>
                      <a:pt x="2080" y="2"/>
                    </a:lnTo>
                    <a:lnTo>
                      <a:pt x="2062" y="0"/>
                    </a:lnTo>
                    <a:lnTo>
                      <a:pt x="112" y="0"/>
                    </a:lnTo>
                    <a:lnTo>
                      <a:pt x="112" y="0"/>
                    </a:lnTo>
                    <a:lnTo>
                      <a:pt x="94" y="2"/>
                    </a:lnTo>
                    <a:lnTo>
                      <a:pt x="78" y="6"/>
                    </a:lnTo>
                    <a:lnTo>
                      <a:pt x="62" y="14"/>
                    </a:lnTo>
                    <a:lnTo>
                      <a:pt x="46" y="22"/>
                    </a:lnTo>
                    <a:lnTo>
                      <a:pt x="32" y="34"/>
                    </a:lnTo>
                    <a:lnTo>
                      <a:pt x="22" y="48"/>
                    </a:lnTo>
                    <a:lnTo>
                      <a:pt x="12" y="62"/>
                    </a:lnTo>
                    <a:lnTo>
                      <a:pt x="6" y="80"/>
                    </a:lnTo>
                    <a:lnTo>
                      <a:pt x="6" y="80"/>
                    </a:lnTo>
                    <a:lnTo>
                      <a:pt x="2" y="96"/>
                    </a:lnTo>
                    <a:lnTo>
                      <a:pt x="0" y="114"/>
                    </a:lnTo>
                    <a:lnTo>
                      <a:pt x="2" y="132"/>
                    </a:lnTo>
                    <a:lnTo>
                      <a:pt x="6" y="150"/>
                    </a:lnTo>
                    <a:lnTo>
                      <a:pt x="12" y="166"/>
                    </a:lnTo>
                    <a:lnTo>
                      <a:pt x="22" y="180"/>
                    </a:lnTo>
                    <a:lnTo>
                      <a:pt x="34" y="194"/>
                    </a:lnTo>
                    <a:lnTo>
                      <a:pt x="48" y="206"/>
                    </a:lnTo>
                    <a:lnTo>
                      <a:pt x="1022" y="902"/>
                    </a:lnTo>
                    <a:lnTo>
                      <a:pt x="1022" y="902"/>
                    </a:lnTo>
                    <a:lnTo>
                      <a:pt x="1038" y="912"/>
                    </a:lnTo>
                    <a:lnTo>
                      <a:pt x="1054" y="918"/>
                    </a:lnTo>
                    <a:lnTo>
                      <a:pt x="1070" y="922"/>
                    </a:lnTo>
                    <a:lnTo>
                      <a:pt x="1088" y="924"/>
                    </a:lnTo>
                    <a:lnTo>
                      <a:pt x="1106" y="922"/>
                    </a:lnTo>
                    <a:lnTo>
                      <a:pt x="1122" y="918"/>
                    </a:lnTo>
                    <a:lnTo>
                      <a:pt x="1138" y="912"/>
                    </a:lnTo>
                    <a:lnTo>
                      <a:pt x="1154" y="902"/>
                    </a:lnTo>
                    <a:lnTo>
                      <a:pt x="2128" y="206"/>
                    </a:lnTo>
                    <a:lnTo>
                      <a:pt x="2128" y="206"/>
                    </a:lnTo>
                    <a:lnTo>
                      <a:pt x="2142" y="194"/>
                    </a:lnTo>
                    <a:lnTo>
                      <a:pt x="2154" y="180"/>
                    </a:lnTo>
                    <a:lnTo>
                      <a:pt x="2164" y="166"/>
                    </a:lnTo>
                    <a:lnTo>
                      <a:pt x="2170" y="150"/>
                    </a:lnTo>
                    <a:lnTo>
                      <a:pt x="2174" y="132"/>
                    </a:lnTo>
                    <a:lnTo>
                      <a:pt x="2176" y="114"/>
                    </a:lnTo>
                    <a:lnTo>
                      <a:pt x="2174" y="96"/>
                    </a:lnTo>
                    <a:lnTo>
                      <a:pt x="2170" y="80"/>
                    </a:lnTo>
                    <a:lnTo>
                      <a:pt x="2170" y="80"/>
                    </a:ln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4" name="Freeform 17"/>
              <p:cNvSpPr>
                <a:spLocks/>
              </p:cNvSpPr>
              <p:nvPr/>
            </p:nvSpPr>
            <p:spPr bwMode="auto">
              <a:xfrm>
                <a:off x="3097986" y="1918241"/>
                <a:ext cx="374917" cy="205001"/>
              </a:xfrm>
              <a:custGeom>
                <a:avLst/>
                <a:gdLst>
                  <a:gd name="T0" fmla="*/ 2180 w 2180"/>
                  <a:gd name="T1" fmla="*/ 0 h 1192"/>
                  <a:gd name="T2" fmla="*/ 2180 w 2180"/>
                  <a:gd name="T3" fmla="*/ 1076 h 1192"/>
                  <a:gd name="T4" fmla="*/ 2180 w 2180"/>
                  <a:gd name="T5" fmla="*/ 1076 h 1192"/>
                  <a:gd name="T6" fmla="*/ 2178 w 2180"/>
                  <a:gd name="T7" fmla="*/ 1100 h 1192"/>
                  <a:gd name="T8" fmla="*/ 2172 w 2180"/>
                  <a:gd name="T9" fmla="*/ 1120 h 1192"/>
                  <a:gd name="T10" fmla="*/ 2162 w 2180"/>
                  <a:gd name="T11" fmla="*/ 1140 h 1192"/>
                  <a:gd name="T12" fmla="*/ 2148 w 2180"/>
                  <a:gd name="T13" fmla="*/ 1158 h 1192"/>
                  <a:gd name="T14" fmla="*/ 2132 w 2180"/>
                  <a:gd name="T15" fmla="*/ 1172 h 1192"/>
                  <a:gd name="T16" fmla="*/ 2112 w 2180"/>
                  <a:gd name="T17" fmla="*/ 1182 h 1192"/>
                  <a:gd name="T18" fmla="*/ 2090 w 2180"/>
                  <a:gd name="T19" fmla="*/ 1188 h 1192"/>
                  <a:gd name="T20" fmla="*/ 2080 w 2180"/>
                  <a:gd name="T21" fmla="*/ 1190 h 1192"/>
                  <a:gd name="T22" fmla="*/ 2068 w 2180"/>
                  <a:gd name="T23" fmla="*/ 1192 h 1192"/>
                  <a:gd name="T24" fmla="*/ 112 w 2180"/>
                  <a:gd name="T25" fmla="*/ 1192 h 1192"/>
                  <a:gd name="T26" fmla="*/ 112 w 2180"/>
                  <a:gd name="T27" fmla="*/ 1192 h 1192"/>
                  <a:gd name="T28" fmla="*/ 90 w 2180"/>
                  <a:gd name="T29" fmla="*/ 1188 h 1192"/>
                  <a:gd name="T30" fmla="*/ 68 w 2180"/>
                  <a:gd name="T31" fmla="*/ 1182 h 1192"/>
                  <a:gd name="T32" fmla="*/ 50 w 2180"/>
                  <a:gd name="T33" fmla="*/ 1172 h 1192"/>
                  <a:gd name="T34" fmla="*/ 32 w 2180"/>
                  <a:gd name="T35" fmla="*/ 1158 h 1192"/>
                  <a:gd name="T36" fmla="*/ 18 w 2180"/>
                  <a:gd name="T37" fmla="*/ 1142 h 1192"/>
                  <a:gd name="T38" fmla="*/ 8 w 2180"/>
                  <a:gd name="T39" fmla="*/ 1122 h 1192"/>
                  <a:gd name="T40" fmla="*/ 2 w 2180"/>
                  <a:gd name="T41" fmla="*/ 1102 h 1192"/>
                  <a:gd name="T42" fmla="*/ 0 w 2180"/>
                  <a:gd name="T43" fmla="*/ 1078 h 1192"/>
                  <a:gd name="T44" fmla="*/ 0 w 2180"/>
                  <a:gd name="T45" fmla="*/ 0 h 1192"/>
                  <a:gd name="T46" fmla="*/ 1090 w 2180"/>
                  <a:gd name="T47" fmla="*/ 780 h 1192"/>
                  <a:gd name="T48" fmla="*/ 2180 w 2180"/>
                  <a:gd name="T49" fmla="*/ 0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80" h="1192">
                    <a:moveTo>
                      <a:pt x="2180" y="0"/>
                    </a:moveTo>
                    <a:lnTo>
                      <a:pt x="2180" y="1076"/>
                    </a:lnTo>
                    <a:lnTo>
                      <a:pt x="2180" y="1076"/>
                    </a:lnTo>
                    <a:lnTo>
                      <a:pt x="2178" y="1100"/>
                    </a:lnTo>
                    <a:lnTo>
                      <a:pt x="2172" y="1120"/>
                    </a:lnTo>
                    <a:lnTo>
                      <a:pt x="2162" y="1140"/>
                    </a:lnTo>
                    <a:lnTo>
                      <a:pt x="2148" y="1158"/>
                    </a:lnTo>
                    <a:lnTo>
                      <a:pt x="2132" y="1172"/>
                    </a:lnTo>
                    <a:lnTo>
                      <a:pt x="2112" y="1182"/>
                    </a:lnTo>
                    <a:lnTo>
                      <a:pt x="2090" y="1188"/>
                    </a:lnTo>
                    <a:lnTo>
                      <a:pt x="2080" y="1190"/>
                    </a:lnTo>
                    <a:lnTo>
                      <a:pt x="2068" y="1192"/>
                    </a:lnTo>
                    <a:lnTo>
                      <a:pt x="112" y="1192"/>
                    </a:lnTo>
                    <a:lnTo>
                      <a:pt x="112" y="1192"/>
                    </a:lnTo>
                    <a:lnTo>
                      <a:pt x="90" y="1188"/>
                    </a:lnTo>
                    <a:lnTo>
                      <a:pt x="68" y="1182"/>
                    </a:lnTo>
                    <a:lnTo>
                      <a:pt x="50" y="1172"/>
                    </a:lnTo>
                    <a:lnTo>
                      <a:pt x="32" y="1158"/>
                    </a:lnTo>
                    <a:lnTo>
                      <a:pt x="18" y="1142"/>
                    </a:lnTo>
                    <a:lnTo>
                      <a:pt x="8" y="1122"/>
                    </a:lnTo>
                    <a:lnTo>
                      <a:pt x="2" y="1102"/>
                    </a:lnTo>
                    <a:lnTo>
                      <a:pt x="0" y="1078"/>
                    </a:lnTo>
                    <a:lnTo>
                      <a:pt x="0" y="0"/>
                    </a:lnTo>
                    <a:lnTo>
                      <a:pt x="1090" y="780"/>
                    </a:lnTo>
                    <a:lnTo>
                      <a:pt x="2180" y="0"/>
                    </a:ln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5" name="Freeform 33"/>
              <p:cNvSpPr>
                <a:spLocks/>
              </p:cNvSpPr>
              <p:nvPr/>
            </p:nvSpPr>
            <p:spPr bwMode="auto">
              <a:xfrm>
                <a:off x="2941064" y="266298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6" name="Freeform 32"/>
              <p:cNvSpPr>
                <a:spLocks/>
              </p:cNvSpPr>
              <p:nvPr/>
            </p:nvSpPr>
            <p:spPr bwMode="auto">
              <a:xfrm>
                <a:off x="3007463" y="284383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7" name="Rectangle 1136"/>
              <p:cNvSpPr/>
              <p:nvPr/>
            </p:nvSpPr>
            <p:spPr>
              <a:xfrm>
                <a:off x="2956286" y="2678003"/>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8" name="Freeform 33"/>
              <p:cNvSpPr>
                <a:spLocks/>
              </p:cNvSpPr>
              <p:nvPr/>
            </p:nvSpPr>
            <p:spPr bwMode="auto">
              <a:xfrm>
                <a:off x="3363685" y="266298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9" name="Freeform 32"/>
              <p:cNvSpPr>
                <a:spLocks/>
              </p:cNvSpPr>
              <p:nvPr/>
            </p:nvSpPr>
            <p:spPr bwMode="auto">
              <a:xfrm>
                <a:off x="3430084" y="284383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0" name="Rectangle 1139"/>
              <p:cNvSpPr/>
              <p:nvPr/>
            </p:nvSpPr>
            <p:spPr>
              <a:xfrm>
                <a:off x="3378907" y="2678003"/>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1" name="Freeform 33"/>
              <p:cNvSpPr>
                <a:spLocks/>
              </p:cNvSpPr>
              <p:nvPr/>
            </p:nvSpPr>
            <p:spPr bwMode="auto">
              <a:xfrm>
                <a:off x="3153254" y="2341040"/>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2" name="Freeform 32"/>
              <p:cNvSpPr>
                <a:spLocks/>
              </p:cNvSpPr>
              <p:nvPr/>
            </p:nvSpPr>
            <p:spPr bwMode="auto">
              <a:xfrm>
                <a:off x="3219653" y="2521894"/>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3" name="Rectangle 1142"/>
              <p:cNvSpPr/>
              <p:nvPr/>
            </p:nvSpPr>
            <p:spPr>
              <a:xfrm>
                <a:off x="3168476" y="2356060"/>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
          <p:nvSpPr>
            <p:cNvPr id="840" name="TextBox 839"/>
            <p:cNvSpPr txBox="1"/>
            <p:nvPr/>
          </p:nvSpPr>
          <p:spPr>
            <a:xfrm>
              <a:off x="2923632" y="981376"/>
              <a:ext cx="737702"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Delivery</a:t>
              </a:r>
            </a:p>
          </p:txBody>
        </p:sp>
        <p:grpSp>
          <p:nvGrpSpPr>
            <p:cNvPr id="841" name="Group 840"/>
            <p:cNvGrpSpPr/>
            <p:nvPr/>
          </p:nvGrpSpPr>
          <p:grpSpPr>
            <a:xfrm>
              <a:off x="4038018" y="1239235"/>
              <a:ext cx="1070507" cy="1877187"/>
              <a:chOff x="4032919" y="1259060"/>
              <a:chExt cx="1070507" cy="1877187"/>
            </a:xfrm>
          </p:grpSpPr>
          <p:sp>
            <p:nvSpPr>
              <p:cNvPr id="1080" name="Round Same Side Corner Rectangle 1079"/>
              <p:cNvSpPr/>
              <p:nvPr/>
            </p:nvSpPr>
            <p:spPr>
              <a:xfrm>
                <a:off x="4032919" y="1259060"/>
                <a:ext cx="1070507" cy="1877187"/>
              </a:xfrm>
              <a:prstGeom prst="round2SameRect">
                <a:avLst>
                  <a:gd name="adj1" fmla="val 857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81" name="Freeform 35"/>
              <p:cNvSpPr>
                <a:spLocks/>
              </p:cNvSpPr>
              <p:nvPr/>
            </p:nvSpPr>
            <p:spPr bwMode="auto">
              <a:xfrm>
                <a:off x="4104702" y="1528140"/>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082" name="Straight Connector 1081"/>
              <p:cNvCxnSpPr/>
              <p:nvPr/>
            </p:nvCxnSpPr>
            <p:spPr>
              <a:xfrm>
                <a:off x="4361790" y="1974269"/>
                <a:ext cx="0" cy="822158"/>
              </a:xfrm>
              <a:prstGeom prst="line">
                <a:avLst/>
              </a:prstGeom>
              <a:noFill/>
              <a:ln w="12700" cap="flat" cmpd="sng" algn="ctr">
                <a:solidFill>
                  <a:srgbClr val="C1CD23">
                    <a:lumMod val="75000"/>
                  </a:srgbClr>
                </a:solidFill>
                <a:prstDash val="sysDot"/>
              </a:ln>
              <a:effectLst/>
            </p:spPr>
          </p:cxnSp>
          <p:cxnSp>
            <p:nvCxnSpPr>
              <p:cNvPr id="1083" name="Straight Connector 1082"/>
              <p:cNvCxnSpPr/>
              <p:nvPr/>
            </p:nvCxnSpPr>
            <p:spPr>
              <a:xfrm>
                <a:off x="4735548" y="1974269"/>
                <a:ext cx="0" cy="822158"/>
              </a:xfrm>
              <a:prstGeom prst="line">
                <a:avLst/>
              </a:prstGeom>
              <a:noFill/>
              <a:ln w="12700" cap="flat" cmpd="sng" algn="ctr">
                <a:solidFill>
                  <a:srgbClr val="C1CD23">
                    <a:lumMod val="75000"/>
                  </a:srgbClr>
                </a:solidFill>
                <a:prstDash val="sysDot"/>
              </a:ln>
              <a:effectLst/>
            </p:spPr>
          </p:cxnSp>
          <p:cxnSp>
            <p:nvCxnSpPr>
              <p:cNvPr id="1084" name="Straight Connector 1083"/>
              <p:cNvCxnSpPr/>
              <p:nvPr/>
            </p:nvCxnSpPr>
            <p:spPr>
              <a:xfrm>
                <a:off x="4300932" y="1994426"/>
                <a:ext cx="414421" cy="0"/>
              </a:xfrm>
              <a:prstGeom prst="line">
                <a:avLst/>
              </a:prstGeom>
              <a:noFill/>
              <a:ln w="12700" cap="flat" cmpd="sng" algn="ctr">
                <a:solidFill>
                  <a:srgbClr val="C1CD23">
                    <a:lumMod val="75000"/>
                  </a:srgbClr>
                </a:solidFill>
                <a:prstDash val="sysDot"/>
              </a:ln>
              <a:effectLst/>
            </p:spPr>
          </p:cxnSp>
          <p:cxnSp>
            <p:nvCxnSpPr>
              <p:cNvPr id="1085" name="Straight Connector 1084"/>
              <p:cNvCxnSpPr/>
              <p:nvPr/>
            </p:nvCxnSpPr>
            <p:spPr>
              <a:xfrm>
                <a:off x="4381142" y="2788249"/>
                <a:ext cx="414421" cy="0"/>
              </a:xfrm>
              <a:prstGeom prst="line">
                <a:avLst/>
              </a:prstGeom>
              <a:noFill/>
              <a:ln w="12700" cap="flat" cmpd="sng" algn="ctr">
                <a:solidFill>
                  <a:srgbClr val="C1CD23">
                    <a:lumMod val="75000"/>
                  </a:srgbClr>
                </a:solidFill>
                <a:prstDash val="sysDot"/>
              </a:ln>
              <a:effectLst/>
            </p:spPr>
          </p:cxnSp>
          <p:cxnSp>
            <p:nvCxnSpPr>
              <p:cNvPr id="1086" name="Straight Connector 1085"/>
              <p:cNvCxnSpPr>
                <a:endCxn id="1114" idx="1"/>
              </p:cNvCxnSpPr>
              <p:nvPr/>
            </p:nvCxnSpPr>
            <p:spPr>
              <a:xfrm>
                <a:off x="4355765" y="2063969"/>
                <a:ext cx="374853" cy="728147"/>
              </a:xfrm>
              <a:prstGeom prst="line">
                <a:avLst/>
              </a:prstGeom>
              <a:noFill/>
              <a:ln w="12700" cap="flat" cmpd="sng" algn="ctr">
                <a:solidFill>
                  <a:srgbClr val="C1CD23">
                    <a:lumMod val="75000"/>
                  </a:srgbClr>
                </a:solidFill>
                <a:prstDash val="sysDot"/>
              </a:ln>
              <a:effectLst/>
            </p:spPr>
          </p:cxnSp>
          <p:cxnSp>
            <p:nvCxnSpPr>
              <p:cNvPr id="1087" name="Straight Connector 1086"/>
              <p:cNvCxnSpPr/>
              <p:nvPr/>
            </p:nvCxnSpPr>
            <p:spPr>
              <a:xfrm flipH="1">
                <a:off x="4378337" y="2010495"/>
                <a:ext cx="392065" cy="733226"/>
              </a:xfrm>
              <a:prstGeom prst="line">
                <a:avLst/>
              </a:prstGeom>
              <a:noFill/>
              <a:ln w="12700" cap="flat" cmpd="sng" algn="ctr">
                <a:solidFill>
                  <a:srgbClr val="C1CD23">
                    <a:lumMod val="75000"/>
                  </a:srgbClr>
                </a:solidFill>
                <a:prstDash val="sysDot"/>
              </a:ln>
              <a:effectLst/>
            </p:spPr>
          </p:cxnSp>
          <p:sp>
            <p:nvSpPr>
              <p:cNvPr id="1088" name="Oval 1087"/>
              <p:cNvSpPr/>
              <p:nvPr/>
            </p:nvSpPr>
            <p:spPr>
              <a:xfrm>
                <a:off x="4338693"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89" name="Freeform 40"/>
              <p:cNvSpPr>
                <a:spLocks noEditPoints="1"/>
              </p:cNvSpPr>
              <p:nvPr/>
            </p:nvSpPr>
            <p:spPr bwMode="auto">
              <a:xfrm>
                <a:off x="4278820"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0" name="Oval 1089"/>
              <p:cNvSpPr/>
              <p:nvPr/>
            </p:nvSpPr>
            <p:spPr>
              <a:xfrm>
                <a:off x="4699705"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91" name="Freeform 40"/>
              <p:cNvSpPr>
                <a:spLocks noEditPoints="1"/>
              </p:cNvSpPr>
              <p:nvPr/>
            </p:nvSpPr>
            <p:spPr bwMode="auto">
              <a:xfrm>
                <a:off x="4639832"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2" name="Freeform 33"/>
              <p:cNvSpPr>
                <a:spLocks/>
              </p:cNvSpPr>
              <p:nvPr/>
            </p:nvSpPr>
            <p:spPr bwMode="auto">
              <a:xfrm>
                <a:off x="4212727"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3" name="Freeform 32"/>
              <p:cNvSpPr>
                <a:spLocks/>
              </p:cNvSpPr>
              <p:nvPr/>
            </p:nvSpPr>
            <p:spPr bwMode="auto">
              <a:xfrm>
                <a:off x="4279126"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4" name="Rectangle 1093"/>
              <p:cNvSpPr/>
              <p:nvPr/>
            </p:nvSpPr>
            <p:spPr>
              <a:xfrm>
                <a:off x="4227949"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5" name="Freeform 33"/>
              <p:cNvSpPr>
                <a:spLocks/>
              </p:cNvSpPr>
              <p:nvPr/>
            </p:nvSpPr>
            <p:spPr bwMode="auto">
              <a:xfrm>
                <a:off x="4635349"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6" name="Freeform 32"/>
              <p:cNvSpPr>
                <a:spLocks/>
              </p:cNvSpPr>
              <p:nvPr/>
            </p:nvSpPr>
            <p:spPr bwMode="auto">
              <a:xfrm>
                <a:off x="4701748"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7" name="Rectangle 1096"/>
              <p:cNvSpPr/>
              <p:nvPr/>
            </p:nvSpPr>
            <p:spPr>
              <a:xfrm>
                <a:off x="4650571"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98" name="Group 1097"/>
              <p:cNvGrpSpPr/>
              <p:nvPr/>
            </p:nvGrpSpPr>
            <p:grpSpPr>
              <a:xfrm>
                <a:off x="4704215" y="2723127"/>
                <a:ext cx="145953" cy="123720"/>
                <a:chOff x="1792288" y="915988"/>
                <a:chExt cx="5721350" cy="4849813"/>
              </a:xfrm>
              <a:solidFill>
                <a:srgbClr val="ACB71F"/>
              </a:solidFill>
            </p:grpSpPr>
            <p:sp>
              <p:nvSpPr>
                <p:cNvPr id="1114"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115" name="Group 1114"/>
                <p:cNvGrpSpPr/>
                <p:nvPr/>
              </p:nvGrpSpPr>
              <p:grpSpPr>
                <a:xfrm>
                  <a:off x="1792288" y="915988"/>
                  <a:ext cx="5721350" cy="4849813"/>
                  <a:chOff x="1792288" y="915988"/>
                  <a:chExt cx="5721350" cy="4849813"/>
                </a:xfrm>
                <a:grpFill/>
              </p:grpSpPr>
              <p:sp>
                <p:nvSpPr>
                  <p:cNvPr id="1116"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7"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8"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9"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0"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1"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2"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3"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4"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5"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6"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7"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1099" name="Group 1098"/>
              <p:cNvGrpSpPr/>
              <p:nvPr/>
            </p:nvGrpSpPr>
            <p:grpSpPr>
              <a:xfrm>
                <a:off x="4271575" y="2723127"/>
                <a:ext cx="145953" cy="123720"/>
                <a:chOff x="1792288" y="915988"/>
                <a:chExt cx="5721350" cy="4849813"/>
              </a:xfrm>
              <a:solidFill>
                <a:srgbClr val="ACB71F"/>
              </a:solidFill>
            </p:grpSpPr>
            <p:sp>
              <p:nvSpPr>
                <p:cNvPr id="110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101" name="Group 1100"/>
                <p:cNvGrpSpPr/>
                <p:nvPr/>
              </p:nvGrpSpPr>
              <p:grpSpPr>
                <a:xfrm>
                  <a:off x="1792288" y="915988"/>
                  <a:ext cx="5721350" cy="4849813"/>
                  <a:chOff x="1792288" y="915988"/>
                  <a:chExt cx="5721350" cy="4849813"/>
                </a:xfrm>
                <a:grpFill/>
              </p:grpSpPr>
              <p:sp>
                <p:nvSpPr>
                  <p:cNvPr id="110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sp>
          <p:nvSpPr>
            <p:cNvPr id="842" name="TextBox 841"/>
            <p:cNvSpPr txBox="1"/>
            <p:nvPr/>
          </p:nvSpPr>
          <p:spPr>
            <a:xfrm>
              <a:off x="4084997" y="981376"/>
              <a:ext cx="976549"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Exploitation</a:t>
              </a:r>
            </a:p>
          </p:txBody>
        </p:sp>
        <p:sp>
          <p:nvSpPr>
            <p:cNvPr id="843" name="TextBox 842"/>
            <p:cNvSpPr txBox="1"/>
            <p:nvPr/>
          </p:nvSpPr>
          <p:spPr>
            <a:xfrm>
              <a:off x="5411104" y="984416"/>
              <a:ext cx="917239"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Installation</a:t>
              </a:r>
            </a:p>
          </p:txBody>
        </p:sp>
        <p:grpSp>
          <p:nvGrpSpPr>
            <p:cNvPr id="844" name="Group 843"/>
            <p:cNvGrpSpPr/>
            <p:nvPr/>
          </p:nvGrpSpPr>
          <p:grpSpPr>
            <a:xfrm>
              <a:off x="6606491" y="1239235"/>
              <a:ext cx="1070507" cy="1877187"/>
              <a:chOff x="6619324" y="1235299"/>
              <a:chExt cx="1070507" cy="1877187"/>
            </a:xfrm>
          </p:grpSpPr>
          <p:sp>
            <p:nvSpPr>
              <p:cNvPr id="1024" name="Round Same Side Corner Rectangle 1023"/>
              <p:cNvSpPr/>
              <p:nvPr/>
            </p:nvSpPr>
            <p:spPr>
              <a:xfrm>
                <a:off x="6619324" y="1235299"/>
                <a:ext cx="1070507" cy="1877187"/>
              </a:xfrm>
              <a:prstGeom prst="round2SameRect">
                <a:avLst>
                  <a:gd name="adj1" fmla="val 70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25" name="Freeform 35"/>
              <p:cNvSpPr>
                <a:spLocks/>
              </p:cNvSpPr>
              <p:nvPr/>
            </p:nvSpPr>
            <p:spPr bwMode="auto">
              <a:xfrm>
                <a:off x="6684358" y="1504379"/>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26" name="Group 1025"/>
              <p:cNvGrpSpPr/>
              <p:nvPr/>
            </p:nvGrpSpPr>
            <p:grpSpPr>
              <a:xfrm>
                <a:off x="6883821" y="1939945"/>
                <a:ext cx="494631" cy="832722"/>
                <a:chOff x="6222323" y="2441765"/>
                <a:chExt cx="593557" cy="999266"/>
              </a:xfrm>
            </p:grpSpPr>
            <p:cxnSp>
              <p:nvCxnSpPr>
                <p:cNvPr id="1074" name="Straight Connector 1073"/>
                <p:cNvCxnSpPr/>
                <p:nvPr/>
              </p:nvCxnSpPr>
              <p:spPr>
                <a:xfrm>
                  <a:off x="6295352" y="2454441"/>
                  <a:ext cx="0" cy="986590"/>
                </a:xfrm>
                <a:prstGeom prst="line">
                  <a:avLst/>
                </a:prstGeom>
                <a:noFill/>
                <a:ln w="12700" cap="flat" cmpd="sng" algn="ctr">
                  <a:solidFill>
                    <a:srgbClr val="C1CD23">
                      <a:lumMod val="75000"/>
                    </a:srgbClr>
                  </a:solidFill>
                  <a:prstDash val="sysDot"/>
                </a:ln>
                <a:effectLst/>
              </p:spPr>
            </p:cxnSp>
            <p:cxnSp>
              <p:nvCxnSpPr>
                <p:cNvPr id="1075" name="Straight Connector 1074"/>
                <p:cNvCxnSpPr/>
                <p:nvPr/>
              </p:nvCxnSpPr>
              <p:spPr>
                <a:xfrm>
                  <a:off x="6727820" y="2454441"/>
                  <a:ext cx="0" cy="986590"/>
                </a:xfrm>
                <a:prstGeom prst="line">
                  <a:avLst/>
                </a:prstGeom>
                <a:noFill/>
                <a:ln w="12700" cap="flat" cmpd="sng" algn="ctr">
                  <a:solidFill>
                    <a:srgbClr val="C1CD23">
                      <a:lumMod val="75000"/>
                    </a:srgbClr>
                  </a:solidFill>
                  <a:prstDash val="sysDot"/>
                </a:ln>
                <a:effectLst/>
              </p:spPr>
            </p:cxnSp>
            <p:cxnSp>
              <p:nvCxnSpPr>
                <p:cNvPr id="1076" name="Straight Connector 1075"/>
                <p:cNvCxnSpPr/>
                <p:nvPr/>
              </p:nvCxnSpPr>
              <p:spPr>
                <a:xfrm>
                  <a:off x="6222323" y="2478629"/>
                  <a:ext cx="497305" cy="0"/>
                </a:xfrm>
                <a:prstGeom prst="line">
                  <a:avLst/>
                </a:prstGeom>
                <a:noFill/>
                <a:ln w="12700" cap="flat" cmpd="sng" algn="ctr">
                  <a:solidFill>
                    <a:srgbClr val="C1CD23">
                      <a:lumMod val="75000"/>
                    </a:srgbClr>
                  </a:solidFill>
                  <a:prstDash val="sysDot"/>
                </a:ln>
                <a:effectLst/>
              </p:spPr>
            </p:cxnSp>
            <p:cxnSp>
              <p:nvCxnSpPr>
                <p:cNvPr id="1077" name="Straight Connector 1076"/>
                <p:cNvCxnSpPr/>
                <p:nvPr/>
              </p:nvCxnSpPr>
              <p:spPr>
                <a:xfrm>
                  <a:off x="6318575" y="3431217"/>
                  <a:ext cx="497305" cy="0"/>
                </a:xfrm>
                <a:prstGeom prst="line">
                  <a:avLst/>
                </a:prstGeom>
                <a:noFill/>
                <a:ln w="12700" cap="flat" cmpd="sng" algn="ctr">
                  <a:solidFill>
                    <a:srgbClr val="C1CD23">
                      <a:lumMod val="75000"/>
                    </a:srgbClr>
                  </a:solidFill>
                  <a:prstDash val="sysDot"/>
                </a:ln>
                <a:effectLst/>
              </p:spPr>
            </p:cxnSp>
            <p:cxnSp>
              <p:nvCxnSpPr>
                <p:cNvPr id="1078" name="Straight Connector 1077"/>
                <p:cNvCxnSpPr>
                  <a:endCxn id="1050" idx="1"/>
                </p:cNvCxnSpPr>
                <p:nvPr/>
              </p:nvCxnSpPr>
              <p:spPr>
                <a:xfrm>
                  <a:off x="6288121" y="2562081"/>
                  <a:ext cx="449825" cy="873777"/>
                </a:xfrm>
                <a:prstGeom prst="line">
                  <a:avLst/>
                </a:prstGeom>
                <a:noFill/>
                <a:ln w="12700" cap="flat" cmpd="sng" algn="ctr">
                  <a:solidFill>
                    <a:srgbClr val="C1CD23">
                      <a:lumMod val="75000"/>
                    </a:srgbClr>
                  </a:solidFill>
                  <a:prstDash val="sysDot"/>
                </a:ln>
                <a:effectLst/>
              </p:spPr>
            </p:cxnSp>
            <p:cxnSp>
              <p:nvCxnSpPr>
                <p:cNvPr id="1079" name="Straight Connector 1078"/>
                <p:cNvCxnSpPr/>
                <p:nvPr/>
              </p:nvCxnSpPr>
              <p:spPr>
                <a:xfrm flipH="1">
                  <a:off x="6331250" y="2441765"/>
                  <a:ext cx="470478" cy="879872"/>
                </a:xfrm>
                <a:prstGeom prst="line">
                  <a:avLst/>
                </a:prstGeom>
                <a:noFill/>
                <a:ln w="12700" cap="flat" cmpd="sng" algn="ctr">
                  <a:solidFill>
                    <a:srgbClr val="C1CD23">
                      <a:lumMod val="75000"/>
                    </a:srgbClr>
                  </a:solidFill>
                  <a:prstDash val="sysDot"/>
                </a:ln>
                <a:effectLst/>
              </p:spPr>
            </p:cxnSp>
          </p:grpSp>
          <p:grpSp>
            <p:nvGrpSpPr>
              <p:cNvPr id="1027" name="Group 1026"/>
              <p:cNvGrpSpPr/>
              <p:nvPr/>
            </p:nvGrpSpPr>
            <p:grpSpPr>
              <a:xfrm>
                <a:off x="6861688" y="1804839"/>
                <a:ext cx="173570" cy="345280"/>
                <a:chOff x="4239237" y="2279651"/>
                <a:chExt cx="208285" cy="414338"/>
              </a:xfrm>
            </p:grpSpPr>
            <p:sp>
              <p:nvSpPr>
                <p:cNvPr id="1072" name="Oval 1071"/>
                <p:cNvSpPr/>
                <p:nvPr/>
              </p:nvSpPr>
              <p:spPr>
                <a:xfrm>
                  <a:off x="4311085" y="2532553"/>
                  <a:ext cx="64630" cy="64630"/>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73" name="Freeform 40"/>
                <p:cNvSpPr>
                  <a:spLocks noEditPoints="1"/>
                </p:cNvSpPr>
                <p:nvPr/>
              </p:nvSpPr>
              <p:spPr bwMode="auto">
                <a:xfrm>
                  <a:off x="4239237" y="2279651"/>
                  <a:ext cx="208285" cy="414338"/>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28" name="Group 1027"/>
              <p:cNvGrpSpPr/>
              <p:nvPr/>
            </p:nvGrpSpPr>
            <p:grpSpPr>
              <a:xfrm>
                <a:off x="7229628" y="1804839"/>
                <a:ext cx="173570" cy="345280"/>
                <a:chOff x="4239237" y="2279651"/>
                <a:chExt cx="208285" cy="414338"/>
              </a:xfrm>
            </p:grpSpPr>
            <p:sp>
              <p:nvSpPr>
                <p:cNvPr id="1070" name="Oval 1069"/>
                <p:cNvSpPr/>
                <p:nvPr/>
              </p:nvSpPr>
              <p:spPr>
                <a:xfrm>
                  <a:off x="4311085" y="2532553"/>
                  <a:ext cx="64630" cy="64630"/>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71" name="Freeform 40"/>
                <p:cNvSpPr>
                  <a:spLocks noEditPoints="1"/>
                </p:cNvSpPr>
                <p:nvPr/>
              </p:nvSpPr>
              <p:spPr bwMode="auto">
                <a:xfrm>
                  <a:off x="4239237" y="2279651"/>
                  <a:ext cx="208285" cy="414338"/>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29" name="Group 1028"/>
              <p:cNvGrpSpPr/>
              <p:nvPr/>
            </p:nvGrpSpPr>
            <p:grpSpPr>
              <a:xfrm>
                <a:off x="6795616" y="2670685"/>
                <a:ext cx="264380" cy="216219"/>
                <a:chOff x="5510765" y="5551631"/>
                <a:chExt cx="596150" cy="487550"/>
              </a:xfrm>
            </p:grpSpPr>
            <p:sp>
              <p:nvSpPr>
                <p:cNvPr id="1067" name="Freeform 33"/>
                <p:cNvSpPr>
                  <a:spLocks/>
                </p:cNvSpPr>
                <p:nvPr/>
              </p:nvSpPr>
              <p:spPr bwMode="auto">
                <a:xfrm>
                  <a:off x="5510765" y="5551631"/>
                  <a:ext cx="596150" cy="409262"/>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8" name="Freeform 32"/>
                <p:cNvSpPr>
                  <a:spLocks/>
                </p:cNvSpPr>
                <p:nvPr/>
              </p:nvSpPr>
              <p:spPr bwMode="auto">
                <a:xfrm>
                  <a:off x="5660489" y="5959437"/>
                  <a:ext cx="290396" cy="79744"/>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9" name="Rectangle 1068"/>
                <p:cNvSpPr/>
                <p:nvPr/>
              </p:nvSpPr>
              <p:spPr>
                <a:xfrm>
                  <a:off x="5545090" y="5585499"/>
                  <a:ext cx="527502" cy="341525"/>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30" name="Group 1029"/>
              <p:cNvGrpSpPr/>
              <p:nvPr/>
            </p:nvGrpSpPr>
            <p:grpSpPr>
              <a:xfrm>
                <a:off x="7218238" y="2670685"/>
                <a:ext cx="264380" cy="216219"/>
                <a:chOff x="5510765" y="5551631"/>
                <a:chExt cx="596150" cy="487550"/>
              </a:xfrm>
            </p:grpSpPr>
            <p:sp>
              <p:nvSpPr>
                <p:cNvPr id="1064" name="Freeform 33"/>
                <p:cNvSpPr>
                  <a:spLocks/>
                </p:cNvSpPr>
                <p:nvPr/>
              </p:nvSpPr>
              <p:spPr bwMode="auto">
                <a:xfrm>
                  <a:off x="5510765" y="5551631"/>
                  <a:ext cx="596150" cy="409262"/>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5" name="Freeform 32"/>
                <p:cNvSpPr>
                  <a:spLocks/>
                </p:cNvSpPr>
                <p:nvPr/>
              </p:nvSpPr>
              <p:spPr bwMode="auto">
                <a:xfrm>
                  <a:off x="5660489" y="5959437"/>
                  <a:ext cx="290396" cy="79744"/>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6" name="Rectangle 1065"/>
                <p:cNvSpPr/>
                <p:nvPr/>
              </p:nvSpPr>
              <p:spPr>
                <a:xfrm>
                  <a:off x="5545090" y="5585499"/>
                  <a:ext cx="527502" cy="341525"/>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31" name="Group 1030"/>
              <p:cNvGrpSpPr/>
              <p:nvPr/>
            </p:nvGrpSpPr>
            <p:grpSpPr>
              <a:xfrm>
                <a:off x="6854463" y="2699366"/>
                <a:ext cx="578594" cy="123720"/>
                <a:chOff x="6392022" y="3473657"/>
                <a:chExt cx="694312" cy="148464"/>
              </a:xfrm>
              <a:solidFill>
                <a:srgbClr val="ACB71F"/>
              </a:solidFill>
            </p:grpSpPr>
            <p:grpSp>
              <p:nvGrpSpPr>
                <p:cNvPr id="1034" name="Group 1033"/>
                <p:cNvGrpSpPr/>
                <p:nvPr/>
              </p:nvGrpSpPr>
              <p:grpSpPr>
                <a:xfrm>
                  <a:off x="6911190" y="3473657"/>
                  <a:ext cx="175144" cy="148464"/>
                  <a:chOff x="1792288" y="915988"/>
                  <a:chExt cx="5721350" cy="4849813"/>
                </a:xfrm>
                <a:grpFill/>
              </p:grpSpPr>
              <p:sp>
                <p:nvSpPr>
                  <p:cNvPr id="105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51" name="Group 1050"/>
                  <p:cNvGrpSpPr/>
                  <p:nvPr/>
                </p:nvGrpSpPr>
                <p:grpSpPr>
                  <a:xfrm>
                    <a:off x="1792288" y="915988"/>
                    <a:ext cx="5721350" cy="4849813"/>
                    <a:chOff x="1792288" y="915988"/>
                    <a:chExt cx="5721350" cy="4849813"/>
                  </a:xfrm>
                  <a:grpFill/>
                </p:grpSpPr>
                <p:sp>
                  <p:nvSpPr>
                    <p:cNvPr id="105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1035" name="Group 1034"/>
                <p:cNvGrpSpPr/>
                <p:nvPr/>
              </p:nvGrpSpPr>
              <p:grpSpPr>
                <a:xfrm>
                  <a:off x="6392022" y="3473657"/>
                  <a:ext cx="175144" cy="148464"/>
                  <a:chOff x="1792288" y="915988"/>
                  <a:chExt cx="5721350" cy="4849813"/>
                </a:xfrm>
                <a:grpFill/>
              </p:grpSpPr>
              <p:sp>
                <p:nvSpPr>
                  <p:cNvPr id="1036"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37" name="Group 1036"/>
                  <p:cNvGrpSpPr/>
                  <p:nvPr/>
                </p:nvGrpSpPr>
                <p:grpSpPr>
                  <a:xfrm>
                    <a:off x="1792288" y="915988"/>
                    <a:ext cx="5721350" cy="4849813"/>
                    <a:chOff x="1792288" y="915988"/>
                    <a:chExt cx="5721350" cy="4849813"/>
                  </a:xfrm>
                  <a:grpFill/>
                </p:grpSpPr>
                <p:sp>
                  <p:nvSpPr>
                    <p:cNvPr id="1038"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39"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0"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1"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2"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3"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4"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5"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6"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7"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8"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9"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cxnSp>
            <p:nvCxnSpPr>
              <p:cNvPr id="1032" name="Straight Arrow Connector 1031"/>
              <p:cNvCxnSpPr/>
              <p:nvPr/>
            </p:nvCxnSpPr>
            <p:spPr>
              <a:xfrm flipV="1">
                <a:off x="6957646" y="1340482"/>
                <a:ext cx="0" cy="1296963"/>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033" name="Straight Arrow Connector 1032"/>
              <p:cNvCxnSpPr/>
              <p:nvPr/>
            </p:nvCxnSpPr>
            <p:spPr>
              <a:xfrm flipV="1">
                <a:off x="7301986" y="1322183"/>
                <a:ext cx="0" cy="1296963"/>
              </a:xfrm>
              <a:prstGeom prst="straightConnector1">
                <a:avLst/>
              </a:prstGeom>
              <a:noFill/>
              <a:ln w="19050" cap="flat" cmpd="sng" algn="ctr">
                <a:solidFill>
                  <a:srgbClr val="B5D553"/>
                </a:solidFill>
                <a:prstDash val="solid"/>
                <a:headEnd type="none" w="med" len="med"/>
                <a:tailEnd type="triangle" w="med" len="med"/>
              </a:ln>
              <a:effectLst/>
            </p:spPr>
          </p:cxnSp>
        </p:grpSp>
        <p:grpSp>
          <p:nvGrpSpPr>
            <p:cNvPr id="845" name="Group 844"/>
            <p:cNvGrpSpPr/>
            <p:nvPr/>
          </p:nvGrpSpPr>
          <p:grpSpPr>
            <a:xfrm>
              <a:off x="5334470" y="1242275"/>
              <a:ext cx="1070507" cy="1877187"/>
              <a:chOff x="5353566" y="1259060"/>
              <a:chExt cx="1070507" cy="1877187"/>
            </a:xfrm>
          </p:grpSpPr>
          <p:sp>
            <p:nvSpPr>
              <p:cNvPr id="946" name="Round Same Side Corner Rectangle 945"/>
              <p:cNvSpPr/>
              <p:nvPr/>
            </p:nvSpPr>
            <p:spPr>
              <a:xfrm>
                <a:off x="5353566" y="1259060"/>
                <a:ext cx="1070507" cy="1877187"/>
              </a:xfrm>
              <a:prstGeom prst="round2SameRect">
                <a:avLst>
                  <a:gd name="adj1" fmla="val 857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47" name="Freeform 35"/>
              <p:cNvSpPr>
                <a:spLocks/>
              </p:cNvSpPr>
              <p:nvPr/>
            </p:nvSpPr>
            <p:spPr bwMode="auto">
              <a:xfrm>
                <a:off x="5425349" y="1528140"/>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948" name="Straight Connector 947"/>
              <p:cNvCxnSpPr/>
              <p:nvPr/>
            </p:nvCxnSpPr>
            <p:spPr>
              <a:xfrm>
                <a:off x="5682437" y="1974269"/>
                <a:ext cx="0" cy="822158"/>
              </a:xfrm>
              <a:prstGeom prst="line">
                <a:avLst/>
              </a:prstGeom>
              <a:noFill/>
              <a:ln w="12700" cap="flat" cmpd="sng" algn="ctr">
                <a:solidFill>
                  <a:srgbClr val="C1CD23">
                    <a:lumMod val="75000"/>
                  </a:srgbClr>
                </a:solidFill>
                <a:prstDash val="sysDot"/>
              </a:ln>
              <a:effectLst/>
            </p:spPr>
          </p:cxnSp>
          <p:cxnSp>
            <p:nvCxnSpPr>
              <p:cNvPr id="949" name="Straight Connector 948"/>
              <p:cNvCxnSpPr/>
              <p:nvPr/>
            </p:nvCxnSpPr>
            <p:spPr>
              <a:xfrm>
                <a:off x="6056195" y="1974269"/>
                <a:ext cx="0" cy="822158"/>
              </a:xfrm>
              <a:prstGeom prst="line">
                <a:avLst/>
              </a:prstGeom>
              <a:noFill/>
              <a:ln w="12700" cap="flat" cmpd="sng" algn="ctr">
                <a:solidFill>
                  <a:srgbClr val="C1CD23">
                    <a:lumMod val="75000"/>
                  </a:srgbClr>
                </a:solidFill>
                <a:prstDash val="sysDot"/>
              </a:ln>
              <a:effectLst/>
            </p:spPr>
          </p:cxnSp>
          <p:cxnSp>
            <p:nvCxnSpPr>
              <p:cNvPr id="950" name="Straight Connector 949"/>
              <p:cNvCxnSpPr/>
              <p:nvPr/>
            </p:nvCxnSpPr>
            <p:spPr>
              <a:xfrm>
                <a:off x="5621579" y="1994426"/>
                <a:ext cx="414421" cy="0"/>
              </a:xfrm>
              <a:prstGeom prst="line">
                <a:avLst/>
              </a:prstGeom>
              <a:noFill/>
              <a:ln w="12700" cap="flat" cmpd="sng" algn="ctr">
                <a:solidFill>
                  <a:srgbClr val="C1CD23">
                    <a:lumMod val="75000"/>
                  </a:srgbClr>
                </a:solidFill>
                <a:prstDash val="sysDot"/>
              </a:ln>
              <a:effectLst/>
            </p:spPr>
          </p:cxnSp>
          <p:cxnSp>
            <p:nvCxnSpPr>
              <p:cNvPr id="951" name="Straight Connector 950"/>
              <p:cNvCxnSpPr>
                <a:stCxn id="1010" idx="48"/>
              </p:cNvCxnSpPr>
              <p:nvPr/>
            </p:nvCxnSpPr>
            <p:spPr>
              <a:xfrm>
                <a:off x="5676412" y="2063969"/>
                <a:ext cx="374853" cy="728147"/>
              </a:xfrm>
              <a:prstGeom prst="line">
                <a:avLst/>
              </a:prstGeom>
              <a:noFill/>
              <a:ln w="12700" cap="flat" cmpd="sng" algn="ctr">
                <a:solidFill>
                  <a:srgbClr val="C1CD23">
                    <a:lumMod val="75000"/>
                  </a:srgbClr>
                </a:solidFill>
                <a:prstDash val="sysDot"/>
              </a:ln>
              <a:effectLst/>
            </p:spPr>
          </p:cxnSp>
          <p:cxnSp>
            <p:nvCxnSpPr>
              <p:cNvPr id="952" name="Straight Connector 951"/>
              <p:cNvCxnSpPr/>
              <p:nvPr/>
            </p:nvCxnSpPr>
            <p:spPr>
              <a:xfrm flipH="1">
                <a:off x="5698984" y="2010495"/>
                <a:ext cx="392065" cy="733226"/>
              </a:xfrm>
              <a:prstGeom prst="line">
                <a:avLst/>
              </a:prstGeom>
              <a:noFill/>
              <a:ln w="12700" cap="flat" cmpd="sng" algn="ctr">
                <a:solidFill>
                  <a:srgbClr val="C1CD23">
                    <a:lumMod val="75000"/>
                  </a:srgbClr>
                </a:solidFill>
                <a:prstDash val="sysDot"/>
              </a:ln>
              <a:effectLst/>
            </p:spPr>
          </p:cxnSp>
          <p:sp>
            <p:nvSpPr>
              <p:cNvPr id="953" name="Oval 952"/>
              <p:cNvSpPr/>
              <p:nvPr/>
            </p:nvSpPr>
            <p:spPr>
              <a:xfrm>
                <a:off x="5659340"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4" name="Freeform 40"/>
              <p:cNvSpPr>
                <a:spLocks noEditPoints="1"/>
              </p:cNvSpPr>
              <p:nvPr/>
            </p:nvSpPr>
            <p:spPr bwMode="auto">
              <a:xfrm>
                <a:off x="5599467"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55" name="Oval 954"/>
              <p:cNvSpPr/>
              <p:nvPr/>
            </p:nvSpPr>
            <p:spPr>
              <a:xfrm>
                <a:off x="6020352"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6" name="Freeform 40"/>
              <p:cNvSpPr>
                <a:spLocks noEditPoints="1"/>
              </p:cNvSpPr>
              <p:nvPr/>
            </p:nvSpPr>
            <p:spPr bwMode="auto">
              <a:xfrm>
                <a:off x="5960479"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57" name="Group 956"/>
              <p:cNvGrpSpPr/>
              <p:nvPr/>
            </p:nvGrpSpPr>
            <p:grpSpPr>
              <a:xfrm>
                <a:off x="5609107" y="1976196"/>
                <a:ext cx="145953" cy="123720"/>
                <a:chOff x="1792288" y="915988"/>
                <a:chExt cx="5721350" cy="4849813"/>
              </a:xfrm>
              <a:solidFill>
                <a:srgbClr val="C1CD23"/>
              </a:solidFill>
            </p:grpSpPr>
            <p:sp>
              <p:nvSpPr>
                <p:cNvPr id="101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11" name="Group 1010"/>
                <p:cNvGrpSpPr/>
                <p:nvPr/>
              </p:nvGrpSpPr>
              <p:grpSpPr>
                <a:xfrm>
                  <a:off x="1792288" y="915988"/>
                  <a:ext cx="5721350" cy="4849813"/>
                  <a:chOff x="1792288" y="915988"/>
                  <a:chExt cx="5721350" cy="4849813"/>
                </a:xfrm>
                <a:grpFill/>
              </p:grpSpPr>
              <p:sp>
                <p:nvSpPr>
                  <p:cNvPr id="101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958" name="Group 957"/>
              <p:cNvGrpSpPr/>
              <p:nvPr/>
            </p:nvGrpSpPr>
            <p:grpSpPr>
              <a:xfrm>
                <a:off x="5970120" y="1976196"/>
                <a:ext cx="145953" cy="123720"/>
                <a:chOff x="1792288" y="915988"/>
                <a:chExt cx="5721350" cy="4849813"/>
              </a:xfrm>
              <a:solidFill>
                <a:srgbClr val="C1CD23"/>
              </a:solidFill>
            </p:grpSpPr>
            <p:sp>
              <p:nvSpPr>
                <p:cNvPr id="996"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97" name="Group 996"/>
                <p:cNvGrpSpPr/>
                <p:nvPr/>
              </p:nvGrpSpPr>
              <p:grpSpPr>
                <a:xfrm>
                  <a:off x="1792288" y="915988"/>
                  <a:ext cx="5721350" cy="4849813"/>
                  <a:chOff x="1792288" y="915988"/>
                  <a:chExt cx="5721350" cy="4849813"/>
                </a:xfrm>
                <a:grpFill/>
              </p:grpSpPr>
              <p:sp>
                <p:nvSpPr>
                  <p:cNvPr id="998"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9"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0"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1"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2"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3"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4"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5"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6"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7"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8"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9"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cxnSp>
            <p:nvCxnSpPr>
              <p:cNvPr id="959" name="Straight Connector 958"/>
              <p:cNvCxnSpPr/>
              <p:nvPr/>
            </p:nvCxnSpPr>
            <p:spPr>
              <a:xfrm>
                <a:off x="5696387" y="2788249"/>
                <a:ext cx="414421" cy="0"/>
              </a:xfrm>
              <a:prstGeom prst="line">
                <a:avLst/>
              </a:prstGeom>
              <a:noFill/>
              <a:ln w="12700" cap="flat" cmpd="sng" algn="ctr">
                <a:solidFill>
                  <a:srgbClr val="C1CD23">
                    <a:lumMod val="75000"/>
                  </a:srgbClr>
                </a:solidFill>
                <a:prstDash val="sysDot"/>
              </a:ln>
              <a:effectLst/>
            </p:spPr>
          </p:cxnSp>
          <p:sp>
            <p:nvSpPr>
              <p:cNvPr id="960" name="Freeform 33"/>
              <p:cNvSpPr>
                <a:spLocks/>
              </p:cNvSpPr>
              <p:nvPr/>
            </p:nvSpPr>
            <p:spPr bwMode="auto">
              <a:xfrm>
                <a:off x="5527972"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1" name="Freeform 32"/>
              <p:cNvSpPr>
                <a:spLocks/>
              </p:cNvSpPr>
              <p:nvPr/>
            </p:nvSpPr>
            <p:spPr bwMode="auto">
              <a:xfrm>
                <a:off x="5594371"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2" name="Rectangle 961"/>
              <p:cNvSpPr/>
              <p:nvPr/>
            </p:nvSpPr>
            <p:spPr>
              <a:xfrm>
                <a:off x="5543194"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3" name="Freeform 33"/>
              <p:cNvSpPr>
                <a:spLocks/>
              </p:cNvSpPr>
              <p:nvPr/>
            </p:nvSpPr>
            <p:spPr bwMode="auto">
              <a:xfrm>
                <a:off x="5950594"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4" name="Freeform 32"/>
              <p:cNvSpPr>
                <a:spLocks/>
              </p:cNvSpPr>
              <p:nvPr/>
            </p:nvSpPr>
            <p:spPr bwMode="auto">
              <a:xfrm>
                <a:off x="6016993"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5" name="Rectangle 964"/>
              <p:cNvSpPr/>
              <p:nvPr/>
            </p:nvSpPr>
            <p:spPr>
              <a:xfrm>
                <a:off x="5965816"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66" name="Group 965"/>
              <p:cNvGrpSpPr/>
              <p:nvPr/>
            </p:nvGrpSpPr>
            <p:grpSpPr>
              <a:xfrm>
                <a:off x="6019460" y="2723127"/>
                <a:ext cx="145953" cy="123720"/>
                <a:chOff x="1792288" y="915988"/>
                <a:chExt cx="5721350" cy="4849813"/>
              </a:xfrm>
              <a:solidFill>
                <a:srgbClr val="ACB71F"/>
              </a:solidFill>
            </p:grpSpPr>
            <p:sp>
              <p:nvSpPr>
                <p:cNvPr id="982"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83" name="Group 982"/>
                <p:cNvGrpSpPr/>
                <p:nvPr/>
              </p:nvGrpSpPr>
              <p:grpSpPr>
                <a:xfrm>
                  <a:off x="1792288" y="915988"/>
                  <a:ext cx="5721350" cy="4849813"/>
                  <a:chOff x="1792288" y="915988"/>
                  <a:chExt cx="5721350" cy="4849813"/>
                </a:xfrm>
                <a:grpFill/>
              </p:grpSpPr>
              <p:sp>
                <p:nvSpPr>
                  <p:cNvPr id="984"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5"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6"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7"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8"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9"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0"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1"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2"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3"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4"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5"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967" name="Group 966"/>
              <p:cNvGrpSpPr/>
              <p:nvPr/>
            </p:nvGrpSpPr>
            <p:grpSpPr>
              <a:xfrm>
                <a:off x="5586820" y="2723127"/>
                <a:ext cx="145953" cy="123720"/>
                <a:chOff x="1792288" y="915988"/>
                <a:chExt cx="5721350" cy="4849813"/>
              </a:xfrm>
              <a:solidFill>
                <a:srgbClr val="ACB71F"/>
              </a:solidFill>
            </p:grpSpPr>
            <p:sp>
              <p:nvSpPr>
                <p:cNvPr id="968"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69" name="Group 968"/>
                <p:cNvGrpSpPr/>
                <p:nvPr/>
              </p:nvGrpSpPr>
              <p:grpSpPr>
                <a:xfrm>
                  <a:off x="1792288" y="915988"/>
                  <a:ext cx="5721350" cy="4849813"/>
                  <a:chOff x="1792288" y="915988"/>
                  <a:chExt cx="5721350" cy="4849813"/>
                </a:xfrm>
                <a:grpFill/>
              </p:grpSpPr>
              <p:sp>
                <p:nvSpPr>
                  <p:cNvPr id="970"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1"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2"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3"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4"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5"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6"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7"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8"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9"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0"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1"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sp>
          <p:nvSpPr>
            <p:cNvPr id="846" name="TextBox 845"/>
            <p:cNvSpPr txBox="1"/>
            <p:nvPr/>
          </p:nvSpPr>
          <p:spPr>
            <a:xfrm>
              <a:off x="6605371" y="719232"/>
              <a:ext cx="994055" cy="4908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Command </a:t>
              </a:r>
              <a:b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b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&amp; Control</a:t>
              </a:r>
            </a:p>
          </p:txBody>
        </p:sp>
        <p:grpSp>
          <p:nvGrpSpPr>
            <p:cNvPr id="847" name="Group 846"/>
            <p:cNvGrpSpPr/>
            <p:nvPr/>
          </p:nvGrpSpPr>
          <p:grpSpPr>
            <a:xfrm>
              <a:off x="7888776" y="1239235"/>
              <a:ext cx="1070507" cy="1877187"/>
              <a:chOff x="7858571" y="1235299"/>
              <a:chExt cx="1070507" cy="1877187"/>
            </a:xfrm>
          </p:grpSpPr>
          <p:sp>
            <p:nvSpPr>
              <p:cNvPr id="850" name="Round Same Side Corner Rectangle 849"/>
              <p:cNvSpPr/>
              <p:nvPr/>
            </p:nvSpPr>
            <p:spPr>
              <a:xfrm>
                <a:off x="7858571" y="1235299"/>
                <a:ext cx="1070507" cy="1877187"/>
              </a:xfrm>
              <a:prstGeom prst="round2SameRect">
                <a:avLst>
                  <a:gd name="adj1" fmla="val 86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851" name="Freeform 35"/>
              <p:cNvSpPr>
                <a:spLocks/>
              </p:cNvSpPr>
              <p:nvPr/>
            </p:nvSpPr>
            <p:spPr bwMode="auto">
              <a:xfrm>
                <a:off x="7928294" y="1504379"/>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52" name="Freeform 40"/>
              <p:cNvSpPr>
                <a:spLocks noEditPoints="1"/>
              </p:cNvSpPr>
              <p:nvPr/>
            </p:nvSpPr>
            <p:spPr bwMode="auto">
              <a:xfrm>
                <a:off x="8106919" y="1804849"/>
                <a:ext cx="541421" cy="1077040"/>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9BABB2"/>
              </a:solidFill>
              <a:ln w="6350">
                <a:solidFill>
                  <a:srgbClr val="E8E748">
                    <a:lumMod val="40000"/>
                    <a:lumOff val="60000"/>
                  </a:srgbClr>
                </a:solid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853" name="Group 852"/>
              <p:cNvGrpSpPr/>
              <p:nvPr/>
            </p:nvGrpSpPr>
            <p:grpSpPr>
              <a:xfrm>
                <a:off x="8258096" y="2657046"/>
                <a:ext cx="223138" cy="189147"/>
                <a:chOff x="1792288" y="915988"/>
                <a:chExt cx="5721350" cy="4849813"/>
              </a:xfrm>
              <a:solidFill>
                <a:srgbClr val="FFFFFF"/>
              </a:solidFill>
            </p:grpSpPr>
            <p:sp>
              <p:nvSpPr>
                <p:cNvPr id="932"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33" name="Group 932"/>
                <p:cNvGrpSpPr/>
                <p:nvPr/>
              </p:nvGrpSpPr>
              <p:grpSpPr>
                <a:xfrm>
                  <a:off x="1792288" y="915988"/>
                  <a:ext cx="5721350" cy="4849813"/>
                  <a:chOff x="1792288" y="915988"/>
                  <a:chExt cx="5721350" cy="4849813"/>
                </a:xfrm>
                <a:grpFill/>
              </p:grpSpPr>
              <p:sp>
                <p:nvSpPr>
                  <p:cNvPr id="934"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5"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6"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7"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8"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9"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0"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1"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2"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3"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4"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5"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cxnSp>
            <p:nvCxnSpPr>
              <p:cNvPr id="854" name="Straight Arrow Connector 853"/>
              <p:cNvCxnSpPr/>
              <p:nvPr/>
            </p:nvCxnSpPr>
            <p:spPr>
              <a:xfrm flipV="1">
                <a:off x="8217369" y="1315021"/>
                <a:ext cx="0" cy="1029857"/>
              </a:xfrm>
              <a:prstGeom prst="straightConnector1">
                <a:avLst/>
              </a:prstGeom>
              <a:noFill/>
              <a:ln w="19050" cap="flat" cmpd="sng" algn="ctr">
                <a:solidFill>
                  <a:srgbClr val="B5D553"/>
                </a:solidFill>
                <a:prstDash val="solid"/>
                <a:headEnd type="none" w="med" len="med"/>
                <a:tailEnd type="triangle" w="med" len="med"/>
              </a:ln>
              <a:effectLst/>
            </p:spPr>
          </p:cxnSp>
          <p:cxnSp>
            <p:nvCxnSpPr>
              <p:cNvPr id="855" name="Straight Arrow Connector 854"/>
              <p:cNvCxnSpPr/>
              <p:nvPr/>
            </p:nvCxnSpPr>
            <p:spPr>
              <a:xfrm flipV="1">
                <a:off x="8527489" y="1315021"/>
                <a:ext cx="0" cy="1223698"/>
              </a:xfrm>
              <a:prstGeom prst="straightConnector1">
                <a:avLst/>
              </a:prstGeom>
              <a:noFill/>
              <a:ln w="19050" cap="flat" cmpd="sng" algn="ctr">
                <a:solidFill>
                  <a:srgbClr val="B5D553"/>
                </a:solidFill>
                <a:prstDash val="solid"/>
                <a:headEnd type="none" w="med" len="med"/>
                <a:tailEnd type="triangle" w="med" len="med"/>
              </a:ln>
              <a:effectLst/>
            </p:spPr>
          </p:cxnSp>
          <p:grpSp>
            <p:nvGrpSpPr>
              <p:cNvPr id="856" name="Group 855"/>
              <p:cNvGrpSpPr/>
              <p:nvPr/>
            </p:nvGrpSpPr>
            <p:grpSpPr>
              <a:xfrm>
                <a:off x="8148871" y="2187096"/>
                <a:ext cx="327010" cy="200197"/>
                <a:chOff x="9349410" y="1266455"/>
                <a:chExt cx="2158842" cy="1321655"/>
              </a:xfrm>
              <a:effectLst>
                <a:outerShdw sx="102000" sy="102000" algn="ctr" rotWithShape="0">
                  <a:prstClr val="black">
                    <a:alpha val="44000"/>
                  </a:prstClr>
                </a:outerShdw>
              </a:effectLst>
            </p:grpSpPr>
            <p:sp>
              <p:nvSpPr>
                <p:cNvPr id="895" name="Freeform 37"/>
                <p:cNvSpPr>
                  <a:spLocks/>
                </p:cNvSpPr>
                <p:nvPr/>
              </p:nvSpPr>
              <p:spPr bwMode="auto">
                <a:xfrm>
                  <a:off x="9349410" y="1266455"/>
                  <a:ext cx="2158842" cy="1321655"/>
                </a:xfrm>
                <a:custGeom>
                  <a:avLst/>
                  <a:gdLst>
                    <a:gd name="T0" fmla="*/ 429 w 429"/>
                    <a:gd name="T1" fmla="*/ 229 h 262"/>
                    <a:gd name="T2" fmla="*/ 396 w 429"/>
                    <a:gd name="T3" fmla="*/ 262 h 262"/>
                    <a:gd name="T4" fmla="*/ 33 w 429"/>
                    <a:gd name="T5" fmla="*/ 262 h 262"/>
                    <a:gd name="T6" fmla="*/ 0 w 429"/>
                    <a:gd name="T7" fmla="*/ 229 h 262"/>
                    <a:gd name="T8" fmla="*/ 0 w 429"/>
                    <a:gd name="T9" fmla="*/ 33 h 262"/>
                    <a:gd name="T10" fmla="*/ 33 w 429"/>
                    <a:gd name="T11" fmla="*/ 0 h 262"/>
                    <a:gd name="T12" fmla="*/ 396 w 429"/>
                    <a:gd name="T13" fmla="*/ 0 h 262"/>
                    <a:gd name="T14" fmla="*/ 429 w 429"/>
                    <a:gd name="T15" fmla="*/ 33 h 262"/>
                    <a:gd name="T16" fmla="*/ 429 w 429"/>
                    <a:gd name="T17"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62">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6" name="Rectangle 38"/>
                <p:cNvSpPr>
                  <a:spLocks noChangeArrowheads="1"/>
                </p:cNvSpPr>
                <p:nvPr/>
              </p:nvSpPr>
              <p:spPr bwMode="auto">
                <a:xfrm>
                  <a:off x="9349410" y="1417320"/>
                  <a:ext cx="2158842" cy="308104"/>
                </a:xfrm>
                <a:prstGeom prst="rect">
                  <a:avLst/>
                </a:prstGeom>
                <a:solidFill>
                  <a:srgbClr val="000000">
                    <a:lumMod val="65000"/>
                    <a:lumOff val="3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7" name="Rectangle 39"/>
                <p:cNvSpPr>
                  <a:spLocks noChangeArrowheads="1"/>
                </p:cNvSpPr>
                <p:nvPr/>
              </p:nvSpPr>
              <p:spPr bwMode="auto">
                <a:xfrm>
                  <a:off x="9445029" y="1765795"/>
                  <a:ext cx="1264283" cy="2124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8" name="Rectangle 40"/>
                <p:cNvSpPr>
                  <a:spLocks noChangeArrowheads="1"/>
                </p:cNvSpPr>
                <p:nvPr/>
              </p:nvSpPr>
              <p:spPr bwMode="auto">
                <a:xfrm>
                  <a:off x="9581019" y="2254510"/>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9" name="Rectangle 41"/>
                <p:cNvSpPr>
                  <a:spLocks noChangeArrowheads="1"/>
                </p:cNvSpPr>
                <p:nvPr/>
              </p:nvSpPr>
              <p:spPr bwMode="auto">
                <a:xfrm>
                  <a:off x="9581019" y="2199264"/>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0" name="Rectangle 42"/>
                <p:cNvSpPr>
                  <a:spLocks noChangeArrowheads="1"/>
                </p:cNvSpPr>
                <p:nvPr/>
              </p:nvSpPr>
              <p:spPr bwMode="auto">
                <a:xfrm>
                  <a:off x="9581019" y="2309756"/>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1" name="Rectangle 43"/>
                <p:cNvSpPr>
                  <a:spLocks noChangeArrowheads="1"/>
                </p:cNvSpPr>
                <p:nvPr/>
              </p:nvSpPr>
              <p:spPr bwMode="auto">
                <a:xfrm>
                  <a:off x="9581019" y="2367126"/>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2" name="Rectangle 44"/>
                <p:cNvSpPr>
                  <a:spLocks noChangeArrowheads="1"/>
                </p:cNvSpPr>
                <p:nvPr/>
              </p:nvSpPr>
              <p:spPr bwMode="auto">
                <a:xfrm>
                  <a:off x="9581019" y="2422372"/>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3" name="Rectangle 45"/>
                <p:cNvSpPr>
                  <a:spLocks noChangeArrowheads="1"/>
                </p:cNvSpPr>
                <p:nvPr/>
              </p:nvSpPr>
              <p:spPr bwMode="auto">
                <a:xfrm>
                  <a:off x="9581019" y="2477618"/>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4" name="Freeform 46"/>
                <p:cNvSpPr>
                  <a:spLocks/>
                </p:cNvSpPr>
                <p:nvPr/>
              </p:nvSpPr>
              <p:spPr bwMode="auto">
                <a:xfrm>
                  <a:off x="11261770"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5" name="Freeform 47"/>
                <p:cNvSpPr>
                  <a:spLocks/>
                </p:cNvSpPr>
                <p:nvPr/>
              </p:nvSpPr>
              <p:spPr bwMode="auto">
                <a:xfrm>
                  <a:off x="11157653" y="2008027"/>
                  <a:ext cx="80744" cy="131741"/>
                </a:xfrm>
                <a:custGeom>
                  <a:avLst/>
                  <a:gdLst>
                    <a:gd name="T0" fmla="*/ 0 w 38"/>
                    <a:gd name="T1" fmla="*/ 52 h 62"/>
                    <a:gd name="T2" fmla="*/ 11 w 38"/>
                    <a:gd name="T3" fmla="*/ 52 h 62"/>
                    <a:gd name="T4" fmla="*/ 11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6" name="Freeform 48"/>
                <p:cNvSpPr>
                  <a:spLocks/>
                </p:cNvSpPr>
                <p:nvPr/>
              </p:nvSpPr>
              <p:spPr bwMode="auto">
                <a:xfrm>
                  <a:off x="11051411"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7" name="Freeform 49"/>
                <p:cNvSpPr>
                  <a:spLocks/>
                </p:cNvSpPr>
                <p:nvPr/>
              </p:nvSpPr>
              <p:spPr bwMode="auto">
                <a:xfrm>
                  <a:off x="10951543" y="2008027"/>
                  <a:ext cx="78620" cy="131741"/>
                </a:xfrm>
                <a:custGeom>
                  <a:avLst/>
                  <a:gdLst>
                    <a:gd name="T0" fmla="*/ 0 w 37"/>
                    <a:gd name="T1" fmla="*/ 52 h 62"/>
                    <a:gd name="T2" fmla="*/ 11 w 37"/>
                    <a:gd name="T3" fmla="*/ 52 h 62"/>
                    <a:gd name="T4" fmla="*/ 11 w 37"/>
                    <a:gd name="T5" fmla="*/ 0 h 62"/>
                    <a:gd name="T6" fmla="*/ 37 w 37"/>
                    <a:gd name="T7" fmla="*/ 7 h 62"/>
                    <a:gd name="T8" fmla="*/ 37 w 37"/>
                    <a:gd name="T9" fmla="*/ 17 h 62"/>
                    <a:gd name="T10" fmla="*/ 23 w 37"/>
                    <a:gd name="T11" fmla="*/ 14 h 62"/>
                    <a:gd name="T12" fmla="*/ 23 w 37"/>
                    <a:gd name="T13" fmla="*/ 52 h 62"/>
                    <a:gd name="T14" fmla="*/ 37 w 37"/>
                    <a:gd name="T15" fmla="*/ 52 h 62"/>
                    <a:gd name="T16" fmla="*/ 37 w 37"/>
                    <a:gd name="T17" fmla="*/ 62 h 62"/>
                    <a:gd name="T18" fmla="*/ 0 w 37"/>
                    <a:gd name="T19" fmla="*/ 62 h 62"/>
                    <a:gd name="T20" fmla="*/ 0 w 37"/>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8" name="Freeform 50"/>
                <p:cNvSpPr>
                  <a:spLocks/>
                </p:cNvSpPr>
                <p:nvPr/>
              </p:nvSpPr>
              <p:spPr bwMode="auto">
                <a:xfrm>
                  <a:off x="10794304"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9" name="Freeform 51"/>
                <p:cNvSpPr>
                  <a:spLocks/>
                </p:cNvSpPr>
                <p:nvPr/>
              </p:nvSpPr>
              <p:spPr bwMode="auto">
                <a:xfrm>
                  <a:off x="10688062" y="2008027"/>
                  <a:ext cx="87119" cy="131741"/>
                </a:xfrm>
                <a:custGeom>
                  <a:avLst/>
                  <a:gdLst>
                    <a:gd name="T0" fmla="*/ 0 w 41"/>
                    <a:gd name="T1" fmla="*/ 52 h 62"/>
                    <a:gd name="T2" fmla="*/ 15 w 41"/>
                    <a:gd name="T3" fmla="*/ 52 h 62"/>
                    <a:gd name="T4" fmla="*/ 15 w 41"/>
                    <a:gd name="T5" fmla="*/ 0 h 62"/>
                    <a:gd name="T6" fmla="*/ 41 w 41"/>
                    <a:gd name="T7" fmla="*/ 7 h 62"/>
                    <a:gd name="T8" fmla="*/ 41 w 41"/>
                    <a:gd name="T9" fmla="*/ 17 h 62"/>
                    <a:gd name="T10" fmla="*/ 26 w 41"/>
                    <a:gd name="T11" fmla="*/ 14 h 62"/>
                    <a:gd name="T12" fmla="*/ 26 w 41"/>
                    <a:gd name="T13" fmla="*/ 52 h 62"/>
                    <a:gd name="T14" fmla="*/ 38 w 41"/>
                    <a:gd name="T15" fmla="*/ 52 h 62"/>
                    <a:gd name="T16" fmla="*/ 38 w 41"/>
                    <a:gd name="T17" fmla="*/ 62 h 62"/>
                    <a:gd name="T18" fmla="*/ 0 w 41"/>
                    <a:gd name="T19" fmla="*/ 62 h 62"/>
                    <a:gd name="T20" fmla="*/ 0 w 41"/>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2">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0" name="Freeform 52"/>
                <p:cNvSpPr>
                  <a:spLocks/>
                </p:cNvSpPr>
                <p:nvPr/>
              </p:nvSpPr>
              <p:spPr bwMode="auto">
                <a:xfrm>
                  <a:off x="10588195"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1" name="Freeform 53"/>
                <p:cNvSpPr>
                  <a:spLocks/>
                </p:cNvSpPr>
                <p:nvPr/>
              </p:nvSpPr>
              <p:spPr bwMode="auto">
                <a:xfrm>
                  <a:off x="1048195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2" name="Freeform 54"/>
                <p:cNvSpPr>
                  <a:spLocks/>
                </p:cNvSpPr>
                <p:nvPr/>
              </p:nvSpPr>
              <p:spPr bwMode="auto">
                <a:xfrm>
                  <a:off x="10331088"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3" name="Freeform 55"/>
                <p:cNvSpPr>
                  <a:spLocks/>
                </p:cNvSpPr>
                <p:nvPr/>
              </p:nvSpPr>
              <p:spPr bwMode="auto">
                <a:xfrm>
                  <a:off x="10224846"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4" name="Freeform 56"/>
                <p:cNvSpPr>
                  <a:spLocks/>
                </p:cNvSpPr>
                <p:nvPr/>
              </p:nvSpPr>
              <p:spPr bwMode="auto">
                <a:xfrm>
                  <a:off x="10120729"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5" name="Freeform 57"/>
                <p:cNvSpPr>
                  <a:spLocks/>
                </p:cNvSpPr>
                <p:nvPr/>
              </p:nvSpPr>
              <p:spPr bwMode="auto">
                <a:xfrm>
                  <a:off x="10018737"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6" name="Freeform 58"/>
                <p:cNvSpPr>
                  <a:spLocks/>
                </p:cNvSpPr>
                <p:nvPr/>
              </p:nvSpPr>
              <p:spPr bwMode="auto">
                <a:xfrm>
                  <a:off x="9863622"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7" name="Freeform 59"/>
                <p:cNvSpPr>
                  <a:spLocks/>
                </p:cNvSpPr>
                <p:nvPr/>
              </p:nvSpPr>
              <p:spPr bwMode="auto">
                <a:xfrm>
                  <a:off x="9757380"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8" name="Freeform 60"/>
                <p:cNvSpPr>
                  <a:spLocks/>
                </p:cNvSpPr>
                <p:nvPr/>
              </p:nvSpPr>
              <p:spPr bwMode="auto">
                <a:xfrm>
                  <a:off x="965751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3 w 38"/>
                    <a:gd name="T11" fmla="*/ 14 h 62"/>
                    <a:gd name="T12" fmla="*/ 23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9" name="Freeform 61"/>
                <p:cNvSpPr>
                  <a:spLocks/>
                </p:cNvSpPr>
                <p:nvPr/>
              </p:nvSpPr>
              <p:spPr bwMode="auto">
                <a:xfrm>
                  <a:off x="9551271"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0" name="Freeform 62"/>
                <p:cNvSpPr>
                  <a:spLocks/>
                </p:cNvSpPr>
                <p:nvPr/>
              </p:nvSpPr>
              <p:spPr bwMode="auto">
                <a:xfrm>
                  <a:off x="10492576"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1" name="Freeform 63"/>
                <p:cNvSpPr>
                  <a:spLocks/>
                </p:cNvSpPr>
                <p:nvPr/>
              </p:nvSpPr>
              <p:spPr bwMode="auto">
                <a:xfrm>
                  <a:off x="10547822"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2" name="Freeform 64"/>
                <p:cNvSpPr>
                  <a:spLocks/>
                </p:cNvSpPr>
                <p:nvPr/>
              </p:nvSpPr>
              <p:spPr bwMode="auto">
                <a:xfrm>
                  <a:off x="10607318" y="1840164"/>
                  <a:ext cx="46747" cy="72245"/>
                </a:xfrm>
                <a:custGeom>
                  <a:avLst/>
                  <a:gdLst>
                    <a:gd name="T0" fmla="*/ 22 w 22"/>
                    <a:gd name="T1" fmla="*/ 34 h 34"/>
                    <a:gd name="T2" fmla="*/ 0 w 22"/>
                    <a:gd name="T3" fmla="*/ 34 h 34"/>
                    <a:gd name="T4" fmla="*/ 0 w 22"/>
                    <a:gd name="T5" fmla="*/ 27 h 34"/>
                    <a:gd name="T6" fmla="*/ 8 w 22"/>
                    <a:gd name="T7" fmla="*/ 27 h 34"/>
                    <a:gd name="T8" fmla="*/ 8 w 22"/>
                    <a:gd name="T9" fmla="*/ 8 h 34"/>
                    <a:gd name="T10" fmla="*/ 0 w 22"/>
                    <a:gd name="T11" fmla="*/ 8 h 34"/>
                    <a:gd name="T12" fmla="*/ 0 w 22"/>
                    <a:gd name="T13" fmla="*/ 3 h 34"/>
                    <a:gd name="T14" fmla="*/ 15 w 22"/>
                    <a:gd name="T15" fmla="*/ 0 h 34"/>
                    <a:gd name="T16" fmla="*/ 15 w 22"/>
                    <a:gd name="T17" fmla="*/ 27 h 34"/>
                    <a:gd name="T18" fmla="*/ 22 w 22"/>
                    <a:gd name="T19" fmla="*/ 27 h 34"/>
                    <a:gd name="T20" fmla="*/ 22 w 22"/>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4">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3" name="Freeform 65"/>
                <p:cNvSpPr>
                  <a:spLocks/>
                </p:cNvSpPr>
                <p:nvPr/>
              </p:nvSpPr>
              <p:spPr bwMode="auto">
                <a:xfrm>
                  <a:off x="9676636" y="1835914"/>
                  <a:ext cx="50996" cy="76495"/>
                </a:xfrm>
                <a:custGeom>
                  <a:avLst/>
                  <a:gdLst>
                    <a:gd name="T0" fmla="*/ 0 w 10"/>
                    <a:gd name="T1" fmla="*/ 14 h 15"/>
                    <a:gd name="T2" fmla="*/ 0 w 10"/>
                    <a:gd name="T3" fmla="*/ 11 h 15"/>
                    <a:gd name="T4" fmla="*/ 2 w 10"/>
                    <a:gd name="T5" fmla="*/ 12 h 15"/>
                    <a:gd name="T6" fmla="*/ 4 w 10"/>
                    <a:gd name="T7" fmla="*/ 13 h 15"/>
                    <a:gd name="T8" fmla="*/ 6 w 10"/>
                    <a:gd name="T9" fmla="*/ 12 h 15"/>
                    <a:gd name="T10" fmla="*/ 6 w 10"/>
                    <a:gd name="T11" fmla="*/ 12 h 15"/>
                    <a:gd name="T12" fmla="*/ 7 w 10"/>
                    <a:gd name="T13" fmla="*/ 12 h 15"/>
                    <a:gd name="T14" fmla="*/ 7 w 10"/>
                    <a:gd name="T15" fmla="*/ 11 h 15"/>
                    <a:gd name="T16" fmla="*/ 7 w 10"/>
                    <a:gd name="T17" fmla="*/ 10 h 15"/>
                    <a:gd name="T18" fmla="*/ 6 w 10"/>
                    <a:gd name="T19" fmla="*/ 10 h 15"/>
                    <a:gd name="T20" fmla="*/ 5 w 10"/>
                    <a:gd name="T21" fmla="*/ 9 h 15"/>
                    <a:gd name="T22" fmla="*/ 4 w 10"/>
                    <a:gd name="T23" fmla="*/ 9 h 15"/>
                    <a:gd name="T24" fmla="*/ 1 w 10"/>
                    <a:gd name="T25" fmla="*/ 7 h 15"/>
                    <a:gd name="T26" fmla="*/ 0 w 10"/>
                    <a:gd name="T27" fmla="*/ 4 h 15"/>
                    <a:gd name="T28" fmla="*/ 1 w 10"/>
                    <a:gd name="T29" fmla="*/ 2 h 15"/>
                    <a:gd name="T30" fmla="*/ 2 w 10"/>
                    <a:gd name="T31" fmla="*/ 1 h 15"/>
                    <a:gd name="T32" fmla="*/ 4 w 10"/>
                    <a:gd name="T33" fmla="*/ 0 h 15"/>
                    <a:gd name="T34" fmla="*/ 6 w 10"/>
                    <a:gd name="T35" fmla="*/ 0 h 15"/>
                    <a:gd name="T36" fmla="*/ 8 w 10"/>
                    <a:gd name="T37" fmla="*/ 0 h 15"/>
                    <a:gd name="T38" fmla="*/ 10 w 10"/>
                    <a:gd name="T39" fmla="*/ 1 h 15"/>
                    <a:gd name="T40" fmla="*/ 10 w 10"/>
                    <a:gd name="T41" fmla="*/ 4 h 15"/>
                    <a:gd name="T42" fmla="*/ 9 w 10"/>
                    <a:gd name="T43" fmla="*/ 3 h 15"/>
                    <a:gd name="T44" fmla="*/ 8 w 10"/>
                    <a:gd name="T45" fmla="*/ 3 h 15"/>
                    <a:gd name="T46" fmla="*/ 7 w 10"/>
                    <a:gd name="T47" fmla="*/ 3 h 15"/>
                    <a:gd name="T48" fmla="*/ 6 w 10"/>
                    <a:gd name="T49" fmla="*/ 3 h 15"/>
                    <a:gd name="T50" fmla="*/ 5 w 10"/>
                    <a:gd name="T51" fmla="*/ 3 h 15"/>
                    <a:gd name="T52" fmla="*/ 5 w 10"/>
                    <a:gd name="T53" fmla="*/ 3 h 15"/>
                    <a:gd name="T54" fmla="*/ 4 w 10"/>
                    <a:gd name="T55" fmla="*/ 3 h 15"/>
                    <a:gd name="T56" fmla="*/ 4 w 10"/>
                    <a:gd name="T57" fmla="*/ 4 h 15"/>
                    <a:gd name="T58" fmla="*/ 4 w 10"/>
                    <a:gd name="T59" fmla="*/ 5 h 15"/>
                    <a:gd name="T60" fmla="*/ 5 w 10"/>
                    <a:gd name="T61" fmla="*/ 5 h 15"/>
                    <a:gd name="T62" fmla="*/ 5 w 10"/>
                    <a:gd name="T63" fmla="*/ 6 h 15"/>
                    <a:gd name="T64" fmla="*/ 7 w 10"/>
                    <a:gd name="T65" fmla="*/ 6 h 15"/>
                    <a:gd name="T66" fmla="*/ 8 w 10"/>
                    <a:gd name="T67" fmla="*/ 7 h 15"/>
                    <a:gd name="T68" fmla="*/ 9 w 10"/>
                    <a:gd name="T69" fmla="*/ 8 h 15"/>
                    <a:gd name="T70" fmla="*/ 10 w 10"/>
                    <a:gd name="T71" fmla="*/ 9 h 15"/>
                    <a:gd name="T72" fmla="*/ 10 w 10"/>
                    <a:gd name="T73" fmla="*/ 11 h 15"/>
                    <a:gd name="T74" fmla="*/ 10 w 10"/>
                    <a:gd name="T75" fmla="*/ 13 h 15"/>
                    <a:gd name="T76" fmla="*/ 9 w 10"/>
                    <a:gd name="T77" fmla="*/ 14 h 15"/>
                    <a:gd name="T78" fmla="*/ 7 w 10"/>
                    <a:gd name="T79" fmla="*/ 15 h 15"/>
                    <a:gd name="T80" fmla="*/ 5 w 10"/>
                    <a:gd name="T81" fmla="*/ 15 h 15"/>
                    <a:gd name="T82" fmla="*/ 2 w 10"/>
                    <a:gd name="T83" fmla="*/ 15 h 15"/>
                    <a:gd name="T84" fmla="*/ 0 w 10"/>
                    <a:gd name="T8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5">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4" name="Freeform 66"/>
                <p:cNvSpPr>
                  <a:spLocks noEditPoints="1"/>
                </p:cNvSpPr>
                <p:nvPr/>
              </p:nvSpPr>
              <p:spPr bwMode="auto">
                <a:xfrm>
                  <a:off x="9738257" y="1831664"/>
                  <a:ext cx="19124" cy="80744"/>
                </a:xfrm>
                <a:custGeom>
                  <a:avLst/>
                  <a:gdLst>
                    <a:gd name="T0" fmla="*/ 2 w 4"/>
                    <a:gd name="T1" fmla="*/ 4 h 16"/>
                    <a:gd name="T2" fmla="*/ 1 w 4"/>
                    <a:gd name="T3" fmla="*/ 3 h 16"/>
                    <a:gd name="T4" fmla="*/ 0 w 4"/>
                    <a:gd name="T5" fmla="*/ 2 h 16"/>
                    <a:gd name="T6" fmla="*/ 1 w 4"/>
                    <a:gd name="T7" fmla="*/ 1 h 16"/>
                    <a:gd name="T8" fmla="*/ 2 w 4"/>
                    <a:gd name="T9" fmla="*/ 0 h 16"/>
                    <a:gd name="T10" fmla="*/ 4 w 4"/>
                    <a:gd name="T11" fmla="*/ 1 h 16"/>
                    <a:gd name="T12" fmla="*/ 4 w 4"/>
                    <a:gd name="T13" fmla="*/ 2 h 16"/>
                    <a:gd name="T14" fmla="*/ 4 w 4"/>
                    <a:gd name="T15" fmla="*/ 3 h 16"/>
                    <a:gd name="T16" fmla="*/ 2 w 4"/>
                    <a:gd name="T17" fmla="*/ 4 h 16"/>
                    <a:gd name="T18" fmla="*/ 4 w 4"/>
                    <a:gd name="T19" fmla="*/ 16 h 16"/>
                    <a:gd name="T20" fmla="*/ 1 w 4"/>
                    <a:gd name="T21" fmla="*/ 16 h 16"/>
                    <a:gd name="T22" fmla="*/ 1 w 4"/>
                    <a:gd name="T23" fmla="*/ 5 h 16"/>
                    <a:gd name="T24" fmla="*/ 4 w 4"/>
                    <a:gd name="T25" fmla="*/ 5 h 16"/>
                    <a:gd name="T26" fmla="*/ 4 w 4"/>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6">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5" name="Freeform 67"/>
                <p:cNvSpPr>
                  <a:spLocks noEditPoints="1"/>
                </p:cNvSpPr>
                <p:nvPr/>
              </p:nvSpPr>
              <p:spPr bwMode="auto">
                <a:xfrm>
                  <a:off x="9768005" y="1857163"/>
                  <a:ext cx="55246" cy="80744"/>
                </a:xfrm>
                <a:custGeom>
                  <a:avLst/>
                  <a:gdLst>
                    <a:gd name="T0" fmla="*/ 11 w 11"/>
                    <a:gd name="T1" fmla="*/ 10 h 16"/>
                    <a:gd name="T2" fmla="*/ 9 w 11"/>
                    <a:gd name="T3" fmla="*/ 14 h 16"/>
                    <a:gd name="T4" fmla="*/ 4 w 11"/>
                    <a:gd name="T5" fmla="*/ 16 h 16"/>
                    <a:gd name="T6" fmla="*/ 1 w 11"/>
                    <a:gd name="T7" fmla="*/ 15 h 16"/>
                    <a:gd name="T8" fmla="*/ 1 w 11"/>
                    <a:gd name="T9" fmla="*/ 13 h 16"/>
                    <a:gd name="T10" fmla="*/ 4 w 11"/>
                    <a:gd name="T11" fmla="*/ 13 h 16"/>
                    <a:gd name="T12" fmla="*/ 7 w 11"/>
                    <a:gd name="T13" fmla="*/ 13 h 16"/>
                    <a:gd name="T14" fmla="*/ 8 w 11"/>
                    <a:gd name="T15" fmla="*/ 10 h 16"/>
                    <a:gd name="T16" fmla="*/ 8 w 11"/>
                    <a:gd name="T17" fmla="*/ 9 h 16"/>
                    <a:gd name="T18" fmla="*/ 8 w 11"/>
                    <a:gd name="T19" fmla="*/ 9 h 16"/>
                    <a:gd name="T20" fmla="*/ 4 w 11"/>
                    <a:gd name="T21" fmla="*/ 11 h 16"/>
                    <a:gd name="T22" fmla="*/ 1 w 11"/>
                    <a:gd name="T23" fmla="*/ 10 h 16"/>
                    <a:gd name="T24" fmla="*/ 0 w 11"/>
                    <a:gd name="T25" fmla="*/ 6 h 16"/>
                    <a:gd name="T26" fmla="*/ 1 w 11"/>
                    <a:gd name="T27" fmla="*/ 2 h 16"/>
                    <a:gd name="T28" fmla="*/ 5 w 11"/>
                    <a:gd name="T29" fmla="*/ 0 h 16"/>
                    <a:gd name="T30" fmla="*/ 8 w 11"/>
                    <a:gd name="T31" fmla="*/ 2 h 16"/>
                    <a:gd name="T32" fmla="*/ 8 w 11"/>
                    <a:gd name="T33" fmla="*/ 2 h 16"/>
                    <a:gd name="T34" fmla="*/ 8 w 11"/>
                    <a:gd name="T35" fmla="*/ 0 h 16"/>
                    <a:gd name="T36" fmla="*/ 11 w 11"/>
                    <a:gd name="T37" fmla="*/ 0 h 16"/>
                    <a:gd name="T38" fmla="*/ 11 w 11"/>
                    <a:gd name="T39" fmla="*/ 10 h 16"/>
                    <a:gd name="T40" fmla="*/ 8 w 11"/>
                    <a:gd name="T41" fmla="*/ 6 h 16"/>
                    <a:gd name="T42" fmla="*/ 8 w 11"/>
                    <a:gd name="T43" fmla="*/ 5 h 16"/>
                    <a:gd name="T44" fmla="*/ 7 w 11"/>
                    <a:gd name="T45" fmla="*/ 3 h 16"/>
                    <a:gd name="T46" fmla="*/ 5 w 11"/>
                    <a:gd name="T47" fmla="*/ 3 h 16"/>
                    <a:gd name="T48" fmla="*/ 4 w 11"/>
                    <a:gd name="T49" fmla="*/ 3 h 16"/>
                    <a:gd name="T50" fmla="*/ 3 w 11"/>
                    <a:gd name="T51" fmla="*/ 6 h 16"/>
                    <a:gd name="T52" fmla="*/ 4 w 11"/>
                    <a:gd name="T53" fmla="*/ 8 h 16"/>
                    <a:gd name="T54" fmla="*/ 5 w 11"/>
                    <a:gd name="T55" fmla="*/ 9 h 16"/>
                    <a:gd name="T56" fmla="*/ 7 w 11"/>
                    <a:gd name="T57" fmla="*/ 8 h 16"/>
                    <a:gd name="T58" fmla="*/ 8 w 11"/>
                    <a:gd name="T5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6">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6" name="Freeform 68"/>
                <p:cNvSpPr>
                  <a:spLocks/>
                </p:cNvSpPr>
                <p:nvPr/>
              </p:nvSpPr>
              <p:spPr bwMode="auto">
                <a:xfrm>
                  <a:off x="9833875" y="1857163"/>
                  <a:ext cx="55246" cy="55246"/>
                </a:xfrm>
                <a:custGeom>
                  <a:avLst/>
                  <a:gdLst>
                    <a:gd name="T0" fmla="*/ 11 w 11"/>
                    <a:gd name="T1" fmla="*/ 11 h 11"/>
                    <a:gd name="T2" fmla="*/ 7 w 11"/>
                    <a:gd name="T3" fmla="*/ 11 h 11"/>
                    <a:gd name="T4" fmla="*/ 7 w 11"/>
                    <a:gd name="T5" fmla="*/ 5 h 11"/>
                    <a:gd name="T6" fmla="*/ 6 w 11"/>
                    <a:gd name="T7" fmla="*/ 3 h 11"/>
                    <a:gd name="T8" fmla="*/ 4 w 11"/>
                    <a:gd name="T9" fmla="*/ 3 h 11"/>
                    <a:gd name="T10" fmla="*/ 4 w 11"/>
                    <a:gd name="T11" fmla="*/ 5 h 11"/>
                    <a:gd name="T12" fmla="*/ 4 w 11"/>
                    <a:gd name="T13" fmla="*/ 11 h 11"/>
                    <a:gd name="T14" fmla="*/ 0 w 11"/>
                    <a:gd name="T15" fmla="*/ 11 h 11"/>
                    <a:gd name="T16" fmla="*/ 0 w 11"/>
                    <a:gd name="T17" fmla="*/ 0 h 11"/>
                    <a:gd name="T18" fmla="*/ 4 w 11"/>
                    <a:gd name="T19" fmla="*/ 0 h 11"/>
                    <a:gd name="T20" fmla="*/ 4 w 11"/>
                    <a:gd name="T21" fmla="*/ 2 h 11"/>
                    <a:gd name="T22" fmla="*/ 4 w 11"/>
                    <a:gd name="T23" fmla="*/ 2 h 11"/>
                    <a:gd name="T24" fmla="*/ 7 w 11"/>
                    <a:gd name="T25" fmla="*/ 0 h 11"/>
                    <a:gd name="T26" fmla="*/ 11 w 11"/>
                    <a:gd name="T27" fmla="*/ 4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7" name="Freeform 69"/>
                <p:cNvSpPr>
                  <a:spLocks noEditPoints="1"/>
                </p:cNvSpPr>
                <p:nvPr/>
              </p:nvSpPr>
              <p:spPr bwMode="auto">
                <a:xfrm>
                  <a:off x="9893370" y="1857163"/>
                  <a:ext cx="50996" cy="55246"/>
                </a:xfrm>
                <a:custGeom>
                  <a:avLst/>
                  <a:gdLst>
                    <a:gd name="T0" fmla="*/ 10 w 10"/>
                    <a:gd name="T1" fmla="*/ 11 h 11"/>
                    <a:gd name="T2" fmla="*/ 7 w 10"/>
                    <a:gd name="T3" fmla="*/ 11 h 11"/>
                    <a:gd name="T4" fmla="*/ 7 w 10"/>
                    <a:gd name="T5" fmla="*/ 9 h 11"/>
                    <a:gd name="T6" fmla="*/ 7 w 10"/>
                    <a:gd name="T7" fmla="*/ 9 h 11"/>
                    <a:gd name="T8" fmla="*/ 4 w 10"/>
                    <a:gd name="T9" fmla="*/ 11 h 11"/>
                    <a:gd name="T10" fmla="*/ 1 w 10"/>
                    <a:gd name="T11" fmla="*/ 10 h 11"/>
                    <a:gd name="T12" fmla="*/ 0 w 10"/>
                    <a:gd name="T13" fmla="*/ 8 h 11"/>
                    <a:gd name="T14" fmla="*/ 4 w 10"/>
                    <a:gd name="T15" fmla="*/ 4 h 11"/>
                    <a:gd name="T16" fmla="*/ 7 w 10"/>
                    <a:gd name="T17" fmla="*/ 4 h 11"/>
                    <a:gd name="T18" fmla="*/ 5 w 10"/>
                    <a:gd name="T19" fmla="*/ 2 h 11"/>
                    <a:gd name="T20" fmla="*/ 1 w 10"/>
                    <a:gd name="T21" fmla="*/ 3 h 11"/>
                    <a:gd name="T22" fmla="*/ 1 w 10"/>
                    <a:gd name="T23" fmla="*/ 1 h 11"/>
                    <a:gd name="T24" fmla="*/ 3 w 10"/>
                    <a:gd name="T25" fmla="*/ 0 h 11"/>
                    <a:gd name="T26" fmla="*/ 5 w 10"/>
                    <a:gd name="T27" fmla="*/ 0 h 11"/>
                    <a:gd name="T28" fmla="*/ 10 w 10"/>
                    <a:gd name="T29" fmla="*/ 5 h 11"/>
                    <a:gd name="T30" fmla="*/ 10 w 10"/>
                    <a:gd name="T31" fmla="*/ 11 h 11"/>
                    <a:gd name="T32" fmla="*/ 7 w 10"/>
                    <a:gd name="T33" fmla="*/ 7 h 11"/>
                    <a:gd name="T34" fmla="*/ 7 w 10"/>
                    <a:gd name="T35" fmla="*/ 6 h 11"/>
                    <a:gd name="T36" fmla="*/ 5 w 10"/>
                    <a:gd name="T37" fmla="*/ 6 h 11"/>
                    <a:gd name="T38" fmla="*/ 3 w 10"/>
                    <a:gd name="T39" fmla="*/ 8 h 11"/>
                    <a:gd name="T40" fmla="*/ 4 w 10"/>
                    <a:gd name="T41" fmla="*/ 9 h 11"/>
                    <a:gd name="T42" fmla="*/ 5 w 10"/>
                    <a:gd name="T43" fmla="*/ 9 h 11"/>
                    <a:gd name="T44" fmla="*/ 6 w 10"/>
                    <a:gd name="T45" fmla="*/ 8 h 11"/>
                    <a:gd name="T46" fmla="*/ 7 w 10"/>
                    <a:gd name="T4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1">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8" name="Freeform 70"/>
                <p:cNvSpPr>
                  <a:spLocks/>
                </p:cNvSpPr>
                <p:nvPr/>
              </p:nvSpPr>
              <p:spPr bwMode="auto">
                <a:xfrm>
                  <a:off x="9952866" y="1840164"/>
                  <a:ext cx="36123" cy="72245"/>
                </a:xfrm>
                <a:custGeom>
                  <a:avLst/>
                  <a:gdLst>
                    <a:gd name="T0" fmla="*/ 7 w 7"/>
                    <a:gd name="T1" fmla="*/ 14 h 14"/>
                    <a:gd name="T2" fmla="*/ 5 w 7"/>
                    <a:gd name="T3" fmla="*/ 14 h 14"/>
                    <a:gd name="T4" fmla="*/ 1 w 7"/>
                    <a:gd name="T5" fmla="*/ 11 h 14"/>
                    <a:gd name="T6" fmla="*/ 1 w 7"/>
                    <a:gd name="T7" fmla="*/ 6 h 14"/>
                    <a:gd name="T8" fmla="*/ 0 w 7"/>
                    <a:gd name="T9" fmla="*/ 6 h 14"/>
                    <a:gd name="T10" fmla="*/ 0 w 7"/>
                    <a:gd name="T11" fmla="*/ 3 h 14"/>
                    <a:gd name="T12" fmla="*/ 1 w 7"/>
                    <a:gd name="T13" fmla="*/ 3 h 14"/>
                    <a:gd name="T14" fmla="*/ 1 w 7"/>
                    <a:gd name="T15" fmla="*/ 1 h 14"/>
                    <a:gd name="T16" fmla="*/ 4 w 7"/>
                    <a:gd name="T17" fmla="*/ 0 h 14"/>
                    <a:gd name="T18" fmla="*/ 4 w 7"/>
                    <a:gd name="T19" fmla="*/ 3 h 14"/>
                    <a:gd name="T20" fmla="*/ 7 w 7"/>
                    <a:gd name="T21" fmla="*/ 3 h 14"/>
                    <a:gd name="T22" fmla="*/ 7 w 7"/>
                    <a:gd name="T23" fmla="*/ 6 h 14"/>
                    <a:gd name="T24" fmla="*/ 4 w 7"/>
                    <a:gd name="T25" fmla="*/ 6 h 14"/>
                    <a:gd name="T26" fmla="*/ 4 w 7"/>
                    <a:gd name="T27" fmla="*/ 10 h 14"/>
                    <a:gd name="T28" fmla="*/ 6 w 7"/>
                    <a:gd name="T29" fmla="*/ 12 h 14"/>
                    <a:gd name="T30" fmla="*/ 7 w 7"/>
                    <a:gd name="T31" fmla="*/ 11 h 14"/>
                    <a:gd name="T32" fmla="*/ 7 w 7"/>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9" name="Freeform 71"/>
                <p:cNvSpPr>
                  <a:spLocks/>
                </p:cNvSpPr>
                <p:nvPr/>
              </p:nvSpPr>
              <p:spPr bwMode="auto">
                <a:xfrm>
                  <a:off x="9993239" y="1857163"/>
                  <a:ext cx="57371" cy="55246"/>
                </a:xfrm>
                <a:custGeom>
                  <a:avLst/>
                  <a:gdLst>
                    <a:gd name="T0" fmla="*/ 11 w 11"/>
                    <a:gd name="T1" fmla="*/ 11 h 11"/>
                    <a:gd name="T2" fmla="*/ 7 w 11"/>
                    <a:gd name="T3" fmla="*/ 11 h 11"/>
                    <a:gd name="T4" fmla="*/ 7 w 11"/>
                    <a:gd name="T5" fmla="*/ 9 h 11"/>
                    <a:gd name="T6" fmla="*/ 7 w 11"/>
                    <a:gd name="T7" fmla="*/ 9 h 11"/>
                    <a:gd name="T8" fmla="*/ 4 w 11"/>
                    <a:gd name="T9" fmla="*/ 11 h 11"/>
                    <a:gd name="T10" fmla="*/ 0 w 11"/>
                    <a:gd name="T11" fmla="*/ 7 h 11"/>
                    <a:gd name="T12" fmla="*/ 0 w 11"/>
                    <a:gd name="T13" fmla="*/ 0 h 11"/>
                    <a:gd name="T14" fmla="*/ 4 w 11"/>
                    <a:gd name="T15" fmla="*/ 0 h 11"/>
                    <a:gd name="T16" fmla="*/ 4 w 11"/>
                    <a:gd name="T17" fmla="*/ 6 h 11"/>
                    <a:gd name="T18" fmla="*/ 5 w 11"/>
                    <a:gd name="T19" fmla="*/ 9 h 11"/>
                    <a:gd name="T20" fmla="*/ 7 w 11"/>
                    <a:gd name="T21" fmla="*/ 8 h 11"/>
                    <a:gd name="T22" fmla="*/ 7 w 11"/>
                    <a:gd name="T23" fmla="*/ 6 h 11"/>
                    <a:gd name="T24" fmla="*/ 7 w 11"/>
                    <a:gd name="T25" fmla="*/ 0 h 11"/>
                    <a:gd name="T26" fmla="*/ 11 w 11"/>
                    <a:gd name="T27" fmla="*/ 0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0" name="Freeform 72"/>
                <p:cNvSpPr>
                  <a:spLocks/>
                </p:cNvSpPr>
                <p:nvPr/>
              </p:nvSpPr>
              <p:spPr bwMode="auto">
                <a:xfrm>
                  <a:off x="10059108" y="1857163"/>
                  <a:ext cx="36123" cy="55246"/>
                </a:xfrm>
                <a:custGeom>
                  <a:avLst/>
                  <a:gdLst>
                    <a:gd name="T0" fmla="*/ 7 w 7"/>
                    <a:gd name="T1" fmla="*/ 3 h 11"/>
                    <a:gd name="T2" fmla="*/ 6 w 7"/>
                    <a:gd name="T3" fmla="*/ 3 h 11"/>
                    <a:gd name="T4" fmla="*/ 4 w 7"/>
                    <a:gd name="T5" fmla="*/ 4 h 11"/>
                    <a:gd name="T6" fmla="*/ 4 w 7"/>
                    <a:gd name="T7" fmla="*/ 6 h 11"/>
                    <a:gd name="T8" fmla="*/ 4 w 7"/>
                    <a:gd name="T9" fmla="*/ 11 h 11"/>
                    <a:gd name="T10" fmla="*/ 0 w 7"/>
                    <a:gd name="T11" fmla="*/ 11 h 11"/>
                    <a:gd name="T12" fmla="*/ 0 w 7"/>
                    <a:gd name="T13" fmla="*/ 0 h 11"/>
                    <a:gd name="T14" fmla="*/ 4 w 7"/>
                    <a:gd name="T15" fmla="*/ 0 h 11"/>
                    <a:gd name="T16" fmla="*/ 4 w 7"/>
                    <a:gd name="T17" fmla="*/ 2 h 11"/>
                    <a:gd name="T18" fmla="*/ 4 w 7"/>
                    <a:gd name="T19" fmla="*/ 2 h 11"/>
                    <a:gd name="T20" fmla="*/ 6 w 7"/>
                    <a:gd name="T21" fmla="*/ 0 h 11"/>
                    <a:gd name="T22" fmla="*/ 7 w 7"/>
                    <a:gd name="T23" fmla="*/ 0 h 11"/>
                    <a:gd name="T24" fmla="*/ 7 w 7"/>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1" name="Freeform 73"/>
                <p:cNvSpPr>
                  <a:spLocks noEditPoints="1"/>
                </p:cNvSpPr>
                <p:nvPr/>
              </p:nvSpPr>
              <p:spPr bwMode="auto">
                <a:xfrm>
                  <a:off x="10099481" y="1857163"/>
                  <a:ext cx="50996" cy="55246"/>
                </a:xfrm>
                <a:custGeom>
                  <a:avLst/>
                  <a:gdLst>
                    <a:gd name="T0" fmla="*/ 10 w 10"/>
                    <a:gd name="T1" fmla="*/ 7 h 11"/>
                    <a:gd name="T2" fmla="*/ 3 w 10"/>
                    <a:gd name="T3" fmla="*/ 7 h 11"/>
                    <a:gd name="T4" fmla="*/ 6 w 10"/>
                    <a:gd name="T5" fmla="*/ 9 h 11"/>
                    <a:gd name="T6" fmla="*/ 9 w 10"/>
                    <a:gd name="T7" fmla="*/ 8 h 11"/>
                    <a:gd name="T8" fmla="*/ 9 w 10"/>
                    <a:gd name="T9" fmla="*/ 10 h 11"/>
                    <a:gd name="T10" fmla="*/ 5 w 10"/>
                    <a:gd name="T11" fmla="*/ 11 h 11"/>
                    <a:gd name="T12" fmla="*/ 1 w 10"/>
                    <a:gd name="T13" fmla="*/ 10 h 11"/>
                    <a:gd name="T14" fmla="*/ 0 w 10"/>
                    <a:gd name="T15" fmla="*/ 6 h 11"/>
                    <a:gd name="T16" fmla="*/ 2 w 10"/>
                    <a:gd name="T17" fmla="*/ 2 h 11"/>
                    <a:gd name="T18" fmla="*/ 5 w 10"/>
                    <a:gd name="T19" fmla="*/ 0 h 11"/>
                    <a:gd name="T20" fmla="*/ 9 w 10"/>
                    <a:gd name="T21" fmla="*/ 2 h 11"/>
                    <a:gd name="T22" fmla="*/ 10 w 10"/>
                    <a:gd name="T23" fmla="*/ 5 h 11"/>
                    <a:gd name="T24" fmla="*/ 10 w 10"/>
                    <a:gd name="T25" fmla="*/ 7 h 11"/>
                    <a:gd name="T26" fmla="*/ 7 w 10"/>
                    <a:gd name="T27" fmla="*/ 5 h 11"/>
                    <a:gd name="T28" fmla="*/ 5 w 10"/>
                    <a:gd name="T29" fmla="*/ 2 h 11"/>
                    <a:gd name="T30" fmla="*/ 4 w 10"/>
                    <a:gd name="T31" fmla="*/ 3 h 11"/>
                    <a:gd name="T32" fmla="*/ 3 w 10"/>
                    <a:gd name="T33" fmla="*/ 5 h 11"/>
                    <a:gd name="T34" fmla="*/ 7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857" name="Group 856"/>
              <p:cNvGrpSpPr/>
              <p:nvPr/>
            </p:nvGrpSpPr>
            <p:grpSpPr>
              <a:xfrm>
                <a:off x="8283011" y="2411788"/>
                <a:ext cx="327010" cy="200197"/>
                <a:chOff x="9349410" y="1266455"/>
                <a:chExt cx="2158842" cy="1321655"/>
              </a:xfrm>
              <a:effectLst>
                <a:outerShdw sx="102000" sy="102000" algn="ctr" rotWithShape="0">
                  <a:prstClr val="black">
                    <a:alpha val="44000"/>
                  </a:prstClr>
                </a:outerShdw>
              </a:effectLst>
            </p:grpSpPr>
            <p:sp>
              <p:nvSpPr>
                <p:cNvPr id="858" name="Freeform 37"/>
                <p:cNvSpPr>
                  <a:spLocks/>
                </p:cNvSpPr>
                <p:nvPr/>
              </p:nvSpPr>
              <p:spPr bwMode="auto">
                <a:xfrm>
                  <a:off x="9349410" y="1266455"/>
                  <a:ext cx="2158842" cy="1321655"/>
                </a:xfrm>
                <a:custGeom>
                  <a:avLst/>
                  <a:gdLst>
                    <a:gd name="T0" fmla="*/ 429 w 429"/>
                    <a:gd name="T1" fmla="*/ 229 h 262"/>
                    <a:gd name="T2" fmla="*/ 396 w 429"/>
                    <a:gd name="T3" fmla="*/ 262 h 262"/>
                    <a:gd name="T4" fmla="*/ 33 w 429"/>
                    <a:gd name="T5" fmla="*/ 262 h 262"/>
                    <a:gd name="T6" fmla="*/ 0 w 429"/>
                    <a:gd name="T7" fmla="*/ 229 h 262"/>
                    <a:gd name="T8" fmla="*/ 0 w 429"/>
                    <a:gd name="T9" fmla="*/ 33 h 262"/>
                    <a:gd name="T10" fmla="*/ 33 w 429"/>
                    <a:gd name="T11" fmla="*/ 0 h 262"/>
                    <a:gd name="T12" fmla="*/ 396 w 429"/>
                    <a:gd name="T13" fmla="*/ 0 h 262"/>
                    <a:gd name="T14" fmla="*/ 429 w 429"/>
                    <a:gd name="T15" fmla="*/ 33 h 262"/>
                    <a:gd name="T16" fmla="*/ 429 w 429"/>
                    <a:gd name="T17"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62">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59" name="Rectangle 38"/>
                <p:cNvSpPr>
                  <a:spLocks noChangeArrowheads="1"/>
                </p:cNvSpPr>
                <p:nvPr/>
              </p:nvSpPr>
              <p:spPr bwMode="auto">
                <a:xfrm>
                  <a:off x="9349410" y="1417320"/>
                  <a:ext cx="2158842" cy="308104"/>
                </a:xfrm>
                <a:prstGeom prst="rect">
                  <a:avLst/>
                </a:prstGeom>
                <a:solidFill>
                  <a:srgbClr val="000000">
                    <a:lumMod val="65000"/>
                    <a:lumOff val="3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0" name="Rectangle 39"/>
                <p:cNvSpPr>
                  <a:spLocks noChangeArrowheads="1"/>
                </p:cNvSpPr>
                <p:nvPr/>
              </p:nvSpPr>
              <p:spPr bwMode="auto">
                <a:xfrm>
                  <a:off x="9445029" y="1765795"/>
                  <a:ext cx="1264283" cy="2124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1" name="Rectangle 40"/>
                <p:cNvSpPr>
                  <a:spLocks noChangeArrowheads="1"/>
                </p:cNvSpPr>
                <p:nvPr/>
              </p:nvSpPr>
              <p:spPr bwMode="auto">
                <a:xfrm>
                  <a:off x="9581019" y="2254510"/>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2" name="Rectangle 41"/>
                <p:cNvSpPr>
                  <a:spLocks noChangeArrowheads="1"/>
                </p:cNvSpPr>
                <p:nvPr/>
              </p:nvSpPr>
              <p:spPr bwMode="auto">
                <a:xfrm>
                  <a:off x="9581019" y="2199264"/>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3" name="Rectangle 42"/>
                <p:cNvSpPr>
                  <a:spLocks noChangeArrowheads="1"/>
                </p:cNvSpPr>
                <p:nvPr/>
              </p:nvSpPr>
              <p:spPr bwMode="auto">
                <a:xfrm>
                  <a:off x="9581019" y="2309756"/>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4" name="Rectangle 43"/>
                <p:cNvSpPr>
                  <a:spLocks noChangeArrowheads="1"/>
                </p:cNvSpPr>
                <p:nvPr/>
              </p:nvSpPr>
              <p:spPr bwMode="auto">
                <a:xfrm>
                  <a:off x="9581019" y="2367126"/>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5" name="Rectangle 44"/>
                <p:cNvSpPr>
                  <a:spLocks noChangeArrowheads="1"/>
                </p:cNvSpPr>
                <p:nvPr/>
              </p:nvSpPr>
              <p:spPr bwMode="auto">
                <a:xfrm>
                  <a:off x="9581019" y="2422372"/>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6" name="Rectangle 45"/>
                <p:cNvSpPr>
                  <a:spLocks noChangeArrowheads="1"/>
                </p:cNvSpPr>
                <p:nvPr/>
              </p:nvSpPr>
              <p:spPr bwMode="auto">
                <a:xfrm>
                  <a:off x="9581019" y="2477618"/>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7" name="Freeform 46"/>
                <p:cNvSpPr>
                  <a:spLocks/>
                </p:cNvSpPr>
                <p:nvPr/>
              </p:nvSpPr>
              <p:spPr bwMode="auto">
                <a:xfrm>
                  <a:off x="11261770"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8" name="Freeform 47"/>
                <p:cNvSpPr>
                  <a:spLocks/>
                </p:cNvSpPr>
                <p:nvPr/>
              </p:nvSpPr>
              <p:spPr bwMode="auto">
                <a:xfrm>
                  <a:off x="11157653" y="2008027"/>
                  <a:ext cx="80744" cy="131741"/>
                </a:xfrm>
                <a:custGeom>
                  <a:avLst/>
                  <a:gdLst>
                    <a:gd name="T0" fmla="*/ 0 w 38"/>
                    <a:gd name="T1" fmla="*/ 52 h 62"/>
                    <a:gd name="T2" fmla="*/ 11 w 38"/>
                    <a:gd name="T3" fmla="*/ 52 h 62"/>
                    <a:gd name="T4" fmla="*/ 11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9" name="Freeform 48"/>
                <p:cNvSpPr>
                  <a:spLocks/>
                </p:cNvSpPr>
                <p:nvPr/>
              </p:nvSpPr>
              <p:spPr bwMode="auto">
                <a:xfrm>
                  <a:off x="11051411"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0" name="Freeform 49"/>
                <p:cNvSpPr>
                  <a:spLocks/>
                </p:cNvSpPr>
                <p:nvPr/>
              </p:nvSpPr>
              <p:spPr bwMode="auto">
                <a:xfrm>
                  <a:off x="10951543" y="2008027"/>
                  <a:ext cx="78620" cy="131741"/>
                </a:xfrm>
                <a:custGeom>
                  <a:avLst/>
                  <a:gdLst>
                    <a:gd name="T0" fmla="*/ 0 w 37"/>
                    <a:gd name="T1" fmla="*/ 52 h 62"/>
                    <a:gd name="T2" fmla="*/ 11 w 37"/>
                    <a:gd name="T3" fmla="*/ 52 h 62"/>
                    <a:gd name="T4" fmla="*/ 11 w 37"/>
                    <a:gd name="T5" fmla="*/ 0 h 62"/>
                    <a:gd name="T6" fmla="*/ 37 w 37"/>
                    <a:gd name="T7" fmla="*/ 7 h 62"/>
                    <a:gd name="T8" fmla="*/ 37 w 37"/>
                    <a:gd name="T9" fmla="*/ 17 h 62"/>
                    <a:gd name="T10" fmla="*/ 23 w 37"/>
                    <a:gd name="T11" fmla="*/ 14 h 62"/>
                    <a:gd name="T12" fmla="*/ 23 w 37"/>
                    <a:gd name="T13" fmla="*/ 52 h 62"/>
                    <a:gd name="T14" fmla="*/ 37 w 37"/>
                    <a:gd name="T15" fmla="*/ 52 h 62"/>
                    <a:gd name="T16" fmla="*/ 37 w 37"/>
                    <a:gd name="T17" fmla="*/ 62 h 62"/>
                    <a:gd name="T18" fmla="*/ 0 w 37"/>
                    <a:gd name="T19" fmla="*/ 62 h 62"/>
                    <a:gd name="T20" fmla="*/ 0 w 37"/>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1" name="Freeform 50"/>
                <p:cNvSpPr>
                  <a:spLocks/>
                </p:cNvSpPr>
                <p:nvPr/>
              </p:nvSpPr>
              <p:spPr bwMode="auto">
                <a:xfrm>
                  <a:off x="10794304"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2" name="Freeform 51"/>
                <p:cNvSpPr>
                  <a:spLocks/>
                </p:cNvSpPr>
                <p:nvPr/>
              </p:nvSpPr>
              <p:spPr bwMode="auto">
                <a:xfrm>
                  <a:off x="10688062" y="2008027"/>
                  <a:ext cx="87119" cy="131741"/>
                </a:xfrm>
                <a:custGeom>
                  <a:avLst/>
                  <a:gdLst>
                    <a:gd name="T0" fmla="*/ 0 w 41"/>
                    <a:gd name="T1" fmla="*/ 52 h 62"/>
                    <a:gd name="T2" fmla="*/ 15 w 41"/>
                    <a:gd name="T3" fmla="*/ 52 h 62"/>
                    <a:gd name="T4" fmla="*/ 15 w 41"/>
                    <a:gd name="T5" fmla="*/ 0 h 62"/>
                    <a:gd name="T6" fmla="*/ 41 w 41"/>
                    <a:gd name="T7" fmla="*/ 7 h 62"/>
                    <a:gd name="T8" fmla="*/ 41 w 41"/>
                    <a:gd name="T9" fmla="*/ 17 h 62"/>
                    <a:gd name="T10" fmla="*/ 26 w 41"/>
                    <a:gd name="T11" fmla="*/ 14 h 62"/>
                    <a:gd name="T12" fmla="*/ 26 w 41"/>
                    <a:gd name="T13" fmla="*/ 52 h 62"/>
                    <a:gd name="T14" fmla="*/ 38 w 41"/>
                    <a:gd name="T15" fmla="*/ 52 h 62"/>
                    <a:gd name="T16" fmla="*/ 38 w 41"/>
                    <a:gd name="T17" fmla="*/ 62 h 62"/>
                    <a:gd name="T18" fmla="*/ 0 w 41"/>
                    <a:gd name="T19" fmla="*/ 62 h 62"/>
                    <a:gd name="T20" fmla="*/ 0 w 41"/>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2">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3" name="Freeform 52"/>
                <p:cNvSpPr>
                  <a:spLocks/>
                </p:cNvSpPr>
                <p:nvPr/>
              </p:nvSpPr>
              <p:spPr bwMode="auto">
                <a:xfrm>
                  <a:off x="10588195"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4" name="Freeform 53"/>
                <p:cNvSpPr>
                  <a:spLocks/>
                </p:cNvSpPr>
                <p:nvPr/>
              </p:nvSpPr>
              <p:spPr bwMode="auto">
                <a:xfrm>
                  <a:off x="1048195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5" name="Freeform 54"/>
                <p:cNvSpPr>
                  <a:spLocks/>
                </p:cNvSpPr>
                <p:nvPr/>
              </p:nvSpPr>
              <p:spPr bwMode="auto">
                <a:xfrm>
                  <a:off x="10331088"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6" name="Freeform 55"/>
                <p:cNvSpPr>
                  <a:spLocks/>
                </p:cNvSpPr>
                <p:nvPr/>
              </p:nvSpPr>
              <p:spPr bwMode="auto">
                <a:xfrm>
                  <a:off x="10224846"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7" name="Freeform 56"/>
                <p:cNvSpPr>
                  <a:spLocks/>
                </p:cNvSpPr>
                <p:nvPr/>
              </p:nvSpPr>
              <p:spPr bwMode="auto">
                <a:xfrm>
                  <a:off x="10120729"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8" name="Freeform 57"/>
                <p:cNvSpPr>
                  <a:spLocks/>
                </p:cNvSpPr>
                <p:nvPr/>
              </p:nvSpPr>
              <p:spPr bwMode="auto">
                <a:xfrm>
                  <a:off x="10018737"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9" name="Freeform 58"/>
                <p:cNvSpPr>
                  <a:spLocks/>
                </p:cNvSpPr>
                <p:nvPr/>
              </p:nvSpPr>
              <p:spPr bwMode="auto">
                <a:xfrm>
                  <a:off x="9863622"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0" name="Freeform 59"/>
                <p:cNvSpPr>
                  <a:spLocks/>
                </p:cNvSpPr>
                <p:nvPr/>
              </p:nvSpPr>
              <p:spPr bwMode="auto">
                <a:xfrm>
                  <a:off x="9757380"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1" name="Freeform 60"/>
                <p:cNvSpPr>
                  <a:spLocks/>
                </p:cNvSpPr>
                <p:nvPr/>
              </p:nvSpPr>
              <p:spPr bwMode="auto">
                <a:xfrm>
                  <a:off x="965751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3 w 38"/>
                    <a:gd name="T11" fmla="*/ 14 h 62"/>
                    <a:gd name="T12" fmla="*/ 23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2" name="Freeform 61"/>
                <p:cNvSpPr>
                  <a:spLocks/>
                </p:cNvSpPr>
                <p:nvPr/>
              </p:nvSpPr>
              <p:spPr bwMode="auto">
                <a:xfrm>
                  <a:off x="9551271"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3" name="Freeform 62"/>
                <p:cNvSpPr>
                  <a:spLocks/>
                </p:cNvSpPr>
                <p:nvPr/>
              </p:nvSpPr>
              <p:spPr bwMode="auto">
                <a:xfrm>
                  <a:off x="10492576"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4" name="Freeform 63"/>
                <p:cNvSpPr>
                  <a:spLocks/>
                </p:cNvSpPr>
                <p:nvPr/>
              </p:nvSpPr>
              <p:spPr bwMode="auto">
                <a:xfrm>
                  <a:off x="10547822"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5" name="Freeform 64"/>
                <p:cNvSpPr>
                  <a:spLocks/>
                </p:cNvSpPr>
                <p:nvPr/>
              </p:nvSpPr>
              <p:spPr bwMode="auto">
                <a:xfrm>
                  <a:off x="10607318" y="1840164"/>
                  <a:ext cx="46747" cy="72245"/>
                </a:xfrm>
                <a:custGeom>
                  <a:avLst/>
                  <a:gdLst>
                    <a:gd name="T0" fmla="*/ 22 w 22"/>
                    <a:gd name="T1" fmla="*/ 34 h 34"/>
                    <a:gd name="T2" fmla="*/ 0 w 22"/>
                    <a:gd name="T3" fmla="*/ 34 h 34"/>
                    <a:gd name="T4" fmla="*/ 0 w 22"/>
                    <a:gd name="T5" fmla="*/ 27 h 34"/>
                    <a:gd name="T6" fmla="*/ 8 w 22"/>
                    <a:gd name="T7" fmla="*/ 27 h 34"/>
                    <a:gd name="T8" fmla="*/ 8 w 22"/>
                    <a:gd name="T9" fmla="*/ 8 h 34"/>
                    <a:gd name="T10" fmla="*/ 0 w 22"/>
                    <a:gd name="T11" fmla="*/ 8 h 34"/>
                    <a:gd name="T12" fmla="*/ 0 w 22"/>
                    <a:gd name="T13" fmla="*/ 3 h 34"/>
                    <a:gd name="T14" fmla="*/ 15 w 22"/>
                    <a:gd name="T15" fmla="*/ 0 h 34"/>
                    <a:gd name="T16" fmla="*/ 15 w 22"/>
                    <a:gd name="T17" fmla="*/ 27 h 34"/>
                    <a:gd name="T18" fmla="*/ 22 w 22"/>
                    <a:gd name="T19" fmla="*/ 27 h 34"/>
                    <a:gd name="T20" fmla="*/ 22 w 22"/>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4">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6" name="Freeform 65"/>
                <p:cNvSpPr>
                  <a:spLocks/>
                </p:cNvSpPr>
                <p:nvPr/>
              </p:nvSpPr>
              <p:spPr bwMode="auto">
                <a:xfrm>
                  <a:off x="9676636" y="1835914"/>
                  <a:ext cx="50996" cy="76495"/>
                </a:xfrm>
                <a:custGeom>
                  <a:avLst/>
                  <a:gdLst>
                    <a:gd name="T0" fmla="*/ 0 w 10"/>
                    <a:gd name="T1" fmla="*/ 14 h 15"/>
                    <a:gd name="T2" fmla="*/ 0 w 10"/>
                    <a:gd name="T3" fmla="*/ 11 h 15"/>
                    <a:gd name="T4" fmla="*/ 2 w 10"/>
                    <a:gd name="T5" fmla="*/ 12 h 15"/>
                    <a:gd name="T6" fmla="*/ 4 w 10"/>
                    <a:gd name="T7" fmla="*/ 13 h 15"/>
                    <a:gd name="T8" fmla="*/ 6 w 10"/>
                    <a:gd name="T9" fmla="*/ 12 h 15"/>
                    <a:gd name="T10" fmla="*/ 6 w 10"/>
                    <a:gd name="T11" fmla="*/ 12 h 15"/>
                    <a:gd name="T12" fmla="*/ 7 w 10"/>
                    <a:gd name="T13" fmla="*/ 12 h 15"/>
                    <a:gd name="T14" fmla="*/ 7 w 10"/>
                    <a:gd name="T15" fmla="*/ 11 h 15"/>
                    <a:gd name="T16" fmla="*/ 7 w 10"/>
                    <a:gd name="T17" fmla="*/ 10 h 15"/>
                    <a:gd name="T18" fmla="*/ 6 w 10"/>
                    <a:gd name="T19" fmla="*/ 10 h 15"/>
                    <a:gd name="T20" fmla="*/ 5 w 10"/>
                    <a:gd name="T21" fmla="*/ 9 h 15"/>
                    <a:gd name="T22" fmla="*/ 4 w 10"/>
                    <a:gd name="T23" fmla="*/ 9 h 15"/>
                    <a:gd name="T24" fmla="*/ 1 w 10"/>
                    <a:gd name="T25" fmla="*/ 7 h 15"/>
                    <a:gd name="T26" fmla="*/ 0 w 10"/>
                    <a:gd name="T27" fmla="*/ 4 h 15"/>
                    <a:gd name="T28" fmla="*/ 1 w 10"/>
                    <a:gd name="T29" fmla="*/ 2 h 15"/>
                    <a:gd name="T30" fmla="*/ 2 w 10"/>
                    <a:gd name="T31" fmla="*/ 1 h 15"/>
                    <a:gd name="T32" fmla="*/ 4 w 10"/>
                    <a:gd name="T33" fmla="*/ 0 h 15"/>
                    <a:gd name="T34" fmla="*/ 6 w 10"/>
                    <a:gd name="T35" fmla="*/ 0 h 15"/>
                    <a:gd name="T36" fmla="*/ 8 w 10"/>
                    <a:gd name="T37" fmla="*/ 0 h 15"/>
                    <a:gd name="T38" fmla="*/ 10 w 10"/>
                    <a:gd name="T39" fmla="*/ 1 h 15"/>
                    <a:gd name="T40" fmla="*/ 10 w 10"/>
                    <a:gd name="T41" fmla="*/ 4 h 15"/>
                    <a:gd name="T42" fmla="*/ 9 w 10"/>
                    <a:gd name="T43" fmla="*/ 3 h 15"/>
                    <a:gd name="T44" fmla="*/ 8 w 10"/>
                    <a:gd name="T45" fmla="*/ 3 h 15"/>
                    <a:gd name="T46" fmla="*/ 7 w 10"/>
                    <a:gd name="T47" fmla="*/ 3 h 15"/>
                    <a:gd name="T48" fmla="*/ 6 w 10"/>
                    <a:gd name="T49" fmla="*/ 3 h 15"/>
                    <a:gd name="T50" fmla="*/ 5 w 10"/>
                    <a:gd name="T51" fmla="*/ 3 h 15"/>
                    <a:gd name="T52" fmla="*/ 5 w 10"/>
                    <a:gd name="T53" fmla="*/ 3 h 15"/>
                    <a:gd name="T54" fmla="*/ 4 w 10"/>
                    <a:gd name="T55" fmla="*/ 3 h 15"/>
                    <a:gd name="T56" fmla="*/ 4 w 10"/>
                    <a:gd name="T57" fmla="*/ 4 h 15"/>
                    <a:gd name="T58" fmla="*/ 4 w 10"/>
                    <a:gd name="T59" fmla="*/ 5 h 15"/>
                    <a:gd name="T60" fmla="*/ 5 w 10"/>
                    <a:gd name="T61" fmla="*/ 5 h 15"/>
                    <a:gd name="T62" fmla="*/ 5 w 10"/>
                    <a:gd name="T63" fmla="*/ 6 h 15"/>
                    <a:gd name="T64" fmla="*/ 7 w 10"/>
                    <a:gd name="T65" fmla="*/ 6 h 15"/>
                    <a:gd name="T66" fmla="*/ 8 w 10"/>
                    <a:gd name="T67" fmla="*/ 7 h 15"/>
                    <a:gd name="T68" fmla="*/ 9 w 10"/>
                    <a:gd name="T69" fmla="*/ 8 h 15"/>
                    <a:gd name="T70" fmla="*/ 10 w 10"/>
                    <a:gd name="T71" fmla="*/ 9 h 15"/>
                    <a:gd name="T72" fmla="*/ 10 w 10"/>
                    <a:gd name="T73" fmla="*/ 11 h 15"/>
                    <a:gd name="T74" fmla="*/ 10 w 10"/>
                    <a:gd name="T75" fmla="*/ 13 h 15"/>
                    <a:gd name="T76" fmla="*/ 9 w 10"/>
                    <a:gd name="T77" fmla="*/ 14 h 15"/>
                    <a:gd name="T78" fmla="*/ 7 w 10"/>
                    <a:gd name="T79" fmla="*/ 15 h 15"/>
                    <a:gd name="T80" fmla="*/ 5 w 10"/>
                    <a:gd name="T81" fmla="*/ 15 h 15"/>
                    <a:gd name="T82" fmla="*/ 2 w 10"/>
                    <a:gd name="T83" fmla="*/ 15 h 15"/>
                    <a:gd name="T84" fmla="*/ 0 w 10"/>
                    <a:gd name="T8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5">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7" name="Freeform 66"/>
                <p:cNvSpPr>
                  <a:spLocks noEditPoints="1"/>
                </p:cNvSpPr>
                <p:nvPr/>
              </p:nvSpPr>
              <p:spPr bwMode="auto">
                <a:xfrm>
                  <a:off x="9738257" y="1831664"/>
                  <a:ext cx="19124" cy="80744"/>
                </a:xfrm>
                <a:custGeom>
                  <a:avLst/>
                  <a:gdLst>
                    <a:gd name="T0" fmla="*/ 2 w 4"/>
                    <a:gd name="T1" fmla="*/ 4 h 16"/>
                    <a:gd name="T2" fmla="*/ 1 w 4"/>
                    <a:gd name="T3" fmla="*/ 3 h 16"/>
                    <a:gd name="T4" fmla="*/ 0 w 4"/>
                    <a:gd name="T5" fmla="*/ 2 h 16"/>
                    <a:gd name="T6" fmla="*/ 1 w 4"/>
                    <a:gd name="T7" fmla="*/ 1 h 16"/>
                    <a:gd name="T8" fmla="*/ 2 w 4"/>
                    <a:gd name="T9" fmla="*/ 0 h 16"/>
                    <a:gd name="T10" fmla="*/ 4 w 4"/>
                    <a:gd name="T11" fmla="*/ 1 h 16"/>
                    <a:gd name="T12" fmla="*/ 4 w 4"/>
                    <a:gd name="T13" fmla="*/ 2 h 16"/>
                    <a:gd name="T14" fmla="*/ 4 w 4"/>
                    <a:gd name="T15" fmla="*/ 3 h 16"/>
                    <a:gd name="T16" fmla="*/ 2 w 4"/>
                    <a:gd name="T17" fmla="*/ 4 h 16"/>
                    <a:gd name="T18" fmla="*/ 4 w 4"/>
                    <a:gd name="T19" fmla="*/ 16 h 16"/>
                    <a:gd name="T20" fmla="*/ 1 w 4"/>
                    <a:gd name="T21" fmla="*/ 16 h 16"/>
                    <a:gd name="T22" fmla="*/ 1 w 4"/>
                    <a:gd name="T23" fmla="*/ 5 h 16"/>
                    <a:gd name="T24" fmla="*/ 4 w 4"/>
                    <a:gd name="T25" fmla="*/ 5 h 16"/>
                    <a:gd name="T26" fmla="*/ 4 w 4"/>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6">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8" name="Freeform 67"/>
                <p:cNvSpPr>
                  <a:spLocks noEditPoints="1"/>
                </p:cNvSpPr>
                <p:nvPr/>
              </p:nvSpPr>
              <p:spPr bwMode="auto">
                <a:xfrm>
                  <a:off x="9768005" y="1857163"/>
                  <a:ext cx="55246" cy="80744"/>
                </a:xfrm>
                <a:custGeom>
                  <a:avLst/>
                  <a:gdLst>
                    <a:gd name="T0" fmla="*/ 11 w 11"/>
                    <a:gd name="T1" fmla="*/ 10 h 16"/>
                    <a:gd name="T2" fmla="*/ 9 w 11"/>
                    <a:gd name="T3" fmla="*/ 14 h 16"/>
                    <a:gd name="T4" fmla="*/ 4 w 11"/>
                    <a:gd name="T5" fmla="*/ 16 h 16"/>
                    <a:gd name="T6" fmla="*/ 1 w 11"/>
                    <a:gd name="T7" fmla="*/ 15 h 16"/>
                    <a:gd name="T8" fmla="*/ 1 w 11"/>
                    <a:gd name="T9" fmla="*/ 13 h 16"/>
                    <a:gd name="T10" fmla="*/ 4 w 11"/>
                    <a:gd name="T11" fmla="*/ 13 h 16"/>
                    <a:gd name="T12" fmla="*/ 7 w 11"/>
                    <a:gd name="T13" fmla="*/ 13 h 16"/>
                    <a:gd name="T14" fmla="*/ 8 w 11"/>
                    <a:gd name="T15" fmla="*/ 10 h 16"/>
                    <a:gd name="T16" fmla="*/ 8 w 11"/>
                    <a:gd name="T17" fmla="*/ 9 h 16"/>
                    <a:gd name="T18" fmla="*/ 8 w 11"/>
                    <a:gd name="T19" fmla="*/ 9 h 16"/>
                    <a:gd name="T20" fmla="*/ 4 w 11"/>
                    <a:gd name="T21" fmla="*/ 11 h 16"/>
                    <a:gd name="T22" fmla="*/ 1 w 11"/>
                    <a:gd name="T23" fmla="*/ 10 h 16"/>
                    <a:gd name="T24" fmla="*/ 0 w 11"/>
                    <a:gd name="T25" fmla="*/ 6 h 16"/>
                    <a:gd name="T26" fmla="*/ 1 w 11"/>
                    <a:gd name="T27" fmla="*/ 2 h 16"/>
                    <a:gd name="T28" fmla="*/ 5 w 11"/>
                    <a:gd name="T29" fmla="*/ 0 h 16"/>
                    <a:gd name="T30" fmla="*/ 8 w 11"/>
                    <a:gd name="T31" fmla="*/ 2 h 16"/>
                    <a:gd name="T32" fmla="*/ 8 w 11"/>
                    <a:gd name="T33" fmla="*/ 2 h 16"/>
                    <a:gd name="T34" fmla="*/ 8 w 11"/>
                    <a:gd name="T35" fmla="*/ 0 h 16"/>
                    <a:gd name="T36" fmla="*/ 11 w 11"/>
                    <a:gd name="T37" fmla="*/ 0 h 16"/>
                    <a:gd name="T38" fmla="*/ 11 w 11"/>
                    <a:gd name="T39" fmla="*/ 10 h 16"/>
                    <a:gd name="T40" fmla="*/ 8 w 11"/>
                    <a:gd name="T41" fmla="*/ 6 h 16"/>
                    <a:gd name="T42" fmla="*/ 8 w 11"/>
                    <a:gd name="T43" fmla="*/ 5 h 16"/>
                    <a:gd name="T44" fmla="*/ 7 w 11"/>
                    <a:gd name="T45" fmla="*/ 3 h 16"/>
                    <a:gd name="T46" fmla="*/ 5 w 11"/>
                    <a:gd name="T47" fmla="*/ 3 h 16"/>
                    <a:gd name="T48" fmla="*/ 4 w 11"/>
                    <a:gd name="T49" fmla="*/ 3 h 16"/>
                    <a:gd name="T50" fmla="*/ 3 w 11"/>
                    <a:gd name="T51" fmla="*/ 6 h 16"/>
                    <a:gd name="T52" fmla="*/ 4 w 11"/>
                    <a:gd name="T53" fmla="*/ 8 h 16"/>
                    <a:gd name="T54" fmla="*/ 5 w 11"/>
                    <a:gd name="T55" fmla="*/ 9 h 16"/>
                    <a:gd name="T56" fmla="*/ 7 w 11"/>
                    <a:gd name="T57" fmla="*/ 8 h 16"/>
                    <a:gd name="T58" fmla="*/ 8 w 11"/>
                    <a:gd name="T5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6">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9" name="Freeform 68"/>
                <p:cNvSpPr>
                  <a:spLocks/>
                </p:cNvSpPr>
                <p:nvPr/>
              </p:nvSpPr>
              <p:spPr bwMode="auto">
                <a:xfrm>
                  <a:off x="9833875" y="1857163"/>
                  <a:ext cx="55246" cy="55246"/>
                </a:xfrm>
                <a:custGeom>
                  <a:avLst/>
                  <a:gdLst>
                    <a:gd name="T0" fmla="*/ 11 w 11"/>
                    <a:gd name="T1" fmla="*/ 11 h 11"/>
                    <a:gd name="T2" fmla="*/ 7 w 11"/>
                    <a:gd name="T3" fmla="*/ 11 h 11"/>
                    <a:gd name="T4" fmla="*/ 7 w 11"/>
                    <a:gd name="T5" fmla="*/ 5 h 11"/>
                    <a:gd name="T6" fmla="*/ 6 w 11"/>
                    <a:gd name="T7" fmla="*/ 3 h 11"/>
                    <a:gd name="T8" fmla="*/ 4 w 11"/>
                    <a:gd name="T9" fmla="*/ 3 h 11"/>
                    <a:gd name="T10" fmla="*/ 4 w 11"/>
                    <a:gd name="T11" fmla="*/ 5 h 11"/>
                    <a:gd name="T12" fmla="*/ 4 w 11"/>
                    <a:gd name="T13" fmla="*/ 11 h 11"/>
                    <a:gd name="T14" fmla="*/ 0 w 11"/>
                    <a:gd name="T15" fmla="*/ 11 h 11"/>
                    <a:gd name="T16" fmla="*/ 0 w 11"/>
                    <a:gd name="T17" fmla="*/ 0 h 11"/>
                    <a:gd name="T18" fmla="*/ 4 w 11"/>
                    <a:gd name="T19" fmla="*/ 0 h 11"/>
                    <a:gd name="T20" fmla="*/ 4 w 11"/>
                    <a:gd name="T21" fmla="*/ 2 h 11"/>
                    <a:gd name="T22" fmla="*/ 4 w 11"/>
                    <a:gd name="T23" fmla="*/ 2 h 11"/>
                    <a:gd name="T24" fmla="*/ 7 w 11"/>
                    <a:gd name="T25" fmla="*/ 0 h 11"/>
                    <a:gd name="T26" fmla="*/ 11 w 11"/>
                    <a:gd name="T27" fmla="*/ 4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0" name="Freeform 69"/>
                <p:cNvSpPr>
                  <a:spLocks noEditPoints="1"/>
                </p:cNvSpPr>
                <p:nvPr/>
              </p:nvSpPr>
              <p:spPr bwMode="auto">
                <a:xfrm>
                  <a:off x="9893370" y="1857163"/>
                  <a:ext cx="50996" cy="55246"/>
                </a:xfrm>
                <a:custGeom>
                  <a:avLst/>
                  <a:gdLst>
                    <a:gd name="T0" fmla="*/ 10 w 10"/>
                    <a:gd name="T1" fmla="*/ 11 h 11"/>
                    <a:gd name="T2" fmla="*/ 7 w 10"/>
                    <a:gd name="T3" fmla="*/ 11 h 11"/>
                    <a:gd name="T4" fmla="*/ 7 w 10"/>
                    <a:gd name="T5" fmla="*/ 9 h 11"/>
                    <a:gd name="T6" fmla="*/ 7 w 10"/>
                    <a:gd name="T7" fmla="*/ 9 h 11"/>
                    <a:gd name="T8" fmla="*/ 4 w 10"/>
                    <a:gd name="T9" fmla="*/ 11 h 11"/>
                    <a:gd name="T10" fmla="*/ 1 w 10"/>
                    <a:gd name="T11" fmla="*/ 10 h 11"/>
                    <a:gd name="T12" fmla="*/ 0 w 10"/>
                    <a:gd name="T13" fmla="*/ 8 h 11"/>
                    <a:gd name="T14" fmla="*/ 4 w 10"/>
                    <a:gd name="T15" fmla="*/ 4 h 11"/>
                    <a:gd name="T16" fmla="*/ 7 w 10"/>
                    <a:gd name="T17" fmla="*/ 4 h 11"/>
                    <a:gd name="T18" fmla="*/ 5 w 10"/>
                    <a:gd name="T19" fmla="*/ 2 h 11"/>
                    <a:gd name="T20" fmla="*/ 1 w 10"/>
                    <a:gd name="T21" fmla="*/ 3 h 11"/>
                    <a:gd name="T22" fmla="*/ 1 w 10"/>
                    <a:gd name="T23" fmla="*/ 1 h 11"/>
                    <a:gd name="T24" fmla="*/ 3 w 10"/>
                    <a:gd name="T25" fmla="*/ 0 h 11"/>
                    <a:gd name="T26" fmla="*/ 5 w 10"/>
                    <a:gd name="T27" fmla="*/ 0 h 11"/>
                    <a:gd name="T28" fmla="*/ 10 w 10"/>
                    <a:gd name="T29" fmla="*/ 5 h 11"/>
                    <a:gd name="T30" fmla="*/ 10 w 10"/>
                    <a:gd name="T31" fmla="*/ 11 h 11"/>
                    <a:gd name="T32" fmla="*/ 7 w 10"/>
                    <a:gd name="T33" fmla="*/ 7 h 11"/>
                    <a:gd name="T34" fmla="*/ 7 w 10"/>
                    <a:gd name="T35" fmla="*/ 6 h 11"/>
                    <a:gd name="T36" fmla="*/ 5 w 10"/>
                    <a:gd name="T37" fmla="*/ 6 h 11"/>
                    <a:gd name="T38" fmla="*/ 3 w 10"/>
                    <a:gd name="T39" fmla="*/ 8 h 11"/>
                    <a:gd name="T40" fmla="*/ 4 w 10"/>
                    <a:gd name="T41" fmla="*/ 9 h 11"/>
                    <a:gd name="T42" fmla="*/ 5 w 10"/>
                    <a:gd name="T43" fmla="*/ 9 h 11"/>
                    <a:gd name="T44" fmla="*/ 6 w 10"/>
                    <a:gd name="T45" fmla="*/ 8 h 11"/>
                    <a:gd name="T46" fmla="*/ 7 w 10"/>
                    <a:gd name="T4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1">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1" name="Freeform 70"/>
                <p:cNvSpPr>
                  <a:spLocks/>
                </p:cNvSpPr>
                <p:nvPr/>
              </p:nvSpPr>
              <p:spPr bwMode="auto">
                <a:xfrm>
                  <a:off x="9952866" y="1840164"/>
                  <a:ext cx="36123" cy="72245"/>
                </a:xfrm>
                <a:custGeom>
                  <a:avLst/>
                  <a:gdLst>
                    <a:gd name="T0" fmla="*/ 7 w 7"/>
                    <a:gd name="T1" fmla="*/ 14 h 14"/>
                    <a:gd name="T2" fmla="*/ 5 w 7"/>
                    <a:gd name="T3" fmla="*/ 14 h 14"/>
                    <a:gd name="T4" fmla="*/ 1 w 7"/>
                    <a:gd name="T5" fmla="*/ 11 h 14"/>
                    <a:gd name="T6" fmla="*/ 1 w 7"/>
                    <a:gd name="T7" fmla="*/ 6 h 14"/>
                    <a:gd name="T8" fmla="*/ 0 w 7"/>
                    <a:gd name="T9" fmla="*/ 6 h 14"/>
                    <a:gd name="T10" fmla="*/ 0 w 7"/>
                    <a:gd name="T11" fmla="*/ 3 h 14"/>
                    <a:gd name="T12" fmla="*/ 1 w 7"/>
                    <a:gd name="T13" fmla="*/ 3 h 14"/>
                    <a:gd name="T14" fmla="*/ 1 w 7"/>
                    <a:gd name="T15" fmla="*/ 1 h 14"/>
                    <a:gd name="T16" fmla="*/ 4 w 7"/>
                    <a:gd name="T17" fmla="*/ 0 h 14"/>
                    <a:gd name="T18" fmla="*/ 4 w 7"/>
                    <a:gd name="T19" fmla="*/ 3 h 14"/>
                    <a:gd name="T20" fmla="*/ 7 w 7"/>
                    <a:gd name="T21" fmla="*/ 3 h 14"/>
                    <a:gd name="T22" fmla="*/ 7 w 7"/>
                    <a:gd name="T23" fmla="*/ 6 h 14"/>
                    <a:gd name="T24" fmla="*/ 4 w 7"/>
                    <a:gd name="T25" fmla="*/ 6 h 14"/>
                    <a:gd name="T26" fmla="*/ 4 w 7"/>
                    <a:gd name="T27" fmla="*/ 10 h 14"/>
                    <a:gd name="T28" fmla="*/ 6 w 7"/>
                    <a:gd name="T29" fmla="*/ 12 h 14"/>
                    <a:gd name="T30" fmla="*/ 7 w 7"/>
                    <a:gd name="T31" fmla="*/ 11 h 14"/>
                    <a:gd name="T32" fmla="*/ 7 w 7"/>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2" name="Freeform 71"/>
                <p:cNvSpPr>
                  <a:spLocks/>
                </p:cNvSpPr>
                <p:nvPr/>
              </p:nvSpPr>
              <p:spPr bwMode="auto">
                <a:xfrm>
                  <a:off x="9993239" y="1857163"/>
                  <a:ext cx="57371" cy="55246"/>
                </a:xfrm>
                <a:custGeom>
                  <a:avLst/>
                  <a:gdLst>
                    <a:gd name="T0" fmla="*/ 11 w 11"/>
                    <a:gd name="T1" fmla="*/ 11 h 11"/>
                    <a:gd name="T2" fmla="*/ 7 w 11"/>
                    <a:gd name="T3" fmla="*/ 11 h 11"/>
                    <a:gd name="T4" fmla="*/ 7 w 11"/>
                    <a:gd name="T5" fmla="*/ 9 h 11"/>
                    <a:gd name="T6" fmla="*/ 7 w 11"/>
                    <a:gd name="T7" fmla="*/ 9 h 11"/>
                    <a:gd name="T8" fmla="*/ 4 w 11"/>
                    <a:gd name="T9" fmla="*/ 11 h 11"/>
                    <a:gd name="T10" fmla="*/ 0 w 11"/>
                    <a:gd name="T11" fmla="*/ 7 h 11"/>
                    <a:gd name="T12" fmla="*/ 0 w 11"/>
                    <a:gd name="T13" fmla="*/ 0 h 11"/>
                    <a:gd name="T14" fmla="*/ 4 w 11"/>
                    <a:gd name="T15" fmla="*/ 0 h 11"/>
                    <a:gd name="T16" fmla="*/ 4 w 11"/>
                    <a:gd name="T17" fmla="*/ 6 h 11"/>
                    <a:gd name="T18" fmla="*/ 5 w 11"/>
                    <a:gd name="T19" fmla="*/ 9 h 11"/>
                    <a:gd name="T20" fmla="*/ 7 w 11"/>
                    <a:gd name="T21" fmla="*/ 8 h 11"/>
                    <a:gd name="T22" fmla="*/ 7 w 11"/>
                    <a:gd name="T23" fmla="*/ 6 h 11"/>
                    <a:gd name="T24" fmla="*/ 7 w 11"/>
                    <a:gd name="T25" fmla="*/ 0 h 11"/>
                    <a:gd name="T26" fmla="*/ 11 w 11"/>
                    <a:gd name="T27" fmla="*/ 0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3" name="Freeform 72"/>
                <p:cNvSpPr>
                  <a:spLocks/>
                </p:cNvSpPr>
                <p:nvPr/>
              </p:nvSpPr>
              <p:spPr bwMode="auto">
                <a:xfrm>
                  <a:off x="10059108" y="1857163"/>
                  <a:ext cx="36123" cy="55246"/>
                </a:xfrm>
                <a:custGeom>
                  <a:avLst/>
                  <a:gdLst>
                    <a:gd name="T0" fmla="*/ 7 w 7"/>
                    <a:gd name="T1" fmla="*/ 3 h 11"/>
                    <a:gd name="T2" fmla="*/ 6 w 7"/>
                    <a:gd name="T3" fmla="*/ 3 h 11"/>
                    <a:gd name="T4" fmla="*/ 4 w 7"/>
                    <a:gd name="T5" fmla="*/ 4 h 11"/>
                    <a:gd name="T6" fmla="*/ 4 w 7"/>
                    <a:gd name="T7" fmla="*/ 6 h 11"/>
                    <a:gd name="T8" fmla="*/ 4 w 7"/>
                    <a:gd name="T9" fmla="*/ 11 h 11"/>
                    <a:gd name="T10" fmla="*/ 0 w 7"/>
                    <a:gd name="T11" fmla="*/ 11 h 11"/>
                    <a:gd name="T12" fmla="*/ 0 w 7"/>
                    <a:gd name="T13" fmla="*/ 0 h 11"/>
                    <a:gd name="T14" fmla="*/ 4 w 7"/>
                    <a:gd name="T15" fmla="*/ 0 h 11"/>
                    <a:gd name="T16" fmla="*/ 4 w 7"/>
                    <a:gd name="T17" fmla="*/ 2 h 11"/>
                    <a:gd name="T18" fmla="*/ 4 w 7"/>
                    <a:gd name="T19" fmla="*/ 2 h 11"/>
                    <a:gd name="T20" fmla="*/ 6 w 7"/>
                    <a:gd name="T21" fmla="*/ 0 h 11"/>
                    <a:gd name="T22" fmla="*/ 7 w 7"/>
                    <a:gd name="T23" fmla="*/ 0 h 11"/>
                    <a:gd name="T24" fmla="*/ 7 w 7"/>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4" name="Freeform 73"/>
                <p:cNvSpPr>
                  <a:spLocks noEditPoints="1"/>
                </p:cNvSpPr>
                <p:nvPr/>
              </p:nvSpPr>
              <p:spPr bwMode="auto">
                <a:xfrm>
                  <a:off x="10099481" y="1857163"/>
                  <a:ext cx="50996" cy="55246"/>
                </a:xfrm>
                <a:custGeom>
                  <a:avLst/>
                  <a:gdLst>
                    <a:gd name="T0" fmla="*/ 10 w 10"/>
                    <a:gd name="T1" fmla="*/ 7 h 11"/>
                    <a:gd name="T2" fmla="*/ 3 w 10"/>
                    <a:gd name="T3" fmla="*/ 7 h 11"/>
                    <a:gd name="T4" fmla="*/ 6 w 10"/>
                    <a:gd name="T5" fmla="*/ 9 h 11"/>
                    <a:gd name="T6" fmla="*/ 9 w 10"/>
                    <a:gd name="T7" fmla="*/ 8 h 11"/>
                    <a:gd name="T8" fmla="*/ 9 w 10"/>
                    <a:gd name="T9" fmla="*/ 10 h 11"/>
                    <a:gd name="T10" fmla="*/ 5 w 10"/>
                    <a:gd name="T11" fmla="*/ 11 h 11"/>
                    <a:gd name="T12" fmla="*/ 1 w 10"/>
                    <a:gd name="T13" fmla="*/ 10 h 11"/>
                    <a:gd name="T14" fmla="*/ 0 w 10"/>
                    <a:gd name="T15" fmla="*/ 6 h 11"/>
                    <a:gd name="T16" fmla="*/ 2 w 10"/>
                    <a:gd name="T17" fmla="*/ 2 h 11"/>
                    <a:gd name="T18" fmla="*/ 5 w 10"/>
                    <a:gd name="T19" fmla="*/ 0 h 11"/>
                    <a:gd name="T20" fmla="*/ 9 w 10"/>
                    <a:gd name="T21" fmla="*/ 2 h 11"/>
                    <a:gd name="T22" fmla="*/ 10 w 10"/>
                    <a:gd name="T23" fmla="*/ 5 h 11"/>
                    <a:gd name="T24" fmla="*/ 10 w 10"/>
                    <a:gd name="T25" fmla="*/ 7 h 11"/>
                    <a:gd name="T26" fmla="*/ 7 w 10"/>
                    <a:gd name="T27" fmla="*/ 5 h 11"/>
                    <a:gd name="T28" fmla="*/ 5 w 10"/>
                    <a:gd name="T29" fmla="*/ 2 h 11"/>
                    <a:gd name="T30" fmla="*/ 4 w 10"/>
                    <a:gd name="T31" fmla="*/ 3 h 11"/>
                    <a:gd name="T32" fmla="*/ 3 w 10"/>
                    <a:gd name="T33" fmla="*/ 5 h 11"/>
                    <a:gd name="T34" fmla="*/ 7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sp>
          <p:nvSpPr>
            <p:cNvPr id="848" name="TextBox 847"/>
            <p:cNvSpPr txBox="1"/>
            <p:nvPr/>
          </p:nvSpPr>
          <p:spPr>
            <a:xfrm>
              <a:off x="7799820" y="777570"/>
              <a:ext cx="1190295" cy="49089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Act on Objective</a:t>
              </a:r>
            </a:p>
          </p:txBody>
        </p:sp>
        <p:sp>
          <p:nvSpPr>
            <p:cNvPr id="849" name="&quot;No&quot; Symbol 848"/>
            <p:cNvSpPr/>
            <p:nvPr/>
          </p:nvSpPr>
          <p:spPr>
            <a:xfrm>
              <a:off x="2450758" y="1333106"/>
              <a:ext cx="1695900" cy="1695900"/>
            </a:xfrm>
            <a:prstGeom prst="noSmoking">
              <a:avLst/>
            </a:prstGeom>
            <a:solidFill>
              <a:srgbClr val="F9A145"/>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p:txBody>
        </p:sp>
      </p:grpSp>
      <p:sp>
        <p:nvSpPr>
          <p:cNvPr id="6" name="Rectangle 5"/>
          <p:cNvSpPr/>
          <p:nvPr/>
        </p:nvSpPr>
        <p:spPr>
          <a:xfrm>
            <a:off x="395973" y="3690183"/>
            <a:ext cx="8544080" cy="1348061"/>
          </a:xfrm>
          <a:prstGeom prst="rect">
            <a:avLst/>
          </a:prstGeom>
        </p:spPr>
        <p:txBody>
          <a:bodyPr wrap="square">
            <a:spAutoFit/>
          </a:bodyPr>
          <a:lstStyle/>
          <a:p>
            <a:pPr algn="just">
              <a:buNone/>
            </a:pPr>
            <a:r>
              <a:rPr lang="en-US" sz="2400" b="1" dirty="0">
                <a:solidFill>
                  <a:srgbClr val="000000"/>
                </a:solidFill>
                <a:latin typeface="+mn-lt"/>
              </a:rPr>
              <a:t>5. Command and Control: Attackers establish a command channel back through the internet to a specific server so they can communicate and pass data back and forth between infected devices and their server.</a:t>
            </a:r>
          </a:p>
        </p:txBody>
      </p:sp>
    </p:spTree>
    <p:extLst>
      <p:ext uri="{BB962C8B-B14F-4D97-AF65-F5344CB8AC3E}">
        <p14:creationId xmlns:p14="http://schemas.microsoft.com/office/powerpoint/2010/main" val="390203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solidFill>
                  <a:schemeClr val="bg1"/>
                </a:solidFill>
              </a:rPr>
              <a:t>Cyber Attack Lifecycle</a:t>
            </a:r>
          </a:p>
        </p:txBody>
      </p:sp>
      <p:grpSp>
        <p:nvGrpSpPr>
          <p:cNvPr id="833" name="Group 832"/>
          <p:cNvGrpSpPr/>
          <p:nvPr/>
        </p:nvGrpSpPr>
        <p:grpSpPr>
          <a:xfrm>
            <a:off x="376259" y="798700"/>
            <a:ext cx="8543882" cy="2566287"/>
            <a:chOff x="51335" y="719232"/>
            <a:chExt cx="9084774" cy="2728752"/>
          </a:xfrm>
        </p:grpSpPr>
        <p:sp>
          <p:nvSpPr>
            <p:cNvPr id="834" name="Right Arrow 833"/>
            <p:cNvSpPr/>
            <p:nvPr/>
          </p:nvSpPr>
          <p:spPr>
            <a:xfrm>
              <a:off x="93470" y="2846847"/>
              <a:ext cx="9042639" cy="601137"/>
            </a:xfrm>
            <a:prstGeom prst="rightArrow">
              <a:avLst/>
            </a:prstGeom>
            <a:solidFill>
              <a:srgbClr val="7FD0DD"/>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835" name="Group 834"/>
            <p:cNvGrpSpPr/>
            <p:nvPr/>
          </p:nvGrpSpPr>
          <p:grpSpPr>
            <a:xfrm>
              <a:off x="174275" y="1239234"/>
              <a:ext cx="1070507" cy="1877188"/>
              <a:chOff x="217468" y="1259060"/>
              <a:chExt cx="1070507" cy="1877188"/>
            </a:xfrm>
          </p:grpSpPr>
          <p:sp>
            <p:nvSpPr>
              <p:cNvPr id="1158" name="Round Same Side Corner Rectangle 1157"/>
              <p:cNvSpPr/>
              <p:nvPr/>
            </p:nvSpPr>
            <p:spPr>
              <a:xfrm>
                <a:off x="217468" y="1259060"/>
                <a:ext cx="1070507" cy="1877188"/>
              </a:xfrm>
              <a:prstGeom prst="round2SameRect">
                <a:avLst>
                  <a:gd name="adj1" fmla="val 86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59" name="Freeform 28"/>
              <p:cNvSpPr>
                <a:spLocks noEditPoints="1"/>
              </p:cNvSpPr>
              <p:nvPr/>
            </p:nvSpPr>
            <p:spPr bwMode="auto">
              <a:xfrm>
                <a:off x="516780" y="2118030"/>
                <a:ext cx="467438" cy="852189"/>
              </a:xfrm>
              <a:custGeom>
                <a:avLst/>
                <a:gdLst>
                  <a:gd name="T0" fmla="*/ 267 w 277"/>
                  <a:gd name="T1" fmla="*/ 320 h 505"/>
                  <a:gd name="T2" fmla="*/ 267 w 277"/>
                  <a:gd name="T3" fmla="*/ 33 h 505"/>
                  <a:gd name="T4" fmla="*/ 195 w 277"/>
                  <a:gd name="T5" fmla="*/ 14 h 505"/>
                  <a:gd name="T6" fmla="*/ 166 w 277"/>
                  <a:gd name="T7" fmla="*/ 0 h 505"/>
                  <a:gd name="T8" fmla="*/ 108 w 277"/>
                  <a:gd name="T9" fmla="*/ 14 h 505"/>
                  <a:gd name="T10" fmla="*/ 79 w 277"/>
                  <a:gd name="T11" fmla="*/ 33 h 505"/>
                  <a:gd name="T12" fmla="*/ 10 w 277"/>
                  <a:gd name="T13" fmla="*/ 141 h 505"/>
                  <a:gd name="T14" fmla="*/ 10 w 277"/>
                  <a:gd name="T15" fmla="*/ 492 h 505"/>
                  <a:gd name="T16" fmla="*/ 0 w 277"/>
                  <a:gd name="T17" fmla="*/ 505 h 505"/>
                  <a:gd name="T18" fmla="*/ 277 w 277"/>
                  <a:gd name="T19" fmla="*/ 491 h 505"/>
                  <a:gd name="T20" fmla="*/ 153 w 277"/>
                  <a:gd name="T21" fmla="*/ 125 h 505"/>
                  <a:gd name="T22" fmla="*/ 231 w 277"/>
                  <a:gd name="T23" fmla="*/ 162 h 505"/>
                  <a:gd name="T24" fmla="*/ 153 w 277"/>
                  <a:gd name="T25" fmla="*/ 125 h 505"/>
                  <a:gd name="T26" fmla="*/ 231 w 277"/>
                  <a:gd name="T27" fmla="*/ 180 h 505"/>
                  <a:gd name="T28" fmla="*/ 153 w 277"/>
                  <a:gd name="T29" fmla="*/ 218 h 505"/>
                  <a:gd name="T30" fmla="*/ 153 w 277"/>
                  <a:gd name="T31" fmla="*/ 236 h 505"/>
                  <a:gd name="T32" fmla="*/ 231 w 277"/>
                  <a:gd name="T33" fmla="*/ 274 h 505"/>
                  <a:gd name="T34" fmla="*/ 153 w 277"/>
                  <a:gd name="T35" fmla="*/ 236 h 505"/>
                  <a:gd name="T36" fmla="*/ 231 w 277"/>
                  <a:gd name="T37" fmla="*/ 292 h 505"/>
                  <a:gd name="T38" fmla="*/ 153 w 277"/>
                  <a:gd name="T39" fmla="*/ 330 h 505"/>
                  <a:gd name="T40" fmla="*/ 153 w 277"/>
                  <a:gd name="T41" fmla="*/ 348 h 505"/>
                  <a:gd name="T42" fmla="*/ 231 w 277"/>
                  <a:gd name="T43" fmla="*/ 385 h 505"/>
                  <a:gd name="T44" fmla="*/ 153 w 277"/>
                  <a:gd name="T45" fmla="*/ 348 h 505"/>
                  <a:gd name="T46" fmla="*/ 188 w 277"/>
                  <a:gd name="T47" fmla="*/ 495 h 505"/>
                  <a:gd name="T48" fmla="*/ 90 w 277"/>
                  <a:gd name="T49" fmla="*/ 429 h 505"/>
                  <a:gd name="T50" fmla="*/ 45 w 277"/>
                  <a:gd name="T51" fmla="*/ 125 h 505"/>
                  <a:gd name="T52" fmla="*/ 123 w 277"/>
                  <a:gd name="T53" fmla="*/ 162 h 505"/>
                  <a:gd name="T54" fmla="*/ 45 w 277"/>
                  <a:gd name="T55" fmla="*/ 125 h 505"/>
                  <a:gd name="T56" fmla="*/ 123 w 277"/>
                  <a:gd name="T57" fmla="*/ 180 h 505"/>
                  <a:gd name="T58" fmla="*/ 45 w 277"/>
                  <a:gd name="T59" fmla="*/ 218 h 505"/>
                  <a:gd name="T60" fmla="*/ 45 w 277"/>
                  <a:gd name="T61" fmla="*/ 236 h 505"/>
                  <a:gd name="T62" fmla="*/ 123 w 277"/>
                  <a:gd name="T63" fmla="*/ 274 h 505"/>
                  <a:gd name="T64" fmla="*/ 45 w 277"/>
                  <a:gd name="T65" fmla="*/ 236 h 505"/>
                  <a:gd name="T66" fmla="*/ 123 w 277"/>
                  <a:gd name="T67" fmla="*/ 292 h 505"/>
                  <a:gd name="T68" fmla="*/ 45 w 277"/>
                  <a:gd name="T69" fmla="*/ 330 h 505"/>
                  <a:gd name="T70" fmla="*/ 45 w 277"/>
                  <a:gd name="T71" fmla="*/ 348 h 505"/>
                  <a:gd name="T72" fmla="*/ 123 w 277"/>
                  <a:gd name="T73" fmla="*/ 385 h 505"/>
                  <a:gd name="T74" fmla="*/ 45 w 277"/>
                  <a:gd name="T75" fmla="*/ 34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7" h="505">
                    <a:moveTo>
                      <a:pt x="267" y="491"/>
                    </a:moveTo>
                    <a:lnTo>
                      <a:pt x="267" y="320"/>
                    </a:lnTo>
                    <a:lnTo>
                      <a:pt x="267" y="278"/>
                    </a:lnTo>
                    <a:lnTo>
                      <a:pt x="267" y="33"/>
                    </a:lnTo>
                    <a:lnTo>
                      <a:pt x="195" y="33"/>
                    </a:lnTo>
                    <a:lnTo>
                      <a:pt x="195" y="14"/>
                    </a:lnTo>
                    <a:lnTo>
                      <a:pt x="166" y="14"/>
                    </a:lnTo>
                    <a:lnTo>
                      <a:pt x="166" y="0"/>
                    </a:lnTo>
                    <a:lnTo>
                      <a:pt x="108" y="0"/>
                    </a:lnTo>
                    <a:lnTo>
                      <a:pt x="108" y="14"/>
                    </a:lnTo>
                    <a:lnTo>
                      <a:pt x="79" y="14"/>
                    </a:lnTo>
                    <a:lnTo>
                      <a:pt x="79" y="33"/>
                    </a:lnTo>
                    <a:lnTo>
                      <a:pt x="10" y="33"/>
                    </a:lnTo>
                    <a:lnTo>
                      <a:pt x="10" y="141"/>
                    </a:lnTo>
                    <a:lnTo>
                      <a:pt x="10" y="158"/>
                    </a:lnTo>
                    <a:lnTo>
                      <a:pt x="10" y="492"/>
                    </a:lnTo>
                    <a:lnTo>
                      <a:pt x="0" y="492"/>
                    </a:lnTo>
                    <a:lnTo>
                      <a:pt x="0" y="505"/>
                    </a:lnTo>
                    <a:lnTo>
                      <a:pt x="277" y="504"/>
                    </a:lnTo>
                    <a:lnTo>
                      <a:pt x="277" y="491"/>
                    </a:lnTo>
                    <a:lnTo>
                      <a:pt x="267" y="491"/>
                    </a:lnTo>
                    <a:close/>
                    <a:moveTo>
                      <a:pt x="153" y="125"/>
                    </a:moveTo>
                    <a:lnTo>
                      <a:pt x="231" y="125"/>
                    </a:lnTo>
                    <a:lnTo>
                      <a:pt x="231" y="162"/>
                    </a:lnTo>
                    <a:lnTo>
                      <a:pt x="153" y="162"/>
                    </a:lnTo>
                    <a:lnTo>
                      <a:pt x="153" y="125"/>
                    </a:lnTo>
                    <a:close/>
                    <a:moveTo>
                      <a:pt x="153" y="180"/>
                    </a:moveTo>
                    <a:lnTo>
                      <a:pt x="231" y="180"/>
                    </a:lnTo>
                    <a:lnTo>
                      <a:pt x="231" y="218"/>
                    </a:lnTo>
                    <a:lnTo>
                      <a:pt x="153" y="218"/>
                    </a:lnTo>
                    <a:lnTo>
                      <a:pt x="153" y="180"/>
                    </a:lnTo>
                    <a:close/>
                    <a:moveTo>
                      <a:pt x="153" y="236"/>
                    </a:moveTo>
                    <a:lnTo>
                      <a:pt x="231" y="236"/>
                    </a:lnTo>
                    <a:lnTo>
                      <a:pt x="231" y="274"/>
                    </a:lnTo>
                    <a:lnTo>
                      <a:pt x="153" y="274"/>
                    </a:lnTo>
                    <a:lnTo>
                      <a:pt x="153" y="236"/>
                    </a:lnTo>
                    <a:close/>
                    <a:moveTo>
                      <a:pt x="153" y="292"/>
                    </a:moveTo>
                    <a:lnTo>
                      <a:pt x="231" y="292"/>
                    </a:lnTo>
                    <a:lnTo>
                      <a:pt x="231" y="330"/>
                    </a:lnTo>
                    <a:lnTo>
                      <a:pt x="153" y="330"/>
                    </a:lnTo>
                    <a:lnTo>
                      <a:pt x="153" y="292"/>
                    </a:lnTo>
                    <a:close/>
                    <a:moveTo>
                      <a:pt x="153" y="348"/>
                    </a:moveTo>
                    <a:lnTo>
                      <a:pt x="231" y="348"/>
                    </a:lnTo>
                    <a:lnTo>
                      <a:pt x="231" y="385"/>
                    </a:lnTo>
                    <a:lnTo>
                      <a:pt x="153" y="385"/>
                    </a:lnTo>
                    <a:lnTo>
                      <a:pt x="153" y="348"/>
                    </a:lnTo>
                    <a:close/>
                    <a:moveTo>
                      <a:pt x="188" y="429"/>
                    </a:moveTo>
                    <a:lnTo>
                      <a:pt x="188" y="495"/>
                    </a:lnTo>
                    <a:lnTo>
                      <a:pt x="90" y="495"/>
                    </a:lnTo>
                    <a:lnTo>
                      <a:pt x="90" y="429"/>
                    </a:lnTo>
                    <a:lnTo>
                      <a:pt x="188" y="429"/>
                    </a:lnTo>
                    <a:close/>
                    <a:moveTo>
                      <a:pt x="45" y="125"/>
                    </a:moveTo>
                    <a:lnTo>
                      <a:pt x="123" y="125"/>
                    </a:lnTo>
                    <a:lnTo>
                      <a:pt x="123" y="162"/>
                    </a:lnTo>
                    <a:lnTo>
                      <a:pt x="45" y="162"/>
                    </a:lnTo>
                    <a:lnTo>
                      <a:pt x="45" y="125"/>
                    </a:lnTo>
                    <a:close/>
                    <a:moveTo>
                      <a:pt x="45" y="180"/>
                    </a:moveTo>
                    <a:lnTo>
                      <a:pt x="123" y="180"/>
                    </a:lnTo>
                    <a:lnTo>
                      <a:pt x="123" y="218"/>
                    </a:lnTo>
                    <a:lnTo>
                      <a:pt x="45" y="218"/>
                    </a:lnTo>
                    <a:lnTo>
                      <a:pt x="45" y="180"/>
                    </a:lnTo>
                    <a:close/>
                    <a:moveTo>
                      <a:pt x="45" y="236"/>
                    </a:moveTo>
                    <a:lnTo>
                      <a:pt x="123" y="236"/>
                    </a:lnTo>
                    <a:lnTo>
                      <a:pt x="123" y="274"/>
                    </a:lnTo>
                    <a:lnTo>
                      <a:pt x="45" y="274"/>
                    </a:lnTo>
                    <a:lnTo>
                      <a:pt x="45" y="236"/>
                    </a:lnTo>
                    <a:close/>
                    <a:moveTo>
                      <a:pt x="45" y="292"/>
                    </a:moveTo>
                    <a:lnTo>
                      <a:pt x="123" y="292"/>
                    </a:lnTo>
                    <a:lnTo>
                      <a:pt x="123" y="330"/>
                    </a:lnTo>
                    <a:lnTo>
                      <a:pt x="45" y="330"/>
                    </a:lnTo>
                    <a:lnTo>
                      <a:pt x="45" y="292"/>
                    </a:lnTo>
                    <a:close/>
                    <a:moveTo>
                      <a:pt x="45" y="348"/>
                    </a:moveTo>
                    <a:lnTo>
                      <a:pt x="123" y="348"/>
                    </a:lnTo>
                    <a:lnTo>
                      <a:pt x="123" y="385"/>
                    </a:lnTo>
                    <a:lnTo>
                      <a:pt x="45" y="385"/>
                    </a:lnTo>
                    <a:lnTo>
                      <a:pt x="45" y="348"/>
                    </a:lnTo>
                    <a:close/>
                  </a:path>
                </a:pathLst>
              </a:custGeom>
              <a:solidFill>
                <a:srgbClr val="7FD0DD"/>
              </a:solidFill>
              <a:ln w="9525" cap="flat">
                <a:solidFill>
                  <a:srgbClr val="00ACDC"/>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0" name="Freeform 29"/>
              <p:cNvSpPr>
                <a:spLocks noEditPoints="1"/>
              </p:cNvSpPr>
              <p:nvPr/>
            </p:nvSpPr>
            <p:spPr bwMode="auto">
              <a:xfrm>
                <a:off x="309532" y="2191624"/>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1" name="Freeform 29"/>
              <p:cNvSpPr>
                <a:spLocks noEditPoints="1"/>
              </p:cNvSpPr>
              <p:nvPr/>
            </p:nvSpPr>
            <p:spPr bwMode="auto">
              <a:xfrm>
                <a:off x="1035805" y="2191624"/>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2" name="Freeform 29"/>
              <p:cNvSpPr>
                <a:spLocks noEditPoints="1"/>
              </p:cNvSpPr>
              <p:nvPr/>
            </p:nvSpPr>
            <p:spPr bwMode="auto">
              <a:xfrm>
                <a:off x="1035805" y="2596098"/>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3" name="Freeform 29"/>
              <p:cNvSpPr>
                <a:spLocks noEditPoints="1"/>
              </p:cNvSpPr>
              <p:nvPr/>
            </p:nvSpPr>
            <p:spPr bwMode="auto">
              <a:xfrm>
                <a:off x="309532" y="2596098"/>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4" name="Freeform 33"/>
              <p:cNvSpPr>
                <a:spLocks/>
              </p:cNvSpPr>
              <p:nvPr/>
            </p:nvSpPr>
            <p:spPr bwMode="auto">
              <a:xfrm>
                <a:off x="481747" y="1540867"/>
                <a:ext cx="128150" cy="148192"/>
              </a:xfrm>
              <a:custGeom>
                <a:avLst/>
                <a:gdLst>
                  <a:gd name="T0" fmla="*/ 1 w 89"/>
                  <a:gd name="T1" fmla="*/ 32 h 102"/>
                  <a:gd name="T2" fmla="*/ 44 w 89"/>
                  <a:gd name="T3" fmla="*/ 0 h 102"/>
                  <a:gd name="T4" fmla="*/ 88 w 89"/>
                  <a:gd name="T5" fmla="*/ 32 h 102"/>
                  <a:gd name="T6" fmla="*/ 81 w 89"/>
                  <a:gd name="T7" fmla="*/ 81 h 102"/>
                  <a:gd name="T8" fmla="*/ 51 w 89"/>
                  <a:gd name="T9" fmla="*/ 101 h 102"/>
                  <a:gd name="T10" fmla="*/ 38 w 89"/>
                  <a:gd name="T11" fmla="*/ 101 h 102"/>
                  <a:gd name="T12" fmla="*/ 8 w 89"/>
                  <a:gd name="T13" fmla="*/ 81 h 102"/>
                  <a:gd name="T14" fmla="*/ 1 w 89"/>
                  <a:gd name="T15" fmla="*/ 3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02">
                    <a:moveTo>
                      <a:pt x="1" y="32"/>
                    </a:moveTo>
                    <a:cubicBezTo>
                      <a:pt x="3" y="11"/>
                      <a:pt x="23" y="0"/>
                      <a:pt x="44" y="0"/>
                    </a:cubicBezTo>
                    <a:cubicBezTo>
                      <a:pt x="66" y="0"/>
                      <a:pt x="86" y="11"/>
                      <a:pt x="88" y="32"/>
                    </a:cubicBezTo>
                    <a:cubicBezTo>
                      <a:pt x="89" y="44"/>
                      <a:pt x="86" y="71"/>
                      <a:pt x="81" y="81"/>
                    </a:cubicBezTo>
                    <a:cubicBezTo>
                      <a:pt x="76" y="90"/>
                      <a:pt x="64" y="98"/>
                      <a:pt x="51" y="101"/>
                    </a:cubicBezTo>
                    <a:cubicBezTo>
                      <a:pt x="45" y="102"/>
                      <a:pt x="44" y="102"/>
                      <a:pt x="38" y="101"/>
                    </a:cubicBezTo>
                    <a:cubicBezTo>
                      <a:pt x="25" y="98"/>
                      <a:pt x="13" y="90"/>
                      <a:pt x="8" y="81"/>
                    </a:cubicBezTo>
                    <a:cubicBezTo>
                      <a:pt x="3" y="71"/>
                      <a:pt x="0" y="44"/>
                      <a:pt x="1" y="32"/>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5" name="Freeform 34"/>
              <p:cNvSpPr>
                <a:spLocks/>
              </p:cNvSpPr>
              <p:nvPr/>
            </p:nvSpPr>
            <p:spPr bwMode="auto">
              <a:xfrm>
                <a:off x="412510" y="1690880"/>
                <a:ext cx="177345" cy="131793"/>
              </a:xfrm>
              <a:custGeom>
                <a:avLst/>
                <a:gdLst>
                  <a:gd name="T0" fmla="*/ 123 w 123"/>
                  <a:gd name="T1" fmla="*/ 10 h 91"/>
                  <a:gd name="T2" fmla="*/ 3 w 123"/>
                  <a:gd name="T3" fmla="*/ 58 h 91"/>
                  <a:gd name="T4" fmla="*/ 0 w 123"/>
                  <a:gd name="T5" fmla="*/ 91 h 91"/>
                  <a:gd name="T6" fmla="*/ 103 w 123"/>
                  <a:gd name="T7" fmla="*/ 91 h 91"/>
                  <a:gd name="T8" fmla="*/ 107 w 123"/>
                  <a:gd name="T9" fmla="*/ 48 h 91"/>
                  <a:gd name="T10" fmla="*/ 123 w 123"/>
                  <a:gd name="T11" fmla="*/ 10 h 91"/>
                </a:gdLst>
                <a:ahLst/>
                <a:cxnLst>
                  <a:cxn ang="0">
                    <a:pos x="T0" y="T1"/>
                  </a:cxn>
                  <a:cxn ang="0">
                    <a:pos x="T2" y="T3"/>
                  </a:cxn>
                  <a:cxn ang="0">
                    <a:pos x="T4" y="T5"/>
                  </a:cxn>
                  <a:cxn ang="0">
                    <a:pos x="T6" y="T7"/>
                  </a:cxn>
                  <a:cxn ang="0">
                    <a:pos x="T8" y="T9"/>
                  </a:cxn>
                  <a:cxn ang="0">
                    <a:pos x="T10" y="T11"/>
                  </a:cxn>
                </a:cxnLst>
                <a:rect l="0" t="0" r="r" b="b"/>
                <a:pathLst>
                  <a:path w="123" h="91">
                    <a:moveTo>
                      <a:pt x="123" y="10"/>
                    </a:moveTo>
                    <a:cubicBezTo>
                      <a:pt x="72" y="0"/>
                      <a:pt x="7" y="16"/>
                      <a:pt x="3" y="58"/>
                    </a:cubicBezTo>
                    <a:cubicBezTo>
                      <a:pt x="0" y="91"/>
                      <a:pt x="0" y="91"/>
                      <a:pt x="0" y="91"/>
                    </a:cubicBezTo>
                    <a:cubicBezTo>
                      <a:pt x="103" y="91"/>
                      <a:pt x="103" y="91"/>
                      <a:pt x="103" y="91"/>
                    </a:cubicBezTo>
                    <a:cubicBezTo>
                      <a:pt x="107" y="48"/>
                      <a:pt x="107" y="48"/>
                      <a:pt x="107" y="48"/>
                    </a:cubicBezTo>
                    <a:cubicBezTo>
                      <a:pt x="108" y="34"/>
                      <a:pt x="114" y="21"/>
                      <a:pt x="123" y="10"/>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6" name="Freeform 35"/>
              <p:cNvSpPr>
                <a:spLocks/>
              </p:cNvSpPr>
              <p:nvPr/>
            </p:nvSpPr>
            <p:spPr bwMode="auto">
              <a:xfrm>
                <a:off x="892314" y="1540867"/>
                <a:ext cx="126936" cy="148192"/>
              </a:xfrm>
              <a:custGeom>
                <a:avLst/>
                <a:gdLst>
                  <a:gd name="T0" fmla="*/ 1 w 88"/>
                  <a:gd name="T1" fmla="*/ 32 h 102"/>
                  <a:gd name="T2" fmla="*/ 44 w 88"/>
                  <a:gd name="T3" fmla="*/ 0 h 102"/>
                  <a:gd name="T4" fmla="*/ 87 w 88"/>
                  <a:gd name="T5" fmla="*/ 32 h 102"/>
                  <a:gd name="T6" fmla="*/ 80 w 88"/>
                  <a:gd name="T7" fmla="*/ 81 h 102"/>
                  <a:gd name="T8" fmla="*/ 51 w 88"/>
                  <a:gd name="T9" fmla="*/ 101 h 102"/>
                  <a:gd name="T10" fmla="*/ 37 w 88"/>
                  <a:gd name="T11" fmla="*/ 101 h 102"/>
                  <a:gd name="T12" fmla="*/ 8 w 88"/>
                  <a:gd name="T13" fmla="*/ 81 h 102"/>
                  <a:gd name="T14" fmla="*/ 1 w 88"/>
                  <a:gd name="T15" fmla="*/ 3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1" y="32"/>
                    </a:moveTo>
                    <a:cubicBezTo>
                      <a:pt x="3" y="11"/>
                      <a:pt x="22" y="0"/>
                      <a:pt x="44" y="0"/>
                    </a:cubicBezTo>
                    <a:cubicBezTo>
                      <a:pt x="66" y="0"/>
                      <a:pt x="85" y="11"/>
                      <a:pt x="87" y="32"/>
                    </a:cubicBezTo>
                    <a:cubicBezTo>
                      <a:pt x="88" y="44"/>
                      <a:pt x="86" y="71"/>
                      <a:pt x="80" y="81"/>
                    </a:cubicBezTo>
                    <a:cubicBezTo>
                      <a:pt x="75" y="90"/>
                      <a:pt x="64" y="98"/>
                      <a:pt x="51" y="101"/>
                    </a:cubicBezTo>
                    <a:cubicBezTo>
                      <a:pt x="45" y="102"/>
                      <a:pt x="43" y="102"/>
                      <a:pt x="37" y="101"/>
                    </a:cubicBezTo>
                    <a:cubicBezTo>
                      <a:pt x="24" y="98"/>
                      <a:pt x="13" y="90"/>
                      <a:pt x="8" y="81"/>
                    </a:cubicBezTo>
                    <a:cubicBezTo>
                      <a:pt x="2" y="71"/>
                      <a:pt x="0" y="44"/>
                      <a:pt x="1" y="32"/>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7" name="Freeform 36"/>
              <p:cNvSpPr>
                <a:spLocks/>
              </p:cNvSpPr>
              <p:nvPr/>
            </p:nvSpPr>
            <p:spPr bwMode="auto">
              <a:xfrm>
                <a:off x="911142" y="1690880"/>
                <a:ext cx="177345" cy="131793"/>
              </a:xfrm>
              <a:custGeom>
                <a:avLst/>
                <a:gdLst>
                  <a:gd name="T0" fmla="*/ 123 w 123"/>
                  <a:gd name="T1" fmla="*/ 91 h 91"/>
                  <a:gd name="T2" fmla="*/ 120 w 123"/>
                  <a:gd name="T3" fmla="*/ 58 h 91"/>
                  <a:gd name="T4" fmla="*/ 0 w 123"/>
                  <a:gd name="T5" fmla="*/ 10 h 91"/>
                  <a:gd name="T6" fmla="*/ 17 w 123"/>
                  <a:gd name="T7" fmla="*/ 48 h 91"/>
                  <a:gd name="T8" fmla="*/ 21 w 123"/>
                  <a:gd name="T9" fmla="*/ 91 h 91"/>
                  <a:gd name="T10" fmla="*/ 123 w 123"/>
                  <a:gd name="T11" fmla="*/ 91 h 91"/>
                </a:gdLst>
                <a:ahLst/>
                <a:cxnLst>
                  <a:cxn ang="0">
                    <a:pos x="T0" y="T1"/>
                  </a:cxn>
                  <a:cxn ang="0">
                    <a:pos x="T2" y="T3"/>
                  </a:cxn>
                  <a:cxn ang="0">
                    <a:pos x="T4" y="T5"/>
                  </a:cxn>
                  <a:cxn ang="0">
                    <a:pos x="T6" y="T7"/>
                  </a:cxn>
                  <a:cxn ang="0">
                    <a:pos x="T8" y="T9"/>
                  </a:cxn>
                  <a:cxn ang="0">
                    <a:pos x="T10" y="T11"/>
                  </a:cxn>
                </a:cxnLst>
                <a:rect l="0" t="0" r="r" b="b"/>
                <a:pathLst>
                  <a:path w="123" h="91">
                    <a:moveTo>
                      <a:pt x="123" y="91"/>
                    </a:moveTo>
                    <a:cubicBezTo>
                      <a:pt x="120" y="58"/>
                      <a:pt x="120" y="58"/>
                      <a:pt x="120" y="58"/>
                    </a:cubicBezTo>
                    <a:cubicBezTo>
                      <a:pt x="116" y="16"/>
                      <a:pt x="51" y="0"/>
                      <a:pt x="0" y="10"/>
                    </a:cubicBezTo>
                    <a:cubicBezTo>
                      <a:pt x="10" y="21"/>
                      <a:pt x="15" y="34"/>
                      <a:pt x="17" y="48"/>
                    </a:cubicBezTo>
                    <a:cubicBezTo>
                      <a:pt x="21" y="91"/>
                      <a:pt x="21" y="91"/>
                      <a:pt x="21" y="91"/>
                    </a:cubicBezTo>
                    <a:cubicBezTo>
                      <a:pt x="123" y="91"/>
                      <a:pt x="123" y="91"/>
                      <a:pt x="123" y="91"/>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8" name="Freeform 37"/>
              <p:cNvSpPr>
                <a:spLocks/>
              </p:cNvSpPr>
              <p:nvPr/>
            </p:nvSpPr>
            <p:spPr bwMode="auto">
              <a:xfrm>
                <a:off x="672646" y="1478310"/>
                <a:ext cx="155481" cy="181595"/>
              </a:xfrm>
              <a:custGeom>
                <a:avLst/>
                <a:gdLst>
                  <a:gd name="T0" fmla="*/ 1 w 108"/>
                  <a:gd name="T1" fmla="*/ 40 h 125"/>
                  <a:gd name="T2" fmla="*/ 54 w 108"/>
                  <a:gd name="T3" fmla="*/ 0 h 125"/>
                  <a:gd name="T4" fmla="*/ 106 w 108"/>
                  <a:gd name="T5" fmla="*/ 40 h 125"/>
                  <a:gd name="T6" fmla="*/ 98 w 108"/>
                  <a:gd name="T7" fmla="*/ 99 h 125"/>
                  <a:gd name="T8" fmla="*/ 62 w 108"/>
                  <a:gd name="T9" fmla="*/ 124 h 125"/>
                  <a:gd name="T10" fmla="*/ 45 w 108"/>
                  <a:gd name="T11" fmla="*/ 124 h 125"/>
                  <a:gd name="T12" fmla="*/ 10 w 108"/>
                  <a:gd name="T13" fmla="*/ 99 h 125"/>
                  <a:gd name="T14" fmla="*/ 1 w 108"/>
                  <a:gd name="T15" fmla="*/ 4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25">
                    <a:moveTo>
                      <a:pt x="1" y="40"/>
                    </a:moveTo>
                    <a:cubicBezTo>
                      <a:pt x="3" y="14"/>
                      <a:pt x="27" y="0"/>
                      <a:pt x="54" y="0"/>
                    </a:cubicBezTo>
                    <a:cubicBezTo>
                      <a:pt x="80" y="0"/>
                      <a:pt x="104" y="14"/>
                      <a:pt x="106" y="40"/>
                    </a:cubicBezTo>
                    <a:cubicBezTo>
                      <a:pt x="108" y="54"/>
                      <a:pt x="105" y="87"/>
                      <a:pt x="98" y="99"/>
                    </a:cubicBezTo>
                    <a:cubicBezTo>
                      <a:pt x="92" y="110"/>
                      <a:pt x="78" y="120"/>
                      <a:pt x="62" y="124"/>
                    </a:cubicBezTo>
                    <a:cubicBezTo>
                      <a:pt x="55" y="125"/>
                      <a:pt x="53" y="125"/>
                      <a:pt x="45" y="124"/>
                    </a:cubicBezTo>
                    <a:cubicBezTo>
                      <a:pt x="30" y="120"/>
                      <a:pt x="16" y="110"/>
                      <a:pt x="10" y="99"/>
                    </a:cubicBezTo>
                    <a:cubicBezTo>
                      <a:pt x="3" y="87"/>
                      <a:pt x="0" y="54"/>
                      <a:pt x="1" y="40"/>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9" name="Freeform 1168"/>
              <p:cNvSpPr/>
              <p:nvPr/>
            </p:nvSpPr>
            <p:spPr>
              <a:xfrm>
                <a:off x="586722" y="1674418"/>
                <a:ext cx="327329" cy="151389"/>
              </a:xfrm>
              <a:custGeom>
                <a:avLst/>
                <a:gdLst/>
                <a:ahLst/>
                <a:cxnLst/>
                <a:rect l="l" t="t" r="r" b="b"/>
                <a:pathLst>
                  <a:path w="855579" h="395705">
                    <a:moveTo>
                      <a:pt x="419735" y="0"/>
                    </a:moveTo>
                    <a:cubicBezTo>
                      <a:pt x="715099" y="13736"/>
                      <a:pt x="765955" y="95050"/>
                      <a:pt x="809324" y="143176"/>
                    </a:cubicBezTo>
                    <a:cubicBezTo>
                      <a:pt x="852782" y="226984"/>
                      <a:pt x="835081" y="303909"/>
                      <a:pt x="855579" y="395705"/>
                    </a:cubicBezTo>
                    <a:lnTo>
                      <a:pt x="770132" y="395705"/>
                    </a:lnTo>
                    <a:cubicBezTo>
                      <a:pt x="723735" y="248605"/>
                      <a:pt x="585831" y="142762"/>
                      <a:pt x="423206" y="142762"/>
                    </a:cubicBezTo>
                    <a:cubicBezTo>
                      <a:pt x="260581" y="142762"/>
                      <a:pt x="122677" y="248605"/>
                      <a:pt x="76280" y="395705"/>
                    </a:cubicBezTo>
                    <a:lnTo>
                      <a:pt x="0" y="395705"/>
                    </a:lnTo>
                    <a:cubicBezTo>
                      <a:pt x="10695" y="322624"/>
                      <a:pt x="15674" y="255259"/>
                      <a:pt x="32084" y="176463"/>
                    </a:cubicBezTo>
                    <a:cubicBezTo>
                      <a:pt x="62609" y="104607"/>
                      <a:pt x="169300" y="5347"/>
                      <a:pt x="419735" y="0"/>
                    </a:cubicBezTo>
                    <a:close/>
                  </a:path>
                </a:pathLst>
              </a:custGeom>
              <a:solidFill>
                <a:srgbClr val="B5D553"/>
              </a:solidFill>
              <a:ln w="317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70" name="Freeform 45"/>
              <p:cNvSpPr>
                <a:spLocks noEditPoints="1"/>
              </p:cNvSpPr>
              <p:nvPr/>
            </p:nvSpPr>
            <p:spPr bwMode="auto">
              <a:xfrm>
                <a:off x="621613" y="1744831"/>
                <a:ext cx="254033" cy="254032"/>
              </a:xfrm>
              <a:custGeom>
                <a:avLst/>
                <a:gdLst>
                  <a:gd name="T0" fmla="*/ 282 w 282"/>
                  <a:gd name="T1" fmla="*/ 141 h 282"/>
                  <a:gd name="T2" fmla="*/ 0 w 282"/>
                  <a:gd name="T3" fmla="*/ 141 h 282"/>
                  <a:gd name="T4" fmla="*/ 83 w 282"/>
                  <a:gd name="T5" fmla="*/ 167 h 282"/>
                  <a:gd name="T6" fmla="*/ 91 w 282"/>
                  <a:gd name="T7" fmla="*/ 168 h 282"/>
                  <a:gd name="T8" fmla="*/ 96 w 282"/>
                  <a:gd name="T9" fmla="*/ 158 h 282"/>
                  <a:gd name="T10" fmla="*/ 86 w 282"/>
                  <a:gd name="T11" fmla="*/ 147 h 282"/>
                  <a:gd name="T12" fmla="*/ 80 w 282"/>
                  <a:gd name="T13" fmla="*/ 144 h 282"/>
                  <a:gd name="T14" fmla="*/ 81 w 282"/>
                  <a:gd name="T15" fmla="*/ 135 h 282"/>
                  <a:gd name="T16" fmla="*/ 76 w 282"/>
                  <a:gd name="T17" fmla="*/ 123 h 282"/>
                  <a:gd name="T18" fmla="*/ 39 w 282"/>
                  <a:gd name="T19" fmla="*/ 100 h 282"/>
                  <a:gd name="T20" fmla="*/ 53 w 282"/>
                  <a:gd name="T21" fmla="*/ 145 h 282"/>
                  <a:gd name="T22" fmla="*/ 66 w 282"/>
                  <a:gd name="T23" fmla="*/ 159 h 282"/>
                  <a:gd name="T24" fmla="*/ 57 w 282"/>
                  <a:gd name="T25" fmla="*/ 155 h 282"/>
                  <a:gd name="T26" fmla="*/ 27 w 282"/>
                  <a:gd name="T27" fmla="*/ 146 h 282"/>
                  <a:gd name="T28" fmla="*/ 45 w 282"/>
                  <a:gd name="T29" fmla="*/ 176 h 282"/>
                  <a:gd name="T30" fmla="*/ 47 w 282"/>
                  <a:gd name="T31" fmla="*/ 190 h 282"/>
                  <a:gd name="T32" fmla="*/ 60 w 282"/>
                  <a:gd name="T33" fmla="*/ 181 h 282"/>
                  <a:gd name="T34" fmla="*/ 55 w 282"/>
                  <a:gd name="T35" fmla="*/ 200 h 282"/>
                  <a:gd name="T36" fmla="*/ 74 w 282"/>
                  <a:gd name="T37" fmla="*/ 189 h 282"/>
                  <a:gd name="T38" fmla="*/ 83 w 282"/>
                  <a:gd name="T39" fmla="*/ 167 h 282"/>
                  <a:gd name="T40" fmla="*/ 261 w 282"/>
                  <a:gd name="T41" fmla="*/ 121 h 282"/>
                  <a:gd name="T42" fmla="*/ 204 w 282"/>
                  <a:gd name="T43" fmla="*/ 129 h 282"/>
                  <a:gd name="T44" fmla="*/ 191 w 282"/>
                  <a:gd name="T45" fmla="*/ 134 h 282"/>
                  <a:gd name="T46" fmla="*/ 197 w 282"/>
                  <a:gd name="T47" fmla="*/ 139 h 282"/>
                  <a:gd name="T48" fmla="*/ 200 w 282"/>
                  <a:gd name="T49" fmla="*/ 169 h 282"/>
                  <a:gd name="T50" fmla="*/ 189 w 282"/>
                  <a:gd name="T51" fmla="*/ 208 h 282"/>
                  <a:gd name="T52" fmla="*/ 216 w 282"/>
                  <a:gd name="T53" fmla="*/ 214 h 282"/>
                  <a:gd name="T54" fmla="*/ 231 w 282"/>
                  <a:gd name="T55" fmla="*/ 187 h 282"/>
                  <a:gd name="T56" fmla="*/ 215 w 282"/>
                  <a:gd name="T57" fmla="*/ 185 h 282"/>
                  <a:gd name="T58" fmla="*/ 209 w 282"/>
                  <a:gd name="T59" fmla="*/ 170 h 282"/>
                  <a:gd name="T60" fmla="*/ 228 w 282"/>
                  <a:gd name="T61" fmla="*/ 171 h 282"/>
                  <a:gd name="T62" fmla="*/ 216 w 282"/>
                  <a:gd name="T63" fmla="*/ 154 h 282"/>
                  <a:gd name="T64" fmla="*/ 237 w 282"/>
                  <a:gd name="T65" fmla="*/ 162 h 282"/>
                  <a:gd name="T66" fmla="*/ 229 w 282"/>
                  <a:gd name="T67" fmla="*/ 143 h 282"/>
                  <a:gd name="T68" fmla="*/ 240 w 282"/>
                  <a:gd name="T69" fmla="*/ 153 h 282"/>
                  <a:gd name="T70" fmla="*/ 263 w 282"/>
                  <a:gd name="T71" fmla="*/ 147 h 282"/>
                  <a:gd name="T72" fmla="*/ 97 w 282"/>
                  <a:gd name="T73" fmla="*/ 214 h 282"/>
                  <a:gd name="T74" fmla="*/ 122 w 282"/>
                  <a:gd name="T75" fmla="*/ 245 h 282"/>
                  <a:gd name="T76" fmla="*/ 136 w 282"/>
                  <a:gd name="T77" fmla="*/ 218 h 282"/>
                  <a:gd name="T78" fmla="*/ 145 w 282"/>
                  <a:gd name="T79" fmla="*/ 218 h 282"/>
                  <a:gd name="T80" fmla="*/ 148 w 282"/>
                  <a:gd name="T81" fmla="*/ 245 h 282"/>
                  <a:gd name="T82" fmla="*/ 162 w 282"/>
                  <a:gd name="T83" fmla="*/ 217 h 282"/>
                  <a:gd name="T84" fmla="*/ 195 w 282"/>
                  <a:gd name="T85" fmla="*/ 169 h 282"/>
                  <a:gd name="T86" fmla="*/ 152 w 282"/>
                  <a:gd name="T87" fmla="*/ 126 h 282"/>
                  <a:gd name="T88" fmla="*/ 135 w 282"/>
                  <a:gd name="T89" fmla="*/ 124 h 282"/>
                  <a:gd name="T90" fmla="*/ 136 w 282"/>
                  <a:gd name="T91" fmla="*/ 109 h 282"/>
                  <a:gd name="T92" fmla="*/ 172 w 282"/>
                  <a:gd name="T93" fmla="*/ 108 h 282"/>
                  <a:gd name="T94" fmla="*/ 191 w 282"/>
                  <a:gd name="T95" fmla="*/ 64 h 282"/>
                  <a:gd name="T96" fmla="*/ 162 w 282"/>
                  <a:gd name="T97" fmla="*/ 61 h 282"/>
                  <a:gd name="T98" fmla="*/ 148 w 282"/>
                  <a:gd name="T99" fmla="*/ 38 h 282"/>
                  <a:gd name="T100" fmla="*/ 143 w 282"/>
                  <a:gd name="T101" fmla="*/ 60 h 282"/>
                  <a:gd name="T102" fmla="*/ 136 w 282"/>
                  <a:gd name="T103" fmla="*/ 38 h 282"/>
                  <a:gd name="T104" fmla="*/ 122 w 282"/>
                  <a:gd name="T105" fmla="*/ 61 h 282"/>
                  <a:gd name="T106" fmla="*/ 83 w 282"/>
                  <a:gd name="T107" fmla="*/ 112 h 282"/>
                  <a:gd name="T108" fmla="*/ 93 w 282"/>
                  <a:gd name="T109" fmla="*/ 148 h 282"/>
                  <a:gd name="T110" fmla="*/ 118 w 282"/>
                  <a:gd name="T111" fmla="*/ 158 h 282"/>
                  <a:gd name="T112" fmla="*/ 147 w 282"/>
                  <a:gd name="T113" fmla="*/ 168 h 282"/>
                  <a:gd name="T114" fmla="*/ 131 w 282"/>
                  <a:gd name="T115" fmla="*/ 178 h 282"/>
                  <a:gd name="T116" fmla="*/ 88 w 282"/>
                  <a:gd name="T117" fmla="*/ 173 h 282"/>
                  <a:gd name="T118" fmla="*/ 97 w 282"/>
                  <a:gd name="T119" fmla="*/ 21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2" h="282">
                    <a:moveTo>
                      <a:pt x="141" y="0"/>
                    </a:moveTo>
                    <a:cubicBezTo>
                      <a:pt x="219" y="0"/>
                      <a:pt x="282" y="63"/>
                      <a:pt x="282" y="141"/>
                    </a:cubicBezTo>
                    <a:cubicBezTo>
                      <a:pt x="282" y="219"/>
                      <a:pt x="219" y="282"/>
                      <a:pt x="141" y="282"/>
                    </a:cubicBezTo>
                    <a:cubicBezTo>
                      <a:pt x="63" y="282"/>
                      <a:pt x="0" y="219"/>
                      <a:pt x="0" y="141"/>
                    </a:cubicBezTo>
                    <a:cubicBezTo>
                      <a:pt x="0" y="63"/>
                      <a:pt x="63" y="0"/>
                      <a:pt x="141" y="0"/>
                    </a:cubicBezTo>
                    <a:close/>
                    <a:moveTo>
                      <a:pt x="83" y="167"/>
                    </a:moveTo>
                    <a:cubicBezTo>
                      <a:pt x="88" y="168"/>
                      <a:pt x="88" y="168"/>
                      <a:pt x="88" y="168"/>
                    </a:cubicBezTo>
                    <a:cubicBezTo>
                      <a:pt x="89" y="168"/>
                      <a:pt x="90" y="168"/>
                      <a:pt x="91" y="168"/>
                    </a:cubicBezTo>
                    <a:cubicBezTo>
                      <a:pt x="91" y="167"/>
                      <a:pt x="90" y="166"/>
                      <a:pt x="90" y="164"/>
                    </a:cubicBezTo>
                    <a:cubicBezTo>
                      <a:pt x="92" y="162"/>
                      <a:pt x="94" y="160"/>
                      <a:pt x="96" y="158"/>
                    </a:cubicBezTo>
                    <a:cubicBezTo>
                      <a:pt x="93" y="157"/>
                      <a:pt x="91" y="155"/>
                      <a:pt x="89" y="152"/>
                    </a:cubicBezTo>
                    <a:cubicBezTo>
                      <a:pt x="88" y="151"/>
                      <a:pt x="87" y="149"/>
                      <a:pt x="86" y="147"/>
                    </a:cubicBezTo>
                    <a:cubicBezTo>
                      <a:pt x="85" y="148"/>
                      <a:pt x="84" y="149"/>
                      <a:pt x="83" y="151"/>
                    </a:cubicBezTo>
                    <a:cubicBezTo>
                      <a:pt x="82" y="148"/>
                      <a:pt x="81" y="147"/>
                      <a:pt x="80" y="144"/>
                    </a:cubicBezTo>
                    <a:cubicBezTo>
                      <a:pt x="81" y="143"/>
                      <a:pt x="82" y="141"/>
                      <a:pt x="82" y="140"/>
                    </a:cubicBezTo>
                    <a:cubicBezTo>
                      <a:pt x="82" y="139"/>
                      <a:pt x="81" y="137"/>
                      <a:pt x="81" y="135"/>
                    </a:cubicBezTo>
                    <a:cubicBezTo>
                      <a:pt x="80" y="132"/>
                      <a:pt x="79" y="129"/>
                      <a:pt x="79" y="125"/>
                    </a:cubicBezTo>
                    <a:cubicBezTo>
                      <a:pt x="78" y="124"/>
                      <a:pt x="77" y="124"/>
                      <a:pt x="76" y="123"/>
                    </a:cubicBezTo>
                    <a:cubicBezTo>
                      <a:pt x="74" y="126"/>
                      <a:pt x="73" y="128"/>
                      <a:pt x="71" y="131"/>
                    </a:cubicBezTo>
                    <a:cubicBezTo>
                      <a:pt x="62" y="119"/>
                      <a:pt x="51" y="109"/>
                      <a:pt x="39" y="100"/>
                    </a:cubicBezTo>
                    <a:cubicBezTo>
                      <a:pt x="37" y="109"/>
                      <a:pt x="34" y="118"/>
                      <a:pt x="32" y="127"/>
                    </a:cubicBezTo>
                    <a:cubicBezTo>
                      <a:pt x="39" y="132"/>
                      <a:pt x="46" y="138"/>
                      <a:pt x="53" y="145"/>
                    </a:cubicBezTo>
                    <a:cubicBezTo>
                      <a:pt x="55" y="147"/>
                      <a:pt x="57" y="150"/>
                      <a:pt x="59" y="152"/>
                    </a:cubicBezTo>
                    <a:cubicBezTo>
                      <a:pt x="61" y="154"/>
                      <a:pt x="64" y="157"/>
                      <a:pt x="66" y="159"/>
                    </a:cubicBezTo>
                    <a:cubicBezTo>
                      <a:pt x="66" y="160"/>
                      <a:pt x="66" y="160"/>
                      <a:pt x="66" y="160"/>
                    </a:cubicBezTo>
                    <a:cubicBezTo>
                      <a:pt x="63" y="158"/>
                      <a:pt x="60" y="156"/>
                      <a:pt x="57" y="155"/>
                    </a:cubicBezTo>
                    <a:cubicBezTo>
                      <a:pt x="55" y="153"/>
                      <a:pt x="52" y="152"/>
                      <a:pt x="50" y="151"/>
                    </a:cubicBezTo>
                    <a:cubicBezTo>
                      <a:pt x="42" y="149"/>
                      <a:pt x="35" y="147"/>
                      <a:pt x="27" y="146"/>
                    </a:cubicBezTo>
                    <a:cubicBezTo>
                      <a:pt x="24" y="156"/>
                      <a:pt x="21" y="165"/>
                      <a:pt x="19" y="174"/>
                    </a:cubicBezTo>
                    <a:cubicBezTo>
                      <a:pt x="28" y="173"/>
                      <a:pt x="37" y="174"/>
                      <a:pt x="45" y="176"/>
                    </a:cubicBezTo>
                    <a:cubicBezTo>
                      <a:pt x="43" y="179"/>
                      <a:pt x="42" y="181"/>
                      <a:pt x="40" y="185"/>
                    </a:cubicBezTo>
                    <a:cubicBezTo>
                      <a:pt x="43" y="187"/>
                      <a:pt x="44" y="188"/>
                      <a:pt x="47" y="190"/>
                    </a:cubicBezTo>
                    <a:cubicBezTo>
                      <a:pt x="50" y="186"/>
                      <a:pt x="52" y="183"/>
                      <a:pt x="55" y="179"/>
                    </a:cubicBezTo>
                    <a:cubicBezTo>
                      <a:pt x="57" y="179"/>
                      <a:pt x="58" y="180"/>
                      <a:pt x="60" y="181"/>
                    </a:cubicBezTo>
                    <a:cubicBezTo>
                      <a:pt x="56" y="186"/>
                      <a:pt x="54" y="188"/>
                      <a:pt x="50" y="193"/>
                    </a:cubicBezTo>
                    <a:cubicBezTo>
                      <a:pt x="52" y="196"/>
                      <a:pt x="53" y="197"/>
                      <a:pt x="55" y="200"/>
                    </a:cubicBezTo>
                    <a:cubicBezTo>
                      <a:pt x="61" y="194"/>
                      <a:pt x="64" y="191"/>
                      <a:pt x="69" y="186"/>
                    </a:cubicBezTo>
                    <a:cubicBezTo>
                      <a:pt x="71" y="187"/>
                      <a:pt x="72" y="187"/>
                      <a:pt x="74" y="189"/>
                    </a:cubicBezTo>
                    <a:cubicBezTo>
                      <a:pt x="77" y="194"/>
                      <a:pt x="80" y="199"/>
                      <a:pt x="83" y="204"/>
                    </a:cubicBezTo>
                    <a:lnTo>
                      <a:pt x="83" y="167"/>
                    </a:lnTo>
                    <a:close/>
                    <a:moveTo>
                      <a:pt x="263" y="134"/>
                    </a:moveTo>
                    <a:cubicBezTo>
                      <a:pt x="263" y="130"/>
                      <a:pt x="262" y="125"/>
                      <a:pt x="261" y="121"/>
                    </a:cubicBezTo>
                    <a:cubicBezTo>
                      <a:pt x="259" y="112"/>
                      <a:pt x="252" y="105"/>
                      <a:pt x="243" y="105"/>
                    </a:cubicBezTo>
                    <a:cubicBezTo>
                      <a:pt x="227" y="105"/>
                      <a:pt x="214" y="117"/>
                      <a:pt x="204" y="129"/>
                    </a:cubicBezTo>
                    <a:cubicBezTo>
                      <a:pt x="202" y="127"/>
                      <a:pt x="201" y="126"/>
                      <a:pt x="199" y="124"/>
                    </a:cubicBezTo>
                    <a:cubicBezTo>
                      <a:pt x="196" y="128"/>
                      <a:pt x="194" y="130"/>
                      <a:pt x="191" y="134"/>
                    </a:cubicBezTo>
                    <a:cubicBezTo>
                      <a:pt x="192" y="134"/>
                      <a:pt x="193" y="135"/>
                      <a:pt x="193" y="136"/>
                    </a:cubicBezTo>
                    <a:cubicBezTo>
                      <a:pt x="194" y="137"/>
                      <a:pt x="195" y="138"/>
                      <a:pt x="197" y="139"/>
                    </a:cubicBezTo>
                    <a:cubicBezTo>
                      <a:pt x="197" y="140"/>
                      <a:pt x="196" y="141"/>
                      <a:pt x="196" y="141"/>
                    </a:cubicBezTo>
                    <a:cubicBezTo>
                      <a:pt x="199" y="148"/>
                      <a:pt x="200" y="158"/>
                      <a:pt x="200" y="169"/>
                    </a:cubicBezTo>
                    <a:cubicBezTo>
                      <a:pt x="200" y="185"/>
                      <a:pt x="197" y="197"/>
                      <a:pt x="191" y="206"/>
                    </a:cubicBezTo>
                    <a:cubicBezTo>
                      <a:pt x="190" y="207"/>
                      <a:pt x="189" y="208"/>
                      <a:pt x="189" y="208"/>
                    </a:cubicBezTo>
                    <a:cubicBezTo>
                      <a:pt x="192" y="215"/>
                      <a:pt x="199" y="218"/>
                      <a:pt x="205" y="217"/>
                    </a:cubicBezTo>
                    <a:cubicBezTo>
                      <a:pt x="209" y="217"/>
                      <a:pt x="212" y="216"/>
                      <a:pt x="216" y="214"/>
                    </a:cubicBezTo>
                    <a:cubicBezTo>
                      <a:pt x="220" y="213"/>
                      <a:pt x="223" y="211"/>
                      <a:pt x="228" y="209"/>
                    </a:cubicBezTo>
                    <a:cubicBezTo>
                      <a:pt x="228" y="201"/>
                      <a:pt x="228" y="194"/>
                      <a:pt x="231" y="187"/>
                    </a:cubicBezTo>
                    <a:cubicBezTo>
                      <a:pt x="228" y="187"/>
                      <a:pt x="225" y="187"/>
                      <a:pt x="222" y="187"/>
                    </a:cubicBezTo>
                    <a:cubicBezTo>
                      <a:pt x="220" y="186"/>
                      <a:pt x="217" y="186"/>
                      <a:pt x="215" y="185"/>
                    </a:cubicBezTo>
                    <a:cubicBezTo>
                      <a:pt x="213" y="184"/>
                      <a:pt x="210" y="183"/>
                      <a:pt x="209" y="180"/>
                    </a:cubicBezTo>
                    <a:cubicBezTo>
                      <a:pt x="208" y="178"/>
                      <a:pt x="208" y="174"/>
                      <a:pt x="209" y="170"/>
                    </a:cubicBezTo>
                    <a:cubicBezTo>
                      <a:pt x="215" y="173"/>
                      <a:pt x="218" y="175"/>
                      <a:pt x="224" y="178"/>
                    </a:cubicBezTo>
                    <a:cubicBezTo>
                      <a:pt x="225" y="175"/>
                      <a:pt x="226" y="174"/>
                      <a:pt x="228" y="171"/>
                    </a:cubicBezTo>
                    <a:cubicBezTo>
                      <a:pt x="223" y="168"/>
                      <a:pt x="217" y="164"/>
                      <a:pt x="212" y="161"/>
                    </a:cubicBezTo>
                    <a:cubicBezTo>
                      <a:pt x="213" y="158"/>
                      <a:pt x="214" y="157"/>
                      <a:pt x="216" y="154"/>
                    </a:cubicBezTo>
                    <a:cubicBezTo>
                      <a:pt x="221" y="158"/>
                      <a:pt x="226" y="163"/>
                      <a:pt x="232" y="167"/>
                    </a:cubicBezTo>
                    <a:cubicBezTo>
                      <a:pt x="234" y="165"/>
                      <a:pt x="235" y="164"/>
                      <a:pt x="237" y="162"/>
                    </a:cubicBezTo>
                    <a:cubicBezTo>
                      <a:pt x="232" y="157"/>
                      <a:pt x="227" y="151"/>
                      <a:pt x="221" y="146"/>
                    </a:cubicBezTo>
                    <a:cubicBezTo>
                      <a:pt x="224" y="144"/>
                      <a:pt x="227" y="142"/>
                      <a:pt x="229" y="143"/>
                    </a:cubicBezTo>
                    <a:cubicBezTo>
                      <a:pt x="232" y="143"/>
                      <a:pt x="234" y="144"/>
                      <a:pt x="236" y="147"/>
                    </a:cubicBezTo>
                    <a:cubicBezTo>
                      <a:pt x="237" y="149"/>
                      <a:pt x="238" y="151"/>
                      <a:pt x="240" y="153"/>
                    </a:cubicBezTo>
                    <a:cubicBezTo>
                      <a:pt x="241" y="155"/>
                      <a:pt x="243" y="158"/>
                      <a:pt x="245" y="161"/>
                    </a:cubicBezTo>
                    <a:cubicBezTo>
                      <a:pt x="250" y="155"/>
                      <a:pt x="256" y="150"/>
                      <a:pt x="263" y="147"/>
                    </a:cubicBezTo>
                    <a:cubicBezTo>
                      <a:pt x="263" y="143"/>
                      <a:pt x="263" y="138"/>
                      <a:pt x="263" y="134"/>
                    </a:cubicBezTo>
                    <a:close/>
                    <a:moveTo>
                      <a:pt x="97" y="214"/>
                    </a:moveTo>
                    <a:cubicBezTo>
                      <a:pt x="109" y="215"/>
                      <a:pt x="117" y="216"/>
                      <a:pt x="122" y="217"/>
                    </a:cubicBezTo>
                    <a:cubicBezTo>
                      <a:pt x="122" y="245"/>
                      <a:pt x="122" y="245"/>
                      <a:pt x="122" y="245"/>
                    </a:cubicBezTo>
                    <a:cubicBezTo>
                      <a:pt x="136" y="245"/>
                      <a:pt x="136" y="245"/>
                      <a:pt x="136" y="245"/>
                    </a:cubicBezTo>
                    <a:cubicBezTo>
                      <a:pt x="136" y="218"/>
                      <a:pt x="136" y="218"/>
                      <a:pt x="136" y="218"/>
                    </a:cubicBezTo>
                    <a:cubicBezTo>
                      <a:pt x="137" y="218"/>
                      <a:pt x="138" y="218"/>
                      <a:pt x="139" y="218"/>
                    </a:cubicBezTo>
                    <a:cubicBezTo>
                      <a:pt x="141" y="218"/>
                      <a:pt x="142" y="218"/>
                      <a:pt x="145" y="218"/>
                    </a:cubicBezTo>
                    <a:cubicBezTo>
                      <a:pt x="148" y="218"/>
                      <a:pt x="148" y="218"/>
                      <a:pt x="148" y="218"/>
                    </a:cubicBezTo>
                    <a:cubicBezTo>
                      <a:pt x="148" y="245"/>
                      <a:pt x="148" y="245"/>
                      <a:pt x="148" y="245"/>
                    </a:cubicBezTo>
                    <a:cubicBezTo>
                      <a:pt x="162" y="245"/>
                      <a:pt x="162" y="245"/>
                      <a:pt x="162" y="245"/>
                    </a:cubicBezTo>
                    <a:cubicBezTo>
                      <a:pt x="162" y="217"/>
                      <a:pt x="162" y="217"/>
                      <a:pt x="162" y="217"/>
                    </a:cubicBezTo>
                    <a:cubicBezTo>
                      <a:pt x="173" y="215"/>
                      <a:pt x="182" y="210"/>
                      <a:pt x="187" y="202"/>
                    </a:cubicBezTo>
                    <a:cubicBezTo>
                      <a:pt x="193" y="194"/>
                      <a:pt x="195" y="183"/>
                      <a:pt x="195" y="169"/>
                    </a:cubicBezTo>
                    <a:cubicBezTo>
                      <a:pt x="195" y="153"/>
                      <a:pt x="192" y="142"/>
                      <a:pt x="186" y="135"/>
                    </a:cubicBezTo>
                    <a:cubicBezTo>
                      <a:pt x="180" y="129"/>
                      <a:pt x="169" y="126"/>
                      <a:pt x="152" y="126"/>
                    </a:cubicBezTo>
                    <a:cubicBezTo>
                      <a:pt x="145" y="126"/>
                      <a:pt x="145" y="126"/>
                      <a:pt x="145" y="126"/>
                    </a:cubicBezTo>
                    <a:cubicBezTo>
                      <a:pt x="140" y="126"/>
                      <a:pt x="137" y="125"/>
                      <a:pt x="135" y="124"/>
                    </a:cubicBezTo>
                    <a:cubicBezTo>
                      <a:pt x="133" y="122"/>
                      <a:pt x="132" y="120"/>
                      <a:pt x="132" y="117"/>
                    </a:cubicBezTo>
                    <a:cubicBezTo>
                      <a:pt x="132" y="113"/>
                      <a:pt x="133" y="110"/>
                      <a:pt x="136" y="109"/>
                    </a:cubicBezTo>
                    <a:cubicBezTo>
                      <a:pt x="139" y="108"/>
                      <a:pt x="145" y="107"/>
                      <a:pt x="156" y="107"/>
                    </a:cubicBezTo>
                    <a:cubicBezTo>
                      <a:pt x="161" y="107"/>
                      <a:pt x="166" y="107"/>
                      <a:pt x="172" y="108"/>
                    </a:cubicBezTo>
                    <a:cubicBezTo>
                      <a:pt x="177" y="108"/>
                      <a:pt x="184" y="109"/>
                      <a:pt x="191" y="110"/>
                    </a:cubicBezTo>
                    <a:cubicBezTo>
                      <a:pt x="191" y="64"/>
                      <a:pt x="191" y="64"/>
                      <a:pt x="191" y="64"/>
                    </a:cubicBezTo>
                    <a:cubicBezTo>
                      <a:pt x="184" y="63"/>
                      <a:pt x="178" y="62"/>
                      <a:pt x="173" y="62"/>
                    </a:cubicBezTo>
                    <a:cubicBezTo>
                      <a:pt x="169" y="61"/>
                      <a:pt x="165" y="61"/>
                      <a:pt x="162" y="61"/>
                    </a:cubicBezTo>
                    <a:cubicBezTo>
                      <a:pt x="162" y="38"/>
                      <a:pt x="162" y="38"/>
                      <a:pt x="162" y="38"/>
                    </a:cubicBezTo>
                    <a:cubicBezTo>
                      <a:pt x="148" y="38"/>
                      <a:pt x="148" y="38"/>
                      <a:pt x="148" y="38"/>
                    </a:cubicBezTo>
                    <a:cubicBezTo>
                      <a:pt x="148" y="60"/>
                      <a:pt x="148" y="60"/>
                      <a:pt x="148" y="60"/>
                    </a:cubicBezTo>
                    <a:cubicBezTo>
                      <a:pt x="147" y="60"/>
                      <a:pt x="145" y="60"/>
                      <a:pt x="143" y="60"/>
                    </a:cubicBezTo>
                    <a:cubicBezTo>
                      <a:pt x="141" y="60"/>
                      <a:pt x="139" y="60"/>
                      <a:pt x="136" y="60"/>
                    </a:cubicBezTo>
                    <a:cubicBezTo>
                      <a:pt x="136" y="38"/>
                      <a:pt x="136" y="38"/>
                      <a:pt x="136" y="38"/>
                    </a:cubicBezTo>
                    <a:cubicBezTo>
                      <a:pt x="122" y="38"/>
                      <a:pt x="122" y="38"/>
                      <a:pt x="122" y="38"/>
                    </a:cubicBezTo>
                    <a:cubicBezTo>
                      <a:pt x="122" y="61"/>
                      <a:pt x="122" y="61"/>
                      <a:pt x="122" y="61"/>
                    </a:cubicBezTo>
                    <a:cubicBezTo>
                      <a:pt x="109" y="62"/>
                      <a:pt x="99" y="67"/>
                      <a:pt x="93" y="75"/>
                    </a:cubicBezTo>
                    <a:cubicBezTo>
                      <a:pt x="86" y="84"/>
                      <a:pt x="83" y="96"/>
                      <a:pt x="83" y="112"/>
                    </a:cubicBezTo>
                    <a:cubicBezTo>
                      <a:pt x="83" y="120"/>
                      <a:pt x="84" y="127"/>
                      <a:pt x="86" y="134"/>
                    </a:cubicBezTo>
                    <a:cubicBezTo>
                      <a:pt x="87" y="140"/>
                      <a:pt x="89" y="145"/>
                      <a:pt x="93" y="148"/>
                    </a:cubicBezTo>
                    <a:cubicBezTo>
                      <a:pt x="95" y="151"/>
                      <a:pt x="98" y="154"/>
                      <a:pt x="102" y="155"/>
                    </a:cubicBezTo>
                    <a:cubicBezTo>
                      <a:pt x="105" y="157"/>
                      <a:pt x="111" y="158"/>
                      <a:pt x="118" y="158"/>
                    </a:cubicBezTo>
                    <a:cubicBezTo>
                      <a:pt x="121" y="158"/>
                      <a:pt x="125" y="159"/>
                      <a:pt x="130" y="159"/>
                    </a:cubicBezTo>
                    <a:cubicBezTo>
                      <a:pt x="141" y="159"/>
                      <a:pt x="147" y="162"/>
                      <a:pt x="147" y="168"/>
                    </a:cubicBezTo>
                    <a:cubicBezTo>
                      <a:pt x="147" y="172"/>
                      <a:pt x="146" y="174"/>
                      <a:pt x="144" y="176"/>
                    </a:cubicBezTo>
                    <a:cubicBezTo>
                      <a:pt x="141" y="177"/>
                      <a:pt x="137" y="178"/>
                      <a:pt x="131" y="178"/>
                    </a:cubicBezTo>
                    <a:cubicBezTo>
                      <a:pt x="125" y="178"/>
                      <a:pt x="118" y="178"/>
                      <a:pt x="111" y="177"/>
                    </a:cubicBezTo>
                    <a:cubicBezTo>
                      <a:pt x="104" y="176"/>
                      <a:pt x="96" y="175"/>
                      <a:pt x="88" y="173"/>
                    </a:cubicBezTo>
                    <a:cubicBezTo>
                      <a:pt x="88" y="212"/>
                      <a:pt x="88" y="212"/>
                      <a:pt x="88" y="212"/>
                    </a:cubicBezTo>
                    <a:cubicBezTo>
                      <a:pt x="90" y="213"/>
                      <a:pt x="93" y="213"/>
                      <a:pt x="97" y="214"/>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
          <p:nvSpPr>
            <p:cNvPr id="836" name="TextBox 835"/>
            <p:cNvSpPr txBox="1"/>
            <p:nvPr/>
          </p:nvSpPr>
          <p:spPr>
            <a:xfrm>
              <a:off x="51335" y="981376"/>
              <a:ext cx="1316386"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Reconnaissance</a:t>
              </a:r>
            </a:p>
          </p:txBody>
        </p:sp>
        <p:grpSp>
          <p:nvGrpSpPr>
            <p:cNvPr id="837" name="Group 836"/>
            <p:cNvGrpSpPr/>
            <p:nvPr/>
          </p:nvGrpSpPr>
          <p:grpSpPr>
            <a:xfrm>
              <a:off x="1480365" y="1239235"/>
              <a:ext cx="1070506" cy="1877187"/>
              <a:chOff x="1533491" y="1253030"/>
              <a:chExt cx="1070506" cy="1877187"/>
            </a:xfrm>
          </p:grpSpPr>
          <p:sp>
            <p:nvSpPr>
              <p:cNvPr id="1144" name="Round Same Side Corner Rectangle 1143"/>
              <p:cNvSpPr/>
              <p:nvPr/>
            </p:nvSpPr>
            <p:spPr>
              <a:xfrm>
                <a:off x="1533491" y="1253030"/>
                <a:ext cx="1070506" cy="1877187"/>
              </a:xfrm>
              <a:prstGeom prst="round2SameRect">
                <a:avLst>
                  <a:gd name="adj1" fmla="val 839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45" name="Freeform 35"/>
              <p:cNvSpPr>
                <a:spLocks/>
              </p:cNvSpPr>
              <p:nvPr/>
            </p:nvSpPr>
            <p:spPr bwMode="auto">
              <a:xfrm>
                <a:off x="1605228" y="1522110"/>
                <a:ext cx="907146"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146" name="Straight Arrow Connector 1145"/>
              <p:cNvCxnSpPr/>
              <p:nvPr/>
            </p:nvCxnSpPr>
            <p:spPr>
              <a:xfrm flipH="1">
                <a:off x="2058801" y="2168152"/>
                <a:ext cx="181" cy="167719"/>
              </a:xfrm>
              <a:prstGeom prst="straightConnector1">
                <a:avLst/>
              </a:prstGeom>
              <a:noFill/>
              <a:ln w="19050" cap="flat" cmpd="sng" algn="ctr">
                <a:solidFill>
                  <a:srgbClr val="B5D553"/>
                </a:solidFill>
                <a:prstDash val="solid"/>
                <a:headEnd type="none" w="med" len="med"/>
                <a:tailEnd type="triangle" w="med" len="med"/>
              </a:ln>
              <a:effectLst/>
            </p:spPr>
          </p:cxnSp>
          <p:sp>
            <p:nvSpPr>
              <p:cNvPr id="1147" name="Isosceles Triangle 1146"/>
              <p:cNvSpPr/>
              <p:nvPr/>
            </p:nvSpPr>
            <p:spPr>
              <a:xfrm>
                <a:off x="1795493" y="2412337"/>
                <a:ext cx="526617" cy="373021"/>
              </a:xfrm>
              <a:prstGeom prst="triangle">
                <a:avLst/>
              </a:prstGeom>
              <a:noFill/>
              <a:ln w="12700" cap="flat" cmpd="sng" algn="ctr">
                <a:solidFill>
                  <a:srgbClr val="C1CD23">
                    <a:lumMod val="75000"/>
                  </a:srgbClr>
                </a:solidFill>
                <a:prstDash val="sysDot"/>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48" name="Freeform 33"/>
              <p:cNvSpPr>
                <a:spLocks/>
              </p:cNvSpPr>
              <p:nvPr/>
            </p:nvSpPr>
            <p:spPr bwMode="auto">
              <a:xfrm>
                <a:off x="1710708" y="268841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9" name="Freeform 32"/>
              <p:cNvSpPr>
                <a:spLocks/>
              </p:cNvSpPr>
              <p:nvPr/>
            </p:nvSpPr>
            <p:spPr bwMode="auto">
              <a:xfrm>
                <a:off x="1777107" y="286927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0" name="Rectangle 1149"/>
              <p:cNvSpPr/>
              <p:nvPr/>
            </p:nvSpPr>
            <p:spPr>
              <a:xfrm>
                <a:off x="1725930" y="270343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1" name="Freeform 33"/>
              <p:cNvSpPr>
                <a:spLocks/>
              </p:cNvSpPr>
              <p:nvPr/>
            </p:nvSpPr>
            <p:spPr bwMode="auto">
              <a:xfrm>
                <a:off x="2139314" y="268841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2" name="Freeform 32"/>
              <p:cNvSpPr>
                <a:spLocks/>
              </p:cNvSpPr>
              <p:nvPr/>
            </p:nvSpPr>
            <p:spPr bwMode="auto">
              <a:xfrm>
                <a:off x="2205713" y="286927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3" name="Rectangle 1152"/>
              <p:cNvSpPr/>
              <p:nvPr/>
            </p:nvSpPr>
            <p:spPr>
              <a:xfrm>
                <a:off x="2154536" y="2703436"/>
                <a:ext cx="233936" cy="151460"/>
              </a:xfrm>
              <a:prstGeom prst="rect">
                <a:avLst/>
              </a:prstGeom>
              <a:solidFill>
                <a:srgbClr val="F7F7F7"/>
              </a:solidFill>
              <a:ln>
                <a:solidFill>
                  <a:srgbClr val="7FD0DD"/>
                </a:solid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4" name="Freeform 33"/>
              <p:cNvSpPr>
                <a:spLocks/>
              </p:cNvSpPr>
              <p:nvPr/>
            </p:nvSpPr>
            <p:spPr bwMode="auto">
              <a:xfrm>
                <a:off x="1926611" y="236647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5" name="Freeform 32"/>
              <p:cNvSpPr>
                <a:spLocks/>
              </p:cNvSpPr>
              <p:nvPr/>
            </p:nvSpPr>
            <p:spPr bwMode="auto">
              <a:xfrm>
                <a:off x="1993010" y="254732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6" name="Rectangle 1155"/>
              <p:cNvSpPr/>
              <p:nvPr/>
            </p:nvSpPr>
            <p:spPr>
              <a:xfrm>
                <a:off x="1941833" y="2381493"/>
                <a:ext cx="233936" cy="151460"/>
              </a:xfrm>
              <a:prstGeom prst="rect">
                <a:avLst/>
              </a:prstGeom>
              <a:solidFill>
                <a:srgbClr val="F7F7F7"/>
              </a:solidFill>
              <a:ln>
                <a:solidFill>
                  <a:srgbClr val="7FD0DD"/>
                </a:solid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pic>
            <p:nvPicPr>
              <p:cNvPr id="1157" name="Picture 11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806" y="1820215"/>
                <a:ext cx="489065" cy="345976"/>
              </a:xfrm>
              <a:prstGeom prst="rect">
                <a:avLst/>
              </a:prstGeom>
              <a:ln w="6350">
                <a:solidFill>
                  <a:srgbClr val="FFFFFF">
                    <a:lumMod val="85000"/>
                  </a:srgbClr>
                </a:solidFill>
              </a:ln>
            </p:spPr>
          </p:pic>
        </p:grpSp>
        <p:sp>
          <p:nvSpPr>
            <p:cNvPr id="838" name="TextBox 837"/>
            <p:cNvSpPr txBox="1"/>
            <p:nvPr/>
          </p:nvSpPr>
          <p:spPr>
            <a:xfrm>
              <a:off x="1418115" y="993014"/>
              <a:ext cx="1195007"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Weaponization</a:t>
              </a:r>
            </a:p>
          </p:txBody>
        </p:sp>
        <p:grpSp>
          <p:nvGrpSpPr>
            <p:cNvPr id="839" name="Group 838"/>
            <p:cNvGrpSpPr/>
            <p:nvPr/>
          </p:nvGrpSpPr>
          <p:grpSpPr>
            <a:xfrm>
              <a:off x="2764501" y="1239235"/>
              <a:ext cx="1070507" cy="1877187"/>
              <a:chOff x="2751892" y="1227597"/>
              <a:chExt cx="1070507" cy="1877187"/>
            </a:xfrm>
          </p:grpSpPr>
          <p:sp>
            <p:nvSpPr>
              <p:cNvPr id="1128" name="Round Same Side Corner Rectangle 1127"/>
              <p:cNvSpPr/>
              <p:nvPr/>
            </p:nvSpPr>
            <p:spPr>
              <a:xfrm>
                <a:off x="2751892" y="1227597"/>
                <a:ext cx="1070507" cy="1877187"/>
              </a:xfrm>
              <a:prstGeom prst="round2SameRect">
                <a:avLst>
                  <a:gd name="adj1" fmla="val 8677"/>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29" name="Freeform 35"/>
              <p:cNvSpPr>
                <a:spLocks/>
              </p:cNvSpPr>
              <p:nvPr/>
            </p:nvSpPr>
            <p:spPr bwMode="auto">
              <a:xfrm>
                <a:off x="2831871" y="1496677"/>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130" name="Straight Arrow Connector 1129"/>
              <p:cNvCxnSpPr/>
              <p:nvPr/>
            </p:nvCxnSpPr>
            <p:spPr>
              <a:xfrm>
                <a:off x="3285444" y="2076491"/>
                <a:ext cx="0" cy="247316"/>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131" name="Straight Arrow Connector 1130"/>
              <p:cNvCxnSpPr/>
              <p:nvPr/>
            </p:nvCxnSpPr>
            <p:spPr>
              <a:xfrm>
                <a:off x="3140931" y="1307319"/>
                <a:ext cx="0" cy="508487"/>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132" name="Straight Arrow Connector 1131"/>
              <p:cNvCxnSpPr/>
              <p:nvPr/>
            </p:nvCxnSpPr>
            <p:spPr>
              <a:xfrm>
                <a:off x="3431892" y="1307319"/>
                <a:ext cx="0" cy="508487"/>
              </a:xfrm>
              <a:prstGeom prst="straightConnector1">
                <a:avLst/>
              </a:prstGeom>
              <a:noFill/>
              <a:ln w="19050" cap="flat" cmpd="sng" algn="ctr">
                <a:solidFill>
                  <a:srgbClr val="B5D553"/>
                </a:solidFill>
                <a:prstDash val="solid"/>
                <a:headEnd type="none" w="med" len="med"/>
                <a:tailEnd type="triangle" w="med" len="med"/>
              </a:ln>
              <a:effectLst/>
            </p:spPr>
          </p:cxnSp>
          <p:sp>
            <p:nvSpPr>
              <p:cNvPr id="1133" name="Freeform 16"/>
              <p:cNvSpPr>
                <a:spLocks/>
              </p:cNvSpPr>
              <p:nvPr/>
            </p:nvSpPr>
            <p:spPr bwMode="auto">
              <a:xfrm>
                <a:off x="3098330" y="1865724"/>
                <a:ext cx="374229" cy="158910"/>
              </a:xfrm>
              <a:custGeom>
                <a:avLst/>
                <a:gdLst>
                  <a:gd name="T0" fmla="*/ 2170 w 2176"/>
                  <a:gd name="T1" fmla="*/ 80 h 924"/>
                  <a:gd name="T2" fmla="*/ 2170 w 2176"/>
                  <a:gd name="T3" fmla="*/ 80 h 924"/>
                  <a:gd name="T4" fmla="*/ 2164 w 2176"/>
                  <a:gd name="T5" fmla="*/ 62 h 924"/>
                  <a:gd name="T6" fmla="*/ 2154 w 2176"/>
                  <a:gd name="T7" fmla="*/ 48 h 924"/>
                  <a:gd name="T8" fmla="*/ 2142 w 2176"/>
                  <a:gd name="T9" fmla="*/ 34 h 924"/>
                  <a:gd name="T10" fmla="*/ 2130 w 2176"/>
                  <a:gd name="T11" fmla="*/ 22 h 924"/>
                  <a:gd name="T12" fmla="*/ 2114 w 2176"/>
                  <a:gd name="T13" fmla="*/ 14 h 924"/>
                  <a:gd name="T14" fmla="*/ 2098 w 2176"/>
                  <a:gd name="T15" fmla="*/ 6 h 924"/>
                  <a:gd name="T16" fmla="*/ 2080 w 2176"/>
                  <a:gd name="T17" fmla="*/ 2 h 924"/>
                  <a:gd name="T18" fmla="*/ 2062 w 2176"/>
                  <a:gd name="T19" fmla="*/ 0 h 924"/>
                  <a:gd name="T20" fmla="*/ 112 w 2176"/>
                  <a:gd name="T21" fmla="*/ 0 h 924"/>
                  <a:gd name="T22" fmla="*/ 112 w 2176"/>
                  <a:gd name="T23" fmla="*/ 0 h 924"/>
                  <a:gd name="T24" fmla="*/ 94 w 2176"/>
                  <a:gd name="T25" fmla="*/ 2 h 924"/>
                  <a:gd name="T26" fmla="*/ 78 w 2176"/>
                  <a:gd name="T27" fmla="*/ 6 h 924"/>
                  <a:gd name="T28" fmla="*/ 62 w 2176"/>
                  <a:gd name="T29" fmla="*/ 14 h 924"/>
                  <a:gd name="T30" fmla="*/ 46 w 2176"/>
                  <a:gd name="T31" fmla="*/ 22 h 924"/>
                  <a:gd name="T32" fmla="*/ 32 w 2176"/>
                  <a:gd name="T33" fmla="*/ 34 h 924"/>
                  <a:gd name="T34" fmla="*/ 22 w 2176"/>
                  <a:gd name="T35" fmla="*/ 48 h 924"/>
                  <a:gd name="T36" fmla="*/ 12 w 2176"/>
                  <a:gd name="T37" fmla="*/ 62 h 924"/>
                  <a:gd name="T38" fmla="*/ 6 w 2176"/>
                  <a:gd name="T39" fmla="*/ 80 h 924"/>
                  <a:gd name="T40" fmla="*/ 6 w 2176"/>
                  <a:gd name="T41" fmla="*/ 80 h 924"/>
                  <a:gd name="T42" fmla="*/ 2 w 2176"/>
                  <a:gd name="T43" fmla="*/ 96 h 924"/>
                  <a:gd name="T44" fmla="*/ 0 w 2176"/>
                  <a:gd name="T45" fmla="*/ 114 h 924"/>
                  <a:gd name="T46" fmla="*/ 2 w 2176"/>
                  <a:gd name="T47" fmla="*/ 132 h 924"/>
                  <a:gd name="T48" fmla="*/ 6 w 2176"/>
                  <a:gd name="T49" fmla="*/ 150 h 924"/>
                  <a:gd name="T50" fmla="*/ 12 w 2176"/>
                  <a:gd name="T51" fmla="*/ 166 h 924"/>
                  <a:gd name="T52" fmla="*/ 22 w 2176"/>
                  <a:gd name="T53" fmla="*/ 180 h 924"/>
                  <a:gd name="T54" fmla="*/ 34 w 2176"/>
                  <a:gd name="T55" fmla="*/ 194 h 924"/>
                  <a:gd name="T56" fmla="*/ 48 w 2176"/>
                  <a:gd name="T57" fmla="*/ 206 h 924"/>
                  <a:gd name="T58" fmla="*/ 1022 w 2176"/>
                  <a:gd name="T59" fmla="*/ 902 h 924"/>
                  <a:gd name="T60" fmla="*/ 1022 w 2176"/>
                  <a:gd name="T61" fmla="*/ 902 h 924"/>
                  <a:gd name="T62" fmla="*/ 1038 w 2176"/>
                  <a:gd name="T63" fmla="*/ 912 h 924"/>
                  <a:gd name="T64" fmla="*/ 1054 w 2176"/>
                  <a:gd name="T65" fmla="*/ 918 h 924"/>
                  <a:gd name="T66" fmla="*/ 1070 w 2176"/>
                  <a:gd name="T67" fmla="*/ 922 h 924"/>
                  <a:gd name="T68" fmla="*/ 1088 w 2176"/>
                  <a:gd name="T69" fmla="*/ 924 h 924"/>
                  <a:gd name="T70" fmla="*/ 1106 w 2176"/>
                  <a:gd name="T71" fmla="*/ 922 h 924"/>
                  <a:gd name="T72" fmla="*/ 1122 w 2176"/>
                  <a:gd name="T73" fmla="*/ 918 h 924"/>
                  <a:gd name="T74" fmla="*/ 1138 w 2176"/>
                  <a:gd name="T75" fmla="*/ 912 h 924"/>
                  <a:gd name="T76" fmla="*/ 1154 w 2176"/>
                  <a:gd name="T77" fmla="*/ 902 h 924"/>
                  <a:gd name="T78" fmla="*/ 2128 w 2176"/>
                  <a:gd name="T79" fmla="*/ 206 h 924"/>
                  <a:gd name="T80" fmla="*/ 2128 w 2176"/>
                  <a:gd name="T81" fmla="*/ 206 h 924"/>
                  <a:gd name="T82" fmla="*/ 2142 w 2176"/>
                  <a:gd name="T83" fmla="*/ 194 h 924"/>
                  <a:gd name="T84" fmla="*/ 2154 w 2176"/>
                  <a:gd name="T85" fmla="*/ 180 h 924"/>
                  <a:gd name="T86" fmla="*/ 2164 w 2176"/>
                  <a:gd name="T87" fmla="*/ 166 h 924"/>
                  <a:gd name="T88" fmla="*/ 2170 w 2176"/>
                  <a:gd name="T89" fmla="*/ 150 h 924"/>
                  <a:gd name="T90" fmla="*/ 2174 w 2176"/>
                  <a:gd name="T91" fmla="*/ 132 h 924"/>
                  <a:gd name="T92" fmla="*/ 2176 w 2176"/>
                  <a:gd name="T93" fmla="*/ 114 h 924"/>
                  <a:gd name="T94" fmla="*/ 2174 w 2176"/>
                  <a:gd name="T95" fmla="*/ 96 h 924"/>
                  <a:gd name="T96" fmla="*/ 2170 w 2176"/>
                  <a:gd name="T97" fmla="*/ 80 h 924"/>
                  <a:gd name="T98" fmla="*/ 2170 w 2176"/>
                  <a:gd name="T99" fmla="*/ 8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924">
                    <a:moveTo>
                      <a:pt x="2170" y="80"/>
                    </a:moveTo>
                    <a:lnTo>
                      <a:pt x="2170" y="80"/>
                    </a:lnTo>
                    <a:lnTo>
                      <a:pt x="2164" y="62"/>
                    </a:lnTo>
                    <a:lnTo>
                      <a:pt x="2154" y="48"/>
                    </a:lnTo>
                    <a:lnTo>
                      <a:pt x="2142" y="34"/>
                    </a:lnTo>
                    <a:lnTo>
                      <a:pt x="2130" y="22"/>
                    </a:lnTo>
                    <a:lnTo>
                      <a:pt x="2114" y="14"/>
                    </a:lnTo>
                    <a:lnTo>
                      <a:pt x="2098" y="6"/>
                    </a:lnTo>
                    <a:lnTo>
                      <a:pt x="2080" y="2"/>
                    </a:lnTo>
                    <a:lnTo>
                      <a:pt x="2062" y="0"/>
                    </a:lnTo>
                    <a:lnTo>
                      <a:pt x="112" y="0"/>
                    </a:lnTo>
                    <a:lnTo>
                      <a:pt x="112" y="0"/>
                    </a:lnTo>
                    <a:lnTo>
                      <a:pt x="94" y="2"/>
                    </a:lnTo>
                    <a:lnTo>
                      <a:pt x="78" y="6"/>
                    </a:lnTo>
                    <a:lnTo>
                      <a:pt x="62" y="14"/>
                    </a:lnTo>
                    <a:lnTo>
                      <a:pt x="46" y="22"/>
                    </a:lnTo>
                    <a:lnTo>
                      <a:pt x="32" y="34"/>
                    </a:lnTo>
                    <a:lnTo>
                      <a:pt x="22" y="48"/>
                    </a:lnTo>
                    <a:lnTo>
                      <a:pt x="12" y="62"/>
                    </a:lnTo>
                    <a:lnTo>
                      <a:pt x="6" y="80"/>
                    </a:lnTo>
                    <a:lnTo>
                      <a:pt x="6" y="80"/>
                    </a:lnTo>
                    <a:lnTo>
                      <a:pt x="2" y="96"/>
                    </a:lnTo>
                    <a:lnTo>
                      <a:pt x="0" y="114"/>
                    </a:lnTo>
                    <a:lnTo>
                      <a:pt x="2" y="132"/>
                    </a:lnTo>
                    <a:lnTo>
                      <a:pt x="6" y="150"/>
                    </a:lnTo>
                    <a:lnTo>
                      <a:pt x="12" y="166"/>
                    </a:lnTo>
                    <a:lnTo>
                      <a:pt x="22" y="180"/>
                    </a:lnTo>
                    <a:lnTo>
                      <a:pt x="34" y="194"/>
                    </a:lnTo>
                    <a:lnTo>
                      <a:pt x="48" y="206"/>
                    </a:lnTo>
                    <a:lnTo>
                      <a:pt x="1022" y="902"/>
                    </a:lnTo>
                    <a:lnTo>
                      <a:pt x="1022" y="902"/>
                    </a:lnTo>
                    <a:lnTo>
                      <a:pt x="1038" y="912"/>
                    </a:lnTo>
                    <a:lnTo>
                      <a:pt x="1054" y="918"/>
                    </a:lnTo>
                    <a:lnTo>
                      <a:pt x="1070" y="922"/>
                    </a:lnTo>
                    <a:lnTo>
                      <a:pt x="1088" y="924"/>
                    </a:lnTo>
                    <a:lnTo>
                      <a:pt x="1106" y="922"/>
                    </a:lnTo>
                    <a:lnTo>
                      <a:pt x="1122" y="918"/>
                    </a:lnTo>
                    <a:lnTo>
                      <a:pt x="1138" y="912"/>
                    </a:lnTo>
                    <a:lnTo>
                      <a:pt x="1154" y="902"/>
                    </a:lnTo>
                    <a:lnTo>
                      <a:pt x="2128" y="206"/>
                    </a:lnTo>
                    <a:lnTo>
                      <a:pt x="2128" y="206"/>
                    </a:lnTo>
                    <a:lnTo>
                      <a:pt x="2142" y="194"/>
                    </a:lnTo>
                    <a:lnTo>
                      <a:pt x="2154" y="180"/>
                    </a:lnTo>
                    <a:lnTo>
                      <a:pt x="2164" y="166"/>
                    </a:lnTo>
                    <a:lnTo>
                      <a:pt x="2170" y="150"/>
                    </a:lnTo>
                    <a:lnTo>
                      <a:pt x="2174" y="132"/>
                    </a:lnTo>
                    <a:lnTo>
                      <a:pt x="2176" y="114"/>
                    </a:lnTo>
                    <a:lnTo>
                      <a:pt x="2174" y="96"/>
                    </a:lnTo>
                    <a:lnTo>
                      <a:pt x="2170" y="80"/>
                    </a:lnTo>
                    <a:lnTo>
                      <a:pt x="2170" y="80"/>
                    </a:ln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4" name="Freeform 17"/>
              <p:cNvSpPr>
                <a:spLocks/>
              </p:cNvSpPr>
              <p:nvPr/>
            </p:nvSpPr>
            <p:spPr bwMode="auto">
              <a:xfrm>
                <a:off x="3097986" y="1918241"/>
                <a:ext cx="374917" cy="205001"/>
              </a:xfrm>
              <a:custGeom>
                <a:avLst/>
                <a:gdLst>
                  <a:gd name="T0" fmla="*/ 2180 w 2180"/>
                  <a:gd name="T1" fmla="*/ 0 h 1192"/>
                  <a:gd name="T2" fmla="*/ 2180 w 2180"/>
                  <a:gd name="T3" fmla="*/ 1076 h 1192"/>
                  <a:gd name="T4" fmla="*/ 2180 w 2180"/>
                  <a:gd name="T5" fmla="*/ 1076 h 1192"/>
                  <a:gd name="T6" fmla="*/ 2178 w 2180"/>
                  <a:gd name="T7" fmla="*/ 1100 h 1192"/>
                  <a:gd name="T8" fmla="*/ 2172 w 2180"/>
                  <a:gd name="T9" fmla="*/ 1120 h 1192"/>
                  <a:gd name="T10" fmla="*/ 2162 w 2180"/>
                  <a:gd name="T11" fmla="*/ 1140 h 1192"/>
                  <a:gd name="T12" fmla="*/ 2148 w 2180"/>
                  <a:gd name="T13" fmla="*/ 1158 h 1192"/>
                  <a:gd name="T14" fmla="*/ 2132 w 2180"/>
                  <a:gd name="T15" fmla="*/ 1172 h 1192"/>
                  <a:gd name="T16" fmla="*/ 2112 w 2180"/>
                  <a:gd name="T17" fmla="*/ 1182 h 1192"/>
                  <a:gd name="T18" fmla="*/ 2090 w 2180"/>
                  <a:gd name="T19" fmla="*/ 1188 h 1192"/>
                  <a:gd name="T20" fmla="*/ 2080 w 2180"/>
                  <a:gd name="T21" fmla="*/ 1190 h 1192"/>
                  <a:gd name="T22" fmla="*/ 2068 w 2180"/>
                  <a:gd name="T23" fmla="*/ 1192 h 1192"/>
                  <a:gd name="T24" fmla="*/ 112 w 2180"/>
                  <a:gd name="T25" fmla="*/ 1192 h 1192"/>
                  <a:gd name="T26" fmla="*/ 112 w 2180"/>
                  <a:gd name="T27" fmla="*/ 1192 h 1192"/>
                  <a:gd name="T28" fmla="*/ 90 w 2180"/>
                  <a:gd name="T29" fmla="*/ 1188 h 1192"/>
                  <a:gd name="T30" fmla="*/ 68 w 2180"/>
                  <a:gd name="T31" fmla="*/ 1182 h 1192"/>
                  <a:gd name="T32" fmla="*/ 50 w 2180"/>
                  <a:gd name="T33" fmla="*/ 1172 h 1192"/>
                  <a:gd name="T34" fmla="*/ 32 w 2180"/>
                  <a:gd name="T35" fmla="*/ 1158 h 1192"/>
                  <a:gd name="T36" fmla="*/ 18 w 2180"/>
                  <a:gd name="T37" fmla="*/ 1142 h 1192"/>
                  <a:gd name="T38" fmla="*/ 8 w 2180"/>
                  <a:gd name="T39" fmla="*/ 1122 h 1192"/>
                  <a:gd name="T40" fmla="*/ 2 w 2180"/>
                  <a:gd name="T41" fmla="*/ 1102 h 1192"/>
                  <a:gd name="T42" fmla="*/ 0 w 2180"/>
                  <a:gd name="T43" fmla="*/ 1078 h 1192"/>
                  <a:gd name="T44" fmla="*/ 0 w 2180"/>
                  <a:gd name="T45" fmla="*/ 0 h 1192"/>
                  <a:gd name="T46" fmla="*/ 1090 w 2180"/>
                  <a:gd name="T47" fmla="*/ 780 h 1192"/>
                  <a:gd name="T48" fmla="*/ 2180 w 2180"/>
                  <a:gd name="T49" fmla="*/ 0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80" h="1192">
                    <a:moveTo>
                      <a:pt x="2180" y="0"/>
                    </a:moveTo>
                    <a:lnTo>
                      <a:pt x="2180" y="1076"/>
                    </a:lnTo>
                    <a:lnTo>
                      <a:pt x="2180" y="1076"/>
                    </a:lnTo>
                    <a:lnTo>
                      <a:pt x="2178" y="1100"/>
                    </a:lnTo>
                    <a:lnTo>
                      <a:pt x="2172" y="1120"/>
                    </a:lnTo>
                    <a:lnTo>
                      <a:pt x="2162" y="1140"/>
                    </a:lnTo>
                    <a:lnTo>
                      <a:pt x="2148" y="1158"/>
                    </a:lnTo>
                    <a:lnTo>
                      <a:pt x="2132" y="1172"/>
                    </a:lnTo>
                    <a:lnTo>
                      <a:pt x="2112" y="1182"/>
                    </a:lnTo>
                    <a:lnTo>
                      <a:pt x="2090" y="1188"/>
                    </a:lnTo>
                    <a:lnTo>
                      <a:pt x="2080" y="1190"/>
                    </a:lnTo>
                    <a:lnTo>
                      <a:pt x="2068" y="1192"/>
                    </a:lnTo>
                    <a:lnTo>
                      <a:pt x="112" y="1192"/>
                    </a:lnTo>
                    <a:lnTo>
                      <a:pt x="112" y="1192"/>
                    </a:lnTo>
                    <a:lnTo>
                      <a:pt x="90" y="1188"/>
                    </a:lnTo>
                    <a:lnTo>
                      <a:pt x="68" y="1182"/>
                    </a:lnTo>
                    <a:lnTo>
                      <a:pt x="50" y="1172"/>
                    </a:lnTo>
                    <a:lnTo>
                      <a:pt x="32" y="1158"/>
                    </a:lnTo>
                    <a:lnTo>
                      <a:pt x="18" y="1142"/>
                    </a:lnTo>
                    <a:lnTo>
                      <a:pt x="8" y="1122"/>
                    </a:lnTo>
                    <a:lnTo>
                      <a:pt x="2" y="1102"/>
                    </a:lnTo>
                    <a:lnTo>
                      <a:pt x="0" y="1078"/>
                    </a:lnTo>
                    <a:lnTo>
                      <a:pt x="0" y="0"/>
                    </a:lnTo>
                    <a:lnTo>
                      <a:pt x="1090" y="780"/>
                    </a:lnTo>
                    <a:lnTo>
                      <a:pt x="2180" y="0"/>
                    </a:ln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5" name="Freeform 33"/>
              <p:cNvSpPr>
                <a:spLocks/>
              </p:cNvSpPr>
              <p:nvPr/>
            </p:nvSpPr>
            <p:spPr bwMode="auto">
              <a:xfrm>
                <a:off x="2941064" y="266298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6" name="Freeform 32"/>
              <p:cNvSpPr>
                <a:spLocks/>
              </p:cNvSpPr>
              <p:nvPr/>
            </p:nvSpPr>
            <p:spPr bwMode="auto">
              <a:xfrm>
                <a:off x="3007463" y="284383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7" name="Rectangle 1136"/>
              <p:cNvSpPr/>
              <p:nvPr/>
            </p:nvSpPr>
            <p:spPr>
              <a:xfrm>
                <a:off x="2956286" y="2678003"/>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8" name="Freeform 33"/>
              <p:cNvSpPr>
                <a:spLocks/>
              </p:cNvSpPr>
              <p:nvPr/>
            </p:nvSpPr>
            <p:spPr bwMode="auto">
              <a:xfrm>
                <a:off x="3363685" y="266298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9" name="Freeform 32"/>
              <p:cNvSpPr>
                <a:spLocks/>
              </p:cNvSpPr>
              <p:nvPr/>
            </p:nvSpPr>
            <p:spPr bwMode="auto">
              <a:xfrm>
                <a:off x="3430084" y="284383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0" name="Rectangle 1139"/>
              <p:cNvSpPr/>
              <p:nvPr/>
            </p:nvSpPr>
            <p:spPr>
              <a:xfrm>
                <a:off x="3378907" y="2678003"/>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1" name="Freeform 33"/>
              <p:cNvSpPr>
                <a:spLocks/>
              </p:cNvSpPr>
              <p:nvPr/>
            </p:nvSpPr>
            <p:spPr bwMode="auto">
              <a:xfrm>
                <a:off x="3153254" y="2341040"/>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2" name="Freeform 32"/>
              <p:cNvSpPr>
                <a:spLocks/>
              </p:cNvSpPr>
              <p:nvPr/>
            </p:nvSpPr>
            <p:spPr bwMode="auto">
              <a:xfrm>
                <a:off x="3219653" y="2521894"/>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3" name="Rectangle 1142"/>
              <p:cNvSpPr/>
              <p:nvPr/>
            </p:nvSpPr>
            <p:spPr>
              <a:xfrm>
                <a:off x="3168476" y="2356060"/>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
          <p:nvSpPr>
            <p:cNvPr id="840" name="TextBox 839"/>
            <p:cNvSpPr txBox="1"/>
            <p:nvPr/>
          </p:nvSpPr>
          <p:spPr>
            <a:xfrm>
              <a:off x="2923632" y="981376"/>
              <a:ext cx="737702"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Delivery</a:t>
              </a:r>
            </a:p>
          </p:txBody>
        </p:sp>
        <p:grpSp>
          <p:nvGrpSpPr>
            <p:cNvPr id="841" name="Group 840"/>
            <p:cNvGrpSpPr/>
            <p:nvPr/>
          </p:nvGrpSpPr>
          <p:grpSpPr>
            <a:xfrm>
              <a:off x="4038018" y="1239235"/>
              <a:ext cx="1070507" cy="1877187"/>
              <a:chOff x="4032919" y="1259060"/>
              <a:chExt cx="1070507" cy="1877187"/>
            </a:xfrm>
          </p:grpSpPr>
          <p:sp>
            <p:nvSpPr>
              <p:cNvPr id="1080" name="Round Same Side Corner Rectangle 1079"/>
              <p:cNvSpPr/>
              <p:nvPr/>
            </p:nvSpPr>
            <p:spPr>
              <a:xfrm>
                <a:off x="4032919" y="1259060"/>
                <a:ext cx="1070507" cy="1877187"/>
              </a:xfrm>
              <a:prstGeom prst="round2SameRect">
                <a:avLst>
                  <a:gd name="adj1" fmla="val 857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81" name="Freeform 35"/>
              <p:cNvSpPr>
                <a:spLocks/>
              </p:cNvSpPr>
              <p:nvPr/>
            </p:nvSpPr>
            <p:spPr bwMode="auto">
              <a:xfrm>
                <a:off x="4104702" y="1528140"/>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082" name="Straight Connector 1081"/>
              <p:cNvCxnSpPr/>
              <p:nvPr/>
            </p:nvCxnSpPr>
            <p:spPr>
              <a:xfrm>
                <a:off x="4361790" y="1974269"/>
                <a:ext cx="0" cy="822158"/>
              </a:xfrm>
              <a:prstGeom prst="line">
                <a:avLst/>
              </a:prstGeom>
              <a:noFill/>
              <a:ln w="12700" cap="flat" cmpd="sng" algn="ctr">
                <a:solidFill>
                  <a:srgbClr val="C1CD23">
                    <a:lumMod val="75000"/>
                  </a:srgbClr>
                </a:solidFill>
                <a:prstDash val="sysDot"/>
              </a:ln>
              <a:effectLst/>
            </p:spPr>
          </p:cxnSp>
          <p:cxnSp>
            <p:nvCxnSpPr>
              <p:cNvPr id="1083" name="Straight Connector 1082"/>
              <p:cNvCxnSpPr/>
              <p:nvPr/>
            </p:nvCxnSpPr>
            <p:spPr>
              <a:xfrm>
                <a:off x="4735548" y="1974269"/>
                <a:ext cx="0" cy="822158"/>
              </a:xfrm>
              <a:prstGeom prst="line">
                <a:avLst/>
              </a:prstGeom>
              <a:noFill/>
              <a:ln w="12700" cap="flat" cmpd="sng" algn="ctr">
                <a:solidFill>
                  <a:srgbClr val="C1CD23">
                    <a:lumMod val="75000"/>
                  </a:srgbClr>
                </a:solidFill>
                <a:prstDash val="sysDot"/>
              </a:ln>
              <a:effectLst/>
            </p:spPr>
          </p:cxnSp>
          <p:cxnSp>
            <p:nvCxnSpPr>
              <p:cNvPr id="1084" name="Straight Connector 1083"/>
              <p:cNvCxnSpPr/>
              <p:nvPr/>
            </p:nvCxnSpPr>
            <p:spPr>
              <a:xfrm>
                <a:off x="4300932" y="1994426"/>
                <a:ext cx="414421" cy="0"/>
              </a:xfrm>
              <a:prstGeom prst="line">
                <a:avLst/>
              </a:prstGeom>
              <a:noFill/>
              <a:ln w="12700" cap="flat" cmpd="sng" algn="ctr">
                <a:solidFill>
                  <a:srgbClr val="C1CD23">
                    <a:lumMod val="75000"/>
                  </a:srgbClr>
                </a:solidFill>
                <a:prstDash val="sysDot"/>
              </a:ln>
              <a:effectLst/>
            </p:spPr>
          </p:cxnSp>
          <p:cxnSp>
            <p:nvCxnSpPr>
              <p:cNvPr id="1085" name="Straight Connector 1084"/>
              <p:cNvCxnSpPr/>
              <p:nvPr/>
            </p:nvCxnSpPr>
            <p:spPr>
              <a:xfrm>
                <a:off x="4381142" y="2788249"/>
                <a:ext cx="414421" cy="0"/>
              </a:xfrm>
              <a:prstGeom prst="line">
                <a:avLst/>
              </a:prstGeom>
              <a:noFill/>
              <a:ln w="12700" cap="flat" cmpd="sng" algn="ctr">
                <a:solidFill>
                  <a:srgbClr val="C1CD23">
                    <a:lumMod val="75000"/>
                  </a:srgbClr>
                </a:solidFill>
                <a:prstDash val="sysDot"/>
              </a:ln>
              <a:effectLst/>
            </p:spPr>
          </p:cxnSp>
          <p:cxnSp>
            <p:nvCxnSpPr>
              <p:cNvPr id="1086" name="Straight Connector 1085"/>
              <p:cNvCxnSpPr>
                <a:endCxn id="1114" idx="1"/>
              </p:cNvCxnSpPr>
              <p:nvPr/>
            </p:nvCxnSpPr>
            <p:spPr>
              <a:xfrm>
                <a:off x="4355765" y="2063969"/>
                <a:ext cx="374853" cy="728147"/>
              </a:xfrm>
              <a:prstGeom prst="line">
                <a:avLst/>
              </a:prstGeom>
              <a:noFill/>
              <a:ln w="12700" cap="flat" cmpd="sng" algn="ctr">
                <a:solidFill>
                  <a:srgbClr val="C1CD23">
                    <a:lumMod val="75000"/>
                  </a:srgbClr>
                </a:solidFill>
                <a:prstDash val="sysDot"/>
              </a:ln>
              <a:effectLst/>
            </p:spPr>
          </p:cxnSp>
          <p:cxnSp>
            <p:nvCxnSpPr>
              <p:cNvPr id="1087" name="Straight Connector 1086"/>
              <p:cNvCxnSpPr/>
              <p:nvPr/>
            </p:nvCxnSpPr>
            <p:spPr>
              <a:xfrm flipH="1">
                <a:off x="4378337" y="2010495"/>
                <a:ext cx="392065" cy="733226"/>
              </a:xfrm>
              <a:prstGeom prst="line">
                <a:avLst/>
              </a:prstGeom>
              <a:noFill/>
              <a:ln w="12700" cap="flat" cmpd="sng" algn="ctr">
                <a:solidFill>
                  <a:srgbClr val="C1CD23">
                    <a:lumMod val="75000"/>
                  </a:srgbClr>
                </a:solidFill>
                <a:prstDash val="sysDot"/>
              </a:ln>
              <a:effectLst/>
            </p:spPr>
          </p:cxnSp>
          <p:sp>
            <p:nvSpPr>
              <p:cNvPr id="1088" name="Oval 1087"/>
              <p:cNvSpPr/>
              <p:nvPr/>
            </p:nvSpPr>
            <p:spPr>
              <a:xfrm>
                <a:off x="4338693"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89" name="Freeform 40"/>
              <p:cNvSpPr>
                <a:spLocks noEditPoints="1"/>
              </p:cNvSpPr>
              <p:nvPr/>
            </p:nvSpPr>
            <p:spPr bwMode="auto">
              <a:xfrm>
                <a:off x="4278820"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0" name="Oval 1089"/>
              <p:cNvSpPr/>
              <p:nvPr/>
            </p:nvSpPr>
            <p:spPr>
              <a:xfrm>
                <a:off x="4699705"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91" name="Freeform 40"/>
              <p:cNvSpPr>
                <a:spLocks noEditPoints="1"/>
              </p:cNvSpPr>
              <p:nvPr/>
            </p:nvSpPr>
            <p:spPr bwMode="auto">
              <a:xfrm>
                <a:off x="4639832"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2" name="Freeform 33"/>
              <p:cNvSpPr>
                <a:spLocks/>
              </p:cNvSpPr>
              <p:nvPr/>
            </p:nvSpPr>
            <p:spPr bwMode="auto">
              <a:xfrm>
                <a:off x="4212727"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3" name="Freeform 32"/>
              <p:cNvSpPr>
                <a:spLocks/>
              </p:cNvSpPr>
              <p:nvPr/>
            </p:nvSpPr>
            <p:spPr bwMode="auto">
              <a:xfrm>
                <a:off x="4279126"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4" name="Rectangle 1093"/>
              <p:cNvSpPr/>
              <p:nvPr/>
            </p:nvSpPr>
            <p:spPr>
              <a:xfrm>
                <a:off x="4227949"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5" name="Freeform 33"/>
              <p:cNvSpPr>
                <a:spLocks/>
              </p:cNvSpPr>
              <p:nvPr/>
            </p:nvSpPr>
            <p:spPr bwMode="auto">
              <a:xfrm>
                <a:off x="4635349"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6" name="Freeform 32"/>
              <p:cNvSpPr>
                <a:spLocks/>
              </p:cNvSpPr>
              <p:nvPr/>
            </p:nvSpPr>
            <p:spPr bwMode="auto">
              <a:xfrm>
                <a:off x="4701748"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7" name="Rectangle 1096"/>
              <p:cNvSpPr/>
              <p:nvPr/>
            </p:nvSpPr>
            <p:spPr>
              <a:xfrm>
                <a:off x="4650571"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98" name="Group 1097"/>
              <p:cNvGrpSpPr/>
              <p:nvPr/>
            </p:nvGrpSpPr>
            <p:grpSpPr>
              <a:xfrm>
                <a:off x="4704215" y="2723127"/>
                <a:ext cx="145953" cy="123720"/>
                <a:chOff x="1792288" y="915988"/>
                <a:chExt cx="5721350" cy="4849813"/>
              </a:xfrm>
              <a:solidFill>
                <a:srgbClr val="ACB71F"/>
              </a:solidFill>
            </p:grpSpPr>
            <p:sp>
              <p:nvSpPr>
                <p:cNvPr id="1114"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115" name="Group 1114"/>
                <p:cNvGrpSpPr/>
                <p:nvPr/>
              </p:nvGrpSpPr>
              <p:grpSpPr>
                <a:xfrm>
                  <a:off x="1792288" y="915988"/>
                  <a:ext cx="5721350" cy="4849813"/>
                  <a:chOff x="1792288" y="915988"/>
                  <a:chExt cx="5721350" cy="4849813"/>
                </a:xfrm>
                <a:grpFill/>
              </p:grpSpPr>
              <p:sp>
                <p:nvSpPr>
                  <p:cNvPr id="1116"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7"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8"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9"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0"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1"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2"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3"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4"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5"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6"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7"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1099" name="Group 1098"/>
              <p:cNvGrpSpPr/>
              <p:nvPr/>
            </p:nvGrpSpPr>
            <p:grpSpPr>
              <a:xfrm>
                <a:off x="4271575" y="2723127"/>
                <a:ext cx="145953" cy="123720"/>
                <a:chOff x="1792288" y="915988"/>
                <a:chExt cx="5721350" cy="4849813"/>
              </a:xfrm>
              <a:solidFill>
                <a:srgbClr val="ACB71F"/>
              </a:solidFill>
            </p:grpSpPr>
            <p:sp>
              <p:nvSpPr>
                <p:cNvPr id="110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101" name="Group 1100"/>
                <p:cNvGrpSpPr/>
                <p:nvPr/>
              </p:nvGrpSpPr>
              <p:grpSpPr>
                <a:xfrm>
                  <a:off x="1792288" y="915988"/>
                  <a:ext cx="5721350" cy="4849813"/>
                  <a:chOff x="1792288" y="915988"/>
                  <a:chExt cx="5721350" cy="4849813"/>
                </a:xfrm>
                <a:grpFill/>
              </p:grpSpPr>
              <p:sp>
                <p:nvSpPr>
                  <p:cNvPr id="110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sp>
          <p:nvSpPr>
            <p:cNvPr id="842" name="TextBox 841"/>
            <p:cNvSpPr txBox="1"/>
            <p:nvPr/>
          </p:nvSpPr>
          <p:spPr>
            <a:xfrm>
              <a:off x="4084997" y="981376"/>
              <a:ext cx="976549"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Exploitation</a:t>
              </a:r>
            </a:p>
          </p:txBody>
        </p:sp>
        <p:sp>
          <p:nvSpPr>
            <p:cNvPr id="843" name="TextBox 842"/>
            <p:cNvSpPr txBox="1"/>
            <p:nvPr/>
          </p:nvSpPr>
          <p:spPr>
            <a:xfrm>
              <a:off x="5411104" y="984416"/>
              <a:ext cx="917239"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Installation</a:t>
              </a:r>
            </a:p>
          </p:txBody>
        </p:sp>
        <p:grpSp>
          <p:nvGrpSpPr>
            <p:cNvPr id="844" name="Group 843"/>
            <p:cNvGrpSpPr/>
            <p:nvPr/>
          </p:nvGrpSpPr>
          <p:grpSpPr>
            <a:xfrm>
              <a:off x="6606491" y="1239235"/>
              <a:ext cx="1070507" cy="1877187"/>
              <a:chOff x="6619324" y="1235299"/>
              <a:chExt cx="1070507" cy="1877187"/>
            </a:xfrm>
          </p:grpSpPr>
          <p:sp>
            <p:nvSpPr>
              <p:cNvPr id="1024" name="Round Same Side Corner Rectangle 1023"/>
              <p:cNvSpPr/>
              <p:nvPr/>
            </p:nvSpPr>
            <p:spPr>
              <a:xfrm>
                <a:off x="6619324" y="1235299"/>
                <a:ext cx="1070507" cy="1877187"/>
              </a:xfrm>
              <a:prstGeom prst="round2SameRect">
                <a:avLst>
                  <a:gd name="adj1" fmla="val 70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25" name="Freeform 35"/>
              <p:cNvSpPr>
                <a:spLocks/>
              </p:cNvSpPr>
              <p:nvPr/>
            </p:nvSpPr>
            <p:spPr bwMode="auto">
              <a:xfrm>
                <a:off x="6684358" y="1504379"/>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26" name="Group 1025"/>
              <p:cNvGrpSpPr/>
              <p:nvPr/>
            </p:nvGrpSpPr>
            <p:grpSpPr>
              <a:xfrm>
                <a:off x="6883821" y="1939945"/>
                <a:ext cx="494631" cy="832722"/>
                <a:chOff x="6222323" y="2441765"/>
                <a:chExt cx="593557" cy="999266"/>
              </a:xfrm>
            </p:grpSpPr>
            <p:cxnSp>
              <p:nvCxnSpPr>
                <p:cNvPr id="1074" name="Straight Connector 1073"/>
                <p:cNvCxnSpPr/>
                <p:nvPr/>
              </p:nvCxnSpPr>
              <p:spPr>
                <a:xfrm>
                  <a:off x="6295352" y="2454441"/>
                  <a:ext cx="0" cy="986590"/>
                </a:xfrm>
                <a:prstGeom prst="line">
                  <a:avLst/>
                </a:prstGeom>
                <a:noFill/>
                <a:ln w="12700" cap="flat" cmpd="sng" algn="ctr">
                  <a:solidFill>
                    <a:srgbClr val="C1CD23">
                      <a:lumMod val="75000"/>
                    </a:srgbClr>
                  </a:solidFill>
                  <a:prstDash val="sysDot"/>
                </a:ln>
                <a:effectLst/>
              </p:spPr>
            </p:cxnSp>
            <p:cxnSp>
              <p:nvCxnSpPr>
                <p:cNvPr id="1075" name="Straight Connector 1074"/>
                <p:cNvCxnSpPr/>
                <p:nvPr/>
              </p:nvCxnSpPr>
              <p:spPr>
                <a:xfrm>
                  <a:off x="6727820" y="2454441"/>
                  <a:ext cx="0" cy="986590"/>
                </a:xfrm>
                <a:prstGeom prst="line">
                  <a:avLst/>
                </a:prstGeom>
                <a:noFill/>
                <a:ln w="12700" cap="flat" cmpd="sng" algn="ctr">
                  <a:solidFill>
                    <a:srgbClr val="C1CD23">
                      <a:lumMod val="75000"/>
                    </a:srgbClr>
                  </a:solidFill>
                  <a:prstDash val="sysDot"/>
                </a:ln>
                <a:effectLst/>
              </p:spPr>
            </p:cxnSp>
            <p:cxnSp>
              <p:nvCxnSpPr>
                <p:cNvPr id="1076" name="Straight Connector 1075"/>
                <p:cNvCxnSpPr/>
                <p:nvPr/>
              </p:nvCxnSpPr>
              <p:spPr>
                <a:xfrm>
                  <a:off x="6222323" y="2478629"/>
                  <a:ext cx="497305" cy="0"/>
                </a:xfrm>
                <a:prstGeom prst="line">
                  <a:avLst/>
                </a:prstGeom>
                <a:noFill/>
                <a:ln w="12700" cap="flat" cmpd="sng" algn="ctr">
                  <a:solidFill>
                    <a:srgbClr val="C1CD23">
                      <a:lumMod val="75000"/>
                    </a:srgbClr>
                  </a:solidFill>
                  <a:prstDash val="sysDot"/>
                </a:ln>
                <a:effectLst/>
              </p:spPr>
            </p:cxnSp>
            <p:cxnSp>
              <p:nvCxnSpPr>
                <p:cNvPr id="1077" name="Straight Connector 1076"/>
                <p:cNvCxnSpPr/>
                <p:nvPr/>
              </p:nvCxnSpPr>
              <p:spPr>
                <a:xfrm>
                  <a:off x="6318575" y="3431217"/>
                  <a:ext cx="497305" cy="0"/>
                </a:xfrm>
                <a:prstGeom prst="line">
                  <a:avLst/>
                </a:prstGeom>
                <a:noFill/>
                <a:ln w="12700" cap="flat" cmpd="sng" algn="ctr">
                  <a:solidFill>
                    <a:srgbClr val="C1CD23">
                      <a:lumMod val="75000"/>
                    </a:srgbClr>
                  </a:solidFill>
                  <a:prstDash val="sysDot"/>
                </a:ln>
                <a:effectLst/>
              </p:spPr>
            </p:cxnSp>
            <p:cxnSp>
              <p:nvCxnSpPr>
                <p:cNvPr id="1078" name="Straight Connector 1077"/>
                <p:cNvCxnSpPr>
                  <a:endCxn id="1050" idx="1"/>
                </p:cNvCxnSpPr>
                <p:nvPr/>
              </p:nvCxnSpPr>
              <p:spPr>
                <a:xfrm>
                  <a:off x="6288121" y="2562081"/>
                  <a:ext cx="449825" cy="873777"/>
                </a:xfrm>
                <a:prstGeom prst="line">
                  <a:avLst/>
                </a:prstGeom>
                <a:noFill/>
                <a:ln w="12700" cap="flat" cmpd="sng" algn="ctr">
                  <a:solidFill>
                    <a:srgbClr val="C1CD23">
                      <a:lumMod val="75000"/>
                    </a:srgbClr>
                  </a:solidFill>
                  <a:prstDash val="sysDot"/>
                </a:ln>
                <a:effectLst/>
              </p:spPr>
            </p:cxnSp>
            <p:cxnSp>
              <p:nvCxnSpPr>
                <p:cNvPr id="1079" name="Straight Connector 1078"/>
                <p:cNvCxnSpPr/>
                <p:nvPr/>
              </p:nvCxnSpPr>
              <p:spPr>
                <a:xfrm flipH="1">
                  <a:off x="6331250" y="2441765"/>
                  <a:ext cx="470478" cy="879872"/>
                </a:xfrm>
                <a:prstGeom prst="line">
                  <a:avLst/>
                </a:prstGeom>
                <a:noFill/>
                <a:ln w="12700" cap="flat" cmpd="sng" algn="ctr">
                  <a:solidFill>
                    <a:srgbClr val="C1CD23">
                      <a:lumMod val="75000"/>
                    </a:srgbClr>
                  </a:solidFill>
                  <a:prstDash val="sysDot"/>
                </a:ln>
                <a:effectLst/>
              </p:spPr>
            </p:cxnSp>
          </p:grpSp>
          <p:grpSp>
            <p:nvGrpSpPr>
              <p:cNvPr id="1027" name="Group 1026"/>
              <p:cNvGrpSpPr/>
              <p:nvPr/>
            </p:nvGrpSpPr>
            <p:grpSpPr>
              <a:xfrm>
                <a:off x="6861688" y="1804839"/>
                <a:ext cx="173570" cy="345280"/>
                <a:chOff x="4239237" y="2279651"/>
                <a:chExt cx="208285" cy="414338"/>
              </a:xfrm>
            </p:grpSpPr>
            <p:sp>
              <p:nvSpPr>
                <p:cNvPr id="1072" name="Oval 1071"/>
                <p:cNvSpPr/>
                <p:nvPr/>
              </p:nvSpPr>
              <p:spPr>
                <a:xfrm>
                  <a:off x="4311085" y="2532553"/>
                  <a:ext cx="64630" cy="64630"/>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73" name="Freeform 40"/>
                <p:cNvSpPr>
                  <a:spLocks noEditPoints="1"/>
                </p:cNvSpPr>
                <p:nvPr/>
              </p:nvSpPr>
              <p:spPr bwMode="auto">
                <a:xfrm>
                  <a:off x="4239237" y="2279651"/>
                  <a:ext cx="208285" cy="414338"/>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28" name="Group 1027"/>
              <p:cNvGrpSpPr/>
              <p:nvPr/>
            </p:nvGrpSpPr>
            <p:grpSpPr>
              <a:xfrm>
                <a:off x="7229628" y="1804839"/>
                <a:ext cx="173570" cy="345280"/>
                <a:chOff x="4239237" y="2279651"/>
                <a:chExt cx="208285" cy="414338"/>
              </a:xfrm>
            </p:grpSpPr>
            <p:sp>
              <p:nvSpPr>
                <p:cNvPr id="1070" name="Oval 1069"/>
                <p:cNvSpPr/>
                <p:nvPr/>
              </p:nvSpPr>
              <p:spPr>
                <a:xfrm>
                  <a:off x="4311085" y="2532553"/>
                  <a:ext cx="64630" cy="64630"/>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71" name="Freeform 40"/>
                <p:cNvSpPr>
                  <a:spLocks noEditPoints="1"/>
                </p:cNvSpPr>
                <p:nvPr/>
              </p:nvSpPr>
              <p:spPr bwMode="auto">
                <a:xfrm>
                  <a:off x="4239237" y="2279651"/>
                  <a:ext cx="208285" cy="414338"/>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29" name="Group 1028"/>
              <p:cNvGrpSpPr/>
              <p:nvPr/>
            </p:nvGrpSpPr>
            <p:grpSpPr>
              <a:xfrm>
                <a:off x="6795616" y="2670685"/>
                <a:ext cx="264380" cy="216219"/>
                <a:chOff x="5510765" y="5551631"/>
                <a:chExt cx="596150" cy="487550"/>
              </a:xfrm>
            </p:grpSpPr>
            <p:sp>
              <p:nvSpPr>
                <p:cNvPr id="1067" name="Freeform 33"/>
                <p:cNvSpPr>
                  <a:spLocks/>
                </p:cNvSpPr>
                <p:nvPr/>
              </p:nvSpPr>
              <p:spPr bwMode="auto">
                <a:xfrm>
                  <a:off x="5510765" y="5551631"/>
                  <a:ext cx="596150" cy="409262"/>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8" name="Freeform 32"/>
                <p:cNvSpPr>
                  <a:spLocks/>
                </p:cNvSpPr>
                <p:nvPr/>
              </p:nvSpPr>
              <p:spPr bwMode="auto">
                <a:xfrm>
                  <a:off x="5660489" y="5959437"/>
                  <a:ext cx="290396" cy="79744"/>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9" name="Rectangle 1068"/>
                <p:cNvSpPr/>
                <p:nvPr/>
              </p:nvSpPr>
              <p:spPr>
                <a:xfrm>
                  <a:off x="5545090" y="5585499"/>
                  <a:ext cx="527502" cy="341525"/>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30" name="Group 1029"/>
              <p:cNvGrpSpPr/>
              <p:nvPr/>
            </p:nvGrpSpPr>
            <p:grpSpPr>
              <a:xfrm>
                <a:off x="7218238" y="2670685"/>
                <a:ext cx="264380" cy="216219"/>
                <a:chOff x="5510765" y="5551631"/>
                <a:chExt cx="596150" cy="487550"/>
              </a:xfrm>
            </p:grpSpPr>
            <p:sp>
              <p:nvSpPr>
                <p:cNvPr id="1064" name="Freeform 33"/>
                <p:cNvSpPr>
                  <a:spLocks/>
                </p:cNvSpPr>
                <p:nvPr/>
              </p:nvSpPr>
              <p:spPr bwMode="auto">
                <a:xfrm>
                  <a:off x="5510765" y="5551631"/>
                  <a:ext cx="596150" cy="409262"/>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5" name="Freeform 32"/>
                <p:cNvSpPr>
                  <a:spLocks/>
                </p:cNvSpPr>
                <p:nvPr/>
              </p:nvSpPr>
              <p:spPr bwMode="auto">
                <a:xfrm>
                  <a:off x="5660489" y="5959437"/>
                  <a:ext cx="290396" cy="79744"/>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6" name="Rectangle 1065"/>
                <p:cNvSpPr/>
                <p:nvPr/>
              </p:nvSpPr>
              <p:spPr>
                <a:xfrm>
                  <a:off x="5545090" y="5585499"/>
                  <a:ext cx="527502" cy="341525"/>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31" name="Group 1030"/>
              <p:cNvGrpSpPr/>
              <p:nvPr/>
            </p:nvGrpSpPr>
            <p:grpSpPr>
              <a:xfrm>
                <a:off x="6854463" y="2699366"/>
                <a:ext cx="578594" cy="123720"/>
                <a:chOff x="6392022" y="3473657"/>
                <a:chExt cx="694312" cy="148464"/>
              </a:xfrm>
              <a:solidFill>
                <a:srgbClr val="ACB71F"/>
              </a:solidFill>
            </p:grpSpPr>
            <p:grpSp>
              <p:nvGrpSpPr>
                <p:cNvPr id="1034" name="Group 1033"/>
                <p:cNvGrpSpPr/>
                <p:nvPr/>
              </p:nvGrpSpPr>
              <p:grpSpPr>
                <a:xfrm>
                  <a:off x="6911190" y="3473657"/>
                  <a:ext cx="175144" cy="148464"/>
                  <a:chOff x="1792288" y="915988"/>
                  <a:chExt cx="5721350" cy="4849813"/>
                </a:xfrm>
                <a:grpFill/>
              </p:grpSpPr>
              <p:sp>
                <p:nvSpPr>
                  <p:cNvPr id="105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51" name="Group 1050"/>
                  <p:cNvGrpSpPr/>
                  <p:nvPr/>
                </p:nvGrpSpPr>
                <p:grpSpPr>
                  <a:xfrm>
                    <a:off x="1792288" y="915988"/>
                    <a:ext cx="5721350" cy="4849813"/>
                    <a:chOff x="1792288" y="915988"/>
                    <a:chExt cx="5721350" cy="4849813"/>
                  </a:xfrm>
                  <a:grpFill/>
                </p:grpSpPr>
                <p:sp>
                  <p:nvSpPr>
                    <p:cNvPr id="105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1035" name="Group 1034"/>
                <p:cNvGrpSpPr/>
                <p:nvPr/>
              </p:nvGrpSpPr>
              <p:grpSpPr>
                <a:xfrm>
                  <a:off x="6392022" y="3473657"/>
                  <a:ext cx="175144" cy="148464"/>
                  <a:chOff x="1792288" y="915988"/>
                  <a:chExt cx="5721350" cy="4849813"/>
                </a:xfrm>
                <a:grpFill/>
              </p:grpSpPr>
              <p:sp>
                <p:nvSpPr>
                  <p:cNvPr id="1036"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37" name="Group 1036"/>
                  <p:cNvGrpSpPr/>
                  <p:nvPr/>
                </p:nvGrpSpPr>
                <p:grpSpPr>
                  <a:xfrm>
                    <a:off x="1792288" y="915988"/>
                    <a:ext cx="5721350" cy="4849813"/>
                    <a:chOff x="1792288" y="915988"/>
                    <a:chExt cx="5721350" cy="4849813"/>
                  </a:xfrm>
                  <a:grpFill/>
                </p:grpSpPr>
                <p:sp>
                  <p:nvSpPr>
                    <p:cNvPr id="1038"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39"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0"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1"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2"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3"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4"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5"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6"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7"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8"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9"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cxnSp>
            <p:nvCxnSpPr>
              <p:cNvPr id="1032" name="Straight Arrow Connector 1031"/>
              <p:cNvCxnSpPr/>
              <p:nvPr/>
            </p:nvCxnSpPr>
            <p:spPr>
              <a:xfrm flipV="1">
                <a:off x="6957646" y="1340482"/>
                <a:ext cx="0" cy="1296963"/>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033" name="Straight Arrow Connector 1032"/>
              <p:cNvCxnSpPr/>
              <p:nvPr/>
            </p:nvCxnSpPr>
            <p:spPr>
              <a:xfrm flipV="1">
                <a:off x="7301986" y="1322183"/>
                <a:ext cx="0" cy="1296963"/>
              </a:xfrm>
              <a:prstGeom prst="straightConnector1">
                <a:avLst/>
              </a:prstGeom>
              <a:noFill/>
              <a:ln w="19050" cap="flat" cmpd="sng" algn="ctr">
                <a:solidFill>
                  <a:srgbClr val="B5D553"/>
                </a:solidFill>
                <a:prstDash val="solid"/>
                <a:headEnd type="none" w="med" len="med"/>
                <a:tailEnd type="triangle" w="med" len="med"/>
              </a:ln>
              <a:effectLst/>
            </p:spPr>
          </p:cxnSp>
        </p:grpSp>
        <p:grpSp>
          <p:nvGrpSpPr>
            <p:cNvPr id="845" name="Group 844"/>
            <p:cNvGrpSpPr/>
            <p:nvPr/>
          </p:nvGrpSpPr>
          <p:grpSpPr>
            <a:xfrm>
              <a:off x="5334470" y="1242275"/>
              <a:ext cx="1070507" cy="1877187"/>
              <a:chOff x="5353566" y="1259060"/>
              <a:chExt cx="1070507" cy="1877187"/>
            </a:xfrm>
          </p:grpSpPr>
          <p:sp>
            <p:nvSpPr>
              <p:cNvPr id="946" name="Round Same Side Corner Rectangle 945"/>
              <p:cNvSpPr/>
              <p:nvPr/>
            </p:nvSpPr>
            <p:spPr>
              <a:xfrm>
                <a:off x="5353566" y="1259060"/>
                <a:ext cx="1070507" cy="1877187"/>
              </a:xfrm>
              <a:prstGeom prst="round2SameRect">
                <a:avLst>
                  <a:gd name="adj1" fmla="val 857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47" name="Freeform 35"/>
              <p:cNvSpPr>
                <a:spLocks/>
              </p:cNvSpPr>
              <p:nvPr/>
            </p:nvSpPr>
            <p:spPr bwMode="auto">
              <a:xfrm>
                <a:off x="5425349" y="1528140"/>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948" name="Straight Connector 947"/>
              <p:cNvCxnSpPr/>
              <p:nvPr/>
            </p:nvCxnSpPr>
            <p:spPr>
              <a:xfrm>
                <a:off x="5682437" y="1974269"/>
                <a:ext cx="0" cy="822158"/>
              </a:xfrm>
              <a:prstGeom prst="line">
                <a:avLst/>
              </a:prstGeom>
              <a:noFill/>
              <a:ln w="12700" cap="flat" cmpd="sng" algn="ctr">
                <a:solidFill>
                  <a:srgbClr val="C1CD23">
                    <a:lumMod val="75000"/>
                  </a:srgbClr>
                </a:solidFill>
                <a:prstDash val="sysDot"/>
              </a:ln>
              <a:effectLst/>
            </p:spPr>
          </p:cxnSp>
          <p:cxnSp>
            <p:nvCxnSpPr>
              <p:cNvPr id="949" name="Straight Connector 948"/>
              <p:cNvCxnSpPr/>
              <p:nvPr/>
            </p:nvCxnSpPr>
            <p:spPr>
              <a:xfrm>
                <a:off x="6056195" y="1974269"/>
                <a:ext cx="0" cy="822158"/>
              </a:xfrm>
              <a:prstGeom prst="line">
                <a:avLst/>
              </a:prstGeom>
              <a:noFill/>
              <a:ln w="12700" cap="flat" cmpd="sng" algn="ctr">
                <a:solidFill>
                  <a:srgbClr val="C1CD23">
                    <a:lumMod val="75000"/>
                  </a:srgbClr>
                </a:solidFill>
                <a:prstDash val="sysDot"/>
              </a:ln>
              <a:effectLst/>
            </p:spPr>
          </p:cxnSp>
          <p:cxnSp>
            <p:nvCxnSpPr>
              <p:cNvPr id="950" name="Straight Connector 949"/>
              <p:cNvCxnSpPr/>
              <p:nvPr/>
            </p:nvCxnSpPr>
            <p:spPr>
              <a:xfrm>
                <a:off x="5621579" y="1994426"/>
                <a:ext cx="414421" cy="0"/>
              </a:xfrm>
              <a:prstGeom prst="line">
                <a:avLst/>
              </a:prstGeom>
              <a:noFill/>
              <a:ln w="12700" cap="flat" cmpd="sng" algn="ctr">
                <a:solidFill>
                  <a:srgbClr val="C1CD23">
                    <a:lumMod val="75000"/>
                  </a:srgbClr>
                </a:solidFill>
                <a:prstDash val="sysDot"/>
              </a:ln>
              <a:effectLst/>
            </p:spPr>
          </p:cxnSp>
          <p:cxnSp>
            <p:nvCxnSpPr>
              <p:cNvPr id="951" name="Straight Connector 950"/>
              <p:cNvCxnSpPr>
                <a:stCxn id="1010" idx="48"/>
              </p:cNvCxnSpPr>
              <p:nvPr/>
            </p:nvCxnSpPr>
            <p:spPr>
              <a:xfrm>
                <a:off x="5676412" y="2063969"/>
                <a:ext cx="374853" cy="728147"/>
              </a:xfrm>
              <a:prstGeom prst="line">
                <a:avLst/>
              </a:prstGeom>
              <a:noFill/>
              <a:ln w="12700" cap="flat" cmpd="sng" algn="ctr">
                <a:solidFill>
                  <a:srgbClr val="C1CD23">
                    <a:lumMod val="75000"/>
                  </a:srgbClr>
                </a:solidFill>
                <a:prstDash val="sysDot"/>
              </a:ln>
              <a:effectLst/>
            </p:spPr>
          </p:cxnSp>
          <p:cxnSp>
            <p:nvCxnSpPr>
              <p:cNvPr id="952" name="Straight Connector 951"/>
              <p:cNvCxnSpPr/>
              <p:nvPr/>
            </p:nvCxnSpPr>
            <p:spPr>
              <a:xfrm flipH="1">
                <a:off x="5698984" y="2010495"/>
                <a:ext cx="392065" cy="733226"/>
              </a:xfrm>
              <a:prstGeom prst="line">
                <a:avLst/>
              </a:prstGeom>
              <a:noFill/>
              <a:ln w="12700" cap="flat" cmpd="sng" algn="ctr">
                <a:solidFill>
                  <a:srgbClr val="C1CD23">
                    <a:lumMod val="75000"/>
                  </a:srgbClr>
                </a:solidFill>
                <a:prstDash val="sysDot"/>
              </a:ln>
              <a:effectLst/>
            </p:spPr>
          </p:cxnSp>
          <p:sp>
            <p:nvSpPr>
              <p:cNvPr id="953" name="Oval 952"/>
              <p:cNvSpPr/>
              <p:nvPr/>
            </p:nvSpPr>
            <p:spPr>
              <a:xfrm>
                <a:off x="5659340"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4" name="Freeform 40"/>
              <p:cNvSpPr>
                <a:spLocks noEditPoints="1"/>
              </p:cNvSpPr>
              <p:nvPr/>
            </p:nvSpPr>
            <p:spPr bwMode="auto">
              <a:xfrm>
                <a:off x="5599467"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55" name="Oval 954"/>
              <p:cNvSpPr/>
              <p:nvPr/>
            </p:nvSpPr>
            <p:spPr>
              <a:xfrm>
                <a:off x="6020352"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6" name="Freeform 40"/>
              <p:cNvSpPr>
                <a:spLocks noEditPoints="1"/>
              </p:cNvSpPr>
              <p:nvPr/>
            </p:nvSpPr>
            <p:spPr bwMode="auto">
              <a:xfrm>
                <a:off x="5960479"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57" name="Group 956"/>
              <p:cNvGrpSpPr/>
              <p:nvPr/>
            </p:nvGrpSpPr>
            <p:grpSpPr>
              <a:xfrm>
                <a:off x="5609107" y="1976196"/>
                <a:ext cx="145953" cy="123720"/>
                <a:chOff x="1792288" y="915988"/>
                <a:chExt cx="5721350" cy="4849813"/>
              </a:xfrm>
              <a:solidFill>
                <a:srgbClr val="C1CD23"/>
              </a:solidFill>
            </p:grpSpPr>
            <p:sp>
              <p:nvSpPr>
                <p:cNvPr id="101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11" name="Group 1010"/>
                <p:cNvGrpSpPr/>
                <p:nvPr/>
              </p:nvGrpSpPr>
              <p:grpSpPr>
                <a:xfrm>
                  <a:off x="1792288" y="915988"/>
                  <a:ext cx="5721350" cy="4849813"/>
                  <a:chOff x="1792288" y="915988"/>
                  <a:chExt cx="5721350" cy="4849813"/>
                </a:xfrm>
                <a:grpFill/>
              </p:grpSpPr>
              <p:sp>
                <p:nvSpPr>
                  <p:cNvPr id="101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958" name="Group 957"/>
              <p:cNvGrpSpPr/>
              <p:nvPr/>
            </p:nvGrpSpPr>
            <p:grpSpPr>
              <a:xfrm>
                <a:off x="5970120" y="1976196"/>
                <a:ext cx="145953" cy="123720"/>
                <a:chOff x="1792288" y="915988"/>
                <a:chExt cx="5721350" cy="4849813"/>
              </a:xfrm>
              <a:solidFill>
                <a:srgbClr val="C1CD23"/>
              </a:solidFill>
            </p:grpSpPr>
            <p:sp>
              <p:nvSpPr>
                <p:cNvPr id="996"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97" name="Group 996"/>
                <p:cNvGrpSpPr/>
                <p:nvPr/>
              </p:nvGrpSpPr>
              <p:grpSpPr>
                <a:xfrm>
                  <a:off x="1792288" y="915988"/>
                  <a:ext cx="5721350" cy="4849813"/>
                  <a:chOff x="1792288" y="915988"/>
                  <a:chExt cx="5721350" cy="4849813"/>
                </a:xfrm>
                <a:grpFill/>
              </p:grpSpPr>
              <p:sp>
                <p:nvSpPr>
                  <p:cNvPr id="998"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9"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0"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1"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2"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3"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4"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5"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6"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7"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8"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9"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cxnSp>
            <p:nvCxnSpPr>
              <p:cNvPr id="959" name="Straight Connector 958"/>
              <p:cNvCxnSpPr/>
              <p:nvPr/>
            </p:nvCxnSpPr>
            <p:spPr>
              <a:xfrm>
                <a:off x="5696387" y="2788249"/>
                <a:ext cx="414421" cy="0"/>
              </a:xfrm>
              <a:prstGeom prst="line">
                <a:avLst/>
              </a:prstGeom>
              <a:noFill/>
              <a:ln w="12700" cap="flat" cmpd="sng" algn="ctr">
                <a:solidFill>
                  <a:srgbClr val="C1CD23">
                    <a:lumMod val="75000"/>
                  </a:srgbClr>
                </a:solidFill>
                <a:prstDash val="sysDot"/>
              </a:ln>
              <a:effectLst/>
            </p:spPr>
          </p:cxnSp>
          <p:sp>
            <p:nvSpPr>
              <p:cNvPr id="960" name="Freeform 33"/>
              <p:cNvSpPr>
                <a:spLocks/>
              </p:cNvSpPr>
              <p:nvPr/>
            </p:nvSpPr>
            <p:spPr bwMode="auto">
              <a:xfrm>
                <a:off x="5527972"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1" name="Freeform 32"/>
              <p:cNvSpPr>
                <a:spLocks/>
              </p:cNvSpPr>
              <p:nvPr/>
            </p:nvSpPr>
            <p:spPr bwMode="auto">
              <a:xfrm>
                <a:off x="5594371"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2" name="Rectangle 961"/>
              <p:cNvSpPr/>
              <p:nvPr/>
            </p:nvSpPr>
            <p:spPr>
              <a:xfrm>
                <a:off x="5543194"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3" name="Freeform 33"/>
              <p:cNvSpPr>
                <a:spLocks/>
              </p:cNvSpPr>
              <p:nvPr/>
            </p:nvSpPr>
            <p:spPr bwMode="auto">
              <a:xfrm>
                <a:off x="5950594"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4" name="Freeform 32"/>
              <p:cNvSpPr>
                <a:spLocks/>
              </p:cNvSpPr>
              <p:nvPr/>
            </p:nvSpPr>
            <p:spPr bwMode="auto">
              <a:xfrm>
                <a:off x="6016993"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5" name="Rectangle 964"/>
              <p:cNvSpPr/>
              <p:nvPr/>
            </p:nvSpPr>
            <p:spPr>
              <a:xfrm>
                <a:off x="5965816"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66" name="Group 965"/>
              <p:cNvGrpSpPr/>
              <p:nvPr/>
            </p:nvGrpSpPr>
            <p:grpSpPr>
              <a:xfrm>
                <a:off x="6019460" y="2723127"/>
                <a:ext cx="145953" cy="123720"/>
                <a:chOff x="1792288" y="915988"/>
                <a:chExt cx="5721350" cy="4849813"/>
              </a:xfrm>
              <a:solidFill>
                <a:srgbClr val="ACB71F"/>
              </a:solidFill>
            </p:grpSpPr>
            <p:sp>
              <p:nvSpPr>
                <p:cNvPr id="982"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83" name="Group 982"/>
                <p:cNvGrpSpPr/>
                <p:nvPr/>
              </p:nvGrpSpPr>
              <p:grpSpPr>
                <a:xfrm>
                  <a:off x="1792288" y="915988"/>
                  <a:ext cx="5721350" cy="4849813"/>
                  <a:chOff x="1792288" y="915988"/>
                  <a:chExt cx="5721350" cy="4849813"/>
                </a:xfrm>
                <a:grpFill/>
              </p:grpSpPr>
              <p:sp>
                <p:nvSpPr>
                  <p:cNvPr id="984"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5"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6"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7"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8"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9"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0"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1"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2"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3"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4"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5"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967" name="Group 966"/>
              <p:cNvGrpSpPr/>
              <p:nvPr/>
            </p:nvGrpSpPr>
            <p:grpSpPr>
              <a:xfrm>
                <a:off x="5586820" y="2723127"/>
                <a:ext cx="145953" cy="123720"/>
                <a:chOff x="1792288" y="915988"/>
                <a:chExt cx="5721350" cy="4849813"/>
              </a:xfrm>
              <a:solidFill>
                <a:srgbClr val="ACB71F"/>
              </a:solidFill>
            </p:grpSpPr>
            <p:sp>
              <p:nvSpPr>
                <p:cNvPr id="968"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69" name="Group 968"/>
                <p:cNvGrpSpPr/>
                <p:nvPr/>
              </p:nvGrpSpPr>
              <p:grpSpPr>
                <a:xfrm>
                  <a:off x="1792288" y="915988"/>
                  <a:ext cx="5721350" cy="4849813"/>
                  <a:chOff x="1792288" y="915988"/>
                  <a:chExt cx="5721350" cy="4849813"/>
                </a:xfrm>
                <a:grpFill/>
              </p:grpSpPr>
              <p:sp>
                <p:nvSpPr>
                  <p:cNvPr id="970"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1"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2"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3"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4"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5"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6"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7"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8"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9"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0"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1"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sp>
          <p:nvSpPr>
            <p:cNvPr id="846" name="TextBox 845"/>
            <p:cNvSpPr txBox="1"/>
            <p:nvPr/>
          </p:nvSpPr>
          <p:spPr>
            <a:xfrm>
              <a:off x="6605371" y="719232"/>
              <a:ext cx="994055" cy="4908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Command </a:t>
              </a:r>
              <a:b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b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&amp; Control</a:t>
              </a:r>
            </a:p>
          </p:txBody>
        </p:sp>
        <p:grpSp>
          <p:nvGrpSpPr>
            <p:cNvPr id="847" name="Group 846"/>
            <p:cNvGrpSpPr/>
            <p:nvPr/>
          </p:nvGrpSpPr>
          <p:grpSpPr>
            <a:xfrm>
              <a:off x="7888776" y="1239235"/>
              <a:ext cx="1070507" cy="1877187"/>
              <a:chOff x="7858571" y="1235299"/>
              <a:chExt cx="1070507" cy="1877187"/>
            </a:xfrm>
          </p:grpSpPr>
          <p:sp>
            <p:nvSpPr>
              <p:cNvPr id="850" name="Round Same Side Corner Rectangle 849"/>
              <p:cNvSpPr/>
              <p:nvPr/>
            </p:nvSpPr>
            <p:spPr>
              <a:xfrm>
                <a:off x="7858571" y="1235299"/>
                <a:ext cx="1070507" cy="1877187"/>
              </a:xfrm>
              <a:prstGeom prst="round2SameRect">
                <a:avLst>
                  <a:gd name="adj1" fmla="val 86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851" name="Freeform 35"/>
              <p:cNvSpPr>
                <a:spLocks/>
              </p:cNvSpPr>
              <p:nvPr/>
            </p:nvSpPr>
            <p:spPr bwMode="auto">
              <a:xfrm>
                <a:off x="7928294" y="1504379"/>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52" name="Freeform 40"/>
              <p:cNvSpPr>
                <a:spLocks noEditPoints="1"/>
              </p:cNvSpPr>
              <p:nvPr/>
            </p:nvSpPr>
            <p:spPr bwMode="auto">
              <a:xfrm>
                <a:off x="8106919" y="1804849"/>
                <a:ext cx="541421" cy="1077040"/>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9BABB2"/>
              </a:solidFill>
              <a:ln w="6350">
                <a:solidFill>
                  <a:srgbClr val="E8E748">
                    <a:lumMod val="40000"/>
                    <a:lumOff val="60000"/>
                  </a:srgbClr>
                </a:solid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853" name="Group 852"/>
              <p:cNvGrpSpPr/>
              <p:nvPr/>
            </p:nvGrpSpPr>
            <p:grpSpPr>
              <a:xfrm>
                <a:off x="8258096" y="2657046"/>
                <a:ext cx="223138" cy="189147"/>
                <a:chOff x="1792288" y="915988"/>
                <a:chExt cx="5721350" cy="4849813"/>
              </a:xfrm>
              <a:solidFill>
                <a:srgbClr val="FFFFFF"/>
              </a:solidFill>
            </p:grpSpPr>
            <p:sp>
              <p:nvSpPr>
                <p:cNvPr id="932"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33" name="Group 932"/>
                <p:cNvGrpSpPr/>
                <p:nvPr/>
              </p:nvGrpSpPr>
              <p:grpSpPr>
                <a:xfrm>
                  <a:off x="1792288" y="915988"/>
                  <a:ext cx="5721350" cy="4849813"/>
                  <a:chOff x="1792288" y="915988"/>
                  <a:chExt cx="5721350" cy="4849813"/>
                </a:xfrm>
                <a:grpFill/>
              </p:grpSpPr>
              <p:sp>
                <p:nvSpPr>
                  <p:cNvPr id="934"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5"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6"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7"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8"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9"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0"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1"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2"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3"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4"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5"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cxnSp>
            <p:nvCxnSpPr>
              <p:cNvPr id="854" name="Straight Arrow Connector 853"/>
              <p:cNvCxnSpPr/>
              <p:nvPr/>
            </p:nvCxnSpPr>
            <p:spPr>
              <a:xfrm flipV="1">
                <a:off x="8217369" y="1315021"/>
                <a:ext cx="0" cy="1029857"/>
              </a:xfrm>
              <a:prstGeom prst="straightConnector1">
                <a:avLst/>
              </a:prstGeom>
              <a:noFill/>
              <a:ln w="19050" cap="flat" cmpd="sng" algn="ctr">
                <a:solidFill>
                  <a:srgbClr val="B5D553"/>
                </a:solidFill>
                <a:prstDash val="solid"/>
                <a:headEnd type="none" w="med" len="med"/>
                <a:tailEnd type="triangle" w="med" len="med"/>
              </a:ln>
              <a:effectLst/>
            </p:spPr>
          </p:cxnSp>
          <p:cxnSp>
            <p:nvCxnSpPr>
              <p:cNvPr id="855" name="Straight Arrow Connector 854"/>
              <p:cNvCxnSpPr/>
              <p:nvPr/>
            </p:nvCxnSpPr>
            <p:spPr>
              <a:xfrm flipV="1">
                <a:off x="8527489" y="1315021"/>
                <a:ext cx="0" cy="1223698"/>
              </a:xfrm>
              <a:prstGeom prst="straightConnector1">
                <a:avLst/>
              </a:prstGeom>
              <a:noFill/>
              <a:ln w="19050" cap="flat" cmpd="sng" algn="ctr">
                <a:solidFill>
                  <a:srgbClr val="B5D553"/>
                </a:solidFill>
                <a:prstDash val="solid"/>
                <a:headEnd type="none" w="med" len="med"/>
                <a:tailEnd type="triangle" w="med" len="med"/>
              </a:ln>
              <a:effectLst/>
            </p:spPr>
          </p:cxnSp>
          <p:grpSp>
            <p:nvGrpSpPr>
              <p:cNvPr id="856" name="Group 855"/>
              <p:cNvGrpSpPr/>
              <p:nvPr/>
            </p:nvGrpSpPr>
            <p:grpSpPr>
              <a:xfrm>
                <a:off x="8148871" y="2187096"/>
                <a:ext cx="327010" cy="200197"/>
                <a:chOff x="9349410" y="1266455"/>
                <a:chExt cx="2158842" cy="1321655"/>
              </a:xfrm>
              <a:effectLst>
                <a:outerShdw sx="102000" sy="102000" algn="ctr" rotWithShape="0">
                  <a:prstClr val="black">
                    <a:alpha val="44000"/>
                  </a:prstClr>
                </a:outerShdw>
              </a:effectLst>
            </p:grpSpPr>
            <p:sp>
              <p:nvSpPr>
                <p:cNvPr id="895" name="Freeform 37"/>
                <p:cNvSpPr>
                  <a:spLocks/>
                </p:cNvSpPr>
                <p:nvPr/>
              </p:nvSpPr>
              <p:spPr bwMode="auto">
                <a:xfrm>
                  <a:off x="9349410" y="1266455"/>
                  <a:ext cx="2158842" cy="1321655"/>
                </a:xfrm>
                <a:custGeom>
                  <a:avLst/>
                  <a:gdLst>
                    <a:gd name="T0" fmla="*/ 429 w 429"/>
                    <a:gd name="T1" fmla="*/ 229 h 262"/>
                    <a:gd name="T2" fmla="*/ 396 w 429"/>
                    <a:gd name="T3" fmla="*/ 262 h 262"/>
                    <a:gd name="T4" fmla="*/ 33 w 429"/>
                    <a:gd name="T5" fmla="*/ 262 h 262"/>
                    <a:gd name="T6" fmla="*/ 0 w 429"/>
                    <a:gd name="T7" fmla="*/ 229 h 262"/>
                    <a:gd name="T8" fmla="*/ 0 w 429"/>
                    <a:gd name="T9" fmla="*/ 33 h 262"/>
                    <a:gd name="T10" fmla="*/ 33 w 429"/>
                    <a:gd name="T11" fmla="*/ 0 h 262"/>
                    <a:gd name="T12" fmla="*/ 396 w 429"/>
                    <a:gd name="T13" fmla="*/ 0 h 262"/>
                    <a:gd name="T14" fmla="*/ 429 w 429"/>
                    <a:gd name="T15" fmla="*/ 33 h 262"/>
                    <a:gd name="T16" fmla="*/ 429 w 429"/>
                    <a:gd name="T17"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62">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6" name="Rectangle 38"/>
                <p:cNvSpPr>
                  <a:spLocks noChangeArrowheads="1"/>
                </p:cNvSpPr>
                <p:nvPr/>
              </p:nvSpPr>
              <p:spPr bwMode="auto">
                <a:xfrm>
                  <a:off x="9349410" y="1417320"/>
                  <a:ext cx="2158842" cy="308104"/>
                </a:xfrm>
                <a:prstGeom prst="rect">
                  <a:avLst/>
                </a:prstGeom>
                <a:solidFill>
                  <a:srgbClr val="000000">
                    <a:lumMod val="65000"/>
                    <a:lumOff val="3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7" name="Rectangle 39"/>
                <p:cNvSpPr>
                  <a:spLocks noChangeArrowheads="1"/>
                </p:cNvSpPr>
                <p:nvPr/>
              </p:nvSpPr>
              <p:spPr bwMode="auto">
                <a:xfrm>
                  <a:off x="9445029" y="1765795"/>
                  <a:ext cx="1264283" cy="2124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8" name="Rectangle 40"/>
                <p:cNvSpPr>
                  <a:spLocks noChangeArrowheads="1"/>
                </p:cNvSpPr>
                <p:nvPr/>
              </p:nvSpPr>
              <p:spPr bwMode="auto">
                <a:xfrm>
                  <a:off x="9581019" y="2254510"/>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9" name="Rectangle 41"/>
                <p:cNvSpPr>
                  <a:spLocks noChangeArrowheads="1"/>
                </p:cNvSpPr>
                <p:nvPr/>
              </p:nvSpPr>
              <p:spPr bwMode="auto">
                <a:xfrm>
                  <a:off x="9581019" y="2199264"/>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0" name="Rectangle 42"/>
                <p:cNvSpPr>
                  <a:spLocks noChangeArrowheads="1"/>
                </p:cNvSpPr>
                <p:nvPr/>
              </p:nvSpPr>
              <p:spPr bwMode="auto">
                <a:xfrm>
                  <a:off x="9581019" y="2309756"/>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1" name="Rectangle 43"/>
                <p:cNvSpPr>
                  <a:spLocks noChangeArrowheads="1"/>
                </p:cNvSpPr>
                <p:nvPr/>
              </p:nvSpPr>
              <p:spPr bwMode="auto">
                <a:xfrm>
                  <a:off x="9581019" y="2367126"/>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2" name="Rectangle 44"/>
                <p:cNvSpPr>
                  <a:spLocks noChangeArrowheads="1"/>
                </p:cNvSpPr>
                <p:nvPr/>
              </p:nvSpPr>
              <p:spPr bwMode="auto">
                <a:xfrm>
                  <a:off x="9581019" y="2422372"/>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3" name="Rectangle 45"/>
                <p:cNvSpPr>
                  <a:spLocks noChangeArrowheads="1"/>
                </p:cNvSpPr>
                <p:nvPr/>
              </p:nvSpPr>
              <p:spPr bwMode="auto">
                <a:xfrm>
                  <a:off x="9581019" y="2477618"/>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4" name="Freeform 46"/>
                <p:cNvSpPr>
                  <a:spLocks/>
                </p:cNvSpPr>
                <p:nvPr/>
              </p:nvSpPr>
              <p:spPr bwMode="auto">
                <a:xfrm>
                  <a:off x="11261770"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5" name="Freeform 47"/>
                <p:cNvSpPr>
                  <a:spLocks/>
                </p:cNvSpPr>
                <p:nvPr/>
              </p:nvSpPr>
              <p:spPr bwMode="auto">
                <a:xfrm>
                  <a:off x="11157653" y="2008027"/>
                  <a:ext cx="80744" cy="131741"/>
                </a:xfrm>
                <a:custGeom>
                  <a:avLst/>
                  <a:gdLst>
                    <a:gd name="T0" fmla="*/ 0 w 38"/>
                    <a:gd name="T1" fmla="*/ 52 h 62"/>
                    <a:gd name="T2" fmla="*/ 11 w 38"/>
                    <a:gd name="T3" fmla="*/ 52 h 62"/>
                    <a:gd name="T4" fmla="*/ 11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6" name="Freeform 48"/>
                <p:cNvSpPr>
                  <a:spLocks/>
                </p:cNvSpPr>
                <p:nvPr/>
              </p:nvSpPr>
              <p:spPr bwMode="auto">
                <a:xfrm>
                  <a:off x="11051411"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7" name="Freeform 49"/>
                <p:cNvSpPr>
                  <a:spLocks/>
                </p:cNvSpPr>
                <p:nvPr/>
              </p:nvSpPr>
              <p:spPr bwMode="auto">
                <a:xfrm>
                  <a:off x="10951543" y="2008027"/>
                  <a:ext cx="78620" cy="131741"/>
                </a:xfrm>
                <a:custGeom>
                  <a:avLst/>
                  <a:gdLst>
                    <a:gd name="T0" fmla="*/ 0 w 37"/>
                    <a:gd name="T1" fmla="*/ 52 h 62"/>
                    <a:gd name="T2" fmla="*/ 11 w 37"/>
                    <a:gd name="T3" fmla="*/ 52 h 62"/>
                    <a:gd name="T4" fmla="*/ 11 w 37"/>
                    <a:gd name="T5" fmla="*/ 0 h 62"/>
                    <a:gd name="T6" fmla="*/ 37 w 37"/>
                    <a:gd name="T7" fmla="*/ 7 h 62"/>
                    <a:gd name="T8" fmla="*/ 37 w 37"/>
                    <a:gd name="T9" fmla="*/ 17 h 62"/>
                    <a:gd name="T10" fmla="*/ 23 w 37"/>
                    <a:gd name="T11" fmla="*/ 14 h 62"/>
                    <a:gd name="T12" fmla="*/ 23 w 37"/>
                    <a:gd name="T13" fmla="*/ 52 h 62"/>
                    <a:gd name="T14" fmla="*/ 37 w 37"/>
                    <a:gd name="T15" fmla="*/ 52 h 62"/>
                    <a:gd name="T16" fmla="*/ 37 w 37"/>
                    <a:gd name="T17" fmla="*/ 62 h 62"/>
                    <a:gd name="T18" fmla="*/ 0 w 37"/>
                    <a:gd name="T19" fmla="*/ 62 h 62"/>
                    <a:gd name="T20" fmla="*/ 0 w 37"/>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8" name="Freeform 50"/>
                <p:cNvSpPr>
                  <a:spLocks/>
                </p:cNvSpPr>
                <p:nvPr/>
              </p:nvSpPr>
              <p:spPr bwMode="auto">
                <a:xfrm>
                  <a:off x="10794304"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9" name="Freeform 51"/>
                <p:cNvSpPr>
                  <a:spLocks/>
                </p:cNvSpPr>
                <p:nvPr/>
              </p:nvSpPr>
              <p:spPr bwMode="auto">
                <a:xfrm>
                  <a:off x="10688062" y="2008027"/>
                  <a:ext cx="87119" cy="131741"/>
                </a:xfrm>
                <a:custGeom>
                  <a:avLst/>
                  <a:gdLst>
                    <a:gd name="T0" fmla="*/ 0 w 41"/>
                    <a:gd name="T1" fmla="*/ 52 h 62"/>
                    <a:gd name="T2" fmla="*/ 15 w 41"/>
                    <a:gd name="T3" fmla="*/ 52 h 62"/>
                    <a:gd name="T4" fmla="*/ 15 w 41"/>
                    <a:gd name="T5" fmla="*/ 0 h 62"/>
                    <a:gd name="T6" fmla="*/ 41 w 41"/>
                    <a:gd name="T7" fmla="*/ 7 h 62"/>
                    <a:gd name="T8" fmla="*/ 41 w 41"/>
                    <a:gd name="T9" fmla="*/ 17 h 62"/>
                    <a:gd name="T10" fmla="*/ 26 w 41"/>
                    <a:gd name="T11" fmla="*/ 14 h 62"/>
                    <a:gd name="T12" fmla="*/ 26 w 41"/>
                    <a:gd name="T13" fmla="*/ 52 h 62"/>
                    <a:gd name="T14" fmla="*/ 38 w 41"/>
                    <a:gd name="T15" fmla="*/ 52 h 62"/>
                    <a:gd name="T16" fmla="*/ 38 w 41"/>
                    <a:gd name="T17" fmla="*/ 62 h 62"/>
                    <a:gd name="T18" fmla="*/ 0 w 41"/>
                    <a:gd name="T19" fmla="*/ 62 h 62"/>
                    <a:gd name="T20" fmla="*/ 0 w 41"/>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2">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0" name="Freeform 52"/>
                <p:cNvSpPr>
                  <a:spLocks/>
                </p:cNvSpPr>
                <p:nvPr/>
              </p:nvSpPr>
              <p:spPr bwMode="auto">
                <a:xfrm>
                  <a:off x="10588195"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1" name="Freeform 53"/>
                <p:cNvSpPr>
                  <a:spLocks/>
                </p:cNvSpPr>
                <p:nvPr/>
              </p:nvSpPr>
              <p:spPr bwMode="auto">
                <a:xfrm>
                  <a:off x="1048195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2" name="Freeform 54"/>
                <p:cNvSpPr>
                  <a:spLocks/>
                </p:cNvSpPr>
                <p:nvPr/>
              </p:nvSpPr>
              <p:spPr bwMode="auto">
                <a:xfrm>
                  <a:off x="10331088"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3" name="Freeform 55"/>
                <p:cNvSpPr>
                  <a:spLocks/>
                </p:cNvSpPr>
                <p:nvPr/>
              </p:nvSpPr>
              <p:spPr bwMode="auto">
                <a:xfrm>
                  <a:off x="10224846"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4" name="Freeform 56"/>
                <p:cNvSpPr>
                  <a:spLocks/>
                </p:cNvSpPr>
                <p:nvPr/>
              </p:nvSpPr>
              <p:spPr bwMode="auto">
                <a:xfrm>
                  <a:off x="10120729"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5" name="Freeform 57"/>
                <p:cNvSpPr>
                  <a:spLocks/>
                </p:cNvSpPr>
                <p:nvPr/>
              </p:nvSpPr>
              <p:spPr bwMode="auto">
                <a:xfrm>
                  <a:off x="10018737"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6" name="Freeform 58"/>
                <p:cNvSpPr>
                  <a:spLocks/>
                </p:cNvSpPr>
                <p:nvPr/>
              </p:nvSpPr>
              <p:spPr bwMode="auto">
                <a:xfrm>
                  <a:off x="9863622"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7" name="Freeform 59"/>
                <p:cNvSpPr>
                  <a:spLocks/>
                </p:cNvSpPr>
                <p:nvPr/>
              </p:nvSpPr>
              <p:spPr bwMode="auto">
                <a:xfrm>
                  <a:off x="9757380"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8" name="Freeform 60"/>
                <p:cNvSpPr>
                  <a:spLocks/>
                </p:cNvSpPr>
                <p:nvPr/>
              </p:nvSpPr>
              <p:spPr bwMode="auto">
                <a:xfrm>
                  <a:off x="965751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3 w 38"/>
                    <a:gd name="T11" fmla="*/ 14 h 62"/>
                    <a:gd name="T12" fmla="*/ 23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9" name="Freeform 61"/>
                <p:cNvSpPr>
                  <a:spLocks/>
                </p:cNvSpPr>
                <p:nvPr/>
              </p:nvSpPr>
              <p:spPr bwMode="auto">
                <a:xfrm>
                  <a:off x="9551271"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0" name="Freeform 62"/>
                <p:cNvSpPr>
                  <a:spLocks/>
                </p:cNvSpPr>
                <p:nvPr/>
              </p:nvSpPr>
              <p:spPr bwMode="auto">
                <a:xfrm>
                  <a:off x="10492576"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1" name="Freeform 63"/>
                <p:cNvSpPr>
                  <a:spLocks/>
                </p:cNvSpPr>
                <p:nvPr/>
              </p:nvSpPr>
              <p:spPr bwMode="auto">
                <a:xfrm>
                  <a:off x="10547822"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2" name="Freeform 64"/>
                <p:cNvSpPr>
                  <a:spLocks/>
                </p:cNvSpPr>
                <p:nvPr/>
              </p:nvSpPr>
              <p:spPr bwMode="auto">
                <a:xfrm>
                  <a:off x="10607318" y="1840164"/>
                  <a:ext cx="46747" cy="72245"/>
                </a:xfrm>
                <a:custGeom>
                  <a:avLst/>
                  <a:gdLst>
                    <a:gd name="T0" fmla="*/ 22 w 22"/>
                    <a:gd name="T1" fmla="*/ 34 h 34"/>
                    <a:gd name="T2" fmla="*/ 0 w 22"/>
                    <a:gd name="T3" fmla="*/ 34 h 34"/>
                    <a:gd name="T4" fmla="*/ 0 w 22"/>
                    <a:gd name="T5" fmla="*/ 27 h 34"/>
                    <a:gd name="T6" fmla="*/ 8 w 22"/>
                    <a:gd name="T7" fmla="*/ 27 h 34"/>
                    <a:gd name="T8" fmla="*/ 8 w 22"/>
                    <a:gd name="T9" fmla="*/ 8 h 34"/>
                    <a:gd name="T10" fmla="*/ 0 w 22"/>
                    <a:gd name="T11" fmla="*/ 8 h 34"/>
                    <a:gd name="T12" fmla="*/ 0 w 22"/>
                    <a:gd name="T13" fmla="*/ 3 h 34"/>
                    <a:gd name="T14" fmla="*/ 15 w 22"/>
                    <a:gd name="T15" fmla="*/ 0 h 34"/>
                    <a:gd name="T16" fmla="*/ 15 w 22"/>
                    <a:gd name="T17" fmla="*/ 27 h 34"/>
                    <a:gd name="T18" fmla="*/ 22 w 22"/>
                    <a:gd name="T19" fmla="*/ 27 h 34"/>
                    <a:gd name="T20" fmla="*/ 22 w 22"/>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4">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3" name="Freeform 65"/>
                <p:cNvSpPr>
                  <a:spLocks/>
                </p:cNvSpPr>
                <p:nvPr/>
              </p:nvSpPr>
              <p:spPr bwMode="auto">
                <a:xfrm>
                  <a:off x="9676636" y="1835914"/>
                  <a:ext cx="50996" cy="76495"/>
                </a:xfrm>
                <a:custGeom>
                  <a:avLst/>
                  <a:gdLst>
                    <a:gd name="T0" fmla="*/ 0 w 10"/>
                    <a:gd name="T1" fmla="*/ 14 h 15"/>
                    <a:gd name="T2" fmla="*/ 0 w 10"/>
                    <a:gd name="T3" fmla="*/ 11 h 15"/>
                    <a:gd name="T4" fmla="*/ 2 w 10"/>
                    <a:gd name="T5" fmla="*/ 12 h 15"/>
                    <a:gd name="T6" fmla="*/ 4 w 10"/>
                    <a:gd name="T7" fmla="*/ 13 h 15"/>
                    <a:gd name="T8" fmla="*/ 6 w 10"/>
                    <a:gd name="T9" fmla="*/ 12 h 15"/>
                    <a:gd name="T10" fmla="*/ 6 w 10"/>
                    <a:gd name="T11" fmla="*/ 12 h 15"/>
                    <a:gd name="T12" fmla="*/ 7 w 10"/>
                    <a:gd name="T13" fmla="*/ 12 h 15"/>
                    <a:gd name="T14" fmla="*/ 7 w 10"/>
                    <a:gd name="T15" fmla="*/ 11 h 15"/>
                    <a:gd name="T16" fmla="*/ 7 w 10"/>
                    <a:gd name="T17" fmla="*/ 10 h 15"/>
                    <a:gd name="T18" fmla="*/ 6 w 10"/>
                    <a:gd name="T19" fmla="*/ 10 h 15"/>
                    <a:gd name="T20" fmla="*/ 5 w 10"/>
                    <a:gd name="T21" fmla="*/ 9 h 15"/>
                    <a:gd name="T22" fmla="*/ 4 w 10"/>
                    <a:gd name="T23" fmla="*/ 9 h 15"/>
                    <a:gd name="T24" fmla="*/ 1 w 10"/>
                    <a:gd name="T25" fmla="*/ 7 h 15"/>
                    <a:gd name="T26" fmla="*/ 0 w 10"/>
                    <a:gd name="T27" fmla="*/ 4 h 15"/>
                    <a:gd name="T28" fmla="*/ 1 w 10"/>
                    <a:gd name="T29" fmla="*/ 2 h 15"/>
                    <a:gd name="T30" fmla="*/ 2 w 10"/>
                    <a:gd name="T31" fmla="*/ 1 h 15"/>
                    <a:gd name="T32" fmla="*/ 4 w 10"/>
                    <a:gd name="T33" fmla="*/ 0 h 15"/>
                    <a:gd name="T34" fmla="*/ 6 w 10"/>
                    <a:gd name="T35" fmla="*/ 0 h 15"/>
                    <a:gd name="T36" fmla="*/ 8 w 10"/>
                    <a:gd name="T37" fmla="*/ 0 h 15"/>
                    <a:gd name="T38" fmla="*/ 10 w 10"/>
                    <a:gd name="T39" fmla="*/ 1 h 15"/>
                    <a:gd name="T40" fmla="*/ 10 w 10"/>
                    <a:gd name="T41" fmla="*/ 4 h 15"/>
                    <a:gd name="T42" fmla="*/ 9 w 10"/>
                    <a:gd name="T43" fmla="*/ 3 h 15"/>
                    <a:gd name="T44" fmla="*/ 8 w 10"/>
                    <a:gd name="T45" fmla="*/ 3 h 15"/>
                    <a:gd name="T46" fmla="*/ 7 w 10"/>
                    <a:gd name="T47" fmla="*/ 3 h 15"/>
                    <a:gd name="T48" fmla="*/ 6 w 10"/>
                    <a:gd name="T49" fmla="*/ 3 h 15"/>
                    <a:gd name="T50" fmla="*/ 5 w 10"/>
                    <a:gd name="T51" fmla="*/ 3 h 15"/>
                    <a:gd name="T52" fmla="*/ 5 w 10"/>
                    <a:gd name="T53" fmla="*/ 3 h 15"/>
                    <a:gd name="T54" fmla="*/ 4 w 10"/>
                    <a:gd name="T55" fmla="*/ 3 h 15"/>
                    <a:gd name="T56" fmla="*/ 4 w 10"/>
                    <a:gd name="T57" fmla="*/ 4 h 15"/>
                    <a:gd name="T58" fmla="*/ 4 w 10"/>
                    <a:gd name="T59" fmla="*/ 5 h 15"/>
                    <a:gd name="T60" fmla="*/ 5 w 10"/>
                    <a:gd name="T61" fmla="*/ 5 h 15"/>
                    <a:gd name="T62" fmla="*/ 5 w 10"/>
                    <a:gd name="T63" fmla="*/ 6 h 15"/>
                    <a:gd name="T64" fmla="*/ 7 w 10"/>
                    <a:gd name="T65" fmla="*/ 6 h 15"/>
                    <a:gd name="T66" fmla="*/ 8 w 10"/>
                    <a:gd name="T67" fmla="*/ 7 h 15"/>
                    <a:gd name="T68" fmla="*/ 9 w 10"/>
                    <a:gd name="T69" fmla="*/ 8 h 15"/>
                    <a:gd name="T70" fmla="*/ 10 w 10"/>
                    <a:gd name="T71" fmla="*/ 9 h 15"/>
                    <a:gd name="T72" fmla="*/ 10 w 10"/>
                    <a:gd name="T73" fmla="*/ 11 h 15"/>
                    <a:gd name="T74" fmla="*/ 10 w 10"/>
                    <a:gd name="T75" fmla="*/ 13 h 15"/>
                    <a:gd name="T76" fmla="*/ 9 w 10"/>
                    <a:gd name="T77" fmla="*/ 14 h 15"/>
                    <a:gd name="T78" fmla="*/ 7 w 10"/>
                    <a:gd name="T79" fmla="*/ 15 h 15"/>
                    <a:gd name="T80" fmla="*/ 5 w 10"/>
                    <a:gd name="T81" fmla="*/ 15 h 15"/>
                    <a:gd name="T82" fmla="*/ 2 w 10"/>
                    <a:gd name="T83" fmla="*/ 15 h 15"/>
                    <a:gd name="T84" fmla="*/ 0 w 10"/>
                    <a:gd name="T8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5">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4" name="Freeform 66"/>
                <p:cNvSpPr>
                  <a:spLocks noEditPoints="1"/>
                </p:cNvSpPr>
                <p:nvPr/>
              </p:nvSpPr>
              <p:spPr bwMode="auto">
                <a:xfrm>
                  <a:off x="9738257" y="1831664"/>
                  <a:ext cx="19124" cy="80744"/>
                </a:xfrm>
                <a:custGeom>
                  <a:avLst/>
                  <a:gdLst>
                    <a:gd name="T0" fmla="*/ 2 w 4"/>
                    <a:gd name="T1" fmla="*/ 4 h 16"/>
                    <a:gd name="T2" fmla="*/ 1 w 4"/>
                    <a:gd name="T3" fmla="*/ 3 h 16"/>
                    <a:gd name="T4" fmla="*/ 0 w 4"/>
                    <a:gd name="T5" fmla="*/ 2 h 16"/>
                    <a:gd name="T6" fmla="*/ 1 w 4"/>
                    <a:gd name="T7" fmla="*/ 1 h 16"/>
                    <a:gd name="T8" fmla="*/ 2 w 4"/>
                    <a:gd name="T9" fmla="*/ 0 h 16"/>
                    <a:gd name="T10" fmla="*/ 4 w 4"/>
                    <a:gd name="T11" fmla="*/ 1 h 16"/>
                    <a:gd name="T12" fmla="*/ 4 w 4"/>
                    <a:gd name="T13" fmla="*/ 2 h 16"/>
                    <a:gd name="T14" fmla="*/ 4 w 4"/>
                    <a:gd name="T15" fmla="*/ 3 h 16"/>
                    <a:gd name="T16" fmla="*/ 2 w 4"/>
                    <a:gd name="T17" fmla="*/ 4 h 16"/>
                    <a:gd name="T18" fmla="*/ 4 w 4"/>
                    <a:gd name="T19" fmla="*/ 16 h 16"/>
                    <a:gd name="T20" fmla="*/ 1 w 4"/>
                    <a:gd name="T21" fmla="*/ 16 h 16"/>
                    <a:gd name="T22" fmla="*/ 1 w 4"/>
                    <a:gd name="T23" fmla="*/ 5 h 16"/>
                    <a:gd name="T24" fmla="*/ 4 w 4"/>
                    <a:gd name="T25" fmla="*/ 5 h 16"/>
                    <a:gd name="T26" fmla="*/ 4 w 4"/>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6">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5" name="Freeform 67"/>
                <p:cNvSpPr>
                  <a:spLocks noEditPoints="1"/>
                </p:cNvSpPr>
                <p:nvPr/>
              </p:nvSpPr>
              <p:spPr bwMode="auto">
                <a:xfrm>
                  <a:off x="9768005" y="1857163"/>
                  <a:ext cx="55246" cy="80744"/>
                </a:xfrm>
                <a:custGeom>
                  <a:avLst/>
                  <a:gdLst>
                    <a:gd name="T0" fmla="*/ 11 w 11"/>
                    <a:gd name="T1" fmla="*/ 10 h 16"/>
                    <a:gd name="T2" fmla="*/ 9 w 11"/>
                    <a:gd name="T3" fmla="*/ 14 h 16"/>
                    <a:gd name="T4" fmla="*/ 4 w 11"/>
                    <a:gd name="T5" fmla="*/ 16 h 16"/>
                    <a:gd name="T6" fmla="*/ 1 w 11"/>
                    <a:gd name="T7" fmla="*/ 15 h 16"/>
                    <a:gd name="T8" fmla="*/ 1 w 11"/>
                    <a:gd name="T9" fmla="*/ 13 h 16"/>
                    <a:gd name="T10" fmla="*/ 4 w 11"/>
                    <a:gd name="T11" fmla="*/ 13 h 16"/>
                    <a:gd name="T12" fmla="*/ 7 w 11"/>
                    <a:gd name="T13" fmla="*/ 13 h 16"/>
                    <a:gd name="T14" fmla="*/ 8 w 11"/>
                    <a:gd name="T15" fmla="*/ 10 h 16"/>
                    <a:gd name="T16" fmla="*/ 8 w 11"/>
                    <a:gd name="T17" fmla="*/ 9 h 16"/>
                    <a:gd name="T18" fmla="*/ 8 w 11"/>
                    <a:gd name="T19" fmla="*/ 9 h 16"/>
                    <a:gd name="T20" fmla="*/ 4 w 11"/>
                    <a:gd name="T21" fmla="*/ 11 h 16"/>
                    <a:gd name="T22" fmla="*/ 1 w 11"/>
                    <a:gd name="T23" fmla="*/ 10 h 16"/>
                    <a:gd name="T24" fmla="*/ 0 w 11"/>
                    <a:gd name="T25" fmla="*/ 6 h 16"/>
                    <a:gd name="T26" fmla="*/ 1 w 11"/>
                    <a:gd name="T27" fmla="*/ 2 h 16"/>
                    <a:gd name="T28" fmla="*/ 5 w 11"/>
                    <a:gd name="T29" fmla="*/ 0 h 16"/>
                    <a:gd name="T30" fmla="*/ 8 w 11"/>
                    <a:gd name="T31" fmla="*/ 2 h 16"/>
                    <a:gd name="T32" fmla="*/ 8 w 11"/>
                    <a:gd name="T33" fmla="*/ 2 h 16"/>
                    <a:gd name="T34" fmla="*/ 8 w 11"/>
                    <a:gd name="T35" fmla="*/ 0 h 16"/>
                    <a:gd name="T36" fmla="*/ 11 w 11"/>
                    <a:gd name="T37" fmla="*/ 0 h 16"/>
                    <a:gd name="T38" fmla="*/ 11 w 11"/>
                    <a:gd name="T39" fmla="*/ 10 h 16"/>
                    <a:gd name="T40" fmla="*/ 8 w 11"/>
                    <a:gd name="T41" fmla="*/ 6 h 16"/>
                    <a:gd name="T42" fmla="*/ 8 w 11"/>
                    <a:gd name="T43" fmla="*/ 5 h 16"/>
                    <a:gd name="T44" fmla="*/ 7 w 11"/>
                    <a:gd name="T45" fmla="*/ 3 h 16"/>
                    <a:gd name="T46" fmla="*/ 5 w 11"/>
                    <a:gd name="T47" fmla="*/ 3 h 16"/>
                    <a:gd name="T48" fmla="*/ 4 w 11"/>
                    <a:gd name="T49" fmla="*/ 3 h 16"/>
                    <a:gd name="T50" fmla="*/ 3 w 11"/>
                    <a:gd name="T51" fmla="*/ 6 h 16"/>
                    <a:gd name="T52" fmla="*/ 4 w 11"/>
                    <a:gd name="T53" fmla="*/ 8 h 16"/>
                    <a:gd name="T54" fmla="*/ 5 w 11"/>
                    <a:gd name="T55" fmla="*/ 9 h 16"/>
                    <a:gd name="T56" fmla="*/ 7 w 11"/>
                    <a:gd name="T57" fmla="*/ 8 h 16"/>
                    <a:gd name="T58" fmla="*/ 8 w 11"/>
                    <a:gd name="T5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6">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6" name="Freeform 68"/>
                <p:cNvSpPr>
                  <a:spLocks/>
                </p:cNvSpPr>
                <p:nvPr/>
              </p:nvSpPr>
              <p:spPr bwMode="auto">
                <a:xfrm>
                  <a:off x="9833875" y="1857163"/>
                  <a:ext cx="55246" cy="55246"/>
                </a:xfrm>
                <a:custGeom>
                  <a:avLst/>
                  <a:gdLst>
                    <a:gd name="T0" fmla="*/ 11 w 11"/>
                    <a:gd name="T1" fmla="*/ 11 h 11"/>
                    <a:gd name="T2" fmla="*/ 7 w 11"/>
                    <a:gd name="T3" fmla="*/ 11 h 11"/>
                    <a:gd name="T4" fmla="*/ 7 w 11"/>
                    <a:gd name="T5" fmla="*/ 5 h 11"/>
                    <a:gd name="T6" fmla="*/ 6 w 11"/>
                    <a:gd name="T7" fmla="*/ 3 h 11"/>
                    <a:gd name="T8" fmla="*/ 4 w 11"/>
                    <a:gd name="T9" fmla="*/ 3 h 11"/>
                    <a:gd name="T10" fmla="*/ 4 w 11"/>
                    <a:gd name="T11" fmla="*/ 5 h 11"/>
                    <a:gd name="T12" fmla="*/ 4 w 11"/>
                    <a:gd name="T13" fmla="*/ 11 h 11"/>
                    <a:gd name="T14" fmla="*/ 0 w 11"/>
                    <a:gd name="T15" fmla="*/ 11 h 11"/>
                    <a:gd name="T16" fmla="*/ 0 w 11"/>
                    <a:gd name="T17" fmla="*/ 0 h 11"/>
                    <a:gd name="T18" fmla="*/ 4 w 11"/>
                    <a:gd name="T19" fmla="*/ 0 h 11"/>
                    <a:gd name="T20" fmla="*/ 4 w 11"/>
                    <a:gd name="T21" fmla="*/ 2 h 11"/>
                    <a:gd name="T22" fmla="*/ 4 w 11"/>
                    <a:gd name="T23" fmla="*/ 2 h 11"/>
                    <a:gd name="T24" fmla="*/ 7 w 11"/>
                    <a:gd name="T25" fmla="*/ 0 h 11"/>
                    <a:gd name="T26" fmla="*/ 11 w 11"/>
                    <a:gd name="T27" fmla="*/ 4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7" name="Freeform 69"/>
                <p:cNvSpPr>
                  <a:spLocks noEditPoints="1"/>
                </p:cNvSpPr>
                <p:nvPr/>
              </p:nvSpPr>
              <p:spPr bwMode="auto">
                <a:xfrm>
                  <a:off x="9893370" y="1857163"/>
                  <a:ext cx="50996" cy="55246"/>
                </a:xfrm>
                <a:custGeom>
                  <a:avLst/>
                  <a:gdLst>
                    <a:gd name="T0" fmla="*/ 10 w 10"/>
                    <a:gd name="T1" fmla="*/ 11 h 11"/>
                    <a:gd name="T2" fmla="*/ 7 w 10"/>
                    <a:gd name="T3" fmla="*/ 11 h 11"/>
                    <a:gd name="T4" fmla="*/ 7 w 10"/>
                    <a:gd name="T5" fmla="*/ 9 h 11"/>
                    <a:gd name="T6" fmla="*/ 7 w 10"/>
                    <a:gd name="T7" fmla="*/ 9 h 11"/>
                    <a:gd name="T8" fmla="*/ 4 w 10"/>
                    <a:gd name="T9" fmla="*/ 11 h 11"/>
                    <a:gd name="T10" fmla="*/ 1 w 10"/>
                    <a:gd name="T11" fmla="*/ 10 h 11"/>
                    <a:gd name="T12" fmla="*/ 0 w 10"/>
                    <a:gd name="T13" fmla="*/ 8 h 11"/>
                    <a:gd name="T14" fmla="*/ 4 w 10"/>
                    <a:gd name="T15" fmla="*/ 4 h 11"/>
                    <a:gd name="T16" fmla="*/ 7 w 10"/>
                    <a:gd name="T17" fmla="*/ 4 h 11"/>
                    <a:gd name="T18" fmla="*/ 5 w 10"/>
                    <a:gd name="T19" fmla="*/ 2 h 11"/>
                    <a:gd name="T20" fmla="*/ 1 w 10"/>
                    <a:gd name="T21" fmla="*/ 3 h 11"/>
                    <a:gd name="T22" fmla="*/ 1 w 10"/>
                    <a:gd name="T23" fmla="*/ 1 h 11"/>
                    <a:gd name="T24" fmla="*/ 3 w 10"/>
                    <a:gd name="T25" fmla="*/ 0 h 11"/>
                    <a:gd name="T26" fmla="*/ 5 w 10"/>
                    <a:gd name="T27" fmla="*/ 0 h 11"/>
                    <a:gd name="T28" fmla="*/ 10 w 10"/>
                    <a:gd name="T29" fmla="*/ 5 h 11"/>
                    <a:gd name="T30" fmla="*/ 10 w 10"/>
                    <a:gd name="T31" fmla="*/ 11 h 11"/>
                    <a:gd name="T32" fmla="*/ 7 w 10"/>
                    <a:gd name="T33" fmla="*/ 7 h 11"/>
                    <a:gd name="T34" fmla="*/ 7 w 10"/>
                    <a:gd name="T35" fmla="*/ 6 h 11"/>
                    <a:gd name="T36" fmla="*/ 5 w 10"/>
                    <a:gd name="T37" fmla="*/ 6 h 11"/>
                    <a:gd name="T38" fmla="*/ 3 w 10"/>
                    <a:gd name="T39" fmla="*/ 8 h 11"/>
                    <a:gd name="T40" fmla="*/ 4 w 10"/>
                    <a:gd name="T41" fmla="*/ 9 h 11"/>
                    <a:gd name="T42" fmla="*/ 5 w 10"/>
                    <a:gd name="T43" fmla="*/ 9 h 11"/>
                    <a:gd name="T44" fmla="*/ 6 w 10"/>
                    <a:gd name="T45" fmla="*/ 8 h 11"/>
                    <a:gd name="T46" fmla="*/ 7 w 10"/>
                    <a:gd name="T4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1">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8" name="Freeform 70"/>
                <p:cNvSpPr>
                  <a:spLocks/>
                </p:cNvSpPr>
                <p:nvPr/>
              </p:nvSpPr>
              <p:spPr bwMode="auto">
                <a:xfrm>
                  <a:off x="9952866" y="1840164"/>
                  <a:ext cx="36123" cy="72245"/>
                </a:xfrm>
                <a:custGeom>
                  <a:avLst/>
                  <a:gdLst>
                    <a:gd name="T0" fmla="*/ 7 w 7"/>
                    <a:gd name="T1" fmla="*/ 14 h 14"/>
                    <a:gd name="T2" fmla="*/ 5 w 7"/>
                    <a:gd name="T3" fmla="*/ 14 h 14"/>
                    <a:gd name="T4" fmla="*/ 1 w 7"/>
                    <a:gd name="T5" fmla="*/ 11 h 14"/>
                    <a:gd name="T6" fmla="*/ 1 w 7"/>
                    <a:gd name="T7" fmla="*/ 6 h 14"/>
                    <a:gd name="T8" fmla="*/ 0 w 7"/>
                    <a:gd name="T9" fmla="*/ 6 h 14"/>
                    <a:gd name="T10" fmla="*/ 0 w 7"/>
                    <a:gd name="T11" fmla="*/ 3 h 14"/>
                    <a:gd name="T12" fmla="*/ 1 w 7"/>
                    <a:gd name="T13" fmla="*/ 3 h 14"/>
                    <a:gd name="T14" fmla="*/ 1 w 7"/>
                    <a:gd name="T15" fmla="*/ 1 h 14"/>
                    <a:gd name="T16" fmla="*/ 4 w 7"/>
                    <a:gd name="T17" fmla="*/ 0 h 14"/>
                    <a:gd name="T18" fmla="*/ 4 w 7"/>
                    <a:gd name="T19" fmla="*/ 3 h 14"/>
                    <a:gd name="T20" fmla="*/ 7 w 7"/>
                    <a:gd name="T21" fmla="*/ 3 h 14"/>
                    <a:gd name="T22" fmla="*/ 7 w 7"/>
                    <a:gd name="T23" fmla="*/ 6 h 14"/>
                    <a:gd name="T24" fmla="*/ 4 w 7"/>
                    <a:gd name="T25" fmla="*/ 6 h 14"/>
                    <a:gd name="T26" fmla="*/ 4 w 7"/>
                    <a:gd name="T27" fmla="*/ 10 h 14"/>
                    <a:gd name="T28" fmla="*/ 6 w 7"/>
                    <a:gd name="T29" fmla="*/ 12 h 14"/>
                    <a:gd name="T30" fmla="*/ 7 w 7"/>
                    <a:gd name="T31" fmla="*/ 11 h 14"/>
                    <a:gd name="T32" fmla="*/ 7 w 7"/>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9" name="Freeform 71"/>
                <p:cNvSpPr>
                  <a:spLocks/>
                </p:cNvSpPr>
                <p:nvPr/>
              </p:nvSpPr>
              <p:spPr bwMode="auto">
                <a:xfrm>
                  <a:off x="9993239" y="1857163"/>
                  <a:ext cx="57371" cy="55246"/>
                </a:xfrm>
                <a:custGeom>
                  <a:avLst/>
                  <a:gdLst>
                    <a:gd name="T0" fmla="*/ 11 w 11"/>
                    <a:gd name="T1" fmla="*/ 11 h 11"/>
                    <a:gd name="T2" fmla="*/ 7 w 11"/>
                    <a:gd name="T3" fmla="*/ 11 h 11"/>
                    <a:gd name="T4" fmla="*/ 7 w 11"/>
                    <a:gd name="T5" fmla="*/ 9 h 11"/>
                    <a:gd name="T6" fmla="*/ 7 w 11"/>
                    <a:gd name="T7" fmla="*/ 9 h 11"/>
                    <a:gd name="T8" fmla="*/ 4 w 11"/>
                    <a:gd name="T9" fmla="*/ 11 h 11"/>
                    <a:gd name="T10" fmla="*/ 0 w 11"/>
                    <a:gd name="T11" fmla="*/ 7 h 11"/>
                    <a:gd name="T12" fmla="*/ 0 w 11"/>
                    <a:gd name="T13" fmla="*/ 0 h 11"/>
                    <a:gd name="T14" fmla="*/ 4 w 11"/>
                    <a:gd name="T15" fmla="*/ 0 h 11"/>
                    <a:gd name="T16" fmla="*/ 4 w 11"/>
                    <a:gd name="T17" fmla="*/ 6 h 11"/>
                    <a:gd name="T18" fmla="*/ 5 w 11"/>
                    <a:gd name="T19" fmla="*/ 9 h 11"/>
                    <a:gd name="T20" fmla="*/ 7 w 11"/>
                    <a:gd name="T21" fmla="*/ 8 h 11"/>
                    <a:gd name="T22" fmla="*/ 7 w 11"/>
                    <a:gd name="T23" fmla="*/ 6 h 11"/>
                    <a:gd name="T24" fmla="*/ 7 w 11"/>
                    <a:gd name="T25" fmla="*/ 0 h 11"/>
                    <a:gd name="T26" fmla="*/ 11 w 11"/>
                    <a:gd name="T27" fmla="*/ 0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0" name="Freeform 72"/>
                <p:cNvSpPr>
                  <a:spLocks/>
                </p:cNvSpPr>
                <p:nvPr/>
              </p:nvSpPr>
              <p:spPr bwMode="auto">
                <a:xfrm>
                  <a:off x="10059108" y="1857163"/>
                  <a:ext cx="36123" cy="55246"/>
                </a:xfrm>
                <a:custGeom>
                  <a:avLst/>
                  <a:gdLst>
                    <a:gd name="T0" fmla="*/ 7 w 7"/>
                    <a:gd name="T1" fmla="*/ 3 h 11"/>
                    <a:gd name="T2" fmla="*/ 6 w 7"/>
                    <a:gd name="T3" fmla="*/ 3 h 11"/>
                    <a:gd name="T4" fmla="*/ 4 w 7"/>
                    <a:gd name="T5" fmla="*/ 4 h 11"/>
                    <a:gd name="T6" fmla="*/ 4 w 7"/>
                    <a:gd name="T7" fmla="*/ 6 h 11"/>
                    <a:gd name="T8" fmla="*/ 4 w 7"/>
                    <a:gd name="T9" fmla="*/ 11 h 11"/>
                    <a:gd name="T10" fmla="*/ 0 w 7"/>
                    <a:gd name="T11" fmla="*/ 11 h 11"/>
                    <a:gd name="T12" fmla="*/ 0 w 7"/>
                    <a:gd name="T13" fmla="*/ 0 h 11"/>
                    <a:gd name="T14" fmla="*/ 4 w 7"/>
                    <a:gd name="T15" fmla="*/ 0 h 11"/>
                    <a:gd name="T16" fmla="*/ 4 w 7"/>
                    <a:gd name="T17" fmla="*/ 2 h 11"/>
                    <a:gd name="T18" fmla="*/ 4 w 7"/>
                    <a:gd name="T19" fmla="*/ 2 h 11"/>
                    <a:gd name="T20" fmla="*/ 6 w 7"/>
                    <a:gd name="T21" fmla="*/ 0 h 11"/>
                    <a:gd name="T22" fmla="*/ 7 w 7"/>
                    <a:gd name="T23" fmla="*/ 0 h 11"/>
                    <a:gd name="T24" fmla="*/ 7 w 7"/>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1" name="Freeform 73"/>
                <p:cNvSpPr>
                  <a:spLocks noEditPoints="1"/>
                </p:cNvSpPr>
                <p:nvPr/>
              </p:nvSpPr>
              <p:spPr bwMode="auto">
                <a:xfrm>
                  <a:off x="10099481" y="1857163"/>
                  <a:ext cx="50996" cy="55246"/>
                </a:xfrm>
                <a:custGeom>
                  <a:avLst/>
                  <a:gdLst>
                    <a:gd name="T0" fmla="*/ 10 w 10"/>
                    <a:gd name="T1" fmla="*/ 7 h 11"/>
                    <a:gd name="T2" fmla="*/ 3 w 10"/>
                    <a:gd name="T3" fmla="*/ 7 h 11"/>
                    <a:gd name="T4" fmla="*/ 6 w 10"/>
                    <a:gd name="T5" fmla="*/ 9 h 11"/>
                    <a:gd name="T6" fmla="*/ 9 w 10"/>
                    <a:gd name="T7" fmla="*/ 8 h 11"/>
                    <a:gd name="T8" fmla="*/ 9 w 10"/>
                    <a:gd name="T9" fmla="*/ 10 h 11"/>
                    <a:gd name="T10" fmla="*/ 5 w 10"/>
                    <a:gd name="T11" fmla="*/ 11 h 11"/>
                    <a:gd name="T12" fmla="*/ 1 w 10"/>
                    <a:gd name="T13" fmla="*/ 10 h 11"/>
                    <a:gd name="T14" fmla="*/ 0 w 10"/>
                    <a:gd name="T15" fmla="*/ 6 h 11"/>
                    <a:gd name="T16" fmla="*/ 2 w 10"/>
                    <a:gd name="T17" fmla="*/ 2 h 11"/>
                    <a:gd name="T18" fmla="*/ 5 w 10"/>
                    <a:gd name="T19" fmla="*/ 0 h 11"/>
                    <a:gd name="T20" fmla="*/ 9 w 10"/>
                    <a:gd name="T21" fmla="*/ 2 h 11"/>
                    <a:gd name="T22" fmla="*/ 10 w 10"/>
                    <a:gd name="T23" fmla="*/ 5 h 11"/>
                    <a:gd name="T24" fmla="*/ 10 w 10"/>
                    <a:gd name="T25" fmla="*/ 7 h 11"/>
                    <a:gd name="T26" fmla="*/ 7 w 10"/>
                    <a:gd name="T27" fmla="*/ 5 h 11"/>
                    <a:gd name="T28" fmla="*/ 5 w 10"/>
                    <a:gd name="T29" fmla="*/ 2 h 11"/>
                    <a:gd name="T30" fmla="*/ 4 w 10"/>
                    <a:gd name="T31" fmla="*/ 3 h 11"/>
                    <a:gd name="T32" fmla="*/ 3 w 10"/>
                    <a:gd name="T33" fmla="*/ 5 h 11"/>
                    <a:gd name="T34" fmla="*/ 7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857" name="Group 856"/>
              <p:cNvGrpSpPr/>
              <p:nvPr/>
            </p:nvGrpSpPr>
            <p:grpSpPr>
              <a:xfrm>
                <a:off x="8283011" y="2411788"/>
                <a:ext cx="327010" cy="200197"/>
                <a:chOff x="9349410" y="1266455"/>
                <a:chExt cx="2158842" cy="1321655"/>
              </a:xfrm>
              <a:effectLst>
                <a:outerShdw sx="102000" sy="102000" algn="ctr" rotWithShape="0">
                  <a:prstClr val="black">
                    <a:alpha val="44000"/>
                  </a:prstClr>
                </a:outerShdw>
              </a:effectLst>
            </p:grpSpPr>
            <p:sp>
              <p:nvSpPr>
                <p:cNvPr id="858" name="Freeform 37"/>
                <p:cNvSpPr>
                  <a:spLocks/>
                </p:cNvSpPr>
                <p:nvPr/>
              </p:nvSpPr>
              <p:spPr bwMode="auto">
                <a:xfrm>
                  <a:off x="9349410" y="1266455"/>
                  <a:ext cx="2158842" cy="1321655"/>
                </a:xfrm>
                <a:custGeom>
                  <a:avLst/>
                  <a:gdLst>
                    <a:gd name="T0" fmla="*/ 429 w 429"/>
                    <a:gd name="T1" fmla="*/ 229 h 262"/>
                    <a:gd name="T2" fmla="*/ 396 w 429"/>
                    <a:gd name="T3" fmla="*/ 262 h 262"/>
                    <a:gd name="T4" fmla="*/ 33 w 429"/>
                    <a:gd name="T5" fmla="*/ 262 h 262"/>
                    <a:gd name="T6" fmla="*/ 0 w 429"/>
                    <a:gd name="T7" fmla="*/ 229 h 262"/>
                    <a:gd name="T8" fmla="*/ 0 w 429"/>
                    <a:gd name="T9" fmla="*/ 33 h 262"/>
                    <a:gd name="T10" fmla="*/ 33 w 429"/>
                    <a:gd name="T11" fmla="*/ 0 h 262"/>
                    <a:gd name="T12" fmla="*/ 396 w 429"/>
                    <a:gd name="T13" fmla="*/ 0 h 262"/>
                    <a:gd name="T14" fmla="*/ 429 w 429"/>
                    <a:gd name="T15" fmla="*/ 33 h 262"/>
                    <a:gd name="T16" fmla="*/ 429 w 429"/>
                    <a:gd name="T17"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62">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59" name="Rectangle 38"/>
                <p:cNvSpPr>
                  <a:spLocks noChangeArrowheads="1"/>
                </p:cNvSpPr>
                <p:nvPr/>
              </p:nvSpPr>
              <p:spPr bwMode="auto">
                <a:xfrm>
                  <a:off x="9349410" y="1417320"/>
                  <a:ext cx="2158842" cy="308104"/>
                </a:xfrm>
                <a:prstGeom prst="rect">
                  <a:avLst/>
                </a:prstGeom>
                <a:solidFill>
                  <a:srgbClr val="000000">
                    <a:lumMod val="65000"/>
                    <a:lumOff val="3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0" name="Rectangle 39"/>
                <p:cNvSpPr>
                  <a:spLocks noChangeArrowheads="1"/>
                </p:cNvSpPr>
                <p:nvPr/>
              </p:nvSpPr>
              <p:spPr bwMode="auto">
                <a:xfrm>
                  <a:off x="9445029" y="1765795"/>
                  <a:ext cx="1264283" cy="2124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1" name="Rectangle 40"/>
                <p:cNvSpPr>
                  <a:spLocks noChangeArrowheads="1"/>
                </p:cNvSpPr>
                <p:nvPr/>
              </p:nvSpPr>
              <p:spPr bwMode="auto">
                <a:xfrm>
                  <a:off x="9581019" y="2254510"/>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2" name="Rectangle 41"/>
                <p:cNvSpPr>
                  <a:spLocks noChangeArrowheads="1"/>
                </p:cNvSpPr>
                <p:nvPr/>
              </p:nvSpPr>
              <p:spPr bwMode="auto">
                <a:xfrm>
                  <a:off x="9581019" y="2199264"/>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3" name="Rectangle 42"/>
                <p:cNvSpPr>
                  <a:spLocks noChangeArrowheads="1"/>
                </p:cNvSpPr>
                <p:nvPr/>
              </p:nvSpPr>
              <p:spPr bwMode="auto">
                <a:xfrm>
                  <a:off x="9581019" y="2309756"/>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4" name="Rectangle 43"/>
                <p:cNvSpPr>
                  <a:spLocks noChangeArrowheads="1"/>
                </p:cNvSpPr>
                <p:nvPr/>
              </p:nvSpPr>
              <p:spPr bwMode="auto">
                <a:xfrm>
                  <a:off x="9581019" y="2367126"/>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5" name="Rectangle 44"/>
                <p:cNvSpPr>
                  <a:spLocks noChangeArrowheads="1"/>
                </p:cNvSpPr>
                <p:nvPr/>
              </p:nvSpPr>
              <p:spPr bwMode="auto">
                <a:xfrm>
                  <a:off x="9581019" y="2422372"/>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6" name="Rectangle 45"/>
                <p:cNvSpPr>
                  <a:spLocks noChangeArrowheads="1"/>
                </p:cNvSpPr>
                <p:nvPr/>
              </p:nvSpPr>
              <p:spPr bwMode="auto">
                <a:xfrm>
                  <a:off x="9581019" y="2477618"/>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7" name="Freeform 46"/>
                <p:cNvSpPr>
                  <a:spLocks/>
                </p:cNvSpPr>
                <p:nvPr/>
              </p:nvSpPr>
              <p:spPr bwMode="auto">
                <a:xfrm>
                  <a:off x="11261770"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8" name="Freeform 47"/>
                <p:cNvSpPr>
                  <a:spLocks/>
                </p:cNvSpPr>
                <p:nvPr/>
              </p:nvSpPr>
              <p:spPr bwMode="auto">
                <a:xfrm>
                  <a:off x="11157653" y="2008027"/>
                  <a:ext cx="80744" cy="131741"/>
                </a:xfrm>
                <a:custGeom>
                  <a:avLst/>
                  <a:gdLst>
                    <a:gd name="T0" fmla="*/ 0 w 38"/>
                    <a:gd name="T1" fmla="*/ 52 h 62"/>
                    <a:gd name="T2" fmla="*/ 11 w 38"/>
                    <a:gd name="T3" fmla="*/ 52 h 62"/>
                    <a:gd name="T4" fmla="*/ 11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9" name="Freeform 48"/>
                <p:cNvSpPr>
                  <a:spLocks/>
                </p:cNvSpPr>
                <p:nvPr/>
              </p:nvSpPr>
              <p:spPr bwMode="auto">
                <a:xfrm>
                  <a:off x="11051411"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0" name="Freeform 49"/>
                <p:cNvSpPr>
                  <a:spLocks/>
                </p:cNvSpPr>
                <p:nvPr/>
              </p:nvSpPr>
              <p:spPr bwMode="auto">
                <a:xfrm>
                  <a:off x="10951543" y="2008027"/>
                  <a:ext cx="78620" cy="131741"/>
                </a:xfrm>
                <a:custGeom>
                  <a:avLst/>
                  <a:gdLst>
                    <a:gd name="T0" fmla="*/ 0 w 37"/>
                    <a:gd name="T1" fmla="*/ 52 h 62"/>
                    <a:gd name="T2" fmla="*/ 11 w 37"/>
                    <a:gd name="T3" fmla="*/ 52 h 62"/>
                    <a:gd name="T4" fmla="*/ 11 w 37"/>
                    <a:gd name="T5" fmla="*/ 0 h 62"/>
                    <a:gd name="T6" fmla="*/ 37 w 37"/>
                    <a:gd name="T7" fmla="*/ 7 h 62"/>
                    <a:gd name="T8" fmla="*/ 37 w 37"/>
                    <a:gd name="T9" fmla="*/ 17 h 62"/>
                    <a:gd name="T10" fmla="*/ 23 w 37"/>
                    <a:gd name="T11" fmla="*/ 14 h 62"/>
                    <a:gd name="T12" fmla="*/ 23 w 37"/>
                    <a:gd name="T13" fmla="*/ 52 h 62"/>
                    <a:gd name="T14" fmla="*/ 37 w 37"/>
                    <a:gd name="T15" fmla="*/ 52 h 62"/>
                    <a:gd name="T16" fmla="*/ 37 w 37"/>
                    <a:gd name="T17" fmla="*/ 62 h 62"/>
                    <a:gd name="T18" fmla="*/ 0 w 37"/>
                    <a:gd name="T19" fmla="*/ 62 h 62"/>
                    <a:gd name="T20" fmla="*/ 0 w 37"/>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1" name="Freeform 50"/>
                <p:cNvSpPr>
                  <a:spLocks/>
                </p:cNvSpPr>
                <p:nvPr/>
              </p:nvSpPr>
              <p:spPr bwMode="auto">
                <a:xfrm>
                  <a:off x="10794304"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2" name="Freeform 51"/>
                <p:cNvSpPr>
                  <a:spLocks/>
                </p:cNvSpPr>
                <p:nvPr/>
              </p:nvSpPr>
              <p:spPr bwMode="auto">
                <a:xfrm>
                  <a:off x="10688062" y="2008027"/>
                  <a:ext cx="87119" cy="131741"/>
                </a:xfrm>
                <a:custGeom>
                  <a:avLst/>
                  <a:gdLst>
                    <a:gd name="T0" fmla="*/ 0 w 41"/>
                    <a:gd name="T1" fmla="*/ 52 h 62"/>
                    <a:gd name="T2" fmla="*/ 15 w 41"/>
                    <a:gd name="T3" fmla="*/ 52 h 62"/>
                    <a:gd name="T4" fmla="*/ 15 w 41"/>
                    <a:gd name="T5" fmla="*/ 0 h 62"/>
                    <a:gd name="T6" fmla="*/ 41 w 41"/>
                    <a:gd name="T7" fmla="*/ 7 h 62"/>
                    <a:gd name="T8" fmla="*/ 41 w 41"/>
                    <a:gd name="T9" fmla="*/ 17 h 62"/>
                    <a:gd name="T10" fmla="*/ 26 w 41"/>
                    <a:gd name="T11" fmla="*/ 14 h 62"/>
                    <a:gd name="T12" fmla="*/ 26 w 41"/>
                    <a:gd name="T13" fmla="*/ 52 h 62"/>
                    <a:gd name="T14" fmla="*/ 38 w 41"/>
                    <a:gd name="T15" fmla="*/ 52 h 62"/>
                    <a:gd name="T16" fmla="*/ 38 w 41"/>
                    <a:gd name="T17" fmla="*/ 62 h 62"/>
                    <a:gd name="T18" fmla="*/ 0 w 41"/>
                    <a:gd name="T19" fmla="*/ 62 h 62"/>
                    <a:gd name="T20" fmla="*/ 0 w 41"/>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2">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3" name="Freeform 52"/>
                <p:cNvSpPr>
                  <a:spLocks/>
                </p:cNvSpPr>
                <p:nvPr/>
              </p:nvSpPr>
              <p:spPr bwMode="auto">
                <a:xfrm>
                  <a:off x="10588195"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4" name="Freeform 53"/>
                <p:cNvSpPr>
                  <a:spLocks/>
                </p:cNvSpPr>
                <p:nvPr/>
              </p:nvSpPr>
              <p:spPr bwMode="auto">
                <a:xfrm>
                  <a:off x="1048195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5" name="Freeform 54"/>
                <p:cNvSpPr>
                  <a:spLocks/>
                </p:cNvSpPr>
                <p:nvPr/>
              </p:nvSpPr>
              <p:spPr bwMode="auto">
                <a:xfrm>
                  <a:off x="10331088"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6" name="Freeform 55"/>
                <p:cNvSpPr>
                  <a:spLocks/>
                </p:cNvSpPr>
                <p:nvPr/>
              </p:nvSpPr>
              <p:spPr bwMode="auto">
                <a:xfrm>
                  <a:off x="10224846"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7" name="Freeform 56"/>
                <p:cNvSpPr>
                  <a:spLocks/>
                </p:cNvSpPr>
                <p:nvPr/>
              </p:nvSpPr>
              <p:spPr bwMode="auto">
                <a:xfrm>
                  <a:off x="10120729"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8" name="Freeform 57"/>
                <p:cNvSpPr>
                  <a:spLocks/>
                </p:cNvSpPr>
                <p:nvPr/>
              </p:nvSpPr>
              <p:spPr bwMode="auto">
                <a:xfrm>
                  <a:off x="10018737"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9" name="Freeform 58"/>
                <p:cNvSpPr>
                  <a:spLocks/>
                </p:cNvSpPr>
                <p:nvPr/>
              </p:nvSpPr>
              <p:spPr bwMode="auto">
                <a:xfrm>
                  <a:off x="9863622"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0" name="Freeform 59"/>
                <p:cNvSpPr>
                  <a:spLocks/>
                </p:cNvSpPr>
                <p:nvPr/>
              </p:nvSpPr>
              <p:spPr bwMode="auto">
                <a:xfrm>
                  <a:off x="9757380"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1" name="Freeform 60"/>
                <p:cNvSpPr>
                  <a:spLocks/>
                </p:cNvSpPr>
                <p:nvPr/>
              </p:nvSpPr>
              <p:spPr bwMode="auto">
                <a:xfrm>
                  <a:off x="965751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3 w 38"/>
                    <a:gd name="T11" fmla="*/ 14 h 62"/>
                    <a:gd name="T12" fmla="*/ 23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2" name="Freeform 61"/>
                <p:cNvSpPr>
                  <a:spLocks/>
                </p:cNvSpPr>
                <p:nvPr/>
              </p:nvSpPr>
              <p:spPr bwMode="auto">
                <a:xfrm>
                  <a:off x="9551271"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3" name="Freeform 62"/>
                <p:cNvSpPr>
                  <a:spLocks/>
                </p:cNvSpPr>
                <p:nvPr/>
              </p:nvSpPr>
              <p:spPr bwMode="auto">
                <a:xfrm>
                  <a:off x="10492576"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4" name="Freeform 63"/>
                <p:cNvSpPr>
                  <a:spLocks/>
                </p:cNvSpPr>
                <p:nvPr/>
              </p:nvSpPr>
              <p:spPr bwMode="auto">
                <a:xfrm>
                  <a:off x="10547822"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5" name="Freeform 64"/>
                <p:cNvSpPr>
                  <a:spLocks/>
                </p:cNvSpPr>
                <p:nvPr/>
              </p:nvSpPr>
              <p:spPr bwMode="auto">
                <a:xfrm>
                  <a:off x="10607318" y="1840164"/>
                  <a:ext cx="46747" cy="72245"/>
                </a:xfrm>
                <a:custGeom>
                  <a:avLst/>
                  <a:gdLst>
                    <a:gd name="T0" fmla="*/ 22 w 22"/>
                    <a:gd name="T1" fmla="*/ 34 h 34"/>
                    <a:gd name="T2" fmla="*/ 0 w 22"/>
                    <a:gd name="T3" fmla="*/ 34 h 34"/>
                    <a:gd name="T4" fmla="*/ 0 w 22"/>
                    <a:gd name="T5" fmla="*/ 27 h 34"/>
                    <a:gd name="T6" fmla="*/ 8 w 22"/>
                    <a:gd name="T7" fmla="*/ 27 h 34"/>
                    <a:gd name="T8" fmla="*/ 8 w 22"/>
                    <a:gd name="T9" fmla="*/ 8 h 34"/>
                    <a:gd name="T10" fmla="*/ 0 w 22"/>
                    <a:gd name="T11" fmla="*/ 8 h 34"/>
                    <a:gd name="T12" fmla="*/ 0 w 22"/>
                    <a:gd name="T13" fmla="*/ 3 h 34"/>
                    <a:gd name="T14" fmla="*/ 15 w 22"/>
                    <a:gd name="T15" fmla="*/ 0 h 34"/>
                    <a:gd name="T16" fmla="*/ 15 w 22"/>
                    <a:gd name="T17" fmla="*/ 27 h 34"/>
                    <a:gd name="T18" fmla="*/ 22 w 22"/>
                    <a:gd name="T19" fmla="*/ 27 h 34"/>
                    <a:gd name="T20" fmla="*/ 22 w 22"/>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4">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6" name="Freeform 65"/>
                <p:cNvSpPr>
                  <a:spLocks/>
                </p:cNvSpPr>
                <p:nvPr/>
              </p:nvSpPr>
              <p:spPr bwMode="auto">
                <a:xfrm>
                  <a:off x="9676636" y="1835914"/>
                  <a:ext cx="50996" cy="76495"/>
                </a:xfrm>
                <a:custGeom>
                  <a:avLst/>
                  <a:gdLst>
                    <a:gd name="T0" fmla="*/ 0 w 10"/>
                    <a:gd name="T1" fmla="*/ 14 h 15"/>
                    <a:gd name="T2" fmla="*/ 0 w 10"/>
                    <a:gd name="T3" fmla="*/ 11 h 15"/>
                    <a:gd name="T4" fmla="*/ 2 w 10"/>
                    <a:gd name="T5" fmla="*/ 12 h 15"/>
                    <a:gd name="T6" fmla="*/ 4 w 10"/>
                    <a:gd name="T7" fmla="*/ 13 h 15"/>
                    <a:gd name="T8" fmla="*/ 6 w 10"/>
                    <a:gd name="T9" fmla="*/ 12 h 15"/>
                    <a:gd name="T10" fmla="*/ 6 w 10"/>
                    <a:gd name="T11" fmla="*/ 12 h 15"/>
                    <a:gd name="T12" fmla="*/ 7 w 10"/>
                    <a:gd name="T13" fmla="*/ 12 h 15"/>
                    <a:gd name="T14" fmla="*/ 7 w 10"/>
                    <a:gd name="T15" fmla="*/ 11 h 15"/>
                    <a:gd name="T16" fmla="*/ 7 w 10"/>
                    <a:gd name="T17" fmla="*/ 10 h 15"/>
                    <a:gd name="T18" fmla="*/ 6 w 10"/>
                    <a:gd name="T19" fmla="*/ 10 h 15"/>
                    <a:gd name="T20" fmla="*/ 5 w 10"/>
                    <a:gd name="T21" fmla="*/ 9 h 15"/>
                    <a:gd name="T22" fmla="*/ 4 w 10"/>
                    <a:gd name="T23" fmla="*/ 9 h 15"/>
                    <a:gd name="T24" fmla="*/ 1 w 10"/>
                    <a:gd name="T25" fmla="*/ 7 h 15"/>
                    <a:gd name="T26" fmla="*/ 0 w 10"/>
                    <a:gd name="T27" fmla="*/ 4 h 15"/>
                    <a:gd name="T28" fmla="*/ 1 w 10"/>
                    <a:gd name="T29" fmla="*/ 2 h 15"/>
                    <a:gd name="T30" fmla="*/ 2 w 10"/>
                    <a:gd name="T31" fmla="*/ 1 h 15"/>
                    <a:gd name="T32" fmla="*/ 4 w 10"/>
                    <a:gd name="T33" fmla="*/ 0 h 15"/>
                    <a:gd name="T34" fmla="*/ 6 w 10"/>
                    <a:gd name="T35" fmla="*/ 0 h 15"/>
                    <a:gd name="T36" fmla="*/ 8 w 10"/>
                    <a:gd name="T37" fmla="*/ 0 h 15"/>
                    <a:gd name="T38" fmla="*/ 10 w 10"/>
                    <a:gd name="T39" fmla="*/ 1 h 15"/>
                    <a:gd name="T40" fmla="*/ 10 w 10"/>
                    <a:gd name="T41" fmla="*/ 4 h 15"/>
                    <a:gd name="T42" fmla="*/ 9 w 10"/>
                    <a:gd name="T43" fmla="*/ 3 h 15"/>
                    <a:gd name="T44" fmla="*/ 8 w 10"/>
                    <a:gd name="T45" fmla="*/ 3 h 15"/>
                    <a:gd name="T46" fmla="*/ 7 w 10"/>
                    <a:gd name="T47" fmla="*/ 3 h 15"/>
                    <a:gd name="T48" fmla="*/ 6 w 10"/>
                    <a:gd name="T49" fmla="*/ 3 h 15"/>
                    <a:gd name="T50" fmla="*/ 5 w 10"/>
                    <a:gd name="T51" fmla="*/ 3 h 15"/>
                    <a:gd name="T52" fmla="*/ 5 w 10"/>
                    <a:gd name="T53" fmla="*/ 3 h 15"/>
                    <a:gd name="T54" fmla="*/ 4 w 10"/>
                    <a:gd name="T55" fmla="*/ 3 h 15"/>
                    <a:gd name="T56" fmla="*/ 4 w 10"/>
                    <a:gd name="T57" fmla="*/ 4 h 15"/>
                    <a:gd name="T58" fmla="*/ 4 w 10"/>
                    <a:gd name="T59" fmla="*/ 5 h 15"/>
                    <a:gd name="T60" fmla="*/ 5 w 10"/>
                    <a:gd name="T61" fmla="*/ 5 h 15"/>
                    <a:gd name="T62" fmla="*/ 5 w 10"/>
                    <a:gd name="T63" fmla="*/ 6 h 15"/>
                    <a:gd name="T64" fmla="*/ 7 w 10"/>
                    <a:gd name="T65" fmla="*/ 6 h 15"/>
                    <a:gd name="T66" fmla="*/ 8 w 10"/>
                    <a:gd name="T67" fmla="*/ 7 h 15"/>
                    <a:gd name="T68" fmla="*/ 9 w 10"/>
                    <a:gd name="T69" fmla="*/ 8 h 15"/>
                    <a:gd name="T70" fmla="*/ 10 w 10"/>
                    <a:gd name="T71" fmla="*/ 9 h 15"/>
                    <a:gd name="T72" fmla="*/ 10 w 10"/>
                    <a:gd name="T73" fmla="*/ 11 h 15"/>
                    <a:gd name="T74" fmla="*/ 10 w 10"/>
                    <a:gd name="T75" fmla="*/ 13 h 15"/>
                    <a:gd name="T76" fmla="*/ 9 w 10"/>
                    <a:gd name="T77" fmla="*/ 14 h 15"/>
                    <a:gd name="T78" fmla="*/ 7 w 10"/>
                    <a:gd name="T79" fmla="*/ 15 h 15"/>
                    <a:gd name="T80" fmla="*/ 5 w 10"/>
                    <a:gd name="T81" fmla="*/ 15 h 15"/>
                    <a:gd name="T82" fmla="*/ 2 w 10"/>
                    <a:gd name="T83" fmla="*/ 15 h 15"/>
                    <a:gd name="T84" fmla="*/ 0 w 10"/>
                    <a:gd name="T8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5">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7" name="Freeform 66"/>
                <p:cNvSpPr>
                  <a:spLocks noEditPoints="1"/>
                </p:cNvSpPr>
                <p:nvPr/>
              </p:nvSpPr>
              <p:spPr bwMode="auto">
                <a:xfrm>
                  <a:off x="9738257" y="1831664"/>
                  <a:ext cx="19124" cy="80744"/>
                </a:xfrm>
                <a:custGeom>
                  <a:avLst/>
                  <a:gdLst>
                    <a:gd name="T0" fmla="*/ 2 w 4"/>
                    <a:gd name="T1" fmla="*/ 4 h 16"/>
                    <a:gd name="T2" fmla="*/ 1 w 4"/>
                    <a:gd name="T3" fmla="*/ 3 h 16"/>
                    <a:gd name="T4" fmla="*/ 0 w 4"/>
                    <a:gd name="T5" fmla="*/ 2 h 16"/>
                    <a:gd name="T6" fmla="*/ 1 w 4"/>
                    <a:gd name="T7" fmla="*/ 1 h 16"/>
                    <a:gd name="T8" fmla="*/ 2 w 4"/>
                    <a:gd name="T9" fmla="*/ 0 h 16"/>
                    <a:gd name="T10" fmla="*/ 4 w 4"/>
                    <a:gd name="T11" fmla="*/ 1 h 16"/>
                    <a:gd name="T12" fmla="*/ 4 w 4"/>
                    <a:gd name="T13" fmla="*/ 2 h 16"/>
                    <a:gd name="T14" fmla="*/ 4 w 4"/>
                    <a:gd name="T15" fmla="*/ 3 h 16"/>
                    <a:gd name="T16" fmla="*/ 2 w 4"/>
                    <a:gd name="T17" fmla="*/ 4 h 16"/>
                    <a:gd name="T18" fmla="*/ 4 w 4"/>
                    <a:gd name="T19" fmla="*/ 16 h 16"/>
                    <a:gd name="T20" fmla="*/ 1 w 4"/>
                    <a:gd name="T21" fmla="*/ 16 h 16"/>
                    <a:gd name="T22" fmla="*/ 1 w 4"/>
                    <a:gd name="T23" fmla="*/ 5 h 16"/>
                    <a:gd name="T24" fmla="*/ 4 w 4"/>
                    <a:gd name="T25" fmla="*/ 5 h 16"/>
                    <a:gd name="T26" fmla="*/ 4 w 4"/>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6">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8" name="Freeform 67"/>
                <p:cNvSpPr>
                  <a:spLocks noEditPoints="1"/>
                </p:cNvSpPr>
                <p:nvPr/>
              </p:nvSpPr>
              <p:spPr bwMode="auto">
                <a:xfrm>
                  <a:off x="9768005" y="1857163"/>
                  <a:ext cx="55246" cy="80744"/>
                </a:xfrm>
                <a:custGeom>
                  <a:avLst/>
                  <a:gdLst>
                    <a:gd name="T0" fmla="*/ 11 w 11"/>
                    <a:gd name="T1" fmla="*/ 10 h 16"/>
                    <a:gd name="T2" fmla="*/ 9 w 11"/>
                    <a:gd name="T3" fmla="*/ 14 h 16"/>
                    <a:gd name="T4" fmla="*/ 4 w 11"/>
                    <a:gd name="T5" fmla="*/ 16 h 16"/>
                    <a:gd name="T6" fmla="*/ 1 w 11"/>
                    <a:gd name="T7" fmla="*/ 15 h 16"/>
                    <a:gd name="T8" fmla="*/ 1 w 11"/>
                    <a:gd name="T9" fmla="*/ 13 h 16"/>
                    <a:gd name="T10" fmla="*/ 4 w 11"/>
                    <a:gd name="T11" fmla="*/ 13 h 16"/>
                    <a:gd name="T12" fmla="*/ 7 w 11"/>
                    <a:gd name="T13" fmla="*/ 13 h 16"/>
                    <a:gd name="T14" fmla="*/ 8 w 11"/>
                    <a:gd name="T15" fmla="*/ 10 h 16"/>
                    <a:gd name="T16" fmla="*/ 8 w 11"/>
                    <a:gd name="T17" fmla="*/ 9 h 16"/>
                    <a:gd name="T18" fmla="*/ 8 w 11"/>
                    <a:gd name="T19" fmla="*/ 9 h 16"/>
                    <a:gd name="T20" fmla="*/ 4 w 11"/>
                    <a:gd name="T21" fmla="*/ 11 h 16"/>
                    <a:gd name="T22" fmla="*/ 1 w 11"/>
                    <a:gd name="T23" fmla="*/ 10 h 16"/>
                    <a:gd name="T24" fmla="*/ 0 w 11"/>
                    <a:gd name="T25" fmla="*/ 6 h 16"/>
                    <a:gd name="T26" fmla="*/ 1 w 11"/>
                    <a:gd name="T27" fmla="*/ 2 h 16"/>
                    <a:gd name="T28" fmla="*/ 5 w 11"/>
                    <a:gd name="T29" fmla="*/ 0 h 16"/>
                    <a:gd name="T30" fmla="*/ 8 w 11"/>
                    <a:gd name="T31" fmla="*/ 2 h 16"/>
                    <a:gd name="T32" fmla="*/ 8 w 11"/>
                    <a:gd name="T33" fmla="*/ 2 h 16"/>
                    <a:gd name="T34" fmla="*/ 8 w 11"/>
                    <a:gd name="T35" fmla="*/ 0 h 16"/>
                    <a:gd name="T36" fmla="*/ 11 w 11"/>
                    <a:gd name="T37" fmla="*/ 0 h 16"/>
                    <a:gd name="T38" fmla="*/ 11 w 11"/>
                    <a:gd name="T39" fmla="*/ 10 h 16"/>
                    <a:gd name="T40" fmla="*/ 8 w 11"/>
                    <a:gd name="T41" fmla="*/ 6 h 16"/>
                    <a:gd name="T42" fmla="*/ 8 w 11"/>
                    <a:gd name="T43" fmla="*/ 5 h 16"/>
                    <a:gd name="T44" fmla="*/ 7 w 11"/>
                    <a:gd name="T45" fmla="*/ 3 h 16"/>
                    <a:gd name="T46" fmla="*/ 5 w 11"/>
                    <a:gd name="T47" fmla="*/ 3 h 16"/>
                    <a:gd name="T48" fmla="*/ 4 w 11"/>
                    <a:gd name="T49" fmla="*/ 3 h 16"/>
                    <a:gd name="T50" fmla="*/ 3 w 11"/>
                    <a:gd name="T51" fmla="*/ 6 h 16"/>
                    <a:gd name="T52" fmla="*/ 4 w 11"/>
                    <a:gd name="T53" fmla="*/ 8 h 16"/>
                    <a:gd name="T54" fmla="*/ 5 w 11"/>
                    <a:gd name="T55" fmla="*/ 9 h 16"/>
                    <a:gd name="T56" fmla="*/ 7 w 11"/>
                    <a:gd name="T57" fmla="*/ 8 h 16"/>
                    <a:gd name="T58" fmla="*/ 8 w 11"/>
                    <a:gd name="T5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6">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9" name="Freeform 68"/>
                <p:cNvSpPr>
                  <a:spLocks/>
                </p:cNvSpPr>
                <p:nvPr/>
              </p:nvSpPr>
              <p:spPr bwMode="auto">
                <a:xfrm>
                  <a:off x="9833875" y="1857163"/>
                  <a:ext cx="55246" cy="55246"/>
                </a:xfrm>
                <a:custGeom>
                  <a:avLst/>
                  <a:gdLst>
                    <a:gd name="T0" fmla="*/ 11 w 11"/>
                    <a:gd name="T1" fmla="*/ 11 h 11"/>
                    <a:gd name="T2" fmla="*/ 7 w 11"/>
                    <a:gd name="T3" fmla="*/ 11 h 11"/>
                    <a:gd name="T4" fmla="*/ 7 w 11"/>
                    <a:gd name="T5" fmla="*/ 5 h 11"/>
                    <a:gd name="T6" fmla="*/ 6 w 11"/>
                    <a:gd name="T7" fmla="*/ 3 h 11"/>
                    <a:gd name="T8" fmla="*/ 4 w 11"/>
                    <a:gd name="T9" fmla="*/ 3 h 11"/>
                    <a:gd name="T10" fmla="*/ 4 w 11"/>
                    <a:gd name="T11" fmla="*/ 5 h 11"/>
                    <a:gd name="T12" fmla="*/ 4 w 11"/>
                    <a:gd name="T13" fmla="*/ 11 h 11"/>
                    <a:gd name="T14" fmla="*/ 0 w 11"/>
                    <a:gd name="T15" fmla="*/ 11 h 11"/>
                    <a:gd name="T16" fmla="*/ 0 w 11"/>
                    <a:gd name="T17" fmla="*/ 0 h 11"/>
                    <a:gd name="T18" fmla="*/ 4 w 11"/>
                    <a:gd name="T19" fmla="*/ 0 h 11"/>
                    <a:gd name="T20" fmla="*/ 4 w 11"/>
                    <a:gd name="T21" fmla="*/ 2 h 11"/>
                    <a:gd name="T22" fmla="*/ 4 w 11"/>
                    <a:gd name="T23" fmla="*/ 2 h 11"/>
                    <a:gd name="T24" fmla="*/ 7 w 11"/>
                    <a:gd name="T25" fmla="*/ 0 h 11"/>
                    <a:gd name="T26" fmla="*/ 11 w 11"/>
                    <a:gd name="T27" fmla="*/ 4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0" name="Freeform 69"/>
                <p:cNvSpPr>
                  <a:spLocks noEditPoints="1"/>
                </p:cNvSpPr>
                <p:nvPr/>
              </p:nvSpPr>
              <p:spPr bwMode="auto">
                <a:xfrm>
                  <a:off x="9893370" y="1857163"/>
                  <a:ext cx="50996" cy="55246"/>
                </a:xfrm>
                <a:custGeom>
                  <a:avLst/>
                  <a:gdLst>
                    <a:gd name="T0" fmla="*/ 10 w 10"/>
                    <a:gd name="T1" fmla="*/ 11 h 11"/>
                    <a:gd name="T2" fmla="*/ 7 w 10"/>
                    <a:gd name="T3" fmla="*/ 11 h 11"/>
                    <a:gd name="T4" fmla="*/ 7 w 10"/>
                    <a:gd name="T5" fmla="*/ 9 h 11"/>
                    <a:gd name="T6" fmla="*/ 7 w 10"/>
                    <a:gd name="T7" fmla="*/ 9 h 11"/>
                    <a:gd name="T8" fmla="*/ 4 w 10"/>
                    <a:gd name="T9" fmla="*/ 11 h 11"/>
                    <a:gd name="T10" fmla="*/ 1 w 10"/>
                    <a:gd name="T11" fmla="*/ 10 h 11"/>
                    <a:gd name="T12" fmla="*/ 0 w 10"/>
                    <a:gd name="T13" fmla="*/ 8 h 11"/>
                    <a:gd name="T14" fmla="*/ 4 w 10"/>
                    <a:gd name="T15" fmla="*/ 4 h 11"/>
                    <a:gd name="T16" fmla="*/ 7 w 10"/>
                    <a:gd name="T17" fmla="*/ 4 h 11"/>
                    <a:gd name="T18" fmla="*/ 5 w 10"/>
                    <a:gd name="T19" fmla="*/ 2 h 11"/>
                    <a:gd name="T20" fmla="*/ 1 w 10"/>
                    <a:gd name="T21" fmla="*/ 3 h 11"/>
                    <a:gd name="T22" fmla="*/ 1 w 10"/>
                    <a:gd name="T23" fmla="*/ 1 h 11"/>
                    <a:gd name="T24" fmla="*/ 3 w 10"/>
                    <a:gd name="T25" fmla="*/ 0 h 11"/>
                    <a:gd name="T26" fmla="*/ 5 w 10"/>
                    <a:gd name="T27" fmla="*/ 0 h 11"/>
                    <a:gd name="T28" fmla="*/ 10 w 10"/>
                    <a:gd name="T29" fmla="*/ 5 h 11"/>
                    <a:gd name="T30" fmla="*/ 10 w 10"/>
                    <a:gd name="T31" fmla="*/ 11 h 11"/>
                    <a:gd name="T32" fmla="*/ 7 w 10"/>
                    <a:gd name="T33" fmla="*/ 7 h 11"/>
                    <a:gd name="T34" fmla="*/ 7 w 10"/>
                    <a:gd name="T35" fmla="*/ 6 h 11"/>
                    <a:gd name="T36" fmla="*/ 5 w 10"/>
                    <a:gd name="T37" fmla="*/ 6 h 11"/>
                    <a:gd name="T38" fmla="*/ 3 w 10"/>
                    <a:gd name="T39" fmla="*/ 8 h 11"/>
                    <a:gd name="T40" fmla="*/ 4 w 10"/>
                    <a:gd name="T41" fmla="*/ 9 h 11"/>
                    <a:gd name="T42" fmla="*/ 5 w 10"/>
                    <a:gd name="T43" fmla="*/ 9 h 11"/>
                    <a:gd name="T44" fmla="*/ 6 w 10"/>
                    <a:gd name="T45" fmla="*/ 8 h 11"/>
                    <a:gd name="T46" fmla="*/ 7 w 10"/>
                    <a:gd name="T4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1">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1" name="Freeform 70"/>
                <p:cNvSpPr>
                  <a:spLocks/>
                </p:cNvSpPr>
                <p:nvPr/>
              </p:nvSpPr>
              <p:spPr bwMode="auto">
                <a:xfrm>
                  <a:off x="9952866" y="1840164"/>
                  <a:ext cx="36123" cy="72245"/>
                </a:xfrm>
                <a:custGeom>
                  <a:avLst/>
                  <a:gdLst>
                    <a:gd name="T0" fmla="*/ 7 w 7"/>
                    <a:gd name="T1" fmla="*/ 14 h 14"/>
                    <a:gd name="T2" fmla="*/ 5 w 7"/>
                    <a:gd name="T3" fmla="*/ 14 h 14"/>
                    <a:gd name="T4" fmla="*/ 1 w 7"/>
                    <a:gd name="T5" fmla="*/ 11 h 14"/>
                    <a:gd name="T6" fmla="*/ 1 w 7"/>
                    <a:gd name="T7" fmla="*/ 6 h 14"/>
                    <a:gd name="T8" fmla="*/ 0 w 7"/>
                    <a:gd name="T9" fmla="*/ 6 h 14"/>
                    <a:gd name="T10" fmla="*/ 0 w 7"/>
                    <a:gd name="T11" fmla="*/ 3 h 14"/>
                    <a:gd name="T12" fmla="*/ 1 w 7"/>
                    <a:gd name="T13" fmla="*/ 3 h 14"/>
                    <a:gd name="T14" fmla="*/ 1 w 7"/>
                    <a:gd name="T15" fmla="*/ 1 h 14"/>
                    <a:gd name="T16" fmla="*/ 4 w 7"/>
                    <a:gd name="T17" fmla="*/ 0 h 14"/>
                    <a:gd name="T18" fmla="*/ 4 w 7"/>
                    <a:gd name="T19" fmla="*/ 3 h 14"/>
                    <a:gd name="T20" fmla="*/ 7 w 7"/>
                    <a:gd name="T21" fmla="*/ 3 h 14"/>
                    <a:gd name="T22" fmla="*/ 7 w 7"/>
                    <a:gd name="T23" fmla="*/ 6 h 14"/>
                    <a:gd name="T24" fmla="*/ 4 w 7"/>
                    <a:gd name="T25" fmla="*/ 6 h 14"/>
                    <a:gd name="T26" fmla="*/ 4 w 7"/>
                    <a:gd name="T27" fmla="*/ 10 h 14"/>
                    <a:gd name="T28" fmla="*/ 6 w 7"/>
                    <a:gd name="T29" fmla="*/ 12 h 14"/>
                    <a:gd name="T30" fmla="*/ 7 w 7"/>
                    <a:gd name="T31" fmla="*/ 11 h 14"/>
                    <a:gd name="T32" fmla="*/ 7 w 7"/>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2" name="Freeform 71"/>
                <p:cNvSpPr>
                  <a:spLocks/>
                </p:cNvSpPr>
                <p:nvPr/>
              </p:nvSpPr>
              <p:spPr bwMode="auto">
                <a:xfrm>
                  <a:off x="9993239" y="1857163"/>
                  <a:ext cx="57371" cy="55246"/>
                </a:xfrm>
                <a:custGeom>
                  <a:avLst/>
                  <a:gdLst>
                    <a:gd name="T0" fmla="*/ 11 w 11"/>
                    <a:gd name="T1" fmla="*/ 11 h 11"/>
                    <a:gd name="T2" fmla="*/ 7 w 11"/>
                    <a:gd name="T3" fmla="*/ 11 h 11"/>
                    <a:gd name="T4" fmla="*/ 7 w 11"/>
                    <a:gd name="T5" fmla="*/ 9 h 11"/>
                    <a:gd name="T6" fmla="*/ 7 w 11"/>
                    <a:gd name="T7" fmla="*/ 9 h 11"/>
                    <a:gd name="T8" fmla="*/ 4 w 11"/>
                    <a:gd name="T9" fmla="*/ 11 h 11"/>
                    <a:gd name="T10" fmla="*/ 0 w 11"/>
                    <a:gd name="T11" fmla="*/ 7 h 11"/>
                    <a:gd name="T12" fmla="*/ 0 w 11"/>
                    <a:gd name="T13" fmla="*/ 0 h 11"/>
                    <a:gd name="T14" fmla="*/ 4 w 11"/>
                    <a:gd name="T15" fmla="*/ 0 h 11"/>
                    <a:gd name="T16" fmla="*/ 4 w 11"/>
                    <a:gd name="T17" fmla="*/ 6 h 11"/>
                    <a:gd name="T18" fmla="*/ 5 w 11"/>
                    <a:gd name="T19" fmla="*/ 9 h 11"/>
                    <a:gd name="T20" fmla="*/ 7 w 11"/>
                    <a:gd name="T21" fmla="*/ 8 h 11"/>
                    <a:gd name="T22" fmla="*/ 7 w 11"/>
                    <a:gd name="T23" fmla="*/ 6 h 11"/>
                    <a:gd name="T24" fmla="*/ 7 w 11"/>
                    <a:gd name="T25" fmla="*/ 0 h 11"/>
                    <a:gd name="T26" fmla="*/ 11 w 11"/>
                    <a:gd name="T27" fmla="*/ 0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3" name="Freeform 72"/>
                <p:cNvSpPr>
                  <a:spLocks/>
                </p:cNvSpPr>
                <p:nvPr/>
              </p:nvSpPr>
              <p:spPr bwMode="auto">
                <a:xfrm>
                  <a:off x="10059108" y="1857163"/>
                  <a:ext cx="36123" cy="55246"/>
                </a:xfrm>
                <a:custGeom>
                  <a:avLst/>
                  <a:gdLst>
                    <a:gd name="T0" fmla="*/ 7 w 7"/>
                    <a:gd name="T1" fmla="*/ 3 h 11"/>
                    <a:gd name="T2" fmla="*/ 6 w 7"/>
                    <a:gd name="T3" fmla="*/ 3 h 11"/>
                    <a:gd name="T4" fmla="*/ 4 w 7"/>
                    <a:gd name="T5" fmla="*/ 4 h 11"/>
                    <a:gd name="T6" fmla="*/ 4 w 7"/>
                    <a:gd name="T7" fmla="*/ 6 h 11"/>
                    <a:gd name="T8" fmla="*/ 4 w 7"/>
                    <a:gd name="T9" fmla="*/ 11 h 11"/>
                    <a:gd name="T10" fmla="*/ 0 w 7"/>
                    <a:gd name="T11" fmla="*/ 11 h 11"/>
                    <a:gd name="T12" fmla="*/ 0 w 7"/>
                    <a:gd name="T13" fmla="*/ 0 h 11"/>
                    <a:gd name="T14" fmla="*/ 4 w 7"/>
                    <a:gd name="T15" fmla="*/ 0 h 11"/>
                    <a:gd name="T16" fmla="*/ 4 w 7"/>
                    <a:gd name="T17" fmla="*/ 2 h 11"/>
                    <a:gd name="T18" fmla="*/ 4 w 7"/>
                    <a:gd name="T19" fmla="*/ 2 h 11"/>
                    <a:gd name="T20" fmla="*/ 6 w 7"/>
                    <a:gd name="T21" fmla="*/ 0 h 11"/>
                    <a:gd name="T22" fmla="*/ 7 w 7"/>
                    <a:gd name="T23" fmla="*/ 0 h 11"/>
                    <a:gd name="T24" fmla="*/ 7 w 7"/>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4" name="Freeform 73"/>
                <p:cNvSpPr>
                  <a:spLocks noEditPoints="1"/>
                </p:cNvSpPr>
                <p:nvPr/>
              </p:nvSpPr>
              <p:spPr bwMode="auto">
                <a:xfrm>
                  <a:off x="10099481" y="1857163"/>
                  <a:ext cx="50996" cy="55246"/>
                </a:xfrm>
                <a:custGeom>
                  <a:avLst/>
                  <a:gdLst>
                    <a:gd name="T0" fmla="*/ 10 w 10"/>
                    <a:gd name="T1" fmla="*/ 7 h 11"/>
                    <a:gd name="T2" fmla="*/ 3 w 10"/>
                    <a:gd name="T3" fmla="*/ 7 h 11"/>
                    <a:gd name="T4" fmla="*/ 6 w 10"/>
                    <a:gd name="T5" fmla="*/ 9 h 11"/>
                    <a:gd name="T6" fmla="*/ 9 w 10"/>
                    <a:gd name="T7" fmla="*/ 8 h 11"/>
                    <a:gd name="T8" fmla="*/ 9 w 10"/>
                    <a:gd name="T9" fmla="*/ 10 h 11"/>
                    <a:gd name="T10" fmla="*/ 5 w 10"/>
                    <a:gd name="T11" fmla="*/ 11 h 11"/>
                    <a:gd name="T12" fmla="*/ 1 w 10"/>
                    <a:gd name="T13" fmla="*/ 10 h 11"/>
                    <a:gd name="T14" fmla="*/ 0 w 10"/>
                    <a:gd name="T15" fmla="*/ 6 h 11"/>
                    <a:gd name="T16" fmla="*/ 2 w 10"/>
                    <a:gd name="T17" fmla="*/ 2 h 11"/>
                    <a:gd name="T18" fmla="*/ 5 w 10"/>
                    <a:gd name="T19" fmla="*/ 0 h 11"/>
                    <a:gd name="T20" fmla="*/ 9 w 10"/>
                    <a:gd name="T21" fmla="*/ 2 h 11"/>
                    <a:gd name="T22" fmla="*/ 10 w 10"/>
                    <a:gd name="T23" fmla="*/ 5 h 11"/>
                    <a:gd name="T24" fmla="*/ 10 w 10"/>
                    <a:gd name="T25" fmla="*/ 7 h 11"/>
                    <a:gd name="T26" fmla="*/ 7 w 10"/>
                    <a:gd name="T27" fmla="*/ 5 h 11"/>
                    <a:gd name="T28" fmla="*/ 5 w 10"/>
                    <a:gd name="T29" fmla="*/ 2 h 11"/>
                    <a:gd name="T30" fmla="*/ 4 w 10"/>
                    <a:gd name="T31" fmla="*/ 3 h 11"/>
                    <a:gd name="T32" fmla="*/ 3 w 10"/>
                    <a:gd name="T33" fmla="*/ 5 h 11"/>
                    <a:gd name="T34" fmla="*/ 7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sp>
          <p:nvSpPr>
            <p:cNvPr id="848" name="TextBox 847"/>
            <p:cNvSpPr txBox="1"/>
            <p:nvPr/>
          </p:nvSpPr>
          <p:spPr>
            <a:xfrm>
              <a:off x="7799820" y="777570"/>
              <a:ext cx="1190295" cy="49089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Act on Objective</a:t>
              </a:r>
            </a:p>
          </p:txBody>
        </p:sp>
        <p:sp>
          <p:nvSpPr>
            <p:cNvPr id="849" name="&quot;No&quot; Symbol 848"/>
            <p:cNvSpPr/>
            <p:nvPr/>
          </p:nvSpPr>
          <p:spPr>
            <a:xfrm>
              <a:off x="2450758" y="1333106"/>
              <a:ext cx="1695900" cy="1695900"/>
            </a:xfrm>
            <a:prstGeom prst="noSmoking">
              <a:avLst/>
            </a:prstGeom>
            <a:solidFill>
              <a:srgbClr val="F9A145"/>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p:txBody>
        </p:sp>
      </p:grpSp>
      <p:sp>
        <p:nvSpPr>
          <p:cNvPr id="6" name="Rectangle 5"/>
          <p:cNvSpPr/>
          <p:nvPr/>
        </p:nvSpPr>
        <p:spPr>
          <a:xfrm>
            <a:off x="395973" y="3690183"/>
            <a:ext cx="8544080" cy="1348061"/>
          </a:xfrm>
          <a:prstGeom prst="rect">
            <a:avLst/>
          </a:prstGeom>
        </p:spPr>
        <p:txBody>
          <a:bodyPr wrap="square">
            <a:spAutoFit/>
          </a:bodyPr>
          <a:lstStyle/>
          <a:p>
            <a:pPr algn="just">
              <a:buNone/>
            </a:pPr>
            <a:r>
              <a:rPr lang="en-US" sz="2400" b="1" dirty="0">
                <a:solidFill>
                  <a:srgbClr val="000000"/>
                </a:solidFill>
                <a:latin typeface="+mn-lt"/>
              </a:rPr>
              <a:t>6. Act on the Objective: Attackers may have many different motivations for attack, and it’s not always for profit. Their reasons could be data exfiltration, destruction of critical infrastructure, to deface web property, to create fear, or to extort.</a:t>
            </a:r>
          </a:p>
        </p:txBody>
      </p:sp>
    </p:spTree>
    <p:extLst>
      <p:ext uri="{BB962C8B-B14F-4D97-AF65-F5344CB8AC3E}">
        <p14:creationId xmlns:p14="http://schemas.microsoft.com/office/powerpoint/2010/main" val="158477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98" y="148568"/>
            <a:ext cx="8518462" cy="453721"/>
          </a:xfrm>
          <a:noFill/>
          <a:ln w="28575">
            <a:noFill/>
            <a:miter lim="800000"/>
            <a:headEnd/>
            <a:tailEnd/>
          </a:ln>
          <a:effectLst/>
        </p:spPr>
        <p:txBody>
          <a:bodyPr vert="horz" wrap="square" lIns="91440" tIns="45720" rIns="91440" bIns="45720" numCol="1" anchor="ctr" anchorCtr="0" compatLnSpc="1">
            <a:prstTxWarp prst="textNoShape">
              <a:avLst/>
            </a:prstTxWarp>
            <a:noAutofit/>
          </a:bodyPr>
          <a:lstStyle/>
          <a:p>
            <a:r>
              <a:rPr lang="en-US" sz="2800" dirty="0">
                <a:solidFill>
                  <a:schemeClr val="bg1"/>
                </a:solidFill>
              </a:rPr>
              <a:t>Next-Generation Security Platform</a:t>
            </a:r>
          </a:p>
        </p:txBody>
      </p:sp>
      <p:sp>
        <p:nvSpPr>
          <p:cNvPr id="35" name="Rectangle 34"/>
          <p:cNvSpPr/>
          <p:nvPr/>
        </p:nvSpPr>
        <p:spPr bwMode="auto">
          <a:xfrm>
            <a:off x="5717613" y="1816366"/>
            <a:ext cx="3017520" cy="1339385"/>
          </a:xfrm>
          <a:prstGeom prst="rect">
            <a:avLst/>
          </a:prstGeom>
          <a:solidFill>
            <a:srgbClr val="CCFFFF"/>
          </a:solidFill>
          <a:ln w="9525" cap="flat" cmpd="sng" algn="ctr">
            <a:solidFill>
              <a:schemeClr val="tx1"/>
            </a:solidFill>
            <a:prstDash val="solid"/>
          </a:ln>
          <a:effectLst/>
        </p:spPr>
        <p:txBody>
          <a:bodyPr lIns="182880" tIns="91440" rIns="182880" bIns="91440" anchor="t" anchorCtr="0"/>
          <a:lstStyle/>
          <a:p>
            <a:pPr marL="171450" indent="-171450" fontAlgn="auto">
              <a:spcBef>
                <a:spcPts val="600"/>
              </a:spcBef>
              <a:spcAft>
                <a:spcPts val="0"/>
              </a:spcAft>
              <a:buClr>
                <a:srgbClr val="326A88"/>
              </a:buClr>
              <a:buFont typeface="Wingdings" charset="2"/>
              <a:buChar char="§"/>
              <a:defRPr/>
            </a:pPr>
            <a:r>
              <a:rPr lang="en-GB" sz="1100" kern="1000" dirty="0">
                <a:latin typeface="Arial" panose="020B0604020202020204" pitchFamily="34" charset="0"/>
                <a:cs typeface="Arial" panose="020B0604020202020204" pitchFamily="34" charset="0"/>
              </a:rPr>
              <a:t>Gathers potential threats from network and endpoints</a:t>
            </a:r>
          </a:p>
          <a:p>
            <a:pPr marL="171450" indent="-171450" fontAlgn="auto">
              <a:spcBef>
                <a:spcPts val="600"/>
              </a:spcBef>
              <a:spcAft>
                <a:spcPts val="0"/>
              </a:spcAft>
              <a:buClr>
                <a:srgbClr val="326A88"/>
              </a:buClr>
              <a:buFont typeface="Wingdings" charset="2"/>
              <a:buChar char="§"/>
              <a:defRPr/>
            </a:pPr>
            <a:r>
              <a:rPr lang="en-GB" sz="1100" kern="1000" dirty="0">
                <a:latin typeface="Arial" panose="020B0604020202020204" pitchFamily="34" charset="0"/>
                <a:cs typeface="Arial" panose="020B0604020202020204" pitchFamily="34" charset="0"/>
              </a:rPr>
              <a:t>Analyzes and correlates threat intelligence</a:t>
            </a:r>
          </a:p>
          <a:p>
            <a:pPr marL="171450" indent="-171450" fontAlgn="auto">
              <a:spcBef>
                <a:spcPts val="600"/>
              </a:spcBef>
              <a:spcAft>
                <a:spcPts val="0"/>
              </a:spcAft>
              <a:buClr>
                <a:srgbClr val="326A88"/>
              </a:buClr>
              <a:buFont typeface="Wingdings" charset="2"/>
              <a:buChar char="§"/>
              <a:defRPr/>
            </a:pPr>
            <a:r>
              <a:rPr lang="en-GB" sz="1100" kern="1000" dirty="0">
                <a:latin typeface="Arial" panose="020B0604020202020204" pitchFamily="34" charset="0"/>
                <a:cs typeface="Arial" panose="020B0604020202020204" pitchFamily="34" charset="0"/>
              </a:rPr>
              <a:t>Disseminates threat intelligence to network and endpoints</a:t>
            </a:r>
          </a:p>
        </p:txBody>
      </p:sp>
      <p:sp>
        <p:nvSpPr>
          <p:cNvPr id="36" name="Rectangle 35"/>
          <p:cNvSpPr>
            <a:spLocks noChangeArrowheads="1"/>
          </p:cNvSpPr>
          <p:nvPr/>
        </p:nvSpPr>
        <p:spPr bwMode="auto">
          <a:xfrm>
            <a:off x="5717613" y="1576332"/>
            <a:ext cx="3017520" cy="273570"/>
          </a:xfrm>
          <a:prstGeom prst="rect">
            <a:avLst/>
          </a:prstGeom>
          <a:solidFill>
            <a:schemeClr val="bg1">
              <a:lumMod val="75000"/>
            </a:schemeClr>
          </a:solidFill>
          <a:ln>
            <a:solidFill>
              <a:schemeClr val="tx1"/>
            </a:solidFill>
          </a:ln>
          <a:extLst/>
        </p:spPr>
        <p:txBody>
          <a:bodyPr anchor="ctr"/>
          <a:lstStyle/>
          <a:p>
            <a:pPr algn="ctr" fontAlgn="auto">
              <a:defRPr/>
            </a:pPr>
            <a:r>
              <a:rPr lang="en-GB" sz="1100" b="1" kern="0" dirty="0">
                <a:latin typeface="Arial" panose="020B0604020202020204" pitchFamily="34" charset="0"/>
                <a:cs typeface="Arial" panose="020B0604020202020204" pitchFamily="34" charset="0"/>
              </a:rPr>
              <a:t>Threat Intelligence Cloud</a:t>
            </a:r>
          </a:p>
        </p:txBody>
      </p:sp>
      <p:sp>
        <p:nvSpPr>
          <p:cNvPr id="37" name="Rectangle 36"/>
          <p:cNvSpPr/>
          <p:nvPr/>
        </p:nvSpPr>
        <p:spPr bwMode="auto">
          <a:xfrm>
            <a:off x="271149" y="1816367"/>
            <a:ext cx="3017520" cy="1253179"/>
          </a:xfrm>
          <a:prstGeom prst="rect">
            <a:avLst/>
          </a:prstGeom>
          <a:solidFill>
            <a:srgbClr val="CCFFFF"/>
          </a:solidFill>
          <a:ln w="9525" cap="flat" cmpd="sng" algn="ctr">
            <a:solidFill>
              <a:schemeClr val="tx1"/>
            </a:solidFill>
            <a:prstDash val="solid"/>
          </a:ln>
          <a:effectLst/>
        </p:spPr>
        <p:txBody>
          <a:bodyPr lIns="182880" tIns="91440" rIns="182880" bIns="91440" anchor="t" anchorCtr="0"/>
          <a:lstStyle/>
          <a:p>
            <a:pPr marL="171450" indent="-171450" fontAlgn="auto">
              <a:spcBef>
                <a:spcPts val="600"/>
              </a:spcBef>
              <a:spcAft>
                <a:spcPts val="0"/>
              </a:spcAft>
              <a:buClr>
                <a:srgbClr val="326A88"/>
              </a:buClr>
              <a:buFont typeface="Wingdings" charset="2"/>
              <a:buChar char="§"/>
              <a:defRPr/>
            </a:pPr>
            <a:r>
              <a:rPr lang="en-GB" sz="1100" dirty="0">
                <a:latin typeface="Arial" panose="020B0604020202020204" pitchFamily="34" charset="0"/>
                <a:cs typeface="Arial" panose="020B0604020202020204" pitchFamily="34" charset="0"/>
              </a:rPr>
              <a:t>Identifies and inspects all traffic</a:t>
            </a:r>
          </a:p>
          <a:p>
            <a:pPr marL="171450" indent="-171450" fontAlgn="auto">
              <a:spcBef>
                <a:spcPts val="600"/>
              </a:spcBef>
              <a:spcAft>
                <a:spcPts val="0"/>
              </a:spcAft>
              <a:buClr>
                <a:srgbClr val="326A88"/>
              </a:buClr>
              <a:buFont typeface="Wingdings" charset="2"/>
              <a:buChar char="§"/>
              <a:defRPr/>
            </a:pPr>
            <a:r>
              <a:rPr lang="en-GB" sz="1100" dirty="0">
                <a:latin typeface="Arial" panose="020B0604020202020204" pitchFamily="34" charset="0"/>
                <a:cs typeface="Arial" panose="020B0604020202020204" pitchFamily="34" charset="0"/>
              </a:rPr>
              <a:t>Blocks known threats</a:t>
            </a:r>
          </a:p>
          <a:p>
            <a:pPr marL="171450" indent="-171450" fontAlgn="auto">
              <a:spcBef>
                <a:spcPts val="600"/>
              </a:spcBef>
              <a:spcAft>
                <a:spcPts val="0"/>
              </a:spcAft>
              <a:buClr>
                <a:srgbClr val="326A88"/>
              </a:buClr>
              <a:buFont typeface="Wingdings" charset="2"/>
              <a:buChar char="§"/>
              <a:defRPr/>
            </a:pPr>
            <a:r>
              <a:rPr lang="en-GB" sz="1100" dirty="0">
                <a:latin typeface="Arial" panose="020B0604020202020204" pitchFamily="34" charset="0"/>
                <a:cs typeface="Arial" panose="020B0604020202020204" pitchFamily="34" charset="0"/>
              </a:rPr>
              <a:t>Sends unknown to cloud</a:t>
            </a:r>
          </a:p>
          <a:p>
            <a:pPr marL="171450" indent="-171450" fontAlgn="auto">
              <a:spcBef>
                <a:spcPts val="600"/>
              </a:spcBef>
              <a:spcAft>
                <a:spcPts val="0"/>
              </a:spcAft>
              <a:buClr>
                <a:srgbClr val="326A88"/>
              </a:buClr>
              <a:buFont typeface="Wingdings" charset="2"/>
              <a:buChar char="§"/>
              <a:defRPr/>
            </a:pPr>
            <a:r>
              <a:rPr lang="en-GB" sz="1100" dirty="0">
                <a:latin typeface="Arial" panose="020B0604020202020204" pitchFamily="34" charset="0"/>
                <a:cs typeface="Arial" panose="020B0604020202020204" pitchFamily="34" charset="0"/>
              </a:rPr>
              <a:t>Extensible to mobile and virtual networks</a:t>
            </a:r>
          </a:p>
        </p:txBody>
      </p:sp>
      <p:sp>
        <p:nvSpPr>
          <p:cNvPr id="38" name="Rectangle 37"/>
          <p:cNvSpPr>
            <a:spLocks noChangeArrowheads="1"/>
          </p:cNvSpPr>
          <p:nvPr/>
        </p:nvSpPr>
        <p:spPr bwMode="auto">
          <a:xfrm>
            <a:off x="271150" y="1571762"/>
            <a:ext cx="3017520" cy="273570"/>
          </a:xfrm>
          <a:prstGeom prst="rect">
            <a:avLst/>
          </a:prstGeom>
          <a:solidFill>
            <a:schemeClr val="accent1">
              <a:lumMod val="60000"/>
              <a:lumOff val="40000"/>
            </a:schemeClr>
          </a:solidFill>
          <a:ln>
            <a:solidFill>
              <a:schemeClr val="tx1"/>
            </a:solidFill>
          </a:ln>
          <a:extLst/>
        </p:spPr>
        <p:txBody>
          <a:bodyPr anchor="ctr"/>
          <a:lstStyle/>
          <a:p>
            <a:pPr algn="ctr" fontAlgn="auto">
              <a:defRPr/>
            </a:pPr>
            <a:r>
              <a:rPr lang="en-GB" sz="1100" b="1" kern="0" dirty="0">
                <a:latin typeface="Arial" panose="020B0604020202020204" pitchFamily="34" charset="0"/>
                <a:cs typeface="Arial" panose="020B0604020202020204" pitchFamily="34" charset="0"/>
              </a:rPr>
              <a:t>Next-Generation Firewall</a:t>
            </a:r>
          </a:p>
        </p:txBody>
      </p:sp>
      <p:sp>
        <p:nvSpPr>
          <p:cNvPr id="39" name="Rectangle 38"/>
          <p:cNvSpPr/>
          <p:nvPr/>
        </p:nvSpPr>
        <p:spPr bwMode="auto">
          <a:xfrm>
            <a:off x="2887080" y="4513935"/>
            <a:ext cx="3227994" cy="1015462"/>
          </a:xfrm>
          <a:prstGeom prst="rect">
            <a:avLst/>
          </a:prstGeom>
          <a:solidFill>
            <a:srgbClr val="CCFFFF"/>
          </a:solidFill>
          <a:ln w="9525" cap="flat" cmpd="sng" algn="ctr">
            <a:solidFill>
              <a:schemeClr val="tx1"/>
            </a:solidFill>
            <a:prstDash val="solid"/>
          </a:ln>
          <a:effectLst/>
        </p:spPr>
        <p:txBody>
          <a:bodyPr lIns="182880" tIns="91440" rIns="182880" bIns="91440" anchor="t" anchorCtr="0"/>
          <a:lstStyle/>
          <a:p>
            <a:pPr marL="171450" indent="-171450" fontAlgn="auto">
              <a:spcBef>
                <a:spcPts val="600"/>
              </a:spcBef>
              <a:spcAft>
                <a:spcPts val="0"/>
              </a:spcAft>
              <a:buClr>
                <a:srgbClr val="326A88"/>
              </a:buClr>
              <a:buFont typeface="Wingdings" charset="2"/>
              <a:buChar char="§"/>
              <a:defRPr/>
            </a:pPr>
            <a:r>
              <a:rPr lang="en-GB" sz="1100" dirty="0">
                <a:latin typeface="Arial" panose="020B0604020202020204" pitchFamily="34" charset="0"/>
                <a:cs typeface="Arial" panose="020B0604020202020204" pitchFamily="34" charset="0"/>
              </a:rPr>
              <a:t>Inspects all processes and files</a:t>
            </a:r>
          </a:p>
          <a:p>
            <a:pPr marL="171450" indent="-171450" fontAlgn="auto">
              <a:spcBef>
                <a:spcPts val="600"/>
              </a:spcBef>
              <a:spcAft>
                <a:spcPts val="0"/>
              </a:spcAft>
              <a:buClr>
                <a:srgbClr val="326A88"/>
              </a:buClr>
              <a:buFont typeface="Wingdings" charset="2"/>
              <a:buChar char="§"/>
              <a:defRPr/>
            </a:pPr>
            <a:r>
              <a:rPr lang="en-GB" sz="1100" dirty="0">
                <a:latin typeface="Arial" panose="020B0604020202020204" pitchFamily="34" charset="0"/>
                <a:cs typeface="Arial" panose="020B0604020202020204" pitchFamily="34" charset="0"/>
              </a:rPr>
              <a:t>Prevents both known and unknown exploits</a:t>
            </a:r>
          </a:p>
          <a:p>
            <a:pPr marL="171450" indent="-171450" fontAlgn="auto">
              <a:spcBef>
                <a:spcPts val="600"/>
              </a:spcBef>
              <a:spcAft>
                <a:spcPts val="0"/>
              </a:spcAft>
              <a:buClr>
                <a:srgbClr val="326A88"/>
              </a:buClr>
              <a:buFont typeface="Wingdings" charset="2"/>
              <a:buChar char="§"/>
              <a:defRPr/>
            </a:pPr>
            <a:r>
              <a:rPr lang="en-GB" sz="1100" dirty="0">
                <a:latin typeface="Arial" panose="020B0604020202020204" pitchFamily="34" charset="0"/>
                <a:cs typeface="Arial" panose="020B0604020202020204" pitchFamily="34" charset="0"/>
              </a:rPr>
              <a:t>Integrates with cloud to prevent known and unknown malware</a:t>
            </a:r>
          </a:p>
        </p:txBody>
      </p:sp>
      <p:sp>
        <p:nvSpPr>
          <p:cNvPr id="40" name="Rectangle 39"/>
          <p:cNvSpPr>
            <a:spLocks noChangeArrowheads="1"/>
          </p:cNvSpPr>
          <p:nvPr/>
        </p:nvSpPr>
        <p:spPr bwMode="auto">
          <a:xfrm>
            <a:off x="2887080" y="4326658"/>
            <a:ext cx="3227994" cy="208518"/>
          </a:xfrm>
          <a:prstGeom prst="rect">
            <a:avLst/>
          </a:prstGeom>
          <a:solidFill>
            <a:srgbClr val="92D050"/>
          </a:solidFill>
          <a:ln>
            <a:solidFill>
              <a:schemeClr val="tx1"/>
            </a:solidFill>
          </a:ln>
          <a:extLst/>
        </p:spPr>
        <p:txBody>
          <a:bodyPr anchor="ctr"/>
          <a:lstStyle/>
          <a:p>
            <a:pPr algn="ctr">
              <a:defRPr/>
            </a:pPr>
            <a:r>
              <a:rPr lang="en-GB" sz="1100" b="1" kern="0" dirty="0">
                <a:latin typeface="Arial" panose="020B0604020202020204" pitchFamily="34" charset="0"/>
                <a:cs typeface="Arial" panose="020B0604020202020204" pitchFamily="34" charset="0"/>
              </a:rPr>
              <a:t>Advanced Endpoint Protection</a:t>
            </a:r>
          </a:p>
        </p:txBody>
      </p:sp>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6038" y="1655947"/>
            <a:ext cx="3494209" cy="26418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99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1526400"/>
            <a:ext cx="8749314" cy="3377247"/>
          </a:xfrm>
          <a:prstGeom prst="rect">
            <a:avLst/>
          </a:prstGeom>
        </p:spPr>
      </p:pic>
      <p:sp>
        <p:nvSpPr>
          <p:cNvPr id="3" name="Title 2"/>
          <p:cNvSpPr>
            <a:spLocks noGrp="1"/>
          </p:cNvSpPr>
          <p:nvPr>
            <p:ph type="title"/>
          </p:nvPr>
        </p:nvSpPr>
        <p:spPr/>
        <p:txBody>
          <a:bodyPr>
            <a:noAutofit/>
          </a:bodyPr>
          <a:lstStyle/>
          <a:p>
            <a:r>
              <a:rPr lang="en-US" dirty="0"/>
              <a:t>Security Policy Fundamental Concepts</a:t>
            </a:r>
          </a:p>
        </p:txBody>
      </p:sp>
      <p:sp>
        <p:nvSpPr>
          <p:cNvPr id="2" name="Content Placeholder 1"/>
          <p:cNvSpPr>
            <a:spLocks noGrp="1"/>
          </p:cNvSpPr>
          <p:nvPr>
            <p:ph idx="1"/>
          </p:nvPr>
        </p:nvSpPr>
        <p:spPr>
          <a:xfrm>
            <a:off x="300285" y="983803"/>
            <a:ext cx="8440183" cy="408269"/>
          </a:xfrm>
        </p:spPr>
        <p:txBody>
          <a:bodyPr/>
          <a:lstStyle/>
          <a:p>
            <a:pPr marL="0" indent="0">
              <a:buNone/>
            </a:pPr>
            <a:r>
              <a:rPr lang="en-US" sz="2400" dirty="0"/>
              <a:t>Multiple match criteria available to control network traffic</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000" dirty="0"/>
          </a:p>
          <a:p>
            <a:pPr marL="0" indent="0">
              <a:buNone/>
            </a:pPr>
            <a:endParaRPr lang="en-US" sz="2000" dirty="0"/>
          </a:p>
          <a:p>
            <a:pPr marL="0" indent="0">
              <a:buNone/>
            </a:pPr>
            <a:r>
              <a:rPr lang="en-US" sz="2000" b="0" dirty="0"/>
              <a:t>You can define Security policy rules to allow or deny traffic starting with the source and destination zones as the broad criteria, then fine-tune the rules with more granular options such as source and destination IP addresses, ports, applications, URL categories, source user, and HIP Profiles.</a:t>
            </a:r>
          </a:p>
          <a:p>
            <a:pPr marL="0" indent="0">
              <a:buNone/>
            </a:pPr>
            <a:endParaRPr lang="en-US" sz="2400" dirty="0"/>
          </a:p>
        </p:txBody>
      </p:sp>
    </p:spTree>
    <p:extLst>
      <p:ext uri="{BB962C8B-B14F-4D97-AF65-F5344CB8AC3E}">
        <p14:creationId xmlns:p14="http://schemas.microsoft.com/office/powerpoint/2010/main" val="39932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Sessions and Flows</a:t>
            </a:r>
          </a:p>
        </p:txBody>
      </p:sp>
      <p:sp>
        <p:nvSpPr>
          <p:cNvPr id="18" name="Content Placeholder 17"/>
          <p:cNvSpPr>
            <a:spLocks noGrp="1"/>
          </p:cNvSpPr>
          <p:nvPr>
            <p:ph idx="1"/>
          </p:nvPr>
        </p:nvSpPr>
        <p:spPr>
          <a:xfrm>
            <a:off x="342778" y="3049641"/>
            <a:ext cx="8440183" cy="3143769"/>
          </a:xfrm>
        </p:spPr>
        <p:txBody>
          <a:bodyPr>
            <a:noAutofit/>
          </a:bodyPr>
          <a:lstStyle/>
          <a:p>
            <a:pPr algn="just"/>
            <a:r>
              <a:rPr lang="en-US" sz="1600" dirty="0"/>
              <a:t>The Palo Alto Networks firewall is a stateful firewall, which means that all traffic passing through the firewall is matched against a session and each session is then matched against a Security policy rule. </a:t>
            </a:r>
          </a:p>
          <a:p>
            <a:pPr algn="just"/>
            <a:r>
              <a:rPr lang="en-US" sz="1600" dirty="0"/>
              <a:t>A session can consist of one or two flows: the client-to-server flow (c2s flow) and the server-to-client flow (s2c flow). </a:t>
            </a:r>
          </a:p>
          <a:p>
            <a:pPr algn="just"/>
            <a:r>
              <a:rPr lang="en-US" sz="1600" dirty="0"/>
              <a:t>The endpoint where traffic initiates is always the client, and the endpoint where traffic is destined is the server. </a:t>
            </a:r>
          </a:p>
          <a:p>
            <a:pPr algn="just"/>
            <a:r>
              <a:rPr lang="en-US" sz="1600" dirty="0"/>
              <a:t>When you define Security policy rules, consider only the c2s flow direction. Define policy rules that allow or deny traffic from the source zone to the destination zone, that is, in the c2s direction. </a:t>
            </a:r>
          </a:p>
          <a:p>
            <a:pPr algn="just"/>
            <a:r>
              <a:rPr lang="en-US" sz="1600" dirty="0"/>
              <a:t>The return s2c flow does not require a separate rule because the return traffic is automatically allowed. </a:t>
            </a:r>
          </a:p>
          <a:p>
            <a:pPr algn="just"/>
            <a:endParaRPr lang="en-US" sz="1600" dirty="0"/>
          </a:p>
          <a:p>
            <a:pPr algn="just"/>
            <a:endParaRPr lang="en-US" sz="1600" dirty="0"/>
          </a:p>
        </p:txBody>
      </p:sp>
      <p:grpSp>
        <p:nvGrpSpPr>
          <p:cNvPr id="3" name="Group 2"/>
          <p:cNvGrpSpPr/>
          <p:nvPr/>
        </p:nvGrpSpPr>
        <p:grpSpPr>
          <a:xfrm>
            <a:off x="340477" y="1008466"/>
            <a:ext cx="8442484" cy="1854499"/>
            <a:chOff x="340477" y="1540729"/>
            <a:chExt cx="8442484" cy="1854499"/>
          </a:xfrm>
        </p:grpSpPr>
        <p:pic>
          <p:nvPicPr>
            <p:cNvPr id="4" name="Picture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298998" y="2107480"/>
              <a:ext cx="1016757" cy="10167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447984" y="2154193"/>
              <a:ext cx="1016757" cy="1016757"/>
            </a:xfrm>
            <a:prstGeom prst="rect">
              <a:avLst/>
            </a:prstGeom>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1010" y="2410008"/>
              <a:ext cx="1564452" cy="4116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40477" y="2154193"/>
              <a:ext cx="1192663" cy="855619"/>
            </a:xfrm>
            <a:prstGeom prst="rect">
              <a:avLst/>
            </a:prstGeom>
            <a:noFill/>
          </p:spPr>
          <p:txBody>
            <a:bodyPr wrap="square" rtlCol="0">
              <a:spAutoFit/>
            </a:bodyPr>
            <a:lstStyle/>
            <a:p>
              <a:pPr algn="ctr"/>
              <a:r>
                <a:rPr lang="en-US" dirty="0">
                  <a:latin typeface="Arial" pitchFamily="34" charset="0"/>
                  <a:cs typeface="Arial" pitchFamily="34" charset="0"/>
                </a:rPr>
                <a:t>Traffic initiator</a:t>
              </a:r>
            </a:p>
            <a:p>
              <a:pPr algn="ctr"/>
              <a:r>
                <a:rPr lang="en-US" dirty="0">
                  <a:latin typeface="Arial" pitchFamily="34" charset="0"/>
                  <a:cs typeface="Arial" pitchFamily="34" charset="0"/>
                </a:rPr>
                <a:t>(client)</a:t>
              </a:r>
            </a:p>
          </p:txBody>
        </p:sp>
        <p:sp>
          <p:nvSpPr>
            <p:cNvPr id="8" name="TextBox 7"/>
            <p:cNvSpPr txBox="1"/>
            <p:nvPr/>
          </p:nvSpPr>
          <p:spPr>
            <a:xfrm>
              <a:off x="7274532" y="2200906"/>
              <a:ext cx="1508429" cy="855619"/>
            </a:xfrm>
            <a:prstGeom prst="rect">
              <a:avLst/>
            </a:prstGeom>
            <a:noFill/>
          </p:spPr>
          <p:txBody>
            <a:bodyPr wrap="square" rtlCol="0">
              <a:spAutoFit/>
            </a:bodyPr>
            <a:lstStyle/>
            <a:p>
              <a:pPr algn="ctr"/>
              <a:r>
                <a:rPr lang="en-US" dirty="0">
                  <a:latin typeface="Arial" pitchFamily="34" charset="0"/>
                  <a:cs typeface="Arial" pitchFamily="34" charset="0"/>
                </a:rPr>
                <a:t>Traffic responder</a:t>
              </a:r>
            </a:p>
            <a:p>
              <a:pPr algn="ctr"/>
              <a:r>
                <a:rPr lang="en-US" dirty="0">
                  <a:latin typeface="Arial" pitchFamily="34" charset="0"/>
                  <a:cs typeface="Arial" pitchFamily="34" charset="0"/>
                </a:rPr>
                <a:t>(server)</a:t>
              </a:r>
            </a:p>
          </p:txBody>
        </p:sp>
        <p:cxnSp>
          <p:nvCxnSpPr>
            <p:cNvPr id="10" name="Straight Arrow Connector 9"/>
            <p:cNvCxnSpPr/>
            <p:nvPr/>
          </p:nvCxnSpPr>
          <p:spPr>
            <a:xfrm>
              <a:off x="2512905" y="2292692"/>
              <a:ext cx="3720662" cy="0"/>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728396" y="1954139"/>
              <a:ext cx="3289683" cy="301621"/>
            </a:xfrm>
            <a:prstGeom prst="rect">
              <a:avLst/>
            </a:prstGeom>
            <a:noFill/>
          </p:spPr>
          <p:txBody>
            <a:bodyPr wrap="none" rtlCol="0">
              <a:spAutoFit/>
            </a:bodyPr>
            <a:lstStyle/>
            <a:p>
              <a:r>
                <a:rPr lang="en-US" dirty="0">
                  <a:latin typeface="Arial" pitchFamily="34" charset="0"/>
                  <a:cs typeface="Arial" pitchFamily="34" charset="0"/>
                </a:rPr>
                <a:t>c2s flow – must enable using rule</a:t>
              </a:r>
            </a:p>
          </p:txBody>
        </p:sp>
        <p:cxnSp>
          <p:nvCxnSpPr>
            <p:cNvPr id="14" name="Straight Arrow Connector 13"/>
            <p:cNvCxnSpPr/>
            <p:nvPr/>
          </p:nvCxnSpPr>
          <p:spPr>
            <a:xfrm flipH="1">
              <a:off x="2512905" y="2939023"/>
              <a:ext cx="3720662" cy="0"/>
            </a:xfrm>
            <a:prstGeom prst="straightConnector1">
              <a:avLst/>
            </a:prstGeom>
            <a:ln w="3810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837655" y="2939022"/>
              <a:ext cx="3071162" cy="301621"/>
            </a:xfrm>
            <a:prstGeom prst="rect">
              <a:avLst/>
            </a:prstGeom>
            <a:noFill/>
          </p:spPr>
          <p:txBody>
            <a:bodyPr wrap="none" rtlCol="0">
              <a:spAutoFit/>
            </a:bodyPr>
            <a:lstStyle/>
            <a:p>
              <a:r>
                <a:rPr lang="en-US" dirty="0">
                  <a:latin typeface="Arial" pitchFamily="34" charset="0"/>
                  <a:cs typeface="Arial" pitchFamily="34" charset="0"/>
                </a:rPr>
                <a:t>s2c flow – return traffic allowed</a:t>
              </a:r>
            </a:p>
          </p:txBody>
        </p:sp>
        <p:sp>
          <p:nvSpPr>
            <p:cNvPr id="16" name="Rounded Rectangle 15"/>
            <p:cNvSpPr/>
            <p:nvPr/>
          </p:nvSpPr>
          <p:spPr>
            <a:xfrm>
              <a:off x="2359687" y="1881738"/>
              <a:ext cx="4088296" cy="1513490"/>
            </a:xfrm>
            <a:prstGeom prst="roundRect">
              <a:avLst>
                <a:gd name="adj" fmla="val 8610"/>
              </a:avLst>
            </a:prstGeom>
            <a:ln w="381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TextBox 16"/>
            <p:cNvSpPr txBox="1"/>
            <p:nvPr/>
          </p:nvSpPr>
          <p:spPr>
            <a:xfrm>
              <a:off x="3858163" y="1540729"/>
              <a:ext cx="1042272" cy="301621"/>
            </a:xfrm>
            <a:prstGeom prst="rect">
              <a:avLst/>
            </a:prstGeom>
            <a:noFill/>
          </p:spPr>
          <p:txBody>
            <a:bodyPr wrap="none" rtlCol="0">
              <a:spAutoFit/>
            </a:bodyPr>
            <a:lstStyle/>
            <a:p>
              <a:r>
                <a:rPr lang="en-US" b="1" dirty="0">
                  <a:latin typeface="Arial" pitchFamily="34" charset="0"/>
                  <a:cs typeface="Arial" pitchFamily="34" charset="0"/>
                </a:rPr>
                <a:t>Session</a:t>
              </a:r>
            </a:p>
          </p:txBody>
        </p:sp>
      </p:grpSp>
    </p:spTree>
    <p:extLst>
      <p:ext uri="{BB962C8B-B14F-4D97-AF65-F5344CB8AC3E}">
        <p14:creationId xmlns:p14="http://schemas.microsoft.com/office/powerpoint/2010/main" val="3832078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t>Recall: Security Policy Rule Match</a:t>
            </a:r>
          </a:p>
        </p:txBody>
      </p:sp>
      <p:sp>
        <p:nvSpPr>
          <p:cNvPr id="7" name="Content Placeholder 6"/>
          <p:cNvSpPr>
            <a:spLocks noGrp="1"/>
          </p:cNvSpPr>
          <p:nvPr>
            <p:ph idx="1"/>
          </p:nvPr>
        </p:nvSpPr>
        <p:spPr>
          <a:xfrm>
            <a:off x="342778" y="883308"/>
            <a:ext cx="8440183" cy="4857616"/>
          </a:xfrm>
        </p:spPr>
        <p:txBody>
          <a:bodyPr>
            <a:normAutofit fontScale="85000" lnSpcReduction="20000"/>
          </a:bodyPr>
          <a:lstStyle/>
          <a:p>
            <a:r>
              <a:rPr lang="en-US" dirty="0"/>
              <a:t>Rules evaluated from top to bottom</a:t>
            </a:r>
          </a:p>
          <a:p>
            <a:r>
              <a:rPr lang="en-US" dirty="0"/>
              <a:t>Further rules not evaluated after a rule match</a:t>
            </a:r>
          </a:p>
          <a:p>
            <a:endParaRPr lang="en-US" dirty="0"/>
          </a:p>
          <a:p>
            <a:endParaRPr lang="en-US" dirty="0"/>
          </a:p>
          <a:p>
            <a:endParaRPr lang="en-US" dirty="0"/>
          </a:p>
          <a:p>
            <a:pPr marL="0" indent="0">
              <a:buNone/>
            </a:pPr>
            <a:endParaRPr lang="en-US" dirty="0"/>
          </a:p>
          <a:p>
            <a:endParaRPr lang="en-US" dirty="0"/>
          </a:p>
          <a:p>
            <a:endParaRPr lang="en-US" dirty="0"/>
          </a:p>
          <a:p>
            <a:r>
              <a:rPr lang="en-US" dirty="0"/>
              <a:t>Could Rule A and Rule B be combined? </a:t>
            </a:r>
          </a:p>
          <a:p>
            <a:pPr lvl="1"/>
            <a:r>
              <a:rPr lang="en-US" dirty="0"/>
              <a:t>Yes.</a:t>
            </a:r>
          </a:p>
          <a:p>
            <a:pPr lvl="1"/>
            <a:r>
              <a:rPr lang="en-US" dirty="0"/>
              <a:t>Place Trust-L3 and Guest together in source zone</a:t>
            </a:r>
          </a:p>
          <a:p>
            <a:pPr lvl="1"/>
            <a:r>
              <a:rPr lang="en-US" dirty="0"/>
              <a:t>Untrust-L3 remains in destination zone </a:t>
            </a:r>
          </a:p>
          <a:p>
            <a:pPr lvl="1"/>
            <a:endParaRPr lang="en-US" dirty="0"/>
          </a:p>
          <a:p>
            <a:pPr marL="274320" indent="0">
              <a:spcBef>
                <a:spcPts val="600"/>
              </a:spcBef>
              <a:buNone/>
            </a:pPr>
            <a:endParaRPr lang="en-US" dirty="0"/>
          </a:p>
        </p:txBody>
      </p:sp>
      <p:pic>
        <p:nvPicPr>
          <p:cNvPr id="2" name="Picture 1"/>
          <p:cNvPicPr>
            <a:picLocks noChangeAspect="1"/>
          </p:cNvPicPr>
          <p:nvPr/>
        </p:nvPicPr>
        <p:blipFill>
          <a:blip r:embed="rId3"/>
          <a:stretch>
            <a:fillRect/>
          </a:stretch>
        </p:blipFill>
        <p:spPr>
          <a:xfrm>
            <a:off x="258036" y="2160078"/>
            <a:ext cx="8524925" cy="1378281"/>
          </a:xfrm>
          <a:prstGeom prst="rect">
            <a:avLst/>
          </a:prstGeom>
        </p:spPr>
      </p:pic>
    </p:spTree>
    <p:extLst>
      <p:ext uri="{BB962C8B-B14F-4D97-AF65-F5344CB8AC3E}">
        <p14:creationId xmlns:p14="http://schemas.microsoft.com/office/powerpoint/2010/main" val="418229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664250" y="1040253"/>
            <a:ext cx="3178678" cy="2461483"/>
          </a:xfrm>
          <a:prstGeom prst="rect">
            <a:avLst/>
          </a:prstGeom>
        </p:spPr>
      </p:pic>
      <p:sp>
        <p:nvSpPr>
          <p:cNvPr id="2" name="Title 1"/>
          <p:cNvSpPr>
            <a:spLocks noGrp="1"/>
          </p:cNvSpPr>
          <p:nvPr>
            <p:ph type="title"/>
          </p:nvPr>
        </p:nvSpPr>
        <p:spPr/>
        <p:txBody>
          <a:bodyPr>
            <a:noAutofit/>
          </a:bodyPr>
          <a:lstStyle/>
          <a:p>
            <a:r>
              <a:rPr lang="en-US" dirty="0"/>
              <a:t>Rule Shadowing</a:t>
            </a:r>
          </a:p>
        </p:txBody>
      </p:sp>
      <p:sp>
        <p:nvSpPr>
          <p:cNvPr id="3" name="Content Placeholder 2"/>
          <p:cNvSpPr>
            <a:spLocks noGrp="1"/>
          </p:cNvSpPr>
          <p:nvPr>
            <p:ph idx="1"/>
          </p:nvPr>
        </p:nvSpPr>
        <p:spPr>
          <a:xfrm>
            <a:off x="207605" y="862446"/>
            <a:ext cx="5299105" cy="2639290"/>
          </a:xfrm>
        </p:spPr>
        <p:txBody>
          <a:bodyPr/>
          <a:lstStyle/>
          <a:p>
            <a:r>
              <a:rPr lang="en-US" sz="2800" dirty="0"/>
              <a:t>Traffic can match multiple rules.</a:t>
            </a:r>
          </a:p>
          <a:p>
            <a:r>
              <a:rPr lang="en-US" sz="2800" dirty="0"/>
              <a:t>Earlier rule hides (casts a shadow over) later rule</a:t>
            </a:r>
          </a:p>
          <a:p>
            <a:r>
              <a:rPr lang="en-US" sz="2800" dirty="0"/>
              <a:t>Reorder or refine rules to remove shadowing</a:t>
            </a:r>
          </a:p>
        </p:txBody>
      </p:sp>
      <p:grpSp>
        <p:nvGrpSpPr>
          <p:cNvPr id="5" name="Group 4"/>
          <p:cNvGrpSpPr/>
          <p:nvPr/>
        </p:nvGrpSpPr>
        <p:grpSpPr>
          <a:xfrm>
            <a:off x="207605" y="3471769"/>
            <a:ext cx="8635323" cy="1914545"/>
            <a:chOff x="147637" y="2511151"/>
            <a:chExt cx="8848725" cy="2028825"/>
          </a:xfrm>
        </p:grpSpPr>
        <p:pic>
          <p:nvPicPr>
            <p:cNvPr id="4" name="Picture 3"/>
            <p:cNvPicPr>
              <a:picLocks noChangeAspect="1"/>
            </p:cNvPicPr>
            <p:nvPr/>
          </p:nvPicPr>
          <p:blipFill>
            <a:blip r:embed="rId4"/>
            <a:stretch>
              <a:fillRect/>
            </a:stretch>
          </p:blipFill>
          <p:spPr>
            <a:xfrm>
              <a:off x="147637" y="2511151"/>
              <a:ext cx="8848725" cy="2028825"/>
            </a:xfrm>
            <a:prstGeom prst="rect">
              <a:avLst/>
            </a:prstGeom>
          </p:spPr>
        </p:pic>
        <p:pic>
          <p:nvPicPr>
            <p:cNvPr id="7" name="Picture 6"/>
            <p:cNvPicPr>
              <a:picLocks noChangeAspect="1"/>
            </p:cNvPicPr>
            <p:nvPr/>
          </p:nvPicPr>
          <p:blipFill>
            <a:blip r:embed="rId5"/>
            <a:stretch>
              <a:fillRect/>
            </a:stretch>
          </p:blipFill>
          <p:spPr>
            <a:xfrm>
              <a:off x="7037819" y="3134632"/>
              <a:ext cx="1191781" cy="180054"/>
            </a:xfrm>
            <a:prstGeom prst="rect">
              <a:avLst/>
            </a:prstGeom>
          </p:spPr>
        </p:pic>
      </p:grpSp>
    </p:spTree>
    <p:extLst>
      <p:ext uri="{BB962C8B-B14F-4D97-AF65-F5344CB8AC3E}">
        <p14:creationId xmlns:p14="http://schemas.microsoft.com/office/powerpoint/2010/main" val="378868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Rule Shadowing</a:t>
            </a:r>
          </a:p>
        </p:txBody>
      </p:sp>
      <p:sp>
        <p:nvSpPr>
          <p:cNvPr id="3" name="Content Placeholder 2"/>
          <p:cNvSpPr>
            <a:spLocks noGrp="1"/>
          </p:cNvSpPr>
          <p:nvPr>
            <p:ph idx="1"/>
          </p:nvPr>
        </p:nvSpPr>
        <p:spPr>
          <a:xfrm>
            <a:off x="207605" y="2878388"/>
            <a:ext cx="8440183" cy="3281780"/>
          </a:xfrm>
        </p:spPr>
        <p:txBody>
          <a:bodyPr/>
          <a:lstStyle/>
          <a:p>
            <a:r>
              <a:rPr lang="en-US" sz="2000" dirty="0"/>
              <a:t>In the example, the IP address 192.168.1.3 belongs to the Trust zone and the subnet 192.168.1.0/24. Because the firewall does a Security policy lookup from top to bottom, all traffic from IP address 192.168.1.3 matches Rule A. </a:t>
            </a:r>
          </a:p>
          <a:p>
            <a:r>
              <a:rPr lang="en-US" sz="2000" dirty="0"/>
              <a:t>Although the traffic from 192.168.1.3 also matches Rule B and Rule C, these rules will not be used because Rule A matches first. This behavior between Security policy rules is called shadowing because Rule A casts a shadow over, or hides, rules Rule B and Rule C.</a:t>
            </a:r>
          </a:p>
          <a:p>
            <a:r>
              <a:rPr lang="en-US" sz="2000" dirty="0"/>
              <a:t>At a minimum, Rule B and Rule C should precede Rule A to avoid shadowing in this example. Rule A could also be removed and replaced by another, better defined rule.</a:t>
            </a:r>
          </a:p>
          <a:p>
            <a:pPr marL="0" indent="0">
              <a:buNone/>
            </a:pPr>
            <a:endParaRPr lang="en-US" sz="1600" dirty="0"/>
          </a:p>
        </p:txBody>
      </p:sp>
      <p:grpSp>
        <p:nvGrpSpPr>
          <p:cNvPr id="5" name="Group 4"/>
          <p:cNvGrpSpPr/>
          <p:nvPr/>
        </p:nvGrpSpPr>
        <p:grpSpPr>
          <a:xfrm>
            <a:off x="330538" y="824822"/>
            <a:ext cx="8635323" cy="1914545"/>
            <a:chOff x="147637" y="2511151"/>
            <a:chExt cx="8848725" cy="2028825"/>
          </a:xfrm>
        </p:grpSpPr>
        <p:pic>
          <p:nvPicPr>
            <p:cNvPr id="4" name="Picture 3"/>
            <p:cNvPicPr>
              <a:picLocks noChangeAspect="1"/>
            </p:cNvPicPr>
            <p:nvPr/>
          </p:nvPicPr>
          <p:blipFill>
            <a:blip r:embed="rId3"/>
            <a:stretch>
              <a:fillRect/>
            </a:stretch>
          </p:blipFill>
          <p:spPr>
            <a:xfrm>
              <a:off x="147637" y="2511151"/>
              <a:ext cx="8848725" cy="2028825"/>
            </a:xfrm>
            <a:prstGeom prst="rect">
              <a:avLst/>
            </a:prstGeom>
          </p:spPr>
        </p:pic>
        <p:pic>
          <p:nvPicPr>
            <p:cNvPr id="7" name="Picture 6"/>
            <p:cNvPicPr>
              <a:picLocks noChangeAspect="1"/>
            </p:cNvPicPr>
            <p:nvPr/>
          </p:nvPicPr>
          <p:blipFill>
            <a:blip r:embed="rId4"/>
            <a:stretch>
              <a:fillRect/>
            </a:stretch>
          </p:blipFill>
          <p:spPr>
            <a:xfrm>
              <a:off x="7037819" y="3134632"/>
              <a:ext cx="1191781" cy="180054"/>
            </a:xfrm>
            <a:prstGeom prst="rect">
              <a:avLst/>
            </a:prstGeom>
          </p:spPr>
        </p:pic>
      </p:grpSp>
    </p:spTree>
    <p:extLst>
      <p:ext uri="{BB962C8B-B14F-4D97-AF65-F5344CB8AC3E}">
        <p14:creationId xmlns:p14="http://schemas.microsoft.com/office/powerpoint/2010/main" val="380154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t>Objectives</a:t>
            </a:r>
          </a:p>
        </p:txBody>
      </p:sp>
      <p:sp>
        <p:nvSpPr>
          <p:cNvPr id="143363" name="Rectangle 3"/>
          <p:cNvSpPr>
            <a:spLocks noGrp="1" noChangeArrowheads="1"/>
          </p:cNvSpPr>
          <p:nvPr>
            <p:ph idx="1"/>
          </p:nvPr>
        </p:nvSpPr>
        <p:spPr/>
        <p:txBody>
          <a:bodyPr/>
          <a:lstStyle/>
          <a:p>
            <a:pPr marL="0" indent="0">
              <a:buNone/>
            </a:pPr>
            <a:r>
              <a:rPr lang="en-US" dirty="0"/>
              <a:t>At the end of this, you will get to know more about</a:t>
            </a:r>
            <a:r>
              <a:rPr lang="en-SG" dirty="0"/>
              <a:t> firewalls</a:t>
            </a:r>
            <a:r>
              <a:rPr lang="en-US" dirty="0"/>
              <a:t>:</a:t>
            </a:r>
            <a:endParaRPr lang="en-GB" dirty="0"/>
          </a:p>
          <a:p>
            <a:pPr lvl="1">
              <a:spcBef>
                <a:spcPts val="1200"/>
              </a:spcBef>
            </a:pPr>
            <a:r>
              <a:rPr lang="en-US" dirty="0"/>
              <a:t>TCP/IP Protocols</a:t>
            </a:r>
          </a:p>
          <a:p>
            <a:pPr lvl="1">
              <a:spcBef>
                <a:spcPts val="1200"/>
              </a:spcBef>
            </a:pPr>
            <a:r>
              <a:rPr lang="en-US" dirty="0"/>
              <a:t>Interface Management Profile</a:t>
            </a:r>
          </a:p>
          <a:p>
            <a:pPr lvl="1">
              <a:spcBef>
                <a:spcPts val="1200"/>
              </a:spcBef>
            </a:pPr>
            <a:r>
              <a:rPr lang="en-US" dirty="0"/>
              <a:t>DHCP</a:t>
            </a:r>
          </a:p>
          <a:p>
            <a:pPr lvl="1">
              <a:spcBef>
                <a:spcPts val="1200"/>
              </a:spcBef>
            </a:pPr>
            <a:r>
              <a:rPr lang="en-US" dirty="0"/>
              <a:t>Virtual Routers</a:t>
            </a:r>
          </a:p>
          <a:p>
            <a:pPr lvl="1">
              <a:spcBef>
                <a:spcPts val="1200"/>
              </a:spcBef>
            </a:pPr>
            <a:r>
              <a:rPr lang="en-US" dirty="0"/>
              <a:t>NAT</a:t>
            </a:r>
          </a:p>
        </p:txBody>
      </p:sp>
    </p:spTree>
    <p:extLst>
      <p:ext uri="{BB962C8B-B14F-4D97-AF65-F5344CB8AC3E}">
        <p14:creationId xmlns:p14="http://schemas.microsoft.com/office/powerpoint/2010/main" val="1495729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Scheduling Security Policy Rules</a:t>
            </a:r>
          </a:p>
        </p:txBody>
      </p:sp>
      <p:sp>
        <p:nvSpPr>
          <p:cNvPr id="23" name="Content Placeholder 22"/>
          <p:cNvSpPr>
            <a:spLocks noGrp="1"/>
          </p:cNvSpPr>
          <p:nvPr>
            <p:ph idx="1"/>
          </p:nvPr>
        </p:nvSpPr>
        <p:spPr>
          <a:xfrm>
            <a:off x="240882" y="1051868"/>
            <a:ext cx="2344982" cy="4387896"/>
          </a:xfrm>
        </p:spPr>
        <p:txBody>
          <a:bodyPr>
            <a:normAutofit fontScale="70000" lnSpcReduction="20000"/>
          </a:bodyPr>
          <a:lstStyle/>
          <a:p>
            <a:r>
              <a:rPr lang="en-US" dirty="0"/>
              <a:t>Policy rules may be enforced on only specific days and time periods.</a:t>
            </a:r>
          </a:p>
          <a:p>
            <a:r>
              <a:rPr lang="en-US" dirty="0"/>
              <a:t>Use 24-hour time format</a:t>
            </a:r>
          </a:p>
          <a:p>
            <a:r>
              <a:rPr lang="en-US" dirty="0"/>
              <a:t>Can specify:</a:t>
            </a:r>
          </a:p>
          <a:p>
            <a:pPr lvl="1"/>
            <a:r>
              <a:rPr lang="en-US" dirty="0"/>
              <a:t>Daily</a:t>
            </a:r>
          </a:p>
          <a:p>
            <a:pPr lvl="1"/>
            <a:r>
              <a:rPr lang="en-US" dirty="0"/>
              <a:t>Days of week</a:t>
            </a:r>
          </a:p>
          <a:p>
            <a:pPr lvl="1"/>
            <a:r>
              <a:rPr lang="en-US" dirty="0"/>
              <a:t>Calendar days</a:t>
            </a:r>
          </a:p>
        </p:txBody>
      </p:sp>
      <p:pic>
        <p:nvPicPr>
          <p:cNvPr id="4" name="Picture 3"/>
          <p:cNvPicPr>
            <a:picLocks noChangeAspect="1"/>
          </p:cNvPicPr>
          <p:nvPr/>
        </p:nvPicPr>
        <p:blipFill>
          <a:blip r:embed="rId3"/>
          <a:stretch>
            <a:fillRect/>
          </a:stretch>
        </p:blipFill>
        <p:spPr>
          <a:xfrm>
            <a:off x="2551516" y="1813632"/>
            <a:ext cx="6231444" cy="2164357"/>
          </a:xfrm>
          <a:prstGeom prst="rect">
            <a:avLst/>
          </a:prstGeom>
        </p:spPr>
      </p:pic>
      <p:sp>
        <p:nvSpPr>
          <p:cNvPr id="5" name="Rectangle 4"/>
          <p:cNvSpPr/>
          <p:nvPr/>
        </p:nvSpPr>
        <p:spPr>
          <a:xfrm>
            <a:off x="2478274" y="1475077"/>
            <a:ext cx="4978399" cy="30162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Objects </a:t>
            </a:r>
            <a:r>
              <a:rPr lang="en-US" b="1" dirty="0">
                <a:latin typeface="Arial" panose="020B0604020202020204" pitchFamily="34" charset="0"/>
                <a:cs typeface="Arial" panose="020B0604020202020204" pitchFamily="34" charset="0"/>
                <a:sym typeface="Wingdings" panose="05000000000000000000" pitchFamily="2" charset="2"/>
              </a:rPr>
              <a:t>&gt; Schedules &gt; Add</a:t>
            </a:r>
            <a:endParaRPr lang="en-US"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3510621" y="4366227"/>
            <a:ext cx="3457575" cy="1314450"/>
          </a:xfrm>
          <a:prstGeom prst="rect">
            <a:avLst/>
          </a:prstGeom>
          <a:ln>
            <a:solidFill>
              <a:schemeClr val="tx1"/>
            </a:solidFill>
          </a:ln>
        </p:spPr>
      </p:pic>
      <p:sp>
        <p:nvSpPr>
          <p:cNvPr id="7" name="Rectangle 6"/>
          <p:cNvSpPr/>
          <p:nvPr/>
        </p:nvSpPr>
        <p:spPr>
          <a:xfrm>
            <a:off x="3430522" y="4006232"/>
            <a:ext cx="4978399" cy="30162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Policies </a:t>
            </a:r>
            <a:r>
              <a:rPr lang="en-US" b="1" dirty="0">
                <a:latin typeface="Arial" panose="020B0604020202020204" pitchFamily="34" charset="0"/>
                <a:cs typeface="Arial" panose="020B0604020202020204" pitchFamily="34" charset="0"/>
                <a:sym typeface="Wingdings" panose="05000000000000000000" pitchFamily="2" charset="2"/>
              </a:rPr>
              <a:t>&gt; Security &gt; &lt;select_rule&gt; &gt; Actions</a:t>
            </a:r>
            <a:endParaRPr lang="en-US" b="1" dirty="0">
              <a:latin typeface="Arial" panose="020B0604020202020204" pitchFamily="34" charset="0"/>
              <a:cs typeface="Arial" panose="020B0604020202020204" pitchFamily="34" charset="0"/>
            </a:endParaRPr>
          </a:p>
        </p:txBody>
      </p:sp>
      <p:sp>
        <p:nvSpPr>
          <p:cNvPr id="8" name="Rounded Rectangle 7"/>
          <p:cNvSpPr/>
          <p:nvPr/>
        </p:nvSpPr>
        <p:spPr>
          <a:xfrm>
            <a:off x="5085944" y="2764465"/>
            <a:ext cx="1939162" cy="962702"/>
          </a:xfrm>
          <a:prstGeom prst="round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Arial" pitchFamily="34" charset="0"/>
                <a:cs typeface="Arial" pitchFamily="34" charset="0"/>
              </a:rPr>
              <a:t>Create a schedule with one or more start/end times</a:t>
            </a:r>
          </a:p>
        </p:txBody>
      </p:sp>
      <p:cxnSp>
        <p:nvCxnSpPr>
          <p:cNvPr id="9" name="Straight Connector 8"/>
          <p:cNvCxnSpPr>
            <a:endCxn id="8" idx="1"/>
          </p:cNvCxnSpPr>
          <p:nvPr/>
        </p:nvCxnSpPr>
        <p:spPr>
          <a:xfrm>
            <a:off x="4343718" y="2895810"/>
            <a:ext cx="742227" cy="35000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7318472" y="4505059"/>
            <a:ext cx="1090449" cy="875843"/>
          </a:xfrm>
          <a:prstGeom prst="roundRect">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Arial" pitchFamily="34" charset="0"/>
                <a:cs typeface="Arial" pitchFamily="34" charset="0"/>
              </a:rPr>
              <a:t>Apply schedule to a rule</a:t>
            </a:r>
          </a:p>
        </p:txBody>
      </p:sp>
      <p:cxnSp>
        <p:nvCxnSpPr>
          <p:cNvPr id="15" name="Straight Connector 14"/>
          <p:cNvCxnSpPr>
            <a:endCxn id="14" idx="1"/>
          </p:cNvCxnSpPr>
          <p:nvPr/>
        </p:nvCxnSpPr>
        <p:spPr>
          <a:xfrm flipV="1">
            <a:off x="6526925" y="4942980"/>
            <a:ext cx="791547" cy="23402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776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SG" dirty="0"/>
              <a:t>Network Address Translation (NAT)</a:t>
            </a:r>
          </a:p>
        </p:txBody>
      </p:sp>
      <p:sp>
        <p:nvSpPr>
          <p:cNvPr id="23555" name="Content Placeholder 2"/>
          <p:cNvSpPr>
            <a:spLocks noGrp="1"/>
          </p:cNvSpPr>
          <p:nvPr>
            <p:ph idx="1"/>
          </p:nvPr>
        </p:nvSpPr>
        <p:spPr/>
        <p:txBody>
          <a:bodyPr/>
          <a:lstStyle/>
          <a:p>
            <a:r>
              <a:rPr lang="en-SG" altLang="en-US" sz="2800" dirty="0"/>
              <a:t>A technique to hide the internal address from the external network. </a:t>
            </a:r>
          </a:p>
          <a:p>
            <a:r>
              <a:rPr lang="en-SG" altLang="en-US" sz="2800" dirty="0"/>
              <a:t>Allow one or a small set of public IP addresses to be used by many hosts behind the router/firewall.</a:t>
            </a:r>
          </a:p>
        </p:txBody>
      </p:sp>
      <p:pic>
        <p:nvPicPr>
          <p:cNvPr id="2355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 y="3048000"/>
            <a:ext cx="829786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42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6"/>
          <p:cNvSpPr>
            <a:spLocks noGrp="1"/>
          </p:cNvSpPr>
          <p:nvPr>
            <p:ph type="title"/>
          </p:nvPr>
        </p:nvSpPr>
        <p:spPr/>
        <p:txBody>
          <a:bodyPr/>
          <a:lstStyle/>
          <a:p>
            <a:pPr eaLnBrk="1" hangingPunct="1"/>
            <a:r>
              <a:rPr lang="en-US" dirty="0"/>
              <a:t>Source NAT &amp; Destination NAT</a:t>
            </a:r>
          </a:p>
        </p:txBody>
      </p:sp>
      <p:sp>
        <p:nvSpPr>
          <p:cNvPr id="11268" name="Content Placeholder 7"/>
          <p:cNvSpPr>
            <a:spLocks noGrp="1"/>
          </p:cNvSpPr>
          <p:nvPr>
            <p:ph idx="1"/>
          </p:nvPr>
        </p:nvSpPr>
        <p:spPr>
          <a:xfrm>
            <a:off x="380999" y="1066800"/>
            <a:ext cx="8498305" cy="5181600"/>
          </a:xfrm>
        </p:spPr>
        <p:txBody>
          <a:bodyPr/>
          <a:lstStyle/>
          <a:p>
            <a:r>
              <a:rPr lang="en-US" sz="2400" dirty="0"/>
              <a:t>Source NAT is commonly used for private (internal) users to access the public internet (outbound traffic). </a:t>
            </a:r>
          </a:p>
          <a:p>
            <a:r>
              <a:rPr lang="en-US" sz="2400" dirty="0"/>
              <a:t>Destination NAT often is used to provide external (public) access to servers on the private network (inbound traffic).</a:t>
            </a:r>
          </a:p>
        </p:txBody>
      </p:sp>
      <p:pic>
        <p:nvPicPr>
          <p:cNvPr id="2" name="Picture 1"/>
          <p:cNvPicPr>
            <a:picLocks noChangeAspect="1"/>
          </p:cNvPicPr>
          <p:nvPr/>
        </p:nvPicPr>
        <p:blipFill>
          <a:blip r:embed="rId4"/>
          <a:stretch>
            <a:fillRect/>
          </a:stretch>
        </p:blipFill>
        <p:spPr>
          <a:xfrm>
            <a:off x="380999" y="3135319"/>
            <a:ext cx="8248603" cy="2560542"/>
          </a:xfrm>
          <a:prstGeom prst="rect">
            <a:avLst/>
          </a:prstGeom>
        </p:spPr>
      </p:pic>
    </p:spTree>
    <p:custDataLst>
      <p:tags r:id="rId1"/>
    </p:custDataLst>
    <p:extLst>
      <p:ext uri="{BB962C8B-B14F-4D97-AF65-F5344CB8AC3E}">
        <p14:creationId xmlns:p14="http://schemas.microsoft.com/office/powerpoint/2010/main" val="496432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6"/>
          <p:cNvSpPr>
            <a:spLocks noGrp="1"/>
          </p:cNvSpPr>
          <p:nvPr>
            <p:ph type="title"/>
          </p:nvPr>
        </p:nvSpPr>
        <p:spPr/>
        <p:txBody>
          <a:bodyPr>
            <a:noAutofit/>
          </a:bodyPr>
          <a:lstStyle/>
          <a:p>
            <a:r>
              <a:rPr lang="en-US" dirty="0"/>
              <a:t>Source NAT</a:t>
            </a:r>
          </a:p>
        </p:txBody>
      </p:sp>
      <p:sp>
        <p:nvSpPr>
          <p:cNvPr id="7" name="Content Placeholder 6"/>
          <p:cNvSpPr>
            <a:spLocks noGrp="1"/>
          </p:cNvSpPr>
          <p:nvPr>
            <p:ph idx="1"/>
          </p:nvPr>
        </p:nvSpPr>
        <p:spPr/>
        <p:txBody>
          <a:bodyPr>
            <a:normAutofit/>
          </a:bodyPr>
          <a:lstStyle/>
          <a:p>
            <a:pPr>
              <a:buFont typeface="Wingdings" panose="05000000000000000000" pitchFamily="2" charset="2"/>
              <a:buChar char="§"/>
            </a:pPr>
            <a:r>
              <a:rPr lang="en-US" dirty="0">
                <a:solidFill>
                  <a:schemeClr val="tx1"/>
                </a:solidFill>
              </a:rPr>
              <a:t>Source NAT translates an original source IP address to an alternate source IP address.</a:t>
            </a:r>
          </a:p>
        </p:txBody>
      </p:sp>
      <p:cxnSp>
        <p:nvCxnSpPr>
          <p:cNvPr id="24" name="Straight Connector 21"/>
          <p:cNvCxnSpPr>
            <a:cxnSpLocks noChangeShapeType="1"/>
            <a:stCxn id="31" idx="3"/>
          </p:cNvCxnSpPr>
          <p:nvPr/>
        </p:nvCxnSpPr>
        <p:spPr bwMode="auto">
          <a:xfrm flipV="1">
            <a:off x="4386790" y="2782969"/>
            <a:ext cx="2713789" cy="289729"/>
          </a:xfrm>
          <a:prstGeom prst="line">
            <a:avLst/>
          </a:prstGeom>
          <a:noFill/>
          <a:ln w="25400" algn="ctr">
            <a:solidFill>
              <a:schemeClr val="accent5"/>
            </a:solidFill>
            <a:round/>
            <a:headEnd/>
            <a:tailEnd/>
          </a:ln>
        </p:spPr>
      </p:cxnSp>
      <p:pic>
        <p:nvPicPr>
          <p:cNvPr id="19" name="Picture 11" descr="Untitled-8"/>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6359735" y="2283936"/>
            <a:ext cx="2362619" cy="973399"/>
          </a:xfrm>
          <a:prstGeom prst="rect">
            <a:avLst/>
          </a:prstGeom>
          <a:noFill/>
          <a:ln w="9525">
            <a:noFill/>
            <a:miter lim="800000"/>
            <a:headEnd/>
            <a:tailEnd/>
          </a:ln>
        </p:spPr>
      </p:pic>
      <p:pic>
        <p:nvPicPr>
          <p:cNvPr id="38" name="Picture 37" descr="Untitled-1"/>
          <p:cNvPicPr>
            <a:picLocks noChangeAspect="1" noChangeArrowheads="1"/>
          </p:cNvPicPr>
          <p:nvPr/>
        </p:nvPicPr>
        <p:blipFill>
          <a:blip r:embed="rId5" cstate="print"/>
          <a:srcRect/>
          <a:stretch>
            <a:fillRect/>
          </a:stretch>
        </p:blipFill>
        <p:spPr bwMode="auto">
          <a:xfrm>
            <a:off x="894195" y="2782960"/>
            <a:ext cx="583035" cy="457420"/>
          </a:xfrm>
          <a:prstGeom prst="rect">
            <a:avLst/>
          </a:prstGeom>
          <a:noFill/>
          <a:ln w="9525">
            <a:noFill/>
            <a:miter lim="800000"/>
            <a:headEnd/>
            <a:tailEnd/>
          </a:ln>
        </p:spPr>
      </p:pic>
      <p:sp>
        <p:nvSpPr>
          <p:cNvPr id="22" name="Text Box 49_0"/>
          <p:cNvSpPr txBox="1">
            <a:spLocks noChangeArrowheads="1"/>
          </p:cNvSpPr>
          <p:nvPr/>
        </p:nvSpPr>
        <p:spPr bwMode="auto">
          <a:xfrm>
            <a:off x="7172862" y="2454210"/>
            <a:ext cx="1006706" cy="338554"/>
          </a:xfrm>
          <a:prstGeom prst="rect">
            <a:avLst/>
          </a:prstGeom>
          <a:noFill/>
          <a:ln w="12700" algn="ctr">
            <a:noFill/>
            <a:miter lim="800000"/>
            <a:headEnd/>
            <a:tailEnd/>
          </a:ln>
        </p:spPr>
        <p:txBody>
          <a:bodyPr wrap="square">
            <a:spAutoFit/>
          </a:bodyPr>
          <a:lstStyle/>
          <a:p>
            <a:pPr>
              <a:lnSpc>
                <a:spcPct val="100000"/>
              </a:lnSpc>
              <a:spcAft>
                <a:spcPct val="0"/>
              </a:spcAft>
              <a:buClrTx/>
              <a:buSzTx/>
              <a:buFontTx/>
              <a:buNone/>
            </a:pPr>
            <a:r>
              <a:rPr kumimoji="1" lang="en-US" altLang="ko-KR" b="1" dirty="0">
                <a:solidFill>
                  <a:schemeClr val="tx2"/>
                </a:solidFill>
                <a:latin typeface="Arial" panose="020B0604020202020204" pitchFamily="34" charset="0"/>
                <a:ea typeface="굴림"/>
                <a:cs typeface="Arial" panose="020B0604020202020204" pitchFamily="34" charset="0"/>
              </a:rPr>
              <a:t>Internet</a:t>
            </a:r>
          </a:p>
        </p:txBody>
      </p:sp>
      <p:cxnSp>
        <p:nvCxnSpPr>
          <p:cNvPr id="23" name="Straight Connector 18"/>
          <p:cNvCxnSpPr>
            <a:cxnSpLocks noChangeShapeType="1"/>
            <a:stCxn id="38" idx="3"/>
          </p:cNvCxnSpPr>
          <p:nvPr/>
        </p:nvCxnSpPr>
        <p:spPr bwMode="auto">
          <a:xfrm>
            <a:off x="1477229" y="3011671"/>
            <a:ext cx="2160574" cy="68153"/>
          </a:xfrm>
          <a:prstGeom prst="line">
            <a:avLst/>
          </a:prstGeom>
          <a:noFill/>
          <a:ln w="25400" algn="ctr">
            <a:solidFill>
              <a:schemeClr val="accent5"/>
            </a:solidFill>
            <a:round/>
            <a:headEnd/>
            <a:tailEnd/>
          </a:ln>
        </p:spPr>
      </p:cxnSp>
      <p:sp>
        <p:nvSpPr>
          <p:cNvPr id="18" name="Oval 17"/>
          <p:cNvSpPr/>
          <p:nvPr/>
        </p:nvSpPr>
        <p:spPr bwMode="auto">
          <a:xfrm>
            <a:off x="2071052" y="2908796"/>
            <a:ext cx="1019758" cy="375838"/>
          </a:xfrm>
          <a:prstGeom prst="ellipse">
            <a:avLst/>
          </a:prstGeom>
          <a:solidFill>
            <a:schemeClr val="bg1"/>
          </a:solidFill>
          <a:ln w="12700" cap="flat" cmpd="sng" algn="ctr">
            <a:solidFill>
              <a:schemeClr val="tx2"/>
            </a:solidFill>
            <a:prstDash val="solid"/>
            <a:round/>
            <a:headEnd type="none" w="med" len="med"/>
            <a:tailEnd type="none" w="med" len="med"/>
          </a:ln>
          <a:effectLst/>
        </p:spPr>
        <p:txBody>
          <a:bodyPr anchor="ctr"/>
          <a:lstStyle/>
          <a:p>
            <a:pPr>
              <a:defRPr/>
            </a:pPr>
            <a:endParaRPr lang="en-US" dirty="0"/>
          </a:p>
        </p:txBody>
      </p:sp>
      <p:sp>
        <p:nvSpPr>
          <p:cNvPr id="41" name="Text Box 49"/>
          <p:cNvSpPr txBox="1">
            <a:spLocks noChangeArrowheads="1"/>
          </p:cNvSpPr>
          <p:nvPr/>
        </p:nvSpPr>
        <p:spPr bwMode="auto">
          <a:xfrm>
            <a:off x="2003398" y="2935979"/>
            <a:ext cx="1167707" cy="615553"/>
          </a:xfrm>
          <a:prstGeom prst="rect">
            <a:avLst/>
          </a:prstGeom>
          <a:noFill/>
          <a:ln w="12700" algn="ctr">
            <a:noFill/>
            <a:miter lim="800000"/>
            <a:headEnd/>
            <a:tailEnd/>
          </a:ln>
        </p:spPr>
        <p:txBody>
          <a:bodyPr wrap="square">
            <a:spAutoFit/>
          </a:bodyPr>
          <a:lstStyle/>
          <a:p>
            <a:pPr>
              <a:lnSpc>
                <a:spcPct val="100000"/>
              </a:lnSpc>
              <a:spcAft>
                <a:spcPct val="0"/>
              </a:spcAft>
              <a:buClrTx/>
              <a:buSzTx/>
              <a:buFontTx/>
              <a:buNone/>
            </a:pPr>
            <a:r>
              <a:rPr kumimoji="1" lang="en-US" altLang="ko-KR" b="1" dirty="0">
                <a:solidFill>
                  <a:schemeClr val="accent1"/>
                </a:solidFill>
                <a:latin typeface="Arial" panose="020B0604020202020204" pitchFamily="34" charset="0"/>
                <a:ea typeface="굴림"/>
                <a:cs typeface="Arial" panose="020B0604020202020204" pitchFamily="34" charset="0"/>
              </a:rPr>
              <a:t>Trust-L3</a:t>
            </a:r>
          </a:p>
          <a:p>
            <a:pPr>
              <a:lnSpc>
                <a:spcPct val="100000"/>
              </a:lnSpc>
              <a:spcAft>
                <a:spcPct val="0"/>
              </a:spcAft>
              <a:buClrTx/>
              <a:buSzTx/>
              <a:buFontTx/>
              <a:buNone/>
            </a:pPr>
            <a:endParaRPr kumimoji="1" lang="en-US" altLang="ko-KR" sz="1200" b="1" dirty="0">
              <a:solidFill>
                <a:schemeClr val="tx2"/>
              </a:solidFill>
              <a:ea typeface="굴림"/>
              <a:cs typeface="굴림"/>
            </a:endParaRPr>
          </a:p>
        </p:txBody>
      </p:sp>
      <p:sp>
        <p:nvSpPr>
          <p:cNvPr id="42" name="Oval 41"/>
          <p:cNvSpPr/>
          <p:nvPr/>
        </p:nvSpPr>
        <p:spPr bwMode="auto">
          <a:xfrm>
            <a:off x="5050039" y="2743738"/>
            <a:ext cx="1019758" cy="375838"/>
          </a:xfrm>
          <a:prstGeom prst="ellipse">
            <a:avLst/>
          </a:prstGeom>
          <a:solidFill>
            <a:schemeClr val="bg1"/>
          </a:solidFill>
          <a:ln w="12700" cap="flat" cmpd="sng" algn="ctr">
            <a:solidFill>
              <a:schemeClr val="tx2"/>
            </a:solidFill>
            <a:prstDash val="solid"/>
            <a:round/>
            <a:headEnd type="none" w="med" len="med"/>
            <a:tailEnd type="none" w="med" len="med"/>
          </a:ln>
          <a:effectLst/>
        </p:spPr>
        <p:txBody>
          <a:bodyPr anchor="ctr"/>
          <a:lstStyle/>
          <a:p>
            <a:pPr>
              <a:defRPr/>
            </a:pPr>
            <a:endParaRPr lang="en-US" dirty="0"/>
          </a:p>
        </p:txBody>
      </p:sp>
      <p:sp>
        <p:nvSpPr>
          <p:cNvPr id="45" name="Text Box 49"/>
          <p:cNvSpPr txBox="1">
            <a:spLocks noChangeArrowheads="1"/>
          </p:cNvSpPr>
          <p:nvPr/>
        </p:nvSpPr>
        <p:spPr bwMode="auto">
          <a:xfrm>
            <a:off x="4899788" y="2793740"/>
            <a:ext cx="1342375" cy="584775"/>
          </a:xfrm>
          <a:prstGeom prst="rect">
            <a:avLst/>
          </a:prstGeom>
          <a:noFill/>
          <a:ln w="12700" algn="ctr">
            <a:noFill/>
            <a:miter lim="800000"/>
            <a:headEnd/>
            <a:tailEnd/>
          </a:ln>
        </p:spPr>
        <p:txBody>
          <a:bodyPr wrap="square">
            <a:spAutoFit/>
          </a:bodyPr>
          <a:lstStyle/>
          <a:p>
            <a:pPr>
              <a:lnSpc>
                <a:spcPct val="100000"/>
              </a:lnSpc>
              <a:spcAft>
                <a:spcPct val="0"/>
              </a:spcAft>
              <a:buClrTx/>
              <a:buSzTx/>
              <a:buFontTx/>
              <a:buNone/>
            </a:pPr>
            <a:r>
              <a:rPr kumimoji="1" lang="en-US" altLang="ko-KR" sz="1400" b="1" dirty="0">
                <a:solidFill>
                  <a:schemeClr val="accent6">
                    <a:lumMod val="50000"/>
                  </a:schemeClr>
                </a:solidFill>
                <a:latin typeface="Arial" panose="020B0604020202020204" pitchFamily="34" charset="0"/>
                <a:ea typeface="굴림"/>
                <a:cs typeface="Arial" panose="020B0604020202020204" pitchFamily="34" charset="0"/>
              </a:rPr>
              <a:t>Untrust-L3</a:t>
            </a:r>
          </a:p>
          <a:p>
            <a:pPr>
              <a:lnSpc>
                <a:spcPct val="100000"/>
              </a:lnSpc>
              <a:spcAft>
                <a:spcPct val="0"/>
              </a:spcAft>
              <a:buClrTx/>
              <a:buSzTx/>
              <a:buFontTx/>
              <a:buNone/>
            </a:pPr>
            <a:endParaRPr kumimoji="1" lang="en-US" altLang="ko-KR" sz="1200" b="1" dirty="0">
              <a:solidFill>
                <a:schemeClr val="tx2"/>
              </a:solidFill>
              <a:ea typeface="굴림"/>
              <a:cs typeface="굴림"/>
            </a:endParaRPr>
          </a:p>
        </p:txBody>
      </p:sp>
      <p:cxnSp>
        <p:nvCxnSpPr>
          <p:cNvPr id="48" name="Curved Connector 15"/>
          <p:cNvCxnSpPr>
            <a:cxnSpLocks noChangeShapeType="1"/>
          </p:cNvCxnSpPr>
          <p:nvPr/>
        </p:nvCxnSpPr>
        <p:spPr bwMode="auto">
          <a:xfrm>
            <a:off x="1513615" y="2801375"/>
            <a:ext cx="5209070" cy="371742"/>
          </a:xfrm>
          <a:prstGeom prst="curvedConnector3">
            <a:avLst>
              <a:gd name="adj1" fmla="val 47669"/>
            </a:avLst>
          </a:prstGeom>
          <a:noFill/>
          <a:ln w="38100" algn="ctr">
            <a:solidFill>
              <a:schemeClr val="tx1"/>
            </a:solidFill>
            <a:round/>
            <a:headEnd/>
            <a:tailEnd type="arrow" w="med" len="med"/>
          </a:ln>
        </p:spPr>
      </p:cxnSp>
      <p:pic>
        <p:nvPicPr>
          <p:cNvPr id="62" name="Picture 17" descr="Untitled-4"/>
          <p:cNvPicPr>
            <a:picLocks noChangeAspect="1" noChangeArrowheads="1"/>
          </p:cNvPicPr>
          <p:nvPr/>
        </p:nvPicPr>
        <p:blipFill>
          <a:blip r:embed="rId6" cstate="print"/>
          <a:srcRect/>
          <a:stretch>
            <a:fillRect/>
          </a:stretch>
        </p:blipFill>
        <p:spPr bwMode="auto">
          <a:xfrm>
            <a:off x="6817298" y="2764893"/>
            <a:ext cx="416798" cy="546793"/>
          </a:xfrm>
          <a:prstGeom prst="rect">
            <a:avLst/>
          </a:prstGeom>
          <a:noFill/>
          <a:ln w="9525">
            <a:noFill/>
            <a:miter lim="800000"/>
            <a:headEnd/>
            <a:tailEnd/>
          </a:ln>
        </p:spPr>
      </p:pic>
      <p:sp>
        <p:nvSpPr>
          <p:cNvPr id="25" name="TextBox 24"/>
          <p:cNvSpPr txBox="1"/>
          <p:nvPr/>
        </p:nvSpPr>
        <p:spPr>
          <a:xfrm>
            <a:off x="389366" y="3314393"/>
            <a:ext cx="1592690" cy="275460"/>
          </a:xfrm>
          <a:prstGeom prst="rect">
            <a:avLst/>
          </a:prstGeom>
          <a:noFill/>
        </p:spPr>
        <p:txBody>
          <a:bodyPr wrap="square" rtlCol="0">
            <a:spAutoFit/>
          </a:bodyPr>
          <a:lstStyle/>
          <a:p>
            <a:pPr>
              <a:buNone/>
            </a:pPr>
            <a:r>
              <a:rPr lang="en-US" sz="1400" b="1" dirty="0">
                <a:solidFill>
                  <a:srgbClr val="FF0000"/>
                </a:solidFill>
                <a:latin typeface="Arial" panose="020B0604020202020204" pitchFamily="34" charset="0"/>
                <a:cs typeface="Arial" panose="020B0604020202020204" pitchFamily="34" charset="0"/>
              </a:rPr>
              <a:t>192.168.15.47</a:t>
            </a:r>
          </a:p>
        </p:txBody>
      </p:sp>
      <p:sp>
        <p:nvSpPr>
          <p:cNvPr id="2" name="Rectangle 1"/>
          <p:cNvSpPr/>
          <p:nvPr/>
        </p:nvSpPr>
        <p:spPr>
          <a:xfrm>
            <a:off x="4216223" y="3158278"/>
            <a:ext cx="1472037" cy="275460"/>
          </a:xfrm>
          <a:prstGeom prst="rect">
            <a:avLst/>
          </a:prstGeom>
          <a:noFill/>
        </p:spPr>
        <p:txBody>
          <a:bodyPr wrap="square" rtlCol="0">
            <a:spAutoFit/>
          </a:bodyPr>
          <a:lstStyle/>
          <a:p>
            <a:pPr>
              <a:buNone/>
            </a:pPr>
            <a:r>
              <a:rPr lang="en-US" sz="1400" b="1" dirty="0">
                <a:solidFill>
                  <a:srgbClr val="00B050"/>
                </a:solidFill>
                <a:latin typeface="Arial" panose="020B0604020202020204" pitchFamily="34" charset="0"/>
                <a:cs typeface="Arial" panose="020B0604020202020204" pitchFamily="34" charset="0"/>
              </a:rPr>
              <a:t>198.51.100.22</a:t>
            </a:r>
          </a:p>
        </p:txBody>
      </p:sp>
      <p:sp>
        <p:nvSpPr>
          <p:cNvPr id="28" name="TextBox 27"/>
          <p:cNvSpPr txBox="1"/>
          <p:nvPr/>
        </p:nvSpPr>
        <p:spPr>
          <a:xfrm>
            <a:off x="6460379" y="3357760"/>
            <a:ext cx="1592690" cy="275460"/>
          </a:xfrm>
          <a:prstGeom prst="rect">
            <a:avLst/>
          </a:prstGeom>
          <a:noFill/>
        </p:spPr>
        <p:txBody>
          <a:bodyPr wrap="square" rtlCol="0">
            <a:spAutoFit/>
          </a:bodyPr>
          <a:lstStyle/>
          <a:p>
            <a:pPr>
              <a:buNone/>
            </a:pPr>
            <a:r>
              <a:rPr lang="en-US" sz="1400" b="1" dirty="0">
                <a:solidFill>
                  <a:srgbClr val="004B72"/>
                </a:solidFill>
              </a:rPr>
              <a:t> </a:t>
            </a:r>
            <a:r>
              <a:rPr lang="en-US" sz="1400" b="1" dirty="0">
                <a:solidFill>
                  <a:srgbClr val="004B72"/>
                </a:solidFill>
                <a:latin typeface="Arial" panose="020B0604020202020204" pitchFamily="34" charset="0"/>
                <a:cs typeface="Arial" panose="020B0604020202020204" pitchFamily="34" charset="0"/>
              </a:rPr>
              <a:t>203.0.113.38</a:t>
            </a:r>
          </a:p>
        </p:txBody>
      </p:sp>
      <p:pic>
        <p:nvPicPr>
          <p:cNvPr id="31" name="Picture 14" descr="Untitled-11"/>
          <p:cNvPicPr>
            <a:picLocks noChangeAspect="1" noChangeArrowheads="1"/>
          </p:cNvPicPr>
          <p:nvPr/>
        </p:nvPicPr>
        <p:blipFill>
          <a:blip r:embed="rId7" cstate="print"/>
          <a:srcRect/>
          <a:stretch>
            <a:fillRect/>
          </a:stretch>
        </p:blipFill>
        <p:spPr bwMode="auto">
          <a:xfrm>
            <a:off x="3660887" y="2869150"/>
            <a:ext cx="725902" cy="407094"/>
          </a:xfrm>
          <a:prstGeom prst="rect">
            <a:avLst/>
          </a:prstGeom>
          <a:noFill/>
          <a:ln w="9525">
            <a:noFill/>
            <a:miter lim="800000"/>
            <a:headEnd/>
            <a:tailEnd/>
          </a:ln>
        </p:spPr>
      </p:pic>
      <p:graphicFrame>
        <p:nvGraphicFramePr>
          <p:cNvPr id="27" name="Table 26"/>
          <p:cNvGraphicFramePr>
            <a:graphicFrameLocks noGrp="1"/>
          </p:cNvGraphicFramePr>
          <p:nvPr>
            <p:extLst>
              <p:ext uri="{D42A27DB-BD31-4B8C-83A1-F6EECF244321}">
                <p14:modId xmlns:p14="http://schemas.microsoft.com/office/powerpoint/2010/main" val="4255039028"/>
              </p:ext>
            </p:extLst>
          </p:nvPr>
        </p:nvGraphicFramePr>
        <p:xfrm>
          <a:off x="663704" y="4198908"/>
          <a:ext cx="2742448" cy="1030772"/>
        </p:xfrm>
        <a:graphic>
          <a:graphicData uri="http://schemas.openxmlformats.org/drawingml/2006/table">
            <a:tbl>
              <a:tblPr firstRow="1" bandRow="1">
                <a:tableStyleId>{5C22544A-7EE6-4342-B048-85BDC9FD1C3A}</a:tableStyleId>
              </a:tblPr>
              <a:tblGrid>
                <a:gridCol w="1371224">
                  <a:extLst>
                    <a:ext uri="{9D8B030D-6E8A-4147-A177-3AD203B41FA5}">
                      <a16:colId xmlns:a16="http://schemas.microsoft.com/office/drawing/2014/main" val="3115588731"/>
                    </a:ext>
                  </a:extLst>
                </a:gridCol>
                <a:gridCol w="1371224">
                  <a:extLst>
                    <a:ext uri="{9D8B030D-6E8A-4147-A177-3AD203B41FA5}">
                      <a16:colId xmlns:a16="http://schemas.microsoft.com/office/drawing/2014/main" val="1894025179"/>
                    </a:ext>
                  </a:extLst>
                </a:gridCol>
              </a:tblGrid>
              <a:tr h="279822">
                <a:tc>
                  <a:txBody>
                    <a:bodyPr/>
                    <a:lstStyle/>
                    <a:p>
                      <a:pPr algn="l"/>
                      <a:r>
                        <a:rPr lang="en-US" sz="1400" dirty="0">
                          <a:solidFill>
                            <a:schemeClr val="bg1"/>
                          </a:solidFill>
                          <a:latin typeface="Arial" panose="020B0604020202020204" pitchFamily="34" charset="0"/>
                          <a:cs typeface="Arial" panose="020B0604020202020204" pitchFamily="34" charset="0"/>
                        </a:rPr>
                        <a:t>Source</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solidFill>
                            <a:schemeClr val="bg1"/>
                          </a:solidFill>
                          <a:latin typeface="Arial" panose="020B0604020202020204" pitchFamily="34" charset="0"/>
                          <a:cs typeface="Arial" panose="020B0604020202020204" pitchFamily="34" charset="0"/>
                        </a:rPr>
                        <a:t>Destination</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486395"/>
                  </a:ext>
                </a:extLst>
              </a:tr>
              <a:tr h="374416">
                <a:tc>
                  <a:txBody>
                    <a:bodyPr/>
                    <a:lstStyle/>
                    <a:p>
                      <a:pPr algn="l"/>
                      <a:r>
                        <a:rPr lang="en-US" sz="1400" b="1" dirty="0">
                          <a:solidFill>
                            <a:srgbClr val="FF0000"/>
                          </a:solidFill>
                          <a:latin typeface="Arial" panose="020B0604020202020204" pitchFamily="34" charset="0"/>
                          <a:cs typeface="Arial" panose="020B0604020202020204" pitchFamily="34" charset="0"/>
                        </a:rPr>
                        <a:t>192.168.15.47</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dirty="0">
                          <a:solidFill>
                            <a:schemeClr val="tx2"/>
                          </a:solidFill>
                          <a:latin typeface="Arial" panose="020B0604020202020204" pitchFamily="34" charset="0"/>
                          <a:cs typeface="Arial" panose="020B0604020202020204" pitchFamily="34" charset="0"/>
                        </a:rPr>
                        <a:t>203.0.113.38</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9457732"/>
                  </a:ext>
                </a:extLst>
              </a:tr>
              <a:tr h="374416">
                <a:tc>
                  <a:txBody>
                    <a:bodyPr/>
                    <a:lstStyle/>
                    <a:p>
                      <a:pPr algn="l"/>
                      <a:r>
                        <a:rPr lang="en-US" sz="1400" dirty="0">
                          <a:solidFill>
                            <a:schemeClr val="tx2"/>
                          </a:solidFill>
                          <a:latin typeface="Arial" panose="020B0604020202020204" pitchFamily="34" charset="0"/>
                          <a:cs typeface="Arial" panose="020B0604020202020204" pitchFamily="34" charset="0"/>
                        </a:rPr>
                        <a:t>Trust-L3</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solidFill>
                            <a:schemeClr val="tx2"/>
                          </a:solidFill>
                          <a:latin typeface="Arial" panose="020B0604020202020204" pitchFamily="34" charset="0"/>
                          <a:cs typeface="Arial" panose="020B0604020202020204" pitchFamily="34" charset="0"/>
                        </a:rPr>
                        <a:t>Untrust-L3</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1630853"/>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071220027"/>
              </p:ext>
            </p:extLst>
          </p:nvPr>
        </p:nvGraphicFramePr>
        <p:xfrm>
          <a:off x="5967693" y="4198908"/>
          <a:ext cx="2742448" cy="1030772"/>
        </p:xfrm>
        <a:graphic>
          <a:graphicData uri="http://schemas.openxmlformats.org/drawingml/2006/table">
            <a:tbl>
              <a:tblPr firstRow="1" bandRow="1">
                <a:tableStyleId>{5C22544A-7EE6-4342-B048-85BDC9FD1C3A}</a:tableStyleId>
              </a:tblPr>
              <a:tblGrid>
                <a:gridCol w="1371224">
                  <a:extLst>
                    <a:ext uri="{9D8B030D-6E8A-4147-A177-3AD203B41FA5}">
                      <a16:colId xmlns:a16="http://schemas.microsoft.com/office/drawing/2014/main" val="3115588731"/>
                    </a:ext>
                  </a:extLst>
                </a:gridCol>
                <a:gridCol w="1371224">
                  <a:extLst>
                    <a:ext uri="{9D8B030D-6E8A-4147-A177-3AD203B41FA5}">
                      <a16:colId xmlns:a16="http://schemas.microsoft.com/office/drawing/2014/main" val="1894025179"/>
                    </a:ext>
                  </a:extLst>
                </a:gridCol>
              </a:tblGrid>
              <a:tr h="279822">
                <a:tc>
                  <a:txBody>
                    <a:bodyPr/>
                    <a:lstStyle/>
                    <a:p>
                      <a:pPr algn="l"/>
                      <a:r>
                        <a:rPr lang="en-US" sz="1400" dirty="0">
                          <a:solidFill>
                            <a:schemeClr val="bg1"/>
                          </a:solidFill>
                          <a:latin typeface="Arial" panose="020B0604020202020204" pitchFamily="34" charset="0"/>
                          <a:cs typeface="Arial" panose="020B0604020202020204" pitchFamily="34" charset="0"/>
                        </a:rPr>
                        <a:t>Source</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solidFill>
                            <a:schemeClr val="bg1"/>
                          </a:solidFill>
                          <a:latin typeface="Arial" panose="020B0604020202020204" pitchFamily="34" charset="0"/>
                          <a:cs typeface="Arial" panose="020B0604020202020204" pitchFamily="34" charset="0"/>
                        </a:rPr>
                        <a:t>Destination</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486395"/>
                  </a:ext>
                </a:extLst>
              </a:tr>
              <a:tr h="374416">
                <a:tc>
                  <a:txBody>
                    <a:bodyPr/>
                    <a:lstStyle/>
                    <a:p>
                      <a:pPr algn="l"/>
                      <a:r>
                        <a:rPr lang="en-US" sz="1400" b="1" dirty="0">
                          <a:solidFill>
                            <a:srgbClr val="00B050"/>
                          </a:solidFill>
                          <a:latin typeface="Arial" panose="020B0604020202020204" pitchFamily="34" charset="0"/>
                          <a:cs typeface="Arial" panose="020B0604020202020204" pitchFamily="34" charset="0"/>
                        </a:rPr>
                        <a:t>198.51.100.22</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dirty="0">
                          <a:solidFill>
                            <a:schemeClr val="tx2"/>
                          </a:solidFill>
                          <a:latin typeface="Arial" panose="020B0604020202020204" pitchFamily="34" charset="0"/>
                          <a:cs typeface="Arial" panose="020B0604020202020204" pitchFamily="34" charset="0"/>
                        </a:rPr>
                        <a:t>203.0.113.38</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9457732"/>
                  </a:ext>
                </a:extLst>
              </a:tr>
              <a:tr h="374416">
                <a:tc>
                  <a:txBody>
                    <a:bodyPr/>
                    <a:lstStyle/>
                    <a:p>
                      <a:pPr algn="l"/>
                      <a:r>
                        <a:rPr lang="en-US" sz="1400" dirty="0">
                          <a:solidFill>
                            <a:schemeClr val="tx2"/>
                          </a:solidFill>
                          <a:latin typeface="Arial" panose="020B0604020202020204" pitchFamily="34" charset="0"/>
                          <a:cs typeface="Arial" panose="020B0604020202020204" pitchFamily="34" charset="0"/>
                        </a:rPr>
                        <a:t>Untrust-L3</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solidFill>
                            <a:schemeClr val="tx2"/>
                          </a:solidFill>
                          <a:latin typeface="Arial" panose="020B0604020202020204" pitchFamily="34" charset="0"/>
                          <a:cs typeface="Arial" panose="020B0604020202020204" pitchFamily="34" charset="0"/>
                        </a:rPr>
                        <a:t>Untrust-L3</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1630853"/>
                  </a:ext>
                </a:extLst>
              </a:tr>
            </a:tbl>
          </a:graphicData>
        </a:graphic>
      </p:graphicFrame>
      <p:pic>
        <p:nvPicPr>
          <p:cNvPr id="30" name="Picture 17" descr="Untitled-4"/>
          <p:cNvPicPr>
            <a:picLocks noChangeAspect="1" noChangeArrowheads="1"/>
          </p:cNvPicPr>
          <p:nvPr/>
        </p:nvPicPr>
        <p:blipFill>
          <a:blip r:embed="rId6" cstate="print"/>
          <a:srcRect/>
          <a:stretch>
            <a:fillRect/>
          </a:stretch>
        </p:blipFill>
        <p:spPr bwMode="auto">
          <a:xfrm>
            <a:off x="4644609" y="4514624"/>
            <a:ext cx="416798" cy="546793"/>
          </a:xfrm>
          <a:prstGeom prst="rect">
            <a:avLst/>
          </a:prstGeom>
          <a:noFill/>
          <a:ln w="9525">
            <a:noFill/>
            <a:miter lim="800000"/>
            <a:headEnd/>
            <a:tailEnd/>
          </a:ln>
        </p:spPr>
      </p:pic>
      <p:cxnSp>
        <p:nvCxnSpPr>
          <p:cNvPr id="34" name="Straight Connector 30"/>
          <p:cNvCxnSpPr>
            <a:cxnSpLocks noChangeShapeType="1"/>
          </p:cNvCxnSpPr>
          <p:nvPr/>
        </p:nvCxnSpPr>
        <p:spPr bwMode="auto">
          <a:xfrm flipH="1" flipV="1">
            <a:off x="3851488" y="3158278"/>
            <a:ext cx="894654" cy="1472212"/>
          </a:xfrm>
          <a:prstGeom prst="line">
            <a:avLst/>
          </a:prstGeom>
          <a:noFill/>
          <a:ln w="28575" algn="ctr">
            <a:solidFill>
              <a:schemeClr val="accent4"/>
            </a:solidFill>
            <a:round/>
            <a:headEnd type="none" w="med" len="med"/>
            <a:tailEnd type="none" w="med" len="med"/>
          </a:ln>
        </p:spPr>
      </p:cxnSp>
      <p:sp>
        <p:nvSpPr>
          <p:cNvPr id="36" name="Oval 35"/>
          <p:cNvSpPr/>
          <p:nvPr/>
        </p:nvSpPr>
        <p:spPr bwMode="auto">
          <a:xfrm>
            <a:off x="3880935" y="3706465"/>
            <a:ext cx="1019758" cy="375838"/>
          </a:xfrm>
          <a:prstGeom prst="ellipse">
            <a:avLst/>
          </a:prstGeom>
          <a:solidFill>
            <a:schemeClr val="bg1"/>
          </a:solidFill>
          <a:ln w="12700" cap="flat" cmpd="sng" algn="ctr">
            <a:solidFill>
              <a:schemeClr val="tx2"/>
            </a:solidFill>
            <a:prstDash val="solid"/>
            <a:round/>
            <a:headEnd type="none" w="med" len="med"/>
            <a:tailEnd type="none" w="med" len="med"/>
          </a:ln>
          <a:effectLst/>
        </p:spPr>
        <p:txBody>
          <a:bodyPr anchor="ctr"/>
          <a:lstStyle/>
          <a:p>
            <a:pPr>
              <a:defRPr/>
            </a:pPr>
            <a:endParaRPr lang="en-US" dirty="0"/>
          </a:p>
        </p:txBody>
      </p:sp>
      <p:sp>
        <p:nvSpPr>
          <p:cNvPr id="33" name="Text Box 49"/>
          <p:cNvSpPr txBox="1">
            <a:spLocks noChangeArrowheads="1"/>
          </p:cNvSpPr>
          <p:nvPr/>
        </p:nvSpPr>
        <p:spPr bwMode="auto">
          <a:xfrm>
            <a:off x="3802935" y="3739170"/>
            <a:ext cx="1167707" cy="307777"/>
          </a:xfrm>
          <a:prstGeom prst="rect">
            <a:avLst/>
          </a:prstGeom>
          <a:noFill/>
          <a:ln w="12700" algn="ctr">
            <a:noFill/>
            <a:miter lim="800000"/>
            <a:headEnd/>
            <a:tailEnd/>
          </a:ln>
        </p:spPr>
        <p:txBody>
          <a:bodyPr wrap="square">
            <a:spAutoFit/>
          </a:bodyPr>
          <a:lstStyle/>
          <a:p>
            <a:pPr>
              <a:lnSpc>
                <a:spcPct val="100000"/>
              </a:lnSpc>
              <a:spcAft>
                <a:spcPct val="0"/>
              </a:spcAft>
              <a:buClrTx/>
              <a:buSzTx/>
              <a:buFontTx/>
              <a:buNone/>
            </a:pPr>
            <a:r>
              <a:rPr kumimoji="1" lang="en-US" altLang="ko-KR" sz="1400" b="1" dirty="0">
                <a:latin typeface="Arial" panose="020B0604020202020204" pitchFamily="34" charset="0"/>
                <a:ea typeface="굴림"/>
                <a:cs typeface="Arial" panose="020B0604020202020204" pitchFamily="34" charset="0"/>
              </a:rPr>
              <a:t>DMZ</a:t>
            </a:r>
          </a:p>
        </p:txBody>
      </p:sp>
      <p:sp>
        <p:nvSpPr>
          <p:cNvPr id="26" name="TextBox 25"/>
          <p:cNvSpPr txBox="1"/>
          <p:nvPr/>
        </p:nvSpPr>
        <p:spPr>
          <a:xfrm>
            <a:off x="590885" y="3910679"/>
            <a:ext cx="1592690" cy="275460"/>
          </a:xfrm>
          <a:prstGeom prst="rect">
            <a:avLst/>
          </a:prstGeom>
          <a:noFill/>
        </p:spPr>
        <p:txBody>
          <a:bodyPr wrap="square" rtlCol="0">
            <a:spAutoFit/>
          </a:bodyPr>
          <a:lstStyle/>
          <a:p>
            <a:pPr>
              <a:buNone/>
            </a:pPr>
            <a:r>
              <a:rPr lang="en-US" sz="1400" b="1" dirty="0">
                <a:solidFill>
                  <a:srgbClr val="00ACDC"/>
                </a:solidFill>
                <a:latin typeface="Arial" panose="020B0604020202020204" pitchFamily="34" charset="0"/>
                <a:cs typeface="Arial" panose="020B0604020202020204" pitchFamily="34" charset="0"/>
              </a:rPr>
              <a:t>Before:</a:t>
            </a:r>
          </a:p>
        </p:txBody>
      </p:sp>
      <p:sp>
        <p:nvSpPr>
          <p:cNvPr id="32" name="TextBox 31"/>
          <p:cNvSpPr txBox="1"/>
          <p:nvPr/>
        </p:nvSpPr>
        <p:spPr>
          <a:xfrm>
            <a:off x="5874763" y="3916220"/>
            <a:ext cx="1592690" cy="275460"/>
          </a:xfrm>
          <a:prstGeom prst="rect">
            <a:avLst/>
          </a:prstGeom>
          <a:noFill/>
        </p:spPr>
        <p:txBody>
          <a:bodyPr wrap="square" rtlCol="0">
            <a:spAutoFit/>
          </a:bodyPr>
          <a:lstStyle/>
          <a:p>
            <a:pPr>
              <a:buNone/>
            </a:pPr>
            <a:r>
              <a:rPr lang="en-US" sz="1400" b="1" dirty="0">
                <a:solidFill>
                  <a:srgbClr val="00ACDC"/>
                </a:solidFill>
                <a:latin typeface="Arial" panose="020B0604020202020204" pitchFamily="34" charset="0"/>
                <a:cs typeface="Arial" panose="020B0604020202020204" pitchFamily="34" charset="0"/>
              </a:rPr>
              <a:t>After:</a:t>
            </a:r>
          </a:p>
        </p:txBody>
      </p:sp>
    </p:spTree>
    <p:custDataLst>
      <p:tags r:id="rId1"/>
    </p:custDataLst>
    <p:extLst>
      <p:ext uri="{BB962C8B-B14F-4D97-AF65-F5344CB8AC3E}">
        <p14:creationId xmlns:p14="http://schemas.microsoft.com/office/powerpoint/2010/main" val="2907024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6"/>
          <p:cNvSpPr>
            <a:spLocks noGrp="1"/>
          </p:cNvSpPr>
          <p:nvPr>
            <p:ph type="title"/>
          </p:nvPr>
        </p:nvSpPr>
        <p:spPr/>
        <p:txBody>
          <a:bodyPr/>
          <a:lstStyle/>
          <a:p>
            <a:pPr eaLnBrk="1" hangingPunct="1"/>
            <a:r>
              <a:rPr lang="en-US" dirty="0"/>
              <a:t>Source NAT Types</a:t>
            </a:r>
          </a:p>
        </p:txBody>
      </p:sp>
      <p:sp>
        <p:nvSpPr>
          <p:cNvPr id="2" name="Content Placeholder 1"/>
          <p:cNvSpPr>
            <a:spLocks noGrp="1"/>
          </p:cNvSpPr>
          <p:nvPr>
            <p:ph idx="1"/>
          </p:nvPr>
        </p:nvSpPr>
        <p:spPr/>
        <p:txBody>
          <a:bodyPr/>
          <a:lstStyle/>
          <a:p>
            <a:r>
              <a:rPr lang="en-US" sz="2400" b="1" dirty="0"/>
              <a:t>Dynamic IP/Port</a:t>
            </a:r>
            <a:r>
              <a:rPr lang="en-US" sz="2400" dirty="0"/>
              <a:t> (DIPP)  </a:t>
            </a:r>
          </a:p>
          <a:p>
            <a:pPr lvl="1"/>
            <a:r>
              <a:rPr lang="en-US" sz="2000" dirty="0"/>
              <a:t>Multiple clients use the same public IP addresses with different source port numbers</a:t>
            </a:r>
          </a:p>
          <a:p>
            <a:pPr marL="692150" lvl="1" indent="-342900"/>
            <a:r>
              <a:rPr lang="en-US" sz="2000" dirty="0"/>
              <a:t>Assigned address can be set to </a:t>
            </a:r>
            <a:r>
              <a:rPr lang="en-US" sz="2000" b="1" dirty="0"/>
              <a:t>Interface address </a:t>
            </a:r>
            <a:r>
              <a:rPr lang="en-US" sz="2000" dirty="0"/>
              <a:t>or </a:t>
            </a:r>
            <a:r>
              <a:rPr lang="en-US" sz="2000" b="1" dirty="0"/>
              <a:t>Translated address</a:t>
            </a:r>
          </a:p>
          <a:p>
            <a:r>
              <a:rPr lang="en-US" sz="2400" b="1" dirty="0"/>
              <a:t>Dynamic IP</a:t>
            </a:r>
            <a:r>
              <a:rPr lang="en-US" sz="2400" dirty="0"/>
              <a:t> </a:t>
            </a:r>
          </a:p>
          <a:p>
            <a:pPr lvl="1"/>
            <a:r>
              <a:rPr lang="en-US" sz="2000" dirty="0"/>
              <a:t>1-to-1 translations</a:t>
            </a:r>
          </a:p>
          <a:p>
            <a:pPr lvl="1"/>
            <a:r>
              <a:rPr lang="en-US" sz="2000" dirty="0"/>
              <a:t>Private source addresses translate to the next available address in the range</a:t>
            </a:r>
          </a:p>
          <a:p>
            <a:pPr lvl="1"/>
            <a:r>
              <a:rPr lang="en-US" sz="2000" dirty="0"/>
              <a:t>Source port is unchanged</a:t>
            </a:r>
          </a:p>
          <a:p>
            <a:r>
              <a:rPr lang="en-US" sz="2400" b="1" dirty="0"/>
              <a:t>Static IP</a:t>
            </a:r>
            <a:r>
              <a:rPr lang="en-US" sz="2400" dirty="0"/>
              <a:t> </a:t>
            </a:r>
          </a:p>
          <a:p>
            <a:pPr lvl="1"/>
            <a:r>
              <a:rPr lang="en-US" sz="2000" dirty="0"/>
              <a:t>1-to-1 fixed translations</a:t>
            </a:r>
          </a:p>
          <a:p>
            <a:pPr lvl="1"/>
            <a:r>
              <a:rPr lang="en-US" sz="2000" dirty="0"/>
              <a:t>Use static IP to change the source IP address while leaving the source port unchanged</a:t>
            </a:r>
          </a:p>
        </p:txBody>
      </p:sp>
    </p:spTree>
    <p:custDataLst>
      <p:tags r:id="rId1"/>
    </p:custDataLst>
    <p:extLst>
      <p:ext uri="{BB962C8B-B14F-4D97-AF65-F5344CB8AC3E}">
        <p14:creationId xmlns:p14="http://schemas.microsoft.com/office/powerpoint/2010/main" val="2736708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SG" dirty="0"/>
              <a:t>NAT Table</a:t>
            </a:r>
          </a:p>
        </p:txBody>
      </p:sp>
      <p:sp>
        <p:nvSpPr>
          <p:cNvPr id="19459" name="Content Placeholder 2"/>
          <p:cNvSpPr>
            <a:spLocks noGrp="1"/>
          </p:cNvSpPr>
          <p:nvPr>
            <p:ph idx="1"/>
          </p:nvPr>
        </p:nvSpPr>
        <p:spPr/>
        <p:txBody>
          <a:bodyPr/>
          <a:lstStyle/>
          <a:p>
            <a:pPr>
              <a:defRPr/>
            </a:pPr>
            <a:r>
              <a:rPr lang="en-SG" sz="2800" dirty="0"/>
              <a:t>Network address translation will translate internal IP addresses to external IP address for Internet access.  </a:t>
            </a:r>
          </a:p>
          <a:p>
            <a:pPr>
              <a:defRPr/>
            </a:pPr>
            <a:r>
              <a:rPr lang="en-SG" sz="2800" dirty="0"/>
              <a:t>At the router, IP address of the internal host 192.168.1.X will be translated to 153.20.57.7 so that it can access to the public Internet. </a:t>
            </a:r>
          </a:p>
          <a:p>
            <a:pPr marL="0" indent="0">
              <a:buFont typeface="Wingdings" panose="05000000000000000000" pitchFamily="2" charset="2"/>
              <a:buNone/>
              <a:defRPr/>
            </a:pPr>
            <a:r>
              <a:rPr lang="en-US" sz="2800" dirty="0"/>
              <a:t>   </a:t>
            </a:r>
            <a:endParaRPr lang="en-SG" sz="2800" dirty="0"/>
          </a:p>
        </p:txBody>
      </p:sp>
      <p:sp>
        <p:nvSpPr>
          <p:cNvPr id="32773" name="Rectangle 1"/>
          <p:cNvSpPr>
            <a:spLocks noChangeArrowheads="1"/>
          </p:cNvSpPr>
          <p:nvPr/>
        </p:nvSpPr>
        <p:spPr bwMode="auto">
          <a:xfrm>
            <a:off x="2416175" y="3105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
        <p:nvSpPr>
          <p:cNvPr id="5" name="Rectangle 4"/>
          <p:cNvSpPr/>
          <p:nvPr/>
        </p:nvSpPr>
        <p:spPr>
          <a:xfrm>
            <a:off x="1327150" y="3333750"/>
            <a:ext cx="5638800" cy="769938"/>
          </a:xfrm>
          <a:prstGeom prst="rect">
            <a:avLst/>
          </a:prstGeom>
        </p:spPr>
        <p:txBody>
          <a:bodyPr>
            <a:spAutoFit/>
          </a:bodyPr>
          <a:lstStyle/>
          <a:p>
            <a:pPr marL="0" marR="0" lvl="0" indent="0" algn="ctr" defTabSz="914400" rtl="0" eaLnBrk="0" fontAlgn="base" latinLnBrk="0" hangingPunct="0">
              <a:lnSpc>
                <a:spcPct val="100000"/>
              </a:lnSpc>
              <a:spcBef>
                <a:spcPct val="20000"/>
              </a:spcBef>
              <a:spcAft>
                <a:spcPct val="0"/>
              </a:spcAft>
              <a:buClr>
                <a:srgbClr val="000000"/>
              </a:buClr>
              <a:buSzPct val="140000"/>
              <a:buFontTx/>
              <a:buNone/>
              <a:tabLst/>
              <a:defRPr/>
            </a:pPr>
            <a:r>
              <a:rPr kumimoji="1" lang="en-SG" sz="2000" b="1" i="0" u="none" strike="noStrike" kern="0" cap="none" spc="0" normalizeH="0" baseline="0" noProof="0" dirty="0">
                <a:ln>
                  <a:noFill/>
                </a:ln>
                <a:solidFill>
                  <a:srgbClr val="000000"/>
                </a:solidFill>
                <a:effectLst/>
                <a:uLnTx/>
                <a:uFillTx/>
                <a:latin typeface="Arial Narrow"/>
                <a:ea typeface="+mn-ea"/>
                <a:cs typeface="+mn-cs"/>
              </a:rPr>
              <a:t>Network Address and Port Translation </a:t>
            </a:r>
          </a:p>
          <a:p>
            <a:pPr marL="0" marR="0" lvl="0" indent="0" algn="ctr" defTabSz="914400" rtl="0" eaLnBrk="0" fontAlgn="base" latinLnBrk="0" hangingPunct="0">
              <a:lnSpc>
                <a:spcPct val="100000"/>
              </a:lnSpc>
              <a:spcBef>
                <a:spcPct val="20000"/>
              </a:spcBef>
              <a:spcAft>
                <a:spcPct val="0"/>
              </a:spcAft>
              <a:buClr>
                <a:srgbClr val="000000"/>
              </a:buClr>
              <a:buSzPct val="140000"/>
              <a:buFontTx/>
              <a:buNone/>
              <a:tabLst/>
              <a:defRPr/>
            </a:pPr>
            <a:r>
              <a:rPr kumimoji="1" lang="en-SG" sz="2000" b="1" i="0" u="none" strike="noStrike" kern="0" cap="none" spc="0" normalizeH="0" baseline="0" noProof="0" dirty="0">
                <a:ln>
                  <a:noFill/>
                </a:ln>
                <a:solidFill>
                  <a:srgbClr val="000000"/>
                </a:solidFill>
                <a:effectLst/>
                <a:uLnTx/>
                <a:uFillTx/>
                <a:latin typeface="Arial Narrow"/>
                <a:ea typeface="+mn-ea"/>
                <a:cs typeface="+mn-cs"/>
              </a:rPr>
              <a:t>(NAPT) Table at router.</a:t>
            </a:r>
          </a:p>
        </p:txBody>
      </p:sp>
      <p:graphicFrame>
        <p:nvGraphicFramePr>
          <p:cNvPr id="6" name="Table 5"/>
          <p:cNvGraphicFramePr>
            <a:graphicFrameLocks noGrp="1"/>
          </p:cNvGraphicFramePr>
          <p:nvPr/>
        </p:nvGraphicFramePr>
        <p:xfrm>
          <a:off x="1447800" y="4132263"/>
          <a:ext cx="6553200" cy="1854200"/>
        </p:xfrm>
        <a:graphic>
          <a:graphicData uri="http://schemas.openxmlformats.org/drawingml/2006/table">
            <a:tbl>
              <a:tblPr firstRow="1" bandRow="1">
                <a:tableStyleId>{073A0DAA-6AF3-43AB-8588-CEC1D06C72B9}</a:tableStyleId>
              </a:tblPr>
              <a:tblGrid>
                <a:gridCol w="19050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370840">
                <a:tc>
                  <a:txBody>
                    <a:bodyPr/>
                    <a:lstStyle/>
                    <a:p>
                      <a:r>
                        <a:rPr lang="en-US" dirty="0"/>
                        <a:t>Traffic</a:t>
                      </a:r>
                      <a:endParaRPr lang="en-SG" dirty="0"/>
                    </a:p>
                  </a:txBody>
                  <a:tcPr/>
                </a:tc>
                <a:tc>
                  <a:txBody>
                    <a:bodyPr/>
                    <a:lstStyle/>
                    <a:p>
                      <a:r>
                        <a:rPr lang="en-US" dirty="0"/>
                        <a:t>Before NAT (Pre-NAT)</a:t>
                      </a:r>
                      <a:endParaRPr lang="en-SG" dirty="0"/>
                    </a:p>
                  </a:txBody>
                  <a:tcPr/>
                </a:tc>
                <a:tc>
                  <a:txBody>
                    <a:bodyPr/>
                    <a:lstStyle/>
                    <a:p>
                      <a:r>
                        <a:rPr lang="en-US" dirty="0"/>
                        <a:t>After NAT (Post-NAT</a:t>
                      </a:r>
                      <a:endParaRPr lang="en-SG" dirty="0"/>
                    </a:p>
                  </a:txBody>
                  <a:tcPr/>
                </a:tc>
                <a:extLst>
                  <a:ext uri="{0D108BD9-81ED-4DB2-BD59-A6C34878D82A}">
                    <a16:rowId xmlns:a16="http://schemas.microsoft.com/office/drawing/2014/main" val="10000"/>
                  </a:ext>
                </a:extLst>
              </a:tr>
              <a:tr h="370840">
                <a:tc>
                  <a:txBody>
                    <a:bodyPr/>
                    <a:lstStyle/>
                    <a:p>
                      <a:r>
                        <a:rPr lang="en-SG" dirty="0"/>
                        <a:t>Outbound</a:t>
                      </a:r>
                    </a:p>
                  </a:txBody>
                  <a:tcPr/>
                </a:tc>
                <a:tc>
                  <a:txBody>
                    <a:bodyPr/>
                    <a:lstStyle/>
                    <a:p>
                      <a:r>
                        <a:rPr lang="en-SG" dirty="0"/>
                        <a:t>192.168.1.100:1025</a:t>
                      </a:r>
                    </a:p>
                  </a:txBody>
                  <a:tcPr/>
                </a:tc>
                <a:tc>
                  <a:txBody>
                    <a:bodyPr/>
                    <a:lstStyle/>
                    <a:p>
                      <a:r>
                        <a:rPr lang="en-SG" dirty="0"/>
                        <a:t>153.20.57.7:1234</a:t>
                      </a:r>
                    </a:p>
                  </a:txBody>
                  <a:tcPr/>
                </a:tc>
                <a:extLst>
                  <a:ext uri="{0D108BD9-81ED-4DB2-BD59-A6C34878D82A}">
                    <a16:rowId xmlns:a16="http://schemas.microsoft.com/office/drawing/2014/main" val="10001"/>
                  </a:ext>
                </a:extLst>
              </a:tr>
              <a:tr h="370840">
                <a:tc>
                  <a:txBody>
                    <a:bodyPr/>
                    <a:lstStyle/>
                    <a:p>
                      <a:r>
                        <a:rPr lang="en-SG" dirty="0"/>
                        <a:t>Inbound</a:t>
                      </a:r>
                    </a:p>
                  </a:txBody>
                  <a:tcPr/>
                </a:tc>
                <a:tc>
                  <a:txBody>
                    <a:bodyPr/>
                    <a:lstStyle/>
                    <a:p>
                      <a:r>
                        <a:rPr lang="en-SG" dirty="0"/>
                        <a:t>153.20.57.7:1234</a:t>
                      </a:r>
                    </a:p>
                  </a:txBody>
                  <a:tcPr/>
                </a:tc>
                <a:tc>
                  <a:txBody>
                    <a:bodyPr/>
                    <a:lstStyle/>
                    <a:p>
                      <a:r>
                        <a:rPr lang="en-SG" dirty="0"/>
                        <a:t>192.168.1.100:1025</a:t>
                      </a:r>
                    </a:p>
                  </a:txBody>
                  <a:tcPr/>
                </a:tc>
                <a:extLst>
                  <a:ext uri="{0D108BD9-81ED-4DB2-BD59-A6C34878D82A}">
                    <a16:rowId xmlns:a16="http://schemas.microsoft.com/office/drawing/2014/main" val="10002"/>
                  </a:ext>
                </a:extLst>
              </a:tr>
              <a:tr h="370840">
                <a:tc>
                  <a:txBody>
                    <a:bodyPr/>
                    <a:lstStyle/>
                    <a:p>
                      <a:r>
                        <a:rPr lang="en-SG" dirty="0"/>
                        <a:t>Outbound</a:t>
                      </a:r>
                    </a:p>
                  </a:txBody>
                  <a:tcPr/>
                </a:tc>
                <a:tc>
                  <a:txBody>
                    <a:bodyPr/>
                    <a:lstStyle/>
                    <a:p>
                      <a:r>
                        <a:rPr lang="en-SG" dirty="0"/>
                        <a:t>192.168.1.101:1025</a:t>
                      </a:r>
                    </a:p>
                  </a:txBody>
                  <a:tcPr/>
                </a:tc>
                <a:tc>
                  <a:txBody>
                    <a:bodyPr/>
                    <a:lstStyle/>
                    <a:p>
                      <a:r>
                        <a:rPr lang="en-SG" dirty="0"/>
                        <a:t>153.20.57.7:1235</a:t>
                      </a:r>
                    </a:p>
                  </a:txBody>
                  <a:tcPr/>
                </a:tc>
                <a:extLst>
                  <a:ext uri="{0D108BD9-81ED-4DB2-BD59-A6C34878D82A}">
                    <a16:rowId xmlns:a16="http://schemas.microsoft.com/office/drawing/2014/main" val="10003"/>
                  </a:ext>
                </a:extLst>
              </a:tr>
              <a:tr h="370840">
                <a:tc>
                  <a:txBody>
                    <a:bodyPr/>
                    <a:lstStyle/>
                    <a:p>
                      <a:r>
                        <a:rPr lang="en-SG" dirty="0"/>
                        <a:t>Inbound</a:t>
                      </a:r>
                    </a:p>
                  </a:txBody>
                  <a:tcPr/>
                </a:tc>
                <a:tc>
                  <a:txBody>
                    <a:bodyPr/>
                    <a:lstStyle/>
                    <a:p>
                      <a:r>
                        <a:rPr lang="en-SG" dirty="0"/>
                        <a:t>153.20.57.7:1235</a:t>
                      </a:r>
                    </a:p>
                  </a:txBody>
                  <a:tcPr/>
                </a:tc>
                <a:tc>
                  <a:txBody>
                    <a:bodyPr/>
                    <a:lstStyle/>
                    <a:p>
                      <a:r>
                        <a:rPr lang="en-SG" dirty="0"/>
                        <a:t>192.168.1.101:1025</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80457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93424" y="1262750"/>
            <a:ext cx="8278532" cy="828544"/>
          </a:xfrm>
          <a:prstGeom prst="rect">
            <a:avLst/>
          </a:prstGeom>
        </p:spPr>
      </p:pic>
      <p:sp>
        <p:nvSpPr>
          <p:cNvPr id="2" name="Title 1"/>
          <p:cNvSpPr>
            <a:spLocks noGrp="1"/>
          </p:cNvSpPr>
          <p:nvPr>
            <p:ph type="title"/>
          </p:nvPr>
        </p:nvSpPr>
        <p:spPr/>
        <p:txBody>
          <a:bodyPr>
            <a:noAutofit/>
          </a:bodyPr>
          <a:lstStyle/>
          <a:p>
            <a:r>
              <a:rPr lang="en-US" sz="2800" dirty="0">
                <a:solidFill>
                  <a:schemeClr val="bg1"/>
                </a:solidFill>
              </a:rPr>
              <a:t>Source NAT Examples</a:t>
            </a:r>
          </a:p>
        </p:txBody>
      </p:sp>
      <p:sp>
        <p:nvSpPr>
          <p:cNvPr id="17" name="Content Placeholder 2"/>
          <p:cNvSpPr txBox="1">
            <a:spLocks/>
          </p:cNvSpPr>
          <p:nvPr/>
        </p:nvSpPr>
        <p:spPr bwMode="auto">
          <a:xfrm>
            <a:off x="244071" y="916058"/>
            <a:ext cx="8377238" cy="346692"/>
          </a:xfrm>
          <a:prstGeom prst="rect">
            <a:avLst/>
          </a:prstGeom>
        </p:spPr>
        <p:txBody>
          <a:bodyPr vert="horz" lIns="91440" tIns="45720" rIns="91440" bIns="45720" rtlCol="0">
            <a:normAutofit/>
          </a:bodyPr>
          <a:lstStyle>
            <a:lvl1pPr indent="0">
              <a:spcBef>
                <a:spcPts val="1600"/>
              </a:spcBef>
              <a:buClr>
                <a:srgbClr val="316989"/>
              </a:buClr>
              <a:buFont typeface="Wingdings" charset="2"/>
              <a:buNone/>
              <a:defRPr>
                <a:solidFill>
                  <a:schemeClr val="tx1">
                    <a:lumMod val="65000"/>
                    <a:lumOff val="35000"/>
                  </a:schemeClr>
                </a:solidFill>
                <a:latin typeface="Arial" pitchFamily="34" charset="0"/>
                <a:cs typeface="Arial" pitchFamily="34" charset="0"/>
              </a:defRPr>
            </a:lvl1pPr>
            <a:lvl2pPr marL="742950" indent="-285750">
              <a:spcBef>
                <a:spcPct val="20000"/>
              </a:spcBef>
              <a:buClr>
                <a:srgbClr val="316989"/>
              </a:buClr>
              <a:buFont typeface="Wingdings" charset="2"/>
              <a:buChar char="§"/>
              <a:defRPr sz="1600">
                <a:solidFill>
                  <a:schemeClr val="tx1">
                    <a:lumMod val="65000"/>
                    <a:lumOff val="35000"/>
                  </a:schemeClr>
                </a:solidFill>
                <a:latin typeface="Arial" pitchFamily="34" charset="0"/>
                <a:cs typeface="Arial" pitchFamily="34" charset="0"/>
              </a:defRPr>
            </a:lvl2pPr>
            <a:lvl3pPr marL="1143000" indent="-228600">
              <a:spcBef>
                <a:spcPct val="20000"/>
              </a:spcBef>
              <a:buClr>
                <a:srgbClr val="316989"/>
              </a:buClr>
              <a:buFont typeface="Wingdings" charset="2"/>
              <a:buChar char="§"/>
              <a:defRPr sz="1400">
                <a:solidFill>
                  <a:schemeClr val="tx1">
                    <a:lumMod val="65000"/>
                    <a:lumOff val="35000"/>
                  </a:schemeClr>
                </a:solidFill>
                <a:latin typeface="Arial" pitchFamily="34" charset="0"/>
                <a:cs typeface="Arial" pitchFamily="34" charset="0"/>
              </a:defRPr>
            </a:lvl3pPr>
            <a:lvl4pPr marL="1600200" indent="-228600">
              <a:spcBef>
                <a:spcPct val="20000"/>
              </a:spcBef>
              <a:buClr>
                <a:srgbClr val="316989"/>
              </a:buClr>
              <a:buFont typeface="Wingdings" charset="2"/>
              <a:buChar char="§"/>
              <a:defRPr>
                <a:solidFill>
                  <a:schemeClr val="tx1">
                    <a:lumMod val="65000"/>
                    <a:lumOff val="35000"/>
                  </a:schemeClr>
                </a:solidFill>
              </a:defRPr>
            </a:lvl4pPr>
            <a:lvl5pPr marL="2057400" indent="-228600">
              <a:spcBef>
                <a:spcPct val="20000"/>
              </a:spcBef>
              <a:buClr>
                <a:srgbClr val="316989"/>
              </a:buClr>
              <a:buFont typeface="Wingdings" charset="2"/>
              <a:buChar char="§"/>
              <a:defRPr>
                <a:solidFill>
                  <a:schemeClr val="tx1">
                    <a:lumMod val="65000"/>
                    <a:lumOff val="35000"/>
                  </a:schemeClr>
                </a:solidFil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l"/>
            <a:r>
              <a:rPr lang="en-US" b="1" dirty="0">
                <a:solidFill>
                  <a:schemeClr val="tx1"/>
                </a:solidFill>
              </a:rPr>
              <a:t>Static 1:1 Translation</a:t>
            </a:r>
          </a:p>
        </p:txBody>
      </p:sp>
      <p:sp>
        <p:nvSpPr>
          <p:cNvPr id="18" name="Rounded Rectangle 35"/>
          <p:cNvSpPr/>
          <p:nvPr/>
        </p:nvSpPr>
        <p:spPr>
          <a:xfrm>
            <a:off x="6074447" y="1715412"/>
            <a:ext cx="787376" cy="390388"/>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5" name="Rectangle 4"/>
          <p:cNvSpPr/>
          <p:nvPr/>
        </p:nvSpPr>
        <p:spPr>
          <a:xfrm>
            <a:off x="293424" y="2229264"/>
            <a:ext cx="7965651" cy="2432974"/>
          </a:xfrm>
          <a:prstGeom prst="rect">
            <a:avLst/>
          </a:prstGeom>
        </p:spPr>
        <p:txBody>
          <a:bodyPr wrap="square">
            <a:spAutoFit/>
          </a:bodyPr>
          <a:lstStyle/>
          <a:p>
            <a:pPr marL="285750" indent="-285750" algn="just">
              <a:buClrTx/>
              <a:buFont typeface="Wingdings" panose="05000000000000000000" pitchFamily="2" charset="2"/>
              <a:buChar char="§"/>
            </a:pPr>
            <a:r>
              <a:rPr lang="en-US" sz="1800" b="1" dirty="0"/>
              <a:t>Static IP: For this type, a single Original Packet IP address is mapped to a single Translated Packet IP address. </a:t>
            </a:r>
          </a:p>
          <a:p>
            <a:pPr marL="285750" indent="-285750" algn="just">
              <a:buClrTx/>
              <a:buFont typeface="Wingdings" panose="05000000000000000000" pitchFamily="2" charset="2"/>
              <a:buChar char="§"/>
            </a:pPr>
            <a:r>
              <a:rPr lang="en-US" sz="1800" b="1" dirty="0"/>
              <a:t>The same address is always used, and the port is unchanged. </a:t>
            </a:r>
          </a:p>
          <a:p>
            <a:pPr marL="285750" indent="-285750" algn="just">
              <a:buClrTx/>
              <a:buFont typeface="Wingdings" panose="05000000000000000000" pitchFamily="2" charset="2"/>
              <a:buChar char="§"/>
            </a:pPr>
            <a:r>
              <a:rPr lang="en-US" sz="1800" b="1" dirty="0"/>
              <a:t>For example, if the configured source range is 192.168.0.1 to 192.168.0.10 and the configured translation range is 10.0.0.1 to 10.0.0.10, address 192.168.0.2 is always translated to 10.0.0.2. </a:t>
            </a:r>
          </a:p>
          <a:p>
            <a:pPr marL="285750" indent="-285750" algn="just">
              <a:buClrTx/>
              <a:buFont typeface="Wingdings" panose="05000000000000000000" pitchFamily="2" charset="2"/>
              <a:buChar char="§"/>
            </a:pPr>
            <a:r>
              <a:rPr lang="en-US" sz="1800" b="1" dirty="0"/>
              <a:t>However, the number of source IPs using this policy must exactly match the translated address range. </a:t>
            </a:r>
          </a:p>
        </p:txBody>
      </p:sp>
    </p:spTree>
    <p:extLst>
      <p:ext uri="{BB962C8B-B14F-4D97-AF65-F5344CB8AC3E}">
        <p14:creationId xmlns:p14="http://schemas.microsoft.com/office/powerpoint/2010/main" val="2883520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42777" y="1257825"/>
            <a:ext cx="8278532" cy="835448"/>
          </a:xfrm>
          <a:prstGeom prst="rect">
            <a:avLst/>
          </a:prstGeom>
        </p:spPr>
      </p:pic>
      <p:sp>
        <p:nvSpPr>
          <p:cNvPr id="2" name="Title 1"/>
          <p:cNvSpPr>
            <a:spLocks noGrp="1"/>
          </p:cNvSpPr>
          <p:nvPr>
            <p:ph type="title"/>
          </p:nvPr>
        </p:nvSpPr>
        <p:spPr/>
        <p:txBody>
          <a:bodyPr>
            <a:noAutofit/>
          </a:bodyPr>
          <a:lstStyle/>
          <a:p>
            <a:r>
              <a:rPr lang="en-US" sz="2800" dirty="0">
                <a:solidFill>
                  <a:schemeClr val="bg1"/>
                </a:solidFill>
              </a:rPr>
              <a:t>Source NAT Examples (Cont.)</a:t>
            </a:r>
          </a:p>
        </p:txBody>
      </p:sp>
      <p:sp>
        <p:nvSpPr>
          <p:cNvPr id="3" name="Content Placeholder 2"/>
          <p:cNvSpPr>
            <a:spLocks noGrp="1"/>
          </p:cNvSpPr>
          <p:nvPr>
            <p:ph idx="4294967295"/>
          </p:nvPr>
        </p:nvSpPr>
        <p:spPr>
          <a:xfrm>
            <a:off x="209735" y="829960"/>
            <a:ext cx="2925763" cy="428625"/>
          </a:xfrm>
        </p:spPr>
        <p:txBody>
          <a:bodyPr>
            <a:noAutofit/>
          </a:bodyPr>
          <a:lstStyle/>
          <a:p>
            <a:pPr marL="0" indent="0">
              <a:buNone/>
            </a:pPr>
            <a:r>
              <a:rPr lang="en-US" sz="1800" b="1" dirty="0">
                <a:solidFill>
                  <a:schemeClr val="tx1"/>
                </a:solidFill>
              </a:rPr>
              <a:t>Dynamic IP Translation</a:t>
            </a:r>
            <a:endParaRPr lang="en-US" sz="1800" dirty="0"/>
          </a:p>
        </p:txBody>
      </p:sp>
      <p:sp>
        <p:nvSpPr>
          <p:cNvPr id="15" name="Rounded Rectangle 35"/>
          <p:cNvSpPr/>
          <p:nvPr/>
        </p:nvSpPr>
        <p:spPr>
          <a:xfrm>
            <a:off x="6176842" y="1663106"/>
            <a:ext cx="1341558" cy="441907"/>
          </a:xfrm>
          <a:prstGeom prst="roundRect">
            <a:avLst/>
          </a:pr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7" name="Rectangle 6"/>
          <p:cNvSpPr/>
          <p:nvPr/>
        </p:nvSpPr>
        <p:spPr>
          <a:xfrm>
            <a:off x="152400" y="2220348"/>
            <a:ext cx="8630653" cy="3477875"/>
          </a:xfrm>
          <a:prstGeom prst="rect">
            <a:avLst/>
          </a:prstGeom>
        </p:spPr>
        <p:txBody>
          <a:bodyPr wrap="square">
            <a:spAutoFit/>
          </a:bodyPr>
          <a:lstStyle/>
          <a:p>
            <a:pPr marL="285750" indent="-285750" algn="just">
              <a:buClrTx/>
              <a:buFont typeface="Wingdings" panose="05000000000000000000" pitchFamily="2" charset="2"/>
              <a:buChar char="§"/>
            </a:pPr>
            <a:r>
              <a:rPr lang="en-US" sz="2000" b="1" dirty="0"/>
              <a:t>Dynamic IP: With this type of NAT, the next available address in the specified range is used, but the port number is unchanged. </a:t>
            </a:r>
          </a:p>
          <a:p>
            <a:pPr marL="285750" indent="-285750" algn="just">
              <a:buClrTx/>
              <a:buFont typeface="Wingdings" panose="05000000000000000000" pitchFamily="2" charset="2"/>
              <a:buChar char="§"/>
            </a:pPr>
            <a:r>
              <a:rPr lang="en-US" sz="2000" b="1" dirty="0"/>
              <a:t>Each concurrent session uses an address from the configured pool, making it unavailable to other source IPs. </a:t>
            </a:r>
          </a:p>
          <a:p>
            <a:pPr marL="285750" indent="-285750" algn="just">
              <a:buClrTx/>
              <a:buFont typeface="Wingdings" panose="05000000000000000000" pitchFamily="2" charset="2"/>
              <a:buChar char="§"/>
            </a:pPr>
            <a:r>
              <a:rPr lang="en-US" sz="2000" b="1" dirty="0"/>
              <a:t>This option most commonly is used when there are two or more public IPs from the ISP, but not enough public IPs to allocate one to each internal host on the network, and you want to assign them to outbound hosts only as needed. </a:t>
            </a:r>
          </a:p>
          <a:p>
            <a:pPr marL="285750" indent="-285750" algn="just">
              <a:buClrTx/>
              <a:buFont typeface="Wingdings" panose="05000000000000000000" pitchFamily="2" charset="2"/>
              <a:buChar char="§"/>
            </a:pPr>
            <a:r>
              <a:rPr lang="en-US" sz="2000" b="1" dirty="0"/>
              <a:t>The translated pool of addresses can be exhausted if the number of internal hosts concurrently creating outbound sessions exceeds the number of IP addresses in the dynamic pool. </a:t>
            </a:r>
          </a:p>
        </p:txBody>
      </p:sp>
    </p:spTree>
    <p:extLst>
      <p:ext uri="{BB962C8B-B14F-4D97-AF65-F5344CB8AC3E}">
        <p14:creationId xmlns:p14="http://schemas.microsoft.com/office/powerpoint/2010/main" val="3330780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52400" y="1367608"/>
            <a:ext cx="8440183" cy="846133"/>
          </a:xfrm>
          <a:prstGeom prst="rect">
            <a:avLst/>
          </a:prstGeom>
        </p:spPr>
      </p:pic>
      <p:sp>
        <p:nvSpPr>
          <p:cNvPr id="2" name="Title 1"/>
          <p:cNvSpPr>
            <a:spLocks noGrp="1"/>
          </p:cNvSpPr>
          <p:nvPr>
            <p:ph type="title"/>
          </p:nvPr>
        </p:nvSpPr>
        <p:spPr/>
        <p:txBody>
          <a:bodyPr>
            <a:noAutofit/>
          </a:bodyPr>
          <a:lstStyle/>
          <a:p>
            <a:r>
              <a:rPr lang="en-US" sz="2800" dirty="0">
                <a:solidFill>
                  <a:schemeClr val="bg1"/>
                </a:solidFill>
              </a:rPr>
              <a:t>Source NAT Examples (Cont.)</a:t>
            </a:r>
          </a:p>
        </p:txBody>
      </p:sp>
      <p:sp>
        <p:nvSpPr>
          <p:cNvPr id="4" name="Content Placeholder 2"/>
          <p:cNvSpPr txBox="1">
            <a:spLocks/>
          </p:cNvSpPr>
          <p:nvPr/>
        </p:nvSpPr>
        <p:spPr>
          <a:xfrm>
            <a:off x="73469" y="1035845"/>
            <a:ext cx="4299022" cy="428625"/>
          </a:xfrm>
          <a:prstGeom prst="rect">
            <a:avLst/>
          </a:prstGeom>
        </p:spPr>
        <p:txBody>
          <a:bodyPr vert="horz" lIns="91440" tIns="45720" rIns="91440" bIns="45720" rtlCol="0">
            <a:noAutofit/>
          </a:bodyPr>
          <a:lstStyle>
            <a:lvl1pPr marL="230188" indent="-230188" algn="l" defTabSz="457200" rtl="0" eaLnBrk="1" latinLnBrk="0" hangingPunct="1">
              <a:spcBef>
                <a:spcPts val="1600"/>
              </a:spcBef>
              <a:buClr>
                <a:srgbClr val="316989"/>
              </a:buClr>
              <a:buFont typeface="Wingdings" charset="2"/>
              <a:buChar char="§"/>
              <a:defRPr sz="1800" kern="1200">
                <a:solidFill>
                  <a:schemeClr val="tx1">
                    <a:lumMod val="65000"/>
                    <a:lumOff val="35000"/>
                  </a:schemeClr>
                </a:solidFill>
                <a:latin typeface="Arial" pitchFamily="34" charset="0"/>
                <a:ea typeface="+mn-ea"/>
                <a:cs typeface="Arial" pitchFamily="34" charset="0"/>
              </a:defRPr>
            </a:lvl1pPr>
            <a:lvl2pPr marL="684213" indent="-228600" algn="l" defTabSz="457200" rtl="0" eaLnBrk="1" latinLnBrk="0" hangingPunct="1">
              <a:spcBef>
                <a:spcPct val="20000"/>
              </a:spcBef>
              <a:buClr>
                <a:srgbClr val="316989"/>
              </a:buClr>
              <a:buFont typeface="Wingdings" charset="2"/>
              <a:buChar char="§"/>
              <a:defRPr sz="1600" kern="1200">
                <a:solidFill>
                  <a:schemeClr val="tx1">
                    <a:lumMod val="65000"/>
                    <a:lumOff val="35000"/>
                  </a:schemeClr>
                </a:solidFill>
                <a:latin typeface="Arial" pitchFamily="34" charset="0"/>
                <a:ea typeface="+mn-ea"/>
                <a:cs typeface="Arial" pitchFamily="34" charset="0"/>
              </a:defRPr>
            </a:lvl2pPr>
            <a:lvl3pPr marL="1085850" indent="-171450" algn="l" defTabSz="457200" rtl="0" eaLnBrk="1" latinLnBrk="0" hangingPunct="1">
              <a:spcBef>
                <a:spcPct val="20000"/>
              </a:spcBef>
              <a:buClr>
                <a:srgbClr val="316989"/>
              </a:buClr>
              <a:buFont typeface="Wingdings" charset="2"/>
              <a:buChar char="§"/>
              <a:defRPr sz="1400" kern="1200">
                <a:solidFill>
                  <a:schemeClr val="tx1">
                    <a:lumMod val="65000"/>
                    <a:lumOff val="35000"/>
                  </a:schemeClr>
                </a:solidFill>
                <a:latin typeface="Arial" pitchFamily="34" charset="0"/>
                <a:ea typeface="+mn-ea"/>
                <a:cs typeface="Arial" pitchFamily="34" charset="0"/>
              </a:defRPr>
            </a:lvl3pPr>
            <a:lvl4pPr marL="1600200" indent="-228600" algn="l" defTabSz="457200" rtl="0" eaLnBrk="1" latinLnBrk="0" hangingPunct="1">
              <a:spcBef>
                <a:spcPct val="20000"/>
              </a:spcBef>
              <a:buClr>
                <a:srgbClr val="316989"/>
              </a:buClr>
              <a:buFont typeface="Wingdings" charset="2"/>
              <a:buChar char="§"/>
              <a:defRPr sz="18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Clr>
                <a:srgbClr val="316989"/>
              </a:buClr>
              <a:buFont typeface="Wingdings" charset="2"/>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chemeClr val="tx1"/>
                </a:solidFill>
              </a:rPr>
              <a:t>Dynamic IP and Port Translation</a:t>
            </a:r>
          </a:p>
          <a:p>
            <a:pPr marL="0" indent="0">
              <a:buNone/>
            </a:pPr>
            <a:endParaRPr lang="en-US" dirty="0"/>
          </a:p>
          <a:p>
            <a:pPr marL="0" indent="0">
              <a:buNone/>
            </a:pPr>
            <a:endParaRPr lang="en-US" dirty="0"/>
          </a:p>
          <a:p>
            <a:pPr marL="0" indent="0">
              <a:buNone/>
            </a:pPr>
            <a:endParaRPr lang="en-US" dirty="0"/>
          </a:p>
          <a:p>
            <a:pPr marL="0" indent="0">
              <a:buNone/>
            </a:pPr>
            <a:endParaRPr lang="en-US" sz="3200" dirty="0"/>
          </a:p>
          <a:p>
            <a:endParaRPr lang="en-US" dirty="0"/>
          </a:p>
        </p:txBody>
      </p:sp>
      <p:sp>
        <p:nvSpPr>
          <p:cNvPr id="6" name="Rounded Rectangle 35"/>
          <p:cNvSpPr/>
          <p:nvPr/>
        </p:nvSpPr>
        <p:spPr>
          <a:xfrm>
            <a:off x="6115774" y="1812444"/>
            <a:ext cx="1360740" cy="390388"/>
          </a:xfrm>
          <a:prstGeom prst="roundRect">
            <a:avLst/>
          </a:prstGeom>
          <a:noFill/>
          <a:ln w="28575">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itchFamily="34" charset="0"/>
              <a:cs typeface="Arial" pitchFamily="34" charset="0"/>
            </a:endParaRPr>
          </a:p>
        </p:txBody>
      </p:sp>
      <p:sp>
        <p:nvSpPr>
          <p:cNvPr id="3" name="Rectangle 2"/>
          <p:cNvSpPr/>
          <p:nvPr/>
        </p:nvSpPr>
        <p:spPr>
          <a:xfrm>
            <a:off x="152399" y="2327729"/>
            <a:ext cx="8440183" cy="3216265"/>
          </a:xfrm>
          <a:prstGeom prst="rect">
            <a:avLst/>
          </a:prstGeom>
        </p:spPr>
        <p:txBody>
          <a:bodyPr wrap="square">
            <a:spAutoFit/>
          </a:bodyPr>
          <a:lstStyle/>
          <a:p>
            <a:pPr marL="285750" indent="-285750" algn="l">
              <a:buClr>
                <a:schemeClr val="tx1"/>
              </a:buClr>
              <a:buFont typeface="Wingdings" panose="05000000000000000000" pitchFamily="2" charset="2"/>
              <a:buChar char="§"/>
            </a:pPr>
            <a:r>
              <a:rPr lang="en-US" sz="2000" b="1" dirty="0"/>
              <a:t>Dynamic IP and port: With this type of NAT, an available address in the specified range can be used multiple times because each time the address is paired with a different port number. </a:t>
            </a:r>
          </a:p>
          <a:p>
            <a:pPr marL="285750" indent="-285750" algn="l">
              <a:buClr>
                <a:schemeClr val="tx1"/>
              </a:buClr>
              <a:buFont typeface="Wingdings" panose="05000000000000000000" pitchFamily="2" charset="2"/>
              <a:buChar char="§"/>
            </a:pPr>
            <a:r>
              <a:rPr lang="en-US" sz="2000" b="1" dirty="0"/>
              <a:t>This option most commonly is used when there are two or more public IPs from the ISP, but not enough public IPs to allocate one to each internal host on the network. </a:t>
            </a:r>
          </a:p>
          <a:p>
            <a:pPr marL="285750" indent="-285750" algn="l">
              <a:buClr>
                <a:schemeClr val="tx1"/>
              </a:buClr>
              <a:buFont typeface="Wingdings" panose="05000000000000000000" pitchFamily="2" charset="2"/>
              <a:buChar char="§"/>
            </a:pPr>
            <a:r>
              <a:rPr lang="en-US" sz="2000" b="1" dirty="0"/>
              <a:t>Because each address is used multiple times by pairing it with a unique port number, DIPP mitigates the problem of having more internal hosts than there are external, routable IP addresses. </a:t>
            </a:r>
          </a:p>
          <a:p>
            <a:pPr marL="285750" indent="-285750" algn="l">
              <a:buClr>
                <a:schemeClr val="tx1"/>
              </a:buClr>
              <a:buFont typeface="Wingdings" panose="05000000000000000000" pitchFamily="2" charset="2"/>
              <a:buChar char="§"/>
            </a:pPr>
            <a:endParaRPr lang="en-US" sz="2000" b="1" dirty="0"/>
          </a:p>
        </p:txBody>
      </p:sp>
    </p:spTree>
    <p:extLst>
      <p:ext uri="{BB962C8B-B14F-4D97-AF65-F5344CB8AC3E}">
        <p14:creationId xmlns:p14="http://schemas.microsoft.com/office/powerpoint/2010/main" val="3968818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a:lstStyle/>
          <a:p>
            <a:pPr eaLnBrk="1" hangingPunct="1"/>
            <a:r>
              <a:rPr lang="en-US" dirty="0"/>
              <a:t>Dynamic IP and Port Example</a:t>
            </a:r>
          </a:p>
        </p:txBody>
      </p:sp>
      <p:sp>
        <p:nvSpPr>
          <p:cNvPr id="27" name="Content Placeholder 2"/>
          <p:cNvSpPr>
            <a:spLocks noGrp="1"/>
          </p:cNvSpPr>
          <p:nvPr>
            <p:ph idx="1"/>
          </p:nvPr>
        </p:nvSpPr>
        <p:spPr>
          <a:xfrm>
            <a:off x="361950" y="770789"/>
            <a:ext cx="8153400" cy="5181600"/>
          </a:xfrm>
        </p:spPr>
        <p:txBody>
          <a:bodyPr/>
          <a:lstStyle/>
          <a:p>
            <a:pPr marL="0" indent="0">
              <a:buNone/>
            </a:pPr>
            <a:r>
              <a:rPr lang="en-US" sz="1600" b="1" dirty="0"/>
              <a:t>Policies &gt; </a:t>
            </a:r>
            <a:r>
              <a:rPr lang="en-US" sz="1600" b="1" dirty="0">
                <a:sym typeface="Wingdings" pitchFamily="2" charset="2"/>
              </a:rPr>
              <a:t>NAT</a:t>
            </a:r>
            <a:endParaRPr lang="en-US" sz="1600" b="1" dirty="0"/>
          </a:p>
        </p:txBody>
      </p:sp>
      <p:graphicFrame>
        <p:nvGraphicFramePr>
          <p:cNvPr id="8" name="Table 7"/>
          <p:cNvGraphicFramePr>
            <a:graphicFrameLocks noGrp="1"/>
          </p:cNvGraphicFramePr>
          <p:nvPr>
            <p:extLst>
              <p:ext uri="{D42A27DB-BD31-4B8C-83A1-F6EECF244321}">
                <p14:modId xmlns:p14="http://schemas.microsoft.com/office/powerpoint/2010/main" val="3582293375"/>
              </p:ext>
            </p:extLst>
          </p:nvPr>
        </p:nvGraphicFramePr>
        <p:xfrm>
          <a:off x="278464" y="3270134"/>
          <a:ext cx="3470921" cy="779578"/>
        </p:xfrm>
        <a:graphic>
          <a:graphicData uri="http://schemas.openxmlformats.org/drawingml/2006/table">
            <a:tbl>
              <a:tblPr firstRow="1" bandRow="1">
                <a:tableStyleId>{BC89EF96-8CEA-46FF-86C4-4CE0E7609802}</a:tableStyleId>
              </a:tblPr>
              <a:tblGrid>
                <a:gridCol w="1866271">
                  <a:extLst>
                    <a:ext uri="{9D8B030D-6E8A-4147-A177-3AD203B41FA5}">
                      <a16:colId xmlns:a16="http://schemas.microsoft.com/office/drawing/2014/main" val="20000"/>
                    </a:ext>
                  </a:extLst>
                </a:gridCol>
                <a:gridCol w="1604650">
                  <a:extLst>
                    <a:ext uri="{9D8B030D-6E8A-4147-A177-3AD203B41FA5}">
                      <a16:colId xmlns:a16="http://schemas.microsoft.com/office/drawing/2014/main" val="20001"/>
                    </a:ext>
                  </a:extLst>
                </a:gridCol>
              </a:tblGrid>
              <a:tr h="277969">
                <a:tc>
                  <a:txBody>
                    <a:bodyPr/>
                    <a:lstStyle/>
                    <a:p>
                      <a:pPr algn="ctr"/>
                      <a:r>
                        <a:rPr lang="en-US" dirty="0">
                          <a:solidFill>
                            <a:schemeClr val="tx2"/>
                          </a:solidFill>
                        </a:rPr>
                        <a:t>Source</a:t>
                      </a:r>
                    </a:p>
                  </a:txBody>
                  <a:tcPr/>
                </a:tc>
                <a:tc>
                  <a:txBody>
                    <a:bodyPr/>
                    <a:lstStyle/>
                    <a:p>
                      <a:pPr algn="ctr"/>
                      <a:r>
                        <a:rPr lang="en-US" dirty="0">
                          <a:solidFill>
                            <a:schemeClr val="tx2"/>
                          </a:solidFill>
                        </a:rPr>
                        <a:t>Destination</a:t>
                      </a:r>
                    </a:p>
                  </a:txBody>
                  <a:tcPr/>
                </a:tc>
                <a:extLst>
                  <a:ext uri="{0D108BD9-81ED-4DB2-BD59-A6C34878D82A}">
                    <a16:rowId xmlns:a16="http://schemas.microsoft.com/office/drawing/2014/main" val="10000"/>
                  </a:ext>
                </a:extLst>
              </a:tr>
              <a:tr h="413818">
                <a:tc>
                  <a:txBody>
                    <a:bodyPr/>
                    <a:lstStyle/>
                    <a:p>
                      <a:pPr algn="ctr"/>
                      <a:r>
                        <a:rPr lang="en-US" sz="1800" dirty="0">
                          <a:solidFill>
                            <a:schemeClr val="tx2"/>
                          </a:solidFill>
                        </a:rPr>
                        <a:t>192.168.15.47:1024</a:t>
                      </a:r>
                    </a:p>
                  </a:txBody>
                  <a:tcPr/>
                </a:tc>
                <a:tc>
                  <a:txBody>
                    <a:bodyPr/>
                    <a:lstStyle/>
                    <a:p>
                      <a:pPr algn="ctr"/>
                      <a:r>
                        <a:rPr lang="en-US" sz="1800" dirty="0">
                          <a:solidFill>
                            <a:schemeClr val="tx2"/>
                          </a:solidFill>
                        </a:rPr>
                        <a:t>4.2.2.2</a:t>
                      </a:r>
                    </a:p>
                  </a:txBody>
                  <a:tcPr/>
                </a:tc>
                <a:extLst>
                  <a:ext uri="{0D108BD9-81ED-4DB2-BD59-A6C34878D82A}">
                    <a16:rowId xmlns:a16="http://schemas.microsoft.com/office/drawing/2014/main" val="10001"/>
                  </a:ext>
                </a:extLst>
              </a:tr>
            </a:tbl>
          </a:graphicData>
        </a:graphic>
      </p:graphicFrame>
      <p:pic>
        <p:nvPicPr>
          <p:cNvPr id="11" name="Picture 98" descr="Untitled-8"/>
          <p:cNvPicPr>
            <a:picLocks noChangeAspect="1" noChangeArrowheads="1"/>
          </p:cNvPicPr>
          <p:nvPr/>
        </p:nvPicPr>
        <p:blipFill>
          <a:blip r:embed="rId4" cstate="print"/>
          <a:srcRect/>
          <a:stretch>
            <a:fillRect/>
          </a:stretch>
        </p:blipFill>
        <p:spPr bwMode="auto">
          <a:xfrm>
            <a:off x="7199312" y="1036489"/>
            <a:ext cx="1098550" cy="601663"/>
          </a:xfrm>
          <a:prstGeom prst="rect">
            <a:avLst/>
          </a:prstGeom>
          <a:noFill/>
          <a:ln w="9525">
            <a:noFill/>
            <a:miter lim="800000"/>
            <a:headEnd/>
            <a:tailEnd/>
          </a:ln>
        </p:spPr>
      </p:pic>
      <p:grpSp>
        <p:nvGrpSpPr>
          <p:cNvPr id="14" name="Group 51"/>
          <p:cNvGrpSpPr>
            <a:grpSpLocks/>
          </p:cNvGrpSpPr>
          <p:nvPr/>
        </p:nvGrpSpPr>
        <p:grpSpPr bwMode="auto">
          <a:xfrm>
            <a:off x="1240978" y="1382540"/>
            <a:ext cx="654730" cy="602767"/>
            <a:chOff x="4113" y="3011"/>
            <a:chExt cx="225" cy="219"/>
          </a:xfrm>
        </p:grpSpPr>
        <p:pic>
          <p:nvPicPr>
            <p:cNvPr id="15" name="Picture 52" descr="Untitled-4"/>
            <p:cNvPicPr>
              <a:picLocks noChangeAspect="1" noChangeArrowheads="1"/>
            </p:cNvPicPr>
            <p:nvPr/>
          </p:nvPicPr>
          <p:blipFill>
            <a:blip r:embed="rId5" cstate="print"/>
            <a:srcRect/>
            <a:stretch>
              <a:fillRect/>
            </a:stretch>
          </p:blipFill>
          <p:spPr bwMode="auto">
            <a:xfrm>
              <a:off x="4113" y="3043"/>
              <a:ext cx="156" cy="184"/>
            </a:xfrm>
            <a:prstGeom prst="rect">
              <a:avLst/>
            </a:prstGeom>
            <a:noFill/>
            <a:ln w="9525">
              <a:noFill/>
              <a:miter lim="800000"/>
              <a:headEnd/>
              <a:tailEnd/>
            </a:ln>
          </p:spPr>
        </p:pic>
        <p:pic>
          <p:nvPicPr>
            <p:cNvPr id="16" name="Picture 53" descr="Untitled-5"/>
            <p:cNvPicPr>
              <a:picLocks noChangeAspect="1" noChangeArrowheads="1"/>
            </p:cNvPicPr>
            <p:nvPr/>
          </p:nvPicPr>
          <p:blipFill>
            <a:blip r:embed="rId6" cstate="print"/>
            <a:srcRect/>
            <a:stretch>
              <a:fillRect/>
            </a:stretch>
          </p:blipFill>
          <p:spPr bwMode="auto">
            <a:xfrm>
              <a:off x="4225" y="3011"/>
              <a:ext cx="113" cy="219"/>
            </a:xfrm>
            <a:prstGeom prst="rect">
              <a:avLst/>
            </a:prstGeom>
            <a:noFill/>
            <a:ln w="9525">
              <a:noFill/>
              <a:miter lim="800000"/>
              <a:headEnd/>
              <a:tailEnd/>
            </a:ln>
          </p:spPr>
        </p:pic>
      </p:grpSp>
      <p:cxnSp>
        <p:nvCxnSpPr>
          <p:cNvPr id="18" name="Curved Connector 15"/>
          <p:cNvCxnSpPr>
            <a:cxnSpLocks noChangeShapeType="1"/>
          </p:cNvCxnSpPr>
          <p:nvPr/>
        </p:nvCxnSpPr>
        <p:spPr bwMode="auto">
          <a:xfrm rot="10800000" flipV="1">
            <a:off x="1894114" y="1256960"/>
            <a:ext cx="5305198" cy="381795"/>
          </a:xfrm>
          <a:prstGeom prst="curvedConnector3">
            <a:avLst>
              <a:gd name="adj1" fmla="val 50000"/>
            </a:avLst>
          </a:prstGeom>
          <a:noFill/>
          <a:ln w="28575" algn="ctr">
            <a:solidFill>
              <a:srgbClr val="7030A0"/>
            </a:solidFill>
            <a:round/>
            <a:headEnd type="triangle" w="lg" len="lg"/>
            <a:tailEnd type="none" w="med" len="med"/>
          </a:ln>
        </p:spPr>
      </p:cxnSp>
      <p:pic>
        <p:nvPicPr>
          <p:cNvPr id="19" name="Picture 100" descr="Untitled-11"/>
          <p:cNvPicPr>
            <a:picLocks noChangeAspect="1" noChangeArrowheads="1"/>
          </p:cNvPicPr>
          <p:nvPr/>
        </p:nvPicPr>
        <p:blipFill>
          <a:blip r:embed="rId7" cstate="print"/>
          <a:srcRect/>
          <a:stretch>
            <a:fillRect/>
          </a:stretch>
        </p:blipFill>
        <p:spPr bwMode="auto">
          <a:xfrm>
            <a:off x="3749675" y="1334750"/>
            <a:ext cx="1090612" cy="608012"/>
          </a:xfrm>
          <a:prstGeom prst="rect">
            <a:avLst/>
          </a:prstGeom>
          <a:noFill/>
          <a:ln w="9525">
            <a:noFill/>
            <a:miter lim="800000"/>
            <a:headEnd/>
            <a:tailEnd/>
          </a:ln>
        </p:spPr>
      </p:pic>
      <p:sp>
        <p:nvSpPr>
          <p:cNvPr id="3" name="TextBox 2"/>
          <p:cNvSpPr txBox="1"/>
          <p:nvPr/>
        </p:nvSpPr>
        <p:spPr>
          <a:xfrm>
            <a:off x="4567177" y="955338"/>
            <a:ext cx="1220700" cy="301621"/>
          </a:xfrm>
          <a:prstGeom prst="rect">
            <a:avLst/>
          </a:prstGeom>
          <a:noFill/>
        </p:spPr>
        <p:txBody>
          <a:bodyPr wrap="square" rtlCol="0">
            <a:spAutoFit/>
          </a:bodyPr>
          <a:lstStyle/>
          <a:p>
            <a:pPr>
              <a:buNone/>
            </a:pPr>
            <a:r>
              <a:rPr lang="en-US" dirty="0">
                <a:solidFill>
                  <a:srgbClr val="004B72"/>
                </a:solidFill>
              </a:rPr>
              <a:t>Untrust-L3</a:t>
            </a:r>
          </a:p>
        </p:txBody>
      </p:sp>
      <p:sp>
        <p:nvSpPr>
          <p:cNvPr id="22" name="TextBox 21"/>
          <p:cNvSpPr txBox="1"/>
          <p:nvPr/>
        </p:nvSpPr>
        <p:spPr>
          <a:xfrm>
            <a:off x="2761693" y="1033129"/>
            <a:ext cx="1220700" cy="301621"/>
          </a:xfrm>
          <a:prstGeom prst="rect">
            <a:avLst/>
          </a:prstGeom>
          <a:noFill/>
        </p:spPr>
        <p:txBody>
          <a:bodyPr wrap="square" rtlCol="0">
            <a:spAutoFit/>
          </a:bodyPr>
          <a:lstStyle/>
          <a:p>
            <a:pPr>
              <a:buNone/>
            </a:pPr>
            <a:r>
              <a:rPr lang="en-US" dirty="0">
                <a:solidFill>
                  <a:srgbClr val="004B72"/>
                </a:solidFill>
              </a:rPr>
              <a:t>Trust-L3</a:t>
            </a:r>
          </a:p>
        </p:txBody>
      </p:sp>
      <p:pic>
        <p:nvPicPr>
          <p:cNvPr id="23" name="Picture 58" descr="Untitled-10"/>
          <p:cNvPicPr>
            <a:picLocks noChangeAspect="1" noChangeArrowheads="1"/>
          </p:cNvPicPr>
          <p:nvPr/>
        </p:nvPicPr>
        <p:blipFill>
          <a:blip r:embed="rId8" cstate="print"/>
          <a:srcRect/>
          <a:stretch>
            <a:fillRect/>
          </a:stretch>
        </p:blipFill>
        <p:spPr bwMode="auto">
          <a:xfrm>
            <a:off x="7872412" y="1434674"/>
            <a:ext cx="425450" cy="615950"/>
          </a:xfrm>
          <a:prstGeom prst="rect">
            <a:avLst/>
          </a:prstGeom>
          <a:noFill/>
          <a:ln w="9525">
            <a:noFill/>
            <a:miter lim="800000"/>
            <a:headEnd/>
            <a:tailEnd/>
          </a:ln>
        </p:spPr>
      </p:pic>
      <p:sp>
        <p:nvSpPr>
          <p:cNvPr id="24" name="TextBox 23"/>
          <p:cNvSpPr txBox="1"/>
          <p:nvPr/>
        </p:nvSpPr>
        <p:spPr>
          <a:xfrm>
            <a:off x="6588962" y="1650335"/>
            <a:ext cx="1220700" cy="327782"/>
          </a:xfrm>
          <a:prstGeom prst="rect">
            <a:avLst/>
          </a:prstGeom>
          <a:noFill/>
        </p:spPr>
        <p:txBody>
          <a:bodyPr wrap="square" rtlCol="0">
            <a:spAutoFit/>
          </a:bodyPr>
          <a:lstStyle/>
          <a:p>
            <a:pPr>
              <a:buNone/>
            </a:pPr>
            <a:r>
              <a:rPr lang="en-US" sz="1800" dirty="0">
                <a:solidFill>
                  <a:srgbClr val="004B72"/>
                </a:solidFill>
              </a:rPr>
              <a:t>4.2.2.2</a:t>
            </a:r>
          </a:p>
        </p:txBody>
      </p:sp>
      <p:sp>
        <p:nvSpPr>
          <p:cNvPr id="25" name="TextBox 24"/>
          <p:cNvSpPr txBox="1"/>
          <p:nvPr/>
        </p:nvSpPr>
        <p:spPr>
          <a:xfrm>
            <a:off x="589402" y="1080682"/>
            <a:ext cx="1643751" cy="327782"/>
          </a:xfrm>
          <a:prstGeom prst="rect">
            <a:avLst/>
          </a:prstGeom>
          <a:noFill/>
        </p:spPr>
        <p:txBody>
          <a:bodyPr wrap="square" rtlCol="0">
            <a:spAutoFit/>
          </a:bodyPr>
          <a:lstStyle/>
          <a:p>
            <a:pPr>
              <a:buNone/>
            </a:pPr>
            <a:r>
              <a:rPr lang="en-US" sz="1800" dirty="0">
                <a:solidFill>
                  <a:srgbClr val="004B72"/>
                </a:solidFill>
              </a:rPr>
              <a:t>192.168.15.47</a:t>
            </a:r>
          </a:p>
        </p:txBody>
      </p:sp>
      <p:sp>
        <p:nvSpPr>
          <p:cNvPr id="28" name="TextBox 27"/>
          <p:cNvSpPr txBox="1"/>
          <p:nvPr/>
        </p:nvSpPr>
        <p:spPr>
          <a:xfrm>
            <a:off x="4567176" y="1547927"/>
            <a:ext cx="1350147" cy="646331"/>
          </a:xfrm>
          <a:prstGeom prst="rect">
            <a:avLst/>
          </a:prstGeom>
          <a:noFill/>
        </p:spPr>
        <p:txBody>
          <a:bodyPr wrap="square" rtlCol="0">
            <a:spAutoFit/>
          </a:bodyPr>
          <a:lstStyle/>
          <a:p>
            <a:pPr>
              <a:buNone/>
            </a:pPr>
            <a:r>
              <a:rPr lang="en-US" dirty="0">
                <a:solidFill>
                  <a:srgbClr val="004B72"/>
                </a:solidFill>
              </a:rPr>
              <a:t>e1/4</a:t>
            </a:r>
          </a:p>
          <a:p>
            <a:pPr>
              <a:buNone/>
            </a:pPr>
            <a:r>
              <a:rPr lang="en-US" dirty="0">
                <a:solidFill>
                  <a:srgbClr val="004B72"/>
                </a:solidFill>
              </a:rPr>
              <a:t>172.16.15.1</a:t>
            </a:r>
          </a:p>
        </p:txBody>
      </p:sp>
      <p:sp>
        <p:nvSpPr>
          <p:cNvPr id="29" name="TextBox 28"/>
          <p:cNvSpPr txBox="1"/>
          <p:nvPr/>
        </p:nvSpPr>
        <p:spPr>
          <a:xfrm>
            <a:off x="2680138" y="1663539"/>
            <a:ext cx="1571483" cy="646331"/>
          </a:xfrm>
          <a:prstGeom prst="rect">
            <a:avLst/>
          </a:prstGeom>
          <a:noFill/>
        </p:spPr>
        <p:txBody>
          <a:bodyPr wrap="square" rtlCol="0">
            <a:spAutoFit/>
          </a:bodyPr>
          <a:lstStyle/>
          <a:p>
            <a:pPr>
              <a:buNone/>
            </a:pPr>
            <a:r>
              <a:rPr lang="en-US" dirty="0">
                <a:solidFill>
                  <a:srgbClr val="004B72"/>
                </a:solidFill>
              </a:rPr>
              <a:t>e1/1</a:t>
            </a:r>
          </a:p>
          <a:p>
            <a:pPr>
              <a:buNone/>
            </a:pPr>
            <a:r>
              <a:rPr lang="en-US" dirty="0">
                <a:solidFill>
                  <a:srgbClr val="004B72"/>
                </a:solidFill>
              </a:rPr>
              <a:t>192.168.15.1</a:t>
            </a:r>
          </a:p>
        </p:txBody>
      </p:sp>
      <p:sp>
        <p:nvSpPr>
          <p:cNvPr id="7" name="Right Arrow 6"/>
          <p:cNvSpPr/>
          <p:nvPr/>
        </p:nvSpPr>
        <p:spPr bwMode="auto">
          <a:xfrm>
            <a:off x="3830298" y="3516462"/>
            <a:ext cx="1608020" cy="321465"/>
          </a:xfrm>
          <a:prstGeom prst="rightArrow">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26" name="TextBox 25"/>
          <p:cNvSpPr txBox="1"/>
          <p:nvPr/>
        </p:nvSpPr>
        <p:spPr>
          <a:xfrm>
            <a:off x="3856067" y="3288984"/>
            <a:ext cx="1279388" cy="301621"/>
          </a:xfrm>
          <a:prstGeom prst="rect">
            <a:avLst/>
          </a:prstGeom>
          <a:noFill/>
        </p:spPr>
        <p:txBody>
          <a:bodyPr wrap="none" rtlCol="0">
            <a:spAutoFit/>
          </a:bodyPr>
          <a:lstStyle/>
          <a:p>
            <a:pPr>
              <a:buNone/>
            </a:pPr>
            <a:r>
              <a:rPr lang="en-US" b="1" dirty="0">
                <a:solidFill>
                  <a:srgbClr val="004B72"/>
                </a:solidFill>
              </a:rPr>
              <a:t>Translation</a:t>
            </a:r>
          </a:p>
        </p:txBody>
      </p:sp>
      <p:sp>
        <p:nvSpPr>
          <p:cNvPr id="33" name="TextBox 24"/>
          <p:cNvSpPr txBox="1">
            <a:spLocks noChangeArrowheads="1"/>
          </p:cNvSpPr>
          <p:nvPr/>
        </p:nvSpPr>
        <p:spPr bwMode="auto">
          <a:xfrm>
            <a:off x="7279548" y="1133053"/>
            <a:ext cx="938078" cy="30162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None/>
            </a:pPr>
            <a:r>
              <a:rPr lang="en-US" b="1" dirty="0">
                <a:solidFill>
                  <a:schemeClr val="tx2"/>
                </a:solidFill>
              </a:rPr>
              <a:t>Internet</a:t>
            </a:r>
          </a:p>
        </p:txBody>
      </p:sp>
      <p:graphicFrame>
        <p:nvGraphicFramePr>
          <p:cNvPr id="34" name="Table 33"/>
          <p:cNvGraphicFramePr>
            <a:graphicFrameLocks noGrp="1"/>
          </p:cNvGraphicFramePr>
          <p:nvPr>
            <p:extLst>
              <p:ext uri="{D42A27DB-BD31-4B8C-83A1-F6EECF244321}">
                <p14:modId xmlns:p14="http://schemas.microsoft.com/office/powerpoint/2010/main" val="315939232"/>
              </p:ext>
            </p:extLst>
          </p:nvPr>
        </p:nvGraphicFramePr>
        <p:xfrm>
          <a:off x="5673542" y="3288983"/>
          <a:ext cx="3311432" cy="782739"/>
        </p:xfrm>
        <a:graphic>
          <a:graphicData uri="http://schemas.openxmlformats.org/drawingml/2006/table">
            <a:tbl>
              <a:tblPr firstRow="1" bandRow="1">
                <a:tableStyleId>{BC89EF96-8CEA-46FF-86C4-4CE0E7609802}</a:tableStyleId>
              </a:tblPr>
              <a:tblGrid>
                <a:gridCol w="1780516">
                  <a:extLst>
                    <a:ext uri="{9D8B030D-6E8A-4147-A177-3AD203B41FA5}">
                      <a16:colId xmlns:a16="http://schemas.microsoft.com/office/drawing/2014/main" val="20000"/>
                    </a:ext>
                  </a:extLst>
                </a:gridCol>
                <a:gridCol w="1530916">
                  <a:extLst>
                    <a:ext uri="{9D8B030D-6E8A-4147-A177-3AD203B41FA5}">
                      <a16:colId xmlns:a16="http://schemas.microsoft.com/office/drawing/2014/main" val="20001"/>
                    </a:ext>
                  </a:extLst>
                </a:gridCol>
              </a:tblGrid>
              <a:tr h="409095">
                <a:tc>
                  <a:txBody>
                    <a:bodyPr/>
                    <a:lstStyle/>
                    <a:p>
                      <a:pPr algn="ctr"/>
                      <a:r>
                        <a:rPr lang="en-US" dirty="0">
                          <a:solidFill>
                            <a:schemeClr val="tx2"/>
                          </a:solidFill>
                        </a:rPr>
                        <a:t>Source</a:t>
                      </a:r>
                    </a:p>
                  </a:txBody>
                  <a:tcPr/>
                </a:tc>
                <a:tc>
                  <a:txBody>
                    <a:bodyPr/>
                    <a:lstStyle/>
                    <a:p>
                      <a:pPr algn="ctr"/>
                      <a:r>
                        <a:rPr lang="en-US" dirty="0">
                          <a:solidFill>
                            <a:schemeClr val="tx2"/>
                          </a:solidFill>
                        </a:rPr>
                        <a:t>Destination</a:t>
                      </a:r>
                    </a:p>
                  </a:txBody>
                  <a:tcPr/>
                </a:tc>
                <a:extLst>
                  <a:ext uri="{0D108BD9-81ED-4DB2-BD59-A6C34878D82A}">
                    <a16:rowId xmlns:a16="http://schemas.microsoft.com/office/drawing/2014/main" val="10000"/>
                  </a:ext>
                </a:extLst>
              </a:tr>
              <a:tr h="373644">
                <a:tc>
                  <a:txBody>
                    <a:bodyPr/>
                    <a:lstStyle/>
                    <a:p>
                      <a:pPr algn="ctr"/>
                      <a:r>
                        <a:rPr lang="en-US" sz="1800" dirty="0">
                          <a:solidFill>
                            <a:schemeClr val="tx2"/>
                          </a:solidFill>
                        </a:rPr>
                        <a:t>172.16.15.1:2222</a:t>
                      </a:r>
                    </a:p>
                  </a:txBody>
                  <a:tcPr/>
                </a:tc>
                <a:tc>
                  <a:txBody>
                    <a:bodyPr/>
                    <a:lstStyle/>
                    <a:p>
                      <a:pPr algn="ctr"/>
                      <a:r>
                        <a:rPr lang="en-US" sz="1800" dirty="0">
                          <a:solidFill>
                            <a:schemeClr val="tx2"/>
                          </a:solidFill>
                        </a:rPr>
                        <a:t>4.2.2.2</a:t>
                      </a:r>
                    </a:p>
                  </a:txBody>
                  <a:tcPr/>
                </a:tc>
                <a:extLst>
                  <a:ext uri="{0D108BD9-81ED-4DB2-BD59-A6C34878D82A}">
                    <a16:rowId xmlns:a16="http://schemas.microsoft.com/office/drawing/2014/main" val="10001"/>
                  </a:ext>
                </a:extLst>
              </a:tr>
            </a:tbl>
          </a:graphicData>
        </a:graphic>
      </p:graphicFrame>
      <p:pic>
        <p:nvPicPr>
          <p:cNvPr id="3074"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88" y="2288605"/>
            <a:ext cx="85344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28551" y="4152889"/>
            <a:ext cx="8477250" cy="2037481"/>
          </a:xfrm>
          <a:prstGeom prst="rect">
            <a:avLst/>
          </a:prstGeom>
        </p:spPr>
        <p:txBody>
          <a:bodyPr wrap="square">
            <a:spAutoFit/>
          </a:bodyPr>
          <a:lstStyle/>
          <a:p>
            <a:pPr algn="just" eaLnBrk="1" hangingPunct="1">
              <a:buNone/>
            </a:pPr>
            <a:r>
              <a:rPr lang="en-US" dirty="0">
                <a:latin typeface="Arial" pitchFamily="34" charset="0"/>
              </a:rPr>
              <a:t>In this example, a host with the IP address 192.168.15.47 exists on an private network. The user at this address wants to connect to a server on the internet. To prevent the exposure of the private IP address, the firewall administrator has configured a NAT policy so that all traffic from the private network appears to come from the address on the </a:t>
            </a:r>
            <a:r>
              <a:rPr lang="en-US" i="1" dirty="0">
                <a:latin typeface="Arial" pitchFamily="34" charset="0"/>
              </a:rPr>
              <a:t>ethernet1/4 </a:t>
            </a:r>
            <a:r>
              <a:rPr lang="en-US" dirty="0">
                <a:latin typeface="Arial" pitchFamily="34" charset="0"/>
              </a:rPr>
              <a:t>interface.</a:t>
            </a:r>
          </a:p>
          <a:p>
            <a:pPr algn="just" eaLnBrk="1" hangingPunct="1">
              <a:buFontTx/>
              <a:buNone/>
            </a:pPr>
            <a:r>
              <a:rPr lang="en-US" dirty="0">
                <a:latin typeface="Arial" pitchFamily="34" charset="0"/>
              </a:rPr>
              <a:t>A socket comprises IP address and port number e.g. 192.168.15.47:1024</a:t>
            </a:r>
          </a:p>
          <a:p>
            <a:pPr algn="just" eaLnBrk="1" hangingPunct="1">
              <a:buFontTx/>
              <a:buNone/>
            </a:pPr>
            <a:r>
              <a:rPr lang="en-US" dirty="0">
                <a:latin typeface="Arial" pitchFamily="34" charset="0"/>
              </a:rPr>
              <a:t>For the translated address, similarly any free port is assigned e.g. 2222 resulting in a socket address, 172.16.15.1:2222</a:t>
            </a:r>
          </a:p>
        </p:txBody>
      </p:sp>
    </p:spTree>
    <p:custDataLst>
      <p:tags r:id="rId1"/>
    </p:custDataLst>
    <p:extLst>
      <p:ext uri="{BB962C8B-B14F-4D97-AF65-F5344CB8AC3E}">
        <p14:creationId xmlns:p14="http://schemas.microsoft.com/office/powerpoint/2010/main" val="276926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TCP/IP Protocols</a:t>
            </a:r>
          </a:p>
        </p:txBody>
      </p:sp>
      <p:sp>
        <p:nvSpPr>
          <p:cNvPr id="3" name="Content Placeholder 2"/>
          <p:cNvSpPr>
            <a:spLocks noGrp="1"/>
          </p:cNvSpPr>
          <p:nvPr>
            <p:ph idx="1"/>
          </p:nvPr>
        </p:nvSpPr>
        <p:spPr/>
        <p:txBody>
          <a:bodyPr/>
          <a:lstStyle/>
          <a:p>
            <a:r>
              <a:rPr lang="en-US" dirty="0"/>
              <a:t>DNS</a:t>
            </a:r>
          </a:p>
          <a:p>
            <a:r>
              <a:rPr lang="en-US" dirty="0"/>
              <a:t>DHCP</a:t>
            </a:r>
          </a:p>
          <a:p>
            <a:r>
              <a:rPr lang="en-US" dirty="0"/>
              <a:t>HTTP</a:t>
            </a:r>
          </a:p>
          <a:p>
            <a:r>
              <a:rPr lang="en-US" dirty="0"/>
              <a:t>HTTPS</a:t>
            </a:r>
          </a:p>
        </p:txBody>
      </p:sp>
    </p:spTree>
    <p:extLst>
      <p:ext uri="{BB962C8B-B14F-4D97-AF65-F5344CB8AC3E}">
        <p14:creationId xmlns:p14="http://schemas.microsoft.com/office/powerpoint/2010/main" val="1792917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NAT Policy - Original Packet Tab</a:t>
            </a:r>
          </a:p>
        </p:txBody>
      </p:sp>
      <p:sp>
        <p:nvSpPr>
          <p:cNvPr id="3" name="Content Placeholder 2"/>
          <p:cNvSpPr>
            <a:spLocks noGrp="1"/>
          </p:cNvSpPr>
          <p:nvPr>
            <p:ph idx="1"/>
          </p:nvPr>
        </p:nvSpPr>
        <p:spPr/>
        <p:txBody>
          <a:bodyPr/>
          <a:lstStyle/>
          <a:p>
            <a:pPr marL="0" indent="0">
              <a:buNone/>
            </a:pPr>
            <a:r>
              <a:rPr lang="en-US" sz="1600" b="1" dirty="0">
                <a:solidFill>
                  <a:schemeClr val="tx2"/>
                </a:solidFill>
              </a:rPr>
              <a:t>Policies &gt; </a:t>
            </a:r>
            <a:r>
              <a:rPr lang="en-US" sz="1600" b="1" dirty="0">
                <a:solidFill>
                  <a:schemeClr val="tx2"/>
                </a:solidFill>
                <a:sym typeface="Wingdings" pitchFamily="2" charset="2"/>
              </a:rPr>
              <a:t>NAT</a:t>
            </a:r>
            <a:endParaRPr lang="en-US" sz="1600" b="1" dirty="0">
              <a:solidFill>
                <a:schemeClr val="tx2"/>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875" y="1405091"/>
            <a:ext cx="64389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5001" y="2889526"/>
            <a:ext cx="5184648" cy="280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064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Creating a NAT Policy – Translated Packet Tab</a:t>
            </a:r>
          </a:p>
        </p:txBody>
      </p:sp>
      <p:sp>
        <p:nvSpPr>
          <p:cNvPr id="8" name="Content Placeholder 2"/>
          <p:cNvSpPr>
            <a:spLocks noGrp="1"/>
          </p:cNvSpPr>
          <p:nvPr>
            <p:ph idx="1"/>
          </p:nvPr>
        </p:nvSpPr>
        <p:spPr/>
        <p:txBody>
          <a:bodyPr/>
          <a:lstStyle/>
          <a:p>
            <a:pPr marL="0" indent="0">
              <a:buNone/>
            </a:pPr>
            <a:r>
              <a:rPr lang="en-US" sz="1600" b="1" dirty="0">
                <a:solidFill>
                  <a:schemeClr val="tx2"/>
                </a:solidFill>
              </a:rPr>
              <a:t>Policies &gt; </a:t>
            </a:r>
            <a:r>
              <a:rPr lang="en-US" sz="1600" b="1" dirty="0">
                <a:solidFill>
                  <a:schemeClr val="tx2"/>
                </a:solidFill>
                <a:sym typeface="Wingdings" pitchFamily="2" charset="2"/>
              </a:rPr>
              <a:t>NAT</a:t>
            </a:r>
            <a:endParaRPr lang="en-US" sz="1600" b="1" dirty="0">
              <a:solidFill>
                <a:schemeClr val="tx2"/>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59370" y="2142942"/>
            <a:ext cx="7275055" cy="2428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Callout 1 (Accent Bar) 3"/>
          <p:cNvSpPr/>
          <p:nvPr/>
        </p:nvSpPr>
        <p:spPr bwMode="auto">
          <a:xfrm>
            <a:off x="6225436" y="4758497"/>
            <a:ext cx="1816443" cy="720197"/>
          </a:xfrm>
          <a:prstGeom prst="accentCallout1">
            <a:avLst>
              <a:gd name="adj1" fmla="val 33460"/>
              <a:gd name="adj2" fmla="val -4885"/>
              <a:gd name="adj3" fmla="val -170922"/>
              <a:gd name="adj4" fmla="val -124219"/>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bg1"/>
                </a:solidFill>
                <a:effectLst/>
                <a:latin typeface="Arial" charset="0"/>
              </a:rPr>
              <a:t>Source Port Address Translation</a:t>
            </a:r>
          </a:p>
        </p:txBody>
      </p:sp>
      <p:sp>
        <p:nvSpPr>
          <p:cNvPr id="10" name="Line Callout 1 (Accent Bar) 9"/>
          <p:cNvSpPr/>
          <p:nvPr/>
        </p:nvSpPr>
        <p:spPr bwMode="auto">
          <a:xfrm>
            <a:off x="199698" y="2997135"/>
            <a:ext cx="1145627" cy="720197"/>
          </a:xfrm>
          <a:prstGeom prst="accentCallout1">
            <a:avLst>
              <a:gd name="adj1" fmla="val 22219"/>
              <a:gd name="adj2" fmla="val 104536"/>
              <a:gd name="adj3" fmla="val 103143"/>
              <a:gd name="adj4" fmla="val 231585"/>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bg1"/>
                </a:solidFill>
              </a:rPr>
              <a:t>IP</a:t>
            </a:r>
            <a:r>
              <a:rPr kumimoji="0" lang="en-US" sz="1600" b="0" i="0" u="none" strike="noStrike" cap="none" normalizeH="0" baseline="0" dirty="0">
                <a:ln>
                  <a:noFill/>
                </a:ln>
                <a:solidFill>
                  <a:schemeClr val="bg1"/>
                </a:solidFill>
                <a:effectLst/>
                <a:latin typeface="Arial" charset="0"/>
              </a:rPr>
              <a:t> Address Pool</a:t>
            </a:r>
          </a:p>
        </p:txBody>
      </p:sp>
      <p:sp>
        <p:nvSpPr>
          <p:cNvPr id="11" name="Line Callout 1 (Accent Bar) 10"/>
          <p:cNvSpPr/>
          <p:nvPr/>
        </p:nvSpPr>
        <p:spPr bwMode="auto">
          <a:xfrm>
            <a:off x="437103" y="5053411"/>
            <a:ext cx="1816443" cy="510909"/>
          </a:xfrm>
          <a:prstGeom prst="accentCallout1">
            <a:avLst>
              <a:gd name="adj1" fmla="val 13913"/>
              <a:gd name="adj2" fmla="val 105273"/>
              <a:gd name="adj3" fmla="val -205282"/>
              <a:gd name="adj4" fmla="val 136117"/>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bg1"/>
                </a:solidFill>
              </a:rPr>
              <a:t>Static 1:1 Translation</a:t>
            </a:r>
            <a:endParaRPr kumimoji="0" lang="en-US" sz="1600" b="0" i="0" u="none" strike="noStrike" cap="none" normalizeH="0" baseline="0" dirty="0">
              <a:ln>
                <a:noFill/>
              </a:ln>
              <a:solidFill>
                <a:schemeClr val="bg1"/>
              </a:solidFill>
              <a:effectLst/>
            </a:endParaRPr>
          </a:p>
        </p:txBody>
      </p:sp>
      <p:sp>
        <p:nvSpPr>
          <p:cNvPr id="15" name="Line Callout 1 (Accent Bar) 14"/>
          <p:cNvSpPr/>
          <p:nvPr/>
        </p:nvSpPr>
        <p:spPr bwMode="auto">
          <a:xfrm>
            <a:off x="6225435" y="1690510"/>
            <a:ext cx="1816443" cy="301621"/>
          </a:xfrm>
          <a:prstGeom prst="accentCallout1">
            <a:avLst>
              <a:gd name="adj1" fmla="val 40125"/>
              <a:gd name="adj2" fmla="val -7130"/>
              <a:gd name="adj3" fmla="val 414290"/>
              <a:gd name="adj4" fmla="val -46032"/>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bg1"/>
                </a:solidFill>
              </a:rPr>
              <a:t>Destination NAT</a:t>
            </a:r>
            <a:endParaRPr kumimoji="0" lang="en-US" sz="16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592954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73" y="145254"/>
            <a:ext cx="8440183" cy="453721"/>
          </a:xfrm>
        </p:spPr>
        <p:txBody>
          <a:bodyPr>
            <a:noAutofit/>
          </a:bodyPr>
          <a:lstStyle/>
          <a:p>
            <a:r>
              <a:rPr lang="en-US" dirty="0"/>
              <a:t>Destination NAT</a:t>
            </a:r>
          </a:p>
        </p:txBody>
      </p:sp>
      <p:cxnSp>
        <p:nvCxnSpPr>
          <p:cNvPr id="35" name="Straight Connector 21"/>
          <p:cNvCxnSpPr>
            <a:cxnSpLocks noChangeShapeType="1"/>
          </p:cNvCxnSpPr>
          <p:nvPr/>
        </p:nvCxnSpPr>
        <p:spPr bwMode="auto">
          <a:xfrm flipV="1">
            <a:off x="3607080" y="2693012"/>
            <a:ext cx="2870435" cy="323435"/>
          </a:xfrm>
          <a:prstGeom prst="line">
            <a:avLst/>
          </a:prstGeom>
          <a:noFill/>
          <a:ln w="28575" algn="ctr">
            <a:solidFill>
              <a:schemeClr val="accent4"/>
            </a:solidFill>
            <a:round/>
            <a:headEnd type="arrow" w="med" len="med"/>
            <a:tailEnd type="none" w="med" len="med"/>
          </a:ln>
        </p:spPr>
      </p:cxnSp>
      <p:pic>
        <p:nvPicPr>
          <p:cNvPr id="36" name="Picture 11" descr="Untitled-8"/>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5833588" y="1714200"/>
            <a:ext cx="2972044" cy="1330313"/>
          </a:xfrm>
          <a:prstGeom prst="rect">
            <a:avLst/>
          </a:prstGeom>
          <a:noFill/>
          <a:ln w="9525">
            <a:noFill/>
            <a:miter lim="800000"/>
            <a:headEnd/>
            <a:tailEnd/>
          </a:ln>
        </p:spPr>
      </p:pic>
      <p:pic>
        <p:nvPicPr>
          <p:cNvPr id="37" name="Picture 36" descr="Untitled-1"/>
          <p:cNvPicPr>
            <a:picLocks noChangeAspect="1" noChangeArrowheads="1"/>
          </p:cNvPicPr>
          <p:nvPr/>
        </p:nvPicPr>
        <p:blipFill>
          <a:blip r:embed="rId4" cstate="print"/>
          <a:srcRect/>
          <a:stretch>
            <a:fillRect/>
          </a:stretch>
        </p:blipFill>
        <p:spPr bwMode="auto">
          <a:xfrm>
            <a:off x="271131" y="2693004"/>
            <a:ext cx="583035" cy="457420"/>
          </a:xfrm>
          <a:prstGeom prst="rect">
            <a:avLst/>
          </a:prstGeom>
          <a:noFill/>
          <a:ln w="9525">
            <a:noFill/>
            <a:miter lim="800000"/>
            <a:headEnd/>
            <a:tailEnd/>
          </a:ln>
        </p:spPr>
      </p:pic>
      <p:sp>
        <p:nvSpPr>
          <p:cNvPr id="38" name="Text Box 49_0"/>
          <p:cNvSpPr txBox="1">
            <a:spLocks noChangeArrowheads="1"/>
          </p:cNvSpPr>
          <p:nvPr/>
        </p:nvSpPr>
        <p:spPr bwMode="auto">
          <a:xfrm>
            <a:off x="6643013" y="1870919"/>
            <a:ext cx="1056735" cy="338554"/>
          </a:xfrm>
          <a:prstGeom prst="rect">
            <a:avLst/>
          </a:prstGeom>
          <a:noFill/>
          <a:ln w="12700" algn="ctr">
            <a:noFill/>
            <a:miter lim="800000"/>
            <a:headEnd/>
            <a:tailEnd/>
          </a:ln>
        </p:spPr>
        <p:txBody>
          <a:bodyPr wrap="square">
            <a:spAutoFit/>
          </a:bodyPr>
          <a:lstStyle/>
          <a:p>
            <a:pPr>
              <a:lnSpc>
                <a:spcPct val="100000"/>
              </a:lnSpc>
              <a:spcAft>
                <a:spcPct val="0"/>
              </a:spcAft>
              <a:buClrTx/>
              <a:buSzTx/>
              <a:buFontTx/>
              <a:buNone/>
            </a:pPr>
            <a:r>
              <a:rPr kumimoji="1" lang="en-US" altLang="ko-KR" b="1" dirty="0">
                <a:solidFill>
                  <a:schemeClr val="tx2"/>
                </a:solidFill>
                <a:latin typeface="Arial" panose="020B0604020202020204" pitchFamily="34" charset="0"/>
                <a:ea typeface="굴림"/>
                <a:cs typeface="Arial" panose="020B0604020202020204" pitchFamily="34" charset="0"/>
              </a:rPr>
              <a:t>Internet</a:t>
            </a:r>
          </a:p>
        </p:txBody>
      </p:sp>
      <p:cxnSp>
        <p:nvCxnSpPr>
          <p:cNvPr id="39" name="Straight Connector 18"/>
          <p:cNvCxnSpPr>
            <a:cxnSpLocks noChangeShapeType="1"/>
            <a:stCxn id="37" idx="3"/>
          </p:cNvCxnSpPr>
          <p:nvPr/>
        </p:nvCxnSpPr>
        <p:spPr bwMode="auto">
          <a:xfrm>
            <a:off x="854165" y="2921715"/>
            <a:ext cx="2160574" cy="68153"/>
          </a:xfrm>
          <a:prstGeom prst="line">
            <a:avLst/>
          </a:prstGeom>
          <a:noFill/>
          <a:ln w="12700" algn="ctr">
            <a:solidFill>
              <a:schemeClr val="accent5"/>
            </a:solidFill>
            <a:round/>
            <a:headEnd/>
            <a:tailEnd/>
          </a:ln>
        </p:spPr>
      </p:cxnSp>
      <p:cxnSp>
        <p:nvCxnSpPr>
          <p:cNvPr id="40" name="Straight Connector 30"/>
          <p:cNvCxnSpPr>
            <a:cxnSpLocks noChangeShapeType="1"/>
            <a:stCxn id="42" idx="1"/>
          </p:cNvCxnSpPr>
          <p:nvPr/>
        </p:nvCxnSpPr>
        <p:spPr bwMode="auto">
          <a:xfrm flipH="1" flipV="1">
            <a:off x="3329204" y="3070516"/>
            <a:ext cx="1174253" cy="1418434"/>
          </a:xfrm>
          <a:prstGeom prst="line">
            <a:avLst/>
          </a:prstGeom>
          <a:noFill/>
          <a:ln w="28575" algn="ctr">
            <a:solidFill>
              <a:schemeClr val="accent4"/>
            </a:solidFill>
            <a:round/>
            <a:headEnd type="none" w="med" len="med"/>
            <a:tailEnd type="none" w="med" len="med"/>
          </a:ln>
        </p:spPr>
      </p:cxnSp>
      <p:pic>
        <p:nvPicPr>
          <p:cNvPr id="42" name="Picture 17" descr="Untitled-4"/>
          <p:cNvPicPr>
            <a:picLocks noChangeAspect="1" noChangeArrowheads="1"/>
          </p:cNvPicPr>
          <p:nvPr/>
        </p:nvPicPr>
        <p:blipFill>
          <a:blip r:embed="rId5" cstate="print"/>
          <a:srcRect/>
          <a:stretch>
            <a:fillRect/>
          </a:stretch>
        </p:blipFill>
        <p:spPr bwMode="auto">
          <a:xfrm>
            <a:off x="4503456" y="4215554"/>
            <a:ext cx="416798" cy="546793"/>
          </a:xfrm>
          <a:prstGeom prst="rect">
            <a:avLst/>
          </a:prstGeom>
          <a:noFill/>
          <a:ln w="9525">
            <a:noFill/>
            <a:miter lim="800000"/>
            <a:headEnd/>
            <a:tailEnd/>
          </a:ln>
        </p:spPr>
      </p:pic>
      <p:sp>
        <p:nvSpPr>
          <p:cNvPr id="43" name="Oval 42"/>
          <p:cNvSpPr/>
          <p:nvPr/>
        </p:nvSpPr>
        <p:spPr bwMode="auto">
          <a:xfrm>
            <a:off x="1447988" y="2818840"/>
            <a:ext cx="1019758" cy="375838"/>
          </a:xfrm>
          <a:prstGeom prst="ellipse">
            <a:avLst/>
          </a:prstGeom>
          <a:solidFill>
            <a:schemeClr val="bg1"/>
          </a:solidFill>
          <a:ln w="12700" cap="flat" cmpd="sng" algn="ctr">
            <a:solidFill>
              <a:schemeClr val="tx2"/>
            </a:solidFill>
            <a:prstDash val="solid"/>
            <a:round/>
            <a:headEnd type="none" w="med" len="med"/>
            <a:tailEnd type="none" w="med" len="med"/>
          </a:ln>
          <a:effectLst/>
        </p:spPr>
        <p:txBody>
          <a:bodyPr anchor="ctr"/>
          <a:lstStyle/>
          <a:p>
            <a:pPr>
              <a:defRPr/>
            </a:pPr>
            <a:endParaRPr lang="en-US" dirty="0"/>
          </a:p>
        </p:txBody>
      </p:sp>
      <p:sp>
        <p:nvSpPr>
          <p:cNvPr id="44" name="Text Box 49"/>
          <p:cNvSpPr txBox="1">
            <a:spLocks noChangeArrowheads="1"/>
          </p:cNvSpPr>
          <p:nvPr/>
        </p:nvSpPr>
        <p:spPr bwMode="auto">
          <a:xfrm>
            <a:off x="1397213" y="2841701"/>
            <a:ext cx="1167707" cy="615553"/>
          </a:xfrm>
          <a:prstGeom prst="rect">
            <a:avLst/>
          </a:prstGeom>
          <a:noFill/>
          <a:ln w="12700" algn="ctr">
            <a:noFill/>
            <a:miter lim="800000"/>
            <a:headEnd/>
            <a:tailEnd/>
          </a:ln>
        </p:spPr>
        <p:txBody>
          <a:bodyPr wrap="square">
            <a:spAutoFit/>
          </a:bodyPr>
          <a:lstStyle/>
          <a:p>
            <a:pPr>
              <a:lnSpc>
                <a:spcPct val="100000"/>
              </a:lnSpc>
              <a:spcAft>
                <a:spcPct val="0"/>
              </a:spcAft>
              <a:buClrTx/>
              <a:buSzTx/>
              <a:buFontTx/>
              <a:buNone/>
            </a:pPr>
            <a:r>
              <a:rPr kumimoji="1" lang="en-US" altLang="ko-KR" b="1" dirty="0">
                <a:solidFill>
                  <a:schemeClr val="accent1"/>
                </a:solidFill>
                <a:latin typeface="Arial" panose="020B0604020202020204" pitchFamily="34" charset="0"/>
                <a:ea typeface="굴림"/>
                <a:cs typeface="Arial" panose="020B0604020202020204" pitchFamily="34" charset="0"/>
              </a:rPr>
              <a:t>Trust-L3</a:t>
            </a:r>
          </a:p>
          <a:p>
            <a:pPr>
              <a:lnSpc>
                <a:spcPct val="100000"/>
              </a:lnSpc>
              <a:spcAft>
                <a:spcPct val="0"/>
              </a:spcAft>
              <a:buClrTx/>
              <a:buSzTx/>
              <a:buFontTx/>
              <a:buNone/>
            </a:pPr>
            <a:endParaRPr kumimoji="1" lang="en-US" altLang="ko-KR" sz="1200" b="1" dirty="0">
              <a:solidFill>
                <a:schemeClr val="tx2"/>
              </a:solidFill>
              <a:ea typeface="굴림"/>
              <a:cs typeface="굴림"/>
            </a:endParaRPr>
          </a:p>
        </p:txBody>
      </p:sp>
      <p:sp>
        <p:nvSpPr>
          <p:cNvPr id="45" name="Oval 44"/>
          <p:cNvSpPr/>
          <p:nvPr/>
        </p:nvSpPr>
        <p:spPr bwMode="auto">
          <a:xfrm>
            <a:off x="4409165" y="2653782"/>
            <a:ext cx="1195939" cy="375838"/>
          </a:xfrm>
          <a:prstGeom prst="ellipse">
            <a:avLst/>
          </a:prstGeom>
          <a:solidFill>
            <a:schemeClr val="bg1"/>
          </a:solidFill>
          <a:ln w="12700" cap="flat" cmpd="sng" algn="ctr">
            <a:solidFill>
              <a:schemeClr val="tx2"/>
            </a:solidFill>
            <a:prstDash val="solid"/>
            <a:round/>
            <a:headEnd type="none" w="med" len="med"/>
            <a:tailEnd type="none" w="med" len="med"/>
          </a:ln>
          <a:effectLst/>
        </p:spPr>
        <p:txBody>
          <a:bodyPr anchor="ctr"/>
          <a:lstStyle/>
          <a:p>
            <a:pPr>
              <a:defRPr/>
            </a:pPr>
            <a:endParaRPr lang="en-US" dirty="0"/>
          </a:p>
        </p:txBody>
      </p:sp>
      <p:sp>
        <p:nvSpPr>
          <p:cNvPr id="46" name="Oval 45"/>
          <p:cNvSpPr/>
          <p:nvPr/>
        </p:nvSpPr>
        <p:spPr bwMode="auto">
          <a:xfrm>
            <a:off x="3318744" y="3509354"/>
            <a:ext cx="1019758" cy="375838"/>
          </a:xfrm>
          <a:prstGeom prst="ellipse">
            <a:avLst/>
          </a:prstGeom>
          <a:solidFill>
            <a:schemeClr val="bg1"/>
          </a:solidFill>
          <a:ln w="12700" cap="flat" cmpd="sng" algn="ctr">
            <a:solidFill>
              <a:schemeClr val="tx2"/>
            </a:solidFill>
            <a:prstDash val="solid"/>
            <a:round/>
            <a:headEnd type="none" w="med" len="med"/>
            <a:tailEnd type="none" w="med" len="med"/>
          </a:ln>
          <a:effectLst/>
        </p:spPr>
        <p:txBody>
          <a:bodyPr anchor="ctr"/>
          <a:lstStyle/>
          <a:p>
            <a:pPr>
              <a:defRPr/>
            </a:pPr>
            <a:endParaRPr lang="en-US" dirty="0"/>
          </a:p>
        </p:txBody>
      </p:sp>
      <p:sp>
        <p:nvSpPr>
          <p:cNvPr id="47" name="Text Box 49"/>
          <p:cNvSpPr txBox="1">
            <a:spLocks noChangeArrowheads="1"/>
          </p:cNvSpPr>
          <p:nvPr/>
        </p:nvSpPr>
        <p:spPr bwMode="auto">
          <a:xfrm>
            <a:off x="4464552" y="2675499"/>
            <a:ext cx="1167707" cy="584775"/>
          </a:xfrm>
          <a:prstGeom prst="rect">
            <a:avLst/>
          </a:prstGeom>
          <a:noFill/>
          <a:ln w="12700" algn="ctr">
            <a:noFill/>
            <a:miter lim="800000"/>
            <a:headEnd/>
            <a:tailEnd/>
          </a:ln>
        </p:spPr>
        <p:txBody>
          <a:bodyPr wrap="square">
            <a:spAutoFit/>
          </a:bodyPr>
          <a:lstStyle/>
          <a:p>
            <a:pPr>
              <a:lnSpc>
                <a:spcPct val="100000"/>
              </a:lnSpc>
              <a:spcAft>
                <a:spcPct val="0"/>
              </a:spcAft>
              <a:buClrTx/>
              <a:buSzTx/>
              <a:buFontTx/>
              <a:buNone/>
            </a:pPr>
            <a:r>
              <a:rPr kumimoji="1" lang="en-US" altLang="ko-KR" sz="1400" b="1" dirty="0">
                <a:solidFill>
                  <a:schemeClr val="accent2"/>
                </a:solidFill>
                <a:latin typeface="Arial" panose="020B0604020202020204" pitchFamily="34" charset="0"/>
                <a:ea typeface="굴림"/>
                <a:cs typeface="Arial" panose="020B0604020202020204" pitchFamily="34" charset="0"/>
              </a:rPr>
              <a:t>Untrust-L3</a:t>
            </a:r>
          </a:p>
          <a:p>
            <a:pPr>
              <a:lnSpc>
                <a:spcPct val="100000"/>
              </a:lnSpc>
              <a:spcAft>
                <a:spcPct val="0"/>
              </a:spcAft>
              <a:buClrTx/>
              <a:buSzTx/>
              <a:buFontTx/>
              <a:buNone/>
            </a:pPr>
            <a:endParaRPr kumimoji="1" lang="en-US" altLang="ko-KR" sz="1200" b="1" dirty="0">
              <a:solidFill>
                <a:schemeClr val="tx2"/>
              </a:solidFill>
              <a:ea typeface="굴림"/>
              <a:cs typeface="굴림"/>
            </a:endParaRPr>
          </a:p>
        </p:txBody>
      </p:sp>
      <p:sp>
        <p:nvSpPr>
          <p:cNvPr id="48" name="Text Box 49"/>
          <p:cNvSpPr txBox="1">
            <a:spLocks noChangeArrowheads="1"/>
          </p:cNvSpPr>
          <p:nvPr/>
        </p:nvSpPr>
        <p:spPr bwMode="auto">
          <a:xfrm>
            <a:off x="3239819" y="3520842"/>
            <a:ext cx="1167707" cy="584775"/>
          </a:xfrm>
          <a:prstGeom prst="rect">
            <a:avLst/>
          </a:prstGeom>
          <a:noFill/>
          <a:ln w="12700" algn="ctr">
            <a:noFill/>
            <a:miter lim="800000"/>
            <a:headEnd/>
            <a:tailEnd/>
          </a:ln>
        </p:spPr>
        <p:txBody>
          <a:bodyPr wrap="square">
            <a:spAutoFit/>
          </a:bodyPr>
          <a:lstStyle/>
          <a:p>
            <a:pPr>
              <a:lnSpc>
                <a:spcPct val="100000"/>
              </a:lnSpc>
              <a:spcAft>
                <a:spcPct val="0"/>
              </a:spcAft>
              <a:buClrTx/>
              <a:buSzTx/>
              <a:buFontTx/>
              <a:buNone/>
            </a:pPr>
            <a:r>
              <a:rPr kumimoji="1" lang="en-US" altLang="ko-KR" sz="1400" b="1" dirty="0">
                <a:latin typeface="Arial" panose="020B0604020202020204" pitchFamily="34" charset="0"/>
                <a:ea typeface="굴림"/>
                <a:cs typeface="Arial" panose="020B0604020202020204" pitchFamily="34" charset="0"/>
              </a:rPr>
              <a:t>DMZ</a:t>
            </a:r>
          </a:p>
          <a:p>
            <a:pPr>
              <a:lnSpc>
                <a:spcPct val="100000"/>
              </a:lnSpc>
              <a:spcAft>
                <a:spcPct val="0"/>
              </a:spcAft>
              <a:buClrTx/>
              <a:buSzTx/>
              <a:buFontTx/>
              <a:buNone/>
            </a:pPr>
            <a:endParaRPr kumimoji="1" lang="en-US" altLang="ko-KR" sz="1200" b="1" dirty="0">
              <a:ea typeface="굴림"/>
              <a:cs typeface="굴림"/>
            </a:endParaRPr>
          </a:p>
        </p:txBody>
      </p:sp>
      <p:pic>
        <p:nvPicPr>
          <p:cNvPr id="50" name="Picture 16" descr="Untitled-1"/>
          <p:cNvPicPr>
            <a:picLocks noChangeAspect="1" noChangeArrowheads="1"/>
          </p:cNvPicPr>
          <p:nvPr/>
        </p:nvPicPr>
        <p:blipFill>
          <a:blip r:embed="rId4" cstate="print"/>
          <a:srcRect/>
          <a:stretch>
            <a:fillRect/>
          </a:stretch>
        </p:blipFill>
        <p:spPr bwMode="auto">
          <a:xfrm>
            <a:off x="7028094" y="2164175"/>
            <a:ext cx="583035" cy="456563"/>
          </a:xfrm>
          <a:prstGeom prst="rect">
            <a:avLst/>
          </a:prstGeom>
          <a:noFill/>
          <a:ln w="9525">
            <a:noFill/>
            <a:miter lim="800000"/>
            <a:headEnd/>
            <a:tailEnd/>
          </a:ln>
        </p:spPr>
      </p:pic>
      <p:sp>
        <p:nvSpPr>
          <p:cNvPr id="56" name="Rectangle 55"/>
          <p:cNvSpPr/>
          <p:nvPr/>
        </p:nvSpPr>
        <p:spPr>
          <a:xfrm>
            <a:off x="3239819" y="2498182"/>
            <a:ext cx="1472037" cy="275460"/>
          </a:xfrm>
          <a:prstGeom prst="rect">
            <a:avLst/>
          </a:prstGeom>
          <a:noFill/>
        </p:spPr>
        <p:txBody>
          <a:bodyPr wrap="square" rtlCol="0">
            <a:spAutoFit/>
          </a:bodyPr>
          <a:lstStyle/>
          <a:p>
            <a:pPr>
              <a:buNone/>
            </a:pPr>
            <a:r>
              <a:rPr lang="en-US" sz="1400" b="1" dirty="0">
                <a:solidFill>
                  <a:srgbClr val="FF0000"/>
                </a:solidFill>
                <a:latin typeface="Arial" panose="020B0604020202020204" pitchFamily="34" charset="0"/>
                <a:cs typeface="Arial" panose="020B0604020202020204" pitchFamily="34" charset="0"/>
              </a:rPr>
              <a:t>198.51.100.22</a:t>
            </a:r>
          </a:p>
        </p:txBody>
      </p:sp>
      <p:sp>
        <p:nvSpPr>
          <p:cNvPr id="57" name="TextBox 56"/>
          <p:cNvSpPr txBox="1"/>
          <p:nvPr/>
        </p:nvSpPr>
        <p:spPr>
          <a:xfrm>
            <a:off x="4156271" y="5012324"/>
            <a:ext cx="1592690" cy="275460"/>
          </a:xfrm>
          <a:prstGeom prst="rect">
            <a:avLst/>
          </a:prstGeom>
          <a:noFill/>
        </p:spPr>
        <p:txBody>
          <a:bodyPr wrap="square" rtlCol="0">
            <a:spAutoFit/>
          </a:bodyPr>
          <a:lstStyle/>
          <a:p>
            <a:pPr>
              <a:buNone/>
            </a:pPr>
            <a:r>
              <a:rPr lang="en-US" sz="1400" b="1" dirty="0">
                <a:solidFill>
                  <a:srgbClr val="00B050"/>
                </a:solidFill>
                <a:latin typeface="Arial" panose="020B0604020202020204" pitchFamily="34" charset="0"/>
                <a:cs typeface="Arial" panose="020B0604020202020204" pitchFamily="34" charset="0"/>
              </a:rPr>
              <a:t>192.168.16.2</a:t>
            </a:r>
          </a:p>
        </p:txBody>
      </p:sp>
      <p:sp>
        <p:nvSpPr>
          <p:cNvPr id="58" name="Rectangle 57"/>
          <p:cNvSpPr/>
          <p:nvPr/>
        </p:nvSpPr>
        <p:spPr>
          <a:xfrm>
            <a:off x="7489725" y="2403668"/>
            <a:ext cx="1472037" cy="275460"/>
          </a:xfrm>
          <a:prstGeom prst="rect">
            <a:avLst/>
          </a:prstGeom>
          <a:noFill/>
        </p:spPr>
        <p:txBody>
          <a:bodyPr wrap="square" rtlCol="0">
            <a:spAutoFit/>
          </a:bodyPr>
          <a:lstStyle/>
          <a:p>
            <a:pPr>
              <a:buNone/>
            </a:pPr>
            <a:r>
              <a:rPr lang="en-US" sz="1400" b="1" dirty="0">
                <a:solidFill>
                  <a:srgbClr val="004B72"/>
                </a:solidFill>
                <a:latin typeface="Arial" panose="020B0604020202020204" pitchFamily="34" charset="0"/>
                <a:cs typeface="Arial" panose="020B0604020202020204" pitchFamily="34" charset="0"/>
              </a:rPr>
              <a:t>192.0.2.5</a:t>
            </a:r>
          </a:p>
        </p:txBody>
      </p:sp>
      <p:sp>
        <p:nvSpPr>
          <p:cNvPr id="16" name="Freeform: Shape 15"/>
          <p:cNvSpPr/>
          <p:nvPr/>
        </p:nvSpPr>
        <p:spPr>
          <a:xfrm>
            <a:off x="3121114" y="2557557"/>
            <a:ext cx="3960617" cy="1879600"/>
          </a:xfrm>
          <a:custGeom>
            <a:avLst/>
            <a:gdLst>
              <a:gd name="connsiteX0" fmla="*/ 3960617 w 3960617"/>
              <a:gd name="connsiteY0" fmla="*/ 0 h 1879600"/>
              <a:gd name="connsiteX1" fmla="*/ 2271517 w 3960617"/>
              <a:gd name="connsiteY1" fmla="*/ 495300 h 1879600"/>
              <a:gd name="connsiteX2" fmla="*/ 379217 w 3960617"/>
              <a:gd name="connsiteY2" fmla="*/ 660400 h 1879600"/>
              <a:gd name="connsiteX3" fmla="*/ 61717 w 3960617"/>
              <a:gd name="connsiteY3" fmla="*/ 1104900 h 1879600"/>
              <a:gd name="connsiteX4" fmla="*/ 1204717 w 3960617"/>
              <a:gd name="connsiteY4" fmla="*/ 1879600 h 187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0617" h="1879600">
                <a:moveTo>
                  <a:pt x="3960617" y="0"/>
                </a:moveTo>
                <a:cubicBezTo>
                  <a:pt x="3414517" y="192616"/>
                  <a:pt x="2868417" y="385233"/>
                  <a:pt x="2271517" y="495300"/>
                </a:cubicBezTo>
                <a:cubicBezTo>
                  <a:pt x="1674617" y="605367"/>
                  <a:pt x="747517" y="558800"/>
                  <a:pt x="379217" y="660400"/>
                </a:cubicBezTo>
                <a:cubicBezTo>
                  <a:pt x="10917" y="762000"/>
                  <a:pt x="-75866" y="901700"/>
                  <a:pt x="61717" y="1104900"/>
                </a:cubicBezTo>
                <a:cubicBezTo>
                  <a:pt x="199300" y="1308100"/>
                  <a:pt x="702008" y="1593850"/>
                  <a:pt x="1204717" y="1879600"/>
                </a:cubicBezTo>
              </a:path>
            </a:pathLst>
          </a:custGeom>
          <a:noFill/>
          <a:ln w="38100">
            <a:solidFill>
              <a:schemeClr val="tx1"/>
            </a:solidFill>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61" name="Table 60"/>
          <p:cNvGraphicFramePr>
            <a:graphicFrameLocks noGrp="1"/>
          </p:cNvGraphicFramePr>
          <p:nvPr>
            <p:extLst>
              <p:ext uri="{D42A27DB-BD31-4B8C-83A1-F6EECF244321}">
                <p14:modId xmlns:p14="http://schemas.microsoft.com/office/powerpoint/2010/main" val="1277391496"/>
              </p:ext>
            </p:extLst>
          </p:nvPr>
        </p:nvGraphicFramePr>
        <p:xfrm>
          <a:off x="5969741" y="4215553"/>
          <a:ext cx="2742448" cy="1030772"/>
        </p:xfrm>
        <a:graphic>
          <a:graphicData uri="http://schemas.openxmlformats.org/drawingml/2006/table">
            <a:tbl>
              <a:tblPr firstRow="1" bandRow="1">
                <a:tableStyleId>{5C22544A-7EE6-4342-B048-85BDC9FD1C3A}</a:tableStyleId>
              </a:tblPr>
              <a:tblGrid>
                <a:gridCol w="1371224">
                  <a:extLst>
                    <a:ext uri="{9D8B030D-6E8A-4147-A177-3AD203B41FA5}">
                      <a16:colId xmlns:a16="http://schemas.microsoft.com/office/drawing/2014/main" val="3115588731"/>
                    </a:ext>
                  </a:extLst>
                </a:gridCol>
                <a:gridCol w="1371224">
                  <a:extLst>
                    <a:ext uri="{9D8B030D-6E8A-4147-A177-3AD203B41FA5}">
                      <a16:colId xmlns:a16="http://schemas.microsoft.com/office/drawing/2014/main" val="1894025179"/>
                    </a:ext>
                  </a:extLst>
                </a:gridCol>
              </a:tblGrid>
              <a:tr h="279822">
                <a:tc>
                  <a:txBody>
                    <a:bodyPr/>
                    <a:lstStyle/>
                    <a:p>
                      <a:pPr algn="l"/>
                      <a:r>
                        <a:rPr lang="en-US" sz="1400" dirty="0">
                          <a:solidFill>
                            <a:schemeClr val="bg1"/>
                          </a:solidFill>
                          <a:latin typeface="Arial" panose="020B0604020202020204" pitchFamily="34" charset="0"/>
                          <a:cs typeface="Arial" panose="020B0604020202020204" pitchFamily="34" charset="0"/>
                        </a:rPr>
                        <a:t>Source</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solidFill>
                            <a:schemeClr val="bg1"/>
                          </a:solidFill>
                          <a:latin typeface="Arial" panose="020B0604020202020204" pitchFamily="34" charset="0"/>
                          <a:cs typeface="Arial" panose="020B0604020202020204" pitchFamily="34" charset="0"/>
                        </a:rPr>
                        <a:t>Destination</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486395"/>
                  </a:ext>
                </a:extLst>
              </a:tr>
              <a:tr h="374416">
                <a:tc>
                  <a:txBody>
                    <a:bodyPr/>
                    <a:lstStyle/>
                    <a:p>
                      <a:pPr algn="l"/>
                      <a:r>
                        <a:rPr lang="en-US" sz="1400" dirty="0">
                          <a:solidFill>
                            <a:schemeClr val="tx2"/>
                          </a:solidFill>
                          <a:latin typeface="Arial" panose="020B0604020202020204" pitchFamily="34" charset="0"/>
                          <a:cs typeface="Arial" panose="020B0604020202020204" pitchFamily="34" charset="0"/>
                        </a:rPr>
                        <a:t>192.0.2.5</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1" dirty="0">
                          <a:solidFill>
                            <a:srgbClr val="FF0000"/>
                          </a:solidFill>
                          <a:latin typeface="Arial" panose="020B0604020202020204" pitchFamily="34" charset="0"/>
                          <a:cs typeface="Arial" panose="020B0604020202020204" pitchFamily="34" charset="0"/>
                        </a:rPr>
                        <a:t>198.51.100.22</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9457732"/>
                  </a:ext>
                </a:extLst>
              </a:tr>
              <a:tr h="374416">
                <a:tc>
                  <a:txBody>
                    <a:bodyPr/>
                    <a:lstStyle/>
                    <a:p>
                      <a:pPr algn="l"/>
                      <a:r>
                        <a:rPr lang="en-US" sz="1400" dirty="0">
                          <a:solidFill>
                            <a:schemeClr val="tx2"/>
                          </a:solidFill>
                          <a:latin typeface="Arial" panose="020B0604020202020204" pitchFamily="34" charset="0"/>
                          <a:cs typeface="Arial" panose="020B0604020202020204" pitchFamily="34" charset="0"/>
                        </a:rPr>
                        <a:t>Untrust-L3</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solidFill>
                            <a:schemeClr val="tx2"/>
                          </a:solidFill>
                          <a:latin typeface="Arial" panose="020B0604020202020204" pitchFamily="34" charset="0"/>
                          <a:cs typeface="Arial" panose="020B0604020202020204" pitchFamily="34" charset="0"/>
                        </a:rPr>
                        <a:t>Untrust-L3</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1630853"/>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3799546176"/>
              </p:ext>
            </p:extLst>
          </p:nvPr>
        </p:nvGraphicFramePr>
        <p:xfrm>
          <a:off x="698800" y="4201675"/>
          <a:ext cx="2742448" cy="1030772"/>
        </p:xfrm>
        <a:graphic>
          <a:graphicData uri="http://schemas.openxmlformats.org/drawingml/2006/table">
            <a:tbl>
              <a:tblPr firstRow="1" bandRow="1">
                <a:tableStyleId>{5C22544A-7EE6-4342-B048-85BDC9FD1C3A}</a:tableStyleId>
              </a:tblPr>
              <a:tblGrid>
                <a:gridCol w="1371224">
                  <a:extLst>
                    <a:ext uri="{9D8B030D-6E8A-4147-A177-3AD203B41FA5}">
                      <a16:colId xmlns:a16="http://schemas.microsoft.com/office/drawing/2014/main" val="3115588731"/>
                    </a:ext>
                  </a:extLst>
                </a:gridCol>
                <a:gridCol w="1371224">
                  <a:extLst>
                    <a:ext uri="{9D8B030D-6E8A-4147-A177-3AD203B41FA5}">
                      <a16:colId xmlns:a16="http://schemas.microsoft.com/office/drawing/2014/main" val="1894025179"/>
                    </a:ext>
                  </a:extLst>
                </a:gridCol>
              </a:tblGrid>
              <a:tr h="279822">
                <a:tc>
                  <a:txBody>
                    <a:bodyPr/>
                    <a:lstStyle/>
                    <a:p>
                      <a:pPr algn="l"/>
                      <a:r>
                        <a:rPr lang="en-US" sz="1400" dirty="0">
                          <a:solidFill>
                            <a:schemeClr val="bg1"/>
                          </a:solidFill>
                          <a:latin typeface="Arial" panose="020B0604020202020204" pitchFamily="34" charset="0"/>
                          <a:cs typeface="Arial" panose="020B0604020202020204" pitchFamily="34" charset="0"/>
                        </a:rPr>
                        <a:t>Source</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solidFill>
                            <a:schemeClr val="bg1"/>
                          </a:solidFill>
                          <a:latin typeface="Arial" panose="020B0604020202020204" pitchFamily="34" charset="0"/>
                          <a:cs typeface="Arial" panose="020B0604020202020204" pitchFamily="34" charset="0"/>
                        </a:rPr>
                        <a:t>Destination</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8486395"/>
                  </a:ext>
                </a:extLst>
              </a:tr>
              <a:tr h="374416">
                <a:tc>
                  <a:txBody>
                    <a:bodyPr/>
                    <a:lstStyle/>
                    <a:p>
                      <a:pPr algn="l"/>
                      <a:r>
                        <a:rPr lang="en-US" sz="1400" dirty="0">
                          <a:solidFill>
                            <a:schemeClr val="tx2"/>
                          </a:solidFill>
                          <a:latin typeface="Arial" panose="020B0604020202020204" pitchFamily="34" charset="0"/>
                          <a:cs typeface="Arial" panose="020B0604020202020204" pitchFamily="34" charset="0"/>
                        </a:rPr>
                        <a:t>192.0.2.5</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400" b="1" dirty="0">
                          <a:solidFill>
                            <a:srgbClr val="00B050"/>
                          </a:solidFill>
                          <a:latin typeface="Arial" panose="020B0604020202020204" pitchFamily="34" charset="0"/>
                          <a:cs typeface="Arial" panose="020B0604020202020204" pitchFamily="34" charset="0"/>
                        </a:rPr>
                        <a:t>192.168.16.2</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9457732"/>
                  </a:ext>
                </a:extLst>
              </a:tr>
              <a:tr h="374416">
                <a:tc>
                  <a:txBody>
                    <a:bodyPr/>
                    <a:lstStyle/>
                    <a:p>
                      <a:pPr algn="l"/>
                      <a:r>
                        <a:rPr lang="en-US" sz="1400" dirty="0">
                          <a:solidFill>
                            <a:schemeClr val="tx2"/>
                          </a:solidFill>
                          <a:latin typeface="Arial" panose="020B0604020202020204" pitchFamily="34" charset="0"/>
                          <a:cs typeface="Arial" panose="020B0604020202020204" pitchFamily="34" charset="0"/>
                        </a:rPr>
                        <a:t>Untrust-L3</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solidFill>
                            <a:schemeClr val="tx2"/>
                          </a:solidFill>
                          <a:latin typeface="Arial" panose="020B0604020202020204" pitchFamily="34" charset="0"/>
                          <a:cs typeface="Arial" panose="020B0604020202020204" pitchFamily="34" charset="0"/>
                        </a:rPr>
                        <a:t>DMZ</a:t>
                      </a:r>
                    </a:p>
                  </a:txBody>
                  <a:tcPr marT="34290" marB="34290">
                    <a:lnL w="12700" cap="flat" cmpd="sng" algn="ctr">
                      <a:solidFill>
                        <a:srgbClr val="00ACDC"/>
                      </a:solidFill>
                      <a:prstDash val="solid"/>
                      <a:round/>
                      <a:headEnd type="none" w="med" len="med"/>
                      <a:tailEnd type="none" w="med" len="med"/>
                    </a:lnL>
                    <a:lnR w="12700" cap="flat" cmpd="sng" algn="ctr">
                      <a:solidFill>
                        <a:srgbClr val="00ACDC"/>
                      </a:solidFill>
                      <a:prstDash val="solid"/>
                      <a:round/>
                      <a:headEnd type="none" w="med" len="med"/>
                      <a:tailEnd type="none" w="med" len="med"/>
                    </a:lnR>
                    <a:lnT w="12700" cap="flat" cmpd="sng" algn="ctr">
                      <a:solidFill>
                        <a:srgbClr val="00ACDC"/>
                      </a:solidFill>
                      <a:prstDash val="solid"/>
                      <a:round/>
                      <a:headEnd type="none" w="med" len="med"/>
                      <a:tailEnd type="none" w="med" len="med"/>
                    </a:lnT>
                    <a:lnB w="12700" cap="flat" cmpd="sng" algn="ctr">
                      <a:solidFill>
                        <a:srgbClr val="00ACDC"/>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1630853"/>
                  </a:ext>
                </a:extLst>
              </a:tr>
            </a:tbl>
          </a:graphicData>
        </a:graphic>
      </p:graphicFrame>
      <p:pic>
        <p:nvPicPr>
          <p:cNvPr id="41" name="Picture 14" descr="Untitled-11"/>
          <p:cNvPicPr>
            <a:picLocks noChangeAspect="1" noChangeArrowheads="1"/>
          </p:cNvPicPr>
          <p:nvPr/>
        </p:nvPicPr>
        <p:blipFill>
          <a:blip r:embed="rId6" cstate="print"/>
          <a:srcRect/>
          <a:stretch>
            <a:fillRect/>
          </a:stretch>
        </p:blipFill>
        <p:spPr bwMode="auto">
          <a:xfrm>
            <a:off x="3052350" y="2826407"/>
            <a:ext cx="725902" cy="407094"/>
          </a:xfrm>
          <a:prstGeom prst="rect">
            <a:avLst/>
          </a:prstGeom>
          <a:noFill/>
          <a:ln w="9525">
            <a:noFill/>
            <a:miter lim="800000"/>
            <a:headEnd/>
            <a:tailEnd/>
          </a:ln>
        </p:spPr>
      </p:pic>
      <p:sp>
        <p:nvSpPr>
          <p:cNvPr id="63" name="TextBox 62"/>
          <p:cNvSpPr txBox="1"/>
          <p:nvPr/>
        </p:nvSpPr>
        <p:spPr>
          <a:xfrm>
            <a:off x="3886053" y="4738929"/>
            <a:ext cx="2340708" cy="301621"/>
          </a:xfrm>
          <a:prstGeom prst="rect">
            <a:avLst/>
          </a:prstGeom>
          <a:noFill/>
        </p:spPr>
        <p:txBody>
          <a:bodyPr wrap="square" rtlCol="0">
            <a:spAutoFit/>
          </a:bodyPr>
          <a:lstStyle/>
          <a:p>
            <a:pPr>
              <a:buNone/>
            </a:pPr>
            <a:r>
              <a:rPr lang="en-US" b="1" dirty="0">
                <a:solidFill>
                  <a:srgbClr val="004B72"/>
                </a:solidFill>
                <a:latin typeface="Arial" panose="020B0604020202020204" pitchFamily="34" charset="0"/>
                <a:cs typeface="Arial" panose="020B0604020202020204" pitchFamily="34" charset="0"/>
              </a:rPr>
              <a:t>www.ns.com</a:t>
            </a:r>
          </a:p>
        </p:txBody>
      </p:sp>
      <p:sp>
        <p:nvSpPr>
          <p:cNvPr id="64" name="Rectangle 63"/>
          <p:cNvSpPr/>
          <p:nvPr/>
        </p:nvSpPr>
        <p:spPr>
          <a:xfrm>
            <a:off x="113038" y="850897"/>
            <a:ext cx="8601846" cy="1574277"/>
          </a:xfrm>
          <a:prstGeom prst="rect">
            <a:avLst/>
          </a:prstGeom>
        </p:spPr>
        <p:txBody>
          <a:bodyPr wrap="square">
            <a:spAutoFit/>
          </a:bodyPr>
          <a:lstStyle/>
          <a:p>
            <a:pPr marL="285750" indent="-285750" algn="just">
              <a:buFont typeface="Wingdings" panose="05000000000000000000" pitchFamily="2" charset="2"/>
              <a:buChar char="§"/>
            </a:pPr>
            <a:r>
              <a:rPr lang="en-US" sz="1800" dirty="0">
                <a:latin typeface="Arial" panose="020B0604020202020204" pitchFamily="34" charset="0"/>
                <a:cs typeface="Arial" panose="020B0604020202020204" pitchFamily="34" charset="0"/>
              </a:rPr>
              <a:t>Destination NAT translates an original destination IP address to an alternate destination IP address.</a:t>
            </a:r>
          </a:p>
          <a:p>
            <a:pPr marL="285750" indent="-285750" algn="just">
              <a:buFont typeface="Wingdings" panose="05000000000000000000" pitchFamily="2" charset="2"/>
              <a:buChar char="§"/>
            </a:pPr>
            <a:r>
              <a:rPr lang="en-US" sz="1800" dirty="0"/>
              <a:t>Destination NAT commonly is used to make a server within a private network reachable from the public internet. </a:t>
            </a:r>
          </a:p>
          <a:p>
            <a:pPr marL="285750" indent="-285750" algn="just">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p:txBody>
      </p:sp>
      <p:sp>
        <p:nvSpPr>
          <p:cNvPr id="26" name="TextBox 25"/>
          <p:cNvSpPr txBox="1"/>
          <p:nvPr/>
        </p:nvSpPr>
        <p:spPr>
          <a:xfrm>
            <a:off x="590885" y="3910679"/>
            <a:ext cx="1592690" cy="275460"/>
          </a:xfrm>
          <a:prstGeom prst="rect">
            <a:avLst/>
          </a:prstGeom>
          <a:noFill/>
        </p:spPr>
        <p:txBody>
          <a:bodyPr wrap="square" rtlCol="0">
            <a:spAutoFit/>
          </a:bodyPr>
          <a:lstStyle/>
          <a:p>
            <a:pPr>
              <a:buNone/>
            </a:pPr>
            <a:r>
              <a:rPr lang="en-US" sz="1400" b="1" dirty="0">
                <a:solidFill>
                  <a:srgbClr val="00ACDC"/>
                </a:solidFill>
                <a:latin typeface="Arial" panose="020B0604020202020204" pitchFamily="34" charset="0"/>
                <a:cs typeface="Arial" panose="020B0604020202020204" pitchFamily="34" charset="0"/>
              </a:rPr>
              <a:t>After:</a:t>
            </a:r>
          </a:p>
        </p:txBody>
      </p:sp>
      <p:sp>
        <p:nvSpPr>
          <p:cNvPr id="27" name="TextBox 26"/>
          <p:cNvSpPr txBox="1"/>
          <p:nvPr/>
        </p:nvSpPr>
        <p:spPr>
          <a:xfrm>
            <a:off x="5874763" y="3916220"/>
            <a:ext cx="1592690" cy="275460"/>
          </a:xfrm>
          <a:prstGeom prst="rect">
            <a:avLst/>
          </a:prstGeom>
          <a:noFill/>
        </p:spPr>
        <p:txBody>
          <a:bodyPr wrap="square" rtlCol="0">
            <a:spAutoFit/>
          </a:bodyPr>
          <a:lstStyle/>
          <a:p>
            <a:pPr>
              <a:buNone/>
            </a:pPr>
            <a:r>
              <a:rPr lang="en-US" sz="1400" b="1" dirty="0">
                <a:solidFill>
                  <a:srgbClr val="00ACDC"/>
                </a:solidFill>
                <a:latin typeface="Arial" panose="020B0604020202020204" pitchFamily="34" charset="0"/>
                <a:cs typeface="Arial" panose="020B0604020202020204" pitchFamily="34" charset="0"/>
              </a:rPr>
              <a:t>Before:</a:t>
            </a:r>
          </a:p>
        </p:txBody>
      </p:sp>
    </p:spTree>
    <p:extLst>
      <p:ext uri="{BB962C8B-B14F-4D97-AF65-F5344CB8AC3E}">
        <p14:creationId xmlns:p14="http://schemas.microsoft.com/office/powerpoint/2010/main" val="2215802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6"/>
          <p:cNvSpPr>
            <a:spLocks noGrp="1"/>
          </p:cNvSpPr>
          <p:nvPr>
            <p:ph type="title"/>
          </p:nvPr>
        </p:nvSpPr>
        <p:spPr/>
        <p:txBody>
          <a:bodyPr/>
          <a:lstStyle/>
          <a:p>
            <a:pPr eaLnBrk="1" hangingPunct="1"/>
            <a:r>
              <a:rPr lang="en-US" dirty="0"/>
              <a:t>Destination NAT Types</a:t>
            </a:r>
          </a:p>
        </p:txBody>
      </p:sp>
      <p:sp>
        <p:nvSpPr>
          <p:cNvPr id="11268" name="Content Placeholder 7"/>
          <p:cNvSpPr>
            <a:spLocks noGrp="1"/>
          </p:cNvSpPr>
          <p:nvPr>
            <p:ph idx="1"/>
          </p:nvPr>
        </p:nvSpPr>
        <p:spPr/>
        <p:txBody>
          <a:bodyPr/>
          <a:lstStyle/>
          <a:p>
            <a:r>
              <a:rPr lang="en-US" sz="2400" b="1" dirty="0"/>
              <a:t>Static IP</a:t>
            </a:r>
            <a:endParaRPr lang="en-US" sz="2400" dirty="0"/>
          </a:p>
          <a:p>
            <a:pPr lvl="1"/>
            <a:r>
              <a:rPr lang="en-US" sz="2000" dirty="0"/>
              <a:t>For inbound traffic:  1-to-1 translations</a:t>
            </a:r>
          </a:p>
          <a:p>
            <a:pPr lvl="1"/>
            <a:r>
              <a:rPr lang="en-US" sz="2000" dirty="0"/>
              <a:t>Use static IP to change the destination IP address while leaving the destination port unchanged</a:t>
            </a:r>
          </a:p>
          <a:p>
            <a:r>
              <a:rPr lang="en-US" sz="2400" b="1" dirty="0"/>
              <a:t>Port Forwarding</a:t>
            </a:r>
            <a:endParaRPr lang="en-US" sz="2400" dirty="0"/>
          </a:p>
          <a:p>
            <a:pPr lvl="1"/>
            <a:r>
              <a:rPr lang="en-US" sz="2000" dirty="0"/>
              <a:t>Port forwarding is a NAT technique used to manage traffic based on destination port numbers. For example, assume that a company has separate servers for email, web hosting, and applications. All three reside in a zone named DMZ. All systems in DMZ are externally reachable through a NAT policy that maps them all to the same IP address. When traffic is received at the shared address, the port forwarding feature of the NAT policy sends the traffic to the appropriate server based on the destination port associated with the session.</a:t>
            </a:r>
          </a:p>
        </p:txBody>
      </p:sp>
    </p:spTree>
    <p:custDataLst>
      <p:tags r:id="rId1"/>
    </p:custDataLst>
    <p:extLst>
      <p:ext uri="{BB962C8B-B14F-4D97-AF65-F5344CB8AC3E}">
        <p14:creationId xmlns:p14="http://schemas.microsoft.com/office/powerpoint/2010/main" val="3078312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dirty="0"/>
              <a:t>Summary</a:t>
            </a:r>
          </a:p>
        </p:txBody>
      </p:sp>
      <p:sp>
        <p:nvSpPr>
          <p:cNvPr id="143363" name="Rectangle 3"/>
          <p:cNvSpPr>
            <a:spLocks noGrp="1" noChangeArrowheads="1"/>
          </p:cNvSpPr>
          <p:nvPr>
            <p:ph idx="1"/>
          </p:nvPr>
        </p:nvSpPr>
        <p:spPr/>
        <p:txBody>
          <a:bodyPr/>
          <a:lstStyle/>
          <a:p>
            <a:pPr>
              <a:spcBef>
                <a:spcPts val="1200"/>
              </a:spcBef>
            </a:pPr>
            <a:r>
              <a:rPr lang="en-US" dirty="0"/>
              <a:t>Layer 3 Interfaces</a:t>
            </a:r>
          </a:p>
          <a:p>
            <a:pPr>
              <a:spcBef>
                <a:spcPts val="1200"/>
              </a:spcBef>
            </a:pPr>
            <a:r>
              <a:rPr lang="en-US" dirty="0"/>
              <a:t>Interface Management Profile</a:t>
            </a:r>
          </a:p>
          <a:p>
            <a:pPr>
              <a:spcBef>
                <a:spcPts val="1200"/>
              </a:spcBef>
            </a:pPr>
            <a:r>
              <a:rPr lang="en-US" dirty="0"/>
              <a:t>DHCP</a:t>
            </a:r>
          </a:p>
          <a:p>
            <a:pPr>
              <a:spcBef>
                <a:spcPts val="1200"/>
              </a:spcBef>
            </a:pPr>
            <a:r>
              <a:rPr lang="en-US" dirty="0"/>
              <a:t>Virtual Routers</a:t>
            </a:r>
          </a:p>
          <a:p>
            <a:pPr>
              <a:spcBef>
                <a:spcPts val="1200"/>
              </a:spcBef>
            </a:pPr>
            <a:r>
              <a:rPr lang="en-US" dirty="0"/>
              <a:t>NAT</a:t>
            </a:r>
          </a:p>
        </p:txBody>
      </p:sp>
    </p:spTree>
    <p:extLst>
      <p:ext uri="{BB962C8B-B14F-4D97-AF65-F5344CB8AC3E}">
        <p14:creationId xmlns:p14="http://schemas.microsoft.com/office/powerpoint/2010/main" val="261310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(Domain Name System)</a:t>
            </a:r>
            <a:endParaRPr lang="en-SG" dirty="0"/>
          </a:p>
        </p:txBody>
      </p:sp>
      <p:sp>
        <p:nvSpPr>
          <p:cNvPr id="3" name="Content Placeholder 2"/>
          <p:cNvSpPr>
            <a:spLocks noGrp="1"/>
          </p:cNvSpPr>
          <p:nvPr>
            <p:ph idx="1"/>
          </p:nvPr>
        </p:nvSpPr>
        <p:spPr/>
        <p:txBody>
          <a:bodyPr/>
          <a:lstStyle/>
          <a:p>
            <a:r>
              <a:rPr lang="en-US" sz="2000" dirty="0"/>
              <a:t>TCP and UDP port 53</a:t>
            </a:r>
          </a:p>
          <a:p>
            <a:r>
              <a:rPr lang="en-US" sz="2000" dirty="0"/>
              <a:t>Users do not keep track of IP address of servers</a:t>
            </a:r>
          </a:p>
          <a:p>
            <a:r>
              <a:rPr lang="en-US" sz="2000" dirty="0"/>
              <a:t>To access the servers (e.g. file servers, social networking sites), users rely upon the DNS to resolve the fully qualified domain names (FQDNs) into the associated IP address</a:t>
            </a:r>
            <a:endParaRPr lang="en-SG" sz="2000" dirty="0"/>
          </a:p>
        </p:txBody>
      </p:sp>
      <p:pic>
        <p:nvPicPr>
          <p:cNvPr id="6" name="图片 5"/>
          <p:cNvPicPr>
            <a:picLocks noChangeAspect="1"/>
          </p:cNvPicPr>
          <p:nvPr/>
        </p:nvPicPr>
        <p:blipFill>
          <a:blip r:embed="rId2"/>
          <a:stretch>
            <a:fillRect/>
          </a:stretch>
        </p:blipFill>
        <p:spPr>
          <a:xfrm>
            <a:off x="1742281" y="2833476"/>
            <a:ext cx="5811837" cy="3381254"/>
          </a:xfrm>
          <a:prstGeom prst="rect">
            <a:avLst/>
          </a:prstGeom>
        </p:spPr>
      </p:pic>
    </p:spTree>
    <p:extLst>
      <p:ext uri="{BB962C8B-B14F-4D97-AF65-F5344CB8AC3E}">
        <p14:creationId xmlns:p14="http://schemas.microsoft.com/office/powerpoint/2010/main" val="421981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DHCP (Dynamic Host Configuration Protocol)</a:t>
            </a:r>
          </a:p>
        </p:txBody>
      </p:sp>
      <p:sp>
        <p:nvSpPr>
          <p:cNvPr id="3" name="Content Placeholder 2"/>
          <p:cNvSpPr>
            <a:spLocks noGrp="1"/>
          </p:cNvSpPr>
          <p:nvPr>
            <p:ph idx="1"/>
          </p:nvPr>
        </p:nvSpPr>
        <p:spPr/>
        <p:txBody>
          <a:bodyPr/>
          <a:lstStyle/>
          <a:p>
            <a:pPr algn="just"/>
            <a:r>
              <a:rPr lang="en-US" altLang="zh-CN" sz="2400" b="0" dirty="0"/>
              <a:t>Dynamic Host Configuration Protocol (DHCP) is a client/server protocol that automatically provides an Internet Protocol (IP) host with its IP address and other related configuration information such as the subnet mask and default gateway. </a:t>
            </a:r>
          </a:p>
          <a:p>
            <a:pPr algn="just"/>
            <a:r>
              <a:rPr lang="en-US" altLang="zh-CN" sz="2400" b="0" dirty="0"/>
              <a:t>The DHCP employs a connectionless service model, using the User Datagram Protocol (UDP). UDP port number </a:t>
            </a:r>
            <a:r>
              <a:rPr lang="en-US" altLang="zh-CN" sz="2400" b="0" dirty="0">
                <a:solidFill>
                  <a:srgbClr val="0070C0"/>
                </a:solidFill>
              </a:rPr>
              <a:t>67</a:t>
            </a:r>
            <a:r>
              <a:rPr lang="en-US" altLang="zh-CN" sz="2400" b="0" dirty="0"/>
              <a:t> is the destination port of a server, and UDP port number </a:t>
            </a:r>
            <a:r>
              <a:rPr lang="en-US" altLang="zh-CN" sz="2400" b="0" dirty="0">
                <a:solidFill>
                  <a:srgbClr val="0070C0"/>
                </a:solidFill>
              </a:rPr>
              <a:t>68</a:t>
            </a:r>
            <a:r>
              <a:rPr lang="en-US" altLang="zh-CN" sz="2400" b="0" dirty="0"/>
              <a:t> is used by the client.</a:t>
            </a:r>
          </a:p>
          <a:p>
            <a:pPr algn="just"/>
            <a:endParaRPr lang="en-US" sz="2400" b="0" dirty="0"/>
          </a:p>
          <a:p>
            <a:pPr algn="just"/>
            <a:r>
              <a:rPr lang="en-US" sz="2400" b="0" dirty="0"/>
              <a:t>Quick Question: Which networking device can be configured as a DHCP server?</a:t>
            </a:r>
          </a:p>
          <a:p>
            <a:pPr algn="just"/>
            <a:endParaRPr lang="en-US" sz="2400" dirty="0"/>
          </a:p>
        </p:txBody>
      </p:sp>
    </p:spTree>
    <p:extLst>
      <p:ext uri="{BB962C8B-B14F-4D97-AF65-F5344CB8AC3E}">
        <p14:creationId xmlns:p14="http://schemas.microsoft.com/office/powerpoint/2010/main" val="8252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(HyperText Transfer Protocol)</a:t>
            </a:r>
            <a:endParaRPr lang="en-US" dirty="0"/>
          </a:p>
        </p:txBody>
      </p:sp>
      <p:sp>
        <p:nvSpPr>
          <p:cNvPr id="3" name="Content Placeholder 2"/>
          <p:cNvSpPr>
            <a:spLocks noGrp="1"/>
          </p:cNvSpPr>
          <p:nvPr>
            <p:ph idx="1"/>
          </p:nvPr>
        </p:nvSpPr>
        <p:spPr/>
        <p:txBody>
          <a:bodyPr/>
          <a:lstStyle/>
          <a:p>
            <a:r>
              <a:rPr lang="en-US" dirty="0"/>
              <a:t>TCP Port </a:t>
            </a:r>
            <a:r>
              <a:rPr lang="en-US" dirty="0">
                <a:solidFill>
                  <a:srgbClr val="0070C0"/>
                </a:solidFill>
              </a:rPr>
              <a:t>80</a:t>
            </a:r>
          </a:p>
        </p:txBody>
      </p:sp>
      <p:pic>
        <p:nvPicPr>
          <p:cNvPr id="48130" name="Picture 2" descr="http://probablycopyrighted.com/wp-content/uploads/http_diagram.png"/>
          <p:cNvPicPr>
            <a:picLocks noChangeAspect="1" noChangeArrowheads="1"/>
          </p:cNvPicPr>
          <p:nvPr/>
        </p:nvPicPr>
        <p:blipFill rotWithShape="1">
          <a:blip r:embed="rId2">
            <a:extLst>
              <a:ext uri="{28A0092B-C50C-407E-A947-70E740481C1C}">
                <a14:useLocalDpi xmlns:a14="http://schemas.microsoft.com/office/drawing/2010/main" val="0"/>
              </a:ext>
            </a:extLst>
          </a:blip>
          <a:srcRect l="11393" t="17429" r="10126" b="16022"/>
          <a:stretch/>
        </p:blipFill>
        <p:spPr bwMode="auto">
          <a:xfrm>
            <a:off x="1665740" y="1828800"/>
            <a:ext cx="5961743"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51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HTTPS (</a:t>
            </a:r>
            <a:r>
              <a:rPr lang="en-US" sz="2800" dirty="0" err="1"/>
              <a:t>HyperText</a:t>
            </a:r>
            <a:r>
              <a:rPr lang="en-US" sz="2800" dirty="0"/>
              <a:t> Transfer Protocol Secure)</a:t>
            </a:r>
          </a:p>
        </p:txBody>
      </p:sp>
      <p:sp>
        <p:nvSpPr>
          <p:cNvPr id="3" name="Content Placeholder 2"/>
          <p:cNvSpPr>
            <a:spLocks noGrp="1"/>
          </p:cNvSpPr>
          <p:nvPr>
            <p:ph idx="1"/>
          </p:nvPr>
        </p:nvSpPr>
        <p:spPr/>
        <p:txBody>
          <a:bodyPr/>
          <a:lstStyle/>
          <a:p>
            <a:r>
              <a:rPr lang="en-US" dirty="0"/>
              <a:t>TCP Port </a:t>
            </a:r>
            <a:r>
              <a:rPr lang="en-US" dirty="0">
                <a:solidFill>
                  <a:srgbClr val="0070C0"/>
                </a:solidFill>
              </a:rPr>
              <a:t>443</a:t>
            </a:r>
          </a:p>
        </p:txBody>
      </p:sp>
      <p:pic>
        <p:nvPicPr>
          <p:cNvPr id="7" name="Picture 2" descr="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4" y="1552574"/>
            <a:ext cx="4905375" cy="470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265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solidFill>
                  <a:schemeClr val="bg1"/>
                </a:solidFill>
              </a:rPr>
              <a:t>Cyber Attack Lifecycle</a:t>
            </a:r>
          </a:p>
        </p:txBody>
      </p:sp>
      <p:sp>
        <p:nvSpPr>
          <p:cNvPr id="2" name="TextBox 1"/>
          <p:cNvSpPr txBox="1"/>
          <p:nvPr/>
        </p:nvSpPr>
        <p:spPr>
          <a:xfrm>
            <a:off x="2044840" y="5691924"/>
            <a:ext cx="6123927" cy="461665"/>
          </a:xfrm>
          <a:prstGeom prst="rect">
            <a:avLst/>
          </a:prstGeom>
          <a:noFill/>
        </p:spPr>
        <p:txBody>
          <a:bodyPr wrap="square" rtlCol="0">
            <a:spAutoFit/>
          </a:bodyPr>
          <a:lstStyle/>
          <a:p>
            <a:r>
              <a:rPr lang="en-US" dirty="0">
                <a:latin typeface="Arial" pitchFamily="34" charset="0"/>
                <a:cs typeface="Arial" pitchFamily="34" charset="0"/>
              </a:rPr>
              <a:t>Stop the attack at any point!</a:t>
            </a:r>
          </a:p>
        </p:txBody>
      </p:sp>
      <p:grpSp>
        <p:nvGrpSpPr>
          <p:cNvPr id="833" name="Group 832"/>
          <p:cNvGrpSpPr/>
          <p:nvPr/>
        </p:nvGrpSpPr>
        <p:grpSpPr>
          <a:xfrm>
            <a:off x="376259" y="2895600"/>
            <a:ext cx="8543882" cy="2566287"/>
            <a:chOff x="51335" y="719232"/>
            <a:chExt cx="9084774" cy="2728752"/>
          </a:xfrm>
        </p:grpSpPr>
        <p:sp>
          <p:nvSpPr>
            <p:cNvPr id="834" name="Right Arrow 833"/>
            <p:cNvSpPr/>
            <p:nvPr/>
          </p:nvSpPr>
          <p:spPr>
            <a:xfrm>
              <a:off x="93470" y="2846847"/>
              <a:ext cx="9042639" cy="601137"/>
            </a:xfrm>
            <a:prstGeom prst="rightArrow">
              <a:avLst/>
            </a:prstGeom>
            <a:solidFill>
              <a:srgbClr val="7FD0DD"/>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835" name="Group 834"/>
            <p:cNvGrpSpPr/>
            <p:nvPr/>
          </p:nvGrpSpPr>
          <p:grpSpPr>
            <a:xfrm>
              <a:off x="174275" y="1239234"/>
              <a:ext cx="1070507" cy="1877188"/>
              <a:chOff x="217468" y="1259060"/>
              <a:chExt cx="1070507" cy="1877188"/>
            </a:xfrm>
          </p:grpSpPr>
          <p:sp>
            <p:nvSpPr>
              <p:cNvPr id="1158" name="Round Same Side Corner Rectangle 1157"/>
              <p:cNvSpPr/>
              <p:nvPr/>
            </p:nvSpPr>
            <p:spPr>
              <a:xfrm>
                <a:off x="217468" y="1259060"/>
                <a:ext cx="1070507" cy="1877188"/>
              </a:xfrm>
              <a:prstGeom prst="round2SameRect">
                <a:avLst>
                  <a:gd name="adj1" fmla="val 86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59" name="Freeform 28"/>
              <p:cNvSpPr>
                <a:spLocks noEditPoints="1"/>
              </p:cNvSpPr>
              <p:nvPr/>
            </p:nvSpPr>
            <p:spPr bwMode="auto">
              <a:xfrm>
                <a:off x="516780" y="2118030"/>
                <a:ext cx="467438" cy="852189"/>
              </a:xfrm>
              <a:custGeom>
                <a:avLst/>
                <a:gdLst>
                  <a:gd name="T0" fmla="*/ 267 w 277"/>
                  <a:gd name="T1" fmla="*/ 320 h 505"/>
                  <a:gd name="T2" fmla="*/ 267 w 277"/>
                  <a:gd name="T3" fmla="*/ 33 h 505"/>
                  <a:gd name="T4" fmla="*/ 195 w 277"/>
                  <a:gd name="T5" fmla="*/ 14 h 505"/>
                  <a:gd name="T6" fmla="*/ 166 w 277"/>
                  <a:gd name="T7" fmla="*/ 0 h 505"/>
                  <a:gd name="T8" fmla="*/ 108 w 277"/>
                  <a:gd name="T9" fmla="*/ 14 h 505"/>
                  <a:gd name="T10" fmla="*/ 79 w 277"/>
                  <a:gd name="T11" fmla="*/ 33 h 505"/>
                  <a:gd name="T12" fmla="*/ 10 w 277"/>
                  <a:gd name="T13" fmla="*/ 141 h 505"/>
                  <a:gd name="T14" fmla="*/ 10 w 277"/>
                  <a:gd name="T15" fmla="*/ 492 h 505"/>
                  <a:gd name="T16" fmla="*/ 0 w 277"/>
                  <a:gd name="T17" fmla="*/ 505 h 505"/>
                  <a:gd name="T18" fmla="*/ 277 w 277"/>
                  <a:gd name="T19" fmla="*/ 491 h 505"/>
                  <a:gd name="T20" fmla="*/ 153 w 277"/>
                  <a:gd name="T21" fmla="*/ 125 h 505"/>
                  <a:gd name="T22" fmla="*/ 231 w 277"/>
                  <a:gd name="T23" fmla="*/ 162 h 505"/>
                  <a:gd name="T24" fmla="*/ 153 w 277"/>
                  <a:gd name="T25" fmla="*/ 125 h 505"/>
                  <a:gd name="T26" fmla="*/ 231 w 277"/>
                  <a:gd name="T27" fmla="*/ 180 h 505"/>
                  <a:gd name="T28" fmla="*/ 153 w 277"/>
                  <a:gd name="T29" fmla="*/ 218 h 505"/>
                  <a:gd name="T30" fmla="*/ 153 w 277"/>
                  <a:gd name="T31" fmla="*/ 236 h 505"/>
                  <a:gd name="T32" fmla="*/ 231 w 277"/>
                  <a:gd name="T33" fmla="*/ 274 h 505"/>
                  <a:gd name="T34" fmla="*/ 153 w 277"/>
                  <a:gd name="T35" fmla="*/ 236 h 505"/>
                  <a:gd name="T36" fmla="*/ 231 w 277"/>
                  <a:gd name="T37" fmla="*/ 292 h 505"/>
                  <a:gd name="T38" fmla="*/ 153 w 277"/>
                  <a:gd name="T39" fmla="*/ 330 h 505"/>
                  <a:gd name="T40" fmla="*/ 153 w 277"/>
                  <a:gd name="T41" fmla="*/ 348 h 505"/>
                  <a:gd name="T42" fmla="*/ 231 w 277"/>
                  <a:gd name="T43" fmla="*/ 385 h 505"/>
                  <a:gd name="T44" fmla="*/ 153 w 277"/>
                  <a:gd name="T45" fmla="*/ 348 h 505"/>
                  <a:gd name="T46" fmla="*/ 188 w 277"/>
                  <a:gd name="T47" fmla="*/ 495 h 505"/>
                  <a:gd name="T48" fmla="*/ 90 w 277"/>
                  <a:gd name="T49" fmla="*/ 429 h 505"/>
                  <a:gd name="T50" fmla="*/ 45 w 277"/>
                  <a:gd name="T51" fmla="*/ 125 h 505"/>
                  <a:gd name="T52" fmla="*/ 123 w 277"/>
                  <a:gd name="T53" fmla="*/ 162 h 505"/>
                  <a:gd name="T54" fmla="*/ 45 w 277"/>
                  <a:gd name="T55" fmla="*/ 125 h 505"/>
                  <a:gd name="T56" fmla="*/ 123 w 277"/>
                  <a:gd name="T57" fmla="*/ 180 h 505"/>
                  <a:gd name="T58" fmla="*/ 45 w 277"/>
                  <a:gd name="T59" fmla="*/ 218 h 505"/>
                  <a:gd name="T60" fmla="*/ 45 w 277"/>
                  <a:gd name="T61" fmla="*/ 236 h 505"/>
                  <a:gd name="T62" fmla="*/ 123 w 277"/>
                  <a:gd name="T63" fmla="*/ 274 h 505"/>
                  <a:gd name="T64" fmla="*/ 45 w 277"/>
                  <a:gd name="T65" fmla="*/ 236 h 505"/>
                  <a:gd name="T66" fmla="*/ 123 w 277"/>
                  <a:gd name="T67" fmla="*/ 292 h 505"/>
                  <a:gd name="T68" fmla="*/ 45 w 277"/>
                  <a:gd name="T69" fmla="*/ 330 h 505"/>
                  <a:gd name="T70" fmla="*/ 45 w 277"/>
                  <a:gd name="T71" fmla="*/ 348 h 505"/>
                  <a:gd name="T72" fmla="*/ 123 w 277"/>
                  <a:gd name="T73" fmla="*/ 385 h 505"/>
                  <a:gd name="T74" fmla="*/ 45 w 277"/>
                  <a:gd name="T75" fmla="*/ 34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7" h="505">
                    <a:moveTo>
                      <a:pt x="267" y="491"/>
                    </a:moveTo>
                    <a:lnTo>
                      <a:pt x="267" y="320"/>
                    </a:lnTo>
                    <a:lnTo>
                      <a:pt x="267" y="278"/>
                    </a:lnTo>
                    <a:lnTo>
                      <a:pt x="267" y="33"/>
                    </a:lnTo>
                    <a:lnTo>
                      <a:pt x="195" y="33"/>
                    </a:lnTo>
                    <a:lnTo>
                      <a:pt x="195" y="14"/>
                    </a:lnTo>
                    <a:lnTo>
                      <a:pt x="166" y="14"/>
                    </a:lnTo>
                    <a:lnTo>
                      <a:pt x="166" y="0"/>
                    </a:lnTo>
                    <a:lnTo>
                      <a:pt x="108" y="0"/>
                    </a:lnTo>
                    <a:lnTo>
                      <a:pt x="108" y="14"/>
                    </a:lnTo>
                    <a:lnTo>
                      <a:pt x="79" y="14"/>
                    </a:lnTo>
                    <a:lnTo>
                      <a:pt x="79" y="33"/>
                    </a:lnTo>
                    <a:lnTo>
                      <a:pt x="10" y="33"/>
                    </a:lnTo>
                    <a:lnTo>
                      <a:pt x="10" y="141"/>
                    </a:lnTo>
                    <a:lnTo>
                      <a:pt x="10" y="158"/>
                    </a:lnTo>
                    <a:lnTo>
                      <a:pt x="10" y="492"/>
                    </a:lnTo>
                    <a:lnTo>
                      <a:pt x="0" y="492"/>
                    </a:lnTo>
                    <a:lnTo>
                      <a:pt x="0" y="505"/>
                    </a:lnTo>
                    <a:lnTo>
                      <a:pt x="277" y="504"/>
                    </a:lnTo>
                    <a:lnTo>
                      <a:pt x="277" y="491"/>
                    </a:lnTo>
                    <a:lnTo>
                      <a:pt x="267" y="491"/>
                    </a:lnTo>
                    <a:close/>
                    <a:moveTo>
                      <a:pt x="153" y="125"/>
                    </a:moveTo>
                    <a:lnTo>
                      <a:pt x="231" y="125"/>
                    </a:lnTo>
                    <a:lnTo>
                      <a:pt x="231" y="162"/>
                    </a:lnTo>
                    <a:lnTo>
                      <a:pt x="153" y="162"/>
                    </a:lnTo>
                    <a:lnTo>
                      <a:pt x="153" y="125"/>
                    </a:lnTo>
                    <a:close/>
                    <a:moveTo>
                      <a:pt x="153" y="180"/>
                    </a:moveTo>
                    <a:lnTo>
                      <a:pt x="231" y="180"/>
                    </a:lnTo>
                    <a:lnTo>
                      <a:pt x="231" y="218"/>
                    </a:lnTo>
                    <a:lnTo>
                      <a:pt x="153" y="218"/>
                    </a:lnTo>
                    <a:lnTo>
                      <a:pt x="153" y="180"/>
                    </a:lnTo>
                    <a:close/>
                    <a:moveTo>
                      <a:pt x="153" y="236"/>
                    </a:moveTo>
                    <a:lnTo>
                      <a:pt x="231" y="236"/>
                    </a:lnTo>
                    <a:lnTo>
                      <a:pt x="231" y="274"/>
                    </a:lnTo>
                    <a:lnTo>
                      <a:pt x="153" y="274"/>
                    </a:lnTo>
                    <a:lnTo>
                      <a:pt x="153" y="236"/>
                    </a:lnTo>
                    <a:close/>
                    <a:moveTo>
                      <a:pt x="153" y="292"/>
                    </a:moveTo>
                    <a:lnTo>
                      <a:pt x="231" y="292"/>
                    </a:lnTo>
                    <a:lnTo>
                      <a:pt x="231" y="330"/>
                    </a:lnTo>
                    <a:lnTo>
                      <a:pt x="153" y="330"/>
                    </a:lnTo>
                    <a:lnTo>
                      <a:pt x="153" y="292"/>
                    </a:lnTo>
                    <a:close/>
                    <a:moveTo>
                      <a:pt x="153" y="348"/>
                    </a:moveTo>
                    <a:lnTo>
                      <a:pt x="231" y="348"/>
                    </a:lnTo>
                    <a:lnTo>
                      <a:pt x="231" y="385"/>
                    </a:lnTo>
                    <a:lnTo>
                      <a:pt x="153" y="385"/>
                    </a:lnTo>
                    <a:lnTo>
                      <a:pt x="153" y="348"/>
                    </a:lnTo>
                    <a:close/>
                    <a:moveTo>
                      <a:pt x="188" y="429"/>
                    </a:moveTo>
                    <a:lnTo>
                      <a:pt x="188" y="495"/>
                    </a:lnTo>
                    <a:lnTo>
                      <a:pt x="90" y="495"/>
                    </a:lnTo>
                    <a:lnTo>
                      <a:pt x="90" y="429"/>
                    </a:lnTo>
                    <a:lnTo>
                      <a:pt x="188" y="429"/>
                    </a:lnTo>
                    <a:close/>
                    <a:moveTo>
                      <a:pt x="45" y="125"/>
                    </a:moveTo>
                    <a:lnTo>
                      <a:pt x="123" y="125"/>
                    </a:lnTo>
                    <a:lnTo>
                      <a:pt x="123" y="162"/>
                    </a:lnTo>
                    <a:lnTo>
                      <a:pt x="45" y="162"/>
                    </a:lnTo>
                    <a:lnTo>
                      <a:pt x="45" y="125"/>
                    </a:lnTo>
                    <a:close/>
                    <a:moveTo>
                      <a:pt x="45" y="180"/>
                    </a:moveTo>
                    <a:lnTo>
                      <a:pt x="123" y="180"/>
                    </a:lnTo>
                    <a:lnTo>
                      <a:pt x="123" y="218"/>
                    </a:lnTo>
                    <a:lnTo>
                      <a:pt x="45" y="218"/>
                    </a:lnTo>
                    <a:lnTo>
                      <a:pt x="45" y="180"/>
                    </a:lnTo>
                    <a:close/>
                    <a:moveTo>
                      <a:pt x="45" y="236"/>
                    </a:moveTo>
                    <a:lnTo>
                      <a:pt x="123" y="236"/>
                    </a:lnTo>
                    <a:lnTo>
                      <a:pt x="123" y="274"/>
                    </a:lnTo>
                    <a:lnTo>
                      <a:pt x="45" y="274"/>
                    </a:lnTo>
                    <a:lnTo>
                      <a:pt x="45" y="236"/>
                    </a:lnTo>
                    <a:close/>
                    <a:moveTo>
                      <a:pt x="45" y="292"/>
                    </a:moveTo>
                    <a:lnTo>
                      <a:pt x="123" y="292"/>
                    </a:lnTo>
                    <a:lnTo>
                      <a:pt x="123" y="330"/>
                    </a:lnTo>
                    <a:lnTo>
                      <a:pt x="45" y="330"/>
                    </a:lnTo>
                    <a:lnTo>
                      <a:pt x="45" y="292"/>
                    </a:lnTo>
                    <a:close/>
                    <a:moveTo>
                      <a:pt x="45" y="348"/>
                    </a:moveTo>
                    <a:lnTo>
                      <a:pt x="123" y="348"/>
                    </a:lnTo>
                    <a:lnTo>
                      <a:pt x="123" y="385"/>
                    </a:lnTo>
                    <a:lnTo>
                      <a:pt x="45" y="385"/>
                    </a:lnTo>
                    <a:lnTo>
                      <a:pt x="45" y="348"/>
                    </a:lnTo>
                    <a:close/>
                  </a:path>
                </a:pathLst>
              </a:custGeom>
              <a:solidFill>
                <a:srgbClr val="7FD0DD"/>
              </a:solidFill>
              <a:ln w="9525" cap="flat">
                <a:solidFill>
                  <a:srgbClr val="00ACDC"/>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0" name="Freeform 29"/>
              <p:cNvSpPr>
                <a:spLocks noEditPoints="1"/>
              </p:cNvSpPr>
              <p:nvPr/>
            </p:nvSpPr>
            <p:spPr bwMode="auto">
              <a:xfrm>
                <a:off x="309532" y="2191624"/>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1" name="Freeform 29"/>
              <p:cNvSpPr>
                <a:spLocks noEditPoints="1"/>
              </p:cNvSpPr>
              <p:nvPr/>
            </p:nvSpPr>
            <p:spPr bwMode="auto">
              <a:xfrm>
                <a:off x="1035805" y="2191624"/>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2" name="Freeform 29"/>
              <p:cNvSpPr>
                <a:spLocks noEditPoints="1"/>
              </p:cNvSpPr>
              <p:nvPr/>
            </p:nvSpPr>
            <p:spPr bwMode="auto">
              <a:xfrm>
                <a:off x="1035805" y="2596098"/>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3" name="Freeform 29"/>
              <p:cNvSpPr>
                <a:spLocks noEditPoints="1"/>
              </p:cNvSpPr>
              <p:nvPr/>
            </p:nvSpPr>
            <p:spPr bwMode="auto">
              <a:xfrm>
                <a:off x="309532" y="2596098"/>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4" name="Freeform 33"/>
              <p:cNvSpPr>
                <a:spLocks/>
              </p:cNvSpPr>
              <p:nvPr/>
            </p:nvSpPr>
            <p:spPr bwMode="auto">
              <a:xfrm>
                <a:off x="481747" y="1540867"/>
                <a:ext cx="128150" cy="148192"/>
              </a:xfrm>
              <a:custGeom>
                <a:avLst/>
                <a:gdLst>
                  <a:gd name="T0" fmla="*/ 1 w 89"/>
                  <a:gd name="T1" fmla="*/ 32 h 102"/>
                  <a:gd name="T2" fmla="*/ 44 w 89"/>
                  <a:gd name="T3" fmla="*/ 0 h 102"/>
                  <a:gd name="T4" fmla="*/ 88 w 89"/>
                  <a:gd name="T5" fmla="*/ 32 h 102"/>
                  <a:gd name="T6" fmla="*/ 81 w 89"/>
                  <a:gd name="T7" fmla="*/ 81 h 102"/>
                  <a:gd name="T8" fmla="*/ 51 w 89"/>
                  <a:gd name="T9" fmla="*/ 101 h 102"/>
                  <a:gd name="T10" fmla="*/ 38 w 89"/>
                  <a:gd name="T11" fmla="*/ 101 h 102"/>
                  <a:gd name="T12" fmla="*/ 8 w 89"/>
                  <a:gd name="T13" fmla="*/ 81 h 102"/>
                  <a:gd name="T14" fmla="*/ 1 w 89"/>
                  <a:gd name="T15" fmla="*/ 3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02">
                    <a:moveTo>
                      <a:pt x="1" y="32"/>
                    </a:moveTo>
                    <a:cubicBezTo>
                      <a:pt x="3" y="11"/>
                      <a:pt x="23" y="0"/>
                      <a:pt x="44" y="0"/>
                    </a:cubicBezTo>
                    <a:cubicBezTo>
                      <a:pt x="66" y="0"/>
                      <a:pt x="86" y="11"/>
                      <a:pt x="88" y="32"/>
                    </a:cubicBezTo>
                    <a:cubicBezTo>
                      <a:pt x="89" y="44"/>
                      <a:pt x="86" y="71"/>
                      <a:pt x="81" y="81"/>
                    </a:cubicBezTo>
                    <a:cubicBezTo>
                      <a:pt x="76" y="90"/>
                      <a:pt x="64" y="98"/>
                      <a:pt x="51" y="101"/>
                    </a:cubicBezTo>
                    <a:cubicBezTo>
                      <a:pt x="45" y="102"/>
                      <a:pt x="44" y="102"/>
                      <a:pt x="38" y="101"/>
                    </a:cubicBezTo>
                    <a:cubicBezTo>
                      <a:pt x="25" y="98"/>
                      <a:pt x="13" y="90"/>
                      <a:pt x="8" y="81"/>
                    </a:cubicBezTo>
                    <a:cubicBezTo>
                      <a:pt x="3" y="71"/>
                      <a:pt x="0" y="44"/>
                      <a:pt x="1" y="32"/>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5" name="Freeform 34"/>
              <p:cNvSpPr>
                <a:spLocks/>
              </p:cNvSpPr>
              <p:nvPr/>
            </p:nvSpPr>
            <p:spPr bwMode="auto">
              <a:xfrm>
                <a:off x="412510" y="1690880"/>
                <a:ext cx="177345" cy="131793"/>
              </a:xfrm>
              <a:custGeom>
                <a:avLst/>
                <a:gdLst>
                  <a:gd name="T0" fmla="*/ 123 w 123"/>
                  <a:gd name="T1" fmla="*/ 10 h 91"/>
                  <a:gd name="T2" fmla="*/ 3 w 123"/>
                  <a:gd name="T3" fmla="*/ 58 h 91"/>
                  <a:gd name="T4" fmla="*/ 0 w 123"/>
                  <a:gd name="T5" fmla="*/ 91 h 91"/>
                  <a:gd name="T6" fmla="*/ 103 w 123"/>
                  <a:gd name="T7" fmla="*/ 91 h 91"/>
                  <a:gd name="T8" fmla="*/ 107 w 123"/>
                  <a:gd name="T9" fmla="*/ 48 h 91"/>
                  <a:gd name="T10" fmla="*/ 123 w 123"/>
                  <a:gd name="T11" fmla="*/ 10 h 91"/>
                </a:gdLst>
                <a:ahLst/>
                <a:cxnLst>
                  <a:cxn ang="0">
                    <a:pos x="T0" y="T1"/>
                  </a:cxn>
                  <a:cxn ang="0">
                    <a:pos x="T2" y="T3"/>
                  </a:cxn>
                  <a:cxn ang="0">
                    <a:pos x="T4" y="T5"/>
                  </a:cxn>
                  <a:cxn ang="0">
                    <a:pos x="T6" y="T7"/>
                  </a:cxn>
                  <a:cxn ang="0">
                    <a:pos x="T8" y="T9"/>
                  </a:cxn>
                  <a:cxn ang="0">
                    <a:pos x="T10" y="T11"/>
                  </a:cxn>
                </a:cxnLst>
                <a:rect l="0" t="0" r="r" b="b"/>
                <a:pathLst>
                  <a:path w="123" h="91">
                    <a:moveTo>
                      <a:pt x="123" y="10"/>
                    </a:moveTo>
                    <a:cubicBezTo>
                      <a:pt x="72" y="0"/>
                      <a:pt x="7" y="16"/>
                      <a:pt x="3" y="58"/>
                    </a:cubicBezTo>
                    <a:cubicBezTo>
                      <a:pt x="0" y="91"/>
                      <a:pt x="0" y="91"/>
                      <a:pt x="0" y="91"/>
                    </a:cubicBezTo>
                    <a:cubicBezTo>
                      <a:pt x="103" y="91"/>
                      <a:pt x="103" y="91"/>
                      <a:pt x="103" y="91"/>
                    </a:cubicBezTo>
                    <a:cubicBezTo>
                      <a:pt x="107" y="48"/>
                      <a:pt x="107" y="48"/>
                      <a:pt x="107" y="48"/>
                    </a:cubicBezTo>
                    <a:cubicBezTo>
                      <a:pt x="108" y="34"/>
                      <a:pt x="114" y="21"/>
                      <a:pt x="123" y="10"/>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6" name="Freeform 35"/>
              <p:cNvSpPr>
                <a:spLocks/>
              </p:cNvSpPr>
              <p:nvPr/>
            </p:nvSpPr>
            <p:spPr bwMode="auto">
              <a:xfrm>
                <a:off x="892314" y="1540867"/>
                <a:ext cx="126936" cy="148192"/>
              </a:xfrm>
              <a:custGeom>
                <a:avLst/>
                <a:gdLst>
                  <a:gd name="T0" fmla="*/ 1 w 88"/>
                  <a:gd name="T1" fmla="*/ 32 h 102"/>
                  <a:gd name="T2" fmla="*/ 44 w 88"/>
                  <a:gd name="T3" fmla="*/ 0 h 102"/>
                  <a:gd name="T4" fmla="*/ 87 w 88"/>
                  <a:gd name="T5" fmla="*/ 32 h 102"/>
                  <a:gd name="T6" fmla="*/ 80 w 88"/>
                  <a:gd name="T7" fmla="*/ 81 h 102"/>
                  <a:gd name="T8" fmla="*/ 51 w 88"/>
                  <a:gd name="T9" fmla="*/ 101 h 102"/>
                  <a:gd name="T10" fmla="*/ 37 w 88"/>
                  <a:gd name="T11" fmla="*/ 101 h 102"/>
                  <a:gd name="T12" fmla="*/ 8 w 88"/>
                  <a:gd name="T13" fmla="*/ 81 h 102"/>
                  <a:gd name="T14" fmla="*/ 1 w 88"/>
                  <a:gd name="T15" fmla="*/ 3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1" y="32"/>
                    </a:moveTo>
                    <a:cubicBezTo>
                      <a:pt x="3" y="11"/>
                      <a:pt x="22" y="0"/>
                      <a:pt x="44" y="0"/>
                    </a:cubicBezTo>
                    <a:cubicBezTo>
                      <a:pt x="66" y="0"/>
                      <a:pt x="85" y="11"/>
                      <a:pt x="87" y="32"/>
                    </a:cubicBezTo>
                    <a:cubicBezTo>
                      <a:pt x="88" y="44"/>
                      <a:pt x="86" y="71"/>
                      <a:pt x="80" y="81"/>
                    </a:cubicBezTo>
                    <a:cubicBezTo>
                      <a:pt x="75" y="90"/>
                      <a:pt x="64" y="98"/>
                      <a:pt x="51" y="101"/>
                    </a:cubicBezTo>
                    <a:cubicBezTo>
                      <a:pt x="45" y="102"/>
                      <a:pt x="43" y="102"/>
                      <a:pt x="37" y="101"/>
                    </a:cubicBezTo>
                    <a:cubicBezTo>
                      <a:pt x="24" y="98"/>
                      <a:pt x="13" y="90"/>
                      <a:pt x="8" y="81"/>
                    </a:cubicBezTo>
                    <a:cubicBezTo>
                      <a:pt x="2" y="71"/>
                      <a:pt x="0" y="44"/>
                      <a:pt x="1" y="32"/>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7" name="Freeform 36"/>
              <p:cNvSpPr>
                <a:spLocks/>
              </p:cNvSpPr>
              <p:nvPr/>
            </p:nvSpPr>
            <p:spPr bwMode="auto">
              <a:xfrm>
                <a:off x="911142" y="1690880"/>
                <a:ext cx="177345" cy="131793"/>
              </a:xfrm>
              <a:custGeom>
                <a:avLst/>
                <a:gdLst>
                  <a:gd name="T0" fmla="*/ 123 w 123"/>
                  <a:gd name="T1" fmla="*/ 91 h 91"/>
                  <a:gd name="T2" fmla="*/ 120 w 123"/>
                  <a:gd name="T3" fmla="*/ 58 h 91"/>
                  <a:gd name="T4" fmla="*/ 0 w 123"/>
                  <a:gd name="T5" fmla="*/ 10 h 91"/>
                  <a:gd name="T6" fmla="*/ 17 w 123"/>
                  <a:gd name="T7" fmla="*/ 48 h 91"/>
                  <a:gd name="T8" fmla="*/ 21 w 123"/>
                  <a:gd name="T9" fmla="*/ 91 h 91"/>
                  <a:gd name="T10" fmla="*/ 123 w 123"/>
                  <a:gd name="T11" fmla="*/ 91 h 91"/>
                </a:gdLst>
                <a:ahLst/>
                <a:cxnLst>
                  <a:cxn ang="0">
                    <a:pos x="T0" y="T1"/>
                  </a:cxn>
                  <a:cxn ang="0">
                    <a:pos x="T2" y="T3"/>
                  </a:cxn>
                  <a:cxn ang="0">
                    <a:pos x="T4" y="T5"/>
                  </a:cxn>
                  <a:cxn ang="0">
                    <a:pos x="T6" y="T7"/>
                  </a:cxn>
                  <a:cxn ang="0">
                    <a:pos x="T8" y="T9"/>
                  </a:cxn>
                  <a:cxn ang="0">
                    <a:pos x="T10" y="T11"/>
                  </a:cxn>
                </a:cxnLst>
                <a:rect l="0" t="0" r="r" b="b"/>
                <a:pathLst>
                  <a:path w="123" h="91">
                    <a:moveTo>
                      <a:pt x="123" y="91"/>
                    </a:moveTo>
                    <a:cubicBezTo>
                      <a:pt x="120" y="58"/>
                      <a:pt x="120" y="58"/>
                      <a:pt x="120" y="58"/>
                    </a:cubicBezTo>
                    <a:cubicBezTo>
                      <a:pt x="116" y="16"/>
                      <a:pt x="51" y="0"/>
                      <a:pt x="0" y="10"/>
                    </a:cubicBezTo>
                    <a:cubicBezTo>
                      <a:pt x="10" y="21"/>
                      <a:pt x="15" y="34"/>
                      <a:pt x="17" y="48"/>
                    </a:cubicBezTo>
                    <a:cubicBezTo>
                      <a:pt x="21" y="91"/>
                      <a:pt x="21" y="91"/>
                      <a:pt x="21" y="91"/>
                    </a:cubicBezTo>
                    <a:cubicBezTo>
                      <a:pt x="123" y="91"/>
                      <a:pt x="123" y="91"/>
                      <a:pt x="123" y="91"/>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8" name="Freeform 37"/>
              <p:cNvSpPr>
                <a:spLocks/>
              </p:cNvSpPr>
              <p:nvPr/>
            </p:nvSpPr>
            <p:spPr bwMode="auto">
              <a:xfrm>
                <a:off x="672646" y="1478310"/>
                <a:ext cx="155481" cy="181595"/>
              </a:xfrm>
              <a:custGeom>
                <a:avLst/>
                <a:gdLst>
                  <a:gd name="T0" fmla="*/ 1 w 108"/>
                  <a:gd name="T1" fmla="*/ 40 h 125"/>
                  <a:gd name="T2" fmla="*/ 54 w 108"/>
                  <a:gd name="T3" fmla="*/ 0 h 125"/>
                  <a:gd name="T4" fmla="*/ 106 w 108"/>
                  <a:gd name="T5" fmla="*/ 40 h 125"/>
                  <a:gd name="T6" fmla="*/ 98 w 108"/>
                  <a:gd name="T7" fmla="*/ 99 h 125"/>
                  <a:gd name="T8" fmla="*/ 62 w 108"/>
                  <a:gd name="T9" fmla="*/ 124 h 125"/>
                  <a:gd name="T10" fmla="*/ 45 w 108"/>
                  <a:gd name="T11" fmla="*/ 124 h 125"/>
                  <a:gd name="T12" fmla="*/ 10 w 108"/>
                  <a:gd name="T13" fmla="*/ 99 h 125"/>
                  <a:gd name="T14" fmla="*/ 1 w 108"/>
                  <a:gd name="T15" fmla="*/ 4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25">
                    <a:moveTo>
                      <a:pt x="1" y="40"/>
                    </a:moveTo>
                    <a:cubicBezTo>
                      <a:pt x="3" y="14"/>
                      <a:pt x="27" y="0"/>
                      <a:pt x="54" y="0"/>
                    </a:cubicBezTo>
                    <a:cubicBezTo>
                      <a:pt x="80" y="0"/>
                      <a:pt x="104" y="14"/>
                      <a:pt x="106" y="40"/>
                    </a:cubicBezTo>
                    <a:cubicBezTo>
                      <a:pt x="108" y="54"/>
                      <a:pt x="105" y="87"/>
                      <a:pt x="98" y="99"/>
                    </a:cubicBezTo>
                    <a:cubicBezTo>
                      <a:pt x="92" y="110"/>
                      <a:pt x="78" y="120"/>
                      <a:pt x="62" y="124"/>
                    </a:cubicBezTo>
                    <a:cubicBezTo>
                      <a:pt x="55" y="125"/>
                      <a:pt x="53" y="125"/>
                      <a:pt x="45" y="124"/>
                    </a:cubicBezTo>
                    <a:cubicBezTo>
                      <a:pt x="30" y="120"/>
                      <a:pt x="16" y="110"/>
                      <a:pt x="10" y="99"/>
                    </a:cubicBezTo>
                    <a:cubicBezTo>
                      <a:pt x="3" y="87"/>
                      <a:pt x="0" y="54"/>
                      <a:pt x="1" y="40"/>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9" name="Freeform 1168"/>
              <p:cNvSpPr/>
              <p:nvPr/>
            </p:nvSpPr>
            <p:spPr>
              <a:xfrm>
                <a:off x="586722" y="1674418"/>
                <a:ext cx="327329" cy="151389"/>
              </a:xfrm>
              <a:custGeom>
                <a:avLst/>
                <a:gdLst/>
                <a:ahLst/>
                <a:cxnLst/>
                <a:rect l="l" t="t" r="r" b="b"/>
                <a:pathLst>
                  <a:path w="855579" h="395705">
                    <a:moveTo>
                      <a:pt x="419735" y="0"/>
                    </a:moveTo>
                    <a:cubicBezTo>
                      <a:pt x="715099" y="13736"/>
                      <a:pt x="765955" y="95050"/>
                      <a:pt x="809324" y="143176"/>
                    </a:cubicBezTo>
                    <a:cubicBezTo>
                      <a:pt x="852782" y="226984"/>
                      <a:pt x="835081" y="303909"/>
                      <a:pt x="855579" y="395705"/>
                    </a:cubicBezTo>
                    <a:lnTo>
                      <a:pt x="770132" y="395705"/>
                    </a:lnTo>
                    <a:cubicBezTo>
                      <a:pt x="723735" y="248605"/>
                      <a:pt x="585831" y="142762"/>
                      <a:pt x="423206" y="142762"/>
                    </a:cubicBezTo>
                    <a:cubicBezTo>
                      <a:pt x="260581" y="142762"/>
                      <a:pt x="122677" y="248605"/>
                      <a:pt x="76280" y="395705"/>
                    </a:cubicBezTo>
                    <a:lnTo>
                      <a:pt x="0" y="395705"/>
                    </a:lnTo>
                    <a:cubicBezTo>
                      <a:pt x="10695" y="322624"/>
                      <a:pt x="15674" y="255259"/>
                      <a:pt x="32084" y="176463"/>
                    </a:cubicBezTo>
                    <a:cubicBezTo>
                      <a:pt x="62609" y="104607"/>
                      <a:pt x="169300" y="5347"/>
                      <a:pt x="419735" y="0"/>
                    </a:cubicBezTo>
                    <a:close/>
                  </a:path>
                </a:pathLst>
              </a:custGeom>
              <a:solidFill>
                <a:srgbClr val="B5D553"/>
              </a:solidFill>
              <a:ln w="317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70" name="Freeform 45"/>
              <p:cNvSpPr>
                <a:spLocks noEditPoints="1"/>
              </p:cNvSpPr>
              <p:nvPr/>
            </p:nvSpPr>
            <p:spPr bwMode="auto">
              <a:xfrm>
                <a:off x="621613" y="1744831"/>
                <a:ext cx="254033" cy="254032"/>
              </a:xfrm>
              <a:custGeom>
                <a:avLst/>
                <a:gdLst>
                  <a:gd name="T0" fmla="*/ 282 w 282"/>
                  <a:gd name="T1" fmla="*/ 141 h 282"/>
                  <a:gd name="T2" fmla="*/ 0 w 282"/>
                  <a:gd name="T3" fmla="*/ 141 h 282"/>
                  <a:gd name="T4" fmla="*/ 83 w 282"/>
                  <a:gd name="T5" fmla="*/ 167 h 282"/>
                  <a:gd name="T6" fmla="*/ 91 w 282"/>
                  <a:gd name="T7" fmla="*/ 168 h 282"/>
                  <a:gd name="T8" fmla="*/ 96 w 282"/>
                  <a:gd name="T9" fmla="*/ 158 h 282"/>
                  <a:gd name="T10" fmla="*/ 86 w 282"/>
                  <a:gd name="T11" fmla="*/ 147 h 282"/>
                  <a:gd name="T12" fmla="*/ 80 w 282"/>
                  <a:gd name="T13" fmla="*/ 144 h 282"/>
                  <a:gd name="T14" fmla="*/ 81 w 282"/>
                  <a:gd name="T15" fmla="*/ 135 h 282"/>
                  <a:gd name="T16" fmla="*/ 76 w 282"/>
                  <a:gd name="T17" fmla="*/ 123 h 282"/>
                  <a:gd name="T18" fmla="*/ 39 w 282"/>
                  <a:gd name="T19" fmla="*/ 100 h 282"/>
                  <a:gd name="T20" fmla="*/ 53 w 282"/>
                  <a:gd name="T21" fmla="*/ 145 h 282"/>
                  <a:gd name="T22" fmla="*/ 66 w 282"/>
                  <a:gd name="T23" fmla="*/ 159 h 282"/>
                  <a:gd name="T24" fmla="*/ 57 w 282"/>
                  <a:gd name="T25" fmla="*/ 155 h 282"/>
                  <a:gd name="T26" fmla="*/ 27 w 282"/>
                  <a:gd name="T27" fmla="*/ 146 h 282"/>
                  <a:gd name="T28" fmla="*/ 45 w 282"/>
                  <a:gd name="T29" fmla="*/ 176 h 282"/>
                  <a:gd name="T30" fmla="*/ 47 w 282"/>
                  <a:gd name="T31" fmla="*/ 190 h 282"/>
                  <a:gd name="T32" fmla="*/ 60 w 282"/>
                  <a:gd name="T33" fmla="*/ 181 h 282"/>
                  <a:gd name="T34" fmla="*/ 55 w 282"/>
                  <a:gd name="T35" fmla="*/ 200 h 282"/>
                  <a:gd name="T36" fmla="*/ 74 w 282"/>
                  <a:gd name="T37" fmla="*/ 189 h 282"/>
                  <a:gd name="T38" fmla="*/ 83 w 282"/>
                  <a:gd name="T39" fmla="*/ 167 h 282"/>
                  <a:gd name="T40" fmla="*/ 261 w 282"/>
                  <a:gd name="T41" fmla="*/ 121 h 282"/>
                  <a:gd name="T42" fmla="*/ 204 w 282"/>
                  <a:gd name="T43" fmla="*/ 129 h 282"/>
                  <a:gd name="T44" fmla="*/ 191 w 282"/>
                  <a:gd name="T45" fmla="*/ 134 h 282"/>
                  <a:gd name="T46" fmla="*/ 197 w 282"/>
                  <a:gd name="T47" fmla="*/ 139 h 282"/>
                  <a:gd name="T48" fmla="*/ 200 w 282"/>
                  <a:gd name="T49" fmla="*/ 169 h 282"/>
                  <a:gd name="T50" fmla="*/ 189 w 282"/>
                  <a:gd name="T51" fmla="*/ 208 h 282"/>
                  <a:gd name="T52" fmla="*/ 216 w 282"/>
                  <a:gd name="T53" fmla="*/ 214 h 282"/>
                  <a:gd name="T54" fmla="*/ 231 w 282"/>
                  <a:gd name="T55" fmla="*/ 187 h 282"/>
                  <a:gd name="T56" fmla="*/ 215 w 282"/>
                  <a:gd name="T57" fmla="*/ 185 h 282"/>
                  <a:gd name="T58" fmla="*/ 209 w 282"/>
                  <a:gd name="T59" fmla="*/ 170 h 282"/>
                  <a:gd name="T60" fmla="*/ 228 w 282"/>
                  <a:gd name="T61" fmla="*/ 171 h 282"/>
                  <a:gd name="T62" fmla="*/ 216 w 282"/>
                  <a:gd name="T63" fmla="*/ 154 h 282"/>
                  <a:gd name="T64" fmla="*/ 237 w 282"/>
                  <a:gd name="T65" fmla="*/ 162 h 282"/>
                  <a:gd name="T66" fmla="*/ 229 w 282"/>
                  <a:gd name="T67" fmla="*/ 143 h 282"/>
                  <a:gd name="T68" fmla="*/ 240 w 282"/>
                  <a:gd name="T69" fmla="*/ 153 h 282"/>
                  <a:gd name="T70" fmla="*/ 263 w 282"/>
                  <a:gd name="T71" fmla="*/ 147 h 282"/>
                  <a:gd name="T72" fmla="*/ 97 w 282"/>
                  <a:gd name="T73" fmla="*/ 214 h 282"/>
                  <a:gd name="T74" fmla="*/ 122 w 282"/>
                  <a:gd name="T75" fmla="*/ 245 h 282"/>
                  <a:gd name="T76" fmla="*/ 136 w 282"/>
                  <a:gd name="T77" fmla="*/ 218 h 282"/>
                  <a:gd name="T78" fmla="*/ 145 w 282"/>
                  <a:gd name="T79" fmla="*/ 218 h 282"/>
                  <a:gd name="T80" fmla="*/ 148 w 282"/>
                  <a:gd name="T81" fmla="*/ 245 h 282"/>
                  <a:gd name="T82" fmla="*/ 162 w 282"/>
                  <a:gd name="T83" fmla="*/ 217 h 282"/>
                  <a:gd name="T84" fmla="*/ 195 w 282"/>
                  <a:gd name="T85" fmla="*/ 169 h 282"/>
                  <a:gd name="T86" fmla="*/ 152 w 282"/>
                  <a:gd name="T87" fmla="*/ 126 h 282"/>
                  <a:gd name="T88" fmla="*/ 135 w 282"/>
                  <a:gd name="T89" fmla="*/ 124 h 282"/>
                  <a:gd name="T90" fmla="*/ 136 w 282"/>
                  <a:gd name="T91" fmla="*/ 109 h 282"/>
                  <a:gd name="T92" fmla="*/ 172 w 282"/>
                  <a:gd name="T93" fmla="*/ 108 h 282"/>
                  <a:gd name="T94" fmla="*/ 191 w 282"/>
                  <a:gd name="T95" fmla="*/ 64 h 282"/>
                  <a:gd name="T96" fmla="*/ 162 w 282"/>
                  <a:gd name="T97" fmla="*/ 61 h 282"/>
                  <a:gd name="T98" fmla="*/ 148 w 282"/>
                  <a:gd name="T99" fmla="*/ 38 h 282"/>
                  <a:gd name="T100" fmla="*/ 143 w 282"/>
                  <a:gd name="T101" fmla="*/ 60 h 282"/>
                  <a:gd name="T102" fmla="*/ 136 w 282"/>
                  <a:gd name="T103" fmla="*/ 38 h 282"/>
                  <a:gd name="T104" fmla="*/ 122 w 282"/>
                  <a:gd name="T105" fmla="*/ 61 h 282"/>
                  <a:gd name="T106" fmla="*/ 83 w 282"/>
                  <a:gd name="T107" fmla="*/ 112 h 282"/>
                  <a:gd name="T108" fmla="*/ 93 w 282"/>
                  <a:gd name="T109" fmla="*/ 148 h 282"/>
                  <a:gd name="T110" fmla="*/ 118 w 282"/>
                  <a:gd name="T111" fmla="*/ 158 h 282"/>
                  <a:gd name="T112" fmla="*/ 147 w 282"/>
                  <a:gd name="T113" fmla="*/ 168 h 282"/>
                  <a:gd name="T114" fmla="*/ 131 w 282"/>
                  <a:gd name="T115" fmla="*/ 178 h 282"/>
                  <a:gd name="T116" fmla="*/ 88 w 282"/>
                  <a:gd name="T117" fmla="*/ 173 h 282"/>
                  <a:gd name="T118" fmla="*/ 97 w 282"/>
                  <a:gd name="T119" fmla="*/ 21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2" h="282">
                    <a:moveTo>
                      <a:pt x="141" y="0"/>
                    </a:moveTo>
                    <a:cubicBezTo>
                      <a:pt x="219" y="0"/>
                      <a:pt x="282" y="63"/>
                      <a:pt x="282" y="141"/>
                    </a:cubicBezTo>
                    <a:cubicBezTo>
                      <a:pt x="282" y="219"/>
                      <a:pt x="219" y="282"/>
                      <a:pt x="141" y="282"/>
                    </a:cubicBezTo>
                    <a:cubicBezTo>
                      <a:pt x="63" y="282"/>
                      <a:pt x="0" y="219"/>
                      <a:pt x="0" y="141"/>
                    </a:cubicBezTo>
                    <a:cubicBezTo>
                      <a:pt x="0" y="63"/>
                      <a:pt x="63" y="0"/>
                      <a:pt x="141" y="0"/>
                    </a:cubicBezTo>
                    <a:close/>
                    <a:moveTo>
                      <a:pt x="83" y="167"/>
                    </a:moveTo>
                    <a:cubicBezTo>
                      <a:pt x="88" y="168"/>
                      <a:pt x="88" y="168"/>
                      <a:pt x="88" y="168"/>
                    </a:cubicBezTo>
                    <a:cubicBezTo>
                      <a:pt x="89" y="168"/>
                      <a:pt x="90" y="168"/>
                      <a:pt x="91" y="168"/>
                    </a:cubicBezTo>
                    <a:cubicBezTo>
                      <a:pt x="91" y="167"/>
                      <a:pt x="90" y="166"/>
                      <a:pt x="90" y="164"/>
                    </a:cubicBezTo>
                    <a:cubicBezTo>
                      <a:pt x="92" y="162"/>
                      <a:pt x="94" y="160"/>
                      <a:pt x="96" y="158"/>
                    </a:cubicBezTo>
                    <a:cubicBezTo>
                      <a:pt x="93" y="157"/>
                      <a:pt x="91" y="155"/>
                      <a:pt x="89" y="152"/>
                    </a:cubicBezTo>
                    <a:cubicBezTo>
                      <a:pt x="88" y="151"/>
                      <a:pt x="87" y="149"/>
                      <a:pt x="86" y="147"/>
                    </a:cubicBezTo>
                    <a:cubicBezTo>
                      <a:pt x="85" y="148"/>
                      <a:pt x="84" y="149"/>
                      <a:pt x="83" y="151"/>
                    </a:cubicBezTo>
                    <a:cubicBezTo>
                      <a:pt x="82" y="148"/>
                      <a:pt x="81" y="147"/>
                      <a:pt x="80" y="144"/>
                    </a:cubicBezTo>
                    <a:cubicBezTo>
                      <a:pt x="81" y="143"/>
                      <a:pt x="82" y="141"/>
                      <a:pt x="82" y="140"/>
                    </a:cubicBezTo>
                    <a:cubicBezTo>
                      <a:pt x="82" y="139"/>
                      <a:pt x="81" y="137"/>
                      <a:pt x="81" y="135"/>
                    </a:cubicBezTo>
                    <a:cubicBezTo>
                      <a:pt x="80" y="132"/>
                      <a:pt x="79" y="129"/>
                      <a:pt x="79" y="125"/>
                    </a:cubicBezTo>
                    <a:cubicBezTo>
                      <a:pt x="78" y="124"/>
                      <a:pt x="77" y="124"/>
                      <a:pt x="76" y="123"/>
                    </a:cubicBezTo>
                    <a:cubicBezTo>
                      <a:pt x="74" y="126"/>
                      <a:pt x="73" y="128"/>
                      <a:pt x="71" y="131"/>
                    </a:cubicBezTo>
                    <a:cubicBezTo>
                      <a:pt x="62" y="119"/>
                      <a:pt x="51" y="109"/>
                      <a:pt x="39" y="100"/>
                    </a:cubicBezTo>
                    <a:cubicBezTo>
                      <a:pt x="37" y="109"/>
                      <a:pt x="34" y="118"/>
                      <a:pt x="32" y="127"/>
                    </a:cubicBezTo>
                    <a:cubicBezTo>
                      <a:pt x="39" y="132"/>
                      <a:pt x="46" y="138"/>
                      <a:pt x="53" y="145"/>
                    </a:cubicBezTo>
                    <a:cubicBezTo>
                      <a:pt x="55" y="147"/>
                      <a:pt x="57" y="150"/>
                      <a:pt x="59" y="152"/>
                    </a:cubicBezTo>
                    <a:cubicBezTo>
                      <a:pt x="61" y="154"/>
                      <a:pt x="64" y="157"/>
                      <a:pt x="66" y="159"/>
                    </a:cubicBezTo>
                    <a:cubicBezTo>
                      <a:pt x="66" y="160"/>
                      <a:pt x="66" y="160"/>
                      <a:pt x="66" y="160"/>
                    </a:cubicBezTo>
                    <a:cubicBezTo>
                      <a:pt x="63" y="158"/>
                      <a:pt x="60" y="156"/>
                      <a:pt x="57" y="155"/>
                    </a:cubicBezTo>
                    <a:cubicBezTo>
                      <a:pt x="55" y="153"/>
                      <a:pt x="52" y="152"/>
                      <a:pt x="50" y="151"/>
                    </a:cubicBezTo>
                    <a:cubicBezTo>
                      <a:pt x="42" y="149"/>
                      <a:pt x="35" y="147"/>
                      <a:pt x="27" y="146"/>
                    </a:cubicBezTo>
                    <a:cubicBezTo>
                      <a:pt x="24" y="156"/>
                      <a:pt x="21" y="165"/>
                      <a:pt x="19" y="174"/>
                    </a:cubicBezTo>
                    <a:cubicBezTo>
                      <a:pt x="28" y="173"/>
                      <a:pt x="37" y="174"/>
                      <a:pt x="45" y="176"/>
                    </a:cubicBezTo>
                    <a:cubicBezTo>
                      <a:pt x="43" y="179"/>
                      <a:pt x="42" y="181"/>
                      <a:pt x="40" y="185"/>
                    </a:cubicBezTo>
                    <a:cubicBezTo>
                      <a:pt x="43" y="187"/>
                      <a:pt x="44" y="188"/>
                      <a:pt x="47" y="190"/>
                    </a:cubicBezTo>
                    <a:cubicBezTo>
                      <a:pt x="50" y="186"/>
                      <a:pt x="52" y="183"/>
                      <a:pt x="55" y="179"/>
                    </a:cubicBezTo>
                    <a:cubicBezTo>
                      <a:pt x="57" y="179"/>
                      <a:pt x="58" y="180"/>
                      <a:pt x="60" y="181"/>
                    </a:cubicBezTo>
                    <a:cubicBezTo>
                      <a:pt x="56" y="186"/>
                      <a:pt x="54" y="188"/>
                      <a:pt x="50" y="193"/>
                    </a:cubicBezTo>
                    <a:cubicBezTo>
                      <a:pt x="52" y="196"/>
                      <a:pt x="53" y="197"/>
                      <a:pt x="55" y="200"/>
                    </a:cubicBezTo>
                    <a:cubicBezTo>
                      <a:pt x="61" y="194"/>
                      <a:pt x="64" y="191"/>
                      <a:pt x="69" y="186"/>
                    </a:cubicBezTo>
                    <a:cubicBezTo>
                      <a:pt x="71" y="187"/>
                      <a:pt x="72" y="187"/>
                      <a:pt x="74" y="189"/>
                    </a:cubicBezTo>
                    <a:cubicBezTo>
                      <a:pt x="77" y="194"/>
                      <a:pt x="80" y="199"/>
                      <a:pt x="83" y="204"/>
                    </a:cubicBezTo>
                    <a:lnTo>
                      <a:pt x="83" y="167"/>
                    </a:lnTo>
                    <a:close/>
                    <a:moveTo>
                      <a:pt x="263" y="134"/>
                    </a:moveTo>
                    <a:cubicBezTo>
                      <a:pt x="263" y="130"/>
                      <a:pt x="262" y="125"/>
                      <a:pt x="261" y="121"/>
                    </a:cubicBezTo>
                    <a:cubicBezTo>
                      <a:pt x="259" y="112"/>
                      <a:pt x="252" y="105"/>
                      <a:pt x="243" y="105"/>
                    </a:cubicBezTo>
                    <a:cubicBezTo>
                      <a:pt x="227" y="105"/>
                      <a:pt x="214" y="117"/>
                      <a:pt x="204" y="129"/>
                    </a:cubicBezTo>
                    <a:cubicBezTo>
                      <a:pt x="202" y="127"/>
                      <a:pt x="201" y="126"/>
                      <a:pt x="199" y="124"/>
                    </a:cubicBezTo>
                    <a:cubicBezTo>
                      <a:pt x="196" y="128"/>
                      <a:pt x="194" y="130"/>
                      <a:pt x="191" y="134"/>
                    </a:cubicBezTo>
                    <a:cubicBezTo>
                      <a:pt x="192" y="134"/>
                      <a:pt x="193" y="135"/>
                      <a:pt x="193" y="136"/>
                    </a:cubicBezTo>
                    <a:cubicBezTo>
                      <a:pt x="194" y="137"/>
                      <a:pt x="195" y="138"/>
                      <a:pt x="197" y="139"/>
                    </a:cubicBezTo>
                    <a:cubicBezTo>
                      <a:pt x="197" y="140"/>
                      <a:pt x="196" y="141"/>
                      <a:pt x="196" y="141"/>
                    </a:cubicBezTo>
                    <a:cubicBezTo>
                      <a:pt x="199" y="148"/>
                      <a:pt x="200" y="158"/>
                      <a:pt x="200" y="169"/>
                    </a:cubicBezTo>
                    <a:cubicBezTo>
                      <a:pt x="200" y="185"/>
                      <a:pt x="197" y="197"/>
                      <a:pt x="191" y="206"/>
                    </a:cubicBezTo>
                    <a:cubicBezTo>
                      <a:pt x="190" y="207"/>
                      <a:pt x="189" y="208"/>
                      <a:pt x="189" y="208"/>
                    </a:cubicBezTo>
                    <a:cubicBezTo>
                      <a:pt x="192" y="215"/>
                      <a:pt x="199" y="218"/>
                      <a:pt x="205" y="217"/>
                    </a:cubicBezTo>
                    <a:cubicBezTo>
                      <a:pt x="209" y="217"/>
                      <a:pt x="212" y="216"/>
                      <a:pt x="216" y="214"/>
                    </a:cubicBezTo>
                    <a:cubicBezTo>
                      <a:pt x="220" y="213"/>
                      <a:pt x="223" y="211"/>
                      <a:pt x="228" y="209"/>
                    </a:cubicBezTo>
                    <a:cubicBezTo>
                      <a:pt x="228" y="201"/>
                      <a:pt x="228" y="194"/>
                      <a:pt x="231" y="187"/>
                    </a:cubicBezTo>
                    <a:cubicBezTo>
                      <a:pt x="228" y="187"/>
                      <a:pt x="225" y="187"/>
                      <a:pt x="222" y="187"/>
                    </a:cubicBezTo>
                    <a:cubicBezTo>
                      <a:pt x="220" y="186"/>
                      <a:pt x="217" y="186"/>
                      <a:pt x="215" y="185"/>
                    </a:cubicBezTo>
                    <a:cubicBezTo>
                      <a:pt x="213" y="184"/>
                      <a:pt x="210" y="183"/>
                      <a:pt x="209" y="180"/>
                    </a:cubicBezTo>
                    <a:cubicBezTo>
                      <a:pt x="208" y="178"/>
                      <a:pt x="208" y="174"/>
                      <a:pt x="209" y="170"/>
                    </a:cubicBezTo>
                    <a:cubicBezTo>
                      <a:pt x="215" y="173"/>
                      <a:pt x="218" y="175"/>
                      <a:pt x="224" y="178"/>
                    </a:cubicBezTo>
                    <a:cubicBezTo>
                      <a:pt x="225" y="175"/>
                      <a:pt x="226" y="174"/>
                      <a:pt x="228" y="171"/>
                    </a:cubicBezTo>
                    <a:cubicBezTo>
                      <a:pt x="223" y="168"/>
                      <a:pt x="217" y="164"/>
                      <a:pt x="212" y="161"/>
                    </a:cubicBezTo>
                    <a:cubicBezTo>
                      <a:pt x="213" y="158"/>
                      <a:pt x="214" y="157"/>
                      <a:pt x="216" y="154"/>
                    </a:cubicBezTo>
                    <a:cubicBezTo>
                      <a:pt x="221" y="158"/>
                      <a:pt x="226" y="163"/>
                      <a:pt x="232" y="167"/>
                    </a:cubicBezTo>
                    <a:cubicBezTo>
                      <a:pt x="234" y="165"/>
                      <a:pt x="235" y="164"/>
                      <a:pt x="237" y="162"/>
                    </a:cubicBezTo>
                    <a:cubicBezTo>
                      <a:pt x="232" y="157"/>
                      <a:pt x="227" y="151"/>
                      <a:pt x="221" y="146"/>
                    </a:cubicBezTo>
                    <a:cubicBezTo>
                      <a:pt x="224" y="144"/>
                      <a:pt x="227" y="142"/>
                      <a:pt x="229" y="143"/>
                    </a:cubicBezTo>
                    <a:cubicBezTo>
                      <a:pt x="232" y="143"/>
                      <a:pt x="234" y="144"/>
                      <a:pt x="236" y="147"/>
                    </a:cubicBezTo>
                    <a:cubicBezTo>
                      <a:pt x="237" y="149"/>
                      <a:pt x="238" y="151"/>
                      <a:pt x="240" y="153"/>
                    </a:cubicBezTo>
                    <a:cubicBezTo>
                      <a:pt x="241" y="155"/>
                      <a:pt x="243" y="158"/>
                      <a:pt x="245" y="161"/>
                    </a:cubicBezTo>
                    <a:cubicBezTo>
                      <a:pt x="250" y="155"/>
                      <a:pt x="256" y="150"/>
                      <a:pt x="263" y="147"/>
                    </a:cubicBezTo>
                    <a:cubicBezTo>
                      <a:pt x="263" y="143"/>
                      <a:pt x="263" y="138"/>
                      <a:pt x="263" y="134"/>
                    </a:cubicBezTo>
                    <a:close/>
                    <a:moveTo>
                      <a:pt x="97" y="214"/>
                    </a:moveTo>
                    <a:cubicBezTo>
                      <a:pt x="109" y="215"/>
                      <a:pt x="117" y="216"/>
                      <a:pt x="122" y="217"/>
                    </a:cubicBezTo>
                    <a:cubicBezTo>
                      <a:pt x="122" y="245"/>
                      <a:pt x="122" y="245"/>
                      <a:pt x="122" y="245"/>
                    </a:cubicBezTo>
                    <a:cubicBezTo>
                      <a:pt x="136" y="245"/>
                      <a:pt x="136" y="245"/>
                      <a:pt x="136" y="245"/>
                    </a:cubicBezTo>
                    <a:cubicBezTo>
                      <a:pt x="136" y="218"/>
                      <a:pt x="136" y="218"/>
                      <a:pt x="136" y="218"/>
                    </a:cubicBezTo>
                    <a:cubicBezTo>
                      <a:pt x="137" y="218"/>
                      <a:pt x="138" y="218"/>
                      <a:pt x="139" y="218"/>
                    </a:cubicBezTo>
                    <a:cubicBezTo>
                      <a:pt x="141" y="218"/>
                      <a:pt x="142" y="218"/>
                      <a:pt x="145" y="218"/>
                    </a:cubicBezTo>
                    <a:cubicBezTo>
                      <a:pt x="148" y="218"/>
                      <a:pt x="148" y="218"/>
                      <a:pt x="148" y="218"/>
                    </a:cubicBezTo>
                    <a:cubicBezTo>
                      <a:pt x="148" y="245"/>
                      <a:pt x="148" y="245"/>
                      <a:pt x="148" y="245"/>
                    </a:cubicBezTo>
                    <a:cubicBezTo>
                      <a:pt x="162" y="245"/>
                      <a:pt x="162" y="245"/>
                      <a:pt x="162" y="245"/>
                    </a:cubicBezTo>
                    <a:cubicBezTo>
                      <a:pt x="162" y="217"/>
                      <a:pt x="162" y="217"/>
                      <a:pt x="162" y="217"/>
                    </a:cubicBezTo>
                    <a:cubicBezTo>
                      <a:pt x="173" y="215"/>
                      <a:pt x="182" y="210"/>
                      <a:pt x="187" y="202"/>
                    </a:cubicBezTo>
                    <a:cubicBezTo>
                      <a:pt x="193" y="194"/>
                      <a:pt x="195" y="183"/>
                      <a:pt x="195" y="169"/>
                    </a:cubicBezTo>
                    <a:cubicBezTo>
                      <a:pt x="195" y="153"/>
                      <a:pt x="192" y="142"/>
                      <a:pt x="186" y="135"/>
                    </a:cubicBezTo>
                    <a:cubicBezTo>
                      <a:pt x="180" y="129"/>
                      <a:pt x="169" y="126"/>
                      <a:pt x="152" y="126"/>
                    </a:cubicBezTo>
                    <a:cubicBezTo>
                      <a:pt x="145" y="126"/>
                      <a:pt x="145" y="126"/>
                      <a:pt x="145" y="126"/>
                    </a:cubicBezTo>
                    <a:cubicBezTo>
                      <a:pt x="140" y="126"/>
                      <a:pt x="137" y="125"/>
                      <a:pt x="135" y="124"/>
                    </a:cubicBezTo>
                    <a:cubicBezTo>
                      <a:pt x="133" y="122"/>
                      <a:pt x="132" y="120"/>
                      <a:pt x="132" y="117"/>
                    </a:cubicBezTo>
                    <a:cubicBezTo>
                      <a:pt x="132" y="113"/>
                      <a:pt x="133" y="110"/>
                      <a:pt x="136" y="109"/>
                    </a:cubicBezTo>
                    <a:cubicBezTo>
                      <a:pt x="139" y="108"/>
                      <a:pt x="145" y="107"/>
                      <a:pt x="156" y="107"/>
                    </a:cubicBezTo>
                    <a:cubicBezTo>
                      <a:pt x="161" y="107"/>
                      <a:pt x="166" y="107"/>
                      <a:pt x="172" y="108"/>
                    </a:cubicBezTo>
                    <a:cubicBezTo>
                      <a:pt x="177" y="108"/>
                      <a:pt x="184" y="109"/>
                      <a:pt x="191" y="110"/>
                    </a:cubicBezTo>
                    <a:cubicBezTo>
                      <a:pt x="191" y="64"/>
                      <a:pt x="191" y="64"/>
                      <a:pt x="191" y="64"/>
                    </a:cubicBezTo>
                    <a:cubicBezTo>
                      <a:pt x="184" y="63"/>
                      <a:pt x="178" y="62"/>
                      <a:pt x="173" y="62"/>
                    </a:cubicBezTo>
                    <a:cubicBezTo>
                      <a:pt x="169" y="61"/>
                      <a:pt x="165" y="61"/>
                      <a:pt x="162" y="61"/>
                    </a:cubicBezTo>
                    <a:cubicBezTo>
                      <a:pt x="162" y="38"/>
                      <a:pt x="162" y="38"/>
                      <a:pt x="162" y="38"/>
                    </a:cubicBezTo>
                    <a:cubicBezTo>
                      <a:pt x="148" y="38"/>
                      <a:pt x="148" y="38"/>
                      <a:pt x="148" y="38"/>
                    </a:cubicBezTo>
                    <a:cubicBezTo>
                      <a:pt x="148" y="60"/>
                      <a:pt x="148" y="60"/>
                      <a:pt x="148" y="60"/>
                    </a:cubicBezTo>
                    <a:cubicBezTo>
                      <a:pt x="147" y="60"/>
                      <a:pt x="145" y="60"/>
                      <a:pt x="143" y="60"/>
                    </a:cubicBezTo>
                    <a:cubicBezTo>
                      <a:pt x="141" y="60"/>
                      <a:pt x="139" y="60"/>
                      <a:pt x="136" y="60"/>
                    </a:cubicBezTo>
                    <a:cubicBezTo>
                      <a:pt x="136" y="38"/>
                      <a:pt x="136" y="38"/>
                      <a:pt x="136" y="38"/>
                    </a:cubicBezTo>
                    <a:cubicBezTo>
                      <a:pt x="122" y="38"/>
                      <a:pt x="122" y="38"/>
                      <a:pt x="122" y="38"/>
                    </a:cubicBezTo>
                    <a:cubicBezTo>
                      <a:pt x="122" y="61"/>
                      <a:pt x="122" y="61"/>
                      <a:pt x="122" y="61"/>
                    </a:cubicBezTo>
                    <a:cubicBezTo>
                      <a:pt x="109" y="62"/>
                      <a:pt x="99" y="67"/>
                      <a:pt x="93" y="75"/>
                    </a:cubicBezTo>
                    <a:cubicBezTo>
                      <a:pt x="86" y="84"/>
                      <a:pt x="83" y="96"/>
                      <a:pt x="83" y="112"/>
                    </a:cubicBezTo>
                    <a:cubicBezTo>
                      <a:pt x="83" y="120"/>
                      <a:pt x="84" y="127"/>
                      <a:pt x="86" y="134"/>
                    </a:cubicBezTo>
                    <a:cubicBezTo>
                      <a:pt x="87" y="140"/>
                      <a:pt x="89" y="145"/>
                      <a:pt x="93" y="148"/>
                    </a:cubicBezTo>
                    <a:cubicBezTo>
                      <a:pt x="95" y="151"/>
                      <a:pt x="98" y="154"/>
                      <a:pt x="102" y="155"/>
                    </a:cubicBezTo>
                    <a:cubicBezTo>
                      <a:pt x="105" y="157"/>
                      <a:pt x="111" y="158"/>
                      <a:pt x="118" y="158"/>
                    </a:cubicBezTo>
                    <a:cubicBezTo>
                      <a:pt x="121" y="158"/>
                      <a:pt x="125" y="159"/>
                      <a:pt x="130" y="159"/>
                    </a:cubicBezTo>
                    <a:cubicBezTo>
                      <a:pt x="141" y="159"/>
                      <a:pt x="147" y="162"/>
                      <a:pt x="147" y="168"/>
                    </a:cubicBezTo>
                    <a:cubicBezTo>
                      <a:pt x="147" y="172"/>
                      <a:pt x="146" y="174"/>
                      <a:pt x="144" y="176"/>
                    </a:cubicBezTo>
                    <a:cubicBezTo>
                      <a:pt x="141" y="177"/>
                      <a:pt x="137" y="178"/>
                      <a:pt x="131" y="178"/>
                    </a:cubicBezTo>
                    <a:cubicBezTo>
                      <a:pt x="125" y="178"/>
                      <a:pt x="118" y="178"/>
                      <a:pt x="111" y="177"/>
                    </a:cubicBezTo>
                    <a:cubicBezTo>
                      <a:pt x="104" y="176"/>
                      <a:pt x="96" y="175"/>
                      <a:pt x="88" y="173"/>
                    </a:cubicBezTo>
                    <a:cubicBezTo>
                      <a:pt x="88" y="212"/>
                      <a:pt x="88" y="212"/>
                      <a:pt x="88" y="212"/>
                    </a:cubicBezTo>
                    <a:cubicBezTo>
                      <a:pt x="90" y="213"/>
                      <a:pt x="93" y="213"/>
                      <a:pt x="97" y="214"/>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
          <p:nvSpPr>
            <p:cNvPr id="836" name="TextBox 835"/>
            <p:cNvSpPr txBox="1"/>
            <p:nvPr/>
          </p:nvSpPr>
          <p:spPr>
            <a:xfrm>
              <a:off x="51335" y="981376"/>
              <a:ext cx="1316386"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Reconnaissance</a:t>
              </a:r>
            </a:p>
          </p:txBody>
        </p:sp>
        <p:grpSp>
          <p:nvGrpSpPr>
            <p:cNvPr id="837" name="Group 836"/>
            <p:cNvGrpSpPr/>
            <p:nvPr/>
          </p:nvGrpSpPr>
          <p:grpSpPr>
            <a:xfrm>
              <a:off x="1480365" y="1239235"/>
              <a:ext cx="1070506" cy="1877187"/>
              <a:chOff x="1533491" y="1253030"/>
              <a:chExt cx="1070506" cy="1877187"/>
            </a:xfrm>
          </p:grpSpPr>
          <p:sp>
            <p:nvSpPr>
              <p:cNvPr id="1144" name="Round Same Side Corner Rectangle 1143"/>
              <p:cNvSpPr/>
              <p:nvPr/>
            </p:nvSpPr>
            <p:spPr>
              <a:xfrm>
                <a:off x="1533491" y="1253030"/>
                <a:ext cx="1070506" cy="1877187"/>
              </a:xfrm>
              <a:prstGeom prst="round2SameRect">
                <a:avLst>
                  <a:gd name="adj1" fmla="val 839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45" name="Freeform 35"/>
              <p:cNvSpPr>
                <a:spLocks/>
              </p:cNvSpPr>
              <p:nvPr/>
            </p:nvSpPr>
            <p:spPr bwMode="auto">
              <a:xfrm>
                <a:off x="1605228" y="1522110"/>
                <a:ext cx="907146"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146" name="Straight Arrow Connector 1145"/>
              <p:cNvCxnSpPr/>
              <p:nvPr/>
            </p:nvCxnSpPr>
            <p:spPr>
              <a:xfrm flipH="1">
                <a:off x="2058801" y="2168152"/>
                <a:ext cx="181" cy="167719"/>
              </a:xfrm>
              <a:prstGeom prst="straightConnector1">
                <a:avLst/>
              </a:prstGeom>
              <a:noFill/>
              <a:ln w="19050" cap="flat" cmpd="sng" algn="ctr">
                <a:solidFill>
                  <a:srgbClr val="B5D553"/>
                </a:solidFill>
                <a:prstDash val="solid"/>
                <a:headEnd type="none" w="med" len="med"/>
                <a:tailEnd type="triangle" w="med" len="med"/>
              </a:ln>
              <a:effectLst/>
            </p:spPr>
          </p:cxnSp>
          <p:sp>
            <p:nvSpPr>
              <p:cNvPr id="1147" name="Isosceles Triangle 1146"/>
              <p:cNvSpPr/>
              <p:nvPr/>
            </p:nvSpPr>
            <p:spPr>
              <a:xfrm>
                <a:off x="1795493" y="2412337"/>
                <a:ext cx="526617" cy="373021"/>
              </a:xfrm>
              <a:prstGeom prst="triangle">
                <a:avLst/>
              </a:prstGeom>
              <a:noFill/>
              <a:ln w="12700" cap="flat" cmpd="sng" algn="ctr">
                <a:solidFill>
                  <a:srgbClr val="C1CD23">
                    <a:lumMod val="75000"/>
                  </a:srgbClr>
                </a:solidFill>
                <a:prstDash val="sysDot"/>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48" name="Freeform 33"/>
              <p:cNvSpPr>
                <a:spLocks/>
              </p:cNvSpPr>
              <p:nvPr/>
            </p:nvSpPr>
            <p:spPr bwMode="auto">
              <a:xfrm>
                <a:off x="1710708" y="268841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9" name="Freeform 32"/>
              <p:cNvSpPr>
                <a:spLocks/>
              </p:cNvSpPr>
              <p:nvPr/>
            </p:nvSpPr>
            <p:spPr bwMode="auto">
              <a:xfrm>
                <a:off x="1777107" y="286927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0" name="Rectangle 1149"/>
              <p:cNvSpPr/>
              <p:nvPr/>
            </p:nvSpPr>
            <p:spPr>
              <a:xfrm>
                <a:off x="1725930" y="270343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1" name="Freeform 33"/>
              <p:cNvSpPr>
                <a:spLocks/>
              </p:cNvSpPr>
              <p:nvPr/>
            </p:nvSpPr>
            <p:spPr bwMode="auto">
              <a:xfrm>
                <a:off x="2139314" y="268841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2" name="Freeform 32"/>
              <p:cNvSpPr>
                <a:spLocks/>
              </p:cNvSpPr>
              <p:nvPr/>
            </p:nvSpPr>
            <p:spPr bwMode="auto">
              <a:xfrm>
                <a:off x="2205713" y="286927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3" name="Rectangle 1152"/>
              <p:cNvSpPr/>
              <p:nvPr/>
            </p:nvSpPr>
            <p:spPr>
              <a:xfrm>
                <a:off x="2154536" y="2703436"/>
                <a:ext cx="233936" cy="151460"/>
              </a:xfrm>
              <a:prstGeom prst="rect">
                <a:avLst/>
              </a:prstGeom>
              <a:solidFill>
                <a:srgbClr val="F7F7F7"/>
              </a:solidFill>
              <a:ln>
                <a:solidFill>
                  <a:srgbClr val="7FD0DD"/>
                </a:solid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4" name="Freeform 33"/>
              <p:cNvSpPr>
                <a:spLocks/>
              </p:cNvSpPr>
              <p:nvPr/>
            </p:nvSpPr>
            <p:spPr bwMode="auto">
              <a:xfrm>
                <a:off x="1926611" y="236647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5" name="Freeform 32"/>
              <p:cNvSpPr>
                <a:spLocks/>
              </p:cNvSpPr>
              <p:nvPr/>
            </p:nvSpPr>
            <p:spPr bwMode="auto">
              <a:xfrm>
                <a:off x="1993010" y="254732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6" name="Rectangle 1155"/>
              <p:cNvSpPr/>
              <p:nvPr/>
            </p:nvSpPr>
            <p:spPr>
              <a:xfrm>
                <a:off x="1941833" y="2381493"/>
                <a:ext cx="233936" cy="151460"/>
              </a:xfrm>
              <a:prstGeom prst="rect">
                <a:avLst/>
              </a:prstGeom>
              <a:solidFill>
                <a:srgbClr val="F7F7F7"/>
              </a:solidFill>
              <a:ln>
                <a:solidFill>
                  <a:srgbClr val="7FD0DD"/>
                </a:solid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pic>
            <p:nvPicPr>
              <p:cNvPr id="1157" name="Picture 11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806" y="1820215"/>
                <a:ext cx="489065" cy="345976"/>
              </a:xfrm>
              <a:prstGeom prst="rect">
                <a:avLst/>
              </a:prstGeom>
              <a:ln w="6350">
                <a:solidFill>
                  <a:srgbClr val="FFFFFF">
                    <a:lumMod val="85000"/>
                  </a:srgbClr>
                </a:solidFill>
              </a:ln>
            </p:spPr>
          </p:pic>
        </p:grpSp>
        <p:sp>
          <p:nvSpPr>
            <p:cNvPr id="838" name="TextBox 837"/>
            <p:cNvSpPr txBox="1"/>
            <p:nvPr/>
          </p:nvSpPr>
          <p:spPr>
            <a:xfrm>
              <a:off x="1418115" y="993014"/>
              <a:ext cx="1195007"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Weaponization</a:t>
              </a:r>
            </a:p>
          </p:txBody>
        </p:sp>
        <p:grpSp>
          <p:nvGrpSpPr>
            <p:cNvPr id="839" name="Group 838"/>
            <p:cNvGrpSpPr/>
            <p:nvPr/>
          </p:nvGrpSpPr>
          <p:grpSpPr>
            <a:xfrm>
              <a:off x="2764501" y="1239235"/>
              <a:ext cx="1070507" cy="1877187"/>
              <a:chOff x="2751892" y="1227597"/>
              <a:chExt cx="1070507" cy="1877187"/>
            </a:xfrm>
          </p:grpSpPr>
          <p:sp>
            <p:nvSpPr>
              <p:cNvPr id="1128" name="Round Same Side Corner Rectangle 1127"/>
              <p:cNvSpPr/>
              <p:nvPr/>
            </p:nvSpPr>
            <p:spPr>
              <a:xfrm>
                <a:off x="2751892" y="1227597"/>
                <a:ext cx="1070507" cy="1877187"/>
              </a:xfrm>
              <a:prstGeom prst="round2SameRect">
                <a:avLst>
                  <a:gd name="adj1" fmla="val 8677"/>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29" name="Freeform 35"/>
              <p:cNvSpPr>
                <a:spLocks/>
              </p:cNvSpPr>
              <p:nvPr/>
            </p:nvSpPr>
            <p:spPr bwMode="auto">
              <a:xfrm>
                <a:off x="2831871" y="1496677"/>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130" name="Straight Arrow Connector 1129"/>
              <p:cNvCxnSpPr/>
              <p:nvPr/>
            </p:nvCxnSpPr>
            <p:spPr>
              <a:xfrm>
                <a:off x="3285444" y="2076491"/>
                <a:ext cx="0" cy="247316"/>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131" name="Straight Arrow Connector 1130"/>
              <p:cNvCxnSpPr/>
              <p:nvPr/>
            </p:nvCxnSpPr>
            <p:spPr>
              <a:xfrm>
                <a:off x="3140931" y="1307319"/>
                <a:ext cx="0" cy="508487"/>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132" name="Straight Arrow Connector 1131"/>
              <p:cNvCxnSpPr/>
              <p:nvPr/>
            </p:nvCxnSpPr>
            <p:spPr>
              <a:xfrm>
                <a:off x="3431892" y="1307319"/>
                <a:ext cx="0" cy="508487"/>
              </a:xfrm>
              <a:prstGeom prst="straightConnector1">
                <a:avLst/>
              </a:prstGeom>
              <a:noFill/>
              <a:ln w="19050" cap="flat" cmpd="sng" algn="ctr">
                <a:solidFill>
                  <a:srgbClr val="B5D553"/>
                </a:solidFill>
                <a:prstDash val="solid"/>
                <a:headEnd type="none" w="med" len="med"/>
                <a:tailEnd type="triangle" w="med" len="med"/>
              </a:ln>
              <a:effectLst/>
            </p:spPr>
          </p:cxnSp>
          <p:sp>
            <p:nvSpPr>
              <p:cNvPr id="1133" name="Freeform 16"/>
              <p:cNvSpPr>
                <a:spLocks/>
              </p:cNvSpPr>
              <p:nvPr/>
            </p:nvSpPr>
            <p:spPr bwMode="auto">
              <a:xfrm>
                <a:off x="3098330" y="1865724"/>
                <a:ext cx="374229" cy="158910"/>
              </a:xfrm>
              <a:custGeom>
                <a:avLst/>
                <a:gdLst>
                  <a:gd name="T0" fmla="*/ 2170 w 2176"/>
                  <a:gd name="T1" fmla="*/ 80 h 924"/>
                  <a:gd name="T2" fmla="*/ 2170 w 2176"/>
                  <a:gd name="T3" fmla="*/ 80 h 924"/>
                  <a:gd name="T4" fmla="*/ 2164 w 2176"/>
                  <a:gd name="T5" fmla="*/ 62 h 924"/>
                  <a:gd name="T6" fmla="*/ 2154 w 2176"/>
                  <a:gd name="T7" fmla="*/ 48 h 924"/>
                  <a:gd name="T8" fmla="*/ 2142 w 2176"/>
                  <a:gd name="T9" fmla="*/ 34 h 924"/>
                  <a:gd name="T10" fmla="*/ 2130 w 2176"/>
                  <a:gd name="T11" fmla="*/ 22 h 924"/>
                  <a:gd name="T12" fmla="*/ 2114 w 2176"/>
                  <a:gd name="T13" fmla="*/ 14 h 924"/>
                  <a:gd name="T14" fmla="*/ 2098 w 2176"/>
                  <a:gd name="T15" fmla="*/ 6 h 924"/>
                  <a:gd name="T16" fmla="*/ 2080 w 2176"/>
                  <a:gd name="T17" fmla="*/ 2 h 924"/>
                  <a:gd name="T18" fmla="*/ 2062 w 2176"/>
                  <a:gd name="T19" fmla="*/ 0 h 924"/>
                  <a:gd name="T20" fmla="*/ 112 w 2176"/>
                  <a:gd name="T21" fmla="*/ 0 h 924"/>
                  <a:gd name="T22" fmla="*/ 112 w 2176"/>
                  <a:gd name="T23" fmla="*/ 0 h 924"/>
                  <a:gd name="T24" fmla="*/ 94 w 2176"/>
                  <a:gd name="T25" fmla="*/ 2 h 924"/>
                  <a:gd name="T26" fmla="*/ 78 w 2176"/>
                  <a:gd name="T27" fmla="*/ 6 h 924"/>
                  <a:gd name="T28" fmla="*/ 62 w 2176"/>
                  <a:gd name="T29" fmla="*/ 14 h 924"/>
                  <a:gd name="T30" fmla="*/ 46 w 2176"/>
                  <a:gd name="T31" fmla="*/ 22 h 924"/>
                  <a:gd name="T32" fmla="*/ 32 w 2176"/>
                  <a:gd name="T33" fmla="*/ 34 h 924"/>
                  <a:gd name="T34" fmla="*/ 22 w 2176"/>
                  <a:gd name="T35" fmla="*/ 48 h 924"/>
                  <a:gd name="T36" fmla="*/ 12 w 2176"/>
                  <a:gd name="T37" fmla="*/ 62 h 924"/>
                  <a:gd name="T38" fmla="*/ 6 w 2176"/>
                  <a:gd name="T39" fmla="*/ 80 h 924"/>
                  <a:gd name="T40" fmla="*/ 6 w 2176"/>
                  <a:gd name="T41" fmla="*/ 80 h 924"/>
                  <a:gd name="T42" fmla="*/ 2 w 2176"/>
                  <a:gd name="T43" fmla="*/ 96 h 924"/>
                  <a:gd name="T44" fmla="*/ 0 w 2176"/>
                  <a:gd name="T45" fmla="*/ 114 h 924"/>
                  <a:gd name="T46" fmla="*/ 2 w 2176"/>
                  <a:gd name="T47" fmla="*/ 132 h 924"/>
                  <a:gd name="T48" fmla="*/ 6 w 2176"/>
                  <a:gd name="T49" fmla="*/ 150 h 924"/>
                  <a:gd name="T50" fmla="*/ 12 w 2176"/>
                  <a:gd name="T51" fmla="*/ 166 h 924"/>
                  <a:gd name="T52" fmla="*/ 22 w 2176"/>
                  <a:gd name="T53" fmla="*/ 180 h 924"/>
                  <a:gd name="T54" fmla="*/ 34 w 2176"/>
                  <a:gd name="T55" fmla="*/ 194 h 924"/>
                  <a:gd name="T56" fmla="*/ 48 w 2176"/>
                  <a:gd name="T57" fmla="*/ 206 h 924"/>
                  <a:gd name="T58" fmla="*/ 1022 w 2176"/>
                  <a:gd name="T59" fmla="*/ 902 h 924"/>
                  <a:gd name="T60" fmla="*/ 1022 w 2176"/>
                  <a:gd name="T61" fmla="*/ 902 h 924"/>
                  <a:gd name="T62" fmla="*/ 1038 w 2176"/>
                  <a:gd name="T63" fmla="*/ 912 h 924"/>
                  <a:gd name="T64" fmla="*/ 1054 w 2176"/>
                  <a:gd name="T65" fmla="*/ 918 h 924"/>
                  <a:gd name="T66" fmla="*/ 1070 w 2176"/>
                  <a:gd name="T67" fmla="*/ 922 h 924"/>
                  <a:gd name="T68" fmla="*/ 1088 w 2176"/>
                  <a:gd name="T69" fmla="*/ 924 h 924"/>
                  <a:gd name="T70" fmla="*/ 1106 w 2176"/>
                  <a:gd name="T71" fmla="*/ 922 h 924"/>
                  <a:gd name="T72" fmla="*/ 1122 w 2176"/>
                  <a:gd name="T73" fmla="*/ 918 h 924"/>
                  <a:gd name="T74" fmla="*/ 1138 w 2176"/>
                  <a:gd name="T75" fmla="*/ 912 h 924"/>
                  <a:gd name="T76" fmla="*/ 1154 w 2176"/>
                  <a:gd name="T77" fmla="*/ 902 h 924"/>
                  <a:gd name="T78" fmla="*/ 2128 w 2176"/>
                  <a:gd name="T79" fmla="*/ 206 h 924"/>
                  <a:gd name="T80" fmla="*/ 2128 w 2176"/>
                  <a:gd name="T81" fmla="*/ 206 h 924"/>
                  <a:gd name="T82" fmla="*/ 2142 w 2176"/>
                  <a:gd name="T83" fmla="*/ 194 h 924"/>
                  <a:gd name="T84" fmla="*/ 2154 w 2176"/>
                  <a:gd name="T85" fmla="*/ 180 h 924"/>
                  <a:gd name="T86" fmla="*/ 2164 w 2176"/>
                  <a:gd name="T87" fmla="*/ 166 h 924"/>
                  <a:gd name="T88" fmla="*/ 2170 w 2176"/>
                  <a:gd name="T89" fmla="*/ 150 h 924"/>
                  <a:gd name="T90" fmla="*/ 2174 w 2176"/>
                  <a:gd name="T91" fmla="*/ 132 h 924"/>
                  <a:gd name="T92" fmla="*/ 2176 w 2176"/>
                  <a:gd name="T93" fmla="*/ 114 h 924"/>
                  <a:gd name="T94" fmla="*/ 2174 w 2176"/>
                  <a:gd name="T95" fmla="*/ 96 h 924"/>
                  <a:gd name="T96" fmla="*/ 2170 w 2176"/>
                  <a:gd name="T97" fmla="*/ 80 h 924"/>
                  <a:gd name="T98" fmla="*/ 2170 w 2176"/>
                  <a:gd name="T99" fmla="*/ 8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924">
                    <a:moveTo>
                      <a:pt x="2170" y="80"/>
                    </a:moveTo>
                    <a:lnTo>
                      <a:pt x="2170" y="80"/>
                    </a:lnTo>
                    <a:lnTo>
                      <a:pt x="2164" y="62"/>
                    </a:lnTo>
                    <a:lnTo>
                      <a:pt x="2154" y="48"/>
                    </a:lnTo>
                    <a:lnTo>
                      <a:pt x="2142" y="34"/>
                    </a:lnTo>
                    <a:lnTo>
                      <a:pt x="2130" y="22"/>
                    </a:lnTo>
                    <a:lnTo>
                      <a:pt x="2114" y="14"/>
                    </a:lnTo>
                    <a:lnTo>
                      <a:pt x="2098" y="6"/>
                    </a:lnTo>
                    <a:lnTo>
                      <a:pt x="2080" y="2"/>
                    </a:lnTo>
                    <a:lnTo>
                      <a:pt x="2062" y="0"/>
                    </a:lnTo>
                    <a:lnTo>
                      <a:pt x="112" y="0"/>
                    </a:lnTo>
                    <a:lnTo>
                      <a:pt x="112" y="0"/>
                    </a:lnTo>
                    <a:lnTo>
                      <a:pt x="94" y="2"/>
                    </a:lnTo>
                    <a:lnTo>
                      <a:pt x="78" y="6"/>
                    </a:lnTo>
                    <a:lnTo>
                      <a:pt x="62" y="14"/>
                    </a:lnTo>
                    <a:lnTo>
                      <a:pt x="46" y="22"/>
                    </a:lnTo>
                    <a:lnTo>
                      <a:pt x="32" y="34"/>
                    </a:lnTo>
                    <a:lnTo>
                      <a:pt x="22" y="48"/>
                    </a:lnTo>
                    <a:lnTo>
                      <a:pt x="12" y="62"/>
                    </a:lnTo>
                    <a:lnTo>
                      <a:pt x="6" y="80"/>
                    </a:lnTo>
                    <a:lnTo>
                      <a:pt x="6" y="80"/>
                    </a:lnTo>
                    <a:lnTo>
                      <a:pt x="2" y="96"/>
                    </a:lnTo>
                    <a:lnTo>
                      <a:pt x="0" y="114"/>
                    </a:lnTo>
                    <a:lnTo>
                      <a:pt x="2" y="132"/>
                    </a:lnTo>
                    <a:lnTo>
                      <a:pt x="6" y="150"/>
                    </a:lnTo>
                    <a:lnTo>
                      <a:pt x="12" y="166"/>
                    </a:lnTo>
                    <a:lnTo>
                      <a:pt x="22" y="180"/>
                    </a:lnTo>
                    <a:lnTo>
                      <a:pt x="34" y="194"/>
                    </a:lnTo>
                    <a:lnTo>
                      <a:pt x="48" y="206"/>
                    </a:lnTo>
                    <a:lnTo>
                      <a:pt x="1022" y="902"/>
                    </a:lnTo>
                    <a:lnTo>
                      <a:pt x="1022" y="902"/>
                    </a:lnTo>
                    <a:lnTo>
                      <a:pt x="1038" y="912"/>
                    </a:lnTo>
                    <a:lnTo>
                      <a:pt x="1054" y="918"/>
                    </a:lnTo>
                    <a:lnTo>
                      <a:pt x="1070" y="922"/>
                    </a:lnTo>
                    <a:lnTo>
                      <a:pt x="1088" y="924"/>
                    </a:lnTo>
                    <a:lnTo>
                      <a:pt x="1106" y="922"/>
                    </a:lnTo>
                    <a:lnTo>
                      <a:pt x="1122" y="918"/>
                    </a:lnTo>
                    <a:lnTo>
                      <a:pt x="1138" y="912"/>
                    </a:lnTo>
                    <a:lnTo>
                      <a:pt x="1154" y="902"/>
                    </a:lnTo>
                    <a:lnTo>
                      <a:pt x="2128" y="206"/>
                    </a:lnTo>
                    <a:lnTo>
                      <a:pt x="2128" y="206"/>
                    </a:lnTo>
                    <a:lnTo>
                      <a:pt x="2142" y="194"/>
                    </a:lnTo>
                    <a:lnTo>
                      <a:pt x="2154" y="180"/>
                    </a:lnTo>
                    <a:lnTo>
                      <a:pt x="2164" y="166"/>
                    </a:lnTo>
                    <a:lnTo>
                      <a:pt x="2170" y="150"/>
                    </a:lnTo>
                    <a:lnTo>
                      <a:pt x="2174" y="132"/>
                    </a:lnTo>
                    <a:lnTo>
                      <a:pt x="2176" y="114"/>
                    </a:lnTo>
                    <a:lnTo>
                      <a:pt x="2174" y="96"/>
                    </a:lnTo>
                    <a:lnTo>
                      <a:pt x="2170" y="80"/>
                    </a:lnTo>
                    <a:lnTo>
                      <a:pt x="2170" y="80"/>
                    </a:ln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4" name="Freeform 17"/>
              <p:cNvSpPr>
                <a:spLocks/>
              </p:cNvSpPr>
              <p:nvPr/>
            </p:nvSpPr>
            <p:spPr bwMode="auto">
              <a:xfrm>
                <a:off x="3097986" y="1918241"/>
                <a:ext cx="374917" cy="205001"/>
              </a:xfrm>
              <a:custGeom>
                <a:avLst/>
                <a:gdLst>
                  <a:gd name="T0" fmla="*/ 2180 w 2180"/>
                  <a:gd name="T1" fmla="*/ 0 h 1192"/>
                  <a:gd name="T2" fmla="*/ 2180 w 2180"/>
                  <a:gd name="T3" fmla="*/ 1076 h 1192"/>
                  <a:gd name="T4" fmla="*/ 2180 w 2180"/>
                  <a:gd name="T5" fmla="*/ 1076 h 1192"/>
                  <a:gd name="T6" fmla="*/ 2178 w 2180"/>
                  <a:gd name="T7" fmla="*/ 1100 h 1192"/>
                  <a:gd name="T8" fmla="*/ 2172 w 2180"/>
                  <a:gd name="T9" fmla="*/ 1120 h 1192"/>
                  <a:gd name="T10" fmla="*/ 2162 w 2180"/>
                  <a:gd name="T11" fmla="*/ 1140 h 1192"/>
                  <a:gd name="T12" fmla="*/ 2148 w 2180"/>
                  <a:gd name="T13" fmla="*/ 1158 h 1192"/>
                  <a:gd name="T14" fmla="*/ 2132 w 2180"/>
                  <a:gd name="T15" fmla="*/ 1172 h 1192"/>
                  <a:gd name="T16" fmla="*/ 2112 w 2180"/>
                  <a:gd name="T17" fmla="*/ 1182 h 1192"/>
                  <a:gd name="T18" fmla="*/ 2090 w 2180"/>
                  <a:gd name="T19" fmla="*/ 1188 h 1192"/>
                  <a:gd name="T20" fmla="*/ 2080 w 2180"/>
                  <a:gd name="T21" fmla="*/ 1190 h 1192"/>
                  <a:gd name="T22" fmla="*/ 2068 w 2180"/>
                  <a:gd name="T23" fmla="*/ 1192 h 1192"/>
                  <a:gd name="T24" fmla="*/ 112 w 2180"/>
                  <a:gd name="T25" fmla="*/ 1192 h 1192"/>
                  <a:gd name="T26" fmla="*/ 112 w 2180"/>
                  <a:gd name="T27" fmla="*/ 1192 h 1192"/>
                  <a:gd name="T28" fmla="*/ 90 w 2180"/>
                  <a:gd name="T29" fmla="*/ 1188 h 1192"/>
                  <a:gd name="T30" fmla="*/ 68 w 2180"/>
                  <a:gd name="T31" fmla="*/ 1182 h 1192"/>
                  <a:gd name="T32" fmla="*/ 50 w 2180"/>
                  <a:gd name="T33" fmla="*/ 1172 h 1192"/>
                  <a:gd name="T34" fmla="*/ 32 w 2180"/>
                  <a:gd name="T35" fmla="*/ 1158 h 1192"/>
                  <a:gd name="T36" fmla="*/ 18 w 2180"/>
                  <a:gd name="T37" fmla="*/ 1142 h 1192"/>
                  <a:gd name="T38" fmla="*/ 8 w 2180"/>
                  <a:gd name="T39" fmla="*/ 1122 h 1192"/>
                  <a:gd name="T40" fmla="*/ 2 w 2180"/>
                  <a:gd name="T41" fmla="*/ 1102 h 1192"/>
                  <a:gd name="T42" fmla="*/ 0 w 2180"/>
                  <a:gd name="T43" fmla="*/ 1078 h 1192"/>
                  <a:gd name="T44" fmla="*/ 0 w 2180"/>
                  <a:gd name="T45" fmla="*/ 0 h 1192"/>
                  <a:gd name="T46" fmla="*/ 1090 w 2180"/>
                  <a:gd name="T47" fmla="*/ 780 h 1192"/>
                  <a:gd name="T48" fmla="*/ 2180 w 2180"/>
                  <a:gd name="T49" fmla="*/ 0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80" h="1192">
                    <a:moveTo>
                      <a:pt x="2180" y="0"/>
                    </a:moveTo>
                    <a:lnTo>
                      <a:pt x="2180" y="1076"/>
                    </a:lnTo>
                    <a:lnTo>
                      <a:pt x="2180" y="1076"/>
                    </a:lnTo>
                    <a:lnTo>
                      <a:pt x="2178" y="1100"/>
                    </a:lnTo>
                    <a:lnTo>
                      <a:pt x="2172" y="1120"/>
                    </a:lnTo>
                    <a:lnTo>
                      <a:pt x="2162" y="1140"/>
                    </a:lnTo>
                    <a:lnTo>
                      <a:pt x="2148" y="1158"/>
                    </a:lnTo>
                    <a:lnTo>
                      <a:pt x="2132" y="1172"/>
                    </a:lnTo>
                    <a:lnTo>
                      <a:pt x="2112" y="1182"/>
                    </a:lnTo>
                    <a:lnTo>
                      <a:pt x="2090" y="1188"/>
                    </a:lnTo>
                    <a:lnTo>
                      <a:pt x="2080" y="1190"/>
                    </a:lnTo>
                    <a:lnTo>
                      <a:pt x="2068" y="1192"/>
                    </a:lnTo>
                    <a:lnTo>
                      <a:pt x="112" y="1192"/>
                    </a:lnTo>
                    <a:lnTo>
                      <a:pt x="112" y="1192"/>
                    </a:lnTo>
                    <a:lnTo>
                      <a:pt x="90" y="1188"/>
                    </a:lnTo>
                    <a:lnTo>
                      <a:pt x="68" y="1182"/>
                    </a:lnTo>
                    <a:lnTo>
                      <a:pt x="50" y="1172"/>
                    </a:lnTo>
                    <a:lnTo>
                      <a:pt x="32" y="1158"/>
                    </a:lnTo>
                    <a:lnTo>
                      <a:pt x="18" y="1142"/>
                    </a:lnTo>
                    <a:lnTo>
                      <a:pt x="8" y="1122"/>
                    </a:lnTo>
                    <a:lnTo>
                      <a:pt x="2" y="1102"/>
                    </a:lnTo>
                    <a:lnTo>
                      <a:pt x="0" y="1078"/>
                    </a:lnTo>
                    <a:lnTo>
                      <a:pt x="0" y="0"/>
                    </a:lnTo>
                    <a:lnTo>
                      <a:pt x="1090" y="780"/>
                    </a:lnTo>
                    <a:lnTo>
                      <a:pt x="2180" y="0"/>
                    </a:ln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5" name="Freeform 33"/>
              <p:cNvSpPr>
                <a:spLocks/>
              </p:cNvSpPr>
              <p:nvPr/>
            </p:nvSpPr>
            <p:spPr bwMode="auto">
              <a:xfrm>
                <a:off x="2941064" y="266298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6" name="Freeform 32"/>
              <p:cNvSpPr>
                <a:spLocks/>
              </p:cNvSpPr>
              <p:nvPr/>
            </p:nvSpPr>
            <p:spPr bwMode="auto">
              <a:xfrm>
                <a:off x="3007463" y="284383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7" name="Rectangle 1136"/>
              <p:cNvSpPr/>
              <p:nvPr/>
            </p:nvSpPr>
            <p:spPr>
              <a:xfrm>
                <a:off x="2956286" y="2678003"/>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8" name="Freeform 33"/>
              <p:cNvSpPr>
                <a:spLocks/>
              </p:cNvSpPr>
              <p:nvPr/>
            </p:nvSpPr>
            <p:spPr bwMode="auto">
              <a:xfrm>
                <a:off x="3363685" y="266298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9" name="Freeform 32"/>
              <p:cNvSpPr>
                <a:spLocks/>
              </p:cNvSpPr>
              <p:nvPr/>
            </p:nvSpPr>
            <p:spPr bwMode="auto">
              <a:xfrm>
                <a:off x="3430084" y="284383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0" name="Rectangle 1139"/>
              <p:cNvSpPr/>
              <p:nvPr/>
            </p:nvSpPr>
            <p:spPr>
              <a:xfrm>
                <a:off x="3378907" y="2678003"/>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1" name="Freeform 33"/>
              <p:cNvSpPr>
                <a:spLocks/>
              </p:cNvSpPr>
              <p:nvPr/>
            </p:nvSpPr>
            <p:spPr bwMode="auto">
              <a:xfrm>
                <a:off x="3153254" y="2341040"/>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2" name="Freeform 32"/>
              <p:cNvSpPr>
                <a:spLocks/>
              </p:cNvSpPr>
              <p:nvPr/>
            </p:nvSpPr>
            <p:spPr bwMode="auto">
              <a:xfrm>
                <a:off x="3219653" y="2521894"/>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3" name="Rectangle 1142"/>
              <p:cNvSpPr/>
              <p:nvPr/>
            </p:nvSpPr>
            <p:spPr>
              <a:xfrm>
                <a:off x="3168476" y="2356060"/>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
          <p:nvSpPr>
            <p:cNvPr id="840" name="TextBox 839"/>
            <p:cNvSpPr txBox="1"/>
            <p:nvPr/>
          </p:nvSpPr>
          <p:spPr>
            <a:xfrm>
              <a:off x="2923632" y="981376"/>
              <a:ext cx="737702"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Delivery</a:t>
              </a:r>
            </a:p>
          </p:txBody>
        </p:sp>
        <p:grpSp>
          <p:nvGrpSpPr>
            <p:cNvPr id="841" name="Group 840"/>
            <p:cNvGrpSpPr/>
            <p:nvPr/>
          </p:nvGrpSpPr>
          <p:grpSpPr>
            <a:xfrm>
              <a:off x="4038018" y="1239235"/>
              <a:ext cx="1070507" cy="1877187"/>
              <a:chOff x="4032919" y="1259060"/>
              <a:chExt cx="1070507" cy="1877187"/>
            </a:xfrm>
          </p:grpSpPr>
          <p:sp>
            <p:nvSpPr>
              <p:cNvPr id="1080" name="Round Same Side Corner Rectangle 1079"/>
              <p:cNvSpPr/>
              <p:nvPr/>
            </p:nvSpPr>
            <p:spPr>
              <a:xfrm>
                <a:off x="4032919" y="1259060"/>
                <a:ext cx="1070507" cy="1877187"/>
              </a:xfrm>
              <a:prstGeom prst="round2SameRect">
                <a:avLst>
                  <a:gd name="adj1" fmla="val 857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81" name="Freeform 35"/>
              <p:cNvSpPr>
                <a:spLocks/>
              </p:cNvSpPr>
              <p:nvPr/>
            </p:nvSpPr>
            <p:spPr bwMode="auto">
              <a:xfrm>
                <a:off x="4104702" y="1528140"/>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082" name="Straight Connector 1081"/>
              <p:cNvCxnSpPr/>
              <p:nvPr/>
            </p:nvCxnSpPr>
            <p:spPr>
              <a:xfrm>
                <a:off x="4361790" y="1974269"/>
                <a:ext cx="0" cy="822158"/>
              </a:xfrm>
              <a:prstGeom prst="line">
                <a:avLst/>
              </a:prstGeom>
              <a:noFill/>
              <a:ln w="12700" cap="flat" cmpd="sng" algn="ctr">
                <a:solidFill>
                  <a:srgbClr val="C1CD23">
                    <a:lumMod val="75000"/>
                  </a:srgbClr>
                </a:solidFill>
                <a:prstDash val="sysDot"/>
              </a:ln>
              <a:effectLst/>
            </p:spPr>
          </p:cxnSp>
          <p:cxnSp>
            <p:nvCxnSpPr>
              <p:cNvPr id="1083" name="Straight Connector 1082"/>
              <p:cNvCxnSpPr/>
              <p:nvPr/>
            </p:nvCxnSpPr>
            <p:spPr>
              <a:xfrm>
                <a:off x="4735548" y="1974269"/>
                <a:ext cx="0" cy="822158"/>
              </a:xfrm>
              <a:prstGeom prst="line">
                <a:avLst/>
              </a:prstGeom>
              <a:noFill/>
              <a:ln w="12700" cap="flat" cmpd="sng" algn="ctr">
                <a:solidFill>
                  <a:srgbClr val="C1CD23">
                    <a:lumMod val="75000"/>
                  </a:srgbClr>
                </a:solidFill>
                <a:prstDash val="sysDot"/>
              </a:ln>
              <a:effectLst/>
            </p:spPr>
          </p:cxnSp>
          <p:cxnSp>
            <p:nvCxnSpPr>
              <p:cNvPr id="1084" name="Straight Connector 1083"/>
              <p:cNvCxnSpPr/>
              <p:nvPr/>
            </p:nvCxnSpPr>
            <p:spPr>
              <a:xfrm>
                <a:off x="4300932" y="1994426"/>
                <a:ext cx="414421" cy="0"/>
              </a:xfrm>
              <a:prstGeom prst="line">
                <a:avLst/>
              </a:prstGeom>
              <a:noFill/>
              <a:ln w="12700" cap="flat" cmpd="sng" algn="ctr">
                <a:solidFill>
                  <a:srgbClr val="C1CD23">
                    <a:lumMod val="75000"/>
                  </a:srgbClr>
                </a:solidFill>
                <a:prstDash val="sysDot"/>
              </a:ln>
              <a:effectLst/>
            </p:spPr>
          </p:cxnSp>
          <p:cxnSp>
            <p:nvCxnSpPr>
              <p:cNvPr id="1085" name="Straight Connector 1084"/>
              <p:cNvCxnSpPr/>
              <p:nvPr/>
            </p:nvCxnSpPr>
            <p:spPr>
              <a:xfrm>
                <a:off x="4381142" y="2788249"/>
                <a:ext cx="414421" cy="0"/>
              </a:xfrm>
              <a:prstGeom prst="line">
                <a:avLst/>
              </a:prstGeom>
              <a:noFill/>
              <a:ln w="12700" cap="flat" cmpd="sng" algn="ctr">
                <a:solidFill>
                  <a:srgbClr val="C1CD23">
                    <a:lumMod val="75000"/>
                  </a:srgbClr>
                </a:solidFill>
                <a:prstDash val="sysDot"/>
              </a:ln>
              <a:effectLst/>
            </p:spPr>
          </p:cxnSp>
          <p:cxnSp>
            <p:nvCxnSpPr>
              <p:cNvPr id="1086" name="Straight Connector 1085"/>
              <p:cNvCxnSpPr>
                <a:endCxn id="1114" idx="1"/>
              </p:cNvCxnSpPr>
              <p:nvPr/>
            </p:nvCxnSpPr>
            <p:spPr>
              <a:xfrm>
                <a:off x="4355765" y="2063969"/>
                <a:ext cx="374853" cy="728147"/>
              </a:xfrm>
              <a:prstGeom prst="line">
                <a:avLst/>
              </a:prstGeom>
              <a:noFill/>
              <a:ln w="12700" cap="flat" cmpd="sng" algn="ctr">
                <a:solidFill>
                  <a:srgbClr val="C1CD23">
                    <a:lumMod val="75000"/>
                  </a:srgbClr>
                </a:solidFill>
                <a:prstDash val="sysDot"/>
              </a:ln>
              <a:effectLst/>
            </p:spPr>
          </p:cxnSp>
          <p:cxnSp>
            <p:nvCxnSpPr>
              <p:cNvPr id="1087" name="Straight Connector 1086"/>
              <p:cNvCxnSpPr/>
              <p:nvPr/>
            </p:nvCxnSpPr>
            <p:spPr>
              <a:xfrm flipH="1">
                <a:off x="4378337" y="2010495"/>
                <a:ext cx="392065" cy="733226"/>
              </a:xfrm>
              <a:prstGeom prst="line">
                <a:avLst/>
              </a:prstGeom>
              <a:noFill/>
              <a:ln w="12700" cap="flat" cmpd="sng" algn="ctr">
                <a:solidFill>
                  <a:srgbClr val="C1CD23">
                    <a:lumMod val="75000"/>
                  </a:srgbClr>
                </a:solidFill>
                <a:prstDash val="sysDot"/>
              </a:ln>
              <a:effectLst/>
            </p:spPr>
          </p:cxnSp>
          <p:sp>
            <p:nvSpPr>
              <p:cNvPr id="1088" name="Oval 1087"/>
              <p:cNvSpPr/>
              <p:nvPr/>
            </p:nvSpPr>
            <p:spPr>
              <a:xfrm>
                <a:off x="4338693"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89" name="Freeform 40"/>
              <p:cNvSpPr>
                <a:spLocks noEditPoints="1"/>
              </p:cNvSpPr>
              <p:nvPr/>
            </p:nvSpPr>
            <p:spPr bwMode="auto">
              <a:xfrm>
                <a:off x="4278820"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0" name="Oval 1089"/>
              <p:cNvSpPr/>
              <p:nvPr/>
            </p:nvSpPr>
            <p:spPr>
              <a:xfrm>
                <a:off x="4699705"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91" name="Freeform 40"/>
              <p:cNvSpPr>
                <a:spLocks noEditPoints="1"/>
              </p:cNvSpPr>
              <p:nvPr/>
            </p:nvSpPr>
            <p:spPr bwMode="auto">
              <a:xfrm>
                <a:off x="4639832"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2" name="Freeform 33"/>
              <p:cNvSpPr>
                <a:spLocks/>
              </p:cNvSpPr>
              <p:nvPr/>
            </p:nvSpPr>
            <p:spPr bwMode="auto">
              <a:xfrm>
                <a:off x="4212727"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3" name="Freeform 32"/>
              <p:cNvSpPr>
                <a:spLocks/>
              </p:cNvSpPr>
              <p:nvPr/>
            </p:nvSpPr>
            <p:spPr bwMode="auto">
              <a:xfrm>
                <a:off x="4279126"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4" name="Rectangle 1093"/>
              <p:cNvSpPr/>
              <p:nvPr/>
            </p:nvSpPr>
            <p:spPr>
              <a:xfrm>
                <a:off x="4227949"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5" name="Freeform 33"/>
              <p:cNvSpPr>
                <a:spLocks/>
              </p:cNvSpPr>
              <p:nvPr/>
            </p:nvSpPr>
            <p:spPr bwMode="auto">
              <a:xfrm>
                <a:off x="4635349"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6" name="Freeform 32"/>
              <p:cNvSpPr>
                <a:spLocks/>
              </p:cNvSpPr>
              <p:nvPr/>
            </p:nvSpPr>
            <p:spPr bwMode="auto">
              <a:xfrm>
                <a:off x="4701748"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7" name="Rectangle 1096"/>
              <p:cNvSpPr/>
              <p:nvPr/>
            </p:nvSpPr>
            <p:spPr>
              <a:xfrm>
                <a:off x="4650571"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98" name="Group 1097"/>
              <p:cNvGrpSpPr/>
              <p:nvPr/>
            </p:nvGrpSpPr>
            <p:grpSpPr>
              <a:xfrm>
                <a:off x="4704215" y="2723127"/>
                <a:ext cx="145953" cy="123720"/>
                <a:chOff x="1792288" y="915988"/>
                <a:chExt cx="5721350" cy="4849813"/>
              </a:xfrm>
              <a:solidFill>
                <a:srgbClr val="ACB71F"/>
              </a:solidFill>
            </p:grpSpPr>
            <p:sp>
              <p:nvSpPr>
                <p:cNvPr id="1114"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115" name="Group 1114"/>
                <p:cNvGrpSpPr/>
                <p:nvPr/>
              </p:nvGrpSpPr>
              <p:grpSpPr>
                <a:xfrm>
                  <a:off x="1792288" y="915988"/>
                  <a:ext cx="5721350" cy="4849813"/>
                  <a:chOff x="1792288" y="915988"/>
                  <a:chExt cx="5721350" cy="4849813"/>
                </a:xfrm>
                <a:grpFill/>
              </p:grpSpPr>
              <p:sp>
                <p:nvSpPr>
                  <p:cNvPr id="1116"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7"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8"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9"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0"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1"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2"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3"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4"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5"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6"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7"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1099" name="Group 1098"/>
              <p:cNvGrpSpPr/>
              <p:nvPr/>
            </p:nvGrpSpPr>
            <p:grpSpPr>
              <a:xfrm>
                <a:off x="4271575" y="2723127"/>
                <a:ext cx="145953" cy="123720"/>
                <a:chOff x="1792288" y="915988"/>
                <a:chExt cx="5721350" cy="4849813"/>
              </a:xfrm>
              <a:solidFill>
                <a:srgbClr val="ACB71F"/>
              </a:solidFill>
            </p:grpSpPr>
            <p:sp>
              <p:nvSpPr>
                <p:cNvPr id="110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101" name="Group 1100"/>
                <p:cNvGrpSpPr/>
                <p:nvPr/>
              </p:nvGrpSpPr>
              <p:grpSpPr>
                <a:xfrm>
                  <a:off x="1792288" y="915988"/>
                  <a:ext cx="5721350" cy="4849813"/>
                  <a:chOff x="1792288" y="915988"/>
                  <a:chExt cx="5721350" cy="4849813"/>
                </a:xfrm>
                <a:grpFill/>
              </p:grpSpPr>
              <p:sp>
                <p:nvSpPr>
                  <p:cNvPr id="110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sp>
          <p:nvSpPr>
            <p:cNvPr id="842" name="TextBox 841"/>
            <p:cNvSpPr txBox="1"/>
            <p:nvPr/>
          </p:nvSpPr>
          <p:spPr>
            <a:xfrm>
              <a:off x="4084997" y="981376"/>
              <a:ext cx="976549"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Exploitation</a:t>
              </a:r>
            </a:p>
          </p:txBody>
        </p:sp>
        <p:sp>
          <p:nvSpPr>
            <p:cNvPr id="843" name="TextBox 842"/>
            <p:cNvSpPr txBox="1"/>
            <p:nvPr/>
          </p:nvSpPr>
          <p:spPr>
            <a:xfrm>
              <a:off x="5411104" y="984416"/>
              <a:ext cx="917239"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Installation</a:t>
              </a:r>
            </a:p>
          </p:txBody>
        </p:sp>
        <p:grpSp>
          <p:nvGrpSpPr>
            <p:cNvPr id="844" name="Group 843"/>
            <p:cNvGrpSpPr/>
            <p:nvPr/>
          </p:nvGrpSpPr>
          <p:grpSpPr>
            <a:xfrm>
              <a:off x="6606491" y="1239235"/>
              <a:ext cx="1070507" cy="1877187"/>
              <a:chOff x="6619324" y="1235299"/>
              <a:chExt cx="1070507" cy="1877187"/>
            </a:xfrm>
          </p:grpSpPr>
          <p:sp>
            <p:nvSpPr>
              <p:cNvPr id="1024" name="Round Same Side Corner Rectangle 1023"/>
              <p:cNvSpPr/>
              <p:nvPr/>
            </p:nvSpPr>
            <p:spPr>
              <a:xfrm>
                <a:off x="6619324" y="1235299"/>
                <a:ext cx="1070507" cy="1877187"/>
              </a:xfrm>
              <a:prstGeom prst="round2SameRect">
                <a:avLst>
                  <a:gd name="adj1" fmla="val 70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25" name="Freeform 35"/>
              <p:cNvSpPr>
                <a:spLocks/>
              </p:cNvSpPr>
              <p:nvPr/>
            </p:nvSpPr>
            <p:spPr bwMode="auto">
              <a:xfrm>
                <a:off x="6684358" y="1504379"/>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26" name="Group 1025"/>
              <p:cNvGrpSpPr/>
              <p:nvPr/>
            </p:nvGrpSpPr>
            <p:grpSpPr>
              <a:xfrm>
                <a:off x="6883821" y="1939945"/>
                <a:ext cx="494631" cy="832722"/>
                <a:chOff x="6222323" y="2441765"/>
                <a:chExt cx="593557" cy="999266"/>
              </a:xfrm>
            </p:grpSpPr>
            <p:cxnSp>
              <p:nvCxnSpPr>
                <p:cNvPr id="1074" name="Straight Connector 1073"/>
                <p:cNvCxnSpPr/>
                <p:nvPr/>
              </p:nvCxnSpPr>
              <p:spPr>
                <a:xfrm>
                  <a:off x="6295352" y="2454441"/>
                  <a:ext cx="0" cy="986590"/>
                </a:xfrm>
                <a:prstGeom prst="line">
                  <a:avLst/>
                </a:prstGeom>
                <a:noFill/>
                <a:ln w="12700" cap="flat" cmpd="sng" algn="ctr">
                  <a:solidFill>
                    <a:srgbClr val="C1CD23">
                      <a:lumMod val="75000"/>
                    </a:srgbClr>
                  </a:solidFill>
                  <a:prstDash val="sysDot"/>
                </a:ln>
                <a:effectLst/>
              </p:spPr>
            </p:cxnSp>
            <p:cxnSp>
              <p:nvCxnSpPr>
                <p:cNvPr id="1075" name="Straight Connector 1074"/>
                <p:cNvCxnSpPr/>
                <p:nvPr/>
              </p:nvCxnSpPr>
              <p:spPr>
                <a:xfrm>
                  <a:off x="6727820" y="2454441"/>
                  <a:ext cx="0" cy="986590"/>
                </a:xfrm>
                <a:prstGeom prst="line">
                  <a:avLst/>
                </a:prstGeom>
                <a:noFill/>
                <a:ln w="12700" cap="flat" cmpd="sng" algn="ctr">
                  <a:solidFill>
                    <a:srgbClr val="C1CD23">
                      <a:lumMod val="75000"/>
                    </a:srgbClr>
                  </a:solidFill>
                  <a:prstDash val="sysDot"/>
                </a:ln>
                <a:effectLst/>
              </p:spPr>
            </p:cxnSp>
            <p:cxnSp>
              <p:nvCxnSpPr>
                <p:cNvPr id="1076" name="Straight Connector 1075"/>
                <p:cNvCxnSpPr/>
                <p:nvPr/>
              </p:nvCxnSpPr>
              <p:spPr>
                <a:xfrm>
                  <a:off x="6222323" y="2478629"/>
                  <a:ext cx="497305" cy="0"/>
                </a:xfrm>
                <a:prstGeom prst="line">
                  <a:avLst/>
                </a:prstGeom>
                <a:noFill/>
                <a:ln w="12700" cap="flat" cmpd="sng" algn="ctr">
                  <a:solidFill>
                    <a:srgbClr val="C1CD23">
                      <a:lumMod val="75000"/>
                    </a:srgbClr>
                  </a:solidFill>
                  <a:prstDash val="sysDot"/>
                </a:ln>
                <a:effectLst/>
              </p:spPr>
            </p:cxnSp>
            <p:cxnSp>
              <p:nvCxnSpPr>
                <p:cNvPr id="1077" name="Straight Connector 1076"/>
                <p:cNvCxnSpPr/>
                <p:nvPr/>
              </p:nvCxnSpPr>
              <p:spPr>
                <a:xfrm>
                  <a:off x="6318575" y="3431217"/>
                  <a:ext cx="497305" cy="0"/>
                </a:xfrm>
                <a:prstGeom prst="line">
                  <a:avLst/>
                </a:prstGeom>
                <a:noFill/>
                <a:ln w="12700" cap="flat" cmpd="sng" algn="ctr">
                  <a:solidFill>
                    <a:srgbClr val="C1CD23">
                      <a:lumMod val="75000"/>
                    </a:srgbClr>
                  </a:solidFill>
                  <a:prstDash val="sysDot"/>
                </a:ln>
                <a:effectLst/>
              </p:spPr>
            </p:cxnSp>
            <p:cxnSp>
              <p:nvCxnSpPr>
                <p:cNvPr id="1078" name="Straight Connector 1077"/>
                <p:cNvCxnSpPr>
                  <a:endCxn id="1050" idx="1"/>
                </p:cNvCxnSpPr>
                <p:nvPr/>
              </p:nvCxnSpPr>
              <p:spPr>
                <a:xfrm>
                  <a:off x="6288121" y="2562081"/>
                  <a:ext cx="449825" cy="873777"/>
                </a:xfrm>
                <a:prstGeom prst="line">
                  <a:avLst/>
                </a:prstGeom>
                <a:noFill/>
                <a:ln w="12700" cap="flat" cmpd="sng" algn="ctr">
                  <a:solidFill>
                    <a:srgbClr val="C1CD23">
                      <a:lumMod val="75000"/>
                    </a:srgbClr>
                  </a:solidFill>
                  <a:prstDash val="sysDot"/>
                </a:ln>
                <a:effectLst/>
              </p:spPr>
            </p:cxnSp>
            <p:cxnSp>
              <p:nvCxnSpPr>
                <p:cNvPr id="1079" name="Straight Connector 1078"/>
                <p:cNvCxnSpPr/>
                <p:nvPr/>
              </p:nvCxnSpPr>
              <p:spPr>
                <a:xfrm flipH="1">
                  <a:off x="6331250" y="2441765"/>
                  <a:ext cx="470478" cy="879872"/>
                </a:xfrm>
                <a:prstGeom prst="line">
                  <a:avLst/>
                </a:prstGeom>
                <a:noFill/>
                <a:ln w="12700" cap="flat" cmpd="sng" algn="ctr">
                  <a:solidFill>
                    <a:srgbClr val="C1CD23">
                      <a:lumMod val="75000"/>
                    </a:srgbClr>
                  </a:solidFill>
                  <a:prstDash val="sysDot"/>
                </a:ln>
                <a:effectLst/>
              </p:spPr>
            </p:cxnSp>
          </p:grpSp>
          <p:grpSp>
            <p:nvGrpSpPr>
              <p:cNvPr id="1027" name="Group 1026"/>
              <p:cNvGrpSpPr/>
              <p:nvPr/>
            </p:nvGrpSpPr>
            <p:grpSpPr>
              <a:xfrm>
                <a:off x="6861688" y="1804839"/>
                <a:ext cx="173570" cy="345280"/>
                <a:chOff x="4239237" y="2279651"/>
                <a:chExt cx="208285" cy="414338"/>
              </a:xfrm>
            </p:grpSpPr>
            <p:sp>
              <p:nvSpPr>
                <p:cNvPr id="1072" name="Oval 1071"/>
                <p:cNvSpPr/>
                <p:nvPr/>
              </p:nvSpPr>
              <p:spPr>
                <a:xfrm>
                  <a:off x="4311085" y="2532553"/>
                  <a:ext cx="64630" cy="64630"/>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73" name="Freeform 40"/>
                <p:cNvSpPr>
                  <a:spLocks noEditPoints="1"/>
                </p:cNvSpPr>
                <p:nvPr/>
              </p:nvSpPr>
              <p:spPr bwMode="auto">
                <a:xfrm>
                  <a:off x="4239237" y="2279651"/>
                  <a:ext cx="208285" cy="414338"/>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28" name="Group 1027"/>
              <p:cNvGrpSpPr/>
              <p:nvPr/>
            </p:nvGrpSpPr>
            <p:grpSpPr>
              <a:xfrm>
                <a:off x="7229628" y="1804839"/>
                <a:ext cx="173570" cy="345280"/>
                <a:chOff x="4239237" y="2279651"/>
                <a:chExt cx="208285" cy="414338"/>
              </a:xfrm>
            </p:grpSpPr>
            <p:sp>
              <p:nvSpPr>
                <p:cNvPr id="1070" name="Oval 1069"/>
                <p:cNvSpPr/>
                <p:nvPr/>
              </p:nvSpPr>
              <p:spPr>
                <a:xfrm>
                  <a:off x="4311085" y="2532553"/>
                  <a:ext cx="64630" cy="64630"/>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71" name="Freeform 40"/>
                <p:cNvSpPr>
                  <a:spLocks noEditPoints="1"/>
                </p:cNvSpPr>
                <p:nvPr/>
              </p:nvSpPr>
              <p:spPr bwMode="auto">
                <a:xfrm>
                  <a:off x="4239237" y="2279651"/>
                  <a:ext cx="208285" cy="414338"/>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29" name="Group 1028"/>
              <p:cNvGrpSpPr/>
              <p:nvPr/>
            </p:nvGrpSpPr>
            <p:grpSpPr>
              <a:xfrm>
                <a:off x="6795616" y="2670685"/>
                <a:ext cx="264380" cy="216219"/>
                <a:chOff x="5510765" y="5551631"/>
                <a:chExt cx="596150" cy="487550"/>
              </a:xfrm>
            </p:grpSpPr>
            <p:sp>
              <p:nvSpPr>
                <p:cNvPr id="1067" name="Freeform 33"/>
                <p:cNvSpPr>
                  <a:spLocks/>
                </p:cNvSpPr>
                <p:nvPr/>
              </p:nvSpPr>
              <p:spPr bwMode="auto">
                <a:xfrm>
                  <a:off x="5510765" y="5551631"/>
                  <a:ext cx="596150" cy="409262"/>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8" name="Freeform 32"/>
                <p:cNvSpPr>
                  <a:spLocks/>
                </p:cNvSpPr>
                <p:nvPr/>
              </p:nvSpPr>
              <p:spPr bwMode="auto">
                <a:xfrm>
                  <a:off x="5660489" y="5959437"/>
                  <a:ext cx="290396" cy="79744"/>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9" name="Rectangle 1068"/>
                <p:cNvSpPr/>
                <p:nvPr/>
              </p:nvSpPr>
              <p:spPr>
                <a:xfrm>
                  <a:off x="5545090" y="5585499"/>
                  <a:ext cx="527502" cy="341525"/>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30" name="Group 1029"/>
              <p:cNvGrpSpPr/>
              <p:nvPr/>
            </p:nvGrpSpPr>
            <p:grpSpPr>
              <a:xfrm>
                <a:off x="7218238" y="2670685"/>
                <a:ext cx="264380" cy="216219"/>
                <a:chOff x="5510765" y="5551631"/>
                <a:chExt cx="596150" cy="487550"/>
              </a:xfrm>
            </p:grpSpPr>
            <p:sp>
              <p:nvSpPr>
                <p:cNvPr id="1064" name="Freeform 33"/>
                <p:cNvSpPr>
                  <a:spLocks/>
                </p:cNvSpPr>
                <p:nvPr/>
              </p:nvSpPr>
              <p:spPr bwMode="auto">
                <a:xfrm>
                  <a:off x="5510765" y="5551631"/>
                  <a:ext cx="596150" cy="409262"/>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5" name="Freeform 32"/>
                <p:cNvSpPr>
                  <a:spLocks/>
                </p:cNvSpPr>
                <p:nvPr/>
              </p:nvSpPr>
              <p:spPr bwMode="auto">
                <a:xfrm>
                  <a:off x="5660489" y="5959437"/>
                  <a:ext cx="290396" cy="79744"/>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6" name="Rectangle 1065"/>
                <p:cNvSpPr/>
                <p:nvPr/>
              </p:nvSpPr>
              <p:spPr>
                <a:xfrm>
                  <a:off x="5545090" y="5585499"/>
                  <a:ext cx="527502" cy="341525"/>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31" name="Group 1030"/>
              <p:cNvGrpSpPr/>
              <p:nvPr/>
            </p:nvGrpSpPr>
            <p:grpSpPr>
              <a:xfrm>
                <a:off x="6854463" y="2699366"/>
                <a:ext cx="578594" cy="123720"/>
                <a:chOff x="6392022" y="3473657"/>
                <a:chExt cx="694312" cy="148464"/>
              </a:xfrm>
              <a:solidFill>
                <a:srgbClr val="ACB71F"/>
              </a:solidFill>
            </p:grpSpPr>
            <p:grpSp>
              <p:nvGrpSpPr>
                <p:cNvPr id="1034" name="Group 1033"/>
                <p:cNvGrpSpPr/>
                <p:nvPr/>
              </p:nvGrpSpPr>
              <p:grpSpPr>
                <a:xfrm>
                  <a:off x="6911190" y="3473657"/>
                  <a:ext cx="175144" cy="148464"/>
                  <a:chOff x="1792288" y="915988"/>
                  <a:chExt cx="5721350" cy="4849813"/>
                </a:xfrm>
                <a:grpFill/>
              </p:grpSpPr>
              <p:sp>
                <p:nvSpPr>
                  <p:cNvPr id="105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51" name="Group 1050"/>
                  <p:cNvGrpSpPr/>
                  <p:nvPr/>
                </p:nvGrpSpPr>
                <p:grpSpPr>
                  <a:xfrm>
                    <a:off x="1792288" y="915988"/>
                    <a:ext cx="5721350" cy="4849813"/>
                    <a:chOff x="1792288" y="915988"/>
                    <a:chExt cx="5721350" cy="4849813"/>
                  </a:xfrm>
                  <a:grpFill/>
                </p:grpSpPr>
                <p:sp>
                  <p:nvSpPr>
                    <p:cNvPr id="105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1035" name="Group 1034"/>
                <p:cNvGrpSpPr/>
                <p:nvPr/>
              </p:nvGrpSpPr>
              <p:grpSpPr>
                <a:xfrm>
                  <a:off x="6392022" y="3473657"/>
                  <a:ext cx="175144" cy="148464"/>
                  <a:chOff x="1792288" y="915988"/>
                  <a:chExt cx="5721350" cy="4849813"/>
                </a:xfrm>
                <a:grpFill/>
              </p:grpSpPr>
              <p:sp>
                <p:nvSpPr>
                  <p:cNvPr id="1036"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37" name="Group 1036"/>
                  <p:cNvGrpSpPr/>
                  <p:nvPr/>
                </p:nvGrpSpPr>
                <p:grpSpPr>
                  <a:xfrm>
                    <a:off x="1792288" y="915988"/>
                    <a:ext cx="5721350" cy="4849813"/>
                    <a:chOff x="1792288" y="915988"/>
                    <a:chExt cx="5721350" cy="4849813"/>
                  </a:xfrm>
                  <a:grpFill/>
                </p:grpSpPr>
                <p:sp>
                  <p:nvSpPr>
                    <p:cNvPr id="1038"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39"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0"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1"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2"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3"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4"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5"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6"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7"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8"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9"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cxnSp>
            <p:nvCxnSpPr>
              <p:cNvPr id="1032" name="Straight Arrow Connector 1031"/>
              <p:cNvCxnSpPr/>
              <p:nvPr/>
            </p:nvCxnSpPr>
            <p:spPr>
              <a:xfrm flipV="1">
                <a:off x="6957646" y="1340482"/>
                <a:ext cx="0" cy="1296963"/>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033" name="Straight Arrow Connector 1032"/>
              <p:cNvCxnSpPr/>
              <p:nvPr/>
            </p:nvCxnSpPr>
            <p:spPr>
              <a:xfrm flipV="1">
                <a:off x="7301986" y="1322183"/>
                <a:ext cx="0" cy="1296963"/>
              </a:xfrm>
              <a:prstGeom prst="straightConnector1">
                <a:avLst/>
              </a:prstGeom>
              <a:noFill/>
              <a:ln w="19050" cap="flat" cmpd="sng" algn="ctr">
                <a:solidFill>
                  <a:srgbClr val="B5D553"/>
                </a:solidFill>
                <a:prstDash val="solid"/>
                <a:headEnd type="none" w="med" len="med"/>
                <a:tailEnd type="triangle" w="med" len="med"/>
              </a:ln>
              <a:effectLst/>
            </p:spPr>
          </p:cxnSp>
        </p:grpSp>
        <p:grpSp>
          <p:nvGrpSpPr>
            <p:cNvPr id="845" name="Group 844"/>
            <p:cNvGrpSpPr/>
            <p:nvPr/>
          </p:nvGrpSpPr>
          <p:grpSpPr>
            <a:xfrm>
              <a:off x="5334470" y="1242275"/>
              <a:ext cx="1070507" cy="1877187"/>
              <a:chOff x="5353566" y="1259060"/>
              <a:chExt cx="1070507" cy="1877187"/>
            </a:xfrm>
          </p:grpSpPr>
          <p:sp>
            <p:nvSpPr>
              <p:cNvPr id="946" name="Round Same Side Corner Rectangle 945"/>
              <p:cNvSpPr/>
              <p:nvPr/>
            </p:nvSpPr>
            <p:spPr>
              <a:xfrm>
                <a:off x="5353566" y="1259060"/>
                <a:ext cx="1070507" cy="1877187"/>
              </a:xfrm>
              <a:prstGeom prst="round2SameRect">
                <a:avLst>
                  <a:gd name="adj1" fmla="val 857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47" name="Freeform 35"/>
              <p:cNvSpPr>
                <a:spLocks/>
              </p:cNvSpPr>
              <p:nvPr/>
            </p:nvSpPr>
            <p:spPr bwMode="auto">
              <a:xfrm>
                <a:off x="5425349" y="1528140"/>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948" name="Straight Connector 947"/>
              <p:cNvCxnSpPr/>
              <p:nvPr/>
            </p:nvCxnSpPr>
            <p:spPr>
              <a:xfrm>
                <a:off x="5682437" y="1974269"/>
                <a:ext cx="0" cy="822158"/>
              </a:xfrm>
              <a:prstGeom prst="line">
                <a:avLst/>
              </a:prstGeom>
              <a:noFill/>
              <a:ln w="12700" cap="flat" cmpd="sng" algn="ctr">
                <a:solidFill>
                  <a:srgbClr val="C1CD23">
                    <a:lumMod val="75000"/>
                  </a:srgbClr>
                </a:solidFill>
                <a:prstDash val="sysDot"/>
              </a:ln>
              <a:effectLst/>
            </p:spPr>
          </p:cxnSp>
          <p:cxnSp>
            <p:nvCxnSpPr>
              <p:cNvPr id="949" name="Straight Connector 948"/>
              <p:cNvCxnSpPr/>
              <p:nvPr/>
            </p:nvCxnSpPr>
            <p:spPr>
              <a:xfrm>
                <a:off x="6056195" y="1974269"/>
                <a:ext cx="0" cy="822158"/>
              </a:xfrm>
              <a:prstGeom prst="line">
                <a:avLst/>
              </a:prstGeom>
              <a:noFill/>
              <a:ln w="12700" cap="flat" cmpd="sng" algn="ctr">
                <a:solidFill>
                  <a:srgbClr val="C1CD23">
                    <a:lumMod val="75000"/>
                  </a:srgbClr>
                </a:solidFill>
                <a:prstDash val="sysDot"/>
              </a:ln>
              <a:effectLst/>
            </p:spPr>
          </p:cxnSp>
          <p:cxnSp>
            <p:nvCxnSpPr>
              <p:cNvPr id="950" name="Straight Connector 949"/>
              <p:cNvCxnSpPr/>
              <p:nvPr/>
            </p:nvCxnSpPr>
            <p:spPr>
              <a:xfrm>
                <a:off x="5621579" y="1994426"/>
                <a:ext cx="414421" cy="0"/>
              </a:xfrm>
              <a:prstGeom prst="line">
                <a:avLst/>
              </a:prstGeom>
              <a:noFill/>
              <a:ln w="12700" cap="flat" cmpd="sng" algn="ctr">
                <a:solidFill>
                  <a:srgbClr val="C1CD23">
                    <a:lumMod val="75000"/>
                  </a:srgbClr>
                </a:solidFill>
                <a:prstDash val="sysDot"/>
              </a:ln>
              <a:effectLst/>
            </p:spPr>
          </p:cxnSp>
          <p:cxnSp>
            <p:nvCxnSpPr>
              <p:cNvPr id="951" name="Straight Connector 950"/>
              <p:cNvCxnSpPr>
                <a:stCxn id="1010" idx="48"/>
              </p:cNvCxnSpPr>
              <p:nvPr/>
            </p:nvCxnSpPr>
            <p:spPr>
              <a:xfrm>
                <a:off x="5676412" y="2063969"/>
                <a:ext cx="374853" cy="728147"/>
              </a:xfrm>
              <a:prstGeom prst="line">
                <a:avLst/>
              </a:prstGeom>
              <a:noFill/>
              <a:ln w="12700" cap="flat" cmpd="sng" algn="ctr">
                <a:solidFill>
                  <a:srgbClr val="C1CD23">
                    <a:lumMod val="75000"/>
                  </a:srgbClr>
                </a:solidFill>
                <a:prstDash val="sysDot"/>
              </a:ln>
              <a:effectLst/>
            </p:spPr>
          </p:cxnSp>
          <p:cxnSp>
            <p:nvCxnSpPr>
              <p:cNvPr id="952" name="Straight Connector 951"/>
              <p:cNvCxnSpPr/>
              <p:nvPr/>
            </p:nvCxnSpPr>
            <p:spPr>
              <a:xfrm flipH="1">
                <a:off x="5698984" y="2010495"/>
                <a:ext cx="392065" cy="733226"/>
              </a:xfrm>
              <a:prstGeom prst="line">
                <a:avLst/>
              </a:prstGeom>
              <a:noFill/>
              <a:ln w="12700" cap="flat" cmpd="sng" algn="ctr">
                <a:solidFill>
                  <a:srgbClr val="C1CD23">
                    <a:lumMod val="75000"/>
                  </a:srgbClr>
                </a:solidFill>
                <a:prstDash val="sysDot"/>
              </a:ln>
              <a:effectLst/>
            </p:spPr>
          </p:cxnSp>
          <p:sp>
            <p:nvSpPr>
              <p:cNvPr id="953" name="Oval 952"/>
              <p:cNvSpPr/>
              <p:nvPr/>
            </p:nvSpPr>
            <p:spPr>
              <a:xfrm>
                <a:off x="5659340"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4" name="Freeform 40"/>
              <p:cNvSpPr>
                <a:spLocks noEditPoints="1"/>
              </p:cNvSpPr>
              <p:nvPr/>
            </p:nvSpPr>
            <p:spPr bwMode="auto">
              <a:xfrm>
                <a:off x="5599467"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55" name="Oval 954"/>
              <p:cNvSpPr/>
              <p:nvPr/>
            </p:nvSpPr>
            <p:spPr>
              <a:xfrm>
                <a:off x="6020352"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6" name="Freeform 40"/>
              <p:cNvSpPr>
                <a:spLocks noEditPoints="1"/>
              </p:cNvSpPr>
              <p:nvPr/>
            </p:nvSpPr>
            <p:spPr bwMode="auto">
              <a:xfrm>
                <a:off x="5960479"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57" name="Group 956"/>
              <p:cNvGrpSpPr/>
              <p:nvPr/>
            </p:nvGrpSpPr>
            <p:grpSpPr>
              <a:xfrm>
                <a:off x="5609107" y="1976196"/>
                <a:ext cx="145953" cy="123720"/>
                <a:chOff x="1792288" y="915988"/>
                <a:chExt cx="5721350" cy="4849813"/>
              </a:xfrm>
              <a:solidFill>
                <a:srgbClr val="C1CD23"/>
              </a:solidFill>
            </p:grpSpPr>
            <p:sp>
              <p:nvSpPr>
                <p:cNvPr id="101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11" name="Group 1010"/>
                <p:cNvGrpSpPr/>
                <p:nvPr/>
              </p:nvGrpSpPr>
              <p:grpSpPr>
                <a:xfrm>
                  <a:off x="1792288" y="915988"/>
                  <a:ext cx="5721350" cy="4849813"/>
                  <a:chOff x="1792288" y="915988"/>
                  <a:chExt cx="5721350" cy="4849813"/>
                </a:xfrm>
                <a:grpFill/>
              </p:grpSpPr>
              <p:sp>
                <p:nvSpPr>
                  <p:cNvPr id="101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958" name="Group 957"/>
              <p:cNvGrpSpPr/>
              <p:nvPr/>
            </p:nvGrpSpPr>
            <p:grpSpPr>
              <a:xfrm>
                <a:off x="5970120" y="1976196"/>
                <a:ext cx="145953" cy="123720"/>
                <a:chOff x="1792288" y="915988"/>
                <a:chExt cx="5721350" cy="4849813"/>
              </a:xfrm>
              <a:solidFill>
                <a:srgbClr val="C1CD23"/>
              </a:solidFill>
            </p:grpSpPr>
            <p:sp>
              <p:nvSpPr>
                <p:cNvPr id="996"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97" name="Group 996"/>
                <p:cNvGrpSpPr/>
                <p:nvPr/>
              </p:nvGrpSpPr>
              <p:grpSpPr>
                <a:xfrm>
                  <a:off x="1792288" y="915988"/>
                  <a:ext cx="5721350" cy="4849813"/>
                  <a:chOff x="1792288" y="915988"/>
                  <a:chExt cx="5721350" cy="4849813"/>
                </a:xfrm>
                <a:grpFill/>
              </p:grpSpPr>
              <p:sp>
                <p:nvSpPr>
                  <p:cNvPr id="998"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9"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0"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1"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2"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3"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4"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5"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6"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7"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8"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9"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cxnSp>
            <p:nvCxnSpPr>
              <p:cNvPr id="959" name="Straight Connector 958"/>
              <p:cNvCxnSpPr/>
              <p:nvPr/>
            </p:nvCxnSpPr>
            <p:spPr>
              <a:xfrm>
                <a:off x="5696387" y="2788249"/>
                <a:ext cx="414421" cy="0"/>
              </a:xfrm>
              <a:prstGeom prst="line">
                <a:avLst/>
              </a:prstGeom>
              <a:noFill/>
              <a:ln w="12700" cap="flat" cmpd="sng" algn="ctr">
                <a:solidFill>
                  <a:srgbClr val="C1CD23">
                    <a:lumMod val="75000"/>
                  </a:srgbClr>
                </a:solidFill>
                <a:prstDash val="sysDot"/>
              </a:ln>
              <a:effectLst/>
            </p:spPr>
          </p:cxnSp>
          <p:sp>
            <p:nvSpPr>
              <p:cNvPr id="960" name="Freeform 33"/>
              <p:cNvSpPr>
                <a:spLocks/>
              </p:cNvSpPr>
              <p:nvPr/>
            </p:nvSpPr>
            <p:spPr bwMode="auto">
              <a:xfrm>
                <a:off x="5527972"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1" name="Freeform 32"/>
              <p:cNvSpPr>
                <a:spLocks/>
              </p:cNvSpPr>
              <p:nvPr/>
            </p:nvSpPr>
            <p:spPr bwMode="auto">
              <a:xfrm>
                <a:off x="5594371"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2" name="Rectangle 961"/>
              <p:cNvSpPr/>
              <p:nvPr/>
            </p:nvSpPr>
            <p:spPr>
              <a:xfrm>
                <a:off x="5543194"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3" name="Freeform 33"/>
              <p:cNvSpPr>
                <a:spLocks/>
              </p:cNvSpPr>
              <p:nvPr/>
            </p:nvSpPr>
            <p:spPr bwMode="auto">
              <a:xfrm>
                <a:off x="5950594"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4" name="Freeform 32"/>
              <p:cNvSpPr>
                <a:spLocks/>
              </p:cNvSpPr>
              <p:nvPr/>
            </p:nvSpPr>
            <p:spPr bwMode="auto">
              <a:xfrm>
                <a:off x="6016993"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5" name="Rectangle 964"/>
              <p:cNvSpPr/>
              <p:nvPr/>
            </p:nvSpPr>
            <p:spPr>
              <a:xfrm>
                <a:off x="5965816"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66" name="Group 965"/>
              <p:cNvGrpSpPr/>
              <p:nvPr/>
            </p:nvGrpSpPr>
            <p:grpSpPr>
              <a:xfrm>
                <a:off x="6019460" y="2723127"/>
                <a:ext cx="145953" cy="123720"/>
                <a:chOff x="1792288" y="915988"/>
                <a:chExt cx="5721350" cy="4849813"/>
              </a:xfrm>
              <a:solidFill>
                <a:srgbClr val="ACB71F"/>
              </a:solidFill>
            </p:grpSpPr>
            <p:sp>
              <p:nvSpPr>
                <p:cNvPr id="982"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83" name="Group 982"/>
                <p:cNvGrpSpPr/>
                <p:nvPr/>
              </p:nvGrpSpPr>
              <p:grpSpPr>
                <a:xfrm>
                  <a:off x="1792288" y="915988"/>
                  <a:ext cx="5721350" cy="4849813"/>
                  <a:chOff x="1792288" y="915988"/>
                  <a:chExt cx="5721350" cy="4849813"/>
                </a:xfrm>
                <a:grpFill/>
              </p:grpSpPr>
              <p:sp>
                <p:nvSpPr>
                  <p:cNvPr id="984"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5"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6"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7"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8"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9"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0"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1"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2"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3"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4"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5"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967" name="Group 966"/>
              <p:cNvGrpSpPr/>
              <p:nvPr/>
            </p:nvGrpSpPr>
            <p:grpSpPr>
              <a:xfrm>
                <a:off x="5586820" y="2723127"/>
                <a:ext cx="145953" cy="123720"/>
                <a:chOff x="1792288" y="915988"/>
                <a:chExt cx="5721350" cy="4849813"/>
              </a:xfrm>
              <a:solidFill>
                <a:srgbClr val="ACB71F"/>
              </a:solidFill>
            </p:grpSpPr>
            <p:sp>
              <p:nvSpPr>
                <p:cNvPr id="968"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69" name="Group 968"/>
                <p:cNvGrpSpPr/>
                <p:nvPr/>
              </p:nvGrpSpPr>
              <p:grpSpPr>
                <a:xfrm>
                  <a:off x="1792288" y="915988"/>
                  <a:ext cx="5721350" cy="4849813"/>
                  <a:chOff x="1792288" y="915988"/>
                  <a:chExt cx="5721350" cy="4849813"/>
                </a:xfrm>
                <a:grpFill/>
              </p:grpSpPr>
              <p:sp>
                <p:nvSpPr>
                  <p:cNvPr id="970"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1"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2"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3"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4"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5"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6"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7"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8"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9"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0"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1"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sp>
          <p:nvSpPr>
            <p:cNvPr id="846" name="TextBox 845"/>
            <p:cNvSpPr txBox="1"/>
            <p:nvPr/>
          </p:nvSpPr>
          <p:spPr>
            <a:xfrm>
              <a:off x="6605371" y="719232"/>
              <a:ext cx="994055" cy="4908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Command </a:t>
              </a:r>
              <a:b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b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&amp; Control</a:t>
              </a:r>
            </a:p>
          </p:txBody>
        </p:sp>
        <p:grpSp>
          <p:nvGrpSpPr>
            <p:cNvPr id="847" name="Group 846"/>
            <p:cNvGrpSpPr/>
            <p:nvPr/>
          </p:nvGrpSpPr>
          <p:grpSpPr>
            <a:xfrm>
              <a:off x="7888776" y="1239235"/>
              <a:ext cx="1070507" cy="1877187"/>
              <a:chOff x="7858571" y="1235299"/>
              <a:chExt cx="1070507" cy="1877187"/>
            </a:xfrm>
          </p:grpSpPr>
          <p:sp>
            <p:nvSpPr>
              <p:cNvPr id="850" name="Round Same Side Corner Rectangle 849"/>
              <p:cNvSpPr/>
              <p:nvPr/>
            </p:nvSpPr>
            <p:spPr>
              <a:xfrm>
                <a:off x="7858571" y="1235299"/>
                <a:ext cx="1070507" cy="1877187"/>
              </a:xfrm>
              <a:prstGeom prst="round2SameRect">
                <a:avLst>
                  <a:gd name="adj1" fmla="val 86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851" name="Freeform 35"/>
              <p:cNvSpPr>
                <a:spLocks/>
              </p:cNvSpPr>
              <p:nvPr/>
            </p:nvSpPr>
            <p:spPr bwMode="auto">
              <a:xfrm>
                <a:off x="7928294" y="1504379"/>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52" name="Freeform 40"/>
              <p:cNvSpPr>
                <a:spLocks noEditPoints="1"/>
              </p:cNvSpPr>
              <p:nvPr/>
            </p:nvSpPr>
            <p:spPr bwMode="auto">
              <a:xfrm>
                <a:off x="8106919" y="1804849"/>
                <a:ext cx="541421" cy="1077040"/>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9BABB2"/>
              </a:solidFill>
              <a:ln w="6350">
                <a:solidFill>
                  <a:srgbClr val="E8E748">
                    <a:lumMod val="40000"/>
                    <a:lumOff val="60000"/>
                  </a:srgbClr>
                </a:solid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853" name="Group 852"/>
              <p:cNvGrpSpPr/>
              <p:nvPr/>
            </p:nvGrpSpPr>
            <p:grpSpPr>
              <a:xfrm>
                <a:off x="8258096" y="2657046"/>
                <a:ext cx="223138" cy="189147"/>
                <a:chOff x="1792288" y="915988"/>
                <a:chExt cx="5721350" cy="4849813"/>
              </a:xfrm>
              <a:solidFill>
                <a:srgbClr val="FFFFFF"/>
              </a:solidFill>
            </p:grpSpPr>
            <p:sp>
              <p:nvSpPr>
                <p:cNvPr id="932"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33" name="Group 932"/>
                <p:cNvGrpSpPr/>
                <p:nvPr/>
              </p:nvGrpSpPr>
              <p:grpSpPr>
                <a:xfrm>
                  <a:off x="1792288" y="915988"/>
                  <a:ext cx="5721350" cy="4849813"/>
                  <a:chOff x="1792288" y="915988"/>
                  <a:chExt cx="5721350" cy="4849813"/>
                </a:xfrm>
                <a:grpFill/>
              </p:grpSpPr>
              <p:sp>
                <p:nvSpPr>
                  <p:cNvPr id="934"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5"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6"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7"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8"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9"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0"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1"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2"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3"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4"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5"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cxnSp>
            <p:nvCxnSpPr>
              <p:cNvPr id="854" name="Straight Arrow Connector 853"/>
              <p:cNvCxnSpPr/>
              <p:nvPr/>
            </p:nvCxnSpPr>
            <p:spPr>
              <a:xfrm flipV="1">
                <a:off x="8217369" y="1315021"/>
                <a:ext cx="0" cy="1029857"/>
              </a:xfrm>
              <a:prstGeom prst="straightConnector1">
                <a:avLst/>
              </a:prstGeom>
              <a:noFill/>
              <a:ln w="19050" cap="flat" cmpd="sng" algn="ctr">
                <a:solidFill>
                  <a:srgbClr val="B5D553"/>
                </a:solidFill>
                <a:prstDash val="solid"/>
                <a:headEnd type="none" w="med" len="med"/>
                <a:tailEnd type="triangle" w="med" len="med"/>
              </a:ln>
              <a:effectLst/>
            </p:spPr>
          </p:cxnSp>
          <p:cxnSp>
            <p:nvCxnSpPr>
              <p:cNvPr id="855" name="Straight Arrow Connector 854"/>
              <p:cNvCxnSpPr/>
              <p:nvPr/>
            </p:nvCxnSpPr>
            <p:spPr>
              <a:xfrm flipV="1">
                <a:off x="8527489" y="1315021"/>
                <a:ext cx="0" cy="1223698"/>
              </a:xfrm>
              <a:prstGeom prst="straightConnector1">
                <a:avLst/>
              </a:prstGeom>
              <a:noFill/>
              <a:ln w="19050" cap="flat" cmpd="sng" algn="ctr">
                <a:solidFill>
                  <a:srgbClr val="B5D553"/>
                </a:solidFill>
                <a:prstDash val="solid"/>
                <a:headEnd type="none" w="med" len="med"/>
                <a:tailEnd type="triangle" w="med" len="med"/>
              </a:ln>
              <a:effectLst/>
            </p:spPr>
          </p:cxnSp>
          <p:grpSp>
            <p:nvGrpSpPr>
              <p:cNvPr id="856" name="Group 855"/>
              <p:cNvGrpSpPr/>
              <p:nvPr/>
            </p:nvGrpSpPr>
            <p:grpSpPr>
              <a:xfrm>
                <a:off x="8148871" y="2187096"/>
                <a:ext cx="327010" cy="200197"/>
                <a:chOff x="9349410" y="1266455"/>
                <a:chExt cx="2158842" cy="1321655"/>
              </a:xfrm>
              <a:effectLst>
                <a:outerShdw sx="102000" sy="102000" algn="ctr" rotWithShape="0">
                  <a:prstClr val="black">
                    <a:alpha val="44000"/>
                  </a:prstClr>
                </a:outerShdw>
              </a:effectLst>
            </p:grpSpPr>
            <p:sp>
              <p:nvSpPr>
                <p:cNvPr id="895" name="Freeform 37"/>
                <p:cNvSpPr>
                  <a:spLocks/>
                </p:cNvSpPr>
                <p:nvPr/>
              </p:nvSpPr>
              <p:spPr bwMode="auto">
                <a:xfrm>
                  <a:off x="9349410" y="1266455"/>
                  <a:ext cx="2158842" cy="1321655"/>
                </a:xfrm>
                <a:custGeom>
                  <a:avLst/>
                  <a:gdLst>
                    <a:gd name="T0" fmla="*/ 429 w 429"/>
                    <a:gd name="T1" fmla="*/ 229 h 262"/>
                    <a:gd name="T2" fmla="*/ 396 w 429"/>
                    <a:gd name="T3" fmla="*/ 262 h 262"/>
                    <a:gd name="T4" fmla="*/ 33 w 429"/>
                    <a:gd name="T5" fmla="*/ 262 h 262"/>
                    <a:gd name="T6" fmla="*/ 0 w 429"/>
                    <a:gd name="T7" fmla="*/ 229 h 262"/>
                    <a:gd name="T8" fmla="*/ 0 w 429"/>
                    <a:gd name="T9" fmla="*/ 33 h 262"/>
                    <a:gd name="T10" fmla="*/ 33 w 429"/>
                    <a:gd name="T11" fmla="*/ 0 h 262"/>
                    <a:gd name="T12" fmla="*/ 396 w 429"/>
                    <a:gd name="T13" fmla="*/ 0 h 262"/>
                    <a:gd name="T14" fmla="*/ 429 w 429"/>
                    <a:gd name="T15" fmla="*/ 33 h 262"/>
                    <a:gd name="T16" fmla="*/ 429 w 429"/>
                    <a:gd name="T17"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62">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6" name="Rectangle 38"/>
                <p:cNvSpPr>
                  <a:spLocks noChangeArrowheads="1"/>
                </p:cNvSpPr>
                <p:nvPr/>
              </p:nvSpPr>
              <p:spPr bwMode="auto">
                <a:xfrm>
                  <a:off x="9349410" y="1417320"/>
                  <a:ext cx="2158842" cy="308104"/>
                </a:xfrm>
                <a:prstGeom prst="rect">
                  <a:avLst/>
                </a:prstGeom>
                <a:solidFill>
                  <a:srgbClr val="000000">
                    <a:lumMod val="65000"/>
                    <a:lumOff val="3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7" name="Rectangle 39"/>
                <p:cNvSpPr>
                  <a:spLocks noChangeArrowheads="1"/>
                </p:cNvSpPr>
                <p:nvPr/>
              </p:nvSpPr>
              <p:spPr bwMode="auto">
                <a:xfrm>
                  <a:off x="9445029" y="1765795"/>
                  <a:ext cx="1264283" cy="2124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8" name="Rectangle 40"/>
                <p:cNvSpPr>
                  <a:spLocks noChangeArrowheads="1"/>
                </p:cNvSpPr>
                <p:nvPr/>
              </p:nvSpPr>
              <p:spPr bwMode="auto">
                <a:xfrm>
                  <a:off x="9581019" y="2254510"/>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9" name="Rectangle 41"/>
                <p:cNvSpPr>
                  <a:spLocks noChangeArrowheads="1"/>
                </p:cNvSpPr>
                <p:nvPr/>
              </p:nvSpPr>
              <p:spPr bwMode="auto">
                <a:xfrm>
                  <a:off x="9581019" y="2199264"/>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0" name="Rectangle 42"/>
                <p:cNvSpPr>
                  <a:spLocks noChangeArrowheads="1"/>
                </p:cNvSpPr>
                <p:nvPr/>
              </p:nvSpPr>
              <p:spPr bwMode="auto">
                <a:xfrm>
                  <a:off x="9581019" y="2309756"/>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1" name="Rectangle 43"/>
                <p:cNvSpPr>
                  <a:spLocks noChangeArrowheads="1"/>
                </p:cNvSpPr>
                <p:nvPr/>
              </p:nvSpPr>
              <p:spPr bwMode="auto">
                <a:xfrm>
                  <a:off x="9581019" y="2367126"/>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2" name="Rectangle 44"/>
                <p:cNvSpPr>
                  <a:spLocks noChangeArrowheads="1"/>
                </p:cNvSpPr>
                <p:nvPr/>
              </p:nvSpPr>
              <p:spPr bwMode="auto">
                <a:xfrm>
                  <a:off x="9581019" y="2422372"/>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3" name="Rectangle 45"/>
                <p:cNvSpPr>
                  <a:spLocks noChangeArrowheads="1"/>
                </p:cNvSpPr>
                <p:nvPr/>
              </p:nvSpPr>
              <p:spPr bwMode="auto">
                <a:xfrm>
                  <a:off x="9581019" y="2477618"/>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4" name="Freeform 46"/>
                <p:cNvSpPr>
                  <a:spLocks/>
                </p:cNvSpPr>
                <p:nvPr/>
              </p:nvSpPr>
              <p:spPr bwMode="auto">
                <a:xfrm>
                  <a:off x="11261770"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5" name="Freeform 47"/>
                <p:cNvSpPr>
                  <a:spLocks/>
                </p:cNvSpPr>
                <p:nvPr/>
              </p:nvSpPr>
              <p:spPr bwMode="auto">
                <a:xfrm>
                  <a:off x="11157653" y="2008027"/>
                  <a:ext cx="80744" cy="131741"/>
                </a:xfrm>
                <a:custGeom>
                  <a:avLst/>
                  <a:gdLst>
                    <a:gd name="T0" fmla="*/ 0 w 38"/>
                    <a:gd name="T1" fmla="*/ 52 h 62"/>
                    <a:gd name="T2" fmla="*/ 11 w 38"/>
                    <a:gd name="T3" fmla="*/ 52 h 62"/>
                    <a:gd name="T4" fmla="*/ 11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6" name="Freeform 48"/>
                <p:cNvSpPr>
                  <a:spLocks/>
                </p:cNvSpPr>
                <p:nvPr/>
              </p:nvSpPr>
              <p:spPr bwMode="auto">
                <a:xfrm>
                  <a:off x="11051411"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7" name="Freeform 49"/>
                <p:cNvSpPr>
                  <a:spLocks/>
                </p:cNvSpPr>
                <p:nvPr/>
              </p:nvSpPr>
              <p:spPr bwMode="auto">
                <a:xfrm>
                  <a:off x="10951543" y="2008027"/>
                  <a:ext cx="78620" cy="131741"/>
                </a:xfrm>
                <a:custGeom>
                  <a:avLst/>
                  <a:gdLst>
                    <a:gd name="T0" fmla="*/ 0 w 37"/>
                    <a:gd name="T1" fmla="*/ 52 h 62"/>
                    <a:gd name="T2" fmla="*/ 11 w 37"/>
                    <a:gd name="T3" fmla="*/ 52 h 62"/>
                    <a:gd name="T4" fmla="*/ 11 w 37"/>
                    <a:gd name="T5" fmla="*/ 0 h 62"/>
                    <a:gd name="T6" fmla="*/ 37 w 37"/>
                    <a:gd name="T7" fmla="*/ 7 h 62"/>
                    <a:gd name="T8" fmla="*/ 37 w 37"/>
                    <a:gd name="T9" fmla="*/ 17 h 62"/>
                    <a:gd name="T10" fmla="*/ 23 w 37"/>
                    <a:gd name="T11" fmla="*/ 14 h 62"/>
                    <a:gd name="T12" fmla="*/ 23 w 37"/>
                    <a:gd name="T13" fmla="*/ 52 h 62"/>
                    <a:gd name="T14" fmla="*/ 37 w 37"/>
                    <a:gd name="T15" fmla="*/ 52 h 62"/>
                    <a:gd name="T16" fmla="*/ 37 w 37"/>
                    <a:gd name="T17" fmla="*/ 62 h 62"/>
                    <a:gd name="T18" fmla="*/ 0 w 37"/>
                    <a:gd name="T19" fmla="*/ 62 h 62"/>
                    <a:gd name="T20" fmla="*/ 0 w 37"/>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8" name="Freeform 50"/>
                <p:cNvSpPr>
                  <a:spLocks/>
                </p:cNvSpPr>
                <p:nvPr/>
              </p:nvSpPr>
              <p:spPr bwMode="auto">
                <a:xfrm>
                  <a:off x="10794304"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9" name="Freeform 51"/>
                <p:cNvSpPr>
                  <a:spLocks/>
                </p:cNvSpPr>
                <p:nvPr/>
              </p:nvSpPr>
              <p:spPr bwMode="auto">
                <a:xfrm>
                  <a:off x="10688062" y="2008027"/>
                  <a:ext cx="87119" cy="131741"/>
                </a:xfrm>
                <a:custGeom>
                  <a:avLst/>
                  <a:gdLst>
                    <a:gd name="T0" fmla="*/ 0 w 41"/>
                    <a:gd name="T1" fmla="*/ 52 h 62"/>
                    <a:gd name="T2" fmla="*/ 15 w 41"/>
                    <a:gd name="T3" fmla="*/ 52 h 62"/>
                    <a:gd name="T4" fmla="*/ 15 w 41"/>
                    <a:gd name="T5" fmla="*/ 0 h 62"/>
                    <a:gd name="T6" fmla="*/ 41 w 41"/>
                    <a:gd name="T7" fmla="*/ 7 h 62"/>
                    <a:gd name="T8" fmla="*/ 41 w 41"/>
                    <a:gd name="T9" fmla="*/ 17 h 62"/>
                    <a:gd name="T10" fmla="*/ 26 w 41"/>
                    <a:gd name="T11" fmla="*/ 14 h 62"/>
                    <a:gd name="T12" fmla="*/ 26 w 41"/>
                    <a:gd name="T13" fmla="*/ 52 h 62"/>
                    <a:gd name="T14" fmla="*/ 38 w 41"/>
                    <a:gd name="T15" fmla="*/ 52 h 62"/>
                    <a:gd name="T16" fmla="*/ 38 w 41"/>
                    <a:gd name="T17" fmla="*/ 62 h 62"/>
                    <a:gd name="T18" fmla="*/ 0 w 41"/>
                    <a:gd name="T19" fmla="*/ 62 h 62"/>
                    <a:gd name="T20" fmla="*/ 0 w 41"/>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2">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0" name="Freeform 52"/>
                <p:cNvSpPr>
                  <a:spLocks/>
                </p:cNvSpPr>
                <p:nvPr/>
              </p:nvSpPr>
              <p:spPr bwMode="auto">
                <a:xfrm>
                  <a:off x="10588195"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1" name="Freeform 53"/>
                <p:cNvSpPr>
                  <a:spLocks/>
                </p:cNvSpPr>
                <p:nvPr/>
              </p:nvSpPr>
              <p:spPr bwMode="auto">
                <a:xfrm>
                  <a:off x="1048195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2" name="Freeform 54"/>
                <p:cNvSpPr>
                  <a:spLocks/>
                </p:cNvSpPr>
                <p:nvPr/>
              </p:nvSpPr>
              <p:spPr bwMode="auto">
                <a:xfrm>
                  <a:off x="10331088"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3" name="Freeform 55"/>
                <p:cNvSpPr>
                  <a:spLocks/>
                </p:cNvSpPr>
                <p:nvPr/>
              </p:nvSpPr>
              <p:spPr bwMode="auto">
                <a:xfrm>
                  <a:off x="10224846"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4" name="Freeform 56"/>
                <p:cNvSpPr>
                  <a:spLocks/>
                </p:cNvSpPr>
                <p:nvPr/>
              </p:nvSpPr>
              <p:spPr bwMode="auto">
                <a:xfrm>
                  <a:off x="10120729"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5" name="Freeform 57"/>
                <p:cNvSpPr>
                  <a:spLocks/>
                </p:cNvSpPr>
                <p:nvPr/>
              </p:nvSpPr>
              <p:spPr bwMode="auto">
                <a:xfrm>
                  <a:off x="10018737"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6" name="Freeform 58"/>
                <p:cNvSpPr>
                  <a:spLocks/>
                </p:cNvSpPr>
                <p:nvPr/>
              </p:nvSpPr>
              <p:spPr bwMode="auto">
                <a:xfrm>
                  <a:off x="9863622"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7" name="Freeform 59"/>
                <p:cNvSpPr>
                  <a:spLocks/>
                </p:cNvSpPr>
                <p:nvPr/>
              </p:nvSpPr>
              <p:spPr bwMode="auto">
                <a:xfrm>
                  <a:off x="9757380"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8" name="Freeform 60"/>
                <p:cNvSpPr>
                  <a:spLocks/>
                </p:cNvSpPr>
                <p:nvPr/>
              </p:nvSpPr>
              <p:spPr bwMode="auto">
                <a:xfrm>
                  <a:off x="965751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3 w 38"/>
                    <a:gd name="T11" fmla="*/ 14 h 62"/>
                    <a:gd name="T12" fmla="*/ 23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9" name="Freeform 61"/>
                <p:cNvSpPr>
                  <a:spLocks/>
                </p:cNvSpPr>
                <p:nvPr/>
              </p:nvSpPr>
              <p:spPr bwMode="auto">
                <a:xfrm>
                  <a:off x="9551271"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0" name="Freeform 62"/>
                <p:cNvSpPr>
                  <a:spLocks/>
                </p:cNvSpPr>
                <p:nvPr/>
              </p:nvSpPr>
              <p:spPr bwMode="auto">
                <a:xfrm>
                  <a:off x="10492576"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1" name="Freeform 63"/>
                <p:cNvSpPr>
                  <a:spLocks/>
                </p:cNvSpPr>
                <p:nvPr/>
              </p:nvSpPr>
              <p:spPr bwMode="auto">
                <a:xfrm>
                  <a:off x="10547822"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2" name="Freeform 64"/>
                <p:cNvSpPr>
                  <a:spLocks/>
                </p:cNvSpPr>
                <p:nvPr/>
              </p:nvSpPr>
              <p:spPr bwMode="auto">
                <a:xfrm>
                  <a:off x="10607318" y="1840164"/>
                  <a:ext cx="46747" cy="72245"/>
                </a:xfrm>
                <a:custGeom>
                  <a:avLst/>
                  <a:gdLst>
                    <a:gd name="T0" fmla="*/ 22 w 22"/>
                    <a:gd name="T1" fmla="*/ 34 h 34"/>
                    <a:gd name="T2" fmla="*/ 0 w 22"/>
                    <a:gd name="T3" fmla="*/ 34 h 34"/>
                    <a:gd name="T4" fmla="*/ 0 w 22"/>
                    <a:gd name="T5" fmla="*/ 27 h 34"/>
                    <a:gd name="T6" fmla="*/ 8 w 22"/>
                    <a:gd name="T7" fmla="*/ 27 h 34"/>
                    <a:gd name="T8" fmla="*/ 8 w 22"/>
                    <a:gd name="T9" fmla="*/ 8 h 34"/>
                    <a:gd name="T10" fmla="*/ 0 w 22"/>
                    <a:gd name="T11" fmla="*/ 8 h 34"/>
                    <a:gd name="T12" fmla="*/ 0 w 22"/>
                    <a:gd name="T13" fmla="*/ 3 h 34"/>
                    <a:gd name="T14" fmla="*/ 15 w 22"/>
                    <a:gd name="T15" fmla="*/ 0 h 34"/>
                    <a:gd name="T16" fmla="*/ 15 w 22"/>
                    <a:gd name="T17" fmla="*/ 27 h 34"/>
                    <a:gd name="T18" fmla="*/ 22 w 22"/>
                    <a:gd name="T19" fmla="*/ 27 h 34"/>
                    <a:gd name="T20" fmla="*/ 22 w 22"/>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4">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3" name="Freeform 65"/>
                <p:cNvSpPr>
                  <a:spLocks/>
                </p:cNvSpPr>
                <p:nvPr/>
              </p:nvSpPr>
              <p:spPr bwMode="auto">
                <a:xfrm>
                  <a:off x="9676636" y="1835914"/>
                  <a:ext cx="50996" cy="76495"/>
                </a:xfrm>
                <a:custGeom>
                  <a:avLst/>
                  <a:gdLst>
                    <a:gd name="T0" fmla="*/ 0 w 10"/>
                    <a:gd name="T1" fmla="*/ 14 h 15"/>
                    <a:gd name="T2" fmla="*/ 0 w 10"/>
                    <a:gd name="T3" fmla="*/ 11 h 15"/>
                    <a:gd name="T4" fmla="*/ 2 w 10"/>
                    <a:gd name="T5" fmla="*/ 12 h 15"/>
                    <a:gd name="T6" fmla="*/ 4 w 10"/>
                    <a:gd name="T7" fmla="*/ 13 h 15"/>
                    <a:gd name="T8" fmla="*/ 6 w 10"/>
                    <a:gd name="T9" fmla="*/ 12 h 15"/>
                    <a:gd name="T10" fmla="*/ 6 w 10"/>
                    <a:gd name="T11" fmla="*/ 12 h 15"/>
                    <a:gd name="T12" fmla="*/ 7 w 10"/>
                    <a:gd name="T13" fmla="*/ 12 h 15"/>
                    <a:gd name="T14" fmla="*/ 7 w 10"/>
                    <a:gd name="T15" fmla="*/ 11 h 15"/>
                    <a:gd name="T16" fmla="*/ 7 w 10"/>
                    <a:gd name="T17" fmla="*/ 10 h 15"/>
                    <a:gd name="T18" fmla="*/ 6 w 10"/>
                    <a:gd name="T19" fmla="*/ 10 h 15"/>
                    <a:gd name="T20" fmla="*/ 5 w 10"/>
                    <a:gd name="T21" fmla="*/ 9 h 15"/>
                    <a:gd name="T22" fmla="*/ 4 w 10"/>
                    <a:gd name="T23" fmla="*/ 9 h 15"/>
                    <a:gd name="T24" fmla="*/ 1 w 10"/>
                    <a:gd name="T25" fmla="*/ 7 h 15"/>
                    <a:gd name="T26" fmla="*/ 0 w 10"/>
                    <a:gd name="T27" fmla="*/ 4 h 15"/>
                    <a:gd name="T28" fmla="*/ 1 w 10"/>
                    <a:gd name="T29" fmla="*/ 2 h 15"/>
                    <a:gd name="T30" fmla="*/ 2 w 10"/>
                    <a:gd name="T31" fmla="*/ 1 h 15"/>
                    <a:gd name="T32" fmla="*/ 4 w 10"/>
                    <a:gd name="T33" fmla="*/ 0 h 15"/>
                    <a:gd name="T34" fmla="*/ 6 w 10"/>
                    <a:gd name="T35" fmla="*/ 0 h 15"/>
                    <a:gd name="T36" fmla="*/ 8 w 10"/>
                    <a:gd name="T37" fmla="*/ 0 h 15"/>
                    <a:gd name="T38" fmla="*/ 10 w 10"/>
                    <a:gd name="T39" fmla="*/ 1 h 15"/>
                    <a:gd name="T40" fmla="*/ 10 w 10"/>
                    <a:gd name="T41" fmla="*/ 4 h 15"/>
                    <a:gd name="T42" fmla="*/ 9 w 10"/>
                    <a:gd name="T43" fmla="*/ 3 h 15"/>
                    <a:gd name="T44" fmla="*/ 8 w 10"/>
                    <a:gd name="T45" fmla="*/ 3 h 15"/>
                    <a:gd name="T46" fmla="*/ 7 w 10"/>
                    <a:gd name="T47" fmla="*/ 3 h 15"/>
                    <a:gd name="T48" fmla="*/ 6 w 10"/>
                    <a:gd name="T49" fmla="*/ 3 h 15"/>
                    <a:gd name="T50" fmla="*/ 5 w 10"/>
                    <a:gd name="T51" fmla="*/ 3 h 15"/>
                    <a:gd name="T52" fmla="*/ 5 w 10"/>
                    <a:gd name="T53" fmla="*/ 3 h 15"/>
                    <a:gd name="T54" fmla="*/ 4 w 10"/>
                    <a:gd name="T55" fmla="*/ 3 h 15"/>
                    <a:gd name="T56" fmla="*/ 4 w 10"/>
                    <a:gd name="T57" fmla="*/ 4 h 15"/>
                    <a:gd name="T58" fmla="*/ 4 w 10"/>
                    <a:gd name="T59" fmla="*/ 5 h 15"/>
                    <a:gd name="T60" fmla="*/ 5 w 10"/>
                    <a:gd name="T61" fmla="*/ 5 h 15"/>
                    <a:gd name="T62" fmla="*/ 5 w 10"/>
                    <a:gd name="T63" fmla="*/ 6 h 15"/>
                    <a:gd name="T64" fmla="*/ 7 w 10"/>
                    <a:gd name="T65" fmla="*/ 6 h 15"/>
                    <a:gd name="T66" fmla="*/ 8 w 10"/>
                    <a:gd name="T67" fmla="*/ 7 h 15"/>
                    <a:gd name="T68" fmla="*/ 9 w 10"/>
                    <a:gd name="T69" fmla="*/ 8 h 15"/>
                    <a:gd name="T70" fmla="*/ 10 w 10"/>
                    <a:gd name="T71" fmla="*/ 9 h 15"/>
                    <a:gd name="T72" fmla="*/ 10 w 10"/>
                    <a:gd name="T73" fmla="*/ 11 h 15"/>
                    <a:gd name="T74" fmla="*/ 10 w 10"/>
                    <a:gd name="T75" fmla="*/ 13 h 15"/>
                    <a:gd name="T76" fmla="*/ 9 w 10"/>
                    <a:gd name="T77" fmla="*/ 14 h 15"/>
                    <a:gd name="T78" fmla="*/ 7 w 10"/>
                    <a:gd name="T79" fmla="*/ 15 h 15"/>
                    <a:gd name="T80" fmla="*/ 5 w 10"/>
                    <a:gd name="T81" fmla="*/ 15 h 15"/>
                    <a:gd name="T82" fmla="*/ 2 w 10"/>
                    <a:gd name="T83" fmla="*/ 15 h 15"/>
                    <a:gd name="T84" fmla="*/ 0 w 10"/>
                    <a:gd name="T8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5">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4" name="Freeform 66"/>
                <p:cNvSpPr>
                  <a:spLocks noEditPoints="1"/>
                </p:cNvSpPr>
                <p:nvPr/>
              </p:nvSpPr>
              <p:spPr bwMode="auto">
                <a:xfrm>
                  <a:off x="9738257" y="1831664"/>
                  <a:ext cx="19124" cy="80744"/>
                </a:xfrm>
                <a:custGeom>
                  <a:avLst/>
                  <a:gdLst>
                    <a:gd name="T0" fmla="*/ 2 w 4"/>
                    <a:gd name="T1" fmla="*/ 4 h 16"/>
                    <a:gd name="T2" fmla="*/ 1 w 4"/>
                    <a:gd name="T3" fmla="*/ 3 h 16"/>
                    <a:gd name="T4" fmla="*/ 0 w 4"/>
                    <a:gd name="T5" fmla="*/ 2 h 16"/>
                    <a:gd name="T6" fmla="*/ 1 w 4"/>
                    <a:gd name="T7" fmla="*/ 1 h 16"/>
                    <a:gd name="T8" fmla="*/ 2 w 4"/>
                    <a:gd name="T9" fmla="*/ 0 h 16"/>
                    <a:gd name="T10" fmla="*/ 4 w 4"/>
                    <a:gd name="T11" fmla="*/ 1 h 16"/>
                    <a:gd name="T12" fmla="*/ 4 w 4"/>
                    <a:gd name="T13" fmla="*/ 2 h 16"/>
                    <a:gd name="T14" fmla="*/ 4 w 4"/>
                    <a:gd name="T15" fmla="*/ 3 h 16"/>
                    <a:gd name="T16" fmla="*/ 2 w 4"/>
                    <a:gd name="T17" fmla="*/ 4 h 16"/>
                    <a:gd name="T18" fmla="*/ 4 w 4"/>
                    <a:gd name="T19" fmla="*/ 16 h 16"/>
                    <a:gd name="T20" fmla="*/ 1 w 4"/>
                    <a:gd name="T21" fmla="*/ 16 h 16"/>
                    <a:gd name="T22" fmla="*/ 1 w 4"/>
                    <a:gd name="T23" fmla="*/ 5 h 16"/>
                    <a:gd name="T24" fmla="*/ 4 w 4"/>
                    <a:gd name="T25" fmla="*/ 5 h 16"/>
                    <a:gd name="T26" fmla="*/ 4 w 4"/>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6">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5" name="Freeform 67"/>
                <p:cNvSpPr>
                  <a:spLocks noEditPoints="1"/>
                </p:cNvSpPr>
                <p:nvPr/>
              </p:nvSpPr>
              <p:spPr bwMode="auto">
                <a:xfrm>
                  <a:off x="9768005" y="1857163"/>
                  <a:ext cx="55246" cy="80744"/>
                </a:xfrm>
                <a:custGeom>
                  <a:avLst/>
                  <a:gdLst>
                    <a:gd name="T0" fmla="*/ 11 w 11"/>
                    <a:gd name="T1" fmla="*/ 10 h 16"/>
                    <a:gd name="T2" fmla="*/ 9 w 11"/>
                    <a:gd name="T3" fmla="*/ 14 h 16"/>
                    <a:gd name="T4" fmla="*/ 4 w 11"/>
                    <a:gd name="T5" fmla="*/ 16 h 16"/>
                    <a:gd name="T6" fmla="*/ 1 w 11"/>
                    <a:gd name="T7" fmla="*/ 15 h 16"/>
                    <a:gd name="T8" fmla="*/ 1 w 11"/>
                    <a:gd name="T9" fmla="*/ 13 h 16"/>
                    <a:gd name="T10" fmla="*/ 4 w 11"/>
                    <a:gd name="T11" fmla="*/ 13 h 16"/>
                    <a:gd name="T12" fmla="*/ 7 w 11"/>
                    <a:gd name="T13" fmla="*/ 13 h 16"/>
                    <a:gd name="T14" fmla="*/ 8 w 11"/>
                    <a:gd name="T15" fmla="*/ 10 h 16"/>
                    <a:gd name="T16" fmla="*/ 8 w 11"/>
                    <a:gd name="T17" fmla="*/ 9 h 16"/>
                    <a:gd name="T18" fmla="*/ 8 w 11"/>
                    <a:gd name="T19" fmla="*/ 9 h 16"/>
                    <a:gd name="T20" fmla="*/ 4 w 11"/>
                    <a:gd name="T21" fmla="*/ 11 h 16"/>
                    <a:gd name="T22" fmla="*/ 1 w 11"/>
                    <a:gd name="T23" fmla="*/ 10 h 16"/>
                    <a:gd name="T24" fmla="*/ 0 w 11"/>
                    <a:gd name="T25" fmla="*/ 6 h 16"/>
                    <a:gd name="T26" fmla="*/ 1 w 11"/>
                    <a:gd name="T27" fmla="*/ 2 h 16"/>
                    <a:gd name="T28" fmla="*/ 5 w 11"/>
                    <a:gd name="T29" fmla="*/ 0 h 16"/>
                    <a:gd name="T30" fmla="*/ 8 w 11"/>
                    <a:gd name="T31" fmla="*/ 2 h 16"/>
                    <a:gd name="T32" fmla="*/ 8 w 11"/>
                    <a:gd name="T33" fmla="*/ 2 h 16"/>
                    <a:gd name="T34" fmla="*/ 8 w 11"/>
                    <a:gd name="T35" fmla="*/ 0 h 16"/>
                    <a:gd name="T36" fmla="*/ 11 w 11"/>
                    <a:gd name="T37" fmla="*/ 0 h 16"/>
                    <a:gd name="T38" fmla="*/ 11 w 11"/>
                    <a:gd name="T39" fmla="*/ 10 h 16"/>
                    <a:gd name="T40" fmla="*/ 8 w 11"/>
                    <a:gd name="T41" fmla="*/ 6 h 16"/>
                    <a:gd name="T42" fmla="*/ 8 w 11"/>
                    <a:gd name="T43" fmla="*/ 5 h 16"/>
                    <a:gd name="T44" fmla="*/ 7 w 11"/>
                    <a:gd name="T45" fmla="*/ 3 h 16"/>
                    <a:gd name="T46" fmla="*/ 5 w 11"/>
                    <a:gd name="T47" fmla="*/ 3 h 16"/>
                    <a:gd name="T48" fmla="*/ 4 w 11"/>
                    <a:gd name="T49" fmla="*/ 3 h 16"/>
                    <a:gd name="T50" fmla="*/ 3 w 11"/>
                    <a:gd name="T51" fmla="*/ 6 h 16"/>
                    <a:gd name="T52" fmla="*/ 4 w 11"/>
                    <a:gd name="T53" fmla="*/ 8 h 16"/>
                    <a:gd name="T54" fmla="*/ 5 w 11"/>
                    <a:gd name="T55" fmla="*/ 9 h 16"/>
                    <a:gd name="T56" fmla="*/ 7 w 11"/>
                    <a:gd name="T57" fmla="*/ 8 h 16"/>
                    <a:gd name="T58" fmla="*/ 8 w 11"/>
                    <a:gd name="T5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6">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6" name="Freeform 68"/>
                <p:cNvSpPr>
                  <a:spLocks/>
                </p:cNvSpPr>
                <p:nvPr/>
              </p:nvSpPr>
              <p:spPr bwMode="auto">
                <a:xfrm>
                  <a:off x="9833875" y="1857163"/>
                  <a:ext cx="55246" cy="55246"/>
                </a:xfrm>
                <a:custGeom>
                  <a:avLst/>
                  <a:gdLst>
                    <a:gd name="T0" fmla="*/ 11 w 11"/>
                    <a:gd name="T1" fmla="*/ 11 h 11"/>
                    <a:gd name="T2" fmla="*/ 7 w 11"/>
                    <a:gd name="T3" fmla="*/ 11 h 11"/>
                    <a:gd name="T4" fmla="*/ 7 w 11"/>
                    <a:gd name="T5" fmla="*/ 5 h 11"/>
                    <a:gd name="T6" fmla="*/ 6 w 11"/>
                    <a:gd name="T7" fmla="*/ 3 h 11"/>
                    <a:gd name="T8" fmla="*/ 4 w 11"/>
                    <a:gd name="T9" fmla="*/ 3 h 11"/>
                    <a:gd name="T10" fmla="*/ 4 w 11"/>
                    <a:gd name="T11" fmla="*/ 5 h 11"/>
                    <a:gd name="T12" fmla="*/ 4 w 11"/>
                    <a:gd name="T13" fmla="*/ 11 h 11"/>
                    <a:gd name="T14" fmla="*/ 0 w 11"/>
                    <a:gd name="T15" fmla="*/ 11 h 11"/>
                    <a:gd name="T16" fmla="*/ 0 w 11"/>
                    <a:gd name="T17" fmla="*/ 0 h 11"/>
                    <a:gd name="T18" fmla="*/ 4 w 11"/>
                    <a:gd name="T19" fmla="*/ 0 h 11"/>
                    <a:gd name="T20" fmla="*/ 4 w 11"/>
                    <a:gd name="T21" fmla="*/ 2 h 11"/>
                    <a:gd name="T22" fmla="*/ 4 w 11"/>
                    <a:gd name="T23" fmla="*/ 2 h 11"/>
                    <a:gd name="T24" fmla="*/ 7 w 11"/>
                    <a:gd name="T25" fmla="*/ 0 h 11"/>
                    <a:gd name="T26" fmla="*/ 11 w 11"/>
                    <a:gd name="T27" fmla="*/ 4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7" name="Freeform 69"/>
                <p:cNvSpPr>
                  <a:spLocks noEditPoints="1"/>
                </p:cNvSpPr>
                <p:nvPr/>
              </p:nvSpPr>
              <p:spPr bwMode="auto">
                <a:xfrm>
                  <a:off x="9893370" y="1857163"/>
                  <a:ext cx="50996" cy="55246"/>
                </a:xfrm>
                <a:custGeom>
                  <a:avLst/>
                  <a:gdLst>
                    <a:gd name="T0" fmla="*/ 10 w 10"/>
                    <a:gd name="T1" fmla="*/ 11 h 11"/>
                    <a:gd name="T2" fmla="*/ 7 w 10"/>
                    <a:gd name="T3" fmla="*/ 11 h 11"/>
                    <a:gd name="T4" fmla="*/ 7 w 10"/>
                    <a:gd name="T5" fmla="*/ 9 h 11"/>
                    <a:gd name="T6" fmla="*/ 7 w 10"/>
                    <a:gd name="T7" fmla="*/ 9 h 11"/>
                    <a:gd name="T8" fmla="*/ 4 w 10"/>
                    <a:gd name="T9" fmla="*/ 11 h 11"/>
                    <a:gd name="T10" fmla="*/ 1 w 10"/>
                    <a:gd name="T11" fmla="*/ 10 h 11"/>
                    <a:gd name="T12" fmla="*/ 0 w 10"/>
                    <a:gd name="T13" fmla="*/ 8 h 11"/>
                    <a:gd name="T14" fmla="*/ 4 w 10"/>
                    <a:gd name="T15" fmla="*/ 4 h 11"/>
                    <a:gd name="T16" fmla="*/ 7 w 10"/>
                    <a:gd name="T17" fmla="*/ 4 h 11"/>
                    <a:gd name="T18" fmla="*/ 5 w 10"/>
                    <a:gd name="T19" fmla="*/ 2 h 11"/>
                    <a:gd name="T20" fmla="*/ 1 w 10"/>
                    <a:gd name="T21" fmla="*/ 3 h 11"/>
                    <a:gd name="T22" fmla="*/ 1 w 10"/>
                    <a:gd name="T23" fmla="*/ 1 h 11"/>
                    <a:gd name="T24" fmla="*/ 3 w 10"/>
                    <a:gd name="T25" fmla="*/ 0 h 11"/>
                    <a:gd name="T26" fmla="*/ 5 w 10"/>
                    <a:gd name="T27" fmla="*/ 0 h 11"/>
                    <a:gd name="T28" fmla="*/ 10 w 10"/>
                    <a:gd name="T29" fmla="*/ 5 h 11"/>
                    <a:gd name="T30" fmla="*/ 10 w 10"/>
                    <a:gd name="T31" fmla="*/ 11 h 11"/>
                    <a:gd name="T32" fmla="*/ 7 w 10"/>
                    <a:gd name="T33" fmla="*/ 7 h 11"/>
                    <a:gd name="T34" fmla="*/ 7 w 10"/>
                    <a:gd name="T35" fmla="*/ 6 h 11"/>
                    <a:gd name="T36" fmla="*/ 5 w 10"/>
                    <a:gd name="T37" fmla="*/ 6 h 11"/>
                    <a:gd name="T38" fmla="*/ 3 w 10"/>
                    <a:gd name="T39" fmla="*/ 8 h 11"/>
                    <a:gd name="T40" fmla="*/ 4 w 10"/>
                    <a:gd name="T41" fmla="*/ 9 h 11"/>
                    <a:gd name="T42" fmla="*/ 5 w 10"/>
                    <a:gd name="T43" fmla="*/ 9 h 11"/>
                    <a:gd name="T44" fmla="*/ 6 w 10"/>
                    <a:gd name="T45" fmla="*/ 8 h 11"/>
                    <a:gd name="T46" fmla="*/ 7 w 10"/>
                    <a:gd name="T4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1">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8" name="Freeform 70"/>
                <p:cNvSpPr>
                  <a:spLocks/>
                </p:cNvSpPr>
                <p:nvPr/>
              </p:nvSpPr>
              <p:spPr bwMode="auto">
                <a:xfrm>
                  <a:off x="9952866" y="1840164"/>
                  <a:ext cx="36123" cy="72245"/>
                </a:xfrm>
                <a:custGeom>
                  <a:avLst/>
                  <a:gdLst>
                    <a:gd name="T0" fmla="*/ 7 w 7"/>
                    <a:gd name="T1" fmla="*/ 14 h 14"/>
                    <a:gd name="T2" fmla="*/ 5 w 7"/>
                    <a:gd name="T3" fmla="*/ 14 h 14"/>
                    <a:gd name="T4" fmla="*/ 1 w 7"/>
                    <a:gd name="T5" fmla="*/ 11 h 14"/>
                    <a:gd name="T6" fmla="*/ 1 w 7"/>
                    <a:gd name="T7" fmla="*/ 6 h 14"/>
                    <a:gd name="T8" fmla="*/ 0 w 7"/>
                    <a:gd name="T9" fmla="*/ 6 h 14"/>
                    <a:gd name="T10" fmla="*/ 0 w 7"/>
                    <a:gd name="T11" fmla="*/ 3 h 14"/>
                    <a:gd name="T12" fmla="*/ 1 w 7"/>
                    <a:gd name="T13" fmla="*/ 3 h 14"/>
                    <a:gd name="T14" fmla="*/ 1 w 7"/>
                    <a:gd name="T15" fmla="*/ 1 h 14"/>
                    <a:gd name="T16" fmla="*/ 4 w 7"/>
                    <a:gd name="T17" fmla="*/ 0 h 14"/>
                    <a:gd name="T18" fmla="*/ 4 w 7"/>
                    <a:gd name="T19" fmla="*/ 3 h 14"/>
                    <a:gd name="T20" fmla="*/ 7 w 7"/>
                    <a:gd name="T21" fmla="*/ 3 h 14"/>
                    <a:gd name="T22" fmla="*/ 7 w 7"/>
                    <a:gd name="T23" fmla="*/ 6 h 14"/>
                    <a:gd name="T24" fmla="*/ 4 w 7"/>
                    <a:gd name="T25" fmla="*/ 6 h 14"/>
                    <a:gd name="T26" fmla="*/ 4 w 7"/>
                    <a:gd name="T27" fmla="*/ 10 h 14"/>
                    <a:gd name="T28" fmla="*/ 6 w 7"/>
                    <a:gd name="T29" fmla="*/ 12 h 14"/>
                    <a:gd name="T30" fmla="*/ 7 w 7"/>
                    <a:gd name="T31" fmla="*/ 11 h 14"/>
                    <a:gd name="T32" fmla="*/ 7 w 7"/>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9" name="Freeform 71"/>
                <p:cNvSpPr>
                  <a:spLocks/>
                </p:cNvSpPr>
                <p:nvPr/>
              </p:nvSpPr>
              <p:spPr bwMode="auto">
                <a:xfrm>
                  <a:off x="9993239" y="1857163"/>
                  <a:ext cx="57371" cy="55246"/>
                </a:xfrm>
                <a:custGeom>
                  <a:avLst/>
                  <a:gdLst>
                    <a:gd name="T0" fmla="*/ 11 w 11"/>
                    <a:gd name="T1" fmla="*/ 11 h 11"/>
                    <a:gd name="T2" fmla="*/ 7 w 11"/>
                    <a:gd name="T3" fmla="*/ 11 h 11"/>
                    <a:gd name="T4" fmla="*/ 7 w 11"/>
                    <a:gd name="T5" fmla="*/ 9 h 11"/>
                    <a:gd name="T6" fmla="*/ 7 w 11"/>
                    <a:gd name="T7" fmla="*/ 9 h 11"/>
                    <a:gd name="T8" fmla="*/ 4 w 11"/>
                    <a:gd name="T9" fmla="*/ 11 h 11"/>
                    <a:gd name="T10" fmla="*/ 0 w 11"/>
                    <a:gd name="T11" fmla="*/ 7 h 11"/>
                    <a:gd name="T12" fmla="*/ 0 w 11"/>
                    <a:gd name="T13" fmla="*/ 0 h 11"/>
                    <a:gd name="T14" fmla="*/ 4 w 11"/>
                    <a:gd name="T15" fmla="*/ 0 h 11"/>
                    <a:gd name="T16" fmla="*/ 4 w 11"/>
                    <a:gd name="T17" fmla="*/ 6 h 11"/>
                    <a:gd name="T18" fmla="*/ 5 w 11"/>
                    <a:gd name="T19" fmla="*/ 9 h 11"/>
                    <a:gd name="T20" fmla="*/ 7 w 11"/>
                    <a:gd name="T21" fmla="*/ 8 h 11"/>
                    <a:gd name="T22" fmla="*/ 7 w 11"/>
                    <a:gd name="T23" fmla="*/ 6 h 11"/>
                    <a:gd name="T24" fmla="*/ 7 w 11"/>
                    <a:gd name="T25" fmla="*/ 0 h 11"/>
                    <a:gd name="T26" fmla="*/ 11 w 11"/>
                    <a:gd name="T27" fmla="*/ 0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0" name="Freeform 72"/>
                <p:cNvSpPr>
                  <a:spLocks/>
                </p:cNvSpPr>
                <p:nvPr/>
              </p:nvSpPr>
              <p:spPr bwMode="auto">
                <a:xfrm>
                  <a:off x="10059108" y="1857163"/>
                  <a:ext cx="36123" cy="55246"/>
                </a:xfrm>
                <a:custGeom>
                  <a:avLst/>
                  <a:gdLst>
                    <a:gd name="T0" fmla="*/ 7 w 7"/>
                    <a:gd name="T1" fmla="*/ 3 h 11"/>
                    <a:gd name="T2" fmla="*/ 6 w 7"/>
                    <a:gd name="T3" fmla="*/ 3 h 11"/>
                    <a:gd name="T4" fmla="*/ 4 w 7"/>
                    <a:gd name="T5" fmla="*/ 4 h 11"/>
                    <a:gd name="T6" fmla="*/ 4 w 7"/>
                    <a:gd name="T7" fmla="*/ 6 h 11"/>
                    <a:gd name="T8" fmla="*/ 4 w 7"/>
                    <a:gd name="T9" fmla="*/ 11 h 11"/>
                    <a:gd name="T10" fmla="*/ 0 w 7"/>
                    <a:gd name="T11" fmla="*/ 11 h 11"/>
                    <a:gd name="T12" fmla="*/ 0 w 7"/>
                    <a:gd name="T13" fmla="*/ 0 h 11"/>
                    <a:gd name="T14" fmla="*/ 4 w 7"/>
                    <a:gd name="T15" fmla="*/ 0 h 11"/>
                    <a:gd name="T16" fmla="*/ 4 w 7"/>
                    <a:gd name="T17" fmla="*/ 2 h 11"/>
                    <a:gd name="T18" fmla="*/ 4 w 7"/>
                    <a:gd name="T19" fmla="*/ 2 h 11"/>
                    <a:gd name="T20" fmla="*/ 6 w 7"/>
                    <a:gd name="T21" fmla="*/ 0 h 11"/>
                    <a:gd name="T22" fmla="*/ 7 w 7"/>
                    <a:gd name="T23" fmla="*/ 0 h 11"/>
                    <a:gd name="T24" fmla="*/ 7 w 7"/>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1" name="Freeform 73"/>
                <p:cNvSpPr>
                  <a:spLocks noEditPoints="1"/>
                </p:cNvSpPr>
                <p:nvPr/>
              </p:nvSpPr>
              <p:spPr bwMode="auto">
                <a:xfrm>
                  <a:off x="10099481" y="1857163"/>
                  <a:ext cx="50996" cy="55246"/>
                </a:xfrm>
                <a:custGeom>
                  <a:avLst/>
                  <a:gdLst>
                    <a:gd name="T0" fmla="*/ 10 w 10"/>
                    <a:gd name="T1" fmla="*/ 7 h 11"/>
                    <a:gd name="T2" fmla="*/ 3 w 10"/>
                    <a:gd name="T3" fmla="*/ 7 h 11"/>
                    <a:gd name="T4" fmla="*/ 6 w 10"/>
                    <a:gd name="T5" fmla="*/ 9 h 11"/>
                    <a:gd name="T6" fmla="*/ 9 w 10"/>
                    <a:gd name="T7" fmla="*/ 8 h 11"/>
                    <a:gd name="T8" fmla="*/ 9 w 10"/>
                    <a:gd name="T9" fmla="*/ 10 h 11"/>
                    <a:gd name="T10" fmla="*/ 5 w 10"/>
                    <a:gd name="T11" fmla="*/ 11 h 11"/>
                    <a:gd name="T12" fmla="*/ 1 w 10"/>
                    <a:gd name="T13" fmla="*/ 10 h 11"/>
                    <a:gd name="T14" fmla="*/ 0 w 10"/>
                    <a:gd name="T15" fmla="*/ 6 h 11"/>
                    <a:gd name="T16" fmla="*/ 2 w 10"/>
                    <a:gd name="T17" fmla="*/ 2 h 11"/>
                    <a:gd name="T18" fmla="*/ 5 w 10"/>
                    <a:gd name="T19" fmla="*/ 0 h 11"/>
                    <a:gd name="T20" fmla="*/ 9 w 10"/>
                    <a:gd name="T21" fmla="*/ 2 h 11"/>
                    <a:gd name="T22" fmla="*/ 10 w 10"/>
                    <a:gd name="T23" fmla="*/ 5 h 11"/>
                    <a:gd name="T24" fmla="*/ 10 w 10"/>
                    <a:gd name="T25" fmla="*/ 7 h 11"/>
                    <a:gd name="T26" fmla="*/ 7 w 10"/>
                    <a:gd name="T27" fmla="*/ 5 h 11"/>
                    <a:gd name="T28" fmla="*/ 5 w 10"/>
                    <a:gd name="T29" fmla="*/ 2 h 11"/>
                    <a:gd name="T30" fmla="*/ 4 w 10"/>
                    <a:gd name="T31" fmla="*/ 3 h 11"/>
                    <a:gd name="T32" fmla="*/ 3 w 10"/>
                    <a:gd name="T33" fmla="*/ 5 h 11"/>
                    <a:gd name="T34" fmla="*/ 7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857" name="Group 856"/>
              <p:cNvGrpSpPr/>
              <p:nvPr/>
            </p:nvGrpSpPr>
            <p:grpSpPr>
              <a:xfrm>
                <a:off x="8283011" y="2411788"/>
                <a:ext cx="327010" cy="200197"/>
                <a:chOff x="9349410" y="1266455"/>
                <a:chExt cx="2158842" cy="1321655"/>
              </a:xfrm>
              <a:effectLst>
                <a:outerShdw sx="102000" sy="102000" algn="ctr" rotWithShape="0">
                  <a:prstClr val="black">
                    <a:alpha val="44000"/>
                  </a:prstClr>
                </a:outerShdw>
              </a:effectLst>
            </p:grpSpPr>
            <p:sp>
              <p:nvSpPr>
                <p:cNvPr id="858" name="Freeform 37"/>
                <p:cNvSpPr>
                  <a:spLocks/>
                </p:cNvSpPr>
                <p:nvPr/>
              </p:nvSpPr>
              <p:spPr bwMode="auto">
                <a:xfrm>
                  <a:off x="9349410" y="1266455"/>
                  <a:ext cx="2158842" cy="1321655"/>
                </a:xfrm>
                <a:custGeom>
                  <a:avLst/>
                  <a:gdLst>
                    <a:gd name="T0" fmla="*/ 429 w 429"/>
                    <a:gd name="T1" fmla="*/ 229 h 262"/>
                    <a:gd name="T2" fmla="*/ 396 w 429"/>
                    <a:gd name="T3" fmla="*/ 262 h 262"/>
                    <a:gd name="T4" fmla="*/ 33 w 429"/>
                    <a:gd name="T5" fmla="*/ 262 h 262"/>
                    <a:gd name="T6" fmla="*/ 0 w 429"/>
                    <a:gd name="T7" fmla="*/ 229 h 262"/>
                    <a:gd name="T8" fmla="*/ 0 w 429"/>
                    <a:gd name="T9" fmla="*/ 33 h 262"/>
                    <a:gd name="T10" fmla="*/ 33 w 429"/>
                    <a:gd name="T11" fmla="*/ 0 h 262"/>
                    <a:gd name="T12" fmla="*/ 396 w 429"/>
                    <a:gd name="T13" fmla="*/ 0 h 262"/>
                    <a:gd name="T14" fmla="*/ 429 w 429"/>
                    <a:gd name="T15" fmla="*/ 33 h 262"/>
                    <a:gd name="T16" fmla="*/ 429 w 429"/>
                    <a:gd name="T17"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62">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59" name="Rectangle 38"/>
                <p:cNvSpPr>
                  <a:spLocks noChangeArrowheads="1"/>
                </p:cNvSpPr>
                <p:nvPr/>
              </p:nvSpPr>
              <p:spPr bwMode="auto">
                <a:xfrm>
                  <a:off x="9349410" y="1417320"/>
                  <a:ext cx="2158842" cy="308104"/>
                </a:xfrm>
                <a:prstGeom prst="rect">
                  <a:avLst/>
                </a:prstGeom>
                <a:solidFill>
                  <a:srgbClr val="000000">
                    <a:lumMod val="65000"/>
                    <a:lumOff val="3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0" name="Rectangle 39"/>
                <p:cNvSpPr>
                  <a:spLocks noChangeArrowheads="1"/>
                </p:cNvSpPr>
                <p:nvPr/>
              </p:nvSpPr>
              <p:spPr bwMode="auto">
                <a:xfrm>
                  <a:off x="9445029" y="1765795"/>
                  <a:ext cx="1264283" cy="2124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1" name="Rectangle 40"/>
                <p:cNvSpPr>
                  <a:spLocks noChangeArrowheads="1"/>
                </p:cNvSpPr>
                <p:nvPr/>
              </p:nvSpPr>
              <p:spPr bwMode="auto">
                <a:xfrm>
                  <a:off x="9581019" y="2254510"/>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2" name="Rectangle 41"/>
                <p:cNvSpPr>
                  <a:spLocks noChangeArrowheads="1"/>
                </p:cNvSpPr>
                <p:nvPr/>
              </p:nvSpPr>
              <p:spPr bwMode="auto">
                <a:xfrm>
                  <a:off x="9581019" y="2199264"/>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3" name="Rectangle 42"/>
                <p:cNvSpPr>
                  <a:spLocks noChangeArrowheads="1"/>
                </p:cNvSpPr>
                <p:nvPr/>
              </p:nvSpPr>
              <p:spPr bwMode="auto">
                <a:xfrm>
                  <a:off x="9581019" y="2309756"/>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4" name="Rectangle 43"/>
                <p:cNvSpPr>
                  <a:spLocks noChangeArrowheads="1"/>
                </p:cNvSpPr>
                <p:nvPr/>
              </p:nvSpPr>
              <p:spPr bwMode="auto">
                <a:xfrm>
                  <a:off x="9581019" y="2367126"/>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5" name="Rectangle 44"/>
                <p:cNvSpPr>
                  <a:spLocks noChangeArrowheads="1"/>
                </p:cNvSpPr>
                <p:nvPr/>
              </p:nvSpPr>
              <p:spPr bwMode="auto">
                <a:xfrm>
                  <a:off x="9581019" y="2422372"/>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6" name="Rectangle 45"/>
                <p:cNvSpPr>
                  <a:spLocks noChangeArrowheads="1"/>
                </p:cNvSpPr>
                <p:nvPr/>
              </p:nvSpPr>
              <p:spPr bwMode="auto">
                <a:xfrm>
                  <a:off x="9581019" y="2477618"/>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7" name="Freeform 46"/>
                <p:cNvSpPr>
                  <a:spLocks/>
                </p:cNvSpPr>
                <p:nvPr/>
              </p:nvSpPr>
              <p:spPr bwMode="auto">
                <a:xfrm>
                  <a:off x="11261770"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8" name="Freeform 47"/>
                <p:cNvSpPr>
                  <a:spLocks/>
                </p:cNvSpPr>
                <p:nvPr/>
              </p:nvSpPr>
              <p:spPr bwMode="auto">
                <a:xfrm>
                  <a:off x="11157653" y="2008027"/>
                  <a:ext cx="80744" cy="131741"/>
                </a:xfrm>
                <a:custGeom>
                  <a:avLst/>
                  <a:gdLst>
                    <a:gd name="T0" fmla="*/ 0 w 38"/>
                    <a:gd name="T1" fmla="*/ 52 h 62"/>
                    <a:gd name="T2" fmla="*/ 11 w 38"/>
                    <a:gd name="T3" fmla="*/ 52 h 62"/>
                    <a:gd name="T4" fmla="*/ 11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9" name="Freeform 48"/>
                <p:cNvSpPr>
                  <a:spLocks/>
                </p:cNvSpPr>
                <p:nvPr/>
              </p:nvSpPr>
              <p:spPr bwMode="auto">
                <a:xfrm>
                  <a:off x="11051411"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0" name="Freeform 49"/>
                <p:cNvSpPr>
                  <a:spLocks/>
                </p:cNvSpPr>
                <p:nvPr/>
              </p:nvSpPr>
              <p:spPr bwMode="auto">
                <a:xfrm>
                  <a:off x="10951543" y="2008027"/>
                  <a:ext cx="78620" cy="131741"/>
                </a:xfrm>
                <a:custGeom>
                  <a:avLst/>
                  <a:gdLst>
                    <a:gd name="T0" fmla="*/ 0 w 37"/>
                    <a:gd name="T1" fmla="*/ 52 h 62"/>
                    <a:gd name="T2" fmla="*/ 11 w 37"/>
                    <a:gd name="T3" fmla="*/ 52 h 62"/>
                    <a:gd name="T4" fmla="*/ 11 w 37"/>
                    <a:gd name="T5" fmla="*/ 0 h 62"/>
                    <a:gd name="T6" fmla="*/ 37 w 37"/>
                    <a:gd name="T7" fmla="*/ 7 h 62"/>
                    <a:gd name="T8" fmla="*/ 37 w 37"/>
                    <a:gd name="T9" fmla="*/ 17 h 62"/>
                    <a:gd name="T10" fmla="*/ 23 w 37"/>
                    <a:gd name="T11" fmla="*/ 14 h 62"/>
                    <a:gd name="T12" fmla="*/ 23 w 37"/>
                    <a:gd name="T13" fmla="*/ 52 h 62"/>
                    <a:gd name="T14" fmla="*/ 37 w 37"/>
                    <a:gd name="T15" fmla="*/ 52 h 62"/>
                    <a:gd name="T16" fmla="*/ 37 w 37"/>
                    <a:gd name="T17" fmla="*/ 62 h 62"/>
                    <a:gd name="T18" fmla="*/ 0 w 37"/>
                    <a:gd name="T19" fmla="*/ 62 h 62"/>
                    <a:gd name="T20" fmla="*/ 0 w 37"/>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1" name="Freeform 50"/>
                <p:cNvSpPr>
                  <a:spLocks/>
                </p:cNvSpPr>
                <p:nvPr/>
              </p:nvSpPr>
              <p:spPr bwMode="auto">
                <a:xfrm>
                  <a:off x="10794304"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2" name="Freeform 51"/>
                <p:cNvSpPr>
                  <a:spLocks/>
                </p:cNvSpPr>
                <p:nvPr/>
              </p:nvSpPr>
              <p:spPr bwMode="auto">
                <a:xfrm>
                  <a:off x="10688062" y="2008027"/>
                  <a:ext cx="87119" cy="131741"/>
                </a:xfrm>
                <a:custGeom>
                  <a:avLst/>
                  <a:gdLst>
                    <a:gd name="T0" fmla="*/ 0 w 41"/>
                    <a:gd name="T1" fmla="*/ 52 h 62"/>
                    <a:gd name="T2" fmla="*/ 15 w 41"/>
                    <a:gd name="T3" fmla="*/ 52 h 62"/>
                    <a:gd name="T4" fmla="*/ 15 w 41"/>
                    <a:gd name="T5" fmla="*/ 0 h 62"/>
                    <a:gd name="T6" fmla="*/ 41 w 41"/>
                    <a:gd name="T7" fmla="*/ 7 h 62"/>
                    <a:gd name="T8" fmla="*/ 41 w 41"/>
                    <a:gd name="T9" fmla="*/ 17 h 62"/>
                    <a:gd name="T10" fmla="*/ 26 w 41"/>
                    <a:gd name="T11" fmla="*/ 14 h 62"/>
                    <a:gd name="T12" fmla="*/ 26 w 41"/>
                    <a:gd name="T13" fmla="*/ 52 h 62"/>
                    <a:gd name="T14" fmla="*/ 38 w 41"/>
                    <a:gd name="T15" fmla="*/ 52 h 62"/>
                    <a:gd name="T16" fmla="*/ 38 w 41"/>
                    <a:gd name="T17" fmla="*/ 62 h 62"/>
                    <a:gd name="T18" fmla="*/ 0 w 41"/>
                    <a:gd name="T19" fmla="*/ 62 h 62"/>
                    <a:gd name="T20" fmla="*/ 0 w 41"/>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2">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3" name="Freeform 52"/>
                <p:cNvSpPr>
                  <a:spLocks/>
                </p:cNvSpPr>
                <p:nvPr/>
              </p:nvSpPr>
              <p:spPr bwMode="auto">
                <a:xfrm>
                  <a:off x="10588195"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4" name="Freeform 53"/>
                <p:cNvSpPr>
                  <a:spLocks/>
                </p:cNvSpPr>
                <p:nvPr/>
              </p:nvSpPr>
              <p:spPr bwMode="auto">
                <a:xfrm>
                  <a:off x="1048195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5" name="Freeform 54"/>
                <p:cNvSpPr>
                  <a:spLocks/>
                </p:cNvSpPr>
                <p:nvPr/>
              </p:nvSpPr>
              <p:spPr bwMode="auto">
                <a:xfrm>
                  <a:off x="10331088"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6" name="Freeform 55"/>
                <p:cNvSpPr>
                  <a:spLocks/>
                </p:cNvSpPr>
                <p:nvPr/>
              </p:nvSpPr>
              <p:spPr bwMode="auto">
                <a:xfrm>
                  <a:off x="10224846"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7" name="Freeform 56"/>
                <p:cNvSpPr>
                  <a:spLocks/>
                </p:cNvSpPr>
                <p:nvPr/>
              </p:nvSpPr>
              <p:spPr bwMode="auto">
                <a:xfrm>
                  <a:off x="10120729"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8" name="Freeform 57"/>
                <p:cNvSpPr>
                  <a:spLocks/>
                </p:cNvSpPr>
                <p:nvPr/>
              </p:nvSpPr>
              <p:spPr bwMode="auto">
                <a:xfrm>
                  <a:off x="10018737"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9" name="Freeform 58"/>
                <p:cNvSpPr>
                  <a:spLocks/>
                </p:cNvSpPr>
                <p:nvPr/>
              </p:nvSpPr>
              <p:spPr bwMode="auto">
                <a:xfrm>
                  <a:off x="9863622"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0" name="Freeform 59"/>
                <p:cNvSpPr>
                  <a:spLocks/>
                </p:cNvSpPr>
                <p:nvPr/>
              </p:nvSpPr>
              <p:spPr bwMode="auto">
                <a:xfrm>
                  <a:off x="9757380"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1" name="Freeform 60"/>
                <p:cNvSpPr>
                  <a:spLocks/>
                </p:cNvSpPr>
                <p:nvPr/>
              </p:nvSpPr>
              <p:spPr bwMode="auto">
                <a:xfrm>
                  <a:off x="965751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3 w 38"/>
                    <a:gd name="T11" fmla="*/ 14 h 62"/>
                    <a:gd name="T12" fmla="*/ 23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2" name="Freeform 61"/>
                <p:cNvSpPr>
                  <a:spLocks/>
                </p:cNvSpPr>
                <p:nvPr/>
              </p:nvSpPr>
              <p:spPr bwMode="auto">
                <a:xfrm>
                  <a:off x="9551271"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3" name="Freeform 62"/>
                <p:cNvSpPr>
                  <a:spLocks/>
                </p:cNvSpPr>
                <p:nvPr/>
              </p:nvSpPr>
              <p:spPr bwMode="auto">
                <a:xfrm>
                  <a:off x="10492576"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4" name="Freeform 63"/>
                <p:cNvSpPr>
                  <a:spLocks/>
                </p:cNvSpPr>
                <p:nvPr/>
              </p:nvSpPr>
              <p:spPr bwMode="auto">
                <a:xfrm>
                  <a:off x="10547822"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5" name="Freeform 64"/>
                <p:cNvSpPr>
                  <a:spLocks/>
                </p:cNvSpPr>
                <p:nvPr/>
              </p:nvSpPr>
              <p:spPr bwMode="auto">
                <a:xfrm>
                  <a:off x="10607318" y="1840164"/>
                  <a:ext cx="46747" cy="72245"/>
                </a:xfrm>
                <a:custGeom>
                  <a:avLst/>
                  <a:gdLst>
                    <a:gd name="T0" fmla="*/ 22 w 22"/>
                    <a:gd name="T1" fmla="*/ 34 h 34"/>
                    <a:gd name="T2" fmla="*/ 0 w 22"/>
                    <a:gd name="T3" fmla="*/ 34 h 34"/>
                    <a:gd name="T4" fmla="*/ 0 w 22"/>
                    <a:gd name="T5" fmla="*/ 27 h 34"/>
                    <a:gd name="T6" fmla="*/ 8 w 22"/>
                    <a:gd name="T7" fmla="*/ 27 h 34"/>
                    <a:gd name="T8" fmla="*/ 8 w 22"/>
                    <a:gd name="T9" fmla="*/ 8 h 34"/>
                    <a:gd name="T10" fmla="*/ 0 w 22"/>
                    <a:gd name="T11" fmla="*/ 8 h 34"/>
                    <a:gd name="T12" fmla="*/ 0 w 22"/>
                    <a:gd name="T13" fmla="*/ 3 h 34"/>
                    <a:gd name="T14" fmla="*/ 15 w 22"/>
                    <a:gd name="T15" fmla="*/ 0 h 34"/>
                    <a:gd name="T16" fmla="*/ 15 w 22"/>
                    <a:gd name="T17" fmla="*/ 27 h 34"/>
                    <a:gd name="T18" fmla="*/ 22 w 22"/>
                    <a:gd name="T19" fmla="*/ 27 h 34"/>
                    <a:gd name="T20" fmla="*/ 22 w 22"/>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4">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6" name="Freeform 65"/>
                <p:cNvSpPr>
                  <a:spLocks/>
                </p:cNvSpPr>
                <p:nvPr/>
              </p:nvSpPr>
              <p:spPr bwMode="auto">
                <a:xfrm>
                  <a:off x="9676636" y="1835914"/>
                  <a:ext cx="50996" cy="76495"/>
                </a:xfrm>
                <a:custGeom>
                  <a:avLst/>
                  <a:gdLst>
                    <a:gd name="T0" fmla="*/ 0 w 10"/>
                    <a:gd name="T1" fmla="*/ 14 h 15"/>
                    <a:gd name="T2" fmla="*/ 0 w 10"/>
                    <a:gd name="T3" fmla="*/ 11 h 15"/>
                    <a:gd name="T4" fmla="*/ 2 w 10"/>
                    <a:gd name="T5" fmla="*/ 12 h 15"/>
                    <a:gd name="T6" fmla="*/ 4 w 10"/>
                    <a:gd name="T7" fmla="*/ 13 h 15"/>
                    <a:gd name="T8" fmla="*/ 6 w 10"/>
                    <a:gd name="T9" fmla="*/ 12 h 15"/>
                    <a:gd name="T10" fmla="*/ 6 w 10"/>
                    <a:gd name="T11" fmla="*/ 12 h 15"/>
                    <a:gd name="T12" fmla="*/ 7 w 10"/>
                    <a:gd name="T13" fmla="*/ 12 h 15"/>
                    <a:gd name="T14" fmla="*/ 7 w 10"/>
                    <a:gd name="T15" fmla="*/ 11 h 15"/>
                    <a:gd name="T16" fmla="*/ 7 w 10"/>
                    <a:gd name="T17" fmla="*/ 10 h 15"/>
                    <a:gd name="T18" fmla="*/ 6 w 10"/>
                    <a:gd name="T19" fmla="*/ 10 h 15"/>
                    <a:gd name="T20" fmla="*/ 5 w 10"/>
                    <a:gd name="T21" fmla="*/ 9 h 15"/>
                    <a:gd name="T22" fmla="*/ 4 w 10"/>
                    <a:gd name="T23" fmla="*/ 9 h 15"/>
                    <a:gd name="T24" fmla="*/ 1 w 10"/>
                    <a:gd name="T25" fmla="*/ 7 h 15"/>
                    <a:gd name="T26" fmla="*/ 0 w 10"/>
                    <a:gd name="T27" fmla="*/ 4 h 15"/>
                    <a:gd name="T28" fmla="*/ 1 w 10"/>
                    <a:gd name="T29" fmla="*/ 2 h 15"/>
                    <a:gd name="T30" fmla="*/ 2 w 10"/>
                    <a:gd name="T31" fmla="*/ 1 h 15"/>
                    <a:gd name="T32" fmla="*/ 4 w 10"/>
                    <a:gd name="T33" fmla="*/ 0 h 15"/>
                    <a:gd name="T34" fmla="*/ 6 w 10"/>
                    <a:gd name="T35" fmla="*/ 0 h 15"/>
                    <a:gd name="T36" fmla="*/ 8 w 10"/>
                    <a:gd name="T37" fmla="*/ 0 h 15"/>
                    <a:gd name="T38" fmla="*/ 10 w 10"/>
                    <a:gd name="T39" fmla="*/ 1 h 15"/>
                    <a:gd name="T40" fmla="*/ 10 w 10"/>
                    <a:gd name="T41" fmla="*/ 4 h 15"/>
                    <a:gd name="T42" fmla="*/ 9 w 10"/>
                    <a:gd name="T43" fmla="*/ 3 h 15"/>
                    <a:gd name="T44" fmla="*/ 8 w 10"/>
                    <a:gd name="T45" fmla="*/ 3 h 15"/>
                    <a:gd name="T46" fmla="*/ 7 w 10"/>
                    <a:gd name="T47" fmla="*/ 3 h 15"/>
                    <a:gd name="T48" fmla="*/ 6 w 10"/>
                    <a:gd name="T49" fmla="*/ 3 h 15"/>
                    <a:gd name="T50" fmla="*/ 5 w 10"/>
                    <a:gd name="T51" fmla="*/ 3 h 15"/>
                    <a:gd name="T52" fmla="*/ 5 w 10"/>
                    <a:gd name="T53" fmla="*/ 3 h 15"/>
                    <a:gd name="T54" fmla="*/ 4 w 10"/>
                    <a:gd name="T55" fmla="*/ 3 h 15"/>
                    <a:gd name="T56" fmla="*/ 4 w 10"/>
                    <a:gd name="T57" fmla="*/ 4 h 15"/>
                    <a:gd name="T58" fmla="*/ 4 w 10"/>
                    <a:gd name="T59" fmla="*/ 5 h 15"/>
                    <a:gd name="T60" fmla="*/ 5 w 10"/>
                    <a:gd name="T61" fmla="*/ 5 h 15"/>
                    <a:gd name="T62" fmla="*/ 5 w 10"/>
                    <a:gd name="T63" fmla="*/ 6 h 15"/>
                    <a:gd name="T64" fmla="*/ 7 w 10"/>
                    <a:gd name="T65" fmla="*/ 6 h 15"/>
                    <a:gd name="T66" fmla="*/ 8 w 10"/>
                    <a:gd name="T67" fmla="*/ 7 h 15"/>
                    <a:gd name="T68" fmla="*/ 9 w 10"/>
                    <a:gd name="T69" fmla="*/ 8 h 15"/>
                    <a:gd name="T70" fmla="*/ 10 w 10"/>
                    <a:gd name="T71" fmla="*/ 9 h 15"/>
                    <a:gd name="T72" fmla="*/ 10 w 10"/>
                    <a:gd name="T73" fmla="*/ 11 h 15"/>
                    <a:gd name="T74" fmla="*/ 10 w 10"/>
                    <a:gd name="T75" fmla="*/ 13 h 15"/>
                    <a:gd name="T76" fmla="*/ 9 w 10"/>
                    <a:gd name="T77" fmla="*/ 14 h 15"/>
                    <a:gd name="T78" fmla="*/ 7 w 10"/>
                    <a:gd name="T79" fmla="*/ 15 h 15"/>
                    <a:gd name="T80" fmla="*/ 5 w 10"/>
                    <a:gd name="T81" fmla="*/ 15 h 15"/>
                    <a:gd name="T82" fmla="*/ 2 w 10"/>
                    <a:gd name="T83" fmla="*/ 15 h 15"/>
                    <a:gd name="T84" fmla="*/ 0 w 10"/>
                    <a:gd name="T8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5">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7" name="Freeform 66"/>
                <p:cNvSpPr>
                  <a:spLocks noEditPoints="1"/>
                </p:cNvSpPr>
                <p:nvPr/>
              </p:nvSpPr>
              <p:spPr bwMode="auto">
                <a:xfrm>
                  <a:off x="9738257" y="1831664"/>
                  <a:ext cx="19124" cy="80744"/>
                </a:xfrm>
                <a:custGeom>
                  <a:avLst/>
                  <a:gdLst>
                    <a:gd name="T0" fmla="*/ 2 w 4"/>
                    <a:gd name="T1" fmla="*/ 4 h 16"/>
                    <a:gd name="T2" fmla="*/ 1 w 4"/>
                    <a:gd name="T3" fmla="*/ 3 h 16"/>
                    <a:gd name="T4" fmla="*/ 0 w 4"/>
                    <a:gd name="T5" fmla="*/ 2 h 16"/>
                    <a:gd name="T6" fmla="*/ 1 w 4"/>
                    <a:gd name="T7" fmla="*/ 1 h 16"/>
                    <a:gd name="T8" fmla="*/ 2 w 4"/>
                    <a:gd name="T9" fmla="*/ 0 h 16"/>
                    <a:gd name="T10" fmla="*/ 4 w 4"/>
                    <a:gd name="T11" fmla="*/ 1 h 16"/>
                    <a:gd name="T12" fmla="*/ 4 w 4"/>
                    <a:gd name="T13" fmla="*/ 2 h 16"/>
                    <a:gd name="T14" fmla="*/ 4 w 4"/>
                    <a:gd name="T15" fmla="*/ 3 h 16"/>
                    <a:gd name="T16" fmla="*/ 2 w 4"/>
                    <a:gd name="T17" fmla="*/ 4 h 16"/>
                    <a:gd name="T18" fmla="*/ 4 w 4"/>
                    <a:gd name="T19" fmla="*/ 16 h 16"/>
                    <a:gd name="T20" fmla="*/ 1 w 4"/>
                    <a:gd name="T21" fmla="*/ 16 h 16"/>
                    <a:gd name="T22" fmla="*/ 1 w 4"/>
                    <a:gd name="T23" fmla="*/ 5 h 16"/>
                    <a:gd name="T24" fmla="*/ 4 w 4"/>
                    <a:gd name="T25" fmla="*/ 5 h 16"/>
                    <a:gd name="T26" fmla="*/ 4 w 4"/>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6">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8" name="Freeform 67"/>
                <p:cNvSpPr>
                  <a:spLocks noEditPoints="1"/>
                </p:cNvSpPr>
                <p:nvPr/>
              </p:nvSpPr>
              <p:spPr bwMode="auto">
                <a:xfrm>
                  <a:off x="9768005" y="1857163"/>
                  <a:ext cx="55246" cy="80744"/>
                </a:xfrm>
                <a:custGeom>
                  <a:avLst/>
                  <a:gdLst>
                    <a:gd name="T0" fmla="*/ 11 w 11"/>
                    <a:gd name="T1" fmla="*/ 10 h 16"/>
                    <a:gd name="T2" fmla="*/ 9 w 11"/>
                    <a:gd name="T3" fmla="*/ 14 h 16"/>
                    <a:gd name="T4" fmla="*/ 4 w 11"/>
                    <a:gd name="T5" fmla="*/ 16 h 16"/>
                    <a:gd name="T6" fmla="*/ 1 w 11"/>
                    <a:gd name="T7" fmla="*/ 15 h 16"/>
                    <a:gd name="T8" fmla="*/ 1 w 11"/>
                    <a:gd name="T9" fmla="*/ 13 h 16"/>
                    <a:gd name="T10" fmla="*/ 4 w 11"/>
                    <a:gd name="T11" fmla="*/ 13 h 16"/>
                    <a:gd name="T12" fmla="*/ 7 w 11"/>
                    <a:gd name="T13" fmla="*/ 13 h 16"/>
                    <a:gd name="T14" fmla="*/ 8 w 11"/>
                    <a:gd name="T15" fmla="*/ 10 h 16"/>
                    <a:gd name="T16" fmla="*/ 8 w 11"/>
                    <a:gd name="T17" fmla="*/ 9 h 16"/>
                    <a:gd name="T18" fmla="*/ 8 w 11"/>
                    <a:gd name="T19" fmla="*/ 9 h 16"/>
                    <a:gd name="T20" fmla="*/ 4 w 11"/>
                    <a:gd name="T21" fmla="*/ 11 h 16"/>
                    <a:gd name="T22" fmla="*/ 1 w 11"/>
                    <a:gd name="T23" fmla="*/ 10 h 16"/>
                    <a:gd name="T24" fmla="*/ 0 w 11"/>
                    <a:gd name="T25" fmla="*/ 6 h 16"/>
                    <a:gd name="T26" fmla="*/ 1 w 11"/>
                    <a:gd name="T27" fmla="*/ 2 h 16"/>
                    <a:gd name="T28" fmla="*/ 5 w 11"/>
                    <a:gd name="T29" fmla="*/ 0 h 16"/>
                    <a:gd name="T30" fmla="*/ 8 w 11"/>
                    <a:gd name="T31" fmla="*/ 2 h 16"/>
                    <a:gd name="T32" fmla="*/ 8 w 11"/>
                    <a:gd name="T33" fmla="*/ 2 h 16"/>
                    <a:gd name="T34" fmla="*/ 8 w 11"/>
                    <a:gd name="T35" fmla="*/ 0 h 16"/>
                    <a:gd name="T36" fmla="*/ 11 w 11"/>
                    <a:gd name="T37" fmla="*/ 0 h 16"/>
                    <a:gd name="T38" fmla="*/ 11 w 11"/>
                    <a:gd name="T39" fmla="*/ 10 h 16"/>
                    <a:gd name="T40" fmla="*/ 8 w 11"/>
                    <a:gd name="T41" fmla="*/ 6 h 16"/>
                    <a:gd name="T42" fmla="*/ 8 w 11"/>
                    <a:gd name="T43" fmla="*/ 5 h 16"/>
                    <a:gd name="T44" fmla="*/ 7 w 11"/>
                    <a:gd name="T45" fmla="*/ 3 h 16"/>
                    <a:gd name="T46" fmla="*/ 5 w 11"/>
                    <a:gd name="T47" fmla="*/ 3 h 16"/>
                    <a:gd name="T48" fmla="*/ 4 w 11"/>
                    <a:gd name="T49" fmla="*/ 3 h 16"/>
                    <a:gd name="T50" fmla="*/ 3 w 11"/>
                    <a:gd name="T51" fmla="*/ 6 h 16"/>
                    <a:gd name="T52" fmla="*/ 4 w 11"/>
                    <a:gd name="T53" fmla="*/ 8 h 16"/>
                    <a:gd name="T54" fmla="*/ 5 w 11"/>
                    <a:gd name="T55" fmla="*/ 9 h 16"/>
                    <a:gd name="T56" fmla="*/ 7 w 11"/>
                    <a:gd name="T57" fmla="*/ 8 h 16"/>
                    <a:gd name="T58" fmla="*/ 8 w 11"/>
                    <a:gd name="T5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6">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9" name="Freeform 68"/>
                <p:cNvSpPr>
                  <a:spLocks/>
                </p:cNvSpPr>
                <p:nvPr/>
              </p:nvSpPr>
              <p:spPr bwMode="auto">
                <a:xfrm>
                  <a:off x="9833875" y="1857163"/>
                  <a:ext cx="55246" cy="55246"/>
                </a:xfrm>
                <a:custGeom>
                  <a:avLst/>
                  <a:gdLst>
                    <a:gd name="T0" fmla="*/ 11 w 11"/>
                    <a:gd name="T1" fmla="*/ 11 h 11"/>
                    <a:gd name="T2" fmla="*/ 7 w 11"/>
                    <a:gd name="T3" fmla="*/ 11 h 11"/>
                    <a:gd name="T4" fmla="*/ 7 w 11"/>
                    <a:gd name="T5" fmla="*/ 5 h 11"/>
                    <a:gd name="T6" fmla="*/ 6 w 11"/>
                    <a:gd name="T7" fmla="*/ 3 h 11"/>
                    <a:gd name="T8" fmla="*/ 4 w 11"/>
                    <a:gd name="T9" fmla="*/ 3 h 11"/>
                    <a:gd name="T10" fmla="*/ 4 w 11"/>
                    <a:gd name="T11" fmla="*/ 5 h 11"/>
                    <a:gd name="T12" fmla="*/ 4 w 11"/>
                    <a:gd name="T13" fmla="*/ 11 h 11"/>
                    <a:gd name="T14" fmla="*/ 0 w 11"/>
                    <a:gd name="T15" fmla="*/ 11 h 11"/>
                    <a:gd name="T16" fmla="*/ 0 w 11"/>
                    <a:gd name="T17" fmla="*/ 0 h 11"/>
                    <a:gd name="T18" fmla="*/ 4 w 11"/>
                    <a:gd name="T19" fmla="*/ 0 h 11"/>
                    <a:gd name="T20" fmla="*/ 4 w 11"/>
                    <a:gd name="T21" fmla="*/ 2 h 11"/>
                    <a:gd name="T22" fmla="*/ 4 w 11"/>
                    <a:gd name="T23" fmla="*/ 2 h 11"/>
                    <a:gd name="T24" fmla="*/ 7 w 11"/>
                    <a:gd name="T25" fmla="*/ 0 h 11"/>
                    <a:gd name="T26" fmla="*/ 11 w 11"/>
                    <a:gd name="T27" fmla="*/ 4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0" name="Freeform 69"/>
                <p:cNvSpPr>
                  <a:spLocks noEditPoints="1"/>
                </p:cNvSpPr>
                <p:nvPr/>
              </p:nvSpPr>
              <p:spPr bwMode="auto">
                <a:xfrm>
                  <a:off x="9893370" y="1857163"/>
                  <a:ext cx="50996" cy="55246"/>
                </a:xfrm>
                <a:custGeom>
                  <a:avLst/>
                  <a:gdLst>
                    <a:gd name="T0" fmla="*/ 10 w 10"/>
                    <a:gd name="T1" fmla="*/ 11 h 11"/>
                    <a:gd name="T2" fmla="*/ 7 w 10"/>
                    <a:gd name="T3" fmla="*/ 11 h 11"/>
                    <a:gd name="T4" fmla="*/ 7 w 10"/>
                    <a:gd name="T5" fmla="*/ 9 h 11"/>
                    <a:gd name="T6" fmla="*/ 7 w 10"/>
                    <a:gd name="T7" fmla="*/ 9 h 11"/>
                    <a:gd name="T8" fmla="*/ 4 w 10"/>
                    <a:gd name="T9" fmla="*/ 11 h 11"/>
                    <a:gd name="T10" fmla="*/ 1 w 10"/>
                    <a:gd name="T11" fmla="*/ 10 h 11"/>
                    <a:gd name="T12" fmla="*/ 0 w 10"/>
                    <a:gd name="T13" fmla="*/ 8 h 11"/>
                    <a:gd name="T14" fmla="*/ 4 w 10"/>
                    <a:gd name="T15" fmla="*/ 4 h 11"/>
                    <a:gd name="T16" fmla="*/ 7 w 10"/>
                    <a:gd name="T17" fmla="*/ 4 h 11"/>
                    <a:gd name="T18" fmla="*/ 5 w 10"/>
                    <a:gd name="T19" fmla="*/ 2 h 11"/>
                    <a:gd name="T20" fmla="*/ 1 w 10"/>
                    <a:gd name="T21" fmla="*/ 3 h 11"/>
                    <a:gd name="T22" fmla="*/ 1 w 10"/>
                    <a:gd name="T23" fmla="*/ 1 h 11"/>
                    <a:gd name="T24" fmla="*/ 3 w 10"/>
                    <a:gd name="T25" fmla="*/ 0 h 11"/>
                    <a:gd name="T26" fmla="*/ 5 w 10"/>
                    <a:gd name="T27" fmla="*/ 0 h 11"/>
                    <a:gd name="T28" fmla="*/ 10 w 10"/>
                    <a:gd name="T29" fmla="*/ 5 h 11"/>
                    <a:gd name="T30" fmla="*/ 10 w 10"/>
                    <a:gd name="T31" fmla="*/ 11 h 11"/>
                    <a:gd name="T32" fmla="*/ 7 w 10"/>
                    <a:gd name="T33" fmla="*/ 7 h 11"/>
                    <a:gd name="T34" fmla="*/ 7 w 10"/>
                    <a:gd name="T35" fmla="*/ 6 h 11"/>
                    <a:gd name="T36" fmla="*/ 5 w 10"/>
                    <a:gd name="T37" fmla="*/ 6 h 11"/>
                    <a:gd name="T38" fmla="*/ 3 w 10"/>
                    <a:gd name="T39" fmla="*/ 8 h 11"/>
                    <a:gd name="T40" fmla="*/ 4 w 10"/>
                    <a:gd name="T41" fmla="*/ 9 h 11"/>
                    <a:gd name="T42" fmla="*/ 5 w 10"/>
                    <a:gd name="T43" fmla="*/ 9 h 11"/>
                    <a:gd name="T44" fmla="*/ 6 w 10"/>
                    <a:gd name="T45" fmla="*/ 8 h 11"/>
                    <a:gd name="T46" fmla="*/ 7 w 10"/>
                    <a:gd name="T4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1">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1" name="Freeform 70"/>
                <p:cNvSpPr>
                  <a:spLocks/>
                </p:cNvSpPr>
                <p:nvPr/>
              </p:nvSpPr>
              <p:spPr bwMode="auto">
                <a:xfrm>
                  <a:off x="9952866" y="1840164"/>
                  <a:ext cx="36123" cy="72245"/>
                </a:xfrm>
                <a:custGeom>
                  <a:avLst/>
                  <a:gdLst>
                    <a:gd name="T0" fmla="*/ 7 w 7"/>
                    <a:gd name="T1" fmla="*/ 14 h 14"/>
                    <a:gd name="T2" fmla="*/ 5 w 7"/>
                    <a:gd name="T3" fmla="*/ 14 h 14"/>
                    <a:gd name="T4" fmla="*/ 1 w 7"/>
                    <a:gd name="T5" fmla="*/ 11 h 14"/>
                    <a:gd name="T6" fmla="*/ 1 w 7"/>
                    <a:gd name="T7" fmla="*/ 6 h 14"/>
                    <a:gd name="T8" fmla="*/ 0 w 7"/>
                    <a:gd name="T9" fmla="*/ 6 h 14"/>
                    <a:gd name="T10" fmla="*/ 0 w 7"/>
                    <a:gd name="T11" fmla="*/ 3 h 14"/>
                    <a:gd name="T12" fmla="*/ 1 w 7"/>
                    <a:gd name="T13" fmla="*/ 3 h 14"/>
                    <a:gd name="T14" fmla="*/ 1 w 7"/>
                    <a:gd name="T15" fmla="*/ 1 h 14"/>
                    <a:gd name="T16" fmla="*/ 4 w 7"/>
                    <a:gd name="T17" fmla="*/ 0 h 14"/>
                    <a:gd name="T18" fmla="*/ 4 w 7"/>
                    <a:gd name="T19" fmla="*/ 3 h 14"/>
                    <a:gd name="T20" fmla="*/ 7 w 7"/>
                    <a:gd name="T21" fmla="*/ 3 h 14"/>
                    <a:gd name="T22" fmla="*/ 7 w 7"/>
                    <a:gd name="T23" fmla="*/ 6 h 14"/>
                    <a:gd name="T24" fmla="*/ 4 w 7"/>
                    <a:gd name="T25" fmla="*/ 6 h 14"/>
                    <a:gd name="T26" fmla="*/ 4 w 7"/>
                    <a:gd name="T27" fmla="*/ 10 h 14"/>
                    <a:gd name="T28" fmla="*/ 6 w 7"/>
                    <a:gd name="T29" fmla="*/ 12 h 14"/>
                    <a:gd name="T30" fmla="*/ 7 w 7"/>
                    <a:gd name="T31" fmla="*/ 11 h 14"/>
                    <a:gd name="T32" fmla="*/ 7 w 7"/>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2" name="Freeform 71"/>
                <p:cNvSpPr>
                  <a:spLocks/>
                </p:cNvSpPr>
                <p:nvPr/>
              </p:nvSpPr>
              <p:spPr bwMode="auto">
                <a:xfrm>
                  <a:off x="9993239" y="1857163"/>
                  <a:ext cx="57371" cy="55246"/>
                </a:xfrm>
                <a:custGeom>
                  <a:avLst/>
                  <a:gdLst>
                    <a:gd name="T0" fmla="*/ 11 w 11"/>
                    <a:gd name="T1" fmla="*/ 11 h 11"/>
                    <a:gd name="T2" fmla="*/ 7 w 11"/>
                    <a:gd name="T3" fmla="*/ 11 h 11"/>
                    <a:gd name="T4" fmla="*/ 7 w 11"/>
                    <a:gd name="T5" fmla="*/ 9 h 11"/>
                    <a:gd name="T6" fmla="*/ 7 w 11"/>
                    <a:gd name="T7" fmla="*/ 9 h 11"/>
                    <a:gd name="T8" fmla="*/ 4 w 11"/>
                    <a:gd name="T9" fmla="*/ 11 h 11"/>
                    <a:gd name="T10" fmla="*/ 0 w 11"/>
                    <a:gd name="T11" fmla="*/ 7 h 11"/>
                    <a:gd name="T12" fmla="*/ 0 w 11"/>
                    <a:gd name="T13" fmla="*/ 0 h 11"/>
                    <a:gd name="T14" fmla="*/ 4 w 11"/>
                    <a:gd name="T15" fmla="*/ 0 h 11"/>
                    <a:gd name="T16" fmla="*/ 4 w 11"/>
                    <a:gd name="T17" fmla="*/ 6 h 11"/>
                    <a:gd name="T18" fmla="*/ 5 w 11"/>
                    <a:gd name="T19" fmla="*/ 9 h 11"/>
                    <a:gd name="T20" fmla="*/ 7 w 11"/>
                    <a:gd name="T21" fmla="*/ 8 h 11"/>
                    <a:gd name="T22" fmla="*/ 7 w 11"/>
                    <a:gd name="T23" fmla="*/ 6 h 11"/>
                    <a:gd name="T24" fmla="*/ 7 w 11"/>
                    <a:gd name="T25" fmla="*/ 0 h 11"/>
                    <a:gd name="T26" fmla="*/ 11 w 11"/>
                    <a:gd name="T27" fmla="*/ 0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3" name="Freeform 72"/>
                <p:cNvSpPr>
                  <a:spLocks/>
                </p:cNvSpPr>
                <p:nvPr/>
              </p:nvSpPr>
              <p:spPr bwMode="auto">
                <a:xfrm>
                  <a:off x="10059108" y="1857163"/>
                  <a:ext cx="36123" cy="55246"/>
                </a:xfrm>
                <a:custGeom>
                  <a:avLst/>
                  <a:gdLst>
                    <a:gd name="T0" fmla="*/ 7 w 7"/>
                    <a:gd name="T1" fmla="*/ 3 h 11"/>
                    <a:gd name="T2" fmla="*/ 6 w 7"/>
                    <a:gd name="T3" fmla="*/ 3 h 11"/>
                    <a:gd name="T4" fmla="*/ 4 w 7"/>
                    <a:gd name="T5" fmla="*/ 4 h 11"/>
                    <a:gd name="T6" fmla="*/ 4 w 7"/>
                    <a:gd name="T7" fmla="*/ 6 h 11"/>
                    <a:gd name="T8" fmla="*/ 4 w 7"/>
                    <a:gd name="T9" fmla="*/ 11 h 11"/>
                    <a:gd name="T10" fmla="*/ 0 w 7"/>
                    <a:gd name="T11" fmla="*/ 11 h 11"/>
                    <a:gd name="T12" fmla="*/ 0 w 7"/>
                    <a:gd name="T13" fmla="*/ 0 h 11"/>
                    <a:gd name="T14" fmla="*/ 4 w 7"/>
                    <a:gd name="T15" fmla="*/ 0 h 11"/>
                    <a:gd name="T16" fmla="*/ 4 w 7"/>
                    <a:gd name="T17" fmla="*/ 2 h 11"/>
                    <a:gd name="T18" fmla="*/ 4 w 7"/>
                    <a:gd name="T19" fmla="*/ 2 h 11"/>
                    <a:gd name="T20" fmla="*/ 6 w 7"/>
                    <a:gd name="T21" fmla="*/ 0 h 11"/>
                    <a:gd name="T22" fmla="*/ 7 w 7"/>
                    <a:gd name="T23" fmla="*/ 0 h 11"/>
                    <a:gd name="T24" fmla="*/ 7 w 7"/>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4" name="Freeform 73"/>
                <p:cNvSpPr>
                  <a:spLocks noEditPoints="1"/>
                </p:cNvSpPr>
                <p:nvPr/>
              </p:nvSpPr>
              <p:spPr bwMode="auto">
                <a:xfrm>
                  <a:off x="10099481" y="1857163"/>
                  <a:ext cx="50996" cy="55246"/>
                </a:xfrm>
                <a:custGeom>
                  <a:avLst/>
                  <a:gdLst>
                    <a:gd name="T0" fmla="*/ 10 w 10"/>
                    <a:gd name="T1" fmla="*/ 7 h 11"/>
                    <a:gd name="T2" fmla="*/ 3 w 10"/>
                    <a:gd name="T3" fmla="*/ 7 h 11"/>
                    <a:gd name="T4" fmla="*/ 6 w 10"/>
                    <a:gd name="T5" fmla="*/ 9 h 11"/>
                    <a:gd name="T6" fmla="*/ 9 w 10"/>
                    <a:gd name="T7" fmla="*/ 8 h 11"/>
                    <a:gd name="T8" fmla="*/ 9 w 10"/>
                    <a:gd name="T9" fmla="*/ 10 h 11"/>
                    <a:gd name="T10" fmla="*/ 5 w 10"/>
                    <a:gd name="T11" fmla="*/ 11 h 11"/>
                    <a:gd name="T12" fmla="*/ 1 w 10"/>
                    <a:gd name="T13" fmla="*/ 10 h 11"/>
                    <a:gd name="T14" fmla="*/ 0 w 10"/>
                    <a:gd name="T15" fmla="*/ 6 h 11"/>
                    <a:gd name="T16" fmla="*/ 2 w 10"/>
                    <a:gd name="T17" fmla="*/ 2 h 11"/>
                    <a:gd name="T18" fmla="*/ 5 w 10"/>
                    <a:gd name="T19" fmla="*/ 0 h 11"/>
                    <a:gd name="T20" fmla="*/ 9 w 10"/>
                    <a:gd name="T21" fmla="*/ 2 h 11"/>
                    <a:gd name="T22" fmla="*/ 10 w 10"/>
                    <a:gd name="T23" fmla="*/ 5 h 11"/>
                    <a:gd name="T24" fmla="*/ 10 w 10"/>
                    <a:gd name="T25" fmla="*/ 7 h 11"/>
                    <a:gd name="T26" fmla="*/ 7 w 10"/>
                    <a:gd name="T27" fmla="*/ 5 h 11"/>
                    <a:gd name="T28" fmla="*/ 5 w 10"/>
                    <a:gd name="T29" fmla="*/ 2 h 11"/>
                    <a:gd name="T30" fmla="*/ 4 w 10"/>
                    <a:gd name="T31" fmla="*/ 3 h 11"/>
                    <a:gd name="T32" fmla="*/ 3 w 10"/>
                    <a:gd name="T33" fmla="*/ 5 h 11"/>
                    <a:gd name="T34" fmla="*/ 7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sp>
          <p:nvSpPr>
            <p:cNvPr id="848" name="TextBox 847"/>
            <p:cNvSpPr txBox="1"/>
            <p:nvPr/>
          </p:nvSpPr>
          <p:spPr>
            <a:xfrm>
              <a:off x="7799820" y="777570"/>
              <a:ext cx="1190295" cy="49089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Act on Objective</a:t>
              </a:r>
            </a:p>
          </p:txBody>
        </p:sp>
        <p:sp>
          <p:nvSpPr>
            <p:cNvPr id="849" name="&quot;No&quot; Symbol 848"/>
            <p:cNvSpPr/>
            <p:nvPr/>
          </p:nvSpPr>
          <p:spPr>
            <a:xfrm>
              <a:off x="2450758" y="1333106"/>
              <a:ext cx="1695900" cy="1695900"/>
            </a:xfrm>
            <a:prstGeom prst="noSmoking">
              <a:avLst/>
            </a:prstGeom>
            <a:solidFill>
              <a:srgbClr val="F9A145"/>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p:txBody>
        </p:sp>
      </p:grpSp>
      <p:sp>
        <p:nvSpPr>
          <p:cNvPr id="6" name="Rectangle 5"/>
          <p:cNvSpPr/>
          <p:nvPr/>
        </p:nvSpPr>
        <p:spPr>
          <a:xfrm>
            <a:off x="31007" y="957803"/>
            <a:ext cx="8889133" cy="1265285"/>
          </a:xfrm>
          <a:prstGeom prst="rect">
            <a:avLst/>
          </a:prstGeom>
        </p:spPr>
        <p:txBody>
          <a:bodyPr wrap="square">
            <a:spAutoFit/>
          </a:bodyPr>
          <a:lstStyle/>
          <a:p>
            <a:pPr algn="just">
              <a:buNone/>
            </a:pPr>
            <a:r>
              <a:rPr lang="en-US" sz="2000" b="1" dirty="0">
                <a:solidFill>
                  <a:srgbClr val="000000"/>
                </a:solidFill>
                <a:latin typeface="+mn-lt"/>
              </a:rPr>
              <a:t>The Cyber Attack Lifecycle is a sequence of events that an attacker goes through to successfully infiltrate a network and </a:t>
            </a:r>
            <a:r>
              <a:rPr lang="en-US" sz="2000" b="1" dirty="0" err="1">
                <a:solidFill>
                  <a:srgbClr val="000000"/>
                </a:solidFill>
                <a:latin typeface="+mn-lt"/>
              </a:rPr>
              <a:t>exfiltrate</a:t>
            </a:r>
            <a:r>
              <a:rPr lang="en-US" sz="2000" b="1" dirty="0">
                <a:solidFill>
                  <a:srgbClr val="000000"/>
                </a:solidFill>
                <a:latin typeface="+mn-lt"/>
              </a:rPr>
              <a:t> data from it. The good news is that blocking just one stage in this lifecycle is all that is needed to protect a company's network from attack</a:t>
            </a:r>
            <a:r>
              <a:rPr lang="en-US" sz="2800" dirty="0"/>
              <a:t>. </a:t>
            </a:r>
          </a:p>
        </p:txBody>
      </p:sp>
    </p:spTree>
    <p:extLst>
      <p:ext uri="{BB962C8B-B14F-4D97-AF65-F5344CB8AC3E}">
        <p14:creationId xmlns:p14="http://schemas.microsoft.com/office/powerpoint/2010/main" val="263052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800" dirty="0">
                <a:solidFill>
                  <a:schemeClr val="bg1"/>
                </a:solidFill>
              </a:rPr>
              <a:t>Cyber Attack Lifecycle</a:t>
            </a:r>
          </a:p>
        </p:txBody>
      </p:sp>
      <p:grpSp>
        <p:nvGrpSpPr>
          <p:cNvPr id="833" name="Group 832"/>
          <p:cNvGrpSpPr/>
          <p:nvPr/>
        </p:nvGrpSpPr>
        <p:grpSpPr>
          <a:xfrm>
            <a:off x="376259" y="798700"/>
            <a:ext cx="8543882" cy="2566287"/>
            <a:chOff x="51335" y="719232"/>
            <a:chExt cx="9084774" cy="2728752"/>
          </a:xfrm>
        </p:grpSpPr>
        <p:sp>
          <p:nvSpPr>
            <p:cNvPr id="834" name="Right Arrow 833"/>
            <p:cNvSpPr/>
            <p:nvPr/>
          </p:nvSpPr>
          <p:spPr>
            <a:xfrm>
              <a:off x="93470" y="2846847"/>
              <a:ext cx="9042639" cy="601137"/>
            </a:xfrm>
            <a:prstGeom prst="rightArrow">
              <a:avLst/>
            </a:prstGeom>
            <a:solidFill>
              <a:srgbClr val="7FD0DD"/>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grpSp>
          <p:nvGrpSpPr>
            <p:cNvPr id="835" name="Group 834"/>
            <p:cNvGrpSpPr/>
            <p:nvPr/>
          </p:nvGrpSpPr>
          <p:grpSpPr>
            <a:xfrm>
              <a:off x="174275" y="1239234"/>
              <a:ext cx="1070507" cy="1877188"/>
              <a:chOff x="217468" y="1259060"/>
              <a:chExt cx="1070507" cy="1877188"/>
            </a:xfrm>
          </p:grpSpPr>
          <p:sp>
            <p:nvSpPr>
              <p:cNvPr id="1158" name="Round Same Side Corner Rectangle 1157"/>
              <p:cNvSpPr/>
              <p:nvPr/>
            </p:nvSpPr>
            <p:spPr>
              <a:xfrm>
                <a:off x="217468" y="1259060"/>
                <a:ext cx="1070507" cy="1877188"/>
              </a:xfrm>
              <a:prstGeom prst="round2SameRect">
                <a:avLst>
                  <a:gd name="adj1" fmla="val 86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59" name="Freeform 28"/>
              <p:cNvSpPr>
                <a:spLocks noEditPoints="1"/>
              </p:cNvSpPr>
              <p:nvPr/>
            </p:nvSpPr>
            <p:spPr bwMode="auto">
              <a:xfrm>
                <a:off x="516780" y="2118030"/>
                <a:ext cx="467438" cy="852189"/>
              </a:xfrm>
              <a:custGeom>
                <a:avLst/>
                <a:gdLst>
                  <a:gd name="T0" fmla="*/ 267 w 277"/>
                  <a:gd name="T1" fmla="*/ 320 h 505"/>
                  <a:gd name="T2" fmla="*/ 267 w 277"/>
                  <a:gd name="T3" fmla="*/ 33 h 505"/>
                  <a:gd name="T4" fmla="*/ 195 w 277"/>
                  <a:gd name="T5" fmla="*/ 14 h 505"/>
                  <a:gd name="T6" fmla="*/ 166 w 277"/>
                  <a:gd name="T7" fmla="*/ 0 h 505"/>
                  <a:gd name="T8" fmla="*/ 108 w 277"/>
                  <a:gd name="T9" fmla="*/ 14 h 505"/>
                  <a:gd name="T10" fmla="*/ 79 w 277"/>
                  <a:gd name="T11" fmla="*/ 33 h 505"/>
                  <a:gd name="T12" fmla="*/ 10 w 277"/>
                  <a:gd name="T13" fmla="*/ 141 h 505"/>
                  <a:gd name="T14" fmla="*/ 10 w 277"/>
                  <a:gd name="T15" fmla="*/ 492 h 505"/>
                  <a:gd name="T16" fmla="*/ 0 w 277"/>
                  <a:gd name="T17" fmla="*/ 505 h 505"/>
                  <a:gd name="T18" fmla="*/ 277 w 277"/>
                  <a:gd name="T19" fmla="*/ 491 h 505"/>
                  <a:gd name="T20" fmla="*/ 153 w 277"/>
                  <a:gd name="T21" fmla="*/ 125 h 505"/>
                  <a:gd name="T22" fmla="*/ 231 w 277"/>
                  <a:gd name="T23" fmla="*/ 162 h 505"/>
                  <a:gd name="T24" fmla="*/ 153 w 277"/>
                  <a:gd name="T25" fmla="*/ 125 h 505"/>
                  <a:gd name="T26" fmla="*/ 231 w 277"/>
                  <a:gd name="T27" fmla="*/ 180 h 505"/>
                  <a:gd name="T28" fmla="*/ 153 w 277"/>
                  <a:gd name="T29" fmla="*/ 218 h 505"/>
                  <a:gd name="T30" fmla="*/ 153 w 277"/>
                  <a:gd name="T31" fmla="*/ 236 h 505"/>
                  <a:gd name="T32" fmla="*/ 231 w 277"/>
                  <a:gd name="T33" fmla="*/ 274 h 505"/>
                  <a:gd name="T34" fmla="*/ 153 w 277"/>
                  <a:gd name="T35" fmla="*/ 236 h 505"/>
                  <a:gd name="T36" fmla="*/ 231 w 277"/>
                  <a:gd name="T37" fmla="*/ 292 h 505"/>
                  <a:gd name="T38" fmla="*/ 153 w 277"/>
                  <a:gd name="T39" fmla="*/ 330 h 505"/>
                  <a:gd name="T40" fmla="*/ 153 w 277"/>
                  <a:gd name="T41" fmla="*/ 348 h 505"/>
                  <a:gd name="T42" fmla="*/ 231 w 277"/>
                  <a:gd name="T43" fmla="*/ 385 h 505"/>
                  <a:gd name="T44" fmla="*/ 153 w 277"/>
                  <a:gd name="T45" fmla="*/ 348 h 505"/>
                  <a:gd name="T46" fmla="*/ 188 w 277"/>
                  <a:gd name="T47" fmla="*/ 495 h 505"/>
                  <a:gd name="T48" fmla="*/ 90 w 277"/>
                  <a:gd name="T49" fmla="*/ 429 h 505"/>
                  <a:gd name="T50" fmla="*/ 45 w 277"/>
                  <a:gd name="T51" fmla="*/ 125 h 505"/>
                  <a:gd name="T52" fmla="*/ 123 w 277"/>
                  <a:gd name="T53" fmla="*/ 162 h 505"/>
                  <a:gd name="T54" fmla="*/ 45 w 277"/>
                  <a:gd name="T55" fmla="*/ 125 h 505"/>
                  <a:gd name="T56" fmla="*/ 123 w 277"/>
                  <a:gd name="T57" fmla="*/ 180 h 505"/>
                  <a:gd name="T58" fmla="*/ 45 w 277"/>
                  <a:gd name="T59" fmla="*/ 218 h 505"/>
                  <a:gd name="T60" fmla="*/ 45 w 277"/>
                  <a:gd name="T61" fmla="*/ 236 h 505"/>
                  <a:gd name="T62" fmla="*/ 123 w 277"/>
                  <a:gd name="T63" fmla="*/ 274 h 505"/>
                  <a:gd name="T64" fmla="*/ 45 w 277"/>
                  <a:gd name="T65" fmla="*/ 236 h 505"/>
                  <a:gd name="T66" fmla="*/ 123 w 277"/>
                  <a:gd name="T67" fmla="*/ 292 h 505"/>
                  <a:gd name="T68" fmla="*/ 45 w 277"/>
                  <a:gd name="T69" fmla="*/ 330 h 505"/>
                  <a:gd name="T70" fmla="*/ 45 w 277"/>
                  <a:gd name="T71" fmla="*/ 348 h 505"/>
                  <a:gd name="T72" fmla="*/ 123 w 277"/>
                  <a:gd name="T73" fmla="*/ 385 h 505"/>
                  <a:gd name="T74" fmla="*/ 45 w 277"/>
                  <a:gd name="T75" fmla="*/ 34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7" h="505">
                    <a:moveTo>
                      <a:pt x="267" y="491"/>
                    </a:moveTo>
                    <a:lnTo>
                      <a:pt x="267" y="320"/>
                    </a:lnTo>
                    <a:lnTo>
                      <a:pt x="267" y="278"/>
                    </a:lnTo>
                    <a:lnTo>
                      <a:pt x="267" y="33"/>
                    </a:lnTo>
                    <a:lnTo>
                      <a:pt x="195" y="33"/>
                    </a:lnTo>
                    <a:lnTo>
                      <a:pt x="195" y="14"/>
                    </a:lnTo>
                    <a:lnTo>
                      <a:pt x="166" y="14"/>
                    </a:lnTo>
                    <a:lnTo>
                      <a:pt x="166" y="0"/>
                    </a:lnTo>
                    <a:lnTo>
                      <a:pt x="108" y="0"/>
                    </a:lnTo>
                    <a:lnTo>
                      <a:pt x="108" y="14"/>
                    </a:lnTo>
                    <a:lnTo>
                      <a:pt x="79" y="14"/>
                    </a:lnTo>
                    <a:lnTo>
                      <a:pt x="79" y="33"/>
                    </a:lnTo>
                    <a:lnTo>
                      <a:pt x="10" y="33"/>
                    </a:lnTo>
                    <a:lnTo>
                      <a:pt x="10" y="141"/>
                    </a:lnTo>
                    <a:lnTo>
                      <a:pt x="10" y="158"/>
                    </a:lnTo>
                    <a:lnTo>
                      <a:pt x="10" y="492"/>
                    </a:lnTo>
                    <a:lnTo>
                      <a:pt x="0" y="492"/>
                    </a:lnTo>
                    <a:lnTo>
                      <a:pt x="0" y="505"/>
                    </a:lnTo>
                    <a:lnTo>
                      <a:pt x="277" y="504"/>
                    </a:lnTo>
                    <a:lnTo>
                      <a:pt x="277" y="491"/>
                    </a:lnTo>
                    <a:lnTo>
                      <a:pt x="267" y="491"/>
                    </a:lnTo>
                    <a:close/>
                    <a:moveTo>
                      <a:pt x="153" y="125"/>
                    </a:moveTo>
                    <a:lnTo>
                      <a:pt x="231" y="125"/>
                    </a:lnTo>
                    <a:lnTo>
                      <a:pt x="231" y="162"/>
                    </a:lnTo>
                    <a:lnTo>
                      <a:pt x="153" y="162"/>
                    </a:lnTo>
                    <a:lnTo>
                      <a:pt x="153" y="125"/>
                    </a:lnTo>
                    <a:close/>
                    <a:moveTo>
                      <a:pt x="153" y="180"/>
                    </a:moveTo>
                    <a:lnTo>
                      <a:pt x="231" y="180"/>
                    </a:lnTo>
                    <a:lnTo>
                      <a:pt x="231" y="218"/>
                    </a:lnTo>
                    <a:lnTo>
                      <a:pt x="153" y="218"/>
                    </a:lnTo>
                    <a:lnTo>
                      <a:pt x="153" y="180"/>
                    </a:lnTo>
                    <a:close/>
                    <a:moveTo>
                      <a:pt x="153" y="236"/>
                    </a:moveTo>
                    <a:lnTo>
                      <a:pt x="231" y="236"/>
                    </a:lnTo>
                    <a:lnTo>
                      <a:pt x="231" y="274"/>
                    </a:lnTo>
                    <a:lnTo>
                      <a:pt x="153" y="274"/>
                    </a:lnTo>
                    <a:lnTo>
                      <a:pt x="153" y="236"/>
                    </a:lnTo>
                    <a:close/>
                    <a:moveTo>
                      <a:pt x="153" y="292"/>
                    </a:moveTo>
                    <a:lnTo>
                      <a:pt x="231" y="292"/>
                    </a:lnTo>
                    <a:lnTo>
                      <a:pt x="231" y="330"/>
                    </a:lnTo>
                    <a:lnTo>
                      <a:pt x="153" y="330"/>
                    </a:lnTo>
                    <a:lnTo>
                      <a:pt x="153" y="292"/>
                    </a:lnTo>
                    <a:close/>
                    <a:moveTo>
                      <a:pt x="153" y="348"/>
                    </a:moveTo>
                    <a:lnTo>
                      <a:pt x="231" y="348"/>
                    </a:lnTo>
                    <a:lnTo>
                      <a:pt x="231" y="385"/>
                    </a:lnTo>
                    <a:lnTo>
                      <a:pt x="153" y="385"/>
                    </a:lnTo>
                    <a:lnTo>
                      <a:pt x="153" y="348"/>
                    </a:lnTo>
                    <a:close/>
                    <a:moveTo>
                      <a:pt x="188" y="429"/>
                    </a:moveTo>
                    <a:lnTo>
                      <a:pt x="188" y="495"/>
                    </a:lnTo>
                    <a:lnTo>
                      <a:pt x="90" y="495"/>
                    </a:lnTo>
                    <a:lnTo>
                      <a:pt x="90" y="429"/>
                    </a:lnTo>
                    <a:lnTo>
                      <a:pt x="188" y="429"/>
                    </a:lnTo>
                    <a:close/>
                    <a:moveTo>
                      <a:pt x="45" y="125"/>
                    </a:moveTo>
                    <a:lnTo>
                      <a:pt x="123" y="125"/>
                    </a:lnTo>
                    <a:lnTo>
                      <a:pt x="123" y="162"/>
                    </a:lnTo>
                    <a:lnTo>
                      <a:pt x="45" y="162"/>
                    </a:lnTo>
                    <a:lnTo>
                      <a:pt x="45" y="125"/>
                    </a:lnTo>
                    <a:close/>
                    <a:moveTo>
                      <a:pt x="45" y="180"/>
                    </a:moveTo>
                    <a:lnTo>
                      <a:pt x="123" y="180"/>
                    </a:lnTo>
                    <a:lnTo>
                      <a:pt x="123" y="218"/>
                    </a:lnTo>
                    <a:lnTo>
                      <a:pt x="45" y="218"/>
                    </a:lnTo>
                    <a:lnTo>
                      <a:pt x="45" y="180"/>
                    </a:lnTo>
                    <a:close/>
                    <a:moveTo>
                      <a:pt x="45" y="236"/>
                    </a:moveTo>
                    <a:lnTo>
                      <a:pt x="123" y="236"/>
                    </a:lnTo>
                    <a:lnTo>
                      <a:pt x="123" y="274"/>
                    </a:lnTo>
                    <a:lnTo>
                      <a:pt x="45" y="274"/>
                    </a:lnTo>
                    <a:lnTo>
                      <a:pt x="45" y="236"/>
                    </a:lnTo>
                    <a:close/>
                    <a:moveTo>
                      <a:pt x="45" y="292"/>
                    </a:moveTo>
                    <a:lnTo>
                      <a:pt x="123" y="292"/>
                    </a:lnTo>
                    <a:lnTo>
                      <a:pt x="123" y="330"/>
                    </a:lnTo>
                    <a:lnTo>
                      <a:pt x="45" y="330"/>
                    </a:lnTo>
                    <a:lnTo>
                      <a:pt x="45" y="292"/>
                    </a:lnTo>
                    <a:close/>
                    <a:moveTo>
                      <a:pt x="45" y="348"/>
                    </a:moveTo>
                    <a:lnTo>
                      <a:pt x="123" y="348"/>
                    </a:lnTo>
                    <a:lnTo>
                      <a:pt x="123" y="385"/>
                    </a:lnTo>
                    <a:lnTo>
                      <a:pt x="45" y="385"/>
                    </a:lnTo>
                    <a:lnTo>
                      <a:pt x="45" y="348"/>
                    </a:lnTo>
                    <a:close/>
                  </a:path>
                </a:pathLst>
              </a:custGeom>
              <a:solidFill>
                <a:srgbClr val="7FD0DD"/>
              </a:solidFill>
              <a:ln w="9525" cap="flat">
                <a:solidFill>
                  <a:srgbClr val="00ACDC"/>
                </a:solid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0" name="Freeform 29"/>
              <p:cNvSpPr>
                <a:spLocks noEditPoints="1"/>
              </p:cNvSpPr>
              <p:nvPr/>
            </p:nvSpPr>
            <p:spPr bwMode="auto">
              <a:xfrm>
                <a:off x="309532" y="2191624"/>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1" name="Freeform 29"/>
              <p:cNvSpPr>
                <a:spLocks noEditPoints="1"/>
              </p:cNvSpPr>
              <p:nvPr/>
            </p:nvSpPr>
            <p:spPr bwMode="auto">
              <a:xfrm>
                <a:off x="1035805" y="2191624"/>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2" name="Freeform 29"/>
              <p:cNvSpPr>
                <a:spLocks noEditPoints="1"/>
              </p:cNvSpPr>
              <p:nvPr/>
            </p:nvSpPr>
            <p:spPr bwMode="auto">
              <a:xfrm>
                <a:off x="1035805" y="2596098"/>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3" name="Freeform 29"/>
              <p:cNvSpPr>
                <a:spLocks noEditPoints="1"/>
              </p:cNvSpPr>
              <p:nvPr/>
            </p:nvSpPr>
            <p:spPr bwMode="auto">
              <a:xfrm>
                <a:off x="309532" y="2596098"/>
                <a:ext cx="180486" cy="232613"/>
              </a:xfrm>
              <a:custGeom>
                <a:avLst/>
                <a:gdLst>
                  <a:gd name="T0" fmla="*/ 267 w 277"/>
                  <a:gd name="T1" fmla="*/ 343 h 357"/>
                  <a:gd name="T2" fmla="*/ 267 w 277"/>
                  <a:gd name="T3" fmla="*/ 20 h 357"/>
                  <a:gd name="T4" fmla="*/ 195 w 277"/>
                  <a:gd name="T5" fmla="*/ 20 h 357"/>
                  <a:gd name="T6" fmla="*/ 195 w 277"/>
                  <a:gd name="T7" fmla="*/ 0 h 357"/>
                  <a:gd name="T8" fmla="*/ 79 w 277"/>
                  <a:gd name="T9" fmla="*/ 0 h 357"/>
                  <a:gd name="T10" fmla="*/ 79 w 277"/>
                  <a:gd name="T11" fmla="*/ 20 h 357"/>
                  <a:gd name="T12" fmla="*/ 10 w 277"/>
                  <a:gd name="T13" fmla="*/ 20 h 357"/>
                  <a:gd name="T14" fmla="*/ 10 w 277"/>
                  <a:gd name="T15" fmla="*/ 344 h 357"/>
                  <a:gd name="T16" fmla="*/ 0 w 277"/>
                  <a:gd name="T17" fmla="*/ 344 h 357"/>
                  <a:gd name="T18" fmla="*/ 0 w 277"/>
                  <a:gd name="T19" fmla="*/ 357 h 357"/>
                  <a:gd name="T20" fmla="*/ 277 w 277"/>
                  <a:gd name="T21" fmla="*/ 356 h 357"/>
                  <a:gd name="T22" fmla="*/ 277 w 277"/>
                  <a:gd name="T23" fmla="*/ 343 h 357"/>
                  <a:gd name="T24" fmla="*/ 267 w 277"/>
                  <a:gd name="T25" fmla="*/ 343 h 357"/>
                  <a:gd name="T26" fmla="*/ 154 w 277"/>
                  <a:gd name="T27" fmla="*/ 48 h 357"/>
                  <a:gd name="T28" fmla="*/ 232 w 277"/>
                  <a:gd name="T29" fmla="*/ 48 h 357"/>
                  <a:gd name="T30" fmla="*/ 232 w 277"/>
                  <a:gd name="T31" fmla="*/ 85 h 357"/>
                  <a:gd name="T32" fmla="*/ 154 w 277"/>
                  <a:gd name="T33" fmla="*/ 85 h 357"/>
                  <a:gd name="T34" fmla="*/ 154 w 277"/>
                  <a:gd name="T35" fmla="*/ 48 h 357"/>
                  <a:gd name="T36" fmla="*/ 154 w 277"/>
                  <a:gd name="T37" fmla="*/ 103 h 357"/>
                  <a:gd name="T38" fmla="*/ 232 w 277"/>
                  <a:gd name="T39" fmla="*/ 103 h 357"/>
                  <a:gd name="T40" fmla="*/ 232 w 277"/>
                  <a:gd name="T41" fmla="*/ 141 h 357"/>
                  <a:gd name="T42" fmla="*/ 154 w 277"/>
                  <a:gd name="T43" fmla="*/ 141 h 357"/>
                  <a:gd name="T44" fmla="*/ 154 w 277"/>
                  <a:gd name="T45" fmla="*/ 103 h 357"/>
                  <a:gd name="T46" fmla="*/ 154 w 277"/>
                  <a:gd name="T47" fmla="*/ 159 h 357"/>
                  <a:gd name="T48" fmla="*/ 232 w 277"/>
                  <a:gd name="T49" fmla="*/ 159 h 357"/>
                  <a:gd name="T50" fmla="*/ 232 w 277"/>
                  <a:gd name="T51" fmla="*/ 197 h 357"/>
                  <a:gd name="T52" fmla="*/ 154 w 277"/>
                  <a:gd name="T53" fmla="*/ 197 h 357"/>
                  <a:gd name="T54" fmla="*/ 154 w 277"/>
                  <a:gd name="T55" fmla="*/ 159 h 357"/>
                  <a:gd name="T56" fmla="*/ 154 w 277"/>
                  <a:gd name="T57" fmla="*/ 214 h 357"/>
                  <a:gd name="T58" fmla="*/ 232 w 277"/>
                  <a:gd name="T59" fmla="*/ 214 h 357"/>
                  <a:gd name="T60" fmla="*/ 232 w 277"/>
                  <a:gd name="T61" fmla="*/ 253 h 357"/>
                  <a:gd name="T62" fmla="*/ 154 w 277"/>
                  <a:gd name="T63" fmla="*/ 253 h 357"/>
                  <a:gd name="T64" fmla="*/ 154 w 277"/>
                  <a:gd name="T65" fmla="*/ 214 h 357"/>
                  <a:gd name="T66" fmla="*/ 165 w 277"/>
                  <a:gd name="T67" fmla="*/ 281 h 357"/>
                  <a:gd name="T68" fmla="*/ 165 w 277"/>
                  <a:gd name="T69" fmla="*/ 347 h 357"/>
                  <a:gd name="T70" fmla="*/ 112 w 277"/>
                  <a:gd name="T71" fmla="*/ 347 h 357"/>
                  <a:gd name="T72" fmla="*/ 112 w 277"/>
                  <a:gd name="T73" fmla="*/ 281 h 357"/>
                  <a:gd name="T74" fmla="*/ 165 w 277"/>
                  <a:gd name="T75" fmla="*/ 281 h 357"/>
                  <a:gd name="T76" fmla="*/ 46 w 277"/>
                  <a:gd name="T77" fmla="*/ 48 h 357"/>
                  <a:gd name="T78" fmla="*/ 124 w 277"/>
                  <a:gd name="T79" fmla="*/ 48 h 357"/>
                  <a:gd name="T80" fmla="*/ 124 w 277"/>
                  <a:gd name="T81" fmla="*/ 85 h 357"/>
                  <a:gd name="T82" fmla="*/ 46 w 277"/>
                  <a:gd name="T83" fmla="*/ 85 h 357"/>
                  <a:gd name="T84" fmla="*/ 46 w 277"/>
                  <a:gd name="T85" fmla="*/ 48 h 357"/>
                  <a:gd name="T86" fmla="*/ 46 w 277"/>
                  <a:gd name="T87" fmla="*/ 103 h 357"/>
                  <a:gd name="T88" fmla="*/ 124 w 277"/>
                  <a:gd name="T89" fmla="*/ 103 h 357"/>
                  <a:gd name="T90" fmla="*/ 124 w 277"/>
                  <a:gd name="T91" fmla="*/ 141 h 357"/>
                  <a:gd name="T92" fmla="*/ 46 w 277"/>
                  <a:gd name="T93" fmla="*/ 141 h 357"/>
                  <a:gd name="T94" fmla="*/ 46 w 277"/>
                  <a:gd name="T95" fmla="*/ 103 h 357"/>
                  <a:gd name="T96" fmla="*/ 46 w 277"/>
                  <a:gd name="T97" fmla="*/ 159 h 357"/>
                  <a:gd name="T98" fmla="*/ 124 w 277"/>
                  <a:gd name="T99" fmla="*/ 159 h 357"/>
                  <a:gd name="T100" fmla="*/ 124 w 277"/>
                  <a:gd name="T101" fmla="*/ 197 h 357"/>
                  <a:gd name="T102" fmla="*/ 46 w 277"/>
                  <a:gd name="T103" fmla="*/ 197 h 357"/>
                  <a:gd name="T104" fmla="*/ 46 w 277"/>
                  <a:gd name="T105" fmla="*/ 159 h 357"/>
                  <a:gd name="T106" fmla="*/ 46 w 277"/>
                  <a:gd name="T107" fmla="*/ 214 h 357"/>
                  <a:gd name="T108" fmla="*/ 124 w 277"/>
                  <a:gd name="T109" fmla="*/ 214 h 357"/>
                  <a:gd name="T110" fmla="*/ 124 w 277"/>
                  <a:gd name="T111" fmla="*/ 253 h 357"/>
                  <a:gd name="T112" fmla="*/ 46 w 277"/>
                  <a:gd name="T113" fmla="*/ 253 h 357"/>
                  <a:gd name="T114" fmla="*/ 46 w 277"/>
                  <a:gd name="T115" fmla="*/ 214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7" h="357">
                    <a:moveTo>
                      <a:pt x="267" y="343"/>
                    </a:moveTo>
                    <a:lnTo>
                      <a:pt x="267" y="20"/>
                    </a:lnTo>
                    <a:lnTo>
                      <a:pt x="195" y="20"/>
                    </a:lnTo>
                    <a:lnTo>
                      <a:pt x="195" y="0"/>
                    </a:lnTo>
                    <a:lnTo>
                      <a:pt x="79" y="0"/>
                    </a:lnTo>
                    <a:lnTo>
                      <a:pt x="79" y="20"/>
                    </a:lnTo>
                    <a:lnTo>
                      <a:pt x="10" y="20"/>
                    </a:lnTo>
                    <a:lnTo>
                      <a:pt x="10" y="344"/>
                    </a:lnTo>
                    <a:lnTo>
                      <a:pt x="0" y="344"/>
                    </a:lnTo>
                    <a:lnTo>
                      <a:pt x="0" y="357"/>
                    </a:lnTo>
                    <a:lnTo>
                      <a:pt x="277" y="356"/>
                    </a:lnTo>
                    <a:lnTo>
                      <a:pt x="277" y="343"/>
                    </a:lnTo>
                    <a:lnTo>
                      <a:pt x="267" y="343"/>
                    </a:lnTo>
                    <a:close/>
                    <a:moveTo>
                      <a:pt x="154" y="48"/>
                    </a:moveTo>
                    <a:lnTo>
                      <a:pt x="232" y="48"/>
                    </a:lnTo>
                    <a:lnTo>
                      <a:pt x="232" y="85"/>
                    </a:lnTo>
                    <a:lnTo>
                      <a:pt x="154" y="85"/>
                    </a:lnTo>
                    <a:lnTo>
                      <a:pt x="154" y="48"/>
                    </a:lnTo>
                    <a:close/>
                    <a:moveTo>
                      <a:pt x="154" y="103"/>
                    </a:moveTo>
                    <a:lnTo>
                      <a:pt x="232" y="103"/>
                    </a:lnTo>
                    <a:lnTo>
                      <a:pt x="232" y="141"/>
                    </a:lnTo>
                    <a:lnTo>
                      <a:pt x="154" y="141"/>
                    </a:lnTo>
                    <a:lnTo>
                      <a:pt x="154" y="103"/>
                    </a:lnTo>
                    <a:close/>
                    <a:moveTo>
                      <a:pt x="154" y="159"/>
                    </a:moveTo>
                    <a:lnTo>
                      <a:pt x="232" y="159"/>
                    </a:lnTo>
                    <a:lnTo>
                      <a:pt x="232" y="197"/>
                    </a:lnTo>
                    <a:lnTo>
                      <a:pt x="154" y="197"/>
                    </a:lnTo>
                    <a:lnTo>
                      <a:pt x="154" y="159"/>
                    </a:lnTo>
                    <a:close/>
                    <a:moveTo>
                      <a:pt x="154" y="214"/>
                    </a:moveTo>
                    <a:lnTo>
                      <a:pt x="232" y="214"/>
                    </a:lnTo>
                    <a:lnTo>
                      <a:pt x="232" y="253"/>
                    </a:lnTo>
                    <a:lnTo>
                      <a:pt x="154" y="253"/>
                    </a:lnTo>
                    <a:lnTo>
                      <a:pt x="154" y="214"/>
                    </a:lnTo>
                    <a:close/>
                    <a:moveTo>
                      <a:pt x="165" y="281"/>
                    </a:moveTo>
                    <a:lnTo>
                      <a:pt x="165" y="347"/>
                    </a:lnTo>
                    <a:lnTo>
                      <a:pt x="112" y="347"/>
                    </a:lnTo>
                    <a:lnTo>
                      <a:pt x="112" y="281"/>
                    </a:lnTo>
                    <a:lnTo>
                      <a:pt x="165" y="281"/>
                    </a:lnTo>
                    <a:close/>
                    <a:moveTo>
                      <a:pt x="46" y="48"/>
                    </a:moveTo>
                    <a:lnTo>
                      <a:pt x="124" y="48"/>
                    </a:lnTo>
                    <a:lnTo>
                      <a:pt x="124" y="85"/>
                    </a:lnTo>
                    <a:lnTo>
                      <a:pt x="46" y="85"/>
                    </a:lnTo>
                    <a:lnTo>
                      <a:pt x="46" y="48"/>
                    </a:lnTo>
                    <a:close/>
                    <a:moveTo>
                      <a:pt x="46" y="103"/>
                    </a:moveTo>
                    <a:lnTo>
                      <a:pt x="124" y="103"/>
                    </a:lnTo>
                    <a:lnTo>
                      <a:pt x="124" y="141"/>
                    </a:lnTo>
                    <a:lnTo>
                      <a:pt x="46" y="141"/>
                    </a:lnTo>
                    <a:lnTo>
                      <a:pt x="46" y="103"/>
                    </a:lnTo>
                    <a:close/>
                    <a:moveTo>
                      <a:pt x="46" y="159"/>
                    </a:moveTo>
                    <a:lnTo>
                      <a:pt x="124" y="159"/>
                    </a:lnTo>
                    <a:lnTo>
                      <a:pt x="124" y="197"/>
                    </a:lnTo>
                    <a:lnTo>
                      <a:pt x="46" y="197"/>
                    </a:lnTo>
                    <a:lnTo>
                      <a:pt x="46" y="159"/>
                    </a:lnTo>
                    <a:close/>
                    <a:moveTo>
                      <a:pt x="46" y="214"/>
                    </a:moveTo>
                    <a:lnTo>
                      <a:pt x="124" y="214"/>
                    </a:lnTo>
                    <a:lnTo>
                      <a:pt x="124" y="253"/>
                    </a:lnTo>
                    <a:lnTo>
                      <a:pt x="46" y="253"/>
                    </a:lnTo>
                    <a:lnTo>
                      <a:pt x="46" y="214"/>
                    </a:lnTo>
                    <a:close/>
                  </a:path>
                </a:pathLst>
              </a:custGeom>
              <a:solidFill>
                <a:srgbClr val="000000">
                  <a:lumMod val="65000"/>
                  <a:lumOff val="35000"/>
                </a:srgbClr>
              </a:solidFill>
              <a:ln w="7938" cap="flat">
                <a:noFill/>
                <a:prstDash val="solid"/>
                <a:miter lim="800000"/>
                <a:headEnd/>
                <a:tailEnd/>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4" name="Freeform 33"/>
              <p:cNvSpPr>
                <a:spLocks/>
              </p:cNvSpPr>
              <p:nvPr/>
            </p:nvSpPr>
            <p:spPr bwMode="auto">
              <a:xfrm>
                <a:off x="481747" y="1540867"/>
                <a:ext cx="128150" cy="148192"/>
              </a:xfrm>
              <a:custGeom>
                <a:avLst/>
                <a:gdLst>
                  <a:gd name="T0" fmla="*/ 1 w 89"/>
                  <a:gd name="T1" fmla="*/ 32 h 102"/>
                  <a:gd name="T2" fmla="*/ 44 w 89"/>
                  <a:gd name="T3" fmla="*/ 0 h 102"/>
                  <a:gd name="T4" fmla="*/ 88 w 89"/>
                  <a:gd name="T5" fmla="*/ 32 h 102"/>
                  <a:gd name="T6" fmla="*/ 81 w 89"/>
                  <a:gd name="T7" fmla="*/ 81 h 102"/>
                  <a:gd name="T8" fmla="*/ 51 w 89"/>
                  <a:gd name="T9" fmla="*/ 101 h 102"/>
                  <a:gd name="T10" fmla="*/ 38 w 89"/>
                  <a:gd name="T11" fmla="*/ 101 h 102"/>
                  <a:gd name="T12" fmla="*/ 8 w 89"/>
                  <a:gd name="T13" fmla="*/ 81 h 102"/>
                  <a:gd name="T14" fmla="*/ 1 w 89"/>
                  <a:gd name="T15" fmla="*/ 3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02">
                    <a:moveTo>
                      <a:pt x="1" y="32"/>
                    </a:moveTo>
                    <a:cubicBezTo>
                      <a:pt x="3" y="11"/>
                      <a:pt x="23" y="0"/>
                      <a:pt x="44" y="0"/>
                    </a:cubicBezTo>
                    <a:cubicBezTo>
                      <a:pt x="66" y="0"/>
                      <a:pt x="86" y="11"/>
                      <a:pt x="88" y="32"/>
                    </a:cubicBezTo>
                    <a:cubicBezTo>
                      <a:pt x="89" y="44"/>
                      <a:pt x="86" y="71"/>
                      <a:pt x="81" y="81"/>
                    </a:cubicBezTo>
                    <a:cubicBezTo>
                      <a:pt x="76" y="90"/>
                      <a:pt x="64" y="98"/>
                      <a:pt x="51" y="101"/>
                    </a:cubicBezTo>
                    <a:cubicBezTo>
                      <a:pt x="45" y="102"/>
                      <a:pt x="44" y="102"/>
                      <a:pt x="38" y="101"/>
                    </a:cubicBezTo>
                    <a:cubicBezTo>
                      <a:pt x="25" y="98"/>
                      <a:pt x="13" y="90"/>
                      <a:pt x="8" y="81"/>
                    </a:cubicBezTo>
                    <a:cubicBezTo>
                      <a:pt x="3" y="71"/>
                      <a:pt x="0" y="44"/>
                      <a:pt x="1" y="32"/>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5" name="Freeform 34"/>
              <p:cNvSpPr>
                <a:spLocks/>
              </p:cNvSpPr>
              <p:nvPr/>
            </p:nvSpPr>
            <p:spPr bwMode="auto">
              <a:xfrm>
                <a:off x="412510" y="1690880"/>
                <a:ext cx="177345" cy="131793"/>
              </a:xfrm>
              <a:custGeom>
                <a:avLst/>
                <a:gdLst>
                  <a:gd name="T0" fmla="*/ 123 w 123"/>
                  <a:gd name="T1" fmla="*/ 10 h 91"/>
                  <a:gd name="T2" fmla="*/ 3 w 123"/>
                  <a:gd name="T3" fmla="*/ 58 h 91"/>
                  <a:gd name="T4" fmla="*/ 0 w 123"/>
                  <a:gd name="T5" fmla="*/ 91 h 91"/>
                  <a:gd name="T6" fmla="*/ 103 w 123"/>
                  <a:gd name="T7" fmla="*/ 91 h 91"/>
                  <a:gd name="T8" fmla="*/ 107 w 123"/>
                  <a:gd name="T9" fmla="*/ 48 h 91"/>
                  <a:gd name="T10" fmla="*/ 123 w 123"/>
                  <a:gd name="T11" fmla="*/ 10 h 91"/>
                </a:gdLst>
                <a:ahLst/>
                <a:cxnLst>
                  <a:cxn ang="0">
                    <a:pos x="T0" y="T1"/>
                  </a:cxn>
                  <a:cxn ang="0">
                    <a:pos x="T2" y="T3"/>
                  </a:cxn>
                  <a:cxn ang="0">
                    <a:pos x="T4" y="T5"/>
                  </a:cxn>
                  <a:cxn ang="0">
                    <a:pos x="T6" y="T7"/>
                  </a:cxn>
                  <a:cxn ang="0">
                    <a:pos x="T8" y="T9"/>
                  </a:cxn>
                  <a:cxn ang="0">
                    <a:pos x="T10" y="T11"/>
                  </a:cxn>
                </a:cxnLst>
                <a:rect l="0" t="0" r="r" b="b"/>
                <a:pathLst>
                  <a:path w="123" h="91">
                    <a:moveTo>
                      <a:pt x="123" y="10"/>
                    </a:moveTo>
                    <a:cubicBezTo>
                      <a:pt x="72" y="0"/>
                      <a:pt x="7" y="16"/>
                      <a:pt x="3" y="58"/>
                    </a:cubicBezTo>
                    <a:cubicBezTo>
                      <a:pt x="0" y="91"/>
                      <a:pt x="0" y="91"/>
                      <a:pt x="0" y="91"/>
                    </a:cubicBezTo>
                    <a:cubicBezTo>
                      <a:pt x="103" y="91"/>
                      <a:pt x="103" y="91"/>
                      <a:pt x="103" y="91"/>
                    </a:cubicBezTo>
                    <a:cubicBezTo>
                      <a:pt x="107" y="48"/>
                      <a:pt x="107" y="48"/>
                      <a:pt x="107" y="48"/>
                    </a:cubicBezTo>
                    <a:cubicBezTo>
                      <a:pt x="108" y="34"/>
                      <a:pt x="114" y="21"/>
                      <a:pt x="123" y="10"/>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6" name="Freeform 35"/>
              <p:cNvSpPr>
                <a:spLocks/>
              </p:cNvSpPr>
              <p:nvPr/>
            </p:nvSpPr>
            <p:spPr bwMode="auto">
              <a:xfrm>
                <a:off x="892314" y="1540867"/>
                <a:ext cx="126936" cy="148192"/>
              </a:xfrm>
              <a:custGeom>
                <a:avLst/>
                <a:gdLst>
                  <a:gd name="T0" fmla="*/ 1 w 88"/>
                  <a:gd name="T1" fmla="*/ 32 h 102"/>
                  <a:gd name="T2" fmla="*/ 44 w 88"/>
                  <a:gd name="T3" fmla="*/ 0 h 102"/>
                  <a:gd name="T4" fmla="*/ 87 w 88"/>
                  <a:gd name="T5" fmla="*/ 32 h 102"/>
                  <a:gd name="T6" fmla="*/ 80 w 88"/>
                  <a:gd name="T7" fmla="*/ 81 h 102"/>
                  <a:gd name="T8" fmla="*/ 51 w 88"/>
                  <a:gd name="T9" fmla="*/ 101 h 102"/>
                  <a:gd name="T10" fmla="*/ 37 w 88"/>
                  <a:gd name="T11" fmla="*/ 101 h 102"/>
                  <a:gd name="T12" fmla="*/ 8 w 88"/>
                  <a:gd name="T13" fmla="*/ 81 h 102"/>
                  <a:gd name="T14" fmla="*/ 1 w 88"/>
                  <a:gd name="T15" fmla="*/ 3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1" y="32"/>
                    </a:moveTo>
                    <a:cubicBezTo>
                      <a:pt x="3" y="11"/>
                      <a:pt x="22" y="0"/>
                      <a:pt x="44" y="0"/>
                    </a:cubicBezTo>
                    <a:cubicBezTo>
                      <a:pt x="66" y="0"/>
                      <a:pt x="85" y="11"/>
                      <a:pt x="87" y="32"/>
                    </a:cubicBezTo>
                    <a:cubicBezTo>
                      <a:pt x="88" y="44"/>
                      <a:pt x="86" y="71"/>
                      <a:pt x="80" y="81"/>
                    </a:cubicBezTo>
                    <a:cubicBezTo>
                      <a:pt x="75" y="90"/>
                      <a:pt x="64" y="98"/>
                      <a:pt x="51" y="101"/>
                    </a:cubicBezTo>
                    <a:cubicBezTo>
                      <a:pt x="45" y="102"/>
                      <a:pt x="43" y="102"/>
                      <a:pt x="37" y="101"/>
                    </a:cubicBezTo>
                    <a:cubicBezTo>
                      <a:pt x="24" y="98"/>
                      <a:pt x="13" y="90"/>
                      <a:pt x="8" y="81"/>
                    </a:cubicBezTo>
                    <a:cubicBezTo>
                      <a:pt x="2" y="71"/>
                      <a:pt x="0" y="44"/>
                      <a:pt x="1" y="32"/>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7" name="Freeform 36"/>
              <p:cNvSpPr>
                <a:spLocks/>
              </p:cNvSpPr>
              <p:nvPr/>
            </p:nvSpPr>
            <p:spPr bwMode="auto">
              <a:xfrm>
                <a:off x="911142" y="1690880"/>
                <a:ext cx="177345" cy="131793"/>
              </a:xfrm>
              <a:custGeom>
                <a:avLst/>
                <a:gdLst>
                  <a:gd name="T0" fmla="*/ 123 w 123"/>
                  <a:gd name="T1" fmla="*/ 91 h 91"/>
                  <a:gd name="T2" fmla="*/ 120 w 123"/>
                  <a:gd name="T3" fmla="*/ 58 h 91"/>
                  <a:gd name="T4" fmla="*/ 0 w 123"/>
                  <a:gd name="T5" fmla="*/ 10 h 91"/>
                  <a:gd name="T6" fmla="*/ 17 w 123"/>
                  <a:gd name="T7" fmla="*/ 48 h 91"/>
                  <a:gd name="T8" fmla="*/ 21 w 123"/>
                  <a:gd name="T9" fmla="*/ 91 h 91"/>
                  <a:gd name="T10" fmla="*/ 123 w 123"/>
                  <a:gd name="T11" fmla="*/ 91 h 91"/>
                </a:gdLst>
                <a:ahLst/>
                <a:cxnLst>
                  <a:cxn ang="0">
                    <a:pos x="T0" y="T1"/>
                  </a:cxn>
                  <a:cxn ang="0">
                    <a:pos x="T2" y="T3"/>
                  </a:cxn>
                  <a:cxn ang="0">
                    <a:pos x="T4" y="T5"/>
                  </a:cxn>
                  <a:cxn ang="0">
                    <a:pos x="T6" y="T7"/>
                  </a:cxn>
                  <a:cxn ang="0">
                    <a:pos x="T8" y="T9"/>
                  </a:cxn>
                  <a:cxn ang="0">
                    <a:pos x="T10" y="T11"/>
                  </a:cxn>
                </a:cxnLst>
                <a:rect l="0" t="0" r="r" b="b"/>
                <a:pathLst>
                  <a:path w="123" h="91">
                    <a:moveTo>
                      <a:pt x="123" y="91"/>
                    </a:moveTo>
                    <a:cubicBezTo>
                      <a:pt x="120" y="58"/>
                      <a:pt x="120" y="58"/>
                      <a:pt x="120" y="58"/>
                    </a:cubicBezTo>
                    <a:cubicBezTo>
                      <a:pt x="116" y="16"/>
                      <a:pt x="51" y="0"/>
                      <a:pt x="0" y="10"/>
                    </a:cubicBezTo>
                    <a:cubicBezTo>
                      <a:pt x="10" y="21"/>
                      <a:pt x="15" y="34"/>
                      <a:pt x="17" y="48"/>
                    </a:cubicBezTo>
                    <a:cubicBezTo>
                      <a:pt x="21" y="91"/>
                      <a:pt x="21" y="91"/>
                      <a:pt x="21" y="91"/>
                    </a:cubicBezTo>
                    <a:cubicBezTo>
                      <a:pt x="123" y="91"/>
                      <a:pt x="123" y="91"/>
                      <a:pt x="123" y="91"/>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8" name="Freeform 37"/>
              <p:cNvSpPr>
                <a:spLocks/>
              </p:cNvSpPr>
              <p:nvPr/>
            </p:nvSpPr>
            <p:spPr bwMode="auto">
              <a:xfrm>
                <a:off x="672646" y="1478310"/>
                <a:ext cx="155481" cy="181595"/>
              </a:xfrm>
              <a:custGeom>
                <a:avLst/>
                <a:gdLst>
                  <a:gd name="T0" fmla="*/ 1 w 108"/>
                  <a:gd name="T1" fmla="*/ 40 h 125"/>
                  <a:gd name="T2" fmla="*/ 54 w 108"/>
                  <a:gd name="T3" fmla="*/ 0 h 125"/>
                  <a:gd name="T4" fmla="*/ 106 w 108"/>
                  <a:gd name="T5" fmla="*/ 40 h 125"/>
                  <a:gd name="T6" fmla="*/ 98 w 108"/>
                  <a:gd name="T7" fmla="*/ 99 h 125"/>
                  <a:gd name="T8" fmla="*/ 62 w 108"/>
                  <a:gd name="T9" fmla="*/ 124 h 125"/>
                  <a:gd name="T10" fmla="*/ 45 w 108"/>
                  <a:gd name="T11" fmla="*/ 124 h 125"/>
                  <a:gd name="T12" fmla="*/ 10 w 108"/>
                  <a:gd name="T13" fmla="*/ 99 h 125"/>
                  <a:gd name="T14" fmla="*/ 1 w 108"/>
                  <a:gd name="T15" fmla="*/ 4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25">
                    <a:moveTo>
                      <a:pt x="1" y="40"/>
                    </a:moveTo>
                    <a:cubicBezTo>
                      <a:pt x="3" y="14"/>
                      <a:pt x="27" y="0"/>
                      <a:pt x="54" y="0"/>
                    </a:cubicBezTo>
                    <a:cubicBezTo>
                      <a:pt x="80" y="0"/>
                      <a:pt x="104" y="14"/>
                      <a:pt x="106" y="40"/>
                    </a:cubicBezTo>
                    <a:cubicBezTo>
                      <a:pt x="108" y="54"/>
                      <a:pt x="105" y="87"/>
                      <a:pt x="98" y="99"/>
                    </a:cubicBezTo>
                    <a:cubicBezTo>
                      <a:pt x="92" y="110"/>
                      <a:pt x="78" y="120"/>
                      <a:pt x="62" y="124"/>
                    </a:cubicBezTo>
                    <a:cubicBezTo>
                      <a:pt x="55" y="125"/>
                      <a:pt x="53" y="125"/>
                      <a:pt x="45" y="124"/>
                    </a:cubicBezTo>
                    <a:cubicBezTo>
                      <a:pt x="30" y="120"/>
                      <a:pt x="16" y="110"/>
                      <a:pt x="10" y="99"/>
                    </a:cubicBezTo>
                    <a:cubicBezTo>
                      <a:pt x="3" y="87"/>
                      <a:pt x="0" y="54"/>
                      <a:pt x="1" y="40"/>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69" name="Freeform 1168"/>
              <p:cNvSpPr/>
              <p:nvPr/>
            </p:nvSpPr>
            <p:spPr>
              <a:xfrm>
                <a:off x="586722" y="1674418"/>
                <a:ext cx="327329" cy="151389"/>
              </a:xfrm>
              <a:custGeom>
                <a:avLst/>
                <a:gdLst/>
                <a:ahLst/>
                <a:cxnLst/>
                <a:rect l="l" t="t" r="r" b="b"/>
                <a:pathLst>
                  <a:path w="855579" h="395705">
                    <a:moveTo>
                      <a:pt x="419735" y="0"/>
                    </a:moveTo>
                    <a:cubicBezTo>
                      <a:pt x="715099" y="13736"/>
                      <a:pt x="765955" y="95050"/>
                      <a:pt x="809324" y="143176"/>
                    </a:cubicBezTo>
                    <a:cubicBezTo>
                      <a:pt x="852782" y="226984"/>
                      <a:pt x="835081" y="303909"/>
                      <a:pt x="855579" y="395705"/>
                    </a:cubicBezTo>
                    <a:lnTo>
                      <a:pt x="770132" y="395705"/>
                    </a:lnTo>
                    <a:cubicBezTo>
                      <a:pt x="723735" y="248605"/>
                      <a:pt x="585831" y="142762"/>
                      <a:pt x="423206" y="142762"/>
                    </a:cubicBezTo>
                    <a:cubicBezTo>
                      <a:pt x="260581" y="142762"/>
                      <a:pt x="122677" y="248605"/>
                      <a:pt x="76280" y="395705"/>
                    </a:cubicBezTo>
                    <a:lnTo>
                      <a:pt x="0" y="395705"/>
                    </a:lnTo>
                    <a:cubicBezTo>
                      <a:pt x="10695" y="322624"/>
                      <a:pt x="15674" y="255259"/>
                      <a:pt x="32084" y="176463"/>
                    </a:cubicBezTo>
                    <a:cubicBezTo>
                      <a:pt x="62609" y="104607"/>
                      <a:pt x="169300" y="5347"/>
                      <a:pt x="419735" y="0"/>
                    </a:cubicBezTo>
                    <a:close/>
                  </a:path>
                </a:pathLst>
              </a:custGeom>
              <a:solidFill>
                <a:srgbClr val="B5D553"/>
              </a:solidFill>
              <a:ln w="317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70" name="Freeform 45"/>
              <p:cNvSpPr>
                <a:spLocks noEditPoints="1"/>
              </p:cNvSpPr>
              <p:nvPr/>
            </p:nvSpPr>
            <p:spPr bwMode="auto">
              <a:xfrm>
                <a:off x="621613" y="1744831"/>
                <a:ext cx="254033" cy="254032"/>
              </a:xfrm>
              <a:custGeom>
                <a:avLst/>
                <a:gdLst>
                  <a:gd name="T0" fmla="*/ 282 w 282"/>
                  <a:gd name="T1" fmla="*/ 141 h 282"/>
                  <a:gd name="T2" fmla="*/ 0 w 282"/>
                  <a:gd name="T3" fmla="*/ 141 h 282"/>
                  <a:gd name="T4" fmla="*/ 83 w 282"/>
                  <a:gd name="T5" fmla="*/ 167 h 282"/>
                  <a:gd name="T6" fmla="*/ 91 w 282"/>
                  <a:gd name="T7" fmla="*/ 168 h 282"/>
                  <a:gd name="T8" fmla="*/ 96 w 282"/>
                  <a:gd name="T9" fmla="*/ 158 h 282"/>
                  <a:gd name="T10" fmla="*/ 86 w 282"/>
                  <a:gd name="T11" fmla="*/ 147 h 282"/>
                  <a:gd name="T12" fmla="*/ 80 w 282"/>
                  <a:gd name="T13" fmla="*/ 144 h 282"/>
                  <a:gd name="T14" fmla="*/ 81 w 282"/>
                  <a:gd name="T15" fmla="*/ 135 h 282"/>
                  <a:gd name="T16" fmla="*/ 76 w 282"/>
                  <a:gd name="T17" fmla="*/ 123 h 282"/>
                  <a:gd name="T18" fmla="*/ 39 w 282"/>
                  <a:gd name="T19" fmla="*/ 100 h 282"/>
                  <a:gd name="T20" fmla="*/ 53 w 282"/>
                  <a:gd name="T21" fmla="*/ 145 h 282"/>
                  <a:gd name="T22" fmla="*/ 66 w 282"/>
                  <a:gd name="T23" fmla="*/ 159 h 282"/>
                  <a:gd name="T24" fmla="*/ 57 w 282"/>
                  <a:gd name="T25" fmla="*/ 155 h 282"/>
                  <a:gd name="T26" fmla="*/ 27 w 282"/>
                  <a:gd name="T27" fmla="*/ 146 h 282"/>
                  <a:gd name="T28" fmla="*/ 45 w 282"/>
                  <a:gd name="T29" fmla="*/ 176 h 282"/>
                  <a:gd name="T30" fmla="*/ 47 w 282"/>
                  <a:gd name="T31" fmla="*/ 190 h 282"/>
                  <a:gd name="T32" fmla="*/ 60 w 282"/>
                  <a:gd name="T33" fmla="*/ 181 h 282"/>
                  <a:gd name="T34" fmla="*/ 55 w 282"/>
                  <a:gd name="T35" fmla="*/ 200 h 282"/>
                  <a:gd name="T36" fmla="*/ 74 w 282"/>
                  <a:gd name="T37" fmla="*/ 189 h 282"/>
                  <a:gd name="T38" fmla="*/ 83 w 282"/>
                  <a:gd name="T39" fmla="*/ 167 h 282"/>
                  <a:gd name="T40" fmla="*/ 261 w 282"/>
                  <a:gd name="T41" fmla="*/ 121 h 282"/>
                  <a:gd name="T42" fmla="*/ 204 w 282"/>
                  <a:gd name="T43" fmla="*/ 129 h 282"/>
                  <a:gd name="T44" fmla="*/ 191 w 282"/>
                  <a:gd name="T45" fmla="*/ 134 h 282"/>
                  <a:gd name="T46" fmla="*/ 197 w 282"/>
                  <a:gd name="T47" fmla="*/ 139 h 282"/>
                  <a:gd name="T48" fmla="*/ 200 w 282"/>
                  <a:gd name="T49" fmla="*/ 169 h 282"/>
                  <a:gd name="T50" fmla="*/ 189 w 282"/>
                  <a:gd name="T51" fmla="*/ 208 h 282"/>
                  <a:gd name="T52" fmla="*/ 216 w 282"/>
                  <a:gd name="T53" fmla="*/ 214 h 282"/>
                  <a:gd name="T54" fmla="*/ 231 w 282"/>
                  <a:gd name="T55" fmla="*/ 187 h 282"/>
                  <a:gd name="T56" fmla="*/ 215 w 282"/>
                  <a:gd name="T57" fmla="*/ 185 h 282"/>
                  <a:gd name="T58" fmla="*/ 209 w 282"/>
                  <a:gd name="T59" fmla="*/ 170 h 282"/>
                  <a:gd name="T60" fmla="*/ 228 w 282"/>
                  <a:gd name="T61" fmla="*/ 171 h 282"/>
                  <a:gd name="T62" fmla="*/ 216 w 282"/>
                  <a:gd name="T63" fmla="*/ 154 h 282"/>
                  <a:gd name="T64" fmla="*/ 237 w 282"/>
                  <a:gd name="T65" fmla="*/ 162 h 282"/>
                  <a:gd name="T66" fmla="*/ 229 w 282"/>
                  <a:gd name="T67" fmla="*/ 143 h 282"/>
                  <a:gd name="T68" fmla="*/ 240 w 282"/>
                  <a:gd name="T69" fmla="*/ 153 h 282"/>
                  <a:gd name="T70" fmla="*/ 263 w 282"/>
                  <a:gd name="T71" fmla="*/ 147 h 282"/>
                  <a:gd name="T72" fmla="*/ 97 w 282"/>
                  <a:gd name="T73" fmla="*/ 214 h 282"/>
                  <a:gd name="T74" fmla="*/ 122 w 282"/>
                  <a:gd name="T75" fmla="*/ 245 h 282"/>
                  <a:gd name="T76" fmla="*/ 136 w 282"/>
                  <a:gd name="T77" fmla="*/ 218 h 282"/>
                  <a:gd name="T78" fmla="*/ 145 w 282"/>
                  <a:gd name="T79" fmla="*/ 218 h 282"/>
                  <a:gd name="T80" fmla="*/ 148 w 282"/>
                  <a:gd name="T81" fmla="*/ 245 h 282"/>
                  <a:gd name="T82" fmla="*/ 162 w 282"/>
                  <a:gd name="T83" fmla="*/ 217 h 282"/>
                  <a:gd name="T84" fmla="*/ 195 w 282"/>
                  <a:gd name="T85" fmla="*/ 169 h 282"/>
                  <a:gd name="T86" fmla="*/ 152 w 282"/>
                  <a:gd name="T87" fmla="*/ 126 h 282"/>
                  <a:gd name="T88" fmla="*/ 135 w 282"/>
                  <a:gd name="T89" fmla="*/ 124 h 282"/>
                  <a:gd name="T90" fmla="*/ 136 w 282"/>
                  <a:gd name="T91" fmla="*/ 109 h 282"/>
                  <a:gd name="T92" fmla="*/ 172 w 282"/>
                  <a:gd name="T93" fmla="*/ 108 h 282"/>
                  <a:gd name="T94" fmla="*/ 191 w 282"/>
                  <a:gd name="T95" fmla="*/ 64 h 282"/>
                  <a:gd name="T96" fmla="*/ 162 w 282"/>
                  <a:gd name="T97" fmla="*/ 61 h 282"/>
                  <a:gd name="T98" fmla="*/ 148 w 282"/>
                  <a:gd name="T99" fmla="*/ 38 h 282"/>
                  <a:gd name="T100" fmla="*/ 143 w 282"/>
                  <a:gd name="T101" fmla="*/ 60 h 282"/>
                  <a:gd name="T102" fmla="*/ 136 w 282"/>
                  <a:gd name="T103" fmla="*/ 38 h 282"/>
                  <a:gd name="T104" fmla="*/ 122 w 282"/>
                  <a:gd name="T105" fmla="*/ 61 h 282"/>
                  <a:gd name="T106" fmla="*/ 83 w 282"/>
                  <a:gd name="T107" fmla="*/ 112 h 282"/>
                  <a:gd name="T108" fmla="*/ 93 w 282"/>
                  <a:gd name="T109" fmla="*/ 148 h 282"/>
                  <a:gd name="T110" fmla="*/ 118 w 282"/>
                  <a:gd name="T111" fmla="*/ 158 h 282"/>
                  <a:gd name="T112" fmla="*/ 147 w 282"/>
                  <a:gd name="T113" fmla="*/ 168 h 282"/>
                  <a:gd name="T114" fmla="*/ 131 w 282"/>
                  <a:gd name="T115" fmla="*/ 178 h 282"/>
                  <a:gd name="T116" fmla="*/ 88 w 282"/>
                  <a:gd name="T117" fmla="*/ 173 h 282"/>
                  <a:gd name="T118" fmla="*/ 97 w 282"/>
                  <a:gd name="T119" fmla="*/ 21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2" h="282">
                    <a:moveTo>
                      <a:pt x="141" y="0"/>
                    </a:moveTo>
                    <a:cubicBezTo>
                      <a:pt x="219" y="0"/>
                      <a:pt x="282" y="63"/>
                      <a:pt x="282" y="141"/>
                    </a:cubicBezTo>
                    <a:cubicBezTo>
                      <a:pt x="282" y="219"/>
                      <a:pt x="219" y="282"/>
                      <a:pt x="141" y="282"/>
                    </a:cubicBezTo>
                    <a:cubicBezTo>
                      <a:pt x="63" y="282"/>
                      <a:pt x="0" y="219"/>
                      <a:pt x="0" y="141"/>
                    </a:cubicBezTo>
                    <a:cubicBezTo>
                      <a:pt x="0" y="63"/>
                      <a:pt x="63" y="0"/>
                      <a:pt x="141" y="0"/>
                    </a:cubicBezTo>
                    <a:close/>
                    <a:moveTo>
                      <a:pt x="83" y="167"/>
                    </a:moveTo>
                    <a:cubicBezTo>
                      <a:pt x="88" y="168"/>
                      <a:pt x="88" y="168"/>
                      <a:pt x="88" y="168"/>
                    </a:cubicBezTo>
                    <a:cubicBezTo>
                      <a:pt x="89" y="168"/>
                      <a:pt x="90" y="168"/>
                      <a:pt x="91" y="168"/>
                    </a:cubicBezTo>
                    <a:cubicBezTo>
                      <a:pt x="91" y="167"/>
                      <a:pt x="90" y="166"/>
                      <a:pt x="90" y="164"/>
                    </a:cubicBezTo>
                    <a:cubicBezTo>
                      <a:pt x="92" y="162"/>
                      <a:pt x="94" y="160"/>
                      <a:pt x="96" y="158"/>
                    </a:cubicBezTo>
                    <a:cubicBezTo>
                      <a:pt x="93" y="157"/>
                      <a:pt x="91" y="155"/>
                      <a:pt x="89" y="152"/>
                    </a:cubicBezTo>
                    <a:cubicBezTo>
                      <a:pt x="88" y="151"/>
                      <a:pt x="87" y="149"/>
                      <a:pt x="86" y="147"/>
                    </a:cubicBezTo>
                    <a:cubicBezTo>
                      <a:pt x="85" y="148"/>
                      <a:pt x="84" y="149"/>
                      <a:pt x="83" y="151"/>
                    </a:cubicBezTo>
                    <a:cubicBezTo>
                      <a:pt x="82" y="148"/>
                      <a:pt x="81" y="147"/>
                      <a:pt x="80" y="144"/>
                    </a:cubicBezTo>
                    <a:cubicBezTo>
                      <a:pt x="81" y="143"/>
                      <a:pt x="82" y="141"/>
                      <a:pt x="82" y="140"/>
                    </a:cubicBezTo>
                    <a:cubicBezTo>
                      <a:pt x="82" y="139"/>
                      <a:pt x="81" y="137"/>
                      <a:pt x="81" y="135"/>
                    </a:cubicBezTo>
                    <a:cubicBezTo>
                      <a:pt x="80" y="132"/>
                      <a:pt x="79" y="129"/>
                      <a:pt x="79" y="125"/>
                    </a:cubicBezTo>
                    <a:cubicBezTo>
                      <a:pt x="78" y="124"/>
                      <a:pt x="77" y="124"/>
                      <a:pt x="76" y="123"/>
                    </a:cubicBezTo>
                    <a:cubicBezTo>
                      <a:pt x="74" y="126"/>
                      <a:pt x="73" y="128"/>
                      <a:pt x="71" y="131"/>
                    </a:cubicBezTo>
                    <a:cubicBezTo>
                      <a:pt x="62" y="119"/>
                      <a:pt x="51" y="109"/>
                      <a:pt x="39" y="100"/>
                    </a:cubicBezTo>
                    <a:cubicBezTo>
                      <a:pt x="37" y="109"/>
                      <a:pt x="34" y="118"/>
                      <a:pt x="32" y="127"/>
                    </a:cubicBezTo>
                    <a:cubicBezTo>
                      <a:pt x="39" y="132"/>
                      <a:pt x="46" y="138"/>
                      <a:pt x="53" y="145"/>
                    </a:cubicBezTo>
                    <a:cubicBezTo>
                      <a:pt x="55" y="147"/>
                      <a:pt x="57" y="150"/>
                      <a:pt x="59" y="152"/>
                    </a:cubicBezTo>
                    <a:cubicBezTo>
                      <a:pt x="61" y="154"/>
                      <a:pt x="64" y="157"/>
                      <a:pt x="66" y="159"/>
                    </a:cubicBezTo>
                    <a:cubicBezTo>
                      <a:pt x="66" y="160"/>
                      <a:pt x="66" y="160"/>
                      <a:pt x="66" y="160"/>
                    </a:cubicBezTo>
                    <a:cubicBezTo>
                      <a:pt x="63" y="158"/>
                      <a:pt x="60" y="156"/>
                      <a:pt x="57" y="155"/>
                    </a:cubicBezTo>
                    <a:cubicBezTo>
                      <a:pt x="55" y="153"/>
                      <a:pt x="52" y="152"/>
                      <a:pt x="50" y="151"/>
                    </a:cubicBezTo>
                    <a:cubicBezTo>
                      <a:pt x="42" y="149"/>
                      <a:pt x="35" y="147"/>
                      <a:pt x="27" y="146"/>
                    </a:cubicBezTo>
                    <a:cubicBezTo>
                      <a:pt x="24" y="156"/>
                      <a:pt x="21" y="165"/>
                      <a:pt x="19" y="174"/>
                    </a:cubicBezTo>
                    <a:cubicBezTo>
                      <a:pt x="28" y="173"/>
                      <a:pt x="37" y="174"/>
                      <a:pt x="45" y="176"/>
                    </a:cubicBezTo>
                    <a:cubicBezTo>
                      <a:pt x="43" y="179"/>
                      <a:pt x="42" y="181"/>
                      <a:pt x="40" y="185"/>
                    </a:cubicBezTo>
                    <a:cubicBezTo>
                      <a:pt x="43" y="187"/>
                      <a:pt x="44" y="188"/>
                      <a:pt x="47" y="190"/>
                    </a:cubicBezTo>
                    <a:cubicBezTo>
                      <a:pt x="50" y="186"/>
                      <a:pt x="52" y="183"/>
                      <a:pt x="55" y="179"/>
                    </a:cubicBezTo>
                    <a:cubicBezTo>
                      <a:pt x="57" y="179"/>
                      <a:pt x="58" y="180"/>
                      <a:pt x="60" y="181"/>
                    </a:cubicBezTo>
                    <a:cubicBezTo>
                      <a:pt x="56" y="186"/>
                      <a:pt x="54" y="188"/>
                      <a:pt x="50" y="193"/>
                    </a:cubicBezTo>
                    <a:cubicBezTo>
                      <a:pt x="52" y="196"/>
                      <a:pt x="53" y="197"/>
                      <a:pt x="55" y="200"/>
                    </a:cubicBezTo>
                    <a:cubicBezTo>
                      <a:pt x="61" y="194"/>
                      <a:pt x="64" y="191"/>
                      <a:pt x="69" y="186"/>
                    </a:cubicBezTo>
                    <a:cubicBezTo>
                      <a:pt x="71" y="187"/>
                      <a:pt x="72" y="187"/>
                      <a:pt x="74" y="189"/>
                    </a:cubicBezTo>
                    <a:cubicBezTo>
                      <a:pt x="77" y="194"/>
                      <a:pt x="80" y="199"/>
                      <a:pt x="83" y="204"/>
                    </a:cubicBezTo>
                    <a:lnTo>
                      <a:pt x="83" y="167"/>
                    </a:lnTo>
                    <a:close/>
                    <a:moveTo>
                      <a:pt x="263" y="134"/>
                    </a:moveTo>
                    <a:cubicBezTo>
                      <a:pt x="263" y="130"/>
                      <a:pt x="262" y="125"/>
                      <a:pt x="261" y="121"/>
                    </a:cubicBezTo>
                    <a:cubicBezTo>
                      <a:pt x="259" y="112"/>
                      <a:pt x="252" y="105"/>
                      <a:pt x="243" y="105"/>
                    </a:cubicBezTo>
                    <a:cubicBezTo>
                      <a:pt x="227" y="105"/>
                      <a:pt x="214" y="117"/>
                      <a:pt x="204" y="129"/>
                    </a:cubicBezTo>
                    <a:cubicBezTo>
                      <a:pt x="202" y="127"/>
                      <a:pt x="201" y="126"/>
                      <a:pt x="199" y="124"/>
                    </a:cubicBezTo>
                    <a:cubicBezTo>
                      <a:pt x="196" y="128"/>
                      <a:pt x="194" y="130"/>
                      <a:pt x="191" y="134"/>
                    </a:cubicBezTo>
                    <a:cubicBezTo>
                      <a:pt x="192" y="134"/>
                      <a:pt x="193" y="135"/>
                      <a:pt x="193" y="136"/>
                    </a:cubicBezTo>
                    <a:cubicBezTo>
                      <a:pt x="194" y="137"/>
                      <a:pt x="195" y="138"/>
                      <a:pt x="197" y="139"/>
                    </a:cubicBezTo>
                    <a:cubicBezTo>
                      <a:pt x="197" y="140"/>
                      <a:pt x="196" y="141"/>
                      <a:pt x="196" y="141"/>
                    </a:cubicBezTo>
                    <a:cubicBezTo>
                      <a:pt x="199" y="148"/>
                      <a:pt x="200" y="158"/>
                      <a:pt x="200" y="169"/>
                    </a:cubicBezTo>
                    <a:cubicBezTo>
                      <a:pt x="200" y="185"/>
                      <a:pt x="197" y="197"/>
                      <a:pt x="191" y="206"/>
                    </a:cubicBezTo>
                    <a:cubicBezTo>
                      <a:pt x="190" y="207"/>
                      <a:pt x="189" y="208"/>
                      <a:pt x="189" y="208"/>
                    </a:cubicBezTo>
                    <a:cubicBezTo>
                      <a:pt x="192" y="215"/>
                      <a:pt x="199" y="218"/>
                      <a:pt x="205" y="217"/>
                    </a:cubicBezTo>
                    <a:cubicBezTo>
                      <a:pt x="209" y="217"/>
                      <a:pt x="212" y="216"/>
                      <a:pt x="216" y="214"/>
                    </a:cubicBezTo>
                    <a:cubicBezTo>
                      <a:pt x="220" y="213"/>
                      <a:pt x="223" y="211"/>
                      <a:pt x="228" y="209"/>
                    </a:cubicBezTo>
                    <a:cubicBezTo>
                      <a:pt x="228" y="201"/>
                      <a:pt x="228" y="194"/>
                      <a:pt x="231" y="187"/>
                    </a:cubicBezTo>
                    <a:cubicBezTo>
                      <a:pt x="228" y="187"/>
                      <a:pt x="225" y="187"/>
                      <a:pt x="222" y="187"/>
                    </a:cubicBezTo>
                    <a:cubicBezTo>
                      <a:pt x="220" y="186"/>
                      <a:pt x="217" y="186"/>
                      <a:pt x="215" y="185"/>
                    </a:cubicBezTo>
                    <a:cubicBezTo>
                      <a:pt x="213" y="184"/>
                      <a:pt x="210" y="183"/>
                      <a:pt x="209" y="180"/>
                    </a:cubicBezTo>
                    <a:cubicBezTo>
                      <a:pt x="208" y="178"/>
                      <a:pt x="208" y="174"/>
                      <a:pt x="209" y="170"/>
                    </a:cubicBezTo>
                    <a:cubicBezTo>
                      <a:pt x="215" y="173"/>
                      <a:pt x="218" y="175"/>
                      <a:pt x="224" y="178"/>
                    </a:cubicBezTo>
                    <a:cubicBezTo>
                      <a:pt x="225" y="175"/>
                      <a:pt x="226" y="174"/>
                      <a:pt x="228" y="171"/>
                    </a:cubicBezTo>
                    <a:cubicBezTo>
                      <a:pt x="223" y="168"/>
                      <a:pt x="217" y="164"/>
                      <a:pt x="212" y="161"/>
                    </a:cubicBezTo>
                    <a:cubicBezTo>
                      <a:pt x="213" y="158"/>
                      <a:pt x="214" y="157"/>
                      <a:pt x="216" y="154"/>
                    </a:cubicBezTo>
                    <a:cubicBezTo>
                      <a:pt x="221" y="158"/>
                      <a:pt x="226" y="163"/>
                      <a:pt x="232" y="167"/>
                    </a:cubicBezTo>
                    <a:cubicBezTo>
                      <a:pt x="234" y="165"/>
                      <a:pt x="235" y="164"/>
                      <a:pt x="237" y="162"/>
                    </a:cubicBezTo>
                    <a:cubicBezTo>
                      <a:pt x="232" y="157"/>
                      <a:pt x="227" y="151"/>
                      <a:pt x="221" y="146"/>
                    </a:cubicBezTo>
                    <a:cubicBezTo>
                      <a:pt x="224" y="144"/>
                      <a:pt x="227" y="142"/>
                      <a:pt x="229" y="143"/>
                    </a:cubicBezTo>
                    <a:cubicBezTo>
                      <a:pt x="232" y="143"/>
                      <a:pt x="234" y="144"/>
                      <a:pt x="236" y="147"/>
                    </a:cubicBezTo>
                    <a:cubicBezTo>
                      <a:pt x="237" y="149"/>
                      <a:pt x="238" y="151"/>
                      <a:pt x="240" y="153"/>
                    </a:cubicBezTo>
                    <a:cubicBezTo>
                      <a:pt x="241" y="155"/>
                      <a:pt x="243" y="158"/>
                      <a:pt x="245" y="161"/>
                    </a:cubicBezTo>
                    <a:cubicBezTo>
                      <a:pt x="250" y="155"/>
                      <a:pt x="256" y="150"/>
                      <a:pt x="263" y="147"/>
                    </a:cubicBezTo>
                    <a:cubicBezTo>
                      <a:pt x="263" y="143"/>
                      <a:pt x="263" y="138"/>
                      <a:pt x="263" y="134"/>
                    </a:cubicBezTo>
                    <a:close/>
                    <a:moveTo>
                      <a:pt x="97" y="214"/>
                    </a:moveTo>
                    <a:cubicBezTo>
                      <a:pt x="109" y="215"/>
                      <a:pt x="117" y="216"/>
                      <a:pt x="122" y="217"/>
                    </a:cubicBezTo>
                    <a:cubicBezTo>
                      <a:pt x="122" y="245"/>
                      <a:pt x="122" y="245"/>
                      <a:pt x="122" y="245"/>
                    </a:cubicBezTo>
                    <a:cubicBezTo>
                      <a:pt x="136" y="245"/>
                      <a:pt x="136" y="245"/>
                      <a:pt x="136" y="245"/>
                    </a:cubicBezTo>
                    <a:cubicBezTo>
                      <a:pt x="136" y="218"/>
                      <a:pt x="136" y="218"/>
                      <a:pt x="136" y="218"/>
                    </a:cubicBezTo>
                    <a:cubicBezTo>
                      <a:pt x="137" y="218"/>
                      <a:pt x="138" y="218"/>
                      <a:pt x="139" y="218"/>
                    </a:cubicBezTo>
                    <a:cubicBezTo>
                      <a:pt x="141" y="218"/>
                      <a:pt x="142" y="218"/>
                      <a:pt x="145" y="218"/>
                    </a:cubicBezTo>
                    <a:cubicBezTo>
                      <a:pt x="148" y="218"/>
                      <a:pt x="148" y="218"/>
                      <a:pt x="148" y="218"/>
                    </a:cubicBezTo>
                    <a:cubicBezTo>
                      <a:pt x="148" y="245"/>
                      <a:pt x="148" y="245"/>
                      <a:pt x="148" y="245"/>
                    </a:cubicBezTo>
                    <a:cubicBezTo>
                      <a:pt x="162" y="245"/>
                      <a:pt x="162" y="245"/>
                      <a:pt x="162" y="245"/>
                    </a:cubicBezTo>
                    <a:cubicBezTo>
                      <a:pt x="162" y="217"/>
                      <a:pt x="162" y="217"/>
                      <a:pt x="162" y="217"/>
                    </a:cubicBezTo>
                    <a:cubicBezTo>
                      <a:pt x="173" y="215"/>
                      <a:pt x="182" y="210"/>
                      <a:pt x="187" y="202"/>
                    </a:cubicBezTo>
                    <a:cubicBezTo>
                      <a:pt x="193" y="194"/>
                      <a:pt x="195" y="183"/>
                      <a:pt x="195" y="169"/>
                    </a:cubicBezTo>
                    <a:cubicBezTo>
                      <a:pt x="195" y="153"/>
                      <a:pt x="192" y="142"/>
                      <a:pt x="186" y="135"/>
                    </a:cubicBezTo>
                    <a:cubicBezTo>
                      <a:pt x="180" y="129"/>
                      <a:pt x="169" y="126"/>
                      <a:pt x="152" y="126"/>
                    </a:cubicBezTo>
                    <a:cubicBezTo>
                      <a:pt x="145" y="126"/>
                      <a:pt x="145" y="126"/>
                      <a:pt x="145" y="126"/>
                    </a:cubicBezTo>
                    <a:cubicBezTo>
                      <a:pt x="140" y="126"/>
                      <a:pt x="137" y="125"/>
                      <a:pt x="135" y="124"/>
                    </a:cubicBezTo>
                    <a:cubicBezTo>
                      <a:pt x="133" y="122"/>
                      <a:pt x="132" y="120"/>
                      <a:pt x="132" y="117"/>
                    </a:cubicBezTo>
                    <a:cubicBezTo>
                      <a:pt x="132" y="113"/>
                      <a:pt x="133" y="110"/>
                      <a:pt x="136" y="109"/>
                    </a:cubicBezTo>
                    <a:cubicBezTo>
                      <a:pt x="139" y="108"/>
                      <a:pt x="145" y="107"/>
                      <a:pt x="156" y="107"/>
                    </a:cubicBezTo>
                    <a:cubicBezTo>
                      <a:pt x="161" y="107"/>
                      <a:pt x="166" y="107"/>
                      <a:pt x="172" y="108"/>
                    </a:cubicBezTo>
                    <a:cubicBezTo>
                      <a:pt x="177" y="108"/>
                      <a:pt x="184" y="109"/>
                      <a:pt x="191" y="110"/>
                    </a:cubicBezTo>
                    <a:cubicBezTo>
                      <a:pt x="191" y="64"/>
                      <a:pt x="191" y="64"/>
                      <a:pt x="191" y="64"/>
                    </a:cubicBezTo>
                    <a:cubicBezTo>
                      <a:pt x="184" y="63"/>
                      <a:pt x="178" y="62"/>
                      <a:pt x="173" y="62"/>
                    </a:cubicBezTo>
                    <a:cubicBezTo>
                      <a:pt x="169" y="61"/>
                      <a:pt x="165" y="61"/>
                      <a:pt x="162" y="61"/>
                    </a:cubicBezTo>
                    <a:cubicBezTo>
                      <a:pt x="162" y="38"/>
                      <a:pt x="162" y="38"/>
                      <a:pt x="162" y="38"/>
                    </a:cubicBezTo>
                    <a:cubicBezTo>
                      <a:pt x="148" y="38"/>
                      <a:pt x="148" y="38"/>
                      <a:pt x="148" y="38"/>
                    </a:cubicBezTo>
                    <a:cubicBezTo>
                      <a:pt x="148" y="60"/>
                      <a:pt x="148" y="60"/>
                      <a:pt x="148" y="60"/>
                    </a:cubicBezTo>
                    <a:cubicBezTo>
                      <a:pt x="147" y="60"/>
                      <a:pt x="145" y="60"/>
                      <a:pt x="143" y="60"/>
                    </a:cubicBezTo>
                    <a:cubicBezTo>
                      <a:pt x="141" y="60"/>
                      <a:pt x="139" y="60"/>
                      <a:pt x="136" y="60"/>
                    </a:cubicBezTo>
                    <a:cubicBezTo>
                      <a:pt x="136" y="38"/>
                      <a:pt x="136" y="38"/>
                      <a:pt x="136" y="38"/>
                    </a:cubicBezTo>
                    <a:cubicBezTo>
                      <a:pt x="122" y="38"/>
                      <a:pt x="122" y="38"/>
                      <a:pt x="122" y="38"/>
                    </a:cubicBezTo>
                    <a:cubicBezTo>
                      <a:pt x="122" y="61"/>
                      <a:pt x="122" y="61"/>
                      <a:pt x="122" y="61"/>
                    </a:cubicBezTo>
                    <a:cubicBezTo>
                      <a:pt x="109" y="62"/>
                      <a:pt x="99" y="67"/>
                      <a:pt x="93" y="75"/>
                    </a:cubicBezTo>
                    <a:cubicBezTo>
                      <a:pt x="86" y="84"/>
                      <a:pt x="83" y="96"/>
                      <a:pt x="83" y="112"/>
                    </a:cubicBezTo>
                    <a:cubicBezTo>
                      <a:pt x="83" y="120"/>
                      <a:pt x="84" y="127"/>
                      <a:pt x="86" y="134"/>
                    </a:cubicBezTo>
                    <a:cubicBezTo>
                      <a:pt x="87" y="140"/>
                      <a:pt x="89" y="145"/>
                      <a:pt x="93" y="148"/>
                    </a:cubicBezTo>
                    <a:cubicBezTo>
                      <a:pt x="95" y="151"/>
                      <a:pt x="98" y="154"/>
                      <a:pt x="102" y="155"/>
                    </a:cubicBezTo>
                    <a:cubicBezTo>
                      <a:pt x="105" y="157"/>
                      <a:pt x="111" y="158"/>
                      <a:pt x="118" y="158"/>
                    </a:cubicBezTo>
                    <a:cubicBezTo>
                      <a:pt x="121" y="158"/>
                      <a:pt x="125" y="159"/>
                      <a:pt x="130" y="159"/>
                    </a:cubicBezTo>
                    <a:cubicBezTo>
                      <a:pt x="141" y="159"/>
                      <a:pt x="147" y="162"/>
                      <a:pt x="147" y="168"/>
                    </a:cubicBezTo>
                    <a:cubicBezTo>
                      <a:pt x="147" y="172"/>
                      <a:pt x="146" y="174"/>
                      <a:pt x="144" y="176"/>
                    </a:cubicBezTo>
                    <a:cubicBezTo>
                      <a:pt x="141" y="177"/>
                      <a:pt x="137" y="178"/>
                      <a:pt x="131" y="178"/>
                    </a:cubicBezTo>
                    <a:cubicBezTo>
                      <a:pt x="125" y="178"/>
                      <a:pt x="118" y="178"/>
                      <a:pt x="111" y="177"/>
                    </a:cubicBezTo>
                    <a:cubicBezTo>
                      <a:pt x="104" y="176"/>
                      <a:pt x="96" y="175"/>
                      <a:pt x="88" y="173"/>
                    </a:cubicBezTo>
                    <a:cubicBezTo>
                      <a:pt x="88" y="212"/>
                      <a:pt x="88" y="212"/>
                      <a:pt x="88" y="212"/>
                    </a:cubicBezTo>
                    <a:cubicBezTo>
                      <a:pt x="90" y="213"/>
                      <a:pt x="93" y="213"/>
                      <a:pt x="97" y="214"/>
                    </a:cubicBez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
          <p:nvSpPr>
            <p:cNvPr id="836" name="TextBox 835"/>
            <p:cNvSpPr txBox="1"/>
            <p:nvPr/>
          </p:nvSpPr>
          <p:spPr>
            <a:xfrm>
              <a:off x="51335" y="981376"/>
              <a:ext cx="1316386"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Reconnaissance</a:t>
              </a:r>
            </a:p>
          </p:txBody>
        </p:sp>
        <p:grpSp>
          <p:nvGrpSpPr>
            <p:cNvPr id="837" name="Group 836"/>
            <p:cNvGrpSpPr/>
            <p:nvPr/>
          </p:nvGrpSpPr>
          <p:grpSpPr>
            <a:xfrm>
              <a:off x="1480365" y="1239235"/>
              <a:ext cx="1070506" cy="1877187"/>
              <a:chOff x="1533491" y="1253030"/>
              <a:chExt cx="1070506" cy="1877187"/>
            </a:xfrm>
          </p:grpSpPr>
          <p:sp>
            <p:nvSpPr>
              <p:cNvPr id="1144" name="Round Same Side Corner Rectangle 1143"/>
              <p:cNvSpPr/>
              <p:nvPr/>
            </p:nvSpPr>
            <p:spPr>
              <a:xfrm>
                <a:off x="1533491" y="1253030"/>
                <a:ext cx="1070506" cy="1877187"/>
              </a:xfrm>
              <a:prstGeom prst="round2SameRect">
                <a:avLst>
                  <a:gd name="adj1" fmla="val 839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45" name="Freeform 35"/>
              <p:cNvSpPr>
                <a:spLocks/>
              </p:cNvSpPr>
              <p:nvPr/>
            </p:nvSpPr>
            <p:spPr bwMode="auto">
              <a:xfrm>
                <a:off x="1605228" y="1522110"/>
                <a:ext cx="907146"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146" name="Straight Arrow Connector 1145"/>
              <p:cNvCxnSpPr/>
              <p:nvPr/>
            </p:nvCxnSpPr>
            <p:spPr>
              <a:xfrm flipH="1">
                <a:off x="2058801" y="2168152"/>
                <a:ext cx="181" cy="167719"/>
              </a:xfrm>
              <a:prstGeom prst="straightConnector1">
                <a:avLst/>
              </a:prstGeom>
              <a:noFill/>
              <a:ln w="19050" cap="flat" cmpd="sng" algn="ctr">
                <a:solidFill>
                  <a:srgbClr val="B5D553"/>
                </a:solidFill>
                <a:prstDash val="solid"/>
                <a:headEnd type="none" w="med" len="med"/>
                <a:tailEnd type="triangle" w="med" len="med"/>
              </a:ln>
              <a:effectLst/>
            </p:spPr>
          </p:cxnSp>
          <p:sp>
            <p:nvSpPr>
              <p:cNvPr id="1147" name="Isosceles Triangle 1146"/>
              <p:cNvSpPr/>
              <p:nvPr/>
            </p:nvSpPr>
            <p:spPr>
              <a:xfrm>
                <a:off x="1795493" y="2412337"/>
                <a:ext cx="526617" cy="373021"/>
              </a:xfrm>
              <a:prstGeom prst="triangle">
                <a:avLst/>
              </a:prstGeom>
              <a:noFill/>
              <a:ln w="12700" cap="flat" cmpd="sng" algn="ctr">
                <a:solidFill>
                  <a:srgbClr val="C1CD23">
                    <a:lumMod val="75000"/>
                  </a:srgbClr>
                </a:solidFill>
                <a:prstDash val="sysDot"/>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48" name="Freeform 33"/>
              <p:cNvSpPr>
                <a:spLocks/>
              </p:cNvSpPr>
              <p:nvPr/>
            </p:nvSpPr>
            <p:spPr bwMode="auto">
              <a:xfrm>
                <a:off x="1710708" y="268841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9" name="Freeform 32"/>
              <p:cNvSpPr>
                <a:spLocks/>
              </p:cNvSpPr>
              <p:nvPr/>
            </p:nvSpPr>
            <p:spPr bwMode="auto">
              <a:xfrm>
                <a:off x="1777107" y="286927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0" name="Rectangle 1149"/>
              <p:cNvSpPr/>
              <p:nvPr/>
            </p:nvSpPr>
            <p:spPr>
              <a:xfrm>
                <a:off x="1725930" y="270343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1" name="Freeform 33"/>
              <p:cNvSpPr>
                <a:spLocks/>
              </p:cNvSpPr>
              <p:nvPr/>
            </p:nvSpPr>
            <p:spPr bwMode="auto">
              <a:xfrm>
                <a:off x="2139314" y="268841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2" name="Freeform 32"/>
              <p:cNvSpPr>
                <a:spLocks/>
              </p:cNvSpPr>
              <p:nvPr/>
            </p:nvSpPr>
            <p:spPr bwMode="auto">
              <a:xfrm>
                <a:off x="2205713" y="286927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3" name="Rectangle 1152"/>
              <p:cNvSpPr/>
              <p:nvPr/>
            </p:nvSpPr>
            <p:spPr>
              <a:xfrm>
                <a:off x="2154536" y="2703436"/>
                <a:ext cx="233936" cy="151460"/>
              </a:xfrm>
              <a:prstGeom prst="rect">
                <a:avLst/>
              </a:prstGeom>
              <a:solidFill>
                <a:srgbClr val="F7F7F7"/>
              </a:solidFill>
              <a:ln>
                <a:solidFill>
                  <a:srgbClr val="7FD0DD"/>
                </a:solid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4" name="Freeform 33"/>
              <p:cNvSpPr>
                <a:spLocks/>
              </p:cNvSpPr>
              <p:nvPr/>
            </p:nvSpPr>
            <p:spPr bwMode="auto">
              <a:xfrm>
                <a:off x="1926611" y="236647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5" name="Freeform 32"/>
              <p:cNvSpPr>
                <a:spLocks/>
              </p:cNvSpPr>
              <p:nvPr/>
            </p:nvSpPr>
            <p:spPr bwMode="auto">
              <a:xfrm>
                <a:off x="1993010" y="254732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56" name="Rectangle 1155"/>
              <p:cNvSpPr/>
              <p:nvPr/>
            </p:nvSpPr>
            <p:spPr>
              <a:xfrm>
                <a:off x="1941833" y="2381493"/>
                <a:ext cx="233936" cy="151460"/>
              </a:xfrm>
              <a:prstGeom prst="rect">
                <a:avLst/>
              </a:prstGeom>
              <a:solidFill>
                <a:srgbClr val="F7F7F7"/>
              </a:solidFill>
              <a:ln>
                <a:solidFill>
                  <a:srgbClr val="7FD0DD"/>
                </a:solid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pic>
            <p:nvPicPr>
              <p:cNvPr id="1157" name="Picture 11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2806" y="1820215"/>
                <a:ext cx="489065" cy="345976"/>
              </a:xfrm>
              <a:prstGeom prst="rect">
                <a:avLst/>
              </a:prstGeom>
              <a:ln w="6350">
                <a:solidFill>
                  <a:srgbClr val="FFFFFF">
                    <a:lumMod val="85000"/>
                  </a:srgbClr>
                </a:solidFill>
              </a:ln>
            </p:spPr>
          </p:pic>
        </p:grpSp>
        <p:sp>
          <p:nvSpPr>
            <p:cNvPr id="838" name="TextBox 837"/>
            <p:cNvSpPr txBox="1"/>
            <p:nvPr/>
          </p:nvSpPr>
          <p:spPr>
            <a:xfrm>
              <a:off x="1418115" y="993014"/>
              <a:ext cx="1195007"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Weaponization</a:t>
              </a:r>
            </a:p>
          </p:txBody>
        </p:sp>
        <p:grpSp>
          <p:nvGrpSpPr>
            <p:cNvPr id="839" name="Group 838"/>
            <p:cNvGrpSpPr/>
            <p:nvPr/>
          </p:nvGrpSpPr>
          <p:grpSpPr>
            <a:xfrm>
              <a:off x="2764501" y="1239235"/>
              <a:ext cx="1070507" cy="1877187"/>
              <a:chOff x="2751892" y="1227597"/>
              <a:chExt cx="1070507" cy="1877187"/>
            </a:xfrm>
          </p:grpSpPr>
          <p:sp>
            <p:nvSpPr>
              <p:cNvPr id="1128" name="Round Same Side Corner Rectangle 1127"/>
              <p:cNvSpPr/>
              <p:nvPr/>
            </p:nvSpPr>
            <p:spPr>
              <a:xfrm>
                <a:off x="2751892" y="1227597"/>
                <a:ext cx="1070507" cy="1877187"/>
              </a:xfrm>
              <a:prstGeom prst="round2SameRect">
                <a:avLst>
                  <a:gd name="adj1" fmla="val 8677"/>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129" name="Freeform 35"/>
              <p:cNvSpPr>
                <a:spLocks/>
              </p:cNvSpPr>
              <p:nvPr/>
            </p:nvSpPr>
            <p:spPr bwMode="auto">
              <a:xfrm>
                <a:off x="2831871" y="1496677"/>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130" name="Straight Arrow Connector 1129"/>
              <p:cNvCxnSpPr/>
              <p:nvPr/>
            </p:nvCxnSpPr>
            <p:spPr>
              <a:xfrm>
                <a:off x="3285444" y="2076491"/>
                <a:ext cx="0" cy="247316"/>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131" name="Straight Arrow Connector 1130"/>
              <p:cNvCxnSpPr/>
              <p:nvPr/>
            </p:nvCxnSpPr>
            <p:spPr>
              <a:xfrm>
                <a:off x="3140931" y="1307319"/>
                <a:ext cx="0" cy="508487"/>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132" name="Straight Arrow Connector 1131"/>
              <p:cNvCxnSpPr/>
              <p:nvPr/>
            </p:nvCxnSpPr>
            <p:spPr>
              <a:xfrm>
                <a:off x="3431892" y="1307319"/>
                <a:ext cx="0" cy="508487"/>
              </a:xfrm>
              <a:prstGeom prst="straightConnector1">
                <a:avLst/>
              </a:prstGeom>
              <a:noFill/>
              <a:ln w="19050" cap="flat" cmpd="sng" algn="ctr">
                <a:solidFill>
                  <a:srgbClr val="B5D553"/>
                </a:solidFill>
                <a:prstDash val="solid"/>
                <a:headEnd type="none" w="med" len="med"/>
                <a:tailEnd type="triangle" w="med" len="med"/>
              </a:ln>
              <a:effectLst/>
            </p:spPr>
          </p:cxnSp>
          <p:sp>
            <p:nvSpPr>
              <p:cNvPr id="1133" name="Freeform 16"/>
              <p:cNvSpPr>
                <a:spLocks/>
              </p:cNvSpPr>
              <p:nvPr/>
            </p:nvSpPr>
            <p:spPr bwMode="auto">
              <a:xfrm>
                <a:off x="3098330" y="1865724"/>
                <a:ext cx="374229" cy="158910"/>
              </a:xfrm>
              <a:custGeom>
                <a:avLst/>
                <a:gdLst>
                  <a:gd name="T0" fmla="*/ 2170 w 2176"/>
                  <a:gd name="T1" fmla="*/ 80 h 924"/>
                  <a:gd name="T2" fmla="*/ 2170 w 2176"/>
                  <a:gd name="T3" fmla="*/ 80 h 924"/>
                  <a:gd name="T4" fmla="*/ 2164 w 2176"/>
                  <a:gd name="T5" fmla="*/ 62 h 924"/>
                  <a:gd name="T6" fmla="*/ 2154 w 2176"/>
                  <a:gd name="T7" fmla="*/ 48 h 924"/>
                  <a:gd name="T8" fmla="*/ 2142 w 2176"/>
                  <a:gd name="T9" fmla="*/ 34 h 924"/>
                  <a:gd name="T10" fmla="*/ 2130 w 2176"/>
                  <a:gd name="T11" fmla="*/ 22 h 924"/>
                  <a:gd name="T12" fmla="*/ 2114 w 2176"/>
                  <a:gd name="T13" fmla="*/ 14 h 924"/>
                  <a:gd name="T14" fmla="*/ 2098 w 2176"/>
                  <a:gd name="T15" fmla="*/ 6 h 924"/>
                  <a:gd name="T16" fmla="*/ 2080 w 2176"/>
                  <a:gd name="T17" fmla="*/ 2 h 924"/>
                  <a:gd name="T18" fmla="*/ 2062 w 2176"/>
                  <a:gd name="T19" fmla="*/ 0 h 924"/>
                  <a:gd name="T20" fmla="*/ 112 w 2176"/>
                  <a:gd name="T21" fmla="*/ 0 h 924"/>
                  <a:gd name="T22" fmla="*/ 112 w 2176"/>
                  <a:gd name="T23" fmla="*/ 0 h 924"/>
                  <a:gd name="T24" fmla="*/ 94 w 2176"/>
                  <a:gd name="T25" fmla="*/ 2 h 924"/>
                  <a:gd name="T26" fmla="*/ 78 w 2176"/>
                  <a:gd name="T27" fmla="*/ 6 h 924"/>
                  <a:gd name="T28" fmla="*/ 62 w 2176"/>
                  <a:gd name="T29" fmla="*/ 14 h 924"/>
                  <a:gd name="T30" fmla="*/ 46 w 2176"/>
                  <a:gd name="T31" fmla="*/ 22 h 924"/>
                  <a:gd name="T32" fmla="*/ 32 w 2176"/>
                  <a:gd name="T33" fmla="*/ 34 h 924"/>
                  <a:gd name="T34" fmla="*/ 22 w 2176"/>
                  <a:gd name="T35" fmla="*/ 48 h 924"/>
                  <a:gd name="T36" fmla="*/ 12 w 2176"/>
                  <a:gd name="T37" fmla="*/ 62 h 924"/>
                  <a:gd name="T38" fmla="*/ 6 w 2176"/>
                  <a:gd name="T39" fmla="*/ 80 h 924"/>
                  <a:gd name="T40" fmla="*/ 6 w 2176"/>
                  <a:gd name="T41" fmla="*/ 80 h 924"/>
                  <a:gd name="T42" fmla="*/ 2 w 2176"/>
                  <a:gd name="T43" fmla="*/ 96 h 924"/>
                  <a:gd name="T44" fmla="*/ 0 w 2176"/>
                  <a:gd name="T45" fmla="*/ 114 h 924"/>
                  <a:gd name="T46" fmla="*/ 2 w 2176"/>
                  <a:gd name="T47" fmla="*/ 132 h 924"/>
                  <a:gd name="T48" fmla="*/ 6 w 2176"/>
                  <a:gd name="T49" fmla="*/ 150 h 924"/>
                  <a:gd name="T50" fmla="*/ 12 w 2176"/>
                  <a:gd name="T51" fmla="*/ 166 h 924"/>
                  <a:gd name="T52" fmla="*/ 22 w 2176"/>
                  <a:gd name="T53" fmla="*/ 180 h 924"/>
                  <a:gd name="T54" fmla="*/ 34 w 2176"/>
                  <a:gd name="T55" fmla="*/ 194 h 924"/>
                  <a:gd name="T56" fmla="*/ 48 w 2176"/>
                  <a:gd name="T57" fmla="*/ 206 h 924"/>
                  <a:gd name="T58" fmla="*/ 1022 w 2176"/>
                  <a:gd name="T59" fmla="*/ 902 h 924"/>
                  <a:gd name="T60" fmla="*/ 1022 w 2176"/>
                  <a:gd name="T61" fmla="*/ 902 h 924"/>
                  <a:gd name="T62" fmla="*/ 1038 w 2176"/>
                  <a:gd name="T63" fmla="*/ 912 h 924"/>
                  <a:gd name="T64" fmla="*/ 1054 w 2176"/>
                  <a:gd name="T65" fmla="*/ 918 h 924"/>
                  <a:gd name="T66" fmla="*/ 1070 w 2176"/>
                  <a:gd name="T67" fmla="*/ 922 h 924"/>
                  <a:gd name="T68" fmla="*/ 1088 w 2176"/>
                  <a:gd name="T69" fmla="*/ 924 h 924"/>
                  <a:gd name="T70" fmla="*/ 1106 w 2176"/>
                  <a:gd name="T71" fmla="*/ 922 h 924"/>
                  <a:gd name="T72" fmla="*/ 1122 w 2176"/>
                  <a:gd name="T73" fmla="*/ 918 h 924"/>
                  <a:gd name="T74" fmla="*/ 1138 w 2176"/>
                  <a:gd name="T75" fmla="*/ 912 h 924"/>
                  <a:gd name="T76" fmla="*/ 1154 w 2176"/>
                  <a:gd name="T77" fmla="*/ 902 h 924"/>
                  <a:gd name="T78" fmla="*/ 2128 w 2176"/>
                  <a:gd name="T79" fmla="*/ 206 h 924"/>
                  <a:gd name="T80" fmla="*/ 2128 w 2176"/>
                  <a:gd name="T81" fmla="*/ 206 h 924"/>
                  <a:gd name="T82" fmla="*/ 2142 w 2176"/>
                  <a:gd name="T83" fmla="*/ 194 h 924"/>
                  <a:gd name="T84" fmla="*/ 2154 w 2176"/>
                  <a:gd name="T85" fmla="*/ 180 h 924"/>
                  <a:gd name="T86" fmla="*/ 2164 w 2176"/>
                  <a:gd name="T87" fmla="*/ 166 h 924"/>
                  <a:gd name="T88" fmla="*/ 2170 w 2176"/>
                  <a:gd name="T89" fmla="*/ 150 h 924"/>
                  <a:gd name="T90" fmla="*/ 2174 w 2176"/>
                  <a:gd name="T91" fmla="*/ 132 h 924"/>
                  <a:gd name="T92" fmla="*/ 2176 w 2176"/>
                  <a:gd name="T93" fmla="*/ 114 h 924"/>
                  <a:gd name="T94" fmla="*/ 2174 w 2176"/>
                  <a:gd name="T95" fmla="*/ 96 h 924"/>
                  <a:gd name="T96" fmla="*/ 2170 w 2176"/>
                  <a:gd name="T97" fmla="*/ 80 h 924"/>
                  <a:gd name="T98" fmla="*/ 2170 w 2176"/>
                  <a:gd name="T99" fmla="*/ 8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924">
                    <a:moveTo>
                      <a:pt x="2170" y="80"/>
                    </a:moveTo>
                    <a:lnTo>
                      <a:pt x="2170" y="80"/>
                    </a:lnTo>
                    <a:lnTo>
                      <a:pt x="2164" y="62"/>
                    </a:lnTo>
                    <a:lnTo>
                      <a:pt x="2154" y="48"/>
                    </a:lnTo>
                    <a:lnTo>
                      <a:pt x="2142" y="34"/>
                    </a:lnTo>
                    <a:lnTo>
                      <a:pt x="2130" y="22"/>
                    </a:lnTo>
                    <a:lnTo>
                      <a:pt x="2114" y="14"/>
                    </a:lnTo>
                    <a:lnTo>
                      <a:pt x="2098" y="6"/>
                    </a:lnTo>
                    <a:lnTo>
                      <a:pt x="2080" y="2"/>
                    </a:lnTo>
                    <a:lnTo>
                      <a:pt x="2062" y="0"/>
                    </a:lnTo>
                    <a:lnTo>
                      <a:pt x="112" y="0"/>
                    </a:lnTo>
                    <a:lnTo>
                      <a:pt x="112" y="0"/>
                    </a:lnTo>
                    <a:lnTo>
                      <a:pt x="94" y="2"/>
                    </a:lnTo>
                    <a:lnTo>
                      <a:pt x="78" y="6"/>
                    </a:lnTo>
                    <a:lnTo>
                      <a:pt x="62" y="14"/>
                    </a:lnTo>
                    <a:lnTo>
                      <a:pt x="46" y="22"/>
                    </a:lnTo>
                    <a:lnTo>
                      <a:pt x="32" y="34"/>
                    </a:lnTo>
                    <a:lnTo>
                      <a:pt x="22" y="48"/>
                    </a:lnTo>
                    <a:lnTo>
                      <a:pt x="12" y="62"/>
                    </a:lnTo>
                    <a:lnTo>
                      <a:pt x="6" y="80"/>
                    </a:lnTo>
                    <a:lnTo>
                      <a:pt x="6" y="80"/>
                    </a:lnTo>
                    <a:lnTo>
                      <a:pt x="2" y="96"/>
                    </a:lnTo>
                    <a:lnTo>
                      <a:pt x="0" y="114"/>
                    </a:lnTo>
                    <a:lnTo>
                      <a:pt x="2" y="132"/>
                    </a:lnTo>
                    <a:lnTo>
                      <a:pt x="6" y="150"/>
                    </a:lnTo>
                    <a:lnTo>
                      <a:pt x="12" y="166"/>
                    </a:lnTo>
                    <a:lnTo>
                      <a:pt x="22" y="180"/>
                    </a:lnTo>
                    <a:lnTo>
                      <a:pt x="34" y="194"/>
                    </a:lnTo>
                    <a:lnTo>
                      <a:pt x="48" y="206"/>
                    </a:lnTo>
                    <a:lnTo>
                      <a:pt x="1022" y="902"/>
                    </a:lnTo>
                    <a:lnTo>
                      <a:pt x="1022" y="902"/>
                    </a:lnTo>
                    <a:lnTo>
                      <a:pt x="1038" y="912"/>
                    </a:lnTo>
                    <a:lnTo>
                      <a:pt x="1054" y="918"/>
                    </a:lnTo>
                    <a:lnTo>
                      <a:pt x="1070" y="922"/>
                    </a:lnTo>
                    <a:lnTo>
                      <a:pt x="1088" y="924"/>
                    </a:lnTo>
                    <a:lnTo>
                      <a:pt x="1106" y="922"/>
                    </a:lnTo>
                    <a:lnTo>
                      <a:pt x="1122" y="918"/>
                    </a:lnTo>
                    <a:lnTo>
                      <a:pt x="1138" y="912"/>
                    </a:lnTo>
                    <a:lnTo>
                      <a:pt x="1154" y="902"/>
                    </a:lnTo>
                    <a:lnTo>
                      <a:pt x="2128" y="206"/>
                    </a:lnTo>
                    <a:lnTo>
                      <a:pt x="2128" y="206"/>
                    </a:lnTo>
                    <a:lnTo>
                      <a:pt x="2142" y="194"/>
                    </a:lnTo>
                    <a:lnTo>
                      <a:pt x="2154" y="180"/>
                    </a:lnTo>
                    <a:lnTo>
                      <a:pt x="2164" y="166"/>
                    </a:lnTo>
                    <a:lnTo>
                      <a:pt x="2170" y="150"/>
                    </a:lnTo>
                    <a:lnTo>
                      <a:pt x="2174" y="132"/>
                    </a:lnTo>
                    <a:lnTo>
                      <a:pt x="2176" y="114"/>
                    </a:lnTo>
                    <a:lnTo>
                      <a:pt x="2174" y="96"/>
                    </a:lnTo>
                    <a:lnTo>
                      <a:pt x="2170" y="80"/>
                    </a:lnTo>
                    <a:lnTo>
                      <a:pt x="2170" y="80"/>
                    </a:ln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4" name="Freeform 17"/>
              <p:cNvSpPr>
                <a:spLocks/>
              </p:cNvSpPr>
              <p:nvPr/>
            </p:nvSpPr>
            <p:spPr bwMode="auto">
              <a:xfrm>
                <a:off x="3097986" y="1918241"/>
                <a:ext cx="374917" cy="205001"/>
              </a:xfrm>
              <a:custGeom>
                <a:avLst/>
                <a:gdLst>
                  <a:gd name="T0" fmla="*/ 2180 w 2180"/>
                  <a:gd name="T1" fmla="*/ 0 h 1192"/>
                  <a:gd name="T2" fmla="*/ 2180 w 2180"/>
                  <a:gd name="T3" fmla="*/ 1076 h 1192"/>
                  <a:gd name="T4" fmla="*/ 2180 w 2180"/>
                  <a:gd name="T5" fmla="*/ 1076 h 1192"/>
                  <a:gd name="T6" fmla="*/ 2178 w 2180"/>
                  <a:gd name="T7" fmla="*/ 1100 h 1192"/>
                  <a:gd name="T8" fmla="*/ 2172 w 2180"/>
                  <a:gd name="T9" fmla="*/ 1120 h 1192"/>
                  <a:gd name="T10" fmla="*/ 2162 w 2180"/>
                  <a:gd name="T11" fmla="*/ 1140 h 1192"/>
                  <a:gd name="T12" fmla="*/ 2148 w 2180"/>
                  <a:gd name="T13" fmla="*/ 1158 h 1192"/>
                  <a:gd name="T14" fmla="*/ 2132 w 2180"/>
                  <a:gd name="T15" fmla="*/ 1172 h 1192"/>
                  <a:gd name="T16" fmla="*/ 2112 w 2180"/>
                  <a:gd name="T17" fmla="*/ 1182 h 1192"/>
                  <a:gd name="T18" fmla="*/ 2090 w 2180"/>
                  <a:gd name="T19" fmla="*/ 1188 h 1192"/>
                  <a:gd name="T20" fmla="*/ 2080 w 2180"/>
                  <a:gd name="T21" fmla="*/ 1190 h 1192"/>
                  <a:gd name="T22" fmla="*/ 2068 w 2180"/>
                  <a:gd name="T23" fmla="*/ 1192 h 1192"/>
                  <a:gd name="T24" fmla="*/ 112 w 2180"/>
                  <a:gd name="T25" fmla="*/ 1192 h 1192"/>
                  <a:gd name="T26" fmla="*/ 112 w 2180"/>
                  <a:gd name="T27" fmla="*/ 1192 h 1192"/>
                  <a:gd name="T28" fmla="*/ 90 w 2180"/>
                  <a:gd name="T29" fmla="*/ 1188 h 1192"/>
                  <a:gd name="T30" fmla="*/ 68 w 2180"/>
                  <a:gd name="T31" fmla="*/ 1182 h 1192"/>
                  <a:gd name="T32" fmla="*/ 50 w 2180"/>
                  <a:gd name="T33" fmla="*/ 1172 h 1192"/>
                  <a:gd name="T34" fmla="*/ 32 w 2180"/>
                  <a:gd name="T35" fmla="*/ 1158 h 1192"/>
                  <a:gd name="T36" fmla="*/ 18 w 2180"/>
                  <a:gd name="T37" fmla="*/ 1142 h 1192"/>
                  <a:gd name="T38" fmla="*/ 8 w 2180"/>
                  <a:gd name="T39" fmla="*/ 1122 h 1192"/>
                  <a:gd name="T40" fmla="*/ 2 w 2180"/>
                  <a:gd name="T41" fmla="*/ 1102 h 1192"/>
                  <a:gd name="T42" fmla="*/ 0 w 2180"/>
                  <a:gd name="T43" fmla="*/ 1078 h 1192"/>
                  <a:gd name="T44" fmla="*/ 0 w 2180"/>
                  <a:gd name="T45" fmla="*/ 0 h 1192"/>
                  <a:gd name="T46" fmla="*/ 1090 w 2180"/>
                  <a:gd name="T47" fmla="*/ 780 h 1192"/>
                  <a:gd name="T48" fmla="*/ 2180 w 2180"/>
                  <a:gd name="T49" fmla="*/ 0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80" h="1192">
                    <a:moveTo>
                      <a:pt x="2180" y="0"/>
                    </a:moveTo>
                    <a:lnTo>
                      <a:pt x="2180" y="1076"/>
                    </a:lnTo>
                    <a:lnTo>
                      <a:pt x="2180" y="1076"/>
                    </a:lnTo>
                    <a:lnTo>
                      <a:pt x="2178" y="1100"/>
                    </a:lnTo>
                    <a:lnTo>
                      <a:pt x="2172" y="1120"/>
                    </a:lnTo>
                    <a:lnTo>
                      <a:pt x="2162" y="1140"/>
                    </a:lnTo>
                    <a:lnTo>
                      <a:pt x="2148" y="1158"/>
                    </a:lnTo>
                    <a:lnTo>
                      <a:pt x="2132" y="1172"/>
                    </a:lnTo>
                    <a:lnTo>
                      <a:pt x="2112" y="1182"/>
                    </a:lnTo>
                    <a:lnTo>
                      <a:pt x="2090" y="1188"/>
                    </a:lnTo>
                    <a:lnTo>
                      <a:pt x="2080" y="1190"/>
                    </a:lnTo>
                    <a:lnTo>
                      <a:pt x="2068" y="1192"/>
                    </a:lnTo>
                    <a:lnTo>
                      <a:pt x="112" y="1192"/>
                    </a:lnTo>
                    <a:lnTo>
                      <a:pt x="112" y="1192"/>
                    </a:lnTo>
                    <a:lnTo>
                      <a:pt x="90" y="1188"/>
                    </a:lnTo>
                    <a:lnTo>
                      <a:pt x="68" y="1182"/>
                    </a:lnTo>
                    <a:lnTo>
                      <a:pt x="50" y="1172"/>
                    </a:lnTo>
                    <a:lnTo>
                      <a:pt x="32" y="1158"/>
                    </a:lnTo>
                    <a:lnTo>
                      <a:pt x="18" y="1142"/>
                    </a:lnTo>
                    <a:lnTo>
                      <a:pt x="8" y="1122"/>
                    </a:lnTo>
                    <a:lnTo>
                      <a:pt x="2" y="1102"/>
                    </a:lnTo>
                    <a:lnTo>
                      <a:pt x="0" y="1078"/>
                    </a:lnTo>
                    <a:lnTo>
                      <a:pt x="0" y="0"/>
                    </a:lnTo>
                    <a:lnTo>
                      <a:pt x="1090" y="780"/>
                    </a:lnTo>
                    <a:lnTo>
                      <a:pt x="2180" y="0"/>
                    </a:lnTo>
                    <a:close/>
                  </a:path>
                </a:pathLst>
              </a:custGeom>
              <a:solidFill>
                <a:srgbClr val="B5D553"/>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5" name="Freeform 33"/>
              <p:cNvSpPr>
                <a:spLocks/>
              </p:cNvSpPr>
              <p:nvPr/>
            </p:nvSpPr>
            <p:spPr bwMode="auto">
              <a:xfrm>
                <a:off x="2941064" y="266298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6" name="Freeform 32"/>
              <p:cNvSpPr>
                <a:spLocks/>
              </p:cNvSpPr>
              <p:nvPr/>
            </p:nvSpPr>
            <p:spPr bwMode="auto">
              <a:xfrm>
                <a:off x="3007463" y="284383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7" name="Rectangle 1136"/>
              <p:cNvSpPr/>
              <p:nvPr/>
            </p:nvSpPr>
            <p:spPr>
              <a:xfrm>
                <a:off x="2956286" y="2678003"/>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8" name="Freeform 33"/>
              <p:cNvSpPr>
                <a:spLocks/>
              </p:cNvSpPr>
              <p:nvPr/>
            </p:nvSpPr>
            <p:spPr bwMode="auto">
              <a:xfrm>
                <a:off x="3363685" y="2662983"/>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39" name="Freeform 32"/>
              <p:cNvSpPr>
                <a:spLocks/>
              </p:cNvSpPr>
              <p:nvPr/>
            </p:nvSpPr>
            <p:spPr bwMode="auto">
              <a:xfrm>
                <a:off x="3430084" y="2843837"/>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0" name="Rectangle 1139"/>
              <p:cNvSpPr/>
              <p:nvPr/>
            </p:nvSpPr>
            <p:spPr>
              <a:xfrm>
                <a:off x="3378907" y="2678003"/>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1" name="Freeform 33"/>
              <p:cNvSpPr>
                <a:spLocks/>
              </p:cNvSpPr>
              <p:nvPr/>
            </p:nvSpPr>
            <p:spPr bwMode="auto">
              <a:xfrm>
                <a:off x="3153254" y="2341040"/>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2" name="Freeform 32"/>
              <p:cNvSpPr>
                <a:spLocks/>
              </p:cNvSpPr>
              <p:nvPr/>
            </p:nvSpPr>
            <p:spPr bwMode="auto">
              <a:xfrm>
                <a:off x="3219653" y="2521894"/>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43" name="Rectangle 1142"/>
              <p:cNvSpPr/>
              <p:nvPr/>
            </p:nvSpPr>
            <p:spPr>
              <a:xfrm>
                <a:off x="3168476" y="2356060"/>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sp>
          <p:nvSpPr>
            <p:cNvPr id="840" name="TextBox 839"/>
            <p:cNvSpPr txBox="1"/>
            <p:nvPr/>
          </p:nvSpPr>
          <p:spPr>
            <a:xfrm>
              <a:off x="2923632" y="981376"/>
              <a:ext cx="737702"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Delivery</a:t>
              </a:r>
            </a:p>
          </p:txBody>
        </p:sp>
        <p:grpSp>
          <p:nvGrpSpPr>
            <p:cNvPr id="841" name="Group 840"/>
            <p:cNvGrpSpPr/>
            <p:nvPr/>
          </p:nvGrpSpPr>
          <p:grpSpPr>
            <a:xfrm>
              <a:off x="4038018" y="1239235"/>
              <a:ext cx="1070507" cy="1877187"/>
              <a:chOff x="4032919" y="1259060"/>
              <a:chExt cx="1070507" cy="1877187"/>
            </a:xfrm>
          </p:grpSpPr>
          <p:sp>
            <p:nvSpPr>
              <p:cNvPr id="1080" name="Round Same Side Corner Rectangle 1079"/>
              <p:cNvSpPr/>
              <p:nvPr/>
            </p:nvSpPr>
            <p:spPr>
              <a:xfrm>
                <a:off x="4032919" y="1259060"/>
                <a:ext cx="1070507" cy="1877187"/>
              </a:xfrm>
              <a:prstGeom prst="round2SameRect">
                <a:avLst>
                  <a:gd name="adj1" fmla="val 857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81" name="Freeform 35"/>
              <p:cNvSpPr>
                <a:spLocks/>
              </p:cNvSpPr>
              <p:nvPr/>
            </p:nvSpPr>
            <p:spPr bwMode="auto">
              <a:xfrm>
                <a:off x="4104702" y="1528140"/>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1082" name="Straight Connector 1081"/>
              <p:cNvCxnSpPr/>
              <p:nvPr/>
            </p:nvCxnSpPr>
            <p:spPr>
              <a:xfrm>
                <a:off x="4361790" y="1974269"/>
                <a:ext cx="0" cy="822158"/>
              </a:xfrm>
              <a:prstGeom prst="line">
                <a:avLst/>
              </a:prstGeom>
              <a:noFill/>
              <a:ln w="12700" cap="flat" cmpd="sng" algn="ctr">
                <a:solidFill>
                  <a:srgbClr val="C1CD23">
                    <a:lumMod val="75000"/>
                  </a:srgbClr>
                </a:solidFill>
                <a:prstDash val="sysDot"/>
              </a:ln>
              <a:effectLst/>
            </p:spPr>
          </p:cxnSp>
          <p:cxnSp>
            <p:nvCxnSpPr>
              <p:cNvPr id="1083" name="Straight Connector 1082"/>
              <p:cNvCxnSpPr/>
              <p:nvPr/>
            </p:nvCxnSpPr>
            <p:spPr>
              <a:xfrm>
                <a:off x="4735548" y="1974269"/>
                <a:ext cx="0" cy="822158"/>
              </a:xfrm>
              <a:prstGeom prst="line">
                <a:avLst/>
              </a:prstGeom>
              <a:noFill/>
              <a:ln w="12700" cap="flat" cmpd="sng" algn="ctr">
                <a:solidFill>
                  <a:srgbClr val="C1CD23">
                    <a:lumMod val="75000"/>
                  </a:srgbClr>
                </a:solidFill>
                <a:prstDash val="sysDot"/>
              </a:ln>
              <a:effectLst/>
            </p:spPr>
          </p:cxnSp>
          <p:cxnSp>
            <p:nvCxnSpPr>
              <p:cNvPr id="1084" name="Straight Connector 1083"/>
              <p:cNvCxnSpPr/>
              <p:nvPr/>
            </p:nvCxnSpPr>
            <p:spPr>
              <a:xfrm>
                <a:off x="4300932" y="1994426"/>
                <a:ext cx="414421" cy="0"/>
              </a:xfrm>
              <a:prstGeom prst="line">
                <a:avLst/>
              </a:prstGeom>
              <a:noFill/>
              <a:ln w="12700" cap="flat" cmpd="sng" algn="ctr">
                <a:solidFill>
                  <a:srgbClr val="C1CD23">
                    <a:lumMod val="75000"/>
                  </a:srgbClr>
                </a:solidFill>
                <a:prstDash val="sysDot"/>
              </a:ln>
              <a:effectLst/>
            </p:spPr>
          </p:cxnSp>
          <p:cxnSp>
            <p:nvCxnSpPr>
              <p:cNvPr id="1085" name="Straight Connector 1084"/>
              <p:cNvCxnSpPr/>
              <p:nvPr/>
            </p:nvCxnSpPr>
            <p:spPr>
              <a:xfrm>
                <a:off x="4381142" y="2788249"/>
                <a:ext cx="414421" cy="0"/>
              </a:xfrm>
              <a:prstGeom prst="line">
                <a:avLst/>
              </a:prstGeom>
              <a:noFill/>
              <a:ln w="12700" cap="flat" cmpd="sng" algn="ctr">
                <a:solidFill>
                  <a:srgbClr val="C1CD23">
                    <a:lumMod val="75000"/>
                  </a:srgbClr>
                </a:solidFill>
                <a:prstDash val="sysDot"/>
              </a:ln>
              <a:effectLst/>
            </p:spPr>
          </p:cxnSp>
          <p:cxnSp>
            <p:nvCxnSpPr>
              <p:cNvPr id="1086" name="Straight Connector 1085"/>
              <p:cNvCxnSpPr>
                <a:endCxn id="1114" idx="1"/>
              </p:cNvCxnSpPr>
              <p:nvPr/>
            </p:nvCxnSpPr>
            <p:spPr>
              <a:xfrm>
                <a:off x="4355765" y="2063969"/>
                <a:ext cx="374853" cy="728147"/>
              </a:xfrm>
              <a:prstGeom prst="line">
                <a:avLst/>
              </a:prstGeom>
              <a:noFill/>
              <a:ln w="12700" cap="flat" cmpd="sng" algn="ctr">
                <a:solidFill>
                  <a:srgbClr val="C1CD23">
                    <a:lumMod val="75000"/>
                  </a:srgbClr>
                </a:solidFill>
                <a:prstDash val="sysDot"/>
              </a:ln>
              <a:effectLst/>
            </p:spPr>
          </p:cxnSp>
          <p:cxnSp>
            <p:nvCxnSpPr>
              <p:cNvPr id="1087" name="Straight Connector 1086"/>
              <p:cNvCxnSpPr/>
              <p:nvPr/>
            </p:nvCxnSpPr>
            <p:spPr>
              <a:xfrm flipH="1">
                <a:off x="4378337" y="2010495"/>
                <a:ext cx="392065" cy="733226"/>
              </a:xfrm>
              <a:prstGeom prst="line">
                <a:avLst/>
              </a:prstGeom>
              <a:noFill/>
              <a:ln w="12700" cap="flat" cmpd="sng" algn="ctr">
                <a:solidFill>
                  <a:srgbClr val="C1CD23">
                    <a:lumMod val="75000"/>
                  </a:srgbClr>
                </a:solidFill>
                <a:prstDash val="sysDot"/>
              </a:ln>
              <a:effectLst/>
            </p:spPr>
          </p:cxnSp>
          <p:sp>
            <p:nvSpPr>
              <p:cNvPr id="1088" name="Oval 1087"/>
              <p:cNvSpPr/>
              <p:nvPr/>
            </p:nvSpPr>
            <p:spPr>
              <a:xfrm>
                <a:off x="4338693"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89" name="Freeform 40"/>
              <p:cNvSpPr>
                <a:spLocks noEditPoints="1"/>
              </p:cNvSpPr>
              <p:nvPr/>
            </p:nvSpPr>
            <p:spPr bwMode="auto">
              <a:xfrm>
                <a:off x="4278820"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0" name="Oval 1089"/>
              <p:cNvSpPr/>
              <p:nvPr/>
            </p:nvSpPr>
            <p:spPr>
              <a:xfrm>
                <a:off x="4699705"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91" name="Freeform 40"/>
              <p:cNvSpPr>
                <a:spLocks noEditPoints="1"/>
              </p:cNvSpPr>
              <p:nvPr/>
            </p:nvSpPr>
            <p:spPr bwMode="auto">
              <a:xfrm>
                <a:off x="4639832"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2" name="Freeform 33"/>
              <p:cNvSpPr>
                <a:spLocks/>
              </p:cNvSpPr>
              <p:nvPr/>
            </p:nvSpPr>
            <p:spPr bwMode="auto">
              <a:xfrm>
                <a:off x="4212727"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3" name="Freeform 32"/>
              <p:cNvSpPr>
                <a:spLocks/>
              </p:cNvSpPr>
              <p:nvPr/>
            </p:nvSpPr>
            <p:spPr bwMode="auto">
              <a:xfrm>
                <a:off x="4279126"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4" name="Rectangle 1093"/>
              <p:cNvSpPr/>
              <p:nvPr/>
            </p:nvSpPr>
            <p:spPr>
              <a:xfrm>
                <a:off x="4227949"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5" name="Freeform 33"/>
              <p:cNvSpPr>
                <a:spLocks/>
              </p:cNvSpPr>
              <p:nvPr/>
            </p:nvSpPr>
            <p:spPr bwMode="auto">
              <a:xfrm>
                <a:off x="4635349"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6" name="Freeform 32"/>
              <p:cNvSpPr>
                <a:spLocks/>
              </p:cNvSpPr>
              <p:nvPr/>
            </p:nvSpPr>
            <p:spPr bwMode="auto">
              <a:xfrm>
                <a:off x="4701748"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97" name="Rectangle 1096"/>
              <p:cNvSpPr/>
              <p:nvPr/>
            </p:nvSpPr>
            <p:spPr>
              <a:xfrm>
                <a:off x="4650571"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98" name="Group 1097"/>
              <p:cNvGrpSpPr/>
              <p:nvPr/>
            </p:nvGrpSpPr>
            <p:grpSpPr>
              <a:xfrm>
                <a:off x="4704215" y="2723127"/>
                <a:ext cx="145953" cy="123720"/>
                <a:chOff x="1792288" y="915988"/>
                <a:chExt cx="5721350" cy="4849813"/>
              </a:xfrm>
              <a:solidFill>
                <a:srgbClr val="ACB71F"/>
              </a:solidFill>
            </p:grpSpPr>
            <p:sp>
              <p:nvSpPr>
                <p:cNvPr id="1114"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115" name="Group 1114"/>
                <p:cNvGrpSpPr/>
                <p:nvPr/>
              </p:nvGrpSpPr>
              <p:grpSpPr>
                <a:xfrm>
                  <a:off x="1792288" y="915988"/>
                  <a:ext cx="5721350" cy="4849813"/>
                  <a:chOff x="1792288" y="915988"/>
                  <a:chExt cx="5721350" cy="4849813"/>
                </a:xfrm>
                <a:grpFill/>
              </p:grpSpPr>
              <p:sp>
                <p:nvSpPr>
                  <p:cNvPr id="1116"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7"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8"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9"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0"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1"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2"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3"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4"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5"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6"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27"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1099" name="Group 1098"/>
              <p:cNvGrpSpPr/>
              <p:nvPr/>
            </p:nvGrpSpPr>
            <p:grpSpPr>
              <a:xfrm>
                <a:off x="4271575" y="2723127"/>
                <a:ext cx="145953" cy="123720"/>
                <a:chOff x="1792288" y="915988"/>
                <a:chExt cx="5721350" cy="4849813"/>
              </a:xfrm>
              <a:solidFill>
                <a:srgbClr val="ACB71F"/>
              </a:solidFill>
            </p:grpSpPr>
            <p:sp>
              <p:nvSpPr>
                <p:cNvPr id="110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101" name="Group 1100"/>
                <p:cNvGrpSpPr/>
                <p:nvPr/>
              </p:nvGrpSpPr>
              <p:grpSpPr>
                <a:xfrm>
                  <a:off x="1792288" y="915988"/>
                  <a:ext cx="5721350" cy="4849813"/>
                  <a:chOff x="1792288" y="915988"/>
                  <a:chExt cx="5721350" cy="4849813"/>
                </a:xfrm>
                <a:grpFill/>
              </p:grpSpPr>
              <p:sp>
                <p:nvSpPr>
                  <p:cNvPr id="110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0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11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sp>
          <p:nvSpPr>
            <p:cNvPr id="842" name="TextBox 841"/>
            <p:cNvSpPr txBox="1"/>
            <p:nvPr/>
          </p:nvSpPr>
          <p:spPr>
            <a:xfrm>
              <a:off x="4084997" y="981376"/>
              <a:ext cx="976549"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Exploitation</a:t>
              </a:r>
            </a:p>
          </p:txBody>
        </p:sp>
        <p:sp>
          <p:nvSpPr>
            <p:cNvPr id="843" name="TextBox 842"/>
            <p:cNvSpPr txBox="1"/>
            <p:nvPr/>
          </p:nvSpPr>
          <p:spPr>
            <a:xfrm>
              <a:off x="5411104" y="984416"/>
              <a:ext cx="917239"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Installation</a:t>
              </a:r>
            </a:p>
          </p:txBody>
        </p:sp>
        <p:grpSp>
          <p:nvGrpSpPr>
            <p:cNvPr id="844" name="Group 843"/>
            <p:cNvGrpSpPr/>
            <p:nvPr/>
          </p:nvGrpSpPr>
          <p:grpSpPr>
            <a:xfrm>
              <a:off x="6606491" y="1239235"/>
              <a:ext cx="1070507" cy="1877187"/>
              <a:chOff x="6619324" y="1235299"/>
              <a:chExt cx="1070507" cy="1877187"/>
            </a:xfrm>
          </p:grpSpPr>
          <p:sp>
            <p:nvSpPr>
              <p:cNvPr id="1024" name="Round Same Side Corner Rectangle 1023"/>
              <p:cNvSpPr/>
              <p:nvPr/>
            </p:nvSpPr>
            <p:spPr>
              <a:xfrm>
                <a:off x="6619324" y="1235299"/>
                <a:ext cx="1070507" cy="1877187"/>
              </a:xfrm>
              <a:prstGeom prst="round2SameRect">
                <a:avLst>
                  <a:gd name="adj1" fmla="val 70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25" name="Freeform 35"/>
              <p:cNvSpPr>
                <a:spLocks/>
              </p:cNvSpPr>
              <p:nvPr/>
            </p:nvSpPr>
            <p:spPr bwMode="auto">
              <a:xfrm>
                <a:off x="6684358" y="1504379"/>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26" name="Group 1025"/>
              <p:cNvGrpSpPr/>
              <p:nvPr/>
            </p:nvGrpSpPr>
            <p:grpSpPr>
              <a:xfrm>
                <a:off x="6883821" y="1939945"/>
                <a:ext cx="494631" cy="832722"/>
                <a:chOff x="6222323" y="2441765"/>
                <a:chExt cx="593557" cy="999266"/>
              </a:xfrm>
            </p:grpSpPr>
            <p:cxnSp>
              <p:nvCxnSpPr>
                <p:cNvPr id="1074" name="Straight Connector 1073"/>
                <p:cNvCxnSpPr/>
                <p:nvPr/>
              </p:nvCxnSpPr>
              <p:spPr>
                <a:xfrm>
                  <a:off x="6295352" y="2454441"/>
                  <a:ext cx="0" cy="986590"/>
                </a:xfrm>
                <a:prstGeom prst="line">
                  <a:avLst/>
                </a:prstGeom>
                <a:noFill/>
                <a:ln w="12700" cap="flat" cmpd="sng" algn="ctr">
                  <a:solidFill>
                    <a:srgbClr val="C1CD23">
                      <a:lumMod val="75000"/>
                    </a:srgbClr>
                  </a:solidFill>
                  <a:prstDash val="sysDot"/>
                </a:ln>
                <a:effectLst/>
              </p:spPr>
            </p:cxnSp>
            <p:cxnSp>
              <p:nvCxnSpPr>
                <p:cNvPr id="1075" name="Straight Connector 1074"/>
                <p:cNvCxnSpPr/>
                <p:nvPr/>
              </p:nvCxnSpPr>
              <p:spPr>
                <a:xfrm>
                  <a:off x="6727820" y="2454441"/>
                  <a:ext cx="0" cy="986590"/>
                </a:xfrm>
                <a:prstGeom prst="line">
                  <a:avLst/>
                </a:prstGeom>
                <a:noFill/>
                <a:ln w="12700" cap="flat" cmpd="sng" algn="ctr">
                  <a:solidFill>
                    <a:srgbClr val="C1CD23">
                      <a:lumMod val="75000"/>
                    </a:srgbClr>
                  </a:solidFill>
                  <a:prstDash val="sysDot"/>
                </a:ln>
                <a:effectLst/>
              </p:spPr>
            </p:cxnSp>
            <p:cxnSp>
              <p:nvCxnSpPr>
                <p:cNvPr id="1076" name="Straight Connector 1075"/>
                <p:cNvCxnSpPr/>
                <p:nvPr/>
              </p:nvCxnSpPr>
              <p:spPr>
                <a:xfrm>
                  <a:off x="6222323" y="2478629"/>
                  <a:ext cx="497305" cy="0"/>
                </a:xfrm>
                <a:prstGeom prst="line">
                  <a:avLst/>
                </a:prstGeom>
                <a:noFill/>
                <a:ln w="12700" cap="flat" cmpd="sng" algn="ctr">
                  <a:solidFill>
                    <a:srgbClr val="C1CD23">
                      <a:lumMod val="75000"/>
                    </a:srgbClr>
                  </a:solidFill>
                  <a:prstDash val="sysDot"/>
                </a:ln>
                <a:effectLst/>
              </p:spPr>
            </p:cxnSp>
            <p:cxnSp>
              <p:nvCxnSpPr>
                <p:cNvPr id="1077" name="Straight Connector 1076"/>
                <p:cNvCxnSpPr/>
                <p:nvPr/>
              </p:nvCxnSpPr>
              <p:spPr>
                <a:xfrm>
                  <a:off x="6318575" y="3431217"/>
                  <a:ext cx="497305" cy="0"/>
                </a:xfrm>
                <a:prstGeom prst="line">
                  <a:avLst/>
                </a:prstGeom>
                <a:noFill/>
                <a:ln w="12700" cap="flat" cmpd="sng" algn="ctr">
                  <a:solidFill>
                    <a:srgbClr val="C1CD23">
                      <a:lumMod val="75000"/>
                    </a:srgbClr>
                  </a:solidFill>
                  <a:prstDash val="sysDot"/>
                </a:ln>
                <a:effectLst/>
              </p:spPr>
            </p:cxnSp>
            <p:cxnSp>
              <p:nvCxnSpPr>
                <p:cNvPr id="1078" name="Straight Connector 1077"/>
                <p:cNvCxnSpPr>
                  <a:endCxn id="1050" idx="1"/>
                </p:cNvCxnSpPr>
                <p:nvPr/>
              </p:nvCxnSpPr>
              <p:spPr>
                <a:xfrm>
                  <a:off x="6288121" y="2562081"/>
                  <a:ext cx="449825" cy="873777"/>
                </a:xfrm>
                <a:prstGeom prst="line">
                  <a:avLst/>
                </a:prstGeom>
                <a:noFill/>
                <a:ln w="12700" cap="flat" cmpd="sng" algn="ctr">
                  <a:solidFill>
                    <a:srgbClr val="C1CD23">
                      <a:lumMod val="75000"/>
                    </a:srgbClr>
                  </a:solidFill>
                  <a:prstDash val="sysDot"/>
                </a:ln>
                <a:effectLst/>
              </p:spPr>
            </p:cxnSp>
            <p:cxnSp>
              <p:nvCxnSpPr>
                <p:cNvPr id="1079" name="Straight Connector 1078"/>
                <p:cNvCxnSpPr/>
                <p:nvPr/>
              </p:nvCxnSpPr>
              <p:spPr>
                <a:xfrm flipH="1">
                  <a:off x="6331250" y="2441765"/>
                  <a:ext cx="470478" cy="879872"/>
                </a:xfrm>
                <a:prstGeom prst="line">
                  <a:avLst/>
                </a:prstGeom>
                <a:noFill/>
                <a:ln w="12700" cap="flat" cmpd="sng" algn="ctr">
                  <a:solidFill>
                    <a:srgbClr val="C1CD23">
                      <a:lumMod val="75000"/>
                    </a:srgbClr>
                  </a:solidFill>
                  <a:prstDash val="sysDot"/>
                </a:ln>
                <a:effectLst/>
              </p:spPr>
            </p:cxnSp>
          </p:grpSp>
          <p:grpSp>
            <p:nvGrpSpPr>
              <p:cNvPr id="1027" name="Group 1026"/>
              <p:cNvGrpSpPr/>
              <p:nvPr/>
            </p:nvGrpSpPr>
            <p:grpSpPr>
              <a:xfrm>
                <a:off x="6861688" y="1804839"/>
                <a:ext cx="173570" cy="345280"/>
                <a:chOff x="4239237" y="2279651"/>
                <a:chExt cx="208285" cy="414338"/>
              </a:xfrm>
            </p:grpSpPr>
            <p:sp>
              <p:nvSpPr>
                <p:cNvPr id="1072" name="Oval 1071"/>
                <p:cNvSpPr/>
                <p:nvPr/>
              </p:nvSpPr>
              <p:spPr>
                <a:xfrm>
                  <a:off x="4311085" y="2532553"/>
                  <a:ext cx="64630" cy="64630"/>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73" name="Freeform 40"/>
                <p:cNvSpPr>
                  <a:spLocks noEditPoints="1"/>
                </p:cNvSpPr>
                <p:nvPr/>
              </p:nvSpPr>
              <p:spPr bwMode="auto">
                <a:xfrm>
                  <a:off x="4239237" y="2279651"/>
                  <a:ext cx="208285" cy="414338"/>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28" name="Group 1027"/>
              <p:cNvGrpSpPr/>
              <p:nvPr/>
            </p:nvGrpSpPr>
            <p:grpSpPr>
              <a:xfrm>
                <a:off x="7229628" y="1804839"/>
                <a:ext cx="173570" cy="345280"/>
                <a:chOff x="4239237" y="2279651"/>
                <a:chExt cx="208285" cy="414338"/>
              </a:xfrm>
            </p:grpSpPr>
            <p:sp>
              <p:nvSpPr>
                <p:cNvPr id="1070" name="Oval 1069"/>
                <p:cNvSpPr/>
                <p:nvPr/>
              </p:nvSpPr>
              <p:spPr>
                <a:xfrm>
                  <a:off x="4311085" y="2532553"/>
                  <a:ext cx="64630" cy="64630"/>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1071" name="Freeform 40"/>
                <p:cNvSpPr>
                  <a:spLocks noEditPoints="1"/>
                </p:cNvSpPr>
                <p:nvPr/>
              </p:nvSpPr>
              <p:spPr bwMode="auto">
                <a:xfrm>
                  <a:off x="4239237" y="2279651"/>
                  <a:ext cx="208285" cy="414338"/>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29" name="Group 1028"/>
              <p:cNvGrpSpPr/>
              <p:nvPr/>
            </p:nvGrpSpPr>
            <p:grpSpPr>
              <a:xfrm>
                <a:off x="6795616" y="2670685"/>
                <a:ext cx="264380" cy="216219"/>
                <a:chOff x="5510765" y="5551631"/>
                <a:chExt cx="596150" cy="487550"/>
              </a:xfrm>
            </p:grpSpPr>
            <p:sp>
              <p:nvSpPr>
                <p:cNvPr id="1067" name="Freeform 33"/>
                <p:cNvSpPr>
                  <a:spLocks/>
                </p:cNvSpPr>
                <p:nvPr/>
              </p:nvSpPr>
              <p:spPr bwMode="auto">
                <a:xfrm>
                  <a:off x="5510765" y="5551631"/>
                  <a:ext cx="596150" cy="409262"/>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8" name="Freeform 32"/>
                <p:cNvSpPr>
                  <a:spLocks/>
                </p:cNvSpPr>
                <p:nvPr/>
              </p:nvSpPr>
              <p:spPr bwMode="auto">
                <a:xfrm>
                  <a:off x="5660489" y="5959437"/>
                  <a:ext cx="290396" cy="79744"/>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9" name="Rectangle 1068"/>
                <p:cNvSpPr/>
                <p:nvPr/>
              </p:nvSpPr>
              <p:spPr>
                <a:xfrm>
                  <a:off x="5545090" y="5585499"/>
                  <a:ext cx="527502" cy="341525"/>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30" name="Group 1029"/>
              <p:cNvGrpSpPr/>
              <p:nvPr/>
            </p:nvGrpSpPr>
            <p:grpSpPr>
              <a:xfrm>
                <a:off x="7218238" y="2670685"/>
                <a:ext cx="264380" cy="216219"/>
                <a:chOff x="5510765" y="5551631"/>
                <a:chExt cx="596150" cy="487550"/>
              </a:xfrm>
            </p:grpSpPr>
            <p:sp>
              <p:nvSpPr>
                <p:cNvPr id="1064" name="Freeform 33"/>
                <p:cNvSpPr>
                  <a:spLocks/>
                </p:cNvSpPr>
                <p:nvPr/>
              </p:nvSpPr>
              <p:spPr bwMode="auto">
                <a:xfrm>
                  <a:off x="5510765" y="5551631"/>
                  <a:ext cx="596150" cy="409262"/>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5" name="Freeform 32"/>
                <p:cNvSpPr>
                  <a:spLocks/>
                </p:cNvSpPr>
                <p:nvPr/>
              </p:nvSpPr>
              <p:spPr bwMode="auto">
                <a:xfrm>
                  <a:off x="5660489" y="5959437"/>
                  <a:ext cx="290396" cy="79744"/>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6" name="Rectangle 1065"/>
                <p:cNvSpPr/>
                <p:nvPr/>
              </p:nvSpPr>
              <p:spPr>
                <a:xfrm>
                  <a:off x="5545090" y="5585499"/>
                  <a:ext cx="527502" cy="341525"/>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1031" name="Group 1030"/>
              <p:cNvGrpSpPr/>
              <p:nvPr/>
            </p:nvGrpSpPr>
            <p:grpSpPr>
              <a:xfrm>
                <a:off x="6854463" y="2699366"/>
                <a:ext cx="578594" cy="123720"/>
                <a:chOff x="6392022" y="3473657"/>
                <a:chExt cx="694312" cy="148464"/>
              </a:xfrm>
              <a:solidFill>
                <a:srgbClr val="ACB71F"/>
              </a:solidFill>
            </p:grpSpPr>
            <p:grpSp>
              <p:nvGrpSpPr>
                <p:cNvPr id="1034" name="Group 1033"/>
                <p:cNvGrpSpPr/>
                <p:nvPr/>
              </p:nvGrpSpPr>
              <p:grpSpPr>
                <a:xfrm>
                  <a:off x="6911190" y="3473657"/>
                  <a:ext cx="175144" cy="148464"/>
                  <a:chOff x="1792288" y="915988"/>
                  <a:chExt cx="5721350" cy="4849813"/>
                </a:xfrm>
                <a:grpFill/>
              </p:grpSpPr>
              <p:sp>
                <p:nvSpPr>
                  <p:cNvPr id="105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51" name="Group 1050"/>
                  <p:cNvGrpSpPr/>
                  <p:nvPr/>
                </p:nvGrpSpPr>
                <p:grpSpPr>
                  <a:xfrm>
                    <a:off x="1792288" y="915988"/>
                    <a:ext cx="5721350" cy="4849813"/>
                    <a:chOff x="1792288" y="915988"/>
                    <a:chExt cx="5721350" cy="4849813"/>
                  </a:xfrm>
                  <a:grpFill/>
                </p:grpSpPr>
                <p:sp>
                  <p:nvSpPr>
                    <p:cNvPr id="105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5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6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1035" name="Group 1034"/>
                <p:cNvGrpSpPr/>
                <p:nvPr/>
              </p:nvGrpSpPr>
              <p:grpSpPr>
                <a:xfrm>
                  <a:off x="6392022" y="3473657"/>
                  <a:ext cx="175144" cy="148464"/>
                  <a:chOff x="1792288" y="915988"/>
                  <a:chExt cx="5721350" cy="4849813"/>
                </a:xfrm>
                <a:grpFill/>
              </p:grpSpPr>
              <p:sp>
                <p:nvSpPr>
                  <p:cNvPr id="1036"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37" name="Group 1036"/>
                  <p:cNvGrpSpPr/>
                  <p:nvPr/>
                </p:nvGrpSpPr>
                <p:grpSpPr>
                  <a:xfrm>
                    <a:off x="1792288" y="915988"/>
                    <a:ext cx="5721350" cy="4849813"/>
                    <a:chOff x="1792288" y="915988"/>
                    <a:chExt cx="5721350" cy="4849813"/>
                  </a:xfrm>
                  <a:grpFill/>
                </p:grpSpPr>
                <p:sp>
                  <p:nvSpPr>
                    <p:cNvPr id="1038"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39"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0"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1"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2"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3"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4"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5"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6"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7"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8"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49"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cxnSp>
            <p:nvCxnSpPr>
              <p:cNvPr id="1032" name="Straight Arrow Connector 1031"/>
              <p:cNvCxnSpPr/>
              <p:nvPr/>
            </p:nvCxnSpPr>
            <p:spPr>
              <a:xfrm flipV="1">
                <a:off x="6957646" y="1340482"/>
                <a:ext cx="0" cy="1296963"/>
              </a:xfrm>
              <a:prstGeom prst="straightConnector1">
                <a:avLst/>
              </a:prstGeom>
              <a:noFill/>
              <a:ln w="19050" cap="flat" cmpd="sng" algn="ctr">
                <a:solidFill>
                  <a:srgbClr val="B5D553"/>
                </a:solidFill>
                <a:prstDash val="solid"/>
                <a:headEnd type="none" w="med" len="med"/>
                <a:tailEnd type="triangle" w="med" len="med"/>
              </a:ln>
              <a:effectLst/>
            </p:spPr>
          </p:cxnSp>
          <p:cxnSp>
            <p:nvCxnSpPr>
              <p:cNvPr id="1033" name="Straight Arrow Connector 1032"/>
              <p:cNvCxnSpPr/>
              <p:nvPr/>
            </p:nvCxnSpPr>
            <p:spPr>
              <a:xfrm flipV="1">
                <a:off x="7301986" y="1322183"/>
                <a:ext cx="0" cy="1296963"/>
              </a:xfrm>
              <a:prstGeom prst="straightConnector1">
                <a:avLst/>
              </a:prstGeom>
              <a:noFill/>
              <a:ln w="19050" cap="flat" cmpd="sng" algn="ctr">
                <a:solidFill>
                  <a:srgbClr val="B5D553"/>
                </a:solidFill>
                <a:prstDash val="solid"/>
                <a:headEnd type="none" w="med" len="med"/>
                <a:tailEnd type="triangle" w="med" len="med"/>
              </a:ln>
              <a:effectLst/>
            </p:spPr>
          </p:cxnSp>
        </p:grpSp>
        <p:grpSp>
          <p:nvGrpSpPr>
            <p:cNvPr id="845" name="Group 844"/>
            <p:cNvGrpSpPr/>
            <p:nvPr/>
          </p:nvGrpSpPr>
          <p:grpSpPr>
            <a:xfrm>
              <a:off x="5334470" y="1242275"/>
              <a:ext cx="1070507" cy="1877187"/>
              <a:chOff x="5353566" y="1259060"/>
              <a:chExt cx="1070507" cy="1877187"/>
            </a:xfrm>
          </p:grpSpPr>
          <p:sp>
            <p:nvSpPr>
              <p:cNvPr id="946" name="Round Same Side Corner Rectangle 945"/>
              <p:cNvSpPr/>
              <p:nvPr/>
            </p:nvSpPr>
            <p:spPr>
              <a:xfrm>
                <a:off x="5353566" y="1259060"/>
                <a:ext cx="1070507" cy="1877187"/>
              </a:xfrm>
              <a:prstGeom prst="round2SameRect">
                <a:avLst>
                  <a:gd name="adj1" fmla="val 857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47" name="Freeform 35"/>
              <p:cNvSpPr>
                <a:spLocks/>
              </p:cNvSpPr>
              <p:nvPr/>
            </p:nvSpPr>
            <p:spPr bwMode="auto">
              <a:xfrm>
                <a:off x="5425349" y="1528140"/>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cxnSp>
            <p:nvCxnSpPr>
              <p:cNvPr id="948" name="Straight Connector 947"/>
              <p:cNvCxnSpPr/>
              <p:nvPr/>
            </p:nvCxnSpPr>
            <p:spPr>
              <a:xfrm>
                <a:off x="5682437" y="1974269"/>
                <a:ext cx="0" cy="822158"/>
              </a:xfrm>
              <a:prstGeom prst="line">
                <a:avLst/>
              </a:prstGeom>
              <a:noFill/>
              <a:ln w="12700" cap="flat" cmpd="sng" algn="ctr">
                <a:solidFill>
                  <a:srgbClr val="C1CD23">
                    <a:lumMod val="75000"/>
                  </a:srgbClr>
                </a:solidFill>
                <a:prstDash val="sysDot"/>
              </a:ln>
              <a:effectLst/>
            </p:spPr>
          </p:cxnSp>
          <p:cxnSp>
            <p:nvCxnSpPr>
              <p:cNvPr id="949" name="Straight Connector 948"/>
              <p:cNvCxnSpPr/>
              <p:nvPr/>
            </p:nvCxnSpPr>
            <p:spPr>
              <a:xfrm>
                <a:off x="6056195" y="1974269"/>
                <a:ext cx="0" cy="822158"/>
              </a:xfrm>
              <a:prstGeom prst="line">
                <a:avLst/>
              </a:prstGeom>
              <a:noFill/>
              <a:ln w="12700" cap="flat" cmpd="sng" algn="ctr">
                <a:solidFill>
                  <a:srgbClr val="C1CD23">
                    <a:lumMod val="75000"/>
                  </a:srgbClr>
                </a:solidFill>
                <a:prstDash val="sysDot"/>
              </a:ln>
              <a:effectLst/>
            </p:spPr>
          </p:cxnSp>
          <p:cxnSp>
            <p:nvCxnSpPr>
              <p:cNvPr id="950" name="Straight Connector 949"/>
              <p:cNvCxnSpPr/>
              <p:nvPr/>
            </p:nvCxnSpPr>
            <p:spPr>
              <a:xfrm>
                <a:off x="5621579" y="1994426"/>
                <a:ext cx="414421" cy="0"/>
              </a:xfrm>
              <a:prstGeom prst="line">
                <a:avLst/>
              </a:prstGeom>
              <a:noFill/>
              <a:ln w="12700" cap="flat" cmpd="sng" algn="ctr">
                <a:solidFill>
                  <a:srgbClr val="C1CD23">
                    <a:lumMod val="75000"/>
                  </a:srgbClr>
                </a:solidFill>
                <a:prstDash val="sysDot"/>
              </a:ln>
              <a:effectLst/>
            </p:spPr>
          </p:cxnSp>
          <p:cxnSp>
            <p:nvCxnSpPr>
              <p:cNvPr id="951" name="Straight Connector 950"/>
              <p:cNvCxnSpPr>
                <a:stCxn id="1010" idx="48"/>
              </p:cNvCxnSpPr>
              <p:nvPr/>
            </p:nvCxnSpPr>
            <p:spPr>
              <a:xfrm>
                <a:off x="5676412" y="2063969"/>
                <a:ext cx="374853" cy="728147"/>
              </a:xfrm>
              <a:prstGeom prst="line">
                <a:avLst/>
              </a:prstGeom>
              <a:noFill/>
              <a:ln w="12700" cap="flat" cmpd="sng" algn="ctr">
                <a:solidFill>
                  <a:srgbClr val="C1CD23">
                    <a:lumMod val="75000"/>
                  </a:srgbClr>
                </a:solidFill>
                <a:prstDash val="sysDot"/>
              </a:ln>
              <a:effectLst/>
            </p:spPr>
          </p:cxnSp>
          <p:cxnSp>
            <p:nvCxnSpPr>
              <p:cNvPr id="952" name="Straight Connector 951"/>
              <p:cNvCxnSpPr/>
              <p:nvPr/>
            </p:nvCxnSpPr>
            <p:spPr>
              <a:xfrm flipH="1">
                <a:off x="5698984" y="2010495"/>
                <a:ext cx="392065" cy="733226"/>
              </a:xfrm>
              <a:prstGeom prst="line">
                <a:avLst/>
              </a:prstGeom>
              <a:noFill/>
              <a:ln w="12700" cap="flat" cmpd="sng" algn="ctr">
                <a:solidFill>
                  <a:srgbClr val="C1CD23">
                    <a:lumMod val="75000"/>
                  </a:srgbClr>
                </a:solidFill>
                <a:prstDash val="sysDot"/>
              </a:ln>
              <a:effectLst/>
            </p:spPr>
          </p:cxnSp>
          <p:sp>
            <p:nvSpPr>
              <p:cNvPr id="953" name="Oval 952"/>
              <p:cNvSpPr/>
              <p:nvPr/>
            </p:nvSpPr>
            <p:spPr>
              <a:xfrm>
                <a:off x="5659340"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4" name="Freeform 40"/>
              <p:cNvSpPr>
                <a:spLocks noEditPoints="1"/>
              </p:cNvSpPr>
              <p:nvPr/>
            </p:nvSpPr>
            <p:spPr bwMode="auto">
              <a:xfrm>
                <a:off x="5599467"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55" name="Oval 954"/>
              <p:cNvSpPr/>
              <p:nvPr/>
            </p:nvSpPr>
            <p:spPr>
              <a:xfrm>
                <a:off x="6020352" y="2039363"/>
                <a:ext cx="53858" cy="53858"/>
              </a:xfrm>
              <a:prstGeom prst="ellipse">
                <a:avLst/>
              </a:prstGeom>
              <a:solidFill>
                <a:srgbClr val="00ACDC"/>
              </a:solidFill>
              <a:ln w="9525" cap="flat" cmpd="sng" algn="ctr">
                <a:no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6" name="Freeform 40"/>
              <p:cNvSpPr>
                <a:spLocks noEditPoints="1"/>
              </p:cNvSpPr>
              <p:nvPr/>
            </p:nvSpPr>
            <p:spPr bwMode="auto">
              <a:xfrm>
                <a:off x="5960479" y="1828611"/>
                <a:ext cx="173571" cy="345282"/>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7FD0DD"/>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57" name="Group 956"/>
              <p:cNvGrpSpPr/>
              <p:nvPr/>
            </p:nvGrpSpPr>
            <p:grpSpPr>
              <a:xfrm>
                <a:off x="5609107" y="1976196"/>
                <a:ext cx="145953" cy="123720"/>
                <a:chOff x="1792288" y="915988"/>
                <a:chExt cx="5721350" cy="4849813"/>
              </a:xfrm>
              <a:solidFill>
                <a:srgbClr val="C1CD23"/>
              </a:solidFill>
            </p:grpSpPr>
            <p:sp>
              <p:nvSpPr>
                <p:cNvPr id="1010"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1011" name="Group 1010"/>
                <p:cNvGrpSpPr/>
                <p:nvPr/>
              </p:nvGrpSpPr>
              <p:grpSpPr>
                <a:xfrm>
                  <a:off x="1792288" y="915988"/>
                  <a:ext cx="5721350" cy="4849813"/>
                  <a:chOff x="1792288" y="915988"/>
                  <a:chExt cx="5721350" cy="4849813"/>
                </a:xfrm>
                <a:grpFill/>
              </p:grpSpPr>
              <p:sp>
                <p:nvSpPr>
                  <p:cNvPr id="1012"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3"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4"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5"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6"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7"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8"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19"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0"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1"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2"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23"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958" name="Group 957"/>
              <p:cNvGrpSpPr/>
              <p:nvPr/>
            </p:nvGrpSpPr>
            <p:grpSpPr>
              <a:xfrm>
                <a:off x="5970120" y="1976196"/>
                <a:ext cx="145953" cy="123720"/>
                <a:chOff x="1792288" y="915988"/>
                <a:chExt cx="5721350" cy="4849813"/>
              </a:xfrm>
              <a:solidFill>
                <a:srgbClr val="C1CD23"/>
              </a:solidFill>
            </p:grpSpPr>
            <p:sp>
              <p:nvSpPr>
                <p:cNvPr id="996"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97" name="Group 996"/>
                <p:cNvGrpSpPr/>
                <p:nvPr/>
              </p:nvGrpSpPr>
              <p:grpSpPr>
                <a:xfrm>
                  <a:off x="1792288" y="915988"/>
                  <a:ext cx="5721350" cy="4849813"/>
                  <a:chOff x="1792288" y="915988"/>
                  <a:chExt cx="5721350" cy="4849813"/>
                </a:xfrm>
                <a:grpFill/>
              </p:grpSpPr>
              <p:sp>
                <p:nvSpPr>
                  <p:cNvPr id="998"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9"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0"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1"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2"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3"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4"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5"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6"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7"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8"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1009"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cxnSp>
            <p:nvCxnSpPr>
              <p:cNvPr id="959" name="Straight Connector 958"/>
              <p:cNvCxnSpPr/>
              <p:nvPr/>
            </p:nvCxnSpPr>
            <p:spPr>
              <a:xfrm>
                <a:off x="5696387" y="2788249"/>
                <a:ext cx="414421" cy="0"/>
              </a:xfrm>
              <a:prstGeom prst="line">
                <a:avLst/>
              </a:prstGeom>
              <a:noFill/>
              <a:ln w="12700" cap="flat" cmpd="sng" algn="ctr">
                <a:solidFill>
                  <a:srgbClr val="C1CD23">
                    <a:lumMod val="75000"/>
                  </a:srgbClr>
                </a:solidFill>
                <a:prstDash val="sysDot"/>
              </a:ln>
              <a:effectLst/>
            </p:spPr>
          </p:cxnSp>
          <p:sp>
            <p:nvSpPr>
              <p:cNvPr id="960" name="Freeform 33"/>
              <p:cNvSpPr>
                <a:spLocks/>
              </p:cNvSpPr>
              <p:nvPr/>
            </p:nvSpPr>
            <p:spPr bwMode="auto">
              <a:xfrm>
                <a:off x="5527972"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1" name="Freeform 32"/>
              <p:cNvSpPr>
                <a:spLocks/>
              </p:cNvSpPr>
              <p:nvPr/>
            </p:nvSpPr>
            <p:spPr bwMode="auto">
              <a:xfrm>
                <a:off x="5594371"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2" name="Rectangle 961"/>
              <p:cNvSpPr/>
              <p:nvPr/>
            </p:nvSpPr>
            <p:spPr>
              <a:xfrm>
                <a:off x="5543194"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3" name="Freeform 33"/>
              <p:cNvSpPr>
                <a:spLocks/>
              </p:cNvSpPr>
              <p:nvPr/>
            </p:nvSpPr>
            <p:spPr bwMode="auto">
              <a:xfrm>
                <a:off x="5950594" y="2694446"/>
                <a:ext cx="264380" cy="181500"/>
              </a:xfrm>
              <a:custGeom>
                <a:avLst/>
                <a:gdLst>
                  <a:gd name="T0" fmla="*/ 110 w 2420"/>
                  <a:gd name="T1" fmla="*/ 0 h 1632"/>
                  <a:gd name="T2" fmla="*/ 2312 w 2420"/>
                  <a:gd name="T3" fmla="*/ 0 h 1632"/>
                  <a:gd name="T4" fmla="*/ 2312 w 2420"/>
                  <a:gd name="T5" fmla="*/ 0 h 1632"/>
                  <a:gd name="T6" fmla="*/ 2334 w 2420"/>
                  <a:gd name="T7" fmla="*/ 2 h 1632"/>
                  <a:gd name="T8" fmla="*/ 2354 w 2420"/>
                  <a:gd name="T9" fmla="*/ 8 h 1632"/>
                  <a:gd name="T10" fmla="*/ 2372 w 2420"/>
                  <a:gd name="T11" fmla="*/ 18 h 1632"/>
                  <a:gd name="T12" fmla="*/ 2388 w 2420"/>
                  <a:gd name="T13" fmla="*/ 30 h 1632"/>
                  <a:gd name="T14" fmla="*/ 2402 w 2420"/>
                  <a:gd name="T15" fmla="*/ 46 h 1632"/>
                  <a:gd name="T16" fmla="*/ 2412 w 2420"/>
                  <a:gd name="T17" fmla="*/ 62 h 1632"/>
                  <a:gd name="T18" fmla="*/ 2418 w 2420"/>
                  <a:gd name="T19" fmla="*/ 82 h 1632"/>
                  <a:gd name="T20" fmla="*/ 2420 w 2420"/>
                  <a:gd name="T21" fmla="*/ 102 h 1632"/>
                  <a:gd name="T22" fmla="*/ 2420 w 2420"/>
                  <a:gd name="T23" fmla="*/ 1530 h 1632"/>
                  <a:gd name="T24" fmla="*/ 2420 w 2420"/>
                  <a:gd name="T25" fmla="*/ 1530 h 1632"/>
                  <a:gd name="T26" fmla="*/ 2418 w 2420"/>
                  <a:gd name="T27" fmla="*/ 1550 h 1632"/>
                  <a:gd name="T28" fmla="*/ 2412 w 2420"/>
                  <a:gd name="T29" fmla="*/ 1570 h 1632"/>
                  <a:gd name="T30" fmla="*/ 2402 w 2420"/>
                  <a:gd name="T31" fmla="*/ 1586 h 1632"/>
                  <a:gd name="T32" fmla="*/ 2388 w 2420"/>
                  <a:gd name="T33" fmla="*/ 1602 h 1632"/>
                  <a:gd name="T34" fmla="*/ 2372 w 2420"/>
                  <a:gd name="T35" fmla="*/ 1614 h 1632"/>
                  <a:gd name="T36" fmla="*/ 2354 w 2420"/>
                  <a:gd name="T37" fmla="*/ 1624 h 1632"/>
                  <a:gd name="T38" fmla="*/ 2334 w 2420"/>
                  <a:gd name="T39" fmla="*/ 1628 h 1632"/>
                  <a:gd name="T40" fmla="*/ 2312 w 2420"/>
                  <a:gd name="T41" fmla="*/ 1632 h 1632"/>
                  <a:gd name="T42" fmla="*/ 2312 w 2420"/>
                  <a:gd name="T43" fmla="*/ 1632 h 1632"/>
                  <a:gd name="T44" fmla="*/ 110 w 2420"/>
                  <a:gd name="T45" fmla="*/ 1632 h 1632"/>
                  <a:gd name="T46" fmla="*/ 110 w 2420"/>
                  <a:gd name="T47" fmla="*/ 1632 h 1632"/>
                  <a:gd name="T48" fmla="*/ 88 w 2420"/>
                  <a:gd name="T49" fmla="*/ 1628 h 1632"/>
                  <a:gd name="T50" fmla="*/ 68 w 2420"/>
                  <a:gd name="T51" fmla="*/ 1624 h 1632"/>
                  <a:gd name="T52" fmla="*/ 48 w 2420"/>
                  <a:gd name="T53" fmla="*/ 1614 h 1632"/>
                  <a:gd name="T54" fmla="*/ 32 w 2420"/>
                  <a:gd name="T55" fmla="*/ 1602 h 1632"/>
                  <a:gd name="T56" fmla="*/ 20 w 2420"/>
                  <a:gd name="T57" fmla="*/ 1586 h 1632"/>
                  <a:gd name="T58" fmla="*/ 10 w 2420"/>
                  <a:gd name="T59" fmla="*/ 1570 h 1632"/>
                  <a:gd name="T60" fmla="*/ 4 w 2420"/>
                  <a:gd name="T61" fmla="*/ 1550 h 1632"/>
                  <a:gd name="T62" fmla="*/ 0 w 2420"/>
                  <a:gd name="T63" fmla="*/ 1530 h 1632"/>
                  <a:gd name="T64" fmla="*/ 0 w 2420"/>
                  <a:gd name="T65" fmla="*/ 102 h 1632"/>
                  <a:gd name="T66" fmla="*/ 0 w 2420"/>
                  <a:gd name="T67" fmla="*/ 102 h 1632"/>
                  <a:gd name="T68" fmla="*/ 4 w 2420"/>
                  <a:gd name="T69" fmla="*/ 82 h 1632"/>
                  <a:gd name="T70" fmla="*/ 10 w 2420"/>
                  <a:gd name="T71" fmla="*/ 62 h 1632"/>
                  <a:gd name="T72" fmla="*/ 20 w 2420"/>
                  <a:gd name="T73" fmla="*/ 46 h 1632"/>
                  <a:gd name="T74" fmla="*/ 32 w 2420"/>
                  <a:gd name="T75" fmla="*/ 30 h 1632"/>
                  <a:gd name="T76" fmla="*/ 48 w 2420"/>
                  <a:gd name="T77" fmla="*/ 18 h 1632"/>
                  <a:gd name="T78" fmla="*/ 68 w 2420"/>
                  <a:gd name="T79" fmla="*/ 8 h 1632"/>
                  <a:gd name="T80" fmla="*/ 88 w 2420"/>
                  <a:gd name="T81" fmla="*/ 2 h 1632"/>
                  <a:gd name="T82" fmla="*/ 110 w 2420"/>
                  <a:gd name="T83" fmla="*/ 0 h 1632"/>
                  <a:gd name="T84" fmla="*/ 110 w 2420"/>
                  <a:gd name="T85" fmla="*/ 0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20" h="1632">
                    <a:moveTo>
                      <a:pt x="110" y="0"/>
                    </a:moveTo>
                    <a:lnTo>
                      <a:pt x="2312" y="0"/>
                    </a:lnTo>
                    <a:lnTo>
                      <a:pt x="2312" y="0"/>
                    </a:lnTo>
                    <a:lnTo>
                      <a:pt x="2334" y="2"/>
                    </a:lnTo>
                    <a:lnTo>
                      <a:pt x="2354" y="8"/>
                    </a:lnTo>
                    <a:lnTo>
                      <a:pt x="2372" y="18"/>
                    </a:lnTo>
                    <a:lnTo>
                      <a:pt x="2388" y="30"/>
                    </a:lnTo>
                    <a:lnTo>
                      <a:pt x="2402" y="46"/>
                    </a:lnTo>
                    <a:lnTo>
                      <a:pt x="2412" y="62"/>
                    </a:lnTo>
                    <a:lnTo>
                      <a:pt x="2418" y="82"/>
                    </a:lnTo>
                    <a:lnTo>
                      <a:pt x="2420" y="102"/>
                    </a:lnTo>
                    <a:lnTo>
                      <a:pt x="2420" y="1530"/>
                    </a:lnTo>
                    <a:lnTo>
                      <a:pt x="2420" y="1530"/>
                    </a:lnTo>
                    <a:lnTo>
                      <a:pt x="2418" y="1550"/>
                    </a:lnTo>
                    <a:lnTo>
                      <a:pt x="2412" y="1570"/>
                    </a:lnTo>
                    <a:lnTo>
                      <a:pt x="2402" y="1586"/>
                    </a:lnTo>
                    <a:lnTo>
                      <a:pt x="2388" y="1602"/>
                    </a:lnTo>
                    <a:lnTo>
                      <a:pt x="2372" y="1614"/>
                    </a:lnTo>
                    <a:lnTo>
                      <a:pt x="2354" y="1624"/>
                    </a:lnTo>
                    <a:lnTo>
                      <a:pt x="2334" y="1628"/>
                    </a:lnTo>
                    <a:lnTo>
                      <a:pt x="2312" y="1632"/>
                    </a:lnTo>
                    <a:lnTo>
                      <a:pt x="2312" y="1632"/>
                    </a:lnTo>
                    <a:lnTo>
                      <a:pt x="110" y="1632"/>
                    </a:lnTo>
                    <a:lnTo>
                      <a:pt x="110" y="1632"/>
                    </a:lnTo>
                    <a:lnTo>
                      <a:pt x="88" y="1628"/>
                    </a:lnTo>
                    <a:lnTo>
                      <a:pt x="68" y="1624"/>
                    </a:lnTo>
                    <a:lnTo>
                      <a:pt x="48" y="1614"/>
                    </a:lnTo>
                    <a:lnTo>
                      <a:pt x="32" y="1602"/>
                    </a:lnTo>
                    <a:lnTo>
                      <a:pt x="20" y="1586"/>
                    </a:lnTo>
                    <a:lnTo>
                      <a:pt x="10" y="1570"/>
                    </a:lnTo>
                    <a:lnTo>
                      <a:pt x="4" y="1550"/>
                    </a:lnTo>
                    <a:lnTo>
                      <a:pt x="0" y="1530"/>
                    </a:lnTo>
                    <a:lnTo>
                      <a:pt x="0" y="102"/>
                    </a:lnTo>
                    <a:lnTo>
                      <a:pt x="0" y="102"/>
                    </a:lnTo>
                    <a:lnTo>
                      <a:pt x="4" y="82"/>
                    </a:lnTo>
                    <a:lnTo>
                      <a:pt x="10" y="62"/>
                    </a:lnTo>
                    <a:lnTo>
                      <a:pt x="20" y="46"/>
                    </a:lnTo>
                    <a:lnTo>
                      <a:pt x="32" y="30"/>
                    </a:lnTo>
                    <a:lnTo>
                      <a:pt x="48" y="18"/>
                    </a:lnTo>
                    <a:lnTo>
                      <a:pt x="68" y="8"/>
                    </a:lnTo>
                    <a:lnTo>
                      <a:pt x="88" y="2"/>
                    </a:lnTo>
                    <a:lnTo>
                      <a:pt x="110" y="0"/>
                    </a:lnTo>
                    <a:lnTo>
                      <a:pt x="110" y="0"/>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4" name="Freeform 32"/>
              <p:cNvSpPr>
                <a:spLocks/>
              </p:cNvSpPr>
              <p:nvPr/>
            </p:nvSpPr>
            <p:spPr bwMode="auto">
              <a:xfrm>
                <a:off x="6016993" y="2875300"/>
                <a:ext cx="128785" cy="35365"/>
              </a:xfrm>
              <a:custGeom>
                <a:avLst/>
                <a:gdLst>
                  <a:gd name="T0" fmla="*/ 0 w 1158"/>
                  <a:gd name="T1" fmla="*/ 318 h 318"/>
                  <a:gd name="T2" fmla="*/ 0 w 1158"/>
                  <a:gd name="T3" fmla="*/ 318 h 318"/>
                  <a:gd name="T4" fmla="*/ 1158 w 1158"/>
                  <a:gd name="T5" fmla="*/ 318 h 318"/>
                  <a:gd name="T6" fmla="*/ 1158 w 1158"/>
                  <a:gd name="T7" fmla="*/ 186 h 318"/>
                  <a:gd name="T8" fmla="*/ 948 w 1158"/>
                  <a:gd name="T9" fmla="*/ 186 h 318"/>
                  <a:gd name="T10" fmla="*/ 948 w 1158"/>
                  <a:gd name="T11" fmla="*/ 186 h 318"/>
                  <a:gd name="T12" fmla="*/ 936 w 1158"/>
                  <a:gd name="T13" fmla="*/ 132 h 318"/>
                  <a:gd name="T14" fmla="*/ 926 w 1158"/>
                  <a:gd name="T15" fmla="*/ 106 h 318"/>
                  <a:gd name="T16" fmla="*/ 918 w 1158"/>
                  <a:gd name="T17" fmla="*/ 80 h 318"/>
                  <a:gd name="T18" fmla="*/ 908 w 1158"/>
                  <a:gd name="T19" fmla="*/ 56 h 318"/>
                  <a:gd name="T20" fmla="*/ 896 w 1158"/>
                  <a:gd name="T21" fmla="*/ 34 h 318"/>
                  <a:gd name="T22" fmla="*/ 884 w 1158"/>
                  <a:gd name="T23" fmla="*/ 16 h 318"/>
                  <a:gd name="T24" fmla="*/ 870 w 1158"/>
                  <a:gd name="T25" fmla="*/ 0 h 318"/>
                  <a:gd name="T26" fmla="*/ 286 w 1158"/>
                  <a:gd name="T27" fmla="*/ 0 h 318"/>
                  <a:gd name="T28" fmla="*/ 286 w 1158"/>
                  <a:gd name="T29" fmla="*/ 0 h 318"/>
                  <a:gd name="T30" fmla="*/ 274 w 1158"/>
                  <a:gd name="T31" fmla="*/ 16 h 318"/>
                  <a:gd name="T32" fmla="*/ 262 w 1158"/>
                  <a:gd name="T33" fmla="*/ 34 h 318"/>
                  <a:gd name="T34" fmla="*/ 250 w 1158"/>
                  <a:gd name="T35" fmla="*/ 56 h 318"/>
                  <a:gd name="T36" fmla="*/ 240 w 1158"/>
                  <a:gd name="T37" fmla="*/ 80 h 318"/>
                  <a:gd name="T38" fmla="*/ 230 w 1158"/>
                  <a:gd name="T39" fmla="*/ 106 h 318"/>
                  <a:gd name="T40" fmla="*/ 222 w 1158"/>
                  <a:gd name="T41" fmla="*/ 132 h 318"/>
                  <a:gd name="T42" fmla="*/ 210 w 1158"/>
                  <a:gd name="T43" fmla="*/ 186 h 318"/>
                  <a:gd name="T44" fmla="*/ 0 w 1158"/>
                  <a:gd name="T45" fmla="*/ 186 h 318"/>
                  <a:gd name="T46" fmla="*/ 0 w 1158"/>
                  <a:gd name="T47" fmla="*/ 318 h 318"/>
                  <a:gd name="T48" fmla="*/ 0 w 1158"/>
                  <a:gd name="T4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8" h="318">
                    <a:moveTo>
                      <a:pt x="0" y="318"/>
                    </a:moveTo>
                    <a:lnTo>
                      <a:pt x="0" y="318"/>
                    </a:lnTo>
                    <a:lnTo>
                      <a:pt x="1158" y="318"/>
                    </a:lnTo>
                    <a:lnTo>
                      <a:pt x="1158" y="186"/>
                    </a:lnTo>
                    <a:lnTo>
                      <a:pt x="948" y="186"/>
                    </a:lnTo>
                    <a:lnTo>
                      <a:pt x="948" y="186"/>
                    </a:lnTo>
                    <a:lnTo>
                      <a:pt x="936" y="132"/>
                    </a:lnTo>
                    <a:lnTo>
                      <a:pt x="926" y="106"/>
                    </a:lnTo>
                    <a:lnTo>
                      <a:pt x="918" y="80"/>
                    </a:lnTo>
                    <a:lnTo>
                      <a:pt x="908" y="56"/>
                    </a:lnTo>
                    <a:lnTo>
                      <a:pt x="896" y="34"/>
                    </a:lnTo>
                    <a:lnTo>
                      <a:pt x="884" y="16"/>
                    </a:lnTo>
                    <a:lnTo>
                      <a:pt x="870" y="0"/>
                    </a:lnTo>
                    <a:lnTo>
                      <a:pt x="286" y="0"/>
                    </a:lnTo>
                    <a:lnTo>
                      <a:pt x="286" y="0"/>
                    </a:lnTo>
                    <a:lnTo>
                      <a:pt x="274" y="16"/>
                    </a:lnTo>
                    <a:lnTo>
                      <a:pt x="262" y="34"/>
                    </a:lnTo>
                    <a:lnTo>
                      <a:pt x="250" y="56"/>
                    </a:lnTo>
                    <a:lnTo>
                      <a:pt x="240" y="80"/>
                    </a:lnTo>
                    <a:lnTo>
                      <a:pt x="230" y="106"/>
                    </a:lnTo>
                    <a:lnTo>
                      <a:pt x="222" y="132"/>
                    </a:lnTo>
                    <a:lnTo>
                      <a:pt x="210" y="186"/>
                    </a:lnTo>
                    <a:lnTo>
                      <a:pt x="0" y="186"/>
                    </a:lnTo>
                    <a:lnTo>
                      <a:pt x="0" y="318"/>
                    </a:lnTo>
                    <a:lnTo>
                      <a:pt x="0" y="318"/>
                    </a:lnTo>
                    <a:close/>
                  </a:path>
                </a:pathLst>
              </a:custGeom>
              <a:solidFill>
                <a:srgbClr val="00ACDC"/>
              </a:solidFill>
              <a:ln w="9525">
                <a:noFill/>
                <a:round/>
                <a:headEnd/>
                <a:tailEnd/>
              </a:ln>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65" name="Rectangle 964"/>
              <p:cNvSpPr/>
              <p:nvPr/>
            </p:nvSpPr>
            <p:spPr>
              <a:xfrm>
                <a:off x="5965816" y="2709466"/>
                <a:ext cx="233936" cy="151460"/>
              </a:xfrm>
              <a:prstGeom prst="rect">
                <a:avLst/>
              </a:prstGeom>
              <a:solidFill>
                <a:srgbClr val="F7F7F7"/>
              </a:solidFill>
              <a:ln>
                <a:noFill/>
              </a:ln>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66" name="Group 965"/>
              <p:cNvGrpSpPr/>
              <p:nvPr/>
            </p:nvGrpSpPr>
            <p:grpSpPr>
              <a:xfrm>
                <a:off x="6019460" y="2723127"/>
                <a:ext cx="145953" cy="123720"/>
                <a:chOff x="1792288" y="915988"/>
                <a:chExt cx="5721350" cy="4849813"/>
              </a:xfrm>
              <a:solidFill>
                <a:srgbClr val="ACB71F"/>
              </a:solidFill>
            </p:grpSpPr>
            <p:sp>
              <p:nvSpPr>
                <p:cNvPr id="982"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83" name="Group 982"/>
                <p:cNvGrpSpPr/>
                <p:nvPr/>
              </p:nvGrpSpPr>
              <p:grpSpPr>
                <a:xfrm>
                  <a:off x="1792288" y="915988"/>
                  <a:ext cx="5721350" cy="4849813"/>
                  <a:chOff x="1792288" y="915988"/>
                  <a:chExt cx="5721350" cy="4849813"/>
                </a:xfrm>
                <a:grpFill/>
              </p:grpSpPr>
              <p:sp>
                <p:nvSpPr>
                  <p:cNvPr id="984"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5"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6"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7"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8"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9"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0"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1"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2"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3"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4"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95"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nvGrpSpPr>
              <p:cNvPr id="967" name="Group 966"/>
              <p:cNvGrpSpPr/>
              <p:nvPr/>
            </p:nvGrpSpPr>
            <p:grpSpPr>
              <a:xfrm>
                <a:off x="5586820" y="2723127"/>
                <a:ext cx="145953" cy="123720"/>
                <a:chOff x="1792288" y="915988"/>
                <a:chExt cx="5721350" cy="4849813"/>
              </a:xfrm>
              <a:solidFill>
                <a:srgbClr val="ACB71F"/>
              </a:solidFill>
            </p:grpSpPr>
            <p:sp>
              <p:nvSpPr>
                <p:cNvPr id="968"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69" name="Group 968"/>
                <p:cNvGrpSpPr/>
                <p:nvPr/>
              </p:nvGrpSpPr>
              <p:grpSpPr>
                <a:xfrm>
                  <a:off x="1792288" y="915988"/>
                  <a:ext cx="5721350" cy="4849813"/>
                  <a:chOff x="1792288" y="915988"/>
                  <a:chExt cx="5721350" cy="4849813"/>
                </a:xfrm>
                <a:grpFill/>
              </p:grpSpPr>
              <p:sp>
                <p:nvSpPr>
                  <p:cNvPr id="970"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1"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2"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3"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4"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5"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6"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7"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8"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79"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0"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81"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grpSp>
        <p:sp>
          <p:nvSpPr>
            <p:cNvPr id="846" name="TextBox 845"/>
            <p:cNvSpPr txBox="1"/>
            <p:nvPr/>
          </p:nvSpPr>
          <p:spPr>
            <a:xfrm>
              <a:off x="6605371" y="719232"/>
              <a:ext cx="994055" cy="4908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Command </a:t>
              </a:r>
              <a:b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b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&amp; Control</a:t>
              </a:r>
            </a:p>
          </p:txBody>
        </p:sp>
        <p:grpSp>
          <p:nvGrpSpPr>
            <p:cNvPr id="847" name="Group 846"/>
            <p:cNvGrpSpPr/>
            <p:nvPr/>
          </p:nvGrpSpPr>
          <p:grpSpPr>
            <a:xfrm>
              <a:off x="7888776" y="1239235"/>
              <a:ext cx="1070507" cy="1877187"/>
              <a:chOff x="7858571" y="1235299"/>
              <a:chExt cx="1070507" cy="1877187"/>
            </a:xfrm>
          </p:grpSpPr>
          <p:sp>
            <p:nvSpPr>
              <p:cNvPr id="850" name="Round Same Side Corner Rectangle 849"/>
              <p:cNvSpPr/>
              <p:nvPr/>
            </p:nvSpPr>
            <p:spPr>
              <a:xfrm>
                <a:off x="7858571" y="1235299"/>
                <a:ext cx="1070507" cy="1877187"/>
              </a:xfrm>
              <a:prstGeom prst="round2SameRect">
                <a:avLst>
                  <a:gd name="adj1" fmla="val 8669"/>
                  <a:gd name="adj2" fmla="val 0"/>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851" name="Freeform 35"/>
              <p:cNvSpPr>
                <a:spLocks/>
              </p:cNvSpPr>
              <p:nvPr/>
            </p:nvSpPr>
            <p:spPr bwMode="auto">
              <a:xfrm>
                <a:off x="7928294" y="1504379"/>
                <a:ext cx="907147" cy="1442078"/>
              </a:xfrm>
              <a:custGeom>
                <a:avLst/>
                <a:gdLst>
                  <a:gd name="T0" fmla="*/ 724 w 752"/>
                  <a:gd name="T1" fmla="*/ 1330 h 1363"/>
                  <a:gd name="T2" fmla="*/ 724 w 752"/>
                  <a:gd name="T3" fmla="*/ 864 h 1363"/>
                  <a:gd name="T4" fmla="*/ 724 w 752"/>
                  <a:gd name="T5" fmla="*/ 751 h 1363"/>
                  <a:gd name="T6" fmla="*/ 724 w 752"/>
                  <a:gd name="T7" fmla="*/ 90 h 1363"/>
                  <a:gd name="T8" fmla="*/ 530 w 752"/>
                  <a:gd name="T9" fmla="*/ 90 h 1363"/>
                  <a:gd name="T10" fmla="*/ 530 w 752"/>
                  <a:gd name="T11" fmla="*/ 38 h 1363"/>
                  <a:gd name="T12" fmla="*/ 452 w 752"/>
                  <a:gd name="T13" fmla="*/ 38 h 1363"/>
                  <a:gd name="T14" fmla="*/ 452 w 752"/>
                  <a:gd name="T15" fmla="*/ 0 h 1363"/>
                  <a:gd name="T16" fmla="*/ 294 w 752"/>
                  <a:gd name="T17" fmla="*/ 0 h 1363"/>
                  <a:gd name="T18" fmla="*/ 294 w 752"/>
                  <a:gd name="T19" fmla="*/ 38 h 1363"/>
                  <a:gd name="T20" fmla="*/ 213 w 752"/>
                  <a:gd name="T21" fmla="*/ 38 h 1363"/>
                  <a:gd name="T22" fmla="*/ 213 w 752"/>
                  <a:gd name="T23" fmla="*/ 90 h 1363"/>
                  <a:gd name="T24" fmla="*/ 29 w 752"/>
                  <a:gd name="T25" fmla="*/ 90 h 1363"/>
                  <a:gd name="T26" fmla="*/ 29 w 752"/>
                  <a:gd name="T27" fmla="*/ 379 h 1363"/>
                  <a:gd name="T28" fmla="*/ 29 w 752"/>
                  <a:gd name="T29" fmla="*/ 429 h 1363"/>
                  <a:gd name="T30" fmla="*/ 29 w 752"/>
                  <a:gd name="T31" fmla="*/ 1330 h 1363"/>
                  <a:gd name="T32" fmla="*/ 0 w 752"/>
                  <a:gd name="T33" fmla="*/ 1330 h 1363"/>
                  <a:gd name="T34" fmla="*/ 0 w 752"/>
                  <a:gd name="T35" fmla="*/ 1363 h 1363"/>
                  <a:gd name="T36" fmla="*/ 752 w 752"/>
                  <a:gd name="T37" fmla="*/ 1363 h 1363"/>
                  <a:gd name="T38" fmla="*/ 752 w 752"/>
                  <a:gd name="T39" fmla="*/ 1330 h 1363"/>
                  <a:gd name="T40" fmla="*/ 724 w 752"/>
                  <a:gd name="T41" fmla="*/ 1330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52" h="1363">
                    <a:moveTo>
                      <a:pt x="724" y="1330"/>
                    </a:moveTo>
                    <a:lnTo>
                      <a:pt x="724" y="864"/>
                    </a:lnTo>
                    <a:lnTo>
                      <a:pt x="724" y="751"/>
                    </a:lnTo>
                    <a:lnTo>
                      <a:pt x="724" y="90"/>
                    </a:lnTo>
                    <a:lnTo>
                      <a:pt x="530" y="90"/>
                    </a:lnTo>
                    <a:lnTo>
                      <a:pt x="530" y="38"/>
                    </a:lnTo>
                    <a:lnTo>
                      <a:pt x="452" y="38"/>
                    </a:lnTo>
                    <a:lnTo>
                      <a:pt x="452" y="0"/>
                    </a:lnTo>
                    <a:lnTo>
                      <a:pt x="294" y="0"/>
                    </a:lnTo>
                    <a:lnTo>
                      <a:pt x="294" y="38"/>
                    </a:lnTo>
                    <a:lnTo>
                      <a:pt x="213" y="38"/>
                    </a:lnTo>
                    <a:lnTo>
                      <a:pt x="213" y="90"/>
                    </a:lnTo>
                    <a:lnTo>
                      <a:pt x="29" y="90"/>
                    </a:lnTo>
                    <a:lnTo>
                      <a:pt x="29" y="379"/>
                    </a:lnTo>
                    <a:lnTo>
                      <a:pt x="29" y="429"/>
                    </a:lnTo>
                    <a:lnTo>
                      <a:pt x="29" y="1330"/>
                    </a:lnTo>
                    <a:lnTo>
                      <a:pt x="0" y="1330"/>
                    </a:lnTo>
                    <a:lnTo>
                      <a:pt x="0" y="1363"/>
                    </a:lnTo>
                    <a:lnTo>
                      <a:pt x="752" y="1363"/>
                    </a:lnTo>
                    <a:lnTo>
                      <a:pt x="752" y="1330"/>
                    </a:lnTo>
                    <a:lnTo>
                      <a:pt x="724" y="1330"/>
                    </a:lnTo>
                    <a:close/>
                  </a:path>
                </a:pathLst>
              </a:custGeom>
              <a:solidFill>
                <a:srgbClr val="FFFFFF">
                  <a:lumMod val="95000"/>
                </a:srgbClr>
              </a:solidFill>
              <a:ln w="12700" cap="flat">
                <a:solidFill>
                  <a:srgbClr val="FFFFFF"/>
                </a:solidFill>
                <a:prstDash val="solid"/>
                <a:miter lim="800000"/>
                <a:headEnd/>
                <a:tailEnd/>
              </a:ln>
              <a:effectLst>
                <a:outerShdw blurRad="12700" sx="101000" sy="101000" algn="ctr" rotWithShape="0">
                  <a:prstClr val="black">
                    <a:alpha val="40000"/>
                  </a:prstClr>
                </a:outerShdw>
              </a:effec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52" name="Freeform 40"/>
              <p:cNvSpPr>
                <a:spLocks noEditPoints="1"/>
              </p:cNvSpPr>
              <p:nvPr/>
            </p:nvSpPr>
            <p:spPr bwMode="auto">
              <a:xfrm>
                <a:off x="8106919" y="1804849"/>
                <a:ext cx="541421" cy="1077040"/>
              </a:xfrm>
              <a:custGeom>
                <a:avLst/>
                <a:gdLst>
                  <a:gd name="T0" fmla="*/ 281 w 316"/>
                  <a:gd name="T1" fmla="*/ 0 h 628"/>
                  <a:gd name="T2" fmla="*/ 35 w 316"/>
                  <a:gd name="T3" fmla="*/ 0 h 628"/>
                  <a:gd name="T4" fmla="*/ 0 w 316"/>
                  <a:gd name="T5" fmla="*/ 35 h 628"/>
                  <a:gd name="T6" fmla="*/ 0 w 316"/>
                  <a:gd name="T7" fmla="*/ 593 h 628"/>
                  <a:gd name="T8" fmla="*/ 35 w 316"/>
                  <a:gd name="T9" fmla="*/ 628 h 628"/>
                  <a:gd name="T10" fmla="*/ 281 w 316"/>
                  <a:gd name="T11" fmla="*/ 628 h 628"/>
                  <a:gd name="T12" fmla="*/ 316 w 316"/>
                  <a:gd name="T13" fmla="*/ 593 h 628"/>
                  <a:gd name="T14" fmla="*/ 316 w 316"/>
                  <a:gd name="T15" fmla="*/ 35 h 628"/>
                  <a:gd name="T16" fmla="*/ 281 w 316"/>
                  <a:gd name="T17" fmla="*/ 0 h 628"/>
                  <a:gd name="T18" fmla="*/ 50 w 316"/>
                  <a:gd name="T19" fmla="*/ 118 h 628"/>
                  <a:gd name="T20" fmla="*/ 266 w 316"/>
                  <a:gd name="T21" fmla="*/ 118 h 628"/>
                  <a:gd name="T22" fmla="*/ 266 w 316"/>
                  <a:gd name="T23" fmla="*/ 158 h 628"/>
                  <a:gd name="T24" fmla="*/ 50 w 316"/>
                  <a:gd name="T25" fmla="*/ 158 h 628"/>
                  <a:gd name="T26" fmla="*/ 50 w 316"/>
                  <a:gd name="T27" fmla="*/ 118 h 628"/>
                  <a:gd name="T28" fmla="*/ 50 w 316"/>
                  <a:gd name="T29" fmla="*/ 59 h 628"/>
                  <a:gd name="T30" fmla="*/ 266 w 316"/>
                  <a:gd name="T31" fmla="*/ 59 h 628"/>
                  <a:gd name="T32" fmla="*/ 266 w 316"/>
                  <a:gd name="T33" fmla="*/ 99 h 628"/>
                  <a:gd name="T34" fmla="*/ 50 w 316"/>
                  <a:gd name="T35" fmla="*/ 99 h 628"/>
                  <a:gd name="T36" fmla="*/ 50 w 316"/>
                  <a:gd name="T37" fmla="*/ 59 h 628"/>
                  <a:gd name="T38" fmla="*/ 158 w 316"/>
                  <a:gd name="T39" fmla="*/ 464 h 628"/>
                  <a:gd name="T40" fmla="*/ 131 w 316"/>
                  <a:gd name="T41" fmla="*/ 436 h 628"/>
                  <a:gd name="T42" fmla="*/ 158 w 316"/>
                  <a:gd name="T43" fmla="*/ 408 h 628"/>
                  <a:gd name="T44" fmla="*/ 185 w 316"/>
                  <a:gd name="T45" fmla="*/ 436 h 628"/>
                  <a:gd name="T46" fmla="*/ 158 w 316"/>
                  <a:gd name="T47" fmla="*/ 464 h 628"/>
                  <a:gd name="T48" fmla="*/ 266 w 316"/>
                  <a:gd name="T49" fmla="*/ 216 h 628"/>
                  <a:gd name="T50" fmla="*/ 50 w 316"/>
                  <a:gd name="T51" fmla="*/ 216 h 628"/>
                  <a:gd name="T52" fmla="*/ 50 w 316"/>
                  <a:gd name="T53" fmla="*/ 176 h 628"/>
                  <a:gd name="T54" fmla="*/ 266 w 316"/>
                  <a:gd name="T55" fmla="*/ 176 h 628"/>
                  <a:gd name="T56" fmla="*/ 266 w 316"/>
                  <a:gd name="T57" fmla="*/ 21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6" h="628">
                    <a:moveTo>
                      <a:pt x="281" y="0"/>
                    </a:moveTo>
                    <a:cubicBezTo>
                      <a:pt x="35" y="0"/>
                      <a:pt x="35" y="0"/>
                      <a:pt x="35" y="0"/>
                    </a:cubicBezTo>
                    <a:cubicBezTo>
                      <a:pt x="16" y="0"/>
                      <a:pt x="0" y="15"/>
                      <a:pt x="0" y="35"/>
                    </a:cubicBezTo>
                    <a:cubicBezTo>
                      <a:pt x="0" y="593"/>
                      <a:pt x="0" y="593"/>
                      <a:pt x="0" y="593"/>
                    </a:cubicBezTo>
                    <a:cubicBezTo>
                      <a:pt x="0" y="612"/>
                      <a:pt x="16" y="628"/>
                      <a:pt x="35" y="628"/>
                    </a:cubicBezTo>
                    <a:cubicBezTo>
                      <a:pt x="281" y="628"/>
                      <a:pt x="281" y="628"/>
                      <a:pt x="281" y="628"/>
                    </a:cubicBezTo>
                    <a:cubicBezTo>
                      <a:pt x="300" y="628"/>
                      <a:pt x="316" y="612"/>
                      <a:pt x="316" y="593"/>
                    </a:cubicBezTo>
                    <a:cubicBezTo>
                      <a:pt x="316" y="35"/>
                      <a:pt x="316" y="35"/>
                      <a:pt x="316" y="35"/>
                    </a:cubicBezTo>
                    <a:cubicBezTo>
                      <a:pt x="316" y="15"/>
                      <a:pt x="300" y="0"/>
                      <a:pt x="281" y="0"/>
                    </a:cubicBezTo>
                    <a:close/>
                    <a:moveTo>
                      <a:pt x="50" y="118"/>
                    </a:moveTo>
                    <a:cubicBezTo>
                      <a:pt x="266" y="118"/>
                      <a:pt x="266" y="118"/>
                      <a:pt x="266" y="118"/>
                    </a:cubicBezTo>
                    <a:cubicBezTo>
                      <a:pt x="266" y="158"/>
                      <a:pt x="266" y="158"/>
                      <a:pt x="266" y="158"/>
                    </a:cubicBezTo>
                    <a:cubicBezTo>
                      <a:pt x="50" y="158"/>
                      <a:pt x="50" y="158"/>
                      <a:pt x="50" y="158"/>
                    </a:cubicBezTo>
                    <a:lnTo>
                      <a:pt x="50" y="118"/>
                    </a:lnTo>
                    <a:close/>
                    <a:moveTo>
                      <a:pt x="50" y="59"/>
                    </a:moveTo>
                    <a:cubicBezTo>
                      <a:pt x="266" y="59"/>
                      <a:pt x="266" y="59"/>
                      <a:pt x="266" y="59"/>
                    </a:cubicBezTo>
                    <a:cubicBezTo>
                      <a:pt x="266" y="99"/>
                      <a:pt x="266" y="99"/>
                      <a:pt x="266" y="99"/>
                    </a:cubicBezTo>
                    <a:cubicBezTo>
                      <a:pt x="50" y="99"/>
                      <a:pt x="50" y="99"/>
                      <a:pt x="50" y="99"/>
                    </a:cubicBezTo>
                    <a:lnTo>
                      <a:pt x="50" y="59"/>
                    </a:lnTo>
                    <a:close/>
                    <a:moveTo>
                      <a:pt x="158" y="464"/>
                    </a:moveTo>
                    <a:cubicBezTo>
                      <a:pt x="143" y="464"/>
                      <a:pt x="131" y="452"/>
                      <a:pt x="131" y="436"/>
                    </a:cubicBezTo>
                    <a:cubicBezTo>
                      <a:pt x="131" y="421"/>
                      <a:pt x="143" y="408"/>
                      <a:pt x="158" y="408"/>
                    </a:cubicBezTo>
                    <a:cubicBezTo>
                      <a:pt x="173" y="408"/>
                      <a:pt x="185" y="421"/>
                      <a:pt x="185" y="436"/>
                    </a:cubicBezTo>
                    <a:cubicBezTo>
                      <a:pt x="185" y="452"/>
                      <a:pt x="173" y="464"/>
                      <a:pt x="158" y="464"/>
                    </a:cubicBezTo>
                    <a:close/>
                    <a:moveTo>
                      <a:pt x="266" y="216"/>
                    </a:moveTo>
                    <a:cubicBezTo>
                      <a:pt x="50" y="216"/>
                      <a:pt x="50" y="216"/>
                      <a:pt x="50" y="216"/>
                    </a:cubicBezTo>
                    <a:cubicBezTo>
                      <a:pt x="50" y="176"/>
                      <a:pt x="50" y="176"/>
                      <a:pt x="50" y="176"/>
                    </a:cubicBezTo>
                    <a:cubicBezTo>
                      <a:pt x="266" y="176"/>
                      <a:pt x="266" y="176"/>
                      <a:pt x="266" y="176"/>
                    </a:cubicBezTo>
                    <a:lnTo>
                      <a:pt x="266" y="216"/>
                    </a:lnTo>
                    <a:close/>
                  </a:path>
                </a:pathLst>
              </a:custGeom>
              <a:solidFill>
                <a:srgbClr val="9BABB2"/>
              </a:solidFill>
              <a:ln w="6350">
                <a:solidFill>
                  <a:srgbClr val="E8E748">
                    <a:lumMod val="40000"/>
                    <a:lumOff val="60000"/>
                  </a:srgbClr>
                </a:solid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853" name="Group 852"/>
              <p:cNvGrpSpPr/>
              <p:nvPr/>
            </p:nvGrpSpPr>
            <p:grpSpPr>
              <a:xfrm>
                <a:off x="8258096" y="2657046"/>
                <a:ext cx="223138" cy="189147"/>
                <a:chOff x="1792288" y="915988"/>
                <a:chExt cx="5721350" cy="4849813"/>
              </a:xfrm>
              <a:solidFill>
                <a:srgbClr val="FFFFFF"/>
              </a:solidFill>
            </p:grpSpPr>
            <p:sp>
              <p:nvSpPr>
                <p:cNvPr id="932" name="Freeform 47"/>
                <p:cNvSpPr>
                  <a:spLocks noEditPoints="1"/>
                </p:cNvSpPr>
                <p:nvPr/>
              </p:nvSpPr>
              <p:spPr bwMode="auto">
                <a:xfrm>
                  <a:off x="2827338" y="1779588"/>
                  <a:ext cx="3679825" cy="3670300"/>
                </a:xfrm>
                <a:custGeom>
                  <a:avLst/>
                  <a:gdLst>
                    <a:gd name="T0" fmla="*/ 490 w 980"/>
                    <a:gd name="T1" fmla="*/ 0 h 977"/>
                    <a:gd name="T2" fmla="*/ 0 w 980"/>
                    <a:gd name="T3" fmla="*/ 490 h 977"/>
                    <a:gd name="T4" fmla="*/ 257 w 980"/>
                    <a:gd name="T5" fmla="*/ 735 h 977"/>
                    <a:gd name="T6" fmla="*/ 257 w 980"/>
                    <a:gd name="T7" fmla="*/ 839 h 977"/>
                    <a:gd name="T8" fmla="*/ 276 w 980"/>
                    <a:gd name="T9" fmla="*/ 899 h 977"/>
                    <a:gd name="T10" fmla="*/ 271 w 980"/>
                    <a:gd name="T11" fmla="*/ 916 h 977"/>
                    <a:gd name="T12" fmla="*/ 271 w 980"/>
                    <a:gd name="T13" fmla="*/ 945 h 977"/>
                    <a:gd name="T14" fmla="*/ 303 w 980"/>
                    <a:gd name="T15" fmla="*/ 977 h 977"/>
                    <a:gd name="T16" fmla="*/ 315 w 980"/>
                    <a:gd name="T17" fmla="*/ 977 h 977"/>
                    <a:gd name="T18" fmla="*/ 347 w 980"/>
                    <a:gd name="T19" fmla="*/ 945 h 977"/>
                    <a:gd name="T20" fmla="*/ 347 w 980"/>
                    <a:gd name="T21" fmla="*/ 930 h 977"/>
                    <a:gd name="T22" fmla="*/ 362 w 980"/>
                    <a:gd name="T23" fmla="*/ 930 h 977"/>
                    <a:gd name="T24" fmla="*/ 362 w 980"/>
                    <a:gd name="T25" fmla="*/ 945 h 977"/>
                    <a:gd name="T26" fmla="*/ 394 w 980"/>
                    <a:gd name="T27" fmla="*/ 977 h 977"/>
                    <a:gd name="T28" fmla="*/ 405 w 980"/>
                    <a:gd name="T29" fmla="*/ 977 h 977"/>
                    <a:gd name="T30" fmla="*/ 438 w 980"/>
                    <a:gd name="T31" fmla="*/ 945 h 977"/>
                    <a:gd name="T32" fmla="*/ 438 w 980"/>
                    <a:gd name="T33" fmla="*/ 930 h 977"/>
                    <a:gd name="T34" fmla="*/ 452 w 980"/>
                    <a:gd name="T35" fmla="*/ 930 h 977"/>
                    <a:gd name="T36" fmla="*/ 452 w 980"/>
                    <a:gd name="T37" fmla="*/ 945 h 977"/>
                    <a:gd name="T38" fmla="*/ 485 w 980"/>
                    <a:gd name="T39" fmla="*/ 977 h 977"/>
                    <a:gd name="T40" fmla="*/ 496 w 980"/>
                    <a:gd name="T41" fmla="*/ 977 h 977"/>
                    <a:gd name="T42" fmla="*/ 528 w 980"/>
                    <a:gd name="T43" fmla="*/ 945 h 977"/>
                    <a:gd name="T44" fmla="*/ 528 w 980"/>
                    <a:gd name="T45" fmla="*/ 930 h 977"/>
                    <a:gd name="T46" fmla="*/ 543 w 980"/>
                    <a:gd name="T47" fmla="*/ 930 h 977"/>
                    <a:gd name="T48" fmla="*/ 543 w 980"/>
                    <a:gd name="T49" fmla="*/ 945 h 977"/>
                    <a:gd name="T50" fmla="*/ 575 w 980"/>
                    <a:gd name="T51" fmla="*/ 977 h 977"/>
                    <a:gd name="T52" fmla="*/ 587 w 980"/>
                    <a:gd name="T53" fmla="*/ 977 h 977"/>
                    <a:gd name="T54" fmla="*/ 619 w 980"/>
                    <a:gd name="T55" fmla="*/ 945 h 977"/>
                    <a:gd name="T56" fmla="*/ 619 w 980"/>
                    <a:gd name="T57" fmla="*/ 930 h 977"/>
                    <a:gd name="T58" fmla="*/ 633 w 980"/>
                    <a:gd name="T59" fmla="*/ 930 h 977"/>
                    <a:gd name="T60" fmla="*/ 633 w 980"/>
                    <a:gd name="T61" fmla="*/ 945 h 977"/>
                    <a:gd name="T62" fmla="*/ 666 w 980"/>
                    <a:gd name="T63" fmla="*/ 977 h 977"/>
                    <a:gd name="T64" fmla="*/ 677 w 980"/>
                    <a:gd name="T65" fmla="*/ 977 h 977"/>
                    <a:gd name="T66" fmla="*/ 709 w 980"/>
                    <a:gd name="T67" fmla="*/ 945 h 977"/>
                    <a:gd name="T68" fmla="*/ 709 w 980"/>
                    <a:gd name="T69" fmla="*/ 916 h 977"/>
                    <a:gd name="T70" fmla="*/ 704 w 980"/>
                    <a:gd name="T71" fmla="*/ 899 h 977"/>
                    <a:gd name="T72" fmla="*/ 724 w 980"/>
                    <a:gd name="T73" fmla="*/ 839 h 977"/>
                    <a:gd name="T74" fmla="*/ 724 w 980"/>
                    <a:gd name="T75" fmla="*/ 735 h 977"/>
                    <a:gd name="T76" fmla="*/ 980 w 980"/>
                    <a:gd name="T77" fmla="*/ 490 h 977"/>
                    <a:gd name="T78" fmla="*/ 490 w 980"/>
                    <a:gd name="T79" fmla="*/ 0 h 977"/>
                    <a:gd name="T80" fmla="*/ 382 w 980"/>
                    <a:gd name="T81" fmla="*/ 554 h 977"/>
                    <a:gd name="T82" fmla="*/ 188 w 980"/>
                    <a:gd name="T83" fmla="*/ 554 h 977"/>
                    <a:gd name="T84" fmla="*/ 145 w 980"/>
                    <a:gd name="T85" fmla="*/ 499 h 977"/>
                    <a:gd name="T86" fmla="*/ 239 w 980"/>
                    <a:gd name="T87" fmla="*/ 295 h 977"/>
                    <a:gd name="T88" fmla="*/ 362 w 980"/>
                    <a:gd name="T89" fmla="*/ 370 h 977"/>
                    <a:gd name="T90" fmla="*/ 425 w 980"/>
                    <a:gd name="T91" fmla="*/ 499 h 977"/>
                    <a:gd name="T92" fmla="*/ 382 w 980"/>
                    <a:gd name="T93" fmla="*/ 554 h 977"/>
                    <a:gd name="T94" fmla="*/ 488 w 980"/>
                    <a:gd name="T95" fmla="*/ 741 h 977"/>
                    <a:gd name="T96" fmla="*/ 427 w 980"/>
                    <a:gd name="T97" fmla="*/ 686 h 977"/>
                    <a:gd name="T98" fmla="*/ 490 w 980"/>
                    <a:gd name="T99" fmla="*/ 543 h 977"/>
                    <a:gd name="T100" fmla="*/ 553 w 980"/>
                    <a:gd name="T101" fmla="*/ 686 h 977"/>
                    <a:gd name="T102" fmla="*/ 488 w 980"/>
                    <a:gd name="T103" fmla="*/ 741 h 977"/>
                    <a:gd name="T104" fmla="*/ 792 w 980"/>
                    <a:gd name="T105" fmla="*/ 554 h 977"/>
                    <a:gd name="T106" fmla="*/ 599 w 980"/>
                    <a:gd name="T107" fmla="*/ 554 h 977"/>
                    <a:gd name="T108" fmla="*/ 555 w 980"/>
                    <a:gd name="T109" fmla="*/ 499 h 977"/>
                    <a:gd name="T110" fmla="*/ 618 w 980"/>
                    <a:gd name="T111" fmla="*/ 370 h 977"/>
                    <a:gd name="T112" fmla="*/ 741 w 980"/>
                    <a:gd name="T113" fmla="*/ 295 h 977"/>
                    <a:gd name="T114" fmla="*/ 835 w 980"/>
                    <a:gd name="T115" fmla="*/ 499 h 977"/>
                    <a:gd name="T116" fmla="*/ 792 w 980"/>
                    <a:gd name="T117" fmla="*/ 554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80" h="977">
                      <a:moveTo>
                        <a:pt x="490" y="0"/>
                      </a:moveTo>
                      <a:cubicBezTo>
                        <a:pt x="219" y="0"/>
                        <a:pt x="0" y="219"/>
                        <a:pt x="0" y="490"/>
                      </a:cubicBezTo>
                      <a:cubicBezTo>
                        <a:pt x="0" y="676"/>
                        <a:pt x="104" y="723"/>
                        <a:pt x="257" y="735"/>
                      </a:cubicBezTo>
                      <a:cubicBezTo>
                        <a:pt x="257" y="839"/>
                        <a:pt x="257" y="839"/>
                        <a:pt x="257" y="839"/>
                      </a:cubicBezTo>
                      <a:cubicBezTo>
                        <a:pt x="257" y="862"/>
                        <a:pt x="264" y="883"/>
                        <a:pt x="276" y="899"/>
                      </a:cubicBezTo>
                      <a:cubicBezTo>
                        <a:pt x="273" y="904"/>
                        <a:pt x="271" y="910"/>
                        <a:pt x="271" y="916"/>
                      </a:cubicBezTo>
                      <a:cubicBezTo>
                        <a:pt x="271" y="945"/>
                        <a:pt x="271" y="945"/>
                        <a:pt x="271" y="945"/>
                      </a:cubicBezTo>
                      <a:cubicBezTo>
                        <a:pt x="271" y="963"/>
                        <a:pt x="285" y="977"/>
                        <a:pt x="303" y="977"/>
                      </a:cubicBezTo>
                      <a:cubicBezTo>
                        <a:pt x="315" y="977"/>
                        <a:pt x="315" y="977"/>
                        <a:pt x="315" y="977"/>
                      </a:cubicBezTo>
                      <a:cubicBezTo>
                        <a:pt x="333" y="977"/>
                        <a:pt x="347" y="963"/>
                        <a:pt x="347" y="945"/>
                      </a:cubicBezTo>
                      <a:cubicBezTo>
                        <a:pt x="347" y="930"/>
                        <a:pt x="347" y="930"/>
                        <a:pt x="347" y="930"/>
                      </a:cubicBezTo>
                      <a:cubicBezTo>
                        <a:pt x="362" y="930"/>
                        <a:pt x="362" y="930"/>
                        <a:pt x="362" y="930"/>
                      </a:cubicBezTo>
                      <a:cubicBezTo>
                        <a:pt x="362" y="945"/>
                        <a:pt x="362" y="945"/>
                        <a:pt x="362" y="945"/>
                      </a:cubicBezTo>
                      <a:cubicBezTo>
                        <a:pt x="362" y="963"/>
                        <a:pt x="376" y="977"/>
                        <a:pt x="394" y="977"/>
                      </a:cubicBezTo>
                      <a:cubicBezTo>
                        <a:pt x="405" y="977"/>
                        <a:pt x="405" y="977"/>
                        <a:pt x="405" y="977"/>
                      </a:cubicBezTo>
                      <a:cubicBezTo>
                        <a:pt x="423" y="977"/>
                        <a:pt x="438" y="963"/>
                        <a:pt x="438" y="945"/>
                      </a:cubicBezTo>
                      <a:cubicBezTo>
                        <a:pt x="438" y="930"/>
                        <a:pt x="438" y="930"/>
                        <a:pt x="438" y="930"/>
                      </a:cubicBezTo>
                      <a:cubicBezTo>
                        <a:pt x="452" y="930"/>
                        <a:pt x="452" y="930"/>
                        <a:pt x="452" y="930"/>
                      </a:cubicBezTo>
                      <a:cubicBezTo>
                        <a:pt x="452" y="945"/>
                        <a:pt x="452" y="945"/>
                        <a:pt x="452" y="945"/>
                      </a:cubicBezTo>
                      <a:cubicBezTo>
                        <a:pt x="452" y="963"/>
                        <a:pt x="467" y="977"/>
                        <a:pt x="485" y="977"/>
                      </a:cubicBezTo>
                      <a:cubicBezTo>
                        <a:pt x="496" y="977"/>
                        <a:pt x="496" y="977"/>
                        <a:pt x="496" y="977"/>
                      </a:cubicBezTo>
                      <a:cubicBezTo>
                        <a:pt x="514" y="977"/>
                        <a:pt x="528" y="963"/>
                        <a:pt x="528" y="945"/>
                      </a:cubicBezTo>
                      <a:cubicBezTo>
                        <a:pt x="528" y="930"/>
                        <a:pt x="528" y="930"/>
                        <a:pt x="528" y="930"/>
                      </a:cubicBezTo>
                      <a:cubicBezTo>
                        <a:pt x="543" y="930"/>
                        <a:pt x="543" y="930"/>
                        <a:pt x="543" y="930"/>
                      </a:cubicBezTo>
                      <a:cubicBezTo>
                        <a:pt x="543" y="945"/>
                        <a:pt x="543" y="945"/>
                        <a:pt x="543" y="945"/>
                      </a:cubicBezTo>
                      <a:cubicBezTo>
                        <a:pt x="543" y="963"/>
                        <a:pt x="557" y="977"/>
                        <a:pt x="575" y="977"/>
                      </a:cubicBezTo>
                      <a:cubicBezTo>
                        <a:pt x="587" y="977"/>
                        <a:pt x="587" y="977"/>
                        <a:pt x="587" y="977"/>
                      </a:cubicBezTo>
                      <a:cubicBezTo>
                        <a:pt x="604" y="977"/>
                        <a:pt x="619" y="963"/>
                        <a:pt x="619" y="945"/>
                      </a:cubicBezTo>
                      <a:cubicBezTo>
                        <a:pt x="619" y="930"/>
                        <a:pt x="619" y="930"/>
                        <a:pt x="619" y="930"/>
                      </a:cubicBezTo>
                      <a:cubicBezTo>
                        <a:pt x="633" y="930"/>
                        <a:pt x="633" y="930"/>
                        <a:pt x="633" y="930"/>
                      </a:cubicBezTo>
                      <a:cubicBezTo>
                        <a:pt x="633" y="945"/>
                        <a:pt x="633" y="945"/>
                        <a:pt x="633" y="945"/>
                      </a:cubicBezTo>
                      <a:cubicBezTo>
                        <a:pt x="633" y="963"/>
                        <a:pt x="648" y="977"/>
                        <a:pt x="666" y="977"/>
                      </a:cubicBezTo>
                      <a:cubicBezTo>
                        <a:pt x="677" y="977"/>
                        <a:pt x="677" y="977"/>
                        <a:pt x="677" y="977"/>
                      </a:cubicBezTo>
                      <a:cubicBezTo>
                        <a:pt x="695" y="977"/>
                        <a:pt x="709" y="963"/>
                        <a:pt x="709" y="945"/>
                      </a:cubicBezTo>
                      <a:cubicBezTo>
                        <a:pt x="709" y="916"/>
                        <a:pt x="709" y="916"/>
                        <a:pt x="709" y="916"/>
                      </a:cubicBezTo>
                      <a:cubicBezTo>
                        <a:pt x="709" y="910"/>
                        <a:pt x="708" y="904"/>
                        <a:pt x="704" y="899"/>
                      </a:cubicBezTo>
                      <a:cubicBezTo>
                        <a:pt x="716" y="883"/>
                        <a:pt x="724" y="862"/>
                        <a:pt x="724" y="839"/>
                      </a:cubicBezTo>
                      <a:cubicBezTo>
                        <a:pt x="724" y="735"/>
                        <a:pt x="724" y="735"/>
                        <a:pt x="724" y="735"/>
                      </a:cubicBezTo>
                      <a:cubicBezTo>
                        <a:pt x="877" y="723"/>
                        <a:pt x="980" y="676"/>
                        <a:pt x="980" y="490"/>
                      </a:cubicBezTo>
                      <a:cubicBezTo>
                        <a:pt x="980" y="219"/>
                        <a:pt x="761" y="0"/>
                        <a:pt x="490" y="0"/>
                      </a:cubicBezTo>
                      <a:close/>
                      <a:moveTo>
                        <a:pt x="382" y="554"/>
                      </a:moveTo>
                      <a:cubicBezTo>
                        <a:pt x="188" y="554"/>
                        <a:pt x="188" y="554"/>
                        <a:pt x="188" y="554"/>
                      </a:cubicBezTo>
                      <a:cubicBezTo>
                        <a:pt x="164" y="554"/>
                        <a:pt x="145" y="529"/>
                        <a:pt x="145" y="499"/>
                      </a:cubicBezTo>
                      <a:cubicBezTo>
                        <a:pt x="145" y="499"/>
                        <a:pt x="171" y="304"/>
                        <a:pt x="239" y="295"/>
                      </a:cubicBezTo>
                      <a:cubicBezTo>
                        <a:pt x="315" y="286"/>
                        <a:pt x="343" y="346"/>
                        <a:pt x="362" y="370"/>
                      </a:cubicBezTo>
                      <a:cubicBezTo>
                        <a:pt x="381" y="394"/>
                        <a:pt x="418" y="474"/>
                        <a:pt x="425" y="499"/>
                      </a:cubicBezTo>
                      <a:cubicBezTo>
                        <a:pt x="432" y="523"/>
                        <a:pt x="406" y="554"/>
                        <a:pt x="382" y="554"/>
                      </a:cubicBezTo>
                      <a:close/>
                      <a:moveTo>
                        <a:pt x="488" y="741"/>
                      </a:moveTo>
                      <a:cubicBezTo>
                        <a:pt x="434" y="741"/>
                        <a:pt x="427" y="686"/>
                        <a:pt x="427" y="686"/>
                      </a:cubicBezTo>
                      <a:cubicBezTo>
                        <a:pt x="490" y="543"/>
                        <a:pt x="490" y="543"/>
                        <a:pt x="490" y="543"/>
                      </a:cubicBezTo>
                      <a:cubicBezTo>
                        <a:pt x="553" y="686"/>
                        <a:pt x="553" y="686"/>
                        <a:pt x="553" y="686"/>
                      </a:cubicBezTo>
                      <a:cubicBezTo>
                        <a:pt x="553" y="686"/>
                        <a:pt x="542" y="741"/>
                        <a:pt x="488" y="741"/>
                      </a:cubicBezTo>
                      <a:close/>
                      <a:moveTo>
                        <a:pt x="792" y="554"/>
                      </a:moveTo>
                      <a:cubicBezTo>
                        <a:pt x="599" y="554"/>
                        <a:pt x="599" y="554"/>
                        <a:pt x="599" y="554"/>
                      </a:cubicBezTo>
                      <a:cubicBezTo>
                        <a:pt x="575" y="554"/>
                        <a:pt x="549" y="523"/>
                        <a:pt x="555" y="499"/>
                      </a:cubicBezTo>
                      <a:cubicBezTo>
                        <a:pt x="562" y="474"/>
                        <a:pt x="599" y="394"/>
                        <a:pt x="618" y="370"/>
                      </a:cubicBezTo>
                      <a:cubicBezTo>
                        <a:pt x="638" y="346"/>
                        <a:pt x="665" y="286"/>
                        <a:pt x="741" y="295"/>
                      </a:cubicBezTo>
                      <a:cubicBezTo>
                        <a:pt x="809" y="304"/>
                        <a:pt x="835" y="499"/>
                        <a:pt x="835" y="499"/>
                      </a:cubicBezTo>
                      <a:cubicBezTo>
                        <a:pt x="835" y="529"/>
                        <a:pt x="816" y="554"/>
                        <a:pt x="792" y="55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nvGrpSpPr>
                <p:cNvPr id="933" name="Group 932"/>
                <p:cNvGrpSpPr/>
                <p:nvPr/>
              </p:nvGrpSpPr>
              <p:grpSpPr>
                <a:xfrm>
                  <a:off x="1792288" y="915988"/>
                  <a:ext cx="5721350" cy="4849813"/>
                  <a:chOff x="1792288" y="915988"/>
                  <a:chExt cx="5721350" cy="4849813"/>
                </a:xfrm>
                <a:grpFill/>
              </p:grpSpPr>
              <p:sp>
                <p:nvSpPr>
                  <p:cNvPr id="934" name="Oval 48"/>
                  <p:cNvSpPr>
                    <a:spLocks noChangeArrowheads="1"/>
                  </p:cNvSpPr>
                  <p:nvPr/>
                </p:nvSpPr>
                <p:spPr bwMode="auto">
                  <a:xfrm>
                    <a:off x="2043113" y="1262063"/>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5" name="Oval 49"/>
                  <p:cNvSpPr>
                    <a:spLocks noChangeArrowheads="1"/>
                  </p:cNvSpPr>
                  <p:nvPr/>
                </p:nvSpPr>
                <p:spPr bwMode="auto">
                  <a:xfrm>
                    <a:off x="2422526" y="915988"/>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6" name="Freeform 50"/>
                  <p:cNvSpPr>
                    <a:spLocks/>
                  </p:cNvSpPr>
                  <p:nvPr/>
                </p:nvSpPr>
                <p:spPr bwMode="auto">
                  <a:xfrm>
                    <a:off x="2425701" y="1276350"/>
                    <a:ext cx="1047750" cy="1058863"/>
                  </a:xfrm>
                  <a:custGeom>
                    <a:avLst/>
                    <a:gdLst>
                      <a:gd name="T0" fmla="*/ 400 w 660"/>
                      <a:gd name="T1" fmla="*/ 667 h 667"/>
                      <a:gd name="T2" fmla="*/ 0 w 660"/>
                      <a:gd name="T3" fmla="*/ 246 h 667"/>
                      <a:gd name="T4" fmla="*/ 260 w 660"/>
                      <a:gd name="T5" fmla="*/ 0 h 667"/>
                      <a:gd name="T6" fmla="*/ 660 w 660"/>
                      <a:gd name="T7" fmla="*/ 421 h 667"/>
                      <a:gd name="T8" fmla="*/ 400 w 660"/>
                      <a:gd name="T9" fmla="*/ 667 h 667"/>
                    </a:gdLst>
                    <a:ahLst/>
                    <a:cxnLst>
                      <a:cxn ang="0">
                        <a:pos x="T0" y="T1"/>
                      </a:cxn>
                      <a:cxn ang="0">
                        <a:pos x="T2" y="T3"/>
                      </a:cxn>
                      <a:cxn ang="0">
                        <a:pos x="T4" y="T5"/>
                      </a:cxn>
                      <a:cxn ang="0">
                        <a:pos x="T6" y="T7"/>
                      </a:cxn>
                      <a:cxn ang="0">
                        <a:pos x="T8" y="T9"/>
                      </a:cxn>
                    </a:cxnLst>
                    <a:rect l="0" t="0" r="r" b="b"/>
                    <a:pathLst>
                      <a:path w="660" h="667">
                        <a:moveTo>
                          <a:pt x="400" y="667"/>
                        </a:moveTo>
                        <a:lnTo>
                          <a:pt x="0" y="246"/>
                        </a:lnTo>
                        <a:lnTo>
                          <a:pt x="260" y="0"/>
                        </a:lnTo>
                        <a:lnTo>
                          <a:pt x="660" y="421"/>
                        </a:lnTo>
                        <a:lnTo>
                          <a:pt x="400" y="6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7" name="Oval 51"/>
                  <p:cNvSpPr>
                    <a:spLocks noChangeArrowheads="1"/>
                  </p:cNvSpPr>
                  <p:nvPr/>
                </p:nvSpPr>
                <p:spPr bwMode="auto">
                  <a:xfrm>
                    <a:off x="6297613" y="91598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8" name="Oval 52"/>
                  <p:cNvSpPr>
                    <a:spLocks noChangeArrowheads="1"/>
                  </p:cNvSpPr>
                  <p:nvPr/>
                </p:nvSpPr>
                <p:spPr bwMode="auto">
                  <a:xfrm>
                    <a:off x="6642101" y="1295400"/>
                    <a:ext cx="665163"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9" name="Freeform 53"/>
                  <p:cNvSpPr>
                    <a:spLocks/>
                  </p:cNvSpPr>
                  <p:nvPr/>
                </p:nvSpPr>
                <p:spPr bwMode="auto">
                  <a:xfrm>
                    <a:off x="5888038" y="1298575"/>
                    <a:ext cx="1058863" cy="1049338"/>
                  </a:xfrm>
                  <a:custGeom>
                    <a:avLst/>
                    <a:gdLst>
                      <a:gd name="T0" fmla="*/ 0 w 667"/>
                      <a:gd name="T1" fmla="*/ 400 h 661"/>
                      <a:gd name="T2" fmla="*/ 421 w 667"/>
                      <a:gd name="T3" fmla="*/ 0 h 661"/>
                      <a:gd name="T4" fmla="*/ 667 w 667"/>
                      <a:gd name="T5" fmla="*/ 261 h 661"/>
                      <a:gd name="T6" fmla="*/ 246 w 667"/>
                      <a:gd name="T7" fmla="*/ 661 h 661"/>
                      <a:gd name="T8" fmla="*/ 0 w 667"/>
                      <a:gd name="T9" fmla="*/ 400 h 661"/>
                    </a:gdLst>
                    <a:ahLst/>
                    <a:cxnLst>
                      <a:cxn ang="0">
                        <a:pos x="T0" y="T1"/>
                      </a:cxn>
                      <a:cxn ang="0">
                        <a:pos x="T2" y="T3"/>
                      </a:cxn>
                      <a:cxn ang="0">
                        <a:pos x="T4" y="T5"/>
                      </a:cxn>
                      <a:cxn ang="0">
                        <a:pos x="T6" y="T7"/>
                      </a:cxn>
                      <a:cxn ang="0">
                        <a:pos x="T8" y="T9"/>
                      </a:cxn>
                    </a:cxnLst>
                    <a:rect l="0" t="0" r="r" b="b"/>
                    <a:pathLst>
                      <a:path w="667" h="661">
                        <a:moveTo>
                          <a:pt x="0" y="400"/>
                        </a:moveTo>
                        <a:lnTo>
                          <a:pt x="421" y="0"/>
                        </a:lnTo>
                        <a:lnTo>
                          <a:pt x="667" y="261"/>
                        </a:lnTo>
                        <a:lnTo>
                          <a:pt x="246" y="661"/>
                        </a:lnTo>
                        <a:lnTo>
                          <a:pt x="0" y="4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0" name="Oval 54"/>
                  <p:cNvSpPr>
                    <a:spLocks noChangeArrowheads="1"/>
                  </p:cNvSpPr>
                  <p:nvPr/>
                </p:nvSpPr>
                <p:spPr bwMode="auto">
                  <a:xfrm>
                    <a:off x="2141538"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1" name="Oval 55"/>
                  <p:cNvSpPr>
                    <a:spLocks noChangeArrowheads="1"/>
                  </p:cNvSpPr>
                  <p:nvPr/>
                </p:nvSpPr>
                <p:spPr bwMode="auto">
                  <a:xfrm>
                    <a:off x="1792288" y="4718050"/>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2" name="Freeform 56"/>
                  <p:cNvSpPr>
                    <a:spLocks/>
                  </p:cNvSpPr>
                  <p:nvPr/>
                </p:nvSpPr>
                <p:spPr bwMode="auto">
                  <a:xfrm>
                    <a:off x="2152651" y="4333875"/>
                    <a:ext cx="1062038" cy="1049338"/>
                  </a:xfrm>
                  <a:custGeom>
                    <a:avLst/>
                    <a:gdLst>
                      <a:gd name="T0" fmla="*/ 669 w 669"/>
                      <a:gd name="T1" fmla="*/ 258 h 661"/>
                      <a:gd name="T2" fmla="*/ 246 w 669"/>
                      <a:gd name="T3" fmla="*/ 661 h 661"/>
                      <a:gd name="T4" fmla="*/ 0 w 669"/>
                      <a:gd name="T5" fmla="*/ 400 h 661"/>
                      <a:gd name="T6" fmla="*/ 423 w 669"/>
                      <a:gd name="T7" fmla="*/ 0 h 661"/>
                      <a:gd name="T8" fmla="*/ 669 w 669"/>
                      <a:gd name="T9" fmla="*/ 258 h 661"/>
                    </a:gdLst>
                    <a:ahLst/>
                    <a:cxnLst>
                      <a:cxn ang="0">
                        <a:pos x="T0" y="T1"/>
                      </a:cxn>
                      <a:cxn ang="0">
                        <a:pos x="T2" y="T3"/>
                      </a:cxn>
                      <a:cxn ang="0">
                        <a:pos x="T4" y="T5"/>
                      </a:cxn>
                      <a:cxn ang="0">
                        <a:pos x="T6" y="T7"/>
                      </a:cxn>
                      <a:cxn ang="0">
                        <a:pos x="T8" y="T9"/>
                      </a:cxn>
                    </a:cxnLst>
                    <a:rect l="0" t="0" r="r" b="b"/>
                    <a:pathLst>
                      <a:path w="669" h="661">
                        <a:moveTo>
                          <a:pt x="669" y="258"/>
                        </a:moveTo>
                        <a:lnTo>
                          <a:pt x="246" y="661"/>
                        </a:lnTo>
                        <a:lnTo>
                          <a:pt x="0" y="400"/>
                        </a:lnTo>
                        <a:lnTo>
                          <a:pt x="423" y="0"/>
                        </a:lnTo>
                        <a:lnTo>
                          <a:pt x="669" y="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3" name="Oval 57"/>
                  <p:cNvSpPr>
                    <a:spLocks noChangeArrowheads="1"/>
                  </p:cNvSpPr>
                  <p:nvPr/>
                </p:nvSpPr>
                <p:spPr bwMode="auto">
                  <a:xfrm>
                    <a:off x="6853238" y="4751388"/>
                    <a:ext cx="660400"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4" name="Oval 58"/>
                  <p:cNvSpPr>
                    <a:spLocks noChangeArrowheads="1"/>
                  </p:cNvSpPr>
                  <p:nvPr/>
                </p:nvSpPr>
                <p:spPr bwMode="auto">
                  <a:xfrm>
                    <a:off x="6470651" y="5100638"/>
                    <a:ext cx="663575" cy="66516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45" name="Freeform 59"/>
                  <p:cNvSpPr>
                    <a:spLocks/>
                  </p:cNvSpPr>
                  <p:nvPr/>
                </p:nvSpPr>
                <p:spPr bwMode="auto">
                  <a:xfrm>
                    <a:off x="6083301" y="4341813"/>
                    <a:ext cx="1047750" cy="1063625"/>
                  </a:xfrm>
                  <a:custGeom>
                    <a:avLst/>
                    <a:gdLst>
                      <a:gd name="T0" fmla="*/ 260 w 660"/>
                      <a:gd name="T1" fmla="*/ 0 h 670"/>
                      <a:gd name="T2" fmla="*/ 660 w 660"/>
                      <a:gd name="T3" fmla="*/ 424 h 670"/>
                      <a:gd name="T4" fmla="*/ 402 w 660"/>
                      <a:gd name="T5" fmla="*/ 670 h 670"/>
                      <a:gd name="T6" fmla="*/ 0 w 660"/>
                      <a:gd name="T7" fmla="*/ 246 h 670"/>
                      <a:gd name="T8" fmla="*/ 260 w 660"/>
                      <a:gd name="T9" fmla="*/ 0 h 670"/>
                    </a:gdLst>
                    <a:ahLst/>
                    <a:cxnLst>
                      <a:cxn ang="0">
                        <a:pos x="T0" y="T1"/>
                      </a:cxn>
                      <a:cxn ang="0">
                        <a:pos x="T2" y="T3"/>
                      </a:cxn>
                      <a:cxn ang="0">
                        <a:pos x="T4" y="T5"/>
                      </a:cxn>
                      <a:cxn ang="0">
                        <a:pos x="T6" y="T7"/>
                      </a:cxn>
                      <a:cxn ang="0">
                        <a:pos x="T8" y="T9"/>
                      </a:cxn>
                    </a:cxnLst>
                    <a:rect l="0" t="0" r="r" b="b"/>
                    <a:pathLst>
                      <a:path w="660" h="670">
                        <a:moveTo>
                          <a:pt x="260" y="0"/>
                        </a:moveTo>
                        <a:lnTo>
                          <a:pt x="660" y="424"/>
                        </a:lnTo>
                        <a:lnTo>
                          <a:pt x="402" y="670"/>
                        </a:lnTo>
                        <a:lnTo>
                          <a:pt x="0" y="246"/>
                        </a:lnTo>
                        <a:lnTo>
                          <a:pt x="26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cxnSp>
            <p:nvCxnSpPr>
              <p:cNvPr id="854" name="Straight Arrow Connector 853"/>
              <p:cNvCxnSpPr/>
              <p:nvPr/>
            </p:nvCxnSpPr>
            <p:spPr>
              <a:xfrm flipV="1">
                <a:off x="8217369" y="1315021"/>
                <a:ext cx="0" cy="1029857"/>
              </a:xfrm>
              <a:prstGeom prst="straightConnector1">
                <a:avLst/>
              </a:prstGeom>
              <a:noFill/>
              <a:ln w="19050" cap="flat" cmpd="sng" algn="ctr">
                <a:solidFill>
                  <a:srgbClr val="B5D553"/>
                </a:solidFill>
                <a:prstDash val="solid"/>
                <a:headEnd type="none" w="med" len="med"/>
                <a:tailEnd type="triangle" w="med" len="med"/>
              </a:ln>
              <a:effectLst/>
            </p:spPr>
          </p:cxnSp>
          <p:cxnSp>
            <p:nvCxnSpPr>
              <p:cNvPr id="855" name="Straight Arrow Connector 854"/>
              <p:cNvCxnSpPr/>
              <p:nvPr/>
            </p:nvCxnSpPr>
            <p:spPr>
              <a:xfrm flipV="1">
                <a:off x="8527489" y="1315021"/>
                <a:ext cx="0" cy="1223698"/>
              </a:xfrm>
              <a:prstGeom prst="straightConnector1">
                <a:avLst/>
              </a:prstGeom>
              <a:noFill/>
              <a:ln w="19050" cap="flat" cmpd="sng" algn="ctr">
                <a:solidFill>
                  <a:srgbClr val="B5D553"/>
                </a:solidFill>
                <a:prstDash val="solid"/>
                <a:headEnd type="none" w="med" len="med"/>
                <a:tailEnd type="triangle" w="med" len="med"/>
              </a:ln>
              <a:effectLst/>
            </p:spPr>
          </p:cxnSp>
          <p:grpSp>
            <p:nvGrpSpPr>
              <p:cNvPr id="856" name="Group 855"/>
              <p:cNvGrpSpPr/>
              <p:nvPr/>
            </p:nvGrpSpPr>
            <p:grpSpPr>
              <a:xfrm>
                <a:off x="8148871" y="2187096"/>
                <a:ext cx="327010" cy="200197"/>
                <a:chOff x="9349410" y="1266455"/>
                <a:chExt cx="2158842" cy="1321655"/>
              </a:xfrm>
              <a:effectLst>
                <a:outerShdw sx="102000" sy="102000" algn="ctr" rotWithShape="0">
                  <a:prstClr val="black">
                    <a:alpha val="44000"/>
                  </a:prstClr>
                </a:outerShdw>
              </a:effectLst>
            </p:grpSpPr>
            <p:sp>
              <p:nvSpPr>
                <p:cNvPr id="895" name="Freeform 37"/>
                <p:cNvSpPr>
                  <a:spLocks/>
                </p:cNvSpPr>
                <p:nvPr/>
              </p:nvSpPr>
              <p:spPr bwMode="auto">
                <a:xfrm>
                  <a:off x="9349410" y="1266455"/>
                  <a:ext cx="2158842" cy="1321655"/>
                </a:xfrm>
                <a:custGeom>
                  <a:avLst/>
                  <a:gdLst>
                    <a:gd name="T0" fmla="*/ 429 w 429"/>
                    <a:gd name="T1" fmla="*/ 229 h 262"/>
                    <a:gd name="T2" fmla="*/ 396 w 429"/>
                    <a:gd name="T3" fmla="*/ 262 h 262"/>
                    <a:gd name="T4" fmla="*/ 33 w 429"/>
                    <a:gd name="T5" fmla="*/ 262 h 262"/>
                    <a:gd name="T6" fmla="*/ 0 w 429"/>
                    <a:gd name="T7" fmla="*/ 229 h 262"/>
                    <a:gd name="T8" fmla="*/ 0 w 429"/>
                    <a:gd name="T9" fmla="*/ 33 h 262"/>
                    <a:gd name="T10" fmla="*/ 33 w 429"/>
                    <a:gd name="T11" fmla="*/ 0 h 262"/>
                    <a:gd name="T12" fmla="*/ 396 w 429"/>
                    <a:gd name="T13" fmla="*/ 0 h 262"/>
                    <a:gd name="T14" fmla="*/ 429 w 429"/>
                    <a:gd name="T15" fmla="*/ 33 h 262"/>
                    <a:gd name="T16" fmla="*/ 429 w 429"/>
                    <a:gd name="T17"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62">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6" name="Rectangle 38"/>
                <p:cNvSpPr>
                  <a:spLocks noChangeArrowheads="1"/>
                </p:cNvSpPr>
                <p:nvPr/>
              </p:nvSpPr>
              <p:spPr bwMode="auto">
                <a:xfrm>
                  <a:off x="9349410" y="1417320"/>
                  <a:ext cx="2158842" cy="308104"/>
                </a:xfrm>
                <a:prstGeom prst="rect">
                  <a:avLst/>
                </a:prstGeom>
                <a:solidFill>
                  <a:srgbClr val="000000">
                    <a:lumMod val="65000"/>
                    <a:lumOff val="3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7" name="Rectangle 39"/>
                <p:cNvSpPr>
                  <a:spLocks noChangeArrowheads="1"/>
                </p:cNvSpPr>
                <p:nvPr/>
              </p:nvSpPr>
              <p:spPr bwMode="auto">
                <a:xfrm>
                  <a:off x="9445029" y="1765795"/>
                  <a:ext cx="1264283" cy="2124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8" name="Rectangle 40"/>
                <p:cNvSpPr>
                  <a:spLocks noChangeArrowheads="1"/>
                </p:cNvSpPr>
                <p:nvPr/>
              </p:nvSpPr>
              <p:spPr bwMode="auto">
                <a:xfrm>
                  <a:off x="9581019" y="2254510"/>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9" name="Rectangle 41"/>
                <p:cNvSpPr>
                  <a:spLocks noChangeArrowheads="1"/>
                </p:cNvSpPr>
                <p:nvPr/>
              </p:nvSpPr>
              <p:spPr bwMode="auto">
                <a:xfrm>
                  <a:off x="9581019" y="2199264"/>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0" name="Rectangle 42"/>
                <p:cNvSpPr>
                  <a:spLocks noChangeArrowheads="1"/>
                </p:cNvSpPr>
                <p:nvPr/>
              </p:nvSpPr>
              <p:spPr bwMode="auto">
                <a:xfrm>
                  <a:off x="9581019" y="2309756"/>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1" name="Rectangle 43"/>
                <p:cNvSpPr>
                  <a:spLocks noChangeArrowheads="1"/>
                </p:cNvSpPr>
                <p:nvPr/>
              </p:nvSpPr>
              <p:spPr bwMode="auto">
                <a:xfrm>
                  <a:off x="9581019" y="2367126"/>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2" name="Rectangle 44"/>
                <p:cNvSpPr>
                  <a:spLocks noChangeArrowheads="1"/>
                </p:cNvSpPr>
                <p:nvPr/>
              </p:nvSpPr>
              <p:spPr bwMode="auto">
                <a:xfrm>
                  <a:off x="9581019" y="2422372"/>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3" name="Rectangle 45"/>
                <p:cNvSpPr>
                  <a:spLocks noChangeArrowheads="1"/>
                </p:cNvSpPr>
                <p:nvPr/>
              </p:nvSpPr>
              <p:spPr bwMode="auto">
                <a:xfrm>
                  <a:off x="9581019" y="2477618"/>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4" name="Freeform 46"/>
                <p:cNvSpPr>
                  <a:spLocks/>
                </p:cNvSpPr>
                <p:nvPr/>
              </p:nvSpPr>
              <p:spPr bwMode="auto">
                <a:xfrm>
                  <a:off x="11261770"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5" name="Freeform 47"/>
                <p:cNvSpPr>
                  <a:spLocks/>
                </p:cNvSpPr>
                <p:nvPr/>
              </p:nvSpPr>
              <p:spPr bwMode="auto">
                <a:xfrm>
                  <a:off x="11157653" y="2008027"/>
                  <a:ext cx="80744" cy="131741"/>
                </a:xfrm>
                <a:custGeom>
                  <a:avLst/>
                  <a:gdLst>
                    <a:gd name="T0" fmla="*/ 0 w 38"/>
                    <a:gd name="T1" fmla="*/ 52 h 62"/>
                    <a:gd name="T2" fmla="*/ 11 w 38"/>
                    <a:gd name="T3" fmla="*/ 52 h 62"/>
                    <a:gd name="T4" fmla="*/ 11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6" name="Freeform 48"/>
                <p:cNvSpPr>
                  <a:spLocks/>
                </p:cNvSpPr>
                <p:nvPr/>
              </p:nvSpPr>
              <p:spPr bwMode="auto">
                <a:xfrm>
                  <a:off x="11051411"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7" name="Freeform 49"/>
                <p:cNvSpPr>
                  <a:spLocks/>
                </p:cNvSpPr>
                <p:nvPr/>
              </p:nvSpPr>
              <p:spPr bwMode="auto">
                <a:xfrm>
                  <a:off x="10951543" y="2008027"/>
                  <a:ext cx="78620" cy="131741"/>
                </a:xfrm>
                <a:custGeom>
                  <a:avLst/>
                  <a:gdLst>
                    <a:gd name="T0" fmla="*/ 0 w 37"/>
                    <a:gd name="T1" fmla="*/ 52 h 62"/>
                    <a:gd name="T2" fmla="*/ 11 w 37"/>
                    <a:gd name="T3" fmla="*/ 52 h 62"/>
                    <a:gd name="T4" fmla="*/ 11 w 37"/>
                    <a:gd name="T5" fmla="*/ 0 h 62"/>
                    <a:gd name="T6" fmla="*/ 37 w 37"/>
                    <a:gd name="T7" fmla="*/ 7 h 62"/>
                    <a:gd name="T8" fmla="*/ 37 w 37"/>
                    <a:gd name="T9" fmla="*/ 17 h 62"/>
                    <a:gd name="T10" fmla="*/ 23 w 37"/>
                    <a:gd name="T11" fmla="*/ 14 h 62"/>
                    <a:gd name="T12" fmla="*/ 23 w 37"/>
                    <a:gd name="T13" fmla="*/ 52 h 62"/>
                    <a:gd name="T14" fmla="*/ 37 w 37"/>
                    <a:gd name="T15" fmla="*/ 52 h 62"/>
                    <a:gd name="T16" fmla="*/ 37 w 37"/>
                    <a:gd name="T17" fmla="*/ 62 h 62"/>
                    <a:gd name="T18" fmla="*/ 0 w 37"/>
                    <a:gd name="T19" fmla="*/ 62 h 62"/>
                    <a:gd name="T20" fmla="*/ 0 w 37"/>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8" name="Freeform 50"/>
                <p:cNvSpPr>
                  <a:spLocks/>
                </p:cNvSpPr>
                <p:nvPr/>
              </p:nvSpPr>
              <p:spPr bwMode="auto">
                <a:xfrm>
                  <a:off x="10794304"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09" name="Freeform 51"/>
                <p:cNvSpPr>
                  <a:spLocks/>
                </p:cNvSpPr>
                <p:nvPr/>
              </p:nvSpPr>
              <p:spPr bwMode="auto">
                <a:xfrm>
                  <a:off x="10688062" y="2008027"/>
                  <a:ext cx="87119" cy="131741"/>
                </a:xfrm>
                <a:custGeom>
                  <a:avLst/>
                  <a:gdLst>
                    <a:gd name="T0" fmla="*/ 0 w 41"/>
                    <a:gd name="T1" fmla="*/ 52 h 62"/>
                    <a:gd name="T2" fmla="*/ 15 w 41"/>
                    <a:gd name="T3" fmla="*/ 52 h 62"/>
                    <a:gd name="T4" fmla="*/ 15 w 41"/>
                    <a:gd name="T5" fmla="*/ 0 h 62"/>
                    <a:gd name="T6" fmla="*/ 41 w 41"/>
                    <a:gd name="T7" fmla="*/ 7 h 62"/>
                    <a:gd name="T8" fmla="*/ 41 w 41"/>
                    <a:gd name="T9" fmla="*/ 17 h 62"/>
                    <a:gd name="T10" fmla="*/ 26 w 41"/>
                    <a:gd name="T11" fmla="*/ 14 h 62"/>
                    <a:gd name="T12" fmla="*/ 26 w 41"/>
                    <a:gd name="T13" fmla="*/ 52 h 62"/>
                    <a:gd name="T14" fmla="*/ 38 w 41"/>
                    <a:gd name="T15" fmla="*/ 52 h 62"/>
                    <a:gd name="T16" fmla="*/ 38 w 41"/>
                    <a:gd name="T17" fmla="*/ 62 h 62"/>
                    <a:gd name="T18" fmla="*/ 0 w 41"/>
                    <a:gd name="T19" fmla="*/ 62 h 62"/>
                    <a:gd name="T20" fmla="*/ 0 w 41"/>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2">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0" name="Freeform 52"/>
                <p:cNvSpPr>
                  <a:spLocks/>
                </p:cNvSpPr>
                <p:nvPr/>
              </p:nvSpPr>
              <p:spPr bwMode="auto">
                <a:xfrm>
                  <a:off x="10588195"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1" name="Freeform 53"/>
                <p:cNvSpPr>
                  <a:spLocks/>
                </p:cNvSpPr>
                <p:nvPr/>
              </p:nvSpPr>
              <p:spPr bwMode="auto">
                <a:xfrm>
                  <a:off x="1048195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2" name="Freeform 54"/>
                <p:cNvSpPr>
                  <a:spLocks/>
                </p:cNvSpPr>
                <p:nvPr/>
              </p:nvSpPr>
              <p:spPr bwMode="auto">
                <a:xfrm>
                  <a:off x="10331088"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3" name="Freeform 55"/>
                <p:cNvSpPr>
                  <a:spLocks/>
                </p:cNvSpPr>
                <p:nvPr/>
              </p:nvSpPr>
              <p:spPr bwMode="auto">
                <a:xfrm>
                  <a:off x="10224846"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4" name="Freeform 56"/>
                <p:cNvSpPr>
                  <a:spLocks/>
                </p:cNvSpPr>
                <p:nvPr/>
              </p:nvSpPr>
              <p:spPr bwMode="auto">
                <a:xfrm>
                  <a:off x="10120729"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5" name="Freeform 57"/>
                <p:cNvSpPr>
                  <a:spLocks/>
                </p:cNvSpPr>
                <p:nvPr/>
              </p:nvSpPr>
              <p:spPr bwMode="auto">
                <a:xfrm>
                  <a:off x="10018737"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6" name="Freeform 58"/>
                <p:cNvSpPr>
                  <a:spLocks/>
                </p:cNvSpPr>
                <p:nvPr/>
              </p:nvSpPr>
              <p:spPr bwMode="auto">
                <a:xfrm>
                  <a:off x="9863622"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7" name="Freeform 59"/>
                <p:cNvSpPr>
                  <a:spLocks/>
                </p:cNvSpPr>
                <p:nvPr/>
              </p:nvSpPr>
              <p:spPr bwMode="auto">
                <a:xfrm>
                  <a:off x="9757380"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8" name="Freeform 60"/>
                <p:cNvSpPr>
                  <a:spLocks/>
                </p:cNvSpPr>
                <p:nvPr/>
              </p:nvSpPr>
              <p:spPr bwMode="auto">
                <a:xfrm>
                  <a:off x="965751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3 w 38"/>
                    <a:gd name="T11" fmla="*/ 14 h 62"/>
                    <a:gd name="T12" fmla="*/ 23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19" name="Freeform 61"/>
                <p:cNvSpPr>
                  <a:spLocks/>
                </p:cNvSpPr>
                <p:nvPr/>
              </p:nvSpPr>
              <p:spPr bwMode="auto">
                <a:xfrm>
                  <a:off x="9551271"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0" name="Freeform 62"/>
                <p:cNvSpPr>
                  <a:spLocks/>
                </p:cNvSpPr>
                <p:nvPr/>
              </p:nvSpPr>
              <p:spPr bwMode="auto">
                <a:xfrm>
                  <a:off x="10492576"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1" name="Freeform 63"/>
                <p:cNvSpPr>
                  <a:spLocks/>
                </p:cNvSpPr>
                <p:nvPr/>
              </p:nvSpPr>
              <p:spPr bwMode="auto">
                <a:xfrm>
                  <a:off x="10547822"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2" name="Freeform 64"/>
                <p:cNvSpPr>
                  <a:spLocks/>
                </p:cNvSpPr>
                <p:nvPr/>
              </p:nvSpPr>
              <p:spPr bwMode="auto">
                <a:xfrm>
                  <a:off x="10607318" y="1840164"/>
                  <a:ext cx="46747" cy="72245"/>
                </a:xfrm>
                <a:custGeom>
                  <a:avLst/>
                  <a:gdLst>
                    <a:gd name="T0" fmla="*/ 22 w 22"/>
                    <a:gd name="T1" fmla="*/ 34 h 34"/>
                    <a:gd name="T2" fmla="*/ 0 w 22"/>
                    <a:gd name="T3" fmla="*/ 34 h 34"/>
                    <a:gd name="T4" fmla="*/ 0 w 22"/>
                    <a:gd name="T5" fmla="*/ 27 h 34"/>
                    <a:gd name="T6" fmla="*/ 8 w 22"/>
                    <a:gd name="T7" fmla="*/ 27 h 34"/>
                    <a:gd name="T8" fmla="*/ 8 w 22"/>
                    <a:gd name="T9" fmla="*/ 8 h 34"/>
                    <a:gd name="T10" fmla="*/ 0 w 22"/>
                    <a:gd name="T11" fmla="*/ 8 h 34"/>
                    <a:gd name="T12" fmla="*/ 0 w 22"/>
                    <a:gd name="T13" fmla="*/ 3 h 34"/>
                    <a:gd name="T14" fmla="*/ 15 w 22"/>
                    <a:gd name="T15" fmla="*/ 0 h 34"/>
                    <a:gd name="T16" fmla="*/ 15 w 22"/>
                    <a:gd name="T17" fmla="*/ 27 h 34"/>
                    <a:gd name="T18" fmla="*/ 22 w 22"/>
                    <a:gd name="T19" fmla="*/ 27 h 34"/>
                    <a:gd name="T20" fmla="*/ 22 w 22"/>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4">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3" name="Freeform 65"/>
                <p:cNvSpPr>
                  <a:spLocks/>
                </p:cNvSpPr>
                <p:nvPr/>
              </p:nvSpPr>
              <p:spPr bwMode="auto">
                <a:xfrm>
                  <a:off x="9676636" y="1835914"/>
                  <a:ext cx="50996" cy="76495"/>
                </a:xfrm>
                <a:custGeom>
                  <a:avLst/>
                  <a:gdLst>
                    <a:gd name="T0" fmla="*/ 0 w 10"/>
                    <a:gd name="T1" fmla="*/ 14 h 15"/>
                    <a:gd name="T2" fmla="*/ 0 w 10"/>
                    <a:gd name="T3" fmla="*/ 11 h 15"/>
                    <a:gd name="T4" fmla="*/ 2 w 10"/>
                    <a:gd name="T5" fmla="*/ 12 h 15"/>
                    <a:gd name="T6" fmla="*/ 4 w 10"/>
                    <a:gd name="T7" fmla="*/ 13 h 15"/>
                    <a:gd name="T8" fmla="*/ 6 w 10"/>
                    <a:gd name="T9" fmla="*/ 12 h 15"/>
                    <a:gd name="T10" fmla="*/ 6 w 10"/>
                    <a:gd name="T11" fmla="*/ 12 h 15"/>
                    <a:gd name="T12" fmla="*/ 7 w 10"/>
                    <a:gd name="T13" fmla="*/ 12 h 15"/>
                    <a:gd name="T14" fmla="*/ 7 w 10"/>
                    <a:gd name="T15" fmla="*/ 11 h 15"/>
                    <a:gd name="T16" fmla="*/ 7 w 10"/>
                    <a:gd name="T17" fmla="*/ 10 h 15"/>
                    <a:gd name="T18" fmla="*/ 6 w 10"/>
                    <a:gd name="T19" fmla="*/ 10 h 15"/>
                    <a:gd name="T20" fmla="*/ 5 w 10"/>
                    <a:gd name="T21" fmla="*/ 9 h 15"/>
                    <a:gd name="T22" fmla="*/ 4 w 10"/>
                    <a:gd name="T23" fmla="*/ 9 h 15"/>
                    <a:gd name="T24" fmla="*/ 1 w 10"/>
                    <a:gd name="T25" fmla="*/ 7 h 15"/>
                    <a:gd name="T26" fmla="*/ 0 w 10"/>
                    <a:gd name="T27" fmla="*/ 4 h 15"/>
                    <a:gd name="T28" fmla="*/ 1 w 10"/>
                    <a:gd name="T29" fmla="*/ 2 h 15"/>
                    <a:gd name="T30" fmla="*/ 2 w 10"/>
                    <a:gd name="T31" fmla="*/ 1 h 15"/>
                    <a:gd name="T32" fmla="*/ 4 w 10"/>
                    <a:gd name="T33" fmla="*/ 0 h 15"/>
                    <a:gd name="T34" fmla="*/ 6 w 10"/>
                    <a:gd name="T35" fmla="*/ 0 h 15"/>
                    <a:gd name="T36" fmla="*/ 8 w 10"/>
                    <a:gd name="T37" fmla="*/ 0 h 15"/>
                    <a:gd name="T38" fmla="*/ 10 w 10"/>
                    <a:gd name="T39" fmla="*/ 1 h 15"/>
                    <a:gd name="T40" fmla="*/ 10 w 10"/>
                    <a:gd name="T41" fmla="*/ 4 h 15"/>
                    <a:gd name="T42" fmla="*/ 9 w 10"/>
                    <a:gd name="T43" fmla="*/ 3 h 15"/>
                    <a:gd name="T44" fmla="*/ 8 w 10"/>
                    <a:gd name="T45" fmla="*/ 3 h 15"/>
                    <a:gd name="T46" fmla="*/ 7 w 10"/>
                    <a:gd name="T47" fmla="*/ 3 h 15"/>
                    <a:gd name="T48" fmla="*/ 6 w 10"/>
                    <a:gd name="T49" fmla="*/ 3 h 15"/>
                    <a:gd name="T50" fmla="*/ 5 w 10"/>
                    <a:gd name="T51" fmla="*/ 3 h 15"/>
                    <a:gd name="T52" fmla="*/ 5 w 10"/>
                    <a:gd name="T53" fmla="*/ 3 h 15"/>
                    <a:gd name="T54" fmla="*/ 4 w 10"/>
                    <a:gd name="T55" fmla="*/ 3 h 15"/>
                    <a:gd name="T56" fmla="*/ 4 w 10"/>
                    <a:gd name="T57" fmla="*/ 4 h 15"/>
                    <a:gd name="T58" fmla="*/ 4 w 10"/>
                    <a:gd name="T59" fmla="*/ 5 h 15"/>
                    <a:gd name="T60" fmla="*/ 5 w 10"/>
                    <a:gd name="T61" fmla="*/ 5 h 15"/>
                    <a:gd name="T62" fmla="*/ 5 w 10"/>
                    <a:gd name="T63" fmla="*/ 6 h 15"/>
                    <a:gd name="T64" fmla="*/ 7 w 10"/>
                    <a:gd name="T65" fmla="*/ 6 h 15"/>
                    <a:gd name="T66" fmla="*/ 8 w 10"/>
                    <a:gd name="T67" fmla="*/ 7 h 15"/>
                    <a:gd name="T68" fmla="*/ 9 w 10"/>
                    <a:gd name="T69" fmla="*/ 8 h 15"/>
                    <a:gd name="T70" fmla="*/ 10 w 10"/>
                    <a:gd name="T71" fmla="*/ 9 h 15"/>
                    <a:gd name="T72" fmla="*/ 10 w 10"/>
                    <a:gd name="T73" fmla="*/ 11 h 15"/>
                    <a:gd name="T74" fmla="*/ 10 w 10"/>
                    <a:gd name="T75" fmla="*/ 13 h 15"/>
                    <a:gd name="T76" fmla="*/ 9 w 10"/>
                    <a:gd name="T77" fmla="*/ 14 h 15"/>
                    <a:gd name="T78" fmla="*/ 7 w 10"/>
                    <a:gd name="T79" fmla="*/ 15 h 15"/>
                    <a:gd name="T80" fmla="*/ 5 w 10"/>
                    <a:gd name="T81" fmla="*/ 15 h 15"/>
                    <a:gd name="T82" fmla="*/ 2 w 10"/>
                    <a:gd name="T83" fmla="*/ 15 h 15"/>
                    <a:gd name="T84" fmla="*/ 0 w 10"/>
                    <a:gd name="T8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5">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4" name="Freeform 66"/>
                <p:cNvSpPr>
                  <a:spLocks noEditPoints="1"/>
                </p:cNvSpPr>
                <p:nvPr/>
              </p:nvSpPr>
              <p:spPr bwMode="auto">
                <a:xfrm>
                  <a:off x="9738257" y="1831664"/>
                  <a:ext cx="19124" cy="80744"/>
                </a:xfrm>
                <a:custGeom>
                  <a:avLst/>
                  <a:gdLst>
                    <a:gd name="T0" fmla="*/ 2 w 4"/>
                    <a:gd name="T1" fmla="*/ 4 h 16"/>
                    <a:gd name="T2" fmla="*/ 1 w 4"/>
                    <a:gd name="T3" fmla="*/ 3 h 16"/>
                    <a:gd name="T4" fmla="*/ 0 w 4"/>
                    <a:gd name="T5" fmla="*/ 2 h 16"/>
                    <a:gd name="T6" fmla="*/ 1 w 4"/>
                    <a:gd name="T7" fmla="*/ 1 h 16"/>
                    <a:gd name="T8" fmla="*/ 2 w 4"/>
                    <a:gd name="T9" fmla="*/ 0 h 16"/>
                    <a:gd name="T10" fmla="*/ 4 w 4"/>
                    <a:gd name="T11" fmla="*/ 1 h 16"/>
                    <a:gd name="T12" fmla="*/ 4 w 4"/>
                    <a:gd name="T13" fmla="*/ 2 h 16"/>
                    <a:gd name="T14" fmla="*/ 4 w 4"/>
                    <a:gd name="T15" fmla="*/ 3 h 16"/>
                    <a:gd name="T16" fmla="*/ 2 w 4"/>
                    <a:gd name="T17" fmla="*/ 4 h 16"/>
                    <a:gd name="T18" fmla="*/ 4 w 4"/>
                    <a:gd name="T19" fmla="*/ 16 h 16"/>
                    <a:gd name="T20" fmla="*/ 1 w 4"/>
                    <a:gd name="T21" fmla="*/ 16 h 16"/>
                    <a:gd name="T22" fmla="*/ 1 w 4"/>
                    <a:gd name="T23" fmla="*/ 5 h 16"/>
                    <a:gd name="T24" fmla="*/ 4 w 4"/>
                    <a:gd name="T25" fmla="*/ 5 h 16"/>
                    <a:gd name="T26" fmla="*/ 4 w 4"/>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6">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5" name="Freeform 67"/>
                <p:cNvSpPr>
                  <a:spLocks noEditPoints="1"/>
                </p:cNvSpPr>
                <p:nvPr/>
              </p:nvSpPr>
              <p:spPr bwMode="auto">
                <a:xfrm>
                  <a:off x="9768005" y="1857163"/>
                  <a:ext cx="55246" cy="80744"/>
                </a:xfrm>
                <a:custGeom>
                  <a:avLst/>
                  <a:gdLst>
                    <a:gd name="T0" fmla="*/ 11 w 11"/>
                    <a:gd name="T1" fmla="*/ 10 h 16"/>
                    <a:gd name="T2" fmla="*/ 9 w 11"/>
                    <a:gd name="T3" fmla="*/ 14 h 16"/>
                    <a:gd name="T4" fmla="*/ 4 w 11"/>
                    <a:gd name="T5" fmla="*/ 16 h 16"/>
                    <a:gd name="T6" fmla="*/ 1 w 11"/>
                    <a:gd name="T7" fmla="*/ 15 h 16"/>
                    <a:gd name="T8" fmla="*/ 1 w 11"/>
                    <a:gd name="T9" fmla="*/ 13 h 16"/>
                    <a:gd name="T10" fmla="*/ 4 w 11"/>
                    <a:gd name="T11" fmla="*/ 13 h 16"/>
                    <a:gd name="T12" fmla="*/ 7 w 11"/>
                    <a:gd name="T13" fmla="*/ 13 h 16"/>
                    <a:gd name="T14" fmla="*/ 8 w 11"/>
                    <a:gd name="T15" fmla="*/ 10 h 16"/>
                    <a:gd name="T16" fmla="*/ 8 w 11"/>
                    <a:gd name="T17" fmla="*/ 9 h 16"/>
                    <a:gd name="T18" fmla="*/ 8 w 11"/>
                    <a:gd name="T19" fmla="*/ 9 h 16"/>
                    <a:gd name="T20" fmla="*/ 4 w 11"/>
                    <a:gd name="T21" fmla="*/ 11 h 16"/>
                    <a:gd name="T22" fmla="*/ 1 w 11"/>
                    <a:gd name="T23" fmla="*/ 10 h 16"/>
                    <a:gd name="T24" fmla="*/ 0 w 11"/>
                    <a:gd name="T25" fmla="*/ 6 h 16"/>
                    <a:gd name="T26" fmla="*/ 1 w 11"/>
                    <a:gd name="T27" fmla="*/ 2 h 16"/>
                    <a:gd name="T28" fmla="*/ 5 w 11"/>
                    <a:gd name="T29" fmla="*/ 0 h 16"/>
                    <a:gd name="T30" fmla="*/ 8 w 11"/>
                    <a:gd name="T31" fmla="*/ 2 h 16"/>
                    <a:gd name="T32" fmla="*/ 8 w 11"/>
                    <a:gd name="T33" fmla="*/ 2 h 16"/>
                    <a:gd name="T34" fmla="*/ 8 w 11"/>
                    <a:gd name="T35" fmla="*/ 0 h 16"/>
                    <a:gd name="T36" fmla="*/ 11 w 11"/>
                    <a:gd name="T37" fmla="*/ 0 h 16"/>
                    <a:gd name="T38" fmla="*/ 11 w 11"/>
                    <a:gd name="T39" fmla="*/ 10 h 16"/>
                    <a:gd name="T40" fmla="*/ 8 w 11"/>
                    <a:gd name="T41" fmla="*/ 6 h 16"/>
                    <a:gd name="T42" fmla="*/ 8 w 11"/>
                    <a:gd name="T43" fmla="*/ 5 h 16"/>
                    <a:gd name="T44" fmla="*/ 7 w 11"/>
                    <a:gd name="T45" fmla="*/ 3 h 16"/>
                    <a:gd name="T46" fmla="*/ 5 w 11"/>
                    <a:gd name="T47" fmla="*/ 3 h 16"/>
                    <a:gd name="T48" fmla="*/ 4 w 11"/>
                    <a:gd name="T49" fmla="*/ 3 h 16"/>
                    <a:gd name="T50" fmla="*/ 3 w 11"/>
                    <a:gd name="T51" fmla="*/ 6 h 16"/>
                    <a:gd name="T52" fmla="*/ 4 w 11"/>
                    <a:gd name="T53" fmla="*/ 8 h 16"/>
                    <a:gd name="T54" fmla="*/ 5 w 11"/>
                    <a:gd name="T55" fmla="*/ 9 h 16"/>
                    <a:gd name="T56" fmla="*/ 7 w 11"/>
                    <a:gd name="T57" fmla="*/ 8 h 16"/>
                    <a:gd name="T58" fmla="*/ 8 w 11"/>
                    <a:gd name="T5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6">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6" name="Freeform 68"/>
                <p:cNvSpPr>
                  <a:spLocks/>
                </p:cNvSpPr>
                <p:nvPr/>
              </p:nvSpPr>
              <p:spPr bwMode="auto">
                <a:xfrm>
                  <a:off x="9833875" y="1857163"/>
                  <a:ext cx="55246" cy="55246"/>
                </a:xfrm>
                <a:custGeom>
                  <a:avLst/>
                  <a:gdLst>
                    <a:gd name="T0" fmla="*/ 11 w 11"/>
                    <a:gd name="T1" fmla="*/ 11 h 11"/>
                    <a:gd name="T2" fmla="*/ 7 w 11"/>
                    <a:gd name="T3" fmla="*/ 11 h 11"/>
                    <a:gd name="T4" fmla="*/ 7 w 11"/>
                    <a:gd name="T5" fmla="*/ 5 h 11"/>
                    <a:gd name="T6" fmla="*/ 6 w 11"/>
                    <a:gd name="T7" fmla="*/ 3 h 11"/>
                    <a:gd name="T8" fmla="*/ 4 w 11"/>
                    <a:gd name="T9" fmla="*/ 3 h 11"/>
                    <a:gd name="T10" fmla="*/ 4 w 11"/>
                    <a:gd name="T11" fmla="*/ 5 h 11"/>
                    <a:gd name="T12" fmla="*/ 4 w 11"/>
                    <a:gd name="T13" fmla="*/ 11 h 11"/>
                    <a:gd name="T14" fmla="*/ 0 w 11"/>
                    <a:gd name="T15" fmla="*/ 11 h 11"/>
                    <a:gd name="T16" fmla="*/ 0 w 11"/>
                    <a:gd name="T17" fmla="*/ 0 h 11"/>
                    <a:gd name="T18" fmla="*/ 4 w 11"/>
                    <a:gd name="T19" fmla="*/ 0 h 11"/>
                    <a:gd name="T20" fmla="*/ 4 w 11"/>
                    <a:gd name="T21" fmla="*/ 2 h 11"/>
                    <a:gd name="T22" fmla="*/ 4 w 11"/>
                    <a:gd name="T23" fmla="*/ 2 h 11"/>
                    <a:gd name="T24" fmla="*/ 7 w 11"/>
                    <a:gd name="T25" fmla="*/ 0 h 11"/>
                    <a:gd name="T26" fmla="*/ 11 w 11"/>
                    <a:gd name="T27" fmla="*/ 4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7" name="Freeform 69"/>
                <p:cNvSpPr>
                  <a:spLocks noEditPoints="1"/>
                </p:cNvSpPr>
                <p:nvPr/>
              </p:nvSpPr>
              <p:spPr bwMode="auto">
                <a:xfrm>
                  <a:off x="9893370" y="1857163"/>
                  <a:ext cx="50996" cy="55246"/>
                </a:xfrm>
                <a:custGeom>
                  <a:avLst/>
                  <a:gdLst>
                    <a:gd name="T0" fmla="*/ 10 w 10"/>
                    <a:gd name="T1" fmla="*/ 11 h 11"/>
                    <a:gd name="T2" fmla="*/ 7 w 10"/>
                    <a:gd name="T3" fmla="*/ 11 h 11"/>
                    <a:gd name="T4" fmla="*/ 7 w 10"/>
                    <a:gd name="T5" fmla="*/ 9 h 11"/>
                    <a:gd name="T6" fmla="*/ 7 w 10"/>
                    <a:gd name="T7" fmla="*/ 9 h 11"/>
                    <a:gd name="T8" fmla="*/ 4 w 10"/>
                    <a:gd name="T9" fmla="*/ 11 h 11"/>
                    <a:gd name="T10" fmla="*/ 1 w 10"/>
                    <a:gd name="T11" fmla="*/ 10 h 11"/>
                    <a:gd name="T12" fmla="*/ 0 w 10"/>
                    <a:gd name="T13" fmla="*/ 8 h 11"/>
                    <a:gd name="T14" fmla="*/ 4 w 10"/>
                    <a:gd name="T15" fmla="*/ 4 h 11"/>
                    <a:gd name="T16" fmla="*/ 7 w 10"/>
                    <a:gd name="T17" fmla="*/ 4 h 11"/>
                    <a:gd name="T18" fmla="*/ 5 w 10"/>
                    <a:gd name="T19" fmla="*/ 2 h 11"/>
                    <a:gd name="T20" fmla="*/ 1 w 10"/>
                    <a:gd name="T21" fmla="*/ 3 h 11"/>
                    <a:gd name="T22" fmla="*/ 1 w 10"/>
                    <a:gd name="T23" fmla="*/ 1 h 11"/>
                    <a:gd name="T24" fmla="*/ 3 w 10"/>
                    <a:gd name="T25" fmla="*/ 0 h 11"/>
                    <a:gd name="T26" fmla="*/ 5 w 10"/>
                    <a:gd name="T27" fmla="*/ 0 h 11"/>
                    <a:gd name="T28" fmla="*/ 10 w 10"/>
                    <a:gd name="T29" fmla="*/ 5 h 11"/>
                    <a:gd name="T30" fmla="*/ 10 w 10"/>
                    <a:gd name="T31" fmla="*/ 11 h 11"/>
                    <a:gd name="T32" fmla="*/ 7 w 10"/>
                    <a:gd name="T33" fmla="*/ 7 h 11"/>
                    <a:gd name="T34" fmla="*/ 7 w 10"/>
                    <a:gd name="T35" fmla="*/ 6 h 11"/>
                    <a:gd name="T36" fmla="*/ 5 w 10"/>
                    <a:gd name="T37" fmla="*/ 6 h 11"/>
                    <a:gd name="T38" fmla="*/ 3 w 10"/>
                    <a:gd name="T39" fmla="*/ 8 h 11"/>
                    <a:gd name="T40" fmla="*/ 4 w 10"/>
                    <a:gd name="T41" fmla="*/ 9 h 11"/>
                    <a:gd name="T42" fmla="*/ 5 w 10"/>
                    <a:gd name="T43" fmla="*/ 9 h 11"/>
                    <a:gd name="T44" fmla="*/ 6 w 10"/>
                    <a:gd name="T45" fmla="*/ 8 h 11"/>
                    <a:gd name="T46" fmla="*/ 7 w 10"/>
                    <a:gd name="T4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1">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8" name="Freeform 70"/>
                <p:cNvSpPr>
                  <a:spLocks/>
                </p:cNvSpPr>
                <p:nvPr/>
              </p:nvSpPr>
              <p:spPr bwMode="auto">
                <a:xfrm>
                  <a:off x="9952866" y="1840164"/>
                  <a:ext cx="36123" cy="72245"/>
                </a:xfrm>
                <a:custGeom>
                  <a:avLst/>
                  <a:gdLst>
                    <a:gd name="T0" fmla="*/ 7 w 7"/>
                    <a:gd name="T1" fmla="*/ 14 h 14"/>
                    <a:gd name="T2" fmla="*/ 5 w 7"/>
                    <a:gd name="T3" fmla="*/ 14 h 14"/>
                    <a:gd name="T4" fmla="*/ 1 w 7"/>
                    <a:gd name="T5" fmla="*/ 11 h 14"/>
                    <a:gd name="T6" fmla="*/ 1 w 7"/>
                    <a:gd name="T7" fmla="*/ 6 h 14"/>
                    <a:gd name="T8" fmla="*/ 0 w 7"/>
                    <a:gd name="T9" fmla="*/ 6 h 14"/>
                    <a:gd name="T10" fmla="*/ 0 w 7"/>
                    <a:gd name="T11" fmla="*/ 3 h 14"/>
                    <a:gd name="T12" fmla="*/ 1 w 7"/>
                    <a:gd name="T13" fmla="*/ 3 h 14"/>
                    <a:gd name="T14" fmla="*/ 1 w 7"/>
                    <a:gd name="T15" fmla="*/ 1 h 14"/>
                    <a:gd name="T16" fmla="*/ 4 w 7"/>
                    <a:gd name="T17" fmla="*/ 0 h 14"/>
                    <a:gd name="T18" fmla="*/ 4 w 7"/>
                    <a:gd name="T19" fmla="*/ 3 h 14"/>
                    <a:gd name="T20" fmla="*/ 7 w 7"/>
                    <a:gd name="T21" fmla="*/ 3 h 14"/>
                    <a:gd name="T22" fmla="*/ 7 w 7"/>
                    <a:gd name="T23" fmla="*/ 6 h 14"/>
                    <a:gd name="T24" fmla="*/ 4 w 7"/>
                    <a:gd name="T25" fmla="*/ 6 h 14"/>
                    <a:gd name="T26" fmla="*/ 4 w 7"/>
                    <a:gd name="T27" fmla="*/ 10 h 14"/>
                    <a:gd name="T28" fmla="*/ 6 w 7"/>
                    <a:gd name="T29" fmla="*/ 12 h 14"/>
                    <a:gd name="T30" fmla="*/ 7 w 7"/>
                    <a:gd name="T31" fmla="*/ 11 h 14"/>
                    <a:gd name="T32" fmla="*/ 7 w 7"/>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29" name="Freeform 71"/>
                <p:cNvSpPr>
                  <a:spLocks/>
                </p:cNvSpPr>
                <p:nvPr/>
              </p:nvSpPr>
              <p:spPr bwMode="auto">
                <a:xfrm>
                  <a:off x="9993239" y="1857163"/>
                  <a:ext cx="57371" cy="55246"/>
                </a:xfrm>
                <a:custGeom>
                  <a:avLst/>
                  <a:gdLst>
                    <a:gd name="T0" fmla="*/ 11 w 11"/>
                    <a:gd name="T1" fmla="*/ 11 h 11"/>
                    <a:gd name="T2" fmla="*/ 7 w 11"/>
                    <a:gd name="T3" fmla="*/ 11 h 11"/>
                    <a:gd name="T4" fmla="*/ 7 w 11"/>
                    <a:gd name="T5" fmla="*/ 9 h 11"/>
                    <a:gd name="T6" fmla="*/ 7 w 11"/>
                    <a:gd name="T7" fmla="*/ 9 h 11"/>
                    <a:gd name="T8" fmla="*/ 4 w 11"/>
                    <a:gd name="T9" fmla="*/ 11 h 11"/>
                    <a:gd name="T10" fmla="*/ 0 w 11"/>
                    <a:gd name="T11" fmla="*/ 7 h 11"/>
                    <a:gd name="T12" fmla="*/ 0 w 11"/>
                    <a:gd name="T13" fmla="*/ 0 h 11"/>
                    <a:gd name="T14" fmla="*/ 4 w 11"/>
                    <a:gd name="T15" fmla="*/ 0 h 11"/>
                    <a:gd name="T16" fmla="*/ 4 w 11"/>
                    <a:gd name="T17" fmla="*/ 6 h 11"/>
                    <a:gd name="T18" fmla="*/ 5 w 11"/>
                    <a:gd name="T19" fmla="*/ 9 h 11"/>
                    <a:gd name="T20" fmla="*/ 7 w 11"/>
                    <a:gd name="T21" fmla="*/ 8 h 11"/>
                    <a:gd name="T22" fmla="*/ 7 w 11"/>
                    <a:gd name="T23" fmla="*/ 6 h 11"/>
                    <a:gd name="T24" fmla="*/ 7 w 11"/>
                    <a:gd name="T25" fmla="*/ 0 h 11"/>
                    <a:gd name="T26" fmla="*/ 11 w 11"/>
                    <a:gd name="T27" fmla="*/ 0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0" name="Freeform 72"/>
                <p:cNvSpPr>
                  <a:spLocks/>
                </p:cNvSpPr>
                <p:nvPr/>
              </p:nvSpPr>
              <p:spPr bwMode="auto">
                <a:xfrm>
                  <a:off x="10059108" y="1857163"/>
                  <a:ext cx="36123" cy="55246"/>
                </a:xfrm>
                <a:custGeom>
                  <a:avLst/>
                  <a:gdLst>
                    <a:gd name="T0" fmla="*/ 7 w 7"/>
                    <a:gd name="T1" fmla="*/ 3 h 11"/>
                    <a:gd name="T2" fmla="*/ 6 w 7"/>
                    <a:gd name="T3" fmla="*/ 3 h 11"/>
                    <a:gd name="T4" fmla="*/ 4 w 7"/>
                    <a:gd name="T5" fmla="*/ 4 h 11"/>
                    <a:gd name="T6" fmla="*/ 4 w 7"/>
                    <a:gd name="T7" fmla="*/ 6 h 11"/>
                    <a:gd name="T8" fmla="*/ 4 w 7"/>
                    <a:gd name="T9" fmla="*/ 11 h 11"/>
                    <a:gd name="T10" fmla="*/ 0 w 7"/>
                    <a:gd name="T11" fmla="*/ 11 h 11"/>
                    <a:gd name="T12" fmla="*/ 0 w 7"/>
                    <a:gd name="T13" fmla="*/ 0 h 11"/>
                    <a:gd name="T14" fmla="*/ 4 w 7"/>
                    <a:gd name="T15" fmla="*/ 0 h 11"/>
                    <a:gd name="T16" fmla="*/ 4 w 7"/>
                    <a:gd name="T17" fmla="*/ 2 h 11"/>
                    <a:gd name="T18" fmla="*/ 4 w 7"/>
                    <a:gd name="T19" fmla="*/ 2 h 11"/>
                    <a:gd name="T20" fmla="*/ 6 w 7"/>
                    <a:gd name="T21" fmla="*/ 0 h 11"/>
                    <a:gd name="T22" fmla="*/ 7 w 7"/>
                    <a:gd name="T23" fmla="*/ 0 h 11"/>
                    <a:gd name="T24" fmla="*/ 7 w 7"/>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931" name="Freeform 73"/>
                <p:cNvSpPr>
                  <a:spLocks noEditPoints="1"/>
                </p:cNvSpPr>
                <p:nvPr/>
              </p:nvSpPr>
              <p:spPr bwMode="auto">
                <a:xfrm>
                  <a:off x="10099481" y="1857163"/>
                  <a:ext cx="50996" cy="55246"/>
                </a:xfrm>
                <a:custGeom>
                  <a:avLst/>
                  <a:gdLst>
                    <a:gd name="T0" fmla="*/ 10 w 10"/>
                    <a:gd name="T1" fmla="*/ 7 h 11"/>
                    <a:gd name="T2" fmla="*/ 3 w 10"/>
                    <a:gd name="T3" fmla="*/ 7 h 11"/>
                    <a:gd name="T4" fmla="*/ 6 w 10"/>
                    <a:gd name="T5" fmla="*/ 9 h 11"/>
                    <a:gd name="T6" fmla="*/ 9 w 10"/>
                    <a:gd name="T7" fmla="*/ 8 h 11"/>
                    <a:gd name="T8" fmla="*/ 9 w 10"/>
                    <a:gd name="T9" fmla="*/ 10 h 11"/>
                    <a:gd name="T10" fmla="*/ 5 w 10"/>
                    <a:gd name="T11" fmla="*/ 11 h 11"/>
                    <a:gd name="T12" fmla="*/ 1 w 10"/>
                    <a:gd name="T13" fmla="*/ 10 h 11"/>
                    <a:gd name="T14" fmla="*/ 0 w 10"/>
                    <a:gd name="T15" fmla="*/ 6 h 11"/>
                    <a:gd name="T16" fmla="*/ 2 w 10"/>
                    <a:gd name="T17" fmla="*/ 2 h 11"/>
                    <a:gd name="T18" fmla="*/ 5 w 10"/>
                    <a:gd name="T19" fmla="*/ 0 h 11"/>
                    <a:gd name="T20" fmla="*/ 9 w 10"/>
                    <a:gd name="T21" fmla="*/ 2 h 11"/>
                    <a:gd name="T22" fmla="*/ 10 w 10"/>
                    <a:gd name="T23" fmla="*/ 5 h 11"/>
                    <a:gd name="T24" fmla="*/ 10 w 10"/>
                    <a:gd name="T25" fmla="*/ 7 h 11"/>
                    <a:gd name="T26" fmla="*/ 7 w 10"/>
                    <a:gd name="T27" fmla="*/ 5 h 11"/>
                    <a:gd name="T28" fmla="*/ 5 w 10"/>
                    <a:gd name="T29" fmla="*/ 2 h 11"/>
                    <a:gd name="T30" fmla="*/ 4 w 10"/>
                    <a:gd name="T31" fmla="*/ 3 h 11"/>
                    <a:gd name="T32" fmla="*/ 3 w 10"/>
                    <a:gd name="T33" fmla="*/ 5 h 11"/>
                    <a:gd name="T34" fmla="*/ 7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nvGrpSpPr>
              <p:cNvPr id="857" name="Group 856"/>
              <p:cNvGrpSpPr/>
              <p:nvPr/>
            </p:nvGrpSpPr>
            <p:grpSpPr>
              <a:xfrm>
                <a:off x="8283011" y="2411788"/>
                <a:ext cx="327010" cy="200197"/>
                <a:chOff x="9349410" y="1266455"/>
                <a:chExt cx="2158842" cy="1321655"/>
              </a:xfrm>
              <a:effectLst>
                <a:outerShdw sx="102000" sy="102000" algn="ctr" rotWithShape="0">
                  <a:prstClr val="black">
                    <a:alpha val="44000"/>
                  </a:prstClr>
                </a:outerShdw>
              </a:effectLst>
            </p:grpSpPr>
            <p:sp>
              <p:nvSpPr>
                <p:cNvPr id="858" name="Freeform 37"/>
                <p:cNvSpPr>
                  <a:spLocks/>
                </p:cNvSpPr>
                <p:nvPr/>
              </p:nvSpPr>
              <p:spPr bwMode="auto">
                <a:xfrm>
                  <a:off x="9349410" y="1266455"/>
                  <a:ext cx="2158842" cy="1321655"/>
                </a:xfrm>
                <a:custGeom>
                  <a:avLst/>
                  <a:gdLst>
                    <a:gd name="T0" fmla="*/ 429 w 429"/>
                    <a:gd name="T1" fmla="*/ 229 h 262"/>
                    <a:gd name="T2" fmla="*/ 396 w 429"/>
                    <a:gd name="T3" fmla="*/ 262 h 262"/>
                    <a:gd name="T4" fmla="*/ 33 w 429"/>
                    <a:gd name="T5" fmla="*/ 262 h 262"/>
                    <a:gd name="T6" fmla="*/ 0 w 429"/>
                    <a:gd name="T7" fmla="*/ 229 h 262"/>
                    <a:gd name="T8" fmla="*/ 0 w 429"/>
                    <a:gd name="T9" fmla="*/ 33 h 262"/>
                    <a:gd name="T10" fmla="*/ 33 w 429"/>
                    <a:gd name="T11" fmla="*/ 0 h 262"/>
                    <a:gd name="T12" fmla="*/ 396 w 429"/>
                    <a:gd name="T13" fmla="*/ 0 h 262"/>
                    <a:gd name="T14" fmla="*/ 429 w 429"/>
                    <a:gd name="T15" fmla="*/ 33 h 262"/>
                    <a:gd name="T16" fmla="*/ 429 w 429"/>
                    <a:gd name="T17" fmla="*/ 22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262">
                      <a:moveTo>
                        <a:pt x="429" y="229"/>
                      </a:moveTo>
                      <a:cubicBezTo>
                        <a:pt x="429" y="248"/>
                        <a:pt x="414" y="262"/>
                        <a:pt x="396" y="262"/>
                      </a:cubicBezTo>
                      <a:cubicBezTo>
                        <a:pt x="33" y="262"/>
                        <a:pt x="33" y="262"/>
                        <a:pt x="33" y="262"/>
                      </a:cubicBezTo>
                      <a:cubicBezTo>
                        <a:pt x="14" y="262"/>
                        <a:pt x="0" y="248"/>
                        <a:pt x="0" y="229"/>
                      </a:cubicBezTo>
                      <a:cubicBezTo>
                        <a:pt x="0" y="33"/>
                        <a:pt x="0" y="33"/>
                        <a:pt x="0" y="33"/>
                      </a:cubicBezTo>
                      <a:cubicBezTo>
                        <a:pt x="0" y="15"/>
                        <a:pt x="14" y="0"/>
                        <a:pt x="33" y="0"/>
                      </a:cubicBezTo>
                      <a:cubicBezTo>
                        <a:pt x="396" y="0"/>
                        <a:pt x="396" y="0"/>
                        <a:pt x="396" y="0"/>
                      </a:cubicBezTo>
                      <a:cubicBezTo>
                        <a:pt x="414" y="0"/>
                        <a:pt x="429" y="15"/>
                        <a:pt x="429" y="33"/>
                      </a:cubicBezTo>
                      <a:lnTo>
                        <a:pt x="429" y="229"/>
                      </a:lnTo>
                      <a:close/>
                    </a:path>
                  </a:pathLst>
                </a:custGeom>
                <a:solidFill>
                  <a:srgbClr val="C1CD23"/>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59" name="Rectangle 38"/>
                <p:cNvSpPr>
                  <a:spLocks noChangeArrowheads="1"/>
                </p:cNvSpPr>
                <p:nvPr/>
              </p:nvSpPr>
              <p:spPr bwMode="auto">
                <a:xfrm>
                  <a:off x="9349410" y="1417320"/>
                  <a:ext cx="2158842" cy="308104"/>
                </a:xfrm>
                <a:prstGeom prst="rect">
                  <a:avLst/>
                </a:prstGeom>
                <a:solidFill>
                  <a:srgbClr val="000000">
                    <a:lumMod val="65000"/>
                    <a:lumOff val="3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0" name="Rectangle 39"/>
                <p:cNvSpPr>
                  <a:spLocks noChangeArrowheads="1"/>
                </p:cNvSpPr>
                <p:nvPr/>
              </p:nvSpPr>
              <p:spPr bwMode="auto">
                <a:xfrm>
                  <a:off x="9445029" y="1765795"/>
                  <a:ext cx="1264283" cy="21248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1" name="Rectangle 40"/>
                <p:cNvSpPr>
                  <a:spLocks noChangeArrowheads="1"/>
                </p:cNvSpPr>
                <p:nvPr/>
              </p:nvSpPr>
              <p:spPr bwMode="auto">
                <a:xfrm>
                  <a:off x="9581019" y="2254510"/>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2" name="Rectangle 41"/>
                <p:cNvSpPr>
                  <a:spLocks noChangeArrowheads="1"/>
                </p:cNvSpPr>
                <p:nvPr/>
              </p:nvSpPr>
              <p:spPr bwMode="auto">
                <a:xfrm>
                  <a:off x="9581019" y="2199264"/>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3" name="Rectangle 42"/>
                <p:cNvSpPr>
                  <a:spLocks noChangeArrowheads="1"/>
                </p:cNvSpPr>
                <p:nvPr/>
              </p:nvSpPr>
              <p:spPr bwMode="auto">
                <a:xfrm>
                  <a:off x="9581019" y="2309756"/>
                  <a:ext cx="1657379" cy="21248"/>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4" name="Rectangle 43"/>
                <p:cNvSpPr>
                  <a:spLocks noChangeArrowheads="1"/>
                </p:cNvSpPr>
                <p:nvPr/>
              </p:nvSpPr>
              <p:spPr bwMode="auto">
                <a:xfrm>
                  <a:off x="9581019" y="2367126"/>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5" name="Rectangle 44"/>
                <p:cNvSpPr>
                  <a:spLocks noChangeArrowheads="1"/>
                </p:cNvSpPr>
                <p:nvPr/>
              </p:nvSpPr>
              <p:spPr bwMode="auto">
                <a:xfrm>
                  <a:off x="9581019" y="2422372"/>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6" name="Rectangle 45"/>
                <p:cNvSpPr>
                  <a:spLocks noChangeArrowheads="1"/>
                </p:cNvSpPr>
                <p:nvPr/>
              </p:nvSpPr>
              <p:spPr bwMode="auto">
                <a:xfrm>
                  <a:off x="9581019" y="2477618"/>
                  <a:ext cx="1657379" cy="19124"/>
                </a:xfrm>
                <a:prstGeom prst="rect">
                  <a:avLst/>
                </a:prstGeom>
                <a:solidFill>
                  <a:srgbClr val="FFFFFF">
                    <a:lumMod val="9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7" name="Freeform 46"/>
                <p:cNvSpPr>
                  <a:spLocks/>
                </p:cNvSpPr>
                <p:nvPr/>
              </p:nvSpPr>
              <p:spPr bwMode="auto">
                <a:xfrm>
                  <a:off x="11261770"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8" name="Freeform 47"/>
                <p:cNvSpPr>
                  <a:spLocks/>
                </p:cNvSpPr>
                <p:nvPr/>
              </p:nvSpPr>
              <p:spPr bwMode="auto">
                <a:xfrm>
                  <a:off x="11157653" y="2008027"/>
                  <a:ext cx="80744" cy="131741"/>
                </a:xfrm>
                <a:custGeom>
                  <a:avLst/>
                  <a:gdLst>
                    <a:gd name="T0" fmla="*/ 0 w 38"/>
                    <a:gd name="T1" fmla="*/ 52 h 62"/>
                    <a:gd name="T2" fmla="*/ 11 w 38"/>
                    <a:gd name="T3" fmla="*/ 52 h 62"/>
                    <a:gd name="T4" fmla="*/ 11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1" y="52"/>
                      </a:lnTo>
                      <a:lnTo>
                        <a:pt x="11"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69" name="Freeform 48"/>
                <p:cNvSpPr>
                  <a:spLocks/>
                </p:cNvSpPr>
                <p:nvPr/>
              </p:nvSpPr>
              <p:spPr bwMode="auto">
                <a:xfrm>
                  <a:off x="11051411"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0" name="Freeform 49"/>
                <p:cNvSpPr>
                  <a:spLocks/>
                </p:cNvSpPr>
                <p:nvPr/>
              </p:nvSpPr>
              <p:spPr bwMode="auto">
                <a:xfrm>
                  <a:off x="10951543" y="2008027"/>
                  <a:ext cx="78620" cy="131741"/>
                </a:xfrm>
                <a:custGeom>
                  <a:avLst/>
                  <a:gdLst>
                    <a:gd name="T0" fmla="*/ 0 w 37"/>
                    <a:gd name="T1" fmla="*/ 52 h 62"/>
                    <a:gd name="T2" fmla="*/ 11 w 37"/>
                    <a:gd name="T3" fmla="*/ 52 h 62"/>
                    <a:gd name="T4" fmla="*/ 11 w 37"/>
                    <a:gd name="T5" fmla="*/ 0 h 62"/>
                    <a:gd name="T6" fmla="*/ 37 w 37"/>
                    <a:gd name="T7" fmla="*/ 7 h 62"/>
                    <a:gd name="T8" fmla="*/ 37 w 37"/>
                    <a:gd name="T9" fmla="*/ 17 h 62"/>
                    <a:gd name="T10" fmla="*/ 23 w 37"/>
                    <a:gd name="T11" fmla="*/ 14 h 62"/>
                    <a:gd name="T12" fmla="*/ 23 w 37"/>
                    <a:gd name="T13" fmla="*/ 52 h 62"/>
                    <a:gd name="T14" fmla="*/ 37 w 37"/>
                    <a:gd name="T15" fmla="*/ 52 h 62"/>
                    <a:gd name="T16" fmla="*/ 37 w 37"/>
                    <a:gd name="T17" fmla="*/ 62 h 62"/>
                    <a:gd name="T18" fmla="*/ 0 w 37"/>
                    <a:gd name="T19" fmla="*/ 62 h 62"/>
                    <a:gd name="T20" fmla="*/ 0 w 37"/>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2">
                      <a:moveTo>
                        <a:pt x="0" y="52"/>
                      </a:moveTo>
                      <a:lnTo>
                        <a:pt x="11" y="52"/>
                      </a:lnTo>
                      <a:lnTo>
                        <a:pt x="11" y="0"/>
                      </a:lnTo>
                      <a:lnTo>
                        <a:pt x="37" y="7"/>
                      </a:lnTo>
                      <a:lnTo>
                        <a:pt x="37" y="17"/>
                      </a:lnTo>
                      <a:lnTo>
                        <a:pt x="23" y="14"/>
                      </a:lnTo>
                      <a:lnTo>
                        <a:pt x="23" y="52"/>
                      </a:lnTo>
                      <a:lnTo>
                        <a:pt x="37" y="52"/>
                      </a:lnTo>
                      <a:lnTo>
                        <a:pt x="37"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1" name="Freeform 50"/>
                <p:cNvSpPr>
                  <a:spLocks/>
                </p:cNvSpPr>
                <p:nvPr/>
              </p:nvSpPr>
              <p:spPr bwMode="auto">
                <a:xfrm>
                  <a:off x="10794304"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2" name="Freeform 51"/>
                <p:cNvSpPr>
                  <a:spLocks/>
                </p:cNvSpPr>
                <p:nvPr/>
              </p:nvSpPr>
              <p:spPr bwMode="auto">
                <a:xfrm>
                  <a:off x="10688062" y="2008027"/>
                  <a:ext cx="87119" cy="131741"/>
                </a:xfrm>
                <a:custGeom>
                  <a:avLst/>
                  <a:gdLst>
                    <a:gd name="T0" fmla="*/ 0 w 41"/>
                    <a:gd name="T1" fmla="*/ 52 h 62"/>
                    <a:gd name="T2" fmla="*/ 15 w 41"/>
                    <a:gd name="T3" fmla="*/ 52 h 62"/>
                    <a:gd name="T4" fmla="*/ 15 w 41"/>
                    <a:gd name="T5" fmla="*/ 0 h 62"/>
                    <a:gd name="T6" fmla="*/ 41 w 41"/>
                    <a:gd name="T7" fmla="*/ 7 h 62"/>
                    <a:gd name="T8" fmla="*/ 41 w 41"/>
                    <a:gd name="T9" fmla="*/ 17 h 62"/>
                    <a:gd name="T10" fmla="*/ 26 w 41"/>
                    <a:gd name="T11" fmla="*/ 14 h 62"/>
                    <a:gd name="T12" fmla="*/ 26 w 41"/>
                    <a:gd name="T13" fmla="*/ 52 h 62"/>
                    <a:gd name="T14" fmla="*/ 38 w 41"/>
                    <a:gd name="T15" fmla="*/ 52 h 62"/>
                    <a:gd name="T16" fmla="*/ 38 w 41"/>
                    <a:gd name="T17" fmla="*/ 62 h 62"/>
                    <a:gd name="T18" fmla="*/ 0 w 41"/>
                    <a:gd name="T19" fmla="*/ 62 h 62"/>
                    <a:gd name="T20" fmla="*/ 0 w 41"/>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2">
                      <a:moveTo>
                        <a:pt x="0" y="52"/>
                      </a:moveTo>
                      <a:lnTo>
                        <a:pt x="15" y="52"/>
                      </a:lnTo>
                      <a:lnTo>
                        <a:pt x="15" y="0"/>
                      </a:lnTo>
                      <a:lnTo>
                        <a:pt x="41" y="7"/>
                      </a:lnTo>
                      <a:lnTo>
                        <a:pt x="41"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3" name="Freeform 52"/>
                <p:cNvSpPr>
                  <a:spLocks/>
                </p:cNvSpPr>
                <p:nvPr/>
              </p:nvSpPr>
              <p:spPr bwMode="auto">
                <a:xfrm>
                  <a:off x="10588195"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4" name="Freeform 53"/>
                <p:cNvSpPr>
                  <a:spLocks/>
                </p:cNvSpPr>
                <p:nvPr/>
              </p:nvSpPr>
              <p:spPr bwMode="auto">
                <a:xfrm>
                  <a:off x="1048195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5" name="Freeform 54"/>
                <p:cNvSpPr>
                  <a:spLocks/>
                </p:cNvSpPr>
                <p:nvPr/>
              </p:nvSpPr>
              <p:spPr bwMode="auto">
                <a:xfrm>
                  <a:off x="10331088"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6" name="Freeform 55"/>
                <p:cNvSpPr>
                  <a:spLocks/>
                </p:cNvSpPr>
                <p:nvPr/>
              </p:nvSpPr>
              <p:spPr bwMode="auto">
                <a:xfrm>
                  <a:off x="10224846"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7" name="Freeform 56"/>
                <p:cNvSpPr>
                  <a:spLocks/>
                </p:cNvSpPr>
                <p:nvPr/>
              </p:nvSpPr>
              <p:spPr bwMode="auto">
                <a:xfrm>
                  <a:off x="10120729"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8" name="Freeform 57"/>
                <p:cNvSpPr>
                  <a:spLocks/>
                </p:cNvSpPr>
                <p:nvPr/>
              </p:nvSpPr>
              <p:spPr bwMode="auto">
                <a:xfrm>
                  <a:off x="10018737"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4 w 38"/>
                    <a:gd name="T11" fmla="*/ 14 h 62"/>
                    <a:gd name="T12" fmla="*/ 24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4" y="14"/>
                      </a:lnTo>
                      <a:lnTo>
                        <a:pt x="24"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79" name="Freeform 58"/>
                <p:cNvSpPr>
                  <a:spLocks/>
                </p:cNvSpPr>
                <p:nvPr/>
              </p:nvSpPr>
              <p:spPr bwMode="auto">
                <a:xfrm>
                  <a:off x="9863622"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0" name="Freeform 59"/>
                <p:cNvSpPr>
                  <a:spLocks/>
                </p:cNvSpPr>
                <p:nvPr/>
              </p:nvSpPr>
              <p:spPr bwMode="auto">
                <a:xfrm>
                  <a:off x="9757380" y="2008027"/>
                  <a:ext cx="80744" cy="131741"/>
                </a:xfrm>
                <a:custGeom>
                  <a:avLst/>
                  <a:gdLst>
                    <a:gd name="T0" fmla="*/ 0 w 38"/>
                    <a:gd name="T1" fmla="*/ 52 h 62"/>
                    <a:gd name="T2" fmla="*/ 14 w 38"/>
                    <a:gd name="T3" fmla="*/ 52 h 62"/>
                    <a:gd name="T4" fmla="*/ 14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4" y="52"/>
                      </a:lnTo>
                      <a:lnTo>
                        <a:pt x="14"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1" name="Freeform 60"/>
                <p:cNvSpPr>
                  <a:spLocks/>
                </p:cNvSpPr>
                <p:nvPr/>
              </p:nvSpPr>
              <p:spPr bwMode="auto">
                <a:xfrm>
                  <a:off x="9657513"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3 w 38"/>
                    <a:gd name="T11" fmla="*/ 14 h 62"/>
                    <a:gd name="T12" fmla="*/ 23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3" y="14"/>
                      </a:lnTo>
                      <a:lnTo>
                        <a:pt x="23"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2" name="Freeform 61"/>
                <p:cNvSpPr>
                  <a:spLocks/>
                </p:cNvSpPr>
                <p:nvPr/>
              </p:nvSpPr>
              <p:spPr bwMode="auto">
                <a:xfrm>
                  <a:off x="9551271" y="2008027"/>
                  <a:ext cx="80744" cy="131741"/>
                </a:xfrm>
                <a:custGeom>
                  <a:avLst/>
                  <a:gdLst>
                    <a:gd name="T0" fmla="*/ 0 w 38"/>
                    <a:gd name="T1" fmla="*/ 52 h 62"/>
                    <a:gd name="T2" fmla="*/ 12 w 38"/>
                    <a:gd name="T3" fmla="*/ 52 h 62"/>
                    <a:gd name="T4" fmla="*/ 12 w 38"/>
                    <a:gd name="T5" fmla="*/ 0 h 62"/>
                    <a:gd name="T6" fmla="*/ 38 w 38"/>
                    <a:gd name="T7" fmla="*/ 7 h 62"/>
                    <a:gd name="T8" fmla="*/ 38 w 38"/>
                    <a:gd name="T9" fmla="*/ 17 h 62"/>
                    <a:gd name="T10" fmla="*/ 26 w 38"/>
                    <a:gd name="T11" fmla="*/ 14 h 62"/>
                    <a:gd name="T12" fmla="*/ 26 w 38"/>
                    <a:gd name="T13" fmla="*/ 52 h 62"/>
                    <a:gd name="T14" fmla="*/ 38 w 38"/>
                    <a:gd name="T15" fmla="*/ 52 h 62"/>
                    <a:gd name="T16" fmla="*/ 38 w 38"/>
                    <a:gd name="T17" fmla="*/ 62 h 62"/>
                    <a:gd name="T18" fmla="*/ 0 w 38"/>
                    <a:gd name="T19" fmla="*/ 62 h 62"/>
                    <a:gd name="T20" fmla="*/ 0 w 38"/>
                    <a:gd name="T21" fmla="*/ 5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62">
                      <a:moveTo>
                        <a:pt x="0" y="52"/>
                      </a:moveTo>
                      <a:lnTo>
                        <a:pt x="12" y="52"/>
                      </a:lnTo>
                      <a:lnTo>
                        <a:pt x="12" y="0"/>
                      </a:lnTo>
                      <a:lnTo>
                        <a:pt x="38" y="7"/>
                      </a:lnTo>
                      <a:lnTo>
                        <a:pt x="38" y="17"/>
                      </a:lnTo>
                      <a:lnTo>
                        <a:pt x="26" y="14"/>
                      </a:lnTo>
                      <a:lnTo>
                        <a:pt x="26" y="52"/>
                      </a:lnTo>
                      <a:lnTo>
                        <a:pt x="38" y="52"/>
                      </a:lnTo>
                      <a:lnTo>
                        <a:pt x="38" y="62"/>
                      </a:lnTo>
                      <a:lnTo>
                        <a:pt x="0" y="62"/>
                      </a:lnTo>
                      <a:lnTo>
                        <a:pt x="0" y="52"/>
                      </a:lnTo>
                      <a:close/>
                    </a:path>
                  </a:pathLst>
                </a:custGeom>
                <a:solidFill>
                  <a:srgbClr val="C1CD23">
                    <a:lumMod val="20000"/>
                    <a:lumOff val="80000"/>
                  </a:srgbClr>
                </a:solidFill>
                <a:ln>
                  <a:noFill/>
                </a:ln>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3" name="Freeform 62"/>
                <p:cNvSpPr>
                  <a:spLocks/>
                </p:cNvSpPr>
                <p:nvPr/>
              </p:nvSpPr>
              <p:spPr bwMode="auto">
                <a:xfrm>
                  <a:off x="10492576"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4" name="Freeform 63"/>
                <p:cNvSpPr>
                  <a:spLocks/>
                </p:cNvSpPr>
                <p:nvPr/>
              </p:nvSpPr>
              <p:spPr bwMode="auto">
                <a:xfrm>
                  <a:off x="10547822" y="1840164"/>
                  <a:ext cx="44622" cy="72245"/>
                </a:xfrm>
                <a:custGeom>
                  <a:avLst/>
                  <a:gdLst>
                    <a:gd name="T0" fmla="*/ 21 w 21"/>
                    <a:gd name="T1" fmla="*/ 34 h 34"/>
                    <a:gd name="T2" fmla="*/ 0 w 21"/>
                    <a:gd name="T3" fmla="*/ 34 h 34"/>
                    <a:gd name="T4" fmla="*/ 0 w 21"/>
                    <a:gd name="T5" fmla="*/ 27 h 34"/>
                    <a:gd name="T6" fmla="*/ 7 w 21"/>
                    <a:gd name="T7" fmla="*/ 27 h 34"/>
                    <a:gd name="T8" fmla="*/ 7 w 21"/>
                    <a:gd name="T9" fmla="*/ 8 h 34"/>
                    <a:gd name="T10" fmla="*/ 0 w 21"/>
                    <a:gd name="T11" fmla="*/ 8 h 34"/>
                    <a:gd name="T12" fmla="*/ 0 w 21"/>
                    <a:gd name="T13" fmla="*/ 3 h 34"/>
                    <a:gd name="T14" fmla="*/ 14 w 21"/>
                    <a:gd name="T15" fmla="*/ 0 h 34"/>
                    <a:gd name="T16" fmla="*/ 14 w 21"/>
                    <a:gd name="T17" fmla="*/ 27 h 34"/>
                    <a:gd name="T18" fmla="*/ 21 w 21"/>
                    <a:gd name="T19" fmla="*/ 27 h 34"/>
                    <a:gd name="T20" fmla="*/ 2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21" y="34"/>
                      </a:moveTo>
                      <a:lnTo>
                        <a:pt x="0" y="34"/>
                      </a:lnTo>
                      <a:lnTo>
                        <a:pt x="0" y="27"/>
                      </a:lnTo>
                      <a:lnTo>
                        <a:pt x="7" y="27"/>
                      </a:lnTo>
                      <a:lnTo>
                        <a:pt x="7" y="8"/>
                      </a:lnTo>
                      <a:lnTo>
                        <a:pt x="0" y="8"/>
                      </a:lnTo>
                      <a:lnTo>
                        <a:pt x="0" y="3"/>
                      </a:lnTo>
                      <a:lnTo>
                        <a:pt x="14" y="0"/>
                      </a:lnTo>
                      <a:lnTo>
                        <a:pt x="14" y="27"/>
                      </a:lnTo>
                      <a:lnTo>
                        <a:pt x="21" y="27"/>
                      </a:lnTo>
                      <a:lnTo>
                        <a:pt x="21"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5" name="Freeform 64"/>
                <p:cNvSpPr>
                  <a:spLocks/>
                </p:cNvSpPr>
                <p:nvPr/>
              </p:nvSpPr>
              <p:spPr bwMode="auto">
                <a:xfrm>
                  <a:off x="10607318" y="1840164"/>
                  <a:ext cx="46747" cy="72245"/>
                </a:xfrm>
                <a:custGeom>
                  <a:avLst/>
                  <a:gdLst>
                    <a:gd name="T0" fmla="*/ 22 w 22"/>
                    <a:gd name="T1" fmla="*/ 34 h 34"/>
                    <a:gd name="T2" fmla="*/ 0 w 22"/>
                    <a:gd name="T3" fmla="*/ 34 h 34"/>
                    <a:gd name="T4" fmla="*/ 0 w 22"/>
                    <a:gd name="T5" fmla="*/ 27 h 34"/>
                    <a:gd name="T6" fmla="*/ 8 w 22"/>
                    <a:gd name="T7" fmla="*/ 27 h 34"/>
                    <a:gd name="T8" fmla="*/ 8 w 22"/>
                    <a:gd name="T9" fmla="*/ 8 h 34"/>
                    <a:gd name="T10" fmla="*/ 0 w 22"/>
                    <a:gd name="T11" fmla="*/ 8 h 34"/>
                    <a:gd name="T12" fmla="*/ 0 w 22"/>
                    <a:gd name="T13" fmla="*/ 3 h 34"/>
                    <a:gd name="T14" fmla="*/ 15 w 22"/>
                    <a:gd name="T15" fmla="*/ 0 h 34"/>
                    <a:gd name="T16" fmla="*/ 15 w 22"/>
                    <a:gd name="T17" fmla="*/ 27 h 34"/>
                    <a:gd name="T18" fmla="*/ 22 w 22"/>
                    <a:gd name="T19" fmla="*/ 27 h 34"/>
                    <a:gd name="T20" fmla="*/ 22 w 22"/>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4">
                      <a:moveTo>
                        <a:pt x="22" y="34"/>
                      </a:moveTo>
                      <a:lnTo>
                        <a:pt x="0" y="34"/>
                      </a:lnTo>
                      <a:lnTo>
                        <a:pt x="0" y="27"/>
                      </a:lnTo>
                      <a:lnTo>
                        <a:pt x="8" y="27"/>
                      </a:lnTo>
                      <a:lnTo>
                        <a:pt x="8" y="8"/>
                      </a:lnTo>
                      <a:lnTo>
                        <a:pt x="0" y="8"/>
                      </a:lnTo>
                      <a:lnTo>
                        <a:pt x="0" y="3"/>
                      </a:lnTo>
                      <a:lnTo>
                        <a:pt x="15" y="0"/>
                      </a:lnTo>
                      <a:lnTo>
                        <a:pt x="15" y="27"/>
                      </a:lnTo>
                      <a:lnTo>
                        <a:pt x="22" y="27"/>
                      </a:lnTo>
                      <a:lnTo>
                        <a:pt x="22" y="3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6" name="Freeform 65"/>
                <p:cNvSpPr>
                  <a:spLocks/>
                </p:cNvSpPr>
                <p:nvPr/>
              </p:nvSpPr>
              <p:spPr bwMode="auto">
                <a:xfrm>
                  <a:off x="9676636" y="1835914"/>
                  <a:ext cx="50996" cy="76495"/>
                </a:xfrm>
                <a:custGeom>
                  <a:avLst/>
                  <a:gdLst>
                    <a:gd name="T0" fmla="*/ 0 w 10"/>
                    <a:gd name="T1" fmla="*/ 14 h 15"/>
                    <a:gd name="T2" fmla="*/ 0 w 10"/>
                    <a:gd name="T3" fmla="*/ 11 h 15"/>
                    <a:gd name="T4" fmla="*/ 2 w 10"/>
                    <a:gd name="T5" fmla="*/ 12 h 15"/>
                    <a:gd name="T6" fmla="*/ 4 w 10"/>
                    <a:gd name="T7" fmla="*/ 13 h 15"/>
                    <a:gd name="T8" fmla="*/ 6 w 10"/>
                    <a:gd name="T9" fmla="*/ 12 h 15"/>
                    <a:gd name="T10" fmla="*/ 6 w 10"/>
                    <a:gd name="T11" fmla="*/ 12 h 15"/>
                    <a:gd name="T12" fmla="*/ 7 w 10"/>
                    <a:gd name="T13" fmla="*/ 12 h 15"/>
                    <a:gd name="T14" fmla="*/ 7 w 10"/>
                    <a:gd name="T15" fmla="*/ 11 h 15"/>
                    <a:gd name="T16" fmla="*/ 7 w 10"/>
                    <a:gd name="T17" fmla="*/ 10 h 15"/>
                    <a:gd name="T18" fmla="*/ 6 w 10"/>
                    <a:gd name="T19" fmla="*/ 10 h 15"/>
                    <a:gd name="T20" fmla="*/ 5 w 10"/>
                    <a:gd name="T21" fmla="*/ 9 h 15"/>
                    <a:gd name="T22" fmla="*/ 4 w 10"/>
                    <a:gd name="T23" fmla="*/ 9 h 15"/>
                    <a:gd name="T24" fmla="*/ 1 w 10"/>
                    <a:gd name="T25" fmla="*/ 7 h 15"/>
                    <a:gd name="T26" fmla="*/ 0 w 10"/>
                    <a:gd name="T27" fmla="*/ 4 h 15"/>
                    <a:gd name="T28" fmla="*/ 1 w 10"/>
                    <a:gd name="T29" fmla="*/ 2 h 15"/>
                    <a:gd name="T30" fmla="*/ 2 w 10"/>
                    <a:gd name="T31" fmla="*/ 1 h 15"/>
                    <a:gd name="T32" fmla="*/ 4 w 10"/>
                    <a:gd name="T33" fmla="*/ 0 h 15"/>
                    <a:gd name="T34" fmla="*/ 6 w 10"/>
                    <a:gd name="T35" fmla="*/ 0 h 15"/>
                    <a:gd name="T36" fmla="*/ 8 w 10"/>
                    <a:gd name="T37" fmla="*/ 0 h 15"/>
                    <a:gd name="T38" fmla="*/ 10 w 10"/>
                    <a:gd name="T39" fmla="*/ 1 h 15"/>
                    <a:gd name="T40" fmla="*/ 10 w 10"/>
                    <a:gd name="T41" fmla="*/ 4 h 15"/>
                    <a:gd name="T42" fmla="*/ 9 w 10"/>
                    <a:gd name="T43" fmla="*/ 3 h 15"/>
                    <a:gd name="T44" fmla="*/ 8 w 10"/>
                    <a:gd name="T45" fmla="*/ 3 h 15"/>
                    <a:gd name="T46" fmla="*/ 7 w 10"/>
                    <a:gd name="T47" fmla="*/ 3 h 15"/>
                    <a:gd name="T48" fmla="*/ 6 w 10"/>
                    <a:gd name="T49" fmla="*/ 3 h 15"/>
                    <a:gd name="T50" fmla="*/ 5 w 10"/>
                    <a:gd name="T51" fmla="*/ 3 h 15"/>
                    <a:gd name="T52" fmla="*/ 5 w 10"/>
                    <a:gd name="T53" fmla="*/ 3 h 15"/>
                    <a:gd name="T54" fmla="*/ 4 w 10"/>
                    <a:gd name="T55" fmla="*/ 3 h 15"/>
                    <a:gd name="T56" fmla="*/ 4 w 10"/>
                    <a:gd name="T57" fmla="*/ 4 h 15"/>
                    <a:gd name="T58" fmla="*/ 4 w 10"/>
                    <a:gd name="T59" fmla="*/ 5 h 15"/>
                    <a:gd name="T60" fmla="*/ 5 w 10"/>
                    <a:gd name="T61" fmla="*/ 5 h 15"/>
                    <a:gd name="T62" fmla="*/ 5 w 10"/>
                    <a:gd name="T63" fmla="*/ 6 h 15"/>
                    <a:gd name="T64" fmla="*/ 7 w 10"/>
                    <a:gd name="T65" fmla="*/ 6 h 15"/>
                    <a:gd name="T66" fmla="*/ 8 w 10"/>
                    <a:gd name="T67" fmla="*/ 7 h 15"/>
                    <a:gd name="T68" fmla="*/ 9 w 10"/>
                    <a:gd name="T69" fmla="*/ 8 h 15"/>
                    <a:gd name="T70" fmla="*/ 10 w 10"/>
                    <a:gd name="T71" fmla="*/ 9 h 15"/>
                    <a:gd name="T72" fmla="*/ 10 w 10"/>
                    <a:gd name="T73" fmla="*/ 11 h 15"/>
                    <a:gd name="T74" fmla="*/ 10 w 10"/>
                    <a:gd name="T75" fmla="*/ 13 h 15"/>
                    <a:gd name="T76" fmla="*/ 9 w 10"/>
                    <a:gd name="T77" fmla="*/ 14 h 15"/>
                    <a:gd name="T78" fmla="*/ 7 w 10"/>
                    <a:gd name="T79" fmla="*/ 15 h 15"/>
                    <a:gd name="T80" fmla="*/ 5 w 10"/>
                    <a:gd name="T81" fmla="*/ 15 h 15"/>
                    <a:gd name="T82" fmla="*/ 2 w 10"/>
                    <a:gd name="T83" fmla="*/ 15 h 15"/>
                    <a:gd name="T84" fmla="*/ 0 w 10"/>
                    <a:gd name="T8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15">
                      <a:moveTo>
                        <a:pt x="0" y="14"/>
                      </a:moveTo>
                      <a:cubicBezTo>
                        <a:pt x="0" y="11"/>
                        <a:pt x="0" y="11"/>
                        <a:pt x="0" y="11"/>
                      </a:cubicBezTo>
                      <a:cubicBezTo>
                        <a:pt x="1" y="12"/>
                        <a:pt x="2" y="12"/>
                        <a:pt x="2" y="12"/>
                      </a:cubicBezTo>
                      <a:cubicBezTo>
                        <a:pt x="3" y="12"/>
                        <a:pt x="4" y="13"/>
                        <a:pt x="4" y="13"/>
                      </a:cubicBezTo>
                      <a:cubicBezTo>
                        <a:pt x="5" y="13"/>
                        <a:pt x="5" y="13"/>
                        <a:pt x="6" y="12"/>
                      </a:cubicBezTo>
                      <a:cubicBezTo>
                        <a:pt x="6" y="12"/>
                        <a:pt x="6" y="12"/>
                        <a:pt x="6" y="12"/>
                      </a:cubicBezTo>
                      <a:cubicBezTo>
                        <a:pt x="7" y="12"/>
                        <a:pt x="7" y="12"/>
                        <a:pt x="7" y="12"/>
                      </a:cubicBezTo>
                      <a:cubicBezTo>
                        <a:pt x="7" y="11"/>
                        <a:pt x="7" y="11"/>
                        <a:pt x="7" y="11"/>
                      </a:cubicBezTo>
                      <a:cubicBezTo>
                        <a:pt x="7" y="10"/>
                        <a:pt x="7" y="10"/>
                        <a:pt x="7" y="10"/>
                      </a:cubicBezTo>
                      <a:cubicBezTo>
                        <a:pt x="6" y="10"/>
                        <a:pt x="6" y="10"/>
                        <a:pt x="6" y="10"/>
                      </a:cubicBezTo>
                      <a:cubicBezTo>
                        <a:pt x="6" y="9"/>
                        <a:pt x="5" y="9"/>
                        <a:pt x="5" y="9"/>
                      </a:cubicBezTo>
                      <a:cubicBezTo>
                        <a:pt x="5" y="9"/>
                        <a:pt x="4" y="9"/>
                        <a:pt x="4" y="9"/>
                      </a:cubicBezTo>
                      <a:cubicBezTo>
                        <a:pt x="3" y="8"/>
                        <a:pt x="2" y="8"/>
                        <a:pt x="1" y="7"/>
                      </a:cubicBezTo>
                      <a:cubicBezTo>
                        <a:pt x="1" y="6"/>
                        <a:pt x="0" y="5"/>
                        <a:pt x="0" y="4"/>
                      </a:cubicBezTo>
                      <a:cubicBezTo>
                        <a:pt x="0" y="4"/>
                        <a:pt x="1" y="3"/>
                        <a:pt x="1" y="2"/>
                      </a:cubicBezTo>
                      <a:cubicBezTo>
                        <a:pt x="1" y="2"/>
                        <a:pt x="2" y="1"/>
                        <a:pt x="2" y="1"/>
                      </a:cubicBezTo>
                      <a:cubicBezTo>
                        <a:pt x="3" y="1"/>
                        <a:pt x="3" y="0"/>
                        <a:pt x="4" y="0"/>
                      </a:cubicBezTo>
                      <a:cubicBezTo>
                        <a:pt x="5" y="0"/>
                        <a:pt x="5" y="0"/>
                        <a:pt x="6" y="0"/>
                      </a:cubicBezTo>
                      <a:cubicBezTo>
                        <a:pt x="7" y="0"/>
                        <a:pt x="8" y="0"/>
                        <a:pt x="8" y="0"/>
                      </a:cubicBezTo>
                      <a:cubicBezTo>
                        <a:pt x="9" y="0"/>
                        <a:pt x="9" y="0"/>
                        <a:pt x="10" y="1"/>
                      </a:cubicBezTo>
                      <a:cubicBezTo>
                        <a:pt x="10" y="4"/>
                        <a:pt x="10" y="4"/>
                        <a:pt x="10" y="4"/>
                      </a:cubicBezTo>
                      <a:cubicBezTo>
                        <a:pt x="9" y="3"/>
                        <a:pt x="9" y="3"/>
                        <a:pt x="9" y="3"/>
                      </a:cubicBezTo>
                      <a:cubicBezTo>
                        <a:pt x="8" y="3"/>
                        <a:pt x="8" y="3"/>
                        <a:pt x="8" y="3"/>
                      </a:cubicBezTo>
                      <a:cubicBezTo>
                        <a:pt x="7" y="3"/>
                        <a:pt x="7" y="3"/>
                        <a:pt x="7" y="3"/>
                      </a:cubicBezTo>
                      <a:cubicBezTo>
                        <a:pt x="6" y="3"/>
                        <a:pt x="6" y="3"/>
                        <a:pt x="6" y="3"/>
                      </a:cubicBezTo>
                      <a:cubicBezTo>
                        <a:pt x="6" y="3"/>
                        <a:pt x="6" y="3"/>
                        <a:pt x="5" y="3"/>
                      </a:cubicBezTo>
                      <a:cubicBezTo>
                        <a:pt x="5" y="3"/>
                        <a:pt x="5" y="3"/>
                        <a:pt x="5" y="3"/>
                      </a:cubicBezTo>
                      <a:cubicBezTo>
                        <a:pt x="4" y="3"/>
                        <a:pt x="4" y="3"/>
                        <a:pt x="4" y="3"/>
                      </a:cubicBezTo>
                      <a:cubicBezTo>
                        <a:pt x="4" y="4"/>
                        <a:pt x="4" y="4"/>
                        <a:pt x="4" y="4"/>
                      </a:cubicBezTo>
                      <a:cubicBezTo>
                        <a:pt x="4" y="5"/>
                        <a:pt x="4" y="5"/>
                        <a:pt x="4" y="5"/>
                      </a:cubicBezTo>
                      <a:cubicBezTo>
                        <a:pt x="5" y="5"/>
                        <a:pt x="5" y="5"/>
                        <a:pt x="5" y="5"/>
                      </a:cubicBezTo>
                      <a:cubicBezTo>
                        <a:pt x="5" y="6"/>
                        <a:pt x="5" y="6"/>
                        <a:pt x="5" y="6"/>
                      </a:cubicBezTo>
                      <a:cubicBezTo>
                        <a:pt x="6" y="6"/>
                        <a:pt x="6" y="6"/>
                        <a:pt x="7" y="6"/>
                      </a:cubicBezTo>
                      <a:cubicBezTo>
                        <a:pt x="7" y="7"/>
                        <a:pt x="8" y="7"/>
                        <a:pt x="8" y="7"/>
                      </a:cubicBezTo>
                      <a:cubicBezTo>
                        <a:pt x="9" y="7"/>
                        <a:pt x="9" y="8"/>
                        <a:pt x="9" y="8"/>
                      </a:cubicBezTo>
                      <a:cubicBezTo>
                        <a:pt x="10" y="8"/>
                        <a:pt x="10" y="9"/>
                        <a:pt x="10" y="9"/>
                      </a:cubicBezTo>
                      <a:cubicBezTo>
                        <a:pt x="10" y="10"/>
                        <a:pt x="10" y="10"/>
                        <a:pt x="10" y="11"/>
                      </a:cubicBezTo>
                      <a:cubicBezTo>
                        <a:pt x="10" y="12"/>
                        <a:pt x="10" y="12"/>
                        <a:pt x="10" y="13"/>
                      </a:cubicBezTo>
                      <a:cubicBezTo>
                        <a:pt x="10" y="13"/>
                        <a:pt x="9" y="14"/>
                        <a:pt x="9" y="14"/>
                      </a:cubicBezTo>
                      <a:cubicBezTo>
                        <a:pt x="8" y="15"/>
                        <a:pt x="8" y="15"/>
                        <a:pt x="7" y="15"/>
                      </a:cubicBezTo>
                      <a:cubicBezTo>
                        <a:pt x="6" y="15"/>
                        <a:pt x="5" y="15"/>
                        <a:pt x="5" y="15"/>
                      </a:cubicBezTo>
                      <a:cubicBezTo>
                        <a:pt x="4" y="15"/>
                        <a:pt x="3" y="15"/>
                        <a:pt x="2" y="15"/>
                      </a:cubicBezTo>
                      <a:cubicBezTo>
                        <a:pt x="2" y="15"/>
                        <a:pt x="1" y="15"/>
                        <a:pt x="0" y="14"/>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7" name="Freeform 66"/>
                <p:cNvSpPr>
                  <a:spLocks noEditPoints="1"/>
                </p:cNvSpPr>
                <p:nvPr/>
              </p:nvSpPr>
              <p:spPr bwMode="auto">
                <a:xfrm>
                  <a:off x="9738257" y="1831664"/>
                  <a:ext cx="19124" cy="80744"/>
                </a:xfrm>
                <a:custGeom>
                  <a:avLst/>
                  <a:gdLst>
                    <a:gd name="T0" fmla="*/ 2 w 4"/>
                    <a:gd name="T1" fmla="*/ 4 h 16"/>
                    <a:gd name="T2" fmla="*/ 1 w 4"/>
                    <a:gd name="T3" fmla="*/ 3 h 16"/>
                    <a:gd name="T4" fmla="*/ 0 w 4"/>
                    <a:gd name="T5" fmla="*/ 2 h 16"/>
                    <a:gd name="T6" fmla="*/ 1 w 4"/>
                    <a:gd name="T7" fmla="*/ 1 h 16"/>
                    <a:gd name="T8" fmla="*/ 2 w 4"/>
                    <a:gd name="T9" fmla="*/ 0 h 16"/>
                    <a:gd name="T10" fmla="*/ 4 w 4"/>
                    <a:gd name="T11" fmla="*/ 1 h 16"/>
                    <a:gd name="T12" fmla="*/ 4 w 4"/>
                    <a:gd name="T13" fmla="*/ 2 h 16"/>
                    <a:gd name="T14" fmla="*/ 4 w 4"/>
                    <a:gd name="T15" fmla="*/ 3 h 16"/>
                    <a:gd name="T16" fmla="*/ 2 w 4"/>
                    <a:gd name="T17" fmla="*/ 4 h 16"/>
                    <a:gd name="T18" fmla="*/ 4 w 4"/>
                    <a:gd name="T19" fmla="*/ 16 h 16"/>
                    <a:gd name="T20" fmla="*/ 1 w 4"/>
                    <a:gd name="T21" fmla="*/ 16 h 16"/>
                    <a:gd name="T22" fmla="*/ 1 w 4"/>
                    <a:gd name="T23" fmla="*/ 5 h 16"/>
                    <a:gd name="T24" fmla="*/ 4 w 4"/>
                    <a:gd name="T25" fmla="*/ 5 h 16"/>
                    <a:gd name="T26" fmla="*/ 4 w 4"/>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6">
                      <a:moveTo>
                        <a:pt x="2" y="4"/>
                      </a:moveTo>
                      <a:cubicBezTo>
                        <a:pt x="2" y="4"/>
                        <a:pt x="1" y="4"/>
                        <a:pt x="1" y="3"/>
                      </a:cubicBezTo>
                      <a:cubicBezTo>
                        <a:pt x="0" y="3"/>
                        <a:pt x="0" y="3"/>
                        <a:pt x="0" y="2"/>
                      </a:cubicBezTo>
                      <a:cubicBezTo>
                        <a:pt x="0" y="2"/>
                        <a:pt x="0" y="1"/>
                        <a:pt x="1" y="1"/>
                      </a:cubicBezTo>
                      <a:cubicBezTo>
                        <a:pt x="1" y="1"/>
                        <a:pt x="2" y="0"/>
                        <a:pt x="2" y="0"/>
                      </a:cubicBezTo>
                      <a:cubicBezTo>
                        <a:pt x="3" y="0"/>
                        <a:pt x="3" y="1"/>
                        <a:pt x="4" y="1"/>
                      </a:cubicBezTo>
                      <a:cubicBezTo>
                        <a:pt x="4" y="1"/>
                        <a:pt x="4" y="2"/>
                        <a:pt x="4" y="2"/>
                      </a:cubicBezTo>
                      <a:cubicBezTo>
                        <a:pt x="4" y="3"/>
                        <a:pt x="4" y="3"/>
                        <a:pt x="4" y="3"/>
                      </a:cubicBezTo>
                      <a:cubicBezTo>
                        <a:pt x="3" y="4"/>
                        <a:pt x="3" y="4"/>
                        <a:pt x="2" y="4"/>
                      </a:cubicBezTo>
                      <a:close/>
                      <a:moveTo>
                        <a:pt x="4" y="16"/>
                      </a:moveTo>
                      <a:cubicBezTo>
                        <a:pt x="1" y="16"/>
                        <a:pt x="1" y="16"/>
                        <a:pt x="1" y="16"/>
                      </a:cubicBezTo>
                      <a:cubicBezTo>
                        <a:pt x="1" y="5"/>
                        <a:pt x="1" y="5"/>
                        <a:pt x="1" y="5"/>
                      </a:cubicBezTo>
                      <a:cubicBezTo>
                        <a:pt x="4" y="5"/>
                        <a:pt x="4" y="5"/>
                        <a:pt x="4" y="5"/>
                      </a:cubicBezTo>
                      <a:lnTo>
                        <a:pt x="4" y="16"/>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8" name="Freeform 67"/>
                <p:cNvSpPr>
                  <a:spLocks noEditPoints="1"/>
                </p:cNvSpPr>
                <p:nvPr/>
              </p:nvSpPr>
              <p:spPr bwMode="auto">
                <a:xfrm>
                  <a:off x="9768005" y="1857163"/>
                  <a:ext cx="55246" cy="80744"/>
                </a:xfrm>
                <a:custGeom>
                  <a:avLst/>
                  <a:gdLst>
                    <a:gd name="T0" fmla="*/ 11 w 11"/>
                    <a:gd name="T1" fmla="*/ 10 h 16"/>
                    <a:gd name="T2" fmla="*/ 9 w 11"/>
                    <a:gd name="T3" fmla="*/ 14 h 16"/>
                    <a:gd name="T4" fmla="*/ 4 w 11"/>
                    <a:gd name="T5" fmla="*/ 16 h 16"/>
                    <a:gd name="T6" fmla="*/ 1 w 11"/>
                    <a:gd name="T7" fmla="*/ 15 h 16"/>
                    <a:gd name="T8" fmla="*/ 1 w 11"/>
                    <a:gd name="T9" fmla="*/ 13 h 16"/>
                    <a:gd name="T10" fmla="*/ 4 w 11"/>
                    <a:gd name="T11" fmla="*/ 13 h 16"/>
                    <a:gd name="T12" fmla="*/ 7 w 11"/>
                    <a:gd name="T13" fmla="*/ 13 h 16"/>
                    <a:gd name="T14" fmla="*/ 8 w 11"/>
                    <a:gd name="T15" fmla="*/ 10 h 16"/>
                    <a:gd name="T16" fmla="*/ 8 w 11"/>
                    <a:gd name="T17" fmla="*/ 9 h 16"/>
                    <a:gd name="T18" fmla="*/ 8 w 11"/>
                    <a:gd name="T19" fmla="*/ 9 h 16"/>
                    <a:gd name="T20" fmla="*/ 4 w 11"/>
                    <a:gd name="T21" fmla="*/ 11 h 16"/>
                    <a:gd name="T22" fmla="*/ 1 w 11"/>
                    <a:gd name="T23" fmla="*/ 10 h 16"/>
                    <a:gd name="T24" fmla="*/ 0 w 11"/>
                    <a:gd name="T25" fmla="*/ 6 h 16"/>
                    <a:gd name="T26" fmla="*/ 1 w 11"/>
                    <a:gd name="T27" fmla="*/ 2 h 16"/>
                    <a:gd name="T28" fmla="*/ 5 w 11"/>
                    <a:gd name="T29" fmla="*/ 0 h 16"/>
                    <a:gd name="T30" fmla="*/ 8 w 11"/>
                    <a:gd name="T31" fmla="*/ 2 h 16"/>
                    <a:gd name="T32" fmla="*/ 8 w 11"/>
                    <a:gd name="T33" fmla="*/ 2 h 16"/>
                    <a:gd name="T34" fmla="*/ 8 w 11"/>
                    <a:gd name="T35" fmla="*/ 0 h 16"/>
                    <a:gd name="T36" fmla="*/ 11 w 11"/>
                    <a:gd name="T37" fmla="*/ 0 h 16"/>
                    <a:gd name="T38" fmla="*/ 11 w 11"/>
                    <a:gd name="T39" fmla="*/ 10 h 16"/>
                    <a:gd name="T40" fmla="*/ 8 w 11"/>
                    <a:gd name="T41" fmla="*/ 6 h 16"/>
                    <a:gd name="T42" fmla="*/ 8 w 11"/>
                    <a:gd name="T43" fmla="*/ 5 h 16"/>
                    <a:gd name="T44" fmla="*/ 7 w 11"/>
                    <a:gd name="T45" fmla="*/ 3 h 16"/>
                    <a:gd name="T46" fmla="*/ 5 w 11"/>
                    <a:gd name="T47" fmla="*/ 3 h 16"/>
                    <a:gd name="T48" fmla="*/ 4 w 11"/>
                    <a:gd name="T49" fmla="*/ 3 h 16"/>
                    <a:gd name="T50" fmla="*/ 3 w 11"/>
                    <a:gd name="T51" fmla="*/ 6 h 16"/>
                    <a:gd name="T52" fmla="*/ 4 w 11"/>
                    <a:gd name="T53" fmla="*/ 8 h 16"/>
                    <a:gd name="T54" fmla="*/ 5 w 11"/>
                    <a:gd name="T55" fmla="*/ 9 h 16"/>
                    <a:gd name="T56" fmla="*/ 7 w 11"/>
                    <a:gd name="T57" fmla="*/ 8 h 16"/>
                    <a:gd name="T58" fmla="*/ 8 w 11"/>
                    <a:gd name="T59"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 h="16">
                      <a:moveTo>
                        <a:pt x="11" y="10"/>
                      </a:moveTo>
                      <a:cubicBezTo>
                        <a:pt x="11" y="12"/>
                        <a:pt x="10" y="13"/>
                        <a:pt x="9" y="14"/>
                      </a:cubicBezTo>
                      <a:cubicBezTo>
                        <a:pt x="8" y="15"/>
                        <a:pt x="6" y="16"/>
                        <a:pt x="4" y="16"/>
                      </a:cubicBezTo>
                      <a:cubicBezTo>
                        <a:pt x="3" y="16"/>
                        <a:pt x="2" y="16"/>
                        <a:pt x="1" y="15"/>
                      </a:cubicBezTo>
                      <a:cubicBezTo>
                        <a:pt x="1" y="13"/>
                        <a:pt x="1" y="13"/>
                        <a:pt x="1" y="13"/>
                      </a:cubicBezTo>
                      <a:cubicBezTo>
                        <a:pt x="2" y="13"/>
                        <a:pt x="3" y="13"/>
                        <a:pt x="4" y="13"/>
                      </a:cubicBezTo>
                      <a:cubicBezTo>
                        <a:pt x="5" y="13"/>
                        <a:pt x="6" y="13"/>
                        <a:pt x="7" y="13"/>
                      </a:cubicBezTo>
                      <a:cubicBezTo>
                        <a:pt x="7" y="12"/>
                        <a:pt x="8" y="11"/>
                        <a:pt x="8" y="10"/>
                      </a:cubicBezTo>
                      <a:cubicBezTo>
                        <a:pt x="8" y="9"/>
                        <a:pt x="8" y="9"/>
                        <a:pt x="8" y="9"/>
                      </a:cubicBezTo>
                      <a:cubicBezTo>
                        <a:pt x="8" y="9"/>
                        <a:pt x="8" y="9"/>
                        <a:pt x="8" y="9"/>
                      </a:cubicBezTo>
                      <a:cubicBezTo>
                        <a:pt x="7" y="11"/>
                        <a:pt x="6" y="11"/>
                        <a:pt x="4" y="11"/>
                      </a:cubicBezTo>
                      <a:cubicBezTo>
                        <a:pt x="3" y="11"/>
                        <a:pt x="2" y="11"/>
                        <a:pt x="1" y="10"/>
                      </a:cubicBezTo>
                      <a:cubicBezTo>
                        <a:pt x="0" y="9"/>
                        <a:pt x="0" y="8"/>
                        <a:pt x="0" y="6"/>
                      </a:cubicBezTo>
                      <a:cubicBezTo>
                        <a:pt x="0" y="4"/>
                        <a:pt x="0" y="3"/>
                        <a:pt x="1" y="2"/>
                      </a:cubicBezTo>
                      <a:cubicBezTo>
                        <a:pt x="2" y="1"/>
                        <a:pt x="3" y="0"/>
                        <a:pt x="5" y="0"/>
                      </a:cubicBezTo>
                      <a:cubicBezTo>
                        <a:pt x="6" y="0"/>
                        <a:pt x="7" y="1"/>
                        <a:pt x="8" y="2"/>
                      </a:cubicBezTo>
                      <a:cubicBezTo>
                        <a:pt x="8" y="2"/>
                        <a:pt x="8" y="2"/>
                        <a:pt x="8" y="2"/>
                      </a:cubicBezTo>
                      <a:cubicBezTo>
                        <a:pt x="8" y="0"/>
                        <a:pt x="8" y="0"/>
                        <a:pt x="8" y="0"/>
                      </a:cubicBezTo>
                      <a:cubicBezTo>
                        <a:pt x="11" y="0"/>
                        <a:pt x="11" y="0"/>
                        <a:pt x="11" y="0"/>
                      </a:cubicBezTo>
                      <a:lnTo>
                        <a:pt x="11" y="10"/>
                      </a:lnTo>
                      <a:close/>
                      <a:moveTo>
                        <a:pt x="8" y="6"/>
                      </a:moveTo>
                      <a:cubicBezTo>
                        <a:pt x="8" y="5"/>
                        <a:pt x="8" y="5"/>
                        <a:pt x="8" y="5"/>
                      </a:cubicBezTo>
                      <a:cubicBezTo>
                        <a:pt x="8" y="4"/>
                        <a:pt x="7" y="4"/>
                        <a:pt x="7" y="3"/>
                      </a:cubicBezTo>
                      <a:cubicBezTo>
                        <a:pt x="7" y="3"/>
                        <a:pt x="6" y="3"/>
                        <a:pt x="5" y="3"/>
                      </a:cubicBezTo>
                      <a:cubicBezTo>
                        <a:pt x="5" y="3"/>
                        <a:pt x="4" y="3"/>
                        <a:pt x="4" y="3"/>
                      </a:cubicBezTo>
                      <a:cubicBezTo>
                        <a:pt x="3" y="4"/>
                        <a:pt x="3" y="5"/>
                        <a:pt x="3" y="6"/>
                      </a:cubicBezTo>
                      <a:cubicBezTo>
                        <a:pt x="3" y="7"/>
                        <a:pt x="3" y="7"/>
                        <a:pt x="4" y="8"/>
                      </a:cubicBezTo>
                      <a:cubicBezTo>
                        <a:pt x="4" y="8"/>
                        <a:pt x="5" y="9"/>
                        <a:pt x="5" y="9"/>
                      </a:cubicBezTo>
                      <a:cubicBezTo>
                        <a:pt x="6" y="9"/>
                        <a:pt x="7" y="8"/>
                        <a:pt x="7" y="8"/>
                      </a:cubicBezTo>
                      <a:cubicBezTo>
                        <a:pt x="7" y="7"/>
                        <a:pt x="8" y="7"/>
                        <a:pt x="8" y="6"/>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89" name="Freeform 68"/>
                <p:cNvSpPr>
                  <a:spLocks/>
                </p:cNvSpPr>
                <p:nvPr/>
              </p:nvSpPr>
              <p:spPr bwMode="auto">
                <a:xfrm>
                  <a:off x="9833875" y="1857163"/>
                  <a:ext cx="55246" cy="55246"/>
                </a:xfrm>
                <a:custGeom>
                  <a:avLst/>
                  <a:gdLst>
                    <a:gd name="T0" fmla="*/ 11 w 11"/>
                    <a:gd name="T1" fmla="*/ 11 h 11"/>
                    <a:gd name="T2" fmla="*/ 7 w 11"/>
                    <a:gd name="T3" fmla="*/ 11 h 11"/>
                    <a:gd name="T4" fmla="*/ 7 w 11"/>
                    <a:gd name="T5" fmla="*/ 5 h 11"/>
                    <a:gd name="T6" fmla="*/ 6 w 11"/>
                    <a:gd name="T7" fmla="*/ 3 h 11"/>
                    <a:gd name="T8" fmla="*/ 4 w 11"/>
                    <a:gd name="T9" fmla="*/ 3 h 11"/>
                    <a:gd name="T10" fmla="*/ 4 w 11"/>
                    <a:gd name="T11" fmla="*/ 5 h 11"/>
                    <a:gd name="T12" fmla="*/ 4 w 11"/>
                    <a:gd name="T13" fmla="*/ 11 h 11"/>
                    <a:gd name="T14" fmla="*/ 0 w 11"/>
                    <a:gd name="T15" fmla="*/ 11 h 11"/>
                    <a:gd name="T16" fmla="*/ 0 w 11"/>
                    <a:gd name="T17" fmla="*/ 0 h 11"/>
                    <a:gd name="T18" fmla="*/ 4 w 11"/>
                    <a:gd name="T19" fmla="*/ 0 h 11"/>
                    <a:gd name="T20" fmla="*/ 4 w 11"/>
                    <a:gd name="T21" fmla="*/ 2 h 11"/>
                    <a:gd name="T22" fmla="*/ 4 w 11"/>
                    <a:gd name="T23" fmla="*/ 2 h 11"/>
                    <a:gd name="T24" fmla="*/ 7 w 11"/>
                    <a:gd name="T25" fmla="*/ 0 h 11"/>
                    <a:gd name="T26" fmla="*/ 11 w 11"/>
                    <a:gd name="T27" fmla="*/ 4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5"/>
                        <a:pt x="7" y="5"/>
                        <a:pt x="7" y="5"/>
                      </a:cubicBezTo>
                      <a:cubicBezTo>
                        <a:pt x="7" y="3"/>
                        <a:pt x="7" y="3"/>
                        <a:pt x="6" y="3"/>
                      </a:cubicBezTo>
                      <a:cubicBezTo>
                        <a:pt x="5" y="3"/>
                        <a:pt x="5" y="3"/>
                        <a:pt x="4" y="3"/>
                      </a:cubicBezTo>
                      <a:cubicBezTo>
                        <a:pt x="4" y="4"/>
                        <a:pt x="4" y="4"/>
                        <a:pt x="4" y="5"/>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5" y="1"/>
                        <a:pt x="6" y="0"/>
                        <a:pt x="7" y="0"/>
                      </a:cubicBezTo>
                      <a:cubicBezTo>
                        <a:pt x="9" y="0"/>
                        <a:pt x="11" y="2"/>
                        <a:pt x="11" y="4"/>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0" name="Freeform 69"/>
                <p:cNvSpPr>
                  <a:spLocks noEditPoints="1"/>
                </p:cNvSpPr>
                <p:nvPr/>
              </p:nvSpPr>
              <p:spPr bwMode="auto">
                <a:xfrm>
                  <a:off x="9893370" y="1857163"/>
                  <a:ext cx="50996" cy="55246"/>
                </a:xfrm>
                <a:custGeom>
                  <a:avLst/>
                  <a:gdLst>
                    <a:gd name="T0" fmla="*/ 10 w 10"/>
                    <a:gd name="T1" fmla="*/ 11 h 11"/>
                    <a:gd name="T2" fmla="*/ 7 w 10"/>
                    <a:gd name="T3" fmla="*/ 11 h 11"/>
                    <a:gd name="T4" fmla="*/ 7 w 10"/>
                    <a:gd name="T5" fmla="*/ 9 h 11"/>
                    <a:gd name="T6" fmla="*/ 7 w 10"/>
                    <a:gd name="T7" fmla="*/ 9 h 11"/>
                    <a:gd name="T8" fmla="*/ 4 w 10"/>
                    <a:gd name="T9" fmla="*/ 11 h 11"/>
                    <a:gd name="T10" fmla="*/ 1 w 10"/>
                    <a:gd name="T11" fmla="*/ 10 h 11"/>
                    <a:gd name="T12" fmla="*/ 0 w 10"/>
                    <a:gd name="T13" fmla="*/ 8 h 11"/>
                    <a:gd name="T14" fmla="*/ 4 w 10"/>
                    <a:gd name="T15" fmla="*/ 4 h 11"/>
                    <a:gd name="T16" fmla="*/ 7 w 10"/>
                    <a:gd name="T17" fmla="*/ 4 h 11"/>
                    <a:gd name="T18" fmla="*/ 5 w 10"/>
                    <a:gd name="T19" fmla="*/ 2 h 11"/>
                    <a:gd name="T20" fmla="*/ 1 w 10"/>
                    <a:gd name="T21" fmla="*/ 3 h 11"/>
                    <a:gd name="T22" fmla="*/ 1 w 10"/>
                    <a:gd name="T23" fmla="*/ 1 h 11"/>
                    <a:gd name="T24" fmla="*/ 3 w 10"/>
                    <a:gd name="T25" fmla="*/ 0 h 11"/>
                    <a:gd name="T26" fmla="*/ 5 w 10"/>
                    <a:gd name="T27" fmla="*/ 0 h 11"/>
                    <a:gd name="T28" fmla="*/ 10 w 10"/>
                    <a:gd name="T29" fmla="*/ 5 h 11"/>
                    <a:gd name="T30" fmla="*/ 10 w 10"/>
                    <a:gd name="T31" fmla="*/ 11 h 11"/>
                    <a:gd name="T32" fmla="*/ 7 w 10"/>
                    <a:gd name="T33" fmla="*/ 7 h 11"/>
                    <a:gd name="T34" fmla="*/ 7 w 10"/>
                    <a:gd name="T35" fmla="*/ 6 h 11"/>
                    <a:gd name="T36" fmla="*/ 5 w 10"/>
                    <a:gd name="T37" fmla="*/ 6 h 11"/>
                    <a:gd name="T38" fmla="*/ 3 w 10"/>
                    <a:gd name="T39" fmla="*/ 8 h 11"/>
                    <a:gd name="T40" fmla="*/ 4 w 10"/>
                    <a:gd name="T41" fmla="*/ 9 h 11"/>
                    <a:gd name="T42" fmla="*/ 5 w 10"/>
                    <a:gd name="T43" fmla="*/ 9 h 11"/>
                    <a:gd name="T44" fmla="*/ 6 w 10"/>
                    <a:gd name="T45" fmla="*/ 8 h 11"/>
                    <a:gd name="T46" fmla="*/ 7 w 10"/>
                    <a:gd name="T4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1">
                      <a:moveTo>
                        <a:pt x="10" y="11"/>
                      </a:moveTo>
                      <a:cubicBezTo>
                        <a:pt x="7" y="11"/>
                        <a:pt x="7" y="11"/>
                        <a:pt x="7" y="11"/>
                      </a:cubicBezTo>
                      <a:cubicBezTo>
                        <a:pt x="7" y="9"/>
                        <a:pt x="7" y="9"/>
                        <a:pt x="7" y="9"/>
                      </a:cubicBezTo>
                      <a:cubicBezTo>
                        <a:pt x="7" y="9"/>
                        <a:pt x="7" y="9"/>
                        <a:pt x="7" y="9"/>
                      </a:cubicBezTo>
                      <a:cubicBezTo>
                        <a:pt x="6" y="11"/>
                        <a:pt x="5" y="11"/>
                        <a:pt x="4" y="11"/>
                      </a:cubicBezTo>
                      <a:cubicBezTo>
                        <a:pt x="3" y="11"/>
                        <a:pt x="2" y="11"/>
                        <a:pt x="1" y="10"/>
                      </a:cubicBezTo>
                      <a:cubicBezTo>
                        <a:pt x="1" y="10"/>
                        <a:pt x="0" y="9"/>
                        <a:pt x="0" y="8"/>
                      </a:cubicBezTo>
                      <a:cubicBezTo>
                        <a:pt x="0" y="6"/>
                        <a:pt x="2" y="5"/>
                        <a:pt x="4" y="4"/>
                      </a:cubicBezTo>
                      <a:cubicBezTo>
                        <a:pt x="7" y="4"/>
                        <a:pt x="7" y="4"/>
                        <a:pt x="7" y="4"/>
                      </a:cubicBezTo>
                      <a:cubicBezTo>
                        <a:pt x="7" y="3"/>
                        <a:pt x="6" y="2"/>
                        <a:pt x="5" y="2"/>
                      </a:cubicBezTo>
                      <a:cubicBezTo>
                        <a:pt x="4" y="2"/>
                        <a:pt x="3" y="3"/>
                        <a:pt x="1" y="3"/>
                      </a:cubicBezTo>
                      <a:cubicBezTo>
                        <a:pt x="1" y="1"/>
                        <a:pt x="1" y="1"/>
                        <a:pt x="1" y="1"/>
                      </a:cubicBezTo>
                      <a:cubicBezTo>
                        <a:pt x="2" y="1"/>
                        <a:pt x="3" y="1"/>
                        <a:pt x="3" y="0"/>
                      </a:cubicBezTo>
                      <a:cubicBezTo>
                        <a:pt x="4" y="0"/>
                        <a:pt x="5" y="0"/>
                        <a:pt x="5" y="0"/>
                      </a:cubicBezTo>
                      <a:cubicBezTo>
                        <a:pt x="8" y="0"/>
                        <a:pt x="10" y="2"/>
                        <a:pt x="10" y="5"/>
                      </a:cubicBezTo>
                      <a:lnTo>
                        <a:pt x="10" y="11"/>
                      </a:lnTo>
                      <a:close/>
                      <a:moveTo>
                        <a:pt x="7" y="7"/>
                      </a:moveTo>
                      <a:cubicBezTo>
                        <a:pt x="7" y="6"/>
                        <a:pt x="7" y="6"/>
                        <a:pt x="7" y="6"/>
                      </a:cubicBezTo>
                      <a:cubicBezTo>
                        <a:pt x="5" y="6"/>
                        <a:pt x="5" y="6"/>
                        <a:pt x="5" y="6"/>
                      </a:cubicBezTo>
                      <a:cubicBezTo>
                        <a:pt x="4" y="6"/>
                        <a:pt x="3" y="7"/>
                        <a:pt x="3" y="8"/>
                      </a:cubicBezTo>
                      <a:cubicBezTo>
                        <a:pt x="3" y="8"/>
                        <a:pt x="4" y="8"/>
                        <a:pt x="4" y="9"/>
                      </a:cubicBezTo>
                      <a:cubicBezTo>
                        <a:pt x="4" y="9"/>
                        <a:pt x="4" y="9"/>
                        <a:pt x="5" y="9"/>
                      </a:cubicBezTo>
                      <a:cubicBezTo>
                        <a:pt x="5" y="9"/>
                        <a:pt x="6" y="9"/>
                        <a:pt x="6" y="8"/>
                      </a:cubicBezTo>
                      <a:cubicBezTo>
                        <a:pt x="7" y="8"/>
                        <a:pt x="7" y="7"/>
                        <a:pt x="7" y="7"/>
                      </a:cubicBez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1" name="Freeform 70"/>
                <p:cNvSpPr>
                  <a:spLocks/>
                </p:cNvSpPr>
                <p:nvPr/>
              </p:nvSpPr>
              <p:spPr bwMode="auto">
                <a:xfrm>
                  <a:off x="9952866" y="1840164"/>
                  <a:ext cx="36123" cy="72245"/>
                </a:xfrm>
                <a:custGeom>
                  <a:avLst/>
                  <a:gdLst>
                    <a:gd name="T0" fmla="*/ 7 w 7"/>
                    <a:gd name="T1" fmla="*/ 14 h 14"/>
                    <a:gd name="T2" fmla="*/ 5 w 7"/>
                    <a:gd name="T3" fmla="*/ 14 h 14"/>
                    <a:gd name="T4" fmla="*/ 1 w 7"/>
                    <a:gd name="T5" fmla="*/ 11 h 14"/>
                    <a:gd name="T6" fmla="*/ 1 w 7"/>
                    <a:gd name="T7" fmla="*/ 6 h 14"/>
                    <a:gd name="T8" fmla="*/ 0 w 7"/>
                    <a:gd name="T9" fmla="*/ 6 h 14"/>
                    <a:gd name="T10" fmla="*/ 0 w 7"/>
                    <a:gd name="T11" fmla="*/ 3 h 14"/>
                    <a:gd name="T12" fmla="*/ 1 w 7"/>
                    <a:gd name="T13" fmla="*/ 3 h 14"/>
                    <a:gd name="T14" fmla="*/ 1 w 7"/>
                    <a:gd name="T15" fmla="*/ 1 h 14"/>
                    <a:gd name="T16" fmla="*/ 4 w 7"/>
                    <a:gd name="T17" fmla="*/ 0 h 14"/>
                    <a:gd name="T18" fmla="*/ 4 w 7"/>
                    <a:gd name="T19" fmla="*/ 3 h 14"/>
                    <a:gd name="T20" fmla="*/ 7 w 7"/>
                    <a:gd name="T21" fmla="*/ 3 h 14"/>
                    <a:gd name="T22" fmla="*/ 7 w 7"/>
                    <a:gd name="T23" fmla="*/ 6 h 14"/>
                    <a:gd name="T24" fmla="*/ 4 w 7"/>
                    <a:gd name="T25" fmla="*/ 6 h 14"/>
                    <a:gd name="T26" fmla="*/ 4 w 7"/>
                    <a:gd name="T27" fmla="*/ 10 h 14"/>
                    <a:gd name="T28" fmla="*/ 6 w 7"/>
                    <a:gd name="T29" fmla="*/ 12 h 14"/>
                    <a:gd name="T30" fmla="*/ 7 w 7"/>
                    <a:gd name="T31" fmla="*/ 11 h 14"/>
                    <a:gd name="T32" fmla="*/ 7 w 7"/>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4">
                      <a:moveTo>
                        <a:pt x="7" y="14"/>
                      </a:moveTo>
                      <a:cubicBezTo>
                        <a:pt x="6" y="14"/>
                        <a:pt x="6" y="14"/>
                        <a:pt x="5" y="14"/>
                      </a:cubicBezTo>
                      <a:cubicBezTo>
                        <a:pt x="2" y="14"/>
                        <a:pt x="1" y="13"/>
                        <a:pt x="1" y="11"/>
                      </a:cubicBezTo>
                      <a:cubicBezTo>
                        <a:pt x="1" y="6"/>
                        <a:pt x="1" y="6"/>
                        <a:pt x="1" y="6"/>
                      </a:cubicBezTo>
                      <a:cubicBezTo>
                        <a:pt x="0" y="6"/>
                        <a:pt x="0" y="6"/>
                        <a:pt x="0" y="6"/>
                      </a:cubicBezTo>
                      <a:cubicBezTo>
                        <a:pt x="0" y="3"/>
                        <a:pt x="0" y="3"/>
                        <a:pt x="0" y="3"/>
                      </a:cubicBezTo>
                      <a:cubicBezTo>
                        <a:pt x="1" y="3"/>
                        <a:pt x="1" y="3"/>
                        <a:pt x="1" y="3"/>
                      </a:cubicBezTo>
                      <a:cubicBezTo>
                        <a:pt x="1" y="1"/>
                        <a:pt x="1" y="1"/>
                        <a:pt x="1" y="1"/>
                      </a:cubicBezTo>
                      <a:cubicBezTo>
                        <a:pt x="4" y="0"/>
                        <a:pt x="4" y="0"/>
                        <a:pt x="4" y="0"/>
                      </a:cubicBezTo>
                      <a:cubicBezTo>
                        <a:pt x="4" y="3"/>
                        <a:pt x="4" y="3"/>
                        <a:pt x="4" y="3"/>
                      </a:cubicBezTo>
                      <a:cubicBezTo>
                        <a:pt x="7" y="3"/>
                        <a:pt x="7" y="3"/>
                        <a:pt x="7" y="3"/>
                      </a:cubicBezTo>
                      <a:cubicBezTo>
                        <a:pt x="7" y="6"/>
                        <a:pt x="7" y="6"/>
                        <a:pt x="7" y="6"/>
                      </a:cubicBezTo>
                      <a:cubicBezTo>
                        <a:pt x="4" y="6"/>
                        <a:pt x="4" y="6"/>
                        <a:pt x="4" y="6"/>
                      </a:cubicBezTo>
                      <a:cubicBezTo>
                        <a:pt x="4" y="10"/>
                        <a:pt x="4" y="10"/>
                        <a:pt x="4" y="10"/>
                      </a:cubicBezTo>
                      <a:cubicBezTo>
                        <a:pt x="4" y="11"/>
                        <a:pt x="5" y="12"/>
                        <a:pt x="6" y="12"/>
                      </a:cubicBezTo>
                      <a:cubicBezTo>
                        <a:pt x="7" y="11"/>
                        <a:pt x="7" y="11"/>
                        <a:pt x="7" y="11"/>
                      </a:cubicBezTo>
                      <a:lnTo>
                        <a:pt x="7" y="14"/>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2" name="Freeform 71"/>
                <p:cNvSpPr>
                  <a:spLocks/>
                </p:cNvSpPr>
                <p:nvPr/>
              </p:nvSpPr>
              <p:spPr bwMode="auto">
                <a:xfrm>
                  <a:off x="9993239" y="1857163"/>
                  <a:ext cx="57371" cy="55246"/>
                </a:xfrm>
                <a:custGeom>
                  <a:avLst/>
                  <a:gdLst>
                    <a:gd name="T0" fmla="*/ 11 w 11"/>
                    <a:gd name="T1" fmla="*/ 11 h 11"/>
                    <a:gd name="T2" fmla="*/ 7 w 11"/>
                    <a:gd name="T3" fmla="*/ 11 h 11"/>
                    <a:gd name="T4" fmla="*/ 7 w 11"/>
                    <a:gd name="T5" fmla="*/ 9 h 11"/>
                    <a:gd name="T6" fmla="*/ 7 w 11"/>
                    <a:gd name="T7" fmla="*/ 9 h 11"/>
                    <a:gd name="T8" fmla="*/ 4 w 11"/>
                    <a:gd name="T9" fmla="*/ 11 h 11"/>
                    <a:gd name="T10" fmla="*/ 0 w 11"/>
                    <a:gd name="T11" fmla="*/ 7 h 11"/>
                    <a:gd name="T12" fmla="*/ 0 w 11"/>
                    <a:gd name="T13" fmla="*/ 0 h 11"/>
                    <a:gd name="T14" fmla="*/ 4 w 11"/>
                    <a:gd name="T15" fmla="*/ 0 h 11"/>
                    <a:gd name="T16" fmla="*/ 4 w 11"/>
                    <a:gd name="T17" fmla="*/ 6 h 11"/>
                    <a:gd name="T18" fmla="*/ 5 w 11"/>
                    <a:gd name="T19" fmla="*/ 9 h 11"/>
                    <a:gd name="T20" fmla="*/ 7 w 11"/>
                    <a:gd name="T21" fmla="*/ 8 h 11"/>
                    <a:gd name="T22" fmla="*/ 7 w 11"/>
                    <a:gd name="T23" fmla="*/ 6 h 11"/>
                    <a:gd name="T24" fmla="*/ 7 w 11"/>
                    <a:gd name="T25" fmla="*/ 0 h 11"/>
                    <a:gd name="T26" fmla="*/ 11 w 11"/>
                    <a:gd name="T27" fmla="*/ 0 h 11"/>
                    <a:gd name="T28" fmla="*/ 11 w 11"/>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1">
                      <a:moveTo>
                        <a:pt x="11" y="11"/>
                      </a:moveTo>
                      <a:cubicBezTo>
                        <a:pt x="7" y="11"/>
                        <a:pt x="7" y="11"/>
                        <a:pt x="7" y="11"/>
                      </a:cubicBezTo>
                      <a:cubicBezTo>
                        <a:pt x="7" y="9"/>
                        <a:pt x="7" y="9"/>
                        <a:pt x="7" y="9"/>
                      </a:cubicBezTo>
                      <a:cubicBezTo>
                        <a:pt x="7" y="9"/>
                        <a:pt x="7" y="9"/>
                        <a:pt x="7" y="9"/>
                      </a:cubicBezTo>
                      <a:cubicBezTo>
                        <a:pt x="7" y="11"/>
                        <a:pt x="5" y="11"/>
                        <a:pt x="4" y="11"/>
                      </a:cubicBezTo>
                      <a:cubicBezTo>
                        <a:pt x="2" y="11"/>
                        <a:pt x="0" y="10"/>
                        <a:pt x="0" y="7"/>
                      </a:cubicBezTo>
                      <a:cubicBezTo>
                        <a:pt x="0" y="0"/>
                        <a:pt x="0" y="0"/>
                        <a:pt x="0" y="0"/>
                      </a:cubicBezTo>
                      <a:cubicBezTo>
                        <a:pt x="4" y="0"/>
                        <a:pt x="4" y="0"/>
                        <a:pt x="4" y="0"/>
                      </a:cubicBezTo>
                      <a:cubicBezTo>
                        <a:pt x="4" y="6"/>
                        <a:pt x="4" y="6"/>
                        <a:pt x="4" y="6"/>
                      </a:cubicBezTo>
                      <a:cubicBezTo>
                        <a:pt x="4" y="8"/>
                        <a:pt x="4" y="9"/>
                        <a:pt x="5" y="9"/>
                      </a:cubicBezTo>
                      <a:cubicBezTo>
                        <a:pt x="6" y="9"/>
                        <a:pt x="7" y="8"/>
                        <a:pt x="7" y="8"/>
                      </a:cubicBezTo>
                      <a:cubicBezTo>
                        <a:pt x="7" y="8"/>
                        <a:pt x="7" y="7"/>
                        <a:pt x="7" y="6"/>
                      </a:cubicBezTo>
                      <a:cubicBezTo>
                        <a:pt x="7" y="0"/>
                        <a:pt x="7" y="0"/>
                        <a:pt x="7" y="0"/>
                      </a:cubicBezTo>
                      <a:cubicBezTo>
                        <a:pt x="11" y="0"/>
                        <a:pt x="11" y="0"/>
                        <a:pt x="11" y="0"/>
                      </a:cubicBezTo>
                      <a:lnTo>
                        <a:pt x="11" y="11"/>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3" name="Freeform 72"/>
                <p:cNvSpPr>
                  <a:spLocks/>
                </p:cNvSpPr>
                <p:nvPr/>
              </p:nvSpPr>
              <p:spPr bwMode="auto">
                <a:xfrm>
                  <a:off x="10059108" y="1857163"/>
                  <a:ext cx="36123" cy="55246"/>
                </a:xfrm>
                <a:custGeom>
                  <a:avLst/>
                  <a:gdLst>
                    <a:gd name="T0" fmla="*/ 7 w 7"/>
                    <a:gd name="T1" fmla="*/ 3 h 11"/>
                    <a:gd name="T2" fmla="*/ 6 w 7"/>
                    <a:gd name="T3" fmla="*/ 3 h 11"/>
                    <a:gd name="T4" fmla="*/ 4 w 7"/>
                    <a:gd name="T5" fmla="*/ 4 h 11"/>
                    <a:gd name="T6" fmla="*/ 4 w 7"/>
                    <a:gd name="T7" fmla="*/ 6 h 11"/>
                    <a:gd name="T8" fmla="*/ 4 w 7"/>
                    <a:gd name="T9" fmla="*/ 11 h 11"/>
                    <a:gd name="T10" fmla="*/ 0 w 7"/>
                    <a:gd name="T11" fmla="*/ 11 h 11"/>
                    <a:gd name="T12" fmla="*/ 0 w 7"/>
                    <a:gd name="T13" fmla="*/ 0 h 11"/>
                    <a:gd name="T14" fmla="*/ 4 w 7"/>
                    <a:gd name="T15" fmla="*/ 0 h 11"/>
                    <a:gd name="T16" fmla="*/ 4 w 7"/>
                    <a:gd name="T17" fmla="*/ 2 h 11"/>
                    <a:gd name="T18" fmla="*/ 4 w 7"/>
                    <a:gd name="T19" fmla="*/ 2 h 11"/>
                    <a:gd name="T20" fmla="*/ 6 w 7"/>
                    <a:gd name="T21" fmla="*/ 0 h 11"/>
                    <a:gd name="T22" fmla="*/ 7 w 7"/>
                    <a:gd name="T23" fmla="*/ 0 h 11"/>
                    <a:gd name="T24" fmla="*/ 7 w 7"/>
                    <a:gd name="T25"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1">
                      <a:moveTo>
                        <a:pt x="7" y="3"/>
                      </a:moveTo>
                      <a:cubicBezTo>
                        <a:pt x="7" y="3"/>
                        <a:pt x="6" y="3"/>
                        <a:pt x="6" y="3"/>
                      </a:cubicBezTo>
                      <a:cubicBezTo>
                        <a:pt x="5" y="3"/>
                        <a:pt x="5" y="3"/>
                        <a:pt x="4" y="4"/>
                      </a:cubicBezTo>
                      <a:cubicBezTo>
                        <a:pt x="4" y="4"/>
                        <a:pt x="4" y="5"/>
                        <a:pt x="4" y="6"/>
                      </a:cubicBezTo>
                      <a:cubicBezTo>
                        <a:pt x="4" y="11"/>
                        <a:pt x="4" y="11"/>
                        <a:pt x="4" y="11"/>
                      </a:cubicBezTo>
                      <a:cubicBezTo>
                        <a:pt x="0" y="11"/>
                        <a:pt x="0" y="11"/>
                        <a:pt x="0" y="11"/>
                      </a:cubicBezTo>
                      <a:cubicBezTo>
                        <a:pt x="0" y="0"/>
                        <a:pt x="0" y="0"/>
                        <a:pt x="0" y="0"/>
                      </a:cubicBezTo>
                      <a:cubicBezTo>
                        <a:pt x="4" y="0"/>
                        <a:pt x="4" y="0"/>
                        <a:pt x="4" y="0"/>
                      </a:cubicBezTo>
                      <a:cubicBezTo>
                        <a:pt x="4" y="2"/>
                        <a:pt x="4" y="2"/>
                        <a:pt x="4" y="2"/>
                      </a:cubicBezTo>
                      <a:cubicBezTo>
                        <a:pt x="4" y="2"/>
                        <a:pt x="4" y="2"/>
                        <a:pt x="4" y="2"/>
                      </a:cubicBezTo>
                      <a:cubicBezTo>
                        <a:pt x="4" y="1"/>
                        <a:pt x="5" y="0"/>
                        <a:pt x="6" y="0"/>
                      </a:cubicBezTo>
                      <a:cubicBezTo>
                        <a:pt x="7" y="0"/>
                        <a:pt x="7" y="0"/>
                        <a:pt x="7" y="0"/>
                      </a:cubicBezTo>
                      <a:lnTo>
                        <a:pt x="7" y="3"/>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sp>
              <p:nvSpPr>
                <p:cNvPr id="894" name="Freeform 73"/>
                <p:cNvSpPr>
                  <a:spLocks noEditPoints="1"/>
                </p:cNvSpPr>
                <p:nvPr/>
              </p:nvSpPr>
              <p:spPr bwMode="auto">
                <a:xfrm>
                  <a:off x="10099481" y="1857163"/>
                  <a:ext cx="50996" cy="55246"/>
                </a:xfrm>
                <a:custGeom>
                  <a:avLst/>
                  <a:gdLst>
                    <a:gd name="T0" fmla="*/ 10 w 10"/>
                    <a:gd name="T1" fmla="*/ 7 h 11"/>
                    <a:gd name="T2" fmla="*/ 3 w 10"/>
                    <a:gd name="T3" fmla="*/ 7 h 11"/>
                    <a:gd name="T4" fmla="*/ 6 w 10"/>
                    <a:gd name="T5" fmla="*/ 9 h 11"/>
                    <a:gd name="T6" fmla="*/ 9 w 10"/>
                    <a:gd name="T7" fmla="*/ 8 h 11"/>
                    <a:gd name="T8" fmla="*/ 9 w 10"/>
                    <a:gd name="T9" fmla="*/ 10 h 11"/>
                    <a:gd name="T10" fmla="*/ 5 w 10"/>
                    <a:gd name="T11" fmla="*/ 11 h 11"/>
                    <a:gd name="T12" fmla="*/ 1 w 10"/>
                    <a:gd name="T13" fmla="*/ 10 h 11"/>
                    <a:gd name="T14" fmla="*/ 0 w 10"/>
                    <a:gd name="T15" fmla="*/ 6 h 11"/>
                    <a:gd name="T16" fmla="*/ 2 w 10"/>
                    <a:gd name="T17" fmla="*/ 2 h 11"/>
                    <a:gd name="T18" fmla="*/ 5 w 10"/>
                    <a:gd name="T19" fmla="*/ 0 h 11"/>
                    <a:gd name="T20" fmla="*/ 9 w 10"/>
                    <a:gd name="T21" fmla="*/ 2 h 11"/>
                    <a:gd name="T22" fmla="*/ 10 w 10"/>
                    <a:gd name="T23" fmla="*/ 5 h 11"/>
                    <a:gd name="T24" fmla="*/ 10 w 10"/>
                    <a:gd name="T25" fmla="*/ 7 h 11"/>
                    <a:gd name="T26" fmla="*/ 7 w 10"/>
                    <a:gd name="T27" fmla="*/ 5 h 11"/>
                    <a:gd name="T28" fmla="*/ 5 w 10"/>
                    <a:gd name="T29" fmla="*/ 2 h 11"/>
                    <a:gd name="T30" fmla="*/ 4 w 10"/>
                    <a:gd name="T31" fmla="*/ 3 h 11"/>
                    <a:gd name="T32" fmla="*/ 3 w 10"/>
                    <a:gd name="T33" fmla="*/ 5 h 11"/>
                    <a:gd name="T34" fmla="*/ 7 w 10"/>
                    <a:gd name="T3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11">
                      <a:moveTo>
                        <a:pt x="10" y="7"/>
                      </a:moveTo>
                      <a:cubicBezTo>
                        <a:pt x="3" y="7"/>
                        <a:pt x="3" y="7"/>
                        <a:pt x="3" y="7"/>
                      </a:cubicBezTo>
                      <a:cubicBezTo>
                        <a:pt x="3" y="8"/>
                        <a:pt x="4" y="9"/>
                        <a:pt x="6" y="9"/>
                      </a:cubicBezTo>
                      <a:cubicBezTo>
                        <a:pt x="7" y="9"/>
                        <a:pt x="8" y="9"/>
                        <a:pt x="9" y="8"/>
                      </a:cubicBezTo>
                      <a:cubicBezTo>
                        <a:pt x="9" y="10"/>
                        <a:pt x="9" y="10"/>
                        <a:pt x="9" y="10"/>
                      </a:cubicBezTo>
                      <a:cubicBezTo>
                        <a:pt x="8" y="11"/>
                        <a:pt x="7" y="11"/>
                        <a:pt x="5" y="11"/>
                      </a:cubicBezTo>
                      <a:cubicBezTo>
                        <a:pt x="4" y="11"/>
                        <a:pt x="2" y="11"/>
                        <a:pt x="1" y="10"/>
                      </a:cubicBezTo>
                      <a:cubicBezTo>
                        <a:pt x="0" y="9"/>
                        <a:pt x="0" y="7"/>
                        <a:pt x="0" y="6"/>
                      </a:cubicBezTo>
                      <a:cubicBezTo>
                        <a:pt x="0" y="4"/>
                        <a:pt x="0" y="3"/>
                        <a:pt x="2" y="2"/>
                      </a:cubicBezTo>
                      <a:cubicBezTo>
                        <a:pt x="3" y="1"/>
                        <a:pt x="4" y="0"/>
                        <a:pt x="5" y="0"/>
                      </a:cubicBezTo>
                      <a:cubicBezTo>
                        <a:pt x="7" y="0"/>
                        <a:pt x="8" y="1"/>
                        <a:pt x="9" y="2"/>
                      </a:cubicBezTo>
                      <a:cubicBezTo>
                        <a:pt x="10" y="2"/>
                        <a:pt x="10" y="4"/>
                        <a:pt x="10" y="5"/>
                      </a:cubicBezTo>
                      <a:lnTo>
                        <a:pt x="10" y="7"/>
                      </a:lnTo>
                      <a:close/>
                      <a:moveTo>
                        <a:pt x="7" y="5"/>
                      </a:moveTo>
                      <a:cubicBezTo>
                        <a:pt x="7" y="3"/>
                        <a:pt x="6" y="2"/>
                        <a:pt x="5" y="2"/>
                      </a:cubicBezTo>
                      <a:cubicBezTo>
                        <a:pt x="5" y="2"/>
                        <a:pt x="4" y="3"/>
                        <a:pt x="4" y="3"/>
                      </a:cubicBezTo>
                      <a:cubicBezTo>
                        <a:pt x="3" y="3"/>
                        <a:pt x="3" y="4"/>
                        <a:pt x="3" y="5"/>
                      </a:cubicBezTo>
                      <a:lnTo>
                        <a:pt x="7" y="5"/>
                      </a:lnTo>
                      <a:close/>
                    </a:path>
                  </a:pathLst>
                </a:custGeom>
                <a:solidFill>
                  <a:srgbClr val="324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ndParaRPr>
                </a:p>
              </p:txBody>
            </p:sp>
          </p:grpSp>
        </p:grpSp>
        <p:sp>
          <p:nvSpPr>
            <p:cNvPr id="848" name="TextBox 847"/>
            <p:cNvSpPr txBox="1"/>
            <p:nvPr/>
          </p:nvSpPr>
          <p:spPr>
            <a:xfrm>
              <a:off x="7799820" y="777570"/>
              <a:ext cx="1190295" cy="49089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Act on Objective</a:t>
              </a:r>
            </a:p>
          </p:txBody>
        </p:sp>
        <p:sp>
          <p:nvSpPr>
            <p:cNvPr id="849" name="&quot;No&quot; Symbol 848"/>
            <p:cNvSpPr/>
            <p:nvPr/>
          </p:nvSpPr>
          <p:spPr>
            <a:xfrm>
              <a:off x="2450758" y="1333106"/>
              <a:ext cx="1695900" cy="1695900"/>
            </a:xfrm>
            <a:prstGeom prst="noSmoking">
              <a:avLst/>
            </a:prstGeom>
            <a:solidFill>
              <a:srgbClr val="F9A145"/>
            </a:solidFill>
            <a:ln w="9525"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pitchFamily="34" charset="0"/>
                <a:ea typeface="+mn-ea"/>
                <a:cs typeface="Arial" pitchFamily="34" charset="0"/>
              </a:endParaRPr>
            </a:p>
          </p:txBody>
        </p:sp>
      </p:grpSp>
      <p:sp>
        <p:nvSpPr>
          <p:cNvPr id="6" name="Rectangle 5"/>
          <p:cNvSpPr/>
          <p:nvPr/>
        </p:nvSpPr>
        <p:spPr>
          <a:xfrm>
            <a:off x="395973" y="3610901"/>
            <a:ext cx="8544080" cy="1400383"/>
          </a:xfrm>
          <a:prstGeom prst="rect">
            <a:avLst/>
          </a:prstGeom>
        </p:spPr>
        <p:txBody>
          <a:bodyPr wrap="square">
            <a:spAutoFit/>
          </a:bodyPr>
          <a:lstStyle/>
          <a:p>
            <a:pPr algn="just">
              <a:buNone/>
            </a:pPr>
            <a:r>
              <a:rPr lang="en-US" sz="2000" b="1" dirty="0">
                <a:solidFill>
                  <a:srgbClr val="000000"/>
                </a:solidFill>
                <a:latin typeface="+mn-lt"/>
              </a:rPr>
              <a:t>1. Reconnaissance: Attackers carefully plan their attacks. They research, identify, and select targets, oftentimes using phishing tactics or extracting public information from an employee’s LinkedIn profile or corporate websites. These criminals also scan for network vulnerabilities and services or applications they can exploit.</a:t>
            </a:r>
          </a:p>
        </p:txBody>
      </p:sp>
    </p:spTree>
    <p:extLst>
      <p:ext uri="{BB962C8B-B14F-4D97-AF65-F5344CB8AC3E}">
        <p14:creationId xmlns:p14="http://schemas.microsoft.com/office/powerpoint/2010/main" val="2189169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LAPSEDTIME" val="9.859"/>
  <p:tag name="AUDIO_ID" val="265"/>
</p:tagLst>
</file>

<file path=ppt/tags/tag2.xml><?xml version="1.0" encoding="utf-8"?>
<p:tagLst xmlns:a="http://schemas.openxmlformats.org/drawingml/2006/main" xmlns:r="http://schemas.openxmlformats.org/officeDocument/2006/relationships" xmlns:p="http://schemas.openxmlformats.org/presentationml/2006/main">
  <p:tag name="ELAPSEDTIME" val="9.859"/>
  <p:tag name="AUDIO_ID" val="265"/>
</p:tagLst>
</file>

<file path=ppt/tags/tag3.xml><?xml version="1.0" encoding="utf-8"?>
<p:tagLst xmlns:a="http://schemas.openxmlformats.org/drawingml/2006/main" xmlns:r="http://schemas.openxmlformats.org/officeDocument/2006/relationships" xmlns:p="http://schemas.openxmlformats.org/presentationml/2006/main">
  <p:tag name="ELAPSEDTIME" val="9.859"/>
  <p:tag name="AUDIO_ID" val="265"/>
</p:tagLst>
</file>

<file path=ppt/tags/tag4.xml><?xml version="1.0" encoding="utf-8"?>
<p:tagLst xmlns:a="http://schemas.openxmlformats.org/drawingml/2006/main" xmlns:r="http://schemas.openxmlformats.org/officeDocument/2006/relationships" xmlns:p="http://schemas.openxmlformats.org/presentationml/2006/main">
  <p:tag name="ELAPSEDTIME" val="37.077"/>
  <p:tag name="AUDIO_ID" val="266"/>
  <p:tag name="TIMELINE" val="9.8/21.4/25.5"/>
</p:tagLst>
</file>

<file path=ppt/tags/tag5.xml><?xml version="1.0" encoding="utf-8"?>
<p:tagLst xmlns:a="http://schemas.openxmlformats.org/drawingml/2006/main" xmlns:r="http://schemas.openxmlformats.org/officeDocument/2006/relationships" xmlns:p="http://schemas.openxmlformats.org/presentationml/2006/main">
  <p:tag name="ELAPSEDTIME" val="9.859"/>
  <p:tag name="AUDIO_ID" val="265"/>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ducation color palette theme">
  <a:themeElements>
    <a:clrScheme name="Education color palette">
      <a:dk1>
        <a:srgbClr val="000000"/>
      </a:dk1>
      <a:lt1>
        <a:srgbClr val="FFFFFF"/>
      </a:lt1>
      <a:dk2>
        <a:srgbClr val="071C26"/>
      </a:dk2>
      <a:lt2>
        <a:srgbClr val="C1CD23"/>
      </a:lt2>
      <a:accent1>
        <a:srgbClr val="00ACDC"/>
      </a:accent1>
      <a:accent2>
        <a:srgbClr val="B5D553"/>
      </a:accent2>
      <a:accent3>
        <a:srgbClr val="F9A145"/>
      </a:accent3>
      <a:accent4>
        <a:srgbClr val="9BABB2"/>
      </a:accent4>
      <a:accent5>
        <a:srgbClr val="7FD0DD"/>
      </a:accent5>
      <a:accent6>
        <a:srgbClr val="E8E748"/>
      </a:accent6>
      <a:hlink>
        <a:srgbClr val="006595"/>
      </a:hlink>
      <a:folHlink>
        <a:srgbClr val="00659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38100">
          <a:solidFill>
            <a:schemeClr val="tx1"/>
          </a:solidFill>
          <a:headEnd type="none" w="med" len="med"/>
          <a:tailEnd type="none" w="med" len="med"/>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38100">
          <a:solidFill>
            <a:schemeClr val="tx1"/>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65000"/>
                <a:lumOff val="35000"/>
              </a:schemeClr>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Education color palette theme" id="{C9CBCAA7-759B-4502-B1B2-BA2FA5B2B42E}" vid="{12497E02-92BB-49DF-B204-14F7C7EB884B}"/>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80120</TotalTime>
  <Words>2710</Words>
  <Application>Microsoft Office PowerPoint</Application>
  <PresentationFormat>Letter Paper (8.5x11 in)</PresentationFormat>
  <Paragraphs>364</Paragraphs>
  <Slides>34</Slides>
  <Notes>28</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5" baseType="lpstr">
      <vt:lpstr>굴림</vt:lpstr>
      <vt:lpstr>Arial</vt:lpstr>
      <vt:lpstr>Arial Narrow</vt:lpstr>
      <vt:lpstr>Calibri</vt:lpstr>
      <vt:lpstr>Tahoma</vt:lpstr>
      <vt:lpstr>Times New Roman</vt:lpstr>
      <vt:lpstr>Verdana</vt:lpstr>
      <vt:lpstr>Wingdings</vt:lpstr>
      <vt:lpstr>Contport</vt:lpstr>
      <vt:lpstr>Education color palette theme</vt:lpstr>
      <vt:lpstr>Clip</vt:lpstr>
      <vt:lpstr>PowerPoint Presentation</vt:lpstr>
      <vt:lpstr>Objectives</vt:lpstr>
      <vt:lpstr>Recall: TCP/IP Protocols</vt:lpstr>
      <vt:lpstr>DNS (Domain Name System)</vt:lpstr>
      <vt:lpstr>DHCP (Dynamic Host Configuration Protocol)</vt:lpstr>
      <vt:lpstr>HTTP (HyperText Transfer Protocol)</vt:lpstr>
      <vt:lpstr>HTTPS (HyperText Transfer Protocol Secure)</vt:lpstr>
      <vt:lpstr>Cyber Attack Lifecycle</vt:lpstr>
      <vt:lpstr>Cyber Attack Lifecycle</vt:lpstr>
      <vt:lpstr>Cyber Attack Lifecycle</vt:lpstr>
      <vt:lpstr>Cyber Attack Lifecycle</vt:lpstr>
      <vt:lpstr>Cyber Attack Lifecycle</vt:lpstr>
      <vt:lpstr>Cyber Attack Lifecycle</vt:lpstr>
      <vt:lpstr>Next-Generation Security Platform</vt:lpstr>
      <vt:lpstr>Security Policy Fundamental Concepts</vt:lpstr>
      <vt:lpstr>Sessions and Flows</vt:lpstr>
      <vt:lpstr>Recall: Security Policy Rule Match</vt:lpstr>
      <vt:lpstr>Rule Shadowing</vt:lpstr>
      <vt:lpstr>Rule Shadowing</vt:lpstr>
      <vt:lpstr>Scheduling Security Policy Rules</vt:lpstr>
      <vt:lpstr>Network Address Translation (NAT)</vt:lpstr>
      <vt:lpstr>Source NAT &amp; Destination NAT</vt:lpstr>
      <vt:lpstr>Source NAT</vt:lpstr>
      <vt:lpstr>Source NAT Types</vt:lpstr>
      <vt:lpstr>NAT Table</vt:lpstr>
      <vt:lpstr>Source NAT Examples</vt:lpstr>
      <vt:lpstr>Source NAT Examples (Cont.)</vt:lpstr>
      <vt:lpstr>Source NAT Examples (Cont.)</vt:lpstr>
      <vt:lpstr>Dynamic IP and Port Example</vt:lpstr>
      <vt:lpstr>Creating a NAT Policy - Original Packet Tab</vt:lpstr>
      <vt:lpstr>Creating a NAT Policy – Translated Packet Tab</vt:lpstr>
      <vt:lpstr>Destination NAT</vt:lpstr>
      <vt:lpstr>Destination NAT Types</vt:lpstr>
      <vt:lpstr>Summary</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Palo Alto Networks</dc:title>
  <dc:creator>Education</dc:creator>
  <cp:lastModifiedBy>Yoon Hin LIEW (NP)</cp:lastModifiedBy>
  <cp:revision>1258</cp:revision>
  <cp:lastPrinted>2013-07-01T07:30:53Z</cp:lastPrinted>
  <dcterms:created xsi:type="dcterms:W3CDTF">2010-05-29T00:04:06Z</dcterms:created>
  <dcterms:modified xsi:type="dcterms:W3CDTF">2021-04-22T03:07:23Z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linkTarget="Link 1">
    <vt:lpwstr>Network Security Macro Trends_x000d_</vt:lpwstr>
  </property>
  <property fmtid="{D5CDD505-2E9C-101B-9397-08002B2CF9AE}" pid="3" name="MSIP_Label_30286cb9-b49f-4646-87a5-340028348160_Enabled">
    <vt:lpwstr>true</vt:lpwstr>
  </property>
  <property fmtid="{D5CDD505-2E9C-101B-9397-08002B2CF9AE}" pid="4" name="MSIP_Label_30286cb9-b49f-4646-87a5-340028348160_SetDate">
    <vt:lpwstr>2021-04-22T03:07:21Z</vt:lpwstr>
  </property>
  <property fmtid="{D5CDD505-2E9C-101B-9397-08002B2CF9AE}" pid="5" name="MSIP_Label_30286cb9-b49f-4646-87a5-340028348160_Method">
    <vt:lpwstr>Standard</vt:lpwstr>
  </property>
  <property fmtid="{D5CDD505-2E9C-101B-9397-08002B2CF9AE}" pid="6" name="MSIP_Label_30286cb9-b49f-4646-87a5-340028348160_Name">
    <vt:lpwstr>30286cb9-b49f-4646-87a5-340028348160</vt:lpwstr>
  </property>
  <property fmtid="{D5CDD505-2E9C-101B-9397-08002B2CF9AE}" pid="7" name="MSIP_Label_30286cb9-b49f-4646-87a5-340028348160_SiteId">
    <vt:lpwstr>cba9e115-3016-4462-a1ab-a565cba0cdf1</vt:lpwstr>
  </property>
  <property fmtid="{D5CDD505-2E9C-101B-9397-08002B2CF9AE}" pid="8" name="MSIP_Label_30286cb9-b49f-4646-87a5-340028348160_ActionId">
    <vt:lpwstr>95a0294a-a89e-4714-b03d-b78b0475f3ea</vt:lpwstr>
  </property>
  <property fmtid="{D5CDD505-2E9C-101B-9397-08002B2CF9AE}" pid="9" name="MSIP_Label_30286cb9-b49f-4646-87a5-340028348160_ContentBits">
    <vt:lpwstr>1</vt:lpwstr>
  </property>
</Properties>
</file>