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924" r:id="rId2"/>
  </p:sldMasterIdLst>
  <p:notesMasterIdLst>
    <p:notesMasterId r:id="rId52"/>
  </p:notesMasterIdLst>
  <p:handoutMasterIdLst>
    <p:handoutMasterId r:id="rId53"/>
  </p:handoutMasterIdLst>
  <p:sldIdLst>
    <p:sldId id="390" r:id="rId3"/>
    <p:sldId id="258" r:id="rId4"/>
    <p:sldId id="366" r:id="rId5"/>
    <p:sldId id="316" r:id="rId6"/>
    <p:sldId id="314" r:id="rId7"/>
    <p:sldId id="315" r:id="rId8"/>
    <p:sldId id="332" r:id="rId9"/>
    <p:sldId id="333" r:id="rId10"/>
    <p:sldId id="334" r:id="rId11"/>
    <p:sldId id="364" r:id="rId12"/>
    <p:sldId id="317" r:id="rId13"/>
    <p:sldId id="387" r:id="rId14"/>
    <p:sldId id="318" r:id="rId15"/>
    <p:sldId id="388" r:id="rId16"/>
    <p:sldId id="319" r:id="rId17"/>
    <p:sldId id="389" r:id="rId18"/>
    <p:sldId id="320" r:id="rId19"/>
    <p:sldId id="367" r:id="rId20"/>
    <p:sldId id="391" r:id="rId21"/>
    <p:sldId id="392" r:id="rId22"/>
    <p:sldId id="393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355" r:id="rId41"/>
    <p:sldId id="368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80" r:id="rId50"/>
    <p:sldId id="381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FF"/>
    <a:srgbClr val="FF6FFF"/>
    <a:srgbClr val="990099"/>
    <a:srgbClr val="663300"/>
    <a:srgbClr val="F2E4D6"/>
    <a:srgbClr val="FF3300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27" autoAdjust="0"/>
    <p:restoredTop sz="88540" autoAdjust="0"/>
  </p:normalViewPr>
  <p:slideViewPr>
    <p:cSldViewPr>
      <p:cViewPr varScale="1">
        <p:scale>
          <a:sx n="56" d="100"/>
          <a:sy n="56" d="100"/>
        </p:scale>
        <p:origin x="134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456"/>
    </p:cViewPr>
  </p:sorterViewPr>
  <p:notesViewPr>
    <p:cSldViewPr>
      <p:cViewPr varScale="1">
        <p:scale>
          <a:sx n="50" d="100"/>
          <a:sy n="50" d="100"/>
        </p:scale>
        <p:origin x="2708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065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65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32851F-6F38-4063-A6C9-72D373485E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1623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12E97AB-3875-439A-B034-48D005DAE0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68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894151-13BF-4E3B-88F5-E8502CE81631}" type="slidenum">
              <a:rPr lang="en-GB">
                <a:solidFill>
                  <a:srgbClr val="000000"/>
                </a:solidFill>
              </a:rPr>
              <a:pPr/>
              <a:t>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/>
              <a:t>Left-hand Bar – Replace FSP by your module code and X by the lecture number.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Replace Lecture Title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Replace &lt; Module Name &gt;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Replace Year and Semester if necessary</a:t>
            </a:r>
          </a:p>
        </p:txBody>
      </p:sp>
    </p:spTree>
    <p:extLst>
      <p:ext uri="{BB962C8B-B14F-4D97-AF65-F5344CB8AC3E}">
        <p14:creationId xmlns:p14="http://schemas.microsoft.com/office/powerpoint/2010/main" val="2922082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A63D9CFE-01BA-45F4-A688-5733FB796588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3406991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6B16043C-7299-4923-96EA-A72FBECA4906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433601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5A7D168-EC4B-4A1E-863C-4AFFA5733585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311557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007D5CCC-2F76-4AF9-B1C6-EBA2748AEDFB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692339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BDA3DDA-6104-435C-9463-52D9E7F638BF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439327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73A81E3-0B69-4E03-A415-CBFA3F0B2AEE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697178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5EB40B2-FA7A-4036-8869-9179D565F941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480592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4B23320B-FBC6-48DC-A978-38DB51849E33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063177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8A22CD90-F7D2-406E-9C8D-146010A7A1A1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562223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4255291B-0B8D-4214-8E2D-42C40665E956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595219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1B9E96E5-184D-4E30-98CC-D873333B4843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457847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D0E10D36-064A-47F4-90DF-D4B26609D5F5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078740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5 and 5e UTP cables are no longer available in the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E97AB-3875-439A-B034-48D005DAE07B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816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FE70D519-B40C-481D-86CC-23FAFE934916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073653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7DAB77FA-2272-45F7-A51A-BB4654F2F8C8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249027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846D526-910E-471B-9CA6-0844E1F43522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1486569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88766000-6490-44D5-8162-62137C077078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41909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BB8C20A4-A7F5-48FC-BE54-6CB5E70075A5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5204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3F8EC35F-A842-4619-B274-CE603C26FAA7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764524C-CA71-4177-B9DF-E86E88705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99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E3604749-47C3-4179-A08C-835F3C63533A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280249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2633B9B0-9799-4D59-B335-BF1581C85901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866424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23FA17B1-BAC1-41E2-A41E-E043F6573F33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ethernet</a:t>
            </a:r>
            <a:r>
              <a:rPr lang="en-US" dirty="0"/>
              <a:t> switch is a multiport </a:t>
            </a:r>
            <a:r>
              <a:rPr lang="en-US" dirty="0" err="1"/>
              <a:t>ethernet</a:t>
            </a:r>
            <a:r>
              <a:rPr lang="en-US" dirty="0"/>
              <a:t> bridge. A bridge is a device that splits collision domains but not broadcast domains. </a:t>
            </a:r>
          </a:p>
          <a:p>
            <a:r>
              <a:rPr lang="en-US" dirty="0"/>
              <a:t>A switch is simply a bridge with lots of ports. </a:t>
            </a:r>
          </a:p>
          <a:p>
            <a:r>
              <a:rPr lang="en-US" dirty="0"/>
              <a:t>Note: some</a:t>
            </a:r>
            <a:r>
              <a:rPr lang="en-US" baseline="0" dirty="0"/>
              <a:t> </a:t>
            </a:r>
            <a:r>
              <a:rPr lang="en-US" dirty="0"/>
              <a:t>wireless router may be configured as a </a:t>
            </a:r>
            <a:r>
              <a:rPr lang="en-US"/>
              <a:t>bridge</a:t>
            </a:r>
            <a:r>
              <a:rPr lang="en-US" baseline="0"/>
              <a:t> (without routing).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66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fld id="{5CFA0756-287E-41BE-8E6A-181E78DA3B2C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59657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2881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51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519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571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956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8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4639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0225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3352800" y="6270625"/>
            <a:ext cx="28194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marL="342900" indent="-342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lvl="1" algn="ctr">
              <a:spcBef>
                <a:spcPts val="750"/>
              </a:spcBef>
              <a:buFont typeface="Arial Narrow" panose="020B0606020202030204" pitchFamily="34" charset="0"/>
              <a:buNone/>
            </a:pPr>
            <a:r>
              <a:rPr lang="en-GB" altLang="en-US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Diploma in CSF / IT</a:t>
            </a:r>
          </a:p>
          <a:p>
            <a:pPr lvl="1" algn="ctr">
              <a:spcBef>
                <a:spcPts val="750"/>
              </a:spcBef>
              <a:buFont typeface="Arial Narrow" panose="020B0606020202030204" pitchFamily="34" charset="0"/>
              <a:buNone/>
            </a:pPr>
            <a:r>
              <a:rPr lang="en-GB" altLang="en-US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NI</a:t>
            </a:r>
            <a:r>
              <a:rPr lang="en-GB" altLang="en-US" sz="1200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GB" altLang="en-US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Semester 3</a:t>
            </a:r>
          </a:p>
        </p:txBody>
      </p:sp>
      <p:sp>
        <p:nvSpPr>
          <p:cNvPr id="2053" name="Line 4"/>
          <p:cNvSpPr>
            <a:spLocks noChangeShapeType="1"/>
          </p:cNvSpPr>
          <p:nvPr/>
        </p:nvSpPr>
        <p:spPr bwMode="auto">
          <a:xfrm>
            <a:off x="457200" y="6248400"/>
            <a:ext cx="8153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CC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88425" cy="682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pic>
        <p:nvPicPr>
          <p:cNvPr id="205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086600" y="6245225"/>
            <a:ext cx="2022751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marL="342900" indent="-342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lvl="1" algn="ctr">
              <a:spcBef>
                <a:spcPts val="750"/>
              </a:spcBef>
              <a:buFont typeface="Arial Narrow" panose="020B0606020202030204" pitchFamily="34" charset="0"/>
              <a:buNone/>
            </a:pPr>
            <a:r>
              <a:rPr lang="en-GB" altLang="en-US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Last</a:t>
            </a:r>
            <a:r>
              <a:rPr lang="en-GB" altLang="en-US" sz="1200" baseline="0" dirty="0">
                <a:solidFill>
                  <a:srgbClr val="000000"/>
                </a:solidFill>
                <a:latin typeface="Arial Narrow" panose="020B0606020202030204" pitchFamily="34" charset="0"/>
              </a:rPr>
              <a:t> Update: 24/04/2020</a:t>
            </a:r>
            <a:r>
              <a:rPr lang="en-GB" altLang="en-US" sz="1200" dirty="0">
                <a:solidFill>
                  <a:srgbClr val="000000"/>
                </a:solidFill>
                <a:latin typeface="Arial Narrow" panose="020B0606020202030204" pitchFamily="34" charset="0"/>
              </a:rPr>
              <a:t>   Slide </a:t>
            </a:r>
            <a:fld id="{FAC5F405-003C-4691-AEF4-2885645F56B1}" type="slidenum">
              <a:rPr lang="en-GB" altLang="en-US" sz="1200" smtClean="0">
                <a:solidFill>
                  <a:srgbClr val="000000"/>
                </a:solidFill>
                <a:latin typeface="Arial Narrow" panose="020B0606020202030204" pitchFamily="34" charset="0"/>
              </a:rPr>
              <a:t>‹#›</a:t>
            </a:fld>
            <a:endParaRPr lang="en-GB" altLang="en-US" sz="1200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MSIPCMContentMarking" descr="{&quot;HashCode&quot;:-1818968269,&quot;Placement&quot;:&quot;Header&quot;}">
            <a:extLst>
              <a:ext uri="{FF2B5EF4-FFF2-40B4-BE49-F238E27FC236}">
                <a16:creationId xmlns:a16="http://schemas.microsoft.com/office/drawing/2014/main" id="{A5A1CE6C-FCF1-4F2E-893E-E5FDE7CF874F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11" r:id="rId2"/>
    <p:sldLayoutId id="2147483921" r:id="rId3"/>
    <p:sldLayoutId id="2147483922" r:id="rId4"/>
  </p:sldLayoutIdLst>
  <p:hf hdr="0" ftr="0" dt="0"/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5pPr>
      <a:lvl6pPr marL="4572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6pPr>
      <a:lvl7pPr marL="9144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7pPr>
      <a:lvl8pPr marL="1371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8pPr>
      <a:lvl9pPr marL="18288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39725" indent="-339725" algn="l" defTabSz="457200" rtl="0" eaLnBrk="0" fontAlgn="base" hangingPunct="0">
        <a:lnSpc>
          <a:spcPct val="87000"/>
        </a:lnSpc>
        <a:spcBef>
          <a:spcPts val="800"/>
        </a:spcBef>
        <a:spcAft>
          <a:spcPct val="0"/>
        </a:spcAft>
        <a:buClr>
          <a:srgbClr val="000000"/>
        </a:buClr>
        <a:buSzPct val="140000"/>
        <a:buFont typeface="Wingdings" pitchFamily="2" charset="2"/>
        <a:buChar char=""/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57200" rtl="0" eaLnBrk="0" fontAlgn="base" hangingPunct="0">
        <a:lnSpc>
          <a:spcPct val="87000"/>
        </a:lnSpc>
        <a:spcBef>
          <a:spcPts val="7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"/>
        <a:defRPr sz="2800" b="1">
          <a:solidFill>
            <a:srgbClr val="0033CC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7000"/>
        </a:lnSpc>
        <a:spcBef>
          <a:spcPts val="600"/>
        </a:spcBef>
        <a:spcAft>
          <a:spcPct val="0"/>
        </a:spcAft>
        <a:buClr>
          <a:srgbClr val="996633"/>
        </a:buClr>
        <a:buSzPct val="100000"/>
        <a:buFont typeface="Wingdings" pitchFamily="2" charset="2"/>
        <a:buChar char=""/>
        <a:defRPr sz="2400">
          <a:solidFill>
            <a:srgbClr val="99663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5pPr>
      <a:lvl6pPr marL="25146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0225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3046412" y="6477000"/>
            <a:ext cx="2819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lvl="1" algn="ctr">
              <a:spcBef>
                <a:spcPts val="750"/>
              </a:spcBef>
              <a:buFont typeface="Arial Narrow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1200" dirty="0">
                <a:solidFill>
                  <a:srgbClr val="000000"/>
                </a:solidFill>
                <a:latin typeface="Arial Narrow" pitchFamily="34" charset="0"/>
                <a:cs typeface="Lucida Sans Unicode"/>
              </a:rPr>
              <a:t>Diploma in IT / ISF </a:t>
            </a:r>
          </a:p>
          <a:p>
            <a:pPr lvl="1" algn="ctr">
              <a:spcBef>
                <a:spcPts val="750"/>
              </a:spcBef>
              <a:buFont typeface="Arial Narrow" pitchFamily="34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GB" sz="1200" dirty="0">
                <a:solidFill>
                  <a:srgbClr val="000000"/>
                </a:solidFill>
                <a:latin typeface="Arial Narrow" pitchFamily="34" charset="0"/>
                <a:cs typeface="Lucida Sans Unicode"/>
              </a:rPr>
              <a:t>    NI Semester 2</a:t>
            </a:r>
          </a:p>
        </p:txBody>
      </p:sp>
      <p:sp>
        <p:nvSpPr>
          <p:cNvPr id="4101" name="Line 4"/>
          <p:cNvSpPr>
            <a:spLocks noChangeShapeType="1"/>
          </p:cNvSpPr>
          <p:nvPr/>
        </p:nvSpPr>
        <p:spPr bwMode="auto">
          <a:xfrm>
            <a:off x="457200" y="6248400"/>
            <a:ext cx="8153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cs typeface="Lucida Sans Unicode"/>
            </a:endParaRP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CC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SG">
              <a:solidFill>
                <a:srgbClr val="000000"/>
              </a:solidFill>
              <a:cs typeface="Lucida Sans Unicode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88425" cy="682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pic>
        <p:nvPicPr>
          <p:cNvPr id="410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0625"/>
            <a:ext cx="17145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MSIPCMContentMarking" descr="{&quot;HashCode&quot;:-1818968269,&quot;Placement&quot;:&quot;Header&quot;}">
            <a:extLst>
              <a:ext uri="{FF2B5EF4-FFF2-40B4-BE49-F238E27FC236}">
                <a16:creationId xmlns:a16="http://schemas.microsoft.com/office/drawing/2014/main" id="{86BB0BF1-29DE-4FAD-B151-69345CF54965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  <p:extLst>
      <p:ext uri="{BB962C8B-B14F-4D97-AF65-F5344CB8AC3E}">
        <p14:creationId xmlns:p14="http://schemas.microsoft.com/office/powerpoint/2010/main" val="413471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</p:sldLayoutIdLst>
  <p:hf hdr="0" ftr="0" dt="0"/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5pPr>
      <a:lvl6pPr marL="4572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6pPr>
      <a:lvl7pPr marL="9144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7pPr>
      <a:lvl8pPr marL="1371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8pPr>
      <a:lvl9pPr marL="18288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Tahoma" pitchFamily="34" charset="0"/>
        <a:defRPr sz="36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39725" indent="-339725" algn="l" defTabSz="457200" rtl="0" eaLnBrk="0" fontAlgn="base" hangingPunct="0">
        <a:lnSpc>
          <a:spcPct val="87000"/>
        </a:lnSpc>
        <a:spcBef>
          <a:spcPts val="800"/>
        </a:spcBef>
        <a:spcAft>
          <a:spcPct val="0"/>
        </a:spcAft>
        <a:buClr>
          <a:srgbClr val="000000"/>
        </a:buClr>
        <a:buSzPct val="140000"/>
        <a:buFont typeface="Wingdings" pitchFamily="2" charset="2"/>
        <a:buChar char=""/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739775" indent="-282575" algn="l" defTabSz="457200" rtl="0" eaLnBrk="0" fontAlgn="base" hangingPunct="0">
        <a:lnSpc>
          <a:spcPct val="87000"/>
        </a:lnSpc>
        <a:spcBef>
          <a:spcPts val="7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"/>
        <a:defRPr sz="2800" b="1">
          <a:solidFill>
            <a:srgbClr val="0033CC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7000"/>
        </a:lnSpc>
        <a:spcBef>
          <a:spcPts val="600"/>
        </a:spcBef>
        <a:spcAft>
          <a:spcPct val="0"/>
        </a:spcAft>
        <a:buClr>
          <a:srgbClr val="996633"/>
        </a:buClr>
        <a:buSzPct val="100000"/>
        <a:buFont typeface="Wingdings" pitchFamily="2" charset="2"/>
        <a:buChar char=""/>
        <a:defRPr sz="2400">
          <a:solidFill>
            <a:srgbClr val="996633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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5pPr>
      <a:lvl6pPr marL="25146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6pPr>
      <a:lvl7pPr marL="29718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7pPr>
      <a:lvl8pPr marL="34290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8pPr>
      <a:lvl9pPr marL="3886200" indent="-228600" algn="l" defTabSz="457200" rtl="0" eaLnBrk="1" fontAlgn="base" hangingPunct="1">
        <a:lnSpc>
          <a:spcPct val="87000"/>
        </a:lnSpc>
        <a:spcBef>
          <a:spcPts val="500"/>
        </a:spcBef>
        <a:spcAft>
          <a:spcPct val="0"/>
        </a:spcAft>
        <a:buClr>
          <a:srgbClr val="000000"/>
        </a:buClr>
        <a:buSzPct val="90000"/>
        <a:buFont typeface="Wingdings" pitchFamily="2" charset="2"/>
        <a:buChar char=""/>
        <a:defRPr sz="2000">
          <a:solidFill>
            <a:srgbClr val="0099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macc-usa.com/ethernet.jpg" TargetMode="External"/><Relationship Id="rId5" Type="http://schemas.openxmlformats.org/officeDocument/2006/relationships/image" Target="../media/image18.jpeg"/><Relationship Id="rId4" Type="http://schemas.openxmlformats.org/officeDocument/2006/relationships/hyperlink" Target="http://www.microsoft.com/mspress/books/sampchap/4077/F03xx19.jpg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-38100" y="0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Lucida Sans Unicode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43100" y="1168401"/>
            <a:ext cx="7058025" cy="4191000"/>
          </a:xfrm>
        </p:spPr>
        <p:txBody>
          <a:bodyPr/>
          <a:lstStyle/>
          <a:p>
            <a:pPr algn="ctr">
              <a:lnSpc>
                <a:spcPct val="130000"/>
              </a:lnSpc>
            </a:pPr>
            <a:r>
              <a:rPr lang="en-GB" sz="4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Networking Infrastructure</a:t>
            </a:r>
          </a:p>
          <a:p>
            <a:pPr algn="ctr">
              <a:lnSpc>
                <a:spcPct val="130000"/>
              </a:lnSpc>
            </a:pPr>
            <a:r>
              <a:rPr lang="en-GB" sz="4000" b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Ethernet Switching - Spanning Tree Protocol</a:t>
            </a:r>
          </a:p>
          <a:p>
            <a:pPr algn="ctr">
              <a:lnSpc>
                <a:spcPct val="130000"/>
              </a:lnSpc>
            </a:pPr>
            <a:r>
              <a:rPr lang="en-GB" sz="4000" b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&amp; Ethernet Evolution</a:t>
            </a:r>
          </a:p>
          <a:p>
            <a:pPr algn="ctr">
              <a:lnSpc>
                <a:spcPct val="130000"/>
              </a:lnSpc>
            </a:pPr>
            <a:endParaRPr lang="en-GB" sz="40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3810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36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Lucida Sans Unicode"/>
              </a:rPr>
              <a:t>Lecture</a:t>
            </a:r>
            <a:endParaRPr lang="en-GB" sz="36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Lucida Sans Unicode"/>
            </a:endParaRP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rgbClr val="FFFFFF"/>
                </a:solidFill>
                <a:latin typeface="Tahoma" pitchFamily="34" charset="0"/>
                <a:cs typeface="Lucida Sans Unicode"/>
              </a:rPr>
              <a:t>NI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381000" y="5003800"/>
            <a:ext cx="91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Lucida Sans Unicode"/>
              </a:rPr>
              <a:t>2</a:t>
            </a:r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Lucida Sans Unicode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514600" y="5426355"/>
            <a:ext cx="5486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  <a:buFont typeface="Wingdings" pitchFamily="2" charset="2"/>
              <a:buNone/>
            </a:pPr>
            <a:r>
              <a:rPr kumimoji="1" lang="en-GB" b="1" dirty="0">
                <a:solidFill>
                  <a:srgbClr val="000000"/>
                </a:solidFill>
                <a:latin typeface="Arial Narrow" pitchFamily="34" charset="0"/>
                <a:cs typeface="Lucida Sans Unicode"/>
              </a:rPr>
              <a:t>Networking Infrastructure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  <a:buFont typeface="Wingdings" pitchFamily="2" charset="2"/>
              <a:buNone/>
            </a:pPr>
            <a:r>
              <a:rPr kumimoji="1" lang="en-GB" dirty="0">
                <a:solidFill>
                  <a:srgbClr val="000000"/>
                </a:solidFill>
                <a:latin typeface="Arial Narrow" pitchFamily="34" charset="0"/>
                <a:cs typeface="Lucida Sans Unicode"/>
              </a:rPr>
              <a:t>Diploma in CSF / IT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140000"/>
              <a:buFont typeface="Wingdings" pitchFamily="2" charset="2"/>
              <a:buNone/>
            </a:pPr>
            <a:r>
              <a:rPr kumimoji="1" lang="en-GB" dirty="0">
                <a:solidFill>
                  <a:srgbClr val="000000"/>
                </a:solidFill>
                <a:latin typeface="Arial Narrow" pitchFamily="34" charset="0"/>
                <a:cs typeface="Lucida Sans Unicode"/>
              </a:rPr>
              <a:t>Year 2 (2020/2021), Semester 3</a:t>
            </a:r>
            <a:endParaRPr kumimoji="1" lang="en-GB" sz="4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Lucida Sans Unicode"/>
            </a:endParaRPr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cs typeface="Lucida Sans Unicode"/>
            </a:endParaRPr>
          </a:p>
        </p:txBody>
      </p:sp>
      <p:pic>
        <p:nvPicPr>
          <p:cNvPr id="129040" name="Picture 16" descr="School of IC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6705600" y="6324600"/>
            <a:ext cx="1901825" cy="457200"/>
          </a:xfrm>
          <a:prstGeom prst="rect">
            <a:avLst/>
          </a:prstGeom>
        </p:spPr>
        <p:txBody>
          <a:bodyPr/>
          <a:lstStyle/>
          <a:p>
            <a:br>
              <a:rPr lang="en-GB" altLang="en-US" dirty="0"/>
            </a:br>
            <a:r>
              <a:rPr lang="en-GB" altLang="en-US" dirty="0"/>
              <a:t> 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Last Update: 29/9/2015</a:t>
            </a:r>
          </a:p>
          <a:p>
            <a:r>
              <a:rPr lang="en-GB" altLang="en-US" dirty="0"/>
              <a:t>Slide </a:t>
            </a:r>
            <a:fld id="{47B317F8-519E-4624-B562-B1FFA028F801}" type="slidenum">
              <a:rPr lang="en-GB" altLang="en-US" smtClean="0"/>
              <a:pPr/>
              <a:t>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85602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696200" cy="3962400"/>
          </a:xfrm>
        </p:spPr>
        <p:txBody>
          <a:bodyPr lIns="91440" tIns="45720" rIns="91440" bIns="45720"/>
          <a:lstStyle/>
          <a:p>
            <a:pPr eaLnBrk="1" hangingPunct="1">
              <a:buClr>
                <a:srgbClr val="003399"/>
              </a:buClr>
            </a:pPr>
            <a:r>
              <a:rPr lang="en-US" altLang="en-US" sz="2400" dirty="0"/>
              <a:t>How the contents of a frame is switched to the destination port?</a:t>
            </a:r>
          </a:p>
          <a:p>
            <a:pPr eaLnBrk="1" hangingPunct="1">
              <a:buClr>
                <a:srgbClr val="003399"/>
              </a:buClr>
            </a:pPr>
            <a:r>
              <a:rPr lang="en-US" altLang="en-US" sz="2400" dirty="0"/>
              <a:t>Three switching modes {offering different performance &amp; latency } :</a:t>
            </a:r>
          </a:p>
          <a:p>
            <a:pPr eaLnBrk="1" hangingPunct="1">
              <a:buClr>
                <a:srgbClr val="003399"/>
              </a:buClr>
            </a:pPr>
            <a:endParaRPr lang="en-US" altLang="en-US" sz="2400" dirty="0"/>
          </a:p>
          <a:p>
            <a:pPr lvl="1" eaLnBrk="1" hangingPunct="1">
              <a:buClr>
                <a:srgbClr val="003399"/>
              </a:buClr>
              <a:buFont typeface="Wingdings" pitchFamily="2" charset="2"/>
              <a:buChar char="u"/>
            </a:pPr>
            <a:r>
              <a:rPr lang="en-US" altLang="en-US" sz="2400" dirty="0">
                <a:ea typeface="MS Mincho" panose="02020609040205080304" pitchFamily="49" charset="-128"/>
              </a:rPr>
              <a:t>Store-and-Forward Switching</a:t>
            </a:r>
          </a:p>
          <a:p>
            <a:pPr lvl="1" eaLnBrk="1" hangingPunct="1">
              <a:buClr>
                <a:srgbClr val="003399"/>
              </a:buClr>
              <a:buFont typeface="Wingdings" pitchFamily="2" charset="2"/>
              <a:buChar char="u"/>
            </a:pPr>
            <a:r>
              <a:rPr lang="en-US" altLang="en-US" sz="2400" dirty="0">
                <a:ea typeface="MS Mincho" panose="02020609040205080304" pitchFamily="49" charset="-128"/>
              </a:rPr>
              <a:t>Cut-Through Switching</a:t>
            </a:r>
          </a:p>
          <a:p>
            <a:pPr lvl="1" eaLnBrk="1" hangingPunct="1">
              <a:buClr>
                <a:srgbClr val="003399"/>
              </a:buClr>
              <a:buFont typeface="Wingdings" pitchFamily="2" charset="2"/>
              <a:buChar char="u"/>
            </a:pPr>
            <a:r>
              <a:rPr lang="en-US" altLang="en-US" sz="2400" dirty="0">
                <a:ea typeface="MS Mincho" panose="02020609040205080304" pitchFamily="49" charset="-128"/>
              </a:rPr>
              <a:t>Fragment-Free Switching</a:t>
            </a:r>
          </a:p>
          <a:p>
            <a:pPr eaLnBrk="1" hangingPunct="1">
              <a:buClr>
                <a:srgbClr val="003399"/>
              </a:buClr>
              <a:buFont typeface="Wingdings" pitchFamily="2" charset="2"/>
              <a:buNone/>
            </a:pPr>
            <a:endParaRPr lang="en-US" altLang="en-US" sz="2400" dirty="0">
              <a:ea typeface="MS Mincho" panose="02020609040205080304" pitchFamily="49" charset="-128"/>
            </a:endParaRPr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8959850" y="609600"/>
            <a:ext cx="1841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lnSpc>
                <a:spcPct val="85000"/>
              </a:lnSpc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685800" y="838200"/>
            <a:ext cx="35910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800" b="1" dirty="0">
                <a:solidFill>
                  <a:srgbClr val="660066"/>
                </a:solidFill>
                <a:latin typeface="Verdana" panose="020B0604030504040204" pitchFamily="34" charset="0"/>
              </a:rPr>
              <a:t>Switching Modes</a:t>
            </a:r>
            <a:endParaRPr lang="en-US" altLang="en-US" sz="2800" b="1" i="1" dirty="0">
              <a:solidFill>
                <a:srgbClr val="990099"/>
              </a:solidFill>
              <a:latin typeface="Verdana" panose="020B0604030504040204" pitchFamily="34" charset="0"/>
            </a:endParaRPr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0" y="76200"/>
            <a:ext cx="41152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600" b="1">
                <a:solidFill>
                  <a:schemeClr val="bg1"/>
                </a:solidFill>
                <a:latin typeface="+mj-lt"/>
              </a:rPr>
              <a:t>Switching Modes</a:t>
            </a:r>
            <a:endParaRPr lang="en-US" altLang="en-US" sz="3600" b="1" i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6705600" y="6324600"/>
            <a:ext cx="1901825" cy="457200"/>
          </a:xfrm>
          <a:prstGeom prst="rect">
            <a:avLst/>
          </a:prstGeom>
        </p:spPr>
        <p:txBody>
          <a:bodyPr/>
          <a:lstStyle/>
          <a:p>
            <a:br>
              <a:rPr lang="en-GB" altLang="en-US"/>
            </a:br>
            <a:r>
              <a:rPr lang="en-GB" altLang="en-US"/>
              <a:t> 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Last Update: 29/9/2015</a:t>
            </a:r>
          </a:p>
          <a:p>
            <a:r>
              <a:rPr lang="en-GB" altLang="en-US"/>
              <a:t>Slide </a:t>
            </a:r>
            <a:fld id="{47B317F8-519E-4624-B562-B1FFA028F801}" type="slidenum">
              <a:rPr lang="en-GB" altLang="en-US" smtClean="0"/>
              <a:pPr/>
              <a:t>10</a:t>
            </a:fld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7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7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7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453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8959850" y="609600"/>
            <a:ext cx="1841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lnSpc>
                <a:spcPct val="85000"/>
              </a:lnSpc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0" y="76200"/>
            <a:ext cx="41152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600" b="1" dirty="0">
                <a:solidFill>
                  <a:schemeClr val="bg1"/>
                </a:solidFill>
                <a:latin typeface="+mj-lt"/>
              </a:rPr>
              <a:t>Switching Modes</a:t>
            </a:r>
            <a:endParaRPr lang="en-US" altLang="en-US" sz="36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605" name="Line 6"/>
          <p:cNvSpPr>
            <a:spLocks noChangeShapeType="1"/>
          </p:cNvSpPr>
          <p:nvPr/>
        </p:nvSpPr>
        <p:spPr bwMode="auto">
          <a:xfrm>
            <a:off x="5410200" y="2743200"/>
            <a:ext cx="320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2514600" y="2971800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US" altLang="en-US" sz="2000"/>
              <a:t>Switch</a:t>
            </a:r>
          </a:p>
        </p:txBody>
      </p:sp>
      <p:pic>
        <p:nvPicPr>
          <p:cNvPr id="25607" name="Picture 8" descr="C3550_24_MBB0091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 t="35417" r="4652" b="42014"/>
          <a:stretch>
            <a:fillRect/>
          </a:stretch>
        </p:blipFill>
        <p:spPr bwMode="auto">
          <a:xfrm>
            <a:off x="2667000" y="2362200"/>
            <a:ext cx="37338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9" descr="j02857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9906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11" descr="j02857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657600"/>
            <a:ext cx="9906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12" descr="j02857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14400"/>
            <a:ext cx="9906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1" name="Picture 13" descr="j02857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362200"/>
            <a:ext cx="9906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2" name="Line 14"/>
          <p:cNvSpPr>
            <a:spLocks noChangeShapeType="1"/>
          </p:cNvSpPr>
          <p:nvPr/>
        </p:nvSpPr>
        <p:spPr bwMode="auto">
          <a:xfrm flipV="1">
            <a:off x="4343400" y="1524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15"/>
          <p:cNvSpPr>
            <a:spLocks noChangeShapeType="1"/>
          </p:cNvSpPr>
          <p:nvPr/>
        </p:nvSpPr>
        <p:spPr bwMode="auto">
          <a:xfrm>
            <a:off x="4343400" y="29718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Text Box 25"/>
          <p:cNvSpPr txBox="1">
            <a:spLocks noChangeArrowheads="1"/>
          </p:cNvSpPr>
          <p:nvPr/>
        </p:nvSpPr>
        <p:spPr bwMode="auto">
          <a:xfrm>
            <a:off x="609600" y="3048000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/>
              <a:t>Source</a:t>
            </a:r>
          </a:p>
        </p:txBody>
      </p:sp>
      <p:sp>
        <p:nvSpPr>
          <p:cNvPr id="25615" name="Text Box 29"/>
          <p:cNvSpPr txBox="1">
            <a:spLocks noChangeArrowheads="1"/>
          </p:cNvSpPr>
          <p:nvPr/>
        </p:nvSpPr>
        <p:spPr bwMode="auto">
          <a:xfrm>
            <a:off x="7391400" y="3048000"/>
            <a:ext cx="135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/>
              <a:t>Destination</a:t>
            </a:r>
          </a:p>
        </p:txBody>
      </p:sp>
      <p:sp>
        <p:nvSpPr>
          <p:cNvPr id="25616" name="Line 5"/>
          <p:cNvSpPr>
            <a:spLocks noChangeShapeType="1"/>
          </p:cNvSpPr>
          <p:nvPr/>
        </p:nvSpPr>
        <p:spPr bwMode="auto">
          <a:xfrm>
            <a:off x="1447800" y="27432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17" name="Group 68"/>
          <p:cNvGrpSpPr>
            <a:grpSpLocks/>
          </p:cNvGrpSpPr>
          <p:nvPr/>
        </p:nvGrpSpPr>
        <p:grpSpPr bwMode="auto">
          <a:xfrm>
            <a:off x="2971800" y="2590800"/>
            <a:ext cx="2638425" cy="330200"/>
            <a:chOff x="3508" y="2623"/>
            <a:chExt cx="1614" cy="226"/>
          </a:xfrm>
        </p:grpSpPr>
        <p:sp>
          <p:nvSpPr>
            <p:cNvPr id="25620" name="Rectangle 46"/>
            <p:cNvSpPr>
              <a:spLocks noChangeArrowheads="1"/>
            </p:cNvSpPr>
            <p:nvPr/>
          </p:nvSpPr>
          <p:spPr bwMode="auto">
            <a:xfrm>
              <a:off x="3552" y="2623"/>
              <a:ext cx="1536" cy="2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25621" name="Text Box 50"/>
            <p:cNvSpPr txBox="1">
              <a:spLocks noChangeArrowheads="1"/>
            </p:cNvSpPr>
            <p:nvPr/>
          </p:nvSpPr>
          <p:spPr bwMode="auto">
            <a:xfrm>
              <a:off x="4852" y="2640"/>
              <a:ext cx="270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/>
              <a:r>
                <a:rPr lang="en-US" altLang="en-US" sz="1400"/>
                <a:t>DA</a:t>
              </a:r>
            </a:p>
          </p:txBody>
        </p:sp>
        <p:sp>
          <p:nvSpPr>
            <p:cNvPr id="25622" name="Text Box 51"/>
            <p:cNvSpPr txBox="1">
              <a:spLocks noChangeArrowheads="1"/>
            </p:cNvSpPr>
            <p:nvPr/>
          </p:nvSpPr>
          <p:spPr bwMode="auto">
            <a:xfrm>
              <a:off x="4611" y="2640"/>
              <a:ext cx="252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/>
              <a:r>
                <a:rPr lang="en-US" altLang="en-US" sz="1400"/>
                <a:t>SA</a:t>
              </a:r>
            </a:p>
          </p:txBody>
        </p:sp>
        <p:sp>
          <p:nvSpPr>
            <p:cNvPr id="25623" name="Text Box 52"/>
            <p:cNvSpPr txBox="1">
              <a:spLocks noChangeArrowheads="1"/>
            </p:cNvSpPr>
            <p:nvPr/>
          </p:nvSpPr>
          <p:spPr bwMode="auto">
            <a:xfrm>
              <a:off x="4277" y="264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/>
              <a:r>
                <a:rPr lang="en-US" altLang="en-US" sz="1400"/>
                <a:t>Type</a:t>
              </a:r>
            </a:p>
          </p:txBody>
        </p:sp>
        <p:sp>
          <p:nvSpPr>
            <p:cNvPr id="25624" name="Text Box 53"/>
            <p:cNvSpPr txBox="1">
              <a:spLocks noChangeArrowheads="1"/>
            </p:cNvSpPr>
            <p:nvPr/>
          </p:nvSpPr>
          <p:spPr bwMode="auto">
            <a:xfrm>
              <a:off x="3888" y="2640"/>
              <a:ext cx="31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1400"/>
                <a:t>Data</a:t>
              </a:r>
            </a:p>
          </p:txBody>
        </p:sp>
        <p:sp>
          <p:nvSpPr>
            <p:cNvPr id="25625" name="Text Box 54"/>
            <p:cNvSpPr txBox="1">
              <a:spLocks noChangeArrowheads="1"/>
            </p:cNvSpPr>
            <p:nvPr/>
          </p:nvSpPr>
          <p:spPr bwMode="auto">
            <a:xfrm>
              <a:off x="3508" y="2640"/>
              <a:ext cx="30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/>
              <a:r>
                <a:rPr lang="en-US" altLang="en-US" sz="1400"/>
                <a:t>FCS</a:t>
              </a:r>
            </a:p>
          </p:txBody>
        </p:sp>
        <p:sp>
          <p:nvSpPr>
            <p:cNvPr id="25626" name="Line 62"/>
            <p:cNvSpPr>
              <a:spLocks noChangeShapeType="1"/>
            </p:cNvSpPr>
            <p:nvPr/>
          </p:nvSpPr>
          <p:spPr bwMode="auto">
            <a:xfrm>
              <a:off x="4848" y="264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Line 63"/>
            <p:cNvSpPr>
              <a:spLocks noChangeShapeType="1"/>
            </p:cNvSpPr>
            <p:nvPr/>
          </p:nvSpPr>
          <p:spPr bwMode="auto">
            <a:xfrm>
              <a:off x="4608" y="264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8" name="Line 64"/>
            <p:cNvSpPr>
              <a:spLocks noChangeShapeType="1"/>
            </p:cNvSpPr>
            <p:nvPr/>
          </p:nvSpPr>
          <p:spPr bwMode="auto">
            <a:xfrm>
              <a:off x="4272" y="264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Line 65"/>
            <p:cNvSpPr>
              <a:spLocks noChangeShapeType="1"/>
            </p:cNvSpPr>
            <p:nvPr/>
          </p:nvSpPr>
          <p:spPr bwMode="auto">
            <a:xfrm>
              <a:off x="3840" y="264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8" name="AutoShape 69"/>
          <p:cNvSpPr>
            <a:spLocks noChangeArrowheads="1"/>
          </p:cNvSpPr>
          <p:nvPr/>
        </p:nvSpPr>
        <p:spPr bwMode="auto">
          <a:xfrm>
            <a:off x="5029200" y="990600"/>
            <a:ext cx="3581400" cy="1219200"/>
          </a:xfrm>
          <a:prstGeom prst="wedgeRectCallout">
            <a:avLst>
              <a:gd name="adj1" fmla="val -38296"/>
              <a:gd name="adj2" fmla="val 73699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US" altLang="en-US"/>
              <a:t>Checked the frame. It is good (FCS). I am to forward the frame now.</a:t>
            </a:r>
          </a:p>
        </p:txBody>
      </p:sp>
      <p:sp>
        <p:nvSpPr>
          <p:cNvPr id="25619" name="Text Box 70"/>
          <p:cNvSpPr txBox="1">
            <a:spLocks noChangeArrowheads="1"/>
          </p:cNvSpPr>
          <p:nvPr/>
        </p:nvSpPr>
        <p:spPr bwMode="auto">
          <a:xfrm>
            <a:off x="1676400" y="4495800"/>
            <a:ext cx="60882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600" b="1" dirty="0"/>
              <a:t>Store-and-Forward Switching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6705600" y="6324600"/>
            <a:ext cx="1901825" cy="457200"/>
          </a:xfrm>
          <a:prstGeom prst="rect">
            <a:avLst/>
          </a:prstGeom>
        </p:spPr>
        <p:txBody>
          <a:bodyPr/>
          <a:lstStyle/>
          <a:p>
            <a:br>
              <a:rPr lang="en-GB" altLang="en-US"/>
            </a:br>
            <a:r>
              <a:rPr lang="en-GB" altLang="en-US"/>
              <a:t> 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Last Update: 29/9/2015</a:t>
            </a:r>
          </a:p>
          <a:p>
            <a:r>
              <a:rPr lang="en-GB" altLang="en-US"/>
              <a:t>Slide </a:t>
            </a:r>
            <a:fld id="{47B317F8-519E-4624-B562-B1FFA028F801}" type="slidenum">
              <a:rPr lang="en-GB" altLang="en-US" smtClean="0"/>
              <a:pPr/>
              <a:t>11</a:t>
            </a:fld>
            <a:endParaRPr lang="en-GB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/>
          <p:cNvSpPr>
            <a:spLocks noGrp="1"/>
          </p:cNvSpPr>
          <p:nvPr>
            <p:ph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altLang="en-US" sz="2400" b="0" dirty="0"/>
              <a:t>Read the entire frame into memory buffer &amp; determine whether the frame is valid or invalid.</a:t>
            </a:r>
          </a:p>
          <a:p>
            <a:pPr lvl="1"/>
            <a:r>
              <a:rPr lang="en-US" altLang="en-US" sz="2000" b="0" dirty="0"/>
              <a:t>Fragment less than 64 bytes due to collision.</a:t>
            </a:r>
          </a:p>
          <a:p>
            <a:pPr lvl="1"/>
            <a:r>
              <a:rPr lang="en-US" altLang="en-US" sz="2000" b="0" dirty="0"/>
              <a:t>Corrupted frame detected using the FCS field.</a:t>
            </a:r>
          </a:p>
          <a:p>
            <a:r>
              <a:rPr lang="en-US" altLang="en-US" sz="2400" b="0" dirty="0"/>
              <a:t>Advantage: prevents wasting the bandwidth on the destination network by invalid or bad frames that can adversely affect the network performance. </a:t>
            </a:r>
          </a:p>
          <a:p>
            <a:r>
              <a:rPr lang="en-US" altLang="en-US" sz="2400" b="0" dirty="0"/>
              <a:t>Downside: the frame error checking and memory buffering contributes to greater delay or latency.</a:t>
            </a:r>
          </a:p>
        </p:txBody>
      </p:sp>
      <p:sp>
        <p:nvSpPr>
          <p:cNvPr id="26627" name="Text Box 70"/>
          <p:cNvSpPr txBox="1">
            <a:spLocks noChangeArrowheads="1"/>
          </p:cNvSpPr>
          <p:nvPr/>
        </p:nvSpPr>
        <p:spPr bwMode="auto">
          <a:xfrm>
            <a:off x="0" y="76200"/>
            <a:ext cx="70487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600" b="1">
                <a:solidFill>
                  <a:schemeClr val="bg1"/>
                </a:solidFill>
                <a:latin typeface="+mj-lt"/>
              </a:rPr>
              <a:t>Store-and-Forward Switching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6705600" y="6324600"/>
            <a:ext cx="1901825" cy="457200"/>
          </a:xfrm>
          <a:prstGeom prst="rect">
            <a:avLst/>
          </a:prstGeom>
        </p:spPr>
        <p:txBody>
          <a:bodyPr/>
          <a:lstStyle/>
          <a:p>
            <a:br>
              <a:rPr lang="en-GB" altLang="en-US"/>
            </a:br>
            <a:r>
              <a:rPr lang="en-GB" altLang="en-US"/>
              <a:t> 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Last Update: 29/9/2015</a:t>
            </a:r>
          </a:p>
          <a:p>
            <a:r>
              <a:rPr lang="en-GB" altLang="en-US"/>
              <a:t>Slide </a:t>
            </a:r>
            <a:fld id="{47B317F8-519E-4624-B562-B1FFA028F801}" type="slidenum">
              <a:rPr lang="en-GB" altLang="en-US" smtClean="0"/>
              <a:pPr/>
              <a:t>12</a:t>
            </a:fld>
            <a:endParaRPr lang="en-GB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8959850" y="609600"/>
            <a:ext cx="1841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lnSpc>
                <a:spcPct val="85000"/>
              </a:lnSpc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0" y="76200"/>
            <a:ext cx="7391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600" b="1" dirty="0">
                <a:solidFill>
                  <a:schemeClr val="bg1"/>
                </a:solidFill>
                <a:latin typeface="+mj-lt"/>
              </a:rPr>
              <a:t>Switching Modes</a:t>
            </a:r>
            <a:endParaRPr lang="en-US" altLang="en-US" sz="36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5410200" y="2743200"/>
            <a:ext cx="320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514600" y="2971800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US" altLang="en-US" sz="2000"/>
              <a:t>Switch</a:t>
            </a:r>
          </a:p>
        </p:txBody>
      </p:sp>
      <p:pic>
        <p:nvPicPr>
          <p:cNvPr id="27655" name="Picture 7" descr="C3550_24_MBB0091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 t="35417" r="4652" b="42014"/>
          <a:stretch>
            <a:fillRect/>
          </a:stretch>
        </p:blipFill>
        <p:spPr bwMode="auto">
          <a:xfrm>
            <a:off x="2667000" y="2362200"/>
            <a:ext cx="37338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8" descr="j02857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9906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9" descr="j02857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657600"/>
            <a:ext cx="9906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8" name="Picture 10" descr="j02857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14400"/>
            <a:ext cx="9906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9" name="Picture 11" descr="j02857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362200"/>
            <a:ext cx="9906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0" name="Line 12"/>
          <p:cNvSpPr>
            <a:spLocks noChangeShapeType="1"/>
          </p:cNvSpPr>
          <p:nvPr/>
        </p:nvSpPr>
        <p:spPr bwMode="auto">
          <a:xfrm flipV="1">
            <a:off x="4343400" y="1524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4343400" y="29718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609600" y="3048000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/>
              <a:t>Source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7391400" y="3048000"/>
            <a:ext cx="135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/>
              <a:t>Destination</a:t>
            </a: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1447800" y="27432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65" name="Group 17"/>
          <p:cNvGrpSpPr>
            <a:grpSpLocks/>
          </p:cNvGrpSpPr>
          <p:nvPr/>
        </p:nvGrpSpPr>
        <p:grpSpPr bwMode="auto">
          <a:xfrm>
            <a:off x="533400" y="2590800"/>
            <a:ext cx="2638425" cy="330200"/>
            <a:chOff x="3508" y="2623"/>
            <a:chExt cx="1614" cy="226"/>
          </a:xfrm>
        </p:grpSpPr>
        <p:sp>
          <p:nvSpPr>
            <p:cNvPr id="27668" name="Rectangle 18"/>
            <p:cNvSpPr>
              <a:spLocks noChangeArrowheads="1"/>
            </p:cNvSpPr>
            <p:nvPr/>
          </p:nvSpPr>
          <p:spPr bwMode="auto">
            <a:xfrm>
              <a:off x="3552" y="2623"/>
              <a:ext cx="1536" cy="2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27669" name="Text Box 19"/>
            <p:cNvSpPr txBox="1">
              <a:spLocks noChangeArrowheads="1"/>
            </p:cNvSpPr>
            <p:nvPr/>
          </p:nvSpPr>
          <p:spPr bwMode="auto">
            <a:xfrm>
              <a:off x="4852" y="2640"/>
              <a:ext cx="270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/>
              <a:r>
                <a:rPr lang="en-US" altLang="en-US" sz="1400"/>
                <a:t>DA</a:t>
              </a:r>
            </a:p>
          </p:txBody>
        </p:sp>
        <p:sp>
          <p:nvSpPr>
            <p:cNvPr id="27670" name="Text Box 20"/>
            <p:cNvSpPr txBox="1">
              <a:spLocks noChangeArrowheads="1"/>
            </p:cNvSpPr>
            <p:nvPr/>
          </p:nvSpPr>
          <p:spPr bwMode="auto">
            <a:xfrm>
              <a:off x="4611" y="2640"/>
              <a:ext cx="252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/>
              <a:r>
                <a:rPr lang="en-US" altLang="en-US" sz="1400"/>
                <a:t>SA</a:t>
              </a:r>
            </a:p>
          </p:txBody>
        </p:sp>
        <p:sp>
          <p:nvSpPr>
            <p:cNvPr id="27671" name="Text Box 21"/>
            <p:cNvSpPr txBox="1">
              <a:spLocks noChangeArrowheads="1"/>
            </p:cNvSpPr>
            <p:nvPr/>
          </p:nvSpPr>
          <p:spPr bwMode="auto">
            <a:xfrm>
              <a:off x="4277" y="264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/>
              <a:r>
                <a:rPr lang="en-US" altLang="en-US" sz="1400"/>
                <a:t>Type</a:t>
              </a:r>
            </a:p>
          </p:txBody>
        </p:sp>
        <p:sp>
          <p:nvSpPr>
            <p:cNvPr id="27672" name="Text Box 22"/>
            <p:cNvSpPr txBox="1">
              <a:spLocks noChangeArrowheads="1"/>
            </p:cNvSpPr>
            <p:nvPr/>
          </p:nvSpPr>
          <p:spPr bwMode="auto">
            <a:xfrm>
              <a:off x="3888" y="2640"/>
              <a:ext cx="31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1400"/>
                <a:t>Data</a:t>
              </a:r>
            </a:p>
          </p:txBody>
        </p:sp>
        <p:sp>
          <p:nvSpPr>
            <p:cNvPr id="27673" name="Text Box 23"/>
            <p:cNvSpPr txBox="1">
              <a:spLocks noChangeArrowheads="1"/>
            </p:cNvSpPr>
            <p:nvPr/>
          </p:nvSpPr>
          <p:spPr bwMode="auto">
            <a:xfrm>
              <a:off x="3508" y="2640"/>
              <a:ext cx="30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/>
              <a:r>
                <a:rPr lang="en-US" altLang="en-US" sz="1400"/>
                <a:t>FCS</a:t>
              </a:r>
            </a:p>
          </p:txBody>
        </p:sp>
        <p:sp>
          <p:nvSpPr>
            <p:cNvPr id="27674" name="Line 24"/>
            <p:cNvSpPr>
              <a:spLocks noChangeShapeType="1"/>
            </p:cNvSpPr>
            <p:nvPr/>
          </p:nvSpPr>
          <p:spPr bwMode="auto">
            <a:xfrm>
              <a:off x="4848" y="264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Line 25"/>
            <p:cNvSpPr>
              <a:spLocks noChangeShapeType="1"/>
            </p:cNvSpPr>
            <p:nvPr/>
          </p:nvSpPr>
          <p:spPr bwMode="auto">
            <a:xfrm>
              <a:off x="4608" y="264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Line 26"/>
            <p:cNvSpPr>
              <a:spLocks noChangeShapeType="1"/>
            </p:cNvSpPr>
            <p:nvPr/>
          </p:nvSpPr>
          <p:spPr bwMode="auto">
            <a:xfrm>
              <a:off x="4272" y="264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Line 27"/>
            <p:cNvSpPr>
              <a:spLocks noChangeShapeType="1"/>
            </p:cNvSpPr>
            <p:nvPr/>
          </p:nvSpPr>
          <p:spPr bwMode="auto">
            <a:xfrm>
              <a:off x="3840" y="264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66" name="AutoShape 28"/>
          <p:cNvSpPr>
            <a:spLocks noChangeArrowheads="1"/>
          </p:cNvSpPr>
          <p:nvPr/>
        </p:nvSpPr>
        <p:spPr bwMode="auto">
          <a:xfrm>
            <a:off x="5029200" y="990600"/>
            <a:ext cx="3581400" cy="1219200"/>
          </a:xfrm>
          <a:prstGeom prst="wedgeRectCallout">
            <a:avLst>
              <a:gd name="adj1" fmla="val -38296"/>
              <a:gd name="adj2" fmla="val 73699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US" altLang="en-US"/>
              <a:t>I have the destination MAC address (DA). I can transmit the frame now.</a:t>
            </a:r>
          </a:p>
        </p:txBody>
      </p:sp>
      <p:sp>
        <p:nvSpPr>
          <p:cNvPr id="27667" name="Text Box 29"/>
          <p:cNvSpPr txBox="1">
            <a:spLocks noChangeArrowheads="1"/>
          </p:cNvSpPr>
          <p:nvPr/>
        </p:nvSpPr>
        <p:spPr bwMode="auto">
          <a:xfrm>
            <a:off x="2133600" y="4495800"/>
            <a:ext cx="48827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600" b="1" dirty="0"/>
              <a:t>Cut-Through Switching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6705600" y="6324600"/>
            <a:ext cx="1901825" cy="457200"/>
          </a:xfrm>
          <a:prstGeom prst="rect">
            <a:avLst/>
          </a:prstGeom>
        </p:spPr>
        <p:txBody>
          <a:bodyPr/>
          <a:lstStyle/>
          <a:p>
            <a:br>
              <a:rPr lang="en-GB" altLang="en-US"/>
            </a:br>
            <a:r>
              <a:rPr lang="en-GB" altLang="en-US"/>
              <a:t> 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Last Update: 29/9/2015</a:t>
            </a:r>
          </a:p>
          <a:p>
            <a:r>
              <a:rPr lang="en-GB" altLang="en-US"/>
              <a:t>Slide </a:t>
            </a:r>
            <a:fld id="{47B317F8-519E-4624-B562-B1FFA028F801}" type="slidenum">
              <a:rPr lang="en-GB" altLang="en-US" smtClean="0"/>
              <a:pPr/>
              <a:t>13</a:t>
            </a:fld>
            <a:endParaRPr lang="en-GB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1"/>
          <p:cNvSpPr>
            <a:spLocks noGrp="1"/>
          </p:cNvSpPr>
          <p:nvPr>
            <p:ph/>
          </p:nvPr>
        </p:nvSpPr>
        <p:spPr>
          <a:xfrm>
            <a:off x="457200" y="1143000"/>
            <a:ext cx="8077200" cy="4983163"/>
          </a:xfrm>
        </p:spPr>
        <p:txBody>
          <a:bodyPr/>
          <a:lstStyle/>
          <a:p>
            <a:r>
              <a:rPr lang="en-US" altLang="en-US" sz="2400" b="0" dirty="0"/>
              <a:t>sometimes referred to as fast forward switching or on-the-fly switching. </a:t>
            </a:r>
          </a:p>
          <a:p>
            <a:r>
              <a:rPr lang="en-US" altLang="en-US" sz="2400" b="0" dirty="0"/>
              <a:t>Reads the beginning of the frame up to the destination MAC address field in the data frame as the traffic flows through the switch. </a:t>
            </a:r>
          </a:p>
          <a:p>
            <a:r>
              <a:rPr lang="en-US" altLang="en-US" sz="2400" b="0" dirty="0"/>
              <a:t>Does not wait for the entire data frame to be read in before switching the frame to the destination port i.e. “cut-through” .</a:t>
            </a:r>
          </a:p>
          <a:p>
            <a:r>
              <a:rPr lang="en-US" altLang="en-US" sz="2400" b="0" dirty="0"/>
              <a:t>Advantage: fast and minimum latency; requires less buffer memory </a:t>
            </a:r>
          </a:p>
          <a:p>
            <a:r>
              <a:rPr lang="en-US" altLang="en-US" sz="2400" b="0" dirty="0"/>
              <a:t>Downside: lacks frame error checking; forwards corrupted frame and fragments and could congest the network traffic with unwanted invalid frames </a:t>
            </a:r>
            <a:r>
              <a:rPr lang="en-US" altLang="en-US" sz="2000" b="0" dirty="0"/>
              <a:t>(when traffic levels increase, as more errors are more likely to occur)</a:t>
            </a:r>
          </a:p>
        </p:txBody>
      </p:sp>
      <p:sp>
        <p:nvSpPr>
          <p:cNvPr id="28675" name="Text Box 29"/>
          <p:cNvSpPr txBox="1">
            <a:spLocks noChangeArrowheads="1"/>
          </p:cNvSpPr>
          <p:nvPr/>
        </p:nvSpPr>
        <p:spPr bwMode="auto">
          <a:xfrm>
            <a:off x="0" y="76200"/>
            <a:ext cx="55531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600" b="1" dirty="0">
                <a:solidFill>
                  <a:schemeClr val="bg1"/>
                </a:solidFill>
                <a:latin typeface="+mj-lt"/>
              </a:rPr>
              <a:t>Cut-Through Switching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6705600" y="6324600"/>
            <a:ext cx="1901825" cy="457200"/>
          </a:xfrm>
          <a:prstGeom prst="rect">
            <a:avLst/>
          </a:prstGeom>
        </p:spPr>
        <p:txBody>
          <a:bodyPr/>
          <a:lstStyle/>
          <a:p>
            <a:br>
              <a:rPr lang="en-GB" altLang="en-US"/>
            </a:br>
            <a:r>
              <a:rPr lang="en-GB" altLang="en-US"/>
              <a:t> 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Last Update: 29/9/2015</a:t>
            </a:r>
          </a:p>
          <a:p>
            <a:r>
              <a:rPr lang="en-GB" altLang="en-US"/>
              <a:t>Slide </a:t>
            </a:r>
            <a:fld id="{47B317F8-519E-4624-B562-B1FFA028F801}" type="slidenum">
              <a:rPr lang="en-GB" altLang="en-US" smtClean="0"/>
              <a:pPr/>
              <a:t>14</a:t>
            </a:fld>
            <a:endParaRPr lang="en-GB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8959850" y="609600"/>
            <a:ext cx="1841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lnSpc>
                <a:spcPct val="85000"/>
              </a:lnSpc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0" y="76200"/>
            <a:ext cx="41152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600" b="1" dirty="0">
                <a:solidFill>
                  <a:schemeClr val="bg1"/>
                </a:solidFill>
                <a:latin typeface="+mj-lt"/>
              </a:rPr>
              <a:t>Switching Modes</a:t>
            </a:r>
            <a:endParaRPr lang="en-US" altLang="en-US" sz="36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5410200" y="2743200"/>
            <a:ext cx="320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2514600" y="2971800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US" altLang="en-US" sz="2000"/>
              <a:t>Switch</a:t>
            </a:r>
          </a:p>
        </p:txBody>
      </p:sp>
      <p:pic>
        <p:nvPicPr>
          <p:cNvPr id="29703" name="Picture 7" descr="C3550_24_MBB0091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 t="35417" r="4652" b="42014"/>
          <a:stretch>
            <a:fillRect/>
          </a:stretch>
        </p:blipFill>
        <p:spPr bwMode="auto">
          <a:xfrm>
            <a:off x="2667000" y="2362200"/>
            <a:ext cx="37338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8" descr="j02857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9906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9" descr="j02857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657600"/>
            <a:ext cx="9906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10" descr="j02857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14400"/>
            <a:ext cx="9906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11" descr="j02857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362200"/>
            <a:ext cx="9906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8" name="Line 12"/>
          <p:cNvSpPr>
            <a:spLocks noChangeShapeType="1"/>
          </p:cNvSpPr>
          <p:nvPr/>
        </p:nvSpPr>
        <p:spPr bwMode="auto">
          <a:xfrm flipV="1">
            <a:off x="4343400" y="1524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4343400" y="29718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609600" y="3048000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/>
              <a:t>Source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7391400" y="3048000"/>
            <a:ext cx="135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/>
              <a:t>Destination</a:t>
            </a:r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>
            <a:off x="1447800" y="27432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13" name="Group 17"/>
          <p:cNvGrpSpPr>
            <a:grpSpLocks/>
          </p:cNvGrpSpPr>
          <p:nvPr/>
        </p:nvGrpSpPr>
        <p:grpSpPr bwMode="auto">
          <a:xfrm>
            <a:off x="1676400" y="2590800"/>
            <a:ext cx="2638425" cy="330200"/>
            <a:chOff x="3508" y="2623"/>
            <a:chExt cx="1614" cy="226"/>
          </a:xfrm>
        </p:grpSpPr>
        <p:sp>
          <p:nvSpPr>
            <p:cNvPr id="29722" name="Rectangle 18"/>
            <p:cNvSpPr>
              <a:spLocks noChangeArrowheads="1"/>
            </p:cNvSpPr>
            <p:nvPr/>
          </p:nvSpPr>
          <p:spPr bwMode="auto">
            <a:xfrm>
              <a:off x="3552" y="2623"/>
              <a:ext cx="1536" cy="2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29723" name="Text Box 19"/>
            <p:cNvSpPr txBox="1">
              <a:spLocks noChangeArrowheads="1"/>
            </p:cNvSpPr>
            <p:nvPr/>
          </p:nvSpPr>
          <p:spPr bwMode="auto">
            <a:xfrm>
              <a:off x="4852" y="2640"/>
              <a:ext cx="270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/>
              <a:r>
                <a:rPr lang="en-US" altLang="en-US" sz="1400"/>
                <a:t>DA</a:t>
              </a:r>
            </a:p>
          </p:txBody>
        </p:sp>
        <p:sp>
          <p:nvSpPr>
            <p:cNvPr id="29724" name="Text Box 20"/>
            <p:cNvSpPr txBox="1">
              <a:spLocks noChangeArrowheads="1"/>
            </p:cNvSpPr>
            <p:nvPr/>
          </p:nvSpPr>
          <p:spPr bwMode="auto">
            <a:xfrm>
              <a:off x="4611" y="2640"/>
              <a:ext cx="252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/>
              <a:r>
                <a:rPr lang="en-US" altLang="en-US" sz="1400"/>
                <a:t>SA</a:t>
              </a:r>
            </a:p>
          </p:txBody>
        </p:sp>
        <p:sp>
          <p:nvSpPr>
            <p:cNvPr id="29725" name="Text Box 21"/>
            <p:cNvSpPr txBox="1">
              <a:spLocks noChangeArrowheads="1"/>
            </p:cNvSpPr>
            <p:nvPr/>
          </p:nvSpPr>
          <p:spPr bwMode="auto">
            <a:xfrm>
              <a:off x="4277" y="264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/>
              <a:r>
                <a:rPr lang="en-US" altLang="en-US" sz="1400"/>
                <a:t>Type</a:t>
              </a:r>
            </a:p>
          </p:txBody>
        </p:sp>
        <p:sp>
          <p:nvSpPr>
            <p:cNvPr id="29726" name="Text Box 22"/>
            <p:cNvSpPr txBox="1">
              <a:spLocks noChangeArrowheads="1"/>
            </p:cNvSpPr>
            <p:nvPr/>
          </p:nvSpPr>
          <p:spPr bwMode="auto">
            <a:xfrm>
              <a:off x="3888" y="2640"/>
              <a:ext cx="31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1400"/>
                <a:t>Data</a:t>
              </a:r>
            </a:p>
          </p:txBody>
        </p:sp>
        <p:sp>
          <p:nvSpPr>
            <p:cNvPr id="29727" name="Text Box 23"/>
            <p:cNvSpPr txBox="1">
              <a:spLocks noChangeArrowheads="1"/>
            </p:cNvSpPr>
            <p:nvPr/>
          </p:nvSpPr>
          <p:spPr bwMode="auto">
            <a:xfrm>
              <a:off x="3508" y="2640"/>
              <a:ext cx="30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/>
              <a:r>
                <a:rPr lang="en-US" altLang="en-US" sz="1400"/>
                <a:t>FCS</a:t>
              </a:r>
            </a:p>
          </p:txBody>
        </p:sp>
        <p:sp>
          <p:nvSpPr>
            <p:cNvPr id="29728" name="Line 24"/>
            <p:cNvSpPr>
              <a:spLocks noChangeShapeType="1"/>
            </p:cNvSpPr>
            <p:nvPr/>
          </p:nvSpPr>
          <p:spPr bwMode="auto">
            <a:xfrm>
              <a:off x="4848" y="264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9" name="Line 25"/>
            <p:cNvSpPr>
              <a:spLocks noChangeShapeType="1"/>
            </p:cNvSpPr>
            <p:nvPr/>
          </p:nvSpPr>
          <p:spPr bwMode="auto">
            <a:xfrm>
              <a:off x="4608" y="264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0" name="Line 26"/>
            <p:cNvSpPr>
              <a:spLocks noChangeShapeType="1"/>
            </p:cNvSpPr>
            <p:nvPr/>
          </p:nvSpPr>
          <p:spPr bwMode="auto">
            <a:xfrm>
              <a:off x="4272" y="264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1" name="Line 27"/>
            <p:cNvSpPr>
              <a:spLocks noChangeShapeType="1"/>
            </p:cNvSpPr>
            <p:nvPr/>
          </p:nvSpPr>
          <p:spPr bwMode="auto">
            <a:xfrm>
              <a:off x="3840" y="264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14" name="AutoShape 28"/>
          <p:cNvSpPr>
            <a:spLocks noChangeArrowheads="1"/>
          </p:cNvSpPr>
          <p:nvPr/>
        </p:nvSpPr>
        <p:spPr bwMode="auto">
          <a:xfrm>
            <a:off x="5029200" y="990600"/>
            <a:ext cx="3581400" cy="1219200"/>
          </a:xfrm>
          <a:prstGeom prst="wedgeRectCallout">
            <a:avLst>
              <a:gd name="adj1" fmla="val -38296"/>
              <a:gd name="adj2" fmla="val 73699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US" altLang="en-US"/>
              <a:t>I have received the 1</a:t>
            </a:r>
            <a:r>
              <a:rPr lang="en-US" altLang="en-US" baseline="30000"/>
              <a:t>st</a:t>
            </a:r>
            <a:r>
              <a:rPr lang="en-US" altLang="en-US"/>
              <a:t> 64 bytes (min Eth frame size). I can transmit now.</a:t>
            </a:r>
          </a:p>
        </p:txBody>
      </p:sp>
      <p:sp>
        <p:nvSpPr>
          <p:cNvPr id="29715" name="Text Box 29"/>
          <p:cNvSpPr txBox="1">
            <a:spLocks noChangeArrowheads="1"/>
          </p:cNvSpPr>
          <p:nvPr/>
        </p:nvSpPr>
        <p:spPr bwMode="auto">
          <a:xfrm>
            <a:off x="2133600" y="4495800"/>
            <a:ext cx="52418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600" b="1" dirty="0"/>
              <a:t>Fragment-Free Switching</a:t>
            </a:r>
          </a:p>
        </p:txBody>
      </p:sp>
      <p:grpSp>
        <p:nvGrpSpPr>
          <p:cNvPr id="29716" name="Group 36"/>
          <p:cNvGrpSpPr>
            <a:grpSpLocks/>
          </p:cNvGrpSpPr>
          <p:nvPr/>
        </p:nvGrpSpPr>
        <p:grpSpPr bwMode="auto">
          <a:xfrm>
            <a:off x="2667000" y="2133600"/>
            <a:ext cx="1600200" cy="381000"/>
            <a:chOff x="1680" y="1344"/>
            <a:chExt cx="1008" cy="240"/>
          </a:xfrm>
        </p:grpSpPr>
        <p:sp>
          <p:nvSpPr>
            <p:cNvPr id="29717" name="Line 31"/>
            <p:cNvSpPr>
              <a:spLocks noChangeShapeType="1"/>
            </p:cNvSpPr>
            <p:nvPr/>
          </p:nvSpPr>
          <p:spPr bwMode="auto">
            <a:xfrm flipV="1">
              <a:off x="2688" y="13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32"/>
            <p:cNvSpPr>
              <a:spLocks noChangeShapeType="1"/>
            </p:cNvSpPr>
            <p:nvPr/>
          </p:nvSpPr>
          <p:spPr bwMode="auto">
            <a:xfrm flipV="1">
              <a:off x="1680" y="13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Text Box 33"/>
            <p:cNvSpPr txBox="1">
              <a:spLocks noChangeArrowheads="1"/>
            </p:cNvSpPr>
            <p:nvPr/>
          </p:nvSpPr>
          <p:spPr bwMode="auto">
            <a:xfrm>
              <a:off x="1776" y="1344"/>
              <a:ext cx="7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1800" b="1"/>
                <a:t>1</a:t>
              </a:r>
              <a:r>
                <a:rPr lang="en-US" altLang="en-US" sz="1800" b="1" baseline="30000"/>
                <a:t>st</a:t>
              </a:r>
              <a:r>
                <a:rPr lang="en-US" altLang="en-US" sz="1800" b="1"/>
                <a:t> 64 bytes</a:t>
              </a:r>
            </a:p>
          </p:txBody>
        </p:sp>
        <p:sp>
          <p:nvSpPr>
            <p:cNvPr id="29720" name="Line 34"/>
            <p:cNvSpPr>
              <a:spLocks noChangeShapeType="1"/>
            </p:cNvSpPr>
            <p:nvPr/>
          </p:nvSpPr>
          <p:spPr bwMode="auto">
            <a:xfrm>
              <a:off x="2544" y="144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Line 35"/>
            <p:cNvSpPr>
              <a:spLocks noChangeShapeType="1"/>
            </p:cNvSpPr>
            <p:nvPr/>
          </p:nvSpPr>
          <p:spPr bwMode="auto">
            <a:xfrm flipH="1">
              <a:off x="1680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6705600" y="6324600"/>
            <a:ext cx="1901825" cy="457200"/>
          </a:xfrm>
          <a:prstGeom prst="rect">
            <a:avLst/>
          </a:prstGeom>
        </p:spPr>
        <p:txBody>
          <a:bodyPr/>
          <a:lstStyle/>
          <a:p>
            <a:br>
              <a:rPr lang="en-GB" altLang="en-US"/>
            </a:br>
            <a:r>
              <a:rPr lang="en-GB" altLang="en-US"/>
              <a:t> 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Last Update: 29/9/2015</a:t>
            </a:r>
          </a:p>
          <a:p>
            <a:r>
              <a:rPr lang="en-GB" altLang="en-US"/>
              <a:t>Slide </a:t>
            </a:r>
            <a:fld id="{47B317F8-519E-4624-B562-B1FFA028F801}" type="slidenum">
              <a:rPr lang="en-GB" altLang="en-US" smtClean="0"/>
              <a:pPr/>
              <a:t>15</a:t>
            </a:fld>
            <a:endParaRPr lang="en-GB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/>
          <p:cNvSpPr>
            <a:spLocks noGrp="1"/>
          </p:cNvSpPr>
          <p:nvPr>
            <p:ph/>
          </p:nvPr>
        </p:nvSpPr>
        <p:spPr>
          <a:xfrm>
            <a:off x="457200" y="1143000"/>
            <a:ext cx="8077200" cy="4983163"/>
          </a:xfrm>
        </p:spPr>
        <p:txBody>
          <a:bodyPr/>
          <a:lstStyle/>
          <a:p>
            <a:r>
              <a:rPr lang="en-US" altLang="en-US" sz="2400" b="0" dirty="0"/>
              <a:t>Frames are buffered until the first 64 bytes have been received</a:t>
            </a:r>
          </a:p>
          <a:p>
            <a:r>
              <a:rPr lang="en-US" altLang="en-US" sz="2400" b="0" dirty="0"/>
              <a:t>Can check for any bad frames (fragments less than 64 bytes due to collisions) but will not be able to detect frames with FCS errors.</a:t>
            </a:r>
          </a:p>
          <a:p>
            <a:r>
              <a:rPr lang="en-US" altLang="en-US" sz="2400" b="0" dirty="0"/>
              <a:t>Results in lesser latency (compared to store-and-forward) as the frame is sent after it has read 64 bytes.</a:t>
            </a:r>
          </a:p>
        </p:txBody>
      </p:sp>
      <p:sp>
        <p:nvSpPr>
          <p:cNvPr id="30723" name="Text Box 29"/>
          <p:cNvSpPr txBox="1">
            <a:spLocks noChangeArrowheads="1"/>
          </p:cNvSpPr>
          <p:nvPr/>
        </p:nvSpPr>
        <p:spPr bwMode="auto">
          <a:xfrm>
            <a:off x="0" y="76200"/>
            <a:ext cx="60676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600" b="1">
                <a:solidFill>
                  <a:schemeClr val="bg1"/>
                </a:solidFill>
                <a:latin typeface="+mj-lt"/>
              </a:rPr>
              <a:t>Fragment-Free Switching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6705600" y="6324600"/>
            <a:ext cx="1901825" cy="457200"/>
          </a:xfrm>
          <a:prstGeom prst="rect">
            <a:avLst/>
          </a:prstGeom>
        </p:spPr>
        <p:txBody>
          <a:bodyPr/>
          <a:lstStyle/>
          <a:p>
            <a:br>
              <a:rPr lang="en-GB" altLang="en-US"/>
            </a:br>
            <a:r>
              <a:rPr lang="en-GB" altLang="en-US"/>
              <a:t> 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Last Update: 29/9/2015</a:t>
            </a:r>
          </a:p>
          <a:p>
            <a:r>
              <a:rPr lang="en-GB" altLang="en-US"/>
              <a:t>Slide </a:t>
            </a:r>
            <a:fld id="{47B317F8-519E-4624-B562-B1FFA028F801}" type="slidenum">
              <a:rPr lang="en-GB" altLang="en-US" smtClean="0"/>
              <a:pPr/>
              <a:t>16</a:t>
            </a:fld>
            <a:endParaRPr lang="en-GB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8959850" y="609600"/>
            <a:ext cx="1841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lnSpc>
                <a:spcPct val="85000"/>
              </a:lnSpc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533400" y="1066800"/>
            <a:ext cx="8359458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990600" y="1143000"/>
            <a:ext cx="160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1"/>
              <a:t>Modes</a:t>
            </a: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3124200" y="1143000"/>
            <a:ext cx="2605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200" b="1"/>
              <a:t>Advantages</a:t>
            </a:r>
          </a:p>
        </p:txBody>
      </p:sp>
      <p:sp>
        <p:nvSpPr>
          <p:cNvPr id="31751" name="Text Box 10"/>
          <p:cNvSpPr txBox="1">
            <a:spLocks noChangeArrowheads="1"/>
          </p:cNvSpPr>
          <p:nvPr/>
        </p:nvSpPr>
        <p:spPr bwMode="auto">
          <a:xfrm>
            <a:off x="762000" y="2895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Cut-through</a:t>
            </a:r>
          </a:p>
        </p:txBody>
      </p:sp>
      <p:sp>
        <p:nvSpPr>
          <p:cNvPr id="31752" name="Text Box 11"/>
          <p:cNvSpPr txBox="1">
            <a:spLocks noChangeArrowheads="1"/>
          </p:cNvSpPr>
          <p:nvPr/>
        </p:nvSpPr>
        <p:spPr bwMode="auto">
          <a:xfrm>
            <a:off x="2819400" y="2743200"/>
            <a:ext cx="28638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US" altLang="en-US" dirty="0"/>
              <a:t>Very fast =&gt; </a:t>
            </a:r>
          </a:p>
          <a:p>
            <a:pPr algn="ctr"/>
            <a:r>
              <a:rPr lang="en-US" altLang="en-US" dirty="0"/>
              <a:t>Low constant latency </a:t>
            </a:r>
          </a:p>
        </p:txBody>
      </p:sp>
      <p:sp>
        <p:nvSpPr>
          <p:cNvPr id="31753" name="Text Box 12"/>
          <p:cNvSpPr txBox="1">
            <a:spLocks noChangeArrowheads="1"/>
          </p:cNvSpPr>
          <p:nvPr/>
        </p:nvSpPr>
        <p:spPr bwMode="auto">
          <a:xfrm>
            <a:off x="609600" y="3657600"/>
            <a:ext cx="2263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Fragment-Free</a:t>
            </a:r>
          </a:p>
        </p:txBody>
      </p:sp>
      <p:sp>
        <p:nvSpPr>
          <p:cNvPr id="31754" name="Text Box 13"/>
          <p:cNvSpPr txBox="1">
            <a:spLocks noChangeArrowheads="1"/>
          </p:cNvSpPr>
          <p:nvPr/>
        </p:nvSpPr>
        <p:spPr bwMode="auto">
          <a:xfrm>
            <a:off x="2799049" y="3759496"/>
            <a:ext cx="28601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US" altLang="en-US" dirty="0"/>
              <a:t>Filters out fragments</a:t>
            </a:r>
          </a:p>
        </p:txBody>
      </p:sp>
      <p:sp>
        <p:nvSpPr>
          <p:cNvPr id="31755" name="Line 14"/>
          <p:cNvSpPr>
            <a:spLocks noChangeShapeType="1"/>
          </p:cNvSpPr>
          <p:nvPr/>
        </p:nvSpPr>
        <p:spPr bwMode="auto">
          <a:xfrm>
            <a:off x="2819400" y="10668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Line 15"/>
          <p:cNvSpPr>
            <a:spLocks noChangeShapeType="1"/>
          </p:cNvSpPr>
          <p:nvPr/>
        </p:nvSpPr>
        <p:spPr bwMode="auto">
          <a:xfrm>
            <a:off x="533400" y="1905000"/>
            <a:ext cx="8345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Line 17"/>
          <p:cNvSpPr>
            <a:spLocks noChangeShapeType="1"/>
          </p:cNvSpPr>
          <p:nvPr/>
        </p:nvSpPr>
        <p:spPr bwMode="auto">
          <a:xfrm flipV="1">
            <a:off x="533400" y="3565523"/>
            <a:ext cx="8359458" cy="158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Rectangle 19"/>
          <p:cNvSpPr>
            <a:spLocks noChangeArrowheads="1"/>
          </p:cNvSpPr>
          <p:nvPr/>
        </p:nvSpPr>
        <p:spPr bwMode="auto">
          <a:xfrm>
            <a:off x="0" y="76200"/>
            <a:ext cx="7239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600" b="1" dirty="0">
                <a:solidFill>
                  <a:schemeClr val="bg1"/>
                </a:solidFill>
                <a:latin typeface="+mj-lt"/>
              </a:rPr>
              <a:t>Switching Modes Summary</a:t>
            </a:r>
            <a:endParaRPr lang="en-US" altLang="en-US" sz="36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759" name="Text Box 20"/>
          <p:cNvSpPr txBox="1">
            <a:spLocks noChangeArrowheads="1"/>
          </p:cNvSpPr>
          <p:nvPr/>
        </p:nvSpPr>
        <p:spPr bwMode="auto">
          <a:xfrm>
            <a:off x="5943600" y="1143000"/>
            <a:ext cx="2935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200" b="1"/>
              <a:t>Disadvantages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533400" y="2743199"/>
            <a:ext cx="8345488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761" name="Group 28"/>
          <p:cNvGrpSpPr>
            <a:grpSpLocks/>
          </p:cNvGrpSpPr>
          <p:nvPr/>
        </p:nvGrpSpPr>
        <p:grpSpPr bwMode="auto">
          <a:xfrm>
            <a:off x="914400" y="1905000"/>
            <a:ext cx="7629525" cy="822325"/>
            <a:chOff x="576" y="1200"/>
            <a:chExt cx="4806" cy="518"/>
          </a:xfrm>
        </p:grpSpPr>
        <p:sp>
          <p:nvSpPr>
            <p:cNvPr id="31765" name="Text Box 8"/>
            <p:cNvSpPr txBox="1">
              <a:spLocks noChangeArrowheads="1"/>
            </p:cNvSpPr>
            <p:nvPr/>
          </p:nvSpPr>
          <p:spPr bwMode="auto">
            <a:xfrm>
              <a:off x="576" y="1200"/>
              <a:ext cx="100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Store-and-Forward</a:t>
              </a:r>
            </a:p>
          </p:txBody>
        </p:sp>
        <p:sp>
          <p:nvSpPr>
            <p:cNvPr id="31766" name="Text Box 21"/>
            <p:cNvSpPr txBox="1">
              <a:spLocks noChangeArrowheads="1"/>
            </p:cNvSpPr>
            <p:nvPr/>
          </p:nvSpPr>
          <p:spPr bwMode="auto">
            <a:xfrm>
              <a:off x="1947" y="1309"/>
              <a:ext cx="1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dirty="0"/>
                <a:t>No bad frames</a:t>
              </a:r>
            </a:p>
          </p:txBody>
        </p:sp>
        <p:sp>
          <p:nvSpPr>
            <p:cNvPr id="31767" name="Text Box 22"/>
            <p:cNvSpPr txBox="1">
              <a:spLocks noChangeArrowheads="1"/>
            </p:cNvSpPr>
            <p:nvPr/>
          </p:nvSpPr>
          <p:spPr bwMode="auto">
            <a:xfrm>
              <a:off x="3684" y="1200"/>
              <a:ext cx="169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/>
              <a:r>
                <a:rPr lang="en-US" altLang="en-US" dirty="0"/>
                <a:t>“Latency” to read</a:t>
              </a:r>
            </a:p>
            <a:p>
              <a:pPr algn="ctr"/>
              <a:r>
                <a:rPr lang="en-US" altLang="en-US" dirty="0"/>
                <a:t>whole frame - varies</a:t>
              </a:r>
            </a:p>
          </p:txBody>
        </p:sp>
      </p:grpSp>
      <p:sp>
        <p:nvSpPr>
          <p:cNvPr id="31762" name="Text Box 23"/>
          <p:cNvSpPr txBox="1">
            <a:spLocks noChangeArrowheads="1"/>
          </p:cNvSpPr>
          <p:nvPr/>
        </p:nvSpPr>
        <p:spPr bwMode="auto">
          <a:xfrm>
            <a:off x="5574321" y="2674204"/>
            <a:ext cx="29274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dirty="0"/>
              <a:t>Forward fragments &amp; </a:t>
            </a:r>
          </a:p>
          <a:p>
            <a:r>
              <a:rPr lang="en-US" altLang="en-US" dirty="0"/>
              <a:t>error frames</a:t>
            </a:r>
          </a:p>
        </p:txBody>
      </p:sp>
      <p:sp>
        <p:nvSpPr>
          <p:cNvPr id="31763" name="Line 25"/>
          <p:cNvSpPr>
            <a:spLocks noChangeShapeType="1"/>
          </p:cNvSpPr>
          <p:nvPr/>
        </p:nvSpPr>
        <p:spPr bwMode="auto">
          <a:xfrm>
            <a:off x="5638800" y="10668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4" name="Text Box 26"/>
          <p:cNvSpPr txBox="1">
            <a:spLocks noChangeArrowheads="1"/>
          </p:cNvSpPr>
          <p:nvPr/>
        </p:nvSpPr>
        <p:spPr bwMode="auto">
          <a:xfrm>
            <a:off x="5809678" y="3794123"/>
            <a:ext cx="28167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US" altLang="en-US" dirty="0"/>
              <a:t>Forward error frames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6705600" y="6324600"/>
            <a:ext cx="1901825" cy="457200"/>
          </a:xfrm>
          <a:prstGeom prst="rect">
            <a:avLst/>
          </a:prstGeom>
        </p:spPr>
        <p:txBody>
          <a:bodyPr/>
          <a:lstStyle/>
          <a:p>
            <a:br>
              <a:rPr lang="en-GB" altLang="en-US"/>
            </a:br>
            <a:r>
              <a:rPr lang="en-GB" altLang="en-US"/>
              <a:t> 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Last Update: 29/9/2015</a:t>
            </a:r>
          </a:p>
          <a:p>
            <a:r>
              <a:rPr lang="en-GB" altLang="en-US"/>
              <a:t>Slide </a:t>
            </a:r>
            <a:fld id="{47B317F8-519E-4624-B562-B1FFA028F801}" type="slidenum">
              <a:rPr lang="en-GB" altLang="en-US" smtClean="0"/>
              <a:pPr/>
              <a:t>17</a:t>
            </a:fld>
            <a:endParaRPr lang="en-GB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14400"/>
            <a:ext cx="8153400" cy="5257800"/>
          </a:xfrm>
        </p:spPr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Char char="u"/>
            </a:pPr>
            <a:r>
              <a:rPr lang="en-US" altLang="en-US" sz="2000" dirty="0">
                <a:ea typeface="MS Mincho" panose="02020609040205080304" pitchFamily="49" charset="-128"/>
              </a:rPr>
              <a:t>Store-and-forward switching mode</a:t>
            </a:r>
          </a:p>
          <a:p>
            <a:pPr lvl="1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Char char="§"/>
            </a:pPr>
            <a:r>
              <a:rPr lang="en-US" altLang="en-US" sz="2000" dirty="0">
                <a:ea typeface="MS Mincho" panose="02020609040205080304" pitchFamily="49" charset="-128"/>
              </a:rPr>
              <a:t>Reads and check whole frame before forwarding</a:t>
            </a:r>
          </a:p>
          <a:p>
            <a:pPr lvl="1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Char char="§"/>
            </a:pPr>
            <a:r>
              <a:rPr lang="en-US" altLang="en-US" sz="2000" dirty="0">
                <a:ea typeface="MS Mincho" panose="02020609040205080304" pitchFamily="49" charset="-128"/>
              </a:rPr>
              <a:t>Advantage: No invalid frames forwarded</a:t>
            </a:r>
          </a:p>
          <a:p>
            <a:pPr lvl="1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Char char="§"/>
            </a:pPr>
            <a:r>
              <a:rPr lang="en-US" altLang="en-US" sz="2000" dirty="0">
                <a:ea typeface="MS Mincho" panose="02020609040205080304" pitchFamily="49" charset="-128"/>
              </a:rPr>
              <a:t>Disadvantage: Variable latency (delay in switch)</a:t>
            </a:r>
          </a:p>
          <a:p>
            <a:pPr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Char char="u"/>
            </a:pPr>
            <a:r>
              <a:rPr lang="en-US" altLang="en-US" sz="2000" dirty="0">
                <a:ea typeface="MS Mincho" panose="02020609040205080304" pitchFamily="49" charset="-128"/>
              </a:rPr>
              <a:t>Cut-Through switching mode</a:t>
            </a:r>
          </a:p>
          <a:p>
            <a:pPr lvl="1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Char char="§"/>
            </a:pPr>
            <a:r>
              <a:rPr lang="en-US" altLang="en-US" sz="2000" dirty="0">
                <a:ea typeface="MS Mincho" panose="02020609040205080304" pitchFamily="49" charset="-128"/>
              </a:rPr>
              <a:t>Reads and check destination address only before forwarding</a:t>
            </a:r>
          </a:p>
          <a:p>
            <a:pPr lvl="1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Char char="§"/>
            </a:pPr>
            <a:r>
              <a:rPr lang="en-US" altLang="en-US" sz="2000" dirty="0">
                <a:ea typeface="MS Mincho" panose="02020609040205080304" pitchFamily="49" charset="-128"/>
              </a:rPr>
              <a:t>Advantage: Low constant latency</a:t>
            </a:r>
          </a:p>
          <a:p>
            <a:pPr lvl="1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Char char="§"/>
            </a:pPr>
            <a:r>
              <a:rPr lang="en-US" altLang="en-US" sz="2000" dirty="0">
                <a:ea typeface="MS Mincho" panose="02020609040205080304" pitchFamily="49" charset="-128"/>
              </a:rPr>
              <a:t>Disadvantage: Fragments and error frames forwarded</a:t>
            </a:r>
          </a:p>
          <a:p>
            <a:pPr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Char char="u"/>
            </a:pPr>
            <a:r>
              <a:rPr lang="en-US" altLang="en-US" sz="2000" dirty="0">
                <a:ea typeface="MS Mincho" panose="02020609040205080304" pitchFamily="49" charset="-128"/>
              </a:rPr>
              <a:t>Fragment-Free switching mode</a:t>
            </a:r>
          </a:p>
          <a:p>
            <a:pPr lvl="1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Char char="§"/>
            </a:pPr>
            <a:r>
              <a:rPr lang="en-US" altLang="en-US" sz="2000" dirty="0">
                <a:ea typeface="MS Mincho" panose="02020609040205080304" pitchFamily="49" charset="-128"/>
              </a:rPr>
              <a:t>Reads and checks first 64 bytes of frame only before forwarding</a:t>
            </a:r>
          </a:p>
          <a:p>
            <a:pPr lvl="1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Char char="§"/>
            </a:pPr>
            <a:r>
              <a:rPr lang="en-US" altLang="en-US" sz="2000" dirty="0">
                <a:ea typeface="MS Mincho" panose="02020609040205080304" pitchFamily="49" charset="-128"/>
              </a:rPr>
              <a:t>Advantage: No frames less than 64 bytes long are forwarded</a:t>
            </a:r>
          </a:p>
          <a:p>
            <a:pPr lvl="1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Char char="§"/>
            </a:pPr>
            <a:r>
              <a:rPr lang="en-US" altLang="en-US" sz="2000" dirty="0">
                <a:ea typeface="MS Mincho" panose="02020609040205080304" pitchFamily="49" charset="-128"/>
              </a:rPr>
              <a:t>Disadvantage: Error frames forwarded</a:t>
            </a:r>
          </a:p>
          <a:p>
            <a:pPr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None/>
            </a:pPr>
            <a:endParaRPr lang="en-US" altLang="en-US" sz="2000" dirty="0">
              <a:ea typeface="MS Mincho" panose="02020609040205080304" pitchFamily="49" charset="-128"/>
            </a:endParaRPr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8959850" y="609600"/>
            <a:ext cx="1841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lnSpc>
                <a:spcPct val="85000"/>
              </a:lnSpc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0" y="76200"/>
            <a:ext cx="7010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600" b="1" dirty="0">
                <a:solidFill>
                  <a:schemeClr val="bg1"/>
                </a:solidFill>
                <a:latin typeface="+mj-lt"/>
              </a:rPr>
              <a:t>Switching Modes Summary</a:t>
            </a:r>
            <a:endParaRPr lang="en-US" altLang="en-US" sz="36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6705600" y="6324600"/>
            <a:ext cx="1901825" cy="457200"/>
          </a:xfrm>
          <a:prstGeom prst="rect">
            <a:avLst/>
          </a:prstGeom>
        </p:spPr>
        <p:txBody>
          <a:bodyPr/>
          <a:lstStyle/>
          <a:p>
            <a:br>
              <a:rPr lang="en-GB" altLang="en-US"/>
            </a:br>
            <a:r>
              <a:rPr lang="en-GB" altLang="en-US"/>
              <a:t> 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Last Update: 29/9/2015</a:t>
            </a:r>
          </a:p>
          <a:p>
            <a:r>
              <a:rPr lang="en-GB" altLang="en-US"/>
              <a:t>Slide </a:t>
            </a:r>
            <a:fld id="{47B317F8-519E-4624-B562-B1FFA028F801}" type="slidenum">
              <a:rPr lang="en-GB" altLang="en-US" smtClean="0"/>
              <a:pPr/>
              <a:t>18</a:t>
            </a:fld>
            <a:endParaRPr lang="en-GB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456406" y="2021681"/>
            <a:ext cx="4475163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Resilience (using redundancy) with multiple switches and trunk links</a:t>
            </a:r>
          </a:p>
          <a:p>
            <a:r>
              <a:rPr lang="en-GB" altLang="en-US" dirty="0"/>
              <a:t>One link or device fails – another takes over.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544" y="2507456"/>
            <a:ext cx="38290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0"/>
            <a:ext cx="7543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36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We want achieve:</a:t>
            </a:r>
          </a:p>
        </p:txBody>
      </p:sp>
    </p:spTree>
    <p:extLst>
      <p:ext uri="{BB962C8B-B14F-4D97-AF65-F5344CB8AC3E}">
        <p14:creationId xmlns:p14="http://schemas.microsoft.com/office/powerpoint/2010/main" val="19418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11"/>
          <p:cNvSpPr>
            <a:spLocks noGrp="1" noChangeArrowheads="1"/>
          </p:cNvSpPr>
          <p:nvPr>
            <p:ph idx="1"/>
          </p:nvPr>
        </p:nvSpPr>
        <p:spPr>
          <a:xfrm>
            <a:off x="1066800" y="1371600"/>
            <a:ext cx="6753225" cy="2225675"/>
          </a:xfrm>
        </p:spPr>
        <p:txBody>
          <a:bodyPr lIns="91440" tIns="45720" rIns="91440" bIns="45720"/>
          <a:lstStyle/>
          <a:p>
            <a:pPr marL="577850" indent="-577850" eaLnBrk="1" hangingPunct="1">
              <a:lnSpc>
                <a:spcPct val="90000"/>
              </a:lnSpc>
              <a:buClr>
                <a:srgbClr val="241486"/>
              </a:buClr>
              <a:buSzPct val="115000"/>
              <a:buFontTx/>
              <a:buChar char="–"/>
            </a:pPr>
            <a:r>
              <a:rPr lang="en-US" altLang="en-US" dirty="0">
                <a:ea typeface="MS Mincho" panose="02020609040205080304" pitchFamily="49" charset="-128"/>
              </a:rPr>
              <a:t>Layer 2 switching operations</a:t>
            </a:r>
          </a:p>
          <a:p>
            <a:pPr marL="577850" indent="-577850" eaLnBrk="1" hangingPunct="1">
              <a:lnSpc>
                <a:spcPct val="90000"/>
              </a:lnSpc>
              <a:buClr>
                <a:srgbClr val="241486"/>
              </a:buClr>
              <a:buSzPct val="115000"/>
              <a:buFontTx/>
              <a:buChar char="–"/>
            </a:pPr>
            <a:r>
              <a:rPr lang="en-US" altLang="en-US" dirty="0">
                <a:ea typeface="MS Mincho" panose="02020609040205080304" pitchFamily="49" charset="-128"/>
              </a:rPr>
              <a:t>Switching modes</a:t>
            </a:r>
          </a:p>
          <a:p>
            <a:pPr marL="577850" indent="-577850" eaLnBrk="1" hangingPunct="1">
              <a:lnSpc>
                <a:spcPct val="90000"/>
              </a:lnSpc>
              <a:buClr>
                <a:srgbClr val="241486"/>
              </a:buClr>
              <a:buSzPct val="115000"/>
              <a:buFontTx/>
              <a:buChar char="–"/>
            </a:pPr>
            <a:r>
              <a:rPr lang="en-US" altLang="en-US" dirty="0">
                <a:ea typeface="MS Mincho" panose="02020609040205080304" pitchFamily="49" charset="-128"/>
              </a:rPr>
              <a:t>Redundancy in switch topologies</a:t>
            </a:r>
          </a:p>
          <a:p>
            <a:pPr marL="577850" indent="-577850" eaLnBrk="1" hangingPunct="1">
              <a:lnSpc>
                <a:spcPct val="90000"/>
              </a:lnSpc>
              <a:buClr>
                <a:srgbClr val="241486"/>
              </a:buClr>
              <a:buSzPct val="115000"/>
              <a:buFontTx/>
              <a:buChar char="–"/>
            </a:pPr>
            <a:r>
              <a:rPr lang="en-US" altLang="en-US" dirty="0">
                <a:ea typeface="MS Mincho" panose="02020609040205080304" pitchFamily="49" charset="-128"/>
              </a:rPr>
              <a:t>Spanning Tree Protocol</a:t>
            </a:r>
          </a:p>
          <a:p>
            <a:pPr marL="577850" indent="-577850" eaLnBrk="1" hangingPunct="1">
              <a:lnSpc>
                <a:spcPct val="90000"/>
              </a:lnSpc>
              <a:buClr>
                <a:srgbClr val="241486"/>
              </a:buClr>
              <a:buSzPct val="115000"/>
              <a:buFontTx/>
              <a:buChar char="–"/>
            </a:pPr>
            <a:r>
              <a:rPr lang="en-US" altLang="en-US" dirty="0">
                <a:ea typeface="MS Mincho" panose="02020609040205080304" pitchFamily="49" charset="-128"/>
              </a:rPr>
              <a:t>Evolution of Ethernet Technologies: Fast &amp; Gigabit Ethernet </a:t>
            </a:r>
            <a:r>
              <a:rPr lang="en-US" altLang="en-US" dirty="0">
                <a:solidFill>
                  <a:srgbClr val="FF0000"/>
                </a:solidFill>
                <a:ea typeface="MS Mincho" panose="02020609040205080304" pitchFamily="49" charset="-128"/>
              </a:rPr>
              <a:t>(optional)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1268" name="Rectangle 112"/>
          <p:cNvSpPr>
            <a:spLocks noChangeArrowheads="1"/>
          </p:cNvSpPr>
          <p:nvPr/>
        </p:nvSpPr>
        <p:spPr bwMode="auto">
          <a:xfrm>
            <a:off x="0" y="76200"/>
            <a:ext cx="3505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600" b="1">
                <a:solidFill>
                  <a:schemeClr val="bg1"/>
                </a:solidFill>
                <a:latin typeface="+mj-lt"/>
              </a:rPr>
              <a:t>Objectives 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6705600" y="6324600"/>
            <a:ext cx="1901825" cy="457200"/>
          </a:xfrm>
          <a:prstGeom prst="rect">
            <a:avLst/>
          </a:prstGeom>
        </p:spPr>
        <p:txBody>
          <a:bodyPr/>
          <a:lstStyle/>
          <a:p>
            <a:br>
              <a:rPr lang="en-GB" altLang="en-US"/>
            </a:br>
            <a:r>
              <a:rPr lang="en-GB" altLang="en-US"/>
              <a:t> 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Last Update: 29/9/2015</a:t>
            </a:r>
          </a:p>
          <a:p>
            <a:r>
              <a:rPr lang="en-GB" altLang="en-US"/>
              <a:t>Slide </a:t>
            </a:r>
            <a:fld id="{47B317F8-519E-4624-B562-B1FFA028F801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0" y="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3600" dirty="0">
                <a:solidFill>
                  <a:schemeClr val="bg1"/>
                </a:solidFill>
              </a:rPr>
              <a:t>Problems with redundancy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381000" y="1524000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en-US" dirty="0"/>
              <a:t>Switching loops give problems if all the links are active:</a:t>
            </a:r>
          </a:p>
          <a:p>
            <a:r>
              <a:rPr lang="en-GB" altLang="en-US" dirty="0"/>
              <a:t>Broadcast storms</a:t>
            </a:r>
          </a:p>
          <a:p>
            <a:r>
              <a:rPr lang="en-GB" altLang="en-US" dirty="0"/>
              <a:t>Multiple frame transmission</a:t>
            </a:r>
          </a:p>
          <a:p>
            <a:r>
              <a:rPr lang="en-GB" altLang="en-US" dirty="0"/>
              <a:t>Inconsistent switch tables</a:t>
            </a:r>
          </a:p>
          <a:p>
            <a:pPr>
              <a:buFont typeface="Wingdings" panose="05000000000000000000" pitchFamily="2" charset="2"/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60416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87450" y="1557338"/>
          <a:ext cx="6480175" cy="459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8" name="Bitmap Image" r:id="rId3" imgW="4029637" imgH="2857899" progId="Paint.Picture">
                  <p:embed/>
                </p:oleObj>
              </mc:Choice>
              <mc:Fallback>
                <p:oleObj name="Bitmap Image" r:id="rId3" imgW="4029637" imgH="285789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557338"/>
                        <a:ext cx="6480175" cy="459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50825" y="3644900"/>
            <a:ext cx="1368425" cy="1296988"/>
          </a:xfrm>
          <a:prstGeom prst="wedgeRectCallout">
            <a:avLst>
              <a:gd name="adj1" fmla="val 38861"/>
              <a:gd name="adj2" fmla="val 68361"/>
            </a:avLst>
          </a:prstGeom>
          <a:solidFill>
            <a:srgbClr val="2554C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 altLang="en-US" sz="2400"/>
              <a:t>Send ARP request</a:t>
            </a:r>
            <a:endParaRPr lang="en-US" altLang="en-US" sz="240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0825" y="1557338"/>
            <a:ext cx="2376488" cy="822325"/>
          </a:xfrm>
          <a:prstGeom prst="rect">
            <a:avLst/>
          </a:prstGeom>
          <a:solidFill>
            <a:srgbClr val="2554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/>
              <a:t>There’s a switching loop</a:t>
            </a:r>
            <a:endParaRPr lang="en-US" altLang="en-US" sz="240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2268538" y="4221163"/>
            <a:ext cx="574675" cy="720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50825" y="1412875"/>
            <a:ext cx="2376488" cy="1552575"/>
          </a:xfrm>
          <a:prstGeom prst="rect">
            <a:avLst/>
          </a:prstGeom>
          <a:solidFill>
            <a:srgbClr val="2554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 dirty="0"/>
              <a:t>Flood broadcast through non-source ports</a:t>
            </a:r>
            <a:endParaRPr lang="en-US" altLang="en-US" sz="2400" dirty="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3348038" y="2420938"/>
            <a:ext cx="719137" cy="936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563938" y="4149725"/>
            <a:ext cx="863600" cy="10795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5148263" y="4365625"/>
            <a:ext cx="935037" cy="935038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364163" y="2205038"/>
            <a:ext cx="1152525" cy="1079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6300788" y="4292600"/>
            <a:ext cx="287337" cy="649288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804025" y="4292600"/>
            <a:ext cx="215900" cy="576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5219700" y="4437063"/>
            <a:ext cx="1008063" cy="10080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 flipV="1">
            <a:off x="5219700" y="2276475"/>
            <a:ext cx="1152525" cy="115252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 flipV="1">
            <a:off x="2987675" y="4365625"/>
            <a:ext cx="863600" cy="935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3492500" y="2420938"/>
            <a:ext cx="719138" cy="93662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1908175" y="4221163"/>
            <a:ext cx="503238" cy="6477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708400" y="4149725"/>
            <a:ext cx="863600" cy="10795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V="1">
            <a:off x="3563938" y="2492375"/>
            <a:ext cx="719137" cy="936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>
            <a:off x="1979613" y="4294188"/>
            <a:ext cx="504825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6084888" y="1341438"/>
            <a:ext cx="2376487" cy="1187450"/>
          </a:xfrm>
          <a:prstGeom prst="rect">
            <a:avLst/>
          </a:prstGeom>
          <a:solidFill>
            <a:srgbClr val="2554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/>
              <a:t>And so on with nothing to stop it</a:t>
            </a:r>
            <a:endParaRPr lang="en-US" altLang="en-US" sz="2400"/>
          </a:p>
        </p:txBody>
      </p:sp>
      <p:sp>
        <p:nvSpPr>
          <p:cNvPr id="24" name="Rectangle 23"/>
          <p:cNvSpPr>
            <a:spLocks noGrp="1" noChangeArrowheads="1"/>
          </p:cNvSpPr>
          <p:nvPr/>
        </p:nvSpPr>
        <p:spPr bwMode="auto">
          <a:xfrm>
            <a:off x="0" y="0"/>
            <a:ext cx="7543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36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Broadcast Storm</a:t>
            </a:r>
          </a:p>
        </p:txBody>
      </p:sp>
    </p:spTree>
    <p:extLst>
      <p:ext uri="{BB962C8B-B14F-4D97-AF65-F5344CB8AC3E}">
        <p14:creationId xmlns:p14="http://schemas.microsoft.com/office/powerpoint/2010/main" val="126482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Multiple Frame Transmissions</a:t>
            </a:r>
            <a:endParaRPr lang="en-US" altLang="en-US"/>
          </a:p>
        </p:txBody>
      </p:sp>
      <p:graphicFrame>
        <p:nvGraphicFramePr>
          <p:cNvPr id="53965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331913" y="1628775"/>
          <a:ext cx="6408737" cy="454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1" name="Bitmap Image" r:id="rId3" imgW="4029637" imgH="2857899" progId="Paint.Picture">
                  <p:embed/>
                </p:oleObj>
              </mc:Choice>
              <mc:Fallback>
                <p:oleObj name="Bitmap Image" r:id="rId3" imgW="4029637" imgH="285789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628775"/>
                        <a:ext cx="6408737" cy="454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1763713" y="5157788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/>
              <a:t>A</a:t>
            </a:r>
            <a:endParaRPr lang="en-US" altLang="en-US" sz="2400"/>
          </a:p>
        </p:txBody>
      </p:sp>
      <p:sp>
        <p:nvSpPr>
          <p:cNvPr id="539653" name="Text Box 5"/>
          <p:cNvSpPr txBox="1">
            <a:spLocks noChangeArrowheads="1"/>
          </p:cNvSpPr>
          <p:nvPr/>
        </p:nvSpPr>
        <p:spPr bwMode="auto">
          <a:xfrm>
            <a:off x="6732588" y="5157788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/>
              <a:t>B</a:t>
            </a:r>
            <a:endParaRPr lang="en-US" altLang="en-US" sz="2400"/>
          </a:p>
        </p:txBody>
      </p:sp>
      <p:sp>
        <p:nvSpPr>
          <p:cNvPr id="539654" name="AutoShape 6"/>
          <p:cNvSpPr>
            <a:spLocks noChangeArrowheads="1"/>
          </p:cNvSpPr>
          <p:nvPr/>
        </p:nvSpPr>
        <p:spPr bwMode="auto">
          <a:xfrm>
            <a:off x="323850" y="3789363"/>
            <a:ext cx="1584325" cy="1152525"/>
          </a:xfrm>
          <a:prstGeom prst="wedgeRectCallout">
            <a:avLst>
              <a:gd name="adj1" fmla="val 30560"/>
              <a:gd name="adj2" fmla="val 80167"/>
            </a:avLst>
          </a:prstGeom>
          <a:solidFill>
            <a:srgbClr val="2554C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 altLang="en-US" sz="2400"/>
              <a:t>Send frame to B</a:t>
            </a:r>
            <a:endParaRPr lang="en-US" altLang="en-US" sz="2400"/>
          </a:p>
        </p:txBody>
      </p:sp>
      <p:sp>
        <p:nvSpPr>
          <p:cNvPr id="539655" name="Line 7"/>
          <p:cNvSpPr>
            <a:spLocks noChangeShapeType="1"/>
          </p:cNvSpPr>
          <p:nvPr/>
        </p:nvSpPr>
        <p:spPr bwMode="auto">
          <a:xfrm flipV="1">
            <a:off x="2339975" y="4292600"/>
            <a:ext cx="576263" cy="720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9656" name="AutoShape 8"/>
          <p:cNvSpPr>
            <a:spLocks noChangeArrowheads="1"/>
          </p:cNvSpPr>
          <p:nvPr/>
        </p:nvSpPr>
        <p:spPr bwMode="auto">
          <a:xfrm>
            <a:off x="323850" y="2133600"/>
            <a:ext cx="2160588" cy="1223963"/>
          </a:xfrm>
          <a:prstGeom prst="wedgeRectCallout">
            <a:avLst>
              <a:gd name="adj1" fmla="val 41699"/>
              <a:gd name="adj2" fmla="val 68806"/>
            </a:avLst>
          </a:prstGeom>
          <a:solidFill>
            <a:srgbClr val="2554C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 altLang="en-US" sz="2400"/>
              <a:t>A is on port 3</a:t>
            </a:r>
          </a:p>
          <a:p>
            <a:pPr algn="ctr"/>
            <a:r>
              <a:rPr lang="en-GB" altLang="en-US" sz="2400"/>
              <a:t>Don’t know B</a:t>
            </a:r>
          </a:p>
          <a:p>
            <a:pPr algn="ctr"/>
            <a:r>
              <a:rPr lang="en-GB" altLang="en-US" sz="2400"/>
              <a:t>So flood</a:t>
            </a:r>
            <a:endParaRPr lang="en-US" altLang="en-US" sz="2400"/>
          </a:p>
        </p:txBody>
      </p:sp>
      <p:sp>
        <p:nvSpPr>
          <p:cNvPr id="539657" name="Line 9"/>
          <p:cNvSpPr>
            <a:spLocks noChangeShapeType="1"/>
          </p:cNvSpPr>
          <p:nvPr/>
        </p:nvSpPr>
        <p:spPr bwMode="auto">
          <a:xfrm flipV="1">
            <a:off x="3563938" y="2565400"/>
            <a:ext cx="576262" cy="720725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9658" name="Line 10"/>
          <p:cNvSpPr>
            <a:spLocks noChangeShapeType="1"/>
          </p:cNvSpPr>
          <p:nvPr/>
        </p:nvSpPr>
        <p:spPr bwMode="auto">
          <a:xfrm>
            <a:off x="3132138" y="4365625"/>
            <a:ext cx="863600" cy="935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9659" name="Line 11"/>
          <p:cNvSpPr>
            <a:spLocks noChangeShapeType="1"/>
          </p:cNvSpPr>
          <p:nvPr/>
        </p:nvSpPr>
        <p:spPr bwMode="auto">
          <a:xfrm>
            <a:off x="4859338" y="2565400"/>
            <a:ext cx="1152525" cy="935038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9660" name="Line 12"/>
          <p:cNvSpPr>
            <a:spLocks noChangeShapeType="1"/>
          </p:cNvSpPr>
          <p:nvPr/>
        </p:nvSpPr>
        <p:spPr bwMode="auto">
          <a:xfrm flipV="1">
            <a:off x="5292725" y="4365625"/>
            <a:ext cx="935038" cy="10080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9661" name="Line 13"/>
          <p:cNvSpPr>
            <a:spLocks noChangeShapeType="1"/>
          </p:cNvSpPr>
          <p:nvPr/>
        </p:nvSpPr>
        <p:spPr bwMode="auto">
          <a:xfrm>
            <a:off x="6443663" y="4365625"/>
            <a:ext cx="288925" cy="576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9662" name="Line 14"/>
          <p:cNvSpPr>
            <a:spLocks noChangeShapeType="1"/>
          </p:cNvSpPr>
          <p:nvPr/>
        </p:nvSpPr>
        <p:spPr bwMode="auto">
          <a:xfrm>
            <a:off x="6732588" y="4437063"/>
            <a:ext cx="287337" cy="57626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9663" name="Text Box 15"/>
          <p:cNvSpPr txBox="1">
            <a:spLocks noChangeArrowheads="1"/>
          </p:cNvSpPr>
          <p:nvPr/>
        </p:nvSpPr>
        <p:spPr bwMode="auto">
          <a:xfrm>
            <a:off x="7380288" y="4292600"/>
            <a:ext cx="1439862" cy="822325"/>
          </a:xfrm>
          <a:prstGeom prst="rect">
            <a:avLst/>
          </a:prstGeom>
          <a:solidFill>
            <a:srgbClr val="2554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/>
              <a:t>Frame arrives</a:t>
            </a:r>
            <a:endParaRPr lang="en-US" altLang="en-US" sz="2400"/>
          </a:p>
        </p:txBody>
      </p:sp>
      <p:sp>
        <p:nvSpPr>
          <p:cNvPr id="539664" name="Text Box 16"/>
          <p:cNvSpPr txBox="1">
            <a:spLocks noChangeArrowheads="1"/>
          </p:cNvSpPr>
          <p:nvPr/>
        </p:nvSpPr>
        <p:spPr bwMode="auto">
          <a:xfrm>
            <a:off x="7380288" y="5157788"/>
            <a:ext cx="1439862" cy="822325"/>
          </a:xfrm>
          <a:prstGeom prst="rect">
            <a:avLst/>
          </a:prstGeom>
          <a:solidFill>
            <a:srgbClr val="2554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/>
              <a:t>And again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63379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4" grpId="0" animBg="1"/>
      <p:bldP spid="539655" grpId="0" animBg="1"/>
      <p:bldP spid="539656" grpId="0" animBg="1"/>
      <p:bldP spid="539657" grpId="0" animBg="1"/>
      <p:bldP spid="539658" grpId="0" animBg="1"/>
      <p:bldP spid="539659" grpId="0" animBg="1"/>
      <p:bldP spid="539660" grpId="0" animBg="1"/>
      <p:bldP spid="539661" grpId="0" animBg="1"/>
      <p:bldP spid="539662" grpId="0" animBg="1"/>
      <p:bldP spid="539663" grpId="0" animBg="1"/>
      <p:bldP spid="53966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Inconsistent switch tables</a:t>
            </a:r>
            <a:endParaRPr lang="en-US" altLang="en-US"/>
          </a:p>
        </p:txBody>
      </p:sp>
      <p:graphicFrame>
        <p:nvGraphicFramePr>
          <p:cNvPr id="54067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331913" y="1628775"/>
          <a:ext cx="6408737" cy="454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5" name="Bitmap Image" r:id="rId3" imgW="4029637" imgH="2857899" progId="Paint.Picture">
                  <p:embed/>
                </p:oleObj>
              </mc:Choice>
              <mc:Fallback>
                <p:oleObj name="Bitmap Image" r:id="rId3" imgW="4029637" imgH="285789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628775"/>
                        <a:ext cx="6408737" cy="454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76" name="Text Box 4"/>
          <p:cNvSpPr txBox="1">
            <a:spLocks noChangeArrowheads="1"/>
          </p:cNvSpPr>
          <p:nvPr/>
        </p:nvSpPr>
        <p:spPr bwMode="auto">
          <a:xfrm>
            <a:off x="1763713" y="5157788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/>
              <a:t>A</a:t>
            </a:r>
            <a:endParaRPr lang="en-US" altLang="en-US" sz="2400"/>
          </a:p>
        </p:txBody>
      </p:sp>
      <p:sp>
        <p:nvSpPr>
          <p:cNvPr id="540677" name="Text Box 5"/>
          <p:cNvSpPr txBox="1">
            <a:spLocks noChangeArrowheads="1"/>
          </p:cNvSpPr>
          <p:nvPr/>
        </p:nvSpPr>
        <p:spPr bwMode="auto">
          <a:xfrm>
            <a:off x="6732588" y="5157788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/>
              <a:t>B</a:t>
            </a:r>
            <a:endParaRPr lang="en-US" altLang="en-US" sz="2400"/>
          </a:p>
        </p:txBody>
      </p:sp>
      <p:sp>
        <p:nvSpPr>
          <p:cNvPr id="540678" name="AutoShape 6"/>
          <p:cNvSpPr>
            <a:spLocks noChangeArrowheads="1"/>
          </p:cNvSpPr>
          <p:nvPr/>
        </p:nvSpPr>
        <p:spPr bwMode="auto">
          <a:xfrm>
            <a:off x="323850" y="3789363"/>
            <a:ext cx="1584325" cy="1152525"/>
          </a:xfrm>
          <a:prstGeom prst="wedgeRectCallout">
            <a:avLst>
              <a:gd name="adj1" fmla="val 30560"/>
              <a:gd name="adj2" fmla="val 80167"/>
            </a:avLst>
          </a:prstGeom>
          <a:solidFill>
            <a:srgbClr val="2554C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 altLang="en-US" sz="2400"/>
              <a:t>Send frame to B</a:t>
            </a:r>
            <a:endParaRPr lang="en-US" altLang="en-US" sz="2400"/>
          </a:p>
        </p:txBody>
      </p:sp>
      <p:sp>
        <p:nvSpPr>
          <p:cNvPr id="540679" name="Line 7"/>
          <p:cNvSpPr>
            <a:spLocks noChangeShapeType="1"/>
          </p:cNvSpPr>
          <p:nvPr/>
        </p:nvSpPr>
        <p:spPr bwMode="auto">
          <a:xfrm flipV="1">
            <a:off x="2339975" y="4292600"/>
            <a:ext cx="576263" cy="720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0680" name="AutoShape 8"/>
          <p:cNvSpPr>
            <a:spLocks noChangeArrowheads="1"/>
          </p:cNvSpPr>
          <p:nvPr/>
        </p:nvSpPr>
        <p:spPr bwMode="auto">
          <a:xfrm>
            <a:off x="323850" y="2133600"/>
            <a:ext cx="2160588" cy="1223963"/>
          </a:xfrm>
          <a:prstGeom prst="wedgeRectCallout">
            <a:avLst>
              <a:gd name="adj1" fmla="val 41699"/>
              <a:gd name="adj2" fmla="val 68806"/>
            </a:avLst>
          </a:prstGeom>
          <a:solidFill>
            <a:srgbClr val="2554C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 altLang="en-US" sz="2400"/>
              <a:t>A is on port 3</a:t>
            </a:r>
          </a:p>
          <a:p>
            <a:pPr algn="ctr"/>
            <a:r>
              <a:rPr lang="en-GB" altLang="en-US" sz="2400"/>
              <a:t>Don’t know B</a:t>
            </a:r>
          </a:p>
          <a:p>
            <a:pPr algn="ctr"/>
            <a:r>
              <a:rPr lang="en-GB" altLang="en-US" sz="2400"/>
              <a:t>So flood</a:t>
            </a:r>
            <a:endParaRPr lang="en-US" altLang="en-US" sz="2400"/>
          </a:p>
        </p:txBody>
      </p:sp>
      <p:sp>
        <p:nvSpPr>
          <p:cNvPr id="540681" name="Line 9"/>
          <p:cNvSpPr>
            <a:spLocks noChangeShapeType="1"/>
          </p:cNvSpPr>
          <p:nvPr/>
        </p:nvSpPr>
        <p:spPr bwMode="auto">
          <a:xfrm flipV="1">
            <a:off x="3563938" y="2565400"/>
            <a:ext cx="576262" cy="720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0682" name="Line 10"/>
          <p:cNvSpPr>
            <a:spLocks noChangeShapeType="1"/>
          </p:cNvSpPr>
          <p:nvPr/>
        </p:nvSpPr>
        <p:spPr bwMode="auto">
          <a:xfrm>
            <a:off x="3132138" y="4365625"/>
            <a:ext cx="863600" cy="935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0683" name="Line 11"/>
          <p:cNvSpPr>
            <a:spLocks noChangeShapeType="1"/>
          </p:cNvSpPr>
          <p:nvPr/>
        </p:nvSpPr>
        <p:spPr bwMode="auto">
          <a:xfrm>
            <a:off x="4859338" y="2565400"/>
            <a:ext cx="1152525" cy="935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0684" name="Line 12"/>
          <p:cNvSpPr>
            <a:spLocks noChangeShapeType="1"/>
          </p:cNvSpPr>
          <p:nvPr/>
        </p:nvSpPr>
        <p:spPr bwMode="auto">
          <a:xfrm flipV="1">
            <a:off x="5292725" y="4365625"/>
            <a:ext cx="935038" cy="10080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0685" name="AutoShape 13"/>
          <p:cNvSpPr>
            <a:spLocks noChangeArrowheads="1"/>
          </p:cNvSpPr>
          <p:nvPr/>
        </p:nvSpPr>
        <p:spPr bwMode="auto">
          <a:xfrm>
            <a:off x="6588125" y="2060575"/>
            <a:ext cx="2232025" cy="1152525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2554C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 altLang="en-US" sz="2400"/>
              <a:t>A is on port 1</a:t>
            </a:r>
          </a:p>
          <a:p>
            <a:pPr algn="ctr"/>
            <a:r>
              <a:rPr lang="en-GB" altLang="en-US" sz="2400"/>
              <a:t>A is on port 2</a:t>
            </a:r>
          </a:p>
          <a:p>
            <a:pPr algn="ctr"/>
            <a:r>
              <a:rPr lang="en-GB" altLang="en-US" sz="2400"/>
              <a:t>???</a:t>
            </a:r>
            <a:endParaRPr lang="en-US" altLang="en-US" sz="2400"/>
          </a:p>
        </p:txBody>
      </p:sp>
      <p:sp>
        <p:nvSpPr>
          <p:cNvPr id="540686" name="Line 14"/>
          <p:cNvSpPr>
            <a:spLocks noChangeShapeType="1"/>
          </p:cNvSpPr>
          <p:nvPr/>
        </p:nvSpPr>
        <p:spPr bwMode="auto">
          <a:xfrm flipH="1">
            <a:off x="5364163" y="4437063"/>
            <a:ext cx="936625" cy="10080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0687" name="Line 15"/>
          <p:cNvSpPr>
            <a:spLocks noChangeShapeType="1"/>
          </p:cNvSpPr>
          <p:nvPr/>
        </p:nvSpPr>
        <p:spPr bwMode="auto">
          <a:xfrm flipH="1" flipV="1">
            <a:off x="4787900" y="2636838"/>
            <a:ext cx="1152525" cy="936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0688" name="Line 16"/>
          <p:cNvSpPr>
            <a:spLocks noChangeShapeType="1"/>
          </p:cNvSpPr>
          <p:nvPr/>
        </p:nvSpPr>
        <p:spPr bwMode="auto">
          <a:xfrm flipH="1">
            <a:off x="3635375" y="2636838"/>
            <a:ext cx="649288" cy="792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0689" name="Line 17"/>
          <p:cNvSpPr>
            <a:spLocks noChangeShapeType="1"/>
          </p:cNvSpPr>
          <p:nvPr/>
        </p:nvSpPr>
        <p:spPr bwMode="auto">
          <a:xfrm flipH="1" flipV="1">
            <a:off x="3059113" y="4437063"/>
            <a:ext cx="792162" cy="86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0690" name="AutoShape 18"/>
          <p:cNvSpPr>
            <a:spLocks noChangeArrowheads="1"/>
          </p:cNvSpPr>
          <p:nvPr/>
        </p:nvSpPr>
        <p:spPr bwMode="auto">
          <a:xfrm>
            <a:off x="323850" y="2133600"/>
            <a:ext cx="2160588" cy="1223963"/>
          </a:xfrm>
          <a:prstGeom prst="wedgeRectCallout">
            <a:avLst>
              <a:gd name="adj1" fmla="val 51690"/>
              <a:gd name="adj2" fmla="val 86444"/>
            </a:avLst>
          </a:prstGeom>
          <a:solidFill>
            <a:srgbClr val="2554C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GB" altLang="en-US" sz="2400"/>
              <a:t>A is on port 3</a:t>
            </a:r>
          </a:p>
          <a:p>
            <a:pPr algn="ctr"/>
            <a:r>
              <a:rPr lang="en-GB" altLang="en-US" sz="2400"/>
              <a:t>A is on port 1</a:t>
            </a:r>
          </a:p>
          <a:p>
            <a:pPr algn="ctr"/>
            <a:r>
              <a:rPr lang="en-GB" altLang="en-US" sz="2400"/>
              <a:t>A is on port 2</a:t>
            </a:r>
            <a:endParaRPr lang="en-US" altLang="en-US" sz="2400"/>
          </a:p>
        </p:txBody>
      </p:sp>
      <p:sp>
        <p:nvSpPr>
          <p:cNvPr id="540691" name="Line 19"/>
          <p:cNvSpPr>
            <a:spLocks noChangeShapeType="1"/>
          </p:cNvSpPr>
          <p:nvPr/>
        </p:nvSpPr>
        <p:spPr bwMode="auto">
          <a:xfrm>
            <a:off x="6443663" y="4437063"/>
            <a:ext cx="288925" cy="576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0692" name="Text Box 20"/>
          <p:cNvSpPr txBox="1">
            <a:spLocks noChangeArrowheads="1"/>
          </p:cNvSpPr>
          <p:nvPr/>
        </p:nvSpPr>
        <p:spPr bwMode="auto">
          <a:xfrm>
            <a:off x="2555875" y="1700213"/>
            <a:ext cx="863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4000"/>
              <a:t>?</a:t>
            </a: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353189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8" grpId="0" animBg="1"/>
      <p:bldP spid="540679" grpId="0" animBg="1"/>
      <p:bldP spid="540680" grpId="0" animBg="1"/>
      <p:bldP spid="540681" grpId="0" animBg="1"/>
      <p:bldP spid="540682" grpId="0" animBg="1"/>
      <p:bldP spid="540683" grpId="0" animBg="1"/>
      <p:bldP spid="540684" grpId="0" animBg="1"/>
      <p:bldP spid="540685" grpId="0" animBg="1"/>
      <p:bldP spid="540686" grpId="0" animBg="1"/>
      <p:bldP spid="540687" grpId="0" animBg="1"/>
      <p:bldP spid="540688" grpId="0" animBg="1"/>
      <p:bldP spid="540689" grpId="0" animBg="1"/>
      <p:bldP spid="540690" grpId="0" animBg="1"/>
      <p:bldP spid="540691" grpId="0" animBg="1"/>
      <p:bldP spid="54069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Redundancy without loops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There needs to be just one path at a time.</a:t>
            </a:r>
          </a:p>
          <a:p>
            <a:r>
              <a:rPr lang="en-GB" altLang="en-US"/>
              <a:t>Redundant paths must be shut down, but ready to be opened when they are needed.</a:t>
            </a:r>
          </a:p>
          <a:p>
            <a:r>
              <a:rPr lang="en-GB" altLang="en-US"/>
              <a:t>This must be done quickly and automatically.</a:t>
            </a:r>
          </a:p>
          <a:p>
            <a:r>
              <a:rPr lang="en-GB" altLang="en-US" sz="3600" b="1"/>
              <a:t>Spanning Tree Protocol</a:t>
            </a:r>
            <a:r>
              <a:rPr lang="en-GB" altLang="en-US"/>
              <a:t> does this.</a:t>
            </a:r>
          </a:p>
        </p:txBody>
      </p:sp>
    </p:spTree>
    <p:extLst>
      <p:ext uri="{BB962C8B-B14F-4D97-AF65-F5344CB8AC3E}">
        <p14:creationId xmlns:p14="http://schemas.microsoft.com/office/powerpoint/2010/main" val="3531842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What is a spanning tree?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3800"/>
              <a:t>A tree (extended star) topology</a:t>
            </a:r>
          </a:p>
          <a:p>
            <a:pPr lvl="1"/>
            <a:r>
              <a:rPr lang="en-GB" altLang="en-US" sz="3400"/>
              <a:t>A tree has no loops</a:t>
            </a:r>
          </a:p>
          <a:p>
            <a:r>
              <a:rPr lang="en-GB" altLang="en-US" sz="3800"/>
              <a:t>Spanning all devices</a:t>
            </a:r>
          </a:p>
          <a:p>
            <a:pPr lvl="1"/>
            <a:r>
              <a:rPr lang="en-GB" altLang="en-US" sz="3400"/>
              <a:t>All devices are connected</a:t>
            </a:r>
            <a:endParaRPr lang="en-US" altLang="en-US" sz="3400"/>
          </a:p>
        </p:txBody>
      </p:sp>
    </p:spTree>
    <p:extLst>
      <p:ext uri="{BB962C8B-B14F-4D97-AF65-F5344CB8AC3E}">
        <p14:creationId xmlns:p14="http://schemas.microsoft.com/office/powerpoint/2010/main" val="4168870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762000"/>
          </a:xfrm>
        </p:spPr>
        <p:txBody>
          <a:bodyPr/>
          <a:lstStyle/>
          <a:p>
            <a:r>
              <a:rPr lang="en-GB" altLang="en-US" dirty="0"/>
              <a:t>Not a spanning tree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3390" y="1243012"/>
            <a:ext cx="8229600" cy="2185988"/>
          </a:xfrm>
        </p:spPr>
        <p:txBody>
          <a:bodyPr/>
          <a:lstStyle/>
          <a:p>
            <a:r>
              <a:rPr lang="en-GB" altLang="en-US" sz="2600" dirty="0"/>
              <a:t>There are loops.</a:t>
            </a:r>
            <a:endParaRPr lang="en-US" altLang="en-US" sz="2600" dirty="0"/>
          </a:p>
        </p:txBody>
      </p:sp>
      <p:graphicFrame>
        <p:nvGraphicFramePr>
          <p:cNvPr id="54579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95288" y="2565400"/>
          <a:ext cx="8229600" cy="334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9" name="Bitmap Image" r:id="rId3" imgW="7838095" imgH="3180952" progId="Paint.Picture">
                  <p:embed/>
                </p:oleObj>
              </mc:Choice>
              <mc:Fallback>
                <p:oleObj name="Bitmap Image" r:id="rId3" imgW="7838095" imgH="31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565400"/>
                        <a:ext cx="8229600" cy="334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5797" name="Oval 5"/>
          <p:cNvSpPr>
            <a:spLocks noChangeArrowheads="1"/>
          </p:cNvSpPr>
          <p:nvPr/>
        </p:nvSpPr>
        <p:spPr bwMode="auto">
          <a:xfrm>
            <a:off x="3132138" y="2565400"/>
            <a:ext cx="1800225" cy="16557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5798" name="Oval 6"/>
          <p:cNvSpPr>
            <a:spLocks noChangeArrowheads="1"/>
          </p:cNvSpPr>
          <p:nvPr/>
        </p:nvSpPr>
        <p:spPr bwMode="auto">
          <a:xfrm>
            <a:off x="1547813" y="2997200"/>
            <a:ext cx="2663825" cy="244792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34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762000"/>
          </a:xfrm>
        </p:spPr>
        <p:txBody>
          <a:bodyPr/>
          <a:lstStyle/>
          <a:p>
            <a:r>
              <a:rPr lang="en-GB" altLang="en-US" dirty="0"/>
              <a:t>Not a spanning tree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9580" y="1143000"/>
            <a:ext cx="8229600" cy="2185988"/>
          </a:xfrm>
        </p:spPr>
        <p:txBody>
          <a:bodyPr/>
          <a:lstStyle/>
          <a:p>
            <a:r>
              <a:rPr lang="en-GB" altLang="en-US" sz="2600" dirty="0"/>
              <a:t>Device left out.</a:t>
            </a:r>
            <a:endParaRPr lang="en-US" altLang="en-US" sz="2600" dirty="0"/>
          </a:p>
        </p:txBody>
      </p:sp>
      <p:graphicFrame>
        <p:nvGraphicFramePr>
          <p:cNvPr id="54682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71847839"/>
              </p:ext>
            </p:extLst>
          </p:nvPr>
        </p:nvGraphicFramePr>
        <p:xfrm>
          <a:off x="464820" y="2060575"/>
          <a:ext cx="8229600" cy="332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3" name="Bitmap Image" r:id="rId3" imgW="7848720" imgH="3171960" progId="Paint.Picture">
                  <p:embed/>
                </p:oleObj>
              </mc:Choice>
              <mc:Fallback>
                <p:oleObj name="Bitmap Image" r:id="rId3" imgW="7848720" imgH="317196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" y="2060575"/>
                        <a:ext cx="8229600" cy="3325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6821" name="Oval 5"/>
          <p:cNvSpPr>
            <a:spLocks noChangeArrowheads="1"/>
          </p:cNvSpPr>
          <p:nvPr/>
        </p:nvSpPr>
        <p:spPr bwMode="auto">
          <a:xfrm>
            <a:off x="5410200" y="4227514"/>
            <a:ext cx="1800225" cy="16557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64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762000"/>
          </a:xfrm>
        </p:spPr>
        <p:txBody>
          <a:bodyPr/>
          <a:lstStyle/>
          <a:p>
            <a:r>
              <a:rPr lang="en-GB" altLang="en-US" dirty="0"/>
              <a:t>Spanning tree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altLang="en-US" sz="2600"/>
              <a:t>No loops.  Includes all devices.</a:t>
            </a:r>
            <a:endParaRPr lang="en-US" altLang="en-US" sz="2600"/>
          </a:p>
        </p:txBody>
      </p:sp>
      <p:graphicFrame>
        <p:nvGraphicFramePr>
          <p:cNvPr id="54784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57200" y="2671763"/>
          <a:ext cx="8229600" cy="335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7" name="Bitmap Image" r:id="rId3" imgW="7838095" imgH="3191320" progId="Paint.Picture">
                  <p:embed/>
                </p:oleObj>
              </mc:Choice>
              <mc:Fallback>
                <p:oleObj name="Bitmap Image" r:id="rId3" imgW="7838095" imgH="319132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71763"/>
                        <a:ext cx="8229600" cy="3351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/>
          <p:cNvCxnSpPr/>
          <p:nvPr/>
        </p:nvCxnSpPr>
        <p:spPr bwMode="auto">
          <a:xfrm>
            <a:off x="3352800" y="3124200"/>
            <a:ext cx="762000" cy="990600"/>
          </a:xfrm>
          <a:prstGeom prst="line">
            <a:avLst/>
          </a:prstGeom>
          <a:solidFill>
            <a:srgbClr val="00B8FF"/>
          </a:solidFill>
          <a:ln w="222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flipV="1">
            <a:off x="3352800" y="4618926"/>
            <a:ext cx="569634" cy="791274"/>
          </a:xfrm>
          <a:prstGeom prst="line">
            <a:avLst/>
          </a:prstGeom>
          <a:solidFill>
            <a:srgbClr val="00B8FF"/>
          </a:solidFill>
          <a:ln w="222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778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Spanning tree protocol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Used by switches to turn a redundant topology into a spanning tree</a:t>
            </a:r>
          </a:p>
          <a:p>
            <a:r>
              <a:rPr lang="en-GB" altLang="en-US"/>
              <a:t>Disables unwanted links by blocking ports</a:t>
            </a:r>
          </a:p>
          <a:p>
            <a:r>
              <a:rPr lang="en-GB" altLang="en-US"/>
              <a:t>STP defined by IEEE 802.1d</a:t>
            </a:r>
          </a:p>
          <a:p>
            <a:r>
              <a:rPr lang="en-GB" altLang="en-US"/>
              <a:t>Rapid STP defined by IEEE 802.1w</a:t>
            </a:r>
          </a:p>
          <a:p>
            <a:r>
              <a:rPr lang="en-GB" altLang="en-US"/>
              <a:t>Switches run STP by default – no configuration needed.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99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7085013" cy="4648200"/>
          </a:xfrm>
        </p:spPr>
        <p:txBody>
          <a:bodyPr lIns="91440" tIns="45720" rIns="91440" bIns="45720"/>
          <a:lstStyle/>
          <a:p>
            <a:pPr eaLnBrk="1" hangingPunct="1">
              <a:buClr>
                <a:srgbClr val="003399"/>
              </a:buClr>
              <a:buFont typeface="Wingdings" pitchFamily="2" charset="2"/>
              <a:buChar char="q"/>
            </a:pPr>
            <a:endParaRPr lang="en-US" altLang="en-US" sz="3600" dirty="0"/>
          </a:p>
          <a:p>
            <a:pPr eaLnBrk="1" hangingPunct="1">
              <a:buClr>
                <a:srgbClr val="003399"/>
              </a:buClr>
              <a:buFont typeface="Wingdings" pitchFamily="2" charset="2"/>
              <a:buChar char="q"/>
            </a:pPr>
            <a:r>
              <a:rPr lang="en-US" altLang="en-US" sz="3600" dirty="0">
                <a:ea typeface="MS Mincho" panose="02020609040205080304" pitchFamily="49" charset="-128"/>
              </a:rPr>
              <a:t> Address Learning (Recap)</a:t>
            </a:r>
          </a:p>
          <a:p>
            <a:pPr eaLnBrk="1" hangingPunct="1">
              <a:buClr>
                <a:srgbClr val="003399"/>
              </a:buClr>
              <a:buFont typeface="Wingdings" pitchFamily="2" charset="2"/>
              <a:buChar char="q"/>
            </a:pPr>
            <a:r>
              <a:rPr lang="en-US" altLang="en-US" sz="3600" dirty="0">
                <a:ea typeface="MS Mincho" panose="02020609040205080304" pitchFamily="49" charset="-128"/>
              </a:rPr>
              <a:t> Flooding (Recap)</a:t>
            </a:r>
          </a:p>
          <a:p>
            <a:pPr eaLnBrk="1" hangingPunct="1">
              <a:buClr>
                <a:srgbClr val="003399"/>
              </a:buClr>
              <a:buFont typeface="Wingdings" pitchFamily="2" charset="2"/>
              <a:buChar char="q"/>
            </a:pPr>
            <a:r>
              <a:rPr lang="en-US" altLang="en-US" sz="3600" dirty="0">
                <a:ea typeface="MS Mincho" panose="02020609040205080304" pitchFamily="49" charset="-128"/>
              </a:rPr>
              <a:t> Forward (Recap)</a:t>
            </a:r>
          </a:p>
          <a:p>
            <a:pPr eaLnBrk="1" hangingPunct="1">
              <a:buClr>
                <a:srgbClr val="003399"/>
              </a:buClr>
              <a:buFont typeface="Wingdings" pitchFamily="2" charset="2"/>
              <a:buChar char="q"/>
            </a:pPr>
            <a:r>
              <a:rPr lang="en-US" altLang="en-US" sz="3600" dirty="0">
                <a:ea typeface="MS Mincho" panose="02020609040205080304" pitchFamily="49" charset="-128"/>
              </a:rPr>
              <a:t> Filter Decision </a:t>
            </a:r>
          </a:p>
          <a:p>
            <a:pPr eaLnBrk="1" hangingPunct="1">
              <a:buClr>
                <a:srgbClr val="003399"/>
              </a:buClr>
              <a:buFont typeface="Wingdings" pitchFamily="2" charset="2"/>
              <a:buChar char="q"/>
            </a:pPr>
            <a:r>
              <a:rPr lang="en-US" altLang="en-US" sz="3600" dirty="0">
                <a:ea typeface="MS Mincho" panose="02020609040205080304" pitchFamily="49" charset="-128"/>
              </a:rPr>
              <a:t>Aging </a:t>
            </a:r>
          </a:p>
          <a:p>
            <a:pPr eaLnBrk="1" hangingPunct="1">
              <a:buClr>
                <a:srgbClr val="003399"/>
              </a:buClr>
              <a:buFont typeface="Wingdings" pitchFamily="2" charset="2"/>
              <a:buChar char="q"/>
            </a:pPr>
            <a:endParaRPr lang="en-US" altLang="en-US" sz="3600" dirty="0">
              <a:ea typeface="MS Mincho" panose="02020609040205080304" pitchFamily="49" charset="-128"/>
            </a:endParaRPr>
          </a:p>
          <a:p>
            <a:pPr eaLnBrk="1" hangingPunct="1">
              <a:buClr>
                <a:srgbClr val="003399"/>
              </a:buClr>
              <a:buFont typeface="Wingdings" pitchFamily="2" charset="2"/>
              <a:buChar char="q"/>
            </a:pPr>
            <a:endParaRPr lang="en-US" altLang="en-US" sz="3600" dirty="0">
              <a:ea typeface="MS Mincho" panose="02020609040205080304" pitchFamily="49" charset="-128"/>
            </a:endParaRPr>
          </a:p>
        </p:txBody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8959850" y="609600"/>
            <a:ext cx="1841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lnSpc>
                <a:spcPct val="85000"/>
              </a:lnSpc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76200"/>
            <a:ext cx="70054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600" b="1" dirty="0">
                <a:solidFill>
                  <a:schemeClr val="bg1"/>
                </a:solidFill>
                <a:latin typeface="+mj-lt"/>
              </a:rPr>
              <a:t>Layer 2 Switching Operations</a:t>
            </a:r>
            <a:endParaRPr lang="en-US" altLang="en-US" sz="36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6705600" y="6324600"/>
            <a:ext cx="1901825" cy="457200"/>
          </a:xfrm>
          <a:prstGeom prst="rect">
            <a:avLst/>
          </a:prstGeom>
        </p:spPr>
        <p:txBody>
          <a:bodyPr/>
          <a:lstStyle/>
          <a:p>
            <a:br>
              <a:rPr lang="en-GB" altLang="en-US"/>
            </a:br>
            <a:r>
              <a:rPr lang="en-GB" altLang="en-US"/>
              <a:t> 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Last Update: 29/9/2015</a:t>
            </a:r>
          </a:p>
          <a:p>
            <a:r>
              <a:rPr lang="en-GB" altLang="en-US"/>
              <a:t>Slide </a:t>
            </a:r>
            <a:fld id="{47B317F8-519E-4624-B562-B1FFA028F801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Spanning tree algorithm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362950" cy="441166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None/>
            </a:pPr>
            <a:r>
              <a:rPr lang="en-GB" altLang="en-US" dirty="0"/>
              <a:t>The switches use this algorithm to decide which ports should be shut down.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GB" altLang="en-US" dirty="0"/>
              <a:t>Select one switch to be “root bridge”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GB" altLang="en-US" dirty="0"/>
              <a:t>Select a “root port” on each other switch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GB" altLang="en-US" dirty="0"/>
              <a:t>Select a “designated port” on each segment.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GB" altLang="en-US" dirty="0"/>
              <a:t>Close down all other redundant ports/links.</a:t>
            </a:r>
          </a:p>
        </p:txBody>
      </p:sp>
    </p:spTree>
    <p:extLst>
      <p:ext uri="{BB962C8B-B14F-4D97-AF65-F5344CB8AC3E}">
        <p14:creationId xmlns:p14="http://schemas.microsoft.com/office/powerpoint/2010/main" val="1445723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765175"/>
          </a:xfrm>
        </p:spPr>
        <p:txBody>
          <a:bodyPr/>
          <a:lstStyle/>
          <a:p>
            <a:r>
              <a:rPr lang="en-GB" altLang="en-US" dirty="0"/>
              <a:t>Outline of process</a:t>
            </a:r>
          </a:p>
        </p:txBody>
      </p:sp>
      <p:graphicFrame>
        <p:nvGraphicFramePr>
          <p:cNvPr id="550916" name="Object 4"/>
          <p:cNvGraphicFramePr>
            <a:graphicFrameLocks noChangeAspect="1"/>
          </p:cNvGraphicFramePr>
          <p:nvPr/>
        </p:nvGraphicFramePr>
        <p:xfrm>
          <a:off x="1209675" y="1866900"/>
          <a:ext cx="6726238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0" name="Bitmap Image" r:id="rId3" imgW="6725589" imgH="3123810" progId="Paint.Picture">
                  <p:embed/>
                </p:oleObj>
              </mc:Choice>
              <mc:Fallback>
                <p:oleObj name="Bitmap Image" r:id="rId3" imgW="6725589" imgH="31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1866900"/>
                        <a:ext cx="6726238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4500563" y="1484313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/>
              <a:t>Root bridge</a:t>
            </a:r>
          </a:p>
        </p:txBody>
      </p:sp>
      <p:grpSp>
        <p:nvGrpSpPr>
          <p:cNvPr id="550924" name="Group 12"/>
          <p:cNvGrpSpPr>
            <a:grpSpLocks/>
          </p:cNvGrpSpPr>
          <p:nvPr/>
        </p:nvGrpSpPr>
        <p:grpSpPr bwMode="auto">
          <a:xfrm>
            <a:off x="1476375" y="2492375"/>
            <a:ext cx="1727200" cy="504825"/>
            <a:chOff x="930" y="1570"/>
            <a:chExt cx="1088" cy="318"/>
          </a:xfrm>
        </p:grpSpPr>
        <p:sp>
          <p:nvSpPr>
            <p:cNvPr id="550918" name="Text Box 6"/>
            <p:cNvSpPr txBox="1">
              <a:spLocks noChangeArrowheads="1"/>
            </p:cNvSpPr>
            <p:nvPr/>
          </p:nvSpPr>
          <p:spPr bwMode="auto">
            <a:xfrm>
              <a:off x="930" y="1570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2400"/>
                <a:t>Root port</a:t>
              </a:r>
            </a:p>
          </p:txBody>
        </p:sp>
        <p:sp>
          <p:nvSpPr>
            <p:cNvPr id="550921" name="Line 9"/>
            <p:cNvSpPr>
              <a:spLocks noChangeShapeType="1"/>
            </p:cNvSpPr>
            <p:nvPr/>
          </p:nvSpPr>
          <p:spPr bwMode="auto">
            <a:xfrm>
              <a:off x="1882" y="1797"/>
              <a:ext cx="136" cy="91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0926" name="Group 14"/>
          <p:cNvGrpSpPr>
            <a:grpSpLocks/>
          </p:cNvGrpSpPr>
          <p:nvPr/>
        </p:nvGrpSpPr>
        <p:grpSpPr bwMode="auto">
          <a:xfrm>
            <a:off x="468313" y="3716338"/>
            <a:ext cx="1655762" cy="577850"/>
            <a:chOff x="295" y="2341"/>
            <a:chExt cx="1043" cy="364"/>
          </a:xfrm>
        </p:grpSpPr>
        <p:sp>
          <p:nvSpPr>
            <p:cNvPr id="550919" name="Text Box 7"/>
            <p:cNvSpPr txBox="1">
              <a:spLocks noChangeArrowheads="1"/>
            </p:cNvSpPr>
            <p:nvPr/>
          </p:nvSpPr>
          <p:spPr bwMode="auto">
            <a:xfrm>
              <a:off x="295" y="2341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2400"/>
                <a:t>Root port</a:t>
              </a:r>
            </a:p>
          </p:txBody>
        </p:sp>
        <p:sp>
          <p:nvSpPr>
            <p:cNvPr id="550922" name="Line 10"/>
            <p:cNvSpPr>
              <a:spLocks noChangeShapeType="1"/>
            </p:cNvSpPr>
            <p:nvPr/>
          </p:nvSpPr>
          <p:spPr bwMode="auto">
            <a:xfrm>
              <a:off x="1111" y="2614"/>
              <a:ext cx="136" cy="91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0925" name="Group 13"/>
          <p:cNvGrpSpPr>
            <a:grpSpLocks/>
          </p:cNvGrpSpPr>
          <p:nvPr/>
        </p:nvGrpSpPr>
        <p:grpSpPr bwMode="auto">
          <a:xfrm>
            <a:off x="6659563" y="2636838"/>
            <a:ext cx="1728787" cy="576262"/>
            <a:chOff x="4195" y="1661"/>
            <a:chExt cx="1089" cy="363"/>
          </a:xfrm>
        </p:grpSpPr>
        <p:sp>
          <p:nvSpPr>
            <p:cNvPr id="550920" name="Text Box 8"/>
            <p:cNvSpPr txBox="1">
              <a:spLocks noChangeArrowheads="1"/>
            </p:cNvSpPr>
            <p:nvPr/>
          </p:nvSpPr>
          <p:spPr bwMode="auto">
            <a:xfrm>
              <a:off x="4241" y="1661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2400"/>
                <a:t>Root port</a:t>
              </a:r>
            </a:p>
          </p:txBody>
        </p:sp>
        <p:sp>
          <p:nvSpPr>
            <p:cNvPr id="550923" name="Line 11"/>
            <p:cNvSpPr>
              <a:spLocks noChangeShapeType="1"/>
            </p:cNvSpPr>
            <p:nvPr/>
          </p:nvSpPr>
          <p:spPr bwMode="auto">
            <a:xfrm flipH="1">
              <a:off x="4195" y="1888"/>
              <a:ext cx="137" cy="13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0938" name="Group 26"/>
          <p:cNvGrpSpPr>
            <a:grpSpLocks/>
          </p:cNvGrpSpPr>
          <p:nvPr/>
        </p:nvGrpSpPr>
        <p:grpSpPr bwMode="auto">
          <a:xfrm>
            <a:off x="5940425" y="1989138"/>
            <a:ext cx="2952750" cy="457200"/>
            <a:chOff x="3742" y="1253"/>
            <a:chExt cx="1860" cy="288"/>
          </a:xfrm>
        </p:grpSpPr>
        <p:sp>
          <p:nvSpPr>
            <p:cNvPr id="550928" name="Text Box 16"/>
            <p:cNvSpPr txBox="1">
              <a:spLocks noChangeArrowheads="1"/>
            </p:cNvSpPr>
            <p:nvPr/>
          </p:nvSpPr>
          <p:spPr bwMode="auto">
            <a:xfrm>
              <a:off x="3969" y="1253"/>
              <a:ext cx="16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2400"/>
                <a:t>Designated port</a:t>
              </a:r>
            </a:p>
          </p:txBody>
        </p:sp>
        <p:sp>
          <p:nvSpPr>
            <p:cNvPr id="550929" name="Line 17"/>
            <p:cNvSpPr>
              <a:spLocks noChangeShapeType="1"/>
            </p:cNvSpPr>
            <p:nvPr/>
          </p:nvSpPr>
          <p:spPr bwMode="auto">
            <a:xfrm flipH="1">
              <a:off x="3742" y="1480"/>
              <a:ext cx="227" cy="0"/>
            </a:xfrm>
            <a:prstGeom prst="line">
              <a:avLst/>
            </a:prstGeom>
            <a:noFill/>
            <a:ln w="38100">
              <a:solidFill>
                <a:srgbClr val="2554CB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0939" name="Group 27"/>
          <p:cNvGrpSpPr>
            <a:grpSpLocks/>
          </p:cNvGrpSpPr>
          <p:nvPr/>
        </p:nvGrpSpPr>
        <p:grpSpPr bwMode="auto">
          <a:xfrm>
            <a:off x="1331913" y="1844675"/>
            <a:ext cx="3095625" cy="457200"/>
            <a:chOff x="839" y="1162"/>
            <a:chExt cx="1950" cy="288"/>
          </a:xfrm>
        </p:grpSpPr>
        <p:sp>
          <p:nvSpPr>
            <p:cNvPr id="550930" name="Text Box 18"/>
            <p:cNvSpPr txBox="1">
              <a:spLocks noChangeArrowheads="1"/>
            </p:cNvSpPr>
            <p:nvPr/>
          </p:nvSpPr>
          <p:spPr bwMode="auto">
            <a:xfrm>
              <a:off x="839" y="1162"/>
              <a:ext cx="16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2400"/>
                <a:t>Designated port</a:t>
              </a:r>
            </a:p>
          </p:txBody>
        </p:sp>
        <p:sp>
          <p:nvSpPr>
            <p:cNvPr id="550933" name="Line 21"/>
            <p:cNvSpPr>
              <a:spLocks noChangeShapeType="1"/>
            </p:cNvSpPr>
            <p:nvPr/>
          </p:nvSpPr>
          <p:spPr bwMode="auto">
            <a:xfrm>
              <a:off x="2426" y="1389"/>
              <a:ext cx="363" cy="45"/>
            </a:xfrm>
            <a:prstGeom prst="line">
              <a:avLst/>
            </a:prstGeom>
            <a:noFill/>
            <a:ln w="38100">
              <a:solidFill>
                <a:srgbClr val="2554CB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0937" name="Group 25"/>
          <p:cNvGrpSpPr>
            <a:grpSpLocks/>
          </p:cNvGrpSpPr>
          <p:nvPr/>
        </p:nvGrpSpPr>
        <p:grpSpPr bwMode="auto">
          <a:xfrm>
            <a:off x="3492500" y="3644900"/>
            <a:ext cx="2592388" cy="673100"/>
            <a:chOff x="2200" y="2296"/>
            <a:chExt cx="1633" cy="424"/>
          </a:xfrm>
        </p:grpSpPr>
        <p:sp>
          <p:nvSpPr>
            <p:cNvPr id="550931" name="Text Box 19"/>
            <p:cNvSpPr txBox="1">
              <a:spLocks noChangeArrowheads="1"/>
            </p:cNvSpPr>
            <p:nvPr/>
          </p:nvSpPr>
          <p:spPr bwMode="auto">
            <a:xfrm>
              <a:off x="2200" y="2432"/>
              <a:ext cx="16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2400"/>
                <a:t>Designated port</a:t>
              </a:r>
            </a:p>
          </p:txBody>
        </p:sp>
        <p:sp>
          <p:nvSpPr>
            <p:cNvPr id="550934" name="Line 22"/>
            <p:cNvSpPr>
              <a:spLocks noChangeShapeType="1"/>
            </p:cNvSpPr>
            <p:nvPr/>
          </p:nvSpPr>
          <p:spPr bwMode="auto">
            <a:xfrm flipH="1" flipV="1">
              <a:off x="2336" y="2296"/>
              <a:ext cx="90" cy="182"/>
            </a:xfrm>
            <a:prstGeom prst="line">
              <a:avLst/>
            </a:prstGeom>
            <a:noFill/>
            <a:ln w="38100">
              <a:solidFill>
                <a:srgbClr val="2554CB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0936" name="Group 24"/>
          <p:cNvGrpSpPr>
            <a:grpSpLocks/>
          </p:cNvGrpSpPr>
          <p:nvPr/>
        </p:nvGrpSpPr>
        <p:grpSpPr bwMode="auto">
          <a:xfrm>
            <a:off x="2843213" y="3716338"/>
            <a:ext cx="2808287" cy="1106487"/>
            <a:chOff x="1791" y="2341"/>
            <a:chExt cx="1769" cy="697"/>
          </a:xfrm>
        </p:grpSpPr>
        <p:sp>
          <p:nvSpPr>
            <p:cNvPr id="550932" name="Text Box 20"/>
            <p:cNvSpPr txBox="1">
              <a:spLocks noChangeArrowheads="1"/>
            </p:cNvSpPr>
            <p:nvPr/>
          </p:nvSpPr>
          <p:spPr bwMode="auto">
            <a:xfrm>
              <a:off x="1927" y="2750"/>
              <a:ext cx="16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2400"/>
                <a:t>Designated port</a:t>
              </a:r>
            </a:p>
          </p:txBody>
        </p:sp>
        <p:sp>
          <p:nvSpPr>
            <p:cNvPr id="550935" name="Line 23"/>
            <p:cNvSpPr>
              <a:spLocks noChangeShapeType="1"/>
            </p:cNvSpPr>
            <p:nvPr/>
          </p:nvSpPr>
          <p:spPr bwMode="auto">
            <a:xfrm flipH="1" flipV="1">
              <a:off x="1791" y="2341"/>
              <a:ext cx="273" cy="409"/>
            </a:xfrm>
            <a:prstGeom prst="line">
              <a:avLst/>
            </a:prstGeom>
            <a:noFill/>
            <a:ln w="38100">
              <a:solidFill>
                <a:srgbClr val="2554CB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0944" name="Group 32"/>
          <p:cNvGrpSpPr>
            <a:grpSpLocks/>
          </p:cNvGrpSpPr>
          <p:nvPr/>
        </p:nvGrpSpPr>
        <p:grpSpPr bwMode="auto">
          <a:xfrm>
            <a:off x="6156325" y="3357564"/>
            <a:ext cx="2663825" cy="1909763"/>
            <a:chOff x="3878" y="2115"/>
            <a:chExt cx="1678" cy="1203"/>
          </a:xfrm>
        </p:grpSpPr>
        <p:sp>
          <p:nvSpPr>
            <p:cNvPr id="550940" name="Text Box 28"/>
            <p:cNvSpPr txBox="1">
              <a:spLocks noChangeArrowheads="1"/>
            </p:cNvSpPr>
            <p:nvPr/>
          </p:nvSpPr>
          <p:spPr bwMode="auto">
            <a:xfrm>
              <a:off x="4014" y="2795"/>
              <a:ext cx="154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2400" dirty="0"/>
                <a:t>Not chosen</a:t>
              </a:r>
              <a:br>
                <a:rPr lang="en-GB" altLang="en-US" sz="2400" dirty="0"/>
              </a:br>
              <a:r>
                <a:rPr lang="en-GB" altLang="en-US" sz="2400" dirty="0"/>
                <a:t>Block/Close down</a:t>
              </a:r>
            </a:p>
          </p:txBody>
        </p:sp>
        <p:sp>
          <p:nvSpPr>
            <p:cNvPr id="550941" name="Line 29"/>
            <p:cNvSpPr>
              <a:spLocks noChangeShapeType="1"/>
            </p:cNvSpPr>
            <p:nvPr/>
          </p:nvSpPr>
          <p:spPr bwMode="auto">
            <a:xfrm flipH="1" flipV="1">
              <a:off x="4059" y="2387"/>
              <a:ext cx="227" cy="4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942" name="Line 30"/>
            <p:cNvSpPr>
              <a:spLocks noChangeShapeType="1"/>
            </p:cNvSpPr>
            <p:nvPr/>
          </p:nvSpPr>
          <p:spPr bwMode="auto">
            <a:xfrm flipH="1">
              <a:off x="3878" y="2115"/>
              <a:ext cx="136" cy="2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943" name="Line 31"/>
            <p:cNvSpPr>
              <a:spLocks noChangeShapeType="1"/>
            </p:cNvSpPr>
            <p:nvPr/>
          </p:nvSpPr>
          <p:spPr bwMode="auto">
            <a:xfrm>
              <a:off x="3878" y="2115"/>
              <a:ext cx="136" cy="2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739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762000"/>
          </a:xfrm>
        </p:spPr>
        <p:txBody>
          <a:bodyPr/>
          <a:lstStyle/>
          <a:p>
            <a:r>
              <a:rPr lang="en-GB" altLang="en-US" sz="3200" dirty="0"/>
              <a:t>1 Select the root bridge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Each switch has a bridge ID (BID) of priority value followed by MAC address</a:t>
            </a:r>
          </a:p>
          <a:p>
            <a:r>
              <a:rPr lang="en-GB" altLang="en-US" dirty="0"/>
              <a:t>Switches exchange Bridge Protocol Data Units (BPDUs) to compare bridge IDs</a:t>
            </a:r>
          </a:p>
          <a:p>
            <a:r>
              <a:rPr lang="en-GB" altLang="en-US" dirty="0"/>
              <a:t>The switch with the </a:t>
            </a:r>
            <a:r>
              <a:rPr lang="en-GB" altLang="en-US" b="1" dirty="0"/>
              <a:t>lowest</a:t>
            </a:r>
            <a:r>
              <a:rPr lang="en-GB" altLang="en-US" dirty="0"/>
              <a:t> bridge ID becomes the root bridge</a:t>
            </a:r>
          </a:p>
          <a:p>
            <a:r>
              <a:rPr lang="en-GB" altLang="en-US" dirty="0"/>
              <a:t>Administrator can set the priority to fix the selection</a:t>
            </a:r>
          </a:p>
        </p:txBody>
      </p:sp>
    </p:spTree>
    <p:extLst>
      <p:ext uri="{BB962C8B-B14F-4D97-AF65-F5344CB8AC3E}">
        <p14:creationId xmlns:p14="http://schemas.microsoft.com/office/powerpoint/2010/main" val="1866956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The bridge ID consists of bridge priority, extended system ID, and MAC address</a:t>
            </a:r>
          </a:p>
          <a:p>
            <a:r>
              <a:rPr lang="en-GB" altLang="en-US"/>
              <a:t>By default the priority is 32768</a:t>
            </a:r>
          </a:p>
          <a:p>
            <a:r>
              <a:rPr lang="en-GB" altLang="en-US"/>
              <a:t>Lowest priority wins</a:t>
            </a:r>
          </a:p>
          <a:p>
            <a:r>
              <a:rPr lang="en-GB" altLang="en-US"/>
              <a:t>Value 1 - 65536, multiples of 4096</a:t>
            </a:r>
          </a:p>
          <a:p>
            <a:r>
              <a:rPr lang="en-GB" altLang="en-US"/>
              <a:t>Extended system ID identifies VLAN.</a:t>
            </a:r>
          </a:p>
          <a:p>
            <a:r>
              <a:rPr lang="en-GB" altLang="en-US"/>
              <a:t>MAC address used if priority is the same. Better not to rely on MAC address.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762000"/>
          </a:xfrm>
        </p:spPr>
        <p:txBody>
          <a:bodyPr/>
          <a:lstStyle/>
          <a:p>
            <a:r>
              <a:rPr lang="en-GB" altLang="en-US" sz="3200" dirty="0"/>
              <a:t>1 Select the root bridge</a:t>
            </a:r>
          </a:p>
        </p:txBody>
      </p:sp>
    </p:spTree>
    <p:extLst>
      <p:ext uri="{BB962C8B-B14F-4D97-AF65-F5344CB8AC3E}">
        <p14:creationId xmlns:p14="http://schemas.microsoft.com/office/powerpoint/2010/main" val="2775868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990600"/>
            <a:ext cx="8229600" cy="4518025"/>
          </a:xfrm>
        </p:spPr>
        <p:txBody>
          <a:bodyPr/>
          <a:lstStyle/>
          <a:p>
            <a:r>
              <a:rPr lang="en-GB" altLang="en-US" dirty="0"/>
              <a:t>A switch starts up. It sends out BPDU frames containing the switch Bridge ID (BID) and the root ID every 2 seconds. </a:t>
            </a:r>
          </a:p>
          <a:p>
            <a:r>
              <a:rPr lang="en-GB" altLang="en-US" dirty="0"/>
              <a:t>At first each switch identifies itself as the root bridge.</a:t>
            </a:r>
          </a:p>
          <a:p>
            <a:r>
              <a:rPr lang="en-GB" altLang="en-US" dirty="0"/>
              <a:t>If a switch receives a BPDU with a lower BID then it identifies the switch with that BID as root bridge. It passes on this information in its own BPDUs.</a:t>
            </a:r>
          </a:p>
          <a:p>
            <a:r>
              <a:rPr lang="en-GB" altLang="en-US" dirty="0"/>
              <a:t>Eventually all switches agree that the switch with the lowest BID is the root bridge.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762000"/>
          </a:xfrm>
        </p:spPr>
        <p:txBody>
          <a:bodyPr/>
          <a:lstStyle/>
          <a:p>
            <a:r>
              <a:rPr lang="en-GB" altLang="en-US" sz="3200" dirty="0"/>
              <a:t>1 Select the root bridge</a:t>
            </a:r>
          </a:p>
        </p:txBody>
      </p:sp>
    </p:spTree>
    <p:extLst>
      <p:ext uri="{BB962C8B-B14F-4D97-AF65-F5344CB8AC3E}">
        <p14:creationId xmlns:p14="http://schemas.microsoft.com/office/powerpoint/2010/main" val="2770303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762000"/>
          </a:xfrm>
        </p:spPr>
        <p:txBody>
          <a:bodyPr/>
          <a:lstStyle/>
          <a:p>
            <a:r>
              <a:rPr lang="en-GB" altLang="en-US" sz="3200" dirty="0"/>
              <a:t>2. Select root ports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8229600" cy="2185988"/>
          </a:xfrm>
        </p:spPr>
        <p:txBody>
          <a:bodyPr/>
          <a:lstStyle/>
          <a:p>
            <a:r>
              <a:rPr lang="en-GB" altLang="en-US" sz="2600" dirty="0"/>
              <a:t>Every non-root bridge/Switch selects a root port</a:t>
            </a:r>
          </a:p>
          <a:p>
            <a:r>
              <a:rPr lang="en-GB" altLang="en-US" sz="2600" dirty="0"/>
              <a:t>This is the port with the shortest distance / lowest cost path to the root bridge/switch</a:t>
            </a:r>
          </a:p>
          <a:p>
            <a:r>
              <a:rPr lang="en-GB" altLang="en-US" sz="2600" dirty="0"/>
              <a:t>If same distance, use the one with lowest ID</a:t>
            </a:r>
            <a:endParaRPr lang="en-US" alt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895600"/>
            <a:ext cx="6896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53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762000"/>
          </a:xfrm>
        </p:spPr>
        <p:txBody>
          <a:bodyPr/>
          <a:lstStyle/>
          <a:p>
            <a:r>
              <a:rPr lang="en-GB" altLang="en-US" sz="3200" dirty="0"/>
              <a:t>3. Select designated ports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32669"/>
            <a:ext cx="8229600" cy="2185988"/>
          </a:xfrm>
        </p:spPr>
        <p:txBody>
          <a:bodyPr/>
          <a:lstStyle/>
          <a:p>
            <a:r>
              <a:rPr lang="en-GB" altLang="en-US" sz="2600" dirty="0"/>
              <a:t>On every segment, the port with the lowest cost path to the root bridge becomes the designated port</a:t>
            </a:r>
            <a:endParaRPr lang="en-US" alt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362200"/>
            <a:ext cx="7258050" cy="3343275"/>
          </a:xfrm>
          <a:prstGeom prst="rect">
            <a:avLst/>
          </a:prstGeom>
        </p:spPr>
      </p:pic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5257800" y="4419600"/>
            <a:ext cx="935038" cy="576262"/>
          </a:xfrm>
          <a:prstGeom prst="line">
            <a:avLst/>
          </a:prstGeom>
          <a:noFill/>
          <a:ln w="38100">
            <a:solidFill>
              <a:srgbClr val="2554CB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 flipV="1">
            <a:off x="3960813" y="4419600"/>
            <a:ext cx="936625" cy="576262"/>
          </a:xfrm>
          <a:prstGeom prst="line">
            <a:avLst/>
          </a:prstGeom>
          <a:noFill/>
          <a:ln w="38100">
            <a:solidFill>
              <a:srgbClr val="2554CB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07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525000" cy="762000"/>
          </a:xfrm>
        </p:spPr>
        <p:txBody>
          <a:bodyPr/>
          <a:lstStyle/>
          <a:p>
            <a:r>
              <a:rPr lang="en-GB" altLang="en-US" sz="3200" dirty="0"/>
              <a:t>Designated port if same distance/cost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3754" y="1034441"/>
            <a:ext cx="8229600" cy="1062037"/>
          </a:xfrm>
        </p:spPr>
        <p:txBody>
          <a:bodyPr/>
          <a:lstStyle/>
          <a:p>
            <a:r>
              <a:rPr lang="en-GB" altLang="en-US" sz="2600" dirty="0"/>
              <a:t>Choose the port on the switch with the lower bridge ID.  Suppose this is switch B.</a:t>
            </a:r>
            <a:endParaRPr lang="en-US" alt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91" y="2345473"/>
            <a:ext cx="75533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97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26193"/>
            <a:ext cx="7543800" cy="3390900"/>
          </a:xfrm>
          <a:prstGeom prst="rect">
            <a:avLst/>
          </a:prstGeom>
        </p:spPr>
      </p:pic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601200" cy="762000"/>
          </a:xfrm>
        </p:spPr>
        <p:txBody>
          <a:bodyPr/>
          <a:lstStyle/>
          <a:p>
            <a:r>
              <a:rPr lang="en-GB" altLang="en-US" sz="3200" dirty="0"/>
              <a:t>4. Close down all redundant links/ports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9250" y="883138"/>
            <a:ext cx="8229600" cy="2185988"/>
          </a:xfrm>
        </p:spPr>
        <p:txBody>
          <a:bodyPr/>
          <a:lstStyle/>
          <a:p>
            <a:r>
              <a:rPr lang="en-GB" altLang="en-US" sz="2600" dirty="0"/>
              <a:t>Any port that is not a root port or a designated port is put in blocking state</a:t>
            </a:r>
            <a:endParaRPr lang="en-US" altLang="en-US" sz="2600" dirty="0"/>
          </a:p>
        </p:txBody>
      </p:sp>
      <p:sp>
        <p:nvSpPr>
          <p:cNvPr id="556040" name="Line 8"/>
          <p:cNvSpPr>
            <a:spLocks noChangeShapeType="1"/>
          </p:cNvSpPr>
          <p:nvPr/>
        </p:nvSpPr>
        <p:spPr bwMode="auto">
          <a:xfrm flipH="1" flipV="1">
            <a:off x="3783257" y="4565340"/>
            <a:ext cx="433388" cy="287338"/>
          </a:xfrm>
          <a:prstGeom prst="line">
            <a:avLst/>
          </a:prstGeom>
          <a:noFill/>
          <a:ln w="38100">
            <a:solidFill>
              <a:srgbClr val="2554CB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56043" name="Group 11"/>
          <p:cNvGrpSpPr>
            <a:grpSpLocks/>
          </p:cNvGrpSpPr>
          <p:nvPr/>
        </p:nvGrpSpPr>
        <p:grpSpPr bwMode="auto">
          <a:xfrm>
            <a:off x="5998430" y="4277209"/>
            <a:ext cx="431800" cy="431800"/>
            <a:chOff x="3742" y="2795"/>
            <a:chExt cx="272" cy="272"/>
          </a:xfrm>
        </p:grpSpPr>
        <p:sp>
          <p:nvSpPr>
            <p:cNvPr id="556041" name="Line 9"/>
            <p:cNvSpPr>
              <a:spLocks noChangeShapeType="1"/>
            </p:cNvSpPr>
            <p:nvPr/>
          </p:nvSpPr>
          <p:spPr bwMode="auto">
            <a:xfrm flipH="1">
              <a:off x="3742" y="2795"/>
              <a:ext cx="272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6042" name="Line 10"/>
            <p:cNvSpPr>
              <a:spLocks noChangeShapeType="1"/>
            </p:cNvSpPr>
            <p:nvPr/>
          </p:nvSpPr>
          <p:spPr bwMode="auto">
            <a:xfrm>
              <a:off x="3742" y="2795"/>
              <a:ext cx="272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4165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14400"/>
            <a:ext cx="8229600" cy="3124200"/>
          </a:xfrm>
          <a:solidFill>
            <a:srgbClr val="FFFFFF"/>
          </a:solidFill>
        </p:spPr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z="2000">
                <a:solidFill>
                  <a:srgbClr val="FF3300"/>
                </a:solidFill>
              </a:rPr>
              <a:t>Spanning Tree Protocol (STP)</a:t>
            </a:r>
            <a:r>
              <a:rPr lang="en-US" altLang="en-US" sz="2000">
                <a:solidFill>
                  <a:srgbClr val="0000CC"/>
                </a:solidFill>
              </a:rPr>
              <a:t> is a Layer 2 link-management protocol that provides path redundancy while preventing undesirable loops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z="2000">
                <a:solidFill>
                  <a:srgbClr val="0000CC"/>
                </a:solidFill>
              </a:rPr>
              <a:t>A loop-free topology is accomplished when the switch recognizes a loop in the topology and logically blocks one or more redundant ports </a:t>
            </a:r>
            <a:r>
              <a:rPr lang="en-US" altLang="en-US" sz="2000">
                <a:solidFill>
                  <a:srgbClr val="FF3300"/>
                </a:solidFill>
              </a:rPr>
              <a:t>automatically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z="2000">
                <a:solidFill>
                  <a:srgbClr val="FF3300"/>
                </a:solidFill>
              </a:rPr>
              <a:t>Bridge Protocol Data Units (BPDUs)</a:t>
            </a:r>
            <a:r>
              <a:rPr lang="en-US" altLang="en-US" sz="2000">
                <a:solidFill>
                  <a:srgbClr val="0000CC"/>
                </a:solidFill>
              </a:rPr>
              <a:t> are used by switches in a network to exchange information regarding their status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z="2000">
                <a:solidFill>
                  <a:srgbClr val="0000CC"/>
                </a:solidFill>
              </a:rPr>
              <a:t>The switches use the Spanning Tree Algorithm (STA) to resolve and shutdown redundant paths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z="2000">
                <a:solidFill>
                  <a:srgbClr val="0000CC"/>
                </a:solidFill>
              </a:rPr>
              <a:t>STP is defined in the </a:t>
            </a:r>
            <a:r>
              <a:rPr lang="en-US" altLang="en-US" sz="2000">
                <a:solidFill>
                  <a:srgbClr val="FF3300"/>
                </a:solidFill>
              </a:rPr>
              <a:t>IEEE 802.1d</a:t>
            </a:r>
            <a:r>
              <a:rPr lang="en-US" altLang="en-US" sz="2000">
                <a:solidFill>
                  <a:srgbClr val="0000CC"/>
                </a:solidFill>
              </a:rPr>
              <a:t> specification</a:t>
            </a:r>
          </a:p>
        </p:txBody>
      </p:sp>
      <p:graphicFrame>
        <p:nvGraphicFramePr>
          <p:cNvPr id="36867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2743200" y="4251325"/>
          <a:ext cx="36576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0" name="Bitmap Image" r:id="rId3" imgW="3657143" imgH="1561905" progId="Paint.Picture">
                  <p:embed/>
                </p:oleObj>
              </mc:Choice>
              <mc:Fallback>
                <p:oleObj name="Bitmap Image" r:id="rId3" imgW="3657143" imgH="156190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51325"/>
                        <a:ext cx="36576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76200"/>
            <a:ext cx="58464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600" b="1" dirty="0">
                <a:solidFill>
                  <a:schemeClr val="bg1"/>
                </a:solidFill>
                <a:latin typeface="+mj-lt"/>
              </a:rPr>
              <a:t>Spanning Tree 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6705600" y="6324600"/>
            <a:ext cx="1901825" cy="457200"/>
          </a:xfrm>
          <a:prstGeom prst="rect">
            <a:avLst/>
          </a:prstGeom>
        </p:spPr>
        <p:txBody>
          <a:bodyPr/>
          <a:lstStyle/>
          <a:p>
            <a:br>
              <a:rPr lang="en-GB" altLang="en-US"/>
            </a:br>
            <a:r>
              <a:rPr lang="en-GB" altLang="en-US"/>
              <a:t> 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Last Update: 29/9/2015</a:t>
            </a:r>
          </a:p>
          <a:p>
            <a:r>
              <a:rPr lang="en-GB" altLang="en-US"/>
              <a:t>Slide </a:t>
            </a:r>
            <a:fld id="{47B317F8-519E-4624-B562-B1FFA028F801}" type="slidenum">
              <a:rPr lang="en-GB" altLang="en-US" smtClean="0"/>
              <a:pPr/>
              <a:t>39</a:t>
            </a:fld>
            <a:endParaRPr lang="en-GB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8959850" y="609600"/>
            <a:ext cx="1841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lnSpc>
                <a:spcPct val="85000"/>
              </a:lnSpc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0" y="76200"/>
            <a:ext cx="89017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600" b="1" dirty="0">
                <a:solidFill>
                  <a:schemeClr val="bg1"/>
                </a:solidFill>
                <a:latin typeface="+mj-lt"/>
              </a:rPr>
              <a:t>Layer 2 Switching – Address Learning</a:t>
            </a:r>
            <a:endParaRPr lang="en-US" altLang="en-US" sz="36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609600" y="25146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5410200" y="2514600"/>
            <a:ext cx="320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346450" y="2716213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US" altLang="en-US" sz="2000"/>
              <a:t>Switch</a:t>
            </a:r>
          </a:p>
        </p:txBody>
      </p:sp>
      <p:pic>
        <p:nvPicPr>
          <p:cNvPr id="18440" name="Picture 8" descr="C3550_24_MBB0091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 t="35417" r="4652" b="42014"/>
          <a:stretch>
            <a:fillRect/>
          </a:stretch>
        </p:blipFill>
        <p:spPr bwMode="auto">
          <a:xfrm>
            <a:off x="3276600" y="2286000"/>
            <a:ext cx="22860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9" descr="j02857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9906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10" descr="j02857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19200"/>
            <a:ext cx="9906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11" descr="j02857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657600"/>
            <a:ext cx="9906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12" descr="j02857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143000"/>
            <a:ext cx="9906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13" descr="j02857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371600"/>
            <a:ext cx="9906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6" name="Line 14"/>
          <p:cNvSpPr>
            <a:spLocks noChangeShapeType="1"/>
          </p:cNvSpPr>
          <p:nvPr/>
        </p:nvSpPr>
        <p:spPr bwMode="auto">
          <a:xfrm flipV="1">
            <a:off x="4343400" y="9144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4343400" y="2667000"/>
            <a:ext cx="0" cy="297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1143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2514600" y="1752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 flipH="1">
            <a:off x="4343400" y="144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68580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flipH="1">
            <a:off x="3733800" y="3962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5470525" y="20716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4343400" y="1981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/>
              <a:t>2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3048000" y="2133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4343400" y="2743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/>
              <a:t>4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990600" y="8382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/>
              <a:t>A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3124200" y="32766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/>
              <a:t>B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422525" y="85248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/>
              <a:t>C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5029200" y="6858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dirty="0"/>
              <a:t>D</a:t>
            </a:r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6705600" y="9906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/>
              <a:t>E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5715000" y="3429000"/>
            <a:ext cx="23622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6324600" y="3429000"/>
            <a:ext cx="177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/>
              <a:t>Interfaces/Ports</a:t>
            </a:r>
          </a:p>
        </p:txBody>
      </p:sp>
      <p:sp>
        <p:nvSpPr>
          <p:cNvPr id="18464" name="Line 32"/>
          <p:cNvSpPr>
            <a:spLocks noChangeShapeType="1"/>
          </p:cNvSpPr>
          <p:nvPr/>
        </p:nvSpPr>
        <p:spPr bwMode="auto">
          <a:xfrm>
            <a:off x="5715000" y="3810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>
            <a:off x="7620000" y="3810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7162800" y="3810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6705600" y="3810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>
            <a:off x="6248400" y="3429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9" name="Text Box 37"/>
          <p:cNvSpPr txBox="1">
            <a:spLocks noChangeArrowheads="1"/>
          </p:cNvSpPr>
          <p:nvPr/>
        </p:nvSpPr>
        <p:spPr bwMode="auto">
          <a:xfrm rot="-5400000">
            <a:off x="5489575" y="4340225"/>
            <a:ext cx="1000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/>
              <a:t>Stations</a:t>
            </a:r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5715000" y="3048000"/>
            <a:ext cx="230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/>
              <a:t>MAC Address Table</a:t>
            </a:r>
          </a:p>
        </p:txBody>
      </p:sp>
      <p:sp>
        <p:nvSpPr>
          <p:cNvPr id="18471" name="Line 39"/>
          <p:cNvSpPr>
            <a:spLocks noChangeShapeType="1"/>
          </p:cNvSpPr>
          <p:nvPr/>
        </p:nvSpPr>
        <p:spPr bwMode="auto">
          <a:xfrm>
            <a:off x="6248400" y="4114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2" name="Line 40"/>
          <p:cNvSpPr>
            <a:spLocks noChangeShapeType="1"/>
          </p:cNvSpPr>
          <p:nvPr/>
        </p:nvSpPr>
        <p:spPr bwMode="auto">
          <a:xfrm>
            <a:off x="6248400" y="4495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3" name="AutoShape 41"/>
          <p:cNvSpPr>
            <a:spLocks noChangeArrowheads="1"/>
          </p:cNvSpPr>
          <p:nvPr/>
        </p:nvSpPr>
        <p:spPr bwMode="auto">
          <a:xfrm>
            <a:off x="1219200" y="2209800"/>
            <a:ext cx="1981200" cy="609600"/>
          </a:xfrm>
          <a:prstGeom prst="rightArrow">
            <a:avLst>
              <a:gd name="adj1" fmla="val 50000"/>
              <a:gd name="adj2" fmla="val 8125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US" altLang="en-US" sz="1800" b="1"/>
              <a:t>Data from A to B</a:t>
            </a:r>
          </a:p>
        </p:txBody>
      </p:sp>
      <p:sp>
        <p:nvSpPr>
          <p:cNvPr id="18474" name="Text Box 42"/>
          <p:cNvSpPr txBox="1">
            <a:spLocks noChangeArrowheads="1"/>
          </p:cNvSpPr>
          <p:nvPr/>
        </p:nvSpPr>
        <p:spPr bwMode="auto">
          <a:xfrm>
            <a:off x="6308725" y="3748088"/>
            <a:ext cx="1644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/>
              <a:t>1     2     3     4</a:t>
            </a:r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>
            <a:off x="6248400" y="4876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6" name="Text Box 44"/>
          <p:cNvSpPr txBox="1">
            <a:spLocks noChangeArrowheads="1"/>
          </p:cNvSpPr>
          <p:nvPr/>
        </p:nvSpPr>
        <p:spPr bwMode="auto">
          <a:xfrm>
            <a:off x="7162800" y="40386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b="1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18477" name="Rectangle 48"/>
          <p:cNvSpPr>
            <a:spLocks noChangeArrowheads="1"/>
          </p:cNvSpPr>
          <p:nvPr/>
        </p:nvSpPr>
        <p:spPr bwMode="auto">
          <a:xfrm>
            <a:off x="0" y="4419600"/>
            <a:ext cx="4273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1800" dirty="0"/>
              <a:t>Learns the source MAC address of each </a:t>
            </a:r>
          </a:p>
          <a:p>
            <a:r>
              <a:rPr lang="en-US" altLang="en-US" sz="1800" dirty="0"/>
              <a:t>data frame that is transmitted and noting the port where the frame enters the switch</a:t>
            </a:r>
          </a:p>
        </p:txBody>
      </p:sp>
      <p:sp>
        <p:nvSpPr>
          <p:cNvPr id="18478" name="Line 49"/>
          <p:cNvSpPr>
            <a:spLocks noChangeShapeType="1"/>
          </p:cNvSpPr>
          <p:nvPr/>
        </p:nvSpPr>
        <p:spPr bwMode="auto">
          <a:xfrm flipV="1">
            <a:off x="3886200" y="4343400"/>
            <a:ext cx="3276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6705600" y="6324600"/>
            <a:ext cx="1901825" cy="457200"/>
          </a:xfrm>
          <a:prstGeom prst="rect">
            <a:avLst/>
          </a:prstGeom>
        </p:spPr>
        <p:txBody>
          <a:bodyPr/>
          <a:lstStyle/>
          <a:p>
            <a:br>
              <a:rPr lang="en-GB" altLang="en-US"/>
            </a:br>
            <a:r>
              <a:rPr lang="en-GB" altLang="en-US"/>
              <a:t> 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Last Update: 29/9/2015</a:t>
            </a:r>
          </a:p>
          <a:p>
            <a:r>
              <a:rPr lang="en-GB" altLang="en-US"/>
              <a:t>Slide </a:t>
            </a:r>
            <a:fld id="{47B317F8-519E-4624-B562-B1FFA028F801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153400" cy="4876800"/>
          </a:xfrm>
        </p:spPr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Char char="u"/>
            </a:pPr>
            <a:r>
              <a:rPr lang="en-US" altLang="en-US" sz="2400" dirty="0">
                <a:ea typeface="MS Mincho" panose="02020609040205080304" pitchFamily="49" charset="-128"/>
              </a:rPr>
              <a:t>Redundant Paths is good for network resilience</a:t>
            </a:r>
          </a:p>
          <a:p>
            <a:pPr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Char char="u"/>
            </a:pPr>
            <a:r>
              <a:rPr lang="en-US" altLang="en-US" sz="2400" dirty="0">
                <a:ea typeface="MS Mincho" panose="02020609040205080304" pitchFamily="49" charset="-128"/>
              </a:rPr>
              <a:t>Broadcast Storms caused by redundant paths</a:t>
            </a:r>
          </a:p>
          <a:p>
            <a:pPr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Char char="u"/>
            </a:pPr>
            <a:r>
              <a:rPr lang="en-US" altLang="en-US" sz="2400" dirty="0">
                <a:ea typeface="MS Mincho" panose="02020609040205080304" pitchFamily="49" charset="-128"/>
              </a:rPr>
              <a:t>Spanning Tree Protocol (STP) overcomes broadcast storms by using Loop Avoidance</a:t>
            </a:r>
          </a:p>
          <a:p>
            <a:pPr lvl="1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Char char="§"/>
            </a:pPr>
            <a:r>
              <a:rPr lang="en-US" altLang="en-US" sz="2400" b="0" dirty="0">
                <a:ea typeface="MS Mincho" panose="02020609040205080304" pitchFamily="49" charset="-128"/>
              </a:rPr>
              <a:t>Redundant paths are blocked (made inactive)</a:t>
            </a:r>
          </a:p>
          <a:p>
            <a:pPr lvl="1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Char char="§"/>
            </a:pPr>
            <a:r>
              <a:rPr lang="en-US" altLang="en-US" sz="2400" b="0" dirty="0">
                <a:ea typeface="MS Mincho" panose="02020609040205080304" pitchFamily="49" charset="-128"/>
              </a:rPr>
              <a:t>Only one active path between any node (e.g. PC) in the network</a:t>
            </a:r>
          </a:p>
          <a:p>
            <a:pPr lvl="1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Char char="§"/>
            </a:pPr>
            <a:r>
              <a:rPr lang="en-US" altLang="en-US" sz="2400" b="0" dirty="0">
                <a:ea typeface="MS Mincho" panose="02020609040205080304" pitchFamily="49" charset="-128"/>
              </a:rPr>
              <a:t>Should active path fail, blocked path is activated automatically</a:t>
            </a:r>
          </a:p>
          <a:p>
            <a:pPr lvl="1"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Char char="§"/>
            </a:pPr>
            <a:r>
              <a:rPr lang="en-US" altLang="en-US" sz="2400" b="0" dirty="0">
                <a:ea typeface="MS Mincho" panose="02020609040205080304" pitchFamily="49" charset="-128"/>
              </a:rPr>
              <a:t>Hence network resilience is achieved without broadcast storms</a:t>
            </a:r>
          </a:p>
        </p:txBody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8959850" y="609600"/>
            <a:ext cx="1841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lnSpc>
                <a:spcPct val="85000"/>
              </a:lnSpc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0" y="76200"/>
            <a:ext cx="79367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600" b="1" dirty="0">
                <a:solidFill>
                  <a:schemeClr val="bg1"/>
                </a:solidFill>
                <a:latin typeface="+mj-lt"/>
              </a:rPr>
              <a:t>Spanning Tree Protocol Summary</a:t>
            </a:r>
            <a:endParaRPr lang="en-US" altLang="en-US" sz="36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6705600" y="6324600"/>
            <a:ext cx="1901825" cy="457200"/>
          </a:xfrm>
          <a:prstGeom prst="rect">
            <a:avLst/>
          </a:prstGeom>
        </p:spPr>
        <p:txBody>
          <a:bodyPr/>
          <a:lstStyle/>
          <a:p>
            <a:br>
              <a:rPr lang="en-GB" altLang="en-US"/>
            </a:br>
            <a:r>
              <a:rPr lang="en-GB" altLang="en-US"/>
              <a:t> 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Last Update: 29/9/2015</a:t>
            </a:r>
          </a:p>
          <a:p>
            <a:r>
              <a:rPr lang="en-GB" altLang="en-US"/>
              <a:t>Slide </a:t>
            </a:r>
            <a:fld id="{47B317F8-519E-4624-B562-B1FFA028F801}" type="slidenum">
              <a:rPr lang="en-GB" altLang="en-US" smtClean="0"/>
              <a:pPr/>
              <a:t>40</a:t>
            </a:fld>
            <a:endParaRPr lang="en-GB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1"/>
          <p:cNvSpPr>
            <a:spLocks noGrp="1" noChangeArrowheads="1"/>
          </p:cNvSpPr>
          <p:nvPr>
            <p:ph idx="1"/>
          </p:nvPr>
        </p:nvSpPr>
        <p:spPr>
          <a:xfrm>
            <a:off x="1219200" y="1295400"/>
            <a:ext cx="6753225" cy="4724400"/>
          </a:xfrm>
        </p:spPr>
        <p:txBody>
          <a:bodyPr lIns="91440" tIns="45720" rIns="91440" bIns="45720"/>
          <a:lstStyle/>
          <a:p>
            <a:pPr marL="577850" indent="-577850" eaLnBrk="1" hangingPunct="1">
              <a:lnSpc>
                <a:spcPct val="90000"/>
              </a:lnSpc>
              <a:buClr>
                <a:srgbClr val="241486"/>
              </a:buClr>
              <a:buSzPct val="115000"/>
              <a:buFontTx/>
              <a:buChar char="–"/>
            </a:pPr>
            <a:r>
              <a:rPr lang="en-US" altLang="en-US" sz="2000">
                <a:ea typeface="MS Mincho" panose="02020609040205080304" pitchFamily="49" charset="-128"/>
              </a:rPr>
              <a:t>First proposed in 1973</a:t>
            </a:r>
          </a:p>
          <a:p>
            <a:pPr marL="577850" indent="-577850" eaLnBrk="1" hangingPunct="1">
              <a:lnSpc>
                <a:spcPct val="90000"/>
              </a:lnSpc>
              <a:buClr>
                <a:srgbClr val="241486"/>
              </a:buClr>
              <a:buSzPct val="115000"/>
              <a:buFontTx/>
              <a:buChar char="–"/>
            </a:pPr>
            <a:r>
              <a:rPr lang="en-US" altLang="en-US" sz="2000">
                <a:ea typeface="MS Mincho" panose="02020609040205080304" pitchFamily="49" charset="-128"/>
              </a:rPr>
              <a:t>First tested in 1976: 3 Mbps</a:t>
            </a:r>
          </a:p>
          <a:p>
            <a:pPr marL="577850" indent="-577850" eaLnBrk="1" hangingPunct="1">
              <a:lnSpc>
                <a:spcPct val="90000"/>
              </a:lnSpc>
              <a:buClr>
                <a:srgbClr val="241486"/>
              </a:buClr>
              <a:buSzPct val="115000"/>
              <a:buFontTx/>
              <a:buChar char="-"/>
            </a:pPr>
            <a:r>
              <a:rPr lang="en-US" altLang="en-US" sz="2000">
                <a:ea typeface="MS Mincho" panose="02020609040205080304" pitchFamily="49" charset="-128"/>
              </a:rPr>
              <a:t>First standardized in 1980: 10 Mbps</a:t>
            </a:r>
          </a:p>
          <a:p>
            <a:pPr marL="577850" indent="-577850" eaLnBrk="1" hangingPunct="1">
              <a:lnSpc>
                <a:spcPct val="90000"/>
              </a:lnSpc>
              <a:buClr>
                <a:srgbClr val="241486"/>
              </a:buClr>
              <a:buSzPct val="115000"/>
              <a:buFontTx/>
              <a:buChar char="-"/>
            </a:pPr>
            <a:r>
              <a:rPr lang="en-US" altLang="en-US" sz="2000">
                <a:ea typeface="MS Mincho" panose="02020609040205080304" pitchFamily="49" charset="-128"/>
              </a:rPr>
              <a:t>Wireless (802.11b) in 2000: 11 Mbps</a:t>
            </a:r>
          </a:p>
          <a:p>
            <a:pPr marL="577850" indent="-577850" eaLnBrk="1" hangingPunct="1">
              <a:lnSpc>
                <a:spcPct val="90000"/>
              </a:lnSpc>
              <a:buClr>
                <a:srgbClr val="241486"/>
              </a:buClr>
              <a:buSzPct val="115000"/>
              <a:buFontTx/>
              <a:buChar char="-"/>
            </a:pPr>
            <a:r>
              <a:rPr lang="en-US" altLang="en-US" sz="2000"/>
              <a:t>Currently being developed: 100Gbps</a:t>
            </a:r>
          </a:p>
          <a:p>
            <a:pPr marL="577850" indent="-577850" eaLnBrk="1" hangingPunct="1">
              <a:lnSpc>
                <a:spcPct val="90000"/>
              </a:lnSpc>
              <a:buClr>
                <a:srgbClr val="241486"/>
              </a:buClr>
              <a:buSzPct val="115000"/>
              <a:buFontTx/>
              <a:buChar char="-"/>
            </a:pPr>
            <a:r>
              <a:rPr lang="en-US" altLang="en-US" sz="2000"/>
              <a:t>Bit rates and signal encoding (Layer 1) differ among the main versions</a:t>
            </a:r>
          </a:p>
          <a:p>
            <a:pPr marL="577850" indent="-577850" eaLnBrk="1" hangingPunct="1">
              <a:lnSpc>
                <a:spcPct val="90000"/>
              </a:lnSpc>
              <a:buClr>
                <a:srgbClr val="241486"/>
              </a:buClr>
              <a:buSzPct val="115000"/>
              <a:buFontTx/>
              <a:buChar char="-"/>
            </a:pPr>
            <a:r>
              <a:rPr lang="en-US" altLang="en-US" sz="2000"/>
              <a:t>The frame structure (Layer 2) remains more or less the same</a:t>
            </a:r>
          </a:p>
          <a:p>
            <a:pPr marL="577850" indent="-577850" eaLnBrk="1" hangingPunct="1">
              <a:lnSpc>
                <a:spcPct val="90000"/>
              </a:lnSpc>
              <a:buClr>
                <a:srgbClr val="241486"/>
              </a:buClr>
              <a:buSzPct val="115000"/>
              <a:buFontTx/>
              <a:buChar char="-"/>
            </a:pPr>
            <a:r>
              <a:rPr lang="en-US" altLang="en-US" sz="2000"/>
              <a:t>CSMA/CD &amp; Half Duplex (Layer 2) </a:t>
            </a:r>
            <a:r>
              <a:rPr lang="en-US" altLang="en-US" sz="2000" i="1"/>
              <a:t>not</a:t>
            </a:r>
            <a:r>
              <a:rPr lang="en-US" altLang="en-US" sz="2000"/>
              <a:t> supported from 10Gigabit Ethernet upwards</a:t>
            </a:r>
          </a:p>
          <a:p>
            <a:pPr marL="577850" indent="-577850" eaLnBrk="1" hangingPunct="1">
              <a:lnSpc>
                <a:spcPct val="90000"/>
              </a:lnSpc>
              <a:buClr>
                <a:srgbClr val="241486"/>
              </a:buClr>
              <a:buSzPct val="115000"/>
              <a:buFontTx/>
              <a:buNone/>
            </a:pPr>
            <a:endParaRPr lang="en-US" altLang="en-US" sz="1800">
              <a:solidFill>
                <a:schemeClr val="bg2"/>
              </a:solidFill>
              <a:ea typeface="MS Mincho" panose="02020609040205080304" pitchFamily="49" charset="-128"/>
            </a:endParaRPr>
          </a:p>
        </p:txBody>
      </p:sp>
      <p:sp>
        <p:nvSpPr>
          <p:cNvPr id="38916" name="Rectangle 112"/>
          <p:cNvSpPr>
            <a:spLocks noChangeArrowheads="1"/>
          </p:cNvSpPr>
          <p:nvPr/>
        </p:nvSpPr>
        <p:spPr bwMode="auto">
          <a:xfrm>
            <a:off x="0" y="76200"/>
            <a:ext cx="75664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600" b="1" dirty="0">
                <a:solidFill>
                  <a:schemeClr val="bg1"/>
                </a:solidFill>
                <a:latin typeface="+mj-lt"/>
              </a:rPr>
              <a:t>Evolution of Ethernet </a:t>
            </a:r>
            <a:r>
              <a:rPr lang="en-US" altLang="en-US" sz="3600" b="1" dirty="0">
                <a:solidFill>
                  <a:srgbClr val="FF0000"/>
                </a:solidFill>
                <a:latin typeface="+mj-lt"/>
              </a:rPr>
              <a:t>(Optional)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6705600" y="6324600"/>
            <a:ext cx="1901825" cy="457200"/>
          </a:xfrm>
          <a:prstGeom prst="rect">
            <a:avLst/>
          </a:prstGeom>
        </p:spPr>
        <p:txBody>
          <a:bodyPr/>
          <a:lstStyle/>
          <a:p>
            <a:br>
              <a:rPr lang="en-GB" altLang="en-US"/>
            </a:br>
            <a:r>
              <a:rPr lang="en-GB" altLang="en-US"/>
              <a:t> 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Last Update: 29/9/2015</a:t>
            </a:r>
          </a:p>
          <a:p>
            <a:r>
              <a:rPr lang="en-GB" altLang="en-US"/>
              <a:t>Slide </a:t>
            </a:r>
            <a:fld id="{47B317F8-519E-4624-B562-B1FFA028F801}" type="slidenum">
              <a:rPr lang="en-GB" altLang="en-US" smtClean="0"/>
              <a:pPr/>
              <a:t>41</a:t>
            </a:fld>
            <a:endParaRPr lang="en-GB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8959850" y="609600"/>
            <a:ext cx="1841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lnSpc>
                <a:spcPct val="85000"/>
              </a:lnSpc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0" y="76200"/>
            <a:ext cx="42723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600" b="1">
                <a:solidFill>
                  <a:schemeClr val="bg1"/>
                </a:solidFill>
                <a:latin typeface="+mj-lt"/>
              </a:rPr>
              <a:t>Types of Ethernet</a:t>
            </a:r>
            <a:endParaRPr lang="en-US" altLang="en-US" sz="3600" b="1" i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762000" y="1143000"/>
            <a:ext cx="78486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762000" y="1676400"/>
            <a:ext cx="78486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2590800" y="1143000"/>
            <a:ext cx="3827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>
                <a:latin typeface="Verdana" panose="020B0604030504040204" pitchFamily="34" charset="0"/>
              </a:rPr>
              <a:t>Logical link Control Sublayer</a:t>
            </a:r>
            <a:endParaRPr lang="en-US" altLang="en-US" sz="2000" i="1">
              <a:latin typeface="Verdana" panose="020B0604030504040204" pitchFamily="34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2286000" y="1676400"/>
            <a:ext cx="459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>
                <a:latin typeface="Verdana" panose="020B0604030504040204" pitchFamily="34" charset="0"/>
              </a:rPr>
              <a:t>802.3 Media Access Control (MAC)</a:t>
            </a:r>
            <a:endParaRPr lang="en-US" altLang="en-US" sz="2000" i="1">
              <a:latin typeface="Verdana" panose="020B0604030504040204" pitchFamily="34" charset="0"/>
            </a:endParaRPr>
          </a:p>
        </p:txBody>
      </p:sp>
      <p:grpSp>
        <p:nvGrpSpPr>
          <p:cNvPr id="39945" name="Group 9"/>
          <p:cNvGrpSpPr>
            <a:grpSpLocks/>
          </p:cNvGrpSpPr>
          <p:nvPr/>
        </p:nvGrpSpPr>
        <p:grpSpPr bwMode="auto">
          <a:xfrm rot="-5400000">
            <a:off x="952500" y="3695700"/>
            <a:ext cx="3657600" cy="685800"/>
            <a:chOff x="384" y="3456"/>
            <a:chExt cx="2304" cy="432"/>
          </a:xfrm>
        </p:grpSpPr>
        <p:sp>
          <p:nvSpPr>
            <p:cNvPr id="39974" name="Rectangle 10"/>
            <p:cNvSpPr>
              <a:spLocks noChangeArrowheads="1"/>
            </p:cNvSpPr>
            <p:nvPr/>
          </p:nvSpPr>
          <p:spPr bwMode="auto">
            <a:xfrm>
              <a:off x="384" y="3456"/>
              <a:ext cx="2304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39975" name="Rectangle 11"/>
            <p:cNvSpPr>
              <a:spLocks noChangeArrowheads="1"/>
            </p:cNvSpPr>
            <p:nvPr/>
          </p:nvSpPr>
          <p:spPr bwMode="auto">
            <a:xfrm>
              <a:off x="432" y="3456"/>
              <a:ext cx="169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1800">
                  <a:latin typeface="Verdana" panose="020B0604030504040204" pitchFamily="34" charset="0"/>
                </a:rPr>
                <a:t>10BASE5 (500m)</a:t>
              </a:r>
            </a:p>
            <a:p>
              <a:r>
                <a:rPr lang="en-US" altLang="en-US" sz="1800">
                  <a:latin typeface="Verdana" panose="020B0604030504040204" pitchFamily="34" charset="0"/>
                </a:rPr>
                <a:t>50 Ohm Coax N-Style</a:t>
              </a:r>
            </a:p>
          </p:txBody>
        </p:sp>
      </p:grpSp>
      <p:grpSp>
        <p:nvGrpSpPr>
          <p:cNvPr id="39946" name="Group 12"/>
          <p:cNvGrpSpPr>
            <a:grpSpLocks/>
          </p:cNvGrpSpPr>
          <p:nvPr/>
        </p:nvGrpSpPr>
        <p:grpSpPr bwMode="auto">
          <a:xfrm rot="-5400000">
            <a:off x="1638300" y="3695700"/>
            <a:ext cx="3657600" cy="685800"/>
            <a:chOff x="384" y="3456"/>
            <a:chExt cx="2304" cy="432"/>
          </a:xfrm>
        </p:grpSpPr>
        <p:sp>
          <p:nvSpPr>
            <p:cNvPr id="39972" name="Rectangle 13"/>
            <p:cNvSpPr>
              <a:spLocks noChangeArrowheads="1"/>
            </p:cNvSpPr>
            <p:nvPr/>
          </p:nvSpPr>
          <p:spPr bwMode="auto">
            <a:xfrm>
              <a:off x="384" y="3456"/>
              <a:ext cx="2304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39973" name="Rectangle 14"/>
            <p:cNvSpPr>
              <a:spLocks noChangeArrowheads="1"/>
            </p:cNvSpPr>
            <p:nvPr/>
          </p:nvSpPr>
          <p:spPr bwMode="auto">
            <a:xfrm>
              <a:off x="433" y="3456"/>
              <a:ext cx="14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1800">
                  <a:latin typeface="Verdana" panose="020B0604030504040204" pitchFamily="34" charset="0"/>
                </a:rPr>
                <a:t>10BASE2 (185m)</a:t>
              </a:r>
            </a:p>
            <a:p>
              <a:r>
                <a:rPr lang="en-US" altLang="en-US" sz="1800">
                  <a:latin typeface="Verdana" panose="020B0604030504040204" pitchFamily="34" charset="0"/>
                </a:rPr>
                <a:t>50 Ohm Coax BNC</a:t>
              </a:r>
            </a:p>
          </p:txBody>
        </p:sp>
      </p:grpSp>
      <p:grpSp>
        <p:nvGrpSpPr>
          <p:cNvPr id="39947" name="Group 15"/>
          <p:cNvGrpSpPr>
            <a:grpSpLocks/>
          </p:cNvGrpSpPr>
          <p:nvPr/>
        </p:nvGrpSpPr>
        <p:grpSpPr bwMode="auto">
          <a:xfrm rot="-5400000">
            <a:off x="2324100" y="3695700"/>
            <a:ext cx="3657600" cy="685800"/>
            <a:chOff x="384" y="3456"/>
            <a:chExt cx="2304" cy="432"/>
          </a:xfrm>
        </p:grpSpPr>
        <p:sp>
          <p:nvSpPr>
            <p:cNvPr id="39970" name="Rectangle 16"/>
            <p:cNvSpPr>
              <a:spLocks noChangeArrowheads="1"/>
            </p:cNvSpPr>
            <p:nvPr/>
          </p:nvSpPr>
          <p:spPr bwMode="auto">
            <a:xfrm>
              <a:off x="384" y="3456"/>
              <a:ext cx="2304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39971" name="Rectangle 17"/>
            <p:cNvSpPr>
              <a:spLocks noChangeArrowheads="1"/>
            </p:cNvSpPr>
            <p:nvPr/>
          </p:nvSpPr>
          <p:spPr bwMode="auto">
            <a:xfrm>
              <a:off x="432" y="3456"/>
              <a:ext cx="151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1800">
                  <a:latin typeface="Verdana" panose="020B0604030504040204" pitchFamily="34" charset="0"/>
                </a:rPr>
                <a:t>10BASE-T (100m)</a:t>
              </a:r>
            </a:p>
            <a:p>
              <a:r>
                <a:rPr lang="en-US" altLang="en-US" sz="1800">
                  <a:latin typeface="Verdana" panose="020B0604030504040204" pitchFamily="34" charset="0"/>
                </a:rPr>
                <a:t>100 Ohm UTP RJ45</a:t>
              </a:r>
            </a:p>
          </p:txBody>
        </p:sp>
      </p:grpSp>
      <p:grpSp>
        <p:nvGrpSpPr>
          <p:cNvPr id="39948" name="Group 18"/>
          <p:cNvGrpSpPr>
            <a:grpSpLocks/>
          </p:cNvGrpSpPr>
          <p:nvPr/>
        </p:nvGrpSpPr>
        <p:grpSpPr bwMode="auto">
          <a:xfrm rot="-5400000">
            <a:off x="3009900" y="3695700"/>
            <a:ext cx="3657600" cy="685800"/>
            <a:chOff x="384" y="3456"/>
            <a:chExt cx="2304" cy="432"/>
          </a:xfrm>
        </p:grpSpPr>
        <p:sp>
          <p:nvSpPr>
            <p:cNvPr id="39968" name="Rectangle 19"/>
            <p:cNvSpPr>
              <a:spLocks noChangeArrowheads="1"/>
            </p:cNvSpPr>
            <p:nvPr/>
          </p:nvSpPr>
          <p:spPr bwMode="auto">
            <a:xfrm>
              <a:off x="384" y="3456"/>
              <a:ext cx="2304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39969" name="Rectangle 20"/>
            <p:cNvSpPr>
              <a:spLocks noChangeArrowheads="1"/>
            </p:cNvSpPr>
            <p:nvPr/>
          </p:nvSpPr>
          <p:spPr bwMode="auto">
            <a:xfrm>
              <a:off x="433" y="3456"/>
              <a:ext cx="16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1800">
                  <a:latin typeface="Verdana" panose="020B0604030504040204" pitchFamily="34" charset="0"/>
                </a:rPr>
                <a:t>100BASE-TX (100m)</a:t>
              </a:r>
            </a:p>
            <a:p>
              <a:r>
                <a:rPr lang="en-US" altLang="en-US" sz="1800">
                  <a:latin typeface="Verdana" panose="020B0604030504040204" pitchFamily="34" charset="0"/>
                </a:rPr>
                <a:t>100 Ohm UTP RJ45</a:t>
              </a:r>
            </a:p>
          </p:txBody>
        </p:sp>
      </p:grpSp>
      <p:grpSp>
        <p:nvGrpSpPr>
          <p:cNvPr id="39949" name="Group 21"/>
          <p:cNvGrpSpPr>
            <a:grpSpLocks/>
          </p:cNvGrpSpPr>
          <p:nvPr/>
        </p:nvGrpSpPr>
        <p:grpSpPr bwMode="auto">
          <a:xfrm rot="-5400000">
            <a:off x="3695700" y="3695700"/>
            <a:ext cx="3657600" cy="685800"/>
            <a:chOff x="384" y="3456"/>
            <a:chExt cx="2304" cy="432"/>
          </a:xfrm>
        </p:grpSpPr>
        <p:sp>
          <p:nvSpPr>
            <p:cNvPr id="39966" name="Rectangle 22"/>
            <p:cNvSpPr>
              <a:spLocks noChangeArrowheads="1"/>
            </p:cNvSpPr>
            <p:nvPr/>
          </p:nvSpPr>
          <p:spPr bwMode="auto">
            <a:xfrm>
              <a:off x="384" y="3456"/>
              <a:ext cx="2304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39967" name="Rectangle 23"/>
            <p:cNvSpPr>
              <a:spLocks noChangeArrowheads="1"/>
            </p:cNvSpPr>
            <p:nvPr/>
          </p:nvSpPr>
          <p:spPr bwMode="auto">
            <a:xfrm>
              <a:off x="432" y="3456"/>
              <a:ext cx="196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1800">
                  <a:latin typeface="Verdana" panose="020B0604030504040204" pitchFamily="34" charset="0"/>
                </a:rPr>
                <a:t>100BASE-FX (228-412m)</a:t>
              </a:r>
            </a:p>
            <a:p>
              <a:r>
                <a:rPr lang="en-US" altLang="en-US" sz="1800">
                  <a:latin typeface="Verdana" panose="020B0604030504040204" pitchFamily="34" charset="0"/>
                </a:rPr>
                <a:t>MM Fiber SC</a:t>
              </a:r>
            </a:p>
          </p:txBody>
        </p:sp>
      </p:grpSp>
      <p:grpSp>
        <p:nvGrpSpPr>
          <p:cNvPr id="39950" name="Group 24"/>
          <p:cNvGrpSpPr>
            <a:grpSpLocks/>
          </p:cNvGrpSpPr>
          <p:nvPr/>
        </p:nvGrpSpPr>
        <p:grpSpPr bwMode="auto">
          <a:xfrm rot="-5400000">
            <a:off x="4381500" y="3695700"/>
            <a:ext cx="3657600" cy="685800"/>
            <a:chOff x="384" y="3456"/>
            <a:chExt cx="2304" cy="432"/>
          </a:xfrm>
        </p:grpSpPr>
        <p:sp>
          <p:nvSpPr>
            <p:cNvPr id="39964" name="Rectangle 25"/>
            <p:cNvSpPr>
              <a:spLocks noChangeArrowheads="1"/>
            </p:cNvSpPr>
            <p:nvPr/>
          </p:nvSpPr>
          <p:spPr bwMode="auto">
            <a:xfrm>
              <a:off x="384" y="3456"/>
              <a:ext cx="2304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39965" name="Rectangle 26"/>
            <p:cNvSpPr>
              <a:spLocks noChangeArrowheads="1"/>
            </p:cNvSpPr>
            <p:nvPr/>
          </p:nvSpPr>
          <p:spPr bwMode="auto">
            <a:xfrm>
              <a:off x="432" y="3456"/>
              <a:ext cx="162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1800">
                  <a:latin typeface="Verdana" panose="020B0604030504040204" pitchFamily="34" charset="0"/>
                </a:rPr>
                <a:t>1000BASE-T (100m)</a:t>
              </a:r>
            </a:p>
            <a:p>
              <a:r>
                <a:rPr lang="en-US" altLang="en-US" sz="1800">
                  <a:latin typeface="Verdana" panose="020B0604030504040204" pitchFamily="34" charset="0"/>
                </a:rPr>
                <a:t>100 Ohm UTP RJ45</a:t>
              </a:r>
            </a:p>
          </p:txBody>
        </p:sp>
      </p:grpSp>
      <p:grpSp>
        <p:nvGrpSpPr>
          <p:cNvPr id="39951" name="Group 27"/>
          <p:cNvGrpSpPr>
            <a:grpSpLocks/>
          </p:cNvGrpSpPr>
          <p:nvPr/>
        </p:nvGrpSpPr>
        <p:grpSpPr bwMode="auto">
          <a:xfrm rot="-5400000">
            <a:off x="5067300" y="3695700"/>
            <a:ext cx="3657600" cy="685800"/>
            <a:chOff x="384" y="3456"/>
            <a:chExt cx="2304" cy="432"/>
          </a:xfrm>
        </p:grpSpPr>
        <p:sp>
          <p:nvSpPr>
            <p:cNvPr id="39962" name="Rectangle 28"/>
            <p:cNvSpPr>
              <a:spLocks noChangeArrowheads="1"/>
            </p:cNvSpPr>
            <p:nvPr/>
          </p:nvSpPr>
          <p:spPr bwMode="auto">
            <a:xfrm>
              <a:off x="384" y="3456"/>
              <a:ext cx="2304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39963" name="Rectangle 29"/>
            <p:cNvSpPr>
              <a:spLocks noChangeArrowheads="1"/>
            </p:cNvSpPr>
            <p:nvPr/>
          </p:nvSpPr>
          <p:spPr bwMode="auto">
            <a:xfrm>
              <a:off x="432" y="3456"/>
              <a:ext cx="203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1800">
                  <a:latin typeface="Verdana" panose="020B0604030504040204" pitchFamily="34" charset="0"/>
                </a:rPr>
                <a:t>1000Base-SX (220-550m)</a:t>
              </a:r>
            </a:p>
            <a:p>
              <a:r>
                <a:rPr lang="en-US" altLang="en-US" sz="1800">
                  <a:latin typeface="Verdana" panose="020B0604030504040204" pitchFamily="34" charset="0"/>
                </a:rPr>
                <a:t>MM Fiber SC</a:t>
              </a:r>
            </a:p>
          </p:txBody>
        </p:sp>
      </p:grpSp>
      <p:grpSp>
        <p:nvGrpSpPr>
          <p:cNvPr id="39952" name="Group 30"/>
          <p:cNvGrpSpPr>
            <a:grpSpLocks/>
          </p:cNvGrpSpPr>
          <p:nvPr/>
        </p:nvGrpSpPr>
        <p:grpSpPr bwMode="auto">
          <a:xfrm rot="-5400000">
            <a:off x="5753100" y="3695700"/>
            <a:ext cx="3657600" cy="685800"/>
            <a:chOff x="384" y="3456"/>
            <a:chExt cx="2304" cy="432"/>
          </a:xfrm>
        </p:grpSpPr>
        <p:sp>
          <p:nvSpPr>
            <p:cNvPr id="39960" name="Rectangle 31"/>
            <p:cNvSpPr>
              <a:spLocks noChangeArrowheads="1"/>
            </p:cNvSpPr>
            <p:nvPr/>
          </p:nvSpPr>
          <p:spPr bwMode="auto">
            <a:xfrm>
              <a:off x="384" y="3456"/>
              <a:ext cx="2304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39961" name="Rectangle 32"/>
            <p:cNvSpPr>
              <a:spLocks noChangeArrowheads="1"/>
            </p:cNvSpPr>
            <p:nvPr/>
          </p:nvSpPr>
          <p:spPr bwMode="auto">
            <a:xfrm>
              <a:off x="432" y="3456"/>
              <a:ext cx="21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1800">
                  <a:latin typeface="Verdana" panose="020B0604030504040204" pitchFamily="34" charset="0"/>
                </a:rPr>
                <a:t>1000Base-LX (550-5000m)</a:t>
              </a:r>
            </a:p>
            <a:p>
              <a:r>
                <a:rPr lang="en-US" altLang="en-US" sz="1800">
                  <a:latin typeface="Verdana" panose="020B0604030504040204" pitchFamily="34" charset="0"/>
                </a:rPr>
                <a:t>MM Fiber SC</a:t>
              </a:r>
            </a:p>
          </p:txBody>
        </p:sp>
      </p:grpSp>
      <p:grpSp>
        <p:nvGrpSpPr>
          <p:cNvPr id="39953" name="Group 33"/>
          <p:cNvGrpSpPr>
            <a:grpSpLocks/>
          </p:cNvGrpSpPr>
          <p:nvPr/>
        </p:nvGrpSpPr>
        <p:grpSpPr bwMode="auto">
          <a:xfrm rot="-5400000">
            <a:off x="6438107" y="3694906"/>
            <a:ext cx="3657600" cy="687387"/>
            <a:chOff x="384" y="3455"/>
            <a:chExt cx="2304" cy="433"/>
          </a:xfrm>
        </p:grpSpPr>
        <p:sp>
          <p:nvSpPr>
            <p:cNvPr id="39958" name="Rectangle 34"/>
            <p:cNvSpPr>
              <a:spLocks noChangeArrowheads="1"/>
            </p:cNvSpPr>
            <p:nvPr/>
          </p:nvSpPr>
          <p:spPr bwMode="auto">
            <a:xfrm>
              <a:off x="384" y="3456"/>
              <a:ext cx="2304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39959" name="Rectangle 35"/>
            <p:cNvSpPr>
              <a:spLocks noChangeArrowheads="1"/>
            </p:cNvSpPr>
            <p:nvPr/>
          </p:nvSpPr>
          <p:spPr bwMode="auto">
            <a:xfrm>
              <a:off x="433" y="3455"/>
              <a:ext cx="149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1800">
                  <a:latin typeface="Verdana" panose="020B0604030504040204" pitchFamily="34" charset="0"/>
                </a:rPr>
                <a:t>10GBase-(Various)</a:t>
              </a:r>
            </a:p>
            <a:p>
              <a:r>
                <a:rPr lang="en-US" altLang="en-US" sz="1800">
                  <a:latin typeface="Verdana" panose="020B0604030504040204" pitchFamily="34" charset="0"/>
                </a:rPr>
                <a:t>MM or SM Fiber SC</a:t>
              </a:r>
            </a:p>
          </p:txBody>
        </p:sp>
      </p:grpSp>
      <p:sp>
        <p:nvSpPr>
          <p:cNvPr id="39954" name="Rectangle 36"/>
          <p:cNvSpPr>
            <a:spLocks noChangeArrowheads="1"/>
          </p:cNvSpPr>
          <p:nvPr/>
        </p:nvSpPr>
        <p:spPr bwMode="auto">
          <a:xfrm>
            <a:off x="762000" y="2209800"/>
            <a:ext cx="16764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39955" name="Line 37"/>
          <p:cNvSpPr>
            <a:spLocks noChangeShapeType="1"/>
          </p:cNvSpPr>
          <p:nvPr/>
        </p:nvSpPr>
        <p:spPr bwMode="auto">
          <a:xfrm>
            <a:off x="762000" y="4038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6" name="Text Box 38"/>
          <p:cNvSpPr txBox="1">
            <a:spLocks noChangeArrowheads="1"/>
          </p:cNvSpPr>
          <p:nvPr/>
        </p:nvSpPr>
        <p:spPr bwMode="auto">
          <a:xfrm>
            <a:off x="762000" y="2438400"/>
            <a:ext cx="16795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latin typeface="Verdana" panose="020B0604030504040204" pitchFamily="34" charset="0"/>
              </a:rPr>
              <a:t>Physical</a:t>
            </a:r>
          </a:p>
          <a:p>
            <a:r>
              <a:rPr lang="en-US" altLang="en-US">
                <a:latin typeface="Verdana" panose="020B0604030504040204" pitchFamily="34" charset="0"/>
              </a:rPr>
              <a:t>Signalling</a:t>
            </a:r>
          </a:p>
          <a:p>
            <a:r>
              <a:rPr lang="en-US" altLang="en-US">
                <a:latin typeface="Verdana" panose="020B0604030504040204" pitchFamily="34" charset="0"/>
              </a:rPr>
              <a:t>Sublayer</a:t>
            </a:r>
          </a:p>
        </p:txBody>
      </p:sp>
      <p:sp>
        <p:nvSpPr>
          <p:cNvPr id="39957" name="Text Box 39"/>
          <p:cNvSpPr txBox="1">
            <a:spLocks noChangeArrowheads="1"/>
          </p:cNvSpPr>
          <p:nvPr/>
        </p:nvSpPr>
        <p:spPr bwMode="auto">
          <a:xfrm>
            <a:off x="914400" y="4419600"/>
            <a:ext cx="14112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>
                <a:latin typeface="Verdana" panose="020B0604030504040204" pitchFamily="34" charset="0"/>
              </a:rPr>
              <a:t>Physical</a:t>
            </a:r>
          </a:p>
          <a:p>
            <a:r>
              <a:rPr lang="en-US" altLang="en-US">
                <a:latin typeface="Verdana" panose="020B0604030504040204" pitchFamily="34" charset="0"/>
              </a:rPr>
              <a:t>Medium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6705600" y="6324600"/>
            <a:ext cx="1901825" cy="457200"/>
          </a:xfrm>
          <a:prstGeom prst="rect">
            <a:avLst/>
          </a:prstGeom>
        </p:spPr>
        <p:txBody>
          <a:bodyPr/>
          <a:lstStyle/>
          <a:p>
            <a:br>
              <a:rPr lang="en-GB" altLang="en-US"/>
            </a:br>
            <a:r>
              <a:rPr lang="en-GB" altLang="en-US"/>
              <a:t> 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Last Update: 29/9/2015</a:t>
            </a:r>
          </a:p>
          <a:p>
            <a:r>
              <a:rPr lang="en-GB" altLang="en-US"/>
              <a:t>Slide </a:t>
            </a:r>
            <a:fld id="{47B317F8-519E-4624-B562-B1FFA028F801}" type="slidenum">
              <a:rPr lang="en-GB" altLang="en-US" smtClean="0"/>
              <a:pPr/>
              <a:t>42</a:t>
            </a:fld>
            <a:endParaRPr lang="en-GB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8959850" y="609600"/>
            <a:ext cx="1841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lnSpc>
                <a:spcPct val="85000"/>
              </a:lnSpc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0" y="76200"/>
            <a:ext cx="63209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600" b="1">
                <a:solidFill>
                  <a:schemeClr val="bg1"/>
                </a:solidFill>
                <a:latin typeface="+mj-lt"/>
              </a:rPr>
              <a:t>Legacy Ethernet – 10Mbps</a:t>
            </a:r>
            <a:endParaRPr lang="en-US" altLang="en-US" sz="3600" b="1" i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609600" y="914400"/>
            <a:ext cx="80010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2133600" y="9144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685800" y="1371600"/>
            <a:ext cx="1216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/>
              <a:t>10BASE5</a:t>
            </a:r>
          </a:p>
          <a:p>
            <a:r>
              <a:rPr lang="en-US" altLang="en-US" sz="2000" i="1"/>
              <a:t>Thicknet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2286000" y="1371600"/>
            <a:ext cx="12541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US" altLang="en-US" sz="2000"/>
              <a:t>“Original”</a:t>
            </a:r>
          </a:p>
          <a:p>
            <a:pPr algn="ctr"/>
            <a:r>
              <a:rPr lang="en-US" altLang="en-US" sz="2000"/>
              <a:t>1980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3810000" y="1447800"/>
            <a:ext cx="3349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/>
              <a:t>50 Ohm Thick Coaxial N Style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7543800" y="14478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/>
              <a:t>500m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914400" y="91440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/>
              <a:t>Type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209800" y="914400"/>
            <a:ext cx="126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/>
              <a:t>Standard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4572000" y="914400"/>
            <a:ext cx="1849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/>
              <a:t>Cabling Type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7315200" y="914400"/>
            <a:ext cx="1249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/>
              <a:t>Distance</a:t>
            </a:r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609600" y="13716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609600" y="20574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7315200" y="9144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3733800" y="9144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685800" y="2133600"/>
            <a:ext cx="1216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/>
              <a:t>10BASE2</a:t>
            </a:r>
          </a:p>
          <a:p>
            <a:r>
              <a:rPr lang="en-US" altLang="en-US" sz="2000" i="1"/>
              <a:t>Thinnet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3810000" y="2209800"/>
            <a:ext cx="299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/>
              <a:t>50 Ohm Thin Coaxial BNC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7543800" y="22098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/>
              <a:t>185m</a:t>
            </a:r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609600" y="28194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2438400" y="2057400"/>
            <a:ext cx="952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US" altLang="en-US" sz="2000"/>
              <a:t>802.3a-</a:t>
            </a:r>
          </a:p>
          <a:p>
            <a:pPr algn="ctr"/>
            <a:r>
              <a:rPr lang="en-US" altLang="en-US" sz="2000"/>
              <a:t>1985</a:t>
            </a:r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685800" y="2895600"/>
            <a:ext cx="1328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/>
              <a:t>10BASE-T</a:t>
            </a:r>
            <a:endParaRPr lang="en-US" altLang="en-US" sz="2000" i="1"/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4343400" y="2971800"/>
            <a:ext cx="2266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/>
              <a:t>100 Ohm UTP RJ45</a:t>
            </a:r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7543800" y="29718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/>
              <a:t>100m</a:t>
            </a: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2514600" y="2819400"/>
            <a:ext cx="909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US" altLang="en-US" sz="2000"/>
              <a:t>802.3i-</a:t>
            </a:r>
          </a:p>
          <a:p>
            <a:pPr algn="ctr"/>
            <a:r>
              <a:rPr lang="en-US" altLang="en-US" sz="2000"/>
              <a:t>1990</a:t>
            </a:r>
          </a:p>
        </p:txBody>
      </p:sp>
      <p:pic>
        <p:nvPicPr>
          <p:cNvPr id="40988" name="Picture 28" descr="thinhub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733800"/>
            <a:ext cx="27051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89" name="Group 29"/>
          <p:cNvGrpSpPr>
            <a:grpSpLocks/>
          </p:cNvGrpSpPr>
          <p:nvPr/>
        </p:nvGrpSpPr>
        <p:grpSpPr bwMode="auto">
          <a:xfrm>
            <a:off x="381000" y="3657600"/>
            <a:ext cx="5562600" cy="2514600"/>
            <a:chOff x="240" y="2304"/>
            <a:chExt cx="3504" cy="1584"/>
          </a:xfrm>
        </p:grpSpPr>
        <p:pic>
          <p:nvPicPr>
            <p:cNvPr id="40990" name="Picture 30" descr="F03xx19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928"/>
              <a:ext cx="938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1" name="Picture 31" descr="ethernet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304"/>
              <a:ext cx="720" cy="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2" name="Picture 32" descr="aui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352"/>
              <a:ext cx="2448" cy="1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6705600" y="6324600"/>
            <a:ext cx="1901825" cy="457200"/>
          </a:xfrm>
          <a:prstGeom prst="rect">
            <a:avLst/>
          </a:prstGeom>
        </p:spPr>
        <p:txBody>
          <a:bodyPr/>
          <a:lstStyle/>
          <a:p>
            <a:br>
              <a:rPr lang="en-GB" altLang="en-US"/>
            </a:br>
            <a:r>
              <a:rPr lang="en-GB" altLang="en-US"/>
              <a:t> 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Last Update: 29/9/2015</a:t>
            </a:r>
          </a:p>
          <a:p>
            <a:r>
              <a:rPr lang="en-GB" altLang="en-US"/>
              <a:t>Slide </a:t>
            </a:r>
            <a:fld id="{47B317F8-519E-4624-B562-B1FFA028F801}" type="slidenum">
              <a:rPr lang="en-GB" altLang="en-US" smtClean="0"/>
              <a:pPr/>
              <a:t>43</a:t>
            </a:fld>
            <a:endParaRPr lang="en-GB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1028"/>
          <p:cNvSpPr>
            <a:spLocks noChangeArrowheads="1"/>
          </p:cNvSpPr>
          <p:nvPr/>
        </p:nvSpPr>
        <p:spPr bwMode="auto">
          <a:xfrm>
            <a:off x="0" y="76200"/>
            <a:ext cx="59731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600" b="1">
                <a:solidFill>
                  <a:schemeClr val="bg1"/>
                </a:solidFill>
                <a:latin typeface="+mj-lt"/>
              </a:rPr>
              <a:t>Fast Ethernet – 100Mbps</a:t>
            </a:r>
            <a:endParaRPr lang="en-US" altLang="en-US" sz="3600" b="1" i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988" name="Rectangle 1029"/>
          <p:cNvSpPr>
            <a:spLocks noChangeArrowheads="1"/>
          </p:cNvSpPr>
          <p:nvPr/>
        </p:nvSpPr>
        <p:spPr bwMode="auto">
          <a:xfrm>
            <a:off x="533400" y="914400"/>
            <a:ext cx="80010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1989" name="Line 1030"/>
          <p:cNvSpPr>
            <a:spLocks noChangeShapeType="1"/>
          </p:cNvSpPr>
          <p:nvPr/>
        </p:nvSpPr>
        <p:spPr bwMode="auto">
          <a:xfrm>
            <a:off x="2362200" y="9144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Text Box 1031"/>
          <p:cNvSpPr txBox="1">
            <a:spLocks noChangeArrowheads="1"/>
          </p:cNvSpPr>
          <p:nvPr/>
        </p:nvSpPr>
        <p:spPr bwMode="auto">
          <a:xfrm>
            <a:off x="838200" y="91440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/>
              <a:t>Type</a:t>
            </a:r>
          </a:p>
        </p:txBody>
      </p:sp>
      <p:sp>
        <p:nvSpPr>
          <p:cNvPr id="41991" name="Text Box 1032"/>
          <p:cNvSpPr txBox="1">
            <a:spLocks noChangeArrowheads="1"/>
          </p:cNvSpPr>
          <p:nvPr/>
        </p:nvSpPr>
        <p:spPr bwMode="auto">
          <a:xfrm>
            <a:off x="2514600" y="914400"/>
            <a:ext cx="126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/>
              <a:t>Standard</a:t>
            </a:r>
          </a:p>
        </p:txBody>
      </p:sp>
      <p:sp>
        <p:nvSpPr>
          <p:cNvPr id="41992" name="Text Box 1033"/>
          <p:cNvSpPr txBox="1">
            <a:spLocks noChangeArrowheads="1"/>
          </p:cNvSpPr>
          <p:nvPr/>
        </p:nvSpPr>
        <p:spPr bwMode="auto">
          <a:xfrm>
            <a:off x="4495800" y="914400"/>
            <a:ext cx="1849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/>
              <a:t>Cabling Type</a:t>
            </a:r>
          </a:p>
        </p:txBody>
      </p:sp>
      <p:sp>
        <p:nvSpPr>
          <p:cNvPr id="41993" name="Text Box 1034"/>
          <p:cNvSpPr txBox="1">
            <a:spLocks noChangeArrowheads="1"/>
          </p:cNvSpPr>
          <p:nvPr/>
        </p:nvSpPr>
        <p:spPr bwMode="auto">
          <a:xfrm>
            <a:off x="7239000" y="914400"/>
            <a:ext cx="1249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/>
              <a:t>Distance</a:t>
            </a:r>
          </a:p>
        </p:txBody>
      </p:sp>
      <p:sp>
        <p:nvSpPr>
          <p:cNvPr id="41994" name="Line 1035"/>
          <p:cNvSpPr>
            <a:spLocks noChangeShapeType="1"/>
          </p:cNvSpPr>
          <p:nvPr/>
        </p:nvSpPr>
        <p:spPr bwMode="auto">
          <a:xfrm>
            <a:off x="533400" y="14478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Line 1036"/>
          <p:cNvSpPr>
            <a:spLocks noChangeShapeType="1"/>
          </p:cNvSpPr>
          <p:nvPr/>
        </p:nvSpPr>
        <p:spPr bwMode="auto">
          <a:xfrm>
            <a:off x="533400" y="2286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Line 1037"/>
          <p:cNvSpPr>
            <a:spLocks noChangeShapeType="1"/>
          </p:cNvSpPr>
          <p:nvPr/>
        </p:nvSpPr>
        <p:spPr bwMode="auto">
          <a:xfrm>
            <a:off x="7239000" y="9144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Line 1038"/>
          <p:cNvSpPr>
            <a:spLocks noChangeShapeType="1"/>
          </p:cNvSpPr>
          <p:nvPr/>
        </p:nvSpPr>
        <p:spPr bwMode="auto">
          <a:xfrm>
            <a:off x="3886200" y="9144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998" name="Group 1039"/>
          <p:cNvGrpSpPr>
            <a:grpSpLocks/>
          </p:cNvGrpSpPr>
          <p:nvPr/>
        </p:nvGrpSpPr>
        <p:grpSpPr bwMode="auto">
          <a:xfrm>
            <a:off x="609600" y="2362200"/>
            <a:ext cx="7620000" cy="701675"/>
            <a:chOff x="432" y="1584"/>
            <a:chExt cx="4800" cy="442"/>
          </a:xfrm>
        </p:grpSpPr>
        <p:sp>
          <p:nvSpPr>
            <p:cNvPr id="42008" name="Text Box 1040"/>
            <p:cNvSpPr txBox="1">
              <a:spLocks noChangeArrowheads="1"/>
            </p:cNvSpPr>
            <p:nvPr/>
          </p:nvSpPr>
          <p:spPr bwMode="auto">
            <a:xfrm>
              <a:off x="432" y="1584"/>
              <a:ext cx="10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100BASE-FX</a:t>
              </a:r>
              <a:endParaRPr lang="en-US" altLang="en-US" sz="2000" i="1"/>
            </a:p>
          </p:txBody>
        </p:sp>
        <p:sp>
          <p:nvSpPr>
            <p:cNvPr id="42009" name="Text Box 1041"/>
            <p:cNvSpPr txBox="1">
              <a:spLocks noChangeArrowheads="1"/>
            </p:cNvSpPr>
            <p:nvPr/>
          </p:nvSpPr>
          <p:spPr bwMode="auto">
            <a:xfrm>
              <a:off x="2592" y="1632"/>
              <a:ext cx="15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Multimode Fiber Optic</a:t>
              </a:r>
            </a:p>
          </p:txBody>
        </p:sp>
        <p:sp>
          <p:nvSpPr>
            <p:cNvPr id="42010" name="Text Box 1042"/>
            <p:cNvSpPr txBox="1">
              <a:spLocks noChangeArrowheads="1"/>
            </p:cNvSpPr>
            <p:nvPr/>
          </p:nvSpPr>
          <p:spPr bwMode="auto">
            <a:xfrm>
              <a:off x="4752" y="1632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412m</a:t>
              </a:r>
            </a:p>
          </p:txBody>
        </p:sp>
        <p:sp>
          <p:nvSpPr>
            <p:cNvPr id="42011" name="Text Box 1043"/>
            <p:cNvSpPr txBox="1">
              <a:spLocks noChangeArrowheads="1"/>
            </p:cNvSpPr>
            <p:nvPr/>
          </p:nvSpPr>
          <p:spPr bwMode="auto">
            <a:xfrm>
              <a:off x="1723" y="1584"/>
              <a:ext cx="60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/>
              <a:r>
                <a:rPr lang="en-US" altLang="en-US" sz="2000"/>
                <a:t>802.3u-</a:t>
              </a:r>
            </a:p>
            <a:p>
              <a:pPr algn="ctr"/>
              <a:r>
                <a:rPr lang="en-US" altLang="en-US" sz="2000"/>
                <a:t>1995</a:t>
              </a:r>
            </a:p>
          </p:txBody>
        </p:sp>
      </p:grpSp>
      <p:grpSp>
        <p:nvGrpSpPr>
          <p:cNvPr id="41999" name="Group 1044"/>
          <p:cNvGrpSpPr>
            <a:grpSpLocks/>
          </p:cNvGrpSpPr>
          <p:nvPr/>
        </p:nvGrpSpPr>
        <p:grpSpPr bwMode="auto">
          <a:xfrm>
            <a:off x="609600" y="1447800"/>
            <a:ext cx="7620000" cy="777875"/>
            <a:chOff x="432" y="1008"/>
            <a:chExt cx="4800" cy="490"/>
          </a:xfrm>
        </p:grpSpPr>
        <p:sp>
          <p:nvSpPr>
            <p:cNvPr id="42004" name="Text Box 1045"/>
            <p:cNvSpPr txBox="1">
              <a:spLocks noChangeArrowheads="1"/>
            </p:cNvSpPr>
            <p:nvPr/>
          </p:nvSpPr>
          <p:spPr bwMode="auto">
            <a:xfrm>
              <a:off x="432" y="1056"/>
              <a:ext cx="10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100BASE-TX</a:t>
              </a:r>
              <a:endParaRPr lang="en-US" altLang="en-US" sz="2000" i="1"/>
            </a:p>
          </p:txBody>
        </p:sp>
        <p:sp>
          <p:nvSpPr>
            <p:cNvPr id="42005" name="Text Box 1046"/>
            <p:cNvSpPr txBox="1">
              <a:spLocks noChangeArrowheads="1"/>
            </p:cNvSpPr>
            <p:nvPr/>
          </p:nvSpPr>
          <p:spPr bwMode="auto">
            <a:xfrm>
              <a:off x="1723" y="1008"/>
              <a:ext cx="60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/>
              <a:r>
                <a:rPr lang="en-US" altLang="en-US" sz="2000"/>
                <a:t>802.3u-</a:t>
              </a:r>
            </a:p>
            <a:p>
              <a:pPr algn="ctr"/>
              <a:r>
                <a:rPr lang="en-US" altLang="en-US" sz="2000"/>
                <a:t>1995</a:t>
              </a:r>
            </a:p>
          </p:txBody>
        </p:sp>
        <p:sp>
          <p:nvSpPr>
            <p:cNvPr id="42006" name="Text Box 1047"/>
            <p:cNvSpPr txBox="1">
              <a:spLocks noChangeArrowheads="1"/>
            </p:cNvSpPr>
            <p:nvPr/>
          </p:nvSpPr>
          <p:spPr bwMode="auto">
            <a:xfrm>
              <a:off x="4752" y="1087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100m</a:t>
              </a:r>
            </a:p>
          </p:txBody>
        </p:sp>
        <p:sp>
          <p:nvSpPr>
            <p:cNvPr id="42007" name="Text Box 1048"/>
            <p:cNvSpPr txBox="1">
              <a:spLocks noChangeArrowheads="1"/>
            </p:cNvSpPr>
            <p:nvPr/>
          </p:nvSpPr>
          <p:spPr bwMode="auto">
            <a:xfrm>
              <a:off x="2592" y="1056"/>
              <a:ext cx="173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100 Ohm UTP RJ45</a:t>
              </a:r>
            </a:p>
            <a:p>
              <a:r>
                <a:rPr lang="en-US" altLang="en-US" sz="2000"/>
                <a:t>Two pairs of twisted-pair</a:t>
              </a:r>
            </a:p>
          </p:txBody>
        </p:sp>
      </p:grpSp>
      <p:sp>
        <p:nvSpPr>
          <p:cNvPr id="42000" name="Text Box 1050"/>
          <p:cNvSpPr txBox="1">
            <a:spLocks noChangeArrowheads="1"/>
          </p:cNvSpPr>
          <p:nvPr/>
        </p:nvSpPr>
        <p:spPr bwMode="auto">
          <a:xfrm>
            <a:off x="0" y="3076575"/>
            <a:ext cx="3657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1600" b="1">
                <a:solidFill>
                  <a:schemeClr val="accent2"/>
                </a:solidFill>
              </a:rPr>
              <a:t>   100Base-TX </a:t>
            </a:r>
          </a:p>
          <a:p>
            <a:r>
              <a:rPr lang="en-US" altLang="en-US" sz="1600" b="1">
                <a:solidFill>
                  <a:schemeClr val="accent2"/>
                </a:solidFill>
              </a:rPr>
              <a:t>Implementation</a:t>
            </a:r>
          </a:p>
        </p:txBody>
      </p:sp>
      <p:pic>
        <p:nvPicPr>
          <p:cNvPr id="42001" name="Picture 1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76600"/>
            <a:ext cx="3505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2" name="Text Box 1052"/>
          <p:cNvSpPr txBox="1">
            <a:spLocks noChangeArrowheads="1"/>
          </p:cNvSpPr>
          <p:nvPr/>
        </p:nvSpPr>
        <p:spPr bwMode="auto">
          <a:xfrm>
            <a:off x="7391400" y="3886200"/>
            <a:ext cx="15763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US" altLang="en-US" sz="1600" b="1">
                <a:solidFill>
                  <a:schemeClr val="accent2"/>
                </a:solidFill>
              </a:rPr>
              <a:t>100Base-FX </a:t>
            </a:r>
          </a:p>
          <a:p>
            <a:pPr algn="ctr"/>
            <a:r>
              <a:rPr lang="en-US" altLang="en-US" sz="1600" b="1">
                <a:solidFill>
                  <a:schemeClr val="accent2"/>
                </a:solidFill>
              </a:rPr>
              <a:t>Implementation</a:t>
            </a:r>
          </a:p>
        </p:txBody>
      </p:sp>
      <p:pic>
        <p:nvPicPr>
          <p:cNvPr id="42003" name="Picture 104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81400"/>
            <a:ext cx="388620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6705600" y="6324600"/>
            <a:ext cx="1901825" cy="457200"/>
          </a:xfrm>
          <a:prstGeom prst="rect">
            <a:avLst/>
          </a:prstGeom>
        </p:spPr>
        <p:txBody>
          <a:bodyPr/>
          <a:lstStyle/>
          <a:p>
            <a:br>
              <a:rPr lang="en-GB" altLang="en-US"/>
            </a:br>
            <a:r>
              <a:rPr lang="en-GB" altLang="en-US"/>
              <a:t> 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Last Update: 29/9/2015</a:t>
            </a:r>
          </a:p>
          <a:p>
            <a:r>
              <a:rPr lang="en-GB" altLang="en-US"/>
              <a:t>Slide </a:t>
            </a:r>
            <a:fld id="{47B317F8-519E-4624-B562-B1FFA028F801}" type="slidenum">
              <a:rPr lang="en-GB" altLang="en-US" smtClean="0"/>
              <a:pPr/>
              <a:t>44</a:t>
            </a:fld>
            <a:endParaRPr lang="en-GB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8959850" y="609600"/>
            <a:ext cx="1841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lnSpc>
                <a:spcPct val="85000"/>
              </a:lnSpc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0" y="76200"/>
            <a:ext cx="91791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600" b="1" dirty="0">
                <a:solidFill>
                  <a:schemeClr val="bg1"/>
                </a:solidFill>
                <a:latin typeface="+mj-lt"/>
              </a:rPr>
              <a:t>Gigabit Ethernet – 1000Mbps or 1Gbps</a:t>
            </a:r>
            <a:endParaRPr lang="en-US" altLang="en-US" sz="36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457200" y="1600200"/>
            <a:ext cx="8001000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2286000" y="16002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762000" y="160020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/>
              <a:t>Type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2286000" y="1600200"/>
            <a:ext cx="126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/>
              <a:t>Standard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4419600" y="1524000"/>
            <a:ext cx="1573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/>
              <a:t>Cabling Type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7239000" y="1600200"/>
            <a:ext cx="1249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/>
              <a:t>Distance</a:t>
            </a: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457200" y="22098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7239000" y="16002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3581400" y="16002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22" name="Group 14"/>
          <p:cNvGrpSpPr>
            <a:grpSpLocks/>
          </p:cNvGrpSpPr>
          <p:nvPr/>
        </p:nvGrpSpPr>
        <p:grpSpPr bwMode="auto">
          <a:xfrm>
            <a:off x="533400" y="4648200"/>
            <a:ext cx="7620000" cy="701675"/>
            <a:chOff x="432" y="2592"/>
            <a:chExt cx="4800" cy="442"/>
          </a:xfrm>
        </p:grpSpPr>
        <p:sp>
          <p:nvSpPr>
            <p:cNvPr id="43048" name="Text Box 15"/>
            <p:cNvSpPr txBox="1">
              <a:spLocks noChangeArrowheads="1"/>
            </p:cNvSpPr>
            <p:nvPr/>
          </p:nvSpPr>
          <p:spPr bwMode="auto">
            <a:xfrm>
              <a:off x="432" y="2640"/>
              <a:ext cx="9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1000BASE-T</a:t>
              </a:r>
              <a:endParaRPr lang="en-US" altLang="en-US" sz="2000" i="1"/>
            </a:p>
          </p:txBody>
        </p:sp>
        <p:sp>
          <p:nvSpPr>
            <p:cNvPr id="43049" name="Text Box 16"/>
            <p:cNvSpPr txBox="1">
              <a:spLocks noChangeArrowheads="1"/>
            </p:cNvSpPr>
            <p:nvPr/>
          </p:nvSpPr>
          <p:spPr bwMode="auto">
            <a:xfrm>
              <a:off x="2688" y="2688"/>
              <a:ext cx="14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100 Ohm UTP RJ45</a:t>
              </a:r>
            </a:p>
          </p:txBody>
        </p:sp>
        <p:sp>
          <p:nvSpPr>
            <p:cNvPr id="43050" name="Text Box 17"/>
            <p:cNvSpPr txBox="1">
              <a:spLocks noChangeArrowheads="1"/>
            </p:cNvSpPr>
            <p:nvPr/>
          </p:nvSpPr>
          <p:spPr bwMode="auto">
            <a:xfrm>
              <a:off x="4752" y="2688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100m</a:t>
              </a:r>
            </a:p>
          </p:txBody>
        </p:sp>
        <p:sp>
          <p:nvSpPr>
            <p:cNvPr id="43051" name="Text Box 18"/>
            <p:cNvSpPr txBox="1">
              <a:spLocks noChangeArrowheads="1"/>
            </p:cNvSpPr>
            <p:nvPr/>
          </p:nvSpPr>
          <p:spPr bwMode="auto">
            <a:xfrm>
              <a:off x="1584" y="2592"/>
              <a:ext cx="6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/>
              <a:r>
                <a:rPr lang="en-US" altLang="en-US" sz="2000"/>
                <a:t>802.3ab-</a:t>
              </a:r>
            </a:p>
            <a:p>
              <a:pPr algn="ctr"/>
              <a:r>
                <a:rPr lang="en-US" altLang="en-US" sz="2000"/>
                <a:t>1999</a:t>
              </a:r>
            </a:p>
          </p:txBody>
        </p:sp>
      </p:grpSp>
      <p:sp>
        <p:nvSpPr>
          <p:cNvPr id="43023" name="Text Box 19"/>
          <p:cNvSpPr txBox="1">
            <a:spLocks noChangeArrowheads="1"/>
          </p:cNvSpPr>
          <p:nvPr/>
        </p:nvSpPr>
        <p:spPr bwMode="auto">
          <a:xfrm>
            <a:off x="3657600" y="1828800"/>
            <a:ext cx="358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/>
              <a:t>Medium           Modal Bandwidth</a:t>
            </a:r>
          </a:p>
        </p:txBody>
      </p:sp>
      <p:sp>
        <p:nvSpPr>
          <p:cNvPr id="43024" name="Line 20"/>
          <p:cNvSpPr>
            <a:spLocks noChangeShapeType="1"/>
          </p:cNvSpPr>
          <p:nvPr/>
        </p:nvSpPr>
        <p:spPr bwMode="auto">
          <a:xfrm>
            <a:off x="3581400" y="19050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Line 21"/>
          <p:cNvSpPr>
            <a:spLocks noChangeShapeType="1"/>
          </p:cNvSpPr>
          <p:nvPr/>
        </p:nvSpPr>
        <p:spPr bwMode="auto">
          <a:xfrm>
            <a:off x="457200" y="3429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26" name="Group 22"/>
          <p:cNvGrpSpPr>
            <a:grpSpLocks/>
          </p:cNvGrpSpPr>
          <p:nvPr/>
        </p:nvGrpSpPr>
        <p:grpSpPr bwMode="auto">
          <a:xfrm>
            <a:off x="457200" y="2209800"/>
            <a:ext cx="8001000" cy="1281113"/>
            <a:chOff x="384" y="1056"/>
            <a:chExt cx="5040" cy="807"/>
          </a:xfrm>
        </p:grpSpPr>
        <p:sp>
          <p:nvSpPr>
            <p:cNvPr id="43039" name="Text Box 23"/>
            <p:cNvSpPr txBox="1">
              <a:spLocks noChangeArrowheads="1"/>
            </p:cNvSpPr>
            <p:nvPr/>
          </p:nvSpPr>
          <p:spPr bwMode="auto">
            <a:xfrm>
              <a:off x="384" y="1248"/>
              <a:ext cx="1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1000BASE-SX</a:t>
              </a:r>
              <a:endParaRPr lang="en-US" altLang="en-US" sz="2000" i="1"/>
            </a:p>
          </p:txBody>
        </p:sp>
        <p:sp>
          <p:nvSpPr>
            <p:cNvPr id="43040" name="Text Box 24"/>
            <p:cNvSpPr txBox="1">
              <a:spLocks noChangeArrowheads="1"/>
            </p:cNvSpPr>
            <p:nvPr/>
          </p:nvSpPr>
          <p:spPr bwMode="auto">
            <a:xfrm>
              <a:off x="1632" y="1152"/>
              <a:ext cx="60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/>
              <a:r>
                <a:rPr lang="en-US" altLang="en-US" sz="2000"/>
                <a:t>802.3z-</a:t>
              </a:r>
            </a:p>
            <a:p>
              <a:pPr algn="ctr"/>
              <a:r>
                <a:rPr lang="en-US" altLang="en-US" sz="2000"/>
                <a:t>1998</a:t>
              </a:r>
            </a:p>
          </p:txBody>
        </p:sp>
        <p:sp>
          <p:nvSpPr>
            <p:cNvPr id="43041" name="Text Box 25"/>
            <p:cNvSpPr txBox="1">
              <a:spLocks noChangeArrowheads="1"/>
            </p:cNvSpPr>
            <p:nvPr/>
          </p:nvSpPr>
          <p:spPr bwMode="auto">
            <a:xfrm>
              <a:off x="2352" y="1056"/>
              <a:ext cx="28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1800"/>
                <a:t>62.5um MMF           160 MHz/km             220m</a:t>
              </a:r>
            </a:p>
          </p:txBody>
        </p:sp>
        <p:sp>
          <p:nvSpPr>
            <p:cNvPr id="43042" name="Text Box 26"/>
            <p:cNvSpPr txBox="1">
              <a:spLocks noChangeArrowheads="1"/>
            </p:cNvSpPr>
            <p:nvPr/>
          </p:nvSpPr>
          <p:spPr bwMode="auto">
            <a:xfrm>
              <a:off x="2352" y="1248"/>
              <a:ext cx="28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1800"/>
                <a:t>62.5um MMF           200 MHz/km             275m</a:t>
              </a:r>
            </a:p>
          </p:txBody>
        </p:sp>
        <p:sp>
          <p:nvSpPr>
            <p:cNvPr id="43043" name="Text Box 27"/>
            <p:cNvSpPr txBox="1">
              <a:spLocks noChangeArrowheads="1"/>
            </p:cNvSpPr>
            <p:nvPr/>
          </p:nvSpPr>
          <p:spPr bwMode="auto">
            <a:xfrm>
              <a:off x="2352" y="1440"/>
              <a:ext cx="28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1800"/>
                <a:t>50um MMF              400 MHz/km             500m</a:t>
              </a:r>
            </a:p>
          </p:txBody>
        </p:sp>
        <p:sp>
          <p:nvSpPr>
            <p:cNvPr id="43044" name="Text Box 28"/>
            <p:cNvSpPr txBox="1">
              <a:spLocks noChangeArrowheads="1"/>
            </p:cNvSpPr>
            <p:nvPr/>
          </p:nvSpPr>
          <p:spPr bwMode="auto">
            <a:xfrm>
              <a:off x="2352" y="1632"/>
              <a:ext cx="28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1800"/>
                <a:t>50um MMF              500 MHz/km             550m</a:t>
              </a:r>
            </a:p>
          </p:txBody>
        </p:sp>
        <p:sp>
          <p:nvSpPr>
            <p:cNvPr id="43045" name="Line 29"/>
            <p:cNvSpPr>
              <a:spLocks noChangeShapeType="1"/>
            </p:cNvSpPr>
            <p:nvPr/>
          </p:nvSpPr>
          <p:spPr bwMode="auto">
            <a:xfrm>
              <a:off x="2352" y="1248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6" name="Line 30"/>
            <p:cNvSpPr>
              <a:spLocks noChangeShapeType="1"/>
            </p:cNvSpPr>
            <p:nvPr/>
          </p:nvSpPr>
          <p:spPr bwMode="auto">
            <a:xfrm>
              <a:off x="2352" y="1440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7" name="Line 31"/>
            <p:cNvSpPr>
              <a:spLocks noChangeShapeType="1"/>
            </p:cNvSpPr>
            <p:nvPr/>
          </p:nvSpPr>
          <p:spPr bwMode="auto">
            <a:xfrm>
              <a:off x="2352" y="1632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27" name="Line 32"/>
          <p:cNvSpPr>
            <a:spLocks noChangeShapeType="1"/>
          </p:cNvSpPr>
          <p:nvPr/>
        </p:nvSpPr>
        <p:spPr bwMode="auto">
          <a:xfrm>
            <a:off x="5105400" y="1905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8" name="Line 33"/>
          <p:cNvSpPr>
            <a:spLocks noChangeShapeType="1"/>
          </p:cNvSpPr>
          <p:nvPr/>
        </p:nvSpPr>
        <p:spPr bwMode="auto">
          <a:xfrm>
            <a:off x="457200" y="46482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29" name="Group 34"/>
          <p:cNvGrpSpPr>
            <a:grpSpLocks/>
          </p:cNvGrpSpPr>
          <p:nvPr/>
        </p:nvGrpSpPr>
        <p:grpSpPr bwMode="auto">
          <a:xfrm>
            <a:off x="533400" y="3429000"/>
            <a:ext cx="7924800" cy="1281113"/>
            <a:chOff x="432" y="1824"/>
            <a:chExt cx="4992" cy="807"/>
          </a:xfrm>
        </p:grpSpPr>
        <p:sp>
          <p:nvSpPr>
            <p:cNvPr id="43030" name="Text Box 35"/>
            <p:cNvSpPr txBox="1">
              <a:spLocks noChangeArrowheads="1"/>
            </p:cNvSpPr>
            <p:nvPr/>
          </p:nvSpPr>
          <p:spPr bwMode="auto">
            <a:xfrm>
              <a:off x="432" y="2016"/>
              <a:ext cx="11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1000BASE-LX</a:t>
              </a:r>
              <a:endParaRPr lang="en-US" altLang="en-US" sz="2000" i="1"/>
            </a:p>
          </p:txBody>
        </p:sp>
        <p:sp>
          <p:nvSpPr>
            <p:cNvPr id="43031" name="Text Box 36"/>
            <p:cNvSpPr txBox="1">
              <a:spLocks noChangeArrowheads="1"/>
            </p:cNvSpPr>
            <p:nvPr/>
          </p:nvSpPr>
          <p:spPr bwMode="auto">
            <a:xfrm>
              <a:off x="1632" y="1920"/>
              <a:ext cx="60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/>
              <a:r>
                <a:rPr lang="en-US" altLang="en-US" sz="2000"/>
                <a:t>802.3z-</a:t>
              </a:r>
            </a:p>
            <a:p>
              <a:pPr algn="ctr"/>
              <a:r>
                <a:rPr lang="en-US" altLang="en-US" sz="2000"/>
                <a:t>1998</a:t>
              </a:r>
            </a:p>
          </p:txBody>
        </p:sp>
        <p:sp>
          <p:nvSpPr>
            <p:cNvPr id="43032" name="Text Box 37"/>
            <p:cNvSpPr txBox="1">
              <a:spLocks noChangeArrowheads="1"/>
            </p:cNvSpPr>
            <p:nvPr/>
          </p:nvSpPr>
          <p:spPr bwMode="auto">
            <a:xfrm>
              <a:off x="2352" y="1824"/>
              <a:ext cx="28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1800"/>
                <a:t>62.5um MMF           500 MHz/km             550m</a:t>
              </a:r>
            </a:p>
          </p:txBody>
        </p:sp>
        <p:sp>
          <p:nvSpPr>
            <p:cNvPr id="43033" name="Text Box 38"/>
            <p:cNvSpPr txBox="1">
              <a:spLocks noChangeArrowheads="1"/>
            </p:cNvSpPr>
            <p:nvPr/>
          </p:nvSpPr>
          <p:spPr bwMode="auto">
            <a:xfrm>
              <a:off x="2352" y="2016"/>
              <a:ext cx="28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1800"/>
                <a:t>50um MMF              400 MHz/km             550m</a:t>
              </a:r>
            </a:p>
          </p:txBody>
        </p:sp>
        <p:sp>
          <p:nvSpPr>
            <p:cNvPr id="43034" name="Text Box 39"/>
            <p:cNvSpPr txBox="1">
              <a:spLocks noChangeArrowheads="1"/>
            </p:cNvSpPr>
            <p:nvPr/>
          </p:nvSpPr>
          <p:spPr bwMode="auto">
            <a:xfrm>
              <a:off x="2352" y="2208"/>
              <a:ext cx="28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1800"/>
                <a:t>50um MMF              500 MHz/km             550m</a:t>
              </a:r>
            </a:p>
          </p:txBody>
        </p:sp>
        <p:sp>
          <p:nvSpPr>
            <p:cNvPr id="43035" name="Text Box 40"/>
            <p:cNvSpPr txBox="1">
              <a:spLocks noChangeArrowheads="1"/>
            </p:cNvSpPr>
            <p:nvPr/>
          </p:nvSpPr>
          <p:spPr bwMode="auto">
            <a:xfrm>
              <a:off x="2352" y="2400"/>
              <a:ext cx="29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1800"/>
                <a:t>10um SMF                        -                        5000m</a:t>
              </a:r>
            </a:p>
          </p:txBody>
        </p:sp>
        <p:sp>
          <p:nvSpPr>
            <p:cNvPr id="43036" name="Line 41"/>
            <p:cNvSpPr>
              <a:spLocks noChangeShapeType="1"/>
            </p:cNvSpPr>
            <p:nvPr/>
          </p:nvSpPr>
          <p:spPr bwMode="auto">
            <a:xfrm>
              <a:off x="2352" y="2016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Line 42"/>
            <p:cNvSpPr>
              <a:spLocks noChangeShapeType="1"/>
            </p:cNvSpPr>
            <p:nvPr/>
          </p:nvSpPr>
          <p:spPr bwMode="auto">
            <a:xfrm>
              <a:off x="2352" y="2208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8" name="Line 43"/>
            <p:cNvSpPr>
              <a:spLocks noChangeShapeType="1"/>
            </p:cNvSpPr>
            <p:nvPr/>
          </p:nvSpPr>
          <p:spPr bwMode="auto">
            <a:xfrm>
              <a:off x="2352" y="2400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6705600" y="6324600"/>
            <a:ext cx="1901825" cy="457200"/>
          </a:xfrm>
          <a:prstGeom prst="rect">
            <a:avLst/>
          </a:prstGeom>
        </p:spPr>
        <p:txBody>
          <a:bodyPr/>
          <a:lstStyle/>
          <a:p>
            <a:br>
              <a:rPr lang="en-GB" altLang="en-US"/>
            </a:br>
            <a:r>
              <a:rPr lang="en-GB" altLang="en-US"/>
              <a:t> 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Last Update: 29/9/2015</a:t>
            </a:r>
          </a:p>
          <a:p>
            <a:r>
              <a:rPr lang="en-GB" altLang="en-US"/>
              <a:t>Slide </a:t>
            </a:r>
            <a:fld id="{47B317F8-519E-4624-B562-B1FFA028F801}" type="slidenum">
              <a:rPr lang="en-GB" altLang="en-US" smtClean="0"/>
              <a:pPr/>
              <a:t>45</a:t>
            </a:fld>
            <a:endParaRPr lang="en-GB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533400" y="5029200"/>
            <a:ext cx="298671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1800" b="1" dirty="0">
                <a:solidFill>
                  <a:schemeClr val="accent2"/>
                </a:solidFill>
              </a:rPr>
              <a:t>1000Base-X Implementation</a:t>
            </a:r>
          </a:p>
          <a:p>
            <a:pPr>
              <a:buFontTx/>
              <a:buChar char="-"/>
            </a:pPr>
            <a:r>
              <a:rPr lang="en-US" altLang="en-US" sz="1800" b="1" dirty="0">
                <a:solidFill>
                  <a:schemeClr val="accent2"/>
                </a:solidFill>
              </a:rPr>
              <a:t>Two fiber-optic cables</a:t>
            </a:r>
          </a:p>
          <a:p>
            <a:pPr>
              <a:buFontTx/>
              <a:buChar char="-"/>
            </a:pPr>
            <a:r>
              <a:rPr lang="en-US" altLang="en-US" sz="1800" b="1" dirty="0">
                <a:solidFill>
                  <a:schemeClr val="accent2"/>
                </a:solidFill>
              </a:rPr>
              <a:t>Short wavelength (SX)</a:t>
            </a:r>
          </a:p>
          <a:p>
            <a:pPr>
              <a:buFontTx/>
              <a:buChar char="-"/>
            </a:pPr>
            <a:r>
              <a:rPr lang="en-US" altLang="en-US" sz="1800" b="1" dirty="0">
                <a:solidFill>
                  <a:schemeClr val="accent2"/>
                </a:solidFill>
              </a:rPr>
              <a:t>Long wavelength (LX)</a:t>
            </a:r>
          </a:p>
        </p:txBody>
      </p:sp>
      <p:pic>
        <p:nvPicPr>
          <p:cNvPr id="440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36576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5791200" y="4800600"/>
            <a:ext cx="2946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1800" b="1" dirty="0">
                <a:solidFill>
                  <a:schemeClr val="accent2"/>
                </a:solidFill>
              </a:rPr>
              <a:t>1000Base-T Implementation</a:t>
            </a:r>
          </a:p>
          <a:p>
            <a:pPr>
              <a:buFontTx/>
              <a:buChar char="-"/>
            </a:pPr>
            <a:r>
              <a:rPr lang="en-US" altLang="en-US" sz="1800" b="1" dirty="0">
                <a:solidFill>
                  <a:schemeClr val="accent2"/>
                </a:solidFill>
              </a:rPr>
              <a:t>Uses at least Cat 5 UTP</a:t>
            </a:r>
          </a:p>
          <a:p>
            <a:pPr>
              <a:buFontTx/>
              <a:buChar char="-"/>
            </a:pPr>
            <a:r>
              <a:rPr lang="en-US" altLang="en-US" sz="1800" b="1" dirty="0">
                <a:solidFill>
                  <a:schemeClr val="accent2"/>
                </a:solidFill>
              </a:rPr>
              <a:t>Four twisted pairs</a:t>
            </a:r>
          </a:p>
        </p:txBody>
      </p:sp>
      <p:pic>
        <p:nvPicPr>
          <p:cNvPr id="4403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52700"/>
            <a:ext cx="380365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0" y="76200"/>
            <a:ext cx="91791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600" b="1" dirty="0">
                <a:solidFill>
                  <a:schemeClr val="bg1"/>
                </a:solidFill>
                <a:latin typeface="+mj-lt"/>
              </a:rPr>
              <a:t>Gigabit Ethernet – 1000Mbps or 1Gbps</a:t>
            </a:r>
            <a:endParaRPr lang="en-US" altLang="en-US" sz="36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6705600" y="6324600"/>
            <a:ext cx="1901825" cy="457200"/>
          </a:xfrm>
          <a:prstGeom prst="rect">
            <a:avLst/>
          </a:prstGeom>
        </p:spPr>
        <p:txBody>
          <a:bodyPr/>
          <a:lstStyle/>
          <a:p>
            <a:br>
              <a:rPr lang="en-GB" altLang="en-US" dirty="0"/>
            </a:br>
            <a:r>
              <a:rPr lang="en-GB" altLang="en-US" dirty="0"/>
              <a:t> 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8959850" y="609600"/>
            <a:ext cx="1841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lnSpc>
                <a:spcPct val="85000"/>
              </a:lnSpc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0" y="76200"/>
            <a:ext cx="47211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600" b="1" dirty="0">
                <a:solidFill>
                  <a:schemeClr val="bg1"/>
                </a:solidFill>
                <a:latin typeface="+mj-lt"/>
              </a:rPr>
              <a:t>10 Gigabit Ethernet</a:t>
            </a:r>
            <a:endParaRPr lang="en-US" altLang="en-US" sz="36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533400" y="1066800"/>
            <a:ext cx="815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533400" y="1143000"/>
            <a:ext cx="2263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10GBASE-SR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3200400" y="1143000"/>
            <a:ext cx="5257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dirty="0"/>
              <a:t>Short distances over 62.5µm MMF, </a:t>
            </a:r>
          </a:p>
          <a:p>
            <a:r>
              <a:rPr lang="en-US" altLang="en-US" sz="2000" dirty="0"/>
              <a:t>range from 26 – 82m. Over 50 µm, range 300m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533400" y="2057400"/>
            <a:ext cx="2263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10GBASE-LX4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3222626" y="2096677"/>
            <a:ext cx="548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dirty="0"/>
              <a:t>300m over 62.5µm MMF, 10km over SMF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533400" y="2895600"/>
            <a:ext cx="22637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10GBASE-LR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10GBASE-ER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3273425" y="2979840"/>
            <a:ext cx="533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dirty="0"/>
              <a:t>LR supports 10km, </a:t>
            </a:r>
          </a:p>
          <a:p>
            <a:r>
              <a:rPr lang="en-US" altLang="en-US" sz="2000" dirty="0"/>
              <a:t>ER supports 40km over SMF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533400" y="3886200"/>
            <a:ext cx="22637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10GBASE-SW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10GBASE-LW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10GBASE-EW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3200400" y="3886200"/>
            <a:ext cx="541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dirty="0"/>
              <a:t>Intended to work with OC-192STM SONET/ SDH </a:t>
            </a:r>
          </a:p>
          <a:p>
            <a:r>
              <a:rPr lang="en-US" altLang="en-US" sz="2000" dirty="0"/>
              <a:t>WAN equipment</a:t>
            </a:r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2438400" y="10668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533400" y="190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533400" y="28194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533400" y="3810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33400" y="5257800"/>
            <a:ext cx="1905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2438400" y="5257800"/>
            <a:ext cx="6248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endParaRPr lang="en-SG" altLang="en-US"/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555625" y="5318125"/>
            <a:ext cx="180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10GBASE-T</a:t>
            </a: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3200400" y="5318125"/>
            <a:ext cx="358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 dirty="0"/>
              <a:t>100m,  at least Cat 6a UTP</a:t>
            </a:r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>
            <a:off x="3200400" y="1066800"/>
            <a:ext cx="0" cy="495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2460625" y="5334000"/>
            <a:ext cx="739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/>
              <a:t>2006</a:t>
            </a: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438400" y="1143000"/>
            <a:ext cx="739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/>
              <a:t>2002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2438400" y="2057400"/>
            <a:ext cx="739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/>
              <a:t>2002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2460625" y="2895600"/>
            <a:ext cx="739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/>
              <a:t>2002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438400" y="3870325"/>
            <a:ext cx="739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/>
              <a:t>2006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6705600" y="6324600"/>
            <a:ext cx="1901825" cy="457200"/>
          </a:xfrm>
          <a:prstGeom prst="rect">
            <a:avLst/>
          </a:prstGeom>
        </p:spPr>
        <p:txBody>
          <a:bodyPr/>
          <a:lstStyle/>
          <a:p>
            <a:br>
              <a:rPr lang="en-GB" altLang="en-US"/>
            </a:br>
            <a:r>
              <a:rPr lang="en-GB" altLang="en-US"/>
              <a:t> 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Last Update: 29/9/2015</a:t>
            </a:r>
          </a:p>
          <a:p>
            <a:r>
              <a:rPr lang="en-GB" altLang="en-US"/>
              <a:t>Slide </a:t>
            </a:r>
            <a:fld id="{47B317F8-519E-4624-B562-B1FFA028F801}" type="slidenum">
              <a:rPr lang="en-GB" altLang="en-US" smtClean="0"/>
              <a:pPr/>
              <a:t>47</a:t>
            </a:fld>
            <a:endParaRPr lang="en-GB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229600" cy="4724400"/>
          </a:xfrm>
        </p:spPr>
        <p:txBody>
          <a:bodyPr lIns="91440" tIns="45720" rIns="91440" bIns="45720"/>
          <a:lstStyle/>
          <a:p>
            <a:pPr eaLnBrk="1" hangingPunct="1">
              <a:buClr>
                <a:srgbClr val="003399"/>
              </a:buClr>
            </a:pPr>
            <a:r>
              <a:rPr lang="en-US" altLang="en-US" sz="2000" dirty="0"/>
              <a:t>1Gbps is widely used</a:t>
            </a:r>
          </a:p>
          <a:p>
            <a:pPr eaLnBrk="1" hangingPunct="1">
              <a:buClr>
                <a:srgbClr val="003399"/>
              </a:buClr>
            </a:pPr>
            <a:r>
              <a:rPr lang="en-US" altLang="en-US" sz="2000" dirty="0"/>
              <a:t>10Gbps used for server and backbone connections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2000" dirty="0"/>
              <a:t>40Gbps currently available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2000" dirty="0"/>
              <a:t>100Gbps is emerging 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sz="2000" dirty="0"/>
              <a:t>160Gbps wired and 640 Mbps wireless in future(?)</a:t>
            </a:r>
            <a:endParaRPr lang="en-US" altLang="en-US" sz="2100" dirty="0">
              <a:solidFill>
                <a:schemeClr val="accent2"/>
              </a:solidFill>
              <a:ea typeface="MS Mincho" panose="02020609040205080304" pitchFamily="49" charset="-128"/>
            </a:endParaRPr>
          </a:p>
          <a:p>
            <a:pPr eaLnBrk="1" hangingPunct="1">
              <a:buClr>
                <a:schemeClr val="tx1"/>
              </a:buClr>
            </a:pPr>
            <a:r>
              <a:rPr lang="en-US" altLang="en-US" sz="2000" dirty="0"/>
              <a:t>Networking Media likely to remain 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 sz="1800" dirty="0">
                <a:solidFill>
                  <a:schemeClr val="accent2"/>
                </a:solidFill>
              </a:rPr>
              <a:t>Copper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 sz="1800" dirty="0">
                <a:solidFill>
                  <a:schemeClr val="accent2"/>
                </a:solidFill>
              </a:rPr>
              <a:t>Optical fiber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 sz="1800" dirty="0">
                <a:solidFill>
                  <a:schemeClr val="accent2"/>
                </a:solidFill>
              </a:rPr>
              <a:t>Wireless</a:t>
            </a:r>
            <a:endParaRPr lang="en-US" altLang="en-US" sz="1800" dirty="0">
              <a:solidFill>
                <a:schemeClr val="accent2"/>
              </a:solidFill>
              <a:ea typeface="MS Mincho" panose="02020609040205080304" pitchFamily="49" charset="-128"/>
            </a:endParaRPr>
          </a:p>
          <a:p>
            <a:pPr eaLnBrk="1" hangingPunct="1">
              <a:buClr>
                <a:srgbClr val="003399"/>
              </a:buClr>
              <a:buFont typeface="Wingdings" panose="05000000000000000000" pitchFamily="2" charset="2"/>
              <a:buChar char="Ø"/>
            </a:pPr>
            <a:r>
              <a:rPr lang="en-US" altLang="en-US" dirty="0">
                <a:ea typeface="MS Mincho" panose="02020609040205080304" pitchFamily="49" charset="-128"/>
              </a:rPr>
              <a:t>Research on 40 </a:t>
            </a:r>
            <a:r>
              <a:rPr lang="en-US" altLang="en-US" dirty="0" err="1">
                <a:ea typeface="MS Mincho" panose="02020609040205080304" pitchFamily="49" charset="-128"/>
              </a:rPr>
              <a:t>Gbps</a:t>
            </a:r>
            <a:r>
              <a:rPr lang="en-US" altLang="en-US" dirty="0">
                <a:ea typeface="MS Mincho" panose="02020609040205080304" pitchFamily="49" charset="-128"/>
              </a:rPr>
              <a:t> and 100 </a:t>
            </a:r>
            <a:r>
              <a:rPr lang="en-US" altLang="en-US" dirty="0" err="1">
                <a:ea typeface="MS Mincho" panose="02020609040205080304" pitchFamily="49" charset="-128"/>
              </a:rPr>
              <a:t>Gbps</a:t>
            </a:r>
            <a:endParaRPr lang="en-US" altLang="en-US" dirty="0">
              <a:ea typeface="MS Mincho" panose="02020609040205080304" pitchFamily="49" charset="-128"/>
            </a:endParaRP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8959850" y="609600"/>
            <a:ext cx="1841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lnSpc>
                <a:spcPct val="85000"/>
              </a:lnSpc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0" y="76200"/>
            <a:ext cx="39052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600" b="1">
                <a:solidFill>
                  <a:schemeClr val="bg1"/>
                </a:solidFill>
                <a:latin typeface="+mj-lt"/>
              </a:rPr>
              <a:t>Ethernet Trends</a:t>
            </a:r>
            <a:endParaRPr lang="en-US" altLang="en-US" sz="3600" b="1" i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6705600" y="6324600"/>
            <a:ext cx="1901825" cy="457200"/>
          </a:xfrm>
          <a:prstGeom prst="rect">
            <a:avLst/>
          </a:prstGeom>
        </p:spPr>
        <p:txBody>
          <a:bodyPr/>
          <a:lstStyle/>
          <a:p>
            <a:br>
              <a:rPr lang="en-GB" altLang="en-US"/>
            </a:br>
            <a:r>
              <a:rPr lang="en-GB" altLang="en-US"/>
              <a:t> 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Last Update: 29/9/2015</a:t>
            </a:r>
          </a:p>
          <a:p>
            <a:r>
              <a:rPr lang="en-GB" altLang="en-US"/>
              <a:t>Slide </a:t>
            </a:r>
            <a:fld id="{47B317F8-519E-4624-B562-B1FFA028F801}" type="slidenum">
              <a:rPr lang="en-GB" altLang="en-US" smtClean="0"/>
              <a:pPr/>
              <a:t>48</a:t>
            </a:fld>
            <a:endParaRPr lang="en-GB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xfrm>
            <a:off x="228601" y="722531"/>
            <a:ext cx="8763000" cy="4687669"/>
          </a:xfrm>
        </p:spPr>
        <p:txBody>
          <a:bodyPr lIns="91440" tIns="45720" rIns="91440" bIns="45720"/>
          <a:lstStyle/>
          <a:p>
            <a:pPr marL="577850" indent="-577850" eaLnBrk="1" hangingPunct="1">
              <a:lnSpc>
                <a:spcPct val="90000"/>
              </a:lnSpc>
              <a:buClr>
                <a:srgbClr val="241486"/>
              </a:buClr>
              <a:buSzPct val="115000"/>
              <a:buFontTx/>
              <a:buNone/>
            </a:pPr>
            <a:r>
              <a:rPr lang="en-US" altLang="en-US" sz="2400" dirty="0">
                <a:ea typeface="MS Mincho" panose="02020609040205080304" pitchFamily="49" charset="-128"/>
              </a:rPr>
              <a:t>Spanning Tree Protocol</a:t>
            </a:r>
          </a:p>
          <a:p>
            <a:pPr eaLnBrk="1" hangingPunct="1">
              <a:lnSpc>
                <a:spcPct val="90000"/>
              </a:lnSpc>
              <a:buClr>
                <a:srgbClr val="241486"/>
              </a:buClr>
              <a:buSzPct val="115000"/>
            </a:pPr>
            <a:r>
              <a:rPr lang="en-US" altLang="en-US" sz="2400" dirty="0">
                <a:ea typeface="MS Mincho" panose="02020609040205080304" pitchFamily="49" charset="-128"/>
              </a:rPr>
              <a:t>	Root bridge/switch</a:t>
            </a:r>
          </a:p>
          <a:p>
            <a:pPr eaLnBrk="1" hangingPunct="1">
              <a:lnSpc>
                <a:spcPct val="90000"/>
              </a:lnSpc>
              <a:buClr>
                <a:srgbClr val="241486"/>
              </a:buClr>
              <a:buSzPct val="115000"/>
            </a:pPr>
            <a:r>
              <a:rPr lang="en-US" altLang="en-US" sz="2400" dirty="0">
                <a:ea typeface="MS Mincho" panose="02020609040205080304" pitchFamily="49" charset="-128"/>
              </a:rPr>
              <a:t>	Root port</a:t>
            </a:r>
          </a:p>
          <a:p>
            <a:pPr eaLnBrk="1" hangingPunct="1">
              <a:lnSpc>
                <a:spcPct val="90000"/>
              </a:lnSpc>
              <a:buClr>
                <a:srgbClr val="241486"/>
              </a:buClr>
              <a:buSzPct val="115000"/>
            </a:pPr>
            <a:r>
              <a:rPr lang="en-US" altLang="en-US" sz="2400" dirty="0">
                <a:ea typeface="MS Mincho" panose="02020609040205080304" pitchFamily="49" charset="-128"/>
              </a:rPr>
              <a:t>	Designated port</a:t>
            </a:r>
          </a:p>
          <a:p>
            <a:pPr eaLnBrk="1" hangingPunct="1">
              <a:lnSpc>
                <a:spcPct val="90000"/>
              </a:lnSpc>
              <a:buClr>
                <a:srgbClr val="241486"/>
              </a:buClr>
              <a:buSzPct val="115000"/>
            </a:pPr>
            <a:r>
              <a:rPr lang="en-US" altLang="en-US" sz="2400" dirty="0">
                <a:ea typeface="MS Mincho" panose="02020609040205080304" pitchFamily="49" charset="-128"/>
              </a:rPr>
              <a:t>	Block port</a:t>
            </a:r>
          </a:p>
          <a:p>
            <a:pPr marL="577850" indent="-577850" eaLnBrk="1" hangingPunct="1">
              <a:lnSpc>
                <a:spcPct val="90000"/>
              </a:lnSpc>
              <a:buClr>
                <a:srgbClr val="241486"/>
              </a:buClr>
              <a:buSzPct val="115000"/>
              <a:buFontTx/>
              <a:buNone/>
            </a:pPr>
            <a:r>
              <a:rPr lang="en-US" altLang="en-US" sz="2400" dirty="0">
                <a:ea typeface="MS Mincho" panose="02020609040205080304" pitchFamily="49" charset="-128"/>
              </a:rPr>
              <a:t>Evolution of Ethernet </a:t>
            </a:r>
            <a:r>
              <a:rPr lang="en-US" altLang="en-US" sz="2400" dirty="0">
                <a:solidFill>
                  <a:srgbClr val="FF0000"/>
                </a:solidFill>
                <a:ea typeface="MS Mincho" panose="02020609040205080304" pitchFamily="49" charset="-128"/>
              </a:rPr>
              <a:t>(Optional)</a:t>
            </a:r>
          </a:p>
          <a:p>
            <a:pPr eaLnBrk="1" hangingPunct="1">
              <a:lnSpc>
                <a:spcPct val="90000"/>
              </a:lnSpc>
              <a:buClr>
                <a:srgbClr val="241486"/>
              </a:buClr>
              <a:buSzPct val="115000"/>
            </a:pPr>
            <a:r>
              <a:rPr lang="en-US" altLang="en-US" sz="2400" dirty="0">
                <a:ea typeface="MS Mincho" panose="02020609040205080304" pitchFamily="49" charset="-128"/>
              </a:rPr>
              <a:t>Pre-standard Ethernet (1976)</a:t>
            </a:r>
          </a:p>
          <a:p>
            <a:pPr eaLnBrk="1" hangingPunct="1">
              <a:lnSpc>
                <a:spcPct val="90000"/>
              </a:lnSpc>
              <a:buClr>
                <a:srgbClr val="241486"/>
              </a:buClr>
              <a:buSzPct val="115000"/>
            </a:pPr>
            <a:r>
              <a:rPr lang="en-US" altLang="en-US" sz="2400" dirty="0">
                <a:ea typeface="MS Mincho" panose="02020609040205080304" pitchFamily="49" charset="-128"/>
              </a:rPr>
              <a:t>Ethernet (1980)</a:t>
            </a:r>
          </a:p>
          <a:p>
            <a:pPr eaLnBrk="1" hangingPunct="1">
              <a:lnSpc>
                <a:spcPct val="90000"/>
              </a:lnSpc>
              <a:buClr>
                <a:srgbClr val="241486"/>
              </a:buClr>
              <a:buSzPct val="115000"/>
            </a:pPr>
            <a:r>
              <a:rPr lang="en-US" altLang="en-US" sz="2400" dirty="0">
                <a:ea typeface="MS Mincho" panose="02020609040205080304" pitchFamily="49" charset="-128"/>
              </a:rPr>
              <a:t>Fast Ethernet (1995)</a:t>
            </a:r>
          </a:p>
          <a:p>
            <a:pPr eaLnBrk="1" hangingPunct="1">
              <a:lnSpc>
                <a:spcPct val="90000"/>
              </a:lnSpc>
              <a:buClr>
                <a:srgbClr val="241486"/>
              </a:buClr>
              <a:buSzPct val="115000"/>
            </a:pPr>
            <a:r>
              <a:rPr lang="en-US" altLang="en-US" sz="2400" dirty="0"/>
              <a:t>Gigabit Ethernet (1998)</a:t>
            </a:r>
          </a:p>
          <a:p>
            <a:pPr eaLnBrk="1" hangingPunct="1">
              <a:lnSpc>
                <a:spcPct val="90000"/>
              </a:lnSpc>
              <a:buClr>
                <a:srgbClr val="241486"/>
              </a:buClr>
              <a:buSzPct val="115000"/>
            </a:pPr>
            <a:r>
              <a:rPr lang="en-US" altLang="en-US" sz="2400" dirty="0"/>
              <a:t>10 Gigabit Ethernet (2002)</a:t>
            </a:r>
          </a:p>
          <a:p>
            <a:pPr eaLnBrk="1" hangingPunct="1">
              <a:lnSpc>
                <a:spcPct val="90000"/>
              </a:lnSpc>
              <a:buClr>
                <a:srgbClr val="241486"/>
              </a:buClr>
              <a:buSzPct val="115000"/>
            </a:pPr>
            <a:r>
              <a:rPr lang="en-US" altLang="en-US" sz="2400" dirty="0"/>
              <a:t>40 Gbps and 100 Gbps Ethernet (2007)</a:t>
            </a:r>
          </a:p>
          <a:p>
            <a:pPr eaLnBrk="1" hangingPunct="1">
              <a:lnSpc>
                <a:spcPct val="90000"/>
              </a:lnSpc>
              <a:buClr>
                <a:srgbClr val="241486"/>
              </a:buClr>
              <a:buSzPct val="115000"/>
            </a:pPr>
            <a:r>
              <a:rPr lang="en-US" altLang="en-US" sz="2400" dirty="0"/>
              <a:t>160 Gbps wired &amp; 640 Mbps wireless?</a:t>
            </a:r>
          </a:p>
          <a:p>
            <a:pPr marL="577850" indent="-577850" eaLnBrk="1" hangingPunct="1">
              <a:lnSpc>
                <a:spcPct val="90000"/>
              </a:lnSpc>
              <a:buClr>
                <a:srgbClr val="241486"/>
              </a:buClr>
              <a:buSzPct val="115000"/>
              <a:buFontTx/>
              <a:buChar char="-"/>
            </a:pPr>
            <a:endParaRPr lang="en-US" altLang="en-US" sz="2400" dirty="0"/>
          </a:p>
          <a:p>
            <a:pPr marL="577850" indent="-577850" eaLnBrk="1" hangingPunct="1">
              <a:lnSpc>
                <a:spcPct val="90000"/>
              </a:lnSpc>
              <a:buClr>
                <a:srgbClr val="241486"/>
              </a:buClr>
              <a:buSzPct val="115000"/>
              <a:buFontTx/>
              <a:buNone/>
            </a:pPr>
            <a:endParaRPr lang="en-US" altLang="en-US" dirty="0">
              <a:solidFill>
                <a:schemeClr val="bg2"/>
              </a:solidFill>
              <a:ea typeface="MS Mincho" panose="02020609040205080304" pitchFamily="49" charset="-128"/>
            </a:endParaRP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0" y="76200"/>
            <a:ext cx="23952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600" b="1" dirty="0">
                <a:solidFill>
                  <a:schemeClr val="bg1"/>
                </a:solidFill>
                <a:latin typeface="+mj-lt"/>
              </a:rPr>
              <a:t>Summary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6705600" y="6324600"/>
            <a:ext cx="1901825" cy="457200"/>
          </a:xfrm>
          <a:prstGeom prst="rect">
            <a:avLst/>
          </a:prstGeom>
        </p:spPr>
        <p:txBody>
          <a:bodyPr/>
          <a:lstStyle/>
          <a:p>
            <a:br>
              <a:rPr lang="en-GB" altLang="en-US" dirty="0"/>
            </a:br>
            <a:r>
              <a:rPr lang="en-GB" altLang="en-US" dirty="0"/>
              <a:t> 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8959850" y="609600"/>
            <a:ext cx="1841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lnSpc>
                <a:spcPct val="85000"/>
              </a:lnSpc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0" y="76200"/>
            <a:ext cx="74723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600" b="1" dirty="0">
                <a:solidFill>
                  <a:schemeClr val="bg1"/>
                </a:solidFill>
                <a:latin typeface="+mj-lt"/>
              </a:rPr>
              <a:t>Layer 2 Switching – Flooding</a:t>
            </a:r>
            <a:endParaRPr lang="en-US" altLang="en-US" sz="36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461" name="Text Box 45"/>
          <p:cNvSpPr txBox="1">
            <a:spLocks noChangeArrowheads="1"/>
          </p:cNvSpPr>
          <p:nvPr/>
        </p:nvSpPr>
        <p:spPr bwMode="auto">
          <a:xfrm>
            <a:off x="4260850" y="34893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000"/>
              <a:t>4</a:t>
            </a:r>
          </a:p>
        </p:txBody>
      </p:sp>
      <p:grpSp>
        <p:nvGrpSpPr>
          <p:cNvPr id="19462" name="Group 87"/>
          <p:cNvGrpSpPr>
            <a:grpSpLocks/>
          </p:cNvGrpSpPr>
          <p:nvPr/>
        </p:nvGrpSpPr>
        <p:grpSpPr bwMode="auto">
          <a:xfrm>
            <a:off x="533400" y="685800"/>
            <a:ext cx="8001000" cy="5638800"/>
            <a:chOff x="336" y="432"/>
            <a:chExt cx="5040" cy="3552"/>
          </a:xfrm>
        </p:grpSpPr>
        <p:sp>
          <p:nvSpPr>
            <p:cNvPr id="19486" name="Text Box 47"/>
            <p:cNvSpPr txBox="1">
              <a:spLocks noChangeArrowheads="1"/>
            </p:cNvSpPr>
            <p:nvPr/>
          </p:nvSpPr>
          <p:spPr bwMode="auto">
            <a:xfrm>
              <a:off x="1968" y="206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B</a:t>
              </a:r>
            </a:p>
          </p:txBody>
        </p:sp>
        <p:grpSp>
          <p:nvGrpSpPr>
            <p:cNvPr id="19487" name="Group 86"/>
            <p:cNvGrpSpPr>
              <a:grpSpLocks/>
            </p:cNvGrpSpPr>
            <p:nvPr/>
          </p:nvGrpSpPr>
          <p:grpSpPr bwMode="auto">
            <a:xfrm>
              <a:off x="336" y="432"/>
              <a:ext cx="5040" cy="3552"/>
              <a:chOff x="336" y="432"/>
              <a:chExt cx="5040" cy="3552"/>
            </a:xfrm>
          </p:grpSpPr>
          <p:sp>
            <p:nvSpPr>
              <p:cNvPr id="19488" name="Line 37"/>
              <p:cNvSpPr>
                <a:spLocks noChangeShapeType="1"/>
              </p:cNvSpPr>
              <p:nvPr/>
            </p:nvSpPr>
            <p:spPr bwMode="auto">
              <a:xfrm>
                <a:off x="672" y="158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489" name="Group 85"/>
              <p:cNvGrpSpPr>
                <a:grpSpLocks/>
              </p:cNvGrpSpPr>
              <p:nvPr/>
            </p:nvGrpSpPr>
            <p:grpSpPr bwMode="auto">
              <a:xfrm>
                <a:off x="336" y="432"/>
                <a:ext cx="5040" cy="3552"/>
                <a:chOff x="336" y="432"/>
                <a:chExt cx="5040" cy="3552"/>
              </a:xfrm>
            </p:grpSpPr>
            <p:pic>
              <p:nvPicPr>
                <p:cNvPr id="19490" name="Picture 32" descr="j0285750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24" y="2304"/>
                  <a:ext cx="624" cy="3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491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2352" y="249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9492" name="Group 81"/>
                <p:cNvGrpSpPr>
                  <a:grpSpLocks/>
                </p:cNvGrpSpPr>
                <p:nvPr/>
              </p:nvGrpSpPr>
              <p:grpSpPr bwMode="auto">
                <a:xfrm>
                  <a:off x="336" y="432"/>
                  <a:ext cx="5040" cy="3552"/>
                  <a:chOff x="336" y="432"/>
                  <a:chExt cx="5040" cy="3552"/>
                </a:xfrm>
              </p:grpSpPr>
              <p:sp>
                <p:nvSpPr>
                  <p:cNvPr id="19493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88" y="432"/>
                    <a:ext cx="0" cy="144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94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88" y="1104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9495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336" y="614"/>
                    <a:ext cx="5040" cy="3370"/>
                    <a:chOff x="336" y="614"/>
                    <a:chExt cx="5040" cy="3370"/>
                  </a:xfrm>
                </p:grpSpPr>
                <p:sp>
                  <p:nvSpPr>
                    <p:cNvPr id="19496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8" y="1711"/>
                      <a:ext cx="560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algn="ctr"/>
                      <a:r>
                        <a:rPr lang="en-US" altLang="en-US" sz="2000"/>
                        <a:t>Switch</a:t>
                      </a:r>
                    </a:p>
                  </p:txBody>
                </p:sp>
                <p:sp>
                  <p:nvSpPr>
                    <p:cNvPr id="19497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46" y="1814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r>
                        <a:rPr lang="en-US" altLang="en-US" sz="2000"/>
                        <a:t>1</a:t>
                      </a:r>
                    </a:p>
                  </p:txBody>
                </p:sp>
                <p:sp>
                  <p:nvSpPr>
                    <p:cNvPr id="19498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" y="2016"/>
                      <a:ext cx="168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499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0" y="2016"/>
                      <a:ext cx="201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pic>
                  <p:nvPicPr>
                    <p:cNvPr id="19500" name="Picture 21" descr="C3550_24_MBB0091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0417" t="35417" r="4652" b="42014"/>
                    <a:stretch>
                      <a:fillRect/>
                    </a:stretch>
                  </p:blipFill>
                  <p:spPr bwMode="auto">
                    <a:xfrm>
                      <a:off x="2016" y="1872"/>
                      <a:ext cx="1440" cy="30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19501" name="Picture 30" descr="j028575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32" y="1200"/>
                      <a:ext cx="624" cy="38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19502" name="Picture 31" descr="j028575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296" y="1200"/>
                      <a:ext cx="624" cy="38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19503" name="Picture 33" descr="j028575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928" y="960"/>
                      <a:ext cx="624" cy="38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19504" name="Picture 34" descr="j028575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032" y="1296"/>
                      <a:ext cx="624" cy="38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9505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88" y="2112"/>
                      <a:ext cx="0" cy="187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506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36" y="1536"/>
                      <a:ext cx="0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507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2" y="1632"/>
                      <a:ext cx="0" cy="38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508" name="Text Box 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32" y="1680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r>
                        <a:rPr lang="en-US" altLang="en-US" sz="2000"/>
                        <a:t>2</a:t>
                      </a:r>
                    </a:p>
                  </p:txBody>
                </p:sp>
                <p:sp>
                  <p:nvSpPr>
                    <p:cNvPr id="19509" name="Text Box 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72" y="1814"/>
                      <a:ext cx="196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r>
                        <a:rPr lang="en-US" altLang="en-US" sz="2000"/>
                        <a:t>3</a:t>
                      </a:r>
                    </a:p>
                  </p:txBody>
                </p:sp>
                <p:sp>
                  <p:nvSpPr>
                    <p:cNvPr id="19510" name="Text Box 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24" y="845"/>
                      <a:ext cx="232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r>
                        <a:rPr lang="en-US" altLang="en-US" sz="2000"/>
                        <a:t>A</a:t>
                      </a:r>
                    </a:p>
                  </p:txBody>
                </p:sp>
                <p:sp>
                  <p:nvSpPr>
                    <p:cNvPr id="19511" name="Text Box 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26" y="854"/>
                      <a:ext cx="223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r>
                        <a:rPr lang="en-US" altLang="en-US" sz="2000"/>
                        <a:t>C</a:t>
                      </a:r>
                    </a:p>
                  </p:txBody>
                </p:sp>
                <p:sp>
                  <p:nvSpPr>
                    <p:cNvPr id="19512" name="Text Box 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68" y="614"/>
                      <a:ext cx="232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r>
                        <a:rPr lang="en-US" altLang="en-US" sz="2000"/>
                        <a:t>D</a:t>
                      </a:r>
                    </a:p>
                  </p:txBody>
                </p:sp>
                <p:sp>
                  <p:nvSpPr>
                    <p:cNvPr id="19513" name="Text Box 5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24" y="854"/>
                      <a:ext cx="214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r>
                        <a:rPr lang="en-US" altLang="en-US" sz="2000"/>
                        <a:t>E</a:t>
                      </a:r>
                    </a:p>
                  </p:txBody>
                </p:sp>
              </p:grpSp>
            </p:grpSp>
          </p:grpSp>
        </p:grpSp>
      </p:grpSp>
      <p:grpSp>
        <p:nvGrpSpPr>
          <p:cNvPr id="19463" name="Group 77"/>
          <p:cNvGrpSpPr>
            <a:grpSpLocks/>
          </p:cNvGrpSpPr>
          <p:nvPr/>
        </p:nvGrpSpPr>
        <p:grpSpPr bwMode="auto">
          <a:xfrm>
            <a:off x="5715000" y="3489325"/>
            <a:ext cx="2382838" cy="2225675"/>
            <a:chOff x="3600" y="2198"/>
            <a:chExt cx="1501" cy="1402"/>
          </a:xfrm>
        </p:grpSpPr>
        <p:sp>
          <p:nvSpPr>
            <p:cNvPr id="19471" name="Text Box 61"/>
            <p:cNvSpPr txBox="1">
              <a:spLocks noChangeArrowheads="1"/>
            </p:cNvSpPr>
            <p:nvPr/>
          </p:nvSpPr>
          <p:spPr bwMode="auto">
            <a:xfrm>
              <a:off x="3600" y="2198"/>
              <a:ext cx="14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MAC Address Table</a:t>
              </a:r>
            </a:p>
          </p:txBody>
        </p:sp>
        <p:grpSp>
          <p:nvGrpSpPr>
            <p:cNvPr id="19472" name="Group 76"/>
            <p:cNvGrpSpPr>
              <a:grpSpLocks/>
            </p:cNvGrpSpPr>
            <p:nvPr/>
          </p:nvGrpSpPr>
          <p:grpSpPr bwMode="auto">
            <a:xfrm>
              <a:off x="3600" y="2448"/>
              <a:ext cx="1501" cy="1152"/>
              <a:chOff x="3600" y="2160"/>
              <a:chExt cx="1501" cy="1152"/>
            </a:xfrm>
          </p:grpSpPr>
          <p:sp>
            <p:nvSpPr>
              <p:cNvPr id="19473" name="Rectangle 51"/>
              <p:cNvSpPr>
                <a:spLocks noChangeArrowheads="1"/>
              </p:cNvSpPr>
              <p:nvPr/>
            </p:nvSpPr>
            <p:spPr bwMode="auto">
              <a:xfrm>
                <a:off x="3600" y="2160"/>
                <a:ext cx="1488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endParaRPr lang="en-SG" altLang="en-US"/>
              </a:p>
            </p:txBody>
          </p:sp>
          <p:sp>
            <p:nvSpPr>
              <p:cNvPr id="19474" name="Text Box 52"/>
              <p:cNvSpPr txBox="1">
                <a:spLocks noChangeArrowheads="1"/>
              </p:cNvSpPr>
              <p:nvPr/>
            </p:nvSpPr>
            <p:spPr bwMode="auto">
              <a:xfrm>
                <a:off x="3984" y="2160"/>
                <a:ext cx="111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r>
                  <a:rPr lang="en-US" altLang="en-US" sz="2000"/>
                  <a:t>Interfaces/Ports</a:t>
                </a:r>
              </a:p>
            </p:txBody>
          </p:sp>
          <p:sp>
            <p:nvSpPr>
              <p:cNvPr id="19475" name="Line 53"/>
              <p:cNvSpPr>
                <a:spLocks noChangeShapeType="1"/>
              </p:cNvSpPr>
              <p:nvPr/>
            </p:nvSpPr>
            <p:spPr bwMode="auto">
              <a:xfrm>
                <a:off x="3600" y="2400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6" name="Line 54"/>
              <p:cNvSpPr>
                <a:spLocks noChangeShapeType="1"/>
              </p:cNvSpPr>
              <p:nvPr/>
            </p:nvSpPr>
            <p:spPr bwMode="auto">
              <a:xfrm>
                <a:off x="4800" y="2400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7" name="Line 56"/>
              <p:cNvSpPr>
                <a:spLocks noChangeShapeType="1"/>
              </p:cNvSpPr>
              <p:nvPr/>
            </p:nvSpPr>
            <p:spPr bwMode="auto">
              <a:xfrm>
                <a:off x="4512" y="2400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8" name="Line 57"/>
              <p:cNvSpPr>
                <a:spLocks noChangeShapeType="1"/>
              </p:cNvSpPr>
              <p:nvPr/>
            </p:nvSpPr>
            <p:spPr bwMode="auto">
              <a:xfrm>
                <a:off x="4224" y="2400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9" name="Line 58"/>
              <p:cNvSpPr>
                <a:spLocks noChangeShapeType="1"/>
              </p:cNvSpPr>
              <p:nvPr/>
            </p:nvSpPr>
            <p:spPr bwMode="auto">
              <a:xfrm>
                <a:off x="3936" y="2160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0" name="Text Box 59"/>
              <p:cNvSpPr txBox="1">
                <a:spLocks noChangeArrowheads="1"/>
              </p:cNvSpPr>
              <p:nvPr/>
            </p:nvSpPr>
            <p:spPr bwMode="auto">
              <a:xfrm rot="-5400000">
                <a:off x="3458" y="2734"/>
                <a:ext cx="63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r>
                  <a:rPr lang="en-US" altLang="en-US" sz="2000"/>
                  <a:t>Stations</a:t>
                </a:r>
              </a:p>
            </p:txBody>
          </p:sp>
          <p:sp>
            <p:nvSpPr>
              <p:cNvPr id="19481" name="Line 62"/>
              <p:cNvSpPr>
                <a:spLocks noChangeShapeType="1"/>
              </p:cNvSpPr>
              <p:nvPr/>
            </p:nvSpPr>
            <p:spPr bwMode="auto">
              <a:xfrm>
                <a:off x="3936" y="2592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2" name="Line 63"/>
              <p:cNvSpPr>
                <a:spLocks noChangeShapeType="1"/>
              </p:cNvSpPr>
              <p:nvPr/>
            </p:nvSpPr>
            <p:spPr bwMode="auto">
              <a:xfrm>
                <a:off x="3936" y="2832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3" name="Text Box 66"/>
              <p:cNvSpPr txBox="1">
                <a:spLocks noChangeArrowheads="1"/>
              </p:cNvSpPr>
              <p:nvPr/>
            </p:nvSpPr>
            <p:spPr bwMode="auto">
              <a:xfrm>
                <a:off x="3974" y="2361"/>
                <a:ext cx="10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r>
                  <a:rPr lang="en-US" altLang="en-US" sz="2000"/>
                  <a:t>1     2     3     4</a:t>
                </a:r>
              </a:p>
            </p:txBody>
          </p:sp>
          <p:sp>
            <p:nvSpPr>
              <p:cNvPr id="19484" name="Line 67"/>
              <p:cNvSpPr>
                <a:spLocks noChangeShapeType="1"/>
              </p:cNvSpPr>
              <p:nvPr/>
            </p:nvSpPr>
            <p:spPr bwMode="auto">
              <a:xfrm>
                <a:off x="3936" y="3072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5" name="Text Box 68"/>
              <p:cNvSpPr txBox="1">
                <a:spLocks noChangeArrowheads="1"/>
              </p:cNvSpPr>
              <p:nvPr/>
            </p:nvSpPr>
            <p:spPr bwMode="auto">
              <a:xfrm>
                <a:off x="4512" y="254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r>
                  <a:rPr lang="en-US" altLang="en-US" b="1"/>
                  <a:t>A</a:t>
                </a:r>
              </a:p>
            </p:txBody>
          </p:sp>
        </p:grpSp>
      </p:grpSp>
      <p:grpSp>
        <p:nvGrpSpPr>
          <p:cNvPr id="19464" name="Group 83"/>
          <p:cNvGrpSpPr>
            <a:grpSpLocks/>
          </p:cNvGrpSpPr>
          <p:nvPr/>
        </p:nvGrpSpPr>
        <p:grpSpPr bwMode="auto">
          <a:xfrm>
            <a:off x="3962400" y="762000"/>
            <a:ext cx="3810000" cy="5257800"/>
            <a:chOff x="2496" y="480"/>
            <a:chExt cx="2400" cy="3312"/>
          </a:xfrm>
        </p:grpSpPr>
        <p:sp>
          <p:nvSpPr>
            <p:cNvPr id="19468" name="AutoShape 69"/>
            <p:cNvSpPr>
              <a:spLocks noChangeArrowheads="1"/>
            </p:cNvSpPr>
            <p:nvPr/>
          </p:nvSpPr>
          <p:spPr bwMode="auto">
            <a:xfrm>
              <a:off x="3648" y="1824"/>
              <a:ext cx="1248" cy="384"/>
            </a:xfrm>
            <a:prstGeom prst="rightArrow">
              <a:avLst>
                <a:gd name="adj1" fmla="val 50000"/>
                <a:gd name="adj2" fmla="val 8125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/>
              <a:r>
                <a:rPr lang="en-US" altLang="en-US" sz="1800" b="1"/>
                <a:t>Data from A to B</a:t>
              </a:r>
            </a:p>
          </p:txBody>
        </p:sp>
        <p:sp>
          <p:nvSpPr>
            <p:cNvPr id="19469" name="AutoShape 70"/>
            <p:cNvSpPr>
              <a:spLocks noChangeArrowheads="1"/>
            </p:cNvSpPr>
            <p:nvPr/>
          </p:nvSpPr>
          <p:spPr bwMode="auto">
            <a:xfrm rot="-5400000">
              <a:off x="2064" y="912"/>
              <a:ext cx="1248" cy="384"/>
            </a:xfrm>
            <a:prstGeom prst="rightArrow">
              <a:avLst>
                <a:gd name="adj1" fmla="val 50000"/>
                <a:gd name="adj2" fmla="val 8125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/>
              <a:r>
                <a:rPr lang="en-US" altLang="en-US" sz="1800" b="1"/>
                <a:t>Data from A to B</a:t>
              </a:r>
            </a:p>
          </p:txBody>
        </p:sp>
        <p:sp>
          <p:nvSpPr>
            <p:cNvPr id="19470" name="AutoShape 71"/>
            <p:cNvSpPr>
              <a:spLocks noChangeArrowheads="1"/>
            </p:cNvSpPr>
            <p:nvPr/>
          </p:nvSpPr>
          <p:spPr bwMode="auto">
            <a:xfrm rot="5400000">
              <a:off x="2064" y="2976"/>
              <a:ext cx="1248" cy="384"/>
            </a:xfrm>
            <a:prstGeom prst="rightArrow">
              <a:avLst>
                <a:gd name="adj1" fmla="val 50000"/>
                <a:gd name="adj2" fmla="val 8125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/>
              <a:r>
                <a:rPr lang="en-US" altLang="en-US" sz="1800" b="1"/>
                <a:t>Data from A to B</a:t>
              </a:r>
            </a:p>
          </p:txBody>
        </p:sp>
      </p:grpSp>
      <p:grpSp>
        <p:nvGrpSpPr>
          <p:cNvPr id="19465" name="Group 84"/>
          <p:cNvGrpSpPr>
            <a:grpSpLocks/>
          </p:cNvGrpSpPr>
          <p:nvPr/>
        </p:nvGrpSpPr>
        <p:grpSpPr bwMode="auto">
          <a:xfrm>
            <a:off x="533400" y="4419600"/>
            <a:ext cx="3505200" cy="1843088"/>
            <a:chOff x="336" y="2784"/>
            <a:chExt cx="2208" cy="1161"/>
          </a:xfrm>
        </p:grpSpPr>
        <p:sp>
          <p:nvSpPr>
            <p:cNvPr id="19466" name="Rectangle 72"/>
            <p:cNvSpPr>
              <a:spLocks noChangeArrowheads="1"/>
            </p:cNvSpPr>
            <p:nvPr/>
          </p:nvSpPr>
          <p:spPr bwMode="auto">
            <a:xfrm>
              <a:off x="336" y="2840"/>
              <a:ext cx="2112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1800" dirty="0"/>
                <a:t>Sends out on all ports (except    the port that the frame entered from) when the destination MAC address is unknown (not in Table) or a broadcast (no need to refer to Table)</a:t>
              </a:r>
            </a:p>
          </p:txBody>
        </p:sp>
        <p:sp>
          <p:nvSpPr>
            <p:cNvPr id="19467" name="Line 73"/>
            <p:cNvSpPr>
              <a:spLocks noChangeShapeType="1"/>
            </p:cNvSpPr>
            <p:nvPr/>
          </p:nvSpPr>
          <p:spPr bwMode="auto">
            <a:xfrm flipV="1">
              <a:off x="2208" y="278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6705600" y="6324600"/>
            <a:ext cx="1901825" cy="457200"/>
          </a:xfrm>
          <a:prstGeom prst="rect">
            <a:avLst/>
          </a:prstGeom>
        </p:spPr>
        <p:txBody>
          <a:bodyPr/>
          <a:lstStyle/>
          <a:p>
            <a:br>
              <a:rPr lang="en-GB" altLang="en-US"/>
            </a:br>
            <a:r>
              <a:rPr lang="en-GB" altLang="en-US"/>
              <a:t> 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Last Update: 29/9/2015</a:t>
            </a:r>
          </a:p>
          <a:p>
            <a:r>
              <a:rPr lang="en-GB" altLang="en-US"/>
              <a:t>Slide </a:t>
            </a:r>
            <a:fld id="{47B317F8-519E-4624-B562-B1FFA028F801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8959850" y="609600"/>
            <a:ext cx="1841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lnSpc>
                <a:spcPct val="85000"/>
              </a:lnSpc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0" y="76200"/>
            <a:ext cx="86074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600" b="1">
                <a:solidFill>
                  <a:schemeClr val="bg1"/>
                </a:solidFill>
                <a:latin typeface="+mj-lt"/>
              </a:rPr>
              <a:t>Layer 2 Switching – Forwarding</a:t>
            </a:r>
            <a:endParaRPr lang="en-US" altLang="en-US" sz="3600" b="1" i="1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0485" name="Group 62"/>
          <p:cNvGrpSpPr>
            <a:grpSpLocks/>
          </p:cNvGrpSpPr>
          <p:nvPr/>
        </p:nvGrpSpPr>
        <p:grpSpPr bwMode="auto">
          <a:xfrm>
            <a:off x="0" y="4267200"/>
            <a:ext cx="8007350" cy="1727200"/>
            <a:chOff x="0" y="2561"/>
            <a:chExt cx="5044" cy="1088"/>
          </a:xfrm>
        </p:grpSpPr>
        <p:sp>
          <p:nvSpPr>
            <p:cNvPr id="20532" name="Text Box 48"/>
            <p:cNvSpPr txBox="1">
              <a:spLocks noChangeArrowheads="1"/>
            </p:cNvSpPr>
            <p:nvPr/>
          </p:nvSpPr>
          <p:spPr bwMode="auto">
            <a:xfrm>
              <a:off x="4800" y="2561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FF3300"/>
                  </a:solidFill>
                </a:rPr>
                <a:t>B</a:t>
              </a:r>
            </a:p>
          </p:txBody>
        </p:sp>
        <p:grpSp>
          <p:nvGrpSpPr>
            <p:cNvPr id="20533" name="Group 58"/>
            <p:cNvGrpSpPr>
              <a:grpSpLocks/>
            </p:cNvGrpSpPr>
            <p:nvPr/>
          </p:nvGrpSpPr>
          <p:grpSpPr bwMode="auto">
            <a:xfrm>
              <a:off x="0" y="2784"/>
              <a:ext cx="4848" cy="865"/>
              <a:chOff x="0" y="2784"/>
              <a:chExt cx="4848" cy="865"/>
            </a:xfrm>
          </p:grpSpPr>
          <p:sp>
            <p:nvSpPr>
              <p:cNvPr id="20534" name="Rectangle 55"/>
              <p:cNvSpPr>
                <a:spLocks noChangeArrowheads="1"/>
              </p:cNvSpPr>
              <p:nvPr/>
            </p:nvSpPr>
            <p:spPr bwMode="auto">
              <a:xfrm>
                <a:off x="0" y="3072"/>
                <a:ext cx="2692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r>
                  <a:rPr lang="en-US" altLang="en-US" sz="1800" dirty="0"/>
                  <a:t>Learns the source MAC address of each </a:t>
                </a:r>
              </a:p>
              <a:p>
                <a:r>
                  <a:rPr lang="en-US" altLang="en-US" sz="1800" dirty="0"/>
                  <a:t>data frame that is transmitted and noting the port where the frame enters the switch</a:t>
                </a:r>
              </a:p>
            </p:txBody>
          </p:sp>
          <p:sp>
            <p:nvSpPr>
              <p:cNvPr id="20535" name="Line 56"/>
              <p:cNvSpPr>
                <a:spLocks noChangeShapeType="1"/>
              </p:cNvSpPr>
              <p:nvPr/>
            </p:nvSpPr>
            <p:spPr bwMode="auto">
              <a:xfrm flipV="1">
                <a:off x="2592" y="2784"/>
                <a:ext cx="2256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86" name="Group 63"/>
          <p:cNvGrpSpPr>
            <a:grpSpLocks/>
          </p:cNvGrpSpPr>
          <p:nvPr/>
        </p:nvGrpSpPr>
        <p:grpSpPr bwMode="auto">
          <a:xfrm>
            <a:off x="304800" y="762000"/>
            <a:ext cx="7793038" cy="5105400"/>
            <a:chOff x="192" y="480"/>
            <a:chExt cx="4909" cy="3216"/>
          </a:xfrm>
        </p:grpSpPr>
        <p:sp>
          <p:nvSpPr>
            <p:cNvPr id="20493" name="Line 15"/>
            <p:cNvSpPr>
              <a:spLocks noChangeShapeType="1"/>
            </p:cNvSpPr>
            <p:nvPr/>
          </p:nvSpPr>
          <p:spPr bwMode="auto">
            <a:xfrm>
              <a:off x="2736" y="1872"/>
              <a:ext cx="0" cy="18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Line 5"/>
            <p:cNvSpPr>
              <a:spLocks noChangeShapeType="1"/>
            </p:cNvSpPr>
            <p:nvPr/>
          </p:nvSpPr>
          <p:spPr bwMode="auto">
            <a:xfrm>
              <a:off x="192" y="1728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Line 6"/>
            <p:cNvSpPr>
              <a:spLocks noChangeShapeType="1"/>
            </p:cNvSpPr>
            <p:nvPr/>
          </p:nvSpPr>
          <p:spPr bwMode="auto">
            <a:xfrm>
              <a:off x="3408" y="1728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Text Box 7"/>
            <p:cNvSpPr txBox="1">
              <a:spLocks noChangeArrowheads="1"/>
            </p:cNvSpPr>
            <p:nvPr/>
          </p:nvSpPr>
          <p:spPr bwMode="auto">
            <a:xfrm>
              <a:off x="2108" y="1855"/>
              <a:ext cx="5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/>
              <a:r>
                <a:rPr lang="en-US" altLang="en-US" sz="2000"/>
                <a:t>Switch</a:t>
              </a:r>
            </a:p>
          </p:txBody>
        </p:sp>
        <p:pic>
          <p:nvPicPr>
            <p:cNvPr id="20497" name="Picture 8" descr="C3550_24_MBB0091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17" t="35417" r="4652" b="42014"/>
            <a:stretch>
              <a:fillRect/>
            </a:stretch>
          </p:blipFill>
          <p:spPr bwMode="auto">
            <a:xfrm>
              <a:off x="2064" y="1584"/>
              <a:ext cx="1440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8" name="Picture 9" descr="j028575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912"/>
              <a:ext cx="624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9" name="Picture 10" descr="j028575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912"/>
              <a:ext cx="624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0" name="Picture 11" descr="j028575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2448"/>
              <a:ext cx="624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1" name="Picture 12" descr="j028575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768"/>
              <a:ext cx="624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2" name="Picture 13" descr="j028575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" y="1008"/>
              <a:ext cx="624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3" name="Line 14"/>
            <p:cNvSpPr>
              <a:spLocks noChangeShapeType="1"/>
            </p:cNvSpPr>
            <p:nvPr/>
          </p:nvSpPr>
          <p:spPr bwMode="auto">
            <a:xfrm flipV="1">
              <a:off x="2736" y="576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16"/>
            <p:cNvSpPr>
              <a:spLocks noChangeShapeType="1"/>
            </p:cNvSpPr>
            <p:nvPr/>
          </p:nvSpPr>
          <p:spPr bwMode="auto">
            <a:xfrm>
              <a:off x="576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Line 17"/>
            <p:cNvSpPr>
              <a:spLocks noChangeShapeType="1"/>
            </p:cNvSpPr>
            <p:nvPr/>
          </p:nvSpPr>
          <p:spPr bwMode="auto">
            <a:xfrm>
              <a:off x="1584" y="124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18"/>
            <p:cNvSpPr>
              <a:spLocks noChangeShapeType="1"/>
            </p:cNvSpPr>
            <p:nvPr/>
          </p:nvSpPr>
          <p:spPr bwMode="auto">
            <a:xfrm flipH="1">
              <a:off x="2736" y="9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Line 19"/>
            <p:cNvSpPr>
              <a:spLocks noChangeShapeType="1"/>
            </p:cNvSpPr>
            <p:nvPr/>
          </p:nvSpPr>
          <p:spPr bwMode="auto">
            <a:xfrm>
              <a:off x="4320" y="13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Line 20"/>
            <p:cNvSpPr>
              <a:spLocks noChangeShapeType="1"/>
            </p:cNvSpPr>
            <p:nvPr/>
          </p:nvSpPr>
          <p:spPr bwMode="auto">
            <a:xfrm flipH="1">
              <a:off x="2352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9" name="Text Box 21"/>
            <p:cNvSpPr txBox="1">
              <a:spLocks noChangeArrowheads="1"/>
            </p:cNvSpPr>
            <p:nvPr/>
          </p:nvSpPr>
          <p:spPr bwMode="auto">
            <a:xfrm>
              <a:off x="3446" y="144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1</a:t>
              </a:r>
            </a:p>
          </p:txBody>
        </p:sp>
        <p:sp>
          <p:nvSpPr>
            <p:cNvPr id="20510" name="Text Box 22"/>
            <p:cNvSpPr txBox="1">
              <a:spLocks noChangeArrowheads="1"/>
            </p:cNvSpPr>
            <p:nvPr/>
          </p:nvSpPr>
          <p:spPr bwMode="auto">
            <a:xfrm>
              <a:off x="2736" y="139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2</a:t>
              </a:r>
            </a:p>
          </p:txBody>
        </p:sp>
        <p:sp>
          <p:nvSpPr>
            <p:cNvPr id="20511" name="Text Box 23"/>
            <p:cNvSpPr txBox="1">
              <a:spLocks noChangeArrowheads="1"/>
            </p:cNvSpPr>
            <p:nvPr/>
          </p:nvSpPr>
          <p:spPr bwMode="auto">
            <a:xfrm>
              <a:off x="1920" y="14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3</a:t>
              </a:r>
            </a:p>
          </p:txBody>
        </p:sp>
        <p:sp>
          <p:nvSpPr>
            <p:cNvPr id="20512" name="Text Box 24"/>
            <p:cNvSpPr txBox="1">
              <a:spLocks noChangeArrowheads="1"/>
            </p:cNvSpPr>
            <p:nvPr/>
          </p:nvSpPr>
          <p:spPr bwMode="auto">
            <a:xfrm>
              <a:off x="2736" y="187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4</a:t>
              </a:r>
            </a:p>
          </p:txBody>
        </p:sp>
        <p:sp>
          <p:nvSpPr>
            <p:cNvPr id="20513" name="Text Box 25"/>
            <p:cNvSpPr txBox="1">
              <a:spLocks noChangeArrowheads="1"/>
            </p:cNvSpPr>
            <p:nvPr/>
          </p:nvSpPr>
          <p:spPr bwMode="auto">
            <a:xfrm>
              <a:off x="480" y="672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A</a:t>
              </a:r>
            </a:p>
          </p:txBody>
        </p:sp>
        <p:sp>
          <p:nvSpPr>
            <p:cNvPr id="20514" name="Text Box 26"/>
            <p:cNvSpPr txBox="1">
              <a:spLocks noChangeArrowheads="1"/>
            </p:cNvSpPr>
            <p:nvPr/>
          </p:nvSpPr>
          <p:spPr bwMode="auto">
            <a:xfrm>
              <a:off x="1968" y="220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B</a:t>
              </a:r>
            </a:p>
          </p:txBody>
        </p:sp>
        <p:sp>
          <p:nvSpPr>
            <p:cNvPr id="20515" name="Text Box 27"/>
            <p:cNvSpPr txBox="1">
              <a:spLocks noChangeArrowheads="1"/>
            </p:cNvSpPr>
            <p:nvPr/>
          </p:nvSpPr>
          <p:spPr bwMode="auto">
            <a:xfrm>
              <a:off x="1526" y="681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C</a:t>
              </a:r>
            </a:p>
          </p:txBody>
        </p:sp>
        <p:sp>
          <p:nvSpPr>
            <p:cNvPr id="20516" name="Text Box 28"/>
            <p:cNvSpPr txBox="1">
              <a:spLocks noChangeArrowheads="1"/>
            </p:cNvSpPr>
            <p:nvPr/>
          </p:nvSpPr>
          <p:spPr bwMode="auto">
            <a:xfrm>
              <a:off x="3168" y="48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D</a:t>
              </a:r>
            </a:p>
          </p:txBody>
        </p:sp>
        <p:sp>
          <p:nvSpPr>
            <p:cNvPr id="20517" name="Text Box 29"/>
            <p:cNvSpPr txBox="1">
              <a:spLocks noChangeArrowheads="1"/>
            </p:cNvSpPr>
            <p:nvPr/>
          </p:nvSpPr>
          <p:spPr bwMode="auto">
            <a:xfrm>
              <a:off x="4224" y="768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E</a:t>
              </a:r>
            </a:p>
          </p:txBody>
        </p:sp>
        <p:sp>
          <p:nvSpPr>
            <p:cNvPr id="20518" name="Rectangle 30"/>
            <p:cNvSpPr>
              <a:spLocks noChangeArrowheads="1"/>
            </p:cNvSpPr>
            <p:nvPr/>
          </p:nvSpPr>
          <p:spPr bwMode="auto">
            <a:xfrm>
              <a:off x="3600" y="2304"/>
              <a:ext cx="1488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20519" name="Text Box 31"/>
            <p:cNvSpPr txBox="1">
              <a:spLocks noChangeArrowheads="1"/>
            </p:cNvSpPr>
            <p:nvPr/>
          </p:nvSpPr>
          <p:spPr bwMode="auto">
            <a:xfrm>
              <a:off x="3984" y="2304"/>
              <a:ext cx="11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Interfaces/Ports</a:t>
              </a:r>
            </a:p>
          </p:txBody>
        </p:sp>
        <p:sp>
          <p:nvSpPr>
            <p:cNvPr id="20520" name="Line 32"/>
            <p:cNvSpPr>
              <a:spLocks noChangeShapeType="1"/>
            </p:cNvSpPr>
            <p:nvPr/>
          </p:nvSpPr>
          <p:spPr bwMode="auto">
            <a:xfrm>
              <a:off x="3600" y="254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1" name="Line 33"/>
            <p:cNvSpPr>
              <a:spLocks noChangeShapeType="1"/>
            </p:cNvSpPr>
            <p:nvPr/>
          </p:nvSpPr>
          <p:spPr bwMode="auto">
            <a:xfrm>
              <a:off x="4800" y="2544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2" name="Line 34"/>
            <p:cNvSpPr>
              <a:spLocks noChangeShapeType="1"/>
            </p:cNvSpPr>
            <p:nvPr/>
          </p:nvSpPr>
          <p:spPr bwMode="auto">
            <a:xfrm>
              <a:off x="4512" y="2544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Line 35"/>
            <p:cNvSpPr>
              <a:spLocks noChangeShapeType="1"/>
            </p:cNvSpPr>
            <p:nvPr/>
          </p:nvSpPr>
          <p:spPr bwMode="auto">
            <a:xfrm>
              <a:off x="4224" y="2544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4" name="Line 36"/>
            <p:cNvSpPr>
              <a:spLocks noChangeShapeType="1"/>
            </p:cNvSpPr>
            <p:nvPr/>
          </p:nvSpPr>
          <p:spPr bwMode="auto">
            <a:xfrm>
              <a:off x="3936" y="230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5" name="Text Box 37"/>
            <p:cNvSpPr txBox="1">
              <a:spLocks noChangeArrowheads="1"/>
            </p:cNvSpPr>
            <p:nvPr/>
          </p:nvSpPr>
          <p:spPr bwMode="auto">
            <a:xfrm rot="-5400000">
              <a:off x="3458" y="2878"/>
              <a:ext cx="6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Stations</a:t>
              </a:r>
            </a:p>
          </p:txBody>
        </p:sp>
        <p:sp>
          <p:nvSpPr>
            <p:cNvPr id="20526" name="Text Box 38"/>
            <p:cNvSpPr txBox="1">
              <a:spLocks noChangeArrowheads="1"/>
            </p:cNvSpPr>
            <p:nvPr/>
          </p:nvSpPr>
          <p:spPr bwMode="auto">
            <a:xfrm>
              <a:off x="3600" y="2064"/>
              <a:ext cx="14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MAC Address Table</a:t>
              </a:r>
            </a:p>
          </p:txBody>
        </p:sp>
        <p:sp>
          <p:nvSpPr>
            <p:cNvPr id="20527" name="Line 39"/>
            <p:cNvSpPr>
              <a:spLocks noChangeShapeType="1"/>
            </p:cNvSpPr>
            <p:nvPr/>
          </p:nvSpPr>
          <p:spPr bwMode="auto">
            <a:xfrm>
              <a:off x="3936" y="273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8" name="Line 40"/>
            <p:cNvSpPr>
              <a:spLocks noChangeShapeType="1"/>
            </p:cNvSpPr>
            <p:nvPr/>
          </p:nvSpPr>
          <p:spPr bwMode="auto">
            <a:xfrm>
              <a:off x="3936" y="297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9" name="Text Box 42"/>
            <p:cNvSpPr txBox="1">
              <a:spLocks noChangeArrowheads="1"/>
            </p:cNvSpPr>
            <p:nvPr/>
          </p:nvSpPr>
          <p:spPr bwMode="auto">
            <a:xfrm>
              <a:off x="3974" y="2505"/>
              <a:ext cx="10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1     2     3     4</a:t>
              </a:r>
            </a:p>
          </p:txBody>
        </p:sp>
        <p:sp>
          <p:nvSpPr>
            <p:cNvPr id="20530" name="Line 43"/>
            <p:cNvSpPr>
              <a:spLocks noChangeShapeType="1"/>
            </p:cNvSpPr>
            <p:nvPr/>
          </p:nvSpPr>
          <p:spPr bwMode="auto">
            <a:xfrm>
              <a:off x="3936" y="321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1" name="Text Box 44"/>
            <p:cNvSpPr txBox="1">
              <a:spLocks noChangeArrowheads="1"/>
            </p:cNvSpPr>
            <p:nvPr/>
          </p:nvSpPr>
          <p:spPr bwMode="auto">
            <a:xfrm>
              <a:off x="4512" y="268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b="1" dirty="0"/>
                <a:t>A</a:t>
              </a:r>
            </a:p>
          </p:txBody>
        </p:sp>
      </p:grpSp>
      <p:grpSp>
        <p:nvGrpSpPr>
          <p:cNvPr id="20487" name="Group 66"/>
          <p:cNvGrpSpPr>
            <a:grpSpLocks/>
          </p:cNvGrpSpPr>
          <p:nvPr/>
        </p:nvGrpSpPr>
        <p:grpSpPr bwMode="auto">
          <a:xfrm>
            <a:off x="228600" y="2438402"/>
            <a:ext cx="3124200" cy="1866901"/>
            <a:chOff x="144" y="1536"/>
            <a:chExt cx="1968" cy="1176"/>
          </a:xfrm>
        </p:grpSpPr>
        <p:sp>
          <p:nvSpPr>
            <p:cNvPr id="20489" name="AutoShape 49"/>
            <p:cNvSpPr>
              <a:spLocks noChangeArrowheads="1"/>
            </p:cNvSpPr>
            <p:nvPr/>
          </p:nvSpPr>
          <p:spPr bwMode="auto">
            <a:xfrm rot="10800000" flipV="1">
              <a:off x="672" y="1536"/>
              <a:ext cx="1248" cy="384"/>
            </a:xfrm>
            <a:prstGeom prst="rightArrow">
              <a:avLst>
                <a:gd name="adj1" fmla="val 50000"/>
                <a:gd name="adj2" fmla="val 8125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/>
              <a:r>
                <a:rPr lang="en-US" altLang="en-US" sz="1800" b="1"/>
                <a:t>Data from B to A</a:t>
              </a:r>
            </a:p>
          </p:txBody>
        </p:sp>
        <p:grpSp>
          <p:nvGrpSpPr>
            <p:cNvPr id="20490" name="Group 65"/>
            <p:cNvGrpSpPr>
              <a:grpSpLocks/>
            </p:cNvGrpSpPr>
            <p:nvPr/>
          </p:nvGrpSpPr>
          <p:grpSpPr bwMode="auto">
            <a:xfrm>
              <a:off x="144" y="1824"/>
              <a:ext cx="1968" cy="888"/>
              <a:chOff x="144" y="1824"/>
              <a:chExt cx="1968" cy="888"/>
            </a:xfrm>
          </p:grpSpPr>
          <p:sp>
            <p:nvSpPr>
              <p:cNvPr id="20491" name="Rectangle 50"/>
              <p:cNvSpPr>
                <a:spLocks noChangeArrowheads="1"/>
              </p:cNvSpPr>
              <p:nvPr/>
            </p:nvSpPr>
            <p:spPr bwMode="auto">
              <a:xfrm>
                <a:off x="144" y="2130"/>
                <a:ext cx="1968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Lucida Sans Unicode" panose="020B0602030504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r>
                  <a:rPr lang="en-US" altLang="en-US" sz="1800" dirty="0"/>
                  <a:t>Forwards when the </a:t>
                </a:r>
              </a:p>
              <a:p>
                <a:r>
                  <a:rPr lang="en-US" altLang="en-US" sz="1800" dirty="0"/>
                  <a:t>destination MAC matches an entry in the Table</a:t>
                </a:r>
              </a:p>
            </p:txBody>
          </p:sp>
          <p:sp>
            <p:nvSpPr>
              <p:cNvPr id="20492" name="Line 57"/>
              <p:cNvSpPr>
                <a:spLocks noChangeShapeType="1"/>
              </p:cNvSpPr>
              <p:nvPr/>
            </p:nvSpPr>
            <p:spPr bwMode="auto">
              <a:xfrm flipV="1">
                <a:off x="816" y="1824"/>
                <a:ext cx="336" cy="3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488" name="AutoShape 46"/>
          <p:cNvSpPr>
            <a:spLocks noChangeArrowheads="1"/>
          </p:cNvSpPr>
          <p:nvPr/>
        </p:nvSpPr>
        <p:spPr bwMode="auto">
          <a:xfrm rot="-5400000">
            <a:off x="3352800" y="3810000"/>
            <a:ext cx="1981200" cy="609600"/>
          </a:xfrm>
          <a:prstGeom prst="rightArrow">
            <a:avLst>
              <a:gd name="adj1" fmla="val 50000"/>
              <a:gd name="adj2" fmla="val 8125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US" altLang="en-US" sz="1800" b="1"/>
              <a:t>Data from B to 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6705600" y="6324600"/>
            <a:ext cx="1901825" cy="457200"/>
          </a:xfrm>
          <a:prstGeom prst="rect">
            <a:avLst/>
          </a:prstGeom>
        </p:spPr>
        <p:txBody>
          <a:bodyPr/>
          <a:lstStyle/>
          <a:p>
            <a:br>
              <a:rPr lang="en-GB" altLang="en-US"/>
            </a:br>
            <a:r>
              <a:rPr lang="en-GB" altLang="en-US"/>
              <a:t> 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Last Update: 29/9/2015</a:t>
            </a:r>
          </a:p>
          <a:p>
            <a:r>
              <a:rPr lang="en-GB" altLang="en-US"/>
              <a:t>Slide </a:t>
            </a:r>
            <a:fld id="{47B317F8-519E-4624-B562-B1FFA028F801}" type="slidenum">
              <a:rPr lang="en-GB" altLang="en-US" smtClean="0"/>
              <a:pPr/>
              <a:t>6</a:t>
            </a:fld>
            <a:endParaRPr lang="en-GB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8959850" y="609600"/>
            <a:ext cx="1841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lnSpc>
                <a:spcPct val="85000"/>
              </a:lnSpc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-1" y="76200"/>
            <a:ext cx="7953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600" b="1" dirty="0">
                <a:solidFill>
                  <a:schemeClr val="bg1"/>
                </a:solidFill>
                <a:latin typeface="+mj-lt"/>
              </a:rPr>
              <a:t>Layer 2 Switching – Filtering</a:t>
            </a:r>
            <a:endParaRPr lang="en-US" altLang="en-US" sz="3600" b="1" i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1509" name="Group 57"/>
          <p:cNvGrpSpPr>
            <a:grpSpLocks/>
          </p:cNvGrpSpPr>
          <p:nvPr/>
        </p:nvGrpSpPr>
        <p:grpSpPr bwMode="auto">
          <a:xfrm>
            <a:off x="914400" y="2286000"/>
            <a:ext cx="2133600" cy="838200"/>
            <a:chOff x="576" y="1200"/>
            <a:chExt cx="1344" cy="528"/>
          </a:xfrm>
        </p:grpSpPr>
        <p:sp>
          <p:nvSpPr>
            <p:cNvPr id="21557" name="AutoShape 55"/>
            <p:cNvSpPr>
              <a:spLocks noChangeArrowheads="1"/>
            </p:cNvSpPr>
            <p:nvPr/>
          </p:nvSpPr>
          <p:spPr bwMode="auto">
            <a:xfrm flipV="1">
              <a:off x="576" y="1200"/>
              <a:ext cx="1344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05 h 21600"/>
                <a:gd name="T17" fmla="*/ 6107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5662" y="14285"/>
                  </a:moveTo>
                  <a:lnTo>
                    <a:pt x="21600" y="8310"/>
                  </a:lnTo>
                  <a:lnTo>
                    <a:pt x="18630" y="8310"/>
                  </a:lnTo>
                  <a:cubicBezTo>
                    <a:pt x="18630" y="3721"/>
                    <a:pt x="14430" y="0"/>
                    <a:pt x="9250" y="0"/>
                  </a:cubicBezTo>
                  <a:cubicBezTo>
                    <a:pt x="4141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6110" y="21600"/>
                  </a:lnTo>
                  <a:lnTo>
                    <a:pt x="6110" y="8310"/>
                  </a:lnTo>
                  <a:cubicBezTo>
                    <a:pt x="6110" y="6947"/>
                    <a:pt x="7362" y="5842"/>
                    <a:pt x="8907" y="5842"/>
                  </a:cubicBezTo>
                  <a:lnTo>
                    <a:pt x="9725" y="5842"/>
                  </a:lnTo>
                  <a:cubicBezTo>
                    <a:pt x="11269" y="5842"/>
                    <a:pt x="12520" y="6947"/>
                    <a:pt x="12520" y="8310"/>
                  </a:cubicBezTo>
                  <a:lnTo>
                    <a:pt x="9725" y="8310"/>
                  </a:lnTo>
                  <a:lnTo>
                    <a:pt x="15662" y="14285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8" name="Text Box 56"/>
            <p:cNvSpPr txBox="1">
              <a:spLocks noChangeArrowheads="1"/>
            </p:cNvSpPr>
            <p:nvPr/>
          </p:nvSpPr>
          <p:spPr bwMode="auto">
            <a:xfrm>
              <a:off x="576" y="1488"/>
              <a:ext cx="133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b="1"/>
                <a:t>Data from A to C</a:t>
              </a:r>
            </a:p>
          </p:txBody>
        </p:sp>
      </p:grpSp>
      <p:grpSp>
        <p:nvGrpSpPr>
          <p:cNvPr id="21510" name="Group 60"/>
          <p:cNvGrpSpPr>
            <a:grpSpLocks/>
          </p:cNvGrpSpPr>
          <p:nvPr/>
        </p:nvGrpSpPr>
        <p:grpSpPr bwMode="auto">
          <a:xfrm>
            <a:off x="304800" y="838200"/>
            <a:ext cx="7793038" cy="4724400"/>
            <a:chOff x="192" y="528"/>
            <a:chExt cx="4909" cy="2976"/>
          </a:xfrm>
        </p:grpSpPr>
        <p:sp>
          <p:nvSpPr>
            <p:cNvPr id="21514" name="Line 5"/>
            <p:cNvSpPr>
              <a:spLocks noChangeShapeType="1"/>
            </p:cNvSpPr>
            <p:nvPr/>
          </p:nvSpPr>
          <p:spPr bwMode="auto">
            <a:xfrm>
              <a:off x="192" y="1776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Line 6"/>
            <p:cNvSpPr>
              <a:spLocks noChangeShapeType="1"/>
            </p:cNvSpPr>
            <p:nvPr/>
          </p:nvSpPr>
          <p:spPr bwMode="auto">
            <a:xfrm>
              <a:off x="3408" y="1776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Text Box 7"/>
            <p:cNvSpPr txBox="1">
              <a:spLocks noChangeArrowheads="1"/>
            </p:cNvSpPr>
            <p:nvPr/>
          </p:nvSpPr>
          <p:spPr bwMode="auto">
            <a:xfrm>
              <a:off x="2108" y="1903"/>
              <a:ext cx="5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/>
              <a:r>
                <a:rPr lang="en-US" altLang="en-US" sz="2000"/>
                <a:t>Switch</a:t>
              </a:r>
            </a:p>
          </p:txBody>
        </p:sp>
        <p:pic>
          <p:nvPicPr>
            <p:cNvPr id="21517" name="Picture 8" descr="C3550_24_MBB0091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17" t="35417" r="4652" b="42014"/>
            <a:stretch>
              <a:fillRect/>
            </a:stretch>
          </p:blipFill>
          <p:spPr bwMode="auto">
            <a:xfrm>
              <a:off x="2064" y="1632"/>
              <a:ext cx="1440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8" name="Picture 9" descr="j028575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960"/>
              <a:ext cx="624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9" name="Picture 10" descr="j028575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960"/>
              <a:ext cx="624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0" name="Picture 11" descr="j028575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2496"/>
              <a:ext cx="624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1" name="Picture 12" descr="j028575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816"/>
              <a:ext cx="624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2" name="Picture 13" descr="j028575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" y="1056"/>
              <a:ext cx="624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3" name="Line 14"/>
            <p:cNvSpPr>
              <a:spLocks noChangeShapeType="1"/>
            </p:cNvSpPr>
            <p:nvPr/>
          </p:nvSpPr>
          <p:spPr bwMode="auto">
            <a:xfrm flipV="1">
              <a:off x="2736" y="624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Line 15"/>
            <p:cNvSpPr>
              <a:spLocks noChangeShapeType="1"/>
            </p:cNvSpPr>
            <p:nvPr/>
          </p:nvSpPr>
          <p:spPr bwMode="auto">
            <a:xfrm>
              <a:off x="2736" y="1872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Line 16"/>
            <p:cNvSpPr>
              <a:spLocks noChangeShapeType="1"/>
            </p:cNvSpPr>
            <p:nvPr/>
          </p:nvSpPr>
          <p:spPr bwMode="auto">
            <a:xfrm>
              <a:off x="576" y="134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Line 17"/>
            <p:cNvSpPr>
              <a:spLocks noChangeShapeType="1"/>
            </p:cNvSpPr>
            <p:nvPr/>
          </p:nvSpPr>
          <p:spPr bwMode="auto">
            <a:xfrm>
              <a:off x="1584" y="129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Line 18"/>
            <p:cNvSpPr>
              <a:spLocks noChangeShapeType="1"/>
            </p:cNvSpPr>
            <p:nvPr/>
          </p:nvSpPr>
          <p:spPr bwMode="auto">
            <a:xfrm flipH="1">
              <a:off x="2736" y="10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Line 19"/>
            <p:cNvSpPr>
              <a:spLocks noChangeShapeType="1"/>
            </p:cNvSpPr>
            <p:nvPr/>
          </p:nvSpPr>
          <p:spPr bwMode="auto">
            <a:xfrm>
              <a:off x="4320" y="13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Line 20"/>
            <p:cNvSpPr>
              <a:spLocks noChangeShapeType="1"/>
            </p:cNvSpPr>
            <p:nvPr/>
          </p:nvSpPr>
          <p:spPr bwMode="auto">
            <a:xfrm flipH="1">
              <a:off x="2352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Text Box 21"/>
            <p:cNvSpPr txBox="1">
              <a:spLocks noChangeArrowheads="1"/>
            </p:cNvSpPr>
            <p:nvPr/>
          </p:nvSpPr>
          <p:spPr bwMode="auto">
            <a:xfrm>
              <a:off x="3446" y="149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1</a:t>
              </a:r>
            </a:p>
          </p:txBody>
        </p:sp>
        <p:sp>
          <p:nvSpPr>
            <p:cNvPr id="21531" name="Text Box 22"/>
            <p:cNvSpPr txBox="1">
              <a:spLocks noChangeArrowheads="1"/>
            </p:cNvSpPr>
            <p:nvPr/>
          </p:nvSpPr>
          <p:spPr bwMode="auto">
            <a:xfrm>
              <a:off x="2736" y="144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2</a:t>
              </a:r>
            </a:p>
          </p:txBody>
        </p:sp>
        <p:sp>
          <p:nvSpPr>
            <p:cNvPr id="21532" name="Text Box 23"/>
            <p:cNvSpPr txBox="1">
              <a:spLocks noChangeArrowheads="1"/>
            </p:cNvSpPr>
            <p:nvPr/>
          </p:nvSpPr>
          <p:spPr bwMode="auto">
            <a:xfrm>
              <a:off x="1920" y="153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3</a:t>
              </a:r>
            </a:p>
          </p:txBody>
        </p:sp>
        <p:sp>
          <p:nvSpPr>
            <p:cNvPr id="21533" name="Text Box 24"/>
            <p:cNvSpPr txBox="1">
              <a:spLocks noChangeArrowheads="1"/>
            </p:cNvSpPr>
            <p:nvPr/>
          </p:nvSpPr>
          <p:spPr bwMode="auto">
            <a:xfrm>
              <a:off x="2736" y="192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4</a:t>
              </a:r>
            </a:p>
          </p:txBody>
        </p:sp>
        <p:sp>
          <p:nvSpPr>
            <p:cNvPr id="21534" name="Text Box 25"/>
            <p:cNvSpPr txBox="1">
              <a:spLocks noChangeArrowheads="1"/>
            </p:cNvSpPr>
            <p:nvPr/>
          </p:nvSpPr>
          <p:spPr bwMode="auto">
            <a:xfrm>
              <a:off x="480" y="72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A</a:t>
              </a:r>
            </a:p>
          </p:txBody>
        </p:sp>
        <p:sp>
          <p:nvSpPr>
            <p:cNvPr id="21535" name="Text Box 26"/>
            <p:cNvSpPr txBox="1">
              <a:spLocks noChangeArrowheads="1"/>
            </p:cNvSpPr>
            <p:nvPr/>
          </p:nvSpPr>
          <p:spPr bwMode="auto">
            <a:xfrm>
              <a:off x="1968" y="2256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B</a:t>
              </a:r>
            </a:p>
          </p:txBody>
        </p:sp>
        <p:sp>
          <p:nvSpPr>
            <p:cNvPr id="21536" name="Text Box 27"/>
            <p:cNvSpPr txBox="1">
              <a:spLocks noChangeArrowheads="1"/>
            </p:cNvSpPr>
            <p:nvPr/>
          </p:nvSpPr>
          <p:spPr bwMode="auto">
            <a:xfrm>
              <a:off x="1526" y="729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C</a:t>
              </a:r>
            </a:p>
          </p:txBody>
        </p:sp>
        <p:sp>
          <p:nvSpPr>
            <p:cNvPr id="21537" name="Text Box 28"/>
            <p:cNvSpPr txBox="1">
              <a:spLocks noChangeArrowheads="1"/>
            </p:cNvSpPr>
            <p:nvPr/>
          </p:nvSpPr>
          <p:spPr bwMode="auto">
            <a:xfrm>
              <a:off x="3168" y="52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D</a:t>
              </a:r>
            </a:p>
          </p:txBody>
        </p:sp>
        <p:sp>
          <p:nvSpPr>
            <p:cNvPr id="21538" name="Text Box 29"/>
            <p:cNvSpPr txBox="1">
              <a:spLocks noChangeArrowheads="1"/>
            </p:cNvSpPr>
            <p:nvPr/>
          </p:nvSpPr>
          <p:spPr bwMode="auto">
            <a:xfrm>
              <a:off x="4224" y="816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E</a:t>
              </a:r>
            </a:p>
          </p:txBody>
        </p:sp>
        <p:sp>
          <p:nvSpPr>
            <p:cNvPr id="21539" name="Rectangle 30"/>
            <p:cNvSpPr>
              <a:spLocks noChangeArrowheads="1"/>
            </p:cNvSpPr>
            <p:nvPr/>
          </p:nvSpPr>
          <p:spPr bwMode="auto">
            <a:xfrm>
              <a:off x="3600" y="2352"/>
              <a:ext cx="1488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endParaRPr lang="en-SG" altLang="en-US"/>
            </a:p>
          </p:txBody>
        </p:sp>
        <p:sp>
          <p:nvSpPr>
            <p:cNvPr id="21540" name="Text Box 31"/>
            <p:cNvSpPr txBox="1">
              <a:spLocks noChangeArrowheads="1"/>
            </p:cNvSpPr>
            <p:nvPr/>
          </p:nvSpPr>
          <p:spPr bwMode="auto">
            <a:xfrm>
              <a:off x="3984" y="2352"/>
              <a:ext cx="11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Interfaces/Ports</a:t>
              </a:r>
            </a:p>
          </p:txBody>
        </p:sp>
        <p:sp>
          <p:nvSpPr>
            <p:cNvPr id="21541" name="Line 32"/>
            <p:cNvSpPr>
              <a:spLocks noChangeShapeType="1"/>
            </p:cNvSpPr>
            <p:nvPr/>
          </p:nvSpPr>
          <p:spPr bwMode="auto">
            <a:xfrm>
              <a:off x="3600" y="259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Line 33"/>
            <p:cNvSpPr>
              <a:spLocks noChangeShapeType="1"/>
            </p:cNvSpPr>
            <p:nvPr/>
          </p:nvSpPr>
          <p:spPr bwMode="auto">
            <a:xfrm>
              <a:off x="4800" y="259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Line 34"/>
            <p:cNvSpPr>
              <a:spLocks noChangeShapeType="1"/>
            </p:cNvSpPr>
            <p:nvPr/>
          </p:nvSpPr>
          <p:spPr bwMode="auto">
            <a:xfrm>
              <a:off x="4512" y="259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Line 35"/>
            <p:cNvSpPr>
              <a:spLocks noChangeShapeType="1"/>
            </p:cNvSpPr>
            <p:nvPr/>
          </p:nvSpPr>
          <p:spPr bwMode="auto">
            <a:xfrm>
              <a:off x="4224" y="259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Line 36"/>
            <p:cNvSpPr>
              <a:spLocks noChangeShapeType="1"/>
            </p:cNvSpPr>
            <p:nvPr/>
          </p:nvSpPr>
          <p:spPr bwMode="auto">
            <a:xfrm>
              <a:off x="3936" y="235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Text Box 37"/>
            <p:cNvSpPr txBox="1">
              <a:spLocks noChangeArrowheads="1"/>
            </p:cNvSpPr>
            <p:nvPr/>
          </p:nvSpPr>
          <p:spPr bwMode="auto">
            <a:xfrm rot="-5400000">
              <a:off x="3458" y="2926"/>
              <a:ext cx="6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Stations</a:t>
              </a:r>
            </a:p>
          </p:txBody>
        </p:sp>
        <p:sp>
          <p:nvSpPr>
            <p:cNvPr id="21547" name="Text Box 38"/>
            <p:cNvSpPr txBox="1">
              <a:spLocks noChangeArrowheads="1"/>
            </p:cNvSpPr>
            <p:nvPr/>
          </p:nvSpPr>
          <p:spPr bwMode="auto">
            <a:xfrm>
              <a:off x="3600" y="2112"/>
              <a:ext cx="14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MAC Address Table</a:t>
              </a:r>
            </a:p>
          </p:txBody>
        </p:sp>
        <p:sp>
          <p:nvSpPr>
            <p:cNvPr id="21548" name="Line 39"/>
            <p:cNvSpPr>
              <a:spLocks noChangeShapeType="1"/>
            </p:cNvSpPr>
            <p:nvPr/>
          </p:nvSpPr>
          <p:spPr bwMode="auto">
            <a:xfrm>
              <a:off x="3936" y="278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Line 40"/>
            <p:cNvSpPr>
              <a:spLocks noChangeShapeType="1"/>
            </p:cNvSpPr>
            <p:nvPr/>
          </p:nvSpPr>
          <p:spPr bwMode="auto">
            <a:xfrm>
              <a:off x="3936" y="302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0" name="Text Box 41"/>
            <p:cNvSpPr txBox="1">
              <a:spLocks noChangeArrowheads="1"/>
            </p:cNvSpPr>
            <p:nvPr/>
          </p:nvSpPr>
          <p:spPr bwMode="auto">
            <a:xfrm>
              <a:off x="3974" y="2553"/>
              <a:ext cx="10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2000"/>
                <a:t>1     2     3     4</a:t>
              </a:r>
            </a:p>
          </p:txBody>
        </p:sp>
        <p:sp>
          <p:nvSpPr>
            <p:cNvPr id="21551" name="Line 42"/>
            <p:cNvSpPr>
              <a:spLocks noChangeShapeType="1"/>
            </p:cNvSpPr>
            <p:nvPr/>
          </p:nvSpPr>
          <p:spPr bwMode="auto">
            <a:xfrm>
              <a:off x="3936" y="326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Text Box 43"/>
            <p:cNvSpPr txBox="1">
              <a:spLocks noChangeArrowheads="1"/>
            </p:cNvSpPr>
            <p:nvPr/>
          </p:nvSpPr>
          <p:spPr bwMode="auto">
            <a:xfrm>
              <a:off x="4512" y="273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b="1"/>
                <a:t>A</a:t>
              </a:r>
            </a:p>
          </p:txBody>
        </p:sp>
        <p:sp>
          <p:nvSpPr>
            <p:cNvPr id="21553" name="Text Box 45"/>
            <p:cNvSpPr txBox="1">
              <a:spLocks noChangeArrowheads="1"/>
            </p:cNvSpPr>
            <p:nvPr/>
          </p:nvSpPr>
          <p:spPr bwMode="auto">
            <a:xfrm>
              <a:off x="4800" y="2753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b="1"/>
                <a:t>B</a:t>
              </a:r>
            </a:p>
          </p:txBody>
        </p:sp>
        <p:sp>
          <p:nvSpPr>
            <p:cNvPr id="21554" name="Text Box 48"/>
            <p:cNvSpPr txBox="1">
              <a:spLocks noChangeArrowheads="1"/>
            </p:cNvSpPr>
            <p:nvPr/>
          </p:nvSpPr>
          <p:spPr bwMode="auto">
            <a:xfrm>
              <a:off x="4512" y="297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b="1"/>
                <a:t>C</a:t>
              </a:r>
            </a:p>
          </p:txBody>
        </p:sp>
        <p:sp>
          <p:nvSpPr>
            <p:cNvPr id="21555" name="Text Box 49"/>
            <p:cNvSpPr txBox="1">
              <a:spLocks noChangeArrowheads="1"/>
            </p:cNvSpPr>
            <p:nvPr/>
          </p:nvSpPr>
          <p:spPr bwMode="auto">
            <a:xfrm>
              <a:off x="4224" y="273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b="1"/>
                <a:t>D</a:t>
              </a:r>
            </a:p>
          </p:txBody>
        </p:sp>
        <p:sp>
          <p:nvSpPr>
            <p:cNvPr id="21556" name="Text Box 50"/>
            <p:cNvSpPr txBox="1">
              <a:spLocks noChangeArrowheads="1"/>
            </p:cNvSpPr>
            <p:nvPr/>
          </p:nvSpPr>
          <p:spPr bwMode="auto">
            <a:xfrm>
              <a:off x="3936" y="273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b="1"/>
                <a:t>E</a:t>
              </a:r>
            </a:p>
          </p:txBody>
        </p:sp>
      </p:grpSp>
      <p:grpSp>
        <p:nvGrpSpPr>
          <p:cNvPr id="21511" name="Group 61"/>
          <p:cNvGrpSpPr>
            <a:grpSpLocks/>
          </p:cNvGrpSpPr>
          <p:nvPr/>
        </p:nvGrpSpPr>
        <p:grpSpPr bwMode="auto">
          <a:xfrm>
            <a:off x="152400" y="2971800"/>
            <a:ext cx="3124200" cy="1473200"/>
            <a:chOff x="96" y="1872"/>
            <a:chExt cx="1968" cy="928"/>
          </a:xfrm>
        </p:grpSpPr>
        <p:sp>
          <p:nvSpPr>
            <p:cNvPr id="21512" name="Rectangle 47"/>
            <p:cNvSpPr>
              <a:spLocks noChangeArrowheads="1"/>
            </p:cNvSpPr>
            <p:nvPr/>
          </p:nvSpPr>
          <p:spPr bwMode="auto">
            <a:xfrm>
              <a:off x="96" y="2044"/>
              <a:ext cx="1838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Lucida Sans Unicode" panose="020B0602030504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en-US" sz="1800" dirty="0"/>
                <a:t>Filters when the destination </a:t>
              </a:r>
            </a:p>
            <a:p>
              <a:r>
                <a:rPr lang="en-US" altLang="en-US" sz="1800" dirty="0"/>
                <a:t>is located on the same port (both A &amp; C are under port 3 in the Table)</a:t>
              </a:r>
            </a:p>
          </p:txBody>
        </p:sp>
        <p:sp>
          <p:nvSpPr>
            <p:cNvPr id="21513" name="Line 58"/>
            <p:cNvSpPr>
              <a:spLocks noChangeShapeType="1"/>
            </p:cNvSpPr>
            <p:nvPr/>
          </p:nvSpPr>
          <p:spPr bwMode="auto">
            <a:xfrm flipV="1">
              <a:off x="1488" y="1872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6705600" y="6324600"/>
            <a:ext cx="1901825" cy="457200"/>
          </a:xfrm>
          <a:prstGeom prst="rect">
            <a:avLst/>
          </a:prstGeom>
        </p:spPr>
        <p:txBody>
          <a:bodyPr/>
          <a:lstStyle/>
          <a:p>
            <a:br>
              <a:rPr lang="en-GB" altLang="en-US"/>
            </a:br>
            <a:r>
              <a:rPr lang="en-GB" altLang="en-US"/>
              <a:t> 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Last Update: 29/9/2015</a:t>
            </a:r>
          </a:p>
          <a:p>
            <a:r>
              <a:rPr lang="en-GB" altLang="en-US"/>
              <a:t>Slide </a:t>
            </a:r>
            <a:fld id="{47B317F8-519E-4624-B562-B1FFA028F801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35038"/>
            <a:ext cx="8229600" cy="4724400"/>
          </a:xfrm>
        </p:spPr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z="2400" dirty="0"/>
              <a:t>If the destination address is unknown to the switch, it forwards the frame to all segments except the one on which it was received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z="2400" dirty="0">
                <a:solidFill>
                  <a:schemeClr val="accent2"/>
                </a:solidFill>
              </a:rPr>
              <a:t>this process is known as </a:t>
            </a:r>
            <a:r>
              <a:rPr lang="en-US" altLang="en-US" sz="2400" i="1" dirty="0">
                <a:solidFill>
                  <a:schemeClr val="accent2"/>
                </a:solidFill>
              </a:rPr>
              <a:t>flooding</a:t>
            </a:r>
            <a:endParaRPr lang="en-US" altLang="en-US" sz="2400" dirty="0">
              <a:solidFill>
                <a:schemeClr val="accent2"/>
              </a:solidFill>
              <a:ea typeface="MS Mincho" panose="02020609040205080304" pitchFamily="49" charset="-128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z="2400" dirty="0"/>
              <a:t>If the destination device is on a different segment, the switch forwards the frame to the appropriate segment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z="2400" dirty="0">
                <a:solidFill>
                  <a:schemeClr val="accent2"/>
                </a:solidFill>
              </a:rPr>
              <a:t>this process is known as </a:t>
            </a:r>
            <a:r>
              <a:rPr lang="en-US" altLang="en-US" sz="2400" i="1" dirty="0">
                <a:solidFill>
                  <a:schemeClr val="accent2"/>
                </a:solidFill>
              </a:rPr>
              <a:t>forwarding</a:t>
            </a:r>
            <a:endParaRPr lang="en-US" altLang="en-US" sz="2400" dirty="0">
              <a:solidFill>
                <a:schemeClr val="accent2"/>
              </a:solidFill>
              <a:ea typeface="MS Mincho" panose="02020609040205080304" pitchFamily="49" charset="-128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z="2400" dirty="0"/>
              <a:t>If the destination device is on the same segment as the frame, the switch blocks the frame from going on to other segments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sz="2400" dirty="0">
                <a:solidFill>
                  <a:schemeClr val="accent2"/>
                </a:solidFill>
              </a:rPr>
              <a:t>this process is known as </a:t>
            </a:r>
            <a:r>
              <a:rPr lang="en-US" altLang="en-US" sz="2400" i="1" dirty="0">
                <a:solidFill>
                  <a:schemeClr val="accent2"/>
                </a:solidFill>
              </a:rPr>
              <a:t>filtering</a:t>
            </a:r>
            <a:endParaRPr lang="en-US" altLang="en-US" sz="2400" dirty="0">
              <a:solidFill>
                <a:schemeClr val="accent2"/>
              </a:solidFill>
              <a:ea typeface="MS Mincho" panose="02020609040205080304" pitchFamily="49" charset="-128"/>
            </a:endParaRPr>
          </a:p>
          <a:p>
            <a:pPr eaLnBrk="1" hangingPunct="1">
              <a:lnSpc>
                <a:spcPct val="90000"/>
              </a:lnSpc>
              <a:buClr>
                <a:srgbClr val="003399"/>
              </a:buClr>
              <a:buFont typeface="Wingdings" pitchFamily="2" charset="2"/>
              <a:buChar char="u"/>
            </a:pPr>
            <a:endParaRPr lang="en-US" altLang="en-US" dirty="0">
              <a:ea typeface="MS Mincho" panose="02020609040205080304" pitchFamily="49" charset="-128"/>
            </a:endParaRPr>
          </a:p>
        </p:txBody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8959850" y="609600"/>
            <a:ext cx="1841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lnSpc>
                <a:spcPct val="85000"/>
              </a:lnSpc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76200"/>
            <a:ext cx="7924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600" b="1" dirty="0">
                <a:solidFill>
                  <a:schemeClr val="bg1"/>
                </a:solidFill>
                <a:latin typeface="+mj-lt"/>
              </a:rPr>
              <a:t>Layer 2 Switching Operations</a:t>
            </a:r>
            <a:endParaRPr lang="en-US" altLang="en-US" sz="36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6705600" y="6324600"/>
            <a:ext cx="1901825" cy="457200"/>
          </a:xfrm>
          <a:prstGeom prst="rect">
            <a:avLst/>
          </a:prstGeom>
        </p:spPr>
        <p:txBody>
          <a:bodyPr/>
          <a:lstStyle/>
          <a:p>
            <a:br>
              <a:rPr lang="en-GB" altLang="en-US"/>
            </a:br>
            <a:r>
              <a:rPr lang="en-GB" altLang="en-US"/>
              <a:t> 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Last Update: 29/9/2015</a:t>
            </a:r>
          </a:p>
          <a:p>
            <a:r>
              <a:rPr lang="en-GB" altLang="en-US"/>
              <a:t>Slide </a:t>
            </a:r>
            <a:fld id="{47B317F8-519E-4624-B562-B1FFA028F801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35038"/>
            <a:ext cx="8229600" cy="5181600"/>
          </a:xfrm>
        </p:spPr>
        <p:txBody>
          <a:bodyPr lIns="91440" tIns="45720" rIns="91440" bIns="45720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660066"/>
                </a:solidFill>
              </a:rPr>
              <a:t>How a Switch populates MAC address table and performs Aging of entries</a:t>
            </a:r>
            <a:endParaRPr lang="en-US" altLang="en-US" sz="2000" dirty="0"/>
          </a:p>
          <a:p>
            <a:pPr eaLnBrk="1" hangingPunct="1">
              <a:buClr>
                <a:schemeClr val="tx1"/>
              </a:buClr>
            </a:pPr>
            <a:r>
              <a:rPr lang="en-US" altLang="en-US" sz="2000" dirty="0"/>
              <a:t>Learns the MAC address of each device on the network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 sz="2000" dirty="0">
                <a:solidFill>
                  <a:schemeClr val="accent2"/>
                </a:solidFill>
              </a:rPr>
              <a:t>reads the source MAC address of each data frame that is transmitted and noting the port where the frame entered the switch</a:t>
            </a:r>
            <a:endParaRPr lang="en-US" altLang="en-US" sz="2000" dirty="0">
              <a:solidFill>
                <a:schemeClr val="accent2"/>
              </a:solidFill>
              <a:ea typeface="MS Mincho" panose="02020609040205080304" pitchFamily="49" charset="-128"/>
            </a:endParaRPr>
          </a:p>
          <a:p>
            <a:pPr eaLnBrk="1" hangingPunct="1">
              <a:buClr>
                <a:schemeClr val="tx1"/>
              </a:buClr>
            </a:pPr>
            <a:r>
              <a:rPr lang="en-US" altLang="en-US" sz="2000" dirty="0"/>
              <a:t>Addresses are learnt </a:t>
            </a:r>
            <a:r>
              <a:rPr lang="en-US" altLang="en-US" sz="2000" dirty="0">
                <a:solidFill>
                  <a:srgbClr val="FF3300"/>
                </a:solidFill>
              </a:rPr>
              <a:t>dynamically</a:t>
            </a:r>
            <a:r>
              <a:rPr lang="en-US" altLang="en-US" sz="2000" dirty="0"/>
              <a:t> and added to the MAC Address Table (or switching table)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 sz="2000" dirty="0">
                <a:solidFill>
                  <a:schemeClr val="accent2"/>
                </a:solidFill>
              </a:rPr>
              <a:t>address is time stamped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 sz="2000" dirty="0">
                <a:solidFill>
                  <a:schemeClr val="accent2"/>
                </a:solidFill>
              </a:rPr>
              <a:t>address is stored for a set period of time – Age Time (default 300 sec)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 sz="2000" dirty="0">
                <a:solidFill>
                  <a:schemeClr val="accent2"/>
                </a:solidFill>
              </a:rPr>
              <a:t>addresses that are not referenced beyond the Age Time are removed - </a:t>
            </a:r>
            <a:r>
              <a:rPr lang="en-US" altLang="en-US" sz="2000" i="1" dirty="0">
                <a:solidFill>
                  <a:schemeClr val="accent2"/>
                </a:solidFill>
              </a:rPr>
              <a:t>Aging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 sz="2000" dirty="0">
                <a:solidFill>
                  <a:schemeClr val="accent2"/>
                </a:solidFill>
              </a:rPr>
              <a:t>maintains an accurate and functional table by removing aged addresses</a:t>
            </a:r>
            <a:endParaRPr lang="en-US" altLang="en-US" sz="2000" dirty="0">
              <a:ea typeface="MS Mincho" panose="02020609040205080304" pitchFamily="49" charset="-128"/>
            </a:endParaRPr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8959850" y="609600"/>
            <a:ext cx="1841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lnSpc>
                <a:spcPct val="85000"/>
              </a:lnSpc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76200"/>
            <a:ext cx="70054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3600" b="1">
                <a:solidFill>
                  <a:schemeClr val="bg1"/>
                </a:solidFill>
                <a:latin typeface="+mj-lt"/>
              </a:rPr>
              <a:t>Layer 2 Switching Operations</a:t>
            </a:r>
            <a:endParaRPr lang="en-US" altLang="en-US" sz="3600" b="1" i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6705600" y="6324600"/>
            <a:ext cx="1901825" cy="457200"/>
          </a:xfrm>
          <a:prstGeom prst="rect">
            <a:avLst/>
          </a:prstGeom>
        </p:spPr>
        <p:txBody>
          <a:bodyPr/>
          <a:lstStyle/>
          <a:p>
            <a:br>
              <a:rPr lang="en-GB" altLang="en-US"/>
            </a:br>
            <a:r>
              <a:rPr lang="en-GB" altLang="en-US"/>
              <a:t> 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Last Update: 29/9/2015</a:t>
            </a:r>
          </a:p>
          <a:p>
            <a:r>
              <a:rPr lang="en-GB" altLang="en-US"/>
              <a:t>Slide </a:t>
            </a:r>
            <a:fld id="{47B317F8-519E-4624-B562-B1FFA028F801}" type="slidenum">
              <a:rPr lang="en-GB" altLang="en-US" smtClean="0"/>
              <a:pPr/>
              <a:t>9</a:t>
            </a:fld>
            <a:endParaRPr lang="en-GB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Lucida Sans Unicode"/>
        <a:cs typeface="Lucida Sans Unicode"/>
      </a:majorFont>
      <a:minorFont>
        <a:latin typeface="Arial Narrow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Lucida Sans Unicode"/>
        <a:cs typeface="Lucida Sans Unicode"/>
      </a:majorFont>
      <a:minorFont>
        <a:latin typeface="Arial Narrow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</Template>
  <TotalTime>3805</TotalTime>
  <Words>2747</Words>
  <Application>Microsoft Office PowerPoint</Application>
  <PresentationFormat>On-screen Show (4:3)</PresentationFormat>
  <Paragraphs>738</Paragraphs>
  <Slides>49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MS Mincho</vt:lpstr>
      <vt:lpstr>Arial</vt:lpstr>
      <vt:lpstr>Arial Narrow</vt:lpstr>
      <vt:lpstr>Calibri</vt:lpstr>
      <vt:lpstr>Lucida Sans Unicode</vt:lpstr>
      <vt:lpstr>Tahoma</vt:lpstr>
      <vt:lpstr>Times New Roman</vt:lpstr>
      <vt:lpstr>Verdana</vt:lpstr>
      <vt:lpstr>Wingdings</vt:lpstr>
      <vt:lpstr>Office Theme</vt:lpstr>
      <vt:lpstr>1_Office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Frame Transmissions</vt:lpstr>
      <vt:lpstr>Inconsistent switch tables</vt:lpstr>
      <vt:lpstr>Redundancy without loops</vt:lpstr>
      <vt:lpstr>What is a spanning tree?</vt:lpstr>
      <vt:lpstr>Not a spanning tree</vt:lpstr>
      <vt:lpstr>Not a spanning tree</vt:lpstr>
      <vt:lpstr>Spanning tree</vt:lpstr>
      <vt:lpstr>Spanning tree protocol</vt:lpstr>
      <vt:lpstr>Spanning tree algorithm</vt:lpstr>
      <vt:lpstr>Outline of process</vt:lpstr>
      <vt:lpstr>1 Select the root bridge</vt:lpstr>
      <vt:lpstr>1 Select the root bridge</vt:lpstr>
      <vt:lpstr>1 Select the root bridge</vt:lpstr>
      <vt:lpstr>2. Select root ports</vt:lpstr>
      <vt:lpstr>3. Select designated ports</vt:lpstr>
      <vt:lpstr>Designated port if same distance/cost</vt:lpstr>
      <vt:lpstr>4. Close down all redundant links/ports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A.N.D.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LANs v7.0, U3</dc:title>
  <dc:creator>Kelli Leader</dc:creator>
  <dc:description>Unit 3 Instructional Powerpoint presentation.</dc:description>
  <cp:lastModifiedBy>Lee Chin Seng</cp:lastModifiedBy>
  <cp:revision>348</cp:revision>
  <dcterms:created xsi:type="dcterms:W3CDTF">2001-09-23T17:34:44Z</dcterms:created>
  <dcterms:modified xsi:type="dcterms:W3CDTF">2020-04-27T02:24:55Z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f81056-721b-4b22-8334-0449c6cc893e_Enabled">
    <vt:lpwstr>True</vt:lpwstr>
  </property>
  <property fmtid="{D5CDD505-2E9C-101B-9397-08002B2CF9AE}" pid="3" name="MSIP_Label_84f81056-721b-4b22-8334-0449c6cc893e_SiteId">
    <vt:lpwstr>cba9e115-3016-4462-a1ab-a565cba0cdf1</vt:lpwstr>
  </property>
  <property fmtid="{D5CDD505-2E9C-101B-9397-08002B2CF9AE}" pid="4" name="MSIP_Label_84f81056-721b-4b22-8334-0449c6cc893e_Owner">
    <vt:lpwstr>lcs@np.edu.sg</vt:lpwstr>
  </property>
  <property fmtid="{D5CDD505-2E9C-101B-9397-08002B2CF9AE}" pid="5" name="MSIP_Label_84f81056-721b-4b22-8334-0449c6cc893e_SetDate">
    <vt:lpwstr>2020-04-24T07:58:18.7958258Z</vt:lpwstr>
  </property>
  <property fmtid="{D5CDD505-2E9C-101B-9397-08002B2CF9AE}" pid="6" name="MSIP_Label_84f81056-721b-4b22-8334-0449c6cc893e_Name">
    <vt:lpwstr>Official (Closed)</vt:lpwstr>
  </property>
  <property fmtid="{D5CDD505-2E9C-101B-9397-08002B2CF9AE}" pid="7" name="MSIP_Label_84f81056-721b-4b22-8334-0449c6cc893e_Application">
    <vt:lpwstr>Microsoft Azure Information Protection</vt:lpwstr>
  </property>
  <property fmtid="{D5CDD505-2E9C-101B-9397-08002B2CF9AE}" pid="8" name="MSIP_Label_84f81056-721b-4b22-8334-0449c6cc893e_ActionId">
    <vt:lpwstr>3122cd20-620f-42fb-b6a9-1c6d981050e0</vt:lpwstr>
  </property>
  <property fmtid="{D5CDD505-2E9C-101B-9397-08002B2CF9AE}" pid="9" name="MSIP_Label_84f81056-721b-4b22-8334-0449c6cc893e_Extended_MSFT_Method">
    <vt:lpwstr>Automatic</vt:lpwstr>
  </property>
  <property fmtid="{D5CDD505-2E9C-101B-9397-08002B2CF9AE}" pid="10" name="MSIP_Label_30286cb9-b49f-4646-87a5-340028348160_Enabled">
    <vt:lpwstr>True</vt:lpwstr>
  </property>
  <property fmtid="{D5CDD505-2E9C-101B-9397-08002B2CF9AE}" pid="11" name="MSIP_Label_30286cb9-b49f-4646-87a5-340028348160_SiteId">
    <vt:lpwstr>cba9e115-3016-4462-a1ab-a565cba0cdf1</vt:lpwstr>
  </property>
  <property fmtid="{D5CDD505-2E9C-101B-9397-08002B2CF9AE}" pid="12" name="MSIP_Label_30286cb9-b49f-4646-87a5-340028348160_Owner">
    <vt:lpwstr>lcs@np.edu.sg</vt:lpwstr>
  </property>
  <property fmtid="{D5CDD505-2E9C-101B-9397-08002B2CF9AE}" pid="13" name="MSIP_Label_30286cb9-b49f-4646-87a5-340028348160_SetDate">
    <vt:lpwstr>2020-04-24T07:58:18.7958258Z</vt:lpwstr>
  </property>
  <property fmtid="{D5CDD505-2E9C-101B-9397-08002B2CF9AE}" pid="14" name="MSIP_Label_30286cb9-b49f-4646-87a5-340028348160_Name">
    <vt:lpwstr>Non Sensitive</vt:lpwstr>
  </property>
  <property fmtid="{D5CDD505-2E9C-101B-9397-08002B2CF9AE}" pid="15" name="MSIP_Label_30286cb9-b49f-4646-87a5-340028348160_Application">
    <vt:lpwstr>Microsoft Azure Information Protection</vt:lpwstr>
  </property>
  <property fmtid="{D5CDD505-2E9C-101B-9397-08002B2CF9AE}" pid="16" name="MSIP_Label_30286cb9-b49f-4646-87a5-340028348160_ActionId">
    <vt:lpwstr>3122cd20-620f-42fb-b6a9-1c6d981050e0</vt:lpwstr>
  </property>
  <property fmtid="{D5CDD505-2E9C-101B-9397-08002B2CF9AE}" pid="17" name="MSIP_Label_30286cb9-b49f-4646-87a5-340028348160_Parent">
    <vt:lpwstr>84f81056-721b-4b22-8334-0449c6cc893e</vt:lpwstr>
  </property>
  <property fmtid="{D5CDD505-2E9C-101B-9397-08002B2CF9AE}" pid="18" name="MSIP_Label_30286cb9-b49f-4646-87a5-340028348160_Extended_MSFT_Method">
    <vt:lpwstr>Automatic</vt:lpwstr>
  </property>
  <property fmtid="{D5CDD505-2E9C-101B-9397-08002B2CF9AE}" pid="19" name="Sensitivity">
    <vt:lpwstr>Official (Closed) Non Sensitive</vt:lpwstr>
  </property>
</Properties>
</file>