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0" r:id="rId1"/>
  </p:sldMasterIdLst>
  <p:notesMasterIdLst>
    <p:notesMasterId r:id="rId49"/>
  </p:notesMasterIdLst>
  <p:handoutMasterIdLst>
    <p:handoutMasterId r:id="rId50"/>
  </p:handoutMasterIdLst>
  <p:sldIdLst>
    <p:sldId id="374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402" r:id="rId13"/>
    <p:sldId id="390" r:id="rId14"/>
    <p:sldId id="387" r:id="rId15"/>
    <p:sldId id="392" r:id="rId16"/>
    <p:sldId id="389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1" r:id="rId25"/>
    <p:sldId id="400" r:id="rId26"/>
    <p:sldId id="415" r:id="rId27"/>
    <p:sldId id="416" r:id="rId28"/>
    <p:sldId id="417" r:id="rId29"/>
    <p:sldId id="407" r:id="rId30"/>
    <p:sldId id="409" r:id="rId31"/>
    <p:sldId id="410" r:id="rId32"/>
    <p:sldId id="411" r:id="rId33"/>
    <p:sldId id="412" r:id="rId34"/>
    <p:sldId id="413" r:id="rId35"/>
    <p:sldId id="414" r:id="rId36"/>
    <p:sldId id="419" r:id="rId37"/>
    <p:sldId id="404" r:id="rId38"/>
    <p:sldId id="406" r:id="rId39"/>
    <p:sldId id="428" r:id="rId40"/>
    <p:sldId id="420" r:id="rId41"/>
    <p:sldId id="421" r:id="rId42"/>
    <p:sldId id="422" r:id="rId43"/>
    <p:sldId id="423" r:id="rId44"/>
    <p:sldId id="424" r:id="rId45"/>
    <p:sldId id="425" r:id="rId46"/>
    <p:sldId id="426" r:id="rId47"/>
    <p:sldId id="427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BFFF"/>
    <a:srgbClr val="FF6FFF"/>
    <a:srgbClr val="990099"/>
    <a:srgbClr val="663300"/>
    <a:srgbClr val="F2E4D6"/>
    <a:srgbClr val="D9B38D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475" autoAdjust="0"/>
  </p:normalViewPr>
  <p:slideViewPr>
    <p:cSldViewPr>
      <p:cViewPr varScale="1">
        <p:scale>
          <a:sx n="59" d="100"/>
          <a:sy n="59" d="100"/>
        </p:scale>
        <p:origin x="15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DD66A-40F9-487C-A248-526231E5FEC9}" type="datetimeFigureOut">
              <a:rPr lang="en-US" smtClean="0"/>
              <a:t>26/05/2020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A7AEC-4CAE-4158-A82B-41AA48E3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43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95DC7E-3CB7-4DAC-86F1-9D13DAA294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41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894151-13BF-4E3B-88F5-E8502CE81631}" type="slidenum">
              <a:rPr lang="en-GB"/>
              <a:pPr/>
              <a:t>1</a:t>
            </a:fld>
            <a:endParaRPr lang="en-GB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/>
              <a:t>Left-hand Bar – Replace FSP by your module code and X by the lecture number.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Replace Lecture Title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Replace &lt; Module Name &gt;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Replace Year and Semester if necessary</a:t>
            </a:r>
          </a:p>
        </p:txBody>
      </p:sp>
    </p:spTree>
    <p:extLst>
      <p:ext uri="{BB962C8B-B14F-4D97-AF65-F5344CB8AC3E}">
        <p14:creationId xmlns:p14="http://schemas.microsoft.com/office/powerpoint/2010/main" val="3421187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8A8BE25-10E3-468F-A6AA-53F9EBAD1B48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10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fld id="{F7A7A73B-6255-4F8F-9076-0F2C096F3FF5}" type="slidenum">
              <a:rPr lang="en-GB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pPr algn="r" eaLnBrk="1">
                <a:lnSpc>
                  <a:spcPct val="100000"/>
                </a:lnSpc>
                <a:buFont typeface="Arial" panose="020B0604020202020204" pitchFamily="34" charset="0"/>
                <a:buNone/>
              </a:pPr>
              <a:t>10</a:t>
            </a:fld>
            <a:endParaRPr lang="en-GB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Text Box 2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61" name="Text Box 3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62" name="Text Box 4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D32BAF1-21A0-4B46-BBD8-EBDB53505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49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1CBF81C-1BC5-469B-AABE-459D080EC9FC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11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fld id="{387CF334-1A8C-4E2A-886E-146CDB722B87}" type="slidenum">
              <a:rPr lang="en-GB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pPr algn="r" eaLnBrk="1">
                <a:lnSpc>
                  <a:spcPct val="100000"/>
                </a:lnSpc>
                <a:buFont typeface="Arial" panose="020B0604020202020204" pitchFamily="34" charset="0"/>
                <a:buNone/>
              </a:pPr>
              <a:t>11</a:t>
            </a:fld>
            <a:endParaRPr lang="en-GB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85" name="Text Box 3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87" name="Text Box 5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6088" name="Text Box 6"/>
          <p:cNvSpPr>
            <a:spLocks noGrp="1" noChangeArrowheads="1"/>
          </p:cNvSpPr>
          <p:nvPr>
            <p:ph type="body"/>
          </p:nvPr>
        </p:nvSpPr>
        <p:spPr>
          <a:xfrm>
            <a:off x="677863" y="4683125"/>
            <a:ext cx="5429250" cy="4433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Internet routers immediately discard private addresses. </a:t>
            </a:r>
          </a:p>
        </p:txBody>
      </p:sp>
    </p:spTree>
    <p:extLst>
      <p:ext uri="{BB962C8B-B14F-4D97-AF65-F5344CB8AC3E}">
        <p14:creationId xmlns:p14="http://schemas.microsoft.com/office/powerpoint/2010/main" val="2320239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508E231B-3CF5-4448-9DBA-A9899F2EB6EB}" type="slidenum">
              <a:rPr kumimoji="0" lang="en-GB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12</a:t>
            </a:fld>
            <a:endParaRPr kumimoji="0" lang="en-GB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194D3A3E-8AB1-4684-A006-6DB94820DB14}" type="slidenum">
              <a:rPr kumimoji="0" lang="en-GB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pPr marL="0" marR="0" lvl="0" indent="0" algn="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12</a:t>
            </a:fld>
            <a:endParaRPr kumimoji="0" lang="en-GB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1444" name="Text Box 2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1445" name="Text Box 3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1446" name="Text Box 4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1447" name="Text Box 5"/>
          <p:cNvSpPr>
            <a:spLocks noGrp="1" noChangeArrowheads="1"/>
          </p:cNvSpPr>
          <p:nvPr>
            <p:ph type="body"/>
          </p:nvPr>
        </p:nvSpPr>
        <p:spPr>
          <a:xfrm>
            <a:off x="677863" y="4683125"/>
            <a:ext cx="5429250" cy="4433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A network-directed broadcast address the host portion of the IP address as all ones and a valid network portion.  The broadcast reaches all hosts on the network.  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For subnet-directed broadcast has the host portion of the IP address as all ones, a valid network portion, and a valid subnet portion. The broadcast reaches all hosts on the subnet.</a:t>
            </a:r>
          </a:p>
        </p:txBody>
      </p:sp>
    </p:spTree>
    <p:extLst>
      <p:ext uri="{BB962C8B-B14F-4D97-AF65-F5344CB8AC3E}">
        <p14:creationId xmlns:p14="http://schemas.microsoft.com/office/powerpoint/2010/main" val="4277744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0418067-727B-47CC-9054-F0C667F27EBA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13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fld id="{CC1F2721-7AD3-4CBE-8120-70080243FB6C}" type="slidenum">
              <a:rPr lang="en-GB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pPr algn="r" eaLnBrk="1">
                <a:lnSpc>
                  <a:spcPct val="100000"/>
                </a:lnSpc>
                <a:buFont typeface="Arial" panose="020B0604020202020204" pitchFamily="34" charset="0"/>
                <a:buNone/>
              </a:pPr>
              <a:t>13</a:t>
            </a:fld>
            <a:endParaRPr lang="en-GB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1" name="Text Box 3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2" name="Text Box 4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992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B761630-B065-48DE-90BE-2A1CE93F5386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14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body"/>
          </p:nvPr>
        </p:nvSpPr>
        <p:spPr>
          <a:xfrm>
            <a:off x="903288" y="4681538"/>
            <a:ext cx="4975225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/>
              <a:t>https://www.cbtnuggets.com/blog/cbt-nuggets/five-reasons-to-subnet</a:t>
            </a:r>
          </a:p>
          <a:p>
            <a:r>
              <a:rPr lang="en-US" altLang="en-US" dirty="0"/>
              <a:t>https://www.networkcomputing.com/data-centers/5-subnetting-benefits</a:t>
            </a:r>
          </a:p>
        </p:txBody>
      </p:sp>
    </p:spTree>
    <p:extLst>
      <p:ext uri="{BB962C8B-B14F-4D97-AF65-F5344CB8AC3E}">
        <p14:creationId xmlns:p14="http://schemas.microsoft.com/office/powerpoint/2010/main" val="2410429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6EADE257-A264-4281-9036-0F50F62C3B43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15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fld id="{10426006-6033-4C9B-8B63-4690761D1B62}" type="slidenum">
              <a:rPr lang="en-GB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pPr algn="r" eaLnBrk="1">
                <a:lnSpc>
                  <a:spcPct val="100000"/>
                </a:lnSpc>
                <a:buFont typeface="Arial" panose="020B0604020202020204" pitchFamily="34" charset="0"/>
                <a:buNone/>
              </a:pPr>
              <a:t>15</a:t>
            </a:fld>
            <a:endParaRPr lang="en-GB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28" name="Text Box 2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29" name="Text Box 3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30" name="Text Box 4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281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8B20B88-7658-4AC5-BB12-EB762A4B4FDA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16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fld id="{BB39F986-2E84-4261-B0F9-6736614F9616}" type="slidenum">
              <a:rPr lang="en-GB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pPr algn="r" eaLnBrk="1">
                <a:lnSpc>
                  <a:spcPct val="100000"/>
                </a:lnSpc>
                <a:buFont typeface="Arial" panose="020B0604020202020204" pitchFamily="34" charset="0"/>
                <a:buNone/>
              </a:pPr>
              <a:t>16</a:t>
            </a:fld>
            <a:endParaRPr lang="en-GB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BF74949-10F4-4BA4-8D70-9029C0338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Subnet mask is 255.255.255.0 (borrow 8 bits) instead of the Class B default 255.255.0.0</a:t>
            </a:r>
          </a:p>
        </p:txBody>
      </p:sp>
    </p:spTree>
    <p:extLst>
      <p:ext uri="{BB962C8B-B14F-4D97-AF65-F5344CB8AC3E}">
        <p14:creationId xmlns:p14="http://schemas.microsoft.com/office/powerpoint/2010/main" val="3491803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6D058653-3461-451E-AFE8-FD776286CD6D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17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fld id="{BE54D0D7-7650-467A-BEC5-CD61DC29E8D9}" type="slidenum">
              <a:rPr lang="en-GB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pPr algn="r" eaLnBrk="1">
                <a:lnSpc>
                  <a:spcPct val="100000"/>
                </a:lnSpc>
                <a:buFont typeface="Arial" panose="020B0604020202020204" pitchFamily="34" charset="0"/>
                <a:buNone/>
              </a:pPr>
              <a:t>17</a:t>
            </a:fld>
            <a:endParaRPr lang="en-GB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53" name="Text Box 3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54" name="Text Box 4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585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1418049-E69B-44DE-B43F-4D023BC7CBAD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18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fld id="{2383B309-1AB1-405B-860B-B64AD120C125}" type="slidenum">
              <a:rPr lang="en-GB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pPr algn="r" eaLnBrk="1">
                <a:lnSpc>
                  <a:spcPct val="100000"/>
                </a:lnSpc>
                <a:buFont typeface="Arial" panose="020B0604020202020204" pitchFamily="34" charset="0"/>
                <a:buNone/>
              </a:pPr>
              <a:t>18</a:t>
            </a:fld>
            <a:endParaRPr lang="en-GB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77" name="Text Box 3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78" name="Text Box 4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738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648445F-4483-4462-87FE-315548CBB26B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19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/>
          </p:nvPr>
        </p:nvSpPr>
        <p:spPr>
          <a:xfrm>
            <a:off x="903288" y="4681538"/>
            <a:ext cx="4975225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262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22CE61F6-2AD0-403A-9F01-7A98CA7A26B6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2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/>
          </p:nvPr>
        </p:nvSpPr>
        <p:spPr>
          <a:xfrm>
            <a:off x="903288" y="4681538"/>
            <a:ext cx="4975225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1610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AAA938D-944A-4859-82BD-6595D2D1B09B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20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body"/>
          </p:nvPr>
        </p:nvSpPr>
        <p:spPr>
          <a:xfrm>
            <a:off x="903288" y="4681538"/>
            <a:ext cx="4975225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723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38814A6-C8AE-4620-90F4-C6F6CCB4A30D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21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body"/>
          </p:nvPr>
        </p:nvSpPr>
        <p:spPr>
          <a:xfrm>
            <a:off x="903288" y="4681538"/>
            <a:ext cx="4975225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501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7140BF0-16E9-4A01-8FF0-6372DD0B6A8A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22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body"/>
          </p:nvPr>
        </p:nvSpPr>
        <p:spPr>
          <a:xfrm>
            <a:off x="903288" y="4681538"/>
            <a:ext cx="4975225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0087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C8EFABC-EC31-4D1F-9558-D32F3EE22376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23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/>
          </p:nvPr>
        </p:nvSpPr>
        <p:spPr>
          <a:xfrm>
            <a:off x="903288" y="4681538"/>
            <a:ext cx="4975225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/>
              <a:t>Note: Backbone patch panels</a:t>
            </a:r>
            <a:r>
              <a:rPr lang="en-US" altLang="en-US" baseline="0" dirty="0"/>
              <a:t> in the TRs are not shown.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982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156B9621-E0E0-47D4-B346-4F19DF68E677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24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fld id="{6AD74FAE-72AF-49C1-9E6D-942B3CC14FCD}" type="slidenum">
              <a:rPr lang="en-GB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pPr algn="r" eaLnBrk="1">
                <a:lnSpc>
                  <a:spcPct val="100000"/>
                </a:lnSpc>
                <a:buFont typeface="Arial" panose="020B0604020202020204" pitchFamily="34" charset="0"/>
                <a:buNone/>
              </a:pPr>
              <a:t>24</a:t>
            </a:fld>
            <a:endParaRPr lang="en-GB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420" name="Text Box 2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421" name="Text Box 3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422" name="Text Box 4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413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0900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8C7177DF-05A3-4B56-97C7-055E902F7947}" type="slidenum">
              <a:rPr kumimoji="0" lang="en-GB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26</a:t>
            </a:fld>
            <a:endParaRPr kumimoji="0" lang="en-GB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1063" y="741363"/>
            <a:ext cx="4930775" cy="3698875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338" y="4687888"/>
            <a:ext cx="5356225" cy="4438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685800" lvl="1" indent="-228600"/>
            <a:r>
              <a:rPr lang="en-US" altLang="en-US" dirty="0"/>
              <a:t>https://www.practicalnetworking.net/stand-alone/classful-cidr-flsm-vlsm/</a:t>
            </a:r>
          </a:p>
        </p:txBody>
      </p:sp>
    </p:spTree>
    <p:extLst>
      <p:ext uri="{BB962C8B-B14F-4D97-AF65-F5344CB8AC3E}">
        <p14:creationId xmlns:p14="http://schemas.microsoft.com/office/powerpoint/2010/main" val="3524202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F858E014-FC4A-4598-9F0F-3C1F57B5A5F3}" type="slidenum">
              <a:rPr kumimoji="0" lang="en-GB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27</a:t>
            </a:fld>
            <a:endParaRPr kumimoji="0" lang="en-GB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1063" y="741363"/>
            <a:ext cx="4930775" cy="3698875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338" y="4687888"/>
            <a:ext cx="5356225" cy="4438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685800" lvl="1" indent="-2286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191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A07BEF2C-EAC0-4A25-A9FD-91AB63EBD3CC}" type="slidenum">
              <a:rPr kumimoji="0" lang="en-GB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28</a:t>
            </a:fld>
            <a:endParaRPr kumimoji="0" lang="en-GB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1063" y="741363"/>
            <a:ext cx="4930775" cy="369887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338" y="4687888"/>
            <a:ext cx="5356225" cy="4438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SzPct val="75000"/>
              <a:buFont typeface="Monotype Sorts" pitchFamily="2" charset="2"/>
              <a:buNone/>
            </a:pPr>
            <a:endParaRPr lang="en-US" altLang="en-US" sz="10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777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295B3670-CCFF-4D6E-A514-70185FA8074C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29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923925" y="747713"/>
            <a:ext cx="4841875" cy="3686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/>
          </p:nvPr>
        </p:nvSpPr>
        <p:spPr>
          <a:xfrm>
            <a:off x="890588" y="4686300"/>
            <a:ext cx="4906962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/>
                <a:ea typeface="+mn-ea"/>
                <a:cs typeface="Lucida Sans Unicode"/>
              </a:rPr>
              <a:t>Fixed Length Subnet Mask (FLSM) requires all subnet masks to be the same for all subnets.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r>
              <a:rPr lang="en-US" altLang="en-US" b="1" dirty="0"/>
              <a:t>Classful, CIDR, FLSM, VLSM</a:t>
            </a:r>
            <a:r>
              <a:rPr lang="en-US" altLang="en-US" dirty="0"/>
              <a:t>: https://www.practicalnetworking.net/stand-alone/classful-cidr-flsm-vlsm/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1023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42F0CEB3-1261-4770-B219-C008A8BFA7F1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3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fld id="{B22302CB-A05E-4163-8BF5-EE1A371F3DC5}" type="slidenum">
              <a:rPr lang="en-GB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pPr algn="r" eaLnBrk="1">
                <a:lnSpc>
                  <a:spcPct val="100000"/>
                </a:lnSpc>
                <a:buFont typeface="Arial" panose="020B0604020202020204" pitchFamily="34" charset="0"/>
                <a:buNone/>
              </a:pPr>
              <a:t>3</a:t>
            </a:fld>
            <a:endParaRPr lang="en-GB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157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75FAE90-F084-4C50-AA81-4BABE97ED894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30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923925" y="747713"/>
            <a:ext cx="4841875" cy="3686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890588" y="4686300"/>
            <a:ext cx="4906962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67092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817FE82-A4C8-4ACF-A202-4A55B4B9C63E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31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923925" y="747713"/>
            <a:ext cx="4841875" cy="3686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/>
          </p:nvPr>
        </p:nvSpPr>
        <p:spPr>
          <a:xfrm>
            <a:off x="890588" y="4686300"/>
            <a:ext cx="4906962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0530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FD559D0-AF24-42CD-A5DD-522BE268B42B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32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923925" y="747713"/>
            <a:ext cx="4841875" cy="3686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890588" y="4686300"/>
            <a:ext cx="4906962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0560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1FC7EDB-6920-4570-B85C-2ABB59E989D4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33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923925" y="747713"/>
            <a:ext cx="4841875" cy="3686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body"/>
          </p:nvPr>
        </p:nvSpPr>
        <p:spPr>
          <a:xfrm>
            <a:off x="890588" y="4686300"/>
            <a:ext cx="4906962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1672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B4F5EDB-941E-4DC9-B574-FE9992FBE764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34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923925" y="747713"/>
            <a:ext cx="4841875" cy="3686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body"/>
          </p:nvPr>
        </p:nvSpPr>
        <p:spPr>
          <a:xfrm>
            <a:off x="890588" y="4686300"/>
            <a:ext cx="4906962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0225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IPv4 Subnet Calculator: https://www.site24x7.com/tools/ipv4-subnetcalculator.html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0720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VLSM (hidden </a:t>
            </a:r>
            <a:r>
              <a:rPr lang="en-US" dirty="0"/>
              <a:t>slides) – further</a:t>
            </a:r>
            <a:r>
              <a:rPr lang="en-US" baseline="0" dirty="0"/>
              <a:t> reading for interested students.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7957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3569092-FD78-4EBD-82A0-887AE6DE0973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37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body"/>
          </p:nvPr>
        </p:nvSpPr>
        <p:spPr>
          <a:xfrm>
            <a:off x="903288" y="4681538"/>
            <a:ext cx="4975225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2352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A5FB395-DC3E-4EA9-B95F-815D3C4AE74C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38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body"/>
          </p:nvPr>
        </p:nvSpPr>
        <p:spPr>
          <a:xfrm>
            <a:off x="903288" y="4681538"/>
            <a:ext cx="4975225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73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8EF7617-71CE-4BD4-A397-BB8A36915C55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40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923925" y="747713"/>
            <a:ext cx="4841875" cy="3686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body"/>
          </p:nvPr>
        </p:nvSpPr>
        <p:spPr>
          <a:xfrm>
            <a:off x="890588" y="4686300"/>
            <a:ext cx="4906962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621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61F50FB-E6AF-41C3-AD3F-D140A3E13DFF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4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fld id="{6102FC35-1F7D-4734-B222-9A2B2349BEA9}" type="slidenum">
              <a:rPr lang="en-GB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pPr algn="r" eaLnBrk="1">
                <a:lnSpc>
                  <a:spcPct val="100000"/>
                </a:lnSpc>
                <a:buFont typeface="Arial" panose="020B0604020202020204" pitchFamily="34" charset="0"/>
                <a:buNone/>
              </a:pPr>
              <a:t>4</a:t>
            </a:fld>
            <a:endParaRPr lang="en-GB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Text Box 2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3100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27620A5B-1C9B-4DEA-8AEC-039B15353467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41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Text Box 1"/>
          <p:cNvSpPr txBox="1">
            <a:spLocks noChangeArrowheads="1"/>
          </p:cNvSpPr>
          <p:nvPr/>
        </p:nvSpPr>
        <p:spPr bwMode="auto">
          <a:xfrm>
            <a:off x="923925" y="747713"/>
            <a:ext cx="4841875" cy="3686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body"/>
          </p:nvPr>
        </p:nvSpPr>
        <p:spPr>
          <a:xfrm>
            <a:off x="890588" y="4686300"/>
            <a:ext cx="4906962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8018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4BF78751-F4BE-45C3-9D9E-64A42D5C096B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42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923925" y="747713"/>
            <a:ext cx="4841875" cy="3686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/>
          </p:nvPr>
        </p:nvSpPr>
        <p:spPr>
          <a:xfrm>
            <a:off x="890588" y="4686300"/>
            <a:ext cx="4906962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8761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4F41D8A-AF75-4D9F-9705-CE3082A21453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43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923925" y="747713"/>
            <a:ext cx="4841875" cy="3686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/>
          </p:nvPr>
        </p:nvSpPr>
        <p:spPr>
          <a:xfrm>
            <a:off x="890588" y="4686300"/>
            <a:ext cx="4906962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1681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0C66FC2-1D0D-4D2D-9FC3-FD88DC689339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44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923925" y="747713"/>
            <a:ext cx="4841875" cy="3686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890588" y="4686300"/>
            <a:ext cx="4906962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0979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52784A3-4B0D-4191-A54B-44FDB1C20BB4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45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923925" y="747713"/>
            <a:ext cx="4841875" cy="3686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body"/>
          </p:nvPr>
        </p:nvSpPr>
        <p:spPr>
          <a:xfrm>
            <a:off x="890588" y="4686300"/>
            <a:ext cx="4906962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0545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B5E4A44-32AE-44F3-A477-424466852284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47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923925" y="747713"/>
            <a:ext cx="4841875" cy="3686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body"/>
          </p:nvPr>
        </p:nvSpPr>
        <p:spPr>
          <a:xfrm>
            <a:off x="890588" y="4686300"/>
            <a:ext cx="4906962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0764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B8B9D9F-646C-4B9D-8150-AE072DB602BA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5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fld id="{B5870106-D09B-4E87-B139-DA63B9ED9EB3}" type="slidenum">
              <a:rPr lang="en-GB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pPr algn="r" eaLnBrk="1">
                <a:lnSpc>
                  <a:spcPct val="100000"/>
                </a:lnSpc>
                <a:buFont typeface="Arial" panose="020B0604020202020204" pitchFamily="34" charset="0"/>
                <a:buNone/>
              </a:pPr>
              <a:t>5</a:t>
            </a:fld>
            <a:endParaRPr lang="en-GB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42" name="Text Box 4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67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8EF69C10-720A-48D5-B251-D090BA0E5438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6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fld id="{A0D5AE51-3E02-4A05-B023-9AE7CF7C67D5}" type="slidenum">
              <a:rPr lang="en-GB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pPr algn="r" eaLnBrk="1">
                <a:lnSpc>
                  <a:spcPct val="100000"/>
                </a:lnSpc>
                <a:buFont typeface="Arial" panose="020B0604020202020204" pitchFamily="34" charset="0"/>
                <a:buNone/>
              </a:pPr>
              <a:t>6</a:t>
            </a:fld>
            <a:endParaRPr lang="en-GB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371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51A41CC-F8D8-4AC6-AC7C-1B5978881BEF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7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fld id="{96DA83B4-1C12-4649-918F-F579A55C520C}" type="slidenum">
              <a:rPr lang="en-GB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pPr algn="r" eaLnBrk="1">
                <a:lnSpc>
                  <a:spcPct val="100000"/>
                </a:lnSpc>
                <a:buFont typeface="Arial" panose="020B0604020202020204" pitchFamily="34" charset="0"/>
                <a:buNone/>
              </a:pPr>
              <a:t>7</a:t>
            </a:fld>
            <a:endParaRPr lang="en-GB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06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C23C0A8-46EA-419A-B313-EBD65E510471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8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fld id="{5629771E-972A-45EE-B061-BEF38CCC1654}" type="slidenum">
              <a:rPr lang="en-GB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pPr algn="r" eaLnBrk="1">
                <a:lnSpc>
                  <a:spcPct val="100000"/>
                </a:lnSpc>
                <a:buFont typeface="Arial" panose="020B0604020202020204" pitchFamily="34" charset="0"/>
                <a:buNone/>
              </a:pPr>
              <a:t>8</a:t>
            </a:fld>
            <a:endParaRPr lang="en-GB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3" name="Text Box 3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4" name="Text Box 4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9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2D36619-AAC8-41C2-B0E4-0511FB75025F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9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fld id="{C2B62C2E-D84D-4CF2-ADCE-1AED4BE80348}" type="slidenum">
              <a:rPr lang="en-GB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pPr algn="r" eaLnBrk="1">
                <a:lnSpc>
                  <a:spcPct val="100000"/>
                </a:lnSpc>
                <a:buFont typeface="Arial" panose="020B0604020202020204" pitchFamily="34" charset="0"/>
                <a:buNone/>
              </a:pPr>
              <a:t>9</a:t>
            </a:fld>
            <a:endParaRPr lang="en-GB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37" name="Text Box 3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38" name="Text Box 4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1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95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812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00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971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88425" cy="682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3998913" cy="5178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313" y="1066800"/>
            <a:ext cx="3998912" cy="5178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143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0225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3046412" y="6477000"/>
            <a:ext cx="2819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lvl="1" algn="ctr">
              <a:spcBef>
                <a:spcPts val="750"/>
              </a:spcBef>
              <a:buFont typeface="Arial Narrow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1200" dirty="0">
                <a:solidFill>
                  <a:srgbClr val="000000"/>
                </a:solidFill>
                <a:latin typeface="Arial Narrow" pitchFamily="34" charset="0"/>
              </a:rPr>
              <a:t>Diploma in CSF / IT </a:t>
            </a:r>
          </a:p>
          <a:p>
            <a:pPr lvl="1" algn="ctr">
              <a:spcBef>
                <a:spcPts val="750"/>
              </a:spcBef>
              <a:buFont typeface="Arial Narrow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1200" dirty="0">
                <a:solidFill>
                  <a:srgbClr val="000000"/>
                </a:solidFill>
                <a:latin typeface="Arial Narrow" pitchFamily="34" charset="0"/>
              </a:rPr>
              <a:t>    NI</a:t>
            </a:r>
            <a:r>
              <a:rPr lang="en-GB" sz="1200" baseline="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GB" sz="1200" dirty="0">
                <a:solidFill>
                  <a:srgbClr val="000000"/>
                </a:solidFill>
                <a:latin typeface="Arial Narrow" pitchFamily="34" charset="0"/>
              </a:rPr>
              <a:t>Semester 3</a:t>
            </a:r>
          </a:p>
        </p:txBody>
      </p:sp>
      <p:sp>
        <p:nvSpPr>
          <p:cNvPr id="4101" name="Line 4"/>
          <p:cNvSpPr>
            <a:spLocks noChangeShapeType="1"/>
          </p:cNvSpPr>
          <p:nvPr/>
        </p:nvSpPr>
        <p:spPr bwMode="auto">
          <a:xfrm>
            <a:off x="457200" y="6248400"/>
            <a:ext cx="8153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CC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88425" cy="682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pic>
        <p:nvPicPr>
          <p:cNvPr id="410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FFFDAA-44B6-46EB-96AA-A527C9E5E2F8}"/>
              </a:ext>
            </a:extLst>
          </p:cNvPr>
          <p:cNvSpPr txBox="1"/>
          <p:nvPr userDrawn="1"/>
        </p:nvSpPr>
        <p:spPr>
          <a:xfrm>
            <a:off x="7848600" y="6333479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 Narrow" panose="020B0606020202030204" pitchFamily="34" charset="0"/>
              </a:rPr>
              <a:t>Date: 24/05/2020</a:t>
            </a:r>
          </a:p>
          <a:p>
            <a:pPr algn="r"/>
            <a:r>
              <a:rPr lang="en-US" sz="1200" dirty="0">
                <a:latin typeface="Arial Narrow" panose="020B0606020202030204" pitchFamily="34" charset="0"/>
              </a:rPr>
              <a:t>Slide </a:t>
            </a:r>
            <a:fld id="{0D540C87-7A62-4657-B182-09759BD9D2B0}" type="slidenum">
              <a:rPr lang="en-US" sz="1200" smtClean="0">
                <a:latin typeface="Arial Narrow" panose="020B0606020202030204" pitchFamily="34" charset="0"/>
              </a:rPr>
              <a:pPr algn="r"/>
              <a:t>‹#›</a:t>
            </a:fld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" name="MSIPCMContentMarking" descr="{&quot;HashCode&quot;:-1818968269,&quot;Placement&quot;:&quot;Header&quot;}">
            <a:extLst>
              <a:ext uri="{FF2B5EF4-FFF2-40B4-BE49-F238E27FC236}">
                <a16:creationId xmlns:a16="http://schemas.microsoft.com/office/drawing/2014/main" id="{D32D1B30-2240-45E0-9A9F-DF3E53AA78D7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90" r:id="rId2"/>
    <p:sldLayoutId id="2147484108" r:id="rId3"/>
    <p:sldLayoutId id="2147484109" r:id="rId4"/>
  </p:sldLayoutIdLst>
  <p:hf hdr="0" dt="0"/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5pPr>
      <a:lvl6pPr marL="4572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6pPr>
      <a:lvl7pPr marL="9144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7pPr>
      <a:lvl8pPr marL="1371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8pPr>
      <a:lvl9pPr marL="18288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39725" indent="-339725" algn="l" defTabSz="457200" rtl="0" eaLnBrk="0" fontAlgn="base" hangingPunct="0">
        <a:lnSpc>
          <a:spcPct val="87000"/>
        </a:lnSpc>
        <a:spcBef>
          <a:spcPts val="800"/>
        </a:spcBef>
        <a:spcAft>
          <a:spcPct val="0"/>
        </a:spcAft>
        <a:buClr>
          <a:srgbClr val="000000"/>
        </a:buClr>
        <a:buSzPct val="140000"/>
        <a:buFont typeface="Wingdings" pitchFamily="2" charset="2"/>
        <a:buChar char=""/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57200" rtl="0" eaLnBrk="0" fontAlgn="base" hangingPunct="0">
        <a:lnSpc>
          <a:spcPct val="87000"/>
        </a:lnSpc>
        <a:spcBef>
          <a:spcPts val="7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"/>
        <a:defRPr sz="2800" b="1">
          <a:solidFill>
            <a:srgbClr val="0033CC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7000"/>
        </a:lnSpc>
        <a:spcBef>
          <a:spcPts val="600"/>
        </a:spcBef>
        <a:spcAft>
          <a:spcPct val="0"/>
        </a:spcAft>
        <a:buClr>
          <a:srgbClr val="996633"/>
        </a:buClr>
        <a:buSzPct val="100000"/>
        <a:buFont typeface="Wingdings" pitchFamily="2" charset="2"/>
        <a:buChar char=""/>
        <a:defRPr sz="2400">
          <a:solidFill>
            <a:srgbClr val="99663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5pPr>
      <a:lvl6pPr marL="25146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-38100" y="0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3575" y="1371600"/>
            <a:ext cx="6629400" cy="2743200"/>
          </a:xfrm>
        </p:spPr>
        <p:txBody>
          <a:bodyPr/>
          <a:lstStyle/>
          <a:p>
            <a:pPr algn="ctr">
              <a:lnSpc>
                <a:spcPct val="130000"/>
              </a:lnSpc>
            </a:pPr>
            <a:r>
              <a:rPr lang="en-GB" sz="4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Networking Infrastructure</a:t>
            </a:r>
          </a:p>
          <a:p>
            <a:pPr algn="ctr">
              <a:lnSpc>
                <a:spcPct val="130000"/>
              </a:lnSpc>
              <a:spcBef>
                <a:spcPts val="11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4000" b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IP Subnetting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3810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Lecture</a:t>
            </a:r>
            <a:endParaRPr lang="en-GB" sz="36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NI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81000" y="5003800"/>
            <a:ext cx="914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6</a:t>
            </a:r>
            <a: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590800" y="5003800"/>
            <a:ext cx="5486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r>
              <a:rPr kumimoji="1" lang="en-GB" b="1" dirty="0">
                <a:latin typeface="Arial Narrow" pitchFamily="34" charset="0"/>
              </a:rPr>
              <a:t>Networking Infrastructure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r>
              <a:rPr kumimoji="1" lang="en-US" dirty="0">
                <a:latin typeface="Arial Narrow" pitchFamily="34" charset="0"/>
              </a:rPr>
              <a:t>Diploma in CSF / IT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r>
              <a:rPr kumimoji="1" lang="en-US" dirty="0">
                <a:latin typeface="Arial Narrow" pitchFamily="34" charset="0"/>
              </a:rPr>
              <a:t>Year 2 (2020/21), Semester 3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29040" name="Picture 16" descr="School of IC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159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800" dirty="0"/>
              <a:t>Sample Network Using Class A Address (Recap)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3997325" cy="60975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Note an IP address has two components: network ID and host ID components.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Segments connected by </a:t>
            </a:r>
            <a:r>
              <a:rPr lang="en-GB" altLang="en-US" sz="2400" u="sng" dirty="0">
                <a:solidFill>
                  <a:srgbClr val="0033CC"/>
                </a:solidFill>
              </a:rPr>
              <a:t>switches share the same network ID fields</a:t>
            </a:r>
            <a:r>
              <a:rPr lang="en-GB" altLang="en-US" sz="2400" dirty="0"/>
              <a:t>, while having different host fields. 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Segments interconnected by </a:t>
            </a:r>
            <a:r>
              <a:rPr lang="en-GB" altLang="en-US" sz="2400" u="sng" dirty="0">
                <a:solidFill>
                  <a:srgbClr val="0033CC"/>
                </a:solidFill>
              </a:rPr>
              <a:t>routers must have different network ID fields</a:t>
            </a:r>
            <a:r>
              <a:rPr lang="en-GB" altLang="en-US" sz="2400" dirty="0"/>
              <a:t>, as illustrated on the “Sample Class A Network” Diagram.</a:t>
            </a:r>
          </a:p>
        </p:txBody>
      </p:sp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90600"/>
            <a:ext cx="47244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5486400" y="5105400"/>
            <a:ext cx="2819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  <a:buFont typeface="Arial Black" panose="020B0A04020102020204" pitchFamily="34" charset="0"/>
              <a:buNone/>
            </a:pPr>
            <a:r>
              <a:rPr lang="en-GB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t>Sample Class A Network</a:t>
            </a:r>
          </a:p>
        </p:txBody>
      </p:sp>
    </p:spTree>
    <p:extLst>
      <p:ext uri="{BB962C8B-B14F-4D97-AF65-F5344CB8AC3E}">
        <p14:creationId xmlns:p14="http://schemas.microsoft.com/office/powerpoint/2010/main" val="931326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-39688"/>
            <a:ext cx="8991600" cy="763588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200" dirty="0"/>
              <a:t>Public and Private IP addresses (Recap)</a:t>
            </a:r>
            <a:endParaRPr lang="en-GB" sz="3200" b="0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14400"/>
            <a:ext cx="8305800" cy="35877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5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200" dirty="0">
                <a:solidFill>
                  <a:srgbClr val="0000FF"/>
                </a:solidFill>
              </a:rPr>
              <a:t>Internet Assigned Numbers Authority</a:t>
            </a:r>
            <a:r>
              <a:rPr lang="en-GB" altLang="en-US" sz="2200" dirty="0"/>
              <a:t> (IANA) manages the supply of IP addresses to ensure no duplication of publicly used addresses.</a:t>
            </a:r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200" dirty="0"/>
              <a:t>All </a:t>
            </a:r>
            <a:r>
              <a:rPr lang="en-GB" altLang="en-US" sz="2200" dirty="0">
                <a:solidFill>
                  <a:srgbClr val="0000FF"/>
                </a:solidFill>
              </a:rPr>
              <a:t>public IP addresses</a:t>
            </a:r>
            <a:r>
              <a:rPr lang="en-GB" altLang="en-US" sz="2200" dirty="0"/>
              <a:t> must be obtained from an Internet Service Provider or a registry at some expense.</a:t>
            </a:r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200" dirty="0">
                <a:solidFill>
                  <a:srgbClr val="0000FF"/>
                </a:solidFill>
              </a:rPr>
              <a:t>Private IP addresses</a:t>
            </a:r>
            <a:r>
              <a:rPr lang="en-GB" altLang="en-US" sz="2200" dirty="0"/>
              <a:t> are used within networks (e.g. intranet, test lab, home network, etc) that are not connected to the Internet. </a:t>
            </a:r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200" dirty="0"/>
              <a:t>Internet router discard packets with private IP addresses.</a:t>
            </a:r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200" dirty="0"/>
              <a:t>Note:  NAT (network address translation) can be used to translate private IP addresses to public IP addresses to allow internet sharing.</a:t>
            </a:r>
            <a:r>
              <a:rPr lang="ar-SA" altLang="en-US" sz="2200" dirty="0">
                <a:cs typeface="Arial" panose="020B0604020202020204" pitchFamily="34" charset="0"/>
              </a:rPr>
              <a:t>‏</a:t>
            </a:r>
            <a:endParaRPr lang="en-GB" altLang="en-US" sz="2200" dirty="0"/>
          </a:p>
        </p:txBody>
      </p:sp>
      <p:grpSp>
        <p:nvGrpSpPr>
          <p:cNvPr id="13317" name="Group 3"/>
          <p:cNvGrpSpPr>
            <a:grpSpLocks/>
          </p:cNvGrpSpPr>
          <p:nvPr/>
        </p:nvGrpSpPr>
        <p:grpSpPr bwMode="auto">
          <a:xfrm>
            <a:off x="873522" y="3962400"/>
            <a:ext cx="7549356" cy="1865313"/>
            <a:chOff x="576" y="2592"/>
            <a:chExt cx="4711" cy="1175"/>
          </a:xfrm>
        </p:grpSpPr>
        <p:sp>
          <p:nvSpPr>
            <p:cNvPr id="13318" name="Rectangle 4"/>
            <p:cNvSpPr>
              <a:spLocks noChangeArrowheads="1"/>
            </p:cNvSpPr>
            <p:nvPr/>
          </p:nvSpPr>
          <p:spPr bwMode="auto">
            <a:xfrm>
              <a:off x="2042" y="3458"/>
              <a:ext cx="324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500"/>
                </a:spcBef>
                <a:buSzPct val="140000"/>
                <a:buFont typeface="Wingdings" panose="05000000000000000000" pitchFamily="2" charset="2"/>
                <a:buNone/>
              </a:pPr>
              <a:r>
                <a:rPr lang="en-GB" altLang="en-US" sz="2000">
                  <a:solidFill>
                    <a:srgbClr val="0033CC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192.168.0.0 – 192.168.255.255 </a:t>
              </a:r>
            </a:p>
          </p:txBody>
        </p:sp>
        <p:sp>
          <p:nvSpPr>
            <p:cNvPr id="13319" name="Rectangle 5"/>
            <p:cNvSpPr>
              <a:spLocks noChangeArrowheads="1"/>
            </p:cNvSpPr>
            <p:nvPr/>
          </p:nvSpPr>
          <p:spPr bwMode="auto">
            <a:xfrm>
              <a:off x="576" y="3458"/>
              <a:ext cx="146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500"/>
                </a:spcBef>
                <a:buSzPct val="140000"/>
                <a:buFont typeface="Wingdings" panose="05000000000000000000" pitchFamily="2" charset="2"/>
                <a:buNone/>
              </a:pPr>
              <a:r>
                <a:rPr lang="en-GB" altLang="en-US" sz="2000">
                  <a:solidFill>
                    <a:srgbClr val="0033CC"/>
                  </a:solidFill>
                  <a:latin typeface="Arial Narrow" panose="020B0606020202030204" pitchFamily="34" charset="0"/>
                </a:rPr>
                <a:t>Class C</a:t>
              </a:r>
            </a:p>
          </p:txBody>
        </p:sp>
        <p:sp>
          <p:nvSpPr>
            <p:cNvPr id="13320" name="Rectangle 6"/>
            <p:cNvSpPr>
              <a:spLocks noChangeArrowheads="1"/>
            </p:cNvSpPr>
            <p:nvPr/>
          </p:nvSpPr>
          <p:spPr bwMode="auto">
            <a:xfrm>
              <a:off x="2042" y="3149"/>
              <a:ext cx="324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500"/>
                </a:spcBef>
                <a:buSzPct val="140000"/>
                <a:buFont typeface="Wingdings" panose="05000000000000000000" pitchFamily="2" charset="2"/>
                <a:buNone/>
              </a:pPr>
              <a:r>
                <a:rPr lang="en-GB" altLang="en-US" sz="2000">
                  <a:solidFill>
                    <a:srgbClr val="0033CC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172.16.0.0 – 172.31.255.255 </a:t>
              </a:r>
            </a:p>
          </p:txBody>
        </p:sp>
        <p:sp>
          <p:nvSpPr>
            <p:cNvPr id="13321" name="Rectangle 7"/>
            <p:cNvSpPr>
              <a:spLocks noChangeArrowheads="1"/>
            </p:cNvSpPr>
            <p:nvPr/>
          </p:nvSpPr>
          <p:spPr bwMode="auto">
            <a:xfrm>
              <a:off x="576" y="3149"/>
              <a:ext cx="1466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500"/>
                </a:spcBef>
                <a:buSzPct val="140000"/>
                <a:buFont typeface="Wingdings" panose="05000000000000000000" pitchFamily="2" charset="2"/>
                <a:buNone/>
              </a:pPr>
              <a:r>
                <a:rPr lang="en-GB" altLang="en-US" sz="2000">
                  <a:solidFill>
                    <a:srgbClr val="0033CC"/>
                  </a:solidFill>
                  <a:latin typeface="Arial Narrow" panose="020B0606020202030204" pitchFamily="34" charset="0"/>
                </a:rPr>
                <a:t>Class B</a:t>
              </a:r>
            </a:p>
          </p:txBody>
        </p:sp>
        <p:sp>
          <p:nvSpPr>
            <p:cNvPr id="13322" name="Rectangle 8"/>
            <p:cNvSpPr>
              <a:spLocks noChangeArrowheads="1"/>
            </p:cNvSpPr>
            <p:nvPr/>
          </p:nvSpPr>
          <p:spPr bwMode="auto">
            <a:xfrm>
              <a:off x="2042" y="2841"/>
              <a:ext cx="324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500"/>
                </a:spcBef>
                <a:buSzPct val="140000"/>
                <a:buFont typeface="Wingdings" panose="05000000000000000000" pitchFamily="2" charset="2"/>
                <a:buNone/>
              </a:pPr>
              <a:r>
                <a:rPr lang="en-GB" altLang="en-US" sz="2000">
                  <a:solidFill>
                    <a:srgbClr val="0033CC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10.0.0.0 – 10.255.255.255 </a:t>
              </a:r>
            </a:p>
          </p:txBody>
        </p:sp>
        <p:sp>
          <p:nvSpPr>
            <p:cNvPr id="13323" name="Rectangle 9"/>
            <p:cNvSpPr>
              <a:spLocks noChangeArrowheads="1"/>
            </p:cNvSpPr>
            <p:nvPr/>
          </p:nvSpPr>
          <p:spPr bwMode="auto">
            <a:xfrm>
              <a:off x="576" y="2841"/>
              <a:ext cx="146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500"/>
                </a:spcBef>
                <a:buSzPct val="140000"/>
                <a:buFont typeface="Wingdings" panose="05000000000000000000" pitchFamily="2" charset="2"/>
                <a:buNone/>
              </a:pPr>
              <a:r>
                <a:rPr lang="en-GB" altLang="en-US" sz="2000">
                  <a:solidFill>
                    <a:srgbClr val="0033CC"/>
                  </a:solidFill>
                  <a:latin typeface="Arial Narrow" panose="020B0606020202030204" pitchFamily="34" charset="0"/>
                </a:rPr>
                <a:t>Class A</a:t>
              </a:r>
            </a:p>
          </p:txBody>
        </p:sp>
        <p:sp>
          <p:nvSpPr>
            <p:cNvPr id="13324" name="Rectangle 10"/>
            <p:cNvSpPr>
              <a:spLocks noChangeArrowheads="1"/>
            </p:cNvSpPr>
            <p:nvPr/>
          </p:nvSpPr>
          <p:spPr bwMode="auto">
            <a:xfrm>
              <a:off x="2042" y="2592"/>
              <a:ext cx="324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500"/>
                </a:spcBef>
                <a:buSzPct val="140000"/>
                <a:buFont typeface="Wingdings" panose="05000000000000000000" pitchFamily="2" charset="2"/>
                <a:buNone/>
              </a:pPr>
              <a:r>
                <a:rPr lang="en-GB" altLang="en-US" sz="2000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RFC 1918 Internal Address Range </a:t>
              </a:r>
            </a:p>
          </p:txBody>
        </p:sp>
        <p:sp>
          <p:nvSpPr>
            <p:cNvPr id="13325" name="Rectangle 11"/>
            <p:cNvSpPr>
              <a:spLocks noChangeArrowheads="1"/>
            </p:cNvSpPr>
            <p:nvPr/>
          </p:nvSpPr>
          <p:spPr bwMode="auto">
            <a:xfrm>
              <a:off x="576" y="2592"/>
              <a:ext cx="146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500"/>
                </a:spcBef>
                <a:buSzPct val="140000"/>
                <a:buFont typeface="Wingdings" panose="05000000000000000000" pitchFamily="2" charset="2"/>
                <a:buNone/>
              </a:pPr>
              <a:r>
                <a:rPr lang="en-GB" altLang="en-US" sz="2000" dirty="0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IP Address Class</a:t>
              </a:r>
            </a:p>
          </p:txBody>
        </p:sp>
        <p:sp>
          <p:nvSpPr>
            <p:cNvPr id="13326" name="Line 12"/>
            <p:cNvSpPr>
              <a:spLocks noChangeShapeType="1"/>
            </p:cNvSpPr>
            <p:nvPr/>
          </p:nvSpPr>
          <p:spPr bwMode="auto">
            <a:xfrm>
              <a:off x="576" y="2592"/>
              <a:ext cx="471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3"/>
            <p:cNvSpPr>
              <a:spLocks noChangeShapeType="1"/>
            </p:cNvSpPr>
            <p:nvPr/>
          </p:nvSpPr>
          <p:spPr bwMode="auto">
            <a:xfrm>
              <a:off x="576" y="2841"/>
              <a:ext cx="471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14"/>
            <p:cNvSpPr>
              <a:spLocks noChangeShapeType="1"/>
            </p:cNvSpPr>
            <p:nvPr/>
          </p:nvSpPr>
          <p:spPr bwMode="auto">
            <a:xfrm>
              <a:off x="576" y="3149"/>
              <a:ext cx="471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15"/>
            <p:cNvSpPr>
              <a:spLocks noChangeShapeType="1"/>
            </p:cNvSpPr>
            <p:nvPr/>
          </p:nvSpPr>
          <p:spPr bwMode="auto">
            <a:xfrm>
              <a:off x="576" y="3458"/>
              <a:ext cx="471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16"/>
            <p:cNvSpPr>
              <a:spLocks noChangeShapeType="1"/>
            </p:cNvSpPr>
            <p:nvPr/>
          </p:nvSpPr>
          <p:spPr bwMode="auto">
            <a:xfrm>
              <a:off x="576" y="3766"/>
              <a:ext cx="471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Line 17"/>
            <p:cNvSpPr>
              <a:spLocks noChangeShapeType="1"/>
            </p:cNvSpPr>
            <p:nvPr/>
          </p:nvSpPr>
          <p:spPr bwMode="auto">
            <a:xfrm>
              <a:off x="576" y="2592"/>
              <a:ext cx="1" cy="117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Line 18"/>
            <p:cNvSpPr>
              <a:spLocks noChangeShapeType="1"/>
            </p:cNvSpPr>
            <p:nvPr/>
          </p:nvSpPr>
          <p:spPr bwMode="auto">
            <a:xfrm>
              <a:off x="2042" y="2592"/>
              <a:ext cx="1" cy="117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Line 19"/>
            <p:cNvSpPr>
              <a:spLocks noChangeShapeType="1"/>
            </p:cNvSpPr>
            <p:nvPr/>
          </p:nvSpPr>
          <p:spPr bwMode="auto">
            <a:xfrm>
              <a:off x="5286" y="2592"/>
              <a:ext cx="1" cy="117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34715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/>
              <a:t>IP Broadcast Addresses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153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There are two IP broadcast address types: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Limited broadcast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A packet sent to IP address 255.255.255.255 is classified as a “limited broadcast” packet. 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Limited broadcast passes through a switch </a:t>
            </a:r>
            <a:r>
              <a:rPr lang="en-GB" altLang="en-US" sz="2400"/>
              <a:t>but blocked </a:t>
            </a:r>
            <a:r>
              <a:rPr lang="en-GB" altLang="en-US" sz="2400" dirty="0"/>
              <a:t>by a router.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Directed broadcast 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A packet sent to a destination IP address where only the </a:t>
            </a:r>
            <a:r>
              <a:rPr lang="en-GB" altLang="en-US" sz="2400" u="sng" dirty="0">
                <a:solidFill>
                  <a:srgbClr val="FA230C"/>
                </a:solidFill>
              </a:rPr>
              <a:t>host portion of the IP address is all 1s</a:t>
            </a:r>
            <a:r>
              <a:rPr lang="en-GB" altLang="en-US" sz="2400" dirty="0"/>
              <a:t> is classified as a “directed broadcast” packet e.g. 192.168.1.255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Directed broadcasts may pass through a router and reach all hosts on the target network.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2842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Default Subnet Mask</a:t>
            </a:r>
            <a:r>
              <a:rPr lang="en-GB" sz="3200" dirty="0"/>
              <a:t> </a:t>
            </a:r>
            <a:r>
              <a:rPr lang="en-GB" dirty="0"/>
              <a:t>(Recap)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dirty="0"/>
              <a:t>A subnet mask is a 32-bit binary number network device used to </a:t>
            </a:r>
            <a:r>
              <a:rPr lang="en-GB" altLang="en-US" sz="2800" u="sng" dirty="0">
                <a:solidFill>
                  <a:srgbClr val="0033CC"/>
                </a:solidFill>
              </a:rPr>
              <a:t>separate an IP address’s network portion from its host portion. </a:t>
            </a: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dirty="0"/>
              <a:t>Each IP address class is assigned a default subnet mask:</a:t>
            </a:r>
          </a:p>
        </p:txBody>
      </p:sp>
      <p:grpSp>
        <p:nvGrpSpPr>
          <p:cNvPr id="17413" name="Group 3"/>
          <p:cNvGrpSpPr>
            <a:grpSpLocks/>
          </p:cNvGrpSpPr>
          <p:nvPr/>
        </p:nvGrpSpPr>
        <p:grpSpPr bwMode="auto">
          <a:xfrm>
            <a:off x="1524000" y="3581400"/>
            <a:ext cx="6856413" cy="2686050"/>
            <a:chOff x="960" y="2256"/>
            <a:chExt cx="4319" cy="1692"/>
          </a:xfrm>
        </p:grpSpPr>
        <p:sp>
          <p:nvSpPr>
            <p:cNvPr id="17414" name="Rectangle 4"/>
            <p:cNvSpPr>
              <a:spLocks noChangeArrowheads="1"/>
            </p:cNvSpPr>
            <p:nvPr/>
          </p:nvSpPr>
          <p:spPr bwMode="auto">
            <a:xfrm>
              <a:off x="960" y="2256"/>
              <a:ext cx="4205" cy="139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17415" name="Rectangle 5"/>
            <p:cNvSpPr>
              <a:spLocks noChangeArrowheads="1"/>
            </p:cNvSpPr>
            <p:nvPr/>
          </p:nvSpPr>
          <p:spPr bwMode="auto">
            <a:xfrm>
              <a:off x="960" y="2256"/>
              <a:ext cx="4205" cy="417"/>
            </a:xfrm>
            <a:prstGeom prst="rect">
              <a:avLst/>
            </a:prstGeom>
            <a:solidFill>
              <a:srgbClr val="00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17416" name="Text Box 6"/>
            <p:cNvSpPr txBox="1">
              <a:spLocks noChangeArrowheads="1"/>
            </p:cNvSpPr>
            <p:nvPr/>
          </p:nvSpPr>
          <p:spPr bwMode="auto">
            <a:xfrm>
              <a:off x="960" y="2326"/>
              <a:ext cx="92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125"/>
                </a:spcBef>
                <a:buFont typeface="Arial Narrow" panose="020B0606020202030204" pitchFamily="34" charset="0"/>
                <a:buNone/>
              </a:pPr>
              <a:r>
                <a:rPr lang="en-GB" altLang="en-US" sz="18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Class</a:t>
              </a:r>
            </a:p>
          </p:txBody>
        </p:sp>
        <p:sp>
          <p:nvSpPr>
            <p:cNvPr id="17417" name="Text Box 7"/>
            <p:cNvSpPr txBox="1">
              <a:spLocks noChangeArrowheads="1"/>
            </p:cNvSpPr>
            <p:nvPr/>
          </p:nvSpPr>
          <p:spPr bwMode="auto">
            <a:xfrm>
              <a:off x="1709" y="2326"/>
              <a:ext cx="92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125"/>
                </a:spcBef>
                <a:buFont typeface="Arial Narrow" panose="020B0606020202030204" pitchFamily="34" charset="0"/>
                <a:buNone/>
              </a:pPr>
              <a:r>
                <a:rPr lang="en-GB" altLang="en-US" sz="18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Decimal</a:t>
              </a:r>
            </a:p>
          </p:txBody>
        </p:sp>
        <p:sp>
          <p:nvSpPr>
            <p:cNvPr id="17418" name="Text Box 8"/>
            <p:cNvSpPr txBox="1">
              <a:spLocks noChangeArrowheads="1"/>
            </p:cNvSpPr>
            <p:nvPr/>
          </p:nvSpPr>
          <p:spPr bwMode="auto">
            <a:xfrm>
              <a:off x="3206" y="2323"/>
              <a:ext cx="92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125"/>
                </a:spcBef>
                <a:buFont typeface="Arial Narrow" panose="020B0606020202030204" pitchFamily="34" charset="0"/>
                <a:buNone/>
              </a:pPr>
              <a:r>
                <a:rPr lang="en-GB" altLang="en-US" sz="18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Binary</a:t>
              </a:r>
            </a:p>
          </p:txBody>
        </p:sp>
        <p:sp>
          <p:nvSpPr>
            <p:cNvPr id="17419" name="Text Box 9"/>
            <p:cNvSpPr txBox="1">
              <a:spLocks noChangeArrowheads="1"/>
            </p:cNvSpPr>
            <p:nvPr/>
          </p:nvSpPr>
          <p:spPr bwMode="auto">
            <a:xfrm>
              <a:off x="1075" y="2671"/>
              <a:ext cx="922" cy="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125"/>
                </a:spcBef>
                <a:buFont typeface="Arial Narrow" panose="020B0606020202030204" pitchFamily="34" charset="0"/>
                <a:buNone/>
              </a:pPr>
              <a:r>
                <a:rPr lang="en-GB" altLang="en-US" sz="18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A</a:t>
              </a:r>
            </a:p>
            <a:p>
              <a:pPr>
                <a:lnSpc>
                  <a:spcPct val="100000"/>
                </a:lnSpc>
                <a:spcBef>
                  <a:spcPts val="1125"/>
                </a:spcBef>
                <a:buFont typeface="Arial Narrow" panose="020B0606020202030204" pitchFamily="34" charset="0"/>
                <a:buNone/>
              </a:pPr>
              <a:r>
                <a:rPr lang="en-GB" altLang="en-US" sz="18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B</a:t>
              </a:r>
            </a:p>
            <a:p>
              <a:pPr>
                <a:lnSpc>
                  <a:spcPct val="100000"/>
                </a:lnSpc>
                <a:spcBef>
                  <a:spcPts val="1125"/>
                </a:spcBef>
                <a:buFont typeface="Arial Narrow" panose="020B0606020202030204" pitchFamily="34" charset="0"/>
                <a:buNone/>
              </a:pPr>
              <a:r>
                <a:rPr lang="en-GB" altLang="en-US" sz="18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C</a:t>
              </a:r>
            </a:p>
          </p:txBody>
        </p:sp>
        <p:sp>
          <p:nvSpPr>
            <p:cNvPr id="17420" name="Text Box 10"/>
            <p:cNvSpPr txBox="1">
              <a:spLocks noChangeArrowheads="1"/>
            </p:cNvSpPr>
            <p:nvPr/>
          </p:nvSpPr>
          <p:spPr bwMode="auto">
            <a:xfrm>
              <a:off x="1709" y="2673"/>
              <a:ext cx="921" cy="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125"/>
                </a:spcBef>
                <a:buFont typeface="Arial Narrow" panose="020B0606020202030204" pitchFamily="34" charset="0"/>
                <a:buNone/>
              </a:pPr>
              <a:r>
                <a:rPr lang="en-GB" altLang="en-US" sz="18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255.0.0.0</a:t>
              </a:r>
            </a:p>
            <a:p>
              <a:pPr>
                <a:lnSpc>
                  <a:spcPct val="100000"/>
                </a:lnSpc>
                <a:spcBef>
                  <a:spcPts val="1125"/>
                </a:spcBef>
                <a:buFont typeface="Arial Narrow" panose="020B0606020202030204" pitchFamily="34" charset="0"/>
                <a:buNone/>
              </a:pPr>
              <a:r>
                <a:rPr lang="en-GB" altLang="en-US" sz="18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255.255.0.0</a:t>
              </a:r>
            </a:p>
            <a:p>
              <a:pPr>
                <a:lnSpc>
                  <a:spcPct val="100000"/>
                </a:lnSpc>
                <a:spcBef>
                  <a:spcPts val="1125"/>
                </a:spcBef>
                <a:buFont typeface="Arial Narrow" panose="020B0606020202030204" pitchFamily="34" charset="0"/>
                <a:buNone/>
              </a:pPr>
              <a:r>
                <a:rPr lang="en-GB" altLang="en-US" sz="18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255.255.255.0</a:t>
              </a:r>
            </a:p>
          </p:txBody>
        </p:sp>
        <p:sp>
          <p:nvSpPr>
            <p:cNvPr id="17421" name="Text Box 11"/>
            <p:cNvSpPr txBox="1">
              <a:spLocks noChangeArrowheads="1"/>
            </p:cNvSpPr>
            <p:nvPr/>
          </p:nvSpPr>
          <p:spPr bwMode="auto">
            <a:xfrm>
              <a:off x="2746" y="2673"/>
              <a:ext cx="2534" cy="1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125"/>
                </a:spcBef>
                <a:buFont typeface="Arial Narrow" panose="020B0606020202030204" pitchFamily="34" charset="0"/>
                <a:buNone/>
              </a:pPr>
              <a:r>
                <a:rPr lang="en-GB" altLang="en-US" sz="18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11111111.00000000.00000000.00000000</a:t>
              </a:r>
            </a:p>
            <a:p>
              <a:pPr>
                <a:lnSpc>
                  <a:spcPct val="100000"/>
                </a:lnSpc>
                <a:spcBef>
                  <a:spcPts val="1125"/>
                </a:spcBef>
                <a:buFont typeface="Arial Narrow" panose="020B0606020202030204" pitchFamily="34" charset="0"/>
                <a:buNone/>
              </a:pPr>
              <a:r>
                <a:rPr lang="en-GB" altLang="en-US" sz="18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11111111.11111111.00000000.00000000</a:t>
              </a:r>
            </a:p>
            <a:p>
              <a:pPr>
                <a:lnSpc>
                  <a:spcPct val="100000"/>
                </a:lnSpc>
                <a:spcBef>
                  <a:spcPts val="1125"/>
                </a:spcBef>
                <a:buFont typeface="Arial Narrow" panose="020B0606020202030204" pitchFamily="34" charset="0"/>
                <a:buNone/>
              </a:pPr>
              <a:r>
                <a:rPr lang="en-GB" altLang="en-US" sz="18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11111111.11111111.11111111.00000000</a:t>
              </a:r>
            </a:p>
          </p:txBody>
        </p:sp>
        <p:sp>
          <p:nvSpPr>
            <p:cNvPr id="17422" name="Line 12"/>
            <p:cNvSpPr>
              <a:spLocks noChangeShapeType="1"/>
            </p:cNvSpPr>
            <p:nvPr/>
          </p:nvSpPr>
          <p:spPr bwMode="auto">
            <a:xfrm>
              <a:off x="1536" y="2256"/>
              <a:ext cx="1" cy="13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Line 13"/>
            <p:cNvSpPr>
              <a:spLocks noChangeShapeType="1"/>
            </p:cNvSpPr>
            <p:nvPr/>
          </p:nvSpPr>
          <p:spPr bwMode="auto">
            <a:xfrm>
              <a:off x="2630" y="2256"/>
              <a:ext cx="1" cy="13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14"/>
            <p:cNvSpPr>
              <a:spLocks noChangeShapeType="1"/>
            </p:cNvSpPr>
            <p:nvPr/>
          </p:nvSpPr>
          <p:spPr bwMode="auto">
            <a:xfrm>
              <a:off x="960" y="2952"/>
              <a:ext cx="4205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15"/>
            <p:cNvSpPr>
              <a:spLocks noChangeShapeType="1"/>
            </p:cNvSpPr>
            <p:nvPr/>
          </p:nvSpPr>
          <p:spPr bwMode="auto">
            <a:xfrm>
              <a:off x="960" y="3161"/>
              <a:ext cx="4205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7720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Subnetting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153400" cy="53022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Reasons for Subnetting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Improve network performance and reduce network congestion (without subnetting, a broadcast will reach every device in the network)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Better network security (without </a:t>
            </a:r>
            <a:r>
              <a:rPr lang="en-GB" altLang="en-US" sz="2400"/>
              <a:t>subnetting, if </a:t>
            </a:r>
            <a:r>
              <a:rPr lang="en-GB" altLang="en-US" sz="2400" dirty="0"/>
              <a:t>a device gets compromised, the entire network become visible)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Based on the structure of an organization, the network administrator </a:t>
            </a:r>
            <a:r>
              <a:rPr lang="en-GB" altLang="en-US" sz="2400" u="sng" dirty="0">
                <a:solidFill>
                  <a:srgbClr val="0033CC"/>
                </a:solidFill>
              </a:rPr>
              <a:t>determines the number of subnets needed and number of hosts on each subnet.</a:t>
            </a:r>
            <a:endParaRPr lang="en-GB" altLang="en-US" sz="2400" dirty="0"/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A network device e.g. router will use the subnet mask to determine the destination subnet network ID by performing an </a:t>
            </a:r>
            <a:r>
              <a:rPr lang="en-GB" altLang="en-US" sz="2400" dirty="0">
                <a:solidFill>
                  <a:srgbClr val="0033CC"/>
                </a:solidFill>
              </a:rPr>
              <a:t>AND operation with Destination IP address of the incoming packet</a:t>
            </a:r>
            <a:r>
              <a:rPr lang="en-GB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62282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/>
              <a:t>Creating Subnets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838200"/>
            <a:ext cx="815340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dirty="0"/>
              <a:t>We use the subnet mask to determine which bits of the host portion define the subnet portion </a:t>
            </a:r>
            <a:r>
              <a:rPr lang="en-GB" altLang="en-US" sz="2800" dirty="0">
                <a:solidFill>
                  <a:srgbClr val="0033CC"/>
                </a:solidFill>
              </a:rPr>
              <a:t>i.e. </a:t>
            </a:r>
            <a:r>
              <a:rPr lang="en-GB" altLang="en-US" sz="2800" dirty="0">
                <a:solidFill>
                  <a:srgbClr val="0033CC"/>
                </a:solidFill>
                <a:latin typeface="Arial Narrow" panose="020B0606020202030204" pitchFamily="34" charset="0"/>
              </a:rPr>
              <a:t>borrow host bits to become subnet bits</a:t>
            </a:r>
            <a:endParaRPr lang="en-GB" altLang="en-US" sz="2800" dirty="0"/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dirty="0"/>
              <a:t>This subnet portion then becomes part of the IP address’s network portion.</a:t>
            </a:r>
          </a:p>
          <a:p>
            <a:pPr>
              <a:lnSpc>
                <a:spcPct val="100000"/>
              </a:lnSpc>
              <a:spcBef>
                <a:spcPts val="7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8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B7AE88-5677-432A-8E7E-E76B4330C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72917"/>
            <a:ext cx="5943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A91CD8-97C9-4C78-B127-5B2B684B8492}"/>
              </a:ext>
            </a:extLst>
          </p:cNvPr>
          <p:cNvSpPr/>
          <p:nvPr/>
        </p:nvSpPr>
        <p:spPr>
          <a:xfrm>
            <a:off x="609600" y="5330317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500"/>
              </a:spcBef>
              <a:buClr>
                <a:srgbClr val="0033CC"/>
              </a:buClr>
            </a:pPr>
            <a:r>
              <a:rPr lang="en-GB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The number of host bits to be borrowed depends on the number of subnets to be created.</a:t>
            </a:r>
          </a:p>
        </p:txBody>
      </p:sp>
    </p:spTree>
    <p:extLst>
      <p:ext uri="{BB962C8B-B14F-4D97-AF65-F5344CB8AC3E}">
        <p14:creationId xmlns:p14="http://schemas.microsoft.com/office/powerpoint/2010/main" val="26633783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Example of Subnetting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153400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In the Subnet Addressing Diagram, the network’s administrator has created two subnets from a single Class B network address, 135.15.0.0, using the network address’s third octet (135.15.x.0). </a:t>
            </a: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3810000" y="5638800"/>
            <a:ext cx="1828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  <a:buFont typeface="Arial Black" panose="020B0A04020102020204" pitchFamily="34" charset="0"/>
              <a:buNone/>
            </a:pPr>
            <a:r>
              <a:rPr lang="en-GB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t>Subnet Addressing</a:t>
            </a:r>
          </a:p>
        </p:txBody>
      </p:sp>
      <p:pic>
        <p:nvPicPr>
          <p:cNvPr id="1639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33600"/>
            <a:ext cx="46482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759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/>
              <a:t>Creating Subnets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We must always </a:t>
            </a:r>
            <a:r>
              <a:rPr lang="en-GB" altLang="en-US" sz="2800" u="sng">
                <a:solidFill>
                  <a:srgbClr val="0033CC"/>
                </a:solidFill>
              </a:rPr>
              <a:t>borrow host bits in descending order, starting from the left most bit position (MSB)</a:t>
            </a:r>
            <a:r>
              <a:rPr lang="en-GB" altLang="en-US" sz="2800"/>
              <a:t> and working to the right (LSB), as shown in the Borrowed (Lending) Bits Diagram.</a:t>
            </a:r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3124200" y="5638800"/>
            <a:ext cx="2514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  <a:buFont typeface="Arial Black" panose="020B0A04020102020204" pitchFamily="34" charset="0"/>
              <a:buNone/>
            </a:pPr>
            <a:r>
              <a:rPr lang="en-GB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t>Borrowed (Lending) Bits</a:t>
            </a:r>
          </a:p>
        </p:txBody>
      </p:sp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6400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616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/>
              <a:t>Maximum Usable Subnets and Hosts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153400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dirty="0"/>
              <a:t>Subnetting provides us a great deal of flexibility in determining the number of subnets we can create and the number of hosts we can support on each subnet.</a:t>
            </a: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dirty="0"/>
              <a:t>These numbers vary by the network address Class, as the Subnet and Hosts Table lists.</a:t>
            </a:r>
          </a:p>
        </p:txBody>
      </p:sp>
      <p:grpSp>
        <p:nvGrpSpPr>
          <p:cNvPr id="21509" name="Group 3"/>
          <p:cNvGrpSpPr>
            <a:grpSpLocks/>
          </p:cNvGrpSpPr>
          <p:nvPr/>
        </p:nvGrpSpPr>
        <p:grpSpPr bwMode="auto">
          <a:xfrm>
            <a:off x="1600200" y="3429000"/>
            <a:ext cx="5562601" cy="1835151"/>
            <a:chOff x="1056" y="2640"/>
            <a:chExt cx="3504" cy="1156"/>
          </a:xfrm>
        </p:grpSpPr>
        <p:sp>
          <p:nvSpPr>
            <p:cNvPr id="21510" name="Rectangle 4"/>
            <p:cNvSpPr>
              <a:spLocks noChangeArrowheads="1"/>
            </p:cNvSpPr>
            <p:nvPr/>
          </p:nvSpPr>
          <p:spPr bwMode="auto">
            <a:xfrm>
              <a:off x="1056" y="2759"/>
              <a:ext cx="3504" cy="101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21511" name="Rectangle 5"/>
            <p:cNvSpPr>
              <a:spLocks noChangeArrowheads="1"/>
            </p:cNvSpPr>
            <p:nvPr/>
          </p:nvSpPr>
          <p:spPr bwMode="auto">
            <a:xfrm>
              <a:off x="1056" y="2640"/>
              <a:ext cx="3504" cy="476"/>
            </a:xfrm>
            <a:prstGeom prst="rect">
              <a:avLst/>
            </a:prstGeom>
            <a:solidFill>
              <a:srgbClr val="00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21512" name="Text Box 6"/>
            <p:cNvSpPr txBox="1">
              <a:spLocks noChangeArrowheads="1"/>
            </p:cNvSpPr>
            <p:nvPr/>
          </p:nvSpPr>
          <p:spPr bwMode="auto">
            <a:xfrm>
              <a:off x="1104" y="2756"/>
              <a:ext cx="91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000"/>
                </a:spcBef>
                <a:buFont typeface="Arial Narrow" panose="020B0606020202030204" pitchFamily="34" charset="0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Address Class</a:t>
              </a:r>
            </a:p>
          </p:txBody>
        </p:sp>
        <p:sp>
          <p:nvSpPr>
            <p:cNvPr id="21513" name="Text Box 7"/>
            <p:cNvSpPr txBox="1">
              <a:spLocks noChangeArrowheads="1"/>
            </p:cNvSpPr>
            <p:nvPr/>
          </p:nvSpPr>
          <p:spPr bwMode="auto">
            <a:xfrm>
              <a:off x="1872" y="2699"/>
              <a:ext cx="13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000"/>
                </a:spcBef>
                <a:buFont typeface="Arial Narrow" panose="020B0606020202030204" pitchFamily="34" charset="0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Maximum Number </a:t>
              </a:r>
              <a:br>
                <a:rPr lang="en-GB" altLang="en-US" sz="1600" dirty="0">
                  <a:solidFill>
                    <a:srgbClr val="000000"/>
                  </a:solidFill>
                  <a:latin typeface="Arial Narrow" panose="020B0606020202030204" pitchFamily="34" charset="0"/>
                </a:rPr>
              </a:br>
              <a:r>
                <a:rPr lang="en-GB" altLang="en-US" sz="160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of Hosts</a:t>
              </a:r>
            </a:p>
          </p:txBody>
        </p:sp>
        <p:sp>
          <p:nvSpPr>
            <p:cNvPr id="21514" name="Text Box 8"/>
            <p:cNvSpPr txBox="1">
              <a:spLocks noChangeArrowheads="1"/>
            </p:cNvSpPr>
            <p:nvPr/>
          </p:nvSpPr>
          <p:spPr bwMode="auto">
            <a:xfrm>
              <a:off x="1344" y="3114"/>
              <a:ext cx="768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000"/>
                </a:spcBef>
                <a:buFont typeface="Arial Narrow" panose="020B0606020202030204" pitchFamily="34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Arial Narrow" panose="020B0606020202030204" pitchFamily="34" charset="0"/>
                </a:rPr>
                <a:t>A</a:t>
              </a:r>
            </a:p>
            <a:p>
              <a:pPr>
                <a:lnSpc>
                  <a:spcPct val="100000"/>
                </a:lnSpc>
                <a:spcBef>
                  <a:spcPts val="1000"/>
                </a:spcBef>
                <a:buFont typeface="Arial Narrow" panose="020B0606020202030204" pitchFamily="34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Arial Narrow" panose="020B0606020202030204" pitchFamily="34" charset="0"/>
                </a:rPr>
                <a:t>B</a:t>
              </a:r>
            </a:p>
            <a:p>
              <a:pPr>
                <a:lnSpc>
                  <a:spcPct val="100000"/>
                </a:lnSpc>
                <a:spcBef>
                  <a:spcPts val="1000"/>
                </a:spcBef>
                <a:buFont typeface="Arial Narrow" panose="020B0606020202030204" pitchFamily="34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Arial Narrow" panose="020B0606020202030204" pitchFamily="34" charset="0"/>
                </a:rPr>
                <a:t>C</a:t>
              </a:r>
            </a:p>
          </p:txBody>
        </p:sp>
        <p:sp>
          <p:nvSpPr>
            <p:cNvPr id="21515" name="Text Box 9"/>
            <p:cNvSpPr txBox="1">
              <a:spLocks noChangeArrowheads="1"/>
            </p:cNvSpPr>
            <p:nvPr/>
          </p:nvSpPr>
          <p:spPr bwMode="auto">
            <a:xfrm>
              <a:off x="3120" y="2699"/>
              <a:ext cx="1392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000"/>
                </a:spcBef>
                <a:buFont typeface="Arial Narrow" panose="020B0606020202030204" pitchFamily="34" charset="0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Maximum Number </a:t>
              </a:r>
              <a:br>
                <a:rPr lang="en-GB" altLang="en-US" sz="1600" dirty="0">
                  <a:solidFill>
                    <a:srgbClr val="000000"/>
                  </a:solidFill>
                  <a:latin typeface="Arial Narrow" panose="020B0606020202030204" pitchFamily="34" charset="0"/>
                </a:rPr>
              </a:br>
              <a:r>
                <a:rPr lang="en-GB" altLang="en-US" sz="160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of Subnets</a:t>
              </a:r>
            </a:p>
          </p:txBody>
        </p:sp>
        <p:sp>
          <p:nvSpPr>
            <p:cNvPr id="21516" name="Text Box 10"/>
            <p:cNvSpPr txBox="1">
              <a:spLocks noChangeArrowheads="1"/>
            </p:cNvSpPr>
            <p:nvPr/>
          </p:nvSpPr>
          <p:spPr bwMode="auto">
            <a:xfrm>
              <a:off x="2256" y="3116"/>
              <a:ext cx="768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000"/>
                </a:spcBef>
                <a:buFont typeface="Arial Narrow" panose="020B0606020202030204" pitchFamily="34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Arial Narrow" panose="020B0606020202030204" pitchFamily="34" charset="0"/>
                </a:rPr>
                <a:t>16.777.214</a:t>
              </a:r>
            </a:p>
            <a:p>
              <a:pPr>
                <a:lnSpc>
                  <a:spcPct val="100000"/>
                </a:lnSpc>
                <a:spcBef>
                  <a:spcPts val="1000"/>
                </a:spcBef>
                <a:buFont typeface="Arial Narrow" panose="020B0606020202030204" pitchFamily="34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Arial Narrow" panose="020B0606020202030204" pitchFamily="34" charset="0"/>
                </a:rPr>
                <a:t>65,534</a:t>
              </a:r>
            </a:p>
            <a:p>
              <a:pPr>
                <a:lnSpc>
                  <a:spcPct val="100000"/>
                </a:lnSpc>
                <a:spcBef>
                  <a:spcPts val="1000"/>
                </a:spcBef>
                <a:buFont typeface="Arial Narrow" panose="020B0606020202030204" pitchFamily="34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Arial Narrow" panose="020B0606020202030204" pitchFamily="34" charset="0"/>
                </a:rPr>
                <a:t>254</a:t>
              </a:r>
            </a:p>
          </p:txBody>
        </p:sp>
        <p:sp>
          <p:nvSpPr>
            <p:cNvPr id="21517" name="Text Box 11"/>
            <p:cNvSpPr txBox="1">
              <a:spLocks noChangeArrowheads="1"/>
            </p:cNvSpPr>
            <p:nvPr/>
          </p:nvSpPr>
          <p:spPr bwMode="auto">
            <a:xfrm>
              <a:off x="3552" y="3117"/>
              <a:ext cx="768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000"/>
                </a:spcBef>
                <a:buFont typeface="Arial Narrow" panose="020B0606020202030204" pitchFamily="34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Arial Narrow" panose="020B0606020202030204" pitchFamily="34" charset="0"/>
                </a:rPr>
                <a:t>4,194,302</a:t>
              </a:r>
            </a:p>
            <a:p>
              <a:pPr>
                <a:lnSpc>
                  <a:spcPct val="100000"/>
                </a:lnSpc>
                <a:spcBef>
                  <a:spcPts val="1000"/>
                </a:spcBef>
                <a:buFont typeface="Arial Narrow" panose="020B0606020202030204" pitchFamily="34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Arial Narrow" panose="020B0606020202030204" pitchFamily="34" charset="0"/>
                </a:rPr>
                <a:t>16,382</a:t>
              </a:r>
            </a:p>
            <a:p>
              <a:pPr>
                <a:lnSpc>
                  <a:spcPct val="100000"/>
                </a:lnSpc>
                <a:spcBef>
                  <a:spcPts val="1000"/>
                </a:spcBef>
                <a:buFont typeface="Arial Narrow" panose="020B0606020202030204" pitchFamily="34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Arial Narrow" panose="020B0606020202030204" pitchFamily="34" charset="0"/>
                </a:rPr>
                <a:t>62</a:t>
              </a:r>
            </a:p>
          </p:txBody>
        </p:sp>
        <p:sp>
          <p:nvSpPr>
            <p:cNvPr id="21518" name="Line 12"/>
            <p:cNvSpPr>
              <a:spLocks noChangeShapeType="1"/>
            </p:cNvSpPr>
            <p:nvPr/>
          </p:nvSpPr>
          <p:spPr bwMode="auto">
            <a:xfrm>
              <a:off x="1968" y="2640"/>
              <a:ext cx="1" cy="113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Line 13"/>
            <p:cNvSpPr>
              <a:spLocks noChangeShapeType="1"/>
            </p:cNvSpPr>
            <p:nvPr/>
          </p:nvSpPr>
          <p:spPr bwMode="auto">
            <a:xfrm>
              <a:off x="3216" y="2640"/>
              <a:ext cx="1" cy="113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Line 14"/>
            <p:cNvSpPr>
              <a:spLocks noChangeShapeType="1"/>
            </p:cNvSpPr>
            <p:nvPr/>
          </p:nvSpPr>
          <p:spPr bwMode="auto">
            <a:xfrm>
              <a:off x="1056" y="3295"/>
              <a:ext cx="3504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15"/>
            <p:cNvSpPr>
              <a:spLocks noChangeShapeType="1"/>
            </p:cNvSpPr>
            <p:nvPr/>
          </p:nvSpPr>
          <p:spPr bwMode="auto">
            <a:xfrm>
              <a:off x="1056" y="3533"/>
              <a:ext cx="3504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20892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9525"/>
            <a:ext cx="8991600" cy="703263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000" b="0"/>
              <a:t>Establishing the Subnet Information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Subnet masks give the router the information required to compute which subnet a particular host resides on.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Number of borrowed bits depends on :</a:t>
            </a:r>
            <a:r>
              <a:rPr lang="en-GB" altLang="en-US" sz="2400" dirty="0">
                <a:solidFill>
                  <a:srgbClr val="FF0000"/>
                </a:solidFill>
              </a:rPr>
              <a:t>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>
                <a:solidFill>
                  <a:srgbClr val="FF0000"/>
                </a:solidFill>
              </a:rPr>
              <a:t>number of subnets required and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>
                <a:solidFill>
                  <a:srgbClr val="FF0000"/>
                </a:solidFill>
              </a:rPr>
              <a:t>maximum number of hosts per subnet</a:t>
            </a:r>
          </a:p>
          <a:p>
            <a:pPr>
              <a:lnSpc>
                <a:spcPct val="6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dirty="0"/>
              <a:t>Formula to find the no. of host bits to borrow to become subnet bits is:</a:t>
            </a:r>
          </a:p>
          <a:p>
            <a:pPr>
              <a:lnSpc>
                <a:spcPct val="67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dirty="0"/>
              <a:t>                     </a:t>
            </a:r>
            <a:r>
              <a:rPr lang="en-US" altLang="en-US" sz="2400" dirty="0">
                <a:solidFill>
                  <a:srgbClr val="FF0000"/>
                </a:solidFill>
              </a:rPr>
              <a:t>No of required subnets &lt;=2 </a:t>
            </a:r>
            <a:r>
              <a:rPr lang="en-US" altLang="en-US" sz="2400" baseline="30000" dirty="0">
                <a:solidFill>
                  <a:srgbClr val="FF0000"/>
                </a:solidFill>
              </a:rPr>
              <a:t>subnet bits</a:t>
            </a:r>
            <a:r>
              <a:rPr lang="en-US" altLang="en-US" sz="2400" dirty="0">
                <a:solidFill>
                  <a:srgbClr val="FF0000"/>
                </a:solidFill>
              </a:rPr>
              <a:t>  - 2</a:t>
            </a:r>
            <a:endParaRPr lang="en-GB" altLang="en-US" sz="24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1800" dirty="0"/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1800" dirty="0"/>
              <a:t>Note that “-2” part is because two subnets are not used. RFC950 (a standard) requires that subnet number zero and all-ones subnet be restricted.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1800" dirty="0"/>
              <a:t>First subnet obtained after subnetting the network address is called subnet zero. A subnet zero address has all subnet bits set to binary 0s.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1800" dirty="0"/>
              <a:t>Last subnet obtained is called the all-ones subnet. An all-ones subnet address has all the subnet bits set to binary 1s.</a:t>
            </a:r>
            <a:endParaRPr lang="en-GB" altLang="en-US" sz="1800" dirty="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752600" y="3505200"/>
            <a:ext cx="49530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864298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-20638"/>
            <a:ext cx="8991600" cy="642938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/>
              <a:t>Main Topics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153400" cy="4618038"/>
          </a:xfrm>
        </p:spPr>
        <p:txBody>
          <a:bodyPr/>
          <a:lstStyle/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3200" dirty="0"/>
              <a:t>IP Addressing (IPv4)</a:t>
            </a:r>
            <a:r>
              <a:rPr lang="ar-SA" altLang="en-US" sz="3200" dirty="0">
                <a:cs typeface="Arial" panose="020B0604020202020204" pitchFamily="34" charset="0"/>
              </a:rPr>
              <a:t>‏</a:t>
            </a:r>
            <a:endParaRPr lang="en-GB" altLang="en-US" sz="3200" dirty="0"/>
          </a:p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3200" dirty="0"/>
              <a:t>Public and Private IP Addresses</a:t>
            </a:r>
          </a:p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3200" dirty="0"/>
              <a:t>Subnetting</a:t>
            </a:r>
          </a:p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3200" dirty="0"/>
              <a:t>Classless Inter-Domain Routing (CIDR)</a:t>
            </a:r>
          </a:p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3200" dirty="0"/>
              <a:t>Fixed Length Subnet Mask (FLSM) </a:t>
            </a:r>
            <a:endParaRPr lang="en-GB" altLang="en-US" sz="3200" dirty="0"/>
          </a:p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3200" dirty="0">
                <a:solidFill>
                  <a:srgbClr val="FF0000"/>
                </a:solidFill>
              </a:rPr>
              <a:t>Variable Length Subnet Mask (VLSM) (Optional)</a:t>
            </a:r>
          </a:p>
          <a:p>
            <a:pPr lvl="1">
              <a:lnSpc>
                <a:spcPct val="100000"/>
              </a:lnSpc>
              <a:spcBef>
                <a:spcPts val="800"/>
              </a:spcBef>
              <a:buFont typeface="Wingdings" pitchFamily="2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668227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-9525"/>
            <a:ext cx="8991600" cy="703263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000" b="0"/>
              <a:t>Establishing the Subnet Information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dirty="0"/>
              <a:t>However, today the use of subnet zero and subnet all ones are allowed and are generally accepted. </a:t>
            </a:r>
            <a:endParaRPr lang="en-US" altLang="en-US" sz="2400" u="sng" dirty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u="sng" dirty="0">
                <a:solidFill>
                  <a:schemeClr val="accent2"/>
                </a:solidFill>
              </a:rPr>
              <a:t>If  subnet zero and all-ones subnet are allowed</a:t>
            </a:r>
            <a:r>
              <a:rPr lang="en-US" altLang="en-US" sz="2400" dirty="0"/>
              <a:t>, then the following formula is used instead:</a:t>
            </a:r>
          </a:p>
          <a:p>
            <a:pPr lvl="1"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dirty="0"/>
              <a:t>               </a:t>
            </a:r>
            <a:r>
              <a:rPr lang="en-US" altLang="en-US" sz="2400" dirty="0">
                <a:solidFill>
                  <a:srgbClr val="FF0000"/>
                </a:solidFill>
              </a:rPr>
              <a:t>No of required subnets  ≤2 </a:t>
            </a:r>
            <a:r>
              <a:rPr lang="en-US" altLang="en-US" sz="2400" baseline="30000" dirty="0">
                <a:solidFill>
                  <a:srgbClr val="FF0000"/>
                </a:solidFill>
              </a:rPr>
              <a:t>subnet bits</a:t>
            </a:r>
            <a:r>
              <a:rPr lang="en-US" altLang="en-US" dirty="0"/>
              <a:t>  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>
                <a:solidFill>
                  <a:schemeClr val="tx1"/>
                </a:solidFill>
              </a:rPr>
              <a:t>Formula to find the no of usable hosts per subnet is: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>
                <a:solidFill>
                  <a:srgbClr val="FF0000"/>
                </a:solidFill>
              </a:rPr>
              <a:t>                Usable hosts per subnet = 2</a:t>
            </a:r>
            <a:r>
              <a:rPr lang="en-GB" altLang="en-US" sz="2400" baseline="30000" dirty="0">
                <a:solidFill>
                  <a:srgbClr val="FF0000"/>
                </a:solidFill>
              </a:rPr>
              <a:t>h</a:t>
            </a:r>
            <a:r>
              <a:rPr lang="en-GB" altLang="en-US" sz="2400" dirty="0">
                <a:solidFill>
                  <a:srgbClr val="FF0000"/>
                </a:solidFill>
              </a:rPr>
              <a:t> – 2</a:t>
            </a:r>
            <a:r>
              <a:rPr lang="en-GB" altLang="en-US" sz="2400" dirty="0"/>
              <a:t>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>
                <a:solidFill>
                  <a:schemeClr val="tx1"/>
                </a:solidFill>
              </a:rPr>
              <a:t>where</a:t>
            </a:r>
            <a:r>
              <a:rPr lang="en-GB" altLang="en-US" sz="2000" dirty="0"/>
              <a:t> </a:t>
            </a:r>
            <a:r>
              <a:rPr lang="en-GB" altLang="en-US" sz="2000" u="sng" dirty="0"/>
              <a:t>h = the remaining host bits</a:t>
            </a:r>
            <a:r>
              <a:rPr lang="en-GB" altLang="en-US" sz="2000" dirty="0"/>
              <a:t>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 dirty="0"/>
              <a:t>“-2” is to account for the 2 reserved addresses (the network address and broadcast address) that cannot be assigned to any hosts.</a:t>
            </a:r>
            <a:endParaRPr lang="en-GB" altLang="en-US" sz="2000" dirty="0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1828800" y="2514600"/>
            <a:ext cx="49530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1905000" y="3790950"/>
            <a:ext cx="49530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1328770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1"/>
          <p:cNvSpPr>
            <a:spLocks noChangeArrowheads="1"/>
          </p:cNvSpPr>
          <p:nvPr/>
        </p:nvSpPr>
        <p:spPr bwMode="auto">
          <a:xfrm>
            <a:off x="381000" y="0"/>
            <a:ext cx="8763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  <a:buFont typeface="Tahoma" panose="020B0604030504040204" pitchFamily="34" charset="0"/>
              <a:buNone/>
            </a:pPr>
            <a:r>
              <a:rPr lang="en-GB" altLang="en-US" sz="2800" dirty="0">
                <a:solidFill>
                  <a:srgbClr val="FFFFFF"/>
                </a:solidFill>
                <a:latin typeface="Tahoma" panose="020B0604030504040204" pitchFamily="34" charset="0"/>
              </a:rPr>
              <a:t>Class C IP addressing (N.N.N.H) Subnetting</a:t>
            </a:r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533400" y="3124199"/>
            <a:ext cx="8458200" cy="320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01638" indent="-401638">
              <a:tabLst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1023938" indent="-454025">
              <a:tabLst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1638" algn="l"/>
                <a:tab pos="858838" algn="l"/>
                <a:tab pos="1316038" algn="l"/>
                <a:tab pos="1773238" algn="l"/>
                <a:tab pos="2230438" algn="l"/>
                <a:tab pos="2687638" algn="l"/>
                <a:tab pos="3144838" algn="l"/>
                <a:tab pos="3602038" algn="l"/>
                <a:tab pos="4059238" algn="l"/>
                <a:tab pos="4516438" algn="l"/>
                <a:tab pos="4973638" algn="l"/>
                <a:tab pos="5430838" algn="l"/>
                <a:tab pos="5888038" algn="l"/>
                <a:tab pos="6345238" algn="l"/>
                <a:tab pos="6802438" algn="l"/>
                <a:tab pos="7259638" algn="l"/>
                <a:tab pos="7716838" algn="l"/>
                <a:tab pos="8174038" algn="l"/>
                <a:tab pos="8631238" algn="l"/>
                <a:tab pos="9088438" algn="l"/>
                <a:tab pos="9545638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ts val="600"/>
              </a:spcBef>
              <a:buSzPct val="140000"/>
              <a:buFont typeface="Wingdings" panose="05000000000000000000" pitchFamily="2" charset="2"/>
              <a:buChar char=""/>
            </a:pPr>
            <a:r>
              <a:rPr lang="en-GB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Using formula: usable subnets = </a:t>
            </a:r>
            <a:r>
              <a:rPr lang="en-GB" altLang="en-US" b="1" dirty="0">
                <a:solidFill>
                  <a:schemeClr val="accent2"/>
                </a:solidFill>
                <a:latin typeface="Arial Narrow" panose="020B0606020202030204" pitchFamily="34" charset="0"/>
              </a:rPr>
              <a:t>2</a:t>
            </a:r>
            <a:r>
              <a:rPr lang="en-GB" altLang="en-US" b="1" baseline="30000" dirty="0">
                <a:solidFill>
                  <a:schemeClr val="accent2"/>
                </a:solidFill>
                <a:latin typeface="Arial Narrow" panose="020B0606020202030204" pitchFamily="34" charset="0"/>
              </a:rPr>
              <a:t>lending bits</a:t>
            </a:r>
            <a:r>
              <a:rPr lang="en-GB" altLang="en-US" b="1" dirty="0">
                <a:solidFill>
                  <a:schemeClr val="accent2"/>
                </a:solidFill>
                <a:latin typeface="Arial Narrow" panose="020B0606020202030204" pitchFamily="34" charset="0"/>
              </a:rPr>
              <a:t> – 2 </a:t>
            </a:r>
            <a:r>
              <a:rPr lang="en-GB" altLang="en-US" b="1" dirty="0">
                <a:solidFill>
                  <a:schemeClr val="accent2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≥ 10</a:t>
            </a:r>
          </a:p>
          <a:p>
            <a:pPr>
              <a:spcBef>
                <a:spcPts val="600"/>
              </a:spcBef>
              <a:buSzPct val="140000"/>
              <a:buFont typeface="Wingdings" panose="05000000000000000000" pitchFamily="2" charset="2"/>
              <a:buChar char=""/>
            </a:pPr>
            <a:r>
              <a:rPr lang="en-GB" altLang="en-US" dirty="0">
                <a:solidFill>
                  <a:srgbClr val="0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Assume subnet-zero and </a:t>
            </a:r>
            <a:r>
              <a:rPr lang="en-US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all-ones subnet are not used.</a:t>
            </a:r>
            <a:endParaRPr lang="en-GB" altLang="en-US" dirty="0">
              <a:solidFill>
                <a:srgbClr val="00000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SzPct val="140000"/>
              <a:buFont typeface="Wingdings" panose="05000000000000000000" pitchFamily="2" charset="2"/>
              <a:buChar char=""/>
            </a:pPr>
            <a:r>
              <a:rPr lang="en-GB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To satisfy condition  2</a:t>
            </a:r>
            <a:r>
              <a:rPr lang="en-GB" altLang="en-US" baseline="30000" dirty="0">
                <a:solidFill>
                  <a:srgbClr val="000000"/>
                </a:solidFill>
                <a:latin typeface="Arial Narrow" panose="020B0606020202030204" pitchFamily="34" charset="0"/>
              </a:rPr>
              <a:t>lending bits</a:t>
            </a:r>
            <a:r>
              <a:rPr lang="en-GB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 – 2   </a:t>
            </a:r>
            <a:r>
              <a:rPr lang="en-GB" altLang="en-US" dirty="0">
                <a:solidFill>
                  <a:srgbClr val="0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≥</a:t>
            </a:r>
            <a:r>
              <a:rPr lang="en-GB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  10 =&gt;  lending bits must be 4. </a:t>
            </a:r>
          </a:p>
          <a:p>
            <a:pPr>
              <a:spcBef>
                <a:spcPts val="600"/>
              </a:spcBef>
              <a:buSzPct val="140000"/>
              <a:buFont typeface="Wingdings" panose="05000000000000000000" pitchFamily="2" charset="2"/>
              <a:buChar char=""/>
            </a:pPr>
            <a:r>
              <a:rPr lang="en-GB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Determine new subnet mask:</a:t>
            </a:r>
          </a:p>
          <a:p>
            <a:pPr lvl="1">
              <a:spcBef>
                <a:spcPts val="6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GB" altLang="en-US" dirty="0">
                <a:solidFill>
                  <a:srgbClr val="E80000"/>
                </a:solidFill>
                <a:latin typeface="Arial Narrow" panose="020B0606020202030204" pitchFamily="34" charset="0"/>
              </a:rPr>
              <a:t>1111</a:t>
            </a:r>
            <a:r>
              <a:rPr lang="en-GB" altLang="en-US" dirty="0">
                <a:solidFill>
                  <a:srgbClr val="0033CC"/>
                </a:solidFill>
                <a:latin typeface="Arial Narrow" panose="020B0606020202030204" pitchFamily="34" charset="0"/>
              </a:rPr>
              <a:t>0000 = 128 + 64 + 32+ 16 = 240</a:t>
            </a:r>
          </a:p>
          <a:p>
            <a:pPr lvl="1">
              <a:spcBef>
                <a:spcPts val="6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GB" altLang="en-US" dirty="0">
                <a:solidFill>
                  <a:srgbClr val="0033CC"/>
                </a:solidFill>
                <a:latin typeface="Arial Narrow" panose="020B0606020202030204" pitchFamily="34" charset="0"/>
              </a:rPr>
              <a:t>255.255.255.240</a:t>
            </a:r>
          </a:p>
          <a:p>
            <a:pPr>
              <a:spcBef>
                <a:spcPts val="600"/>
              </a:spcBef>
              <a:buSzPct val="140000"/>
              <a:buFont typeface="Wingdings" panose="05000000000000000000" pitchFamily="2" charset="2"/>
              <a:buChar char=""/>
            </a:pPr>
            <a:r>
              <a:rPr lang="en-GB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No of. usable host =&gt; 2</a:t>
            </a:r>
            <a:r>
              <a:rPr lang="en-GB" altLang="en-US" baseline="30000" dirty="0">
                <a:solidFill>
                  <a:srgbClr val="000000"/>
                </a:solidFill>
                <a:latin typeface="Arial Narrow" panose="020B0606020202030204" pitchFamily="34" charset="0"/>
              </a:rPr>
              <a:t>(8-4)</a:t>
            </a:r>
            <a:r>
              <a:rPr lang="en-GB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 – 2 = 14 hosts per subnet</a:t>
            </a:r>
          </a:p>
        </p:txBody>
      </p:sp>
      <p:grpSp>
        <p:nvGrpSpPr>
          <p:cNvPr id="24581" name="Group 3"/>
          <p:cNvGrpSpPr>
            <a:grpSpLocks/>
          </p:cNvGrpSpPr>
          <p:nvPr/>
        </p:nvGrpSpPr>
        <p:grpSpPr bwMode="auto">
          <a:xfrm>
            <a:off x="914400" y="1295400"/>
            <a:ext cx="4114800" cy="1908175"/>
            <a:chOff x="576" y="1008"/>
            <a:chExt cx="2592" cy="1202"/>
          </a:xfrm>
        </p:grpSpPr>
        <p:grpSp>
          <p:nvGrpSpPr>
            <p:cNvPr id="24586" name="Group 4"/>
            <p:cNvGrpSpPr>
              <a:grpSpLocks/>
            </p:cNvGrpSpPr>
            <p:nvPr/>
          </p:nvGrpSpPr>
          <p:grpSpPr bwMode="auto">
            <a:xfrm>
              <a:off x="1248" y="1296"/>
              <a:ext cx="1919" cy="191"/>
              <a:chOff x="1248" y="1296"/>
              <a:chExt cx="1919" cy="191"/>
            </a:xfrm>
          </p:grpSpPr>
          <p:sp>
            <p:nvSpPr>
              <p:cNvPr id="24602" name="Rectangle 5"/>
              <p:cNvSpPr>
                <a:spLocks noChangeArrowheads="1"/>
              </p:cNvSpPr>
              <p:nvPr/>
            </p:nvSpPr>
            <p:spPr bwMode="auto">
              <a:xfrm>
                <a:off x="1248" y="1296"/>
                <a:ext cx="480" cy="192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GB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195</a:t>
                </a:r>
              </a:p>
            </p:txBody>
          </p:sp>
          <p:sp>
            <p:nvSpPr>
              <p:cNvPr id="24603" name="Rectangle 6"/>
              <p:cNvSpPr>
                <a:spLocks noChangeArrowheads="1"/>
              </p:cNvSpPr>
              <p:nvPr/>
            </p:nvSpPr>
            <p:spPr bwMode="auto">
              <a:xfrm>
                <a:off x="1728" y="1296"/>
                <a:ext cx="480" cy="192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GB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63</a:t>
                </a:r>
              </a:p>
            </p:txBody>
          </p:sp>
          <p:sp>
            <p:nvSpPr>
              <p:cNvPr id="24604" name="Rectangle 7"/>
              <p:cNvSpPr>
                <a:spLocks noChangeArrowheads="1"/>
              </p:cNvSpPr>
              <p:nvPr/>
            </p:nvSpPr>
            <p:spPr bwMode="auto">
              <a:xfrm>
                <a:off x="2208" y="1296"/>
                <a:ext cx="480" cy="192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GB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24605" name="Rectangle 8"/>
              <p:cNvSpPr>
                <a:spLocks noChangeArrowheads="1"/>
              </p:cNvSpPr>
              <p:nvPr/>
            </p:nvSpPr>
            <p:spPr bwMode="auto">
              <a:xfrm>
                <a:off x="2688" y="1296"/>
                <a:ext cx="480" cy="192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GB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24587" name="Line 9"/>
            <p:cNvSpPr>
              <a:spLocks noChangeShapeType="1"/>
            </p:cNvSpPr>
            <p:nvPr/>
          </p:nvSpPr>
          <p:spPr bwMode="auto">
            <a:xfrm>
              <a:off x="1248" y="1200"/>
              <a:ext cx="1440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8" name="Line 10"/>
            <p:cNvSpPr>
              <a:spLocks noChangeShapeType="1"/>
            </p:cNvSpPr>
            <p:nvPr/>
          </p:nvSpPr>
          <p:spPr bwMode="auto">
            <a:xfrm>
              <a:off x="2640" y="1200"/>
              <a:ext cx="528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Text Box 11"/>
            <p:cNvSpPr txBox="1">
              <a:spLocks noChangeArrowheads="1"/>
            </p:cNvSpPr>
            <p:nvPr/>
          </p:nvSpPr>
          <p:spPr bwMode="auto">
            <a:xfrm>
              <a:off x="1683" y="1008"/>
              <a:ext cx="6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Network</a:t>
              </a:r>
            </a:p>
          </p:txBody>
        </p:sp>
        <p:sp>
          <p:nvSpPr>
            <p:cNvPr id="24590" name="Text Box 12"/>
            <p:cNvSpPr txBox="1">
              <a:spLocks noChangeArrowheads="1"/>
            </p:cNvSpPr>
            <p:nvPr/>
          </p:nvSpPr>
          <p:spPr bwMode="auto">
            <a:xfrm>
              <a:off x="2709" y="1008"/>
              <a:ext cx="41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Host</a:t>
              </a:r>
            </a:p>
          </p:txBody>
        </p:sp>
        <p:sp>
          <p:nvSpPr>
            <p:cNvPr id="24591" name="Text Box 13"/>
            <p:cNvSpPr txBox="1">
              <a:spLocks noChangeArrowheads="1"/>
            </p:cNvSpPr>
            <p:nvPr/>
          </p:nvSpPr>
          <p:spPr bwMode="auto">
            <a:xfrm>
              <a:off x="576" y="1104"/>
              <a:ext cx="672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1125"/>
                </a:spcBef>
                <a:buFont typeface="Arial" panose="020B0604020202020204" pitchFamily="34" charset="0"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IP Address</a:t>
              </a:r>
            </a:p>
          </p:txBody>
        </p:sp>
        <p:grpSp>
          <p:nvGrpSpPr>
            <p:cNvPr id="24592" name="Group 14"/>
            <p:cNvGrpSpPr>
              <a:grpSpLocks/>
            </p:cNvGrpSpPr>
            <p:nvPr/>
          </p:nvGrpSpPr>
          <p:grpSpPr bwMode="auto">
            <a:xfrm>
              <a:off x="1248" y="1824"/>
              <a:ext cx="1919" cy="191"/>
              <a:chOff x="1248" y="1824"/>
              <a:chExt cx="1919" cy="191"/>
            </a:xfrm>
          </p:grpSpPr>
          <p:sp>
            <p:nvSpPr>
              <p:cNvPr id="24598" name="Rectangle 15"/>
              <p:cNvSpPr>
                <a:spLocks noChangeArrowheads="1"/>
              </p:cNvSpPr>
              <p:nvPr/>
            </p:nvSpPr>
            <p:spPr bwMode="auto">
              <a:xfrm>
                <a:off x="1248" y="1824"/>
                <a:ext cx="480" cy="192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GB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255</a:t>
                </a:r>
              </a:p>
            </p:txBody>
          </p:sp>
          <p:sp>
            <p:nvSpPr>
              <p:cNvPr id="24599" name="Rectangle 16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480" cy="192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GB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255</a:t>
                </a:r>
              </a:p>
            </p:txBody>
          </p:sp>
          <p:sp>
            <p:nvSpPr>
              <p:cNvPr id="24600" name="Rectangle 17"/>
              <p:cNvSpPr>
                <a:spLocks noChangeArrowheads="1"/>
              </p:cNvSpPr>
              <p:nvPr/>
            </p:nvSpPr>
            <p:spPr bwMode="auto">
              <a:xfrm>
                <a:off x="2208" y="1824"/>
                <a:ext cx="480" cy="192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GB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255</a:t>
                </a:r>
              </a:p>
            </p:txBody>
          </p:sp>
          <p:sp>
            <p:nvSpPr>
              <p:cNvPr id="24601" name="Rectangle 18"/>
              <p:cNvSpPr>
                <a:spLocks noChangeArrowheads="1"/>
              </p:cNvSpPr>
              <p:nvPr/>
            </p:nvSpPr>
            <p:spPr bwMode="auto">
              <a:xfrm>
                <a:off x="2688" y="1824"/>
                <a:ext cx="480" cy="192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GB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24593" name="Line 19"/>
            <p:cNvSpPr>
              <a:spLocks noChangeShapeType="1"/>
            </p:cNvSpPr>
            <p:nvPr/>
          </p:nvSpPr>
          <p:spPr bwMode="auto">
            <a:xfrm>
              <a:off x="1248" y="1728"/>
              <a:ext cx="1440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4" name="Line 20"/>
            <p:cNvSpPr>
              <a:spLocks noChangeShapeType="1"/>
            </p:cNvSpPr>
            <p:nvPr/>
          </p:nvSpPr>
          <p:spPr bwMode="auto">
            <a:xfrm>
              <a:off x="2640" y="1728"/>
              <a:ext cx="528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Text Box 21"/>
            <p:cNvSpPr txBox="1">
              <a:spLocks noChangeArrowheads="1"/>
            </p:cNvSpPr>
            <p:nvPr/>
          </p:nvSpPr>
          <p:spPr bwMode="auto">
            <a:xfrm>
              <a:off x="1683" y="1536"/>
              <a:ext cx="6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GB" altLang="en-US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Network</a:t>
              </a:r>
            </a:p>
          </p:txBody>
        </p:sp>
        <p:sp>
          <p:nvSpPr>
            <p:cNvPr id="24596" name="Text Box 22"/>
            <p:cNvSpPr txBox="1">
              <a:spLocks noChangeArrowheads="1"/>
            </p:cNvSpPr>
            <p:nvPr/>
          </p:nvSpPr>
          <p:spPr bwMode="auto">
            <a:xfrm>
              <a:off x="2709" y="1536"/>
              <a:ext cx="41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Host</a:t>
              </a:r>
            </a:p>
          </p:txBody>
        </p:sp>
        <p:sp>
          <p:nvSpPr>
            <p:cNvPr id="24597" name="Text Box 23"/>
            <p:cNvSpPr txBox="1">
              <a:spLocks noChangeArrowheads="1"/>
            </p:cNvSpPr>
            <p:nvPr/>
          </p:nvSpPr>
          <p:spPr bwMode="auto">
            <a:xfrm>
              <a:off x="576" y="1632"/>
              <a:ext cx="672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1125"/>
                </a:spcBef>
                <a:buFont typeface="Arial" panose="020B0604020202020204" pitchFamily="34" charset="0"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Default Subnet Mask</a:t>
              </a:r>
            </a:p>
          </p:txBody>
        </p:sp>
      </p:grpSp>
      <p:sp>
        <p:nvSpPr>
          <p:cNvPr id="24582" name="Rectangle 24"/>
          <p:cNvSpPr>
            <a:spLocks noChangeArrowheads="1"/>
          </p:cNvSpPr>
          <p:nvPr/>
        </p:nvSpPr>
        <p:spPr bwMode="auto">
          <a:xfrm>
            <a:off x="533400" y="6858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SzPct val="140000"/>
              <a:buFont typeface="Wingdings" panose="05000000000000000000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Given a Class C network address 195.63.10.0, how to create 10 subnets ?</a:t>
            </a:r>
          </a:p>
        </p:txBody>
      </p:sp>
      <p:sp>
        <p:nvSpPr>
          <p:cNvPr id="24583" name="Text Box 25"/>
          <p:cNvSpPr txBox="1">
            <a:spLocks noChangeArrowheads="1"/>
          </p:cNvSpPr>
          <p:nvPr/>
        </p:nvSpPr>
        <p:spPr bwMode="auto">
          <a:xfrm>
            <a:off x="5651500" y="1430338"/>
            <a:ext cx="274161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250"/>
              </a:spcBef>
              <a:buClr>
                <a:srgbClr val="0000FF"/>
              </a:buClr>
            </a:pPr>
            <a:r>
              <a:rPr lang="en-GB" altLang="en-US" sz="2000" b="1">
                <a:solidFill>
                  <a:srgbClr val="0000FF"/>
                </a:solidFill>
              </a:rPr>
              <a:t>Borrow from Host bits</a:t>
            </a:r>
          </a:p>
        </p:txBody>
      </p:sp>
      <p:sp>
        <p:nvSpPr>
          <p:cNvPr id="24584" name="Text Box 26"/>
          <p:cNvSpPr txBox="1">
            <a:spLocks noChangeArrowheads="1"/>
          </p:cNvSpPr>
          <p:nvPr/>
        </p:nvSpPr>
        <p:spPr bwMode="auto">
          <a:xfrm>
            <a:off x="6159500" y="1822450"/>
            <a:ext cx="1724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500"/>
              </a:spcBef>
              <a:buClr>
                <a:srgbClr val="E80000"/>
              </a:buClr>
            </a:pPr>
            <a:r>
              <a:rPr lang="en-GB" altLang="en-US" b="1">
                <a:solidFill>
                  <a:srgbClr val="E80000"/>
                </a:solidFill>
              </a:rPr>
              <a:t>nnnn</a:t>
            </a:r>
            <a:r>
              <a:rPr lang="en-GB" altLang="en-US" b="1">
                <a:solidFill>
                  <a:srgbClr val="549C48"/>
                </a:solidFill>
              </a:rPr>
              <a:t>hhhh</a:t>
            </a:r>
          </a:p>
        </p:txBody>
      </p:sp>
      <p:sp>
        <p:nvSpPr>
          <p:cNvPr id="24585" name="Text Box 27"/>
          <p:cNvSpPr txBox="1">
            <a:spLocks noChangeArrowheads="1"/>
          </p:cNvSpPr>
          <p:nvPr/>
        </p:nvSpPr>
        <p:spPr bwMode="auto">
          <a:xfrm>
            <a:off x="6226175" y="2354263"/>
            <a:ext cx="1698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500"/>
              </a:spcBef>
              <a:buClr>
                <a:srgbClr val="E80000"/>
              </a:buClr>
            </a:pPr>
            <a:r>
              <a:rPr lang="en-GB" altLang="en-US" b="1">
                <a:solidFill>
                  <a:srgbClr val="E80000"/>
                </a:solidFill>
              </a:rPr>
              <a:t>1111</a:t>
            </a:r>
            <a:r>
              <a:rPr lang="en-GB" altLang="en-US" b="1">
                <a:solidFill>
                  <a:srgbClr val="549C48"/>
                </a:solidFill>
              </a:rPr>
              <a:t>0000</a:t>
            </a:r>
          </a:p>
        </p:txBody>
      </p:sp>
    </p:spTree>
    <p:extLst>
      <p:ext uri="{BB962C8B-B14F-4D97-AF65-F5344CB8AC3E}">
        <p14:creationId xmlns:p14="http://schemas.microsoft.com/office/powerpoint/2010/main" val="4276123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"/>
          <p:cNvSpPr>
            <a:spLocks noChangeArrowheads="1"/>
          </p:cNvSpPr>
          <p:nvPr/>
        </p:nvSpPr>
        <p:spPr bwMode="auto">
          <a:xfrm>
            <a:off x="381000" y="0"/>
            <a:ext cx="8763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  <a:buFont typeface="Tahoma" panose="020B0604030504040204" pitchFamily="34" charset="0"/>
              <a:buNone/>
            </a:pPr>
            <a:r>
              <a:rPr lang="en-GB" altLang="en-US" sz="2800" dirty="0">
                <a:solidFill>
                  <a:srgbClr val="FFFFFF"/>
                </a:solidFill>
                <a:latin typeface="Tahoma" panose="020B0604030504040204" pitchFamily="34" charset="0"/>
              </a:rPr>
              <a:t>Class C IP addressing (N.N.N.H) Subnetting</a:t>
            </a:r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838200" y="3505200"/>
            <a:ext cx="7772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grpSp>
        <p:nvGrpSpPr>
          <p:cNvPr id="25605" name="Group 3"/>
          <p:cNvGrpSpPr>
            <a:grpSpLocks/>
          </p:cNvGrpSpPr>
          <p:nvPr/>
        </p:nvGrpSpPr>
        <p:grpSpPr bwMode="auto">
          <a:xfrm>
            <a:off x="381000" y="1219200"/>
            <a:ext cx="8534400" cy="5038725"/>
            <a:chOff x="240" y="768"/>
            <a:chExt cx="5376" cy="3174"/>
          </a:xfrm>
        </p:grpSpPr>
        <p:sp>
          <p:nvSpPr>
            <p:cNvPr id="25608" name="Rectangle 4"/>
            <p:cNvSpPr>
              <a:spLocks noChangeArrowheads="1"/>
            </p:cNvSpPr>
            <p:nvPr/>
          </p:nvSpPr>
          <p:spPr bwMode="auto">
            <a:xfrm>
              <a:off x="3648" y="3741"/>
              <a:ext cx="196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FF0000"/>
                  </a:solidFill>
                  <a:latin typeface="Arial Narrow" panose="020B0606020202030204" pitchFamily="34" charset="0"/>
                </a:rPr>
                <a:t>Not used</a:t>
              </a:r>
            </a:p>
          </p:txBody>
        </p:sp>
        <p:sp>
          <p:nvSpPr>
            <p:cNvPr id="25609" name="Rectangle 5"/>
            <p:cNvSpPr>
              <a:spLocks noChangeArrowheads="1"/>
            </p:cNvSpPr>
            <p:nvPr/>
          </p:nvSpPr>
          <p:spPr bwMode="auto">
            <a:xfrm>
              <a:off x="2631" y="3741"/>
              <a:ext cx="101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25610" name="Rectangle 6"/>
            <p:cNvSpPr>
              <a:spLocks noChangeArrowheads="1"/>
            </p:cNvSpPr>
            <p:nvPr/>
          </p:nvSpPr>
          <p:spPr bwMode="auto">
            <a:xfrm>
              <a:off x="1584" y="3741"/>
              <a:ext cx="104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rgbClr val="FF0000"/>
                  </a:solidFill>
                  <a:latin typeface="Arial Narrow" panose="020B0606020202030204" pitchFamily="34" charset="0"/>
                </a:rPr>
                <a:t>1     1    1      1</a:t>
              </a:r>
            </a:p>
          </p:txBody>
        </p:sp>
        <p:sp>
          <p:nvSpPr>
            <p:cNvPr id="25611" name="Rectangle 7"/>
            <p:cNvSpPr>
              <a:spLocks noChangeArrowheads="1"/>
            </p:cNvSpPr>
            <p:nvPr/>
          </p:nvSpPr>
          <p:spPr bwMode="auto">
            <a:xfrm>
              <a:off x="240" y="3741"/>
              <a:ext cx="1344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25612" name="Rectangle 8"/>
            <p:cNvSpPr>
              <a:spLocks noChangeArrowheads="1"/>
            </p:cNvSpPr>
            <p:nvPr/>
          </p:nvSpPr>
          <p:spPr bwMode="auto">
            <a:xfrm>
              <a:off x="3648" y="3252"/>
              <a:ext cx="1968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IP address range: 195.63.10.225 to .238</a:t>
              </a:r>
            </a:p>
          </p:txBody>
        </p:sp>
        <p:sp>
          <p:nvSpPr>
            <p:cNvPr id="25613" name="Rectangle 9"/>
            <p:cNvSpPr>
              <a:spLocks noChangeArrowheads="1"/>
            </p:cNvSpPr>
            <p:nvPr/>
          </p:nvSpPr>
          <p:spPr bwMode="auto">
            <a:xfrm>
              <a:off x="2631" y="3252"/>
              <a:ext cx="1017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chemeClr val="accent2"/>
                  </a:solidFill>
                  <a:latin typeface="Arial Narrow" panose="020B0606020202030204" pitchFamily="34" charset="0"/>
                </a:rPr>
                <a:t>0     0    0      1</a:t>
              </a:r>
            </a:p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chemeClr val="accent2"/>
                  </a:solidFill>
                  <a:latin typeface="Arial Narrow" panose="020B0606020202030204" pitchFamily="34" charset="0"/>
                </a:rPr>
                <a:t>to</a:t>
              </a:r>
            </a:p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chemeClr val="accent2"/>
                  </a:solidFill>
                  <a:latin typeface="Arial Narrow" panose="020B0606020202030204" pitchFamily="34" charset="0"/>
                </a:rPr>
                <a:t>1     1    1      0</a:t>
              </a:r>
            </a:p>
          </p:txBody>
        </p:sp>
        <p:sp>
          <p:nvSpPr>
            <p:cNvPr id="25614" name="Rectangle 10"/>
            <p:cNvSpPr>
              <a:spLocks noChangeArrowheads="1"/>
            </p:cNvSpPr>
            <p:nvPr/>
          </p:nvSpPr>
          <p:spPr bwMode="auto">
            <a:xfrm>
              <a:off x="1584" y="3252"/>
              <a:ext cx="1047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rgbClr val="FF0000"/>
                  </a:solidFill>
                  <a:latin typeface="Arial Narrow" panose="020B0606020202030204" pitchFamily="34" charset="0"/>
                </a:rPr>
                <a:t>1     1    1      0</a:t>
              </a:r>
            </a:p>
          </p:txBody>
        </p:sp>
        <p:sp>
          <p:nvSpPr>
            <p:cNvPr id="25615" name="Rectangle 11"/>
            <p:cNvSpPr>
              <a:spLocks noChangeArrowheads="1"/>
            </p:cNvSpPr>
            <p:nvPr/>
          </p:nvSpPr>
          <p:spPr bwMode="auto">
            <a:xfrm>
              <a:off x="240" y="3252"/>
              <a:ext cx="134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Last useable subnet</a:t>
              </a:r>
            </a:p>
            <a:p>
              <a:pPr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(195.63.10.224)</a:t>
              </a:r>
              <a:r>
                <a:rPr lang="ar-SA" altLang="en-US" sz="15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‏</a:t>
              </a:r>
              <a:endParaRPr lang="en-GB" altLang="en-US" sz="15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16" name="Rectangle 12"/>
            <p:cNvSpPr>
              <a:spLocks noChangeArrowheads="1"/>
            </p:cNvSpPr>
            <p:nvPr/>
          </p:nvSpPr>
          <p:spPr bwMode="auto">
            <a:xfrm>
              <a:off x="3648" y="3039"/>
              <a:ext cx="19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…………</a:t>
              </a:r>
            </a:p>
          </p:txBody>
        </p:sp>
        <p:sp>
          <p:nvSpPr>
            <p:cNvPr id="25617" name="Rectangle 13"/>
            <p:cNvSpPr>
              <a:spLocks noChangeArrowheads="1"/>
            </p:cNvSpPr>
            <p:nvPr/>
          </p:nvSpPr>
          <p:spPr bwMode="auto">
            <a:xfrm>
              <a:off x="2631" y="3039"/>
              <a:ext cx="101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………….</a:t>
              </a:r>
            </a:p>
          </p:txBody>
        </p:sp>
        <p:sp>
          <p:nvSpPr>
            <p:cNvPr id="25618" name="Rectangle 14"/>
            <p:cNvSpPr>
              <a:spLocks noChangeArrowheads="1"/>
            </p:cNvSpPr>
            <p:nvPr/>
          </p:nvSpPr>
          <p:spPr bwMode="auto">
            <a:xfrm>
              <a:off x="1584" y="3039"/>
              <a:ext cx="10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…………..</a:t>
              </a:r>
            </a:p>
          </p:txBody>
        </p:sp>
        <p:sp>
          <p:nvSpPr>
            <p:cNvPr id="25619" name="Rectangle 15"/>
            <p:cNvSpPr>
              <a:spLocks noChangeArrowheads="1"/>
            </p:cNvSpPr>
            <p:nvPr/>
          </p:nvSpPr>
          <p:spPr bwMode="auto">
            <a:xfrm>
              <a:off x="240" y="3039"/>
              <a:ext cx="13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…………</a:t>
              </a:r>
            </a:p>
          </p:txBody>
        </p:sp>
        <p:sp>
          <p:nvSpPr>
            <p:cNvPr id="25620" name="Rectangle 16"/>
            <p:cNvSpPr>
              <a:spLocks noChangeArrowheads="1"/>
            </p:cNvSpPr>
            <p:nvPr/>
          </p:nvSpPr>
          <p:spPr bwMode="auto">
            <a:xfrm>
              <a:off x="3648" y="2550"/>
              <a:ext cx="1968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IP address range: 195.63.10.49 to .62</a:t>
              </a:r>
            </a:p>
          </p:txBody>
        </p:sp>
        <p:sp>
          <p:nvSpPr>
            <p:cNvPr id="25621" name="Rectangle 17"/>
            <p:cNvSpPr>
              <a:spLocks noChangeArrowheads="1"/>
            </p:cNvSpPr>
            <p:nvPr/>
          </p:nvSpPr>
          <p:spPr bwMode="auto">
            <a:xfrm>
              <a:off x="2631" y="2550"/>
              <a:ext cx="1017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chemeClr val="accent2"/>
                  </a:solidFill>
                  <a:latin typeface="Arial Narrow" panose="020B0606020202030204" pitchFamily="34" charset="0"/>
                </a:rPr>
                <a:t>0     0    0      1</a:t>
              </a:r>
            </a:p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chemeClr val="accent2"/>
                  </a:solidFill>
                  <a:latin typeface="Arial Narrow" panose="020B0606020202030204" pitchFamily="34" charset="0"/>
                </a:rPr>
                <a:t>to</a:t>
              </a:r>
            </a:p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chemeClr val="accent2"/>
                  </a:solidFill>
                  <a:latin typeface="Arial Narrow" panose="020B0606020202030204" pitchFamily="34" charset="0"/>
                </a:rPr>
                <a:t>1     1    1      0</a:t>
              </a:r>
            </a:p>
          </p:txBody>
        </p:sp>
        <p:sp>
          <p:nvSpPr>
            <p:cNvPr id="25622" name="Rectangle 18"/>
            <p:cNvSpPr>
              <a:spLocks noChangeArrowheads="1"/>
            </p:cNvSpPr>
            <p:nvPr/>
          </p:nvSpPr>
          <p:spPr bwMode="auto">
            <a:xfrm>
              <a:off x="1584" y="2550"/>
              <a:ext cx="1047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rgbClr val="FF0000"/>
                  </a:solidFill>
                  <a:latin typeface="Arial Narrow" panose="020B0606020202030204" pitchFamily="34" charset="0"/>
                </a:rPr>
                <a:t>0     0    1      1</a:t>
              </a:r>
            </a:p>
          </p:txBody>
        </p:sp>
        <p:sp>
          <p:nvSpPr>
            <p:cNvPr id="25623" name="Rectangle 19"/>
            <p:cNvSpPr>
              <a:spLocks noChangeArrowheads="1"/>
            </p:cNvSpPr>
            <p:nvPr/>
          </p:nvSpPr>
          <p:spPr bwMode="auto">
            <a:xfrm>
              <a:off x="240" y="2550"/>
              <a:ext cx="134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Third useable subnet</a:t>
              </a:r>
            </a:p>
            <a:p>
              <a:pPr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(195.63.10.48)</a:t>
              </a:r>
              <a:r>
                <a:rPr lang="ar-SA" altLang="en-US" sz="15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‏</a:t>
              </a:r>
              <a:endParaRPr lang="en-GB" altLang="en-US" sz="15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24" name="Rectangle 20"/>
            <p:cNvSpPr>
              <a:spLocks noChangeArrowheads="1"/>
            </p:cNvSpPr>
            <p:nvPr/>
          </p:nvSpPr>
          <p:spPr bwMode="auto">
            <a:xfrm>
              <a:off x="3648" y="2061"/>
              <a:ext cx="1968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IP address range: 195.63.10.33 to .46</a:t>
              </a:r>
            </a:p>
          </p:txBody>
        </p:sp>
        <p:sp>
          <p:nvSpPr>
            <p:cNvPr id="25625" name="Rectangle 21"/>
            <p:cNvSpPr>
              <a:spLocks noChangeArrowheads="1"/>
            </p:cNvSpPr>
            <p:nvPr/>
          </p:nvSpPr>
          <p:spPr bwMode="auto">
            <a:xfrm>
              <a:off x="2631" y="2061"/>
              <a:ext cx="1017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chemeClr val="accent2"/>
                  </a:solidFill>
                  <a:latin typeface="Arial Narrow" panose="020B0606020202030204" pitchFamily="34" charset="0"/>
                </a:rPr>
                <a:t>0     0    0      1</a:t>
              </a:r>
            </a:p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chemeClr val="accent2"/>
                  </a:solidFill>
                  <a:latin typeface="Arial Narrow" panose="020B0606020202030204" pitchFamily="34" charset="0"/>
                </a:rPr>
                <a:t>to</a:t>
              </a:r>
            </a:p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chemeClr val="accent2"/>
                  </a:solidFill>
                  <a:latin typeface="Arial Narrow" panose="020B0606020202030204" pitchFamily="34" charset="0"/>
                </a:rPr>
                <a:t>1     1    1      0</a:t>
              </a:r>
            </a:p>
          </p:txBody>
        </p:sp>
        <p:sp>
          <p:nvSpPr>
            <p:cNvPr id="25626" name="Rectangle 22"/>
            <p:cNvSpPr>
              <a:spLocks noChangeArrowheads="1"/>
            </p:cNvSpPr>
            <p:nvPr/>
          </p:nvSpPr>
          <p:spPr bwMode="auto">
            <a:xfrm>
              <a:off x="1584" y="2061"/>
              <a:ext cx="1047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rgbClr val="FF0000"/>
                  </a:solidFill>
                  <a:latin typeface="Arial Narrow" panose="020B0606020202030204" pitchFamily="34" charset="0"/>
                </a:rPr>
                <a:t>0     0    1      0</a:t>
              </a:r>
            </a:p>
          </p:txBody>
        </p:sp>
        <p:sp>
          <p:nvSpPr>
            <p:cNvPr id="25627" name="Rectangle 23"/>
            <p:cNvSpPr>
              <a:spLocks noChangeArrowheads="1"/>
            </p:cNvSpPr>
            <p:nvPr/>
          </p:nvSpPr>
          <p:spPr bwMode="auto">
            <a:xfrm>
              <a:off x="240" y="2061"/>
              <a:ext cx="134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Second useable subnet</a:t>
              </a:r>
            </a:p>
            <a:p>
              <a:pPr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(195.63.10.32)</a:t>
              </a:r>
              <a:r>
                <a:rPr lang="ar-SA" altLang="en-US" sz="15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‏</a:t>
              </a:r>
              <a:endParaRPr lang="en-GB" altLang="en-US" sz="15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28" name="Rectangle 24"/>
            <p:cNvSpPr>
              <a:spLocks noChangeArrowheads="1"/>
            </p:cNvSpPr>
            <p:nvPr/>
          </p:nvSpPr>
          <p:spPr bwMode="auto">
            <a:xfrm>
              <a:off x="3648" y="1572"/>
              <a:ext cx="1968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IP address range: 195.63.10.17 to .30</a:t>
              </a:r>
            </a:p>
          </p:txBody>
        </p:sp>
        <p:sp>
          <p:nvSpPr>
            <p:cNvPr id="25629" name="Rectangle 25"/>
            <p:cNvSpPr>
              <a:spLocks noChangeArrowheads="1"/>
            </p:cNvSpPr>
            <p:nvPr/>
          </p:nvSpPr>
          <p:spPr bwMode="auto">
            <a:xfrm>
              <a:off x="2631" y="1572"/>
              <a:ext cx="1017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chemeClr val="accent2"/>
                  </a:solidFill>
                  <a:latin typeface="Arial Narrow" panose="020B0606020202030204" pitchFamily="34" charset="0"/>
                </a:rPr>
                <a:t>0     0    0      1</a:t>
              </a:r>
            </a:p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chemeClr val="accent2"/>
                  </a:solidFill>
                  <a:latin typeface="Arial Narrow" panose="020B0606020202030204" pitchFamily="34" charset="0"/>
                </a:rPr>
                <a:t>to</a:t>
              </a:r>
            </a:p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chemeClr val="accent2"/>
                  </a:solidFill>
                  <a:latin typeface="Arial Narrow" panose="020B0606020202030204" pitchFamily="34" charset="0"/>
                </a:rPr>
                <a:t>1     1    1      0</a:t>
              </a:r>
            </a:p>
          </p:txBody>
        </p:sp>
        <p:sp>
          <p:nvSpPr>
            <p:cNvPr id="25630" name="Rectangle 26"/>
            <p:cNvSpPr>
              <a:spLocks noChangeArrowheads="1"/>
            </p:cNvSpPr>
            <p:nvPr/>
          </p:nvSpPr>
          <p:spPr bwMode="auto">
            <a:xfrm>
              <a:off x="1584" y="1572"/>
              <a:ext cx="1047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 b="1">
                  <a:solidFill>
                    <a:srgbClr val="FF0000"/>
                  </a:solidFill>
                  <a:latin typeface="Arial Narrow" panose="020B0606020202030204" pitchFamily="34" charset="0"/>
                </a:rPr>
                <a:t>0     0    0      1</a:t>
              </a:r>
            </a:p>
          </p:txBody>
        </p:sp>
        <p:sp>
          <p:nvSpPr>
            <p:cNvPr id="25631" name="Rectangle 27"/>
            <p:cNvSpPr>
              <a:spLocks noChangeArrowheads="1"/>
            </p:cNvSpPr>
            <p:nvPr/>
          </p:nvSpPr>
          <p:spPr bwMode="auto">
            <a:xfrm>
              <a:off x="240" y="1572"/>
              <a:ext cx="134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First useable subnet</a:t>
              </a:r>
            </a:p>
            <a:p>
              <a:pPr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(195.63.10.16)</a:t>
              </a:r>
              <a:r>
                <a:rPr lang="ar-SA" altLang="en-US" sz="15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‏</a:t>
              </a:r>
              <a:endParaRPr lang="en-GB" altLang="en-US" sz="15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32" name="Rectangle 28"/>
            <p:cNvSpPr>
              <a:spLocks noChangeArrowheads="1"/>
            </p:cNvSpPr>
            <p:nvPr/>
          </p:nvSpPr>
          <p:spPr bwMode="auto">
            <a:xfrm>
              <a:off x="3648" y="1371"/>
              <a:ext cx="196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FF0000"/>
                  </a:solidFill>
                  <a:latin typeface="Arial Narrow" panose="020B0606020202030204" pitchFamily="34" charset="0"/>
                </a:rPr>
                <a:t>Not used</a:t>
              </a:r>
            </a:p>
          </p:txBody>
        </p:sp>
        <p:sp>
          <p:nvSpPr>
            <p:cNvPr id="25633" name="Rectangle 29"/>
            <p:cNvSpPr>
              <a:spLocks noChangeArrowheads="1"/>
            </p:cNvSpPr>
            <p:nvPr/>
          </p:nvSpPr>
          <p:spPr bwMode="auto">
            <a:xfrm>
              <a:off x="2631" y="1371"/>
              <a:ext cx="101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-</a:t>
              </a:r>
            </a:p>
          </p:txBody>
        </p:sp>
        <p:sp>
          <p:nvSpPr>
            <p:cNvPr id="25634" name="Rectangle 30"/>
            <p:cNvSpPr>
              <a:spLocks noChangeArrowheads="1"/>
            </p:cNvSpPr>
            <p:nvPr/>
          </p:nvSpPr>
          <p:spPr bwMode="auto">
            <a:xfrm>
              <a:off x="1584" y="1371"/>
              <a:ext cx="104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0     0    0      0</a:t>
              </a:r>
            </a:p>
          </p:txBody>
        </p:sp>
        <p:sp>
          <p:nvSpPr>
            <p:cNvPr id="25635" name="Rectangle 31"/>
            <p:cNvSpPr>
              <a:spLocks noChangeArrowheads="1"/>
            </p:cNvSpPr>
            <p:nvPr/>
          </p:nvSpPr>
          <p:spPr bwMode="auto">
            <a:xfrm>
              <a:off x="3648" y="1170"/>
              <a:ext cx="196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25636" name="Rectangle 32"/>
            <p:cNvSpPr>
              <a:spLocks noChangeArrowheads="1"/>
            </p:cNvSpPr>
            <p:nvPr/>
          </p:nvSpPr>
          <p:spPr bwMode="auto">
            <a:xfrm>
              <a:off x="2631" y="1170"/>
              <a:ext cx="1017" cy="20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8      4    2       1</a:t>
              </a:r>
            </a:p>
          </p:txBody>
        </p:sp>
        <p:sp>
          <p:nvSpPr>
            <p:cNvPr id="25637" name="Rectangle 33"/>
            <p:cNvSpPr>
              <a:spLocks noChangeArrowheads="1"/>
            </p:cNvSpPr>
            <p:nvPr/>
          </p:nvSpPr>
          <p:spPr bwMode="auto">
            <a:xfrm>
              <a:off x="1584" y="1170"/>
              <a:ext cx="1047" cy="20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128  64  32   16</a:t>
              </a:r>
            </a:p>
          </p:txBody>
        </p:sp>
        <p:sp>
          <p:nvSpPr>
            <p:cNvPr id="25638" name="Rectangle 34"/>
            <p:cNvSpPr>
              <a:spLocks noChangeArrowheads="1"/>
            </p:cNvSpPr>
            <p:nvPr/>
          </p:nvSpPr>
          <p:spPr bwMode="auto">
            <a:xfrm>
              <a:off x="240" y="1170"/>
              <a:ext cx="1344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25639" name="Rectangle 35"/>
            <p:cNvSpPr>
              <a:spLocks noChangeArrowheads="1"/>
            </p:cNvSpPr>
            <p:nvPr/>
          </p:nvSpPr>
          <p:spPr bwMode="auto">
            <a:xfrm>
              <a:off x="3648" y="969"/>
              <a:ext cx="196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25640" name="Rectangle 36"/>
            <p:cNvSpPr>
              <a:spLocks noChangeArrowheads="1"/>
            </p:cNvSpPr>
            <p:nvPr/>
          </p:nvSpPr>
          <p:spPr bwMode="auto">
            <a:xfrm>
              <a:off x="2631" y="969"/>
              <a:ext cx="1017" cy="20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h     h     h      h</a:t>
              </a:r>
            </a:p>
          </p:txBody>
        </p:sp>
        <p:sp>
          <p:nvSpPr>
            <p:cNvPr id="25641" name="Rectangle 37"/>
            <p:cNvSpPr>
              <a:spLocks noChangeArrowheads="1"/>
            </p:cNvSpPr>
            <p:nvPr/>
          </p:nvSpPr>
          <p:spPr bwMode="auto">
            <a:xfrm>
              <a:off x="1584" y="969"/>
              <a:ext cx="1047" cy="20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s    s     s     s</a:t>
              </a:r>
            </a:p>
          </p:txBody>
        </p:sp>
        <p:sp>
          <p:nvSpPr>
            <p:cNvPr id="25642" name="Rectangle 38"/>
            <p:cNvSpPr>
              <a:spLocks noChangeArrowheads="1"/>
            </p:cNvSpPr>
            <p:nvPr/>
          </p:nvSpPr>
          <p:spPr bwMode="auto">
            <a:xfrm>
              <a:off x="240" y="969"/>
              <a:ext cx="1344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195.63.10.</a:t>
              </a:r>
            </a:p>
          </p:txBody>
        </p:sp>
        <p:sp>
          <p:nvSpPr>
            <p:cNvPr id="25643" name="Rectangle 39"/>
            <p:cNvSpPr>
              <a:spLocks noChangeArrowheads="1"/>
            </p:cNvSpPr>
            <p:nvPr/>
          </p:nvSpPr>
          <p:spPr bwMode="auto">
            <a:xfrm>
              <a:off x="3648" y="768"/>
              <a:ext cx="1968" cy="20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Comment</a:t>
              </a:r>
            </a:p>
          </p:txBody>
        </p:sp>
        <p:sp>
          <p:nvSpPr>
            <p:cNvPr id="25644" name="Rectangle 40"/>
            <p:cNvSpPr>
              <a:spLocks noChangeArrowheads="1"/>
            </p:cNvSpPr>
            <p:nvPr/>
          </p:nvSpPr>
          <p:spPr bwMode="auto">
            <a:xfrm>
              <a:off x="2631" y="768"/>
              <a:ext cx="1017" cy="20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Hosts (Add. range)</a:t>
              </a:r>
              <a:r>
                <a:rPr lang="ar-SA" altLang="en-US" sz="150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‏</a:t>
              </a:r>
              <a:endParaRPr lang="en-GB" altLang="en-US" sz="15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45" name="Rectangle 41"/>
            <p:cNvSpPr>
              <a:spLocks noChangeArrowheads="1"/>
            </p:cNvSpPr>
            <p:nvPr/>
          </p:nvSpPr>
          <p:spPr bwMode="auto">
            <a:xfrm>
              <a:off x="1584" y="768"/>
              <a:ext cx="1047" cy="20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Subnet</a:t>
              </a:r>
            </a:p>
          </p:txBody>
        </p:sp>
        <p:sp>
          <p:nvSpPr>
            <p:cNvPr id="25646" name="Rectangle 42"/>
            <p:cNvSpPr>
              <a:spLocks noChangeArrowheads="1"/>
            </p:cNvSpPr>
            <p:nvPr/>
          </p:nvSpPr>
          <p:spPr bwMode="auto">
            <a:xfrm>
              <a:off x="240" y="768"/>
              <a:ext cx="1344" cy="20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SzPct val="140000"/>
              </a:pPr>
              <a:r>
                <a:rPr lang="en-GB" altLang="en-US" sz="1500">
                  <a:solidFill>
                    <a:srgbClr val="000000"/>
                  </a:solidFill>
                  <a:latin typeface="Arial Narrow" panose="020B0606020202030204" pitchFamily="34" charset="0"/>
                </a:rPr>
                <a:t>Network</a:t>
              </a:r>
            </a:p>
          </p:txBody>
        </p:sp>
        <p:sp>
          <p:nvSpPr>
            <p:cNvPr id="25647" name="Line 43"/>
            <p:cNvSpPr>
              <a:spLocks noChangeShapeType="1"/>
            </p:cNvSpPr>
            <p:nvPr/>
          </p:nvSpPr>
          <p:spPr bwMode="auto">
            <a:xfrm>
              <a:off x="240" y="768"/>
              <a:ext cx="537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8" name="Line 44"/>
            <p:cNvSpPr>
              <a:spLocks noChangeShapeType="1"/>
            </p:cNvSpPr>
            <p:nvPr/>
          </p:nvSpPr>
          <p:spPr bwMode="auto">
            <a:xfrm>
              <a:off x="240" y="3942"/>
              <a:ext cx="537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9" name="Line 45"/>
            <p:cNvSpPr>
              <a:spLocks noChangeShapeType="1"/>
            </p:cNvSpPr>
            <p:nvPr/>
          </p:nvSpPr>
          <p:spPr bwMode="auto">
            <a:xfrm>
              <a:off x="240" y="768"/>
              <a:ext cx="1" cy="317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0" name="Line 46"/>
            <p:cNvSpPr>
              <a:spLocks noChangeShapeType="1"/>
            </p:cNvSpPr>
            <p:nvPr/>
          </p:nvSpPr>
          <p:spPr bwMode="auto">
            <a:xfrm>
              <a:off x="5616" y="768"/>
              <a:ext cx="1" cy="317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1" name="Line 47"/>
            <p:cNvSpPr>
              <a:spLocks noChangeShapeType="1"/>
            </p:cNvSpPr>
            <p:nvPr/>
          </p:nvSpPr>
          <p:spPr bwMode="auto">
            <a:xfrm>
              <a:off x="240" y="969"/>
              <a:ext cx="537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2" name="Line 48"/>
            <p:cNvSpPr>
              <a:spLocks noChangeShapeType="1"/>
            </p:cNvSpPr>
            <p:nvPr/>
          </p:nvSpPr>
          <p:spPr bwMode="auto">
            <a:xfrm>
              <a:off x="1584" y="768"/>
              <a:ext cx="1" cy="317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3" name="Line 49"/>
            <p:cNvSpPr>
              <a:spLocks noChangeShapeType="1"/>
            </p:cNvSpPr>
            <p:nvPr/>
          </p:nvSpPr>
          <p:spPr bwMode="auto">
            <a:xfrm>
              <a:off x="2631" y="768"/>
              <a:ext cx="1" cy="317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4" name="Line 50"/>
            <p:cNvSpPr>
              <a:spLocks noChangeShapeType="1"/>
            </p:cNvSpPr>
            <p:nvPr/>
          </p:nvSpPr>
          <p:spPr bwMode="auto">
            <a:xfrm>
              <a:off x="3648" y="768"/>
              <a:ext cx="1" cy="317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5" name="Line 51"/>
            <p:cNvSpPr>
              <a:spLocks noChangeShapeType="1"/>
            </p:cNvSpPr>
            <p:nvPr/>
          </p:nvSpPr>
          <p:spPr bwMode="auto">
            <a:xfrm>
              <a:off x="240" y="1170"/>
              <a:ext cx="537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6" name="Line 52"/>
            <p:cNvSpPr>
              <a:spLocks noChangeShapeType="1"/>
            </p:cNvSpPr>
            <p:nvPr/>
          </p:nvSpPr>
          <p:spPr bwMode="auto">
            <a:xfrm>
              <a:off x="240" y="1572"/>
              <a:ext cx="537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7" name="Line 53"/>
            <p:cNvSpPr>
              <a:spLocks noChangeShapeType="1"/>
            </p:cNvSpPr>
            <p:nvPr/>
          </p:nvSpPr>
          <p:spPr bwMode="auto">
            <a:xfrm>
              <a:off x="1584" y="1371"/>
              <a:ext cx="40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8" name="Line 54"/>
            <p:cNvSpPr>
              <a:spLocks noChangeShapeType="1"/>
            </p:cNvSpPr>
            <p:nvPr/>
          </p:nvSpPr>
          <p:spPr bwMode="auto">
            <a:xfrm>
              <a:off x="240" y="2061"/>
              <a:ext cx="537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9" name="Line 55"/>
            <p:cNvSpPr>
              <a:spLocks noChangeShapeType="1"/>
            </p:cNvSpPr>
            <p:nvPr/>
          </p:nvSpPr>
          <p:spPr bwMode="auto">
            <a:xfrm>
              <a:off x="240" y="2550"/>
              <a:ext cx="537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0" name="Line 56"/>
            <p:cNvSpPr>
              <a:spLocks noChangeShapeType="1"/>
            </p:cNvSpPr>
            <p:nvPr/>
          </p:nvSpPr>
          <p:spPr bwMode="auto">
            <a:xfrm>
              <a:off x="240" y="3039"/>
              <a:ext cx="537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1" name="Line 57"/>
            <p:cNvSpPr>
              <a:spLocks noChangeShapeType="1"/>
            </p:cNvSpPr>
            <p:nvPr/>
          </p:nvSpPr>
          <p:spPr bwMode="auto">
            <a:xfrm>
              <a:off x="240" y="3252"/>
              <a:ext cx="537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2" name="Line 58"/>
            <p:cNvSpPr>
              <a:spLocks noChangeShapeType="1"/>
            </p:cNvSpPr>
            <p:nvPr/>
          </p:nvSpPr>
          <p:spPr bwMode="auto">
            <a:xfrm>
              <a:off x="240" y="3741"/>
              <a:ext cx="537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6" name="Rectangle 59"/>
          <p:cNvSpPr>
            <a:spLocks noChangeArrowheads="1"/>
          </p:cNvSpPr>
          <p:nvPr/>
        </p:nvSpPr>
        <p:spPr bwMode="auto">
          <a:xfrm>
            <a:off x="0" y="6019800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5607" name="Rectangle 60"/>
          <p:cNvSpPr>
            <a:spLocks noChangeArrowheads="1"/>
          </p:cNvSpPr>
          <p:nvPr/>
        </p:nvSpPr>
        <p:spPr bwMode="auto">
          <a:xfrm>
            <a:off x="152400" y="762000"/>
            <a:ext cx="899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SzPct val="140000"/>
              <a:buFont typeface="Wingdings" panose="05000000000000000000" pitchFamily="2" charset="2"/>
              <a:buNone/>
            </a:pPr>
            <a:r>
              <a:rPr lang="en-GB" altLang="en-US" sz="2000">
                <a:solidFill>
                  <a:srgbClr val="000000"/>
                </a:solidFill>
                <a:latin typeface="Arial Narrow" panose="020B0606020202030204" pitchFamily="34" charset="0"/>
              </a:rPr>
              <a:t>Find the IP address ranges for the subnets : (Assumed first subnet &amp; last subnet are not used)</a:t>
            </a:r>
          </a:p>
        </p:txBody>
      </p:sp>
    </p:spTree>
    <p:extLst>
      <p:ext uri="{BB962C8B-B14F-4D97-AF65-F5344CB8AC3E}">
        <p14:creationId xmlns:p14="http://schemas.microsoft.com/office/powerpoint/2010/main" val="28655824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381000" y="0"/>
            <a:ext cx="8763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  <a:buFont typeface="Tahoma" panose="020B0604030504040204" pitchFamily="34" charset="0"/>
              <a:buNone/>
            </a:pPr>
            <a:r>
              <a:rPr lang="en-GB" altLang="en-US" sz="2800">
                <a:solidFill>
                  <a:srgbClr val="FFFFFF"/>
                </a:solidFill>
                <a:latin typeface="Tahoma" panose="020B0604030504040204" pitchFamily="34" charset="0"/>
              </a:rPr>
              <a:t>IP Implementation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838200" y="3505200"/>
            <a:ext cx="7772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6629" name="Rectangle 60"/>
          <p:cNvSpPr>
            <a:spLocks noChangeArrowheads="1"/>
          </p:cNvSpPr>
          <p:nvPr/>
        </p:nvSpPr>
        <p:spPr bwMode="auto">
          <a:xfrm>
            <a:off x="0" y="6019800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6630" name="Rectangle 61"/>
          <p:cNvSpPr>
            <a:spLocks noChangeArrowheads="1"/>
          </p:cNvSpPr>
          <p:nvPr/>
        </p:nvSpPr>
        <p:spPr bwMode="auto">
          <a:xfrm>
            <a:off x="152400" y="762000"/>
            <a:ext cx="899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SzPct val="140000"/>
              <a:buFont typeface="Wingdings" panose="05000000000000000000" pitchFamily="2" charset="2"/>
              <a:buNone/>
            </a:pPr>
            <a:endParaRPr lang="en-US" altLang="en-US" sz="200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6631" name="Rectangle 62"/>
          <p:cNvSpPr>
            <a:spLocks noChangeArrowheads="1"/>
          </p:cNvSpPr>
          <p:nvPr/>
        </p:nvSpPr>
        <p:spPr bwMode="auto">
          <a:xfrm>
            <a:off x="341313" y="762000"/>
            <a:ext cx="88026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just"/>
            <a:r>
              <a:rPr lang="en-US" altLang="en-US">
                <a:solidFill>
                  <a:schemeClr val="tx1"/>
                </a:solidFill>
                <a:latin typeface="Arial Narrow" panose="020B0606020202030204" pitchFamily="34" charset="0"/>
              </a:rPr>
              <a:t>Next step after determining the IP address range is to implement the subnet.  </a:t>
            </a:r>
          </a:p>
        </p:txBody>
      </p:sp>
      <p:sp>
        <p:nvSpPr>
          <p:cNvPr id="26632" name="Rectangle 63"/>
          <p:cNvSpPr>
            <a:spLocks noChangeArrowheads="1"/>
          </p:cNvSpPr>
          <p:nvPr/>
        </p:nvSpPr>
        <p:spPr bwMode="auto">
          <a:xfrm>
            <a:off x="381000" y="5410200"/>
            <a:ext cx="83820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b="1">
                <a:solidFill>
                  <a:schemeClr val="accent2"/>
                </a:solidFill>
                <a:latin typeface="Arial Narrow" panose="020B0606020202030204" pitchFamily="34" charset="0"/>
              </a:rPr>
              <a:t>Note that a router interconnects each subnet. </a:t>
            </a:r>
            <a:r>
              <a:rPr lang="en-US" altLang="en-US">
                <a:solidFill>
                  <a:schemeClr val="tx1"/>
                </a:solidFill>
                <a:latin typeface="Arial Narrow" panose="020B0606020202030204" pitchFamily="34" charset="0"/>
              </a:rPr>
              <a:t>All the devices in each subnet are assigned the range of IP addresses in that subnet. </a:t>
            </a:r>
          </a:p>
        </p:txBody>
      </p:sp>
      <p:pic>
        <p:nvPicPr>
          <p:cNvPr id="26633" name="Picture 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391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685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/>
              <a:t>IP Prefixes</a:t>
            </a:r>
            <a:endParaRPr lang="en-GB" dirty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838200"/>
            <a:ext cx="8153400" cy="51816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We can </a:t>
            </a:r>
            <a:r>
              <a:rPr lang="en-GB" altLang="en-US" dirty="0">
                <a:solidFill>
                  <a:srgbClr val="0033CC"/>
                </a:solidFill>
              </a:rPr>
              <a:t>represent the subnet mask</a:t>
            </a:r>
            <a:r>
              <a:rPr lang="en-GB" altLang="en-US" dirty="0"/>
              <a:t> in another manner, </a:t>
            </a:r>
            <a:r>
              <a:rPr lang="en-GB" altLang="en-US" u="sng" dirty="0">
                <a:solidFill>
                  <a:srgbClr val="0033CC"/>
                </a:solidFill>
              </a:rPr>
              <a:t>as a prefix rather than a mask</a:t>
            </a:r>
            <a:r>
              <a:rPr lang="en-GB" altLang="en-US" dirty="0"/>
              <a:t>. </a:t>
            </a:r>
          </a:p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The prefix represents </a:t>
            </a:r>
            <a:r>
              <a:rPr lang="en-GB" altLang="en-US" dirty="0">
                <a:solidFill>
                  <a:srgbClr val="0033CC"/>
                </a:solidFill>
              </a:rPr>
              <a:t>number of network / subnet bits.</a:t>
            </a:r>
          </a:p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Rather than writing out the subnet mask, for instance, </a:t>
            </a:r>
            <a:r>
              <a:rPr lang="en-GB" altLang="en-US" dirty="0">
                <a:solidFill>
                  <a:srgbClr val="0033CC"/>
                </a:solidFill>
              </a:rPr>
              <a:t>255.255.255.240,</a:t>
            </a:r>
            <a:r>
              <a:rPr lang="en-GB" altLang="en-US" dirty="0"/>
              <a:t> we can represent the same mask as </a:t>
            </a:r>
            <a:r>
              <a:rPr lang="en-GB" altLang="en-US" dirty="0">
                <a:solidFill>
                  <a:srgbClr val="0033CC"/>
                </a:solidFill>
              </a:rPr>
              <a:t>“/28.” </a:t>
            </a:r>
          </a:p>
          <a:p>
            <a:r>
              <a:rPr lang="en-US" altLang="en-US" dirty="0"/>
              <a:t>Example: 206.13.1.48/25</a:t>
            </a:r>
          </a:p>
          <a:p>
            <a:pPr lvl="1"/>
            <a:r>
              <a:rPr lang="en-US" altLang="en-US" b="0" dirty="0"/>
              <a:t>“/25” indicates the first 25 bits are used to identify unique network remaining 7 bits to identify the specific hosts.</a:t>
            </a:r>
          </a:p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881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/>
          <p:cNvSpPr txBox="1">
            <a:spLocks noChangeArrowheads="1"/>
          </p:cNvSpPr>
          <p:nvPr/>
        </p:nvSpPr>
        <p:spPr bwMode="auto">
          <a:xfrm>
            <a:off x="381000" y="990600"/>
            <a:ext cx="78486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GB" altLang="en-US" sz="2800" dirty="0">
                <a:solidFill>
                  <a:schemeClr val="tx1"/>
                </a:solidFill>
              </a:rPr>
              <a:t>The school ABC has been assigned a class C network address 218.1.1.0 by an Internet Service Provider.  You are to subnet the proposed network into 3 subnets. Assume each floor is allocated one subnet.</a:t>
            </a:r>
            <a:endParaRPr lang="en-SG" altLang="en-US" sz="2800" dirty="0">
              <a:solidFill>
                <a:schemeClr val="tx1"/>
              </a:solidFill>
            </a:endParaRPr>
          </a:p>
          <a:p>
            <a:r>
              <a:rPr lang="en-GB" altLang="en-US" sz="2800" dirty="0">
                <a:solidFill>
                  <a:schemeClr val="tx1"/>
                </a:solidFill>
              </a:rPr>
              <a:t> </a:t>
            </a:r>
            <a:endParaRPr lang="en-SG" altLang="en-US" sz="2800" dirty="0">
              <a:solidFill>
                <a:schemeClr val="tx1"/>
              </a:solidFill>
            </a:endParaRPr>
          </a:p>
          <a:p>
            <a:r>
              <a:rPr lang="en-GB" altLang="en-US" sz="2800" dirty="0">
                <a:solidFill>
                  <a:schemeClr val="tx1"/>
                </a:solidFill>
              </a:rPr>
              <a:t>Your </a:t>
            </a:r>
            <a:r>
              <a:rPr lang="en-GB" altLang="en-US" sz="2800" dirty="0" err="1">
                <a:solidFill>
                  <a:schemeClr val="tx1"/>
                </a:solidFill>
              </a:rPr>
              <a:t>subnetted</a:t>
            </a:r>
            <a:r>
              <a:rPr lang="en-GB" altLang="en-US" sz="2800" dirty="0">
                <a:solidFill>
                  <a:schemeClr val="tx1"/>
                </a:solidFill>
              </a:rPr>
              <a:t> IP addressing scheme should include the following:</a:t>
            </a:r>
            <a:endParaRPr lang="en-SG" altLang="en-US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tx1"/>
                </a:solidFill>
              </a:rPr>
              <a:t>new subnet mask </a:t>
            </a:r>
            <a:endParaRPr lang="en-SG" altLang="en-US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tx1"/>
                </a:solidFill>
              </a:rPr>
              <a:t>number of hosts per subnet</a:t>
            </a:r>
            <a:endParaRPr lang="en-SG" altLang="en-US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tx1"/>
                </a:solidFill>
              </a:rPr>
              <a:t>subnet address for each subnet</a:t>
            </a:r>
            <a:endParaRPr lang="en-SG" altLang="en-US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tx1"/>
                </a:solidFill>
              </a:rPr>
              <a:t>IP address ranges for the first three subnets</a:t>
            </a:r>
            <a:endParaRPr lang="en-SG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778736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Problem with Class-Based Addressing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Class based address allocation does not match real needs: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Class A: too few to give out.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Class C : one address block too small for most sites.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Class B: What everyone wants but running out.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Classful system of allocating IP addresses is wasteful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anyone who need slightly more than 254 host addresses given a class B address block of 65534 host addresses.</a:t>
            </a:r>
          </a:p>
        </p:txBody>
      </p:sp>
    </p:spTree>
    <p:extLst>
      <p:ext uri="{BB962C8B-B14F-4D97-AF65-F5344CB8AC3E}">
        <p14:creationId xmlns:p14="http://schemas.microsoft.com/office/powerpoint/2010/main" val="6683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 is CIDR?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Classless Inter-Domain Routing (Pronounced as cider)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Also known as classless or prefix based addressing.</a:t>
            </a:r>
          </a:p>
          <a:p>
            <a:pPr>
              <a:lnSpc>
                <a:spcPct val="90000"/>
              </a:lnSpc>
            </a:pPr>
            <a:r>
              <a:rPr lang="en-GB" altLang="en-US" sz="2800"/>
              <a:t>Explained in RFC 1517 - 1520.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 method that eliminates the traditional concept of Class A, Class B and C network addresses and  that enables efficient allocation of IP address space as it assign address space based on needs.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Developed to overcome the exhaustion of class B address space and the explosion of routing between tons of class C addresses.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Allow companies to be allocated exact number of networks they need.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GB" altLang="en-US" sz="24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053966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CIDR Address Notation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Whole concept of IP address classes is done away with entirely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whole unicast range (any IP address with a first octet of 0 – 223) can be allocated in any size block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CIDR Notation: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Specifies the mask associated with an address by appending a “prefix”.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Instead of being limited to "prefixes" of /8, /16 or /24, CIDR uses </a:t>
            </a:r>
            <a:r>
              <a:rPr lang="en-US" altLang="en-US" sz="2000" dirty="0"/>
              <a:t>varying network </a:t>
            </a:r>
            <a:r>
              <a:rPr lang="en-GB" altLang="en-US" sz="2000" dirty="0"/>
              <a:t>prefixes anywhere from 13 to 30 bits</a:t>
            </a:r>
            <a:r>
              <a:rPr lang="en-US" altLang="en-US" sz="2000" dirty="0"/>
              <a:t>.</a:t>
            </a:r>
            <a:endParaRPr lang="en-US" altLang="en-US" sz="2000" u="sng" dirty="0"/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ClDR</a:t>
            </a:r>
            <a:r>
              <a:rPr lang="en-US" altLang="en-US" sz="2000" dirty="0"/>
              <a:t> represents network numbers in terms of a </a:t>
            </a:r>
            <a:r>
              <a:rPr lang="en-US" altLang="en-US" sz="2000" u="sng" dirty="0"/>
              <a:t>base network number</a:t>
            </a:r>
            <a:r>
              <a:rPr lang="en-US" altLang="en-US" sz="2000" dirty="0"/>
              <a:t> and </a:t>
            </a:r>
            <a:r>
              <a:rPr lang="en-US" altLang="en-US" sz="2000" u="sng" dirty="0"/>
              <a:t>mask of contiguous bits</a:t>
            </a:r>
            <a:r>
              <a:rPr lang="en-US" altLang="en-US" sz="2000" dirty="0"/>
              <a:t>.</a:t>
            </a:r>
            <a:endParaRPr lang="en-US" altLang="en-US" sz="2000" u="sng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Example: CIDR Address -192.168.190.0/18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 dirty="0"/>
              <a:t>“18” says that the first 18 bits are the network part of the address, leaving 14 bits for specific host addresses.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 dirty="0"/>
              <a:t>“192.168.190.0” is the network address itself and is also known as base address.</a:t>
            </a:r>
          </a:p>
        </p:txBody>
      </p:sp>
    </p:spTree>
    <p:extLst>
      <p:ext uri="{BB962C8B-B14F-4D97-AF65-F5344CB8AC3E}">
        <p14:creationId xmlns:p14="http://schemas.microsoft.com/office/powerpoint/2010/main" val="3024280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153400" cy="4618038"/>
          </a:xfrm>
        </p:spPr>
        <p:txBody>
          <a:bodyPr/>
          <a:lstStyle/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3200"/>
              <a:t>Please view these Powerpoint slides using presentation mode – points in some slides are in sequences.</a:t>
            </a:r>
            <a:endParaRPr lang="en-GB" altLang="en-US" sz="3200"/>
          </a:p>
          <a:p>
            <a:pPr lvl="1">
              <a:lnSpc>
                <a:spcPct val="100000"/>
              </a:lnSpc>
              <a:spcBef>
                <a:spcPts val="800"/>
              </a:spcBef>
              <a:buFont typeface="Wingdings" pitchFamily="2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n-GB" altLang="en-US" sz="3200"/>
          </a:p>
        </p:txBody>
      </p:sp>
    </p:spTree>
    <p:extLst>
      <p:ext uri="{BB962C8B-B14F-4D97-AF65-F5344CB8AC3E}">
        <p14:creationId xmlns:p14="http://schemas.microsoft.com/office/powerpoint/2010/main" val="1973493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IP Addresses (Recap)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81075"/>
            <a:ext cx="8382000" cy="51911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dirty="0"/>
              <a:t>The Internet Corporation of Assigned Names and Numbers (ICANN), a private, non government organization, issues all IP addresses. 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dirty="0"/>
              <a:t>IP addressing (IPv4) uses a 32-bit Address field; the bits in the Address field are numbered 0 to 31.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dirty="0"/>
              <a:t>IP addresses take the form of four numeric fields, consisting of 3 characters each, separated by periods. 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dirty="0"/>
              <a:t>Mechanisms to overcome the limitations in IP address space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Private IP address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Subnet addressing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Classless addressing known as CIDR</a:t>
            </a:r>
          </a:p>
        </p:txBody>
      </p:sp>
    </p:spTree>
    <p:extLst>
      <p:ext uri="{BB962C8B-B14F-4D97-AF65-F5344CB8AC3E}">
        <p14:creationId xmlns:p14="http://schemas.microsoft.com/office/powerpoint/2010/main" val="3156229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>
              <a:lnSpc>
                <a:spcPct val="100000"/>
              </a:lnSpc>
              <a:buClr>
                <a:srgbClr val="FF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>
                <a:solidFill>
                  <a:srgbClr val="FF3399"/>
                </a:solidFill>
              </a:rPr>
              <a:t>Given this network: 192.168.1.0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76375"/>
            <a:ext cx="8153400" cy="4191000"/>
          </a:xfrm>
        </p:spPr>
        <p:txBody>
          <a:bodyPr lIns="91440" tIns="45720" rIns="91440" bIns="45720"/>
          <a:lstStyle/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3200" dirty="0"/>
              <a:t>To design subnet IDs for the network</a:t>
            </a:r>
          </a:p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3200" dirty="0"/>
              <a:t>How many subnets are there?</a:t>
            </a:r>
            <a:endParaRPr lang="en-GB" altLang="en-US" sz="3200" dirty="0"/>
          </a:p>
          <a:p>
            <a:pPr lvl="1">
              <a:lnSpc>
                <a:spcPct val="100000"/>
              </a:lnSpc>
              <a:spcBef>
                <a:spcPts val="800"/>
              </a:spcBef>
              <a:buFont typeface="Wingdings" pitchFamily="2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n-GB" altLang="en-US" sz="3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FLSM Subnetting Example (1)</a:t>
            </a:r>
            <a:endParaRPr lang="en-SG" altLang="en-US" dirty="0"/>
          </a:p>
        </p:txBody>
      </p:sp>
      <p:grpSp>
        <p:nvGrpSpPr>
          <p:cNvPr id="6150" name="Group 12"/>
          <p:cNvGrpSpPr>
            <a:grpSpLocks/>
          </p:cNvGrpSpPr>
          <p:nvPr/>
        </p:nvGrpSpPr>
        <p:grpSpPr bwMode="auto">
          <a:xfrm>
            <a:off x="609600" y="2727325"/>
            <a:ext cx="7751763" cy="3430588"/>
            <a:chOff x="609600" y="2209800"/>
            <a:chExt cx="7751763" cy="3430587"/>
          </a:xfrm>
        </p:grpSpPr>
        <p:pic>
          <p:nvPicPr>
            <p:cNvPr id="6151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8638" y="2746375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2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343400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3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5663" y="2762249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4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2880" y="4425951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5" name="Freeform 3"/>
            <p:cNvSpPr>
              <a:spLocks/>
            </p:cNvSpPr>
            <p:nvPr/>
          </p:nvSpPr>
          <p:spPr bwMode="auto">
            <a:xfrm>
              <a:off x="2744788" y="3005137"/>
              <a:ext cx="650875" cy="196850"/>
            </a:xfrm>
            <a:custGeom>
              <a:avLst/>
              <a:gdLst>
                <a:gd name="T0" fmla="*/ 0 w 2017"/>
                <a:gd name="T1" fmla="*/ 0 h 97"/>
                <a:gd name="T2" fmla="*/ 2147483647 w 2017"/>
                <a:gd name="T3" fmla="*/ 0 h 97"/>
                <a:gd name="T4" fmla="*/ 2147483647 w 2017"/>
                <a:gd name="T5" fmla="*/ 2147483647 h 97"/>
                <a:gd name="T6" fmla="*/ 2147483647 w 2017"/>
                <a:gd name="T7" fmla="*/ 2147483647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Freeform 4"/>
            <p:cNvSpPr>
              <a:spLocks/>
            </p:cNvSpPr>
            <p:nvPr/>
          </p:nvSpPr>
          <p:spPr bwMode="auto">
            <a:xfrm rot="10800000">
              <a:off x="5532005" y="4570413"/>
              <a:ext cx="650875" cy="196850"/>
            </a:xfrm>
            <a:custGeom>
              <a:avLst/>
              <a:gdLst>
                <a:gd name="T0" fmla="*/ 0 w 2017"/>
                <a:gd name="T1" fmla="*/ 0 h 97"/>
                <a:gd name="T2" fmla="*/ 2147483647 w 2017"/>
                <a:gd name="T3" fmla="*/ 0 h 97"/>
                <a:gd name="T4" fmla="*/ 2147483647 w 2017"/>
                <a:gd name="T5" fmla="*/ 2147483647 h 97"/>
                <a:gd name="T6" fmla="*/ 2147483647 w 2017"/>
                <a:gd name="T7" fmla="*/ 2147483647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Freeform 5"/>
            <p:cNvSpPr>
              <a:spLocks/>
            </p:cNvSpPr>
            <p:nvPr/>
          </p:nvSpPr>
          <p:spPr bwMode="auto">
            <a:xfrm rot="-7335654">
              <a:off x="3981274" y="3689466"/>
              <a:ext cx="1244714" cy="166455"/>
            </a:xfrm>
            <a:custGeom>
              <a:avLst/>
              <a:gdLst>
                <a:gd name="T0" fmla="*/ 0 w 2017"/>
                <a:gd name="T1" fmla="*/ 0 h 97"/>
                <a:gd name="T2" fmla="*/ 2147483647 w 2017"/>
                <a:gd name="T3" fmla="*/ 0 h 97"/>
                <a:gd name="T4" fmla="*/ 2147483647 w 2017"/>
                <a:gd name="T5" fmla="*/ 2147483647 h 97"/>
                <a:gd name="T6" fmla="*/ 2147483647 w 2017"/>
                <a:gd name="T7" fmla="*/ 2147483647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6158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870849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9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8050" y="2209800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0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387" y="5257800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1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4570413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2" name="Line 10"/>
            <p:cNvSpPr>
              <a:spLocks noChangeShapeType="1"/>
            </p:cNvSpPr>
            <p:nvPr/>
          </p:nvSpPr>
          <p:spPr bwMode="auto">
            <a:xfrm rot="5400000">
              <a:off x="1585118" y="2848624"/>
              <a:ext cx="1" cy="427038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Line 11"/>
            <p:cNvSpPr>
              <a:spLocks noChangeShapeType="1"/>
            </p:cNvSpPr>
            <p:nvPr/>
          </p:nvSpPr>
          <p:spPr bwMode="auto">
            <a:xfrm rot="5400000" flipH="1" flipV="1">
              <a:off x="3791743" y="2669380"/>
              <a:ext cx="153989" cy="0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Line 12"/>
            <p:cNvSpPr>
              <a:spLocks noChangeShapeType="1"/>
            </p:cNvSpPr>
            <p:nvPr/>
          </p:nvSpPr>
          <p:spPr bwMode="auto">
            <a:xfrm rot="5400000" flipH="1">
              <a:off x="7339374" y="4556920"/>
              <a:ext cx="0" cy="420687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Line 13"/>
            <p:cNvSpPr>
              <a:spLocks noChangeShapeType="1"/>
            </p:cNvSpPr>
            <p:nvPr/>
          </p:nvSpPr>
          <p:spPr bwMode="auto">
            <a:xfrm rot="5400000" flipV="1">
              <a:off x="4929186" y="5141912"/>
              <a:ext cx="231775" cy="1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云形 2"/>
          <p:cNvSpPr/>
          <p:nvPr/>
        </p:nvSpPr>
        <p:spPr bwMode="auto">
          <a:xfrm>
            <a:off x="5085409" y="2549525"/>
            <a:ext cx="3869678" cy="1547814"/>
          </a:xfrm>
          <a:prstGeom prst="cloud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>
              <a:lnSpc>
                <a:spcPct val="90000"/>
              </a:lnSpc>
              <a:buClr>
                <a:srgbClr val="000000"/>
              </a:buClr>
              <a:buSzPct val="100000"/>
            </a:pPr>
            <a:r>
              <a:rPr lang="en-US" altLang="zh-CN" sz="2000" b="1" dirty="0">
                <a:solidFill>
                  <a:srgbClr val="660066"/>
                </a:solidFill>
                <a:latin typeface="+mn-lt"/>
              </a:rPr>
              <a:t>Assume: T</a:t>
            </a:r>
            <a:r>
              <a:rPr lang="en-US" altLang="en-US" sz="2000" b="1" dirty="0">
                <a:solidFill>
                  <a:srgbClr val="660066"/>
                </a:solidFill>
                <a:latin typeface="+mn-lt"/>
              </a:rPr>
              <a:t>he use of subnet zero and subnet all ones are allowed.</a:t>
            </a:r>
            <a:endParaRPr lang="zh-CN" altLang="en-US" sz="2000" b="1" dirty="0">
              <a:solidFill>
                <a:srgbClr val="66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2856927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FLSM Subnetting Example (2) </a:t>
            </a:r>
            <a:endParaRPr lang="en-SG" altLang="en-US" dirty="0"/>
          </a:p>
        </p:txBody>
      </p:sp>
      <p:grpSp>
        <p:nvGrpSpPr>
          <p:cNvPr id="7172" name="Group 12"/>
          <p:cNvGrpSpPr>
            <a:grpSpLocks/>
          </p:cNvGrpSpPr>
          <p:nvPr/>
        </p:nvGrpSpPr>
        <p:grpSpPr bwMode="auto">
          <a:xfrm>
            <a:off x="673100" y="1852613"/>
            <a:ext cx="7751763" cy="3430587"/>
            <a:chOff x="609600" y="2209800"/>
            <a:chExt cx="7751763" cy="3430587"/>
          </a:xfrm>
        </p:grpSpPr>
        <p:pic>
          <p:nvPicPr>
            <p:cNvPr id="7184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8638" y="2746375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5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343400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6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5663" y="2762249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7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2880" y="4425951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8" name="Freeform 3"/>
            <p:cNvSpPr>
              <a:spLocks/>
            </p:cNvSpPr>
            <p:nvPr/>
          </p:nvSpPr>
          <p:spPr bwMode="auto">
            <a:xfrm>
              <a:off x="2744788" y="3005137"/>
              <a:ext cx="650875" cy="196850"/>
            </a:xfrm>
            <a:custGeom>
              <a:avLst/>
              <a:gdLst>
                <a:gd name="T0" fmla="*/ 0 w 2017"/>
                <a:gd name="T1" fmla="*/ 0 h 97"/>
                <a:gd name="T2" fmla="*/ 2147483647 w 2017"/>
                <a:gd name="T3" fmla="*/ 0 h 97"/>
                <a:gd name="T4" fmla="*/ 2147483647 w 2017"/>
                <a:gd name="T5" fmla="*/ 2147483647 h 97"/>
                <a:gd name="T6" fmla="*/ 2147483647 w 2017"/>
                <a:gd name="T7" fmla="*/ 2147483647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Freeform 4"/>
            <p:cNvSpPr>
              <a:spLocks/>
            </p:cNvSpPr>
            <p:nvPr/>
          </p:nvSpPr>
          <p:spPr bwMode="auto">
            <a:xfrm rot="10800000">
              <a:off x="5532005" y="4570413"/>
              <a:ext cx="650875" cy="196850"/>
            </a:xfrm>
            <a:custGeom>
              <a:avLst/>
              <a:gdLst>
                <a:gd name="T0" fmla="*/ 0 w 2017"/>
                <a:gd name="T1" fmla="*/ 0 h 97"/>
                <a:gd name="T2" fmla="*/ 2147483647 w 2017"/>
                <a:gd name="T3" fmla="*/ 0 h 97"/>
                <a:gd name="T4" fmla="*/ 2147483647 w 2017"/>
                <a:gd name="T5" fmla="*/ 2147483647 h 97"/>
                <a:gd name="T6" fmla="*/ 2147483647 w 2017"/>
                <a:gd name="T7" fmla="*/ 2147483647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Freeform 5"/>
            <p:cNvSpPr>
              <a:spLocks/>
            </p:cNvSpPr>
            <p:nvPr/>
          </p:nvSpPr>
          <p:spPr bwMode="auto">
            <a:xfrm rot="-7335654">
              <a:off x="3981274" y="3689466"/>
              <a:ext cx="1244714" cy="166455"/>
            </a:xfrm>
            <a:custGeom>
              <a:avLst/>
              <a:gdLst>
                <a:gd name="T0" fmla="*/ 0 w 2017"/>
                <a:gd name="T1" fmla="*/ 0 h 97"/>
                <a:gd name="T2" fmla="*/ 2147483647 w 2017"/>
                <a:gd name="T3" fmla="*/ 0 h 97"/>
                <a:gd name="T4" fmla="*/ 2147483647 w 2017"/>
                <a:gd name="T5" fmla="*/ 2147483647 h 97"/>
                <a:gd name="T6" fmla="*/ 2147483647 w 2017"/>
                <a:gd name="T7" fmla="*/ 2147483647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7191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870849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2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8050" y="2209800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3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387" y="5257800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4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4570413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5" name="Line 10"/>
            <p:cNvSpPr>
              <a:spLocks noChangeShapeType="1"/>
            </p:cNvSpPr>
            <p:nvPr/>
          </p:nvSpPr>
          <p:spPr bwMode="auto">
            <a:xfrm rot="5400000">
              <a:off x="1585118" y="2848624"/>
              <a:ext cx="1" cy="427038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Line 11"/>
            <p:cNvSpPr>
              <a:spLocks noChangeShapeType="1"/>
            </p:cNvSpPr>
            <p:nvPr/>
          </p:nvSpPr>
          <p:spPr bwMode="auto">
            <a:xfrm rot="5400000" flipH="1" flipV="1">
              <a:off x="3791743" y="2669380"/>
              <a:ext cx="153989" cy="0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Line 12"/>
            <p:cNvSpPr>
              <a:spLocks noChangeShapeType="1"/>
            </p:cNvSpPr>
            <p:nvPr/>
          </p:nvSpPr>
          <p:spPr bwMode="auto">
            <a:xfrm rot="5400000" flipH="1">
              <a:off x="7339374" y="4556920"/>
              <a:ext cx="0" cy="420687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Line 13"/>
            <p:cNvSpPr>
              <a:spLocks noChangeShapeType="1"/>
            </p:cNvSpPr>
            <p:nvPr/>
          </p:nvSpPr>
          <p:spPr bwMode="auto">
            <a:xfrm rot="5400000" flipV="1">
              <a:off x="4929186" y="5141912"/>
              <a:ext cx="231775" cy="1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3" name="TextBox 22"/>
          <p:cNvSpPr txBox="1">
            <a:spLocks noChangeArrowheads="1"/>
          </p:cNvSpPr>
          <p:nvPr/>
        </p:nvSpPr>
        <p:spPr bwMode="auto">
          <a:xfrm>
            <a:off x="354013" y="1071563"/>
            <a:ext cx="87137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Nets C and G each supports 14 hosts, Net E supports 6 nodes </a:t>
            </a:r>
          </a:p>
          <a:p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4" name="TextBox 23"/>
          <p:cNvSpPr txBox="1">
            <a:spLocks noChangeArrowheads="1"/>
          </p:cNvSpPr>
          <p:nvPr/>
        </p:nvSpPr>
        <p:spPr bwMode="auto">
          <a:xfrm>
            <a:off x="354013" y="1406525"/>
            <a:ext cx="78819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Nets B, D and F each only has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hosts.</a:t>
            </a:r>
          </a:p>
          <a:p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5" name="TextBox 24"/>
          <p:cNvSpPr txBox="1">
            <a:spLocks noChangeArrowheads="1"/>
          </p:cNvSpPr>
          <p:nvPr/>
        </p:nvSpPr>
        <p:spPr bwMode="auto">
          <a:xfrm>
            <a:off x="354013" y="715963"/>
            <a:ext cx="78819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A supports 24 hosts,</a:t>
            </a:r>
          </a:p>
        </p:txBody>
      </p:sp>
      <p:sp>
        <p:nvSpPr>
          <p:cNvPr id="7176" name="TextBox 25"/>
          <p:cNvSpPr txBox="1">
            <a:spLocks noChangeArrowheads="1"/>
          </p:cNvSpPr>
          <p:nvPr/>
        </p:nvSpPr>
        <p:spPr bwMode="auto">
          <a:xfrm>
            <a:off x="2627313" y="3035300"/>
            <a:ext cx="912812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B</a:t>
            </a:r>
          </a:p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7" name="TextBox 26"/>
          <p:cNvSpPr txBox="1">
            <a:spLocks noChangeArrowheads="1"/>
          </p:cNvSpPr>
          <p:nvPr/>
        </p:nvSpPr>
        <p:spPr bwMode="auto">
          <a:xfrm>
            <a:off x="657225" y="1885950"/>
            <a:ext cx="98583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A     (24)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8" name="TextBox 27"/>
          <p:cNvSpPr txBox="1">
            <a:spLocks noChangeArrowheads="1"/>
          </p:cNvSpPr>
          <p:nvPr/>
        </p:nvSpPr>
        <p:spPr bwMode="auto">
          <a:xfrm>
            <a:off x="4443413" y="1836738"/>
            <a:ext cx="900112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C</a:t>
            </a:r>
          </a:p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(14)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9" name="TextBox 28"/>
          <p:cNvSpPr txBox="1">
            <a:spLocks noChangeArrowheads="1"/>
          </p:cNvSpPr>
          <p:nvPr/>
        </p:nvSpPr>
        <p:spPr bwMode="auto">
          <a:xfrm>
            <a:off x="4818063" y="3133725"/>
            <a:ext cx="16891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D (2)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80" name="TextBox 29"/>
          <p:cNvSpPr txBox="1">
            <a:spLocks noChangeArrowheads="1"/>
          </p:cNvSpPr>
          <p:nvPr/>
        </p:nvSpPr>
        <p:spPr bwMode="auto">
          <a:xfrm>
            <a:off x="3694113" y="4899025"/>
            <a:ext cx="10223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E</a:t>
            </a:r>
          </a:p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81" name="TextBox 30"/>
          <p:cNvSpPr txBox="1">
            <a:spLocks noChangeArrowheads="1"/>
          </p:cNvSpPr>
          <p:nvPr/>
        </p:nvSpPr>
        <p:spPr bwMode="auto">
          <a:xfrm>
            <a:off x="7454900" y="4748213"/>
            <a:ext cx="11461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G</a:t>
            </a:r>
          </a:p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(14)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82" name="TextBox 31"/>
          <p:cNvSpPr txBox="1">
            <a:spLocks noChangeArrowheads="1"/>
          </p:cNvSpPr>
          <p:nvPr/>
        </p:nvSpPr>
        <p:spPr bwMode="auto">
          <a:xfrm>
            <a:off x="5545138" y="4467225"/>
            <a:ext cx="9620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F</a:t>
            </a:r>
          </a:p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83" name="TextBox 23"/>
          <p:cNvSpPr txBox="1">
            <a:spLocks noChangeArrowheads="1"/>
          </p:cNvSpPr>
          <p:nvPr/>
        </p:nvSpPr>
        <p:spPr bwMode="auto">
          <a:xfrm>
            <a:off x="630238" y="5824538"/>
            <a:ext cx="7881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云形 30"/>
          <p:cNvSpPr/>
          <p:nvPr/>
        </p:nvSpPr>
        <p:spPr bwMode="auto">
          <a:xfrm>
            <a:off x="5180339" y="1592261"/>
            <a:ext cx="3869678" cy="1547814"/>
          </a:xfrm>
          <a:prstGeom prst="cloud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>
              <a:lnSpc>
                <a:spcPct val="90000"/>
              </a:lnSpc>
              <a:buClr>
                <a:srgbClr val="000000"/>
              </a:buClr>
              <a:buSzPct val="100000"/>
            </a:pPr>
            <a:r>
              <a:rPr lang="en-US" altLang="zh-CN" sz="2000" b="1" dirty="0">
                <a:solidFill>
                  <a:srgbClr val="660066"/>
                </a:solidFill>
                <a:latin typeface="+mn-lt"/>
              </a:rPr>
              <a:t>Assume: T</a:t>
            </a:r>
            <a:r>
              <a:rPr lang="en-US" altLang="en-US" sz="2000" b="1" dirty="0">
                <a:solidFill>
                  <a:srgbClr val="660066"/>
                </a:solidFill>
                <a:latin typeface="+mn-lt"/>
              </a:rPr>
              <a:t>he use of subnet zero and subnet all ones are allowed.</a:t>
            </a:r>
            <a:endParaRPr lang="zh-CN" altLang="en-US" sz="2000" b="1" dirty="0">
              <a:solidFill>
                <a:srgbClr val="66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5348822"/>
      </p:ext>
    </p:extLst>
  </p:cSld>
  <p:clrMapOvr>
    <a:masterClrMapping/>
  </p:clrMapOvr>
  <p:transition>
    <p:cover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00000"/>
              </a:lnSpc>
              <a:buClr>
                <a:srgbClr val="FF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200">
                <a:solidFill>
                  <a:srgbClr val="FF3399"/>
                </a:solidFill>
                <a:effectLst/>
              </a:rPr>
              <a:t>Given network 192.168.1.0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76375"/>
            <a:ext cx="8153400" cy="4191000"/>
          </a:xfrm>
        </p:spPr>
        <p:txBody>
          <a:bodyPr lIns="91440" tIns="45720" rIns="91440" bIns="45720"/>
          <a:lstStyle/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3200"/>
              <a:t>Derive the subnets</a:t>
            </a:r>
            <a:endParaRPr lang="en-GB" altLang="en-US" sz="3200"/>
          </a:p>
          <a:p>
            <a:pPr lvl="1">
              <a:lnSpc>
                <a:spcPct val="100000"/>
              </a:lnSpc>
              <a:spcBef>
                <a:spcPts val="800"/>
              </a:spcBef>
              <a:buFont typeface="Wingdings" pitchFamily="2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n-GB" altLang="en-US" sz="320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FLSM Subnetting Example (3)</a:t>
            </a:r>
            <a:endParaRPr lang="en-SG" altLang="en-US" dirty="0"/>
          </a:p>
        </p:txBody>
      </p:sp>
      <p:grpSp>
        <p:nvGrpSpPr>
          <p:cNvPr id="8198" name="Group 12"/>
          <p:cNvGrpSpPr>
            <a:grpSpLocks/>
          </p:cNvGrpSpPr>
          <p:nvPr/>
        </p:nvGrpSpPr>
        <p:grpSpPr bwMode="auto">
          <a:xfrm>
            <a:off x="747713" y="2055813"/>
            <a:ext cx="7751762" cy="3430587"/>
            <a:chOff x="609600" y="2209800"/>
            <a:chExt cx="7751763" cy="3430587"/>
          </a:xfrm>
        </p:grpSpPr>
        <p:pic>
          <p:nvPicPr>
            <p:cNvPr id="8203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8638" y="2746375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4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343400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5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5663" y="2762249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6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2880" y="4425951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7" name="Freeform 3"/>
            <p:cNvSpPr>
              <a:spLocks/>
            </p:cNvSpPr>
            <p:nvPr/>
          </p:nvSpPr>
          <p:spPr bwMode="auto">
            <a:xfrm>
              <a:off x="2744788" y="3005137"/>
              <a:ext cx="650875" cy="196850"/>
            </a:xfrm>
            <a:custGeom>
              <a:avLst/>
              <a:gdLst>
                <a:gd name="T0" fmla="*/ 0 w 2017"/>
                <a:gd name="T1" fmla="*/ 0 h 97"/>
                <a:gd name="T2" fmla="*/ 2147483647 w 2017"/>
                <a:gd name="T3" fmla="*/ 0 h 97"/>
                <a:gd name="T4" fmla="*/ 2147483647 w 2017"/>
                <a:gd name="T5" fmla="*/ 2147483647 h 97"/>
                <a:gd name="T6" fmla="*/ 2147483647 w 2017"/>
                <a:gd name="T7" fmla="*/ 2147483647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Freeform 4"/>
            <p:cNvSpPr>
              <a:spLocks/>
            </p:cNvSpPr>
            <p:nvPr/>
          </p:nvSpPr>
          <p:spPr bwMode="auto">
            <a:xfrm rot="10800000">
              <a:off x="5532005" y="4570413"/>
              <a:ext cx="650875" cy="196850"/>
            </a:xfrm>
            <a:custGeom>
              <a:avLst/>
              <a:gdLst>
                <a:gd name="T0" fmla="*/ 0 w 2017"/>
                <a:gd name="T1" fmla="*/ 0 h 97"/>
                <a:gd name="T2" fmla="*/ 2147483647 w 2017"/>
                <a:gd name="T3" fmla="*/ 0 h 97"/>
                <a:gd name="T4" fmla="*/ 2147483647 w 2017"/>
                <a:gd name="T5" fmla="*/ 2147483647 h 97"/>
                <a:gd name="T6" fmla="*/ 2147483647 w 2017"/>
                <a:gd name="T7" fmla="*/ 2147483647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Freeform 5"/>
            <p:cNvSpPr>
              <a:spLocks/>
            </p:cNvSpPr>
            <p:nvPr/>
          </p:nvSpPr>
          <p:spPr bwMode="auto">
            <a:xfrm rot="-7335654">
              <a:off x="3981274" y="3689466"/>
              <a:ext cx="1244714" cy="166455"/>
            </a:xfrm>
            <a:custGeom>
              <a:avLst/>
              <a:gdLst>
                <a:gd name="T0" fmla="*/ 0 w 2017"/>
                <a:gd name="T1" fmla="*/ 0 h 97"/>
                <a:gd name="T2" fmla="*/ 2147483647 w 2017"/>
                <a:gd name="T3" fmla="*/ 0 h 97"/>
                <a:gd name="T4" fmla="*/ 2147483647 w 2017"/>
                <a:gd name="T5" fmla="*/ 2147483647 h 97"/>
                <a:gd name="T6" fmla="*/ 2147483647 w 2017"/>
                <a:gd name="T7" fmla="*/ 2147483647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8210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870849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1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8050" y="2209800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2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387" y="5257800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3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4570413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14" name="Line 10"/>
            <p:cNvSpPr>
              <a:spLocks noChangeShapeType="1"/>
            </p:cNvSpPr>
            <p:nvPr/>
          </p:nvSpPr>
          <p:spPr bwMode="auto">
            <a:xfrm rot="5400000">
              <a:off x="1585118" y="2848624"/>
              <a:ext cx="1" cy="427038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Line 11"/>
            <p:cNvSpPr>
              <a:spLocks noChangeShapeType="1"/>
            </p:cNvSpPr>
            <p:nvPr/>
          </p:nvSpPr>
          <p:spPr bwMode="auto">
            <a:xfrm rot="5400000" flipH="1" flipV="1">
              <a:off x="3791743" y="2669380"/>
              <a:ext cx="153989" cy="0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Line 12"/>
            <p:cNvSpPr>
              <a:spLocks noChangeShapeType="1"/>
            </p:cNvSpPr>
            <p:nvPr/>
          </p:nvSpPr>
          <p:spPr bwMode="auto">
            <a:xfrm rot="5400000" flipH="1">
              <a:off x="7339374" y="4556920"/>
              <a:ext cx="0" cy="420687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Line 13"/>
            <p:cNvSpPr>
              <a:spLocks noChangeShapeType="1"/>
            </p:cNvSpPr>
            <p:nvPr/>
          </p:nvSpPr>
          <p:spPr bwMode="auto">
            <a:xfrm rot="5400000" flipV="1">
              <a:off x="4929186" y="5141912"/>
              <a:ext cx="231775" cy="1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000625" y="2178050"/>
            <a:ext cx="328166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subnet bits:</a:t>
            </a:r>
          </a:p>
          <a:p>
            <a:r>
              <a:rPr lang="en-US" alt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&lt;= 2 </a:t>
            </a:r>
            <a:r>
              <a:rPr lang="en-US" altLang="en-US" baseline="30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</a:p>
          <a:p>
            <a:r>
              <a:rPr lang="en-US" alt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of subnet bits = 3</a:t>
            </a:r>
          </a:p>
          <a:p>
            <a:endParaRPr lang="en-SG" altLang="en-US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62000" y="3448050"/>
            <a:ext cx="2497138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mask:</a:t>
            </a:r>
          </a:p>
          <a:p>
            <a:r>
              <a:rPr lang="en-US" alt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255.255.255.224</a:t>
            </a:r>
          </a:p>
          <a:p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47713" y="4191000"/>
            <a:ext cx="36068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 subnet ID to each</a:t>
            </a:r>
          </a:p>
          <a:p>
            <a:r>
              <a:rPr lang="en-US" alt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7 subnets.</a:t>
            </a:r>
          </a:p>
          <a:p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82638" y="4997450"/>
            <a:ext cx="391477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of hosts in each subnet</a:t>
            </a:r>
          </a:p>
          <a:p>
            <a:r>
              <a:rPr lang="en-US" alt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2</a:t>
            </a:r>
            <a:r>
              <a:rPr lang="en-US" altLang="en-US" baseline="30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2 = 30.</a:t>
            </a:r>
          </a:p>
          <a:p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云形 25"/>
          <p:cNvSpPr/>
          <p:nvPr/>
        </p:nvSpPr>
        <p:spPr bwMode="auto">
          <a:xfrm>
            <a:off x="6011858" y="4995863"/>
            <a:ext cx="2942410" cy="1217388"/>
          </a:xfrm>
          <a:prstGeom prst="cloud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>
              <a:lnSpc>
                <a:spcPct val="90000"/>
              </a:lnSpc>
              <a:buClr>
                <a:srgbClr val="000000"/>
              </a:buClr>
              <a:buSzPct val="100000"/>
            </a:pPr>
            <a:r>
              <a:rPr lang="en-US" altLang="zh-CN" sz="1600" b="1" dirty="0">
                <a:solidFill>
                  <a:srgbClr val="660066"/>
                </a:solidFill>
                <a:latin typeface="+mn-lt"/>
              </a:rPr>
              <a:t>Assume: T</a:t>
            </a:r>
            <a:r>
              <a:rPr lang="en-US" altLang="en-US" sz="1600" b="1" dirty="0">
                <a:solidFill>
                  <a:srgbClr val="660066"/>
                </a:solidFill>
                <a:latin typeface="+mn-lt"/>
              </a:rPr>
              <a:t>he use of subnet zero and subnet all ones are allowed.</a:t>
            </a:r>
            <a:endParaRPr lang="zh-CN" altLang="en-US" sz="1600" b="1" dirty="0">
              <a:solidFill>
                <a:srgbClr val="66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9854304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24" grpId="0"/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FLSM Subnetting Example (4) </a:t>
            </a:r>
            <a:endParaRPr lang="en-SG" altLang="en-US" dirty="0"/>
          </a:p>
        </p:txBody>
      </p:sp>
      <p:grpSp>
        <p:nvGrpSpPr>
          <p:cNvPr id="9220" name="Group 12"/>
          <p:cNvGrpSpPr>
            <a:grpSpLocks/>
          </p:cNvGrpSpPr>
          <p:nvPr/>
        </p:nvGrpSpPr>
        <p:grpSpPr bwMode="auto">
          <a:xfrm>
            <a:off x="609600" y="2460625"/>
            <a:ext cx="7751763" cy="3430588"/>
            <a:chOff x="609600" y="2209800"/>
            <a:chExt cx="7751763" cy="3430587"/>
          </a:xfrm>
        </p:grpSpPr>
        <p:pic>
          <p:nvPicPr>
            <p:cNvPr id="9231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8638" y="2746375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2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343400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3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5663" y="2762249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4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2880" y="4425951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5" name="Freeform 3"/>
            <p:cNvSpPr>
              <a:spLocks/>
            </p:cNvSpPr>
            <p:nvPr/>
          </p:nvSpPr>
          <p:spPr bwMode="auto">
            <a:xfrm>
              <a:off x="2744788" y="3005137"/>
              <a:ext cx="650875" cy="196850"/>
            </a:xfrm>
            <a:custGeom>
              <a:avLst/>
              <a:gdLst>
                <a:gd name="T0" fmla="*/ 0 w 2017"/>
                <a:gd name="T1" fmla="*/ 0 h 97"/>
                <a:gd name="T2" fmla="*/ 2147483647 w 2017"/>
                <a:gd name="T3" fmla="*/ 0 h 97"/>
                <a:gd name="T4" fmla="*/ 2147483647 w 2017"/>
                <a:gd name="T5" fmla="*/ 2147483647 h 97"/>
                <a:gd name="T6" fmla="*/ 2147483647 w 2017"/>
                <a:gd name="T7" fmla="*/ 2147483647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Freeform 4"/>
            <p:cNvSpPr>
              <a:spLocks/>
            </p:cNvSpPr>
            <p:nvPr/>
          </p:nvSpPr>
          <p:spPr bwMode="auto">
            <a:xfrm rot="10800000">
              <a:off x="5532005" y="4570413"/>
              <a:ext cx="650875" cy="196850"/>
            </a:xfrm>
            <a:custGeom>
              <a:avLst/>
              <a:gdLst>
                <a:gd name="T0" fmla="*/ 0 w 2017"/>
                <a:gd name="T1" fmla="*/ 0 h 97"/>
                <a:gd name="T2" fmla="*/ 2147483647 w 2017"/>
                <a:gd name="T3" fmla="*/ 0 h 97"/>
                <a:gd name="T4" fmla="*/ 2147483647 w 2017"/>
                <a:gd name="T5" fmla="*/ 2147483647 h 97"/>
                <a:gd name="T6" fmla="*/ 2147483647 w 2017"/>
                <a:gd name="T7" fmla="*/ 2147483647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Freeform 5"/>
            <p:cNvSpPr>
              <a:spLocks/>
            </p:cNvSpPr>
            <p:nvPr/>
          </p:nvSpPr>
          <p:spPr bwMode="auto">
            <a:xfrm rot="-7335654">
              <a:off x="3981274" y="3689466"/>
              <a:ext cx="1244714" cy="166455"/>
            </a:xfrm>
            <a:custGeom>
              <a:avLst/>
              <a:gdLst>
                <a:gd name="T0" fmla="*/ 0 w 2017"/>
                <a:gd name="T1" fmla="*/ 0 h 97"/>
                <a:gd name="T2" fmla="*/ 2147483647 w 2017"/>
                <a:gd name="T3" fmla="*/ 0 h 97"/>
                <a:gd name="T4" fmla="*/ 2147483647 w 2017"/>
                <a:gd name="T5" fmla="*/ 2147483647 h 97"/>
                <a:gd name="T6" fmla="*/ 2147483647 w 2017"/>
                <a:gd name="T7" fmla="*/ 2147483647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9238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870849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9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8050" y="2209800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0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387" y="5257800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1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4570413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42" name="Line 10"/>
            <p:cNvSpPr>
              <a:spLocks noChangeShapeType="1"/>
            </p:cNvSpPr>
            <p:nvPr/>
          </p:nvSpPr>
          <p:spPr bwMode="auto">
            <a:xfrm rot="5400000">
              <a:off x="1585118" y="2848624"/>
              <a:ext cx="1" cy="427038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Line 11"/>
            <p:cNvSpPr>
              <a:spLocks noChangeShapeType="1"/>
            </p:cNvSpPr>
            <p:nvPr/>
          </p:nvSpPr>
          <p:spPr bwMode="auto">
            <a:xfrm rot="5400000" flipH="1" flipV="1">
              <a:off x="3791743" y="2669380"/>
              <a:ext cx="153989" cy="0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Line 12"/>
            <p:cNvSpPr>
              <a:spLocks noChangeShapeType="1"/>
            </p:cNvSpPr>
            <p:nvPr/>
          </p:nvSpPr>
          <p:spPr bwMode="auto">
            <a:xfrm rot="5400000" flipH="1">
              <a:off x="7339374" y="4556920"/>
              <a:ext cx="0" cy="420687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Line 13"/>
            <p:cNvSpPr>
              <a:spLocks noChangeShapeType="1"/>
            </p:cNvSpPr>
            <p:nvPr/>
          </p:nvSpPr>
          <p:spPr bwMode="auto">
            <a:xfrm rot="5400000" flipV="1">
              <a:off x="4929186" y="5141912"/>
              <a:ext cx="231775" cy="1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1" name="TextBox 22"/>
          <p:cNvSpPr txBox="1">
            <a:spLocks noChangeArrowheads="1"/>
          </p:cNvSpPr>
          <p:nvPr/>
        </p:nvSpPr>
        <p:spPr bwMode="auto">
          <a:xfrm>
            <a:off x="623888" y="1238250"/>
            <a:ext cx="4719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mask:   255.255.255.224</a:t>
            </a:r>
          </a:p>
          <a:p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2" name="TextBox 23"/>
          <p:cNvSpPr txBox="1">
            <a:spLocks noChangeArrowheads="1"/>
          </p:cNvSpPr>
          <p:nvPr/>
        </p:nvSpPr>
        <p:spPr bwMode="auto">
          <a:xfrm>
            <a:off x="623888" y="1676400"/>
            <a:ext cx="78819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 subnet ID to each of the 7 subnets:</a:t>
            </a:r>
          </a:p>
          <a:p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3" name="TextBox 24"/>
          <p:cNvSpPr txBox="1">
            <a:spLocks noChangeArrowheads="1"/>
          </p:cNvSpPr>
          <p:nvPr/>
        </p:nvSpPr>
        <p:spPr bwMode="auto">
          <a:xfrm>
            <a:off x="623888" y="762000"/>
            <a:ext cx="78819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ID:     192.168.1.0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57413" y="3679825"/>
            <a:ext cx="17367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192.168.1.32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34950" y="2701925"/>
            <a:ext cx="156368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192.168.1.0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443413" y="2422525"/>
            <a:ext cx="168751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192.168.1.64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687888" y="3746500"/>
            <a:ext cx="168751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192.168.1.96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786063" y="5508625"/>
            <a:ext cx="181768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192.168.1.128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005638" y="5276850"/>
            <a:ext cx="181768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192.168.1.192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222875" y="4392613"/>
            <a:ext cx="181768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192.168.1.160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云形 32"/>
          <p:cNvSpPr/>
          <p:nvPr/>
        </p:nvSpPr>
        <p:spPr bwMode="auto">
          <a:xfrm>
            <a:off x="185857" y="4122165"/>
            <a:ext cx="3248337" cy="1189610"/>
          </a:xfrm>
          <a:prstGeom prst="cloud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>
              <a:lnSpc>
                <a:spcPct val="90000"/>
              </a:lnSpc>
              <a:buClr>
                <a:srgbClr val="000000"/>
              </a:buClr>
              <a:buSzPct val="100000"/>
            </a:pPr>
            <a:r>
              <a:rPr lang="en-US" altLang="zh-CN" sz="1600" b="1" dirty="0">
                <a:solidFill>
                  <a:srgbClr val="660066"/>
                </a:solidFill>
                <a:latin typeface="+mn-lt"/>
              </a:rPr>
              <a:t>Assume: T</a:t>
            </a:r>
            <a:r>
              <a:rPr lang="en-US" altLang="en-US" sz="1600" b="1" dirty="0">
                <a:solidFill>
                  <a:srgbClr val="660066"/>
                </a:solidFill>
                <a:latin typeface="+mn-lt"/>
              </a:rPr>
              <a:t>he use of subnet zero and subnet all ones are allowed.</a:t>
            </a:r>
            <a:endParaRPr lang="zh-CN" altLang="en-US" sz="1600" b="1" dirty="0">
              <a:solidFill>
                <a:srgbClr val="66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7144105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FLSM Subnetting Example (5) </a:t>
            </a:r>
            <a:endParaRPr lang="en-SG" altLang="en-US" dirty="0"/>
          </a:p>
        </p:txBody>
      </p:sp>
      <p:grpSp>
        <p:nvGrpSpPr>
          <p:cNvPr id="10244" name="Group 12"/>
          <p:cNvGrpSpPr>
            <a:grpSpLocks/>
          </p:cNvGrpSpPr>
          <p:nvPr/>
        </p:nvGrpSpPr>
        <p:grpSpPr bwMode="auto">
          <a:xfrm>
            <a:off x="623888" y="1939925"/>
            <a:ext cx="7751762" cy="3430588"/>
            <a:chOff x="609600" y="2209800"/>
            <a:chExt cx="7751763" cy="3430587"/>
          </a:xfrm>
        </p:grpSpPr>
        <p:pic>
          <p:nvPicPr>
            <p:cNvPr id="10256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8638" y="2746375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7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343400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8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5663" y="2762249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9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2880" y="4425951"/>
              <a:ext cx="94615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0" name="Freeform 3"/>
            <p:cNvSpPr>
              <a:spLocks/>
            </p:cNvSpPr>
            <p:nvPr/>
          </p:nvSpPr>
          <p:spPr bwMode="auto">
            <a:xfrm>
              <a:off x="2744788" y="3005137"/>
              <a:ext cx="650875" cy="196850"/>
            </a:xfrm>
            <a:custGeom>
              <a:avLst/>
              <a:gdLst>
                <a:gd name="T0" fmla="*/ 0 w 2017"/>
                <a:gd name="T1" fmla="*/ 0 h 97"/>
                <a:gd name="T2" fmla="*/ 2147483647 w 2017"/>
                <a:gd name="T3" fmla="*/ 0 h 97"/>
                <a:gd name="T4" fmla="*/ 2147483647 w 2017"/>
                <a:gd name="T5" fmla="*/ 2147483647 h 97"/>
                <a:gd name="T6" fmla="*/ 2147483647 w 2017"/>
                <a:gd name="T7" fmla="*/ 2147483647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Freeform 4"/>
            <p:cNvSpPr>
              <a:spLocks/>
            </p:cNvSpPr>
            <p:nvPr/>
          </p:nvSpPr>
          <p:spPr bwMode="auto">
            <a:xfrm rot="10800000">
              <a:off x="5532005" y="4570413"/>
              <a:ext cx="650875" cy="196850"/>
            </a:xfrm>
            <a:custGeom>
              <a:avLst/>
              <a:gdLst>
                <a:gd name="T0" fmla="*/ 0 w 2017"/>
                <a:gd name="T1" fmla="*/ 0 h 97"/>
                <a:gd name="T2" fmla="*/ 2147483647 w 2017"/>
                <a:gd name="T3" fmla="*/ 0 h 97"/>
                <a:gd name="T4" fmla="*/ 2147483647 w 2017"/>
                <a:gd name="T5" fmla="*/ 2147483647 h 97"/>
                <a:gd name="T6" fmla="*/ 2147483647 w 2017"/>
                <a:gd name="T7" fmla="*/ 2147483647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Freeform 5"/>
            <p:cNvSpPr>
              <a:spLocks/>
            </p:cNvSpPr>
            <p:nvPr/>
          </p:nvSpPr>
          <p:spPr bwMode="auto">
            <a:xfrm rot="-7335654">
              <a:off x="3981274" y="3689466"/>
              <a:ext cx="1244714" cy="166455"/>
            </a:xfrm>
            <a:custGeom>
              <a:avLst/>
              <a:gdLst>
                <a:gd name="T0" fmla="*/ 0 w 2017"/>
                <a:gd name="T1" fmla="*/ 0 h 97"/>
                <a:gd name="T2" fmla="*/ 2147483647 w 2017"/>
                <a:gd name="T3" fmla="*/ 0 h 97"/>
                <a:gd name="T4" fmla="*/ 2147483647 w 2017"/>
                <a:gd name="T5" fmla="*/ 2147483647 h 97"/>
                <a:gd name="T6" fmla="*/ 2147483647 w 2017"/>
                <a:gd name="T7" fmla="*/ 2147483647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0263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870849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4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8050" y="2209800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5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387" y="5257800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6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4570413"/>
              <a:ext cx="89376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7" name="Line 10"/>
            <p:cNvSpPr>
              <a:spLocks noChangeShapeType="1"/>
            </p:cNvSpPr>
            <p:nvPr/>
          </p:nvSpPr>
          <p:spPr bwMode="auto">
            <a:xfrm rot="5400000">
              <a:off x="1585118" y="2848624"/>
              <a:ext cx="1" cy="427038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8" name="Line 11"/>
            <p:cNvSpPr>
              <a:spLocks noChangeShapeType="1"/>
            </p:cNvSpPr>
            <p:nvPr/>
          </p:nvSpPr>
          <p:spPr bwMode="auto">
            <a:xfrm rot="5400000" flipH="1" flipV="1">
              <a:off x="3791743" y="2669380"/>
              <a:ext cx="153989" cy="0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Line 12"/>
            <p:cNvSpPr>
              <a:spLocks noChangeShapeType="1"/>
            </p:cNvSpPr>
            <p:nvPr/>
          </p:nvSpPr>
          <p:spPr bwMode="auto">
            <a:xfrm rot="5400000" flipH="1">
              <a:off x="7339374" y="4556920"/>
              <a:ext cx="0" cy="420687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Line 13"/>
            <p:cNvSpPr>
              <a:spLocks noChangeShapeType="1"/>
            </p:cNvSpPr>
            <p:nvPr/>
          </p:nvSpPr>
          <p:spPr bwMode="auto">
            <a:xfrm rot="5400000" flipV="1">
              <a:off x="4929186" y="5141912"/>
              <a:ext cx="231775" cy="1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5" name="TextBox 22"/>
          <p:cNvSpPr txBox="1">
            <a:spLocks noChangeArrowheads="1"/>
          </p:cNvSpPr>
          <p:nvPr/>
        </p:nvSpPr>
        <p:spPr bwMode="auto">
          <a:xfrm>
            <a:off x="354013" y="1071563"/>
            <a:ext cx="39481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bits left in the host portion</a:t>
            </a:r>
          </a:p>
          <a:p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6" name="TextBox 23"/>
          <p:cNvSpPr txBox="1">
            <a:spLocks noChangeArrowheads="1"/>
          </p:cNvSpPr>
          <p:nvPr/>
        </p:nvSpPr>
        <p:spPr bwMode="auto">
          <a:xfrm>
            <a:off x="354013" y="1406525"/>
            <a:ext cx="78819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 each subnet can have 2</a:t>
            </a:r>
            <a:r>
              <a:rPr lang="en-US" altLang="en-US" baseline="30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2 = 30 hosts.</a:t>
            </a:r>
          </a:p>
          <a:p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7" name="TextBox 24"/>
          <p:cNvSpPr txBox="1">
            <a:spLocks noChangeArrowheads="1"/>
          </p:cNvSpPr>
          <p:nvPr/>
        </p:nvSpPr>
        <p:spPr bwMode="auto">
          <a:xfrm>
            <a:off x="363538" y="747713"/>
            <a:ext cx="85613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bits are “borrowed” from host portion for subnet ID. 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8" name="TextBox 25"/>
          <p:cNvSpPr txBox="1">
            <a:spLocks noChangeArrowheads="1"/>
          </p:cNvSpPr>
          <p:nvPr/>
        </p:nvSpPr>
        <p:spPr bwMode="auto">
          <a:xfrm>
            <a:off x="2627313" y="2997200"/>
            <a:ext cx="912812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B</a:t>
            </a:r>
          </a:p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9" name="TextBox 26"/>
          <p:cNvSpPr txBox="1">
            <a:spLocks noChangeArrowheads="1"/>
          </p:cNvSpPr>
          <p:nvPr/>
        </p:nvSpPr>
        <p:spPr bwMode="auto">
          <a:xfrm>
            <a:off x="673100" y="1960563"/>
            <a:ext cx="98583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A     (24)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50" name="TextBox 27"/>
          <p:cNvSpPr txBox="1">
            <a:spLocks noChangeArrowheads="1"/>
          </p:cNvSpPr>
          <p:nvPr/>
        </p:nvSpPr>
        <p:spPr bwMode="auto">
          <a:xfrm>
            <a:off x="4443413" y="1838325"/>
            <a:ext cx="900112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C</a:t>
            </a:r>
          </a:p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(14)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51" name="TextBox 28"/>
          <p:cNvSpPr txBox="1">
            <a:spLocks noChangeArrowheads="1"/>
          </p:cNvSpPr>
          <p:nvPr/>
        </p:nvSpPr>
        <p:spPr bwMode="auto">
          <a:xfrm>
            <a:off x="4702175" y="3049588"/>
            <a:ext cx="168751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D (2)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52" name="TextBox 29"/>
          <p:cNvSpPr txBox="1">
            <a:spLocks noChangeArrowheads="1"/>
          </p:cNvSpPr>
          <p:nvPr/>
        </p:nvSpPr>
        <p:spPr bwMode="auto">
          <a:xfrm>
            <a:off x="3679825" y="4935538"/>
            <a:ext cx="102235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E</a:t>
            </a:r>
          </a:p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53" name="TextBox 30"/>
          <p:cNvSpPr txBox="1">
            <a:spLocks noChangeArrowheads="1"/>
          </p:cNvSpPr>
          <p:nvPr/>
        </p:nvSpPr>
        <p:spPr bwMode="auto">
          <a:xfrm>
            <a:off x="7432675" y="4732338"/>
            <a:ext cx="11461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G</a:t>
            </a:r>
          </a:p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(14)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54" name="TextBox 31"/>
          <p:cNvSpPr txBox="1">
            <a:spLocks noChangeArrowheads="1"/>
          </p:cNvSpPr>
          <p:nvPr/>
        </p:nvSpPr>
        <p:spPr bwMode="auto">
          <a:xfrm>
            <a:off x="5657850" y="3640138"/>
            <a:ext cx="96043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F</a:t>
            </a:r>
          </a:p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76288" y="5821363"/>
            <a:ext cx="78819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Subnets B, D, F and E are under-utilized.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945154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75" y="34925"/>
            <a:ext cx="8988425" cy="682625"/>
          </a:xfrm>
        </p:spPr>
        <p:txBody>
          <a:bodyPr/>
          <a:lstStyle/>
          <a:p>
            <a:r>
              <a:rPr lang="en-US" altLang="en-US"/>
              <a:t>Subnet usage</a:t>
            </a:r>
            <a:endParaRPr lang="en-SG" altLang="en-US"/>
          </a:p>
        </p:txBody>
      </p:sp>
      <p:sp>
        <p:nvSpPr>
          <p:cNvPr id="11267" name="Rectangle 95"/>
          <p:cNvSpPr>
            <a:spLocks noChangeArrowheads="1"/>
          </p:cNvSpPr>
          <p:nvPr/>
        </p:nvSpPr>
        <p:spPr bwMode="auto">
          <a:xfrm>
            <a:off x="533400" y="4287838"/>
            <a:ext cx="762000" cy="7350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93" name="Rectangle 192"/>
          <p:cNvSpPr/>
          <p:nvPr/>
        </p:nvSpPr>
        <p:spPr bwMode="auto">
          <a:xfrm>
            <a:off x="533400" y="1208088"/>
            <a:ext cx="762000" cy="3079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1269" name="Rectangle 196"/>
          <p:cNvSpPr>
            <a:spLocks noChangeArrowheads="1"/>
          </p:cNvSpPr>
          <p:nvPr/>
        </p:nvSpPr>
        <p:spPr bwMode="auto">
          <a:xfrm>
            <a:off x="1497013" y="2954338"/>
            <a:ext cx="762000" cy="20685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98" name="Rectangle 197"/>
          <p:cNvSpPr/>
          <p:nvPr/>
        </p:nvSpPr>
        <p:spPr bwMode="auto">
          <a:xfrm>
            <a:off x="1497013" y="1208088"/>
            <a:ext cx="762000" cy="1746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1271" name="Rectangle 200"/>
          <p:cNvSpPr>
            <a:spLocks noChangeArrowheads="1"/>
          </p:cNvSpPr>
          <p:nvPr/>
        </p:nvSpPr>
        <p:spPr bwMode="auto">
          <a:xfrm>
            <a:off x="3338513" y="2008188"/>
            <a:ext cx="762000" cy="30146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02" name="Rectangle 201"/>
          <p:cNvSpPr/>
          <p:nvPr/>
        </p:nvSpPr>
        <p:spPr bwMode="auto">
          <a:xfrm>
            <a:off x="3338513" y="1208088"/>
            <a:ext cx="76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1273" name="Rectangle 202"/>
          <p:cNvSpPr>
            <a:spLocks noChangeArrowheads="1"/>
          </p:cNvSpPr>
          <p:nvPr/>
        </p:nvSpPr>
        <p:spPr bwMode="auto">
          <a:xfrm>
            <a:off x="4281488" y="1387475"/>
            <a:ext cx="762000" cy="3635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04" name="Rectangle 203"/>
          <p:cNvSpPr/>
          <p:nvPr/>
        </p:nvSpPr>
        <p:spPr bwMode="auto">
          <a:xfrm>
            <a:off x="4281488" y="1208088"/>
            <a:ext cx="762000" cy="179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1275" name="Rectangle 204"/>
          <p:cNvSpPr>
            <a:spLocks noChangeArrowheads="1"/>
          </p:cNvSpPr>
          <p:nvPr/>
        </p:nvSpPr>
        <p:spPr bwMode="auto">
          <a:xfrm>
            <a:off x="5257800" y="1387475"/>
            <a:ext cx="762000" cy="3635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06" name="Rectangle 205"/>
          <p:cNvSpPr/>
          <p:nvPr/>
        </p:nvSpPr>
        <p:spPr bwMode="auto">
          <a:xfrm>
            <a:off x="5257800" y="1208088"/>
            <a:ext cx="762000" cy="179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1277" name="Rectangle 206"/>
          <p:cNvSpPr>
            <a:spLocks noChangeArrowheads="1"/>
          </p:cNvSpPr>
          <p:nvPr/>
        </p:nvSpPr>
        <p:spPr bwMode="auto">
          <a:xfrm>
            <a:off x="6172200" y="1387475"/>
            <a:ext cx="762000" cy="3635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08" name="Rectangle 207"/>
          <p:cNvSpPr/>
          <p:nvPr/>
        </p:nvSpPr>
        <p:spPr bwMode="auto">
          <a:xfrm>
            <a:off x="6172200" y="1208088"/>
            <a:ext cx="762000" cy="179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1279" name="Rectangle 208"/>
          <p:cNvSpPr>
            <a:spLocks noChangeArrowheads="1"/>
          </p:cNvSpPr>
          <p:nvPr/>
        </p:nvSpPr>
        <p:spPr bwMode="auto">
          <a:xfrm>
            <a:off x="7162800" y="1208088"/>
            <a:ext cx="762000" cy="37877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1280" name="Rectangle 210"/>
          <p:cNvSpPr>
            <a:spLocks noChangeArrowheads="1"/>
          </p:cNvSpPr>
          <p:nvPr/>
        </p:nvSpPr>
        <p:spPr bwMode="auto">
          <a:xfrm>
            <a:off x="2411413" y="2954338"/>
            <a:ext cx="762000" cy="20685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12" name="Rectangle 211"/>
          <p:cNvSpPr/>
          <p:nvPr/>
        </p:nvSpPr>
        <p:spPr bwMode="auto">
          <a:xfrm>
            <a:off x="2411413" y="1208088"/>
            <a:ext cx="762000" cy="1746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3223103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 Length Subnet Mask (VLSM)</a:t>
            </a:r>
            <a:endParaRPr lang="en-SG" alt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Using VLSM, the subnets in a same IP network may have different subnet masks, depending on the number of hosts in each subnet.</a:t>
            </a:r>
          </a:p>
          <a:p>
            <a:r>
              <a:rPr lang="en-US" altLang="en-US" dirty="0"/>
              <a:t>This gives rise to efficient allocation of IP addresses. </a:t>
            </a:r>
            <a:endParaRPr lang="en-SG" altLang="en-US" dirty="0"/>
          </a:p>
        </p:txBody>
      </p:sp>
    </p:spTree>
    <p:extLst>
      <p:ext uri="{BB962C8B-B14F-4D97-AF65-F5344CB8AC3E}">
        <p14:creationId xmlns:p14="http://schemas.microsoft.com/office/powerpoint/2010/main" val="3118301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>
              <a:lnSpc>
                <a:spcPct val="100000"/>
              </a:lnSpc>
              <a:buClr>
                <a:srgbClr val="FF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>
                <a:solidFill>
                  <a:srgbClr val="FF3399"/>
                </a:solidFill>
              </a:rPr>
              <a:t>What We Have Covered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76400"/>
            <a:ext cx="8153400" cy="4191000"/>
          </a:xfrm>
        </p:spPr>
        <p:txBody>
          <a:bodyPr lIns="91440" tIns="45720" rIns="91440" bIns="45720"/>
          <a:lstStyle/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3200" dirty="0"/>
              <a:t>IP Addressing (IPv4)</a:t>
            </a:r>
            <a:r>
              <a:rPr lang="ar-SA" altLang="en-US" sz="3200" dirty="0">
                <a:cs typeface="Arial" panose="020B0604020202020204" pitchFamily="34" charset="0"/>
              </a:rPr>
              <a:t>‏</a:t>
            </a:r>
            <a:endParaRPr lang="en-GB" altLang="en-US" sz="3200" dirty="0"/>
          </a:p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3200" dirty="0"/>
              <a:t>Public and Private IP Addresses</a:t>
            </a:r>
          </a:p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3200" dirty="0"/>
              <a:t>Subnetting</a:t>
            </a:r>
          </a:p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3200" dirty="0"/>
              <a:t>CIDR</a:t>
            </a:r>
          </a:p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3200" dirty="0"/>
              <a:t>FLSM</a:t>
            </a:r>
          </a:p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3200" dirty="0"/>
              <a:t>VLSM (Optional)</a:t>
            </a:r>
          </a:p>
        </p:txBody>
      </p:sp>
    </p:spTree>
    <p:extLst>
      <p:ext uri="{BB962C8B-B14F-4D97-AF65-F5344CB8AC3E}">
        <p14:creationId xmlns:p14="http://schemas.microsoft.com/office/powerpoint/2010/main" val="36985807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7" dur="500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7" dur="5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2" dur="500"/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990600"/>
            <a:ext cx="8229600" cy="762000"/>
          </a:xfrm>
        </p:spPr>
        <p:txBody>
          <a:bodyPr/>
          <a:lstStyle/>
          <a:p>
            <a:pPr algn="ctr">
              <a:lnSpc>
                <a:spcPct val="100000"/>
              </a:lnSpc>
              <a:buClr>
                <a:srgbClr val="FF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>
                <a:solidFill>
                  <a:srgbClr val="FF3399"/>
                </a:solidFill>
              </a:rPr>
              <a:t>Thank You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3200400" y="3505200"/>
          <a:ext cx="297180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r:id="rId4" imgW="1135016" imgH="754264" progId="">
                  <p:embed/>
                </p:oleObj>
              </mc:Choice>
              <mc:Fallback>
                <p:oleObj r:id="rId4" imgW="1135016" imgH="75426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05200"/>
                        <a:ext cx="2971800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735388" y="2057400"/>
            <a:ext cx="19494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</a:pPr>
            <a:endParaRPr lang="en-GB" altLang="en-US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GB" altLang="en-US" sz="2800" b="1">
                <a:solidFill>
                  <a:srgbClr val="000000"/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69451088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 additive="repl">
                                        <p:cTn id="6" dur="2000" fill="hold"/>
                                        <p:tgtEl>
                                          <p:spTgt spid="29700"/>
                                        </p:tgtEl>
                                      </p:cBhvr>
                                      <p:to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 additive="repl">
                                        <p:cTn id="8" dur="2000" fill="hold"/>
                                        <p:tgtEl>
                                          <p:spTgt spid="29699"/>
                                        </p:tgtEl>
                                      </p:cBhvr>
                                      <p:to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Optional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on</a:t>
            </a:r>
          </a:p>
          <a:p>
            <a:r>
              <a:rPr lang="en-US" dirty="0"/>
              <a:t>VLSM</a:t>
            </a:r>
          </a:p>
        </p:txBody>
      </p:sp>
    </p:spTree>
    <p:extLst>
      <p:ext uri="{BB962C8B-B14F-4D97-AF65-F5344CB8AC3E}">
        <p14:creationId xmlns:p14="http://schemas.microsoft.com/office/powerpoint/2010/main" val="38479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Class A Address (Recap)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A Class A network address has the </a:t>
            </a:r>
            <a:r>
              <a:rPr lang="en-GB" altLang="en-US" sz="2800">
                <a:solidFill>
                  <a:srgbClr val="0033CC"/>
                </a:solidFill>
              </a:rPr>
              <a:t>leading bit set to 0</a:t>
            </a:r>
            <a:r>
              <a:rPr lang="en-GB" altLang="en-US" sz="2800"/>
              <a:t>, a 7-bit network number, and a 24-bit local host address. </a:t>
            </a: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The first octet ranges from </a:t>
            </a:r>
            <a:r>
              <a:rPr lang="en-GB" altLang="en-US" sz="2800">
                <a:solidFill>
                  <a:srgbClr val="0033CC"/>
                </a:solidFill>
              </a:rPr>
              <a:t>0–127</a:t>
            </a:r>
            <a:r>
              <a:rPr lang="en-GB" altLang="en-US" sz="2800"/>
              <a:t>, although 0 and 127 are reserved and cannot be assigned to networks and hosts, as shown on the Class A Network Address Diagram.</a:t>
            </a: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3124200" y="5943600"/>
            <a:ext cx="2514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  <a:buFont typeface="Arial Black" panose="020B0A04020102020204" pitchFamily="34" charset="0"/>
              <a:buNone/>
            </a:pPr>
            <a:r>
              <a:rPr lang="en-GB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t>Class A Network Address</a:t>
            </a:r>
          </a:p>
        </p:txBody>
      </p:sp>
      <p:pic>
        <p:nvPicPr>
          <p:cNvPr id="61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267200"/>
            <a:ext cx="5638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69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VLSM (1) </a:t>
            </a:r>
            <a:endParaRPr lang="en-SG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52400" y="866775"/>
            <a:ext cx="8991600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from the subnet with the largest number of hosts.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A - 24 hosts require 5 host bits [ 24 =&lt; 2</a:t>
            </a:r>
            <a:r>
              <a:rPr lang="en-US" altLang="en-US" b="1" baseline="30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-2 ]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with 3 bits for subnet representation (borrow 3 bits)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 subnet mask is 255.255.255.224 or /27 mask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A subnet ID is 192.168.1.0/27, host </a:t>
            </a:r>
            <a:r>
              <a:rPr lang="en-US" altLang="en-US" b="1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alt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range: 1 to 30</a:t>
            </a:r>
          </a:p>
          <a:p>
            <a:r>
              <a:rPr lang="en-US" altLang="en-US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413" name="Group 13"/>
          <p:cNvGrpSpPr>
            <a:grpSpLocks/>
          </p:cNvGrpSpPr>
          <p:nvPr/>
        </p:nvGrpSpPr>
        <p:grpSpPr bwMode="auto">
          <a:xfrm>
            <a:off x="644525" y="2652713"/>
            <a:ext cx="7956550" cy="3760787"/>
            <a:chOff x="623455" y="2062818"/>
            <a:chExt cx="7956117" cy="3761139"/>
          </a:xfrm>
        </p:grpSpPr>
        <p:grpSp>
          <p:nvGrpSpPr>
            <p:cNvPr id="17419" name="Group 12"/>
            <p:cNvGrpSpPr>
              <a:grpSpLocks/>
            </p:cNvGrpSpPr>
            <p:nvPr/>
          </p:nvGrpSpPr>
          <p:grpSpPr bwMode="auto">
            <a:xfrm>
              <a:off x="623455" y="2164387"/>
              <a:ext cx="7751763" cy="3430587"/>
              <a:chOff x="609600" y="2209800"/>
              <a:chExt cx="7751763" cy="3430587"/>
            </a:xfrm>
          </p:grpSpPr>
          <p:pic>
            <p:nvPicPr>
              <p:cNvPr id="17427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8638" y="2746375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28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4343400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29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5663" y="2762249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30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2880" y="4425951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31" name="Freeform 3"/>
              <p:cNvSpPr>
                <a:spLocks/>
              </p:cNvSpPr>
              <p:nvPr/>
            </p:nvSpPr>
            <p:spPr bwMode="auto">
              <a:xfrm>
                <a:off x="2744788" y="3005137"/>
                <a:ext cx="650875" cy="196850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2" name="Freeform 4"/>
              <p:cNvSpPr>
                <a:spLocks/>
              </p:cNvSpPr>
              <p:nvPr/>
            </p:nvSpPr>
            <p:spPr bwMode="auto">
              <a:xfrm rot="10800000">
                <a:off x="5532005" y="4570413"/>
                <a:ext cx="650875" cy="196850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3" name="Freeform 5"/>
              <p:cNvSpPr>
                <a:spLocks/>
              </p:cNvSpPr>
              <p:nvPr/>
            </p:nvSpPr>
            <p:spPr bwMode="auto">
              <a:xfrm rot="-7335654">
                <a:off x="3981274" y="3689466"/>
                <a:ext cx="1244714" cy="166455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7434" name="Picture 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" y="2870849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35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8050" y="2209800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36" name="Picture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4387" y="5257800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37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7600" y="4570413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38" name="Line 10"/>
              <p:cNvSpPr>
                <a:spLocks noChangeShapeType="1"/>
              </p:cNvSpPr>
              <p:nvPr/>
            </p:nvSpPr>
            <p:spPr bwMode="auto">
              <a:xfrm rot="5400000">
                <a:off x="1585118" y="2848624"/>
                <a:ext cx="1" cy="427038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9" name="Line 11"/>
              <p:cNvSpPr>
                <a:spLocks noChangeShapeType="1"/>
              </p:cNvSpPr>
              <p:nvPr/>
            </p:nvSpPr>
            <p:spPr bwMode="auto">
              <a:xfrm rot="5400000" flipH="1" flipV="1">
                <a:off x="3791743" y="2669380"/>
                <a:ext cx="153989" cy="0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0" name="Line 12"/>
              <p:cNvSpPr>
                <a:spLocks noChangeShapeType="1"/>
              </p:cNvSpPr>
              <p:nvPr/>
            </p:nvSpPr>
            <p:spPr bwMode="auto">
              <a:xfrm rot="5400000" flipH="1">
                <a:off x="7339374" y="4556920"/>
                <a:ext cx="0" cy="420687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1" name="Line 13"/>
              <p:cNvSpPr>
                <a:spLocks noChangeShapeType="1"/>
              </p:cNvSpPr>
              <p:nvPr/>
            </p:nvSpPr>
            <p:spPr bwMode="auto">
              <a:xfrm rot="5400000" flipV="1">
                <a:off x="4929186" y="5141912"/>
                <a:ext cx="231775" cy="1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20" name="TextBox 25"/>
            <p:cNvSpPr txBox="1">
              <a:spLocks noChangeArrowheads="1"/>
            </p:cNvSpPr>
            <p:nvPr/>
          </p:nvSpPr>
          <p:spPr bwMode="auto">
            <a:xfrm>
              <a:off x="2626981" y="3220831"/>
              <a:ext cx="913437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B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21" name="TextBox 26"/>
            <p:cNvSpPr txBox="1">
              <a:spLocks noChangeArrowheads="1"/>
            </p:cNvSpPr>
            <p:nvPr/>
          </p:nvSpPr>
          <p:spPr bwMode="auto">
            <a:xfrm>
              <a:off x="684933" y="2190219"/>
              <a:ext cx="984395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A (24)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22" name="TextBox 27"/>
            <p:cNvSpPr txBox="1">
              <a:spLocks noChangeArrowheads="1"/>
            </p:cNvSpPr>
            <p:nvPr/>
          </p:nvSpPr>
          <p:spPr bwMode="auto">
            <a:xfrm>
              <a:off x="4443822" y="2062818"/>
              <a:ext cx="899196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C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23" name="TextBox 28"/>
            <p:cNvSpPr txBox="1">
              <a:spLocks noChangeArrowheads="1"/>
            </p:cNvSpPr>
            <p:nvPr/>
          </p:nvSpPr>
          <p:spPr bwMode="auto">
            <a:xfrm>
              <a:off x="4688163" y="3746302"/>
              <a:ext cx="1687681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D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24" name="TextBox 29"/>
            <p:cNvSpPr txBox="1">
              <a:spLocks noChangeArrowheads="1"/>
            </p:cNvSpPr>
            <p:nvPr/>
          </p:nvSpPr>
          <p:spPr bwMode="auto">
            <a:xfrm>
              <a:off x="3844552" y="4956026"/>
              <a:ext cx="1022231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E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(6)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25" name="TextBox 30"/>
            <p:cNvSpPr txBox="1">
              <a:spLocks noChangeArrowheads="1"/>
            </p:cNvSpPr>
            <p:nvPr/>
          </p:nvSpPr>
          <p:spPr bwMode="auto">
            <a:xfrm>
              <a:off x="7432218" y="4956027"/>
              <a:ext cx="1147354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G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26" name="TextBox 31"/>
            <p:cNvSpPr txBox="1">
              <a:spLocks noChangeArrowheads="1"/>
            </p:cNvSpPr>
            <p:nvPr/>
          </p:nvSpPr>
          <p:spPr bwMode="auto">
            <a:xfrm>
              <a:off x="5526144" y="4085072"/>
              <a:ext cx="959813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F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61938" y="3797300"/>
            <a:ext cx="3314700" cy="1544638"/>
            <a:chOff x="261216" y="3797810"/>
            <a:chExt cx="3315331" cy="1544102"/>
          </a:xfrm>
        </p:grpSpPr>
        <p:sp>
          <p:nvSpPr>
            <p:cNvPr id="17417" name="TextBox 1"/>
            <p:cNvSpPr txBox="1">
              <a:spLocks noChangeArrowheads="1"/>
            </p:cNvSpPr>
            <p:nvPr/>
          </p:nvSpPr>
          <p:spPr bwMode="auto">
            <a:xfrm>
              <a:off x="261216" y="4252383"/>
              <a:ext cx="3315331" cy="108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192.168.1.0/27</a:t>
              </a:r>
            </a:p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Hosts address range </a:t>
              </a:r>
            </a:p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1 to 30</a:t>
              </a:r>
              <a:endParaRPr lang="en-SG" alt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418" name="Straight Arrow Connector 3"/>
            <p:cNvCxnSpPr>
              <a:cxnSpLocks noChangeShapeType="1"/>
              <a:endCxn id="17434" idx="2"/>
            </p:cNvCxnSpPr>
            <p:nvPr/>
          </p:nvCxnSpPr>
          <p:spPr bwMode="auto">
            <a:xfrm flipV="1">
              <a:off x="1091431" y="3797810"/>
              <a:ext cx="0" cy="519209"/>
            </a:xfrm>
            <a:prstGeom prst="straightConnector1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95275" y="5305425"/>
            <a:ext cx="25781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0 0 0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0 0 0 0 1  </a:t>
            </a:r>
            <a:r>
              <a:rPr lang="en-US" alt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  <a:p>
            <a:r>
              <a:rPr lang="en-US" alt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0 0 0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1 1 1 1 0 </a:t>
            </a:r>
            <a:endParaRPr lang="en-SG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507163" y="3435350"/>
            <a:ext cx="180181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0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SG" altLang="en-US" sz="28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63019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VLSM (2) </a:t>
            </a:r>
            <a:endParaRPr lang="en-SG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52400" y="704850"/>
            <a:ext cx="8991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subnet with the largest number of hosts – Net C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hosts require 4 host bits [ 14 =&lt; 2</a:t>
            </a:r>
            <a:r>
              <a:rPr lang="en-US" altLang="en-US" b="1" baseline="3000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-2 ]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with 4 bits for subnet representation (borrow 4 bits)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 subnet mask is 255.255.255.240 or /28 mask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C subnet ID is 192.168.1.32/28, </a:t>
            </a:r>
          </a:p>
          <a:p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host addr range: 33 to 46 (Net A uses 1 to 30)</a:t>
            </a: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437" name="Group 13"/>
          <p:cNvGrpSpPr>
            <a:grpSpLocks/>
          </p:cNvGrpSpPr>
          <p:nvPr/>
        </p:nvGrpSpPr>
        <p:grpSpPr bwMode="auto">
          <a:xfrm>
            <a:off x="644525" y="2719388"/>
            <a:ext cx="7956550" cy="3760787"/>
            <a:chOff x="623455" y="2062818"/>
            <a:chExt cx="7956117" cy="3761139"/>
          </a:xfrm>
        </p:grpSpPr>
        <p:grpSp>
          <p:nvGrpSpPr>
            <p:cNvPr id="18445" name="Group 12"/>
            <p:cNvGrpSpPr>
              <a:grpSpLocks/>
            </p:cNvGrpSpPr>
            <p:nvPr/>
          </p:nvGrpSpPr>
          <p:grpSpPr bwMode="auto">
            <a:xfrm>
              <a:off x="623455" y="2164387"/>
              <a:ext cx="7751763" cy="3430587"/>
              <a:chOff x="609600" y="2209800"/>
              <a:chExt cx="7751763" cy="3430587"/>
            </a:xfrm>
          </p:grpSpPr>
          <p:pic>
            <p:nvPicPr>
              <p:cNvPr id="18453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8638" y="2746375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54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4343400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55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5663" y="2762249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56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2880" y="4425951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457" name="Freeform 3"/>
              <p:cNvSpPr>
                <a:spLocks/>
              </p:cNvSpPr>
              <p:nvPr/>
            </p:nvSpPr>
            <p:spPr bwMode="auto">
              <a:xfrm>
                <a:off x="2744788" y="3005137"/>
                <a:ext cx="650875" cy="196850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8" name="Freeform 4"/>
              <p:cNvSpPr>
                <a:spLocks/>
              </p:cNvSpPr>
              <p:nvPr/>
            </p:nvSpPr>
            <p:spPr bwMode="auto">
              <a:xfrm rot="10800000">
                <a:off x="5532005" y="4570413"/>
                <a:ext cx="650875" cy="196850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9" name="Freeform 5"/>
              <p:cNvSpPr>
                <a:spLocks/>
              </p:cNvSpPr>
              <p:nvPr/>
            </p:nvSpPr>
            <p:spPr bwMode="auto">
              <a:xfrm rot="-7335654">
                <a:off x="3981274" y="3689466"/>
                <a:ext cx="1244714" cy="166455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8460" name="Picture 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" y="2870849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61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8050" y="2209800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62" name="Picture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4387" y="5257800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63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7600" y="4570413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464" name="Line 10"/>
              <p:cNvSpPr>
                <a:spLocks noChangeShapeType="1"/>
              </p:cNvSpPr>
              <p:nvPr/>
            </p:nvSpPr>
            <p:spPr bwMode="auto">
              <a:xfrm rot="5400000">
                <a:off x="1585118" y="2848624"/>
                <a:ext cx="1" cy="427038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5" name="Line 11"/>
              <p:cNvSpPr>
                <a:spLocks noChangeShapeType="1"/>
              </p:cNvSpPr>
              <p:nvPr/>
            </p:nvSpPr>
            <p:spPr bwMode="auto">
              <a:xfrm rot="5400000" flipH="1" flipV="1">
                <a:off x="3791743" y="2669380"/>
                <a:ext cx="153989" cy="0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6" name="Line 12"/>
              <p:cNvSpPr>
                <a:spLocks noChangeShapeType="1"/>
              </p:cNvSpPr>
              <p:nvPr/>
            </p:nvSpPr>
            <p:spPr bwMode="auto">
              <a:xfrm rot="5400000" flipH="1">
                <a:off x="7339374" y="4556920"/>
                <a:ext cx="0" cy="420687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7" name="Line 13"/>
              <p:cNvSpPr>
                <a:spLocks noChangeShapeType="1"/>
              </p:cNvSpPr>
              <p:nvPr/>
            </p:nvSpPr>
            <p:spPr bwMode="auto">
              <a:xfrm rot="5400000" flipV="1">
                <a:off x="4929186" y="5141912"/>
                <a:ext cx="231775" cy="1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46" name="TextBox 25"/>
            <p:cNvSpPr txBox="1">
              <a:spLocks noChangeArrowheads="1"/>
            </p:cNvSpPr>
            <p:nvPr/>
          </p:nvSpPr>
          <p:spPr bwMode="auto">
            <a:xfrm>
              <a:off x="2626981" y="3220831"/>
              <a:ext cx="913437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B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47" name="TextBox 26"/>
            <p:cNvSpPr txBox="1">
              <a:spLocks noChangeArrowheads="1"/>
            </p:cNvSpPr>
            <p:nvPr/>
          </p:nvSpPr>
          <p:spPr bwMode="auto">
            <a:xfrm>
              <a:off x="684933" y="2190219"/>
              <a:ext cx="984395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A (24)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48" name="TextBox 27"/>
            <p:cNvSpPr txBox="1">
              <a:spLocks noChangeArrowheads="1"/>
            </p:cNvSpPr>
            <p:nvPr/>
          </p:nvSpPr>
          <p:spPr bwMode="auto">
            <a:xfrm>
              <a:off x="4443822" y="2062818"/>
              <a:ext cx="899196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C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49" name="TextBox 28"/>
            <p:cNvSpPr txBox="1">
              <a:spLocks noChangeArrowheads="1"/>
            </p:cNvSpPr>
            <p:nvPr/>
          </p:nvSpPr>
          <p:spPr bwMode="auto">
            <a:xfrm>
              <a:off x="4688163" y="3746302"/>
              <a:ext cx="1687681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D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50" name="TextBox 29"/>
            <p:cNvSpPr txBox="1">
              <a:spLocks noChangeArrowheads="1"/>
            </p:cNvSpPr>
            <p:nvPr/>
          </p:nvSpPr>
          <p:spPr bwMode="auto">
            <a:xfrm>
              <a:off x="3844552" y="4956026"/>
              <a:ext cx="1022231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E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(6)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51" name="TextBox 30"/>
            <p:cNvSpPr txBox="1">
              <a:spLocks noChangeArrowheads="1"/>
            </p:cNvSpPr>
            <p:nvPr/>
          </p:nvSpPr>
          <p:spPr bwMode="auto">
            <a:xfrm>
              <a:off x="7432218" y="4956027"/>
              <a:ext cx="1147354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G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52" name="TextBox 31"/>
            <p:cNvSpPr txBox="1">
              <a:spLocks noChangeArrowheads="1"/>
            </p:cNvSpPr>
            <p:nvPr/>
          </p:nvSpPr>
          <p:spPr bwMode="auto">
            <a:xfrm>
              <a:off x="5526144" y="4085072"/>
              <a:ext cx="959813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F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438" name="Group 7"/>
          <p:cNvGrpSpPr>
            <a:grpSpLocks/>
          </p:cNvGrpSpPr>
          <p:nvPr/>
        </p:nvGrpSpPr>
        <p:grpSpPr bwMode="auto">
          <a:xfrm>
            <a:off x="457200" y="3863975"/>
            <a:ext cx="3230563" cy="1477963"/>
            <a:chOff x="261216" y="3864733"/>
            <a:chExt cx="3230372" cy="1477179"/>
          </a:xfrm>
        </p:grpSpPr>
        <p:sp>
          <p:nvSpPr>
            <p:cNvPr id="18443" name="TextBox 1"/>
            <p:cNvSpPr txBox="1">
              <a:spLocks noChangeArrowheads="1"/>
            </p:cNvSpPr>
            <p:nvPr/>
          </p:nvSpPr>
          <p:spPr bwMode="auto">
            <a:xfrm>
              <a:off x="261216" y="4252383"/>
              <a:ext cx="3230372" cy="108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192.168.1.0/27</a:t>
              </a:r>
            </a:p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Hosts address range</a:t>
              </a:r>
            </a:p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1 to 30</a:t>
              </a:r>
              <a:endParaRPr lang="en-SG" alt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444" name="Straight Arrow Connector 3"/>
            <p:cNvCxnSpPr>
              <a:cxnSpLocks noChangeShapeType="1"/>
              <a:endCxn id="18460" idx="2"/>
            </p:cNvCxnSpPr>
            <p:nvPr/>
          </p:nvCxnSpPr>
          <p:spPr bwMode="auto">
            <a:xfrm flipV="1">
              <a:off x="1091431" y="3864733"/>
              <a:ext cx="0" cy="519209"/>
            </a:xfrm>
            <a:prstGeom prst="straightConnector1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364163" y="2779713"/>
            <a:ext cx="3754437" cy="1090612"/>
            <a:chOff x="5364345" y="2780469"/>
            <a:chExt cx="3753745" cy="1089529"/>
          </a:xfrm>
        </p:grpSpPr>
        <p:sp>
          <p:nvSpPr>
            <p:cNvPr id="18441" name="TextBox 32"/>
            <p:cNvSpPr txBox="1">
              <a:spLocks noChangeArrowheads="1"/>
            </p:cNvSpPr>
            <p:nvPr/>
          </p:nvSpPr>
          <p:spPr bwMode="auto">
            <a:xfrm>
              <a:off x="5887718" y="2780469"/>
              <a:ext cx="3230372" cy="108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192.168.1.32/28</a:t>
              </a:r>
            </a:p>
            <a:p>
              <a:r>
                <a:rPr lang="en-US" altLang="en-US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Hosts address range</a:t>
              </a:r>
            </a:p>
            <a:p>
              <a:r>
                <a:rPr lang="en-US" altLang="en-US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33 to 46</a:t>
              </a:r>
              <a:endParaRPr lang="en-SG" alt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442" name="Straight Arrow Connector 33"/>
            <p:cNvCxnSpPr>
              <a:cxnSpLocks noChangeShapeType="1"/>
            </p:cNvCxnSpPr>
            <p:nvPr/>
          </p:nvCxnSpPr>
          <p:spPr bwMode="auto">
            <a:xfrm flipH="1">
              <a:off x="5364345" y="3153561"/>
              <a:ext cx="523373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022975" y="3863975"/>
            <a:ext cx="25781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0 0 1 0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0 0 0 1  </a:t>
            </a:r>
            <a:r>
              <a:rPr lang="en-US" alt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  <a:p>
            <a:r>
              <a:rPr lang="en-US" alt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0 0 1 0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1 1 1 0 </a:t>
            </a:r>
            <a:endParaRPr lang="en-SG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128044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VLSM (3) </a:t>
            </a:r>
            <a:endParaRPr lang="en-SG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52400" y="704850"/>
            <a:ext cx="8991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Similarly, Net G with 14 hosts require 4 host bits.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borrow 4 bits for subnet representation.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 subnet mask is also 255.255.255.240 or /28 mask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G subnet ID is 192.168.1.48/28, host addr range: 49 to 62 (Net C uses 33 to 46)</a:t>
            </a:r>
          </a:p>
          <a:p>
            <a:pPr>
              <a:buFont typeface="Times New Roman" panose="02020603050405020304" pitchFamily="18" charset="0"/>
              <a:buAutoNum type="arabicPeriod"/>
            </a:pPr>
            <a:endParaRPr lang="en-US" altLang="en-US" b="1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461" name="Group 13"/>
          <p:cNvGrpSpPr>
            <a:grpSpLocks/>
          </p:cNvGrpSpPr>
          <p:nvPr/>
        </p:nvGrpSpPr>
        <p:grpSpPr bwMode="auto">
          <a:xfrm>
            <a:off x="644525" y="2719388"/>
            <a:ext cx="7956550" cy="3760787"/>
            <a:chOff x="623455" y="2062818"/>
            <a:chExt cx="7956117" cy="3761139"/>
          </a:xfrm>
        </p:grpSpPr>
        <p:grpSp>
          <p:nvGrpSpPr>
            <p:cNvPr id="19468" name="Group 12"/>
            <p:cNvGrpSpPr>
              <a:grpSpLocks/>
            </p:cNvGrpSpPr>
            <p:nvPr/>
          </p:nvGrpSpPr>
          <p:grpSpPr bwMode="auto">
            <a:xfrm>
              <a:off x="623455" y="2164387"/>
              <a:ext cx="7751763" cy="3430587"/>
              <a:chOff x="609600" y="2209800"/>
              <a:chExt cx="7751763" cy="3430587"/>
            </a:xfrm>
          </p:grpSpPr>
          <p:pic>
            <p:nvPicPr>
              <p:cNvPr id="19476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8638" y="2746375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7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4343400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8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5663" y="2762249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9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2880" y="4425951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480" name="Freeform 3"/>
              <p:cNvSpPr>
                <a:spLocks/>
              </p:cNvSpPr>
              <p:nvPr/>
            </p:nvSpPr>
            <p:spPr bwMode="auto">
              <a:xfrm>
                <a:off x="2744788" y="3005137"/>
                <a:ext cx="650875" cy="196850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1" name="Freeform 4"/>
              <p:cNvSpPr>
                <a:spLocks/>
              </p:cNvSpPr>
              <p:nvPr/>
            </p:nvSpPr>
            <p:spPr bwMode="auto">
              <a:xfrm rot="10800000">
                <a:off x="5532005" y="4570413"/>
                <a:ext cx="650875" cy="196850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2" name="Freeform 5"/>
              <p:cNvSpPr>
                <a:spLocks/>
              </p:cNvSpPr>
              <p:nvPr/>
            </p:nvSpPr>
            <p:spPr bwMode="auto">
              <a:xfrm rot="-7335654">
                <a:off x="3981274" y="3689466"/>
                <a:ext cx="1244714" cy="166455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9483" name="Picture 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" y="2870849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84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8050" y="2209800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85" name="Picture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4387" y="5257800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86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7600" y="4570413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487" name="Line 10"/>
              <p:cNvSpPr>
                <a:spLocks noChangeShapeType="1"/>
              </p:cNvSpPr>
              <p:nvPr/>
            </p:nvSpPr>
            <p:spPr bwMode="auto">
              <a:xfrm rot="5400000">
                <a:off x="1585118" y="2848624"/>
                <a:ext cx="1" cy="427038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8" name="Line 11"/>
              <p:cNvSpPr>
                <a:spLocks noChangeShapeType="1"/>
              </p:cNvSpPr>
              <p:nvPr/>
            </p:nvSpPr>
            <p:spPr bwMode="auto">
              <a:xfrm rot="5400000" flipH="1" flipV="1">
                <a:off x="3791743" y="2669380"/>
                <a:ext cx="153989" cy="0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9" name="Line 12"/>
              <p:cNvSpPr>
                <a:spLocks noChangeShapeType="1"/>
              </p:cNvSpPr>
              <p:nvPr/>
            </p:nvSpPr>
            <p:spPr bwMode="auto">
              <a:xfrm rot="5400000" flipH="1">
                <a:off x="7339374" y="4556920"/>
                <a:ext cx="0" cy="420687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0" name="Line 13"/>
              <p:cNvSpPr>
                <a:spLocks noChangeShapeType="1"/>
              </p:cNvSpPr>
              <p:nvPr/>
            </p:nvSpPr>
            <p:spPr bwMode="auto">
              <a:xfrm rot="5400000" flipV="1">
                <a:off x="4929186" y="5141912"/>
                <a:ext cx="231775" cy="1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69" name="TextBox 25"/>
            <p:cNvSpPr txBox="1">
              <a:spLocks noChangeArrowheads="1"/>
            </p:cNvSpPr>
            <p:nvPr/>
          </p:nvSpPr>
          <p:spPr bwMode="auto">
            <a:xfrm>
              <a:off x="2626981" y="3220831"/>
              <a:ext cx="913437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B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70" name="TextBox 26"/>
            <p:cNvSpPr txBox="1">
              <a:spLocks noChangeArrowheads="1"/>
            </p:cNvSpPr>
            <p:nvPr/>
          </p:nvSpPr>
          <p:spPr bwMode="auto">
            <a:xfrm>
              <a:off x="684933" y="2190219"/>
              <a:ext cx="984395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A (24)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71" name="TextBox 27"/>
            <p:cNvSpPr txBox="1">
              <a:spLocks noChangeArrowheads="1"/>
            </p:cNvSpPr>
            <p:nvPr/>
          </p:nvSpPr>
          <p:spPr bwMode="auto">
            <a:xfrm>
              <a:off x="4443822" y="2062818"/>
              <a:ext cx="899196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C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72" name="TextBox 28"/>
            <p:cNvSpPr txBox="1">
              <a:spLocks noChangeArrowheads="1"/>
            </p:cNvSpPr>
            <p:nvPr/>
          </p:nvSpPr>
          <p:spPr bwMode="auto">
            <a:xfrm>
              <a:off x="4688163" y="3746302"/>
              <a:ext cx="1687681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D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73" name="TextBox 29"/>
            <p:cNvSpPr txBox="1">
              <a:spLocks noChangeArrowheads="1"/>
            </p:cNvSpPr>
            <p:nvPr/>
          </p:nvSpPr>
          <p:spPr bwMode="auto">
            <a:xfrm>
              <a:off x="3844552" y="4956026"/>
              <a:ext cx="1022231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E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(6)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74" name="TextBox 30"/>
            <p:cNvSpPr txBox="1">
              <a:spLocks noChangeArrowheads="1"/>
            </p:cNvSpPr>
            <p:nvPr/>
          </p:nvSpPr>
          <p:spPr bwMode="auto">
            <a:xfrm>
              <a:off x="7432218" y="4956027"/>
              <a:ext cx="1147354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G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75" name="TextBox 31"/>
            <p:cNvSpPr txBox="1">
              <a:spLocks noChangeArrowheads="1"/>
            </p:cNvSpPr>
            <p:nvPr/>
          </p:nvSpPr>
          <p:spPr bwMode="auto">
            <a:xfrm>
              <a:off x="5526144" y="4085072"/>
              <a:ext cx="959813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F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414" name="Group 7"/>
          <p:cNvGrpSpPr>
            <a:grpSpLocks/>
          </p:cNvGrpSpPr>
          <p:nvPr/>
        </p:nvGrpSpPr>
        <p:grpSpPr bwMode="auto">
          <a:xfrm>
            <a:off x="5838825" y="3698875"/>
            <a:ext cx="3230563" cy="1323975"/>
            <a:chOff x="5642075" y="3713948"/>
            <a:chExt cx="3230372" cy="1323081"/>
          </a:xfrm>
        </p:grpSpPr>
        <p:sp>
          <p:nvSpPr>
            <p:cNvPr id="19466" name="TextBox 1"/>
            <p:cNvSpPr txBox="1">
              <a:spLocks noChangeArrowheads="1"/>
            </p:cNvSpPr>
            <p:nvPr/>
          </p:nvSpPr>
          <p:spPr bwMode="auto">
            <a:xfrm>
              <a:off x="5642075" y="3713948"/>
              <a:ext cx="3230372" cy="108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192.168.1.48/28</a:t>
              </a:r>
            </a:p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Hosts address range</a:t>
              </a:r>
            </a:p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49 to 62</a:t>
              </a:r>
              <a:endParaRPr lang="en-SG" alt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467" name="Straight Arrow Connector 3"/>
            <p:cNvCxnSpPr>
              <a:cxnSpLocks noChangeShapeType="1"/>
            </p:cNvCxnSpPr>
            <p:nvPr/>
          </p:nvCxnSpPr>
          <p:spPr bwMode="auto">
            <a:xfrm>
              <a:off x="7753377" y="4572384"/>
              <a:ext cx="0" cy="464645"/>
            </a:xfrm>
            <a:prstGeom prst="straightConnector1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63" name="Group 6"/>
          <p:cNvGrpSpPr>
            <a:grpSpLocks/>
          </p:cNvGrpSpPr>
          <p:nvPr/>
        </p:nvGrpSpPr>
        <p:grpSpPr bwMode="auto">
          <a:xfrm>
            <a:off x="5364163" y="2189163"/>
            <a:ext cx="3524250" cy="1090612"/>
            <a:chOff x="5594502" y="2780469"/>
            <a:chExt cx="3523588" cy="1089529"/>
          </a:xfrm>
        </p:grpSpPr>
        <p:sp>
          <p:nvSpPr>
            <p:cNvPr id="19464" name="TextBox 32"/>
            <p:cNvSpPr txBox="1">
              <a:spLocks noChangeArrowheads="1"/>
            </p:cNvSpPr>
            <p:nvPr/>
          </p:nvSpPr>
          <p:spPr bwMode="auto">
            <a:xfrm>
              <a:off x="5887718" y="2780469"/>
              <a:ext cx="3230372" cy="108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192.168.1.32/28</a:t>
              </a:r>
            </a:p>
            <a:p>
              <a:r>
                <a:rPr lang="en-US" altLang="en-US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Hosts address range</a:t>
              </a:r>
            </a:p>
            <a:p>
              <a:r>
                <a:rPr lang="en-US" altLang="en-US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33 to 46</a:t>
              </a:r>
              <a:endParaRPr lang="en-SG" alt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465" name="Straight Arrow Connector 33"/>
            <p:cNvCxnSpPr>
              <a:cxnSpLocks noChangeShapeType="1"/>
            </p:cNvCxnSpPr>
            <p:nvPr/>
          </p:nvCxnSpPr>
          <p:spPr bwMode="auto">
            <a:xfrm flipH="1">
              <a:off x="5594502" y="3153561"/>
              <a:ext cx="293217" cy="171672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32054841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VLSM (4) </a:t>
            </a:r>
            <a:endParaRPr lang="en-SG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52400" y="704850"/>
            <a:ext cx="8991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E with 6 hosts require 3 host bits.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borrow 5 bits for subnet representation.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 subnet mask is also 255.255.255.248 or /29 mask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E subnet ID is 192.168.1.64/29, host addr range: 65 to 70 (Net C uses 49 to 62)</a:t>
            </a:r>
          </a:p>
          <a:p>
            <a:pPr>
              <a:buFont typeface="Times New Roman" panose="02020603050405020304" pitchFamily="18" charset="0"/>
              <a:buAutoNum type="arabicPeriod"/>
            </a:pPr>
            <a:endParaRPr lang="en-US" altLang="en-US" b="1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485" name="Group 13"/>
          <p:cNvGrpSpPr>
            <a:grpSpLocks/>
          </p:cNvGrpSpPr>
          <p:nvPr/>
        </p:nvGrpSpPr>
        <p:grpSpPr bwMode="auto">
          <a:xfrm>
            <a:off x="644525" y="2719388"/>
            <a:ext cx="7956550" cy="3760787"/>
            <a:chOff x="623455" y="2062818"/>
            <a:chExt cx="7956117" cy="3761139"/>
          </a:xfrm>
        </p:grpSpPr>
        <p:grpSp>
          <p:nvGrpSpPr>
            <p:cNvPr id="20492" name="Group 12"/>
            <p:cNvGrpSpPr>
              <a:grpSpLocks/>
            </p:cNvGrpSpPr>
            <p:nvPr/>
          </p:nvGrpSpPr>
          <p:grpSpPr bwMode="auto">
            <a:xfrm>
              <a:off x="623455" y="2164387"/>
              <a:ext cx="7751763" cy="3430587"/>
              <a:chOff x="609600" y="2209800"/>
              <a:chExt cx="7751763" cy="3430587"/>
            </a:xfrm>
          </p:grpSpPr>
          <p:pic>
            <p:nvPicPr>
              <p:cNvPr id="20500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8638" y="2746375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01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4343400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02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5663" y="2762249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03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2880" y="4425951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504" name="Freeform 3"/>
              <p:cNvSpPr>
                <a:spLocks/>
              </p:cNvSpPr>
              <p:nvPr/>
            </p:nvSpPr>
            <p:spPr bwMode="auto">
              <a:xfrm>
                <a:off x="2744788" y="3005137"/>
                <a:ext cx="650875" cy="196850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5" name="Freeform 4"/>
              <p:cNvSpPr>
                <a:spLocks/>
              </p:cNvSpPr>
              <p:nvPr/>
            </p:nvSpPr>
            <p:spPr bwMode="auto">
              <a:xfrm rot="10800000">
                <a:off x="5532005" y="4570413"/>
                <a:ext cx="650875" cy="196850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6" name="Freeform 5"/>
              <p:cNvSpPr>
                <a:spLocks/>
              </p:cNvSpPr>
              <p:nvPr/>
            </p:nvSpPr>
            <p:spPr bwMode="auto">
              <a:xfrm rot="-7335654">
                <a:off x="3981274" y="3689466"/>
                <a:ext cx="1244714" cy="166455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0507" name="Picture 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" y="2870849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08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8050" y="2209800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09" name="Picture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4387" y="5257800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10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7600" y="4570413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511" name="Line 10"/>
              <p:cNvSpPr>
                <a:spLocks noChangeShapeType="1"/>
              </p:cNvSpPr>
              <p:nvPr/>
            </p:nvSpPr>
            <p:spPr bwMode="auto">
              <a:xfrm rot="5400000">
                <a:off x="1585118" y="2848624"/>
                <a:ext cx="1" cy="427038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2" name="Line 11"/>
              <p:cNvSpPr>
                <a:spLocks noChangeShapeType="1"/>
              </p:cNvSpPr>
              <p:nvPr/>
            </p:nvSpPr>
            <p:spPr bwMode="auto">
              <a:xfrm rot="5400000" flipH="1" flipV="1">
                <a:off x="3791743" y="2669380"/>
                <a:ext cx="153989" cy="0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3" name="Line 12"/>
              <p:cNvSpPr>
                <a:spLocks noChangeShapeType="1"/>
              </p:cNvSpPr>
              <p:nvPr/>
            </p:nvSpPr>
            <p:spPr bwMode="auto">
              <a:xfrm rot="5400000" flipH="1">
                <a:off x="7339374" y="4556920"/>
                <a:ext cx="0" cy="420687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4" name="Line 13"/>
              <p:cNvSpPr>
                <a:spLocks noChangeShapeType="1"/>
              </p:cNvSpPr>
              <p:nvPr/>
            </p:nvSpPr>
            <p:spPr bwMode="auto">
              <a:xfrm rot="5400000" flipV="1">
                <a:off x="4929186" y="5141912"/>
                <a:ext cx="231775" cy="1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493" name="TextBox 25"/>
            <p:cNvSpPr txBox="1">
              <a:spLocks noChangeArrowheads="1"/>
            </p:cNvSpPr>
            <p:nvPr/>
          </p:nvSpPr>
          <p:spPr bwMode="auto">
            <a:xfrm>
              <a:off x="2626981" y="3220831"/>
              <a:ext cx="913437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B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94" name="TextBox 26"/>
            <p:cNvSpPr txBox="1">
              <a:spLocks noChangeArrowheads="1"/>
            </p:cNvSpPr>
            <p:nvPr/>
          </p:nvSpPr>
          <p:spPr bwMode="auto">
            <a:xfrm>
              <a:off x="684933" y="2190219"/>
              <a:ext cx="984395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A (24)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95" name="TextBox 27"/>
            <p:cNvSpPr txBox="1">
              <a:spLocks noChangeArrowheads="1"/>
            </p:cNvSpPr>
            <p:nvPr/>
          </p:nvSpPr>
          <p:spPr bwMode="auto">
            <a:xfrm>
              <a:off x="4443822" y="2062818"/>
              <a:ext cx="899196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C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96" name="TextBox 28"/>
            <p:cNvSpPr txBox="1">
              <a:spLocks noChangeArrowheads="1"/>
            </p:cNvSpPr>
            <p:nvPr/>
          </p:nvSpPr>
          <p:spPr bwMode="auto">
            <a:xfrm>
              <a:off x="4688163" y="3746302"/>
              <a:ext cx="1687681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D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97" name="TextBox 29"/>
            <p:cNvSpPr txBox="1">
              <a:spLocks noChangeArrowheads="1"/>
            </p:cNvSpPr>
            <p:nvPr/>
          </p:nvSpPr>
          <p:spPr bwMode="auto">
            <a:xfrm>
              <a:off x="3844552" y="4956026"/>
              <a:ext cx="1022231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E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(6)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98" name="TextBox 30"/>
            <p:cNvSpPr txBox="1">
              <a:spLocks noChangeArrowheads="1"/>
            </p:cNvSpPr>
            <p:nvPr/>
          </p:nvSpPr>
          <p:spPr bwMode="auto">
            <a:xfrm>
              <a:off x="7432218" y="4956027"/>
              <a:ext cx="1147354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G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99" name="TextBox 31"/>
            <p:cNvSpPr txBox="1">
              <a:spLocks noChangeArrowheads="1"/>
            </p:cNvSpPr>
            <p:nvPr/>
          </p:nvSpPr>
          <p:spPr bwMode="auto">
            <a:xfrm>
              <a:off x="5526144" y="4085072"/>
              <a:ext cx="959813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F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486" name="Group 7"/>
          <p:cNvGrpSpPr>
            <a:grpSpLocks/>
          </p:cNvGrpSpPr>
          <p:nvPr/>
        </p:nvGrpSpPr>
        <p:grpSpPr bwMode="auto">
          <a:xfrm>
            <a:off x="5838825" y="3698875"/>
            <a:ext cx="3230563" cy="1323975"/>
            <a:chOff x="5642075" y="3713948"/>
            <a:chExt cx="3230372" cy="1323081"/>
          </a:xfrm>
        </p:grpSpPr>
        <p:sp>
          <p:nvSpPr>
            <p:cNvPr id="20490" name="TextBox 1"/>
            <p:cNvSpPr txBox="1">
              <a:spLocks noChangeArrowheads="1"/>
            </p:cNvSpPr>
            <p:nvPr/>
          </p:nvSpPr>
          <p:spPr bwMode="auto">
            <a:xfrm>
              <a:off x="5642075" y="3713948"/>
              <a:ext cx="3230372" cy="108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192.168.1.48/28</a:t>
              </a:r>
            </a:p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Hosts address range</a:t>
              </a:r>
            </a:p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49 to 62</a:t>
              </a:r>
              <a:endParaRPr lang="en-SG" alt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491" name="Straight Arrow Connector 3"/>
            <p:cNvCxnSpPr>
              <a:cxnSpLocks noChangeShapeType="1"/>
            </p:cNvCxnSpPr>
            <p:nvPr/>
          </p:nvCxnSpPr>
          <p:spPr bwMode="auto">
            <a:xfrm>
              <a:off x="7753377" y="4572384"/>
              <a:ext cx="0" cy="464645"/>
            </a:xfrm>
            <a:prstGeom prst="straightConnector1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63" name="Group 6"/>
          <p:cNvGrpSpPr>
            <a:grpSpLocks/>
          </p:cNvGrpSpPr>
          <p:nvPr/>
        </p:nvGrpSpPr>
        <p:grpSpPr bwMode="auto">
          <a:xfrm>
            <a:off x="1042988" y="4546600"/>
            <a:ext cx="3230562" cy="1090613"/>
            <a:chOff x="5887718" y="2780469"/>
            <a:chExt cx="3230372" cy="1089529"/>
          </a:xfrm>
        </p:grpSpPr>
        <p:sp>
          <p:nvSpPr>
            <p:cNvPr id="20488" name="TextBox 32"/>
            <p:cNvSpPr txBox="1">
              <a:spLocks noChangeArrowheads="1"/>
            </p:cNvSpPr>
            <p:nvPr/>
          </p:nvSpPr>
          <p:spPr bwMode="auto">
            <a:xfrm>
              <a:off x="5887718" y="2780469"/>
              <a:ext cx="3230372" cy="108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192.168.1.64/29</a:t>
              </a:r>
            </a:p>
            <a:p>
              <a:r>
                <a:rPr lang="en-US" altLang="en-US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Hosts address range</a:t>
              </a:r>
            </a:p>
            <a:p>
              <a:r>
                <a:rPr lang="en-US" altLang="en-US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65 to 70</a:t>
              </a:r>
              <a:endParaRPr lang="en-SG" alt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489" name="Straight Arrow Connector 33"/>
            <p:cNvCxnSpPr>
              <a:cxnSpLocks noChangeShapeType="1"/>
            </p:cNvCxnSpPr>
            <p:nvPr/>
          </p:nvCxnSpPr>
          <p:spPr bwMode="auto">
            <a:xfrm>
              <a:off x="8552266" y="3605966"/>
              <a:ext cx="221711" cy="191086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67942906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VLSM (5) </a:t>
            </a:r>
            <a:endParaRPr lang="en-SG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52400" y="704850"/>
            <a:ext cx="8991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B with 2 hosts require 2 host bits.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borrow 6 bits for subnet representation.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 subnet mask is also 255.255.255.252 or /30 mask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E subnet ID is 192.168.1.72/29, host addr range: 73 to 74 (Net C uses 65 to 70)</a:t>
            </a:r>
          </a:p>
          <a:p>
            <a:pPr>
              <a:buFont typeface="Times New Roman" panose="02020603050405020304" pitchFamily="18" charset="0"/>
              <a:buAutoNum type="arabicPeriod"/>
            </a:pPr>
            <a:endParaRPr lang="en-US" altLang="en-US" b="1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509" name="Group 13"/>
          <p:cNvGrpSpPr>
            <a:grpSpLocks/>
          </p:cNvGrpSpPr>
          <p:nvPr/>
        </p:nvGrpSpPr>
        <p:grpSpPr bwMode="auto">
          <a:xfrm>
            <a:off x="644525" y="2298700"/>
            <a:ext cx="7956550" cy="3760788"/>
            <a:chOff x="623455" y="2062818"/>
            <a:chExt cx="7956117" cy="3761139"/>
          </a:xfrm>
        </p:grpSpPr>
        <p:grpSp>
          <p:nvGrpSpPr>
            <p:cNvPr id="21516" name="Group 12"/>
            <p:cNvGrpSpPr>
              <a:grpSpLocks/>
            </p:cNvGrpSpPr>
            <p:nvPr/>
          </p:nvGrpSpPr>
          <p:grpSpPr bwMode="auto">
            <a:xfrm>
              <a:off x="623455" y="2164387"/>
              <a:ext cx="7751763" cy="3430587"/>
              <a:chOff x="609600" y="2209800"/>
              <a:chExt cx="7751763" cy="3430587"/>
            </a:xfrm>
          </p:grpSpPr>
          <p:pic>
            <p:nvPicPr>
              <p:cNvPr id="21524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8638" y="2746375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25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4343400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26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5663" y="2762249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27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2880" y="4425951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528" name="Freeform 3"/>
              <p:cNvSpPr>
                <a:spLocks/>
              </p:cNvSpPr>
              <p:nvPr/>
            </p:nvSpPr>
            <p:spPr bwMode="auto">
              <a:xfrm>
                <a:off x="2744788" y="3005137"/>
                <a:ext cx="650875" cy="196850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9" name="Freeform 4"/>
              <p:cNvSpPr>
                <a:spLocks/>
              </p:cNvSpPr>
              <p:nvPr/>
            </p:nvSpPr>
            <p:spPr bwMode="auto">
              <a:xfrm rot="10800000">
                <a:off x="5532005" y="4570413"/>
                <a:ext cx="650875" cy="196850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0" name="Freeform 5"/>
              <p:cNvSpPr>
                <a:spLocks/>
              </p:cNvSpPr>
              <p:nvPr/>
            </p:nvSpPr>
            <p:spPr bwMode="auto">
              <a:xfrm rot="-7335654">
                <a:off x="3981274" y="3689466"/>
                <a:ext cx="1244714" cy="166455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1531" name="Picture 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" y="2870849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2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8050" y="2209800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3" name="Picture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4387" y="5257800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4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7600" y="4570413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535" name="Line 10"/>
              <p:cNvSpPr>
                <a:spLocks noChangeShapeType="1"/>
              </p:cNvSpPr>
              <p:nvPr/>
            </p:nvSpPr>
            <p:spPr bwMode="auto">
              <a:xfrm rot="5400000">
                <a:off x="1585118" y="2848624"/>
                <a:ext cx="1" cy="427038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6" name="Line 11"/>
              <p:cNvSpPr>
                <a:spLocks noChangeShapeType="1"/>
              </p:cNvSpPr>
              <p:nvPr/>
            </p:nvSpPr>
            <p:spPr bwMode="auto">
              <a:xfrm rot="5400000" flipH="1" flipV="1">
                <a:off x="3791743" y="2669380"/>
                <a:ext cx="153989" cy="0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7" name="Line 12"/>
              <p:cNvSpPr>
                <a:spLocks noChangeShapeType="1"/>
              </p:cNvSpPr>
              <p:nvPr/>
            </p:nvSpPr>
            <p:spPr bwMode="auto">
              <a:xfrm rot="5400000" flipH="1">
                <a:off x="7339374" y="4556920"/>
                <a:ext cx="0" cy="420687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8" name="Line 13"/>
              <p:cNvSpPr>
                <a:spLocks noChangeShapeType="1"/>
              </p:cNvSpPr>
              <p:nvPr/>
            </p:nvSpPr>
            <p:spPr bwMode="auto">
              <a:xfrm rot="5400000" flipV="1">
                <a:off x="4929186" y="5141912"/>
                <a:ext cx="231775" cy="1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7" name="TextBox 25"/>
            <p:cNvSpPr txBox="1">
              <a:spLocks noChangeArrowheads="1"/>
            </p:cNvSpPr>
            <p:nvPr/>
          </p:nvSpPr>
          <p:spPr bwMode="auto">
            <a:xfrm>
              <a:off x="2626981" y="3220831"/>
              <a:ext cx="913437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B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18" name="TextBox 26"/>
            <p:cNvSpPr txBox="1">
              <a:spLocks noChangeArrowheads="1"/>
            </p:cNvSpPr>
            <p:nvPr/>
          </p:nvSpPr>
          <p:spPr bwMode="auto">
            <a:xfrm>
              <a:off x="684933" y="2190219"/>
              <a:ext cx="984395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A (24)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19" name="TextBox 27"/>
            <p:cNvSpPr txBox="1">
              <a:spLocks noChangeArrowheads="1"/>
            </p:cNvSpPr>
            <p:nvPr/>
          </p:nvSpPr>
          <p:spPr bwMode="auto">
            <a:xfrm>
              <a:off x="4443822" y="2062818"/>
              <a:ext cx="899196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C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20" name="TextBox 28"/>
            <p:cNvSpPr txBox="1">
              <a:spLocks noChangeArrowheads="1"/>
            </p:cNvSpPr>
            <p:nvPr/>
          </p:nvSpPr>
          <p:spPr bwMode="auto">
            <a:xfrm>
              <a:off x="4688163" y="3746302"/>
              <a:ext cx="1687681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D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21" name="TextBox 29"/>
            <p:cNvSpPr txBox="1">
              <a:spLocks noChangeArrowheads="1"/>
            </p:cNvSpPr>
            <p:nvPr/>
          </p:nvSpPr>
          <p:spPr bwMode="auto">
            <a:xfrm>
              <a:off x="3844552" y="4956026"/>
              <a:ext cx="1022231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E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(6)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22" name="TextBox 30"/>
            <p:cNvSpPr txBox="1">
              <a:spLocks noChangeArrowheads="1"/>
            </p:cNvSpPr>
            <p:nvPr/>
          </p:nvSpPr>
          <p:spPr bwMode="auto">
            <a:xfrm>
              <a:off x="7432218" y="4956027"/>
              <a:ext cx="1147354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G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23" name="TextBox 31"/>
            <p:cNvSpPr txBox="1">
              <a:spLocks noChangeArrowheads="1"/>
            </p:cNvSpPr>
            <p:nvPr/>
          </p:nvSpPr>
          <p:spPr bwMode="auto">
            <a:xfrm>
              <a:off x="5526144" y="4085072"/>
              <a:ext cx="959813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F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414" name="Group 7"/>
          <p:cNvGrpSpPr>
            <a:grpSpLocks/>
          </p:cNvGrpSpPr>
          <p:nvPr/>
        </p:nvGrpSpPr>
        <p:grpSpPr bwMode="auto">
          <a:xfrm>
            <a:off x="1171575" y="3752850"/>
            <a:ext cx="3230563" cy="1158875"/>
            <a:chOff x="975357" y="3767654"/>
            <a:chExt cx="3230372" cy="1158814"/>
          </a:xfrm>
        </p:grpSpPr>
        <p:sp>
          <p:nvSpPr>
            <p:cNvPr id="21514" name="TextBox 1"/>
            <p:cNvSpPr txBox="1">
              <a:spLocks noChangeArrowheads="1"/>
            </p:cNvSpPr>
            <p:nvPr/>
          </p:nvSpPr>
          <p:spPr bwMode="auto">
            <a:xfrm>
              <a:off x="975357" y="3836939"/>
              <a:ext cx="3230372" cy="108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192.168.1.72/30</a:t>
              </a:r>
            </a:p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Hosts address range</a:t>
              </a:r>
            </a:p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73 to 74</a:t>
              </a:r>
              <a:endParaRPr lang="en-SG" alt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515" name="Straight Arrow Connector 3"/>
            <p:cNvCxnSpPr>
              <a:cxnSpLocks noChangeShapeType="1"/>
            </p:cNvCxnSpPr>
            <p:nvPr/>
          </p:nvCxnSpPr>
          <p:spPr bwMode="auto">
            <a:xfrm flipH="1" flipV="1">
              <a:off x="3410899" y="3767654"/>
              <a:ext cx="176318" cy="295238"/>
            </a:xfrm>
            <a:prstGeom prst="straightConnector1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11" name="Group 6"/>
          <p:cNvGrpSpPr>
            <a:grpSpLocks/>
          </p:cNvGrpSpPr>
          <p:nvPr/>
        </p:nvGrpSpPr>
        <p:grpSpPr bwMode="auto">
          <a:xfrm>
            <a:off x="698500" y="5140325"/>
            <a:ext cx="3232150" cy="1090613"/>
            <a:chOff x="5543606" y="3373481"/>
            <a:chExt cx="3230372" cy="1089529"/>
          </a:xfrm>
        </p:grpSpPr>
        <p:sp>
          <p:nvSpPr>
            <p:cNvPr id="21512" name="TextBox 32"/>
            <p:cNvSpPr txBox="1">
              <a:spLocks noChangeArrowheads="1"/>
            </p:cNvSpPr>
            <p:nvPr/>
          </p:nvSpPr>
          <p:spPr bwMode="auto">
            <a:xfrm>
              <a:off x="5543606" y="3373481"/>
              <a:ext cx="3230372" cy="108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192.168.1.64/29</a:t>
              </a:r>
            </a:p>
            <a:p>
              <a:r>
                <a:rPr lang="en-US" altLang="en-US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Hosts address range</a:t>
              </a:r>
            </a:p>
            <a:p>
              <a:r>
                <a:rPr lang="en-US" altLang="en-US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65 to 70</a:t>
              </a:r>
              <a:endParaRPr lang="en-SG" alt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513" name="Straight Arrow Connector 33"/>
            <p:cNvCxnSpPr>
              <a:cxnSpLocks noChangeShapeType="1"/>
            </p:cNvCxnSpPr>
            <p:nvPr/>
          </p:nvCxnSpPr>
          <p:spPr bwMode="auto">
            <a:xfrm>
              <a:off x="8395193" y="3681702"/>
              <a:ext cx="352595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12821264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VLSM (6) </a:t>
            </a:r>
            <a:endParaRPr lang="en-SG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52400" y="704850"/>
            <a:ext cx="8991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Similarly, both Net D &amp; F have 2 hosts require 2 host bits.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borrow 6 bits for subnet representation.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 subnet mask is also 255.255.255.252 or /30 mask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D subnet ID is 192.168.1.76/30, host addr : 77 to 78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F subnet ID is 192.168.1.80/30, host addr : 81 to 82</a:t>
            </a:r>
          </a:p>
          <a:p>
            <a:endParaRPr lang="en-US" altLang="en-US" b="1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SG" altLang="en-US" baseline="30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533" name="Group 13"/>
          <p:cNvGrpSpPr>
            <a:grpSpLocks/>
          </p:cNvGrpSpPr>
          <p:nvPr/>
        </p:nvGrpSpPr>
        <p:grpSpPr bwMode="auto">
          <a:xfrm>
            <a:off x="644525" y="2298700"/>
            <a:ext cx="7956550" cy="3760788"/>
            <a:chOff x="623455" y="2062818"/>
            <a:chExt cx="7956117" cy="3761139"/>
          </a:xfrm>
        </p:grpSpPr>
        <p:grpSp>
          <p:nvGrpSpPr>
            <p:cNvPr id="22540" name="Group 12"/>
            <p:cNvGrpSpPr>
              <a:grpSpLocks/>
            </p:cNvGrpSpPr>
            <p:nvPr/>
          </p:nvGrpSpPr>
          <p:grpSpPr bwMode="auto">
            <a:xfrm>
              <a:off x="623455" y="2164387"/>
              <a:ext cx="7751763" cy="3430587"/>
              <a:chOff x="609600" y="2209800"/>
              <a:chExt cx="7751763" cy="3430587"/>
            </a:xfrm>
          </p:grpSpPr>
          <p:pic>
            <p:nvPicPr>
              <p:cNvPr id="22548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8638" y="2746375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49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4343400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50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5663" y="2762249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51" name="Picture 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2880" y="4425951"/>
                <a:ext cx="946150" cy="682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552" name="Freeform 3"/>
              <p:cNvSpPr>
                <a:spLocks/>
              </p:cNvSpPr>
              <p:nvPr/>
            </p:nvSpPr>
            <p:spPr bwMode="auto">
              <a:xfrm>
                <a:off x="2744788" y="3005137"/>
                <a:ext cx="650875" cy="196850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3" name="Freeform 4"/>
              <p:cNvSpPr>
                <a:spLocks/>
              </p:cNvSpPr>
              <p:nvPr/>
            </p:nvSpPr>
            <p:spPr bwMode="auto">
              <a:xfrm rot="10800000">
                <a:off x="5532005" y="4570413"/>
                <a:ext cx="650875" cy="196850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4" name="Freeform 5"/>
              <p:cNvSpPr>
                <a:spLocks/>
              </p:cNvSpPr>
              <p:nvPr/>
            </p:nvSpPr>
            <p:spPr bwMode="auto">
              <a:xfrm rot="-7335654">
                <a:off x="3981274" y="3689466"/>
                <a:ext cx="1244714" cy="166455"/>
              </a:xfrm>
              <a:custGeom>
                <a:avLst/>
                <a:gdLst>
                  <a:gd name="T0" fmla="*/ 0 w 2017"/>
                  <a:gd name="T1" fmla="*/ 0 h 97"/>
                  <a:gd name="T2" fmla="*/ 2147483647 w 2017"/>
                  <a:gd name="T3" fmla="*/ 0 h 97"/>
                  <a:gd name="T4" fmla="*/ 2147483647 w 2017"/>
                  <a:gd name="T5" fmla="*/ 2147483647 h 97"/>
                  <a:gd name="T6" fmla="*/ 2147483647 w 2017"/>
                  <a:gd name="T7" fmla="*/ 2147483647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7" h="97">
                    <a:moveTo>
                      <a:pt x="0" y="0"/>
                    </a:moveTo>
                    <a:lnTo>
                      <a:pt x="1008" y="0"/>
                    </a:lnTo>
                    <a:lnTo>
                      <a:pt x="912" y="96"/>
                    </a:lnTo>
                    <a:lnTo>
                      <a:pt x="2016" y="96"/>
                    </a:lnTo>
                  </a:path>
                </a:pathLst>
              </a:custGeom>
              <a:noFill/>
              <a:ln w="50800" cap="rnd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2555" name="Picture 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" y="2870849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56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8050" y="2209800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57" name="Picture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4387" y="5257800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58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7600" y="4570413"/>
                <a:ext cx="893763" cy="382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559" name="Line 10"/>
              <p:cNvSpPr>
                <a:spLocks noChangeShapeType="1"/>
              </p:cNvSpPr>
              <p:nvPr/>
            </p:nvSpPr>
            <p:spPr bwMode="auto">
              <a:xfrm rot="5400000">
                <a:off x="1585118" y="2848624"/>
                <a:ext cx="1" cy="427038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Line 11"/>
              <p:cNvSpPr>
                <a:spLocks noChangeShapeType="1"/>
              </p:cNvSpPr>
              <p:nvPr/>
            </p:nvSpPr>
            <p:spPr bwMode="auto">
              <a:xfrm rot="5400000" flipH="1" flipV="1">
                <a:off x="3791743" y="2669380"/>
                <a:ext cx="153989" cy="0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1" name="Line 12"/>
              <p:cNvSpPr>
                <a:spLocks noChangeShapeType="1"/>
              </p:cNvSpPr>
              <p:nvPr/>
            </p:nvSpPr>
            <p:spPr bwMode="auto">
              <a:xfrm rot="5400000" flipH="1">
                <a:off x="7339374" y="4556920"/>
                <a:ext cx="0" cy="420687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2" name="Line 13"/>
              <p:cNvSpPr>
                <a:spLocks noChangeShapeType="1"/>
              </p:cNvSpPr>
              <p:nvPr/>
            </p:nvSpPr>
            <p:spPr bwMode="auto">
              <a:xfrm rot="5400000" flipV="1">
                <a:off x="4929186" y="5141912"/>
                <a:ext cx="231775" cy="1"/>
              </a:xfrm>
              <a:prstGeom prst="line">
                <a:avLst/>
              </a:prstGeom>
              <a:noFill/>
              <a:ln w="508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41" name="TextBox 25"/>
            <p:cNvSpPr txBox="1">
              <a:spLocks noChangeArrowheads="1"/>
            </p:cNvSpPr>
            <p:nvPr/>
          </p:nvSpPr>
          <p:spPr bwMode="auto">
            <a:xfrm>
              <a:off x="2626981" y="3220831"/>
              <a:ext cx="913437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B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42" name="TextBox 26"/>
            <p:cNvSpPr txBox="1">
              <a:spLocks noChangeArrowheads="1"/>
            </p:cNvSpPr>
            <p:nvPr/>
          </p:nvSpPr>
          <p:spPr bwMode="auto">
            <a:xfrm>
              <a:off x="684933" y="2190219"/>
              <a:ext cx="984395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A (24)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43" name="TextBox 27"/>
            <p:cNvSpPr txBox="1">
              <a:spLocks noChangeArrowheads="1"/>
            </p:cNvSpPr>
            <p:nvPr/>
          </p:nvSpPr>
          <p:spPr bwMode="auto">
            <a:xfrm>
              <a:off x="4443822" y="2062818"/>
              <a:ext cx="899196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C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44" name="TextBox 28"/>
            <p:cNvSpPr txBox="1">
              <a:spLocks noChangeArrowheads="1"/>
            </p:cNvSpPr>
            <p:nvPr/>
          </p:nvSpPr>
          <p:spPr bwMode="auto">
            <a:xfrm>
              <a:off x="4688163" y="3746302"/>
              <a:ext cx="1687681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D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45" name="TextBox 29"/>
            <p:cNvSpPr txBox="1">
              <a:spLocks noChangeArrowheads="1"/>
            </p:cNvSpPr>
            <p:nvPr/>
          </p:nvSpPr>
          <p:spPr bwMode="auto">
            <a:xfrm>
              <a:off x="3844552" y="4956026"/>
              <a:ext cx="1022231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E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(6)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46" name="TextBox 30"/>
            <p:cNvSpPr txBox="1">
              <a:spLocks noChangeArrowheads="1"/>
            </p:cNvSpPr>
            <p:nvPr/>
          </p:nvSpPr>
          <p:spPr bwMode="auto">
            <a:xfrm>
              <a:off x="7432218" y="4956027"/>
              <a:ext cx="1147354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G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(14)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47" name="TextBox 31"/>
            <p:cNvSpPr txBox="1">
              <a:spLocks noChangeArrowheads="1"/>
            </p:cNvSpPr>
            <p:nvPr/>
          </p:nvSpPr>
          <p:spPr bwMode="auto">
            <a:xfrm>
              <a:off x="5526144" y="4085072"/>
              <a:ext cx="959813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F</a:t>
              </a:r>
            </a:p>
            <a:p>
              <a:r>
                <a:rPr lang="en-US" altLang="en-US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SG" altLang="en-US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414" name="Group 7"/>
          <p:cNvGrpSpPr>
            <a:grpSpLocks/>
          </p:cNvGrpSpPr>
          <p:nvPr/>
        </p:nvGrpSpPr>
        <p:grpSpPr bwMode="auto">
          <a:xfrm>
            <a:off x="1092200" y="3900488"/>
            <a:ext cx="3230563" cy="1090612"/>
            <a:chOff x="895410" y="3915272"/>
            <a:chExt cx="3230372" cy="1089529"/>
          </a:xfrm>
        </p:grpSpPr>
        <p:sp>
          <p:nvSpPr>
            <p:cNvPr id="22538" name="TextBox 1"/>
            <p:cNvSpPr txBox="1">
              <a:spLocks noChangeArrowheads="1"/>
            </p:cNvSpPr>
            <p:nvPr/>
          </p:nvSpPr>
          <p:spPr bwMode="auto">
            <a:xfrm>
              <a:off x="895410" y="3915272"/>
              <a:ext cx="3230372" cy="108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192.168.1.76/30</a:t>
              </a:r>
            </a:p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Hosts address range</a:t>
              </a:r>
            </a:p>
            <a:p>
              <a:r>
                <a:rPr lang="en-US" altLang="en-US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77 to 78</a:t>
              </a:r>
              <a:endParaRPr lang="en-SG" alt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539" name="Straight Arrow Connector 3"/>
            <p:cNvCxnSpPr>
              <a:cxnSpLocks noChangeShapeType="1"/>
            </p:cNvCxnSpPr>
            <p:nvPr/>
          </p:nvCxnSpPr>
          <p:spPr bwMode="auto">
            <a:xfrm flipV="1">
              <a:off x="3587217" y="4210511"/>
              <a:ext cx="452798" cy="1"/>
            </a:xfrm>
            <a:prstGeom prst="straightConnector1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63" name="Group 6"/>
          <p:cNvGrpSpPr>
            <a:grpSpLocks/>
          </p:cNvGrpSpPr>
          <p:nvPr/>
        </p:nvGrpSpPr>
        <p:grpSpPr bwMode="auto">
          <a:xfrm>
            <a:off x="5759450" y="2951163"/>
            <a:ext cx="3230563" cy="1327150"/>
            <a:chOff x="10602773" y="1186707"/>
            <a:chExt cx="3230372" cy="1325647"/>
          </a:xfrm>
        </p:grpSpPr>
        <p:sp>
          <p:nvSpPr>
            <p:cNvPr id="22536" name="TextBox 32"/>
            <p:cNvSpPr txBox="1">
              <a:spLocks noChangeArrowheads="1"/>
            </p:cNvSpPr>
            <p:nvPr/>
          </p:nvSpPr>
          <p:spPr bwMode="auto">
            <a:xfrm>
              <a:off x="10602773" y="1186707"/>
              <a:ext cx="3230372" cy="108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192.168.1.80/30</a:t>
              </a:r>
            </a:p>
            <a:p>
              <a:r>
                <a:rPr lang="en-US" altLang="en-US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Hosts address range</a:t>
              </a:r>
            </a:p>
            <a:p>
              <a:r>
                <a:rPr lang="en-US" altLang="en-US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81 to 82</a:t>
              </a:r>
              <a:endParaRPr lang="en-SG" alt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537" name="Straight Arrow Connector 33"/>
            <p:cNvCxnSpPr>
              <a:cxnSpLocks noChangeShapeType="1"/>
            </p:cNvCxnSpPr>
            <p:nvPr/>
          </p:nvCxnSpPr>
          <p:spPr bwMode="auto">
            <a:xfrm>
              <a:off x="10736225" y="2276236"/>
              <a:ext cx="0" cy="236118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99009931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75" y="34925"/>
            <a:ext cx="8988425" cy="682625"/>
          </a:xfrm>
        </p:spPr>
        <p:txBody>
          <a:bodyPr/>
          <a:lstStyle/>
          <a:p>
            <a:r>
              <a:rPr lang="en-US" altLang="en-US"/>
              <a:t>Subnet usage - VLSM</a:t>
            </a:r>
            <a:endParaRPr lang="en-SG" altLang="en-US"/>
          </a:p>
        </p:txBody>
      </p:sp>
      <p:sp>
        <p:nvSpPr>
          <p:cNvPr id="23555" name="Rectangle 95"/>
          <p:cNvSpPr>
            <a:spLocks noChangeArrowheads="1"/>
          </p:cNvSpPr>
          <p:nvPr/>
        </p:nvSpPr>
        <p:spPr bwMode="auto">
          <a:xfrm>
            <a:off x="533400" y="4287838"/>
            <a:ext cx="762000" cy="7350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3556" name="Rectangle 192"/>
          <p:cNvSpPr>
            <a:spLocks noChangeArrowheads="1"/>
          </p:cNvSpPr>
          <p:nvPr/>
        </p:nvSpPr>
        <p:spPr bwMode="auto">
          <a:xfrm>
            <a:off x="533400" y="1208088"/>
            <a:ext cx="762000" cy="3079750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3557" name="Rectangle 197"/>
          <p:cNvSpPr>
            <a:spLocks noChangeArrowheads="1"/>
          </p:cNvSpPr>
          <p:nvPr/>
        </p:nvSpPr>
        <p:spPr bwMode="auto">
          <a:xfrm>
            <a:off x="1497013" y="1208088"/>
            <a:ext cx="762000" cy="1746250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3558" name="Rectangle 201"/>
          <p:cNvSpPr>
            <a:spLocks noChangeArrowheads="1"/>
          </p:cNvSpPr>
          <p:nvPr/>
        </p:nvSpPr>
        <p:spPr bwMode="auto">
          <a:xfrm>
            <a:off x="3338513" y="1208088"/>
            <a:ext cx="762000" cy="800100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3559" name="Rectangle 203"/>
          <p:cNvSpPr>
            <a:spLocks noChangeArrowheads="1"/>
          </p:cNvSpPr>
          <p:nvPr/>
        </p:nvSpPr>
        <p:spPr bwMode="auto">
          <a:xfrm>
            <a:off x="4281488" y="1208088"/>
            <a:ext cx="762000" cy="179387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3560" name="Rectangle 205"/>
          <p:cNvSpPr>
            <a:spLocks noChangeArrowheads="1"/>
          </p:cNvSpPr>
          <p:nvPr/>
        </p:nvSpPr>
        <p:spPr bwMode="auto">
          <a:xfrm>
            <a:off x="5257800" y="1208088"/>
            <a:ext cx="762000" cy="179387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3561" name="Rectangle 207"/>
          <p:cNvSpPr>
            <a:spLocks noChangeArrowheads="1"/>
          </p:cNvSpPr>
          <p:nvPr/>
        </p:nvSpPr>
        <p:spPr bwMode="auto">
          <a:xfrm>
            <a:off x="6172200" y="1208088"/>
            <a:ext cx="762000" cy="179387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3562" name="Rectangle 208"/>
          <p:cNvSpPr>
            <a:spLocks noChangeArrowheads="1"/>
          </p:cNvSpPr>
          <p:nvPr/>
        </p:nvSpPr>
        <p:spPr bwMode="auto">
          <a:xfrm>
            <a:off x="7162800" y="1208088"/>
            <a:ext cx="762000" cy="37877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3563" name="Rectangle 18"/>
          <p:cNvSpPr>
            <a:spLocks noChangeArrowheads="1"/>
          </p:cNvSpPr>
          <p:nvPr/>
        </p:nvSpPr>
        <p:spPr bwMode="auto">
          <a:xfrm>
            <a:off x="2411413" y="1216025"/>
            <a:ext cx="762000" cy="1744663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cxnSp>
        <p:nvCxnSpPr>
          <p:cNvPr id="23564" name="Straight Connector 3"/>
          <p:cNvCxnSpPr>
            <a:cxnSpLocks noChangeShapeType="1"/>
          </p:cNvCxnSpPr>
          <p:nvPr/>
        </p:nvCxnSpPr>
        <p:spPr bwMode="auto">
          <a:xfrm>
            <a:off x="1497013" y="2960688"/>
            <a:ext cx="0" cy="20621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5" name="Straight Connector 7"/>
          <p:cNvCxnSpPr>
            <a:cxnSpLocks noChangeShapeType="1"/>
          </p:cNvCxnSpPr>
          <p:nvPr/>
        </p:nvCxnSpPr>
        <p:spPr bwMode="auto">
          <a:xfrm>
            <a:off x="4281488" y="1387475"/>
            <a:ext cx="2143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Straight Connector 11"/>
          <p:cNvCxnSpPr>
            <a:cxnSpLocks noChangeShapeType="1"/>
          </p:cNvCxnSpPr>
          <p:nvPr/>
        </p:nvCxnSpPr>
        <p:spPr bwMode="auto">
          <a:xfrm>
            <a:off x="1497013" y="4995863"/>
            <a:ext cx="5437187" cy="12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Straight Connector 13"/>
          <p:cNvCxnSpPr>
            <a:cxnSpLocks noChangeShapeType="1"/>
            <a:stCxn id="23561" idx="3"/>
          </p:cNvCxnSpPr>
          <p:nvPr/>
        </p:nvCxnSpPr>
        <p:spPr bwMode="auto">
          <a:xfrm>
            <a:off x="6934200" y="1298575"/>
            <a:ext cx="0" cy="37099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8" name="TextBox 15"/>
          <p:cNvSpPr txBox="1">
            <a:spLocks noChangeArrowheads="1"/>
          </p:cNvSpPr>
          <p:nvPr/>
        </p:nvSpPr>
        <p:spPr bwMode="auto">
          <a:xfrm>
            <a:off x="1425575" y="2095500"/>
            <a:ext cx="90328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100%</a:t>
            </a:r>
            <a:endParaRPr lang="en-SG" altLang="en-US">
              <a:solidFill>
                <a:srgbClr val="FF0000"/>
              </a:solidFill>
            </a:endParaRPr>
          </a:p>
        </p:txBody>
      </p:sp>
      <p:sp>
        <p:nvSpPr>
          <p:cNvPr id="23569" name="TextBox 33"/>
          <p:cNvSpPr txBox="1">
            <a:spLocks noChangeArrowheads="1"/>
          </p:cNvSpPr>
          <p:nvPr/>
        </p:nvSpPr>
        <p:spPr bwMode="auto">
          <a:xfrm>
            <a:off x="2339975" y="2112963"/>
            <a:ext cx="903288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100%</a:t>
            </a:r>
            <a:endParaRPr lang="en-SG" altLang="en-US">
              <a:solidFill>
                <a:srgbClr val="FF0000"/>
              </a:solidFill>
            </a:endParaRPr>
          </a:p>
        </p:txBody>
      </p:sp>
      <p:sp>
        <p:nvSpPr>
          <p:cNvPr id="23570" name="TextBox 34"/>
          <p:cNvSpPr txBox="1">
            <a:spLocks noChangeArrowheads="1"/>
          </p:cNvSpPr>
          <p:nvPr/>
        </p:nvSpPr>
        <p:spPr bwMode="auto">
          <a:xfrm>
            <a:off x="3268663" y="1390650"/>
            <a:ext cx="9032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100%</a:t>
            </a:r>
            <a:endParaRPr lang="en-SG" altLang="en-US">
              <a:solidFill>
                <a:srgbClr val="FF0000"/>
              </a:solidFill>
            </a:endParaRPr>
          </a:p>
        </p:txBody>
      </p:sp>
      <p:sp>
        <p:nvSpPr>
          <p:cNvPr id="23571" name="TextBox 35"/>
          <p:cNvSpPr txBox="1">
            <a:spLocks noChangeArrowheads="1"/>
          </p:cNvSpPr>
          <p:nvPr/>
        </p:nvSpPr>
        <p:spPr bwMode="auto">
          <a:xfrm>
            <a:off x="4210050" y="1085850"/>
            <a:ext cx="903288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100%</a:t>
            </a:r>
            <a:endParaRPr lang="en-SG" altLang="en-US">
              <a:solidFill>
                <a:srgbClr val="FF0000"/>
              </a:solidFill>
            </a:endParaRPr>
          </a:p>
        </p:txBody>
      </p:sp>
      <p:sp>
        <p:nvSpPr>
          <p:cNvPr id="23572" name="TextBox 36"/>
          <p:cNvSpPr txBox="1">
            <a:spLocks noChangeArrowheads="1"/>
          </p:cNvSpPr>
          <p:nvPr/>
        </p:nvSpPr>
        <p:spPr bwMode="auto">
          <a:xfrm>
            <a:off x="5187950" y="1085850"/>
            <a:ext cx="9017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100%</a:t>
            </a:r>
            <a:endParaRPr lang="en-SG" altLang="en-US">
              <a:solidFill>
                <a:srgbClr val="FF0000"/>
              </a:solidFill>
            </a:endParaRPr>
          </a:p>
        </p:txBody>
      </p:sp>
      <p:sp>
        <p:nvSpPr>
          <p:cNvPr id="23573" name="TextBox 37"/>
          <p:cNvSpPr txBox="1">
            <a:spLocks noChangeArrowheads="1"/>
          </p:cNvSpPr>
          <p:nvPr/>
        </p:nvSpPr>
        <p:spPr bwMode="auto">
          <a:xfrm>
            <a:off x="6116638" y="1085850"/>
            <a:ext cx="9017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100%</a:t>
            </a:r>
            <a:endParaRPr lang="en-SG" altLang="en-US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406775" y="3154363"/>
            <a:ext cx="261302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200" b="1">
                <a:solidFill>
                  <a:srgbClr val="002060"/>
                </a:solidFill>
                <a:latin typeface="Algerian" panose="04020705040A02060702" pitchFamily="82" charset="0"/>
              </a:rPr>
              <a:t>Free to use</a:t>
            </a:r>
            <a:endParaRPr lang="en-SG" altLang="en-US" sz="3200" b="1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7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>
              <a:lnSpc>
                <a:spcPct val="100000"/>
              </a:lnSpc>
              <a:buClr>
                <a:srgbClr val="FF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>
                <a:solidFill>
                  <a:srgbClr val="FF3399"/>
                </a:solidFill>
              </a:rPr>
              <a:t>Tools to use for VLSM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76400"/>
            <a:ext cx="8153400" cy="4191000"/>
          </a:xfrm>
        </p:spPr>
        <p:txBody>
          <a:bodyPr lIns="91440" tIns="45720" rIns="91440" bIns="45720"/>
          <a:lstStyle/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3200"/>
              <a:t>VLSM Chart</a:t>
            </a:r>
          </a:p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3200"/>
              <a:t>VLSM Calculator</a:t>
            </a:r>
            <a:endParaRPr lang="en-GB" altLang="en-US" sz="3200"/>
          </a:p>
        </p:txBody>
      </p:sp>
    </p:spTree>
    <p:extLst>
      <p:ext uri="{BB962C8B-B14F-4D97-AF65-F5344CB8AC3E}">
        <p14:creationId xmlns:p14="http://schemas.microsoft.com/office/powerpoint/2010/main" val="2465944583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Class B Address (Recap)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7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000"/>
              <a:t>A Class B network address has the two highest-order bits set to </a:t>
            </a:r>
            <a:r>
              <a:rPr lang="en-GB" altLang="en-US" sz="3000">
                <a:solidFill>
                  <a:srgbClr val="0033CC"/>
                </a:solidFill>
              </a:rPr>
              <a:t>1-0</a:t>
            </a:r>
            <a:r>
              <a:rPr lang="en-GB" altLang="en-US" sz="3000"/>
              <a:t>, a 14-bit network number, and a 16-bit local host address. </a:t>
            </a:r>
          </a:p>
          <a:p>
            <a:pPr>
              <a:lnSpc>
                <a:spcPct val="100000"/>
              </a:lnSpc>
              <a:spcBef>
                <a:spcPts val="7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000"/>
              <a:t>The first octet ranges from </a:t>
            </a:r>
            <a:r>
              <a:rPr lang="en-GB" altLang="en-US" sz="3000">
                <a:solidFill>
                  <a:srgbClr val="0033CC"/>
                </a:solidFill>
              </a:rPr>
              <a:t>128–191</a:t>
            </a:r>
            <a:r>
              <a:rPr lang="en-GB" altLang="en-US" sz="3000"/>
              <a:t>, as shown on the Class B Network Address Diagram. 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3733800" y="5638800"/>
            <a:ext cx="2514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  <a:buFont typeface="Arial Black" panose="020B0A04020102020204" pitchFamily="34" charset="0"/>
              <a:buNone/>
            </a:pPr>
            <a:r>
              <a:rPr lang="en-GB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t>Class B Network Address</a:t>
            </a:r>
          </a:p>
        </p:txBody>
      </p:sp>
      <p:pic>
        <p:nvPicPr>
          <p:cNvPr id="71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0"/>
            <a:ext cx="5638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52633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Class C Address (Recap)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A Class C network address has the three leading bits set to</a:t>
            </a:r>
            <a:r>
              <a:rPr lang="en-GB" altLang="en-US" sz="2800">
                <a:solidFill>
                  <a:srgbClr val="0033CC"/>
                </a:solidFill>
              </a:rPr>
              <a:t> 1-1-0</a:t>
            </a:r>
            <a:r>
              <a:rPr lang="en-GB" altLang="en-US" sz="2800"/>
              <a:t>, a 21-bit network number, and an 8-bit local host address. </a:t>
            </a:r>
          </a:p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The first octet ranges from </a:t>
            </a:r>
            <a:r>
              <a:rPr lang="en-GB" altLang="en-US" sz="2800">
                <a:solidFill>
                  <a:srgbClr val="0033CC"/>
                </a:solidFill>
              </a:rPr>
              <a:t>192–223</a:t>
            </a:r>
            <a:r>
              <a:rPr lang="en-GB" altLang="en-US" sz="2800"/>
              <a:t>, as shown on the Class C Network Address Diagram. </a:t>
            </a: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962400" y="5334000"/>
            <a:ext cx="2514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  <a:buFont typeface="Arial Black" panose="020B0A04020102020204" pitchFamily="34" charset="0"/>
              <a:buNone/>
            </a:pPr>
            <a:r>
              <a:rPr lang="en-GB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t>Class C Network Address</a:t>
            </a:r>
          </a:p>
        </p:txBody>
      </p:sp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6200"/>
            <a:ext cx="563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5501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Class D Address </a:t>
            </a:r>
            <a:r>
              <a:rPr lang="en-GB" dirty="0">
                <a:solidFill>
                  <a:srgbClr val="FF0000"/>
                </a:solidFill>
              </a:rPr>
              <a:t>(Optional)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7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000"/>
              <a:t>The four highest order bits are set to </a:t>
            </a:r>
            <a:r>
              <a:rPr lang="en-GB" altLang="en-US" sz="3000">
                <a:solidFill>
                  <a:srgbClr val="0033CC"/>
                </a:solidFill>
              </a:rPr>
              <a:t>1-1-1-0</a:t>
            </a:r>
            <a:r>
              <a:rPr lang="en-GB" altLang="en-US" sz="3000"/>
              <a:t>, and the remaining 28 bits specify a multicast group ID. </a:t>
            </a:r>
          </a:p>
          <a:p>
            <a:pPr>
              <a:lnSpc>
                <a:spcPct val="100000"/>
              </a:lnSpc>
              <a:spcBef>
                <a:spcPts val="7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000"/>
              <a:t>The first octet ranges from </a:t>
            </a:r>
            <a:r>
              <a:rPr lang="en-GB" altLang="en-US" sz="3000">
                <a:solidFill>
                  <a:srgbClr val="0033CC"/>
                </a:solidFill>
              </a:rPr>
              <a:t>224–239</a:t>
            </a:r>
            <a:r>
              <a:rPr lang="en-GB" altLang="en-US" sz="3000"/>
              <a:t>. This concept is illustrated on the Class D Network Address Diagram. 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3505200" y="5334000"/>
            <a:ext cx="2514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  <a:buFont typeface="Arial Black" panose="020B0A04020102020204" pitchFamily="34" charset="0"/>
              <a:buNone/>
            </a:pPr>
            <a:r>
              <a:rPr lang="en-GB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t>Class D Network Address</a:t>
            </a:r>
          </a:p>
        </p:txBody>
      </p:sp>
      <p:pic>
        <p:nvPicPr>
          <p:cNvPr id="92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657600"/>
            <a:ext cx="5715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344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Class E Address</a:t>
            </a:r>
            <a:r>
              <a:rPr lang="en-GB" dirty="0">
                <a:solidFill>
                  <a:srgbClr val="FF0000"/>
                </a:solidFill>
              </a:rPr>
              <a:t> (Optional)</a:t>
            </a:r>
            <a:endParaRPr lang="en-GB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The five highest order bits are set to </a:t>
            </a:r>
            <a:r>
              <a:rPr lang="en-GB" altLang="en-US">
                <a:solidFill>
                  <a:srgbClr val="0033CC"/>
                </a:solidFill>
              </a:rPr>
              <a:t>1-1-1-1-0</a:t>
            </a:r>
            <a:r>
              <a:rPr lang="en-GB" altLang="en-US"/>
              <a:t>, and the first octet ranges from </a:t>
            </a:r>
            <a:r>
              <a:rPr lang="en-GB" altLang="en-US">
                <a:solidFill>
                  <a:srgbClr val="0033CC"/>
                </a:solidFill>
              </a:rPr>
              <a:t>240–247</a:t>
            </a:r>
            <a:r>
              <a:rPr lang="en-GB" altLang="en-US"/>
              <a:t>, as illustrated on the Class E Network Address Diagram. </a:t>
            </a:r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3048000" y="5181600"/>
            <a:ext cx="2514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50"/>
              </a:spcBef>
              <a:buFont typeface="Arial Black" panose="020B0A04020102020204" pitchFamily="34" charset="0"/>
              <a:buNone/>
            </a:pPr>
            <a:r>
              <a:rPr lang="en-GB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t>Class E Network Address</a:t>
            </a:r>
          </a:p>
        </p:txBody>
      </p:sp>
      <p:pic>
        <p:nvPicPr>
          <p:cNvPr id="102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52800"/>
            <a:ext cx="6248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9773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Addressing Rules (Recap)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dirty="0"/>
              <a:t>The following rules pertain to assigning IP addresses: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>
                <a:solidFill>
                  <a:srgbClr val="FF0000"/>
                </a:solidFill>
              </a:rPr>
              <a:t>Bits that define the host portion of an IP address should not be all 1 bits. </a:t>
            </a:r>
            <a:r>
              <a:rPr lang="en-GB" altLang="en-US" sz="2400" dirty="0">
                <a:solidFill>
                  <a:schemeClr val="tx1"/>
                </a:solidFill>
              </a:rPr>
              <a:t>(broadcast addresses)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>
                <a:solidFill>
                  <a:srgbClr val="FF0000"/>
                </a:solidFill>
              </a:rPr>
              <a:t>Bits used to define the host portion of an IP address should not be all 0 bits. </a:t>
            </a:r>
            <a:r>
              <a:rPr lang="en-GB" altLang="en-US" sz="2400" dirty="0">
                <a:solidFill>
                  <a:schemeClr val="tx1"/>
                </a:solidFill>
              </a:rPr>
              <a:t>(network ID)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Class A network number 127 is assigned the </a:t>
            </a:r>
            <a:r>
              <a:rPr lang="en-GB" altLang="en-US" sz="2400" dirty="0">
                <a:solidFill>
                  <a:srgbClr val="FF0000"/>
                </a:solidFill>
              </a:rPr>
              <a:t>loopback function</a:t>
            </a:r>
            <a:r>
              <a:rPr lang="en-GB" altLang="en-US" sz="2400" dirty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ICANN has designated certain address ranges as </a:t>
            </a:r>
            <a:r>
              <a:rPr lang="en-GB" altLang="en-US" sz="2400" dirty="0">
                <a:solidFill>
                  <a:srgbClr val="FF0000"/>
                </a:solidFill>
              </a:rPr>
              <a:t>private or reserved</a:t>
            </a:r>
            <a:r>
              <a:rPr lang="en-GB" altLang="en-US" sz="2400" dirty="0"/>
              <a:t> addresses.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40984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Lucida Sans Unicode"/>
        <a:cs typeface="Lucida Sans Unicode"/>
      </a:majorFont>
      <a:minorFont>
        <a:latin typeface="Arial Narrow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HD:Desktop Folder:lans:lanunit1</Template>
  <TotalTime>3392</TotalTime>
  <Words>3688</Words>
  <Application>Microsoft Office PowerPoint</Application>
  <PresentationFormat>On-screen Show (4:3)</PresentationFormat>
  <Paragraphs>637</Paragraphs>
  <Slides>47</Slides>
  <Notes>45</Notes>
  <HiddenSlides>9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Monotype Sorts</vt:lpstr>
      <vt:lpstr>宋体</vt:lpstr>
      <vt:lpstr>Algerian</vt:lpstr>
      <vt:lpstr>Arial</vt:lpstr>
      <vt:lpstr>Arial Black</vt:lpstr>
      <vt:lpstr>Arial Narrow</vt:lpstr>
      <vt:lpstr>Calibri</vt:lpstr>
      <vt:lpstr>Lucida Sans Unicode</vt:lpstr>
      <vt:lpstr>Tahoma</vt:lpstr>
      <vt:lpstr>Times New Roman</vt:lpstr>
      <vt:lpstr>Verdana</vt:lpstr>
      <vt:lpstr>Wingdings</vt:lpstr>
      <vt:lpstr>Office Theme</vt:lpstr>
      <vt:lpstr>PowerPoint Presentation</vt:lpstr>
      <vt:lpstr>Main Topics</vt:lpstr>
      <vt:lpstr>IP Addresses (Recap)</vt:lpstr>
      <vt:lpstr>Class A Address (Recap)</vt:lpstr>
      <vt:lpstr>Class B Address (Recap)</vt:lpstr>
      <vt:lpstr>Class C Address (Recap)</vt:lpstr>
      <vt:lpstr>Class D Address (Optional)</vt:lpstr>
      <vt:lpstr>Class E Address (Optional)</vt:lpstr>
      <vt:lpstr>Addressing Rules (Recap)</vt:lpstr>
      <vt:lpstr>Sample Network Using Class A Address (Recap)</vt:lpstr>
      <vt:lpstr>Public and Private IP addresses (Recap)</vt:lpstr>
      <vt:lpstr>IP Broadcast Addresses</vt:lpstr>
      <vt:lpstr>Default Subnet Mask (Recap)</vt:lpstr>
      <vt:lpstr>Subnetting</vt:lpstr>
      <vt:lpstr>Creating Subnets</vt:lpstr>
      <vt:lpstr>Example of Subnetting</vt:lpstr>
      <vt:lpstr>Creating Subnets</vt:lpstr>
      <vt:lpstr>Maximum Usable Subnets and Hosts</vt:lpstr>
      <vt:lpstr>Establishing the Subnet Information</vt:lpstr>
      <vt:lpstr>Establishing the Subnet Information</vt:lpstr>
      <vt:lpstr>PowerPoint Presentation</vt:lpstr>
      <vt:lpstr>PowerPoint Presentation</vt:lpstr>
      <vt:lpstr>PowerPoint Presentation</vt:lpstr>
      <vt:lpstr>IP Prefixes</vt:lpstr>
      <vt:lpstr>PowerPoint Presentation</vt:lpstr>
      <vt:lpstr>Problem with Class-Based Addressing</vt:lpstr>
      <vt:lpstr>What is CIDR?</vt:lpstr>
      <vt:lpstr>CIDR Address Notation</vt:lpstr>
      <vt:lpstr>PowerPoint Presentation</vt:lpstr>
      <vt:lpstr>Given this network: 192.168.1.0</vt:lpstr>
      <vt:lpstr>FLSM Subnetting Example (2) </vt:lpstr>
      <vt:lpstr>Given network 192.168.1.0</vt:lpstr>
      <vt:lpstr>FLSM Subnetting Example (4) </vt:lpstr>
      <vt:lpstr>FLSM Subnetting Example (5) </vt:lpstr>
      <vt:lpstr>Subnet usage</vt:lpstr>
      <vt:lpstr>Variable Length Subnet Mask (VLSM)</vt:lpstr>
      <vt:lpstr>What We Have Covered</vt:lpstr>
      <vt:lpstr>Thank You</vt:lpstr>
      <vt:lpstr>Optional</vt:lpstr>
      <vt:lpstr>VLSM (1) </vt:lpstr>
      <vt:lpstr>VLSM (2) </vt:lpstr>
      <vt:lpstr>VLSM (3) </vt:lpstr>
      <vt:lpstr>VLSM (4) </vt:lpstr>
      <vt:lpstr>VLSM (5) </vt:lpstr>
      <vt:lpstr>VLSM (6) </vt:lpstr>
      <vt:lpstr>Subnet usage - VLSM</vt:lpstr>
      <vt:lpstr>Tools to use for VLSM</vt:lpstr>
    </vt:vector>
  </TitlesOfParts>
  <Company>A.N.D.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LANs v7.0 Unit 1</dc:title>
  <dc:creator>Sun Lei</dc:creator>
  <dc:description>Unit 1 Instructional Powerpoint presentation.</dc:description>
  <cp:lastModifiedBy>Lee Chin Seng</cp:lastModifiedBy>
  <cp:revision>270</cp:revision>
  <dcterms:created xsi:type="dcterms:W3CDTF">2001-09-29T03:24:16Z</dcterms:created>
  <dcterms:modified xsi:type="dcterms:W3CDTF">2020-05-26T03:06:57Z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f81056-721b-4b22-8334-0449c6cc893e_Enabled">
    <vt:lpwstr>True</vt:lpwstr>
  </property>
  <property fmtid="{D5CDD505-2E9C-101B-9397-08002B2CF9AE}" pid="3" name="MSIP_Label_84f81056-721b-4b22-8334-0449c6cc893e_SiteId">
    <vt:lpwstr>cba9e115-3016-4462-a1ab-a565cba0cdf1</vt:lpwstr>
  </property>
  <property fmtid="{D5CDD505-2E9C-101B-9397-08002B2CF9AE}" pid="4" name="MSIP_Label_84f81056-721b-4b22-8334-0449c6cc893e_Owner">
    <vt:lpwstr>lcs@np.edu.sg</vt:lpwstr>
  </property>
  <property fmtid="{D5CDD505-2E9C-101B-9397-08002B2CF9AE}" pid="5" name="MSIP_Label_84f81056-721b-4b22-8334-0449c6cc893e_SetDate">
    <vt:lpwstr>2020-05-23T08:18:21.9199902Z</vt:lpwstr>
  </property>
  <property fmtid="{D5CDD505-2E9C-101B-9397-08002B2CF9AE}" pid="6" name="MSIP_Label_84f81056-721b-4b22-8334-0449c6cc893e_Name">
    <vt:lpwstr>Official (Closed)</vt:lpwstr>
  </property>
  <property fmtid="{D5CDD505-2E9C-101B-9397-08002B2CF9AE}" pid="7" name="MSIP_Label_84f81056-721b-4b22-8334-0449c6cc893e_Application">
    <vt:lpwstr>Microsoft Azure Information Protection</vt:lpwstr>
  </property>
  <property fmtid="{D5CDD505-2E9C-101B-9397-08002B2CF9AE}" pid="8" name="MSIP_Label_84f81056-721b-4b22-8334-0449c6cc893e_ActionId">
    <vt:lpwstr>9e7b3bcf-837d-42ad-ade2-300d7baf1cf9</vt:lpwstr>
  </property>
  <property fmtid="{D5CDD505-2E9C-101B-9397-08002B2CF9AE}" pid="9" name="MSIP_Label_84f81056-721b-4b22-8334-0449c6cc893e_Extended_MSFT_Method">
    <vt:lpwstr>Automatic</vt:lpwstr>
  </property>
  <property fmtid="{D5CDD505-2E9C-101B-9397-08002B2CF9AE}" pid="10" name="MSIP_Label_30286cb9-b49f-4646-87a5-340028348160_Enabled">
    <vt:lpwstr>True</vt:lpwstr>
  </property>
  <property fmtid="{D5CDD505-2E9C-101B-9397-08002B2CF9AE}" pid="11" name="MSIP_Label_30286cb9-b49f-4646-87a5-340028348160_SiteId">
    <vt:lpwstr>cba9e115-3016-4462-a1ab-a565cba0cdf1</vt:lpwstr>
  </property>
  <property fmtid="{D5CDD505-2E9C-101B-9397-08002B2CF9AE}" pid="12" name="MSIP_Label_30286cb9-b49f-4646-87a5-340028348160_Owner">
    <vt:lpwstr>lcs@np.edu.sg</vt:lpwstr>
  </property>
  <property fmtid="{D5CDD505-2E9C-101B-9397-08002B2CF9AE}" pid="13" name="MSIP_Label_30286cb9-b49f-4646-87a5-340028348160_SetDate">
    <vt:lpwstr>2020-05-23T08:18:21.9199902Z</vt:lpwstr>
  </property>
  <property fmtid="{D5CDD505-2E9C-101B-9397-08002B2CF9AE}" pid="14" name="MSIP_Label_30286cb9-b49f-4646-87a5-340028348160_Name">
    <vt:lpwstr>Non Sensitive</vt:lpwstr>
  </property>
  <property fmtid="{D5CDD505-2E9C-101B-9397-08002B2CF9AE}" pid="15" name="MSIP_Label_30286cb9-b49f-4646-87a5-340028348160_Application">
    <vt:lpwstr>Microsoft Azure Information Protection</vt:lpwstr>
  </property>
  <property fmtid="{D5CDD505-2E9C-101B-9397-08002B2CF9AE}" pid="16" name="MSIP_Label_30286cb9-b49f-4646-87a5-340028348160_ActionId">
    <vt:lpwstr>9e7b3bcf-837d-42ad-ade2-300d7baf1cf9</vt:lpwstr>
  </property>
  <property fmtid="{D5CDD505-2E9C-101B-9397-08002B2CF9AE}" pid="17" name="MSIP_Label_30286cb9-b49f-4646-87a5-340028348160_Parent">
    <vt:lpwstr>84f81056-721b-4b22-8334-0449c6cc893e</vt:lpwstr>
  </property>
  <property fmtid="{D5CDD505-2E9C-101B-9397-08002B2CF9AE}" pid="18" name="MSIP_Label_30286cb9-b49f-4646-87a5-340028348160_Extended_MSFT_Method">
    <vt:lpwstr>Automatic</vt:lpwstr>
  </property>
  <property fmtid="{D5CDD505-2E9C-101B-9397-08002B2CF9AE}" pid="19" name="Sensitivity">
    <vt:lpwstr>Official (Closed) Non Sensitive</vt:lpwstr>
  </property>
</Properties>
</file>