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</p:sldIdLst>
  <p:sldSz cx="9144000" cy="6858000" type="screen4x3"/>
  <p:notesSz cx="67849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SG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SG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SG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SG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SG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026EAEB-B4F9-4F32-9289-1EA0C24EF198}" type="slidenum">
              <a:rPr lang="en-SG" sz="1400" b="0" strike="noStrike" spc="-1">
                <a:latin typeface="Times New Roman"/>
              </a:rPr>
              <a:t>‹#›</a:t>
            </a:fld>
            <a:endParaRPr lang="en-SG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6A75191C-C7C4-41CA-AEC1-F389CCC61B9B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84370337-FA32-4BF3-8944-9587CBFE298B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3CFD69B9-5CFC-486F-85DD-A26FCB76E7CE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735ACFE7-7822-4B10-B4CB-BE48B3E89227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13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pPr marL="216000" indent="-215280">
              <a:lnSpc>
                <a:spcPct val="100000"/>
              </a:lnSpc>
            </a:pPr>
            <a:endParaRPr lang="en-SG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F86C9BD5-F028-456E-96D4-883CF2643608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14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B135F682-F993-4D2F-A84C-F41658B7ACE4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15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pPr marL="216000" indent="-215280">
              <a:lnSpc>
                <a:spcPct val="100000"/>
              </a:lnSpc>
            </a:pPr>
            <a:endParaRPr lang="en-SG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0028E333-11FD-47A8-BEB3-7C6E6B07E341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16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pPr marL="216000" indent="-215280">
              <a:lnSpc>
                <a:spcPct val="100000"/>
              </a:lnSpc>
            </a:pPr>
            <a:endParaRPr lang="en-SG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B1BCC8B5-A47A-40FC-9DD9-F34BD1AEF9F6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17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98BC5FEC-D868-4A1F-9C35-60C432FBC8B1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18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C8FB35A7-CCFF-43A0-A3E5-6108CF352314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19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EE106209-9BE9-4B1E-9D96-5B8C29D5EAE1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20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02943789-BAC9-41D5-B6EC-CACEFB05AF70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320F394B-9F21-464A-AD6B-71A93775FB4A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21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450B6EB9-9148-4B01-980A-9FA7D6C29D43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22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B9D19150-46CA-4642-9517-8541A146FF10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23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pPr marL="216000" indent="-215280">
              <a:lnSpc>
                <a:spcPct val="100000"/>
              </a:lnSpc>
            </a:pPr>
            <a:r>
              <a:rPr lang="en-SG" sz="800" b="0" strike="noStrike" spc="-1">
                <a:latin typeface="Arial"/>
              </a:rPr>
              <a:t>The directory service for Windows 2000 is called Active Directory.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41201652-F1B9-48E7-BF5C-17B62BCD1A7D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24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D8FC2B55-3A2B-4EC4-8B91-0F369077FDEE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A8CD3BA0-10B1-4AB8-B2FA-2FBF84BB624C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pPr marL="216000" indent="-215280">
              <a:lnSpc>
                <a:spcPct val="100000"/>
              </a:lnSpc>
            </a:pPr>
            <a:r>
              <a:rPr lang="en-SG" sz="2000" b="0" strike="noStrike" spc="-1">
                <a:latin typeface="Arial"/>
              </a:rPr>
              <a:t>Windows Server 2008 (sometimes abbreviated as "Win2K8" or "W2K8").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0CEFA5F2-2DCD-4478-B06B-84E179FD936B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09441284-E677-45C5-977D-2B01F201DD25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4EC5290B-2D23-473E-8C04-36B88B4CBA40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8788C95C-F6AD-47D0-A432-F6306FF99716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844800" y="9363240"/>
            <a:ext cx="293904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/>
          <a:lstStyle/>
          <a:p>
            <a:pPr algn="r">
              <a:lnSpc>
                <a:spcPct val="100000"/>
              </a:lnSpc>
            </a:pPr>
            <a:fld id="{01951CC1-0A75-4A70-AD7D-0984549D1A7B}" type="slidenum">
              <a:rPr lang="en-SG" sz="1000" b="0" i="1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en-SG" sz="10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36625" y="746125"/>
            <a:ext cx="4908550" cy="3683000"/>
          </a:xfrm>
          <a:prstGeom prst="rect">
            <a:avLst/>
          </a:prstGeom>
        </p:spPr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903240" y="4681440"/>
            <a:ext cx="4975560" cy="4434480"/>
          </a:xfrm>
          <a:prstGeom prst="rect">
            <a:avLst/>
          </a:prstGeom>
        </p:spPr>
        <p:txBody>
          <a:bodyPr lIns="92880" tIns="46440" rIns="92880" bIns="46440"/>
          <a:lstStyle/>
          <a:p>
            <a:endParaRPr lang="en-SG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2920" cy="761040"/>
          </a:xfrm>
          <a:prstGeom prst="rect">
            <a:avLst/>
          </a:prstGeom>
          <a:solidFill>
            <a:srgbClr val="0033CC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Picture 22"/>
          <p:cNvPicPr/>
          <p:nvPr/>
        </p:nvPicPr>
        <p:blipFill>
          <a:blip r:embed="rId14"/>
          <a:stretch/>
        </p:blipFill>
        <p:spPr>
          <a:xfrm>
            <a:off x="283320" y="6270480"/>
            <a:ext cx="1713600" cy="58644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-227880" y="6270480"/>
            <a:ext cx="876204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marL="457200" algn="r">
              <a:lnSpc>
                <a:spcPct val="100000"/>
              </a:lnSpc>
              <a:spcBef>
                <a:spcPts val="751"/>
              </a:spcBef>
            </a:pPr>
            <a:r>
              <a:rPr lang="en-SG" sz="1200" b="0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                                       	</a:t>
            </a:r>
            <a:r>
              <a:rPr lang="en-SG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Diploma in CSF / IT 			Last Update: 27/06/2020</a:t>
            </a:r>
            <a:endParaRPr lang="en-SG" sz="1000" b="0" strike="noStrike" spc="-1" dirty="0">
              <a:latin typeface="Arial"/>
            </a:endParaRPr>
          </a:p>
          <a:p>
            <a:pPr marL="457200" algn="r">
              <a:lnSpc>
                <a:spcPct val="100000"/>
              </a:lnSpc>
              <a:spcBef>
                <a:spcPts val="751"/>
              </a:spcBef>
            </a:pPr>
            <a:r>
              <a:rPr lang="en-SG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NI Semester 3      	                                                                          Slide </a:t>
            </a:r>
            <a:fld id="{F60BDC40-0477-45FE-8827-C9A8D3944A95}" type="slidenum">
              <a:rPr lang="en-SG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SG" sz="1000" b="0" strike="noStrike" spc="-1" dirty="0">
              <a:latin typeface="Arial"/>
            </a:endParaRPr>
          </a:p>
        </p:txBody>
      </p:sp>
      <p:sp>
        <p:nvSpPr>
          <p:cNvPr id="44" name="Line 3"/>
          <p:cNvSpPr/>
          <p:nvPr/>
        </p:nvSpPr>
        <p:spPr>
          <a:xfrm>
            <a:off x="380880" y="6248160"/>
            <a:ext cx="8153280" cy="18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SG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SG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SG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2" name="MSIPCMContentMarking" descr="{&quot;HashCode&quot;:-1818968269,&quot;Placement&quot;:&quot;Header&quot;}">
            <a:extLst>
              <a:ext uri="{FF2B5EF4-FFF2-40B4-BE49-F238E27FC236}">
                <a16:creationId xmlns:a16="http://schemas.microsoft.com/office/drawing/2014/main" id="{D8E8F8EB-53BF-4EE7-A6B1-09D2FF2C2535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server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sg/library/cc784826(v=ws.10)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 rot="21587400">
            <a:off x="12600" y="-2160"/>
            <a:ext cx="1904400" cy="6856920"/>
          </a:xfrm>
          <a:prstGeom prst="rect">
            <a:avLst/>
          </a:prstGeom>
          <a:solidFill>
            <a:srgbClr val="0033CC"/>
          </a:solidFill>
          <a:ln w="284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1905120" y="1622520"/>
            <a:ext cx="7161840" cy="317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30000"/>
              </a:lnSpc>
              <a:spcBef>
                <a:spcPts val="879"/>
              </a:spcBef>
            </a:pPr>
            <a:r>
              <a:rPr lang="en-SG" sz="4400" b="0" strike="noStrike" spc="-1">
                <a:solidFill>
                  <a:srgbClr val="0033CC"/>
                </a:solidFill>
                <a:latin typeface="Verdana"/>
                <a:ea typeface="DejaVu Sans"/>
              </a:rPr>
              <a:t>Windows Server 2016:</a:t>
            </a:r>
            <a:endParaRPr lang="en-SG" sz="4400" b="0" strike="noStrike" spc="-1"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879"/>
              </a:spcBef>
            </a:pPr>
            <a:r>
              <a:rPr lang="en-SG" sz="4400" b="0" strike="noStrike" spc="-1">
                <a:solidFill>
                  <a:srgbClr val="0033CC"/>
                </a:solidFill>
                <a:latin typeface="Verdana"/>
                <a:ea typeface="DejaVu Sans"/>
              </a:rPr>
              <a:t>Understanding Active Directory</a:t>
            </a:r>
            <a:endParaRPr lang="en-SG" sz="44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09480" y="1066680"/>
            <a:ext cx="608400" cy="447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LECTURE </a:t>
            </a:r>
            <a:r>
              <a:rPr lang="en-SG" sz="3600" b="1" strike="noStrike" spc="-1">
                <a:solidFill>
                  <a:srgbClr val="FF0000"/>
                </a:solidFill>
                <a:latin typeface="Tahoma"/>
                <a:ea typeface="DejaVu Sans"/>
              </a:rPr>
              <a:t>  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0" y="152280"/>
            <a:ext cx="17514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599"/>
              </a:spcBef>
            </a:pPr>
            <a:r>
              <a:rPr lang="en-SG" sz="3200" b="1" strike="noStrike" spc="-1">
                <a:solidFill>
                  <a:srgbClr val="FFFFFF"/>
                </a:solidFill>
                <a:latin typeface="Tahoma"/>
                <a:ea typeface="DejaVu Sans"/>
              </a:rPr>
              <a:t>NI</a:t>
            </a:r>
            <a:endParaRPr lang="en-SG" sz="3200" b="0" strike="noStrike" spc="-1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457200" y="5410080"/>
            <a:ext cx="91332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2001"/>
              </a:spcBef>
            </a:pPr>
            <a:r>
              <a:rPr lang="en-SG" sz="4000" b="1" strike="noStrike" spc="-1">
                <a:solidFill>
                  <a:srgbClr val="FFFFFF"/>
                </a:solidFill>
                <a:latin typeface="Tahoma"/>
                <a:ea typeface="DejaVu Sans"/>
              </a:rPr>
              <a:t>8</a:t>
            </a:r>
            <a:r>
              <a:rPr lang="en-SG" sz="4000" b="1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SG" sz="4000" b="0" strike="noStrike" spc="-1">
              <a:latin typeface="Arial"/>
            </a:endParaRPr>
          </a:p>
        </p:txBody>
      </p:sp>
      <p:sp>
        <p:nvSpPr>
          <p:cNvPr id="94" name="Line 6"/>
          <p:cNvSpPr/>
          <p:nvPr/>
        </p:nvSpPr>
        <p:spPr>
          <a:xfrm>
            <a:off x="1828800" y="1143000"/>
            <a:ext cx="7315200" cy="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Picture 1040"/>
          <p:cNvPicPr/>
          <p:nvPr/>
        </p:nvPicPr>
        <p:blipFill>
          <a:blip r:embed="rId3"/>
          <a:stretch/>
        </p:blipFill>
        <p:spPr>
          <a:xfrm>
            <a:off x="1981080" y="0"/>
            <a:ext cx="3047040" cy="1043640"/>
          </a:xfrm>
          <a:prstGeom prst="rect">
            <a:avLst/>
          </a:prstGeom>
          <a:ln>
            <a:noFill/>
          </a:ln>
        </p:spPr>
      </p:pic>
      <p:sp>
        <p:nvSpPr>
          <p:cNvPr id="96" name="CustomShape 7"/>
          <p:cNvSpPr/>
          <p:nvPr/>
        </p:nvSpPr>
        <p:spPr>
          <a:xfrm>
            <a:off x="2590920" y="5003640"/>
            <a:ext cx="5485320" cy="1294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479"/>
              </a:spcBef>
            </a:pPr>
            <a:r>
              <a:rPr lang="en-SG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Networking Infrastructure</a:t>
            </a:r>
            <a:endParaRPr lang="en-SG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79"/>
              </a:spcBef>
            </a:pPr>
            <a:r>
              <a:rPr lang="en-SG" sz="24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Diploma in CSF/IT</a:t>
            </a:r>
            <a:endParaRPr lang="en-SG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79"/>
              </a:spcBef>
            </a:pPr>
            <a:r>
              <a:rPr lang="en-SG" sz="24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Year 2 (2020/21), Semester 3</a:t>
            </a:r>
            <a:endParaRPr lang="en-SG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960" y="12240"/>
            <a:ext cx="8722800" cy="6220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3200" b="1" strike="noStrike" spc="-1">
                <a:solidFill>
                  <a:srgbClr val="FFFFFF"/>
                </a:solidFill>
                <a:latin typeface="Tahoma"/>
                <a:ea typeface="Noto Sans CJK SC"/>
              </a:rPr>
              <a:t>Logical Structure</a:t>
            </a:r>
            <a:r>
              <a:rPr lang="en-SG" sz="3200" b="1" strike="noStrike" spc="-1">
                <a:solidFill>
                  <a:srgbClr val="FFFFFF"/>
                </a:solidFill>
                <a:latin typeface="Tahoma"/>
                <a:ea typeface="DejaVu Sans"/>
              </a:rPr>
              <a:t> of </a:t>
            </a: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Active</a:t>
            </a:r>
            <a:r>
              <a:rPr lang="en-SG" sz="3200" b="1" strike="noStrike" spc="-1">
                <a:solidFill>
                  <a:srgbClr val="FFFFFF"/>
                </a:solidFill>
                <a:latin typeface="Tahoma"/>
                <a:ea typeface="DejaVu Sans"/>
              </a:rPr>
              <a:t> Directory</a:t>
            </a:r>
            <a:endParaRPr lang="en-SG" sz="32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0880" y="838080"/>
            <a:ext cx="8457120" cy="571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Based on a </a:t>
            </a:r>
            <a:r>
              <a:rPr lang="en-SG" sz="32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system of domains</a:t>
            </a:r>
            <a:r>
              <a:rPr lang="en-SG" sz="32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 </a:t>
            </a: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that can be arranged in</a:t>
            </a:r>
            <a:r>
              <a:rPr lang="en-SG" sz="32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 </a:t>
            </a:r>
            <a:r>
              <a:rPr lang="en-SG" sz="32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trees and forests</a:t>
            </a: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. </a:t>
            </a:r>
            <a:endParaRPr lang="en-SG" sz="32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Domain</a:t>
            </a: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 is the building block of Active Directory. </a:t>
            </a:r>
            <a:endParaRPr lang="en-SG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lang="en-SG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lang="en-SG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lang="en-SG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lang="en-SG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SG" sz="32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 domain consists of a least one domain controller, and this machine will typically be the first on the network.</a:t>
            </a:r>
            <a:endParaRPr lang="en-SG" sz="32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</a:pPr>
            <a:endParaRPr lang="en-SG" sz="32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561"/>
              </a:spcBef>
            </a:pPr>
            <a:endParaRPr lang="en-SG" sz="3200" b="0" strike="noStrike" spc="-1">
              <a:latin typeface="Arial"/>
            </a:endParaRPr>
          </a:p>
        </p:txBody>
      </p:sp>
      <p:grpSp>
        <p:nvGrpSpPr>
          <p:cNvPr id="128" name="Group 3"/>
          <p:cNvGrpSpPr/>
          <p:nvPr/>
        </p:nvGrpSpPr>
        <p:grpSpPr>
          <a:xfrm>
            <a:off x="1650960" y="3139920"/>
            <a:ext cx="5841000" cy="456120"/>
            <a:chOff x="1650960" y="3139920"/>
            <a:chExt cx="5841000" cy="456120"/>
          </a:xfrm>
        </p:grpSpPr>
        <p:sp>
          <p:nvSpPr>
            <p:cNvPr id="129" name="CustomShape 4"/>
            <p:cNvSpPr/>
            <p:nvPr/>
          </p:nvSpPr>
          <p:spPr>
            <a:xfrm>
              <a:off x="1650960" y="3139920"/>
              <a:ext cx="360" cy="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5"/>
            <p:cNvSpPr/>
            <p:nvPr/>
          </p:nvSpPr>
          <p:spPr>
            <a:xfrm>
              <a:off x="1650960" y="3139920"/>
              <a:ext cx="584100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" name="CustomShape 6"/>
          <p:cNvSpPr/>
          <p:nvPr/>
        </p:nvSpPr>
        <p:spPr>
          <a:xfrm>
            <a:off x="5791320" y="3200400"/>
            <a:ext cx="335160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Example of domain name is NAM.com</a:t>
            </a:r>
            <a:endParaRPr lang="en-SG" sz="2800" b="0" strike="noStrike" spc="-1">
              <a:latin typeface="Arial"/>
            </a:endParaRPr>
          </a:p>
        </p:txBody>
      </p:sp>
      <p:pic>
        <p:nvPicPr>
          <p:cNvPr id="132" name="Picture 131"/>
          <p:cNvPicPr/>
          <p:nvPr/>
        </p:nvPicPr>
        <p:blipFill>
          <a:blip r:embed="rId3"/>
          <a:stretch/>
        </p:blipFill>
        <p:spPr>
          <a:xfrm>
            <a:off x="1981080" y="2590920"/>
            <a:ext cx="3631320" cy="2208960"/>
          </a:xfrm>
          <a:prstGeom prst="rect">
            <a:avLst/>
          </a:prstGeom>
          <a:ln>
            <a:noFill/>
          </a:ln>
        </p:spPr>
      </p:pic>
      <p:sp>
        <p:nvSpPr>
          <p:cNvPr id="133" name="CustomShape 7"/>
          <p:cNvSpPr/>
          <p:nvPr/>
        </p:nvSpPr>
        <p:spPr>
          <a:xfrm>
            <a:off x="73440" y="146520"/>
            <a:ext cx="8950680" cy="5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Understanding Domain Structure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80880" y="838080"/>
            <a:ext cx="8762040" cy="540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 tree  is an arrangement of Active Directory domains that </a:t>
            </a:r>
            <a:r>
              <a:rPr lang="en-SG" sz="24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share a contiguous namespace </a:t>
            </a:r>
            <a:r>
              <a:rPr lang="en-SG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(e.g. NAM.com and Singapore.NAM.com).</a:t>
            </a:r>
            <a:endParaRPr lang="en-SG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 single tree is made up of a single domain or multiple domains.</a:t>
            </a:r>
            <a:endParaRPr lang="en-SG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An example of a single tree with three domains:</a:t>
            </a:r>
            <a:endParaRPr lang="en-SG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NAM.com</a:t>
            </a:r>
            <a:endParaRPr lang="en-SG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Singapore.NAM.com</a:t>
            </a:r>
            <a:endParaRPr lang="en-SG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Malaysia.NAM.com</a:t>
            </a:r>
            <a:endParaRPr lang="en-S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SG" sz="24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52280" y="5483880"/>
            <a:ext cx="8228520" cy="13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lvl="1" indent="-215280">
              <a:lnSpc>
                <a:spcPct val="100000"/>
              </a:lnSpc>
              <a:spcBef>
                <a:spcPts val="119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Name of child domains are consistent with the parent domain. Considered a single namespace. </a:t>
            </a:r>
            <a:endParaRPr lang="en-S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SG" sz="2400" b="0" strike="noStrike" spc="-1">
              <a:latin typeface="Arial"/>
            </a:endParaRPr>
          </a:p>
        </p:txBody>
      </p:sp>
      <p:pic>
        <p:nvPicPr>
          <p:cNvPr id="137" name="Picture 136"/>
          <p:cNvPicPr/>
          <p:nvPr/>
        </p:nvPicPr>
        <p:blipFill>
          <a:blip r:embed="rId3"/>
          <a:stretch/>
        </p:blipFill>
        <p:spPr>
          <a:xfrm>
            <a:off x="3657600" y="2438280"/>
            <a:ext cx="5146560" cy="313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Understanding Domain Structure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80880" y="838080"/>
            <a:ext cx="8762040" cy="571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 </a:t>
            </a:r>
            <a:r>
              <a:rPr lang="en-SG" sz="28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forest</a:t>
            </a: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 is the entire Active Directory structure for an organization.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Collection of Trees.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Hierarchy of domains forming a </a:t>
            </a:r>
            <a:r>
              <a:rPr lang="en-SG" sz="28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contiguous or disjoint namespace.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An example of a disjoint namespace is DIV1.COM and DIV2.COM (the namespace does not form a contiguous hierarchy).</a:t>
            </a:r>
            <a:endParaRPr lang="en-SG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Understanding Domain Structure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33520" y="762120"/>
            <a:ext cx="8609400" cy="51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Within a forest, there can be multiple trees.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A single forest with 2 trees with 7 domains.</a:t>
            </a:r>
            <a:endParaRPr lang="en-S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SG" sz="28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80880" y="5334120"/>
            <a:ext cx="8469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762120" y="5105520"/>
            <a:ext cx="7695000" cy="114192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NAM partnered with another company and the second company wanted to maintain its own namespace. A new tree is created in the same forest. </a:t>
            </a:r>
            <a:endParaRPr lang="en-SG" sz="2400" b="0" strike="noStrike" spc="-1">
              <a:latin typeface="Arial"/>
            </a:endParaRPr>
          </a:p>
        </p:txBody>
      </p:sp>
      <p:pic>
        <p:nvPicPr>
          <p:cNvPr id="144" name="Picture 143"/>
          <p:cNvPicPr/>
          <p:nvPr/>
        </p:nvPicPr>
        <p:blipFill>
          <a:blip r:embed="rId3"/>
          <a:stretch/>
        </p:blipFill>
        <p:spPr>
          <a:xfrm>
            <a:off x="1143000" y="1752480"/>
            <a:ext cx="6780960" cy="335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-42480" y="0"/>
            <a:ext cx="9442080" cy="76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200" b="1" strike="noStrike" spc="-1">
                <a:solidFill>
                  <a:srgbClr val="FFFFFF"/>
                </a:solidFill>
                <a:latin typeface="Tahoma"/>
                <a:ea typeface="DejaVu Sans"/>
              </a:rPr>
              <a:t>Understanding Organizational Units</a:t>
            </a:r>
            <a:endParaRPr lang="en-SG" sz="32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838080"/>
            <a:ext cx="8457120" cy="48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Domains can be created &amp; configured to reflect the business and technical needs of an organization. </a:t>
            </a:r>
            <a:endParaRPr lang="en-SG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4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This information can be structured into logical containers called </a:t>
            </a:r>
            <a:r>
              <a:rPr lang="en-SG" sz="24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OUs (organization units)</a:t>
            </a:r>
            <a:endParaRPr lang="en-S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SG" sz="2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724280" y="2666880"/>
            <a:ext cx="4037400" cy="281844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01"/>
              </a:spcBef>
            </a:pPr>
            <a:r>
              <a:rPr lang="en-SG" sz="20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OU are Active Directory objects that serve as containers for other objects e.g. user, computer.</a:t>
            </a:r>
            <a:endParaRPr lang="en-SG" sz="20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01"/>
              </a:spcBef>
            </a:pPr>
            <a:r>
              <a:rPr lang="en-SG" sz="20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Example: Create OUs named “Sales” and “IT” within your organization's domain.</a:t>
            </a:r>
            <a:endParaRPr lang="en-SG" sz="20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01"/>
              </a:spcBef>
            </a:pPr>
            <a:r>
              <a:rPr lang="en-SG" sz="20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Place AD objects such as users, computers and groups within OUs.</a:t>
            </a:r>
            <a:endParaRPr lang="en-SG" sz="2000" b="0" strike="noStrike" spc="-1" dirty="0"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3"/>
          <a:stretch/>
        </p:blipFill>
        <p:spPr>
          <a:xfrm>
            <a:off x="609480" y="2666880"/>
            <a:ext cx="3618720" cy="303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200" b="1" strike="noStrike" spc="-1">
                <a:solidFill>
                  <a:srgbClr val="FFFFFF"/>
                </a:solidFill>
                <a:latin typeface="Tahoma"/>
                <a:ea typeface="DejaVu Sans"/>
              </a:rPr>
              <a:t>Understanding Organizational Units</a:t>
            </a:r>
            <a:endParaRPr lang="en-SG" sz="32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33520" y="3124080"/>
            <a:ext cx="8152200" cy="28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Benefit : </a:t>
            </a:r>
            <a:endParaRPr lang="en-SG" sz="2800" b="0" strike="noStrike" spc="-1" dirty="0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Allow administrators to easily organize and manage AD objects </a:t>
            </a:r>
            <a:endParaRPr lang="en-SG" sz="2400" b="0" strike="noStrike" spc="-1" dirty="0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Main Uses of OUs:</a:t>
            </a:r>
            <a:endParaRPr lang="en-SG" sz="2800" b="0" strike="noStrike" spc="-1" dirty="0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FF0000"/>
                </a:solidFill>
                <a:latin typeface="Arial Narrow"/>
                <a:ea typeface="DejaVu Sans"/>
              </a:rPr>
              <a:t>Delegation: </a:t>
            </a:r>
            <a:r>
              <a:rPr lang="en-SG" sz="24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Delegate a user in the OUs to perform certain tasks (e.g. reset password).</a:t>
            </a:r>
            <a:endParaRPr lang="en-SG" sz="2400" b="0" strike="noStrike" spc="-1" dirty="0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FF0000"/>
                </a:solidFill>
                <a:latin typeface="Arial Narrow"/>
                <a:ea typeface="DejaVu Sans"/>
              </a:rPr>
              <a:t>Group Policies:  </a:t>
            </a:r>
            <a:r>
              <a:rPr lang="en-SG" sz="24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Can apply policies to group of users or computers based upon the needs of business e.g. SALES</a:t>
            </a:r>
            <a:endParaRPr lang="en-SG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SG" sz="2400" b="0" strike="noStrike" spc="-1" dirty="0">
              <a:latin typeface="Arial"/>
            </a:endParaRPr>
          </a:p>
        </p:txBody>
      </p:sp>
      <p:pic>
        <p:nvPicPr>
          <p:cNvPr id="151" name="Picture 150"/>
          <p:cNvPicPr/>
          <p:nvPr/>
        </p:nvPicPr>
        <p:blipFill>
          <a:blip r:embed="rId3"/>
          <a:stretch/>
        </p:blipFill>
        <p:spPr>
          <a:xfrm>
            <a:off x="685800" y="685800"/>
            <a:ext cx="7492320" cy="247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55"/>
          <p:cNvPicPr/>
          <p:nvPr/>
        </p:nvPicPr>
        <p:blipFill>
          <a:blip r:embed="rId3"/>
          <a:stretch/>
        </p:blipFill>
        <p:spPr>
          <a:xfrm>
            <a:off x="360" y="2438280"/>
            <a:ext cx="4647600" cy="380916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Active Directory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57200" y="838080"/>
            <a:ext cx="8457120" cy="13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0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Object based central repository for all user accounts, group accounts, printer, computer accounts, shared folders and etc…</a:t>
            </a:r>
            <a:endParaRPr lang="en-SG" sz="20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0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Active Directory is built on  </a:t>
            </a:r>
            <a:r>
              <a:rPr lang="en-SG" sz="20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Objects,  Properties  and Values</a:t>
            </a:r>
            <a:r>
              <a:rPr lang="en-SG" sz="20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.</a:t>
            </a:r>
            <a:endParaRPr lang="en-SG" sz="20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0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An object</a:t>
            </a:r>
            <a:r>
              <a:rPr lang="en-SG" sz="2000" b="0" i="1" strike="noStrike" spc="-1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SG" sz="20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represents a network resource.</a:t>
            </a:r>
            <a:endParaRPr lang="en-SG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800600" y="2438280"/>
            <a:ext cx="4342320" cy="321336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An object is any logical representation of a physical entity.</a:t>
            </a:r>
            <a:endParaRPr lang="en-SG" sz="20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e.g. Frank, a user in the network, is represented in Active Directory as a user object named Frank Lee</a:t>
            </a:r>
            <a:endParaRPr lang="en-SG" sz="20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Frank Lee user object is made up of multiple properties/fields e.g. Name, Type, First Name. </a:t>
            </a:r>
            <a:endParaRPr lang="en-SG" sz="20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“Frank” entered in the First Name field is considered as the value.</a:t>
            </a:r>
            <a:endParaRPr lang="en-SG" sz="2000" b="0" strike="noStrike" spc="-1" dirty="0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336600" y="5638680"/>
            <a:ext cx="7766640" cy="41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16000" indent="-2152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The principle is applied to other objects like printer and computer objects</a:t>
            </a:r>
            <a:r>
              <a:rPr lang="en-SG" sz="24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.</a:t>
            </a:r>
            <a:endParaRPr lang="en-SG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AD Domains and the Internet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0" y="1219320"/>
            <a:ext cx="9130320" cy="56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Each AD domain is an entity defined within:</a:t>
            </a:r>
            <a:endParaRPr lang="en-SG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the active directory       </a:t>
            </a:r>
            <a:r>
              <a:rPr lang="en-SG" sz="2800" b="0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- AND -</a:t>
            </a:r>
            <a:endParaRPr lang="en-SG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the Internet</a:t>
            </a:r>
            <a:endParaRPr lang="en-SG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Each AD domain must have an Internet name because:</a:t>
            </a:r>
            <a:endParaRPr lang="en-SG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Clients access AD servers and services via Internet standard names (e.g. npstd.np.edu.sg)</a:t>
            </a:r>
            <a:endParaRPr lang="en-SG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TCP/IP, the standard Internet protocol, is also the standard Window Server protocol</a:t>
            </a:r>
            <a:endParaRPr lang="en-SG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228600"/>
            <a:ext cx="93715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2800" b="1" strike="noStrike" spc="-1">
                <a:solidFill>
                  <a:srgbClr val="FFFFFF"/>
                </a:solidFill>
                <a:latin typeface="Tahoma"/>
                <a:ea typeface="DejaVu Sans"/>
              </a:rPr>
              <a:t>Active Directory - Technology &amp; Standards</a:t>
            </a:r>
            <a:endParaRPr lang="en-SG" sz="28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2600" y="990720"/>
            <a:ext cx="9130320" cy="56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Lightweight Directory Access Protocol (LDAP)</a:t>
            </a:r>
            <a:endParaRPr lang="en-SG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LDAP is an Internet standard for directory access.</a:t>
            </a:r>
            <a:endParaRPr lang="en-SG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X.500</a:t>
            </a:r>
            <a:endParaRPr lang="en-SG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X.500 is an ISO standard for directory structure, content, and access.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Active Directory follows most of the standard for structure and content but not for access.</a:t>
            </a:r>
            <a:endParaRPr lang="en-SG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Domain Name System (DNS)</a:t>
            </a:r>
            <a:endParaRPr lang="en-SG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DNS is an Internet standard for object naming.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All Active Directory domains are DNS host names.</a:t>
            </a:r>
            <a:endParaRPr lang="en-SG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 dirty="0">
                <a:solidFill>
                  <a:srgbClr val="FFFFFF"/>
                </a:solidFill>
                <a:latin typeface="Tahoma"/>
                <a:ea typeface="DejaVu Sans"/>
              </a:rPr>
              <a:t>Active Directory - Tool</a:t>
            </a:r>
            <a:endParaRPr lang="en-SG" sz="3600" b="0" strike="noStrike" spc="-1" dirty="0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80880" y="1066680"/>
            <a:ext cx="8152200" cy="51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Administrator role is to set these AD values – configuring these values through the </a:t>
            </a:r>
            <a:r>
              <a:rPr lang="en-SG" sz="32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Active Directory Users and Computers tool.</a:t>
            </a:r>
            <a:endParaRPr lang="en-SG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Objectives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80880" y="1066680"/>
            <a:ext cx="8152200" cy="51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   At the end of this, you will understand the following:</a:t>
            </a:r>
            <a:endParaRPr lang="en-SG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</a:pPr>
            <a:endParaRPr lang="en-SG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What is Active Directory?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What is the purpose of Active Directory?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Logical Structure of Active Directory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Building Blocks of Active Directory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What is a Domain Controller?</a:t>
            </a:r>
            <a:endParaRPr lang="en-S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SG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AD and Windows Servers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2600" y="609480"/>
            <a:ext cx="9130320" cy="556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Windows servers can have three different types of relationships to AD:</a:t>
            </a:r>
            <a:endParaRPr lang="en-SG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i="1" strike="noStrike" spc="-1">
                <a:solidFill>
                  <a:srgbClr val="FF0000"/>
                </a:solidFill>
                <a:latin typeface="Arial Narrow"/>
                <a:ea typeface="DejaVu Sans"/>
              </a:rPr>
              <a:t>Stand-alone server</a:t>
            </a: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 – has no relationship to an AD domain, has only local (machine) accounts and resources – secure, but not scalable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i="1" strike="noStrike" spc="-1">
                <a:solidFill>
                  <a:srgbClr val="FF0000"/>
                </a:solidFill>
                <a:latin typeface="Arial Narrow"/>
                <a:ea typeface="DejaVu Sans"/>
              </a:rPr>
              <a:t>Member server</a:t>
            </a: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 – is a member of an AD domain but has no local copies of the AD database and runs no AD services – typically manages specific resources (e.g. a website or database) in a multiple server environment.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i="1" strike="noStrike" spc="-1">
                <a:solidFill>
                  <a:srgbClr val="FF0000"/>
                </a:solidFill>
                <a:latin typeface="Arial Narrow"/>
                <a:ea typeface="DejaVu Sans"/>
              </a:rPr>
              <a:t>Domain controller</a:t>
            </a: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 – stores a local copy of the AD database, synchronizes changes with other domain controllers, and responds to AD service requests</a:t>
            </a:r>
            <a:endParaRPr lang="en-SG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Domain Controllers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80880" y="3733920"/>
            <a:ext cx="876204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0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 Windows Server 2016 with Active Directory installed.</a:t>
            </a:r>
            <a:endParaRPr lang="en-SG" sz="20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0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Every domain must have at least one domain controller contained within it.</a:t>
            </a:r>
            <a:endParaRPr lang="en-SG" sz="20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0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Maintain a copy of the Active Directory database.</a:t>
            </a:r>
            <a:endParaRPr lang="en-SG" sz="20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400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0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Provide authentication/logon services to users as they log into Active Directory domain.</a:t>
            </a:r>
            <a:endParaRPr lang="en-SG" sz="20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0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More than one domain controller for fault tolerance (backup)</a:t>
            </a:r>
            <a:endParaRPr lang="en-SG" sz="20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400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0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Changes (add/remove user objects) at one domain controller are replicated to all domain controllers so that database is consistent.</a:t>
            </a:r>
            <a:endParaRPr lang="en-S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SG" sz="20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019920" y="1219320"/>
            <a:ext cx="312300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Active Directory can be </a:t>
            </a:r>
            <a:r>
              <a:rPr lang="en-SG" sz="1800" b="1" strike="noStrike" spc="-1">
                <a:solidFill>
                  <a:srgbClr val="0033CC"/>
                </a:solidFill>
                <a:latin typeface="Arial"/>
                <a:ea typeface="DejaVu Sans"/>
              </a:rPr>
              <a:t> replicated</a:t>
            </a:r>
            <a:r>
              <a:rPr lang="en-SG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across multiple domain controllers allowing for redundancy</a:t>
            </a:r>
            <a:endParaRPr lang="en-SG" sz="1800" b="0" strike="noStrike" spc="-1">
              <a:latin typeface="Arial"/>
            </a:endParaRPr>
          </a:p>
        </p:txBody>
      </p:sp>
      <p:pic>
        <p:nvPicPr>
          <p:cNvPr id="166" name="Picture 165"/>
          <p:cNvPicPr/>
          <p:nvPr/>
        </p:nvPicPr>
        <p:blipFill>
          <a:blip r:embed="rId3"/>
          <a:stretch/>
        </p:blipFill>
        <p:spPr>
          <a:xfrm>
            <a:off x="457200" y="762120"/>
            <a:ext cx="5562000" cy="297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AD Replication (Dis)advantages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0" y="1295280"/>
            <a:ext cx="9130320" cy="556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Advantages of multiple domain controllers:</a:t>
            </a:r>
            <a:endParaRPr lang="en-SG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Fault tolerance</a:t>
            </a:r>
            <a:endParaRPr lang="en-SG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Improved performance in segmented or widely distributed networks</a:t>
            </a:r>
            <a:endParaRPr lang="en-SG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Inherently scalable</a:t>
            </a:r>
            <a:endParaRPr lang="en-SG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Disadvantages of multiple domain controllers:</a:t>
            </a:r>
            <a:endParaRPr lang="en-SG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Cost – e.g. hardware, MS client access license (CALs)</a:t>
            </a:r>
            <a:endParaRPr lang="en-SG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Synchronization delays</a:t>
            </a:r>
            <a:endParaRPr lang="en-SG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Synchronization bandwidth</a:t>
            </a:r>
            <a:endParaRPr lang="en-SG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Summary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0880" y="838080"/>
            <a:ext cx="8762040" cy="540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Directory Service for Windows Server 2016 is called </a:t>
            </a:r>
            <a:r>
              <a:rPr lang="en-SG" sz="32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Active Directory.</a:t>
            </a:r>
            <a:endParaRPr lang="en-SG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Active Directory is based on </a:t>
            </a:r>
            <a:r>
              <a:rPr lang="en-SG" sz="32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domains, trees and forests.</a:t>
            </a:r>
            <a:endParaRPr lang="en-SG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SG" sz="3200" b="0" strike="noStrike" spc="-1">
              <a:latin typeface="Arial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3"/>
          <a:stretch/>
        </p:blipFill>
        <p:spPr>
          <a:xfrm>
            <a:off x="8229600" y="0"/>
            <a:ext cx="913680" cy="723240"/>
          </a:xfrm>
          <a:prstGeom prst="rect">
            <a:avLst/>
          </a:prstGeom>
          <a:ln>
            <a:noFill/>
          </a:ln>
        </p:spPr>
      </p:pic>
      <p:pic>
        <p:nvPicPr>
          <p:cNvPr id="174" name="Picture 173"/>
          <p:cNvPicPr/>
          <p:nvPr/>
        </p:nvPicPr>
        <p:blipFill>
          <a:blip r:embed="rId4"/>
          <a:stretch/>
        </p:blipFill>
        <p:spPr>
          <a:xfrm>
            <a:off x="2133720" y="2895480"/>
            <a:ext cx="5257080" cy="304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Reading Reference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201240" y="908280"/>
            <a:ext cx="8838000" cy="51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SG" sz="2200" b="1" u="sng" spc="-1" dirty="0">
                <a:solidFill>
                  <a:srgbClr val="996633"/>
                </a:solidFill>
                <a:latin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https://docs.microsoft.com/en-us/windows-server</a:t>
            </a:r>
            <a:endParaRPr lang="en-SG" sz="2200" b="0" strike="noStrike" spc="-1" dirty="0">
              <a:latin typeface="Arial"/>
            </a:endParaRPr>
          </a:p>
        </p:txBody>
      </p:sp>
      <p:pic>
        <p:nvPicPr>
          <p:cNvPr id="177" name="Picture 176"/>
          <p:cNvPicPr/>
          <p:nvPr/>
        </p:nvPicPr>
        <p:blipFill>
          <a:blip r:embed="rId4"/>
          <a:stretch/>
        </p:blipFill>
        <p:spPr>
          <a:xfrm>
            <a:off x="8432640" y="0"/>
            <a:ext cx="697680" cy="74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What is Active Directory?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80880" y="944280"/>
            <a:ext cx="8457120" cy="51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Provides a </a:t>
            </a: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directory services</a:t>
            </a: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 infrastructure that can help organizations manage resources throughout the network.</a:t>
            </a:r>
            <a:endParaRPr lang="en-SG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 network directory that contains </a:t>
            </a: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objects and resources such as users accounts, computer accounts, groups account, printer, shares and contact information</a:t>
            </a: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.</a:t>
            </a:r>
            <a:endParaRPr lang="en-SG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Goal: 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6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To provide simplified and efficient system administration.</a:t>
            </a:r>
            <a:endParaRPr lang="en-SG" sz="26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Works with and requires DNS (Domain name service). </a:t>
            </a:r>
            <a:endParaRPr lang="en-SG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Incorporated into most Windows Server operating system.</a:t>
            </a:r>
            <a:endParaRPr lang="en-SG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What Is Active Directory?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93120" y="993600"/>
            <a:ext cx="8152200" cy="51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i="1" strike="noStrike" spc="-1">
                <a:solidFill>
                  <a:srgbClr val="000000"/>
                </a:solidFill>
                <a:latin typeface="Arial Narrow"/>
                <a:ea typeface="DejaVu Sans"/>
              </a:rPr>
              <a:t>Active Directory</a:t>
            </a: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 is:</a:t>
            </a:r>
            <a:endParaRPr lang="en-SG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The replacement for Domains in NT 3.x and 4.x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The basis of all Windows Server security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A store of directory/security information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A </a:t>
            </a:r>
            <a:r>
              <a:rPr lang="en-SG" sz="2800" b="1" i="1" strike="noStrike" spc="-1">
                <a:solidFill>
                  <a:srgbClr val="0033CC"/>
                </a:solidFill>
                <a:latin typeface="Arial Narrow"/>
                <a:ea typeface="DejaVu Sans"/>
              </a:rPr>
              <a:t>service</a:t>
            </a: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 that provides:</a:t>
            </a:r>
            <a:endParaRPr lang="en-SG" sz="28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400" b="1" i="1" strike="noStrike" spc="-1">
                <a:solidFill>
                  <a:srgbClr val="996633"/>
                </a:solidFill>
                <a:latin typeface="Arial Narrow"/>
                <a:ea typeface="DejaVu Sans"/>
              </a:rPr>
              <a:t>authorization</a:t>
            </a:r>
            <a:r>
              <a:rPr lang="en-SG" sz="2400" b="1" strike="noStrike" spc="-1">
                <a:solidFill>
                  <a:srgbClr val="996633"/>
                </a:solidFill>
                <a:latin typeface="Arial Narrow"/>
                <a:ea typeface="DejaVu Sans"/>
              </a:rPr>
              <a:t> and </a:t>
            </a:r>
            <a:r>
              <a:rPr lang="en-SG" sz="2400" b="1" i="1" strike="noStrike" spc="-1">
                <a:solidFill>
                  <a:srgbClr val="996633"/>
                </a:solidFill>
                <a:latin typeface="Arial Narrow"/>
                <a:ea typeface="DejaVu Sans"/>
              </a:rPr>
              <a:t>authentication</a:t>
            </a:r>
            <a:endParaRPr lang="en-SG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400" b="1" i="1" strike="noStrike" spc="-1">
                <a:solidFill>
                  <a:srgbClr val="996633"/>
                </a:solidFill>
                <a:latin typeface="Arial Narrow"/>
                <a:ea typeface="DejaVu Sans"/>
              </a:rPr>
              <a:t>queries</a:t>
            </a:r>
            <a:r>
              <a:rPr lang="en-SG" sz="2400" b="1" strike="noStrike" spc="-1">
                <a:solidFill>
                  <a:srgbClr val="996633"/>
                </a:solidFill>
                <a:latin typeface="Arial Narrow"/>
                <a:ea typeface="DejaVu Sans"/>
              </a:rPr>
              <a:t> and </a:t>
            </a:r>
            <a:r>
              <a:rPr lang="en-SG" sz="2400" b="1" i="1" strike="noStrike" spc="-1">
                <a:solidFill>
                  <a:srgbClr val="996633"/>
                </a:solidFill>
                <a:latin typeface="Arial Narrow"/>
                <a:ea typeface="DejaVu Sans"/>
              </a:rPr>
              <a:t>updates</a:t>
            </a:r>
            <a:r>
              <a:rPr lang="en-SG" sz="2400" b="1" strike="noStrike" spc="-1">
                <a:solidFill>
                  <a:srgbClr val="996633"/>
                </a:solidFill>
                <a:latin typeface="Arial Narrow"/>
                <a:ea typeface="DejaVu Sans"/>
              </a:rPr>
              <a:t> of the directory</a:t>
            </a:r>
            <a:endParaRPr lang="en-SG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400" b="1" i="1" strike="noStrike" spc="-1">
                <a:solidFill>
                  <a:srgbClr val="996633"/>
                </a:solidFill>
                <a:latin typeface="Arial Narrow"/>
                <a:ea typeface="DejaVu Sans"/>
              </a:rPr>
              <a:t>distribution</a:t>
            </a:r>
            <a:r>
              <a:rPr lang="en-SG" sz="2400" b="1" strike="noStrike" spc="-1">
                <a:solidFill>
                  <a:srgbClr val="996633"/>
                </a:solidFill>
                <a:latin typeface="Arial Narrow"/>
                <a:ea typeface="DejaVu Sans"/>
              </a:rPr>
              <a:t> of the directory across multiple servers</a:t>
            </a:r>
            <a:endParaRPr lang="en-SG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400" b="1" i="1" strike="noStrike" spc="-1">
                <a:solidFill>
                  <a:srgbClr val="996633"/>
                </a:solidFill>
                <a:latin typeface="Arial Narrow"/>
                <a:ea typeface="DejaVu Sans"/>
              </a:rPr>
              <a:t>partitioning</a:t>
            </a:r>
            <a:r>
              <a:rPr lang="en-SG" sz="2400" b="1" strike="noStrike" spc="-1">
                <a:solidFill>
                  <a:srgbClr val="996633"/>
                </a:solidFill>
                <a:latin typeface="Arial Narrow"/>
                <a:ea typeface="DejaVu Sans"/>
              </a:rPr>
              <a:t> of the directory</a:t>
            </a:r>
            <a:endParaRPr lang="en-SG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400" b="1" i="1" strike="noStrike" spc="-1">
                <a:solidFill>
                  <a:srgbClr val="996633"/>
                </a:solidFill>
                <a:latin typeface="Arial Narrow"/>
                <a:ea typeface="DejaVu Sans"/>
              </a:rPr>
              <a:t>replication</a:t>
            </a:r>
            <a:r>
              <a:rPr lang="en-SG" sz="2400" b="1" strike="noStrike" spc="-1">
                <a:solidFill>
                  <a:srgbClr val="996633"/>
                </a:solidFill>
                <a:latin typeface="Arial Narrow"/>
                <a:ea typeface="DejaVu Sans"/>
              </a:rPr>
              <a:t> of the directory</a:t>
            </a:r>
            <a:endParaRPr lang="en-SG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2240" y="0"/>
            <a:ext cx="913068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2800" b="1" strike="noStrike" spc="-1">
                <a:solidFill>
                  <a:srgbClr val="FFFFFF"/>
                </a:solidFill>
                <a:latin typeface="Tahoma"/>
                <a:ea typeface="DejaVu Sans"/>
              </a:rPr>
              <a:t>AD DS: Identity and Access Management</a:t>
            </a:r>
            <a:endParaRPr lang="en-SG" sz="28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752840" y="906480"/>
            <a:ext cx="2409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36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CONTROL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5648040" y="2546280"/>
            <a:ext cx="25167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3600" b="0" strike="noStrike" spc="-1">
                <a:solidFill>
                  <a:srgbClr val="002060"/>
                </a:solidFill>
                <a:latin typeface="Verdana"/>
                <a:ea typeface="DejaVu Sans"/>
              </a:rPr>
              <a:t>Resources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734040" y="5113440"/>
            <a:ext cx="1932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3600" b="0" strike="noStrike" spc="-1">
                <a:solidFill>
                  <a:srgbClr val="000000"/>
                </a:solidFill>
                <a:latin typeface="Verdana"/>
                <a:ea typeface="DejaVu Sans"/>
              </a:rPr>
              <a:t>Identity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2356200" y="2489040"/>
            <a:ext cx="12031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3600" b="0" strike="noStrike" spc="-1">
                <a:solidFill>
                  <a:srgbClr val="000000"/>
                </a:solidFill>
                <a:latin typeface="Verdana"/>
                <a:ea typeface="DejaVu Sans"/>
              </a:rPr>
              <a:t>Who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 rot="5400000">
            <a:off x="2496600" y="1779480"/>
            <a:ext cx="984600" cy="546480"/>
          </a:xfrm>
          <a:prstGeom prst="rightArrow">
            <a:avLst>
              <a:gd name="adj1" fmla="val 50000"/>
              <a:gd name="adj2" fmla="val 49933"/>
            </a:avLst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"/>
          <p:cNvSpPr/>
          <p:nvPr/>
        </p:nvSpPr>
        <p:spPr>
          <a:xfrm>
            <a:off x="3578400" y="4869000"/>
            <a:ext cx="252576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2800" b="0" strike="noStrike" spc="-1">
                <a:solidFill>
                  <a:srgbClr val="000000"/>
                </a:solidFill>
                <a:latin typeface="Verdana"/>
                <a:ea typeface="DejaVu Sans"/>
              </a:rPr>
              <a:t>Access rights</a:t>
            </a:r>
            <a:endParaRPr lang="en-SG" sz="2800" b="0" strike="noStrike" spc="-1"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3843360" y="2590920"/>
            <a:ext cx="1516320" cy="455400"/>
          </a:xfrm>
          <a:prstGeom prst="homePlate">
            <a:avLst>
              <a:gd name="adj" fmla="val 50000"/>
            </a:avLst>
          </a:prstGeom>
          <a:ln>
            <a:solidFill>
              <a:srgbClr val="F9630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SG" sz="2400" b="1" i="1" strike="noStrike" spc="-1">
                <a:solidFill>
                  <a:srgbClr val="5D5D5D"/>
                </a:solidFill>
                <a:latin typeface="Verdana"/>
                <a:ea typeface="Verdana"/>
              </a:rPr>
              <a:t>Access</a:t>
            </a:r>
            <a:endParaRPr lang="en-SG" sz="2400" b="0" strike="noStrike" spc="-1"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 rot="2718000">
            <a:off x="3354840" y="3825720"/>
            <a:ext cx="1956240" cy="455400"/>
          </a:xfrm>
          <a:prstGeom prst="homePlate">
            <a:avLst>
              <a:gd name="adj" fmla="val 50000"/>
            </a:avLst>
          </a:prstGeom>
          <a:ln>
            <a:solidFill>
              <a:srgbClr val="F9630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24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Assigned</a:t>
            </a:r>
            <a:endParaRPr lang="en-SG" sz="2400" b="0" strike="noStrike" spc="-1"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>
            <a:off x="4495680" y="1228680"/>
            <a:ext cx="532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12"/>
          <p:cNvSpPr/>
          <p:nvPr/>
        </p:nvSpPr>
        <p:spPr>
          <a:xfrm>
            <a:off x="5376960" y="1044720"/>
            <a:ext cx="2018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Keeping records</a:t>
            </a:r>
            <a:endParaRPr lang="en-SG" sz="1800" b="0" strike="noStrike" spc="-1">
              <a:latin typeface="Arial"/>
            </a:endParaRPr>
          </a:p>
        </p:txBody>
      </p:sp>
      <p:sp>
        <p:nvSpPr>
          <p:cNvPr id="123" name="CustomShape 13"/>
          <p:cNvSpPr/>
          <p:nvPr/>
        </p:nvSpPr>
        <p:spPr>
          <a:xfrm>
            <a:off x="5363280" y="1500120"/>
            <a:ext cx="1134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Auditing</a:t>
            </a:r>
            <a:endParaRPr lang="en-SG" sz="1800" b="0" strike="noStrike" spc="-1">
              <a:latin typeface="Arial"/>
            </a:endParaRPr>
          </a:p>
        </p:txBody>
      </p:sp>
      <p:sp>
        <p:nvSpPr>
          <p:cNvPr id="124" name="CustomShape 14"/>
          <p:cNvSpPr/>
          <p:nvPr/>
        </p:nvSpPr>
        <p:spPr>
          <a:xfrm>
            <a:off x="6149160" y="3429000"/>
            <a:ext cx="1337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Protection</a:t>
            </a:r>
            <a:endParaRPr lang="en-SG" sz="1800" b="0" strike="noStrike" spc="-1">
              <a:latin typeface="Arial"/>
            </a:endParaRPr>
          </a:p>
        </p:txBody>
      </p:sp>
      <p:sp>
        <p:nvSpPr>
          <p:cNvPr id="125" name="CustomShape 15"/>
          <p:cNvSpPr/>
          <p:nvPr/>
        </p:nvSpPr>
        <p:spPr>
          <a:xfrm>
            <a:off x="6818400" y="3052800"/>
            <a:ext cx="360" cy="29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D93656-67A9-4222-B6EC-B5A592C6A162}"/>
              </a:ext>
            </a:extLst>
          </p:cNvPr>
          <p:cNvSpPr txBox="1"/>
          <p:nvPr/>
        </p:nvSpPr>
        <p:spPr>
          <a:xfrm rot="7496828">
            <a:off x="859083" y="4093355"/>
            <a:ext cx="2447092" cy="210710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>
            <a:spAutoFit/>
          </a:bodyPr>
          <a:lstStyle/>
          <a:p>
            <a:pPr>
              <a:defRPr/>
            </a:pPr>
            <a:r>
              <a:rPr lang="en-US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Verify</a:t>
            </a:r>
            <a:endParaRPr lang="en-SG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AD as a Database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0" y="914400"/>
            <a:ext cx="9130320" cy="56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AD is a DBMS with many object-oriented features.</a:t>
            </a:r>
            <a:endParaRPr lang="en-SG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Like any DBMS, AD:</a:t>
            </a:r>
            <a:endParaRPr lang="en-SG" sz="2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Maintains a physical data store (NTDS.DIT).</a:t>
            </a:r>
            <a:endParaRPr lang="en-SG" sz="2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Is built on a client-server model.</a:t>
            </a:r>
            <a:endParaRPr lang="en-SG" sz="2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Provides service-level interfaces that enables users and processes to query and update data.</a:t>
            </a:r>
            <a:endParaRPr lang="en-SG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Other concepts of object database apply to AD including:</a:t>
            </a:r>
            <a:endParaRPr lang="en-SG" sz="2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Objects and classes</a:t>
            </a:r>
            <a:endParaRPr lang="en-SG" sz="2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400" b="1" strike="noStrike" spc="-1" dirty="0">
                <a:solidFill>
                  <a:srgbClr val="0033CC"/>
                </a:solidFill>
                <a:latin typeface="Arial Narrow"/>
                <a:ea typeface="DejaVu Sans"/>
              </a:rPr>
              <a:t>Schema</a:t>
            </a:r>
            <a:endParaRPr lang="en-SG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lang="en-SG" sz="2400" b="1" u="sng" strike="noStrike" spc="-1" dirty="0">
                <a:solidFill>
                  <a:srgbClr val="996633"/>
                </a:solidFill>
                <a:uFillTx/>
                <a:latin typeface="Arial Narrow"/>
                <a:ea typeface="DejaVu Sans"/>
                <a:hlinkClick r:id="rId3"/>
              </a:rPr>
              <a:t>https://technet.microsoft.com/en-sg/library/cc784826(v=ws.10).aspx</a:t>
            </a:r>
            <a:endParaRPr lang="en-SG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endParaRPr lang="en-SG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Objects and Object Classes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82880" y="1231560"/>
            <a:ext cx="8657640" cy="47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An AD contains information about </a:t>
            </a:r>
            <a:r>
              <a:rPr lang="en-SG" sz="2800" b="1" i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objects</a:t>
            </a: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.</a:t>
            </a:r>
            <a:endParaRPr lang="en-SG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Each object is an instance of an </a:t>
            </a:r>
            <a:r>
              <a:rPr lang="en-SG" sz="2800" b="1" i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object class</a:t>
            </a: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, e.g.,</a:t>
            </a:r>
            <a:endParaRPr lang="en-SG" sz="28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00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996633"/>
                </a:solidFill>
                <a:latin typeface="Arial Narrow"/>
                <a:ea typeface="DejaVu Sans"/>
              </a:rPr>
              <a:t>Computers</a:t>
            </a:r>
            <a:endParaRPr lang="en-SG" sz="20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00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996633"/>
                </a:solidFill>
                <a:latin typeface="Arial Narrow"/>
                <a:ea typeface="DejaVu Sans"/>
              </a:rPr>
              <a:t>Users</a:t>
            </a:r>
            <a:endParaRPr lang="en-SG" sz="20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00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996633"/>
                </a:solidFill>
                <a:latin typeface="Arial Narrow"/>
                <a:ea typeface="DejaVu Sans"/>
              </a:rPr>
              <a:t>Groups (of users or other groups)</a:t>
            </a:r>
            <a:endParaRPr lang="en-SG" sz="20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00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996633"/>
                </a:solidFill>
                <a:latin typeface="Arial Narrow"/>
                <a:ea typeface="DejaVu Sans"/>
              </a:rPr>
              <a:t>Shared files or directories</a:t>
            </a:r>
            <a:endParaRPr lang="en-SG" sz="2000" b="0" strike="noStrike" spc="-1" dirty="0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00"/>
              </a:spcBef>
              <a:buClr>
                <a:srgbClr val="996633"/>
              </a:buClr>
              <a:buFont typeface="Wingdings" charset="2"/>
              <a:buChar char=""/>
            </a:pPr>
            <a:r>
              <a:rPr lang="en-SG" sz="2000" b="1" strike="noStrike" spc="-1" dirty="0">
                <a:solidFill>
                  <a:srgbClr val="996633"/>
                </a:solidFill>
                <a:latin typeface="Arial Narrow"/>
                <a:ea typeface="DejaVu Sans"/>
              </a:rPr>
              <a:t>Policies</a:t>
            </a:r>
            <a:endParaRPr lang="en-SG" sz="20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Each object class has a </a:t>
            </a:r>
            <a:r>
              <a:rPr lang="en-SG" sz="2800" b="1" strike="noStrike" spc="-1" dirty="0">
                <a:solidFill>
                  <a:srgbClr val="FF0000"/>
                </a:solidFill>
                <a:latin typeface="Arial Narrow"/>
                <a:ea typeface="DejaVu Sans"/>
              </a:rPr>
              <a:t>set of </a:t>
            </a:r>
            <a:r>
              <a:rPr lang="en-SG" sz="2800" b="1" i="1" strike="noStrike" spc="-1" dirty="0">
                <a:solidFill>
                  <a:srgbClr val="FF0000"/>
                </a:solidFill>
                <a:latin typeface="Arial Narrow"/>
                <a:ea typeface="DejaVu Sans"/>
              </a:rPr>
              <a:t>attributes</a:t>
            </a: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 (</a:t>
            </a:r>
            <a:r>
              <a:rPr lang="en-SG" sz="2800" b="1" strike="noStrike" spc="-1" dirty="0">
                <a:solidFill>
                  <a:srgbClr val="FF0000"/>
                </a:solidFill>
                <a:latin typeface="Arial Narrow"/>
                <a:ea typeface="DejaVu Sans"/>
              </a:rPr>
              <a:t>or </a:t>
            </a:r>
            <a:r>
              <a:rPr lang="en-SG" sz="2800" b="1" i="1" strike="noStrike" spc="-1" dirty="0">
                <a:solidFill>
                  <a:srgbClr val="FF0000"/>
                </a:solidFill>
                <a:latin typeface="Arial Narrow"/>
                <a:ea typeface="DejaVu Sans"/>
              </a:rPr>
              <a:t>properties</a:t>
            </a: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)</a:t>
            </a:r>
            <a:endParaRPr lang="en-SG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28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Many object classes are predefined, but new ones can be defined and added to the directory.</a:t>
            </a:r>
            <a:endParaRPr lang="en-SG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Containers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28600" y="1219320"/>
            <a:ext cx="8901720" cy="56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Every object in the Active Directory is either a </a:t>
            </a:r>
            <a:r>
              <a:rPr lang="en-SG" sz="3200" b="1" i="1" strike="noStrike" spc="-1">
                <a:solidFill>
                  <a:srgbClr val="FF0000"/>
                </a:solidFill>
                <a:latin typeface="Arial Narrow"/>
                <a:ea typeface="DejaVu Sans"/>
              </a:rPr>
              <a:t>container object</a:t>
            </a:r>
            <a:r>
              <a:rPr lang="en-SG" sz="32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 or a </a:t>
            </a:r>
            <a:r>
              <a:rPr lang="en-SG" sz="3200" b="1" i="1" strike="noStrike" spc="-1">
                <a:solidFill>
                  <a:srgbClr val="FF0000"/>
                </a:solidFill>
                <a:latin typeface="Arial Narrow"/>
                <a:ea typeface="DejaVu Sans"/>
              </a:rPr>
              <a:t>leaf object</a:t>
            </a: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.</a:t>
            </a:r>
            <a:endParaRPr lang="en-SG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Leaf objects are “ordinary objects” - e.g.,</a:t>
            </a:r>
            <a:endParaRPr lang="en-SG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users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computers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printers</a:t>
            </a:r>
            <a:endParaRPr lang="en-SG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 container object contains other container objects and/or a set of leaf objects</a:t>
            </a:r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2280" y="0"/>
            <a:ext cx="899064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3600" b="1" strike="noStrike" spc="-1">
                <a:solidFill>
                  <a:srgbClr val="FFFFFF"/>
                </a:solidFill>
                <a:latin typeface="Tahoma"/>
                <a:ea typeface="DejaVu Sans"/>
              </a:rPr>
              <a:t>Domains</a:t>
            </a:r>
            <a:endParaRPr lang="en-SG" sz="36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0" y="685800"/>
            <a:ext cx="9130320" cy="51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 </a:t>
            </a:r>
            <a:r>
              <a:rPr lang="en-SG" sz="32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domain</a:t>
            </a: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:</a:t>
            </a:r>
            <a:endParaRPr lang="en-SG" sz="32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is a container object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is an independent unit of security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is a distinct database (which may be replicated)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has its own administrator(s)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has an Internet name (more on this later)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has one or more domain controllers</a:t>
            </a:r>
            <a:endParaRPr lang="en-SG" sz="2800" b="0" strike="noStrike" spc="-1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SzPct val="140000"/>
              <a:buFont typeface="Wingdings" charset="2"/>
              <a:buChar char=""/>
            </a:pP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A </a:t>
            </a:r>
            <a:r>
              <a:rPr lang="en-SG" sz="3200" b="1" i="1" strike="noStrike" spc="-1">
                <a:solidFill>
                  <a:srgbClr val="FF0000"/>
                </a:solidFill>
                <a:latin typeface="Arial Narrow"/>
                <a:ea typeface="DejaVu Sans"/>
              </a:rPr>
              <a:t>domain controller</a:t>
            </a:r>
            <a:r>
              <a:rPr lang="en-SG" sz="3200" b="1" strike="noStrike" spc="-1">
                <a:solidFill>
                  <a:srgbClr val="000000"/>
                </a:solidFill>
                <a:latin typeface="Arial Narrow"/>
                <a:ea typeface="DejaVu Sans"/>
              </a:rPr>
              <a:t> is a server that:</a:t>
            </a:r>
            <a:endParaRPr lang="en-SG" sz="32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maintains a local </a:t>
            </a:r>
            <a:r>
              <a:rPr lang="en-SG" sz="2800" b="1" strike="noStrike" spc="-1">
                <a:solidFill>
                  <a:srgbClr val="FF0000"/>
                </a:solidFill>
                <a:latin typeface="Arial Narrow"/>
                <a:ea typeface="DejaVu Sans"/>
              </a:rPr>
              <a:t>AD copy</a:t>
            </a: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, accepts update and query transactions.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provides authentication and authorization services</a:t>
            </a:r>
            <a:endParaRPr lang="en-SG" sz="2800" b="0" strike="noStrike" spc="-1">
              <a:latin typeface="Arial"/>
            </a:endParaRPr>
          </a:p>
          <a:p>
            <a:pPr marL="743040" lvl="1" indent="-284760">
              <a:lnSpc>
                <a:spcPct val="90000"/>
              </a:lnSpc>
              <a:spcBef>
                <a:spcPts val="561"/>
              </a:spcBef>
              <a:buClr>
                <a:srgbClr val="0033CC"/>
              </a:buClr>
              <a:buSzPct val="120000"/>
              <a:buFont typeface="Wingdings" charset="2"/>
              <a:buChar char=""/>
            </a:pPr>
            <a:r>
              <a:rPr lang="en-SG" sz="2800" b="1" strike="noStrike" spc="-1">
                <a:solidFill>
                  <a:srgbClr val="0033CC"/>
                </a:solidFill>
                <a:latin typeface="Arial Narrow"/>
                <a:ea typeface="DejaVu Sans"/>
              </a:rPr>
              <a:t>shares information with other domain controllers</a:t>
            </a:r>
            <a:endParaRPr lang="en-SG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6110</TotalTime>
  <Words>1543</Words>
  <Application>Microsoft Office PowerPoint</Application>
  <PresentationFormat>On-screen Show (4:3)</PresentationFormat>
  <Paragraphs>203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DejaVu Sans</vt:lpstr>
      <vt:lpstr>Noto Sans CJK SC</vt:lpstr>
      <vt:lpstr>Arial</vt:lpstr>
      <vt:lpstr>Arial Narrow</vt:lpstr>
      <vt:lpstr>Calibri</vt:lpstr>
      <vt:lpstr>Symbol</vt:lpstr>
      <vt:lpstr>Tahoma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subject/>
  <dc:creator>School of ICT</dc:creator>
  <dc:description/>
  <cp:lastModifiedBy>Lee Chin Seng</cp:lastModifiedBy>
  <cp:revision>315</cp:revision>
  <cp:lastPrinted>2000-08-04T01:42:18Z</cp:lastPrinted>
  <dcterms:created xsi:type="dcterms:W3CDTF">1995-05-28T16:29:18Z</dcterms:created>
  <dcterms:modified xsi:type="dcterms:W3CDTF">2020-06-29T07:48:16Z</dcterms:modified>
  <dc:language>en-SG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  <property fmtid="{D5CDD505-2E9C-101B-9397-08002B2CF9AE}" pid="12" name="MSIP_Label_84f81056-721b-4b22-8334-0449c6cc893e_Enabled">
    <vt:lpwstr>True</vt:lpwstr>
  </property>
  <property fmtid="{D5CDD505-2E9C-101B-9397-08002B2CF9AE}" pid="13" name="MSIP_Label_84f81056-721b-4b22-8334-0449c6cc893e_SiteId">
    <vt:lpwstr>cba9e115-3016-4462-a1ab-a565cba0cdf1</vt:lpwstr>
  </property>
  <property fmtid="{D5CDD505-2E9C-101B-9397-08002B2CF9AE}" pid="14" name="MSIP_Label_84f81056-721b-4b22-8334-0449c6cc893e_Owner">
    <vt:lpwstr>lcs@np.edu.sg</vt:lpwstr>
  </property>
  <property fmtid="{D5CDD505-2E9C-101B-9397-08002B2CF9AE}" pid="15" name="MSIP_Label_84f81056-721b-4b22-8334-0449c6cc893e_SetDate">
    <vt:lpwstr>2020-06-26T07:18:58.2631055Z</vt:lpwstr>
  </property>
  <property fmtid="{D5CDD505-2E9C-101B-9397-08002B2CF9AE}" pid="16" name="MSIP_Label_84f81056-721b-4b22-8334-0449c6cc893e_Name">
    <vt:lpwstr>Official (Closed)</vt:lpwstr>
  </property>
  <property fmtid="{D5CDD505-2E9C-101B-9397-08002B2CF9AE}" pid="17" name="MSIP_Label_84f81056-721b-4b22-8334-0449c6cc893e_Application">
    <vt:lpwstr>Microsoft Azure Information Protection</vt:lpwstr>
  </property>
  <property fmtid="{D5CDD505-2E9C-101B-9397-08002B2CF9AE}" pid="18" name="MSIP_Label_84f81056-721b-4b22-8334-0449c6cc893e_ActionId">
    <vt:lpwstr>dc487a04-b32a-46f1-9224-75957c5c256a</vt:lpwstr>
  </property>
  <property fmtid="{D5CDD505-2E9C-101B-9397-08002B2CF9AE}" pid="19" name="MSIP_Label_84f81056-721b-4b22-8334-0449c6cc893e_Extended_MSFT_Method">
    <vt:lpwstr>Automatic</vt:lpwstr>
  </property>
  <property fmtid="{D5CDD505-2E9C-101B-9397-08002B2CF9AE}" pid="20" name="MSIP_Label_30286cb9-b49f-4646-87a5-340028348160_Enabled">
    <vt:lpwstr>True</vt:lpwstr>
  </property>
  <property fmtid="{D5CDD505-2E9C-101B-9397-08002B2CF9AE}" pid="21" name="MSIP_Label_30286cb9-b49f-4646-87a5-340028348160_SiteId">
    <vt:lpwstr>cba9e115-3016-4462-a1ab-a565cba0cdf1</vt:lpwstr>
  </property>
  <property fmtid="{D5CDD505-2E9C-101B-9397-08002B2CF9AE}" pid="22" name="MSIP_Label_30286cb9-b49f-4646-87a5-340028348160_Owner">
    <vt:lpwstr>lcs@np.edu.sg</vt:lpwstr>
  </property>
  <property fmtid="{D5CDD505-2E9C-101B-9397-08002B2CF9AE}" pid="23" name="MSIP_Label_30286cb9-b49f-4646-87a5-340028348160_SetDate">
    <vt:lpwstr>2020-06-26T07:18:58.2631055Z</vt:lpwstr>
  </property>
  <property fmtid="{D5CDD505-2E9C-101B-9397-08002B2CF9AE}" pid="24" name="MSIP_Label_30286cb9-b49f-4646-87a5-340028348160_Name">
    <vt:lpwstr>Non Sensitive</vt:lpwstr>
  </property>
  <property fmtid="{D5CDD505-2E9C-101B-9397-08002B2CF9AE}" pid="25" name="MSIP_Label_30286cb9-b49f-4646-87a5-340028348160_Application">
    <vt:lpwstr>Microsoft Azure Information Protection</vt:lpwstr>
  </property>
  <property fmtid="{D5CDD505-2E9C-101B-9397-08002B2CF9AE}" pid="26" name="MSIP_Label_30286cb9-b49f-4646-87a5-340028348160_ActionId">
    <vt:lpwstr>dc487a04-b32a-46f1-9224-75957c5c256a</vt:lpwstr>
  </property>
  <property fmtid="{D5CDD505-2E9C-101B-9397-08002B2CF9AE}" pid="27" name="MSIP_Label_30286cb9-b49f-4646-87a5-340028348160_Parent">
    <vt:lpwstr>84f81056-721b-4b22-8334-0449c6cc893e</vt:lpwstr>
  </property>
  <property fmtid="{D5CDD505-2E9C-101B-9397-08002B2CF9AE}" pid="28" name="MSIP_Label_30286cb9-b49f-4646-87a5-340028348160_Extended_MSFT_Method">
    <vt:lpwstr>Automatic</vt:lpwstr>
  </property>
  <property fmtid="{D5CDD505-2E9C-101B-9397-08002B2CF9AE}" pid="29" name="Sensitivity">
    <vt:lpwstr>Official (Closed) Non Sensitive</vt:lpwstr>
  </property>
</Properties>
</file>