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76" r:id="rId2"/>
    <p:sldId id="380" r:id="rId3"/>
    <p:sldId id="375" r:id="rId4"/>
    <p:sldId id="383" r:id="rId5"/>
    <p:sldId id="381" r:id="rId6"/>
    <p:sldId id="382" r:id="rId7"/>
    <p:sldId id="393" r:id="rId8"/>
    <p:sldId id="410" r:id="rId9"/>
    <p:sldId id="409" r:id="rId10"/>
    <p:sldId id="412" r:id="rId11"/>
    <p:sldId id="421" r:id="rId12"/>
    <p:sldId id="401" r:id="rId13"/>
    <p:sldId id="402" r:id="rId14"/>
    <p:sldId id="424" r:id="rId15"/>
    <p:sldId id="384" r:id="rId16"/>
    <p:sldId id="426" r:id="rId17"/>
    <p:sldId id="398" r:id="rId18"/>
    <p:sldId id="406" r:id="rId19"/>
    <p:sldId id="379" r:id="rId20"/>
  </p:sldIdLst>
  <p:sldSz cx="9144000" cy="6858000" type="screen4x3"/>
  <p:notesSz cx="6858000" cy="95234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29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ECFF"/>
    <a:srgbClr val="CCFFFF"/>
    <a:srgbClr val="99CCFF"/>
    <a:srgbClr val="00CC00"/>
    <a:srgbClr val="800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4043" autoAdjust="0"/>
  </p:normalViewPr>
  <p:slideViewPr>
    <p:cSldViewPr showGuides="1">
      <p:cViewPr varScale="1">
        <p:scale>
          <a:sx n="47" d="100"/>
          <a:sy n="47" d="100"/>
        </p:scale>
        <p:origin x="18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1628" y="-1556"/>
      </p:cViewPr>
      <p:guideLst>
        <p:guide orient="horz" pos="2094"/>
        <p:guide pos="29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D9E9AC-BFEF-4409-8902-A57D80DC9B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71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B9E529F-EF19-415F-B43F-F9254B4F95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222B760-4E86-4DB5-84FA-18E975B29D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720725"/>
            <a:ext cx="4745037" cy="355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8DF1F61-51E9-4E82-A857-74916314B3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522788"/>
            <a:ext cx="50307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89C8386-A231-4701-9218-A2F0C20C43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047163"/>
            <a:ext cx="2971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6231648-8765-4BEA-9D1A-0BE1F8AC3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47163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7FE178-2AF0-4E55-801C-9E7CE39B41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FDAAA6-97CF-4DF6-859B-7A8D2D368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83320C-F926-4D88-9435-26AAA62B14FA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E643AB5-7463-4F04-800E-0B921FEAB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0B57A5A-3FDB-4899-878D-6E24AE381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3F6ABCC-ADF0-4740-AA39-5B9726973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28FF0F2-EB85-4DEC-B1CE-FE8430DCF149}" type="slidenum">
              <a:rPr lang="en-GB" altLang="en-US" sz="1000" smtClean="0">
                <a:latin typeface="Arial" panose="020B0604020202020204" pitchFamily="34" charset="0"/>
              </a:rPr>
              <a:pPr/>
              <a:t>11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3B544CB-7236-47D7-8271-DEB7B4C66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3129DB-26DD-4AB2-BE05-21DCC064D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900" b="1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54C3F7B-4C3D-4A39-A20A-6C584B9A1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549B656-1FED-4EED-BAE8-F88ACD7C310A}" type="slidenum">
              <a:rPr lang="en-GB" altLang="en-US" sz="1000" smtClean="0">
                <a:latin typeface="Arial" panose="020B0604020202020204" pitchFamily="34" charset="0"/>
              </a:rPr>
              <a:pPr/>
              <a:t>12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59731D1-641D-4634-97E6-F78BBD0F8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4E1521D-A3AC-4AF2-B35B-B0865CF81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endParaRPr lang="en-US" altLang="en-US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FFF7AED-1A1A-4770-A670-051E8ABFF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423ABC1-8B8E-45B3-9EC9-93334BCBD5BC}" type="slidenum">
              <a:rPr lang="en-GB" altLang="en-US" sz="1000" smtClean="0">
                <a:latin typeface="Arial" panose="020B0604020202020204" pitchFamily="34" charset="0"/>
              </a:rPr>
              <a:pPr/>
              <a:t>13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626FEAC-DFDA-4D60-966C-0AB255732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8BDA7C2-33EA-42F2-BF6B-C1BBA5F86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5D400A9-CC31-48D8-B5D6-4218C0E1C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FBE6B7-4A2A-438C-8FDE-084062EE66EF}" type="slidenum">
              <a:rPr lang="en-GB" altLang="en-US" sz="1000" smtClean="0">
                <a:latin typeface="Arial" panose="020B0604020202020204" pitchFamily="34" charset="0"/>
              </a:rPr>
              <a:pPr/>
              <a:t>14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ABB2B2B-C1E2-44CA-AE75-50442B42F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E365011-7E3A-43AC-847C-37CD49927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74F4170-7A25-4EC9-8245-86C8C68E2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ACC849-96F1-482B-8E1D-DDB9A05F7B4E}" type="slidenum">
              <a:rPr lang="en-GB" altLang="en-US" sz="1000" smtClean="0">
                <a:latin typeface="Arial" panose="020B0604020202020204" pitchFamily="34" charset="0"/>
              </a:rPr>
              <a:pPr/>
              <a:t>15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C8F65C3-A8D7-44BC-9FA5-F5F952AAE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7696BAB-D50C-4781-AEF0-5B39D93E5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SG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Lab session on Group Policy</a:t>
            </a:r>
          </a:p>
          <a:p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Right click on Showroom OU and select “Create a GPO in this domain and link it here”.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F58C10B-ECC5-4AC6-AE0B-E0C641638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7D629E4-7896-4479-A861-E3E0C18B60E7}" type="slidenum">
              <a:rPr lang="en-GB" altLang="en-US" sz="1000" smtClean="0">
                <a:latin typeface="Arial" panose="020B0604020202020204" pitchFamily="34" charset="0"/>
              </a:rPr>
              <a:pPr/>
              <a:t>16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A5B1C10-CFDA-452C-AF07-8F924E93A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715963"/>
            <a:ext cx="4727575" cy="3546475"/>
          </a:xfrm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412A3D4-7A8F-45A0-BCD5-DC72E906E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522788"/>
            <a:ext cx="5029200" cy="42862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31" tIns="44966" rIns="89931" bIns="44966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101B8B9-F14C-47EA-89C2-7047A3021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455407F-A58F-4414-89E9-D283F0094431}" type="slidenum">
              <a:rPr lang="en-GB" altLang="en-US" sz="1000" smtClean="0">
                <a:latin typeface="Arial" panose="020B0604020202020204" pitchFamily="34" charset="0"/>
              </a:rPr>
              <a:pPr/>
              <a:t>17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F264590-E321-48BD-9B38-E305687E1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2EE263A-B35F-4291-8EEC-DD63448FC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4526BF1-679D-44EB-A904-809A19D96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07C6936-2073-49E3-9422-520A1F66057E}" type="slidenum">
              <a:rPr lang="en-GB" altLang="en-US" sz="1000" smtClean="0">
                <a:latin typeface="Arial" panose="020B0604020202020204" pitchFamily="34" charset="0"/>
              </a:rPr>
              <a:pPr/>
              <a:t>18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6780571-0E85-43F1-9614-A77EC6F9E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CEAE990-E9CB-4F96-8EE6-D8B22A172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00AFD2A-79BD-489D-84FE-04C69BF79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248907-852C-41AE-9E8C-2BB17BF9A68D}" type="slidenum">
              <a:rPr lang="en-GB" altLang="en-US" sz="1000" smtClean="0"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5C60088-8B97-4222-8F0B-D7AB6B5AB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91D621A-D16F-486F-A5F5-34F54383F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altLang="en-US">
                <a:latin typeface="Arial" panose="020B0604020202020204" pitchFamily="34" charset="0"/>
              </a:rPr>
              <a:t>Group Policy settings and logon scripts are stored in the subfolders of the C:\Windows\SYSVOL folder.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B995C93-7029-4202-B660-F0E5A646E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6DE6676-D7B5-4724-95B5-C6FEA6E3530F}" type="slidenum">
              <a:rPr lang="en-GB" altLang="en-US" sz="1000" smtClean="0">
                <a:latin typeface="Arial" panose="020B0604020202020204" pitchFamily="34" charset="0"/>
              </a:rPr>
              <a:pPr/>
              <a:t>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6774741-7B9D-4A4A-8AB3-1D8CE1F30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B007A53-89E8-48AC-AC27-F21E87642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49AF95A-1B4B-4E59-8DD7-D3E99984E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3116527-00B6-4702-930F-831F4CE2DF08}" type="slidenum">
              <a:rPr lang="en-GB" altLang="en-US" sz="1000" smtClean="0">
                <a:latin typeface="Arial" panose="020B0604020202020204" pitchFamily="34" charset="0"/>
              </a:rPr>
              <a:pPr/>
              <a:t>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A68034E-10D2-4DAE-BB21-95933CB82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A56F192-D9B3-4B8C-86F9-7E51A6834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defRPr/>
            </a:pPr>
            <a:r>
              <a:rPr lang="en-US" altLang="en-US" u="sng" dirty="0">
                <a:latin typeface="Arial" panose="020B0604020202020204" pitchFamily="34" charset="0"/>
              </a:rPr>
              <a:t>Lab session on Group Policy</a:t>
            </a:r>
          </a:p>
          <a:p>
            <a:pPr marL="228600" indent="-228600">
              <a:defRPr/>
            </a:pPr>
            <a:r>
              <a:rPr lang="en-US" altLang="en-US" dirty="0">
                <a:latin typeface="Arial" panose="020B0604020202020204" pitchFamily="34" charset="0"/>
              </a:rPr>
              <a:t>1. Group Policy for Showroom OU (apply all showroom users):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Hide and disable all items on the Desktop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No Run and Logoff from Start Menu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2. Domain Policy for User Account (Computer configuration)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Password policy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Account Lockout policy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3. Domain Policy for Software deployment (User configuration)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287C787-F466-4FF1-AA10-66E67E178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DA7D2EC-F3BB-4A6D-A075-01B8873506EB}" type="slidenum">
              <a:rPr lang="en-GB" altLang="en-US" sz="1000" smtClean="0">
                <a:latin typeface="Arial" panose="020B0604020202020204" pitchFamily="34" charset="0"/>
              </a:rPr>
              <a:pPr/>
              <a:t>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54BF86A-FBAA-4CC8-A45A-9BFBA4E34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40828C4-A59B-4AE1-998D-55F62D200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17372EA-4AE2-4E88-A11B-605321EB3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E3A32DE-5FC6-4805-89B6-B6B3BE4E1D8F}" type="slidenum">
              <a:rPr lang="en-GB" altLang="en-US" sz="1000" smtClean="0">
                <a:latin typeface="Arial" panose="020B0604020202020204" pitchFamily="34" charset="0"/>
              </a:rPr>
              <a:pPr/>
              <a:t>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5FC3597-E164-47DA-840B-9E3E2538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33B8EFB-9A48-4034-94E5-2FBDFB31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For NI module, focus on GPO at domain level and OU level.</a:t>
            </a:r>
          </a:p>
          <a:p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Policy is applied with the order:  local group policy, site, domain, OU (OU is evaluated last and has the highest precedence)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E6CAAB1-EE9C-4726-BC11-2ACCC6F21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BD5B746-4A3A-4683-A071-C465AD929377}" type="slidenum">
              <a:rPr lang="en-GB" altLang="en-US" sz="1000" smtClean="0">
                <a:latin typeface="Arial" panose="020B0604020202020204" pitchFamily="34" charset="0"/>
              </a:rPr>
              <a:pPr/>
              <a:t>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5362557-84A9-491E-B08E-03525234E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605B80B-978B-4196-BFEB-50312DF74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Note: Computer config overrides User config.</a:t>
            </a:r>
          </a:p>
          <a:p>
            <a:pPr marL="228600" indent="-228600"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session on Group Policy</a:t>
            </a:r>
            <a:endParaRPr lang="en-US" altLang="en-US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1. Group Policy for Showroom OU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(OU Level – User Configuration)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Hide and disable all items on the Desktop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No Run and Logoff from Start Menu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2. Domain Policy for User Account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(Domain Level - Computer Configuration)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Password policy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Account Lockout policy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3. Domain Policy for Software deployment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(Domain Level - User configuration)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CC2FFE0-AC28-4B87-9F1E-A572BE7D1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42C0E1-76B1-4ABF-9128-5B913592EC0F}" type="slidenum">
              <a:rPr lang="en-GB" altLang="en-US" sz="1000" smtClean="0">
                <a:latin typeface="Arial" panose="020B0604020202020204" pitchFamily="34" charset="0"/>
              </a:rPr>
              <a:pPr/>
              <a:t>9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9293678-137E-441F-BC65-BE51F8091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7DEBD39-A60B-4383-9BD5-3D402FA74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r>
              <a:rPr kumimoji="0" lang="en-US" alt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session </a:t>
            </a:r>
            <a:r>
              <a:rPr lang="en-SG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on Group Policy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Administrative templates: e.g. Desktop, Start Menu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Windows settings: e.g. security settings for user accounts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Software settings: e.g. installation/deployment of software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94E4955-EDA8-4CE8-A675-2DC27E36F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4915DEF-F8E0-4090-A4BB-780FB94B7ABA}" type="slidenum">
              <a:rPr lang="en-GB" altLang="en-US" sz="1000" smtClean="0">
                <a:latin typeface="Arial" panose="020B0604020202020204" pitchFamily="34" charset="0"/>
              </a:rPr>
              <a:pPr/>
              <a:t>10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8A04753-F1D8-4D50-9EC7-09F721FE9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F917B47-C056-4A03-9C60-B518B2103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48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0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B433B71-3063-473C-9439-C9BCEBDC88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A70F06F9-8B1D-4732-9F18-7C4F624AB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4CDA5B4-245A-46C0-8C0B-610A7EAAD5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15B1D38F-F1FA-4946-9D42-A8168928E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285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25C8A13-B35F-4411-8002-604A2BBD4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C2A6A365-3056-4F2A-8FDF-80203350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49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>
            <a:extLst>
              <a:ext uri="{FF2B5EF4-FFF2-40B4-BE49-F238E27FC236}">
                <a16:creationId xmlns:a16="http://schemas.microsoft.com/office/drawing/2014/main" id="{81F84879-7150-409E-890F-1D3D04EA807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C83B7CD-F134-427B-ADE4-80B4EE593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" name="Picture 22" descr="School of ICT">
            <a:extLst>
              <a:ext uri="{FF2B5EF4-FFF2-40B4-BE49-F238E27FC236}">
                <a16:creationId xmlns:a16="http://schemas.microsoft.com/office/drawing/2014/main" id="{12E09812-D7B9-4965-8509-6A2868B88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30F2FB3-7669-4527-BDA7-ACCA56B32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95500" y="6303963"/>
            <a:ext cx="65151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just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</a:t>
            </a: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Diploma in CSF/IT                                                           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Last Update: 01/08/2020</a:t>
            </a: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</a:t>
            </a:r>
          </a:p>
          <a:p>
            <a:pPr lvl="1" algn="just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NI 2020 Semester 3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                                               Slide </a:t>
            </a:r>
            <a:fld id="{9F056A11-6A10-40FE-B1EE-7AC7414969FC}" type="slidenum">
              <a:rPr lang="en-US" altLang="en-US" sz="1100" smtClean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pPr lvl="1" algn="just">
                <a:spcBef>
                  <a:spcPts val="750"/>
                </a:spcBef>
                <a:buFont typeface="Arial Narrow" panose="020B0606020202030204" pitchFamily="34" charset="0"/>
                <a:buNone/>
                <a:defRPr/>
              </a:pPr>
              <a:t>‹#›</a:t>
            </a:fld>
            <a:r>
              <a:rPr lang="en-US" altLang="en-US" sz="1100" dirty="0">
                <a:solidFill>
                  <a:srgbClr val="FFFFFF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8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4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48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6716812-3D6E-492A-9D40-D526021D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E6ADF4E1-8A36-4A09-9023-8A0F20996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85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5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3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38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1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5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B183C64-A609-49E0-9690-BEF9CCF83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Line 17">
            <a:extLst>
              <a:ext uri="{FF2B5EF4-FFF2-40B4-BE49-F238E27FC236}">
                <a16:creationId xmlns:a16="http://schemas.microsoft.com/office/drawing/2014/main" id="{B3690CC9-E58B-4F0F-97EE-5E9E07C65E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DAF55A0F-3E4F-46D6-8648-8B9679A0BB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4863EBC-E546-4F5B-8F69-BC349A5C3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2" name="Picture 22" descr="School of ICT">
            <a:extLst>
              <a:ext uri="{FF2B5EF4-FFF2-40B4-BE49-F238E27FC236}">
                <a16:creationId xmlns:a16="http://schemas.microsoft.com/office/drawing/2014/main" id="{591A3194-F01B-4CE0-808E-D75A2A80BB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4B673C4-D8E7-4F5D-8616-12C9698D77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6200" y="6248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  <a:ea typeface="MS Gothic"/>
              </a:rPr>
              <a:t>                                        	</a:t>
            </a: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Diploma in CSF/IT                                                                                       </a:t>
            </a:r>
            <a:r>
              <a:rPr lang="en-US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Last Update: 01/08/2020</a:t>
            </a: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</a:t>
            </a:r>
          </a:p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NI 2020 Semester 3 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t>	                                                                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t>Slide </a:t>
            </a:r>
            <a:fld id="{A6C8C61F-5009-4B87-91AA-4AE145D8A475}" type="slidenum">
              <a:rPr lang="en-US" sz="1050" smtClean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pPr lvl="1" algn="r">
                <a:spcBef>
                  <a:spcPts val="750"/>
                </a:spcBef>
                <a:buFont typeface="Arial Narrow" panose="020B0606020202030204" pitchFamily="34" charset="0"/>
                <a:buNone/>
                <a:defRPr/>
              </a:pPr>
              <a:t>‹#›</a:t>
            </a:fld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MS Gothic"/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02B28D59-1F83-4845-ADE8-13272DA16FE4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091" r:id="rId3"/>
    <p:sldLayoutId id="2147484092" r:id="rId4"/>
    <p:sldLayoutId id="2147484100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101" r:id="rId11"/>
    <p:sldLayoutId id="2147484102" r:id="rId12"/>
    <p:sldLayoutId id="214748410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156239CA-665F-4D4C-96AC-412F4B67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001C176-D4C5-4E60-88ED-7980F2E15C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19200"/>
            <a:ext cx="5410200" cy="17526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kumimoji="0" lang="en-GB" sz="4000" b="0" kern="12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  <a:ea typeface="MS Gothic"/>
              </a:rPr>
              <a:t>Windows 2016:</a:t>
            </a:r>
            <a:endParaRPr lang="en-GB" sz="40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 Policy Management</a:t>
            </a: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860028D2-1132-4CE9-863C-839B406BD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609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 </a:t>
            </a:r>
            <a:r>
              <a:rPr lang="en-GB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9221" name="Text Box 9">
            <a:extLst>
              <a:ext uri="{FF2B5EF4-FFF2-40B4-BE49-F238E27FC236}">
                <a16:creationId xmlns:a16="http://schemas.microsoft.com/office/drawing/2014/main" id="{897A02B4-ABA0-4E67-A565-5E9459CC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en-US">
                <a:solidFill>
                  <a:schemeClr val="bg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29035" name="Text Box 11">
            <a:extLst>
              <a:ext uri="{FF2B5EF4-FFF2-40B4-BE49-F238E27FC236}">
                <a16:creationId xmlns:a16="http://schemas.microsoft.com/office/drawing/2014/main" id="{A469589A-8018-45A5-BA0D-55FB3EC3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>
            <a:extLst>
              <a:ext uri="{FF2B5EF4-FFF2-40B4-BE49-F238E27FC236}">
                <a16:creationId xmlns:a16="http://schemas.microsoft.com/office/drawing/2014/main" id="{2EB9652B-6E7E-4D4C-9B6E-CE0145D36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5867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  <a:cs typeface="Tahoma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  <a:cs typeface="Tahoma"/>
              </a:rPr>
              <a:t>Diploma </a:t>
            </a:r>
            <a:r>
              <a:rPr kumimoji="1" lang="en-GB">
                <a:solidFill>
                  <a:srgbClr val="000000"/>
                </a:solidFill>
                <a:latin typeface="Arial Narrow" pitchFamily="34" charset="0"/>
                <a:cs typeface="Tahoma"/>
              </a:rPr>
              <a:t>in CSF/IT</a:t>
            </a:r>
            <a:endParaRPr kumimoji="1" lang="en-GB" dirty="0">
              <a:solidFill>
                <a:srgbClr val="000000"/>
              </a:solidFill>
              <a:latin typeface="Arial Narrow" pitchFamily="34" charset="0"/>
              <a:cs typeface="Tahoma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  <a:cs typeface="Tahoma"/>
              </a:rPr>
              <a:t>Year 2 </a:t>
            </a:r>
            <a:r>
              <a:rPr kumimoji="1" lang="en-GB">
                <a:solidFill>
                  <a:srgbClr val="000000"/>
                </a:solidFill>
                <a:latin typeface="Arial Narrow" pitchFamily="34" charset="0"/>
                <a:cs typeface="Tahoma"/>
              </a:rPr>
              <a:t>(2020/21), 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/>
            </a:endParaRPr>
          </a:p>
        </p:txBody>
      </p:sp>
      <p:sp>
        <p:nvSpPr>
          <p:cNvPr id="9224" name="Line 15">
            <a:extLst>
              <a:ext uri="{FF2B5EF4-FFF2-40B4-BE49-F238E27FC236}">
                <a16:creationId xmlns:a16="http://schemas.microsoft.com/office/drawing/2014/main" id="{90223519-1496-4E1F-97CB-FF6D04E9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9225" name="Picture 16" descr="School of ICT">
            <a:extLst>
              <a:ext uri="{FF2B5EF4-FFF2-40B4-BE49-F238E27FC236}">
                <a16:creationId xmlns:a16="http://schemas.microsoft.com/office/drawing/2014/main" id="{50F5338F-6E96-4B5A-882D-1A0F113F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 Box 9">
            <a:extLst>
              <a:ext uri="{FF2B5EF4-FFF2-40B4-BE49-F238E27FC236}">
                <a16:creationId xmlns:a16="http://schemas.microsoft.com/office/drawing/2014/main" id="{7E186632-B27E-4340-829B-D02148DEE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en-US" dirty="0">
                <a:solidFill>
                  <a:schemeClr val="bg1"/>
                </a:solidFill>
                <a:latin typeface="Tahoma" panose="020B0604030504040204" pitchFamily="34" charset="0"/>
              </a:rPr>
              <a:t>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6C729DDD-FEEA-4987-A7D1-77C299ECF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Software Settings - Software Deployment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589880E-7D6A-458D-8647-C8FF1AE7F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Software Deployment</a:t>
            </a:r>
          </a:p>
          <a:p>
            <a:pPr lvl="1">
              <a:defRPr/>
            </a:pPr>
            <a:r>
              <a:rPr lang="en-US" altLang="en-US" dirty="0"/>
              <a:t>Allows for remote management of applications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(install, update, uninstall)</a:t>
            </a:r>
          </a:p>
          <a:p>
            <a:pPr>
              <a:defRPr/>
            </a:pPr>
            <a:r>
              <a:rPr lang="en-US" altLang="en-US" dirty="0"/>
              <a:t>Steps to deploying software</a:t>
            </a:r>
          </a:p>
          <a:p>
            <a:pPr lvl="1">
              <a:defRPr/>
            </a:pPr>
            <a:r>
              <a:rPr lang="en-US" altLang="en-US" dirty="0"/>
              <a:t>Acquire Windows Installer (MSI) package (*.</a:t>
            </a:r>
            <a:r>
              <a:rPr lang="en-US" altLang="en-US" dirty="0" err="1"/>
              <a:t>msi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Place package on shared folder and set the correct permissions</a:t>
            </a:r>
          </a:p>
          <a:p>
            <a:pPr lvl="1">
              <a:defRPr/>
            </a:pPr>
            <a:r>
              <a:rPr lang="en-US" altLang="en-US" dirty="0"/>
              <a:t>Select OU/Domain - create and link GPO</a:t>
            </a:r>
          </a:p>
          <a:p>
            <a:pPr lvl="1">
              <a:defRPr/>
            </a:pPr>
            <a:r>
              <a:rPr lang="en-US" altLang="en-US" dirty="0"/>
              <a:t>Configure GPO for software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050">
            <a:extLst>
              <a:ext uri="{FF2B5EF4-FFF2-40B4-BE49-F238E27FC236}">
                <a16:creationId xmlns:a16="http://schemas.microsoft.com/office/drawing/2014/main" id="{5A495618-2533-459D-8A60-BE294310E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FFFFFF"/>
                </a:solidFill>
              </a:rPr>
              <a:t>Software Settings - Software Deployment</a:t>
            </a:r>
            <a:endParaRPr lang="en-US" dirty="0"/>
          </a:p>
        </p:txBody>
      </p:sp>
      <p:sp>
        <p:nvSpPr>
          <p:cNvPr id="28675" name="Rectangle 2051">
            <a:extLst>
              <a:ext uri="{FF2B5EF4-FFF2-40B4-BE49-F238E27FC236}">
                <a16:creationId xmlns:a16="http://schemas.microsoft.com/office/drawing/2014/main" id="{81D683F8-C277-4655-893C-3FDBCEAAE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67800" cy="5715000"/>
          </a:xfrm>
        </p:spPr>
        <p:txBody>
          <a:bodyPr/>
          <a:lstStyle/>
          <a:p>
            <a:r>
              <a:rPr lang="en-US" altLang="en-US" sz="2400"/>
              <a:t>3 Deployment Options: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Assign to user </a:t>
            </a:r>
            <a:r>
              <a:rPr lang="en-US" altLang="en-US" sz="2400">
                <a:solidFill>
                  <a:schemeClr val="tx1"/>
                </a:solidFill>
              </a:rPr>
              <a:t>: Application available to user for installation.</a:t>
            </a:r>
          </a:p>
          <a:p>
            <a:pPr lvl="2"/>
            <a:r>
              <a:rPr lang="en-US" altLang="en-US" sz="2000">
                <a:solidFill>
                  <a:schemeClr val="tx1"/>
                </a:solidFill>
              </a:rPr>
              <a:t>Application shortcut available to user on Start Menu. Application only installs when user access the shortcut or open it with associated document.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Assign to computer</a:t>
            </a:r>
            <a:r>
              <a:rPr lang="en-US" altLang="en-US" sz="2400"/>
              <a:t>:</a:t>
            </a:r>
            <a:r>
              <a:rPr lang="en-US" altLang="en-US" sz="2400">
                <a:solidFill>
                  <a:schemeClr val="tx1"/>
                </a:solidFill>
              </a:rPr>
              <a:t> Installed  automatically during boot up. Makes software available to all users of the machine.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Publish: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1"/>
                </a:solidFill>
              </a:rPr>
              <a:t>available only for users. User choose to install from add/remove programs.</a:t>
            </a:r>
          </a:p>
          <a:p>
            <a:pPr lvl="1"/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C08EBDA9-8DE6-4C2D-9515-D0915C3A4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Windows Settings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5E2A423-CB5A-4FBB-954B-592D3C9B9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e.g. Security Settings -&gt; Account Policies -&gt; </a:t>
            </a:r>
            <a:r>
              <a:rPr lang="en-US" altLang="en-US" sz="2800" dirty="0">
                <a:solidFill>
                  <a:srgbClr val="FF0000"/>
                </a:solidFill>
              </a:rPr>
              <a:t>Password Policy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length (0-14) – at least 8 chars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History (1 - 24 entries) – at least </a:t>
            </a:r>
            <a:r>
              <a:rPr lang="en-US" altLang="en-US"/>
              <a:t>3 times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Cannot re-use most recent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age (0-999) – at least 24 hours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Passwords must meet complexity requirements (contain 3 to 4 character classes: Uppercase,  Lowercase, Number and Special Characters)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Store passwords using reversible encryption for all users in the domain.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026">
            <a:extLst>
              <a:ext uri="{FF2B5EF4-FFF2-40B4-BE49-F238E27FC236}">
                <a16:creationId xmlns:a16="http://schemas.microsoft.com/office/drawing/2014/main" id="{AEBBCC6F-B0D7-4478-A0EC-5D5E1A55A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Windows Settings</a:t>
            </a:r>
            <a:endParaRPr lang="en-US" sz="3200" dirty="0"/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6C194103-034C-444E-B63C-6AEAC5595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pPr marL="630238" indent="-630238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e.g. Security Settings -&gt; Account Policies -&gt; </a:t>
            </a:r>
            <a:r>
              <a:rPr lang="en-US" sz="2800" dirty="0">
                <a:solidFill>
                  <a:srgbClr val="FF0000"/>
                </a:solidFill>
              </a:rPr>
              <a:t>Accounts Lockout Policy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/>
              <a:t>Check </a:t>
            </a:r>
            <a:r>
              <a:rPr lang="en-US" altLang="en-US" dirty="0"/>
              <a:t>for failed logon attempts, and lock the account for a certain amount of time</a:t>
            </a:r>
          </a:p>
          <a:p>
            <a:pPr lvl="1">
              <a:defRPr/>
            </a:pPr>
            <a:r>
              <a:rPr lang="en-US" altLang="en-US" dirty="0"/>
              <a:t>Lockout threshold: 3 invalid failed logon attempts</a:t>
            </a:r>
          </a:p>
          <a:p>
            <a:pPr lvl="1">
              <a:defRPr/>
            </a:pPr>
            <a:r>
              <a:rPr lang="en-US" altLang="en-US" dirty="0"/>
              <a:t>Lockout duration (0 – 99999 minutes) (15 minutes)</a:t>
            </a:r>
          </a:p>
          <a:p>
            <a:pPr lvl="1">
              <a:defRPr/>
            </a:pPr>
            <a:r>
              <a:rPr lang="en-US" altLang="en-US" dirty="0"/>
              <a:t>Unlock Account: 15 minutes. Counter reset after time limit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96B70248-1CA5-423D-8A08-95DD76BE0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Administrative Templates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47277CC-3CF4-46B8-9891-2490C506B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0292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Lockdown Policy </a:t>
            </a:r>
            <a:r>
              <a:rPr lang="en-US" altLang="en-US" sz="2800" dirty="0">
                <a:solidFill>
                  <a:srgbClr val="0033CC"/>
                </a:solidFill>
              </a:rPr>
              <a:t>(e.g. guest/kiosk terminals)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Desktops 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Hide all icons on desktop;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Disable/Remove Shutdown command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Do not save settings on exit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Remove run menu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Disable Task Manager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Hide common program groups in Start menu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Network Access Lockdown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Hide My Network Places</a:t>
            </a:r>
          </a:p>
          <a:p>
            <a:pPr lvl="2"/>
            <a:r>
              <a:rPr lang="en-US" altLang="en-US" b="1" dirty="0">
                <a:solidFill>
                  <a:srgbClr val="0033CC"/>
                </a:solidFill>
              </a:rPr>
              <a:t>Remove “Map Network Drive”</a:t>
            </a:r>
          </a:p>
          <a:p>
            <a:pPr lvl="2"/>
            <a:endParaRPr lang="en-US" altLang="en-US" b="1" dirty="0">
              <a:solidFill>
                <a:srgbClr val="0033CC"/>
              </a:solidFill>
            </a:endParaRPr>
          </a:p>
          <a:p>
            <a:pPr lvl="2"/>
            <a:endParaRPr lang="en-US" altLang="en-US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AFCD230-173C-44D3-959C-E95922BF8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Group Policy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198BD1-C51D-4A6E-9AF9-5B597F29C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81600"/>
          </a:xfrm>
        </p:spPr>
        <p:txBody>
          <a:bodyPr/>
          <a:lstStyle/>
          <a:p>
            <a:pPr marL="609600" indent="-609600">
              <a:defRPr/>
            </a:pPr>
            <a:r>
              <a:rPr lang="en-US" dirty="0"/>
              <a:t>Steps in implementing group policies:</a:t>
            </a:r>
          </a:p>
          <a:p>
            <a:pPr marL="990600" lvl="1" indent="-533400">
              <a:defRPr/>
            </a:pPr>
            <a:r>
              <a:rPr lang="en-US" dirty="0"/>
              <a:t>Select an Object (OU, Domain objects) and Create a group policy object (GPO) and link it to the selected object.</a:t>
            </a:r>
          </a:p>
          <a:p>
            <a:pPr marL="1390650" lvl="2" indent="-533400">
              <a:defRPr/>
            </a:pPr>
            <a:r>
              <a:rPr lang="en-US" b="1" dirty="0"/>
              <a:t>GPO is an active directory object (just like an user account object)</a:t>
            </a:r>
          </a:p>
          <a:p>
            <a:pPr marL="1371600" lvl="2" indent="-457200">
              <a:defRPr/>
            </a:pPr>
            <a:r>
              <a:rPr lang="en-US" b="1" dirty="0"/>
              <a:t>Can be configured by any user in the Active Directory</a:t>
            </a:r>
          </a:p>
          <a:p>
            <a:pPr marL="990600" lvl="1" indent="-533400">
              <a:defRPr/>
            </a:pPr>
            <a:r>
              <a:rPr lang="en-US" dirty="0"/>
              <a:t>Configure GPO Settings.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86" name="AutoShape 1142">
            <a:extLst>
              <a:ext uri="{FF2B5EF4-FFF2-40B4-BE49-F238E27FC236}">
                <a16:creationId xmlns:a16="http://schemas.microsoft.com/office/drawing/2014/main" id="{E50056D3-E316-42D6-B418-E71DE042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66800"/>
            <a:ext cx="2489200" cy="660400"/>
          </a:xfrm>
          <a:prstGeom prst="rightArrowCallout">
            <a:avLst>
              <a:gd name="adj1" fmla="val 40167"/>
              <a:gd name="adj2" fmla="val 39755"/>
              <a:gd name="adj3" fmla="val 64949"/>
              <a:gd name="adj4" fmla="val 73176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27432" bIns="27432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Computer</a:t>
            </a: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starts</a:t>
            </a:r>
          </a:p>
        </p:txBody>
      </p:sp>
      <p:sp>
        <p:nvSpPr>
          <p:cNvPr id="237687" name="AutoShape 1143">
            <a:extLst>
              <a:ext uri="{FF2B5EF4-FFF2-40B4-BE49-F238E27FC236}">
                <a16:creationId xmlns:a16="http://schemas.microsoft.com/office/drawing/2014/main" id="{8824533B-F1EC-48A1-A567-F38384735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2489200" cy="660400"/>
          </a:xfrm>
          <a:prstGeom prst="rightArrowCallout">
            <a:avLst>
              <a:gd name="adj1" fmla="val 40167"/>
              <a:gd name="adj2" fmla="val 39755"/>
              <a:gd name="adj3" fmla="val 64949"/>
              <a:gd name="adj4" fmla="val 73176"/>
            </a:avLst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27432" bIns="27432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User logs on</a:t>
            </a:r>
          </a:p>
        </p:txBody>
      </p:sp>
      <p:sp>
        <p:nvSpPr>
          <p:cNvPr id="237688" name="Text Box 1144">
            <a:extLst>
              <a:ext uri="{FF2B5EF4-FFF2-40B4-BE49-F238E27FC236}">
                <a16:creationId xmlns:a16="http://schemas.microsoft.com/office/drawing/2014/main" id="{7800452C-F0AD-428B-AD3A-2334BFA3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8839200" cy="90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dirty="0">
                <a:latin typeface="Arial Narrow" pitchFamily="34" charset="0"/>
              </a:rPr>
              <a:t> User logoff (user configuration): Logoff scripts only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dirty="0">
                <a:latin typeface="Arial Narrow" pitchFamily="34" charset="0"/>
              </a:rPr>
              <a:t> Computer shutdown (computer configuration): Shutdown scripts only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237689" name="Rectangle 1145">
            <a:extLst>
              <a:ext uri="{FF2B5EF4-FFF2-40B4-BE49-F238E27FC236}">
                <a16:creationId xmlns:a16="http://schemas.microsoft.com/office/drawing/2014/main" id="{1D2BE812-9757-4723-AF10-36672691A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304800"/>
            <a:ext cx="8839200" cy="12954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When Does Group Policy Get Applied?</a:t>
            </a:r>
          </a:p>
        </p:txBody>
      </p:sp>
      <p:sp>
        <p:nvSpPr>
          <p:cNvPr id="38918" name="Rectangle 1146">
            <a:extLst>
              <a:ext uri="{FF2B5EF4-FFF2-40B4-BE49-F238E27FC236}">
                <a16:creationId xmlns:a16="http://schemas.microsoft.com/office/drawing/2014/main" id="{4EF58323-B9BC-4D2B-B6E9-C4C1764F1B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10200" y="838200"/>
            <a:ext cx="3733800" cy="1757363"/>
          </a:xfrm>
        </p:spPr>
        <p:txBody>
          <a:bodyPr/>
          <a:lstStyle/>
          <a:p>
            <a:pPr marL="349250" indent="-3492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Windows 2016: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dirty="0"/>
              <a:t>Applies computer settings from </a:t>
            </a:r>
            <a:br>
              <a:rPr lang="en-US" altLang="en-US" dirty="0"/>
            </a:br>
            <a:r>
              <a:rPr lang="en-US" altLang="en-US" dirty="0"/>
              <a:t>group policies</a:t>
            </a:r>
          </a:p>
        </p:txBody>
      </p:sp>
      <p:sp>
        <p:nvSpPr>
          <p:cNvPr id="38919" name="Rectangle 1147">
            <a:extLst>
              <a:ext uri="{FF2B5EF4-FFF2-40B4-BE49-F238E27FC236}">
                <a16:creationId xmlns:a16="http://schemas.microsoft.com/office/drawing/2014/main" id="{77B4068A-01A6-49A3-8606-9072CE9A7D5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2667000"/>
            <a:ext cx="3733800" cy="1757363"/>
          </a:xfrm>
        </p:spPr>
        <p:txBody>
          <a:bodyPr/>
          <a:lstStyle/>
          <a:p>
            <a:pPr marL="349250" indent="-349250">
              <a:buFont typeface="Wingdings" panose="05000000000000000000" pitchFamily="2" charset="2"/>
              <a:buNone/>
            </a:pPr>
            <a:r>
              <a:rPr lang="en-US" altLang="en-US" dirty="0"/>
              <a:t>Windows 2016:</a:t>
            </a:r>
          </a:p>
          <a:p>
            <a:pPr marL="349250" indent="-349250"/>
            <a:r>
              <a:rPr lang="en-US" altLang="en-US" dirty="0"/>
              <a:t>Applies user settings from group policies</a:t>
            </a:r>
          </a:p>
        </p:txBody>
      </p:sp>
      <p:pic>
        <p:nvPicPr>
          <p:cNvPr id="38920" name="Picture 1149">
            <a:extLst>
              <a:ext uri="{FF2B5EF4-FFF2-40B4-BE49-F238E27FC236}">
                <a16:creationId xmlns:a16="http://schemas.microsoft.com/office/drawing/2014/main" id="{B22D9118-318B-4C76-8E9B-9E026BF2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17240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150">
            <a:extLst>
              <a:ext uri="{FF2B5EF4-FFF2-40B4-BE49-F238E27FC236}">
                <a16:creationId xmlns:a16="http://schemas.microsoft.com/office/drawing/2014/main" id="{B0C71D3B-CD75-4811-925F-4E2473803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390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926B61D-2220-4E97-AC5F-CAE042B93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FFFFFF"/>
                </a:solidFill>
              </a:rPr>
              <a:t>When Does Group Policy Get Applied?</a:t>
            </a:r>
            <a:endParaRPr lang="en-US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0EFE68C-31DF-4CD2-B6A7-5F6E28A6F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15400" cy="5486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GPOs on AD is refreshed on the computers by several ways: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Every </a:t>
            </a:r>
            <a:r>
              <a:rPr lang="en-US" altLang="en-US" sz="2400" dirty="0"/>
              <a:t>60 to 90 minutes</a:t>
            </a:r>
            <a:r>
              <a:rPr lang="en-US" altLang="en-US" sz="2400" dirty="0">
                <a:solidFill>
                  <a:schemeClr val="tx1"/>
                </a:solidFill>
              </a:rPr>
              <a:t>, the computers query their DC for updates.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Domain controllers: 5 minutes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Manually by using </a:t>
            </a:r>
            <a:r>
              <a:rPr lang="en-US" altLang="en-US" sz="2400" dirty="0" err="1">
                <a:solidFill>
                  <a:srgbClr val="FF0000"/>
                </a:solidFill>
              </a:rPr>
              <a:t>gpupdate</a:t>
            </a:r>
            <a:r>
              <a:rPr lang="en-US" altLang="en-US" sz="2400" dirty="0">
                <a:solidFill>
                  <a:srgbClr val="FF0000"/>
                </a:solidFill>
              </a:rPr>
              <a:t> /force </a:t>
            </a:r>
            <a:r>
              <a:rPr lang="en-US" altLang="en-US" sz="2400" dirty="0">
                <a:solidFill>
                  <a:schemeClr val="tx1"/>
                </a:solidFill>
              </a:rPr>
              <a:t>command</a:t>
            </a:r>
            <a:r>
              <a:rPr lang="en-US" altLang="en-US" sz="2400" dirty="0"/>
              <a:t>.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2400" dirty="0"/>
          </a:p>
          <a:p>
            <a:pPr lvl="1">
              <a:lnSpc>
                <a:spcPct val="80000"/>
              </a:lnSpc>
              <a:defRPr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/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/>
              <a:t>Exceptions 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</a:rPr>
              <a:t>Folder redirection - user logon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</a:rPr>
              <a:t>Logon/logoff scripts 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</a:rPr>
              <a:t>Startup/shutdown scripts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</a:rPr>
              <a:t>Software deployment - user logon/computer startup</a:t>
            </a:r>
          </a:p>
        </p:txBody>
      </p:sp>
      <p:pic>
        <p:nvPicPr>
          <p:cNvPr id="40964" name="Picture 6">
            <a:extLst>
              <a:ext uri="{FF2B5EF4-FFF2-40B4-BE49-F238E27FC236}">
                <a16:creationId xmlns:a16="http://schemas.microsoft.com/office/drawing/2014/main" id="{C79BC6F3-EA77-4F98-B48E-C8BC8072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63246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A31173B7-1F1E-4B3D-849A-BF1CCBB5404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93693685-2CC7-4F0A-83A1-14F051CA1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685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Best Practices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254E919-61D9-4BE9-99C8-F64BEFA72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1066800"/>
            <a:ext cx="8763000" cy="5410200"/>
          </a:xfrm>
        </p:spPr>
        <p:txBody>
          <a:bodyPr/>
          <a:lstStyle/>
          <a:p>
            <a:pPr marL="395288" indent="-395288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Use </a:t>
            </a:r>
            <a:r>
              <a:rPr lang="en-US" altLang="en-US" sz="2400" dirty="0">
                <a:solidFill>
                  <a:srgbClr val="0033CC"/>
                </a:solidFill>
              </a:rPr>
              <a:t>Default Domain Policy</a:t>
            </a:r>
            <a:r>
              <a:rPr lang="en-US" altLang="en-US" sz="2400" dirty="0"/>
              <a:t> solely for Domain Account Policy settings, remember all settings in this policy are </a:t>
            </a:r>
            <a:r>
              <a:rPr lang="en-US" altLang="en-US" sz="2400" dirty="0">
                <a:solidFill>
                  <a:srgbClr val="0033CC"/>
                </a:solidFill>
              </a:rPr>
              <a:t>applied to all Users and Computers</a:t>
            </a:r>
            <a:r>
              <a:rPr lang="en-US" altLang="en-US" sz="2400" dirty="0"/>
              <a:t> in the domain so you should limit the amount settings made in this GPO. </a:t>
            </a:r>
          </a:p>
          <a:p>
            <a:pPr marL="395288" indent="-395288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Use OUs to </a:t>
            </a:r>
            <a:r>
              <a:rPr lang="en-US" altLang="en-US" sz="2400" dirty="0">
                <a:solidFill>
                  <a:srgbClr val="0033CC"/>
                </a:solidFill>
              </a:rPr>
              <a:t>group computer objects</a:t>
            </a:r>
            <a:r>
              <a:rPr lang="en-US" altLang="en-US" sz="2400" dirty="0"/>
              <a:t> that will share the same configuration, (i.e. separate Clients from Servers) </a:t>
            </a:r>
          </a:p>
          <a:p>
            <a:pPr marL="395288" indent="-395288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Use OUs to </a:t>
            </a:r>
            <a:r>
              <a:rPr lang="en-US" altLang="en-US" sz="2400" dirty="0">
                <a:solidFill>
                  <a:srgbClr val="0033CC"/>
                </a:solidFill>
              </a:rPr>
              <a:t>group user objects</a:t>
            </a:r>
            <a:r>
              <a:rPr lang="en-US" altLang="en-US" sz="2400" dirty="0"/>
              <a:t> that will share the same configuration (i.e. separate Admins from Standard Users). </a:t>
            </a:r>
          </a:p>
          <a:p>
            <a:pPr marL="395288" indent="-395288">
              <a:lnSpc>
                <a:spcPct val="90000"/>
              </a:lnSpc>
            </a:pPr>
            <a:r>
              <a:rPr lang="en-US" altLang="en-US" sz="2400" dirty="0"/>
              <a:t>Group similar users. Place similar users/groups in separate containers (i.e. OUs).</a:t>
            </a:r>
          </a:p>
          <a:p>
            <a:pPr marL="395288" indent="-395288">
              <a:lnSpc>
                <a:spcPct val="90000"/>
              </a:lnSpc>
            </a:pPr>
            <a:r>
              <a:rPr lang="en-US" altLang="en-US" sz="2400" dirty="0"/>
              <a:t>When creating new GPOs, disable until finished.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05644E2E-37A5-48CA-8772-5EFC52E32F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8319E6D3-35E1-4C44-B9C9-3F2BBF2C8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3" y="0"/>
            <a:ext cx="8991600" cy="685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7B2846BF-27D4-455E-A81C-0B74E0015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350" y="914400"/>
            <a:ext cx="88773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Group Policy is a mechanism that  store a collection of computer and user configuration settings that can be applied to multiple users and computers.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Group Policy can be used for many situations: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Deploying Software/Updates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Desktop Control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Password and Audit Policy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Group policy objects can be applied to different levels of containers/ objects 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Active Directory Sites.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Active Directory Domains.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Organizational Units (OUs).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97814478-EA25-4C6E-80C2-7975D013C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Objectives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CAFFC90-D8AB-493D-8DB9-114EF4211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2225" y="1219200"/>
            <a:ext cx="8991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At the end of this, you will understand the following:</a:t>
            </a:r>
          </a:p>
          <a:p>
            <a:pPr lvl="1"/>
            <a:r>
              <a:rPr lang="en-US" altLang="en-US"/>
              <a:t>What is a group policy?</a:t>
            </a:r>
          </a:p>
          <a:p>
            <a:pPr lvl="1"/>
            <a:r>
              <a:rPr lang="en-US" altLang="en-US"/>
              <a:t>What is the benefit of using group policy?</a:t>
            </a:r>
          </a:p>
          <a:p>
            <a:pPr lvl="1"/>
            <a:r>
              <a:rPr lang="en-US" altLang="en-US"/>
              <a:t>What are the uses of group policy?</a:t>
            </a:r>
          </a:p>
          <a:p>
            <a:pPr lvl="1"/>
            <a:r>
              <a:rPr lang="en-US" altLang="en-US"/>
              <a:t>How and where to apply and deploy group policy?</a:t>
            </a:r>
          </a:p>
          <a:p>
            <a:pPr lvl="1"/>
            <a:r>
              <a:rPr lang="en-US" altLang="en-US"/>
              <a:t>How to implement group policy?</a:t>
            </a:r>
          </a:p>
          <a:p>
            <a:pPr lvl="1"/>
            <a:r>
              <a:rPr lang="en-SG" altLang="en-US"/>
              <a:t>When does group policy get applied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0EB489A-E4F7-45E8-87F5-6553D9D2B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group policy?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6B31416-35E3-4D5B-BFB1-735299A15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SG" altLang="en-US" sz="2800"/>
              <a:t>Allows administrators to </a:t>
            </a:r>
            <a:r>
              <a:rPr lang="en-SG" altLang="en-US" sz="2800">
                <a:solidFill>
                  <a:srgbClr val="FF0000"/>
                </a:solidFill>
              </a:rPr>
              <a:t>manage and apply configuration settings centrally</a:t>
            </a:r>
            <a:r>
              <a:rPr lang="en-SG" altLang="en-US" sz="2800"/>
              <a:t>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0033CC"/>
                </a:solidFill>
              </a:rPr>
              <a:t>centralised collection of computer and user configuration settings</a:t>
            </a:r>
            <a:r>
              <a:rPr lang="en-US" altLang="en-US" sz="2800"/>
              <a:t> that can be applied to multiple </a:t>
            </a:r>
            <a:r>
              <a:rPr lang="en-US" altLang="en-US" sz="2800">
                <a:solidFill>
                  <a:srgbClr val="FF0000"/>
                </a:solidFill>
              </a:rPr>
              <a:t>computers and users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Define what a system will look like and how it will behave for a defined group of computers/users.</a:t>
            </a:r>
            <a:endParaRPr lang="en-US" altLang="en-US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SG" altLang="en-US" sz="2800">
                <a:solidFill>
                  <a:srgbClr val="000000"/>
                </a:solidFill>
              </a:rPr>
              <a:t>Modifies the computer-specific and user-specific registry settings</a:t>
            </a:r>
            <a:r>
              <a:rPr lang="en-US" altLang="en-US" sz="280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Available in </a:t>
            </a:r>
            <a:r>
              <a:rPr lang="en-US" altLang="en-US" sz="2800">
                <a:solidFill>
                  <a:srgbClr val="0033CC"/>
                </a:solidFill>
              </a:rPr>
              <a:t>Active Directory</a:t>
            </a:r>
            <a:r>
              <a:rPr lang="en-US" altLang="en-US" sz="2800"/>
              <a:t> domains.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DACD54-AAC4-4CD6-8C4D-CBF5B3A86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Benefit of Using Group Policy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3D90625-03AB-4641-B27B-84DD37D3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95338"/>
            <a:ext cx="8763000" cy="39290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Reduce administrative effort </a:t>
            </a:r>
            <a:r>
              <a:rPr lang="en-US" altLang="en-US" sz="2400" dirty="0"/>
              <a:t>of IT staff.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Administrators </a:t>
            </a:r>
            <a:r>
              <a:rPr lang="en-US" altLang="en-US" sz="2400" dirty="0">
                <a:solidFill>
                  <a:srgbClr val="0033CC"/>
                </a:solidFill>
              </a:rPr>
              <a:t>configure settings once</a:t>
            </a:r>
            <a:r>
              <a:rPr lang="en-US" altLang="en-US" sz="2400" dirty="0"/>
              <a:t>, and then the group policy settings </a:t>
            </a:r>
            <a:r>
              <a:rPr lang="en-US" altLang="en-US" sz="2400" dirty="0">
                <a:solidFill>
                  <a:srgbClr val="0033CC"/>
                </a:solidFill>
              </a:rPr>
              <a:t>apply continuously to users and/or computers</a:t>
            </a:r>
            <a:r>
              <a:rPr lang="en-US" altLang="en-US" sz="2400" dirty="0"/>
              <a:t>.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  <a:p>
            <a:pPr algn="just">
              <a:lnSpc>
                <a:spcPct val="90000"/>
              </a:lnSpc>
              <a:defRPr/>
            </a:pPr>
            <a:r>
              <a:rPr lang="en-US" altLang="en-US" sz="2400" dirty="0"/>
              <a:t>A good policy will give  </a:t>
            </a:r>
            <a:r>
              <a:rPr lang="en-US" altLang="en-US" sz="2400" u="sng" dirty="0">
                <a:solidFill>
                  <a:srgbClr val="FF0000"/>
                </a:solidFill>
              </a:rPr>
              <a:t>greater productivity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for users and reduce the time spent solving problems.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Better to set a policy to </a:t>
            </a:r>
            <a:r>
              <a:rPr lang="en-US" altLang="en-US" sz="2400" dirty="0" err="1">
                <a:solidFill>
                  <a:schemeClr val="tx1"/>
                </a:solidFill>
              </a:rPr>
              <a:t>customise</a:t>
            </a:r>
            <a:r>
              <a:rPr lang="en-US" altLang="en-US" sz="2400" dirty="0">
                <a:solidFill>
                  <a:schemeClr val="tx1"/>
                </a:solidFill>
              </a:rPr>
              <a:t> the users’ desktop than for users to fiddle with their control panel.</a:t>
            </a:r>
            <a:endParaRPr lang="en-US" altLang="en-US" sz="2000" dirty="0"/>
          </a:p>
          <a:p>
            <a:pPr lvl="1">
              <a:lnSpc>
                <a:spcPct val="90000"/>
              </a:lnSpc>
              <a:defRPr/>
            </a:pPr>
            <a:endParaRPr lang="en-US" altLang="en-US" sz="2000" dirty="0"/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210C7038-8D77-4BF2-B8FC-94EED38B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79613"/>
            <a:ext cx="622141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9D43DBAB-955C-4F1D-9BD5-BD86D2967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group policy can: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85C586-429E-4181-A28C-62C6CB299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163" y="914400"/>
            <a:ext cx="8986837" cy="5181600"/>
          </a:xfrm>
        </p:spPr>
        <p:txBody>
          <a:bodyPr/>
          <a:lstStyle/>
          <a:p>
            <a:r>
              <a:rPr lang="en-US" altLang="en-US" sz="2800"/>
              <a:t>A group policy can:</a:t>
            </a:r>
            <a:endParaRPr lang="en-US" altLang="en-US" sz="2800">
              <a:solidFill>
                <a:srgbClr val="FF0000"/>
              </a:solidFill>
            </a:endParaRPr>
          </a:p>
          <a:p>
            <a:pPr lvl="1"/>
            <a:r>
              <a:rPr lang="en-US" altLang="en-US" sz="2400"/>
              <a:t>Control user </a:t>
            </a:r>
            <a:r>
              <a:rPr lang="en-US" altLang="en-US" sz="2400">
                <a:solidFill>
                  <a:srgbClr val="FF0000"/>
                </a:solidFill>
              </a:rPr>
              <a:t>desktop settings</a:t>
            </a:r>
          </a:p>
          <a:p>
            <a:pPr lvl="2"/>
            <a:r>
              <a:rPr lang="en-US" altLang="en-US"/>
              <a:t> </a:t>
            </a:r>
            <a:r>
              <a:rPr lang="en-US" altLang="en-US" b="1"/>
              <a:t>e.g. which icons appear on desktop</a:t>
            </a:r>
          </a:p>
          <a:p>
            <a:pPr lvl="1"/>
            <a:r>
              <a:rPr lang="en-US" altLang="en-US" sz="2400"/>
              <a:t>Restrict certain types of programs or executables to run</a:t>
            </a:r>
          </a:p>
          <a:p>
            <a:pPr lvl="2"/>
            <a:r>
              <a:rPr lang="en-US" altLang="en-US" b="1"/>
              <a:t>e.g. which programs are available from Start Menu</a:t>
            </a:r>
          </a:p>
          <a:p>
            <a:pPr lvl="1"/>
            <a:r>
              <a:rPr lang="en-US" altLang="en-US" sz="2400"/>
              <a:t>Control </a:t>
            </a:r>
            <a:r>
              <a:rPr lang="en-US" altLang="en-US" sz="2400">
                <a:solidFill>
                  <a:srgbClr val="FF0000"/>
                </a:solidFill>
              </a:rPr>
              <a:t>security settings </a:t>
            </a:r>
            <a:r>
              <a:rPr lang="en-US" altLang="en-US" sz="2400"/>
              <a:t>on computers </a:t>
            </a:r>
          </a:p>
          <a:p>
            <a:pPr lvl="2"/>
            <a:r>
              <a:rPr lang="en-US" altLang="en-US" b="1"/>
              <a:t>e.g. password policy, account lockout policy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Install applications </a:t>
            </a:r>
            <a:r>
              <a:rPr lang="en-US" altLang="en-US" sz="2400"/>
              <a:t>on clients automatically (i.e. software Deployment: push applications to computers/users)</a:t>
            </a:r>
          </a:p>
          <a:p>
            <a:pPr lvl="1"/>
            <a:r>
              <a:rPr lang="en-US" altLang="en-US" sz="2400"/>
              <a:t>Control settings which dictate operating system behaviour</a:t>
            </a:r>
          </a:p>
          <a:p>
            <a:pPr lvl="2"/>
            <a:r>
              <a:rPr lang="en-US" altLang="en-US" b="1"/>
              <a:t>e.g. Disable unnecessary services such as telnet or IIS.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B5FB3B26-2CF0-4797-BB98-21098CEB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group policy can: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DEBC9D0-4B61-4C1B-B2F0-7B10E236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5181600"/>
          </a:xfrm>
        </p:spPr>
        <p:txBody>
          <a:bodyPr/>
          <a:lstStyle/>
          <a:p>
            <a:r>
              <a:rPr lang="en-US" altLang="en-US" sz="2800" dirty="0"/>
              <a:t>A group policy can also:</a:t>
            </a:r>
          </a:p>
          <a:p>
            <a:pPr lvl="1"/>
            <a:r>
              <a:rPr lang="en-US" altLang="en-US" sz="2400" dirty="0"/>
              <a:t>Run </a:t>
            </a:r>
            <a:r>
              <a:rPr lang="en-US" altLang="en-US" sz="2400" dirty="0">
                <a:solidFill>
                  <a:srgbClr val="FF0000"/>
                </a:solidFill>
              </a:rPr>
              <a:t>scripts </a:t>
            </a:r>
            <a:r>
              <a:rPr lang="en-US" altLang="en-US" sz="2400" dirty="0"/>
              <a:t>for users during logon, logoff, startup and shutdown.</a:t>
            </a:r>
          </a:p>
          <a:p>
            <a:pPr lvl="1"/>
            <a:r>
              <a:rPr lang="en-US" altLang="en-US" sz="2400" dirty="0"/>
              <a:t>Control the configuration of both the </a:t>
            </a:r>
            <a:r>
              <a:rPr lang="en-US" altLang="en-US" sz="2400" dirty="0">
                <a:solidFill>
                  <a:srgbClr val="FF0000"/>
                </a:solidFill>
              </a:rPr>
              <a:t>user and the computer settings.</a:t>
            </a:r>
          </a:p>
          <a:p>
            <a:pPr lvl="2"/>
            <a:r>
              <a:rPr lang="en-US" altLang="en-US" b="1"/>
              <a:t>e.g. </a:t>
            </a:r>
            <a:r>
              <a:rPr lang="en-US" altLang="en-US" b="1" dirty="0"/>
              <a:t>if you need to change everyone's proxy server, then add the IP addresses to a Group Policy rather than edit every Internet Explorer in each client manually.</a:t>
            </a:r>
          </a:p>
          <a:p>
            <a:pPr lvl="1"/>
            <a:r>
              <a:rPr lang="en-US" altLang="en-US" sz="2400" dirty="0" err="1"/>
              <a:t>etc</a:t>
            </a:r>
            <a:r>
              <a:rPr lang="en-US" altLang="en-US" sz="2400" dirty="0"/>
              <a:t> …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>
            <a:extLst>
              <a:ext uri="{FF2B5EF4-FFF2-40B4-BE49-F238E27FC236}">
                <a16:creationId xmlns:a16="http://schemas.microsoft.com/office/drawing/2014/main" id="{C2D6AFBE-37D4-4219-97F3-00AE06B2A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Group Policy Terms</a:t>
            </a:r>
          </a:p>
        </p:txBody>
      </p:sp>
      <p:graphicFrame>
        <p:nvGraphicFramePr>
          <p:cNvPr id="170026" name="Group 1066">
            <a:extLst>
              <a:ext uri="{FF2B5EF4-FFF2-40B4-BE49-F238E27FC236}">
                <a16:creationId xmlns:a16="http://schemas.microsoft.com/office/drawing/2014/main" id="{C3A501F0-A6D4-4441-A9FF-1E4EBDA9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89805"/>
              </p:ext>
            </p:extLst>
          </p:nvPr>
        </p:nvGraphicFramePr>
        <p:xfrm>
          <a:off x="457200" y="838200"/>
          <a:ext cx="8610600" cy="5253038"/>
        </p:xfrm>
        <a:graphic>
          <a:graphicData uri="http://schemas.openxmlformats.org/drawingml/2006/table">
            <a:tbl>
              <a:tblPr/>
              <a:tblGrid>
                <a:gridCol w="279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Local Group Policy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Refers to the policy that configures the 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local computer or server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and is not inherited from the domain.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Group Policy Object (GPO)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Refers to the policy that is configured at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Active Directory level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 GPOs are “Virtual objects” in AD.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Can configure a GPO at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site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level, domain level, or OU level.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Group Policy Container (GPC)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Store of the GPOs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 Any GPO that is created is not effective until it is linked to an OU, domain or a site. GPOs are 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replicated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among domain controllers of the domain through replication of the Active Directory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>
            <a:extLst>
              <a:ext uri="{FF2B5EF4-FFF2-40B4-BE49-F238E27FC236}">
                <a16:creationId xmlns:a16="http://schemas.microsoft.com/office/drawing/2014/main" id="{D1E62977-E202-4A21-BF22-23D3CAA24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Windows 2016 </a:t>
            </a:r>
            <a:r>
              <a:rPr lang="en-US" dirty="0"/>
              <a:t>Group Policy</a:t>
            </a:r>
          </a:p>
        </p:txBody>
      </p:sp>
      <p:sp>
        <p:nvSpPr>
          <p:cNvPr id="22531" name="Rectangle 1031">
            <a:extLst>
              <a:ext uri="{FF2B5EF4-FFF2-40B4-BE49-F238E27FC236}">
                <a16:creationId xmlns:a16="http://schemas.microsoft.com/office/drawing/2014/main" id="{4455C29A-630E-456C-9B03-36B0E0FB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16050"/>
            <a:ext cx="7848600" cy="1606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33CC"/>
                </a:solidFill>
              </a:rPr>
              <a:t>Computer Configuration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</a:pPr>
            <a:r>
              <a:rPr lang="en-US" altLang="en-US" sz="2400"/>
              <a:t>Use Computer configuration to set policies that are applied to computer (prior to user logon), </a:t>
            </a:r>
            <a:r>
              <a:rPr lang="en-US" altLang="en-US" sz="2400">
                <a:solidFill>
                  <a:srgbClr val="FF0000"/>
                </a:solidFill>
              </a:rPr>
              <a:t>regardless of who logs on to the computers</a:t>
            </a:r>
            <a:r>
              <a:rPr lang="en-US" altLang="en-US" sz="2400"/>
              <a:t>. </a:t>
            </a:r>
          </a:p>
        </p:txBody>
      </p:sp>
      <p:sp>
        <p:nvSpPr>
          <p:cNvPr id="22532" name="Rectangle 1032">
            <a:extLst>
              <a:ext uri="{FF2B5EF4-FFF2-40B4-BE49-F238E27FC236}">
                <a16:creationId xmlns:a16="http://schemas.microsoft.com/office/drawing/2014/main" id="{899EC699-F6DF-4B17-854C-7970874B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60594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/>
              <a:t>Each GPO two distinct areas of configuration:</a:t>
            </a:r>
          </a:p>
        </p:txBody>
      </p:sp>
      <p:sp>
        <p:nvSpPr>
          <p:cNvPr id="22533" name="Rectangle 1034">
            <a:extLst>
              <a:ext uri="{FF2B5EF4-FFF2-40B4-BE49-F238E27FC236}">
                <a16:creationId xmlns:a16="http://schemas.microsoft.com/office/drawing/2014/main" id="{F38B868D-34FA-4F4A-889F-21730130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03613"/>
            <a:ext cx="7848600" cy="12747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33CC"/>
                </a:solidFill>
              </a:rPr>
              <a:t>User Configuration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</a:pPr>
            <a:r>
              <a:rPr lang="en-US" altLang="en-US" sz="2400"/>
              <a:t>Use User Configuration to set policies that apply to users after user logon, </a:t>
            </a:r>
            <a:r>
              <a:rPr lang="en-US" altLang="en-US" sz="2400">
                <a:solidFill>
                  <a:srgbClr val="FF0000"/>
                </a:solidFill>
              </a:rPr>
              <a:t>regardless of which computer they log on to</a:t>
            </a:r>
            <a:r>
              <a:rPr lang="en-US" altLang="en-US" sz="2400"/>
              <a:t>.</a:t>
            </a:r>
          </a:p>
        </p:txBody>
      </p:sp>
      <p:sp>
        <p:nvSpPr>
          <p:cNvPr id="22534" name="Rectangle 1037">
            <a:extLst>
              <a:ext uri="{FF2B5EF4-FFF2-40B4-BE49-F238E27FC236}">
                <a16:creationId xmlns:a16="http://schemas.microsoft.com/office/drawing/2014/main" id="{6235DA90-74F2-4D14-AAA8-0F0C17A7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22535" name="Rectangle 1038">
            <a:extLst>
              <a:ext uri="{FF2B5EF4-FFF2-40B4-BE49-F238E27FC236}">
                <a16:creationId xmlns:a16="http://schemas.microsoft.com/office/drawing/2014/main" id="{CA119B9E-D56D-4CA3-B10D-60132292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22536" name="Rectangle 1039">
            <a:extLst>
              <a:ext uri="{FF2B5EF4-FFF2-40B4-BE49-F238E27FC236}">
                <a16:creationId xmlns:a16="http://schemas.microsoft.com/office/drawing/2014/main" id="{E79631A0-300C-424F-91A6-5175AB2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88872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22537" name="Rectangle 1040">
            <a:extLst>
              <a:ext uri="{FF2B5EF4-FFF2-40B4-BE49-F238E27FC236}">
                <a16:creationId xmlns:a16="http://schemas.microsoft.com/office/drawing/2014/main" id="{8F342D04-1A0D-4992-B004-571E900D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72" tIns="88872" rIns="88872" bIns="88872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>
            <a:extLst>
              <a:ext uri="{FF2B5EF4-FFF2-40B4-BE49-F238E27FC236}">
                <a16:creationId xmlns:a16="http://schemas.microsoft.com/office/drawing/2014/main" id="{AA6821B9-DC32-4C6F-A324-E520DECEA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Windows 2016 </a:t>
            </a:r>
            <a:r>
              <a:rPr lang="en-US" dirty="0"/>
              <a:t>Group Policy</a:t>
            </a:r>
          </a:p>
        </p:txBody>
      </p:sp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51999550-4CBD-46B0-A090-2B5E3411B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sz="2400"/>
              <a:t>Computer/User Configuration has 3 areas of settings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Software Settings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Allows for deployment of software to specific user/computer (updates and installations)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Windows Settings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>
                <a:solidFill>
                  <a:srgbClr val="0033CC"/>
                </a:solidFill>
              </a:rPr>
              <a:t>Scripts :</a:t>
            </a:r>
            <a:r>
              <a:rPr lang="en-US" altLang="en-US" sz="2000" b="1"/>
              <a:t>  </a:t>
            </a:r>
            <a:r>
              <a:rPr lang="en-US" altLang="en-US" sz="2000" b="1">
                <a:solidFill>
                  <a:schemeClr val="tx1"/>
                </a:solidFill>
              </a:rPr>
              <a:t>Startup, Shutdown, Logon &amp; Log off scripts.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>
                <a:solidFill>
                  <a:srgbClr val="0033CC"/>
                </a:solidFill>
              </a:rPr>
              <a:t>Security Settings: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chemeClr val="tx1"/>
                </a:solidFill>
              </a:rPr>
              <a:t>Account Policies, User Rights, Software Restriction Policies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Administrative Templates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Local registry settings that affect the desktop appearance, application settings and behaviour of certain systems events and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8104</TotalTime>
  <Words>1646</Words>
  <Application>Microsoft Office PowerPoint</Application>
  <PresentationFormat>On-screen Show (4:3)</PresentationFormat>
  <Paragraphs>210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Gothic</vt:lpstr>
      <vt:lpstr>Arial</vt:lpstr>
      <vt:lpstr>Arial Narrow</vt:lpstr>
      <vt:lpstr>Calibri</vt:lpstr>
      <vt:lpstr>Tahoma</vt:lpstr>
      <vt:lpstr>Verdana</vt:lpstr>
      <vt:lpstr>Wingdings</vt:lpstr>
      <vt:lpstr>Contport</vt:lpstr>
      <vt:lpstr>PowerPoint Presentation</vt:lpstr>
      <vt:lpstr>Objectives</vt:lpstr>
      <vt:lpstr>What is a group policy?</vt:lpstr>
      <vt:lpstr>Benefit of Using Group Policy</vt:lpstr>
      <vt:lpstr>A group policy can:</vt:lpstr>
      <vt:lpstr>A group policy can:</vt:lpstr>
      <vt:lpstr>Group Policy Terms</vt:lpstr>
      <vt:lpstr>Windows 2016 Group Policy</vt:lpstr>
      <vt:lpstr>Windows 2016 Group Policy</vt:lpstr>
      <vt:lpstr>Software Settings - Software Deployment</vt:lpstr>
      <vt:lpstr>Software Settings - Software Deployment</vt:lpstr>
      <vt:lpstr>Windows Settings</vt:lpstr>
      <vt:lpstr>Windows Settings</vt:lpstr>
      <vt:lpstr>Administrative Templates</vt:lpstr>
      <vt:lpstr>Implementing Group Policy</vt:lpstr>
      <vt:lpstr>When Does Group Policy Get Applied?</vt:lpstr>
      <vt:lpstr>When Does Group Policy Get Applied?</vt:lpstr>
      <vt:lpstr>Best Practices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Chin Seng LEE (NP)</cp:lastModifiedBy>
  <cp:revision>554</cp:revision>
  <cp:lastPrinted>2018-07-04T07:00:38Z</cp:lastPrinted>
  <dcterms:created xsi:type="dcterms:W3CDTF">1995-05-28T16:29:18Z</dcterms:created>
  <dcterms:modified xsi:type="dcterms:W3CDTF">2020-08-01T04:25:34Z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2020-07-31T15:03:57.4817450Z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027344af-d22b-4ea0-b706-829ec87bc6e2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lcs@np.edu.sg</vt:lpwstr>
  </property>
  <property fmtid="{D5CDD505-2E9C-101B-9397-08002B2CF9AE}" pid="13" name="MSIP_Label_30286cb9-b49f-4646-87a5-340028348160_SetDate">
    <vt:lpwstr>2020-07-31T15:03:57.4817450Z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027344af-d22b-4ea0-b706-829ec87bc6e2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