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0" r:id="rId1"/>
  </p:sldMasterIdLst>
  <p:notesMasterIdLst>
    <p:notesMasterId r:id="rId26"/>
  </p:notesMasterIdLst>
  <p:handoutMasterIdLst>
    <p:handoutMasterId r:id="rId27"/>
  </p:handout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8" r:id="rId23"/>
    <p:sldId id="396" r:id="rId24"/>
    <p:sldId id="39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FF"/>
    <a:srgbClr val="FF6FFF"/>
    <a:srgbClr val="990099"/>
    <a:srgbClr val="663300"/>
    <a:srgbClr val="F2E4D6"/>
    <a:srgbClr val="D9B38D"/>
    <a:srgbClr val="66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2553" autoAdjust="0"/>
  </p:normalViewPr>
  <p:slideViewPr>
    <p:cSldViewPr>
      <p:cViewPr varScale="1">
        <p:scale>
          <a:sx n="91" d="100"/>
          <a:sy n="91" d="100"/>
        </p:scale>
        <p:origin x="21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Tan" userId="6525e535e5b53b9a" providerId="LiveId" clId="{6D504AB1-BE36-4018-97A9-31160D9DA780}"/>
    <pc:docChg chg="modSld modMainMaster">
      <pc:chgData name="Arthur Tan" userId="6525e535e5b53b9a" providerId="LiveId" clId="{6D504AB1-BE36-4018-97A9-31160D9DA780}" dt="2020-05-23T15:29:18.417" v="29" actId="1076"/>
      <pc:docMkLst>
        <pc:docMk/>
      </pc:docMkLst>
      <pc:sldChg chg="modSp mod">
        <pc:chgData name="Arthur Tan" userId="6525e535e5b53b9a" providerId="LiveId" clId="{6D504AB1-BE36-4018-97A9-31160D9DA780}" dt="2020-05-23T12:53:06.993" v="11" actId="20577"/>
        <pc:sldMkLst>
          <pc:docMk/>
          <pc:sldMk cId="1831590052" sldId="374"/>
        </pc:sldMkLst>
        <pc:spChg chg="mod">
          <ac:chgData name="Arthur Tan" userId="6525e535e5b53b9a" providerId="LiveId" clId="{6D504AB1-BE36-4018-97A9-31160D9DA780}" dt="2020-05-23T12:53:06.993" v="11" actId="20577"/>
          <ac:spMkLst>
            <pc:docMk/>
            <pc:sldMk cId="1831590052" sldId="374"/>
            <ac:spMk id="129038" creationId="{00000000-0000-0000-0000-000000000000}"/>
          </ac:spMkLst>
        </pc:spChg>
      </pc:sldChg>
      <pc:sldChg chg="modNotesTx">
        <pc:chgData name="Arthur Tan" userId="6525e535e5b53b9a" providerId="LiveId" clId="{6D504AB1-BE36-4018-97A9-31160D9DA780}" dt="2020-05-23T13:25:55.456" v="28" actId="20577"/>
        <pc:sldMkLst>
          <pc:docMk/>
          <pc:sldMk cId="908936088" sldId="380"/>
        </pc:sldMkLst>
      </pc:sldChg>
      <pc:sldChg chg="modSp">
        <pc:chgData name="Arthur Tan" userId="6525e535e5b53b9a" providerId="LiveId" clId="{6D504AB1-BE36-4018-97A9-31160D9DA780}" dt="2020-05-23T15:29:18.417" v="29" actId="1076"/>
        <pc:sldMkLst>
          <pc:docMk/>
          <pc:sldMk cId="1712356010" sldId="390"/>
        </pc:sldMkLst>
        <pc:picChg chg="mod">
          <ac:chgData name="Arthur Tan" userId="6525e535e5b53b9a" providerId="LiveId" clId="{6D504AB1-BE36-4018-97A9-31160D9DA780}" dt="2020-05-23T15:29:18.417" v="29" actId="1076"/>
          <ac:picMkLst>
            <pc:docMk/>
            <pc:sldMk cId="1712356010" sldId="390"/>
            <ac:picMk id="5" creationId="{00000000-0000-0000-0000-000000000000}"/>
          </ac:picMkLst>
        </pc:picChg>
        <pc:cxnChg chg="mod">
          <ac:chgData name="Arthur Tan" userId="6525e535e5b53b9a" providerId="LiveId" clId="{6D504AB1-BE36-4018-97A9-31160D9DA780}" dt="2020-05-23T15:29:18.417" v="29" actId="1076"/>
          <ac:cxnSpMkLst>
            <pc:docMk/>
            <pc:sldMk cId="1712356010" sldId="390"/>
            <ac:cxnSpMk id="3" creationId="{00000000-0000-0000-0000-000000000000}"/>
          </ac:cxnSpMkLst>
        </pc:cxnChg>
      </pc:sldChg>
      <pc:sldMasterChg chg="modSp mod">
        <pc:chgData name="Arthur Tan" userId="6525e535e5b53b9a" providerId="LiveId" clId="{6D504AB1-BE36-4018-97A9-31160D9DA780}" dt="2020-05-23T12:55:56.366" v="25" actId="20577"/>
        <pc:sldMasterMkLst>
          <pc:docMk/>
          <pc:sldMasterMk cId="0" sldId="2147483740"/>
        </pc:sldMasterMkLst>
        <pc:spChg chg="mod">
          <ac:chgData name="Arthur Tan" userId="6525e535e5b53b9a" providerId="LiveId" clId="{6D504AB1-BE36-4018-97A9-31160D9DA780}" dt="2020-05-23T12:55:56.366" v="25" actId="20577"/>
          <ac:spMkLst>
            <pc:docMk/>
            <pc:sldMasterMk cId="0" sldId="2147483740"/>
            <ac:spMk id="3" creationId="{B840A494-D0C3-44FA-9A75-DE7B1143DADB}"/>
          </ac:spMkLst>
        </pc:spChg>
        <pc:spChg chg="mod">
          <ac:chgData name="Arthur Tan" userId="6525e535e5b53b9a" providerId="LiveId" clId="{6D504AB1-BE36-4018-97A9-31160D9DA780}" dt="2020-05-23T12:55:44.344" v="17" actId="20577"/>
          <ac:spMkLst>
            <pc:docMk/>
            <pc:sldMasterMk cId="0" sldId="2147483740"/>
            <ac:spMk id="4100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DD66A-40F9-487C-A248-526231E5FEC9}" type="datetimeFigureOut">
              <a:rPr lang="en-US" smtClean="0"/>
              <a:t>25/05/2020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7AEC-4CAE-4158-A82B-41AA48E3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95DC7E-3CB7-4DAC-86F1-9D13DAA29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workworld.com/article/2236203/cisco-subnet-vmps-put-a-fork-in-i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94151-13BF-4E3B-88F5-E8502CE81631}" type="slidenum">
              <a:rPr lang="en-GB"/>
              <a:pPr/>
              <a:t>1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342118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 3 switch has better performance that router but does not have WAN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26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53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65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0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92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Scott, H. (2099, June 22). VMPS: Put a Fork in it | Network World.</a:t>
            </a:r>
            <a:r>
              <a:rPr lang="en-US" sz="1200" kern="1200" dirty="0">
                <a:solidFill>
                  <a:srgbClr val="0070C0"/>
                </a:solidFill>
                <a:latin typeface="Times New Roman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rgbClr val="0070C0"/>
                </a:solidFill>
                <a:latin typeface="Times New Roman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https://www.networkworld.com/article/2236203/cisco-subnet-vmps-put-a-fork-in-it.html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94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switches in the lab only support grouping by </a:t>
            </a:r>
            <a:r>
              <a:rPr lang="en-US" b="1" dirty="0"/>
              <a:t>port number </a:t>
            </a:r>
            <a:r>
              <a:rPr lang="en-US" dirty="0"/>
              <a:t>and </a:t>
            </a:r>
            <a:r>
              <a:rPr lang="en-US" b="1" dirty="0"/>
              <a:t>MAC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VLAN Management Policy Server e.g. Cisco VLAN Membership Policy Server (VMPS)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750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04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75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81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45125" y="618490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73825" y="647700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6C8C61F-5009-4B87-91AA-4AE145D8A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445125" y="618490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73825" y="647700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A6C8C61F-5009-4B87-91AA-4AE145D8A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046412" y="6477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Diploma in  CSF /IT</a:t>
            </a:r>
          </a:p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NI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Semester 3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0A494-D0C3-44FA-9A75-DE7B1143DADB}"/>
              </a:ext>
            </a:extLst>
          </p:cNvPr>
          <p:cNvSpPr txBox="1"/>
          <p:nvPr userDrawn="1"/>
        </p:nvSpPr>
        <p:spPr>
          <a:xfrm>
            <a:off x="6098628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Last Updated: 10/05/20</a:t>
            </a:r>
          </a:p>
          <a:p>
            <a:pPr algn="r"/>
            <a:r>
              <a:rPr lang="en-US" sz="1200" dirty="0"/>
              <a:t>Slide </a:t>
            </a:r>
            <a:fld id="{59E46472-ACAB-42F7-9A26-CDB2DF2DA3E5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2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1A101F74-5C4D-4A2B-B4D0-CC223C256744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90" r:id="rId2"/>
    <p:sldLayoutId id="2147484108" r:id="rId3"/>
  </p:sldLayoutIdLst>
  <p:hf hd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-3810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3575" y="1371600"/>
            <a:ext cx="6629400" cy="27432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Infrastructure</a:t>
            </a:r>
          </a:p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Virtual LAN</a:t>
            </a:r>
          </a:p>
          <a:p>
            <a:pPr algn="ctr">
              <a:lnSpc>
                <a:spcPct val="130000"/>
              </a:lnSpc>
            </a:pP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381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</a:t>
            </a:r>
            <a:endParaRPr lang="en-GB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NI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81000" y="50038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50038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b="1" dirty="0">
                <a:latin typeface="Arial Narrow" pitchFamily="34" charset="0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Diploma in CSF /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latin typeface="Arial Narrow" pitchFamily="34" charset="0"/>
              </a:rPr>
              <a:t>Year 2 (</a:t>
            </a:r>
            <a:r>
              <a:rPr kumimoji="1" lang="en-US" dirty="0">
                <a:latin typeface="Arial Narrow" pitchFamily="34" charset="0"/>
              </a:rPr>
              <a:t>2020/2021</a:t>
            </a:r>
            <a:r>
              <a:rPr kumimoji="1" lang="en-GB" dirty="0">
                <a:latin typeface="Arial Narrow" pitchFamily="34" charset="0"/>
              </a:rPr>
              <a:t>), Semester 3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9040" name="Picture 16" descr="School of 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59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Port-Based (Layer 1) VLAN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9787"/>
            <a:ext cx="8150225" cy="5178425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Arial Narrow" pitchFamily="34" charset="0"/>
              </a:rPr>
              <a:t>Groups switch ports e.g. :</a:t>
            </a:r>
          </a:p>
          <a:p>
            <a:pPr lvl="1" eaLnBrk="1" hangingPunct="1"/>
            <a:r>
              <a:rPr lang="en-US" sz="2600" dirty="0">
                <a:latin typeface="Arial Narrow" pitchFamily="34" charset="0"/>
              </a:rPr>
              <a:t>port 2, 3, 5 &amp; 8 make up VLAN A; </a:t>
            </a:r>
          </a:p>
          <a:p>
            <a:pPr lvl="1" eaLnBrk="1" hangingPunct="1"/>
            <a:r>
              <a:rPr lang="en-US" sz="2600" dirty="0">
                <a:latin typeface="Arial Narrow" pitchFamily="34" charset="0"/>
              </a:rPr>
              <a:t>port 1, 4, 6 &amp; 7 make up VLAN B</a:t>
            </a:r>
          </a:p>
          <a:p>
            <a:pPr eaLnBrk="1" hangingPunct="1"/>
            <a:r>
              <a:rPr lang="en-US" sz="3000" dirty="0">
                <a:latin typeface="Arial Narrow" pitchFamily="34" charset="0"/>
              </a:rPr>
              <a:t>Can also group together several ports from different switches e.g. : </a:t>
            </a:r>
          </a:p>
          <a:p>
            <a:pPr lvl="1" eaLnBrk="1" hangingPunct="1"/>
            <a:r>
              <a:rPr lang="en-US" sz="2600" dirty="0">
                <a:latin typeface="Arial Narrow" pitchFamily="34" charset="0"/>
              </a:rPr>
              <a:t>Port 2 &amp; 5 from Switch 1 and Port 1, 3 &amp; 6 from Switch 2 make up VLAN A </a:t>
            </a:r>
          </a:p>
          <a:p>
            <a:pPr lvl="1" eaLnBrk="1" hangingPunct="1"/>
            <a:r>
              <a:rPr lang="en-US" sz="2600" dirty="0">
                <a:latin typeface="Arial Narrow" pitchFamily="34" charset="0"/>
              </a:rPr>
              <a:t>Port 1 &amp; 3 from Switch 1 and Port 2, 4 &amp; 5 from Switch 2 make up VLAN B</a:t>
            </a:r>
          </a:p>
          <a:p>
            <a:pPr eaLnBrk="1" hangingPunct="1"/>
            <a:r>
              <a:rPr lang="en-US" sz="3000" dirty="0">
                <a:latin typeface="Arial Narrow" pitchFamily="34" charset="0"/>
              </a:rPr>
              <a:t>Disadvantage: Does not allow mobility; need to reconfigure the VLAN membership every time a user moves from one port to another</a:t>
            </a:r>
          </a:p>
        </p:txBody>
      </p:sp>
    </p:spTree>
    <p:extLst>
      <p:ext uri="{BB962C8B-B14F-4D97-AF65-F5344CB8AC3E}">
        <p14:creationId xmlns:p14="http://schemas.microsoft.com/office/powerpoint/2010/main" val="378966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MAC-address Based (Layer 2) VLAN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" y="1219200"/>
            <a:ext cx="8602663" cy="5143500"/>
          </a:xfrm>
        </p:spPr>
        <p:txBody>
          <a:bodyPr/>
          <a:lstStyle/>
          <a:p>
            <a:r>
              <a:rPr lang="en-US" sz="3200" dirty="0">
                <a:latin typeface="Arial Narrow" pitchFamily="34" charset="0"/>
              </a:rPr>
              <a:t>Define by a list of MAC </a:t>
            </a:r>
            <a:r>
              <a:rPr lang="en-US" dirty="0">
                <a:latin typeface="Arial Narrow" pitchFamily="34" charset="0"/>
              </a:rPr>
              <a:t>addresses</a:t>
            </a:r>
            <a:endParaRPr lang="en-US" sz="3200" dirty="0">
              <a:latin typeface="Arial Narrow" pitchFamily="34" charset="0"/>
            </a:endParaRPr>
          </a:p>
          <a:p>
            <a:pPr eaLnBrk="1" hangingPunct="1"/>
            <a:r>
              <a:rPr lang="en-US" sz="3200" dirty="0">
                <a:latin typeface="Arial Narrow" pitchFamily="34" charset="0"/>
              </a:rPr>
              <a:t>Group by MAC addresses</a:t>
            </a:r>
          </a:p>
          <a:p>
            <a:r>
              <a:rPr lang="en-US" dirty="0">
                <a:latin typeface="Arial Narrow" pitchFamily="34" charset="0"/>
              </a:rPr>
              <a:t>User mobility</a:t>
            </a:r>
          </a:p>
          <a:p>
            <a:pPr eaLnBrk="1" hangingPunct="1"/>
            <a:r>
              <a:rPr lang="en-US" sz="3200" dirty="0">
                <a:latin typeface="Arial Narrow" pitchFamily="34" charset="0"/>
              </a:rPr>
              <a:t>Client &amp; server always on the same VLAN regardless of location</a:t>
            </a:r>
          </a:p>
          <a:p>
            <a:pPr eaLnBrk="1" hangingPunct="1"/>
            <a:r>
              <a:rPr lang="en-US" sz="3200" dirty="0">
                <a:latin typeface="Arial Narrow" pitchFamily="34" charset="0"/>
              </a:rPr>
              <a:t>Disadvantages:</a:t>
            </a:r>
          </a:p>
          <a:p>
            <a:pPr lvl="1"/>
            <a:r>
              <a:rPr lang="en-US" sz="3200" dirty="0"/>
              <a:t>Too many addresses need to be entered and managed</a:t>
            </a:r>
            <a:r>
              <a:rPr lang="en-US" sz="3200" dirty="0">
                <a:latin typeface="Arial Narrow" pitchFamily="34" charset="0"/>
              </a:rPr>
              <a:t> in VLAN Management Policy Server</a:t>
            </a:r>
            <a:endParaRPr lang="en-US" sz="3200" dirty="0"/>
          </a:p>
          <a:p>
            <a:pPr lvl="1" eaLnBrk="1" hangingPunct="1"/>
            <a:r>
              <a:rPr lang="en-US" sz="3200" dirty="0"/>
              <a:t>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75980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Network Protocol Based (Layer 3) VLAN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Take into consideration of Layer 3 protocol type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e.g. IP (Type: 0x0800)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Known as </a:t>
            </a:r>
            <a:r>
              <a:rPr lang="en-US" sz="3200" b="1" dirty="0">
                <a:latin typeface="Arial Narrow" pitchFamily="34" charset="0"/>
              </a:rPr>
              <a:t>virtual subnet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Switch inspect the packet’s IP address to determine VLAN membership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Hosts do not belong to VLAN, packets do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User mobility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Disadvantage: slow performance due to inspection of packets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1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 (Higher layer VLAN)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412163" cy="3900488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 Narrow" pitchFamily="34" charset="0"/>
              </a:rPr>
              <a:t>Different VLANs for different applications or services </a:t>
            </a:r>
          </a:p>
          <a:p>
            <a:pPr eaLnBrk="1" hangingPunct="1">
              <a:buFontTx/>
              <a:buNone/>
            </a:pPr>
            <a:r>
              <a:rPr lang="en-US" sz="3200" dirty="0">
                <a:latin typeface="Arial Narrow" pitchFamily="34" charset="0"/>
              </a:rPr>
              <a:t>		e.g. FTP </a:t>
            </a:r>
            <a:r>
              <a:rPr lang="en-US" sz="3200" dirty="0">
                <a:latin typeface="Arial Narrow" pitchFamily="34" charset="0"/>
                <a:sym typeface="Wingdings" pitchFamily="2" charset="2"/>
              </a:rPr>
              <a:t> VLAN1</a:t>
            </a:r>
            <a:r>
              <a:rPr lang="en-US" sz="3200">
                <a:latin typeface="Arial Narrow" pitchFamily="34" charset="0"/>
                <a:sym typeface="Wingdings" pitchFamily="2" charset="2"/>
              </a:rPr>
              <a:t>, </a:t>
            </a:r>
            <a:r>
              <a:rPr lang="en-US">
                <a:latin typeface="Arial Narrow" pitchFamily="34" charset="0"/>
                <a:sym typeface="Wingdings" pitchFamily="2" charset="2"/>
              </a:rPr>
              <a:t>SMTP</a:t>
            </a:r>
            <a:r>
              <a:rPr lang="en-US" sz="3200">
                <a:latin typeface="Arial Narrow" pitchFamily="34" charset="0"/>
                <a:sym typeface="Wingdings" pitchFamily="2" charset="2"/>
              </a:rPr>
              <a:t> </a:t>
            </a:r>
            <a:r>
              <a:rPr lang="en-US" sz="3200" dirty="0">
                <a:latin typeface="Arial Narrow" pitchFamily="34" charset="0"/>
                <a:sym typeface="Wingdings" pitchFamily="2" charset="2"/>
              </a:rPr>
              <a:t> VLAN2, </a:t>
            </a:r>
            <a:r>
              <a:rPr lang="en-US" sz="3200" dirty="0" err="1">
                <a:latin typeface="Arial Narrow" pitchFamily="34" charset="0"/>
                <a:sym typeface="Wingdings" pitchFamily="2" charset="2"/>
              </a:rPr>
              <a:t>etc</a:t>
            </a:r>
            <a:endParaRPr lang="en-US" sz="3200" dirty="0">
              <a:latin typeface="Arial Narrow" pitchFamily="34" charset="0"/>
              <a:sym typeface="Wingdings" pitchFamily="2" charset="2"/>
            </a:endParaRPr>
          </a:p>
          <a:p>
            <a:pPr eaLnBrk="1" hangingPunct="1"/>
            <a:r>
              <a:rPr lang="en-US" sz="3200" dirty="0">
                <a:latin typeface="Arial Narrow" pitchFamily="34" charset="0"/>
                <a:sym typeface="Wingdings" pitchFamily="2" charset="2"/>
              </a:rPr>
              <a:t>Service based VLANs : all workstations using </a:t>
            </a:r>
          </a:p>
          <a:p>
            <a:pPr eaLnBrk="1" hangingPunct="1">
              <a:buFontTx/>
              <a:buNone/>
            </a:pPr>
            <a:r>
              <a:rPr lang="en-US" sz="3200" dirty="0">
                <a:latin typeface="Arial Narrow" pitchFamily="34" charset="0"/>
                <a:sym typeface="Wingdings" pitchFamily="2" charset="2"/>
              </a:rPr>
              <a:t>	e-mail server are on the Email VLAN, etc.</a:t>
            </a:r>
          </a:p>
          <a:p>
            <a:pPr eaLnBrk="1" hangingPunct="1"/>
            <a:r>
              <a:rPr lang="en-US" sz="3200" dirty="0">
                <a:latin typeface="Arial Narrow" pitchFamily="34" charset="0"/>
                <a:sym typeface="Wingdings" pitchFamily="2" charset="2"/>
              </a:rPr>
              <a:t>Need high level of automated configuration features</a:t>
            </a:r>
            <a:endParaRPr lang="en-US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486" y="77249"/>
            <a:ext cx="8988425" cy="682625"/>
          </a:xfrm>
        </p:spPr>
        <p:txBody>
          <a:bodyPr/>
          <a:lstStyle/>
          <a:p>
            <a:pPr eaLnBrk="1" hangingPunct="1"/>
            <a:r>
              <a:rPr lang="en-US"/>
              <a:t>VLANs Across the Backbone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9230"/>
            <a:ext cx="4103834" cy="4910138"/>
          </a:xfrm>
        </p:spPr>
        <p:txBody>
          <a:bodyPr/>
          <a:lstStyle/>
          <a:p>
            <a:pPr marL="400050" lvl="1" eaLnBrk="1" hangingPunct="1">
              <a:lnSpc>
                <a:spcPct val="90000"/>
              </a:lnSpc>
            </a:pPr>
            <a:r>
              <a:rPr lang="en-US" dirty="0"/>
              <a:t>VLAN </a:t>
            </a:r>
            <a:r>
              <a:rPr lang="en-US"/>
              <a:t>configuration needs </a:t>
            </a:r>
            <a:r>
              <a:rPr lang="en-US" dirty="0"/>
              <a:t>to </a:t>
            </a:r>
            <a:r>
              <a:rPr lang="en-US"/>
              <a:t>support </a:t>
            </a:r>
            <a:r>
              <a:rPr lang="en-US">
                <a:solidFill>
                  <a:srgbClr val="FF0000"/>
                </a:solidFill>
              </a:rPr>
              <a:t>trunk </a:t>
            </a:r>
            <a:r>
              <a:rPr lang="en-US"/>
              <a:t>(backbone) </a:t>
            </a:r>
            <a:r>
              <a:rPr lang="en-US" dirty="0"/>
              <a:t>transport of data </a:t>
            </a:r>
            <a:r>
              <a:rPr lang="en-US"/>
              <a:t>across multiple </a:t>
            </a:r>
            <a:r>
              <a:rPr lang="en-US" dirty="0"/>
              <a:t>switches.</a:t>
            </a:r>
          </a:p>
          <a:p>
            <a:pPr marL="400050"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trunk</a:t>
            </a:r>
            <a:r>
              <a:rPr lang="en-US" dirty="0"/>
              <a:t> is the area used for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inter-switch VLAN</a:t>
            </a:r>
            <a:r>
              <a:rPr lang="en-US" dirty="0"/>
              <a:t> communication</a:t>
            </a:r>
          </a:p>
          <a:p>
            <a:pPr marL="400050"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trunk</a:t>
            </a:r>
            <a:r>
              <a:rPr lang="en-US" dirty="0"/>
              <a:t> should be higher-speed links, </a:t>
            </a:r>
            <a:r>
              <a:rPr lang="en-US"/>
              <a:t>typically </a:t>
            </a:r>
            <a:r>
              <a:rPr lang="en-US">
                <a:solidFill>
                  <a:srgbClr val="0070C0"/>
                </a:solidFill>
              </a:rPr>
              <a:t>10Gbps </a:t>
            </a:r>
            <a:r>
              <a:rPr lang="en-US" dirty="0"/>
              <a:t>or greater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0034" y="776516"/>
            <a:ext cx="4913312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4332434" y="1946262"/>
            <a:ext cx="4608512" cy="9344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930336"/>
            <a:ext cx="12490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Gigabit Ethernet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82" y="2888098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77" y="4986174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14" y="2102347"/>
            <a:ext cx="566737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27" y="3019364"/>
            <a:ext cx="566737" cy="504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26" y="4373721"/>
            <a:ext cx="566737" cy="504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86" y="5630877"/>
            <a:ext cx="566737" cy="504825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8" idx="2"/>
            <a:endCxn id="9" idx="0"/>
          </p:cNvCxnSpPr>
          <p:nvPr/>
        </p:nvCxnSpPr>
        <p:spPr bwMode="auto">
          <a:xfrm flipH="1">
            <a:off x="5627615" y="3271777"/>
            <a:ext cx="24505" cy="1714397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814138" y="2465894"/>
            <a:ext cx="697444" cy="4222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814138" y="3079937"/>
            <a:ext cx="1725856" cy="1918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5814138" y="4626134"/>
            <a:ext cx="1584176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716873" y="5209586"/>
            <a:ext cx="794709" cy="6737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27663" y="210234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27663" y="569862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51973" y="30596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23363" y="439098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729877" y="3928920"/>
            <a:ext cx="1611142" cy="400110"/>
            <a:chOff x="5729877" y="3928920"/>
            <a:chExt cx="1611142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6228214" y="3928920"/>
              <a:ext cx="1112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FF0000"/>
                  </a:solidFill>
                </a:rPr>
                <a:t>TRUNK</a:t>
              </a:r>
              <a:endParaRPr lang="en-SG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 bwMode="auto">
            <a:xfrm flipH="1">
              <a:off x="5729877" y="3928920"/>
              <a:ext cx="528561" cy="400110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3889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Frame Tagging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73930"/>
            <a:ext cx="4983163" cy="51220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Frame Tagging...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is specified by </a:t>
            </a:r>
            <a:r>
              <a:rPr lang="en-US" sz="2400" dirty="0">
                <a:solidFill>
                  <a:srgbClr val="FF0000"/>
                </a:solidFill>
              </a:rPr>
              <a:t>IEEE 802.1Q</a:t>
            </a:r>
            <a:r>
              <a:rPr lang="en-US" sz="2400" dirty="0"/>
              <a:t> which states frame tagging is the preferred way to implement VLANs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uniquely </a:t>
            </a:r>
            <a:r>
              <a:rPr lang="en-US" sz="2400" dirty="0">
                <a:solidFill>
                  <a:srgbClr val="FF0000"/>
                </a:solidFill>
              </a:rPr>
              <a:t>assigns a VLAN ID</a:t>
            </a:r>
            <a:r>
              <a:rPr lang="en-US" sz="2400" dirty="0"/>
              <a:t> to each frame before it is forwarded across the </a:t>
            </a:r>
            <a:r>
              <a:rPr lang="en-US" sz="2400" dirty="0">
                <a:solidFill>
                  <a:srgbClr val="FF0000"/>
                </a:solidFill>
              </a:rPr>
              <a:t>trunk</a:t>
            </a:r>
            <a:r>
              <a:rPr lang="en-US" sz="2400" dirty="0"/>
              <a:t>(backbone).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places</a:t>
            </a:r>
            <a:r>
              <a:rPr lang="en-US" sz="2400" dirty="0"/>
              <a:t> a tag in the frame...thus, </a:t>
            </a:r>
            <a:r>
              <a:rPr lang="en-US" sz="2400" u="sng" dirty="0"/>
              <a:t>frame tagging</a:t>
            </a:r>
            <a:r>
              <a:rPr lang="en-US" sz="2400" dirty="0"/>
              <a:t>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removed</a:t>
            </a:r>
            <a:r>
              <a:rPr lang="en-US" sz="2400" dirty="0"/>
              <a:t> by the switch after frame exits the </a:t>
            </a:r>
            <a:r>
              <a:rPr lang="en-US" sz="2400" dirty="0">
                <a:solidFill>
                  <a:srgbClr val="FF0000"/>
                </a:solidFill>
              </a:rPr>
              <a:t>trunk</a:t>
            </a:r>
            <a:r>
              <a:rPr lang="en-US" sz="2400" dirty="0"/>
              <a:t>(backbone) and before frame is forwarded to the end host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2679700"/>
            <a:ext cx="378777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27360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IEEE 802.1Q Frame Tag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0"/>
            <a:ext cx="8640960" cy="4497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Modified Ethernet II frame by adding a 4-byte tag between the Source MAC Address and the Type fields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First 2 of the 4 bytes contain the number 8100 (Hex) to indicate a tagged frame. This number is called the Tag Protocol ID (TPID)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two bytes, called Tagged Control Information, TCI, contain the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Priority Code Point, PCP (3 bits) – indicates priority of the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Canonical Format Indicator, CFI (1 bit) – 1 means cannot be sent to Ethernet ports that do not support tagged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VLAN Identifier, VID (12 bits) – 0 means does not belong to any VLAN and FFF is reserved, leaving 4094 numbers for VLAN assignment.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Narrow" pitchFamily="34" charset="0"/>
              </a:rPr>
              <a:t>Note: As a result of tagging, the maximum length of an Ethernet frame can be more than 1518 bytes long for VLAN-aware devices.</a:t>
            </a:r>
          </a:p>
        </p:txBody>
      </p:sp>
    </p:spTree>
    <p:extLst>
      <p:ext uri="{BB962C8B-B14F-4D97-AF65-F5344CB8AC3E}">
        <p14:creationId xmlns:p14="http://schemas.microsoft.com/office/powerpoint/2010/main" val="27678886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Router’s Role in a VLAN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4704"/>
            <a:ext cx="4716016" cy="517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router</a:t>
            </a:r>
            <a:r>
              <a:rPr lang="en-US" sz="2400" dirty="0"/>
              <a:t> provides connection between different VLANs </a:t>
            </a:r>
          </a:p>
          <a:p>
            <a:pPr marL="450850" lvl="1" indent="-273050" eaLnBrk="1" hangingPunct="1">
              <a:lnSpc>
                <a:spcPct val="90000"/>
              </a:lnSpc>
            </a:pPr>
            <a:r>
              <a:rPr lang="en-US" sz="2400" dirty="0"/>
              <a:t>Users on separate VLANs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communicate with one another even if on the same switch (benefit of a VLAN!)</a:t>
            </a:r>
          </a:p>
          <a:p>
            <a:pPr marL="450850" lvl="1" indent="-273050" eaLnBrk="1" hangingPunct="1">
              <a:lnSpc>
                <a:spcPct val="90000"/>
              </a:lnSpc>
            </a:pPr>
            <a:r>
              <a:rPr lang="en-US" sz="2400" dirty="0"/>
              <a:t>In order for users on one VLAN to communicate with users on another VLAN, a </a:t>
            </a:r>
            <a:r>
              <a:rPr lang="en-US" sz="2400" dirty="0">
                <a:solidFill>
                  <a:srgbClr val="FF0000"/>
                </a:solidFill>
              </a:rPr>
              <a:t>router</a:t>
            </a:r>
            <a:r>
              <a:rPr lang="en-US" sz="2400" dirty="0"/>
              <a:t> is needed.</a:t>
            </a:r>
          </a:p>
          <a:p>
            <a:pPr marL="450850" lvl="1" indent="-273050" eaLnBrk="1" hangingPunct="1">
              <a:lnSpc>
                <a:spcPct val="90000"/>
              </a:lnSpc>
            </a:pPr>
            <a:r>
              <a:rPr lang="en-US" sz="2400" dirty="0"/>
              <a:t>If the router interface is VLAN-aware, then the router needs only one trunk link to one of the backbone switches, otherwise each VLAN needs a separate link to the router.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93" y="2383681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5" y="4507763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52" y="1623936"/>
            <a:ext cx="566737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5" y="2540953"/>
            <a:ext cx="566737" cy="504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4" y="3895310"/>
            <a:ext cx="566737" cy="504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52466"/>
            <a:ext cx="566737" cy="504825"/>
          </a:xfrm>
          <a:prstGeom prst="rect">
            <a:avLst/>
          </a:prstGeom>
        </p:spPr>
      </p:pic>
      <p:cxnSp>
        <p:nvCxnSpPr>
          <p:cNvPr id="3" name="Straight Connector 2"/>
          <p:cNvCxnSpPr>
            <a:stCxn id="5" idx="2"/>
            <a:endCxn id="6" idx="0"/>
          </p:cNvCxnSpPr>
          <p:nvPr/>
        </p:nvCxnSpPr>
        <p:spPr bwMode="auto">
          <a:xfrm>
            <a:off x="5922331" y="2767360"/>
            <a:ext cx="47322" cy="17404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6156176" y="1987483"/>
            <a:ext cx="697444" cy="4222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156176" y="2601526"/>
            <a:ext cx="1725856" cy="1918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6156176" y="4147723"/>
            <a:ext cx="1584176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058911" y="4731175"/>
            <a:ext cx="794709" cy="6737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535704" y="113121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57759" y="56842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98664" y="20456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75530" y="452457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8911" y="3429000"/>
            <a:ext cx="70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</a:t>
            </a:r>
            <a:endParaRPr lang="en-SG" b="1" dirty="0"/>
          </a:p>
        </p:txBody>
      </p:sp>
      <p:grpSp>
        <p:nvGrpSpPr>
          <p:cNvPr id="15360" name="Group 15359"/>
          <p:cNvGrpSpPr/>
          <p:nvPr/>
        </p:nvGrpSpPr>
        <p:grpSpPr>
          <a:xfrm>
            <a:off x="6311691" y="2198585"/>
            <a:ext cx="1286973" cy="495274"/>
            <a:chOff x="6311691" y="2198585"/>
            <a:chExt cx="1286973" cy="495274"/>
          </a:xfrm>
        </p:grpSpPr>
        <p:cxnSp>
          <p:nvCxnSpPr>
            <p:cNvPr id="22" name="Curved Connector 21"/>
            <p:cNvCxnSpPr/>
            <p:nvPr/>
          </p:nvCxnSpPr>
          <p:spPr bwMode="auto">
            <a:xfrm>
              <a:off x="6948264" y="2198585"/>
              <a:ext cx="650400" cy="402941"/>
            </a:xfrm>
            <a:prstGeom prst="curvedConnector3">
              <a:avLst>
                <a:gd name="adj1" fmla="val -82197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311691" y="2232194"/>
              <a:ext cx="352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X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04777" y="4334092"/>
            <a:ext cx="1293324" cy="627916"/>
            <a:chOff x="6311691" y="2065943"/>
            <a:chExt cx="1293324" cy="627916"/>
          </a:xfrm>
        </p:grpSpPr>
        <p:cxnSp>
          <p:nvCxnSpPr>
            <p:cNvPr id="37" name="Curved Connector 36"/>
            <p:cNvCxnSpPr/>
            <p:nvPr/>
          </p:nvCxnSpPr>
          <p:spPr bwMode="auto">
            <a:xfrm rot="10800000" flipV="1">
              <a:off x="6971582" y="2065943"/>
              <a:ext cx="633433" cy="627915"/>
            </a:xfrm>
            <a:prstGeom prst="curvedConnector3">
              <a:avLst>
                <a:gd name="adj1" fmla="val 185738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311691" y="2232194"/>
              <a:ext cx="352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X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75" name="Group 15374"/>
          <p:cNvGrpSpPr/>
          <p:nvPr/>
        </p:nvGrpSpPr>
        <p:grpSpPr>
          <a:xfrm>
            <a:off x="5611393" y="4731175"/>
            <a:ext cx="693384" cy="1036948"/>
            <a:chOff x="5611393" y="4731175"/>
            <a:chExt cx="693384" cy="1036948"/>
          </a:xfrm>
        </p:grpSpPr>
        <p:pic>
          <p:nvPicPr>
            <p:cNvPr id="46" name="Picture 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393" y="5223110"/>
              <a:ext cx="693384" cy="54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372" name="Straight Connector 15371"/>
            <p:cNvCxnSpPr>
              <a:endCxn id="46" idx="0"/>
            </p:cNvCxnSpPr>
            <p:nvPr/>
          </p:nvCxnSpPr>
          <p:spPr bwMode="auto">
            <a:xfrm>
              <a:off x="5958085" y="4731175"/>
              <a:ext cx="0" cy="491935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23560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of a Layer 3 switch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902967" cy="5178425"/>
          </a:xfrm>
        </p:spPr>
        <p:txBody>
          <a:bodyPr/>
          <a:lstStyle/>
          <a:p>
            <a:pPr marL="358775"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Note: </a:t>
            </a:r>
          </a:p>
          <a:p>
            <a:pPr marL="95250" lvl="1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Layer 3 switch is actually a Layer 2 switch that can perform routing functions.</a:t>
            </a:r>
          </a:p>
          <a:p>
            <a:pPr marL="9525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marL="95250" lvl="1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So a Layer 3 switch can replace a Layer 2 switch plus a router.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43259"/>
          <a:stretch>
            <a:fillRect/>
          </a:stretch>
        </p:blipFill>
        <p:spPr bwMode="auto">
          <a:xfrm>
            <a:off x="5029200" y="1123950"/>
            <a:ext cx="319881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39655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Reasons for using VLANs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71546"/>
            <a:ext cx="8602663" cy="4578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3200" dirty="0">
              <a:latin typeface="Arial Narrow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3200" dirty="0"/>
              <a:t>VLANs Control Broadcasts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VLANs Allow Flexible design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VLANs Make Changes (“Moves” &amp; “Adds”) Easier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VLANs Improve Security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Traditional LAN Configurations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71546"/>
            <a:ext cx="5037138" cy="4910138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sz="2400" b="1" dirty="0">
                <a:latin typeface="Arial Narrow" pitchFamily="34" charset="0"/>
              </a:rPr>
              <a:t>Traditionally, LAN users are grouped physically together using</a:t>
            </a:r>
          </a:p>
          <a:p>
            <a:pPr marL="457200" lvl="1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 Switches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A LAN includes all devices in the same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broadcast domain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Arial Narrow" pitchFamily="34" charset="0"/>
              </a:rPr>
              <a:t>A broadcast domain includes the set of all LAN-connected devices that when any of the devices sends a broadcast frame, all the other devices get a copy of the frame. Hence:</a:t>
            </a:r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          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LAN  </a:t>
            </a:r>
            <a:r>
              <a:rPr lang="en-US" b="0" dirty="0">
                <a:solidFill>
                  <a:srgbClr val="FF0000"/>
                </a:solidFill>
                <a:latin typeface="Calibri"/>
                <a:cs typeface="Calibri"/>
              </a:rPr>
              <a:t>≈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   Broadcast Domain</a:t>
            </a:r>
          </a:p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Routers</a:t>
            </a:r>
            <a:r>
              <a:rPr lang="en-US" sz="2400" b="1" dirty="0">
                <a:latin typeface="Arial Narrow" pitchFamily="34" charset="0"/>
              </a:rPr>
              <a:t> used to segment the LAN and provide broadcast firewalls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 l="-3076" t="-3763" r="55385"/>
          <a:stretch>
            <a:fillRect/>
          </a:stretch>
        </p:blipFill>
        <p:spPr bwMode="auto">
          <a:xfrm>
            <a:off x="5353050" y="1142984"/>
            <a:ext cx="2898775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724128" y="1916832"/>
            <a:ext cx="7425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803615" y="3279520"/>
            <a:ext cx="7425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915071" y="4725144"/>
            <a:ext cx="7425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56306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VLANs Control Broadcasts</a:t>
            </a:r>
          </a:p>
        </p:txBody>
      </p:sp>
      <p:sp>
        <p:nvSpPr>
          <p:cNvPr id="21508" name="AutoShape 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247775"/>
            <a:ext cx="4419600" cy="4910138"/>
          </a:xfrm>
        </p:spPr>
        <p:txBody>
          <a:bodyPr/>
          <a:lstStyle/>
          <a:p>
            <a:pPr marL="400050" lvl="1" eaLnBrk="1" hangingPunct="1"/>
            <a:r>
              <a:rPr lang="en-US"/>
              <a:t>Routers provide an effective firewall against </a:t>
            </a:r>
            <a:r>
              <a:rPr lang="en-US">
                <a:solidFill>
                  <a:srgbClr val="FF0000"/>
                </a:solidFill>
              </a:rPr>
              <a:t>broadcasts</a:t>
            </a:r>
          </a:p>
          <a:p>
            <a:pPr marL="400050" lvl="1" eaLnBrk="1" hangingPunct="1"/>
            <a:r>
              <a:rPr lang="en-US"/>
              <a:t>Adding VLANs can extend a router’s firewall capabilities to the “switch fabric”</a:t>
            </a:r>
          </a:p>
          <a:p>
            <a:pPr marL="400050" lvl="1" eaLnBrk="1" hangingPunct="1"/>
            <a:r>
              <a:rPr lang="en-US"/>
              <a:t>The smaller the VLAN, the smaller the number of users that are effected by broadcasts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05375" y="3238500"/>
            <a:ext cx="4038600" cy="2668588"/>
            <a:chOff x="3090" y="1602"/>
            <a:chExt cx="2316" cy="1315"/>
          </a:xfrm>
        </p:grpSpPr>
        <p:pic>
          <p:nvPicPr>
            <p:cNvPr id="21511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90" y="1603"/>
              <a:ext cx="2316" cy="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2" name="Rectangle 9"/>
            <p:cNvSpPr>
              <a:spLocks noChangeArrowheads="1"/>
            </p:cNvSpPr>
            <p:nvPr/>
          </p:nvSpPr>
          <p:spPr bwMode="auto">
            <a:xfrm>
              <a:off x="3090" y="1602"/>
              <a:ext cx="60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1250" y="1423988"/>
            <a:ext cx="3995738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3218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VLANs allow more flexible design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071546"/>
            <a:ext cx="4487415" cy="1637374"/>
          </a:xfrm>
        </p:spPr>
        <p:txBody>
          <a:bodyPr/>
          <a:lstStyle/>
          <a:p>
            <a:pPr marL="95250" lvl="1" indent="0">
              <a:lnSpc>
                <a:spcPct val="90000"/>
              </a:lnSpc>
              <a:buNone/>
            </a:pPr>
            <a:r>
              <a:rPr lang="en-US" sz="3200" dirty="0"/>
              <a:t>VLANs allow flexible designs that group users by department or by groups that work together, instead of by physical location.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3200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43259"/>
          <a:stretch>
            <a:fillRect/>
          </a:stretch>
        </p:blipFill>
        <p:spPr bwMode="auto">
          <a:xfrm>
            <a:off x="5160445" y="1123950"/>
            <a:ext cx="319881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35752" y="5105400"/>
            <a:ext cx="88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Sales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59852" y="52996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</a:t>
            </a:r>
            <a:endParaRPr lang="en-SG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32821" y="558192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2241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VLANs Make Changes Easier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moves</a:t>
            </a:r>
          </a:p>
          <a:p>
            <a:pPr lvl="1" eaLnBrk="1" hangingPunct="1"/>
            <a:r>
              <a:rPr lang="en-US" dirty="0"/>
              <a:t>20% to 40% of </a:t>
            </a:r>
            <a:r>
              <a:rPr lang="en-US" dirty="0">
                <a:solidFill>
                  <a:srgbClr val="FF0000"/>
                </a:solidFill>
              </a:rPr>
              <a:t>work force moves</a:t>
            </a:r>
            <a:r>
              <a:rPr lang="en-US" dirty="0"/>
              <a:t> every year</a:t>
            </a:r>
          </a:p>
          <a:p>
            <a:pPr lvl="2" eaLnBrk="1" hangingPunct="1"/>
            <a:r>
              <a:rPr lang="en-US" dirty="0"/>
              <a:t>net admin’s biggest headache</a:t>
            </a:r>
          </a:p>
          <a:p>
            <a:pPr lvl="2" eaLnBrk="1" hangingPunct="1"/>
            <a:r>
              <a:rPr lang="en-US" dirty="0"/>
              <a:t>largest expense in managing networks.  Moves may require...</a:t>
            </a:r>
          </a:p>
          <a:p>
            <a:pPr lvl="3" eaLnBrk="1" hangingPunct="1"/>
            <a:r>
              <a:rPr lang="en-US" dirty="0" err="1"/>
              <a:t>recabling</a:t>
            </a:r>
            <a:endParaRPr lang="en-US" dirty="0"/>
          </a:p>
          <a:p>
            <a:pPr lvl="3" eaLnBrk="1" hangingPunct="1"/>
            <a:r>
              <a:rPr lang="en-US" dirty="0"/>
              <a:t>readdressing and reconfiguration</a:t>
            </a:r>
          </a:p>
          <a:p>
            <a:pPr lvl="1" eaLnBrk="1" hangingPunct="1"/>
            <a:r>
              <a:rPr lang="en-US" dirty="0"/>
              <a:t>VLANs provide a way to </a:t>
            </a:r>
            <a:r>
              <a:rPr lang="en-US" dirty="0">
                <a:solidFill>
                  <a:srgbClr val="FF0000"/>
                </a:solidFill>
              </a:rPr>
              <a:t>control these costs</a:t>
            </a:r>
            <a:r>
              <a:rPr lang="en-US" dirty="0"/>
              <a:t>. If the user is moved to a new location but still need to belong to the same VLAN, </a:t>
            </a:r>
          </a:p>
          <a:p>
            <a:pPr lvl="2" eaLnBrk="1" hangingPunct="1"/>
            <a:r>
              <a:rPr lang="en-US" dirty="0"/>
              <a:t>simply configure the new switch port to that VLAN</a:t>
            </a:r>
          </a:p>
          <a:p>
            <a:pPr lvl="2" eaLnBrk="1" hangingPunct="1"/>
            <a:r>
              <a:rPr lang="en-US" dirty="0"/>
              <a:t>router configuration remains intact</a:t>
            </a:r>
          </a:p>
        </p:txBody>
      </p:sp>
    </p:spTree>
    <p:extLst>
      <p:ext uri="{BB962C8B-B14F-4D97-AF65-F5344CB8AC3E}">
        <p14:creationId xmlns:p14="http://schemas.microsoft.com/office/powerpoint/2010/main" val="397761172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VLANs Improve Security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lvl="1" eaLnBrk="1" hangingPunct="1">
              <a:lnSpc>
                <a:spcPct val="90000"/>
              </a:lnSpc>
            </a:pPr>
            <a:r>
              <a:rPr lang="en-US" dirty="0"/>
              <a:t>VLANs </a:t>
            </a:r>
            <a:r>
              <a:rPr lang="en-US" dirty="0">
                <a:solidFill>
                  <a:srgbClr val="FF0000"/>
                </a:solidFill>
              </a:rPr>
              <a:t>increase security</a:t>
            </a:r>
            <a:r>
              <a:rPr lang="en-US" dirty="0"/>
              <a:t> by ...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sz="2800" dirty="0"/>
              <a:t>confining broadcast to users in the same VLAN (ordinary users will find it harder to deduce the network topology)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sz="2800" dirty="0"/>
              <a:t>restricting number of users in a VLAN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sz="2800" dirty="0"/>
              <a:t>preventing user access without authorization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sz="2800" dirty="0"/>
              <a:t>control access by</a:t>
            </a:r>
          </a:p>
          <a:p>
            <a:pPr marL="1085850" lvl="3" eaLnBrk="1" hangingPunct="1">
              <a:lnSpc>
                <a:spcPct val="90000"/>
              </a:lnSpc>
            </a:pPr>
            <a:r>
              <a:rPr lang="en-US" sz="2400" dirty="0"/>
              <a:t>MAC addresses</a:t>
            </a:r>
          </a:p>
          <a:p>
            <a:pPr marL="1085850" lvl="3">
              <a:lnSpc>
                <a:spcPct val="90000"/>
              </a:lnSpc>
            </a:pPr>
            <a:r>
              <a:rPr lang="en-US" sz="2400" dirty="0"/>
              <a:t>protocol types</a:t>
            </a:r>
          </a:p>
          <a:p>
            <a:pPr marL="1085850" lvl="3" eaLnBrk="1" hangingPunct="1">
              <a:lnSpc>
                <a:spcPct val="90000"/>
              </a:lnSpc>
            </a:pPr>
            <a:r>
              <a:rPr lang="en-US" sz="2400" dirty="0"/>
              <a:t>application types</a:t>
            </a:r>
          </a:p>
        </p:txBody>
      </p:sp>
    </p:spTree>
    <p:extLst>
      <p:ext uri="{BB962C8B-B14F-4D97-AF65-F5344CB8AC3E}">
        <p14:creationId xmlns:p14="http://schemas.microsoft.com/office/powerpoint/2010/main" val="231337364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Conclusion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081" y="1181894"/>
            <a:ext cx="7843838" cy="4494212"/>
          </a:xfrm>
        </p:spPr>
        <p:txBody>
          <a:bodyPr/>
          <a:lstStyle/>
          <a:p>
            <a:pPr eaLnBrk="1" hangingPunct="1"/>
            <a:r>
              <a:rPr lang="en-US" dirty="0">
                <a:latin typeface="Arial Narrow" pitchFamily="34" charset="0"/>
              </a:rPr>
              <a:t>VLANs – allow the formation of virtual workgroups; better security; improved performance; simplified administration and reduced costs</a:t>
            </a:r>
          </a:p>
          <a:p>
            <a:pPr eaLnBrk="1" hangingPunct="1"/>
            <a:r>
              <a:rPr lang="en-US" dirty="0">
                <a:latin typeface="Arial Narrow" pitchFamily="34" charset="0"/>
              </a:rPr>
              <a:t>Users can be logically grouped based on Layer 1, 2, 3 or higher layers</a:t>
            </a:r>
          </a:p>
          <a:p>
            <a:pPr eaLnBrk="1" hangingPunct="1"/>
            <a:r>
              <a:rPr lang="en-US" dirty="0">
                <a:latin typeface="Arial Narrow" pitchFamily="34" charset="0"/>
              </a:rPr>
              <a:t>Tagging allows a switch to determine the source and destination VLAN ID for each frame</a:t>
            </a:r>
          </a:p>
        </p:txBody>
      </p:sp>
    </p:spTree>
    <p:extLst>
      <p:ext uri="{BB962C8B-B14F-4D97-AF65-F5344CB8AC3E}">
        <p14:creationId xmlns:p14="http://schemas.microsoft.com/office/powerpoint/2010/main" val="50898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VLANs and broadcast domains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558" y="993362"/>
            <a:ext cx="4929188" cy="4910138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Arial Narrow" pitchFamily="34" charset="0"/>
              </a:rPr>
              <a:t>With VLANs,  a switch can put some interfaces into one broadcast domain (LAN) and some into another, creating multiple broadcast domains.</a:t>
            </a:r>
          </a:p>
          <a:p>
            <a:pPr eaLnBrk="1" hangingPunct="1"/>
            <a:endParaRPr lang="en-US" sz="2800" dirty="0">
              <a:latin typeface="Arial Narrow" pitchFamily="34" charset="0"/>
            </a:endParaRPr>
          </a:p>
          <a:p>
            <a:pPr eaLnBrk="1" hangingPunct="1"/>
            <a:r>
              <a:rPr lang="en-US" sz="2800" dirty="0">
                <a:latin typeface="Arial Narrow" pitchFamily="34" charset="0"/>
              </a:rPr>
              <a:t>These individual broadcast domains created by the switch are called virtual LANs – VLANs.</a:t>
            </a:r>
          </a:p>
          <a:p>
            <a:pPr eaLnBrk="1" hangingPunct="1"/>
            <a:r>
              <a:rPr lang="en-US" sz="2800" b="1" dirty="0">
                <a:latin typeface="Arial Narrow" pitchFamily="34" charset="0"/>
              </a:rPr>
              <a:t>One switch, </a:t>
            </a: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multiple</a:t>
            </a:r>
            <a:r>
              <a:rPr lang="en-US" sz="2800" b="1" dirty="0">
                <a:latin typeface="Arial Narrow" pitchFamily="34" charset="0"/>
              </a:rPr>
              <a:t> broadcast domains.</a:t>
            </a:r>
          </a:p>
          <a:p>
            <a:pPr eaLnBrk="1" hangingPunct="1"/>
            <a:endParaRPr lang="en-US" dirty="0"/>
          </a:p>
        </p:txBody>
      </p:sp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2404"/>
            <a:ext cx="1368152" cy="76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4932040" y="1124744"/>
            <a:ext cx="1997571" cy="2304256"/>
            <a:chOff x="4932040" y="1124744"/>
            <a:chExt cx="1997571" cy="23042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124744"/>
              <a:ext cx="1133475" cy="100965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 bwMode="auto">
            <a:xfrm flipH="1">
              <a:off x="4932040" y="2134394"/>
              <a:ext cx="1256805" cy="12946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5430103" y="2611735"/>
            <a:ext cx="2824987" cy="1009650"/>
            <a:chOff x="5430103" y="2611735"/>
            <a:chExt cx="2824987" cy="10096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615" y="2611735"/>
              <a:ext cx="1133475" cy="100965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 bwMode="auto">
            <a:xfrm flipH="1">
              <a:off x="5430103" y="3429000"/>
              <a:ext cx="187820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175392" y="3558950"/>
            <a:ext cx="1529519" cy="2444602"/>
            <a:chOff x="5256076" y="3579762"/>
            <a:chExt cx="1529519" cy="24446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5014714"/>
              <a:ext cx="1133475" cy="1009650"/>
            </a:xfrm>
            <a:prstGeom prst="rect">
              <a:avLst/>
            </a:prstGeom>
          </p:spPr>
        </p:pic>
        <p:cxnSp>
          <p:nvCxnSpPr>
            <p:cNvPr id="12" name="Straight Connector 11"/>
            <p:cNvCxnSpPr>
              <a:endCxn id="1026" idx="2"/>
            </p:cNvCxnSpPr>
            <p:nvPr/>
          </p:nvCxnSpPr>
          <p:spPr bwMode="auto">
            <a:xfrm flipH="1" flipV="1">
              <a:off x="5256076" y="3579762"/>
              <a:ext cx="684076" cy="240297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430105" y="3558952"/>
            <a:ext cx="2586487" cy="1706312"/>
            <a:chOff x="5604132" y="3488483"/>
            <a:chExt cx="2586487" cy="17063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144" y="4185145"/>
              <a:ext cx="1133475" cy="1009650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 bwMode="auto">
            <a:xfrm flipH="1" flipV="1">
              <a:off x="5604132" y="3488483"/>
              <a:ext cx="1779188" cy="17063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Oval 23"/>
          <p:cNvSpPr/>
          <p:nvPr/>
        </p:nvSpPr>
        <p:spPr bwMode="auto">
          <a:xfrm>
            <a:off x="5526106" y="836712"/>
            <a:ext cx="3366374" cy="3024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932040" y="4005063"/>
            <a:ext cx="3929624" cy="216024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7106" name="TextBox 47105"/>
          <p:cNvSpPr txBox="1"/>
          <p:nvPr/>
        </p:nvSpPr>
        <p:spPr>
          <a:xfrm>
            <a:off x="7397163" y="165375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83598" y="55101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864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47106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Benefits of VLANs</a:t>
            </a:r>
            <a:endParaRPr lang="en-US" dirty="0"/>
          </a:p>
        </p:txBody>
      </p:sp>
      <p:sp>
        <p:nvSpPr>
          <p:cNvPr id="1843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77560" y="1056256"/>
            <a:ext cx="4030663" cy="5005387"/>
          </a:xfrm>
        </p:spPr>
        <p:txBody>
          <a:bodyPr/>
          <a:lstStyle/>
          <a:p>
            <a:pPr eaLnBrk="1" hangingPunct="1"/>
            <a:r>
              <a:rPr lang="en-US" dirty="0"/>
              <a:t>VLANs...</a:t>
            </a:r>
          </a:p>
          <a:p>
            <a:pPr lvl="1" eaLnBrk="1" hangingPunct="1"/>
            <a:r>
              <a:rPr lang="en-US" dirty="0"/>
              <a:t>control network broadcasts without having to use routers</a:t>
            </a:r>
          </a:p>
          <a:p>
            <a:pPr lvl="1" eaLnBrk="1" hangingPunct="1"/>
            <a:r>
              <a:rPr lang="en-US" dirty="0"/>
              <a:t>allow users to be assigned by network admin</a:t>
            </a:r>
          </a:p>
          <a:p>
            <a:pPr lvl="1" eaLnBrk="1" hangingPunct="1"/>
            <a:r>
              <a:rPr lang="en-US" dirty="0"/>
              <a:t>provide tighter network security by defining which nodes can communicate with each other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2404"/>
            <a:ext cx="1368152" cy="76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932040" y="1124744"/>
            <a:ext cx="1997571" cy="2304256"/>
            <a:chOff x="4932040" y="1124744"/>
            <a:chExt cx="1997571" cy="23042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124744"/>
              <a:ext cx="1133475" cy="100965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 bwMode="auto">
            <a:xfrm flipH="1">
              <a:off x="4932040" y="2134394"/>
              <a:ext cx="1256805" cy="12946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5430103" y="2611735"/>
            <a:ext cx="2824987" cy="1009650"/>
            <a:chOff x="5430103" y="2611735"/>
            <a:chExt cx="2824987" cy="10096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615" y="2611735"/>
              <a:ext cx="1133475" cy="1009650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 bwMode="auto">
            <a:xfrm flipH="1">
              <a:off x="5430103" y="3429000"/>
              <a:ext cx="187820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5175392" y="3558950"/>
            <a:ext cx="1529519" cy="2444602"/>
            <a:chOff x="5256076" y="3579762"/>
            <a:chExt cx="1529519" cy="24446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5014714"/>
              <a:ext cx="1133475" cy="1009650"/>
            </a:xfrm>
            <a:prstGeom prst="rect">
              <a:avLst/>
            </a:prstGeom>
          </p:spPr>
        </p:pic>
        <p:cxnSp>
          <p:nvCxnSpPr>
            <p:cNvPr id="15" name="Straight Connector 14"/>
            <p:cNvCxnSpPr>
              <a:endCxn id="6" idx="2"/>
            </p:cNvCxnSpPr>
            <p:nvPr/>
          </p:nvCxnSpPr>
          <p:spPr bwMode="auto">
            <a:xfrm flipH="1" flipV="1">
              <a:off x="5256076" y="3579762"/>
              <a:ext cx="684076" cy="240297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5430105" y="3558952"/>
            <a:ext cx="2586487" cy="1706312"/>
            <a:chOff x="5604132" y="3488483"/>
            <a:chExt cx="2586487" cy="170631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144" y="4185145"/>
              <a:ext cx="1133475" cy="1009650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 bwMode="auto">
            <a:xfrm flipH="1" flipV="1">
              <a:off x="5604132" y="3488483"/>
              <a:ext cx="1779188" cy="17063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Oval 18"/>
          <p:cNvSpPr/>
          <p:nvPr/>
        </p:nvSpPr>
        <p:spPr bwMode="auto">
          <a:xfrm>
            <a:off x="5526106" y="836712"/>
            <a:ext cx="3366374" cy="30243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32040" y="4005063"/>
            <a:ext cx="3929624" cy="216024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7163" y="165375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83598" y="55101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471112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9" grpId="0" animBg="1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VLAN membership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4775"/>
            <a:ext cx="4929188" cy="4910138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 Narrow" pitchFamily="34" charset="0"/>
              </a:rPr>
              <a:t>VLANs are formed using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switches</a:t>
            </a:r>
            <a:r>
              <a:rPr lang="en-US" sz="2400" b="1" dirty="0">
                <a:latin typeface="Arial Narrow" pitchFamily="34" charset="0"/>
              </a:rPr>
              <a:t> that support VLANs </a:t>
            </a:r>
          </a:p>
          <a:p>
            <a:pPr lvl="1" eaLnBrk="1" hangingPunct="1"/>
            <a:r>
              <a:rPr lang="en-US" dirty="0"/>
              <a:t>Users are grouped </a:t>
            </a:r>
            <a:r>
              <a:rPr lang="en-US" dirty="0">
                <a:solidFill>
                  <a:srgbClr val="FF0000"/>
                </a:solidFill>
              </a:rPr>
              <a:t>logically</a:t>
            </a:r>
            <a:r>
              <a:rPr lang="en-US" dirty="0"/>
              <a:t> by function, department or application in use</a:t>
            </a:r>
          </a:p>
          <a:p>
            <a:pPr lvl="1" eaLnBrk="1" hangingPunct="1"/>
            <a:r>
              <a:rPr lang="en-US" dirty="0"/>
              <a:t>Configuration is done through </a:t>
            </a:r>
            <a:r>
              <a:rPr lang="en-US" dirty="0">
                <a:solidFill>
                  <a:srgbClr val="FF0000"/>
                </a:solidFill>
              </a:rPr>
              <a:t>software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VLAN “membership” </a:t>
            </a:r>
            <a:r>
              <a:rPr lang="en-US" dirty="0"/>
              <a:t>defined by the network administrator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09687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5" y="4507763"/>
            <a:ext cx="684076" cy="3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52" y="1623936"/>
            <a:ext cx="566737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5" y="2540953"/>
            <a:ext cx="566737" cy="50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64" y="3895310"/>
            <a:ext cx="566737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52466"/>
            <a:ext cx="566737" cy="504825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 bwMode="auto">
          <a:xfrm flipH="1">
            <a:off x="5969653" y="2793366"/>
            <a:ext cx="24505" cy="17143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6156176" y="1987483"/>
            <a:ext cx="697444" cy="4222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156176" y="2601526"/>
            <a:ext cx="1725856" cy="1918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6156176" y="4147723"/>
            <a:ext cx="1584176" cy="3600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058911" y="4731175"/>
            <a:ext cx="794709" cy="6737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535704" y="113121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57759" y="56842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1</a:t>
            </a:r>
            <a:endParaRPr lang="en-SG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98664" y="204565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75530" y="452457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VLAN 2</a:t>
            </a:r>
            <a:endParaRPr lang="en-SG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58911" y="3429000"/>
            <a:ext cx="70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89838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VLANs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 Narrow" pitchFamily="34" charset="0"/>
              </a:rPr>
              <a:t>Two methods for implementing VLANs</a:t>
            </a:r>
          </a:p>
          <a:p>
            <a:pPr marL="0" indent="0" eaLnBrk="1" hangingPunct="1">
              <a:buNone/>
            </a:pPr>
            <a:endParaRPr lang="en-US" sz="3200">
              <a:latin typeface="Arial Narrow" pitchFamily="34" charset="0"/>
            </a:endParaRPr>
          </a:p>
          <a:p>
            <a:pPr lvl="1" eaLnBrk="1" hangingPunct="1"/>
            <a:r>
              <a:rPr lang="en-US" sz="3200"/>
              <a:t>Static Method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/>
              <a:t>- The VLAN of a device is the VLAN that has been defined manually by the administrator for the switch port to which the device is connected.</a:t>
            </a:r>
          </a:p>
          <a:p>
            <a:pPr lvl="1" eaLnBrk="1" hangingPunct="1"/>
            <a:r>
              <a:rPr lang="en-US" sz="3200"/>
              <a:t>Dynamic Method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/>
              <a:t>- VLAN membership of a device is determined from the information the switch port obtained from the device, and based on some defined policies (e.g. MAC address list)</a:t>
            </a:r>
          </a:p>
        </p:txBody>
      </p:sp>
    </p:spTree>
    <p:extLst>
      <p:ext uri="{BB962C8B-B14F-4D97-AF65-F5344CB8AC3E}">
        <p14:creationId xmlns:p14="http://schemas.microsoft.com/office/powerpoint/2010/main" val="38323580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VLANs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32" y="1052736"/>
            <a:ext cx="3984625" cy="4910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Static VLANs are when ports on a switch are </a:t>
            </a:r>
            <a:r>
              <a:rPr lang="en-US" sz="2400" dirty="0">
                <a:solidFill>
                  <a:srgbClr val="FF0000"/>
                </a:solidFill>
              </a:rPr>
              <a:t>administratively (manually) assigned</a:t>
            </a:r>
            <a:r>
              <a:rPr lang="en-US" sz="2400" dirty="0"/>
              <a:t> to a VLAN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secure, easy to configure and monitor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works well in networks where moves are controlled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375" y="2133600"/>
            <a:ext cx="48069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89360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VLANs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980728"/>
            <a:ext cx="5265738" cy="5177185"/>
          </a:xfrm>
        </p:spPr>
        <p:txBody>
          <a:bodyPr/>
          <a:lstStyle/>
          <a:p>
            <a:pPr marL="400050" lvl="1" eaLnBrk="1" hangingPunct="1"/>
            <a:r>
              <a:rPr lang="en-US" sz="2400" dirty="0"/>
              <a:t>Defined</a:t>
            </a:r>
          </a:p>
          <a:p>
            <a:pPr marL="742950" lvl="2" eaLnBrk="1" hangingPunct="1"/>
            <a:r>
              <a:rPr lang="en-US" sz="2000" dirty="0"/>
              <a:t>Switch ports can </a:t>
            </a:r>
            <a:r>
              <a:rPr lang="en-US" sz="2000" dirty="0">
                <a:solidFill>
                  <a:srgbClr val="FF0000"/>
                </a:solidFill>
              </a:rPr>
              <a:t>automatically</a:t>
            </a:r>
            <a:r>
              <a:rPr lang="en-US" sz="2000" dirty="0"/>
              <a:t> determine a user’s VLAN assignment based on either/or:</a:t>
            </a:r>
          </a:p>
          <a:p>
            <a:pPr marL="1085850" lvl="3" eaLnBrk="1" hangingPunct="1"/>
            <a:r>
              <a:rPr lang="en-US"/>
              <a:t>MAC address</a:t>
            </a:r>
            <a:endParaRPr lang="en-US" dirty="0"/>
          </a:p>
          <a:p>
            <a:pPr marL="1085850" lvl="3" eaLnBrk="1" hangingPunct="1"/>
            <a:r>
              <a:rPr lang="en-US"/>
              <a:t>Protocol type </a:t>
            </a:r>
          </a:p>
          <a:p>
            <a:pPr marL="1085850" lvl="3" eaLnBrk="1" hangingPunct="1"/>
            <a:r>
              <a:rPr lang="en-US"/>
              <a:t>Application type</a:t>
            </a:r>
            <a:endParaRPr lang="en-US" dirty="0"/>
          </a:p>
          <a:p>
            <a:pPr marL="742950" lvl="2"/>
            <a:r>
              <a:rPr lang="en-SG" sz="2000" dirty="0"/>
              <a:t>When you move a host from a port on one switch in the network to a port on another switch in the network, that switch dynamically assigns the new port to the proper VLAN for that host.</a:t>
            </a:r>
          </a:p>
          <a:p>
            <a:pPr marL="51435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Benefits</a:t>
            </a:r>
          </a:p>
          <a:p>
            <a:pPr marL="742950" lvl="2" eaLnBrk="1" hangingPunct="1"/>
            <a:r>
              <a:rPr lang="en-US" sz="2000" dirty="0"/>
              <a:t>less administration when users are added or move</a:t>
            </a:r>
          </a:p>
          <a:p>
            <a:pPr marL="742950" lvl="2" eaLnBrk="1" hangingPunct="1"/>
            <a:r>
              <a:rPr lang="en-US" sz="2000" dirty="0"/>
              <a:t>centralized notification of unauthorized user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316163"/>
            <a:ext cx="34861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5092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Grouping Users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150225" cy="51784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VLANs can </a:t>
            </a:r>
            <a:r>
              <a:rPr lang="en-US" dirty="0">
                <a:solidFill>
                  <a:srgbClr val="FF0000"/>
                </a:solidFill>
              </a:rPr>
              <a:t>logically</a:t>
            </a:r>
            <a:r>
              <a:rPr lang="en-US" dirty="0"/>
              <a:t> segment users into different subnets (broadcast domains)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Broadcast</a:t>
            </a:r>
            <a:r>
              <a:rPr lang="en-US" dirty="0"/>
              <a:t> frames are only switched between ports on the switch or switches with the </a:t>
            </a:r>
            <a:r>
              <a:rPr lang="en-US" dirty="0">
                <a:solidFill>
                  <a:srgbClr val="FF0000"/>
                </a:solidFill>
              </a:rPr>
              <a:t>same VLAN ID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Users can be logically grouped via </a:t>
            </a:r>
            <a:r>
              <a:rPr lang="en-US" dirty="0">
                <a:solidFill>
                  <a:srgbClr val="FF0000"/>
                </a:solidFill>
              </a:rPr>
              <a:t>software</a:t>
            </a:r>
            <a:r>
              <a:rPr lang="en-US" dirty="0"/>
              <a:t> based 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port number (switch port – layer 1) [ static ]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MAC address (layer 2)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network protocol being used (layer 3)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application being used (higher layer)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500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Folder:lans:lanunit1</Template>
  <TotalTime>2233</TotalTime>
  <Words>1592</Words>
  <Application>Microsoft Office PowerPoint</Application>
  <PresentationFormat>On-screen Show (4:3)</PresentationFormat>
  <Paragraphs>202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Lucida Sans Unicode</vt:lpstr>
      <vt:lpstr>Tahoma</vt:lpstr>
      <vt:lpstr>Times New Roman</vt:lpstr>
      <vt:lpstr>Verdana</vt:lpstr>
      <vt:lpstr>Wingdings</vt:lpstr>
      <vt:lpstr>Office Theme</vt:lpstr>
      <vt:lpstr>PowerPoint Presentation</vt:lpstr>
      <vt:lpstr>Traditional LAN Configurations</vt:lpstr>
      <vt:lpstr>VLANs and broadcast domains</vt:lpstr>
      <vt:lpstr>Benefits of VLANs</vt:lpstr>
      <vt:lpstr>VLAN membership</vt:lpstr>
      <vt:lpstr>Creating VLANs</vt:lpstr>
      <vt:lpstr>Static VLANs</vt:lpstr>
      <vt:lpstr>Dynamic VLANs</vt:lpstr>
      <vt:lpstr>Grouping Users</vt:lpstr>
      <vt:lpstr>Port-Based (Layer 1) VLAN</vt:lpstr>
      <vt:lpstr>MAC-address Based (Layer 2) VLAN</vt:lpstr>
      <vt:lpstr>Network Protocol Based (Layer 3) VLAN</vt:lpstr>
      <vt:lpstr>Application (Higher layer VLAN)</vt:lpstr>
      <vt:lpstr>VLANs Across the Backbone</vt:lpstr>
      <vt:lpstr>Frame Tagging</vt:lpstr>
      <vt:lpstr>IEEE 802.1Q Frame Tag</vt:lpstr>
      <vt:lpstr>Router’s Role in a VLAN</vt:lpstr>
      <vt:lpstr>Use of a Layer 3 switch</vt:lpstr>
      <vt:lpstr>Reasons for using VLANs</vt:lpstr>
      <vt:lpstr>VLANs Control Broadcasts</vt:lpstr>
      <vt:lpstr>VLANs allow more flexible design</vt:lpstr>
      <vt:lpstr>VLANs Make Changes Easier</vt:lpstr>
      <vt:lpstr>VLANs Improve Security</vt:lpstr>
      <vt:lpstr>Conclusion</vt:lpstr>
    </vt:vector>
  </TitlesOfParts>
  <Company>A.N.D.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v7.0 Unit 1</dc:title>
  <dc:creator>Kelli Leader</dc:creator>
  <dc:description>Unit 1 Instructional Powerpoint presentation.</dc:description>
  <cp:lastModifiedBy>Lee Chin Seng</cp:lastModifiedBy>
  <cp:revision>236</cp:revision>
  <cp:lastPrinted>2019-06-24T10:46:36Z</cp:lastPrinted>
  <dcterms:created xsi:type="dcterms:W3CDTF">2001-09-29T03:24:16Z</dcterms:created>
  <dcterms:modified xsi:type="dcterms:W3CDTF">2020-05-25T07:04:40Z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2020-05-25T04:48:24.4676697Z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f0fa44e4-7216-4701-9044-ca1bcb73563e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lcs@np.edu.sg</vt:lpwstr>
  </property>
  <property fmtid="{D5CDD505-2E9C-101B-9397-08002B2CF9AE}" pid="13" name="MSIP_Label_30286cb9-b49f-4646-87a5-340028348160_SetDate">
    <vt:lpwstr>2020-05-25T04:48:24.4676697Z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f0fa44e4-7216-4701-9044-ca1bcb73563e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