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4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4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2.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2"/>
  </p:notesMasterIdLst>
  <p:handoutMasterIdLst>
    <p:handoutMasterId r:id="rId63"/>
  </p:handoutMasterIdLst>
  <p:sldIdLst>
    <p:sldId id="376" r:id="rId2"/>
    <p:sldId id="441" r:id="rId3"/>
    <p:sldId id="531" r:id="rId4"/>
    <p:sldId id="532" r:id="rId5"/>
    <p:sldId id="593" r:id="rId6"/>
    <p:sldId id="736" r:id="rId7"/>
    <p:sldId id="741" r:id="rId8"/>
    <p:sldId id="758" r:id="rId9"/>
    <p:sldId id="759" r:id="rId10"/>
    <p:sldId id="760" r:id="rId11"/>
    <p:sldId id="761" r:id="rId12"/>
    <p:sldId id="743" r:id="rId13"/>
    <p:sldId id="888" r:id="rId14"/>
    <p:sldId id="889" r:id="rId15"/>
    <p:sldId id="890" r:id="rId16"/>
    <p:sldId id="762" r:id="rId17"/>
    <p:sldId id="750" r:id="rId18"/>
    <p:sldId id="751" r:id="rId19"/>
    <p:sldId id="814" r:id="rId20"/>
    <p:sldId id="832" r:id="rId21"/>
    <p:sldId id="833" r:id="rId22"/>
    <p:sldId id="834" r:id="rId23"/>
    <p:sldId id="835" r:id="rId24"/>
    <p:sldId id="752" r:id="rId25"/>
    <p:sldId id="836" r:id="rId26"/>
    <p:sldId id="753" r:id="rId27"/>
    <p:sldId id="815" r:id="rId28"/>
    <p:sldId id="837" r:id="rId29"/>
    <p:sldId id="766" r:id="rId30"/>
    <p:sldId id="818" r:id="rId31"/>
    <p:sldId id="819" r:id="rId32"/>
    <p:sldId id="820" r:id="rId33"/>
    <p:sldId id="821" r:id="rId34"/>
    <p:sldId id="822" r:id="rId35"/>
    <p:sldId id="823" r:id="rId36"/>
    <p:sldId id="824" r:id="rId37"/>
    <p:sldId id="825" r:id="rId38"/>
    <p:sldId id="826" r:id="rId39"/>
    <p:sldId id="827" r:id="rId40"/>
    <p:sldId id="828" r:id="rId41"/>
    <p:sldId id="829" r:id="rId42"/>
    <p:sldId id="830" r:id="rId43"/>
    <p:sldId id="831" r:id="rId44"/>
    <p:sldId id="768" r:id="rId45"/>
    <p:sldId id="884" r:id="rId46"/>
    <p:sldId id="885" r:id="rId47"/>
    <p:sldId id="886" r:id="rId48"/>
    <p:sldId id="887" r:id="rId49"/>
    <p:sldId id="883" r:id="rId50"/>
    <p:sldId id="769" r:id="rId51"/>
    <p:sldId id="770" r:id="rId52"/>
    <p:sldId id="771" r:id="rId53"/>
    <p:sldId id="772" r:id="rId54"/>
    <p:sldId id="773" r:id="rId55"/>
    <p:sldId id="774" r:id="rId56"/>
    <p:sldId id="775" r:id="rId57"/>
    <p:sldId id="720" r:id="rId58"/>
    <p:sldId id="882" r:id="rId59"/>
    <p:sldId id="732" r:id="rId60"/>
    <p:sldId id="733" r:id="rId61"/>
  </p:sldIdLst>
  <p:sldSz cx="12192000" cy="6858000"/>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CC00"/>
    <a:srgbClr val="800000"/>
    <a:srgbClr val="009900"/>
    <a:srgbClr val="CCECFF"/>
    <a:srgbClr val="CCFFFF"/>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701" autoAdjust="0"/>
  </p:normalViewPr>
  <p:slideViewPr>
    <p:cSldViewPr>
      <p:cViewPr varScale="1">
        <p:scale>
          <a:sx n="88" d="100"/>
          <a:sy n="88" d="100"/>
        </p:scale>
        <p:origin x="90"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123"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12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124"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125"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Hock Guan" userId="e5f7d661-fe1a-47b6-b277-f25b08fa15d4" providerId="ADAL" clId="{34E7B121-2CE8-4E1B-B7B4-2BBCCDAD09F5}"/>
    <pc:docChg chg="undo custSel modSld sldOrd modMainMaster">
      <pc:chgData name="Tan Hock Guan" userId="e5f7d661-fe1a-47b6-b277-f25b08fa15d4" providerId="ADAL" clId="{34E7B121-2CE8-4E1B-B7B4-2BBCCDAD09F5}" dt="2018-05-13T07:22:03.166" v="857" actId="20577"/>
      <pc:docMkLst>
        <pc:docMk/>
      </pc:docMkLst>
      <pc:sldChg chg="modSp">
        <pc:chgData name="Tan Hock Guan" userId="e5f7d661-fe1a-47b6-b277-f25b08fa15d4" providerId="ADAL" clId="{34E7B121-2CE8-4E1B-B7B4-2BBCCDAD09F5}" dt="2018-05-13T06:44:56.498" v="3" actId="20577"/>
        <pc:sldMkLst>
          <pc:docMk/>
          <pc:sldMk cId="0" sldId="376"/>
        </pc:sldMkLst>
        <pc:spChg chg="mod">
          <ac:chgData name="Tan Hock Guan" userId="e5f7d661-fe1a-47b6-b277-f25b08fa15d4" providerId="ADAL" clId="{34E7B121-2CE8-4E1B-B7B4-2BBCCDAD09F5}" dt="2018-05-13T06:44:56.498" v="3" actId="20577"/>
          <ac:spMkLst>
            <pc:docMk/>
            <pc:sldMk cId="0" sldId="376"/>
            <ac:spMk id="129038" creationId="{00000000-0000-0000-0000-000000000000}"/>
          </ac:spMkLst>
        </pc:spChg>
      </pc:sldChg>
      <pc:sldChg chg="ord">
        <pc:chgData name="Tan Hock Guan" userId="e5f7d661-fe1a-47b6-b277-f25b08fa15d4" providerId="ADAL" clId="{34E7B121-2CE8-4E1B-B7B4-2BBCCDAD09F5}" dt="2018-05-13T06:45:35.722" v="8" actId="20577"/>
        <pc:sldMkLst>
          <pc:docMk/>
          <pc:sldMk cId="22683085" sldId="532"/>
        </pc:sldMkLst>
      </pc:sldChg>
      <pc:sldChg chg="addSp delSp modSp">
        <pc:chgData name="Tan Hock Guan" userId="e5f7d661-fe1a-47b6-b277-f25b08fa15d4" providerId="ADAL" clId="{34E7B121-2CE8-4E1B-B7B4-2BBCCDAD09F5}" dt="2018-05-13T06:53:20.967" v="122" actId="1076"/>
        <pc:sldMkLst>
          <pc:docMk/>
          <pc:sldMk cId="3319302360" sldId="735"/>
        </pc:sldMkLst>
        <pc:spChg chg="del mod">
          <ac:chgData name="Tan Hock Guan" userId="e5f7d661-fe1a-47b6-b277-f25b08fa15d4" providerId="ADAL" clId="{34E7B121-2CE8-4E1B-B7B4-2BBCCDAD09F5}" dt="2018-05-13T06:51:28.894" v="11" actId="1076"/>
          <ac:spMkLst>
            <pc:docMk/>
            <pc:sldMk cId="3319302360" sldId="735"/>
            <ac:spMk id="7" creationId="{00000000-0000-0000-0000-000000000000}"/>
          </ac:spMkLst>
        </pc:spChg>
        <pc:spChg chg="add mod">
          <ac:chgData name="Tan Hock Guan" userId="e5f7d661-fe1a-47b6-b277-f25b08fa15d4" providerId="ADAL" clId="{34E7B121-2CE8-4E1B-B7B4-2BBCCDAD09F5}" dt="2018-05-13T06:53:20.967" v="122" actId="1076"/>
          <ac:spMkLst>
            <pc:docMk/>
            <pc:sldMk cId="3319302360" sldId="735"/>
            <ac:spMk id="10" creationId="{AB040E85-BE5C-4A19-A1AC-254CBCD7B0D9}"/>
          </ac:spMkLst>
        </pc:spChg>
      </pc:sldChg>
      <pc:sldChg chg="modSp">
        <pc:chgData name="Tan Hock Guan" userId="e5f7d661-fe1a-47b6-b277-f25b08fa15d4" providerId="ADAL" clId="{34E7B121-2CE8-4E1B-B7B4-2BBCCDAD09F5}" dt="2018-05-13T07:13:12.849" v="556" actId="20577"/>
        <pc:sldMkLst>
          <pc:docMk/>
          <pc:sldMk cId="2776828228" sldId="839"/>
        </pc:sldMkLst>
        <pc:spChg chg="mod">
          <ac:chgData name="Tan Hock Guan" userId="e5f7d661-fe1a-47b6-b277-f25b08fa15d4" providerId="ADAL" clId="{34E7B121-2CE8-4E1B-B7B4-2BBCCDAD09F5}" dt="2018-05-13T07:13:12.849" v="556" actId="20577"/>
          <ac:spMkLst>
            <pc:docMk/>
            <pc:sldMk cId="2776828228" sldId="839"/>
            <ac:spMk id="3" creationId="{00000000-0000-0000-0000-000000000000}"/>
          </ac:spMkLst>
        </pc:spChg>
      </pc:sldChg>
      <pc:sldChg chg="modSp">
        <pc:chgData name="Tan Hock Guan" userId="e5f7d661-fe1a-47b6-b277-f25b08fa15d4" providerId="ADAL" clId="{34E7B121-2CE8-4E1B-B7B4-2BBCCDAD09F5}" dt="2018-05-13T07:10:15.085" v="445" actId="6549"/>
        <pc:sldMkLst>
          <pc:docMk/>
          <pc:sldMk cId="2155557675" sldId="840"/>
        </pc:sldMkLst>
        <pc:spChg chg="mod">
          <ac:chgData name="Tan Hock Guan" userId="e5f7d661-fe1a-47b6-b277-f25b08fa15d4" providerId="ADAL" clId="{34E7B121-2CE8-4E1B-B7B4-2BBCCDAD09F5}" dt="2018-05-13T07:10:15.085" v="445" actId="6549"/>
          <ac:spMkLst>
            <pc:docMk/>
            <pc:sldMk cId="2155557675" sldId="840"/>
            <ac:spMk id="4" creationId="{00000000-0000-0000-0000-000000000000}"/>
          </ac:spMkLst>
        </pc:spChg>
      </pc:sldChg>
      <pc:sldChg chg="modSp">
        <pc:chgData name="Tan Hock Guan" userId="e5f7d661-fe1a-47b6-b277-f25b08fa15d4" providerId="ADAL" clId="{34E7B121-2CE8-4E1B-B7B4-2BBCCDAD09F5}" dt="2018-05-13T07:10:32.228" v="446" actId="113"/>
        <pc:sldMkLst>
          <pc:docMk/>
          <pc:sldMk cId="91222060" sldId="848"/>
        </pc:sldMkLst>
        <pc:spChg chg="mod">
          <ac:chgData name="Tan Hock Guan" userId="e5f7d661-fe1a-47b6-b277-f25b08fa15d4" providerId="ADAL" clId="{34E7B121-2CE8-4E1B-B7B4-2BBCCDAD09F5}" dt="2018-05-13T07:10:32.228" v="446" actId="113"/>
          <ac:spMkLst>
            <pc:docMk/>
            <pc:sldMk cId="91222060" sldId="848"/>
            <ac:spMk id="7" creationId="{00000000-0000-0000-0000-000000000000}"/>
          </ac:spMkLst>
        </pc:spChg>
      </pc:sldChg>
      <pc:sldChg chg="modSp">
        <pc:chgData name="Tan Hock Guan" userId="e5f7d661-fe1a-47b6-b277-f25b08fa15d4" providerId="ADAL" clId="{34E7B121-2CE8-4E1B-B7B4-2BBCCDAD09F5}" dt="2018-05-13T07:19:14.042" v="792" actId="20577"/>
        <pc:sldMkLst>
          <pc:docMk/>
          <pc:sldMk cId="991909135" sldId="861"/>
        </pc:sldMkLst>
        <pc:spChg chg="mod">
          <ac:chgData name="Tan Hock Guan" userId="e5f7d661-fe1a-47b6-b277-f25b08fa15d4" providerId="ADAL" clId="{34E7B121-2CE8-4E1B-B7B4-2BBCCDAD09F5}" dt="2018-05-13T07:19:14.042" v="792" actId="20577"/>
          <ac:spMkLst>
            <pc:docMk/>
            <pc:sldMk cId="991909135" sldId="861"/>
            <ac:spMk id="4" creationId="{00000000-0000-0000-0000-000000000000}"/>
          </ac:spMkLst>
        </pc:spChg>
      </pc:sldChg>
      <pc:sldChg chg="modSp">
        <pc:chgData name="Tan Hock Guan" userId="e5f7d661-fe1a-47b6-b277-f25b08fa15d4" providerId="ADAL" clId="{34E7B121-2CE8-4E1B-B7B4-2BBCCDAD09F5}" dt="2018-05-13T07:17:12.130" v="657" actId="20577"/>
        <pc:sldMkLst>
          <pc:docMk/>
          <pc:sldMk cId="2516850571" sldId="862"/>
        </pc:sldMkLst>
        <pc:spChg chg="mod">
          <ac:chgData name="Tan Hock Guan" userId="e5f7d661-fe1a-47b6-b277-f25b08fa15d4" providerId="ADAL" clId="{34E7B121-2CE8-4E1B-B7B4-2BBCCDAD09F5}" dt="2018-05-13T07:17:12.130" v="657" actId="20577"/>
          <ac:spMkLst>
            <pc:docMk/>
            <pc:sldMk cId="2516850571" sldId="862"/>
            <ac:spMk id="7" creationId="{00000000-0000-0000-0000-000000000000}"/>
          </ac:spMkLst>
        </pc:spChg>
      </pc:sldChg>
      <pc:sldChg chg="modSp">
        <pc:chgData name="Tan Hock Guan" userId="e5f7d661-fe1a-47b6-b277-f25b08fa15d4" providerId="ADAL" clId="{34E7B121-2CE8-4E1B-B7B4-2BBCCDAD09F5}" dt="2018-05-13T07:18:12.718" v="783" actId="6549"/>
        <pc:sldMkLst>
          <pc:docMk/>
          <pc:sldMk cId="2477198753" sldId="863"/>
        </pc:sldMkLst>
        <pc:spChg chg="mod">
          <ac:chgData name="Tan Hock Guan" userId="e5f7d661-fe1a-47b6-b277-f25b08fa15d4" providerId="ADAL" clId="{34E7B121-2CE8-4E1B-B7B4-2BBCCDAD09F5}" dt="2018-05-13T07:18:12.718" v="783" actId="6549"/>
          <ac:spMkLst>
            <pc:docMk/>
            <pc:sldMk cId="2477198753" sldId="863"/>
            <ac:spMk id="3" creationId="{00000000-0000-0000-0000-000000000000}"/>
          </ac:spMkLst>
        </pc:spChg>
      </pc:sldChg>
      <pc:sldChg chg="modSp">
        <pc:chgData name="Tan Hock Guan" userId="e5f7d661-fe1a-47b6-b277-f25b08fa15d4" providerId="ADAL" clId="{34E7B121-2CE8-4E1B-B7B4-2BBCCDAD09F5}" dt="2018-05-13T07:19:29.954" v="793" actId="20577"/>
        <pc:sldMkLst>
          <pc:docMk/>
          <pc:sldMk cId="3177107492" sldId="864"/>
        </pc:sldMkLst>
        <pc:spChg chg="mod">
          <ac:chgData name="Tan Hock Guan" userId="e5f7d661-fe1a-47b6-b277-f25b08fa15d4" providerId="ADAL" clId="{34E7B121-2CE8-4E1B-B7B4-2BBCCDAD09F5}" dt="2018-05-13T07:19:29.954" v="793" actId="20577"/>
          <ac:spMkLst>
            <pc:docMk/>
            <pc:sldMk cId="3177107492" sldId="864"/>
            <ac:spMk id="7" creationId="{00000000-0000-0000-0000-000000000000}"/>
          </ac:spMkLst>
        </pc:spChg>
      </pc:sldChg>
      <pc:sldChg chg="modSp">
        <pc:chgData name="Tan Hock Guan" userId="e5f7d661-fe1a-47b6-b277-f25b08fa15d4" providerId="ADAL" clId="{34E7B121-2CE8-4E1B-B7B4-2BBCCDAD09F5}" dt="2018-05-13T07:19:38.149" v="794" actId="20577"/>
        <pc:sldMkLst>
          <pc:docMk/>
          <pc:sldMk cId="2794431727" sldId="865"/>
        </pc:sldMkLst>
        <pc:spChg chg="mod">
          <ac:chgData name="Tan Hock Guan" userId="e5f7d661-fe1a-47b6-b277-f25b08fa15d4" providerId="ADAL" clId="{34E7B121-2CE8-4E1B-B7B4-2BBCCDAD09F5}" dt="2018-05-13T07:19:38.149" v="794" actId="20577"/>
          <ac:spMkLst>
            <pc:docMk/>
            <pc:sldMk cId="2794431727" sldId="865"/>
            <ac:spMk id="2" creationId="{00000000-0000-0000-0000-000000000000}"/>
          </ac:spMkLst>
        </pc:spChg>
      </pc:sldChg>
      <pc:sldChg chg="addSp modSp">
        <pc:chgData name="Tan Hock Guan" userId="e5f7d661-fe1a-47b6-b277-f25b08fa15d4" providerId="ADAL" clId="{34E7B121-2CE8-4E1B-B7B4-2BBCCDAD09F5}" dt="2018-05-13T07:20:54.275" v="856" actId="20577"/>
        <pc:sldMkLst>
          <pc:docMk/>
          <pc:sldMk cId="1498560264" sldId="868"/>
        </pc:sldMkLst>
        <pc:spChg chg="add mod">
          <ac:chgData name="Tan Hock Guan" userId="e5f7d661-fe1a-47b6-b277-f25b08fa15d4" providerId="ADAL" clId="{34E7B121-2CE8-4E1B-B7B4-2BBCCDAD09F5}" dt="2018-05-13T07:20:54.275" v="856" actId="20577"/>
          <ac:spMkLst>
            <pc:docMk/>
            <pc:sldMk cId="1498560264" sldId="868"/>
            <ac:spMk id="9" creationId="{EAF1A5CE-B437-4A49-8935-51F0404A89DF}"/>
          </ac:spMkLst>
        </pc:spChg>
        <pc:picChg chg="mod">
          <ac:chgData name="Tan Hock Guan" userId="e5f7d661-fe1a-47b6-b277-f25b08fa15d4" providerId="ADAL" clId="{34E7B121-2CE8-4E1B-B7B4-2BBCCDAD09F5}" dt="2018-05-13T07:20:35.872" v="815" actId="1076"/>
          <ac:picMkLst>
            <pc:docMk/>
            <pc:sldMk cId="1498560264" sldId="868"/>
            <ac:picMk id="2" creationId="{00000000-0000-0000-0000-000000000000}"/>
          </ac:picMkLst>
        </pc:picChg>
        <pc:cxnChg chg="add mod">
          <ac:chgData name="Tan Hock Guan" userId="e5f7d661-fe1a-47b6-b277-f25b08fa15d4" providerId="ADAL" clId="{34E7B121-2CE8-4E1B-B7B4-2BBCCDAD09F5}" dt="2018-05-13T07:20:02.096" v="795" actId="11529"/>
          <ac:cxnSpMkLst>
            <pc:docMk/>
            <pc:sldMk cId="1498560264" sldId="868"/>
            <ac:cxnSpMk id="6" creationId="{31C468D2-8ADB-4D20-8745-0C41971BCC9E}"/>
          </ac:cxnSpMkLst>
        </pc:cxnChg>
        <pc:cxnChg chg="add mod">
          <ac:chgData name="Tan Hock Guan" userId="e5f7d661-fe1a-47b6-b277-f25b08fa15d4" providerId="ADAL" clId="{34E7B121-2CE8-4E1B-B7B4-2BBCCDAD09F5}" dt="2018-05-13T07:20:11.513" v="796" actId="11529"/>
          <ac:cxnSpMkLst>
            <pc:docMk/>
            <pc:sldMk cId="1498560264" sldId="868"/>
            <ac:cxnSpMk id="8" creationId="{52A79FB8-897A-4993-AAE5-51C8818861D8}"/>
          </ac:cxnSpMkLst>
        </pc:cxnChg>
      </pc:sldChg>
      <pc:sldChg chg="modSp">
        <pc:chgData name="Tan Hock Guan" userId="e5f7d661-fe1a-47b6-b277-f25b08fa15d4" providerId="ADAL" clId="{34E7B121-2CE8-4E1B-B7B4-2BBCCDAD09F5}" dt="2018-05-13T07:22:03.166" v="857" actId="20577"/>
        <pc:sldMkLst>
          <pc:docMk/>
          <pc:sldMk cId="1765205150" sldId="875"/>
        </pc:sldMkLst>
        <pc:spChg chg="mod">
          <ac:chgData name="Tan Hock Guan" userId="e5f7d661-fe1a-47b6-b277-f25b08fa15d4" providerId="ADAL" clId="{34E7B121-2CE8-4E1B-B7B4-2BBCCDAD09F5}" dt="2018-05-13T07:22:03.166" v="857" actId="20577"/>
          <ac:spMkLst>
            <pc:docMk/>
            <pc:sldMk cId="1765205150" sldId="875"/>
            <ac:spMk id="3" creationId="{00000000-0000-0000-0000-000000000000}"/>
          </ac:spMkLst>
        </pc:spChg>
      </pc:sldChg>
      <pc:sldChg chg="modSp">
        <pc:chgData name="Tan Hock Guan" userId="e5f7d661-fe1a-47b6-b277-f25b08fa15d4" providerId="ADAL" clId="{34E7B121-2CE8-4E1B-B7B4-2BBCCDAD09F5}" dt="2018-05-13T07:15:57.562" v="622" actId="20577"/>
        <pc:sldMkLst>
          <pc:docMk/>
          <pc:sldMk cId="1405406903" sldId="881"/>
        </pc:sldMkLst>
        <pc:spChg chg="mod">
          <ac:chgData name="Tan Hock Guan" userId="e5f7d661-fe1a-47b6-b277-f25b08fa15d4" providerId="ADAL" clId="{34E7B121-2CE8-4E1B-B7B4-2BBCCDAD09F5}" dt="2018-05-13T07:15:57.562" v="622" actId="20577"/>
          <ac:spMkLst>
            <pc:docMk/>
            <pc:sldMk cId="1405406903" sldId="881"/>
            <ac:spMk id="3" creationId="{00000000-0000-0000-0000-000000000000}"/>
          </ac:spMkLst>
        </pc:spChg>
      </pc:sldChg>
      <pc:sldMasterChg chg="modSp">
        <pc:chgData name="Tan Hock Guan" userId="e5f7d661-fe1a-47b6-b277-f25b08fa15d4" providerId="ADAL" clId="{34E7B121-2CE8-4E1B-B7B4-2BBCCDAD09F5}" dt="2018-05-13T06:45:17.874" v="7" actId="20577"/>
        <pc:sldMasterMkLst>
          <pc:docMk/>
          <pc:sldMasterMk cId="0" sldId="2147483650"/>
        </pc:sldMasterMkLst>
        <pc:spChg chg="mod">
          <ac:chgData name="Tan Hock Guan" userId="e5f7d661-fe1a-47b6-b277-f25b08fa15d4" providerId="ADAL" clId="{34E7B121-2CE8-4E1B-B7B4-2BBCCDAD09F5}" dt="2018-05-13T06:45:17.874" v="7" actId="20577"/>
          <ac:spMkLst>
            <pc:docMk/>
            <pc:sldMasterMk cId="0" sldId="2147483650"/>
            <ac:spMk id="48144" creationId="{00000000-0000-0000-0000-000000000000}"/>
          </ac:spMkLst>
        </pc:spChg>
      </pc:sldMasterChg>
    </pc:docChg>
  </pc:docChgLst>
  <pc:docChgLst>
    <pc:chgData name="Tan Hock Guan" userId="e5f7d661-fe1a-47b6-b277-f25b08fa15d4" providerId="ADAL" clId="{427461BC-15AF-4EE1-8EE6-91805079BB0A}"/>
    <pc:docChg chg="custSel modSld">
      <pc:chgData name="Tan Hock Guan" userId="e5f7d661-fe1a-47b6-b277-f25b08fa15d4" providerId="ADAL" clId="{427461BC-15AF-4EE1-8EE6-91805079BB0A}" dt="2018-05-13T07:47:50.337" v="39" actId="20577"/>
      <pc:docMkLst>
        <pc:docMk/>
      </pc:docMkLst>
      <pc:sldChg chg="modSp">
        <pc:chgData name="Tan Hock Guan" userId="e5f7d661-fe1a-47b6-b277-f25b08fa15d4" providerId="ADAL" clId="{427461BC-15AF-4EE1-8EE6-91805079BB0A}" dt="2018-05-13T07:39:08.714" v="37" actId="20577"/>
        <pc:sldMkLst>
          <pc:docMk/>
          <pc:sldMk cId="3703475817" sldId="766"/>
        </pc:sldMkLst>
        <pc:spChg chg="mod">
          <ac:chgData name="Tan Hock Guan" userId="e5f7d661-fe1a-47b6-b277-f25b08fa15d4" providerId="ADAL" clId="{427461BC-15AF-4EE1-8EE6-91805079BB0A}" dt="2018-05-13T07:39:08.714" v="37" actId="20577"/>
          <ac:spMkLst>
            <pc:docMk/>
            <pc:sldMk cId="3703475817" sldId="766"/>
            <ac:spMk id="7" creationId="{00000000-0000-0000-0000-000000000000}"/>
          </ac:spMkLst>
        </pc:spChg>
      </pc:sldChg>
      <pc:sldChg chg="modSp">
        <pc:chgData name="Tan Hock Guan" userId="e5f7d661-fe1a-47b6-b277-f25b08fa15d4" providerId="ADAL" clId="{427461BC-15AF-4EE1-8EE6-91805079BB0A}" dt="2018-05-13T07:47:50.337" v="39" actId="20577"/>
        <pc:sldMkLst>
          <pc:docMk/>
          <pc:sldMk cId="2477198753" sldId="863"/>
        </pc:sldMkLst>
        <pc:spChg chg="mod">
          <ac:chgData name="Tan Hock Guan" userId="e5f7d661-fe1a-47b6-b277-f25b08fa15d4" providerId="ADAL" clId="{427461BC-15AF-4EE1-8EE6-91805079BB0A}" dt="2018-05-13T07:47:50.337" v="39" actId="20577"/>
          <ac:spMkLst>
            <pc:docMk/>
            <pc:sldMk cId="2477198753" sldId="86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73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pPr>
              <a:defRPr/>
            </a:pPr>
            <a:endParaRPr lang="en-US" alt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9063" y="746125"/>
            <a:ext cx="6545262"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pPr>
              <a:defRPr/>
            </a:pPr>
            <a:endParaRPr lang="en-US" alt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panose="020B0604020202020204" pitchFamily="34" charset="0"/>
              </a:defRPr>
            </a:lvl1pPr>
          </a:lstStyle>
          <a:p>
            <a:pPr>
              <a:defRPr/>
            </a:pPr>
            <a:fld id="{DF7D8D15-C1EE-4187-BFF7-4E97858134BB}" type="slidenum">
              <a:rPr lang="en-GB" altLang="en-US"/>
              <a:pPr>
                <a:defRPr/>
              </a:pPr>
              <a:t>‹#›</a:t>
            </a:fld>
            <a:endParaRPr lang="en-GB" altLang="en-US"/>
          </a:p>
        </p:txBody>
      </p:sp>
    </p:spTree>
    <p:extLst>
      <p:ext uri="{BB962C8B-B14F-4D97-AF65-F5344CB8AC3E}">
        <p14:creationId xmlns:p14="http://schemas.microsoft.com/office/powerpoint/2010/main" val="376262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8652376-84BA-45EB-ADF9-F8917EE4E4FE}" type="slidenum">
              <a:rPr lang="en-GB" altLang="en-US" sz="1000" smtClean="0">
                <a:latin typeface="Arial" panose="020B0604020202020204" pitchFamily="34" charset="0"/>
              </a:rPr>
              <a:pPr/>
              <a:t>1</a:t>
            </a:fld>
            <a:endParaRPr lang="en-GB" altLang="en-US" sz="1000" dirty="0">
              <a:latin typeface="Arial" panose="020B0604020202020204" pitchFamily="34" charset="0"/>
            </a:endParaRPr>
          </a:p>
        </p:txBody>
      </p:sp>
      <p:sp>
        <p:nvSpPr>
          <p:cNvPr id="5123" name="Rectangle 2"/>
          <p:cNvSpPr>
            <a:spLocks noGrp="1" noRot="1" noChangeAspect="1" noChangeArrowheads="1" noTextEdit="1"/>
          </p:cNvSpPr>
          <p:nvPr>
            <p:ph type="sldImg"/>
          </p:nvPr>
        </p:nvSpPr>
        <p:spPr>
          <a:xfrm>
            <a:off x="119063" y="746125"/>
            <a:ext cx="6545262" cy="3683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dirty="0">
                <a:latin typeface="Arial" panose="020B0604020202020204" pitchFamily="34" charset="0"/>
              </a:rPr>
              <a:t>Left-hand Bar – </a:t>
            </a:r>
          </a:p>
          <a:p>
            <a:pPr marL="228600" indent="-228600">
              <a:buFontTx/>
              <a:buAutoNum type="arabicPeriod"/>
            </a:pPr>
            <a:r>
              <a:rPr lang="en-US" altLang="en-US" dirty="0">
                <a:latin typeface="Arial" panose="020B0604020202020204" pitchFamily="34" charset="0"/>
              </a:rPr>
              <a:t>Replace Lecture Title</a:t>
            </a:r>
          </a:p>
          <a:p>
            <a:pPr marL="228600" indent="-228600">
              <a:buFontTx/>
              <a:buAutoNum type="arabicPeriod"/>
            </a:pPr>
            <a:r>
              <a:rPr lang="en-US" altLang="en-US" dirty="0">
                <a:latin typeface="Arial" panose="020B0604020202020204" pitchFamily="34" charset="0"/>
              </a:rPr>
              <a:t>Replace &lt; Module Name &gt;</a:t>
            </a:r>
          </a:p>
          <a:p>
            <a:pPr marL="228600" indent="-228600">
              <a:buFontTx/>
              <a:buAutoNum type="arabicPeriod"/>
            </a:pPr>
            <a:r>
              <a:rPr lang="en-US" altLang="en-US" dirty="0">
                <a:latin typeface="Arial" panose="020B0604020202020204" pitchFamily="34" charset="0"/>
              </a:rPr>
              <a:t>Replace Year and Semester if necessary</a:t>
            </a:r>
          </a:p>
        </p:txBody>
      </p:sp>
    </p:spTree>
    <p:extLst>
      <p:ext uri="{BB962C8B-B14F-4D97-AF65-F5344CB8AC3E}">
        <p14:creationId xmlns:p14="http://schemas.microsoft.com/office/powerpoint/2010/main" val="121395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9063" y="746125"/>
            <a:ext cx="6545262" cy="3683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Tree>
    <p:extLst>
      <p:ext uri="{BB962C8B-B14F-4D97-AF65-F5344CB8AC3E}">
        <p14:creationId xmlns:p14="http://schemas.microsoft.com/office/powerpoint/2010/main" val="3131305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F7D8D15-C1EE-4187-BFF7-4E97858134BB}" type="slidenum">
              <a:rPr lang="en-GB" altLang="en-US" smtClean="0"/>
              <a:pPr>
                <a:defRPr/>
              </a:pPr>
              <a:t>10</a:t>
            </a:fld>
            <a:endParaRPr lang="en-GB" altLang="en-US"/>
          </a:p>
        </p:txBody>
      </p:sp>
    </p:spTree>
    <p:extLst>
      <p:ext uri="{BB962C8B-B14F-4D97-AF65-F5344CB8AC3E}">
        <p14:creationId xmlns:p14="http://schemas.microsoft.com/office/powerpoint/2010/main" val="68873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F7D8D15-C1EE-4187-BFF7-4E97858134BB}" type="slidenum">
              <a:rPr lang="en-GB" altLang="en-US" smtClean="0"/>
              <a:pPr>
                <a:defRPr/>
              </a:pPr>
              <a:t>11</a:t>
            </a:fld>
            <a:endParaRPr lang="en-GB" altLang="en-US"/>
          </a:p>
        </p:txBody>
      </p:sp>
    </p:spTree>
    <p:extLst>
      <p:ext uri="{BB962C8B-B14F-4D97-AF65-F5344CB8AC3E}">
        <p14:creationId xmlns:p14="http://schemas.microsoft.com/office/powerpoint/2010/main" val="278521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9063" y="746125"/>
            <a:ext cx="6545262" cy="3683000"/>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latin typeface="Arial" panose="020B0604020202020204" pitchFamily="34" charset="0"/>
            </a:endParaRPr>
          </a:p>
        </p:txBody>
      </p:sp>
    </p:spTree>
    <p:extLst>
      <p:ext uri="{BB962C8B-B14F-4D97-AF65-F5344CB8AC3E}">
        <p14:creationId xmlns:p14="http://schemas.microsoft.com/office/powerpoint/2010/main" val="37674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219200" y="609600"/>
            <a:ext cx="10160000" cy="838200"/>
          </a:xfrm>
          <a:solidFill>
            <a:srgbClr val="0000FF"/>
          </a:solidFill>
          <a:ln w="9525"/>
        </p:spPr>
        <p:txBody>
          <a:bodyPr anchor="b"/>
          <a:lstStyle>
            <a:lvl1pPr algn="ctr">
              <a:defRPr sz="4400">
                <a:solidFill>
                  <a:srgbClr val="FFFF00"/>
                </a:solidFill>
                <a:effectLst/>
              </a:defRPr>
            </a:lvl1pPr>
          </a:lstStyle>
          <a:p>
            <a:r>
              <a:rPr lang="en-US"/>
              <a:t>Chapter</a:t>
            </a:r>
          </a:p>
        </p:txBody>
      </p:sp>
      <p:sp>
        <p:nvSpPr>
          <p:cNvPr id="49155" name="Rectangle 3"/>
          <p:cNvSpPr>
            <a:spLocks noGrp="1" noChangeArrowheads="1"/>
          </p:cNvSpPr>
          <p:nvPr>
            <p:ph type="subTitle" idx="1"/>
          </p:nvPr>
        </p:nvSpPr>
        <p:spPr>
          <a:xfrm>
            <a:off x="5384800" y="2743200"/>
            <a:ext cx="5892800" cy="2895600"/>
          </a:xfrm>
        </p:spPr>
        <p:txBody>
          <a:bodyPr/>
          <a:lstStyle>
            <a:lvl1pPr marL="0" indent="0">
              <a:buFont typeface="Wingdings" pitchFamily="2" charset="2"/>
              <a:buNone/>
              <a:defRPr sz="32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402790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142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4800" y="0"/>
            <a:ext cx="29972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7884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16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70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75524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0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4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none">
                <a:effectLst/>
              </a:defRPr>
            </a:lvl1pPr>
          </a:lstStyle>
          <a:p>
            <a:r>
              <a:rPr lang="en-US" dirty="0"/>
              <a:t>Click to edit Master title style</a:t>
            </a:r>
          </a:p>
        </p:txBody>
      </p:sp>
    </p:spTree>
    <p:extLst>
      <p:ext uri="{BB962C8B-B14F-4D97-AF65-F5344CB8AC3E}">
        <p14:creationId xmlns:p14="http://schemas.microsoft.com/office/powerpoint/2010/main" val="107616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3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6424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10358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1066800"/>
            <a:ext cx="10871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44" name="Rectangle 16"/>
          <p:cNvSpPr>
            <a:spLocks noChangeArrowheads="1"/>
          </p:cNvSpPr>
          <p:nvPr userDrawn="1"/>
        </p:nvSpPr>
        <p:spPr bwMode="auto">
          <a:xfrm>
            <a:off x="2235200" y="6400800"/>
            <a:ext cx="8534400" cy="381000"/>
          </a:xfrm>
          <a:prstGeom prst="rect">
            <a:avLst/>
          </a:prstGeom>
          <a:noFill/>
          <a:ln w="9525">
            <a:noFill/>
            <a:miter lim="800000"/>
            <a:headEnd/>
            <a:tailEnd/>
          </a:ln>
        </p:spPr>
        <p:txBody>
          <a:bodyPr anchor="b"/>
          <a:lstStyle>
            <a:lvl1pPr marL="342900" indent="-342900">
              <a:defRPr sz="2400">
                <a:solidFill>
                  <a:schemeClr val="tx1"/>
                </a:solidFill>
                <a:latin typeface="Verdana" panose="020B0604030504040204" pitchFamily="34" charset="0"/>
              </a:defRPr>
            </a:lvl1pPr>
            <a:lvl2pPr>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lvl="1">
              <a:spcBef>
                <a:spcPct val="50000"/>
              </a:spcBef>
              <a:defRPr/>
            </a:pPr>
            <a:r>
              <a:rPr lang="en-US" altLang="en-US" sz="1200" dirty="0">
                <a:latin typeface="Arial Narrow" panose="020B0606020202030204" pitchFamily="34" charset="0"/>
              </a:rPr>
              <a:t>Diploma in </a:t>
            </a:r>
            <a:r>
              <a:rPr lang="en-US" altLang="en-US" sz="1200" dirty="0" smtClean="0">
                <a:latin typeface="Arial Narrow" panose="020B0606020202030204" pitchFamily="34" charset="0"/>
              </a:rPr>
              <a:t>CSF</a:t>
            </a:r>
            <a:r>
              <a:rPr lang="en-US" altLang="en-US" sz="1200" baseline="0" dirty="0" smtClean="0">
                <a:latin typeface="Arial Narrow" panose="020B0606020202030204" pitchFamily="34" charset="0"/>
              </a:rPr>
              <a:t>                                                                </a:t>
            </a:r>
            <a:r>
              <a:rPr lang="en-US" sz="1000" b="0" kern="0" dirty="0">
                <a:solidFill>
                  <a:srgbClr val="0033CC"/>
                </a:solidFill>
                <a:effectLst/>
              </a:rPr>
              <a:t>Vulnerabilities Scanning </a:t>
            </a:r>
          </a:p>
          <a:p>
            <a:pPr lvl="1">
              <a:spcBef>
                <a:spcPts val="0"/>
              </a:spcBef>
              <a:defRPr/>
            </a:pPr>
            <a:r>
              <a:rPr lang="en-US" altLang="en-US" sz="1200" dirty="0">
                <a:latin typeface="Arial Narrow" panose="020B0606020202030204" pitchFamily="34" charset="0"/>
              </a:rPr>
              <a:t>EH  </a:t>
            </a:r>
            <a:r>
              <a:rPr lang="en-US" altLang="en-US" sz="1200" dirty="0" smtClean="0">
                <a:latin typeface="Arial Narrow" panose="020B0606020202030204" pitchFamily="34" charset="0"/>
              </a:rPr>
              <a:t>AY21/22, </a:t>
            </a:r>
            <a:r>
              <a:rPr lang="en-US" altLang="en-US" sz="1200" dirty="0">
                <a:latin typeface="Arial Narrow" panose="020B0606020202030204" pitchFamily="34" charset="0"/>
              </a:rPr>
              <a:t>Sem 5		                                  Slide </a:t>
            </a:r>
            <a:fld id="{B3DEAB90-769D-463E-BD21-073D094AAA1B}" type="slidenum">
              <a:rPr lang="en-US" altLang="en-US" sz="1200" smtClean="0">
                <a:latin typeface="Arial Narrow" panose="020B0606020202030204" pitchFamily="34" charset="0"/>
              </a:rPr>
              <a:pPr lvl="1">
                <a:spcBef>
                  <a:spcPts val="0"/>
                </a:spcBef>
                <a:defRPr/>
              </a:pPr>
              <a:t>‹#›</a:t>
            </a:fld>
            <a:endParaRPr lang="en-US" altLang="en-US" sz="1200" dirty="0">
              <a:latin typeface="Arial Narrow" panose="020B0606020202030204" pitchFamily="34" charset="0"/>
            </a:endParaRPr>
          </a:p>
        </p:txBody>
      </p:sp>
      <p:sp>
        <p:nvSpPr>
          <p:cNvPr id="1028" name="Line 17"/>
          <p:cNvSpPr>
            <a:spLocks noChangeShapeType="1"/>
          </p:cNvSpPr>
          <p:nvPr userDrawn="1"/>
        </p:nvSpPr>
        <p:spPr bwMode="auto">
          <a:xfrm>
            <a:off x="609600" y="6248400"/>
            <a:ext cx="1087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48146" name="Rectangle 18"/>
          <p:cNvSpPr>
            <a:spLocks noChangeArrowheads="1"/>
          </p:cNvSpPr>
          <p:nvPr userDrawn="1"/>
        </p:nvSpPr>
        <p:spPr bwMode="auto">
          <a:xfrm>
            <a:off x="0" y="-38100"/>
            <a:ext cx="12192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defRPr/>
            </a:pPr>
            <a:endParaRPr lang="en-US" altLang="en-US" sz="2400"/>
          </a:p>
        </p:txBody>
      </p:sp>
      <p:sp>
        <p:nvSpPr>
          <p:cNvPr id="48130" name="Rectangle 2"/>
          <p:cNvSpPr>
            <a:spLocks noGrp="1" noChangeArrowheads="1"/>
          </p:cNvSpPr>
          <p:nvPr>
            <p:ph type="title"/>
          </p:nvPr>
        </p:nvSpPr>
        <p:spPr bwMode="auto">
          <a:xfrm>
            <a:off x="0" y="0"/>
            <a:ext cx="119888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Title</a:t>
            </a:r>
          </a:p>
        </p:txBody>
      </p:sp>
      <p:pic>
        <p:nvPicPr>
          <p:cNvPr id="1031" name="Picture 22" descr="School of IC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8000" y="627063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8839200" y="6400800"/>
            <a:ext cx="2540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sz="1200" dirty="0"/>
              <a:t>  Last update: </a:t>
            </a:r>
            <a:fld id="{49E9EE40-A8B8-4C07-8101-8ABA5D5CDEBC}" type="datetime1">
              <a:rPr lang="en-US" sz="1200" smtClean="0"/>
              <a:t>5/26/2021</a:t>
            </a:fld>
            <a:endParaRPr lang="en-US" sz="1200" dirty="0"/>
          </a:p>
        </p:txBody>
      </p:sp>
    </p:spTree>
  </p:cSld>
  <p:clrMap bg1="lt1" tx1="dk1" bg2="lt2" tx2="dk2" accent1="accent1" accent2="accent2" accent3="accent3" accent4="accent4" accent5="accent5" accent6="accent6" hlink="hlink" folHlink="folHlink"/>
  <p:sldLayoutIdLst>
    <p:sldLayoutId id="2147483901"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189"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377"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566"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754"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mel.np.edu.sg/webapps/blackboard/content/listContentEditable.jsp?content_id=_3884271_1&amp;course_id=_51105_1#contextMenu" TargetMode="Externa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hyperlink" Target="https://mel.np.edu.sg/webapps/blackboard/content/listContentEditable.jsp?content_id=_3884271_1&amp;course_id=_51105_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www.cvedetails.com/cwe-definitions.ph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cvedetails.com/vulnerability-list.php?vendor_id=26&amp;product_id=32238&amp;version_id=&amp;page=1&amp;hasexp=0&amp;opdos=0&amp;opec=0&amp;opov=0&amp;opcsrf=0&amp;opgpriv=0&amp;opsqli=0&amp;opxss=0&amp;opdirt=0&amp;opmemc=0&amp;ophttprs=0&amp;opbyp=0&amp;opfileinc=0&amp;opginf=0&amp;cvssscoremin=0&amp;cvssscoremax=0&amp;year=0&amp;month=0&amp;cweid=0&amp;order=3&amp;trc=125&amp;sha=41e451b72c2e412c0a1cb8cb1dcfee3d16d51c4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mel.np.edu.sg/webapps/blackboard/content/listContentEditable.jsp?content_id=_3884271_1&amp;course_id=_51105_1#contextMenu" TargetMode="Externa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hyperlink" Target="https://mel.np.edu.sg/webapps/blackboard/content/listContentEditable.jsp?content_id=_3884271_1&amp;course_id=_51105_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www.rapid7.com/" TargetMode="External"/><Relationship Id="rId2" Type="http://schemas.openxmlformats.org/officeDocument/2006/relationships/hyperlink" Target="http://www.tenablesecurity.com/" TargetMode="External"/><Relationship Id="rId1" Type="http://schemas.openxmlformats.org/officeDocument/2006/relationships/slideLayout" Target="../slideLayouts/slideLayout2.xml"/><Relationship Id="rId5" Type="http://schemas.openxmlformats.org/officeDocument/2006/relationships/hyperlink" Target="http://www.eeye.com/" TargetMode="External"/><Relationship Id="rId4" Type="http://schemas.openxmlformats.org/officeDocument/2006/relationships/hyperlink" Target="http://www.saintcorporation.com/"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foundstone.com/" TargetMode="External"/><Relationship Id="rId2" Type="http://schemas.openxmlformats.org/officeDocument/2006/relationships/hyperlink" Target="http://www.qualys.co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Line 15"/>
          <p:cNvSpPr>
            <a:spLocks noChangeShapeType="1"/>
          </p:cNvSpPr>
          <p:nvPr/>
        </p:nvSpPr>
        <p:spPr bwMode="auto">
          <a:xfrm>
            <a:off x="1502908" y="1171546"/>
            <a:ext cx="107101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4098" name="Rectangle 8"/>
          <p:cNvSpPr>
            <a:spLocks noChangeArrowheads="1"/>
          </p:cNvSpPr>
          <p:nvPr/>
        </p:nvSpPr>
        <p:spPr bwMode="auto">
          <a:xfrm>
            <a:off x="9236" y="-13855"/>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dirty="0">
              <a:latin typeface="Verdana" panose="020B0604030504040204" pitchFamily="34" charset="0"/>
            </a:endParaRPr>
          </a:p>
        </p:txBody>
      </p:sp>
      <p:sp>
        <p:nvSpPr>
          <p:cNvPr id="129027" name="Rectangle 3"/>
          <p:cNvSpPr>
            <a:spLocks noGrp="1" noChangeArrowheads="1"/>
          </p:cNvSpPr>
          <p:nvPr>
            <p:ph type="subTitle" idx="1"/>
          </p:nvPr>
        </p:nvSpPr>
        <p:spPr>
          <a:xfrm>
            <a:off x="3505200" y="1600200"/>
            <a:ext cx="6705600" cy="1752600"/>
          </a:xfrm>
        </p:spPr>
        <p:txBody>
          <a:bodyPr/>
          <a:lstStyle/>
          <a:p>
            <a:pPr algn="ctr">
              <a:lnSpc>
                <a:spcPct val="130000"/>
              </a:lnSpc>
              <a:defRPr/>
            </a:pPr>
            <a:r>
              <a:rPr lang="en-GB" altLang="en-US" sz="3600" dirty="0">
                <a:solidFill>
                  <a:srgbClr val="0033CC"/>
                </a:solidFill>
              </a:rPr>
              <a:t>Vulnerabilities Scanning</a:t>
            </a:r>
          </a:p>
        </p:txBody>
      </p:sp>
      <p:sp>
        <p:nvSpPr>
          <p:cNvPr id="129038" name="Rectangle 14"/>
          <p:cNvSpPr>
            <a:spLocks noChangeArrowheads="1"/>
          </p:cNvSpPr>
          <p:nvPr/>
        </p:nvSpPr>
        <p:spPr bwMode="auto">
          <a:xfrm>
            <a:off x="4114800" y="4648200"/>
            <a:ext cx="5486400" cy="1295400"/>
          </a:xfrm>
          <a:prstGeom prst="rect">
            <a:avLst/>
          </a:prstGeom>
          <a:noFill/>
          <a:ln w="9525">
            <a:noFill/>
            <a:miter lim="800000"/>
            <a:headEnd/>
            <a:tailEnd/>
          </a:ln>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lnSpc>
                <a:spcPct val="90000"/>
              </a:lnSpc>
              <a:spcBef>
                <a:spcPct val="20000"/>
              </a:spcBef>
              <a:buClr>
                <a:schemeClr val="tx2"/>
              </a:buClr>
              <a:buSzPct val="140000"/>
              <a:buFont typeface="Wingdings" pitchFamily="2" charset="2"/>
              <a:buNone/>
              <a:defRPr/>
            </a:pPr>
            <a:r>
              <a:rPr kumimoji="1" lang="en-GB" altLang="en-US" b="1" dirty="0">
                <a:latin typeface="Arial Narrow" pitchFamily="34" charset="0"/>
              </a:rPr>
              <a:t>Ethical Hacking</a:t>
            </a:r>
          </a:p>
          <a:p>
            <a:pPr algn="ctr">
              <a:lnSpc>
                <a:spcPct val="90000"/>
              </a:lnSpc>
              <a:spcBef>
                <a:spcPct val="20000"/>
              </a:spcBef>
              <a:buClr>
                <a:schemeClr val="tx2"/>
              </a:buClr>
              <a:buSzPct val="140000"/>
              <a:buFont typeface="Wingdings" pitchFamily="2" charset="2"/>
              <a:buNone/>
              <a:defRPr/>
            </a:pPr>
            <a:r>
              <a:rPr kumimoji="1" lang="en-GB" altLang="en-US" dirty="0">
                <a:latin typeface="Arial Narrow" pitchFamily="34" charset="0"/>
              </a:rPr>
              <a:t>Diploma in </a:t>
            </a:r>
            <a:r>
              <a:rPr kumimoji="1" lang="en-GB" altLang="en-US" dirty="0" smtClean="0">
                <a:latin typeface="Arial Narrow" pitchFamily="34" charset="0"/>
              </a:rPr>
              <a:t>CSF</a:t>
            </a:r>
            <a:endParaRPr kumimoji="1" lang="en-GB" altLang="en-US"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altLang="en-US" dirty="0">
                <a:latin typeface="Arial Narrow" pitchFamily="34" charset="0"/>
              </a:rPr>
              <a:t>Year 3 (</a:t>
            </a:r>
            <a:r>
              <a:rPr kumimoji="1" lang="en-GB" altLang="en-US" dirty="0" smtClean="0">
                <a:latin typeface="Arial Narrow" pitchFamily="34" charset="0"/>
              </a:rPr>
              <a:t>2021/22), </a:t>
            </a:r>
            <a:r>
              <a:rPr kumimoji="1" lang="en-GB" altLang="en-US" dirty="0">
                <a:latin typeface="Arial Narrow" pitchFamily="34" charset="0"/>
              </a:rPr>
              <a:t>Semester 5</a:t>
            </a:r>
            <a:endParaRPr kumimoji="1" lang="en-GB" altLang="en-US" sz="4000" dirty="0">
              <a:effectLst>
                <a:outerShdw blurRad="38100" dist="38100" dir="2700000" algn="tl">
                  <a:srgbClr val="C0C0C0"/>
                </a:outerShdw>
              </a:effectLst>
            </a:endParaRPr>
          </a:p>
        </p:txBody>
      </p:sp>
      <p:pic>
        <p:nvPicPr>
          <p:cNvPr id="4104"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138"/>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228600" y="771436"/>
            <a:ext cx="3352800" cy="400110"/>
          </a:xfrm>
          <a:prstGeom prst="rect">
            <a:avLst/>
          </a:prstGeom>
          <a:noFill/>
          <a:ln w="9525">
            <a:noFill/>
            <a:miter lim="800000"/>
            <a:headEnd/>
            <a:tailEnd/>
          </a:ln>
          <a:effectLst/>
        </p:spPr>
        <p:txBody>
          <a:bodyPr wrap="square">
            <a:spAutoFit/>
          </a:bodyPr>
          <a:lstStyle/>
          <a:p>
            <a:pPr eaLnBrk="1" hangingPunct="1">
              <a:spcBef>
                <a:spcPct val="50000"/>
              </a:spcBef>
              <a:defRPr/>
            </a:pPr>
            <a:r>
              <a:rPr lang="en-GB" sz="2000" b="1">
                <a:solidFill>
                  <a:schemeClr val="bg1"/>
                </a:solidFill>
                <a:latin typeface="Tahoma" pitchFamily="34" charset="0"/>
              </a:rPr>
              <a:t>Lecture </a:t>
            </a:r>
            <a:r>
              <a:rPr lang="en-GB" sz="2000" b="1" smtClean="0">
                <a:solidFill>
                  <a:schemeClr val="bg1"/>
                </a:solidFill>
                <a:latin typeface="Tahoma" pitchFamily="34" charset="0"/>
              </a:rPr>
              <a:t>7</a:t>
            </a:r>
            <a:r>
              <a:rPr lang="en-GB" sz="2000" b="1" smtClean="0">
                <a:solidFill>
                  <a:srgbClr val="FF0000"/>
                </a:solidFill>
                <a:latin typeface="Tahoma" pitchFamily="34" charset="0"/>
              </a:rPr>
              <a:t>  </a:t>
            </a:r>
            <a:endParaRPr lang="en-GB" sz="2000" b="1" dirty="0">
              <a:solidFill>
                <a:srgbClr val="FF0000"/>
              </a:solidFill>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Zero-Day Attack</a:t>
            </a:r>
            <a:endParaRPr lang="en-SG" b="0" dirty="0"/>
          </a:p>
        </p:txBody>
      </p:sp>
      <p:sp>
        <p:nvSpPr>
          <p:cNvPr id="3" name="Content Placeholder 2"/>
          <p:cNvSpPr>
            <a:spLocks noGrp="1"/>
          </p:cNvSpPr>
          <p:nvPr>
            <p:ph idx="1"/>
          </p:nvPr>
        </p:nvSpPr>
        <p:spPr/>
        <p:txBody>
          <a:bodyPr>
            <a:noAutofit/>
          </a:bodyPr>
          <a:lstStyle/>
          <a:p>
            <a:r>
              <a:rPr lang="en-SG" sz="2000" dirty="0"/>
              <a:t>A zero-day (or zero-hour or day zero) attack is an attack that exploits a previously unknown vulnerability in the assets or resources. Meaning that the attack occurs on "day zero" of awareness of the vulnerability.</a:t>
            </a:r>
          </a:p>
          <a:p>
            <a:r>
              <a:rPr lang="en-SG" sz="2000" dirty="0"/>
              <a:t>This means that the developers have zero days to address and patch the vulnerability. </a:t>
            </a:r>
          </a:p>
          <a:p>
            <a:pPr marL="0" indent="0">
              <a:buNone/>
            </a:pPr>
            <a:endParaRPr lang="en-SG" sz="2000" dirty="0"/>
          </a:p>
        </p:txBody>
      </p:sp>
    </p:spTree>
    <p:extLst>
      <p:ext uri="{BB962C8B-B14F-4D97-AF65-F5344CB8AC3E}">
        <p14:creationId xmlns:p14="http://schemas.microsoft.com/office/powerpoint/2010/main" val="202764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Zero-Day Exploit</a:t>
            </a:r>
            <a:endParaRPr lang="en-SG" b="0" dirty="0"/>
          </a:p>
        </p:txBody>
      </p:sp>
      <p:sp>
        <p:nvSpPr>
          <p:cNvPr id="3" name="Content Placeholder 2"/>
          <p:cNvSpPr>
            <a:spLocks noGrp="1"/>
          </p:cNvSpPr>
          <p:nvPr>
            <p:ph idx="1"/>
          </p:nvPr>
        </p:nvSpPr>
        <p:spPr/>
        <p:txBody>
          <a:bodyPr>
            <a:noAutofit/>
          </a:bodyPr>
          <a:lstStyle/>
          <a:p>
            <a:r>
              <a:rPr lang="en-SG" sz="2000" dirty="0"/>
              <a:t>Zero-day exploit - software code that take advantage of the vulnerability to carry out an attack.</a:t>
            </a:r>
          </a:p>
          <a:p>
            <a:r>
              <a:rPr lang="en-SG" sz="2000" dirty="0"/>
              <a:t>They are often used or shared by attackers before the developer of the target software knows about the vulnerability.</a:t>
            </a:r>
          </a:p>
          <a:p>
            <a:pPr marL="0" indent="0">
              <a:buNone/>
            </a:pPr>
            <a:endParaRPr lang="en-SG" sz="2000" dirty="0"/>
          </a:p>
        </p:txBody>
      </p:sp>
    </p:spTree>
    <p:extLst>
      <p:ext uri="{BB962C8B-B14F-4D97-AF65-F5344CB8AC3E}">
        <p14:creationId xmlns:p14="http://schemas.microsoft.com/office/powerpoint/2010/main" val="235577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Vulnerability Window</a:t>
            </a:r>
            <a:endParaRPr lang="en-SG" b="0" dirty="0"/>
          </a:p>
        </p:txBody>
      </p:sp>
      <p:sp>
        <p:nvSpPr>
          <p:cNvPr id="3" name="Content Placeholder 2"/>
          <p:cNvSpPr>
            <a:spLocks noGrp="1"/>
          </p:cNvSpPr>
          <p:nvPr>
            <p:ph idx="1"/>
          </p:nvPr>
        </p:nvSpPr>
        <p:spPr/>
        <p:txBody>
          <a:bodyPr>
            <a:normAutofit/>
          </a:bodyPr>
          <a:lstStyle/>
          <a:p>
            <a:r>
              <a:rPr lang="en-SG" sz="2400" dirty="0"/>
              <a:t>Time from the exploit was introduced or manifested in deployed software, to when access was removed, a security fix was available/deployed, or the attack was disabled.</a:t>
            </a:r>
          </a:p>
          <a:p>
            <a:endParaRPr lang="en-US" sz="2400" dirty="0"/>
          </a:p>
          <a:p>
            <a:endParaRPr lang="en-SG" sz="2400" dirty="0"/>
          </a:p>
        </p:txBody>
      </p:sp>
    </p:spTree>
    <p:extLst>
      <p:ext uri="{BB962C8B-B14F-4D97-AF65-F5344CB8AC3E}">
        <p14:creationId xmlns:p14="http://schemas.microsoft.com/office/powerpoint/2010/main" val="76979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857500" y="2222500"/>
            <a:ext cx="6477000" cy="1270000"/>
          </a:xfrm>
        </p:spPr>
        <p:txBody>
          <a:bodyPr/>
          <a:lstStyle/>
          <a:p>
            <a:pPr algn="ctr"/>
            <a:endParaRPr lang="en-US" sz="4000" dirty="0"/>
          </a:p>
          <a:p>
            <a:pPr algn="ctr"/>
            <a:r>
              <a:rPr lang="en-US" sz="4000" dirty="0"/>
              <a:t>Concept of Vulnerability Assessment </a:t>
            </a:r>
            <a:endParaRPr lang="en-US" sz="4000" dirty="0"/>
          </a:p>
        </p:txBody>
      </p:sp>
      <p:pic>
        <p:nvPicPr>
          <p:cNvPr id="1026" name="Picture 2" descr="Concept of Vulnerability in Network Devices and Systems item options">
            <a:hlinkClick r:id="rId2" tooltip="Concept of Vulnerability in Network Devices and Systems item option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2563"/>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ide Details">
            <a:hlinkClick r:id="rId4" tooltip="Hide Details"/>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 y="182563"/>
            <a:ext cx="123825"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6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SG" sz="2800" b="0" dirty="0"/>
              <a:t>Vulnerability Assessment (VA) can be referred as the process of identifying, quantifying, and prioritizing (or ranking) the vulnerabilities in a </a:t>
            </a:r>
            <a:r>
              <a:rPr lang="en-SG" sz="2800" b="0" dirty="0" smtClean="0"/>
              <a:t>system.</a:t>
            </a:r>
          </a:p>
          <a:p>
            <a:pPr lvl="1"/>
            <a:r>
              <a:rPr lang="en-SG" sz="2400" b="0" dirty="0" smtClean="0"/>
              <a:t>Examples </a:t>
            </a:r>
            <a:r>
              <a:rPr lang="en-SG" sz="2400" b="0" dirty="0"/>
              <a:t>of systems for which vulnerability assessments are performed include, but are not limited to, information technology systems, energy supply systems, water supply systems, transportation systems, and communication systems. </a:t>
            </a:r>
            <a:endParaRPr lang="en-SG" sz="2400" b="0" dirty="0" smtClean="0"/>
          </a:p>
          <a:p>
            <a:r>
              <a:rPr lang="en-SG" b="0" dirty="0" smtClean="0"/>
              <a:t>VA </a:t>
            </a:r>
            <a:r>
              <a:rPr lang="en-SG" b="0" dirty="0"/>
              <a:t>may </a:t>
            </a:r>
            <a:r>
              <a:rPr lang="en-SG" b="0" dirty="0" smtClean="0"/>
              <a:t>also includes </a:t>
            </a:r>
            <a:r>
              <a:rPr lang="en-SG" b="0" dirty="0"/>
              <a:t>identify vulnerabilities in an organization's personnel, procedures or processes.</a:t>
            </a:r>
          </a:p>
        </p:txBody>
      </p:sp>
    </p:spTree>
    <p:extLst>
      <p:ext uri="{BB962C8B-B14F-4D97-AF65-F5344CB8AC3E}">
        <p14:creationId xmlns:p14="http://schemas.microsoft.com/office/powerpoint/2010/main" val="266013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SG" sz="2400" b="0" dirty="0"/>
              <a:t>VA can includes Penetration Testing which aims to validate the existence of the vulnerability in the system and to prove that attackers can exploiting the vulnerability for destructive act</a:t>
            </a:r>
            <a:r>
              <a:rPr lang="en-SG" sz="2400" b="0" dirty="0" smtClean="0"/>
              <a:t>.</a:t>
            </a:r>
          </a:p>
          <a:p>
            <a:r>
              <a:rPr lang="en-SG" sz="2400" b="0" dirty="0" smtClean="0"/>
              <a:t>For </a:t>
            </a:r>
            <a:r>
              <a:rPr lang="en-SG" sz="2400" b="0" dirty="0"/>
              <a:t>the purpose of this module, we treat a system as a computing device that has firmware, operating system, system software and application software.  </a:t>
            </a:r>
            <a:endParaRPr lang="en-SG" sz="2400" b="0" dirty="0" smtClean="0"/>
          </a:p>
          <a:p>
            <a:r>
              <a:rPr lang="en-SG" sz="2400" b="0" dirty="0" smtClean="0"/>
              <a:t>A </a:t>
            </a:r>
            <a:r>
              <a:rPr lang="en-SG" sz="2400" b="0" dirty="0"/>
              <a:t>system can therefore be a network device, appliance, router, firewall, controller, personal computer, notebook, smart phone, tablet and so on.</a:t>
            </a:r>
          </a:p>
        </p:txBody>
      </p:sp>
    </p:spTree>
    <p:extLst>
      <p:ext uri="{BB962C8B-B14F-4D97-AF65-F5344CB8AC3E}">
        <p14:creationId xmlns:p14="http://schemas.microsoft.com/office/powerpoint/2010/main" val="661953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238500" y="2457451"/>
            <a:ext cx="5829300" cy="918766"/>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a:t>Vulnerability Standards</a:t>
            </a:r>
          </a:p>
        </p:txBody>
      </p:sp>
      <p:pic>
        <p:nvPicPr>
          <p:cNvPr id="2" name="Picture 1"/>
          <p:cNvPicPr>
            <a:picLocks noChangeAspect="1"/>
          </p:cNvPicPr>
          <p:nvPr/>
        </p:nvPicPr>
        <p:blipFill>
          <a:blip r:embed="rId3"/>
          <a:stretch>
            <a:fillRect/>
          </a:stretch>
        </p:blipFill>
        <p:spPr>
          <a:xfrm>
            <a:off x="5558740" y="3257551"/>
            <a:ext cx="1188823" cy="941914"/>
          </a:xfrm>
          <a:prstGeom prst="rect">
            <a:avLst/>
          </a:prstGeom>
        </p:spPr>
      </p:pic>
    </p:spTree>
    <p:extLst>
      <p:ext uri="{BB962C8B-B14F-4D97-AF65-F5344CB8AC3E}">
        <p14:creationId xmlns:p14="http://schemas.microsoft.com/office/powerpoint/2010/main" val="378329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0" dirty="0"/>
              <a:t>Vulnerability Standards</a:t>
            </a:r>
          </a:p>
        </p:txBody>
      </p:sp>
      <p:sp>
        <p:nvSpPr>
          <p:cNvPr id="3" name="Content Placeholder 2"/>
          <p:cNvSpPr>
            <a:spLocks noGrp="1"/>
          </p:cNvSpPr>
          <p:nvPr>
            <p:ph idx="1"/>
          </p:nvPr>
        </p:nvSpPr>
        <p:spPr/>
        <p:txBody>
          <a:bodyPr/>
          <a:lstStyle/>
          <a:p>
            <a:r>
              <a:rPr lang="en-SG" sz="2000" dirty="0"/>
              <a:t>Product owners normally have their products tested and keep a record of vulnerabilities found in their products.</a:t>
            </a:r>
            <a:endParaRPr lang="en-SG" sz="1800" dirty="0"/>
          </a:p>
          <a:p>
            <a:r>
              <a:rPr lang="en-SG" sz="2000" dirty="0"/>
              <a:t>Product owners also have the duty to disclose the vulnerability found to their customers and those concerns. Concurrent, they need to race against the clock to find solution to the vulnerability.</a:t>
            </a:r>
          </a:p>
          <a:p>
            <a:r>
              <a:rPr lang="en-SG" sz="2000" dirty="0"/>
              <a:t>When a solution is found, they will update their customers and those concerns. </a:t>
            </a:r>
          </a:p>
          <a:p>
            <a:pPr lvl="1"/>
            <a:r>
              <a:rPr lang="en-SG" sz="1800" dirty="0"/>
              <a:t>Microsoft does this through Security Bulletin</a:t>
            </a:r>
          </a:p>
          <a:p>
            <a:pPr lvl="2"/>
            <a:r>
              <a:rPr lang="en-SG" sz="1400" dirty="0"/>
              <a:t> https://technet.microsoft.com/library/security/ms08-067</a:t>
            </a:r>
            <a:endParaRPr lang="en-SG" sz="2000" dirty="0"/>
          </a:p>
          <a:p>
            <a:endParaRPr lang="en-SG" sz="2000" dirty="0"/>
          </a:p>
          <a:p>
            <a:r>
              <a:rPr lang="en-SG" sz="2000" dirty="0"/>
              <a:t>One of the better known standard that allows tracking of vulnerability across all vendors is known as the</a:t>
            </a:r>
            <a:r>
              <a:rPr lang="en-SG" sz="1800" dirty="0"/>
              <a:t> </a:t>
            </a:r>
            <a:r>
              <a:rPr lang="en-IN" sz="2000" dirty="0"/>
              <a:t>Common Vulnerabilities and Exposures(CVE) system maintain by MITRE Corporation in the US.</a:t>
            </a:r>
          </a:p>
          <a:p>
            <a:pPr lvl="2"/>
            <a:r>
              <a:rPr lang="en-SG" sz="1800" dirty="0"/>
              <a:t>http://cve.mitre.org/cve/cve.html</a:t>
            </a:r>
          </a:p>
        </p:txBody>
      </p:sp>
      <p:pic>
        <p:nvPicPr>
          <p:cNvPr id="4" name="Picture 3"/>
          <p:cNvPicPr>
            <a:picLocks noChangeAspect="1"/>
          </p:cNvPicPr>
          <p:nvPr/>
        </p:nvPicPr>
        <p:blipFill>
          <a:blip r:embed="rId2"/>
          <a:stretch>
            <a:fillRect/>
          </a:stretch>
        </p:blipFill>
        <p:spPr>
          <a:xfrm>
            <a:off x="8640589" y="5407450"/>
            <a:ext cx="787652" cy="272203"/>
          </a:xfrm>
          <a:prstGeom prst="rect">
            <a:avLst/>
          </a:prstGeom>
        </p:spPr>
      </p:pic>
      <p:pic>
        <p:nvPicPr>
          <p:cNvPr id="5" name="Picture 4"/>
          <p:cNvPicPr>
            <a:picLocks noChangeAspect="1"/>
          </p:cNvPicPr>
          <p:nvPr/>
        </p:nvPicPr>
        <p:blipFill>
          <a:blip r:embed="rId3"/>
          <a:stretch>
            <a:fillRect/>
          </a:stretch>
        </p:blipFill>
        <p:spPr>
          <a:xfrm>
            <a:off x="8216815" y="5330131"/>
            <a:ext cx="403971" cy="426838"/>
          </a:xfrm>
          <a:prstGeom prst="rect">
            <a:avLst/>
          </a:prstGeom>
        </p:spPr>
      </p:pic>
    </p:spTree>
    <p:extLst>
      <p:ext uri="{BB962C8B-B14F-4D97-AF65-F5344CB8AC3E}">
        <p14:creationId xmlns:p14="http://schemas.microsoft.com/office/powerpoint/2010/main" val="4094734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0" dirty="0"/>
              <a:t>Vulnerabilities and Exposures(CVE)</a:t>
            </a:r>
            <a:endParaRPr lang="en-SG" sz="3200" b="0" dirty="0"/>
          </a:p>
        </p:txBody>
      </p:sp>
      <p:sp>
        <p:nvSpPr>
          <p:cNvPr id="3" name="Content Placeholder 2"/>
          <p:cNvSpPr>
            <a:spLocks noGrp="1"/>
          </p:cNvSpPr>
          <p:nvPr>
            <p:ph idx="1"/>
          </p:nvPr>
        </p:nvSpPr>
        <p:spPr/>
        <p:txBody>
          <a:bodyPr/>
          <a:lstStyle/>
          <a:p>
            <a:r>
              <a:rPr lang="en-US" altLang="zh-CN" sz="2000" dirty="0"/>
              <a:t>A </a:t>
            </a:r>
            <a:r>
              <a:rPr lang="en-SG" sz="2000" dirty="0"/>
              <a:t>dictionary-type reference system or list for publicly known information-security threats.</a:t>
            </a:r>
          </a:p>
          <a:p>
            <a:r>
              <a:rPr lang="en-US" altLang="zh-CN" sz="2000" dirty="0"/>
              <a:t>The</a:t>
            </a:r>
            <a:r>
              <a:rPr lang="en-SG" sz="2000" dirty="0"/>
              <a:t> vulnerability</a:t>
            </a:r>
            <a:r>
              <a:rPr lang="en-US" altLang="zh-CN" sz="2000" dirty="0"/>
              <a:t> or </a:t>
            </a:r>
            <a:r>
              <a:rPr lang="en-SG" sz="2000" dirty="0"/>
              <a:t>software coding error can be used by hackers to enter a system and perform authorized activities while posing as a legitimate user. During an exposure, attackers may gain information or hide unauthorized actions.</a:t>
            </a:r>
          </a:p>
          <a:p>
            <a:r>
              <a:rPr lang="en-SG" sz="2000" dirty="0"/>
              <a:t>CVE helps computer security tool vendors identify vulnerabilities and exposures. </a:t>
            </a:r>
          </a:p>
          <a:p>
            <a:r>
              <a:rPr lang="en-SG" sz="2000" dirty="0"/>
              <a:t>The key objective of CVE is to help share data across different vulnerable databases and security tools.</a:t>
            </a:r>
          </a:p>
          <a:p>
            <a:pPr lvl="1"/>
            <a:r>
              <a:rPr lang="en-SG" sz="1600" dirty="0"/>
              <a:t>For example, the MS08-10 vulnerability is assigned with CVE-2008-4250 identifier.</a:t>
            </a:r>
          </a:p>
          <a:p>
            <a:endParaRPr lang="en-SG" sz="2000" dirty="0"/>
          </a:p>
          <a:p>
            <a:r>
              <a:rPr lang="en-SG" sz="2000" dirty="0"/>
              <a:t>Each CVE vulnerability is also assigned with a Common Vulnerability Scoring System (CVSS) score and Common Weakness Enumeration(CWE) identifier.</a:t>
            </a:r>
          </a:p>
          <a:p>
            <a:endParaRPr lang="en-SG" sz="2000" dirty="0"/>
          </a:p>
        </p:txBody>
      </p:sp>
    </p:spTree>
    <p:extLst>
      <p:ext uri="{BB962C8B-B14F-4D97-AF65-F5344CB8AC3E}">
        <p14:creationId xmlns:p14="http://schemas.microsoft.com/office/powerpoint/2010/main" val="14544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57948"/>
            <a:ext cx="12192000" cy="5142103"/>
          </a:xfrm>
          <a:prstGeom prst="rect">
            <a:avLst/>
          </a:prstGeom>
        </p:spPr>
      </p:pic>
      <p:sp>
        <p:nvSpPr>
          <p:cNvPr id="5" name="Arrow: Down 4"/>
          <p:cNvSpPr/>
          <p:nvPr/>
        </p:nvSpPr>
        <p:spPr bwMode="auto">
          <a:xfrm rot="1297823">
            <a:off x="8966841" y="3056696"/>
            <a:ext cx="533400" cy="3810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4079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Learning Outcomes</a:t>
            </a:r>
            <a:endParaRPr lang="en-SG" b="0" dirty="0"/>
          </a:p>
        </p:txBody>
      </p:sp>
      <p:sp>
        <p:nvSpPr>
          <p:cNvPr id="3" name="Content Placeholder 2"/>
          <p:cNvSpPr>
            <a:spLocks noGrp="1"/>
          </p:cNvSpPr>
          <p:nvPr>
            <p:ph idx="1"/>
          </p:nvPr>
        </p:nvSpPr>
        <p:spPr/>
        <p:txBody>
          <a:bodyPr/>
          <a:lstStyle/>
          <a:p>
            <a:r>
              <a:rPr lang="en-US" sz="2400" dirty="0"/>
              <a:t>T</a:t>
            </a:r>
            <a:r>
              <a:rPr lang="en-US" sz="2400" dirty="0" smtClean="0"/>
              <a:t>he </a:t>
            </a:r>
            <a:r>
              <a:rPr lang="en-US" sz="2400" dirty="0"/>
              <a:t>students are expected to be able to discuss the concepts and terms related to vulnerabilities, and </a:t>
            </a:r>
            <a:r>
              <a:rPr lang="en-US" sz="2400" dirty="0" smtClean="0"/>
              <a:t>suggest tools </a:t>
            </a:r>
            <a:r>
              <a:rPr lang="en-US" sz="2400" dirty="0"/>
              <a:t>taught in this lecture to scan for known vulnerabilities </a:t>
            </a:r>
            <a:r>
              <a:rPr lang="en-US" sz="2400" dirty="0" smtClean="0"/>
              <a:t>on </a:t>
            </a:r>
            <a:r>
              <a:rPr lang="en-US" sz="2400" dirty="0"/>
              <a:t>networks and systems.</a:t>
            </a:r>
            <a:endParaRPr lang="en-SG" sz="2400" dirty="0"/>
          </a:p>
        </p:txBody>
      </p:sp>
    </p:spTree>
    <p:custDataLst>
      <p:tags r:id="rId1"/>
    </p:custDataLst>
    <p:extLst>
      <p:ext uri="{BB962C8B-B14F-4D97-AF65-F5344CB8AC3E}">
        <p14:creationId xmlns:p14="http://schemas.microsoft.com/office/powerpoint/2010/main" val="158613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09962" y="862012"/>
            <a:ext cx="5172075" cy="5133975"/>
          </a:xfrm>
          <a:prstGeom prst="rect">
            <a:avLst/>
          </a:prstGeom>
        </p:spPr>
      </p:pic>
      <p:sp>
        <p:nvSpPr>
          <p:cNvPr id="3" name="Arrow: Up 2"/>
          <p:cNvSpPr/>
          <p:nvPr/>
        </p:nvSpPr>
        <p:spPr bwMode="auto">
          <a:xfrm rot="18546826">
            <a:off x="7080466" y="3326948"/>
            <a:ext cx="774270" cy="941806"/>
          </a:xfrm>
          <a:prstGeom prs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2772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0550" y="1833562"/>
            <a:ext cx="11010900" cy="3190875"/>
          </a:xfrm>
          <a:prstGeom prst="rect">
            <a:avLst/>
          </a:prstGeom>
        </p:spPr>
      </p:pic>
    </p:spTree>
    <p:extLst>
      <p:ext uri="{BB962C8B-B14F-4D97-AF65-F5344CB8AC3E}">
        <p14:creationId xmlns:p14="http://schemas.microsoft.com/office/powerpoint/2010/main" val="2053364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74315"/>
            <a:ext cx="12192000" cy="4509370"/>
          </a:xfrm>
          <a:prstGeom prst="rect">
            <a:avLst/>
          </a:prstGeom>
        </p:spPr>
      </p:pic>
    </p:spTree>
    <p:extLst>
      <p:ext uri="{BB962C8B-B14F-4D97-AF65-F5344CB8AC3E}">
        <p14:creationId xmlns:p14="http://schemas.microsoft.com/office/powerpoint/2010/main" val="3283502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99334"/>
            <a:ext cx="12192000" cy="4459331"/>
          </a:xfrm>
          <a:prstGeom prst="rect">
            <a:avLst/>
          </a:prstGeom>
        </p:spPr>
      </p:pic>
    </p:spTree>
    <p:extLst>
      <p:ext uri="{BB962C8B-B14F-4D97-AF65-F5344CB8AC3E}">
        <p14:creationId xmlns:p14="http://schemas.microsoft.com/office/powerpoint/2010/main" val="945264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b="0" dirty="0"/>
              <a:t>Common Vulnerability Scoring System (CVSS)</a:t>
            </a:r>
          </a:p>
        </p:txBody>
      </p:sp>
      <p:sp>
        <p:nvSpPr>
          <p:cNvPr id="3" name="Content Placeholder 2"/>
          <p:cNvSpPr>
            <a:spLocks noGrp="1"/>
          </p:cNvSpPr>
          <p:nvPr>
            <p:ph idx="1"/>
          </p:nvPr>
        </p:nvSpPr>
        <p:spPr/>
        <p:txBody>
          <a:bodyPr/>
          <a:lstStyle/>
          <a:p>
            <a:r>
              <a:rPr lang="en-SG" sz="2000" dirty="0"/>
              <a:t>Created by The National Infrastructure Advisory Council (NIAC).</a:t>
            </a:r>
          </a:p>
          <a:p>
            <a:r>
              <a:rPr lang="en-SG" sz="2000" dirty="0"/>
              <a:t>Open framework for scoring the risk associated with vulnerabilities. </a:t>
            </a:r>
          </a:p>
          <a:p>
            <a:r>
              <a:rPr lang="en-SG" sz="2000" dirty="0"/>
              <a:t>CVSS is designed to rank the and provide an end user with a composite score representing the overall severity and risk the vulnerability presents. </a:t>
            </a:r>
          </a:p>
          <a:p>
            <a:endParaRPr lang="en-SG" sz="2000" dirty="0"/>
          </a:p>
          <a:p>
            <a:r>
              <a:rPr lang="en-SG" sz="2000" dirty="0"/>
              <a:t>CVSS Score range from 0 – 10 (Most Severe)</a:t>
            </a:r>
          </a:p>
          <a:p>
            <a:endParaRPr lang="en-SG" sz="2000" dirty="0"/>
          </a:p>
          <a:p>
            <a:pPr marL="0" indent="0">
              <a:buNone/>
            </a:pPr>
            <a:endParaRPr lang="en-SG" sz="2000" dirty="0"/>
          </a:p>
        </p:txBody>
      </p:sp>
    </p:spTree>
    <p:extLst>
      <p:ext uri="{BB962C8B-B14F-4D97-AF65-F5344CB8AC3E}">
        <p14:creationId xmlns:p14="http://schemas.microsoft.com/office/powerpoint/2010/main" val="3683536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74315"/>
            <a:ext cx="12192000" cy="4509370"/>
          </a:xfrm>
          <a:prstGeom prst="rect">
            <a:avLst/>
          </a:prstGeom>
        </p:spPr>
      </p:pic>
      <p:sp>
        <p:nvSpPr>
          <p:cNvPr id="3" name="Arrow: Down 2"/>
          <p:cNvSpPr/>
          <p:nvPr/>
        </p:nvSpPr>
        <p:spPr bwMode="auto">
          <a:xfrm rot="2491749">
            <a:off x="2120936" y="3432139"/>
            <a:ext cx="330127" cy="316834"/>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89047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0" dirty="0"/>
              <a:t>Common Weakness Enumeration (CWE)</a:t>
            </a:r>
          </a:p>
        </p:txBody>
      </p:sp>
      <p:sp>
        <p:nvSpPr>
          <p:cNvPr id="3" name="Content Placeholder 2"/>
          <p:cNvSpPr>
            <a:spLocks noGrp="1"/>
          </p:cNvSpPr>
          <p:nvPr>
            <p:ph idx="1"/>
          </p:nvPr>
        </p:nvSpPr>
        <p:spPr/>
        <p:txBody>
          <a:bodyPr/>
          <a:lstStyle/>
          <a:p>
            <a:r>
              <a:rPr lang="en-SG" sz="1800" dirty="0"/>
              <a:t>A software community project that aims at creating a catalogue of software weaknesses and vulnerabilities.</a:t>
            </a:r>
          </a:p>
          <a:p>
            <a:r>
              <a:rPr lang="en-SG" sz="1800" dirty="0"/>
              <a:t>Aim to facilitate the effective use of tools that can identify, find and resolve bugs, vulnerabilities and exposures in computer software. </a:t>
            </a:r>
          </a:p>
          <a:p>
            <a:endParaRPr lang="en-SG" sz="1800" dirty="0"/>
          </a:p>
          <a:p>
            <a:r>
              <a:rPr lang="en-SG" sz="1800" dirty="0"/>
              <a:t>List of the CWE definition can be found at</a:t>
            </a:r>
          </a:p>
          <a:p>
            <a:endParaRPr lang="en-SG" sz="1800" dirty="0"/>
          </a:p>
          <a:p>
            <a:pPr lvl="1"/>
            <a:r>
              <a:rPr lang="en-SG" sz="1500" dirty="0">
                <a:hlinkClick r:id="rId2"/>
              </a:rPr>
              <a:t>http://www.cvedetails.com/cwe-definitions.php</a:t>
            </a:r>
            <a:endParaRPr lang="en-SG" sz="1500" dirty="0"/>
          </a:p>
          <a:p>
            <a:pPr lvl="1"/>
            <a:endParaRPr lang="en-SG" sz="1500" dirty="0"/>
          </a:p>
          <a:p>
            <a:endParaRPr lang="en-SG" sz="1800" dirty="0"/>
          </a:p>
        </p:txBody>
      </p:sp>
    </p:spTree>
    <p:extLst>
      <p:ext uri="{BB962C8B-B14F-4D97-AF65-F5344CB8AC3E}">
        <p14:creationId xmlns:p14="http://schemas.microsoft.com/office/powerpoint/2010/main" val="113011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0"/>
            <a:ext cx="9363075" cy="6810375"/>
          </a:xfrm>
          <a:prstGeom prst="rect">
            <a:avLst/>
          </a:prstGeom>
        </p:spPr>
      </p:pic>
      <p:sp>
        <p:nvSpPr>
          <p:cNvPr id="3" name="Arrow: Up 2"/>
          <p:cNvSpPr/>
          <p:nvPr/>
        </p:nvSpPr>
        <p:spPr bwMode="auto">
          <a:xfrm rot="19360362">
            <a:off x="2240386" y="198616"/>
            <a:ext cx="762000" cy="609600"/>
          </a:xfrm>
          <a:prstGeom prs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6404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90193"/>
            <a:ext cx="12192000" cy="3677614"/>
          </a:xfrm>
          <a:prstGeom prst="rect">
            <a:avLst/>
          </a:prstGeom>
        </p:spPr>
      </p:pic>
    </p:spTree>
    <p:extLst>
      <p:ext uri="{BB962C8B-B14F-4D97-AF65-F5344CB8AC3E}">
        <p14:creationId xmlns:p14="http://schemas.microsoft.com/office/powerpoint/2010/main" val="248241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867" y="76200"/>
            <a:ext cx="4942379" cy="523220"/>
          </a:xfrm>
          <a:prstGeom prst="rect">
            <a:avLst/>
          </a:prstGeom>
        </p:spPr>
        <p:txBody>
          <a:bodyPr wrap="none">
            <a:spAutoFit/>
          </a:bodyPr>
          <a:lstStyle/>
          <a:p>
            <a:pPr algn="ctr"/>
            <a:r>
              <a:rPr lang="en-US" sz="2800" dirty="0" smtClean="0">
                <a:solidFill>
                  <a:schemeClr val="bg1"/>
                </a:solidFill>
              </a:rPr>
              <a:t>Activity L7.1 – Exploration</a:t>
            </a:r>
            <a:endParaRPr lang="en-US" sz="2800" dirty="0">
              <a:solidFill>
                <a:schemeClr val="bg1"/>
              </a:solidFill>
            </a:endParaRPr>
          </a:p>
        </p:txBody>
      </p:sp>
      <p:sp>
        <p:nvSpPr>
          <p:cNvPr id="8" name="Content Placeholder 4"/>
          <p:cNvSpPr txBox="1">
            <a:spLocks/>
          </p:cNvSpPr>
          <p:nvPr/>
        </p:nvSpPr>
        <p:spPr>
          <a:xfrm>
            <a:off x="685800" y="1066800"/>
            <a:ext cx="815340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800" dirty="0"/>
              <a:t>Task 1 – Explore CVE values</a:t>
            </a:r>
          </a:p>
          <a:p>
            <a:r>
              <a:rPr lang="en-US" sz="2800" kern="0" dirty="0"/>
              <a:t>Task 2 – Explore CVSS values</a:t>
            </a:r>
          </a:p>
          <a:p>
            <a:r>
              <a:rPr lang="en-US" sz="2800" kern="0" dirty="0"/>
              <a:t>Task 3 – Explore CWE </a:t>
            </a:r>
            <a:r>
              <a:rPr lang="en-US" sz="2800" kern="0" dirty="0" smtClean="0"/>
              <a:t>values</a:t>
            </a:r>
          </a:p>
          <a:p>
            <a:r>
              <a:rPr lang="en-US" sz="2800" kern="0" dirty="0" smtClean="0"/>
              <a:t>Task 4 </a:t>
            </a:r>
            <a:r>
              <a:rPr lang="en-US" sz="2800" kern="0" dirty="0"/>
              <a:t>- Explore MS08-067 vulnerability </a:t>
            </a:r>
          </a:p>
        </p:txBody>
      </p:sp>
    </p:spTree>
    <p:extLst>
      <p:ext uri="{BB962C8B-B14F-4D97-AF65-F5344CB8AC3E}">
        <p14:creationId xmlns:p14="http://schemas.microsoft.com/office/powerpoint/2010/main" val="370347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Learning </a:t>
            </a:r>
            <a:r>
              <a:rPr lang="en-US" b="0" dirty="0"/>
              <a:t>Objectives</a:t>
            </a:r>
            <a:endParaRPr lang="en-SG" b="0" dirty="0"/>
          </a:p>
        </p:txBody>
      </p:sp>
      <p:sp>
        <p:nvSpPr>
          <p:cNvPr id="3" name="Content Placeholder 2"/>
          <p:cNvSpPr>
            <a:spLocks noGrp="1"/>
          </p:cNvSpPr>
          <p:nvPr>
            <p:ph idx="1"/>
          </p:nvPr>
        </p:nvSpPr>
        <p:spPr/>
        <p:txBody>
          <a:bodyPr>
            <a:normAutofit/>
          </a:bodyPr>
          <a:lstStyle/>
          <a:p>
            <a:r>
              <a:rPr lang="en-US" sz="2400" dirty="0"/>
              <a:t>At the end of this workshop, students will be able to:</a:t>
            </a:r>
          </a:p>
          <a:p>
            <a:pPr lvl="1"/>
            <a:r>
              <a:rPr lang="en-US" sz="2000" dirty="0"/>
              <a:t>Discuss the concept of vulnerability in the information security context and terms that associated with it;</a:t>
            </a:r>
          </a:p>
          <a:p>
            <a:pPr lvl="1"/>
            <a:r>
              <a:rPr lang="en-US" sz="2000" dirty="0"/>
              <a:t>Make use of Vulnerability Standards;</a:t>
            </a:r>
          </a:p>
          <a:p>
            <a:pPr lvl="1"/>
            <a:r>
              <a:rPr lang="en-US" sz="2000" dirty="0"/>
              <a:t>Discuss the method of discovering vulnerability;</a:t>
            </a:r>
            <a:r>
              <a:rPr lang="zh-CN" altLang="en-US" sz="2000" dirty="0"/>
              <a:t> </a:t>
            </a:r>
            <a:r>
              <a:rPr lang="en-US" altLang="zh-CN" sz="2000" dirty="0"/>
              <a:t>and</a:t>
            </a:r>
            <a:endParaRPr lang="en-US" sz="2000" dirty="0"/>
          </a:p>
          <a:p>
            <a:pPr lvl="1"/>
            <a:r>
              <a:rPr lang="en-US" sz="2000" dirty="0" smtClean="0"/>
              <a:t>List the tools that can be used to </a:t>
            </a:r>
            <a:r>
              <a:rPr lang="en-US" sz="2000" dirty="0"/>
              <a:t>perform Vulnerability Scanning</a:t>
            </a:r>
            <a:r>
              <a:rPr lang="zh-CN" altLang="en-US" sz="2000" dirty="0"/>
              <a:t>。</a:t>
            </a:r>
            <a:endParaRPr lang="en-SG" sz="2000" dirty="0"/>
          </a:p>
          <a:p>
            <a:endParaRPr lang="en-US" sz="2400" dirty="0"/>
          </a:p>
        </p:txBody>
      </p:sp>
    </p:spTree>
    <p:extLst>
      <p:ext uri="{BB962C8B-B14F-4D97-AF65-F5344CB8AC3E}">
        <p14:creationId xmlns:p14="http://schemas.microsoft.com/office/powerpoint/2010/main" val="113656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0" dirty="0"/>
              <a:t>Task 1 – Explore CVE Values</a:t>
            </a:r>
            <a:endParaRPr lang="en-SG" sz="2400" b="0" dirty="0"/>
          </a:p>
        </p:txBody>
      </p:sp>
      <p:sp>
        <p:nvSpPr>
          <p:cNvPr id="3" name="Content Placeholder 2"/>
          <p:cNvSpPr>
            <a:spLocks noGrp="1"/>
          </p:cNvSpPr>
          <p:nvPr>
            <p:ph idx="1"/>
          </p:nvPr>
        </p:nvSpPr>
        <p:spPr/>
        <p:txBody>
          <a:bodyPr>
            <a:noAutofit/>
          </a:bodyPr>
          <a:lstStyle/>
          <a:p>
            <a:pPr marL="0" indent="0">
              <a:buNone/>
            </a:pPr>
            <a:r>
              <a:rPr lang="en-US" sz="2000" b="0" dirty="0"/>
              <a:t>Step 1 – Start a browser and point the URL to</a:t>
            </a:r>
          </a:p>
          <a:p>
            <a:pPr marL="0" indent="0">
              <a:buNone/>
            </a:pPr>
            <a:endParaRPr lang="en-US" sz="2000" b="0" dirty="0"/>
          </a:p>
          <a:p>
            <a:pPr marL="0" lvl="1" indent="0">
              <a:buClr>
                <a:schemeClr val="tx2"/>
              </a:buClr>
              <a:buSzPct val="140000"/>
              <a:buNone/>
            </a:pPr>
            <a:r>
              <a:rPr lang="en-US" sz="2000" b="0" dirty="0"/>
              <a:t>	</a:t>
            </a:r>
            <a:r>
              <a:rPr lang="en-SG" sz="2000" dirty="0"/>
              <a:t>http://www.cvedetails.com/</a:t>
            </a:r>
          </a:p>
          <a:p>
            <a:pPr marL="0" indent="0">
              <a:buNone/>
            </a:pPr>
            <a:endParaRPr lang="en-US" sz="2000" b="0" dirty="0"/>
          </a:p>
        </p:txBody>
      </p:sp>
      <p:sp>
        <p:nvSpPr>
          <p:cNvPr id="6" name="Oval 5"/>
          <p:cNvSpPr/>
          <p:nvPr/>
        </p:nvSpPr>
        <p:spPr bwMode="auto">
          <a:xfrm>
            <a:off x="3505200" y="2209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7" name="Oval 6"/>
          <p:cNvSpPr/>
          <p:nvPr/>
        </p:nvSpPr>
        <p:spPr bwMode="auto">
          <a:xfrm>
            <a:off x="3352800" y="4114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1980102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10871200" cy="5181600"/>
          </a:xfrm>
        </p:spPr>
        <p:txBody>
          <a:bodyPr>
            <a:noAutofit/>
          </a:bodyPr>
          <a:lstStyle/>
          <a:p>
            <a:pPr marL="0" indent="0">
              <a:buNone/>
            </a:pPr>
            <a:r>
              <a:rPr lang="en-US" sz="2000" b="0" dirty="0"/>
              <a:t>Step 2 – </a:t>
            </a:r>
            <a:r>
              <a:rPr lang="en-SG" sz="2000" b="0" dirty="0"/>
              <a:t>Go through the contents on the screen.</a:t>
            </a:r>
          </a:p>
        </p:txBody>
      </p:sp>
      <p:sp>
        <p:nvSpPr>
          <p:cNvPr id="6" name="Oval 5"/>
          <p:cNvSpPr/>
          <p:nvPr/>
        </p:nvSpPr>
        <p:spPr bwMode="auto">
          <a:xfrm>
            <a:off x="3505200" y="2209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7" name="Oval 6"/>
          <p:cNvSpPr/>
          <p:nvPr/>
        </p:nvSpPr>
        <p:spPr bwMode="auto">
          <a:xfrm>
            <a:off x="3352800" y="4114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pic>
        <p:nvPicPr>
          <p:cNvPr id="5" name="Picture 4"/>
          <p:cNvPicPr>
            <a:picLocks noChangeAspect="1"/>
          </p:cNvPicPr>
          <p:nvPr/>
        </p:nvPicPr>
        <p:blipFill>
          <a:blip r:embed="rId2"/>
          <a:stretch>
            <a:fillRect/>
          </a:stretch>
        </p:blipFill>
        <p:spPr>
          <a:xfrm>
            <a:off x="508000" y="1752600"/>
            <a:ext cx="9547343" cy="4962576"/>
          </a:xfrm>
          <a:prstGeom prst="rect">
            <a:avLst/>
          </a:prstGeom>
        </p:spPr>
      </p:pic>
    </p:spTree>
    <p:extLst>
      <p:ext uri="{BB962C8B-B14F-4D97-AF65-F5344CB8AC3E}">
        <p14:creationId xmlns:p14="http://schemas.microsoft.com/office/powerpoint/2010/main" val="765764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838200"/>
            <a:ext cx="9067800" cy="5181600"/>
          </a:xfrm>
          <a:prstGeom prst="rect">
            <a:avLst/>
          </a:prstGeom>
        </p:spPr>
        <p:txBody>
          <a:bodyPr>
            <a:no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0" indent="0">
              <a:buNone/>
            </a:pPr>
            <a:r>
              <a:rPr lang="en-US" sz="2000" b="0" kern="0" dirty="0"/>
              <a:t>Step 3 – </a:t>
            </a:r>
            <a:r>
              <a:rPr lang="en-SG" sz="2000" b="0" kern="0" dirty="0"/>
              <a:t>Search for Windows 10 and find out how many vulnerabilities have been reported?</a:t>
            </a:r>
          </a:p>
        </p:txBody>
      </p:sp>
      <p:pic>
        <p:nvPicPr>
          <p:cNvPr id="5" name="Picture 4"/>
          <p:cNvPicPr>
            <a:picLocks noChangeAspect="1"/>
          </p:cNvPicPr>
          <p:nvPr/>
        </p:nvPicPr>
        <p:blipFill>
          <a:blip r:embed="rId2"/>
          <a:stretch>
            <a:fillRect/>
          </a:stretch>
        </p:blipFill>
        <p:spPr>
          <a:xfrm>
            <a:off x="551873" y="1801410"/>
            <a:ext cx="10134601" cy="4999082"/>
          </a:xfrm>
          <a:prstGeom prst="rect">
            <a:avLst/>
          </a:prstGeom>
        </p:spPr>
      </p:pic>
      <p:sp>
        <p:nvSpPr>
          <p:cNvPr id="6" name="Down Arrow 5"/>
          <p:cNvSpPr/>
          <p:nvPr/>
        </p:nvSpPr>
        <p:spPr bwMode="auto">
          <a:xfrm rot="8280651">
            <a:off x="4191000" y="3657600"/>
            <a:ext cx="533400" cy="533400"/>
          </a:xfrm>
          <a:prstGeom prst="down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1107566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0" dirty="0"/>
              <a:t>Task 2 – Explore CVSS Values</a:t>
            </a:r>
            <a:endParaRPr lang="en-SG" sz="2400" b="0" dirty="0"/>
          </a:p>
        </p:txBody>
      </p:sp>
      <p:sp>
        <p:nvSpPr>
          <p:cNvPr id="3" name="Content Placeholder 2"/>
          <p:cNvSpPr>
            <a:spLocks noGrp="1"/>
          </p:cNvSpPr>
          <p:nvPr>
            <p:ph idx="1"/>
          </p:nvPr>
        </p:nvSpPr>
        <p:spPr/>
        <p:txBody>
          <a:bodyPr>
            <a:noAutofit/>
          </a:bodyPr>
          <a:lstStyle/>
          <a:p>
            <a:pPr marL="0" indent="0">
              <a:buNone/>
            </a:pPr>
            <a:r>
              <a:rPr lang="en-US" sz="2000" b="0" dirty="0"/>
              <a:t>Step 1 – Continue from previous task on the page showing the vulnerabilities for Windows 10.</a:t>
            </a:r>
          </a:p>
          <a:p>
            <a:pPr marL="0" indent="0">
              <a:buNone/>
            </a:pPr>
            <a:r>
              <a:rPr lang="en-US" sz="2000" b="0" dirty="0"/>
              <a:t>Step 2 –  Click on </a:t>
            </a:r>
            <a:r>
              <a:rPr lang="en-SG" sz="2000" dirty="0">
                <a:hlinkClick r:id="rId2" tooltip="Order by CVSS score in descending order"/>
              </a:rPr>
              <a:t>CVSS Score Descending</a:t>
            </a:r>
            <a:endParaRPr lang="en-US" sz="2000" b="0" dirty="0"/>
          </a:p>
          <a:p>
            <a:pPr marL="0" indent="0">
              <a:buNone/>
            </a:pPr>
            <a:endParaRPr lang="en-US" sz="2000" b="0" dirty="0"/>
          </a:p>
          <a:p>
            <a:pPr marL="0" indent="0">
              <a:buNone/>
            </a:pPr>
            <a:endParaRPr lang="en-US" sz="2000" b="0" dirty="0"/>
          </a:p>
          <a:p>
            <a:pPr marL="0" indent="0">
              <a:buNone/>
            </a:pPr>
            <a:endParaRPr lang="en-US" sz="2000" b="0" dirty="0"/>
          </a:p>
          <a:p>
            <a:pPr marL="0" lvl="1" indent="0">
              <a:buClr>
                <a:schemeClr val="tx2"/>
              </a:buClr>
              <a:buSzPct val="140000"/>
              <a:buNone/>
            </a:pPr>
            <a:r>
              <a:rPr lang="en-US" sz="2000" b="0" dirty="0"/>
              <a:t>	</a:t>
            </a:r>
          </a:p>
        </p:txBody>
      </p:sp>
      <p:sp>
        <p:nvSpPr>
          <p:cNvPr id="6" name="Oval 5"/>
          <p:cNvSpPr/>
          <p:nvPr/>
        </p:nvSpPr>
        <p:spPr bwMode="auto">
          <a:xfrm>
            <a:off x="3505200" y="2209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7" name="Oval 6"/>
          <p:cNvSpPr/>
          <p:nvPr/>
        </p:nvSpPr>
        <p:spPr bwMode="auto">
          <a:xfrm>
            <a:off x="3352800" y="4114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pic>
        <p:nvPicPr>
          <p:cNvPr id="8" name="Picture 7"/>
          <p:cNvPicPr>
            <a:picLocks noChangeAspect="1"/>
          </p:cNvPicPr>
          <p:nvPr/>
        </p:nvPicPr>
        <p:blipFill>
          <a:blip r:embed="rId3"/>
          <a:stretch>
            <a:fillRect/>
          </a:stretch>
        </p:blipFill>
        <p:spPr>
          <a:xfrm>
            <a:off x="508000" y="1930960"/>
            <a:ext cx="9988551" cy="4927040"/>
          </a:xfrm>
          <a:prstGeom prst="rect">
            <a:avLst/>
          </a:prstGeom>
        </p:spPr>
      </p:pic>
      <p:sp>
        <p:nvSpPr>
          <p:cNvPr id="9" name="Right Arrow 8"/>
          <p:cNvSpPr/>
          <p:nvPr/>
        </p:nvSpPr>
        <p:spPr bwMode="auto">
          <a:xfrm rot="7273539">
            <a:off x="4311778" y="2400299"/>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2273189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990600"/>
            <a:ext cx="8153400" cy="5181600"/>
          </a:xfrm>
        </p:spPr>
        <p:txBody>
          <a:bodyPr>
            <a:noAutofit/>
          </a:bodyPr>
          <a:lstStyle/>
          <a:p>
            <a:pPr marL="0" indent="0">
              <a:buNone/>
            </a:pPr>
            <a:r>
              <a:rPr lang="en-US" sz="2000" b="0" dirty="0"/>
              <a:t>Step 3 – </a:t>
            </a:r>
            <a:r>
              <a:rPr lang="en-SG" sz="2000" b="0" dirty="0"/>
              <a:t>Explore the impact and severity, click on the CVE ID</a:t>
            </a:r>
          </a:p>
        </p:txBody>
      </p:sp>
      <p:pic>
        <p:nvPicPr>
          <p:cNvPr id="2" name="Picture 1"/>
          <p:cNvPicPr>
            <a:picLocks noChangeAspect="1"/>
          </p:cNvPicPr>
          <p:nvPr/>
        </p:nvPicPr>
        <p:blipFill>
          <a:blip r:embed="rId2"/>
          <a:stretch>
            <a:fillRect/>
          </a:stretch>
        </p:blipFill>
        <p:spPr>
          <a:xfrm>
            <a:off x="609600" y="2479886"/>
            <a:ext cx="11365946" cy="4343401"/>
          </a:xfrm>
          <a:prstGeom prst="rect">
            <a:avLst/>
          </a:prstGeom>
        </p:spPr>
      </p:pic>
      <p:sp>
        <p:nvSpPr>
          <p:cNvPr id="7" name="Right Arrow 6"/>
          <p:cNvSpPr/>
          <p:nvPr/>
        </p:nvSpPr>
        <p:spPr bwMode="auto">
          <a:xfrm rot="7977267">
            <a:off x="6331753" y="1946486"/>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2878247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5000" y="1066800"/>
            <a:ext cx="8153400" cy="5181600"/>
          </a:xfrm>
        </p:spPr>
        <p:txBody>
          <a:bodyPr>
            <a:noAutofit/>
          </a:bodyPr>
          <a:lstStyle/>
          <a:p>
            <a:pPr marL="0" indent="0">
              <a:buNone/>
            </a:pPr>
            <a:r>
              <a:rPr lang="en-SG" sz="2000" b="0" dirty="0"/>
              <a:t>.</a:t>
            </a:r>
          </a:p>
        </p:txBody>
      </p:sp>
      <p:pic>
        <p:nvPicPr>
          <p:cNvPr id="3" name="Picture 2"/>
          <p:cNvPicPr>
            <a:picLocks noChangeAspect="1"/>
          </p:cNvPicPr>
          <p:nvPr/>
        </p:nvPicPr>
        <p:blipFill>
          <a:blip r:embed="rId2"/>
          <a:stretch>
            <a:fillRect/>
          </a:stretch>
        </p:blipFill>
        <p:spPr>
          <a:xfrm>
            <a:off x="609600" y="2292774"/>
            <a:ext cx="11382283" cy="4451182"/>
          </a:xfrm>
          <a:prstGeom prst="rect">
            <a:avLst/>
          </a:prstGeom>
        </p:spPr>
      </p:pic>
      <p:sp>
        <p:nvSpPr>
          <p:cNvPr id="8" name="Right Arrow 7"/>
          <p:cNvSpPr/>
          <p:nvPr/>
        </p:nvSpPr>
        <p:spPr bwMode="auto">
          <a:xfrm rot="7977267">
            <a:off x="4036217" y="1835575"/>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9" name="Right Arrow 8"/>
          <p:cNvSpPr/>
          <p:nvPr/>
        </p:nvSpPr>
        <p:spPr bwMode="auto">
          <a:xfrm rot="2383720">
            <a:off x="263384" y="4906882"/>
            <a:ext cx="487988" cy="430172"/>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10" name="Right Arrow 9"/>
          <p:cNvSpPr/>
          <p:nvPr/>
        </p:nvSpPr>
        <p:spPr bwMode="auto">
          <a:xfrm rot="8030592">
            <a:off x="2543463" y="1832187"/>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658308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381000"/>
            <a:ext cx="7653972" cy="6477000"/>
          </a:xfrm>
          <a:prstGeom prst="rect">
            <a:avLst/>
          </a:prstGeom>
        </p:spPr>
      </p:pic>
    </p:spTree>
    <p:extLst>
      <p:ext uri="{BB962C8B-B14F-4D97-AF65-F5344CB8AC3E}">
        <p14:creationId xmlns:p14="http://schemas.microsoft.com/office/powerpoint/2010/main" val="180263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1213" y="1831108"/>
            <a:ext cx="11700787" cy="2955335"/>
          </a:xfrm>
          <a:prstGeom prst="rect">
            <a:avLst/>
          </a:prstGeom>
        </p:spPr>
      </p:pic>
      <p:sp>
        <p:nvSpPr>
          <p:cNvPr id="5" name="Right Arrow 4"/>
          <p:cNvSpPr/>
          <p:nvPr/>
        </p:nvSpPr>
        <p:spPr bwMode="auto">
          <a:xfrm rot="7977267">
            <a:off x="3960016" y="1870287"/>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6" name="Content Placeholder 2"/>
          <p:cNvSpPr>
            <a:spLocks noGrp="1"/>
          </p:cNvSpPr>
          <p:nvPr>
            <p:ph idx="1"/>
          </p:nvPr>
        </p:nvSpPr>
        <p:spPr>
          <a:xfrm>
            <a:off x="533400" y="982369"/>
            <a:ext cx="8153400" cy="5181600"/>
          </a:xfrm>
        </p:spPr>
        <p:txBody>
          <a:bodyPr>
            <a:noAutofit/>
          </a:bodyPr>
          <a:lstStyle/>
          <a:p>
            <a:pPr marL="0" indent="0">
              <a:buNone/>
            </a:pPr>
            <a:r>
              <a:rPr lang="en-US" sz="2000" b="0" dirty="0"/>
              <a:t>Step 4 – </a:t>
            </a:r>
            <a:r>
              <a:rPr lang="en-SG" sz="2000" b="0" dirty="0"/>
              <a:t>What is the Microsoft Reference ID?</a:t>
            </a:r>
          </a:p>
        </p:txBody>
      </p:sp>
    </p:spTree>
    <p:extLst>
      <p:ext uri="{BB962C8B-B14F-4D97-AF65-F5344CB8AC3E}">
        <p14:creationId xmlns:p14="http://schemas.microsoft.com/office/powerpoint/2010/main" val="1717936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0" dirty="0"/>
              <a:t>Task 3 – Explore CWE values</a:t>
            </a:r>
          </a:p>
        </p:txBody>
      </p:sp>
      <p:sp>
        <p:nvSpPr>
          <p:cNvPr id="3" name="Content Placeholder 2"/>
          <p:cNvSpPr>
            <a:spLocks noGrp="1"/>
          </p:cNvSpPr>
          <p:nvPr>
            <p:ph idx="1"/>
          </p:nvPr>
        </p:nvSpPr>
        <p:spPr>
          <a:xfrm>
            <a:off x="609600" y="914400"/>
            <a:ext cx="8153400" cy="5181600"/>
          </a:xfrm>
        </p:spPr>
        <p:txBody>
          <a:bodyPr>
            <a:noAutofit/>
          </a:bodyPr>
          <a:lstStyle/>
          <a:p>
            <a:pPr marL="0" indent="0">
              <a:buNone/>
            </a:pPr>
            <a:r>
              <a:rPr lang="en-US" sz="2000" b="0" dirty="0"/>
              <a:t>Step 1 – Use the output from Step 3 in Task 2</a:t>
            </a:r>
          </a:p>
          <a:p>
            <a:pPr marL="0" indent="0">
              <a:buNone/>
            </a:pPr>
            <a:endParaRPr lang="en-US" sz="2000" b="0" dirty="0"/>
          </a:p>
          <a:p>
            <a:pPr marL="0" lvl="1" indent="0">
              <a:buClr>
                <a:schemeClr val="tx2"/>
              </a:buClr>
              <a:buSzPct val="140000"/>
              <a:buNone/>
            </a:pPr>
            <a:r>
              <a:rPr lang="en-US" sz="2000" b="0" dirty="0"/>
              <a:t>	</a:t>
            </a:r>
            <a:endParaRPr lang="en-SG" sz="2000" dirty="0"/>
          </a:p>
          <a:p>
            <a:pPr marL="0" indent="0">
              <a:buNone/>
            </a:pPr>
            <a:endParaRPr lang="en-US" sz="2000" b="0" dirty="0"/>
          </a:p>
        </p:txBody>
      </p:sp>
      <p:sp>
        <p:nvSpPr>
          <p:cNvPr id="6" name="Oval 5"/>
          <p:cNvSpPr/>
          <p:nvPr/>
        </p:nvSpPr>
        <p:spPr bwMode="auto">
          <a:xfrm>
            <a:off x="3505200" y="2209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7" name="Oval 6"/>
          <p:cNvSpPr/>
          <p:nvPr/>
        </p:nvSpPr>
        <p:spPr bwMode="auto">
          <a:xfrm>
            <a:off x="3352800" y="4114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pic>
        <p:nvPicPr>
          <p:cNvPr id="8" name="Picture 7"/>
          <p:cNvPicPr>
            <a:picLocks noChangeAspect="1"/>
          </p:cNvPicPr>
          <p:nvPr/>
        </p:nvPicPr>
        <p:blipFill>
          <a:blip r:embed="rId2"/>
          <a:stretch>
            <a:fillRect/>
          </a:stretch>
        </p:blipFill>
        <p:spPr>
          <a:xfrm>
            <a:off x="594972" y="2368718"/>
            <a:ext cx="11382283" cy="4451182"/>
          </a:xfrm>
          <a:prstGeom prst="rect">
            <a:avLst/>
          </a:prstGeom>
        </p:spPr>
      </p:pic>
    </p:spTree>
    <p:extLst>
      <p:ext uri="{BB962C8B-B14F-4D97-AF65-F5344CB8AC3E}">
        <p14:creationId xmlns:p14="http://schemas.microsoft.com/office/powerpoint/2010/main" val="737392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5000" y="1066800"/>
            <a:ext cx="8153400" cy="5181600"/>
          </a:xfrm>
        </p:spPr>
        <p:txBody>
          <a:bodyPr>
            <a:noAutofit/>
          </a:bodyPr>
          <a:lstStyle/>
          <a:p>
            <a:pPr marL="0" indent="0">
              <a:buNone/>
            </a:pPr>
            <a:r>
              <a:rPr lang="en-SG" sz="2000" b="0" dirty="0"/>
              <a:t>.</a:t>
            </a:r>
          </a:p>
        </p:txBody>
      </p:sp>
      <p:pic>
        <p:nvPicPr>
          <p:cNvPr id="3" name="Picture 2"/>
          <p:cNvPicPr>
            <a:picLocks noChangeAspect="1"/>
          </p:cNvPicPr>
          <p:nvPr/>
        </p:nvPicPr>
        <p:blipFill>
          <a:blip r:embed="rId2"/>
          <a:stretch>
            <a:fillRect/>
          </a:stretch>
        </p:blipFill>
        <p:spPr>
          <a:xfrm>
            <a:off x="1971676" y="1371600"/>
            <a:ext cx="8696325" cy="3924522"/>
          </a:xfrm>
          <a:prstGeom prst="rect">
            <a:avLst/>
          </a:prstGeom>
        </p:spPr>
      </p:pic>
      <p:sp>
        <p:nvSpPr>
          <p:cNvPr id="7" name="Right Arrow 6"/>
          <p:cNvSpPr/>
          <p:nvPr/>
        </p:nvSpPr>
        <p:spPr bwMode="auto">
          <a:xfrm rot="12753801">
            <a:off x="3284052" y="5116140"/>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11" name="Content Placeholder 2"/>
          <p:cNvSpPr txBox="1">
            <a:spLocks/>
          </p:cNvSpPr>
          <p:nvPr/>
        </p:nvSpPr>
        <p:spPr bwMode="auto">
          <a:xfrm>
            <a:off x="1752600" y="838200"/>
            <a:ext cx="8153400" cy="5181600"/>
          </a:xfrm>
          <a:prstGeom prst="rect">
            <a:avLst/>
          </a:prstGeom>
          <a:noFill/>
          <a:ln>
            <a:noFill/>
          </a:ln>
        </p:spPr>
        <p:txBody>
          <a:bodyPr vert="horz" wrap="square" lIns="91440" tIns="45720" rIns="91440" bIns="45720" numCol="1" anchor="t" anchorCtr="0" compatLnSpc="1">
            <a:prstTxWarp prst="textNoShape">
              <a:avLst/>
            </a:prstTxWarp>
            <a:no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0" indent="0">
              <a:buNone/>
            </a:pPr>
            <a:r>
              <a:rPr lang="en-US" sz="2000" b="0" kern="0" dirty="0"/>
              <a:t>Step 2 – Click on CWD ID</a:t>
            </a:r>
          </a:p>
          <a:p>
            <a:pPr marL="0" indent="0">
              <a:buNone/>
            </a:pPr>
            <a:endParaRPr lang="en-US" sz="2000" b="0" kern="0" dirty="0"/>
          </a:p>
          <a:p>
            <a:pPr marL="0" lvl="1" indent="0">
              <a:buClr>
                <a:schemeClr val="tx2"/>
              </a:buClr>
              <a:buSzPct val="140000"/>
              <a:buNone/>
            </a:pPr>
            <a:r>
              <a:rPr lang="en-US" sz="2000" b="0" kern="0" dirty="0"/>
              <a:t>	</a:t>
            </a:r>
            <a:endParaRPr lang="en-SG" sz="2000" kern="0" dirty="0"/>
          </a:p>
          <a:p>
            <a:pPr marL="0" indent="0">
              <a:buNone/>
            </a:pPr>
            <a:endParaRPr lang="en-US" sz="2000" b="0" kern="0" dirty="0"/>
          </a:p>
        </p:txBody>
      </p:sp>
    </p:spTree>
    <p:extLst>
      <p:ext uri="{BB962C8B-B14F-4D97-AF65-F5344CB8AC3E}">
        <p14:creationId xmlns:p14="http://schemas.microsoft.com/office/powerpoint/2010/main" val="395261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Contents</a:t>
            </a:r>
            <a:endParaRPr lang="en-SG" b="0" dirty="0"/>
          </a:p>
        </p:txBody>
      </p:sp>
      <p:sp>
        <p:nvSpPr>
          <p:cNvPr id="3" name="Content Placeholder 2"/>
          <p:cNvSpPr>
            <a:spLocks noGrp="1"/>
          </p:cNvSpPr>
          <p:nvPr>
            <p:ph idx="1"/>
          </p:nvPr>
        </p:nvSpPr>
        <p:spPr>
          <a:xfrm>
            <a:off x="609600" y="838200"/>
            <a:ext cx="9486900" cy="5181600"/>
          </a:xfrm>
        </p:spPr>
        <p:txBody>
          <a:bodyPr>
            <a:normAutofit/>
          </a:bodyPr>
          <a:lstStyle/>
          <a:p>
            <a:r>
              <a:rPr lang="en-SG" sz="2400" dirty="0"/>
              <a:t>Our Pen-Test Process Model (Recap</a:t>
            </a:r>
            <a:r>
              <a:rPr lang="en-SG" sz="2400" dirty="0" smtClean="0"/>
              <a:t>)</a:t>
            </a:r>
            <a:endParaRPr lang="en-SG" sz="2400" dirty="0"/>
          </a:p>
          <a:p>
            <a:r>
              <a:rPr lang="en-US" sz="2400" dirty="0"/>
              <a:t>What is Vulnerability?</a:t>
            </a:r>
          </a:p>
          <a:p>
            <a:pPr lvl="1"/>
            <a:r>
              <a:rPr lang="en-US" sz="2000" dirty="0"/>
              <a:t>Concept of Vulnerability</a:t>
            </a:r>
          </a:p>
          <a:p>
            <a:pPr lvl="1"/>
            <a:r>
              <a:rPr lang="en-US" sz="2000" dirty="0"/>
              <a:t>Classification of Vulnerability</a:t>
            </a:r>
          </a:p>
          <a:p>
            <a:pPr lvl="1"/>
            <a:r>
              <a:rPr lang="en-US" sz="2000" dirty="0"/>
              <a:t>Zero-Day Attack &amp; Exploit</a:t>
            </a:r>
          </a:p>
          <a:p>
            <a:pPr lvl="1"/>
            <a:r>
              <a:rPr lang="en-US" sz="2000" dirty="0"/>
              <a:t>Vulnerability Window</a:t>
            </a:r>
          </a:p>
          <a:p>
            <a:r>
              <a:rPr lang="en-US" sz="2400" dirty="0"/>
              <a:t>Vulnerabilities Standards</a:t>
            </a:r>
            <a:r>
              <a:rPr lang="en-SG" sz="2400" dirty="0"/>
              <a:t> for Software</a:t>
            </a:r>
            <a:endParaRPr lang="en-US" sz="2400" dirty="0"/>
          </a:p>
          <a:p>
            <a:r>
              <a:rPr lang="en-US" sz="2400" dirty="0"/>
              <a:t>Methods for Discovering Vulnerabilities</a:t>
            </a:r>
          </a:p>
          <a:p>
            <a:r>
              <a:rPr lang="en-US" sz="2400" dirty="0"/>
              <a:t>Vulnerability Scanning Tools</a:t>
            </a:r>
          </a:p>
          <a:p>
            <a:pPr lvl="1"/>
            <a:r>
              <a:rPr lang="en-US" sz="2000" dirty="0"/>
              <a:t>NSE Basic</a:t>
            </a:r>
          </a:p>
          <a:p>
            <a:pPr lvl="1"/>
            <a:r>
              <a:rPr lang="en-US" sz="2000" dirty="0"/>
              <a:t>Nessus Basic</a:t>
            </a:r>
          </a:p>
          <a:p>
            <a:pPr lvl="1"/>
            <a:endParaRPr lang="en-US" sz="20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SG" sz="2400" dirty="0"/>
          </a:p>
        </p:txBody>
      </p:sp>
    </p:spTree>
    <p:extLst>
      <p:ext uri="{BB962C8B-B14F-4D97-AF65-F5344CB8AC3E}">
        <p14:creationId xmlns:p14="http://schemas.microsoft.com/office/powerpoint/2010/main" val="22683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2295784"/>
            <a:ext cx="11201400" cy="4409815"/>
          </a:xfrm>
          <a:prstGeom prst="rect">
            <a:avLst/>
          </a:prstGeom>
        </p:spPr>
      </p:pic>
      <p:sp>
        <p:nvSpPr>
          <p:cNvPr id="5" name="Content Placeholder 2"/>
          <p:cNvSpPr txBox="1">
            <a:spLocks/>
          </p:cNvSpPr>
          <p:nvPr/>
        </p:nvSpPr>
        <p:spPr bwMode="auto">
          <a:xfrm>
            <a:off x="533400" y="838200"/>
            <a:ext cx="8153400" cy="5181600"/>
          </a:xfrm>
          <a:prstGeom prst="rect">
            <a:avLst/>
          </a:prstGeom>
          <a:noFill/>
          <a:ln>
            <a:noFill/>
          </a:ln>
        </p:spPr>
        <p:txBody>
          <a:bodyPr vert="horz" wrap="square" lIns="91440" tIns="45720" rIns="91440" bIns="45720" numCol="1" anchor="t" anchorCtr="0" compatLnSpc="1">
            <a:prstTxWarp prst="textNoShape">
              <a:avLst/>
            </a:prstTxWarp>
            <a:no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0" indent="0">
              <a:buNone/>
            </a:pPr>
            <a:r>
              <a:rPr lang="en-US" sz="2000" b="0" kern="0" dirty="0"/>
              <a:t>Step 3 – What is the common problem?</a:t>
            </a:r>
          </a:p>
          <a:p>
            <a:pPr marL="0" lvl="1" indent="0">
              <a:buClr>
                <a:schemeClr val="tx2"/>
              </a:buClr>
              <a:buSzPct val="140000"/>
              <a:buNone/>
            </a:pPr>
            <a:r>
              <a:rPr lang="en-US" sz="2000" b="0" kern="0" dirty="0"/>
              <a:t>	</a:t>
            </a:r>
            <a:endParaRPr lang="en-SG" sz="2000" kern="0" dirty="0"/>
          </a:p>
          <a:p>
            <a:pPr marL="0" indent="0">
              <a:buNone/>
            </a:pPr>
            <a:endParaRPr lang="en-US" sz="2000" b="0" kern="0" dirty="0"/>
          </a:p>
        </p:txBody>
      </p:sp>
      <p:sp>
        <p:nvSpPr>
          <p:cNvPr id="6" name="Right Arrow 5"/>
          <p:cNvSpPr/>
          <p:nvPr/>
        </p:nvSpPr>
        <p:spPr bwMode="auto">
          <a:xfrm rot="12753801">
            <a:off x="3436451" y="3363540"/>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2929722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0" dirty="0"/>
              <a:t>Task 4 – Explore MS08-067 vulnerability  </a:t>
            </a:r>
          </a:p>
        </p:txBody>
      </p:sp>
      <p:sp>
        <p:nvSpPr>
          <p:cNvPr id="3" name="Content Placeholder 2"/>
          <p:cNvSpPr>
            <a:spLocks noGrp="1"/>
          </p:cNvSpPr>
          <p:nvPr>
            <p:ph idx="1"/>
          </p:nvPr>
        </p:nvSpPr>
        <p:spPr>
          <a:xfrm>
            <a:off x="609600" y="990600"/>
            <a:ext cx="8153400" cy="5181600"/>
          </a:xfrm>
        </p:spPr>
        <p:txBody>
          <a:bodyPr>
            <a:noAutofit/>
          </a:bodyPr>
          <a:lstStyle/>
          <a:p>
            <a:pPr marL="0" indent="0">
              <a:buNone/>
            </a:pPr>
            <a:r>
              <a:rPr lang="en-US" sz="2000" b="0" dirty="0"/>
              <a:t>Step 1 – Repeat Task 1, 2 and 3 for the above vulnerability</a:t>
            </a:r>
          </a:p>
          <a:p>
            <a:pPr marL="0" indent="0">
              <a:buNone/>
            </a:pPr>
            <a:endParaRPr lang="en-US" sz="2000" b="0" dirty="0"/>
          </a:p>
          <a:p>
            <a:pPr marL="0" indent="0">
              <a:buNone/>
            </a:pPr>
            <a:r>
              <a:rPr lang="en-US" sz="2000" b="0" dirty="0"/>
              <a:t>Step 2 – Check if there readily available exploit(s). </a:t>
            </a:r>
          </a:p>
          <a:p>
            <a:pPr marL="0" indent="0">
              <a:buNone/>
            </a:pPr>
            <a:endParaRPr lang="en-US" sz="2000" b="0" dirty="0"/>
          </a:p>
          <a:p>
            <a:pPr marL="0" lvl="1" indent="0">
              <a:buClr>
                <a:schemeClr val="tx2"/>
              </a:buClr>
              <a:buSzPct val="140000"/>
              <a:buNone/>
            </a:pPr>
            <a:r>
              <a:rPr lang="en-US" sz="2000" b="0" dirty="0"/>
              <a:t>	</a:t>
            </a:r>
            <a:endParaRPr lang="en-SG" sz="2000" dirty="0"/>
          </a:p>
          <a:p>
            <a:pPr marL="0" indent="0">
              <a:buNone/>
            </a:pPr>
            <a:endParaRPr lang="en-US" sz="2000" b="0" dirty="0"/>
          </a:p>
        </p:txBody>
      </p:sp>
      <p:sp>
        <p:nvSpPr>
          <p:cNvPr id="6" name="Oval 5"/>
          <p:cNvSpPr/>
          <p:nvPr/>
        </p:nvSpPr>
        <p:spPr bwMode="auto">
          <a:xfrm>
            <a:off x="3505200" y="2209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
        <p:nvSpPr>
          <p:cNvPr id="7" name="Oval 6"/>
          <p:cNvSpPr/>
          <p:nvPr/>
        </p:nvSpPr>
        <p:spPr bwMode="auto">
          <a:xfrm>
            <a:off x="3352800" y="4114800"/>
            <a:ext cx="914400" cy="457200"/>
          </a:xfrm>
          <a:prstGeom prst="ellipse">
            <a:avLst/>
          </a:prstGeom>
          <a:noFill/>
          <a:ln w="12700" cap="flat" cmpd="sng" algn="ctr">
            <a:solidFill>
              <a:schemeClr val="bg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3717739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7322" y="2286000"/>
            <a:ext cx="9980679" cy="3167202"/>
          </a:xfrm>
          <a:prstGeom prst="rect">
            <a:avLst/>
          </a:prstGeom>
        </p:spPr>
      </p:pic>
      <p:sp>
        <p:nvSpPr>
          <p:cNvPr id="5" name="Content Placeholder 2"/>
          <p:cNvSpPr>
            <a:spLocks noGrp="1"/>
          </p:cNvSpPr>
          <p:nvPr>
            <p:ph idx="1"/>
          </p:nvPr>
        </p:nvSpPr>
        <p:spPr>
          <a:xfrm>
            <a:off x="609600" y="1066800"/>
            <a:ext cx="8153400" cy="5181600"/>
          </a:xfrm>
        </p:spPr>
        <p:txBody>
          <a:bodyPr>
            <a:noAutofit/>
          </a:bodyPr>
          <a:lstStyle/>
          <a:p>
            <a:pPr marL="0" indent="0">
              <a:buNone/>
            </a:pPr>
            <a:r>
              <a:rPr lang="en-US" sz="2000" b="0" dirty="0"/>
              <a:t>Step 3 - </a:t>
            </a:r>
            <a:r>
              <a:rPr lang="en-SG" sz="2000" b="0" dirty="0"/>
              <a:t>Search for MS08-067 vulnerability found in Windows OS.</a:t>
            </a:r>
          </a:p>
        </p:txBody>
      </p:sp>
      <p:sp>
        <p:nvSpPr>
          <p:cNvPr id="6" name="Right Arrow 5"/>
          <p:cNvSpPr/>
          <p:nvPr/>
        </p:nvSpPr>
        <p:spPr bwMode="auto">
          <a:xfrm rot="3460081">
            <a:off x="8582521" y="2019300"/>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2434254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843752"/>
            <a:ext cx="11201400" cy="4957098"/>
          </a:xfrm>
          <a:prstGeom prst="rect">
            <a:avLst/>
          </a:prstGeom>
        </p:spPr>
      </p:pic>
      <p:sp>
        <p:nvSpPr>
          <p:cNvPr id="4" name="Right Arrow 5"/>
          <p:cNvSpPr/>
          <p:nvPr/>
        </p:nvSpPr>
        <p:spPr bwMode="auto">
          <a:xfrm rot="3460081">
            <a:off x="3019919" y="1264669"/>
            <a:ext cx="762000" cy="53340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SG">
              <a:solidFill>
                <a:schemeClr val="tx1"/>
              </a:solidFill>
              <a:latin typeface="Verdana" pitchFamily="34" charset="0"/>
            </a:endParaRPr>
          </a:p>
        </p:txBody>
      </p:sp>
    </p:spTree>
    <p:extLst>
      <p:ext uri="{BB962C8B-B14F-4D97-AF65-F5344CB8AC3E}">
        <p14:creationId xmlns:p14="http://schemas.microsoft.com/office/powerpoint/2010/main" val="3492819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857500" y="2222500"/>
            <a:ext cx="6477000" cy="1270000"/>
          </a:xfrm>
        </p:spPr>
        <p:txBody>
          <a:bodyPr/>
          <a:lstStyle/>
          <a:p>
            <a:pPr algn="ctr"/>
            <a:r>
              <a:rPr lang="en-US" sz="4000" dirty="0" smtClean="0"/>
              <a:t>Vulnerabilities in Network Devices and </a:t>
            </a:r>
            <a:r>
              <a:rPr lang="en-US" sz="4000" dirty="0" smtClean="0"/>
              <a:t>Systems</a:t>
            </a:r>
          </a:p>
        </p:txBody>
      </p:sp>
      <p:pic>
        <p:nvPicPr>
          <p:cNvPr id="1026" name="Picture 2" descr="Concept of Vulnerability in Network Devices and Systems item options">
            <a:hlinkClick r:id="rId2" tooltip="Concept of Vulnerability in Network Devices and Systems item option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2563"/>
            <a:ext cx="1714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ide Details">
            <a:hlinkClick r:id="rId4" tooltip="Hide Details"/>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 y="182563"/>
            <a:ext cx="123825"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2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z="2400" b="0" dirty="0"/>
              <a:t>Concept of Vulnerability in Network Devices and Systems</a:t>
            </a:r>
          </a:p>
        </p:txBody>
      </p:sp>
      <p:sp>
        <p:nvSpPr>
          <p:cNvPr id="5" name="Content Placeholder 4"/>
          <p:cNvSpPr>
            <a:spLocks noGrp="1"/>
          </p:cNvSpPr>
          <p:nvPr>
            <p:ph idx="1"/>
          </p:nvPr>
        </p:nvSpPr>
        <p:spPr/>
        <p:txBody>
          <a:bodyPr/>
          <a:lstStyle/>
          <a:p>
            <a:r>
              <a:rPr lang="en-SG" sz="2800" b="0" dirty="0"/>
              <a:t>Vulnerabilities can be found in the firmware in network devices and host devices. </a:t>
            </a:r>
            <a:endParaRPr lang="en-SG" sz="2800" b="0" dirty="0" smtClean="0"/>
          </a:p>
          <a:p>
            <a:r>
              <a:rPr lang="en-SG" sz="2800" b="0" dirty="0" smtClean="0"/>
              <a:t>They </a:t>
            </a:r>
            <a:r>
              <a:rPr lang="en-SG" sz="2800" b="0" dirty="0"/>
              <a:t>can also be found in the Operating System, System Software and Application runs on the network devices and host devices. </a:t>
            </a:r>
            <a:endParaRPr lang="en-SG" sz="2800" b="0" dirty="0" smtClean="0"/>
          </a:p>
          <a:p>
            <a:r>
              <a:rPr lang="en-SG" sz="2800" b="0" dirty="0" smtClean="0"/>
              <a:t>In </a:t>
            </a:r>
            <a:r>
              <a:rPr lang="en-SG" sz="2800" b="0" dirty="0"/>
              <a:t>general, they can be collectively known as weaknesses found in software. These weaknesses are mostly caused by software errors made by the developers unintentionally. </a:t>
            </a:r>
          </a:p>
          <a:p>
            <a:r>
              <a:rPr lang="en-SG" sz="2800" b="0" dirty="0"/>
              <a:t>MITRE, a non-profit organization published and maintain a list of Top 25 Most Dangerous Software Errors (CWE Top 25).</a:t>
            </a:r>
          </a:p>
        </p:txBody>
      </p:sp>
    </p:spTree>
    <p:extLst>
      <p:ext uri="{BB962C8B-B14F-4D97-AF65-F5344CB8AC3E}">
        <p14:creationId xmlns:p14="http://schemas.microsoft.com/office/powerpoint/2010/main" val="1401892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64971" y="228600"/>
            <a:ext cx="9448800" cy="6515100"/>
          </a:xfrm>
          <a:prstGeom prst="rect">
            <a:avLst/>
          </a:prstGeom>
        </p:spPr>
      </p:pic>
      <p:sp>
        <p:nvSpPr>
          <p:cNvPr id="7" name="Content Placeholder 2"/>
          <p:cNvSpPr txBox="1">
            <a:spLocks/>
          </p:cNvSpPr>
          <p:nvPr/>
        </p:nvSpPr>
        <p:spPr>
          <a:xfrm>
            <a:off x="32657" y="895350"/>
            <a:ext cx="2554514"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r>
              <a:rPr lang="en-SG" sz="2000" b="0" kern="0" dirty="0" smtClean="0"/>
              <a:t>This is a list of the most widespread and critical weaknesses that can lead to serious vulnerabilities in software. These weaknesses often easy to find and exploit. They are grouped under CWE (Common Weakness Enumeration) and assigned with an index number.</a:t>
            </a:r>
          </a:p>
        </p:txBody>
      </p:sp>
      <p:sp>
        <p:nvSpPr>
          <p:cNvPr id="8" name="Oval 7"/>
          <p:cNvSpPr/>
          <p:nvPr/>
        </p:nvSpPr>
        <p:spPr bwMode="auto">
          <a:xfrm>
            <a:off x="3429000" y="492579"/>
            <a:ext cx="838200" cy="3810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371430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SG" sz="2400" b="0" dirty="0" smtClean="0"/>
              <a:t>These </a:t>
            </a:r>
            <a:r>
              <a:rPr lang="en-SG" sz="2400" b="0" dirty="0"/>
              <a:t>CWE number will be referenced by each of the software vulnerability reported by the different vendor (tag with Common Vulnerability Exposure ( CVE-year-index )) as shown in the examples below:</a:t>
            </a:r>
          </a:p>
        </p:txBody>
      </p:sp>
      <p:pic>
        <p:nvPicPr>
          <p:cNvPr id="4" name="Picture 3"/>
          <p:cNvPicPr>
            <a:picLocks noChangeAspect="1"/>
          </p:cNvPicPr>
          <p:nvPr/>
        </p:nvPicPr>
        <p:blipFill>
          <a:blip r:embed="rId2"/>
          <a:stretch>
            <a:fillRect/>
          </a:stretch>
        </p:blipFill>
        <p:spPr>
          <a:xfrm>
            <a:off x="914400" y="2626518"/>
            <a:ext cx="10716837" cy="2062163"/>
          </a:xfrm>
          <a:prstGeom prst="rect">
            <a:avLst/>
          </a:prstGeom>
        </p:spPr>
      </p:pic>
      <p:sp>
        <p:nvSpPr>
          <p:cNvPr id="5" name="Oval 4"/>
          <p:cNvSpPr/>
          <p:nvPr/>
        </p:nvSpPr>
        <p:spPr bwMode="auto">
          <a:xfrm>
            <a:off x="1981200" y="2895600"/>
            <a:ext cx="838200" cy="3810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195433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SG" sz="2400" b="0" dirty="0"/>
              <a:t>The summary of each CWE are provided at www.cvedetails.com but the details are to be found at MITRE. An example of the summary is as shown below:</a:t>
            </a:r>
          </a:p>
        </p:txBody>
      </p:sp>
      <p:pic>
        <p:nvPicPr>
          <p:cNvPr id="4" name="Picture 3"/>
          <p:cNvPicPr>
            <a:picLocks noChangeAspect="1"/>
          </p:cNvPicPr>
          <p:nvPr/>
        </p:nvPicPr>
        <p:blipFill>
          <a:blip r:embed="rId2"/>
          <a:stretch>
            <a:fillRect/>
          </a:stretch>
        </p:blipFill>
        <p:spPr>
          <a:xfrm>
            <a:off x="914400" y="2286000"/>
            <a:ext cx="10937109" cy="1895475"/>
          </a:xfrm>
          <a:prstGeom prst="rect">
            <a:avLst/>
          </a:prstGeom>
        </p:spPr>
      </p:pic>
      <p:sp>
        <p:nvSpPr>
          <p:cNvPr id="5" name="Oval 4"/>
          <p:cNvSpPr/>
          <p:nvPr/>
        </p:nvSpPr>
        <p:spPr bwMode="auto">
          <a:xfrm>
            <a:off x="914400" y="2209800"/>
            <a:ext cx="838200" cy="3810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173566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857500" y="2222500"/>
            <a:ext cx="6477000" cy="1270000"/>
          </a:xfrm>
        </p:spPr>
        <p:txBody>
          <a:bodyPr/>
          <a:lstStyle/>
          <a:p>
            <a:pPr algn="ctr"/>
            <a:r>
              <a:rPr lang="en-US" sz="4000" dirty="0"/>
              <a:t>Methods for Discovering Vulnerabilities</a:t>
            </a:r>
          </a:p>
        </p:txBody>
      </p:sp>
    </p:spTree>
    <p:extLst>
      <p:ext uri="{BB962C8B-B14F-4D97-AF65-F5344CB8AC3E}">
        <p14:creationId xmlns:p14="http://schemas.microsoft.com/office/powerpoint/2010/main" val="20618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96"/>
            <a:ext cx="8229600" cy="792162"/>
          </a:xfrm>
        </p:spPr>
        <p:txBody>
          <a:bodyPr>
            <a:normAutofit/>
          </a:bodyPr>
          <a:lstStyle/>
          <a:p>
            <a:r>
              <a:rPr lang="en-US" b="0" dirty="0"/>
              <a:t>Pen-Test Process Model</a:t>
            </a:r>
          </a:p>
        </p:txBody>
      </p:sp>
      <p:sp>
        <p:nvSpPr>
          <p:cNvPr id="4" name="Plaque 3"/>
          <p:cNvSpPr/>
          <p:nvPr/>
        </p:nvSpPr>
        <p:spPr>
          <a:xfrm>
            <a:off x="4434037" y="1159166"/>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Planning</a:t>
            </a:r>
          </a:p>
        </p:txBody>
      </p:sp>
      <p:sp>
        <p:nvSpPr>
          <p:cNvPr id="5" name="Plaque 4"/>
          <p:cNvSpPr/>
          <p:nvPr/>
        </p:nvSpPr>
        <p:spPr>
          <a:xfrm>
            <a:off x="5043637" y="2146303"/>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Reconnaissance</a:t>
            </a:r>
          </a:p>
        </p:txBody>
      </p:sp>
      <p:sp>
        <p:nvSpPr>
          <p:cNvPr id="6" name="Plaque 5"/>
          <p:cNvSpPr/>
          <p:nvPr/>
        </p:nvSpPr>
        <p:spPr>
          <a:xfrm>
            <a:off x="5790730" y="3123048"/>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Scanning</a:t>
            </a:r>
          </a:p>
        </p:txBody>
      </p:sp>
      <p:sp>
        <p:nvSpPr>
          <p:cNvPr id="7" name="Plaque 6"/>
          <p:cNvSpPr/>
          <p:nvPr/>
        </p:nvSpPr>
        <p:spPr>
          <a:xfrm>
            <a:off x="6410965" y="4266048"/>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Exploit Systems</a:t>
            </a:r>
          </a:p>
        </p:txBody>
      </p:sp>
      <p:sp>
        <p:nvSpPr>
          <p:cNvPr id="8" name="Plaque 7"/>
          <p:cNvSpPr/>
          <p:nvPr/>
        </p:nvSpPr>
        <p:spPr>
          <a:xfrm>
            <a:off x="7010982" y="5332848"/>
            <a:ext cx="1981200" cy="685800"/>
          </a:xfrm>
          <a:prstGeom prst="plaque">
            <a:avLst/>
          </a:prstGeom>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Reporting</a:t>
            </a:r>
          </a:p>
        </p:txBody>
      </p:sp>
      <p:sp>
        <p:nvSpPr>
          <p:cNvPr id="10" name="Curved Left Arrow 9"/>
          <p:cNvSpPr/>
          <p:nvPr/>
        </p:nvSpPr>
        <p:spPr>
          <a:xfrm rot="20275297">
            <a:off x="6729619" y="1104083"/>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
        <p:nvSpPr>
          <p:cNvPr id="11" name="Curved Left Arrow 10"/>
          <p:cNvSpPr/>
          <p:nvPr/>
        </p:nvSpPr>
        <p:spPr>
          <a:xfrm rot="19746109">
            <a:off x="7393569" y="2271738"/>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pic>
        <p:nvPicPr>
          <p:cNvPr id="15" name="Picture 14" descr="56.jpg"/>
          <p:cNvPicPr>
            <a:picLocks noGrp="1" noChangeAspect="1"/>
          </p:cNvPicPr>
          <p:nvPr isPhoto="1"/>
        </p:nvPicPr>
        <p:blipFill rotWithShape="1">
          <a:blip r:embed="rId3">
            <a:lum/>
          </a:blip>
          <a:srcRect l="9739" t="58182" r="79000" b="20909"/>
          <a:stretch/>
        </p:blipFill>
        <p:spPr>
          <a:xfrm>
            <a:off x="4300444" y="2086133"/>
            <a:ext cx="616527" cy="862306"/>
          </a:xfrm>
          <a:prstGeom prst="rect">
            <a:avLst/>
          </a:prstGeom>
          <a:ln>
            <a:noFill/>
          </a:ln>
          <a:effectLst>
            <a:outerShdw blurRad="292100" dist="139700" dir="2700000" algn="tl" rotWithShape="0">
              <a:srgbClr val="333333">
                <a:alpha val="65000"/>
              </a:srgbClr>
            </a:outerShdw>
          </a:effectLst>
        </p:spPr>
      </p:pic>
      <p:pic>
        <p:nvPicPr>
          <p:cNvPr id="16" name="Picture 15" descr="56.jpg"/>
          <p:cNvPicPr>
            <a:picLocks noGrp="1" noChangeAspect="1"/>
          </p:cNvPicPr>
          <p:nvPr isPhoto="1"/>
        </p:nvPicPr>
        <p:blipFill rotWithShape="1">
          <a:blip r:embed="rId3">
            <a:lum/>
          </a:blip>
          <a:srcRect l="26250" t="58182" r="63097" b="20909"/>
          <a:stretch/>
        </p:blipFill>
        <p:spPr>
          <a:xfrm>
            <a:off x="5107653" y="3088684"/>
            <a:ext cx="562352" cy="831476"/>
          </a:xfrm>
          <a:prstGeom prst="rect">
            <a:avLst/>
          </a:prstGeom>
          <a:ln>
            <a:noFill/>
          </a:ln>
          <a:effectLst>
            <a:outerShdw blurRad="292100" dist="139700" dir="2700000" algn="tl" rotWithShape="0">
              <a:srgbClr val="333333">
                <a:alpha val="65000"/>
              </a:srgbClr>
            </a:outerShdw>
          </a:effectLst>
        </p:spPr>
      </p:pic>
      <p:pic>
        <p:nvPicPr>
          <p:cNvPr id="17" name="Picture 16" descr="56.jpg"/>
          <p:cNvPicPr>
            <a:picLocks noGrp="1" noChangeAspect="1"/>
          </p:cNvPicPr>
          <p:nvPr isPhoto="1"/>
        </p:nvPicPr>
        <p:blipFill rotWithShape="1">
          <a:blip r:embed="rId3">
            <a:lum/>
          </a:blip>
          <a:srcRect l="42685" t="61970" r="47424" b="23132"/>
          <a:stretch/>
        </p:blipFill>
        <p:spPr>
          <a:xfrm>
            <a:off x="5667852" y="4286301"/>
            <a:ext cx="650227" cy="73775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3678932" y="809904"/>
            <a:ext cx="602818" cy="10350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4585" y="5246797"/>
            <a:ext cx="540667" cy="8579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Striped Right Arrow 17"/>
          <p:cNvSpPr/>
          <p:nvPr/>
        </p:nvSpPr>
        <p:spPr>
          <a:xfrm>
            <a:off x="4075347" y="3257966"/>
            <a:ext cx="432048" cy="58861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Curved Left Arrow 22"/>
          <p:cNvSpPr/>
          <p:nvPr/>
        </p:nvSpPr>
        <p:spPr>
          <a:xfrm rot="19746109">
            <a:off x="8136465" y="3276463"/>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
        <p:nvSpPr>
          <p:cNvPr id="24" name="Curved Left Arrow 23"/>
          <p:cNvSpPr/>
          <p:nvPr/>
        </p:nvSpPr>
        <p:spPr>
          <a:xfrm rot="19746109">
            <a:off x="8752137" y="4308150"/>
            <a:ext cx="734292" cy="1287394"/>
          </a:xfrm>
          <a:prstGeom prst="curvedLeftArrow">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a:solidFill>
                <a:schemeClr val="tx1"/>
              </a:solidFill>
            </a:endParaRPr>
          </a:p>
        </p:txBody>
      </p:sp>
    </p:spTree>
    <p:custDataLst>
      <p:tags r:id="rId1"/>
    </p:custDataLst>
    <p:extLst>
      <p:ext uri="{BB962C8B-B14F-4D97-AF65-F5344CB8AC3E}">
        <p14:creationId xmlns:p14="http://schemas.microsoft.com/office/powerpoint/2010/main" val="3950242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How to determine a Software is Vulnerable?</a:t>
            </a:r>
            <a:endParaRPr lang="en-SG" sz="2800" b="0" dirty="0"/>
          </a:p>
        </p:txBody>
      </p:sp>
      <p:sp>
        <p:nvSpPr>
          <p:cNvPr id="3" name="Content Placeholder 2"/>
          <p:cNvSpPr>
            <a:spLocks noGrp="1"/>
          </p:cNvSpPr>
          <p:nvPr>
            <p:ph idx="1"/>
          </p:nvPr>
        </p:nvSpPr>
        <p:spPr/>
        <p:txBody>
          <a:bodyPr>
            <a:normAutofit/>
          </a:bodyPr>
          <a:lstStyle/>
          <a:p>
            <a:r>
              <a:rPr lang="en-US" sz="2400" dirty="0"/>
              <a:t>Based on published report by the originator or pen-tester.</a:t>
            </a:r>
          </a:p>
          <a:p>
            <a:pPr lvl="1"/>
            <a:r>
              <a:rPr lang="en-US" sz="2000" dirty="0"/>
              <a:t>Check version number and patches released</a:t>
            </a:r>
          </a:p>
          <a:p>
            <a:r>
              <a:rPr lang="en-US" sz="2400" dirty="0"/>
              <a:t>Based on version of network protocol that the software used to communicate with one another.</a:t>
            </a:r>
          </a:p>
          <a:p>
            <a:r>
              <a:rPr lang="en-US" sz="2400" dirty="0"/>
              <a:t>Check the software’s behavior to see if it exhibits behavior consistent with a vulnerability (e.g. memory error code) </a:t>
            </a:r>
          </a:p>
          <a:p>
            <a:r>
              <a:rPr lang="en-US" sz="2400" dirty="0"/>
              <a:t>Checking the Configuration of the software to see if the configuration of the programs exhibits weaknesses.</a:t>
            </a:r>
          </a:p>
          <a:p>
            <a:endParaRPr lang="en-US" sz="2400" dirty="0"/>
          </a:p>
          <a:p>
            <a:pPr lvl="1"/>
            <a:endParaRPr lang="en-US" sz="2000" dirty="0"/>
          </a:p>
          <a:p>
            <a:pPr lvl="1"/>
            <a:endParaRPr lang="en-SG" sz="2000" dirty="0"/>
          </a:p>
        </p:txBody>
      </p:sp>
    </p:spTree>
    <p:extLst>
      <p:ext uri="{BB962C8B-B14F-4D97-AF65-F5344CB8AC3E}">
        <p14:creationId xmlns:p14="http://schemas.microsoft.com/office/powerpoint/2010/main" val="27629283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Run exploit against the software</a:t>
            </a:r>
          </a:p>
          <a:p>
            <a:pPr lvl="1"/>
            <a:r>
              <a:rPr lang="en-US" sz="2400" dirty="0"/>
              <a:t>Dangerous but effective</a:t>
            </a:r>
          </a:p>
          <a:p>
            <a:pPr lvl="1"/>
            <a:r>
              <a:rPr lang="en-US" sz="2400" dirty="0"/>
              <a:t>Successful  exploitation indicate the present of the vulnerability.</a:t>
            </a:r>
          </a:p>
          <a:p>
            <a:pPr lvl="1"/>
            <a:r>
              <a:rPr lang="en-US" sz="2400" dirty="0"/>
              <a:t>Failed exploit does not indicate the software is secured.</a:t>
            </a:r>
          </a:p>
          <a:p>
            <a:pPr lvl="1"/>
            <a:endParaRPr lang="en-US" sz="2400" dirty="0"/>
          </a:p>
          <a:p>
            <a:pPr lvl="1"/>
            <a:endParaRPr lang="en-US" sz="2400" dirty="0"/>
          </a:p>
          <a:p>
            <a:pPr lvl="1"/>
            <a:endParaRPr lang="en-US" sz="2400" dirty="0"/>
          </a:p>
          <a:p>
            <a:pPr lvl="1"/>
            <a:endParaRPr lang="en-SG" sz="2400" dirty="0"/>
          </a:p>
        </p:txBody>
      </p:sp>
    </p:spTree>
    <p:extLst>
      <p:ext uri="{BB962C8B-B14F-4D97-AF65-F5344CB8AC3E}">
        <p14:creationId xmlns:p14="http://schemas.microsoft.com/office/powerpoint/2010/main" val="819682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857500" y="2222500"/>
            <a:ext cx="6477000" cy="1270000"/>
          </a:xfrm>
        </p:spPr>
        <p:txBody>
          <a:bodyPr/>
          <a:lstStyle/>
          <a:p>
            <a:pPr algn="ctr"/>
            <a:r>
              <a:rPr lang="en-US" sz="4000" dirty="0"/>
              <a:t>Not ALL Vulnerabilities are Exploitable</a:t>
            </a:r>
          </a:p>
        </p:txBody>
      </p:sp>
    </p:spTree>
    <p:extLst>
      <p:ext uri="{BB962C8B-B14F-4D97-AF65-F5344CB8AC3E}">
        <p14:creationId xmlns:p14="http://schemas.microsoft.com/office/powerpoint/2010/main" val="295586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Not ALL vulnerabilities lead to exploitation.</a:t>
            </a:r>
          </a:p>
          <a:p>
            <a:pPr lvl="1"/>
            <a:r>
              <a:rPr lang="en-US" sz="2400" dirty="0"/>
              <a:t>Does not let an attacker take control of the machine it is running on.</a:t>
            </a:r>
          </a:p>
          <a:p>
            <a:pPr lvl="1"/>
            <a:r>
              <a:rPr lang="en-US" sz="2400" dirty="0"/>
              <a:t>Some lead to </a:t>
            </a:r>
            <a:r>
              <a:rPr lang="en-US" sz="2400" dirty="0" err="1"/>
              <a:t>DoS</a:t>
            </a:r>
            <a:r>
              <a:rPr lang="en-US" sz="2400" dirty="0"/>
              <a:t> and some lead to leakage of information or data.</a:t>
            </a:r>
          </a:p>
          <a:p>
            <a:pPr lvl="1"/>
            <a:r>
              <a:rPr lang="en-US" sz="2400" dirty="0"/>
              <a:t>Other form interruptions…</a:t>
            </a:r>
          </a:p>
          <a:p>
            <a:pPr lvl="1"/>
            <a:endParaRPr lang="en-SG" sz="2400" dirty="0"/>
          </a:p>
        </p:txBody>
      </p:sp>
    </p:spTree>
    <p:extLst>
      <p:ext uri="{BB962C8B-B14F-4D97-AF65-F5344CB8AC3E}">
        <p14:creationId xmlns:p14="http://schemas.microsoft.com/office/powerpoint/2010/main" val="3286028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857500" y="2222500"/>
            <a:ext cx="6477000" cy="1270000"/>
          </a:xfrm>
        </p:spPr>
        <p:txBody>
          <a:bodyPr/>
          <a:lstStyle/>
          <a:p>
            <a:pPr algn="ctr"/>
            <a:r>
              <a:rPr lang="en-US" sz="4000" dirty="0"/>
              <a:t>Vulnerability Scanners</a:t>
            </a:r>
          </a:p>
        </p:txBody>
      </p:sp>
    </p:spTree>
    <p:extLst>
      <p:ext uri="{BB962C8B-B14F-4D97-AF65-F5344CB8AC3E}">
        <p14:creationId xmlns:p14="http://schemas.microsoft.com/office/powerpoint/2010/main" val="323406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t>Vulnerability Scanner</a:t>
            </a:r>
            <a:endParaRPr lang="en-SG" sz="2400" b="0" dirty="0"/>
          </a:p>
        </p:txBody>
      </p:sp>
      <p:sp>
        <p:nvSpPr>
          <p:cNvPr id="3" name="Content Placeholder 2"/>
          <p:cNvSpPr>
            <a:spLocks noGrp="1"/>
          </p:cNvSpPr>
          <p:nvPr>
            <p:ph idx="1"/>
          </p:nvPr>
        </p:nvSpPr>
        <p:spPr/>
        <p:txBody>
          <a:bodyPr>
            <a:normAutofit/>
          </a:bodyPr>
          <a:lstStyle/>
          <a:p>
            <a:r>
              <a:rPr lang="en-US" sz="2400" dirty="0" err="1"/>
              <a:t>Nmap</a:t>
            </a:r>
            <a:r>
              <a:rPr lang="en-US" sz="2400" dirty="0"/>
              <a:t> Scripting Engine(NSE) (nmap.org/book/nse.html)</a:t>
            </a:r>
          </a:p>
          <a:p>
            <a:r>
              <a:rPr lang="en-US" sz="2400" dirty="0"/>
              <a:t>Nessus (</a:t>
            </a:r>
            <a:r>
              <a:rPr lang="en-US" sz="2400" dirty="0">
                <a:hlinkClick r:id="rId2"/>
              </a:rPr>
              <a:t>www.tenablesecurity.com</a:t>
            </a:r>
            <a:r>
              <a:rPr lang="en-US" sz="2400" dirty="0"/>
              <a:t>)</a:t>
            </a:r>
          </a:p>
          <a:p>
            <a:r>
              <a:rPr lang="en-US" sz="2400" dirty="0" err="1"/>
              <a:t>OpenVAS</a:t>
            </a:r>
            <a:r>
              <a:rPr lang="en-US" sz="2400" dirty="0"/>
              <a:t> (Open source version of Nessus 2)</a:t>
            </a:r>
          </a:p>
          <a:p>
            <a:r>
              <a:rPr lang="en-US" sz="2400" dirty="0"/>
              <a:t>Rapid 7 </a:t>
            </a:r>
            <a:r>
              <a:rPr lang="en-US" sz="2400" dirty="0" err="1"/>
              <a:t>NeXpose</a:t>
            </a:r>
            <a:r>
              <a:rPr lang="en-US" sz="2400" dirty="0"/>
              <a:t> (</a:t>
            </a:r>
            <a:r>
              <a:rPr lang="en-US" sz="2400" dirty="0">
                <a:hlinkClick r:id="rId3"/>
              </a:rPr>
              <a:t>www.rapid7.com</a:t>
            </a:r>
            <a:r>
              <a:rPr lang="en-US" sz="2400" dirty="0"/>
              <a:t>)</a:t>
            </a:r>
          </a:p>
          <a:p>
            <a:r>
              <a:rPr lang="en-US" sz="2400" dirty="0"/>
              <a:t>SAINT (</a:t>
            </a:r>
            <a:r>
              <a:rPr lang="en-US" sz="2400" dirty="0">
                <a:hlinkClick r:id="rId4"/>
              </a:rPr>
              <a:t>www.saintcorporation.com</a:t>
            </a:r>
            <a:endParaRPr lang="en-US" sz="2400" dirty="0"/>
          </a:p>
          <a:p>
            <a:r>
              <a:rPr lang="en-US" sz="2400" dirty="0"/>
              <a:t>Retina (</a:t>
            </a:r>
            <a:r>
              <a:rPr lang="en-US" sz="2400" dirty="0">
                <a:hlinkClick r:id="rId5"/>
              </a:rPr>
              <a:t>www.eeye.com</a:t>
            </a:r>
            <a:r>
              <a:rPr lang="en-US" sz="2400" dirty="0"/>
              <a:t>)</a:t>
            </a:r>
          </a:p>
          <a:p>
            <a:endParaRPr lang="en-US" sz="2400" dirty="0" smtClean="0"/>
          </a:p>
          <a:p>
            <a:r>
              <a:rPr lang="en-SG" sz="2400" dirty="0"/>
              <a:t>In this module, we will explore the use of first two tools to scan network of devices/a single device for </a:t>
            </a:r>
            <a:r>
              <a:rPr lang="en-SG" sz="2400" dirty="0" smtClean="0"/>
              <a:t>vulnerabilities in Practical.</a:t>
            </a:r>
            <a:endParaRPr lang="en-US" sz="2400" dirty="0"/>
          </a:p>
        </p:txBody>
      </p:sp>
    </p:spTree>
    <p:extLst>
      <p:ext uri="{BB962C8B-B14F-4D97-AF65-F5344CB8AC3E}">
        <p14:creationId xmlns:p14="http://schemas.microsoft.com/office/powerpoint/2010/main" val="2619723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Online Vulnerability </a:t>
            </a:r>
            <a:r>
              <a:rPr lang="en-US" sz="2400" b="0" dirty="0"/>
              <a:t>Scanning Service</a:t>
            </a:r>
            <a:endParaRPr lang="en-SG" sz="2400" b="0" dirty="0"/>
          </a:p>
        </p:txBody>
      </p:sp>
      <p:sp>
        <p:nvSpPr>
          <p:cNvPr id="3" name="Content Placeholder 2"/>
          <p:cNvSpPr>
            <a:spLocks noGrp="1"/>
          </p:cNvSpPr>
          <p:nvPr>
            <p:ph idx="1"/>
          </p:nvPr>
        </p:nvSpPr>
        <p:spPr/>
        <p:txBody>
          <a:bodyPr/>
          <a:lstStyle/>
          <a:p>
            <a:r>
              <a:rPr lang="en-US" sz="2800" dirty="0" err="1"/>
              <a:t>Qualys</a:t>
            </a:r>
            <a:r>
              <a:rPr lang="en-US" sz="2800" dirty="0"/>
              <a:t> (</a:t>
            </a:r>
            <a:r>
              <a:rPr lang="en-US" sz="2800" dirty="0">
                <a:hlinkClick r:id="rId2"/>
              </a:rPr>
              <a:t>www.qualys.com</a:t>
            </a:r>
            <a:r>
              <a:rPr lang="en-US" sz="2800" dirty="0"/>
              <a:t>)</a:t>
            </a:r>
          </a:p>
          <a:p>
            <a:r>
              <a:rPr lang="en-US" sz="2800" dirty="0" err="1"/>
              <a:t>Foundscan</a:t>
            </a:r>
            <a:r>
              <a:rPr lang="en-US" sz="2800" dirty="0"/>
              <a:t> (</a:t>
            </a:r>
            <a:r>
              <a:rPr lang="en-US" sz="2800" dirty="0">
                <a:hlinkClick r:id="rId3"/>
              </a:rPr>
              <a:t>www.foundstone.com</a:t>
            </a:r>
            <a:r>
              <a:rPr lang="en-US" sz="2800" dirty="0"/>
              <a:t>)</a:t>
            </a:r>
          </a:p>
          <a:p>
            <a:r>
              <a:rPr lang="en-US" sz="2800" dirty="0" smtClean="0"/>
              <a:t>…</a:t>
            </a:r>
          </a:p>
          <a:p>
            <a:endParaRPr lang="en-US" sz="2800" dirty="0"/>
          </a:p>
          <a:p>
            <a:r>
              <a:rPr lang="en-US" sz="2800" dirty="0" smtClean="0"/>
              <a:t>If you have a company, would you make use of these services?</a:t>
            </a:r>
            <a:endParaRPr lang="en-US" sz="2800" dirty="0"/>
          </a:p>
          <a:p>
            <a:endParaRPr lang="en-US" sz="2800" dirty="0"/>
          </a:p>
        </p:txBody>
      </p:sp>
    </p:spTree>
    <p:extLst>
      <p:ext uri="{BB962C8B-B14F-4D97-AF65-F5344CB8AC3E}">
        <p14:creationId xmlns:p14="http://schemas.microsoft.com/office/powerpoint/2010/main" val="505570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dirty="0" smtClean="0"/>
              <a:t>Summary</a:t>
            </a:r>
            <a:endParaRPr lang="en-US" sz="4800" dirty="0"/>
          </a:p>
        </p:txBody>
      </p:sp>
    </p:spTree>
    <p:extLst>
      <p:ext uri="{BB962C8B-B14F-4D97-AF65-F5344CB8AC3E}">
        <p14:creationId xmlns:p14="http://schemas.microsoft.com/office/powerpoint/2010/main" val="2194245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60" b="0" dirty="0" smtClean="0"/>
              <a:t>Summary – What we have covered ?</a:t>
            </a:r>
            <a:endParaRPr lang="en-SG" sz="3360" b="0" dirty="0"/>
          </a:p>
        </p:txBody>
      </p:sp>
      <p:sp>
        <p:nvSpPr>
          <p:cNvPr id="3" name="Content Placeholder 2"/>
          <p:cNvSpPr>
            <a:spLocks noGrp="1"/>
          </p:cNvSpPr>
          <p:nvPr>
            <p:ph idx="1"/>
          </p:nvPr>
        </p:nvSpPr>
        <p:spPr>
          <a:xfrm>
            <a:off x="6324600" y="5638800"/>
            <a:ext cx="10871200" cy="5181600"/>
          </a:xfrm>
        </p:spPr>
        <p:txBody>
          <a:bodyPr>
            <a:noAutofit/>
          </a:bodyPr>
          <a:lstStyle/>
          <a:p>
            <a:pPr lvl="1"/>
            <a:endParaRPr lang="en-US" sz="2000" dirty="0"/>
          </a:p>
          <a:p>
            <a:pPr marL="0" indent="0">
              <a:buNone/>
            </a:pPr>
            <a:endParaRPr lang="en-SG" sz="2160" dirty="0"/>
          </a:p>
        </p:txBody>
      </p:sp>
      <p:sp>
        <p:nvSpPr>
          <p:cNvPr id="5" name="Content Placeholder 2"/>
          <p:cNvSpPr txBox="1">
            <a:spLocks/>
          </p:cNvSpPr>
          <p:nvPr/>
        </p:nvSpPr>
        <p:spPr bwMode="auto">
          <a:xfrm>
            <a:off x="609600" y="838200"/>
            <a:ext cx="94869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r>
              <a:rPr lang="en-US" sz="2400" kern="0" dirty="0" smtClean="0"/>
              <a:t>What is Vulnerability?</a:t>
            </a:r>
          </a:p>
          <a:p>
            <a:pPr lvl="1"/>
            <a:r>
              <a:rPr lang="en-US" sz="2000" kern="0" dirty="0" smtClean="0"/>
              <a:t>Concept of Vulnerability</a:t>
            </a:r>
          </a:p>
          <a:p>
            <a:pPr lvl="1"/>
            <a:r>
              <a:rPr lang="en-US" sz="2000" kern="0" dirty="0" smtClean="0"/>
              <a:t>Classification of Vulnerability</a:t>
            </a:r>
          </a:p>
          <a:p>
            <a:pPr lvl="1"/>
            <a:r>
              <a:rPr lang="en-US" sz="2000" kern="0" dirty="0" smtClean="0"/>
              <a:t>Zero-Day Attack &amp; Exploit</a:t>
            </a:r>
          </a:p>
          <a:p>
            <a:pPr lvl="1"/>
            <a:r>
              <a:rPr lang="en-US" sz="2000" kern="0" dirty="0" smtClean="0"/>
              <a:t>Vulnerability Window</a:t>
            </a:r>
          </a:p>
          <a:p>
            <a:r>
              <a:rPr lang="en-US" sz="2400" kern="0" dirty="0" smtClean="0"/>
              <a:t>Vulnerabilities Standards</a:t>
            </a:r>
            <a:r>
              <a:rPr lang="en-SG" sz="2400" kern="0" dirty="0" smtClean="0"/>
              <a:t> for Software</a:t>
            </a:r>
            <a:endParaRPr lang="en-US" sz="2400" kern="0" dirty="0" smtClean="0"/>
          </a:p>
          <a:p>
            <a:r>
              <a:rPr lang="en-US" sz="2400" kern="0" dirty="0" smtClean="0"/>
              <a:t>Methods for Discovering Vulnerabilities</a:t>
            </a:r>
          </a:p>
          <a:p>
            <a:r>
              <a:rPr lang="en-US" sz="2400" kern="0" dirty="0" smtClean="0"/>
              <a:t>Vulnerability Scanning Tools</a:t>
            </a:r>
          </a:p>
          <a:p>
            <a:pPr marL="0" indent="0">
              <a:buNone/>
            </a:pPr>
            <a:endParaRPr lang="en-US" sz="2400" kern="0" dirty="0" smtClean="0"/>
          </a:p>
          <a:p>
            <a:endParaRPr lang="en-US" sz="2400" kern="0" dirty="0" smtClean="0"/>
          </a:p>
          <a:p>
            <a:endParaRPr lang="en-US" sz="2400" kern="0" dirty="0" smtClean="0"/>
          </a:p>
          <a:p>
            <a:endParaRPr lang="en-US" sz="2400" kern="0" dirty="0" smtClean="0"/>
          </a:p>
          <a:p>
            <a:endParaRPr lang="en-US" sz="2400" kern="0" dirty="0" smtClean="0"/>
          </a:p>
          <a:p>
            <a:endParaRPr lang="en-US" sz="2400" kern="0" dirty="0" smtClean="0"/>
          </a:p>
          <a:p>
            <a:endParaRPr lang="en-SG" sz="2400" kern="0" dirty="0"/>
          </a:p>
        </p:txBody>
      </p:sp>
    </p:spTree>
    <p:extLst>
      <p:ext uri="{BB962C8B-B14F-4D97-AF65-F5344CB8AC3E}">
        <p14:creationId xmlns:p14="http://schemas.microsoft.com/office/powerpoint/2010/main" val="1846687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dirty="0"/>
              <a:t>Q&amp;A</a:t>
            </a:r>
          </a:p>
        </p:txBody>
      </p:sp>
    </p:spTree>
    <p:extLst>
      <p:ext uri="{BB962C8B-B14F-4D97-AF65-F5344CB8AC3E}">
        <p14:creationId xmlns:p14="http://schemas.microsoft.com/office/powerpoint/2010/main" val="297695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857504" y="2222505"/>
            <a:ext cx="6477000" cy="1270000"/>
          </a:xfrm>
        </p:spPr>
        <p:txBody>
          <a:bodyPr/>
          <a:lstStyle/>
          <a:p>
            <a:pPr algn="ctr"/>
            <a:r>
              <a:rPr lang="en-US" sz="3600" dirty="0"/>
              <a:t>What is Vulnerability?</a:t>
            </a:r>
          </a:p>
        </p:txBody>
      </p:sp>
    </p:spTree>
    <p:extLst>
      <p:ext uri="{BB962C8B-B14F-4D97-AF65-F5344CB8AC3E}">
        <p14:creationId xmlns:p14="http://schemas.microsoft.com/office/powerpoint/2010/main" val="41398623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09800" y="1981200"/>
            <a:ext cx="7772400" cy="1524000"/>
          </a:xfrm>
        </p:spPr>
        <p:txBody>
          <a:bodyPr/>
          <a:lstStyle/>
          <a:p>
            <a:pPr algn="ctr"/>
            <a:r>
              <a:rPr lang="en-US" sz="4800" dirty="0"/>
              <a:t>End</a:t>
            </a:r>
          </a:p>
        </p:txBody>
      </p:sp>
    </p:spTree>
    <p:extLst>
      <p:ext uri="{BB962C8B-B14F-4D97-AF65-F5344CB8AC3E}">
        <p14:creationId xmlns:p14="http://schemas.microsoft.com/office/powerpoint/2010/main" val="352949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Vulnerability</a:t>
            </a:r>
            <a:endParaRPr lang="en-SG" b="0" dirty="0"/>
          </a:p>
        </p:txBody>
      </p:sp>
      <p:sp>
        <p:nvSpPr>
          <p:cNvPr id="3" name="Content Placeholder 2"/>
          <p:cNvSpPr>
            <a:spLocks noGrp="1"/>
          </p:cNvSpPr>
          <p:nvPr>
            <p:ph idx="1"/>
          </p:nvPr>
        </p:nvSpPr>
        <p:spPr/>
        <p:txBody>
          <a:bodyPr>
            <a:normAutofit/>
          </a:bodyPr>
          <a:lstStyle/>
          <a:p>
            <a:r>
              <a:rPr lang="en-US" sz="2400" dirty="0"/>
              <a:t>Any weak condition(i.e. degree of weakness) that leaves the assets/resources open to attack.</a:t>
            </a:r>
            <a:endParaRPr lang="en-SG" sz="2400" dirty="0"/>
          </a:p>
          <a:p>
            <a:r>
              <a:rPr lang="en-US" sz="2400" dirty="0"/>
              <a:t>Also known as Weaknesses.</a:t>
            </a:r>
          </a:p>
          <a:p>
            <a:r>
              <a:rPr lang="en-US" sz="2400" dirty="0"/>
              <a:t>Examples</a:t>
            </a:r>
          </a:p>
          <a:p>
            <a:pPr lvl="1"/>
            <a:r>
              <a:rPr lang="en-US" sz="2000" dirty="0"/>
              <a:t>Bugs in operating system/system software/application software</a:t>
            </a:r>
          </a:p>
          <a:p>
            <a:pPr lvl="1"/>
            <a:r>
              <a:rPr lang="en-US" sz="2000" dirty="0"/>
              <a:t>Badly designed or configured network</a:t>
            </a:r>
          </a:p>
          <a:p>
            <a:pPr lvl="1"/>
            <a:r>
              <a:rPr lang="en-US" sz="2000" dirty="0"/>
              <a:t>Misconfigured hardware or software</a:t>
            </a:r>
          </a:p>
          <a:p>
            <a:pPr lvl="1"/>
            <a:r>
              <a:rPr lang="en-US" sz="2000" dirty="0"/>
              <a:t>Poor physical security</a:t>
            </a:r>
          </a:p>
        </p:txBody>
      </p:sp>
    </p:spTree>
    <p:extLst>
      <p:ext uri="{BB962C8B-B14F-4D97-AF65-F5344CB8AC3E}">
        <p14:creationId xmlns:p14="http://schemas.microsoft.com/office/powerpoint/2010/main" val="68601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238500" y="2457451"/>
            <a:ext cx="5829300" cy="918766"/>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a:t>Classification of Vulnerabilities</a:t>
            </a:r>
          </a:p>
        </p:txBody>
      </p:sp>
      <p:pic>
        <p:nvPicPr>
          <p:cNvPr id="2" name="Picture 1"/>
          <p:cNvPicPr>
            <a:picLocks noChangeAspect="1"/>
          </p:cNvPicPr>
          <p:nvPr/>
        </p:nvPicPr>
        <p:blipFill>
          <a:blip r:embed="rId3"/>
          <a:stretch>
            <a:fillRect/>
          </a:stretch>
        </p:blipFill>
        <p:spPr>
          <a:xfrm>
            <a:off x="5558740" y="3257551"/>
            <a:ext cx="1188823" cy="941914"/>
          </a:xfrm>
          <a:prstGeom prst="rect">
            <a:avLst/>
          </a:prstGeom>
        </p:spPr>
      </p:pic>
    </p:spTree>
    <p:extLst>
      <p:ext uri="{BB962C8B-B14F-4D97-AF65-F5344CB8AC3E}">
        <p14:creationId xmlns:p14="http://schemas.microsoft.com/office/powerpoint/2010/main" val="192272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0" dirty="0"/>
              <a:t>Classification</a:t>
            </a:r>
          </a:p>
        </p:txBody>
      </p:sp>
      <p:pic>
        <p:nvPicPr>
          <p:cNvPr id="4" name="Picture 3"/>
          <p:cNvPicPr>
            <a:picLocks noChangeAspect="1"/>
          </p:cNvPicPr>
          <p:nvPr/>
        </p:nvPicPr>
        <p:blipFill>
          <a:blip r:embed="rId2"/>
          <a:stretch>
            <a:fillRect/>
          </a:stretch>
        </p:blipFill>
        <p:spPr>
          <a:xfrm>
            <a:off x="990600" y="1032165"/>
            <a:ext cx="4413815" cy="4794614"/>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496050" y="1641508"/>
            <a:ext cx="4095750" cy="577338"/>
          </a:xfrm>
          <a:prstGeom prst="rect">
            <a:avLst/>
          </a:prstGeom>
        </p:spPr>
        <p:txBody>
          <a:bodyPr wrap="square">
            <a:spAutoFit/>
          </a:bodyPr>
          <a:lstStyle/>
          <a:p>
            <a:r>
              <a:rPr lang="en-SG" sz="788" dirty="0"/>
              <a:t>Source: </a:t>
            </a:r>
          </a:p>
          <a:p>
            <a:endParaRPr lang="en-SG" sz="788" dirty="0">
              <a:hlinkClick r:id="" action="ppaction://noaction"/>
            </a:endParaRPr>
          </a:p>
          <a:p>
            <a:r>
              <a:rPr lang="en-SG" sz="788" dirty="0">
                <a:hlinkClick r:id="" action="ppaction://noaction"/>
              </a:rPr>
              <a:t>https://en.wikipedia.org/wiki/Vulnerability_%28computing%29</a:t>
            </a:r>
            <a:endParaRPr lang="en-SG" sz="788" dirty="0"/>
          </a:p>
          <a:p>
            <a:endParaRPr lang="en-SG" sz="788" dirty="0"/>
          </a:p>
        </p:txBody>
      </p:sp>
      <p:pic>
        <p:nvPicPr>
          <p:cNvPr id="6" name="Picture 5"/>
          <p:cNvPicPr>
            <a:picLocks noChangeAspect="1"/>
          </p:cNvPicPr>
          <p:nvPr/>
        </p:nvPicPr>
        <p:blipFill>
          <a:blip r:embed="rId3"/>
          <a:stretch>
            <a:fillRect/>
          </a:stretch>
        </p:blipFill>
        <p:spPr>
          <a:xfrm>
            <a:off x="8760230" y="5257802"/>
            <a:ext cx="764771" cy="603613"/>
          </a:xfrm>
          <a:prstGeom prst="rect">
            <a:avLst/>
          </a:prstGeom>
        </p:spPr>
      </p:pic>
      <p:sp>
        <p:nvSpPr>
          <p:cNvPr id="3" name="TextBox 2"/>
          <p:cNvSpPr txBox="1"/>
          <p:nvPr/>
        </p:nvSpPr>
        <p:spPr>
          <a:xfrm>
            <a:off x="6603682" y="2333002"/>
            <a:ext cx="3226117" cy="2169825"/>
          </a:xfrm>
          <a:prstGeom prst="rect">
            <a:avLst/>
          </a:prstGeom>
          <a:noFill/>
        </p:spPr>
        <p:txBody>
          <a:bodyPr wrap="square" rtlCol="0">
            <a:spAutoFit/>
          </a:bodyPr>
          <a:lstStyle/>
          <a:p>
            <a:pPr marL="135731" indent="-135731">
              <a:buFont typeface="Arial" panose="020B0604020202020204" pitchFamily="34" charset="0"/>
              <a:buChar char="•"/>
            </a:pPr>
            <a:r>
              <a:rPr lang="en-SG" sz="1350" dirty="0"/>
              <a:t>The listing is not exhaustive and scholarly. </a:t>
            </a:r>
          </a:p>
          <a:p>
            <a:pPr marL="135731" indent="-135731">
              <a:buFont typeface="Arial" panose="020B0604020202020204" pitchFamily="34" charset="0"/>
              <a:buChar char="•"/>
            </a:pPr>
            <a:endParaRPr lang="en-SG" sz="1350" dirty="0"/>
          </a:p>
          <a:p>
            <a:pPr marL="135731" indent="-135731">
              <a:buFont typeface="Arial" panose="020B0604020202020204" pitchFamily="34" charset="0"/>
              <a:buChar char="•"/>
            </a:pPr>
            <a:r>
              <a:rPr lang="en-SG" sz="1350" dirty="0"/>
              <a:t>Much of the efforts in classification of vulnerabilities lies in System, Network and Application Software domain.</a:t>
            </a:r>
          </a:p>
          <a:p>
            <a:pPr marL="135731" indent="-135731">
              <a:buFont typeface="Arial" panose="020B0604020202020204" pitchFamily="34" charset="0"/>
              <a:buChar char="•"/>
            </a:pPr>
            <a:endParaRPr lang="en-SG" sz="1350" dirty="0"/>
          </a:p>
          <a:p>
            <a:pPr marL="135731" indent="-135731">
              <a:buFont typeface="Arial" panose="020B0604020202020204" pitchFamily="34" charset="0"/>
              <a:buChar char="•"/>
            </a:pPr>
            <a:endParaRPr lang="en-SG" sz="1350" dirty="0"/>
          </a:p>
          <a:p>
            <a:pPr marL="135731" indent="-135731">
              <a:buFont typeface="Arial" panose="020B0604020202020204" pitchFamily="34" charset="0"/>
              <a:buChar char="•"/>
            </a:pPr>
            <a:endParaRPr lang="en-SG" sz="1350" dirty="0"/>
          </a:p>
        </p:txBody>
      </p:sp>
    </p:spTree>
    <p:extLst>
      <p:ext uri="{BB962C8B-B14F-4D97-AF65-F5344CB8AC3E}">
        <p14:creationId xmlns:p14="http://schemas.microsoft.com/office/powerpoint/2010/main" val="776809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FC263C1BB8CE419EB5D4898E29476C" ma:contentTypeVersion="2" ma:contentTypeDescription="Create a new document." ma:contentTypeScope="" ma:versionID="615e6d275176d44f918c8c0632d8f860">
  <xsd:schema xmlns:xsd="http://www.w3.org/2001/XMLSchema" xmlns:xs="http://www.w3.org/2001/XMLSchema" xmlns:p="http://schemas.microsoft.com/office/2006/metadata/properties" xmlns:ns2="b3cb7993-a6de-4faf-ad31-2d728e621b0d" targetNamespace="http://schemas.microsoft.com/office/2006/metadata/properties" ma:root="true" ma:fieldsID="51aeffd96d6e409178f3a28261d73039" ns2:_="">
    <xsd:import namespace="b3cb7993-a6de-4faf-ad31-2d728e621b0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cb7993-a6de-4faf-ad31-2d728e621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497AF2-97D5-4FFB-98FB-CDA95C065519}"/>
</file>

<file path=customXml/itemProps2.xml><?xml version="1.0" encoding="utf-8"?>
<ds:datastoreItem xmlns:ds="http://schemas.openxmlformats.org/officeDocument/2006/customXml" ds:itemID="{D3F0A9C9-15A0-4395-B642-D97E46E29AB2}"/>
</file>

<file path=customXml/itemProps3.xml><?xml version="1.0" encoding="utf-8"?>
<ds:datastoreItem xmlns:ds="http://schemas.openxmlformats.org/officeDocument/2006/customXml" ds:itemID="{4DAD60C8-6574-4F04-AA04-B3F3F2F4CDCC}"/>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16312</TotalTime>
  <Words>1581</Words>
  <Application>Microsoft Office PowerPoint</Application>
  <PresentationFormat>Widescreen</PresentationFormat>
  <Paragraphs>208</Paragraphs>
  <Slides>60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Arial Narrow</vt:lpstr>
      <vt:lpstr>Tahoma</vt:lpstr>
      <vt:lpstr>Verdana</vt:lpstr>
      <vt:lpstr>Wingdings</vt:lpstr>
      <vt:lpstr>Contport</vt:lpstr>
      <vt:lpstr>PowerPoint Presentation</vt:lpstr>
      <vt:lpstr>Learning Outcomes</vt:lpstr>
      <vt:lpstr>Learning Objectives</vt:lpstr>
      <vt:lpstr>Contents</vt:lpstr>
      <vt:lpstr>Pen-Test Process Model</vt:lpstr>
      <vt:lpstr>PowerPoint Presentation</vt:lpstr>
      <vt:lpstr>Vulnerability</vt:lpstr>
      <vt:lpstr>PowerPoint Presentation</vt:lpstr>
      <vt:lpstr>Classification</vt:lpstr>
      <vt:lpstr>Zero-Day Attack</vt:lpstr>
      <vt:lpstr>Zero-Day Exploit</vt:lpstr>
      <vt:lpstr>Vulnerability Window</vt:lpstr>
      <vt:lpstr>PowerPoint Presentation</vt:lpstr>
      <vt:lpstr>PowerPoint Presentation</vt:lpstr>
      <vt:lpstr>PowerPoint Presentation</vt:lpstr>
      <vt:lpstr>PowerPoint Presentation</vt:lpstr>
      <vt:lpstr>Vulnerability Standards</vt:lpstr>
      <vt:lpstr>Vulnerabilities and Exposures(CVE)</vt:lpstr>
      <vt:lpstr>PowerPoint Presentation</vt:lpstr>
      <vt:lpstr>PowerPoint Presentation</vt:lpstr>
      <vt:lpstr>PowerPoint Presentation</vt:lpstr>
      <vt:lpstr>PowerPoint Presentation</vt:lpstr>
      <vt:lpstr>PowerPoint Presentation</vt:lpstr>
      <vt:lpstr>Common Vulnerability Scoring System (CVSS)</vt:lpstr>
      <vt:lpstr>PowerPoint Presentation</vt:lpstr>
      <vt:lpstr>Common Weakness Enumeration (CWE)</vt:lpstr>
      <vt:lpstr>PowerPoint Presentation</vt:lpstr>
      <vt:lpstr>PowerPoint Presentation</vt:lpstr>
      <vt:lpstr>PowerPoint Presentation</vt:lpstr>
      <vt:lpstr>Task 1 – Explore CVE Values</vt:lpstr>
      <vt:lpstr>PowerPoint Presentation</vt:lpstr>
      <vt:lpstr>PowerPoint Presentation</vt:lpstr>
      <vt:lpstr>Task 2 – Explore CVSS Values</vt:lpstr>
      <vt:lpstr>PowerPoint Presentation</vt:lpstr>
      <vt:lpstr>PowerPoint Presentation</vt:lpstr>
      <vt:lpstr>PowerPoint Presentation</vt:lpstr>
      <vt:lpstr>PowerPoint Presentation</vt:lpstr>
      <vt:lpstr>Task 3 – Explore CWE values</vt:lpstr>
      <vt:lpstr>PowerPoint Presentation</vt:lpstr>
      <vt:lpstr>PowerPoint Presentation</vt:lpstr>
      <vt:lpstr>Task 4 – Explore MS08-067 vulnerability  </vt:lpstr>
      <vt:lpstr>PowerPoint Presentation</vt:lpstr>
      <vt:lpstr>PowerPoint Presentation</vt:lpstr>
      <vt:lpstr>PowerPoint Presentation</vt:lpstr>
      <vt:lpstr>Concept of Vulnerability in Network Devices and Systems</vt:lpstr>
      <vt:lpstr>PowerPoint Presentation</vt:lpstr>
      <vt:lpstr>PowerPoint Presentation</vt:lpstr>
      <vt:lpstr>PowerPoint Presentation</vt:lpstr>
      <vt:lpstr>PowerPoint Presentation</vt:lpstr>
      <vt:lpstr>How to determine a Software is Vulnerable?</vt:lpstr>
      <vt:lpstr>PowerPoint Presentation</vt:lpstr>
      <vt:lpstr>PowerPoint Presentation</vt:lpstr>
      <vt:lpstr>PowerPoint Presentation</vt:lpstr>
      <vt:lpstr>PowerPoint Presentation</vt:lpstr>
      <vt:lpstr>Vulnerability Scanner</vt:lpstr>
      <vt:lpstr>Online Vulnerability Scanning Service</vt:lpstr>
      <vt:lpstr>PowerPoint Presentation</vt:lpstr>
      <vt:lpstr>Summary – What we have covered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 2012 Week 1 Module Overview</dc:title>
  <dc:creator>Lee Chin Seng</dc:creator>
  <cp:lastModifiedBy>Microsoft account</cp:lastModifiedBy>
  <cp:revision>715</cp:revision>
  <cp:lastPrinted>2000-08-04T01:42:18Z</cp:lastPrinted>
  <dcterms:created xsi:type="dcterms:W3CDTF">1995-05-28T16:29:18Z</dcterms:created>
  <dcterms:modified xsi:type="dcterms:W3CDTF">2021-05-26T14:46:28Z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0x0101004EFC263C1BB8CE419EB5D4898E29476C</vt:lpwstr>
  </property>
</Properties>
</file>