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5"/>
  </p:notesMasterIdLst>
  <p:handoutMasterIdLst>
    <p:handoutMasterId r:id="rId36"/>
  </p:handoutMasterIdLst>
  <p:sldIdLst>
    <p:sldId id="316" r:id="rId2"/>
    <p:sldId id="258" r:id="rId3"/>
    <p:sldId id="259" r:id="rId4"/>
    <p:sldId id="260" r:id="rId5"/>
    <p:sldId id="261" r:id="rId6"/>
    <p:sldId id="317" r:id="rId7"/>
    <p:sldId id="263" r:id="rId8"/>
    <p:sldId id="264" r:id="rId9"/>
    <p:sldId id="318" r:id="rId10"/>
    <p:sldId id="266" r:id="rId11"/>
    <p:sldId id="267" r:id="rId12"/>
    <p:sldId id="268" r:id="rId13"/>
    <p:sldId id="319" r:id="rId14"/>
    <p:sldId id="271" r:id="rId15"/>
    <p:sldId id="272" r:id="rId16"/>
    <p:sldId id="273" r:id="rId17"/>
    <p:sldId id="274" r:id="rId18"/>
    <p:sldId id="275" r:id="rId19"/>
    <p:sldId id="320" r:id="rId20"/>
    <p:sldId id="277" r:id="rId21"/>
    <p:sldId id="278" r:id="rId22"/>
    <p:sldId id="279" r:id="rId23"/>
    <p:sldId id="280" r:id="rId24"/>
    <p:sldId id="281" r:id="rId25"/>
    <p:sldId id="282" r:id="rId26"/>
    <p:sldId id="283" r:id="rId27"/>
    <p:sldId id="284" r:id="rId28"/>
    <p:sldId id="285" r:id="rId29"/>
    <p:sldId id="286" r:id="rId30"/>
    <p:sldId id="321" r:id="rId31"/>
    <p:sldId id="296" r:id="rId32"/>
    <p:sldId id="297" r:id="rId33"/>
    <p:sldId id="322" r:id="rId3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FDDE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85128" autoAdjust="0"/>
  </p:normalViewPr>
  <p:slideViewPr>
    <p:cSldViewPr>
      <p:cViewPr varScale="1">
        <p:scale>
          <a:sx n="67" d="100"/>
          <a:sy n="67" d="100"/>
        </p:scale>
        <p:origin x="1284" y="36"/>
      </p:cViewPr>
      <p:guideLst>
        <p:guide orient="horz" pos="2160"/>
        <p:guide pos="2880"/>
      </p:guideLst>
    </p:cSldViewPr>
  </p:slideViewPr>
  <p:outlineViewPr>
    <p:cViewPr>
      <p:scale>
        <a:sx n="33" d="100"/>
        <a:sy n="33" d="100"/>
      </p:scale>
      <p:origin x="0" y="15792"/>
    </p:cViewPr>
  </p:outlineViewPr>
  <p:notesTextViewPr>
    <p:cViewPr>
      <p:scale>
        <a:sx n="1" d="1"/>
        <a:sy n="1" d="1"/>
      </p:scale>
      <p:origin x="0" y="0"/>
    </p:cViewPr>
  </p:notesTextViewPr>
  <p:sorterViewPr>
    <p:cViewPr>
      <p:scale>
        <a:sx n="100" d="100"/>
        <a:sy n="100" d="100"/>
      </p:scale>
      <p:origin x="0" y="26382"/>
    </p:cViewPr>
  </p:sorterViewPr>
  <p:notesViewPr>
    <p:cSldViewPr>
      <p:cViewPr varScale="1">
        <p:scale>
          <a:sx n="44" d="100"/>
          <a:sy n="44" d="100"/>
        </p:scale>
        <p:origin x="-1944"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29C5D-D779-4A4E-BC02-27B32BC2D9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44E5CD8-0A97-4A9F-AE27-458E909C35A9}">
      <dgm:prSet phldrT="[Text]"/>
      <dgm:spPr/>
      <dgm:t>
        <a:bodyPr/>
        <a:lstStyle/>
        <a:p>
          <a:r>
            <a:rPr lang="en-US" dirty="0">
              <a:solidFill>
                <a:schemeClr val="bg1"/>
              </a:solidFill>
            </a:rPr>
            <a:t>Initial Packet Processing</a:t>
          </a:r>
        </a:p>
      </dgm:t>
    </dgm:pt>
    <dgm:pt modelId="{09A2E0CE-08F4-4197-B696-649CCB9CBF0B}" type="parTrans" cxnId="{2A4DDBED-97E3-4D40-A749-560E9BB7023E}">
      <dgm:prSet/>
      <dgm:spPr/>
      <dgm:t>
        <a:bodyPr/>
        <a:lstStyle/>
        <a:p>
          <a:endParaRPr lang="en-US">
            <a:solidFill>
              <a:schemeClr val="bg1"/>
            </a:solidFill>
          </a:endParaRPr>
        </a:p>
      </dgm:t>
    </dgm:pt>
    <dgm:pt modelId="{D6416F25-99A3-4860-8320-16213597110A}" type="sibTrans" cxnId="{2A4DDBED-97E3-4D40-A749-560E9BB7023E}">
      <dgm:prSet/>
      <dgm:spPr/>
      <dgm:t>
        <a:bodyPr/>
        <a:lstStyle/>
        <a:p>
          <a:endParaRPr lang="en-US">
            <a:solidFill>
              <a:schemeClr val="bg1"/>
            </a:solidFill>
          </a:endParaRPr>
        </a:p>
      </dgm:t>
    </dgm:pt>
    <dgm:pt modelId="{AD71A6A7-A6A7-4B62-A8E4-A43053AE2BB4}">
      <dgm:prSet phldrT="[Text]" custT="1"/>
      <dgm:spPr>
        <a:solidFill>
          <a:schemeClr val="accent1">
            <a:lumMod val="60000"/>
            <a:lumOff val="40000"/>
            <a:alpha val="90000"/>
          </a:schemeClr>
        </a:solidFill>
      </dgm:spPr>
      <dgm:t>
        <a:bodyPr/>
        <a:lstStyle/>
        <a:p>
          <a:r>
            <a:rPr lang="en-US" sz="1400" dirty="0">
              <a:solidFill>
                <a:schemeClr val="bg1"/>
              </a:solidFill>
            </a:rPr>
            <a:t>Source Zone/ Address/ User-ID</a:t>
          </a:r>
        </a:p>
      </dgm:t>
    </dgm:pt>
    <dgm:pt modelId="{5CA28FBD-8630-4F8D-9BE0-322595ED8F12}" type="parTrans" cxnId="{1FA56CD1-82B9-4031-829E-4F7E955CB6B4}">
      <dgm:prSet/>
      <dgm:spPr/>
      <dgm:t>
        <a:bodyPr/>
        <a:lstStyle/>
        <a:p>
          <a:endParaRPr lang="en-US">
            <a:solidFill>
              <a:schemeClr val="bg1"/>
            </a:solidFill>
          </a:endParaRPr>
        </a:p>
      </dgm:t>
    </dgm:pt>
    <dgm:pt modelId="{EAECEA36-FC16-4202-B40C-BAA54B08BFD7}" type="sibTrans" cxnId="{1FA56CD1-82B9-4031-829E-4F7E955CB6B4}">
      <dgm:prSet/>
      <dgm:spPr/>
      <dgm:t>
        <a:bodyPr/>
        <a:lstStyle/>
        <a:p>
          <a:endParaRPr lang="en-US">
            <a:solidFill>
              <a:schemeClr val="bg1"/>
            </a:solidFill>
          </a:endParaRPr>
        </a:p>
      </dgm:t>
    </dgm:pt>
    <dgm:pt modelId="{D9052A7D-CE53-4AF8-B109-5C126425453E}">
      <dgm:prSet phldrT="[Text]"/>
      <dgm:spPr/>
      <dgm:t>
        <a:bodyPr/>
        <a:lstStyle/>
        <a:p>
          <a:r>
            <a:rPr lang="en-US" dirty="0">
              <a:solidFill>
                <a:schemeClr val="bg1"/>
              </a:solidFill>
            </a:rPr>
            <a:t>Security Pre Policy</a:t>
          </a:r>
        </a:p>
      </dgm:t>
    </dgm:pt>
    <dgm:pt modelId="{F4F06F56-0FD8-43BB-B08E-E9599EB84C19}" type="parTrans" cxnId="{64DA471B-EE03-4BD1-B1B2-7D2E03CD145E}">
      <dgm:prSet/>
      <dgm:spPr/>
      <dgm:t>
        <a:bodyPr/>
        <a:lstStyle/>
        <a:p>
          <a:endParaRPr lang="en-US">
            <a:solidFill>
              <a:schemeClr val="bg1"/>
            </a:solidFill>
          </a:endParaRPr>
        </a:p>
      </dgm:t>
    </dgm:pt>
    <dgm:pt modelId="{1218C4DB-A93F-45DC-B79D-035A9BD84A59}" type="sibTrans" cxnId="{64DA471B-EE03-4BD1-B1B2-7D2E03CD145E}">
      <dgm:prSet/>
      <dgm:spPr/>
      <dgm:t>
        <a:bodyPr/>
        <a:lstStyle/>
        <a:p>
          <a:endParaRPr lang="en-US">
            <a:solidFill>
              <a:schemeClr val="bg1"/>
            </a:solidFill>
          </a:endParaRPr>
        </a:p>
      </dgm:t>
    </dgm:pt>
    <dgm:pt modelId="{0F6B96A4-32C2-4718-A9F6-00AB720ABB6D}">
      <dgm:prSet phldrT="[Text]"/>
      <dgm:spPr>
        <a:solidFill>
          <a:schemeClr val="accent1">
            <a:lumMod val="60000"/>
            <a:lumOff val="40000"/>
            <a:alpha val="90000"/>
          </a:schemeClr>
        </a:solidFill>
      </dgm:spPr>
      <dgm:t>
        <a:bodyPr/>
        <a:lstStyle/>
        <a:p>
          <a:r>
            <a:rPr lang="en-US" dirty="0">
              <a:solidFill>
                <a:schemeClr val="bg1"/>
              </a:solidFill>
            </a:rPr>
            <a:t>Check Allowed Ports</a:t>
          </a:r>
        </a:p>
      </dgm:t>
    </dgm:pt>
    <dgm:pt modelId="{BDDBC3D4-BC28-4B11-BED5-113E6CFFA773}" type="parTrans" cxnId="{A223D5D3-11B2-41AE-B75B-1FD458494CD6}">
      <dgm:prSet/>
      <dgm:spPr/>
      <dgm:t>
        <a:bodyPr/>
        <a:lstStyle/>
        <a:p>
          <a:endParaRPr lang="en-US">
            <a:solidFill>
              <a:schemeClr val="bg1"/>
            </a:solidFill>
          </a:endParaRPr>
        </a:p>
      </dgm:t>
    </dgm:pt>
    <dgm:pt modelId="{8FABB069-1879-4CDF-9164-14781ED70EC9}" type="sibTrans" cxnId="{A223D5D3-11B2-41AE-B75B-1FD458494CD6}">
      <dgm:prSet/>
      <dgm:spPr/>
      <dgm:t>
        <a:bodyPr/>
        <a:lstStyle/>
        <a:p>
          <a:endParaRPr lang="en-US">
            <a:solidFill>
              <a:schemeClr val="bg1"/>
            </a:solidFill>
          </a:endParaRPr>
        </a:p>
      </dgm:t>
    </dgm:pt>
    <dgm:pt modelId="{03D9E00B-B970-4475-9F15-D070554A984C}">
      <dgm:prSet phldrT="[Text]"/>
      <dgm:spPr/>
      <dgm:t>
        <a:bodyPr/>
        <a:lstStyle/>
        <a:p>
          <a:r>
            <a:rPr lang="en-US" dirty="0">
              <a:solidFill>
                <a:schemeClr val="bg1"/>
              </a:solidFill>
            </a:rPr>
            <a:t>Application</a:t>
          </a:r>
        </a:p>
      </dgm:t>
    </dgm:pt>
    <dgm:pt modelId="{8850A7C0-F474-4769-A8A7-A50163AB11A7}" type="parTrans" cxnId="{77A85BD1-BACE-44D9-AE84-4EB0AE00641C}">
      <dgm:prSet/>
      <dgm:spPr/>
      <dgm:t>
        <a:bodyPr/>
        <a:lstStyle/>
        <a:p>
          <a:endParaRPr lang="en-US">
            <a:solidFill>
              <a:schemeClr val="bg1"/>
            </a:solidFill>
          </a:endParaRPr>
        </a:p>
      </dgm:t>
    </dgm:pt>
    <dgm:pt modelId="{7F10E3DD-673D-4621-99FF-7657198EAC78}" type="sibTrans" cxnId="{77A85BD1-BACE-44D9-AE84-4EB0AE00641C}">
      <dgm:prSet/>
      <dgm:spPr/>
      <dgm:t>
        <a:bodyPr/>
        <a:lstStyle/>
        <a:p>
          <a:endParaRPr lang="en-US">
            <a:solidFill>
              <a:schemeClr val="bg1"/>
            </a:solidFill>
          </a:endParaRPr>
        </a:p>
      </dgm:t>
    </dgm:pt>
    <dgm:pt modelId="{64222A1C-D186-4AF9-8392-663DDA341EE3}">
      <dgm:prSet phldrT="[Text]"/>
      <dgm:spPr>
        <a:solidFill>
          <a:schemeClr val="accent1">
            <a:lumMod val="60000"/>
            <a:lumOff val="40000"/>
            <a:alpha val="90000"/>
          </a:schemeClr>
        </a:solidFill>
      </dgm:spPr>
      <dgm:t>
        <a:bodyPr/>
        <a:lstStyle/>
        <a:p>
          <a:r>
            <a:rPr lang="en-US" dirty="0">
              <a:solidFill>
                <a:schemeClr val="bg1"/>
              </a:solidFill>
            </a:rPr>
            <a:t>Check for Encrypted Traffic</a:t>
          </a:r>
        </a:p>
      </dgm:t>
    </dgm:pt>
    <dgm:pt modelId="{B19C10B3-1B82-4BC0-A27E-0F0772E07692}" type="parTrans" cxnId="{CDE2B3C5-3695-4FE6-A46E-D729CDE9A49E}">
      <dgm:prSet/>
      <dgm:spPr/>
      <dgm:t>
        <a:bodyPr/>
        <a:lstStyle/>
        <a:p>
          <a:endParaRPr lang="en-US">
            <a:solidFill>
              <a:schemeClr val="bg1"/>
            </a:solidFill>
          </a:endParaRPr>
        </a:p>
      </dgm:t>
    </dgm:pt>
    <dgm:pt modelId="{880430F0-FA6B-4A16-98B9-FD0DD1928961}" type="sibTrans" cxnId="{CDE2B3C5-3695-4FE6-A46E-D729CDE9A49E}">
      <dgm:prSet/>
      <dgm:spPr/>
      <dgm:t>
        <a:bodyPr/>
        <a:lstStyle/>
        <a:p>
          <a:endParaRPr lang="en-US">
            <a:solidFill>
              <a:schemeClr val="bg1"/>
            </a:solidFill>
          </a:endParaRPr>
        </a:p>
      </dgm:t>
    </dgm:pt>
    <dgm:pt modelId="{08CF0578-5169-456E-99BD-50F4EF476ABC}">
      <dgm:prSet phldrT="[Text]"/>
      <dgm:spPr>
        <a:solidFill>
          <a:schemeClr val="accent1">
            <a:lumMod val="60000"/>
            <a:lumOff val="40000"/>
            <a:alpha val="90000"/>
          </a:schemeClr>
        </a:solidFill>
      </dgm:spPr>
      <dgm:t>
        <a:bodyPr/>
        <a:lstStyle/>
        <a:p>
          <a:r>
            <a:rPr lang="en-US" dirty="0">
              <a:solidFill>
                <a:schemeClr val="bg1"/>
              </a:solidFill>
            </a:rPr>
            <a:t>PBF/ Forwarding Lookup</a:t>
          </a:r>
        </a:p>
      </dgm:t>
    </dgm:pt>
    <dgm:pt modelId="{AAF6EE4D-888D-4166-8E67-54998EFCF735}" type="parTrans" cxnId="{9EF12EE9-FE80-4E0A-9C01-839505BF53A3}">
      <dgm:prSet/>
      <dgm:spPr/>
      <dgm:t>
        <a:bodyPr/>
        <a:lstStyle/>
        <a:p>
          <a:endParaRPr lang="en-US">
            <a:solidFill>
              <a:schemeClr val="bg1"/>
            </a:solidFill>
          </a:endParaRPr>
        </a:p>
      </dgm:t>
    </dgm:pt>
    <dgm:pt modelId="{5428EAF5-EA91-4CF7-973F-620497756655}" type="sibTrans" cxnId="{9EF12EE9-FE80-4E0A-9C01-839505BF53A3}">
      <dgm:prSet/>
      <dgm:spPr/>
      <dgm:t>
        <a:bodyPr/>
        <a:lstStyle/>
        <a:p>
          <a:endParaRPr lang="en-US">
            <a:solidFill>
              <a:schemeClr val="bg1"/>
            </a:solidFill>
          </a:endParaRPr>
        </a:p>
      </dgm:t>
    </dgm:pt>
    <dgm:pt modelId="{A59A0D5F-088C-449B-9860-EE29287938B6}">
      <dgm:prSet phldrT="[Text]"/>
      <dgm:spPr>
        <a:solidFill>
          <a:schemeClr val="accent1">
            <a:lumMod val="60000"/>
            <a:lumOff val="40000"/>
            <a:alpha val="90000"/>
          </a:schemeClr>
        </a:solidFill>
      </dgm:spPr>
      <dgm:t>
        <a:bodyPr/>
        <a:lstStyle/>
        <a:p>
          <a:r>
            <a:rPr lang="en-US" dirty="0">
              <a:solidFill>
                <a:schemeClr val="bg1"/>
              </a:solidFill>
            </a:rPr>
            <a:t>NAT Policy</a:t>
          </a:r>
        </a:p>
        <a:p>
          <a:r>
            <a:rPr lang="en-US" dirty="0">
              <a:solidFill>
                <a:schemeClr val="bg1"/>
              </a:solidFill>
            </a:rPr>
            <a:t>Evaluated</a:t>
          </a:r>
        </a:p>
      </dgm:t>
    </dgm:pt>
    <dgm:pt modelId="{7794757C-30A9-465B-A1B0-CB9F77BBF02D}" type="parTrans" cxnId="{B7600279-E7DF-41CE-B671-C827A41FE91E}">
      <dgm:prSet/>
      <dgm:spPr/>
      <dgm:t>
        <a:bodyPr/>
        <a:lstStyle/>
        <a:p>
          <a:endParaRPr lang="en-US">
            <a:solidFill>
              <a:schemeClr val="bg1"/>
            </a:solidFill>
          </a:endParaRPr>
        </a:p>
      </dgm:t>
    </dgm:pt>
    <dgm:pt modelId="{41A24670-0A1A-4AEF-8388-D936C6E0BB5E}" type="sibTrans" cxnId="{B7600279-E7DF-41CE-B671-C827A41FE91E}">
      <dgm:prSet/>
      <dgm:spPr/>
      <dgm:t>
        <a:bodyPr/>
        <a:lstStyle/>
        <a:p>
          <a:endParaRPr lang="en-US">
            <a:solidFill>
              <a:schemeClr val="bg1"/>
            </a:solidFill>
          </a:endParaRPr>
        </a:p>
      </dgm:t>
    </dgm:pt>
    <dgm:pt modelId="{43006A74-502D-4B0B-A59F-342E59ABD0DE}">
      <dgm:prSet phldrT="[Text]"/>
      <dgm:spPr>
        <a:solidFill>
          <a:schemeClr val="accent1">
            <a:lumMod val="60000"/>
            <a:lumOff val="40000"/>
            <a:alpha val="90000"/>
          </a:schemeClr>
        </a:solidFill>
      </dgm:spPr>
      <dgm:t>
        <a:bodyPr/>
        <a:lstStyle/>
        <a:p>
          <a:r>
            <a:rPr lang="en-US" dirty="0">
              <a:solidFill>
                <a:schemeClr val="bg1"/>
              </a:solidFill>
            </a:rPr>
            <a:t>Decryption Policy</a:t>
          </a:r>
        </a:p>
      </dgm:t>
    </dgm:pt>
    <dgm:pt modelId="{4BDC69C1-18CE-4B41-80C8-3F98373FE8F0}" type="parTrans" cxnId="{73FCC61C-F744-4BEC-A3B3-AAF4BC818B94}">
      <dgm:prSet/>
      <dgm:spPr/>
      <dgm:t>
        <a:bodyPr/>
        <a:lstStyle/>
        <a:p>
          <a:endParaRPr lang="en-US">
            <a:solidFill>
              <a:schemeClr val="bg1"/>
            </a:solidFill>
          </a:endParaRPr>
        </a:p>
      </dgm:t>
    </dgm:pt>
    <dgm:pt modelId="{B485EDE2-AE9D-4B6C-9FE4-CC0C5CFEAB0F}" type="sibTrans" cxnId="{73FCC61C-F744-4BEC-A3B3-AAF4BC818B94}">
      <dgm:prSet/>
      <dgm:spPr/>
      <dgm:t>
        <a:bodyPr/>
        <a:lstStyle/>
        <a:p>
          <a:endParaRPr lang="en-US">
            <a:solidFill>
              <a:schemeClr val="bg1"/>
            </a:solidFill>
          </a:endParaRPr>
        </a:p>
      </dgm:t>
    </dgm:pt>
    <dgm:pt modelId="{AE8F64BB-BB1A-429C-8114-32A85531516D}">
      <dgm:prSet phldrT="[Text]"/>
      <dgm:spPr/>
      <dgm:t>
        <a:bodyPr/>
        <a:lstStyle/>
        <a:p>
          <a:r>
            <a:rPr lang="en-US" dirty="0">
              <a:solidFill>
                <a:schemeClr val="bg1"/>
              </a:solidFill>
            </a:rPr>
            <a:t>Security Policy</a:t>
          </a:r>
        </a:p>
      </dgm:t>
    </dgm:pt>
    <dgm:pt modelId="{37A364AD-A27A-494A-AB0A-90B9B63EC913}" type="parTrans" cxnId="{EA114478-7206-47DF-A462-8FD37FD4522D}">
      <dgm:prSet/>
      <dgm:spPr/>
      <dgm:t>
        <a:bodyPr/>
        <a:lstStyle/>
        <a:p>
          <a:endParaRPr lang="en-US">
            <a:solidFill>
              <a:schemeClr val="bg1"/>
            </a:solidFill>
          </a:endParaRPr>
        </a:p>
      </dgm:t>
    </dgm:pt>
    <dgm:pt modelId="{29BB943D-5D9D-4422-A72B-5DE88D0BD5A0}" type="sibTrans" cxnId="{EA114478-7206-47DF-A462-8FD37FD4522D}">
      <dgm:prSet/>
      <dgm:spPr/>
      <dgm:t>
        <a:bodyPr/>
        <a:lstStyle/>
        <a:p>
          <a:endParaRPr lang="en-US">
            <a:solidFill>
              <a:schemeClr val="bg1"/>
            </a:solidFill>
          </a:endParaRPr>
        </a:p>
      </dgm:t>
    </dgm:pt>
    <dgm:pt modelId="{8AA07B36-E351-49F3-9F69-B6256290D4D9}">
      <dgm:prSet phldrT="[Text]"/>
      <dgm:spPr/>
      <dgm:t>
        <a:bodyPr/>
        <a:lstStyle/>
        <a:p>
          <a:r>
            <a:rPr lang="en-US" dirty="0">
              <a:solidFill>
                <a:schemeClr val="bg1"/>
              </a:solidFill>
            </a:rPr>
            <a:t>Post Policy Processing</a:t>
          </a:r>
        </a:p>
      </dgm:t>
    </dgm:pt>
    <dgm:pt modelId="{5C274225-CA81-41B0-B99C-9DE826F738DF}" type="parTrans" cxnId="{542BBD8A-DA39-40C5-B70C-45875779BFFD}">
      <dgm:prSet/>
      <dgm:spPr/>
      <dgm:t>
        <a:bodyPr/>
        <a:lstStyle/>
        <a:p>
          <a:endParaRPr lang="en-US">
            <a:solidFill>
              <a:schemeClr val="bg1"/>
            </a:solidFill>
          </a:endParaRPr>
        </a:p>
      </dgm:t>
    </dgm:pt>
    <dgm:pt modelId="{2FB001F4-65EA-475B-B652-A3F748D2E425}" type="sibTrans" cxnId="{542BBD8A-DA39-40C5-B70C-45875779BFFD}">
      <dgm:prSet/>
      <dgm:spPr/>
      <dgm:t>
        <a:bodyPr/>
        <a:lstStyle/>
        <a:p>
          <a:endParaRPr lang="en-US">
            <a:solidFill>
              <a:schemeClr val="bg1"/>
            </a:solidFill>
          </a:endParaRPr>
        </a:p>
      </dgm:t>
    </dgm:pt>
    <dgm:pt modelId="{69F76C47-984F-4E99-B89E-EE9168E44356}">
      <dgm:prSet phldrT="[Text]"/>
      <dgm:spPr>
        <a:solidFill>
          <a:schemeClr val="accent1">
            <a:lumMod val="60000"/>
            <a:lumOff val="40000"/>
            <a:alpha val="90000"/>
          </a:schemeClr>
        </a:solidFill>
      </dgm:spPr>
      <dgm:t>
        <a:bodyPr/>
        <a:lstStyle/>
        <a:p>
          <a:r>
            <a:rPr lang="en-US" dirty="0">
              <a:solidFill>
                <a:schemeClr val="bg1"/>
              </a:solidFill>
            </a:rPr>
            <a:t>Session Created</a:t>
          </a:r>
        </a:p>
      </dgm:t>
    </dgm:pt>
    <dgm:pt modelId="{C63698B8-C86B-4CC0-9CED-9C542C50F464}" type="parTrans" cxnId="{42A8350E-FEA8-48D8-91C4-153001115118}">
      <dgm:prSet/>
      <dgm:spPr/>
      <dgm:t>
        <a:bodyPr/>
        <a:lstStyle/>
        <a:p>
          <a:endParaRPr lang="en-US">
            <a:solidFill>
              <a:schemeClr val="bg1"/>
            </a:solidFill>
          </a:endParaRPr>
        </a:p>
      </dgm:t>
    </dgm:pt>
    <dgm:pt modelId="{05A19E4C-C488-42F5-B1F2-C784C82C147C}" type="sibTrans" cxnId="{42A8350E-FEA8-48D8-91C4-153001115118}">
      <dgm:prSet/>
      <dgm:spPr/>
      <dgm:t>
        <a:bodyPr/>
        <a:lstStyle/>
        <a:p>
          <a:endParaRPr lang="en-US">
            <a:solidFill>
              <a:schemeClr val="bg1"/>
            </a:solidFill>
          </a:endParaRPr>
        </a:p>
      </dgm:t>
    </dgm:pt>
    <dgm:pt modelId="{53D6B966-F133-4C6A-A7F3-8B213C32C985}">
      <dgm:prSet phldrT="[Text]"/>
      <dgm:spPr>
        <a:solidFill>
          <a:schemeClr val="accent1">
            <a:lumMod val="60000"/>
            <a:lumOff val="40000"/>
            <a:alpha val="90000"/>
          </a:schemeClr>
        </a:solidFill>
      </dgm:spPr>
      <dgm:t>
        <a:bodyPr/>
        <a:lstStyle/>
        <a:p>
          <a:r>
            <a:rPr lang="en-US" dirty="0">
              <a:solidFill>
                <a:schemeClr val="bg1"/>
              </a:solidFill>
            </a:rPr>
            <a:t>Application Override Policy</a:t>
          </a:r>
        </a:p>
      </dgm:t>
    </dgm:pt>
    <dgm:pt modelId="{F8E62ED9-96B3-4B44-A4F2-B64EEB8DC766}" type="parTrans" cxnId="{400CF96F-7803-4FEB-BD57-549A5932014F}">
      <dgm:prSet/>
      <dgm:spPr/>
      <dgm:t>
        <a:bodyPr/>
        <a:lstStyle/>
        <a:p>
          <a:endParaRPr lang="en-US">
            <a:solidFill>
              <a:schemeClr val="bg1"/>
            </a:solidFill>
          </a:endParaRPr>
        </a:p>
      </dgm:t>
    </dgm:pt>
    <dgm:pt modelId="{5B6AD632-6499-4CD5-B7F2-D34701781B07}" type="sibTrans" cxnId="{400CF96F-7803-4FEB-BD57-549A5932014F}">
      <dgm:prSet/>
      <dgm:spPr/>
      <dgm:t>
        <a:bodyPr/>
        <a:lstStyle/>
        <a:p>
          <a:endParaRPr lang="en-US">
            <a:solidFill>
              <a:schemeClr val="bg1"/>
            </a:solidFill>
          </a:endParaRPr>
        </a:p>
      </dgm:t>
    </dgm:pt>
    <dgm:pt modelId="{D815FA35-3405-4C68-90E2-F2ADC6FC0D78}">
      <dgm:prSet phldrT="[Text]"/>
      <dgm:spPr>
        <a:solidFill>
          <a:schemeClr val="accent1">
            <a:lumMod val="60000"/>
            <a:lumOff val="40000"/>
            <a:alpha val="90000"/>
          </a:schemeClr>
        </a:solidFill>
      </dgm:spPr>
      <dgm:t>
        <a:bodyPr/>
        <a:lstStyle/>
        <a:p>
          <a:r>
            <a:rPr lang="en-US" dirty="0">
              <a:solidFill>
                <a:schemeClr val="bg1"/>
              </a:solidFill>
            </a:rPr>
            <a:t>App ID</a:t>
          </a:r>
        </a:p>
      </dgm:t>
    </dgm:pt>
    <dgm:pt modelId="{4A238B30-BDDC-4E49-AF46-54C7F1CB3B18}" type="parTrans" cxnId="{95CEB985-2726-4653-A380-F8B38D95EDF3}">
      <dgm:prSet/>
      <dgm:spPr/>
      <dgm:t>
        <a:bodyPr/>
        <a:lstStyle/>
        <a:p>
          <a:endParaRPr lang="en-US">
            <a:solidFill>
              <a:schemeClr val="bg1"/>
            </a:solidFill>
          </a:endParaRPr>
        </a:p>
      </dgm:t>
    </dgm:pt>
    <dgm:pt modelId="{468CFC35-C38D-47CC-8C3A-C907C81C7931}" type="sibTrans" cxnId="{95CEB985-2726-4653-A380-F8B38D95EDF3}">
      <dgm:prSet/>
      <dgm:spPr/>
      <dgm:t>
        <a:bodyPr/>
        <a:lstStyle/>
        <a:p>
          <a:endParaRPr lang="en-US">
            <a:solidFill>
              <a:schemeClr val="bg1"/>
            </a:solidFill>
          </a:endParaRPr>
        </a:p>
      </dgm:t>
    </dgm:pt>
    <dgm:pt modelId="{A81B9CD5-B036-40CC-ABB4-E5B72BF54898}">
      <dgm:prSet phldrT="[Text]"/>
      <dgm:spPr>
        <a:solidFill>
          <a:schemeClr val="accent1">
            <a:lumMod val="60000"/>
            <a:lumOff val="40000"/>
            <a:alpha val="90000"/>
          </a:schemeClr>
        </a:solidFill>
      </dgm:spPr>
      <dgm:t>
        <a:bodyPr/>
        <a:lstStyle/>
        <a:p>
          <a:r>
            <a:rPr lang="en-US" dirty="0">
              <a:solidFill>
                <a:schemeClr val="bg1"/>
              </a:solidFill>
            </a:rPr>
            <a:t>Check Security Policy</a:t>
          </a:r>
        </a:p>
      </dgm:t>
    </dgm:pt>
    <dgm:pt modelId="{1074EDEC-DEEC-4134-A7EA-539CB15CB2BA}" type="parTrans" cxnId="{23E5C82C-267F-4E1F-A3B9-65E69FBB7323}">
      <dgm:prSet/>
      <dgm:spPr/>
      <dgm:t>
        <a:bodyPr/>
        <a:lstStyle/>
        <a:p>
          <a:endParaRPr lang="en-US">
            <a:solidFill>
              <a:schemeClr val="bg1"/>
            </a:solidFill>
          </a:endParaRPr>
        </a:p>
      </dgm:t>
    </dgm:pt>
    <dgm:pt modelId="{382A08AE-6E21-4FDB-94CF-4E97CABFA928}" type="sibTrans" cxnId="{23E5C82C-267F-4E1F-A3B9-65E69FBB7323}">
      <dgm:prSet/>
      <dgm:spPr/>
      <dgm:t>
        <a:bodyPr/>
        <a:lstStyle/>
        <a:p>
          <a:endParaRPr lang="en-US">
            <a:solidFill>
              <a:schemeClr val="bg1"/>
            </a:solidFill>
          </a:endParaRPr>
        </a:p>
      </dgm:t>
    </dgm:pt>
    <dgm:pt modelId="{AF369B7B-C65D-491D-9C7F-67FE8DF8E555}">
      <dgm:prSet phldrT="[Text]"/>
      <dgm:spPr>
        <a:solidFill>
          <a:srgbClr val="FF0000">
            <a:alpha val="90000"/>
          </a:srgbClr>
        </a:solidFill>
        <a:ln w="50800">
          <a:solidFill>
            <a:schemeClr val="accent4">
              <a:alpha val="90000"/>
            </a:schemeClr>
          </a:solidFill>
        </a:ln>
      </dgm:spPr>
      <dgm:t>
        <a:bodyPr/>
        <a:lstStyle/>
        <a:p>
          <a:r>
            <a:rPr lang="en-US" dirty="0">
              <a:solidFill>
                <a:schemeClr val="bg1"/>
              </a:solidFill>
            </a:rPr>
            <a:t>Check Security Profiles</a:t>
          </a:r>
        </a:p>
      </dgm:t>
    </dgm:pt>
    <dgm:pt modelId="{AB0FFDB5-8E98-427F-B445-3CF8A0C2357A}" type="parTrans" cxnId="{E335E917-251D-41ED-B6E0-158ED3CFB381}">
      <dgm:prSet/>
      <dgm:spPr/>
      <dgm:t>
        <a:bodyPr/>
        <a:lstStyle/>
        <a:p>
          <a:endParaRPr lang="en-US">
            <a:solidFill>
              <a:schemeClr val="bg1"/>
            </a:solidFill>
          </a:endParaRPr>
        </a:p>
      </dgm:t>
    </dgm:pt>
    <dgm:pt modelId="{7917CC8C-F744-412C-865E-C65739847222}" type="sibTrans" cxnId="{E335E917-251D-41ED-B6E0-158ED3CFB381}">
      <dgm:prSet/>
      <dgm:spPr/>
      <dgm:t>
        <a:bodyPr/>
        <a:lstStyle/>
        <a:p>
          <a:endParaRPr lang="en-US">
            <a:solidFill>
              <a:schemeClr val="bg1"/>
            </a:solidFill>
          </a:endParaRPr>
        </a:p>
      </dgm:t>
    </dgm:pt>
    <dgm:pt modelId="{80C40093-2808-4F60-8259-4F4B37BA23A7}">
      <dgm:prSet phldrT="[Text]"/>
      <dgm:spPr>
        <a:solidFill>
          <a:schemeClr val="accent1">
            <a:lumMod val="60000"/>
            <a:lumOff val="40000"/>
            <a:alpha val="90000"/>
          </a:schemeClr>
        </a:solidFill>
      </dgm:spPr>
      <dgm:t>
        <a:bodyPr/>
        <a:lstStyle/>
        <a:p>
          <a:r>
            <a:rPr lang="en-US" dirty="0">
              <a:solidFill>
                <a:schemeClr val="bg1"/>
              </a:solidFill>
            </a:rPr>
            <a:t>Re-Encrypt Traffic</a:t>
          </a:r>
        </a:p>
      </dgm:t>
    </dgm:pt>
    <dgm:pt modelId="{FC7257E8-4175-404E-B518-73EC48E13242}" type="parTrans" cxnId="{DA0F4EDB-5D2E-4059-ABF3-72EFB24CFB04}">
      <dgm:prSet/>
      <dgm:spPr/>
      <dgm:t>
        <a:bodyPr/>
        <a:lstStyle/>
        <a:p>
          <a:endParaRPr lang="en-US">
            <a:solidFill>
              <a:schemeClr val="bg1"/>
            </a:solidFill>
          </a:endParaRPr>
        </a:p>
      </dgm:t>
    </dgm:pt>
    <dgm:pt modelId="{42A99C6D-A87D-4BEC-A002-FBF0D1D16F98}" type="sibTrans" cxnId="{DA0F4EDB-5D2E-4059-ABF3-72EFB24CFB04}">
      <dgm:prSet/>
      <dgm:spPr/>
      <dgm:t>
        <a:bodyPr/>
        <a:lstStyle/>
        <a:p>
          <a:endParaRPr lang="en-US">
            <a:solidFill>
              <a:schemeClr val="bg1"/>
            </a:solidFill>
          </a:endParaRPr>
        </a:p>
      </dgm:t>
    </dgm:pt>
    <dgm:pt modelId="{BDADE3C9-D69A-46E5-A6A6-4F59483BA70C}">
      <dgm:prSet phldrT="[Text]"/>
      <dgm:spPr>
        <a:solidFill>
          <a:schemeClr val="accent1">
            <a:lumMod val="60000"/>
            <a:lumOff val="40000"/>
            <a:alpha val="90000"/>
          </a:schemeClr>
        </a:solidFill>
      </dgm:spPr>
      <dgm:t>
        <a:bodyPr/>
        <a:lstStyle/>
        <a:p>
          <a:r>
            <a:rPr lang="en-US" dirty="0">
              <a:solidFill>
                <a:schemeClr val="bg1"/>
              </a:solidFill>
            </a:rPr>
            <a:t>Packet Forwarded</a:t>
          </a:r>
        </a:p>
      </dgm:t>
    </dgm:pt>
    <dgm:pt modelId="{654F0B0C-853F-4C46-A070-40823DB0BE61}" type="parTrans" cxnId="{BC680A78-63B0-467D-AA0C-7441900C4847}">
      <dgm:prSet/>
      <dgm:spPr/>
      <dgm:t>
        <a:bodyPr/>
        <a:lstStyle/>
        <a:p>
          <a:endParaRPr lang="en-US">
            <a:solidFill>
              <a:schemeClr val="bg1"/>
            </a:solidFill>
          </a:endParaRPr>
        </a:p>
      </dgm:t>
    </dgm:pt>
    <dgm:pt modelId="{A207007E-E4CF-4692-8B05-5B5485D03B7A}" type="sibTrans" cxnId="{BC680A78-63B0-467D-AA0C-7441900C4847}">
      <dgm:prSet/>
      <dgm:spPr/>
      <dgm:t>
        <a:bodyPr/>
        <a:lstStyle/>
        <a:p>
          <a:endParaRPr lang="en-US">
            <a:solidFill>
              <a:schemeClr val="bg1"/>
            </a:solidFill>
          </a:endParaRPr>
        </a:p>
      </dgm:t>
    </dgm:pt>
    <dgm:pt modelId="{7D91330B-7CEF-4698-BC0E-13E041FAEB13}">
      <dgm:prSet phldrT="[Text]"/>
      <dgm:spPr>
        <a:solidFill>
          <a:schemeClr val="accent1">
            <a:lumMod val="60000"/>
            <a:lumOff val="40000"/>
            <a:alpha val="90000"/>
          </a:schemeClr>
        </a:solidFill>
      </dgm:spPr>
      <dgm:t>
        <a:bodyPr/>
        <a:lstStyle/>
        <a:p>
          <a:r>
            <a:rPr lang="en-US" dirty="0">
              <a:solidFill>
                <a:schemeClr val="bg1"/>
              </a:solidFill>
            </a:rPr>
            <a:t>NAT Policy Applied</a:t>
          </a:r>
        </a:p>
      </dgm:t>
    </dgm:pt>
    <dgm:pt modelId="{02CC61BA-E03E-4032-97DD-17EC32ED9B66}" type="parTrans" cxnId="{D02DAC9E-0CCF-4B5E-9F8B-013B43519FA3}">
      <dgm:prSet/>
      <dgm:spPr/>
      <dgm:t>
        <a:bodyPr/>
        <a:lstStyle/>
        <a:p>
          <a:endParaRPr lang="en-US">
            <a:solidFill>
              <a:schemeClr val="bg1"/>
            </a:solidFill>
          </a:endParaRPr>
        </a:p>
      </dgm:t>
    </dgm:pt>
    <dgm:pt modelId="{3C1BC961-5027-4E50-99ED-CCF8B570C50C}" type="sibTrans" cxnId="{D02DAC9E-0CCF-4B5E-9F8B-013B43519FA3}">
      <dgm:prSet/>
      <dgm:spPr/>
      <dgm:t>
        <a:bodyPr/>
        <a:lstStyle/>
        <a:p>
          <a:endParaRPr lang="en-US">
            <a:solidFill>
              <a:schemeClr val="bg1"/>
            </a:solidFill>
          </a:endParaRPr>
        </a:p>
      </dgm:t>
    </dgm:pt>
    <dgm:pt modelId="{D0DBED69-39B2-48A3-BCEC-9CD5E1881453}">
      <dgm:prSet phldrT="[Text]"/>
      <dgm:spPr>
        <a:solidFill>
          <a:schemeClr val="accent1">
            <a:lumMod val="60000"/>
            <a:lumOff val="40000"/>
            <a:alpha val="90000"/>
          </a:schemeClr>
        </a:solidFill>
      </dgm:spPr>
      <dgm:t>
        <a:bodyPr/>
        <a:lstStyle/>
        <a:p>
          <a:r>
            <a:rPr lang="en-US" dirty="0">
              <a:solidFill>
                <a:schemeClr val="bg1"/>
              </a:solidFill>
            </a:rPr>
            <a:t>Destination Zone</a:t>
          </a:r>
        </a:p>
      </dgm:t>
    </dgm:pt>
    <dgm:pt modelId="{8355C53A-E7B0-4948-8741-1CA95F462192}" type="parTrans" cxnId="{B9597E5E-5DF8-4B9F-9ADB-697A59AC7F17}">
      <dgm:prSet/>
      <dgm:spPr/>
      <dgm:t>
        <a:bodyPr/>
        <a:lstStyle/>
        <a:p>
          <a:endParaRPr lang="en-US">
            <a:solidFill>
              <a:schemeClr val="bg1"/>
            </a:solidFill>
          </a:endParaRPr>
        </a:p>
      </dgm:t>
    </dgm:pt>
    <dgm:pt modelId="{B50C4A19-3174-4DF1-A4CB-FCD1ABD52524}" type="sibTrans" cxnId="{B9597E5E-5DF8-4B9F-9ADB-697A59AC7F17}">
      <dgm:prSet/>
      <dgm:spPr/>
      <dgm:t>
        <a:bodyPr/>
        <a:lstStyle/>
        <a:p>
          <a:endParaRPr lang="en-US">
            <a:solidFill>
              <a:schemeClr val="bg1"/>
            </a:solidFill>
          </a:endParaRPr>
        </a:p>
      </dgm:t>
    </dgm:pt>
    <dgm:pt modelId="{2C6933D4-51BC-4E77-8E5D-3CF5943F98F2}" type="pres">
      <dgm:prSet presAssocID="{FC029C5D-D779-4A4E-BC02-27B32BC2D96D}" presName="Name0" presStyleCnt="0">
        <dgm:presLayoutVars>
          <dgm:chPref val="3"/>
          <dgm:dir/>
          <dgm:animLvl val="lvl"/>
          <dgm:resizeHandles/>
        </dgm:presLayoutVars>
      </dgm:prSet>
      <dgm:spPr/>
    </dgm:pt>
    <dgm:pt modelId="{C8556967-E128-495D-9651-98CDE92C986E}" type="pres">
      <dgm:prSet presAssocID="{544E5CD8-0A97-4A9F-AE27-458E909C35A9}" presName="horFlow" presStyleCnt="0"/>
      <dgm:spPr/>
    </dgm:pt>
    <dgm:pt modelId="{E9746AA1-E86E-4D09-9A88-72C499868039}" type="pres">
      <dgm:prSet presAssocID="{544E5CD8-0A97-4A9F-AE27-458E909C35A9}" presName="bigChev" presStyleLbl="node1" presStyleIdx="0" presStyleCnt="5"/>
      <dgm:spPr/>
    </dgm:pt>
    <dgm:pt modelId="{B41669A6-5888-4FFE-A1C8-6D3C087A5281}" type="pres">
      <dgm:prSet presAssocID="{5CA28FBD-8630-4F8D-9BE0-322595ED8F12}" presName="parTrans" presStyleCnt="0"/>
      <dgm:spPr/>
    </dgm:pt>
    <dgm:pt modelId="{86A7282D-B2D5-46C3-A33C-51FF7DBD9438}" type="pres">
      <dgm:prSet presAssocID="{AD71A6A7-A6A7-4B62-A8E4-A43053AE2BB4}" presName="node" presStyleLbl="alignAccFollowNode1" presStyleIdx="0" presStyleCnt="15">
        <dgm:presLayoutVars>
          <dgm:bulletEnabled val="1"/>
        </dgm:presLayoutVars>
      </dgm:prSet>
      <dgm:spPr/>
    </dgm:pt>
    <dgm:pt modelId="{8D6708B8-7A2F-45E0-9459-7F3F1990E25E}" type="pres">
      <dgm:prSet presAssocID="{EAECEA36-FC16-4202-B40C-BAA54B08BFD7}" presName="sibTrans" presStyleCnt="0"/>
      <dgm:spPr/>
    </dgm:pt>
    <dgm:pt modelId="{01367E3F-42A6-4312-AAAE-88B7C170FD81}" type="pres">
      <dgm:prSet presAssocID="{08CF0578-5169-456E-99BD-50F4EF476ABC}" presName="node" presStyleLbl="alignAccFollowNode1" presStyleIdx="1" presStyleCnt="15">
        <dgm:presLayoutVars>
          <dgm:bulletEnabled val="1"/>
        </dgm:presLayoutVars>
      </dgm:prSet>
      <dgm:spPr/>
    </dgm:pt>
    <dgm:pt modelId="{3B1D9EE0-6D3E-43AE-9CF8-75B665AC1778}" type="pres">
      <dgm:prSet presAssocID="{5428EAF5-EA91-4CF7-973F-620497756655}" presName="sibTrans" presStyleCnt="0"/>
      <dgm:spPr/>
    </dgm:pt>
    <dgm:pt modelId="{D0F817BF-4ADD-407E-93FF-99DAA4B56B68}" type="pres">
      <dgm:prSet presAssocID="{D0DBED69-39B2-48A3-BCEC-9CD5E1881453}" presName="node" presStyleLbl="alignAccFollowNode1" presStyleIdx="2" presStyleCnt="15">
        <dgm:presLayoutVars>
          <dgm:bulletEnabled val="1"/>
        </dgm:presLayoutVars>
      </dgm:prSet>
      <dgm:spPr/>
    </dgm:pt>
    <dgm:pt modelId="{7BDFB701-490F-4A20-BE34-08C724C2B9ED}" type="pres">
      <dgm:prSet presAssocID="{B50C4A19-3174-4DF1-A4CB-FCD1ABD52524}" presName="sibTrans" presStyleCnt="0"/>
      <dgm:spPr/>
    </dgm:pt>
    <dgm:pt modelId="{FF412730-DB14-4AA9-8209-8E4322D790A1}" type="pres">
      <dgm:prSet presAssocID="{A59A0D5F-088C-449B-9860-EE29287938B6}" presName="node" presStyleLbl="alignAccFollowNode1" presStyleIdx="3" presStyleCnt="15">
        <dgm:presLayoutVars>
          <dgm:bulletEnabled val="1"/>
        </dgm:presLayoutVars>
      </dgm:prSet>
      <dgm:spPr/>
    </dgm:pt>
    <dgm:pt modelId="{FB568D8B-7D7D-4B8A-B1AD-1711319A0F6F}" type="pres">
      <dgm:prSet presAssocID="{544E5CD8-0A97-4A9F-AE27-458E909C35A9}" presName="vSp" presStyleCnt="0"/>
      <dgm:spPr/>
    </dgm:pt>
    <dgm:pt modelId="{CDF4B517-CD58-4D12-8081-BD749147D90B}" type="pres">
      <dgm:prSet presAssocID="{D9052A7D-CE53-4AF8-B109-5C126425453E}" presName="horFlow" presStyleCnt="0"/>
      <dgm:spPr/>
    </dgm:pt>
    <dgm:pt modelId="{50521783-8706-4361-89B5-4F26CE9F747D}" type="pres">
      <dgm:prSet presAssocID="{D9052A7D-CE53-4AF8-B109-5C126425453E}" presName="bigChev" presStyleLbl="node1" presStyleIdx="1" presStyleCnt="5"/>
      <dgm:spPr/>
    </dgm:pt>
    <dgm:pt modelId="{0DCC3BC5-F7AC-4766-81EF-7483032C3131}" type="pres">
      <dgm:prSet presAssocID="{BDDBC3D4-BC28-4B11-BED5-113E6CFFA773}" presName="parTrans" presStyleCnt="0"/>
      <dgm:spPr/>
    </dgm:pt>
    <dgm:pt modelId="{601E456C-DAB2-4CE5-B21F-ED56FF3D89CD}" type="pres">
      <dgm:prSet presAssocID="{0F6B96A4-32C2-4718-A9F6-00AB720ABB6D}" presName="node" presStyleLbl="alignAccFollowNode1" presStyleIdx="4" presStyleCnt="15">
        <dgm:presLayoutVars>
          <dgm:bulletEnabled val="1"/>
        </dgm:presLayoutVars>
      </dgm:prSet>
      <dgm:spPr/>
    </dgm:pt>
    <dgm:pt modelId="{8D6249AF-ECD5-444A-90B5-96C24982C236}" type="pres">
      <dgm:prSet presAssocID="{8FABB069-1879-4CDF-9164-14781ED70EC9}" presName="sibTrans" presStyleCnt="0"/>
      <dgm:spPr/>
    </dgm:pt>
    <dgm:pt modelId="{DCB892E1-18D4-4D96-B448-950352F62404}" type="pres">
      <dgm:prSet presAssocID="{69F76C47-984F-4E99-B89E-EE9168E44356}" presName="node" presStyleLbl="alignAccFollowNode1" presStyleIdx="5" presStyleCnt="15">
        <dgm:presLayoutVars>
          <dgm:bulletEnabled val="1"/>
        </dgm:presLayoutVars>
      </dgm:prSet>
      <dgm:spPr/>
    </dgm:pt>
    <dgm:pt modelId="{C5A8DBFF-20D3-4471-9FF7-2D5651CB08ED}" type="pres">
      <dgm:prSet presAssocID="{D9052A7D-CE53-4AF8-B109-5C126425453E}" presName="vSp" presStyleCnt="0"/>
      <dgm:spPr/>
    </dgm:pt>
    <dgm:pt modelId="{336440AD-FFC8-4563-BC36-7C8E1975F134}" type="pres">
      <dgm:prSet presAssocID="{03D9E00B-B970-4475-9F15-D070554A984C}" presName="horFlow" presStyleCnt="0"/>
      <dgm:spPr/>
    </dgm:pt>
    <dgm:pt modelId="{4E06CB81-36C2-40AE-889A-DF2B81BBDA36}" type="pres">
      <dgm:prSet presAssocID="{03D9E00B-B970-4475-9F15-D070554A984C}" presName="bigChev" presStyleLbl="node1" presStyleIdx="2" presStyleCnt="5"/>
      <dgm:spPr/>
    </dgm:pt>
    <dgm:pt modelId="{98ED09D8-7981-464C-B5F0-08E1B45D4699}" type="pres">
      <dgm:prSet presAssocID="{B19C10B3-1B82-4BC0-A27E-0F0772E07692}" presName="parTrans" presStyleCnt="0"/>
      <dgm:spPr/>
    </dgm:pt>
    <dgm:pt modelId="{6A5B492A-0BE2-4D99-BD30-0C231229BAA1}" type="pres">
      <dgm:prSet presAssocID="{64222A1C-D186-4AF9-8392-663DDA341EE3}" presName="node" presStyleLbl="alignAccFollowNode1" presStyleIdx="6" presStyleCnt="15">
        <dgm:presLayoutVars>
          <dgm:bulletEnabled val="1"/>
        </dgm:presLayoutVars>
      </dgm:prSet>
      <dgm:spPr/>
    </dgm:pt>
    <dgm:pt modelId="{046F5D2E-2C5A-4EF2-9D53-6AA0450D9379}" type="pres">
      <dgm:prSet presAssocID="{880430F0-FA6B-4A16-98B9-FD0DD1928961}" presName="sibTrans" presStyleCnt="0"/>
      <dgm:spPr/>
    </dgm:pt>
    <dgm:pt modelId="{022B9A27-8B3A-444F-AFA1-250564CD8216}" type="pres">
      <dgm:prSet presAssocID="{43006A74-502D-4B0B-A59F-342E59ABD0DE}" presName="node" presStyleLbl="alignAccFollowNode1" presStyleIdx="7" presStyleCnt="15">
        <dgm:presLayoutVars>
          <dgm:bulletEnabled val="1"/>
        </dgm:presLayoutVars>
      </dgm:prSet>
      <dgm:spPr/>
    </dgm:pt>
    <dgm:pt modelId="{379CFC3C-DC5A-4B97-A938-9A6D3F95A0BF}" type="pres">
      <dgm:prSet presAssocID="{B485EDE2-AE9D-4B6C-9FE4-CC0C5CFEAB0F}" presName="sibTrans" presStyleCnt="0"/>
      <dgm:spPr/>
    </dgm:pt>
    <dgm:pt modelId="{BCEFC991-E9F2-4784-AB13-84F7AF5C67E1}" type="pres">
      <dgm:prSet presAssocID="{53D6B966-F133-4C6A-A7F3-8B213C32C985}" presName="node" presStyleLbl="alignAccFollowNode1" presStyleIdx="8" presStyleCnt="15">
        <dgm:presLayoutVars>
          <dgm:bulletEnabled val="1"/>
        </dgm:presLayoutVars>
      </dgm:prSet>
      <dgm:spPr/>
    </dgm:pt>
    <dgm:pt modelId="{AC04ED34-6ADB-46DD-B01B-78CD3A5BD9CD}" type="pres">
      <dgm:prSet presAssocID="{5B6AD632-6499-4CD5-B7F2-D34701781B07}" presName="sibTrans" presStyleCnt="0"/>
      <dgm:spPr/>
    </dgm:pt>
    <dgm:pt modelId="{D5DD1597-0E1E-46DF-99CB-3762660B536E}" type="pres">
      <dgm:prSet presAssocID="{D815FA35-3405-4C68-90E2-F2ADC6FC0D78}" presName="node" presStyleLbl="alignAccFollowNode1" presStyleIdx="9" presStyleCnt="15">
        <dgm:presLayoutVars>
          <dgm:bulletEnabled val="1"/>
        </dgm:presLayoutVars>
      </dgm:prSet>
      <dgm:spPr/>
    </dgm:pt>
    <dgm:pt modelId="{F3CAAB3F-F570-4640-AE4C-CF47B5BC8704}" type="pres">
      <dgm:prSet presAssocID="{03D9E00B-B970-4475-9F15-D070554A984C}" presName="vSp" presStyleCnt="0"/>
      <dgm:spPr/>
    </dgm:pt>
    <dgm:pt modelId="{DD57365C-EEF9-4910-992D-0562978769ED}" type="pres">
      <dgm:prSet presAssocID="{AE8F64BB-BB1A-429C-8114-32A85531516D}" presName="horFlow" presStyleCnt="0"/>
      <dgm:spPr/>
    </dgm:pt>
    <dgm:pt modelId="{C973AAA5-7319-4128-95EE-225C2360388E}" type="pres">
      <dgm:prSet presAssocID="{AE8F64BB-BB1A-429C-8114-32A85531516D}" presName="bigChev" presStyleLbl="node1" presStyleIdx="3" presStyleCnt="5"/>
      <dgm:spPr/>
    </dgm:pt>
    <dgm:pt modelId="{C005D3A9-6B3C-49BA-A919-D6F21326722C}" type="pres">
      <dgm:prSet presAssocID="{1074EDEC-DEEC-4134-A7EA-539CB15CB2BA}" presName="parTrans" presStyleCnt="0"/>
      <dgm:spPr/>
    </dgm:pt>
    <dgm:pt modelId="{B0355BDD-C4AC-4D34-BA4C-F0AE42401DE8}" type="pres">
      <dgm:prSet presAssocID="{A81B9CD5-B036-40CC-ABB4-E5B72BF54898}" presName="node" presStyleLbl="alignAccFollowNode1" presStyleIdx="10" presStyleCnt="15">
        <dgm:presLayoutVars>
          <dgm:bulletEnabled val="1"/>
        </dgm:presLayoutVars>
      </dgm:prSet>
      <dgm:spPr/>
    </dgm:pt>
    <dgm:pt modelId="{34E5E567-406A-47E3-A574-D784D46E4492}" type="pres">
      <dgm:prSet presAssocID="{382A08AE-6E21-4FDB-94CF-4E97CABFA928}" presName="sibTrans" presStyleCnt="0"/>
      <dgm:spPr/>
    </dgm:pt>
    <dgm:pt modelId="{80BF64CD-711D-4038-A0D9-C0B9D83D6F48}" type="pres">
      <dgm:prSet presAssocID="{AF369B7B-C65D-491D-9C7F-67FE8DF8E555}" presName="node" presStyleLbl="alignAccFollowNode1" presStyleIdx="11" presStyleCnt="15">
        <dgm:presLayoutVars>
          <dgm:bulletEnabled val="1"/>
        </dgm:presLayoutVars>
      </dgm:prSet>
      <dgm:spPr/>
    </dgm:pt>
    <dgm:pt modelId="{53A64C2B-9656-4374-AAE7-CEB0FA92D9EB}" type="pres">
      <dgm:prSet presAssocID="{AE8F64BB-BB1A-429C-8114-32A85531516D}" presName="vSp" presStyleCnt="0"/>
      <dgm:spPr/>
    </dgm:pt>
    <dgm:pt modelId="{E53967D9-209C-4262-A22F-8FCD82CCF4D6}" type="pres">
      <dgm:prSet presAssocID="{8AA07B36-E351-49F3-9F69-B6256290D4D9}" presName="horFlow" presStyleCnt="0"/>
      <dgm:spPr/>
    </dgm:pt>
    <dgm:pt modelId="{1E8BDA52-9110-4103-8377-930A04D6F893}" type="pres">
      <dgm:prSet presAssocID="{8AA07B36-E351-49F3-9F69-B6256290D4D9}" presName="bigChev" presStyleLbl="node1" presStyleIdx="4" presStyleCnt="5"/>
      <dgm:spPr/>
    </dgm:pt>
    <dgm:pt modelId="{BD5BF3AF-2C77-46DE-9A4E-15B7D1C05761}" type="pres">
      <dgm:prSet presAssocID="{FC7257E8-4175-404E-B518-73EC48E13242}" presName="parTrans" presStyleCnt="0"/>
      <dgm:spPr/>
    </dgm:pt>
    <dgm:pt modelId="{D8B49D8F-DF22-4169-971F-3DB753589CEE}" type="pres">
      <dgm:prSet presAssocID="{80C40093-2808-4F60-8259-4F4B37BA23A7}" presName="node" presStyleLbl="alignAccFollowNode1" presStyleIdx="12" presStyleCnt="15">
        <dgm:presLayoutVars>
          <dgm:bulletEnabled val="1"/>
        </dgm:presLayoutVars>
      </dgm:prSet>
      <dgm:spPr/>
    </dgm:pt>
    <dgm:pt modelId="{D49B1A03-F28F-4634-9E32-FB4406183EDA}" type="pres">
      <dgm:prSet presAssocID="{42A99C6D-A87D-4BEC-A002-FBF0D1D16F98}" presName="sibTrans" presStyleCnt="0"/>
      <dgm:spPr/>
    </dgm:pt>
    <dgm:pt modelId="{D5EC1789-D90D-47EB-89C7-8885B45FB1DC}" type="pres">
      <dgm:prSet presAssocID="{7D91330B-7CEF-4698-BC0E-13E041FAEB13}" presName="node" presStyleLbl="alignAccFollowNode1" presStyleIdx="13" presStyleCnt="15">
        <dgm:presLayoutVars>
          <dgm:bulletEnabled val="1"/>
        </dgm:presLayoutVars>
      </dgm:prSet>
      <dgm:spPr/>
    </dgm:pt>
    <dgm:pt modelId="{70C05631-81BE-4F3C-82A9-A39565CFE315}" type="pres">
      <dgm:prSet presAssocID="{3C1BC961-5027-4E50-99ED-CCF8B570C50C}" presName="sibTrans" presStyleCnt="0"/>
      <dgm:spPr/>
    </dgm:pt>
    <dgm:pt modelId="{AFA0F872-54E2-4380-83D3-A674071BC3F6}" type="pres">
      <dgm:prSet presAssocID="{BDADE3C9-D69A-46E5-A6A6-4F59483BA70C}" presName="node" presStyleLbl="alignAccFollowNode1" presStyleIdx="14" presStyleCnt="15">
        <dgm:presLayoutVars>
          <dgm:bulletEnabled val="1"/>
        </dgm:presLayoutVars>
      </dgm:prSet>
      <dgm:spPr/>
    </dgm:pt>
  </dgm:ptLst>
  <dgm:cxnLst>
    <dgm:cxn modelId="{42A8350E-FEA8-48D8-91C4-153001115118}" srcId="{D9052A7D-CE53-4AF8-B109-5C126425453E}" destId="{69F76C47-984F-4E99-B89E-EE9168E44356}" srcOrd="1" destOrd="0" parTransId="{C63698B8-C86B-4CC0-9CED-9C542C50F464}" sibTransId="{05A19E4C-C488-42F5-B1F2-C784C82C147C}"/>
    <dgm:cxn modelId="{87D16714-6C52-4D5A-AC30-632EC64062A0}" type="presOf" srcId="{A59A0D5F-088C-449B-9860-EE29287938B6}" destId="{FF412730-DB14-4AA9-8209-8E4322D790A1}" srcOrd="0" destOrd="0" presId="urn:microsoft.com/office/officeart/2005/8/layout/lProcess3"/>
    <dgm:cxn modelId="{E335E917-251D-41ED-B6E0-158ED3CFB381}" srcId="{AE8F64BB-BB1A-429C-8114-32A85531516D}" destId="{AF369B7B-C65D-491D-9C7F-67FE8DF8E555}" srcOrd="1" destOrd="0" parTransId="{AB0FFDB5-8E98-427F-B445-3CF8A0C2357A}" sibTransId="{7917CC8C-F744-412C-865E-C65739847222}"/>
    <dgm:cxn modelId="{64DA471B-EE03-4BD1-B1B2-7D2E03CD145E}" srcId="{FC029C5D-D779-4A4E-BC02-27B32BC2D96D}" destId="{D9052A7D-CE53-4AF8-B109-5C126425453E}" srcOrd="1" destOrd="0" parTransId="{F4F06F56-0FD8-43BB-B08E-E9599EB84C19}" sibTransId="{1218C4DB-A93F-45DC-B79D-035A9BD84A59}"/>
    <dgm:cxn modelId="{73FCC61C-F744-4BEC-A3B3-AAF4BC818B94}" srcId="{03D9E00B-B970-4475-9F15-D070554A984C}" destId="{43006A74-502D-4B0B-A59F-342E59ABD0DE}" srcOrd="1" destOrd="0" parTransId="{4BDC69C1-18CE-4B41-80C8-3F98373FE8F0}" sibTransId="{B485EDE2-AE9D-4B6C-9FE4-CC0C5CFEAB0F}"/>
    <dgm:cxn modelId="{4371E227-9ED1-4B7A-A642-485915403B5E}" type="presOf" srcId="{03D9E00B-B970-4475-9F15-D070554A984C}" destId="{4E06CB81-36C2-40AE-889A-DF2B81BBDA36}" srcOrd="0" destOrd="0" presId="urn:microsoft.com/office/officeart/2005/8/layout/lProcess3"/>
    <dgm:cxn modelId="{23E5C82C-267F-4E1F-A3B9-65E69FBB7323}" srcId="{AE8F64BB-BB1A-429C-8114-32A85531516D}" destId="{A81B9CD5-B036-40CC-ABB4-E5B72BF54898}" srcOrd="0" destOrd="0" parTransId="{1074EDEC-DEEC-4134-A7EA-539CB15CB2BA}" sibTransId="{382A08AE-6E21-4FDB-94CF-4E97CABFA928}"/>
    <dgm:cxn modelId="{18295D31-6CF6-40B9-9077-1905AB02231E}" type="presOf" srcId="{AF369B7B-C65D-491D-9C7F-67FE8DF8E555}" destId="{80BF64CD-711D-4038-A0D9-C0B9D83D6F48}" srcOrd="0" destOrd="0" presId="urn:microsoft.com/office/officeart/2005/8/layout/lProcess3"/>
    <dgm:cxn modelId="{0DC0F238-6EA0-4D68-BAA5-566C8D13D9CD}" type="presOf" srcId="{43006A74-502D-4B0B-A59F-342E59ABD0DE}" destId="{022B9A27-8B3A-444F-AFA1-250564CD8216}" srcOrd="0" destOrd="0" presId="urn:microsoft.com/office/officeart/2005/8/layout/lProcess3"/>
    <dgm:cxn modelId="{563FB03A-692A-4055-A512-CAB627E02CB9}" type="presOf" srcId="{AE8F64BB-BB1A-429C-8114-32A85531516D}" destId="{C973AAA5-7319-4128-95EE-225C2360388E}" srcOrd="0" destOrd="0" presId="urn:microsoft.com/office/officeart/2005/8/layout/lProcess3"/>
    <dgm:cxn modelId="{B9597E5E-5DF8-4B9F-9ADB-697A59AC7F17}" srcId="{544E5CD8-0A97-4A9F-AE27-458E909C35A9}" destId="{D0DBED69-39B2-48A3-BCEC-9CD5E1881453}" srcOrd="2" destOrd="0" parTransId="{8355C53A-E7B0-4948-8741-1CA95F462192}" sibTransId="{B50C4A19-3174-4DF1-A4CB-FCD1ABD52524}"/>
    <dgm:cxn modelId="{54A30E43-89C3-48DC-B159-95FB990721CC}" type="presOf" srcId="{7D91330B-7CEF-4698-BC0E-13E041FAEB13}" destId="{D5EC1789-D90D-47EB-89C7-8885B45FB1DC}" srcOrd="0" destOrd="0" presId="urn:microsoft.com/office/officeart/2005/8/layout/lProcess3"/>
    <dgm:cxn modelId="{70E4DB66-1765-4D4C-8183-B6AD74C7A532}" type="presOf" srcId="{FC029C5D-D779-4A4E-BC02-27B32BC2D96D}" destId="{2C6933D4-51BC-4E77-8E5D-3CF5943F98F2}" srcOrd="0" destOrd="0" presId="urn:microsoft.com/office/officeart/2005/8/layout/lProcess3"/>
    <dgm:cxn modelId="{F48BB869-D7B6-44F5-BC44-86F0F8FD2B26}" type="presOf" srcId="{8AA07B36-E351-49F3-9F69-B6256290D4D9}" destId="{1E8BDA52-9110-4103-8377-930A04D6F893}" srcOrd="0" destOrd="0" presId="urn:microsoft.com/office/officeart/2005/8/layout/lProcess3"/>
    <dgm:cxn modelId="{400CF96F-7803-4FEB-BD57-549A5932014F}" srcId="{03D9E00B-B970-4475-9F15-D070554A984C}" destId="{53D6B966-F133-4C6A-A7F3-8B213C32C985}" srcOrd="2" destOrd="0" parTransId="{F8E62ED9-96B3-4B44-A4F2-B64EEB8DC766}" sibTransId="{5B6AD632-6499-4CD5-B7F2-D34701781B07}"/>
    <dgm:cxn modelId="{95A93F55-72B4-4AD3-A16F-5547CAD40C2B}" type="presOf" srcId="{69F76C47-984F-4E99-B89E-EE9168E44356}" destId="{DCB892E1-18D4-4D96-B448-950352F62404}" srcOrd="0" destOrd="0" presId="urn:microsoft.com/office/officeart/2005/8/layout/lProcess3"/>
    <dgm:cxn modelId="{CA63CF76-7A8E-4D2B-9D94-EFF921A20849}" type="presOf" srcId="{0F6B96A4-32C2-4718-A9F6-00AB720ABB6D}" destId="{601E456C-DAB2-4CE5-B21F-ED56FF3D89CD}" srcOrd="0" destOrd="0" presId="urn:microsoft.com/office/officeart/2005/8/layout/lProcess3"/>
    <dgm:cxn modelId="{BC680A78-63B0-467D-AA0C-7441900C4847}" srcId="{8AA07B36-E351-49F3-9F69-B6256290D4D9}" destId="{BDADE3C9-D69A-46E5-A6A6-4F59483BA70C}" srcOrd="2" destOrd="0" parTransId="{654F0B0C-853F-4C46-A070-40823DB0BE61}" sibTransId="{A207007E-E4CF-4692-8B05-5B5485D03B7A}"/>
    <dgm:cxn modelId="{EA114478-7206-47DF-A462-8FD37FD4522D}" srcId="{FC029C5D-D779-4A4E-BC02-27B32BC2D96D}" destId="{AE8F64BB-BB1A-429C-8114-32A85531516D}" srcOrd="3" destOrd="0" parTransId="{37A364AD-A27A-494A-AB0A-90B9B63EC913}" sibTransId="{29BB943D-5D9D-4422-A72B-5DE88D0BD5A0}"/>
    <dgm:cxn modelId="{B7600279-E7DF-41CE-B671-C827A41FE91E}" srcId="{544E5CD8-0A97-4A9F-AE27-458E909C35A9}" destId="{A59A0D5F-088C-449B-9860-EE29287938B6}" srcOrd="3" destOrd="0" parTransId="{7794757C-30A9-465B-A1B0-CB9F77BBF02D}" sibTransId="{41A24670-0A1A-4AEF-8388-D936C6E0BB5E}"/>
    <dgm:cxn modelId="{9BC2A359-47B4-4ECC-85D3-5386C27135DC}" type="presOf" srcId="{08CF0578-5169-456E-99BD-50F4EF476ABC}" destId="{01367E3F-42A6-4312-AAAE-88B7C170FD81}" srcOrd="0" destOrd="0" presId="urn:microsoft.com/office/officeart/2005/8/layout/lProcess3"/>
    <dgm:cxn modelId="{CEAF025A-D89A-4C2F-A6EC-3CCC347F6DBA}" type="presOf" srcId="{53D6B966-F133-4C6A-A7F3-8B213C32C985}" destId="{BCEFC991-E9F2-4784-AB13-84F7AF5C67E1}" srcOrd="0" destOrd="0" presId="urn:microsoft.com/office/officeart/2005/8/layout/lProcess3"/>
    <dgm:cxn modelId="{5C3DFA83-52C6-4FB2-9D7E-F184F97D0670}" type="presOf" srcId="{80C40093-2808-4F60-8259-4F4B37BA23A7}" destId="{D8B49D8F-DF22-4169-971F-3DB753589CEE}" srcOrd="0" destOrd="0" presId="urn:microsoft.com/office/officeart/2005/8/layout/lProcess3"/>
    <dgm:cxn modelId="{95CEB985-2726-4653-A380-F8B38D95EDF3}" srcId="{03D9E00B-B970-4475-9F15-D070554A984C}" destId="{D815FA35-3405-4C68-90E2-F2ADC6FC0D78}" srcOrd="3" destOrd="0" parTransId="{4A238B30-BDDC-4E49-AF46-54C7F1CB3B18}" sibTransId="{468CFC35-C38D-47CC-8C3A-C907C81C7931}"/>
    <dgm:cxn modelId="{6D241E86-A8DD-4637-BC1F-E864E41335C7}" type="presOf" srcId="{D815FA35-3405-4C68-90E2-F2ADC6FC0D78}" destId="{D5DD1597-0E1E-46DF-99CB-3762660B536E}" srcOrd="0" destOrd="0" presId="urn:microsoft.com/office/officeart/2005/8/layout/lProcess3"/>
    <dgm:cxn modelId="{542BBD8A-DA39-40C5-B70C-45875779BFFD}" srcId="{FC029C5D-D779-4A4E-BC02-27B32BC2D96D}" destId="{8AA07B36-E351-49F3-9F69-B6256290D4D9}" srcOrd="4" destOrd="0" parTransId="{5C274225-CA81-41B0-B99C-9DE826F738DF}" sibTransId="{2FB001F4-65EA-475B-B652-A3F748D2E425}"/>
    <dgm:cxn modelId="{D02DAC9E-0CCF-4B5E-9F8B-013B43519FA3}" srcId="{8AA07B36-E351-49F3-9F69-B6256290D4D9}" destId="{7D91330B-7CEF-4698-BC0E-13E041FAEB13}" srcOrd="1" destOrd="0" parTransId="{02CC61BA-E03E-4032-97DD-17EC32ED9B66}" sibTransId="{3C1BC961-5027-4E50-99ED-CCF8B570C50C}"/>
    <dgm:cxn modelId="{4EC972A1-3E50-4ECE-9BE5-B53B0B94B47E}" type="presOf" srcId="{D0DBED69-39B2-48A3-BCEC-9CD5E1881453}" destId="{D0F817BF-4ADD-407E-93FF-99DAA4B56B68}" srcOrd="0" destOrd="0" presId="urn:microsoft.com/office/officeart/2005/8/layout/lProcess3"/>
    <dgm:cxn modelId="{69C058AF-2162-4E1E-A7FD-172EEBA268CF}" type="presOf" srcId="{A81B9CD5-B036-40CC-ABB4-E5B72BF54898}" destId="{B0355BDD-C4AC-4D34-BA4C-F0AE42401DE8}" srcOrd="0" destOrd="0" presId="urn:microsoft.com/office/officeart/2005/8/layout/lProcess3"/>
    <dgm:cxn modelId="{D3DADABA-4E3F-416D-977A-8A9E29C3943A}" type="presOf" srcId="{D9052A7D-CE53-4AF8-B109-5C126425453E}" destId="{50521783-8706-4361-89B5-4F26CE9F747D}" srcOrd="0" destOrd="0" presId="urn:microsoft.com/office/officeart/2005/8/layout/lProcess3"/>
    <dgm:cxn modelId="{3D69D0BD-16BA-45C4-B5C9-BCD308552DAD}" type="presOf" srcId="{544E5CD8-0A97-4A9F-AE27-458E909C35A9}" destId="{E9746AA1-E86E-4D09-9A88-72C499868039}" srcOrd="0" destOrd="0" presId="urn:microsoft.com/office/officeart/2005/8/layout/lProcess3"/>
    <dgm:cxn modelId="{CDE2B3C5-3695-4FE6-A46E-D729CDE9A49E}" srcId="{03D9E00B-B970-4475-9F15-D070554A984C}" destId="{64222A1C-D186-4AF9-8392-663DDA341EE3}" srcOrd="0" destOrd="0" parTransId="{B19C10B3-1B82-4BC0-A27E-0F0772E07692}" sibTransId="{880430F0-FA6B-4A16-98B9-FD0DD1928961}"/>
    <dgm:cxn modelId="{766D3DC9-25D1-4FC6-B75E-55C74B2A5329}" type="presOf" srcId="{BDADE3C9-D69A-46E5-A6A6-4F59483BA70C}" destId="{AFA0F872-54E2-4380-83D3-A674071BC3F6}" srcOrd="0" destOrd="0" presId="urn:microsoft.com/office/officeart/2005/8/layout/lProcess3"/>
    <dgm:cxn modelId="{77A85BD1-BACE-44D9-AE84-4EB0AE00641C}" srcId="{FC029C5D-D779-4A4E-BC02-27B32BC2D96D}" destId="{03D9E00B-B970-4475-9F15-D070554A984C}" srcOrd="2" destOrd="0" parTransId="{8850A7C0-F474-4769-A8A7-A50163AB11A7}" sibTransId="{7F10E3DD-673D-4621-99FF-7657198EAC78}"/>
    <dgm:cxn modelId="{1FA56CD1-82B9-4031-829E-4F7E955CB6B4}" srcId="{544E5CD8-0A97-4A9F-AE27-458E909C35A9}" destId="{AD71A6A7-A6A7-4B62-A8E4-A43053AE2BB4}" srcOrd="0" destOrd="0" parTransId="{5CA28FBD-8630-4F8D-9BE0-322595ED8F12}" sibTransId="{EAECEA36-FC16-4202-B40C-BAA54B08BFD7}"/>
    <dgm:cxn modelId="{A223D5D3-11B2-41AE-B75B-1FD458494CD6}" srcId="{D9052A7D-CE53-4AF8-B109-5C126425453E}" destId="{0F6B96A4-32C2-4718-A9F6-00AB720ABB6D}" srcOrd="0" destOrd="0" parTransId="{BDDBC3D4-BC28-4B11-BED5-113E6CFFA773}" sibTransId="{8FABB069-1879-4CDF-9164-14781ED70EC9}"/>
    <dgm:cxn modelId="{8A2140DA-C2F7-465F-B125-82E0321B25CB}" type="presOf" srcId="{AD71A6A7-A6A7-4B62-A8E4-A43053AE2BB4}" destId="{86A7282D-B2D5-46C3-A33C-51FF7DBD9438}" srcOrd="0" destOrd="0" presId="urn:microsoft.com/office/officeart/2005/8/layout/lProcess3"/>
    <dgm:cxn modelId="{DA0F4EDB-5D2E-4059-ABF3-72EFB24CFB04}" srcId="{8AA07B36-E351-49F3-9F69-B6256290D4D9}" destId="{80C40093-2808-4F60-8259-4F4B37BA23A7}" srcOrd="0" destOrd="0" parTransId="{FC7257E8-4175-404E-B518-73EC48E13242}" sibTransId="{42A99C6D-A87D-4BEC-A002-FBF0D1D16F98}"/>
    <dgm:cxn modelId="{928BAADD-0860-4619-8D82-D4164416A13B}" type="presOf" srcId="{64222A1C-D186-4AF9-8392-663DDA341EE3}" destId="{6A5B492A-0BE2-4D99-BD30-0C231229BAA1}" srcOrd="0" destOrd="0" presId="urn:microsoft.com/office/officeart/2005/8/layout/lProcess3"/>
    <dgm:cxn modelId="{9EF12EE9-FE80-4E0A-9C01-839505BF53A3}" srcId="{544E5CD8-0A97-4A9F-AE27-458E909C35A9}" destId="{08CF0578-5169-456E-99BD-50F4EF476ABC}" srcOrd="1" destOrd="0" parTransId="{AAF6EE4D-888D-4166-8E67-54998EFCF735}" sibTransId="{5428EAF5-EA91-4CF7-973F-620497756655}"/>
    <dgm:cxn modelId="{2A4DDBED-97E3-4D40-A749-560E9BB7023E}" srcId="{FC029C5D-D779-4A4E-BC02-27B32BC2D96D}" destId="{544E5CD8-0A97-4A9F-AE27-458E909C35A9}" srcOrd="0" destOrd="0" parTransId="{09A2E0CE-08F4-4197-B696-649CCB9CBF0B}" sibTransId="{D6416F25-99A3-4860-8320-16213597110A}"/>
    <dgm:cxn modelId="{3858652A-817D-4F5D-95B7-44292569ACD1}" type="presParOf" srcId="{2C6933D4-51BC-4E77-8E5D-3CF5943F98F2}" destId="{C8556967-E128-495D-9651-98CDE92C986E}" srcOrd="0" destOrd="0" presId="urn:microsoft.com/office/officeart/2005/8/layout/lProcess3"/>
    <dgm:cxn modelId="{A008BA60-AEFA-4116-9D7A-75B7C564B1BE}" type="presParOf" srcId="{C8556967-E128-495D-9651-98CDE92C986E}" destId="{E9746AA1-E86E-4D09-9A88-72C499868039}" srcOrd="0" destOrd="0" presId="urn:microsoft.com/office/officeart/2005/8/layout/lProcess3"/>
    <dgm:cxn modelId="{BC7027CD-B044-44E7-9891-68CA604E2B1A}" type="presParOf" srcId="{C8556967-E128-495D-9651-98CDE92C986E}" destId="{B41669A6-5888-4FFE-A1C8-6D3C087A5281}" srcOrd="1" destOrd="0" presId="urn:microsoft.com/office/officeart/2005/8/layout/lProcess3"/>
    <dgm:cxn modelId="{23D0283E-EF73-4E7E-A316-00E262693FA2}" type="presParOf" srcId="{C8556967-E128-495D-9651-98CDE92C986E}" destId="{86A7282D-B2D5-46C3-A33C-51FF7DBD9438}" srcOrd="2" destOrd="0" presId="urn:microsoft.com/office/officeart/2005/8/layout/lProcess3"/>
    <dgm:cxn modelId="{32D057F0-7454-4998-B80C-8F0E1A204FBA}" type="presParOf" srcId="{C8556967-E128-495D-9651-98CDE92C986E}" destId="{8D6708B8-7A2F-45E0-9459-7F3F1990E25E}" srcOrd="3" destOrd="0" presId="urn:microsoft.com/office/officeart/2005/8/layout/lProcess3"/>
    <dgm:cxn modelId="{8503F75A-7ECB-45AC-8466-81DC58B3BDA4}" type="presParOf" srcId="{C8556967-E128-495D-9651-98CDE92C986E}" destId="{01367E3F-42A6-4312-AAAE-88B7C170FD81}" srcOrd="4" destOrd="0" presId="urn:microsoft.com/office/officeart/2005/8/layout/lProcess3"/>
    <dgm:cxn modelId="{31DE9353-D3A7-459B-A721-EBDFA8C2D5B6}" type="presParOf" srcId="{C8556967-E128-495D-9651-98CDE92C986E}" destId="{3B1D9EE0-6D3E-43AE-9CF8-75B665AC1778}" srcOrd="5" destOrd="0" presId="urn:microsoft.com/office/officeart/2005/8/layout/lProcess3"/>
    <dgm:cxn modelId="{33FE6F57-E3F3-42D2-8D91-57BD3F875C8D}" type="presParOf" srcId="{C8556967-E128-495D-9651-98CDE92C986E}" destId="{D0F817BF-4ADD-407E-93FF-99DAA4B56B68}" srcOrd="6" destOrd="0" presId="urn:microsoft.com/office/officeart/2005/8/layout/lProcess3"/>
    <dgm:cxn modelId="{5806AC0E-9415-4782-B486-ADE93618F727}" type="presParOf" srcId="{C8556967-E128-495D-9651-98CDE92C986E}" destId="{7BDFB701-490F-4A20-BE34-08C724C2B9ED}" srcOrd="7" destOrd="0" presId="urn:microsoft.com/office/officeart/2005/8/layout/lProcess3"/>
    <dgm:cxn modelId="{E993EE3C-D6C8-48BA-B304-6A11B8781864}" type="presParOf" srcId="{C8556967-E128-495D-9651-98CDE92C986E}" destId="{FF412730-DB14-4AA9-8209-8E4322D790A1}" srcOrd="8" destOrd="0" presId="urn:microsoft.com/office/officeart/2005/8/layout/lProcess3"/>
    <dgm:cxn modelId="{F08D2D7C-DEFC-429F-A7AE-CFC99362EFE3}" type="presParOf" srcId="{2C6933D4-51BC-4E77-8E5D-3CF5943F98F2}" destId="{FB568D8B-7D7D-4B8A-B1AD-1711319A0F6F}" srcOrd="1" destOrd="0" presId="urn:microsoft.com/office/officeart/2005/8/layout/lProcess3"/>
    <dgm:cxn modelId="{9AB3C068-4692-4057-8D14-5E48EEC1138A}" type="presParOf" srcId="{2C6933D4-51BC-4E77-8E5D-3CF5943F98F2}" destId="{CDF4B517-CD58-4D12-8081-BD749147D90B}" srcOrd="2" destOrd="0" presId="urn:microsoft.com/office/officeart/2005/8/layout/lProcess3"/>
    <dgm:cxn modelId="{CCC00DCA-5A08-415F-905E-FB9CE52EBE9E}" type="presParOf" srcId="{CDF4B517-CD58-4D12-8081-BD749147D90B}" destId="{50521783-8706-4361-89B5-4F26CE9F747D}" srcOrd="0" destOrd="0" presId="urn:microsoft.com/office/officeart/2005/8/layout/lProcess3"/>
    <dgm:cxn modelId="{092B6BEF-120C-4607-AE96-6722929E785A}" type="presParOf" srcId="{CDF4B517-CD58-4D12-8081-BD749147D90B}" destId="{0DCC3BC5-F7AC-4766-81EF-7483032C3131}" srcOrd="1" destOrd="0" presId="urn:microsoft.com/office/officeart/2005/8/layout/lProcess3"/>
    <dgm:cxn modelId="{DEFAB4B5-0A91-4A0A-8855-4AA32CF02B58}" type="presParOf" srcId="{CDF4B517-CD58-4D12-8081-BD749147D90B}" destId="{601E456C-DAB2-4CE5-B21F-ED56FF3D89CD}" srcOrd="2" destOrd="0" presId="urn:microsoft.com/office/officeart/2005/8/layout/lProcess3"/>
    <dgm:cxn modelId="{D7812118-E54A-4811-B437-751D6DBA8445}" type="presParOf" srcId="{CDF4B517-CD58-4D12-8081-BD749147D90B}" destId="{8D6249AF-ECD5-444A-90B5-96C24982C236}" srcOrd="3" destOrd="0" presId="urn:microsoft.com/office/officeart/2005/8/layout/lProcess3"/>
    <dgm:cxn modelId="{2CFFD383-593D-48F3-AA12-2B54FA14CD08}" type="presParOf" srcId="{CDF4B517-CD58-4D12-8081-BD749147D90B}" destId="{DCB892E1-18D4-4D96-B448-950352F62404}" srcOrd="4" destOrd="0" presId="urn:microsoft.com/office/officeart/2005/8/layout/lProcess3"/>
    <dgm:cxn modelId="{83B1C82F-1003-472B-878D-69DAC768DE25}" type="presParOf" srcId="{2C6933D4-51BC-4E77-8E5D-3CF5943F98F2}" destId="{C5A8DBFF-20D3-4471-9FF7-2D5651CB08ED}" srcOrd="3" destOrd="0" presId="urn:microsoft.com/office/officeart/2005/8/layout/lProcess3"/>
    <dgm:cxn modelId="{BB92BB6B-7177-4357-AFAB-7A77AF7E6FD2}" type="presParOf" srcId="{2C6933D4-51BC-4E77-8E5D-3CF5943F98F2}" destId="{336440AD-FFC8-4563-BC36-7C8E1975F134}" srcOrd="4" destOrd="0" presId="urn:microsoft.com/office/officeart/2005/8/layout/lProcess3"/>
    <dgm:cxn modelId="{EB59ECC0-DF15-4119-ABEE-4A5E69B7BAD7}" type="presParOf" srcId="{336440AD-FFC8-4563-BC36-7C8E1975F134}" destId="{4E06CB81-36C2-40AE-889A-DF2B81BBDA36}" srcOrd="0" destOrd="0" presId="urn:microsoft.com/office/officeart/2005/8/layout/lProcess3"/>
    <dgm:cxn modelId="{5D352A47-8854-4C40-9EB7-7E6C6FB67936}" type="presParOf" srcId="{336440AD-FFC8-4563-BC36-7C8E1975F134}" destId="{98ED09D8-7981-464C-B5F0-08E1B45D4699}" srcOrd="1" destOrd="0" presId="urn:microsoft.com/office/officeart/2005/8/layout/lProcess3"/>
    <dgm:cxn modelId="{30F8F7A1-DA34-4451-B26C-F91087D6F6A4}" type="presParOf" srcId="{336440AD-FFC8-4563-BC36-7C8E1975F134}" destId="{6A5B492A-0BE2-4D99-BD30-0C231229BAA1}" srcOrd="2" destOrd="0" presId="urn:microsoft.com/office/officeart/2005/8/layout/lProcess3"/>
    <dgm:cxn modelId="{5A13A788-4EF7-41B7-9F5A-AAC4A96C4E67}" type="presParOf" srcId="{336440AD-FFC8-4563-BC36-7C8E1975F134}" destId="{046F5D2E-2C5A-4EF2-9D53-6AA0450D9379}" srcOrd="3" destOrd="0" presId="urn:microsoft.com/office/officeart/2005/8/layout/lProcess3"/>
    <dgm:cxn modelId="{E0346FF5-E568-4C24-9AC3-9FA8CADBD280}" type="presParOf" srcId="{336440AD-FFC8-4563-BC36-7C8E1975F134}" destId="{022B9A27-8B3A-444F-AFA1-250564CD8216}" srcOrd="4" destOrd="0" presId="urn:microsoft.com/office/officeart/2005/8/layout/lProcess3"/>
    <dgm:cxn modelId="{29D1B728-F119-4106-BB0D-E6A2A0C25BBB}" type="presParOf" srcId="{336440AD-FFC8-4563-BC36-7C8E1975F134}" destId="{379CFC3C-DC5A-4B97-A938-9A6D3F95A0BF}" srcOrd="5" destOrd="0" presId="urn:microsoft.com/office/officeart/2005/8/layout/lProcess3"/>
    <dgm:cxn modelId="{6C080DBB-0963-4B0C-A835-C49A878FCBD4}" type="presParOf" srcId="{336440AD-FFC8-4563-BC36-7C8E1975F134}" destId="{BCEFC991-E9F2-4784-AB13-84F7AF5C67E1}" srcOrd="6" destOrd="0" presId="urn:microsoft.com/office/officeart/2005/8/layout/lProcess3"/>
    <dgm:cxn modelId="{A2674CE8-5A53-46CC-9421-8DD0225F79B2}" type="presParOf" srcId="{336440AD-FFC8-4563-BC36-7C8E1975F134}" destId="{AC04ED34-6ADB-46DD-B01B-78CD3A5BD9CD}" srcOrd="7" destOrd="0" presId="urn:microsoft.com/office/officeart/2005/8/layout/lProcess3"/>
    <dgm:cxn modelId="{20C7D0C5-F8D5-4ECE-A945-155BC9DBA980}" type="presParOf" srcId="{336440AD-FFC8-4563-BC36-7C8E1975F134}" destId="{D5DD1597-0E1E-46DF-99CB-3762660B536E}" srcOrd="8" destOrd="0" presId="urn:microsoft.com/office/officeart/2005/8/layout/lProcess3"/>
    <dgm:cxn modelId="{96B17C48-2AB1-4DB4-97F8-774F12B12344}" type="presParOf" srcId="{2C6933D4-51BC-4E77-8E5D-3CF5943F98F2}" destId="{F3CAAB3F-F570-4640-AE4C-CF47B5BC8704}" srcOrd="5" destOrd="0" presId="urn:microsoft.com/office/officeart/2005/8/layout/lProcess3"/>
    <dgm:cxn modelId="{2433B6E3-92F2-4CB2-BA9E-46FDA7EB3FB7}" type="presParOf" srcId="{2C6933D4-51BC-4E77-8E5D-3CF5943F98F2}" destId="{DD57365C-EEF9-4910-992D-0562978769ED}" srcOrd="6" destOrd="0" presId="urn:microsoft.com/office/officeart/2005/8/layout/lProcess3"/>
    <dgm:cxn modelId="{15A97E6F-B283-4B97-A756-492F0C27FB06}" type="presParOf" srcId="{DD57365C-EEF9-4910-992D-0562978769ED}" destId="{C973AAA5-7319-4128-95EE-225C2360388E}" srcOrd="0" destOrd="0" presId="urn:microsoft.com/office/officeart/2005/8/layout/lProcess3"/>
    <dgm:cxn modelId="{3113A880-AFA8-4E64-9A6E-07B6C7E9516F}" type="presParOf" srcId="{DD57365C-EEF9-4910-992D-0562978769ED}" destId="{C005D3A9-6B3C-49BA-A919-D6F21326722C}" srcOrd="1" destOrd="0" presId="urn:microsoft.com/office/officeart/2005/8/layout/lProcess3"/>
    <dgm:cxn modelId="{77220B3B-11E8-4E2D-9013-D2180683693A}" type="presParOf" srcId="{DD57365C-EEF9-4910-992D-0562978769ED}" destId="{B0355BDD-C4AC-4D34-BA4C-F0AE42401DE8}" srcOrd="2" destOrd="0" presId="urn:microsoft.com/office/officeart/2005/8/layout/lProcess3"/>
    <dgm:cxn modelId="{A1F351FF-3F71-4F5B-8FCC-A6D7E4AEA0C4}" type="presParOf" srcId="{DD57365C-EEF9-4910-992D-0562978769ED}" destId="{34E5E567-406A-47E3-A574-D784D46E4492}" srcOrd="3" destOrd="0" presId="urn:microsoft.com/office/officeart/2005/8/layout/lProcess3"/>
    <dgm:cxn modelId="{758B0E20-D8F2-49C2-A97E-32D591B76A37}" type="presParOf" srcId="{DD57365C-EEF9-4910-992D-0562978769ED}" destId="{80BF64CD-711D-4038-A0D9-C0B9D83D6F48}" srcOrd="4" destOrd="0" presId="urn:microsoft.com/office/officeart/2005/8/layout/lProcess3"/>
    <dgm:cxn modelId="{DE0DA38C-D8A2-4F2E-B6A3-46D2B3B7273A}" type="presParOf" srcId="{2C6933D4-51BC-4E77-8E5D-3CF5943F98F2}" destId="{53A64C2B-9656-4374-AAE7-CEB0FA92D9EB}" srcOrd="7" destOrd="0" presId="urn:microsoft.com/office/officeart/2005/8/layout/lProcess3"/>
    <dgm:cxn modelId="{35FFA93F-B949-4879-8DD0-39AAC02569A0}" type="presParOf" srcId="{2C6933D4-51BC-4E77-8E5D-3CF5943F98F2}" destId="{E53967D9-209C-4262-A22F-8FCD82CCF4D6}" srcOrd="8" destOrd="0" presId="urn:microsoft.com/office/officeart/2005/8/layout/lProcess3"/>
    <dgm:cxn modelId="{3E3F076D-1789-45E3-8684-F5A3389E38EE}" type="presParOf" srcId="{E53967D9-209C-4262-A22F-8FCD82CCF4D6}" destId="{1E8BDA52-9110-4103-8377-930A04D6F893}" srcOrd="0" destOrd="0" presId="urn:microsoft.com/office/officeart/2005/8/layout/lProcess3"/>
    <dgm:cxn modelId="{101889EB-B21B-493A-821A-26CBDD4FCEB3}" type="presParOf" srcId="{E53967D9-209C-4262-A22F-8FCD82CCF4D6}" destId="{BD5BF3AF-2C77-46DE-9A4E-15B7D1C05761}" srcOrd="1" destOrd="0" presId="urn:microsoft.com/office/officeart/2005/8/layout/lProcess3"/>
    <dgm:cxn modelId="{4AFA94E9-9244-4FF7-BB28-E82730589E0B}" type="presParOf" srcId="{E53967D9-209C-4262-A22F-8FCD82CCF4D6}" destId="{D8B49D8F-DF22-4169-971F-3DB753589CEE}" srcOrd="2" destOrd="0" presId="urn:microsoft.com/office/officeart/2005/8/layout/lProcess3"/>
    <dgm:cxn modelId="{9BFBF300-E7A7-497F-876D-88C3E442AEBA}" type="presParOf" srcId="{E53967D9-209C-4262-A22F-8FCD82CCF4D6}" destId="{D49B1A03-F28F-4634-9E32-FB4406183EDA}" srcOrd="3" destOrd="0" presId="urn:microsoft.com/office/officeart/2005/8/layout/lProcess3"/>
    <dgm:cxn modelId="{EAB6E08A-6A8E-4B89-8B00-134E40A32ABA}" type="presParOf" srcId="{E53967D9-209C-4262-A22F-8FCD82CCF4D6}" destId="{D5EC1789-D90D-47EB-89C7-8885B45FB1DC}" srcOrd="4" destOrd="0" presId="urn:microsoft.com/office/officeart/2005/8/layout/lProcess3"/>
    <dgm:cxn modelId="{EC8D8891-1304-4B18-B8A5-71A3ACB6094E}" type="presParOf" srcId="{E53967D9-209C-4262-A22F-8FCD82CCF4D6}" destId="{70C05631-81BE-4F3C-82A9-A39565CFE315}" srcOrd="5" destOrd="0" presId="urn:microsoft.com/office/officeart/2005/8/layout/lProcess3"/>
    <dgm:cxn modelId="{79EE4F7A-647C-4D1A-AE00-C96759E49833}" type="presParOf" srcId="{E53967D9-209C-4262-A22F-8FCD82CCF4D6}" destId="{AFA0F872-54E2-4380-83D3-A674071BC3F6}" srcOrd="6"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6AA1-E86E-4D09-9A88-72C499868039}">
      <dsp:nvSpPr>
        <dsp:cNvPr id="0" name=""/>
        <dsp:cNvSpPr/>
      </dsp:nvSpPr>
      <dsp:spPr>
        <a:xfrm>
          <a:off x="1096" y="9041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Initial Packet Processing</a:t>
          </a:r>
        </a:p>
      </dsp:txBody>
      <dsp:txXfrm>
        <a:off x="438956" y="90418"/>
        <a:ext cx="1313579" cy="875719"/>
      </dsp:txXfrm>
    </dsp:sp>
    <dsp:sp modelId="{86A7282D-B2D5-46C3-A33C-51FF7DBD9438}">
      <dsp:nvSpPr>
        <dsp:cNvPr id="0" name=""/>
        <dsp:cNvSpPr/>
      </dsp:nvSpPr>
      <dsp:spPr>
        <a:xfrm>
          <a:off x="1905785"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Source Zone/ Address/ User-ID</a:t>
          </a:r>
        </a:p>
      </dsp:txBody>
      <dsp:txXfrm>
        <a:off x="2269209" y="164854"/>
        <a:ext cx="1090270" cy="726847"/>
      </dsp:txXfrm>
    </dsp:sp>
    <dsp:sp modelId="{01367E3F-42A6-4312-AAAE-88B7C170FD81}">
      <dsp:nvSpPr>
        <dsp:cNvPr id="0" name=""/>
        <dsp:cNvSpPr/>
      </dsp:nvSpPr>
      <dsp:spPr>
        <a:xfrm>
          <a:off x="3468506"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PBF/ Forwarding Lookup</a:t>
          </a:r>
        </a:p>
      </dsp:txBody>
      <dsp:txXfrm>
        <a:off x="3831930" y="164854"/>
        <a:ext cx="1090270" cy="726847"/>
      </dsp:txXfrm>
    </dsp:sp>
    <dsp:sp modelId="{D0F817BF-4ADD-407E-93FF-99DAA4B56B68}">
      <dsp:nvSpPr>
        <dsp:cNvPr id="0" name=""/>
        <dsp:cNvSpPr/>
      </dsp:nvSpPr>
      <dsp:spPr>
        <a:xfrm>
          <a:off x="5031228"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Destination Zone</a:t>
          </a:r>
        </a:p>
      </dsp:txBody>
      <dsp:txXfrm>
        <a:off x="5394652" y="164854"/>
        <a:ext cx="1090270" cy="726847"/>
      </dsp:txXfrm>
    </dsp:sp>
    <dsp:sp modelId="{FF412730-DB14-4AA9-8209-8E4322D790A1}">
      <dsp:nvSpPr>
        <dsp:cNvPr id="0" name=""/>
        <dsp:cNvSpPr/>
      </dsp:nvSpPr>
      <dsp:spPr>
        <a:xfrm>
          <a:off x="6593949"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a:t>
          </a:r>
        </a:p>
        <a:p>
          <a:pPr marL="0" lvl="0" indent="0" algn="ctr" defTabSz="755650">
            <a:lnSpc>
              <a:spcPct val="90000"/>
            </a:lnSpc>
            <a:spcBef>
              <a:spcPct val="0"/>
            </a:spcBef>
            <a:spcAft>
              <a:spcPct val="35000"/>
            </a:spcAft>
            <a:buNone/>
          </a:pPr>
          <a:r>
            <a:rPr lang="en-US" sz="1700" kern="1200" dirty="0">
              <a:solidFill>
                <a:schemeClr val="bg1"/>
              </a:solidFill>
            </a:rPr>
            <a:t>Evaluated</a:t>
          </a:r>
        </a:p>
      </dsp:txBody>
      <dsp:txXfrm>
        <a:off x="6957373" y="164854"/>
        <a:ext cx="1090270" cy="726847"/>
      </dsp:txXfrm>
    </dsp:sp>
    <dsp:sp modelId="{50521783-8706-4361-89B5-4F26CE9F747D}">
      <dsp:nvSpPr>
        <dsp:cNvPr id="0" name=""/>
        <dsp:cNvSpPr/>
      </dsp:nvSpPr>
      <dsp:spPr>
        <a:xfrm>
          <a:off x="1096" y="108873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Pre Policy</a:t>
          </a:r>
        </a:p>
      </dsp:txBody>
      <dsp:txXfrm>
        <a:off x="438956" y="1088738"/>
        <a:ext cx="1313579" cy="875719"/>
      </dsp:txXfrm>
    </dsp:sp>
    <dsp:sp modelId="{601E456C-DAB2-4CE5-B21F-ED56FF3D89CD}">
      <dsp:nvSpPr>
        <dsp:cNvPr id="0" name=""/>
        <dsp:cNvSpPr/>
      </dsp:nvSpPr>
      <dsp:spPr>
        <a:xfrm>
          <a:off x="1905785" y="116317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Allowed Ports</a:t>
          </a:r>
        </a:p>
      </dsp:txBody>
      <dsp:txXfrm>
        <a:off x="2269209" y="1163174"/>
        <a:ext cx="1090270" cy="726847"/>
      </dsp:txXfrm>
    </dsp:sp>
    <dsp:sp modelId="{DCB892E1-18D4-4D96-B448-950352F62404}">
      <dsp:nvSpPr>
        <dsp:cNvPr id="0" name=""/>
        <dsp:cNvSpPr/>
      </dsp:nvSpPr>
      <dsp:spPr>
        <a:xfrm>
          <a:off x="3468506" y="116317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Session Created</a:t>
          </a:r>
        </a:p>
      </dsp:txBody>
      <dsp:txXfrm>
        <a:off x="3831930" y="1163174"/>
        <a:ext cx="1090270" cy="726847"/>
      </dsp:txXfrm>
    </dsp:sp>
    <dsp:sp modelId="{4E06CB81-36C2-40AE-889A-DF2B81BBDA36}">
      <dsp:nvSpPr>
        <dsp:cNvPr id="0" name=""/>
        <dsp:cNvSpPr/>
      </dsp:nvSpPr>
      <dsp:spPr>
        <a:xfrm>
          <a:off x="1096" y="208705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Application</a:t>
          </a:r>
        </a:p>
      </dsp:txBody>
      <dsp:txXfrm>
        <a:off x="438956" y="2087058"/>
        <a:ext cx="1313579" cy="875719"/>
      </dsp:txXfrm>
    </dsp:sp>
    <dsp:sp modelId="{6A5B492A-0BE2-4D99-BD30-0C231229BAA1}">
      <dsp:nvSpPr>
        <dsp:cNvPr id="0" name=""/>
        <dsp:cNvSpPr/>
      </dsp:nvSpPr>
      <dsp:spPr>
        <a:xfrm>
          <a:off x="1905785"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for Encrypted Traffic</a:t>
          </a:r>
        </a:p>
      </dsp:txBody>
      <dsp:txXfrm>
        <a:off x="2269209" y="2161494"/>
        <a:ext cx="1090270" cy="726847"/>
      </dsp:txXfrm>
    </dsp:sp>
    <dsp:sp modelId="{022B9A27-8B3A-444F-AFA1-250564CD8216}">
      <dsp:nvSpPr>
        <dsp:cNvPr id="0" name=""/>
        <dsp:cNvSpPr/>
      </dsp:nvSpPr>
      <dsp:spPr>
        <a:xfrm>
          <a:off x="3468506"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Decryption Policy</a:t>
          </a:r>
        </a:p>
      </dsp:txBody>
      <dsp:txXfrm>
        <a:off x="3831930" y="2161494"/>
        <a:ext cx="1090270" cy="726847"/>
      </dsp:txXfrm>
    </dsp:sp>
    <dsp:sp modelId="{BCEFC991-E9F2-4784-AB13-84F7AF5C67E1}">
      <dsp:nvSpPr>
        <dsp:cNvPr id="0" name=""/>
        <dsp:cNvSpPr/>
      </dsp:nvSpPr>
      <dsp:spPr>
        <a:xfrm>
          <a:off x="5031228"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Application Override Policy</a:t>
          </a:r>
        </a:p>
      </dsp:txBody>
      <dsp:txXfrm>
        <a:off x="5394652" y="2161494"/>
        <a:ext cx="1090270" cy="726847"/>
      </dsp:txXfrm>
    </dsp:sp>
    <dsp:sp modelId="{D5DD1597-0E1E-46DF-99CB-3762660B536E}">
      <dsp:nvSpPr>
        <dsp:cNvPr id="0" name=""/>
        <dsp:cNvSpPr/>
      </dsp:nvSpPr>
      <dsp:spPr>
        <a:xfrm>
          <a:off x="6593949"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 ID</a:t>
          </a:r>
        </a:p>
      </dsp:txBody>
      <dsp:txXfrm>
        <a:off x="6957373" y="2161494"/>
        <a:ext cx="1090270" cy="726847"/>
      </dsp:txXfrm>
    </dsp:sp>
    <dsp:sp modelId="{C973AAA5-7319-4128-95EE-225C2360388E}">
      <dsp:nvSpPr>
        <dsp:cNvPr id="0" name=""/>
        <dsp:cNvSpPr/>
      </dsp:nvSpPr>
      <dsp:spPr>
        <a:xfrm>
          <a:off x="1096" y="308537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Policy</a:t>
          </a:r>
        </a:p>
      </dsp:txBody>
      <dsp:txXfrm>
        <a:off x="438956" y="3085378"/>
        <a:ext cx="1313579" cy="875719"/>
      </dsp:txXfrm>
    </dsp:sp>
    <dsp:sp modelId="{B0355BDD-C4AC-4D34-BA4C-F0AE42401DE8}">
      <dsp:nvSpPr>
        <dsp:cNvPr id="0" name=""/>
        <dsp:cNvSpPr/>
      </dsp:nvSpPr>
      <dsp:spPr>
        <a:xfrm>
          <a:off x="1905785" y="315981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Policy</a:t>
          </a:r>
        </a:p>
      </dsp:txBody>
      <dsp:txXfrm>
        <a:off x="2269209" y="3159815"/>
        <a:ext cx="1090270" cy="726847"/>
      </dsp:txXfrm>
    </dsp:sp>
    <dsp:sp modelId="{80BF64CD-711D-4038-A0D9-C0B9D83D6F48}">
      <dsp:nvSpPr>
        <dsp:cNvPr id="0" name=""/>
        <dsp:cNvSpPr/>
      </dsp:nvSpPr>
      <dsp:spPr>
        <a:xfrm>
          <a:off x="3468506" y="3159815"/>
          <a:ext cx="1817117" cy="726847"/>
        </a:xfrm>
        <a:prstGeom prst="chevron">
          <a:avLst/>
        </a:prstGeom>
        <a:solidFill>
          <a:srgbClr val="FF0000">
            <a:alpha val="90000"/>
          </a:srgbClr>
        </a:solidFill>
        <a:ln w="50800"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Profiles</a:t>
          </a:r>
        </a:p>
      </dsp:txBody>
      <dsp:txXfrm>
        <a:off x="3831930" y="3159815"/>
        <a:ext cx="1090270" cy="726847"/>
      </dsp:txXfrm>
    </dsp:sp>
    <dsp:sp modelId="{1E8BDA52-9110-4103-8377-930A04D6F893}">
      <dsp:nvSpPr>
        <dsp:cNvPr id="0" name=""/>
        <dsp:cNvSpPr/>
      </dsp:nvSpPr>
      <dsp:spPr>
        <a:xfrm>
          <a:off x="1096" y="408369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Post Policy Processing</a:t>
          </a:r>
        </a:p>
      </dsp:txBody>
      <dsp:txXfrm>
        <a:off x="438956" y="4083698"/>
        <a:ext cx="1313579" cy="875719"/>
      </dsp:txXfrm>
    </dsp:sp>
    <dsp:sp modelId="{D8B49D8F-DF22-4169-971F-3DB753589CEE}">
      <dsp:nvSpPr>
        <dsp:cNvPr id="0" name=""/>
        <dsp:cNvSpPr/>
      </dsp:nvSpPr>
      <dsp:spPr>
        <a:xfrm>
          <a:off x="1905785"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Re-Encrypt Traffic</a:t>
          </a:r>
        </a:p>
      </dsp:txBody>
      <dsp:txXfrm>
        <a:off x="2269209" y="4158135"/>
        <a:ext cx="1090270" cy="726847"/>
      </dsp:txXfrm>
    </dsp:sp>
    <dsp:sp modelId="{D5EC1789-D90D-47EB-89C7-8885B45FB1DC}">
      <dsp:nvSpPr>
        <dsp:cNvPr id="0" name=""/>
        <dsp:cNvSpPr/>
      </dsp:nvSpPr>
      <dsp:spPr>
        <a:xfrm>
          <a:off x="3468506"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 Applied</a:t>
          </a:r>
        </a:p>
      </dsp:txBody>
      <dsp:txXfrm>
        <a:off x="3831930" y="4158135"/>
        <a:ext cx="1090270" cy="726847"/>
      </dsp:txXfrm>
    </dsp:sp>
    <dsp:sp modelId="{AFA0F872-54E2-4380-83D3-A674071BC3F6}">
      <dsp:nvSpPr>
        <dsp:cNvPr id="0" name=""/>
        <dsp:cNvSpPr/>
      </dsp:nvSpPr>
      <dsp:spPr>
        <a:xfrm>
          <a:off x="5031228"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Packet Forwarded</a:t>
          </a:r>
        </a:p>
      </dsp:txBody>
      <dsp:txXfrm>
        <a:off x="5394652" y="4158135"/>
        <a:ext cx="1090270" cy="7268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sz="quarter" idx="1"/>
          </p:nvPr>
        </p:nvSpPr>
        <p:spPr>
          <a:xfrm>
            <a:off x="3850446" y="1"/>
            <a:ext cx="2945660" cy="496412"/>
          </a:xfrm>
          <a:prstGeom prst="rect">
            <a:avLst/>
          </a:prstGeom>
        </p:spPr>
        <p:txBody>
          <a:bodyPr vert="horz" lIns="93168" tIns="46584" rIns="93168" bIns="46584" rtlCol="0"/>
          <a:lstStyle>
            <a:lvl1pPr algn="r">
              <a:defRPr sz="1200"/>
            </a:lvl1pPr>
          </a:lstStyle>
          <a:p>
            <a:fld id="{3C816302-0680-4BDB-9423-5AB75DAB0270}" type="datetimeFigureOut">
              <a:rPr lang="en-SG" smtClean="0"/>
              <a:t>5/5/2021</a:t>
            </a:fld>
            <a:endParaRPr lang="en-SG"/>
          </a:p>
        </p:txBody>
      </p:sp>
      <p:sp>
        <p:nvSpPr>
          <p:cNvPr id="4" name="Footer Placeholder 3"/>
          <p:cNvSpPr>
            <a:spLocks noGrp="1"/>
          </p:cNvSpPr>
          <p:nvPr>
            <p:ph type="ftr" sz="quarter" idx="2"/>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5" name="Slide Number Placeholder 4"/>
          <p:cNvSpPr>
            <a:spLocks noGrp="1"/>
          </p:cNvSpPr>
          <p:nvPr>
            <p:ph type="sldNum" sz="quarter" idx="3"/>
          </p:nvPr>
        </p:nvSpPr>
        <p:spPr>
          <a:xfrm>
            <a:off x="3850446" y="9430093"/>
            <a:ext cx="2945660" cy="496412"/>
          </a:xfrm>
          <a:prstGeom prst="rect">
            <a:avLst/>
          </a:prstGeom>
        </p:spPr>
        <p:txBody>
          <a:bodyPr vert="horz" lIns="93168" tIns="46584" rIns="93168" bIns="46584" rtlCol="0" anchor="b"/>
          <a:lstStyle>
            <a:lvl1pPr algn="r">
              <a:defRPr sz="1200"/>
            </a:lvl1pPr>
          </a:lstStyle>
          <a:p>
            <a:fld id="{9F2D18B3-1A1F-47BC-AFF5-68AAB39B514B}" type="slidenum">
              <a:rPr lang="en-SG" smtClean="0"/>
              <a:t>‹#›</a:t>
            </a:fld>
            <a:endParaRPr lang="en-SG"/>
          </a:p>
        </p:txBody>
      </p:sp>
    </p:spTree>
    <p:extLst>
      <p:ext uri="{BB962C8B-B14F-4D97-AF65-F5344CB8AC3E}">
        <p14:creationId xmlns:p14="http://schemas.microsoft.com/office/powerpoint/2010/main" val="1409141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idx="1"/>
          </p:nvPr>
        </p:nvSpPr>
        <p:spPr>
          <a:xfrm>
            <a:off x="3850446" y="1"/>
            <a:ext cx="2945660" cy="496412"/>
          </a:xfrm>
          <a:prstGeom prst="rect">
            <a:avLst/>
          </a:prstGeom>
        </p:spPr>
        <p:txBody>
          <a:bodyPr vert="horz" lIns="93168" tIns="46584" rIns="93168" bIns="46584" rtlCol="0"/>
          <a:lstStyle>
            <a:lvl1pPr algn="r">
              <a:defRPr sz="1200"/>
            </a:lvl1pPr>
          </a:lstStyle>
          <a:p>
            <a:fld id="{CADA2E16-5414-425F-9821-27BFE18887A1}" type="datetimeFigureOut">
              <a:rPr lang="en-SG" smtClean="0"/>
              <a:t>5/5/2021</a:t>
            </a:fld>
            <a:endParaRPr lang="en-S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68" tIns="46584" rIns="93168" bIns="46584" rtlCol="0" anchor="ctr"/>
          <a:lstStyle/>
          <a:p>
            <a:endParaRPr lang="en-SG"/>
          </a:p>
        </p:txBody>
      </p:sp>
      <p:sp>
        <p:nvSpPr>
          <p:cNvPr id="6" name="Footer Placeholder 5"/>
          <p:cNvSpPr>
            <a:spLocks noGrp="1"/>
          </p:cNvSpPr>
          <p:nvPr>
            <p:ph type="ftr" sz="quarter" idx="4"/>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7" name="Slide Number Placeholder 6"/>
          <p:cNvSpPr>
            <a:spLocks noGrp="1"/>
          </p:cNvSpPr>
          <p:nvPr>
            <p:ph type="sldNum" sz="quarter" idx="5"/>
          </p:nvPr>
        </p:nvSpPr>
        <p:spPr>
          <a:xfrm>
            <a:off x="3850446" y="9430093"/>
            <a:ext cx="2945660" cy="496412"/>
          </a:xfrm>
          <a:prstGeom prst="rect">
            <a:avLst/>
          </a:prstGeom>
        </p:spPr>
        <p:txBody>
          <a:bodyPr vert="horz" lIns="93168" tIns="46584" rIns="93168" bIns="46584" rtlCol="0" anchor="b"/>
          <a:lstStyle>
            <a:lvl1pPr algn="r">
              <a:defRPr sz="1200"/>
            </a:lvl1pPr>
          </a:lstStyle>
          <a:p>
            <a:fld id="{540A3CBF-2D10-4C4D-8C15-03726A819E1D}" type="slidenum">
              <a:rPr lang="en-SG" smtClean="0"/>
              <a:t>‹#›</a:t>
            </a:fld>
            <a:endParaRPr lang="en-SG"/>
          </a:p>
        </p:txBody>
      </p:sp>
      <p:sp>
        <p:nvSpPr>
          <p:cNvPr id="8" name="Notes Placeholder 7"/>
          <p:cNvSpPr>
            <a:spLocks noGrp="1"/>
          </p:cNvSpPr>
          <p:nvPr>
            <p:ph type="body" sz="quarter" idx="3"/>
          </p:nvPr>
        </p:nvSpPr>
        <p:spPr>
          <a:xfrm>
            <a:off x="679769" y="4715907"/>
            <a:ext cx="5438140" cy="4467702"/>
          </a:xfrm>
          <a:prstGeom prst="rect">
            <a:avLst/>
          </a:prstGeom>
        </p:spPr>
        <p:txBody>
          <a:bodyPr vert="horz" lIns="93168" tIns="46584" rIns="93168"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5049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9743" indent="-229743">
              <a:buFontTx/>
              <a:buAutoNum type="arabicPeriod"/>
            </a:pPr>
            <a:r>
              <a:rPr lang="en-US" dirty="0"/>
              <a:t>Left-hand Bar – Replace FSP by your module code and X by the lecture number.</a:t>
            </a:r>
          </a:p>
          <a:p>
            <a:pPr marL="229743" indent="-229743">
              <a:buFontTx/>
              <a:buAutoNum type="arabicPeriod"/>
            </a:pPr>
            <a:r>
              <a:rPr lang="en-US" dirty="0"/>
              <a:t>Replace Lecture Title</a:t>
            </a:r>
          </a:p>
          <a:p>
            <a:pPr marL="229743" indent="-229743">
              <a:buFontTx/>
              <a:buAutoNum type="arabicPeriod"/>
            </a:pPr>
            <a:r>
              <a:rPr lang="en-US" dirty="0"/>
              <a:t>Replace &lt; Module Name &gt;</a:t>
            </a:r>
          </a:p>
          <a:p>
            <a:pPr marL="229743" indent="-229743">
              <a:buFontTx/>
              <a:buAutoNum type="arabicPeriod"/>
            </a:pPr>
            <a:r>
              <a:rPr lang="en-US" dirty="0"/>
              <a:t>Replace Year and Semester if necessary</a:t>
            </a:r>
          </a:p>
        </p:txBody>
      </p:sp>
    </p:spTree>
    <p:extLst>
      <p:ext uri="{BB962C8B-B14F-4D97-AF65-F5344CB8AC3E}">
        <p14:creationId xmlns:p14="http://schemas.microsoft.com/office/powerpoint/2010/main" val="67011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A security policy can include specification of an anti-spyware profile for “phone home” detection (detection of traffic from installed spyware).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The firewall includes two p</a:t>
            </a:r>
            <a:r>
              <a:rPr lang="en-US" dirty="0"/>
              <a:t>re-defined anti-spyware security profiles:</a:t>
            </a:r>
          </a:p>
          <a:p>
            <a:pPr marL="628650" lvl="1" indent="-171450">
              <a:buFont typeface="Arial" pitchFamily="34" charset="0"/>
              <a:buChar char="•"/>
            </a:pPr>
            <a:r>
              <a:rPr lang="en-US" b="1" dirty="0"/>
              <a:t>Default</a:t>
            </a:r>
            <a:r>
              <a:rPr lang="en-US" dirty="0"/>
              <a:t>: The profile applies the </a:t>
            </a:r>
            <a:r>
              <a:rPr lang="en-US" b="1" dirty="0"/>
              <a:t>default</a:t>
            </a:r>
            <a:r>
              <a:rPr lang="en-US" dirty="0"/>
              <a:t> action to all client and server critical, high, and medium severity spyware events. This profile is typically used for proof of concept (POC) or first phase deployments.</a:t>
            </a:r>
          </a:p>
          <a:p>
            <a:pPr marL="628650" lvl="1" indent="-171450">
              <a:buFont typeface="Arial" pitchFamily="34" charset="0"/>
              <a:buChar char="•"/>
            </a:pPr>
            <a:r>
              <a:rPr lang="en-US" b="1" dirty="0"/>
              <a:t>Strict</a:t>
            </a:r>
            <a:r>
              <a:rPr lang="en-US" dirty="0"/>
              <a:t>: The profile applies the </a:t>
            </a:r>
            <a:r>
              <a:rPr lang="en-US" b="1" dirty="0"/>
              <a:t>block</a:t>
            </a:r>
            <a:r>
              <a:rPr lang="en-US" dirty="0"/>
              <a:t> response to all client and server critical, high and medium severity spyware events and uses the </a:t>
            </a:r>
            <a:r>
              <a:rPr lang="en-US" b="1" dirty="0"/>
              <a:t>default</a:t>
            </a:r>
            <a:r>
              <a:rPr lang="en-US" dirty="0"/>
              <a:t> action for low and informational spyware events. Strict profiles are used for out of the box protection with recommended block of critical, high, and medium threats.</a:t>
            </a:r>
          </a:p>
          <a:p>
            <a:pPr marL="285750" indent="-285750"/>
            <a:r>
              <a:rPr lang="en-US" dirty="0"/>
              <a:t>The pre-defined profiles cannot be modified or deleted.</a:t>
            </a:r>
          </a:p>
          <a:p>
            <a:pPr marL="285750" indent="-285750"/>
            <a:endParaRPr lang="en-US" dirty="0"/>
          </a:p>
          <a:p>
            <a:r>
              <a:rPr kumimoji="1" lang="en-US" sz="1200" b="0" i="0" u="none" strike="noStrike" kern="1200" baseline="0" dirty="0">
                <a:solidFill>
                  <a:schemeClr val="tx1"/>
                </a:solidFill>
                <a:latin typeface="Arial" charset="0"/>
                <a:ea typeface="+mn-ea"/>
                <a:cs typeface="+mn-cs"/>
              </a:rPr>
              <a:t>Customized profiles can be used to minimize anti-spyware inspection for traffic between trusted security zones, and to maximize the inspection of traffic received from untrusted zones, such as the Internet, as well as the traffic sent to highly sensitive destinations, such as server farms.</a:t>
            </a:r>
            <a:endParaRPr lang="en-US" dirty="0"/>
          </a:p>
        </p:txBody>
      </p:sp>
    </p:spTree>
    <p:extLst>
      <p:ext uri="{BB962C8B-B14F-4D97-AF65-F5344CB8AC3E}">
        <p14:creationId xmlns:p14="http://schemas.microsoft.com/office/powerpoint/2010/main" val="2153769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pPr>
              <a:buFontTx/>
              <a:buNone/>
            </a:pPr>
            <a:r>
              <a:rPr lang="en-US" dirty="0">
                <a:latin typeface="Arial" pitchFamily="34" charset="0"/>
              </a:rPr>
              <a:t>Each Anti-Spyware security</a:t>
            </a:r>
            <a:r>
              <a:rPr lang="en-US" baseline="0" dirty="0">
                <a:latin typeface="Arial" pitchFamily="34" charset="0"/>
              </a:rPr>
              <a:t> profile can contain multiple rules to handle different types of threats. </a:t>
            </a:r>
          </a:p>
          <a:p>
            <a:pPr>
              <a:buFontTx/>
              <a:buNone/>
            </a:pPr>
            <a:r>
              <a:rPr lang="en-US" baseline="0" dirty="0">
                <a:latin typeface="Arial" pitchFamily="34" charset="0"/>
              </a:rPr>
              <a:t>Each rule is configured with an action, a specific category of spyware to target, and severity levels. </a:t>
            </a:r>
          </a:p>
          <a:p>
            <a:pPr>
              <a:buFontTx/>
              <a:buNone/>
            </a:pPr>
            <a:r>
              <a:rPr lang="en-US" baseline="0" dirty="0">
                <a:latin typeface="Arial" pitchFamily="34" charset="0"/>
              </a:rPr>
              <a:t>Rules with different actions can be combined in the same profile.</a:t>
            </a:r>
            <a:endParaRPr lang="en-US" dirty="0">
              <a:latin typeface="Arial" pitchFamily="34" charset="0"/>
            </a:endParaRPr>
          </a:p>
        </p:txBody>
      </p:sp>
    </p:spTree>
    <p:extLst>
      <p:ext uri="{BB962C8B-B14F-4D97-AF65-F5344CB8AC3E}">
        <p14:creationId xmlns:p14="http://schemas.microsoft.com/office/powerpoint/2010/main" val="223998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The </a:t>
            </a:r>
            <a:r>
              <a:rPr kumimoji="1" lang="en-US" sz="1200" b="1" i="0" u="none" strike="noStrike" kern="1200" baseline="0" dirty="0">
                <a:solidFill>
                  <a:schemeClr val="tx1"/>
                </a:solidFill>
                <a:latin typeface="Arial" charset="0"/>
                <a:ea typeface="+mn-ea"/>
                <a:cs typeface="+mn-cs"/>
              </a:rPr>
              <a:t>Exceptions</a:t>
            </a:r>
            <a:r>
              <a:rPr kumimoji="1" lang="en-US" sz="1200" b="0" i="0" u="none" strike="noStrike" kern="1200" baseline="0" dirty="0">
                <a:solidFill>
                  <a:schemeClr val="tx1"/>
                </a:solidFill>
                <a:latin typeface="Arial" charset="0"/>
                <a:ea typeface="+mn-ea"/>
                <a:cs typeface="+mn-cs"/>
              </a:rPr>
              <a:t> tab allows you to change the response to a specific signature. For example, the profile can be set to block all packets matching anti-spyware signatures, but alert for user selected ones.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Exceptions are made for individual signatures and can be restricted to specific IP addresses. IP addresses must be entered as unicast addresses. The </a:t>
            </a:r>
            <a:r>
              <a:rPr kumimoji="1" lang="en-US" sz="1200" b="1" i="0" u="none" strike="noStrike" kern="1200" baseline="0" dirty="0">
                <a:solidFill>
                  <a:schemeClr val="tx1"/>
                </a:solidFill>
                <a:latin typeface="Arial" charset="0"/>
                <a:ea typeface="+mn-ea"/>
                <a:cs typeface="+mn-cs"/>
              </a:rPr>
              <a:t>IP Address Exception </a:t>
            </a:r>
            <a:r>
              <a:rPr kumimoji="1" lang="en-US" sz="1200" b="0" i="0" u="none" strike="noStrike" kern="1200" baseline="0" dirty="0">
                <a:solidFill>
                  <a:schemeClr val="tx1"/>
                </a:solidFill>
                <a:latin typeface="Arial" charset="0"/>
                <a:ea typeface="+mn-ea"/>
                <a:cs typeface="+mn-cs"/>
              </a:rPr>
              <a:t>column only lists the number of address entered. Click the number in the column to see the actual IP addresses. Addresses specified will be checked against both the source and destination addresses.</a:t>
            </a:r>
            <a:endParaRPr kumimoji="1" lang="en-US" sz="1200" b="1" i="0" u="none" strike="noStrike" kern="1200" baseline="0" dirty="0">
              <a:solidFill>
                <a:schemeClr val="tx1"/>
              </a:solidFill>
              <a:latin typeface="Arial" charset="0"/>
              <a:ea typeface="+mn-ea"/>
              <a:cs typeface="+mn-cs"/>
            </a:endParaRP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Packet captures, if desired, must be requested on a per-signature basis. The packet captures can be set for both active and exempted signatures.</a:t>
            </a:r>
            <a:endParaRPr lang="en-US" dirty="0">
              <a:latin typeface="Arial" pitchFamily="34" charset="0"/>
            </a:endParaRPr>
          </a:p>
        </p:txBody>
      </p:sp>
    </p:spTree>
    <p:extLst>
      <p:ext uri="{BB962C8B-B14F-4D97-AF65-F5344CB8AC3E}">
        <p14:creationId xmlns:p14="http://schemas.microsoft.com/office/powerpoint/2010/main" val="167655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lang="en-US" dirty="0"/>
              <a:t>Detecting DNS queries for known malware domains is a very effective tool for detecting compromised hosts. </a:t>
            </a:r>
            <a:r>
              <a:rPr kumimoji="1" lang="en-US" sz="1200" b="0" i="0" u="none" strike="noStrike" kern="1200" baseline="0" dirty="0">
                <a:solidFill>
                  <a:schemeClr val="tx1"/>
                </a:solidFill>
                <a:latin typeface="Arial" charset="0"/>
                <a:ea typeface="+mn-ea"/>
                <a:cs typeface="+mn-cs"/>
              </a:rPr>
              <a:t>The </a:t>
            </a:r>
            <a:r>
              <a:rPr kumimoji="1" lang="en-US" sz="1200" b="1" i="0" u="none" strike="noStrike" kern="1200" baseline="0" dirty="0">
                <a:solidFill>
                  <a:schemeClr val="tx1"/>
                </a:solidFill>
                <a:latin typeface="Arial" charset="0"/>
                <a:ea typeface="+mn-ea"/>
                <a:cs typeface="+mn-cs"/>
              </a:rPr>
              <a:t>DNS Signatures </a:t>
            </a:r>
            <a:r>
              <a:rPr kumimoji="1" lang="en-US" sz="1200" b="0" i="0" u="none" strike="noStrike" kern="1200" baseline="0" dirty="0">
                <a:solidFill>
                  <a:schemeClr val="tx1"/>
                </a:solidFill>
                <a:latin typeface="Arial" charset="0"/>
                <a:ea typeface="+mn-ea"/>
                <a:cs typeface="+mn-cs"/>
              </a:rPr>
              <a:t>settings provides an additional method of identifying infected hosts on a network. These signatures detect specific DNS lookups for host names that have been associated with malware. The DNS signatures can be configured to </a:t>
            </a:r>
            <a:r>
              <a:rPr kumimoji="1" lang="en-US" sz="1200" b="1" i="0" u="none" strike="noStrike" kern="1200" baseline="0" dirty="0">
                <a:solidFill>
                  <a:schemeClr val="tx1"/>
                </a:solidFill>
                <a:latin typeface="Arial" charset="0"/>
                <a:ea typeface="+mn-ea"/>
                <a:cs typeface="+mn-cs"/>
              </a:rPr>
              <a:t>allow</a:t>
            </a:r>
            <a:r>
              <a:rPr kumimoji="1" lang="en-US" sz="1200" b="0" i="0" u="none" strike="noStrike" kern="1200" baseline="0" dirty="0">
                <a:solidFill>
                  <a:schemeClr val="tx1"/>
                </a:solidFill>
                <a:latin typeface="Arial" charset="0"/>
                <a:ea typeface="+mn-ea"/>
                <a:cs typeface="+mn-cs"/>
              </a:rPr>
              <a:t>, </a:t>
            </a:r>
            <a:r>
              <a:rPr kumimoji="1" lang="en-US" sz="1200" b="1" i="0" u="none" strike="noStrike" kern="1200" baseline="0" dirty="0">
                <a:solidFill>
                  <a:schemeClr val="tx1"/>
                </a:solidFill>
                <a:latin typeface="Arial" charset="0"/>
                <a:ea typeface="+mn-ea"/>
                <a:cs typeface="+mn-cs"/>
              </a:rPr>
              <a:t>alert</a:t>
            </a:r>
            <a:r>
              <a:rPr kumimoji="1" lang="en-US" sz="1200" b="0" i="0" u="none" strike="noStrike" kern="1200" baseline="0" dirty="0">
                <a:solidFill>
                  <a:schemeClr val="tx1"/>
                </a:solidFill>
                <a:latin typeface="Arial" charset="0"/>
                <a:ea typeface="+mn-ea"/>
                <a:cs typeface="+mn-cs"/>
              </a:rPr>
              <a:t>, or </a:t>
            </a:r>
            <a:r>
              <a:rPr kumimoji="1" lang="en-US" sz="1200" b="1" i="0" u="none" strike="noStrike" kern="1200" baseline="0" dirty="0">
                <a:solidFill>
                  <a:schemeClr val="tx1"/>
                </a:solidFill>
                <a:latin typeface="Arial" charset="0"/>
                <a:ea typeface="+mn-ea"/>
                <a:cs typeface="+mn-cs"/>
              </a:rPr>
              <a:t>(default) block</a:t>
            </a:r>
            <a:r>
              <a:rPr kumimoji="1" lang="en-US" sz="1200" b="0" i="0" u="none" strike="noStrike" kern="1200" baseline="0" dirty="0">
                <a:solidFill>
                  <a:schemeClr val="tx1"/>
                </a:solidFill>
                <a:latin typeface="Arial" charset="0"/>
                <a:ea typeface="+mn-ea"/>
                <a:cs typeface="+mn-cs"/>
              </a:rPr>
              <a:t> when these queries are observed, just as with regular antivirus signatures. Additionally, hosts that perform DNS queries for malware domains will appear in the botnet report. DNS signatures are downloaded as part of the antivirus updates. </a:t>
            </a:r>
            <a:r>
              <a:rPr kumimoji="1" lang="en-US" sz="1200" kern="1200" dirty="0">
                <a:solidFill>
                  <a:schemeClr val="tx1"/>
                </a:solidFill>
                <a:effectLst/>
                <a:latin typeface="Arial" charset="0"/>
                <a:ea typeface="+mn-ea"/>
                <a:cs typeface="+mn-cs"/>
              </a:rPr>
              <a:t>DNS-based botnet signatures are included with the daily antivirus updates, as part of the Threat Prevention subscription.</a:t>
            </a:r>
            <a:endParaRPr lang="en-US" dirty="0"/>
          </a:p>
          <a:p>
            <a:endParaRPr lang="en-US" i="1" dirty="0"/>
          </a:p>
          <a:p>
            <a:r>
              <a:rPr lang="en-US" i="0" dirty="0"/>
              <a:t>Note: DNS-based botnet signature scannin</a:t>
            </a:r>
            <a:r>
              <a:rPr lang="en-US" i="0" baseline="0" dirty="0"/>
              <a:t>g only works if the DNS requests are visible to the firewall.</a:t>
            </a:r>
            <a:endParaRPr lang="en-US" dirty="0">
              <a:latin typeface="Arial" pitchFamily="34" charset="0"/>
            </a:endParaRPr>
          </a:p>
        </p:txBody>
      </p:sp>
    </p:spTree>
    <p:extLst>
      <p:ext uri="{BB962C8B-B14F-4D97-AF65-F5344CB8AC3E}">
        <p14:creationId xmlns:p14="http://schemas.microsoft.com/office/powerpoint/2010/main" val="57998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A security policy can include specification of a vulnerability protection profile that determines the level of protection against buffer overflows, illegal code execution, and other attempts to exploit system vulnerabilities. The firewall includes two p</a:t>
            </a:r>
            <a:r>
              <a:rPr lang="en-US" dirty="0"/>
              <a:t>re-defined vulnerability</a:t>
            </a:r>
            <a:r>
              <a:rPr lang="en-US" baseline="0" dirty="0"/>
              <a:t> protection</a:t>
            </a:r>
            <a:r>
              <a:rPr lang="en-US" dirty="0"/>
              <a:t> security profiles:</a:t>
            </a:r>
          </a:p>
          <a:p>
            <a:pPr marL="628650" lvl="1" indent="-171450">
              <a:buFont typeface="Arial" pitchFamily="34" charset="0"/>
              <a:buChar char="•"/>
            </a:pPr>
            <a:r>
              <a:rPr lang="en-US" b="1" dirty="0"/>
              <a:t>Default</a:t>
            </a:r>
            <a:r>
              <a:rPr lang="en-US" dirty="0"/>
              <a:t>: The profile applies the </a:t>
            </a:r>
            <a:r>
              <a:rPr lang="en-US" b="1" dirty="0"/>
              <a:t>default</a:t>
            </a:r>
            <a:r>
              <a:rPr lang="en-US" dirty="0"/>
              <a:t> action to all client and server critical, high, and medium severity vulnerability protection events. This profile is typically used for proof of concept (POC) or first phase deployments.</a:t>
            </a:r>
          </a:p>
          <a:p>
            <a:pPr marL="628650" lvl="1" indent="-171450">
              <a:buFont typeface="Arial" pitchFamily="34" charset="0"/>
              <a:buChar char="•"/>
            </a:pPr>
            <a:r>
              <a:rPr lang="en-US" b="1" dirty="0"/>
              <a:t>Strict</a:t>
            </a:r>
            <a:r>
              <a:rPr lang="en-US" dirty="0"/>
              <a:t>: The profile applies the </a:t>
            </a:r>
            <a:r>
              <a:rPr lang="en-US" b="1" dirty="0"/>
              <a:t>block</a:t>
            </a:r>
            <a:r>
              <a:rPr lang="en-US" dirty="0"/>
              <a:t> response to all client and server critical, high and medium severity vulnerability protection events and uses the </a:t>
            </a:r>
            <a:r>
              <a:rPr lang="en-US" b="1" dirty="0"/>
              <a:t>default</a:t>
            </a:r>
            <a:r>
              <a:rPr lang="en-US" dirty="0"/>
              <a:t> action for low and informational vulnerability protection events. Strict profiles are used for out of the box protection with recommended block of critical, high, and medium threats.</a:t>
            </a:r>
          </a:p>
          <a:p>
            <a:pPr marL="285750" indent="-285750"/>
            <a:r>
              <a:rPr lang="en-US" dirty="0"/>
              <a:t>The pre-defined profiles cannot be modified or deleted.</a:t>
            </a:r>
          </a:p>
        </p:txBody>
      </p:sp>
    </p:spTree>
    <p:extLst>
      <p:ext uri="{BB962C8B-B14F-4D97-AF65-F5344CB8AC3E}">
        <p14:creationId xmlns:p14="http://schemas.microsoft.com/office/powerpoint/2010/main" val="167343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Customized profiles can be used to focus vulnerability checking for specific threats and types of traffic. Available actions for traffic which match a vulnerability protection profile are:</a:t>
            </a:r>
          </a:p>
          <a:p>
            <a:pPr marL="628650" lvl="1" indent="-171450">
              <a:buFont typeface="Arial" pitchFamily="34" charset="0"/>
              <a:buChar char="•"/>
            </a:pPr>
            <a:r>
              <a:rPr kumimoji="1" lang="en-US" sz="1200" b="1" i="0" u="none" strike="noStrike" kern="1200" baseline="0" dirty="0">
                <a:solidFill>
                  <a:schemeClr val="tx1"/>
                </a:solidFill>
                <a:latin typeface="Arial" charset="0"/>
                <a:ea typeface="+mn-ea"/>
                <a:cs typeface="+mn-cs"/>
              </a:rPr>
              <a:t>Allow</a:t>
            </a:r>
            <a:r>
              <a:rPr kumimoji="1" lang="en-US" sz="1200" b="0" i="0" u="none" strike="noStrike" kern="1200" baseline="0" dirty="0">
                <a:solidFill>
                  <a:schemeClr val="tx1"/>
                </a:solidFill>
                <a:latin typeface="Arial" charset="0"/>
                <a:ea typeface="+mn-ea"/>
                <a:cs typeface="+mn-cs"/>
              </a:rPr>
              <a:t>: Threats are allowed to pass with no further actions.</a:t>
            </a:r>
          </a:p>
          <a:p>
            <a:pPr marL="628650" lvl="1" indent="-171450">
              <a:buFont typeface="Arial" pitchFamily="34" charset="0"/>
              <a:buChar char="•"/>
            </a:pPr>
            <a:r>
              <a:rPr kumimoji="1" lang="en-US" sz="1200" b="1" i="0" u="none" strike="noStrike" kern="1200" baseline="0" dirty="0">
                <a:solidFill>
                  <a:schemeClr val="tx1"/>
                </a:solidFill>
                <a:latin typeface="Arial" charset="0"/>
                <a:ea typeface="+mn-ea"/>
                <a:cs typeface="+mn-cs"/>
              </a:rPr>
              <a:t>Alert</a:t>
            </a:r>
            <a:r>
              <a:rPr kumimoji="1" lang="en-US" sz="1200" b="0" i="0" u="none" strike="noStrike" kern="1200" baseline="0" dirty="0">
                <a:solidFill>
                  <a:schemeClr val="tx1"/>
                </a:solidFill>
                <a:latin typeface="Arial" charset="0"/>
                <a:ea typeface="+mn-ea"/>
                <a:cs typeface="+mn-cs"/>
              </a:rPr>
              <a:t>: Threats are allowed to pass and are logged in the threat log.</a:t>
            </a:r>
          </a:p>
          <a:p>
            <a:pPr marL="628650" lvl="1" indent="-171450">
              <a:buFont typeface="Arial" pitchFamily="34" charset="0"/>
              <a:buChar char="•"/>
            </a:pPr>
            <a:r>
              <a:rPr kumimoji="1" lang="en-US" sz="1200" b="1" i="0" u="none" strike="noStrike" kern="1200" baseline="0" dirty="0">
                <a:solidFill>
                  <a:schemeClr val="tx1"/>
                </a:solidFill>
                <a:latin typeface="Arial" charset="0"/>
                <a:ea typeface="+mn-ea"/>
                <a:cs typeface="+mn-cs"/>
              </a:rPr>
              <a:t>Block</a:t>
            </a:r>
            <a:r>
              <a:rPr kumimoji="1" lang="en-US" sz="1200" b="0" i="0" u="none" strike="noStrike" kern="1200" baseline="0" dirty="0">
                <a:solidFill>
                  <a:schemeClr val="tx1"/>
                </a:solidFill>
                <a:latin typeface="Arial" charset="0"/>
                <a:ea typeface="+mn-ea"/>
                <a:cs typeface="+mn-cs"/>
              </a:rPr>
              <a:t>: Threats are blocked by the firewall and logged in the treat log.</a:t>
            </a:r>
          </a:p>
          <a:p>
            <a:pPr marL="628650" lvl="1" indent="-171450">
              <a:buFont typeface="Arial" pitchFamily="34" charset="0"/>
              <a:buChar char="•"/>
            </a:pPr>
            <a:endParaRPr kumimoji="1" lang="en-US" sz="1200" b="0" i="0" u="none" strike="noStrike" kern="1200" baseline="0" dirty="0">
              <a:solidFill>
                <a:schemeClr val="tx1"/>
              </a:solidFill>
              <a:latin typeface="Arial" charset="0"/>
              <a:ea typeface="+mn-ea"/>
              <a:cs typeface="+mn-cs"/>
            </a:endParaRPr>
          </a:p>
          <a:p>
            <a:pPr marL="0" lvl="0" indent="0">
              <a:buFont typeface="Arial" pitchFamily="34" charset="0"/>
              <a:buNone/>
            </a:pPr>
            <a:r>
              <a:rPr kumimoji="1" lang="en-US" sz="1200" b="0" i="0" u="none" strike="noStrike" kern="1200" baseline="0" dirty="0">
                <a:solidFill>
                  <a:schemeClr val="tx1"/>
                </a:solidFill>
                <a:latin typeface="Arial" charset="0"/>
                <a:ea typeface="+mn-ea"/>
                <a:cs typeface="+mn-cs"/>
              </a:rPr>
              <a:t>Note: CVE stands for Common Vulnerabilities and Exposure, a system maintained by the MITRE corporation, which catalogs publicly known information security threats.</a:t>
            </a:r>
          </a:p>
        </p:txBody>
      </p:sp>
    </p:spTree>
    <p:extLst>
      <p:ext uri="{BB962C8B-B14F-4D97-AF65-F5344CB8AC3E}">
        <p14:creationId xmlns:p14="http://schemas.microsoft.com/office/powerpoint/2010/main" val="385021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The </a:t>
            </a:r>
            <a:r>
              <a:rPr kumimoji="1" lang="en-US" sz="1200" b="1" i="0" u="none" strike="noStrike" kern="1200" baseline="0" dirty="0">
                <a:solidFill>
                  <a:schemeClr val="tx1"/>
                </a:solidFill>
                <a:latin typeface="Arial" charset="0"/>
                <a:ea typeface="+mn-ea"/>
                <a:cs typeface="+mn-cs"/>
              </a:rPr>
              <a:t>Exceptions</a:t>
            </a:r>
            <a:r>
              <a:rPr kumimoji="1" lang="en-US" sz="1200" b="0" i="0" u="none" strike="noStrike" kern="1200" baseline="0" dirty="0">
                <a:solidFill>
                  <a:schemeClr val="tx1"/>
                </a:solidFill>
                <a:latin typeface="Arial" charset="0"/>
                <a:ea typeface="+mn-ea"/>
                <a:cs typeface="+mn-cs"/>
              </a:rPr>
              <a:t> tab allows you to change the response to a specific signature. For example, the profile can be set to block all packets matching vulnerability signatures, but alert for user selected ones.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Exceptions are made for individual signatures and can be restricted to specific IP addresses. IP addresses must be entered as unicast addresses. The </a:t>
            </a:r>
            <a:r>
              <a:rPr kumimoji="1" lang="en-US" sz="1200" b="1" i="0" u="none" strike="noStrike" kern="1200" baseline="0" dirty="0">
                <a:solidFill>
                  <a:schemeClr val="tx1"/>
                </a:solidFill>
                <a:latin typeface="Arial" charset="0"/>
                <a:ea typeface="+mn-ea"/>
                <a:cs typeface="+mn-cs"/>
              </a:rPr>
              <a:t>IP Address Exception </a:t>
            </a:r>
            <a:r>
              <a:rPr kumimoji="1" lang="en-US" sz="1200" b="0" i="0" u="none" strike="noStrike" kern="1200" baseline="0" dirty="0">
                <a:solidFill>
                  <a:schemeClr val="tx1"/>
                </a:solidFill>
                <a:latin typeface="Arial" charset="0"/>
                <a:ea typeface="+mn-ea"/>
                <a:cs typeface="+mn-cs"/>
              </a:rPr>
              <a:t>column only lists the number of address entered. Click the number in the column to see the actual IP addresses. Addresses specified will be checked against both the source and destination addresses.</a:t>
            </a:r>
            <a:endParaRPr kumimoji="1" lang="en-US" sz="1200" b="1" i="0" u="none" strike="noStrike" kern="1200" baseline="0" dirty="0">
              <a:solidFill>
                <a:schemeClr val="tx1"/>
              </a:solidFill>
              <a:latin typeface="Arial" charset="0"/>
              <a:ea typeface="+mn-ea"/>
              <a:cs typeface="+mn-cs"/>
            </a:endParaRP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Packet captures, if desired, must be requested on a per-signature basis for exceptions.</a:t>
            </a:r>
            <a:endParaRPr lang="en-US" dirty="0">
              <a:latin typeface="Arial" pitchFamily="34" charset="0"/>
            </a:endParaRPr>
          </a:p>
          <a:p>
            <a:endParaRPr kumimoji="1" lang="en-US" sz="1200" b="0" i="0" u="none" strike="noStrike" kern="1200" baseline="0" dirty="0">
              <a:solidFill>
                <a:schemeClr val="tx1"/>
              </a:solidFill>
              <a:latin typeface="Arial" charset="0"/>
              <a:ea typeface="+mn-ea"/>
              <a:cs typeface="+mn-cs"/>
            </a:endParaRPr>
          </a:p>
          <a:p>
            <a:endParaRPr lang="en-US" dirty="0">
              <a:latin typeface="Arial" pitchFamily="34" charset="0"/>
            </a:endParaRPr>
          </a:p>
        </p:txBody>
      </p:sp>
    </p:spTree>
    <p:extLst>
      <p:ext uri="{BB962C8B-B14F-4D97-AF65-F5344CB8AC3E}">
        <p14:creationId xmlns:p14="http://schemas.microsoft.com/office/powerpoint/2010/main" val="15044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293688" y="407988"/>
            <a:ext cx="6094412" cy="4572000"/>
          </a:xfrm>
          <a:ln/>
        </p:spPr>
      </p:sp>
      <p:sp>
        <p:nvSpPr>
          <p:cNvPr id="21507" name="Notes Placeholder 2"/>
          <p:cNvSpPr>
            <a:spLocks noGrp="1"/>
          </p:cNvSpPr>
          <p:nvPr>
            <p:ph type="body" idx="1"/>
          </p:nvPr>
        </p:nvSpPr>
        <p:spPr>
          <a:noFill/>
          <a:ln/>
        </p:spPr>
        <p:txBody>
          <a:bodyPr/>
          <a:lstStyle/>
          <a:p>
            <a:r>
              <a:rPr kumimoji="1" lang="en-US" sz="1200" b="0" i="0" u="none" strike="noStrike" kern="1200" baseline="0" dirty="0">
                <a:solidFill>
                  <a:schemeClr val="tx1"/>
                </a:solidFill>
                <a:latin typeface="Arial" charset="0"/>
                <a:ea typeface="+mn-ea"/>
                <a:cs typeface="+mn-cs"/>
              </a:rPr>
              <a:t>The threat log records each security alarm generated by the firewall. Each entry includes the date and time, the threat type, such as a virus or spyware/vulnerability filtering violation, the source and destination zones, addresses, and ports, the application name, and the action and severity.</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Threat log entries can be logged remotely by severity level by defining log forwarding profiles, and then assigning the profiles to security rules. Threats are logged remotely only for the traffic that matches the security rules where the logging profile is assigned.</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Threat logs are used in generating reports and in the Application Command Center.</a:t>
            </a:r>
            <a:endParaRPr lang="en-US" dirty="0">
              <a:latin typeface="Arial" pitchFamily="34" charset="0"/>
            </a:endParaRPr>
          </a:p>
        </p:txBody>
      </p:sp>
    </p:spTree>
    <p:extLst>
      <p:ext uri="{BB962C8B-B14F-4D97-AF65-F5344CB8AC3E}">
        <p14:creationId xmlns:p14="http://schemas.microsoft.com/office/powerpoint/2010/main" val="243356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lang="en-US" dirty="0"/>
              <a:t>Often, the need for exceptions</a:t>
            </a:r>
            <a:r>
              <a:rPr lang="en-US" baseline="0" dirty="0"/>
              <a:t> to the vulnerability and anti-spyware profiles are not known until a user complains that they have lost functionality. The situation is further complicated by the fact that multiple profiles may need to have the same exception defined.</a:t>
            </a:r>
          </a:p>
          <a:p>
            <a:endParaRPr lang="en-US" baseline="0" dirty="0"/>
          </a:p>
          <a:p>
            <a:r>
              <a:rPr lang="en-US" baseline="0" dirty="0"/>
              <a:t>Check the box next to the profiles that should have an exemption for this threat and, optionally, specify the IP address exemptions in the adjacent panel.</a:t>
            </a:r>
          </a:p>
          <a:p>
            <a:endParaRPr lang="en-US" baseline="0" dirty="0"/>
          </a:p>
          <a:p>
            <a:r>
              <a:rPr lang="en-US" baseline="0" dirty="0"/>
              <a:t>Note: The </a:t>
            </a:r>
            <a:r>
              <a:rPr lang="en-US" b="1" baseline="0" dirty="0"/>
              <a:t>Threat Details</a:t>
            </a:r>
            <a:r>
              <a:rPr lang="en-US" b="0" baseline="0" dirty="0"/>
              <a:t> interface is exclusively for adding functionality. The values shown do not reflect the current state of the listed profile exemption lists. You must check the individual profiles to verify whether or not an exemption already exists.</a:t>
            </a:r>
            <a:endParaRPr lang="en-US" dirty="0"/>
          </a:p>
        </p:txBody>
      </p:sp>
    </p:spTree>
    <p:extLst>
      <p:ext uri="{BB962C8B-B14F-4D97-AF65-F5344CB8AC3E}">
        <p14:creationId xmlns:p14="http://schemas.microsoft.com/office/powerpoint/2010/main" val="2071470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a:noFill/>
          <a:ln w="9525">
            <a:noFill/>
            <a:miter lim="800000"/>
            <a:headEnd/>
            <a:tailEnd/>
          </a:ln>
        </p:spPr>
        <p:txBody>
          <a:bodyPr vert="horz" wrap="square" lIns="93161" tIns="46580" rIns="93161" bIns="4658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1350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8935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a:noFill/>
          <a:ln w="9525">
            <a:noFill/>
            <a:miter lim="800000"/>
            <a:headEnd/>
            <a:tailEnd/>
          </a:ln>
        </p:spPr>
        <p:txBody>
          <a:bodyPr vert="horz" wrap="square" lIns="93161" tIns="46580" rIns="93161" bIns="46580" numCol="1" anchor="t" anchorCtr="0" compatLnSpc="1">
            <a:prstTxWarp prst="textNoShape">
              <a:avLst/>
            </a:prstTxWarp>
          </a:bodyPr>
          <a:lstStyle/>
          <a:p>
            <a:r>
              <a:rPr lang="en-US" dirty="0"/>
              <a:t>A security policy can include specification of a URL filtering profile that blocks access to specific web sites and web site categories, or generates an alert when the specified web sites are accessed (a URL filtering license is required). You can also define a block list of web sites that are always blocked (or generate alerts) and an allow list of web sites that are always allowed. </a:t>
            </a:r>
          </a:p>
          <a:p>
            <a:endParaRPr lang="en-US" dirty="0"/>
          </a:p>
          <a:p>
            <a:r>
              <a:rPr lang="en-US" dirty="0"/>
              <a:t>Pre-defined sets of web categories can be downloaded from Palo Alto Networks. PAN-OS supports two different URL filtering databases: BrightCloud and PAN-DB. These URL filtering technologies will be discussed later in the module.</a:t>
            </a:r>
          </a:p>
          <a:p>
            <a:endParaRPr lang="en-US" dirty="0"/>
          </a:p>
          <a:p>
            <a:r>
              <a:rPr lang="en-US" dirty="0"/>
              <a:t>Administrators can also define custom URL categories to customize the behavior of the URL filtering profiles.</a:t>
            </a:r>
          </a:p>
        </p:txBody>
      </p:sp>
    </p:spTree>
    <p:extLst>
      <p:ext uri="{BB962C8B-B14F-4D97-AF65-F5344CB8AC3E}">
        <p14:creationId xmlns:p14="http://schemas.microsoft.com/office/powerpoint/2010/main" val="2913504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lang="en-US" dirty="0"/>
              <a:t>The URL Filtering feature can be used by placing categories directly in policies or attaching a URL Filtering profile to a security rule. </a:t>
            </a:r>
            <a:r>
              <a:rPr lang="en-US" b="1" dirty="0">
                <a:solidFill>
                  <a:srgbClr val="FF0000"/>
                </a:solidFill>
              </a:rPr>
              <a:t>URL filtering only affects HTTP and HTTPS traffic.</a:t>
            </a:r>
          </a:p>
          <a:p>
            <a:endParaRPr lang="en-US" dirty="0"/>
          </a:p>
          <a:p>
            <a:r>
              <a:rPr lang="en-US" dirty="0"/>
              <a:t>The URL Category field can be used as a match condition for security, QoS, decryption, and Captive Portal policies. Both pre-defined and custom categories can be matched when using the URL category field. The URL category itself does not have an associated action – traffic behavior is controlled by the policy.</a:t>
            </a:r>
          </a:p>
          <a:p>
            <a:endParaRPr lang="en-US" dirty="0"/>
          </a:p>
          <a:p>
            <a:r>
              <a:rPr lang="en-US" dirty="0"/>
              <a:t>The URL Filtering security profile provides granular control for traffic allowed by a security policy. As with other profiles, the URL filtering profile is only applied if the associated policy allows traffic. The profile can match URL categories, as well as individual URLs. Each category can be assigned a different action for more focused management. For example, a security policy could be created to allow all web browsing but have a policy which blocks all access to file sharing websites and logs all access to social networks.</a:t>
            </a:r>
          </a:p>
        </p:txBody>
      </p:sp>
    </p:spTree>
    <p:extLst>
      <p:ext uri="{BB962C8B-B14F-4D97-AF65-F5344CB8AC3E}">
        <p14:creationId xmlns:p14="http://schemas.microsoft.com/office/powerpoint/2010/main" val="2913504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293688" y="407988"/>
            <a:ext cx="6094412" cy="4572000"/>
          </a:xfrm>
          <a:ln/>
        </p:spPr>
      </p:sp>
      <p:sp>
        <p:nvSpPr>
          <p:cNvPr id="31747" name="Notes Placeholder 2"/>
          <p:cNvSpPr>
            <a:spLocks noGrp="1"/>
          </p:cNvSpPr>
          <p:nvPr>
            <p:ph type="body" idx="1"/>
          </p:nvPr>
        </p:nvSpPr>
        <p:spPr>
          <a:noFill/>
          <a:ln/>
        </p:spPr>
        <p:txBody>
          <a:bodyPr/>
          <a:lstStyle/>
          <a:p>
            <a:r>
              <a:rPr lang="en-US" b="0" u="none" dirty="0">
                <a:latin typeface="Arial" pitchFamily="34" charset="0"/>
              </a:rPr>
              <a:t>Each URL Filtering profile</a:t>
            </a:r>
            <a:r>
              <a:rPr lang="en-US" b="0" u="none" baseline="0" dirty="0">
                <a:latin typeface="Arial" pitchFamily="34" charset="0"/>
              </a:rPr>
              <a:t> can be configured with explicit Block and Allow lists, which take precedence over URL categories. </a:t>
            </a:r>
            <a:r>
              <a:rPr kumimoji="1" lang="en-US" sz="1200" b="0" i="0" u="none" strike="noStrike" kern="1200" baseline="0" dirty="0">
                <a:solidFill>
                  <a:schemeClr val="tx1"/>
                </a:solidFill>
                <a:latin typeface="Arial" charset="0"/>
                <a:ea typeface="+mn-ea"/>
                <a:cs typeface="+mn-cs"/>
              </a:rPr>
              <a:t>You must omit the </a:t>
            </a:r>
            <a:r>
              <a:rPr kumimoji="1" lang="en-US" sz="1200" b="0" i="1" u="none" strike="noStrike" kern="1200" baseline="0" dirty="0">
                <a:solidFill>
                  <a:schemeClr val="tx1"/>
                </a:solidFill>
                <a:latin typeface="Arial" charset="0"/>
                <a:ea typeface="+mn-ea"/>
                <a:cs typeface="+mn-cs"/>
              </a:rPr>
              <a:t>http[s]://</a:t>
            </a:r>
            <a:r>
              <a:rPr kumimoji="1" lang="en-US" sz="1200" b="0" i="0" u="none" strike="noStrike" kern="1200" baseline="0" dirty="0">
                <a:solidFill>
                  <a:schemeClr val="tx1"/>
                </a:solidFill>
                <a:latin typeface="Arial" charset="0"/>
                <a:ea typeface="+mn-ea"/>
                <a:cs typeface="+mn-cs"/>
              </a:rPr>
              <a:t>  portion of the URLs when populating these lists. Entries in the block and allow lists are case-insensitive and must match exactly. For example, </a:t>
            </a:r>
            <a:r>
              <a:rPr kumimoji="1" lang="en-US" sz="1200" b="0" i="1" u="none" strike="noStrike" kern="1200" baseline="0" dirty="0">
                <a:solidFill>
                  <a:schemeClr val="tx1"/>
                </a:solidFill>
                <a:latin typeface="Arial" charset="0"/>
                <a:ea typeface="+mn-ea"/>
                <a:cs typeface="+mn-cs"/>
              </a:rPr>
              <a:t>www.ebay.com</a:t>
            </a:r>
            <a:r>
              <a:rPr kumimoji="1" lang="en-US" sz="1200" b="0" i="0" u="none" strike="noStrike" kern="1200" baseline="0" dirty="0">
                <a:solidFill>
                  <a:schemeClr val="tx1"/>
                </a:solidFill>
                <a:latin typeface="Arial" charset="0"/>
                <a:ea typeface="+mn-ea"/>
                <a:cs typeface="+mn-cs"/>
              </a:rPr>
              <a:t> is different from </a:t>
            </a:r>
            <a:r>
              <a:rPr kumimoji="1" lang="en-US" sz="1200" b="0" i="1" u="none" strike="noStrike" kern="1200" baseline="0" dirty="0">
                <a:solidFill>
                  <a:schemeClr val="tx1"/>
                </a:solidFill>
                <a:latin typeface="Arial" charset="0"/>
                <a:ea typeface="+mn-ea"/>
                <a:cs typeface="+mn-cs"/>
              </a:rPr>
              <a:t>ebay.com.</a:t>
            </a:r>
            <a:r>
              <a:rPr kumimoji="1" lang="en-US" sz="1200" b="0" i="0" u="none" strike="noStrike" kern="1200" baseline="0" dirty="0">
                <a:solidFill>
                  <a:schemeClr val="tx1"/>
                </a:solidFill>
                <a:latin typeface="Arial" charset="0"/>
                <a:ea typeface="+mn-ea"/>
                <a:cs typeface="+mn-cs"/>
              </a:rPr>
              <a:t> </a:t>
            </a:r>
          </a:p>
          <a:p>
            <a:endParaRPr lang="en-US" dirty="0">
              <a:latin typeface="Arial" pitchFamily="34" charset="0"/>
            </a:endParaRPr>
          </a:p>
          <a:p>
            <a:r>
              <a:rPr kumimoji="1" lang="en-US" sz="1200" b="0" i="0" u="none" strike="noStrike" kern="1200" baseline="0" dirty="0">
                <a:solidFill>
                  <a:schemeClr val="tx1"/>
                </a:solidFill>
                <a:latin typeface="Arial" charset="0"/>
                <a:ea typeface="+mn-ea"/>
                <a:cs typeface="+mn-cs"/>
              </a:rPr>
              <a:t>Block lists, Allow lists, and Custom Categories support wildcard patterns. </a:t>
            </a:r>
            <a:r>
              <a:rPr lang="en-US" dirty="0"/>
              <a:t>A token is a string of characters that begins or ends with a valid separator character (. / ? &amp; = ; +). F</a:t>
            </a:r>
            <a:r>
              <a:rPr kumimoji="1" lang="en-US" sz="1200" b="0" i="0" u="none" strike="noStrike" kern="1200" baseline="0" dirty="0">
                <a:solidFill>
                  <a:schemeClr val="tx1"/>
                </a:solidFill>
                <a:latin typeface="Arial" charset="0"/>
                <a:ea typeface="+mn-ea"/>
                <a:cs typeface="+mn-cs"/>
              </a:rPr>
              <a:t>or example, the following patterns are valid:</a:t>
            </a:r>
          </a:p>
          <a:p>
            <a:pPr lvl="1"/>
            <a:r>
              <a:rPr kumimoji="1" lang="en-US" b="0" i="1" u="none" strike="noStrike" kern="1200" baseline="0" dirty="0">
                <a:solidFill>
                  <a:schemeClr val="tx1"/>
                </a:solidFill>
                <a:latin typeface="Arial" charset="0"/>
                <a:ea typeface="+mn-ea"/>
                <a:cs typeface="+mn-cs"/>
              </a:rPr>
              <a:t>*.yahoo.com </a:t>
            </a:r>
            <a:r>
              <a:rPr kumimoji="1" lang="en-US" b="0" u="none" strike="noStrike" kern="1200" baseline="0" dirty="0">
                <a:solidFill>
                  <a:schemeClr val="tx1"/>
                </a:solidFill>
                <a:latin typeface="Arial" charset="0"/>
                <a:ea typeface="+mn-ea"/>
                <a:cs typeface="+mn-cs"/>
              </a:rPr>
              <a:t>(Tokens are: "*", "yahoo" and "com")</a:t>
            </a:r>
          </a:p>
          <a:p>
            <a:pPr lvl="1"/>
            <a:r>
              <a:rPr kumimoji="1" lang="en-US" b="0" i="1" u="none" strike="noStrike" kern="1200" baseline="0" dirty="0">
                <a:solidFill>
                  <a:schemeClr val="tx1"/>
                </a:solidFill>
                <a:latin typeface="Arial" charset="0"/>
                <a:ea typeface="+mn-ea"/>
                <a:cs typeface="+mn-cs"/>
              </a:rPr>
              <a:t>www.*.com </a:t>
            </a:r>
            <a:r>
              <a:rPr kumimoji="1" lang="en-US" b="0" u="none" strike="noStrike" kern="1200" baseline="0" dirty="0">
                <a:solidFill>
                  <a:schemeClr val="tx1"/>
                </a:solidFill>
                <a:latin typeface="Arial" charset="0"/>
                <a:ea typeface="+mn-ea"/>
                <a:cs typeface="+mn-cs"/>
              </a:rPr>
              <a:t>(Tokens are: "www", "*" and "com")</a:t>
            </a:r>
          </a:p>
          <a:p>
            <a:pPr lvl="1"/>
            <a:r>
              <a:rPr kumimoji="1" lang="en-US" b="0" i="1" u="none" strike="noStrike" kern="1200" baseline="0" dirty="0">
                <a:solidFill>
                  <a:schemeClr val="tx1"/>
                </a:solidFill>
                <a:latin typeface="Arial" charset="0"/>
                <a:ea typeface="+mn-ea"/>
                <a:cs typeface="+mn-cs"/>
              </a:rPr>
              <a:t>www.yahoo.com/search=* </a:t>
            </a:r>
            <a:r>
              <a:rPr kumimoji="1" lang="en-US" b="0" u="none" strike="noStrike" kern="1200" baseline="0" dirty="0">
                <a:solidFill>
                  <a:schemeClr val="tx1"/>
                </a:solidFill>
                <a:latin typeface="Arial" charset="0"/>
                <a:ea typeface="+mn-ea"/>
                <a:cs typeface="+mn-cs"/>
              </a:rPr>
              <a:t>(Tokens are: "www", "yahoo", "com", "search", "*")</a:t>
            </a:r>
          </a:p>
          <a:p>
            <a:pPr lvl="1"/>
            <a:endParaRPr lang="en-US" dirty="0"/>
          </a:p>
          <a:p>
            <a:r>
              <a:rPr lang="en-US" dirty="0">
                <a:latin typeface="Arial" pitchFamily="34" charset="0"/>
                <a:sym typeface="Wingdings" pitchFamily="2" charset="2"/>
              </a:rPr>
              <a:t>It is recommended to enter the firewall administrator’s domain in the Allow List to avoid possible miscategorization.</a:t>
            </a:r>
          </a:p>
          <a:p>
            <a:endParaRPr kumimoji="1" lang="en-US" b="0" u="none" strike="noStrike" kern="1200" baseline="0" dirty="0">
              <a:solidFill>
                <a:schemeClr val="tx1"/>
              </a:solidFill>
              <a:latin typeface="Arial" pitchFamily="34" charset="0"/>
              <a:ea typeface="+mn-ea"/>
              <a:cs typeface="+mn-cs"/>
              <a:sym typeface="Wingdings" pitchFamily="2" charset="2"/>
            </a:endParaRPr>
          </a:p>
          <a:p>
            <a:r>
              <a:rPr kumimoji="1" lang="en-US" b="0" u="none" strike="noStrike" kern="1200" baseline="0" dirty="0">
                <a:solidFill>
                  <a:schemeClr val="tx1"/>
                </a:solidFill>
                <a:latin typeface="Arial" charset="0"/>
                <a:ea typeface="+mn-ea"/>
                <a:cs typeface="+mn-cs"/>
              </a:rPr>
              <a:t>For additional</a:t>
            </a:r>
            <a:r>
              <a:rPr kumimoji="1" lang="en-US" b="0" u="none" strike="noStrike" kern="1200" dirty="0">
                <a:solidFill>
                  <a:schemeClr val="tx1"/>
                </a:solidFill>
                <a:latin typeface="Arial" charset="0"/>
                <a:ea typeface="+mn-ea"/>
                <a:cs typeface="+mn-cs"/>
              </a:rPr>
              <a:t> reading on this topic, refer to the document </a:t>
            </a:r>
            <a:r>
              <a:rPr kumimoji="1" lang="en-US" b="0" i="1" u="none" strike="noStrike" kern="1200" dirty="0">
                <a:solidFill>
                  <a:schemeClr val="tx1"/>
                </a:solidFill>
                <a:latin typeface="Arial" charset="0"/>
                <a:ea typeface="+mn-ea"/>
                <a:cs typeface="+mn-cs"/>
              </a:rPr>
              <a:t>URL Categorization Components and Process</a:t>
            </a:r>
            <a:r>
              <a:rPr lang="en-US" dirty="0"/>
              <a:t> on the support web site.</a:t>
            </a:r>
            <a:endParaRPr kumimoji="1" lang="en-US" b="0" u="none" strike="noStrike" kern="1200" baseline="0" dirty="0">
              <a:solidFill>
                <a:schemeClr val="tx1"/>
              </a:solidFill>
              <a:latin typeface="Arial" charset="0"/>
              <a:ea typeface="+mn-ea"/>
              <a:cs typeface="+mn-cs"/>
            </a:endParaRPr>
          </a:p>
          <a:p>
            <a:endParaRPr kumimoji="1" lang="en-US" sz="1200" b="0" i="0" u="none" strike="noStrike" kern="1200" baseline="0" dirty="0">
              <a:solidFill>
                <a:schemeClr val="tx1"/>
              </a:solidFill>
              <a:latin typeface="Arial" charset="0"/>
              <a:ea typeface="+mn-ea"/>
              <a:cs typeface="+mn-cs"/>
            </a:endParaRPr>
          </a:p>
        </p:txBody>
      </p:sp>
    </p:spTree>
    <p:extLst>
      <p:ext uri="{BB962C8B-B14F-4D97-AF65-F5344CB8AC3E}">
        <p14:creationId xmlns:p14="http://schemas.microsoft.com/office/powerpoint/2010/main" val="469557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normAutofit/>
          </a:bodyPr>
          <a:lstStyle/>
          <a:p>
            <a:r>
              <a:rPr lang="en-US" dirty="0"/>
              <a:t>The custom URL categories feature allows you to create your own lists of URLs that can be selected in any URL filtering profile. Each custom category can be controlled independently and will have an action associated with it in each URL filtering profile (allow, block, continue, override, or alert).</a:t>
            </a:r>
          </a:p>
          <a:p>
            <a:endParaRPr lang="en-US" dirty="0"/>
          </a:p>
          <a:p>
            <a:r>
              <a:rPr lang="en-US" dirty="0"/>
              <a:t>URL entries can be added individually, or you can import a list of URLs. To do so, create a text file that contains the URLs to include, with one URL per line. Each URL can be in the format</a:t>
            </a:r>
          </a:p>
          <a:p>
            <a:r>
              <a:rPr lang="en-US" i="1" dirty="0"/>
              <a:t>www.example.com</a:t>
            </a:r>
            <a:r>
              <a:rPr lang="en-US" dirty="0"/>
              <a:t> and can contain </a:t>
            </a:r>
            <a:r>
              <a:rPr lang="en-US" i="1" dirty="0"/>
              <a:t>*</a:t>
            </a:r>
            <a:r>
              <a:rPr lang="en-US" dirty="0"/>
              <a:t> as a wildcard, such as </a:t>
            </a:r>
            <a:r>
              <a:rPr lang="en-US" i="1" dirty="0"/>
              <a:t>*.example.com</a:t>
            </a:r>
            <a:r>
              <a:rPr lang="en-US" dirty="0"/>
              <a:t>. </a:t>
            </a:r>
          </a:p>
          <a:p>
            <a:endParaRPr kumimoji="1" lang="en-US" sz="1200" b="0" i="0" u="none" strike="noStrike"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037646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lang="en-US" dirty="0">
                <a:solidFill>
                  <a:schemeClr val="accent4"/>
                </a:solidFill>
              </a:rPr>
              <a:t>Actions can be set for both</a:t>
            </a:r>
            <a:r>
              <a:rPr lang="en-US" baseline="0" dirty="0">
                <a:solidFill>
                  <a:schemeClr val="accent4"/>
                </a:solidFill>
              </a:rPr>
              <a:t> the Block list and the URL categories. The available actions are:</a:t>
            </a:r>
          </a:p>
          <a:p>
            <a:pPr marL="628650" lvl="1" indent="-171450">
              <a:spcBef>
                <a:spcPts val="0"/>
              </a:spcBef>
              <a:spcAft>
                <a:spcPts val="0"/>
              </a:spcAft>
              <a:buFont typeface="Arial" pitchFamily="34" charset="0"/>
              <a:buChar char="•"/>
            </a:pPr>
            <a:r>
              <a:rPr lang="en-US" b="1" dirty="0">
                <a:solidFill>
                  <a:schemeClr val="accent4"/>
                </a:solidFill>
              </a:rPr>
              <a:t>Allow</a:t>
            </a:r>
            <a:r>
              <a:rPr lang="en-US" dirty="0">
                <a:solidFill>
                  <a:schemeClr val="accent4"/>
                </a:solidFill>
              </a:rPr>
              <a:t> – Allow the user to access the website, no log or user message is generated</a:t>
            </a:r>
          </a:p>
          <a:p>
            <a:pPr marL="628650" lvl="1" indent="-171450">
              <a:spcBef>
                <a:spcPts val="0"/>
              </a:spcBef>
              <a:spcAft>
                <a:spcPts val="0"/>
              </a:spcAft>
              <a:buFont typeface="Arial" pitchFamily="34" charset="0"/>
              <a:buChar char="•"/>
            </a:pPr>
            <a:r>
              <a:rPr lang="en-US" b="1" dirty="0">
                <a:solidFill>
                  <a:schemeClr val="accent4"/>
                </a:solidFill>
              </a:rPr>
              <a:t>Block</a:t>
            </a:r>
            <a:r>
              <a:rPr lang="en-US" dirty="0">
                <a:solidFill>
                  <a:schemeClr val="accent4"/>
                </a:solidFill>
              </a:rPr>
              <a:t> – Traffic is blocked,</a:t>
            </a:r>
            <a:r>
              <a:rPr lang="en-US" baseline="0" dirty="0">
                <a:solidFill>
                  <a:schemeClr val="accent4"/>
                </a:solidFill>
              </a:rPr>
              <a:t> a </a:t>
            </a:r>
            <a:r>
              <a:rPr lang="en-US" i="1" dirty="0">
                <a:solidFill>
                  <a:schemeClr val="accent4"/>
                </a:solidFill>
              </a:rPr>
              <a:t>Block</a:t>
            </a:r>
            <a:r>
              <a:rPr lang="en-US" dirty="0">
                <a:solidFill>
                  <a:schemeClr val="accent4"/>
                </a:solidFill>
              </a:rPr>
              <a:t> log entry is generated, and a Response page is sent to the user’s browser</a:t>
            </a:r>
          </a:p>
          <a:p>
            <a:pPr marL="628650" lvl="1" indent="-171450">
              <a:spcBef>
                <a:spcPts val="0"/>
              </a:spcBef>
              <a:spcAft>
                <a:spcPts val="0"/>
              </a:spcAft>
              <a:buFont typeface="Arial" pitchFamily="34" charset="0"/>
              <a:buChar char="•"/>
            </a:pPr>
            <a:r>
              <a:rPr lang="en-US" b="1" dirty="0">
                <a:solidFill>
                  <a:schemeClr val="accent4"/>
                </a:solidFill>
              </a:rPr>
              <a:t>Alert</a:t>
            </a:r>
            <a:r>
              <a:rPr lang="en-US" dirty="0">
                <a:solidFill>
                  <a:schemeClr val="accent4"/>
                </a:solidFill>
              </a:rPr>
              <a:t> – Allow the</a:t>
            </a:r>
            <a:r>
              <a:rPr lang="en-US" baseline="0" dirty="0">
                <a:solidFill>
                  <a:schemeClr val="accent4"/>
                </a:solidFill>
              </a:rPr>
              <a:t> user to access the web site but add an alert to the URL log</a:t>
            </a:r>
            <a:endParaRPr lang="en-US" dirty="0">
              <a:solidFill>
                <a:schemeClr val="accent4"/>
              </a:solidFill>
            </a:endParaRPr>
          </a:p>
          <a:p>
            <a:pPr marL="628650" lvl="1" indent="-171450">
              <a:spcBef>
                <a:spcPts val="0"/>
              </a:spcBef>
              <a:spcAft>
                <a:spcPts val="0"/>
              </a:spcAft>
              <a:buFont typeface="Arial" pitchFamily="34" charset="0"/>
              <a:buChar char="•"/>
            </a:pPr>
            <a:r>
              <a:rPr lang="en-US" b="1" dirty="0">
                <a:solidFill>
                  <a:schemeClr val="accent4"/>
                </a:solidFill>
              </a:rPr>
              <a:t>Continue</a:t>
            </a:r>
            <a:r>
              <a:rPr lang="en-US" dirty="0">
                <a:solidFill>
                  <a:schemeClr val="accent4"/>
                </a:solidFill>
              </a:rPr>
              <a:t> – Send</a:t>
            </a:r>
            <a:r>
              <a:rPr lang="en-US" baseline="0" dirty="0">
                <a:solidFill>
                  <a:schemeClr val="accent4"/>
                </a:solidFill>
              </a:rPr>
              <a:t> a r</a:t>
            </a:r>
            <a:r>
              <a:rPr lang="en-US" dirty="0">
                <a:solidFill>
                  <a:schemeClr val="accent4"/>
                </a:solidFill>
              </a:rPr>
              <a:t>esponse page requiring the user to click</a:t>
            </a:r>
            <a:r>
              <a:rPr lang="en-US" baseline="0" dirty="0">
                <a:solidFill>
                  <a:schemeClr val="accent4"/>
                </a:solidFill>
              </a:rPr>
              <a:t> </a:t>
            </a:r>
            <a:r>
              <a:rPr lang="en-US" b="1" baseline="0" dirty="0">
                <a:solidFill>
                  <a:schemeClr val="accent4"/>
                </a:solidFill>
              </a:rPr>
              <a:t>Continue</a:t>
            </a:r>
            <a:r>
              <a:rPr lang="en-US" b="0" baseline="0" dirty="0">
                <a:solidFill>
                  <a:schemeClr val="accent4"/>
                </a:solidFill>
              </a:rPr>
              <a:t> to proceed, log the action</a:t>
            </a:r>
            <a:endParaRPr lang="en-US" dirty="0">
              <a:solidFill>
                <a:schemeClr val="accent4"/>
              </a:solidFill>
            </a:endParaRPr>
          </a:p>
          <a:p>
            <a:pPr marL="628650" lvl="1" indent="-171450">
              <a:spcBef>
                <a:spcPts val="0"/>
              </a:spcBef>
              <a:spcAft>
                <a:spcPts val="0"/>
              </a:spcAft>
              <a:buFont typeface="Arial" pitchFamily="34" charset="0"/>
              <a:buChar char="•"/>
            </a:pPr>
            <a:r>
              <a:rPr lang="en-US" b="1" dirty="0">
                <a:solidFill>
                  <a:schemeClr val="accent4"/>
                </a:solidFill>
              </a:rPr>
              <a:t>Override</a:t>
            </a:r>
            <a:r>
              <a:rPr lang="en-US" dirty="0">
                <a:solidFill>
                  <a:schemeClr val="accent4"/>
                </a:solidFill>
              </a:rPr>
              <a:t> – Send</a:t>
            </a:r>
            <a:r>
              <a:rPr lang="en-US" baseline="0" dirty="0">
                <a:solidFill>
                  <a:schemeClr val="accent4"/>
                </a:solidFill>
              </a:rPr>
              <a:t> a r</a:t>
            </a:r>
            <a:r>
              <a:rPr lang="en-US" dirty="0">
                <a:solidFill>
                  <a:schemeClr val="accent4"/>
                </a:solidFill>
              </a:rPr>
              <a:t>esponse page and allow the user to access the blocked page after</a:t>
            </a:r>
            <a:r>
              <a:rPr lang="en-US" baseline="0" dirty="0">
                <a:solidFill>
                  <a:schemeClr val="accent4"/>
                </a:solidFill>
              </a:rPr>
              <a:t> entering a password, log the action</a:t>
            </a:r>
            <a:endParaRPr lang="en-US" b="0" dirty="0">
              <a:solidFill>
                <a:schemeClr val="accent4"/>
              </a:solidFill>
            </a:endParaRPr>
          </a:p>
          <a:p>
            <a:endParaRPr lang="en-US" b="0" baseline="0" dirty="0"/>
          </a:p>
          <a:p>
            <a:r>
              <a:rPr lang="en-US" b="0" dirty="0"/>
              <a:t>If a user successfully Continues or Overrides, they will have access to </a:t>
            </a:r>
            <a:r>
              <a:rPr lang="en-US" dirty="0"/>
              <a:t>the </a:t>
            </a:r>
            <a:r>
              <a:rPr lang="en-US" b="0" dirty="0"/>
              <a:t>Category associated with the URL that generated the event for 15 min without having to Continue or Override again. This timeout time is configurable.</a:t>
            </a:r>
          </a:p>
          <a:p>
            <a:endParaRPr lang="en-US" b="0" dirty="0"/>
          </a:p>
          <a:p>
            <a:r>
              <a:rPr lang="en-US" dirty="0"/>
              <a:t>The override password is set in </a:t>
            </a:r>
            <a:r>
              <a:rPr lang="en-US" b="1" dirty="0"/>
              <a:t>Device &gt; Setup &gt;Content ID &gt; URL Admin Override</a:t>
            </a:r>
            <a:r>
              <a:rPr lang="en-US" dirty="0"/>
              <a:t>. There can only be one URL Admin Override password per firewall.</a:t>
            </a:r>
          </a:p>
        </p:txBody>
      </p:sp>
    </p:spTree>
    <p:extLst>
      <p:ext uri="{BB962C8B-B14F-4D97-AF65-F5344CB8AC3E}">
        <p14:creationId xmlns:p14="http://schemas.microsoft.com/office/powerpoint/2010/main" val="730418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normAutofit/>
          </a:bodyPr>
          <a:lstStyle/>
          <a:p>
            <a:r>
              <a:rPr lang="en-US" dirty="0"/>
              <a:t>Block pages are displayed when a user attempts</a:t>
            </a:r>
            <a:r>
              <a:rPr lang="en-US" baseline="0" dirty="0"/>
              <a:t> to access a URL or URL category with a configured Action of Block, Continue, or Override. Block pages are HTML pages, limited to 16KB in size. The HTML code for the default response pages shown on this slide can be found in the appendix of Administrator’s Guide. </a:t>
            </a:r>
            <a:r>
              <a:rPr kumimoji="1" lang="en-US" sz="1200" b="0" i="0" u="none" strike="noStrike" kern="1200" baseline="0" dirty="0">
                <a:solidFill>
                  <a:schemeClr val="tx1"/>
                </a:solidFill>
                <a:latin typeface="Arial" charset="0"/>
                <a:ea typeface="+mn-ea"/>
                <a:cs typeface="+mn-cs"/>
              </a:rPr>
              <a:t>Each page can include references to the user’s IP address, the URL for which access is attempted, and the URL category. The </a:t>
            </a:r>
            <a:r>
              <a:rPr kumimoji="1" lang="en-US" sz="1200" b="1" i="0" u="none" strike="noStrike" kern="1200" baseline="0" dirty="0">
                <a:solidFill>
                  <a:schemeClr val="tx1"/>
                </a:solidFill>
                <a:latin typeface="Arial" charset="0"/>
                <a:ea typeface="+mn-ea"/>
                <a:cs typeface="+mn-cs"/>
              </a:rPr>
              <a:t>User</a:t>
            </a:r>
            <a:r>
              <a:rPr kumimoji="1" lang="en-US" sz="1200" b="0" i="0" u="none" strike="noStrike" kern="1200" baseline="0" dirty="0">
                <a:solidFill>
                  <a:schemeClr val="tx1"/>
                </a:solidFill>
                <a:latin typeface="Arial" charset="0"/>
                <a:ea typeface="+mn-ea"/>
                <a:cs typeface="+mn-cs"/>
              </a:rPr>
              <a:t> </a:t>
            </a:r>
            <a:r>
              <a:rPr lang="en-US" dirty="0"/>
              <a:t>field is populated with source user only</a:t>
            </a:r>
            <a:r>
              <a:rPr lang="en-US" baseline="0" dirty="0"/>
              <a:t> if User-ID is enabled on the firewall.</a:t>
            </a:r>
          </a:p>
          <a:p>
            <a:endParaRPr lang="en-US" baseline="0" dirty="0"/>
          </a:p>
          <a:p>
            <a:r>
              <a:rPr lang="en-US" baseline="0" dirty="0"/>
              <a:t>URL Filtering response pages require the configuration of a Layer 3 interface on the firewall with an interface management profile which allows the interface to handle response pages.</a:t>
            </a:r>
          </a:p>
          <a:p>
            <a:endParaRPr lang="en-US" baseline="0" dirty="0"/>
          </a:p>
          <a:p>
            <a:r>
              <a:rPr lang="en-US" baseline="0" dirty="0"/>
              <a:t>Refer to the </a:t>
            </a:r>
            <a:r>
              <a:rPr lang="en-US" i="1" baseline="0" dirty="0"/>
              <a:t>Customizing Block Pages</a:t>
            </a:r>
            <a:r>
              <a:rPr lang="en-US" i="0" baseline="0" dirty="0"/>
              <a:t> whitepaper on the Palo Alto Networks support website for detailed instructions on creating customized block pages.</a:t>
            </a:r>
            <a:endParaRPr lang="en-US" dirty="0"/>
          </a:p>
        </p:txBody>
      </p:sp>
    </p:spTree>
    <p:extLst>
      <p:ext uri="{BB962C8B-B14F-4D97-AF65-F5344CB8AC3E}">
        <p14:creationId xmlns:p14="http://schemas.microsoft.com/office/powerpoint/2010/main" val="1555010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mn-cs"/>
              </a:rPr>
              <a:t>If you have any actions set to </a:t>
            </a:r>
            <a:r>
              <a:rPr kumimoji="1" lang="en-US" sz="1200" b="1" i="0" u="none" strike="noStrike" kern="1200" baseline="0" dirty="0">
                <a:solidFill>
                  <a:schemeClr val="tx1"/>
                </a:solidFill>
                <a:latin typeface="Arial" charset="0"/>
                <a:ea typeface="+mn-ea"/>
                <a:cs typeface="+mn-cs"/>
              </a:rPr>
              <a:t>Override</a:t>
            </a:r>
            <a:r>
              <a:rPr kumimoji="1" lang="en-US" sz="1200" b="0" i="0" u="none" strike="noStrike" kern="1200" baseline="0" dirty="0">
                <a:solidFill>
                  <a:schemeClr val="tx1"/>
                </a:solidFill>
                <a:latin typeface="Arial" charset="0"/>
                <a:ea typeface="+mn-ea"/>
                <a:cs typeface="+mn-cs"/>
              </a:rPr>
              <a:t>, you must specify the settings that are used when a page is blocked by the URL filtering profile and the </a:t>
            </a:r>
            <a:r>
              <a:rPr kumimoji="1" lang="en-US" sz="1200" b="1" i="0" u="none" strike="noStrike" kern="1200" baseline="0" dirty="0">
                <a:solidFill>
                  <a:schemeClr val="tx1"/>
                </a:solidFill>
                <a:latin typeface="Arial" charset="0"/>
                <a:ea typeface="+mn-ea"/>
                <a:cs typeface="+mn-cs"/>
              </a:rPr>
              <a:t>Override </a:t>
            </a:r>
            <a:r>
              <a:rPr kumimoji="1" lang="en-US" sz="1200" b="0" i="0" u="none" strike="noStrike" kern="1200" baseline="0" dirty="0">
                <a:solidFill>
                  <a:schemeClr val="tx1"/>
                </a:solidFill>
                <a:latin typeface="Arial" charset="0"/>
                <a:ea typeface="+mn-ea"/>
                <a:cs typeface="+mn-cs"/>
              </a:rPr>
              <a:t>action is specified. The override action requires the user enter a password, rather than simply clicking a button like the continue action does. There can be only one URL Admin Override password per firewall.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The </a:t>
            </a:r>
            <a:r>
              <a:rPr kumimoji="1" lang="en-US" sz="1200" b="1" i="0" u="none" strike="noStrike" kern="1200" baseline="0" dirty="0">
                <a:solidFill>
                  <a:schemeClr val="tx1"/>
                </a:solidFill>
                <a:latin typeface="Arial" charset="0"/>
                <a:ea typeface="+mn-ea"/>
                <a:cs typeface="+mn-cs"/>
              </a:rPr>
              <a:t>Mode setting </a:t>
            </a:r>
            <a:r>
              <a:rPr kumimoji="1" lang="en-US" sz="1200" b="0" i="0" u="none" strike="noStrike" kern="1200" baseline="0" dirty="0">
                <a:solidFill>
                  <a:schemeClr val="tx1"/>
                </a:solidFill>
                <a:latin typeface="Arial" charset="0"/>
                <a:ea typeface="+mn-ea"/>
                <a:cs typeface="+mn-cs"/>
              </a:rPr>
              <a:t>determines whether the block page is delivered transparently (it appears to originate at the blocked website) or redirected to the user to the specified server. If you choose </a:t>
            </a:r>
            <a:r>
              <a:rPr kumimoji="1" lang="en-US" sz="1200" b="1" i="0" u="none" strike="noStrike" kern="1200" baseline="0" dirty="0">
                <a:solidFill>
                  <a:schemeClr val="tx1"/>
                </a:solidFill>
                <a:latin typeface="Arial" charset="0"/>
                <a:ea typeface="+mn-ea"/>
                <a:cs typeface="+mn-cs"/>
              </a:rPr>
              <a:t>Redirect</a:t>
            </a:r>
            <a:r>
              <a:rPr kumimoji="1" lang="en-US" sz="1200" b="0" i="0" u="none" strike="noStrike" kern="1200" baseline="0" dirty="0">
                <a:solidFill>
                  <a:schemeClr val="tx1"/>
                </a:solidFill>
                <a:latin typeface="Arial" charset="0"/>
                <a:ea typeface="+mn-ea"/>
                <a:cs typeface="+mn-cs"/>
              </a:rPr>
              <a:t>, enter the IP address for redirection. The IP address must correspond to a Layer 3 interface on the firewall with an interface management profile assigned with the </a:t>
            </a:r>
            <a:r>
              <a:rPr kumimoji="1" lang="en-US" sz="1200" b="1" i="0" u="none" strike="noStrike" kern="1200" baseline="0" dirty="0">
                <a:solidFill>
                  <a:schemeClr val="tx1"/>
                </a:solidFill>
                <a:latin typeface="Arial" charset="0"/>
                <a:ea typeface="+mn-ea"/>
                <a:cs typeface="+mn-cs"/>
              </a:rPr>
              <a:t>Response Pages </a:t>
            </a:r>
            <a:r>
              <a:rPr kumimoji="1" lang="en-US" sz="1200" b="0" i="0" u="none" strike="noStrike" kern="1200" baseline="0" dirty="0">
                <a:solidFill>
                  <a:schemeClr val="tx1"/>
                </a:solidFill>
                <a:latin typeface="Arial" charset="0"/>
                <a:ea typeface="+mn-ea"/>
                <a:cs typeface="+mn-cs"/>
              </a:rPr>
              <a:t>option enabled.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You can customize the behavior of the URL Admin password. The </a:t>
            </a:r>
            <a:r>
              <a:rPr kumimoji="1" lang="en-US" sz="1200" b="1" i="0" u="none" strike="noStrike" kern="1200" baseline="0" dirty="0">
                <a:solidFill>
                  <a:schemeClr val="tx1"/>
                </a:solidFill>
                <a:latin typeface="Arial" charset="0"/>
                <a:ea typeface="+mn-ea"/>
                <a:cs typeface="+mn-cs"/>
              </a:rPr>
              <a:t>URL Admin Override Timeout </a:t>
            </a:r>
            <a:r>
              <a:rPr kumimoji="1" lang="en-US" sz="1200" b="0" i="0" u="none" strike="noStrike" kern="1200" baseline="0" dirty="0">
                <a:solidFill>
                  <a:schemeClr val="tx1"/>
                </a:solidFill>
                <a:latin typeface="Arial" charset="0"/>
                <a:ea typeface="+mn-ea"/>
                <a:cs typeface="+mn-cs"/>
              </a:rPr>
              <a:t>sets the lifetime of the override before the user must re-enter the admin override</a:t>
            </a:r>
            <a:r>
              <a:rPr kumimoji="1" lang="en-US" sz="1200" b="0" i="0" u="none" strike="noStrike" kern="1200" dirty="0">
                <a:solidFill>
                  <a:schemeClr val="tx1"/>
                </a:solidFill>
                <a:latin typeface="Arial" charset="0"/>
                <a:ea typeface="+mn-ea"/>
                <a:cs typeface="+mn-cs"/>
              </a:rPr>
              <a:t> </a:t>
            </a:r>
            <a:r>
              <a:rPr kumimoji="1" lang="en-US" sz="1200" b="0" i="0" u="none" strike="noStrike" kern="1200" baseline="0" dirty="0">
                <a:solidFill>
                  <a:schemeClr val="tx1"/>
                </a:solidFill>
                <a:latin typeface="Arial" charset="0"/>
                <a:ea typeface="+mn-ea"/>
                <a:cs typeface="+mn-cs"/>
              </a:rPr>
              <a:t>password for URLs in the same category. The </a:t>
            </a:r>
            <a:r>
              <a:rPr kumimoji="1" lang="en-US" sz="1200" b="1" i="0" u="none" strike="noStrike" kern="1200" baseline="0" dirty="0">
                <a:solidFill>
                  <a:schemeClr val="tx1"/>
                </a:solidFill>
                <a:latin typeface="Arial" charset="0"/>
                <a:ea typeface="+mn-ea"/>
                <a:cs typeface="+mn-cs"/>
              </a:rPr>
              <a:t>URL Admin Lockout Timeout</a:t>
            </a:r>
            <a:r>
              <a:rPr kumimoji="1" lang="en-US" sz="1200" b="0" i="0" u="none" strike="noStrike" kern="1200" baseline="0" dirty="0">
                <a:solidFill>
                  <a:schemeClr val="tx1"/>
                </a:solidFill>
                <a:latin typeface="Arial" charset="0"/>
                <a:ea typeface="+mn-ea"/>
                <a:cs typeface="+mn-cs"/>
              </a:rPr>
              <a:t> sets the waiting period that a user must wait three unsuccessful override attempts.</a:t>
            </a:r>
            <a:endParaRPr lang="en-US" dirty="0"/>
          </a:p>
        </p:txBody>
      </p:sp>
    </p:spTree>
    <p:extLst>
      <p:ext uri="{BB962C8B-B14F-4D97-AF65-F5344CB8AC3E}">
        <p14:creationId xmlns:p14="http://schemas.microsoft.com/office/powerpoint/2010/main" val="2913504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mn-cs"/>
              </a:rPr>
              <a:t>To reduce the amount of information logged, the profile can be configured with the </a:t>
            </a:r>
            <a:r>
              <a:rPr kumimoji="1" lang="en-US" sz="1200" b="1" i="0" u="none" strike="noStrike" kern="1200" baseline="0" dirty="0">
                <a:solidFill>
                  <a:schemeClr val="tx1"/>
                </a:solidFill>
                <a:latin typeface="Arial" charset="0"/>
                <a:ea typeface="+mn-ea"/>
                <a:cs typeface="+mn-cs"/>
              </a:rPr>
              <a:t>Log container page only </a:t>
            </a:r>
            <a:r>
              <a:rPr kumimoji="1" lang="en-US" sz="1200" b="0" i="0" u="none" strike="noStrike" kern="1200" baseline="0" dirty="0">
                <a:solidFill>
                  <a:schemeClr val="tx1"/>
                </a:solidFill>
                <a:latin typeface="Arial" charset="0"/>
                <a:ea typeface="+mn-ea"/>
                <a:cs typeface="+mn-cs"/>
              </a:rPr>
              <a:t>option. Container pages specify the types of URLs that the firewall will track or log based on content type, such as </a:t>
            </a:r>
            <a:r>
              <a:rPr kumimoji="1" lang="en-US" sz="1200" b="0" i="1" u="none" strike="noStrike" kern="1200" baseline="0" dirty="0">
                <a:solidFill>
                  <a:schemeClr val="tx1"/>
                </a:solidFill>
                <a:latin typeface="Arial" charset="0"/>
                <a:ea typeface="+mn-ea"/>
                <a:cs typeface="+mn-cs"/>
              </a:rPr>
              <a:t>text/html</a:t>
            </a:r>
            <a:r>
              <a:rPr kumimoji="1" lang="en-US" sz="1200" b="0" i="0" u="none" strike="noStrike" kern="1200" baseline="0" dirty="0">
                <a:solidFill>
                  <a:schemeClr val="tx1"/>
                </a:solidFill>
                <a:latin typeface="Arial" charset="0"/>
                <a:ea typeface="+mn-ea"/>
                <a:cs typeface="+mn-cs"/>
              </a:rPr>
              <a:t>, </a:t>
            </a:r>
            <a:r>
              <a:rPr kumimoji="1" lang="en-US" sz="1200" b="0" i="1" u="none" strike="noStrike" kern="1200" baseline="0" dirty="0">
                <a:solidFill>
                  <a:schemeClr val="tx1"/>
                </a:solidFill>
                <a:latin typeface="Arial" charset="0"/>
                <a:ea typeface="+mn-ea"/>
                <a:cs typeface="+mn-cs"/>
              </a:rPr>
              <a:t>text/xml</a:t>
            </a:r>
            <a:r>
              <a:rPr kumimoji="1" lang="en-US" sz="1200" b="0" i="0" u="none" strike="noStrike" kern="1200" baseline="0" dirty="0">
                <a:solidFill>
                  <a:schemeClr val="tx1"/>
                </a:solidFill>
                <a:latin typeface="Arial" charset="0"/>
                <a:ea typeface="+mn-ea"/>
                <a:cs typeface="+mn-cs"/>
              </a:rPr>
              <a:t>, </a:t>
            </a:r>
            <a:r>
              <a:rPr kumimoji="1" lang="en-US" sz="1200" b="0" i="1" u="none" strike="noStrike" kern="1200" baseline="0" dirty="0">
                <a:solidFill>
                  <a:schemeClr val="tx1"/>
                </a:solidFill>
                <a:latin typeface="Arial" charset="0"/>
                <a:ea typeface="+mn-ea"/>
                <a:cs typeface="+mn-cs"/>
              </a:rPr>
              <a:t>text/plain</a:t>
            </a:r>
            <a:r>
              <a:rPr kumimoji="1" lang="en-US" sz="1200" b="0" i="0" u="none" strike="noStrike" kern="1200" baseline="0" dirty="0">
                <a:solidFill>
                  <a:schemeClr val="tx1"/>
                </a:solidFill>
                <a:latin typeface="Arial" charset="0"/>
                <a:ea typeface="+mn-ea"/>
                <a:cs typeface="+mn-cs"/>
              </a:rPr>
              <a:t>, </a:t>
            </a:r>
            <a:r>
              <a:rPr kumimoji="1" lang="en-US" sz="1200" b="0" i="1" u="none" strike="noStrike" kern="1200" baseline="0" dirty="0">
                <a:solidFill>
                  <a:schemeClr val="tx1"/>
                </a:solidFill>
                <a:latin typeface="Arial" charset="0"/>
                <a:ea typeface="+mn-ea"/>
                <a:cs typeface="+mn-cs"/>
              </a:rPr>
              <a:t>application (pdf)</a:t>
            </a:r>
            <a:r>
              <a:rPr kumimoji="1" lang="en-US" sz="1200" b="0" i="0" u="none" strike="noStrike" kern="1200" baseline="0" dirty="0">
                <a:solidFill>
                  <a:schemeClr val="tx1"/>
                </a:solidFill>
                <a:latin typeface="Arial" charset="0"/>
                <a:ea typeface="+mn-ea"/>
                <a:cs typeface="+mn-cs"/>
              </a:rPr>
              <a:t>, and </a:t>
            </a:r>
            <a:r>
              <a:rPr kumimoji="1" lang="en-US" sz="1200" b="0" i="1" u="none" strike="noStrike" kern="1200" baseline="0" dirty="0">
                <a:solidFill>
                  <a:schemeClr val="tx1"/>
                </a:solidFill>
                <a:latin typeface="Arial" charset="0"/>
                <a:ea typeface="+mn-ea"/>
                <a:cs typeface="+mn-cs"/>
              </a:rPr>
              <a:t>image (jpeg)</a:t>
            </a:r>
            <a:r>
              <a:rPr kumimoji="1" lang="en-US" sz="1200" b="0" i="0" u="none" strike="noStrike" kern="1200" baseline="0" dirty="0">
                <a:solidFill>
                  <a:schemeClr val="tx1"/>
                </a:solidFill>
                <a:latin typeface="Arial" charset="0"/>
                <a:ea typeface="+mn-ea"/>
                <a:cs typeface="+mn-cs"/>
              </a:rPr>
              <a:t>. </a:t>
            </a:r>
          </a:p>
          <a:p>
            <a:endParaRPr kumimoji="1" lang="en-US" sz="1200" b="0" i="0" u="none" strike="noStrike" kern="1200" baseline="0" dirty="0">
              <a:solidFill>
                <a:schemeClr val="tx1"/>
              </a:solidFill>
              <a:latin typeface="Arial" charset="0"/>
              <a:ea typeface="+mn-ea"/>
              <a:cs typeface="+mn-cs"/>
            </a:endParaRPr>
          </a:p>
          <a:p>
            <a:r>
              <a:rPr kumimoji="1" lang="en-US" sz="1200" b="0" i="0" u="none" strike="noStrike" kern="1200" baseline="0" dirty="0">
                <a:solidFill>
                  <a:schemeClr val="tx1"/>
                </a:solidFill>
                <a:latin typeface="Arial" charset="0"/>
                <a:ea typeface="+mn-ea"/>
                <a:cs typeface="+mn-cs"/>
              </a:rPr>
              <a:t>Adding a new container page overrides the default list of content types. </a:t>
            </a:r>
            <a:r>
              <a:rPr lang="en-US" baseline="0" dirty="0"/>
              <a:t>The system-provided </a:t>
            </a:r>
            <a:r>
              <a:rPr lang="en-US" i="1" baseline="0" dirty="0"/>
              <a:t>default  </a:t>
            </a:r>
            <a:r>
              <a:rPr lang="en-US" baseline="0" dirty="0"/>
              <a:t>container pages is read-only and cannot be edited. Only one custom container page can exist at a time.</a:t>
            </a:r>
            <a:endParaRPr lang="en-US" dirty="0"/>
          </a:p>
        </p:txBody>
      </p:sp>
    </p:spTree>
    <p:extLst>
      <p:ext uri="{BB962C8B-B14F-4D97-AF65-F5344CB8AC3E}">
        <p14:creationId xmlns:p14="http://schemas.microsoft.com/office/powerpoint/2010/main" val="1901617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Arial" charset="0"/>
                <a:ea typeface="+mn-ea"/>
                <a:cs typeface="+mn-cs"/>
              </a:rPr>
              <a:t>The URL filtering log contains log entries for URLs that have action alert, continue, override, and block. </a:t>
            </a:r>
            <a:r>
              <a:rPr kumimoji="1" lang="en-US" sz="1200" b="0" i="0" u="none" strike="noStrike" kern="1200" baseline="0" dirty="0">
                <a:solidFill>
                  <a:schemeClr val="tx1"/>
                </a:solidFill>
                <a:latin typeface="Arial" charset="0"/>
                <a:ea typeface="+mn-ea"/>
                <a:cs typeface="+mn-cs"/>
              </a:rPr>
              <a:t>The action taken by the URL Filtering profiles will be listed in the </a:t>
            </a:r>
            <a:r>
              <a:rPr kumimoji="1" lang="en-US" sz="1200" b="1" i="0" u="none" strike="noStrike" kern="1200" baseline="0" dirty="0">
                <a:solidFill>
                  <a:schemeClr val="tx1"/>
                </a:solidFill>
                <a:latin typeface="Arial" charset="0"/>
                <a:ea typeface="+mn-ea"/>
                <a:cs typeface="+mn-cs"/>
              </a:rPr>
              <a:t>Action</a:t>
            </a:r>
            <a:r>
              <a:rPr kumimoji="1" lang="en-US" sz="1200" b="0" i="0" u="none" strike="noStrike" kern="1200" baseline="0" dirty="0">
                <a:solidFill>
                  <a:schemeClr val="tx1"/>
                </a:solidFill>
                <a:latin typeface="Arial" charset="0"/>
                <a:ea typeface="+mn-ea"/>
                <a:cs typeface="+mn-cs"/>
              </a:rPr>
              <a:t> column. Actions requiring user interaction will log both the initial blocking action and the successful user interaction. For example, if a user is presented with a Continue block page and then clicks the </a:t>
            </a:r>
            <a:r>
              <a:rPr kumimoji="1" lang="en-US" sz="1200" b="1" i="0" u="none" strike="noStrike" kern="1200" baseline="0" dirty="0">
                <a:solidFill>
                  <a:schemeClr val="tx1"/>
                </a:solidFill>
                <a:latin typeface="Arial" charset="0"/>
                <a:ea typeface="+mn-ea"/>
                <a:cs typeface="+mn-cs"/>
              </a:rPr>
              <a:t>Continue</a:t>
            </a:r>
            <a:r>
              <a:rPr kumimoji="1" lang="en-US" sz="1200" b="0" i="0" u="none" strike="noStrike" kern="1200" baseline="0" dirty="0">
                <a:solidFill>
                  <a:schemeClr val="tx1"/>
                </a:solidFill>
                <a:latin typeface="Arial" charset="0"/>
                <a:ea typeface="+mn-ea"/>
                <a:cs typeface="+mn-cs"/>
              </a:rPr>
              <a:t> button, both </a:t>
            </a:r>
            <a:r>
              <a:rPr kumimoji="1" lang="en-US" sz="1200" b="0" i="1" u="none" strike="noStrike" kern="1200" baseline="0" dirty="0">
                <a:solidFill>
                  <a:schemeClr val="tx1"/>
                </a:solidFill>
                <a:latin typeface="Arial" charset="0"/>
                <a:ea typeface="+mn-ea"/>
                <a:cs typeface="+mn-cs"/>
              </a:rPr>
              <a:t>block-continue</a:t>
            </a:r>
            <a:r>
              <a:rPr kumimoji="1" lang="en-US" sz="1200" b="0" i="0" u="none" strike="noStrike" kern="1200" baseline="0" dirty="0">
                <a:solidFill>
                  <a:schemeClr val="tx1"/>
                </a:solidFill>
                <a:latin typeface="Arial" charset="0"/>
                <a:ea typeface="+mn-ea"/>
                <a:cs typeface="+mn-cs"/>
              </a:rPr>
              <a:t> and </a:t>
            </a:r>
            <a:r>
              <a:rPr kumimoji="1" lang="en-US" sz="1200" b="0" i="1" u="none" strike="noStrike" kern="1200" baseline="0" dirty="0">
                <a:solidFill>
                  <a:schemeClr val="tx1"/>
                </a:solidFill>
                <a:latin typeface="Arial" charset="0"/>
                <a:ea typeface="+mn-ea"/>
                <a:cs typeface="+mn-cs"/>
              </a:rPr>
              <a:t>continue</a:t>
            </a:r>
            <a:r>
              <a:rPr kumimoji="1" lang="en-US" sz="1200" b="0" i="0" u="none" strike="noStrike" kern="1200" baseline="0" dirty="0">
                <a:solidFill>
                  <a:schemeClr val="tx1"/>
                </a:solidFill>
                <a:latin typeface="Arial" charset="0"/>
                <a:ea typeface="+mn-ea"/>
                <a:cs typeface="+mn-cs"/>
              </a:rPr>
              <a:t> entries will be recorded.</a:t>
            </a:r>
            <a:endParaRPr lang="en-US" dirty="0"/>
          </a:p>
        </p:txBody>
      </p:sp>
    </p:spTree>
    <p:extLst>
      <p:ext uri="{BB962C8B-B14F-4D97-AF65-F5344CB8AC3E}">
        <p14:creationId xmlns:p14="http://schemas.microsoft.com/office/powerpoint/2010/main" val="2260389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lang="en-US" dirty="0"/>
              <a:t>Beginning with PAN-OS 5.0 (used in NS</a:t>
            </a:r>
            <a:r>
              <a:rPr lang="en-US" baseline="0" dirty="0"/>
              <a:t> Lab)</a:t>
            </a:r>
            <a:r>
              <a:rPr lang="en-US" dirty="0"/>
              <a:t>, Palo Alto Networks firewalls support</a:t>
            </a:r>
            <a:r>
              <a:rPr lang="en-US" baseline="0" dirty="0"/>
              <a:t> two URL filtering services: PAN-DB and BrightCloud. BrightCloud lookups are available on previous versions of PAN-OS. </a:t>
            </a:r>
          </a:p>
          <a:p>
            <a:endParaRPr lang="en-US" baseline="0" dirty="0"/>
          </a:p>
          <a:p>
            <a:r>
              <a:rPr lang="en-US" baseline="0" dirty="0"/>
              <a:t>The two lookup services are licensed separately and only one can be active on a firewall at a time.</a:t>
            </a:r>
          </a:p>
          <a:p>
            <a:endParaRPr lang="en-US" baseline="0" dirty="0"/>
          </a:p>
        </p:txBody>
      </p:sp>
    </p:spTree>
    <p:extLst>
      <p:ext uri="{BB962C8B-B14F-4D97-AF65-F5344CB8AC3E}">
        <p14:creationId xmlns:p14="http://schemas.microsoft.com/office/powerpoint/2010/main" val="187786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normAutofit/>
          </a:bodyPr>
          <a:lstStyle/>
          <a:p>
            <a:r>
              <a:rPr lang="en-US" b="0" baseline="0" dirty="0"/>
              <a:t>In order to provide the most robust network security model possible, the Palo Alto Networks firewall allows granular control over network traffic. Beyond simply allowing or denying traffic based on source, destination, and port information, the device can examine allowed traffic for specific threats. including viruses and spyware. Additionally, traffic can be scanned for prohibited action, such as the distribution of sensitive data.</a:t>
            </a:r>
          </a:p>
        </p:txBody>
      </p:sp>
    </p:spTree>
    <p:extLst>
      <p:ext uri="{BB962C8B-B14F-4D97-AF65-F5344CB8AC3E}">
        <p14:creationId xmlns:p14="http://schemas.microsoft.com/office/powerpoint/2010/main" val="1526333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pPr marL="0" lvl="1"/>
            <a:r>
              <a:rPr lang="en-US" dirty="0">
                <a:sym typeface="Wingdings"/>
              </a:rPr>
              <a:t>The migration from BrightCloud to PAN-DB is fully automated. Policies and profiles are automatically migrated as part of the activation process. BrightCloud categories will be replaced with PAN-DB categories, without any user interaction. A reboot is not required but an auto-commit will be initiated by the firewall once the activation and migration is complete.</a:t>
            </a:r>
          </a:p>
          <a:p>
            <a:pPr marL="0" lvl="1"/>
            <a:endParaRPr lang="en-US" dirty="0">
              <a:sym typeface="Wingdings"/>
            </a:endParaRPr>
          </a:p>
          <a:p>
            <a:pPr marL="0" lvl="1"/>
            <a:r>
              <a:rPr lang="en-US" dirty="0">
                <a:sym typeface="Wingdings"/>
              </a:rPr>
              <a:t>PAN-DB combines similar BrightCloud categories for efficiency and performance purposes. During migration, instances where old categories are replaced by newer categories, the more restrictive action will be applied. For example, consider a URL filtering profile which uses the </a:t>
            </a:r>
            <a:r>
              <a:rPr lang="en-US" b="1" dirty="0">
                <a:sym typeface="Wingdings"/>
              </a:rPr>
              <a:t>Religion</a:t>
            </a:r>
            <a:r>
              <a:rPr lang="en-US" dirty="0">
                <a:sym typeface="Wingdings"/>
              </a:rPr>
              <a:t> and </a:t>
            </a:r>
            <a:r>
              <a:rPr lang="en-US" b="1" dirty="0">
                <a:sym typeface="Wingdings"/>
              </a:rPr>
              <a:t>Cult and Occult</a:t>
            </a:r>
            <a:r>
              <a:rPr lang="en-US" dirty="0">
                <a:sym typeface="Wingdings"/>
              </a:rPr>
              <a:t> categories set to </a:t>
            </a:r>
            <a:r>
              <a:rPr lang="en-US" b="1" dirty="0">
                <a:sym typeface="Wingdings"/>
              </a:rPr>
              <a:t>Alert</a:t>
            </a:r>
            <a:r>
              <a:rPr lang="en-US" dirty="0">
                <a:sym typeface="Wingdings"/>
              </a:rPr>
              <a:t> and </a:t>
            </a:r>
            <a:r>
              <a:rPr lang="en-US" b="1" dirty="0">
                <a:sym typeface="Wingdings"/>
              </a:rPr>
              <a:t>Block</a:t>
            </a:r>
            <a:r>
              <a:rPr lang="en-US" dirty="0">
                <a:sym typeface="Wingdings"/>
              </a:rPr>
              <a:t>, respectively. PAN-DB combines these categories into </a:t>
            </a:r>
            <a:r>
              <a:rPr lang="en-US" b="1" dirty="0">
                <a:sym typeface="Wingdings"/>
              </a:rPr>
              <a:t>Religion</a:t>
            </a:r>
            <a:r>
              <a:rPr lang="en-US" dirty="0">
                <a:sym typeface="Wingdings"/>
              </a:rPr>
              <a:t>. During migration, the old categories will be replaced with </a:t>
            </a:r>
            <a:r>
              <a:rPr lang="en-US" b="1" dirty="0">
                <a:sym typeface="Wingdings"/>
              </a:rPr>
              <a:t>Religion</a:t>
            </a:r>
            <a:r>
              <a:rPr lang="en-US" dirty="0">
                <a:sym typeface="Wingdings"/>
              </a:rPr>
              <a:t> and the action will be set to </a:t>
            </a:r>
            <a:r>
              <a:rPr lang="en-US" b="1" dirty="0">
                <a:sym typeface="Wingdings"/>
              </a:rPr>
              <a:t>Block</a:t>
            </a:r>
            <a:r>
              <a:rPr lang="en-US" dirty="0">
                <a:sym typeface="Wingdings"/>
              </a:rPr>
              <a:t> because that was the most restrictive of the original actions. </a:t>
            </a:r>
          </a:p>
          <a:p>
            <a:endParaRPr lang="en-US" dirty="0"/>
          </a:p>
        </p:txBody>
      </p:sp>
    </p:spTree>
    <p:extLst>
      <p:ext uri="{BB962C8B-B14F-4D97-AF65-F5344CB8AC3E}">
        <p14:creationId xmlns:p14="http://schemas.microsoft.com/office/powerpoint/2010/main" val="405791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293688" y="407988"/>
            <a:ext cx="6094412" cy="4572000"/>
          </a:xfrm>
          <a:ln/>
        </p:spPr>
      </p:sp>
      <p:sp>
        <p:nvSpPr>
          <p:cNvPr id="3" name="Notes Placeholder 2"/>
          <p:cNvSpPr>
            <a:spLocks noGrp="1"/>
          </p:cNvSpPr>
          <p:nvPr>
            <p:ph type="body" idx="1"/>
          </p:nvPr>
        </p:nvSpPr>
        <p:spPr/>
        <p:txBody>
          <a:bodyPr>
            <a:noAutofit/>
          </a:bodyPr>
          <a:lstStyle/>
          <a:p>
            <a:pPr>
              <a:lnSpc>
                <a:spcPct val="100000"/>
              </a:lnSpc>
              <a:spcBef>
                <a:spcPts val="600"/>
              </a:spcBef>
              <a:spcAft>
                <a:spcPts val="0"/>
              </a:spcAft>
            </a:pPr>
            <a:r>
              <a:rPr lang="en-US" dirty="0"/>
              <a:t>File Blocking profiles control the flow of a wide range of file types by looking deep within the payload to identify the file type (as opposed to looking only at the file extension) to determine if the transfer of the file is allowed by policy. File blocking by type can be implemented on a per application basis. For example, an organization can use file blocking</a:t>
            </a:r>
            <a:r>
              <a:rPr lang="en-US" baseline="0" dirty="0"/>
              <a:t> </a:t>
            </a:r>
            <a:r>
              <a:rPr lang="en-US" dirty="0"/>
              <a:t>to enable the use of specific webmail application like Gmail and allow attachments, but block the transfer of specific file types. </a:t>
            </a:r>
          </a:p>
          <a:p>
            <a:endParaRPr lang="en-US" dirty="0">
              <a:solidFill>
                <a:schemeClr val="accent4"/>
              </a:solidFill>
            </a:endParaRPr>
          </a:p>
          <a:p>
            <a:r>
              <a:rPr lang="en-US" dirty="0">
                <a:solidFill>
                  <a:schemeClr val="accent4"/>
                </a:solidFill>
              </a:rPr>
              <a:t>The available actions for File Blocking profiles are:</a:t>
            </a:r>
          </a:p>
          <a:p>
            <a:pPr marL="628650" lvl="1" indent="-171450">
              <a:spcBef>
                <a:spcPts val="600"/>
              </a:spcBef>
              <a:spcAft>
                <a:spcPts val="300"/>
              </a:spcAft>
              <a:buFont typeface="Arial" pitchFamily="34" charset="0"/>
              <a:buChar char="•"/>
            </a:pPr>
            <a:r>
              <a:rPr lang="en-US" b="1" dirty="0">
                <a:solidFill>
                  <a:schemeClr val="accent4"/>
                </a:solidFill>
              </a:rPr>
              <a:t>Block</a:t>
            </a:r>
            <a:r>
              <a:rPr lang="en-US" dirty="0">
                <a:solidFill>
                  <a:schemeClr val="accent4"/>
                </a:solidFill>
              </a:rPr>
              <a:t> – Traffic is blocked, a </a:t>
            </a:r>
            <a:r>
              <a:rPr lang="en-US" i="1" dirty="0">
                <a:solidFill>
                  <a:schemeClr val="accent4"/>
                </a:solidFill>
              </a:rPr>
              <a:t>Block</a:t>
            </a:r>
            <a:r>
              <a:rPr lang="en-US" dirty="0">
                <a:solidFill>
                  <a:schemeClr val="accent4"/>
                </a:solidFill>
              </a:rPr>
              <a:t> log entry is generated, and a Response page is sent to the user’s browser if the traffic is web-based</a:t>
            </a:r>
          </a:p>
          <a:p>
            <a:pPr marL="628650" lvl="1" indent="-171450">
              <a:spcBef>
                <a:spcPts val="600"/>
              </a:spcBef>
              <a:spcAft>
                <a:spcPts val="300"/>
              </a:spcAft>
              <a:buFont typeface="Arial" pitchFamily="34" charset="0"/>
              <a:buChar char="•"/>
            </a:pPr>
            <a:r>
              <a:rPr lang="en-US" b="1" dirty="0">
                <a:solidFill>
                  <a:schemeClr val="accent4"/>
                </a:solidFill>
              </a:rPr>
              <a:t>Alert</a:t>
            </a:r>
            <a:r>
              <a:rPr lang="en-US" dirty="0">
                <a:solidFill>
                  <a:schemeClr val="accent4"/>
                </a:solidFill>
              </a:rPr>
              <a:t> – Allow the user to access the file but add an alert to the URL log</a:t>
            </a:r>
          </a:p>
          <a:p>
            <a:pPr marL="628650" lvl="1" indent="-171450">
              <a:spcBef>
                <a:spcPts val="600"/>
              </a:spcBef>
              <a:spcAft>
                <a:spcPts val="300"/>
              </a:spcAft>
              <a:buFont typeface="Arial" pitchFamily="34" charset="0"/>
              <a:buChar char="•"/>
            </a:pPr>
            <a:r>
              <a:rPr lang="en-US" b="1" dirty="0">
                <a:solidFill>
                  <a:schemeClr val="accent4"/>
                </a:solidFill>
              </a:rPr>
              <a:t>Continue</a:t>
            </a:r>
            <a:r>
              <a:rPr lang="en-US" dirty="0">
                <a:solidFill>
                  <a:schemeClr val="accent4"/>
                </a:solidFill>
              </a:rPr>
              <a:t> – Send a response page requiring the user to click </a:t>
            </a:r>
            <a:r>
              <a:rPr lang="en-US" b="1" dirty="0">
                <a:solidFill>
                  <a:schemeClr val="accent4"/>
                </a:solidFill>
              </a:rPr>
              <a:t>Continue</a:t>
            </a:r>
            <a:r>
              <a:rPr lang="en-US" dirty="0">
                <a:solidFill>
                  <a:schemeClr val="accent4"/>
                </a:solidFill>
              </a:rPr>
              <a:t> to proceed, log the action</a:t>
            </a:r>
          </a:p>
          <a:p>
            <a:pPr marL="628650" lvl="1" indent="-171450">
              <a:spcBef>
                <a:spcPts val="600"/>
              </a:spcBef>
              <a:spcAft>
                <a:spcPts val="300"/>
              </a:spcAft>
              <a:buFont typeface="Arial" pitchFamily="34" charset="0"/>
              <a:buChar char="•"/>
            </a:pPr>
            <a:r>
              <a:rPr lang="en-US" b="1" dirty="0">
                <a:solidFill>
                  <a:schemeClr val="accent4"/>
                </a:solidFill>
              </a:rPr>
              <a:t>Forward</a:t>
            </a:r>
            <a:r>
              <a:rPr lang="en-US" dirty="0">
                <a:solidFill>
                  <a:schemeClr val="accent4"/>
                </a:solidFill>
              </a:rPr>
              <a:t> – Send the file to the WildFire cloud for analysis, log the action</a:t>
            </a:r>
          </a:p>
          <a:p>
            <a:pPr marL="628650" lvl="1" indent="-171450">
              <a:spcBef>
                <a:spcPts val="600"/>
              </a:spcBef>
              <a:spcAft>
                <a:spcPts val="300"/>
              </a:spcAft>
              <a:buFont typeface="Arial" pitchFamily="34" charset="0"/>
              <a:buChar char="•"/>
            </a:pPr>
            <a:r>
              <a:rPr lang="en-US" b="1" dirty="0">
                <a:solidFill>
                  <a:schemeClr val="accent4"/>
                </a:solidFill>
              </a:rPr>
              <a:t>Continue and Forward </a:t>
            </a:r>
            <a:r>
              <a:rPr lang="en-US" dirty="0">
                <a:solidFill>
                  <a:schemeClr val="accent4"/>
                </a:solidFill>
              </a:rPr>
              <a:t>-  Send a response page requiring the user to click </a:t>
            </a:r>
            <a:r>
              <a:rPr lang="en-US" b="1" dirty="0">
                <a:solidFill>
                  <a:schemeClr val="accent4"/>
                </a:solidFill>
              </a:rPr>
              <a:t>Continue</a:t>
            </a:r>
            <a:r>
              <a:rPr lang="en-US" dirty="0">
                <a:solidFill>
                  <a:schemeClr val="accent4"/>
                </a:solidFill>
              </a:rPr>
              <a:t> to proceed and log the action. If the user continues, forward</a:t>
            </a:r>
            <a:r>
              <a:rPr lang="en-US" baseline="0" dirty="0">
                <a:solidFill>
                  <a:schemeClr val="accent4"/>
                </a:solidFill>
              </a:rPr>
              <a:t> the file to the WildFire cloud and log the action.</a:t>
            </a:r>
            <a:endParaRPr lang="en-US" dirty="0"/>
          </a:p>
          <a:p>
            <a:pPr>
              <a:lnSpc>
                <a:spcPct val="90000"/>
              </a:lnSpc>
              <a:defRPr/>
            </a:pPr>
            <a:endParaRPr lang="en-US" b="0" dirty="0"/>
          </a:p>
        </p:txBody>
      </p:sp>
    </p:spTree>
    <p:extLst>
      <p:ext uri="{BB962C8B-B14F-4D97-AF65-F5344CB8AC3E}">
        <p14:creationId xmlns:p14="http://schemas.microsoft.com/office/powerpoint/2010/main" val="34363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bwMode="auto">
          <a:xfrm>
            <a:off x="307975" y="401638"/>
            <a:ext cx="6067425" cy="4551362"/>
          </a:xfrm>
          <a:prstGeom prst="rect">
            <a:avLst/>
          </a:prstGeom>
          <a:solidFill>
            <a:srgbClr val="FFFFFF"/>
          </a:solidFill>
          <a:ln>
            <a:solidFill>
              <a:srgbClr val="000000"/>
            </a:solidFill>
            <a:miter lim="800000"/>
            <a:headEnd/>
            <a:tailEnd/>
          </a:ln>
        </p:spPr>
      </p:sp>
      <p:sp>
        <p:nvSpPr>
          <p:cNvPr id="4" name="Notes Placeholder 2"/>
          <p:cNvSpPr>
            <a:spLocks noGrp="1"/>
          </p:cNvSpPr>
          <p:nvPr>
            <p:ph type="body" idx="3"/>
          </p:nvPr>
        </p:nvSpPr>
        <p:spPr>
          <a:xfrm>
            <a:off x="200113" y="5114664"/>
            <a:ext cx="6375899" cy="4226955"/>
          </a:xfrm>
        </p:spPr>
        <p:txBody>
          <a:bodyPr>
            <a:noAutofit/>
          </a:bodyPr>
          <a:lstStyle/>
          <a:p>
            <a:pPr>
              <a:lnSpc>
                <a:spcPct val="90000"/>
              </a:lnSpc>
              <a:defRPr/>
            </a:pPr>
            <a:r>
              <a:rPr lang="en-US" dirty="0"/>
              <a:t>Drive-by downloads have become the preferred method for hackers to deliver malware to unsuspecting users. Instead of a user clicking on an attachment in an email, users can become infected via </a:t>
            </a:r>
            <a:r>
              <a:rPr lang="en-US"/>
              <a:t>a drive-by</a:t>
            </a:r>
            <a:r>
              <a:rPr lang="en-US" baseline="0"/>
              <a:t> </a:t>
            </a:r>
            <a:r>
              <a:rPr lang="en-US"/>
              <a:t>download </a:t>
            </a:r>
            <a:r>
              <a:rPr lang="en-US" dirty="0"/>
              <a:t>simply by visiting a webpage with an infected image. Often the user and even the owner of the website may be unaware that the site has been compromised. The File Blocking Profile looks within the application session, sees that a download is taking place, and verifies with the user if the file is an approved download. </a:t>
            </a:r>
            <a:endParaRPr lang="en-US" b="0" dirty="0"/>
          </a:p>
        </p:txBody>
      </p:sp>
    </p:spTree>
    <p:extLst>
      <p:ext uri="{BB962C8B-B14F-4D97-AF65-F5344CB8AC3E}">
        <p14:creationId xmlns:p14="http://schemas.microsoft.com/office/powerpoint/2010/main" val="853047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293688" y="407988"/>
            <a:ext cx="6094412" cy="4572000"/>
          </a:xfrm>
          <a:ln/>
        </p:spPr>
      </p:sp>
      <p:sp>
        <p:nvSpPr>
          <p:cNvPr id="20483" name="Notes Placeholder 2"/>
          <p:cNvSpPr>
            <a:spLocks noGrp="1"/>
          </p:cNvSpPr>
          <p:nvPr>
            <p:ph type="body" idx="1"/>
          </p:nvPr>
        </p:nvSpPr>
        <p:spPr>
          <a:noFill/>
          <a:ln/>
        </p:spPr>
        <p:txBody>
          <a:bodyPr/>
          <a:lstStyle/>
          <a:p>
            <a:pPr eaLnBrk="1" hangingPunct="1"/>
            <a:r>
              <a:rPr lang="en-US" dirty="0"/>
              <a:t>Content-ID combines a real-time threat prevention engine with a comprehensive URL database and elements of application identification to limit unauthorized data and file transfers, detect and block a wide range of threats and control non-work related web surfing. </a:t>
            </a:r>
          </a:p>
          <a:p>
            <a:pPr eaLnBrk="1" hangingPunct="1"/>
            <a:endParaRPr lang="en-US" dirty="0"/>
          </a:p>
          <a:p>
            <a:pPr eaLnBrk="1" hangingPunct="1"/>
            <a:r>
              <a:rPr lang="en-US" dirty="0"/>
              <a:t>Advantages of Content-ID include:</a:t>
            </a:r>
          </a:p>
          <a:p>
            <a:pPr marL="742950" lvl="1" indent="-285750" eaLnBrk="1" hangingPunct="1">
              <a:buFont typeface="Arial" pitchFamily="34" charset="0"/>
              <a:buChar char="•"/>
            </a:pPr>
            <a:r>
              <a:rPr lang="en-US" dirty="0"/>
              <a:t>A stream-based, not file-based</a:t>
            </a:r>
            <a:r>
              <a:rPr lang="en-US" baseline="0" dirty="0"/>
              <a:t>, architecture for real-time performance</a:t>
            </a:r>
          </a:p>
          <a:p>
            <a:pPr marL="742950" lvl="1" indent="-285750" eaLnBrk="1" hangingPunct="1">
              <a:buFont typeface="Arial" pitchFamily="34" charset="0"/>
              <a:buChar char="•"/>
            </a:pPr>
            <a:r>
              <a:rPr lang="en-US" baseline="0" dirty="0"/>
              <a:t>The ability to block transfer of sensitive data and file transfers by type</a:t>
            </a:r>
          </a:p>
          <a:p>
            <a:pPr marL="742950" lvl="1" indent="-285750" eaLnBrk="1" hangingPunct="1">
              <a:buFont typeface="Arial" pitchFamily="34" charset="0"/>
              <a:buChar char="•"/>
            </a:pPr>
            <a:r>
              <a:rPr lang="en-US" baseline="0" dirty="0"/>
              <a:t>URL filtering capability enabled via a fully-integrated URL Database</a:t>
            </a:r>
          </a:p>
          <a:p>
            <a:pPr marL="742950" lvl="1" indent="-285750" eaLnBrk="1" hangingPunct="1">
              <a:buFont typeface="Arial" pitchFamily="34" charset="0"/>
              <a:buChar char="•"/>
            </a:pPr>
            <a:r>
              <a:rPr lang="en-US" baseline="0" dirty="0">
                <a:latin typeface="Arial" pitchFamily="34" charset="0"/>
              </a:rPr>
              <a:t>The ability to detect zero-day attacks with Wildfire</a:t>
            </a:r>
          </a:p>
          <a:p>
            <a:pPr marL="742950" lvl="1" indent="-285750" eaLnBrk="1" hangingPunct="1">
              <a:buFont typeface="Arial" pitchFamily="34" charset="0"/>
              <a:buChar char="•"/>
            </a:pPr>
            <a:endParaRPr lang="en-US" dirty="0">
              <a:latin typeface="Arial" pitchFamily="34" charset="0"/>
            </a:endParaRPr>
          </a:p>
          <a:p>
            <a:pPr eaLnBrk="1" hangingPunct="1"/>
            <a:r>
              <a:rPr lang="en-US" dirty="0">
                <a:latin typeface="Arial" pitchFamily="34" charset="0"/>
              </a:rPr>
              <a:t>For additional reading about threat prevention in PAN-OS, refer to the </a:t>
            </a:r>
            <a:r>
              <a:rPr lang="en-US" i="1" dirty="0">
                <a:latin typeface="Arial" pitchFamily="34" charset="0"/>
              </a:rPr>
              <a:t>Threat Prevention Deployment Tech Note</a:t>
            </a:r>
            <a:r>
              <a:rPr lang="en-US" dirty="0">
                <a:latin typeface="Arial" pitchFamily="34" charset="0"/>
              </a:rPr>
              <a:t> available on the support website.</a:t>
            </a:r>
          </a:p>
        </p:txBody>
      </p:sp>
    </p:spTree>
    <p:extLst>
      <p:ext uri="{BB962C8B-B14F-4D97-AF65-F5344CB8AC3E}">
        <p14:creationId xmlns:p14="http://schemas.microsoft.com/office/powerpoint/2010/main" val="161955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293688" y="407988"/>
            <a:ext cx="6094412" cy="4572000"/>
          </a:xfrm>
          <a:ln/>
        </p:spPr>
      </p:sp>
      <p:sp>
        <p:nvSpPr>
          <p:cNvPr id="20483" name="Notes Placeholder 2"/>
          <p:cNvSpPr>
            <a:spLocks noGrp="1"/>
          </p:cNvSpPr>
          <p:nvPr>
            <p:ph type="body" idx="1"/>
          </p:nvPr>
        </p:nvSpPr>
        <p:spPr>
          <a:xfrm>
            <a:off x="200113" y="5114663"/>
            <a:ext cx="6375899" cy="4428862"/>
          </a:xfrm>
          <a:noFill/>
          <a:ln/>
        </p:spPr>
        <p:txBody>
          <a:bodyPr/>
          <a:lstStyle/>
          <a:p>
            <a:r>
              <a:rPr lang="en-US" dirty="0">
                <a:latin typeface="Arial" pitchFamily="34" charset="0"/>
              </a:rPr>
              <a:t>Security profiles are objects that are added to security policies with</a:t>
            </a:r>
            <a:r>
              <a:rPr lang="en-US" baseline="0" dirty="0">
                <a:latin typeface="Arial" pitchFamily="34" charset="0"/>
              </a:rPr>
              <a:t> the </a:t>
            </a:r>
            <a:r>
              <a:rPr lang="en-US" i="1" dirty="0">
                <a:solidFill>
                  <a:srgbClr val="FF0000"/>
                </a:solidFill>
                <a:latin typeface="Arial" pitchFamily="34" charset="0"/>
              </a:rPr>
              <a:t>allow</a:t>
            </a:r>
            <a:r>
              <a:rPr lang="en-US" i="1" dirty="0">
                <a:latin typeface="Arial" pitchFamily="34" charset="0"/>
              </a:rPr>
              <a:t> </a:t>
            </a:r>
            <a:r>
              <a:rPr lang="en-US" dirty="0">
                <a:latin typeface="Arial" pitchFamily="34" charset="0"/>
              </a:rPr>
              <a:t> action. Profiles are not necessary for security policies with the </a:t>
            </a:r>
            <a:r>
              <a:rPr lang="en-US" i="1" dirty="0">
                <a:latin typeface="Arial" pitchFamily="34" charset="0"/>
              </a:rPr>
              <a:t>deny</a:t>
            </a:r>
            <a:r>
              <a:rPr lang="en-US" i="1" baseline="0" dirty="0">
                <a:latin typeface="Arial" pitchFamily="34" charset="0"/>
              </a:rPr>
              <a:t> </a:t>
            </a:r>
            <a:r>
              <a:rPr lang="en-US" i="0" baseline="0" dirty="0">
                <a:latin typeface="Arial" pitchFamily="34" charset="0"/>
              </a:rPr>
              <a:t>action, since no further processing is needed if the packet is to be dropped. </a:t>
            </a:r>
            <a:r>
              <a:rPr lang="en-US" dirty="0">
                <a:latin typeface="Arial" pitchFamily="34" charset="0"/>
              </a:rPr>
              <a:t>As with policies, profiles are applied to all packets over the life of a session.</a:t>
            </a:r>
            <a:endParaRPr lang="en-US" i="0" baseline="0" dirty="0">
              <a:latin typeface="Arial" pitchFamily="34" charset="0"/>
            </a:endParaRPr>
          </a:p>
          <a:p>
            <a:endParaRPr lang="en-US" dirty="0">
              <a:latin typeface="Arial" pitchFamily="34" charset="0"/>
            </a:endParaRPr>
          </a:p>
          <a:p>
            <a:r>
              <a:rPr lang="en-US" dirty="0">
                <a:latin typeface="Arial" pitchFamily="34" charset="0"/>
              </a:rPr>
              <a:t>The profiles represent additional security checks to be performed on the allowed traffic. They</a:t>
            </a:r>
            <a:r>
              <a:rPr lang="en-US" baseline="0" dirty="0">
                <a:latin typeface="Arial" pitchFamily="34" charset="0"/>
              </a:rPr>
              <a:t> </a:t>
            </a:r>
            <a:r>
              <a:rPr lang="en-US" dirty="0">
                <a:latin typeface="Arial" pitchFamily="34" charset="0"/>
              </a:rPr>
              <a:t>look for improper or malicious use of applications that are allowed in the environment. For example, web browsing may be allowed, but you still worry that users could download a virus from a website. The security policy would allow web browsing and an anti-virus profile would be added in order to detect and react to viruses.</a:t>
            </a:r>
          </a:p>
          <a:p>
            <a:endParaRPr lang="en-US" dirty="0">
              <a:latin typeface="Arial" pitchFamily="34" charset="0"/>
            </a:endParaRPr>
          </a:p>
          <a:p>
            <a:r>
              <a:rPr lang="en-US" dirty="0">
                <a:latin typeface="Arial" pitchFamily="34" charset="0"/>
              </a:rPr>
              <a:t>Types of security profiles</a:t>
            </a:r>
            <a:r>
              <a:rPr lang="en-US" baseline="0" dirty="0">
                <a:latin typeface="Arial" pitchFamily="34" charset="0"/>
              </a:rPr>
              <a:t> </a:t>
            </a:r>
            <a:r>
              <a:rPr lang="en-US" dirty="0">
                <a:latin typeface="Arial" pitchFamily="34" charset="0"/>
              </a:rPr>
              <a:t>include:</a:t>
            </a:r>
          </a:p>
          <a:p>
            <a:pPr marL="628650" lvl="1" indent="-171450">
              <a:buFont typeface="Arial" pitchFamily="34" charset="0"/>
              <a:buChar char="•"/>
            </a:pPr>
            <a:r>
              <a:rPr lang="en-US" dirty="0">
                <a:latin typeface="Arial" pitchFamily="34" charset="0"/>
              </a:rPr>
              <a:t>Antivirus: Detects infected files being transferred with the application.</a:t>
            </a:r>
          </a:p>
          <a:p>
            <a:pPr marL="628650" lvl="1" indent="-171450">
              <a:buFont typeface="Arial" pitchFamily="34" charset="0"/>
              <a:buChar char="•"/>
            </a:pPr>
            <a:r>
              <a:rPr lang="en-US" dirty="0">
                <a:latin typeface="Arial" pitchFamily="34" charset="0"/>
              </a:rPr>
              <a:t>Anti-Spyware: Detects spyware downloads and traffic from already installed spyware.</a:t>
            </a:r>
          </a:p>
          <a:p>
            <a:pPr marL="628650" lvl="1" indent="-171450">
              <a:buFont typeface="Arial" pitchFamily="34" charset="0"/>
              <a:buChar char="•"/>
            </a:pPr>
            <a:r>
              <a:rPr lang="en-US" dirty="0">
                <a:latin typeface="Arial" pitchFamily="34" charset="0"/>
              </a:rPr>
              <a:t>Vulnerability Protection: Detects attempts to exploit known software vulnerabilities.</a:t>
            </a:r>
          </a:p>
          <a:p>
            <a:pPr marL="628650" lvl="1" indent="-171450">
              <a:buFont typeface="Arial" pitchFamily="34" charset="0"/>
              <a:buChar char="•"/>
            </a:pPr>
            <a:r>
              <a:rPr lang="en-US" dirty="0">
                <a:latin typeface="Arial" pitchFamily="34" charset="0"/>
              </a:rPr>
              <a:t>URL Filtering: Classifies and controls web browsing based on content.</a:t>
            </a:r>
          </a:p>
          <a:p>
            <a:pPr marL="628650" lvl="1" indent="-171450">
              <a:buFont typeface="Arial" pitchFamily="34" charset="0"/>
              <a:buChar char="•"/>
            </a:pPr>
            <a:r>
              <a:rPr lang="en-US" dirty="0">
                <a:latin typeface="Arial" pitchFamily="34" charset="0"/>
              </a:rPr>
              <a:t>File Blocking: Tracks and blocks file uploads and downloads based upon file type and application.</a:t>
            </a:r>
          </a:p>
          <a:p>
            <a:pPr marL="628650" lvl="1" indent="-171450">
              <a:buFont typeface="Arial" pitchFamily="34" charset="0"/>
              <a:buChar char="•"/>
            </a:pPr>
            <a:r>
              <a:rPr lang="en-US" dirty="0">
                <a:latin typeface="Arial" pitchFamily="34" charset="0"/>
              </a:rPr>
              <a:t>Data Filtering: Looks for specific patterns of data in the traffic.</a:t>
            </a:r>
          </a:p>
          <a:p>
            <a:endParaRPr kumimoji="1" lang="en-US" sz="1200" b="0" i="0" u="none" strike="noStrike" kern="1200" baseline="0" dirty="0">
              <a:solidFill>
                <a:schemeClr val="tx1"/>
              </a:solidFill>
              <a:latin typeface="Arial" charset="0"/>
              <a:ea typeface="+mn-ea"/>
              <a:cs typeface="+mn-cs"/>
            </a:endParaRPr>
          </a:p>
          <a:p>
            <a:endParaRPr lang="en-US" dirty="0">
              <a:latin typeface="Arial" pitchFamily="34" charset="0"/>
            </a:endParaRPr>
          </a:p>
        </p:txBody>
      </p:sp>
    </p:spTree>
    <p:extLst>
      <p:ext uri="{BB962C8B-B14F-4D97-AF65-F5344CB8AC3E}">
        <p14:creationId xmlns:p14="http://schemas.microsoft.com/office/powerpoint/2010/main" val="106095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293688" y="407988"/>
            <a:ext cx="6094412" cy="4572000"/>
          </a:xfrm>
          <a:ln/>
        </p:spPr>
      </p:sp>
      <p:sp>
        <p:nvSpPr>
          <p:cNvPr id="2867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399457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293688" y="407988"/>
            <a:ext cx="6094412" cy="4572000"/>
          </a:xfrm>
          <a:ln/>
        </p:spPr>
      </p:sp>
      <p:sp>
        <p:nvSpPr>
          <p:cNvPr id="28675" name="Notes Placeholder 2"/>
          <p:cNvSpPr>
            <a:spLocks noGrp="1"/>
          </p:cNvSpPr>
          <p:nvPr>
            <p:ph type="body" idx="1"/>
          </p:nvPr>
        </p:nvSpPr>
        <p:spPr>
          <a:noFill/>
          <a:ln/>
        </p:spPr>
        <p:txBody>
          <a:bodyPr/>
          <a:lstStyle/>
          <a:p>
            <a:r>
              <a:rPr lang="en-US" dirty="0">
                <a:latin typeface="Arial" pitchFamily="34" charset="0"/>
              </a:rPr>
              <a:t>The Anti-Virus profile defines actions to be taken if an infected files is detected as part of an application exchange. The listed applications represent the wide variety of vectors that modern viruses can take in infecting a system. For each application type an action can be defined. The default action is to block any detected virus unless the protocol is POP3, IMAP or SMTP, then the default action is to alert. </a:t>
            </a:r>
            <a:r>
              <a:rPr lang="en-US" dirty="0"/>
              <a:t>These three protocols are store-and-forward protocols: if an intermediate device drops the packets, SNMP/POP3/IMAP are designed to continually resend until the data is ultimately delivered. </a:t>
            </a:r>
            <a:r>
              <a:rPr lang="en-US" dirty="0">
                <a:latin typeface="Arial" pitchFamily="34" charset="0"/>
              </a:rPr>
              <a:t>For these kinds of applications the infected file needs to be removed at either the server or the client, not on the wire.</a:t>
            </a:r>
          </a:p>
          <a:p>
            <a:endParaRPr lang="en-US" dirty="0">
              <a:latin typeface="Arial" pitchFamily="34" charset="0"/>
            </a:endParaRPr>
          </a:p>
          <a:p>
            <a:pPr>
              <a:defRPr/>
            </a:pPr>
            <a:r>
              <a:rPr lang="en-US" dirty="0">
                <a:latin typeface="Arial" pitchFamily="34" charset="0"/>
              </a:rPr>
              <a:t>The </a:t>
            </a:r>
            <a:r>
              <a:rPr lang="en-US" b="1" dirty="0">
                <a:latin typeface="Arial" pitchFamily="34" charset="0"/>
              </a:rPr>
              <a:t>Actions</a:t>
            </a:r>
            <a:r>
              <a:rPr lang="en-US" dirty="0">
                <a:latin typeface="Arial" pitchFamily="34" charset="0"/>
              </a:rPr>
              <a:t> column configures the action taken if the infected file is identified by the firewall anti-virus definitions file. The </a:t>
            </a:r>
            <a:r>
              <a:rPr lang="en-US" b="1" dirty="0">
                <a:latin typeface="Arial" pitchFamily="34" charset="0"/>
              </a:rPr>
              <a:t>WildFire Action </a:t>
            </a:r>
            <a:r>
              <a:rPr lang="en-US" dirty="0">
                <a:latin typeface="Arial" pitchFamily="34" charset="0"/>
              </a:rPr>
              <a:t>column defines the action taken if the infected file is matched against the threat list maintained by the WildFire subscription feature, which is discussed later in this module.</a:t>
            </a:r>
          </a:p>
          <a:p>
            <a:pPr>
              <a:defRPr/>
            </a:pPr>
            <a:endParaRPr lang="en-US" dirty="0">
              <a:latin typeface="Arial" pitchFamily="34" charset="0"/>
            </a:endParaRPr>
          </a:p>
          <a:p>
            <a:pPr>
              <a:defRPr/>
            </a:pPr>
            <a:r>
              <a:rPr lang="en-US" dirty="0"/>
              <a:t>If you configure the action to alert, no traffic will be blocked. The only action taken will be to generate an entry in the threat log</a:t>
            </a:r>
            <a:r>
              <a:rPr lang="en-US" dirty="0">
                <a:latin typeface="Arial" pitchFamily="34" charset="0"/>
              </a:rPr>
              <a:t>. By selecting the </a:t>
            </a:r>
            <a:r>
              <a:rPr lang="en-US" b="1" dirty="0">
                <a:latin typeface="Arial" pitchFamily="34" charset="0"/>
              </a:rPr>
              <a:t>Packet Capture </a:t>
            </a:r>
            <a:r>
              <a:rPr lang="en-US" dirty="0">
                <a:latin typeface="Arial" pitchFamily="34" charset="0"/>
              </a:rPr>
              <a:t>check box, any alert will also be accompanied by a packet capture of the portion of the file that triggered the virus signature. This can be use to verify the presence of the virus and rule out false positives.</a:t>
            </a:r>
          </a:p>
          <a:p>
            <a:pPr>
              <a:defRPr/>
            </a:pPr>
            <a:endParaRPr lang="en-US" dirty="0">
              <a:latin typeface="Arial" pitchFamily="34" charset="0"/>
            </a:endParaRPr>
          </a:p>
          <a:p>
            <a:pPr>
              <a:defRPr/>
            </a:pPr>
            <a:r>
              <a:rPr lang="en-US" dirty="0">
                <a:latin typeface="Arial" pitchFamily="34" charset="0"/>
              </a:rPr>
              <a:t>SMB –</a:t>
            </a:r>
            <a:r>
              <a:rPr lang="en-US" baseline="0" dirty="0">
                <a:latin typeface="Arial" pitchFamily="34" charset="0"/>
              </a:rPr>
              <a:t> Server Message Block protocol (uses port 137, 138, 139 or 445)</a:t>
            </a:r>
            <a:endParaRPr lang="en-US" dirty="0">
              <a:latin typeface="Arial" pitchFamily="34" charset="0"/>
            </a:endParaRPr>
          </a:p>
          <a:p>
            <a:endParaRPr lang="en-US" dirty="0">
              <a:latin typeface="Arial" pitchFamily="34" charset="0"/>
            </a:endParaRPr>
          </a:p>
        </p:txBody>
      </p:sp>
    </p:spTree>
    <p:extLst>
      <p:ext uri="{BB962C8B-B14F-4D97-AF65-F5344CB8AC3E}">
        <p14:creationId xmlns:p14="http://schemas.microsoft.com/office/powerpoint/2010/main" val="416526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688" y="407988"/>
            <a:ext cx="6094412" cy="4572000"/>
          </a:xfrm>
        </p:spPr>
      </p:sp>
      <p:sp>
        <p:nvSpPr>
          <p:cNvPr id="3" name="Notes Placeholder 2"/>
          <p:cNvSpPr>
            <a:spLocks noGrp="1"/>
          </p:cNvSpPr>
          <p:nvPr>
            <p:ph type="body" idx="1"/>
          </p:nvPr>
        </p:nvSpPr>
        <p:spPr/>
        <p:txBody>
          <a:bodyPr/>
          <a:lstStyle/>
          <a:p>
            <a:r>
              <a:rPr lang="en-US" dirty="0"/>
              <a:t>The administrator can configure anti-virus profiles reduce false positive results or to ignore log messages irrelevant to the particular network. </a:t>
            </a:r>
          </a:p>
          <a:p>
            <a:endParaRPr lang="en-US" dirty="0"/>
          </a:p>
          <a:p>
            <a:r>
              <a:rPr lang="en-US" dirty="0"/>
              <a:t>To create an exception, search the threat log for the threat ID that you wish to exclude. Add the threat ID to the </a:t>
            </a:r>
            <a:r>
              <a:rPr lang="en-US" b="1" dirty="0"/>
              <a:t>Virus Exception</a:t>
            </a:r>
            <a:r>
              <a:rPr lang="en-US" dirty="0"/>
              <a:t> tab. In the example above, this profile will not alert or block the </a:t>
            </a:r>
            <a:r>
              <a:rPr lang="en-US" dirty="0" err="1"/>
              <a:t>Eicar</a:t>
            </a:r>
            <a:r>
              <a:rPr lang="en-US" dirty="0"/>
              <a:t> test virus file.</a:t>
            </a:r>
          </a:p>
        </p:txBody>
      </p:sp>
    </p:spTree>
    <p:extLst>
      <p:ext uri="{BB962C8B-B14F-4D97-AF65-F5344CB8AC3E}">
        <p14:creationId xmlns:p14="http://schemas.microsoft.com/office/powerpoint/2010/main" val="2244587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293688" y="407988"/>
            <a:ext cx="6094412" cy="4572000"/>
          </a:xfrm>
          <a:ln/>
        </p:spPr>
      </p:sp>
      <p:sp>
        <p:nvSpPr>
          <p:cNvPr id="29699"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432801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2050" name="Clip" r:id="rId3" imgW="3709988" imgH="2963863" progId="">
                  <p:embed/>
                </p:oleObj>
              </mc:Choice>
              <mc:Fallback>
                <p:oleObj name="Clip" r:id="rId3" imgW="3709988" imgH="2963863" progId="">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
        <p:nvSpPr>
          <p:cNvPr id="3" name="Titl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p:cNvSpPr>
          <p:nvPr userDrawn="1"/>
        </p:nvSpPr>
        <p:spPr>
          <a:xfrm>
            <a:off x="6457950" y="6165304"/>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8375DD-61F1-4FCF-AA3A-E88FC7B70D8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p:cNvSpPr txBox="1">
            <a:spLocks/>
          </p:cNvSpPr>
          <p:nvPr userDrawn="1"/>
        </p:nvSpPr>
        <p:spPr>
          <a:xfrm>
            <a:off x="6457950" y="6165304"/>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8375DD-61F1-4FCF-AA3A-E88FC7B70D8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143240" y="6477000"/>
            <a:ext cx="2719398"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a:t>
            </a:r>
          </a:p>
          <a:p>
            <a:pPr lvl="1" algn="ctr">
              <a:spcBef>
                <a:spcPct val="50000"/>
              </a:spcBef>
              <a:defRPr/>
            </a:pPr>
            <a:r>
              <a:rPr lang="en-US" sz="1200" dirty="0">
                <a:latin typeface="Arial Narrow" pitchFamily="34" charset="0"/>
              </a:rPr>
              <a:t>     </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p:nvPicPr>
        <p:blipFill>
          <a:blip r:embed="rId16"/>
          <a:srcRect/>
          <a:stretch>
            <a:fillRect/>
          </a:stretch>
        </p:blipFill>
        <p:spPr bwMode="auto">
          <a:xfrm>
            <a:off x="107504" y="6270625"/>
            <a:ext cx="1714500" cy="587375"/>
          </a:xfrm>
          <a:prstGeom prst="rect">
            <a:avLst/>
          </a:prstGeom>
          <a:noFill/>
          <a:ln w="9525">
            <a:noFill/>
            <a:miter lim="800000"/>
            <a:headEnd/>
            <a:tailEnd/>
          </a:ln>
        </p:spPr>
      </p:pic>
      <p:graphicFrame>
        <p:nvGraphicFramePr>
          <p:cNvPr id="1026" name="Object 23"/>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26" name="Clip" r:id="rId17" imgW="3709988" imgH="2963863" progId="">
                  <p:embed/>
                </p:oleObj>
              </mc:Choice>
              <mc:Fallback>
                <p:oleObj name="Clip" r:id="rId17" imgW="3709988" imgH="2963863" progId="">
                  <p:embed/>
                  <p:pic>
                    <p:nvPicPr>
                      <p:cNvPr id="1026"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6"/>
          <p:cNvSpPr>
            <a:spLocks noChangeArrowheads="1"/>
          </p:cNvSpPr>
          <p:nvPr userDrawn="1"/>
        </p:nvSpPr>
        <p:spPr bwMode="auto">
          <a:xfrm>
            <a:off x="6660232" y="6453336"/>
            <a:ext cx="2304256" cy="381000"/>
          </a:xfrm>
          <a:prstGeom prst="rect">
            <a:avLst/>
          </a:prstGeom>
          <a:noFill/>
          <a:ln w="9525">
            <a:noFill/>
            <a:miter lim="800000"/>
            <a:headEnd/>
            <a:tailEnd/>
          </a:ln>
        </p:spPr>
        <p:txBody>
          <a:bodyPr anchor="b"/>
          <a:lstStyle/>
          <a:p>
            <a:pPr lvl="1" algn="r">
              <a:spcBef>
                <a:spcPct val="50000"/>
              </a:spcBef>
              <a:defRPr/>
            </a:pPr>
            <a:r>
              <a:rPr lang="en-US" sz="1100" dirty="0">
                <a:latin typeface="Arial Narrow" pitchFamily="34" charset="0"/>
              </a:rPr>
              <a:t>Last Update: 05/05/2021</a:t>
            </a:r>
          </a:p>
          <a:p>
            <a:pPr lvl="1" algn="r">
              <a:spcBef>
                <a:spcPct val="50000"/>
              </a:spcBef>
              <a:defRPr/>
            </a:pPr>
            <a:r>
              <a:rPr lang="en-US" sz="1100" dirty="0">
                <a:latin typeface="Arial Narrow" pitchFamily="34" charset="0"/>
              </a:rPr>
              <a:t>  Slide</a:t>
            </a:r>
            <a:fld id="{1CC4083C-171B-4D5C-909E-1A684B99E0E2}" type="slidenum">
              <a:rPr lang="en-US" sz="1100" smtClean="0">
                <a:latin typeface="Arial Narrow" pitchFamily="34" charset="0"/>
              </a:rPr>
              <a:pPr lvl="1" algn="r">
                <a:spcBef>
                  <a:spcPct val="50000"/>
                </a:spcBef>
                <a:defRPr/>
              </a:pPr>
              <a:t>‹#›</a:t>
            </a:fld>
            <a:endParaRPr lang="en-US" sz="1100" dirty="0">
              <a:latin typeface="Arial Narrow" pitchFamily="34" charset="0"/>
            </a:endParaRPr>
          </a:p>
        </p:txBody>
      </p:sp>
      <p:pic>
        <p:nvPicPr>
          <p:cNvPr id="10" name="Picture 9" descr="pan_H_logo_small.jpg">
            <a:extLst>
              <a:ext uri="{FF2B5EF4-FFF2-40B4-BE49-F238E27FC236}">
                <a16:creationId xmlns:a16="http://schemas.microsoft.com/office/drawing/2014/main" id="{6A01F686-6FA7-49FF-98ED-36D4A989AFCB}"/>
              </a:ext>
            </a:extLst>
          </p:cNvPr>
          <p:cNvPicPr>
            <a:picLocks noChangeAspect="1"/>
          </p:cNvPicPr>
          <p:nvPr userDrawn="1"/>
        </p:nvPicPr>
        <p:blipFill>
          <a:blip r:embed="rId19">
            <a:clrChange>
              <a:clrFrom>
                <a:srgbClr val="FFFFFF"/>
              </a:clrFrom>
              <a:clrTo>
                <a:srgbClr val="FFFFFF">
                  <a:alpha val="0"/>
                </a:srgbClr>
              </a:clrTo>
            </a:clrChange>
          </a:blip>
          <a:stretch>
            <a:fillRect/>
          </a:stretch>
        </p:blipFill>
        <p:spPr>
          <a:xfrm>
            <a:off x="2411760" y="6514311"/>
            <a:ext cx="1323043" cy="303198"/>
          </a:xfrm>
          <a:prstGeom prst="rect">
            <a:avLst/>
          </a:prstGeom>
        </p:spPr>
      </p:pic>
      <p:sp>
        <p:nvSpPr>
          <p:cNvPr id="11" name="TextBox 6">
            <a:extLst>
              <a:ext uri="{FF2B5EF4-FFF2-40B4-BE49-F238E27FC236}">
                <a16:creationId xmlns:a16="http://schemas.microsoft.com/office/drawing/2014/main" id="{82B07617-285E-4841-81A4-89F4D7F94184}"/>
              </a:ext>
            </a:extLst>
          </p:cNvPr>
          <p:cNvSpPr txBox="1"/>
          <p:nvPr userDrawn="1"/>
        </p:nvSpPr>
        <p:spPr>
          <a:xfrm>
            <a:off x="2051720" y="6239852"/>
            <a:ext cx="1308721" cy="261610"/>
          </a:xfrm>
          <a:prstGeom prst="rect">
            <a:avLst/>
          </a:prstGeom>
          <a:noFill/>
        </p:spPr>
        <p:txBody>
          <a:bodyPr wrap="square" rtlCol="0">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sz="1100" dirty="0">
                <a:latin typeface="+mj-lt"/>
              </a:rPr>
              <a:t>Source from</a:t>
            </a:r>
          </a:p>
        </p:txBody>
      </p:sp>
      <p:sp>
        <p:nvSpPr>
          <p:cNvPr id="2" name="MSIPCMContentMarking" descr="{&quot;HashCode&quot;:-1818968269,&quot;Placement&quot;:&quot;Header&quot;,&quot;Top&quot;:0.0,&quot;Left&quot;:0.0,&quot;SlideWidth&quot;:720,&quot;SlideHeight&quot;:540}">
            <a:extLst>
              <a:ext uri="{FF2B5EF4-FFF2-40B4-BE49-F238E27FC236}">
                <a16:creationId xmlns:a16="http://schemas.microsoft.com/office/drawing/2014/main" id="{46AB8731-98BF-48FD-981E-3EF07E8E1E3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hf hdr="0" dt="0"/>
  <p:txStyles>
    <p:title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2.png"/><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1845181" y="2132856"/>
            <a:ext cx="7298819" cy="1752600"/>
          </a:xfrm>
        </p:spPr>
        <p:txBody>
          <a:bodyPr>
            <a:normAutofit fontScale="70000" lnSpcReduction="20000"/>
          </a:bodyPr>
          <a:lstStyle/>
          <a:p>
            <a:pPr algn="ctr">
              <a:lnSpc>
                <a:spcPct val="130000"/>
              </a:lnSpc>
            </a:pPr>
            <a:r>
              <a:rPr lang="en-GB" sz="4400" dirty="0">
                <a:solidFill>
                  <a:srgbClr val="0033CC"/>
                </a:solidFill>
                <a:effectLst>
                  <a:outerShdw blurRad="38100" dist="38100" dir="2700000" algn="tl">
                    <a:srgbClr val="C0C0C0"/>
                  </a:outerShdw>
                </a:effectLst>
              </a:rPr>
              <a:t>Palo Alto Firewall -</a:t>
            </a:r>
            <a:endParaRPr lang="en-GB" sz="4400" b="0" dirty="0">
              <a:solidFill>
                <a:srgbClr val="0033CC"/>
              </a:solidFill>
              <a:effectLst>
                <a:outerShdw blurRad="38100" dist="38100" dir="2700000" algn="tl">
                  <a:srgbClr val="C0C0C0"/>
                </a:outerShdw>
              </a:effectLst>
            </a:endParaRPr>
          </a:p>
          <a:p>
            <a:pPr algn="ctr">
              <a:lnSpc>
                <a:spcPct val="130000"/>
              </a:lnSpc>
            </a:pPr>
            <a:r>
              <a:rPr lang="en-GB" sz="4400" b="0" dirty="0">
                <a:solidFill>
                  <a:srgbClr val="0033CC"/>
                </a:solidFill>
                <a:effectLst>
                  <a:outerShdw blurRad="38100" dist="38100" dir="2700000" algn="tl">
                    <a:srgbClr val="C0C0C0"/>
                  </a:outerShdw>
                </a:effectLst>
              </a:rPr>
              <a:t>Content Identification (Content ID)</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lvl="0" algn="ctr" eaLnBrk="0" fontAlgn="base" hangingPunct="0">
              <a:lnSpc>
                <a:spcPct val="90000"/>
              </a:lnSpc>
              <a:spcBef>
                <a:spcPct val="20000"/>
              </a:spcBef>
              <a:spcAft>
                <a:spcPct val="0"/>
              </a:spcAft>
              <a:buClr>
                <a:srgbClr val="1F497D"/>
              </a:buClr>
              <a:buSzPct val="140000"/>
            </a:pPr>
            <a:r>
              <a:rPr kumimoji="1" lang="en-GB" sz="2400" dirty="0">
                <a:solidFill>
                  <a:prstClr val="black"/>
                </a:solidFill>
                <a:latin typeface="Arial Narrow" pitchFamily="34" charset="0"/>
                <a:cs typeface="Lucida Sans Unicode"/>
              </a:rPr>
              <a:t>Diploma in CSF</a:t>
            </a:r>
          </a:p>
          <a:p>
            <a:pPr lvl="0" algn="ctr" eaLnBrk="0" fontAlgn="base" hangingPunct="0">
              <a:lnSpc>
                <a:spcPct val="90000"/>
              </a:lnSpc>
              <a:spcBef>
                <a:spcPct val="20000"/>
              </a:spcBef>
              <a:spcAft>
                <a:spcPct val="0"/>
              </a:spcAft>
              <a:buClr>
                <a:srgbClr val="1F497D"/>
              </a:buClr>
              <a:buSzPct val="140000"/>
            </a:pPr>
            <a:r>
              <a:rPr kumimoji="1" lang="en-GB" sz="2400" dirty="0">
                <a:solidFill>
                  <a:prstClr val="black"/>
                </a:solidFill>
                <a:latin typeface="Arial Narrow" pitchFamily="34" charset="0"/>
                <a:cs typeface="Lucida Sans Unicode"/>
              </a:rPr>
              <a:t>Year 3 (2020/21), Semester 5</a:t>
            </a:r>
            <a:endParaRPr kumimoji="1" lang="en-GB" sz="4000" dirty="0">
              <a:solidFill>
                <a:prstClr val="black"/>
              </a:solidFill>
              <a:effectLst>
                <a:outerShdw blurRad="38100" dist="38100" dir="2700000" algn="tl">
                  <a:srgbClr val="C0C0C0"/>
                </a:outerShdw>
              </a:effectLst>
              <a:latin typeface="Times New Roman" pitchFamily="18" charset="0"/>
              <a:cs typeface="Lucida Sans Unicode"/>
            </a:endParaRPr>
          </a:p>
          <a:p>
            <a:pPr algn="ctr">
              <a:lnSpc>
                <a:spcPct val="90000"/>
              </a:lnSpc>
              <a:spcBef>
                <a:spcPct val="20000"/>
              </a:spcBef>
              <a:buClr>
                <a:schemeClr val="tx2"/>
              </a:buClr>
              <a:buSzPct val="140000"/>
              <a:buFont typeface="Wingdings" pitchFamily="2" charset="2"/>
              <a:buNone/>
            </a:pP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73" y="3809999"/>
            <a:ext cx="3276859" cy="646331"/>
          </a:xfrm>
          <a:prstGeom prst="rect">
            <a:avLst/>
          </a:prstGeom>
        </p:spPr>
        <p:txBody>
          <a:bodyPr wrap="none">
            <a:spAutoFit/>
          </a:bodyPr>
          <a:lstStyle/>
          <a:p>
            <a:pPr algn="ctr"/>
            <a:r>
              <a:rPr kumimoji="1" lang="en-GB" sz="3600" b="1" dirty="0">
                <a:solidFill>
                  <a:srgbClr val="FF0000"/>
                </a:solidFill>
                <a:latin typeface="Arial Narrow" pitchFamily="34" charset="0"/>
              </a:rPr>
              <a:t>Network Security</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5</a:t>
            </a:r>
          </a:p>
        </p:txBody>
      </p:sp>
      <p:pic>
        <p:nvPicPr>
          <p:cNvPr id="45058" name="Picture 2" descr="http://www.essential-solutions.net/uploads/images/pages/Secur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0"/>
            <a:ext cx="2362200" cy="176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97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0"/>
            <a:ext cx="8229600" cy="764704"/>
          </a:xfrm>
        </p:spPr>
        <p:txBody>
          <a:bodyPr/>
          <a:lstStyle/>
          <a:p>
            <a:r>
              <a:rPr lang="en-US" dirty="0"/>
              <a:t>Anti-Spyware Security Profile </a:t>
            </a:r>
          </a:p>
        </p:txBody>
      </p:sp>
      <p:sp>
        <p:nvSpPr>
          <p:cNvPr id="4" name="TextBox 3"/>
          <p:cNvSpPr txBox="1"/>
          <p:nvPr/>
        </p:nvSpPr>
        <p:spPr>
          <a:xfrm>
            <a:off x="853405" y="908720"/>
            <a:ext cx="5550794" cy="301621"/>
          </a:xfrm>
          <a:prstGeom prst="rect">
            <a:avLst/>
          </a:prstGeom>
          <a:noFill/>
        </p:spPr>
        <p:txBody>
          <a:bodyPr wrap="square" rtlCol="0">
            <a:spAutoFit/>
          </a:bodyPr>
          <a:lstStyle/>
          <a:p>
            <a:pPr algn="l">
              <a:buNone/>
            </a:pPr>
            <a:r>
              <a:rPr lang="en-US" b="1" dirty="0">
                <a:solidFill>
                  <a:schemeClr val="accent4"/>
                </a:solidFill>
              </a:rPr>
              <a:t>Objects &gt; Security Profiles &gt; Anti-spyware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05" y="1327267"/>
            <a:ext cx="7607808" cy="47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130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0"/>
            <a:ext cx="8229600" cy="764704"/>
          </a:xfrm>
        </p:spPr>
        <p:txBody>
          <a:bodyPr/>
          <a:lstStyle/>
          <a:p>
            <a:r>
              <a:rPr lang="en-US" dirty="0"/>
              <a:t>Anti-Spyware Threat Types </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1288" y="2133600"/>
            <a:ext cx="45434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Accent Bar) 2"/>
          <p:cNvSpPr/>
          <p:nvPr/>
        </p:nvSpPr>
        <p:spPr bwMode="auto">
          <a:xfrm>
            <a:off x="2362200" y="1235941"/>
            <a:ext cx="1028700" cy="1160318"/>
          </a:xfrm>
          <a:prstGeom prst="accentCallout2">
            <a:avLst>
              <a:gd name="adj1" fmla="val 17656"/>
              <a:gd name="adj2" fmla="val 111420"/>
              <a:gd name="adj3" fmla="val 156660"/>
              <a:gd name="adj4" fmla="val 172222"/>
              <a:gd name="adj5" fmla="val 166132"/>
              <a:gd name="adj6" fmla="val 208889"/>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Default</a:t>
            </a:r>
          </a:p>
          <a:p>
            <a:pPr marL="0" marR="0" indent="0" algn="ctr"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Allow</a:t>
            </a:r>
          </a:p>
          <a:p>
            <a:pPr marL="0" marR="0" indent="0" algn="ctr"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Alert</a:t>
            </a:r>
          </a:p>
          <a:p>
            <a:pPr>
              <a:spcBef>
                <a:spcPts val="600"/>
              </a:spcBef>
              <a:spcAft>
                <a:spcPts val="0"/>
              </a:spcAft>
              <a:buNone/>
            </a:pPr>
            <a:r>
              <a:rPr lang="en-US" dirty="0">
                <a:solidFill>
                  <a:schemeClr val="accent3"/>
                </a:solidFill>
              </a:rPr>
              <a:t>Block</a:t>
            </a:r>
            <a:endParaRPr kumimoji="0" lang="en-US" sz="1600" b="0" i="0" u="none" strike="noStrike" cap="none" normalizeH="0" baseline="0" dirty="0">
              <a:ln>
                <a:noFill/>
              </a:ln>
              <a:solidFill>
                <a:schemeClr val="accent3"/>
              </a:solidFill>
              <a:effectLst/>
            </a:endParaRPr>
          </a:p>
        </p:txBody>
      </p:sp>
      <p:sp>
        <p:nvSpPr>
          <p:cNvPr id="7" name="Line Callout 2 (Accent Bar) 6"/>
          <p:cNvSpPr/>
          <p:nvPr/>
        </p:nvSpPr>
        <p:spPr bwMode="auto">
          <a:xfrm>
            <a:off x="781050" y="2815645"/>
            <a:ext cx="2044700" cy="2877711"/>
          </a:xfrm>
          <a:prstGeom prst="accentCallout2">
            <a:avLst>
              <a:gd name="adj1" fmla="val 17215"/>
              <a:gd name="adj2" fmla="val 105209"/>
              <a:gd name="adj3" fmla="val 48302"/>
              <a:gd name="adj4" fmla="val 137654"/>
              <a:gd name="adj5" fmla="val 23280"/>
              <a:gd name="adj6" fmla="val 174727"/>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spcBef>
                <a:spcPts val="600"/>
              </a:spcBef>
              <a:spcAft>
                <a:spcPts val="0"/>
              </a:spcAft>
              <a:buNone/>
            </a:pPr>
            <a:r>
              <a:rPr lang="en-US" dirty="0">
                <a:solidFill>
                  <a:schemeClr val="accent3"/>
                </a:solidFill>
              </a:rPr>
              <a:t>Any</a:t>
            </a:r>
          </a:p>
          <a:p>
            <a:pPr>
              <a:spcBef>
                <a:spcPts val="600"/>
              </a:spcBef>
              <a:spcAft>
                <a:spcPts val="0"/>
              </a:spcAft>
              <a:buNone/>
            </a:pPr>
            <a:r>
              <a:rPr kumimoji="0" lang="en-US" sz="1600" b="0" i="0" u="none" strike="noStrike" cap="none" normalizeH="0" baseline="0" dirty="0">
                <a:ln>
                  <a:noFill/>
                </a:ln>
                <a:solidFill>
                  <a:schemeClr val="accent3"/>
                </a:solidFill>
                <a:effectLst/>
                <a:latin typeface="Arial" charset="0"/>
              </a:rPr>
              <a:t>Adware</a:t>
            </a:r>
          </a:p>
          <a:p>
            <a:pPr marL="0" marR="0" indent="0"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rPr>
              <a:t>Backdoor</a:t>
            </a:r>
          </a:p>
          <a:p>
            <a:pPr marL="0" marR="0" indent="0"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Botnet</a:t>
            </a:r>
          </a:p>
          <a:p>
            <a:pPr marL="0" marR="0" indent="0"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rPr>
              <a:t>Browser-hijack</a:t>
            </a:r>
          </a:p>
          <a:p>
            <a:pPr marL="0" marR="0" indent="0"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Data-theft</a:t>
            </a:r>
          </a:p>
          <a:p>
            <a:pPr marL="0" marR="0" indent="0"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rPr>
              <a:t>Keylogger</a:t>
            </a:r>
          </a:p>
          <a:p>
            <a:pPr marL="0" marR="0" indent="0"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Net-worm</a:t>
            </a:r>
          </a:p>
          <a:p>
            <a:pPr marL="0" marR="0" indent="0"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p</a:t>
            </a:r>
            <a:r>
              <a:rPr kumimoji="0" lang="en-US" sz="1600" b="0" i="0" u="none" strike="noStrike" cap="none" normalizeH="0" baseline="0" dirty="0">
                <a:ln>
                  <a:noFill/>
                </a:ln>
                <a:solidFill>
                  <a:schemeClr val="accent3"/>
                </a:solidFill>
                <a:effectLst/>
              </a:rPr>
              <a:t>2p-communication</a:t>
            </a:r>
          </a:p>
          <a:p>
            <a:pPr marL="0" marR="0" indent="0" defTabSz="914400" rtl="0" eaLnBrk="0" fontAlgn="base" latinLnBrk="0" hangingPunct="0">
              <a:lnSpc>
                <a:spcPct val="85000"/>
              </a:lnSpc>
              <a:spcBef>
                <a:spcPts val="600"/>
              </a:spcBef>
              <a:spcAft>
                <a:spcPts val="0"/>
              </a:spcAft>
              <a:buClr>
                <a:schemeClr val="bg1"/>
              </a:buClr>
              <a:buSzPct val="100000"/>
              <a:buNone/>
              <a:tabLst/>
            </a:pPr>
            <a:r>
              <a:rPr lang="en-US" dirty="0">
                <a:solidFill>
                  <a:schemeClr val="accent3"/>
                </a:solidFill>
              </a:rPr>
              <a:t>Spyware</a:t>
            </a:r>
            <a:endParaRPr kumimoji="0" lang="en-US" sz="1600" b="0" i="0" u="none" strike="noStrike" cap="none" normalizeH="0" baseline="0" dirty="0">
              <a:ln>
                <a:noFill/>
              </a:ln>
              <a:solidFill>
                <a:schemeClr val="accent3"/>
              </a:solidFill>
              <a:effectLst/>
            </a:endParaRPr>
          </a:p>
        </p:txBody>
      </p:sp>
      <p:sp>
        <p:nvSpPr>
          <p:cNvPr id="6" name="TextBox 5"/>
          <p:cNvSpPr txBox="1"/>
          <p:nvPr/>
        </p:nvSpPr>
        <p:spPr>
          <a:xfrm>
            <a:off x="3951288" y="1814416"/>
            <a:ext cx="4413787" cy="301621"/>
          </a:xfrm>
          <a:prstGeom prst="rect">
            <a:avLst/>
          </a:prstGeom>
          <a:noFill/>
        </p:spPr>
        <p:txBody>
          <a:bodyPr wrap="square" rtlCol="0">
            <a:spAutoFit/>
          </a:bodyPr>
          <a:lstStyle/>
          <a:p>
            <a:pPr algn="l">
              <a:buNone/>
            </a:pPr>
            <a:r>
              <a:rPr lang="en-US" b="1" dirty="0">
                <a:solidFill>
                  <a:schemeClr val="accent4"/>
                </a:solidFill>
              </a:rPr>
              <a:t>Objects &gt; Security Profiles &gt; Anti-Spyware</a:t>
            </a:r>
          </a:p>
        </p:txBody>
      </p:sp>
    </p:spTree>
    <p:custDataLst>
      <p:tags r:id="rId1"/>
    </p:custDataLst>
    <p:extLst>
      <p:ext uri="{BB962C8B-B14F-4D97-AF65-F5344CB8AC3E}">
        <p14:creationId xmlns:p14="http://schemas.microsoft.com/office/powerpoint/2010/main" val="322312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88"/>
            <a:ext cx="8229600" cy="764792"/>
          </a:xfrm>
        </p:spPr>
        <p:txBody>
          <a:bodyPr/>
          <a:lstStyle/>
          <a:p>
            <a:r>
              <a:rPr lang="en-US" dirty="0"/>
              <a:t>Anti-Spyware Exceptions</a:t>
            </a:r>
          </a:p>
        </p:txBody>
      </p:sp>
      <p:sp>
        <p:nvSpPr>
          <p:cNvPr id="4" name="TextBox 3"/>
          <p:cNvSpPr txBox="1"/>
          <p:nvPr/>
        </p:nvSpPr>
        <p:spPr>
          <a:xfrm>
            <a:off x="955771" y="1183163"/>
            <a:ext cx="5550794" cy="369332"/>
          </a:xfrm>
          <a:prstGeom prst="rect">
            <a:avLst/>
          </a:prstGeom>
          <a:noFill/>
        </p:spPr>
        <p:txBody>
          <a:bodyPr wrap="square" rtlCol="0">
            <a:spAutoFit/>
          </a:bodyPr>
          <a:lstStyle/>
          <a:p>
            <a:r>
              <a:rPr lang="en-US" b="1" dirty="0">
                <a:solidFill>
                  <a:schemeClr val="accent4"/>
                </a:solidFill>
              </a:rPr>
              <a:t>Objects &gt; Security Profiles &gt; Anti-spyware</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71" y="1615195"/>
            <a:ext cx="7204687" cy="447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10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755576" y="2636912"/>
            <a:ext cx="7620000" cy="1486272"/>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4400" kern="0" dirty="0">
                <a:solidFill>
                  <a:srgbClr val="FFC000"/>
                </a:solidFill>
              </a:rPr>
              <a:t>Security Profiles:</a:t>
            </a:r>
            <a:br>
              <a:rPr lang="en-US" sz="4400" kern="0" dirty="0">
                <a:solidFill>
                  <a:srgbClr val="FFC000"/>
                </a:solidFill>
              </a:rPr>
            </a:br>
            <a:r>
              <a:rPr lang="en-US" sz="4400" kern="0" dirty="0">
                <a:solidFill>
                  <a:srgbClr val="FFC000"/>
                </a:solidFill>
              </a:rPr>
              <a:t>Vulnerability </a:t>
            </a:r>
          </a:p>
          <a:p>
            <a:pPr algn="ctr"/>
            <a:r>
              <a:rPr lang="en-US" sz="4400" kern="0" dirty="0">
                <a:solidFill>
                  <a:srgbClr val="FFC000"/>
                </a:solidFill>
              </a:rPr>
              <a:t>(Optional – Slides 14 to 16)</a:t>
            </a:r>
          </a:p>
        </p:txBody>
      </p:sp>
    </p:spTree>
    <p:custDataLst>
      <p:tags r:id="rId1"/>
    </p:custDataLst>
    <p:extLst>
      <p:ext uri="{BB962C8B-B14F-4D97-AF65-F5344CB8AC3E}">
        <p14:creationId xmlns:p14="http://schemas.microsoft.com/office/powerpoint/2010/main" val="214622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8182" y="23956"/>
            <a:ext cx="8700282" cy="740748"/>
          </a:xfrm>
        </p:spPr>
        <p:txBody>
          <a:bodyPr>
            <a:normAutofit/>
          </a:bodyPr>
          <a:lstStyle/>
          <a:p>
            <a:r>
              <a:rPr lang="en-US" dirty="0"/>
              <a:t>Vulnerability Protection Security Profile </a:t>
            </a:r>
          </a:p>
        </p:txBody>
      </p:sp>
      <p:grpSp>
        <p:nvGrpSpPr>
          <p:cNvPr id="3" name="Group 2"/>
          <p:cNvGrpSpPr/>
          <p:nvPr/>
        </p:nvGrpSpPr>
        <p:grpSpPr>
          <a:xfrm>
            <a:off x="766249" y="1052736"/>
            <a:ext cx="7584539" cy="5112568"/>
            <a:chOff x="523875" y="802456"/>
            <a:chExt cx="7584539" cy="5112568"/>
          </a:xfrm>
        </p:grpSpPr>
        <p:sp>
          <p:nvSpPr>
            <p:cNvPr id="10" name="TextBox 9"/>
            <p:cNvSpPr txBox="1"/>
            <p:nvPr/>
          </p:nvSpPr>
          <p:spPr>
            <a:xfrm>
              <a:off x="523875" y="802456"/>
              <a:ext cx="5550794" cy="301621"/>
            </a:xfrm>
            <a:prstGeom prst="rect">
              <a:avLst/>
            </a:prstGeom>
            <a:noFill/>
          </p:spPr>
          <p:txBody>
            <a:bodyPr wrap="square" rtlCol="0">
              <a:spAutoFit/>
            </a:bodyPr>
            <a:lstStyle/>
            <a:p>
              <a:pPr algn="l"/>
              <a:r>
                <a:rPr lang="en-US" b="1" dirty="0">
                  <a:solidFill>
                    <a:schemeClr val="accent4"/>
                  </a:solidFill>
                </a:rPr>
                <a:t>Objects &gt; Security Profiles &gt; Vulnerability Protection</a:t>
              </a:r>
            </a:p>
          </p:txBody>
        </p:sp>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257225"/>
              <a:ext cx="7584539" cy="46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308581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9144000" cy="764704"/>
          </a:xfrm>
        </p:spPr>
        <p:txBody>
          <a:bodyPr>
            <a:normAutofit/>
          </a:bodyPr>
          <a:lstStyle/>
          <a:p>
            <a:r>
              <a:rPr lang="en-US" sz="2800" dirty="0"/>
              <a:t>Creating a New Vulnerability Protection Profile</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037" y="1587512"/>
            <a:ext cx="4262431" cy="4217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323850" y="1515149"/>
            <a:ext cx="3829509" cy="3750921"/>
          </a:xfrm>
          <a:prstGeom prst="rect">
            <a:avLst/>
          </a:prstGeom>
        </p:spPr>
        <p:txBody>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
                <a:srgbClr val="5F5F5F"/>
              </a:buClr>
              <a:buSzPct val="75000"/>
              <a:buChar char="•"/>
              <a:defRPr sz="1400">
                <a:solidFill>
                  <a:schemeClr val="bg2"/>
                </a:solidFill>
                <a:latin typeface="+mn-lt"/>
              </a:defRPr>
            </a:lvl4pPr>
            <a:lvl5pPr marL="16081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eaLnBrk="1" hangingPunct="1">
              <a:buFont typeface="Times" charset="0"/>
              <a:buNone/>
            </a:pPr>
            <a:r>
              <a:rPr lang="en-US" dirty="0"/>
              <a:t>Creates Customized Security:</a:t>
            </a:r>
          </a:p>
          <a:p>
            <a:pPr eaLnBrk="1" hangingPunct="1"/>
            <a:r>
              <a:rPr lang="en-US" dirty="0"/>
              <a:t>Focus on specific threats, CVEs, or vendors</a:t>
            </a:r>
          </a:p>
          <a:p>
            <a:pPr eaLnBrk="1" hangingPunct="1"/>
            <a:r>
              <a:rPr lang="en-US" dirty="0"/>
              <a:t>Look for server, client, or combination threats</a:t>
            </a:r>
          </a:p>
          <a:p>
            <a:pPr eaLnBrk="1" hangingPunct="1"/>
            <a:r>
              <a:rPr lang="en-US" dirty="0"/>
              <a:t>Tailor actions based on category and severity</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Tree>
    <p:custDataLst>
      <p:tags r:id="rId1"/>
    </p:custDataLst>
    <p:extLst>
      <p:ext uri="{BB962C8B-B14F-4D97-AF65-F5344CB8AC3E}">
        <p14:creationId xmlns:p14="http://schemas.microsoft.com/office/powerpoint/2010/main" val="418579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0"/>
            <a:ext cx="8229600" cy="744056"/>
          </a:xfrm>
        </p:spPr>
        <p:txBody>
          <a:bodyPr/>
          <a:lstStyle/>
          <a:p>
            <a:r>
              <a:rPr lang="en-US" dirty="0"/>
              <a:t>Vulnerability Exceptions</a:t>
            </a:r>
          </a:p>
        </p:txBody>
      </p:sp>
      <p:sp>
        <p:nvSpPr>
          <p:cNvPr id="4" name="TextBox 3"/>
          <p:cNvSpPr txBox="1"/>
          <p:nvPr/>
        </p:nvSpPr>
        <p:spPr>
          <a:xfrm>
            <a:off x="861678" y="980728"/>
            <a:ext cx="5550794" cy="301621"/>
          </a:xfrm>
          <a:prstGeom prst="rect">
            <a:avLst/>
          </a:prstGeom>
          <a:noFill/>
        </p:spPr>
        <p:txBody>
          <a:bodyPr wrap="square" rtlCol="0">
            <a:spAutoFit/>
          </a:bodyPr>
          <a:lstStyle/>
          <a:p>
            <a:pPr algn="l"/>
            <a:r>
              <a:rPr lang="en-US" b="1" dirty="0">
                <a:solidFill>
                  <a:schemeClr val="accent4"/>
                </a:solidFill>
              </a:rPr>
              <a:t>Objects &gt; Security Profiles &gt; Vulnerability Protection</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78" y="1412776"/>
            <a:ext cx="76200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3575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5496" y="0"/>
            <a:ext cx="8229600" cy="764704"/>
          </a:xfrm>
        </p:spPr>
        <p:txBody>
          <a:bodyPr/>
          <a:lstStyle/>
          <a:p>
            <a:pPr eaLnBrk="1" hangingPunct="1"/>
            <a:r>
              <a:rPr lang="en-US" dirty="0"/>
              <a:t>Threat Log</a:t>
            </a:r>
          </a:p>
        </p:txBody>
      </p:sp>
      <p:sp>
        <p:nvSpPr>
          <p:cNvPr id="7171" name="Content Placeholder 2"/>
          <p:cNvSpPr>
            <a:spLocks noGrp="1"/>
          </p:cNvSpPr>
          <p:nvPr>
            <p:ph idx="1"/>
          </p:nvPr>
        </p:nvSpPr>
        <p:spPr>
          <a:xfrm>
            <a:off x="0" y="794719"/>
            <a:ext cx="9144000" cy="5226569"/>
          </a:xfrm>
        </p:spPr>
        <p:txBody>
          <a:bodyPr/>
          <a:lstStyle/>
          <a:p>
            <a:pPr marL="0" indent="0" eaLnBrk="1" hangingPunct="1">
              <a:buNone/>
            </a:pPr>
            <a:r>
              <a:rPr lang="en-US" sz="2800" dirty="0"/>
              <a:t>Anything logged from anti-virus, anti-spyware or vulnerability protection profiles are viewed in the Threat Log</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348880"/>
            <a:ext cx="8763000" cy="281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1844824"/>
            <a:ext cx="3169276" cy="646331"/>
          </a:xfrm>
          <a:prstGeom prst="rect">
            <a:avLst/>
          </a:prstGeom>
          <a:noFill/>
        </p:spPr>
        <p:txBody>
          <a:bodyPr wrap="square" rtlCol="0">
            <a:spAutoFit/>
          </a:bodyPr>
          <a:lstStyle/>
          <a:p>
            <a:pPr algn="l"/>
            <a:r>
              <a:rPr lang="en-US" b="1" dirty="0">
                <a:solidFill>
                  <a:schemeClr val="accent4"/>
                </a:solidFill>
              </a:rPr>
              <a:t>Monitor &gt; </a:t>
            </a:r>
            <a:r>
              <a:rPr lang="en-US" b="1" dirty="0">
                <a:solidFill>
                  <a:schemeClr val="accent4"/>
                </a:solidFill>
                <a:sym typeface="Wingdings" pitchFamily="2" charset="2"/>
              </a:rPr>
              <a:t>Logs &gt; Threat</a:t>
            </a:r>
            <a:endParaRPr lang="en-US" b="1" dirty="0">
              <a:solidFill>
                <a:schemeClr val="accent4"/>
              </a:solidFill>
            </a:endParaRPr>
          </a:p>
          <a:p>
            <a:pPr algn="l"/>
            <a:endParaRPr lang="en-US" dirty="0">
              <a:solidFill>
                <a:schemeClr val="accent4"/>
              </a:solidFill>
            </a:endParaRPr>
          </a:p>
        </p:txBody>
      </p:sp>
      <p:sp>
        <p:nvSpPr>
          <p:cNvPr id="7" name="Line Callout 2 (Accent Bar) 6"/>
          <p:cNvSpPr/>
          <p:nvPr/>
        </p:nvSpPr>
        <p:spPr bwMode="auto">
          <a:xfrm>
            <a:off x="3868922" y="5373099"/>
            <a:ext cx="1999222" cy="720197"/>
          </a:xfrm>
          <a:prstGeom prst="accentCallout2">
            <a:avLst>
              <a:gd name="adj1" fmla="val 69623"/>
              <a:gd name="adj2" fmla="val -8172"/>
              <a:gd name="adj3" fmla="val 41162"/>
              <a:gd name="adj4" fmla="val -105040"/>
              <a:gd name="adj5" fmla="val -59641"/>
              <a:gd name="adj6" fmla="val -167001"/>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The green arrow represents</a:t>
            </a:r>
            <a:r>
              <a:rPr kumimoji="0" lang="en-US" sz="1600" b="0" i="0" u="none" strike="noStrike" cap="none" normalizeH="0" dirty="0">
                <a:ln>
                  <a:noFill/>
                </a:ln>
                <a:solidFill>
                  <a:schemeClr val="accent3"/>
                </a:solidFill>
                <a:effectLst/>
              </a:rPr>
              <a:t> a PCAP for the log entry</a:t>
            </a:r>
            <a:endParaRPr kumimoji="0" lang="en-US" sz="1600" b="0" i="0" u="none" strike="noStrike" cap="none" normalizeH="0" baseline="0" dirty="0">
              <a:ln>
                <a:noFill/>
              </a:ln>
              <a:solidFill>
                <a:schemeClr val="accent3"/>
              </a:solidFill>
              <a:effectLst/>
            </a:endParaRPr>
          </a:p>
        </p:txBody>
      </p:sp>
    </p:spTree>
    <p:custDataLst>
      <p:tags r:id="rId1"/>
    </p:custDataLst>
    <p:extLst>
      <p:ext uri="{BB962C8B-B14F-4D97-AF65-F5344CB8AC3E}">
        <p14:creationId xmlns:p14="http://schemas.microsoft.com/office/powerpoint/2010/main" val="351159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916832"/>
            <a:ext cx="5933328" cy="427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27384"/>
            <a:ext cx="9144000" cy="792088"/>
          </a:xfrm>
        </p:spPr>
        <p:txBody>
          <a:bodyPr>
            <a:normAutofit/>
          </a:bodyPr>
          <a:lstStyle/>
          <a:p>
            <a:r>
              <a:rPr lang="en-US" sz="2800" dirty="0"/>
              <a:t>Creating an IP Exemption from the Threat Log</a:t>
            </a:r>
          </a:p>
        </p:txBody>
      </p:sp>
      <p:sp>
        <p:nvSpPr>
          <p:cNvPr id="10" name="Content Placeholder 9"/>
          <p:cNvSpPr>
            <a:spLocks noGrp="1"/>
          </p:cNvSpPr>
          <p:nvPr>
            <p:ph idx="1"/>
          </p:nvPr>
        </p:nvSpPr>
        <p:spPr>
          <a:xfrm>
            <a:off x="0" y="764704"/>
            <a:ext cx="9144000" cy="4886003"/>
          </a:xfrm>
        </p:spPr>
        <p:txBody>
          <a:bodyPr/>
          <a:lstStyle/>
          <a:p>
            <a:pPr marL="0" indent="0">
              <a:buNone/>
            </a:pPr>
            <a:r>
              <a:rPr lang="en-US" sz="2800" dirty="0"/>
              <a:t>Click the threat name in the threat log to add IP exemptions to multiple profiles at once</a:t>
            </a:r>
          </a:p>
        </p:txBody>
      </p:sp>
      <p:cxnSp>
        <p:nvCxnSpPr>
          <p:cNvPr id="3076" name="Straight Connector 3075"/>
          <p:cNvCxnSpPr/>
          <p:nvPr/>
        </p:nvCxnSpPr>
        <p:spPr bwMode="auto">
          <a:xfrm>
            <a:off x="2324559" y="2214390"/>
            <a:ext cx="0" cy="0"/>
          </a:xfrm>
          <a:prstGeom prst="line">
            <a:avLst/>
          </a:prstGeom>
          <a:solidFill>
            <a:srgbClr val="316989"/>
          </a:solidFill>
          <a:ln w="38100" cap="flat" cmpd="sng" algn="ctr">
            <a:solidFill>
              <a:srgbClr val="FF0000"/>
            </a:solidFill>
            <a:prstDash val="solid"/>
            <a:round/>
            <a:headEnd type="none" w="med" len="med"/>
            <a:tailEnd type="none" w="med" len="med"/>
          </a:ln>
          <a:effectLst/>
        </p:spPr>
      </p:cxnSp>
      <p:grpSp>
        <p:nvGrpSpPr>
          <p:cNvPr id="3088" name="Group 3087"/>
          <p:cNvGrpSpPr/>
          <p:nvPr/>
        </p:nvGrpSpPr>
        <p:grpSpPr>
          <a:xfrm>
            <a:off x="2324559" y="2276872"/>
            <a:ext cx="1068636" cy="1277958"/>
            <a:chOff x="2324559" y="2203373"/>
            <a:chExt cx="1068636" cy="1277958"/>
          </a:xfrm>
        </p:grpSpPr>
        <p:cxnSp>
          <p:nvCxnSpPr>
            <p:cNvPr id="31" name="Straight Arrow Connector 30"/>
            <p:cNvCxnSpPr/>
            <p:nvPr/>
          </p:nvCxnSpPr>
          <p:spPr bwMode="auto">
            <a:xfrm>
              <a:off x="2324559" y="3481331"/>
              <a:ext cx="396607" cy="0"/>
            </a:xfrm>
            <a:prstGeom prst="straightConnector1">
              <a:avLst/>
            </a:prstGeom>
            <a:solidFill>
              <a:srgbClr val="316989"/>
            </a:solidFill>
            <a:ln w="38100" cap="flat" cmpd="sng" algn="ctr">
              <a:solidFill>
                <a:srgbClr val="FF0000"/>
              </a:solidFill>
              <a:prstDash val="solid"/>
              <a:round/>
              <a:headEnd type="none" w="med" len="med"/>
              <a:tailEnd type="triangle" w="med" len="med"/>
            </a:ln>
            <a:effectLst/>
          </p:spPr>
        </p:cxnSp>
        <p:cxnSp>
          <p:nvCxnSpPr>
            <p:cNvPr id="3078" name="Straight Connector 3077"/>
            <p:cNvCxnSpPr/>
            <p:nvPr/>
          </p:nvCxnSpPr>
          <p:spPr bwMode="auto">
            <a:xfrm>
              <a:off x="2324559" y="2203373"/>
              <a:ext cx="0" cy="1277958"/>
            </a:xfrm>
            <a:prstGeom prst="line">
              <a:avLst/>
            </a:prstGeom>
            <a:solidFill>
              <a:srgbClr val="316989"/>
            </a:solidFill>
            <a:ln w="38100" cap="flat" cmpd="sng" algn="ctr">
              <a:solidFill>
                <a:srgbClr val="FF0000"/>
              </a:solidFill>
              <a:prstDash val="solid"/>
              <a:round/>
              <a:headEnd type="none" w="med" len="med"/>
              <a:tailEnd type="none" w="med" len="med"/>
            </a:ln>
            <a:effectLst/>
          </p:spPr>
        </p:cxnSp>
        <p:cxnSp>
          <p:nvCxnSpPr>
            <p:cNvPr id="43" name="Straight Connector 42"/>
            <p:cNvCxnSpPr/>
            <p:nvPr/>
          </p:nvCxnSpPr>
          <p:spPr bwMode="auto">
            <a:xfrm>
              <a:off x="2324559" y="2203373"/>
              <a:ext cx="1068636" cy="0"/>
            </a:xfrm>
            <a:prstGeom prst="line">
              <a:avLst/>
            </a:prstGeom>
            <a:solidFill>
              <a:srgbClr val="316989"/>
            </a:soli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3624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755576" y="1988840"/>
            <a:ext cx="7620000" cy="18002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4400" kern="0" dirty="0">
                <a:solidFill>
                  <a:srgbClr val="FFC000"/>
                </a:solidFill>
              </a:rPr>
              <a:t>Security Profiles:</a:t>
            </a:r>
            <a:br>
              <a:rPr lang="en-US" sz="4400" kern="0" dirty="0">
                <a:solidFill>
                  <a:srgbClr val="FFC000"/>
                </a:solidFill>
              </a:rPr>
            </a:br>
            <a:r>
              <a:rPr lang="en-US" sz="4400" kern="0" dirty="0">
                <a:solidFill>
                  <a:srgbClr val="FFC000"/>
                </a:solidFill>
              </a:rPr>
              <a:t>URL Filtering</a:t>
            </a:r>
          </a:p>
        </p:txBody>
      </p:sp>
    </p:spTree>
    <p:extLst>
      <p:ext uri="{BB962C8B-B14F-4D97-AF65-F5344CB8AC3E}">
        <p14:creationId xmlns:p14="http://schemas.microsoft.com/office/powerpoint/2010/main" val="91533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8991600" cy="764704"/>
          </a:xfrm>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Security Profiles</a:t>
            </a:r>
          </a:p>
          <a:p>
            <a:pPr lvl="1"/>
            <a:r>
              <a:rPr lang="en-US" dirty="0"/>
              <a:t>Anti-Virus</a:t>
            </a:r>
          </a:p>
          <a:p>
            <a:pPr lvl="1"/>
            <a:r>
              <a:rPr lang="en-US" dirty="0"/>
              <a:t>Anti-Spyware</a:t>
            </a:r>
          </a:p>
          <a:p>
            <a:pPr lvl="1"/>
            <a:r>
              <a:rPr lang="en-US" dirty="0"/>
              <a:t>Vulnerability</a:t>
            </a:r>
          </a:p>
          <a:p>
            <a:pPr lvl="1"/>
            <a:r>
              <a:rPr lang="en-US" dirty="0"/>
              <a:t>URL Filtering</a:t>
            </a:r>
          </a:p>
          <a:p>
            <a:pPr lvl="1"/>
            <a:r>
              <a:rPr lang="en-US" dirty="0"/>
              <a:t>File Blocking</a:t>
            </a:r>
          </a:p>
          <a:p>
            <a:r>
              <a:rPr lang="en-US" dirty="0"/>
              <a:t>Security Profile Administration</a:t>
            </a:r>
          </a:p>
          <a:p>
            <a:r>
              <a:rPr lang="en-US" dirty="0"/>
              <a:t>Zone Protection Profile</a:t>
            </a:r>
          </a:p>
        </p:txBody>
      </p:sp>
    </p:spTree>
    <p:extLst>
      <p:ext uri="{BB962C8B-B14F-4D97-AF65-F5344CB8AC3E}">
        <p14:creationId xmlns:p14="http://schemas.microsoft.com/office/powerpoint/2010/main" val="20308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URL Filtering Security Profile</a:t>
            </a:r>
          </a:p>
        </p:txBody>
      </p:sp>
      <p:sp>
        <p:nvSpPr>
          <p:cNvPr id="3" name="Content Placeholder 2"/>
          <p:cNvSpPr>
            <a:spLocks noGrp="1"/>
          </p:cNvSpPr>
          <p:nvPr>
            <p:ph idx="1"/>
          </p:nvPr>
        </p:nvSpPr>
        <p:spPr>
          <a:xfrm>
            <a:off x="991518" y="1124744"/>
            <a:ext cx="5266850" cy="612355"/>
          </a:xfrm>
        </p:spPr>
        <p:txBody>
          <a:bodyPr/>
          <a:lstStyle/>
          <a:p>
            <a:pPr marL="0" indent="0">
              <a:spcBef>
                <a:spcPts val="1200"/>
              </a:spcBef>
              <a:spcAft>
                <a:spcPts val="0"/>
              </a:spcAft>
              <a:buNone/>
            </a:pPr>
            <a:r>
              <a:rPr lang="en-US" sz="1600" b="1" dirty="0"/>
              <a:t>Objects &gt; </a:t>
            </a:r>
            <a:r>
              <a:rPr lang="en-US" sz="1600" b="1" dirty="0">
                <a:sym typeface="Wingdings" pitchFamily="2" charset="2"/>
              </a:rPr>
              <a:t>Security Profiles &gt; URL Filtering &gt; Add</a:t>
            </a:r>
            <a:endParaRPr lang="en-US" sz="16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18" y="1628800"/>
            <a:ext cx="7017163" cy="456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13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US" sz="2800" dirty="0"/>
              <a:t>URL Category vs. URL Filtering Security Profile </a:t>
            </a:r>
          </a:p>
        </p:txBody>
      </p:sp>
      <p:sp>
        <p:nvSpPr>
          <p:cNvPr id="3" name="Content Placeholder 2"/>
          <p:cNvSpPr>
            <a:spLocks noGrp="1"/>
          </p:cNvSpPr>
          <p:nvPr>
            <p:ph idx="1"/>
          </p:nvPr>
        </p:nvSpPr>
        <p:spPr>
          <a:xfrm>
            <a:off x="282024" y="1196752"/>
            <a:ext cx="5266850" cy="612355"/>
          </a:xfrm>
        </p:spPr>
        <p:txBody>
          <a:bodyPr/>
          <a:lstStyle/>
          <a:p>
            <a:pPr marL="0" indent="0">
              <a:spcBef>
                <a:spcPts val="1200"/>
              </a:spcBef>
              <a:spcAft>
                <a:spcPts val="0"/>
              </a:spcAft>
              <a:buNone/>
            </a:pPr>
            <a:r>
              <a:rPr lang="en-US" sz="1600" b="1" dirty="0"/>
              <a:t>Policies &gt; </a:t>
            </a:r>
            <a:r>
              <a:rPr lang="en-US" sz="1600" b="1" dirty="0">
                <a:sym typeface="Wingdings" pitchFamily="2" charset="2"/>
              </a:rPr>
              <a:t>Security</a:t>
            </a:r>
            <a:endParaRPr lang="en-US" sz="1600" b="1" dirty="0"/>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07" y="1566730"/>
            <a:ext cx="8340006" cy="99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5982159" y="1586429"/>
            <a:ext cx="1288974" cy="6830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7998425" y="1586429"/>
            <a:ext cx="644487" cy="6830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43843091"/>
              </p:ext>
            </p:extLst>
          </p:nvPr>
        </p:nvGraphicFramePr>
        <p:xfrm>
          <a:off x="844060" y="2951849"/>
          <a:ext cx="7476608" cy="2669895"/>
        </p:xfrm>
        <a:graphic>
          <a:graphicData uri="http://schemas.openxmlformats.org/drawingml/2006/table">
            <a:tbl>
              <a:tblPr firstRow="1" bandRow="1">
                <a:tableStyleId>{5C22544A-7EE6-4342-B048-85BDC9FD1C3A}</a:tableStyleId>
              </a:tblPr>
              <a:tblGrid>
                <a:gridCol w="3348112">
                  <a:extLst>
                    <a:ext uri="{9D8B030D-6E8A-4147-A177-3AD203B41FA5}">
                      <a16:colId xmlns:a16="http://schemas.microsoft.com/office/drawing/2014/main" val="20000"/>
                    </a:ext>
                  </a:extLst>
                </a:gridCol>
                <a:gridCol w="4128496">
                  <a:extLst>
                    <a:ext uri="{9D8B030D-6E8A-4147-A177-3AD203B41FA5}">
                      <a16:colId xmlns:a16="http://schemas.microsoft.com/office/drawing/2014/main" val="20001"/>
                    </a:ext>
                  </a:extLst>
                </a:gridCol>
              </a:tblGrid>
              <a:tr h="0">
                <a:tc>
                  <a:txBody>
                    <a:bodyPr/>
                    <a:lstStyle/>
                    <a:p>
                      <a:r>
                        <a:rPr lang="en-US" dirty="0"/>
                        <a:t>URL Category</a:t>
                      </a:r>
                    </a:p>
                  </a:txBody>
                  <a:tcPr/>
                </a:tc>
                <a:tc>
                  <a:txBody>
                    <a:bodyPr/>
                    <a:lstStyle/>
                    <a:p>
                      <a:r>
                        <a:rPr lang="en-US" dirty="0"/>
                        <a:t>URL Filtering Security Profile</a:t>
                      </a:r>
                    </a:p>
                  </a:txBody>
                  <a:tcPr/>
                </a:tc>
                <a:extLst>
                  <a:ext uri="{0D108BD9-81ED-4DB2-BD59-A6C34878D82A}">
                    <a16:rowId xmlns:a16="http://schemas.microsoft.com/office/drawing/2014/main" val="10000"/>
                  </a:ext>
                </a:extLst>
              </a:tr>
              <a:tr h="370840">
                <a:tc>
                  <a:txBody>
                    <a:bodyPr/>
                    <a:lstStyle/>
                    <a:p>
                      <a:pPr marL="0" indent="0">
                        <a:buFont typeface="Arial" pitchFamily="34" charset="0"/>
                        <a:buNone/>
                      </a:pPr>
                      <a:r>
                        <a:rPr lang="en-US" baseline="0" dirty="0">
                          <a:solidFill>
                            <a:schemeClr val="tx2"/>
                          </a:solidFill>
                        </a:rPr>
                        <a:t>Used as a match condition in policies</a:t>
                      </a:r>
                      <a:endParaRPr lang="en-US" dirty="0"/>
                    </a:p>
                  </a:txBody>
                  <a:tcPr/>
                </a:tc>
                <a:tc>
                  <a:txBody>
                    <a:bodyPr/>
                    <a:lstStyle/>
                    <a:p>
                      <a:pPr marL="0" indent="0">
                        <a:buFont typeface="Arial" pitchFamily="34" charset="0"/>
                        <a:buNone/>
                      </a:pPr>
                      <a:r>
                        <a:rPr lang="en-US" dirty="0">
                          <a:solidFill>
                            <a:schemeClr val="tx2"/>
                          </a:solidFill>
                        </a:rPr>
                        <a:t>Applied to traffic allowed by security policy</a:t>
                      </a:r>
                      <a:endParaRPr lang="en-US" dirty="0"/>
                    </a:p>
                  </a:txBody>
                  <a:tcPr/>
                </a:tc>
                <a:extLst>
                  <a:ext uri="{0D108BD9-81ED-4DB2-BD59-A6C34878D82A}">
                    <a16:rowId xmlns:a16="http://schemas.microsoft.com/office/drawing/2014/main" val="10001"/>
                  </a:ext>
                </a:extLst>
              </a:tr>
              <a:tr h="653135">
                <a:tc>
                  <a:txBody>
                    <a:bodyPr/>
                    <a:lstStyle/>
                    <a:p>
                      <a:pPr marL="0" indent="0">
                        <a:buFont typeface="Arial" pitchFamily="34" charset="0"/>
                        <a:buNone/>
                      </a:pPr>
                      <a:r>
                        <a:rPr lang="en-US" baseline="0" dirty="0">
                          <a:solidFill>
                            <a:schemeClr val="tx2"/>
                          </a:solidFill>
                        </a:rPr>
                        <a:t>Only matches pre-defined or custom categories</a:t>
                      </a:r>
                      <a:endParaRPr lang="en-US" dirty="0"/>
                    </a:p>
                  </a:txBody>
                  <a:tcPr/>
                </a:tc>
                <a:tc>
                  <a:txBody>
                    <a:bodyPr/>
                    <a:lstStyle/>
                    <a:p>
                      <a:pPr marL="0" indent="0">
                        <a:buFont typeface="Arial" pitchFamily="34" charset="0"/>
                        <a:buNone/>
                      </a:pPr>
                      <a:r>
                        <a:rPr lang="en-US" dirty="0">
                          <a:solidFill>
                            <a:schemeClr val="tx2"/>
                          </a:solidFill>
                        </a:rPr>
                        <a:t>Can matches</a:t>
                      </a:r>
                      <a:r>
                        <a:rPr lang="en-US" baseline="0" dirty="0">
                          <a:solidFill>
                            <a:schemeClr val="tx2"/>
                          </a:solidFill>
                        </a:rPr>
                        <a:t> pre-defined or custom categories, as well as block/allow lists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tx2"/>
                          </a:solidFill>
                        </a:rPr>
                        <a:t>Action is determined by the policy </a:t>
                      </a:r>
                    </a:p>
                    <a:p>
                      <a:endParaRPr lang="en-US" dirty="0"/>
                    </a:p>
                  </a:txBody>
                  <a:tcPr/>
                </a:tc>
                <a:tc>
                  <a:txBody>
                    <a:bodyPr/>
                    <a:lstStyle/>
                    <a:p>
                      <a:pPr marL="0" indent="0">
                        <a:buFont typeface="Arial" pitchFamily="34" charset="0"/>
                        <a:buNone/>
                      </a:pPr>
                      <a:r>
                        <a:rPr lang="en-US" baseline="0" dirty="0">
                          <a:solidFill>
                            <a:schemeClr val="tx2"/>
                          </a:solidFill>
                        </a:rPr>
                        <a:t>Action can be configured differently for individual categories or URLs</a:t>
                      </a:r>
                      <a:endParaRPr lang="en-US" dirty="0"/>
                    </a:p>
                  </a:txBody>
                  <a:tcPr/>
                </a:tc>
                <a:extLst>
                  <a:ext uri="{0D108BD9-81ED-4DB2-BD59-A6C34878D82A}">
                    <a16:rowId xmlns:a16="http://schemas.microsoft.com/office/drawing/2014/main" val="10003"/>
                  </a:ext>
                </a:extLst>
              </a:tr>
              <a:tr h="370840">
                <a:tc>
                  <a:txBody>
                    <a:bodyPr/>
                    <a:lstStyle/>
                    <a:p>
                      <a:r>
                        <a:rPr lang="en-US" dirty="0">
                          <a:solidFill>
                            <a:schemeClr val="accent4"/>
                          </a:solidFill>
                        </a:rPr>
                        <a:t>Logged as part</a:t>
                      </a:r>
                      <a:r>
                        <a:rPr lang="en-US" baseline="0" dirty="0">
                          <a:solidFill>
                            <a:schemeClr val="accent4"/>
                          </a:solidFill>
                        </a:rPr>
                        <a:t> of the entry for a policy in the traffic log</a:t>
                      </a:r>
                      <a:endParaRPr lang="en-US" dirty="0">
                        <a:solidFill>
                          <a:schemeClr val="accent4"/>
                        </a:solidFill>
                      </a:endParaRPr>
                    </a:p>
                  </a:txBody>
                  <a:tcPr/>
                </a:tc>
                <a:tc>
                  <a:txBody>
                    <a:bodyPr/>
                    <a:lstStyle/>
                    <a:p>
                      <a:pPr marL="0" indent="0">
                        <a:buFont typeface="Arial" pitchFamily="34" charset="0"/>
                        <a:buNone/>
                      </a:pPr>
                      <a:r>
                        <a:rPr lang="en-US" dirty="0">
                          <a:solidFill>
                            <a:schemeClr val="accent4"/>
                          </a:solidFill>
                        </a:rPr>
                        <a:t>Logged in the URL Filtering log</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691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808" y="0"/>
            <a:ext cx="8229600" cy="764704"/>
          </a:xfrm>
        </p:spPr>
        <p:txBody>
          <a:bodyPr/>
          <a:lstStyle/>
          <a:p>
            <a:r>
              <a:rPr lang="en-US" dirty="0"/>
              <a:t>URL Filtering Sequence</a:t>
            </a:r>
          </a:p>
        </p:txBody>
      </p:sp>
      <p:sp>
        <p:nvSpPr>
          <p:cNvPr id="11267" name="Content Placeholder 2"/>
          <p:cNvSpPr>
            <a:spLocks noGrp="1"/>
          </p:cNvSpPr>
          <p:nvPr>
            <p:ph idx="1"/>
          </p:nvPr>
        </p:nvSpPr>
        <p:spPr>
          <a:xfrm>
            <a:off x="0" y="920231"/>
            <a:ext cx="9143999" cy="1106873"/>
          </a:xfrm>
        </p:spPr>
        <p:txBody>
          <a:bodyPr>
            <a:normAutofit/>
          </a:bodyPr>
          <a:lstStyle/>
          <a:p>
            <a:pPr marL="0" indent="0">
              <a:spcAft>
                <a:spcPts val="0"/>
              </a:spcAft>
              <a:buNone/>
            </a:pPr>
            <a:r>
              <a:rPr lang="en-US" sz="2800" dirty="0"/>
              <a:t>When a Security Policy triggers a URL Profile, the URL is checked against: </a:t>
            </a:r>
          </a:p>
        </p:txBody>
      </p:sp>
      <p:grpSp>
        <p:nvGrpSpPr>
          <p:cNvPr id="12" name="Group 11"/>
          <p:cNvGrpSpPr/>
          <p:nvPr/>
        </p:nvGrpSpPr>
        <p:grpSpPr>
          <a:xfrm>
            <a:off x="266802" y="2243246"/>
            <a:ext cx="5828143" cy="3778042"/>
            <a:chOff x="3043052" y="2396508"/>
            <a:chExt cx="5828143" cy="3778042"/>
          </a:xfrm>
        </p:grpSpPr>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052" y="2396508"/>
              <a:ext cx="5828143" cy="37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4957343" y="3620605"/>
              <a:ext cx="346555" cy="525344"/>
              <a:chOff x="-892547" y="5600712"/>
              <a:chExt cx="346555" cy="525344"/>
            </a:xfrm>
          </p:grpSpPr>
          <p:sp>
            <p:nvSpPr>
              <p:cNvPr id="2" name="Oval 1"/>
              <p:cNvSpPr/>
              <p:nvPr/>
            </p:nvSpPr>
            <p:spPr bwMode="auto">
              <a:xfrm rot="5400000">
                <a:off x="-972253" y="5680418"/>
                <a:ext cx="501534" cy="34212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4" name="TextBox 3"/>
              <p:cNvSpPr txBox="1"/>
              <p:nvPr/>
            </p:nvSpPr>
            <p:spPr>
              <a:xfrm>
                <a:off x="-888113" y="5615147"/>
                <a:ext cx="342121" cy="510909"/>
              </a:xfrm>
              <a:prstGeom prst="rect">
                <a:avLst/>
              </a:prstGeom>
              <a:noFill/>
            </p:spPr>
            <p:txBody>
              <a:bodyPr wrap="square" rtlCol="0">
                <a:spAutoFit/>
              </a:bodyPr>
              <a:lstStyle/>
              <a:p>
                <a:pPr>
                  <a:buNone/>
                </a:pPr>
                <a:r>
                  <a:rPr lang="en-US" sz="3200" dirty="0">
                    <a:solidFill>
                      <a:schemeClr val="tx2"/>
                    </a:solidFill>
                  </a:rPr>
                  <a:t>1</a:t>
                </a:r>
              </a:p>
            </p:txBody>
          </p:sp>
        </p:grpSp>
        <p:grpSp>
          <p:nvGrpSpPr>
            <p:cNvPr id="16" name="Group 15"/>
            <p:cNvGrpSpPr/>
            <p:nvPr/>
          </p:nvGrpSpPr>
          <p:grpSpPr>
            <a:xfrm>
              <a:off x="4950202" y="4567064"/>
              <a:ext cx="346555" cy="525344"/>
              <a:chOff x="-892547" y="5600712"/>
              <a:chExt cx="346555" cy="525344"/>
            </a:xfrm>
          </p:grpSpPr>
          <p:sp>
            <p:nvSpPr>
              <p:cNvPr id="17" name="Oval 16"/>
              <p:cNvSpPr/>
              <p:nvPr/>
            </p:nvSpPr>
            <p:spPr bwMode="auto">
              <a:xfrm rot="5400000">
                <a:off x="-972253" y="5680418"/>
                <a:ext cx="501534" cy="34212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8" name="TextBox 17"/>
              <p:cNvSpPr txBox="1"/>
              <p:nvPr/>
            </p:nvSpPr>
            <p:spPr>
              <a:xfrm>
                <a:off x="-888113" y="5615147"/>
                <a:ext cx="342121" cy="510909"/>
              </a:xfrm>
              <a:prstGeom prst="rect">
                <a:avLst/>
              </a:prstGeom>
              <a:noFill/>
            </p:spPr>
            <p:txBody>
              <a:bodyPr wrap="square" rtlCol="0">
                <a:spAutoFit/>
              </a:bodyPr>
              <a:lstStyle/>
              <a:p>
                <a:pPr>
                  <a:buNone/>
                </a:pPr>
                <a:r>
                  <a:rPr lang="en-US" sz="3200" dirty="0">
                    <a:solidFill>
                      <a:schemeClr val="tx2"/>
                    </a:solidFill>
                  </a:rPr>
                  <a:t>2</a:t>
                </a:r>
              </a:p>
            </p:txBody>
          </p:sp>
        </p:grpSp>
        <p:grpSp>
          <p:nvGrpSpPr>
            <p:cNvPr id="19" name="Group 18"/>
            <p:cNvGrpSpPr/>
            <p:nvPr/>
          </p:nvGrpSpPr>
          <p:grpSpPr>
            <a:xfrm>
              <a:off x="7507757" y="5010543"/>
              <a:ext cx="349262" cy="525344"/>
              <a:chOff x="-899688" y="5600712"/>
              <a:chExt cx="349262" cy="525344"/>
            </a:xfrm>
          </p:grpSpPr>
          <p:sp>
            <p:nvSpPr>
              <p:cNvPr id="20" name="Oval 19"/>
              <p:cNvSpPr/>
              <p:nvPr/>
            </p:nvSpPr>
            <p:spPr bwMode="auto">
              <a:xfrm rot="5400000">
                <a:off x="-972253" y="5680418"/>
                <a:ext cx="501534" cy="34212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21" name="TextBox 20"/>
              <p:cNvSpPr txBox="1"/>
              <p:nvPr/>
            </p:nvSpPr>
            <p:spPr>
              <a:xfrm>
                <a:off x="-899688" y="5615147"/>
                <a:ext cx="342121" cy="510909"/>
              </a:xfrm>
              <a:prstGeom prst="rect">
                <a:avLst/>
              </a:prstGeom>
              <a:noFill/>
            </p:spPr>
            <p:txBody>
              <a:bodyPr wrap="square" rtlCol="0">
                <a:spAutoFit/>
              </a:bodyPr>
              <a:lstStyle/>
              <a:p>
                <a:pPr>
                  <a:buNone/>
                </a:pPr>
                <a:r>
                  <a:rPr lang="en-US" sz="3200" dirty="0">
                    <a:solidFill>
                      <a:schemeClr val="tx2"/>
                    </a:solidFill>
                  </a:rPr>
                  <a:t>3</a:t>
                </a:r>
              </a:p>
            </p:txBody>
          </p:sp>
        </p:grpSp>
        <p:grpSp>
          <p:nvGrpSpPr>
            <p:cNvPr id="22" name="Group 21"/>
            <p:cNvGrpSpPr/>
            <p:nvPr/>
          </p:nvGrpSpPr>
          <p:grpSpPr>
            <a:xfrm>
              <a:off x="7371043" y="3941992"/>
              <a:ext cx="349262" cy="525344"/>
              <a:chOff x="-899688" y="5600712"/>
              <a:chExt cx="349262" cy="525344"/>
            </a:xfrm>
          </p:grpSpPr>
          <p:sp>
            <p:nvSpPr>
              <p:cNvPr id="23" name="Oval 22"/>
              <p:cNvSpPr/>
              <p:nvPr/>
            </p:nvSpPr>
            <p:spPr bwMode="auto">
              <a:xfrm rot="5400000">
                <a:off x="-972253" y="5680418"/>
                <a:ext cx="501534" cy="34212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24" name="TextBox 23"/>
              <p:cNvSpPr txBox="1"/>
              <p:nvPr/>
            </p:nvSpPr>
            <p:spPr>
              <a:xfrm>
                <a:off x="-899688" y="5615147"/>
                <a:ext cx="342121" cy="510909"/>
              </a:xfrm>
              <a:prstGeom prst="rect">
                <a:avLst/>
              </a:prstGeom>
              <a:noFill/>
            </p:spPr>
            <p:txBody>
              <a:bodyPr wrap="square" rtlCol="0">
                <a:spAutoFit/>
              </a:bodyPr>
              <a:lstStyle/>
              <a:p>
                <a:pPr>
                  <a:buNone/>
                </a:pPr>
                <a:r>
                  <a:rPr lang="en-US" sz="3200" dirty="0">
                    <a:solidFill>
                      <a:schemeClr val="tx2"/>
                    </a:solidFill>
                  </a:rPr>
                  <a:t>4</a:t>
                </a:r>
              </a:p>
            </p:txBody>
          </p:sp>
        </p:grpSp>
        <p:cxnSp>
          <p:nvCxnSpPr>
            <p:cNvPr id="13" name="Straight Arrow Connector 12"/>
            <p:cNvCxnSpPr>
              <a:stCxn id="20" idx="4"/>
            </p:cNvCxnSpPr>
            <p:nvPr/>
          </p:nvCxnSpPr>
          <p:spPr bwMode="auto">
            <a:xfrm flipH="1">
              <a:off x="6824107" y="5261310"/>
              <a:ext cx="690792" cy="0"/>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sp>
        <p:nvSpPr>
          <p:cNvPr id="11" name="TextBox 10"/>
          <p:cNvSpPr txBox="1"/>
          <p:nvPr/>
        </p:nvSpPr>
        <p:spPr>
          <a:xfrm>
            <a:off x="6156176" y="2571789"/>
            <a:ext cx="2757403" cy="1631216"/>
          </a:xfrm>
          <a:prstGeom prst="rect">
            <a:avLst/>
          </a:prstGeom>
          <a:noFill/>
        </p:spPr>
        <p:txBody>
          <a:bodyPr wrap="square" rtlCol="0">
            <a:spAutoFit/>
          </a:bodyPr>
          <a:lstStyle/>
          <a:p>
            <a:pPr marL="342900" indent="-342900" algn="l">
              <a:buClrTx/>
              <a:buFont typeface="+mj-lt"/>
              <a:buAutoNum type="arabicPeriod"/>
            </a:pPr>
            <a:r>
              <a:rPr lang="en-US" sz="2000" b="1" dirty="0">
                <a:solidFill>
                  <a:srgbClr val="235577"/>
                </a:solidFill>
              </a:rPr>
              <a:t>Block List</a:t>
            </a:r>
          </a:p>
          <a:p>
            <a:pPr marL="342900" indent="-342900" algn="l">
              <a:buClrTx/>
              <a:buFont typeface="+mj-lt"/>
              <a:buAutoNum type="arabicPeriod"/>
            </a:pPr>
            <a:r>
              <a:rPr lang="en-US" sz="2000" b="1" dirty="0">
                <a:solidFill>
                  <a:srgbClr val="235577"/>
                </a:solidFill>
              </a:rPr>
              <a:t>Allow List</a:t>
            </a:r>
          </a:p>
          <a:p>
            <a:pPr marL="342900" indent="-342900" algn="l">
              <a:buClrTx/>
              <a:buFont typeface="+mj-lt"/>
              <a:buAutoNum type="arabicPeriod"/>
            </a:pPr>
            <a:r>
              <a:rPr lang="en-US" sz="2000" b="1" dirty="0">
                <a:solidFill>
                  <a:srgbClr val="235577"/>
                </a:solidFill>
              </a:rPr>
              <a:t>Custom Categories</a:t>
            </a:r>
          </a:p>
          <a:p>
            <a:pPr marL="342900" indent="-342900" algn="l">
              <a:buClrTx/>
              <a:buFont typeface="+mj-lt"/>
              <a:buAutoNum type="arabicPeriod"/>
            </a:pPr>
            <a:r>
              <a:rPr lang="en-US" sz="2000" b="1" dirty="0">
                <a:solidFill>
                  <a:srgbClr val="235577"/>
                </a:solidFill>
              </a:rPr>
              <a:t>URL Categories (PAN-DB or BrightCloud)</a:t>
            </a:r>
          </a:p>
        </p:txBody>
      </p:sp>
    </p:spTree>
    <p:custDataLst>
      <p:tags r:id="rId1"/>
    </p:custDataLst>
    <p:extLst>
      <p:ext uri="{BB962C8B-B14F-4D97-AF65-F5344CB8AC3E}">
        <p14:creationId xmlns:p14="http://schemas.microsoft.com/office/powerpoint/2010/main" val="567103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46" y="1437125"/>
            <a:ext cx="6190488" cy="429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4808" y="0"/>
            <a:ext cx="8229600" cy="764704"/>
          </a:xfrm>
        </p:spPr>
        <p:txBody>
          <a:bodyPr/>
          <a:lstStyle/>
          <a:p>
            <a:r>
              <a:rPr lang="en-US" dirty="0"/>
              <a:t>Custom URL Categories</a:t>
            </a:r>
            <a:endParaRPr lang="en-US" sz="2400" dirty="0"/>
          </a:p>
        </p:txBody>
      </p:sp>
      <p:sp>
        <p:nvSpPr>
          <p:cNvPr id="3" name="Content Placeholder 2"/>
          <p:cNvSpPr>
            <a:spLocks noGrp="1"/>
          </p:cNvSpPr>
          <p:nvPr>
            <p:ph idx="1"/>
          </p:nvPr>
        </p:nvSpPr>
        <p:spPr>
          <a:xfrm>
            <a:off x="965869" y="980728"/>
            <a:ext cx="4145118" cy="494230"/>
          </a:xfrm>
        </p:spPr>
        <p:txBody>
          <a:bodyPr/>
          <a:lstStyle/>
          <a:p>
            <a:pPr marL="0" indent="0">
              <a:buNone/>
            </a:pPr>
            <a:r>
              <a:rPr lang="en-US" sz="1600" b="1" dirty="0"/>
              <a:t>Objects &gt; </a:t>
            </a:r>
            <a:r>
              <a:rPr lang="en-US" sz="1600" b="1" dirty="0">
                <a:sym typeface="Wingdings" pitchFamily="2" charset="2"/>
              </a:rPr>
              <a:t>Custom URL Categories</a:t>
            </a:r>
            <a:endParaRPr lang="en-US" sz="1600" b="1" dirty="0"/>
          </a:p>
        </p:txBody>
      </p:sp>
      <p:sp>
        <p:nvSpPr>
          <p:cNvPr id="9" name="Line Callout 1 (Accent Bar) 8"/>
          <p:cNvSpPr/>
          <p:nvPr/>
        </p:nvSpPr>
        <p:spPr bwMode="auto">
          <a:xfrm>
            <a:off x="7458517" y="2780811"/>
            <a:ext cx="1435100" cy="720197"/>
          </a:xfrm>
          <a:prstGeom prst="accentCallout1">
            <a:avLst>
              <a:gd name="adj1" fmla="val 25860"/>
              <a:gd name="adj2" fmla="val -8824"/>
              <a:gd name="adj3" fmla="val 52690"/>
              <a:gd name="adj4" fmla="val -15417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bg1"/>
                </a:solidFill>
                <a:effectLst/>
                <a:latin typeface="Arial" charset="0"/>
              </a:rPr>
              <a:t>Will accept wildcards and IP addresses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00" y="4841329"/>
            <a:ext cx="39814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3062690" y="4463470"/>
            <a:ext cx="506391" cy="253388"/>
            <a:chOff x="2952520" y="4463470"/>
            <a:chExt cx="506391" cy="253388"/>
          </a:xfrm>
        </p:grpSpPr>
        <p:cxnSp>
          <p:nvCxnSpPr>
            <p:cNvPr id="5" name="Straight Arrow Connector 4"/>
            <p:cNvCxnSpPr/>
            <p:nvPr/>
          </p:nvCxnSpPr>
          <p:spPr bwMode="auto">
            <a:xfrm>
              <a:off x="3458911" y="4463470"/>
              <a:ext cx="0" cy="253388"/>
            </a:xfrm>
            <a:prstGeom prst="straightConnector1">
              <a:avLst/>
            </a:prstGeom>
            <a:solidFill>
              <a:srgbClr val="316989"/>
            </a:solidFill>
            <a:ln w="38100" cap="flat" cmpd="sng" algn="ctr">
              <a:solidFill>
                <a:srgbClr val="FF0000"/>
              </a:solidFill>
              <a:prstDash val="solid"/>
              <a:round/>
              <a:headEnd type="none" w="med" len="med"/>
              <a:tailEnd type="arrow"/>
            </a:ln>
            <a:effectLst/>
          </p:spPr>
        </p:cxnSp>
        <p:cxnSp>
          <p:nvCxnSpPr>
            <p:cNvPr id="8" name="Straight Connector 7"/>
            <p:cNvCxnSpPr/>
            <p:nvPr/>
          </p:nvCxnSpPr>
          <p:spPr bwMode="auto">
            <a:xfrm>
              <a:off x="2952520" y="4463470"/>
              <a:ext cx="506391" cy="0"/>
            </a:xfrm>
            <a:prstGeom prst="line">
              <a:avLst/>
            </a:prstGeom>
            <a:solidFill>
              <a:srgbClr val="316989"/>
            </a:solidFill>
            <a:ln w="381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4829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7" y="1246722"/>
            <a:ext cx="8610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285763" y="3897804"/>
            <a:ext cx="1393142" cy="1152525"/>
            <a:chOff x="6320672" y="4212174"/>
            <a:chExt cx="1393142" cy="1152525"/>
          </a:xfrm>
        </p:grpSpPr>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672" y="4212174"/>
              <a:ext cx="771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bwMode="auto">
            <a:xfrm flipH="1">
              <a:off x="6864263" y="4475154"/>
              <a:ext cx="849551" cy="200416"/>
            </a:xfrm>
            <a:prstGeom prst="straightConnector1">
              <a:avLst/>
            </a:prstGeom>
            <a:solidFill>
              <a:srgbClr val="316989"/>
            </a:solidFill>
            <a:ln w="38100" cap="flat" cmpd="sng" algn="ctr">
              <a:solidFill>
                <a:srgbClr val="FF0000"/>
              </a:solidFill>
              <a:prstDash val="solid"/>
              <a:round/>
              <a:headEnd type="none" w="med" len="med"/>
              <a:tailEnd type="arrow"/>
            </a:ln>
            <a:effectLst/>
          </p:spPr>
        </p:cxnSp>
      </p:grpSp>
      <p:sp>
        <p:nvSpPr>
          <p:cNvPr id="2" name="Title 1"/>
          <p:cNvSpPr>
            <a:spLocks noGrp="1"/>
          </p:cNvSpPr>
          <p:nvPr>
            <p:ph type="title"/>
          </p:nvPr>
        </p:nvSpPr>
        <p:spPr>
          <a:xfrm>
            <a:off x="14808" y="0"/>
            <a:ext cx="8229600" cy="764704"/>
          </a:xfrm>
        </p:spPr>
        <p:txBody>
          <a:bodyPr/>
          <a:lstStyle/>
          <a:p>
            <a:r>
              <a:rPr lang="en-US" dirty="0"/>
              <a:t>URL Filtering Actions</a:t>
            </a:r>
          </a:p>
        </p:txBody>
      </p:sp>
      <p:sp>
        <p:nvSpPr>
          <p:cNvPr id="7" name="Line Callout 1 (Accent Bar) 6"/>
          <p:cNvSpPr/>
          <p:nvPr/>
        </p:nvSpPr>
        <p:spPr bwMode="auto">
          <a:xfrm>
            <a:off x="2423117" y="2821287"/>
            <a:ext cx="1519989" cy="929485"/>
          </a:xfrm>
          <a:prstGeom prst="accentCallout1">
            <a:avLst>
              <a:gd name="adj1" fmla="val 32120"/>
              <a:gd name="adj2" fmla="val 106170"/>
              <a:gd name="adj3" fmla="val 80210"/>
              <a:gd name="adj4" fmla="val 275804"/>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bg1"/>
                </a:solidFill>
              </a:rPr>
              <a:t>Change action for an individual category</a:t>
            </a:r>
            <a:endParaRPr kumimoji="0" lang="en-US" sz="1400" b="0" i="0" u="none" strike="noStrike" cap="none" normalizeH="0" baseline="0" dirty="0">
              <a:ln>
                <a:noFill/>
              </a:ln>
              <a:solidFill>
                <a:schemeClr val="bg1"/>
              </a:solidFill>
              <a:effectLst/>
            </a:endParaRPr>
          </a:p>
        </p:txBody>
      </p:sp>
      <p:sp>
        <p:nvSpPr>
          <p:cNvPr id="5" name="Line Callout 2 (Accent Bar) 4"/>
          <p:cNvSpPr/>
          <p:nvPr/>
        </p:nvSpPr>
        <p:spPr bwMode="auto">
          <a:xfrm>
            <a:off x="6215862" y="991268"/>
            <a:ext cx="2054519" cy="510909"/>
          </a:xfrm>
          <a:prstGeom prst="accentCallout2">
            <a:avLst>
              <a:gd name="adj1" fmla="val 33986"/>
              <a:gd name="adj2" fmla="val 107385"/>
              <a:gd name="adj3" fmla="val 247288"/>
              <a:gd name="adj4" fmla="val 129315"/>
              <a:gd name="adj5" fmla="val 605534"/>
              <a:gd name="adj6" fmla="val 98892"/>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bg1"/>
                </a:solidFill>
              </a:rPr>
              <a:t>Change actions for all categories</a:t>
            </a:r>
          </a:p>
        </p:txBody>
      </p:sp>
    </p:spTree>
    <p:extLst>
      <p:ext uri="{BB962C8B-B14F-4D97-AF65-F5344CB8AC3E}">
        <p14:creationId xmlns:p14="http://schemas.microsoft.com/office/powerpoint/2010/main" val="231560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5" descr="url-block-page.png"/>
          <p:cNvPicPr>
            <a:picLocks noChangeAspect="1"/>
          </p:cNvPicPr>
          <p:nvPr/>
        </p:nvPicPr>
        <p:blipFill>
          <a:blip r:embed="rId4" cstate="print"/>
          <a:stretch>
            <a:fillRect/>
          </a:stretch>
        </p:blipFill>
        <p:spPr bwMode="auto">
          <a:xfrm>
            <a:off x="862934" y="1531408"/>
            <a:ext cx="6145298" cy="2096901"/>
          </a:xfrm>
          <a:prstGeom prst="rect">
            <a:avLst/>
          </a:prstGeom>
          <a:noFill/>
          <a:ln w="12700">
            <a:noFill/>
            <a:miter lim="800000"/>
            <a:headEnd type="none" w="sm" len="sm"/>
            <a:tailEnd type="none" w="sm" len="sm"/>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4808" y="0"/>
            <a:ext cx="8229600" cy="764704"/>
          </a:xfrm>
        </p:spPr>
        <p:txBody>
          <a:bodyPr/>
          <a:lstStyle/>
          <a:p>
            <a:r>
              <a:rPr lang="en-US" dirty="0"/>
              <a:t>URL Filtering Response Pages</a:t>
            </a:r>
          </a:p>
        </p:txBody>
      </p:sp>
      <p:sp>
        <p:nvSpPr>
          <p:cNvPr id="4" name="Content Placeholder 3"/>
          <p:cNvSpPr>
            <a:spLocks noGrp="1"/>
          </p:cNvSpPr>
          <p:nvPr>
            <p:ph idx="1"/>
          </p:nvPr>
        </p:nvSpPr>
        <p:spPr>
          <a:xfrm>
            <a:off x="890772" y="1052736"/>
            <a:ext cx="5729219" cy="341899"/>
          </a:xfrm>
        </p:spPr>
        <p:txBody>
          <a:bodyPr/>
          <a:lstStyle/>
          <a:p>
            <a:pPr marL="0" indent="0">
              <a:buNone/>
            </a:pPr>
            <a:r>
              <a:rPr lang="en-US" sz="1600" b="1" dirty="0">
                <a:solidFill>
                  <a:schemeClr val="accent4"/>
                </a:solidFill>
              </a:rPr>
              <a:t>Device &gt; </a:t>
            </a:r>
            <a:r>
              <a:rPr lang="en-US" sz="1600" b="1" dirty="0">
                <a:solidFill>
                  <a:schemeClr val="accent4"/>
                </a:solidFill>
                <a:sym typeface="Wingdings" pitchFamily="2" charset="2"/>
              </a:rPr>
              <a:t>Response Pages</a:t>
            </a:r>
            <a:endParaRPr lang="en-US" sz="1600" b="1" dirty="0">
              <a:solidFill>
                <a:schemeClr val="accent4"/>
              </a:solidFill>
            </a:endParaRPr>
          </a:p>
          <a:p>
            <a:pPr marL="0" indent="0">
              <a:buNone/>
            </a:pPr>
            <a:endParaRPr lang="en-US" sz="1600" b="1" dirty="0"/>
          </a:p>
        </p:txBody>
      </p:sp>
      <p:pic>
        <p:nvPicPr>
          <p:cNvPr id="8" name="Picture 7" descr="url-override-page.png"/>
          <p:cNvPicPr>
            <a:picLocks noChangeAspect="1"/>
          </p:cNvPicPr>
          <p:nvPr/>
        </p:nvPicPr>
        <p:blipFill>
          <a:blip r:embed="rId5" cstate="print"/>
          <a:stretch>
            <a:fillRect/>
          </a:stretch>
        </p:blipFill>
        <p:spPr>
          <a:xfrm>
            <a:off x="396249" y="3852046"/>
            <a:ext cx="4413850" cy="2154048"/>
          </a:xfrm>
          <a:prstGeom prst="rect">
            <a:avLst/>
          </a:prstGeom>
          <a:ln>
            <a:noFill/>
          </a:ln>
          <a:effectLst>
            <a:outerShdw blurRad="292100" dist="139700" dir="2700000" algn="tl" rotWithShape="0">
              <a:srgbClr val="333333">
                <a:alpha val="65000"/>
              </a:srgbClr>
            </a:outerShdw>
          </a:effectLst>
        </p:spPr>
      </p:pic>
      <p:pic>
        <p:nvPicPr>
          <p:cNvPr id="7" name="Picture 6" descr="url-warn-page.png"/>
          <p:cNvPicPr>
            <a:picLocks noChangeAspect="1"/>
          </p:cNvPicPr>
          <p:nvPr/>
        </p:nvPicPr>
        <p:blipFill>
          <a:blip r:embed="rId6" cstate="print"/>
          <a:srcRect t="10439" b="7285"/>
          <a:stretch>
            <a:fillRect/>
          </a:stretch>
        </p:blipFill>
        <p:spPr>
          <a:xfrm>
            <a:off x="3294535" y="2839061"/>
            <a:ext cx="4801718" cy="2068490"/>
          </a:xfrm>
          <a:prstGeom prst="rect">
            <a:avLst/>
          </a:prstGeom>
          <a:ln>
            <a:noFill/>
          </a:ln>
          <a:effectLst>
            <a:outerShdw blurRad="292100" dist="139700" dir="2700000" algn="tl" rotWithShape="0">
              <a:srgbClr val="333333">
                <a:alpha val="65000"/>
              </a:srgbClr>
            </a:outerShdw>
          </a:effectLst>
        </p:spPr>
      </p:pic>
      <p:sp>
        <p:nvSpPr>
          <p:cNvPr id="3" name="Line Callout 1 (Accent Bar) 2"/>
          <p:cNvSpPr/>
          <p:nvPr/>
        </p:nvSpPr>
        <p:spPr bwMode="auto">
          <a:xfrm>
            <a:off x="4545471" y="1862484"/>
            <a:ext cx="1837948" cy="301621"/>
          </a:xfrm>
          <a:prstGeom prst="accentCallout1">
            <a:avLst>
              <a:gd name="adj1" fmla="val 18750"/>
              <a:gd name="adj2" fmla="val -8333"/>
              <a:gd name="adj3" fmla="val 81083"/>
              <a:gd name="adj4" fmla="val -102807"/>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bg1"/>
                </a:solidFill>
                <a:effectLst/>
                <a:latin typeface="Arial" charset="0"/>
              </a:rPr>
              <a:t>Blocked</a:t>
            </a:r>
          </a:p>
        </p:txBody>
      </p:sp>
      <p:sp>
        <p:nvSpPr>
          <p:cNvPr id="10" name="Line Callout 1 (Accent Bar) 9"/>
          <p:cNvSpPr/>
          <p:nvPr/>
        </p:nvSpPr>
        <p:spPr bwMode="auto">
          <a:xfrm>
            <a:off x="7070218" y="3571685"/>
            <a:ext cx="1323505" cy="301621"/>
          </a:xfrm>
          <a:prstGeom prst="accentCallout1">
            <a:avLst>
              <a:gd name="adj1" fmla="val 18750"/>
              <a:gd name="adj2" fmla="val -8333"/>
              <a:gd name="adj3" fmla="val 325620"/>
              <a:gd name="adj4" fmla="val -184018"/>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bg1"/>
                </a:solidFill>
                <a:effectLst/>
                <a:latin typeface="Arial" charset="0"/>
              </a:rPr>
              <a:t>Continue</a:t>
            </a:r>
          </a:p>
        </p:txBody>
      </p:sp>
      <p:sp>
        <p:nvSpPr>
          <p:cNvPr id="11" name="Line Callout 1 (Accent Bar) 10"/>
          <p:cNvSpPr/>
          <p:nvPr/>
        </p:nvSpPr>
        <p:spPr bwMode="auto">
          <a:xfrm>
            <a:off x="2836408" y="5795533"/>
            <a:ext cx="1837948" cy="301621"/>
          </a:xfrm>
          <a:prstGeom prst="accentCallout1">
            <a:avLst>
              <a:gd name="adj1" fmla="val 34297"/>
              <a:gd name="adj2" fmla="val -7057"/>
              <a:gd name="adj3" fmla="val -37410"/>
              <a:gd name="adj4" fmla="val -51811"/>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bg1"/>
                </a:solidFill>
                <a:effectLst/>
                <a:latin typeface="Arial" charset="0"/>
              </a:rPr>
              <a:t>Override</a:t>
            </a:r>
          </a:p>
        </p:txBody>
      </p:sp>
    </p:spTree>
    <p:custDataLst>
      <p:tags r:id="rId1"/>
    </p:custDataLst>
    <p:extLst>
      <p:ext uri="{BB962C8B-B14F-4D97-AF65-F5344CB8AC3E}">
        <p14:creationId xmlns:p14="http://schemas.microsoft.com/office/powerpoint/2010/main" val="285252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40" y="1401663"/>
            <a:ext cx="46386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764704"/>
          </a:xfrm>
        </p:spPr>
        <p:txBody>
          <a:bodyPr>
            <a:normAutofit/>
          </a:bodyPr>
          <a:lstStyle/>
          <a:p>
            <a:r>
              <a:rPr lang="en-US" sz="2800" dirty="0"/>
              <a:t>Configuring the URL Admin Override Password</a:t>
            </a:r>
          </a:p>
        </p:txBody>
      </p:sp>
      <p:sp>
        <p:nvSpPr>
          <p:cNvPr id="7" name="TextBox 6"/>
          <p:cNvSpPr txBox="1"/>
          <p:nvPr/>
        </p:nvSpPr>
        <p:spPr>
          <a:xfrm>
            <a:off x="758540" y="1052736"/>
            <a:ext cx="4095481" cy="301621"/>
          </a:xfrm>
          <a:prstGeom prst="rect">
            <a:avLst/>
          </a:prstGeom>
          <a:noFill/>
        </p:spPr>
        <p:txBody>
          <a:bodyPr wrap="square" rtlCol="0">
            <a:spAutoFit/>
          </a:bodyPr>
          <a:lstStyle/>
          <a:p>
            <a:pPr algn="l">
              <a:buNone/>
            </a:pPr>
            <a:r>
              <a:rPr lang="en-US" b="1" dirty="0">
                <a:solidFill>
                  <a:schemeClr val="tx2"/>
                </a:solidFill>
              </a:rPr>
              <a:t>Device &gt; </a:t>
            </a:r>
            <a:r>
              <a:rPr lang="en-US" b="1" dirty="0">
                <a:solidFill>
                  <a:schemeClr val="tx2"/>
                </a:solidFill>
                <a:sym typeface="Wingdings" pitchFamily="2" charset="2"/>
              </a:rPr>
              <a:t>Setup &gt; Content-ID</a:t>
            </a:r>
            <a:endParaRPr lang="en-US" b="1" dirty="0">
              <a:solidFill>
                <a:schemeClr val="tx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402" y="3354399"/>
            <a:ext cx="37909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V="1">
            <a:off x="1424559" y="4575434"/>
            <a:ext cx="2524843" cy="1200470"/>
          </a:xfrm>
          <a:prstGeom prst="straightConnector1">
            <a:avLst/>
          </a:prstGeom>
          <a:solidFill>
            <a:srgbClr val="316989"/>
          </a:solidFill>
          <a:ln w="38100" cap="flat" cmpd="sng" algn="ctr">
            <a:solidFill>
              <a:srgbClr val="FF0000"/>
            </a:solidFill>
            <a:prstDash val="solid"/>
            <a:round/>
            <a:headEnd type="none" w="med" len="med"/>
            <a:tailEnd type="triangle" w="med" len="med"/>
          </a:ln>
          <a:effectLst/>
        </p:spPr>
      </p:cxnSp>
      <p:sp>
        <p:nvSpPr>
          <p:cNvPr id="8" name="Rectangle 7"/>
          <p:cNvSpPr/>
          <p:nvPr/>
        </p:nvSpPr>
        <p:spPr bwMode="auto">
          <a:xfrm>
            <a:off x="1278121" y="2376765"/>
            <a:ext cx="2527443" cy="57535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7039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URL Filtering Log Container Page</a:t>
            </a:r>
          </a:p>
        </p:txBody>
      </p:sp>
      <p:sp>
        <p:nvSpPr>
          <p:cNvPr id="3" name="Content Placeholder 2"/>
          <p:cNvSpPr>
            <a:spLocks noGrp="1"/>
          </p:cNvSpPr>
          <p:nvPr>
            <p:ph idx="1"/>
          </p:nvPr>
        </p:nvSpPr>
        <p:spPr>
          <a:xfrm>
            <a:off x="429358" y="1124744"/>
            <a:ext cx="7004228" cy="367656"/>
          </a:xfrm>
        </p:spPr>
        <p:txBody>
          <a:bodyPr/>
          <a:lstStyle/>
          <a:p>
            <a:pPr marL="0" indent="0">
              <a:buNone/>
            </a:pPr>
            <a:r>
              <a:rPr lang="en-US" sz="1600" b="1" dirty="0">
                <a:solidFill>
                  <a:schemeClr val="accent4"/>
                </a:solidFill>
              </a:rPr>
              <a:t>Device &gt; </a:t>
            </a:r>
            <a:r>
              <a:rPr lang="en-US" sz="1600" b="1" dirty="0">
                <a:solidFill>
                  <a:schemeClr val="accent4"/>
                </a:solidFill>
                <a:sym typeface="Wingdings" pitchFamily="2" charset="2"/>
              </a:rPr>
              <a:t>Setup &gt; Content-ID &gt; Container Page</a:t>
            </a:r>
            <a:endParaRPr lang="en-US" sz="1600" b="1" dirty="0">
              <a:solidFill>
                <a:schemeClr val="accent4"/>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795" y="2400985"/>
            <a:ext cx="5782588" cy="37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6049089" y="3196336"/>
            <a:ext cx="1150949" cy="30832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cxnSp>
        <p:nvCxnSpPr>
          <p:cNvPr id="6" name="Straight Arrow Connector 5"/>
          <p:cNvCxnSpPr>
            <a:stCxn id="7" idx="2"/>
          </p:cNvCxnSpPr>
          <p:nvPr/>
        </p:nvCxnSpPr>
        <p:spPr bwMode="auto">
          <a:xfrm flipH="1" flipV="1">
            <a:off x="4501662" y="3196336"/>
            <a:ext cx="1547427" cy="154164"/>
          </a:xfrm>
          <a:prstGeom prst="straightConnector1">
            <a:avLst/>
          </a:prstGeom>
          <a:solidFill>
            <a:srgbClr val="316989"/>
          </a:solidFill>
          <a:ln w="38100" cap="flat" cmpd="sng" algn="ctr">
            <a:solidFill>
              <a:srgbClr val="FF0000"/>
            </a:solidFill>
            <a:prstDash val="solid"/>
            <a:round/>
            <a:headEnd type="none" w="med" len="med"/>
            <a:tailEnd type="arrow"/>
          </a:ln>
          <a:effectLst/>
        </p:spPr>
      </p:cxn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58" y="1537375"/>
            <a:ext cx="4072304" cy="31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09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URL Filtering Log</a:t>
            </a:r>
          </a:p>
        </p:txBody>
      </p:sp>
      <p:sp>
        <p:nvSpPr>
          <p:cNvPr id="7" name="Text Placeholder 6"/>
          <p:cNvSpPr>
            <a:spLocks noGrp="1"/>
          </p:cNvSpPr>
          <p:nvPr>
            <p:ph idx="1"/>
          </p:nvPr>
        </p:nvSpPr>
        <p:spPr>
          <a:xfrm>
            <a:off x="323851" y="1057279"/>
            <a:ext cx="8377238" cy="787545"/>
          </a:xfrm>
        </p:spPr>
        <p:txBody>
          <a:bodyPr>
            <a:normAutofit fontScale="85000" lnSpcReduction="20000"/>
          </a:bodyPr>
          <a:lstStyle/>
          <a:p>
            <a:pPr marL="0" indent="0">
              <a:buNone/>
            </a:pPr>
            <a:r>
              <a:rPr lang="en-US" dirty="0"/>
              <a:t>Actions that trigger a log (Alert, Block, Continue, Override, Block-Override) are recorded in the URL Filtering Log</a:t>
            </a:r>
          </a:p>
          <a:p>
            <a:pPr marL="0" indent="0">
              <a:buNone/>
            </a:pPr>
            <a:endParaRPr lang="en-US" dirty="0"/>
          </a:p>
        </p:txBody>
      </p:sp>
      <p:sp>
        <p:nvSpPr>
          <p:cNvPr id="3" name="TextBox 2"/>
          <p:cNvSpPr txBox="1"/>
          <p:nvPr/>
        </p:nvSpPr>
        <p:spPr>
          <a:xfrm>
            <a:off x="296435" y="2005445"/>
            <a:ext cx="3358099" cy="646331"/>
          </a:xfrm>
          <a:prstGeom prst="rect">
            <a:avLst/>
          </a:prstGeom>
          <a:noFill/>
        </p:spPr>
        <p:txBody>
          <a:bodyPr wrap="none" rtlCol="0">
            <a:spAutoFit/>
          </a:bodyPr>
          <a:lstStyle/>
          <a:p>
            <a:pPr algn="l"/>
            <a:r>
              <a:rPr lang="en-US" b="1" dirty="0">
                <a:solidFill>
                  <a:schemeClr val="accent4"/>
                </a:solidFill>
              </a:rPr>
              <a:t>Monitor &gt; </a:t>
            </a:r>
            <a:r>
              <a:rPr lang="en-US" b="1" dirty="0">
                <a:solidFill>
                  <a:schemeClr val="accent4"/>
                </a:solidFill>
                <a:sym typeface="Wingdings" pitchFamily="2" charset="2"/>
              </a:rPr>
              <a:t>Logs &gt; URL Filtering</a:t>
            </a:r>
            <a:endParaRPr lang="en-US" b="1" dirty="0">
              <a:solidFill>
                <a:schemeClr val="accent4"/>
              </a:solidFill>
            </a:endParaRPr>
          </a:p>
          <a:p>
            <a:endParaRPr lang="en-US" b="1" dirty="0">
              <a:solidFill>
                <a:schemeClr val="accent4"/>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492896"/>
            <a:ext cx="9118883" cy="340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25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URL Filtering Databases</a:t>
            </a:r>
          </a:p>
        </p:txBody>
      </p:sp>
      <p:sp>
        <p:nvSpPr>
          <p:cNvPr id="6" name="Text Placeholder 6"/>
          <p:cNvSpPr txBox="1">
            <a:spLocks/>
          </p:cNvSpPr>
          <p:nvPr/>
        </p:nvSpPr>
        <p:spPr bwMode="auto">
          <a:xfrm>
            <a:off x="187287" y="1345311"/>
            <a:ext cx="8535835" cy="787545"/>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lgn="ctr">
              <a:buFont typeface="Times" charset="0"/>
              <a:buNone/>
            </a:pPr>
            <a:r>
              <a:rPr lang="en-US" dirty="0"/>
              <a:t>PAN-OS supports two URL Filtering services</a:t>
            </a:r>
          </a:p>
          <a:p>
            <a:pPr marL="0" indent="0">
              <a:buFont typeface="Times" charset="0"/>
              <a:buNone/>
            </a:pPr>
            <a:endParaRPr lang="en-US" dirty="0"/>
          </a:p>
        </p:txBody>
      </p:sp>
      <p:sp>
        <p:nvSpPr>
          <p:cNvPr id="5" name="Text Placeholder 6"/>
          <p:cNvSpPr txBox="1">
            <a:spLocks/>
          </p:cNvSpPr>
          <p:nvPr/>
        </p:nvSpPr>
        <p:spPr bwMode="auto">
          <a:xfrm>
            <a:off x="356645" y="5834480"/>
            <a:ext cx="8535835" cy="546848"/>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lgn="ctr">
              <a:buFont typeface="Times" charset="0"/>
              <a:buNone/>
            </a:pPr>
            <a:r>
              <a:rPr lang="en-US" dirty="0"/>
              <a:t>Only one lookup service can be active at a time</a:t>
            </a:r>
          </a:p>
          <a:p>
            <a:pPr marL="0" indent="0">
              <a:buFont typeface="Times" charset="0"/>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825511517"/>
              </p:ext>
            </p:extLst>
          </p:nvPr>
        </p:nvGraphicFramePr>
        <p:xfrm>
          <a:off x="457122" y="1840200"/>
          <a:ext cx="8291342" cy="3664751"/>
        </p:xfrm>
        <a:graphic>
          <a:graphicData uri="http://schemas.openxmlformats.org/drawingml/2006/table">
            <a:tbl>
              <a:tblPr firstRow="1" bandRow="1">
                <a:tableStyleId>{5C22544A-7EE6-4342-B048-85BDC9FD1C3A}</a:tableStyleId>
              </a:tblPr>
              <a:tblGrid>
                <a:gridCol w="4578658">
                  <a:extLst>
                    <a:ext uri="{9D8B030D-6E8A-4147-A177-3AD203B41FA5}">
                      <a16:colId xmlns:a16="http://schemas.microsoft.com/office/drawing/2014/main" val="20000"/>
                    </a:ext>
                  </a:extLst>
                </a:gridCol>
                <a:gridCol w="3712684">
                  <a:extLst>
                    <a:ext uri="{9D8B030D-6E8A-4147-A177-3AD203B41FA5}">
                      <a16:colId xmlns:a16="http://schemas.microsoft.com/office/drawing/2014/main" val="20001"/>
                    </a:ext>
                  </a:extLst>
                </a:gridCol>
              </a:tblGrid>
              <a:tr h="225404">
                <a:tc>
                  <a:txBody>
                    <a:bodyPr/>
                    <a:lstStyle/>
                    <a:p>
                      <a:pPr algn="ctr"/>
                      <a:r>
                        <a:rPr lang="en-US" dirty="0"/>
                        <a:t>BrightCloud</a:t>
                      </a:r>
                    </a:p>
                  </a:txBody>
                  <a:tcPr/>
                </a:tc>
                <a:tc>
                  <a:txBody>
                    <a:bodyPr/>
                    <a:lstStyle/>
                    <a:p>
                      <a:pPr algn="ctr"/>
                      <a:r>
                        <a:rPr lang="en-US" dirty="0"/>
                        <a:t>PAN-DB</a:t>
                      </a:r>
                    </a:p>
                  </a:txBody>
                  <a:tcPr/>
                </a:tc>
                <a:extLst>
                  <a:ext uri="{0D108BD9-81ED-4DB2-BD59-A6C34878D82A}">
                    <a16:rowId xmlns:a16="http://schemas.microsoft.com/office/drawing/2014/main" val="10000"/>
                  </a:ext>
                </a:extLst>
              </a:tr>
              <a:tr h="722528">
                <a:tc>
                  <a:txBody>
                    <a:bodyPr/>
                    <a:lstStyle/>
                    <a:p>
                      <a:r>
                        <a:rPr lang="en-US" dirty="0">
                          <a:solidFill>
                            <a:schemeClr val="tx2"/>
                          </a:solidFill>
                        </a:rPr>
                        <a:t>Relies</a:t>
                      </a:r>
                      <a:r>
                        <a:rPr lang="en-US" baseline="0" dirty="0">
                          <a:solidFill>
                            <a:schemeClr val="tx2"/>
                          </a:solidFill>
                        </a:rPr>
                        <a:t> on a URL database file which is saved to disk and updated daily</a:t>
                      </a:r>
                      <a:endParaRPr lang="en-US" dirty="0">
                        <a:solidFill>
                          <a:schemeClr val="tx2"/>
                        </a:solidFill>
                      </a:endParaRPr>
                    </a:p>
                  </a:txBody>
                  <a:tcPr/>
                </a:tc>
                <a:tc>
                  <a:txBody>
                    <a:bodyPr/>
                    <a:lstStyle/>
                    <a:p>
                      <a:r>
                        <a:rPr lang="en-US" dirty="0">
                          <a:solidFill>
                            <a:schemeClr val="tx2"/>
                          </a:solidFill>
                        </a:rPr>
                        <a:t>Uses a seed database</a:t>
                      </a:r>
                      <a:r>
                        <a:rPr lang="en-US" baseline="0" dirty="0">
                          <a:solidFill>
                            <a:schemeClr val="tx2"/>
                          </a:solidFill>
                        </a:rPr>
                        <a:t> </a:t>
                      </a:r>
                      <a:r>
                        <a:rPr lang="en-US" dirty="0">
                          <a:solidFill>
                            <a:schemeClr val="tx2"/>
                          </a:solidFill>
                        </a:rPr>
                        <a:t>for initial</a:t>
                      </a:r>
                      <a:r>
                        <a:rPr lang="en-US" baseline="0" dirty="0">
                          <a:solidFill>
                            <a:schemeClr val="tx2"/>
                          </a:solidFill>
                        </a:rPr>
                        <a:t> configuration, then the device stays in sync with Cloud servers</a:t>
                      </a:r>
                      <a:endParaRPr lang="en-US" dirty="0">
                        <a:solidFill>
                          <a:schemeClr val="tx2"/>
                        </a:solidFill>
                      </a:endParaRPr>
                    </a:p>
                  </a:txBody>
                  <a:tcPr/>
                </a:tc>
                <a:extLst>
                  <a:ext uri="{0D108BD9-81ED-4DB2-BD59-A6C34878D82A}">
                    <a16:rowId xmlns:a16="http://schemas.microsoft.com/office/drawing/2014/main" val="10001"/>
                  </a:ext>
                </a:extLst>
              </a:tr>
              <a:tr h="555791">
                <a:tc>
                  <a:txBody>
                    <a:bodyPr/>
                    <a:lstStyle/>
                    <a:p>
                      <a:r>
                        <a:rPr lang="en-US" dirty="0">
                          <a:solidFill>
                            <a:schemeClr val="tx2"/>
                          </a:solidFill>
                        </a:rPr>
                        <a:t>Attempts</a:t>
                      </a:r>
                      <a:r>
                        <a:rPr lang="en-US" baseline="0" dirty="0">
                          <a:solidFill>
                            <a:schemeClr val="tx2"/>
                          </a:solidFill>
                        </a:rPr>
                        <a:t> lookups from:</a:t>
                      </a:r>
                    </a:p>
                    <a:p>
                      <a:pPr marL="800100" lvl="1" indent="-342900">
                        <a:buFont typeface="+mj-lt"/>
                        <a:buAutoNum type="arabicPeriod"/>
                      </a:pPr>
                      <a:r>
                        <a:rPr lang="en-US" baseline="0" dirty="0">
                          <a:solidFill>
                            <a:schemeClr val="tx2"/>
                          </a:solidFill>
                        </a:rPr>
                        <a:t>Caches</a:t>
                      </a:r>
                    </a:p>
                    <a:p>
                      <a:pPr marL="800100" lvl="1" indent="-342900">
                        <a:buFont typeface="+mj-lt"/>
                        <a:buAutoNum type="arabicPeriod"/>
                      </a:pPr>
                      <a:r>
                        <a:rPr lang="en-US" baseline="0" dirty="0">
                          <a:solidFill>
                            <a:schemeClr val="tx2"/>
                          </a:solidFill>
                        </a:rPr>
                        <a:t>Disk database file</a:t>
                      </a:r>
                    </a:p>
                    <a:p>
                      <a:pPr marL="800100" lvl="1" indent="-342900">
                        <a:buFont typeface="+mj-lt"/>
                        <a:buAutoNum type="arabicPeriod"/>
                      </a:pPr>
                      <a:r>
                        <a:rPr lang="en-US" baseline="0" dirty="0">
                          <a:solidFill>
                            <a:schemeClr val="tx2"/>
                          </a:solidFill>
                        </a:rPr>
                        <a:t>Cloud servers (if configured)</a:t>
                      </a:r>
                      <a:endParaRPr lang="en-US" dirty="0">
                        <a:solidFill>
                          <a:schemeClr val="tx2"/>
                        </a:solidFill>
                      </a:endParaRPr>
                    </a:p>
                  </a:txBody>
                  <a:tcPr/>
                </a:tc>
                <a:tc>
                  <a:txBody>
                    <a:bodyPr/>
                    <a:lstStyle/>
                    <a:p>
                      <a:r>
                        <a:rPr lang="en-US" dirty="0">
                          <a:solidFill>
                            <a:schemeClr val="tx2"/>
                          </a:solidFill>
                        </a:rPr>
                        <a:t>Attempts</a:t>
                      </a:r>
                      <a:r>
                        <a:rPr lang="en-US" baseline="0" dirty="0">
                          <a:solidFill>
                            <a:schemeClr val="tx2"/>
                          </a:solidFill>
                        </a:rPr>
                        <a:t> lookups from:</a:t>
                      </a:r>
                    </a:p>
                    <a:p>
                      <a:pPr marL="800100" lvl="1" indent="-342900">
                        <a:buFont typeface="+mj-lt"/>
                        <a:buAutoNum type="arabicPeriod"/>
                      </a:pPr>
                      <a:r>
                        <a:rPr lang="en-US" baseline="0" dirty="0">
                          <a:solidFill>
                            <a:schemeClr val="tx2"/>
                          </a:solidFill>
                        </a:rPr>
                        <a:t>Caches</a:t>
                      </a:r>
                    </a:p>
                    <a:p>
                      <a:pPr marL="800100" lvl="1" indent="-342900">
                        <a:buFont typeface="+mj-lt"/>
                        <a:buAutoNum type="arabicPeriod"/>
                      </a:pPr>
                      <a:r>
                        <a:rPr lang="en-US" baseline="0" dirty="0">
                          <a:solidFill>
                            <a:schemeClr val="tx2"/>
                          </a:solidFill>
                        </a:rPr>
                        <a:t>Cloud servers </a:t>
                      </a:r>
                      <a:endParaRPr lang="en-US" dirty="0">
                        <a:solidFill>
                          <a:schemeClr val="tx2"/>
                        </a:solidFill>
                      </a:endParaRPr>
                    </a:p>
                  </a:txBody>
                  <a:tcPr/>
                </a:tc>
                <a:extLst>
                  <a:ext uri="{0D108BD9-81ED-4DB2-BD59-A6C34878D82A}">
                    <a16:rowId xmlns:a16="http://schemas.microsoft.com/office/drawing/2014/main" val="10002"/>
                  </a:ext>
                </a:extLst>
              </a:tr>
              <a:tr h="555791">
                <a:tc>
                  <a:txBody>
                    <a:bodyPr/>
                    <a:lstStyle/>
                    <a:p>
                      <a:r>
                        <a:rPr lang="en-US" dirty="0">
                          <a:solidFill>
                            <a:schemeClr val="tx2"/>
                          </a:solidFill>
                        </a:rPr>
                        <a:t>Backwards</a:t>
                      </a:r>
                      <a:r>
                        <a:rPr lang="en-US" baseline="0" dirty="0">
                          <a:solidFill>
                            <a:schemeClr val="tx2"/>
                          </a:solidFill>
                        </a:rPr>
                        <a:t>-compatible with PAN-OS 4.x</a:t>
                      </a:r>
                      <a:endParaRPr lang="en-US" dirty="0">
                        <a:solidFill>
                          <a:schemeClr val="tx2"/>
                        </a:solidFill>
                      </a:endParaRPr>
                    </a:p>
                  </a:txBody>
                  <a:tcPr/>
                </a:tc>
                <a:tc>
                  <a:txBody>
                    <a:bodyPr/>
                    <a:lstStyle/>
                    <a:p>
                      <a:r>
                        <a:rPr lang="en-US" dirty="0">
                          <a:solidFill>
                            <a:schemeClr val="tx2"/>
                          </a:solidFill>
                        </a:rPr>
                        <a:t>Only available on PAN-OS 5.0 and higher</a:t>
                      </a:r>
                    </a:p>
                  </a:txBody>
                  <a:tcPr/>
                </a:tc>
                <a:extLst>
                  <a:ext uri="{0D108BD9-81ED-4DB2-BD59-A6C34878D82A}">
                    <a16:rowId xmlns:a16="http://schemas.microsoft.com/office/drawing/2014/main" val="10003"/>
                  </a:ext>
                </a:extLst>
              </a:tr>
              <a:tr h="555791">
                <a:tc>
                  <a:txBody>
                    <a:bodyPr/>
                    <a:lstStyle/>
                    <a:p>
                      <a:r>
                        <a:rPr lang="en-US" dirty="0">
                          <a:solidFill>
                            <a:schemeClr val="tx2"/>
                          </a:solidFill>
                        </a:rPr>
                        <a:t>Cloud server lookups</a:t>
                      </a:r>
                      <a:r>
                        <a:rPr lang="en-US" baseline="0" dirty="0">
                          <a:solidFill>
                            <a:schemeClr val="tx2"/>
                          </a:solidFill>
                        </a:rPr>
                        <a:t> are optional</a:t>
                      </a:r>
                      <a:endParaRPr lang="en-US" dirty="0">
                        <a:solidFill>
                          <a:schemeClr val="tx2"/>
                        </a:solidFill>
                      </a:endParaRPr>
                    </a:p>
                  </a:txBody>
                  <a:tcPr/>
                </a:tc>
                <a:tc>
                  <a:txBody>
                    <a:bodyPr/>
                    <a:lstStyle/>
                    <a:p>
                      <a:r>
                        <a:rPr lang="en-US" dirty="0">
                          <a:solidFill>
                            <a:schemeClr val="tx2"/>
                          </a:solidFill>
                        </a:rPr>
                        <a:t>Requires an</a:t>
                      </a:r>
                      <a:r>
                        <a:rPr lang="en-US" baseline="0" dirty="0">
                          <a:solidFill>
                            <a:schemeClr val="tx2"/>
                          </a:solidFill>
                        </a:rPr>
                        <a:t> internet connection to the cloud servers to function</a:t>
                      </a:r>
                      <a:endParaRPr lang="en-US" dirty="0">
                        <a:solidFill>
                          <a:schemeClr val="tx2"/>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51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12" y="0"/>
            <a:ext cx="8374063" cy="764704"/>
          </a:xfrm>
        </p:spPr>
        <p:txBody>
          <a:bodyPr>
            <a:normAutofit/>
          </a:bodyPr>
          <a:lstStyle/>
          <a:p>
            <a:r>
              <a:rPr lang="en-US" dirty="0"/>
              <a:t>Flow Logic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817607"/>
              </p:ext>
            </p:extLst>
          </p:nvPr>
        </p:nvGraphicFramePr>
        <p:xfrm>
          <a:off x="323850" y="1096963"/>
          <a:ext cx="8412163" cy="5049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5437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768424" y="2492896"/>
            <a:ext cx="7620000" cy="1656184"/>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4400" kern="0" dirty="0">
                <a:solidFill>
                  <a:srgbClr val="FFC000"/>
                </a:solidFill>
              </a:rPr>
              <a:t>Security Profiles:</a:t>
            </a:r>
            <a:br>
              <a:rPr lang="en-US" sz="4400" kern="0" dirty="0">
                <a:solidFill>
                  <a:srgbClr val="FFC000"/>
                </a:solidFill>
              </a:rPr>
            </a:br>
            <a:r>
              <a:rPr lang="en-US" sz="4400" kern="0" dirty="0">
                <a:solidFill>
                  <a:srgbClr val="FFC000"/>
                </a:solidFill>
              </a:rPr>
              <a:t>File Blocking</a:t>
            </a:r>
          </a:p>
        </p:txBody>
      </p:sp>
    </p:spTree>
    <p:extLst>
      <p:ext uri="{BB962C8B-B14F-4D97-AF65-F5344CB8AC3E}">
        <p14:creationId xmlns:p14="http://schemas.microsoft.com/office/powerpoint/2010/main" val="392976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5496" y="44624"/>
            <a:ext cx="8229600" cy="720080"/>
          </a:xfrm>
        </p:spPr>
        <p:txBody>
          <a:bodyPr/>
          <a:lstStyle/>
          <a:p>
            <a:r>
              <a:rPr lang="en-US" dirty="0"/>
              <a:t>File Blocking Configuration</a:t>
            </a:r>
          </a:p>
        </p:txBody>
      </p:sp>
      <p:grpSp>
        <p:nvGrpSpPr>
          <p:cNvPr id="5" name="Group 4"/>
          <p:cNvGrpSpPr/>
          <p:nvPr/>
        </p:nvGrpSpPr>
        <p:grpSpPr>
          <a:xfrm>
            <a:off x="393700" y="994495"/>
            <a:ext cx="8093005" cy="5203105"/>
            <a:chOff x="750888" y="2518495"/>
            <a:chExt cx="5789611" cy="3757879"/>
          </a:xfrm>
        </p:grpSpPr>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 y="2518495"/>
              <a:ext cx="5789611" cy="375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5693" y="3724275"/>
              <a:ext cx="1414451"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0144" y="3759201"/>
              <a:ext cx="762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2552" y="2719679"/>
            <a:ext cx="1265075" cy="125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Accent Bar) 2"/>
          <p:cNvSpPr/>
          <p:nvPr/>
        </p:nvSpPr>
        <p:spPr bwMode="auto">
          <a:xfrm>
            <a:off x="6766169" y="4399470"/>
            <a:ext cx="1399931" cy="720197"/>
          </a:xfrm>
          <a:prstGeom prst="accentCallout2">
            <a:avLst>
              <a:gd name="adj1" fmla="val 23634"/>
              <a:gd name="adj2" fmla="val 107229"/>
              <a:gd name="adj3" fmla="val -113098"/>
              <a:gd name="adj4" fmla="val 159188"/>
              <a:gd name="adj5" fmla="val -129652"/>
              <a:gd name="adj6" fmla="val 87584"/>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bg1"/>
                </a:solidFill>
              </a:rPr>
              <a:t>Driveby Download Protection</a:t>
            </a:r>
            <a:endParaRPr kumimoji="0" lang="en-US" sz="1600" b="0" i="0" u="none" strike="noStrike" cap="none" normalizeH="0" baseline="0" dirty="0">
              <a:ln>
                <a:noFill/>
              </a:ln>
              <a:solidFill>
                <a:schemeClr val="bg1"/>
              </a:solidFill>
              <a:effectLst/>
            </a:endParaRPr>
          </a:p>
        </p:txBody>
      </p:sp>
    </p:spTree>
    <p:custDataLst>
      <p:tags r:id="rId1"/>
    </p:custDataLst>
    <p:extLst>
      <p:ext uri="{BB962C8B-B14F-4D97-AF65-F5344CB8AC3E}">
        <p14:creationId xmlns:p14="http://schemas.microsoft.com/office/powerpoint/2010/main" val="419088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xfrm>
            <a:off x="14808" y="0"/>
            <a:ext cx="8229600" cy="764704"/>
          </a:xfrm>
          <a:ln/>
        </p:spPr>
        <p:txBody>
          <a:bodyPr/>
          <a:lstStyle/>
          <a:p>
            <a:r>
              <a:rPr lang="en-US" dirty="0"/>
              <a:t>Drive-By Download Protection</a:t>
            </a:r>
          </a:p>
        </p:txBody>
      </p:sp>
      <p:sp>
        <p:nvSpPr>
          <p:cNvPr id="5" name="Flowchart: Process 4"/>
          <p:cNvSpPr/>
          <p:nvPr/>
        </p:nvSpPr>
        <p:spPr bwMode="auto">
          <a:xfrm>
            <a:off x="3299232" y="1041902"/>
            <a:ext cx="2351441" cy="720197"/>
          </a:xfrm>
          <a:prstGeom prst="flowChart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Traffic matches a </a:t>
            </a:r>
            <a:r>
              <a:rPr kumimoji="0" lang="en-US" sz="1600" b="0" i="0" u="none" strike="noStrike" cap="none" normalizeH="0" dirty="0">
                <a:ln>
                  <a:noFill/>
                </a:ln>
                <a:solidFill>
                  <a:srgbClr val="FFFF00"/>
                </a:solidFill>
                <a:effectLst/>
                <a:latin typeface="Arial" charset="0"/>
              </a:rPr>
              <a:t>     </a:t>
            </a:r>
            <a:r>
              <a:rPr kumimoji="0" lang="en-US" sz="1600" b="0" i="0" u="none" strike="noStrike" cap="none" normalizeH="0" baseline="0" dirty="0">
                <a:ln>
                  <a:noFill/>
                </a:ln>
                <a:solidFill>
                  <a:srgbClr val="FFFF00"/>
                </a:solidFill>
                <a:effectLst/>
                <a:latin typeface="Arial" charset="0"/>
              </a:rPr>
              <a:t>File Blocking Profile with Action = Continue</a:t>
            </a:r>
          </a:p>
        </p:txBody>
      </p:sp>
      <p:sp>
        <p:nvSpPr>
          <p:cNvPr id="4" name="Flowchart: Alternate Process 3"/>
          <p:cNvSpPr/>
          <p:nvPr/>
        </p:nvSpPr>
        <p:spPr bwMode="auto">
          <a:xfrm>
            <a:off x="2009018" y="2294149"/>
            <a:ext cx="2397291" cy="796814"/>
          </a:xfrm>
          <a:prstGeom prst="flowChartAlternate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User attempts</a:t>
            </a:r>
            <a:r>
              <a:rPr kumimoji="0" lang="en-US" sz="1600" b="0" i="0" u="none" strike="noStrike" cap="none" normalizeH="0" dirty="0">
                <a:ln>
                  <a:noFill/>
                </a:ln>
                <a:solidFill>
                  <a:srgbClr val="FFFF00"/>
                </a:solidFill>
                <a:effectLst/>
                <a:latin typeface="Arial" charset="0"/>
              </a:rPr>
              <a:t> to download a file through the browser</a:t>
            </a:r>
            <a:endParaRPr kumimoji="0" lang="en-US" sz="1600" b="0" i="0" u="none" strike="noStrike" cap="none" normalizeH="0" baseline="0" dirty="0">
              <a:ln>
                <a:noFill/>
              </a:ln>
              <a:solidFill>
                <a:srgbClr val="FFFF00"/>
              </a:solidFill>
              <a:effectLst/>
              <a:latin typeface="Arial" charset="0"/>
            </a:endParaRPr>
          </a:p>
        </p:txBody>
      </p:sp>
      <p:sp>
        <p:nvSpPr>
          <p:cNvPr id="8" name="Flowchart: Alternate Process 7"/>
          <p:cNvSpPr/>
          <p:nvPr/>
        </p:nvSpPr>
        <p:spPr bwMode="auto">
          <a:xfrm>
            <a:off x="4558709" y="2306152"/>
            <a:ext cx="2248476" cy="796814"/>
          </a:xfrm>
          <a:prstGeom prst="flowChartAlternate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Website initiates an automatic file  download</a:t>
            </a:r>
          </a:p>
        </p:txBody>
      </p:sp>
      <p:sp>
        <p:nvSpPr>
          <p:cNvPr id="6" name="Flowchart: Decision 5"/>
          <p:cNvSpPr/>
          <p:nvPr/>
        </p:nvSpPr>
        <p:spPr bwMode="auto">
          <a:xfrm>
            <a:off x="1967589" y="3595388"/>
            <a:ext cx="5014728" cy="1014901"/>
          </a:xfrm>
          <a:prstGeom prst="flowChartDecision">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Continue Response page presented to user</a:t>
            </a:r>
          </a:p>
        </p:txBody>
      </p:sp>
      <p:sp>
        <p:nvSpPr>
          <p:cNvPr id="11" name="Flowchart: Process 10"/>
          <p:cNvSpPr/>
          <p:nvPr/>
        </p:nvSpPr>
        <p:spPr bwMode="auto">
          <a:xfrm>
            <a:off x="3299232" y="5659039"/>
            <a:ext cx="2351441" cy="301621"/>
          </a:xfrm>
          <a:prstGeom prst="flowChart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Log updated </a:t>
            </a:r>
          </a:p>
        </p:txBody>
      </p:sp>
      <p:sp>
        <p:nvSpPr>
          <p:cNvPr id="12" name="Flowchart: Alternate Process 11"/>
          <p:cNvSpPr/>
          <p:nvPr/>
        </p:nvSpPr>
        <p:spPr bwMode="auto">
          <a:xfrm>
            <a:off x="467736" y="4873193"/>
            <a:ext cx="2397291" cy="333708"/>
          </a:xfrm>
          <a:prstGeom prst="flowChartAlternate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File Download proceeds</a:t>
            </a:r>
          </a:p>
        </p:txBody>
      </p:sp>
      <p:sp>
        <p:nvSpPr>
          <p:cNvPr id="13" name="Flowchart: Alternate Process 12"/>
          <p:cNvSpPr/>
          <p:nvPr/>
        </p:nvSpPr>
        <p:spPr bwMode="auto">
          <a:xfrm>
            <a:off x="5898107" y="4873193"/>
            <a:ext cx="2818504" cy="333708"/>
          </a:xfrm>
          <a:prstGeom prst="flowChartAlternateProcess">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rgbClr val="FFFF00"/>
                </a:solidFill>
                <a:effectLst/>
                <a:latin typeface="Arial" charset="0"/>
              </a:rPr>
              <a:t>File</a:t>
            </a:r>
            <a:r>
              <a:rPr kumimoji="0" lang="en-US" sz="1600" b="0" i="0" u="none" strike="noStrike" cap="none" normalizeH="0" dirty="0">
                <a:ln>
                  <a:noFill/>
                </a:ln>
                <a:solidFill>
                  <a:srgbClr val="FFFF00"/>
                </a:solidFill>
                <a:effectLst/>
                <a:latin typeface="Arial" charset="0"/>
              </a:rPr>
              <a:t> download is cancelled </a:t>
            </a:r>
            <a:endParaRPr kumimoji="0" lang="en-US" sz="1600" b="0" i="0" u="none" strike="noStrike" cap="none" normalizeH="0" baseline="0" dirty="0">
              <a:ln>
                <a:noFill/>
              </a:ln>
              <a:solidFill>
                <a:srgbClr val="FFFF00"/>
              </a:solidFill>
              <a:effectLst/>
              <a:latin typeface="Arial" charset="0"/>
            </a:endParaRPr>
          </a:p>
        </p:txBody>
      </p:sp>
      <p:cxnSp>
        <p:nvCxnSpPr>
          <p:cNvPr id="23" name="Elbow Connector 22"/>
          <p:cNvCxnSpPr>
            <a:stCxn id="6" idx="1"/>
            <a:endCxn id="12" idx="0"/>
          </p:cNvCxnSpPr>
          <p:nvPr/>
        </p:nvCxnSpPr>
        <p:spPr bwMode="auto">
          <a:xfrm rot="10800000" flipV="1">
            <a:off x="1666383" y="4102839"/>
            <a:ext cx="301207" cy="770354"/>
          </a:xfrm>
          <a:prstGeom prst="bentConnector2">
            <a:avLst/>
          </a:prstGeom>
          <a:solidFill>
            <a:srgbClr val="316989"/>
          </a:solidFill>
          <a:ln w="38100" cap="flat" cmpd="sng" algn="ctr">
            <a:solidFill>
              <a:schemeClr val="tx1"/>
            </a:solidFill>
            <a:prstDash val="solid"/>
            <a:round/>
            <a:headEnd type="none" w="med" len="med"/>
            <a:tailEnd type="stealth"/>
          </a:ln>
          <a:effectLst/>
        </p:spPr>
      </p:cxnSp>
      <p:cxnSp>
        <p:nvCxnSpPr>
          <p:cNvPr id="26" name="Elbow Connector 25"/>
          <p:cNvCxnSpPr>
            <a:stCxn id="6" idx="3"/>
            <a:endCxn id="13" idx="0"/>
          </p:cNvCxnSpPr>
          <p:nvPr/>
        </p:nvCxnSpPr>
        <p:spPr bwMode="auto">
          <a:xfrm>
            <a:off x="6982317" y="4102839"/>
            <a:ext cx="325042" cy="770354"/>
          </a:xfrm>
          <a:prstGeom prst="bentConnector2">
            <a:avLst/>
          </a:prstGeom>
          <a:solidFill>
            <a:srgbClr val="316989"/>
          </a:solidFill>
          <a:ln w="38100" cap="flat" cmpd="sng" algn="ctr">
            <a:solidFill>
              <a:schemeClr val="tx1"/>
            </a:solidFill>
            <a:prstDash val="solid"/>
            <a:round/>
            <a:headEnd type="none" w="med" len="med"/>
            <a:tailEnd type="stealth"/>
          </a:ln>
          <a:effectLst/>
        </p:spPr>
      </p:cxnSp>
      <p:cxnSp>
        <p:nvCxnSpPr>
          <p:cNvPr id="53253" name="Elbow Connector 53252"/>
          <p:cNvCxnSpPr>
            <a:stCxn id="4" idx="2"/>
            <a:endCxn id="6" idx="0"/>
          </p:cNvCxnSpPr>
          <p:nvPr/>
        </p:nvCxnSpPr>
        <p:spPr bwMode="auto">
          <a:xfrm rot="16200000" flipH="1">
            <a:off x="3589096" y="2709530"/>
            <a:ext cx="504425" cy="1267289"/>
          </a:xfrm>
          <a:prstGeom prst="bentConnector3">
            <a:avLst/>
          </a:prstGeom>
          <a:solidFill>
            <a:srgbClr val="316989"/>
          </a:solidFill>
          <a:ln w="38100" cap="flat" cmpd="sng" algn="ctr">
            <a:solidFill>
              <a:schemeClr val="tx1"/>
            </a:solidFill>
            <a:prstDash val="solid"/>
            <a:round/>
            <a:headEnd type="none" w="med" len="med"/>
            <a:tailEnd type="stealth"/>
          </a:ln>
          <a:effectLst/>
        </p:spPr>
      </p:cxnSp>
      <p:cxnSp>
        <p:nvCxnSpPr>
          <p:cNvPr id="53255" name="Elbow Connector 53254"/>
          <p:cNvCxnSpPr>
            <a:stCxn id="8" idx="2"/>
            <a:endCxn id="6" idx="0"/>
          </p:cNvCxnSpPr>
          <p:nvPr/>
        </p:nvCxnSpPr>
        <p:spPr bwMode="auto">
          <a:xfrm rot="5400000">
            <a:off x="4832739" y="2745180"/>
            <a:ext cx="492422" cy="1207994"/>
          </a:xfrm>
          <a:prstGeom prst="bentConnector3">
            <a:avLst/>
          </a:prstGeom>
          <a:solidFill>
            <a:srgbClr val="316989"/>
          </a:solidFill>
          <a:ln w="38100" cap="flat" cmpd="sng" algn="ctr">
            <a:solidFill>
              <a:schemeClr val="tx1"/>
            </a:solidFill>
            <a:prstDash val="solid"/>
            <a:round/>
            <a:headEnd type="none" w="med" len="med"/>
            <a:tailEnd type="stealth"/>
          </a:ln>
          <a:effectLst/>
        </p:spPr>
      </p:cxnSp>
      <p:cxnSp>
        <p:nvCxnSpPr>
          <p:cNvPr id="53257" name="Elbow Connector 53256"/>
          <p:cNvCxnSpPr>
            <a:stCxn id="12" idx="2"/>
            <a:endCxn id="11" idx="1"/>
          </p:cNvCxnSpPr>
          <p:nvPr/>
        </p:nvCxnSpPr>
        <p:spPr bwMode="auto">
          <a:xfrm rot="16200000" flipH="1">
            <a:off x="2181333" y="4691950"/>
            <a:ext cx="602949" cy="1632850"/>
          </a:xfrm>
          <a:prstGeom prst="bentConnector2">
            <a:avLst/>
          </a:prstGeom>
          <a:solidFill>
            <a:srgbClr val="316989"/>
          </a:solidFill>
          <a:ln w="38100" cap="flat" cmpd="sng" algn="ctr">
            <a:solidFill>
              <a:schemeClr val="tx1"/>
            </a:solidFill>
            <a:prstDash val="solid"/>
            <a:round/>
            <a:headEnd type="none" w="med" len="med"/>
            <a:tailEnd type="stealth"/>
          </a:ln>
          <a:effectLst/>
        </p:spPr>
      </p:cxnSp>
      <p:cxnSp>
        <p:nvCxnSpPr>
          <p:cNvPr id="53260" name="Elbow Connector 53259"/>
          <p:cNvCxnSpPr>
            <a:stCxn id="13" idx="2"/>
            <a:endCxn id="11" idx="3"/>
          </p:cNvCxnSpPr>
          <p:nvPr/>
        </p:nvCxnSpPr>
        <p:spPr bwMode="auto">
          <a:xfrm rot="5400000">
            <a:off x="6177542" y="4680032"/>
            <a:ext cx="602949" cy="1656686"/>
          </a:xfrm>
          <a:prstGeom prst="bentConnector2">
            <a:avLst/>
          </a:prstGeom>
          <a:solidFill>
            <a:srgbClr val="316989"/>
          </a:solidFill>
          <a:ln w="38100" cap="flat" cmpd="sng" algn="ctr">
            <a:solidFill>
              <a:schemeClr val="tx1"/>
            </a:solidFill>
            <a:prstDash val="solid"/>
            <a:round/>
            <a:headEnd type="none" w="med" len="med"/>
            <a:tailEnd type="stealth"/>
          </a:ln>
          <a:effectLst/>
        </p:spPr>
      </p:cxnSp>
      <p:cxnSp>
        <p:nvCxnSpPr>
          <p:cNvPr id="53262" name="Elbow Connector 53261"/>
          <p:cNvCxnSpPr>
            <a:stCxn id="5" idx="2"/>
            <a:endCxn id="4" idx="0"/>
          </p:cNvCxnSpPr>
          <p:nvPr/>
        </p:nvCxnSpPr>
        <p:spPr bwMode="auto">
          <a:xfrm rot="5400000">
            <a:off x="3575284" y="1394480"/>
            <a:ext cx="532050" cy="1267289"/>
          </a:xfrm>
          <a:prstGeom prst="bentConnector3">
            <a:avLst/>
          </a:prstGeom>
          <a:solidFill>
            <a:srgbClr val="316989"/>
          </a:solidFill>
          <a:ln w="38100" cap="flat" cmpd="sng" algn="ctr">
            <a:solidFill>
              <a:schemeClr val="tx1"/>
            </a:solidFill>
            <a:prstDash val="solid"/>
            <a:round/>
            <a:headEnd type="none" w="med" len="med"/>
            <a:tailEnd type="stealth"/>
          </a:ln>
          <a:effectLst/>
        </p:spPr>
      </p:cxnSp>
      <p:cxnSp>
        <p:nvCxnSpPr>
          <p:cNvPr id="53264" name="Elbow Connector 53263"/>
          <p:cNvCxnSpPr>
            <a:stCxn id="5" idx="2"/>
            <a:endCxn id="8" idx="0"/>
          </p:cNvCxnSpPr>
          <p:nvPr/>
        </p:nvCxnSpPr>
        <p:spPr bwMode="auto">
          <a:xfrm rot="16200000" flipH="1">
            <a:off x="4806924" y="1430128"/>
            <a:ext cx="544053" cy="1207994"/>
          </a:xfrm>
          <a:prstGeom prst="bentConnector3">
            <a:avLst/>
          </a:prstGeom>
          <a:solidFill>
            <a:srgbClr val="316989"/>
          </a:solidFill>
          <a:ln w="38100" cap="flat" cmpd="sng" algn="ctr">
            <a:solidFill>
              <a:schemeClr val="tx1"/>
            </a:solidFill>
            <a:prstDash val="solid"/>
            <a:round/>
            <a:headEnd type="none" w="med" len="med"/>
            <a:tailEnd type="stealth"/>
          </a:ln>
          <a:effectLst/>
        </p:spPr>
      </p:cxnSp>
      <p:sp>
        <p:nvSpPr>
          <p:cNvPr id="53265" name="TextBox 53264"/>
          <p:cNvSpPr txBox="1"/>
          <p:nvPr/>
        </p:nvSpPr>
        <p:spPr>
          <a:xfrm>
            <a:off x="310895" y="3853581"/>
            <a:ext cx="1538365" cy="646331"/>
          </a:xfrm>
          <a:prstGeom prst="rect">
            <a:avLst/>
          </a:prstGeom>
          <a:noFill/>
        </p:spPr>
        <p:txBody>
          <a:bodyPr wrap="square" rtlCol="0">
            <a:spAutoFit/>
          </a:bodyPr>
          <a:lstStyle/>
          <a:p>
            <a:pPr>
              <a:buNone/>
            </a:pPr>
            <a:r>
              <a:rPr lang="en-US" b="1" dirty="0">
                <a:solidFill>
                  <a:schemeClr val="accent1"/>
                </a:solidFill>
              </a:rPr>
              <a:t>User clicks Continue</a:t>
            </a:r>
          </a:p>
        </p:txBody>
      </p:sp>
      <p:sp>
        <p:nvSpPr>
          <p:cNvPr id="50" name="TextBox 49"/>
          <p:cNvSpPr txBox="1"/>
          <p:nvPr/>
        </p:nvSpPr>
        <p:spPr>
          <a:xfrm>
            <a:off x="7274036" y="3836201"/>
            <a:ext cx="1538365" cy="646331"/>
          </a:xfrm>
          <a:prstGeom prst="rect">
            <a:avLst/>
          </a:prstGeom>
          <a:noFill/>
        </p:spPr>
        <p:txBody>
          <a:bodyPr wrap="square" rtlCol="0">
            <a:spAutoFit/>
          </a:bodyPr>
          <a:lstStyle/>
          <a:p>
            <a:pPr>
              <a:buNone/>
            </a:pPr>
            <a:r>
              <a:rPr lang="en-US" b="1" dirty="0">
                <a:solidFill>
                  <a:schemeClr val="accent1"/>
                </a:solidFill>
              </a:rPr>
              <a:t>User exits the response page</a:t>
            </a:r>
          </a:p>
        </p:txBody>
      </p:sp>
    </p:spTree>
    <p:extLst>
      <p:ext uri="{BB962C8B-B14F-4D97-AF65-F5344CB8AC3E}">
        <p14:creationId xmlns:p14="http://schemas.microsoft.com/office/powerpoint/2010/main" val="2996320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8991600" cy="764704"/>
          </a:xfrm>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Security Profiles</a:t>
            </a:r>
          </a:p>
          <a:p>
            <a:pPr lvl="1"/>
            <a:r>
              <a:rPr lang="en-US" dirty="0"/>
              <a:t>Anti-Virus</a:t>
            </a:r>
          </a:p>
          <a:p>
            <a:pPr lvl="1"/>
            <a:r>
              <a:rPr lang="en-US" dirty="0"/>
              <a:t>Anti-Spyware</a:t>
            </a:r>
          </a:p>
          <a:p>
            <a:pPr lvl="1"/>
            <a:r>
              <a:rPr lang="en-US" dirty="0"/>
              <a:t>Vulnerability</a:t>
            </a:r>
          </a:p>
          <a:p>
            <a:pPr lvl="1"/>
            <a:r>
              <a:rPr lang="en-US" dirty="0"/>
              <a:t>URL Filtering</a:t>
            </a:r>
          </a:p>
          <a:p>
            <a:pPr lvl="1"/>
            <a:r>
              <a:rPr lang="en-US" dirty="0"/>
              <a:t>File Blocking</a:t>
            </a:r>
          </a:p>
          <a:p>
            <a:r>
              <a:rPr lang="en-US" dirty="0"/>
              <a:t>Security Profile Administration</a:t>
            </a:r>
          </a:p>
          <a:p>
            <a:r>
              <a:rPr lang="en-US" dirty="0"/>
              <a:t>Zone Protection Profile</a:t>
            </a:r>
          </a:p>
        </p:txBody>
      </p:sp>
    </p:spTree>
    <p:extLst>
      <p:ext uri="{BB962C8B-B14F-4D97-AF65-F5344CB8AC3E}">
        <p14:creationId xmlns:p14="http://schemas.microsoft.com/office/powerpoint/2010/main" val="46821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14361" y="1"/>
            <a:ext cx="8374063" cy="762000"/>
          </a:xfrm>
        </p:spPr>
        <p:txBody>
          <a:bodyPr>
            <a:normAutofit/>
          </a:bodyPr>
          <a:lstStyle/>
          <a:p>
            <a:pPr eaLnBrk="1" hangingPunct="1"/>
            <a:r>
              <a:rPr lang="en-US" dirty="0"/>
              <a:t>Content-ID</a:t>
            </a:r>
          </a:p>
        </p:txBody>
      </p:sp>
      <p:sp>
        <p:nvSpPr>
          <p:cNvPr id="2" name="Rectangle 1"/>
          <p:cNvSpPr/>
          <p:nvPr/>
        </p:nvSpPr>
        <p:spPr>
          <a:xfrm>
            <a:off x="47898" y="1109272"/>
            <a:ext cx="5146960" cy="1034129"/>
          </a:xfrm>
          <a:prstGeom prst="rect">
            <a:avLst/>
          </a:prstGeom>
        </p:spPr>
        <p:txBody>
          <a:bodyPr wrap="square">
            <a:spAutoFit/>
          </a:bodyPr>
          <a:lstStyle/>
          <a:p>
            <a:pPr eaLnBrk="1" hangingPunct="1">
              <a:buClrTx/>
              <a:buNone/>
            </a:pPr>
            <a:r>
              <a:rPr lang="en-US" sz="2400" dirty="0">
                <a:solidFill>
                  <a:schemeClr val="tx2"/>
                </a:solidFill>
              </a:rPr>
              <a:t>A stream-based, not file-based, architecture for real-time performance</a:t>
            </a:r>
            <a:endParaRPr lang="en-US" sz="2400" dirty="0">
              <a:solidFill>
                <a:schemeClr val="tx2"/>
              </a:solidFill>
              <a:latin typeface="Arial" pitchFamily="34" charset="0"/>
            </a:endParaRPr>
          </a:p>
        </p:txBody>
      </p:sp>
      <p:pic>
        <p:nvPicPr>
          <p:cNvPr id="6" name="Picture 2" descr="C:\Users\mkeil\Documents\howitworks\Content-I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350" y="1018575"/>
            <a:ext cx="7885169" cy="50156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771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7414" y="11219"/>
            <a:ext cx="8374063" cy="753485"/>
          </a:xfrm>
        </p:spPr>
        <p:txBody>
          <a:bodyPr>
            <a:normAutofit/>
          </a:bodyPr>
          <a:lstStyle/>
          <a:p>
            <a:pPr eaLnBrk="1" hangingPunct="1"/>
            <a:r>
              <a:rPr lang="en-US" dirty="0"/>
              <a:t>Security Profiles</a:t>
            </a: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0" y="1614291"/>
            <a:ext cx="8119872" cy="135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47242" y="1241420"/>
            <a:ext cx="3310360" cy="301621"/>
          </a:xfrm>
          <a:prstGeom prst="rect">
            <a:avLst/>
          </a:prstGeom>
          <a:noFill/>
        </p:spPr>
        <p:txBody>
          <a:bodyPr wrap="square" rtlCol="0">
            <a:spAutoFit/>
          </a:bodyPr>
          <a:lstStyle/>
          <a:p>
            <a:pPr algn="l">
              <a:buNone/>
            </a:pPr>
            <a:r>
              <a:rPr lang="en-US" b="1" dirty="0">
                <a:solidFill>
                  <a:schemeClr val="tx2"/>
                </a:solidFill>
              </a:rPr>
              <a:t>Policies &gt; Security</a:t>
            </a:r>
          </a:p>
        </p:txBody>
      </p:sp>
      <p:sp>
        <p:nvSpPr>
          <p:cNvPr id="24" name="Rectangle 23"/>
          <p:cNvSpPr/>
          <p:nvPr/>
        </p:nvSpPr>
        <p:spPr bwMode="auto">
          <a:xfrm>
            <a:off x="7704673" y="2231330"/>
            <a:ext cx="895409" cy="7147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9790" y="3444725"/>
            <a:ext cx="412881" cy="412881"/>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347" y="4581128"/>
            <a:ext cx="429397" cy="412881"/>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151" y="4005064"/>
            <a:ext cx="396367" cy="445913"/>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0813" y="4586870"/>
            <a:ext cx="429397" cy="445912"/>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71779" y="3450441"/>
            <a:ext cx="412881" cy="445912"/>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9789" y="4005064"/>
            <a:ext cx="412881" cy="445912"/>
          </a:xfrm>
          <a:prstGeom prst="rect">
            <a:avLst/>
          </a:prstGeom>
        </p:spPr>
      </p:pic>
      <p:sp>
        <p:nvSpPr>
          <p:cNvPr id="31" name="TextBox 30"/>
          <p:cNvSpPr txBox="1"/>
          <p:nvPr/>
        </p:nvSpPr>
        <p:spPr>
          <a:xfrm>
            <a:off x="1547664" y="3146192"/>
            <a:ext cx="3249825" cy="1938992"/>
          </a:xfrm>
          <a:prstGeom prst="rect">
            <a:avLst/>
          </a:prstGeom>
          <a:noFill/>
        </p:spPr>
        <p:txBody>
          <a:bodyPr wrap="square" rtlCol="0">
            <a:spAutoFit/>
          </a:bodyPr>
          <a:lstStyle/>
          <a:p>
            <a:pPr marL="914400" algn="l">
              <a:lnSpc>
                <a:spcPct val="200000"/>
              </a:lnSpc>
              <a:buNone/>
            </a:pPr>
            <a:r>
              <a:rPr lang="en-US" sz="2000" dirty="0">
                <a:solidFill>
                  <a:schemeClr val="tx2"/>
                </a:solidFill>
              </a:rPr>
              <a:t>Antivirus</a:t>
            </a:r>
          </a:p>
          <a:p>
            <a:pPr marL="914400" algn="l">
              <a:lnSpc>
                <a:spcPct val="200000"/>
              </a:lnSpc>
              <a:buNone/>
            </a:pPr>
            <a:r>
              <a:rPr lang="en-US" sz="2000" dirty="0">
                <a:solidFill>
                  <a:schemeClr val="tx2"/>
                </a:solidFill>
              </a:rPr>
              <a:t>Vulnerability</a:t>
            </a:r>
          </a:p>
          <a:p>
            <a:pPr marL="914400" algn="l">
              <a:lnSpc>
                <a:spcPct val="200000"/>
              </a:lnSpc>
              <a:buNone/>
            </a:pPr>
            <a:r>
              <a:rPr lang="en-US" sz="2000" dirty="0">
                <a:solidFill>
                  <a:schemeClr val="tx2"/>
                </a:solidFill>
              </a:rPr>
              <a:t>Anti-Spyware</a:t>
            </a:r>
          </a:p>
        </p:txBody>
      </p:sp>
      <p:sp>
        <p:nvSpPr>
          <p:cNvPr id="32" name="Rectangle 31"/>
          <p:cNvSpPr/>
          <p:nvPr/>
        </p:nvSpPr>
        <p:spPr>
          <a:xfrm>
            <a:off x="4716016" y="3212976"/>
            <a:ext cx="2730844" cy="2277547"/>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URL Filtering</a:t>
            </a:r>
          </a:p>
          <a:p>
            <a:pPr marL="914400" lvl="0" algn="l">
              <a:lnSpc>
                <a:spcPct val="200000"/>
              </a:lnSpc>
              <a:buClr>
                <a:srgbClr val="FFFFFF"/>
              </a:buClr>
              <a:buNone/>
            </a:pPr>
            <a:r>
              <a:rPr lang="en-US" sz="2000" dirty="0">
                <a:solidFill>
                  <a:srgbClr val="000000"/>
                </a:solidFill>
              </a:rPr>
              <a:t>File Blocking</a:t>
            </a:r>
          </a:p>
          <a:p>
            <a:pPr marL="914400" lvl="0" algn="l">
              <a:lnSpc>
                <a:spcPct val="200000"/>
              </a:lnSpc>
              <a:buClr>
                <a:srgbClr val="FFFFFF"/>
              </a:buClr>
              <a:buNone/>
            </a:pPr>
            <a:r>
              <a:rPr lang="en-US" sz="2000" dirty="0">
                <a:solidFill>
                  <a:srgbClr val="000000"/>
                </a:solidFill>
              </a:rPr>
              <a:t>Data Filtering</a:t>
            </a:r>
          </a:p>
        </p:txBody>
      </p:sp>
      <p:grpSp>
        <p:nvGrpSpPr>
          <p:cNvPr id="33" name="Group 32"/>
          <p:cNvGrpSpPr/>
          <p:nvPr/>
        </p:nvGrpSpPr>
        <p:grpSpPr>
          <a:xfrm>
            <a:off x="3240798" y="5405216"/>
            <a:ext cx="2730844" cy="635842"/>
            <a:chOff x="4649250" y="5467211"/>
            <a:chExt cx="2730844" cy="635842"/>
          </a:xfrm>
        </p:grpSpPr>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8373" y="5691573"/>
              <a:ext cx="448057" cy="411480"/>
            </a:xfrm>
            <a:prstGeom prst="rect">
              <a:avLst/>
            </a:prstGeom>
          </p:spPr>
        </p:pic>
        <p:sp>
          <p:nvSpPr>
            <p:cNvPr id="35" name="Rectangle 34"/>
            <p:cNvSpPr/>
            <p:nvPr/>
          </p:nvSpPr>
          <p:spPr>
            <a:xfrm>
              <a:off x="4649250" y="5467211"/>
              <a:ext cx="2730844" cy="612412"/>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Policy Group</a:t>
              </a:r>
            </a:p>
          </p:txBody>
        </p:sp>
      </p:grpSp>
    </p:spTree>
    <p:custDataLst>
      <p:tags r:id="rId1"/>
    </p:custDataLst>
    <p:extLst>
      <p:ext uri="{BB962C8B-B14F-4D97-AF65-F5344CB8AC3E}">
        <p14:creationId xmlns:p14="http://schemas.microsoft.com/office/powerpoint/2010/main" val="113794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bwMode="auto">
          <a:xfrm>
            <a:off x="696416" y="1700808"/>
            <a:ext cx="7620000" cy="2952328"/>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4800" kern="0" dirty="0">
                <a:solidFill>
                  <a:srgbClr val="FFC000"/>
                </a:solidFill>
              </a:rPr>
              <a:t>Security Profiles:</a:t>
            </a:r>
            <a:br>
              <a:rPr lang="en-US" sz="4800" kern="0" dirty="0">
                <a:solidFill>
                  <a:srgbClr val="FFC000"/>
                </a:solidFill>
              </a:rPr>
            </a:br>
            <a:r>
              <a:rPr lang="en-US" sz="4800" kern="0" dirty="0">
                <a:solidFill>
                  <a:srgbClr val="FFC000"/>
                </a:solidFill>
              </a:rPr>
              <a:t>Anti-Virus</a:t>
            </a:r>
          </a:p>
        </p:txBody>
      </p:sp>
    </p:spTree>
    <p:custDataLst>
      <p:tags r:id="rId1"/>
    </p:custDataLst>
    <p:extLst>
      <p:ext uri="{BB962C8B-B14F-4D97-AF65-F5344CB8AC3E}">
        <p14:creationId xmlns:p14="http://schemas.microsoft.com/office/powerpoint/2010/main" val="7522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361" y="7913"/>
            <a:ext cx="8374063" cy="756791"/>
          </a:xfrm>
        </p:spPr>
        <p:txBody>
          <a:bodyPr>
            <a:normAutofit/>
          </a:bodyPr>
          <a:lstStyle/>
          <a:p>
            <a:r>
              <a:rPr lang="en-US" dirty="0"/>
              <a:t>Anti-Virus Security Profile</a:t>
            </a:r>
          </a:p>
        </p:txBody>
      </p:sp>
      <p:sp>
        <p:nvSpPr>
          <p:cNvPr id="5" name="TextBox 4"/>
          <p:cNvSpPr txBox="1"/>
          <p:nvPr/>
        </p:nvSpPr>
        <p:spPr>
          <a:xfrm>
            <a:off x="454789" y="983988"/>
            <a:ext cx="5550794" cy="301621"/>
          </a:xfrm>
          <a:prstGeom prst="rect">
            <a:avLst/>
          </a:prstGeom>
          <a:noFill/>
        </p:spPr>
        <p:txBody>
          <a:bodyPr wrap="square" rtlCol="0">
            <a:spAutoFit/>
          </a:bodyPr>
          <a:lstStyle/>
          <a:p>
            <a:pPr algn="l">
              <a:buNone/>
            </a:pPr>
            <a:r>
              <a:rPr lang="en-US" b="1" dirty="0">
                <a:solidFill>
                  <a:schemeClr val="accent4"/>
                </a:solidFill>
              </a:rPr>
              <a:t>Objects &gt; Security Profiles &gt; Antivirus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89" y="1510112"/>
            <a:ext cx="6794309" cy="458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Callout 2 (Accent Bar) 5"/>
          <p:cNvSpPr/>
          <p:nvPr/>
        </p:nvSpPr>
        <p:spPr bwMode="auto">
          <a:xfrm>
            <a:off x="7612655" y="3932812"/>
            <a:ext cx="1266940" cy="1138773"/>
          </a:xfrm>
          <a:prstGeom prst="accentCallout2">
            <a:avLst>
              <a:gd name="adj1" fmla="val 24302"/>
              <a:gd name="adj2" fmla="val -9597"/>
              <a:gd name="adj3" fmla="val -59689"/>
              <a:gd name="adj4" fmla="val -58810"/>
              <a:gd name="adj5" fmla="val -65839"/>
              <a:gd name="adj6" fmla="val -179517"/>
            </a:avLst>
          </a:prstGeom>
          <a:solidFill>
            <a:schemeClr val="accent1">
              <a:lumMod val="40000"/>
              <a:lumOff val="6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ts val="600"/>
              </a:spcBef>
              <a:spcAft>
                <a:spcPts val="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Identifies applications exempted</a:t>
            </a:r>
            <a:r>
              <a:rPr kumimoji="0" lang="en-US" sz="1600" b="0" i="0" u="none" strike="noStrike" cap="none" normalizeH="0" dirty="0">
                <a:ln>
                  <a:noFill/>
                </a:ln>
                <a:solidFill>
                  <a:schemeClr val="accent3"/>
                </a:solidFill>
                <a:effectLst/>
                <a:latin typeface="Arial" charset="0"/>
              </a:rPr>
              <a:t> from this rule</a:t>
            </a:r>
            <a:endParaRPr kumimoji="0" lang="en-US" sz="1600" b="0" i="0" u="none" strike="noStrike" cap="none" normalizeH="0" baseline="0" dirty="0">
              <a:ln>
                <a:noFill/>
              </a:ln>
              <a:solidFill>
                <a:schemeClr val="accent3"/>
              </a:solidFill>
              <a:effectLst/>
            </a:endParaRPr>
          </a:p>
        </p:txBody>
      </p:sp>
    </p:spTree>
    <p:custDataLst>
      <p:tags r:id="rId1"/>
    </p:custDataLst>
    <p:extLst>
      <p:ext uri="{BB962C8B-B14F-4D97-AF65-F5344CB8AC3E}">
        <p14:creationId xmlns:p14="http://schemas.microsoft.com/office/powerpoint/2010/main" val="137474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Anti-Virus Exceptions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395293"/>
            <a:ext cx="4936008" cy="469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23728" y="965204"/>
            <a:ext cx="5550794" cy="301621"/>
          </a:xfrm>
          <a:prstGeom prst="rect">
            <a:avLst/>
          </a:prstGeom>
          <a:noFill/>
        </p:spPr>
        <p:txBody>
          <a:bodyPr wrap="square" rtlCol="0">
            <a:spAutoFit/>
          </a:bodyPr>
          <a:lstStyle/>
          <a:p>
            <a:pPr algn="l">
              <a:buNone/>
            </a:pPr>
            <a:r>
              <a:rPr lang="en-US" b="1" dirty="0">
                <a:solidFill>
                  <a:schemeClr val="accent4"/>
                </a:solidFill>
              </a:rPr>
              <a:t>Objects &gt; Security Profiles &gt; Antivirus</a:t>
            </a:r>
          </a:p>
        </p:txBody>
      </p:sp>
    </p:spTree>
    <p:extLst>
      <p:ext uri="{BB962C8B-B14F-4D97-AF65-F5344CB8AC3E}">
        <p14:creationId xmlns:p14="http://schemas.microsoft.com/office/powerpoint/2010/main" val="42354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827584" y="2420888"/>
            <a:ext cx="7620000" cy="1728192"/>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4400" kern="0" dirty="0">
                <a:solidFill>
                  <a:srgbClr val="FFC000"/>
                </a:solidFill>
              </a:rPr>
              <a:t>Security Profiles:</a:t>
            </a:r>
            <a:br>
              <a:rPr lang="en-US" sz="4400" kern="0" dirty="0">
                <a:solidFill>
                  <a:srgbClr val="FFC000"/>
                </a:solidFill>
              </a:rPr>
            </a:br>
            <a:r>
              <a:rPr lang="en-US" sz="4400" kern="0" dirty="0">
                <a:solidFill>
                  <a:srgbClr val="FFC000"/>
                </a:solidFill>
              </a:rPr>
              <a:t>Anti-Spyware</a:t>
            </a:r>
          </a:p>
        </p:txBody>
      </p:sp>
    </p:spTree>
    <p:custDataLst>
      <p:tags r:id="rId1"/>
    </p:custDataLst>
    <p:extLst>
      <p:ext uri="{BB962C8B-B14F-4D97-AF65-F5344CB8AC3E}">
        <p14:creationId xmlns:p14="http://schemas.microsoft.com/office/powerpoint/2010/main" val="1333899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132.75"/>
  <p:tag name="AUDIO_ID" val="268"/>
  <p:tag name="TIMELINE" val="19.5/23.0/26.3/28.8/31.6/37.0/45.0/49.6/54.2/61.3/63.7/65.4/68.4/78.6/85.2/109.8/115.3/120.0/125.7/128.3/129.6"/>
  <p:tag name="ARTICULATE_SLIDE_PAUSE" val="0"/>
  <p:tag name="ARTICULATE_NAV_LEVEL" val="1"/>
  <p:tag name="ARTICULATE_PLAYLIST_ID" val="-1"/>
</p:tagLst>
</file>

<file path=ppt/tags/tag10.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11.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12.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13.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14.xml><?xml version="1.0" encoding="utf-8"?>
<p:tagLst xmlns:a="http://schemas.openxmlformats.org/drawingml/2006/main" xmlns:r="http://schemas.openxmlformats.org/officeDocument/2006/relationships" xmlns:p="http://schemas.openxmlformats.org/presentationml/2006/main">
  <p:tag name="ELAPSEDTIME" val="11.063"/>
  <p:tag name="AUDIO_ID" val="556"/>
</p:tagLst>
</file>

<file path=ppt/tags/tag15.xml><?xml version="1.0" encoding="utf-8"?>
<p:tagLst xmlns:a="http://schemas.openxmlformats.org/drawingml/2006/main" xmlns:r="http://schemas.openxmlformats.org/officeDocument/2006/relationships" xmlns:p="http://schemas.openxmlformats.org/presentationml/2006/main">
  <p:tag name="ELAPSEDTIME" val="15.765"/>
  <p:tag name="AUDIO_ID" val="262"/>
  <p:tag name="ARTICULATE_SLIDE_PAUSE" val="0"/>
  <p:tag name="ARTICULATE_NAV_LEVEL" val="1"/>
  <p:tag name="ARTICULATE_PLAYLIST_ID" val="-1"/>
</p:tagLst>
</file>

<file path=ppt/tags/tag16.xml><?xml version="1.0" encoding="utf-8"?>
<p:tagLst xmlns:a="http://schemas.openxmlformats.org/drawingml/2006/main" xmlns:r="http://schemas.openxmlformats.org/officeDocument/2006/relationships" xmlns:p="http://schemas.openxmlformats.org/presentationml/2006/main">
  <p:tag name="ELAPSEDTIME" val="63.297"/>
  <p:tag name="AUDIO_ID" val="268"/>
  <p:tag name="TIMELINE" val="4.5/17.2/28.6"/>
  <p:tag name="ARTICULATE_SLIDE_PAUSE" val="0"/>
  <p:tag name="ARTICULATE_NAV_LEVEL" val="1"/>
  <p:tag name="ARTICULATE_PLAYLIST_ID" val="-1"/>
</p:tagLst>
</file>

<file path=ppt/tags/tag17.xml><?xml version="1.0" encoding="utf-8"?>
<p:tagLst xmlns:a="http://schemas.openxmlformats.org/drawingml/2006/main" xmlns:r="http://schemas.openxmlformats.org/officeDocument/2006/relationships" xmlns:p="http://schemas.openxmlformats.org/presentationml/2006/main">
  <p:tag name="ELAPSEDTIME" val="29.139"/>
  <p:tag name="AUDIO_ID" val="264"/>
  <p:tag name="TIMELINE" val="12.6"/>
  <p:tag name="ARTICULATE_SLIDE_PAUSE" val="0"/>
  <p:tag name="ARTICULATE_NAV_LEVEL" val="1"/>
  <p:tag name="ARTICULATE_PLAYLIST_ID" val="-1"/>
</p:tagLst>
</file>

<file path=ppt/tags/tag2.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3.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4.xml><?xml version="1.0" encoding="utf-8"?>
<p:tagLst xmlns:a="http://schemas.openxmlformats.org/drawingml/2006/main" xmlns:r="http://schemas.openxmlformats.org/officeDocument/2006/relationships" xmlns:p="http://schemas.openxmlformats.org/presentationml/2006/main">
  <p:tag name="ELAPSEDTIME" val="19.422"/>
  <p:tag name="AUDIO_ID" val="259"/>
  <p:tag name="ARTICULATE_SLIDE_PAUSE" val="0"/>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ELAPSEDTIME" val="19.422"/>
  <p:tag name="AUDIO_ID" val="259"/>
  <p:tag name="ARTICULATE_SLIDE_PAUSE" val="0"/>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8.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ags/tag9.xml><?xml version="1.0" encoding="utf-8"?>
<p:tagLst xmlns:a="http://schemas.openxmlformats.org/drawingml/2006/main" xmlns:r="http://schemas.openxmlformats.org/officeDocument/2006/relationships" xmlns:p="http://schemas.openxmlformats.org/presentationml/2006/main">
  <p:tag name="ELAPSEDTIME" val="25.016"/>
  <p:tag name="AUDIO_ID" val="260"/>
  <p:tag name="ARTICULATE_SLIDE_PAUSE" val="0"/>
  <p:tag name="ARTICULATE_NAV_LEVEL" val="1"/>
  <p:tag name="ARTICULATE_PLAYLIST_ID" val="-1"/>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 Theme</Template>
  <TotalTime>6924</TotalTime>
  <Words>4496</Words>
  <Application>Microsoft Office PowerPoint</Application>
  <PresentationFormat>On-screen Show (4:3)</PresentationFormat>
  <Paragraphs>334</Paragraphs>
  <Slides>33</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Arial</vt:lpstr>
      <vt:lpstr>Arial Narrow</vt:lpstr>
      <vt:lpstr>Calibri</vt:lpstr>
      <vt:lpstr>Lucida Sans Unicode</vt:lpstr>
      <vt:lpstr>Tahoma</vt:lpstr>
      <vt:lpstr>Times</vt:lpstr>
      <vt:lpstr>Times New Roman</vt:lpstr>
      <vt:lpstr>Verdana</vt:lpstr>
      <vt:lpstr>Wingdings</vt:lpstr>
      <vt:lpstr>Contport</vt:lpstr>
      <vt:lpstr>Clip</vt:lpstr>
      <vt:lpstr>PowerPoint Presentation</vt:lpstr>
      <vt:lpstr>Agenda</vt:lpstr>
      <vt:lpstr>Flow Logic</vt:lpstr>
      <vt:lpstr>Content-ID</vt:lpstr>
      <vt:lpstr>Security Profiles</vt:lpstr>
      <vt:lpstr>PowerPoint Presentation</vt:lpstr>
      <vt:lpstr>Anti-Virus Security Profile</vt:lpstr>
      <vt:lpstr>Anti-Virus Exceptions</vt:lpstr>
      <vt:lpstr>PowerPoint Presentation</vt:lpstr>
      <vt:lpstr>Anti-Spyware Security Profile </vt:lpstr>
      <vt:lpstr>Anti-Spyware Threat Types </vt:lpstr>
      <vt:lpstr>Anti-Spyware Exceptions</vt:lpstr>
      <vt:lpstr>PowerPoint Presentation</vt:lpstr>
      <vt:lpstr>Vulnerability Protection Security Profile </vt:lpstr>
      <vt:lpstr>Creating a New Vulnerability Protection Profile</vt:lpstr>
      <vt:lpstr>Vulnerability Exceptions</vt:lpstr>
      <vt:lpstr>Threat Log</vt:lpstr>
      <vt:lpstr>Creating an IP Exemption from the Threat Log</vt:lpstr>
      <vt:lpstr>PowerPoint Presentation</vt:lpstr>
      <vt:lpstr>URL Filtering Security Profile</vt:lpstr>
      <vt:lpstr>URL Category vs. URL Filtering Security Profile </vt:lpstr>
      <vt:lpstr>URL Filtering Sequence</vt:lpstr>
      <vt:lpstr>Custom URL Categories</vt:lpstr>
      <vt:lpstr>URL Filtering Actions</vt:lpstr>
      <vt:lpstr>URL Filtering Response Pages</vt:lpstr>
      <vt:lpstr>Configuring the URL Admin Override Password</vt:lpstr>
      <vt:lpstr>URL Filtering Log Container Page</vt:lpstr>
      <vt:lpstr>URL Filtering Log</vt:lpstr>
      <vt:lpstr>URL Filtering Databases</vt:lpstr>
      <vt:lpstr>PowerPoint Presentation</vt:lpstr>
      <vt:lpstr>File Blocking Configuration</vt:lpstr>
      <vt:lpstr>Drive-By Download Protection</vt:lpstr>
      <vt:lpstr>Summary</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 Module Start-up Brief</dc:title>
  <dc:creator>Chimp</dc:creator>
  <cp:lastModifiedBy>Yoon Hin LIEW (NP)</cp:lastModifiedBy>
  <cp:revision>1040</cp:revision>
  <cp:lastPrinted>2012-08-01T01:18:37Z</cp:lastPrinted>
  <dcterms:created xsi:type="dcterms:W3CDTF">2011-08-29T17:14:30Z</dcterms:created>
  <dcterms:modified xsi:type="dcterms:W3CDTF">2021-05-05T02:36:30Z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2021-05-05T02:36:29Z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91f4500a-a01d-47d9-8915-ec4a57a8013c</vt:lpwstr>
  </property>
  <property fmtid="{D5CDD505-2E9C-101B-9397-08002B2CF9AE}" pid="8" name="MSIP_Label_30286cb9-b49f-4646-87a5-340028348160_ContentBits">
    <vt:lpwstr>1</vt:lpwstr>
  </property>
</Properties>
</file>