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1"/>
  </p:sldMasterIdLst>
  <p:notesMasterIdLst>
    <p:notesMasterId r:id="rId33"/>
  </p:notesMasterIdLst>
  <p:handoutMasterIdLst>
    <p:handoutMasterId r:id="rId34"/>
  </p:handoutMasterIdLst>
  <p:sldIdLst>
    <p:sldId id="376" r:id="rId2"/>
    <p:sldId id="380" r:id="rId3"/>
    <p:sldId id="747" r:id="rId4"/>
    <p:sldId id="748" r:id="rId5"/>
    <p:sldId id="761" r:id="rId6"/>
    <p:sldId id="750" r:id="rId7"/>
    <p:sldId id="751" r:id="rId8"/>
    <p:sldId id="752" r:id="rId9"/>
    <p:sldId id="754" r:id="rId10"/>
    <p:sldId id="756" r:id="rId11"/>
    <p:sldId id="757" r:id="rId12"/>
    <p:sldId id="758" r:id="rId13"/>
    <p:sldId id="759" r:id="rId14"/>
    <p:sldId id="760" r:id="rId15"/>
    <p:sldId id="697" r:id="rId16"/>
    <p:sldId id="746" r:id="rId17"/>
    <p:sldId id="700" r:id="rId18"/>
    <p:sldId id="737" r:id="rId19"/>
    <p:sldId id="703" r:id="rId20"/>
    <p:sldId id="704" r:id="rId21"/>
    <p:sldId id="705" r:id="rId22"/>
    <p:sldId id="738" r:id="rId23"/>
    <p:sldId id="706" r:id="rId24"/>
    <p:sldId id="739" r:id="rId25"/>
    <p:sldId id="710" r:id="rId26"/>
    <p:sldId id="740" r:id="rId27"/>
    <p:sldId id="741" r:id="rId28"/>
    <p:sldId id="743" r:id="rId29"/>
    <p:sldId id="745" r:id="rId30"/>
    <p:sldId id="744" r:id="rId31"/>
    <p:sldId id="460" r:id="rId32"/>
  </p:sldIdLst>
  <p:sldSz cx="9144000" cy="6858000" type="screen4x3"/>
  <p:notesSz cx="6784975" cy="9856788"/>
  <p:custDataLst>
    <p:tags r:id="rId35"/>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a:srgbClr val="CCFFFF"/>
    <a:srgbClr val="009900"/>
    <a:srgbClr val="800000"/>
    <a:srgbClr val="003300"/>
    <a:srgbClr val="00CC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3172" autoAdjust="0"/>
  </p:normalViewPr>
  <p:slideViewPr>
    <p:cSldViewPr>
      <p:cViewPr varScale="1">
        <p:scale>
          <a:sx n="65" d="100"/>
          <a:sy n="65" d="100"/>
        </p:scale>
        <p:origin x="13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
    </p:cViewPr>
  </p:sorterViewPr>
  <p:notesViewPr>
    <p:cSldViewPr>
      <p:cViewPr>
        <p:scale>
          <a:sx n="100" d="100"/>
          <a:sy n="100" d="100"/>
        </p:scale>
        <p:origin x="3504" y="-607"/>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0" indent="0">
              <a:buFontTx/>
              <a:buNone/>
            </a:pPr>
            <a:endParaRPr lang="en-US" dirty="0"/>
          </a:p>
        </p:txBody>
      </p:sp>
    </p:spTree>
    <p:extLst>
      <p:ext uri="{BB962C8B-B14F-4D97-AF65-F5344CB8AC3E}">
        <p14:creationId xmlns:p14="http://schemas.microsoft.com/office/powerpoint/2010/main" val="3497564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696913" y="395288"/>
            <a:ext cx="5799137" cy="4348162"/>
          </a:xfrm>
          <a:ln/>
        </p:spPr>
      </p:sp>
      <p:sp>
        <p:nvSpPr>
          <p:cNvPr id="53251"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73556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696913" y="395288"/>
            <a:ext cx="5799137" cy="4348162"/>
          </a:xfrm>
          <a:ln/>
        </p:spPr>
      </p:sp>
      <p:sp>
        <p:nvSpPr>
          <p:cNvPr id="5427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52900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696913" y="395288"/>
            <a:ext cx="5799137" cy="4348162"/>
          </a:xfrm>
          <a:ln/>
        </p:spPr>
      </p:sp>
      <p:sp>
        <p:nvSpPr>
          <p:cNvPr id="55299" name="Notes Placeholder 2"/>
          <p:cNvSpPr>
            <a:spLocks noGrp="1"/>
          </p:cNvSpPr>
          <p:nvPr>
            <p:ph type="body" idx="1"/>
          </p:nvPr>
        </p:nvSpPr>
        <p:spPr>
          <a:noFill/>
          <a:ln/>
        </p:spPr>
        <p:txBody>
          <a:bodyPr/>
          <a:lstStyle/>
          <a:p>
            <a:r>
              <a:rPr lang="en-US" dirty="0">
                <a:latin typeface="Arial" pitchFamily="34" charset="0"/>
              </a:rPr>
              <a:t>If the virtual wire</a:t>
            </a:r>
            <a:r>
              <a:rPr lang="en-US" baseline="0" dirty="0">
                <a:latin typeface="Arial" pitchFamily="34" charset="0"/>
              </a:rPr>
              <a:t> object has not been configured, the </a:t>
            </a:r>
            <a:r>
              <a:rPr lang="en-US" b="1" baseline="0" dirty="0">
                <a:latin typeface="Arial" pitchFamily="34" charset="0"/>
              </a:rPr>
              <a:t>Virtual Wire </a:t>
            </a:r>
            <a:r>
              <a:rPr lang="en-US" baseline="0" dirty="0">
                <a:latin typeface="Arial" pitchFamily="34" charset="0"/>
              </a:rPr>
              <a:t>field can be left blank. The interface names can be specified when the virtual wire object is created.</a:t>
            </a:r>
          </a:p>
          <a:p>
            <a:endParaRPr lang="en-US" baseline="0" dirty="0">
              <a:latin typeface="Arial" pitchFamily="34" charset="0"/>
            </a:endParaRPr>
          </a:p>
          <a:p>
            <a:r>
              <a:rPr lang="en-US" baseline="0" dirty="0">
                <a:latin typeface="Arial" pitchFamily="34" charset="0"/>
              </a:rPr>
              <a:t>Since traffic will flow between virtual wire interfaces, a zone is required. Only zones that match the Interface type will be presented by the pull-down in the interface.</a:t>
            </a:r>
          </a:p>
        </p:txBody>
      </p:sp>
    </p:spTree>
    <p:extLst>
      <p:ext uri="{BB962C8B-B14F-4D97-AF65-F5344CB8AC3E}">
        <p14:creationId xmlns:p14="http://schemas.microsoft.com/office/powerpoint/2010/main" val="112877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defRPr/>
            </a:pPr>
            <a:endParaRPr lang="en-US" dirty="0"/>
          </a:p>
        </p:txBody>
      </p:sp>
      <p:sp>
        <p:nvSpPr>
          <p:cNvPr id="4" name="Footer Placeholder 3"/>
          <p:cNvSpPr>
            <a:spLocks noGrp="1"/>
          </p:cNvSpPr>
          <p:nvPr>
            <p:ph type="ftr" sz="quarter" idx="10"/>
          </p:nvPr>
        </p:nvSpPr>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p:txBody>
          <a:bodyPr/>
          <a:lstStyle/>
          <a:p>
            <a:r>
              <a:rPr lang="en-US" dirty="0"/>
              <a:t>page </a:t>
            </a:r>
            <a:fld id="{E1868A37-018F-8B43-8C0C-36107DAB25CC}" type="slidenum">
              <a:rPr lang="en-US" smtClean="0"/>
              <a:pPr/>
              <a:t>22</a:t>
            </a:fld>
            <a:endParaRPr lang="en-US" dirty="0"/>
          </a:p>
        </p:txBody>
      </p:sp>
    </p:spTree>
    <p:extLst>
      <p:ext uri="{BB962C8B-B14F-4D97-AF65-F5344CB8AC3E}">
        <p14:creationId xmlns:p14="http://schemas.microsoft.com/office/powerpoint/2010/main" val="1388162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395288"/>
            <a:ext cx="5799137" cy="4348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7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12738" y="406400"/>
            <a:ext cx="5956300" cy="4468813"/>
          </a:xfrm>
          <a:ln/>
        </p:spPr>
      </p:sp>
      <p:sp>
        <p:nvSpPr>
          <p:cNvPr id="4915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1933232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395288"/>
            <a:ext cx="5799137" cy="4348162"/>
          </a:xfrm>
        </p:spPr>
      </p:sp>
      <p:sp>
        <p:nvSpPr>
          <p:cNvPr id="3" name="Notes Placeholder 2"/>
          <p:cNvSpPr>
            <a:spLocks noGrp="1"/>
          </p:cNvSpPr>
          <p:nvPr>
            <p:ph type="body" idx="1"/>
          </p:nvPr>
        </p:nvSpPr>
        <p:spPr/>
        <p:txBody>
          <a:bodyPr/>
          <a:lstStyle/>
          <a:p>
            <a:r>
              <a:rPr lang="en-US" dirty="0"/>
              <a:t>Security zones are defined by type. The available types are:</a:t>
            </a:r>
          </a:p>
          <a:p>
            <a:pPr marL="652099" lvl="1" indent="-177845">
              <a:buFont typeface="Arial" pitchFamily="34" charset="0"/>
              <a:buChar char="•"/>
            </a:pPr>
            <a:r>
              <a:rPr lang="en-US" dirty="0"/>
              <a:t>Tap</a:t>
            </a:r>
          </a:p>
          <a:p>
            <a:pPr marL="652099" lvl="1" indent="-177845">
              <a:buFont typeface="Arial" pitchFamily="34" charset="0"/>
              <a:buChar char="•"/>
            </a:pPr>
            <a:r>
              <a:rPr lang="en-US" dirty="0"/>
              <a:t>Virtual Wire</a:t>
            </a:r>
          </a:p>
          <a:p>
            <a:pPr marL="652099" lvl="1" indent="-177845">
              <a:buFont typeface="Arial" pitchFamily="34" charset="0"/>
              <a:buChar char="•"/>
            </a:pPr>
            <a:r>
              <a:rPr lang="en-US" dirty="0"/>
              <a:t>Layer</a:t>
            </a:r>
            <a:r>
              <a:rPr lang="en-US" baseline="0" dirty="0"/>
              <a:t> 2</a:t>
            </a:r>
          </a:p>
          <a:p>
            <a:pPr marL="652099" lvl="1" indent="-177845">
              <a:buFont typeface="Arial" pitchFamily="34" charset="0"/>
              <a:buChar char="•"/>
            </a:pPr>
            <a:r>
              <a:rPr lang="en-US" baseline="0" dirty="0"/>
              <a:t>Layer 3</a:t>
            </a:r>
          </a:p>
          <a:p>
            <a:pPr marL="652099" lvl="1" indent="-177845">
              <a:buFont typeface="Arial" pitchFamily="34" charset="0"/>
              <a:buChar char="•"/>
            </a:pPr>
            <a:endParaRPr lang="en-US" baseline="0" dirty="0"/>
          </a:p>
        </p:txBody>
      </p:sp>
    </p:spTree>
    <p:extLst>
      <p:ext uri="{BB962C8B-B14F-4D97-AF65-F5344CB8AC3E}">
        <p14:creationId xmlns:p14="http://schemas.microsoft.com/office/powerpoint/2010/main" val="3004338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85763" y="406400"/>
            <a:ext cx="5832475" cy="4375150"/>
          </a:xfrm>
          <a:ln/>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By default, any management traffic sent to or from the firewall goes through the out-of-band management interface (MGT). A</a:t>
            </a:r>
            <a:r>
              <a:rPr lang="en-US" baseline="0" dirty="0"/>
              <a:t>lternatively, a </a:t>
            </a:r>
            <a:r>
              <a:rPr lang="en-US" dirty="0"/>
              <a:t>Layer</a:t>
            </a:r>
            <a:r>
              <a:rPr lang="en-US" baseline="0" dirty="0"/>
              <a:t> </a:t>
            </a:r>
            <a:r>
              <a:rPr lang="en-US" dirty="0"/>
              <a:t>3 interface can be used to source this traffic and also receive inbound management traffic.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Management features</a:t>
            </a:r>
            <a:r>
              <a:rPr lang="en-US" baseline="0" dirty="0"/>
              <a:t> enabled by the profile can be restricted to specific IP address with the </a:t>
            </a:r>
            <a:r>
              <a:rPr lang="en-US" b="1" baseline="0" dirty="0"/>
              <a:t>Permitted IP Addresses</a:t>
            </a:r>
            <a:r>
              <a:rPr lang="en-US" b="0" baseline="0" dirty="0"/>
              <a:t> panel. If configured, only the IP addresses listed can use the services selected when defining the profile. If the field is left blank, the profile allows any IP address to used the configured services.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kumimoji="1" lang="en-US" sz="1200" b="1"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880036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863" y="406400"/>
            <a:ext cx="6053137" cy="4540250"/>
          </a:xfrm>
        </p:spPr>
      </p:sp>
      <p:sp>
        <p:nvSpPr>
          <p:cNvPr id="3" name="Notes Placeholder 2"/>
          <p:cNvSpPr>
            <a:spLocks noGrp="1"/>
          </p:cNvSpPr>
          <p:nvPr>
            <p:ph type="body" idx="1"/>
          </p:nvPr>
        </p:nvSpPr>
        <p:spPr/>
        <p:txBody>
          <a:bodyPr/>
          <a:lstStyle/>
          <a:p>
            <a:endParaRPr kumimoji="1"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136814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296863" y="406400"/>
            <a:ext cx="6053137" cy="4540250"/>
          </a:xfrm>
          <a:ln/>
        </p:spPr>
      </p:sp>
      <p:sp>
        <p:nvSpPr>
          <p:cNvPr id="1945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311661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3129820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296863" y="406400"/>
            <a:ext cx="6053137" cy="4540250"/>
          </a:xfrm>
          <a:ln/>
        </p:spPr>
      </p:sp>
      <p:sp>
        <p:nvSpPr>
          <p:cNvPr id="1945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3088395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296863" y="406400"/>
            <a:ext cx="6053137" cy="4540250"/>
          </a:xfrm>
          <a:ln/>
        </p:spPr>
      </p:sp>
      <p:sp>
        <p:nvSpPr>
          <p:cNvPr id="19459"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The Ethernet interfaces and VLAN interfaces defined on the firewall receive and forward the Layer 3 traffic. The destination zone is derived from the outgoing interface based on the forwarding criteria, and policy rules are consulted to identify the security policies to be applied.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In addition to routing to other network devices, virtual routers can route to other virtual routers within the same firewall if a next hop is specified to point to another virtual router.</a:t>
            </a:r>
          </a:p>
          <a:p>
            <a:endParaRPr kumimoji="1"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243158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31</a:t>
            </a:fld>
            <a:endParaRPr lang="en-GB"/>
          </a:p>
        </p:txBody>
      </p:sp>
    </p:spTree>
    <p:extLst>
      <p:ext uri="{BB962C8B-B14F-4D97-AF65-F5344CB8AC3E}">
        <p14:creationId xmlns:p14="http://schemas.microsoft.com/office/powerpoint/2010/main" val="160725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0713" y="395288"/>
            <a:ext cx="6040437" cy="45291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0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4363" y="395288"/>
            <a:ext cx="6046787" cy="4533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036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4363" y="395288"/>
            <a:ext cx="6046787" cy="4533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88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5348" y="4851754"/>
            <a:ext cx="6861313" cy="4603292"/>
          </a:xfrm>
        </p:spPr>
        <p:txBody>
          <a:bodyPr>
            <a:noAutofit/>
          </a:bodyPr>
          <a:lstStyle/>
          <a:p>
            <a:pPr marL="652099" lvl="1" indent="-177845">
              <a:buFont typeface="Arial" pitchFamily="34" charset="0"/>
              <a:buChar char="•"/>
            </a:pPr>
            <a:endParaRPr lang="en-US" dirty="0"/>
          </a:p>
        </p:txBody>
      </p:sp>
      <p:sp>
        <p:nvSpPr>
          <p:cNvPr id="7" name="Slide Image Placeholder 6"/>
          <p:cNvSpPr>
            <a:spLocks noGrp="1" noRot="1" noChangeAspect="1"/>
          </p:cNvSpPr>
          <p:nvPr>
            <p:ph type="sldImg"/>
          </p:nvPr>
        </p:nvSpPr>
        <p:spPr>
          <a:xfrm>
            <a:off x="696913" y="395288"/>
            <a:ext cx="5799137" cy="4348162"/>
          </a:xfrm>
        </p:spPr>
      </p:sp>
    </p:spTree>
    <p:extLst>
      <p:ext uri="{BB962C8B-B14F-4D97-AF65-F5344CB8AC3E}">
        <p14:creationId xmlns:p14="http://schemas.microsoft.com/office/powerpoint/2010/main" val="308600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5348" y="4851754"/>
            <a:ext cx="6861313" cy="4603292"/>
          </a:xfrm>
        </p:spPr>
        <p:txBody>
          <a:bodyPr>
            <a:noAutofit/>
          </a:bodyPr>
          <a:lstStyle/>
          <a:p>
            <a:endParaRPr lang="en-US" dirty="0"/>
          </a:p>
        </p:txBody>
      </p:sp>
      <p:sp>
        <p:nvSpPr>
          <p:cNvPr id="7" name="Slide Image Placeholder 6"/>
          <p:cNvSpPr>
            <a:spLocks noGrp="1" noRot="1" noChangeAspect="1"/>
          </p:cNvSpPr>
          <p:nvPr>
            <p:ph type="sldImg"/>
          </p:nvPr>
        </p:nvSpPr>
        <p:spPr>
          <a:xfrm>
            <a:off x="696913" y="395288"/>
            <a:ext cx="5799137" cy="4348162"/>
          </a:xfrm>
        </p:spPr>
      </p:sp>
    </p:spTree>
    <p:extLst>
      <p:ext uri="{BB962C8B-B14F-4D97-AF65-F5344CB8AC3E}">
        <p14:creationId xmlns:p14="http://schemas.microsoft.com/office/powerpoint/2010/main" val="326189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696913" y="395288"/>
            <a:ext cx="5799137" cy="4348162"/>
          </a:xfrm>
          <a:ln/>
        </p:spPr>
      </p:sp>
      <p:sp>
        <p:nvSpPr>
          <p:cNvPr id="4915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239701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Notes Placeholder 2"/>
          <p:cNvSpPr>
            <a:spLocks noGrp="1"/>
          </p:cNvSpPr>
          <p:nvPr>
            <p:ph type="body" idx="1"/>
          </p:nvPr>
        </p:nvSpPr>
        <p:spPr/>
        <p:txBody>
          <a:bodyPr/>
          <a:lstStyle/>
          <a:p>
            <a:endParaRPr lang="en-US" dirty="0"/>
          </a:p>
        </p:txBody>
      </p:sp>
      <p:sp>
        <p:nvSpPr>
          <p:cNvPr id="5" name="Slide Image Placeholder 4"/>
          <p:cNvSpPr>
            <a:spLocks noGrp="1" noRot="1" noChangeAspect="1"/>
          </p:cNvSpPr>
          <p:nvPr>
            <p:ph type="sldImg"/>
          </p:nvPr>
        </p:nvSpPr>
        <p:spPr>
          <a:xfrm>
            <a:off x="1033463" y="0"/>
            <a:ext cx="5248275" cy="3935413"/>
          </a:xfrm>
        </p:spPr>
      </p:sp>
      <p:sp>
        <p:nvSpPr>
          <p:cNvPr id="3" name="Footer Placeholder 2"/>
          <p:cNvSpPr>
            <a:spLocks noGrp="1"/>
          </p:cNvSpPr>
          <p:nvPr>
            <p:ph type="ftr" sz="quarter" idx="10"/>
          </p:nvPr>
        </p:nvSpPr>
        <p:spPr/>
        <p:txBody>
          <a:bodyPr/>
          <a:lstStyle/>
          <a:p>
            <a:r>
              <a:rPr lang="en-US" dirty="0"/>
              <a:t>©2017, Palo Alto Networks, Inc.</a:t>
            </a:r>
            <a:endParaRPr lang="en-US" i="1" dirty="0"/>
          </a:p>
        </p:txBody>
      </p:sp>
      <p:sp>
        <p:nvSpPr>
          <p:cNvPr id="6" name="Slide Number Placeholder 5"/>
          <p:cNvSpPr>
            <a:spLocks noGrp="1"/>
          </p:cNvSpPr>
          <p:nvPr>
            <p:ph type="sldNum" sz="quarter" idx="11"/>
          </p:nvPr>
        </p:nvSpPr>
        <p:spPr/>
        <p:txBody>
          <a:bodyPr/>
          <a:lstStyle/>
          <a:p>
            <a:r>
              <a:rPr lang="en-US" dirty="0"/>
              <a:t>page </a:t>
            </a:r>
            <a:fld id="{E1868A37-018F-8B43-8C0C-36107DAB25CC}" type="slidenum">
              <a:rPr lang="en-US" smtClean="0"/>
              <a:pPr/>
              <a:t>18</a:t>
            </a:fld>
            <a:endParaRPr lang="en-US" dirty="0"/>
          </a:p>
        </p:txBody>
      </p:sp>
    </p:spTree>
    <p:extLst>
      <p:ext uri="{BB962C8B-B14F-4D97-AF65-F5344CB8AC3E}">
        <p14:creationId xmlns:p14="http://schemas.microsoft.com/office/powerpoint/2010/main" val="1904098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1026" name="Clip" r:id="rId3" imgW="3709440" imgH="2963520" progId="">
                  <p:embed/>
                </p:oleObj>
              </mc:Choice>
              <mc:Fallback>
                <p:oleObj name="Clip" r:id="rId3" imgW="3709440" imgH="2963520" progId="">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
        <p:nvSpPr>
          <p:cNvPr id="8" name="Rectangle 16"/>
          <p:cNvSpPr>
            <a:spLocks noChangeArrowheads="1"/>
          </p:cNvSpPr>
          <p:nvPr userDrawn="1"/>
        </p:nvSpPr>
        <p:spPr bwMode="auto">
          <a:xfrm>
            <a:off x="2971800" y="6400800"/>
            <a:ext cx="2667000" cy="381000"/>
          </a:xfrm>
          <a:prstGeom prst="rect">
            <a:avLst/>
          </a:prstGeom>
          <a:noFill/>
          <a:ln w="9525">
            <a:noFill/>
            <a:miter lim="800000"/>
            <a:headEnd/>
            <a:tailEnd/>
          </a:ln>
        </p:spPr>
        <p:txBody>
          <a:bodyPr anchor="b"/>
          <a:lstStyle/>
          <a:p>
            <a:pPr lvl="1" algn="ctr">
              <a:spcBef>
                <a:spcPts val="0"/>
              </a:spcBef>
              <a:defRPr/>
            </a:pPr>
            <a:r>
              <a:rPr lang="en-US" sz="1200" dirty="0">
                <a:latin typeface="Calibri" panose="020F0502020204030204" pitchFamily="34" charset="0"/>
                <a:cs typeface="Calibri" panose="020F0502020204030204" pitchFamily="34" charset="0"/>
              </a:rPr>
              <a:t>Diploma in CSF</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0D2B205-5AA2-48AA-A63A-FBC0D9292FEC}"/>
              </a:ext>
            </a:extLst>
          </p:cNvPr>
          <p:cNvSpPr txBox="1"/>
          <p:nvPr userDrawn="1"/>
        </p:nvSpPr>
        <p:spPr>
          <a:xfrm>
            <a:off x="7239000" y="6328943"/>
            <a:ext cx="1447800" cy="461665"/>
          </a:xfrm>
          <a:prstGeom prst="rect">
            <a:avLst/>
          </a:prstGeom>
          <a:noFill/>
        </p:spPr>
        <p:txBody>
          <a:bodyPr wrap="square" rtlCol="0">
            <a:spAutoFit/>
          </a:bodyPr>
          <a:lstStyle/>
          <a:p>
            <a:r>
              <a:rPr lang="en-US" sz="1200" dirty="0"/>
              <a:t>16/04/2021</a:t>
            </a:r>
          </a:p>
          <a:p>
            <a:r>
              <a:rPr lang="en-US" sz="1200" dirty="0"/>
              <a:t>Slide: </a:t>
            </a:r>
            <a:fld id="{8C944CE6-93AA-4538-8F54-44CA2ECBDFB5}" type="slidenum">
              <a:rPr lang="en-US" sz="1200" smtClean="0"/>
              <a:t>‹#›</a:t>
            </a:fld>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2971800" y="6400800"/>
            <a:ext cx="2667000" cy="381000"/>
          </a:xfrm>
          <a:prstGeom prst="rect">
            <a:avLst/>
          </a:prstGeom>
          <a:noFill/>
          <a:ln w="9525">
            <a:noFill/>
            <a:miter lim="800000"/>
            <a:headEnd/>
            <a:tailEnd/>
          </a:ln>
        </p:spPr>
        <p:txBody>
          <a:bodyPr anchor="b"/>
          <a:lstStyle/>
          <a:p>
            <a:pPr lvl="1" algn="ctr">
              <a:spcBef>
                <a:spcPts val="0"/>
              </a:spcBef>
              <a:defRPr/>
            </a:pPr>
            <a:r>
              <a:rPr lang="en-US" sz="1200" dirty="0">
                <a:latin typeface="Calibri" panose="020F0502020204030204" pitchFamily="34" charset="0"/>
                <a:cs typeface="Calibri" panose="020F0502020204030204" pitchFamily="34" charset="0"/>
              </a:rPr>
              <a:t>Diploma in CSF</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4"/>
          <a:srcRect/>
          <a:stretch>
            <a:fillRect/>
          </a:stretch>
        </p:blipFill>
        <p:spPr bwMode="auto">
          <a:xfrm>
            <a:off x="178853" y="6215630"/>
            <a:ext cx="1714500" cy="587375"/>
          </a:xfrm>
          <a:prstGeom prst="rect">
            <a:avLst/>
          </a:prstGeom>
          <a:noFill/>
          <a:ln w="9525">
            <a:noFill/>
            <a:miter lim="800000"/>
            <a:headEnd/>
            <a:tailEnd/>
          </a:ln>
        </p:spPr>
      </p:pic>
      <p:sp>
        <p:nvSpPr>
          <p:cNvPr id="3" name="Slide Number Placeholder 2"/>
          <p:cNvSpPr>
            <a:spLocks noGrp="1"/>
          </p:cNvSpPr>
          <p:nvPr>
            <p:ph type="sldNum" sz="quarter" idx="4"/>
          </p:nvPr>
        </p:nvSpPr>
        <p:spPr>
          <a:xfrm>
            <a:off x="6267450" y="6416675"/>
            <a:ext cx="2266950" cy="365125"/>
          </a:xfrm>
          <a:prstGeom prst="rect">
            <a:avLst/>
          </a:prstGeom>
        </p:spPr>
        <p:txBody>
          <a:bodyPr vert="horz" lIns="91440" tIns="45720" rIns="91440" bIns="45720" rtlCol="0" anchor="ctr"/>
          <a:lstStyle>
            <a:lvl1pPr marL="0" marR="0" indent="0" algn="r" defTabSz="914400" rtl="0" eaLnBrk="0" fontAlgn="base" latinLnBrk="0" hangingPunct="0">
              <a:lnSpc>
                <a:spcPct val="100000"/>
              </a:lnSpc>
              <a:spcBef>
                <a:spcPts val="0"/>
              </a:spcBef>
              <a:spcAft>
                <a:spcPct val="0"/>
              </a:spcAft>
              <a:buClrTx/>
              <a:buSzTx/>
              <a:buFont typeface="Arial Narrow" pitchFamily="34" charset="0"/>
              <a:buNone/>
              <a:tabLst/>
              <a:defRPr sz="1200">
                <a:solidFill>
                  <a:schemeClr val="tx1"/>
                </a:solidFill>
              </a:defRPr>
            </a:lvl1pPr>
          </a:lstStyle>
          <a:p>
            <a:r>
              <a:rPr lang="en-GB" dirty="0">
                <a:solidFill>
                  <a:srgbClr val="000000"/>
                </a:solidFill>
                <a:latin typeface="Calibri" panose="020F0502020204030204" pitchFamily="34" charset="0"/>
                <a:cs typeface="Calibri" panose="020F0502020204030204" pitchFamily="34" charset="0"/>
              </a:rPr>
              <a:t>Last Update: 16/04/2021</a:t>
            </a:r>
          </a:p>
          <a:p>
            <a:r>
              <a:rPr lang="en-GB" dirty="0">
                <a:solidFill>
                  <a:srgbClr val="000000"/>
                </a:solidFill>
                <a:latin typeface="Calibri" panose="020F0502020204030204" pitchFamily="34" charset="0"/>
                <a:cs typeface="Calibri" panose="020F0502020204030204" pitchFamily="34" charset="0"/>
              </a:rPr>
              <a:t>Slide </a:t>
            </a:r>
            <a:fld id="{35D799AE-2639-4953-8642-6B69DB6D2FC6}" type="slidenum">
              <a:rPr lang="en-GB" smtClean="0">
                <a:solidFill>
                  <a:srgbClr val="000000"/>
                </a:solidFill>
                <a:latin typeface="Calibri" panose="020F0502020204030204" pitchFamily="34" charset="0"/>
                <a:cs typeface="Calibri" panose="020F0502020204030204" pitchFamily="34" charset="0"/>
              </a:rPr>
              <a:pPr/>
              <a:t>‹#›</a:t>
            </a:fld>
            <a:endParaRPr lang="en-GB" dirty="0">
              <a:solidFill>
                <a:srgbClr val="000000"/>
              </a:solidFill>
              <a:latin typeface="Calibri" panose="020F0502020204030204" pitchFamily="34" charset="0"/>
              <a:cs typeface="Calibri" panose="020F0502020204030204" pitchFamily="34" charset="0"/>
            </a:endParaRPr>
          </a:p>
        </p:txBody>
      </p:sp>
      <p:pic>
        <p:nvPicPr>
          <p:cNvPr id="9" name="Picture 8" descr="pan_H_logo_small.jpg">
            <a:extLst>
              <a:ext uri="{FF2B5EF4-FFF2-40B4-BE49-F238E27FC236}">
                <a16:creationId xmlns:a16="http://schemas.microsoft.com/office/drawing/2014/main" id="{B3B6201B-EF19-4A9E-BDB4-62D24AD79CB5}"/>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2133600" y="6520732"/>
            <a:ext cx="1323043" cy="303198"/>
          </a:xfrm>
          <a:prstGeom prst="rect">
            <a:avLst/>
          </a:prstGeom>
        </p:spPr>
      </p:pic>
      <p:sp>
        <p:nvSpPr>
          <p:cNvPr id="10" name="TextBox 9">
            <a:extLst>
              <a:ext uri="{FF2B5EF4-FFF2-40B4-BE49-F238E27FC236}">
                <a16:creationId xmlns:a16="http://schemas.microsoft.com/office/drawing/2014/main" id="{66064A3C-105D-460A-88ED-FC6F82E707B5}"/>
              </a:ext>
            </a:extLst>
          </p:cNvPr>
          <p:cNvSpPr txBox="1"/>
          <p:nvPr userDrawn="1"/>
        </p:nvSpPr>
        <p:spPr>
          <a:xfrm>
            <a:off x="2057400" y="6248400"/>
            <a:ext cx="1308721" cy="276999"/>
          </a:xfrm>
          <a:prstGeom prst="rect">
            <a:avLst/>
          </a:prstGeom>
          <a:noFill/>
        </p:spPr>
        <p:txBody>
          <a:bodyPr wrap="square" rtlCol="0">
            <a:spAutoFit/>
          </a:bodyPr>
          <a:lstStyle/>
          <a:p>
            <a:r>
              <a:rPr lang="en-US" sz="1200" dirty="0"/>
              <a:t>Source from</a:t>
            </a:r>
          </a:p>
        </p:txBody>
      </p:sp>
      <p:sp>
        <p:nvSpPr>
          <p:cNvPr id="2" name="MSIPCMContentMarking" descr="{&quot;HashCode&quot;:-1818968269,&quot;Placement&quot;:&quot;Header&quot;,&quot;Top&quot;:0.0,&quot;Left&quot;:0.0,&quot;SlideWidth&quot;:720,&quot;SlideHeight&quot;:540}">
            <a:extLst>
              <a:ext uri="{FF2B5EF4-FFF2-40B4-BE49-F238E27FC236}">
                <a16:creationId xmlns:a16="http://schemas.microsoft.com/office/drawing/2014/main" id="{FE06070A-2CC0-49C5-8B88-554D3EBC98FD}"/>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6.xm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7.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8.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0.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9.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9.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Firewall Technologies</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NS</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3 (2021/22), Semester 5</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47973" y="3809999"/>
            <a:ext cx="3276859" cy="646331"/>
          </a:xfrm>
          <a:prstGeom prst="rect">
            <a:avLst/>
          </a:prstGeom>
        </p:spPr>
        <p:txBody>
          <a:bodyPr wrap="none">
            <a:spAutoFit/>
          </a:bodyPr>
          <a:lstStyle/>
          <a:p>
            <a:pPr algn="ctr"/>
            <a:r>
              <a:rPr kumimoji="1" lang="en-GB" sz="3600" b="1" dirty="0">
                <a:solidFill>
                  <a:srgbClr val="FF0000"/>
                </a:solidFill>
                <a:latin typeface="Arial Narrow" pitchFamily="34" charset="0"/>
              </a:rPr>
              <a:t>Network Security</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2</a:t>
            </a:r>
          </a:p>
        </p:txBody>
      </p:sp>
      <p:pic>
        <p:nvPicPr>
          <p:cNvPr id="45058" name="Picture 2" descr="http://www.essential-solutions.net/uploads/images/pages/Securi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0"/>
            <a:ext cx="2362200" cy="17679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Next Generation Firewall</a:t>
            </a:r>
          </a:p>
        </p:txBody>
      </p:sp>
      <p:sp>
        <p:nvSpPr>
          <p:cNvPr id="3" name="Content Placeholder 2"/>
          <p:cNvSpPr>
            <a:spLocks noGrp="1"/>
          </p:cNvSpPr>
          <p:nvPr>
            <p:ph idx="1"/>
          </p:nvPr>
        </p:nvSpPr>
        <p:spPr/>
        <p:txBody>
          <a:bodyPr/>
          <a:lstStyle/>
          <a:p>
            <a:pPr marL="0" indent="0" algn="just">
              <a:buNone/>
            </a:pPr>
            <a:r>
              <a:rPr lang="en-US" sz="2400" dirty="0"/>
              <a:t>NGFWs act as a platform for network security policy enforcement and network traffic inspection.</a:t>
            </a:r>
          </a:p>
          <a:p>
            <a:pPr marL="0" indent="0" algn="just">
              <a:buNone/>
            </a:pPr>
            <a:endParaRPr lang="en-US" sz="2400" dirty="0"/>
          </a:p>
          <a:p>
            <a:pPr marL="457200" indent="-457200" algn="just">
              <a:buSzPct val="100000"/>
              <a:buFont typeface="+mj-lt"/>
              <a:buAutoNum type="arabicPeriod"/>
            </a:pPr>
            <a:r>
              <a:rPr lang="en-US" sz="2400" dirty="0"/>
              <a:t>Standard capabilities of the first-generation firewall: </a:t>
            </a:r>
            <a:r>
              <a:rPr lang="en-US" sz="2400" b="0" dirty="0"/>
              <a:t>This includes packet filtering, stateful protocol inspection, network-address translation (NAT), VPN connectivity, etc.</a:t>
            </a:r>
          </a:p>
          <a:p>
            <a:pPr marL="457200" indent="-457200" algn="just">
              <a:buSzPct val="100000"/>
              <a:buFont typeface="+mj-lt"/>
              <a:buAutoNum type="arabicPeriod"/>
            </a:pPr>
            <a:endParaRPr lang="en-US" sz="2400" b="0" dirty="0"/>
          </a:p>
          <a:p>
            <a:pPr marL="457200" indent="-457200" algn="just">
              <a:buSzPct val="100000"/>
              <a:buFont typeface="+mj-lt"/>
              <a:buAutoNum type="arabicPeriod"/>
            </a:pPr>
            <a:r>
              <a:rPr lang="en-US" sz="2400" dirty="0"/>
              <a:t>Truly integrated intrusion prevention: </a:t>
            </a:r>
            <a:r>
              <a:rPr lang="en-US" sz="2400" b="0" dirty="0"/>
              <a:t>this includes support for both vulnerability-facing and threat-facing signatures, and suggesting rules (or taking action) based on IPS activity. The sum of these two functions collaborating via the NGFW is greater than the individual parts.</a:t>
            </a:r>
          </a:p>
          <a:p>
            <a:pPr marL="0" indent="0" algn="just">
              <a:buNone/>
            </a:pPr>
            <a:r>
              <a:rPr lang="en-US" sz="2400" dirty="0"/>
              <a:t> </a:t>
            </a:r>
          </a:p>
        </p:txBody>
      </p:sp>
    </p:spTree>
    <p:extLst>
      <p:ext uri="{BB962C8B-B14F-4D97-AF65-F5344CB8AC3E}">
        <p14:creationId xmlns:p14="http://schemas.microsoft.com/office/powerpoint/2010/main" val="261004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Next Generation Firewall</a:t>
            </a:r>
          </a:p>
        </p:txBody>
      </p:sp>
      <p:sp>
        <p:nvSpPr>
          <p:cNvPr id="3" name="Content Placeholder 2"/>
          <p:cNvSpPr>
            <a:spLocks noGrp="1"/>
          </p:cNvSpPr>
          <p:nvPr>
            <p:ph idx="1"/>
          </p:nvPr>
        </p:nvSpPr>
        <p:spPr/>
        <p:txBody>
          <a:bodyPr/>
          <a:lstStyle/>
          <a:p>
            <a:pPr marL="457200" indent="-457200" algn="just">
              <a:buSzPct val="100000"/>
              <a:buFont typeface="+mj-lt"/>
              <a:buAutoNum type="arabicPeriod" startAt="3"/>
            </a:pPr>
            <a:r>
              <a:rPr lang="en-US" sz="2400" dirty="0"/>
              <a:t>Full stack visibility and application identification</a:t>
            </a:r>
            <a:r>
              <a:rPr lang="en-US" sz="2400" b="0" dirty="0"/>
              <a:t>: ability to enforce policy at the application layer independently from port and protocol.</a:t>
            </a:r>
          </a:p>
          <a:p>
            <a:pPr marL="457200" indent="-457200" algn="just">
              <a:buSzPct val="100000"/>
              <a:buFont typeface="+mj-lt"/>
              <a:buAutoNum type="arabicPeriod" startAt="3"/>
            </a:pPr>
            <a:r>
              <a:rPr lang="en-US" sz="2400" dirty="0"/>
              <a:t>Extra-firewall intelligence</a:t>
            </a:r>
            <a:r>
              <a:rPr lang="en-US" sz="2400" b="0" dirty="0"/>
              <a:t>: ability to take information from external sources and make improved decisions. Examples include creating blacklists or whitelists and being able to map traffic to users and groups using active directory.</a:t>
            </a:r>
          </a:p>
          <a:p>
            <a:pPr marL="457200" indent="-457200" algn="just">
              <a:buSzPct val="100000"/>
              <a:buFont typeface="+mj-lt"/>
              <a:buAutoNum type="arabicPeriod" startAt="3"/>
            </a:pPr>
            <a:r>
              <a:rPr lang="en-US" sz="2400" dirty="0"/>
              <a:t>Adaptability to the modern threat landscape</a:t>
            </a:r>
            <a:r>
              <a:rPr lang="en-US" sz="2400" b="0" dirty="0"/>
              <a:t>: support upgrade paths for integration of new information feeds and new techniques to address future threats.</a:t>
            </a:r>
          </a:p>
          <a:p>
            <a:pPr marL="457200" indent="-457200" algn="just">
              <a:buSzPct val="100000"/>
              <a:buFont typeface="+mj-lt"/>
              <a:buAutoNum type="arabicPeriod" startAt="3"/>
            </a:pPr>
            <a:r>
              <a:rPr lang="en-US" sz="2400" dirty="0"/>
              <a:t>In-line support </a:t>
            </a:r>
            <a:r>
              <a:rPr lang="en-US" sz="2400" b="0" dirty="0"/>
              <a:t>with minimum performance degradation or disruption to network operations.</a:t>
            </a:r>
          </a:p>
        </p:txBody>
      </p:sp>
    </p:spTree>
    <p:extLst>
      <p:ext uri="{BB962C8B-B14F-4D97-AF65-F5344CB8AC3E}">
        <p14:creationId xmlns:p14="http://schemas.microsoft.com/office/powerpoint/2010/main" val="319097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Palo Alto NGFW Hardware Platforms</a:t>
            </a:r>
          </a:p>
        </p:txBody>
      </p:sp>
      <p:pic>
        <p:nvPicPr>
          <p:cNvPr id="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154" y="1066899"/>
            <a:ext cx="1400175" cy="3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55" y="2869301"/>
            <a:ext cx="2726657" cy="3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20" y="4372183"/>
            <a:ext cx="2702092" cy="3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738" y="4893551"/>
            <a:ext cx="2726657" cy="3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738" y="5454308"/>
            <a:ext cx="2726657" cy="3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7344" y="4926194"/>
            <a:ext cx="2800350" cy="71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7344" y="4055922"/>
            <a:ext cx="2800350" cy="71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7344" y="3177211"/>
            <a:ext cx="2800350" cy="71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0728" y="2925956"/>
            <a:ext cx="2800350" cy="7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0728" y="4019254"/>
            <a:ext cx="2800350" cy="7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60728" y="5163759"/>
            <a:ext cx="2800350" cy="7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744921" y="2475742"/>
            <a:ext cx="17833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PA-3000 Series</a:t>
            </a:r>
          </a:p>
        </p:txBody>
      </p:sp>
      <p:sp>
        <p:nvSpPr>
          <p:cNvPr id="62" name="TextBox 61"/>
          <p:cNvSpPr txBox="1"/>
          <p:nvPr/>
        </p:nvSpPr>
        <p:spPr>
          <a:xfrm>
            <a:off x="811956" y="3990778"/>
            <a:ext cx="17833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PA-2000 Series</a:t>
            </a:r>
          </a:p>
        </p:txBody>
      </p:sp>
      <p:sp>
        <p:nvSpPr>
          <p:cNvPr id="63" name="TextBox 62"/>
          <p:cNvSpPr txBox="1"/>
          <p:nvPr/>
        </p:nvSpPr>
        <p:spPr>
          <a:xfrm>
            <a:off x="3775075" y="2779006"/>
            <a:ext cx="17833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PA-4000 Series</a:t>
            </a:r>
          </a:p>
        </p:txBody>
      </p:sp>
      <p:sp>
        <p:nvSpPr>
          <p:cNvPr id="64" name="TextBox 63"/>
          <p:cNvSpPr txBox="1"/>
          <p:nvPr/>
        </p:nvSpPr>
        <p:spPr>
          <a:xfrm>
            <a:off x="6769216" y="2519293"/>
            <a:ext cx="17833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PA-5000 Series</a:t>
            </a:r>
          </a:p>
        </p:txBody>
      </p:sp>
      <p:pic>
        <p:nvPicPr>
          <p:cNvPr id="65"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525" y="1896059"/>
            <a:ext cx="317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89" y="3397616"/>
            <a:ext cx="2726657" cy="3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418187" y="1535172"/>
            <a:ext cx="95410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PA-500</a:t>
            </a:r>
          </a:p>
        </p:txBody>
      </p:sp>
      <p:sp>
        <p:nvSpPr>
          <p:cNvPr id="68" name="TextBox 67"/>
          <p:cNvSpPr txBox="1"/>
          <p:nvPr/>
        </p:nvSpPr>
        <p:spPr>
          <a:xfrm>
            <a:off x="1370396" y="725566"/>
            <a:ext cx="101822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PA-200 </a:t>
            </a:r>
          </a:p>
        </p:txBody>
      </p:sp>
      <p:pic>
        <p:nvPicPr>
          <p:cNvPr id="69"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01223" y="989860"/>
            <a:ext cx="657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Box 69"/>
          <p:cNvSpPr txBox="1"/>
          <p:nvPr/>
        </p:nvSpPr>
        <p:spPr>
          <a:xfrm>
            <a:off x="5616753" y="1280617"/>
            <a:ext cx="2044149"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rPr>
              <a:t>VM- Series</a:t>
            </a:r>
          </a:p>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srgbClr val="000000">
                    <a:lumMod val="65000"/>
                    <a:lumOff val="35000"/>
                  </a:srgbClr>
                </a:solidFill>
                <a:latin typeface="Arial" pitchFamily="34" charset="0"/>
                <a:cs typeface="Arial" pitchFamily="34" charset="0"/>
              </a:rPr>
              <a:t>(Virtual Machines)</a:t>
            </a:r>
            <a:endParaRPr kumimoji="0" lang="en-US" sz="1800" b="0" i="0" u="none" strike="noStrike" kern="0" cap="none" spc="0" normalizeH="0" baseline="0" noProof="0" dirty="0">
              <a:ln>
                <a:noFill/>
              </a:ln>
              <a:solidFill>
                <a:srgbClr val="000000">
                  <a:lumMod val="65000"/>
                  <a:lumOff val="35000"/>
                </a:srgbClr>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291245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2400" dirty="0"/>
              <a:t>Palo Alto Networks Single-Pass Architecture</a:t>
            </a:r>
          </a:p>
        </p:txBody>
      </p:sp>
      <p:pic>
        <p:nvPicPr>
          <p:cNvPr id="11" name="Picture 2" descr="C:\Users\bkee0414\Desktop\Control_Data-Plane_final.png"/>
          <p:cNvPicPr>
            <a:picLocks noChangeAspect="1" noChangeArrowheads="1"/>
          </p:cNvPicPr>
          <p:nvPr/>
        </p:nvPicPr>
        <p:blipFill>
          <a:blip r:embed="rId3"/>
          <a:srcRect/>
          <a:stretch>
            <a:fillRect/>
          </a:stretch>
        </p:blipFill>
        <p:spPr bwMode="auto">
          <a:xfrm>
            <a:off x="1" y="1219199"/>
            <a:ext cx="5505182" cy="4191001"/>
          </a:xfrm>
          <a:prstGeom prst="rect">
            <a:avLst/>
          </a:prstGeom>
          <a:noFill/>
          <a:ln w="9525">
            <a:noFill/>
            <a:miter lim="800000"/>
            <a:headEnd/>
            <a:tailEnd/>
          </a:ln>
        </p:spPr>
      </p:pic>
      <p:sp>
        <p:nvSpPr>
          <p:cNvPr id="10" name="Content Placeholder 9"/>
          <p:cNvSpPr txBox="1">
            <a:spLocks/>
          </p:cNvSpPr>
          <p:nvPr/>
        </p:nvSpPr>
        <p:spPr>
          <a:xfrm>
            <a:off x="5464195" y="1219199"/>
            <a:ext cx="3603606" cy="3725614"/>
          </a:xfrm>
          <a:prstGeom prst="rect">
            <a:avLst/>
          </a:prstGeom>
        </p:spPr>
        <p:txBody>
          <a:bodyPr vert="horz" lIns="91440" tIns="45720" rIns="91440" bIns="45720" rtlCol="0">
            <a:normAutofit/>
          </a:bodyPr>
          <a:lstStyle>
            <a:lvl1pPr marL="230188" indent="-230188" algn="l" defTabSz="457200" rtl="0" eaLnBrk="1" latinLnBrk="0" hangingPunct="1">
              <a:spcBef>
                <a:spcPts val="1600"/>
              </a:spcBef>
              <a:buClr>
                <a:srgbClr val="316989"/>
              </a:buClr>
              <a:buFont typeface="Wingdings" charset="2"/>
              <a:buChar char="§"/>
              <a:defRPr sz="1800" kern="1200">
                <a:solidFill>
                  <a:schemeClr val="tx1"/>
                </a:solidFill>
                <a:latin typeface="Arial"/>
                <a:ea typeface="+mn-ea"/>
                <a:cs typeface="Arial"/>
              </a:defRPr>
            </a:lvl1pPr>
            <a:lvl2pPr marL="457200" indent="-228600" algn="l" defTabSz="457200" rtl="0" eaLnBrk="1" latinLnBrk="0" hangingPunct="1">
              <a:spcBef>
                <a:spcPct val="20000"/>
              </a:spcBef>
              <a:buClr>
                <a:srgbClr val="316989"/>
              </a:buClr>
              <a:buFont typeface="Arial" panose="020B0604020202020204" pitchFamily="34" charset="0"/>
              <a:buChar char="•"/>
              <a:defRPr sz="1600" kern="1200">
                <a:solidFill>
                  <a:schemeClr val="tx1"/>
                </a:solidFill>
                <a:latin typeface="Arial"/>
                <a:ea typeface="+mn-ea"/>
                <a:cs typeface="Arial"/>
              </a:defRPr>
            </a:lvl2pPr>
            <a:lvl3pPr marL="685800" indent="-228600" algn="l" defTabSz="457200" rtl="0" eaLnBrk="1" latinLnBrk="0" hangingPunct="1">
              <a:spcBef>
                <a:spcPct val="20000"/>
              </a:spcBef>
              <a:buClr>
                <a:srgbClr val="316989"/>
              </a:buClr>
              <a:buFont typeface="Arial" panose="020B0604020202020204" pitchFamily="34" charset="0"/>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600"/>
              </a:spcBef>
              <a:spcAft>
                <a:spcPts val="0"/>
              </a:spcAft>
              <a:buClr>
                <a:srgbClr val="316989"/>
              </a:buClr>
              <a:buSzTx/>
              <a:buFont typeface="Wingdings" charset="2"/>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sym typeface="Arial" charset="0"/>
              </a:rPr>
              <a:t>Single pass:</a:t>
            </a:r>
          </a:p>
          <a:p>
            <a:pPr marL="228600" marR="0" lvl="1" indent="-228600" algn="l" defTabSz="457200" rtl="0" eaLnBrk="1" fontAlgn="auto" latinLnBrk="0" hangingPunct="1">
              <a:lnSpc>
                <a:spcPct val="100000"/>
              </a:lnSpc>
              <a:spcBef>
                <a:spcPct val="20000"/>
              </a:spcBef>
              <a:spcAft>
                <a:spcPts val="0"/>
              </a:spcAft>
              <a:buClr>
                <a:srgbClr val="316989"/>
              </a:buClr>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sym typeface="Arial" charset="0"/>
              </a:rPr>
              <a:t>Operations per packet:</a:t>
            </a:r>
          </a:p>
          <a:p>
            <a:pPr marL="457200" marR="0" lvl="2" indent="-228600" algn="l" defTabSz="457200" rtl="0" eaLnBrk="1" fontAlgn="auto" latinLnBrk="0" hangingPunct="1">
              <a:lnSpc>
                <a:spcPct val="100000"/>
              </a:lnSpc>
              <a:spcBef>
                <a:spcPct val="20000"/>
              </a:spcBef>
              <a:spcAft>
                <a:spcPts val="0"/>
              </a:spcAft>
              <a:buClr>
                <a:srgbClr val="31698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sym typeface="Arial" charset="0"/>
              </a:rPr>
              <a:t>Traffic classification with App-ID technology</a:t>
            </a:r>
          </a:p>
          <a:p>
            <a:pPr marL="457200" marR="0" lvl="2" indent="-228600" algn="l" defTabSz="457200" rtl="0" eaLnBrk="1" fontAlgn="auto" latinLnBrk="0" hangingPunct="1">
              <a:lnSpc>
                <a:spcPct val="100000"/>
              </a:lnSpc>
              <a:spcBef>
                <a:spcPct val="20000"/>
              </a:spcBef>
              <a:spcAft>
                <a:spcPts val="0"/>
              </a:spcAft>
              <a:buClr>
                <a:srgbClr val="31698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sym typeface="Arial" charset="0"/>
              </a:rPr>
              <a:t>User/group mapping</a:t>
            </a:r>
          </a:p>
          <a:p>
            <a:pPr marL="457200" marR="0" lvl="2" indent="-228600" algn="l" defTabSz="457200" rtl="0" eaLnBrk="1" fontAlgn="auto" latinLnBrk="0" hangingPunct="1">
              <a:lnSpc>
                <a:spcPct val="100000"/>
              </a:lnSpc>
              <a:spcBef>
                <a:spcPct val="20000"/>
              </a:spcBef>
              <a:spcAft>
                <a:spcPts val="0"/>
              </a:spcAft>
              <a:buClr>
                <a:srgbClr val="31698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sym typeface="Arial" charset="0"/>
              </a:rPr>
              <a:t>Content scanning – threats, URLs, confidential data</a:t>
            </a:r>
          </a:p>
          <a:p>
            <a:pPr marL="228600" marR="0" lvl="1" indent="-228600" algn="l" defTabSz="457200" rtl="0" eaLnBrk="1" fontAlgn="auto" latinLnBrk="0" hangingPunct="1">
              <a:lnSpc>
                <a:spcPct val="100000"/>
              </a:lnSpc>
              <a:spcBef>
                <a:spcPct val="20000"/>
              </a:spcBef>
              <a:spcAft>
                <a:spcPts val="0"/>
              </a:spcAft>
              <a:buClr>
                <a:srgbClr val="316989"/>
              </a:buClr>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sym typeface="Arial" charset="0"/>
              </a:rPr>
              <a:t>One single policy (per type)</a:t>
            </a:r>
          </a:p>
          <a:p>
            <a:pPr marL="0" marR="0" lvl="1" indent="0" algn="l" defTabSz="457200" rtl="0" eaLnBrk="1" fontAlgn="auto" latinLnBrk="0" hangingPunct="1">
              <a:lnSpc>
                <a:spcPct val="100000"/>
              </a:lnSpc>
              <a:spcBef>
                <a:spcPct val="20000"/>
              </a:spcBef>
              <a:spcAft>
                <a:spcPts val="0"/>
              </a:spcAft>
              <a:buClr>
                <a:srgbClr val="316989"/>
              </a:buClr>
              <a:buSzTx/>
              <a:buFont typeface="Arial" panose="020B0604020202020204" pitchFamily="34" charset="0"/>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Arial"/>
              <a:sym typeface="Arial" charset="0"/>
            </a:endParaRPr>
          </a:p>
          <a:p>
            <a:pPr marL="0" marR="0" lvl="1" indent="0" algn="l" defTabSz="457200" rtl="0" eaLnBrk="1" fontAlgn="auto" latinLnBrk="0" hangingPunct="1">
              <a:lnSpc>
                <a:spcPct val="100000"/>
              </a:lnSpc>
              <a:spcBef>
                <a:spcPct val="20000"/>
              </a:spcBef>
              <a:spcAft>
                <a:spcPts val="0"/>
              </a:spcAft>
              <a:buClr>
                <a:srgbClr val="316989"/>
              </a:buClr>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sym typeface="Arial" charset="0"/>
              </a:rPr>
              <a:t>Parallel processing:</a:t>
            </a:r>
          </a:p>
          <a:p>
            <a:pPr marL="228600" marR="0" lvl="1" indent="-228600" algn="l" defTabSz="457200" rtl="0" eaLnBrk="1" fontAlgn="auto" latinLnBrk="0" hangingPunct="1">
              <a:lnSpc>
                <a:spcPct val="100000"/>
              </a:lnSpc>
              <a:spcBef>
                <a:spcPct val="20000"/>
              </a:spcBef>
              <a:spcAft>
                <a:spcPts val="0"/>
              </a:spcAft>
              <a:buClr>
                <a:srgbClr val="316989"/>
              </a:buClr>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sym typeface="Arial" charset="0"/>
              </a:rPr>
              <a:t>Function-specific parallel processing hardware engines</a:t>
            </a:r>
          </a:p>
          <a:p>
            <a:pPr marL="228600" marR="0" lvl="1" indent="-228600" algn="l" defTabSz="457200" rtl="0" eaLnBrk="1" fontAlgn="auto" latinLnBrk="0" hangingPunct="1">
              <a:lnSpc>
                <a:spcPct val="100000"/>
              </a:lnSpc>
              <a:spcBef>
                <a:spcPct val="20000"/>
              </a:spcBef>
              <a:spcAft>
                <a:spcPts val="0"/>
              </a:spcAft>
              <a:buClr>
                <a:srgbClr val="316989"/>
              </a:buClr>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sym typeface="Arial" charset="0"/>
              </a:rPr>
              <a:t>Separate data/control planes</a:t>
            </a:r>
          </a:p>
        </p:txBody>
      </p:sp>
    </p:spTree>
    <p:extLst>
      <p:ext uri="{BB962C8B-B14F-4D97-AF65-F5344CB8AC3E}">
        <p14:creationId xmlns:p14="http://schemas.microsoft.com/office/powerpoint/2010/main" val="389375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Pass Architecture Engines</a:t>
            </a:r>
          </a:p>
        </p:txBody>
      </p:sp>
      <p:pic>
        <p:nvPicPr>
          <p:cNvPr id="5" name="Picture 25" descr="App_id_logos"/>
          <p:cNvPicPr>
            <a:picLocks noChangeAspect="1" noChangeArrowheads="1"/>
          </p:cNvPicPr>
          <p:nvPr/>
        </p:nvPicPr>
        <p:blipFill>
          <a:blip r:embed="rId3"/>
          <a:srcRect/>
          <a:stretch>
            <a:fillRect/>
          </a:stretch>
        </p:blipFill>
        <p:spPr bwMode="auto">
          <a:xfrm>
            <a:off x="4116618" y="873125"/>
            <a:ext cx="4287837" cy="1874838"/>
          </a:xfrm>
          <a:prstGeom prst="rect">
            <a:avLst/>
          </a:prstGeom>
          <a:noFill/>
          <a:ln w="9525">
            <a:noFill/>
            <a:miter lim="800000"/>
            <a:headEnd/>
            <a:tailEnd/>
          </a:ln>
        </p:spPr>
      </p:pic>
      <p:sp>
        <p:nvSpPr>
          <p:cNvPr id="9" name="TextBox 9"/>
          <p:cNvSpPr txBox="1">
            <a:spLocks noChangeArrowheads="1"/>
          </p:cNvSpPr>
          <p:nvPr/>
        </p:nvSpPr>
        <p:spPr bwMode="auto">
          <a:xfrm>
            <a:off x="318211" y="1344613"/>
            <a:ext cx="3351213" cy="931862"/>
          </a:xfrm>
          <a:prstGeom prst="rect">
            <a:avLst/>
          </a:prstGeom>
          <a:noFill/>
          <a:ln w="9525">
            <a:noFill/>
            <a:miter lim="800000"/>
            <a:headEnd/>
            <a:tailEnd/>
          </a:ln>
        </p:spPr>
        <p:txBody>
          <a:bodyPr wrap="none">
            <a:spAutoFit/>
          </a:bodyPr>
          <a:lstStyle/>
          <a:p>
            <a:pPr eaLnBrk="0" hangingPunct="0">
              <a:lnSpc>
                <a:spcPct val="85000"/>
              </a:lnSpc>
              <a:spcBef>
                <a:spcPct val="50000"/>
              </a:spcBef>
              <a:spcAft>
                <a:spcPct val="5000"/>
              </a:spcAft>
              <a:buClr>
                <a:schemeClr val="bg1"/>
              </a:buClr>
              <a:buSzPct val="100000"/>
              <a:buFont typeface="Times New Roman" pitchFamily="18" charset="0"/>
              <a:buChar char="•"/>
            </a:pPr>
            <a:r>
              <a:rPr lang="en-US" sz="2400" dirty="0">
                <a:solidFill>
                  <a:srgbClr val="326A89"/>
                </a:solidFill>
              </a:rPr>
              <a:t>App-ID™</a:t>
            </a:r>
          </a:p>
          <a:p>
            <a:pPr eaLnBrk="0" hangingPunct="0">
              <a:lnSpc>
                <a:spcPct val="85000"/>
              </a:lnSpc>
              <a:spcBef>
                <a:spcPct val="50000"/>
              </a:spcBef>
              <a:spcAft>
                <a:spcPct val="5000"/>
              </a:spcAft>
              <a:buClr>
                <a:schemeClr val="bg1"/>
              </a:buClr>
              <a:buSzPct val="100000"/>
              <a:buFont typeface="Times New Roman" pitchFamily="18" charset="0"/>
              <a:buChar char="•"/>
            </a:pPr>
            <a:r>
              <a:rPr lang="en-US" sz="2400" i="1" dirty="0">
                <a:solidFill>
                  <a:srgbClr val="A7C541"/>
                </a:solidFill>
              </a:rPr>
              <a:t>Identify the application</a:t>
            </a:r>
          </a:p>
        </p:txBody>
      </p:sp>
      <p:sp>
        <p:nvSpPr>
          <p:cNvPr id="7" name="Line 34"/>
          <p:cNvSpPr>
            <a:spLocks noChangeShapeType="1"/>
          </p:cNvSpPr>
          <p:nvPr/>
        </p:nvSpPr>
        <p:spPr bwMode="auto">
          <a:xfrm>
            <a:off x="463549" y="2887419"/>
            <a:ext cx="8169275" cy="0"/>
          </a:xfrm>
          <a:prstGeom prst="line">
            <a:avLst/>
          </a:prstGeom>
          <a:noFill/>
          <a:ln w="6350">
            <a:solidFill>
              <a:srgbClr val="004167"/>
            </a:solidFill>
            <a:round/>
            <a:headEnd/>
            <a:tailEnd/>
          </a:ln>
        </p:spPr>
        <p:txBody>
          <a:bodyPr anchor="ctr">
            <a:spAutoFit/>
          </a:bodyPr>
          <a:lstStyle/>
          <a:p>
            <a:endParaRPr lang="en-US"/>
          </a:p>
        </p:txBody>
      </p:sp>
      <p:pic>
        <p:nvPicPr>
          <p:cNvPr id="8" name="Picture 6" descr="C:\Documents and Settings\bkee\Desktop\content_id.png"/>
          <p:cNvPicPr>
            <a:picLocks noChangeAspect="1" noChangeArrowheads="1"/>
          </p:cNvPicPr>
          <p:nvPr/>
        </p:nvPicPr>
        <p:blipFill>
          <a:blip r:embed="rId4"/>
          <a:srcRect/>
          <a:stretch>
            <a:fillRect/>
          </a:stretch>
        </p:blipFill>
        <p:spPr bwMode="auto">
          <a:xfrm>
            <a:off x="4776607" y="3041271"/>
            <a:ext cx="2971800" cy="1343025"/>
          </a:xfrm>
          <a:prstGeom prst="rect">
            <a:avLst/>
          </a:prstGeom>
          <a:noFill/>
          <a:ln w="9525">
            <a:noFill/>
            <a:miter lim="800000"/>
            <a:headEnd/>
            <a:tailEnd/>
          </a:ln>
        </p:spPr>
      </p:pic>
      <p:sp>
        <p:nvSpPr>
          <p:cNvPr id="11" name="TextBox 11"/>
          <p:cNvSpPr txBox="1">
            <a:spLocks noChangeArrowheads="1"/>
          </p:cNvSpPr>
          <p:nvPr/>
        </p:nvSpPr>
        <p:spPr bwMode="auto">
          <a:xfrm>
            <a:off x="670980" y="3246058"/>
            <a:ext cx="2620963" cy="933450"/>
          </a:xfrm>
          <a:prstGeom prst="rect">
            <a:avLst/>
          </a:prstGeom>
          <a:noFill/>
          <a:ln w="9525">
            <a:noFill/>
            <a:miter lim="800000"/>
            <a:headEnd/>
            <a:tailEnd/>
          </a:ln>
        </p:spPr>
        <p:txBody>
          <a:bodyPr wrap="none">
            <a:spAutoFit/>
          </a:bodyPr>
          <a:lstStyle/>
          <a:p>
            <a:pPr eaLnBrk="0" hangingPunct="0">
              <a:lnSpc>
                <a:spcPct val="85000"/>
              </a:lnSpc>
              <a:spcBef>
                <a:spcPct val="50000"/>
              </a:spcBef>
              <a:spcAft>
                <a:spcPct val="5000"/>
              </a:spcAft>
              <a:buClr>
                <a:schemeClr val="bg1"/>
              </a:buClr>
              <a:buSzPct val="100000"/>
              <a:buFont typeface="Times New Roman" pitchFamily="18" charset="0"/>
              <a:buChar char="•"/>
            </a:pPr>
            <a:r>
              <a:rPr lang="en-US" sz="2400" dirty="0">
                <a:solidFill>
                  <a:srgbClr val="326A89"/>
                </a:solidFill>
              </a:rPr>
              <a:t>Content-ID™</a:t>
            </a:r>
          </a:p>
          <a:p>
            <a:pPr eaLnBrk="0" hangingPunct="0">
              <a:lnSpc>
                <a:spcPct val="85000"/>
              </a:lnSpc>
              <a:spcBef>
                <a:spcPct val="50000"/>
              </a:spcBef>
              <a:spcAft>
                <a:spcPct val="5000"/>
              </a:spcAft>
              <a:buClr>
                <a:schemeClr val="bg1"/>
              </a:buClr>
              <a:buSzPct val="100000"/>
              <a:buFont typeface="Times New Roman" pitchFamily="18" charset="0"/>
              <a:buChar char="•"/>
            </a:pPr>
            <a:r>
              <a:rPr lang="en-US" sz="2400" i="1" dirty="0">
                <a:solidFill>
                  <a:srgbClr val="A7C541"/>
                </a:solidFill>
              </a:rPr>
              <a:t>Scan the content</a:t>
            </a:r>
          </a:p>
        </p:txBody>
      </p:sp>
      <p:grpSp>
        <p:nvGrpSpPr>
          <p:cNvPr id="4" name="Group 3"/>
          <p:cNvGrpSpPr/>
          <p:nvPr/>
        </p:nvGrpSpPr>
        <p:grpSpPr>
          <a:xfrm>
            <a:off x="463549" y="4478254"/>
            <a:ext cx="8169275" cy="1774640"/>
            <a:chOff x="520700" y="2855913"/>
            <a:chExt cx="8169275" cy="1774640"/>
          </a:xfrm>
        </p:grpSpPr>
        <p:sp>
          <p:nvSpPr>
            <p:cNvPr id="6" name="Line 33"/>
            <p:cNvSpPr>
              <a:spLocks noChangeShapeType="1"/>
            </p:cNvSpPr>
            <p:nvPr/>
          </p:nvSpPr>
          <p:spPr bwMode="auto">
            <a:xfrm>
              <a:off x="520700" y="2855913"/>
              <a:ext cx="8169275" cy="0"/>
            </a:xfrm>
            <a:prstGeom prst="line">
              <a:avLst/>
            </a:prstGeom>
            <a:noFill/>
            <a:ln w="6350">
              <a:solidFill>
                <a:srgbClr val="004167"/>
              </a:solidFill>
              <a:round/>
              <a:headEnd/>
              <a:tailEnd/>
            </a:ln>
          </p:spPr>
          <p:txBody>
            <a:bodyPr anchor="ctr">
              <a:spAutoFit/>
            </a:bodyPr>
            <a:lstStyle/>
            <a:p>
              <a:endParaRPr lang="en-US"/>
            </a:p>
          </p:txBody>
        </p:sp>
        <p:sp>
          <p:nvSpPr>
            <p:cNvPr id="10" name="TextBox 10"/>
            <p:cNvSpPr txBox="1">
              <a:spLocks noChangeArrowheads="1"/>
            </p:cNvSpPr>
            <p:nvPr/>
          </p:nvSpPr>
          <p:spPr bwMode="auto">
            <a:xfrm>
              <a:off x="718017" y="3306763"/>
              <a:ext cx="2505075" cy="933450"/>
            </a:xfrm>
            <a:prstGeom prst="rect">
              <a:avLst/>
            </a:prstGeom>
            <a:noFill/>
            <a:ln w="9525">
              <a:noFill/>
              <a:miter lim="800000"/>
              <a:headEnd/>
              <a:tailEnd/>
            </a:ln>
          </p:spPr>
          <p:txBody>
            <a:bodyPr wrap="none">
              <a:spAutoFit/>
            </a:bodyPr>
            <a:lstStyle/>
            <a:p>
              <a:pPr eaLnBrk="0" hangingPunct="0">
                <a:lnSpc>
                  <a:spcPct val="85000"/>
                </a:lnSpc>
                <a:spcBef>
                  <a:spcPct val="50000"/>
                </a:spcBef>
                <a:spcAft>
                  <a:spcPct val="5000"/>
                </a:spcAft>
                <a:buClr>
                  <a:schemeClr val="bg1"/>
                </a:buClr>
                <a:buSzPct val="100000"/>
                <a:buFont typeface="Times New Roman" pitchFamily="18" charset="0"/>
                <a:buChar char="•"/>
              </a:pPr>
              <a:r>
                <a:rPr lang="en-US" sz="2400" dirty="0">
                  <a:solidFill>
                    <a:srgbClr val="326A89"/>
                  </a:solidFill>
                </a:rPr>
                <a:t>User-ID™</a:t>
              </a:r>
            </a:p>
            <a:p>
              <a:pPr eaLnBrk="0" hangingPunct="0">
                <a:lnSpc>
                  <a:spcPct val="85000"/>
                </a:lnSpc>
                <a:spcBef>
                  <a:spcPct val="50000"/>
                </a:spcBef>
                <a:spcAft>
                  <a:spcPct val="5000"/>
                </a:spcAft>
                <a:buClr>
                  <a:schemeClr val="bg1"/>
                </a:buClr>
                <a:buSzPct val="100000"/>
                <a:buFont typeface="Times New Roman" pitchFamily="18" charset="0"/>
                <a:buChar char="•"/>
              </a:pPr>
              <a:r>
                <a:rPr lang="en-US" sz="2400" i="1" dirty="0">
                  <a:solidFill>
                    <a:srgbClr val="A7C541"/>
                  </a:solidFill>
                </a:rPr>
                <a:t>Identify the user</a:t>
              </a:r>
            </a:p>
          </p:txBody>
        </p:sp>
        <p:pic>
          <p:nvPicPr>
            <p:cNvPr id="12" name="Picture 11" descr="User-ID.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3805" y="2951363"/>
              <a:ext cx="3912671" cy="1679190"/>
            </a:xfrm>
            <a:prstGeom prst="rect">
              <a:avLst/>
            </a:prstGeom>
          </p:spPr>
        </p:pic>
      </p:grpSp>
    </p:spTree>
    <p:extLst>
      <p:ext uri="{BB962C8B-B14F-4D97-AF65-F5344CB8AC3E}">
        <p14:creationId xmlns:p14="http://schemas.microsoft.com/office/powerpoint/2010/main" val="333628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Oval 78_0"/>
          <p:cNvSpPr>
            <a:spLocks/>
          </p:cNvSpPr>
          <p:nvPr/>
        </p:nvSpPr>
        <p:spPr bwMode="auto">
          <a:xfrm>
            <a:off x="758825" y="2692400"/>
            <a:ext cx="1549400" cy="482600"/>
          </a:xfrm>
          <a:prstGeom prst="ellipse">
            <a:avLst/>
          </a:prstGeom>
          <a:solidFill>
            <a:srgbClr val="E9D666">
              <a:alpha val="36078"/>
            </a:srgbClr>
          </a:solidFill>
          <a:ln w="12700">
            <a:noFill/>
            <a:round/>
            <a:headEnd/>
            <a:tailEnd/>
          </a:ln>
        </p:spPr>
        <p:txBody>
          <a:bodyPr lIns="0" tIns="0" rIns="0" bIns="0"/>
          <a:lstStyle/>
          <a:p>
            <a:pPr algn="l" eaLnBrk="1" hangingPunct="1">
              <a:lnSpc>
                <a:spcPct val="100000"/>
              </a:lnSpc>
              <a:spcBef>
                <a:spcPct val="0"/>
              </a:spcBef>
              <a:spcAft>
                <a:spcPct val="0"/>
              </a:spcAft>
              <a:buClrTx/>
              <a:buSzTx/>
              <a:buFontTx/>
              <a:buNone/>
            </a:pPr>
            <a:endParaRPr lang="en-US" sz="2400" dirty="0">
              <a:solidFill>
                <a:srgbClr val="000000"/>
              </a:solidFill>
              <a:latin typeface="Times New Roman" pitchFamily="18" charset="0"/>
              <a:ea typeface="ヒラギノ明朝 ProN W3" pitchFamily="-65" charset="-128"/>
              <a:sym typeface="Times New Roman" pitchFamily="18" charset="0"/>
            </a:endParaRPr>
          </a:p>
        </p:txBody>
      </p:sp>
      <p:sp>
        <p:nvSpPr>
          <p:cNvPr id="36879" name="AutoShape 10"/>
          <p:cNvSpPr>
            <a:spLocks noChangeArrowheads="1"/>
          </p:cNvSpPr>
          <p:nvPr/>
        </p:nvSpPr>
        <p:spPr bwMode="auto">
          <a:xfrm>
            <a:off x="152400" y="819150"/>
            <a:ext cx="2854325" cy="3963988"/>
          </a:xfrm>
          <a:prstGeom prst="roundRect">
            <a:avLst>
              <a:gd name="adj" fmla="val 2287"/>
            </a:avLst>
          </a:prstGeom>
          <a:solidFill>
            <a:schemeClr val="bg1">
              <a:alpha val="14902"/>
            </a:schemeClr>
          </a:solidFill>
          <a:ln w="28575">
            <a:solidFill>
              <a:srgbClr val="DDDDDD"/>
            </a:solidFill>
            <a:round/>
            <a:headEnd/>
            <a:tailEnd/>
          </a:ln>
        </p:spPr>
        <p:txBody>
          <a:bodyPr anchor="ctr">
            <a:spAutoFit/>
          </a:bodyPr>
          <a:lstStyle/>
          <a:p>
            <a:pPr>
              <a:buClr>
                <a:srgbClr val="FFFFFF"/>
              </a:buClr>
            </a:pPr>
            <a:endParaRPr lang="en-US" dirty="0">
              <a:solidFill>
                <a:srgbClr val="96BD22"/>
              </a:solidFill>
            </a:endParaRPr>
          </a:p>
        </p:txBody>
      </p:sp>
      <p:sp>
        <p:nvSpPr>
          <p:cNvPr id="36880" name="Line 11"/>
          <p:cNvSpPr>
            <a:spLocks noChangeShapeType="1"/>
          </p:cNvSpPr>
          <p:nvPr/>
        </p:nvSpPr>
        <p:spPr bwMode="auto">
          <a:xfrm flipH="1" flipV="1">
            <a:off x="1312863" y="2035175"/>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81" name="Line 12"/>
          <p:cNvSpPr>
            <a:spLocks noChangeShapeType="1"/>
          </p:cNvSpPr>
          <p:nvPr/>
        </p:nvSpPr>
        <p:spPr bwMode="auto">
          <a:xfrm flipH="1" flipV="1">
            <a:off x="1325563" y="2524125"/>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82" name="Line 13"/>
          <p:cNvSpPr>
            <a:spLocks noChangeShapeType="1"/>
          </p:cNvSpPr>
          <p:nvPr/>
        </p:nvSpPr>
        <p:spPr bwMode="auto">
          <a:xfrm flipH="1" flipV="1">
            <a:off x="1316038" y="2952750"/>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83" name="Line 14"/>
          <p:cNvSpPr>
            <a:spLocks noChangeShapeType="1"/>
          </p:cNvSpPr>
          <p:nvPr/>
        </p:nvSpPr>
        <p:spPr bwMode="auto">
          <a:xfrm flipH="1" flipV="1">
            <a:off x="1287463" y="3354388"/>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91" name="Rectangle 22"/>
          <p:cNvSpPr>
            <a:spLocks noGrp="1" noChangeArrowheads="1"/>
          </p:cNvSpPr>
          <p:nvPr>
            <p:ph type="title"/>
          </p:nvPr>
        </p:nvSpPr>
        <p:spPr/>
        <p:txBody>
          <a:bodyPr/>
          <a:lstStyle/>
          <a:p>
            <a:r>
              <a:rPr lang="en-US" dirty="0"/>
              <a:t>Deployment Options</a:t>
            </a:r>
          </a:p>
        </p:txBody>
      </p:sp>
      <p:sp>
        <p:nvSpPr>
          <p:cNvPr id="36902" name="Line 47"/>
          <p:cNvSpPr>
            <a:spLocks noChangeShapeType="1"/>
          </p:cNvSpPr>
          <p:nvPr/>
        </p:nvSpPr>
        <p:spPr bwMode="auto">
          <a:xfrm flipH="1">
            <a:off x="1179513" y="1624013"/>
            <a:ext cx="185737" cy="342900"/>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03" name="Line 48"/>
          <p:cNvSpPr>
            <a:spLocks noChangeShapeType="1"/>
          </p:cNvSpPr>
          <p:nvPr/>
        </p:nvSpPr>
        <p:spPr bwMode="auto">
          <a:xfrm>
            <a:off x="1679575" y="1624013"/>
            <a:ext cx="200025" cy="357187"/>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04" name="Line 49"/>
          <p:cNvSpPr>
            <a:spLocks noChangeShapeType="1"/>
          </p:cNvSpPr>
          <p:nvPr/>
        </p:nvSpPr>
        <p:spPr bwMode="auto">
          <a:xfrm>
            <a:off x="1165225" y="2066925"/>
            <a:ext cx="0" cy="1543050"/>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05" name="Line 50"/>
          <p:cNvSpPr>
            <a:spLocks noChangeShapeType="1"/>
          </p:cNvSpPr>
          <p:nvPr/>
        </p:nvSpPr>
        <p:spPr bwMode="auto">
          <a:xfrm>
            <a:off x="1874838" y="2076450"/>
            <a:ext cx="0" cy="1528763"/>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06" name="Oval 51"/>
          <p:cNvSpPr>
            <a:spLocks noChangeArrowheads="1"/>
          </p:cNvSpPr>
          <p:nvPr/>
        </p:nvSpPr>
        <p:spPr bwMode="auto">
          <a:xfrm>
            <a:off x="279400" y="3538538"/>
            <a:ext cx="2614613" cy="1128712"/>
          </a:xfrm>
          <a:prstGeom prst="ellipse">
            <a:avLst/>
          </a:prstGeom>
          <a:solidFill>
            <a:srgbClr val="5D87A1">
              <a:alpha val="50195"/>
            </a:srgbClr>
          </a:solidFill>
          <a:ln w="12700">
            <a:noFill/>
            <a:round/>
            <a:headEnd/>
            <a:tailEnd/>
          </a:ln>
        </p:spPr>
        <p:txBody>
          <a:bodyPr wrap="none" anchor="ctr">
            <a:spAutoFit/>
          </a:bodyPr>
          <a:lstStyle/>
          <a:p>
            <a:pPr>
              <a:buClr>
                <a:srgbClr val="FFFFFF"/>
              </a:buClr>
            </a:pPr>
            <a:endParaRPr lang="en-US" dirty="0">
              <a:solidFill>
                <a:srgbClr val="96BD22"/>
              </a:solidFill>
            </a:endParaRPr>
          </a:p>
        </p:txBody>
      </p:sp>
      <p:pic>
        <p:nvPicPr>
          <p:cNvPr id="36907" name="Picture 52" descr="Untitled-24"/>
          <p:cNvPicPr>
            <a:picLocks noChangeAspect="1" noChangeArrowheads="1"/>
          </p:cNvPicPr>
          <p:nvPr/>
        </p:nvPicPr>
        <p:blipFill>
          <a:blip r:embed="rId4" cstate="print"/>
          <a:srcRect/>
          <a:stretch>
            <a:fillRect/>
          </a:stretch>
        </p:blipFill>
        <p:spPr bwMode="auto">
          <a:xfrm>
            <a:off x="681038" y="3810000"/>
            <a:ext cx="233362" cy="255588"/>
          </a:xfrm>
          <a:prstGeom prst="rect">
            <a:avLst/>
          </a:prstGeom>
          <a:noFill/>
          <a:ln w="9525">
            <a:noFill/>
            <a:miter lim="800000"/>
            <a:headEnd/>
            <a:tailEnd/>
          </a:ln>
        </p:spPr>
      </p:pic>
      <p:grpSp>
        <p:nvGrpSpPr>
          <p:cNvPr id="5" name="Group 53"/>
          <p:cNvGrpSpPr>
            <a:grpSpLocks/>
          </p:cNvGrpSpPr>
          <p:nvPr/>
        </p:nvGrpSpPr>
        <p:grpSpPr bwMode="auto">
          <a:xfrm>
            <a:off x="1182688" y="3773488"/>
            <a:ext cx="357187" cy="347662"/>
            <a:chOff x="4113" y="3011"/>
            <a:chExt cx="225" cy="219"/>
          </a:xfrm>
        </p:grpSpPr>
        <p:pic>
          <p:nvPicPr>
            <p:cNvPr id="36969" name="Picture 54"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36970" name="Picture 55"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grpSp>
        <p:nvGrpSpPr>
          <p:cNvPr id="6" name="Group 61"/>
          <p:cNvGrpSpPr>
            <a:grpSpLocks/>
          </p:cNvGrpSpPr>
          <p:nvPr/>
        </p:nvGrpSpPr>
        <p:grpSpPr bwMode="auto">
          <a:xfrm>
            <a:off x="1335088" y="3925888"/>
            <a:ext cx="357187" cy="347662"/>
            <a:chOff x="4113" y="3011"/>
            <a:chExt cx="225" cy="219"/>
          </a:xfrm>
        </p:grpSpPr>
        <p:pic>
          <p:nvPicPr>
            <p:cNvPr id="36967" name="Picture 62"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36968" name="Picture 63"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grpSp>
        <p:nvGrpSpPr>
          <p:cNvPr id="7" name="Group 64"/>
          <p:cNvGrpSpPr>
            <a:grpSpLocks/>
          </p:cNvGrpSpPr>
          <p:nvPr/>
        </p:nvGrpSpPr>
        <p:grpSpPr bwMode="auto">
          <a:xfrm>
            <a:off x="1487488" y="4078288"/>
            <a:ext cx="357187" cy="347662"/>
            <a:chOff x="4113" y="3011"/>
            <a:chExt cx="225" cy="219"/>
          </a:xfrm>
        </p:grpSpPr>
        <p:pic>
          <p:nvPicPr>
            <p:cNvPr id="36965" name="Picture 65"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36966" name="Picture 66"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pic>
        <p:nvPicPr>
          <p:cNvPr id="36911" name="Picture 67" descr="Untitled-24"/>
          <p:cNvPicPr>
            <a:picLocks noChangeAspect="1" noChangeArrowheads="1"/>
          </p:cNvPicPr>
          <p:nvPr/>
        </p:nvPicPr>
        <p:blipFill>
          <a:blip r:embed="rId4" cstate="print"/>
          <a:srcRect/>
          <a:stretch>
            <a:fillRect/>
          </a:stretch>
        </p:blipFill>
        <p:spPr bwMode="auto">
          <a:xfrm>
            <a:off x="833438" y="3962400"/>
            <a:ext cx="233362" cy="255588"/>
          </a:xfrm>
          <a:prstGeom prst="rect">
            <a:avLst/>
          </a:prstGeom>
          <a:noFill/>
          <a:ln w="9525">
            <a:noFill/>
            <a:miter lim="800000"/>
            <a:headEnd/>
            <a:tailEnd/>
          </a:ln>
        </p:spPr>
      </p:pic>
      <p:pic>
        <p:nvPicPr>
          <p:cNvPr id="36912" name="Picture 68" descr="Untitled-24"/>
          <p:cNvPicPr>
            <a:picLocks noChangeAspect="1" noChangeArrowheads="1"/>
          </p:cNvPicPr>
          <p:nvPr/>
        </p:nvPicPr>
        <p:blipFill>
          <a:blip r:embed="rId4" cstate="print"/>
          <a:srcRect/>
          <a:stretch>
            <a:fillRect/>
          </a:stretch>
        </p:blipFill>
        <p:spPr bwMode="auto">
          <a:xfrm>
            <a:off x="985838" y="4114800"/>
            <a:ext cx="233362" cy="255588"/>
          </a:xfrm>
          <a:prstGeom prst="rect">
            <a:avLst/>
          </a:prstGeom>
          <a:noFill/>
          <a:ln w="9525">
            <a:noFill/>
            <a:miter lim="800000"/>
            <a:headEnd/>
            <a:tailEnd/>
          </a:ln>
        </p:spPr>
      </p:pic>
      <p:pic>
        <p:nvPicPr>
          <p:cNvPr id="36913" name="Picture 69" descr="Untitled-10"/>
          <p:cNvPicPr>
            <a:picLocks noChangeAspect="1" noChangeArrowheads="1"/>
          </p:cNvPicPr>
          <p:nvPr/>
        </p:nvPicPr>
        <p:blipFill>
          <a:blip r:embed="rId7" cstate="print"/>
          <a:srcRect/>
          <a:stretch>
            <a:fillRect/>
          </a:stretch>
        </p:blipFill>
        <p:spPr bwMode="auto">
          <a:xfrm>
            <a:off x="1903413" y="3759200"/>
            <a:ext cx="255587" cy="369888"/>
          </a:xfrm>
          <a:prstGeom prst="rect">
            <a:avLst/>
          </a:prstGeom>
          <a:noFill/>
          <a:ln w="9525">
            <a:noFill/>
            <a:miter lim="800000"/>
            <a:headEnd/>
            <a:tailEnd/>
          </a:ln>
        </p:spPr>
      </p:pic>
      <p:pic>
        <p:nvPicPr>
          <p:cNvPr id="36914" name="Picture 70" descr="Untitled-10"/>
          <p:cNvPicPr>
            <a:picLocks noChangeAspect="1" noChangeArrowheads="1"/>
          </p:cNvPicPr>
          <p:nvPr/>
        </p:nvPicPr>
        <p:blipFill>
          <a:blip r:embed="rId7" cstate="print"/>
          <a:srcRect/>
          <a:stretch>
            <a:fillRect/>
          </a:stretch>
        </p:blipFill>
        <p:spPr bwMode="auto">
          <a:xfrm>
            <a:off x="2055813" y="3911600"/>
            <a:ext cx="255587" cy="369888"/>
          </a:xfrm>
          <a:prstGeom prst="rect">
            <a:avLst/>
          </a:prstGeom>
          <a:noFill/>
          <a:ln w="9525">
            <a:noFill/>
            <a:miter lim="800000"/>
            <a:headEnd/>
            <a:tailEnd/>
          </a:ln>
        </p:spPr>
      </p:pic>
      <p:pic>
        <p:nvPicPr>
          <p:cNvPr id="36915" name="Picture 71" descr="Untitled-10"/>
          <p:cNvPicPr>
            <a:picLocks noChangeAspect="1" noChangeArrowheads="1"/>
          </p:cNvPicPr>
          <p:nvPr/>
        </p:nvPicPr>
        <p:blipFill>
          <a:blip r:embed="rId7" cstate="print"/>
          <a:srcRect/>
          <a:stretch>
            <a:fillRect/>
          </a:stretch>
        </p:blipFill>
        <p:spPr bwMode="auto">
          <a:xfrm>
            <a:off x="2208213" y="4064000"/>
            <a:ext cx="255587" cy="369888"/>
          </a:xfrm>
          <a:prstGeom prst="rect">
            <a:avLst/>
          </a:prstGeom>
          <a:noFill/>
          <a:ln w="9525">
            <a:noFill/>
            <a:miter lim="800000"/>
            <a:headEnd/>
            <a:tailEnd/>
          </a:ln>
        </p:spPr>
      </p:pic>
      <p:sp>
        <p:nvSpPr>
          <p:cNvPr id="36916" name="Text Box 75"/>
          <p:cNvSpPr txBox="1">
            <a:spLocks noChangeArrowheads="1"/>
          </p:cNvSpPr>
          <p:nvPr/>
        </p:nvSpPr>
        <p:spPr bwMode="auto">
          <a:xfrm>
            <a:off x="236792" y="892146"/>
            <a:ext cx="2778325" cy="400110"/>
          </a:xfrm>
          <a:prstGeom prst="rect">
            <a:avLst/>
          </a:prstGeom>
          <a:noFill/>
          <a:ln w="12700">
            <a:noFill/>
            <a:miter lim="800000"/>
            <a:headEnd/>
            <a:tailEnd/>
          </a:ln>
        </p:spPr>
        <p:txBody>
          <a:bodyPr wrap="none">
            <a:spAutoFit/>
          </a:bodyPr>
          <a:lstStyle/>
          <a:p>
            <a:pPr>
              <a:buClr>
                <a:srgbClr val="FFFFFF"/>
              </a:buClr>
              <a:buFont typeface="Times New Roman" pitchFamily="18" charset="0"/>
              <a:buNone/>
            </a:pPr>
            <a:r>
              <a:rPr lang="en-US" sz="2000" b="1" dirty="0">
                <a:solidFill>
                  <a:srgbClr val="004167"/>
                </a:solidFill>
              </a:rPr>
              <a:t>Virtual Wire Mode</a:t>
            </a:r>
          </a:p>
        </p:txBody>
      </p:sp>
      <p:sp>
        <p:nvSpPr>
          <p:cNvPr id="36933" name="AutoShape 106"/>
          <p:cNvSpPr>
            <a:spLocks noChangeArrowheads="1"/>
          </p:cNvSpPr>
          <p:nvPr/>
        </p:nvSpPr>
        <p:spPr bwMode="auto">
          <a:xfrm>
            <a:off x="152400" y="4897438"/>
            <a:ext cx="2840038" cy="1317625"/>
          </a:xfrm>
          <a:prstGeom prst="roundRect">
            <a:avLst>
              <a:gd name="adj" fmla="val 4458"/>
            </a:avLst>
          </a:prstGeom>
          <a:solidFill>
            <a:schemeClr val="bg1">
              <a:alpha val="14902"/>
            </a:schemeClr>
          </a:solidFill>
          <a:ln w="28575">
            <a:solidFill>
              <a:srgbClr val="DDDDDD"/>
            </a:solidFill>
            <a:round/>
            <a:headEnd/>
            <a:tailEnd/>
          </a:ln>
        </p:spPr>
        <p:txBody>
          <a:bodyPr/>
          <a:lstStyle/>
          <a:p>
            <a:pPr marL="171450" indent="-171450" algn="l">
              <a:spcBef>
                <a:spcPct val="25000"/>
              </a:spcBef>
              <a:buClr>
                <a:srgbClr val="004167"/>
              </a:buClr>
              <a:buFontTx/>
              <a:buChar char="•"/>
            </a:pPr>
            <a:r>
              <a:rPr lang="en-US" sz="1400" dirty="0">
                <a:solidFill>
                  <a:srgbClr val="004167"/>
                </a:solidFill>
              </a:rPr>
              <a:t>Application ID, Content ID, User ID, SSL Decryption</a:t>
            </a:r>
          </a:p>
          <a:p>
            <a:pPr marL="171450" indent="-171450" algn="l">
              <a:spcBef>
                <a:spcPct val="25000"/>
              </a:spcBef>
              <a:buClr>
                <a:srgbClr val="004167"/>
              </a:buClr>
              <a:buFontTx/>
              <a:buChar char="•"/>
            </a:pPr>
            <a:r>
              <a:rPr lang="en-US" sz="1400" dirty="0">
                <a:solidFill>
                  <a:srgbClr val="004167"/>
                </a:solidFill>
              </a:rPr>
              <a:t>Includes NAT capability</a:t>
            </a:r>
          </a:p>
        </p:txBody>
      </p:sp>
      <p:pic>
        <p:nvPicPr>
          <p:cNvPr id="36938" name="Picture 115" descr="Untitled-11"/>
          <p:cNvPicPr>
            <a:picLocks noChangeAspect="1" noChangeArrowheads="1"/>
          </p:cNvPicPr>
          <p:nvPr/>
        </p:nvPicPr>
        <p:blipFill>
          <a:blip r:embed="rId8" cstate="print"/>
          <a:srcRect/>
          <a:stretch>
            <a:fillRect/>
          </a:stretch>
        </p:blipFill>
        <p:spPr bwMode="auto">
          <a:xfrm>
            <a:off x="857250" y="2762250"/>
            <a:ext cx="615950" cy="342900"/>
          </a:xfrm>
          <a:prstGeom prst="rect">
            <a:avLst/>
          </a:prstGeom>
          <a:noFill/>
          <a:ln w="9525">
            <a:noFill/>
            <a:miter lim="800000"/>
            <a:headEnd/>
            <a:tailEnd/>
          </a:ln>
        </p:spPr>
      </p:pic>
      <p:pic>
        <p:nvPicPr>
          <p:cNvPr id="36940" name="Picture 117" descr="Untitled-5"/>
          <p:cNvPicPr>
            <a:picLocks noChangeAspect="1" noChangeArrowheads="1"/>
          </p:cNvPicPr>
          <p:nvPr/>
        </p:nvPicPr>
        <p:blipFill>
          <a:blip r:embed="rId9" cstate="print"/>
          <a:srcRect/>
          <a:stretch>
            <a:fillRect/>
          </a:stretch>
        </p:blipFill>
        <p:spPr bwMode="auto">
          <a:xfrm>
            <a:off x="947738" y="3189288"/>
            <a:ext cx="438150" cy="309562"/>
          </a:xfrm>
          <a:prstGeom prst="rect">
            <a:avLst/>
          </a:prstGeom>
          <a:noFill/>
          <a:ln w="9525">
            <a:noFill/>
            <a:miter lim="800000"/>
            <a:headEnd/>
            <a:tailEnd/>
          </a:ln>
        </p:spPr>
      </p:pic>
      <p:pic>
        <p:nvPicPr>
          <p:cNvPr id="36941" name="Picture 118" descr="Untitled-5"/>
          <p:cNvPicPr>
            <a:picLocks noChangeAspect="1" noChangeArrowheads="1"/>
          </p:cNvPicPr>
          <p:nvPr/>
        </p:nvPicPr>
        <p:blipFill>
          <a:blip r:embed="rId9" cstate="print"/>
          <a:srcRect/>
          <a:stretch>
            <a:fillRect/>
          </a:stretch>
        </p:blipFill>
        <p:spPr bwMode="auto">
          <a:xfrm>
            <a:off x="1589088" y="3189288"/>
            <a:ext cx="438150" cy="309562"/>
          </a:xfrm>
          <a:prstGeom prst="rect">
            <a:avLst/>
          </a:prstGeom>
          <a:noFill/>
          <a:ln w="9525">
            <a:noFill/>
            <a:miter lim="800000"/>
            <a:headEnd/>
            <a:tailEnd/>
          </a:ln>
        </p:spPr>
      </p:pic>
      <p:pic>
        <p:nvPicPr>
          <p:cNvPr id="36945" name="Picture 125" descr="Untitled-6"/>
          <p:cNvPicPr>
            <a:picLocks noChangeAspect="1" noChangeArrowheads="1"/>
          </p:cNvPicPr>
          <p:nvPr/>
        </p:nvPicPr>
        <p:blipFill>
          <a:blip r:embed="rId10" cstate="print"/>
          <a:srcRect/>
          <a:stretch>
            <a:fillRect/>
          </a:stretch>
        </p:blipFill>
        <p:spPr bwMode="auto">
          <a:xfrm>
            <a:off x="1027113" y="1892300"/>
            <a:ext cx="338137" cy="236538"/>
          </a:xfrm>
          <a:prstGeom prst="rect">
            <a:avLst/>
          </a:prstGeom>
          <a:noFill/>
          <a:ln w="9525">
            <a:noFill/>
            <a:miter lim="800000"/>
            <a:headEnd/>
            <a:tailEnd/>
          </a:ln>
        </p:spPr>
      </p:pic>
      <p:pic>
        <p:nvPicPr>
          <p:cNvPr id="36946" name="Picture 126" descr="Untitled-6"/>
          <p:cNvPicPr>
            <a:picLocks noChangeAspect="1" noChangeArrowheads="1"/>
          </p:cNvPicPr>
          <p:nvPr/>
        </p:nvPicPr>
        <p:blipFill>
          <a:blip r:embed="rId10" cstate="print"/>
          <a:srcRect/>
          <a:stretch>
            <a:fillRect/>
          </a:stretch>
        </p:blipFill>
        <p:spPr bwMode="auto">
          <a:xfrm>
            <a:off x="1697038" y="1892300"/>
            <a:ext cx="338137" cy="236538"/>
          </a:xfrm>
          <a:prstGeom prst="rect">
            <a:avLst/>
          </a:prstGeom>
          <a:noFill/>
          <a:ln w="9525">
            <a:noFill/>
            <a:miter lim="800000"/>
            <a:headEnd/>
            <a:tailEnd/>
          </a:ln>
        </p:spPr>
      </p:pic>
      <p:pic>
        <p:nvPicPr>
          <p:cNvPr id="36949" name="Picture 129" descr="Untitled-8"/>
          <p:cNvPicPr>
            <a:picLocks noChangeAspect="1" noChangeArrowheads="1"/>
          </p:cNvPicPr>
          <p:nvPr/>
        </p:nvPicPr>
        <p:blipFill>
          <a:blip r:embed="rId11" cstate="print"/>
          <a:srcRect/>
          <a:stretch>
            <a:fillRect/>
          </a:stretch>
        </p:blipFill>
        <p:spPr bwMode="auto">
          <a:xfrm>
            <a:off x="1085850" y="1233488"/>
            <a:ext cx="831850" cy="455612"/>
          </a:xfrm>
          <a:prstGeom prst="rect">
            <a:avLst/>
          </a:prstGeom>
          <a:noFill/>
          <a:ln w="9525">
            <a:noFill/>
            <a:miter lim="800000"/>
            <a:headEnd/>
            <a:tailEnd/>
          </a:ln>
        </p:spPr>
      </p:pic>
      <p:pic>
        <p:nvPicPr>
          <p:cNvPr id="36952" name="Picture 132" descr="Untitled-11"/>
          <p:cNvPicPr>
            <a:picLocks noChangeAspect="1" noChangeArrowheads="1"/>
          </p:cNvPicPr>
          <p:nvPr/>
        </p:nvPicPr>
        <p:blipFill>
          <a:blip r:embed="rId8" cstate="print"/>
          <a:srcRect/>
          <a:stretch>
            <a:fillRect/>
          </a:stretch>
        </p:blipFill>
        <p:spPr bwMode="auto">
          <a:xfrm>
            <a:off x="1601788" y="2762250"/>
            <a:ext cx="615950" cy="342900"/>
          </a:xfrm>
          <a:prstGeom prst="rect">
            <a:avLst/>
          </a:prstGeom>
          <a:noFill/>
          <a:ln w="9525">
            <a:noFill/>
            <a:miter lim="800000"/>
            <a:headEnd/>
            <a:tailEnd/>
          </a:ln>
        </p:spPr>
      </p:pic>
      <p:pic>
        <p:nvPicPr>
          <p:cNvPr id="36957" name="Picture 137" descr="Untitled-14"/>
          <p:cNvPicPr>
            <a:picLocks noChangeAspect="1" noChangeArrowheads="1"/>
          </p:cNvPicPr>
          <p:nvPr/>
        </p:nvPicPr>
        <p:blipFill>
          <a:blip r:embed="rId12" cstate="print"/>
          <a:srcRect/>
          <a:stretch>
            <a:fillRect/>
          </a:stretch>
        </p:blipFill>
        <p:spPr bwMode="auto">
          <a:xfrm>
            <a:off x="1004888" y="2324100"/>
            <a:ext cx="392112" cy="358775"/>
          </a:xfrm>
          <a:prstGeom prst="rect">
            <a:avLst/>
          </a:prstGeom>
          <a:noFill/>
          <a:ln w="9525">
            <a:noFill/>
            <a:miter lim="800000"/>
            <a:headEnd/>
            <a:tailEnd/>
          </a:ln>
        </p:spPr>
      </p:pic>
      <p:pic>
        <p:nvPicPr>
          <p:cNvPr id="36958" name="Picture 138" descr="Untitled-14"/>
          <p:cNvPicPr>
            <a:picLocks noChangeAspect="1" noChangeArrowheads="1"/>
          </p:cNvPicPr>
          <p:nvPr/>
        </p:nvPicPr>
        <p:blipFill>
          <a:blip r:embed="rId12" cstate="print"/>
          <a:srcRect/>
          <a:stretch>
            <a:fillRect/>
          </a:stretch>
        </p:blipFill>
        <p:spPr bwMode="auto">
          <a:xfrm>
            <a:off x="1660525" y="2324100"/>
            <a:ext cx="392113" cy="358775"/>
          </a:xfrm>
          <a:prstGeom prst="rect">
            <a:avLst/>
          </a:prstGeom>
          <a:noFill/>
          <a:ln w="9525">
            <a:noFill/>
            <a:miter lim="800000"/>
            <a:headEnd/>
            <a:tailEnd/>
          </a:ln>
        </p:spPr>
      </p:pic>
      <p:sp>
        <p:nvSpPr>
          <p:cNvPr id="12" name="Rectangle 11"/>
          <p:cNvSpPr/>
          <p:nvPr/>
        </p:nvSpPr>
        <p:spPr>
          <a:xfrm>
            <a:off x="3103564" y="1195082"/>
            <a:ext cx="5811836" cy="3477875"/>
          </a:xfrm>
          <a:prstGeom prst="rect">
            <a:avLst/>
          </a:prstGeom>
        </p:spPr>
        <p:txBody>
          <a:bodyPr wrap="square">
            <a:spAutoFit/>
          </a:bodyPr>
          <a:lstStyle/>
          <a:p>
            <a:pPr marL="474254" lvl="1"/>
            <a:r>
              <a:rPr lang="en-US" sz="2000" b="1" dirty="0"/>
              <a:t>Virtual Wire Mode:</a:t>
            </a:r>
            <a:r>
              <a:rPr lang="en-US" sz="2000" dirty="0"/>
              <a:t> Using virtual wire interfaces the firewall can be inserted into an existing topology without requiring any reallocation of network addresses or redesign on the network topology. </a:t>
            </a:r>
          </a:p>
          <a:p>
            <a:pPr marL="474254" lvl="1"/>
            <a:r>
              <a:rPr lang="en-US" sz="2000" dirty="0"/>
              <a:t>In this mode, all of the protection and decryption features of the device can be used. </a:t>
            </a:r>
          </a:p>
          <a:p>
            <a:pPr marL="474254" lvl="1"/>
            <a:r>
              <a:rPr lang="en-US" sz="2000" dirty="0"/>
              <a:t>NAT functionality is provided in this mode. </a:t>
            </a:r>
          </a:p>
        </p:txBody>
      </p:sp>
    </p:spTree>
    <p:custDataLst>
      <p:tags r:id="rId1"/>
    </p:custDataLst>
    <p:extLst>
      <p:ext uri="{BB962C8B-B14F-4D97-AF65-F5344CB8AC3E}">
        <p14:creationId xmlns:p14="http://schemas.microsoft.com/office/powerpoint/2010/main" val="132857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Oval 78"/>
          <p:cNvSpPr>
            <a:spLocks/>
          </p:cNvSpPr>
          <p:nvPr/>
        </p:nvSpPr>
        <p:spPr bwMode="auto">
          <a:xfrm>
            <a:off x="763588" y="2298700"/>
            <a:ext cx="1549400" cy="482600"/>
          </a:xfrm>
          <a:prstGeom prst="ellipse">
            <a:avLst/>
          </a:prstGeom>
          <a:solidFill>
            <a:srgbClr val="E9D666">
              <a:alpha val="36078"/>
            </a:srgbClr>
          </a:solidFill>
          <a:ln w="12700">
            <a:noFill/>
            <a:round/>
            <a:headEnd/>
            <a:tailEnd/>
          </a:ln>
        </p:spPr>
        <p:txBody>
          <a:bodyPr lIns="0" tIns="0" rIns="0" bIns="0"/>
          <a:lstStyle/>
          <a:p>
            <a:pPr algn="l" eaLnBrk="1" hangingPunct="1">
              <a:lnSpc>
                <a:spcPct val="100000"/>
              </a:lnSpc>
              <a:spcBef>
                <a:spcPct val="0"/>
              </a:spcBef>
              <a:spcAft>
                <a:spcPct val="0"/>
              </a:spcAft>
              <a:buClrTx/>
              <a:buSzTx/>
              <a:buFontTx/>
              <a:buNone/>
            </a:pPr>
            <a:endParaRPr lang="en-US" sz="2400" dirty="0">
              <a:solidFill>
                <a:srgbClr val="000000"/>
              </a:solidFill>
              <a:latin typeface="Times New Roman" pitchFamily="18" charset="0"/>
              <a:ea typeface="ヒラギノ明朝 ProN W3" pitchFamily="-65" charset="-128"/>
              <a:sym typeface="Times New Roman" pitchFamily="18" charset="0"/>
            </a:endParaRPr>
          </a:p>
        </p:txBody>
      </p:sp>
      <p:sp>
        <p:nvSpPr>
          <p:cNvPr id="36875" name="AutoShape 6"/>
          <p:cNvSpPr>
            <a:spLocks noChangeArrowheads="1"/>
          </p:cNvSpPr>
          <p:nvPr/>
        </p:nvSpPr>
        <p:spPr bwMode="auto">
          <a:xfrm>
            <a:off x="193675" y="819150"/>
            <a:ext cx="2854325" cy="3963988"/>
          </a:xfrm>
          <a:prstGeom prst="roundRect">
            <a:avLst>
              <a:gd name="adj" fmla="val 2287"/>
            </a:avLst>
          </a:prstGeom>
          <a:solidFill>
            <a:schemeClr val="bg1">
              <a:alpha val="14902"/>
            </a:schemeClr>
          </a:solidFill>
          <a:ln w="28575">
            <a:solidFill>
              <a:srgbClr val="DDDDDD"/>
            </a:solidFill>
            <a:round/>
            <a:headEnd/>
            <a:tailEnd/>
          </a:ln>
        </p:spPr>
        <p:txBody>
          <a:bodyPr anchor="ctr">
            <a:spAutoFit/>
          </a:bodyPr>
          <a:lstStyle/>
          <a:p>
            <a:pPr>
              <a:buClr>
                <a:srgbClr val="FFFFFF"/>
              </a:buClr>
            </a:pPr>
            <a:endParaRPr lang="en-US" dirty="0">
              <a:solidFill>
                <a:srgbClr val="96BD22"/>
              </a:solidFill>
            </a:endParaRPr>
          </a:p>
        </p:txBody>
      </p:sp>
      <p:sp>
        <p:nvSpPr>
          <p:cNvPr id="36876" name="Line 7"/>
          <p:cNvSpPr>
            <a:spLocks noChangeShapeType="1"/>
          </p:cNvSpPr>
          <p:nvPr/>
        </p:nvSpPr>
        <p:spPr bwMode="auto">
          <a:xfrm flipH="1" flipV="1">
            <a:off x="1382713" y="2011363"/>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77" name="Line 8"/>
          <p:cNvSpPr>
            <a:spLocks noChangeShapeType="1"/>
          </p:cNvSpPr>
          <p:nvPr/>
        </p:nvSpPr>
        <p:spPr bwMode="auto">
          <a:xfrm flipH="1" flipV="1">
            <a:off x="1366838" y="2528888"/>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78" name="Line 9"/>
          <p:cNvSpPr>
            <a:spLocks noChangeShapeType="1"/>
          </p:cNvSpPr>
          <p:nvPr/>
        </p:nvSpPr>
        <p:spPr bwMode="auto">
          <a:xfrm flipH="1" flipV="1">
            <a:off x="1328738" y="3033713"/>
            <a:ext cx="409575" cy="3175"/>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891" name="Rectangle 22"/>
          <p:cNvSpPr>
            <a:spLocks noGrp="1" noChangeArrowheads="1"/>
          </p:cNvSpPr>
          <p:nvPr>
            <p:ph type="title"/>
          </p:nvPr>
        </p:nvSpPr>
        <p:spPr/>
        <p:txBody>
          <a:bodyPr/>
          <a:lstStyle/>
          <a:p>
            <a:r>
              <a:rPr lang="en-US" dirty="0"/>
              <a:t>Deployment Options</a:t>
            </a:r>
          </a:p>
        </p:txBody>
      </p:sp>
      <p:sp>
        <p:nvSpPr>
          <p:cNvPr id="36917" name="Line 76"/>
          <p:cNvSpPr>
            <a:spLocks noChangeShapeType="1"/>
          </p:cNvSpPr>
          <p:nvPr/>
        </p:nvSpPr>
        <p:spPr bwMode="auto">
          <a:xfrm flipH="1">
            <a:off x="1220788" y="1619250"/>
            <a:ext cx="185737" cy="342900"/>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18" name="Line 77"/>
          <p:cNvSpPr>
            <a:spLocks noChangeShapeType="1"/>
          </p:cNvSpPr>
          <p:nvPr/>
        </p:nvSpPr>
        <p:spPr bwMode="auto">
          <a:xfrm>
            <a:off x="1720850" y="1619250"/>
            <a:ext cx="200025" cy="357188"/>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19" name="Line 78"/>
          <p:cNvSpPr>
            <a:spLocks noChangeShapeType="1"/>
          </p:cNvSpPr>
          <p:nvPr/>
        </p:nvSpPr>
        <p:spPr bwMode="auto">
          <a:xfrm>
            <a:off x="1206500" y="2062163"/>
            <a:ext cx="0" cy="1543050"/>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20" name="Line 79"/>
          <p:cNvSpPr>
            <a:spLocks noChangeShapeType="1"/>
          </p:cNvSpPr>
          <p:nvPr/>
        </p:nvSpPr>
        <p:spPr bwMode="auto">
          <a:xfrm>
            <a:off x="1916113" y="2071688"/>
            <a:ext cx="0" cy="1528762"/>
          </a:xfrm>
          <a:prstGeom prst="line">
            <a:avLst/>
          </a:prstGeom>
          <a:noFill/>
          <a:ln w="19050">
            <a:solidFill>
              <a:schemeClr val="accent1"/>
            </a:solidFill>
            <a:round/>
            <a:headEnd/>
            <a:tailEnd/>
          </a:ln>
        </p:spPr>
        <p:txBody>
          <a:bodyPr anchor="ctr">
            <a:spAutoFit/>
          </a:bodyPr>
          <a:lstStyle/>
          <a:p>
            <a:pPr>
              <a:buClr>
                <a:srgbClr val="FFFFFF"/>
              </a:buClr>
            </a:pPr>
            <a:endParaRPr lang="en-US" dirty="0">
              <a:solidFill>
                <a:srgbClr val="96BD22"/>
              </a:solidFill>
            </a:endParaRPr>
          </a:p>
        </p:txBody>
      </p:sp>
      <p:sp>
        <p:nvSpPr>
          <p:cNvPr id="36921" name="Oval 80"/>
          <p:cNvSpPr>
            <a:spLocks noChangeArrowheads="1"/>
          </p:cNvSpPr>
          <p:nvPr/>
        </p:nvSpPr>
        <p:spPr bwMode="auto">
          <a:xfrm>
            <a:off x="320675" y="3533775"/>
            <a:ext cx="2614613" cy="1128713"/>
          </a:xfrm>
          <a:prstGeom prst="ellipse">
            <a:avLst/>
          </a:prstGeom>
          <a:solidFill>
            <a:srgbClr val="5D87A1">
              <a:alpha val="50195"/>
            </a:srgbClr>
          </a:solidFill>
          <a:ln w="12700">
            <a:noFill/>
            <a:round/>
            <a:headEnd/>
            <a:tailEnd/>
          </a:ln>
        </p:spPr>
        <p:txBody>
          <a:bodyPr wrap="none" anchor="ctr">
            <a:spAutoFit/>
          </a:bodyPr>
          <a:lstStyle/>
          <a:p>
            <a:pPr>
              <a:buClr>
                <a:srgbClr val="FFFFFF"/>
              </a:buClr>
            </a:pPr>
            <a:endParaRPr lang="en-US" dirty="0">
              <a:solidFill>
                <a:srgbClr val="96BD22"/>
              </a:solidFill>
            </a:endParaRPr>
          </a:p>
        </p:txBody>
      </p:sp>
      <p:pic>
        <p:nvPicPr>
          <p:cNvPr id="36922" name="Picture 81" descr="Untitled-24"/>
          <p:cNvPicPr>
            <a:picLocks noChangeAspect="1" noChangeArrowheads="1"/>
          </p:cNvPicPr>
          <p:nvPr/>
        </p:nvPicPr>
        <p:blipFill>
          <a:blip r:embed="rId4" cstate="print"/>
          <a:srcRect/>
          <a:stretch>
            <a:fillRect/>
          </a:stretch>
        </p:blipFill>
        <p:spPr bwMode="auto">
          <a:xfrm>
            <a:off x="722313" y="3805238"/>
            <a:ext cx="233362" cy="255587"/>
          </a:xfrm>
          <a:prstGeom prst="rect">
            <a:avLst/>
          </a:prstGeom>
          <a:noFill/>
          <a:ln w="9525">
            <a:noFill/>
            <a:miter lim="800000"/>
            <a:headEnd/>
            <a:tailEnd/>
          </a:ln>
        </p:spPr>
      </p:pic>
      <p:grpSp>
        <p:nvGrpSpPr>
          <p:cNvPr id="8" name="Group 82"/>
          <p:cNvGrpSpPr>
            <a:grpSpLocks/>
          </p:cNvGrpSpPr>
          <p:nvPr/>
        </p:nvGrpSpPr>
        <p:grpSpPr bwMode="auto">
          <a:xfrm>
            <a:off x="1223963" y="3768725"/>
            <a:ext cx="357187" cy="347663"/>
            <a:chOff x="4113" y="3011"/>
            <a:chExt cx="225" cy="219"/>
          </a:xfrm>
        </p:grpSpPr>
        <p:pic>
          <p:nvPicPr>
            <p:cNvPr id="36963" name="Picture 83"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36964" name="Picture 84"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grpSp>
        <p:nvGrpSpPr>
          <p:cNvPr id="9" name="Group 89"/>
          <p:cNvGrpSpPr>
            <a:grpSpLocks/>
          </p:cNvGrpSpPr>
          <p:nvPr/>
        </p:nvGrpSpPr>
        <p:grpSpPr bwMode="auto">
          <a:xfrm>
            <a:off x="1376363" y="3921125"/>
            <a:ext cx="357187" cy="347663"/>
            <a:chOff x="4113" y="3011"/>
            <a:chExt cx="225" cy="219"/>
          </a:xfrm>
        </p:grpSpPr>
        <p:pic>
          <p:nvPicPr>
            <p:cNvPr id="36961" name="Picture 90"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36962" name="Picture 91"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grpSp>
        <p:nvGrpSpPr>
          <p:cNvPr id="10" name="Group 92"/>
          <p:cNvGrpSpPr>
            <a:grpSpLocks/>
          </p:cNvGrpSpPr>
          <p:nvPr/>
        </p:nvGrpSpPr>
        <p:grpSpPr bwMode="auto">
          <a:xfrm>
            <a:off x="1528763" y="4073525"/>
            <a:ext cx="357187" cy="347663"/>
            <a:chOff x="4113" y="3011"/>
            <a:chExt cx="225" cy="219"/>
          </a:xfrm>
        </p:grpSpPr>
        <p:pic>
          <p:nvPicPr>
            <p:cNvPr id="36959" name="Picture 93"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36960" name="Picture 94"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pic>
        <p:nvPicPr>
          <p:cNvPr id="36926" name="Picture 95" descr="Untitled-24"/>
          <p:cNvPicPr>
            <a:picLocks noChangeAspect="1" noChangeArrowheads="1"/>
          </p:cNvPicPr>
          <p:nvPr/>
        </p:nvPicPr>
        <p:blipFill>
          <a:blip r:embed="rId4" cstate="print"/>
          <a:srcRect/>
          <a:stretch>
            <a:fillRect/>
          </a:stretch>
        </p:blipFill>
        <p:spPr bwMode="auto">
          <a:xfrm>
            <a:off x="874713" y="3957638"/>
            <a:ext cx="233362" cy="255587"/>
          </a:xfrm>
          <a:prstGeom prst="rect">
            <a:avLst/>
          </a:prstGeom>
          <a:noFill/>
          <a:ln w="9525">
            <a:noFill/>
            <a:miter lim="800000"/>
            <a:headEnd/>
            <a:tailEnd/>
          </a:ln>
        </p:spPr>
      </p:pic>
      <p:pic>
        <p:nvPicPr>
          <p:cNvPr id="36927" name="Picture 96" descr="Untitled-24"/>
          <p:cNvPicPr>
            <a:picLocks noChangeAspect="1" noChangeArrowheads="1"/>
          </p:cNvPicPr>
          <p:nvPr/>
        </p:nvPicPr>
        <p:blipFill>
          <a:blip r:embed="rId4" cstate="print"/>
          <a:srcRect/>
          <a:stretch>
            <a:fillRect/>
          </a:stretch>
        </p:blipFill>
        <p:spPr bwMode="auto">
          <a:xfrm>
            <a:off x="1027113" y="4110038"/>
            <a:ext cx="233362" cy="255587"/>
          </a:xfrm>
          <a:prstGeom prst="rect">
            <a:avLst/>
          </a:prstGeom>
          <a:noFill/>
          <a:ln w="9525">
            <a:noFill/>
            <a:miter lim="800000"/>
            <a:headEnd/>
            <a:tailEnd/>
          </a:ln>
        </p:spPr>
      </p:pic>
      <p:pic>
        <p:nvPicPr>
          <p:cNvPr id="36928" name="Picture 97" descr="Untitled-10"/>
          <p:cNvPicPr>
            <a:picLocks noChangeAspect="1" noChangeArrowheads="1"/>
          </p:cNvPicPr>
          <p:nvPr/>
        </p:nvPicPr>
        <p:blipFill>
          <a:blip r:embed="rId7" cstate="print"/>
          <a:srcRect/>
          <a:stretch>
            <a:fillRect/>
          </a:stretch>
        </p:blipFill>
        <p:spPr bwMode="auto">
          <a:xfrm>
            <a:off x="1944688" y="3754438"/>
            <a:ext cx="255587" cy="369887"/>
          </a:xfrm>
          <a:prstGeom prst="rect">
            <a:avLst/>
          </a:prstGeom>
          <a:noFill/>
          <a:ln w="9525">
            <a:noFill/>
            <a:miter lim="800000"/>
            <a:headEnd/>
            <a:tailEnd/>
          </a:ln>
        </p:spPr>
      </p:pic>
      <p:pic>
        <p:nvPicPr>
          <p:cNvPr id="36929" name="Picture 98" descr="Untitled-10"/>
          <p:cNvPicPr>
            <a:picLocks noChangeAspect="1" noChangeArrowheads="1"/>
          </p:cNvPicPr>
          <p:nvPr/>
        </p:nvPicPr>
        <p:blipFill>
          <a:blip r:embed="rId7" cstate="print"/>
          <a:srcRect/>
          <a:stretch>
            <a:fillRect/>
          </a:stretch>
        </p:blipFill>
        <p:spPr bwMode="auto">
          <a:xfrm>
            <a:off x="2097088" y="3906838"/>
            <a:ext cx="255587" cy="369887"/>
          </a:xfrm>
          <a:prstGeom prst="rect">
            <a:avLst/>
          </a:prstGeom>
          <a:noFill/>
          <a:ln w="9525">
            <a:noFill/>
            <a:miter lim="800000"/>
            <a:headEnd/>
            <a:tailEnd/>
          </a:ln>
        </p:spPr>
      </p:pic>
      <p:pic>
        <p:nvPicPr>
          <p:cNvPr id="36930" name="Picture 99" descr="Untitled-10"/>
          <p:cNvPicPr>
            <a:picLocks noChangeAspect="1" noChangeArrowheads="1"/>
          </p:cNvPicPr>
          <p:nvPr/>
        </p:nvPicPr>
        <p:blipFill>
          <a:blip r:embed="rId7" cstate="print"/>
          <a:srcRect/>
          <a:stretch>
            <a:fillRect/>
          </a:stretch>
        </p:blipFill>
        <p:spPr bwMode="auto">
          <a:xfrm>
            <a:off x="2249488" y="4059238"/>
            <a:ext cx="255587" cy="369887"/>
          </a:xfrm>
          <a:prstGeom prst="rect">
            <a:avLst/>
          </a:prstGeom>
          <a:noFill/>
          <a:ln w="9525">
            <a:noFill/>
            <a:miter lim="800000"/>
            <a:headEnd/>
            <a:tailEnd/>
          </a:ln>
        </p:spPr>
      </p:pic>
      <p:sp>
        <p:nvSpPr>
          <p:cNvPr id="36931" name="Text Box 102"/>
          <p:cNvSpPr txBox="1">
            <a:spLocks noChangeArrowheads="1"/>
          </p:cNvSpPr>
          <p:nvPr/>
        </p:nvSpPr>
        <p:spPr bwMode="auto">
          <a:xfrm>
            <a:off x="383564" y="855436"/>
            <a:ext cx="2113079" cy="400110"/>
          </a:xfrm>
          <a:prstGeom prst="rect">
            <a:avLst/>
          </a:prstGeom>
          <a:noFill/>
          <a:ln w="12700">
            <a:noFill/>
            <a:miter lim="800000"/>
            <a:headEnd/>
            <a:tailEnd/>
          </a:ln>
        </p:spPr>
        <p:txBody>
          <a:bodyPr wrap="none">
            <a:spAutoFit/>
          </a:bodyPr>
          <a:lstStyle/>
          <a:p>
            <a:pPr>
              <a:buClr>
                <a:srgbClr val="FFFFFF"/>
              </a:buClr>
              <a:buFont typeface="Times New Roman" pitchFamily="18" charset="0"/>
              <a:buNone/>
            </a:pPr>
            <a:r>
              <a:rPr lang="en-US" sz="2000" b="1" dirty="0">
                <a:solidFill>
                  <a:srgbClr val="004167"/>
                </a:solidFill>
              </a:rPr>
              <a:t>Layer 3 Mode</a:t>
            </a:r>
          </a:p>
        </p:txBody>
      </p:sp>
      <p:sp>
        <p:nvSpPr>
          <p:cNvPr id="36934" name="AutoShape 107"/>
          <p:cNvSpPr>
            <a:spLocks noChangeArrowheads="1"/>
          </p:cNvSpPr>
          <p:nvPr/>
        </p:nvSpPr>
        <p:spPr bwMode="auto">
          <a:xfrm>
            <a:off x="193675" y="4897438"/>
            <a:ext cx="2840038" cy="1317625"/>
          </a:xfrm>
          <a:prstGeom prst="roundRect">
            <a:avLst>
              <a:gd name="adj" fmla="val 5181"/>
            </a:avLst>
          </a:prstGeom>
          <a:solidFill>
            <a:schemeClr val="bg1">
              <a:alpha val="14902"/>
            </a:schemeClr>
          </a:solidFill>
          <a:ln w="28575">
            <a:solidFill>
              <a:srgbClr val="DDDDDD"/>
            </a:solidFill>
            <a:round/>
            <a:headEnd/>
            <a:tailEnd/>
          </a:ln>
        </p:spPr>
        <p:txBody>
          <a:bodyPr/>
          <a:lstStyle/>
          <a:p>
            <a:pPr marL="171450" indent="-171450" algn="l">
              <a:spcBef>
                <a:spcPct val="25000"/>
              </a:spcBef>
              <a:buClr>
                <a:srgbClr val="004167"/>
              </a:buClr>
              <a:buFontTx/>
              <a:buChar char="•"/>
            </a:pPr>
            <a:r>
              <a:rPr lang="en-US" sz="1400" dirty="0">
                <a:solidFill>
                  <a:srgbClr val="004167"/>
                </a:solidFill>
              </a:rPr>
              <a:t>All of the Virtual Wire Mode capabilities with the addition of Layer 3 services:  Virtual Routers, VPN and, Routing Protocols</a:t>
            </a:r>
          </a:p>
        </p:txBody>
      </p:sp>
      <p:pic>
        <p:nvPicPr>
          <p:cNvPr id="36942" name="Picture 119" descr="Untitled-5"/>
          <p:cNvPicPr>
            <a:picLocks noChangeAspect="1" noChangeArrowheads="1"/>
          </p:cNvPicPr>
          <p:nvPr/>
        </p:nvPicPr>
        <p:blipFill>
          <a:blip r:embed="rId8" cstate="print"/>
          <a:srcRect/>
          <a:stretch>
            <a:fillRect/>
          </a:stretch>
        </p:blipFill>
        <p:spPr bwMode="auto">
          <a:xfrm>
            <a:off x="982663" y="2870200"/>
            <a:ext cx="438150" cy="309563"/>
          </a:xfrm>
          <a:prstGeom prst="rect">
            <a:avLst/>
          </a:prstGeom>
          <a:noFill/>
          <a:ln w="9525">
            <a:noFill/>
            <a:miter lim="800000"/>
            <a:headEnd/>
            <a:tailEnd/>
          </a:ln>
        </p:spPr>
      </p:pic>
      <p:pic>
        <p:nvPicPr>
          <p:cNvPr id="36943" name="Picture 120" descr="Untitled-5"/>
          <p:cNvPicPr>
            <a:picLocks noChangeAspect="1" noChangeArrowheads="1"/>
          </p:cNvPicPr>
          <p:nvPr/>
        </p:nvPicPr>
        <p:blipFill>
          <a:blip r:embed="rId8" cstate="print"/>
          <a:srcRect/>
          <a:stretch>
            <a:fillRect/>
          </a:stretch>
        </p:blipFill>
        <p:spPr bwMode="auto">
          <a:xfrm>
            <a:off x="1643063" y="2870200"/>
            <a:ext cx="438150" cy="309563"/>
          </a:xfrm>
          <a:prstGeom prst="rect">
            <a:avLst/>
          </a:prstGeom>
          <a:noFill/>
          <a:ln w="9525">
            <a:noFill/>
            <a:miter lim="800000"/>
            <a:headEnd/>
            <a:tailEnd/>
          </a:ln>
        </p:spPr>
      </p:pic>
      <p:pic>
        <p:nvPicPr>
          <p:cNvPr id="36947" name="Picture 127" descr="Untitled-6"/>
          <p:cNvPicPr>
            <a:picLocks noChangeAspect="1" noChangeArrowheads="1"/>
          </p:cNvPicPr>
          <p:nvPr/>
        </p:nvPicPr>
        <p:blipFill>
          <a:blip r:embed="rId9" cstate="print"/>
          <a:srcRect/>
          <a:stretch>
            <a:fillRect/>
          </a:stretch>
        </p:blipFill>
        <p:spPr bwMode="auto">
          <a:xfrm>
            <a:off x="1060450" y="1895475"/>
            <a:ext cx="338138" cy="236538"/>
          </a:xfrm>
          <a:prstGeom prst="rect">
            <a:avLst/>
          </a:prstGeom>
          <a:noFill/>
          <a:ln w="9525">
            <a:noFill/>
            <a:miter lim="800000"/>
            <a:headEnd/>
            <a:tailEnd/>
          </a:ln>
        </p:spPr>
      </p:pic>
      <p:pic>
        <p:nvPicPr>
          <p:cNvPr id="36948" name="Picture 128" descr="Untitled-6"/>
          <p:cNvPicPr>
            <a:picLocks noChangeAspect="1" noChangeArrowheads="1"/>
          </p:cNvPicPr>
          <p:nvPr/>
        </p:nvPicPr>
        <p:blipFill>
          <a:blip r:embed="rId9" cstate="print"/>
          <a:srcRect/>
          <a:stretch>
            <a:fillRect/>
          </a:stretch>
        </p:blipFill>
        <p:spPr bwMode="auto">
          <a:xfrm>
            <a:off x="1730375" y="1895475"/>
            <a:ext cx="338138" cy="236538"/>
          </a:xfrm>
          <a:prstGeom prst="rect">
            <a:avLst/>
          </a:prstGeom>
          <a:noFill/>
          <a:ln w="9525">
            <a:noFill/>
            <a:miter lim="800000"/>
            <a:headEnd/>
            <a:tailEnd/>
          </a:ln>
        </p:spPr>
      </p:pic>
      <p:pic>
        <p:nvPicPr>
          <p:cNvPr id="36950" name="Picture 130" descr="Untitled-8"/>
          <p:cNvPicPr>
            <a:picLocks noChangeAspect="1" noChangeArrowheads="1"/>
          </p:cNvPicPr>
          <p:nvPr/>
        </p:nvPicPr>
        <p:blipFill>
          <a:blip r:embed="rId10" cstate="print"/>
          <a:srcRect/>
          <a:stretch>
            <a:fillRect/>
          </a:stretch>
        </p:blipFill>
        <p:spPr bwMode="auto">
          <a:xfrm>
            <a:off x="1149350" y="1231900"/>
            <a:ext cx="831850" cy="455613"/>
          </a:xfrm>
          <a:prstGeom prst="rect">
            <a:avLst/>
          </a:prstGeom>
          <a:noFill/>
          <a:ln w="9525">
            <a:noFill/>
            <a:miter lim="800000"/>
            <a:headEnd/>
            <a:tailEnd/>
          </a:ln>
        </p:spPr>
      </p:pic>
      <p:pic>
        <p:nvPicPr>
          <p:cNvPr id="36953" name="Picture 133" descr="Untitled-11"/>
          <p:cNvPicPr>
            <a:picLocks noChangeAspect="1" noChangeArrowheads="1"/>
          </p:cNvPicPr>
          <p:nvPr/>
        </p:nvPicPr>
        <p:blipFill>
          <a:blip r:embed="rId11" cstate="print"/>
          <a:srcRect/>
          <a:stretch>
            <a:fillRect/>
          </a:stretch>
        </p:blipFill>
        <p:spPr bwMode="auto">
          <a:xfrm>
            <a:off x="869950" y="2360613"/>
            <a:ext cx="615950" cy="342900"/>
          </a:xfrm>
          <a:prstGeom prst="rect">
            <a:avLst/>
          </a:prstGeom>
          <a:noFill/>
          <a:ln w="9525">
            <a:noFill/>
            <a:miter lim="800000"/>
            <a:headEnd/>
            <a:tailEnd/>
          </a:ln>
        </p:spPr>
      </p:pic>
      <p:pic>
        <p:nvPicPr>
          <p:cNvPr id="36954" name="Picture 134" descr="Untitled-11"/>
          <p:cNvPicPr>
            <a:picLocks noChangeAspect="1" noChangeArrowheads="1"/>
          </p:cNvPicPr>
          <p:nvPr/>
        </p:nvPicPr>
        <p:blipFill>
          <a:blip r:embed="rId11" cstate="print"/>
          <a:srcRect/>
          <a:stretch>
            <a:fillRect/>
          </a:stretch>
        </p:blipFill>
        <p:spPr bwMode="auto">
          <a:xfrm>
            <a:off x="1614488" y="2360613"/>
            <a:ext cx="615950" cy="342900"/>
          </a:xfrm>
          <a:prstGeom prst="rect">
            <a:avLst/>
          </a:prstGeom>
          <a:noFill/>
          <a:ln w="9525">
            <a:noFill/>
            <a:miter lim="800000"/>
            <a:headEnd/>
            <a:tailEnd/>
          </a:ln>
        </p:spPr>
      </p:pic>
      <p:sp>
        <p:nvSpPr>
          <p:cNvPr id="2" name="Rectangle 1"/>
          <p:cNvSpPr/>
          <p:nvPr/>
        </p:nvSpPr>
        <p:spPr>
          <a:xfrm>
            <a:off x="3455731" y="2632809"/>
            <a:ext cx="4572000" cy="1631216"/>
          </a:xfrm>
          <a:prstGeom prst="rect">
            <a:avLst/>
          </a:prstGeom>
        </p:spPr>
        <p:txBody>
          <a:bodyPr>
            <a:spAutoFit/>
          </a:bodyPr>
          <a:lstStyle/>
          <a:p>
            <a:pPr marL="474254" lvl="1"/>
            <a:r>
              <a:rPr lang="en-US" sz="2000" b="1" dirty="0"/>
              <a:t>Layer 3 Mode:  </a:t>
            </a:r>
            <a:r>
              <a:rPr lang="en-US" sz="2000" dirty="0"/>
              <a:t>Using Layer 3 interfaces the firewall can take the place of any current enterprise firewall deployment.</a:t>
            </a:r>
          </a:p>
        </p:txBody>
      </p:sp>
    </p:spTree>
    <p:custDataLst>
      <p:tags r:id="rId1"/>
    </p:custDataLst>
    <p:extLst>
      <p:ext uri="{BB962C8B-B14F-4D97-AF65-F5344CB8AC3E}">
        <p14:creationId xmlns:p14="http://schemas.microsoft.com/office/powerpoint/2010/main" val="77099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31716" y="2226033"/>
            <a:ext cx="4649880" cy="9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716" y="1178898"/>
            <a:ext cx="4649880" cy="105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itle 1"/>
          <p:cNvSpPr>
            <a:spLocks noGrp="1"/>
          </p:cNvSpPr>
          <p:nvPr>
            <p:ph type="title"/>
          </p:nvPr>
        </p:nvSpPr>
        <p:spPr/>
        <p:txBody>
          <a:bodyPr/>
          <a:lstStyle/>
          <a:p>
            <a:pPr eaLnBrk="1" hangingPunct="1"/>
            <a:r>
              <a:rPr lang="en-US" dirty="0"/>
              <a:t>Ethernet Interface Configuration</a:t>
            </a:r>
          </a:p>
        </p:txBody>
      </p:sp>
      <p:sp>
        <p:nvSpPr>
          <p:cNvPr id="3" name="Content Placeholder 2"/>
          <p:cNvSpPr>
            <a:spLocks noGrp="1"/>
          </p:cNvSpPr>
          <p:nvPr>
            <p:ph idx="1"/>
          </p:nvPr>
        </p:nvSpPr>
        <p:spPr>
          <a:xfrm>
            <a:off x="381000" y="838200"/>
            <a:ext cx="8153400" cy="5410200"/>
          </a:xfrm>
        </p:spPr>
        <p:txBody>
          <a:bodyPr/>
          <a:lstStyle/>
          <a:p>
            <a:pPr marL="0" indent="0">
              <a:buNone/>
            </a:pPr>
            <a:r>
              <a:rPr lang="en-US" sz="1600" b="1" dirty="0"/>
              <a:t>Network &gt; </a:t>
            </a:r>
            <a:r>
              <a:rPr lang="en-US" sz="1600" b="1" dirty="0">
                <a:sym typeface="Wingdings" pitchFamily="2" charset="2"/>
              </a:rPr>
              <a:t>Interfaces &gt; Ethernet</a:t>
            </a:r>
            <a:endParaRPr lang="en-US" sz="1600" b="1" dirty="0"/>
          </a:p>
        </p:txBody>
      </p:sp>
      <p:sp>
        <p:nvSpPr>
          <p:cNvPr id="12" name="Line Callout 2 (Accent Bar) 11"/>
          <p:cNvSpPr/>
          <p:nvPr/>
        </p:nvSpPr>
        <p:spPr bwMode="auto">
          <a:xfrm>
            <a:off x="198484" y="1079634"/>
            <a:ext cx="1770729" cy="1878976"/>
          </a:xfrm>
          <a:prstGeom prst="accentCallout2">
            <a:avLst>
              <a:gd name="adj1" fmla="val 24691"/>
              <a:gd name="adj2" fmla="val 108376"/>
              <a:gd name="adj3" fmla="val 36016"/>
              <a:gd name="adj4" fmla="val 122109"/>
              <a:gd name="adj5" fmla="val 36141"/>
              <a:gd name="adj6" fmla="val 140911"/>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buClr>
                <a:srgbClr val="FFFFFF"/>
              </a:buClr>
              <a:buFont typeface="Times New Roman" pitchFamily="18" charset="0"/>
              <a:buNone/>
              <a:defRPr/>
            </a:pPr>
            <a:r>
              <a:rPr lang="en-US" sz="1800" dirty="0">
                <a:solidFill>
                  <a:srgbClr val="FFFFFF"/>
                </a:solidFill>
              </a:rPr>
              <a:t>Interface Type: </a:t>
            </a:r>
          </a:p>
          <a:p>
            <a:pPr marL="285750" indent="-285750" algn="l">
              <a:buClrTx/>
              <a:defRPr/>
            </a:pPr>
            <a:r>
              <a:rPr lang="en-US" sz="1800" dirty="0">
                <a:solidFill>
                  <a:srgbClr val="FFFFFF"/>
                </a:solidFill>
              </a:rPr>
              <a:t>Tap</a:t>
            </a:r>
          </a:p>
          <a:p>
            <a:pPr marL="285750" indent="-285750" algn="l">
              <a:buClrTx/>
              <a:defRPr/>
            </a:pPr>
            <a:r>
              <a:rPr lang="en-US" sz="1800" dirty="0">
                <a:solidFill>
                  <a:srgbClr val="FFFFFF"/>
                </a:solidFill>
              </a:rPr>
              <a:t>Virtual Wire</a:t>
            </a:r>
          </a:p>
          <a:p>
            <a:pPr marL="285750" indent="-285750" algn="l">
              <a:buClrTx/>
              <a:defRPr/>
            </a:pPr>
            <a:r>
              <a:rPr lang="en-US" sz="1800" dirty="0">
                <a:solidFill>
                  <a:srgbClr val="FFFFFF"/>
                </a:solidFill>
              </a:rPr>
              <a:t>Layer 2</a:t>
            </a:r>
          </a:p>
          <a:p>
            <a:pPr marL="285750" indent="-285750" algn="l">
              <a:buClrTx/>
              <a:defRPr/>
            </a:pPr>
            <a:r>
              <a:rPr lang="en-US" sz="1800" dirty="0">
                <a:solidFill>
                  <a:srgbClr val="FFFFFF"/>
                </a:solidFill>
              </a:rPr>
              <a:t>Layer 3</a:t>
            </a:r>
          </a:p>
        </p:txBody>
      </p:sp>
      <p:grpSp>
        <p:nvGrpSpPr>
          <p:cNvPr id="6" name="Group 5"/>
          <p:cNvGrpSpPr/>
          <p:nvPr/>
        </p:nvGrpSpPr>
        <p:grpSpPr>
          <a:xfrm>
            <a:off x="1888372" y="4118583"/>
            <a:ext cx="5841094" cy="1161633"/>
            <a:chOff x="195072" y="3118839"/>
            <a:chExt cx="5841094" cy="1161633"/>
          </a:xfrm>
        </p:grpSpPr>
        <p:sp>
          <p:nvSpPr>
            <p:cNvPr id="4" name="Right Arrow 3"/>
            <p:cNvSpPr/>
            <p:nvPr/>
          </p:nvSpPr>
          <p:spPr bwMode="auto">
            <a:xfrm>
              <a:off x="195072" y="3118839"/>
              <a:ext cx="1125838" cy="1161633"/>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Clr>
                  <a:srgbClr val="FFFFFF"/>
                </a:buClr>
                <a:buFont typeface="Times New Roman" pitchFamily="18" charset="0"/>
                <a:buNone/>
              </a:pPr>
              <a:r>
                <a:rPr lang="en-US" sz="1600" dirty="0">
                  <a:solidFill>
                    <a:srgbClr val="FFFFFF"/>
                  </a:solidFill>
                </a:rPr>
                <a:t>Layer 2</a:t>
              </a: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870" y="3228778"/>
              <a:ext cx="4654296" cy="94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2311697" y="5083699"/>
            <a:ext cx="5841094" cy="1283910"/>
            <a:chOff x="195072" y="4083955"/>
            <a:chExt cx="5841094" cy="1283910"/>
          </a:xfrm>
        </p:grpSpPr>
        <p:pic>
          <p:nvPicPr>
            <p:cNvPr id="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1870" y="4238651"/>
              <a:ext cx="4654296" cy="97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ight Arrow 16"/>
            <p:cNvSpPr/>
            <p:nvPr/>
          </p:nvSpPr>
          <p:spPr bwMode="auto">
            <a:xfrm>
              <a:off x="195072" y="4083955"/>
              <a:ext cx="1125838" cy="1283910"/>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Clr>
                  <a:srgbClr val="FFFFFF"/>
                </a:buClr>
                <a:buFont typeface="Times New Roman" pitchFamily="18" charset="0"/>
                <a:buNone/>
              </a:pPr>
              <a:r>
                <a:rPr lang="en-US" sz="1800" dirty="0">
                  <a:solidFill>
                    <a:srgbClr val="FFFFFF"/>
                  </a:solidFill>
                </a:rPr>
                <a:t>Layer 3</a:t>
              </a:r>
            </a:p>
          </p:txBody>
        </p:sp>
      </p:grpSp>
      <p:grpSp>
        <p:nvGrpSpPr>
          <p:cNvPr id="8" name="Group 7"/>
          <p:cNvGrpSpPr/>
          <p:nvPr/>
        </p:nvGrpSpPr>
        <p:grpSpPr>
          <a:xfrm>
            <a:off x="1532779" y="3193269"/>
            <a:ext cx="5841094" cy="1039356"/>
            <a:chOff x="195072" y="5265909"/>
            <a:chExt cx="5841094" cy="1039356"/>
          </a:xfrm>
        </p:grpSpPr>
        <p:sp>
          <p:nvSpPr>
            <p:cNvPr id="13" name="Right Arrow 12"/>
            <p:cNvSpPr/>
            <p:nvPr/>
          </p:nvSpPr>
          <p:spPr bwMode="auto">
            <a:xfrm>
              <a:off x="195072" y="5265909"/>
              <a:ext cx="1125838" cy="1039356"/>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Clr>
                  <a:srgbClr val="FFFFFF"/>
                </a:buClr>
                <a:buFont typeface="Times New Roman" pitchFamily="18" charset="0"/>
                <a:buNone/>
              </a:pPr>
              <a:r>
                <a:rPr lang="en-US" sz="1400" dirty="0">
                  <a:solidFill>
                    <a:srgbClr val="FFFFFF"/>
                  </a:solidFill>
                </a:rPr>
                <a:t>Virtual Wire</a:t>
              </a:r>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1870" y="5300663"/>
              <a:ext cx="4654296" cy="92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111465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Autofit/>
          </a:bodyPr>
          <a:lstStyle/>
          <a:p>
            <a:r>
              <a:rPr lang="en-US" dirty="0"/>
              <a:t>Virtual Wire Interface</a:t>
            </a:r>
          </a:p>
        </p:txBody>
      </p:sp>
      <p:sp>
        <p:nvSpPr>
          <p:cNvPr id="24579" name="Content Placeholder 2"/>
          <p:cNvSpPr>
            <a:spLocks noGrp="1"/>
          </p:cNvSpPr>
          <p:nvPr>
            <p:ph idx="1"/>
          </p:nvPr>
        </p:nvSpPr>
        <p:spPr>
          <a:xfrm>
            <a:off x="285975" y="977786"/>
            <a:ext cx="8440183" cy="1828757"/>
          </a:xfrm>
        </p:spPr>
        <p:txBody>
          <a:bodyPr>
            <a:noAutofit/>
          </a:bodyPr>
          <a:lstStyle/>
          <a:p>
            <a:r>
              <a:rPr lang="en-US" sz="2400" dirty="0">
                <a:solidFill>
                  <a:schemeClr val="tx1"/>
                </a:solidFill>
              </a:rPr>
              <a:t>Binds </a:t>
            </a:r>
            <a:r>
              <a:rPr lang="en-US" sz="2400" u="sng" dirty="0">
                <a:solidFill>
                  <a:schemeClr val="tx1"/>
                </a:solidFill>
              </a:rPr>
              <a:t>TWO</a:t>
            </a:r>
            <a:r>
              <a:rPr lang="en-US" sz="2400" dirty="0">
                <a:solidFill>
                  <a:schemeClr val="tx1"/>
                </a:solidFill>
              </a:rPr>
              <a:t> firewall interfaces together through Virtual Wire object</a:t>
            </a:r>
          </a:p>
          <a:p>
            <a:r>
              <a:rPr lang="en-US" sz="2400" dirty="0">
                <a:solidFill>
                  <a:schemeClr val="tx1"/>
                </a:solidFill>
              </a:rPr>
              <a:t>Typically used when no switching or routing is needed</a:t>
            </a:r>
          </a:p>
          <a:p>
            <a:r>
              <a:rPr lang="en-US" sz="2400" dirty="0">
                <a:solidFill>
                  <a:schemeClr val="tx1"/>
                </a:solidFill>
              </a:rPr>
              <a:t>No configuration changes for adjacent network devices</a:t>
            </a:r>
          </a:p>
          <a:p>
            <a:pPr lvl="1"/>
            <a:r>
              <a:rPr lang="en-US" sz="2400" dirty="0"/>
              <a:t>Possible to insert the firewall into an existing topology without requiring any reallocation of network addresses or redesign on the network topology. </a:t>
            </a:r>
          </a:p>
          <a:p>
            <a:pPr marL="0" indent="0">
              <a:buNone/>
            </a:pPr>
            <a:endParaRPr lang="en-US" sz="2400" dirty="0">
              <a:solidFill>
                <a:schemeClr val="tx1"/>
              </a:solidFill>
            </a:endParaRPr>
          </a:p>
        </p:txBody>
      </p:sp>
      <p:sp>
        <p:nvSpPr>
          <p:cNvPr id="2" name="Rounded Rectangle 1"/>
          <p:cNvSpPr/>
          <p:nvPr/>
        </p:nvSpPr>
        <p:spPr>
          <a:xfrm>
            <a:off x="3139952" y="4202003"/>
            <a:ext cx="2701803" cy="174159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4" name="TextBox 3"/>
          <p:cNvSpPr txBox="1"/>
          <p:nvPr/>
        </p:nvSpPr>
        <p:spPr>
          <a:xfrm>
            <a:off x="3953248" y="3832671"/>
            <a:ext cx="1329210" cy="461665"/>
          </a:xfrm>
          <a:prstGeom prst="rect">
            <a:avLst/>
          </a:prstGeom>
          <a:noFill/>
        </p:spPr>
        <p:txBody>
          <a:bodyPr wrap="none" rtlCol="0">
            <a:spAutoFit/>
          </a:bodyPr>
          <a:lstStyle/>
          <a:p>
            <a:r>
              <a:rPr lang="en-US" b="1" dirty="0">
                <a:latin typeface="Arial" pitchFamily="34" charset="0"/>
                <a:cs typeface="Arial" pitchFamily="34" charset="0"/>
              </a:rPr>
              <a:t>Firewall</a:t>
            </a:r>
          </a:p>
        </p:txBody>
      </p:sp>
      <p:sp>
        <p:nvSpPr>
          <p:cNvPr id="5" name="Rectangle 4"/>
          <p:cNvSpPr/>
          <p:nvPr/>
        </p:nvSpPr>
        <p:spPr>
          <a:xfrm>
            <a:off x="5611719" y="4963049"/>
            <a:ext cx="206188" cy="197223"/>
          </a:xfrm>
          <a:prstGeom prst="rect">
            <a:avLst/>
          </a:prstGeom>
          <a:solidFill>
            <a:schemeClr val="bg1"/>
          </a:solidFill>
          <a:ln w="19050">
            <a:solidFill>
              <a:srgbClr val="004E7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20" name="Rectangle 19"/>
          <p:cNvSpPr/>
          <p:nvPr/>
        </p:nvSpPr>
        <p:spPr>
          <a:xfrm>
            <a:off x="3139951" y="4974190"/>
            <a:ext cx="206188" cy="197223"/>
          </a:xfrm>
          <a:prstGeom prst="rect">
            <a:avLst/>
          </a:prstGeom>
          <a:solidFill>
            <a:schemeClr val="bg1"/>
          </a:solidFill>
          <a:ln w="19050">
            <a:solidFill>
              <a:srgbClr val="004E7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6" name="Rounded Rectangle 5"/>
          <p:cNvSpPr/>
          <p:nvPr/>
        </p:nvSpPr>
        <p:spPr>
          <a:xfrm>
            <a:off x="3622610" y="4337695"/>
            <a:ext cx="1693412" cy="1470212"/>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r>
              <a:rPr lang="en-US" sz="1600" dirty="0">
                <a:solidFill>
                  <a:schemeClr val="tx1"/>
                </a:solidFill>
                <a:latin typeface="Arial" pitchFamily="34" charset="0"/>
                <a:cs typeface="Arial" pitchFamily="34" charset="0"/>
              </a:rPr>
              <a:t>Virtual Wire        object</a:t>
            </a:r>
          </a:p>
        </p:txBody>
      </p:sp>
      <p:cxnSp>
        <p:nvCxnSpPr>
          <p:cNvPr id="8" name="Straight Connector 7"/>
          <p:cNvCxnSpPr/>
          <p:nvPr/>
        </p:nvCxnSpPr>
        <p:spPr>
          <a:xfrm flipV="1">
            <a:off x="3622611" y="5072801"/>
            <a:ext cx="1998073" cy="1"/>
          </a:xfrm>
          <a:prstGeom prst="line">
            <a:avLst/>
          </a:prstGeom>
          <a:ln w="381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351786" y="5072802"/>
            <a:ext cx="270824" cy="1"/>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316023" y="5072799"/>
            <a:ext cx="304661" cy="2"/>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0" idx="1"/>
          </p:cNvCxnSpPr>
          <p:nvPr/>
        </p:nvCxnSpPr>
        <p:spPr>
          <a:xfrm flipH="1" flipV="1">
            <a:off x="1228455" y="5072799"/>
            <a:ext cx="1911497" cy="2"/>
          </a:xfrm>
          <a:prstGeom prst="line">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5807758" y="5072803"/>
            <a:ext cx="2127202" cy="0"/>
          </a:xfrm>
          <a:prstGeom prst="line">
            <a:avLst/>
          </a:prstGeom>
          <a:ln w="38100">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17908" y="4488025"/>
            <a:ext cx="1314763" cy="584775"/>
          </a:xfrm>
          <a:prstGeom prst="rect">
            <a:avLst/>
          </a:prstGeom>
          <a:noFill/>
        </p:spPr>
        <p:txBody>
          <a:bodyPr wrap="square" rtlCol="0">
            <a:spAutoFit/>
          </a:bodyPr>
          <a:lstStyle/>
          <a:p>
            <a:r>
              <a:rPr lang="en-US" sz="1600" dirty="0">
                <a:latin typeface="Arial" pitchFamily="34" charset="0"/>
                <a:cs typeface="Arial" pitchFamily="34" charset="0"/>
              </a:rPr>
              <a:t>Virtual Wire interface</a:t>
            </a:r>
          </a:p>
        </p:txBody>
      </p:sp>
      <p:sp>
        <p:nvSpPr>
          <p:cNvPr id="38" name="TextBox 37"/>
          <p:cNvSpPr txBox="1"/>
          <p:nvPr/>
        </p:nvSpPr>
        <p:spPr>
          <a:xfrm>
            <a:off x="5817908" y="5072802"/>
            <a:ext cx="1314763" cy="584775"/>
          </a:xfrm>
          <a:prstGeom prst="rect">
            <a:avLst/>
          </a:prstGeom>
          <a:noFill/>
        </p:spPr>
        <p:txBody>
          <a:bodyPr wrap="square" rtlCol="0">
            <a:spAutoFit/>
          </a:bodyPr>
          <a:lstStyle/>
          <a:p>
            <a:r>
              <a:rPr lang="en-US" sz="1600" dirty="0">
                <a:latin typeface="Arial" pitchFamily="34" charset="0"/>
                <a:cs typeface="Arial" pitchFamily="34" charset="0"/>
              </a:rPr>
              <a:t>No IP or MAC</a:t>
            </a:r>
          </a:p>
        </p:txBody>
      </p:sp>
      <p:sp>
        <p:nvSpPr>
          <p:cNvPr id="39" name="TextBox 38"/>
          <p:cNvSpPr txBox="1"/>
          <p:nvPr/>
        </p:nvSpPr>
        <p:spPr>
          <a:xfrm>
            <a:off x="1834255" y="4488027"/>
            <a:ext cx="1314763" cy="584775"/>
          </a:xfrm>
          <a:prstGeom prst="rect">
            <a:avLst/>
          </a:prstGeom>
          <a:noFill/>
        </p:spPr>
        <p:txBody>
          <a:bodyPr wrap="square" rtlCol="0">
            <a:spAutoFit/>
          </a:bodyPr>
          <a:lstStyle/>
          <a:p>
            <a:pPr algn="r"/>
            <a:r>
              <a:rPr lang="en-US" sz="1600" dirty="0">
                <a:latin typeface="Arial" pitchFamily="34" charset="0"/>
                <a:cs typeface="Arial" pitchFamily="34" charset="0"/>
              </a:rPr>
              <a:t>Virtual Wire interface</a:t>
            </a:r>
          </a:p>
        </p:txBody>
      </p:sp>
      <p:sp>
        <p:nvSpPr>
          <p:cNvPr id="40" name="TextBox 39"/>
          <p:cNvSpPr txBox="1"/>
          <p:nvPr/>
        </p:nvSpPr>
        <p:spPr>
          <a:xfrm>
            <a:off x="1843218" y="5072804"/>
            <a:ext cx="1314763" cy="584775"/>
          </a:xfrm>
          <a:prstGeom prst="rect">
            <a:avLst/>
          </a:prstGeom>
          <a:noFill/>
        </p:spPr>
        <p:txBody>
          <a:bodyPr wrap="square" rtlCol="0">
            <a:spAutoFit/>
          </a:bodyPr>
          <a:lstStyle/>
          <a:p>
            <a:pPr algn="r"/>
            <a:r>
              <a:rPr lang="en-US" sz="1600" dirty="0">
                <a:latin typeface="Arial" pitchFamily="34" charset="0"/>
                <a:cs typeface="Arial" pitchFamily="34" charset="0"/>
              </a:rPr>
              <a:t>No IP or MAC</a:t>
            </a:r>
          </a:p>
        </p:txBody>
      </p:sp>
      <p:pic>
        <p:nvPicPr>
          <p:cNvPr id="42" name="Picture 4" descr="Untitled-5"/>
          <p:cNvPicPr>
            <a:picLocks noChangeAspect="1" noChangeArrowheads="1"/>
          </p:cNvPicPr>
          <p:nvPr/>
        </p:nvPicPr>
        <p:blipFill>
          <a:blip r:embed="rId4" cstate="print"/>
          <a:srcRect/>
          <a:stretch>
            <a:fillRect/>
          </a:stretch>
        </p:blipFill>
        <p:spPr bwMode="auto">
          <a:xfrm>
            <a:off x="7479122" y="4629887"/>
            <a:ext cx="1334528" cy="942020"/>
          </a:xfrm>
          <a:prstGeom prst="rect">
            <a:avLst/>
          </a:prstGeom>
          <a:noFill/>
          <a:ln w="9525">
            <a:noFill/>
            <a:miter lim="800000"/>
            <a:headEnd/>
            <a:tailEnd/>
          </a:ln>
        </p:spPr>
      </p:pic>
      <p:pic>
        <p:nvPicPr>
          <p:cNvPr id="43" name="Picture 4" descr="Untitled-5"/>
          <p:cNvPicPr>
            <a:picLocks noChangeAspect="1" noChangeArrowheads="1"/>
          </p:cNvPicPr>
          <p:nvPr/>
        </p:nvPicPr>
        <p:blipFill>
          <a:blip r:embed="rId4" cstate="print"/>
          <a:srcRect/>
          <a:stretch>
            <a:fillRect/>
          </a:stretch>
        </p:blipFill>
        <p:spPr bwMode="auto">
          <a:xfrm>
            <a:off x="252305" y="4672399"/>
            <a:ext cx="1334528" cy="942020"/>
          </a:xfrm>
          <a:prstGeom prst="rect">
            <a:avLst/>
          </a:prstGeom>
          <a:noFill/>
          <a:ln w="9525">
            <a:noFill/>
            <a:miter lim="800000"/>
            <a:headEnd/>
            <a:tailEnd/>
          </a:ln>
        </p:spPr>
      </p:pic>
      <p:sp>
        <p:nvSpPr>
          <p:cNvPr id="15" name="TextBox 14"/>
          <p:cNvSpPr txBox="1"/>
          <p:nvPr/>
        </p:nvSpPr>
        <p:spPr>
          <a:xfrm flipH="1">
            <a:off x="6129320" y="3792876"/>
            <a:ext cx="1722587" cy="707886"/>
          </a:xfrm>
          <a:prstGeom prst="rect">
            <a:avLst/>
          </a:prstGeom>
          <a:noFill/>
        </p:spPr>
        <p:txBody>
          <a:bodyPr wrap="square" rtlCol="0">
            <a:spAutoFit/>
          </a:bodyPr>
          <a:lstStyle/>
          <a:p>
            <a:pPr algn="ctr"/>
            <a:r>
              <a:rPr lang="en-US" b="1" dirty="0">
                <a:latin typeface="Arial" pitchFamily="34" charset="0"/>
                <a:cs typeface="Arial" pitchFamily="34" charset="0"/>
              </a:rPr>
              <a:t>Zone B</a:t>
            </a:r>
          </a:p>
          <a:p>
            <a:pPr algn="ctr"/>
            <a:r>
              <a:rPr lang="en-US" sz="1600" dirty="0">
                <a:solidFill>
                  <a:schemeClr val="tx1">
                    <a:lumMod val="65000"/>
                    <a:lumOff val="35000"/>
                  </a:schemeClr>
                </a:solidFill>
                <a:latin typeface="Arial" pitchFamily="34" charset="0"/>
                <a:cs typeface="Arial" pitchFamily="34" charset="0"/>
              </a:rPr>
              <a:t>(Virtual Wire)</a:t>
            </a:r>
          </a:p>
        </p:txBody>
      </p:sp>
      <p:sp>
        <p:nvSpPr>
          <p:cNvPr id="29" name="TextBox 28"/>
          <p:cNvSpPr txBox="1"/>
          <p:nvPr/>
        </p:nvSpPr>
        <p:spPr>
          <a:xfrm flipH="1">
            <a:off x="935159" y="3778536"/>
            <a:ext cx="1792215" cy="707886"/>
          </a:xfrm>
          <a:prstGeom prst="rect">
            <a:avLst/>
          </a:prstGeom>
          <a:noFill/>
        </p:spPr>
        <p:txBody>
          <a:bodyPr wrap="square" rtlCol="0">
            <a:spAutoFit/>
          </a:bodyPr>
          <a:lstStyle/>
          <a:p>
            <a:pPr algn="ctr"/>
            <a:r>
              <a:rPr lang="en-US" b="1" dirty="0">
                <a:latin typeface="Arial" pitchFamily="34" charset="0"/>
                <a:cs typeface="Arial" pitchFamily="34" charset="0"/>
              </a:rPr>
              <a:t>Zone A</a:t>
            </a:r>
          </a:p>
          <a:p>
            <a:pPr algn="ctr"/>
            <a:r>
              <a:rPr lang="en-US" sz="1600" dirty="0">
                <a:solidFill>
                  <a:schemeClr val="tx1">
                    <a:lumMod val="65000"/>
                    <a:lumOff val="35000"/>
                  </a:schemeClr>
                </a:solidFill>
                <a:latin typeface="Arial" pitchFamily="34" charset="0"/>
                <a:cs typeface="Arial" pitchFamily="34" charset="0"/>
              </a:rPr>
              <a:t>(Virtual Wire)</a:t>
            </a:r>
          </a:p>
        </p:txBody>
      </p:sp>
      <p:sp>
        <p:nvSpPr>
          <p:cNvPr id="3" name="TextBox 2"/>
          <p:cNvSpPr txBox="1"/>
          <p:nvPr/>
        </p:nvSpPr>
        <p:spPr>
          <a:xfrm>
            <a:off x="3643688" y="5284686"/>
            <a:ext cx="1694329" cy="523220"/>
          </a:xfrm>
          <a:prstGeom prst="rect">
            <a:avLst/>
          </a:prstGeom>
          <a:noFill/>
        </p:spPr>
        <p:txBody>
          <a:bodyPr wrap="square" rtlCol="0">
            <a:spAutoFit/>
          </a:bodyPr>
          <a:lstStyle/>
          <a:p>
            <a:pPr algn="ctr"/>
            <a:r>
              <a:rPr lang="en-US" sz="1400" dirty="0">
                <a:latin typeface="Arial" pitchFamily="34" charset="0"/>
                <a:cs typeface="Arial" pitchFamily="34" charset="0"/>
              </a:rPr>
              <a:t>Traffic inspection and control</a:t>
            </a:r>
          </a:p>
        </p:txBody>
      </p:sp>
    </p:spTree>
    <p:custDataLst>
      <p:tags r:id="rId1"/>
    </p:custDataLst>
    <p:extLst>
      <p:ext uri="{BB962C8B-B14F-4D97-AF65-F5344CB8AC3E}">
        <p14:creationId xmlns:p14="http://schemas.microsoft.com/office/powerpoint/2010/main" val="401629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a:t>Virtual Wire Interface</a:t>
            </a:r>
          </a:p>
        </p:txBody>
      </p:sp>
      <p:sp>
        <p:nvSpPr>
          <p:cNvPr id="24579" name="Content Placeholder 2"/>
          <p:cNvSpPr>
            <a:spLocks noGrp="1"/>
          </p:cNvSpPr>
          <p:nvPr>
            <p:ph idx="1"/>
          </p:nvPr>
        </p:nvSpPr>
        <p:spPr/>
        <p:txBody>
          <a:bodyPr/>
          <a:lstStyle/>
          <a:p>
            <a:pPr eaLnBrk="1" hangingPunct="1"/>
            <a:r>
              <a:rPr lang="en-US" dirty="0"/>
              <a:t>Network traffic flows through a firewall in a virtual wire, which means that the firewall can examine traffic and block traffic. </a:t>
            </a:r>
          </a:p>
        </p:txBody>
      </p:sp>
      <p:grpSp>
        <p:nvGrpSpPr>
          <p:cNvPr id="3" name="Group 2"/>
          <p:cNvGrpSpPr/>
          <p:nvPr/>
        </p:nvGrpSpPr>
        <p:grpSpPr>
          <a:xfrm>
            <a:off x="338696" y="3657600"/>
            <a:ext cx="8238008" cy="1360250"/>
            <a:chOff x="382117" y="4811950"/>
            <a:chExt cx="8238008" cy="1360250"/>
          </a:xfrm>
        </p:grpSpPr>
        <p:pic>
          <p:nvPicPr>
            <p:cNvPr id="24582" name="Picture 10" descr="Untitled-6"/>
            <p:cNvPicPr>
              <a:picLocks noChangeAspect="1" noChangeArrowheads="1"/>
            </p:cNvPicPr>
            <p:nvPr/>
          </p:nvPicPr>
          <p:blipFill>
            <a:blip r:embed="rId4" cstate="print"/>
            <a:srcRect/>
            <a:stretch>
              <a:fillRect/>
            </a:stretch>
          </p:blipFill>
          <p:spPr bwMode="auto">
            <a:xfrm>
              <a:off x="5581650" y="5091350"/>
              <a:ext cx="720725" cy="504825"/>
            </a:xfrm>
            <a:prstGeom prst="rect">
              <a:avLst/>
            </a:prstGeom>
            <a:noFill/>
            <a:ln w="9525">
              <a:noFill/>
              <a:miter lim="800000"/>
              <a:headEnd/>
              <a:tailEnd/>
            </a:ln>
          </p:spPr>
        </p:pic>
        <p:pic>
          <p:nvPicPr>
            <p:cNvPr id="24583" name="Picture 11" descr="Untitled-8"/>
            <p:cNvPicPr>
              <a:picLocks noChangeAspect="1" noChangeArrowheads="1"/>
            </p:cNvPicPr>
            <p:nvPr/>
          </p:nvPicPr>
          <p:blipFill>
            <a:blip r:embed="rId5" cstate="print"/>
            <a:srcRect/>
            <a:stretch>
              <a:fillRect/>
            </a:stretch>
          </p:blipFill>
          <p:spPr bwMode="auto">
            <a:xfrm>
              <a:off x="6834188" y="4857987"/>
              <a:ext cx="1785937" cy="979488"/>
            </a:xfrm>
            <a:prstGeom prst="rect">
              <a:avLst/>
            </a:prstGeom>
            <a:noFill/>
            <a:ln w="9525">
              <a:noFill/>
              <a:miter lim="800000"/>
              <a:headEnd/>
              <a:tailEnd/>
            </a:ln>
          </p:spPr>
        </p:pic>
        <p:grpSp>
          <p:nvGrpSpPr>
            <p:cNvPr id="24584" name="Group 9"/>
            <p:cNvGrpSpPr>
              <a:grpSpLocks/>
            </p:cNvGrpSpPr>
            <p:nvPr/>
          </p:nvGrpSpPr>
          <p:grpSpPr bwMode="auto">
            <a:xfrm>
              <a:off x="420688" y="4811950"/>
              <a:ext cx="1503362" cy="846137"/>
              <a:chOff x="730703" y="3023961"/>
              <a:chExt cx="990600" cy="557213"/>
            </a:xfrm>
          </p:grpSpPr>
          <p:sp>
            <p:nvSpPr>
              <p:cNvPr id="24597" name="Oval 5"/>
              <p:cNvSpPr>
                <a:spLocks noChangeArrowheads="1"/>
              </p:cNvSpPr>
              <p:nvPr/>
            </p:nvSpPr>
            <p:spPr bwMode="auto">
              <a:xfrm>
                <a:off x="730703" y="3165249"/>
                <a:ext cx="990600" cy="415925"/>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24598" name="Picture 9" descr="Untitled-1"/>
              <p:cNvPicPr>
                <a:picLocks noChangeAspect="1" noChangeArrowheads="1"/>
              </p:cNvPicPr>
              <p:nvPr/>
            </p:nvPicPr>
            <p:blipFill>
              <a:blip r:embed="rId6" cstate="print"/>
              <a:srcRect/>
              <a:stretch>
                <a:fillRect/>
              </a:stretch>
            </p:blipFill>
            <p:spPr bwMode="auto">
              <a:xfrm>
                <a:off x="859291" y="3030311"/>
                <a:ext cx="384175" cy="401638"/>
              </a:xfrm>
              <a:prstGeom prst="rect">
                <a:avLst/>
              </a:prstGeom>
              <a:noFill/>
              <a:ln w="9525">
                <a:noFill/>
                <a:miter lim="800000"/>
                <a:headEnd/>
                <a:tailEnd/>
              </a:ln>
            </p:spPr>
          </p:pic>
          <p:pic>
            <p:nvPicPr>
              <p:cNvPr id="24599" name="Picture 16" descr="Untitled-1"/>
              <p:cNvPicPr>
                <a:picLocks noChangeAspect="1" noChangeArrowheads="1"/>
              </p:cNvPicPr>
              <p:nvPr/>
            </p:nvPicPr>
            <p:blipFill>
              <a:blip r:embed="rId6" cstate="print"/>
              <a:srcRect/>
              <a:stretch>
                <a:fillRect/>
              </a:stretch>
            </p:blipFill>
            <p:spPr bwMode="auto">
              <a:xfrm>
                <a:off x="975178" y="3131911"/>
                <a:ext cx="384175" cy="401638"/>
              </a:xfrm>
              <a:prstGeom prst="rect">
                <a:avLst/>
              </a:prstGeom>
              <a:noFill/>
              <a:ln w="9525">
                <a:noFill/>
                <a:miter lim="800000"/>
                <a:headEnd/>
                <a:tailEnd/>
              </a:ln>
            </p:spPr>
          </p:pic>
          <p:pic>
            <p:nvPicPr>
              <p:cNvPr id="24600" name="Picture 17" descr="Untitled-4"/>
              <p:cNvPicPr>
                <a:picLocks noChangeAspect="1" noChangeArrowheads="1"/>
              </p:cNvPicPr>
              <p:nvPr/>
            </p:nvPicPr>
            <p:blipFill>
              <a:blip r:embed="rId7" cstate="print"/>
              <a:srcRect/>
              <a:stretch>
                <a:fillRect/>
              </a:stretch>
            </p:blipFill>
            <p:spPr bwMode="auto">
              <a:xfrm>
                <a:off x="1283153" y="3023961"/>
                <a:ext cx="274638" cy="481013"/>
              </a:xfrm>
              <a:prstGeom prst="rect">
                <a:avLst/>
              </a:prstGeom>
              <a:noFill/>
              <a:ln w="9525">
                <a:noFill/>
                <a:miter lim="800000"/>
                <a:headEnd/>
                <a:tailEnd/>
              </a:ln>
            </p:spPr>
          </p:pic>
        </p:grpSp>
        <p:sp>
          <p:nvSpPr>
            <p:cNvPr id="24585" name="Text Box 49"/>
            <p:cNvSpPr txBox="1">
              <a:spLocks noChangeArrowheads="1"/>
            </p:cNvSpPr>
            <p:nvPr/>
          </p:nvSpPr>
          <p:spPr bwMode="auto">
            <a:xfrm>
              <a:off x="382117" y="5664369"/>
              <a:ext cx="1771865" cy="507831"/>
            </a:xfrm>
            <a:prstGeom prst="rect">
              <a:avLst/>
            </a:prstGeom>
            <a:noFill/>
            <a:ln w="12700" algn="ctr">
              <a:noFill/>
              <a:miter lim="800000"/>
              <a:headEnd/>
              <a:tailEnd/>
            </a:ln>
          </p:spPr>
          <p:txBody>
            <a:bodyPr wrap="square">
              <a:spAutoFit/>
            </a:bodyPr>
            <a:lstStyle/>
            <a:p>
              <a:pPr>
                <a:buClr>
                  <a:srgbClr val="FFFFFF"/>
                </a:buClr>
                <a:buFont typeface="Times New Roman" pitchFamily="18" charset="0"/>
                <a:buNone/>
              </a:pPr>
              <a:r>
                <a:rPr kumimoji="1" lang="en-US" altLang="ko-KR" sz="1200" b="1" dirty="0">
                  <a:solidFill>
                    <a:srgbClr val="000000"/>
                  </a:solidFill>
                  <a:ea typeface="굴림"/>
                  <a:cs typeface="굴림"/>
                </a:rPr>
                <a:t>LAN </a:t>
              </a:r>
            </a:p>
            <a:p>
              <a:pPr>
                <a:buClr>
                  <a:srgbClr val="FFFFFF"/>
                </a:buClr>
                <a:buFont typeface="Times New Roman" pitchFamily="18" charset="0"/>
                <a:buNone/>
              </a:pPr>
              <a:r>
                <a:rPr kumimoji="1" lang="en-US" altLang="ko-KR" sz="1200" b="1" dirty="0">
                  <a:solidFill>
                    <a:srgbClr val="000000"/>
                  </a:solidFill>
                  <a:ea typeface="굴림"/>
                  <a:cs typeface="굴림"/>
                </a:rPr>
                <a:t>(User Network)</a:t>
              </a:r>
            </a:p>
          </p:txBody>
        </p:sp>
        <p:pic>
          <p:nvPicPr>
            <p:cNvPr id="24586" name="Picture 4" descr="Untitled-5"/>
            <p:cNvPicPr>
              <a:picLocks noChangeAspect="1" noChangeArrowheads="1"/>
            </p:cNvPicPr>
            <p:nvPr/>
          </p:nvPicPr>
          <p:blipFill>
            <a:blip r:embed="rId8" cstate="print"/>
            <a:srcRect/>
            <a:stretch>
              <a:fillRect/>
            </a:stretch>
          </p:blipFill>
          <p:spPr bwMode="auto">
            <a:xfrm>
              <a:off x="2640013" y="5080237"/>
              <a:ext cx="749300" cy="528638"/>
            </a:xfrm>
            <a:prstGeom prst="rect">
              <a:avLst/>
            </a:prstGeom>
            <a:noFill/>
            <a:ln w="9525">
              <a:noFill/>
              <a:miter lim="800000"/>
              <a:headEnd/>
              <a:tailEnd/>
            </a:ln>
          </p:spPr>
        </p:pic>
        <p:pic>
          <p:nvPicPr>
            <p:cNvPr id="24587" name="Picture 14" descr="Untitled-11"/>
            <p:cNvPicPr>
              <a:picLocks noChangeAspect="1" noChangeArrowheads="1"/>
            </p:cNvPicPr>
            <p:nvPr/>
          </p:nvPicPr>
          <p:blipFill>
            <a:blip r:embed="rId9" cstate="print"/>
            <a:srcRect/>
            <a:stretch>
              <a:fillRect/>
            </a:stretch>
          </p:blipFill>
          <p:spPr bwMode="auto">
            <a:xfrm>
              <a:off x="3935413" y="5070712"/>
              <a:ext cx="968375" cy="538163"/>
            </a:xfrm>
            <a:prstGeom prst="rect">
              <a:avLst/>
            </a:prstGeom>
            <a:noFill/>
            <a:ln w="9525">
              <a:noFill/>
              <a:miter lim="800000"/>
              <a:headEnd/>
              <a:tailEnd/>
            </a:ln>
          </p:spPr>
        </p:pic>
        <p:sp>
          <p:nvSpPr>
            <p:cNvPr id="24588" name="Text Box 49_0"/>
            <p:cNvSpPr txBox="1">
              <a:spLocks noChangeArrowheads="1"/>
            </p:cNvSpPr>
            <p:nvPr/>
          </p:nvSpPr>
          <p:spPr bwMode="auto">
            <a:xfrm>
              <a:off x="7186246" y="5154531"/>
              <a:ext cx="1078523" cy="338554"/>
            </a:xfrm>
            <a:prstGeom prst="rect">
              <a:avLst/>
            </a:prstGeom>
            <a:noFill/>
            <a:ln w="12700" algn="ctr">
              <a:noFill/>
              <a:miter lim="800000"/>
              <a:headEnd/>
              <a:tailEnd/>
            </a:ln>
          </p:spPr>
          <p:txBody>
            <a:bodyPr wrap="square">
              <a:spAutoFit/>
            </a:bodyPr>
            <a:lstStyle/>
            <a:p>
              <a:pPr>
                <a:buClr>
                  <a:srgbClr val="FFFFFF"/>
                </a:buClr>
                <a:buFont typeface="Times New Roman" pitchFamily="18" charset="0"/>
                <a:buNone/>
              </a:pPr>
              <a:r>
                <a:rPr kumimoji="1" lang="en-US" altLang="ko-KR" sz="1600" dirty="0">
                  <a:ea typeface="굴림"/>
                  <a:cs typeface="굴림"/>
                </a:rPr>
                <a:t>Internet</a:t>
              </a:r>
            </a:p>
          </p:txBody>
        </p:sp>
        <p:cxnSp>
          <p:nvCxnSpPr>
            <p:cNvPr id="24589" name="Straight Connector 18"/>
            <p:cNvCxnSpPr>
              <a:cxnSpLocks noChangeShapeType="1"/>
            </p:cNvCxnSpPr>
            <p:nvPr/>
          </p:nvCxnSpPr>
          <p:spPr bwMode="auto">
            <a:xfrm>
              <a:off x="1924050" y="5342175"/>
              <a:ext cx="715963" cy="1587"/>
            </a:xfrm>
            <a:prstGeom prst="line">
              <a:avLst/>
            </a:prstGeom>
            <a:noFill/>
            <a:ln w="12700" algn="ctr">
              <a:solidFill>
                <a:schemeClr val="tx2"/>
              </a:solidFill>
              <a:round/>
              <a:headEnd/>
              <a:tailEnd/>
            </a:ln>
          </p:spPr>
        </p:cxnSp>
        <p:cxnSp>
          <p:nvCxnSpPr>
            <p:cNvPr id="24590" name="Straight Connector 20"/>
            <p:cNvCxnSpPr>
              <a:cxnSpLocks noChangeShapeType="1"/>
            </p:cNvCxnSpPr>
            <p:nvPr/>
          </p:nvCxnSpPr>
          <p:spPr bwMode="auto">
            <a:xfrm>
              <a:off x="6302375" y="5343762"/>
              <a:ext cx="531813" cy="3175"/>
            </a:xfrm>
            <a:prstGeom prst="line">
              <a:avLst/>
            </a:prstGeom>
            <a:noFill/>
            <a:ln w="12700" algn="ctr">
              <a:solidFill>
                <a:schemeClr val="tx2"/>
              </a:solidFill>
              <a:round/>
              <a:headEnd/>
              <a:tailEnd/>
            </a:ln>
          </p:spPr>
        </p:cxnSp>
        <p:cxnSp>
          <p:nvCxnSpPr>
            <p:cNvPr id="24591" name="Straight Connector 38"/>
            <p:cNvCxnSpPr>
              <a:cxnSpLocks noChangeShapeType="1"/>
            </p:cNvCxnSpPr>
            <p:nvPr/>
          </p:nvCxnSpPr>
          <p:spPr bwMode="auto">
            <a:xfrm>
              <a:off x="4903788" y="5339000"/>
              <a:ext cx="677862" cy="4762"/>
            </a:xfrm>
            <a:prstGeom prst="line">
              <a:avLst/>
            </a:prstGeom>
            <a:noFill/>
            <a:ln w="12700" algn="ctr">
              <a:solidFill>
                <a:schemeClr val="tx2"/>
              </a:solidFill>
              <a:round/>
              <a:headEnd/>
              <a:tailEnd/>
            </a:ln>
          </p:spPr>
        </p:cxnSp>
        <p:cxnSp>
          <p:nvCxnSpPr>
            <p:cNvPr id="24592" name="Straight Connector 43"/>
            <p:cNvCxnSpPr>
              <a:cxnSpLocks noChangeShapeType="1"/>
            </p:cNvCxnSpPr>
            <p:nvPr/>
          </p:nvCxnSpPr>
          <p:spPr bwMode="auto">
            <a:xfrm flipV="1">
              <a:off x="3389313" y="5339000"/>
              <a:ext cx="546100" cy="4762"/>
            </a:xfrm>
            <a:prstGeom prst="line">
              <a:avLst/>
            </a:prstGeom>
            <a:noFill/>
            <a:ln w="12700" algn="ctr">
              <a:solidFill>
                <a:schemeClr val="tx2"/>
              </a:solidFill>
              <a:round/>
              <a:headEnd/>
              <a:tailEnd/>
            </a:ln>
          </p:spPr>
        </p:cxnSp>
        <p:sp>
          <p:nvSpPr>
            <p:cNvPr id="24594" name="Text Box 5"/>
            <p:cNvSpPr txBox="1">
              <a:spLocks noChangeArrowheads="1"/>
            </p:cNvSpPr>
            <p:nvPr/>
          </p:nvSpPr>
          <p:spPr bwMode="auto">
            <a:xfrm>
              <a:off x="3560565" y="4995431"/>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E1/2</a:t>
              </a:r>
            </a:p>
          </p:txBody>
        </p:sp>
        <p:sp>
          <p:nvSpPr>
            <p:cNvPr id="24595" name="Text Box 5_1"/>
            <p:cNvSpPr txBox="1">
              <a:spLocks noChangeArrowheads="1"/>
            </p:cNvSpPr>
            <p:nvPr/>
          </p:nvSpPr>
          <p:spPr bwMode="auto">
            <a:xfrm>
              <a:off x="4711018" y="4995431"/>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E1/1</a:t>
              </a:r>
            </a:p>
          </p:txBody>
        </p:sp>
      </p:grpSp>
    </p:spTree>
    <p:custDataLst>
      <p:tags r:id="rId1"/>
    </p:custDataLst>
    <p:extLst>
      <p:ext uri="{BB962C8B-B14F-4D97-AF65-F5344CB8AC3E}">
        <p14:creationId xmlns:p14="http://schemas.microsoft.com/office/powerpoint/2010/main" val="93291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Objectives</a:t>
            </a:r>
          </a:p>
        </p:txBody>
      </p:sp>
      <p:sp>
        <p:nvSpPr>
          <p:cNvPr id="143363" name="Rectangle 3"/>
          <p:cNvSpPr>
            <a:spLocks noGrp="1" noChangeArrowheads="1"/>
          </p:cNvSpPr>
          <p:nvPr>
            <p:ph idx="1"/>
          </p:nvPr>
        </p:nvSpPr>
        <p:spPr/>
        <p:txBody>
          <a:bodyPr/>
          <a:lstStyle/>
          <a:p>
            <a:pPr marL="0" indent="0">
              <a:buNone/>
            </a:pPr>
            <a:r>
              <a:rPr lang="en-US" dirty="0"/>
              <a:t>At the end of this, you will get to know more about</a:t>
            </a:r>
            <a:r>
              <a:rPr lang="en-SG" dirty="0"/>
              <a:t> firewalls</a:t>
            </a:r>
            <a:r>
              <a:rPr lang="en-US" dirty="0"/>
              <a:t>:</a:t>
            </a:r>
            <a:endParaRPr lang="en-GB" dirty="0"/>
          </a:p>
          <a:p>
            <a:pPr marL="457200" indent="-457200"/>
            <a:r>
              <a:rPr lang="en-SG" sz="2800" b="0" dirty="0"/>
              <a:t>Types of Firewalls</a:t>
            </a:r>
          </a:p>
          <a:p>
            <a:pPr marL="457200" indent="-457200"/>
            <a:r>
              <a:rPr lang="en-SG" sz="2800" b="0" dirty="0"/>
              <a:t>Firewall Deployment Options</a:t>
            </a:r>
          </a:p>
          <a:p>
            <a:pPr marL="457200" indent="-457200"/>
            <a:r>
              <a:rPr lang="en-SG" sz="2800" b="0" dirty="0"/>
              <a:t>Virtual Wire Interface</a:t>
            </a:r>
          </a:p>
          <a:p>
            <a:pPr marL="457200" indent="-457200"/>
            <a:r>
              <a:rPr lang="en-SG" sz="2800" b="0" dirty="0"/>
              <a:t>Layer 3 Interface</a:t>
            </a:r>
          </a:p>
          <a:p>
            <a:pPr marL="857250" lvl="1" indent="-457200"/>
            <a:r>
              <a:rPr lang="en-SG" sz="2400" b="0" dirty="0"/>
              <a:t>Security Zone</a:t>
            </a:r>
          </a:p>
          <a:p>
            <a:pPr marL="857250" lvl="1" indent="-457200"/>
            <a:r>
              <a:rPr lang="en-SG" sz="2400" b="0" dirty="0"/>
              <a:t>Interface Management Profile</a:t>
            </a:r>
          </a:p>
          <a:p>
            <a:pPr marL="857250" lvl="1" indent="-457200"/>
            <a:r>
              <a:rPr lang="en-SG" sz="2400" b="0" dirty="0"/>
              <a:t>DHCP</a:t>
            </a:r>
          </a:p>
          <a:p>
            <a:pPr marL="857250" lvl="1" indent="-457200"/>
            <a:r>
              <a:rPr lang="en-SG" sz="2400" b="0" dirty="0"/>
              <a:t>Virtual Router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392" y="1637412"/>
            <a:ext cx="7034297" cy="382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pPr eaLnBrk="1" hangingPunct="1"/>
            <a:r>
              <a:rPr lang="en-US" dirty="0"/>
              <a:t>Configuring a Virtual Wire Object</a:t>
            </a:r>
          </a:p>
        </p:txBody>
      </p:sp>
      <p:sp>
        <p:nvSpPr>
          <p:cNvPr id="2" name="Content Placeholder 1"/>
          <p:cNvSpPr>
            <a:spLocks noGrp="1"/>
          </p:cNvSpPr>
          <p:nvPr>
            <p:ph idx="1"/>
          </p:nvPr>
        </p:nvSpPr>
        <p:spPr/>
        <p:txBody>
          <a:bodyPr/>
          <a:lstStyle/>
          <a:p>
            <a:pPr marL="0" indent="0">
              <a:buNone/>
            </a:pPr>
            <a:r>
              <a:rPr lang="en-US" sz="1600" b="1" dirty="0"/>
              <a:t>Network &gt; </a:t>
            </a:r>
            <a:r>
              <a:rPr lang="en-US" sz="1600" b="1" dirty="0">
                <a:sym typeface="Wingdings" pitchFamily="2" charset="2"/>
              </a:rPr>
              <a:t>Virtual Wires &gt; Add</a:t>
            </a:r>
            <a:endParaRPr lang="en-US" sz="1600" b="1" dirty="0"/>
          </a:p>
        </p:txBody>
      </p:sp>
      <p:sp>
        <p:nvSpPr>
          <p:cNvPr id="8" name="Line Callout 2 (Accent Bar) 7"/>
          <p:cNvSpPr/>
          <p:nvPr/>
        </p:nvSpPr>
        <p:spPr bwMode="auto">
          <a:xfrm>
            <a:off x="152400" y="4022538"/>
            <a:ext cx="1550785" cy="1200329"/>
          </a:xfrm>
          <a:prstGeom prst="accentCallout2">
            <a:avLst>
              <a:gd name="adj1" fmla="val 25379"/>
              <a:gd name="adj2" fmla="val 106017"/>
              <a:gd name="adj3" fmla="val -66725"/>
              <a:gd name="adj4" fmla="val 136078"/>
              <a:gd name="adj5" fmla="val -66252"/>
              <a:gd name="adj6" fmla="val 202226"/>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buClr>
                <a:srgbClr val="FFFFFF"/>
              </a:buClr>
              <a:buFont typeface="Times New Roman" pitchFamily="18" charset="0"/>
              <a:buNone/>
              <a:defRPr/>
            </a:pPr>
            <a:r>
              <a:rPr lang="en-US" dirty="0">
                <a:solidFill>
                  <a:schemeClr val="tx1"/>
                </a:solidFill>
              </a:rPr>
              <a:t>Interfaces in the virtual wire</a:t>
            </a:r>
          </a:p>
        </p:txBody>
      </p:sp>
    </p:spTree>
    <p:custDataLst>
      <p:tags r:id="rId1"/>
    </p:custDataLst>
    <p:extLst>
      <p:ext uri="{BB962C8B-B14F-4D97-AF65-F5344CB8AC3E}">
        <p14:creationId xmlns:p14="http://schemas.microsoft.com/office/powerpoint/2010/main" val="3378195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28788" y="1900238"/>
            <a:ext cx="5686425" cy="305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6" name="Title 1"/>
          <p:cNvSpPr>
            <a:spLocks noGrp="1"/>
          </p:cNvSpPr>
          <p:nvPr>
            <p:ph type="title"/>
          </p:nvPr>
        </p:nvSpPr>
        <p:spPr/>
        <p:txBody>
          <a:bodyPr/>
          <a:lstStyle/>
          <a:p>
            <a:pPr eaLnBrk="1" hangingPunct="1"/>
            <a:r>
              <a:rPr lang="en-US" dirty="0"/>
              <a:t>Configuring Virtual Wire Interfaces</a:t>
            </a:r>
          </a:p>
        </p:txBody>
      </p:sp>
      <p:sp>
        <p:nvSpPr>
          <p:cNvPr id="2" name="Content Placeholder 1"/>
          <p:cNvSpPr>
            <a:spLocks noGrp="1"/>
          </p:cNvSpPr>
          <p:nvPr>
            <p:ph idx="1"/>
          </p:nvPr>
        </p:nvSpPr>
        <p:spPr/>
        <p:txBody>
          <a:bodyPr/>
          <a:lstStyle/>
          <a:p>
            <a:pPr marL="0" indent="0">
              <a:buNone/>
            </a:pPr>
            <a:r>
              <a:rPr lang="en-US" sz="1600" b="1" dirty="0"/>
              <a:t>Network &gt; </a:t>
            </a:r>
            <a:r>
              <a:rPr lang="en-US" sz="1600" b="1" dirty="0">
                <a:sym typeface="Wingdings" pitchFamily="2" charset="2"/>
              </a:rPr>
              <a:t>Interfaces &gt; Ethernet</a:t>
            </a:r>
            <a:endParaRPr lang="en-US" sz="1600" b="1" dirty="0"/>
          </a:p>
        </p:txBody>
      </p:sp>
      <p:sp>
        <p:nvSpPr>
          <p:cNvPr id="7" name="Line Callout 2 (Accent Bar) 6"/>
          <p:cNvSpPr/>
          <p:nvPr/>
        </p:nvSpPr>
        <p:spPr bwMode="auto">
          <a:xfrm>
            <a:off x="342847" y="3867074"/>
            <a:ext cx="1219200" cy="830997"/>
          </a:xfrm>
          <a:prstGeom prst="accentCallout2">
            <a:avLst>
              <a:gd name="adj1" fmla="val 33044"/>
              <a:gd name="adj2" fmla="val 105556"/>
              <a:gd name="adj3" fmla="val 105793"/>
              <a:gd name="adj4" fmla="val 157650"/>
              <a:gd name="adj5" fmla="val 31374"/>
              <a:gd name="adj6" fmla="val 218768"/>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spAutoFit/>
          </a:bodyPr>
          <a:lstStyle/>
          <a:p>
            <a:pPr>
              <a:buClr>
                <a:srgbClr val="FFFFFF"/>
              </a:buClr>
              <a:buFont typeface="Times New Roman" pitchFamily="18" charset="0"/>
              <a:buNone/>
              <a:defRPr/>
            </a:pPr>
            <a:r>
              <a:rPr lang="en-US" dirty="0">
                <a:solidFill>
                  <a:schemeClr val="tx1"/>
                </a:solidFill>
              </a:rPr>
              <a:t>Security Zone</a:t>
            </a:r>
          </a:p>
        </p:txBody>
      </p:sp>
      <p:sp>
        <p:nvSpPr>
          <p:cNvPr id="8" name="Line Callout 2 (Accent Bar) 7"/>
          <p:cNvSpPr/>
          <p:nvPr/>
        </p:nvSpPr>
        <p:spPr bwMode="auto">
          <a:xfrm>
            <a:off x="7699723" y="2412638"/>
            <a:ext cx="1219200" cy="1200329"/>
          </a:xfrm>
          <a:prstGeom prst="accentCallout2">
            <a:avLst>
              <a:gd name="adj1" fmla="val 18750"/>
              <a:gd name="adj2" fmla="val -8333"/>
              <a:gd name="adj3" fmla="val 198042"/>
              <a:gd name="adj4" fmla="val -77319"/>
              <a:gd name="adj5" fmla="val 122640"/>
              <a:gd name="adj6" fmla="val -314349"/>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spAutoFit/>
          </a:bodyPr>
          <a:lstStyle/>
          <a:p>
            <a:pPr>
              <a:buClr>
                <a:srgbClr val="FFFFFF"/>
              </a:buClr>
              <a:buFont typeface="Times New Roman" pitchFamily="18" charset="0"/>
              <a:buNone/>
              <a:defRPr/>
            </a:pPr>
            <a:r>
              <a:rPr lang="en-US" dirty="0">
                <a:solidFill>
                  <a:schemeClr val="tx1"/>
                </a:solidFill>
              </a:rPr>
              <a:t>Virtual Wire Object</a:t>
            </a:r>
          </a:p>
        </p:txBody>
      </p:sp>
      <p:sp>
        <p:nvSpPr>
          <p:cNvPr id="11" name="Line Callout 2 (Accent Bar) 10"/>
          <p:cNvSpPr/>
          <p:nvPr/>
        </p:nvSpPr>
        <p:spPr bwMode="auto">
          <a:xfrm>
            <a:off x="7686471" y="1445439"/>
            <a:ext cx="1219200" cy="830997"/>
          </a:xfrm>
          <a:prstGeom prst="accentCallout2">
            <a:avLst>
              <a:gd name="adj1" fmla="val 30217"/>
              <a:gd name="adj2" fmla="val -8429"/>
              <a:gd name="adj3" fmla="val 199589"/>
              <a:gd name="adj4" fmla="val -102990"/>
              <a:gd name="adj5" fmla="val 137997"/>
              <a:gd name="adj6" fmla="val -339181"/>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spAutoFit/>
          </a:bodyPr>
          <a:lstStyle/>
          <a:p>
            <a:pPr>
              <a:buClr>
                <a:srgbClr val="FFFFFF"/>
              </a:buClr>
              <a:buFont typeface="Times New Roman" pitchFamily="18" charset="0"/>
              <a:buNone/>
              <a:defRPr/>
            </a:pPr>
            <a:r>
              <a:rPr lang="en-US" dirty="0">
                <a:solidFill>
                  <a:schemeClr val="tx1"/>
                </a:solidFill>
              </a:rPr>
              <a:t>Interface Type</a:t>
            </a:r>
          </a:p>
        </p:txBody>
      </p:sp>
    </p:spTree>
    <p:custDataLst>
      <p:tags r:id="rId1"/>
    </p:custDataLst>
    <p:extLst>
      <p:ext uri="{BB962C8B-B14F-4D97-AF65-F5344CB8AC3E}">
        <p14:creationId xmlns:p14="http://schemas.microsoft.com/office/powerpoint/2010/main" val="21161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Layer 3 Interfaces</a:t>
            </a:r>
          </a:p>
        </p:txBody>
      </p:sp>
      <p:sp>
        <p:nvSpPr>
          <p:cNvPr id="38" name="Content Placeholder 37"/>
          <p:cNvSpPr>
            <a:spLocks noGrp="1"/>
          </p:cNvSpPr>
          <p:nvPr>
            <p:ph idx="1"/>
          </p:nvPr>
        </p:nvSpPr>
        <p:spPr>
          <a:xfrm>
            <a:off x="322457" y="962418"/>
            <a:ext cx="8440183" cy="1628896"/>
          </a:xfrm>
        </p:spPr>
        <p:txBody>
          <a:bodyPr>
            <a:noAutofit/>
          </a:bodyPr>
          <a:lstStyle/>
          <a:p>
            <a:r>
              <a:rPr lang="en-US" sz="2400" dirty="0"/>
              <a:t>Enables routing between multiple interfaces:</a:t>
            </a:r>
          </a:p>
          <a:p>
            <a:pPr lvl="1"/>
            <a:r>
              <a:rPr lang="en-US" sz="2000" dirty="0"/>
              <a:t>Requires a virtual router</a:t>
            </a:r>
          </a:p>
          <a:p>
            <a:r>
              <a:rPr lang="en-US" sz="2400" dirty="0"/>
              <a:t>Requires network configuration to accommodate new IP addresses</a:t>
            </a:r>
          </a:p>
          <a:p>
            <a:r>
              <a:rPr lang="en-US" sz="2400" dirty="0"/>
              <a:t>Routing between Layer 3 interfaces requires a router. An internal virtual router provides a routable connection between the Layer 3 interfaces.</a:t>
            </a:r>
          </a:p>
        </p:txBody>
      </p:sp>
      <p:sp>
        <p:nvSpPr>
          <p:cNvPr id="4" name="Rounded Rectangle 3"/>
          <p:cNvSpPr/>
          <p:nvPr/>
        </p:nvSpPr>
        <p:spPr>
          <a:xfrm>
            <a:off x="3138155" y="4246214"/>
            <a:ext cx="2701803" cy="174159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5" name="TextBox 4"/>
          <p:cNvSpPr txBox="1"/>
          <p:nvPr/>
        </p:nvSpPr>
        <p:spPr>
          <a:xfrm>
            <a:off x="3951451" y="3876882"/>
            <a:ext cx="1329210" cy="461665"/>
          </a:xfrm>
          <a:prstGeom prst="rect">
            <a:avLst/>
          </a:prstGeom>
          <a:noFill/>
        </p:spPr>
        <p:txBody>
          <a:bodyPr wrap="none" rtlCol="0">
            <a:spAutoFit/>
          </a:bodyPr>
          <a:lstStyle/>
          <a:p>
            <a:r>
              <a:rPr lang="en-US" b="1" dirty="0">
                <a:latin typeface="Arial" pitchFamily="34" charset="0"/>
                <a:cs typeface="Arial" pitchFamily="34" charset="0"/>
              </a:rPr>
              <a:t>Firewall</a:t>
            </a:r>
          </a:p>
        </p:txBody>
      </p:sp>
      <p:sp>
        <p:nvSpPr>
          <p:cNvPr id="6" name="Rectangle 5"/>
          <p:cNvSpPr/>
          <p:nvPr/>
        </p:nvSpPr>
        <p:spPr>
          <a:xfrm>
            <a:off x="5633769" y="5007260"/>
            <a:ext cx="206188" cy="197223"/>
          </a:xfrm>
          <a:prstGeom prst="rect">
            <a:avLst/>
          </a:prstGeom>
          <a:solidFill>
            <a:schemeClr val="bg1"/>
          </a:solidFill>
          <a:ln w="19050">
            <a:solidFill>
              <a:srgbClr val="004E7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7" name="Rectangle 6"/>
          <p:cNvSpPr/>
          <p:nvPr/>
        </p:nvSpPr>
        <p:spPr>
          <a:xfrm>
            <a:off x="3156183" y="5007260"/>
            <a:ext cx="206188" cy="197223"/>
          </a:xfrm>
          <a:prstGeom prst="rect">
            <a:avLst/>
          </a:prstGeom>
          <a:solidFill>
            <a:schemeClr val="bg1"/>
          </a:solidFill>
          <a:ln w="19050">
            <a:solidFill>
              <a:srgbClr val="004E7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cxnSp>
        <p:nvCxnSpPr>
          <p:cNvPr id="10" name="Straight Connector 9"/>
          <p:cNvCxnSpPr>
            <a:stCxn id="7" idx="3"/>
          </p:cNvCxnSpPr>
          <p:nvPr/>
        </p:nvCxnSpPr>
        <p:spPr>
          <a:xfrm flipV="1">
            <a:off x="3362371" y="5104059"/>
            <a:ext cx="572130" cy="1813"/>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6" idx="1"/>
          </p:cNvCxnSpPr>
          <p:nvPr/>
        </p:nvCxnSpPr>
        <p:spPr>
          <a:xfrm>
            <a:off x="5011873" y="5104059"/>
            <a:ext cx="621896" cy="1813"/>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7" idx="1"/>
          </p:cNvCxnSpPr>
          <p:nvPr/>
        </p:nvCxnSpPr>
        <p:spPr>
          <a:xfrm flipH="1" flipV="1">
            <a:off x="1470819" y="5105871"/>
            <a:ext cx="1685365" cy="1"/>
          </a:xfrm>
          <a:prstGeom prst="line">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5850920" y="5117014"/>
            <a:ext cx="2086887" cy="11062"/>
          </a:xfrm>
          <a:prstGeom prst="line">
            <a:avLst/>
          </a:prstGeom>
          <a:ln w="38100">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816111" y="4532236"/>
            <a:ext cx="1314763" cy="584775"/>
          </a:xfrm>
          <a:prstGeom prst="rect">
            <a:avLst/>
          </a:prstGeom>
          <a:noFill/>
        </p:spPr>
        <p:txBody>
          <a:bodyPr wrap="square" rtlCol="0">
            <a:spAutoFit/>
          </a:bodyPr>
          <a:lstStyle/>
          <a:p>
            <a:r>
              <a:rPr lang="en-US" sz="1600" dirty="0">
                <a:latin typeface="Arial" pitchFamily="34" charset="0"/>
                <a:cs typeface="Arial" pitchFamily="34" charset="0"/>
              </a:rPr>
              <a:t>Layer 3 interface</a:t>
            </a:r>
          </a:p>
        </p:txBody>
      </p:sp>
      <p:sp>
        <p:nvSpPr>
          <p:cNvPr id="15" name="TextBox 14"/>
          <p:cNvSpPr txBox="1"/>
          <p:nvPr/>
        </p:nvSpPr>
        <p:spPr>
          <a:xfrm>
            <a:off x="5816111" y="5117012"/>
            <a:ext cx="1314763" cy="338554"/>
          </a:xfrm>
          <a:prstGeom prst="rect">
            <a:avLst/>
          </a:prstGeom>
          <a:noFill/>
        </p:spPr>
        <p:txBody>
          <a:bodyPr wrap="square" rtlCol="0">
            <a:spAutoFit/>
          </a:bodyPr>
          <a:lstStyle/>
          <a:p>
            <a:r>
              <a:rPr lang="en-US" sz="1600" dirty="0">
                <a:latin typeface="Arial" pitchFamily="34" charset="0"/>
                <a:cs typeface="Arial" pitchFamily="34" charset="0"/>
              </a:rPr>
              <a:t>IP address</a:t>
            </a:r>
          </a:p>
        </p:txBody>
      </p:sp>
      <p:sp>
        <p:nvSpPr>
          <p:cNvPr id="16" name="TextBox 15"/>
          <p:cNvSpPr txBox="1"/>
          <p:nvPr/>
        </p:nvSpPr>
        <p:spPr>
          <a:xfrm>
            <a:off x="1832458" y="4532238"/>
            <a:ext cx="1314763" cy="584775"/>
          </a:xfrm>
          <a:prstGeom prst="rect">
            <a:avLst/>
          </a:prstGeom>
          <a:noFill/>
        </p:spPr>
        <p:txBody>
          <a:bodyPr wrap="square" rtlCol="0">
            <a:spAutoFit/>
          </a:bodyPr>
          <a:lstStyle/>
          <a:p>
            <a:pPr algn="r"/>
            <a:r>
              <a:rPr lang="en-US" sz="1600" dirty="0">
                <a:latin typeface="Arial" pitchFamily="34" charset="0"/>
                <a:cs typeface="Arial" pitchFamily="34" charset="0"/>
              </a:rPr>
              <a:t>Layer 3 interface</a:t>
            </a:r>
          </a:p>
        </p:txBody>
      </p:sp>
      <p:sp>
        <p:nvSpPr>
          <p:cNvPr id="17" name="TextBox 16"/>
          <p:cNvSpPr txBox="1"/>
          <p:nvPr/>
        </p:nvSpPr>
        <p:spPr>
          <a:xfrm>
            <a:off x="1841421" y="5117014"/>
            <a:ext cx="1314763" cy="338554"/>
          </a:xfrm>
          <a:prstGeom prst="rect">
            <a:avLst/>
          </a:prstGeom>
          <a:noFill/>
        </p:spPr>
        <p:txBody>
          <a:bodyPr wrap="square" rtlCol="0">
            <a:spAutoFit/>
          </a:bodyPr>
          <a:lstStyle/>
          <a:p>
            <a:pPr algn="r"/>
            <a:r>
              <a:rPr lang="en-US" sz="1600" dirty="0">
                <a:latin typeface="Arial" pitchFamily="34" charset="0"/>
                <a:cs typeface="Arial" pitchFamily="34" charset="0"/>
              </a:rPr>
              <a:t>IP address</a:t>
            </a:r>
          </a:p>
        </p:txBody>
      </p:sp>
      <p:pic>
        <p:nvPicPr>
          <p:cNvPr id="18" name="Picture 4" descr="Untitled-5"/>
          <p:cNvPicPr>
            <a:picLocks noChangeAspect="1" noChangeArrowheads="1"/>
          </p:cNvPicPr>
          <p:nvPr/>
        </p:nvPicPr>
        <p:blipFill>
          <a:blip r:embed="rId3" cstate="print"/>
          <a:srcRect/>
          <a:stretch>
            <a:fillRect/>
          </a:stretch>
        </p:blipFill>
        <p:spPr bwMode="auto">
          <a:xfrm>
            <a:off x="7448432" y="4663090"/>
            <a:ext cx="1334528" cy="942020"/>
          </a:xfrm>
          <a:prstGeom prst="rect">
            <a:avLst/>
          </a:prstGeom>
          <a:noFill/>
          <a:ln w="9525">
            <a:noFill/>
            <a:miter lim="800000"/>
            <a:headEnd/>
            <a:tailEnd/>
          </a:ln>
        </p:spPr>
      </p:pic>
      <p:pic>
        <p:nvPicPr>
          <p:cNvPr id="19" name="Picture 4" descr="Untitled-5"/>
          <p:cNvPicPr>
            <a:picLocks noChangeAspect="1" noChangeArrowheads="1"/>
          </p:cNvPicPr>
          <p:nvPr/>
        </p:nvPicPr>
        <p:blipFill>
          <a:blip r:embed="rId3" cstate="print"/>
          <a:srcRect/>
          <a:stretch>
            <a:fillRect/>
          </a:stretch>
        </p:blipFill>
        <p:spPr bwMode="auto">
          <a:xfrm>
            <a:off x="403798" y="4684608"/>
            <a:ext cx="1334528" cy="942020"/>
          </a:xfrm>
          <a:prstGeom prst="rect">
            <a:avLst/>
          </a:prstGeom>
          <a:noFill/>
          <a:ln w="9525">
            <a:noFill/>
            <a:miter lim="800000"/>
            <a:headEnd/>
            <a:tailEnd/>
          </a:ln>
        </p:spPr>
      </p:pic>
      <p:sp>
        <p:nvSpPr>
          <p:cNvPr id="20" name="TextBox 19"/>
          <p:cNvSpPr txBox="1"/>
          <p:nvPr/>
        </p:nvSpPr>
        <p:spPr>
          <a:xfrm flipH="1">
            <a:off x="6473491" y="3794632"/>
            <a:ext cx="1199500" cy="615553"/>
          </a:xfrm>
          <a:prstGeom prst="rect">
            <a:avLst/>
          </a:prstGeom>
          <a:noFill/>
        </p:spPr>
        <p:txBody>
          <a:bodyPr wrap="square" rtlCol="0">
            <a:spAutoFit/>
          </a:bodyPr>
          <a:lstStyle/>
          <a:p>
            <a:pPr algn="ctr"/>
            <a:r>
              <a:rPr lang="en-US" sz="2000" b="1" dirty="0">
                <a:latin typeface="Arial" pitchFamily="34" charset="0"/>
                <a:cs typeface="Arial" pitchFamily="34" charset="0"/>
              </a:rPr>
              <a:t>Zone B</a:t>
            </a:r>
          </a:p>
          <a:p>
            <a:pPr algn="ctr"/>
            <a:r>
              <a:rPr lang="en-US" sz="1400" dirty="0">
                <a:solidFill>
                  <a:schemeClr val="tx1">
                    <a:lumMod val="65000"/>
                    <a:lumOff val="35000"/>
                  </a:schemeClr>
                </a:solidFill>
                <a:latin typeface="Arial" pitchFamily="34" charset="0"/>
                <a:cs typeface="Arial" pitchFamily="34" charset="0"/>
              </a:rPr>
              <a:t>(Layer 3)</a:t>
            </a:r>
          </a:p>
        </p:txBody>
      </p:sp>
      <p:sp>
        <p:nvSpPr>
          <p:cNvPr id="21" name="TextBox 20"/>
          <p:cNvSpPr txBox="1"/>
          <p:nvPr/>
        </p:nvSpPr>
        <p:spPr>
          <a:xfrm flipH="1">
            <a:off x="1394651" y="3794632"/>
            <a:ext cx="1199500" cy="615553"/>
          </a:xfrm>
          <a:prstGeom prst="rect">
            <a:avLst/>
          </a:prstGeom>
          <a:noFill/>
        </p:spPr>
        <p:txBody>
          <a:bodyPr wrap="square" rtlCol="0">
            <a:spAutoFit/>
          </a:bodyPr>
          <a:lstStyle/>
          <a:p>
            <a:pPr algn="ctr"/>
            <a:r>
              <a:rPr lang="en-US" sz="2000" b="1" dirty="0">
                <a:latin typeface="Arial" pitchFamily="34" charset="0"/>
                <a:cs typeface="Arial" pitchFamily="34" charset="0"/>
              </a:rPr>
              <a:t>Zone A</a:t>
            </a:r>
          </a:p>
          <a:p>
            <a:pPr algn="ctr"/>
            <a:r>
              <a:rPr lang="en-US" sz="1400" dirty="0">
                <a:solidFill>
                  <a:schemeClr val="tx1">
                    <a:lumMod val="65000"/>
                    <a:lumOff val="35000"/>
                  </a:schemeClr>
                </a:solidFill>
                <a:latin typeface="Arial" pitchFamily="34" charset="0"/>
                <a:cs typeface="Arial" pitchFamily="34" charset="0"/>
              </a:rPr>
              <a:t>(Layer 3)</a:t>
            </a:r>
          </a:p>
        </p:txBody>
      </p:sp>
      <p:sp>
        <p:nvSpPr>
          <p:cNvPr id="40" name="TextBox 39"/>
          <p:cNvSpPr txBox="1"/>
          <p:nvPr/>
        </p:nvSpPr>
        <p:spPr>
          <a:xfrm>
            <a:off x="3658586" y="5435025"/>
            <a:ext cx="1794851" cy="584775"/>
          </a:xfrm>
          <a:prstGeom prst="rect">
            <a:avLst/>
          </a:prstGeom>
          <a:noFill/>
        </p:spPr>
        <p:txBody>
          <a:bodyPr wrap="square" rtlCol="0">
            <a:spAutoFit/>
          </a:bodyPr>
          <a:lstStyle/>
          <a:p>
            <a:pPr algn="ctr"/>
            <a:r>
              <a:rPr lang="en-US" sz="1600" dirty="0">
                <a:solidFill>
                  <a:schemeClr val="bg1"/>
                </a:solidFill>
                <a:latin typeface="Arial" pitchFamily="34" charset="0"/>
                <a:cs typeface="Arial" pitchFamily="34" charset="0"/>
              </a:rPr>
              <a:t>Traffic inspection and control</a:t>
            </a:r>
          </a:p>
        </p:txBody>
      </p:sp>
      <p:sp>
        <p:nvSpPr>
          <p:cNvPr id="24" name="Rounded Rectangle 23"/>
          <p:cNvSpPr/>
          <p:nvPr/>
        </p:nvSpPr>
        <p:spPr>
          <a:xfrm>
            <a:off x="3939495" y="4789580"/>
            <a:ext cx="1123920" cy="583398"/>
          </a:xfrm>
          <a:prstGeom prst="roundRect">
            <a:avLst/>
          </a:prstGeom>
          <a:solidFill>
            <a:schemeClr val="accent2"/>
          </a:solidFill>
          <a:ln>
            <a:solidFill>
              <a:srgbClr val="004E7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r>
              <a:rPr lang="en-US" sz="1600" dirty="0">
                <a:solidFill>
                  <a:schemeClr val="tx1"/>
                </a:solidFill>
                <a:latin typeface="Arial" pitchFamily="34" charset="0"/>
                <a:cs typeface="Arial" pitchFamily="34" charset="0"/>
              </a:rPr>
              <a:t>Virtual Router</a:t>
            </a:r>
          </a:p>
        </p:txBody>
      </p:sp>
    </p:spTree>
    <p:extLst>
      <p:ext uri="{BB962C8B-B14F-4D97-AF65-F5344CB8AC3E}">
        <p14:creationId xmlns:p14="http://schemas.microsoft.com/office/powerpoint/2010/main" val="2082913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Interfaces</a:t>
            </a:r>
          </a:p>
        </p:txBody>
      </p:sp>
      <p:grpSp>
        <p:nvGrpSpPr>
          <p:cNvPr id="6" name="Group 5"/>
          <p:cNvGrpSpPr/>
          <p:nvPr/>
        </p:nvGrpSpPr>
        <p:grpSpPr>
          <a:xfrm>
            <a:off x="789889" y="2806802"/>
            <a:ext cx="7645149" cy="2871439"/>
            <a:chOff x="533556" y="3430278"/>
            <a:chExt cx="7645149" cy="2871439"/>
          </a:xfrm>
        </p:grpSpPr>
        <p:cxnSp>
          <p:nvCxnSpPr>
            <p:cNvPr id="91" name="Straight Connector 38"/>
            <p:cNvCxnSpPr>
              <a:cxnSpLocks noChangeShapeType="1"/>
            </p:cNvCxnSpPr>
            <p:nvPr/>
          </p:nvCxnSpPr>
          <p:spPr bwMode="auto">
            <a:xfrm flipH="1">
              <a:off x="1725360" y="4407712"/>
              <a:ext cx="1833928" cy="1358851"/>
            </a:xfrm>
            <a:prstGeom prst="line">
              <a:avLst/>
            </a:prstGeom>
            <a:noFill/>
            <a:ln w="12700" algn="ctr">
              <a:solidFill>
                <a:schemeClr val="tx2"/>
              </a:solidFill>
              <a:round/>
              <a:headEnd/>
              <a:tailEnd/>
            </a:ln>
          </p:spPr>
        </p:cxnSp>
        <p:cxnSp>
          <p:nvCxnSpPr>
            <p:cNvPr id="35" name="Straight Connector 38"/>
            <p:cNvCxnSpPr>
              <a:cxnSpLocks noChangeShapeType="1"/>
            </p:cNvCxnSpPr>
            <p:nvPr/>
          </p:nvCxnSpPr>
          <p:spPr bwMode="auto">
            <a:xfrm flipV="1">
              <a:off x="4132968" y="4627133"/>
              <a:ext cx="1727987" cy="5557"/>
            </a:xfrm>
            <a:prstGeom prst="line">
              <a:avLst/>
            </a:prstGeom>
            <a:noFill/>
            <a:ln w="12700" algn="ctr">
              <a:solidFill>
                <a:schemeClr val="tx2"/>
              </a:solidFill>
              <a:round/>
              <a:headEnd/>
              <a:tailEnd/>
            </a:ln>
          </p:spPr>
        </p:cxnSp>
        <p:pic>
          <p:nvPicPr>
            <p:cNvPr id="23" name="Picture 11" descr="Untitled-8"/>
            <p:cNvPicPr>
              <a:picLocks noChangeAspect="1" noChangeArrowheads="1"/>
            </p:cNvPicPr>
            <p:nvPr/>
          </p:nvPicPr>
          <p:blipFill>
            <a:blip r:embed="rId3" cstate="print"/>
            <a:srcRect/>
            <a:stretch>
              <a:fillRect/>
            </a:stretch>
          </p:blipFill>
          <p:spPr bwMode="auto">
            <a:xfrm>
              <a:off x="6392768" y="4142945"/>
              <a:ext cx="1785937" cy="979488"/>
            </a:xfrm>
            <a:prstGeom prst="rect">
              <a:avLst/>
            </a:prstGeom>
            <a:noFill/>
            <a:ln w="9525">
              <a:noFill/>
              <a:miter lim="800000"/>
              <a:headEnd/>
              <a:tailEnd/>
            </a:ln>
          </p:spPr>
        </p:pic>
        <p:sp>
          <p:nvSpPr>
            <p:cNvPr id="32" name="Text Box 49_0"/>
            <p:cNvSpPr txBox="1">
              <a:spLocks noChangeArrowheads="1"/>
            </p:cNvSpPr>
            <p:nvPr/>
          </p:nvSpPr>
          <p:spPr bwMode="auto">
            <a:xfrm>
              <a:off x="6744826" y="4439489"/>
              <a:ext cx="1078523" cy="338554"/>
            </a:xfrm>
            <a:prstGeom prst="rect">
              <a:avLst/>
            </a:prstGeom>
            <a:noFill/>
            <a:ln w="12700" algn="ctr">
              <a:noFill/>
              <a:miter lim="800000"/>
              <a:headEnd/>
              <a:tailEnd/>
            </a:ln>
          </p:spPr>
          <p:txBody>
            <a:bodyPr wrap="square">
              <a:spAutoFit/>
            </a:bodyPr>
            <a:lstStyle/>
            <a:p>
              <a:pPr>
                <a:buClr>
                  <a:srgbClr val="FFFFFF"/>
                </a:buClr>
                <a:buFont typeface="Times New Roman" pitchFamily="18" charset="0"/>
                <a:buNone/>
              </a:pPr>
              <a:r>
                <a:rPr kumimoji="1" lang="en-US" altLang="ko-KR" sz="1600" dirty="0">
                  <a:ea typeface="굴림"/>
                  <a:cs typeface="굴림"/>
                </a:rPr>
                <a:t>Internet</a:t>
              </a:r>
            </a:p>
          </p:txBody>
        </p:sp>
        <p:cxnSp>
          <p:nvCxnSpPr>
            <p:cNvPr id="34" name="Straight Connector 20"/>
            <p:cNvCxnSpPr>
              <a:cxnSpLocks noChangeShapeType="1"/>
            </p:cNvCxnSpPr>
            <p:nvPr/>
          </p:nvCxnSpPr>
          <p:spPr bwMode="auto">
            <a:xfrm>
              <a:off x="5860955" y="4628720"/>
              <a:ext cx="531813" cy="3175"/>
            </a:xfrm>
            <a:prstGeom prst="line">
              <a:avLst/>
            </a:prstGeom>
            <a:noFill/>
            <a:ln w="12700" algn="ctr">
              <a:solidFill>
                <a:schemeClr val="tx2"/>
              </a:solidFill>
              <a:round/>
              <a:headEnd/>
              <a:tailEnd/>
            </a:ln>
          </p:spPr>
        </p:cxnSp>
        <p:cxnSp>
          <p:nvCxnSpPr>
            <p:cNvPr id="36" name="Straight Connector 43"/>
            <p:cNvCxnSpPr>
              <a:cxnSpLocks noChangeShapeType="1"/>
            </p:cNvCxnSpPr>
            <p:nvPr/>
          </p:nvCxnSpPr>
          <p:spPr bwMode="auto">
            <a:xfrm>
              <a:off x="2035881" y="4490503"/>
              <a:ext cx="1971372" cy="1587"/>
            </a:xfrm>
            <a:prstGeom prst="line">
              <a:avLst/>
            </a:prstGeom>
            <a:noFill/>
            <a:ln w="12700" algn="ctr">
              <a:solidFill>
                <a:schemeClr val="tx2"/>
              </a:solidFill>
              <a:round/>
              <a:headEnd/>
              <a:tailEnd/>
            </a:ln>
          </p:spPr>
        </p:cxnSp>
        <p:sp>
          <p:nvSpPr>
            <p:cNvPr id="37" name="Text Box 5"/>
            <p:cNvSpPr txBox="1">
              <a:spLocks noChangeArrowheads="1"/>
            </p:cNvSpPr>
            <p:nvPr/>
          </p:nvSpPr>
          <p:spPr bwMode="auto">
            <a:xfrm>
              <a:off x="2783039" y="4088323"/>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E1/3</a:t>
              </a:r>
            </a:p>
          </p:txBody>
        </p:sp>
        <p:sp>
          <p:nvSpPr>
            <p:cNvPr id="38" name="Text Box 5_1"/>
            <p:cNvSpPr txBox="1">
              <a:spLocks noChangeArrowheads="1"/>
            </p:cNvSpPr>
            <p:nvPr/>
          </p:nvSpPr>
          <p:spPr bwMode="auto">
            <a:xfrm>
              <a:off x="4345217" y="4387151"/>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E1/4</a:t>
              </a:r>
            </a:p>
          </p:txBody>
        </p:sp>
        <p:sp>
          <p:nvSpPr>
            <p:cNvPr id="41" name="Text Box 5"/>
            <p:cNvSpPr txBox="1">
              <a:spLocks noChangeArrowheads="1"/>
            </p:cNvSpPr>
            <p:nvPr/>
          </p:nvSpPr>
          <p:spPr bwMode="auto">
            <a:xfrm>
              <a:off x="4225990" y="4616603"/>
              <a:ext cx="1163361" cy="249299"/>
            </a:xfrm>
            <a:prstGeom prst="rect">
              <a:avLst/>
            </a:prstGeom>
            <a:noFill/>
            <a:ln w="9525" algn="ctr">
              <a:noFill/>
              <a:miter lim="800000"/>
              <a:headEnd/>
              <a:tailEnd/>
            </a:ln>
          </p:spPr>
          <p:txBody>
            <a:bodyPr wrap="square">
              <a:spAutoFit/>
            </a:bodyPr>
            <a:lstStyle/>
            <a:p>
              <a:pPr>
                <a:buClr>
                  <a:srgbClr val="FFFFFF"/>
                </a:buClr>
                <a:buFont typeface="Times New Roman" pitchFamily="18" charset="0"/>
                <a:buNone/>
              </a:pPr>
              <a:r>
                <a:rPr kumimoji="1" lang="en-US" sz="1200" b="1" dirty="0">
                  <a:solidFill>
                    <a:srgbClr val="000000"/>
                  </a:solidFill>
                </a:rPr>
                <a:t>172.16.2.1/24</a:t>
              </a:r>
            </a:p>
          </p:txBody>
        </p:sp>
        <p:sp>
          <p:nvSpPr>
            <p:cNvPr id="43" name="Line Callout 2 (Accent Bar) 42"/>
            <p:cNvSpPr/>
            <p:nvPr/>
          </p:nvSpPr>
          <p:spPr bwMode="auto">
            <a:xfrm>
              <a:off x="4996961" y="5101388"/>
              <a:ext cx="1963393" cy="1200329"/>
            </a:xfrm>
            <a:prstGeom prst="accentCallout2">
              <a:avLst>
                <a:gd name="adj1" fmla="val 43035"/>
                <a:gd name="adj2" fmla="val -3437"/>
                <a:gd name="adj3" fmla="val 43721"/>
                <a:gd name="adj4" fmla="val -19337"/>
                <a:gd name="adj5" fmla="val -29720"/>
                <a:gd name="adj6" fmla="val -47774"/>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spcBef>
                  <a:spcPts val="0"/>
                </a:spcBef>
                <a:buClr>
                  <a:srgbClr val="FFFFFF"/>
                </a:buClr>
                <a:buFont typeface="Times New Roman" pitchFamily="18" charset="0"/>
                <a:buNone/>
                <a:defRPr/>
              </a:pPr>
              <a:r>
                <a:rPr lang="en-US" dirty="0">
                  <a:solidFill>
                    <a:schemeClr val="tx1"/>
                  </a:solidFill>
                </a:rPr>
                <a:t>Routing between networks</a:t>
              </a:r>
            </a:p>
          </p:txBody>
        </p:sp>
        <p:sp>
          <p:nvSpPr>
            <p:cNvPr id="46" name="Rectangle 45"/>
            <p:cNvSpPr/>
            <p:nvPr/>
          </p:nvSpPr>
          <p:spPr>
            <a:xfrm>
              <a:off x="617628" y="3430278"/>
              <a:ext cx="1611312" cy="406265"/>
            </a:xfrm>
            <a:prstGeom prst="rect">
              <a:avLst/>
            </a:prstGeom>
          </p:spPr>
          <p:txBody>
            <a:bodyPr wrap="square">
              <a:spAutoFit/>
            </a:bodyPr>
            <a:lstStyle/>
            <a:p>
              <a:pPr algn="l" eaLnBrk="1" hangingPunct="1">
                <a:buClrTx/>
                <a:buSzPct val="85000"/>
                <a:buFont typeface="Times New Roman" pitchFamily="18" charset="0"/>
                <a:buNone/>
              </a:pPr>
              <a:r>
                <a:rPr lang="en-US" sz="2400" kern="0" dirty="0">
                  <a:solidFill>
                    <a:srgbClr val="004B72"/>
                  </a:solidFill>
                  <a:latin typeface="Arial"/>
                </a:rPr>
                <a:t>Layer 3</a:t>
              </a:r>
            </a:p>
          </p:txBody>
        </p:sp>
        <p:pic>
          <p:nvPicPr>
            <p:cNvPr id="31" name="Picture 14" descr="Untitled-11"/>
            <p:cNvPicPr>
              <a:picLocks noChangeAspect="1" noChangeArrowheads="1"/>
            </p:cNvPicPr>
            <p:nvPr/>
          </p:nvPicPr>
          <p:blipFill>
            <a:blip r:embed="rId4" cstate="print"/>
            <a:srcRect/>
            <a:stretch>
              <a:fillRect/>
            </a:stretch>
          </p:blipFill>
          <p:spPr bwMode="auto">
            <a:xfrm>
              <a:off x="3317194" y="4294403"/>
              <a:ext cx="968375" cy="538163"/>
            </a:xfrm>
            <a:prstGeom prst="rect">
              <a:avLst/>
            </a:prstGeom>
            <a:noFill/>
            <a:ln w="9525">
              <a:noFill/>
              <a:miter lim="800000"/>
              <a:headEnd/>
              <a:tailEnd/>
            </a:ln>
          </p:spPr>
        </p:pic>
        <p:grpSp>
          <p:nvGrpSpPr>
            <p:cNvPr id="73" name="Group 72"/>
            <p:cNvGrpSpPr/>
            <p:nvPr/>
          </p:nvGrpSpPr>
          <p:grpSpPr>
            <a:xfrm>
              <a:off x="827955" y="3910742"/>
              <a:ext cx="1503362" cy="836494"/>
              <a:chOff x="791710" y="1787588"/>
              <a:chExt cx="1503362" cy="836494"/>
            </a:xfrm>
          </p:grpSpPr>
          <p:sp>
            <p:nvSpPr>
              <p:cNvPr id="74" name="Oval 5"/>
              <p:cNvSpPr>
                <a:spLocks noChangeArrowheads="1"/>
              </p:cNvSpPr>
              <p:nvPr/>
            </p:nvSpPr>
            <p:spPr bwMode="auto">
              <a:xfrm>
                <a:off x="791710" y="1992493"/>
                <a:ext cx="1503362" cy="631589"/>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75" name="Picture 9" descr="Untitled-1"/>
              <p:cNvPicPr>
                <a:picLocks noChangeAspect="1" noChangeArrowheads="1"/>
              </p:cNvPicPr>
              <p:nvPr/>
            </p:nvPicPr>
            <p:blipFill>
              <a:blip r:embed="rId5" cstate="print"/>
              <a:srcRect/>
              <a:stretch>
                <a:fillRect/>
              </a:stretch>
            </p:blipFill>
            <p:spPr bwMode="auto">
              <a:xfrm>
                <a:off x="1164977" y="1787588"/>
                <a:ext cx="583035" cy="609894"/>
              </a:xfrm>
              <a:prstGeom prst="rect">
                <a:avLst/>
              </a:prstGeom>
              <a:noFill/>
              <a:ln w="9525">
                <a:noFill/>
                <a:miter lim="800000"/>
                <a:headEnd/>
                <a:tailEnd/>
              </a:ln>
            </p:spPr>
          </p:pic>
          <p:pic>
            <p:nvPicPr>
              <p:cNvPr id="76" name="Picture 16" descr="Untitled-1"/>
              <p:cNvPicPr>
                <a:picLocks noChangeAspect="1" noChangeArrowheads="1"/>
              </p:cNvPicPr>
              <p:nvPr/>
            </p:nvPicPr>
            <p:blipFill>
              <a:blip r:embed="rId5" cstate="print"/>
              <a:srcRect/>
              <a:stretch>
                <a:fillRect/>
              </a:stretch>
            </p:blipFill>
            <p:spPr bwMode="auto">
              <a:xfrm>
                <a:off x="1340850" y="1941869"/>
                <a:ext cx="583035" cy="609894"/>
              </a:xfrm>
              <a:prstGeom prst="rect">
                <a:avLst/>
              </a:prstGeom>
              <a:noFill/>
              <a:ln w="9525">
                <a:noFill/>
                <a:miter lim="800000"/>
                <a:headEnd/>
                <a:tailEnd/>
              </a:ln>
            </p:spPr>
          </p:pic>
        </p:grpSp>
        <p:pic>
          <p:nvPicPr>
            <p:cNvPr id="22" name="Picture 10" descr="Untitled-6"/>
            <p:cNvPicPr>
              <a:picLocks noChangeAspect="1" noChangeArrowheads="1"/>
            </p:cNvPicPr>
            <p:nvPr/>
          </p:nvPicPr>
          <p:blipFill>
            <a:blip r:embed="rId6" cstate="print"/>
            <a:srcRect/>
            <a:stretch>
              <a:fillRect/>
            </a:stretch>
          </p:blipFill>
          <p:spPr bwMode="auto">
            <a:xfrm>
              <a:off x="5520052" y="4388825"/>
              <a:ext cx="720725" cy="504825"/>
            </a:xfrm>
            <a:prstGeom prst="rect">
              <a:avLst/>
            </a:prstGeom>
            <a:noFill/>
            <a:ln w="9525">
              <a:noFill/>
              <a:miter lim="800000"/>
              <a:headEnd/>
              <a:tailEnd/>
            </a:ln>
          </p:spPr>
        </p:pic>
        <p:sp>
          <p:nvSpPr>
            <p:cNvPr id="81" name="Text Box 5"/>
            <p:cNvSpPr txBox="1">
              <a:spLocks noChangeArrowheads="1"/>
            </p:cNvSpPr>
            <p:nvPr/>
          </p:nvSpPr>
          <p:spPr bwMode="auto">
            <a:xfrm>
              <a:off x="2215707" y="4296369"/>
              <a:ext cx="1257686" cy="249299"/>
            </a:xfrm>
            <a:prstGeom prst="rect">
              <a:avLst/>
            </a:prstGeom>
            <a:noFill/>
            <a:ln w="9525" algn="ctr">
              <a:noFill/>
              <a:miter lim="800000"/>
              <a:headEnd/>
              <a:tailEnd/>
            </a:ln>
          </p:spPr>
          <p:txBody>
            <a:bodyPr wrap="square">
              <a:spAutoFit/>
            </a:bodyPr>
            <a:lstStyle/>
            <a:p>
              <a:pPr>
                <a:buClr>
                  <a:srgbClr val="FFFFFF"/>
                </a:buClr>
                <a:buFont typeface="Times New Roman" pitchFamily="18" charset="0"/>
                <a:buNone/>
              </a:pPr>
              <a:r>
                <a:rPr kumimoji="1" lang="en-US" sz="1200" b="1" dirty="0">
                  <a:solidFill>
                    <a:srgbClr val="000000"/>
                  </a:solidFill>
                </a:rPr>
                <a:t>10.1.2.1/24</a:t>
              </a:r>
            </a:p>
          </p:txBody>
        </p:sp>
        <p:grpSp>
          <p:nvGrpSpPr>
            <p:cNvPr id="82" name="Group 81"/>
            <p:cNvGrpSpPr/>
            <p:nvPr/>
          </p:nvGrpSpPr>
          <p:grpSpPr>
            <a:xfrm>
              <a:off x="1245651" y="5027554"/>
              <a:ext cx="1503362" cy="1046221"/>
              <a:chOff x="2420242" y="2853242"/>
              <a:chExt cx="1503362" cy="1046221"/>
            </a:xfrm>
          </p:grpSpPr>
          <p:sp>
            <p:nvSpPr>
              <p:cNvPr id="83" name="Oval 5"/>
              <p:cNvSpPr>
                <a:spLocks noChangeArrowheads="1"/>
              </p:cNvSpPr>
              <p:nvPr/>
            </p:nvSpPr>
            <p:spPr bwMode="auto">
              <a:xfrm>
                <a:off x="2420242" y="3267874"/>
                <a:ext cx="1503362" cy="631589"/>
              </a:xfrm>
              <a:prstGeom prst="ellipse">
                <a:avLst/>
              </a:prstGeom>
              <a:solidFill>
                <a:srgbClr val="C9D6A6"/>
              </a:solidFill>
              <a:ln w="12700" algn="ctr">
                <a:noFill/>
                <a:round/>
                <a:headEnd/>
                <a:tailEnd/>
              </a:ln>
            </p:spPr>
            <p:txBody>
              <a:bodyPr wrap="none" anchor="ctr">
                <a:spAutoFit/>
              </a:bodyPr>
              <a:lstStyle/>
              <a:p>
                <a:pPr>
                  <a:buClr>
                    <a:srgbClr val="FFFFFF"/>
                  </a:buClr>
                </a:pPr>
                <a:endParaRPr lang="en-US" dirty="0">
                  <a:solidFill>
                    <a:srgbClr val="96BD22"/>
                  </a:solidFill>
                </a:endParaRPr>
              </a:p>
            </p:txBody>
          </p:sp>
          <p:pic>
            <p:nvPicPr>
              <p:cNvPr id="84" name="Picture 17" descr="Untitled-4"/>
              <p:cNvPicPr>
                <a:picLocks noChangeAspect="1" noChangeArrowheads="1"/>
              </p:cNvPicPr>
              <p:nvPr/>
            </p:nvPicPr>
            <p:blipFill>
              <a:blip r:embed="rId7" cstate="print"/>
              <a:srcRect/>
              <a:stretch>
                <a:fillRect/>
              </a:stretch>
            </p:blipFill>
            <p:spPr bwMode="auto">
              <a:xfrm>
                <a:off x="2641716" y="2853242"/>
                <a:ext cx="416798" cy="730426"/>
              </a:xfrm>
              <a:prstGeom prst="rect">
                <a:avLst/>
              </a:prstGeom>
              <a:noFill/>
              <a:ln w="9525">
                <a:noFill/>
                <a:miter lim="800000"/>
                <a:headEnd/>
                <a:tailEnd/>
              </a:ln>
            </p:spPr>
          </p:pic>
          <p:pic>
            <p:nvPicPr>
              <p:cNvPr id="85" name="Picture 17" descr="Untitled-4"/>
              <p:cNvPicPr>
                <a:picLocks noChangeAspect="1" noChangeArrowheads="1"/>
              </p:cNvPicPr>
              <p:nvPr/>
            </p:nvPicPr>
            <p:blipFill>
              <a:blip r:embed="rId7" cstate="print"/>
              <a:srcRect/>
              <a:stretch>
                <a:fillRect/>
              </a:stretch>
            </p:blipFill>
            <p:spPr bwMode="auto">
              <a:xfrm>
                <a:off x="2916827" y="3087585"/>
                <a:ext cx="416798" cy="730426"/>
              </a:xfrm>
              <a:prstGeom prst="rect">
                <a:avLst/>
              </a:prstGeom>
              <a:noFill/>
              <a:ln w="9525">
                <a:noFill/>
                <a:miter lim="800000"/>
                <a:headEnd/>
                <a:tailEnd/>
              </a:ln>
            </p:spPr>
          </p:pic>
          <p:pic>
            <p:nvPicPr>
              <p:cNvPr id="86" name="Picture 17" descr="Untitled-4"/>
              <p:cNvPicPr>
                <a:picLocks noChangeAspect="1" noChangeArrowheads="1"/>
              </p:cNvPicPr>
              <p:nvPr/>
            </p:nvPicPr>
            <p:blipFill>
              <a:blip r:embed="rId7" cstate="print"/>
              <a:srcRect/>
              <a:stretch>
                <a:fillRect/>
              </a:stretch>
            </p:blipFill>
            <p:spPr bwMode="auto">
              <a:xfrm>
                <a:off x="3333625" y="2975754"/>
                <a:ext cx="416798" cy="730426"/>
              </a:xfrm>
              <a:prstGeom prst="rect">
                <a:avLst/>
              </a:prstGeom>
              <a:noFill/>
              <a:ln w="9525">
                <a:noFill/>
                <a:miter lim="800000"/>
                <a:headEnd/>
                <a:tailEnd/>
              </a:ln>
            </p:spPr>
          </p:pic>
        </p:grpSp>
        <p:sp>
          <p:nvSpPr>
            <p:cNvPr id="72" name="Text Box 49"/>
            <p:cNvSpPr txBox="1">
              <a:spLocks noChangeArrowheads="1"/>
            </p:cNvSpPr>
            <p:nvPr/>
          </p:nvSpPr>
          <p:spPr bwMode="auto">
            <a:xfrm>
              <a:off x="533556" y="4749377"/>
              <a:ext cx="1797761" cy="249299"/>
            </a:xfrm>
            <a:prstGeom prst="rect">
              <a:avLst/>
            </a:prstGeom>
            <a:noFill/>
            <a:ln w="12700" algn="ctr">
              <a:noFill/>
              <a:miter lim="800000"/>
              <a:headEnd/>
              <a:tailEnd/>
            </a:ln>
          </p:spPr>
          <p:txBody>
            <a:bodyPr wrap="square">
              <a:spAutoFit/>
            </a:bodyPr>
            <a:lstStyle/>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Users</a:t>
              </a:r>
            </a:p>
          </p:txBody>
        </p:sp>
        <p:sp>
          <p:nvSpPr>
            <p:cNvPr id="95" name="Text Box 49"/>
            <p:cNvSpPr txBox="1">
              <a:spLocks noChangeArrowheads="1"/>
            </p:cNvSpPr>
            <p:nvPr/>
          </p:nvSpPr>
          <p:spPr bwMode="auto">
            <a:xfrm>
              <a:off x="1925867" y="5949125"/>
              <a:ext cx="1797761" cy="249299"/>
            </a:xfrm>
            <a:prstGeom prst="rect">
              <a:avLst/>
            </a:prstGeom>
            <a:noFill/>
            <a:ln w="12700" algn="ctr">
              <a:noFill/>
              <a:miter lim="800000"/>
              <a:headEnd/>
              <a:tailEnd/>
            </a:ln>
          </p:spPr>
          <p:txBody>
            <a:bodyPr wrap="square">
              <a:spAutoFit/>
            </a:bodyPr>
            <a:lstStyle/>
            <a:p>
              <a:pPr>
                <a:spcBef>
                  <a:spcPts val="0"/>
                </a:spcBef>
                <a:buClr>
                  <a:srgbClr val="FFFFFF"/>
                </a:buClr>
                <a:buFont typeface="Times New Roman" pitchFamily="18" charset="0"/>
                <a:buNone/>
              </a:pPr>
              <a:r>
                <a:rPr kumimoji="1" lang="en-US" altLang="ko-KR" sz="1200" b="1" dirty="0">
                  <a:solidFill>
                    <a:srgbClr val="000000"/>
                  </a:solidFill>
                  <a:ea typeface="굴림"/>
                  <a:cs typeface="굴림"/>
                </a:rPr>
                <a:t>DMZ</a:t>
              </a:r>
            </a:p>
          </p:txBody>
        </p:sp>
        <p:sp>
          <p:nvSpPr>
            <p:cNvPr id="96" name="Text Box 5_1"/>
            <p:cNvSpPr txBox="1">
              <a:spLocks noChangeArrowheads="1"/>
            </p:cNvSpPr>
            <p:nvPr/>
          </p:nvSpPr>
          <p:spPr bwMode="auto">
            <a:xfrm>
              <a:off x="3103566" y="4702513"/>
              <a:ext cx="500458" cy="249299"/>
            </a:xfrm>
            <a:prstGeom prst="rect">
              <a:avLst/>
            </a:prstGeom>
            <a:noFill/>
            <a:ln w="9525" algn="ctr">
              <a:noFill/>
              <a:miter lim="800000"/>
              <a:headEnd/>
              <a:tailEnd/>
            </a:ln>
          </p:spPr>
          <p:txBody>
            <a:bodyPr wrap="none">
              <a:spAutoFit/>
            </a:bodyPr>
            <a:lstStyle/>
            <a:p>
              <a:pPr>
                <a:buClr>
                  <a:srgbClr val="FFFFFF"/>
                </a:buClr>
                <a:buFont typeface="Times New Roman" pitchFamily="18" charset="0"/>
                <a:buNone/>
              </a:pPr>
              <a:r>
                <a:rPr kumimoji="1" lang="en-US" sz="1200" b="1" dirty="0">
                  <a:solidFill>
                    <a:srgbClr val="000000"/>
                  </a:solidFill>
                </a:rPr>
                <a:t>E1/5</a:t>
              </a:r>
            </a:p>
          </p:txBody>
        </p:sp>
        <p:sp>
          <p:nvSpPr>
            <p:cNvPr id="97" name="Text Box 5"/>
            <p:cNvSpPr txBox="1">
              <a:spLocks noChangeArrowheads="1"/>
            </p:cNvSpPr>
            <p:nvPr/>
          </p:nvSpPr>
          <p:spPr bwMode="auto">
            <a:xfrm>
              <a:off x="2998466" y="4908034"/>
              <a:ext cx="1315011" cy="249299"/>
            </a:xfrm>
            <a:prstGeom prst="rect">
              <a:avLst/>
            </a:prstGeom>
            <a:noFill/>
            <a:ln w="9525" algn="ctr">
              <a:noFill/>
              <a:miter lim="800000"/>
              <a:headEnd/>
              <a:tailEnd/>
            </a:ln>
          </p:spPr>
          <p:txBody>
            <a:bodyPr wrap="square">
              <a:spAutoFit/>
            </a:bodyPr>
            <a:lstStyle/>
            <a:p>
              <a:pPr>
                <a:buClr>
                  <a:srgbClr val="FFFFFF"/>
                </a:buClr>
                <a:buFont typeface="Times New Roman" pitchFamily="18" charset="0"/>
                <a:buNone/>
              </a:pPr>
              <a:r>
                <a:rPr kumimoji="1" lang="en-US" sz="1200" b="1" dirty="0">
                  <a:solidFill>
                    <a:srgbClr val="000000"/>
                  </a:solidFill>
                </a:rPr>
                <a:t>192.168.2.1/24</a:t>
              </a:r>
            </a:p>
          </p:txBody>
        </p:sp>
      </p:grpSp>
      <p:sp>
        <p:nvSpPr>
          <p:cNvPr id="7" name="Rectangle 6"/>
          <p:cNvSpPr/>
          <p:nvPr/>
        </p:nvSpPr>
        <p:spPr>
          <a:xfrm>
            <a:off x="230964" y="1008000"/>
            <a:ext cx="8763000" cy="1056251"/>
          </a:xfrm>
          <a:prstGeom prst="rect">
            <a:avLst/>
          </a:prstGeom>
        </p:spPr>
        <p:txBody>
          <a:bodyPr wrap="square">
            <a:spAutoFit/>
          </a:bodyPr>
          <a:lstStyle/>
          <a:p>
            <a:pPr marL="339725" indent="-339725" algn="just" defTabSz="457200">
              <a:lnSpc>
                <a:spcPct val="87000"/>
              </a:lnSpc>
              <a:spcBef>
                <a:spcPts val="800"/>
              </a:spcBef>
              <a:buClr>
                <a:srgbClr val="000000"/>
              </a:buClr>
              <a:buSzPct val="140000"/>
              <a:buFont typeface="Wingdings" pitchFamily="2" charset="2"/>
              <a:buChar char=""/>
            </a:pPr>
            <a:r>
              <a:rPr lang="en-US" b="1" dirty="0">
                <a:solidFill>
                  <a:srgbClr val="000000"/>
                </a:solidFill>
                <a:latin typeface="+mn-lt"/>
              </a:rPr>
              <a:t>Network traffic can flow through a firewall between Layer 3 interfaces, which means that the firewall can examine traffic and block traffic. </a:t>
            </a:r>
          </a:p>
        </p:txBody>
      </p:sp>
    </p:spTree>
    <p:extLst>
      <p:ext uri="{BB962C8B-B14F-4D97-AF65-F5344CB8AC3E}">
        <p14:creationId xmlns:p14="http://schemas.microsoft.com/office/powerpoint/2010/main" val="333527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1611" y="1106802"/>
            <a:ext cx="4660033" cy="192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itle 1"/>
          <p:cNvSpPr>
            <a:spLocks noGrp="1"/>
          </p:cNvSpPr>
          <p:nvPr>
            <p:ph type="title"/>
          </p:nvPr>
        </p:nvSpPr>
        <p:spPr/>
        <p:txBody>
          <a:bodyPr/>
          <a:lstStyle/>
          <a:p>
            <a:pPr eaLnBrk="1" hangingPunct="1"/>
            <a:r>
              <a:rPr lang="en-US" dirty="0"/>
              <a:t>Configuring a Layer 3 Interface</a:t>
            </a:r>
          </a:p>
        </p:txBody>
      </p:sp>
      <p:sp>
        <p:nvSpPr>
          <p:cNvPr id="3" name="Content Placeholder 2"/>
          <p:cNvSpPr>
            <a:spLocks noGrp="1"/>
          </p:cNvSpPr>
          <p:nvPr>
            <p:ph idx="1"/>
          </p:nvPr>
        </p:nvSpPr>
        <p:spPr>
          <a:xfrm>
            <a:off x="381000" y="810491"/>
            <a:ext cx="8153400" cy="5437909"/>
          </a:xfrm>
        </p:spPr>
        <p:txBody>
          <a:bodyPr/>
          <a:lstStyle/>
          <a:p>
            <a:pPr marL="0" indent="0">
              <a:buNone/>
            </a:pPr>
            <a:r>
              <a:rPr lang="en-US" sz="1600" b="1" dirty="0"/>
              <a:t>Network &gt; </a:t>
            </a:r>
            <a:r>
              <a:rPr lang="en-US" sz="1600" b="1" dirty="0">
                <a:sym typeface="Wingdings" pitchFamily="2" charset="2"/>
              </a:rPr>
              <a:t>Interfaces &gt; Ethernet</a:t>
            </a:r>
            <a:endParaRPr lang="en-US" sz="1600" b="1" dirty="0"/>
          </a:p>
        </p:txBody>
      </p:sp>
      <p:sp>
        <p:nvSpPr>
          <p:cNvPr id="9" name="Line Callout 2 (Accent Bar) 8"/>
          <p:cNvSpPr/>
          <p:nvPr/>
        </p:nvSpPr>
        <p:spPr bwMode="auto">
          <a:xfrm>
            <a:off x="5372614" y="2578967"/>
            <a:ext cx="2322258" cy="400110"/>
          </a:xfrm>
          <a:prstGeom prst="accentCallout2">
            <a:avLst>
              <a:gd name="adj1" fmla="val 24975"/>
              <a:gd name="adj2" fmla="val -4598"/>
              <a:gd name="adj3" fmla="val 147642"/>
              <a:gd name="adj4" fmla="val -49911"/>
              <a:gd name="adj5" fmla="val 101933"/>
              <a:gd name="adj6" fmla="val -162894"/>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buClr>
                <a:srgbClr val="FFFFFF"/>
              </a:buClr>
              <a:buFont typeface="Times New Roman" pitchFamily="18" charset="0"/>
              <a:buNone/>
              <a:defRPr/>
            </a:pPr>
            <a:r>
              <a:rPr lang="en-US" sz="2000" dirty="0">
                <a:solidFill>
                  <a:schemeClr val="tx1"/>
                </a:solidFill>
              </a:rPr>
              <a:t>Security Zone</a:t>
            </a:r>
          </a:p>
        </p:txBody>
      </p:sp>
      <p:sp>
        <p:nvSpPr>
          <p:cNvPr id="12" name="Line Callout 2 (Accent Bar) 11"/>
          <p:cNvSpPr/>
          <p:nvPr/>
        </p:nvSpPr>
        <p:spPr bwMode="auto">
          <a:xfrm>
            <a:off x="5372614" y="1227049"/>
            <a:ext cx="2322258" cy="369332"/>
          </a:xfrm>
          <a:prstGeom prst="accentCallout2">
            <a:avLst>
              <a:gd name="adj1" fmla="val 38168"/>
              <a:gd name="adj2" fmla="val -4451"/>
              <a:gd name="adj3" fmla="val 291583"/>
              <a:gd name="adj4" fmla="val -119213"/>
              <a:gd name="adj5" fmla="val 157613"/>
              <a:gd name="adj6" fmla="val -170835"/>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buClr>
                <a:srgbClr val="FFFFFF"/>
              </a:buClr>
              <a:buFont typeface="Times New Roman" pitchFamily="18" charset="0"/>
              <a:buNone/>
              <a:defRPr/>
            </a:pPr>
            <a:r>
              <a:rPr lang="en-US" sz="1800" dirty="0">
                <a:solidFill>
                  <a:schemeClr val="tx1"/>
                </a:solidFill>
              </a:rPr>
              <a:t>Interface Type: Layer 3</a:t>
            </a:r>
          </a:p>
        </p:txBody>
      </p:sp>
      <p:sp>
        <p:nvSpPr>
          <p:cNvPr id="15" name="Line Callout 2 (Accent Bar) 14"/>
          <p:cNvSpPr/>
          <p:nvPr/>
        </p:nvSpPr>
        <p:spPr bwMode="auto">
          <a:xfrm>
            <a:off x="5372614" y="1963693"/>
            <a:ext cx="2322258" cy="400110"/>
          </a:xfrm>
          <a:prstGeom prst="accentCallout2">
            <a:avLst>
              <a:gd name="adj1" fmla="val 18750"/>
              <a:gd name="adj2" fmla="val -3882"/>
              <a:gd name="adj3" fmla="val 229803"/>
              <a:gd name="adj4" fmla="val -71170"/>
              <a:gd name="adj5" fmla="val 225657"/>
              <a:gd name="adj6" fmla="val -163579"/>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buClr>
                <a:srgbClr val="FFFFFF"/>
              </a:buClr>
              <a:buFont typeface="Times New Roman" pitchFamily="18" charset="0"/>
              <a:buNone/>
              <a:defRPr/>
            </a:pPr>
            <a:r>
              <a:rPr lang="en-US" sz="2000" dirty="0">
                <a:solidFill>
                  <a:schemeClr val="tx1"/>
                </a:solidFill>
              </a:rPr>
              <a:t>Virtual Router</a:t>
            </a:r>
          </a:p>
        </p:txBody>
      </p:sp>
      <p:grpSp>
        <p:nvGrpSpPr>
          <p:cNvPr id="2" name="Group 1"/>
          <p:cNvGrpSpPr/>
          <p:nvPr/>
        </p:nvGrpSpPr>
        <p:grpSpPr>
          <a:xfrm>
            <a:off x="171611" y="4139600"/>
            <a:ext cx="8385506" cy="1981962"/>
            <a:chOff x="171611" y="4139600"/>
            <a:chExt cx="8385506" cy="1981962"/>
          </a:xfrm>
        </p:grpSpPr>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11" y="4139600"/>
              <a:ext cx="4663440" cy="198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Line Callout 2 (Accent Bar) 18"/>
            <p:cNvSpPr/>
            <p:nvPr/>
          </p:nvSpPr>
          <p:spPr bwMode="auto">
            <a:xfrm>
              <a:off x="5209695" y="4468861"/>
              <a:ext cx="3347422" cy="1323439"/>
            </a:xfrm>
            <a:prstGeom prst="accentCallout2">
              <a:avLst>
                <a:gd name="adj1" fmla="val 63016"/>
                <a:gd name="adj2" fmla="val -3396"/>
                <a:gd name="adj3" fmla="val 64808"/>
                <a:gd name="adj4" fmla="val -41305"/>
                <a:gd name="adj5" fmla="val 66983"/>
                <a:gd name="adj6" fmla="val -124044"/>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buClr>
                  <a:srgbClr val="FFFFFF"/>
                </a:buClr>
                <a:buFont typeface="Times New Roman" pitchFamily="18" charset="0"/>
                <a:buNone/>
                <a:defRPr/>
              </a:pPr>
              <a:r>
                <a:rPr lang="en-US" sz="2000" dirty="0">
                  <a:solidFill>
                    <a:schemeClr val="tx1"/>
                  </a:solidFill>
                </a:rPr>
                <a:t>Click </a:t>
              </a:r>
              <a:r>
                <a:rPr lang="en-US" sz="2000" b="1" dirty="0">
                  <a:solidFill>
                    <a:schemeClr val="tx1"/>
                  </a:solidFill>
                </a:rPr>
                <a:t>Network &gt;</a:t>
              </a:r>
              <a:r>
                <a:rPr lang="en-US" sz="2000" b="1" dirty="0">
                  <a:solidFill>
                    <a:schemeClr val="tx1"/>
                  </a:solidFill>
                  <a:sym typeface="Wingdings" pitchFamily="2" charset="2"/>
                </a:rPr>
                <a:t> Network Profiles &gt; Interface </a:t>
              </a:r>
              <a:r>
                <a:rPr lang="en-US" sz="2000" b="1" dirty="0" err="1">
                  <a:solidFill>
                    <a:schemeClr val="tx1"/>
                  </a:solidFill>
                  <a:sym typeface="Wingdings" pitchFamily="2" charset="2"/>
                </a:rPr>
                <a:t>Mgmt</a:t>
              </a:r>
              <a:r>
                <a:rPr lang="en-US" sz="2000" dirty="0">
                  <a:solidFill>
                    <a:schemeClr val="tx1"/>
                  </a:solidFill>
                  <a:sym typeface="Wingdings" pitchFamily="2" charset="2"/>
                </a:rPr>
                <a:t> to define a interface management profile</a:t>
              </a:r>
              <a:endParaRPr lang="en-US" sz="2000" b="1" dirty="0">
                <a:solidFill>
                  <a:schemeClr val="tx1"/>
                </a:solidFill>
              </a:endParaRPr>
            </a:p>
          </p:txBody>
        </p:sp>
      </p:grpSp>
      <p:grpSp>
        <p:nvGrpSpPr>
          <p:cNvPr id="5" name="Group 4"/>
          <p:cNvGrpSpPr/>
          <p:nvPr/>
        </p:nvGrpSpPr>
        <p:grpSpPr>
          <a:xfrm>
            <a:off x="171611" y="3138653"/>
            <a:ext cx="7523261" cy="911746"/>
            <a:chOff x="171611" y="3138653"/>
            <a:chExt cx="7523261" cy="911746"/>
          </a:xfrm>
        </p:grpSpPr>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11" y="3138653"/>
              <a:ext cx="4660033" cy="91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Callout 2 (Accent Bar) 12"/>
            <p:cNvSpPr/>
            <p:nvPr/>
          </p:nvSpPr>
          <p:spPr bwMode="auto">
            <a:xfrm>
              <a:off x="5372614" y="3406006"/>
              <a:ext cx="2322258" cy="400110"/>
            </a:xfrm>
            <a:prstGeom prst="accentCallout2">
              <a:avLst>
                <a:gd name="adj1" fmla="val 24975"/>
                <a:gd name="adj2" fmla="val -4598"/>
                <a:gd name="adj3" fmla="val 147642"/>
                <a:gd name="adj4" fmla="val -49911"/>
                <a:gd name="adj5" fmla="val 146144"/>
                <a:gd name="adj6" fmla="val -176839"/>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buClr>
                  <a:srgbClr val="FFFFFF"/>
                </a:buClr>
                <a:buFont typeface="Times New Roman" pitchFamily="18" charset="0"/>
                <a:buNone/>
                <a:defRPr/>
              </a:pPr>
              <a:r>
                <a:rPr lang="en-US" sz="2000" dirty="0">
                  <a:solidFill>
                    <a:schemeClr val="tx1"/>
                  </a:solidFill>
                </a:rPr>
                <a:t>IP Address</a:t>
              </a:r>
            </a:p>
          </p:txBody>
        </p:sp>
      </p:grpSp>
      <p:sp>
        <p:nvSpPr>
          <p:cNvPr id="4" name="Right Brace 3"/>
          <p:cNvSpPr/>
          <p:nvPr/>
        </p:nvSpPr>
        <p:spPr bwMode="auto">
          <a:xfrm>
            <a:off x="7694872" y="1963693"/>
            <a:ext cx="534728" cy="1842423"/>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 name="TextBox 6"/>
          <p:cNvSpPr txBox="1"/>
          <p:nvPr/>
        </p:nvSpPr>
        <p:spPr>
          <a:xfrm>
            <a:off x="7887478" y="2361684"/>
            <a:ext cx="1339277" cy="523220"/>
          </a:xfrm>
          <a:prstGeom prst="rect">
            <a:avLst/>
          </a:prstGeom>
          <a:noFill/>
        </p:spPr>
        <p:txBody>
          <a:bodyPr wrap="none" rtlCol="0">
            <a:spAutoFit/>
          </a:bodyPr>
          <a:lstStyle/>
          <a:p>
            <a:r>
              <a:rPr lang="en-US" sz="1400" dirty="0"/>
              <a:t>Minimum </a:t>
            </a:r>
          </a:p>
          <a:p>
            <a:r>
              <a:rPr lang="en-US" sz="1400" dirty="0"/>
              <a:t>Requirement</a:t>
            </a:r>
          </a:p>
        </p:txBody>
      </p:sp>
    </p:spTree>
    <p:custDataLst>
      <p:tags r:id="rId1"/>
    </p:custDataLst>
    <p:extLst>
      <p:ext uri="{BB962C8B-B14F-4D97-AF65-F5344CB8AC3E}">
        <p14:creationId xmlns:p14="http://schemas.microsoft.com/office/powerpoint/2010/main" val="171965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670" y="1234468"/>
            <a:ext cx="6204198" cy="446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Configuring Security Zones </a:t>
            </a:r>
          </a:p>
        </p:txBody>
      </p:sp>
      <p:sp>
        <p:nvSpPr>
          <p:cNvPr id="3" name="Content Placeholder 2"/>
          <p:cNvSpPr>
            <a:spLocks noGrp="1"/>
          </p:cNvSpPr>
          <p:nvPr>
            <p:ph idx="1"/>
          </p:nvPr>
        </p:nvSpPr>
        <p:spPr/>
        <p:txBody>
          <a:bodyPr/>
          <a:lstStyle/>
          <a:p>
            <a:pPr marL="0" indent="0">
              <a:buNone/>
            </a:pPr>
            <a:r>
              <a:rPr lang="en-US" sz="1600" b="1" dirty="0"/>
              <a:t>Network &gt; </a:t>
            </a:r>
            <a:r>
              <a:rPr lang="en-US" sz="1600" b="1" dirty="0">
                <a:sym typeface="Wingdings" pitchFamily="2" charset="2"/>
              </a:rPr>
              <a:t>Zones</a:t>
            </a:r>
            <a:endParaRPr lang="en-US" sz="1600" b="1" dirty="0"/>
          </a:p>
        </p:txBody>
      </p:sp>
      <p:sp>
        <p:nvSpPr>
          <p:cNvPr id="6" name="Line Callout 2 (Accent Bar) 5"/>
          <p:cNvSpPr/>
          <p:nvPr/>
        </p:nvSpPr>
        <p:spPr bwMode="auto">
          <a:xfrm>
            <a:off x="207438" y="1551413"/>
            <a:ext cx="1455107" cy="2114425"/>
          </a:xfrm>
          <a:prstGeom prst="accentCallout2">
            <a:avLst>
              <a:gd name="adj1" fmla="val 23197"/>
              <a:gd name="adj2" fmla="val 105731"/>
              <a:gd name="adj3" fmla="val 13818"/>
              <a:gd name="adj4" fmla="val 134996"/>
              <a:gd name="adj5" fmla="val 13876"/>
              <a:gd name="adj6" fmla="val 179551"/>
            </a:avLst>
          </a:prstGeom>
          <a:solidFill>
            <a:schemeClr val="accent1">
              <a:lumMod val="60000"/>
              <a:lumOff val="4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buClr>
                <a:srgbClr val="FFFFFF"/>
              </a:buClr>
              <a:buFont typeface="Times New Roman" pitchFamily="18" charset="0"/>
              <a:buNone/>
              <a:defRPr/>
            </a:pPr>
            <a:r>
              <a:rPr lang="en-US" sz="1800" dirty="0">
                <a:solidFill>
                  <a:srgbClr val="FFFFFF"/>
                </a:solidFill>
              </a:rPr>
              <a:t>Zone Types:</a:t>
            </a:r>
          </a:p>
          <a:p>
            <a:pPr marL="285750" indent="-285750" algn="l">
              <a:buClr>
                <a:srgbClr val="FFFFFF"/>
              </a:buClr>
              <a:defRPr/>
            </a:pPr>
            <a:r>
              <a:rPr lang="en-US" sz="1800" dirty="0">
                <a:solidFill>
                  <a:srgbClr val="FFFFFF"/>
                </a:solidFill>
              </a:rPr>
              <a:t>Tap</a:t>
            </a:r>
          </a:p>
          <a:p>
            <a:pPr marL="285750" indent="-285750" algn="l">
              <a:buClr>
                <a:srgbClr val="FFFFFF"/>
              </a:buClr>
              <a:defRPr/>
            </a:pPr>
            <a:r>
              <a:rPr lang="en-US" sz="1800" dirty="0">
                <a:solidFill>
                  <a:srgbClr val="FFFFFF"/>
                </a:solidFill>
              </a:rPr>
              <a:t>Virtual Wire</a:t>
            </a:r>
          </a:p>
          <a:p>
            <a:pPr marL="285750" indent="-285750" algn="l">
              <a:buClr>
                <a:srgbClr val="FFFFFF"/>
              </a:buClr>
              <a:defRPr/>
            </a:pPr>
            <a:r>
              <a:rPr lang="en-US" sz="1800" dirty="0">
                <a:solidFill>
                  <a:srgbClr val="FFFFFF"/>
                </a:solidFill>
              </a:rPr>
              <a:t>Layer 2</a:t>
            </a:r>
          </a:p>
          <a:p>
            <a:pPr marL="285750" indent="-285750" algn="l">
              <a:buClr>
                <a:srgbClr val="FFFFFF"/>
              </a:buClr>
              <a:defRPr/>
            </a:pPr>
            <a:r>
              <a:rPr lang="en-US" sz="1800" dirty="0">
                <a:solidFill>
                  <a:srgbClr val="FFFFFF"/>
                </a:solidFill>
              </a:rPr>
              <a:t>Layer 3</a:t>
            </a:r>
          </a:p>
        </p:txBody>
      </p:sp>
      <p:sp>
        <p:nvSpPr>
          <p:cNvPr id="5" name="Rectangle 4"/>
          <p:cNvSpPr/>
          <p:nvPr/>
        </p:nvSpPr>
        <p:spPr>
          <a:xfrm>
            <a:off x="1662545" y="5775892"/>
            <a:ext cx="4083169" cy="301621"/>
          </a:xfrm>
          <a:prstGeom prst="rect">
            <a:avLst/>
          </a:prstGeom>
        </p:spPr>
        <p:txBody>
          <a:bodyPr wrap="none">
            <a:spAutoFit/>
          </a:bodyPr>
          <a:lstStyle/>
          <a:p>
            <a:pPr>
              <a:buClr>
                <a:srgbClr val="FFFFFF"/>
              </a:buClr>
              <a:buFont typeface="Times New Roman" pitchFamily="18" charset="0"/>
              <a:buNone/>
            </a:pPr>
            <a:r>
              <a:rPr lang="en-US" dirty="0">
                <a:solidFill>
                  <a:srgbClr val="004B72"/>
                </a:solidFill>
              </a:rPr>
              <a:t>* multi-virtual system capable firewalls only</a:t>
            </a:r>
          </a:p>
        </p:txBody>
      </p:sp>
    </p:spTree>
    <p:extLst>
      <p:ext uri="{BB962C8B-B14F-4D97-AF65-F5344CB8AC3E}">
        <p14:creationId xmlns:p14="http://schemas.microsoft.com/office/powerpoint/2010/main" val="968165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Interface Management Profile</a:t>
            </a:r>
          </a:p>
        </p:txBody>
      </p:sp>
      <p:sp>
        <p:nvSpPr>
          <p:cNvPr id="2" name="Content Placeholder 1"/>
          <p:cNvSpPr>
            <a:spLocks noGrp="1"/>
          </p:cNvSpPr>
          <p:nvPr>
            <p:ph idx="1"/>
          </p:nvPr>
        </p:nvSpPr>
        <p:spPr>
          <a:xfrm>
            <a:off x="381000" y="1217610"/>
            <a:ext cx="8153400" cy="5030790"/>
          </a:xfrm>
        </p:spPr>
        <p:txBody>
          <a:bodyPr/>
          <a:lstStyle/>
          <a:p>
            <a:r>
              <a:rPr lang="en-US" sz="2400" dirty="0"/>
              <a:t>Defines which management functions are allowed on a traffic interface</a:t>
            </a:r>
          </a:p>
          <a:p>
            <a:r>
              <a:rPr lang="en-US" sz="2400" dirty="0"/>
              <a:t>Management Profiles are applied to Layer 3 Interface(s)</a:t>
            </a:r>
          </a:p>
        </p:txBody>
      </p:sp>
      <p:sp>
        <p:nvSpPr>
          <p:cNvPr id="3" name="Rectangle 2"/>
          <p:cNvSpPr/>
          <p:nvPr/>
        </p:nvSpPr>
        <p:spPr>
          <a:xfrm>
            <a:off x="298446" y="915989"/>
            <a:ext cx="8546296" cy="369332"/>
          </a:xfrm>
          <a:prstGeom prst="rect">
            <a:avLst/>
          </a:prstGeom>
        </p:spPr>
        <p:txBody>
          <a:bodyPr wrap="square">
            <a:spAutoFit/>
          </a:bodyPr>
          <a:lstStyle/>
          <a:p>
            <a:pPr algn="l">
              <a:buNone/>
            </a:pPr>
            <a:r>
              <a:rPr lang="en-US" sz="1800" b="1" dirty="0">
                <a:solidFill>
                  <a:schemeClr val="accent4"/>
                </a:solidFill>
              </a:rPr>
              <a:t>Network &gt; </a:t>
            </a:r>
            <a:r>
              <a:rPr lang="en-US" sz="1800" b="1" dirty="0">
                <a:solidFill>
                  <a:schemeClr val="accent4"/>
                </a:solidFill>
                <a:sym typeface="Wingdings" pitchFamily="2" charset="2"/>
              </a:rPr>
              <a:t>Network Profiles &gt; Interface Mgmt &gt; Add</a:t>
            </a:r>
            <a:endParaRPr lang="en-US" sz="1800" b="1" dirty="0">
              <a:solidFill>
                <a:schemeClr val="accent4"/>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96" y="2532237"/>
            <a:ext cx="5190057" cy="362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Callout 1 (Accent Bar) 6"/>
          <p:cNvSpPr/>
          <p:nvPr/>
        </p:nvSpPr>
        <p:spPr bwMode="auto">
          <a:xfrm>
            <a:off x="7028299" y="2570918"/>
            <a:ext cx="2039501" cy="1400383"/>
          </a:xfrm>
          <a:prstGeom prst="accentCallout1">
            <a:avLst>
              <a:gd name="adj1" fmla="val 40125"/>
              <a:gd name="adj2" fmla="val -7130"/>
              <a:gd name="adj3" fmla="val 49401"/>
              <a:gd name="adj4" fmla="val -111017"/>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2000" dirty="0"/>
              <a:t>Restricts administrative access to specific  IP addresses</a:t>
            </a:r>
            <a:endParaRPr kumimoji="0" lang="en-US" sz="1400" b="0" i="0" u="none" strike="noStrike" cap="none" normalizeH="0" baseline="0" dirty="0">
              <a:ln>
                <a:noFill/>
              </a:ln>
              <a:effectLst/>
            </a:endParaRPr>
          </a:p>
        </p:txBody>
      </p:sp>
    </p:spTree>
    <p:custDataLst>
      <p:tags r:id="rId1"/>
    </p:custDataLst>
    <p:extLst>
      <p:ext uri="{BB962C8B-B14F-4D97-AF65-F5344CB8AC3E}">
        <p14:creationId xmlns:p14="http://schemas.microsoft.com/office/powerpoint/2010/main" val="308980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Server</a:t>
            </a:r>
          </a:p>
        </p:txBody>
      </p:sp>
      <p:sp>
        <p:nvSpPr>
          <p:cNvPr id="3" name="Content Placeholder 2"/>
          <p:cNvSpPr>
            <a:spLocks noGrp="1"/>
          </p:cNvSpPr>
          <p:nvPr>
            <p:ph idx="1"/>
          </p:nvPr>
        </p:nvSpPr>
        <p:spPr>
          <a:xfrm>
            <a:off x="381000" y="810491"/>
            <a:ext cx="8153400" cy="5437909"/>
          </a:xfrm>
        </p:spPr>
        <p:txBody>
          <a:bodyPr/>
          <a:lstStyle/>
          <a:p>
            <a:pPr marL="0" indent="0">
              <a:buNone/>
            </a:pPr>
            <a:r>
              <a:rPr lang="en-US" sz="1600" b="1" dirty="0">
                <a:solidFill>
                  <a:schemeClr val="tx2"/>
                </a:solidFill>
              </a:rPr>
              <a:t>Network &gt; </a:t>
            </a:r>
            <a:r>
              <a:rPr lang="en-US" sz="1600" b="1" dirty="0">
                <a:solidFill>
                  <a:schemeClr val="tx2"/>
                </a:solidFill>
                <a:sym typeface="Wingdings" pitchFamily="2" charset="2"/>
              </a:rPr>
              <a:t>DHCP &gt; DHCP Server</a:t>
            </a:r>
            <a:endParaRPr lang="en-US" sz="1600" b="1" dirty="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414" y="1165608"/>
            <a:ext cx="6713136" cy="479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bwMode="auto">
          <a:xfrm>
            <a:off x="1676400" y="1600200"/>
            <a:ext cx="1295400" cy="304800"/>
          </a:xfrm>
          <a:prstGeom prst="roundRect">
            <a:avLst/>
          </a:prstGeom>
          <a:noFill/>
          <a:ln>
            <a:solidFill>
              <a:srgbClr val="0033CC"/>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2498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65784"/>
            <a:ext cx="7478797" cy="460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Title 5"/>
          <p:cNvSpPr>
            <a:spLocks noGrp="1"/>
          </p:cNvSpPr>
          <p:nvPr>
            <p:ph type="title"/>
          </p:nvPr>
        </p:nvSpPr>
        <p:spPr/>
        <p:txBody>
          <a:bodyPr/>
          <a:lstStyle/>
          <a:p>
            <a:pPr eaLnBrk="1" hangingPunct="1"/>
            <a:r>
              <a:rPr lang="en-US" dirty="0"/>
              <a:t>Virtual Routers</a:t>
            </a:r>
          </a:p>
        </p:txBody>
      </p:sp>
      <p:sp>
        <p:nvSpPr>
          <p:cNvPr id="2" name="Content Placeholder 1"/>
          <p:cNvSpPr>
            <a:spLocks noGrp="1"/>
          </p:cNvSpPr>
          <p:nvPr>
            <p:ph idx="1"/>
          </p:nvPr>
        </p:nvSpPr>
        <p:spPr>
          <a:xfrm>
            <a:off x="381000" y="914400"/>
            <a:ext cx="8153400" cy="5181600"/>
          </a:xfrm>
        </p:spPr>
        <p:txBody>
          <a:bodyPr/>
          <a:lstStyle/>
          <a:p>
            <a:pPr marL="0" indent="0">
              <a:buNone/>
            </a:pPr>
            <a:r>
              <a:rPr lang="en-US" sz="1600" b="1" dirty="0">
                <a:solidFill>
                  <a:schemeClr val="tx2"/>
                </a:solidFill>
              </a:rPr>
              <a:t>Network &gt; </a:t>
            </a:r>
            <a:r>
              <a:rPr lang="en-US" sz="1600" b="1" dirty="0">
                <a:solidFill>
                  <a:schemeClr val="tx2"/>
                </a:solidFill>
                <a:sym typeface="Wingdings" pitchFamily="2" charset="2"/>
              </a:rPr>
              <a:t>Virtual Routers</a:t>
            </a:r>
            <a:endParaRPr lang="en-US" sz="1600" b="1" dirty="0">
              <a:solidFill>
                <a:schemeClr val="tx2"/>
              </a:solidFill>
            </a:endParaRPr>
          </a:p>
        </p:txBody>
      </p:sp>
    </p:spTree>
    <p:custDataLst>
      <p:tags r:id="rId1"/>
    </p:custDataLst>
    <p:extLst>
      <p:ext uri="{BB962C8B-B14F-4D97-AF65-F5344CB8AC3E}">
        <p14:creationId xmlns:p14="http://schemas.microsoft.com/office/powerpoint/2010/main" val="275133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p:cNvSpPr>
            <a:spLocks noGrp="1"/>
          </p:cNvSpPr>
          <p:nvPr>
            <p:ph type="title"/>
          </p:nvPr>
        </p:nvSpPr>
        <p:spPr/>
        <p:txBody>
          <a:bodyPr/>
          <a:lstStyle/>
          <a:p>
            <a:pPr eaLnBrk="1" hangingPunct="1"/>
            <a:r>
              <a:rPr lang="en-US" dirty="0"/>
              <a:t>Virtual Routers</a:t>
            </a:r>
          </a:p>
        </p:txBody>
      </p:sp>
      <p:sp>
        <p:nvSpPr>
          <p:cNvPr id="4" name="Content Placeholder 3"/>
          <p:cNvSpPr>
            <a:spLocks noGrp="1"/>
          </p:cNvSpPr>
          <p:nvPr>
            <p:ph idx="1"/>
          </p:nvPr>
        </p:nvSpPr>
        <p:spPr/>
        <p:txBody>
          <a:bodyPr/>
          <a:lstStyle/>
          <a:p>
            <a:pPr marL="285750" indent="-285750" algn="just">
              <a:buFont typeface="Arial" panose="020B0604020202020204" pitchFamily="34" charset="0"/>
              <a:buChar char="•"/>
            </a:pPr>
            <a:r>
              <a:rPr lang="en-US" sz="2400" dirty="0"/>
              <a:t>Virtual routers enable the firewall to route packets at Layer 3 by making packet forwarding decisions according to the destination IP address (IPv4 or IPv6). </a:t>
            </a:r>
          </a:p>
          <a:p>
            <a:pPr marL="285750" indent="-285750" algn="just">
              <a:buFont typeface="Arial" panose="020B0604020202020204" pitchFamily="34" charset="0"/>
              <a:buChar char="•"/>
            </a:pPr>
            <a:r>
              <a:rPr lang="en-US" sz="2400" dirty="0"/>
              <a:t>Each Layer 3 interface and VLAN interface defined on the firewall should be associated with a virtual router. </a:t>
            </a:r>
          </a:p>
          <a:p>
            <a:pPr marL="285750" indent="-285750" algn="just">
              <a:buFont typeface="Arial" panose="020B0604020202020204" pitchFamily="34" charset="0"/>
              <a:buChar char="•"/>
            </a:pPr>
            <a:r>
              <a:rPr lang="en-US" sz="2400" dirty="0"/>
              <a:t>When you add an interface, its connected networks automatically are added to the virtual router’s route table and can be used by the virtual router to forward traffic. </a:t>
            </a:r>
          </a:p>
          <a:p>
            <a:endParaRPr lang="en-US" sz="2400" dirty="0"/>
          </a:p>
        </p:txBody>
      </p:sp>
    </p:spTree>
    <p:custDataLst>
      <p:tags r:id="rId1"/>
    </p:custDataLst>
    <p:extLst>
      <p:ext uri="{BB962C8B-B14F-4D97-AF65-F5344CB8AC3E}">
        <p14:creationId xmlns:p14="http://schemas.microsoft.com/office/powerpoint/2010/main" val="60446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t>Type of Firewalls</a:t>
            </a:r>
          </a:p>
        </p:txBody>
      </p:sp>
      <p:sp>
        <p:nvSpPr>
          <p:cNvPr id="19459" name="Rectangle 3"/>
          <p:cNvSpPr>
            <a:spLocks noGrp="1" noChangeArrowheads="1"/>
          </p:cNvSpPr>
          <p:nvPr>
            <p:ph idx="1"/>
          </p:nvPr>
        </p:nvSpPr>
        <p:spPr/>
        <p:txBody>
          <a:bodyPr/>
          <a:lstStyle/>
          <a:p>
            <a:pPr marL="514350" indent="-514350">
              <a:buSzPct val="100000"/>
              <a:buFont typeface="+mj-lt"/>
              <a:buAutoNum type="arabicPeriod"/>
            </a:pPr>
            <a:r>
              <a:rPr lang="en-US" altLang="en-US" dirty="0"/>
              <a:t>Packet Filter Firewall</a:t>
            </a:r>
          </a:p>
          <a:p>
            <a:pPr marL="514350" indent="-514350">
              <a:buSzPct val="100000"/>
              <a:buFont typeface="+mj-lt"/>
              <a:buAutoNum type="arabicPeriod"/>
            </a:pPr>
            <a:r>
              <a:rPr lang="en-US" altLang="en-US" dirty="0"/>
              <a:t>Circuit Level Gateways</a:t>
            </a:r>
          </a:p>
          <a:p>
            <a:pPr marL="514350" indent="-514350">
              <a:buSzPct val="100000"/>
              <a:buFont typeface="+mj-lt"/>
              <a:buAutoNum type="arabicPeriod"/>
            </a:pPr>
            <a:r>
              <a:rPr lang="en-US" altLang="en-US" dirty="0"/>
              <a:t>Application Level Gateways</a:t>
            </a:r>
          </a:p>
          <a:p>
            <a:pPr marL="514350" indent="-514350">
              <a:buSzPct val="100000"/>
              <a:buFont typeface="+mj-lt"/>
              <a:buAutoNum type="arabicPeriod"/>
            </a:pPr>
            <a:r>
              <a:rPr lang="en-US" altLang="en-US" dirty="0"/>
              <a:t>Stateful Multilayer Firewall</a:t>
            </a:r>
          </a:p>
          <a:p>
            <a:pPr marL="514350" indent="-514350">
              <a:buSzPct val="100000"/>
              <a:buFont typeface="+mj-lt"/>
              <a:buAutoNum type="arabicPeriod"/>
            </a:pPr>
            <a:r>
              <a:rPr lang="en-US" altLang="en-US" dirty="0"/>
              <a:t>Next-Generation Firewall</a:t>
            </a:r>
          </a:p>
        </p:txBody>
      </p:sp>
    </p:spTree>
    <p:extLst>
      <p:ext uri="{BB962C8B-B14F-4D97-AF65-F5344CB8AC3E}">
        <p14:creationId xmlns:p14="http://schemas.microsoft.com/office/powerpoint/2010/main" val="4163816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89" y="1259025"/>
            <a:ext cx="75914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Title 5"/>
          <p:cNvSpPr>
            <a:spLocks noGrp="1"/>
          </p:cNvSpPr>
          <p:nvPr>
            <p:ph type="title"/>
          </p:nvPr>
        </p:nvSpPr>
        <p:spPr/>
        <p:txBody>
          <a:bodyPr/>
          <a:lstStyle/>
          <a:p>
            <a:pPr eaLnBrk="1" hangingPunct="1"/>
            <a:r>
              <a:rPr lang="en-US" dirty="0"/>
              <a:t>Virtual Router Static Routes</a:t>
            </a:r>
          </a:p>
        </p:txBody>
      </p:sp>
      <p:sp>
        <p:nvSpPr>
          <p:cNvPr id="7" name="Content Placeholder 1"/>
          <p:cNvSpPr txBox="1">
            <a:spLocks/>
          </p:cNvSpPr>
          <p:nvPr/>
        </p:nvSpPr>
        <p:spPr bwMode="auto">
          <a:xfrm>
            <a:off x="769589" y="967010"/>
            <a:ext cx="3134052" cy="298969"/>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buFont typeface="Times" charset="0"/>
              <a:buNone/>
            </a:pPr>
            <a:r>
              <a:rPr lang="en-US" sz="1600" b="1" dirty="0">
                <a:solidFill>
                  <a:schemeClr val="tx2"/>
                </a:solidFill>
              </a:rPr>
              <a:t>Network &gt; </a:t>
            </a:r>
            <a:r>
              <a:rPr lang="en-US" sz="1600" b="1" dirty="0">
                <a:solidFill>
                  <a:schemeClr val="tx2"/>
                </a:solidFill>
                <a:sym typeface="Wingdings" pitchFamily="2" charset="2"/>
              </a:rPr>
              <a:t>Virtual Routers</a:t>
            </a:r>
            <a:endParaRPr lang="en-US" sz="1600" b="1" dirty="0">
              <a:solidFill>
                <a:schemeClr val="tx2"/>
              </a:solidFill>
            </a:endParaRPr>
          </a:p>
        </p:txBody>
      </p:sp>
    </p:spTree>
    <p:custDataLst>
      <p:tags r:id="rId1"/>
    </p:custDataLst>
    <p:extLst>
      <p:ext uri="{BB962C8B-B14F-4D97-AF65-F5344CB8AC3E}">
        <p14:creationId xmlns:p14="http://schemas.microsoft.com/office/powerpoint/2010/main" val="564155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9" name="Rectangle 3"/>
          <p:cNvSpPr txBox="1">
            <a:spLocks noChangeArrowheads="1"/>
          </p:cNvSpPr>
          <p:nvPr/>
        </p:nvSpPr>
        <p:spPr bwMode="auto">
          <a:xfrm>
            <a:off x="413951" y="1035908"/>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US" kern="0" dirty="0"/>
              <a:t>You have learnt about</a:t>
            </a:r>
            <a:r>
              <a:rPr lang="en-SG" kern="0" dirty="0"/>
              <a:t> firewalls</a:t>
            </a:r>
            <a:r>
              <a:rPr lang="en-US" kern="0" dirty="0"/>
              <a:t>:</a:t>
            </a:r>
            <a:endParaRPr lang="en-GB" kern="0" dirty="0"/>
          </a:p>
          <a:p>
            <a:pPr marL="457200" indent="-457200"/>
            <a:r>
              <a:rPr lang="en-SG" b="0" kern="0" dirty="0"/>
              <a:t>Firewall Deployment Options</a:t>
            </a:r>
          </a:p>
          <a:p>
            <a:pPr marL="457200" indent="-457200"/>
            <a:r>
              <a:rPr lang="en-SG" b="0" kern="0" dirty="0"/>
              <a:t>Virtual Wire Interface</a:t>
            </a:r>
          </a:p>
          <a:p>
            <a:pPr marL="457200" indent="-457200"/>
            <a:r>
              <a:rPr lang="en-SG" b="0" kern="0" dirty="0"/>
              <a:t>Layer 3 Interface</a:t>
            </a:r>
          </a:p>
          <a:p>
            <a:pPr marL="857250" lvl="1" indent="-457200"/>
            <a:r>
              <a:rPr lang="en-SG" b="0" kern="0" dirty="0"/>
              <a:t>Security Zone</a:t>
            </a:r>
          </a:p>
          <a:p>
            <a:pPr marL="857250" lvl="1" indent="-457200"/>
            <a:r>
              <a:rPr lang="en-SG" b="0" kern="0" dirty="0"/>
              <a:t>Interface Management Profile</a:t>
            </a:r>
          </a:p>
          <a:p>
            <a:pPr marL="857250" lvl="1" indent="-457200"/>
            <a:r>
              <a:rPr lang="en-SG" b="0" kern="0" dirty="0"/>
              <a:t>DHCP</a:t>
            </a:r>
          </a:p>
          <a:p>
            <a:pPr marL="857250" lvl="1" indent="-457200"/>
            <a:r>
              <a:rPr lang="en-SG" b="0" kern="0" dirty="0"/>
              <a:t>Virtual Router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1. Packet Filter Firewall</a:t>
            </a:r>
          </a:p>
        </p:txBody>
      </p:sp>
      <p:sp>
        <p:nvSpPr>
          <p:cNvPr id="20483" name="Rectangle 3"/>
          <p:cNvSpPr>
            <a:spLocks noGrp="1" noChangeArrowheads="1"/>
          </p:cNvSpPr>
          <p:nvPr>
            <p:ph idx="1"/>
          </p:nvPr>
        </p:nvSpPr>
        <p:spPr>
          <a:xfrm>
            <a:off x="381000" y="1066800"/>
            <a:ext cx="8534400" cy="5181600"/>
          </a:xfrm>
        </p:spPr>
        <p:txBody>
          <a:bodyPr/>
          <a:lstStyle/>
          <a:p>
            <a:pPr marL="0" indent="0" algn="just">
              <a:buNone/>
            </a:pPr>
            <a:r>
              <a:rPr lang="en-US" altLang="en-US" sz="2400" dirty="0"/>
              <a:t>The Packet Filtering Firewall is one of the most basic firewalls. </a:t>
            </a:r>
          </a:p>
          <a:p>
            <a:pPr marL="0" indent="0" algn="just">
              <a:buNone/>
            </a:pPr>
            <a:r>
              <a:rPr lang="en-US" altLang="en-US" sz="2400" dirty="0"/>
              <a:t>Each packet passing through is inspected and then the firewall decides to pass it or not. </a:t>
            </a:r>
          </a:p>
          <a:p>
            <a:pPr marL="0" indent="0" algn="just">
              <a:buNone/>
            </a:pPr>
            <a:r>
              <a:rPr lang="en-US" altLang="en-US" sz="2400" dirty="0"/>
              <a:t>The packet filtering can be divided into two parts:</a:t>
            </a:r>
          </a:p>
          <a:p>
            <a:pPr lvl="1" indent="-342900" algn="just"/>
            <a:r>
              <a:rPr lang="en-US" altLang="en-US" sz="2400" dirty="0"/>
              <a:t>Stateless packet filtering.</a:t>
            </a:r>
          </a:p>
          <a:p>
            <a:pPr lvl="2" indent="-342900" algn="just"/>
            <a:r>
              <a:rPr lang="en-US" sz="2000" dirty="0"/>
              <a:t>If the information about the passing packets is not remembered by the firewall, then this type of filtering is called stateless packet filtering. </a:t>
            </a:r>
          </a:p>
          <a:p>
            <a:pPr lvl="2" indent="-342900" algn="just"/>
            <a:r>
              <a:rPr lang="en-US" sz="2000" dirty="0"/>
              <a:t>The allow/deny decisions are taken on packet by packet basis and these are not related to the previous allowed/denied packets.</a:t>
            </a:r>
            <a:endParaRPr lang="en-US" altLang="en-US" sz="2000" dirty="0"/>
          </a:p>
          <a:p>
            <a:pPr lvl="1" indent="-342900" algn="just"/>
            <a:r>
              <a:rPr lang="en-US" altLang="en-US" sz="2400" dirty="0"/>
              <a:t>Stateful packet filtering.</a:t>
            </a:r>
          </a:p>
          <a:p>
            <a:pPr marL="1257300" lvl="2" indent="-457200" algn="just"/>
            <a:r>
              <a:rPr lang="en-US" sz="2000" dirty="0"/>
              <a:t>If the firewall remembers the information about the previously passed packets, then that type of filtering is stateful packet filtering. </a:t>
            </a:r>
          </a:p>
          <a:p>
            <a:pPr marL="1257300" lvl="2" indent="-457200" algn="just"/>
            <a:r>
              <a:rPr lang="en-US" sz="2000" dirty="0"/>
              <a:t>These can be termed as smart firewalls. </a:t>
            </a:r>
            <a:endParaRPr lang="en-US" altLang="en-US" sz="2000" dirty="0"/>
          </a:p>
          <a:p>
            <a:pPr algn="just"/>
            <a:endParaRPr lang="en-US" altLang="en-US" sz="2800" dirty="0"/>
          </a:p>
          <a:p>
            <a:pPr algn="just"/>
            <a:endParaRPr lang="en-US" altLang="en-US" sz="2800" dirty="0"/>
          </a:p>
          <a:p>
            <a:pPr algn="just"/>
            <a:endParaRPr lang="en-US" altLang="en-US" sz="2800" dirty="0"/>
          </a:p>
        </p:txBody>
      </p:sp>
    </p:spTree>
    <p:extLst>
      <p:ext uri="{BB962C8B-B14F-4D97-AF65-F5344CB8AC3E}">
        <p14:creationId xmlns:p14="http://schemas.microsoft.com/office/powerpoint/2010/main" val="362917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1. Packet Filter Firewall</a:t>
            </a:r>
          </a:p>
        </p:txBody>
      </p:sp>
      <p:sp>
        <p:nvSpPr>
          <p:cNvPr id="20483" name="Rectangle 3"/>
          <p:cNvSpPr>
            <a:spLocks noGrp="1" noChangeArrowheads="1"/>
          </p:cNvSpPr>
          <p:nvPr>
            <p:ph idx="1"/>
          </p:nvPr>
        </p:nvSpPr>
        <p:spPr>
          <a:xfrm>
            <a:off x="152400" y="838200"/>
            <a:ext cx="8534400" cy="5181600"/>
          </a:xfrm>
        </p:spPr>
        <p:txBody>
          <a:bodyPr/>
          <a:lstStyle/>
          <a:p>
            <a:pPr marL="0" indent="0" algn="just">
              <a:buNone/>
            </a:pPr>
            <a:r>
              <a:rPr lang="en-US" altLang="en-US" sz="2000" dirty="0"/>
              <a:t>Advantage:</a:t>
            </a:r>
          </a:p>
          <a:p>
            <a:pPr marL="0" indent="0" algn="just">
              <a:buNone/>
            </a:pPr>
            <a:r>
              <a:rPr lang="en-US" altLang="en-US" sz="2000" dirty="0"/>
              <a:t>The biggest advantage of Packet Filtering Firewalls is cost and lower resource usage and best suited for smaller networks.</a:t>
            </a:r>
          </a:p>
          <a:p>
            <a:pPr marL="0" indent="0" algn="just">
              <a:buNone/>
            </a:pPr>
            <a:r>
              <a:rPr lang="en-US" altLang="en-US" sz="2000" dirty="0"/>
              <a:t>Disadvantage:</a:t>
            </a:r>
          </a:p>
          <a:p>
            <a:pPr marL="0" indent="0" algn="just">
              <a:buNone/>
            </a:pPr>
            <a:r>
              <a:rPr lang="en-US" altLang="en-US" sz="2000" dirty="0"/>
              <a:t>Packet Filtering Firewalls can work only on the Network Layer and these Firewalls do not support complex rule based models. And it’s also vulnerable to Spoofing in some cases.</a:t>
            </a:r>
            <a:endParaRPr lang="en-US" altLang="en-US" sz="2400" dirty="0"/>
          </a:p>
        </p:txBody>
      </p:sp>
      <p:pic>
        <p:nvPicPr>
          <p:cNvPr id="46082" name="Picture 2" descr="File:IP spoofing e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4419600" cy="347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6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2. Circuit Level Gateways</a:t>
            </a:r>
          </a:p>
        </p:txBody>
      </p:sp>
      <p:sp>
        <p:nvSpPr>
          <p:cNvPr id="23555" name="Rectangle 3"/>
          <p:cNvSpPr>
            <a:spLocks noGrp="1" noChangeArrowheads="1"/>
          </p:cNvSpPr>
          <p:nvPr>
            <p:ph idx="1"/>
          </p:nvPr>
        </p:nvSpPr>
        <p:spPr>
          <a:xfrm>
            <a:off x="381000" y="1066800"/>
            <a:ext cx="8534400" cy="5181600"/>
          </a:xfrm>
        </p:spPr>
        <p:txBody>
          <a:bodyPr/>
          <a:lstStyle/>
          <a:p>
            <a:pPr marL="0" indent="0">
              <a:buNone/>
            </a:pPr>
            <a:r>
              <a:rPr lang="en-US" altLang="en-US" sz="2800" dirty="0"/>
              <a:t>Circuit level gateways:</a:t>
            </a:r>
          </a:p>
          <a:p>
            <a:r>
              <a:rPr lang="en-US" altLang="en-US" sz="2800" dirty="0"/>
              <a:t>work at the session layer and monitor TCP handshaking between packets to determine whether a requested session is legitimate</a:t>
            </a:r>
          </a:p>
          <a:p>
            <a:pPr marL="0" indent="0">
              <a:buNone/>
            </a:pPr>
            <a:endParaRPr lang="en-US" altLang="en-US" sz="2800" dirty="0"/>
          </a:p>
          <a:p>
            <a:pPr marL="0" indent="0">
              <a:buNone/>
            </a:pPr>
            <a:endParaRPr lang="en-US" altLang="en-US" sz="2800" dirty="0"/>
          </a:p>
        </p:txBody>
      </p:sp>
      <p:pic>
        <p:nvPicPr>
          <p:cNvPr id="45058" name="Picture 2" descr="相关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80" y="2971800"/>
            <a:ext cx="4022639" cy="317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5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2. Circuit Level Gateways</a:t>
            </a:r>
          </a:p>
        </p:txBody>
      </p:sp>
      <p:sp>
        <p:nvSpPr>
          <p:cNvPr id="3" name="Content Placeholder 2"/>
          <p:cNvSpPr>
            <a:spLocks noGrp="1"/>
          </p:cNvSpPr>
          <p:nvPr>
            <p:ph idx="1"/>
          </p:nvPr>
        </p:nvSpPr>
        <p:spPr/>
        <p:txBody>
          <a:bodyPr/>
          <a:lstStyle/>
          <a:p>
            <a:pPr marL="0" indent="0">
              <a:buNone/>
            </a:pPr>
            <a:r>
              <a:rPr lang="en-US" sz="2800" dirty="0"/>
              <a:t>Advantage:</a:t>
            </a:r>
          </a:p>
          <a:p>
            <a:r>
              <a:rPr lang="en-US" sz="2800" dirty="0"/>
              <a:t>Circuit level gateways are comparatively inexpensive</a:t>
            </a:r>
          </a:p>
          <a:p>
            <a:endParaRPr lang="en-US" sz="2800" dirty="0"/>
          </a:p>
          <a:p>
            <a:pPr marL="0" indent="0">
              <a:buNone/>
            </a:pPr>
            <a:r>
              <a:rPr lang="en-US" sz="2800" dirty="0"/>
              <a:t>Disadvantage:</a:t>
            </a:r>
          </a:p>
          <a:p>
            <a:r>
              <a:rPr lang="en-US" sz="2800" dirty="0"/>
              <a:t>Circuit level Gateways do not filter Individual Packets. After Establishing a Connection, an Attacker may take advantage of this.</a:t>
            </a:r>
          </a:p>
        </p:txBody>
      </p:sp>
    </p:spTree>
    <p:extLst>
      <p:ext uri="{BB962C8B-B14F-4D97-AF65-F5344CB8AC3E}">
        <p14:creationId xmlns:p14="http://schemas.microsoft.com/office/powerpoint/2010/main" val="177637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3. Application Level Gateways</a:t>
            </a:r>
          </a:p>
        </p:txBody>
      </p:sp>
      <p:sp>
        <p:nvSpPr>
          <p:cNvPr id="26627" name="Rectangle 3"/>
          <p:cNvSpPr>
            <a:spLocks noGrp="1" noChangeArrowheads="1"/>
          </p:cNvSpPr>
          <p:nvPr>
            <p:ph idx="1"/>
          </p:nvPr>
        </p:nvSpPr>
        <p:spPr>
          <a:xfrm>
            <a:off x="381000" y="1066800"/>
            <a:ext cx="8382000" cy="5181600"/>
          </a:xfrm>
        </p:spPr>
        <p:txBody>
          <a:bodyPr/>
          <a:lstStyle/>
          <a:p>
            <a:pPr marL="0" indent="0" algn="just">
              <a:buNone/>
            </a:pPr>
            <a:r>
              <a:rPr lang="en-US" altLang="en-US" sz="2400" dirty="0"/>
              <a:t>Application level gateways </a:t>
            </a:r>
          </a:p>
          <a:p>
            <a:pPr algn="just"/>
            <a:r>
              <a:rPr lang="en-US" sz="2400" dirty="0"/>
              <a:t>work on the Application layer of the OSI model and provide protection for a specific Application Layer Protocols. </a:t>
            </a:r>
          </a:p>
          <a:p>
            <a:pPr algn="just"/>
            <a:r>
              <a:rPr lang="en-US" sz="2400" dirty="0"/>
              <a:t>Proxy server is the best example of Application Level Gateways Firewalls, it can prevent any direct connection between a trusted server or client and an untrusted host. </a:t>
            </a:r>
          </a:p>
          <a:p>
            <a:pPr algn="just"/>
            <a:endParaRPr lang="en-US" altLang="en-US" sz="2400" dirty="0"/>
          </a:p>
          <a:p>
            <a:pPr algn="just"/>
            <a:r>
              <a:rPr lang="en-US" altLang="en-US" sz="2400" dirty="0"/>
              <a:t>Application level gateway would work only for the protocols which are configured. For example, if we install a web proxy based Firewall than it will only allow HTTP Protocol Data. </a:t>
            </a:r>
          </a:p>
        </p:txBody>
      </p:sp>
    </p:spTree>
    <p:extLst>
      <p:ext uri="{BB962C8B-B14F-4D97-AF65-F5344CB8AC3E}">
        <p14:creationId xmlns:p14="http://schemas.microsoft.com/office/powerpoint/2010/main" val="163062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t>4. </a:t>
            </a:r>
            <a:r>
              <a:rPr lang="en-US" altLang="en-US" dirty="0" err="1"/>
              <a:t>Stateful</a:t>
            </a:r>
            <a:r>
              <a:rPr lang="en-US" altLang="en-US" dirty="0"/>
              <a:t> Multilayer Firewall</a:t>
            </a:r>
          </a:p>
        </p:txBody>
      </p:sp>
      <p:sp>
        <p:nvSpPr>
          <p:cNvPr id="29699" name="Rectangle 3"/>
          <p:cNvSpPr>
            <a:spLocks noGrp="1" noChangeArrowheads="1"/>
          </p:cNvSpPr>
          <p:nvPr>
            <p:ph idx="1"/>
          </p:nvPr>
        </p:nvSpPr>
        <p:spPr/>
        <p:txBody>
          <a:bodyPr/>
          <a:lstStyle/>
          <a:p>
            <a:pPr marL="0" indent="0">
              <a:buNone/>
            </a:pPr>
            <a:r>
              <a:rPr lang="en-US" altLang="en-US" sz="2800" dirty="0" err="1"/>
              <a:t>Stateful</a:t>
            </a:r>
            <a:r>
              <a:rPr lang="en-US" altLang="en-US" sz="2800" dirty="0"/>
              <a:t> multilayer inspection firewalls </a:t>
            </a:r>
          </a:p>
          <a:p>
            <a:r>
              <a:rPr lang="en-US" altLang="en-US" sz="2800" dirty="0"/>
              <a:t>work at the application , session, network layer.</a:t>
            </a:r>
          </a:p>
          <a:p>
            <a:pPr lvl="1"/>
            <a:r>
              <a:rPr lang="en-US" altLang="en-US" sz="2400" dirty="0"/>
              <a:t>They filter packets at the network layer, determine whether session packets are legitimate and evaluate contents of packets at the application layer </a:t>
            </a:r>
          </a:p>
          <a:p>
            <a:r>
              <a:rPr lang="en-US" altLang="en-US" sz="2800" dirty="0"/>
              <a:t>They allow direct connection between client and host, alleviating the problem caused by the lack of transparency of application level gateways. </a:t>
            </a:r>
          </a:p>
          <a:p>
            <a:endParaRPr lang="en-US" altLang="en-US" sz="2800" dirty="0"/>
          </a:p>
        </p:txBody>
      </p:sp>
    </p:spTree>
    <p:extLst>
      <p:ext uri="{BB962C8B-B14F-4D97-AF65-F5344CB8AC3E}">
        <p14:creationId xmlns:p14="http://schemas.microsoft.com/office/powerpoint/2010/main" val="2023706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ags/tag10.xml><?xml version="1.0" encoding="utf-8"?>
<p:tagLst xmlns:a="http://schemas.openxmlformats.org/drawingml/2006/main" xmlns:r="http://schemas.openxmlformats.org/officeDocument/2006/relationships" xmlns:p="http://schemas.openxmlformats.org/presentationml/2006/main">
  <p:tag name="ELAPSEDTIME" val="39.515"/>
  <p:tag name="AUDIO_ID" val="570"/>
</p:tagLst>
</file>

<file path=ppt/tags/tag11.xml><?xml version="1.0" encoding="utf-8"?>
<p:tagLst xmlns:a="http://schemas.openxmlformats.org/drawingml/2006/main" xmlns:r="http://schemas.openxmlformats.org/officeDocument/2006/relationships" xmlns:p="http://schemas.openxmlformats.org/presentationml/2006/main">
  <p:tag name="ELAPSEDTIME" val="18.688"/>
  <p:tag name="AUDIO_ID" val="260"/>
</p:tagLst>
</file>

<file path=ppt/tags/tag12.xml><?xml version="1.0" encoding="utf-8"?>
<p:tagLst xmlns:a="http://schemas.openxmlformats.org/drawingml/2006/main" xmlns:r="http://schemas.openxmlformats.org/officeDocument/2006/relationships" xmlns:p="http://schemas.openxmlformats.org/presentationml/2006/main">
  <p:tag name="ELAPSEDTIME" val="18.688"/>
  <p:tag name="AUDIO_ID" val="260"/>
</p:tagLst>
</file>

<file path=ppt/tags/tag13.xml><?xml version="1.0" encoding="utf-8"?>
<p:tagLst xmlns:a="http://schemas.openxmlformats.org/drawingml/2006/main" xmlns:r="http://schemas.openxmlformats.org/officeDocument/2006/relationships" xmlns:p="http://schemas.openxmlformats.org/presentationml/2006/main">
  <p:tag name="ELAPSEDTIME" val="18.688"/>
  <p:tag name="AUDIO_ID" val="260"/>
</p:tagLst>
</file>

<file path=ppt/tags/tag2.xml><?xml version="1.0" encoding="utf-8"?>
<p:tagLst xmlns:a="http://schemas.openxmlformats.org/drawingml/2006/main" xmlns:r="http://schemas.openxmlformats.org/officeDocument/2006/relationships" xmlns:p="http://schemas.openxmlformats.org/presentationml/2006/main">
  <p:tag name="ELAPSEDTIME" val="23.125"/>
  <p:tag name="AUDIO_ID" val="271"/>
</p:tagLst>
</file>

<file path=ppt/tags/tag3.xml><?xml version="1.0" encoding="utf-8"?>
<p:tagLst xmlns:a="http://schemas.openxmlformats.org/drawingml/2006/main" xmlns:r="http://schemas.openxmlformats.org/officeDocument/2006/relationships" xmlns:p="http://schemas.openxmlformats.org/presentationml/2006/main">
  <p:tag name="ELAPSEDTIME" val="23.125"/>
  <p:tag name="AUDIO_ID" val="271"/>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14.156"/>
  <p:tag name="AUDIO_ID" val="271"/>
  <p:tag name="TIMELINE" val="2.6/8.5/10.8"/>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15.782"/>
  <p:tag name="AUDIO_ID" val="277"/>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15.782"/>
  <p:tag name="AUDIO_ID" val="277"/>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53.828"/>
  <p:tag name="AUDIO_ID" val="279"/>
  <p:tag name="TIMELINE" val="3.0/28.3/43.4/45.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14.531"/>
  <p:tag name="AUDIO_ID" val="278"/>
  <p:tag name="TIMELINE" val="5.8/7.5/10.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14.156"/>
  <p:tag name="AUDIO_ID" val="271"/>
  <p:tag name="TIMELINE" val="2.6/8.5/10.8"/>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20029</TotalTime>
  <Words>1688</Words>
  <Application>Microsoft Office PowerPoint</Application>
  <PresentationFormat>On-screen Show (4:3)</PresentationFormat>
  <Paragraphs>243</Paragraphs>
  <Slides>31</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3" baseType="lpstr">
      <vt:lpstr>굴림</vt:lpstr>
      <vt:lpstr>ヒラギノ明朝 ProN W3</vt:lpstr>
      <vt:lpstr>Arial</vt:lpstr>
      <vt:lpstr>Arial Narrow</vt:lpstr>
      <vt:lpstr>Calibri</vt:lpstr>
      <vt:lpstr>Tahoma</vt:lpstr>
      <vt:lpstr>Times</vt:lpstr>
      <vt:lpstr>Times New Roman</vt:lpstr>
      <vt:lpstr>Verdana</vt:lpstr>
      <vt:lpstr>Wingdings</vt:lpstr>
      <vt:lpstr>Contport</vt:lpstr>
      <vt:lpstr>Clip</vt:lpstr>
      <vt:lpstr>PowerPoint Presentation</vt:lpstr>
      <vt:lpstr>Objectives</vt:lpstr>
      <vt:lpstr>Type of Firewalls</vt:lpstr>
      <vt:lpstr>1. Packet Filter Firewall</vt:lpstr>
      <vt:lpstr>1. Packet Filter Firewall</vt:lpstr>
      <vt:lpstr>2. Circuit Level Gateways</vt:lpstr>
      <vt:lpstr>2. Circuit Level Gateways</vt:lpstr>
      <vt:lpstr>3. Application Level Gateways</vt:lpstr>
      <vt:lpstr>4. Stateful Multilayer Firewall</vt:lpstr>
      <vt:lpstr>5. Next Generation Firewall</vt:lpstr>
      <vt:lpstr>5. Next Generation Firewall</vt:lpstr>
      <vt:lpstr>Palo Alto NGFW Hardware Platforms</vt:lpstr>
      <vt:lpstr>Palo Alto Networks Single-Pass Architecture</vt:lpstr>
      <vt:lpstr>Single Pass Architecture Engines</vt:lpstr>
      <vt:lpstr>Deployment Options</vt:lpstr>
      <vt:lpstr>Deployment Options</vt:lpstr>
      <vt:lpstr>Ethernet Interface Configuration</vt:lpstr>
      <vt:lpstr>Virtual Wire Interface</vt:lpstr>
      <vt:lpstr>Virtual Wire Interface</vt:lpstr>
      <vt:lpstr>Configuring a Virtual Wire Object</vt:lpstr>
      <vt:lpstr>Configuring Virtual Wire Interfaces</vt:lpstr>
      <vt:lpstr>Layer 3 Interfaces</vt:lpstr>
      <vt:lpstr>Layer 3 Interfaces</vt:lpstr>
      <vt:lpstr>Configuring a Layer 3 Interface</vt:lpstr>
      <vt:lpstr>Configuring Security Zones </vt:lpstr>
      <vt:lpstr>Interface Management Profile</vt:lpstr>
      <vt:lpstr>DHCP Server</vt:lpstr>
      <vt:lpstr>Virtual Routers</vt:lpstr>
      <vt:lpstr>Virtual Routers</vt:lpstr>
      <vt:lpstr>Virtual Router Static Routes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Yoon Hin LIEW (NP)</cp:lastModifiedBy>
  <cp:revision>992</cp:revision>
  <cp:lastPrinted>2000-08-04T01:42:18Z</cp:lastPrinted>
  <dcterms:created xsi:type="dcterms:W3CDTF">1995-05-28T16:29:18Z</dcterms:created>
  <dcterms:modified xsi:type="dcterms:W3CDTF">2021-04-16T04:37:32Z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2021-04-16T04:37:32Z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971b7274-02c5-414a-9601-bae4a2536ac6</vt:lpwstr>
  </property>
  <property fmtid="{D5CDD505-2E9C-101B-9397-08002B2CF9AE}" pid="8" name="MSIP_Label_30286cb9-b49f-4646-87a5-340028348160_ContentBits">
    <vt:lpwstr>1</vt:lpwstr>
  </property>
</Properties>
</file>