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4"/>
  </p:notesMasterIdLst>
  <p:sldIdLst>
    <p:sldId id="304" r:id="rId5"/>
    <p:sldId id="261" r:id="rId6"/>
    <p:sldId id="262" r:id="rId7"/>
    <p:sldId id="302" r:id="rId8"/>
    <p:sldId id="306" r:id="rId9"/>
    <p:sldId id="281" r:id="rId10"/>
    <p:sldId id="317" r:id="rId11"/>
    <p:sldId id="263" r:id="rId12"/>
    <p:sldId id="265" r:id="rId13"/>
    <p:sldId id="267" r:id="rId14"/>
    <p:sldId id="264" r:id="rId15"/>
    <p:sldId id="266" r:id="rId16"/>
    <p:sldId id="307" r:id="rId17"/>
    <p:sldId id="293" r:id="rId18"/>
    <p:sldId id="299" r:id="rId19"/>
    <p:sldId id="309" r:id="rId20"/>
    <p:sldId id="300" r:id="rId21"/>
    <p:sldId id="295" r:id="rId22"/>
    <p:sldId id="294" r:id="rId23"/>
    <p:sldId id="297" r:id="rId24"/>
    <p:sldId id="296" r:id="rId25"/>
    <p:sldId id="308" r:id="rId26"/>
    <p:sldId id="310" r:id="rId27"/>
    <p:sldId id="275" r:id="rId28"/>
    <p:sldId id="277" r:id="rId29"/>
    <p:sldId id="278" r:id="rId30"/>
    <p:sldId id="276" r:id="rId31"/>
    <p:sldId id="279" r:id="rId32"/>
    <p:sldId id="283" r:id="rId33"/>
    <p:sldId id="284" r:id="rId34"/>
    <p:sldId id="285" r:id="rId35"/>
    <p:sldId id="280" r:id="rId36"/>
    <p:sldId id="312" r:id="rId37"/>
    <p:sldId id="311" r:id="rId38"/>
    <p:sldId id="313" r:id="rId39"/>
    <p:sldId id="289" r:id="rId40"/>
    <p:sldId id="286" r:id="rId41"/>
    <p:sldId id="287" r:id="rId42"/>
    <p:sldId id="290" r:id="rId43"/>
    <p:sldId id="291" r:id="rId44"/>
    <p:sldId id="314" r:id="rId45"/>
    <p:sldId id="288" r:id="rId46"/>
    <p:sldId id="315" r:id="rId47"/>
    <p:sldId id="318" r:id="rId48"/>
    <p:sldId id="320" r:id="rId49"/>
    <p:sldId id="270" r:id="rId50"/>
    <p:sldId id="273" r:id="rId51"/>
    <p:sldId id="319" r:id="rId52"/>
    <p:sldId id="32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 Guan TAN (NP)" userId="S::thg@np.edu.sg::e5f7d661-fe1a-47b6-b277-f25b08fa15d4" providerId="AD" clId="Web-{97F54515-2C94-4B91-955C-3DFDD7CF1499}"/>
    <pc:docChg chg="mod modMainMaster">
      <pc:chgData name="Hock Guan TAN (NP)" userId="S::thg@np.edu.sg::e5f7d661-fe1a-47b6-b277-f25b08fa15d4" providerId="AD" clId="Web-{97F54515-2C94-4B91-955C-3DFDD7CF1499}" dt="2021-06-03T21:59:35.373" v="1" actId="33475"/>
      <pc:docMkLst>
        <pc:docMk/>
      </pc:docMkLst>
      <pc:sldMasterChg chg="modSp">
        <pc:chgData name="Hock Guan TAN (NP)" userId="S::thg@np.edu.sg::e5f7d661-fe1a-47b6-b277-f25b08fa15d4" providerId="AD" clId="Web-{97F54515-2C94-4B91-955C-3DFDD7CF1499}" dt="2021-06-03T21:59:35.373" v="0" actId="33475"/>
        <pc:sldMasterMkLst>
          <pc:docMk/>
          <pc:sldMasterMk cId="3114277355" sldId="2147483660"/>
        </pc:sldMasterMkLst>
        <pc:spChg chg="mod">
          <ac:chgData name="Hock Guan TAN (NP)" userId="S::thg@np.edu.sg::e5f7d661-fe1a-47b6-b277-f25b08fa15d4" providerId="AD" clId="Web-{97F54515-2C94-4B91-955C-3DFDD7CF1499}" dt="2021-06-03T21:59:35.373" v="0" actId="33475"/>
          <ac:spMkLst>
            <pc:docMk/>
            <pc:sldMasterMk cId="3114277355" sldId="2147483660"/>
            <ac:spMk id="3" creationId="{BAC21A70-D7D5-4378-8902-CAA10858CB31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8D341-24A6-4038-B542-981D0E25534A}" type="datetimeFigureOut">
              <a:rPr lang="en-SG" smtClean="0"/>
              <a:t>3/6/2021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F6FE-218A-436A-85F6-587502CBB0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724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8652376-84BA-45EB-ADF9-F8917EE4E4FE}" type="slidenum">
              <a:rPr lang="en-GB" altLang="en-US" sz="10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en-GB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408464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09600"/>
            <a:ext cx="1016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3600">
                <a:solidFill>
                  <a:srgbClr val="FFFF00"/>
                </a:solidFill>
                <a:effectLst/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743200"/>
            <a:ext cx="103632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41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056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78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6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0" cap="all">
                <a:effectLst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tabLst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Click to edit Master title style</a:t>
            </a:r>
          </a:p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25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42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144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508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48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40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76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2235200" y="6400800"/>
            <a:ext cx="833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>
                <a:solidFill>
                  <a:srgbClr val="000000"/>
                </a:solidFill>
                <a:latin typeface="Arial Narrow" panose="020B0606020202030204" pitchFamily="34" charset="0"/>
              </a:rPr>
              <a:t>Diploma in ISF			Client Side Attack</a:t>
            </a:r>
          </a:p>
          <a:p>
            <a:pPr lvl="1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>
                <a:solidFill>
                  <a:srgbClr val="000000"/>
                </a:solidFill>
                <a:latin typeface="Arial Narrow" panose="020B0606020202030204" pitchFamily="34" charset="0"/>
              </a:rPr>
              <a:t>EH  AY20/21, Sem 5		                                 Slide </a:t>
            </a:r>
            <a:fld id="{B3DEAB90-769D-463E-BD21-073D094AAA1B}" type="slidenum">
              <a:rPr lang="en-US" altLang="en-US" sz="1200" smtClean="0">
                <a:solidFill>
                  <a:srgbClr val="000000"/>
                </a:solidFill>
                <a:latin typeface="Arial Narrow" panose="020B0606020202030204" pitchFamily="34" charset="0"/>
              </a:rPr>
              <a:pPr lvl="1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0931" y="89535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6096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-38100"/>
            <a:ext cx="12192000" cy="7620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1988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1" name="Picture 22" descr="School of IC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270630"/>
            <a:ext cx="22860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8839200" y="64008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  Last update: </a:t>
            </a:r>
            <a:fld id="{FF584318-FB3D-4A4C-BEE7-3377686A3EF7}" type="datetime8">
              <a:rPr 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6/3/2021 2:59 PM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21A70-D7D5-4378-8902-CAA10858CB31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404938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Official Open</a:t>
            </a:r>
          </a:p>
        </p:txBody>
      </p:sp>
    </p:spTree>
    <p:extLst>
      <p:ext uri="{BB962C8B-B14F-4D97-AF65-F5344CB8AC3E}">
        <p14:creationId xmlns:p14="http://schemas.microsoft.com/office/powerpoint/2010/main" val="31142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anose="05000000000000000000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anose="05000000000000000000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chillea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dn.lbryplayer.xyz/api/v4/streams/free/shodan-command-line-a-step-by-step/04b7f18d0c10795a682a1f24052c14cdcc01e596/fa223d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aritech.com/blog/vpn-privacy/remove-device-shodan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ploit-db.com/docs/english/33859-searching-shodan-for-fun-and-profit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hacking/comments/89iqe7/shodan_command_line_tutorial/" TargetMode="External"/><Relationship Id="rId2" Type="http://schemas.openxmlformats.org/officeDocument/2006/relationships/hyperlink" Target="https://www.ncbi.nlm.nih.gov/pmc/articles/PMC730910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xploit-db.com/docs/english/33859-searching-shodan-for-fun-and-profit.pdf" TargetMode="External"/><Relationship Id="rId5" Type="http://schemas.openxmlformats.org/officeDocument/2006/relationships/hyperlink" Target="https://www.firecompass.com/blog/shodan-dorks-to-find-exposed-it-assets/" TargetMode="External"/><Relationship Id="rId4" Type="http://schemas.openxmlformats.org/officeDocument/2006/relationships/hyperlink" Target="https://www.youtube.com/watch?v=_DlGhlUkbwk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-db.com/docs/english/33859-searching-shodan-for-fun-and-profit.pdf" TargetMode="External"/><Relationship Id="rId2" Type="http://schemas.openxmlformats.org/officeDocument/2006/relationships/hyperlink" Target="https://decentsecurity.com/#/routerwifi-configuration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0" y="4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1600200"/>
            <a:ext cx="5410200" cy="1752600"/>
          </a:xfrm>
        </p:spPr>
        <p:txBody>
          <a:bodyPr/>
          <a:lstStyle/>
          <a:p>
            <a:pPr algn="ctr">
              <a:defRPr/>
            </a:pPr>
            <a:r>
              <a:rPr lang="en-GB" altLang="en-US" dirty="0">
                <a:solidFill>
                  <a:srgbClr val="0033CC"/>
                </a:solidFill>
              </a:rPr>
              <a:t>Information Gathering using </a:t>
            </a:r>
            <a:r>
              <a:rPr lang="en-GB" altLang="en-US" dirty="0" err="1">
                <a:solidFill>
                  <a:srgbClr val="0033CC"/>
                </a:solidFill>
              </a:rPr>
              <a:t>Shodan</a:t>
            </a:r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114800" y="46482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altLang="en-US">
                <a:solidFill>
                  <a:srgbClr val="000000"/>
                </a:solidFill>
                <a:latin typeface="Arial Narrow" pitchFamily="34" charset="0"/>
              </a:rPr>
              <a:t>Ethnical Hacking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altLang="en-US">
                <a:solidFill>
                  <a:srgbClr val="000000"/>
                </a:solidFill>
                <a:latin typeface="Arial Narrow" pitchFamily="34" charset="0"/>
              </a:rPr>
              <a:t>Diploma in </a:t>
            </a:r>
            <a:r>
              <a:rPr kumimoji="1" lang="en-US" altLang="zh-CN">
                <a:solidFill>
                  <a:srgbClr val="000000"/>
                </a:solidFill>
                <a:latin typeface="Arial Narrow" pitchFamily="34" charset="0"/>
              </a:rPr>
              <a:t>ISF </a:t>
            </a:r>
            <a:r>
              <a:rPr kumimoji="1" lang="en-GB" altLang="en-US">
                <a:solidFill>
                  <a:srgbClr val="000000"/>
                </a:solidFill>
                <a:latin typeface="Arial Narrow" pitchFamily="34" charset="0"/>
              </a:rPr>
              <a:t>Year 3 (2020/21), Semester 5</a:t>
            </a:r>
            <a:endParaRPr kumimoji="1" lang="en-GB" altLang="en-US" sz="4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3" name="Line 15"/>
          <p:cNvSpPr>
            <a:spLocks noChangeShapeType="1"/>
          </p:cNvSpPr>
          <p:nvPr/>
        </p:nvSpPr>
        <p:spPr bwMode="auto">
          <a:xfrm>
            <a:off x="1828800" y="1143000"/>
            <a:ext cx="1036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4104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67" y="4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804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600" b="1" dirty="0">
                <a:solidFill>
                  <a:srgbClr val="FFFFFF"/>
                </a:solidFill>
                <a:latin typeface="Tahoma" pitchFamily="34" charset="0"/>
              </a:rPr>
              <a:t>Practical </a:t>
            </a:r>
            <a:r>
              <a:rPr lang="en-SG" sz="1600" b="1" dirty="0">
                <a:solidFill>
                  <a:srgbClr val="FFFFFF"/>
                </a:solidFill>
                <a:latin typeface="Tahoma" pitchFamily="34" charset="0"/>
              </a:rPr>
              <a:t>3</a:t>
            </a:r>
            <a:endParaRPr lang="en-GB" sz="16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Register for a Shodan account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15" y="1893246"/>
            <a:ext cx="7027922" cy="496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5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78" y="1849347"/>
            <a:ext cx="10344150" cy="5057775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10049593" y="2711989"/>
            <a:ext cx="672861" cy="4140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Account activation </a:t>
            </a:r>
          </a:p>
        </p:txBody>
      </p:sp>
    </p:spTree>
    <p:extLst>
      <p:ext uri="{BB962C8B-B14F-4D97-AF65-F5344CB8AC3E}">
        <p14:creationId xmlns:p14="http://schemas.microsoft.com/office/powerpoint/2010/main" val="58268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532079" cy="1325563"/>
          </a:xfrm>
        </p:spPr>
        <p:txBody>
          <a:bodyPr/>
          <a:lstStyle/>
          <a:p>
            <a:r>
              <a:rPr lang="en-SG" dirty="0"/>
              <a:t>Check out the API Key assigned to your account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384" y="1518160"/>
            <a:ext cx="5913633" cy="48955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70" y="1690688"/>
            <a:ext cx="4836541" cy="506594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20873822">
            <a:off x="4988409" y="1584097"/>
            <a:ext cx="672861" cy="4140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Left Arrow 5"/>
          <p:cNvSpPr/>
          <p:nvPr/>
        </p:nvSpPr>
        <p:spPr>
          <a:xfrm rot="20873822">
            <a:off x="7157046" y="2435747"/>
            <a:ext cx="672861" cy="4140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6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sz="4000" b="0" dirty="0"/>
              <a:t>Search for routers using </a:t>
            </a:r>
            <a:r>
              <a:rPr lang="en-SG" sz="4000" b="0" dirty="0" err="1"/>
              <a:t>Shodan’s</a:t>
            </a:r>
            <a:r>
              <a:rPr lang="en-SG" sz="4000" b="0" dirty="0"/>
              <a:t> Web Interface</a:t>
            </a:r>
          </a:p>
        </p:txBody>
      </p:sp>
    </p:spTree>
    <p:extLst>
      <p:ext uri="{BB962C8B-B14F-4D97-AF65-F5344CB8AC3E}">
        <p14:creationId xmlns:p14="http://schemas.microsoft.com/office/powerpoint/2010/main" val="406961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/>
              <a:t>Try to locate public facing Linksys routers in Singapore that is vulnerable to attack</a:t>
            </a:r>
            <a:r>
              <a:rPr lang="en-SG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0338"/>
            <a:ext cx="9008313" cy="14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9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449" y="2678831"/>
            <a:ext cx="3118090" cy="1325563"/>
          </a:xfrm>
        </p:spPr>
        <p:txBody>
          <a:bodyPr>
            <a:no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Two pages of findings will be returned each search.</a:t>
            </a:r>
            <a:br>
              <a:rPr lang="en-SG" sz="2800" dirty="0">
                <a:solidFill>
                  <a:schemeClr val="tx1"/>
                </a:solidFill>
              </a:rPr>
            </a:br>
            <a:br>
              <a:rPr lang="en-SG" sz="2800" dirty="0">
                <a:solidFill>
                  <a:schemeClr val="tx1"/>
                </a:solidFill>
              </a:rPr>
            </a:br>
            <a:endParaRPr lang="en-SG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86" y="365125"/>
            <a:ext cx="8421108" cy="56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3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448" y="2678831"/>
            <a:ext cx="3661481" cy="1325563"/>
          </a:xfrm>
        </p:spPr>
        <p:txBody>
          <a:bodyPr>
            <a:no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After displaying two pages of search results, you will see such message…</a:t>
            </a:r>
            <a:br>
              <a:rPr lang="en-SG" sz="2800" dirty="0">
                <a:solidFill>
                  <a:schemeClr val="tx1"/>
                </a:solidFill>
              </a:rPr>
            </a:br>
            <a:br>
              <a:rPr lang="en-SG" sz="2800" dirty="0">
                <a:solidFill>
                  <a:schemeClr val="tx1"/>
                </a:solidFill>
              </a:rPr>
            </a:br>
            <a:r>
              <a:rPr lang="en-SG" sz="2800" dirty="0">
                <a:solidFill>
                  <a:schemeClr val="tx1"/>
                </a:solidFill>
              </a:rPr>
              <a:t>Need subscription to obtain more results</a:t>
            </a:r>
            <a:br>
              <a:rPr lang="en-SG" sz="2800" dirty="0">
                <a:solidFill>
                  <a:schemeClr val="tx1"/>
                </a:solidFill>
              </a:rPr>
            </a:br>
            <a:br>
              <a:rPr lang="en-SG" sz="2800" dirty="0">
                <a:solidFill>
                  <a:schemeClr val="tx1"/>
                </a:solidFill>
              </a:rPr>
            </a:br>
            <a:r>
              <a:rPr lang="en-SG" sz="2800" dirty="0">
                <a:solidFill>
                  <a:schemeClr val="tx1"/>
                </a:solidFill>
              </a:rPr>
              <a:t>You may register more accounts to try… I have three </a:t>
            </a:r>
            <a:r>
              <a:rPr lang="en-SG" sz="2800" dirty="0" err="1">
                <a:solidFill>
                  <a:schemeClr val="tx1"/>
                </a:solidFill>
              </a:rPr>
              <a:t>shodan</a:t>
            </a:r>
            <a:r>
              <a:rPr lang="en-SG" sz="2800" dirty="0">
                <a:solidFill>
                  <a:schemeClr val="tx1"/>
                </a:solidFill>
              </a:rPr>
              <a:t> and I rotate in using them!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897" y="1551529"/>
            <a:ext cx="7365683" cy="8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28" y="25907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tx1"/>
                </a:solidFill>
              </a:rPr>
              <a:t>Note: You may not found what I have found and if that is the case, just point to the different IP in the subsequent slides using your browser…</a:t>
            </a:r>
          </a:p>
        </p:txBody>
      </p:sp>
    </p:spTree>
    <p:extLst>
      <p:ext uri="{BB962C8B-B14F-4D97-AF65-F5344CB8AC3E}">
        <p14:creationId xmlns:p14="http://schemas.microsoft.com/office/powerpoint/2010/main" val="229299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68" y="365125"/>
            <a:ext cx="2432649" cy="4862506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Try this address…</a:t>
            </a:r>
            <a:br>
              <a:rPr lang="en-SG" dirty="0">
                <a:solidFill>
                  <a:schemeClr val="tx1"/>
                </a:solidFill>
              </a:rPr>
            </a:b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http://13.228.154.148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49" y="365125"/>
            <a:ext cx="8806633" cy="6492875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 rot="20873822">
            <a:off x="10245302" y="4747625"/>
            <a:ext cx="672861" cy="4140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01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69" y="1417548"/>
            <a:ext cx="2215551" cy="1325563"/>
          </a:xfrm>
        </p:spPr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tx1"/>
                </a:solidFill>
              </a:rPr>
              <a:t>Just help yourself !</a:t>
            </a:r>
            <a:br>
              <a:rPr lang="en-SG" dirty="0">
                <a:solidFill>
                  <a:schemeClr val="tx1"/>
                </a:solidFill>
              </a:rPr>
            </a:b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Do not attempt to change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375" y="0"/>
            <a:ext cx="8722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1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Shodan is a search engine for hackers, and have even called it "the world's most dangerous search engine". </a:t>
            </a:r>
          </a:p>
          <a:p>
            <a:r>
              <a:rPr lang="en-SG" sz="2800" dirty="0"/>
              <a:t>Developed by </a:t>
            </a:r>
            <a:r>
              <a:rPr lang="en-SG" sz="2800" dirty="0">
                <a:hlinkClick r:id="rId2"/>
              </a:rPr>
              <a:t>John </a:t>
            </a:r>
            <a:r>
              <a:rPr lang="en-SG" sz="2800" dirty="0" err="1">
                <a:hlinkClick r:id="rId2"/>
              </a:rPr>
              <a:t>Matherly</a:t>
            </a:r>
            <a:r>
              <a:rPr lang="en-SG" sz="2800" dirty="0"/>
              <a:t> in 2009, and unlike other search engines, it looks for specific information that can be invaluable to hackers.</a:t>
            </a:r>
          </a:p>
          <a:p>
            <a:r>
              <a:rPr lang="en-SG" sz="2800" dirty="0"/>
              <a:t>Shodan can find us webcams, traffic signals, video projectors, routers, home heating systems, and SCADA systems that, for instance, control nuclear power plants and electrical grids. If it has a web interface, Shodan can find it!</a:t>
            </a: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590128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2659752"/>
            <a:ext cx="2646872" cy="1325563"/>
          </a:xfrm>
        </p:spPr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tx1"/>
                </a:solidFill>
              </a:rPr>
              <a:t>Try this IP address, </a:t>
            </a:r>
            <a:br>
              <a:rPr lang="en-SG" dirty="0">
                <a:solidFill>
                  <a:schemeClr val="tx1"/>
                </a:solidFill>
              </a:rPr>
            </a:b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http://101.32.246.68/</a:t>
            </a:r>
            <a:br>
              <a:rPr lang="en-SG" dirty="0">
                <a:solidFill>
                  <a:schemeClr val="tx1"/>
                </a:solidFill>
              </a:rPr>
            </a:b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what device is it ….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026" y="441624"/>
            <a:ext cx="8909603" cy="57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51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02811" cy="1325563"/>
          </a:xfrm>
        </p:spPr>
        <p:txBody>
          <a:bodyPr/>
          <a:lstStyle/>
          <a:p>
            <a:r>
              <a:rPr lang="en-SG" dirty="0" err="1">
                <a:solidFill>
                  <a:schemeClr val="tx1"/>
                </a:solidFill>
              </a:rPr>
              <a:t>Honeyport</a:t>
            </a:r>
            <a:r>
              <a:rPr lang="en-SG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769" y="0"/>
            <a:ext cx="6428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73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sz="4000" b="0" dirty="0"/>
              <a:t>Using Shodan CLI in Kali Linux</a:t>
            </a:r>
          </a:p>
        </p:txBody>
      </p:sp>
    </p:spTree>
    <p:extLst>
      <p:ext uri="{BB962C8B-B14F-4D97-AF65-F5344CB8AC3E}">
        <p14:creationId xmlns:p14="http://schemas.microsoft.com/office/powerpoint/2010/main" val="587277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dirty="0"/>
              <a:t>The Shodan command-line interface (CLI) is packaged with the official Python library for Shodan, which means if you're running the latest version of the library you already have access to the CLI.</a:t>
            </a:r>
          </a:p>
        </p:txBody>
      </p:sp>
    </p:spTree>
    <p:extLst>
      <p:ext uri="{BB962C8B-B14F-4D97-AF65-F5344CB8AC3E}">
        <p14:creationId xmlns:p14="http://schemas.microsoft.com/office/powerpoint/2010/main" val="98555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097280"/>
            <a:ext cx="7473950" cy="685800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Start a terminal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70" y="2017395"/>
            <a:ext cx="6191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08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066342"/>
            <a:ext cx="4892040" cy="685800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Shodan is included in Kali Linux 2021.1…</a:t>
            </a:r>
            <a:br>
              <a:rPr lang="en-SG" dirty="0">
                <a:solidFill>
                  <a:schemeClr val="tx1"/>
                </a:solidFill>
              </a:rPr>
            </a:b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070" y="1805357"/>
            <a:ext cx="2678430" cy="614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113" y="2752142"/>
            <a:ext cx="3057512" cy="6311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113" y="4251205"/>
            <a:ext cx="2365057" cy="8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2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467802"/>
            <a:ext cx="4411980" cy="685800"/>
          </a:xfrm>
        </p:spPr>
        <p:txBody>
          <a:bodyPr/>
          <a:lstStyle/>
          <a:p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List Shodan commands and options</a:t>
            </a:r>
            <a:br>
              <a:rPr lang="en-SG" dirty="0">
                <a:solidFill>
                  <a:schemeClr val="tx1"/>
                </a:solidFill>
              </a:rPr>
            </a:br>
            <a:br>
              <a:rPr lang="en-SG" dirty="0">
                <a:solidFill>
                  <a:schemeClr val="tx1"/>
                </a:solidFill>
              </a:rPr>
            </a:br>
            <a:r>
              <a:rPr lang="en-SG" dirty="0">
                <a:solidFill>
                  <a:schemeClr val="tx1"/>
                </a:solidFill>
              </a:rPr>
              <a:t>#</a:t>
            </a:r>
            <a:r>
              <a:rPr lang="en-SG" dirty="0" err="1">
                <a:solidFill>
                  <a:schemeClr val="tx1"/>
                </a:solidFill>
              </a:rPr>
              <a:t>shodan</a:t>
            </a:r>
            <a:r>
              <a:rPr lang="en-SG" dirty="0">
                <a:solidFill>
                  <a:schemeClr val="tx1"/>
                </a:solidFill>
              </a:rPr>
              <a:t> –h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790" y="1079182"/>
            <a:ext cx="59055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0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914400"/>
            <a:ext cx="11988800" cy="685800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Select and copy your API Key into Clipboard..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2015808"/>
            <a:ext cx="7207173" cy="4739322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9144000" y="3451860"/>
            <a:ext cx="445770" cy="2971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Left Arrow 6"/>
          <p:cNvSpPr/>
          <p:nvPr/>
        </p:nvSpPr>
        <p:spPr>
          <a:xfrm>
            <a:off x="8199120" y="5844540"/>
            <a:ext cx="445770" cy="2971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 flipH="1">
            <a:off x="8705148" y="5808464"/>
            <a:ext cx="24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Can be rest 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9701553" y="3395932"/>
            <a:ext cx="24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Coy key here</a:t>
            </a:r>
          </a:p>
        </p:txBody>
      </p:sp>
    </p:spTree>
    <p:extLst>
      <p:ext uri="{BB962C8B-B14F-4D97-AF65-F5344CB8AC3E}">
        <p14:creationId xmlns:p14="http://schemas.microsoft.com/office/powerpoint/2010/main" val="3264510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4421"/>
            <a:ext cx="11967210" cy="685800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Issue the command line to initiate </a:t>
            </a:r>
            <a:r>
              <a:rPr lang="en-SG" dirty="0" err="1">
                <a:solidFill>
                  <a:schemeClr val="tx1"/>
                </a:solidFill>
              </a:rPr>
              <a:t>shodan</a:t>
            </a:r>
            <a:r>
              <a:rPr lang="en-SG" dirty="0">
                <a:solidFill>
                  <a:schemeClr val="tx1"/>
                </a:solidFill>
              </a:rPr>
              <a:t> with your API Key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0" y="2433637"/>
            <a:ext cx="4095750" cy="130492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4777740" y="2480310"/>
            <a:ext cx="445770" cy="2971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3141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22" y="1291590"/>
            <a:ext cx="4560570" cy="685800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Count the number of Linksys devices found by Shodan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622" y="3548061"/>
            <a:ext cx="5037974" cy="591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622" y="2777489"/>
            <a:ext cx="3208873" cy="601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622" y="1977390"/>
            <a:ext cx="2190908" cy="63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0" dirty="0"/>
              <a:t>Shodan pulls service banners from servers and devices on the web, mostly port 80, but also ports 21 (ftp), 22 (SSH), 23 (telnet), 161 (SNMP), and 5060 (SIP). </a:t>
            </a:r>
          </a:p>
          <a:p>
            <a:r>
              <a:rPr lang="en-SG" b="0" dirty="0"/>
              <a:t>These banners are what the web servers and devices "advertise" to the world as to who they are. By searching these web banners, we can find the log-in interface for nearly every web-enabled device on planet earth.</a:t>
            </a:r>
          </a:p>
          <a:p>
            <a:endParaRPr lang="en-SG" b="0" dirty="0"/>
          </a:p>
          <a:p>
            <a:endParaRPr lang="en-SG" b="0" dirty="0"/>
          </a:p>
          <a:p>
            <a:endParaRPr lang="en-SG" b="0" dirty="0"/>
          </a:p>
          <a:p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1044700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51810"/>
            <a:ext cx="3246120" cy="845820"/>
          </a:xfrm>
        </p:spPr>
        <p:txBody>
          <a:bodyPr/>
          <a:lstStyle/>
          <a:p>
            <a:r>
              <a:rPr lang="en-SG" sz="2800" dirty="0">
                <a:solidFill>
                  <a:schemeClr val="tx1"/>
                </a:solidFill>
              </a:rPr>
              <a:t>The list will be displayed in a “vi” editor. You need to press [</a:t>
            </a:r>
            <a:r>
              <a:rPr lang="en-SG" sz="2800" dirty="0" err="1">
                <a:solidFill>
                  <a:schemeClr val="tx1"/>
                </a:solidFill>
              </a:rPr>
              <a:t>sp</a:t>
            </a:r>
            <a:r>
              <a:rPr lang="en-SG" sz="2800" dirty="0">
                <a:solidFill>
                  <a:schemeClr val="tx1"/>
                </a:solidFill>
              </a:rPr>
              <a:t> bar] to view the rest of records or key “q” to editor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635114"/>
            <a:ext cx="8468360" cy="55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8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20" y="1165860"/>
            <a:ext cx="10118090" cy="685800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One can redirect the output to a file … and list the records using the “cat” and “</a:t>
            </a:r>
            <a:r>
              <a:rPr lang="en-SG" dirty="0" err="1">
                <a:solidFill>
                  <a:schemeClr val="tx1"/>
                </a:solidFill>
              </a:rPr>
              <a:t>grep”commands</a:t>
            </a:r>
            <a:r>
              <a:rPr lang="en-SG" dirty="0">
                <a:solidFill>
                  <a:schemeClr val="tx1"/>
                </a:solidFill>
              </a:rPr>
              <a:t> …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10" y="2351722"/>
            <a:ext cx="86487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82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" y="1623060"/>
            <a:ext cx="3920490" cy="685800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One can obtain the IP Address of their public facing router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70" y="2585084"/>
            <a:ext cx="3963162" cy="141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0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2524333"/>
            <a:ext cx="3051810" cy="685800"/>
          </a:xfrm>
        </p:spPr>
        <p:txBody>
          <a:bodyPr/>
          <a:lstStyle/>
          <a:p>
            <a:r>
              <a:rPr lang="en-SG" sz="2800" dirty="0">
                <a:solidFill>
                  <a:schemeClr val="tx1"/>
                </a:solidFill>
              </a:rPr>
              <a:t>Learn more Shodan CLI commands…</a:t>
            </a:r>
            <a:br>
              <a:rPr lang="en-SG" sz="2800" dirty="0">
                <a:solidFill>
                  <a:schemeClr val="tx1"/>
                </a:solidFill>
              </a:rPr>
            </a:br>
            <a:br>
              <a:rPr lang="en-SG" sz="2800" dirty="0">
                <a:solidFill>
                  <a:schemeClr val="tx1"/>
                </a:solidFill>
              </a:rPr>
            </a:br>
            <a:r>
              <a:rPr lang="en-SG" sz="2800" dirty="0">
                <a:solidFill>
                  <a:schemeClr val="tx1"/>
                </a:solidFill>
              </a:rPr>
              <a:t>View from 4.49 minutes onwards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3432493" y="5029200"/>
            <a:ext cx="8705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>
                <a:hlinkClick r:id="rId2"/>
              </a:rPr>
              <a:t>https://cdn.lbryplayer.xyz/api/v4/streams/free/shodan-command-line-a-step-by-step/04b7f18d0c10795a682a1f24052c14cdcc01e596/fa223d</a:t>
            </a:r>
            <a:endParaRPr lang="en-SG" sz="2400" dirty="0"/>
          </a:p>
          <a:p>
            <a:endParaRPr lang="en-S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493" y="328344"/>
            <a:ext cx="7786858" cy="439197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011930" y="4206240"/>
            <a:ext cx="720090" cy="66294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77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sz="4000" b="0" dirty="0"/>
              <a:t>Using Shodan with </a:t>
            </a:r>
            <a:r>
              <a:rPr lang="en-SG" sz="4000" b="0" dirty="0" err="1"/>
              <a:t>Metasploit</a:t>
            </a:r>
            <a:endParaRPr lang="en-SG" sz="4000" b="0" dirty="0"/>
          </a:p>
        </p:txBody>
      </p:sp>
    </p:spTree>
    <p:extLst>
      <p:ext uri="{BB962C8B-B14F-4D97-AF65-F5344CB8AC3E}">
        <p14:creationId xmlns:p14="http://schemas.microsoft.com/office/powerpoint/2010/main" val="3499013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dirty="0" err="1"/>
              <a:t>Metasploit</a:t>
            </a:r>
            <a:r>
              <a:rPr lang="en-SG" b="0" dirty="0"/>
              <a:t> Framework has a capability to integrate with Shodan to fire search queries right from </a:t>
            </a:r>
            <a:r>
              <a:rPr lang="en-SG" b="0" dirty="0" err="1"/>
              <a:t>msfconsole</a:t>
            </a:r>
            <a:r>
              <a:rPr lang="en-SG" b="0" dirty="0"/>
              <a:t>.</a:t>
            </a:r>
          </a:p>
          <a:p>
            <a:r>
              <a:rPr lang="en-SG" b="0" dirty="0"/>
              <a:t>It allows the users to set the number of search pages returned without exhausting your daily searches so quickly. </a:t>
            </a:r>
          </a:p>
          <a:p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1308104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1059779"/>
            <a:ext cx="4768970" cy="1325563"/>
          </a:xfrm>
        </p:spPr>
        <p:txBody>
          <a:bodyPr>
            <a:normAutofit fontScale="90000"/>
          </a:bodyPr>
          <a:lstStyle/>
          <a:p>
            <a:r>
              <a:rPr lang="en-SG" dirty="0">
                <a:solidFill>
                  <a:schemeClr val="tx1"/>
                </a:solidFill>
              </a:rPr>
              <a:t>Start </a:t>
            </a:r>
            <a:r>
              <a:rPr lang="en-SG" dirty="0" err="1">
                <a:solidFill>
                  <a:schemeClr val="tx1"/>
                </a:solidFill>
              </a:rPr>
              <a:t>metasploit</a:t>
            </a:r>
            <a:r>
              <a:rPr lang="en-SG" dirty="0">
                <a:solidFill>
                  <a:schemeClr val="tx1"/>
                </a:solidFill>
              </a:rPr>
              <a:t> framework in Kali Linux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18" y="365125"/>
            <a:ext cx="60198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1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925830"/>
            <a:ext cx="11988800" cy="685800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Looks for Shodan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8572"/>
            <a:ext cx="12192000" cy="29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47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09" y="857250"/>
            <a:ext cx="11988800" cy="685800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Use shodan_search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5161"/>
            <a:ext cx="12266619" cy="34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00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982980"/>
            <a:ext cx="11988800" cy="685800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Set API key and Query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6" y="2099310"/>
            <a:ext cx="11544748" cy="10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3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Browsing results of searches shared by </a:t>
            </a:r>
            <a:r>
              <a:rPr lang="en-SG" dirty="0" err="1"/>
              <a:t>Shodan’s</a:t>
            </a:r>
            <a:r>
              <a:rPr lang="en-SG" dirty="0"/>
              <a:t> 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" y="849518"/>
            <a:ext cx="10778490" cy="60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23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834390"/>
            <a:ext cx="11988800" cy="685800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Run the auxiliary code and view the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15" y="1783080"/>
            <a:ext cx="8724900" cy="413385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 bwMode="auto">
          <a:xfrm>
            <a:off x="3188970" y="4469130"/>
            <a:ext cx="411480" cy="274320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5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937260"/>
            <a:ext cx="11988800" cy="685800"/>
          </a:xfrm>
        </p:spPr>
        <p:txBody>
          <a:bodyPr/>
          <a:lstStyle/>
          <a:p>
            <a:r>
              <a:rPr lang="en-SG" sz="2800" dirty="0">
                <a:solidFill>
                  <a:schemeClr val="tx1"/>
                </a:solidFill>
              </a:rPr>
              <a:t>Select IP and port and paste into URL of your browser, enter “</a:t>
            </a:r>
            <a:r>
              <a:rPr lang="en-SG" sz="2800" dirty="0" err="1">
                <a:solidFill>
                  <a:schemeClr val="tx1"/>
                </a:solidFill>
              </a:rPr>
              <a:t>admin:password</a:t>
            </a:r>
            <a:r>
              <a:rPr lang="en-SG" sz="2800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181225"/>
            <a:ext cx="66770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78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" y="1851660"/>
            <a:ext cx="2548890" cy="685800"/>
          </a:xfrm>
        </p:spPr>
        <p:txBody>
          <a:bodyPr/>
          <a:lstStyle/>
          <a:p>
            <a:r>
              <a:rPr lang="en-SG" sz="3200" dirty="0" err="1">
                <a:solidFill>
                  <a:schemeClr val="tx1"/>
                </a:solidFill>
              </a:rPr>
              <a:t>Woolah</a:t>
            </a:r>
            <a:r>
              <a:rPr lang="en-SG" sz="3200" dirty="0">
                <a:solidFill>
                  <a:schemeClr val="tx1"/>
                </a:solidFill>
              </a:rPr>
              <a:t>!</a:t>
            </a:r>
            <a:br>
              <a:rPr lang="en-SG" sz="3200" dirty="0">
                <a:solidFill>
                  <a:schemeClr val="tx1"/>
                </a:solidFill>
              </a:rPr>
            </a:br>
            <a:br>
              <a:rPr lang="en-SG" sz="3200" dirty="0">
                <a:solidFill>
                  <a:schemeClr val="tx1"/>
                </a:solidFill>
              </a:rPr>
            </a:br>
            <a:r>
              <a:rPr lang="en-SG" sz="3200" dirty="0">
                <a:solidFill>
                  <a:schemeClr val="tx1"/>
                </a:solidFill>
              </a:rPr>
              <a:t>Please do  not alter any parameters…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47" y="685800"/>
            <a:ext cx="88868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2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sz="4000" b="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383301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 3.1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0435-7B91-42B7-A9A6-DC81B85A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887B34-6BA9-4603-84D3-FD4A5A1F6E54}"/>
              </a:ext>
            </a:extLst>
          </p:cNvPr>
          <p:cNvSpPr txBox="1">
            <a:spLocks/>
          </p:cNvSpPr>
          <p:nvPr/>
        </p:nvSpPr>
        <p:spPr bwMode="auto">
          <a:xfrm>
            <a:off x="614361" y="838200"/>
            <a:ext cx="10871199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pPr marL="354013" indent="-354013"/>
            <a:r>
              <a:rPr lang="en-SG" sz="2000" dirty="0"/>
              <a:t>Complete the following search and find one public webcam that you can exploit. </a:t>
            </a:r>
            <a:br>
              <a:rPr lang="en-SG" sz="2000" dirty="0"/>
            </a:br>
            <a:br>
              <a:rPr lang="en-SG" sz="2000" dirty="0"/>
            </a:br>
            <a:endParaRPr lang="en-SG" sz="2000" dirty="0"/>
          </a:p>
          <a:p>
            <a:pPr marL="354013" indent="-354013"/>
            <a:endParaRPr lang="en-SG" sz="2000" dirty="0"/>
          </a:p>
          <a:p>
            <a:pPr marL="354013" indent="-354013"/>
            <a:r>
              <a:rPr lang="en-SG" sz="2000" dirty="0"/>
              <a:t>Document your finding in a </a:t>
            </a:r>
            <a:r>
              <a:rPr lang="en-SG" sz="2000" dirty="0" err="1"/>
              <a:t>Powerpoint</a:t>
            </a:r>
            <a:r>
              <a:rPr lang="en-SG" sz="2000" dirty="0"/>
              <a:t> file and submit to your class week 3 channel in a “webcam” folder</a:t>
            </a:r>
          </a:p>
          <a:p>
            <a:r>
              <a:rPr lang="en-SG" sz="2000" dirty="0"/>
              <a:t>Name your file as Cha3.1-your full name(Avoid using name NOT on your student card).</a:t>
            </a:r>
          </a:p>
          <a:p>
            <a:r>
              <a:rPr lang="en-SG" sz="2000" dirty="0"/>
              <a:t>Complete this challenge before week 4</a:t>
            </a:r>
            <a:endParaRPr lang="en-SG" sz="1400" dirty="0"/>
          </a:p>
          <a:p>
            <a:endParaRPr lang="en-SG" sz="1600" dirty="0"/>
          </a:p>
          <a:p>
            <a:pPr lvl="1"/>
            <a:endParaRPr lang="en-SG" sz="1000" dirty="0"/>
          </a:p>
          <a:p>
            <a:pPr lvl="1"/>
            <a:endParaRPr lang="en-SG" sz="1100" b="1" dirty="0"/>
          </a:p>
          <a:p>
            <a:pPr lvl="1"/>
            <a:endParaRPr lang="en-SG" sz="1100" dirty="0"/>
          </a:p>
          <a:p>
            <a:endParaRPr lang="en-SG" sz="2000" b="1" dirty="0"/>
          </a:p>
          <a:p>
            <a:pPr lvl="1"/>
            <a:endParaRPr lang="en-SG" sz="1200" kern="0" dirty="0"/>
          </a:p>
          <a:p>
            <a:pPr lvl="1"/>
            <a:endParaRPr lang="en-SG" sz="2000" kern="0" dirty="0"/>
          </a:p>
          <a:p>
            <a:pPr marL="896938" indent="-896938">
              <a:buNone/>
            </a:pPr>
            <a:endParaRPr lang="en-SG" sz="18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endParaRPr lang="en-SG" sz="2000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85" y="1306830"/>
            <a:ext cx="6515393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05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 3.2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0435-7B91-42B7-A9A6-DC81B85A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SG"/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887B34-6BA9-4603-84D3-FD4A5A1F6E54}"/>
              </a:ext>
            </a:extLst>
          </p:cNvPr>
          <p:cNvSpPr txBox="1">
            <a:spLocks/>
          </p:cNvSpPr>
          <p:nvPr/>
        </p:nvSpPr>
        <p:spPr bwMode="auto">
          <a:xfrm>
            <a:off x="614361" y="838200"/>
            <a:ext cx="10871199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pPr marL="354013" indent="-354013"/>
            <a:r>
              <a:rPr lang="en-SG" sz="2000" dirty="0"/>
              <a:t>Research to find out if your home router has been crawled and listed in the Shodan database. </a:t>
            </a:r>
          </a:p>
          <a:p>
            <a:pPr marL="354013" indent="-354013"/>
            <a:r>
              <a:rPr lang="en-SG" sz="2000" dirty="0"/>
              <a:t>Suggest how you can prevent you can remove your device from the Shodan </a:t>
            </a:r>
            <a:r>
              <a:rPr lang="en-SG" sz="2000" dirty="0" err="1"/>
              <a:t>IoT</a:t>
            </a:r>
            <a:r>
              <a:rPr lang="en-SG" sz="2000" dirty="0"/>
              <a:t> search engine</a:t>
            </a:r>
          </a:p>
          <a:p>
            <a:pPr marL="754054" lvl="1" indent="-354013"/>
            <a:r>
              <a:rPr lang="en-SG" sz="1600" dirty="0">
                <a:hlinkClick r:id="rId2"/>
              </a:rPr>
              <a:t>https://www.comparitech.com/blog/vpn-privacy/remove-device-shodan/</a:t>
            </a:r>
            <a:endParaRPr lang="en-SG" sz="1600" dirty="0"/>
          </a:p>
          <a:p>
            <a:pPr marL="754054" lvl="1" indent="-354013"/>
            <a:endParaRPr lang="en-SG" sz="1600" dirty="0"/>
          </a:p>
          <a:p>
            <a:pPr marL="354013" indent="-354013"/>
            <a:endParaRPr lang="en-SG" sz="2000" dirty="0"/>
          </a:p>
          <a:p>
            <a:pPr marL="354013" indent="-354013"/>
            <a:r>
              <a:rPr lang="en-SG" sz="2000" dirty="0"/>
              <a:t>Summarized your finding in a </a:t>
            </a:r>
            <a:r>
              <a:rPr lang="en-SG" sz="2000" dirty="0" err="1"/>
              <a:t>Powerpoint</a:t>
            </a:r>
            <a:r>
              <a:rPr lang="en-SG" sz="2000" dirty="0"/>
              <a:t> file and submit to your class week 3 channel in a “Remove” folder</a:t>
            </a:r>
          </a:p>
          <a:p>
            <a:r>
              <a:rPr lang="en-SG" sz="2000" dirty="0"/>
              <a:t>Name your file as Cha3.2-your full name(Avoid using name NOT on your student card).</a:t>
            </a:r>
            <a:endParaRPr lang="en-SG" sz="1600" dirty="0"/>
          </a:p>
          <a:p>
            <a:r>
              <a:rPr lang="en-SG" sz="2000" dirty="0"/>
              <a:t>Complete this challenge before week 4</a:t>
            </a:r>
            <a:endParaRPr lang="en-SG" sz="1400" dirty="0"/>
          </a:p>
          <a:p>
            <a:pPr lvl="1"/>
            <a:endParaRPr lang="en-SG" sz="1100" b="1" dirty="0"/>
          </a:p>
          <a:p>
            <a:pPr lvl="1"/>
            <a:endParaRPr lang="en-SG" sz="1100" dirty="0"/>
          </a:p>
          <a:p>
            <a:endParaRPr lang="en-SG" sz="2000" b="1" dirty="0"/>
          </a:p>
          <a:p>
            <a:pPr lvl="1"/>
            <a:endParaRPr lang="en-SG" sz="1200" kern="0" dirty="0"/>
          </a:p>
          <a:p>
            <a:pPr lvl="1"/>
            <a:endParaRPr lang="en-SG" sz="2000" kern="0" dirty="0"/>
          </a:p>
          <a:p>
            <a:pPr marL="896938" indent="-896938">
              <a:buNone/>
            </a:pPr>
            <a:endParaRPr lang="en-SG" sz="18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pPr marL="896938" indent="-896938">
              <a:buNone/>
            </a:pPr>
            <a:endParaRPr lang="en-SG" sz="2000" kern="0" dirty="0"/>
          </a:p>
          <a:p>
            <a:endParaRPr lang="en-SG" sz="2000" kern="0" dirty="0"/>
          </a:p>
        </p:txBody>
      </p:sp>
    </p:spTree>
    <p:extLst>
      <p:ext uri="{BB962C8B-B14F-4D97-AF65-F5344CB8AC3E}">
        <p14:creationId xmlns:p14="http://schemas.microsoft.com/office/powerpoint/2010/main" val="175959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 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b="0" dirty="0"/>
              <a:t>Shodan can also be integrated with </a:t>
            </a:r>
            <a:r>
              <a:rPr lang="en-SG" sz="2400" b="0" dirty="0" err="1"/>
              <a:t>maltego</a:t>
            </a:r>
            <a:r>
              <a:rPr lang="en-SG" sz="2400" b="0" dirty="0"/>
              <a:t> to search for devices on the network.</a:t>
            </a:r>
          </a:p>
          <a:p>
            <a:r>
              <a:rPr lang="en-SG" sz="2400" b="0" dirty="0"/>
              <a:t>Follow the guide in the link below to start your exploration…</a:t>
            </a:r>
          </a:p>
          <a:p>
            <a:pPr lvl="1"/>
            <a:r>
              <a:rPr lang="en-SG" sz="2000" dirty="0">
                <a:hlinkClick r:id="rId2"/>
              </a:rPr>
              <a:t>https://www.exploit-db.com/docs/english/33859-searching-shodan-for-fun-and-profit.pdf</a:t>
            </a:r>
            <a:endParaRPr lang="en-SG" sz="2000" b="0" dirty="0"/>
          </a:p>
          <a:p>
            <a:pPr marL="354013" indent="-354013"/>
            <a:r>
              <a:rPr lang="en-SG" sz="2400" b="0" dirty="0"/>
              <a:t>Document the steps you have taken to make it works in a </a:t>
            </a:r>
            <a:r>
              <a:rPr lang="en-SG" sz="2400" b="0" dirty="0" err="1"/>
              <a:t>Powerpoint</a:t>
            </a:r>
            <a:r>
              <a:rPr lang="en-SG" sz="2400" b="0" dirty="0"/>
              <a:t> file and submit to your class week 3 channel in a “</a:t>
            </a:r>
            <a:r>
              <a:rPr lang="en-SG" sz="2400" b="0" dirty="0" err="1"/>
              <a:t>maltego</a:t>
            </a:r>
            <a:r>
              <a:rPr lang="en-SG" sz="2400" b="0"/>
              <a:t>” </a:t>
            </a:r>
            <a:r>
              <a:rPr lang="en-SG" sz="2400" b="0" dirty="0"/>
              <a:t>folder</a:t>
            </a:r>
          </a:p>
          <a:p>
            <a:r>
              <a:rPr lang="en-SG" sz="2400" b="0" u="sng" dirty="0"/>
              <a:t>Report any problems if you are not successful.</a:t>
            </a:r>
          </a:p>
          <a:p>
            <a:r>
              <a:rPr lang="en-SG" sz="2400" b="0" dirty="0"/>
              <a:t>Name your file as Cha3.2-your full name(Avoid using name NOT on your student card).</a:t>
            </a:r>
          </a:p>
          <a:p>
            <a:r>
              <a:rPr lang="en-SG" sz="2400" b="0" dirty="0"/>
              <a:t>Complete this challenge </a:t>
            </a:r>
            <a:r>
              <a:rPr lang="en-SG" sz="2400" b="0" u="sng" dirty="0"/>
              <a:t>before week 6.</a:t>
            </a:r>
            <a:endParaRPr lang="en-SG" sz="1800" b="0" u="sng" dirty="0"/>
          </a:p>
          <a:p>
            <a:endParaRPr lang="en-SG" sz="2400" b="0" dirty="0"/>
          </a:p>
        </p:txBody>
      </p:sp>
    </p:spTree>
    <p:extLst>
      <p:ext uri="{BB962C8B-B14F-4D97-AF65-F5344CB8AC3E}">
        <p14:creationId xmlns:p14="http://schemas.microsoft.com/office/powerpoint/2010/main" val="2735801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References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946749"/>
            <a:ext cx="10515600" cy="4658714"/>
          </a:xfrm>
        </p:spPr>
        <p:txBody>
          <a:bodyPr>
            <a:noAutofit/>
          </a:bodyPr>
          <a:lstStyle/>
          <a:p>
            <a:r>
              <a:rPr lang="en-SG" sz="2000" dirty="0"/>
              <a:t>Teaching and Learning </a:t>
            </a:r>
            <a:r>
              <a:rPr lang="en-SG" sz="2000" dirty="0" err="1"/>
              <a:t>IoT</a:t>
            </a:r>
            <a:r>
              <a:rPr lang="en-SG" sz="2000" dirty="0"/>
              <a:t> Cybersecurity and Vulnerability Assessment with Shodan through Practical Use Cases</a:t>
            </a:r>
          </a:p>
          <a:p>
            <a:pPr lvl="1"/>
            <a:r>
              <a:rPr lang="en-SG" sz="1800" dirty="0">
                <a:hlinkClick r:id="rId2"/>
              </a:rPr>
              <a:t>https://www.ncbi.nlm.nih.gov/pmc/articles/PMC7309102/</a:t>
            </a:r>
            <a:endParaRPr lang="en-SG" sz="1800" dirty="0"/>
          </a:p>
          <a:p>
            <a:r>
              <a:rPr lang="en-SG" sz="2000" dirty="0"/>
              <a:t>Shodan Command Line Tutorial</a:t>
            </a:r>
          </a:p>
          <a:p>
            <a:pPr lvl="1"/>
            <a:r>
              <a:rPr lang="en-SG" sz="1800" dirty="0">
                <a:hlinkClick r:id="rId3"/>
              </a:rPr>
              <a:t>https://www.reddit.com/r/hacking/comments/89iqe7/shodan_command_line_tutorial/</a:t>
            </a:r>
            <a:endParaRPr lang="en-SG" sz="1800" dirty="0"/>
          </a:p>
          <a:p>
            <a:r>
              <a:rPr lang="en-SG" sz="2000" dirty="0"/>
              <a:t>Information Gathering With Shodan</a:t>
            </a:r>
          </a:p>
          <a:p>
            <a:pPr lvl="1"/>
            <a:r>
              <a:rPr lang="en-SG" sz="1800" dirty="0">
                <a:hlinkClick r:id="rId4"/>
              </a:rPr>
              <a:t>https://www.youtube.com/watch?v=_DlGhlUkbwk</a:t>
            </a:r>
            <a:endParaRPr lang="en-SG" sz="1800" dirty="0"/>
          </a:p>
          <a:p>
            <a:r>
              <a:rPr lang="en-SG" sz="2000" dirty="0"/>
              <a:t>Shodan Dorks to Find Exposed IT Assets</a:t>
            </a:r>
          </a:p>
          <a:p>
            <a:pPr lvl="1"/>
            <a:r>
              <a:rPr lang="en-SG" sz="1800" dirty="0">
                <a:hlinkClick r:id="rId5"/>
              </a:rPr>
              <a:t>https://www.firecompass.com/blog/shodan-dorks-to-find-exposed-it-assets/</a:t>
            </a:r>
            <a:endParaRPr lang="en-SG" sz="1800" dirty="0"/>
          </a:p>
          <a:p>
            <a:r>
              <a:rPr lang="en-SG" sz="2000" dirty="0"/>
              <a:t>Searching Shodan For Fun And Profit</a:t>
            </a:r>
          </a:p>
          <a:p>
            <a:pPr lvl="1"/>
            <a:r>
              <a:rPr lang="en-SG" sz="1800" dirty="0">
                <a:hlinkClick r:id="rId6"/>
              </a:rPr>
              <a:t>https://www.exploit-db.com/docs/english/33859-searching-shodan-for-fun-and-profit.pdf</a:t>
            </a:r>
            <a:endParaRPr lang="en-SG" sz="1800" dirty="0"/>
          </a:p>
          <a:p>
            <a:r>
              <a:rPr lang="en-SG" sz="2000" dirty="0"/>
              <a:t>Quick Guide: How to Use Shodan </a:t>
            </a:r>
          </a:p>
          <a:p>
            <a:pPr lvl="1"/>
            <a:r>
              <a:rPr lang="en-SG" sz="1800" dirty="0"/>
              <a:t>https://securityboulevard.com/2020/05/quick-guide-how-to-use-shodan/</a:t>
            </a:r>
          </a:p>
          <a:p>
            <a:pPr lvl="1"/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3886016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Router configuration - easy security and improvements</a:t>
            </a:r>
          </a:p>
          <a:p>
            <a:pPr lvl="1"/>
            <a:r>
              <a:rPr lang="en-SG" sz="2000" dirty="0">
                <a:hlinkClick r:id="rId2"/>
              </a:rPr>
              <a:t>https://decentsecurity.com/#/routerwifi-configuration/</a:t>
            </a:r>
            <a:endParaRPr lang="en-SG" sz="2000" dirty="0"/>
          </a:p>
          <a:p>
            <a:r>
              <a:rPr lang="en-SG" sz="2400" dirty="0"/>
              <a:t>Shodan for Fun and Profit</a:t>
            </a:r>
          </a:p>
          <a:p>
            <a:pPr lvl="1"/>
            <a:r>
              <a:rPr lang="en-SG" sz="2000" dirty="0">
                <a:hlinkClick r:id="rId3"/>
              </a:rPr>
              <a:t>https://www.exploit-db.com/docs/english/33859-searching-shodan-for-fun-and-profit.pdf</a:t>
            </a:r>
            <a:endParaRPr lang="en-SG" sz="2000" dirty="0"/>
          </a:p>
          <a:p>
            <a:pPr lvl="1"/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857068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sz="4000" b="0" dirty="0"/>
              <a:t>Enjoy your learning !</a:t>
            </a:r>
          </a:p>
          <a:p>
            <a:pPr algn="ctr"/>
            <a:endParaRPr lang="en-SG" sz="4000" b="0" dirty="0"/>
          </a:p>
          <a:p>
            <a:pPr algn="ctr"/>
            <a:r>
              <a:rPr lang="en-SG" sz="4000" b="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0869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practical, you will be able to make use </a:t>
            </a:r>
            <a:r>
              <a:rPr lang="en-US" dirty="0" err="1"/>
              <a:t>shodan</a:t>
            </a:r>
            <a:r>
              <a:rPr lang="en-US" dirty="0"/>
              <a:t> to collect information on public facing devices.</a:t>
            </a:r>
          </a:p>
        </p:txBody>
      </p:sp>
    </p:spTree>
    <p:extLst>
      <p:ext uri="{BB962C8B-B14F-4D97-AF65-F5344CB8AC3E}">
        <p14:creationId xmlns:p14="http://schemas.microsoft.com/office/powerpoint/2010/main" val="407024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Tasks</a:t>
            </a:r>
          </a:p>
          <a:p>
            <a:pPr lvl="1"/>
            <a:r>
              <a:rPr lang="en-SG" sz="2400" dirty="0"/>
              <a:t>Task 1 - Create a Shodan Account</a:t>
            </a:r>
          </a:p>
          <a:p>
            <a:pPr lvl="1"/>
            <a:r>
              <a:rPr lang="en-SG" sz="2400" dirty="0"/>
              <a:t>Task 2 - Search for routers using </a:t>
            </a:r>
            <a:r>
              <a:rPr lang="en-SG" sz="2400" dirty="0" err="1"/>
              <a:t>Shodan’s</a:t>
            </a:r>
            <a:r>
              <a:rPr lang="en-SG" sz="2400" dirty="0"/>
              <a:t> Web Interface</a:t>
            </a:r>
          </a:p>
          <a:p>
            <a:pPr lvl="1"/>
            <a:r>
              <a:rPr lang="en-SG" sz="2400" dirty="0"/>
              <a:t>Task 3 - Using Shodan CLI in Kali Linux</a:t>
            </a:r>
          </a:p>
          <a:p>
            <a:pPr lvl="1"/>
            <a:r>
              <a:rPr lang="en-SG" sz="2400" dirty="0"/>
              <a:t>Task 4 - Using Shodan with </a:t>
            </a:r>
            <a:r>
              <a:rPr lang="en-SG" sz="2400" dirty="0" err="1"/>
              <a:t>Metasploit</a:t>
            </a:r>
            <a:endParaRPr lang="en-SG" sz="2400" dirty="0"/>
          </a:p>
          <a:p>
            <a:r>
              <a:rPr lang="en-SG" sz="2800" dirty="0"/>
              <a:t>Challenges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56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Important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Do this exercise on your own notebook.  </a:t>
            </a:r>
            <a:endParaRPr lang="en-US" sz="2000" dirty="0"/>
          </a:p>
          <a:p>
            <a:r>
              <a:rPr lang="en-SG" sz="2000" dirty="0"/>
              <a:t>Connect your machine to the lab. Wireless network. If the practical did not work, connect to your phone hotspot.</a:t>
            </a:r>
          </a:p>
          <a:p>
            <a:endParaRPr lang="en-US" sz="2000" dirty="0"/>
          </a:p>
          <a:p>
            <a:r>
              <a:rPr lang="en-US" sz="2000" dirty="0"/>
              <a:t>Open Kali Linux in another player.</a:t>
            </a:r>
          </a:p>
          <a:p>
            <a:pPr lvl="1"/>
            <a:r>
              <a:rPr lang="en-US" sz="1600" dirty="0"/>
              <a:t>The network setting set to </a:t>
            </a:r>
            <a:r>
              <a:rPr lang="en-SG" sz="1600" dirty="0">
                <a:solidFill>
                  <a:srgbClr val="FF0000"/>
                </a:solidFill>
              </a:rPr>
              <a:t>NAT</a:t>
            </a:r>
            <a:r>
              <a:rPr lang="en-US" sz="1600" dirty="0"/>
              <a:t>. Check the IP and note it down after you login the OS.</a:t>
            </a:r>
          </a:p>
          <a:p>
            <a:endParaRPr lang="en-US" sz="2000" dirty="0"/>
          </a:p>
          <a:p>
            <a:r>
              <a:rPr lang="en-US" sz="2000" dirty="0"/>
              <a:t>If any one of the VMs appeared to be slow, you need to increase the memory and number of processor of the respective VM.</a:t>
            </a:r>
          </a:p>
        </p:txBody>
      </p:sp>
    </p:spTree>
    <p:extLst>
      <p:ext uri="{BB962C8B-B14F-4D97-AF65-F5344CB8AC3E}">
        <p14:creationId xmlns:p14="http://schemas.microsoft.com/office/powerpoint/2010/main" val="152484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sz="4000" b="0" dirty="0"/>
              <a:t>Create a Shodan Account</a:t>
            </a:r>
          </a:p>
          <a:p>
            <a:endParaRPr lang="en-SG" sz="4000" b="0" dirty="0"/>
          </a:p>
        </p:txBody>
      </p:sp>
    </p:spTree>
    <p:extLst>
      <p:ext uri="{BB962C8B-B14F-4D97-AF65-F5344CB8AC3E}">
        <p14:creationId xmlns:p14="http://schemas.microsoft.com/office/powerpoint/2010/main" val="62299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85762"/>
            <a:ext cx="9486900" cy="6086475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 rot="10800000">
            <a:off x="1050625" y="3342734"/>
            <a:ext cx="672861" cy="4140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266645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FC263C1BB8CE419EB5D4898E29476C" ma:contentTypeVersion="2" ma:contentTypeDescription="Create a new document." ma:contentTypeScope="" ma:versionID="615e6d275176d44f918c8c0632d8f860">
  <xsd:schema xmlns:xsd="http://www.w3.org/2001/XMLSchema" xmlns:xs="http://www.w3.org/2001/XMLSchema" xmlns:p="http://schemas.microsoft.com/office/2006/metadata/properties" xmlns:ns2="b3cb7993-a6de-4faf-ad31-2d728e621b0d" targetNamespace="http://schemas.microsoft.com/office/2006/metadata/properties" ma:root="true" ma:fieldsID="51aeffd96d6e409178f3a28261d73039" ns2:_="">
    <xsd:import namespace="b3cb7993-a6de-4faf-ad31-2d728e621b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b7993-a6de-4faf-ad31-2d728e621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CA582C-9D87-4862-86A5-2548DFCC1F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066A6C-9A36-430C-9221-299EC7C45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cb7993-a6de-4faf-ad31-2d728e621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29D547-3870-4686-ABE2-F6FD9AAB6B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</TotalTime>
  <Words>1024</Words>
  <Application>Microsoft Office PowerPoint</Application>
  <PresentationFormat>Widescreen</PresentationFormat>
  <Paragraphs>463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Contport</vt:lpstr>
      <vt:lpstr>PowerPoint Presentation</vt:lpstr>
      <vt:lpstr>Introduction</vt:lpstr>
      <vt:lpstr>PowerPoint Presentation</vt:lpstr>
      <vt:lpstr>Browsing results of searches shared by Shodan’s users</vt:lpstr>
      <vt:lpstr>Learning Objective</vt:lpstr>
      <vt:lpstr>Contents</vt:lpstr>
      <vt:lpstr>Important Instructions</vt:lpstr>
      <vt:lpstr>PowerPoint Presentation</vt:lpstr>
      <vt:lpstr>PowerPoint Presentation</vt:lpstr>
      <vt:lpstr>Register for a Shodan account</vt:lpstr>
      <vt:lpstr>Account activation </vt:lpstr>
      <vt:lpstr>Check out the API Key assigned to your account</vt:lpstr>
      <vt:lpstr>PowerPoint Presentation</vt:lpstr>
      <vt:lpstr>Try to locate public facing Linksys routers in Singapore that is vulnerable to attack…</vt:lpstr>
      <vt:lpstr>Two pages of findings will be returned each search.  </vt:lpstr>
      <vt:lpstr>After displaying two pages of search results, you will see such message…  Need subscription to obtain more results  You may register more accounts to try… I have three shodan and I rotate in using them!</vt:lpstr>
      <vt:lpstr>Note: You may not found what I have found and if that is the case, just point to the different IP in the subsequent slides using your browser…</vt:lpstr>
      <vt:lpstr>Try this address…  http://13.228.154.148</vt:lpstr>
      <vt:lpstr>Just help yourself !  Do not attempt to change …</vt:lpstr>
      <vt:lpstr>Try this IP address,   http://101.32.246.68/  what device is it ….</vt:lpstr>
      <vt:lpstr>Honeyport?</vt:lpstr>
      <vt:lpstr>PowerPoint Presentation</vt:lpstr>
      <vt:lpstr>PowerPoint Presentation</vt:lpstr>
      <vt:lpstr>Start a terminal …</vt:lpstr>
      <vt:lpstr>Shodan is included in Kali Linux 2021.1… </vt:lpstr>
      <vt:lpstr> List Shodan commands and options  #shodan –h </vt:lpstr>
      <vt:lpstr>Select and copy your API Key into Clipboard..</vt:lpstr>
      <vt:lpstr>Issue the command line to initiate shodan with your API Key</vt:lpstr>
      <vt:lpstr>Count the number of Linksys devices found by Shodan  </vt:lpstr>
      <vt:lpstr>The list will be displayed in a “vi” editor. You need to press [sp bar] to view the rest of records or key “q” to editor</vt:lpstr>
      <vt:lpstr>One can redirect the output to a file … and list the records using the “cat” and “grep”commands … </vt:lpstr>
      <vt:lpstr>One can obtain the IP Address of their public facing router</vt:lpstr>
      <vt:lpstr>Learn more Shodan CLI commands…  View from 4.49 minutes onwards</vt:lpstr>
      <vt:lpstr>PowerPoint Presentation</vt:lpstr>
      <vt:lpstr>PowerPoint Presentation</vt:lpstr>
      <vt:lpstr>Start metasploit framework in Kali Linux …</vt:lpstr>
      <vt:lpstr>Looks for Shodan modules</vt:lpstr>
      <vt:lpstr>Use shodan_search module</vt:lpstr>
      <vt:lpstr>Set API key and Query</vt:lpstr>
      <vt:lpstr>Run the auxiliary code and view the output</vt:lpstr>
      <vt:lpstr>Select IP and port and paste into URL of your browser, enter “admin:password”</vt:lpstr>
      <vt:lpstr>Woolah!  Please do  not alter any parameters…</vt:lpstr>
      <vt:lpstr>PowerPoint Presentation</vt:lpstr>
      <vt:lpstr>Challenge 3.1 </vt:lpstr>
      <vt:lpstr>Challenge 3.2 </vt:lpstr>
      <vt:lpstr>Challenge 3.3</vt:lpstr>
      <vt:lpstr>References</vt:lpstr>
      <vt:lpstr>PowerPoint Presentation</vt:lpstr>
      <vt:lpstr>PowerPoint Presentation</vt:lpstr>
    </vt:vector>
  </TitlesOfParts>
  <Company>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Hock Guan TAN (NP)</dc:creator>
  <cp:lastModifiedBy>Hock Guan TAN (NP)</cp:lastModifiedBy>
  <cp:revision>96</cp:revision>
  <dcterms:created xsi:type="dcterms:W3CDTF">2021-04-28T12:00:18Z</dcterms:created>
  <dcterms:modified xsi:type="dcterms:W3CDTF">2021-06-03T21:59:35Z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0x0101004EFC263C1BB8CE419EB5D4898E29476C</vt:lpwstr>
  </property>
  <property fmtid="{D5CDD505-2E9C-101B-9397-08002B2CF9AE}" pid="3" name="MSIP_Label_dd7aeb4d-f421-48c2-a20e-7b6cd62b5b82_Enabled">
    <vt:lpwstr>true</vt:lpwstr>
  </property>
  <property fmtid="{D5CDD505-2E9C-101B-9397-08002B2CF9AE}" pid="4" name="MSIP_Label_dd7aeb4d-f421-48c2-a20e-7b6cd62b5b82_SetDate">
    <vt:lpwstr>2021-06-03T21:59:35Z</vt:lpwstr>
  </property>
  <property fmtid="{D5CDD505-2E9C-101B-9397-08002B2CF9AE}" pid="5" name="MSIP_Label_dd7aeb4d-f421-48c2-a20e-7b6cd62b5b82_Method">
    <vt:lpwstr>Privileged</vt:lpwstr>
  </property>
  <property fmtid="{D5CDD505-2E9C-101B-9397-08002B2CF9AE}" pid="6" name="MSIP_Label_dd7aeb4d-f421-48c2-a20e-7b6cd62b5b82_Name">
    <vt:lpwstr>dd7aeb4d-f421-48c2-a20e-7b6cd62b5b82</vt:lpwstr>
  </property>
  <property fmtid="{D5CDD505-2E9C-101B-9397-08002B2CF9AE}" pid="7" name="MSIP_Label_dd7aeb4d-f421-48c2-a20e-7b6cd62b5b82_SiteId">
    <vt:lpwstr>cba9e115-3016-4462-a1ab-a565cba0cdf1</vt:lpwstr>
  </property>
  <property fmtid="{D5CDD505-2E9C-101B-9397-08002B2CF9AE}" pid="8" name="MSIP_Label_dd7aeb4d-f421-48c2-a20e-7b6cd62b5b82_ActionId">
    <vt:lpwstr>9adbced7-57cf-4f14-b02e-85be3acb183d</vt:lpwstr>
  </property>
  <property fmtid="{D5CDD505-2E9C-101B-9397-08002B2CF9AE}" pid="9" name="MSIP_Label_dd7aeb4d-f421-48c2-a20e-7b6cd62b5b82_ContentBits">
    <vt:lpwstr>1</vt:lpwstr>
  </property>
  <property fmtid="{D5CDD505-2E9C-101B-9397-08002B2CF9AE}" pid="10" name="ClassificationContentMarkingHeaderLocations">
    <vt:lpwstr>Contport:3</vt:lpwstr>
  </property>
  <property fmtid="{D5CDD505-2E9C-101B-9397-08002B2CF9AE}" pid="11" name="ClassificationContentMarkingHeaderText">
    <vt:lpwstr>                    Official Open</vt:lpwstr>
  </property>
</Properties>
</file>