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7" autoAdjust="0"/>
  </p:normalViewPr>
  <p:slideViewPr>
    <p:cSldViewPr>
      <p:cViewPr varScale="1">
        <p:scale>
          <a:sx n="82" d="100"/>
          <a:sy n="82" d="100"/>
        </p:scale>
        <p:origin x="105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programming_languag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ointer_(computer_programming)" TargetMode="External"/><Relationship Id="rId4" Type="http://schemas.openxmlformats.org/officeDocument/2006/relationships/hyperlink" Target="https://en.wikipedia.org/wiki/Data_ty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programming language"/>
              </a:rPr>
              <a:t>C programming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(and many derivatives) is a complex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type"/>
              </a:rPr>
              <a:t>data 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declaration that defines a physically grouped list of variables to be placed under one name in a block of memory, allowing the different variables to be accessed via a single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ointer (computer programming)"/>
              </a:rPr>
              <a:t>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declared name which returns the same address.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3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Last Update </a:t>
            </a:r>
            <a:r>
              <a:rPr lang="en-US" smtClean="0"/>
              <a:t>: </a:t>
            </a:r>
            <a:fld id="{27943F70-0CAB-42DF-9449-3093B03B98D3}" type="datetime1">
              <a:rPr lang="en-US" smtClean="0"/>
              <a:t>08/06/2020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08/06/2020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08/06/2020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08/06/2020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838022706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Reverse Engineering Malware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REM  Lecture </a:t>
            </a:r>
            <a:r>
              <a:rPr lang="en-US" b="1" dirty="0" smtClean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04272" y="63584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Last Update: </a:t>
            </a:r>
            <a:r>
              <a:rPr lang="en-US" b="1" dirty="0" smtClean="0">
                <a:solidFill>
                  <a:schemeClr val="bg1"/>
                </a:solidFill>
              </a:rPr>
              <a:t>08/06/2020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IDA Pro – Part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function calls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248024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7529"/>
            <a:ext cx="8232962" cy="5163671"/>
            <a:chOff x="0" y="627529"/>
            <a:chExt cx="8232962" cy="516367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761999"/>
              <a:ext cx="4972050" cy="240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810000"/>
              <a:ext cx="4880162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0" y="627529"/>
              <a:ext cx="2514600" cy="1143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>
              <a:stCxn id="3" idx="4"/>
            </p:cNvCxnSpPr>
            <p:nvPr/>
          </p:nvCxnSpPr>
          <p:spPr>
            <a:xfrm>
              <a:off x="1257300" y="1770529"/>
              <a:ext cx="2019300" cy="20394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“switch” construct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9929"/>
            <a:ext cx="3200400" cy="392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07669" y="762001"/>
            <a:ext cx="3721395" cy="5510370"/>
            <a:chOff x="4707669" y="762001"/>
            <a:chExt cx="3721395" cy="551037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762001"/>
              <a:ext cx="3721395" cy="4190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4953000"/>
              <a:ext cx="3676649" cy="1319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97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</a:t>
            </a:r>
            <a:r>
              <a:rPr lang="en-US" sz="28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93" y="1866633"/>
            <a:ext cx="3942556" cy="312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0" y="4038600"/>
            <a:ext cx="3886199" cy="154271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94183" y="3426759"/>
            <a:ext cx="18288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</a:t>
            </a:r>
            <a:r>
              <a:rPr lang="en-US" sz="28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" y="2129390"/>
            <a:ext cx="3886199" cy="198316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3886198" y="3120975"/>
            <a:ext cx="609602" cy="30578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646908" y="888807"/>
            <a:ext cx="4016192" cy="5333998"/>
            <a:chOff x="4876800" y="762002"/>
            <a:chExt cx="3762375" cy="51625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762002"/>
              <a:ext cx="3762375" cy="374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212" y="4505327"/>
              <a:ext cx="3333750" cy="141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59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9759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Reverse Engineering Malware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REM Lecture 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14</a:t>
            </a:fld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2"/>
          <p:cNvSpPr txBox="1">
            <a:spLocks/>
          </p:cNvSpPr>
          <p:nvPr/>
        </p:nvSpPr>
        <p:spPr>
          <a:xfrm>
            <a:off x="1510964" y="3699004"/>
            <a:ext cx="6400800" cy="57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Refer to Sikorski Michael, </a:t>
            </a:r>
            <a:r>
              <a:rPr lang="en-US" sz="2000" dirty="0" err="1">
                <a:solidFill>
                  <a:schemeClr val="tx1"/>
                </a:solidFill>
              </a:rPr>
              <a:t>Honig</a:t>
            </a:r>
            <a:r>
              <a:rPr lang="en-US" sz="2000" dirty="0">
                <a:solidFill>
                  <a:schemeClr val="tx1"/>
                </a:solidFill>
              </a:rPr>
              <a:t> Andrew (2012).Practical Malware Analysis: The Hands-On Guide to Dissecting Malicious Software, No Starch Press (Page 142 for details)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Reverse Engineering Malware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REM Lecture 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205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Recognize C Constructs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Introduction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 smtClean="0">
                <a:solidFill>
                  <a:srgbClr val="0000FF"/>
                </a:solidFill>
                <a:latin typeface="Comic Sans MS" pitchFamily="66" charset="0"/>
              </a:rPr>
              <a:t>Malware commonly developed using C</a:t>
            </a:r>
          </a:p>
          <a:p>
            <a:pPr marL="0" indent="0" algn="just">
              <a:buNone/>
            </a:pPr>
            <a:endParaRPr lang="en-SG" sz="24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 smtClean="0">
                <a:solidFill>
                  <a:srgbClr val="0000FF"/>
                </a:solidFill>
                <a:latin typeface="Comic Sans MS" pitchFamily="66" charset="0"/>
              </a:rPr>
              <a:t>Recognize assembly instructions as group in addition to single instructions</a:t>
            </a:r>
            <a:endParaRPr lang="en-SG" sz="2400" b="1" i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</a:rPr>
              <a:t>Malware analyst’s goal is to understand overall functionality of program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 smtClean="0">
                <a:solidFill>
                  <a:srgbClr val="0000FF"/>
                </a:solidFill>
                <a:latin typeface="Comic Sans MS" pitchFamily="66" charset="0"/>
              </a:rPr>
              <a:t>Focus on the way a program works in general</a:t>
            </a: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Global </a:t>
            </a:r>
            <a:r>
              <a:rPr lang="en-US" sz="36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vs</a:t>
            </a:r>
            <a:r>
              <a:rPr lang="en-US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Local</a:t>
            </a:r>
            <a:endParaRPr lang="en-US" sz="3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00364"/>
            <a:ext cx="2895600" cy="214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" y="3543300"/>
            <a:ext cx="3717029" cy="106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0" y="4544172"/>
            <a:ext cx="3717029" cy="165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24" y="1000364"/>
            <a:ext cx="5029200" cy="16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65781"/>
            <a:ext cx="4825648" cy="19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5344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Arithmetic Operations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3" y="1524000"/>
            <a:ext cx="248984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3" y="1300162"/>
            <a:ext cx="34004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03" y="4643437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“If” constructs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048000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954741"/>
            <a:ext cx="3593042" cy="19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36259"/>
            <a:ext cx="7085689" cy="2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“If” graphically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8724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3660" y="3540499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>
                <a:latin typeface="Arial Black" pitchFamily="34" charset="0"/>
              </a:rPr>
              <a:t>true</a:t>
            </a:r>
            <a:endParaRPr lang="en-SG" sz="12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840" y="3540498"/>
            <a:ext cx="59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 smtClean="0">
                <a:latin typeface="Arial Black" pitchFamily="34" charset="0"/>
              </a:rPr>
              <a:t>false</a:t>
            </a:r>
            <a:endParaRPr lang="en-SG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“For” Loops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7" y="990599"/>
            <a:ext cx="3244663" cy="17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06" y="1017493"/>
            <a:ext cx="4875414" cy="34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197176" y="4530459"/>
            <a:ext cx="3689672" cy="1675239"/>
            <a:chOff x="4197176" y="4530459"/>
            <a:chExt cx="3689672" cy="1675239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Initialization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Increment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Comparison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Loop (another iteration)</a:t>
              </a:r>
              <a:endParaRPr lang="en-US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4530459"/>
              <a:ext cx="328612" cy="359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38" y="5012204"/>
              <a:ext cx="342226" cy="358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012204"/>
              <a:ext cx="381000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176" y="5374701"/>
              <a:ext cx="446551" cy="360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374701"/>
              <a:ext cx="407915" cy="390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925" y="5797730"/>
              <a:ext cx="368263" cy="35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2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Recognize “While” Loops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REM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48187" y="4530458"/>
            <a:ext cx="3338661" cy="813466"/>
            <a:chOff x="4548187" y="4530458"/>
            <a:chExt cx="3338661" cy="813466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Comparison and Exit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/>
                <a:t>Loop (another iteration)</a:t>
              </a:r>
              <a:endParaRPr lang="en-US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7" y="4530458"/>
              <a:ext cx="377411" cy="41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1031709"/>
            <a:ext cx="3478388" cy="18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38" y="1058603"/>
            <a:ext cx="4132662" cy="318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1" y="4970208"/>
            <a:ext cx="414337" cy="39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332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Comic Sans MS</vt:lpstr>
      <vt:lpstr>Office Theme</vt:lpstr>
      <vt:lpstr>Reverse Engineering Malware</vt:lpstr>
      <vt:lpstr>Reverse Engineering Malware</vt:lpstr>
      <vt:lpstr>Recognize C Constructs – Introduction</vt:lpstr>
      <vt:lpstr>Recognize C Constructs – Global vs Local</vt:lpstr>
      <vt:lpstr>Recognize C Constructs – Arithmetic Operations</vt:lpstr>
      <vt:lpstr>Recognize C Constructs – Recognize “If” constructs</vt:lpstr>
      <vt:lpstr>Recognize C Constructs – Recognize “If” graphically</vt:lpstr>
      <vt:lpstr>Recognize C Constructs – Recognize “For” Loops</vt:lpstr>
      <vt:lpstr>Recognize C Constructs – Recognize “While” Loops</vt:lpstr>
      <vt:lpstr>Recognize C Constructs – Recognize function calls</vt:lpstr>
      <vt:lpstr>Recognize C Constructs – Recognize “switch” construct</vt:lpstr>
      <vt:lpstr>Recognize C Constructs – Recognize “struct” construct</vt:lpstr>
      <vt:lpstr>Recognize C Constructs – Recognize “struct” construct</vt:lpstr>
      <vt:lpstr>Reverse Engineering Malware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Anand</dc:creator>
  <cp:lastModifiedBy>Deshpande Anand Ravi</cp:lastModifiedBy>
  <cp:revision>388</cp:revision>
  <dcterms:created xsi:type="dcterms:W3CDTF">2006-08-16T00:00:00Z</dcterms:created>
  <dcterms:modified xsi:type="dcterms:W3CDTF">2020-06-08T04:25:50Z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dar@np.edu.sg</vt:lpwstr>
  </property>
  <property fmtid="{D5CDD505-2E9C-101B-9397-08002B2CF9AE}" pid="5" name="MSIP_Label_84f81056-721b-4b22-8334-0449c6cc893e_SetDate">
    <vt:lpwstr>2020-06-02T02:25:12.1135606Z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b67ef26d-f05b-493c-83d1-f68794e7879e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dar@np.edu.sg</vt:lpwstr>
  </property>
  <property fmtid="{D5CDD505-2E9C-101B-9397-08002B2CF9AE}" pid="13" name="MSIP_Label_30286cb9-b49f-4646-87a5-340028348160_SetDate">
    <vt:lpwstr>2020-06-02T02:25:12.1135606Z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b67ef26d-f05b-493c-83d1-f68794e7879e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