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044880" y="1444320"/>
            <a:ext cx="3053880" cy="7123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3044880" y="1444320"/>
            <a:ext cx="3053880" cy="7123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044880" y="1444320"/>
            <a:ext cx="3053880" cy="153648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743920" y="75672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1" name="CustomShape 2"/>
          <p:cNvSpPr/>
          <p:nvPr/>
        </p:nvSpPr>
        <p:spPr>
          <a:xfrm rot="10800000">
            <a:off x="5319000" y="326736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2" name="PlaceHolder 3"/>
          <p:cNvSpPr>
            <a:spLocks noGrp="1"/>
          </p:cNvSpPr>
          <p:nvPr>
            <p:ph type="title"/>
          </p:nvPr>
        </p:nvSpPr>
        <p:spPr>
          <a:xfrm>
            <a:off x="3044880" y="1444320"/>
            <a:ext cx="3053880" cy="1536480"/>
          </a:xfrm>
          <a:prstGeom prst="rect">
            <a:avLst/>
          </a:prstGeom>
        </p:spPr>
        <p:txBody>
          <a:bodyPr lIns="0" rIns="0" tIns="0" bIns="0" anchor="ctr">
            <a:noAutofit/>
          </a:bodyPr>
          <a:p>
            <a:r>
              <a:rPr b="0" lang="en-IN" sz="1800" spc="-1" strike="noStrike">
                <a:solidFill>
                  <a:srgbClr val="000000"/>
                </a:solidFill>
                <a:latin typeface="Arial"/>
              </a:rPr>
              <a:t>Click to edit the title text </a:t>
            </a:r>
            <a:r>
              <a:rPr b="0" lang="en-IN" sz="1800" spc="-1" strike="noStrike">
                <a:solidFill>
                  <a:srgbClr val="000000"/>
                </a:solidFill>
                <a:latin typeface="Arial"/>
              </a:rPr>
              <a:t>format</a:t>
            </a:r>
            <a:endParaRPr b="0" lang="en-IN" sz="1800" spc="-1" strike="noStrike">
              <a:solidFill>
                <a:srgbClr val="000000"/>
              </a:solidFill>
              <a:latin typeface="Arial"/>
            </a:endParaRPr>
          </a:p>
        </p:txBody>
      </p:sp>
      <p:sp>
        <p:nvSpPr>
          <p:cNvPr id="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flipH="1">
            <a:off x="7595280" y="46008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41" name="CustomShape 2"/>
          <p:cNvSpPr/>
          <p:nvPr/>
        </p:nvSpPr>
        <p:spPr>
          <a:xfrm flipH="1" rot="10800000">
            <a:off x="465480" y="3558960"/>
            <a:ext cx="1081080" cy="1124280"/>
          </a:xfrm>
          <a:custGeom>
            <a:avLst/>
            <a:gdLst/>
            <a:ahLst/>
            <a:rect l="l" t="t" r="r" b="b"/>
            <a:pathLst>
              <a:path w="43265" h="44998">
                <a:moveTo>
                  <a:pt x="0" y="44998"/>
                </a:moveTo>
                <a:lnTo>
                  <a:pt x="0" y="0"/>
                </a:lnTo>
                <a:lnTo>
                  <a:pt x="43265" y="0"/>
                </a:lnTo>
              </a:path>
            </a:pathLst>
          </a:custGeom>
          <a:noFill/>
          <a:ln w="28440">
            <a:solidFill>
              <a:schemeClr val="lt2"/>
            </a:solidFill>
            <a:miter/>
          </a:ln>
        </p:spPr>
        <p:style>
          <a:lnRef idx="0"/>
          <a:fillRef idx="0"/>
          <a:effectRef idx="0"/>
          <a:fontRef idx="minor"/>
        </p:style>
      </p:sp>
      <p:sp>
        <p:nvSpPr>
          <p:cNvPr id="42" name="PlaceHolder 3"/>
          <p:cNvSpPr>
            <a:spLocks noGrp="1"/>
          </p:cNvSpPr>
          <p:nvPr>
            <p:ph type="title"/>
          </p:nvPr>
        </p:nvSpPr>
        <p:spPr>
          <a:xfrm>
            <a:off x="457200" y="205200"/>
            <a:ext cx="8229240" cy="8586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3" name="PlaceHolder 4"/>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427440" y="3801960"/>
            <a:ext cx="2711160" cy="120708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 sz="1100" spc="-1" strike="noStrike">
                <a:solidFill>
                  <a:srgbClr val="000000"/>
                </a:solidFill>
                <a:latin typeface="Arial"/>
                <a:ea typeface="Arial"/>
              </a:rPr>
              <a:t>Team Members: Team-53</a:t>
            </a:r>
            <a:endParaRPr b="0" lang="en-IN" sz="1100" spc="-1" strike="noStrike">
              <a:latin typeface="Arial"/>
            </a:endParaRPr>
          </a:p>
          <a:p>
            <a:pPr>
              <a:lnSpc>
                <a:spcPct val="100000"/>
              </a:lnSpc>
              <a:tabLst>
                <a:tab algn="l" pos="0"/>
              </a:tabLst>
            </a:pPr>
            <a:r>
              <a:rPr b="0" lang="en" sz="1100" spc="-1" strike="noStrike">
                <a:solidFill>
                  <a:srgbClr val="000000"/>
                </a:solidFill>
                <a:latin typeface="Arial"/>
                <a:ea typeface="Arial"/>
              </a:rPr>
              <a:t>D.Lokesh - S190127</a:t>
            </a:r>
            <a:endParaRPr b="0" lang="en-IN" sz="1100" spc="-1" strike="noStrike">
              <a:latin typeface="Arial"/>
            </a:endParaRPr>
          </a:p>
          <a:p>
            <a:pPr>
              <a:lnSpc>
                <a:spcPct val="100000"/>
              </a:lnSpc>
              <a:tabLst>
                <a:tab algn="l" pos="0"/>
              </a:tabLst>
            </a:pPr>
            <a:r>
              <a:rPr b="0" lang="en" sz="1100" spc="-1" strike="noStrike">
                <a:solidFill>
                  <a:srgbClr val="000000"/>
                </a:solidFill>
                <a:latin typeface="Arial"/>
                <a:ea typeface="Arial"/>
              </a:rPr>
              <a:t>K.Pavani - S190422</a:t>
            </a:r>
            <a:endParaRPr b="0" lang="en-IN" sz="1100" spc="-1" strike="noStrike">
              <a:latin typeface="Arial"/>
            </a:endParaRPr>
          </a:p>
          <a:p>
            <a:pPr>
              <a:lnSpc>
                <a:spcPct val="100000"/>
              </a:lnSpc>
              <a:tabLst>
                <a:tab algn="l" pos="0"/>
              </a:tabLst>
            </a:pPr>
            <a:r>
              <a:rPr b="0" lang="en" sz="1100" spc="-1" strike="noStrike">
                <a:solidFill>
                  <a:srgbClr val="000000"/>
                </a:solidFill>
                <a:latin typeface="Arial"/>
                <a:ea typeface="Arial"/>
              </a:rPr>
              <a:t>V.R.S.S Durga - S180732</a:t>
            </a:r>
            <a:endParaRPr b="0" lang="en-IN" sz="1100" spc="-1" strike="noStrike">
              <a:latin typeface="Arial"/>
            </a:endParaRPr>
          </a:p>
          <a:p>
            <a:pPr>
              <a:lnSpc>
                <a:spcPct val="100000"/>
              </a:lnSpc>
              <a:tabLst>
                <a:tab algn="l" pos="0"/>
              </a:tabLst>
            </a:pPr>
            <a:r>
              <a:rPr b="0" lang="en" sz="1100" spc="-1" strike="noStrike">
                <a:solidFill>
                  <a:srgbClr val="000000"/>
                </a:solidFill>
                <a:latin typeface="Arial"/>
                <a:ea typeface="Arial"/>
              </a:rPr>
              <a:t>G.Syam Venkata Sai - S190055</a:t>
            </a:r>
            <a:endParaRPr b="0" lang="en-IN" sz="1100" spc="-1" strike="noStrike">
              <a:latin typeface="Arial"/>
            </a:endParaRPr>
          </a:p>
          <a:p>
            <a:pPr>
              <a:lnSpc>
                <a:spcPct val="100000"/>
              </a:lnSpc>
              <a:tabLst>
                <a:tab algn="l" pos="0"/>
              </a:tabLst>
            </a:pPr>
            <a:endParaRPr b="0" lang="en-IN" sz="1100" spc="-1" strike="noStrike">
              <a:latin typeface="Arial"/>
            </a:endParaRPr>
          </a:p>
          <a:p>
            <a:pPr>
              <a:lnSpc>
                <a:spcPct val="100000"/>
              </a:lnSpc>
              <a:tabLst>
                <a:tab algn="l" pos="0"/>
              </a:tabLst>
            </a:pPr>
            <a:endParaRPr b="0" lang="en-IN" sz="1100" spc="-1" strike="noStrike">
              <a:latin typeface="Arial"/>
            </a:endParaRPr>
          </a:p>
        </p:txBody>
      </p:sp>
      <p:sp>
        <p:nvSpPr>
          <p:cNvPr id="81" name="CustomShape 2"/>
          <p:cNvSpPr/>
          <p:nvPr/>
        </p:nvSpPr>
        <p:spPr>
          <a:xfrm>
            <a:off x="3167280" y="1784160"/>
            <a:ext cx="3053880" cy="700560"/>
          </a:xfrm>
          <a:prstGeom prst="rect">
            <a:avLst/>
          </a:prstGeom>
          <a:noFill/>
          <a:ln>
            <a:noFill/>
          </a:ln>
        </p:spPr>
        <p:style>
          <a:lnRef idx="0"/>
          <a:fillRef idx="0"/>
          <a:effectRef idx="0"/>
          <a:fontRef idx="minor"/>
        </p:style>
        <p:txBody>
          <a:bodyPr tIns="91440" bIns="91440">
            <a:normAutofit/>
          </a:bodyPr>
          <a:p>
            <a:pPr algn="ctr">
              <a:lnSpc>
                <a:spcPct val="100000"/>
              </a:lnSpc>
              <a:tabLst>
                <a:tab algn="l" pos="0"/>
              </a:tabLst>
            </a:pPr>
            <a:r>
              <a:rPr b="0" lang="en" sz="1800" spc="-1" strike="noStrike">
                <a:solidFill>
                  <a:srgbClr val="000000"/>
                </a:solidFill>
                <a:latin typeface="Times New Roman"/>
                <a:ea typeface="Times New Roman"/>
              </a:rPr>
              <a:t>(OpenCV)</a:t>
            </a:r>
            <a:endParaRPr b="0" lang="en-IN" sz="1800" spc="-1" strike="noStrike">
              <a:latin typeface="Arial"/>
            </a:endParaRPr>
          </a:p>
        </p:txBody>
      </p:sp>
      <p:sp>
        <p:nvSpPr>
          <p:cNvPr id="82" name="CustomShape 3"/>
          <p:cNvSpPr/>
          <p:nvPr/>
        </p:nvSpPr>
        <p:spPr>
          <a:xfrm>
            <a:off x="2716200" y="766080"/>
            <a:ext cx="3710880" cy="1076400"/>
          </a:xfrm>
          <a:prstGeom prst="rect">
            <a:avLst/>
          </a:prstGeom>
          <a:noFill/>
          <a:ln>
            <a:noFill/>
          </a:ln>
        </p:spPr>
        <p:style>
          <a:lnRef idx="0"/>
          <a:fillRef idx="0"/>
          <a:effectRef idx="0"/>
          <a:fontRef idx="minor"/>
        </p:style>
        <p:txBody>
          <a:bodyPr tIns="91440" bIns="91440" anchor="b">
            <a:normAutofit/>
          </a:bodyPr>
          <a:p>
            <a:pPr algn="ctr">
              <a:lnSpc>
                <a:spcPct val="100000"/>
              </a:lnSpc>
              <a:tabLst>
                <a:tab algn="l" pos="0"/>
              </a:tabLst>
            </a:pPr>
            <a:r>
              <a:rPr b="1" lang="en" sz="2800" spc="-1" strike="noStrike">
                <a:solidFill>
                  <a:srgbClr val="000000"/>
                </a:solidFill>
                <a:latin typeface="Times New Roman"/>
                <a:ea typeface="Times New Roman"/>
              </a:rPr>
              <a:t>Facial mouse controlling system</a:t>
            </a:r>
            <a:endParaRPr b="0" lang="en-IN" sz="2800" spc="-1" strike="noStrike">
              <a:latin typeface="Arial"/>
            </a:endParaRPr>
          </a:p>
        </p:txBody>
      </p:sp>
      <p:sp>
        <p:nvSpPr>
          <p:cNvPr id="83" name="CustomShape 4"/>
          <p:cNvSpPr/>
          <p:nvPr/>
        </p:nvSpPr>
        <p:spPr>
          <a:xfrm>
            <a:off x="2716200" y="2856240"/>
            <a:ext cx="3710880" cy="149436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0" lang="en" sz="1200" spc="-1" strike="noStrike">
                <a:solidFill>
                  <a:srgbClr val="000000"/>
                </a:solidFill>
                <a:latin typeface="Times New Roman"/>
                <a:ea typeface="Times New Roman"/>
              </a:rPr>
              <a:t>Under the guidance of</a:t>
            </a:r>
            <a:endParaRPr b="0" lang="en-IN" sz="1200" spc="-1" strike="noStrike">
              <a:latin typeface="Arial"/>
            </a:endParaRPr>
          </a:p>
          <a:p>
            <a:pPr algn="ctr">
              <a:lnSpc>
                <a:spcPct val="100000"/>
              </a:lnSpc>
              <a:tabLst>
                <a:tab algn="l" pos="0"/>
              </a:tabLst>
            </a:pPr>
            <a:r>
              <a:rPr b="1" lang="en" sz="1200" spc="-1" strike="noStrike">
                <a:solidFill>
                  <a:srgbClr val="000000"/>
                </a:solidFill>
                <a:latin typeface="Times New Roman"/>
                <a:ea typeface="Times New Roman"/>
              </a:rPr>
              <a:t>Mrs. CH.Lakshmi Bala M.Tech, (Ph.d)</a:t>
            </a:r>
            <a:endParaRPr b="0" lang="en-IN" sz="1200" spc="-1" strike="noStrike">
              <a:latin typeface="Arial"/>
            </a:endParaRPr>
          </a:p>
          <a:p>
            <a:pPr algn="ctr">
              <a:lnSpc>
                <a:spcPct val="100000"/>
              </a:lnSpc>
              <a:tabLst>
                <a:tab algn="l" pos="0"/>
              </a:tabLst>
            </a:pPr>
            <a:r>
              <a:rPr b="0" lang="en" sz="1200" spc="-1" strike="noStrike">
                <a:solidFill>
                  <a:srgbClr val="000000"/>
                </a:solidFill>
                <a:latin typeface="Times New Roman"/>
                <a:ea typeface="Times New Roman"/>
              </a:rPr>
              <a:t>Assistant professor,</a:t>
            </a:r>
            <a:endParaRPr b="0" lang="en-IN" sz="1200" spc="-1" strike="noStrike">
              <a:latin typeface="Arial"/>
            </a:endParaRPr>
          </a:p>
          <a:p>
            <a:pPr algn="ctr">
              <a:lnSpc>
                <a:spcPct val="100000"/>
              </a:lnSpc>
              <a:tabLst>
                <a:tab algn="l" pos="0"/>
              </a:tabLst>
            </a:pPr>
            <a:r>
              <a:rPr b="0" lang="en" sz="1200" spc="-1" strike="noStrike">
                <a:solidFill>
                  <a:srgbClr val="000000"/>
                </a:solidFill>
                <a:latin typeface="Times New Roman"/>
                <a:ea typeface="Times New Roman"/>
              </a:rPr>
              <a:t>Project Guide,</a:t>
            </a:r>
            <a:endParaRPr b="0" lang="en-IN" sz="1200" spc="-1" strike="noStrike">
              <a:latin typeface="Arial"/>
            </a:endParaRPr>
          </a:p>
          <a:p>
            <a:pPr algn="ctr">
              <a:lnSpc>
                <a:spcPct val="100000"/>
              </a:lnSpc>
              <a:tabLst>
                <a:tab algn="l" pos="0"/>
              </a:tabLst>
            </a:pPr>
            <a:r>
              <a:rPr b="0" lang="en" sz="1200" spc="-1" strike="noStrike">
                <a:solidFill>
                  <a:srgbClr val="000000"/>
                </a:solidFill>
                <a:latin typeface="Times New Roman"/>
                <a:ea typeface="Times New Roman"/>
              </a:rPr>
              <a:t>Head of the Department,</a:t>
            </a:r>
            <a:endParaRPr b="0" lang="en-IN" sz="1200" spc="-1" strike="noStrike">
              <a:latin typeface="Arial"/>
            </a:endParaRPr>
          </a:p>
          <a:p>
            <a:pPr algn="ctr">
              <a:lnSpc>
                <a:spcPct val="100000"/>
              </a:lnSpc>
              <a:tabLst>
                <a:tab algn="l" pos="0"/>
              </a:tabLst>
            </a:pPr>
            <a:r>
              <a:rPr b="0" lang="en" sz="1200" spc="-1" strike="noStrike">
                <a:solidFill>
                  <a:srgbClr val="000000"/>
                </a:solidFill>
                <a:latin typeface="Times New Roman"/>
                <a:ea typeface="Times New Roman"/>
              </a:rPr>
              <a:t>Department of CSE, </a:t>
            </a:r>
            <a:endParaRPr b="0" lang="en-IN" sz="1200" spc="-1" strike="noStrike">
              <a:latin typeface="Arial"/>
            </a:endParaRPr>
          </a:p>
          <a:p>
            <a:pPr algn="ctr">
              <a:lnSpc>
                <a:spcPct val="100000"/>
              </a:lnSpc>
              <a:tabLst>
                <a:tab algn="l" pos="0"/>
              </a:tabLst>
            </a:pPr>
            <a:r>
              <a:rPr b="0" lang="en" sz="1200" spc="-1" strike="noStrike">
                <a:solidFill>
                  <a:srgbClr val="000000"/>
                </a:solidFill>
                <a:latin typeface="Times New Roman"/>
                <a:ea typeface="Times New Roman"/>
              </a:rPr>
              <a:t>RGUKT srikakulam.</a:t>
            </a:r>
            <a:endParaRPr b="0" lang="en-IN" sz="1200" spc="-1" strike="noStrike">
              <a:latin typeface="Arial"/>
            </a:endParaRPr>
          </a:p>
        </p:txBody>
      </p:sp>
      <p:pic>
        <p:nvPicPr>
          <p:cNvPr id="84" name="Google Shape;121;p27" descr=""/>
          <p:cNvPicPr/>
          <p:nvPr/>
        </p:nvPicPr>
        <p:blipFill>
          <a:blip r:embed="rId1"/>
          <a:stretch/>
        </p:blipFill>
        <p:spPr>
          <a:xfrm>
            <a:off x="920880" y="38160"/>
            <a:ext cx="663480" cy="819720"/>
          </a:xfrm>
          <a:prstGeom prst="rect">
            <a:avLst/>
          </a:prstGeom>
          <a:ln>
            <a:noFill/>
          </a:ln>
        </p:spPr>
      </p:pic>
      <p:sp>
        <p:nvSpPr>
          <p:cNvPr id="85" name="CustomShape 5"/>
          <p:cNvSpPr/>
          <p:nvPr/>
        </p:nvSpPr>
        <p:spPr>
          <a:xfrm>
            <a:off x="1265400" y="189720"/>
            <a:ext cx="6858000" cy="516960"/>
          </a:xfrm>
          <a:prstGeom prst="rect">
            <a:avLst/>
          </a:prstGeom>
          <a:noFill/>
          <a:ln>
            <a:noFill/>
          </a:ln>
        </p:spPr>
        <p:style>
          <a:lnRef idx="0"/>
          <a:fillRef idx="0"/>
          <a:effectRef idx="0"/>
          <a:fontRef idx="minor"/>
        </p:style>
        <p:txBody>
          <a:bodyPr tIns="91440" bIns="91440">
            <a:noAutofit/>
          </a:bodyPr>
          <a:p>
            <a:pPr algn="ctr">
              <a:lnSpc>
                <a:spcPct val="100000"/>
              </a:lnSpc>
              <a:tabLst>
                <a:tab algn="l" pos="0"/>
              </a:tabLst>
            </a:pPr>
            <a:r>
              <a:rPr b="1" lang="en" sz="1600" spc="-1" strike="noStrike">
                <a:solidFill>
                  <a:srgbClr val="000000"/>
                </a:solidFill>
                <a:latin typeface="Times New Roman"/>
                <a:ea typeface="Times New Roman"/>
              </a:rPr>
              <a:t>Rajiv Gandhi University of Knowledge Technologies -Srikakulam</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Algorithm (conti..)</a:t>
            </a:r>
            <a:endParaRPr b="0" lang="en-IN" sz="2000" spc="-1" strike="noStrike">
              <a:latin typeface="Arial"/>
            </a:endParaRPr>
          </a:p>
        </p:txBody>
      </p:sp>
      <p:pic>
        <p:nvPicPr>
          <p:cNvPr id="107" name="Google Shape;180;p36" descr=""/>
          <p:cNvPicPr/>
          <p:nvPr/>
        </p:nvPicPr>
        <p:blipFill>
          <a:blip r:embed="rId1"/>
          <a:stretch/>
        </p:blipFill>
        <p:spPr>
          <a:xfrm>
            <a:off x="1015200" y="1388160"/>
            <a:ext cx="3327480" cy="1569240"/>
          </a:xfrm>
          <a:prstGeom prst="rect">
            <a:avLst/>
          </a:prstGeom>
          <a:ln>
            <a:noFill/>
          </a:ln>
        </p:spPr>
      </p:pic>
      <p:pic>
        <p:nvPicPr>
          <p:cNvPr id="108" name="Google Shape;181;p36" descr=""/>
          <p:cNvPicPr/>
          <p:nvPr/>
        </p:nvPicPr>
        <p:blipFill>
          <a:blip r:embed="rId2"/>
          <a:stretch/>
        </p:blipFill>
        <p:spPr>
          <a:xfrm>
            <a:off x="3907080" y="1516320"/>
            <a:ext cx="4805280" cy="1056960"/>
          </a:xfrm>
          <a:prstGeom prst="rect">
            <a:avLst/>
          </a:prstGeom>
          <a:ln>
            <a:noFill/>
          </a:ln>
        </p:spPr>
      </p:pic>
      <p:sp>
        <p:nvSpPr>
          <p:cNvPr id="109" name="CustomShape 2"/>
          <p:cNvSpPr/>
          <p:nvPr/>
        </p:nvSpPr>
        <p:spPr>
          <a:xfrm>
            <a:off x="1594440" y="1008000"/>
            <a:ext cx="3514680" cy="379800"/>
          </a:xfrm>
          <a:prstGeom prst="rect">
            <a:avLst/>
          </a:prstGeom>
          <a:noFill/>
          <a:ln>
            <a:noFill/>
          </a:ln>
        </p:spPr>
        <p:style>
          <a:lnRef idx="0"/>
          <a:fillRef idx="0"/>
          <a:effectRef idx="0"/>
          <a:fontRef idx="minor"/>
        </p:style>
        <p:txBody>
          <a:bodyPr tIns="91440" bIns="91440">
            <a:noAutofit/>
          </a:bodyPr>
          <a:p>
            <a:pPr algn="just">
              <a:lnSpc>
                <a:spcPct val="100000"/>
              </a:lnSpc>
              <a:tabLst>
                <a:tab algn="l" pos="0"/>
              </a:tabLst>
            </a:pPr>
            <a:r>
              <a:rPr b="1" lang="en" sz="1200" spc="-1" strike="noStrike">
                <a:solidFill>
                  <a:srgbClr val="000000"/>
                </a:solidFill>
                <a:latin typeface="Times New Roman"/>
                <a:ea typeface="Times New Roman"/>
              </a:rPr>
              <a:t>Mouth Aspect Ratio(MAR):</a:t>
            </a:r>
            <a:endParaRPr b="0" lang="en-IN" sz="1200" spc="-1" strike="noStrike">
              <a:latin typeface="Arial"/>
            </a:endParaRPr>
          </a:p>
        </p:txBody>
      </p:sp>
      <p:pic>
        <p:nvPicPr>
          <p:cNvPr id="110" name="Google Shape;183;p36" descr=""/>
          <p:cNvPicPr/>
          <p:nvPr/>
        </p:nvPicPr>
        <p:blipFill>
          <a:blip r:embed="rId3"/>
          <a:stretch/>
        </p:blipFill>
        <p:spPr>
          <a:xfrm>
            <a:off x="5391000" y="2573640"/>
            <a:ext cx="2864520" cy="2441520"/>
          </a:xfrm>
          <a:prstGeom prst="rect">
            <a:avLst/>
          </a:prstGeom>
          <a:ln>
            <a:noFill/>
          </a:ln>
        </p:spPr>
      </p:pic>
      <p:sp>
        <p:nvSpPr>
          <p:cNvPr id="111" name="CustomShape 3"/>
          <p:cNvSpPr/>
          <p:nvPr/>
        </p:nvSpPr>
        <p:spPr>
          <a:xfrm>
            <a:off x="1594440" y="2640240"/>
            <a:ext cx="5954760" cy="1782360"/>
          </a:xfrm>
          <a:prstGeom prst="rect">
            <a:avLst/>
          </a:prstGeom>
          <a:noFill/>
          <a:ln>
            <a:noFill/>
          </a:ln>
        </p:spPr>
        <p:style>
          <a:lnRef idx="0"/>
          <a:fillRef idx="0"/>
          <a:effectRef idx="0"/>
          <a:fontRef idx="minor"/>
        </p:style>
        <p:txBody>
          <a:bodyPr lIns="90000" rIns="90000" tIns="45000" bIns="45000">
            <a:noAutofit/>
          </a:bodyPr>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endParaRPr b="0" lang="en-IN" sz="1800" spc="-1" strike="noStrike">
              <a:latin typeface="Arial"/>
            </a:endParaRPr>
          </a:p>
          <a:p>
            <a:pPr>
              <a:lnSpc>
                <a:spcPct val="100000"/>
              </a:lnSpc>
              <a:tabLst>
                <a:tab algn="l" pos="0"/>
              </a:tabLst>
            </a:pPr>
            <a:r>
              <a:rPr b="1" lang="en" sz="1200" spc="-1" strike="noStrike">
                <a:solidFill>
                  <a:srgbClr val="000000"/>
                </a:solidFill>
                <a:latin typeface="Times New Roman"/>
                <a:ea typeface="Times New Roman"/>
              </a:rPr>
              <a:t>2. Face Detection and Landmark Localization:</a:t>
            </a:r>
            <a:endParaRPr b="0" lang="en-IN" sz="1200" spc="-1" strike="noStrike">
              <a:latin typeface="Arial"/>
            </a:endParaRPr>
          </a:p>
          <a:p>
            <a:pPr>
              <a:lnSpc>
                <a:spcPct val="100000"/>
              </a:lnSpc>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Load the pre-trained face detector and shape predictor.</a:t>
            </a:r>
            <a:endParaRPr b="0" lang="en-IN" sz="1200" spc="-1" strike="noStrike">
              <a:latin typeface="Arial"/>
            </a:endParaRPr>
          </a:p>
          <a:p>
            <a:pPr>
              <a:lnSpc>
                <a:spcPct val="100000"/>
              </a:lnSpc>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Capture video from the default webcam.</a:t>
            </a:r>
            <a:endParaRPr b="0" lang="en-IN" sz="1200" spc="-1" strike="noStrike">
              <a:latin typeface="Arial"/>
            </a:endParaRPr>
          </a:p>
          <a:p>
            <a:pPr>
              <a:lnSpc>
                <a:spcPct val="100000"/>
              </a:lnSpc>
              <a:tabLst>
                <a:tab algn="l" pos="0"/>
              </a:tabLst>
            </a:pPr>
            <a:endParaRPr b="0" lang="en-IN" sz="1200" spc="-1" strike="noStrike">
              <a:latin typeface="Arial"/>
            </a:endParaRPr>
          </a:p>
          <a:p>
            <a:pPr>
              <a:lnSpc>
                <a:spcPct val="100000"/>
              </a:lnSpc>
              <a:tabLst>
                <a:tab algn="l" pos="0"/>
              </a:tabLst>
            </a:pPr>
            <a:r>
              <a:rPr b="0" lang="en" sz="1200" spc="-1" strike="noStrike">
                <a:solidFill>
                  <a:srgbClr val="000000"/>
                </a:solidFill>
                <a:latin typeface="Times New Roman"/>
                <a:ea typeface="Times New Roman"/>
              </a:rPr>
              <a:t>   </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1" lang="en" sz="1200" spc="-1" strike="noStrike">
                <a:solidFill>
                  <a:srgbClr val="000000"/>
                </a:solidFill>
                <a:latin typeface="Times New Roman"/>
                <a:ea typeface="Times New Roman"/>
              </a:rPr>
              <a:t>3. Main Processing Loop (Calibration Phase):</a:t>
            </a:r>
            <a:endParaRPr b="0" lang="en-IN" sz="1200" spc="-1" strike="noStrike">
              <a:latin typeface="Arial"/>
            </a:endParaRPr>
          </a:p>
          <a:p>
            <a:pPr>
              <a:lnSpc>
                <a:spcPct val="100000"/>
              </a:lnSpc>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Continuously read frames from the webcam.</a:t>
            </a:r>
            <a:endParaRPr b="0" lang="en-IN" sz="1200" spc="-1" strike="noStrike">
              <a:latin typeface="Arial"/>
            </a:endParaRPr>
          </a:p>
          <a:p>
            <a:pPr>
              <a:lnSpc>
                <a:spcPct val="100000"/>
              </a:lnSpc>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Convert frames to grayscale and apply histogram equalization for enhancing facial landmarks.</a:t>
            </a:r>
            <a:endParaRPr b="0" lang="en-IN" sz="1200" spc="-1" strike="noStrike">
              <a:latin typeface="Arial"/>
            </a:endParaRPr>
          </a:p>
          <a:p>
            <a:pPr>
              <a:lnSpc>
                <a:spcPct val="100000"/>
              </a:lnSpc>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Detect faces in the grayscale image using the detector.</a:t>
            </a:r>
            <a:endParaRPr b="0" lang="en-IN" sz="1200" spc="-1" strike="noStrike">
              <a:latin typeface="Arial"/>
            </a:endParaRPr>
          </a:p>
          <a:p>
            <a:pPr marL="457200" algn="just">
              <a:lnSpc>
                <a:spcPct val="100000"/>
              </a:lnSpc>
              <a:tabLst>
                <a:tab algn="l" pos="0"/>
              </a:tabLst>
            </a:pP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For each detected face:</a:t>
            </a:r>
            <a:endParaRPr b="0" lang="en-IN" sz="1200" spc="-1" strike="noStrike">
              <a:latin typeface="Arial"/>
            </a:endParaRPr>
          </a:p>
          <a:p>
            <a:pPr lvl="1" marL="9144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Predict facial landmarks.</a:t>
            </a:r>
            <a:endParaRPr b="0" lang="en-IN" sz="1200" spc="-1" strike="noStrike">
              <a:latin typeface="Arial"/>
            </a:endParaRPr>
          </a:p>
          <a:p>
            <a:pPr lvl="1" marL="9144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Calculate eye aspect ratio (Ear) and mouth aspect ratio (Mar).</a:t>
            </a:r>
            <a:endParaRPr b="0" lang="en-IN" sz="1200" spc="-1" strike="noStrike">
              <a:latin typeface="Arial"/>
            </a:endParaRPr>
          </a:p>
          <a:p>
            <a:pPr lvl="1" marL="9144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Determine eye closure and mouth opening based on predefined thresholds and durations.</a:t>
            </a:r>
            <a:endParaRPr b="0" lang="en-IN" sz="1200" spc="-1" strike="noStrike">
              <a:latin typeface="Arial"/>
            </a:endParaRPr>
          </a:p>
          <a:p>
            <a:pPr lvl="1" marL="9144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Draw contours around eyes and mouth on the live video feed.</a:t>
            </a:r>
            <a:endParaRPr b="0" lang="en-IN" sz="1200" spc="-1" strike="noStrike">
              <a:latin typeface="Arial"/>
            </a:endParaRPr>
          </a:p>
          <a:p>
            <a:pPr lvl="1" marL="9144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Display text indications based on the detected actions.</a:t>
            </a:r>
            <a:endParaRPr b="0" lang="en-IN" sz="1200" spc="-1" strike="noStrike">
              <a:latin typeface="Arial"/>
            </a:endParaRPr>
          </a:p>
          <a:p>
            <a:pPr lvl="1" marL="9144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Update arrays with relevant measurements.</a:t>
            </a:r>
            <a:endParaRPr b="0" lang="en-IN" sz="1200" spc="-1" strike="noStrike">
              <a:latin typeface="Arial"/>
            </a:endParaRPr>
          </a:p>
          <a:p>
            <a:pPr algn="just">
              <a:lnSpc>
                <a:spcPct val="100000"/>
              </a:lnSpc>
              <a:tabLst>
                <a:tab algn="l" pos="0"/>
              </a:tabLst>
            </a:pPr>
            <a:r>
              <a:rPr b="1" lang="en" sz="1200" spc="-1" strike="noStrike">
                <a:solidFill>
                  <a:srgbClr val="000000"/>
                </a:solidFill>
                <a:latin typeface="Times New Roman"/>
                <a:ea typeface="Times New Roman"/>
              </a:rPr>
              <a:t>4. Post-Calibration:</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Calculate median values from recorded arrays to establish thresholds for actions (e.g., left-click, right-click, scrolling).</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endParaRPr b="0" lang="en-IN" sz="1200" spc="-1" strike="noStrike">
              <a:latin typeface="Arial"/>
            </a:endParaRPr>
          </a:p>
          <a:p>
            <a:pPr marL="457200" algn="just">
              <a:lnSpc>
                <a:spcPct val="100000"/>
              </a:lnSpc>
              <a:tabLst>
                <a:tab algn="l" pos="0"/>
              </a:tabLst>
            </a:pPr>
            <a:endParaRPr b="0" lang="en-IN" sz="1200" spc="-1" strike="noStrike">
              <a:latin typeface="Arial"/>
            </a:endParaRPr>
          </a:p>
        </p:txBody>
      </p:sp>
      <p:sp>
        <p:nvSpPr>
          <p:cNvPr id="113" name="CustomShape 2"/>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Algorithm (conti..)</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Algorithm (conti..)</a:t>
            </a:r>
            <a:endParaRPr b="0" lang="en-IN" sz="2000" spc="-1" strike="noStrike">
              <a:latin typeface="Arial"/>
            </a:endParaRPr>
          </a:p>
        </p:txBody>
      </p:sp>
      <p:sp>
        <p:nvSpPr>
          <p:cNvPr id="115" name="CustomShape 2"/>
          <p:cNvSpPr/>
          <p:nvPr/>
        </p:nvSpPr>
        <p:spPr>
          <a:xfrm>
            <a:off x="959760" y="1075320"/>
            <a:ext cx="7135200" cy="2992680"/>
          </a:xfrm>
          <a:prstGeom prst="rect">
            <a:avLst/>
          </a:prstGeom>
          <a:noFill/>
          <a:ln>
            <a:noFill/>
          </a:ln>
        </p:spPr>
        <p:style>
          <a:lnRef idx="0"/>
          <a:fillRef idx="0"/>
          <a:effectRef idx="0"/>
          <a:fontRef idx="minor"/>
        </p:style>
        <p:txBody>
          <a:bodyPr tIns="91440" bIns="91440">
            <a:noAutofit/>
          </a:bodyPr>
          <a:p>
            <a:pPr algn="just">
              <a:lnSpc>
                <a:spcPct val="100000"/>
              </a:lnSpc>
              <a:tabLst>
                <a:tab algn="l" pos="0"/>
              </a:tabLst>
            </a:pPr>
            <a:r>
              <a:rPr b="1" lang="en" sz="1200" spc="-1" strike="noStrike">
                <a:solidFill>
                  <a:srgbClr val="000000"/>
                </a:solidFill>
                <a:latin typeface="Times New Roman"/>
                <a:ea typeface="Times New Roman"/>
              </a:rPr>
              <a:t>5. Cursor Control Loop:</a:t>
            </a:r>
            <a:endParaRPr b="0" lang="en-IN" sz="1200" spc="-1" strike="noStrike">
              <a:latin typeface="Arial"/>
            </a:endParaRPr>
          </a:p>
          <a:p>
            <a:pPr marL="457200" indent="-30456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Reinitialize video capture for cursor control phase.</a:t>
            </a:r>
            <a:endParaRPr b="0" lang="en-IN" sz="1200" spc="-1" strike="noStrike">
              <a:latin typeface="Arial"/>
            </a:endParaRPr>
          </a:p>
          <a:p>
            <a:pPr marL="457200" indent="-30456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Continuously read frames and process similar to the calibration phase:</a:t>
            </a:r>
            <a:endParaRPr b="0" lang="en-IN" sz="1200" spc="-1" strike="noStrike">
              <a:latin typeface="Arial"/>
            </a:endParaRPr>
          </a:p>
          <a:p>
            <a:pPr marL="457200" indent="-30456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Detect facial landmarks and calculate eye aspect ratio (Ear), mouth aspect ratio (Mar), and other features.</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Track the position of the nose tip to control cursor movement.</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Depending on eye movements and face orientation:</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Perform left-click or right-click.</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Control scrolling based on head orientation and mouth opening.</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Display cursor movement and scrolling mode activation feedback.</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r>
              <a:rPr b="1" lang="en" sz="1200" spc="-1" strike="noStrike">
                <a:solidFill>
                  <a:srgbClr val="000000"/>
                </a:solidFill>
                <a:latin typeface="Times New Roman"/>
                <a:ea typeface="Times New Roman"/>
              </a:rPr>
              <a:t>6. Error Handling:</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Handle exceptions (such as when no landmarks are detected) gracefully by displaying appropriate messages on the screen.</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r>
              <a:rPr b="1" lang="en" sz="1200" spc="-1" strike="noStrike">
                <a:solidFill>
                  <a:srgbClr val="000000"/>
                </a:solidFill>
                <a:latin typeface="Times New Roman"/>
                <a:ea typeface="Times New Roman"/>
              </a:rPr>
              <a:t>7. Termination:</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Press 'q' to exit the program.</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r>
              <a:rPr b="1" lang="en" sz="1200" spc="-1" strike="noStrike">
                <a:solidFill>
                  <a:srgbClr val="000000"/>
                </a:solidFill>
                <a:latin typeface="Times New Roman"/>
                <a:ea typeface="Times New Roman"/>
              </a:rPr>
              <a:t>8. Cleanup:</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Release the webcam and close all OpenCV windows.</a:t>
            </a:r>
            <a:endParaRPr b="0" lang="en-IN" sz="1200" spc="-1" strike="noStrike">
              <a:latin typeface="Arial"/>
            </a:endParaRPr>
          </a:p>
          <a:p>
            <a:pPr algn="just">
              <a:lnSpc>
                <a:spcPct val="100000"/>
              </a:lnSpc>
              <a:tabLst>
                <a:tab algn="l" pos="0"/>
              </a:tabLst>
            </a:pPr>
            <a:endParaRPr b="0" lang="en-IN" sz="1200" spc="-1" strike="noStrike">
              <a:latin typeface="Arial"/>
            </a:endParaRPr>
          </a:p>
          <a:p>
            <a:pPr marL="457200" algn="just">
              <a:lnSpc>
                <a:spcPct val="100000"/>
              </a:lnSpc>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Libraries used</a:t>
            </a:r>
            <a:endParaRPr b="0" lang="en-IN" sz="2000" spc="-1" strike="noStrike">
              <a:latin typeface="Arial"/>
            </a:endParaRPr>
          </a:p>
        </p:txBody>
      </p:sp>
      <p:sp>
        <p:nvSpPr>
          <p:cNvPr id="117"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Numpy</a:t>
            </a:r>
            <a:endParaRPr b="0" lang="en-IN" sz="1200" spc="-1" strike="noStrike">
              <a:latin typeface="Arial"/>
            </a:endParaRPr>
          </a:p>
          <a:p>
            <a:pPr marL="914400">
              <a:lnSpc>
                <a:spcPct val="100000"/>
              </a:lnSpc>
              <a:tabLst>
                <a:tab algn="l" pos="0"/>
              </a:tabLst>
            </a:pPr>
            <a:r>
              <a:rPr b="0" lang="en" sz="1200" spc="-1" strike="noStrike">
                <a:solidFill>
                  <a:srgbClr val="000000"/>
                </a:solidFill>
                <a:latin typeface="Times New Roman"/>
                <a:ea typeface="Times New Roman"/>
              </a:rPr>
              <a:t> </a:t>
            </a:r>
            <a:endParaRPr b="0" lang="en-IN" sz="1200" spc="-1" strike="noStrike">
              <a:latin typeface="Arial"/>
            </a:endParaRPr>
          </a:p>
          <a:p>
            <a:pPr marL="457200" indent="-304200">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OpenCV</a:t>
            </a:r>
            <a:endParaRPr b="0" lang="en-IN" sz="1200" spc="-1" strike="noStrike">
              <a:latin typeface="Arial"/>
            </a:endParaRPr>
          </a:p>
          <a:p>
            <a:pPr marL="914400">
              <a:lnSpc>
                <a:spcPct val="100000"/>
              </a:lnSpc>
              <a:tabLst>
                <a:tab algn="l" pos="0"/>
              </a:tabLst>
            </a:pPr>
            <a:endParaRPr b="0" lang="en-IN" sz="1200" spc="-1" strike="noStrike">
              <a:latin typeface="Arial"/>
            </a:endParaRPr>
          </a:p>
          <a:p>
            <a:pPr marL="457200" indent="-304200">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PyAutoGUI</a:t>
            </a:r>
            <a:endParaRPr b="0" lang="en-IN" sz="1200" spc="-1" strike="noStrike">
              <a:latin typeface="Arial"/>
            </a:endParaRPr>
          </a:p>
          <a:p>
            <a:pPr marL="914400">
              <a:lnSpc>
                <a:spcPct val="100000"/>
              </a:lnSpc>
              <a:tabLst>
                <a:tab algn="l" pos="0"/>
              </a:tabLst>
            </a:pPr>
            <a:endParaRPr b="0" lang="en-IN" sz="1200" spc="-1" strike="noStrike">
              <a:latin typeface="Arial"/>
            </a:endParaRPr>
          </a:p>
          <a:p>
            <a:pPr marL="457200" indent="-304200">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Dlib</a:t>
            </a:r>
            <a:endParaRPr b="0" lang="en-IN" sz="1200" spc="-1" strike="noStrike">
              <a:latin typeface="Arial"/>
            </a:endParaRPr>
          </a:p>
          <a:p>
            <a:pPr marL="914400">
              <a:lnSpc>
                <a:spcPct val="100000"/>
              </a:lnSpc>
              <a:tabLst>
                <a:tab algn="l" pos="0"/>
              </a:tabLst>
            </a:pPr>
            <a:endParaRPr b="0" lang="en-IN" sz="1200" spc="-1" strike="noStrike">
              <a:latin typeface="Arial"/>
            </a:endParaRPr>
          </a:p>
          <a:p>
            <a:pPr marL="457200" indent="-304200">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Imutils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Scope of the project</a:t>
            </a:r>
            <a:endParaRPr b="0" lang="en-IN" sz="2000" spc="-1" strike="noStrike">
              <a:latin typeface="Arial"/>
            </a:endParaRPr>
          </a:p>
        </p:txBody>
      </p:sp>
      <p:sp>
        <p:nvSpPr>
          <p:cNvPr id="119"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algn="just">
              <a:lnSpc>
                <a:spcPct val="100000"/>
              </a:lnSpc>
              <a:tabLst>
                <a:tab algn="l" pos="0"/>
              </a:tabLst>
            </a:pPr>
            <a:r>
              <a:rPr b="0" lang="en" sz="1200" spc="-1" strike="noStrike">
                <a:solidFill>
                  <a:srgbClr val="000000"/>
                </a:solidFill>
                <a:latin typeface="Times New Roman"/>
                <a:ea typeface="Times New Roman"/>
              </a:rPr>
              <a:t>A facial mouse controlling system aims to empower individuals with limited mobility, including those with conditions like spinal cord injuries, muscular dystrophy, cerebral palsy, or paralysis, by enabling independent computer interaction. This system allows users to control computers, tablets, or smartphones using facial gestures, offering an alternative hands-free input method. By implementing various facial gestures for actions such as clicking and scrolling, it provides a versatile and accessible means of navigating and interacting with digital devices, enhancing usability and independence for users with physical disabilities.</a:t>
            </a:r>
            <a:endParaRPr b="0" lang="en-IN" sz="1200" spc="-1" strike="noStrike">
              <a:latin typeface="Arial"/>
            </a:endParaRPr>
          </a:p>
          <a:p>
            <a:pPr marL="457200" algn="just">
              <a:lnSpc>
                <a:spcPct val="100000"/>
              </a:lnSpc>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Conclusion</a:t>
            </a:r>
            <a:endParaRPr b="0" lang="en-IN" sz="2000" spc="-1" strike="noStrike">
              <a:latin typeface="Arial"/>
            </a:endParaRPr>
          </a:p>
        </p:txBody>
      </p:sp>
      <p:sp>
        <p:nvSpPr>
          <p:cNvPr id="121"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algn="just">
              <a:lnSpc>
                <a:spcPct val="100000"/>
              </a:lnSpc>
              <a:tabLst>
                <a:tab algn="l" pos="0"/>
              </a:tabLst>
            </a:pPr>
            <a:r>
              <a:rPr b="0" lang="en" sz="1200" spc="-1" strike="noStrike">
                <a:solidFill>
                  <a:srgbClr val="000000"/>
                </a:solidFill>
                <a:latin typeface="Times New Roman"/>
                <a:ea typeface="Times New Roman"/>
              </a:rPr>
              <a:t>This research attempts to make computer interaction more accessible to physically challenged persons by employing face motions to control mouse activities and monitor the screen. The programme captures photographs using a camera and processes facial motions for identification. This unique idea has the potential to significantly enhance the experience of physically challenged folks who struggle to operate a regular mouse. It is a step towards making technology more inclusive and accessible to everybody.</a:t>
            </a:r>
            <a:endParaRPr b="0" lang="en-IN" sz="1200" spc="-1" strike="noStrike">
              <a:latin typeface="Arial"/>
            </a:endParaRPr>
          </a:p>
          <a:p>
            <a:pPr algn="just">
              <a:lnSpc>
                <a:spcPct val="100000"/>
              </a:lnSpc>
              <a:tabLst>
                <a:tab algn="l" pos="0"/>
              </a:tabLst>
            </a:pPr>
            <a:endParaRPr b="0" lang="en-IN" sz="1200" spc="-1" strike="noStrike">
              <a:latin typeface="Arial"/>
            </a:endParaRPr>
          </a:p>
          <a:p>
            <a:pPr marL="457200" algn="just">
              <a:lnSpc>
                <a:spcPct val="100000"/>
              </a:lnSpc>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Resources</a:t>
            </a:r>
            <a:endParaRPr b="0" lang="en-IN" sz="2000" spc="-1" strike="noStrike">
              <a:latin typeface="Arial"/>
            </a:endParaRPr>
          </a:p>
        </p:txBody>
      </p:sp>
      <p:sp>
        <p:nvSpPr>
          <p:cNvPr id="123"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marL="457200" algn="just">
              <a:lnSpc>
                <a:spcPct val="100000"/>
              </a:lnSpc>
              <a:tabLst>
                <a:tab algn="l" pos="0"/>
              </a:tabLst>
            </a:pPr>
            <a:r>
              <a:rPr b="0" lang="en" sz="1200" spc="-1" strike="noStrike">
                <a:solidFill>
                  <a:srgbClr val="000000"/>
                </a:solidFill>
                <a:latin typeface="Times New Roman"/>
                <a:ea typeface="Times New Roman"/>
              </a:rPr>
              <a:t>1. Shashidhar R, Snehith K, Abhishek P K, Abhishek B Vishwagna, Pavitha N(2022) “Mouse</a:t>
            </a:r>
            <a:endParaRPr b="0" lang="en-IN" sz="1200" spc="-1" strike="noStrike">
              <a:latin typeface="Arial"/>
            </a:endParaRPr>
          </a:p>
          <a:p>
            <a:pPr marL="457200" algn="just">
              <a:lnSpc>
                <a:spcPct val="100000"/>
              </a:lnSpc>
              <a:tabLst>
                <a:tab algn="l" pos="0"/>
              </a:tabLst>
            </a:pPr>
            <a:r>
              <a:rPr b="0" lang="en" sz="1200" spc="-1" strike="noStrike">
                <a:solidFill>
                  <a:srgbClr val="000000"/>
                </a:solidFill>
                <a:latin typeface="Times New Roman"/>
                <a:ea typeface="Times New Roman"/>
              </a:rPr>
              <a:t>Cusor Control Using Facial Movements - An HCI Application”</a:t>
            </a:r>
            <a:endParaRPr b="0" lang="en-IN" sz="1200" spc="-1" strike="noStrike">
              <a:latin typeface="Arial"/>
            </a:endParaRPr>
          </a:p>
          <a:p>
            <a:pPr marL="457200" algn="just">
              <a:lnSpc>
                <a:spcPct val="100000"/>
              </a:lnSpc>
              <a:tabLst>
                <a:tab algn="l" pos="0"/>
              </a:tabLst>
            </a:pPr>
            <a:r>
              <a:rPr b="0" lang="en" sz="1200" spc="-1" strike="noStrike">
                <a:solidFill>
                  <a:srgbClr val="000000"/>
                </a:solidFill>
                <a:latin typeface="Times New Roman"/>
                <a:ea typeface="Times New Roman"/>
              </a:rPr>
              <a:t>2. Salsabiil Hasanah, Aulia Teaku Nururrahmah, Darlis Herumurti(2021)</a:t>
            </a:r>
            <a:endParaRPr b="0" lang="en-IN" sz="1200" spc="-1" strike="noStrike">
              <a:latin typeface="Arial"/>
            </a:endParaRPr>
          </a:p>
          <a:p>
            <a:pPr marL="457200" algn="just">
              <a:lnSpc>
                <a:spcPct val="100000"/>
              </a:lnSpc>
              <a:tabLst>
                <a:tab algn="l" pos="0"/>
              </a:tabLst>
            </a:pPr>
            <a:r>
              <a:rPr b="0" lang="en" sz="1200" spc="-1" strike="noStrike">
                <a:solidFill>
                  <a:srgbClr val="000000"/>
                </a:solidFill>
                <a:latin typeface="Times New Roman"/>
                <a:ea typeface="Times New Roman"/>
              </a:rPr>
              <a:t>“</a:t>
            </a:r>
            <a:r>
              <a:rPr b="0" lang="en" sz="1200" spc="-1" strike="noStrike">
                <a:solidFill>
                  <a:srgbClr val="000000"/>
                </a:solidFill>
                <a:latin typeface="Times New Roman"/>
                <a:ea typeface="Times New Roman"/>
              </a:rPr>
              <a:t>Comparative Analysis of Hands-free Mouse Controlling based on Face Tracking”</a:t>
            </a:r>
            <a:endParaRPr b="0" lang="en-IN" sz="1200" spc="-1" strike="noStrike">
              <a:latin typeface="Arial"/>
            </a:endParaRPr>
          </a:p>
          <a:p>
            <a:pPr marL="457200" algn="just">
              <a:lnSpc>
                <a:spcPct val="100000"/>
              </a:lnSpc>
              <a:tabLst>
                <a:tab algn="l" pos="0"/>
              </a:tabLst>
            </a:pPr>
            <a:r>
              <a:rPr b="0" lang="en" sz="1200" spc="-1" strike="noStrike">
                <a:solidFill>
                  <a:srgbClr val="000000"/>
                </a:solidFill>
                <a:latin typeface="Times New Roman"/>
                <a:ea typeface="Times New Roman"/>
              </a:rPr>
              <a:t>3. Palaniappan M, Sowmia K R, Aravindkumar S(2022) “Real Time Fatigue</a:t>
            </a:r>
            <a:endParaRPr b="0" lang="en-IN" sz="1200" spc="-1" strike="noStrike">
              <a:latin typeface="Arial"/>
            </a:endParaRPr>
          </a:p>
          <a:p>
            <a:pPr marL="457200" algn="just">
              <a:lnSpc>
                <a:spcPct val="100000"/>
              </a:lnSpc>
              <a:tabLst>
                <a:tab algn="l" pos="0"/>
              </a:tabLst>
            </a:pPr>
            <a:r>
              <a:rPr b="0" lang="en" sz="1200" spc="-1" strike="noStrike">
                <a:solidFill>
                  <a:srgbClr val="000000"/>
                </a:solidFill>
                <a:latin typeface="Times New Roman"/>
                <a:ea typeface="Times New Roman"/>
              </a:rPr>
              <a:t>Detection Using Shape Predictor 68 Face Landmarks Algorithm”</a:t>
            </a:r>
            <a:endParaRPr b="0" lang="en-IN" sz="1200" spc="-1" strike="noStrike">
              <a:latin typeface="Arial"/>
            </a:endParaRPr>
          </a:p>
          <a:p>
            <a:pPr marL="457200" algn="just">
              <a:lnSpc>
                <a:spcPct val="100000"/>
              </a:lnSpc>
              <a:tabLst>
                <a:tab algn="l" pos="0"/>
              </a:tabLst>
            </a:pPr>
            <a:endParaRPr b="0" lang="en-IN" sz="1200" spc="-1" strike="noStrike">
              <a:latin typeface="Arial"/>
            </a:endParaRPr>
          </a:p>
          <a:p>
            <a:pPr marL="457200" algn="just">
              <a:lnSpc>
                <a:spcPct val="100000"/>
              </a:lnSpc>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2716200" y="2032200"/>
            <a:ext cx="3710880" cy="819720"/>
          </a:xfrm>
          <a:prstGeom prst="rect">
            <a:avLst/>
          </a:prstGeom>
          <a:noFill/>
          <a:ln>
            <a:noFill/>
          </a:ln>
        </p:spPr>
        <p:style>
          <a:lnRef idx="0"/>
          <a:fillRef idx="0"/>
          <a:effectRef idx="0"/>
          <a:fontRef idx="minor"/>
        </p:style>
        <p:txBody>
          <a:bodyPr tIns="91440" bIns="91440" anchor="b">
            <a:normAutofit/>
          </a:bodyPr>
          <a:p>
            <a:pPr algn="ctr">
              <a:lnSpc>
                <a:spcPct val="100000"/>
              </a:lnSpc>
              <a:tabLst>
                <a:tab algn="l" pos="0"/>
              </a:tabLst>
            </a:pPr>
            <a:r>
              <a:rPr b="1" lang="en" sz="2200" spc="-1" strike="noStrike">
                <a:solidFill>
                  <a:srgbClr val="cca677"/>
                </a:solidFill>
                <a:latin typeface="Times New Roman"/>
                <a:ea typeface="Times New Roman"/>
              </a:rPr>
              <a:t>THANK YOU</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Table of contents</a:t>
            </a:r>
            <a:endParaRPr b="0" lang="en-IN" sz="2000" spc="-1" strike="noStrike">
              <a:latin typeface="Arial"/>
            </a:endParaRPr>
          </a:p>
        </p:txBody>
      </p:sp>
      <p:sp>
        <p:nvSpPr>
          <p:cNvPr id="87"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Problem statement</a:t>
            </a:r>
            <a:endParaRPr b="0" lang="en-IN" sz="1200" spc="-1" strike="noStrike">
              <a:latin typeface="Arial"/>
            </a:endParaRPr>
          </a:p>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Abstract</a:t>
            </a:r>
            <a:endParaRPr b="0" lang="en-IN" sz="1200" spc="-1" strike="noStrike">
              <a:latin typeface="Arial"/>
            </a:endParaRPr>
          </a:p>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Existed system</a:t>
            </a:r>
            <a:endParaRPr b="0" lang="en-IN" sz="1200" spc="-1" strike="noStrike">
              <a:latin typeface="Arial"/>
            </a:endParaRPr>
          </a:p>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Disadvantages of existed systems</a:t>
            </a:r>
            <a:endParaRPr b="0" lang="en-IN" sz="1200" spc="-1" strike="noStrike">
              <a:latin typeface="Arial"/>
            </a:endParaRPr>
          </a:p>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Proposed system</a:t>
            </a:r>
            <a:endParaRPr b="0" lang="en-IN" sz="1200" spc="-1" strike="noStrike">
              <a:latin typeface="Arial"/>
            </a:endParaRPr>
          </a:p>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Advantages of proposed system</a:t>
            </a:r>
            <a:endParaRPr b="0" lang="en-IN" sz="1200" spc="-1" strike="noStrike">
              <a:latin typeface="Arial"/>
            </a:endParaRPr>
          </a:p>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Resources</a:t>
            </a:r>
            <a:endParaRPr b="0" lang="en-IN" sz="1200" spc="-1" strike="noStrike">
              <a:latin typeface="Arial"/>
            </a:endParaRPr>
          </a:p>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Libraries used</a:t>
            </a:r>
            <a:endParaRPr b="0" lang="en-IN" sz="1200" spc="-1" strike="noStrike">
              <a:latin typeface="Arial"/>
            </a:endParaRPr>
          </a:p>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scope</a:t>
            </a:r>
            <a:endParaRPr b="0" lang="en-IN" sz="1200" spc="-1" strike="noStrike">
              <a:latin typeface="Arial"/>
            </a:endParaRPr>
          </a:p>
          <a:p>
            <a:pPr marL="457200" indent="-304200">
              <a:lnSpc>
                <a:spcPct val="100000"/>
              </a:lnSpc>
              <a:buClr>
                <a:srgbClr val="000000"/>
              </a:buClr>
              <a:buFont typeface="Times New Roman"/>
              <a:buChar char="●"/>
            </a:pPr>
            <a:r>
              <a:rPr b="0" lang="en" sz="1200" spc="-1" strike="noStrike">
                <a:solidFill>
                  <a:srgbClr val="000000"/>
                </a:solidFill>
                <a:latin typeface="Times New Roman"/>
                <a:ea typeface="Times New Roman"/>
              </a:rPr>
              <a:t>conclusion</a:t>
            </a:r>
            <a:endParaRPr b="0" lang="en-IN" sz="1200" spc="-1" strike="noStrike">
              <a:latin typeface="Arial"/>
            </a:endParaRPr>
          </a:p>
          <a:p>
            <a:pPr marL="457200">
              <a:lnSpc>
                <a:spcPct val="100000"/>
              </a:lnSpc>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Problem statement</a:t>
            </a:r>
            <a:endParaRPr b="0" lang="en-IN" sz="2000" spc="-1" strike="noStrike">
              <a:latin typeface="Arial"/>
            </a:endParaRPr>
          </a:p>
        </p:txBody>
      </p:sp>
      <p:sp>
        <p:nvSpPr>
          <p:cNvPr id="89"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algn="just">
              <a:lnSpc>
                <a:spcPct val="100000"/>
              </a:lnSpc>
              <a:tabLst>
                <a:tab algn="l" pos="0"/>
              </a:tabLst>
            </a:pPr>
            <a:r>
              <a:rPr b="0" lang="en" sz="1200" spc="-1" strike="noStrike">
                <a:solidFill>
                  <a:srgbClr val="000000"/>
                </a:solidFill>
                <a:latin typeface="Times New Roman"/>
                <a:ea typeface="Times New Roman"/>
              </a:rPr>
              <a:t>The project aims to develop a facial mouse-controlling system designed to help individuals with limited or no physical ability to interact with and operate computers using only their facial gestures. Traditional methods of computer interaction, which rely heavily on manual input tools like a mouse or keyboard, pose significant challenges for people with physical disabilities.</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r>
              <a:rPr b="0" lang="en" sz="1200" spc="-1" strike="noStrike">
                <a:solidFill>
                  <a:srgbClr val="000000"/>
                </a:solidFill>
                <a:latin typeface="Times New Roman"/>
                <a:ea typeface="Times New Roman"/>
              </a:rPr>
              <a:t>To address this issue, there is a need for a non-intrusive, effective, and precise system that can monitor facial expressions to control the mouse cursor and perform various computer tasks. This system would provide individuals with disabilities a more efficient way to interact with computers.</a:t>
            </a:r>
            <a:endParaRPr b="0" lang="en-IN" sz="1200" spc="-1" strike="noStrike">
              <a:latin typeface="Arial"/>
            </a:endParaRPr>
          </a:p>
          <a:p>
            <a:pPr algn="just">
              <a:lnSpc>
                <a:spcPct val="100000"/>
              </a:lnSpc>
              <a:tabLst>
                <a:tab algn="l" pos="0"/>
              </a:tabLst>
            </a:pPr>
            <a:endParaRPr b="0" lang="en-IN" sz="1200" spc="-1" strike="noStrike">
              <a:latin typeface="Arial"/>
            </a:endParaRPr>
          </a:p>
          <a:p>
            <a:pPr marL="457200" algn="just">
              <a:lnSpc>
                <a:spcPct val="100000"/>
              </a:lnSpc>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Abstract</a:t>
            </a:r>
            <a:endParaRPr b="0" lang="en-IN" sz="2000" spc="-1" strike="noStrike">
              <a:latin typeface="Arial"/>
            </a:endParaRPr>
          </a:p>
        </p:txBody>
      </p:sp>
      <p:sp>
        <p:nvSpPr>
          <p:cNvPr id="91"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algn="just">
              <a:lnSpc>
                <a:spcPct val="100000"/>
              </a:lnSpc>
              <a:tabLst>
                <a:tab algn="l" pos="0"/>
              </a:tabLst>
            </a:pPr>
            <a:r>
              <a:rPr b="0" lang="en" sz="1200" spc="-1" strike="noStrike">
                <a:solidFill>
                  <a:srgbClr val="000000"/>
                </a:solidFill>
                <a:latin typeface="Times New Roman"/>
                <a:ea typeface="Times New Roman"/>
              </a:rPr>
              <a:t>Human-Computer Interaction (HCI) has evolved significantly with the availability of affordable devices like webcams and sensors. Gestures have become one of the most effective means of communication between humans and machines. Recent advancements in HCI include touch, voice, facial expressions, and movements of the head and hands, all aimed at making computers more user-friendly and enhancing interaction between humans and machines.</a:t>
            </a:r>
            <a:endParaRPr b="0" lang="en-IN" sz="1200" spc="-1" strike="noStrike">
              <a:latin typeface="Arial"/>
            </a:endParaRPr>
          </a:p>
          <a:p>
            <a:pPr algn="just">
              <a:lnSpc>
                <a:spcPct val="100000"/>
              </a:lnSpc>
              <a:tabLst>
                <a:tab algn="l" pos="0"/>
              </a:tabLst>
            </a:pPr>
            <a:r>
              <a:rPr b="0" lang="en" sz="1200" spc="-1" strike="noStrike">
                <a:solidFill>
                  <a:srgbClr val="000000"/>
                </a:solidFill>
                <a:latin typeface="Times New Roman"/>
                <a:ea typeface="Times New Roman"/>
              </a:rPr>
              <a:t>The "Facial Mouse Controlling System" is designed to allow users to control a virtual mouse using facial expressions. This system is particularly beneficial for physically disabled individuals who may find using a traditional mouse challenging. By using facial features such as the eyes, nose, and mouth, users can move the mouse cursor and perform clicks by blinking—left eye for left click and right eye for right click. Squinting activates the scroll mode, enabling easy navigation. This innovative approach offers a user-friendly and accessible way to interact with computers, enhancing usability for those with physical impairments.</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r>
              <a:rPr b="1" lang="en" sz="1200" spc="-1" strike="noStrike">
                <a:solidFill>
                  <a:srgbClr val="000000"/>
                </a:solidFill>
                <a:latin typeface="Times New Roman"/>
                <a:ea typeface="Times New Roman"/>
              </a:rPr>
              <a:t>Keywords:</a:t>
            </a:r>
            <a:r>
              <a:rPr b="0" lang="en" sz="1200" spc="-1" strike="noStrike">
                <a:solidFill>
                  <a:srgbClr val="000000"/>
                </a:solidFill>
                <a:latin typeface="Times New Roman"/>
                <a:ea typeface="Times New Roman"/>
              </a:rPr>
              <a:t> Facial gestures, dlib, cv2, faceutils, numpy</a:t>
            </a:r>
            <a:endParaRPr b="0" lang="en-IN" sz="1200" spc="-1" strike="noStrike">
              <a:latin typeface="Arial"/>
            </a:endParaRPr>
          </a:p>
          <a:p>
            <a:pPr algn="just">
              <a:lnSpc>
                <a:spcPct val="100000"/>
              </a:lnSpc>
              <a:tabLst>
                <a:tab algn="l" pos="0"/>
              </a:tabLst>
            </a:pPr>
            <a:endParaRPr b="0" lang="en-IN" sz="1200" spc="-1" strike="noStrike">
              <a:latin typeface="Arial"/>
            </a:endParaRPr>
          </a:p>
          <a:p>
            <a:pPr marL="457200" algn="just">
              <a:lnSpc>
                <a:spcPct val="100000"/>
              </a:lnSpc>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Existed system</a:t>
            </a:r>
            <a:endParaRPr b="0" lang="en-IN" sz="2000" spc="-1" strike="noStrike">
              <a:latin typeface="Arial"/>
            </a:endParaRPr>
          </a:p>
        </p:txBody>
      </p:sp>
      <p:sp>
        <p:nvSpPr>
          <p:cNvPr id="93"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marL="457200" indent="-304200" algn="just">
              <a:lnSpc>
                <a:spcPct val="100000"/>
              </a:lnSpc>
              <a:buClr>
                <a:srgbClr val="000000"/>
              </a:buClr>
              <a:buFont typeface="Times New Roman"/>
              <a:buChar char="●"/>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We have an existed system of Computer cursor control using eye.</a:t>
            </a:r>
            <a:endParaRPr b="0" lang="en-IN" sz="1200" spc="-1" strike="noStrike">
              <a:latin typeface="Arial"/>
            </a:endParaRPr>
          </a:p>
          <a:p>
            <a:pPr marL="457200" algn="just">
              <a:lnSpc>
                <a:spcPct val="100000"/>
              </a:lnSpc>
              <a:tabLst>
                <a:tab algn="l" pos="0"/>
              </a:tabLst>
            </a:pP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We have an existed system of Computer cursor control using hands.</a:t>
            </a:r>
            <a:endParaRPr b="0" lang="en-IN" sz="1200" spc="-1" strike="noStrike">
              <a:latin typeface="Arial"/>
            </a:endParaRPr>
          </a:p>
          <a:p>
            <a:pPr marL="457200" algn="just">
              <a:lnSpc>
                <a:spcPct val="100000"/>
              </a:lnSpc>
              <a:tabLst>
                <a:tab algn="l" pos="0"/>
              </a:tabLst>
            </a:pP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We have an existed system of Facial gesture interfaces for expression and communication.</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r>
              <a:rPr b="1" lang="en" sz="1200" spc="-1" strike="noStrike">
                <a:solidFill>
                  <a:srgbClr val="000000"/>
                </a:solidFill>
                <a:latin typeface="Times New Roman"/>
                <a:ea typeface="Times New Roman"/>
              </a:rPr>
              <a:t>Disadvantages:</a:t>
            </a:r>
            <a:endParaRPr b="0" lang="en-IN" sz="1200" spc="-1" strike="noStrike">
              <a:latin typeface="Arial"/>
            </a:endParaRPr>
          </a:p>
          <a:p>
            <a:pPr algn="just">
              <a:lnSpc>
                <a:spcPct val="100000"/>
              </a:lnSpc>
              <a:tabLst>
                <a:tab algn="l" pos="0"/>
              </a:tabLst>
            </a:pP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Facial gestures lack the precision of traditional mouse movements, making mouse control less accurate.</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The existing system lacks zoom in and zoom out capabilities.</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The system malfunctions when users wear spectacles.</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The system struggles in low lighting conditions and requires an integrated webcam to function.</a:t>
            </a:r>
            <a:endParaRPr b="0" lang="en-IN" sz="1200" spc="-1" strike="noStrike">
              <a:latin typeface="Arial"/>
            </a:endParaRPr>
          </a:p>
          <a:p>
            <a:pPr algn="just">
              <a:lnSpc>
                <a:spcPct val="100000"/>
              </a:lnSpc>
              <a:tabLst>
                <a:tab algn="l" pos="0"/>
              </a:tabLst>
            </a:pPr>
            <a:r>
              <a:rPr b="0" lang="en" sz="1200" spc="-1" strike="noStrike">
                <a:solidFill>
                  <a:srgbClr val="000000"/>
                </a:solidFill>
                <a:latin typeface="Times New Roman"/>
                <a:ea typeface="Times New Roman"/>
              </a:rPr>
              <a:t> </a:t>
            </a:r>
            <a:endParaRPr b="0" lang="en-IN" sz="1200" spc="-1" strike="noStrike">
              <a:latin typeface="Arial"/>
            </a:endParaRPr>
          </a:p>
          <a:p>
            <a:pPr marL="457200" algn="just">
              <a:lnSpc>
                <a:spcPct val="100000"/>
              </a:lnSpc>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2331720" y="10620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Workflow</a:t>
            </a:r>
            <a:endParaRPr b="0" lang="en-IN" sz="2000" spc="-1" strike="noStrike">
              <a:latin typeface="Arial"/>
            </a:endParaRPr>
          </a:p>
        </p:txBody>
      </p:sp>
      <p:sp>
        <p:nvSpPr>
          <p:cNvPr id="95" name="CustomShape 2"/>
          <p:cNvSpPr/>
          <p:nvPr/>
        </p:nvSpPr>
        <p:spPr>
          <a:xfrm>
            <a:off x="959760" y="1174680"/>
            <a:ext cx="7135200" cy="2992680"/>
          </a:xfrm>
          <a:prstGeom prst="rect">
            <a:avLst/>
          </a:prstGeom>
          <a:noFill/>
          <a:ln>
            <a:noFill/>
          </a:ln>
        </p:spPr>
        <p:style>
          <a:lnRef idx="0"/>
          <a:fillRef idx="0"/>
          <a:effectRef idx="0"/>
          <a:fontRef idx="minor"/>
        </p:style>
      </p:sp>
      <p:pic>
        <p:nvPicPr>
          <p:cNvPr id="96" name="Google Shape;153;p32" descr=""/>
          <p:cNvPicPr/>
          <p:nvPr/>
        </p:nvPicPr>
        <p:blipFill>
          <a:blip r:embed="rId1"/>
          <a:stretch/>
        </p:blipFill>
        <p:spPr>
          <a:xfrm>
            <a:off x="2441160" y="781200"/>
            <a:ext cx="4172400" cy="41720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Proposed system</a:t>
            </a:r>
            <a:endParaRPr b="0" lang="en-IN" sz="2000" spc="-1" strike="noStrike">
              <a:latin typeface="Arial"/>
            </a:endParaRPr>
          </a:p>
        </p:txBody>
      </p:sp>
      <p:sp>
        <p:nvSpPr>
          <p:cNvPr id="98"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algn="just">
              <a:lnSpc>
                <a:spcPct val="100000"/>
              </a:lnSpc>
              <a:tabLst>
                <a:tab algn="l" pos="0"/>
              </a:tabLst>
            </a:pPr>
            <a:r>
              <a:rPr b="0" lang="en" sz="1200" spc="-1" strike="noStrike">
                <a:solidFill>
                  <a:srgbClr val="000000"/>
                </a:solidFill>
                <a:latin typeface="Times New Roman"/>
                <a:ea typeface="Times New Roman"/>
              </a:rPr>
              <a:t>Our proposed system is an innovative cursor control solution that utilizes facial expressions as input, offering a novel way to manage cursor movements on a computer screen. Unlike existing systems, our model supports users wearing spectacles and ensures high responsiveness and accuracy comparable to traditional input devices like a mouse or trackpad. This enables faster, more intuitive control of the cursor and precise interpretation of facial expressions.</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r>
              <a:rPr b="1" lang="en" sz="1200" spc="-1" strike="noStrike">
                <a:solidFill>
                  <a:srgbClr val="000000"/>
                </a:solidFill>
                <a:latin typeface="Times New Roman"/>
                <a:ea typeface="Times New Roman"/>
              </a:rPr>
              <a:t>Advantages:</a:t>
            </a:r>
            <a:endParaRPr b="0" lang="en-IN" sz="1200" spc="-1" strike="noStrike">
              <a:latin typeface="Arial"/>
            </a:endParaRPr>
          </a:p>
          <a:p>
            <a:pPr algn="just">
              <a:lnSpc>
                <a:spcPct val="100000"/>
              </a:lnSpc>
              <a:tabLst>
                <a:tab algn="l" pos="0"/>
              </a:tabLst>
            </a:pPr>
            <a:endParaRPr b="0" lang="en-IN" sz="1200" spc="-1" strike="noStrike">
              <a:latin typeface="Arial"/>
            </a:endParaRPr>
          </a:p>
          <a:p>
            <a:pPr marL="457200" indent="-304200" algn="just">
              <a:lnSpc>
                <a:spcPct val="100000"/>
              </a:lnSpc>
              <a:buClr>
                <a:srgbClr val="000000"/>
              </a:buClr>
              <a:buFont typeface="Arial"/>
              <a:buChar char="●"/>
              <a:tabLst>
                <a:tab algn="l" pos="0"/>
              </a:tabLst>
            </a:pPr>
            <a:r>
              <a:rPr b="1" lang="en" sz="1200" spc="-1" strike="noStrike">
                <a:solidFill>
                  <a:srgbClr val="000000"/>
                </a:solidFill>
                <a:latin typeface="Times New Roman"/>
                <a:ea typeface="Times New Roman"/>
              </a:rPr>
              <a:t>Accessibility:</a:t>
            </a:r>
            <a:r>
              <a:rPr b="0" lang="en" sz="1200" spc="-1" strike="noStrike">
                <a:solidFill>
                  <a:srgbClr val="000000"/>
                </a:solidFill>
                <a:latin typeface="Times New Roman"/>
                <a:ea typeface="Times New Roman"/>
              </a:rPr>
              <a:t>Enables individuals with physical disabilities or limited mobility to control a computer mouse with facial movements.</a:t>
            </a:r>
            <a:endParaRPr b="0" lang="en-IN" sz="1200" spc="-1" strike="noStrike">
              <a:latin typeface="Arial"/>
            </a:endParaRPr>
          </a:p>
          <a:p>
            <a:pPr marL="457200" indent="-304200" algn="just">
              <a:lnSpc>
                <a:spcPct val="100000"/>
              </a:lnSpc>
              <a:buClr>
                <a:srgbClr val="000000"/>
              </a:buClr>
              <a:buFont typeface="Arial"/>
              <a:buChar char="●"/>
              <a:tabLst>
                <a:tab algn="l" pos="0"/>
              </a:tabLst>
            </a:pPr>
            <a:r>
              <a:rPr b="1" lang="en" sz="1200" spc="-1" strike="noStrike">
                <a:solidFill>
                  <a:srgbClr val="000000"/>
                </a:solidFill>
                <a:latin typeface="Times New Roman"/>
                <a:ea typeface="Times New Roman"/>
              </a:rPr>
              <a:t>Convenience:</a:t>
            </a:r>
            <a:r>
              <a:rPr b="0" lang="en" sz="1200" spc="-1" strike="noStrike">
                <a:solidFill>
                  <a:srgbClr val="000000"/>
                </a:solidFill>
                <a:latin typeface="Times New Roman"/>
                <a:ea typeface="Times New Roman"/>
              </a:rPr>
              <a:t> Allows users to control the mouse without physical touch, providing an intuitive interface.</a:t>
            </a:r>
            <a:endParaRPr b="0" lang="en-IN" sz="1200" spc="-1" strike="noStrike">
              <a:latin typeface="Arial"/>
            </a:endParaRPr>
          </a:p>
          <a:p>
            <a:pPr marL="457200" indent="-304200" algn="just">
              <a:lnSpc>
                <a:spcPct val="100000"/>
              </a:lnSpc>
              <a:buClr>
                <a:srgbClr val="000000"/>
              </a:buClr>
              <a:buFont typeface="Arial"/>
              <a:buChar char="●"/>
              <a:tabLst>
                <a:tab algn="l" pos="0"/>
              </a:tabLst>
            </a:pPr>
            <a:r>
              <a:rPr b="1" lang="en" sz="1200" spc="-1" strike="noStrike">
                <a:solidFill>
                  <a:srgbClr val="000000"/>
                </a:solidFill>
                <a:latin typeface="Times New Roman"/>
                <a:ea typeface="Times New Roman"/>
              </a:rPr>
              <a:t>Precision:</a:t>
            </a:r>
            <a:r>
              <a:rPr b="0" lang="en" sz="1200" spc="-1" strike="noStrike">
                <a:solidFill>
                  <a:srgbClr val="000000"/>
                </a:solidFill>
                <a:latin typeface="Times New Roman"/>
                <a:ea typeface="Times New Roman"/>
              </a:rPr>
              <a:t> Offers a high level of precision for mouse cursor control, enhancing navigation accuracy.</a:t>
            </a:r>
            <a:endParaRPr b="0" lang="en-IN" sz="1200" spc="-1" strike="noStrike">
              <a:latin typeface="Arial"/>
            </a:endParaRPr>
          </a:p>
          <a:p>
            <a:pPr marL="457200" indent="-304200" algn="just">
              <a:lnSpc>
                <a:spcPct val="100000"/>
              </a:lnSpc>
              <a:buClr>
                <a:srgbClr val="000000"/>
              </a:buClr>
              <a:buFont typeface="Arial"/>
              <a:buChar char="●"/>
              <a:tabLst>
                <a:tab algn="l" pos="0"/>
              </a:tabLst>
            </a:pPr>
            <a:r>
              <a:rPr b="1" lang="en" sz="1200" spc="-1" strike="noStrike">
                <a:solidFill>
                  <a:srgbClr val="000000"/>
                </a:solidFill>
                <a:latin typeface="Times New Roman"/>
                <a:ea typeface="Times New Roman"/>
              </a:rPr>
              <a:t>Reduced Risk of Injury:</a:t>
            </a:r>
            <a:r>
              <a:rPr b="0" lang="en" sz="1200" spc="-1" strike="noStrike">
                <a:solidFill>
                  <a:srgbClr val="000000"/>
                </a:solidFill>
                <a:latin typeface="Times New Roman"/>
                <a:ea typeface="Times New Roman"/>
              </a:rPr>
              <a:t> Helps reduce the risk of repetitive strain injuries and other physical ailments from prolonged mouse use.</a:t>
            </a:r>
            <a:endParaRPr b="0" lang="en-IN" sz="1200" spc="-1" strike="noStrike">
              <a:latin typeface="Arial"/>
            </a:endParaRPr>
          </a:p>
          <a:p>
            <a:pPr algn="just">
              <a:lnSpc>
                <a:spcPct val="100000"/>
              </a:lnSpc>
              <a:tabLst>
                <a:tab algn="l" pos="0"/>
              </a:tabLst>
            </a:pPr>
            <a:endParaRPr b="0" lang="en-IN" sz="1200" spc="-1" strike="noStrike">
              <a:latin typeface="Arial"/>
            </a:endParaRPr>
          </a:p>
          <a:p>
            <a:pPr marL="457200" algn="just">
              <a:lnSpc>
                <a:spcPct val="100000"/>
              </a:lnSpc>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231280" y="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Workflow</a:t>
            </a:r>
            <a:endParaRPr b="0" lang="en-IN" sz="2000" spc="-1" strike="noStrike">
              <a:latin typeface="Arial"/>
            </a:endParaRPr>
          </a:p>
        </p:txBody>
      </p:sp>
      <p:sp>
        <p:nvSpPr>
          <p:cNvPr id="100" name="CustomShape 2"/>
          <p:cNvSpPr/>
          <p:nvPr/>
        </p:nvSpPr>
        <p:spPr>
          <a:xfrm>
            <a:off x="959760" y="1174680"/>
            <a:ext cx="7135200" cy="2992680"/>
          </a:xfrm>
          <a:prstGeom prst="rect">
            <a:avLst/>
          </a:prstGeom>
          <a:noFill/>
          <a:ln>
            <a:noFill/>
          </a:ln>
        </p:spPr>
        <p:style>
          <a:lnRef idx="0"/>
          <a:fillRef idx="0"/>
          <a:effectRef idx="0"/>
          <a:fontRef idx="minor"/>
        </p:style>
      </p:sp>
      <p:pic>
        <p:nvPicPr>
          <p:cNvPr id="101" name="Google Shape;166;p34" descr=""/>
          <p:cNvPicPr/>
          <p:nvPr/>
        </p:nvPicPr>
        <p:blipFill>
          <a:blip r:embed="rId1"/>
          <a:srcRect l="-4051" t="1496" r="-7008" b="-13179"/>
          <a:stretch/>
        </p:blipFill>
        <p:spPr>
          <a:xfrm>
            <a:off x="2309400" y="691920"/>
            <a:ext cx="4557600" cy="44510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2331720" y="240120"/>
            <a:ext cx="4391280" cy="933840"/>
          </a:xfrm>
          <a:prstGeom prst="rect">
            <a:avLst/>
          </a:prstGeom>
          <a:noFill/>
          <a:ln>
            <a:noFill/>
          </a:ln>
        </p:spPr>
        <p:style>
          <a:lnRef idx="0"/>
          <a:fillRef idx="0"/>
          <a:effectRef idx="0"/>
          <a:fontRef idx="minor"/>
        </p:style>
        <p:txBody>
          <a:bodyPr tIns="91440" bIns="91440" anchor="ctr">
            <a:normAutofit/>
          </a:bodyPr>
          <a:p>
            <a:pPr algn="ctr">
              <a:lnSpc>
                <a:spcPct val="100000"/>
              </a:lnSpc>
              <a:tabLst>
                <a:tab algn="l" pos="0"/>
              </a:tabLst>
            </a:pPr>
            <a:r>
              <a:rPr b="1" lang="en" sz="2000" spc="-1" strike="noStrike">
                <a:solidFill>
                  <a:srgbClr val="000000"/>
                </a:solidFill>
                <a:latin typeface="Times New Roman"/>
                <a:ea typeface="Times New Roman"/>
              </a:rPr>
              <a:t>Algorithm</a:t>
            </a:r>
            <a:endParaRPr b="0" lang="en-IN" sz="2000" spc="-1" strike="noStrike">
              <a:latin typeface="Arial"/>
            </a:endParaRPr>
          </a:p>
        </p:txBody>
      </p:sp>
      <p:sp>
        <p:nvSpPr>
          <p:cNvPr id="103" name="CustomShape 2"/>
          <p:cNvSpPr/>
          <p:nvPr/>
        </p:nvSpPr>
        <p:spPr>
          <a:xfrm>
            <a:off x="959760" y="1174680"/>
            <a:ext cx="7135200" cy="2992680"/>
          </a:xfrm>
          <a:prstGeom prst="rect">
            <a:avLst/>
          </a:prstGeom>
          <a:noFill/>
          <a:ln>
            <a:noFill/>
          </a:ln>
        </p:spPr>
        <p:style>
          <a:lnRef idx="0"/>
          <a:fillRef idx="0"/>
          <a:effectRef idx="0"/>
          <a:fontRef idx="minor"/>
        </p:style>
        <p:txBody>
          <a:bodyPr tIns="91440" bIns="91440">
            <a:noAutofit/>
          </a:bodyPr>
          <a:p>
            <a:pPr algn="just">
              <a:lnSpc>
                <a:spcPct val="100000"/>
              </a:lnSpc>
              <a:tabLst>
                <a:tab algn="l" pos="0"/>
              </a:tabLst>
            </a:pPr>
            <a:r>
              <a:rPr b="1" lang="en" sz="1200" spc="-1" strike="noStrike">
                <a:solidFill>
                  <a:srgbClr val="000000"/>
                </a:solidFill>
                <a:latin typeface="Times New Roman"/>
                <a:ea typeface="Times New Roman"/>
              </a:rPr>
              <a:t>1.</a:t>
            </a:r>
            <a:r>
              <a:rPr b="0" lang="en" sz="1200" spc="-1" strike="noStrike">
                <a:solidFill>
                  <a:srgbClr val="000000"/>
                </a:solidFill>
                <a:latin typeface="Times New Roman"/>
                <a:ea typeface="Times New Roman"/>
              </a:rPr>
              <a:t> </a:t>
            </a:r>
            <a:r>
              <a:rPr b="1" lang="en" sz="1200" spc="-1" strike="noStrike">
                <a:solidFill>
                  <a:srgbClr val="000000"/>
                </a:solidFill>
                <a:latin typeface="Times New Roman"/>
                <a:ea typeface="Times New Roman"/>
              </a:rPr>
              <a:t>Initialization and Setup:</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Import necessary libraries (imutils, dlib, cv2, pyautogui, numpy, time).</a:t>
            </a:r>
            <a:endParaRPr b="0" lang="en-IN" sz="1200" spc="-1" strike="noStrike">
              <a:latin typeface="Arial"/>
            </a:endParaRPr>
          </a:p>
          <a:p>
            <a:pPr marL="457200" indent="-304200" algn="just">
              <a:lnSpc>
                <a:spcPct val="100000"/>
              </a:lnSpc>
              <a:buClr>
                <a:srgbClr val="000000"/>
              </a:buClr>
              <a:buFont typeface="Times New Roman"/>
              <a:buChar char="●"/>
              <a:tabLst>
                <a:tab algn="l" pos="0"/>
              </a:tabLst>
            </a:pPr>
            <a:r>
              <a:rPr b="0" lang="en" sz="1200" spc="-1" strike="noStrike">
                <a:solidFill>
                  <a:srgbClr val="000000"/>
                </a:solidFill>
                <a:latin typeface="Times New Roman"/>
                <a:ea typeface="Times New Roman"/>
              </a:rPr>
              <a:t> </a:t>
            </a:r>
            <a:r>
              <a:rPr b="0" lang="en" sz="1200" spc="-1" strike="noStrike">
                <a:solidFill>
                  <a:srgbClr val="000000"/>
                </a:solidFill>
                <a:latin typeface="Times New Roman"/>
                <a:ea typeface="Times New Roman"/>
              </a:rPr>
              <a:t>Define functions for calculating distances between points (dst), eye aspect ratio (Ear), mouth aspect ratio (Mar), and angle calculation (angle).</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r>
              <a:rPr b="1" lang="en" sz="1200" spc="-1" strike="noStrike">
                <a:solidFill>
                  <a:srgbClr val="000000"/>
                </a:solidFill>
                <a:latin typeface="Times New Roman"/>
                <a:ea typeface="Times New Roman"/>
              </a:rPr>
              <a:t>Eye Aspect Ratio(EAR):</a:t>
            </a: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endParaRPr b="0" lang="en-IN" sz="1200" spc="-1" strike="noStrike">
              <a:latin typeface="Arial"/>
            </a:endParaRPr>
          </a:p>
          <a:p>
            <a:pPr algn="just">
              <a:lnSpc>
                <a:spcPct val="100000"/>
              </a:lnSpc>
              <a:tabLst>
                <a:tab algn="l" pos="0"/>
              </a:tabLst>
            </a:pPr>
            <a:endParaRPr b="0" lang="en-IN" sz="1200" spc="-1" strike="noStrike">
              <a:latin typeface="Arial"/>
            </a:endParaRPr>
          </a:p>
        </p:txBody>
      </p:sp>
      <p:pic>
        <p:nvPicPr>
          <p:cNvPr id="104" name="Google Shape;173;p35" descr=""/>
          <p:cNvPicPr/>
          <p:nvPr/>
        </p:nvPicPr>
        <p:blipFill>
          <a:blip r:embed="rId1"/>
          <a:stretch/>
        </p:blipFill>
        <p:spPr>
          <a:xfrm>
            <a:off x="4176000" y="2376000"/>
            <a:ext cx="4463640" cy="2510640"/>
          </a:xfrm>
          <a:prstGeom prst="rect">
            <a:avLst/>
          </a:prstGeom>
          <a:ln>
            <a:noFill/>
          </a:ln>
        </p:spPr>
      </p:pic>
      <p:pic>
        <p:nvPicPr>
          <p:cNvPr id="105" name="Google Shape;174;p35" descr=""/>
          <p:cNvPicPr/>
          <p:nvPr/>
        </p:nvPicPr>
        <p:blipFill>
          <a:blip r:embed="rId2"/>
          <a:stretch/>
        </p:blipFill>
        <p:spPr>
          <a:xfrm>
            <a:off x="868680" y="3002040"/>
            <a:ext cx="3244680" cy="838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2024-07-08T11:18:09Z</dcterms:modified>
  <cp:revision>1</cp:revision>
  <dc:subject/>
  <dc:title/>
</cp:coreProperties>
</file>