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61" r:id="rId5"/>
    <p:sldId id="296" r:id="rId6"/>
    <p:sldId id="297" r:id="rId7"/>
    <p:sldId id="298" r:id="rId8"/>
    <p:sldId id="303" r:id="rId9"/>
    <p:sldId id="304" r:id="rId10"/>
    <p:sldId id="300"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Barlow Light" panose="000004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1701" autoAdjust="0"/>
  </p:normalViewPr>
  <p:slideViewPr>
    <p:cSldViewPr snapToGrid="0" snapToObjects="1">
      <p:cViewPr varScale="1">
        <p:scale>
          <a:sx n="80" d="100"/>
          <a:sy n="80" d="100"/>
        </p:scale>
        <p:origin x="980"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share.streamlit.io/hrushi11/brain-tumor-detection/main/app.p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Hrushi11/Brain-Tumor-Detection/main/assets/model.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pSp>
        <p:nvGrpSpPr>
          <p:cNvPr id="3" name="Grupo 50">
            <a:extLst>
              <a:ext uri="{FF2B5EF4-FFF2-40B4-BE49-F238E27FC236}">
                <a16:creationId xmlns:a16="http://schemas.microsoft.com/office/drawing/2014/main" id="{FCA2C82D-3480-45F2-A4B5-CBC398A28EF8}"/>
              </a:ext>
            </a:extLst>
          </p:cNvPr>
          <p:cNvGrpSpPr/>
          <p:nvPr/>
        </p:nvGrpSpPr>
        <p:grpSpPr>
          <a:xfrm>
            <a:off x="5699495" y="1180797"/>
            <a:ext cx="3401478" cy="3595024"/>
            <a:chOff x="5419407" y="3281869"/>
            <a:chExt cx="743968" cy="852939"/>
          </a:xfrm>
        </p:grpSpPr>
        <p:sp>
          <p:nvSpPr>
            <p:cNvPr id="4" name="Google Shape;1068;p46">
              <a:extLst>
                <a:ext uri="{FF2B5EF4-FFF2-40B4-BE49-F238E27FC236}">
                  <a16:creationId xmlns:a16="http://schemas.microsoft.com/office/drawing/2014/main" id="{89607345-FCD2-4EAD-9102-DA5B27F679F3}"/>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Google Shape;1069;p46">
              <a:extLst>
                <a:ext uri="{FF2B5EF4-FFF2-40B4-BE49-F238E27FC236}">
                  <a16:creationId xmlns:a16="http://schemas.microsoft.com/office/drawing/2014/main" id="{0965BF32-A76B-43C4-B830-81DE8CBDA9CB}"/>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070;p46">
              <a:extLst>
                <a:ext uri="{FF2B5EF4-FFF2-40B4-BE49-F238E27FC236}">
                  <a16:creationId xmlns:a16="http://schemas.microsoft.com/office/drawing/2014/main" id="{5B584DFA-0DDF-440A-9C2C-234C3B929EC4}"/>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71;p46">
              <a:extLst>
                <a:ext uri="{FF2B5EF4-FFF2-40B4-BE49-F238E27FC236}">
                  <a16:creationId xmlns:a16="http://schemas.microsoft.com/office/drawing/2014/main" id="{3047065B-83F9-4349-A904-305D912ACD85}"/>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72;p46">
              <a:extLst>
                <a:ext uri="{FF2B5EF4-FFF2-40B4-BE49-F238E27FC236}">
                  <a16:creationId xmlns:a16="http://schemas.microsoft.com/office/drawing/2014/main" id="{145BC330-CE67-4C3B-9607-1AEC13947707}"/>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73;p46">
              <a:extLst>
                <a:ext uri="{FF2B5EF4-FFF2-40B4-BE49-F238E27FC236}">
                  <a16:creationId xmlns:a16="http://schemas.microsoft.com/office/drawing/2014/main" id="{EB283AB5-4485-4757-AE3B-F513FCF78035}"/>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74;p46">
              <a:extLst>
                <a:ext uri="{FF2B5EF4-FFF2-40B4-BE49-F238E27FC236}">
                  <a16:creationId xmlns:a16="http://schemas.microsoft.com/office/drawing/2014/main" id="{A740B287-B0B9-4F04-A526-D2F7EBD99FEE}"/>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75;p46">
              <a:extLst>
                <a:ext uri="{FF2B5EF4-FFF2-40B4-BE49-F238E27FC236}">
                  <a16:creationId xmlns:a16="http://schemas.microsoft.com/office/drawing/2014/main" id="{0615D295-CC74-45C0-996B-2A00C888FB3A}"/>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76;p46">
              <a:extLst>
                <a:ext uri="{FF2B5EF4-FFF2-40B4-BE49-F238E27FC236}">
                  <a16:creationId xmlns:a16="http://schemas.microsoft.com/office/drawing/2014/main" id="{586E408F-4F3B-4FA6-919C-77E943CC3901}"/>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77;p46">
              <a:extLst>
                <a:ext uri="{FF2B5EF4-FFF2-40B4-BE49-F238E27FC236}">
                  <a16:creationId xmlns:a16="http://schemas.microsoft.com/office/drawing/2014/main" id="{64486339-9D88-45DD-B7C5-ECEE69E9524B}"/>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78;p46">
              <a:extLst>
                <a:ext uri="{FF2B5EF4-FFF2-40B4-BE49-F238E27FC236}">
                  <a16:creationId xmlns:a16="http://schemas.microsoft.com/office/drawing/2014/main" id="{F6094D8B-E78E-40AC-AC1C-8FEC486B3FED}"/>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79;p46">
              <a:extLst>
                <a:ext uri="{FF2B5EF4-FFF2-40B4-BE49-F238E27FC236}">
                  <a16:creationId xmlns:a16="http://schemas.microsoft.com/office/drawing/2014/main" id="{3DB5013C-C261-4647-924B-72307EEFF41D}"/>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80;p46">
              <a:extLst>
                <a:ext uri="{FF2B5EF4-FFF2-40B4-BE49-F238E27FC236}">
                  <a16:creationId xmlns:a16="http://schemas.microsoft.com/office/drawing/2014/main" id="{D490967B-0DC7-4AB0-AB1E-FE3178BF13C9}"/>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81;p46">
              <a:extLst>
                <a:ext uri="{FF2B5EF4-FFF2-40B4-BE49-F238E27FC236}">
                  <a16:creationId xmlns:a16="http://schemas.microsoft.com/office/drawing/2014/main" id="{1FEFB3FD-9892-40EE-9866-5CAE3A5CEF29}"/>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82;p46">
              <a:extLst>
                <a:ext uri="{FF2B5EF4-FFF2-40B4-BE49-F238E27FC236}">
                  <a16:creationId xmlns:a16="http://schemas.microsoft.com/office/drawing/2014/main" id="{F7158E87-581F-491C-9748-0DA695564572}"/>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83;p46">
              <a:extLst>
                <a:ext uri="{FF2B5EF4-FFF2-40B4-BE49-F238E27FC236}">
                  <a16:creationId xmlns:a16="http://schemas.microsoft.com/office/drawing/2014/main" id="{3B17AE0E-EED6-4A52-A490-BFCA77BDBEA2}"/>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84;p46">
              <a:extLst>
                <a:ext uri="{FF2B5EF4-FFF2-40B4-BE49-F238E27FC236}">
                  <a16:creationId xmlns:a16="http://schemas.microsoft.com/office/drawing/2014/main" id="{89D5A873-D31C-46BF-8A56-6223FCBB901A}"/>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85;p46">
              <a:extLst>
                <a:ext uri="{FF2B5EF4-FFF2-40B4-BE49-F238E27FC236}">
                  <a16:creationId xmlns:a16="http://schemas.microsoft.com/office/drawing/2014/main" id="{DCC2D1CD-F703-4FB1-9A86-59F5C553245B}"/>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86;p46">
              <a:extLst>
                <a:ext uri="{FF2B5EF4-FFF2-40B4-BE49-F238E27FC236}">
                  <a16:creationId xmlns:a16="http://schemas.microsoft.com/office/drawing/2014/main" id="{154B6117-F4B4-4031-BCE8-3022C795530A}"/>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87;p46">
              <a:extLst>
                <a:ext uri="{FF2B5EF4-FFF2-40B4-BE49-F238E27FC236}">
                  <a16:creationId xmlns:a16="http://schemas.microsoft.com/office/drawing/2014/main" id="{2A022E20-63BA-4DF3-8447-7A9D2EA6766C}"/>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4" name="Picture 23">
            <a:extLst>
              <a:ext uri="{FF2B5EF4-FFF2-40B4-BE49-F238E27FC236}">
                <a16:creationId xmlns:a16="http://schemas.microsoft.com/office/drawing/2014/main" id="{EDE2E018-0B2B-4889-9712-EC4D46CCCD79}"/>
              </a:ext>
            </a:extLst>
          </p:cNvPr>
          <p:cNvPicPr>
            <a:picLocks noChangeAspect="1"/>
          </p:cNvPicPr>
          <p:nvPr/>
        </p:nvPicPr>
        <p:blipFill>
          <a:blip r:embed="rId3"/>
          <a:stretch>
            <a:fillRect/>
          </a:stretch>
        </p:blipFill>
        <p:spPr>
          <a:xfrm>
            <a:off x="37266" y="2484175"/>
            <a:ext cx="1253067" cy="276167"/>
          </a:xfrm>
          <a:prstGeom prst="rect">
            <a:avLst/>
          </a:prstGeom>
        </p:spPr>
      </p:pic>
      <p:sp>
        <p:nvSpPr>
          <p:cNvPr id="25" name="Title 24">
            <a:extLst>
              <a:ext uri="{FF2B5EF4-FFF2-40B4-BE49-F238E27FC236}">
                <a16:creationId xmlns:a16="http://schemas.microsoft.com/office/drawing/2014/main" id="{C006BFAD-9EB7-46FD-A470-6615710373A6}"/>
              </a:ext>
            </a:extLst>
          </p:cNvPr>
          <p:cNvSpPr>
            <a:spLocks noGrp="1"/>
          </p:cNvSpPr>
          <p:nvPr>
            <p:ph type="ctrTitle"/>
          </p:nvPr>
        </p:nvSpPr>
        <p:spPr>
          <a:xfrm>
            <a:off x="710850" y="1478753"/>
            <a:ext cx="7658838" cy="1770059"/>
          </a:xfrm>
        </p:spPr>
        <p:txBody>
          <a:bodyPr/>
          <a:lstStyle/>
          <a:p>
            <a:r>
              <a:rPr lang="en-IN" sz="3600" dirty="0">
                <a:solidFill>
                  <a:schemeClr val="accent1"/>
                </a:solidFill>
              </a:rPr>
              <a:t>Team: Convo Neurons</a:t>
            </a:r>
            <a:br>
              <a:rPr lang="en-IN" sz="3600" dirty="0">
                <a:solidFill>
                  <a:schemeClr val="accent1"/>
                </a:solidFill>
              </a:rPr>
            </a:br>
            <a:br>
              <a:rPr lang="en-IN" sz="3600" dirty="0">
                <a:solidFill>
                  <a:schemeClr val="accent1"/>
                </a:solidFill>
              </a:rPr>
            </a:br>
            <a:r>
              <a:rPr lang="en-IN" sz="2000" dirty="0">
                <a:solidFill>
                  <a:schemeClr val="tx1"/>
                </a:solidFill>
              </a:rPr>
              <a:t>Project: Brain </a:t>
            </a:r>
            <a:r>
              <a:rPr lang="en-IN" sz="2000" dirty="0" err="1">
                <a:solidFill>
                  <a:schemeClr val="tx1"/>
                </a:solidFill>
              </a:rPr>
              <a:t>Tumor</a:t>
            </a:r>
            <a:r>
              <a:rPr lang="en-IN" sz="2000" dirty="0">
                <a:solidFill>
                  <a:schemeClr val="tx1"/>
                </a:solidFill>
              </a:rPr>
              <a:t> Detection</a:t>
            </a:r>
            <a:br>
              <a:rPr lang="en-IN" sz="1800" dirty="0">
                <a:solidFill>
                  <a:schemeClr val="tx1"/>
                </a:solidFill>
              </a:rPr>
            </a:br>
            <a:r>
              <a:rPr lang="en-IN" sz="2000" dirty="0">
                <a:solidFill>
                  <a:schemeClr val="tx1">
                    <a:lumMod val="95000"/>
                  </a:schemeClr>
                </a:solidFill>
              </a:rPr>
              <a:t>Theme</a:t>
            </a:r>
            <a:r>
              <a:rPr lang="en-IN" sz="1800" dirty="0">
                <a:solidFill>
                  <a:schemeClr val="tx1">
                    <a:lumMod val="95000"/>
                  </a:schemeClr>
                </a:solidFill>
              </a:rPr>
              <a:t>: </a:t>
            </a:r>
            <a:r>
              <a:rPr lang="en-IN" sz="2000" dirty="0">
                <a:solidFill>
                  <a:schemeClr val="tx1">
                    <a:lumMod val="95000"/>
                  </a:schemeClr>
                </a:solidFill>
              </a:rPr>
              <a:t>Health Care</a:t>
            </a:r>
            <a:endParaRPr lang="en-IN" dirty="0"/>
          </a:p>
        </p:txBody>
      </p:sp>
      <p:sp>
        <p:nvSpPr>
          <p:cNvPr id="27" name="object 4">
            <a:extLst>
              <a:ext uri="{FF2B5EF4-FFF2-40B4-BE49-F238E27FC236}">
                <a16:creationId xmlns:a16="http://schemas.microsoft.com/office/drawing/2014/main" id="{E03C6B9F-1A62-43C0-925D-310FD65FB8D6}"/>
              </a:ext>
            </a:extLst>
          </p:cNvPr>
          <p:cNvSpPr txBox="1">
            <a:spLocks/>
          </p:cNvSpPr>
          <p:nvPr/>
        </p:nvSpPr>
        <p:spPr>
          <a:xfrm>
            <a:off x="4804103" y="212681"/>
            <a:ext cx="4133163" cy="706604"/>
          </a:xfrm>
          <a:prstGeom prst="rect">
            <a:avLst/>
          </a:prstGeom>
          <a:noFill/>
          <a:ln>
            <a:noFill/>
          </a:ln>
        </p:spPr>
        <p:txBody>
          <a:bodyPr spcFirstLastPara="1" vert="horz" wrap="square" lIns="0" tIns="16510" rIns="0" bIns="0" rtlCol="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1pPr>
            <a:lvl2pPr marR="0" lvl="1"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2pPr>
            <a:lvl3pPr marR="0" lvl="2"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3pPr>
            <a:lvl4pPr marR="0" lvl="3"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4pPr>
            <a:lvl5pPr marR="0" lvl="4"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5pPr>
            <a:lvl6pPr marR="0" lvl="5"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6pPr>
            <a:lvl7pPr marR="0" lvl="6"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7pPr>
            <a:lvl8pPr marR="0" lvl="7"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8pPr>
            <a:lvl9pPr marR="0" lvl="8"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9pPr>
          </a:lstStyle>
          <a:p>
            <a:pPr marL="25400">
              <a:lnSpc>
                <a:spcPct val="100000"/>
              </a:lnSpc>
              <a:spcBef>
                <a:spcPts val="130"/>
              </a:spcBef>
            </a:pPr>
            <a:r>
              <a:rPr lang="en-IN" sz="4400" i="1" spc="10" dirty="0" err="1">
                <a:latin typeface="Arial"/>
                <a:cs typeface="Arial"/>
              </a:rPr>
              <a:t>Pasckathon</a:t>
            </a:r>
            <a:r>
              <a:rPr lang="en-IN" sz="4400" i="1" spc="10" dirty="0">
                <a:latin typeface="Arial"/>
                <a:cs typeface="Arial"/>
              </a:rPr>
              <a:t> 3.0</a:t>
            </a:r>
            <a:endParaRPr lang="en-IN" sz="6000" i="1" dirty="0">
              <a:latin typeface="Arial"/>
              <a:cs typeface="Arial"/>
            </a:endParaRPr>
          </a:p>
        </p:txBody>
      </p:sp>
      <p:sp>
        <p:nvSpPr>
          <p:cNvPr id="2" name="TextBox 1">
            <a:extLst>
              <a:ext uri="{FF2B5EF4-FFF2-40B4-BE49-F238E27FC236}">
                <a16:creationId xmlns:a16="http://schemas.microsoft.com/office/drawing/2014/main" id="{DAFEBE27-93D6-4CF6-8635-DC5006DB0102}"/>
              </a:ext>
            </a:extLst>
          </p:cNvPr>
          <p:cNvSpPr txBox="1"/>
          <p:nvPr/>
        </p:nvSpPr>
        <p:spPr>
          <a:xfrm>
            <a:off x="653655" y="3467940"/>
            <a:ext cx="8447318" cy="1169551"/>
          </a:xfrm>
          <a:prstGeom prst="rect">
            <a:avLst/>
          </a:prstGeom>
          <a:noFill/>
        </p:spPr>
        <p:txBody>
          <a:bodyPr wrap="square" rtlCol="0">
            <a:spAutoFit/>
          </a:bodyPr>
          <a:lstStyle/>
          <a:p>
            <a:r>
              <a:rPr lang="en-IN" sz="1400" b="1" dirty="0">
                <a:solidFill>
                  <a:schemeClr val="tx1"/>
                </a:solidFill>
              </a:rPr>
              <a:t>1. Hrushikesh Kachgunde – </a:t>
            </a:r>
            <a:r>
              <a:rPr lang="en-IN" sz="1400" b="1" dirty="0" err="1">
                <a:solidFill>
                  <a:schemeClr val="tx1"/>
                </a:solidFill>
              </a:rPr>
              <a:t>Dr.</a:t>
            </a:r>
            <a:r>
              <a:rPr lang="en-IN" sz="1400" b="1" dirty="0">
                <a:solidFill>
                  <a:schemeClr val="tx1"/>
                </a:solidFill>
              </a:rPr>
              <a:t> D. Y. Patil Institute of Engineering Management and </a:t>
            </a:r>
            <a:r>
              <a:rPr lang="en-IN" b="1" dirty="0">
                <a:solidFill>
                  <a:schemeClr val="tx1"/>
                </a:solidFill>
              </a:rPr>
              <a:t>Research 						(</a:t>
            </a:r>
            <a:r>
              <a:rPr lang="en-IN" b="1" dirty="0" err="1">
                <a:solidFill>
                  <a:schemeClr val="tx1"/>
                </a:solidFill>
              </a:rPr>
              <a:t>Akurdi</a:t>
            </a:r>
            <a:r>
              <a:rPr lang="en-IN" b="1" dirty="0">
                <a:solidFill>
                  <a:schemeClr val="tx1"/>
                </a:solidFill>
              </a:rPr>
              <a:t>, Pune)</a:t>
            </a:r>
          </a:p>
          <a:p>
            <a:pPr marL="342900" indent="-342900">
              <a:buAutoNum type="arabicPeriod"/>
            </a:pPr>
            <a:endParaRPr lang="en-IN" b="1" dirty="0">
              <a:solidFill>
                <a:schemeClr val="tx1"/>
              </a:solidFill>
            </a:endParaRPr>
          </a:p>
          <a:p>
            <a:r>
              <a:rPr lang="en-IN" b="1" dirty="0">
                <a:solidFill>
                  <a:schemeClr val="tx1">
                    <a:lumMod val="95000"/>
                  </a:schemeClr>
                </a:solidFill>
              </a:rPr>
              <a:t>2. </a:t>
            </a:r>
            <a:r>
              <a:rPr lang="en-IN" b="1" dirty="0" err="1">
                <a:solidFill>
                  <a:schemeClr val="tx1">
                    <a:lumMod val="95000"/>
                  </a:schemeClr>
                </a:solidFill>
              </a:rPr>
              <a:t>Amogh</a:t>
            </a:r>
            <a:r>
              <a:rPr lang="en-IN" b="1" dirty="0">
                <a:solidFill>
                  <a:schemeClr val="tx1">
                    <a:lumMod val="95000"/>
                  </a:schemeClr>
                </a:solidFill>
              </a:rPr>
              <a:t> Patil - </a:t>
            </a:r>
            <a:r>
              <a:rPr lang="en-US" b="1" i="0" dirty="0">
                <a:solidFill>
                  <a:schemeClr val="tx1">
                    <a:lumMod val="95000"/>
                  </a:schemeClr>
                </a:solidFill>
                <a:effectLst/>
                <a:latin typeface="+mj-lt"/>
              </a:rPr>
              <a:t>MGM's Jawaharlal Nehru Engineering College</a:t>
            </a:r>
            <a:r>
              <a:rPr lang="en-IN" b="1" i="0" dirty="0">
                <a:solidFill>
                  <a:schemeClr val="tx1">
                    <a:lumMod val="95000"/>
                  </a:schemeClr>
                </a:solidFill>
                <a:effectLst/>
                <a:latin typeface="+mj-lt"/>
              </a:rPr>
              <a:t> </a:t>
            </a:r>
          </a:p>
          <a:p>
            <a:r>
              <a:rPr lang="en-IN" b="1" dirty="0">
                <a:solidFill>
                  <a:schemeClr val="tx1">
                    <a:lumMod val="95000"/>
                  </a:schemeClr>
                </a:solidFill>
                <a:latin typeface="+mj-lt"/>
              </a:rPr>
              <a:t>			</a:t>
            </a:r>
            <a:r>
              <a:rPr lang="en-IN" b="1" i="0" dirty="0">
                <a:solidFill>
                  <a:schemeClr val="tx1">
                    <a:lumMod val="95000"/>
                  </a:schemeClr>
                </a:solidFill>
                <a:effectLst/>
                <a:latin typeface="+mj-lt"/>
              </a:rPr>
              <a:t>(Aurangabad)</a:t>
            </a:r>
            <a:endParaRPr lang="en-IN" b="1" dirty="0">
              <a:solidFill>
                <a:schemeClr val="tx1">
                  <a:lumMod val="9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90C0-49BA-4A79-ADD0-F2DCC85AB51E}"/>
              </a:ext>
            </a:extLst>
          </p:cNvPr>
          <p:cNvSpPr>
            <a:spLocks noGrp="1"/>
          </p:cNvSpPr>
          <p:nvPr>
            <p:ph type="title"/>
          </p:nvPr>
        </p:nvSpPr>
        <p:spPr>
          <a:xfrm>
            <a:off x="263660" y="347538"/>
            <a:ext cx="8616679" cy="490109"/>
          </a:xfrm>
        </p:spPr>
        <p:txBody>
          <a:bodyPr/>
          <a:lstStyle/>
          <a:p>
            <a:pPr algn="ctr"/>
            <a:r>
              <a:rPr lang="en-IN" sz="4000" dirty="0"/>
              <a:t>Proposed UI</a:t>
            </a:r>
          </a:p>
        </p:txBody>
      </p:sp>
      <p:sp>
        <p:nvSpPr>
          <p:cNvPr id="3" name="Slide Number Placeholder 2">
            <a:extLst>
              <a:ext uri="{FF2B5EF4-FFF2-40B4-BE49-F238E27FC236}">
                <a16:creationId xmlns:a16="http://schemas.microsoft.com/office/drawing/2014/main" id="{EDB9E89B-4C86-41BF-8D64-4B1E140292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7" name="Picture 6">
            <a:extLst>
              <a:ext uri="{FF2B5EF4-FFF2-40B4-BE49-F238E27FC236}">
                <a16:creationId xmlns:a16="http://schemas.microsoft.com/office/drawing/2014/main" id="{A43C62A4-5CE9-4008-B40B-23B2AD0F8377}"/>
              </a:ext>
            </a:extLst>
          </p:cNvPr>
          <p:cNvPicPr>
            <a:picLocks noChangeAspect="1"/>
          </p:cNvPicPr>
          <p:nvPr/>
        </p:nvPicPr>
        <p:blipFill>
          <a:blip r:embed="rId2"/>
          <a:stretch>
            <a:fillRect/>
          </a:stretch>
        </p:blipFill>
        <p:spPr>
          <a:xfrm>
            <a:off x="0" y="1058719"/>
            <a:ext cx="834944" cy="126025"/>
          </a:xfrm>
          <a:prstGeom prst="rect">
            <a:avLst/>
          </a:prstGeom>
        </p:spPr>
      </p:pic>
      <p:pic>
        <p:nvPicPr>
          <p:cNvPr id="8" name="Picture 7">
            <a:extLst>
              <a:ext uri="{FF2B5EF4-FFF2-40B4-BE49-F238E27FC236}">
                <a16:creationId xmlns:a16="http://schemas.microsoft.com/office/drawing/2014/main" id="{F93D79A4-30C7-4071-93F0-2E1AD79C2978}"/>
              </a:ext>
            </a:extLst>
          </p:cNvPr>
          <p:cNvPicPr>
            <a:picLocks noChangeAspect="1"/>
          </p:cNvPicPr>
          <p:nvPr/>
        </p:nvPicPr>
        <p:blipFill>
          <a:blip r:embed="rId3"/>
          <a:stretch>
            <a:fillRect/>
          </a:stretch>
        </p:blipFill>
        <p:spPr>
          <a:xfrm>
            <a:off x="1523842" y="970656"/>
            <a:ext cx="6096313" cy="3429176"/>
          </a:xfrm>
          <a:prstGeom prst="rect">
            <a:avLst/>
          </a:prstGeom>
        </p:spPr>
      </p:pic>
      <p:sp>
        <p:nvSpPr>
          <p:cNvPr id="9" name="TextBox 8">
            <a:extLst>
              <a:ext uri="{FF2B5EF4-FFF2-40B4-BE49-F238E27FC236}">
                <a16:creationId xmlns:a16="http://schemas.microsoft.com/office/drawing/2014/main" id="{13EB99E3-3C00-403D-AC5B-E50B37BC3406}"/>
              </a:ext>
            </a:extLst>
          </p:cNvPr>
          <p:cNvSpPr txBox="1"/>
          <p:nvPr/>
        </p:nvSpPr>
        <p:spPr>
          <a:xfrm>
            <a:off x="1523843" y="4473449"/>
            <a:ext cx="6096313" cy="276999"/>
          </a:xfrm>
          <a:prstGeom prst="rect">
            <a:avLst/>
          </a:prstGeom>
          <a:noFill/>
        </p:spPr>
        <p:txBody>
          <a:bodyPr wrap="square" rtlCol="0">
            <a:spAutoFit/>
          </a:bodyPr>
          <a:lstStyle/>
          <a:p>
            <a:pPr algn="ctr"/>
            <a:r>
              <a:rPr lang="en-IN" sz="1200" dirty="0">
                <a:solidFill>
                  <a:schemeClr val="tx1"/>
                </a:solidFill>
              </a:rPr>
              <a:t>Simple UI that takes an image of Brain MRI and predicts the tumour in red </a:t>
            </a:r>
            <a:r>
              <a:rPr lang="en-IN" sz="1200" dirty="0" err="1">
                <a:solidFill>
                  <a:schemeClr val="tx1"/>
                </a:solidFill>
              </a:rPr>
              <a:t>color</a:t>
            </a:r>
            <a:endParaRPr lang="en-IN" sz="1200" dirty="0">
              <a:solidFill>
                <a:schemeClr val="tx1"/>
              </a:solidFill>
            </a:endParaRPr>
          </a:p>
        </p:txBody>
      </p:sp>
      <p:sp>
        <p:nvSpPr>
          <p:cNvPr id="10" name="TextBox 9">
            <a:extLst>
              <a:ext uri="{FF2B5EF4-FFF2-40B4-BE49-F238E27FC236}">
                <a16:creationId xmlns:a16="http://schemas.microsoft.com/office/drawing/2014/main" id="{B3FAA1EF-E65E-42F5-99F1-76DB10FF2F46}"/>
              </a:ext>
            </a:extLst>
          </p:cNvPr>
          <p:cNvSpPr txBox="1"/>
          <p:nvPr/>
        </p:nvSpPr>
        <p:spPr>
          <a:xfrm>
            <a:off x="1773140" y="4718834"/>
            <a:ext cx="5534109" cy="276999"/>
          </a:xfrm>
          <a:prstGeom prst="rect">
            <a:avLst/>
          </a:prstGeom>
          <a:noFill/>
        </p:spPr>
        <p:txBody>
          <a:bodyPr wrap="square" rtlCol="0">
            <a:spAutoFit/>
          </a:bodyPr>
          <a:lstStyle/>
          <a:p>
            <a:pPr algn="ctr"/>
            <a:r>
              <a:rPr lang="en-IN" sz="1200" dirty="0">
                <a:hlinkClick r:id="rId4"/>
              </a:rPr>
              <a:t>Brain </a:t>
            </a:r>
            <a:r>
              <a:rPr lang="en-IN" sz="1200" dirty="0" err="1">
                <a:hlinkClick r:id="rId4"/>
              </a:rPr>
              <a:t>Tumor</a:t>
            </a:r>
            <a:r>
              <a:rPr lang="en-IN" sz="1200" dirty="0">
                <a:hlinkClick r:id="rId4"/>
              </a:rPr>
              <a:t> Detection App</a:t>
            </a:r>
            <a:endParaRPr lang="en-IN" sz="1200" dirty="0"/>
          </a:p>
        </p:txBody>
      </p:sp>
    </p:spTree>
    <p:extLst>
      <p:ext uri="{BB962C8B-B14F-4D97-AF65-F5344CB8AC3E}">
        <p14:creationId xmlns:p14="http://schemas.microsoft.com/office/powerpoint/2010/main" val="93444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96376"/>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a:t>Brain Tumor Detection</a:t>
            </a:r>
            <a:endParaRPr sz="3200" dirty="0"/>
          </a:p>
        </p:txBody>
      </p:sp>
      <p:sp>
        <p:nvSpPr>
          <p:cNvPr id="110" name="Google Shape;110;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1D158DC0-B82D-4A1F-A027-CA3187E298A4}"/>
              </a:ext>
            </a:extLst>
          </p:cNvPr>
          <p:cNvSpPr txBox="1"/>
          <p:nvPr/>
        </p:nvSpPr>
        <p:spPr>
          <a:xfrm>
            <a:off x="767835" y="1419578"/>
            <a:ext cx="7838100" cy="3046988"/>
          </a:xfrm>
          <a:prstGeom prst="rect">
            <a:avLst/>
          </a:prstGeom>
          <a:noFill/>
        </p:spPr>
        <p:txBody>
          <a:bodyPr wrap="square" rtlCol="0">
            <a:spAutoFit/>
          </a:bodyPr>
          <a:lstStyle/>
          <a:p>
            <a:r>
              <a:rPr lang="en-IN" sz="1600" dirty="0">
                <a:solidFill>
                  <a:schemeClr val="tx1"/>
                </a:solidFill>
              </a:rPr>
              <a:t>Health Care is a serious problem domain, we at Convo Neurons believe to develop practical and reliable AI that can take responsibility for human lives.</a:t>
            </a:r>
          </a:p>
          <a:p>
            <a:br>
              <a:rPr lang="en-IN" sz="1600" dirty="0">
                <a:solidFill>
                  <a:schemeClr val="tx1"/>
                </a:solidFill>
              </a:rPr>
            </a:br>
            <a:r>
              <a:rPr lang="en-IN" sz="1600" dirty="0">
                <a:solidFill>
                  <a:schemeClr val="tx1"/>
                </a:solidFill>
              </a:rPr>
              <a:t>Brain tumour is a serious issue with life threatening consequences. </a:t>
            </a:r>
            <a:r>
              <a:rPr lang="en-US" sz="1600" b="0" i="0" dirty="0">
                <a:solidFill>
                  <a:schemeClr val="tx1"/>
                </a:solidFill>
                <a:effectLst/>
                <a:latin typeface="arial" panose="020B0604020202020204" pitchFamily="34" charset="0"/>
              </a:rPr>
              <a:t>Tumors may be benign (not cancer) or malignant (cancer).</a:t>
            </a:r>
          </a:p>
          <a:p>
            <a:endParaRPr lang="en-US" sz="1600" dirty="0">
              <a:solidFill>
                <a:schemeClr val="tx1"/>
              </a:solidFill>
              <a:latin typeface="arial" panose="020B0604020202020204" pitchFamily="34" charset="0"/>
            </a:endParaRPr>
          </a:p>
          <a:p>
            <a:r>
              <a:rPr lang="en-US" sz="1600" dirty="0">
                <a:solidFill>
                  <a:schemeClr val="tx1"/>
                </a:solidFill>
                <a:latin typeface="arial" panose="020B0604020202020204" pitchFamily="34" charset="0"/>
              </a:rPr>
              <a:t>Tumors that are at early stage (small tumors) are hard to read by naked eye. Several tests need to be done on the patient to check for change in hormones hence increasing the cost of medical expenses. </a:t>
            </a:r>
          </a:p>
          <a:p>
            <a:endParaRPr lang="en-US" sz="1600" dirty="0">
              <a:solidFill>
                <a:schemeClr val="tx1"/>
              </a:solidFill>
              <a:latin typeface="arial" panose="020B0604020202020204" pitchFamily="34" charset="0"/>
            </a:endParaRPr>
          </a:p>
          <a:p>
            <a:r>
              <a:rPr lang="en-US" sz="1600" dirty="0">
                <a:solidFill>
                  <a:schemeClr val="tx1"/>
                </a:solidFill>
                <a:latin typeface="arial" panose="020B0604020202020204" pitchFamily="34" charset="0"/>
              </a:rPr>
              <a:t>With this model we aim to look for increase in accuracy to predict tumor with reducing the cost for tests.</a:t>
            </a:r>
            <a:endParaRPr lang="en-IN"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8" name="Title 7">
            <a:extLst>
              <a:ext uri="{FF2B5EF4-FFF2-40B4-BE49-F238E27FC236}">
                <a16:creationId xmlns:a16="http://schemas.microsoft.com/office/drawing/2014/main" id="{3A975B62-1019-448D-9A4D-E17AD031A257}"/>
              </a:ext>
            </a:extLst>
          </p:cNvPr>
          <p:cNvSpPr>
            <a:spLocks noGrp="1"/>
          </p:cNvSpPr>
          <p:nvPr>
            <p:ph type="title"/>
          </p:nvPr>
        </p:nvSpPr>
        <p:spPr>
          <a:xfrm>
            <a:off x="1101789" y="662419"/>
            <a:ext cx="7342495" cy="396300"/>
          </a:xfrm>
        </p:spPr>
        <p:txBody>
          <a:bodyPr/>
          <a:lstStyle/>
          <a:p>
            <a:r>
              <a:rPr lang="en-IN" sz="3600" dirty="0"/>
              <a:t>Features of the Application</a:t>
            </a:r>
          </a:p>
        </p:txBody>
      </p:sp>
      <p:sp>
        <p:nvSpPr>
          <p:cNvPr id="118" name="Google Shape;118;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DBF6BE32-580E-40E6-8779-D61AE4199C82}"/>
              </a:ext>
            </a:extLst>
          </p:cNvPr>
          <p:cNvPicPr>
            <a:picLocks noChangeAspect="1"/>
          </p:cNvPicPr>
          <p:nvPr/>
        </p:nvPicPr>
        <p:blipFill>
          <a:blip r:embed="rId3"/>
          <a:stretch>
            <a:fillRect/>
          </a:stretch>
        </p:blipFill>
        <p:spPr>
          <a:xfrm>
            <a:off x="0" y="1058719"/>
            <a:ext cx="834944" cy="126025"/>
          </a:xfrm>
          <a:prstGeom prst="rect">
            <a:avLst/>
          </a:prstGeom>
        </p:spPr>
      </p:pic>
      <p:sp>
        <p:nvSpPr>
          <p:cNvPr id="2" name="TextBox 1">
            <a:extLst>
              <a:ext uri="{FF2B5EF4-FFF2-40B4-BE49-F238E27FC236}">
                <a16:creationId xmlns:a16="http://schemas.microsoft.com/office/drawing/2014/main" id="{982179B0-22C9-4C36-8805-F8D8548678AF}"/>
              </a:ext>
            </a:extLst>
          </p:cNvPr>
          <p:cNvSpPr txBox="1"/>
          <p:nvPr/>
        </p:nvSpPr>
        <p:spPr>
          <a:xfrm>
            <a:off x="958666" y="1391479"/>
            <a:ext cx="7827525" cy="2862322"/>
          </a:xfrm>
          <a:prstGeom prst="rect">
            <a:avLst/>
          </a:prstGeom>
          <a:noFill/>
        </p:spPr>
        <p:txBody>
          <a:bodyPr wrap="square" rtlCol="0">
            <a:spAutoFit/>
          </a:bodyPr>
          <a:lstStyle/>
          <a:p>
            <a:r>
              <a:rPr lang="en-IN" sz="2000" dirty="0">
                <a:solidFill>
                  <a:schemeClr val="tx1"/>
                </a:solidFill>
              </a:rPr>
              <a:t>1. Predict as well as detect the location of the tumour in the brain.</a:t>
            </a:r>
          </a:p>
          <a:p>
            <a:pPr marL="342900" indent="-342900">
              <a:buAutoNum type="arabicPeriod"/>
            </a:pPr>
            <a:endParaRPr lang="en-IN" sz="2000" dirty="0">
              <a:solidFill>
                <a:schemeClr val="tx1"/>
              </a:solidFill>
            </a:endParaRPr>
          </a:p>
          <a:p>
            <a:r>
              <a:rPr lang="en-IN" sz="2000" dirty="0">
                <a:solidFill>
                  <a:schemeClr val="tx1"/>
                </a:solidFill>
              </a:rPr>
              <a:t>2. Fast, Reliable and Accurate results.</a:t>
            </a:r>
          </a:p>
          <a:p>
            <a:endParaRPr lang="en-IN" sz="2000" dirty="0">
              <a:solidFill>
                <a:schemeClr val="tx1"/>
              </a:solidFill>
            </a:endParaRPr>
          </a:p>
          <a:p>
            <a:r>
              <a:rPr lang="en-IN" sz="2000" dirty="0">
                <a:solidFill>
                  <a:schemeClr val="tx1"/>
                </a:solidFill>
              </a:rPr>
              <a:t>3. Can be used with multiple patients at a time.</a:t>
            </a:r>
          </a:p>
          <a:p>
            <a:endParaRPr lang="en-IN" sz="2000" dirty="0">
              <a:solidFill>
                <a:schemeClr val="tx1"/>
              </a:solidFill>
            </a:endParaRPr>
          </a:p>
          <a:p>
            <a:r>
              <a:rPr lang="en-IN" sz="2000" dirty="0">
                <a:solidFill>
                  <a:schemeClr val="tx1"/>
                </a:solidFill>
              </a:rPr>
              <a:t>4. Cost efficient.</a:t>
            </a:r>
          </a:p>
          <a:p>
            <a:endParaRPr lang="en-IN" sz="2000" dirty="0">
              <a:solidFill>
                <a:schemeClr val="tx1"/>
              </a:solidFill>
            </a:endParaRPr>
          </a:p>
          <a:p>
            <a:r>
              <a:rPr lang="en-IN" sz="2000" dirty="0">
                <a:solidFill>
                  <a:schemeClr val="tx1"/>
                </a:solidFill>
              </a:rPr>
              <a:t>5. Works even on low end devices like mobile phones.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6" name="Title 5">
            <a:extLst>
              <a:ext uri="{FF2B5EF4-FFF2-40B4-BE49-F238E27FC236}">
                <a16:creationId xmlns:a16="http://schemas.microsoft.com/office/drawing/2014/main" id="{659CEA4B-BFDF-4AE2-9D21-8CFEB1D7890B}"/>
              </a:ext>
            </a:extLst>
          </p:cNvPr>
          <p:cNvSpPr>
            <a:spLocks noGrp="1"/>
          </p:cNvSpPr>
          <p:nvPr>
            <p:ph type="title"/>
          </p:nvPr>
        </p:nvSpPr>
        <p:spPr>
          <a:xfrm>
            <a:off x="1408180" y="590858"/>
            <a:ext cx="6757010" cy="768816"/>
          </a:xfrm>
        </p:spPr>
        <p:txBody>
          <a:bodyPr>
            <a:noAutofit/>
          </a:bodyPr>
          <a:lstStyle/>
          <a:p>
            <a:r>
              <a:rPr lang="en-IN" sz="4400" dirty="0"/>
              <a:t>Novelty of the Application</a:t>
            </a:r>
          </a:p>
        </p:txBody>
      </p:sp>
      <p:sp>
        <p:nvSpPr>
          <p:cNvPr id="164" name="Google Shape;16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7" name="Picture 6">
            <a:extLst>
              <a:ext uri="{FF2B5EF4-FFF2-40B4-BE49-F238E27FC236}">
                <a16:creationId xmlns:a16="http://schemas.microsoft.com/office/drawing/2014/main" id="{B69FDE89-04D8-470A-8B23-7C7DD28C4EDA}"/>
              </a:ext>
            </a:extLst>
          </p:cNvPr>
          <p:cNvPicPr>
            <a:picLocks noChangeAspect="1"/>
          </p:cNvPicPr>
          <p:nvPr/>
        </p:nvPicPr>
        <p:blipFill>
          <a:blip r:embed="rId3"/>
          <a:stretch>
            <a:fillRect/>
          </a:stretch>
        </p:blipFill>
        <p:spPr>
          <a:xfrm>
            <a:off x="0" y="1058719"/>
            <a:ext cx="834944" cy="126025"/>
          </a:xfrm>
          <a:prstGeom prst="rect">
            <a:avLst/>
          </a:prstGeom>
        </p:spPr>
      </p:pic>
      <p:sp>
        <p:nvSpPr>
          <p:cNvPr id="2" name="TextBox 1">
            <a:extLst>
              <a:ext uri="{FF2B5EF4-FFF2-40B4-BE49-F238E27FC236}">
                <a16:creationId xmlns:a16="http://schemas.microsoft.com/office/drawing/2014/main" id="{BA72FDC5-CB3B-4F05-B467-4260C23466F8}"/>
              </a:ext>
            </a:extLst>
          </p:cNvPr>
          <p:cNvSpPr txBox="1"/>
          <p:nvPr/>
        </p:nvSpPr>
        <p:spPr>
          <a:xfrm>
            <a:off x="1049572" y="1903284"/>
            <a:ext cx="7283395" cy="2031325"/>
          </a:xfrm>
          <a:prstGeom prst="rect">
            <a:avLst/>
          </a:prstGeom>
          <a:noFill/>
        </p:spPr>
        <p:txBody>
          <a:bodyPr wrap="square" rtlCol="0">
            <a:spAutoFit/>
          </a:bodyPr>
          <a:lstStyle/>
          <a:p>
            <a:r>
              <a:rPr lang="en-IN" sz="1800" dirty="0">
                <a:solidFill>
                  <a:schemeClr val="tx1"/>
                </a:solidFill>
              </a:rPr>
              <a:t>Innovative technology that can lead mankind into the future.</a:t>
            </a:r>
          </a:p>
          <a:p>
            <a:endParaRPr lang="en-IN" sz="1800" dirty="0">
              <a:solidFill>
                <a:schemeClr val="tx1"/>
              </a:solidFill>
            </a:endParaRPr>
          </a:p>
          <a:p>
            <a:r>
              <a:rPr lang="en-IN" sz="1800" dirty="0">
                <a:solidFill>
                  <a:schemeClr val="tx1"/>
                </a:solidFill>
              </a:rPr>
              <a:t>There are very few innovations that are actually being implemented in the health care domain. </a:t>
            </a:r>
          </a:p>
          <a:p>
            <a:endParaRPr lang="en-IN" sz="1800" dirty="0">
              <a:solidFill>
                <a:schemeClr val="tx1"/>
              </a:solidFill>
            </a:endParaRPr>
          </a:p>
          <a:p>
            <a:r>
              <a:rPr lang="en-IN" sz="1800" dirty="0">
                <a:solidFill>
                  <a:schemeClr val="tx1"/>
                </a:solidFill>
              </a:rPr>
              <a:t>The model is built on U-net architecture whose research paper has already been made public.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6A75-B70B-4749-8F68-D69AC787099F}"/>
              </a:ext>
            </a:extLst>
          </p:cNvPr>
          <p:cNvSpPr>
            <a:spLocks noGrp="1"/>
          </p:cNvSpPr>
          <p:nvPr>
            <p:ph type="title"/>
          </p:nvPr>
        </p:nvSpPr>
        <p:spPr>
          <a:xfrm>
            <a:off x="1918500" y="516070"/>
            <a:ext cx="5307000" cy="396300"/>
          </a:xfrm>
        </p:spPr>
        <p:txBody>
          <a:bodyPr/>
          <a:lstStyle/>
          <a:p>
            <a:pPr algn="ctr"/>
            <a:r>
              <a:rPr lang="en-IN" sz="3600" dirty="0"/>
              <a:t>Modelling Approach</a:t>
            </a:r>
          </a:p>
        </p:txBody>
      </p:sp>
      <p:sp>
        <p:nvSpPr>
          <p:cNvPr id="3" name="Slide Number Placeholder 2">
            <a:extLst>
              <a:ext uri="{FF2B5EF4-FFF2-40B4-BE49-F238E27FC236}">
                <a16:creationId xmlns:a16="http://schemas.microsoft.com/office/drawing/2014/main" id="{7040DBE0-BC38-4FE6-9D3E-41E6B94447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A8436740-34E8-4DC2-8BB2-3E72014D91FC}"/>
              </a:ext>
            </a:extLst>
          </p:cNvPr>
          <p:cNvPicPr>
            <a:picLocks noChangeAspect="1"/>
          </p:cNvPicPr>
          <p:nvPr/>
        </p:nvPicPr>
        <p:blipFill>
          <a:blip r:embed="rId2"/>
          <a:stretch>
            <a:fillRect/>
          </a:stretch>
        </p:blipFill>
        <p:spPr>
          <a:xfrm>
            <a:off x="0" y="1058719"/>
            <a:ext cx="834944" cy="126025"/>
          </a:xfrm>
          <a:prstGeom prst="rect">
            <a:avLst/>
          </a:prstGeom>
        </p:spPr>
      </p:pic>
      <p:pic>
        <p:nvPicPr>
          <p:cNvPr id="9" name="Picture 8">
            <a:extLst>
              <a:ext uri="{FF2B5EF4-FFF2-40B4-BE49-F238E27FC236}">
                <a16:creationId xmlns:a16="http://schemas.microsoft.com/office/drawing/2014/main" id="{5EC94D29-0F79-4D82-B118-EA631647ED58}"/>
              </a:ext>
            </a:extLst>
          </p:cNvPr>
          <p:cNvPicPr>
            <a:picLocks noChangeAspect="1"/>
          </p:cNvPicPr>
          <p:nvPr/>
        </p:nvPicPr>
        <p:blipFill>
          <a:blip r:embed="rId3"/>
          <a:stretch>
            <a:fillRect/>
          </a:stretch>
        </p:blipFill>
        <p:spPr>
          <a:xfrm>
            <a:off x="353862" y="1184744"/>
            <a:ext cx="5080497" cy="2393343"/>
          </a:xfrm>
          <a:prstGeom prst="rect">
            <a:avLst/>
          </a:prstGeom>
        </p:spPr>
      </p:pic>
      <p:sp>
        <p:nvSpPr>
          <p:cNvPr id="10" name="TextBox 9">
            <a:extLst>
              <a:ext uri="{FF2B5EF4-FFF2-40B4-BE49-F238E27FC236}">
                <a16:creationId xmlns:a16="http://schemas.microsoft.com/office/drawing/2014/main" id="{73519414-3297-427B-B572-5300E9FD2B73}"/>
              </a:ext>
            </a:extLst>
          </p:cNvPr>
          <p:cNvSpPr txBox="1"/>
          <p:nvPr/>
        </p:nvSpPr>
        <p:spPr>
          <a:xfrm>
            <a:off x="5621572" y="1067267"/>
            <a:ext cx="3228230" cy="3539430"/>
          </a:xfrm>
          <a:prstGeom prst="rect">
            <a:avLst/>
          </a:prstGeom>
          <a:noFill/>
        </p:spPr>
        <p:txBody>
          <a:bodyPr wrap="square" rtlCol="0">
            <a:spAutoFit/>
          </a:bodyPr>
          <a:lstStyle/>
          <a:p>
            <a:r>
              <a:rPr lang="en-IN" dirty="0">
                <a:solidFill>
                  <a:schemeClr val="tx1"/>
                </a:solidFill>
              </a:rPr>
              <a:t>To build this model we will be using a set of 3929 scanned Brain MRI’s of 110 patients including there tumour images.</a:t>
            </a:r>
          </a:p>
          <a:p>
            <a:endParaRPr lang="en-IN" dirty="0">
              <a:solidFill>
                <a:schemeClr val="tx1"/>
              </a:solidFill>
            </a:endParaRPr>
          </a:p>
          <a:p>
            <a:r>
              <a:rPr lang="en-IN" dirty="0">
                <a:solidFill>
                  <a:schemeClr val="tx1"/>
                </a:solidFill>
              </a:rPr>
              <a:t>Pre-processing the data will be needed since we are using high resolution images of tiff format.</a:t>
            </a:r>
          </a:p>
          <a:p>
            <a:endParaRPr lang="en-IN" dirty="0">
              <a:solidFill>
                <a:schemeClr val="tx1"/>
              </a:solidFill>
            </a:endParaRPr>
          </a:p>
          <a:p>
            <a:r>
              <a:rPr lang="en-IN" dirty="0">
                <a:solidFill>
                  <a:schemeClr val="tx1"/>
                </a:solidFill>
              </a:rPr>
              <a:t>Custom loss functions will be coded to monitor the training of our model.</a:t>
            </a:r>
          </a:p>
          <a:p>
            <a:endParaRPr lang="en-IN" dirty="0">
              <a:solidFill>
                <a:schemeClr val="tx1"/>
              </a:solidFill>
            </a:endParaRPr>
          </a:p>
          <a:p>
            <a:r>
              <a:rPr lang="en-IN" dirty="0">
                <a:solidFill>
                  <a:schemeClr val="tx1"/>
                </a:solidFill>
              </a:rPr>
              <a:t>U-net architecture will be defined in the next process following creation of model checkpoints to save best model.</a:t>
            </a:r>
          </a:p>
        </p:txBody>
      </p:sp>
      <p:sp>
        <p:nvSpPr>
          <p:cNvPr id="11" name="TextBox 10">
            <a:extLst>
              <a:ext uri="{FF2B5EF4-FFF2-40B4-BE49-F238E27FC236}">
                <a16:creationId xmlns:a16="http://schemas.microsoft.com/office/drawing/2014/main" id="{9AE01810-C4EE-4529-AABA-259B277493DF}"/>
              </a:ext>
            </a:extLst>
          </p:cNvPr>
          <p:cNvSpPr txBox="1"/>
          <p:nvPr/>
        </p:nvSpPr>
        <p:spPr>
          <a:xfrm>
            <a:off x="353862" y="3672307"/>
            <a:ext cx="5080497" cy="646331"/>
          </a:xfrm>
          <a:prstGeom prst="rect">
            <a:avLst/>
          </a:prstGeom>
          <a:noFill/>
        </p:spPr>
        <p:txBody>
          <a:bodyPr wrap="square" rtlCol="0">
            <a:spAutoFit/>
          </a:bodyPr>
          <a:lstStyle/>
          <a:p>
            <a:pPr algn="ctr"/>
            <a:r>
              <a:rPr lang="en-IN" sz="1200" dirty="0">
                <a:solidFill>
                  <a:schemeClr val="tx1"/>
                </a:solidFill>
              </a:rPr>
              <a:t>The dataset used for training the model already consists of images that have tumour located in them for a particular patient along with other features.</a:t>
            </a:r>
          </a:p>
        </p:txBody>
      </p:sp>
    </p:spTree>
    <p:extLst>
      <p:ext uri="{BB962C8B-B14F-4D97-AF65-F5344CB8AC3E}">
        <p14:creationId xmlns:p14="http://schemas.microsoft.com/office/powerpoint/2010/main" val="402354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DFAE6C-FE6F-4458-8F95-13E3A666D4E5}"/>
              </a:ext>
            </a:extLst>
          </p:cNvPr>
          <p:cNvSpPr>
            <a:spLocks noGrp="1"/>
          </p:cNvSpPr>
          <p:nvPr>
            <p:ph type="title"/>
          </p:nvPr>
        </p:nvSpPr>
        <p:spPr>
          <a:xfrm>
            <a:off x="1918500" y="439700"/>
            <a:ext cx="5307000" cy="396300"/>
          </a:xfrm>
        </p:spPr>
        <p:txBody>
          <a:bodyPr/>
          <a:lstStyle/>
          <a:p>
            <a:r>
              <a:rPr lang="en-IN" sz="3600" dirty="0"/>
              <a:t>Model Architecture</a:t>
            </a:r>
          </a:p>
        </p:txBody>
      </p:sp>
      <p:sp>
        <p:nvSpPr>
          <p:cNvPr id="3" name="Slide Number Placeholder 2">
            <a:extLst>
              <a:ext uri="{FF2B5EF4-FFF2-40B4-BE49-F238E27FC236}">
                <a16:creationId xmlns:a16="http://schemas.microsoft.com/office/drawing/2014/main" id="{7A9EB948-BCE3-47D1-BE61-D370952F0D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4" name="Picture 3">
            <a:extLst>
              <a:ext uri="{FF2B5EF4-FFF2-40B4-BE49-F238E27FC236}">
                <a16:creationId xmlns:a16="http://schemas.microsoft.com/office/drawing/2014/main" id="{5164242D-D4BD-48C2-AB5C-C60E0815E117}"/>
              </a:ext>
            </a:extLst>
          </p:cNvPr>
          <p:cNvPicPr>
            <a:picLocks noChangeAspect="1"/>
          </p:cNvPicPr>
          <p:nvPr/>
        </p:nvPicPr>
        <p:blipFill>
          <a:blip r:embed="rId2"/>
          <a:stretch>
            <a:fillRect/>
          </a:stretch>
        </p:blipFill>
        <p:spPr>
          <a:xfrm>
            <a:off x="-1" y="-46550"/>
            <a:ext cx="1812897" cy="5190050"/>
          </a:xfrm>
          <a:prstGeom prst="rect">
            <a:avLst/>
          </a:prstGeom>
        </p:spPr>
      </p:pic>
      <p:sp>
        <p:nvSpPr>
          <p:cNvPr id="5" name="TextBox 4">
            <a:extLst>
              <a:ext uri="{FF2B5EF4-FFF2-40B4-BE49-F238E27FC236}">
                <a16:creationId xmlns:a16="http://schemas.microsoft.com/office/drawing/2014/main" id="{A50FD725-D0BE-46A7-846B-81DB3F9AB84B}"/>
              </a:ext>
            </a:extLst>
          </p:cNvPr>
          <p:cNvSpPr txBox="1"/>
          <p:nvPr/>
        </p:nvSpPr>
        <p:spPr>
          <a:xfrm>
            <a:off x="1918500" y="1192696"/>
            <a:ext cx="6947204" cy="3323987"/>
          </a:xfrm>
          <a:prstGeom prst="rect">
            <a:avLst/>
          </a:prstGeom>
          <a:noFill/>
        </p:spPr>
        <p:txBody>
          <a:bodyPr wrap="square" rtlCol="0">
            <a:spAutoFit/>
          </a:bodyPr>
          <a:lstStyle/>
          <a:p>
            <a:r>
              <a:rPr lang="en-IN" dirty="0">
                <a:solidFill>
                  <a:schemeClr val="tx1"/>
                </a:solidFill>
              </a:rPr>
              <a:t>The U-net architecture we propose will work on considering retaining the features learnt by the model after passing through a sequence of different convolutional and activation layers.</a:t>
            </a:r>
          </a:p>
          <a:p>
            <a:endParaRPr lang="en-IN" dirty="0">
              <a:solidFill>
                <a:schemeClr val="tx1"/>
              </a:solidFill>
            </a:endParaRPr>
          </a:p>
          <a:p>
            <a:r>
              <a:rPr lang="en-IN" dirty="0">
                <a:solidFill>
                  <a:schemeClr val="tx1"/>
                </a:solidFill>
              </a:rPr>
              <a:t>The filters will be retained in the same order they were used to find the patterns in first phase of the architecture.</a:t>
            </a:r>
          </a:p>
          <a:p>
            <a:endParaRPr lang="en-IN" dirty="0">
              <a:solidFill>
                <a:schemeClr val="tx1"/>
              </a:solidFill>
            </a:endParaRPr>
          </a:p>
          <a:p>
            <a:r>
              <a:rPr lang="en-IN" dirty="0">
                <a:solidFill>
                  <a:schemeClr val="tx1"/>
                </a:solidFill>
              </a:rPr>
              <a:t>The model to the left is our proposed model which would actually make sense if it were in horizontal position.</a:t>
            </a:r>
          </a:p>
          <a:p>
            <a:endParaRPr lang="en-IN" dirty="0">
              <a:solidFill>
                <a:schemeClr val="tx1"/>
              </a:solidFill>
            </a:endParaRPr>
          </a:p>
          <a:p>
            <a:r>
              <a:rPr lang="en-IN" dirty="0">
                <a:solidFill>
                  <a:schemeClr val="tx1"/>
                </a:solidFill>
              </a:rPr>
              <a:t>The model is expected to have a whopping 3,10,37,633 parameters to detect the mask which is the tumour in our problem statement. Overall during the model training all the images will be kept at (256, 256).</a:t>
            </a:r>
          </a:p>
          <a:p>
            <a:endParaRPr lang="en-IN" dirty="0">
              <a:solidFill>
                <a:schemeClr val="tx1"/>
              </a:solidFill>
            </a:endParaRPr>
          </a:p>
          <a:p>
            <a:r>
              <a:rPr lang="en-IN" dirty="0">
                <a:solidFill>
                  <a:schemeClr val="tx1"/>
                </a:solidFill>
              </a:rPr>
              <a:t>Visit this link to have a better look at the diagram: </a:t>
            </a:r>
            <a:r>
              <a:rPr lang="en-IN" dirty="0">
                <a:solidFill>
                  <a:schemeClr val="tx1"/>
                </a:solidFill>
                <a:hlinkClick r:id="rId3"/>
              </a:rPr>
              <a:t>U-net Architecture</a:t>
            </a:r>
            <a:r>
              <a:rPr lang="en-IN" dirty="0">
                <a:solidFill>
                  <a:schemeClr val="tx1"/>
                </a:solidFill>
              </a:rPr>
              <a:t> </a:t>
            </a:r>
          </a:p>
        </p:txBody>
      </p:sp>
    </p:spTree>
    <p:extLst>
      <p:ext uri="{BB962C8B-B14F-4D97-AF65-F5344CB8AC3E}">
        <p14:creationId xmlns:p14="http://schemas.microsoft.com/office/powerpoint/2010/main" val="328318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59149B-DE35-420B-9AE0-EDE788DD1C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7" name="Title 6">
            <a:extLst>
              <a:ext uri="{FF2B5EF4-FFF2-40B4-BE49-F238E27FC236}">
                <a16:creationId xmlns:a16="http://schemas.microsoft.com/office/drawing/2014/main" id="{3E17D41F-D0C4-455C-8926-C81C04807178}"/>
              </a:ext>
            </a:extLst>
          </p:cNvPr>
          <p:cNvSpPr>
            <a:spLocks noGrp="1"/>
          </p:cNvSpPr>
          <p:nvPr>
            <p:ph type="title"/>
          </p:nvPr>
        </p:nvSpPr>
        <p:spPr>
          <a:xfrm>
            <a:off x="310101" y="367108"/>
            <a:ext cx="8579457" cy="691611"/>
          </a:xfrm>
        </p:spPr>
        <p:txBody>
          <a:bodyPr/>
          <a:lstStyle/>
          <a:p>
            <a:pPr algn="ctr"/>
            <a:r>
              <a:rPr lang="en-IN" sz="4000" dirty="0"/>
              <a:t>Tech Stack </a:t>
            </a:r>
          </a:p>
        </p:txBody>
      </p:sp>
      <p:pic>
        <p:nvPicPr>
          <p:cNvPr id="8" name="Picture 7">
            <a:extLst>
              <a:ext uri="{FF2B5EF4-FFF2-40B4-BE49-F238E27FC236}">
                <a16:creationId xmlns:a16="http://schemas.microsoft.com/office/drawing/2014/main" id="{8637EFC2-E4D2-4399-9726-5D22BDFB1887}"/>
              </a:ext>
            </a:extLst>
          </p:cNvPr>
          <p:cNvPicPr>
            <a:picLocks noChangeAspect="1"/>
          </p:cNvPicPr>
          <p:nvPr/>
        </p:nvPicPr>
        <p:blipFill>
          <a:blip r:embed="rId2"/>
          <a:stretch>
            <a:fillRect/>
          </a:stretch>
        </p:blipFill>
        <p:spPr>
          <a:xfrm>
            <a:off x="0" y="1058719"/>
            <a:ext cx="834944" cy="126025"/>
          </a:xfrm>
          <a:prstGeom prst="rect">
            <a:avLst/>
          </a:prstGeom>
        </p:spPr>
      </p:pic>
      <p:pic>
        <p:nvPicPr>
          <p:cNvPr id="13" name="Picture 12">
            <a:extLst>
              <a:ext uri="{FF2B5EF4-FFF2-40B4-BE49-F238E27FC236}">
                <a16:creationId xmlns:a16="http://schemas.microsoft.com/office/drawing/2014/main" id="{D3696FF3-2BCC-4C40-8FB7-34C8B520CDC8}"/>
              </a:ext>
            </a:extLst>
          </p:cNvPr>
          <p:cNvPicPr>
            <a:picLocks noChangeAspect="1"/>
          </p:cNvPicPr>
          <p:nvPr/>
        </p:nvPicPr>
        <p:blipFill>
          <a:blip r:embed="rId3"/>
          <a:stretch>
            <a:fillRect/>
          </a:stretch>
        </p:blipFill>
        <p:spPr>
          <a:xfrm>
            <a:off x="4818529" y="1434026"/>
            <a:ext cx="1348553" cy="1660968"/>
          </a:xfrm>
          <a:prstGeom prst="rect">
            <a:avLst/>
          </a:prstGeom>
        </p:spPr>
      </p:pic>
      <p:pic>
        <p:nvPicPr>
          <p:cNvPr id="15" name="Picture 14">
            <a:extLst>
              <a:ext uri="{FF2B5EF4-FFF2-40B4-BE49-F238E27FC236}">
                <a16:creationId xmlns:a16="http://schemas.microsoft.com/office/drawing/2014/main" id="{53A6A608-C4DD-497B-B832-EC9C55325809}"/>
              </a:ext>
            </a:extLst>
          </p:cNvPr>
          <p:cNvPicPr>
            <a:picLocks noChangeAspect="1"/>
          </p:cNvPicPr>
          <p:nvPr/>
        </p:nvPicPr>
        <p:blipFill>
          <a:blip r:embed="rId4"/>
          <a:stretch>
            <a:fillRect/>
          </a:stretch>
        </p:blipFill>
        <p:spPr>
          <a:xfrm>
            <a:off x="6450251" y="1599328"/>
            <a:ext cx="2611110" cy="1527637"/>
          </a:xfrm>
          <a:prstGeom prst="rect">
            <a:avLst/>
          </a:prstGeom>
        </p:spPr>
      </p:pic>
      <p:pic>
        <p:nvPicPr>
          <p:cNvPr id="19" name="Picture 18">
            <a:extLst>
              <a:ext uri="{FF2B5EF4-FFF2-40B4-BE49-F238E27FC236}">
                <a16:creationId xmlns:a16="http://schemas.microsoft.com/office/drawing/2014/main" id="{808AF545-DB12-4C26-9735-8C7C703FCD7C}"/>
              </a:ext>
            </a:extLst>
          </p:cNvPr>
          <p:cNvPicPr>
            <a:picLocks noChangeAspect="1"/>
          </p:cNvPicPr>
          <p:nvPr/>
        </p:nvPicPr>
        <p:blipFill>
          <a:blip r:embed="rId5"/>
          <a:stretch>
            <a:fillRect/>
          </a:stretch>
        </p:blipFill>
        <p:spPr>
          <a:xfrm>
            <a:off x="2610258" y="1529215"/>
            <a:ext cx="1597750" cy="1597750"/>
          </a:xfrm>
          <a:prstGeom prst="rect">
            <a:avLst/>
          </a:prstGeom>
        </p:spPr>
      </p:pic>
      <p:sp>
        <p:nvSpPr>
          <p:cNvPr id="20" name="TextBox 19">
            <a:extLst>
              <a:ext uri="{FF2B5EF4-FFF2-40B4-BE49-F238E27FC236}">
                <a16:creationId xmlns:a16="http://schemas.microsoft.com/office/drawing/2014/main" id="{9387058D-BF2B-464F-A97A-A562E794B625}"/>
              </a:ext>
            </a:extLst>
          </p:cNvPr>
          <p:cNvSpPr txBox="1"/>
          <p:nvPr/>
        </p:nvSpPr>
        <p:spPr>
          <a:xfrm>
            <a:off x="2680509" y="3486985"/>
            <a:ext cx="1457247" cy="338554"/>
          </a:xfrm>
          <a:prstGeom prst="rect">
            <a:avLst/>
          </a:prstGeom>
          <a:noFill/>
        </p:spPr>
        <p:txBody>
          <a:bodyPr wrap="square" rtlCol="0">
            <a:spAutoFit/>
          </a:bodyPr>
          <a:lstStyle/>
          <a:p>
            <a:pPr algn="ctr"/>
            <a:r>
              <a:rPr lang="en-IN" sz="1600" b="1" dirty="0">
                <a:solidFill>
                  <a:schemeClr val="tx1"/>
                </a:solidFill>
              </a:rPr>
              <a:t>Scikit-Image</a:t>
            </a:r>
          </a:p>
        </p:txBody>
      </p:sp>
      <p:pic>
        <p:nvPicPr>
          <p:cNvPr id="24" name="Picture 23">
            <a:extLst>
              <a:ext uri="{FF2B5EF4-FFF2-40B4-BE49-F238E27FC236}">
                <a16:creationId xmlns:a16="http://schemas.microsoft.com/office/drawing/2014/main" id="{6D8543E7-1528-49AC-8995-741829C5E4A3}"/>
              </a:ext>
            </a:extLst>
          </p:cNvPr>
          <p:cNvPicPr>
            <a:picLocks noChangeAspect="1"/>
          </p:cNvPicPr>
          <p:nvPr/>
        </p:nvPicPr>
        <p:blipFill>
          <a:blip r:embed="rId6"/>
          <a:stretch>
            <a:fillRect/>
          </a:stretch>
        </p:blipFill>
        <p:spPr>
          <a:xfrm>
            <a:off x="-508885" y="1184745"/>
            <a:ext cx="3794777" cy="2284828"/>
          </a:xfrm>
          <a:prstGeom prst="rect">
            <a:avLst/>
          </a:prstGeom>
        </p:spPr>
      </p:pic>
      <p:sp>
        <p:nvSpPr>
          <p:cNvPr id="25" name="TextBox 24">
            <a:extLst>
              <a:ext uri="{FF2B5EF4-FFF2-40B4-BE49-F238E27FC236}">
                <a16:creationId xmlns:a16="http://schemas.microsoft.com/office/drawing/2014/main" id="{FE6416DD-1E51-4F54-B509-0463E6859990}"/>
              </a:ext>
            </a:extLst>
          </p:cNvPr>
          <p:cNvSpPr txBox="1"/>
          <p:nvPr/>
        </p:nvSpPr>
        <p:spPr>
          <a:xfrm>
            <a:off x="507172" y="3486986"/>
            <a:ext cx="1457247" cy="338554"/>
          </a:xfrm>
          <a:prstGeom prst="rect">
            <a:avLst/>
          </a:prstGeom>
          <a:noFill/>
        </p:spPr>
        <p:txBody>
          <a:bodyPr wrap="square" rtlCol="0">
            <a:spAutoFit/>
          </a:bodyPr>
          <a:lstStyle/>
          <a:p>
            <a:pPr algn="ctr"/>
            <a:r>
              <a:rPr lang="en-IN" sz="1600" b="1" dirty="0">
                <a:solidFill>
                  <a:schemeClr val="tx1"/>
                </a:solidFill>
              </a:rPr>
              <a:t>Tensor-Flow</a:t>
            </a:r>
          </a:p>
        </p:txBody>
      </p:sp>
      <p:sp>
        <p:nvSpPr>
          <p:cNvPr id="26" name="TextBox 25">
            <a:extLst>
              <a:ext uri="{FF2B5EF4-FFF2-40B4-BE49-F238E27FC236}">
                <a16:creationId xmlns:a16="http://schemas.microsoft.com/office/drawing/2014/main" id="{2EFE3CAB-C1B6-4D32-BEA6-D73922C4EFC6}"/>
              </a:ext>
            </a:extLst>
          </p:cNvPr>
          <p:cNvSpPr txBox="1"/>
          <p:nvPr/>
        </p:nvSpPr>
        <p:spPr>
          <a:xfrm>
            <a:off x="7027183" y="3406782"/>
            <a:ext cx="1457247" cy="338554"/>
          </a:xfrm>
          <a:prstGeom prst="rect">
            <a:avLst/>
          </a:prstGeom>
          <a:noFill/>
        </p:spPr>
        <p:txBody>
          <a:bodyPr wrap="square" rtlCol="0">
            <a:spAutoFit/>
          </a:bodyPr>
          <a:lstStyle/>
          <a:p>
            <a:pPr algn="ctr"/>
            <a:r>
              <a:rPr lang="en-IN" sz="1600" b="1" dirty="0">
                <a:solidFill>
                  <a:schemeClr val="tx1"/>
                </a:solidFill>
              </a:rPr>
              <a:t>Stream-lit</a:t>
            </a:r>
          </a:p>
        </p:txBody>
      </p:sp>
      <p:sp>
        <p:nvSpPr>
          <p:cNvPr id="27" name="TextBox 26">
            <a:extLst>
              <a:ext uri="{FF2B5EF4-FFF2-40B4-BE49-F238E27FC236}">
                <a16:creationId xmlns:a16="http://schemas.microsoft.com/office/drawing/2014/main" id="{7E7529E5-5025-4A34-AF14-4B361321A40E}"/>
              </a:ext>
            </a:extLst>
          </p:cNvPr>
          <p:cNvSpPr txBox="1"/>
          <p:nvPr/>
        </p:nvSpPr>
        <p:spPr>
          <a:xfrm>
            <a:off x="4754023" y="3460197"/>
            <a:ext cx="1457247" cy="338554"/>
          </a:xfrm>
          <a:prstGeom prst="rect">
            <a:avLst/>
          </a:prstGeom>
          <a:noFill/>
        </p:spPr>
        <p:txBody>
          <a:bodyPr wrap="square" rtlCol="0">
            <a:spAutoFit/>
          </a:bodyPr>
          <a:lstStyle/>
          <a:p>
            <a:pPr algn="ctr"/>
            <a:r>
              <a:rPr lang="en-IN" sz="1600" b="1" dirty="0">
                <a:solidFill>
                  <a:schemeClr val="tx1"/>
                </a:solidFill>
              </a:rPr>
              <a:t>OpenCV</a:t>
            </a:r>
          </a:p>
        </p:txBody>
      </p:sp>
      <p:sp>
        <p:nvSpPr>
          <p:cNvPr id="28" name="TextBox 27">
            <a:extLst>
              <a:ext uri="{FF2B5EF4-FFF2-40B4-BE49-F238E27FC236}">
                <a16:creationId xmlns:a16="http://schemas.microsoft.com/office/drawing/2014/main" id="{BB6F9110-D47A-4B2E-B6A1-A9DDCD0FD109}"/>
              </a:ext>
            </a:extLst>
          </p:cNvPr>
          <p:cNvSpPr txBox="1"/>
          <p:nvPr/>
        </p:nvSpPr>
        <p:spPr>
          <a:xfrm>
            <a:off x="659570" y="4058239"/>
            <a:ext cx="7808569" cy="523220"/>
          </a:xfrm>
          <a:prstGeom prst="rect">
            <a:avLst/>
          </a:prstGeom>
          <a:noFill/>
        </p:spPr>
        <p:txBody>
          <a:bodyPr wrap="square" rtlCol="0">
            <a:spAutoFit/>
          </a:bodyPr>
          <a:lstStyle/>
          <a:p>
            <a:pPr algn="ctr"/>
            <a:r>
              <a:rPr lang="en-IN" b="1" dirty="0">
                <a:solidFill>
                  <a:schemeClr val="accent1">
                    <a:lumMod val="60000"/>
                    <a:lumOff val="40000"/>
                  </a:schemeClr>
                </a:solidFill>
              </a:rPr>
              <a:t>Tensor-flow for model building and coding loss functions, OpenCV and Scikit-Image for image processing, Stream-lit for deploying the model to the web.</a:t>
            </a:r>
          </a:p>
        </p:txBody>
      </p:sp>
    </p:spTree>
    <p:extLst>
      <p:ext uri="{BB962C8B-B14F-4D97-AF65-F5344CB8AC3E}">
        <p14:creationId xmlns:p14="http://schemas.microsoft.com/office/powerpoint/2010/main" val="207641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6D956B-317F-405F-9724-A3DB6D5969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7" name="Picture 6">
            <a:extLst>
              <a:ext uri="{FF2B5EF4-FFF2-40B4-BE49-F238E27FC236}">
                <a16:creationId xmlns:a16="http://schemas.microsoft.com/office/drawing/2014/main" id="{7C546B19-E676-409F-B365-E0E4AF801BB5}"/>
              </a:ext>
            </a:extLst>
          </p:cNvPr>
          <p:cNvPicPr>
            <a:picLocks noChangeAspect="1"/>
          </p:cNvPicPr>
          <p:nvPr/>
        </p:nvPicPr>
        <p:blipFill>
          <a:blip r:embed="rId2"/>
          <a:stretch>
            <a:fillRect/>
          </a:stretch>
        </p:blipFill>
        <p:spPr>
          <a:xfrm>
            <a:off x="0" y="53859"/>
            <a:ext cx="9143999" cy="5143500"/>
          </a:xfrm>
          <a:prstGeom prst="rect">
            <a:avLst/>
          </a:prstGeom>
        </p:spPr>
      </p:pic>
      <p:sp>
        <p:nvSpPr>
          <p:cNvPr id="10" name="TextBox 9">
            <a:extLst>
              <a:ext uri="{FF2B5EF4-FFF2-40B4-BE49-F238E27FC236}">
                <a16:creationId xmlns:a16="http://schemas.microsoft.com/office/drawing/2014/main" id="{72DB92A1-AE78-4C4A-B65E-E391BE0309D7}"/>
              </a:ext>
            </a:extLst>
          </p:cNvPr>
          <p:cNvSpPr txBox="1"/>
          <p:nvPr/>
        </p:nvSpPr>
        <p:spPr>
          <a:xfrm>
            <a:off x="584200" y="336045"/>
            <a:ext cx="8109200" cy="584775"/>
          </a:xfrm>
          <a:prstGeom prst="rect">
            <a:avLst/>
          </a:prstGeom>
          <a:noFill/>
        </p:spPr>
        <p:txBody>
          <a:bodyPr wrap="square" rtlCol="0">
            <a:spAutoFit/>
          </a:bodyPr>
          <a:lstStyle/>
          <a:p>
            <a:pPr algn="ctr"/>
            <a:r>
              <a:rPr lang="en-IN" sz="3200" b="1" dirty="0">
                <a:solidFill>
                  <a:schemeClr val="accent1"/>
                </a:solidFill>
              </a:rPr>
              <a:t>Business Plan &amp; Market Survey</a:t>
            </a:r>
          </a:p>
        </p:txBody>
      </p:sp>
      <p:sp>
        <p:nvSpPr>
          <p:cNvPr id="2" name="TextBox 1">
            <a:extLst>
              <a:ext uri="{FF2B5EF4-FFF2-40B4-BE49-F238E27FC236}">
                <a16:creationId xmlns:a16="http://schemas.microsoft.com/office/drawing/2014/main" id="{31D8329E-D2D7-4ADE-AAEA-6BD2E563CABA}"/>
              </a:ext>
            </a:extLst>
          </p:cNvPr>
          <p:cNvSpPr txBox="1"/>
          <p:nvPr/>
        </p:nvSpPr>
        <p:spPr>
          <a:xfrm>
            <a:off x="361784" y="1136224"/>
            <a:ext cx="8420432" cy="3539430"/>
          </a:xfrm>
          <a:prstGeom prst="rect">
            <a:avLst/>
          </a:prstGeom>
          <a:noFill/>
        </p:spPr>
        <p:txBody>
          <a:bodyPr wrap="square" rtlCol="0">
            <a:spAutoFit/>
          </a:bodyPr>
          <a:lstStyle/>
          <a:p>
            <a:r>
              <a:rPr lang="en-IN" sz="1600" dirty="0">
                <a:solidFill>
                  <a:schemeClr val="tx1"/>
                </a:solidFill>
              </a:rPr>
              <a:t>The model which we propose is highly cost efficient since there are no external charges except serving the model on a cloud computer. </a:t>
            </a:r>
          </a:p>
          <a:p>
            <a:endParaRPr lang="en-IN" sz="1600" dirty="0">
              <a:solidFill>
                <a:schemeClr val="tx1"/>
              </a:solidFill>
            </a:endParaRPr>
          </a:p>
          <a:p>
            <a:r>
              <a:rPr lang="en-IN" sz="1600" dirty="0">
                <a:solidFill>
                  <a:schemeClr val="tx1"/>
                </a:solidFill>
              </a:rPr>
              <a:t>For the time being we are using a free cloud service that allows Machine learning models to be deployed to the web free of cost.</a:t>
            </a:r>
          </a:p>
          <a:p>
            <a:endParaRPr lang="en-IN" sz="1600" dirty="0">
              <a:solidFill>
                <a:schemeClr val="tx1"/>
              </a:solidFill>
            </a:endParaRPr>
          </a:p>
          <a:p>
            <a:r>
              <a:rPr lang="en-IN" sz="1600" dirty="0">
                <a:solidFill>
                  <a:schemeClr val="tx1"/>
                </a:solidFill>
              </a:rPr>
              <a:t>AI in Health care is a promising stake. Giving it a chance is worth it, yet there are very few applications of the same. The market competition for our model is quite low. </a:t>
            </a:r>
          </a:p>
          <a:p>
            <a:endParaRPr lang="en-IN" sz="1600" dirty="0">
              <a:solidFill>
                <a:schemeClr val="tx1"/>
              </a:solidFill>
            </a:endParaRPr>
          </a:p>
          <a:p>
            <a:r>
              <a:rPr lang="en-IN" sz="1600" dirty="0">
                <a:solidFill>
                  <a:schemeClr val="tx1"/>
                </a:solidFill>
              </a:rPr>
              <a:t>The main problem that comes is reliability – Can machines be actually trusted on people’s lives? To solve this issue we suggest not to totally rely on the model but to some extent</a:t>
            </a:r>
          </a:p>
          <a:p>
            <a:endParaRPr lang="en-IN" sz="1600" dirty="0">
              <a:solidFill>
                <a:schemeClr val="tx1"/>
              </a:solidFill>
            </a:endParaRPr>
          </a:p>
          <a:p>
            <a:r>
              <a:rPr lang="en-IN" sz="1600" dirty="0">
                <a:solidFill>
                  <a:schemeClr val="tx1"/>
                </a:solidFill>
              </a:rPr>
              <a:t>Regulatory lines can be developed for a human involvement for sensitive cases or cases where the model drastically fails. </a:t>
            </a:r>
          </a:p>
        </p:txBody>
      </p:sp>
    </p:spTree>
    <p:extLst>
      <p:ext uri="{BB962C8B-B14F-4D97-AF65-F5344CB8AC3E}">
        <p14:creationId xmlns:p14="http://schemas.microsoft.com/office/powerpoint/2010/main" val="391206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E0C636-379F-47CF-86E2-CB9022517609}"/>
              </a:ext>
            </a:extLst>
          </p:cNvPr>
          <p:cNvSpPr>
            <a:spLocks noGrp="1"/>
          </p:cNvSpPr>
          <p:nvPr>
            <p:ph type="ctrTitle"/>
          </p:nvPr>
        </p:nvSpPr>
        <p:spPr>
          <a:xfrm>
            <a:off x="997055" y="170584"/>
            <a:ext cx="7199373" cy="982510"/>
          </a:xfrm>
        </p:spPr>
        <p:txBody>
          <a:bodyPr/>
          <a:lstStyle/>
          <a:p>
            <a:pPr algn="ctr"/>
            <a:r>
              <a:rPr lang="en-IN" sz="3600" dirty="0">
                <a:solidFill>
                  <a:schemeClr val="accent1"/>
                </a:solidFill>
              </a:rPr>
              <a:t>Some of the results from our Model</a:t>
            </a:r>
          </a:p>
        </p:txBody>
      </p:sp>
      <p:sp>
        <p:nvSpPr>
          <p:cNvPr id="2" name="Slide Number Placeholder 1">
            <a:extLst>
              <a:ext uri="{FF2B5EF4-FFF2-40B4-BE49-F238E27FC236}">
                <a16:creationId xmlns:a16="http://schemas.microsoft.com/office/drawing/2014/main" id="{5161E0EB-9385-4B15-A868-133DF3110F76}"/>
              </a:ext>
            </a:extLst>
          </p:cNvPr>
          <p:cNvSpPr>
            <a:spLocks noGrp="1"/>
          </p:cNvSpPr>
          <p:nvPr>
            <p:ph type="sldNum" idx="4294967295"/>
          </p:nvPr>
        </p:nvSpPr>
        <p:spPr>
          <a:xfrm>
            <a:off x="8693150" y="4749800"/>
            <a:ext cx="450850" cy="347663"/>
          </a:xfrm>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93EDECC4-8BDF-412E-965D-D57CFC696459}"/>
              </a:ext>
            </a:extLst>
          </p:cNvPr>
          <p:cNvPicPr>
            <a:picLocks noChangeAspect="1"/>
          </p:cNvPicPr>
          <p:nvPr/>
        </p:nvPicPr>
        <p:blipFill>
          <a:blip r:embed="rId2"/>
          <a:stretch>
            <a:fillRect/>
          </a:stretch>
        </p:blipFill>
        <p:spPr>
          <a:xfrm>
            <a:off x="248687" y="2508737"/>
            <a:ext cx="834944" cy="126025"/>
          </a:xfrm>
          <a:prstGeom prst="rect">
            <a:avLst/>
          </a:prstGeom>
        </p:spPr>
      </p:pic>
      <p:sp>
        <p:nvSpPr>
          <p:cNvPr id="7" name="Rectangle 6">
            <a:extLst>
              <a:ext uri="{FF2B5EF4-FFF2-40B4-BE49-F238E27FC236}">
                <a16:creationId xmlns:a16="http://schemas.microsoft.com/office/drawing/2014/main" id="{E51C82B8-C9AA-4841-A3D0-30F55A5F98A4}"/>
              </a:ext>
            </a:extLst>
          </p:cNvPr>
          <p:cNvSpPr/>
          <p:nvPr/>
        </p:nvSpPr>
        <p:spPr>
          <a:xfrm>
            <a:off x="298173" y="1168998"/>
            <a:ext cx="8597139" cy="3442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CA32D525-D584-43F5-9774-C70BD40299BE}"/>
              </a:ext>
            </a:extLst>
          </p:cNvPr>
          <p:cNvPicPr>
            <a:picLocks noChangeAspect="1"/>
          </p:cNvPicPr>
          <p:nvPr/>
        </p:nvPicPr>
        <p:blipFill>
          <a:blip r:embed="rId3"/>
          <a:stretch>
            <a:fillRect/>
          </a:stretch>
        </p:blipFill>
        <p:spPr>
          <a:xfrm>
            <a:off x="444912" y="1378628"/>
            <a:ext cx="4063478" cy="3126233"/>
          </a:xfrm>
          <a:prstGeom prst="rect">
            <a:avLst/>
          </a:prstGeom>
        </p:spPr>
      </p:pic>
      <p:pic>
        <p:nvPicPr>
          <p:cNvPr id="11" name="Picture 10">
            <a:extLst>
              <a:ext uri="{FF2B5EF4-FFF2-40B4-BE49-F238E27FC236}">
                <a16:creationId xmlns:a16="http://schemas.microsoft.com/office/drawing/2014/main" id="{EA5B1C58-A3BB-4820-B00A-82C1E27B6146}"/>
              </a:ext>
            </a:extLst>
          </p:cNvPr>
          <p:cNvPicPr>
            <a:picLocks noChangeAspect="1"/>
          </p:cNvPicPr>
          <p:nvPr/>
        </p:nvPicPr>
        <p:blipFill>
          <a:blip r:embed="rId4"/>
          <a:stretch>
            <a:fillRect/>
          </a:stretch>
        </p:blipFill>
        <p:spPr>
          <a:xfrm>
            <a:off x="4670112" y="1374377"/>
            <a:ext cx="4063478" cy="3170044"/>
          </a:xfrm>
          <a:prstGeom prst="rect">
            <a:avLst/>
          </a:prstGeom>
        </p:spPr>
      </p:pic>
      <p:cxnSp>
        <p:nvCxnSpPr>
          <p:cNvPr id="18" name="Straight Connector 17">
            <a:extLst>
              <a:ext uri="{FF2B5EF4-FFF2-40B4-BE49-F238E27FC236}">
                <a16:creationId xmlns:a16="http://schemas.microsoft.com/office/drawing/2014/main" id="{21EF1EB2-4A72-49F7-8A9B-3CCC38E13358}"/>
              </a:ext>
            </a:extLst>
          </p:cNvPr>
          <p:cNvCxnSpPr>
            <a:stCxn id="7" idx="0"/>
            <a:endCxn id="7" idx="2"/>
          </p:cNvCxnSpPr>
          <p:nvPr/>
        </p:nvCxnSpPr>
        <p:spPr>
          <a:xfrm>
            <a:off x="4596743" y="1168998"/>
            <a:ext cx="0" cy="344276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491226"/>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2630</TotalTime>
  <Words>728</Words>
  <Application>Microsoft Office PowerPoint</Application>
  <PresentationFormat>On-screen Show (16:9)</PresentationFormat>
  <Paragraphs>77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Barlow Light</vt:lpstr>
      <vt:lpstr>Barlow</vt:lpstr>
      <vt:lpstr>Minola template</vt:lpstr>
      <vt:lpstr>Team: Convo Neurons  Project: Brain Tumor Detection Theme: Health Care</vt:lpstr>
      <vt:lpstr>Brain Tumor Detection</vt:lpstr>
      <vt:lpstr>Features of the Application</vt:lpstr>
      <vt:lpstr>Novelty of the Application</vt:lpstr>
      <vt:lpstr>Modelling Approach</vt:lpstr>
      <vt:lpstr>Model Architecture</vt:lpstr>
      <vt:lpstr>Tech Stack </vt:lpstr>
      <vt:lpstr>PowerPoint Presentation</vt:lpstr>
      <vt:lpstr>Some of the results from our Model</vt:lpstr>
      <vt:lpstr>Proposed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Hrushikesh Kachgunde</cp:lastModifiedBy>
  <cp:revision>28</cp:revision>
  <dcterms:modified xsi:type="dcterms:W3CDTF">2021-12-08T17:40:46Z</dcterms:modified>
</cp:coreProperties>
</file>