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4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4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7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4B15-63CC-4270-9536-706CB7B6F47C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212D-27B5-40D8-9E4B-FA102862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8600" y="3645024"/>
            <a:ext cx="8686800" cy="45719"/>
          </a:xfrm>
          <a:custGeom>
            <a:avLst/>
            <a:gdLst>
              <a:gd name="connsiteX0" fmla="*/ 9525 w 6531102"/>
              <a:gd name="connsiteY0" fmla="*/ 9525 h 38100"/>
              <a:gd name="connsiteX1" fmla="*/ 6521577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7" y="9525"/>
                </a:lnTo>
              </a:path>
            </a:pathLst>
          </a:custGeom>
          <a:ln w="63500"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3768328"/>
            <a:ext cx="5256584" cy="738664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200"/>
              </a:lnSpc>
              <a:tabLst/>
            </a:pP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Documentation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42591" y="1858982"/>
            <a:ext cx="8858818" cy="16363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200"/>
              </a:lnSpc>
              <a:tabLst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Networks Project</a:t>
            </a:r>
          </a:p>
          <a:p>
            <a:pPr algn="ctr">
              <a:lnSpc>
                <a:spcPts val="62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Wired 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Networks Emulator </a:t>
            </a:r>
          </a:p>
        </p:txBody>
      </p:sp>
    </p:spTree>
    <p:extLst>
      <p:ext uri="{BB962C8B-B14F-4D97-AF65-F5344CB8AC3E}">
        <p14:creationId xmlns:p14="http://schemas.microsoft.com/office/powerpoint/2010/main" val="31538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231740" y="1844824"/>
            <a:ext cx="1080120" cy="720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1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663788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9992" y="1844824"/>
            <a:ext cx="1080120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2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244" y="1844824"/>
            <a:ext cx="1080120" cy="7200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932040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00292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51720" y="4653136"/>
            <a:ext cx="5976664" cy="1008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Medium</a:t>
            </a:r>
            <a:endParaRPr lang="ko-KR" altLang="en-US" sz="3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908720"/>
            <a:ext cx="460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rgbClr val="C00000"/>
                </a:solidFill>
              </a:rPr>
              <a:t>Nodes 1,2,3</a:t>
            </a:r>
            <a:r>
              <a:rPr lang="en-US" altLang="ko-KR" dirty="0" smtClean="0"/>
              <a:t>’ are connected to ‘</a:t>
            </a:r>
            <a:r>
              <a:rPr lang="en-US" altLang="ko-KR" b="1" dirty="0" smtClean="0">
                <a:solidFill>
                  <a:srgbClr val="C00000"/>
                </a:solidFill>
              </a:rPr>
              <a:t>Medium</a:t>
            </a:r>
            <a:r>
              <a:rPr lang="en-US" altLang="ko-KR" dirty="0" smtClean="0"/>
              <a:t>’.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504" y="116632"/>
            <a:ext cx="172819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Connection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94" y="2627620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>
                <a:solidFill>
                  <a:schemeClr val="accent5"/>
                </a:solidFill>
              </a:rPr>
              <a:t>c</a:t>
            </a:r>
            <a:r>
              <a:rPr lang="en-US" altLang="ko-KR" b="1" i="1" dirty="0" err="1" smtClean="0">
                <a:solidFill>
                  <a:schemeClr val="accent5"/>
                </a:solidFill>
              </a:rPr>
              <a:t>onnect_to_medium</a:t>
            </a:r>
            <a:r>
              <a:rPr lang="en-US" altLang="ko-KR" b="1" i="1" dirty="0" smtClean="0">
                <a:solidFill>
                  <a:schemeClr val="accent5"/>
                </a:solidFill>
              </a:rPr>
              <a:t>()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cxnSp>
        <p:nvCxnSpPr>
          <p:cNvPr id="7" name="꺾인 연결선 6"/>
          <p:cNvCxnSpPr>
            <a:stCxn id="15" idx="2"/>
          </p:cNvCxnSpPr>
          <p:nvPr/>
        </p:nvCxnSpPr>
        <p:spPr>
          <a:xfrm rot="16200000" flipH="1">
            <a:off x="1805183" y="2534392"/>
            <a:ext cx="360040" cy="1285159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4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3688" y="1844824"/>
            <a:ext cx="1080120" cy="720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1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31940" y="1844824"/>
            <a:ext cx="1080120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2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0192" y="1844824"/>
            <a:ext cx="1080120" cy="7200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463988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240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79712" y="2924944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230240" y="2780928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908720"/>
            <a:ext cx="455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rgbClr val="C00000"/>
                </a:solidFill>
              </a:rPr>
              <a:t>Node 1</a:t>
            </a:r>
            <a:r>
              <a:rPr lang="en-US" altLang="ko-KR" dirty="0" smtClean="0"/>
              <a:t>’ sends a packet to the ‘</a:t>
            </a:r>
            <a:r>
              <a:rPr lang="en-US" altLang="ko-KR" b="1" dirty="0" smtClean="0">
                <a:solidFill>
                  <a:srgbClr val="C00000"/>
                </a:solidFill>
              </a:rPr>
              <a:t>Medium</a:t>
            </a:r>
            <a:r>
              <a:rPr lang="en-US" altLang="ko-KR" dirty="0" smtClean="0"/>
              <a:t>’.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3668" y="4653136"/>
            <a:ext cx="5976664" cy="1008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Medium </a:t>
            </a:r>
            <a:r>
              <a:rPr lang="en-US" altLang="ko-KR" sz="3000" b="1" dirty="0" smtClean="0">
                <a:solidFill>
                  <a:srgbClr val="0070C0"/>
                </a:solidFill>
              </a:rPr>
              <a:t>(Ideal)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504" y="116632"/>
            <a:ext cx="273630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Normal </a:t>
            </a:r>
            <a:r>
              <a:rPr lang="en-US" altLang="ko-KR" b="1" dirty="0" smtClean="0">
                <a:solidFill>
                  <a:schemeClr val="tx1"/>
                </a:solidFill>
              </a:rPr>
              <a:t>Transmission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0486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accent5"/>
                </a:solidFill>
              </a:rPr>
              <a:t>t</a:t>
            </a:r>
            <a:r>
              <a:rPr lang="en-US" altLang="ko-KR" b="1" i="1" dirty="0" smtClean="0">
                <a:solidFill>
                  <a:schemeClr val="accent5"/>
                </a:solidFill>
              </a:rPr>
              <a:t>ransmit()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cxnSp>
        <p:nvCxnSpPr>
          <p:cNvPr id="5" name="꺾인 연결선 4"/>
          <p:cNvCxnSpPr>
            <a:stCxn id="20" idx="2"/>
          </p:cNvCxnSpPr>
          <p:nvPr/>
        </p:nvCxnSpPr>
        <p:spPr>
          <a:xfrm rot="16200000" flipH="1">
            <a:off x="1437736" y="2094937"/>
            <a:ext cx="278740" cy="1237257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3688" y="1844824"/>
            <a:ext cx="1080120" cy="720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1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83668" y="4653136"/>
            <a:ext cx="5976664" cy="1584176"/>
            <a:chOff x="1583668" y="4653136"/>
            <a:chExt cx="5976664" cy="158417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583668" y="4653136"/>
              <a:ext cx="5976664" cy="158417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4998" y="5589240"/>
              <a:ext cx="2977097" cy="55399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lt1"/>
                  </a:solidFill>
                </a:rPr>
                <a:t>Medium </a:t>
              </a:r>
              <a:r>
                <a:rPr lang="en-US" altLang="ko-KR" sz="3000" b="1" dirty="0" smtClean="0">
                  <a:solidFill>
                    <a:srgbClr val="FF0000"/>
                  </a:solidFill>
                </a:rPr>
                <a:t>(Busy)</a:t>
              </a:r>
              <a:endParaRPr lang="ko-KR" altLang="en-US" sz="3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4031940" y="1844824"/>
            <a:ext cx="1080120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2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0192" y="1844824"/>
            <a:ext cx="1080120" cy="7200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463988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240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95736" y="5624247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14" y="908720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</a:t>
            </a:r>
            <a:r>
              <a:rPr lang="en-US" altLang="ko-KR" dirty="0" smtClean="0"/>
              <a:t> </a:t>
            </a:r>
            <a:r>
              <a:rPr lang="en-US" altLang="ko-KR" dirty="0" smtClean="0"/>
              <a:t>packet is propagating in the </a:t>
            </a:r>
            <a:r>
              <a:rPr lang="en-US" altLang="ko-KR" dirty="0" smtClean="0"/>
              <a:t>Medium.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31468" y="4941168"/>
            <a:ext cx="4968552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87824" y="5121188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16632"/>
            <a:ext cx="273630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Normal </a:t>
            </a:r>
            <a:r>
              <a:rPr lang="en-US" altLang="ko-KR" b="1" dirty="0" smtClean="0">
                <a:solidFill>
                  <a:schemeClr val="tx1"/>
                </a:solidFill>
              </a:rPr>
              <a:t>Transmission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014" y="1268993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status of the medium changes from ‘</a:t>
            </a:r>
            <a:r>
              <a:rPr lang="en-US" altLang="ko-KR" b="1" dirty="0" smtClean="0">
                <a:solidFill>
                  <a:srgbClr val="0070C0"/>
                </a:solidFill>
              </a:rPr>
              <a:t>Ideal</a:t>
            </a:r>
            <a:r>
              <a:rPr lang="en-US" altLang="ko-KR" dirty="0" smtClean="0"/>
              <a:t>’ to ‘</a:t>
            </a:r>
            <a:r>
              <a:rPr lang="en-US" altLang="ko-KR" b="1" dirty="0" smtClean="0">
                <a:solidFill>
                  <a:srgbClr val="FF0000"/>
                </a:solidFill>
              </a:rPr>
              <a:t>Busy</a:t>
            </a:r>
            <a:r>
              <a:rPr lang="en-US" altLang="ko-KR" dirty="0" smtClean="0"/>
              <a:t>’.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62143" y="622802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>
                <a:solidFill>
                  <a:schemeClr val="accent5"/>
                </a:solidFill>
              </a:rPr>
              <a:t>c</a:t>
            </a:r>
            <a:r>
              <a:rPr lang="en-US" altLang="ko-KR" b="1" i="1" dirty="0" err="1" smtClean="0">
                <a:solidFill>
                  <a:schemeClr val="accent5"/>
                </a:solidFill>
              </a:rPr>
              <a:t>hange_status</a:t>
            </a:r>
            <a:r>
              <a:rPr lang="en-US" altLang="ko-KR" b="1" i="1" dirty="0" smtClean="0">
                <a:solidFill>
                  <a:schemeClr val="accent5"/>
                </a:solidFill>
              </a:rPr>
              <a:t>()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6200000" flipH="1">
            <a:off x="6220466" y="5625127"/>
            <a:ext cx="360040" cy="1278395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3688" y="1844824"/>
            <a:ext cx="1080120" cy="720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1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31940" y="1844824"/>
            <a:ext cx="1080120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2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0192" y="1844824"/>
            <a:ext cx="1080120" cy="7200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463988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240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836712"/>
            <a:ext cx="752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packet is forwarded to each nodes </a:t>
            </a:r>
            <a:r>
              <a:rPr lang="en-US" altLang="ko-KR" b="1" dirty="0" smtClean="0">
                <a:solidFill>
                  <a:srgbClr val="C00000"/>
                </a:solidFill>
              </a:rPr>
              <a:t>except</a:t>
            </a:r>
            <a:r>
              <a:rPr lang="en-US" altLang="ko-KR" dirty="0" smtClean="0"/>
              <a:t> the source node(</a:t>
            </a:r>
            <a:r>
              <a:rPr lang="en-US" altLang="ko-KR" b="1" dirty="0" smtClean="0">
                <a:solidFill>
                  <a:srgbClr val="C00000"/>
                </a:solidFill>
              </a:rPr>
              <a:t>Node1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91366" y="3212976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59618" y="3933056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83668" y="4653136"/>
            <a:ext cx="5976664" cy="1008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Medium </a:t>
            </a:r>
            <a:r>
              <a:rPr lang="en-US" altLang="ko-KR" sz="3000" b="1" dirty="0">
                <a:solidFill>
                  <a:srgbClr val="0070C0"/>
                </a:solidFill>
              </a:rPr>
              <a:t>(Ideal)</a:t>
            </a:r>
            <a:endParaRPr lang="ko-KR" altLang="en-US" sz="3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7504" y="116632"/>
            <a:ext cx="273630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Normal </a:t>
            </a:r>
            <a:r>
              <a:rPr lang="en-US" altLang="ko-KR" b="1" dirty="0" smtClean="0">
                <a:solidFill>
                  <a:schemeClr val="tx1"/>
                </a:solidFill>
              </a:rPr>
              <a:t>Transmission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1196752"/>
            <a:ext cx="812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status of the medium changes from ‘</a:t>
            </a:r>
            <a:r>
              <a:rPr lang="en-US" altLang="ko-KR" b="1" dirty="0" smtClean="0">
                <a:solidFill>
                  <a:srgbClr val="FF0000"/>
                </a:solidFill>
              </a:rPr>
              <a:t>Busy</a:t>
            </a:r>
            <a:r>
              <a:rPr lang="en-US" altLang="ko-KR" dirty="0" smtClean="0"/>
              <a:t>’ to ‘</a:t>
            </a:r>
            <a:r>
              <a:rPr lang="en-US" altLang="ko-KR" b="1" dirty="0">
                <a:solidFill>
                  <a:srgbClr val="0070C0"/>
                </a:solidFill>
              </a:rPr>
              <a:t>Ideal</a:t>
            </a:r>
            <a:r>
              <a:rPr lang="en-US" altLang="ko-KR" dirty="0" smtClean="0"/>
              <a:t>’ after the packet is</a:t>
            </a:r>
            <a:br>
              <a:rPr lang="en-US" altLang="ko-KR" dirty="0" smtClean="0"/>
            </a:br>
            <a:r>
              <a:rPr lang="en-US" altLang="ko-KR" dirty="0" smtClean="0"/>
              <a:t>transmitted </a:t>
            </a:r>
            <a:r>
              <a:rPr lang="en-US" altLang="ko-KR" dirty="0"/>
              <a:t>from </a:t>
            </a:r>
            <a:r>
              <a:rPr lang="en-US" altLang="ko-KR" dirty="0" smtClean="0"/>
              <a:t>the medium to </a:t>
            </a:r>
            <a:r>
              <a:rPr lang="en-US" altLang="ko-KR" dirty="0"/>
              <a:t>the nodes.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37369" y="565195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>
                <a:solidFill>
                  <a:schemeClr val="accent5"/>
                </a:solidFill>
              </a:rPr>
              <a:t>c</a:t>
            </a:r>
            <a:r>
              <a:rPr lang="en-US" altLang="ko-KR" b="1" i="1" dirty="0" err="1" smtClean="0">
                <a:solidFill>
                  <a:schemeClr val="accent5"/>
                </a:solidFill>
              </a:rPr>
              <a:t>hange_status</a:t>
            </a:r>
            <a:r>
              <a:rPr lang="en-US" altLang="ko-KR" b="1" i="1" dirty="0" smtClean="0">
                <a:solidFill>
                  <a:schemeClr val="accent5"/>
                </a:solidFill>
              </a:rPr>
              <a:t>()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6200000" flipH="1">
            <a:off x="5895692" y="5049063"/>
            <a:ext cx="360040" cy="1278395"/>
          </a:xfrm>
          <a:prstGeom prst="bent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0810" y="3103101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 smtClean="0">
                <a:solidFill>
                  <a:schemeClr val="accent5"/>
                </a:solidFill>
              </a:rPr>
              <a:t>forward_pkt</a:t>
            </a:r>
            <a:r>
              <a:rPr lang="en-US" altLang="ko-KR" b="1" i="1" dirty="0" smtClean="0">
                <a:solidFill>
                  <a:schemeClr val="accent5"/>
                </a:solidFill>
              </a:rPr>
              <a:t>()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042097" y="3297292"/>
            <a:ext cx="448370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60032" y="3140968"/>
            <a:ext cx="0" cy="1429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7092280" y="3140968"/>
            <a:ext cx="0" cy="1429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7179" y="3820398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 smtClean="0">
                <a:solidFill>
                  <a:schemeClr val="accent5"/>
                </a:solidFill>
              </a:rPr>
              <a:t>forward_pkt</a:t>
            </a:r>
            <a:r>
              <a:rPr lang="en-US" altLang="ko-KR" b="1" i="1" dirty="0" smtClean="0">
                <a:solidFill>
                  <a:schemeClr val="accent5"/>
                </a:solidFill>
              </a:rPr>
              <a:t>()</a:t>
            </a:r>
            <a:endParaRPr lang="ko-KR" altLang="en-US" b="1" i="1" dirty="0">
              <a:solidFill>
                <a:schemeClr val="accent5"/>
              </a:solidFill>
            </a:endParaRPr>
          </a:p>
        </p:txBody>
      </p:sp>
      <p:cxnSp>
        <p:nvCxnSpPr>
          <p:cNvPr id="29" name="직선 화살표 연결선 28"/>
          <p:cNvCxnSpPr>
            <a:stCxn id="18" idx="1"/>
            <a:endCxn id="28" idx="3"/>
          </p:cNvCxnSpPr>
          <p:nvPr/>
        </p:nvCxnSpPr>
        <p:spPr>
          <a:xfrm flipH="1">
            <a:off x="6558793" y="4005064"/>
            <a:ext cx="200825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3688" y="1844824"/>
            <a:ext cx="1080120" cy="720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1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31940" y="1844824"/>
            <a:ext cx="1080120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2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0192" y="1844824"/>
            <a:ext cx="1080120" cy="7200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463988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240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79712" y="2924944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230240" y="2780928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908720"/>
            <a:ext cx="90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chemeClr val="tx2"/>
                </a:solidFill>
              </a:rPr>
              <a:t>Node 1</a:t>
            </a:r>
            <a:r>
              <a:rPr lang="en-US" altLang="ko-KR" dirty="0" smtClean="0"/>
              <a:t>’ and ‘</a:t>
            </a:r>
            <a:r>
              <a:rPr lang="en-US" altLang="ko-KR" b="1" dirty="0">
                <a:solidFill>
                  <a:schemeClr val="accent4"/>
                </a:solidFill>
              </a:rPr>
              <a:t>Node3</a:t>
            </a:r>
            <a:r>
              <a:rPr lang="en-US" altLang="ko-KR" dirty="0" smtClean="0"/>
              <a:t>’ </a:t>
            </a:r>
            <a:r>
              <a:rPr lang="en-US" altLang="ko-KR" dirty="0" smtClean="0"/>
              <a:t>send packets </a:t>
            </a:r>
            <a:r>
              <a:rPr lang="en-US" altLang="ko-KR" dirty="0" smtClean="0"/>
              <a:t>to the </a:t>
            </a:r>
            <a:r>
              <a:rPr lang="en-US" altLang="ko-KR" dirty="0" smtClean="0"/>
              <a:t>Medium </a:t>
            </a:r>
            <a:r>
              <a:rPr lang="en-US" altLang="ko-KR" b="1" u="sng" dirty="0" smtClean="0"/>
              <a:t>at the same time</a:t>
            </a:r>
            <a:r>
              <a:rPr lang="en-US" altLang="ko-KR" dirty="0" smtClean="0"/>
              <a:t>, respectively.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3668" y="4653136"/>
            <a:ext cx="5976664" cy="10081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Medium </a:t>
            </a:r>
            <a:r>
              <a:rPr lang="en-US" altLang="ko-KR" sz="3000" b="1" dirty="0">
                <a:solidFill>
                  <a:srgbClr val="0070C0"/>
                </a:solidFill>
              </a:rPr>
              <a:t>(Ideal)</a:t>
            </a:r>
            <a:endParaRPr lang="ko-KR" altLang="en-US" sz="30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504" y="116632"/>
            <a:ext cx="1584176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Collision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68244" y="2780928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588224" y="2924944"/>
            <a:ext cx="0" cy="1584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3688" y="1844824"/>
            <a:ext cx="1080120" cy="720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1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195736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83668" y="4653136"/>
            <a:ext cx="5976664" cy="15841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31940" y="1844824"/>
            <a:ext cx="1080120" cy="720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2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0192" y="1844824"/>
            <a:ext cx="1080120" cy="72008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Node 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463988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2240" y="2564904"/>
            <a:ext cx="216024" cy="2088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95736" y="5624247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908720"/>
            <a:ext cx="477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packets are in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collision</a:t>
            </a:r>
            <a:r>
              <a:rPr lang="en-US" altLang="ko-KR" dirty="0" smtClean="0"/>
              <a:t> at the medium.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31468" y="4941168"/>
            <a:ext cx="4968552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3768" y="5121188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4208" y="5121188"/>
            <a:ext cx="14401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84998" y="5661248"/>
            <a:ext cx="2977097" cy="553998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lt1"/>
                </a:solidFill>
              </a:rPr>
              <a:t>Medium </a:t>
            </a:r>
            <a:r>
              <a:rPr lang="en-US" altLang="ko-KR" sz="3000" b="1" dirty="0" smtClean="0">
                <a:solidFill>
                  <a:srgbClr val="FF0000"/>
                </a:solidFill>
              </a:rPr>
              <a:t>(Busy)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2" name="폭발 1 21"/>
          <p:cNvSpPr/>
          <p:nvPr/>
        </p:nvSpPr>
        <p:spPr>
          <a:xfrm>
            <a:off x="3203848" y="4448145"/>
            <a:ext cx="2376264" cy="1429127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59542" y="4973106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Collision!!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7504" y="116632"/>
            <a:ext cx="1584176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Collision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724128" y="5624247"/>
            <a:ext cx="12758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1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191</Words>
  <Application>Microsoft Office PowerPoint</Application>
  <PresentationFormat>화면 슬라이드 쇼(4:3)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luitoki</dc:creator>
  <cp:lastModifiedBy>mkris</cp:lastModifiedBy>
  <cp:revision>13</cp:revision>
  <dcterms:created xsi:type="dcterms:W3CDTF">2016-09-09T08:04:28Z</dcterms:created>
  <dcterms:modified xsi:type="dcterms:W3CDTF">2016-09-11T06:48:52Z</dcterms:modified>
</cp:coreProperties>
</file>