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3" r:id="rId6"/>
    <p:sldId id="266" r:id="rId7"/>
    <p:sldId id="272" r:id="rId8"/>
    <p:sldId id="273" r:id="rId9"/>
    <p:sldId id="267" r:id="rId10"/>
    <p:sldId id="268" r:id="rId11"/>
    <p:sldId id="280" r:id="rId12"/>
    <p:sldId id="281" r:id="rId13"/>
    <p:sldId id="282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6" y="-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do0211/ProjectN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Nz2VmDd-npezQMWdx8pgW7FzKBP7sRxVOCLgtbM-2Sw/edit#gid=1760667202" TargetMode="External"/><Relationship Id="rId5" Type="http://schemas.openxmlformats.org/officeDocument/2006/relationships/hyperlink" Target="https://trello.com/b/S9j6XRw2/projectnext" TargetMode="External"/><Relationship Id="rId4" Type="http://schemas.openxmlformats.org/officeDocument/2006/relationships/hyperlink" Target="https://youtu.be/-PFEnU79u6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68869" y="2598715"/>
            <a:ext cx="2134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</a:t>
            </a:r>
          </a:p>
          <a:p>
            <a:pPr algn="ctr"/>
            <a:r>
              <a:rPr lang="en-US" altLang="ko-KR" sz="7600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Next</a:t>
            </a:r>
            <a:endParaRPr lang="ko-KR" altLang="en-US" sz="76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2050" name="Picture 2" descr="C:\Users\User\Desktop\KakaoTalk_20210402_1823217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294546"/>
            <a:ext cx="2422479" cy="4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KakaoTalk_20210402_182321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78" y="1226621"/>
            <a:ext cx="2463924" cy="50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KakaoTalk_20210402_18232199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53" y="1311097"/>
            <a:ext cx="2414426" cy="49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KakaoTalk_20210402_18433196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321" y="1339776"/>
            <a:ext cx="2408875" cy="495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종목별 그래프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3074" name="Picture 2" descr="C:\Users\User\Desktop\KakaoTalk_20210402_1823298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6" y="1345914"/>
            <a:ext cx="2450127" cy="50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KakaoTalk_20210402_1823299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4" y="1253898"/>
            <a:ext cx="2504700" cy="51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KakaoTalk_20210402_182330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45" y="1345914"/>
            <a:ext cx="2459936" cy="50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KakaoTalk_20210402_1823301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87" y="1345914"/>
            <a:ext cx="2473878" cy="50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9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4098" name="Picture 2" descr="C:\Users\User\Desktop\KakaoTalk_20210402_1823355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5" y="1387011"/>
            <a:ext cx="2454517" cy="50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KakaoTalk_20210402_1823355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46" y="1328374"/>
            <a:ext cx="2483044" cy="51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KakaoTalk_20210402_1823358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370" y="1314989"/>
            <a:ext cx="2489555" cy="51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기능 </a:t>
            </a:r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– </a:t>
            </a:r>
            <a:r>
              <a:rPr lang="ko-KR" altLang="en-US" sz="3200" b="1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알고리즘 실행결과</a:t>
            </a:r>
            <a:endParaRPr lang="ko-KR" altLang="en-US" sz="7200" b="1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5</a:t>
            </a:r>
            <a:endParaRPr lang="ko-KR" altLang="en-US" sz="2400" dirty="0"/>
          </a:p>
        </p:txBody>
      </p:sp>
      <p:pic>
        <p:nvPicPr>
          <p:cNvPr id="5122" name="Picture 2" descr="C:\Users\User\Desktop\KakaoTalk_20210402_1833081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28" y="1335640"/>
            <a:ext cx="2509467" cy="51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KakaoTalk_20210402_1858552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0" y="1250253"/>
            <a:ext cx="2551007" cy="52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6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송훈일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013383"/>
            <a:ext cx="97742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오랜 세월 어떤 프로젝트를 하던 혼자 공부해서 혼자 진행하곤 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팀 경험을 쌓고 싶어 교육원에 왔고</a:t>
            </a:r>
            <a:r>
              <a:rPr lang="en-US" altLang="ko-KR" sz="1600" dirty="0"/>
              <a:t>, </a:t>
            </a:r>
            <a:r>
              <a:rPr lang="ko-KR" altLang="en-US" sz="1600" dirty="0"/>
              <a:t>처음으로 팀장으로서 프로젝트를 주도했다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시작부터 난관이었다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팀원들 세 명 모두가 오늘 내일 하는 사람들이었다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/>
              <a:t>한 분은 시작하자마자 건강 문제로 하차하셨고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두 분도 건강 문제로</a:t>
            </a:r>
          </a:p>
          <a:p>
            <a:r>
              <a:rPr lang="ko-KR" altLang="en-US" sz="1600" dirty="0"/>
              <a:t>원활한 프로젝트 진행이 힘들었다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거의 나 혼자 프로젝트를 진행하다시피 하면서도</a:t>
            </a:r>
          </a:p>
          <a:p>
            <a:r>
              <a:rPr lang="ko-KR" altLang="en-US" sz="1600" dirty="0"/>
              <a:t>팀원들과 깊은 대화를 나누며 프로젝트에 참여를 유도했다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그렇게 진행한 이번</a:t>
            </a:r>
          </a:p>
          <a:p>
            <a:r>
              <a:rPr lang="ko-KR" altLang="en-US" sz="1600" dirty="0"/>
              <a:t>두 번째 프로젝트는 첫 번째 프로젝트에서 각자가 부족한 부분을 느끼고</a:t>
            </a:r>
          </a:p>
          <a:p>
            <a:r>
              <a:rPr lang="ko-KR" altLang="en-US" sz="1600" dirty="0"/>
              <a:t>더 발전한 형태로 프로젝트에 참여하게 되었다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내 </a:t>
            </a:r>
            <a:r>
              <a:rPr lang="ko-KR" altLang="en-US" sz="1600" dirty="0"/>
              <a:t>스스로도 </a:t>
            </a:r>
            <a:r>
              <a:rPr lang="en-US" altLang="ko-KR" sz="1600" dirty="0"/>
              <a:t>AWS </a:t>
            </a:r>
            <a:r>
              <a:rPr lang="ko-KR" altLang="en-US" sz="1600" dirty="0"/>
              <a:t>환경에 자주 노출되어</a:t>
            </a:r>
          </a:p>
          <a:p>
            <a:r>
              <a:rPr lang="ko-KR" altLang="en-US" sz="1600" dirty="0"/>
              <a:t>서버 설정</a:t>
            </a:r>
            <a:r>
              <a:rPr lang="en-US" altLang="ko-KR" sz="1600" dirty="0"/>
              <a:t>, </a:t>
            </a:r>
            <a:r>
              <a:rPr lang="ko-KR" altLang="en-US" sz="1600" dirty="0"/>
              <a:t>운영비 최적화 등</a:t>
            </a:r>
            <a:r>
              <a:rPr lang="en-US" altLang="ko-KR" sz="1600" dirty="0"/>
              <a:t>, </a:t>
            </a:r>
            <a:r>
              <a:rPr lang="ko-KR" altLang="en-US" sz="1600" dirty="0"/>
              <a:t>운영 경험을 쌓을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다른 누군가에게 코드를 의존하게</a:t>
            </a:r>
          </a:p>
          <a:p>
            <a:r>
              <a:rPr lang="ko-KR" altLang="en-US" sz="1600" dirty="0"/>
              <a:t>되다니 개인적으로 매우 신기한 경험이었다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그렇게 의존한 코드가 작동은 하지만</a:t>
            </a:r>
          </a:p>
          <a:p>
            <a:r>
              <a:rPr lang="ko-KR" altLang="en-US" sz="1600" dirty="0" smtClean="0"/>
              <a:t>알고 보니 </a:t>
            </a:r>
            <a:r>
              <a:rPr lang="ko-KR" altLang="en-US" sz="1600" dirty="0"/>
              <a:t>구조가 이상해서 다시 뜯어고치고 피드백을 서로 주고받는 경험도 아주 좋았다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최대한 팀원들이 많이 배워갈 수 있도록 프로젝트를 진행하고자 최선을 다했는데 결과가</a:t>
            </a:r>
          </a:p>
          <a:p>
            <a:r>
              <a:rPr lang="ko-KR" altLang="en-US" sz="1600" dirty="0"/>
              <a:t>그렇게 느껴질지 모르겠다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이번 </a:t>
            </a:r>
            <a:r>
              <a:rPr lang="ko-KR" altLang="en-US" sz="1600" dirty="0"/>
              <a:t>프로젝트에서 시장 데이터를 직접 </a:t>
            </a:r>
            <a:r>
              <a:rPr lang="ko-KR" altLang="en-US" sz="1600" dirty="0" err="1"/>
              <a:t>크롤링하고</a:t>
            </a:r>
            <a:endParaRPr lang="ko-KR" altLang="en-US" sz="1600" dirty="0"/>
          </a:p>
          <a:p>
            <a:r>
              <a:rPr lang="ko-KR" altLang="en-US" sz="1600" dirty="0"/>
              <a:t>분석 후 </a:t>
            </a:r>
            <a:r>
              <a:rPr lang="ko-KR" altLang="en-US" sz="1600" dirty="0" err="1"/>
              <a:t>트레이딩</a:t>
            </a:r>
            <a:r>
              <a:rPr lang="ko-KR" altLang="en-US" sz="1600" dirty="0"/>
              <a:t> 알고리즘을 적용해 각종 통계</a:t>
            </a:r>
            <a:r>
              <a:rPr lang="en-US" altLang="ko-KR" sz="1600" dirty="0"/>
              <a:t>, </a:t>
            </a:r>
            <a:r>
              <a:rPr lang="ko-KR" altLang="en-US" sz="1600" dirty="0"/>
              <a:t>확률 결과를 도출해낸 것도 소중한 경험이었다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30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8655" y="1035562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김택</a:t>
            </a:r>
            <a:r>
              <a:rPr lang="ko-KR" altLang="en-US" sz="24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민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589560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2291" y="2294792"/>
            <a:ext cx="94308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처음 </a:t>
            </a:r>
            <a:r>
              <a:rPr lang="en-US" altLang="ko-KR" sz="1600" dirty="0"/>
              <a:t>2</a:t>
            </a:r>
            <a:r>
              <a:rPr lang="ko-KR" altLang="ko-KR" sz="1600" dirty="0"/>
              <a:t>주 시뮬레이션에서 실패를 맛보고 들어갔던 실제 프로젝트 </a:t>
            </a:r>
            <a:r>
              <a:rPr lang="ko-KR" altLang="en-US" sz="1600" dirty="0" smtClean="0"/>
              <a:t>이기 때문에</a:t>
            </a:r>
            <a:r>
              <a:rPr lang="ko-KR" altLang="ko-KR" sz="1600" dirty="0" smtClean="0"/>
              <a:t> </a:t>
            </a:r>
            <a:r>
              <a:rPr lang="en-US" altLang="ko-KR" sz="1600" dirty="0"/>
              <a:t>‘</a:t>
            </a:r>
            <a:r>
              <a:rPr lang="ko-KR" altLang="ko-KR" sz="1600" dirty="0"/>
              <a:t>내 몫은 </a:t>
            </a:r>
            <a:r>
              <a:rPr lang="ko-KR" altLang="ko-KR" sz="1600" dirty="0" smtClean="0"/>
              <a:t>해낼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수 </a:t>
            </a:r>
            <a:r>
              <a:rPr lang="ko-KR" altLang="ko-KR" sz="1600" dirty="0"/>
              <a:t>있을까</a:t>
            </a:r>
            <a:r>
              <a:rPr lang="en-US" altLang="ko-KR" sz="1600" dirty="0"/>
              <a:t>?’ </a:t>
            </a:r>
            <a:r>
              <a:rPr lang="ko-KR" altLang="ko-KR" sz="1600" dirty="0"/>
              <a:t>하는 걱정이 </a:t>
            </a:r>
            <a:r>
              <a:rPr lang="ko-KR" altLang="ko-KR" sz="1600" dirty="0" smtClean="0"/>
              <a:t>머리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속에 </a:t>
            </a:r>
            <a:r>
              <a:rPr lang="ko-KR" altLang="ko-KR" sz="1600" dirty="0"/>
              <a:t>아른거렸다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 smtClean="0"/>
              <a:t>역량 </a:t>
            </a:r>
            <a:r>
              <a:rPr lang="ko-KR" altLang="ko-KR" sz="1600" dirty="0"/>
              <a:t>부족으로 알고리즘을 많이 못 </a:t>
            </a:r>
            <a:r>
              <a:rPr lang="ko-KR" altLang="ko-KR" sz="1600" dirty="0" smtClean="0"/>
              <a:t>넣은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것이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아쉬운 프로젝트였다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하지만 배운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것도 </a:t>
            </a:r>
            <a:r>
              <a:rPr lang="ko-KR" altLang="ko-KR" sz="1600" dirty="0"/>
              <a:t>많은 프로젝트 였다</a:t>
            </a:r>
            <a:r>
              <a:rPr lang="en-US" altLang="ko-KR" sz="1600" dirty="0"/>
              <a:t>. ‘</a:t>
            </a:r>
            <a:r>
              <a:rPr lang="ko-KR" altLang="ko-KR" sz="1600" dirty="0"/>
              <a:t>하고자 하면 된다</a:t>
            </a:r>
            <a:r>
              <a:rPr lang="en-US" altLang="ko-KR" sz="1600" dirty="0"/>
              <a:t>’ </a:t>
            </a:r>
            <a:r>
              <a:rPr lang="ko-KR" altLang="ko-KR" sz="1600" dirty="0"/>
              <a:t>와 </a:t>
            </a:r>
            <a:r>
              <a:rPr lang="en-US" altLang="ko-KR" sz="1600" dirty="0"/>
              <a:t>‘</a:t>
            </a:r>
            <a:r>
              <a:rPr lang="ko-KR" altLang="ko-KR" sz="1600" dirty="0"/>
              <a:t>이래서 </a:t>
            </a:r>
            <a:r>
              <a:rPr lang="ko-KR" altLang="ko-KR" sz="1600" dirty="0" smtClean="0"/>
              <a:t>코딩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하는구나</a:t>
            </a:r>
            <a:r>
              <a:rPr lang="en-US" altLang="ko-KR" sz="1600" dirty="0"/>
              <a:t>’ </a:t>
            </a:r>
            <a:r>
              <a:rPr lang="ko-KR" altLang="ko-KR" sz="1600" dirty="0"/>
              <a:t>를 처음으로 깨달은 프로젝트 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팀장의 </a:t>
            </a:r>
            <a:r>
              <a:rPr lang="ko-KR" altLang="ko-KR" sz="1600" dirty="0"/>
              <a:t>피드백을 무조건적으로 받아 </a:t>
            </a:r>
            <a:r>
              <a:rPr lang="ko-KR" altLang="ko-KR" sz="1600" dirty="0" smtClean="0"/>
              <a:t>들인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게 </a:t>
            </a:r>
            <a:r>
              <a:rPr lang="ko-KR" altLang="ko-KR" sz="1600" dirty="0"/>
              <a:t>실력이 향상되는데 많은 도움이 되었다</a:t>
            </a:r>
            <a:r>
              <a:rPr lang="en-US" altLang="ko-KR" sz="1600" dirty="0"/>
              <a:t>. </a:t>
            </a:r>
            <a:r>
              <a:rPr lang="ko-KR" altLang="ko-KR" sz="1600" dirty="0"/>
              <a:t>개인 역량 개발에도 시간을 많이 투자하였다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그 </a:t>
            </a:r>
            <a:r>
              <a:rPr lang="ko-KR" altLang="ko-KR" sz="1600" dirty="0"/>
              <a:t>결과가 조금이라도 </a:t>
            </a:r>
            <a:r>
              <a:rPr lang="ko-KR" altLang="ko-KR" sz="1600" dirty="0" smtClean="0"/>
              <a:t>드러난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게 </a:t>
            </a:r>
            <a:r>
              <a:rPr lang="ko-KR" altLang="ko-KR" sz="1600" dirty="0"/>
              <a:t>무척 좋았다 앞으로도 어디를 가던 이런 마음가짐으로 한다면 안될 건 없다고 생각한다</a:t>
            </a:r>
            <a:r>
              <a:rPr lang="en-US" altLang="ko-KR" sz="1600" dirty="0" smtClean="0"/>
              <a:t>.</a:t>
            </a:r>
          </a:p>
          <a:p>
            <a:endParaRPr lang="ko-KR" altLang="ko-KR" sz="1600" dirty="0"/>
          </a:p>
          <a:p>
            <a:r>
              <a:rPr lang="ko-KR" altLang="ko-KR" sz="1600" dirty="0"/>
              <a:t>끝으로 같이 고생 해주신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팀원</a:t>
            </a:r>
            <a:r>
              <a:rPr lang="ko-KR" altLang="ko-KR" sz="1600" dirty="0" smtClean="0"/>
              <a:t>과 </a:t>
            </a:r>
            <a:r>
              <a:rPr lang="ko-KR" altLang="ko-KR" sz="1600" dirty="0"/>
              <a:t>팀장님께 감사의 인사를 올립니다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8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후기</a:t>
            </a:r>
            <a:endParaRPr lang="ko-KR" altLang="en-US" sz="7200" b="1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6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67075" y="938847"/>
            <a:ext cx="1745301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허선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영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123" y="1451708"/>
            <a:ext cx="21743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1325" y="1723265"/>
            <a:ext cx="1037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부분으로 전체를 추론할 수 있다</a:t>
            </a:r>
            <a:r>
              <a:rPr lang="en-US" altLang="ko-KR" sz="1600" dirty="0" smtClean="0"/>
              <a:t>.” </a:t>
            </a:r>
            <a:r>
              <a:rPr lang="ko-KR" altLang="en-US" sz="1600" dirty="0" smtClean="0"/>
              <a:t>로 출발했습니다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극히 일부의 데이터이기 때문에 종목을 고를 때에도 신중을 가했고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특성과 다양성을 고려했습니다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사실 처음에는 소수의 데이터로 전체를 추론하는 것은 불가능 할 것이라고 생각했습니다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 접근이 쉬운 알고리즘부터 구현하다 보니 일정의 규칙도 보이고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원리가 비슷한 알고리즘에서는 패턴도 확인할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과정에서 많은 재미를 느꼈고 힘들지 않았습니다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오랜 시간을 들여 직접 개발해보는 것은 논문을 비롯하여 전문성 있는 알고리즘과는 달리 피부에 와 닿는 듯 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이 프로젝트의 재미를 더해준 것은 </a:t>
            </a:r>
            <a:r>
              <a:rPr lang="ko-KR" altLang="en-US" sz="1600" dirty="0" err="1" smtClean="0"/>
              <a:t>앱의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가장 큰 </a:t>
            </a:r>
            <a:r>
              <a:rPr lang="ko-KR" altLang="en-US" sz="1600" dirty="0" smtClean="0"/>
              <a:t>매력인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내가 </a:t>
            </a:r>
            <a:r>
              <a:rPr lang="ko-KR" altLang="en-US" sz="1600" dirty="0"/>
              <a:t>생각하는 대로 눈에 나타나는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>”</a:t>
            </a:r>
          </a:p>
          <a:p>
            <a:r>
              <a:rPr lang="ko-KR" altLang="en-US" sz="1600" dirty="0" smtClean="0"/>
              <a:t>이었습니다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제가 만든 알고리즘으로 정제된 데이터들을 바로 그래프로 보여주는 것에 빠져들어 즐거웠습니다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또한 어떻게 하면 효율적으로 데이터를 보여줄 수 있을까 하는 고민을 시작으로 어떻게 데이터를 주고받으면 좋을지에 대한 많은 생각을 하게 되었고 파생되는 개념들까지 다시 한번 정립할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결과적으론 자신감과 실력이 향상된 것을 느낄 수 있었습니다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팀 프로젝트를 하며 의견을 맞춰가는 부분에서도 많이 배웠습니다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부족한 부분 채워주신 팀장님께 감사합니다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모두 수고하셨습니다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77556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078196" y="2724606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Extrabold" panose="020B0906030804020204" pitchFamily="34" charset="0"/>
              </a:rPr>
              <a:t>감사합니다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06856" y="5916010"/>
            <a:ext cx="2236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팀장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송훈일</a:t>
            </a:r>
            <a:endParaRPr lang="en-US" altLang="ko-KR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팀원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ko-KR" altLang="en-US" dirty="0" err="1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김택민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허선영</a:t>
            </a:r>
            <a:endParaRPr lang="ko-KR" altLang="en-US" sz="4800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44823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283" y="840974"/>
            <a:ext cx="23487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202538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518" y="2635989"/>
            <a:ext cx="21771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개발환경</a:t>
            </a: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작품 링크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9490" y="4206952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9518" y="4640403"/>
            <a:ext cx="161294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프로젝트 일정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7963" y="448235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04699" y="2308179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7963" y="4206952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endParaRPr lang="ko-KR" altLang="en-US" sz="2870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5682" y="739459"/>
            <a:ext cx="94929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구조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10212" y="2741630"/>
            <a:ext cx="88517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UI </a:t>
            </a: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기능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6150" y="4640403"/>
            <a:ext cx="6463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Open Sans Semibold" panose="020B0706030804020204" pitchFamily="34" charset="0"/>
                <a:cs typeface="Open Sans Semibold" panose="020B0706030804020204" pitchFamily="34" charset="0"/>
              </a:rPr>
              <a:t>후</a:t>
            </a:r>
            <a:r>
              <a:rPr lang="ko-KR" altLang="en-US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기</a:t>
            </a:r>
            <a:endParaRPr lang="en-US" altLang="ko-KR" dirty="0" smtClean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개발목적 및 요구사항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415" y="3013708"/>
            <a:ext cx="94414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주식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종목 데이터를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크롤링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데이터를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기반으로 확률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통계 알고리즘 설계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로직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다양한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collection framework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사용 경험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(Set,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Treeset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List,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ArrayList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LinkedList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알고리즘 실행 결과를 시각화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Client(Python, Android) &lt;-&gt; Server(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Scalatra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) &lt;-&gt; DB(MySQL)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구조 설계 및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- AWS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를 활용한 서비스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7332" y="1147442"/>
            <a:ext cx="603733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개미들의 투기 방지를 위하여</a:t>
            </a:r>
            <a:r>
              <a:rPr lang="en-US" altLang="ko-KR" sz="20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</a:t>
            </a:r>
          </a:p>
          <a:p>
            <a:pPr algn="ctr"/>
            <a:r>
              <a:rPr lang="en-US" altLang="ko-KR" sz="54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Trading Algorithm</a:t>
            </a:r>
            <a:endParaRPr lang="en-US" altLang="ko-KR" sz="54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300672" y="2598911"/>
            <a:ext cx="35906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개발 환경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5" y="1371545"/>
            <a:ext cx="1068265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운영체제</a:t>
            </a:r>
            <a:endParaRPr lang="en-US" altLang="ko-KR" b="1" dirty="0" smtClean="0"/>
          </a:p>
          <a:p>
            <a:r>
              <a:rPr lang="en-US" altLang="ko-KR" sz="1400" dirty="0"/>
              <a:t>windows 10 home 64bit (</a:t>
            </a:r>
            <a:r>
              <a:rPr lang="ko-KR" altLang="en-US" sz="1400" dirty="0"/>
              <a:t>허선영</a:t>
            </a:r>
            <a:r>
              <a:rPr lang="en-US" altLang="ko-KR" sz="1400" dirty="0" smtClean="0"/>
              <a:t>) / </a:t>
            </a:r>
            <a:r>
              <a:rPr lang="en-US" altLang="ko-KR" sz="1400" dirty="0" err="1" smtClean="0"/>
              <a:t>macOS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Big Sur </a:t>
            </a:r>
            <a:r>
              <a:rPr lang="en-US" altLang="ko-KR" sz="1400" dirty="0" smtClean="0"/>
              <a:t>11.2.1 (</a:t>
            </a:r>
            <a:r>
              <a:rPr lang="ko-KR" altLang="en-US" sz="1400" dirty="0" err="1" smtClean="0"/>
              <a:t>김택민</a:t>
            </a:r>
            <a:r>
              <a:rPr lang="en-US" altLang="ko-KR" sz="1400" dirty="0" smtClean="0"/>
              <a:t>) / windows 10 home 64bit (</a:t>
            </a:r>
            <a:r>
              <a:rPr lang="ko-KR" altLang="en-US" sz="1400" dirty="0" smtClean="0"/>
              <a:t>허선영</a:t>
            </a:r>
            <a:r>
              <a:rPr lang="en-US" altLang="ko-KR" sz="1400" dirty="0" smtClean="0"/>
              <a:t>)</a:t>
            </a:r>
          </a:p>
          <a:p>
            <a:endParaRPr lang="en-US" altLang="ko-KR" dirty="0"/>
          </a:p>
          <a:p>
            <a:r>
              <a:rPr lang="ko-KR" altLang="en-US" b="1" dirty="0" smtClean="0"/>
              <a:t>개발언어</a:t>
            </a:r>
            <a:endParaRPr lang="en-US" altLang="ko-KR" b="1" dirty="0" smtClean="0"/>
          </a:p>
          <a:p>
            <a:r>
              <a:rPr lang="en-US" altLang="ko-KR" sz="1600" dirty="0" smtClean="0"/>
              <a:t>Java 15.0.2, </a:t>
            </a:r>
            <a:r>
              <a:rPr lang="en-US" altLang="ko-KR" sz="1600" dirty="0" err="1" smtClean="0"/>
              <a:t>scala</a:t>
            </a:r>
            <a:r>
              <a:rPr lang="en-US" altLang="ko-KR" sz="1600" dirty="0" smtClean="0"/>
              <a:t> 2.134.5, python 3.9.2</a:t>
            </a:r>
          </a:p>
          <a:p>
            <a:endParaRPr lang="en-US" altLang="ko-KR" dirty="0"/>
          </a:p>
          <a:p>
            <a:r>
              <a:rPr lang="ko-KR" altLang="en-US" b="1" dirty="0" smtClean="0"/>
              <a:t>개발 툴 </a:t>
            </a:r>
            <a:r>
              <a:rPr lang="en-US" altLang="ko-KR" b="1" dirty="0" smtClean="0"/>
              <a:t>/ UI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r>
              <a:rPr lang="en-US" altLang="ko-KR" sz="1600" dirty="0" smtClean="0"/>
              <a:t>Android studio 4.1.3 </a:t>
            </a:r>
            <a:r>
              <a:rPr lang="en-US" altLang="ko-KR" sz="1600" dirty="0" err="1" smtClean="0"/>
              <a:t>intelliJ</a:t>
            </a:r>
            <a:r>
              <a:rPr lang="en-US" altLang="ko-KR" sz="1600" dirty="0" smtClean="0"/>
              <a:t> IDEA 11.0.2 / </a:t>
            </a:r>
            <a:r>
              <a:rPr lang="en-US" altLang="ko-KR" sz="1600" dirty="0" err="1" smtClean="0"/>
              <a:t>Pycharm</a:t>
            </a:r>
            <a:r>
              <a:rPr lang="en-US" altLang="ko-KR" sz="1600" dirty="0" smtClean="0"/>
              <a:t> 11.0.10</a:t>
            </a:r>
          </a:p>
          <a:p>
            <a:endParaRPr lang="en-US" altLang="ko-KR" dirty="0"/>
          </a:p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서버 구축</a:t>
            </a:r>
            <a:endParaRPr lang="en-US" altLang="ko-KR" b="1" dirty="0" smtClean="0"/>
          </a:p>
          <a:p>
            <a:r>
              <a:rPr lang="en-US" altLang="ko-KR" sz="1600" dirty="0" smtClean="0"/>
              <a:t>mysql-for-project-next.ca9ax6wszxzo.ap-northeast-2.rds.amazonaws.com</a:t>
            </a:r>
          </a:p>
          <a:p>
            <a:r>
              <a:rPr lang="en-US" altLang="ko-KR" sz="1600" dirty="0"/>
              <a:t>Amazon Web Service RDS MySQL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smtClean="0"/>
              <a:t>웹 서버 구축</a:t>
            </a:r>
            <a:endParaRPr lang="en-US" altLang="ko-KR" b="1" dirty="0" smtClean="0"/>
          </a:p>
          <a:p>
            <a:r>
              <a:rPr lang="en-US" altLang="ko-KR" sz="1600" dirty="0"/>
              <a:t>next.ap-northeast-2.elasticbeanstalk.com </a:t>
            </a:r>
            <a:endParaRPr lang="en-US" altLang="ko-KR" sz="1600" dirty="0" smtClean="0"/>
          </a:p>
          <a:p>
            <a:r>
              <a:rPr lang="en-US" altLang="ko-KR" sz="1600" dirty="0"/>
              <a:t>Amazon Web Service Elastic Beanstalk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b="1" dirty="0" smtClean="0"/>
              <a:t>형상관리</a:t>
            </a:r>
            <a:endParaRPr lang="en-US" altLang="ko-KR" b="1" dirty="0" smtClean="0"/>
          </a:p>
          <a:p>
            <a:r>
              <a:rPr lang="en-US" altLang="ko-KR" sz="1600" dirty="0" smtClean="0"/>
              <a:t>GitHub 2.6.6 for window</a:t>
            </a:r>
          </a:p>
        </p:txBody>
      </p:sp>
    </p:spTree>
    <p:extLst>
      <p:ext uri="{BB962C8B-B14F-4D97-AF65-F5344CB8AC3E}">
        <p14:creationId xmlns:p14="http://schemas.microsoft.com/office/powerpoint/2010/main" val="39504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,mac,computer,desktop,monitor,screen,keyboard,mouse,iphone,cell,wood,desk,office,business,working,technology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03"/>
          <a:stretch/>
        </p:blipFill>
        <p:spPr bwMode="auto">
          <a:xfrm>
            <a:off x="-24332" y="0"/>
            <a:ext cx="40966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-7245" y="0"/>
            <a:ext cx="4079516" cy="6858000"/>
          </a:xfrm>
          <a:prstGeom prst="rect">
            <a:avLst/>
          </a:prstGeom>
          <a:solidFill>
            <a:srgbClr val="000000">
              <a:alpha val="5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88425" y="1960883"/>
            <a:ext cx="1952487" cy="1958295"/>
            <a:chOff x="1088425" y="1960883"/>
            <a:chExt cx="1952487" cy="1958295"/>
          </a:xfrm>
        </p:grpSpPr>
        <p:grpSp>
          <p:nvGrpSpPr>
            <p:cNvPr id="3" name="그룹 2"/>
            <p:cNvGrpSpPr/>
            <p:nvPr/>
          </p:nvGrpSpPr>
          <p:grpSpPr>
            <a:xfrm>
              <a:off x="1586090" y="1960883"/>
              <a:ext cx="892846" cy="620396"/>
              <a:chOff x="4717650" y="210701"/>
              <a:chExt cx="892846" cy="6203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4717650" y="210701"/>
                <a:ext cx="892846" cy="620396"/>
                <a:chOff x="3433483" y="1542298"/>
                <a:chExt cx="5638800" cy="3558988"/>
              </a:xfrm>
            </p:grpSpPr>
            <p:sp>
              <p:nvSpPr>
                <p:cNvPr id="7" name="자유형 6"/>
                <p:cNvSpPr/>
                <p:nvPr/>
              </p:nvSpPr>
              <p:spPr>
                <a:xfrm>
                  <a:off x="3433483" y="1631945"/>
                  <a:ext cx="5638800" cy="3218329"/>
                </a:xfrm>
                <a:custGeom>
                  <a:avLst/>
                  <a:gdLst>
                    <a:gd name="connsiteX0" fmla="*/ 0 w 5620871"/>
                    <a:gd name="connsiteY0" fmla="*/ 600635 h 3218329"/>
                    <a:gd name="connsiteX1" fmla="*/ 268941 w 5620871"/>
                    <a:gd name="connsiteY1" fmla="*/ 2599765 h 3218329"/>
                    <a:gd name="connsiteX2" fmla="*/ 4939553 w 5620871"/>
                    <a:gd name="connsiteY2" fmla="*/ 3218329 h 3218329"/>
                    <a:gd name="connsiteX3" fmla="*/ 5620871 w 5620871"/>
                    <a:gd name="connsiteY3" fmla="*/ 0 h 3218329"/>
                    <a:gd name="connsiteX4" fmla="*/ 0 w 5620871"/>
                    <a:gd name="connsiteY4" fmla="*/ 600635 h 3218329"/>
                    <a:gd name="connsiteX0" fmla="*/ 0 w 5638800"/>
                    <a:gd name="connsiteY0" fmla="*/ 376517 h 3218329"/>
                    <a:gd name="connsiteX1" fmla="*/ 286870 w 5638800"/>
                    <a:gd name="connsiteY1" fmla="*/ 2599765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  <a:gd name="connsiteX0" fmla="*/ 0 w 5638800"/>
                    <a:gd name="connsiteY0" fmla="*/ 376517 h 3218329"/>
                    <a:gd name="connsiteX1" fmla="*/ 349623 w 5638800"/>
                    <a:gd name="connsiteY1" fmla="*/ 2788024 h 3218329"/>
                    <a:gd name="connsiteX2" fmla="*/ 4957482 w 5638800"/>
                    <a:gd name="connsiteY2" fmla="*/ 3218329 h 3218329"/>
                    <a:gd name="connsiteX3" fmla="*/ 5638800 w 5638800"/>
                    <a:gd name="connsiteY3" fmla="*/ 0 h 3218329"/>
                    <a:gd name="connsiteX4" fmla="*/ 0 w 5638800"/>
                    <a:gd name="connsiteY4" fmla="*/ 376517 h 321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8800" h="3218329">
                      <a:moveTo>
                        <a:pt x="0" y="376517"/>
                      </a:moveTo>
                      <a:lnTo>
                        <a:pt x="349623" y="2788024"/>
                      </a:lnTo>
                      <a:lnTo>
                        <a:pt x="4957482" y="3218329"/>
                      </a:lnTo>
                      <a:lnTo>
                        <a:pt x="5638800" y="0"/>
                      </a:lnTo>
                      <a:lnTo>
                        <a:pt x="0" y="37651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자유형 7"/>
                <p:cNvSpPr/>
                <p:nvPr/>
              </p:nvSpPr>
              <p:spPr>
                <a:xfrm>
                  <a:off x="4096871" y="1542298"/>
                  <a:ext cx="4078941" cy="3558988"/>
                </a:xfrm>
                <a:custGeom>
                  <a:avLst/>
                  <a:gdLst>
                    <a:gd name="connsiteX0" fmla="*/ 35858 w 4078941"/>
                    <a:gd name="connsiteY0" fmla="*/ 618565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15153 w 4078941"/>
                    <a:gd name="connsiteY5" fmla="*/ 2770094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13530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51011 w 4078941"/>
                    <a:gd name="connsiteY5" fmla="*/ 2967318 h 3558988"/>
                    <a:gd name="connsiteX0" fmla="*/ 45719 w 4078941"/>
                    <a:gd name="connsiteY0" fmla="*/ 421341 h 3558988"/>
                    <a:gd name="connsiteX1" fmla="*/ 0 w 4078941"/>
                    <a:gd name="connsiteY1" fmla="*/ 89647 h 3558988"/>
                    <a:gd name="connsiteX2" fmla="*/ 4078941 w 4078941"/>
                    <a:gd name="connsiteY2" fmla="*/ 0 h 3558988"/>
                    <a:gd name="connsiteX3" fmla="*/ 3881717 w 4078941"/>
                    <a:gd name="connsiteY3" fmla="*/ 3558988 h 3558988"/>
                    <a:gd name="connsiteX4" fmla="*/ 277905 w 4078941"/>
                    <a:gd name="connsiteY4" fmla="*/ 3424518 h 3558988"/>
                    <a:gd name="connsiteX5" fmla="*/ 242046 w 4078941"/>
                    <a:gd name="connsiteY5" fmla="*/ 2958353 h 355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941" h="3558988">
                      <a:moveTo>
                        <a:pt x="45719" y="421341"/>
                      </a:moveTo>
                      <a:lnTo>
                        <a:pt x="0" y="89647"/>
                      </a:lnTo>
                      <a:lnTo>
                        <a:pt x="4078941" y="0"/>
                      </a:lnTo>
                      <a:lnTo>
                        <a:pt x="3881717" y="3558988"/>
                      </a:lnTo>
                      <a:lnTo>
                        <a:pt x="277905" y="3424518"/>
                      </a:lnTo>
                      <a:lnTo>
                        <a:pt x="242046" y="2958353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975328" y="272435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Open Sans Extrabold" panose="020B0906030804020204" pitchFamily="34" charset="0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233257" y="2903515"/>
              <a:ext cx="15985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Link</a:t>
              </a:r>
              <a:endParaRPr lang="ko-KR" altLang="en-US" sz="60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88425" y="3759690"/>
              <a:ext cx="195248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4424825" y="223578"/>
            <a:ext cx="2243469" cy="1440000"/>
            <a:chOff x="4424826" y="1437840"/>
            <a:chExt cx="2243469" cy="1440000"/>
          </a:xfrm>
        </p:grpSpPr>
        <p:sp>
          <p:nvSpPr>
            <p:cNvPr id="17" name="직사각형 16"/>
            <p:cNvSpPr/>
            <p:nvPr/>
          </p:nvSpPr>
          <p:spPr>
            <a:xfrm>
              <a:off x="4424826" y="1437840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06802" y="1927008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/>
                <a:t>Github</a:t>
              </a:r>
              <a:endParaRPr lang="en-US" altLang="ko-KR" sz="24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424824" y="1861279"/>
            <a:ext cx="2243469" cy="1440000"/>
            <a:chOff x="4424826" y="3192214"/>
            <a:chExt cx="2243469" cy="1440000"/>
          </a:xfrm>
        </p:grpSpPr>
        <p:sp>
          <p:nvSpPr>
            <p:cNvPr id="27" name="직사각형 26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82561" y="3681382"/>
              <a:ext cx="11280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Youtube</a:t>
              </a:r>
              <a:endParaRPr lang="ko-KR" alt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28881" y="3564593"/>
            <a:ext cx="2243469" cy="1440000"/>
            <a:chOff x="4428881" y="5095442"/>
            <a:chExt cx="2243469" cy="1440000"/>
          </a:xfrm>
        </p:grpSpPr>
        <p:sp>
          <p:nvSpPr>
            <p:cNvPr id="28" name="직사각형 27"/>
            <p:cNvSpPr/>
            <p:nvPr/>
          </p:nvSpPr>
          <p:spPr>
            <a:xfrm>
              <a:off x="4428881" y="5095442"/>
              <a:ext cx="2243469" cy="14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0857" y="5584610"/>
              <a:ext cx="98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Trello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6786161" y="412663"/>
            <a:ext cx="4947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https://github.com/dodo0211/ProjectNext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6786161" y="2050364"/>
            <a:ext cx="4947798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  <a:hlinkClick r:id="rId4"/>
              </a:rPr>
              <a:t>https://youtu.be/-PFEnU79u6o</a:t>
            </a:r>
            <a:endParaRPr lang="en-US" altLang="ko-KR" sz="1400" dirty="0" smtClean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86161" y="3773574"/>
            <a:ext cx="4947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https://trello.com/b/S9j6XRw2/projectnext</a:t>
            </a:r>
            <a:endParaRPr lang="en-US" altLang="ko-KR" sz="14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424823" y="5137023"/>
            <a:ext cx="2243469" cy="1440000"/>
            <a:chOff x="4424826" y="3192214"/>
            <a:chExt cx="2243469" cy="1440000"/>
          </a:xfrm>
        </p:grpSpPr>
        <p:sp>
          <p:nvSpPr>
            <p:cNvPr id="36" name="직사각형 35"/>
            <p:cNvSpPr/>
            <p:nvPr/>
          </p:nvSpPr>
          <p:spPr>
            <a:xfrm>
              <a:off x="4424826" y="3192214"/>
              <a:ext cx="2243469" cy="14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6802" y="36813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일정관리</a:t>
              </a:r>
              <a:endParaRPr lang="en-US" altLang="ko-KR" sz="2400" b="1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938561" y="5326108"/>
            <a:ext cx="49477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6"/>
              </a:rPr>
              <a:t>https://docs.google.com/spreadsheets/d/1Nz2VmDd-npezQMWdx8pgW7FzKBP7sRxVOCLgtbM-2Sw/edit#gid=1760667202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92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송훈일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06006"/>
              </p:ext>
            </p:extLst>
          </p:nvPr>
        </p:nvGraphicFramePr>
        <p:xfrm>
          <a:off x="1275728" y="952424"/>
          <a:ext cx="9644838" cy="58063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아이디어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브레인 </a:t>
                      </a:r>
                      <a:r>
                        <a:rPr lang="ko-KR" altLang="en-US" sz="1200" dirty="0" err="1" smtClean="0"/>
                        <a:t>스토밍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구조 수정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Python</a:t>
                      </a:r>
                      <a:r>
                        <a:rPr lang="en-US" altLang="ko-KR" sz="1200" baseline="0" dirty="0" smtClean="0"/>
                        <a:t>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Android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기초 구현 테스트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AWS </a:t>
                      </a:r>
                      <a:r>
                        <a:rPr lang="ko-KR" altLang="en-US" sz="1200" dirty="0" smtClean="0"/>
                        <a:t>연동 확인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scalatra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통신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프로토콜 제공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가설 입증 알고리즘 개발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개발환경에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서버실행 환경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셋팅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scalatra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통신 프로토콜 제공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데이터 및 알고리즘 시각화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데이터 구조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통신 구조 설계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7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테스트 알고리즘 개발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비용 처리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비용 감소 방안 고안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테스트 알고리즘 개발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</a:t>
                      </a:r>
                      <a:r>
                        <a:rPr lang="ko-KR" altLang="en-US" sz="1200" baseline="0" dirty="0" smtClean="0"/>
                        <a:t>데이터 및 알고리즘 시각화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anyChart</a:t>
                      </a:r>
                      <a:r>
                        <a:rPr lang="en-US" altLang="ko-KR" sz="1200" baseline="0" dirty="0" smtClean="0"/>
                        <a:t> scroll</a:t>
                      </a:r>
                      <a:r>
                        <a:rPr lang="ko-KR" altLang="en-US" sz="1200" baseline="0" dirty="0" smtClean="0"/>
                        <a:t>을 고려하여</a:t>
                      </a:r>
                      <a:r>
                        <a:rPr lang="en-US" altLang="ko-KR" sz="1200" dirty="0" smtClean="0"/>
                        <a:t>viewPager2</a:t>
                      </a:r>
                      <a:r>
                        <a:rPr lang="ko-KR" altLang="en-US" sz="1200" dirty="0" smtClean="0"/>
                        <a:t>를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탭으로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request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en-US" altLang="ko-KR" sz="1200" dirty="0" err="1" smtClean="0"/>
                        <a:t>jsonarray</a:t>
                      </a:r>
                      <a:r>
                        <a:rPr lang="ko-KR" altLang="en-US" sz="1200" dirty="0" smtClean="0"/>
                        <a:t>형태로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한 번에 전송하도록 변경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</a:t>
                      </a:r>
                      <a:r>
                        <a:rPr lang="en-US" altLang="ko-KR" sz="1200" baseline="0" dirty="0" err="1" smtClean="0"/>
                        <a:t>scalatra</a:t>
                      </a:r>
                      <a:r>
                        <a:rPr lang="en-US" altLang="ko-KR" sz="1200" baseline="0" dirty="0" smtClean="0"/>
                        <a:t>] </a:t>
                      </a:r>
                      <a:r>
                        <a:rPr lang="en-US" altLang="ko-KR" sz="1200" baseline="0" dirty="0" err="1" smtClean="0"/>
                        <a:t>jsonArray</a:t>
                      </a:r>
                      <a:r>
                        <a:rPr lang="ko-KR" altLang="en-US" sz="1200" baseline="0" dirty="0" smtClean="0"/>
                        <a:t>형태의 </a:t>
                      </a:r>
                      <a:r>
                        <a:rPr lang="en-US" altLang="ko-KR" sz="1200" baseline="0" dirty="0" smtClean="0"/>
                        <a:t>request </a:t>
                      </a:r>
                      <a:r>
                        <a:rPr lang="ko-KR" altLang="en-US" sz="1200" baseline="0" dirty="0" smtClean="0"/>
                        <a:t>처리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로직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[android]  </a:t>
                      </a:r>
                      <a:r>
                        <a:rPr lang="ko-KR" altLang="en-US" sz="1200" baseline="0" dirty="0" smtClean="0"/>
                        <a:t>알고리즘 리스트 정리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속도 최적화</a:t>
                      </a:r>
                      <a:r>
                        <a:rPr lang="en-US" altLang="ko-KR" sz="1200" dirty="0" smtClean="0"/>
                        <a:t>: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이미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된 데이터가 있는지 확인 후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err="1" smtClean="0"/>
                        <a:t>크롤링</a:t>
                      </a:r>
                      <a:r>
                        <a:rPr lang="ko-KR" altLang="en-US" sz="1200" dirty="0" smtClean="0"/>
                        <a:t> 멀티 </a:t>
                      </a:r>
                      <a:r>
                        <a:rPr lang="ko-KR" altLang="en-US" sz="1200" dirty="0" err="1" smtClean="0"/>
                        <a:t>스레딩</a:t>
                      </a:r>
                      <a:r>
                        <a:rPr lang="ko-KR" altLang="en-US" sz="1200" dirty="0" smtClean="0"/>
                        <a:t> 시도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디플로이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[AWS] </a:t>
                      </a:r>
                      <a:r>
                        <a:rPr lang="ko-KR" altLang="en-US" sz="1200" dirty="0" smtClean="0"/>
                        <a:t>외부 기기와 </a:t>
                      </a:r>
                      <a:r>
                        <a:rPr lang="en-US" altLang="ko-KR" sz="1200" dirty="0" smtClean="0"/>
                        <a:t>AWS </a:t>
                      </a:r>
                      <a:r>
                        <a:rPr lang="ko-KR" altLang="en-US" sz="1200" dirty="0" smtClean="0"/>
                        <a:t>서버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작동 테스트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김택민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76711"/>
              </p:ext>
            </p:extLst>
          </p:nvPr>
        </p:nvGraphicFramePr>
        <p:xfrm>
          <a:off x="1102291" y="1266320"/>
          <a:ext cx="9644838" cy="46314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309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446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6799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Android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테이블 구현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메인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디자인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[android] </a:t>
                      </a:r>
                      <a:r>
                        <a:rPr lang="ko-KR" altLang="en-US" sz="1200" dirty="0" smtClean="0"/>
                        <a:t>메인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 디자인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</a:tr>
              <a:tr h="422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1715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high_low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전일대비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거래량</a:t>
                      </a:r>
                      <a:r>
                        <a:rPr lang="en-US" altLang="ko-KR" sz="1200" dirty="0" smtClean="0"/>
                        <a:t>_100%_</a:t>
                      </a:r>
                      <a:r>
                        <a:rPr lang="ko-KR" altLang="en-US" sz="1200" dirty="0" smtClean="0"/>
                        <a:t>감소</a:t>
                      </a:r>
                      <a:r>
                        <a:rPr lang="en-US" altLang="ko-KR" sz="1200" dirty="0" smtClean="0"/>
                        <a:t>_low_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en-US" altLang="ko-KR" sz="1200" dirty="0" err="1" smtClean="0"/>
                        <a:t>close_open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빈도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약세장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프로젝트 일정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허선영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)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21987"/>
              </p:ext>
            </p:extLst>
          </p:nvPr>
        </p:nvGraphicFramePr>
        <p:xfrm>
          <a:off x="1207332" y="940776"/>
          <a:ext cx="9644838" cy="5706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7834"/>
                <a:gridCol w="1377834"/>
                <a:gridCol w="1377834"/>
                <a:gridCol w="1377834"/>
                <a:gridCol w="1377834"/>
                <a:gridCol w="1377834"/>
                <a:gridCol w="1377834"/>
              </a:tblGrid>
              <a:tr h="2895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3435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3/27</a:t>
                      </a:r>
                      <a:endParaRPr lang="ko-KR" altLang="en-US" dirty="0"/>
                    </a:p>
                  </a:txBody>
                  <a:tcPr/>
                </a:tc>
              </a:tr>
              <a:tr h="153499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브레인스토밍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구조 설계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Python</a:t>
                      </a:r>
                      <a:r>
                        <a:rPr lang="en-US" altLang="ko-KR" sz="1200" baseline="0" dirty="0" smtClean="0"/>
                        <a:t> -&gt; </a:t>
                      </a:r>
                      <a:r>
                        <a:rPr lang="en-US" altLang="ko-KR" sz="1200" baseline="0" dirty="0" err="1" smtClean="0"/>
                        <a:t>webServer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통신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코딩 스타일 통일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주식 종목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시고저종</a:t>
                      </a:r>
                      <a:r>
                        <a:rPr lang="ko-KR" altLang="en-US" sz="1200" dirty="0" smtClean="0"/>
                        <a:t> 데이터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en-US" altLang="ko-KR" sz="1200" dirty="0" err="1" smtClean="0"/>
                        <a:t>mysql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테이블 설계 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smtClean="0"/>
                        <a:t>주식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종목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년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시고저종</a:t>
                      </a:r>
                      <a:r>
                        <a:rPr lang="ko-KR" altLang="en-US" sz="1200" dirty="0" smtClean="0"/>
                        <a:t> 데이터 </a:t>
                      </a:r>
                      <a:r>
                        <a:rPr lang="ko-KR" altLang="en-US" sz="1200" dirty="0" err="1" smtClean="0"/>
                        <a:t>크롤링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알고리즘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시나리오 개발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77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42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알고리즘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시나리오 개발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en-US" altLang="ko-KR" sz="1200" dirty="0" err="1" smtClean="0"/>
                        <a:t>url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변경 자동화 하여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크롤링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가격평균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가격상승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일중</a:t>
                      </a:r>
                      <a:r>
                        <a:rPr lang="en-US" altLang="ko-KR" sz="1200" baseline="0" dirty="0" smtClean="0"/>
                        <a:t>_8</a:t>
                      </a:r>
                      <a:r>
                        <a:rPr lang="ko-KR" altLang="en-US" sz="1200" baseline="0" dirty="0" err="1" smtClean="0"/>
                        <a:t>일이상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매도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가격평균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거래량상승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일중</a:t>
                      </a:r>
                      <a:r>
                        <a:rPr lang="en-US" altLang="ko-KR" sz="1200" baseline="0" dirty="0" smtClean="0"/>
                        <a:t>_8</a:t>
                      </a:r>
                      <a:r>
                        <a:rPr lang="ko-KR" altLang="en-US" sz="1200" baseline="0" dirty="0" err="1" smtClean="0"/>
                        <a:t>일이상</a:t>
                      </a:r>
                      <a:r>
                        <a:rPr lang="en-US" altLang="ko-KR" sz="1200" baseline="0" dirty="0" smtClean="0"/>
                        <a:t>_14</a:t>
                      </a:r>
                      <a:r>
                        <a:rPr lang="ko-KR" altLang="en-US" sz="1200" baseline="0" dirty="0" smtClean="0"/>
                        <a:t>일째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매도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평균시간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가격매도</a:t>
                      </a:r>
                      <a:r>
                        <a:rPr lang="ko-KR" altLang="en-US" sz="1200" dirty="0" smtClean="0"/>
                        <a:t>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_low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_3</a:t>
                      </a:r>
                      <a:r>
                        <a:rPr lang="ko-KR" altLang="en-US" sz="1200" dirty="0" smtClean="0"/>
                        <a:t>일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연속하락</a:t>
                      </a:r>
                      <a:r>
                        <a:rPr lang="en-US" altLang="ko-KR" sz="1200" dirty="0" smtClean="0"/>
                        <a:t>_close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Opne_high_low_close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err="1" smtClean="0"/>
                        <a:t>하루변동률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평균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변동률평균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특정일 기준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가격평균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연속하락</a:t>
                      </a:r>
                      <a:r>
                        <a:rPr lang="en-US" altLang="ko-KR" sz="1200" dirty="0" smtClean="0"/>
                        <a:t>_3</a:t>
                      </a:r>
                      <a:r>
                        <a:rPr lang="ko-KR" altLang="en-US" sz="1200" dirty="0" smtClean="0"/>
                        <a:t>일째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매수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상관관계</a:t>
                      </a:r>
                      <a:r>
                        <a:rPr lang="en-US" altLang="ko-KR" sz="1200" dirty="0" smtClean="0"/>
                        <a:t>_NASDAQ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[python] </a:t>
                      </a:r>
                      <a:r>
                        <a:rPr lang="ko-KR" altLang="en-US" sz="1200" dirty="0" smtClean="0"/>
                        <a:t>종목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Ppt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문서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DB </a:t>
            </a:r>
            <a:r>
              <a:rPr lang="ko-KR" altLang="en-US" sz="3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Semibold" panose="020B0706030804020204" pitchFamily="34" charset="0"/>
              </a:rPr>
              <a:t>구조</a:t>
            </a:r>
            <a:endParaRPr lang="ko-KR" altLang="en-US" sz="7200" dirty="0">
              <a:latin typeface="나눔고딕" panose="020D0604000000000000" pitchFamily="50" charset="-127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1026" name="Picture 2" descr="C:\Users\User\Desktop\KakaoTalk_20210402_175530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38" y="1011646"/>
            <a:ext cx="8270179" cy="5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1086</Words>
  <Application>Microsoft Office PowerPoint</Application>
  <PresentationFormat>사용자 지정</PresentationFormat>
  <Paragraphs>289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User</cp:lastModifiedBy>
  <cp:revision>112</cp:revision>
  <dcterms:created xsi:type="dcterms:W3CDTF">2018-01-15T00:40:39Z</dcterms:created>
  <dcterms:modified xsi:type="dcterms:W3CDTF">2021-04-03T13:36:15Z</dcterms:modified>
</cp:coreProperties>
</file>