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59" r:id="rId3"/>
    <p:sldId id="278" r:id="rId4"/>
    <p:sldId id="266" r:id="rId5"/>
    <p:sldId id="283" r:id="rId6"/>
    <p:sldId id="267" r:id="rId7"/>
    <p:sldId id="280" r:id="rId8"/>
    <p:sldId id="286" r:id="rId9"/>
    <p:sldId id="285" r:id="rId10"/>
    <p:sldId id="264" r:id="rId11"/>
    <p:sldId id="284" r:id="rId12"/>
    <p:sldId id="287" r:id="rId13"/>
    <p:sldId id="288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830"/>
  </p:normalViewPr>
  <p:slideViewPr>
    <p:cSldViewPr snapToGrid="0">
      <p:cViewPr varScale="1">
        <p:scale>
          <a:sx n="111" d="100"/>
          <a:sy n="111" d="100"/>
        </p:scale>
        <p:origin x="240" y="26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algn="r" rtl="0">
            <a:lnSpc>
              <a:spcPct val="100000"/>
            </a:lnSpc>
            <a:buNone/>
          </a:pPr>
          <a:r>
            <a:rPr lang="he-IL" sz="1800" b="0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כמליון זרים</a:t>
          </a:r>
          <a:endParaRPr lang="en-US" sz="1800" b="0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pPr algn="r" rtl="0"/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pPr algn="r" rtl="0"/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pPr algn="r" rtl="0"/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pPr algn="r" rtl="0"/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 algn="r" rtl="0">
            <a:lnSpc>
              <a:spcPct val="100000"/>
            </a:lnSpc>
          </a:pPr>
          <a:r>
            <a:rPr lang="he-IL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מדינת איים בדרום מזרח אסיה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pPr algn="r" rtl="0"/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pPr algn="r" rtl="0"/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pPr algn="r" rtl="0"/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pPr algn="r" rtl="0"/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 algn="r" rtl="0">
            <a:lnSpc>
              <a:spcPct val="100000"/>
            </a:lnSpc>
          </a:pPr>
          <a:r>
            <a:rPr lang="he-IL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58 איים, אחד מהם המרכזי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pPr algn="r" rtl="0"/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pPr algn="r" rtl="0"/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pPr algn="r" rtl="0"/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pPr algn="r" rtl="0"/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 algn="r" rtl="0">
            <a:lnSpc>
              <a:spcPct val="100000"/>
            </a:lnSpc>
          </a:pPr>
          <a:r>
            <a:rPr lang="he-IL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שטח המדינה גדל באמצעות ייבוש מי ים, למרות זאת היא רק כ700 קמ"ר (לעומת כ-20 אלף בישראל)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pPr algn="r" rtl="0"/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pPr algn="r" rtl="0"/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algn="r" rtl="0">
            <a:lnSpc>
              <a:spcPct val="100000"/>
            </a:lnSpc>
          </a:pPr>
          <a:r>
            <a:rPr lang="he-IL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כ-5.5 מיליון תושבים. 75 אחוז ממוצע סיני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pPr algn="r" rtl="0"/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pPr algn="r" rtl="0"/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pPr algn="r" rtl="0"/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pPr algn="r" rtl="0"/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pPr algn="r" rtl="0"/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pPr algn="r" rtl="0"/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0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0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0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0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0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0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0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0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0" custScaleX="115178" custLinFactNeighborX="151" custLinFactNeighborY="1830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algn="r" rtl="0">
            <a:lnSpc>
              <a:spcPct val="100000"/>
            </a:lnSpc>
            <a:buNone/>
          </a:pPr>
          <a:r>
            <a:rPr lang="he-IL" sz="1800" b="0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חברת התעופה הסינגפורית ושדה התעופה צאנגי, יעילות וגודל (386 אלף)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pPr algn="r" rtl="0"/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pPr algn="r" rtl="0"/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pPr algn="r" rtl="0"/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pPr algn="r" rtl="0"/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 algn="r" rtl="1">
            <a:lnSpc>
              <a:spcPct val="100000"/>
            </a:lnSpc>
          </a:pPr>
          <a:r>
            <a:rPr lang="he-IL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לסינגפור אין משאבי טבע, אפילו לא מאגרי מים טבעיים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pPr algn="r" rtl="0"/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pPr algn="r" rtl="0"/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pPr algn="r" rtl="0"/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pPr algn="r" rtl="0"/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 algn="r" rtl="0">
            <a:lnSpc>
              <a:spcPct val="100000"/>
            </a:lnSpc>
          </a:pPr>
          <a:r>
            <a:rPr lang="he-IL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הסיגנפורים קונים מים מזוהמים ממלזיה ומטהרים אותם ומי ביוב, מתפילים מי ים, ואוגרים מים במאגרים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pPr algn="r" rtl="0"/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pPr algn="r" rtl="0"/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pPr algn="r" rtl="0"/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pPr algn="r" rtl="0"/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 algn="r" rtl="0">
            <a:lnSpc>
              <a:spcPct val="100000"/>
            </a:lnSpc>
          </a:pP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pPr algn="r" rtl="0"/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pPr algn="r" rtl="0"/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algn="r" rtl="0">
            <a:lnSpc>
              <a:spcPct val="100000"/>
            </a:lnSpc>
          </a:pPr>
          <a:r>
            <a:rPr lang="he-IL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נמלי הים הסינגפורים הם מהגדולים בעולם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pPr algn="r" rtl="0"/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pPr algn="r" rtl="0"/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pPr algn="r" rtl="0"/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pPr algn="r" rtl="0"/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 algn="r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pPr algn="r" rtl="0"/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pPr algn="r" rtl="0"/>
          <a:endParaRPr lang="en-US"/>
        </a:p>
      </dgm:t>
    </dgm:pt>
    <dgm:pt modelId="{59ED4E88-ECA9-4807-8C9B-6E4BAD1A9957}">
      <dgm:prSet/>
      <dgm:spPr/>
      <dgm:t>
        <a:bodyPr/>
        <a:lstStyle/>
        <a:p>
          <a:pPr rtl="1"/>
          <a:r>
            <a:rPr lang="he-IL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לעומת זאת יש לסינגפור מיקום מצויין- נמל ימי עצום וטיסות קונקשיין לכל אסיה</a:t>
          </a:r>
          <a:endParaRPr lang="en-IL" dirty="0"/>
        </a:p>
      </dgm:t>
    </dgm:pt>
    <dgm:pt modelId="{83C5A6B1-AB35-449C-BFF5-5CDF400EC364}" type="parTrans" cxnId="{E7331BE0-0566-4240-8896-CE60F0DA971F}">
      <dgm:prSet/>
      <dgm:spPr/>
      <dgm:t>
        <a:bodyPr/>
        <a:lstStyle/>
        <a:p>
          <a:endParaRPr lang="en-IL"/>
        </a:p>
      </dgm:t>
    </dgm:pt>
    <dgm:pt modelId="{284E9E74-FE10-40AA-A345-D2072FF17F1B}" type="sibTrans" cxnId="{E7331BE0-0566-4240-8896-CE60F0DA971F}">
      <dgm:prSet/>
      <dgm:spPr/>
      <dgm:t>
        <a:bodyPr/>
        <a:lstStyle/>
        <a:p>
          <a:endParaRPr lang="en-IL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6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1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1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6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1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1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6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1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1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6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1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1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6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1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1" custScaleX="115178" custLinFactNeighborX="151" custLinFactNeighborY="1830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  <dgm:pt modelId="{AF3DF3FA-A181-4A2A-B61C-07CC6CD8CDB3}" type="pres">
      <dgm:prSet presAssocID="{59ED4E88-ECA9-4807-8C9B-6E4BAD1A9957}" presName="thickLine" presStyleLbl="alignNode1" presStyleIdx="5" presStyleCnt="6"/>
      <dgm:spPr/>
    </dgm:pt>
    <dgm:pt modelId="{BF9FFCB7-74B7-4AA1-8485-33D40411C4A0}" type="pres">
      <dgm:prSet presAssocID="{59ED4E88-ECA9-4807-8C9B-6E4BAD1A9957}" presName="horz1" presStyleCnt="0"/>
      <dgm:spPr/>
    </dgm:pt>
    <dgm:pt modelId="{6649B53E-B639-4848-BB09-11D0979D4577}" type="pres">
      <dgm:prSet presAssocID="{59ED4E88-ECA9-4807-8C9B-6E4BAD1A9957}" presName="tx1" presStyleLbl="revTx" presStyleIdx="10" presStyleCnt="11" custScaleX="354568" custLinFactX="45423" custLinFactY="-100000" custLinFactNeighborX="100000" custLinFactNeighborY="-187201"/>
      <dgm:spPr/>
    </dgm:pt>
    <dgm:pt modelId="{AA33D9C1-2DE3-4857-B4B0-E0DFFCD285C2}" type="pres">
      <dgm:prSet presAssocID="{59ED4E88-ECA9-4807-8C9B-6E4BAD1A9957}" presName="vert1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C59C55DE-BE93-4B8A-A1D7-F9268439AFF7}" type="presOf" srcId="{59ED4E88-ECA9-4807-8C9B-6E4BAD1A9957}" destId="{6649B53E-B639-4848-BB09-11D0979D4577}" srcOrd="0" destOrd="0" presId="urn:microsoft.com/office/officeart/2008/layout/LinedList"/>
    <dgm:cxn modelId="{E7331BE0-0566-4240-8896-CE60F0DA971F}" srcId="{0DD8915E-DC14-41D6-9BB5-F49E1C265163}" destId="{59ED4E88-ECA9-4807-8C9B-6E4BAD1A9957}" srcOrd="5" destOrd="0" parTransId="{83C5A6B1-AB35-449C-BFF5-5CDF400EC364}" sibTransId="{284E9E74-FE10-40AA-A345-D2072FF17F1B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  <dgm:cxn modelId="{E65B2095-417A-4536-9B3F-A13B63D2C425}" type="presParOf" srcId="{6564C5E9-1595-624A-93AF-6AD41D06A4F7}" destId="{AF3DF3FA-A181-4A2A-B61C-07CC6CD8CDB3}" srcOrd="10" destOrd="0" presId="urn:microsoft.com/office/officeart/2008/layout/LinedList"/>
    <dgm:cxn modelId="{B3034254-01F9-45C8-9E64-AA3572D4E041}" type="presParOf" srcId="{6564C5E9-1595-624A-93AF-6AD41D06A4F7}" destId="{BF9FFCB7-74B7-4AA1-8485-33D40411C4A0}" srcOrd="11" destOrd="0" presId="urn:microsoft.com/office/officeart/2008/layout/LinedList"/>
    <dgm:cxn modelId="{64E77FB5-100A-4D5B-BDC4-30FA5CD7B3C8}" type="presParOf" srcId="{BF9FFCB7-74B7-4AA1-8485-33D40411C4A0}" destId="{6649B53E-B639-4848-BB09-11D0979D4577}" srcOrd="0" destOrd="0" presId="urn:microsoft.com/office/officeart/2008/layout/LinedList"/>
    <dgm:cxn modelId="{4C44C9B3-39B2-4494-8BC4-2B07C4E78D7F}" type="presParOf" srcId="{BF9FFCB7-74B7-4AA1-8485-33D40411C4A0}" destId="{AA33D9C1-2DE3-4857-B4B0-E0DFFCD285C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47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473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473"/>
        <a:ext cx="2103120" cy="775145"/>
      </dsp:txXfrm>
    </dsp:sp>
    <dsp:sp modelId="{4B7883FE-9BF1-834B-9E55-433D1207CAF9}">
      <dsp:nvSpPr>
        <dsp:cNvPr id="0" name=""/>
        <dsp:cNvSpPr/>
      </dsp:nvSpPr>
      <dsp:spPr>
        <a:xfrm>
          <a:off x="2260854" y="35672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מדינת איים בדרום מזרח אסיה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35672"/>
        <a:ext cx="8254746" cy="703989"/>
      </dsp:txXfrm>
    </dsp:sp>
    <dsp:sp modelId="{F855322D-A55D-8B49-879F-C673DBB2B4C9}">
      <dsp:nvSpPr>
        <dsp:cNvPr id="0" name=""/>
        <dsp:cNvSpPr/>
      </dsp:nvSpPr>
      <dsp:spPr>
        <a:xfrm>
          <a:off x="2103120" y="739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77561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031"/>
                <a:satOff val="16383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031"/>
                <a:satOff val="16383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031"/>
                <a:satOff val="16383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775618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775618"/>
        <a:ext cx="2103120" cy="775145"/>
      </dsp:txXfrm>
    </dsp:sp>
    <dsp:sp modelId="{040275F6-8CD8-B443-8E15-E2EA8C115BE0}">
      <dsp:nvSpPr>
        <dsp:cNvPr id="0" name=""/>
        <dsp:cNvSpPr/>
      </dsp:nvSpPr>
      <dsp:spPr>
        <a:xfrm>
          <a:off x="2260854" y="810818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58 איים, אחד מהם המרכזי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810818"/>
        <a:ext cx="8254746" cy="703989"/>
      </dsp:txXfrm>
    </dsp:sp>
    <dsp:sp modelId="{1103FC42-5419-864B-A44F-32D393A0563C}">
      <dsp:nvSpPr>
        <dsp:cNvPr id="0" name=""/>
        <dsp:cNvSpPr/>
      </dsp:nvSpPr>
      <dsp:spPr>
        <a:xfrm>
          <a:off x="2103120" y="151480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55076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550764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550764"/>
        <a:ext cx="2103120" cy="775145"/>
      </dsp:txXfrm>
    </dsp:sp>
    <dsp:sp modelId="{DAF6D365-7021-E74E-8AD3-AB3AC6A0D057}">
      <dsp:nvSpPr>
        <dsp:cNvPr id="0" name=""/>
        <dsp:cNvSpPr/>
      </dsp:nvSpPr>
      <dsp:spPr>
        <a:xfrm>
          <a:off x="2260854" y="1585964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שטח המדינה גדל באמצעות ייבוש מי ים, למרות זאת היא רק כ700 קמ"ר (לעומת כ-20 אלף בישראל)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1585964"/>
        <a:ext cx="8254746" cy="703989"/>
      </dsp:txXfrm>
    </dsp:sp>
    <dsp:sp modelId="{9071E8DC-DDBE-CD4E-9B99-FF7E5F21CEFF}">
      <dsp:nvSpPr>
        <dsp:cNvPr id="0" name=""/>
        <dsp:cNvSpPr/>
      </dsp:nvSpPr>
      <dsp:spPr>
        <a:xfrm>
          <a:off x="2103120" y="22899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32591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093"/>
                <a:satOff val="49148"/>
                <a:lumOff val="76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093"/>
                <a:satOff val="49148"/>
                <a:lumOff val="76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093"/>
                <a:satOff val="49148"/>
                <a:lumOff val="76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325910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2325910"/>
        <a:ext cx="2103120" cy="775145"/>
      </dsp:txXfrm>
    </dsp:sp>
    <dsp:sp modelId="{B09F43E3-E283-364B-BDDC-AEA3B436FB56}">
      <dsp:nvSpPr>
        <dsp:cNvPr id="0" name=""/>
        <dsp:cNvSpPr/>
      </dsp:nvSpPr>
      <dsp:spPr>
        <a:xfrm>
          <a:off x="2260854" y="2361109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כ-5.5 מיליון תושבים. 75 אחוז ממוצע סיני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2361109"/>
        <a:ext cx="8254746" cy="703989"/>
      </dsp:txXfrm>
    </dsp:sp>
    <dsp:sp modelId="{2A380769-BA5B-F344-93A6-E05188F7C102}">
      <dsp:nvSpPr>
        <dsp:cNvPr id="0" name=""/>
        <dsp:cNvSpPr/>
      </dsp:nvSpPr>
      <dsp:spPr>
        <a:xfrm>
          <a:off x="2103120" y="3065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3101056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3101056"/>
          <a:ext cx="1877198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3101056"/>
        <a:ext cx="1877198" cy="775145"/>
      </dsp:txXfrm>
    </dsp:sp>
    <dsp:sp modelId="{FBD01AEA-A8F9-FE4D-9602-487EAF61F09B}">
      <dsp:nvSpPr>
        <dsp:cNvPr id="0" name=""/>
        <dsp:cNvSpPr/>
      </dsp:nvSpPr>
      <dsp:spPr>
        <a:xfrm>
          <a:off x="2029114" y="3149138"/>
          <a:ext cx="8486321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כמליון זרים</a:t>
          </a:r>
          <a:endParaRPr lang="en-US" sz="1800" b="0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sp:txBody>
      <dsp:txXfrm>
        <a:off x="2029114" y="3149138"/>
        <a:ext cx="8486321" cy="703989"/>
      </dsp:txXfrm>
    </dsp:sp>
    <dsp:sp modelId="{098E18BB-B50B-7944-A588-57FAEF8C3BE4}">
      <dsp:nvSpPr>
        <dsp:cNvPr id="0" name=""/>
        <dsp:cNvSpPr/>
      </dsp:nvSpPr>
      <dsp:spPr>
        <a:xfrm>
          <a:off x="1877198" y="3840245"/>
          <a:ext cx="75087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1892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1892"/>
          <a:ext cx="210312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892"/>
        <a:ext cx="2103120" cy="645481"/>
      </dsp:txXfrm>
    </dsp:sp>
    <dsp:sp modelId="{4B7883FE-9BF1-834B-9E55-433D1207CAF9}">
      <dsp:nvSpPr>
        <dsp:cNvPr id="0" name=""/>
        <dsp:cNvSpPr/>
      </dsp:nvSpPr>
      <dsp:spPr>
        <a:xfrm>
          <a:off x="2260854" y="31204"/>
          <a:ext cx="8254746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לסינגפור אין משאבי טבע, אפילו לא מאגרי מים טבעיים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31204"/>
        <a:ext cx="8254746" cy="586228"/>
      </dsp:txXfrm>
    </dsp:sp>
    <dsp:sp modelId="{F855322D-A55D-8B49-879F-C673DBB2B4C9}">
      <dsp:nvSpPr>
        <dsp:cNvPr id="0" name=""/>
        <dsp:cNvSpPr/>
      </dsp:nvSpPr>
      <dsp:spPr>
        <a:xfrm>
          <a:off x="2103120" y="6174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64737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2425"/>
                <a:satOff val="13106"/>
                <a:lumOff val="20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2425"/>
                <a:satOff val="13106"/>
                <a:lumOff val="20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2425"/>
                <a:satOff val="13106"/>
                <a:lumOff val="20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647374"/>
          <a:ext cx="210312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647374"/>
        <a:ext cx="2103120" cy="645481"/>
      </dsp:txXfrm>
    </dsp:sp>
    <dsp:sp modelId="{040275F6-8CD8-B443-8E15-E2EA8C115BE0}">
      <dsp:nvSpPr>
        <dsp:cNvPr id="0" name=""/>
        <dsp:cNvSpPr/>
      </dsp:nvSpPr>
      <dsp:spPr>
        <a:xfrm>
          <a:off x="2260854" y="676685"/>
          <a:ext cx="8254746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הסיגנפורים קונים מים מזוהמים ממלזיה ומטהרים אותם ומי ביוב, מתפילים מי ים, ואוגרים מים במאגרים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676685"/>
        <a:ext cx="8254746" cy="586228"/>
      </dsp:txXfrm>
    </dsp:sp>
    <dsp:sp modelId="{1103FC42-5419-864B-A44F-32D393A0563C}">
      <dsp:nvSpPr>
        <dsp:cNvPr id="0" name=""/>
        <dsp:cNvSpPr/>
      </dsp:nvSpPr>
      <dsp:spPr>
        <a:xfrm>
          <a:off x="2103120" y="12629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292855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4850"/>
                <a:satOff val="26212"/>
                <a:lumOff val="4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4850"/>
                <a:satOff val="26212"/>
                <a:lumOff val="4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4850"/>
                <a:satOff val="26212"/>
                <a:lumOff val="4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292855"/>
          <a:ext cx="210312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292855"/>
        <a:ext cx="2103120" cy="645481"/>
      </dsp:txXfrm>
    </dsp:sp>
    <dsp:sp modelId="{DAF6D365-7021-E74E-8AD3-AB3AC6A0D057}">
      <dsp:nvSpPr>
        <dsp:cNvPr id="0" name=""/>
        <dsp:cNvSpPr/>
      </dsp:nvSpPr>
      <dsp:spPr>
        <a:xfrm>
          <a:off x="2260854" y="1322167"/>
          <a:ext cx="8254746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1322167"/>
        <a:ext cx="8254746" cy="586228"/>
      </dsp:txXfrm>
    </dsp:sp>
    <dsp:sp modelId="{9071E8DC-DDBE-CD4E-9B99-FF7E5F21CEFF}">
      <dsp:nvSpPr>
        <dsp:cNvPr id="0" name=""/>
        <dsp:cNvSpPr/>
      </dsp:nvSpPr>
      <dsp:spPr>
        <a:xfrm>
          <a:off x="2103120" y="19083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193833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7274"/>
                <a:satOff val="39318"/>
                <a:lumOff val="61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7274"/>
                <a:satOff val="39318"/>
                <a:lumOff val="61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7274"/>
                <a:satOff val="39318"/>
                <a:lumOff val="61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1938337"/>
          <a:ext cx="210312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938337"/>
        <a:ext cx="2103120" cy="645481"/>
      </dsp:txXfrm>
    </dsp:sp>
    <dsp:sp modelId="{B09F43E3-E283-364B-BDDC-AEA3B436FB56}">
      <dsp:nvSpPr>
        <dsp:cNvPr id="0" name=""/>
        <dsp:cNvSpPr/>
      </dsp:nvSpPr>
      <dsp:spPr>
        <a:xfrm>
          <a:off x="2260854" y="1967648"/>
          <a:ext cx="8254746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נמלי הים הסינגפורים הם מהגדולים בעולם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1967648"/>
        <a:ext cx="8254746" cy="586228"/>
      </dsp:txXfrm>
    </dsp:sp>
    <dsp:sp modelId="{2A380769-BA5B-F344-93A6-E05188F7C102}">
      <dsp:nvSpPr>
        <dsp:cNvPr id="0" name=""/>
        <dsp:cNvSpPr/>
      </dsp:nvSpPr>
      <dsp:spPr>
        <a:xfrm>
          <a:off x="2103120" y="255387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258381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699"/>
                <a:satOff val="52424"/>
                <a:lumOff val="81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699"/>
                <a:satOff val="52424"/>
                <a:lumOff val="81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699"/>
                <a:satOff val="52424"/>
                <a:lumOff val="81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2583819"/>
          <a:ext cx="1877198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2583819"/>
        <a:ext cx="1877198" cy="645481"/>
      </dsp:txXfrm>
    </dsp:sp>
    <dsp:sp modelId="{FBD01AEA-A8F9-FE4D-9602-487EAF61F09B}">
      <dsp:nvSpPr>
        <dsp:cNvPr id="0" name=""/>
        <dsp:cNvSpPr/>
      </dsp:nvSpPr>
      <dsp:spPr>
        <a:xfrm>
          <a:off x="2029114" y="2623858"/>
          <a:ext cx="8486321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חברת התעופה הסינגפורית ושדה התעופה צאנגי, יעילות וגודל (386 אלף)</a:t>
          </a:r>
        </a:p>
      </dsp:txBody>
      <dsp:txXfrm>
        <a:off x="2029114" y="2623858"/>
        <a:ext cx="8486321" cy="586228"/>
      </dsp:txXfrm>
    </dsp:sp>
    <dsp:sp modelId="{098E18BB-B50B-7944-A588-57FAEF8C3BE4}">
      <dsp:nvSpPr>
        <dsp:cNvPr id="0" name=""/>
        <dsp:cNvSpPr/>
      </dsp:nvSpPr>
      <dsp:spPr>
        <a:xfrm>
          <a:off x="1877198" y="3199358"/>
          <a:ext cx="75087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DF3FA-A181-4A2A-B61C-07CC6CD8CDB3}">
      <dsp:nvSpPr>
        <dsp:cNvPr id="0" name=""/>
        <dsp:cNvSpPr/>
      </dsp:nvSpPr>
      <dsp:spPr>
        <a:xfrm>
          <a:off x="0" y="32293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9B53E-B639-4848-BB09-11D0979D4577}">
      <dsp:nvSpPr>
        <dsp:cNvPr id="0" name=""/>
        <dsp:cNvSpPr/>
      </dsp:nvSpPr>
      <dsp:spPr>
        <a:xfrm>
          <a:off x="3058420" y="1375471"/>
          <a:ext cx="745699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לעומת זאת יש לסינגפור מיקום מצויין- נמל ימי עצום וטיסות קונקשיין לכל אסיה</a:t>
          </a:r>
          <a:endParaRPr lang="en-IL" sz="1900" kern="1200" dirty="0"/>
        </a:p>
      </dsp:txBody>
      <dsp:txXfrm>
        <a:off x="3058420" y="1375471"/>
        <a:ext cx="7456990" cy="645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9/10/22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7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הסב"ש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נעם סגל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סינגפור וישראל</a:t>
            </a:r>
            <a:endParaRPr lang="en-US" dirty="0"/>
          </a:p>
        </p:txBody>
      </p:sp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B0AC71BE-6C36-5953-EF84-04DB27D399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25" r="1625"/>
          <a:stretch/>
        </p:blipFill>
        <p:spPr>
          <a:xfrm>
            <a:off x="3444123" y="1691640"/>
            <a:ext cx="2425322" cy="3343204"/>
          </a:xfrm>
        </p:spPr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E67A1306-8387-8408-FEAF-520A43BB1D8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651" b="1651"/>
          <a:stretch/>
        </p:blipFill>
        <p:spPr>
          <a:xfrm>
            <a:off x="6352262" y="1691640"/>
            <a:ext cx="2425322" cy="3343204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e-IL" dirty="0"/>
              <a:t>לי קואן יו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e-IL" dirty="0"/>
              <a:t>דוד בן גוריון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F74C8AB-F847-F58A-7B89-FC1F3E125F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e-IL" dirty="0"/>
              <a:t>ראה"מ הראשון של סינגפור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A4B179D-6ECE-CDC7-80E3-5E1843793A1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he-IL" dirty="0"/>
              <a:t>ראה"מ הראשון של ישראל והמודל לחיקוי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הקשר הישראלי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dirty="0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הסבש נעם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9881886-08AD-4EDF-A671-BFE5C9E6E0E1}"/>
              </a:ext>
            </a:extLst>
          </p:cNvPr>
          <p:cNvSpPr txBox="1">
            <a:spLocks/>
          </p:cNvSpPr>
          <p:nvPr/>
        </p:nvSpPr>
        <p:spPr>
          <a:xfrm>
            <a:off x="576072" y="1560299"/>
            <a:ext cx="11111623" cy="109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ב-1965 נוצר קשר בין סינגפור הצעירה לישראל</a:t>
            </a:r>
          </a:p>
          <a:p>
            <a:pPr algn="r" rtl="1"/>
            <a:r>
              <a:rPr lang="he-IL" dirty="0"/>
              <a:t>ראה"מ לוי אשכול הסכים לסייע לסינגפור בידע צבאי</a:t>
            </a:r>
          </a:p>
          <a:p>
            <a:pPr algn="r" rtl="1"/>
            <a:r>
              <a:rPr lang="he-IL" dirty="0"/>
              <a:t>עד היום התעשיה הבטחונית הישראלית פעילה בסינגפור</a:t>
            </a:r>
          </a:p>
          <a:p>
            <a:pPr algn="r" rtl="1"/>
            <a:r>
              <a:rPr lang="he-IL" dirty="0"/>
              <a:t>"המקסיקנים"</a:t>
            </a:r>
          </a:p>
          <a:p>
            <a:pPr algn="r" rtl="1"/>
            <a:r>
              <a:rPr lang="he-IL" dirty="0"/>
              <a:t>ידע ישראלי שימש גם בתחומי-</a:t>
            </a:r>
          </a:p>
          <a:p>
            <a:pPr lvl="1" algn="r" rtl="1"/>
            <a:r>
              <a:rPr lang="he-IL" dirty="0"/>
              <a:t>תחבורה- רכבת תחתית (:	</a:t>
            </a:r>
          </a:p>
          <a:p>
            <a:pPr lvl="1" algn="r" rtl="1"/>
            <a:r>
              <a:rPr lang="he-IL" dirty="0"/>
              <a:t>"עמידר"- דיור ציבורי</a:t>
            </a:r>
          </a:p>
          <a:p>
            <a:pPr lvl="1" algn="r" rtl="1"/>
            <a:r>
              <a:rPr lang="he-IL" dirty="0"/>
              <a:t>התפלת מים</a:t>
            </a:r>
          </a:p>
          <a:p>
            <a:pPr marL="457200" lvl="1" indent="0" algn="r" rtl="1">
              <a:buNone/>
            </a:pP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חוקים משעשעים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dirty="0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הסבש נעם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9881886-08AD-4EDF-A671-BFE5C9E6E0E1}"/>
              </a:ext>
            </a:extLst>
          </p:cNvPr>
          <p:cNvSpPr txBox="1">
            <a:spLocks/>
          </p:cNvSpPr>
          <p:nvPr/>
        </p:nvSpPr>
        <p:spPr>
          <a:xfrm>
            <a:off x="576072" y="1560298"/>
            <a:ext cx="11111623" cy="46090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אסור למכור מסטיקים בסינגפור</a:t>
            </a:r>
          </a:p>
          <a:p>
            <a:pPr algn="r" rtl="1"/>
            <a:r>
              <a:rPr lang="he-IL" dirty="0"/>
              <a:t>חובה להוריד מים בשרותים ציבוריים</a:t>
            </a:r>
          </a:p>
          <a:p>
            <a:pPr algn="r" rtl="1"/>
            <a:r>
              <a:rPr lang="he-IL" dirty="0"/>
              <a:t>אסור להתחבר ל</a:t>
            </a:r>
            <a:r>
              <a:rPr lang="en-US" dirty="0"/>
              <a:t>WIFI </a:t>
            </a:r>
            <a:r>
              <a:rPr lang="he-IL" dirty="0"/>
              <a:t> פתוח בלי רשות בעליו</a:t>
            </a:r>
          </a:p>
          <a:p>
            <a:pPr algn="r" rtl="1"/>
            <a:r>
              <a:rPr lang="he-IL" dirty="0"/>
              <a:t>אסור להאכיל יונים</a:t>
            </a:r>
          </a:p>
          <a:p>
            <a:pPr algn="r" rtl="1"/>
            <a:r>
              <a:rPr lang="he-IL" dirty="0"/>
              <a:t>מותר למורים בבתי הספר המקומיים להכות בנים בלבד</a:t>
            </a:r>
          </a:p>
          <a:p>
            <a:pPr algn="r" rtl="1"/>
            <a:r>
              <a:rPr lang="he-IL" dirty="0"/>
              <a:t>500$ קנס על כל שתיה או אוכל ברכבת</a:t>
            </a:r>
          </a:p>
          <a:p>
            <a:pPr algn="r" rtl="1"/>
            <a:r>
              <a:rPr lang="he-IL" dirty="0"/>
              <a:t>אסור לעשן ברחובות המרכזיים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dirty="0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הסבש נעם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8B627-A975-48FA-9E4A-7EE48ABF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20" y="531518"/>
            <a:ext cx="4286248" cy="2400299"/>
          </a:xfrm>
          <a:prstGeom prst="rect">
            <a:avLst/>
          </a:prstGeom>
        </p:spPr>
      </p:pic>
      <p:pic>
        <p:nvPicPr>
          <p:cNvPr id="12" name="Picture 11" descr="A path next to a body of water&#10;&#10;Description automatically generated with low confidence">
            <a:extLst>
              <a:ext uri="{FF2B5EF4-FFF2-40B4-BE49-F238E27FC236}">
                <a16:creationId xmlns:a16="http://schemas.microsoft.com/office/drawing/2014/main" id="{1CD2F37E-4257-404A-B384-3D1F19D79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62" y="3021496"/>
            <a:ext cx="4473009" cy="2504885"/>
          </a:xfrm>
          <a:prstGeom prst="rect">
            <a:avLst/>
          </a:prstGeom>
        </p:spPr>
      </p:pic>
      <p:pic>
        <p:nvPicPr>
          <p:cNvPr id="14" name="Picture 13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0B6EA315-58FE-4C5B-AEF1-54E1988BD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491" y="3021495"/>
            <a:ext cx="3353405" cy="2511817"/>
          </a:xfrm>
          <a:prstGeom prst="rect">
            <a:avLst/>
          </a:prstGeom>
        </p:spPr>
      </p:pic>
      <p:pic>
        <p:nvPicPr>
          <p:cNvPr id="16" name="Picture 15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E268B3B1-FCEA-4671-9163-D79F37871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816" y="3011784"/>
            <a:ext cx="3453968" cy="2521528"/>
          </a:xfrm>
          <a:prstGeom prst="rect">
            <a:avLst/>
          </a:prstGeom>
        </p:spPr>
      </p:pic>
      <p:pic>
        <p:nvPicPr>
          <p:cNvPr id="18" name="Picture 17" descr="A picture containing greenhouse&#10;&#10;Description automatically generated">
            <a:extLst>
              <a:ext uri="{FF2B5EF4-FFF2-40B4-BE49-F238E27FC236}">
                <a16:creationId xmlns:a16="http://schemas.microsoft.com/office/drawing/2014/main" id="{FC5A9E87-6CDE-4F9F-B86B-96E2A6F7A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50" y="531519"/>
            <a:ext cx="4286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07B0B4-6BCF-4A11-A215-1F7EE93A1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ותודה על ההקשבה!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חידון פתיחה לחימום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738" y="2030799"/>
            <a:ext cx="1606850" cy="404830"/>
          </a:xfrm>
        </p:spPr>
        <p:txBody>
          <a:bodyPr/>
          <a:lstStyle/>
          <a:p>
            <a:pPr algn="r"/>
            <a:r>
              <a:rPr lang="he-IL" dirty="0"/>
              <a:t>פיל שהוא תבלין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הסבר למשחק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91FDD947-F702-4DE8-A615-AC5AF92A73C3}"/>
              </a:ext>
            </a:extLst>
          </p:cNvPr>
          <p:cNvSpPr txBox="1">
            <a:spLocks/>
          </p:cNvSpPr>
          <p:nvPr/>
        </p:nvSpPr>
        <p:spPr>
          <a:xfrm>
            <a:off x="4139738" y="2604370"/>
            <a:ext cx="1606850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פיל הוגה דעות</a:t>
            </a:r>
            <a:endParaRPr lang="en-US" dirty="0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E23081D8-11BB-471F-A717-F5AF35348F52}"/>
              </a:ext>
            </a:extLst>
          </p:cNvPr>
          <p:cNvSpPr txBox="1">
            <a:spLocks/>
          </p:cNvSpPr>
          <p:nvPr/>
        </p:nvSpPr>
        <p:spPr>
          <a:xfrm>
            <a:off x="4139738" y="3177941"/>
            <a:ext cx="1606850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פיל שהיא סטייק</a:t>
            </a:r>
            <a:endParaRPr lang="en-US" dirty="0"/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E0669B5E-F461-4751-8F10-D5FDBEBBC641}"/>
              </a:ext>
            </a:extLst>
          </p:cNvPr>
          <p:cNvSpPr txBox="1">
            <a:spLocks/>
          </p:cNvSpPr>
          <p:nvPr/>
        </p:nvSpPr>
        <p:spPr>
          <a:xfrm>
            <a:off x="2668385" y="3729484"/>
            <a:ext cx="3078203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פיל שגורם לעלים להיות ירוקים</a:t>
            </a:r>
            <a:endParaRPr lang="en-US" dirty="0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5502B6E-5863-4921-AD8F-7B4A7F3C5A11}"/>
              </a:ext>
            </a:extLst>
          </p:cNvPr>
          <p:cNvSpPr txBox="1">
            <a:spLocks/>
          </p:cNvSpPr>
          <p:nvPr/>
        </p:nvSpPr>
        <p:spPr>
          <a:xfrm>
            <a:off x="2308444" y="4262781"/>
            <a:ext cx="3438144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קציצת פיל אשכנזית, מוגשת עם גזר</a:t>
            </a:r>
            <a:endParaRPr lang="en-US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C5356F11-2650-415D-9CCB-6711498AF506}"/>
              </a:ext>
            </a:extLst>
          </p:cNvPr>
          <p:cNvSpPr txBox="1">
            <a:spLocks/>
          </p:cNvSpPr>
          <p:nvPr/>
        </p:nvSpPr>
        <p:spPr>
          <a:xfrm>
            <a:off x="186066" y="2030799"/>
            <a:ext cx="1606850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פילפל</a:t>
            </a:r>
            <a:endParaRPr lang="en-US" dirty="0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E1D97ABA-B682-4644-9DCD-F02D0557E90E}"/>
              </a:ext>
            </a:extLst>
          </p:cNvPr>
          <p:cNvSpPr txBox="1">
            <a:spLocks/>
          </p:cNvSpPr>
          <p:nvPr/>
        </p:nvSpPr>
        <p:spPr>
          <a:xfrm>
            <a:off x="186066" y="2604370"/>
            <a:ext cx="1606850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פילוסוף</a:t>
            </a:r>
            <a:endParaRPr lang="en-US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D5D6D9EA-0984-4F29-8414-D14AE73B356E}"/>
              </a:ext>
            </a:extLst>
          </p:cNvPr>
          <p:cNvSpPr txBox="1">
            <a:spLocks/>
          </p:cNvSpPr>
          <p:nvPr/>
        </p:nvSpPr>
        <p:spPr>
          <a:xfrm>
            <a:off x="186066" y="3226585"/>
            <a:ext cx="1606850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פילה</a:t>
            </a:r>
            <a:endParaRPr lang="en-US" dirty="0"/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F6A588FE-7CBD-4041-B4BC-85A2000C85C2}"/>
              </a:ext>
            </a:extLst>
          </p:cNvPr>
          <p:cNvSpPr txBox="1">
            <a:spLocks/>
          </p:cNvSpPr>
          <p:nvPr/>
        </p:nvSpPr>
        <p:spPr>
          <a:xfrm>
            <a:off x="186066" y="3755232"/>
            <a:ext cx="1606850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כלורפיל</a:t>
            </a:r>
            <a:endParaRPr lang="en-US" dirty="0"/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517205AC-5AEE-4022-A59D-FCFBDA8E4D7B}"/>
              </a:ext>
            </a:extLst>
          </p:cNvPr>
          <p:cNvSpPr txBox="1">
            <a:spLocks/>
          </p:cNvSpPr>
          <p:nvPr/>
        </p:nvSpPr>
        <p:spPr>
          <a:xfrm>
            <a:off x="171934" y="4219957"/>
            <a:ext cx="1606850" cy="4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dirty="0"/>
              <a:t>גפילטפיש</a:t>
            </a:r>
            <a:endParaRPr lang="en-US" dirty="0"/>
          </a:p>
        </p:txBody>
      </p:sp>
      <p:pic>
        <p:nvPicPr>
          <p:cNvPr id="17" name="Picture Placeholder 16" descr="A group of elephants with tusks&#10;&#10;Description automatically generated with medium confidence">
            <a:extLst>
              <a:ext uri="{FF2B5EF4-FFF2-40B4-BE49-F238E27FC236}">
                <a16:creationId xmlns:a16="http://schemas.microsoft.com/office/drawing/2014/main" id="{EA6836A4-3ED3-406C-8324-989C7F35D7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819" r="31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06" y="3610495"/>
            <a:ext cx="4840641" cy="1773555"/>
          </a:xfrm>
        </p:spPr>
        <p:txBody>
          <a:bodyPr/>
          <a:lstStyle/>
          <a:p>
            <a:pPr algn="ctr"/>
            <a:r>
              <a:rPr lang="he-IL" dirty="0"/>
              <a:t>מה הסיפור נוסעים לסינגפור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סינגפור בכללי</a:t>
            </a:r>
            <a:endParaRPr lang="en-US" dirty="0"/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827109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dirty="0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הסבש נעם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כלכלת סינגפור</a:t>
            </a:r>
            <a:endParaRPr lang="en-US" dirty="0"/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22020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dirty="0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הסבש נעם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he-IL" dirty="0"/>
              <a:t>מה אוכלים בסינגפור?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dirty="0"/>
              <a:t>קופי</a:t>
            </a:r>
            <a:endParaRPr lang="en-US" dirty="0"/>
          </a:p>
          <a:p>
            <a:pPr lvl="1"/>
            <a:r>
              <a:rPr lang="he-IL" dirty="0"/>
              <a:t>קפה שחור מסונן 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e-IL" dirty="0"/>
              <a:t>הכל!</a:t>
            </a:r>
            <a:endParaRPr lang="en-US" dirty="0"/>
          </a:p>
          <a:p>
            <a:pPr lvl="1"/>
            <a:r>
              <a:rPr lang="he-IL" dirty="0"/>
              <a:t>אין רשת מזון מהיר שלא שם ויש מלא מסעדות גורמה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e-IL" dirty="0"/>
              <a:t>צ'יקן רייס</a:t>
            </a:r>
            <a:endParaRPr lang="en-US" dirty="0"/>
          </a:p>
          <a:p>
            <a:pPr lvl="1"/>
            <a:r>
              <a:rPr lang="he-IL" dirty="0"/>
              <a:t>המנה הלאומית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אוכל אסייתי</a:t>
            </a:r>
            <a:endParaRPr lang="en-US" dirty="0"/>
          </a:p>
          <a:p>
            <a:pPr lvl="1"/>
            <a:r>
              <a:rPr lang="he-IL" dirty="0"/>
              <a:t>מלאזי, אינדונזי, יפני וסיני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e-IL" dirty="0"/>
              <a:t>כל יצור חי</a:t>
            </a:r>
          </a:p>
          <a:p>
            <a:r>
              <a:rPr lang="he-IL" dirty="0"/>
              <a:t>(חוץ מבני אדם)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הסינגליש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43376ED-019C-4547-8FC4-4ADC53D198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66" r="4266"/>
          <a:stretch/>
        </p:blipFill>
        <p:spPr>
          <a:xfrm>
            <a:off x="6646264" y="0"/>
            <a:ext cx="5545736" cy="606309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876FD71-3D65-4624-B3EC-4227BCF22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erlin Sans FB Demi" panose="020E0802020502020306" pitchFamily="34" charset="0"/>
              </a:rPr>
              <a:t>Lah!</a:t>
            </a:r>
          </a:p>
          <a:p>
            <a:r>
              <a:rPr lang="en-US" sz="3600" b="1" dirty="0">
                <a:latin typeface="Berlin Sans FB Demi" panose="020E0802020502020306" pitchFamily="34" charset="0"/>
              </a:rPr>
              <a:t>Can</a:t>
            </a:r>
          </a:p>
          <a:p>
            <a:r>
              <a:rPr lang="en-US" sz="3600" b="1" dirty="0">
                <a:latin typeface="Berlin Sans FB Demi" panose="020E0802020502020306" pitchFamily="34" charset="0"/>
              </a:rPr>
              <a:t>Kaki</a:t>
            </a:r>
          </a:p>
          <a:p>
            <a:r>
              <a:rPr lang="en-US" sz="3600" b="1" dirty="0" err="1">
                <a:latin typeface="Berlin Sans FB Demi" panose="020E0802020502020306" pitchFamily="34" charset="0"/>
              </a:rPr>
              <a:t>Tapawu</a:t>
            </a:r>
            <a:endParaRPr lang="en-US" sz="3600" b="1" dirty="0">
              <a:latin typeface="Berlin Sans FB Demi" panose="020E0802020502020306" pitchFamily="34" charset="0"/>
            </a:endParaRPr>
          </a:p>
          <a:p>
            <a:r>
              <a:rPr lang="en-US" sz="3600" b="1" dirty="0">
                <a:latin typeface="Berlin Sans FB Demi" panose="020E0802020502020306" pitchFamily="34" charset="0"/>
              </a:rPr>
              <a:t>KAPAK</a:t>
            </a:r>
          </a:p>
          <a:p>
            <a:r>
              <a:rPr lang="en-US" sz="3600" b="1" dirty="0">
                <a:latin typeface="Berlin Sans FB Demi" panose="020E0802020502020306" pitchFamily="34" charset="0"/>
              </a:rPr>
              <a:t>Uncle, Auntie</a:t>
            </a:r>
            <a:endParaRPr lang="en-IL" sz="36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הסינגליש והקפה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59" y="1380744"/>
            <a:ext cx="6209607" cy="486211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1. Kopi- 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Standard hot coffee with condensed milk.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2. Kopi C- 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with evaporated milk and sugar.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3. Kopi O- 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Black coffee (without milk) with sugar.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4. Kopi O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gtwalsheimprobold"/>
              </a:rPr>
              <a:t>Kosong</a:t>
            </a:r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- 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Black coffee (without milk) without sugar.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5. Kopi Siew Dai (if you like it less sweet)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6. Kopi O Siew Dai (black coffee, less sweet)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7. Kopi Gah Dai (if you like it sweet)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8. Kopi Gao (if you like it strong)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9. Kopi O Gao (strong black coffee)-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Black coffee (without milk) with sugar, and more coffee powder.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10. Kopi Po (if you like it weak) 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11. Kopi Di Lo (if you like it really strong)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12. Kopi Gu You (if you like it salty)- 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Hot coffee with a bit of salty butter inside.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13. Kopi Ka Koi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gtwalsheimprobold"/>
              </a:rPr>
              <a:t>Nrng</a:t>
            </a:r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- 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Hot coffee with an egg inside. 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14. Kopi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gtwalsheimprobold"/>
              </a:rPr>
              <a:t>Pua</a:t>
            </a:r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gtwalsheimprobold"/>
              </a:rPr>
              <a:t>Sio</a:t>
            </a:r>
            <a:r>
              <a:rPr lang="en-US" dirty="0">
                <a:solidFill>
                  <a:srgbClr val="161616"/>
                </a:solidFill>
                <a:latin typeface="gtwalsheimprobold"/>
              </a:rPr>
              <a:t>- room temp black coffee</a:t>
            </a:r>
            <a:endParaRPr lang="en-US" b="0" i="0" dirty="0">
              <a:solidFill>
                <a:srgbClr val="333333"/>
              </a:solidFill>
              <a:effectLst/>
              <a:latin typeface="gtwalsheimproregular"/>
            </a:endParaRP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gtwalsheimprobold"/>
              </a:rPr>
              <a:t>15. Kopi Peng- </a:t>
            </a:r>
            <a:r>
              <a:rPr lang="en-US" b="0" i="0" dirty="0">
                <a:solidFill>
                  <a:srgbClr val="333333"/>
                </a:solidFill>
                <a:effectLst/>
                <a:latin typeface="gtwalsheimproregular"/>
              </a:rPr>
              <a:t>Iced coffee, with condensed milk.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Placeholder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3376ED-019C-4547-8FC4-4ADC53D198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grayscl/>
          </a:blip>
          <a:srcRect l="22905" r="229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44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סינגפור ושכנותיה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dirty="0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הסבש נעם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9881886-08AD-4EDF-A671-BFE5C9E6E0E1}"/>
              </a:ext>
            </a:extLst>
          </p:cNvPr>
          <p:cNvSpPr txBox="1">
            <a:spLocks/>
          </p:cNvSpPr>
          <p:nvPr/>
        </p:nvSpPr>
        <p:spPr>
          <a:xfrm>
            <a:off x="576072" y="1560299"/>
            <a:ext cx="11111623" cy="109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בסינגפור רוב סיני שולט ומיעוט מוסלמי</a:t>
            </a:r>
          </a:p>
          <a:p>
            <a:pPr algn="r" rtl="1"/>
            <a:r>
              <a:rPr lang="he-IL" dirty="0"/>
              <a:t>סינגפור מוקפת במלזיה ואינדונזיה שבהן 90 ו-300 מליון תושבים שרובם מוסלמים</a:t>
            </a:r>
          </a:p>
          <a:p>
            <a:pPr algn="r" rtl="1"/>
            <a:r>
              <a:rPr lang="he-IL" dirty="0"/>
              <a:t>הסיגפורים בתחושה שבכל יום עלולים למחוץ את עצמאותם</a:t>
            </a:r>
          </a:p>
          <a:p>
            <a:pPr algn="r" rtl="1"/>
            <a:r>
              <a:rPr lang="he-IL" dirty="0"/>
              <a:t>לכן-</a:t>
            </a:r>
          </a:p>
          <a:p>
            <a:pPr lvl="1" algn="r" rtl="1"/>
            <a:r>
              <a:rPr lang="he-IL" dirty="0"/>
              <a:t>סינגפור משמרת צבא חזק ואיכותי (למשל פיקוד הסייבר החדש!)</a:t>
            </a:r>
            <a:endParaRPr lang="en-US" dirty="0"/>
          </a:p>
          <a:p>
            <a:pPr lvl="1" algn="r" rtl="1"/>
            <a:r>
              <a:rPr lang="he-IL" dirty="0"/>
              <a:t>פריסה גם מחוץ למדינה</a:t>
            </a:r>
          </a:p>
          <a:p>
            <a:pPr lvl="1" algn="r" rtl="1"/>
            <a:r>
              <a:rPr lang="he-IL" dirty="0"/>
              <a:t>סינגפור מקפידה לייבא תוצרת ומים משכנותיה</a:t>
            </a:r>
          </a:p>
          <a:p>
            <a:pPr lvl="1" algn="r" rtl="1"/>
            <a:r>
              <a:rPr lang="he-IL" dirty="0"/>
              <a:t>סינגפור מייצאת למלזיה מים מטוהרים ומוצרים נוספים</a:t>
            </a:r>
          </a:p>
        </p:txBody>
      </p:sp>
    </p:spTree>
    <p:extLst>
      <p:ext uri="{BB962C8B-B14F-4D97-AF65-F5344CB8AC3E}">
        <p14:creationId xmlns:p14="http://schemas.microsoft.com/office/powerpoint/2010/main" val="233525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{5DBFA02E-8091-4B35-B9B7-04A3B20751EB}tf11964407_win32</Template>
  <TotalTime>165</TotalTime>
  <Words>605</Words>
  <Application>Microsoft Macintosh PowerPoint</Application>
  <PresentationFormat>Widescreen</PresentationFormat>
  <Paragraphs>131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Berlin Sans FB Demi</vt:lpstr>
      <vt:lpstr>Calibri</vt:lpstr>
      <vt:lpstr>Courier New</vt:lpstr>
      <vt:lpstr>Gill Sans Light</vt:lpstr>
      <vt:lpstr>Gill Sans Nova</vt:lpstr>
      <vt:lpstr>Gill Sans Nova Light</vt:lpstr>
      <vt:lpstr>Gill Sans SemiBold</vt:lpstr>
      <vt:lpstr>gtwalsheimprobold</vt:lpstr>
      <vt:lpstr>gtwalsheimproregular</vt:lpstr>
      <vt:lpstr>Sagona Book</vt:lpstr>
      <vt:lpstr>Office Theme</vt:lpstr>
      <vt:lpstr>הסב"ש</vt:lpstr>
      <vt:lpstr>חידון פתיחה לחימום</vt:lpstr>
      <vt:lpstr>מה הסיפור נוסעים לסינגפור</vt:lpstr>
      <vt:lpstr>סינגפור בכללי</vt:lpstr>
      <vt:lpstr>כלכלת סינגפור</vt:lpstr>
      <vt:lpstr>מה אוכלים בסינגפור?</vt:lpstr>
      <vt:lpstr>הסינגליש</vt:lpstr>
      <vt:lpstr>הסינגליש והקפה</vt:lpstr>
      <vt:lpstr>סינגפור ושכנותיה</vt:lpstr>
      <vt:lpstr>סינגפור וישראל</vt:lpstr>
      <vt:lpstr>הקשר הישראלי</vt:lpstr>
      <vt:lpstr>חוקים משעשעים</vt:lpstr>
      <vt:lpstr>PowerPoint Presentation</vt:lpstr>
      <vt:lpstr>שאלות?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Guy Segal</dc:creator>
  <cp:lastModifiedBy>Microsoft Office User</cp:lastModifiedBy>
  <cp:revision>15</cp:revision>
  <dcterms:created xsi:type="dcterms:W3CDTF">2022-09-09T12:49:31Z</dcterms:created>
  <dcterms:modified xsi:type="dcterms:W3CDTF">2022-09-10T15:49:46Z</dcterms:modified>
</cp:coreProperties>
</file>