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62" r:id="rId10"/>
    <p:sldId id="268" r:id="rId11"/>
    <p:sldId id="269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120CB8-D84B-48BC-9D72-6F9519F479E4}" type="doc">
      <dgm:prSet loTypeId="urn:microsoft.com/office/officeart/2005/8/layout/cycle7" loCatId="cycle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1D3C67-48E3-4B6B-A3F6-D0F6FFC4D56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Inventory Database</a:t>
          </a:r>
          <a:endParaRPr lang="en-US" dirty="0">
            <a:solidFill>
              <a:schemeClr val="tx1"/>
            </a:solidFill>
          </a:endParaRPr>
        </a:p>
      </dgm:t>
    </dgm:pt>
    <dgm:pt modelId="{ACD31AE8-6577-4D4D-8329-B7FA94843D30}" type="parTrans" cxnId="{8D4E990B-5B69-44E2-8E03-7AE655499D23}">
      <dgm:prSet/>
      <dgm:spPr/>
      <dgm:t>
        <a:bodyPr/>
        <a:lstStyle/>
        <a:p>
          <a:endParaRPr lang="en-US"/>
        </a:p>
      </dgm:t>
    </dgm:pt>
    <dgm:pt modelId="{E1F19C87-4291-45BC-9222-105776406DC9}" type="sibTrans" cxnId="{8D4E990B-5B69-44E2-8E03-7AE655499D23}">
      <dgm:prSet/>
      <dgm:spPr>
        <a:noFill/>
      </dgm:spPr>
      <dgm:t>
        <a:bodyPr/>
        <a:lstStyle/>
        <a:p>
          <a:endParaRPr lang="en-US"/>
        </a:p>
      </dgm:t>
    </dgm:pt>
    <dgm:pt modelId="{A2F736C7-F594-44B9-BD4A-6AEB7A873C2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Google Shopping</a:t>
          </a:r>
          <a:endParaRPr lang="en-US" dirty="0">
            <a:solidFill>
              <a:schemeClr val="tx1"/>
            </a:solidFill>
          </a:endParaRPr>
        </a:p>
      </dgm:t>
    </dgm:pt>
    <dgm:pt modelId="{E19016A9-4069-46DE-B5C8-456E438DB92C}" type="parTrans" cxnId="{C047843E-82D0-4C93-8702-EF67030D212B}">
      <dgm:prSet/>
      <dgm:spPr/>
      <dgm:t>
        <a:bodyPr/>
        <a:lstStyle/>
        <a:p>
          <a:endParaRPr lang="en-US"/>
        </a:p>
      </dgm:t>
    </dgm:pt>
    <dgm:pt modelId="{0A72A342-E9C2-40CB-BBDD-D2FD113C774C}" type="sibTrans" cxnId="{C047843E-82D0-4C93-8702-EF67030D212B}">
      <dgm:prSet/>
      <dgm:spPr/>
      <dgm:t>
        <a:bodyPr/>
        <a:lstStyle/>
        <a:p>
          <a:endParaRPr lang="en-US"/>
        </a:p>
      </dgm:t>
    </dgm:pt>
    <dgm:pt modelId="{9D42B003-CCE2-431D-84D8-4A39A5B8828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Application</a:t>
          </a:r>
          <a:endParaRPr lang="en-US" dirty="0">
            <a:solidFill>
              <a:schemeClr val="tx1"/>
            </a:solidFill>
          </a:endParaRPr>
        </a:p>
      </dgm:t>
    </dgm:pt>
    <dgm:pt modelId="{5EF4A44E-331B-4BDB-B2BD-1E5592CD5A5A}" type="parTrans" cxnId="{B97BD816-0732-458D-B830-E9CDDCB88151}">
      <dgm:prSet/>
      <dgm:spPr/>
      <dgm:t>
        <a:bodyPr/>
        <a:lstStyle/>
        <a:p>
          <a:endParaRPr lang="en-US"/>
        </a:p>
      </dgm:t>
    </dgm:pt>
    <dgm:pt modelId="{0FEA359F-4D33-44D4-9A11-4730B530A832}" type="sibTrans" cxnId="{B97BD816-0732-458D-B830-E9CDDCB88151}">
      <dgm:prSet/>
      <dgm:spPr/>
      <dgm:t>
        <a:bodyPr/>
        <a:lstStyle/>
        <a:p>
          <a:endParaRPr lang="en-US"/>
        </a:p>
      </dgm:t>
    </dgm:pt>
    <dgm:pt modelId="{65CDF275-37EE-46A1-AEFD-345644669151}" type="pres">
      <dgm:prSet presAssocID="{52120CB8-D84B-48BC-9D72-6F9519F479E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A83779-8D82-4E78-B58E-8D6D482F73E3}" type="pres">
      <dgm:prSet presAssocID="{691D3C67-48E3-4B6B-A3F6-D0F6FFC4D560}" presName="node" presStyleLbl="node1" presStyleIdx="0" presStyleCnt="3" custRadScaleRad="151415" custRadScaleInc="-428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306B2A-BA88-4EA0-A473-1F6B53406573}" type="pres">
      <dgm:prSet presAssocID="{E1F19C87-4291-45BC-9222-105776406DC9}" presName="sibTrans" presStyleLbl="sibTrans2D1" presStyleIdx="0" presStyleCnt="3" custLinFactY="-125496" custLinFactNeighborX="82427" custLinFactNeighborY="-200000"/>
      <dgm:spPr/>
      <dgm:t>
        <a:bodyPr/>
        <a:lstStyle/>
        <a:p>
          <a:endParaRPr lang="en-US"/>
        </a:p>
      </dgm:t>
    </dgm:pt>
    <dgm:pt modelId="{B65064DD-13E6-4C28-8B41-781F5ED7AC1E}" type="pres">
      <dgm:prSet presAssocID="{E1F19C87-4291-45BC-9222-105776406DC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1352514-2667-44E7-8CEF-00702B0E9349}" type="pres">
      <dgm:prSet presAssocID="{A2F736C7-F594-44B9-BD4A-6AEB7A873C24}" presName="node" presStyleLbl="node1" presStyleIdx="1" presStyleCnt="3" custRadScaleRad="114335" custRadScaleInc="362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60B3C0-6517-4F22-87CF-A07DF7ACBFE8}" type="pres">
      <dgm:prSet presAssocID="{0A72A342-E9C2-40CB-BBDD-D2FD113C774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BB42571-DB72-403C-987B-E71BF0EC7633}" type="pres">
      <dgm:prSet presAssocID="{0A72A342-E9C2-40CB-BBDD-D2FD113C774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4805D75-358A-4994-856E-B5EC42404083}" type="pres">
      <dgm:prSet presAssocID="{9D42B003-CCE2-431D-84D8-4A39A5B8828D}" presName="node" presStyleLbl="node1" presStyleIdx="2" presStyleCnt="3" custRadScaleRad="61213" custRadScaleInc="663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D01C1F-C1BD-4BAA-AA50-919D0636FA83}" type="pres">
      <dgm:prSet presAssocID="{0FEA359F-4D33-44D4-9A11-4730B530A83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8BFE52D-FD7F-40C7-A723-09949C3F1766}" type="pres">
      <dgm:prSet presAssocID="{0FEA359F-4D33-44D4-9A11-4730B530A832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3081060B-00E5-4D2F-8241-9C5F64B0CCCF}" type="presOf" srcId="{0FEA359F-4D33-44D4-9A11-4730B530A832}" destId="{F8BFE52D-FD7F-40C7-A723-09949C3F1766}" srcOrd="1" destOrd="0" presId="urn:microsoft.com/office/officeart/2005/8/layout/cycle7"/>
    <dgm:cxn modelId="{8D4E990B-5B69-44E2-8E03-7AE655499D23}" srcId="{52120CB8-D84B-48BC-9D72-6F9519F479E4}" destId="{691D3C67-48E3-4B6B-A3F6-D0F6FFC4D560}" srcOrd="0" destOrd="0" parTransId="{ACD31AE8-6577-4D4D-8329-B7FA94843D30}" sibTransId="{E1F19C87-4291-45BC-9222-105776406DC9}"/>
    <dgm:cxn modelId="{C047843E-82D0-4C93-8702-EF67030D212B}" srcId="{52120CB8-D84B-48BC-9D72-6F9519F479E4}" destId="{A2F736C7-F594-44B9-BD4A-6AEB7A873C24}" srcOrd="1" destOrd="0" parTransId="{E19016A9-4069-46DE-B5C8-456E438DB92C}" sibTransId="{0A72A342-E9C2-40CB-BBDD-D2FD113C774C}"/>
    <dgm:cxn modelId="{D3BD8C94-2B57-4B83-B490-A6346E1516CE}" type="presOf" srcId="{691D3C67-48E3-4B6B-A3F6-D0F6FFC4D560}" destId="{49A83779-8D82-4E78-B58E-8D6D482F73E3}" srcOrd="0" destOrd="0" presId="urn:microsoft.com/office/officeart/2005/8/layout/cycle7"/>
    <dgm:cxn modelId="{9481DC82-D805-49A5-ADF6-85BC5ADBA15C}" type="presOf" srcId="{E1F19C87-4291-45BC-9222-105776406DC9}" destId="{B65064DD-13E6-4C28-8B41-781F5ED7AC1E}" srcOrd="1" destOrd="0" presId="urn:microsoft.com/office/officeart/2005/8/layout/cycle7"/>
    <dgm:cxn modelId="{314DF6F4-29EE-4400-A1C7-07BFAFEB3774}" type="presOf" srcId="{0A72A342-E9C2-40CB-BBDD-D2FD113C774C}" destId="{CD60B3C0-6517-4F22-87CF-A07DF7ACBFE8}" srcOrd="0" destOrd="0" presId="urn:microsoft.com/office/officeart/2005/8/layout/cycle7"/>
    <dgm:cxn modelId="{FE87E1F2-2408-4B9B-9539-F815CBB5723B}" type="presOf" srcId="{E1F19C87-4291-45BC-9222-105776406DC9}" destId="{EE306B2A-BA88-4EA0-A473-1F6B53406573}" srcOrd="0" destOrd="0" presId="urn:microsoft.com/office/officeart/2005/8/layout/cycle7"/>
    <dgm:cxn modelId="{B97BD816-0732-458D-B830-E9CDDCB88151}" srcId="{52120CB8-D84B-48BC-9D72-6F9519F479E4}" destId="{9D42B003-CCE2-431D-84D8-4A39A5B8828D}" srcOrd="2" destOrd="0" parTransId="{5EF4A44E-331B-4BDB-B2BD-1E5592CD5A5A}" sibTransId="{0FEA359F-4D33-44D4-9A11-4730B530A832}"/>
    <dgm:cxn modelId="{DD9E8E17-E17D-430D-A19C-3D52CAFD01F0}" type="presOf" srcId="{0FEA359F-4D33-44D4-9A11-4730B530A832}" destId="{52D01C1F-C1BD-4BAA-AA50-919D0636FA83}" srcOrd="0" destOrd="0" presId="urn:microsoft.com/office/officeart/2005/8/layout/cycle7"/>
    <dgm:cxn modelId="{3CB98299-E8C9-43C1-AF9E-24E22BDA4A5C}" type="presOf" srcId="{9D42B003-CCE2-431D-84D8-4A39A5B8828D}" destId="{04805D75-358A-4994-856E-B5EC42404083}" srcOrd="0" destOrd="0" presId="urn:microsoft.com/office/officeart/2005/8/layout/cycle7"/>
    <dgm:cxn modelId="{34E9EE21-5B54-4AC5-8A40-8DB00BBC127C}" type="presOf" srcId="{0A72A342-E9C2-40CB-BBDD-D2FD113C774C}" destId="{BBB42571-DB72-403C-987B-E71BF0EC7633}" srcOrd="1" destOrd="0" presId="urn:microsoft.com/office/officeart/2005/8/layout/cycle7"/>
    <dgm:cxn modelId="{C3D42F73-1300-4362-9D5F-6B0F3987042F}" type="presOf" srcId="{52120CB8-D84B-48BC-9D72-6F9519F479E4}" destId="{65CDF275-37EE-46A1-AEFD-345644669151}" srcOrd="0" destOrd="0" presId="urn:microsoft.com/office/officeart/2005/8/layout/cycle7"/>
    <dgm:cxn modelId="{E50F99B9-7B44-4CE8-9CD6-6D9756A5CE17}" type="presOf" srcId="{A2F736C7-F594-44B9-BD4A-6AEB7A873C24}" destId="{A1352514-2667-44E7-8CEF-00702B0E9349}" srcOrd="0" destOrd="0" presId="urn:microsoft.com/office/officeart/2005/8/layout/cycle7"/>
    <dgm:cxn modelId="{C3960912-CE43-4CD1-813E-D0D9A73653DE}" type="presParOf" srcId="{65CDF275-37EE-46A1-AEFD-345644669151}" destId="{49A83779-8D82-4E78-B58E-8D6D482F73E3}" srcOrd="0" destOrd="0" presId="urn:microsoft.com/office/officeart/2005/8/layout/cycle7"/>
    <dgm:cxn modelId="{84BDB96F-8566-4197-BC93-DA917BC47605}" type="presParOf" srcId="{65CDF275-37EE-46A1-AEFD-345644669151}" destId="{EE306B2A-BA88-4EA0-A473-1F6B53406573}" srcOrd="1" destOrd="0" presId="urn:microsoft.com/office/officeart/2005/8/layout/cycle7"/>
    <dgm:cxn modelId="{98F6E870-D208-440D-885D-7A8E51A0157B}" type="presParOf" srcId="{EE306B2A-BA88-4EA0-A473-1F6B53406573}" destId="{B65064DD-13E6-4C28-8B41-781F5ED7AC1E}" srcOrd="0" destOrd="0" presId="urn:microsoft.com/office/officeart/2005/8/layout/cycle7"/>
    <dgm:cxn modelId="{EE96E7F3-23E8-4643-AC79-92387A662321}" type="presParOf" srcId="{65CDF275-37EE-46A1-AEFD-345644669151}" destId="{A1352514-2667-44E7-8CEF-00702B0E9349}" srcOrd="2" destOrd="0" presId="urn:microsoft.com/office/officeart/2005/8/layout/cycle7"/>
    <dgm:cxn modelId="{F4D99F03-D5F0-43EF-BBC3-E9119E8D0090}" type="presParOf" srcId="{65CDF275-37EE-46A1-AEFD-345644669151}" destId="{CD60B3C0-6517-4F22-87CF-A07DF7ACBFE8}" srcOrd="3" destOrd="0" presId="urn:microsoft.com/office/officeart/2005/8/layout/cycle7"/>
    <dgm:cxn modelId="{45EC4DF9-0A47-480F-9053-759E2386E39C}" type="presParOf" srcId="{CD60B3C0-6517-4F22-87CF-A07DF7ACBFE8}" destId="{BBB42571-DB72-403C-987B-E71BF0EC7633}" srcOrd="0" destOrd="0" presId="urn:microsoft.com/office/officeart/2005/8/layout/cycle7"/>
    <dgm:cxn modelId="{98C86B9D-EE59-4AD6-BFA6-1BC58D895248}" type="presParOf" srcId="{65CDF275-37EE-46A1-AEFD-345644669151}" destId="{04805D75-358A-4994-856E-B5EC42404083}" srcOrd="4" destOrd="0" presId="urn:microsoft.com/office/officeart/2005/8/layout/cycle7"/>
    <dgm:cxn modelId="{EC4E40C3-52F2-43D2-ACF2-714493841463}" type="presParOf" srcId="{65CDF275-37EE-46A1-AEFD-345644669151}" destId="{52D01C1F-C1BD-4BAA-AA50-919D0636FA83}" srcOrd="5" destOrd="0" presId="urn:microsoft.com/office/officeart/2005/8/layout/cycle7"/>
    <dgm:cxn modelId="{E9D15350-43E9-4695-8EAD-2DF2F2D52403}" type="presParOf" srcId="{52D01C1F-C1BD-4BAA-AA50-919D0636FA83}" destId="{F8BFE52D-FD7F-40C7-A723-09949C3F1766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83779-8D82-4E78-B58E-8D6D482F73E3}">
      <dsp:nvSpPr>
        <dsp:cNvPr id="0" name=""/>
        <dsp:cNvSpPr/>
      </dsp:nvSpPr>
      <dsp:spPr>
        <a:xfrm>
          <a:off x="304797" y="265115"/>
          <a:ext cx="1522362" cy="7611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Inventory Database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27091" y="287409"/>
        <a:ext cx="1477774" cy="716593"/>
      </dsp:txXfrm>
    </dsp:sp>
    <dsp:sp modelId="{EE306B2A-BA88-4EA0-A473-1F6B53406573}">
      <dsp:nvSpPr>
        <dsp:cNvPr id="0" name=""/>
        <dsp:cNvSpPr/>
      </dsp:nvSpPr>
      <dsp:spPr>
        <a:xfrm rot="3533387">
          <a:off x="2333786" y="1286808"/>
          <a:ext cx="854867" cy="266413"/>
        </a:xfrm>
        <a:prstGeom prst="leftRightArrow">
          <a:avLst>
            <a:gd name="adj1" fmla="val 60000"/>
            <a:gd name="adj2" fmla="val 50000"/>
          </a:avLst>
        </a:prstGeom>
        <a:noFill/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413710" y="1340091"/>
        <a:ext cx="695019" cy="159847"/>
      </dsp:txXfrm>
    </dsp:sp>
    <dsp:sp modelId="{A1352514-2667-44E7-8CEF-00702B0E9349}">
      <dsp:nvSpPr>
        <dsp:cNvPr id="0" name=""/>
        <dsp:cNvSpPr/>
      </dsp:nvSpPr>
      <dsp:spPr>
        <a:xfrm>
          <a:off x="2285997" y="3548064"/>
          <a:ext cx="1522362" cy="7611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0081594"/>
                <a:satOff val="4384"/>
                <a:lumOff val="1275"/>
                <a:alphaOff val="0"/>
                <a:shade val="15000"/>
                <a:satMod val="180000"/>
              </a:schemeClr>
            </a:gs>
            <a:gs pos="50000">
              <a:schemeClr val="accent2">
                <a:hueOff val="-10081594"/>
                <a:satOff val="4384"/>
                <a:lumOff val="1275"/>
                <a:alphaOff val="0"/>
                <a:shade val="45000"/>
                <a:satMod val="170000"/>
              </a:schemeClr>
            </a:gs>
            <a:gs pos="70000">
              <a:schemeClr val="accent2">
                <a:hueOff val="-10081594"/>
                <a:satOff val="4384"/>
                <a:lumOff val="1275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10081594"/>
                <a:satOff val="4384"/>
                <a:lumOff val="1275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Google Shopping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308291" y="3570358"/>
        <a:ext cx="1477774" cy="716593"/>
      </dsp:txXfrm>
    </dsp:sp>
    <dsp:sp modelId="{CD60B3C0-6517-4F22-87CF-A07DF7ACBFE8}">
      <dsp:nvSpPr>
        <dsp:cNvPr id="0" name=""/>
        <dsp:cNvSpPr/>
      </dsp:nvSpPr>
      <dsp:spPr>
        <a:xfrm rot="13042777">
          <a:off x="1668068" y="3068373"/>
          <a:ext cx="854867" cy="26641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0081594"/>
                <a:satOff val="4384"/>
                <a:lumOff val="1275"/>
                <a:alphaOff val="0"/>
                <a:shade val="15000"/>
                <a:satMod val="180000"/>
              </a:schemeClr>
            </a:gs>
            <a:gs pos="50000">
              <a:schemeClr val="accent2">
                <a:hueOff val="-10081594"/>
                <a:satOff val="4384"/>
                <a:lumOff val="1275"/>
                <a:alphaOff val="0"/>
                <a:shade val="45000"/>
                <a:satMod val="170000"/>
              </a:schemeClr>
            </a:gs>
            <a:gs pos="70000">
              <a:schemeClr val="accent2">
                <a:hueOff val="-10081594"/>
                <a:satOff val="4384"/>
                <a:lumOff val="1275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10081594"/>
                <a:satOff val="4384"/>
                <a:lumOff val="1275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1747992" y="3121656"/>
        <a:ext cx="695019" cy="159847"/>
      </dsp:txXfrm>
    </dsp:sp>
    <dsp:sp modelId="{04805D75-358A-4994-856E-B5EC42404083}">
      <dsp:nvSpPr>
        <dsp:cNvPr id="0" name=""/>
        <dsp:cNvSpPr/>
      </dsp:nvSpPr>
      <dsp:spPr>
        <a:xfrm>
          <a:off x="382644" y="2093914"/>
          <a:ext cx="1522362" cy="7611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0163188"/>
                <a:satOff val="8769"/>
                <a:lumOff val="2550"/>
                <a:alphaOff val="0"/>
                <a:shade val="15000"/>
                <a:satMod val="180000"/>
              </a:schemeClr>
            </a:gs>
            <a:gs pos="50000">
              <a:schemeClr val="accent2">
                <a:hueOff val="-20163188"/>
                <a:satOff val="8769"/>
                <a:lumOff val="2550"/>
                <a:alphaOff val="0"/>
                <a:shade val="45000"/>
                <a:satMod val="170000"/>
              </a:schemeClr>
            </a:gs>
            <a:gs pos="70000">
              <a:schemeClr val="accent2">
                <a:hueOff val="-20163188"/>
                <a:satOff val="8769"/>
                <a:lumOff val="255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20163188"/>
                <a:satOff val="8769"/>
                <a:lumOff val="255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Application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04938" y="2116208"/>
        <a:ext cx="1477774" cy="716593"/>
      </dsp:txXfrm>
    </dsp:sp>
    <dsp:sp modelId="{52D01C1F-C1BD-4BAA-AA50-919D0636FA83}">
      <dsp:nvSpPr>
        <dsp:cNvPr id="0" name=""/>
        <dsp:cNvSpPr/>
      </dsp:nvSpPr>
      <dsp:spPr>
        <a:xfrm rot="16053753">
          <a:off x="677468" y="1426898"/>
          <a:ext cx="854867" cy="26641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20163188"/>
                <a:satOff val="8769"/>
                <a:lumOff val="2550"/>
                <a:alphaOff val="0"/>
                <a:shade val="15000"/>
                <a:satMod val="180000"/>
              </a:schemeClr>
            </a:gs>
            <a:gs pos="50000">
              <a:schemeClr val="accent2">
                <a:hueOff val="-20163188"/>
                <a:satOff val="8769"/>
                <a:lumOff val="2550"/>
                <a:alphaOff val="0"/>
                <a:shade val="45000"/>
                <a:satMod val="170000"/>
              </a:schemeClr>
            </a:gs>
            <a:gs pos="70000">
              <a:schemeClr val="accent2">
                <a:hueOff val="-20163188"/>
                <a:satOff val="8769"/>
                <a:lumOff val="255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20163188"/>
                <a:satOff val="8769"/>
                <a:lumOff val="255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757392" y="1480181"/>
        <a:ext cx="695019" cy="159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DE3FE8B-B987-4D2D-BA55-F7545B4C8397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E3FE8B-B987-4D2D-BA55-F7545B4C8397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E3FE8B-B987-4D2D-BA55-F7545B4C8397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E3FE8B-B987-4D2D-BA55-F7545B4C8397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E3FE8B-B987-4D2D-BA55-F7545B4C8397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E3FE8B-B987-4D2D-BA55-F7545B4C8397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E3FE8B-B987-4D2D-BA55-F7545B4C8397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E3FE8B-B987-4D2D-BA55-F7545B4C8397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E3FE8B-B987-4D2D-BA55-F7545B4C8397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DE3FE8B-B987-4D2D-BA55-F7545B4C8397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DE3FE8B-B987-4D2D-BA55-F7545B4C8397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DE3FE8B-B987-4D2D-BA55-F7545B4C8397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apis.com/shopping/search/v1/public/products?key=AIzaSyAVsFc9Sv94UMMQFAtk-uA8Bp0AogfiJ1A&amp;country=US&amp;q=008888526841&amp;alt=JS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Price Comparison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CSCI 4970: Capstone</a:t>
            </a:r>
          </a:p>
          <a:p>
            <a:r>
              <a:rPr lang="en-US" dirty="0" smtClean="0"/>
              <a:t>Lucy </a:t>
            </a:r>
            <a:r>
              <a:rPr lang="en-US" dirty="0" err="1" smtClean="0"/>
              <a:t>Horpedahl</a:t>
            </a:r>
            <a:r>
              <a:rPr lang="en-US" dirty="0" smtClean="0"/>
              <a:t>, Nathan Noonan, Dan </a:t>
            </a:r>
            <a:r>
              <a:rPr lang="en-US" dirty="0" err="1" smtClean="0"/>
              <a:t>O’Doherty</a:t>
            </a:r>
            <a:r>
              <a:rPr lang="en-US" dirty="0" smtClean="0"/>
              <a:t>, Nick Richardson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https://www.googleapis.com/shopping/search/v1/public/products?key=AIzaSyAVsFc9Sv94UMMQFAtk-uA8Bp0AogfiJ1A&amp;country=US&amp;q=008888526841&amp;alt=JSON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Results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42" name="Picture 18" descr="C:\Users\Los Haches\AppData\Local\Microsoft\Windows\Temporary Internet Files\Content.IE5\QX8V1TI6\MC900431505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743200" y="1600200"/>
            <a:ext cx="36576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Los Haches\AppData\Local\Microsoft\Windows\Temporary Internet Files\Content.IE5\HJB9DV5F\MC910216407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390775" y="1843881"/>
            <a:ext cx="4362450" cy="3800475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Justin Richardson</a:t>
            </a:r>
          </a:p>
          <a:p>
            <a:pPr lvl="1"/>
            <a:r>
              <a:rPr lang="en-US" dirty="0" smtClean="0"/>
              <a:t>owner of Digital Attitudes</a:t>
            </a:r>
          </a:p>
          <a:p>
            <a:pPr lvl="1"/>
            <a:r>
              <a:rPr lang="en-US" dirty="0" smtClean="0"/>
              <a:t>Small business in Crossroads Mall</a:t>
            </a:r>
          </a:p>
          <a:p>
            <a:r>
              <a:rPr lang="en-US" dirty="0" smtClean="0"/>
              <a:t>Sells</a:t>
            </a:r>
          </a:p>
          <a:p>
            <a:pPr lvl="1"/>
            <a:r>
              <a:rPr lang="en-US" dirty="0" smtClean="0"/>
              <a:t>Japanese animation collectibles</a:t>
            </a:r>
          </a:p>
          <a:p>
            <a:pPr lvl="1"/>
            <a:r>
              <a:rPr lang="en-US" dirty="0" smtClean="0"/>
              <a:t>Movies</a:t>
            </a:r>
          </a:p>
          <a:p>
            <a:pPr lvl="1"/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More</a:t>
            </a:r>
          </a:p>
          <a:p>
            <a:r>
              <a:rPr lang="en-US" dirty="0" smtClean="0"/>
              <a:t>Also sells used items</a:t>
            </a:r>
          </a:p>
          <a:p>
            <a:pPr lvl="1"/>
            <a:r>
              <a:rPr lang="en-US" dirty="0" smtClean="0"/>
              <a:t>Bases prices on Amazon Marketplaces prices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new point-of-sale system for Digital Attitudes</a:t>
            </a:r>
          </a:p>
          <a:p>
            <a:r>
              <a:rPr lang="en-US" dirty="0" smtClean="0"/>
              <a:t>Mostly same functionality as typical point-of-sale</a:t>
            </a:r>
          </a:p>
          <a:p>
            <a:r>
              <a:rPr lang="en-US" dirty="0" smtClean="0"/>
              <a:t>Additional feature</a:t>
            </a:r>
          </a:p>
          <a:p>
            <a:pPr lvl="1"/>
            <a:r>
              <a:rPr lang="en-US" dirty="0" smtClean="0"/>
              <a:t>Price comparison component</a:t>
            </a:r>
          </a:p>
          <a:p>
            <a:pPr lvl="2"/>
            <a:r>
              <a:rPr lang="en-US" dirty="0" smtClean="0"/>
              <a:t>Allows specific items to be looked up on Amazon</a:t>
            </a:r>
          </a:p>
          <a:p>
            <a:pPr lvl="2"/>
            <a:r>
              <a:rPr lang="en-US" dirty="0" smtClean="0"/>
              <a:t>Client can use these prices to determine if his prices need to be changed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Reasons</a:t>
            </a:r>
          </a:p>
          <a:p>
            <a:pPr lvl="1"/>
            <a:r>
              <a:rPr lang="en-US" dirty="0" smtClean="0"/>
              <a:t>Client’s current point-of-sale system was better than expected</a:t>
            </a:r>
          </a:p>
          <a:p>
            <a:pPr lvl="1"/>
            <a:r>
              <a:rPr lang="en-US" dirty="0" smtClean="0"/>
              <a:t>Developing a full point-of-sale system would be a very big project</a:t>
            </a:r>
          </a:p>
          <a:p>
            <a:r>
              <a:rPr lang="en-US" dirty="0" smtClean="0"/>
              <a:t>Narrowed project to only be a price comparison application</a:t>
            </a:r>
          </a:p>
          <a:p>
            <a:pPr lvl="1"/>
            <a:r>
              <a:rPr lang="en-US" dirty="0" smtClean="0"/>
              <a:t>Separate application from database and current point-of-sale</a:t>
            </a:r>
          </a:p>
          <a:p>
            <a:pPr lvl="1"/>
            <a:r>
              <a:rPr lang="en-US" dirty="0" smtClean="0"/>
              <a:t>Reads from and writes to store’s inventory database</a:t>
            </a:r>
          </a:p>
          <a:p>
            <a:pPr lvl="1"/>
            <a:r>
              <a:rPr lang="en-US" dirty="0" smtClean="0"/>
              <a:t>Searches for prices from an online shop, in this case we tested with Google shop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Visual C# 2010 Express</a:t>
            </a:r>
          </a:p>
          <a:p>
            <a:pPr lvl="1"/>
            <a:r>
              <a:rPr lang="en-US" dirty="0" smtClean="0"/>
              <a:t>Using this for development of application</a:t>
            </a:r>
          </a:p>
          <a:p>
            <a:r>
              <a:rPr lang="en-US" dirty="0" smtClean="0"/>
              <a:t>Microsoft Studio SQL Server 2008</a:t>
            </a:r>
          </a:p>
          <a:p>
            <a:pPr lvl="1"/>
            <a:r>
              <a:rPr lang="en-US" dirty="0" smtClean="0"/>
              <a:t>Creating duplicate database for development</a:t>
            </a:r>
          </a:p>
          <a:p>
            <a:pPr lvl="1"/>
            <a:r>
              <a:rPr lang="en-US" dirty="0" smtClean="0"/>
              <a:t>The client’s database uses this software</a:t>
            </a:r>
          </a:p>
          <a:p>
            <a:pPr lvl="1"/>
            <a:r>
              <a:rPr lang="en-US" dirty="0" smtClean="0"/>
              <a:t>Using this so the application will work on the client’s computer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5279985"/>
              </p:ext>
            </p:extLst>
          </p:nvPr>
        </p:nvGraphicFramePr>
        <p:xfrm>
          <a:off x="457200" y="1481138"/>
          <a:ext cx="4038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Application reads from inventory database</a:t>
            </a:r>
          </a:p>
          <a:p>
            <a:r>
              <a:rPr lang="en-US" dirty="0" smtClean="0"/>
              <a:t>Algorithm searches an online shop for pricing information for each item in the inventory database</a:t>
            </a:r>
          </a:p>
          <a:p>
            <a:r>
              <a:rPr lang="en-US" dirty="0" smtClean="0"/>
              <a:t>Statistical analysis done to results (removing outliers, etc.)</a:t>
            </a:r>
          </a:p>
          <a:p>
            <a:r>
              <a:rPr lang="en-US" dirty="0" smtClean="0"/>
              <a:t>Results are displayed in application</a:t>
            </a:r>
          </a:p>
          <a:p>
            <a:r>
              <a:rPr lang="en-US" dirty="0" smtClean="0"/>
              <a:t>The database price can be easily updated via the open form 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the Application works</a:t>
            </a:r>
            <a:endParaRPr lang="en-US" dirty="0"/>
          </a:p>
        </p:txBody>
      </p:sp>
      <p:pic>
        <p:nvPicPr>
          <p:cNvPr id="6" name="Picture 5" descr="http://www.websequencediagrams.com/index.php?png=mscwqRr4X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132205"/>
            <a:ext cx="5486400" cy="5268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714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Display the results</a:t>
            </a:r>
          </a:p>
          <a:p>
            <a:pPr lvl="1"/>
            <a:r>
              <a:rPr lang="en-US" dirty="0" smtClean="0"/>
              <a:t>Results are color-coded</a:t>
            </a:r>
          </a:p>
          <a:p>
            <a:r>
              <a:rPr lang="en-US" dirty="0" smtClean="0"/>
              <a:t>Offer a number of options</a:t>
            </a:r>
          </a:p>
          <a:p>
            <a:pPr lvl="1"/>
            <a:r>
              <a:rPr lang="en-US" dirty="0" smtClean="0"/>
              <a:t>Allow sorting by</a:t>
            </a:r>
          </a:p>
          <a:p>
            <a:pPr lvl="2"/>
            <a:r>
              <a:rPr lang="en-US" dirty="0" smtClean="0"/>
              <a:t>Price (low to high)</a:t>
            </a:r>
          </a:p>
          <a:p>
            <a:pPr lvl="2"/>
            <a:r>
              <a:rPr lang="en-US" dirty="0" smtClean="0"/>
              <a:t>Price (high to low)</a:t>
            </a:r>
          </a:p>
          <a:p>
            <a:pPr lvl="2"/>
            <a:r>
              <a:rPr lang="en-US" dirty="0" smtClean="0"/>
              <a:t>Difference (low to high)</a:t>
            </a:r>
          </a:p>
          <a:p>
            <a:pPr lvl="2"/>
            <a:r>
              <a:rPr lang="en-US" dirty="0" smtClean="0"/>
              <a:t>Difference (high to low)</a:t>
            </a:r>
          </a:p>
          <a:p>
            <a:pPr lvl="1"/>
            <a:r>
              <a:rPr lang="en-US" dirty="0" smtClean="0"/>
              <a:t>Change the number of results on a screen</a:t>
            </a:r>
          </a:p>
          <a:p>
            <a:pPr lvl="1"/>
            <a:r>
              <a:rPr lang="en-US" dirty="0" smtClean="0"/>
              <a:t>Only show items with a higher price on Amazon or a lower price on Amazon</a:t>
            </a:r>
          </a:p>
          <a:p>
            <a:pPr lvl="1"/>
            <a:r>
              <a:rPr lang="en-US" dirty="0" smtClean="0"/>
              <a:t>Allow prices to be modified from the form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Parses Google shop price information using a web scraper</a:t>
            </a:r>
          </a:p>
          <a:p>
            <a:pPr lvl="1"/>
            <a:r>
              <a:rPr lang="en-US" dirty="0" smtClean="0"/>
              <a:t>Application is linked to a Gmail account with a daily limit on the number of results a Google shop item searches</a:t>
            </a:r>
          </a:p>
          <a:p>
            <a:pPr lvl="1"/>
            <a:r>
              <a:rPr lang="en-US" dirty="0" smtClean="0"/>
              <a:t>Some uncertainty about the soundness of the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Shop Parser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451</TotalTime>
  <Words>372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Price Comparison Application</vt:lpstr>
      <vt:lpstr>Client</vt:lpstr>
      <vt:lpstr>Original Plan</vt:lpstr>
      <vt:lpstr>New Plan</vt:lpstr>
      <vt:lpstr>Implementation</vt:lpstr>
      <vt:lpstr>High Level Architecture</vt:lpstr>
      <vt:lpstr>How the Application works</vt:lpstr>
      <vt:lpstr>Form</vt:lpstr>
      <vt:lpstr>Google Shop Parser</vt:lpstr>
      <vt:lpstr>Google Results example</vt:lpstr>
      <vt:lpstr>Demo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Price Comparison</dc:title>
  <dc:creator>Lucy Horpedahl</dc:creator>
  <cp:lastModifiedBy>classroom</cp:lastModifiedBy>
  <cp:revision>54</cp:revision>
  <dcterms:created xsi:type="dcterms:W3CDTF">2012-10-21T15:58:16Z</dcterms:created>
  <dcterms:modified xsi:type="dcterms:W3CDTF">2012-12-11T13:15:43Z</dcterms:modified>
</cp:coreProperties>
</file>