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24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BC10F-E24A-409A-A497-7BFB906A0E99}" type="datetimeFigureOut">
              <a:rPr lang="zh-TW" altLang="en-US" smtClean="0"/>
              <a:t>2017/9/14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09A72-C808-4724-9871-8504FBF32B80}" type="slidenum">
              <a:rPr lang="zh-TW" altLang="en-US" smtClean="0"/>
              <a:t>‹#›</a:t>
            </a:fld>
            <a:endParaRPr lang="zh-TW" altLang="en-US"/>
          </a:p>
        </p:txBody>
      </p:sp>
    </p:spTree>
    <p:extLst>
      <p:ext uri="{BB962C8B-B14F-4D97-AF65-F5344CB8AC3E}">
        <p14:creationId xmlns:p14="http://schemas.microsoft.com/office/powerpoint/2010/main" val="287051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6009A72-C808-4724-9871-8504FBF32B80}" type="slidenum">
              <a:rPr lang="zh-TW" altLang="en-US" smtClean="0"/>
              <a:t>7</a:t>
            </a:fld>
            <a:endParaRPr lang="zh-TW" altLang="en-US"/>
          </a:p>
        </p:txBody>
      </p:sp>
    </p:spTree>
    <p:extLst>
      <p:ext uri="{BB962C8B-B14F-4D97-AF65-F5344CB8AC3E}">
        <p14:creationId xmlns:p14="http://schemas.microsoft.com/office/powerpoint/2010/main" val="315398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142687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184778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137223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137072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339940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303551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177843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1303419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410404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53775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45596E35-9A15-4028-A73A-0AEC6AB05ABD}" type="datetimeFigureOut">
              <a:rPr lang="zh-TW" altLang="en-US" smtClean="0"/>
              <a:t>2017/9/14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158387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96E35-9A15-4028-A73A-0AEC6AB05ABD}" type="datetimeFigureOut">
              <a:rPr lang="zh-TW" altLang="en-US" smtClean="0"/>
              <a:t>2017/9/14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F03E3-D26D-405B-8AEE-189E7D52809B}" type="slidenum">
              <a:rPr lang="zh-TW" altLang="en-US" smtClean="0"/>
              <a:t>‹#›</a:t>
            </a:fld>
            <a:endParaRPr lang="zh-TW" altLang="en-US"/>
          </a:p>
        </p:txBody>
      </p:sp>
    </p:spTree>
    <p:extLst>
      <p:ext uri="{BB962C8B-B14F-4D97-AF65-F5344CB8AC3E}">
        <p14:creationId xmlns:p14="http://schemas.microsoft.com/office/powerpoint/2010/main" val="63280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en-US" altLang="zh-TW" sz="3600" dirty="0" smtClean="0"/>
              <a:t>Large-Scale Parallel Collaborative Filtering for the Netflix Prize</a:t>
            </a:r>
            <a:endParaRPr lang="zh-TW" altLang="en-US" sz="3600" dirty="0"/>
          </a:p>
        </p:txBody>
      </p:sp>
      <p:sp>
        <p:nvSpPr>
          <p:cNvPr id="3" name="副標題 2"/>
          <p:cNvSpPr>
            <a:spLocks noGrp="1"/>
          </p:cNvSpPr>
          <p:nvPr>
            <p:ph type="subTitle" idx="1"/>
          </p:nvPr>
        </p:nvSpPr>
        <p:spPr/>
        <p:txBody>
          <a:bodyPr>
            <a:normAutofit fontScale="92500" lnSpcReduction="20000"/>
          </a:bodyPr>
          <a:lstStyle/>
          <a:p>
            <a:r>
              <a:rPr lang="fr-FR" altLang="zh-TW" dirty="0"/>
              <a:t>Yunhong Zhou, Dennis Wilkinson, Robert Schreiber, and Rong Pan</a:t>
            </a:r>
            <a:endParaRPr lang="fr-FR" altLang="zh-TW" dirty="0" smtClean="0"/>
          </a:p>
          <a:p>
            <a:endParaRPr lang="fr-FR" altLang="zh-TW" dirty="0"/>
          </a:p>
          <a:p>
            <a:r>
              <a:rPr lang="fr-FR" altLang="zh-TW" dirty="0" smtClean="0"/>
              <a:t>LNCS </a:t>
            </a:r>
            <a:r>
              <a:rPr lang="fr-FR" altLang="zh-TW" dirty="0"/>
              <a:t>5034, pp. 337–348, 2008.</a:t>
            </a:r>
            <a:endParaRPr lang="zh-TW" altLang="en-US" dirty="0"/>
          </a:p>
        </p:txBody>
      </p:sp>
    </p:spTree>
    <p:extLst>
      <p:ext uri="{BB962C8B-B14F-4D97-AF65-F5344CB8AC3E}">
        <p14:creationId xmlns:p14="http://schemas.microsoft.com/office/powerpoint/2010/main" val="1817235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Formulation(6/6)</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a:t>W</a:t>
                </a:r>
                <a:r>
                  <a:rPr lang="en-US" altLang="zh-TW" sz="2800" dirty="0" smtClean="0"/>
                  <a:t>hen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𝑛</m:t>
                        </m:r>
                      </m:e>
                      <m:sub>
                        <m:r>
                          <a:rPr lang="en-US" altLang="zh-TW" sz="2800" b="0" i="1" smtClean="0">
                            <a:latin typeface="Cambria Math"/>
                          </a:rPr>
                          <m:t>𝑓</m:t>
                        </m:r>
                      </m:sub>
                    </m:sSub>
                  </m:oMath>
                </a14:m>
                <a:r>
                  <a:rPr lang="en-US" altLang="zh-TW" sz="2800" dirty="0" smtClean="0"/>
                  <a:t> is relatively large, solving the problem </a:t>
                </a:r>
                <a:r>
                  <a:rPr lang="en-US" altLang="zh-TW" sz="2800" dirty="0" err="1" smtClean="0"/>
                  <a:t>overfits</a:t>
                </a:r>
                <a:r>
                  <a:rPr lang="en-US" altLang="zh-TW" sz="2800" dirty="0" smtClean="0"/>
                  <a:t> the data. To avoid </a:t>
                </a:r>
                <a:r>
                  <a:rPr lang="en-US" altLang="zh-TW" sz="2800" dirty="0" err="1" smtClean="0"/>
                  <a:t>overfitting</a:t>
                </a:r>
                <a:r>
                  <a:rPr lang="en-US" altLang="zh-TW" sz="2800" dirty="0" smtClean="0"/>
                  <a:t>, a common method appends a </a:t>
                </a:r>
                <a:r>
                  <a:rPr lang="en-US" altLang="zh-TW" sz="2800" dirty="0" err="1" smtClean="0"/>
                  <a:t>Tikhonov</a:t>
                </a:r>
                <a:r>
                  <a:rPr lang="en-US" altLang="zh-TW" sz="2800" dirty="0" smtClean="0"/>
                  <a:t> regularization</a:t>
                </a:r>
                <a:r>
                  <a:rPr lang="en-US" altLang="zh-TW" sz="2800" dirty="0"/>
                  <a:t> </a:t>
                </a:r>
                <a:r>
                  <a:rPr lang="en-US" altLang="zh-TW" sz="2800" dirty="0" smtClean="0"/>
                  <a:t>term to the empirical risk function:</a:t>
                </a:r>
              </a:p>
              <a:p>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a:stretch>
              </a:blipFill>
            </p:spPr>
            <p:txBody>
              <a:bodyPr/>
              <a:lstStyle/>
              <a:p>
                <a:r>
                  <a:rPr lang="zh-TW" altLang="en-US">
                    <a:noFill/>
                  </a:rPr>
                  <a:t> </a:t>
                </a:r>
              </a:p>
            </p:txBody>
          </p:sp>
        </mc:Fallback>
      </mc:AlternateContent>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495756"/>
            <a:ext cx="7592485" cy="581106"/>
          </a:xfrm>
          <a:prstGeom prst="rect">
            <a:avLst/>
          </a:prstGeom>
        </p:spPr>
      </p:pic>
    </p:spTree>
    <p:extLst>
      <p:ext uri="{BB962C8B-B14F-4D97-AF65-F5344CB8AC3E}">
        <p14:creationId xmlns:p14="http://schemas.microsoft.com/office/powerpoint/2010/main" val="27283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Approaches(1/5)</a:t>
            </a:r>
            <a:endParaRPr lang="zh-TW" altLang="en-US" dirty="0"/>
          </a:p>
        </p:txBody>
      </p:sp>
      <p:sp>
        <p:nvSpPr>
          <p:cNvPr id="3" name="內容版面配置區 2"/>
          <p:cNvSpPr>
            <a:spLocks noGrp="1"/>
          </p:cNvSpPr>
          <p:nvPr>
            <p:ph idx="1"/>
          </p:nvPr>
        </p:nvSpPr>
        <p:spPr/>
        <p:txBody>
          <a:bodyPr>
            <a:normAutofit fontScale="85000" lnSpcReduction="20000"/>
          </a:bodyPr>
          <a:lstStyle/>
          <a:p>
            <a:pPr>
              <a:spcBef>
                <a:spcPts val="0"/>
              </a:spcBef>
              <a:spcAft>
                <a:spcPts val="800"/>
              </a:spcAft>
            </a:pPr>
            <a:r>
              <a:rPr lang="en-US" altLang="zh-TW" dirty="0" smtClean="0"/>
              <a:t>In this paper, we use alternating-least-squares (ALS) to solve the low-rank matrix factorization problem as follows:</a:t>
            </a:r>
          </a:p>
          <a:p>
            <a:pPr lvl="1">
              <a:spcBef>
                <a:spcPts val="0"/>
              </a:spcBef>
              <a:spcAft>
                <a:spcPts val="800"/>
              </a:spcAft>
            </a:pPr>
            <a:r>
              <a:rPr lang="en-US" altLang="zh-TW" dirty="0" smtClean="0"/>
              <a:t>Step 1. Initialize matrix M by assigning the average rating for that movie as the first row, and small random numbers for the remaining entries.</a:t>
            </a:r>
          </a:p>
          <a:p>
            <a:pPr lvl="1">
              <a:spcBef>
                <a:spcPts val="0"/>
              </a:spcBef>
              <a:spcAft>
                <a:spcPts val="800"/>
              </a:spcAft>
            </a:pPr>
            <a:r>
              <a:rPr lang="en-US" altLang="zh-TW" dirty="0" smtClean="0"/>
              <a:t>Step 2. Fix M, Solve for U by minimizing the objective function.</a:t>
            </a:r>
          </a:p>
          <a:p>
            <a:pPr lvl="1">
              <a:spcBef>
                <a:spcPts val="0"/>
              </a:spcBef>
              <a:spcAft>
                <a:spcPts val="800"/>
              </a:spcAft>
            </a:pPr>
            <a:r>
              <a:rPr lang="en-US" altLang="zh-TW" dirty="0" smtClean="0"/>
              <a:t>Step 3. Fix U, solve for M by minimizing the objective function similarly.</a:t>
            </a:r>
          </a:p>
          <a:p>
            <a:pPr lvl="1">
              <a:spcBef>
                <a:spcPts val="0"/>
              </a:spcBef>
              <a:spcAft>
                <a:spcPts val="800"/>
              </a:spcAft>
            </a:pPr>
            <a:r>
              <a:rPr lang="en-US" altLang="zh-TW" dirty="0" smtClean="0"/>
              <a:t>Step 4. Repeat Steps 2 and 3 until a stopping criterion is satisfied(If </a:t>
            </a:r>
            <a:r>
              <a:rPr lang="en-US" altLang="zh-TW" dirty="0"/>
              <a:t>the change in RMSE </a:t>
            </a:r>
            <a:r>
              <a:rPr lang="en-US" altLang="zh-TW" dirty="0" smtClean="0"/>
              <a:t>is </a:t>
            </a:r>
            <a:r>
              <a:rPr lang="en-US" altLang="zh-TW" dirty="0"/>
              <a:t>less than </a:t>
            </a:r>
            <a:r>
              <a:rPr lang="en-US" altLang="zh-TW" dirty="0" smtClean="0"/>
              <a:t>0.0001).</a:t>
            </a:r>
            <a:endParaRPr lang="zh-TW" altLang="en-US" dirty="0"/>
          </a:p>
        </p:txBody>
      </p:sp>
    </p:spTree>
    <p:extLst>
      <p:ext uri="{BB962C8B-B14F-4D97-AF65-F5344CB8AC3E}">
        <p14:creationId xmlns:p14="http://schemas.microsoft.com/office/powerpoint/2010/main" val="319063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Approaches(2/5)</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626256843"/>
              </p:ext>
            </p:extLst>
          </p:nvPr>
        </p:nvGraphicFramePr>
        <p:xfrm>
          <a:off x="2699792" y="1772816"/>
          <a:ext cx="3408039" cy="2248024"/>
        </p:xfrm>
        <a:graphic>
          <a:graphicData uri="http://schemas.openxmlformats.org/drawingml/2006/table">
            <a:tbl>
              <a:tblPr firstRow="1" bandRow="1">
                <a:tableStyleId>{5940675A-B579-460E-94D1-54222C63F5DA}</a:tableStyleId>
              </a:tblPr>
              <a:tblGrid>
                <a:gridCol w="1136013"/>
                <a:gridCol w="1136013"/>
                <a:gridCol w="1136013"/>
              </a:tblGrid>
              <a:tr h="562006">
                <a:tc>
                  <a:txBody>
                    <a:bodyPr/>
                    <a:lstStyle/>
                    <a:p>
                      <a:pPr algn="ctr"/>
                      <a:r>
                        <a:rPr lang="en-US" altLang="zh-TW" dirty="0" smtClean="0"/>
                        <a:t>4</a:t>
                      </a:r>
                      <a:endParaRPr lang="zh-TW" altLang="en-US" dirty="0"/>
                    </a:p>
                  </a:txBody>
                  <a:tcPr/>
                </a:tc>
                <a:tc>
                  <a:txBody>
                    <a:bodyPr/>
                    <a:lstStyle/>
                    <a:p>
                      <a:pPr algn="ctr"/>
                      <a:endParaRPr lang="zh-TW" altLang="en-US"/>
                    </a:p>
                  </a:txBody>
                  <a:tcPr/>
                </a:tc>
                <a:tc>
                  <a:txBody>
                    <a:bodyPr/>
                    <a:lstStyle/>
                    <a:p>
                      <a:pPr algn="ctr"/>
                      <a:r>
                        <a:rPr lang="en-US" altLang="zh-TW" dirty="0" smtClean="0"/>
                        <a:t>3</a:t>
                      </a:r>
                      <a:endParaRPr lang="zh-TW" altLang="en-US" dirty="0"/>
                    </a:p>
                  </a:txBody>
                  <a:tcPr/>
                </a:tc>
              </a:tr>
              <a:tr h="562006">
                <a:tc>
                  <a:txBody>
                    <a:bodyPr/>
                    <a:lstStyle/>
                    <a:p>
                      <a:pPr algn="ctr"/>
                      <a:endParaRPr lang="zh-TW" altLang="en-US"/>
                    </a:p>
                  </a:txBody>
                  <a:tcPr/>
                </a:tc>
                <a:tc>
                  <a:txBody>
                    <a:bodyPr/>
                    <a:lstStyle/>
                    <a:p>
                      <a:pPr algn="ctr"/>
                      <a:r>
                        <a:rPr lang="en-US" altLang="zh-TW" dirty="0" smtClean="0"/>
                        <a:t>2</a:t>
                      </a:r>
                      <a:endParaRPr lang="zh-TW" altLang="en-US" dirty="0"/>
                    </a:p>
                  </a:txBody>
                  <a:tcPr/>
                </a:tc>
                <a:tc>
                  <a:txBody>
                    <a:bodyPr/>
                    <a:lstStyle/>
                    <a:p>
                      <a:pPr algn="ctr"/>
                      <a:endParaRPr lang="zh-TW" altLang="en-US" dirty="0"/>
                    </a:p>
                  </a:txBody>
                  <a:tcPr/>
                </a:tc>
              </a:tr>
              <a:tr h="562006">
                <a:tc>
                  <a:txBody>
                    <a:bodyPr/>
                    <a:lstStyle/>
                    <a:p>
                      <a:pPr algn="ctr"/>
                      <a:r>
                        <a:rPr lang="en-US" altLang="zh-TW" dirty="0" smtClean="0"/>
                        <a:t>1</a:t>
                      </a:r>
                      <a:endParaRPr lang="zh-TW" altLang="en-US" dirty="0"/>
                    </a:p>
                  </a:txBody>
                  <a:tcPr/>
                </a:tc>
                <a:tc>
                  <a:txBody>
                    <a:bodyPr/>
                    <a:lstStyle/>
                    <a:p>
                      <a:pPr algn="ctr"/>
                      <a:r>
                        <a:rPr lang="en-US" altLang="zh-TW" dirty="0" smtClean="0"/>
                        <a:t>5</a:t>
                      </a:r>
                      <a:endParaRPr lang="zh-TW" altLang="en-US" dirty="0"/>
                    </a:p>
                  </a:txBody>
                  <a:tcPr/>
                </a:tc>
                <a:tc>
                  <a:txBody>
                    <a:bodyPr/>
                    <a:lstStyle/>
                    <a:p>
                      <a:pPr algn="ctr"/>
                      <a:endParaRPr lang="zh-TW" altLang="en-US" dirty="0"/>
                    </a:p>
                  </a:txBody>
                  <a:tcPr/>
                </a:tc>
              </a:tr>
              <a:tr h="562006">
                <a:tc>
                  <a:txBody>
                    <a:bodyPr/>
                    <a:lstStyle/>
                    <a:p>
                      <a:pPr algn="ctr"/>
                      <a:endParaRPr lang="zh-TW" altLang="en-US" dirty="0"/>
                    </a:p>
                  </a:txBody>
                  <a:tcPr/>
                </a:tc>
                <a:tc>
                  <a:txBody>
                    <a:bodyPr/>
                    <a:lstStyle/>
                    <a:p>
                      <a:pPr algn="ctr"/>
                      <a:r>
                        <a:rPr lang="en-US" altLang="zh-TW" dirty="0" smtClean="0"/>
                        <a:t>3</a:t>
                      </a:r>
                      <a:endParaRPr lang="zh-TW" altLang="en-US" dirty="0"/>
                    </a:p>
                  </a:txBody>
                  <a:tcPr/>
                </a:tc>
                <a:tc>
                  <a:txBody>
                    <a:bodyPr/>
                    <a:lstStyle/>
                    <a:p>
                      <a:pPr algn="ctr"/>
                      <a:endParaRPr lang="zh-TW" altLang="en-US" dirty="0"/>
                    </a:p>
                  </a:txBody>
                  <a:tcPr/>
                </a:tc>
              </a:tr>
            </a:tbl>
          </a:graphicData>
        </a:graphic>
      </p:graphicFrame>
      <p:grpSp>
        <p:nvGrpSpPr>
          <p:cNvPr id="5" name="群組 4"/>
          <p:cNvGrpSpPr/>
          <p:nvPr/>
        </p:nvGrpSpPr>
        <p:grpSpPr>
          <a:xfrm>
            <a:off x="2121188" y="1304565"/>
            <a:ext cx="3662910" cy="2530480"/>
            <a:chOff x="2123728" y="2131948"/>
            <a:chExt cx="3662910" cy="2530480"/>
          </a:xfrm>
        </p:grpSpPr>
        <mc:AlternateContent xmlns:mc="http://schemas.openxmlformats.org/markup-compatibility/2006" xmlns:a14="http://schemas.microsoft.com/office/drawing/2010/main">
          <mc:Choice Requires="a14">
            <p:sp>
              <p:nvSpPr>
                <p:cNvPr id="6" name="文字方塊 5"/>
                <p:cNvSpPr txBox="1"/>
                <p:nvPr/>
              </p:nvSpPr>
              <p:spPr>
                <a:xfrm>
                  <a:off x="2123728" y="2726293"/>
                  <a:ext cx="484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1</m:t>
                            </m:r>
                          </m:sub>
                        </m:sSub>
                      </m:oMath>
                    </m:oMathPara>
                  </a14:m>
                  <a:endParaRPr lang="zh-TW" altLang="en-US"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123728" y="2726293"/>
                  <a:ext cx="484172" cy="369332"/>
                </a:xfrm>
                <a:prstGeom prst="rect">
                  <a:avLst/>
                </a:prstGeom>
                <a:blipFill rotWithShape="1">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123728" y="3248025"/>
                  <a:ext cx="489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2</m:t>
                            </m:r>
                          </m:sub>
                        </m:sSub>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123728" y="3248025"/>
                  <a:ext cx="489493" cy="369332"/>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123728" y="4293096"/>
                  <a:ext cx="503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𝑛</m:t>
                            </m:r>
                          </m:sub>
                        </m:sSub>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123728" y="4293096"/>
                  <a:ext cx="503599" cy="369332"/>
                </a:xfrm>
                <a:prstGeom prst="rect">
                  <a:avLst/>
                </a:prstGeom>
                <a:blipFill rotWithShape="1">
                  <a:blip r:embed="rId4"/>
                  <a:stretch>
                    <a:fillRect/>
                  </a:stretch>
                </a:blipFill>
              </p:spPr>
              <p:txBody>
                <a:bodyPr/>
                <a:lstStyle/>
                <a:p>
                  <a:r>
                    <a:rPr lang="zh-TW" altLang="en-US">
                      <a:noFill/>
                    </a:rPr>
                    <a:t> </a:t>
                  </a:r>
                </a:p>
              </p:txBody>
            </p:sp>
          </mc:Fallback>
        </mc:AlternateContent>
        <p:sp>
          <p:nvSpPr>
            <p:cNvPr id="9" name="文字方塊 8"/>
            <p:cNvSpPr txBox="1"/>
            <p:nvPr/>
          </p:nvSpPr>
          <p:spPr>
            <a:xfrm>
              <a:off x="2137660" y="3861048"/>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10" name="文字方塊 9"/>
                <p:cNvSpPr txBox="1"/>
                <p:nvPr/>
              </p:nvSpPr>
              <p:spPr>
                <a:xfrm>
                  <a:off x="3131840" y="2164214"/>
                  <a:ext cx="523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1</m:t>
                            </m:r>
                          </m:sub>
                        </m:sSub>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131840" y="2164214"/>
                  <a:ext cx="523220" cy="369332"/>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292080" y="2131948"/>
                  <a:ext cx="4945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𝑗</m:t>
                            </m:r>
                          </m:sub>
                        </m:sSub>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5292080" y="2131948"/>
                  <a:ext cx="494558" cy="391646"/>
                </a:xfrm>
                <a:prstGeom prst="rect">
                  <a:avLst/>
                </a:prstGeom>
                <a:blipFill rotWithShape="1">
                  <a:blip r:embed="rId6"/>
                  <a:stretch>
                    <a:fillRect b="-7813"/>
                  </a:stretch>
                </a:blipFill>
              </p:spPr>
              <p:txBody>
                <a:bodyPr/>
                <a:lstStyle/>
                <a:p>
                  <a:r>
                    <a:rPr lang="zh-TW" altLang="en-US">
                      <a:noFill/>
                    </a:rPr>
                    <a:t> </a:t>
                  </a:r>
                </a:p>
              </p:txBody>
            </p:sp>
          </mc:Fallback>
        </mc:AlternateContent>
        <p:sp>
          <p:nvSpPr>
            <p:cNvPr id="12" name="文字方塊 11"/>
            <p:cNvSpPr txBox="1"/>
            <p:nvPr/>
          </p:nvSpPr>
          <p:spPr>
            <a:xfrm>
              <a:off x="4283968" y="2155760"/>
              <a:ext cx="343364" cy="369332"/>
            </a:xfrm>
            <a:prstGeom prst="rect">
              <a:avLst/>
            </a:prstGeom>
            <a:noFill/>
          </p:spPr>
          <p:txBody>
            <a:bodyPr wrap="none" rtlCol="0">
              <a:spAutoFit/>
            </a:bodyPr>
            <a:lstStyle/>
            <a:p>
              <a:r>
                <a:rPr lang="en-US" altLang="zh-TW" dirty="0" smtClean="0"/>
                <a:t>…</a:t>
              </a:r>
              <a:endParaRPr lang="zh-TW" altLang="en-US" dirty="0"/>
            </a:p>
          </p:txBody>
        </p:sp>
      </p:grpSp>
      <p:sp>
        <p:nvSpPr>
          <p:cNvPr id="33" name="文字方塊 32"/>
          <p:cNvSpPr txBox="1"/>
          <p:nvPr/>
        </p:nvSpPr>
        <p:spPr>
          <a:xfrm>
            <a:off x="2227728" y="1059832"/>
            <a:ext cx="434734" cy="646331"/>
          </a:xfrm>
          <a:prstGeom prst="rect">
            <a:avLst/>
          </a:prstGeom>
          <a:noFill/>
        </p:spPr>
        <p:txBody>
          <a:bodyPr wrap="none" rtlCol="0">
            <a:spAutoFit/>
          </a:bodyPr>
          <a:lstStyle/>
          <a:p>
            <a:r>
              <a:rPr lang="en-US" altLang="zh-TW" sz="3600" dirty="0" smtClean="0"/>
              <a:t>R</a:t>
            </a:r>
            <a:endParaRPr lang="zh-TW" altLang="en-US" sz="3600" dirty="0"/>
          </a:p>
        </p:txBody>
      </p:sp>
      <mc:AlternateContent xmlns:mc="http://schemas.openxmlformats.org/markup-compatibility/2006" xmlns:a14="http://schemas.microsoft.com/office/drawing/2010/main">
        <mc:Choice Requires="a14">
          <p:sp>
            <p:nvSpPr>
              <p:cNvPr id="36" name="文字方塊 35"/>
              <p:cNvSpPr txBox="1"/>
              <p:nvPr/>
            </p:nvSpPr>
            <p:spPr>
              <a:xfrm>
                <a:off x="6555289" y="2679627"/>
                <a:ext cx="1474934" cy="374270"/>
              </a:xfrm>
              <a:prstGeom prst="rect">
                <a:avLst/>
              </a:prstGeom>
              <a:solidFill>
                <a:srgbClr val="FFFF00"/>
              </a:solidFill>
            </p:spPr>
            <p:txBody>
              <a:bodyPr wrap="square" rtlCol="0">
                <a:spAutoFit/>
              </a:bodyPr>
              <a:lstStyle/>
              <a:p>
                <a:r>
                  <a:rPr lang="en-US" altLang="zh-TW" dirty="0" smtClean="0">
                    <a:ea typeface="Cambria Math"/>
                  </a:rPr>
                  <a:t>R</a:t>
                </a:r>
                <a14:m>
                  <m:oMath xmlns:m="http://schemas.openxmlformats.org/officeDocument/2006/math">
                    <m:r>
                      <a:rPr lang="en-US" altLang="zh-TW" i="0" smtClean="0">
                        <a:latin typeface="Cambria Math"/>
                        <a:ea typeface="Cambria Math"/>
                      </a:rPr>
                      <m:t>≈</m:t>
                    </m:r>
                    <m:sSup>
                      <m:sSupPr>
                        <m:ctrlPr>
                          <a:rPr lang="en-US" altLang="zh-TW" i="1" smtClean="0">
                            <a:latin typeface="Cambria Math"/>
                            <a:ea typeface="Cambria Math"/>
                          </a:rPr>
                        </m:ctrlPr>
                      </m:sSupPr>
                      <m:e>
                        <m:r>
                          <a:rPr lang="en-US" altLang="zh-TW" b="0" i="1" smtClean="0">
                            <a:latin typeface="Cambria Math"/>
                            <a:ea typeface="Cambria Math"/>
                          </a:rPr>
                          <m:t>𝑈</m:t>
                        </m:r>
                      </m:e>
                      <m:sup>
                        <m:r>
                          <m:rPr>
                            <m:sty m:val="p"/>
                          </m:rPr>
                          <a:rPr lang="en-US" altLang="zh-TW" b="0" i="0" smtClean="0">
                            <a:latin typeface="Cambria Math"/>
                            <a:ea typeface="Cambria Math"/>
                          </a:rPr>
                          <m:t>T</m:t>
                        </m:r>
                      </m:sup>
                    </m:sSup>
                    <m:r>
                      <m:rPr>
                        <m:sty m:val="p"/>
                      </m:rPr>
                      <a:rPr lang="en-US" altLang="zh-TW" b="0" i="0" smtClean="0">
                        <a:latin typeface="Cambria Math"/>
                        <a:ea typeface="Cambria Math"/>
                      </a:rPr>
                      <m:t>M</m:t>
                    </m:r>
                    <m:r>
                      <a:rPr lang="en-US" altLang="zh-TW" b="0" i="0" smtClean="0">
                        <a:latin typeface="Cambria Math"/>
                        <a:ea typeface="Cambria Math"/>
                      </a:rPr>
                      <m:t>=</m:t>
                    </m:r>
                    <m:acc>
                      <m:accPr>
                        <m:chr m:val="̂"/>
                        <m:ctrlPr>
                          <a:rPr lang="en-US" altLang="zh-TW" b="0" i="1" smtClean="0">
                            <a:latin typeface="Cambria Math"/>
                            <a:ea typeface="Cambria Math"/>
                          </a:rPr>
                        </m:ctrlPr>
                      </m:accPr>
                      <m:e>
                        <m:r>
                          <a:rPr lang="en-US" altLang="zh-TW" b="0" i="1" smtClean="0">
                            <a:latin typeface="Cambria Math"/>
                            <a:ea typeface="Cambria Math"/>
                          </a:rPr>
                          <m:t>𝑅</m:t>
                        </m:r>
                      </m:e>
                    </m:acc>
                  </m:oMath>
                </a14:m>
                <a:endParaRPr lang="zh-TW" altLang="en-US"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6555289" y="2679627"/>
                <a:ext cx="1474934" cy="374270"/>
              </a:xfrm>
              <a:prstGeom prst="rect">
                <a:avLst/>
              </a:prstGeom>
              <a:blipFill rotWithShape="1">
                <a:blip r:embed="rId7"/>
                <a:stretch>
                  <a:fillRect l="-3306" t="-4918" r="-16942" b="-27869"/>
                </a:stretch>
              </a:blipFill>
            </p:spPr>
            <p:txBody>
              <a:bodyPr/>
              <a:lstStyle/>
              <a:p>
                <a:r>
                  <a:rPr lang="zh-TW" altLang="en-US">
                    <a:noFill/>
                  </a:rPr>
                  <a:t> </a:t>
                </a:r>
              </a:p>
            </p:txBody>
          </p:sp>
        </mc:Fallback>
      </mc:AlternateContent>
      <p:grpSp>
        <p:nvGrpSpPr>
          <p:cNvPr id="37" name="群組 36"/>
          <p:cNvGrpSpPr/>
          <p:nvPr/>
        </p:nvGrpSpPr>
        <p:grpSpPr>
          <a:xfrm>
            <a:off x="678179" y="4044470"/>
            <a:ext cx="3501230" cy="2506772"/>
            <a:chOff x="2294449" y="2145550"/>
            <a:chExt cx="3501230" cy="2506772"/>
          </a:xfrm>
        </p:grpSpPr>
        <mc:AlternateContent xmlns:mc="http://schemas.openxmlformats.org/markup-compatibility/2006" xmlns:a14="http://schemas.microsoft.com/office/drawing/2010/main">
          <mc:Choice Requires="a14">
            <p:sp>
              <p:nvSpPr>
                <p:cNvPr id="38" name="文字方塊 37"/>
                <p:cNvSpPr txBox="1"/>
                <p:nvPr/>
              </p:nvSpPr>
              <p:spPr>
                <a:xfrm>
                  <a:off x="2294449" y="2864896"/>
                  <a:ext cx="455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𝐹</m:t>
                            </m:r>
                          </m:e>
                          <m:sub>
                            <m:r>
                              <a:rPr lang="en-US" altLang="zh-TW" b="0" i="1" smtClean="0">
                                <a:latin typeface="Cambria Math"/>
                              </a:rPr>
                              <m:t>1</m:t>
                            </m:r>
                          </m:sub>
                        </m:sSub>
                      </m:oMath>
                    </m:oMathPara>
                  </a14:m>
                  <a:endParaRPr lang="zh-TW" altLang="en-US"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2294449" y="2864896"/>
                  <a:ext cx="455381" cy="369332"/>
                </a:xfrm>
                <a:prstGeom prst="rect">
                  <a:avLst/>
                </a:prstGeom>
                <a:blipFill rotWithShape="1">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2340592" y="4282990"/>
                  <a:ext cx="470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𝐹</m:t>
                            </m:r>
                          </m:e>
                          <m:sub>
                            <m:r>
                              <a:rPr lang="en-US" altLang="zh-TW" b="0" i="1" smtClean="0">
                                <a:latin typeface="Cambria Math"/>
                              </a:rPr>
                              <m:t>𝑘</m:t>
                            </m:r>
                          </m:sub>
                        </m:sSub>
                      </m:oMath>
                    </m:oMathPara>
                  </a14:m>
                  <a:endParaRPr lang="zh-TW" altLang="en-US"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2340592" y="4282990"/>
                  <a:ext cx="470449" cy="369332"/>
                </a:xfrm>
                <a:prstGeom prst="rect">
                  <a:avLst/>
                </a:prstGeom>
                <a:blipFill rotWithShape="1">
                  <a:blip r:embed="rId9"/>
                  <a:stretch>
                    <a:fillRect/>
                  </a:stretch>
                </a:blipFill>
              </p:spPr>
              <p:txBody>
                <a:bodyPr/>
                <a:lstStyle/>
                <a:p>
                  <a:r>
                    <a:rPr lang="zh-TW" altLang="en-US">
                      <a:noFill/>
                    </a:rPr>
                    <a:t> </a:t>
                  </a:r>
                </a:p>
              </p:txBody>
            </p:sp>
          </mc:Fallback>
        </mc:AlternateContent>
        <p:sp>
          <p:nvSpPr>
            <p:cNvPr id="40" name="文字方塊 39"/>
            <p:cNvSpPr txBox="1"/>
            <p:nvPr/>
          </p:nvSpPr>
          <p:spPr>
            <a:xfrm>
              <a:off x="2323751" y="3725425"/>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41" name="文字方塊 40"/>
                <p:cNvSpPr txBox="1"/>
                <p:nvPr/>
              </p:nvSpPr>
              <p:spPr>
                <a:xfrm>
                  <a:off x="3131840" y="2164214"/>
                  <a:ext cx="484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1</m:t>
                            </m:r>
                          </m:sub>
                        </m:sSub>
                      </m:oMath>
                    </m:oMathPara>
                  </a14:m>
                  <a:endParaRPr lang="zh-TW" altLang="en-US"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3131840" y="2164214"/>
                  <a:ext cx="484172" cy="369332"/>
                </a:xfrm>
                <a:prstGeom prst="rect">
                  <a:avLst/>
                </a:prstGeom>
                <a:blipFill rotWithShape="1">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5292080" y="2165014"/>
                  <a:ext cx="503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𝑛</m:t>
                            </m:r>
                          </m:sub>
                        </m:sSub>
                      </m:oMath>
                    </m:oMathPara>
                  </a14:m>
                  <a:endParaRPr lang="zh-TW" altLang="en-US"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5292080" y="2165014"/>
                  <a:ext cx="503599" cy="369332"/>
                </a:xfrm>
                <a:prstGeom prst="rect">
                  <a:avLst/>
                </a:prstGeom>
                <a:blipFill rotWithShape="1">
                  <a:blip r:embed="rId11"/>
                  <a:stretch>
                    <a:fillRect/>
                  </a:stretch>
                </a:blipFill>
              </p:spPr>
              <p:txBody>
                <a:bodyPr/>
                <a:lstStyle/>
                <a:p>
                  <a:r>
                    <a:rPr lang="zh-TW" altLang="en-US">
                      <a:noFill/>
                    </a:rPr>
                    <a:t> </a:t>
                  </a:r>
                </a:p>
              </p:txBody>
            </p:sp>
          </mc:Fallback>
        </mc:AlternateContent>
        <p:sp>
          <p:nvSpPr>
            <p:cNvPr id="43" name="文字方塊 42"/>
            <p:cNvSpPr txBox="1"/>
            <p:nvPr/>
          </p:nvSpPr>
          <p:spPr>
            <a:xfrm>
              <a:off x="4627332" y="2145550"/>
              <a:ext cx="343364" cy="369332"/>
            </a:xfrm>
            <a:prstGeom prst="rect">
              <a:avLst/>
            </a:prstGeom>
            <a:noFill/>
          </p:spPr>
          <p:txBody>
            <a:bodyPr wrap="none" rtlCol="0">
              <a:spAutoFit/>
            </a:bodyPr>
            <a:lstStyle/>
            <a:p>
              <a:r>
                <a:rPr lang="en-US" altLang="zh-TW" dirty="0" smtClean="0"/>
                <a:t>…</a:t>
              </a:r>
              <a:endParaRPr lang="zh-TW" altLang="en-US" dirty="0"/>
            </a:p>
          </p:txBody>
        </p:sp>
      </p:grpSp>
      <p:grpSp>
        <p:nvGrpSpPr>
          <p:cNvPr id="44" name="群組 43"/>
          <p:cNvGrpSpPr/>
          <p:nvPr/>
        </p:nvGrpSpPr>
        <p:grpSpPr>
          <a:xfrm>
            <a:off x="4625846" y="4063134"/>
            <a:ext cx="3646290" cy="2488108"/>
            <a:chOff x="2123728" y="2174320"/>
            <a:chExt cx="3646290" cy="2488108"/>
          </a:xfrm>
        </p:grpSpPr>
        <mc:AlternateContent xmlns:mc="http://schemas.openxmlformats.org/markup-compatibility/2006" xmlns:a14="http://schemas.microsoft.com/office/drawing/2010/main">
          <mc:Choice Requires="a14">
            <p:sp>
              <p:nvSpPr>
                <p:cNvPr id="45" name="文字方塊 44"/>
                <p:cNvSpPr txBox="1"/>
                <p:nvPr/>
              </p:nvSpPr>
              <p:spPr>
                <a:xfrm>
                  <a:off x="2123728" y="2726293"/>
                  <a:ext cx="455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𝐹</m:t>
                            </m:r>
                          </m:e>
                          <m:sub>
                            <m:r>
                              <a:rPr lang="en-US" altLang="zh-TW" b="0" i="1" smtClean="0">
                                <a:latin typeface="Cambria Math"/>
                              </a:rPr>
                              <m:t>1</m:t>
                            </m:r>
                          </m:sub>
                        </m:sSub>
                      </m:oMath>
                    </m:oMathPara>
                  </a14:m>
                  <a:endParaRPr lang="zh-TW" altLang="en-US"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2123728" y="2726293"/>
                  <a:ext cx="455381" cy="369332"/>
                </a:xfrm>
                <a:prstGeom prst="rect">
                  <a:avLst/>
                </a:prstGeom>
                <a:blipFill rotWithShape="1">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2123728" y="4293096"/>
                  <a:ext cx="470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𝐹</m:t>
                            </m:r>
                          </m:e>
                          <m:sub>
                            <m:r>
                              <a:rPr lang="en-US" altLang="zh-TW" b="0" i="1" smtClean="0">
                                <a:latin typeface="Cambria Math"/>
                              </a:rPr>
                              <m:t>𝑘</m:t>
                            </m:r>
                          </m:sub>
                        </m:sSub>
                      </m:oMath>
                    </m:oMathPara>
                  </a14:m>
                  <a:endParaRPr lang="zh-TW" altLang="en-US"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2123728" y="4293096"/>
                  <a:ext cx="470449" cy="369332"/>
                </a:xfrm>
                <a:prstGeom prst="rect">
                  <a:avLst/>
                </a:prstGeom>
                <a:blipFill rotWithShape="1">
                  <a:blip r:embed="rId13"/>
                  <a:stretch>
                    <a:fillRect/>
                  </a:stretch>
                </a:blipFill>
              </p:spPr>
              <p:txBody>
                <a:bodyPr/>
                <a:lstStyle/>
                <a:p>
                  <a:r>
                    <a:rPr lang="zh-TW" altLang="en-US">
                      <a:noFill/>
                    </a:rPr>
                    <a:t> </a:t>
                  </a:r>
                </a:p>
              </p:txBody>
            </p:sp>
          </mc:Fallback>
        </mc:AlternateContent>
        <p:sp>
          <p:nvSpPr>
            <p:cNvPr id="47" name="文字方塊 46"/>
            <p:cNvSpPr txBox="1"/>
            <p:nvPr/>
          </p:nvSpPr>
          <p:spPr>
            <a:xfrm>
              <a:off x="2123728" y="3612549"/>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48" name="文字方塊 47"/>
                <p:cNvSpPr txBox="1"/>
                <p:nvPr/>
              </p:nvSpPr>
              <p:spPr>
                <a:xfrm>
                  <a:off x="2973892" y="2174320"/>
                  <a:ext cx="523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1</m:t>
                            </m:r>
                          </m:sub>
                        </m:sSub>
                      </m:oMath>
                    </m:oMathPara>
                  </a14:m>
                  <a:endParaRPr lang="zh-TW" altLang="en-US"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2973892" y="2174320"/>
                  <a:ext cx="523220" cy="369332"/>
                </a:xfrm>
                <a:prstGeom prst="rect">
                  <a:avLst/>
                </a:prstGeom>
                <a:blipFill rotWithShape="1">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5275460" y="2189445"/>
                  <a:ext cx="4945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𝑗</m:t>
                            </m:r>
                          </m:sub>
                        </m:sSub>
                      </m:oMath>
                    </m:oMathPara>
                  </a14:m>
                  <a:endParaRPr lang="zh-TW" altLang="en-US"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5275460" y="2189445"/>
                  <a:ext cx="494558" cy="391646"/>
                </a:xfrm>
                <a:prstGeom prst="rect">
                  <a:avLst/>
                </a:prstGeom>
                <a:blipFill rotWithShape="1">
                  <a:blip r:embed="rId15"/>
                  <a:stretch>
                    <a:fillRect b="-7813"/>
                  </a:stretch>
                </a:blipFill>
              </p:spPr>
              <p:txBody>
                <a:bodyPr/>
                <a:lstStyle/>
                <a:p>
                  <a:r>
                    <a:rPr lang="zh-TW" altLang="en-US">
                      <a:noFill/>
                    </a:rPr>
                    <a:t> </a:t>
                  </a:r>
                </a:p>
              </p:txBody>
            </p:sp>
          </mc:Fallback>
        </mc:AlternateContent>
        <p:sp>
          <p:nvSpPr>
            <p:cNvPr id="50" name="文字方塊 49"/>
            <p:cNvSpPr txBox="1"/>
            <p:nvPr/>
          </p:nvSpPr>
          <p:spPr>
            <a:xfrm>
              <a:off x="4575329" y="2174320"/>
              <a:ext cx="343364" cy="369332"/>
            </a:xfrm>
            <a:prstGeom prst="rect">
              <a:avLst/>
            </a:prstGeom>
            <a:noFill/>
          </p:spPr>
          <p:txBody>
            <a:bodyPr wrap="none" rtlCol="0">
              <a:spAutoFit/>
            </a:bodyPr>
            <a:lstStyle/>
            <a:p>
              <a:r>
                <a:rPr lang="en-US" altLang="zh-TW" dirty="0" smtClean="0"/>
                <a:t>…</a:t>
              </a:r>
              <a:endParaRPr lang="zh-TW" altLang="en-US" dirty="0"/>
            </a:p>
          </p:txBody>
        </p:sp>
      </p:grpSp>
      <p:graphicFrame>
        <p:nvGraphicFramePr>
          <p:cNvPr id="53" name="表格 52"/>
          <p:cNvGraphicFramePr>
            <a:graphicFrameLocks noGrp="1"/>
          </p:cNvGraphicFramePr>
          <p:nvPr>
            <p:extLst>
              <p:ext uri="{D42A27DB-BD31-4B8C-83A1-F6EECF244321}">
                <p14:modId xmlns:p14="http://schemas.microsoft.com/office/powerpoint/2010/main" val="2109587808"/>
              </p:ext>
            </p:extLst>
          </p:nvPr>
        </p:nvGraphicFramePr>
        <p:xfrm>
          <a:off x="1340056" y="4584984"/>
          <a:ext cx="2998648" cy="2179938"/>
        </p:xfrm>
        <a:graphic>
          <a:graphicData uri="http://schemas.openxmlformats.org/drawingml/2006/table">
            <a:tbl>
              <a:tblPr firstRow="1" bandRow="1">
                <a:tableStyleId>{5940675A-B579-460E-94D1-54222C63F5DA}</a:tableStyleId>
              </a:tblPr>
              <a:tblGrid>
                <a:gridCol w="749662"/>
                <a:gridCol w="749662"/>
                <a:gridCol w="749662"/>
                <a:gridCol w="749662"/>
              </a:tblGrid>
              <a:tr h="726646">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mc:AlternateContent xmlns:mc="http://schemas.openxmlformats.org/markup-compatibility/2006" xmlns:a14="http://schemas.microsoft.com/office/drawing/2010/main">
        <mc:Choice Requires="a14">
          <p:sp>
            <p:nvSpPr>
              <p:cNvPr id="54" name="文字方塊 53"/>
              <p:cNvSpPr txBox="1"/>
              <p:nvPr/>
            </p:nvSpPr>
            <p:spPr>
              <a:xfrm>
                <a:off x="2138636" y="4063134"/>
                <a:ext cx="489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2</m:t>
                          </m:r>
                        </m:sub>
                      </m:sSub>
                    </m:oMath>
                  </m:oMathPara>
                </a14:m>
                <a:endParaRPr lang="zh-TW" altLang="en-US"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2138636" y="4063134"/>
                <a:ext cx="489493" cy="369332"/>
              </a:xfrm>
              <a:prstGeom prst="rect">
                <a:avLst/>
              </a:prstGeom>
              <a:blipFill rotWithShape="1">
                <a:blip r:embed="rId16"/>
                <a:stretch>
                  <a:fillRect/>
                </a:stretch>
              </a:blipFill>
            </p:spPr>
            <p:txBody>
              <a:bodyPr/>
              <a:lstStyle/>
              <a:p>
                <a:r>
                  <a:rPr lang="zh-TW" altLang="en-US">
                    <a:noFill/>
                  </a:rPr>
                  <a:t> </a:t>
                </a:r>
              </a:p>
            </p:txBody>
          </p:sp>
        </mc:Fallback>
      </mc:AlternateContent>
      <p:graphicFrame>
        <p:nvGraphicFramePr>
          <p:cNvPr id="55" name="表格 54"/>
          <p:cNvGraphicFramePr>
            <a:graphicFrameLocks noGrp="1"/>
          </p:cNvGraphicFramePr>
          <p:nvPr>
            <p:extLst>
              <p:ext uri="{D42A27DB-BD31-4B8C-83A1-F6EECF244321}">
                <p14:modId xmlns:p14="http://schemas.microsoft.com/office/powerpoint/2010/main" val="4107627203"/>
              </p:ext>
            </p:extLst>
          </p:nvPr>
        </p:nvGraphicFramePr>
        <p:xfrm>
          <a:off x="5342025" y="4615107"/>
          <a:ext cx="2998648" cy="2179938"/>
        </p:xfrm>
        <a:graphic>
          <a:graphicData uri="http://schemas.openxmlformats.org/drawingml/2006/table">
            <a:tbl>
              <a:tblPr firstRow="1" bandRow="1">
                <a:tableStyleId>{5940675A-B579-460E-94D1-54222C63F5DA}</a:tableStyleId>
              </a:tblPr>
              <a:tblGrid>
                <a:gridCol w="749662"/>
                <a:gridCol w="749662"/>
                <a:gridCol w="749662"/>
                <a:gridCol w="749662"/>
              </a:tblGrid>
              <a:tr h="726646">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r h="726646">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dirty="0"/>
                    </a:p>
                  </a:txBody>
                  <a:tcPr/>
                </a:tc>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mc:AlternateContent xmlns:mc="http://schemas.openxmlformats.org/markup-compatibility/2006" xmlns:a14="http://schemas.microsoft.com/office/drawing/2010/main">
        <mc:Choice Requires="a14">
          <p:sp>
            <p:nvSpPr>
              <p:cNvPr id="56" name="文字方塊 55"/>
              <p:cNvSpPr txBox="1"/>
              <p:nvPr/>
            </p:nvSpPr>
            <p:spPr>
              <a:xfrm>
                <a:off x="6247725" y="4063134"/>
                <a:ext cx="5285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2</m:t>
                          </m:r>
                        </m:sub>
                      </m:sSub>
                    </m:oMath>
                  </m:oMathPara>
                </a14:m>
                <a:endParaRPr lang="zh-TW" altLang="en-US"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6247725" y="4063134"/>
                <a:ext cx="528543" cy="369332"/>
              </a:xfrm>
              <a:prstGeom prst="rect">
                <a:avLst/>
              </a:prstGeom>
              <a:blipFill rotWithShape="1">
                <a:blip r:embed="rId17"/>
                <a:stretch>
                  <a:fillRect/>
                </a:stretch>
              </a:blipFill>
            </p:spPr>
            <p:txBody>
              <a:bodyPr/>
              <a:lstStyle/>
              <a:p>
                <a:r>
                  <a:rPr lang="zh-TW" altLang="en-US">
                    <a:noFill/>
                  </a:rPr>
                  <a:t> </a:t>
                </a:r>
              </a:p>
            </p:txBody>
          </p:sp>
        </mc:Fallback>
      </mc:AlternateContent>
      <p:sp>
        <p:nvSpPr>
          <p:cNvPr id="57" name="文字方塊 56"/>
          <p:cNvSpPr txBox="1"/>
          <p:nvPr/>
        </p:nvSpPr>
        <p:spPr>
          <a:xfrm>
            <a:off x="707481" y="3740769"/>
            <a:ext cx="481222" cy="646331"/>
          </a:xfrm>
          <a:prstGeom prst="rect">
            <a:avLst/>
          </a:prstGeom>
          <a:noFill/>
        </p:spPr>
        <p:txBody>
          <a:bodyPr wrap="none" rtlCol="0">
            <a:spAutoFit/>
          </a:bodyPr>
          <a:lstStyle/>
          <a:p>
            <a:r>
              <a:rPr lang="en-US" altLang="zh-TW" sz="3600" dirty="0" smtClean="0"/>
              <a:t>U</a:t>
            </a:r>
            <a:endParaRPr lang="zh-TW" altLang="en-US" sz="3600" dirty="0"/>
          </a:p>
        </p:txBody>
      </p:sp>
      <p:sp>
        <p:nvSpPr>
          <p:cNvPr id="58" name="文字方塊 57"/>
          <p:cNvSpPr txBox="1"/>
          <p:nvPr/>
        </p:nvSpPr>
        <p:spPr>
          <a:xfrm>
            <a:off x="8321845" y="3697596"/>
            <a:ext cx="579005" cy="646331"/>
          </a:xfrm>
          <a:prstGeom prst="rect">
            <a:avLst/>
          </a:prstGeom>
          <a:noFill/>
        </p:spPr>
        <p:txBody>
          <a:bodyPr wrap="none" rtlCol="0">
            <a:spAutoFit/>
          </a:bodyPr>
          <a:lstStyle/>
          <a:p>
            <a:r>
              <a:rPr lang="en-US" altLang="zh-TW" sz="3600" dirty="0" smtClean="0"/>
              <a:t>M</a:t>
            </a:r>
            <a:endParaRPr lang="zh-TW" altLang="en-US" sz="3600" dirty="0"/>
          </a:p>
        </p:txBody>
      </p:sp>
    </p:spTree>
    <p:extLst>
      <p:ext uri="{BB962C8B-B14F-4D97-AF65-F5344CB8AC3E}">
        <p14:creationId xmlns:p14="http://schemas.microsoft.com/office/powerpoint/2010/main" val="15145843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Approaches(3/5)</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Without regularization, ALS might lead to </a:t>
                </a:r>
                <a:r>
                  <a:rPr lang="en-US" altLang="zh-TW" sz="2800" dirty="0" err="1" smtClean="0"/>
                  <a:t>overfitting</a:t>
                </a:r>
                <a:r>
                  <a:rPr lang="en-US" altLang="zh-TW" sz="2800" dirty="0" smtClean="0"/>
                  <a:t>. We tried various regularization matrices, and eventually found the following weighted-λ-regularization to work the best, as it never </a:t>
                </a:r>
                <a:r>
                  <a:rPr lang="en-US" altLang="zh-TW" sz="2800" dirty="0" err="1" smtClean="0"/>
                  <a:t>overfits</a:t>
                </a:r>
                <a:r>
                  <a:rPr lang="en-US" altLang="zh-TW" sz="2800" dirty="0" smtClean="0"/>
                  <a:t> the test data (empirically) when we increase the number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𝑛</m:t>
                        </m:r>
                      </m:e>
                      <m:sub>
                        <m:r>
                          <a:rPr lang="en-US" altLang="zh-TW" sz="2800" b="0" i="1" smtClean="0">
                            <a:latin typeface="Cambria Math"/>
                          </a:rPr>
                          <m:t>𝑓</m:t>
                        </m:r>
                      </m:sub>
                    </m:sSub>
                  </m:oMath>
                </a14:m>
                <a:r>
                  <a:rPr lang="en-US" altLang="zh-TW" sz="2800" dirty="0" smtClean="0"/>
                  <a:t> of features or the number of ALS iterations.</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r="-1333"/>
                </a:stretch>
              </a:blipFill>
            </p:spPr>
            <p:txBody>
              <a:bodyPr/>
              <a:lstStyle/>
              <a:p>
                <a:r>
                  <a:rPr lang="zh-TW" altLang="en-US">
                    <a:noFill/>
                  </a:rPr>
                  <a:t> </a:t>
                </a:r>
              </a:p>
            </p:txBody>
          </p:sp>
        </mc:Fallback>
      </mc:AlternateContent>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4797152"/>
            <a:ext cx="7950274" cy="1033324"/>
          </a:xfrm>
          <a:prstGeom prst="rect">
            <a:avLst/>
          </a:prstGeom>
        </p:spPr>
      </p:pic>
    </p:spTree>
    <p:extLst>
      <p:ext uri="{BB962C8B-B14F-4D97-AF65-F5344CB8AC3E}">
        <p14:creationId xmlns:p14="http://schemas.microsoft.com/office/powerpoint/2010/main" val="24589781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Approaches(4/5)</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426912" y="1268760"/>
                <a:ext cx="8229600" cy="4525963"/>
              </a:xfrm>
            </p:spPr>
            <p:txBody>
              <a:bodyPr>
                <a:normAutofit/>
              </a:bodyPr>
              <a:lstStyle/>
              <a:p>
                <a:r>
                  <a:rPr lang="en-US" altLang="zh-TW" sz="2800" dirty="0" smtClean="0"/>
                  <a:t>A given column of </a:t>
                </a:r>
                <a:r>
                  <a:rPr lang="en-US" altLang="zh-TW" sz="2800" i="1" dirty="0"/>
                  <a:t>U</a:t>
                </a:r>
                <a:r>
                  <a:rPr lang="en-US" altLang="zh-TW" sz="2800" dirty="0"/>
                  <a:t>, say </a:t>
                </a:r>
                <a14:m>
                  <m:oMath xmlns:m="http://schemas.openxmlformats.org/officeDocument/2006/math">
                    <m:sSub>
                      <m:sSubPr>
                        <m:ctrlPr>
                          <a:rPr lang="en-US" altLang="zh-TW" sz="2800" i="1" dirty="0" smtClean="0">
                            <a:latin typeface="Cambria Math"/>
                          </a:rPr>
                        </m:ctrlPr>
                      </m:sSubPr>
                      <m:e>
                        <m:r>
                          <a:rPr lang="en-US" altLang="zh-TW" sz="2800" b="0" i="1" dirty="0" smtClean="0">
                            <a:latin typeface="Cambria Math"/>
                          </a:rPr>
                          <m:t>𝑢</m:t>
                        </m:r>
                      </m:e>
                      <m:sub>
                        <m:r>
                          <a:rPr lang="en-US" altLang="zh-TW" sz="2800" b="0" i="1" dirty="0" smtClean="0">
                            <a:latin typeface="Cambria Math"/>
                          </a:rPr>
                          <m:t>𝑖</m:t>
                        </m:r>
                      </m:sub>
                    </m:sSub>
                  </m:oMath>
                </a14:m>
                <a:r>
                  <a:rPr lang="en-US" altLang="zh-TW" sz="2800" dirty="0"/>
                  <a:t>, is determined by </a:t>
                </a:r>
                <a:r>
                  <a:rPr lang="en-US" altLang="zh-TW" sz="2800" dirty="0" smtClean="0"/>
                  <a:t>solving a </a:t>
                </a:r>
                <a:r>
                  <a:rPr lang="en-US" altLang="zh-TW" sz="2800" dirty="0"/>
                  <a:t>regularized linear least squares problem involving the known ratings of user </a:t>
                </a:r>
                <a:r>
                  <a:rPr lang="en-US" altLang="zh-TW" sz="2800" i="1" dirty="0" err="1" smtClean="0"/>
                  <a:t>i</a:t>
                </a:r>
                <a:r>
                  <a:rPr lang="en-US" altLang="zh-TW" sz="2800" dirty="0" smtClean="0"/>
                  <a:t>, and </a:t>
                </a:r>
                <a:r>
                  <a:rPr lang="en-US" altLang="zh-TW" sz="2800" dirty="0"/>
                  <a:t>the feature vectors </a:t>
                </a:r>
                <a14:m>
                  <m:oMath xmlns:m="http://schemas.openxmlformats.org/officeDocument/2006/math">
                    <m:sSub>
                      <m:sSubPr>
                        <m:ctrlPr>
                          <a:rPr lang="en-US" altLang="zh-TW" sz="2800" i="1" dirty="0" smtClean="0">
                            <a:latin typeface="Cambria Math"/>
                          </a:rPr>
                        </m:ctrlPr>
                      </m:sSubPr>
                      <m:e>
                        <m:r>
                          <a:rPr lang="en-US" altLang="zh-TW" sz="2800" b="0" i="1" dirty="0" smtClean="0">
                            <a:latin typeface="Cambria Math"/>
                          </a:rPr>
                          <m:t>𝑚</m:t>
                        </m:r>
                      </m:e>
                      <m:sub>
                        <m:r>
                          <a:rPr lang="en-US" altLang="zh-TW" sz="2800" b="0" i="1" dirty="0" smtClean="0">
                            <a:latin typeface="Cambria Math"/>
                          </a:rPr>
                          <m:t>𝑗</m:t>
                        </m:r>
                      </m:sub>
                    </m:sSub>
                  </m:oMath>
                </a14:m>
                <a:r>
                  <a:rPr lang="en-US" altLang="zh-TW" sz="2800" i="1" dirty="0"/>
                  <a:t> </a:t>
                </a:r>
                <a:r>
                  <a:rPr lang="en-US" altLang="zh-TW" sz="2800" dirty="0"/>
                  <a:t>of the movies </a:t>
                </a:r>
                <a:r>
                  <a:rPr lang="en-US" altLang="zh-TW" sz="2800" i="1" dirty="0"/>
                  <a:t>j ∈ </a:t>
                </a:r>
                <a:r>
                  <a:rPr lang="en-US" altLang="zh-TW" sz="2800" i="1" dirty="0" smtClean="0"/>
                  <a:t>      </a:t>
                </a:r>
                <a:r>
                  <a:rPr lang="en-US" altLang="zh-TW" sz="2800" dirty="0" smtClean="0"/>
                  <a:t>that </a:t>
                </a:r>
                <a:r>
                  <a:rPr lang="en-US" altLang="zh-TW" sz="2800" dirty="0"/>
                  <a:t>user </a:t>
                </a:r>
                <a:r>
                  <a:rPr lang="en-US" altLang="zh-TW" sz="2800" i="1" dirty="0" err="1"/>
                  <a:t>i</a:t>
                </a:r>
                <a:r>
                  <a:rPr lang="en-US" altLang="zh-TW" sz="2800" i="1" dirty="0"/>
                  <a:t> </a:t>
                </a:r>
                <a:r>
                  <a:rPr lang="en-US" altLang="zh-TW" sz="2800" dirty="0"/>
                  <a:t>has rated.</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426912" y="1268760"/>
                <a:ext cx="8229600" cy="4525963"/>
              </a:xfrm>
              <a:blipFill rotWithShape="1">
                <a:blip r:embed="rId2"/>
                <a:stretch>
                  <a:fillRect l="-1259" t="-1211" r="-1333"/>
                </a:stretch>
              </a:blipFill>
            </p:spPr>
            <p:txBody>
              <a:bodyPr/>
              <a:lstStyle/>
              <a:p>
                <a:r>
                  <a:rPr lang="zh-TW" altLang="en-US">
                    <a:noFill/>
                  </a:rPr>
                  <a:t> </a:t>
                </a:r>
              </a:p>
            </p:txBody>
          </p:sp>
        </mc:Fallback>
      </mc:AlternateContent>
      <p:pic>
        <p:nvPicPr>
          <p:cNvPr id="8" name="圖片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6894" y="2994310"/>
            <a:ext cx="6611273" cy="3772427"/>
          </a:xfrm>
          <a:prstGeom prst="rect">
            <a:avLst/>
          </a:prstGeom>
        </p:spPr>
      </p:pic>
      <p:pic>
        <p:nvPicPr>
          <p:cNvPr id="1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531" y="2543221"/>
            <a:ext cx="448970" cy="56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7904" y="6283692"/>
            <a:ext cx="5098266" cy="413588"/>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0581" y="3106144"/>
            <a:ext cx="5320569" cy="691533"/>
          </a:xfrm>
          <a:prstGeom prst="rect">
            <a:avLst/>
          </a:prstGeom>
        </p:spPr>
      </p:pic>
    </p:spTree>
    <p:extLst>
      <p:ext uri="{BB962C8B-B14F-4D97-AF65-F5344CB8AC3E}">
        <p14:creationId xmlns:p14="http://schemas.microsoft.com/office/powerpoint/2010/main" val="1126935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Approaches(5/5)</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Similarly, when M is updated, we can compute individual </a:t>
                </a:r>
                <a14:m>
                  <m:oMath xmlns:m="http://schemas.openxmlformats.org/officeDocument/2006/math">
                    <m:sSubSup>
                      <m:sSubSupPr>
                        <m:ctrlPr>
                          <a:rPr lang="en-US" altLang="zh-TW" sz="2800" b="0" i="1" smtClean="0">
                            <a:latin typeface="Cambria Math"/>
                          </a:rPr>
                        </m:ctrlPr>
                      </m:sSubSupPr>
                      <m:e>
                        <m:r>
                          <a:rPr lang="en-US" altLang="zh-TW" sz="2800" b="0" i="1" smtClean="0">
                            <a:latin typeface="Cambria Math"/>
                          </a:rPr>
                          <m:t>𝑚</m:t>
                        </m:r>
                      </m:e>
                      <m:sub>
                        <m:r>
                          <a:rPr lang="en-US" altLang="zh-TW" sz="2800" b="0" i="1" smtClean="0">
                            <a:latin typeface="Cambria Math"/>
                          </a:rPr>
                          <m:t>𝑗</m:t>
                        </m:r>
                      </m:sub>
                      <m:sup/>
                    </m:sSubSup>
                    <m:r>
                      <a:rPr lang="en-US" altLang="zh-TW" sz="2800" b="0" i="1" smtClean="0">
                        <a:latin typeface="Cambria Math"/>
                      </a:rPr>
                      <m:t> </m:t>
                    </m:r>
                  </m:oMath>
                </a14:m>
                <a:r>
                  <a:rPr lang="en-US" altLang="zh-TW" sz="2800" dirty="0" smtClean="0"/>
                  <a:t>‘s via a regularized linear least squares solution, using the feature vectors of users who rated movie j, and their ratings of it, as follows:</a:t>
                </a:r>
              </a:p>
              <a:p>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r="-2222"/>
                </a:stretch>
              </a:blipFill>
            </p:spPr>
            <p:txBody>
              <a:bodyPr/>
              <a:lstStyle/>
              <a:p>
                <a:r>
                  <a:rPr lang="zh-TW" altLang="en-US">
                    <a:noFill/>
                  </a:rPr>
                  <a:t> </a:t>
                </a:r>
              </a:p>
            </p:txBody>
          </p:sp>
        </mc:Fallback>
      </mc:AlternateContent>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3501008"/>
            <a:ext cx="3168352" cy="699121"/>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632" y="4300141"/>
            <a:ext cx="6840760" cy="553824"/>
          </a:xfrm>
          <a:prstGeom prst="rect">
            <a:avLst/>
          </a:prstGeom>
        </p:spPr>
      </p:pic>
    </p:spTree>
    <p:extLst>
      <p:ext uri="{BB962C8B-B14F-4D97-AF65-F5344CB8AC3E}">
        <p14:creationId xmlns:p14="http://schemas.microsoft.com/office/powerpoint/2010/main" val="3115212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Concluding Remarks</a:t>
            </a:r>
            <a:endParaRPr lang="zh-TW" altLang="en-US" dirty="0"/>
          </a:p>
        </p:txBody>
      </p:sp>
      <p:sp>
        <p:nvSpPr>
          <p:cNvPr id="3" name="內容版面配置區 2"/>
          <p:cNvSpPr>
            <a:spLocks noGrp="1"/>
          </p:cNvSpPr>
          <p:nvPr>
            <p:ph idx="1"/>
          </p:nvPr>
        </p:nvSpPr>
        <p:spPr/>
        <p:txBody>
          <a:bodyPr>
            <a:normAutofit fontScale="92500" lnSpcReduction="10000"/>
          </a:bodyPr>
          <a:lstStyle/>
          <a:p>
            <a:pPr>
              <a:spcBef>
                <a:spcPts val="0"/>
              </a:spcBef>
              <a:spcAft>
                <a:spcPts val="800"/>
              </a:spcAft>
            </a:pPr>
            <a:r>
              <a:rPr lang="en-US" altLang="zh-TW" sz="2800" dirty="0" smtClean="0"/>
              <a:t>We introduced a simple parallel algorithm for large-scale collaborative filtering which, in the case of the Netflix prize, performed as well as any single method reported in the literature. Our algorithm is designed to be scalable to very large datasets.</a:t>
            </a:r>
          </a:p>
          <a:p>
            <a:pPr>
              <a:spcBef>
                <a:spcPts val="0"/>
              </a:spcBef>
              <a:spcAft>
                <a:spcPts val="800"/>
              </a:spcAft>
            </a:pPr>
            <a:r>
              <a:rPr lang="en-US" altLang="zh-TW" sz="2800" dirty="0" smtClean="0"/>
              <a:t>ALS-WR in </a:t>
            </a:r>
            <a:r>
              <a:rPr lang="en-US" altLang="zh-TW" sz="2800" dirty="0"/>
              <a:t>particular is able to achieve good results without using date or movie </a:t>
            </a:r>
            <a:r>
              <a:rPr lang="en-US" altLang="zh-TW" sz="2800" dirty="0" smtClean="0"/>
              <a:t>title information</a:t>
            </a:r>
            <a:r>
              <a:rPr lang="en-US" altLang="zh-TW" sz="2800" dirty="0"/>
              <a:t>. </a:t>
            </a:r>
            <a:endParaRPr lang="en-US" altLang="zh-TW" sz="2800" dirty="0" smtClean="0"/>
          </a:p>
          <a:p>
            <a:pPr>
              <a:spcBef>
                <a:spcPts val="0"/>
              </a:spcBef>
              <a:spcAft>
                <a:spcPts val="800"/>
              </a:spcAft>
            </a:pPr>
            <a:r>
              <a:rPr lang="en-US" altLang="zh-TW" sz="2800" dirty="0" smtClean="0"/>
              <a:t>The </a:t>
            </a:r>
            <a:r>
              <a:rPr lang="en-US" altLang="zh-TW" sz="2800" dirty="0"/>
              <a:t>fast runtime achieved through parallelization is a </a:t>
            </a:r>
            <a:r>
              <a:rPr lang="en-US" altLang="zh-TW" sz="2800" dirty="0" smtClean="0"/>
              <a:t>competitive advantage </a:t>
            </a:r>
            <a:r>
              <a:rPr lang="en-US" altLang="zh-TW" sz="2800" dirty="0"/>
              <a:t>for model building and parameter tuning in general. It will be </a:t>
            </a:r>
            <a:r>
              <a:rPr lang="en-US" altLang="zh-TW" sz="2800" dirty="0" smtClean="0"/>
              <a:t>interesting to </a:t>
            </a:r>
            <a:r>
              <a:rPr lang="en-US" altLang="zh-TW" sz="2800" dirty="0"/>
              <a:t>develop a theory to explain why ALS-WR never </a:t>
            </a:r>
            <a:r>
              <a:rPr lang="en-US" altLang="zh-TW" sz="2800" dirty="0" err="1"/>
              <a:t>overfits</a:t>
            </a:r>
            <a:r>
              <a:rPr lang="en-US" altLang="zh-TW" sz="2800" dirty="0"/>
              <a:t> the data.</a:t>
            </a:r>
            <a:endParaRPr lang="zh-TW" altLang="en-US" sz="2800" dirty="0"/>
          </a:p>
        </p:txBody>
      </p:sp>
    </p:spTree>
    <p:extLst>
      <p:ext uri="{BB962C8B-B14F-4D97-AF65-F5344CB8AC3E}">
        <p14:creationId xmlns:p14="http://schemas.microsoft.com/office/powerpoint/2010/main" val="293625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Abstract</a:t>
            </a:r>
            <a:endParaRPr lang="zh-TW" altLang="en-US" dirty="0"/>
          </a:p>
        </p:txBody>
      </p:sp>
      <p:sp>
        <p:nvSpPr>
          <p:cNvPr id="3" name="內容版面配置區 2"/>
          <p:cNvSpPr>
            <a:spLocks noGrp="1"/>
          </p:cNvSpPr>
          <p:nvPr>
            <p:ph idx="1"/>
          </p:nvPr>
        </p:nvSpPr>
        <p:spPr/>
        <p:txBody>
          <a:bodyPr>
            <a:noAutofit/>
          </a:bodyPr>
          <a:lstStyle/>
          <a:p>
            <a:pPr>
              <a:spcBef>
                <a:spcPts val="0"/>
              </a:spcBef>
              <a:spcAft>
                <a:spcPts val="800"/>
              </a:spcAft>
            </a:pPr>
            <a:r>
              <a:rPr lang="en-US" altLang="zh-TW" sz="2600" dirty="0" smtClean="0"/>
              <a:t>Many recommendation systems suggest items to users by utilizing the techniques of collaborative filtering.</a:t>
            </a:r>
          </a:p>
          <a:p>
            <a:pPr>
              <a:spcBef>
                <a:spcPts val="0"/>
              </a:spcBef>
              <a:spcAft>
                <a:spcPts val="800"/>
              </a:spcAft>
            </a:pPr>
            <a:r>
              <a:rPr lang="en-US" altLang="zh-TW" sz="2600" dirty="0" smtClean="0"/>
              <a:t>Two major problems that most CF approaches have to contend with are scalability and sparseness of the user profiles.</a:t>
            </a:r>
          </a:p>
          <a:p>
            <a:pPr>
              <a:spcBef>
                <a:spcPts val="0"/>
              </a:spcBef>
              <a:spcAft>
                <a:spcPts val="800"/>
              </a:spcAft>
            </a:pPr>
            <a:r>
              <a:rPr lang="en-US" altLang="zh-TW" sz="2600" dirty="0"/>
              <a:t>I</a:t>
            </a:r>
            <a:r>
              <a:rPr lang="en-US" altLang="zh-TW" sz="2600" dirty="0" smtClean="0"/>
              <a:t>n this paper, we describe a CF algorithm alternating-least-squares with weighted-λ-regularization (ALS-WR).</a:t>
            </a:r>
          </a:p>
          <a:p>
            <a:pPr>
              <a:spcBef>
                <a:spcPts val="0"/>
              </a:spcBef>
              <a:spcAft>
                <a:spcPts val="800"/>
              </a:spcAft>
            </a:pPr>
            <a:r>
              <a:rPr lang="en-US" altLang="zh-TW" sz="2600" dirty="0" smtClean="0"/>
              <a:t>We achieved </a:t>
            </a:r>
            <a:r>
              <a:rPr lang="en-US" altLang="zh-TW" sz="2600" dirty="0"/>
              <a:t>a performance improvement of 5</a:t>
            </a:r>
            <a:r>
              <a:rPr lang="en-US" altLang="zh-TW" sz="2600" i="1" dirty="0"/>
              <a:t>.</a:t>
            </a:r>
            <a:r>
              <a:rPr lang="en-US" altLang="zh-TW" sz="2600" dirty="0"/>
              <a:t>91% over Netflix’s own </a:t>
            </a:r>
            <a:r>
              <a:rPr lang="en-US" altLang="zh-TW" sz="2600" dirty="0" smtClean="0"/>
              <a:t>Cine-Match </a:t>
            </a:r>
            <a:r>
              <a:rPr lang="en-US" altLang="zh-TW" sz="2600" dirty="0"/>
              <a:t>recommendation system.</a:t>
            </a:r>
            <a:endParaRPr lang="zh-TW" altLang="en-US" sz="2600" dirty="0"/>
          </a:p>
        </p:txBody>
      </p:sp>
    </p:spTree>
    <p:extLst>
      <p:ext uri="{BB962C8B-B14F-4D97-AF65-F5344CB8AC3E}">
        <p14:creationId xmlns:p14="http://schemas.microsoft.com/office/powerpoint/2010/main" val="2287717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Introduction(1/2)</a:t>
            </a:r>
            <a:endParaRPr lang="zh-TW" altLang="en-US" dirty="0"/>
          </a:p>
        </p:txBody>
      </p:sp>
      <p:sp>
        <p:nvSpPr>
          <p:cNvPr id="3" name="內容版面配置區 2"/>
          <p:cNvSpPr>
            <a:spLocks noGrp="1"/>
          </p:cNvSpPr>
          <p:nvPr>
            <p:ph idx="1"/>
          </p:nvPr>
        </p:nvSpPr>
        <p:spPr>
          <a:xfrm>
            <a:off x="467544" y="1340768"/>
            <a:ext cx="8229600" cy="4525963"/>
          </a:xfrm>
        </p:spPr>
        <p:txBody>
          <a:bodyPr>
            <a:noAutofit/>
          </a:bodyPr>
          <a:lstStyle/>
          <a:p>
            <a:pPr>
              <a:spcBef>
                <a:spcPts val="0"/>
              </a:spcBef>
              <a:spcAft>
                <a:spcPts val="800"/>
              </a:spcAft>
            </a:pPr>
            <a:r>
              <a:rPr lang="en-US" altLang="zh-TW" sz="2500" dirty="0" smtClean="0"/>
              <a:t>The Netflix Prize is a large-scale data mining competition held by Netflix for the best recommendation system algorithm for predicting user ratings on movies, based on a training set of more than 100 million ratings given by over 480,000 users to 17,700 movies.</a:t>
            </a:r>
          </a:p>
          <a:p>
            <a:pPr>
              <a:spcBef>
                <a:spcPts val="0"/>
              </a:spcBef>
              <a:spcAft>
                <a:spcPts val="800"/>
              </a:spcAft>
            </a:pPr>
            <a:r>
              <a:rPr lang="en-US" altLang="zh-TW" sz="2500" dirty="0"/>
              <a:t>Each training data point consists of a </a:t>
            </a:r>
            <a:r>
              <a:rPr lang="en-US" altLang="zh-TW" sz="2500" dirty="0" smtClean="0"/>
              <a:t>quadruple (user</a:t>
            </a:r>
            <a:r>
              <a:rPr lang="en-US" altLang="zh-TW" sz="2500" dirty="0"/>
              <a:t>, movie, date, rating) where rating is an integer from 1 to 5. The </a:t>
            </a:r>
            <a:r>
              <a:rPr lang="en-US" altLang="zh-TW" sz="2500" dirty="0" smtClean="0"/>
              <a:t>test dataset </a:t>
            </a:r>
            <a:r>
              <a:rPr lang="en-US" altLang="zh-TW" sz="2500" dirty="0"/>
              <a:t>consists of 2.8 million data points with the ratings hidden</a:t>
            </a:r>
            <a:r>
              <a:rPr lang="en-US" altLang="zh-TW" sz="2500" dirty="0" smtClean="0"/>
              <a:t>.</a:t>
            </a:r>
          </a:p>
          <a:p>
            <a:pPr>
              <a:spcBef>
                <a:spcPts val="0"/>
              </a:spcBef>
              <a:spcAft>
                <a:spcPts val="800"/>
              </a:spcAft>
            </a:pPr>
            <a:r>
              <a:rPr lang="en-US" altLang="zh-TW" sz="2500" dirty="0"/>
              <a:t>The goal </a:t>
            </a:r>
            <a:r>
              <a:rPr lang="en-US" altLang="zh-TW" sz="2500" dirty="0" smtClean="0"/>
              <a:t>is to </a:t>
            </a:r>
            <a:r>
              <a:rPr lang="en-US" altLang="zh-TW" sz="2500" dirty="0"/>
              <a:t>minimize the RMSE </a:t>
            </a:r>
            <a:r>
              <a:rPr lang="en-US" altLang="zh-TW" sz="2500" dirty="0" smtClean="0"/>
              <a:t>when </a:t>
            </a:r>
            <a:r>
              <a:rPr lang="en-US" altLang="zh-TW" sz="2500" dirty="0"/>
              <a:t>predicting the </a:t>
            </a:r>
            <a:r>
              <a:rPr lang="en-US" altLang="zh-TW" sz="2500" dirty="0" smtClean="0"/>
              <a:t>ratings on </a:t>
            </a:r>
            <a:r>
              <a:rPr lang="en-US" altLang="zh-TW" sz="2500" dirty="0"/>
              <a:t>the test dataset. Netflix’s own recommendation system </a:t>
            </a:r>
            <a:r>
              <a:rPr lang="en-US" altLang="zh-TW" sz="2500" dirty="0" smtClean="0"/>
              <a:t>scores 0.9514 </a:t>
            </a:r>
            <a:r>
              <a:rPr lang="en-US" altLang="zh-TW" sz="2500" dirty="0"/>
              <a:t>on the test dataset, and the grand challenge is to improve it by 10%.</a:t>
            </a:r>
            <a:endParaRPr lang="zh-TW" altLang="en-US" sz="2500" dirty="0"/>
          </a:p>
        </p:txBody>
      </p:sp>
    </p:spTree>
    <p:extLst>
      <p:ext uri="{BB962C8B-B14F-4D97-AF65-F5344CB8AC3E}">
        <p14:creationId xmlns:p14="http://schemas.microsoft.com/office/powerpoint/2010/main" val="2404607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Introduction(2/2)</a:t>
            </a:r>
            <a:endParaRPr lang="zh-TW" altLang="en-US" dirty="0"/>
          </a:p>
        </p:txBody>
      </p:sp>
      <p:sp>
        <p:nvSpPr>
          <p:cNvPr id="3" name="內容版面配置區 2"/>
          <p:cNvSpPr>
            <a:spLocks noGrp="1"/>
          </p:cNvSpPr>
          <p:nvPr>
            <p:ph idx="1"/>
          </p:nvPr>
        </p:nvSpPr>
        <p:spPr/>
        <p:txBody>
          <a:bodyPr>
            <a:normAutofit fontScale="85000" lnSpcReduction="20000"/>
          </a:bodyPr>
          <a:lstStyle/>
          <a:p>
            <a:pPr>
              <a:spcBef>
                <a:spcPts val="0"/>
              </a:spcBef>
              <a:spcAft>
                <a:spcPts val="800"/>
              </a:spcAft>
            </a:pPr>
            <a:r>
              <a:rPr lang="en-US" altLang="zh-TW" dirty="0"/>
              <a:t>The Netflix problem presents a number of practical challenges</a:t>
            </a:r>
            <a:r>
              <a:rPr lang="en-US" altLang="zh-TW" dirty="0" smtClean="0"/>
              <a:t>.</a:t>
            </a:r>
          </a:p>
          <a:p>
            <a:pPr lvl="1">
              <a:spcBef>
                <a:spcPts val="0"/>
              </a:spcBef>
              <a:spcAft>
                <a:spcPts val="800"/>
              </a:spcAft>
            </a:pPr>
            <a:r>
              <a:rPr lang="en-US" altLang="zh-TW" dirty="0" smtClean="0"/>
              <a:t>The </a:t>
            </a:r>
            <a:r>
              <a:rPr lang="en-US" altLang="zh-TW" dirty="0"/>
              <a:t>size of the </a:t>
            </a:r>
            <a:r>
              <a:rPr lang="en-US" altLang="zh-TW" dirty="0" smtClean="0"/>
              <a:t>dataset is </a:t>
            </a:r>
            <a:r>
              <a:rPr lang="en-US" altLang="zh-TW" dirty="0"/>
              <a:t>100 times larger than previous benchmark datasets, resulting in much </a:t>
            </a:r>
            <a:r>
              <a:rPr lang="en-US" altLang="zh-TW" dirty="0" smtClean="0"/>
              <a:t>longer model </a:t>
            </a:r>
            <a:r>
              <a:rPr lang="en-US" altLang="zh-TW" dirty="0"/>
              <a:t>training time and much larger system memory requirements</a:t>
            </a:r>
            <a:r>
              <a:rPr lang="en-US" altLang="zh-TW" dirty="0" smtClean="0"/>
              <a:t>.</a:t>
            </a:r>
          </a:p>
          <a:p>
            <a:pPr lvl="1">
              <a:spcBef>
                <a:spcPts val="0"/>
              </a:spcBef>
              <a:spcAft>
                <a:spcPts val="800"/>
              </a:spcAft>
            </a:pPr>
            <a:r>
              <a:rPr lang="en-US" altLang="zh-TW" dirty="0" smtClean="0"/>
              <a:t>Only </a:t>
            </a:r>
            <a:r>
              <a:rPr lang="en-US" altLang="zh-TW" dirty="0"/>
              <a:t>about 1% of the user-movie matrix has been observed, with the majority </a:t>
            </a:r>
            <a:r>
              <a:rPr lang="en-US" altLang="zh-TW" dirty="0" smtClean="0"/>
              <a:t>of (potential</a:t>
            </a:r>
            <a:r>
              <a:rPr lang="en-US" altLang="zh-TW" dirty="0"/>
              <a:t>) ratings missing</a:t>
            </a:r>
            <a:r>
              <a:rPr lang="en-US" altLang="zh-TW" dirty="0" smtClean="0"/>
              <a:t>.</a:t>
            </a:r>
          </a:p>
          <a:p>
            <a:pPr lvl="1">
              <a:spcBef>
                <a:spcPts val="0"/>
              </a:spcBef>
              <a:spcAft>
                <a:spcPts val="800"/>
              </a:spcAft>
            </a:pPr>
            <a:r>
              <a:rPr lang="en-US" altLang="zh-TW" dirty="0"/>
              <a:t>T</a:t>
            </a:r>
            <a:r>
              <a:rPr lang="en-US" altLang="zh-TW" dirty="0" smtClean="0"/>
              <a:t>here is noise in both the training and test dataset, due to human behavior.</a:t>
            </a:r>
          </a:p>
          <a:p>
            <a:pPr lvl="1">
              <a:spcBef>
                <a:spcPts val="0"/>
              </a:spcBef>
              <a:spcAft>
                <a:spcPts val="800"/>
              </a:spcAft>
            </a:pPr>
            <a:r>
              <a:rPr lang="en-US" altLang="zh-TW" dirty="0" smtClean="0"/>
              <a:t>The </a:t>
            </a:r>
            <a:r>
              <a:rPr lang="en-US" altLang="zh-TW" dirty="0"/>
              <a:t>distribution of ratings per user in the training and test datasets are </a:t>
            </a:r>
            <a:r>
              <a:rPr lang="en-US" altLang="zh-TW" dirty="0" smtClean="0"/>
              <a:t>different.</a:t>
            </a:r>
            <a:endParaRPr lang="zh-TW" altLang="en-US" dirty="0"/>
          </a:p>
        </p:txBody>
      </p:sp>
    </p:spTree>
    <p:extLst>
      <p:ext uri="{BB962C8B-B14F-4D97-AF65-F5344CB8AC3E}">
        <p14:creationId xmlns:p14="http://schemas.microsoft.com/office/powerpoint/2010/main" val="2789945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Formulation(1/6)</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lnSpcReduction="10000"/>
              </a:bodyPr>
              <a:lstStyle/>
              <a:p>
                <a:r>
                  <a:rPr lang="en-US" altLang="zh-TW" sz="2800" dirty="0" smtClean="0"/>
                  <a:t>Let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𝑅</m:t>
                        </m:r>
                        <m:r>
                          <a:rPr lang="en-US" altLang="zh-TW" sz="2800" b="0" i="1" smtClean="0">
                            <a:latin typeface="Cambria Math"/>
                          </a:rPr>
                          <m:t>={</m:t>
                        </m:r>
                        <m:sSub>
                          <m:sSubPr>
                            <m:ctrlPr>
                              <a:rPr lang="en-US" altLang="zh-TW" sz="2800" b="0" i="1" smtClean="0">
                                <a:latin typeface="Cambria Math"/>
                              </a:rPr>
                            </m:ctrlPr>
                          </m:sSubPr>
                          <m:e>
                            <m:r>
                              <a:rPr lang="en-US" altLang="zh-TW" sz="2800" b="0" i="1" smtClean="0">
                                <a:latin typeface="Cambria Math"/>
                              </a:rPr>
                              <m:t>𝑟</m:t>
                            </m:r>
                          </m:e>
                          <m:sub>
                            <m:r>
                              <a:rPr lang="en-US" altLang="zh-TW" sz="2800" b="0" i="1" smtClean="0">
                                <a:latin typeface="Cambria Math"/>
                              </a:rPr>
                              <m:t>𝑖𝑗</m:t>
                            </m:r>
                          </m:sub>
                        </m:sSub>
                        <m:r>
                          <a:rPr lang="en-US" altLang="zh-TW" sz="2800" b="0" i="1" smtClean="0">
                            <a:latin typeface="Cambria Math"/>
                          </a:rPr>
                          <m:t>}</m:t>
                        </m:r>
                      </m:e>
                      <m:sub>
                        <m:r>
                          <a:rPr lang="en-US" altLang="zh-TW" sz="2800" b="0" i="1" smtClean="0">
                            <a:latin typeface="Cambria Math"/>
                          </a:rPr>
                          <m:t>𝑛𝑢</m:t>
                        </m:r>
                        <m:r>
                          <a:rPr lang="en-US" altLang="zh-TW" sz="2800" b="0" i="1" smtClean="0">
                            <a:latin typeface="Cambria Math"/>
                          </a:rPr>
                          <m:t>∗</m:t>
                        </m:r>
                        <m:r>
                          <a:rPr lang="en-US" altLang="zh-TW" sz="2800" b="0" i="1" smtClean="0">
                            <a:latin typeface="Cambria Math"/>
                          </a:rPr>
                          <m:t>𝑛𝑚</m:t>
                        </m:r>
                      </m:sub>
                    </m:sSub>
                  </m:oMath>
                </a14:m>
                <a:r>
                  <a:rPr lang="en-US" altLang="zh-TW" sz="2800" dirty="0" smtClean="0"/>
                  <a:t>denote the user-movie matrix.</a:t>
                </a:r>
              </a:p>
              <a:p>
                <a:endParaRPr lang="en-US" altLang="zh-TW" sz="2800" dirty="0"/>
              </a:p>
              <a:p>
                <a:endParaRPr lang="en-US" altLang="zh-TW" sz="2800" dirty="0" smtClean="0"/>
              </a:p>
              <a:p>
                <a:endParaRPr lang="en-US" altLang="zh-TW" sz="2800" dirty="0"/>
              </a:p>
              <a:p>
                <a:endParaRPr lang="en-US" altLang="zh-TW" sz="2800" dirty="0" smtClean="0"/>
              </a:p>
              <a:p>
                <a:endParaRPr lang="en-US" altLang="zh-TW" sz="2800" dirty="0" smtClean="0"/>
              </a:p>
              <a:p>
                <a:endParaRPr lang="en-US" altLang="zh-TW" sz="2800" dirty="0" smtClean="0"/>
              </a:p>
              <a:p>
                <a:r>
                  <a:rPr lang="en-US" altLang="zh-TW" sz="2800" dirty="0" smtClean="0"/>
                  <a:t>The </a:t>
                </a:r>
                <a:r>
                  <a:rPr lang="en-US" altLang="zh-TW" sz="2800" dirty="0"/>
                  <a:t>Netflix </a:t>
                </a:r>
                <a:r>
                  <a:rPr lang="en-US" altLang="zh-TW" sz="2800" dirty="0" smtClean="0"/>
                  <a:t>dataset consists </a:t>
                </a:r>
                <a:r>
                  <a:rPr lang="en-US" altLang="zh-TW" sz="2800" dirty="0"/>
                  <a:t>of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𝑛</m:t>
                        </m:r>
                      </m:e>
                      <m:sub>
                        <m:r>
                          <a:rPr lang="en-US" altLang="zh-TW" sz="2800" b="0" i="1" smtClean="0">
                            <a:latin typeface="Cambria Math"/>
                          </a:rPr>
                          <m:t>𝑚</m:t>
                        </m:r>
                      </m:sub>
                    </m:sSub>
                  </m:oMath>
                </a14:m>
                <a:r>
                  <a:rPr lang="en-US" altLang="zh-TW" sz="2800" dirty="0" smtClean="0"/>
                  <a:t>= </a:t>
                </a:r>
                <a:r>
                  <a:rPr lang="en-US" altLang="zh-TW" sz="2800" dirty="0"/>
                  <a:t>17770 movies, </a:t>
                </a:r>
                <a14:m>
                  <m:oMath xmlns:m="http://schemas.openxmlformats.org/officeDocument/2006/math">
                    <m:sSub>
                      <m:sSubPr>
                        <m:ctrlPr>
                          <a:rPr lang="en-US" altLang="zh-TW" sz="2800" i="1" dirty="0" smtClean="0">
                            <a:latin typeface="Cambria Math"/>
                          </a:rPr>
                        </m:ctrlPr>
                      </m:sSubPr>
                      <m:e>
                        <m:r>
                          <a:rPr lang="en-US" altLang="zh-TW" sz="2800" b="0" i="1" dirty="0" smtClean="0">
                            <a:latin typeface="Cambria Math"/>
                          </a:rPr>
                          <m:t>𝑛</m:t>
                        </m:r>
                      </m:e>
                      <m:sub>
                        <m:r>
                          <a:rPr lang="en-US" altLang="zh-TW" sz="2800" b="0" i="1" dirty="0" smtClean="0">
                            <a:latin typeface="Cambria Math"/>
                          </a:rPr>
                          <m:t>𝑢</m:t>
                        </m:r>
                      </m:sub>
                    </m:sSub>
                  </m:oMath>
                </a14:m>
                <a:r>
                  <a:rPr lang="en-US" altLang="zh-TW" sz="2800" i="1" dirty="0" smtClean="0"/>
                  <a:t> </a:t>
                </a:r>
                <a:r>
                  <a:rPr lang="en-US" altLang="zh-TW" sz="2800" dirty="0"/>
                  <a:t>= 488000 users, and </a:t>
                </a:r>
                <a14:m>
                  <m:oMath xmlns:m="http://schemas.openxmlformats.org/officeDocument/2006/math">
                    <m:sSub>
                      <m:sSubPr>
                        <m:ctrlPr>
                          <a:rPr lang="en-US" altLang="zh-TW" sz="2800" i="1" dirty="0" smtClean="0">
                            <a:latin typeface="Cambria Math"/>
                          </a:rPr>
                        </m:ctrlPr>
                      </m:sSubPr>
                      <m:e>
                        <m:r>
                          <a:rPr lang="en-US" altLang="zh-TW" sz="2800" b="0" i="1" dirty="0" smtClean="0">
                            <a:latin typeface="Cambria Math"/>
                          </a:rPr>
                          <m:t>𝑛</m:t>
                        </m:r>
                      </m:e>
                      <m:sub>
                        <m:r>
                          <a:rPr lang="en-US" altLang="zh-TW" sz="2800" b="0" i="1" dirty="0" smtClean="0">
                            <a:latin typeface="Cambria Math"/>
                          </a:rPr>
                          <m:t>𝑟</m:t>
                        </m:r>
                      </m:sub>
                    </m:sSub>
                  </m:oMath>
                </a14:m>
                <a:r>
                  <a:rPr lang="en-US" altLang="zh-TW" sz="2800" i="1" dirty="0"/>
                  <a:t> ≈ </a:t>
                </a:r>
                <a:r>
                  <a:rPr lang="en-US" altLang="zh-TW" sz="2800" dirty="0"/>
                  <a:t>100 million </a:t>
                </a:r>
                <a:r>
                  <a:rPr lang="en-US" altLang="zh-TW" sz="2800" dirty="0" smtClean="0"/>
                  <a:t>known ratings</a:t>
                </a:r>
                <a:r>
                  <a:rPr lang="en-US" altLang="zh-TW" sz="2800" dirty="0"/>
                  <a:t>.</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887"/>
                </a:stretch>
              </a:blipFill>
            </p:spPr>
            <p:txBody>
              <a:bodyPr/>
              <a:lstStyle/>
              <a:p>
                <a:r>
                  <a:rPr lang="zh-TW" altLang="en-US">
                    <a:noFill/>
                  </a:rPr>
                  <a:t> </a:t>
                </a:r>
              </a:p>
            </p:txBody>
          </p:sp>
        </mc:Fallback>
      </mc:AlternateContent>
      <p:graphicFrame>
        <p:nvGraphicFramePr>
          <p:cNvPr id="5" name="表格 4"/>
          <p:cNvGraphicFramePr>
            <a:graphicFrameLocks noGrp="1"/>
          </p:cNvGraphicFramePr>
          <p:nvPr>
            <p:extLst>
              <p:ext uri="{D42A27DB-BD31-4B8C-83A1-F6EECF244321}">
                <p14:modId xmlns:p14="http://schemas.microsoft.com/office/powerpoint/2010/main" val="1286582295"/>
              </p:ext>
            </p:extLst>
          </p:nvPr>
        </p:nvGraphicFramePr>
        <p:xfrm>
          <a:off x="2771800" y="2564904"/>
          <a:ext cx="3408039" cy="2248024"/>
        </p:xfrm>
        <a:graphic>
          <a:graphicData uri="http://schemas.openxmlformats.org/drawingml/2006/table">
            <a:tbl>
              <a:tblPr firstRow="1" bandRow="1">
                <a:tableStyleId>{5940675A-B579-460E-94D1-54222C63F5DA}</a:tableStyleId>
              </a:tblPr>
              <a:tblGrid>
                <a:gridCol w="1136013"/>
                <a:gridCol w="1136013"/>
                <a:gridCol w="1136013"/>
              </a:tblGrid>
              <a:tr h="562006">
                <a:tc>
                  <a:txBody>
                    <a:bodyPr/>
                    <a:lstStyle/>
                    <a:p>
                      <a:pPr algn="ctr"/>
                      <a:r>
                        <a:rPr lang="en-US" altLang="zh-TW" dirty="0" smtClean="0"/>
                        <a:t>4</a:t>
                      </a:r>
                      <a:endParaRPr lang="zh-TW" altLang="en-US" dirty="0"/>
                    </a:p>
                  </a:txBody>
                  <a:tcPr/>
                </a:tc>
                <a:tc>
                  <a:txBody>
                    <a:bodyPr/>
                    <a:lstStyle/>
                    <a:p>
                      <a:pPr algn="ctr"/>
                      <a:endParaRPr lang="zh-TW" altLang="en-US"/>
                    </a:p>
                  </a:txBody>
                  <a:tcPr/>
                </a:tc>
                <a:tc>
                  <a:txBody>
                    <a:bodyPr/>
                    <a:lstStyle/>
                    <a:p>
                      <a:pPr algn="ctr"/>
                      <a:r>
                        <a:rPr lang="en-US" altLang="zh-TW" dirty="0" smtClean="0"/>
                        <a:t>3</a:t>
                      </a:r>
                      <a:endParaRPr lang="zh-TW" altLang="en-US" dirty="0"/>
                    </a:p>
                  </a:txBody>
                  <a:tcPr/>
                </a:tc>
              </a:tr>
              <a:tr h="562006">
                <a:tc>
                  <a:txBody>
                    <a:bodyPr/>
                    <a:lstStyle/>
                    <a:p>
                      <a:pPr algn="ctr"/>
                      <a:endParaRPr lang="zh-TW" altLang="en-US"/>
                    </a:p>
                  </a:txBody>
                  <a:tcPr/>
                </a:tc>
                <a:tc>
                  <a:txBody>
                    <a:bodyPr/>
                    <a:lstStyle/>
                    <a:p>
                      <a:pPr algn="ctr"/>
                      <a:r>
                        <a:rPr lang="en-US" altLang="zh-TW" dirty="0" smtClean="0"/>
                        <a:t>2</a:t>
                      </a:r>
                      <a:endParaRPr lang="zh-TW" altLang="en-US" dirty="0"/>
                    </a:p>
                  </a:txBody>
                  <a:tcPr/>
                </a:tc>
                <a:tc>
                  <a:txBody>
                    <a:bodyPr/>
                    <a:lstStyle/>
                    <a:p>
                      <a:pPr algn="ctr"/>
                      <a:endParaRPr lang="zh-TW" altLang="en-US"/>
                    </a:p>
                  </a:txBody>
                  <a:tcPr/>
                </a:tc>
              </a:tr>
              <a:tr h="562006">
                <a:tc>
                  <a:txBody>
                    <a:bodyPr/>
                    <a:lstStyle/>
                    <a:p>
                      <a:pPr algn="ctr"/>
                      <a:r>
                        <a:rPr lang="en-US" altLang="zh-TW" dirty="0" smtClean="0"/>
                        <a:t>1</a:t>
                      </a:r>
                      <a:endParaRPr lang="zh-TW" altLang="en-US" dirty="0"/>
                    </a:p>
                  </a:txBody>
                  <a:tcPr/>
                </a:tc>
                <a:tc>
                  <a:txBody>
                    <a:bodyPr/>
                    <a:lstStyle/>
                    <a:p>
                      <a:pPr algn="ctr"/>
                      <a:r>
                        <a:rPr lang="en-US" altLang="zh-TW" dirty="0" smtClean="0"/>
                        <a:t>5</a:t>
                      </a:r>
                      <a:endParaRPr lang="zh-TW" altLang="en-US" dirty="0"/>
                    </a:p>
                  </a:txBody>
                  <a:tcPr/>
                </a:tc>
                <a:tc>
                  <a:txBody>
                    <a:bodyPr/>
                    <a:lstStyle/>
                    <a:p>
                      <a:pPr algn="ctr"/>
                      <a:endParaRPr lang="zh-TW" altLang="en-US" dirty="0"/>
                    </a:p>
                  </a:txBody>
                  <a:tcPr/>
                </a:tc>
              </a:tr>
              <a:tr h="562006">
                <a:tc>
                  <a:txBody>
                    <a:bodyPr/>
                    <a:lstStyle/>
                    <a:p>
                      <a:pPr algn="ctr"/>
                      <a:endParaRPr lang="zh-TW" altLang="en-US" dirty="0"/>
                    </a:p>
                  </a:txBody>
                  <a:tcPr/>
                </a:tc>
                <a:tc>
                  <a:txBody>
                    <a:bodyPr/>
                    <a:lstStyle/>
                    <a:p>
                      <a:pPr algn="ctr"/>
                      <a:r>
                        <a:rPr lang="en-US" altLang="zh-TW" dirty="0" smtClean="0"/>
                        <a:t>3</a:t>
                      </a:r>
                      <a:endParaRPr lang="zh-TW" altLang="en-US" dirty="0"/>
                    </a:p>
                  </a:txBody>
                  <a:tcPr/>
                </a:tc>
                <a:tc>
                  <a:txBody>
                    <a:bodyPr/>
                    <a:lstStyle/>
                    <a:p>
                      <a:pPr algn="ctr"/>
                      <a:endParaRPr lang="zh-TW" altLang="en-US" dirty="0"/>
                    </a:p>
                  </a:txBody>
                  <a:tcPr/>
                </a:tc>
              </a:tr>
            </a:tbl>
          </a:graphicData>
        </a:graphic>
      </p:graphicFrame>
      <p:grpSp>
        <p:nvGrpSpPr>
          <p:cNvPr id="15" name="群組 14"/>
          <p:cNvGrpSpPr/>
          <p:nvPr/>
        </p:nvGrpSpPr>
        <p:grpSpPr>
          <a:xfrm>
            <a:off x="2123728" y="2131948"/>
            <a:ext cx="3662910" cy="2530480"/>
            <a:chOff x="2123728" y="2131948"/>
            <a:chExt cx="3662910" cy="2530480"/>
          </a:xfrm>
        </p:grpSpPr>
        <mc:AlternateContent xmlns:mc="http://schemas.openxmlformats.org/markup-compatibility/2006" xmlns:a14="http://schemas.microsoft.com/office/drawing/2010/main">
          <mc:Choice Requires="a14">
            <p:sp>
              <p:nvSpPr>
                <p:cNvPr id="7" name="文字方塊 6"/>
                <p:cNvSpPr txBox="1"/>
                <p:nvPr/>
              </p:nvSpPr>
              <p:spPr>
                <a:xfrm>
                  <a:off x="2123728" y="2726293"/>
                  <a:ext cx="484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1</m:t>
                            </m:r>
                          </m:sub>
                        </m:sSub>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123728" y="2726293"/>
                  <a:ext cx="484172" cy="369332"/>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123728" y="3248025"/>
                  <a:ext cx="489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2</m:t>
                            </m:r>
                          </m:sub>
                        </m:sSub>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123728" y="3248025"/>
                  <a:ext cx="489493" cy="369332"/>
                </a:xfrm>
                <a:prstGeom prst="rect">
                  <a:avLst/>
                </a:prstGeom>
                <a:blipFill rotWithShape="1">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123728" y="4293096"/>
                  <a:ext cx="503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𝑛</m:t>
                            </m:r>
                          </m:sub>
                        </m:sSub>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123728" y="4293096"/>
                  <a:ext cx="503599" cy="369332"/>
                </a:xfrm>
                <a:prstGeom prst="rect">
                  <a:avLst/>
                </a:prstGeom>
                <a:blipFill rotWithShape="1">
                  <a:blip r:embed="rId5"/>
                  <a:stretch>
                    <a:fillRect/>
                  </a:stretch>
                </a:blipFill>
              </p:spPr>
              <p:txBody>
                <a:bodyPr/>
                <a:lstStyle/>
                <a:p>
                  <a:r>
                    <a:rPr lang="zh-TW" altLang="en-US">
                      <a:noFill/>
                    </a:rPr>
                    <a:t> </a:t>
                  </a:r>
                </a:p>
              </p:txBody>
            </p:sp>
          </mc:Fallback>
        </mc:AlternateContent>
        <p:sp>
          <p:nvSpPr>
            <p:cNvPr id="11" name="文字方塊 10"/>
            <p:cNvSpPr txBox="1"/>
            <p:nvPr/>
          </p:nvSpPr>
          <p:spPr>
            <a:xfrm>
              <a:off x="2137660" y="3861048"/>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12" name="文字方塊 11"/>
                <p:cNvSpPr txBox="1"/>
                <p:nvPr/>
              </p:nvSpPr>
              <p:spPr>
                <a:xfrm>
                  <a:off x="3131840" y="2164214"/>
                  <a:ext cx="523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1</m:t>
                            </m:r>
                          </m:sub>
                        </m:sSub>
                      </m:oMath>
                    </m:oMathPara>
                  </a14:m>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131840" y="2164214"/>
                  <a:ext cx="523220" cy="369332"/>
                </a:xfrm>
                <a:prstGeom prst="rect">
                  <a:avLst/>
                </a:prstGeom>
                <a:blipFill rotWithShape="1">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5292080" y="2131948"/>
                  <a:ext cx="4945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𝑗</m:t>
                            </m:r>
                          </m:sub>
                        </m:sSub>
                      </m:oMath>
                    </m:oMathPara>
                  </a14:m>
                  <a:endParaRPr lang="zh-TW" altLang="en-US"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5292080" y="2131948"/>
                  <a:ext cx="494558" cy="391646"/>
                </a:xfrm>
                <a:prstGeom prst="rect">
                  <a:avLst/>
                </a:prstGeom>
                <a:blipFill rotWithShape="1">
                  <a:blip r:embed="rId7"/>
                  <a:stretch>
                    <a:fillRect b="-7813"/>
                  </a:stretch>
                </a:blipFill>
              </p:spPr>
              <p:txBody>
                <a:bodyPr/>
                <a:lstStyle/>
                <a:p>
                  <a:r>
                    <a:rPr lang="zh-TW" altLang="en-US">
                      <a:noFill/>
                    </a:rPr>
                    <a:t> </a:t>
                  </a:r>
                </a:p>
              </p:txBody>
            </p:sp>
          </mc:Fallback>
        </mc:AlternateContent>
        <p:sp>
          <p:nvSpPr>
            <p:cNvPr id="14" name="文字方塊 13"/>
            <p:cNvSpPr txBox="1"/>
            <p:nvPr/>
          </p:nvSpPr>
          <p:spPr>
            <a:xfrm>
              <a:off x="4283968" y="2155760"/>
              <a:ext cx="343364" cy="369332"/>
            </a:xfrm>
            <a:prstGeom prst="rect">
              <a:avLst/>
            </a:prstGeom>
            <a:noFill/>
          </p:spPr>
          <p:txBody>
            <a:bodyPr wrap="none" rtlCol="0">
              <a:spAutoFit/>
            </a:bodyPr>
            <a:lstStyle/>
            <a:p>
              <a:r>
                <a:rPr lang="en-US" altLang="zh-TW" dirty="0" smtClean="0"/>
                <a:t>…</a:t>
              </a:r>
              <a:endParaRPr lang="zh-TW" altLang="en-US" dirty="0"/>
            </a:p>
          </p:txBody>
        </p:sp>
      </p:grpSp>
      <p:sp>
        <p:nvSpPr>
          <p:cNvPr id="16" name="文字方塊 15"/>
          <p:cNvSpPr txBox="1"/>
          <p:nvPr/>
        </p:nvSpPr>
        <p:spPr>
          <a:xfrm>
            <a:off x="2282789" y="2025714"/>
            <a:ext cx="434734" cy="646331"/>
          </a:xfrm>
          <a:prstGeom prst="rect">
            <a:avLst/>
          </a:prstGeom>
          <a:noFill/>
        </p:spPr>
        <p:txBody>
          <a:bodyPr wrap="none" rtlCol="0">
            <a:spAutoFit/>
          </a:bodyPr>
          <a:lstStyle/>
          <a:p>
            <a:r>
              <a:rPr lang="en-US" altLang="zh-TW" sz="3600" dirty="0" smtClean="0"/>
              <a:t>R</a:t>
            </a:r>
            <a:endParaRPr lang="zh-TW" altLang="en-US" sz="3600" dirty="0"/>
          </a:p>
        </p:txBody>
      </p:sp>
    </p:spTree>
    <p:extLst>
      <p:ext uri="{BB962C8B-B14F-4D97-AF65-F5344CB8AC3E}">
        <p14:creationId xmlns:p14="http://schemas.microsoft.com/office/powerpoint/2010/main" val="81842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Formulation(2/6)</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pPr>
                  <a:spcBef>
                    <a:spcPts val="0"/>
                  </a:spcBef>
                  <a:spcAft>
                    <a:spcPts val="800"/>
                  </a:spcAft>
                </a:pPr>
                <a:r>
                  <a:rPr lang="en-US" altLang="zh-TW" sz="2800" dirty="0" smtClean="0"/>
                  <a:t>Each user and each movie has a feature vector, and each rating (known or unknown) of a movie by a user is modeled as the inner product of the corresponding user and movie feature vectors.</a:t>
                </a:r>
              </a:p>
              <a:p>
                <a:pPr>
                  <a:spcBef>
                    <a:spcPts val="0"/>
                  </a:spcBef>
                  <a:spcAft>
                    <a:spcPts val="800"/>
                  </a:spcAft>
                </a:pPr>
                <a:r>
                  <a:rPr lang="en-US" altLang="zh-TW" sz="2800" dirty="0" smtClean="0"/>
                  <a:t>let U =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𝑢</m:t>
                        </m:r>
                      </m:e>
                      <m:sub>
                        <m:r>
                          <a:rPr lang="en-US" altLang="zh-TW" sz="2800" b="0" i="1" smtClean="0">
                            <a:latin typeface="Cambria Math"/>
                          </a:rPr>
                          <m:t>𝑖</m:t>
                        </m:r>
                      </m:sub>
                    </m:sSub>
                  </m:oMath>
                </a14:m>
                <a:r>
                  <a:rPr lang="en-US" altLang="zh-TW" sz="2800" dirty="0" smtClean="0"/>
                  <a:t>] be the user feature matrix, where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𝑢</m:t>
                        </m:r>
                      </m:e>
                      <m:sub>
                        <m:r>
                          <a:rPr lang="en-US" altLang="zh-TW" sz="2800" b="0" i="1" smtClean="0">
                            <a:latin typeface="Cambria Math"/>
                          </a:rPr>
                          <m:t>𝑖</m:t>
                        </m:r>
                      </m:sub>
                    </m:sSub>
                  </m:oMath>
                </a14:m>
                <a:r>
                  <a:rPr lang="en-US" altLang="zh-TW" sz="2800" dirty="0" smtClean="0"/>
                  <a:t> ∈ </a:t>
                </a:r>
                <a14:m>
                  <m:oMath xmlns:m="http://schemas.openxmlformats.org/officeDocument/2006/math">
                    <m:sSup>
                      <m:sSupPr>
                        <m:ctrlPr>
                          <a:rPr lang="en-US" altLang="zh-TW" sz="2800" i="1" dirty="0" smtClean="0">
                            <a:latin typeface="Cambria Math"/>
                          </a:rPr>
                        </m:ctrlPr>
                      </m:sSupPr>
                      <m:e>
                        <m:r>
                          <a:rPr lang="en-US" altLang="zh-TW" sz="2800" b="0" i="1" dirty="0" smtClean="0">
                            <a:latin typeface="Cambria Math"/>
                          </a:rPr>
                          <m:t>𝑅</m:t>
                        </m:r>
                      </m:e>
                      <m:sup>
                        <m:r>
                          <a:rPr lang="en-US" altLang="zh-TW" sz="2800" b="0" i="1" dirty="0" smtClean="0">
                            <a:latin typeface="Cambria Math"/>
                          </a:rPr>
                          <m:t>𝑛𝑓</m:t>
                        </m:r>
                      </m:sup>
                    </m:sSup>
                  </m:oMath>
                </a14:m>
                <a:r>
                  <a:rPr lang="en-US" altLang="zh-TW" sz="2800" dirty="0" smtClean="0"/>
                  <a:t>, </a:t>
                </a:r>
                <a:r>
                  <a:rPr lang="en-US" altLang="zh-TW" sz="2800" dirty="0" err="1" smtClean="0"/>
                  <a:t>i</a:t>
                </a:r>
                <a:r>
                  <a:rPr lang="en-US" altLang="zh-TW" sz="2800" dirty="0" smtClean="0"/>
                  <a:t> = 1. . .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𝑛</m:t>
                        </m:r>
                      </m:e>
                      <m:sub>
                        <m:r>
                          <a:rPr lang="en-US" altLang="zh-TW" sz="2800" b="0" i="1" smtClean="0">
                            <a:latin typeface="Cambria Math"/>
                          </a:rPr>
                          <m:t>𝑢</m:t>
                        </m:r>
                      </m:sub>
                    </m:sSub>
                  </m:oMath>
                </a14:m>
                <a:endParaRPr lang="en-US" altLang="zh-TW" sz="2800" dirty="0" smtClean="0"/>
              </a:p>
              <a:p>
                <a:pPr>
                  <a:spcBef>
                    <a:spcPts val="0"/>
                  </a:spcBef>
                  <a:spcAft>
                    <a:spcPts val="800"/>
                  </a:spcAft>
                </a:pPr>
                <a:r>
                  <a:rPr lang="en-US" altLang="zh-TW" sz="2800" dirty="0" smtClean="0"/>
                  <a:t>let M =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𝑚</m:t>
                        </m:r>
                      </m:e>
                      <m:sub>
                        <m:r>
                          <a:rPr lang="en-US" altLang="zh-TW" sz="2800" b="0" i="1" smtClean="0">
                            <a:latin typeface="Cambria Math"/>
                          </a:rPr>
                          <m:t>𝑗</m:t>
                        </m:r>
                      </m:sub>
                    </m:sSub>
                  </m:oMath>
                </a14:m>
                <a:r>
                  <a:rPr lang="en-US" altLang="zh-TW" sz="2800" dirty="0" smtClean="0"/>
                  <a:t>] be the movie feature matrix, where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𝑚</m:t>
                        </m:r>
                      </m:e>
                      <m:sub>
                        <m:r>
                          <a:rPr lang="en-US" altLang="zh-TW" sz="2800" b="0" i="1" smtClean="0">
                            <a:latin typeface="Cambria Math"/>
                          </a:rPr>
                          <m:t>𝑗</m:t>
                        </m:r>
                      </m:sub>
                    </m:sSub>
                  </m:oMath>
                </a14:m>
                <a:r>
                  <a:rPr lang="en-US" altLang="zh-TW" sz="2800" dirty="0" smtClean="0"/>
                  <a:t> ∈</a:t>
                </a:r>
                <a14:m>
                  <m:oMath xmlns:m="http://schemas.openxmlformats.org/officeDocument/2006/math">
                    <m:sSup>
                      <m:sSupPr>
                        <m:ctrlPr>
                          <a:rPr lang="en-US" altLang="zh-TW" sz="2800" i="1" dirty="0" smtClean="0">
                            <a:latin typeface="Cambria Math"/>
                          </a:rPr>
                        </m:ctrlPr>
                      </m:sSupPr>
                      <m:e>
                        <m:r>
                          <a:rPr lang="en-US" altLang="zh-TW" sz="2800" b="0" i="1" dirty="0" smtClean="0">
                            <a:latin typeface="Cambria Math"/>
                          </a:rPr>
                          <m:t>𝑅</m:t>
                        </m:r>
                      </m:e>
                      <m:sup>
                        <m:r>
                          <a:rPr lang="en-US" altLang="zh-TW" sz="2800" b="0" i="1" dirty="0" smtClean="0">
                            <a:latin typeface="Cambria Math"/>
                          </a:rPr>
                          <m:t>𝑛𝑓</m:t>
                        </m:r>
                      </m:sup>
                    </m:sSup>
                  </m:oMath>
                </a14:m>
                <a:r>
                  <a:rPr lang="en-US" altLang="zh-TW" sz="2800" dirty="0" smtClean="0"/>
                  <a:t>, j = 1. . .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𝑛</m:t>
                        </m:r>
                      </m:e>
                      <m:sub>
                        <m:r>
                          <a:rPr lang="en-US" altLang="zh-TW" sz="2800" b="0" i="1" smtClean="0">
                            <a:latin typeface="Cambria Math"/>
                          </a:rPr>
                          <m:t>𝑚</m:t>
                        </m:r>
                      </m:sub>
                    </m:sSub>
                  </m:oMath>
                </a14:m>
                <a:r>
                  <a:rPr lang="en-US" altLang="zh-TW" sz="2800" dirty="0" smtClean="0"/>
                  <a:t> </a:t>
                </a:r>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r="-229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7704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Formulation(3/6)</a:t>
            </a:r>
            <a:endParaRPr lang="zh-TW" altLang="en-US" dirty="0"/>
          </a:p>
        </p:txBody>
      </p:sp>
      <p:sp>
        <p:nvSpPr>
          <p:cNvPr id="3" name="內容版面配置區 2"/>
          <p:cNvSpPr>
            <a:spLocks noGrp="1"/>
          </p:cNvSpPr>
          <p:nvPr>
            <p:ph idx="1"/>
          </p:nvPr>
        </p:nvSpPr>
        <p:spPr/>
        <p:txBody>
          <a:bodyPr/>
          <a:lstStyle/>
          <a:p>
            <a:endParaRPr lang="zh-TW" altLang="zh-TW" dirty="0"/>
          </a:p>
          <a:p>
            <a:endParaRPr lang="zh-TW" altLang="en-US" dirty="0"/>
          </a:p>
        </p:txBody>
      </p:sp>
      <p:grpSp>
        <p:nvGrpSpPr>
          <p:cNvPr id="6" name="群組 5"/>
          <p:cNvGrpSpPr/>
          <p:nvPr/>
        </p:nvGrpSpPr>
        <p:grpSpPr>
          <a:xfrm>
            <a:off x="350233" y="1947282"/>
            <a:ext cx="3501230" cy="2520374"/>
            <a:chOff x="2294449" y="2131948"/>
            <a:chExt cx="3501230" cy="2520374"/>
          </a:xfrm>
        </p:grpSpPr>
        <mc:AlternateContent xmlns:mc="http://schemas.openxmlformats.org/markup-compatibility/2006" xmlns:a14="http://schemas.microsoft.com/office/drawing/2010/main">
          <mc:Choice Requires="a14">
            <p:sp>
              <p:nvSpPr>
                <p:cNvPr id="7" name="文字方塊 6"/>
                <p:cNvSpPr txBox="1"/>
                <p:nvPr/>
              </p:nvSpPr>
              <p:spPr>
                <a:xfrm>
                  <a:off x="2294449" y="2864896"/>
                  <a:ext cx="455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𝐹</m:t>
                            </m:r>
                          </m:e>
                          <m:sub>
                            <m:r>
                              <a:rPr lang="en-US" altLang="zh-TW" b="0" i="1" smtClean="0">
                                <a:latin typeface="Cambria Math"/>
                              </a:rPr>
                              <m:t>1</m:t>
                            </m:r>
                          </m:sub>
                        </m:sSub>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294449" y="2864896"/>
                  <a:ext cx="455381" cy="369332"/>
                </a:xfrm>
                <a:prstGeom prst="rect">
                  <a:avLst/>
                </a:prstGeom>
                <a:blipFill rotWithShape="1">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340592" y="4282990"/>
                  <a:ext cx="470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𝐹</m:t>
                            </m:r>
                          </m:e>
                          <m:sub>
                            <m:r>
                              <a:rPr lang="en-US" altLang="zh-TW" b="0" i="1" smtClean="0">
                                <a:latin typeface="Cambria Math"/>
                              </a:rPr>
                              <m:t>𝑘</m:t>
                            </m:r>
                          </m:sub>
                        </m:sSub>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340592" y="4282990"/>
                  <a:ext cx="470449" cy="369332"/>
                </a:xfrm>
                <a:prstGeom prst="rect">
                  <a:avLst/>
                </a:prstGeom>
                <a:blipFill rotWithShape="1">
                  <a:blip r:embed="rId4"/>
                  <a:stretch>
                    <a:fillRect/>
                  </a:stretch>
                </a:blipFill>
              </p:spPr>
              <p:txBody>
                <a:bodyPr/>
                <a:lstStyle/>
                <a:p>
                  <a:r>
                    <a:rPr lang="zh-TW" altLang="en-US">
                      <a:noFill/>
                    </a:rPr>
                    <a:t> </a:t>
                  </a:r>
                </a:p>
              </p:txBody>
            </p:sp>
          </mc:Fallback>
        </mc:AlternateContent>
        <p:sp>
          <p:nvSpPr>
            <p:cNvPr id="10" name="文字方塊 9"/>
            <p:cNvSpPr txBox="1"/>
            <p:nvPr/>
          </p:nvSpPr>
          <p:spPr>
            <a:xfrm>
              <a:off x="2323751" y="3725425"/>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3131840" y="2164214"/>
                  <a:ext cx="4841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1</m:t>
                            </m:r>
                          </m:sub>
                        </m:sSub>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131840" y="2164214"/>
                  <a:ext cx="484172" cy="369332"/>
                </a:xfrm>
                <a:prstGeom prst="rect">
                  <a:avLst/>
                </a:prstGeom>
                <a:blipFill rotWithShape="1">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5292080" y="2131948"/>
                  <a:ext cx="5035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𝑛</m:t>
                            </m:r>
                          </m:sub>
                        </m:sSub>
                      </m:oMath>
                    </m:oMathPara>
                  </a14:m>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292080" y="2131948"/>
                  <a:ext cx="503599" cy="369332"/>
                </a:xfrm>
                <a:prstGeom prst="rect">
                  <a:avLst/>
                </a:prstGeom>
                <a:blipFill rotWithShape="1">
                  <a:blip r:embed="rId6"/>
                  <a:stretch>
                    <a:fillRect/>
                  </a:stretch>
                </a:blipFill>
              </p:spPr>
              <p:txBody>
                <a:bodyPr/>
                <a:lstStyle/>
                <a:p>
                  <a:r>
                    <a:rPr lang="zh-TW" altLang="en-US">
                      <a:noFill/>
                    </a:rPr>
                    <a:t> </a:t>
                  </a:r>
                </a:p>
              </p:txBody>
            </p:sp>
          </mc:Fallback>
        </mc:AlternateContent>
        <p:sp>
          <p:nvSpPr>
            <p:cNvPr id="13" name="文字方塊 12"/>
            <p:cNvSpPr txBox="1"/>
            <p:nvPr/>
          </p:nvSpPr>
          <p:spPr>
            <a:xfrm>
              <a:off x="4627332" y="2145550"/>
              <a:ext cx="343364" cy="369332"/>
            </a:xfrm>
            <a:prstGeom prst="rect">
              <a:avLst/>
            </a:prstGeom>
            <a:noFill/>
          </p:spPr>
          <p:txBody>
            <a:bodyPr wrap="none" rtlCol="0">
              <a:spAutoFit/>
            </a:bodyPr>
            <a:lstStyle/>
            <a:p>
              <a:r>
                <a:rPr lang="en-US" altLang="zh-TW" dirty="0" smtClean="0"/>
                <a:t>…</a:t>
              </a:r>
              <a:endParaRPr lang="zh-TW" altLang="en-US" dirty="0"/>
            </a:p>
          </p:txBody>
        </p:sp>
      </p:grpSp>
      <p:grpSp>
        <p:nvGrpSpPr>
          <p:cNvPr id="14" name="群組 13"/>
          <p:cNvGrpSpPr/>
          <p:nvPr/>
        </p:nvGrpSpPr>
        <p:grpSpPr>
          <a:xfrm>
            <a:off x="4297900" y="1937176"/>
            <a:ext cx="3662910" cy="2530480"/>
            <a:chOff x="2123728" y="2131948"/>
            <a:chExt cx="3662910" cy="2530480"/>
          </a:xfrm>
        </p:grpSpPr>
        <mc:AlternateContent xmlns:mc="http://schemas.openxmlformats.org/markup-compatibility/2006" xmlns:a14="http://schemas.microsoft.com/office/drawing/2010/main">
          <mc:Choice Requires="a14">
            <p:sp>
              <p:nvSpPr>
                <p:cNvPr id="15" name="文字方塊 14"/>
                <p:cNvSpPr txBox="1"/>
                <p:nvPr/>
              </p:nvSpPr>
              <p:spPr>
                <a:xfrm>
                  <a:off x="2123728" y="2726293"/>
                  <a:ext cx="4553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𝐹</m:t>
                            </m:r>
                          </m:e>
                          <m:sub>
                            <m:r>
                              <a:rPr lang="en-US" altLang="zh-TW" b="0" i="1" smtClean="0">
                                <a:latin typeface="Cambria Math"/>
                              </a:rPr>
                              <m:t>1</m:t>
                            </m:r>
                          </m:sub>
                        </m:sSub>
                      </m:oMath>
                    </m:oMathPara>
                  </a14:m>
                  <a:endParaRPr lang="zh-TW" altLang="en-US"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123728" y="2726293"/>
                  <a:ext cx="455381" cy="369332"/>
                </a:xfrm>
                <a:prstGeom prst="rect">
                  <a:avLst/>
                </a:prstGeom>
                <a:blipFill rotWithShape="1">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123728" y="4293096"/>
                  <a:ext cx="4704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𝐹</m:t>
                            </m:r>
                          </m:e>
                          <m:sub>
                            <m:r>
                              <a:rPr lang="en-US" altLang="zh-TW" b="0" i="1" smtClean="0">
                                <a:latin typeface="Cambria Math"/>
                              </a:rPr>
                              <m:t>𝑘</m:t>
                            </m:r>
                          </m:sub>
                        </m:sSub>
                      </m:oMath>
                    </m:oMathPara>
                  </a14:m>
                  <a:endParaRPr lang="zh-TW" altLang="en-US"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123728" y="4293096"/>
                  <a:ext cx="470449" cy="369332"/>
                </a:xfrm>
                <a:prstGeom prst="rect">
                  <a:avLst/>
                </a:prstGeom>
                <a:blipFill rotWithShape="1">
                  <a:blip r:embed="rId8"/>
                  <a:stretch>
                    <a:fillRect/>
                  </a:stretch>
                </a:blipFill>
              </p:spPr>
              <p:txBody>
                <a:bodyPr/>
                <a:lstStyle/>
                <a:p>
                  <a:r>
                    <a:rPr lang="zh-TW" altLang="en-US">
                      <a:noFill/>
                    </a:rPr>
                    <a:t> </a:t>
                  </a:r>
                </a:p>
              </p:txBody>
            </p:sp>
          </mc:Fallback>
        </mc:AlternateContent>
        <p:sp>
          <p:nvSpPr>
            <p:cNvPr id="18" name="文字方塊 17"/>
            <p:cNvSpPr txBox="1"/>
            <p:nvPr/>
          </p:nvSpPr>
          <p:spPr>
            <a:xfrm>
              <a:off x="2123728" y="3612549"/>
              <a:ext cx="461665" cy="251031"/>
            </a:xfrm>
            <a:prstGeom prst="rect">
              <a:avLst/>
            </a:prstGeom>
            <a:noFill/>
          </p:spPr>
          <p:txBody>
            <a:bodyPr vert="eaVert" wrap="none" rtlCol="0">
              <a:spAutoFit/>
            </a:bodyPr>
            <a:lstStyle/>
            <a:p>
              <a:r>
                <a:rPr lang="en-US" altLang="zh-TW" dirty="0" smtClean="0"/>
                <a:t>…</a:t>
              </a:r>
              <a:endParaRPr lang="zh-TW" altLang="en-US" dirty="0"/>
            </a:p>
          </p:txBody>
        </p:sp>
        <mc:AlternateContent xmlns:mc="http://schemas.openxmlformats.org/markup-compatibility/2006" xmlns:a14="http://schemas.microsoft.com/office/drawing/2010/main">
          <mc:Choice Requires="a14">
            <p:sp>
              <p:nvSpPr>
                <p:cNvPr id="19" name="文字方塊 18"/>
                <p:cNvSpPr txBox="1"/>
                <p:nvPr/>
              </p:nvSpPr>
              <p:spPr>
                <a:xfrm>
                  <a:off x="2973892" y="2174320"/>
                  <a:ext cx="5232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1</m:t>
                            </m:r>
                          </m:sub>
                        </m:sSub>
                      </m:oMath>
                    </m:oMathPara>
                  </a14:m>
                  <a:endParaRPr lang="zh-TW" altLang="en-US"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2973892" y="2174320"/>
                  <a:ext cx="523220" cy="369332"/>
                </a:xfrm>
                <a:prstGeom prst="rect">
                  <a:avLst/>
                </a:prstGeom>
                <a:blipFill rotWithShape="1">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292080" y="2131948"/>
                  <a:ext cx="494558"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𝑗</m:t>
                            </m:r>
                          </m:sub>
                        </m:sSub>
                      </m:oMath>
                    </m:oMathPara>
                  </a14:m>
                  <a:endParaRPr lang="zh-TW" altLang="en-US"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292080" y="2131948"/>
                  <a:ext cx="494558" cy="391646"/>
                </a:xfrm>
                <a:prstGeom prst="rect">
                  <a:avLst/>
                </a:prstGeom>
                <a:blipFill rotWithShape="1">
                  <a:blip r:embed="rId10"/>
                  <a:stretch>
                    <a:fillRect b="-7813"/>
                  </a:stretch>
                </a:blipFill>
              </p:spPr>
              <p:txBody>
                <a:bodyPr/>
                <a:lstStyle/>
                <a:p>
                  <a:r>
                    <a:rPr lang="zh-TW" altLang="en-US">
                      <a:noFill/>
                    </a:rPr>
                    <a:t> </a:t>
                  </a:r>
                </a:p>
              </p:txBody>
            </p:sp>
          </mc:Fallback>
        </mc:AlternateContent>
        <p:sp>
          <p:nvSpPr>
            <p:cNvPr id="21" name="文字方塊 20"/>
            <p:cNvSpPr txBox="1"/>
            <p:nvPr/>
          </p:nvSpPr>
          <p:spPr>
            <a:xfrm>
              <a:off x="4575329" y="2174320"/>
              <a:ext cx="343364" cy="369332"/>
            </a:xfrm>
            <a:prstGeom prst="rect">
              <a:avLst/>
            </a:prstGeom>
            <a:noFill/>
          </p:spPr>
          <p:txBody>
            <a:bodyPr wrap="none" rtlCol="0">
              <a:spAutoFit/>
            </a:bodyPr>
            <a:lstStyle/>
            <a:p>
              <a:r>
                <a:rPr lang="en-US" altLang="zh-TW" dirty="0" smtClean="0"/>
                <a:t>…</a:t>
              </a:r>
              <a:endParaRPr lang="zh-TW" altLang="en-US" dirty="0"/>
            </a:p>
          </p:txBody>
        </p:sp>
      </p:grpSp>
      <p:sp>
        <p:nvSpPr>
          <p:cNvPr id="22" name="文字方塊 21"/>
          <p:cNvSpPr txBox="1"/>
          <p:nvPr/>
        </p:nvSpPr>
        <p:spPr>
          <a:xfrm>
            <a:off x="805614" y="4929037"/>
            <a:ext cx="3411640" cy="461665"/>
          </a:xfrm>
          <a:prstGeom prst="rect">
            <a:avLst/>
          </a:prstGeom>
          <a:noFill/>
        </p:spPr>
        <p:txBody>
          <a:bodyPr wrap="none" rtlCol="0">
            <a:spAutoFit/>
          </a:bodyPr>
          <a:lstStyle/>
          <a:p>
            <a:r>
              <a:rPr lang="en-US" altLang="zh-TW" sz="2400" dirty="0" smtClean="0"/>
              <a:t>U: the user feature matrix</a:t>
            </a:r>
            <a:endParaRPr lang="zh-TW" altLang="en-US" sz="2400" dirty="0"/>
          </a:p>
        </p:txBody>
      </p:sp>
      <p:sp>
        <p:nvSpPr>
          <p:cNvPr id="23" name="文字方塊 22"/>
          <p:cNvSpPr txBox="1"/>
          <p:nvPr/>
        </p:nvSpPr>
        <p:spPr>
          <a:xfrm>
            <a:off x="4897680" y="4929036"/>
            <a:ext cx="3703643" cy="461665"/>
          </a:xfrm>
          <a:prstGeom prst="rect">
            <a:avLst/>
          </a:prstGeom>
          <a:noFill/>
        </p:spPr>
        <p:txBody>
          <a:bodyPr wrap="none" rtlCol="0">
            <a:spAutoFit/>
          </a:bodyPr>
          <a:lstStyle/>
          <a:p>
            <a:r>
              <a:rPr lang="en-US" altLang="zh-TW" sz="2400" dirty="0" smtClean="0"/>
              <a:t>M: the movie feature matrix</a:t>
            </a:r>
            <a:endParaRPr lang="zh-TW" altLang="en-US" sz="2400" dirty="0"/>
          </a:p>
        </p:txBody>
      </p:sp>
      <p:graphicFrame>
        <p:nvGraphicFramePr>
          <p:cNvPr id="24" name="表格 23"/>
          <p:cNvGraphicFramePr>
            <a:graphicFrameLocks noGrp="1"/>
          </p:cNvGraphicFramePr>
          <p:nvPr>
            <p:extLst>
              <p:ext uri="{D42A27DB-BD31-4B8C-83A1-F6EECF244321}">
                <p14:modId xmlns:p14="http://schemas.microsoft.com/office/powerpoint/2010/main" val="290603789"/>
              </p:ext>
            </p:extLst>
          </p:nvPr>
        </p:nvGraphicFramePr>
        <p:xfrm>
          <a:off x="1012110" y="2501398"/>
          <a:ext cx="2998648" cy="2179938"/>
        </p:xfrm>
        <a:graphic>
          <a:graphicData uri="http://schemas.openxmlformats.org/drawingml/2006/table">
            <a:tbl>
              <a:tblPr firstRow="1" bandRow="1">
                <a:tableStyleId>{5940675A-B579-460E-94D1-54222C63F5DA}</a:tableStyleId>
              </a:tblPr>
              <a:tblGrid>
                <a:gridCol w="749662"/>
                <a:gridCol w="749662"/>
                <a:gridCol w="749662"/>
                <a:gridCol w="749662"/>
              </a:tblGrid>
              <a:tr h="726646">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mc:AlternateContent xmlns:mc="http://schemas.openxmlformats.org/markup-compatibility/2006" xmlns:a14="http://schemas.microsoft.com/office/drawing/2010/main">
        <mc:Choice Requires="a14">
          <p:sp>
            <p:nvSpPr>
              <p:cNvPr id="25" name="文字方塊 24"/>
              <p:cNvSpPr txBox="1"/>
              <p:nvPr/>
            </p:nvSpPr>
            <p:spPr>
              <a:xfrm>
                <a:off x="1810690" y="1979548"/>
                <a:ext cx="4894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𝑈</m:t>
                          </m:r>
                        </m:e>
                        <m:sub>
                          <m:r>
                            <a:rPr lang="en-US" altLang="zh-TW" b="0" i="1" smtClean="0">
                              <a:latin typeface="Cambria Math"/>
                            </a:rPr>
                            <m:t>2</m:t>
                          </m:r>
                        </m:sub>
                      </m:sSub>
                    </m:oMath>
                  </m:oMathPara>
                </a14:m>
                <a:endParaRPr lang="zh-TW" altLang="en-US"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1810690" y="1979548"/>
                <a:ext cx="489493" cy="369332"/>
              </a:xfrm>
              <a:prstGeom prst="rect">
                <a:avLst/>
              </a:prstGeom>
              <a:blipFill rotWithShape="1">
                <a:blip r:embed="rId11"/>
                <a:stretch>
                  <a:fillRect/>
                </a:stretch>
              </a:blipFill>
            </p:spPr>
            <p:txBody>
              <a:bodyPr/>
              <a:lstStyle/>
              <a:p>
                <a:r>
                  <a:rPr lang="zh-TW" altLang="en-US">
                    <a:noFill/>
                  </a:rPr>
                  <a:t> </a:t>
                </a:r>
              </a:p>
            </p:txBody>
          </p:sp>
        </mc:Fallback>
      </mc:AlternateContent>
      <p:graphicFrame>
        <p:nvGraphicFramePr>
          <p:cNvPr id="26" name="表格 25"/>
          <p:cNvGraphicFramePr>
            <a:graphicFrameLocks noGrp="1"/>
          </p:cNvGraphicFramePr>
          <p:nvPr>
            <p:extLst>
              <p:ext uri="{D42A27DB-BD31-4B8C-83A1-F6EECF244321}">
                <p14:modId xmlns:p14="http://schemas.microsoft.com/office/powerpoint/2010/main" val="1805524104"/>
              </p:ext>
            </p:extLst>
          </p:nvPr>
        </p:nvGraphicFramePr>
        <p:xfrm>
          <a:off x="5014079" y="2531521"/>
          <a:ext cx="2998648" cy="2179938"/>
        </p:xfrm>
        <a:graphic>
          <a:graphicData uri="http://schemas.openxmlformats.org/drawingml/2006/table">
            <a:tbl>
              <a:tblPr firstRow="1" bandRow="1">
                <a:tableStyleId>{5940675A-B579-460E-94D1-54222C63F5DA}</a:tableStyleId>
              </a:tblPr>
              <a:tblGrid>
                <a:gridCol w="749662"/>
                <a:gridCol w="749662"/>
                <a:gridCol w="749662"/>
                <a:gridCol w="749662"/>
              </a:tblGrid>
              <a:tr h="726646">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r h="726646">
                <a:tc>
                  <a:txBody>
                    <a:bodyPr/>
                    <a:lstStyle/>
                    <a:p>
                      <a:endParaRPr lang="zh-TW" altLang="en-US"/>
                    </a:p>
                  </a:txBody>
                  <a:tcPr/>
                </a:tc>
                <a:tc>
                  <a:txBody>
                    <a:bodyPr/>
                    <a:lstStyle/>
                    <a:p>
                      <a:endParaRPr lang="zh-TW" altLang="en-US"/>
                    </a:p>
                  </a:txBody>
                  <a:tcPr/>
                </a:tc>
                <a:tc>
                  <a:txBody>
                    <a:bodyPr/>
                    <a:lstStyle/>
                    <a:p>
                      <a:endParaRPr lang="zh-TW" altLang="en-US" dirty="0"/>
                    </a:p>
                  </a:txBody>
                  <a:tcPr/>
                </a:tc>
                <a:tc>
                  <a:txBody>
                    <a:bodyPr/>
                    <a:lstStyle/>
                    <a:p>
                      <a:endParaRPr lang="zh-TW" altLang="en-US" dirty="0"/>
                    </a:p>
                  </a:txBody>
                  <a:tcPr/>
                </a:tc>
              </a:tr>
              <a:tr h="726646">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mc:AlternateContent xmlns:mc="http://schemas.openxmlformats.org/markup-compatibility/2006" xmlns:a14="http://schemas.microsoft.com/office/drawing/2010/main">
        <mc:Choice Requires="a14">
          <p:sp>
            <p:nvSpPr>
              <p:cNvPr id="27" name="文字方塊 26"/>
              <p:cNvSpPr txBox="1"/>
              <p:nvPr/>
            </p:nvSpPr>
            <p:spPr>
              <a:xfrm>
                <a:off x="5919779" y="1979548"/>
                <a:ext cx="5285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smtClean="0">
                              <a:latin typeface="Cambria Math"/>
                            </a:rPr>
                          </m:ctrlPr>
                        </m:sSubPr>
                        <m:e>
                          <m:r>
                            <a:rPr lang="en-US" altLang="zh-TW" b="0" i="1" smtClean="0">
                              <a:latin typeface="Cambria Math"/>
                            </a:rPr>
                            <m:t>𝑀</m:t>
                          </m:r>
                        </m:e>
                        <m:sub>
                          <m:r>
                            <a:rPr lang="en-US" altLang="zh-TW" b="0" i="1" smtClean="0">
                              <a:latin typeface="Cambria Math"/>
                            </a:rPr>
                            <m:t>2</m:t>
                          </m:r>
                        </m:sub>
                      </m:sSub>
                    </m:oMath>
                  </m:oMathPara>
                </a14:m>
                <a:endParaRPr lang="zh-TW" altLang="en-US"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5919779" y="1979548"/>
                <a:ext cx="528543" cy="369332"/>
              </a:xfrm>
              <a:prstGeom prst="rect">
                <a:avLst/>
              </a:prstGeom>
              <a:blipFill rotWithShape="1">
                <a:blip r:embed="rId1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4494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Formulation(4/6)</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a:bodyPr>
              <a:lstStyle/>
              <a:p>
                <a:r>
                  <a:rPr lang="en-US" altLang="zh-TW" sz="2800" dirty="0" smtClean="0"/>
                  <a:t>If user ratings were fully predictable and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𝑛</m:t>
                        </m:r>
                      </m:e>
                      <m:sub>
                        <m:r>
                          <a:rPr lang="en-US" altLang="zh-TW" sz="2800" b="0" i="1" smtClean="0">
                            <a:latin typeface="Cambria Math"/>
                          </a:rPr>
                          <m:t>𝑓</m:t>
                        </m:r>
                      </m:sub>
                    </m:sSub>
                  </m:oMath>
                </a14:m>
                <a:r>
                  <a:rPr lang="en-US" altLang="zh-TW" sz="2800" dirty="0" smtClean="0"/>
                  <a:t> sufficiently large, we could expect that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𝑟</m:t>
                        </m:r>
                      </m:e>
                      <m:sub>
                        <m:r>
                          <a:rPr lang="en-US" altLang="zh-TW" sz="2800" b="0" i="1" smtClean="0">
                            <a:latin typeface="Cambria Math"/>
                          </a:rPr>
                          <m:t>𝑖𝑗</m:t>
                        </m:r>
                      </m:sub>
                    </m:sSub>
                  </m:oMath>
                </a14:m>
                <a:r>
                  <a:rPr lang="en-US" altLang="zh-TW" sz="2800" dirty="0" smtClean="0"/>
                  <a:t> = &lt;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𝑢</m:t>
                        </m:r>
                      </m:e>
                      <m:sub>
                        <m:r>
                          <a:rPr lang="en-US" altLang="zh-TW" sz="2800" b="0" i="1" smtClean="0">
                            <a:latin typeface="Cambria Math"/>
                          </a:rPr>
                          <m:t>𝑖</m:t>
                        </m:r>
                      </m:sub>
                    </m:sSub>
                  </m:oMath>
                </a14:m>
                <a:r>
                  <a:rPr lang="en-US" altLang="zh-TW" sz="2800" dirty="0" smtClean="0"/>
                  <a:t>, </a:t>
                </a:r>
                <a14:m>
                  <m:oMath xmlns:m="http://schemas.openxmlformats.org/officeDocument/2006/math">
                    <m:sSub>
                      <m:sSubPr>
                        <m:ctrlPr>
                          <a:rPr lang="en-US" altLang="zh-TW" sz="2800" i="1" smtClean="0">
                            <a:latin typeface="Cambria Math"/>
                          </a:rPr>
                        </m:ctrlPr>
                      </m:sSubPr>
                      <m:e>
                        <m:r>
                          <a:rPr lang="en-US" altLang="zh-TW" sz="2800" b="0" i="1" smtClean="0">
                            <a:latin typeface="Cambria Math"/>
                          </a:rPr>
                          <m:t>𝑚</m:t>
                        </m:r>
                      </m:e>
                      <m:sub>
                        <m:r>
                          <a:rPr lang="en-US" altLang="zh-TW" sz="2800" b="0" i="1" smtClean="0">
                            <a:latin typeface="Cambria Math"/>
                          </a:rPr>
                          <m:t>𝑗</m:t>
                        </m:r>
                      </m:sub>
                    </m:sSub>
                  </m:oMath>
                </a14:m>
                <a:r>
                  <a:rPr lang="en-US" altLang="zh-TW" sz="2800" dirty="0" smtClean="0"/>
                  <a:t> &gt;, ∀ </a:t>
                </a:r>
                <a:r>
                  <a:rPr lang="en-US" altLang="zh-TW" sz="2800" dirty="0" err="1" smtClean="0"/>
                  <a:t>i</a:t>
                </a:r>
                <a:r>
                  <a:rPr lang="en-US" altLang="zh-TW" sz="2800" dirty="0" smtClean="0"/>
                  <a:t>, j.</a:t>
                </a:r>
              </a:p>
              <a:p>
                <a:r>
                  <a:rPr lang="en-US" altLang="zh-TW" sz="2800" dirty="0"/>
                  <a:t>In this paper, we study the </a:t>
                </a:r>
                <a:r>
                  <a:rPr lang="en-US" altLang="zh-TW" sz="2800" dirty="0" smtClean="0"/>
                  <a:t>mean square loss </a:t>
                </a:r>
                <a:r>
                  <a:rPr lang="en-US" altLang="zh-TW" sz="2800" dirty="0"/>
                  <a:t>function. The loss due to a single rating is defined as the </a:t>
                </a:r>
                <a:r>
                  <a:rPr lang="en-US" altLang="zh-TW" sz="2800" dirty="0" smtClean="0"/>
                  <a:t>squared error:</a:t>
                </a:r>
              </a:p>
              <a:p>
                <a:endParaRPr lang="zh-TW" altLang="en-US" sz="2800"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1259" t="-1213" r="-3333"/>
                </a:stretch>
              </a:blipFill>
            </p:spPr>
            <p:txBody>
              <a:bodyPr/>
              <a:lstStyle/>
              <a:p>
                <a:r>
                  <a:rPr lang="zh-TW" altLang="en-US">
                    <a:noFill/>
                  </a:rPr>
                  <a:t> </a:t>
                </a:r>
              </a:p>
            </p:txBody>
          </p:sp>
        </mc:Fallback>
      </mc:AlternateContent>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4581127"/>
            <a:ext cx="4563040" cy="665443"/>
          </a:xfrm>
          <a:prstGeom prst="rect">
            <a:avLst/>
          </a:prstGeom>
        </p:spPr>
      </p:pic>
    </p:spTree>
    <p:extLst>
      <p:ext uri="{BB962C8B-B14F-4D97-AF65-F5344CB8AC3E}">
        <p14:creationId xmlns:p14="http://schemas.microsoft.com/office/powerpoint/2010/main" val="2831966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Formulation(5/6)</a:t>
            </a:r>
            <a:endParaRPr lang="zh-TW" altLang="en-US" dirty="0"/>
          </a:p>
        </p:txBody>
      </p:sp>
      <p:sp>
        <p:nvSpPr>
          <p:cNvPr id="3" name="內容版面配置區 2"/>
          <p:cNvSpPr>
            <a:spLocks noGrp="1"/>
          </p:cNvSpPr>
          <p:nvPr>
            <p:ph idx="1"/>
          </p:nvPr>
        </p:nvSpPr>
        <p:spPr/>
        <p:txBody>
          <a:bodyPr/>
          <a:lstStyle/>
          <a:p>
            <a:r>
              <a:rPr lang="en-US" altLang="zh-TW" sz="2800" dirty="0" smtClean="0"/>
              <a:t>Then we can define the empirical, total loss (for a given pair U and M) as the summation of loss on all the known ratings.</a:t>
            </a:r>
          </a:p>
          <a:p>
            <a:endParaRPr lang="en-US" altLang="zh-TW" sz="2800" dirty="0"/>
          </a:p>
          <a:p>
            <a:endParaRPr lang="en-US" altLang="zh-TW" sz="2800" dirty="0" smtClean="0"/>
          </a:p>
          <a:p>
            <a:r>
              <a:rPr lang="en-US" altLang="zh-TW" sz="2800" dirty="0"/>
              <a:t>We can formulate the low-rank approximation problem as follows</a:t>
            </a:r>
            <a:r>
              <a:rPr lang="en-US" altLang="zh-TW" sz="2800" dirty="0" smtClean="0"/>
              <a:t>.</a:t>
            </a:r>
          </a:p>
          <a:p>
            <a:endParaRPr lang="en-US" altLang="zh-TW" sz="2800" dirty="0" smtClean="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9872" y="3026668"/>
            <a:ext cx="5229955" cy="962159"/>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872" y="5085184"/>
            <a:ext cx="4796515" cy="734786"/>
          </a:xfrm>
          <a:prstGeom prst="rect">
            <a:avLst/>
          </a:prstGeom>
        </p:spPr>
      </p:pic>
    </p:spTree>
    <p:extLst>
      <p:ext uri="{BB962C8B-B14F-4D97-AF65-F5344CB8AC3E}">
        <p14:creationId xmlns:p14="http://schemas.microsoft.com/office/powerpoint/2010/main" val="14164771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1080</TotalTime>
  <Words>1202</Words>
  <Application>Microsoft Office PowerPoint</Application>
  <PresentationFormat>如螢幕大小 (4:3)</PresentationFormat>
  <Paragraphs>122</Paragraphs>
  <Slides>16</Slides>
  <Notes>1</Notes>
  <HiddenSlides>0</HiddenSlides>
  <MMClips>0</MMClips>
  <ScaleCrop>false</ScaleCrop>
  <HeadingPairs>
    <vt:vector size="4" baseType="variant">
      <vt:variant>
        <vt:lpstr>佈景主題</vt:lpstr>
      </vt:variant>
      <vt:variant>
        <vt:i4>1</vt:i4>
      </vt:variant>
      <vt:variant>
        <vt:lpstr>投影片標題</vt:lpstr>
      </vt:variant>
      <vt:variant>
        <vt:i4>16</vt:i4>
      </vt:variant>
    </vt:vector>
  </HeadingPairs>
  <TitlesOfParts>
    <vt:vector size="17" baseType="lpstr">
      <vt:lpstr>Office 佈景主題</vt:lpstr>
      <vt:lpstr>Large-Scale Parallel Collaborative Filtering for the Netflix Prize</vt:lpstr>
      <vt:lpstr>Abstract</vt:lpstr>
      <vt:lpstr>Introduction(1/2)</vt:lpstr>
      <vt:lpstr>Introduction(2/2)</vt:lpstr>
      <vt:lpstr>Problem Formulation(1/6)</vt:lpstr>
      <vt:lpstr>Problem Formulation(2/6)</vt:lpstr>
      <vt:lpstr>Problem Formulation(3/6)</vt:lpstr>
      <vt:lpstr>Problem Formulation(4/6)</vt:lpstr>
      <vt:lpstr>Problem Formulation(5/6)</vt:lpstr>
      <vt:lpstr>Problem Formulation(6/6)</vt:lpstr>
      <vt:lpstr>Approaches(1/5)</vt:lpstr>
      <vt:lpstr>Approaches(2/5)</vt:lpstr>
      <vt:lpstr>Approaches(3/5)</vt:lpstr>
      <vt:lpstr>Approaches(4/5)</vt:lpstr>
      <vt:lpstr>Approaches(5/5)</vt:lpstr>
      <vt:lpstr>Concluding Remarks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Large-Scale Parallel Collaborative Filtering for the Netflix Prize</dc:title>
  <dc:creator>Nancy</dc:creator>
  <cp:lastModifiedBy>dliu</cp:lastModifiedBy>
  <cp:revision>32</cp:revision>
  <dcterms:created xsi:type="dcterms:W3CDTF">2014-10-19T06:40:02Z</dcterms:created>
  <dcterms:modified xsi:type="dcterms:W3CDTF">2017-09-14T08:34:29Z</dcterms:modified>
</cp:coreProperties>
</file>