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308" r:id="rId5"/>
    <p:sldId id="267" r:id="rId6"/>
    <p:sldId id="262" r:id="rId7"/>
    <p:sldId id="268" r:id="rId8"/>
    <p:sldId id="270" r:id="rId9"/>
    <p:sldId id="271" r:id="rId10"/>
    <p:sldId id="287" r:id="rId11"/>
    <p:sldId id="283" r:id="rId12"/>
    <p:sldId id="293" r:id="rId13"/>
    <p:sldId id="288" r:id="rId14"/>
    <p:sldId id="289" r:id="rId15"/>
    <p:sldId id="295" r:id="rId16"/>
    <p:sldId id="274" r:id="rId17"/>
    <p:sldId id="296" r:id="rId18"/>
    <p:sldId id="298" r:id="rId19"/>
    <p:sldId id="277" r:id="rId20"/>
    <p:sldId id="299" r:id="rId21"/>
    <p:sldId id="300" r:id="rId22"/>
    <p:sldId id="278" r:id="rId23"/>
    <p:sldId id="301" r:id="rId24"/>
    <p:sldId id="305" r:id="rId25"/>
    <p:sldId id="280" r:id="rId2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8" autoAdjust="0"/>
  </p:normalViewPr>
  <p:slideViewPr>
    <p:cSldViewPr>
      <p:cViewPr varScale="1">
        <p:scale>
          <a:sx n="63" d="100"/>
          <a:sy n="63" d="100"/>
        </p:scale>
        <p:origin x="-69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C1390-BAB8-4A24-925F-E0E1E07740C4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ECA9F-8D8F-4091-88FD-9F39CDBF92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0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BPMF:</a:t>
            </a:r>
          </a:p>
          <a:p>
            <a:r>
              <a:rPr lang="en-US" altLang="zh-TW" dirty="0" smtClean="0"/>
              <a:t>Cold start problem:</a:t>
            </a:r>
          </a:p>
          <a:p>
            <a:pPr lvl="1"/>
            <a:r>
              <a:rPr lang="en-US" altLang="zh-TW" dirty="0" smtClean="0"/>
              <a:t>Solve by </a:t>
            </a:r>
            <a:r>
              <a:rPr lang="en-US" altLang="zh-TW" i="1" dirty="0" smtClean="0"/>
              <a:t>Social relation among user(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Need to Improve recommendation accuracy</a:t>
            </a:r>
          </a:p>
          <a:p>
            <a:pPr lvl="1"/>
            <a:r>
              <a:rPr lang="en-US" altLang="zh-TW" dirty="0" smtClean="0"/>
              <a:t>Solve by </a:t>
            </a:r>
            <a:r>
              <a:rPr lang="en-US" altLang="zh-TW" i="1" dirty="0" smtClean="0"/>
              <a:t>item content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CA9F-8D8F-4091-88FD-9F39CDBF921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6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9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4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0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2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23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4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257C-A469-4BAD-A7A1-2F1DC0002D32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0AE-DAD4-49FE-B27E-4BC4F831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ifter.org/~simon/journal/2006121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Matrix Factorization Techniques For Recommender Systems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56784" cy="206308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Yehuda </a:t>
            </a:r>
            <a:r>
              <a:rPr lang="en-US" altLang="zh-TW" sz="2800" dirty="0" err="1" smtClean="0"/>
              <a:t>Koren</a:t>
            </a:r>
            <a:r>
              <a:rPr lang="en-US" altLang="zh-TW" sz="2800" dirty="0" smtClean="0"/>
              <a:t>, Robert Bell, Chris </a:t>
            </a:r>
            <a:r>
              <a:rPr lang="en-US" altLang="zh-TW" sz="2800" dirty="0" err="1" smtClean="0"/>
              <a:t>Volinsky</a:t>
            </a:r>
            <a:endParaRPr lang="en-US" altLang="zh-TW" sz="2800" dirty="0" smtClean="0"/>
          </a:p>
          <a:p>
            <a:r>
              <a:rPr lang="en-US" altLang="zh-TW" sz="2800" dirty="0" smtClean="0"/>
              <a:t>2009 IEEE Computer Society</a:t>
            </a:r>
          </a:p>
          <a:p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			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19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Basic Matrix Factorization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To learn the factor vectors,  Minimizes the </a:t>
            </a:r>
            <a:r>
              <a:rPr lang="en-US" altLang="zh-TW" i="1" dirty="0" smtClean="0"/>
              <a:t>squared error </a:t>
            </a:r>
            <a:r>
              <a:rPr lang="en-US" altLang="zh-TW" dirty="0" smtClean="0"/>
              <a:t>on the set of known ratings:</a:t>
            </a:r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                                                                                            (2)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i="1" dirty="0" smtClean="0"/>
              <a:t>K</a:t>
            </a:r>
            <a:r>
              <a:rPr lang="en-US" altLang="zh-TW" dirty="0" smtClean="0"/>
              <a:t> : the set of </a:t>
            </a:r>
            <a:r>
              <a:rPr lang="en-US" altLang="zh-TW" i="1" dirty="0" smtClean="0"/>
              <a:t>(u,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) </a:t>
            </a:r>
            <a:r>
              <a:rPr lang="en-US" altLang="zh-TW" dirty="0" smtClean="0"/>
              <a:t>pairs for </a:t>
            </a:r>
            <a:r>
              <a:rPr lang="en-US" altLang="zh-TW" i="1" dirty="0" err="1" smtClean="0"/>
              <a:t>r</a:t>
            </a:r>
            <a:r>
              <a:rPr lang="en-US" altLang="zh-TW" sz="2200" i="1" dirty="0" err="1" smtClean="0"/>
              <a:t>ui</a:t>
            </a:r>
            <a:r>
              <a:rPr lang="en-US" altLang="zh-TW" dirty="0" smtClean="0"/>
              <a:t>. </a:t>
            </a:r>
          </a:p>
          <a:p>
            <a:pPr lvl="1"/>
            <a:r>
              <a:rPr lang="el-GR" altLang="zh-TW" i="1" dirty="0" smtClean="0"/>
              <a:t>λ</a:t>
            </a:r>
            <a:r>
              <a:rPr lang="en-US" altLang="zh-TW" dirty="0" smtClean="0"/>
              <a:t> : control the extent of regularization and determined </a:t>
            </a:r>
          </a:p>
          <a:p>
            <a:pPr lvl="1">
              <a:buNone/>
            </a:pPr>
            <a:r>
              <a:rPr lang="en-US" altLang="zh-TW" dirty="0" smtClean="0"/>
              <a:t>         by cross-validation</a:t>
            </a:r>
          </a:p>
          <a:p>
            <a:r>
              <a:rPr lang="en-US" altLang="zh-TW" dirty="0" smtClean="0"/>
              <a:t>Avoid </a:t>
            </a:r>
            <a:r>
              <a:rPr lang="en-US" altLang="zh-TW" dirty="0" err="1" smtClean="0"/>
              <a:t>overfitting</a:t>
            </a:r>
            <a:r>
              <a:rPr lang="en-US" altLang="zh-TW" dirty="0" smtClean="0"/>
              <a:t> by adding the penalized value of quadratic regularized parameters.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808" y="2780928"/>
            <a:ext cx="563112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Stochastic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gradient descent optimization method for </a:t>
            </a:r>
            <a:r>
              <a:rPr lang="en-US" altLang="zh-TW" b="1" dirty="0" smtClean="0"/>
              <a:t>minimizing</a:t>
            </a:r>
            <a:r>
              <a:rPr lang="en-US" altLang="zh-TW" dirty="0" smtClean="0"/>
              <a:t> an objective function.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Gradient descent: 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929066"/>
            <a:ext cx="1643074" cy="66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929198"/>
            <a:ext cx="344746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Stochastic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Simon Funk, 2006: 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http://sifter.org/~simon/journal/20061211.html</a:t>
            </a:r>
            <a:endParaRPr lang="en-US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Popularized a stochastic gradient descent optimization of Eq.(2).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857760"/>
            <a:ext cx="563112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Stochastic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Objective function: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Modifies the parameters by a magnitude proportional to </a:t>
            </a:r>
            <a:r>
              <a:rPr lang="el-GR" altLang="zh-TW" dirty="0" smtClean="0">
                <a:sym typeface="Symbol"/>
              </a:rPr>
              <a:t>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357430"/>
            <a:ext cx="297561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714884"/>
            <a:ext cx="50430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Alternating least squares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altLang="zh-TW" dirty="0" smtClean="0"/>
              <a:t>Both </a:t>
            </a:r>
            <a:r>
              <a:rPr lang="en-US" altLang="zh-TW" i="1" dirty="0" err="1" smtClean="0"/>
              <a:t>q</a:t>
            </a:r>
            <a:r>
              <a:rPr lang="en-US" altLang="zh-TW" sz="2000" i="1" dirty="0" err="1" smtClean="0"/>
              <a:t>i</a:t>
            </a:r>
            <a:r>
              <a:rPr lang="en-US" altLang="zh-TW" dirty="0" smtClean="0"/>
              <a:t> and </a:t>
            </a:r>
            <a:r>
              <a:rPr lang="en-US" altLang="zh-TW" i="1" dirty="0" err="1" smtClean="0"/>
              <a:t>p</a:t>
            </a:r>
            <a:r>
              <a:rPr lang="en-US" altLang="zh-TW" sz="2000" i="1" dirty="0" err="1" smtClean="0"/>
              <a:t>u</a:t>
            </a:r>
            <a:r>
              <a:rPr lang="en-US" altLang="zh-TW" dirty="0" smtClean="0"/>
              <a:t> are unknowns.</a:t>
            </a:r>
          </a:p>
          <a:p>
            <a:pPr lvl="1"/>
            <a:r>
              <a:rPr lang="en-US" altLang="zh-TW" dirty="0" smtClean="0"/>
              <a:t>Eq. 2 is not convex.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fix one of them, Eq. 2 becomes quadratic. </a:t>
            </a:r>
          </a:p>
          <a:p>
            <a:pPr lvl="1"/>
            <a:r>
              <a:rPr lang="en-US" altLang="zh-TW" dirty="0" smtClean="0"/>
              <a:t>Rotate between fixing </a:t>
            </a:r>
            <a:r>
              <a:rPr lang="en-US" altLang="zh-TW" i="1" dirty="0" err="1" smtClean="0"/>
              <a:t>q</a:t>
            </a:r>
            <a:r>
              <a:rPr lang="en-US" altLang="zh-TW" sz="1800" i="1" dirty="0" err="1" smtClean="0"/>
              <a:t>i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and fixing </a:t>
            </a:r>
            <a:r>
              <a:rPr lang="en-US" altLang="zh-TW" i="1" dirty="0" err="1" smtClean="0"/>
              <a:t>p</a:t>
            </a:r>
            <a:r>
              <a:rPr lang="en-US" altLang="zh-TW" sz="1800" i="1" dirty="0" err="1" smtClean="0"/>
              <a:t>u</a:t>
            </a:r>
            <a:r>
              <a:rPr lang="en-US" altLang="zh-TW" dirty="0" err="1" smtClean="0"/>
              <a:t>’s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All one of both are fixed, recomputed another by solving a </a:t>
            </a:r>
            <a:r>
              <a:rPr lang="en-US" altLang="zh-TW" b="1" dirty="0" smtClean="0"/>
              <a:t>least-squares problem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Alternating least squares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altLang="zh-TW" dirty="0" smtClean="0"/>
              <a:t>In general , S.G.D. is easier and faster than ALS.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But, ALS is better in at least two case: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First, system can use </a:t>
            </a:r>
            <a:r>
              <a:rPr lang="en-US" altLang="zh-TW" b="1" dirty="0" smtClean="0"/>
              <a:t>parallelization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In ALS , The computation of both are independent.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Second, systems centered on </a:t>
            </a:r>
            <a:r>
              <a:rPr lang="en-US" altLang="zh-TW" b="1" dirty="0" smtClean="0"/>
              <a:t>implicit data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The training set cannot be considered sparse.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Biases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TW" dirty="0" smtClean="0"/>
              <a:t>MF approach has flexibility due to Eq. 1. 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but has some </a:t>
            </a:r>
            <a:r>
              <a:rPr lang="en-US" altLang="zh-TW" b="1" dirty="0" smtClean="0"/>
              <a:t>biases</a:t>
            </a:r>
            <a:r>
              <a:rPr lang="en-US" altLang="zh-TW" dirty="0" smtClean="0"/>
              <a:t> or </a:t>
            </a:r>
            <a:r>
              <a:rPr lang="en-US" altLang="zh-TW" b="1" dirty="0" smtClean="0"/>
              <a:t>intercepts, </a:t>
            </a:r>
            <a:r>
              <a:rPr lang="en-US" altLang="zh-TW" dirty="0" smtClean="0"/>
              <a:t>independent of any interactions.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Try to identify the portion of true interaction with individual user and item biases. </a:t>
            </a:r>
          </a:p>
          <a:p>
            <a:endParaRPr lang="en-US" altLang="zh-TW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2399" y="2420888"/>
            <a:ext cx="705242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Biases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TW" dirty="0"/>
              <a:t>A first-order approximation of the bias :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             </a:t>
            </a:r>
            <a:r>
              <a:rPr lang="en-US" altLang="zh-TW" dirty="0"/>
              <a:t>(</a:t>
            </a:r>
            <a:r>
              <a:rPr lang="en-US" altLang="zh-TW" dirty="0" smtClean="0"/>
              <a:t>3)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i="1" dirty="0" err="1" smtClean="0"/>
              <a:t>b</a:t>
            </a:r>
            <a:r>
              <a:rPr lang="en-US" altLang="zh-TW" sz="2000" i="1" dirty="0" err="1" smtClean="0"/>
              <a:t>ui</a:t>
            </a:r>
            <a:r>
              <a:rPr lang="en-US" altLang="zh-TW" sz="2000" i="1" dirty="0" smtClean="0"/>
              <a:t> </a:t>
            </a:r>
            <a:r>
              <a:rPr lang="en-US" altLang="zh-TW" i="1" dirty="0" smtClean="0"/>
              <a:t>: </a:t>
            </a:r>
            <a:r>
              <a:rPr lang="en-US" altLang="zh-TW" dirty="0" smtClean="0"/>
              <a:t>the bias involved in rating </a:t>
            </a:r>
            <a:r>
              <a:rPr lang="en-US" altLang="zh-TW" i="1" dirty="0" err="1" smtClean="0"/>
              <a:t>r</a:t>
            </a:r>
            <a:r>
              <a:rPr lang="en-US" altLang="zh-TW" sz="2000" i="1" dirty="0" err="1" smtClean="0"/>
              <a:t>ui</a:t>
            </a:r>
            <a:r>
              <a:rPr lang="en-US" altLang="zh-TW" i="1" dirty="0" smtClean="0"/>
              <a:t> .</a:t>
            </a:r>
          </a:p>
          <a:p>
            <a:pPr lvl="1"/>
            <a:endParaRPr lang="en-US" altLang="zh-TW" dirty="0" smtClean="0"/>
          </a:p>
          <a:p>
            <a:pPr lvl="1"/>
            <a:r>
              <a:rPr lang="el-GR" altLang="zh-TW" dirty="0" smtClean="0"/>
              <a:t>μ</a:t>
            </a:r>
            <a:r>
              <a:rPr lang="en-US" altLang="zh-TW" dirty="0" smtClean="0"/>
              <a:t> </a:t>
            </a:r>
            <a:r>
              <a:rPr lang="en-US" altLang="zh-TW" dirty="0"/>
              <a:t>: average rating over all movies</a:t>
            </a:r>
            <a:r>
              <a:rPr lang="en-US" altLang="zh-TW" dirty="0" smtClean="0"/>
              <a:t>.</a:t>
            </a:r>
            <a:r>
              <a:rPr lang="en-US" altLang="zh-TW" i="1" dirty="0" smtClean="0"/>
              <a:t>  </a:t>
            </a:r>
            <a:endParaRPr lang="en-US" altLang="zh-TW" dirty="0" smtClean="0"/>
          </a:p>
          <a:p>
            <a:pPr lvl="1"/>
            <a:endParaRPr lang="en-US" altLang="zh-TW" i="1" dirty="0" smtClean="0"/>
          </a:p>
          <a:p>
            <a:pPr lvl="1"/>
            <a:r>
              <a:rPr lang="en-US" altLang="zh-TW" i="1" dirty="0" smtClean="0"/>
              <a:t>b</a:t>
            </a:r>
            <a:r>
              <a:rPr lang="en-US" altLang="zh-TW" sz="2000" i="1" dirty="0" smtClean="0"/>
              <a:t>i , </a:t>
            </a:r>
            <a:r>
              <a:rPr lang="en-US" altLang="zh-TW" i="1" dirty="0" err="1" smtClean="0"/>
              <a:t>b</a:t>
            </a:r>
            <a:r>
              <a:rPr lang="en-US" altLang="zh-TW" sz="1800" i="1" dirty="0" err="1" smtClean="0"/>
              <a:t>u</a:t>
            </a:r>
            <a:r>
              <a:rPr lang="en-US" altLang="zh-TW" dirty="0" smtClean="0"/>
              <a:t> : the observed deviation of user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and item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.</a:t>
            </a:r>
            <a:r>
              <a:rPr lang="en-US" altLang="zh-TW" dirty="0" smtClean="0"/>
              <a:t> 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10" y="2564904"/>
            <a:ext cx="330208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Biases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TW" dirty="0" smtClean="0"/>
              <a:t>Extend Eq. 1. :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              </a:t>
            </a:r>
          </a:p>
          <a:p>
            <a:pPr marL="914400" lvl="2" indent="0">
              <a:buNone/>
            </a:pPr>
            <a:r>
              <a:rPr lang="en-US" altLang="zh-TW" dirty="0" smtClean="0"/>
              <a:t>                                                                                               (</a:t>
            </a:r>
            <a:r>
              <a:rPr lang="en-US" altLang="zh-TW" dirty="0"/>
              <a:t>4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System learns by minimizing the squared error function: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8"/>
            <a:r>
              <a:rPr lang="en-US" altLang="zh-TW" dirty="0" smtClean="0"/>
              <a:t>                                                             </a:t>
            </a:r>
            <a:r>
              <a:rPr lang="en-US" altLang="zh-TW" sz="2400" dirty="0" smtClean="0"/>
              <a:t>(5)</a:t>
            </a:r>
            <a:r>
              <a:rPr lang="en-US" altLang="zh-TW" dirty="0" smtClean="0"/>
              <a:t>                                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37558"/>
            <a:ext cx="375693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20" y="4941168"/>
            <a:ext cx="614241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Input 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 to the cold start problem:</a:t>
            </a:r>
          </a:p>
          <a:p>
            <a:pPr lvl="1"/>
            <a:r>
              <a:rPr lang="en-US" altLang="zh-TW" dirty="0" smtClean="0"/>
              <a:t>Some users supply very few ratings.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Difficult to deduce their preference.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Incorporate additional sources of information about users: </a:t>
            </a:r>
          </a:p>
          <a:p>
            <a:pPr lvl="1"/>
            <a:r>
              <a:rPr lang="en-US" altLang="zh-TW" dirty="0" smtClean="0"/>
              <a:t>Using the </a:t>
            </a:r>
            <a:r>
              <a:rPr lang="en-US" altLang="zh-TW" b="1" dirty="0" smtClean="0"/>
              <a:t>Implicit feedback</a:t>
            </a:r>
            <a:endParaRPr lang="en-US" altLang="zh-TW" b="1" dirty="0"/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Recommender System Strategies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Retailers interest in recommender systems,     e.g. Amazon, Netflix</a:t>
            </a:r>
            <a:endParaRPr lang="en-US" altLang="zh-TW" dirty="0" smtClean="0"/>
          </a:p>
          <a:p>
            <a:r>
              <a:rPr lang="en-US" altLang="zh-TW" dirty="0" smtClean="0"/>
              <a:t>Based on one of two strategies or hybrid:</a:t>
            </a:r>
          </a:p>
          <a:p>
            <a:pPr lvl="1"/>
            <a:r>
              <a:rPr lang="en-US" altLang="zh-TW" dirty="0" smtClean="0"/>
              <a:t>Content filtering</a:t>
            </a:r>
          </a:p>
          <a:p>
            <a:pPr lvl="2"/>
            <a:r>
              <a:rPr lang="en-US" altLang="zh-TW" dirty="0" smtClean="0"/>
              <a:t>Create a profile for each user or product to characterize.</a:t>
            </a:r>
          </a:p>
          <a:p>
            <a:pPr lvl="2"/>
            <a:r>
              <a:rPr lang="en-US" altLang="zh-TW" dirty="0" smtClean="0"/>
              <a:t>Require external information .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Collaborative filtering</a:t>
            </a:r>
          </a:p>
          <a:p>
            <a:pPr lvl="2"/>
            <a:r>
              <a:rPr lang="en-US" altLang="zh-TW" dirty="0" smtClean="0"/>
              <a:t>Analyzes relationships between users and products to find new user-item associations.</a:t>
            </a:r>
          </a:p>
          <a:p>
            <a:pPr lvl="2"/>
            <a:r>
              <a:rPr lang="en-US" altLang="zh-TW" dirty="0" smtClean="0"/>
              <a:t>Rely only on past user behavior.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3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Input 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Boolean implicit feedback:</a:t>
            </a:r>
          </a:p>
          <a:p>
            <a:pPr lvl="1"/>
            <a:r>
              <a:rPr lang="en-US" altLang="zh-TW" i="1" dirty="0" smtClean="0"/>
              <a:t>N(u)</a:t>
            </a:r>
            <a:r>
              <a:rPr lang="en-US" altLang="zh-TW" dirty="0" smtClean="0"/>
              <a:t> , the set of items for which user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expressed an implicit preference.</a:t>
            </a:r>
          </a:p>
          <a:p>
            <a:pPr lvl="1"/>
            <a:r>
              <a:rPr lang="en-US" altLang="zh-TW" dirty="0" smtClean="0"/>
              <a:t>A new set of item factors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User can be characterized by the vector: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   , </a:t>
            </a:r>
          </a:p>
          <a:p>
            <a:pPr lvl="1"/>
            <a:r>
              <a:rPr lang="en-US" altLang="zh-TW" dirty="0" smtClean="0"/>
              <a:t>Normalizing </a:t>
            </a:r>
            <a:r>
              <a:rPr lang="en-US" altLang="zh-TW" dirty="0"/>
              <a:t>form :</a:t>
            </a: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93341"/>
            <a:ext cx="1142756" cy="8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29200"/>
            <a:ext cx="238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48" y="4077072"/>
            <a:ext cx="1296144" cy="58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Input 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Another information source - </a:t>
            </a:r>
            <a:r>
              <a:rPr lang="en-US" altLang="zh-TW" sz="2800" b="1" dirty="0" smtClean="0"/>
              <a:t>user attribute</a:t>
            </a:r>
            <a:endParaRPr lang="en-US" altLang="zh-TW" sz="2800" dirty="0"/>
          </a:p>
          <a:p>
            <a:pPr lvl="1"/>
            <a:r>
              <a:rPr lang="en-US" altLang="zh-TW" sz="2400" i="1" dirty="0" smtClean="0"/>
              <a:t>A(u)</a:t>
            </a:r>
            <a:r>
              <a:rPr lang="en-US" altLang="zh-TW" sz="2400" dirty="0" smtClean="0"/>
              <a:t>, the set of attribute corresponds to user </a:t>
            </a:r>
            <a:r>
              <a:rPr lang="en-US" altLang="zh-TW" sz="2400" i="1" dirty="0" smtClean="0"/>
              <a:t>u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/>
              <a:t>e</a:t>
            </a:r>
            <a:r>
              <a:rPr lang="en-US" altLang="zh-TW" sz="2400" dirty="0" smtClean="0"/>
              <a:t>.g. age, gender, income level …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User can also </a:t>
            </a:r>
            <a:r>
              <a:rPr lang="en-US" altLang="zh-TW" dirty="0"/>
              <a:t>be characterized by the vector</a:t>
            </a:r>
            <a:r>
              <a:rPr lang="en-US" altLang="zh-TW" dirty="0" smtClean="0"/>
              <a:t>:</a:t>
            </a:r>
          </a:p>
          <a:p>
            <a:pPr marL="400050" lvl="2" indent="0">
              <a:buNone/>
            </a:pPr>
            <a:endParaRPr lang="en-US" altLang="zh-TW" dirty="0" smtClean="0"/>
          </a:p>
          <a:p>
            <a:pPr marL="857250" lvl="3" indent="0">
              <a:buNone/>
            </a:pPr>
            <a:r>
              <a:rPr lang="en-US" altLang="zh-TW" dirty="0" smtClean="0"/>
              <a:t>                                      ,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800" dirty="0" smtClean="0"/>
              <a:t>We can integrate all signal sources: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                                                                 (6)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48591"/>
            <a:ext cx="1162480" cy="9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8" y="5714222"/>
            <a:ext cx="727513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14" y="3819881"/>
            <a:ext cx="1325792" cy="58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3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Dynamics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TW" dirty="0" smtClean="0"/>
              <a:t>So far, presented model is static.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reality, production popularity and user taste change as new selections emerge.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Can significantly improve accuracy.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Temporal Dynamics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Decomposing ratings into distinct terms:</a:t>
            </a:r>
          </a:p>
          <a:p>
            <a:pPr lvl="1"/>
            <a:r>
              <a:rPr lang="en-US" altLang="zh-TW" dirty="0" smtClean="0"/>
              <a:t>Item biases, </a:t>
            </a:r>
            <a:r>
              <a:rPr lang="en-US" altLang="zh-TW" i="1" dirty="0" smtClean="0"/>
              <a:t>b</a:t>
            </a:r>
            <a:r>
              <a:rPr lang="en-US" altLang="zh-TW" sz="2000" i="1" dirty="0" smtClean="0"/>
              <a:t>i</a:t>
            </a:r>
            <a:r>
              <a:rPr lang="en-US" altLang="zh-TW" i="1" dirty="0" smtClean="0"/>
              <a:t>(t)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Item’s popularity might change over time. </a:t>
            </a:r>
          </a:p>
          <a:p>
            <a:pPr lvl="1"/>
            <a:r>
              <a:rPr lang="en-US" altLang="zh-TW" dirty="0" smtClean="0"/>
              <a:t>User biases, </a:t>
            </a:r>
            <a:r>
              <a:rPr lang="en-US" altLang="zh-TW" i="1" dirty="0" err="1" smtClean="0"/>
              <a:t>b</a:t>
            </a:r>
            <a:r>
              <a:rPr lang="en-US" altLang="zh-TW" sz="2000" i="1" dirty="0" err="1" smtClean="0"/>
              <a:t>u</a:t>
            </a:r>
            <a:r>
              <a:rPr lang="en-US" altLang="zh-TW" i="1" dirty="0" smtClean="0"/>
              <a:t>(t)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r>
              <a:rPr lang="en-US" altLang="zh-TW" dirty="0" smtClean="0"/>
              <a:t>      User change their baseline rating over time.  </a:t>
            </a:r>
          </a:p>
          <a:p>
            <a:pPr lvl="1"/>
            <a:r>
              <a:rPr lang="en-US" altLang="zh-TW" dirty="0" smtClean="0"/>
              <a:t>User preference, </a:t>
            </a:r>
            <a:r>
              <a:rPr lang="en-US" altLang="zh-TW" i="1" dirty="0" err="1" smtClean="0"/>
              <a:t>p</a:t>
            </a:r>
            <a:r>
              <a:rPr lang="en-US" altLang="zh-TW" sz="2000" i="1" dirty="0" err="1" smtClean="0"/>
              <a:t>u</a:t>
            </a:r>
            <a:r>
              <a:rPr lang="en-US" altLang="zh-TW" i="1" dirty="0" smtClean="0"/>
              <a:t>(t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User change their preference over time.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73216"/>
            <a:ext cx="58340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6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Inputs with Varying Confidence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Not all observed ratings deserve the same weight or confidence.</a:t>
            </a:r>
          </a:p>
          <a:p>
            <a:pPr lvl="1"/>
            <a:r>
              <a:rPr lang="en-US" altLang="zh-TW" dirty="0"/>
              <a:t>Advertising might influence votes for certain items.</a:t>
            </a:r>
          </a:p>
          <a:p>
            <a:pPr lvl="1"/>
            <a:r>
              <a:rPr lang="en-US" altLang="zh-TW" dirty="0"/>
              <a:t>Systems built around implicit feedback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Model enhance the Eq. 5. to account for confidence: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Collaborative Filtering for Implicit Feedback                     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4032448" cy="188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Extension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PMF – Probabilistic Matrix Factorization</a:t>
            </a:r>
          </a:p>
          <a:p>
            <a:endParaRPr lang="en-US" altLang="zh-TW" dirty="0" smtClean="0"/>
          </a:p>
          <a:p>
            <a:r>
              <a:rPr lang="en-US" altLang="zh-TW" dirty="0"/>
              <a:t>BPMF </a:t>
            </a:r>
            <a:r>
              <a:rPr lang="en-US" altLang="zh-TW" dirty="0" smtClean="0"/>
              <a:t>– Bayesian Probabilistic </a:t>
            </a:r>
            <a:r>
              <a:rPr lang="en-US" altLang="zh-TW" dirty="0"/>
              <a:t>Matrix 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Factorization</a:t>
            </a:r>
          </a:p>
          <a:p>
            <a:endParaRPr lang="en-US" altLang="zh-TW" dirty="0" smtClean="0"/>
          </a:p>
          <a:p>
            <a:r>
              <a:rPr lang="en-US" altLang="zh-TW" dirty="0"/>
              <a:t>GPMF </a:t>
            </a:r>
            <a:r>
              <a:rPr lang="en-US" altLang="zh-TW" dirty="0" smtClean="0"/>
              <a:t>– General Probabilistic </a:t>
            </a:r>
            <a:r>
              <a:rPr lang="en-US" altLang="zh-TW" dirty="0"/>
              <a:t>Matrix Factorization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BPMFSRIC </a:t>
            </a:r>
            <a:r>
              <a:rPr lang="en-US" altLang="zh-TW" dirty="0" smtClean="0"/>
              <a:t>– Bayesian </a:t>
            </a:r>
            <a:r>
              <a:rPr lang="en-US" altLang="zh-TW" dirty="0"/>
              <a:t>Probabilistic Matrix  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Factorization with Social Relations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and Item contents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Collaborative filtering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Neighborhood methods:</a:t>
            </a:r>
          </a:p>
          <a:p>
            <a:pPr lvl="1"/>
            <a:r>
              <a:rPr lang="en-US" altLang="zh-TW" dirty="0" smtClean="0"/>
              <a:t>Center on computing the relationships between items or between users.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Item-oriented approach</a:t>
            </a:r>
          </a:p>
          <a:p>
            <a:pPr lvl="2"/>
            <a:r>
              <a:rPr lang="en-US" altLang="zh-TW" dirty="0" smtClean="0"/>
              <a:t>A product</a:t>
            </a:r>
            <a:r>
              <a:rPr lang="en-US" altLang="zh-TW" dirty="0"/>
              <a:t> </a:t>
            </a:r>
            <a:r>
              <a:rPr lang="en-US" altLang="zh-TW" dirty="0" smtClean="0"/>
              <a:t>and its neighbors get similar rating by same user.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User-oriented approach</a:t>
            </a:r>
          </a:p>
          <a:p>
            <a:pPr lvl="2"/>
            <a:r>
              <a:rPr lang="en-US" altLang="zh-TW" dirty="0" smtClean="0"/>
              <a:t>Identifies like-minded user who can complement each  other’s ratings.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Collaborative filtering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/>
          <a:lstStyle/>
          <a:p>
            <a:r>
              <a:rPr lang="en-US" altLang="zh-TW" dirty="0" smtClean="0"/>
              <a:t>Latent factor models:</a:t>
            </a:r>
          </a:p>
          <a:p>
            <a:pPr lvl="1"/>
            <a:r>
              <a:rPr lang="en-US" altLang="zh-TW" dirty="0" smtClean="0"/>
              <a:t>Explain the rating by characterizing both items and users on 20 – 100 factors inferred from the ratings patterns.</a:t>
            </a:r>
          </a:p>
          <a:p>
            <a:pPr lvl="2"/>
            <a:r>
              <a:rPr lang="en-US" altLang="zh-TW" dirty="0" smtClean="0"/>
              <a:t>These factors are in general not obvious</a:t>
            </a:r>
          </a:p>
          <a:p>
            <a:pPr lvl="2"/>
            <a:r>
              <a:rPr lang="en-US" altLang="zh-TW" dirty="0" smtClean="0"/>
              <a:t>Hard to estimate their impact on the ratings.</a:t>
            </a:r>
          </a:p>
          <a:p>
            <a:pPr lvl="1"/>
            <a:r>
              <a:rPr lang="en-US" altLang="zh-TW" dirty="0"/>
              <a:t>For user, each factor measures how much the user likes movies that corresponding movie factors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goal :to deduct the factors by using mathematical techniques.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17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625"/>
            <a:ext cx="762000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Problems Need to be solved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s</a:t>
            </a:r>
            <a:r>
              <a:rPr lang="en-US" altLang="zh-TW" dirty="0" smtClean="0"/>
              <a:t>parsity problem:</a:t>
            </a:r>
          </a:p>
          <a:p>
            <a:pPr lvl="1"/>
            <a:r>
              <a:rPr lang="en-US" altLang="zh-TW" dirty="0" smtClean="0"/>
              <a:t>Solve by </a:t>
            </a:r>
            <a:r>
              <a:rPr lang="en-US" altLang="zh-TW" i="1" dirty="0" smtClean="0"/>
              <a:t>Stochastic gradient descent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Cold start problem:</a:t>
            </a:r>
          </a:p>
          <a:p>
            <a:pPr lvl="1"/>
            <a:r>
              <a:rPr lang="en-US" altLang="zh-TW" i="1" dirty="0" smtClean="0"/>
              <a:t>Content-filter </a:t>
            </a:r>
            <a:r>
              <a:rPr lang="en-US" altLang="zh-TW" dirty="0" smtClean="0"/>
              <a:t>is superior</a:t>
            </a:r>
            <a:r>
              <a:rPr lang="en-US" altLang="zh-TW" i="1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Need to Improve recommendation accuracy</a:t>
            </a:r>
          </a:p>
          <a:p>
            <a:pPr lvl="1"/>
            <a:r>
              <a:rPr lang="en-US" altLang="zh-TW" i="1" dirty="0" smtClean="0"/>
              <a:t>Collaborative filtering </a:t>
            </a:r>
            <a:r>
              <a:rPr lang="en-US" altLang="zh-TW" dirty="0" smtClean="0"/>
              <a:t>is superior.</a:t>
            </a:r>
          </a:p>
        </p:txBody>
      </p:sp>
    </p:spTree>
    <p:extLst>
      <p:ext uri="{BB962C8B-B14F-4D97-AF65-F5344CB8AC3E}">
        <p14:creationId xmlns:p14="http://schemas.microsoft.com/office/powerpoint/2010/main" val="1245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Factorization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351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Characterizes both items and users by vectors of factors inferred from item rating patterns.</a:t>
            </a:r>
          </a:p>
          <a:p>
            <a:pPr lvl="1"/>
            <a:r>
              <a:rPr lang="en-US" altLang="zh-TW" dirty="0" smtClean="0"/>
              <a:t>High correspondence -&gt; recommendation</a:t>
            </a:r>
          </a:p>
          <a:p>
            <a:r>
              <a:rPr lang="en-US" altLang="zh-TW" dirty="0" smtClean="0"/>
              <a:t>High-quality explicit feedback</a:t>
            </a:r>
          </a:p>
          <a:p>
            <a:pPr lvl="1"/>
            <a:r>
              <a:rPr lang="en-US" altLang="zh-TW" dirty="0" smtClean="0"/>
              <a:t>By users regarding their interest in item -&gt; rating.</a:t>
            </a:r>
          </a:p>
          <a:p>
            <a:pPr lvl="1"/>
            <a:r>
              <a:rPr lang="en-US" altLang="zh-TW" dirty="0" smtClean="0"/>
              <a:t>A sparse matrix .</a:t>
            </a:r>
          </a:p>
          <a:p>
            <a:r>
              <a:rPr lang="en-US" altLang="zh-TW" dirty="0"/>
              <a:t>Implicit feedback:</a:t>
            </a:r>
          </a:p>
          <a:p>
            <a:pPr lvl="1"/>
            <a:r>
              <a:rPr lang="en-US" altLang="zh-TW" dirty="0"/>
              <a:t>Indirectly reflects opinion by observing user behavior.</a:t>
            </a:r>
          </a:p>
          <a:p>
            <a:pPr lvl="1"/>
            <a:r>
              <a:rPr lang="en-US" altLang="zh-TW" dirty="0"/>
              <a:t>Usually denotes the presence or absence of an event.</a:t>
            </a:r>
          </a:p>
          <a:p>
            <a:pPr lvl="1"/>
            <a:r>
              <a:rPr lang="en-US" altLang="zh-TW" dirty="0"/>
              <a:t>Densely filled matrix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1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Basic Matrix Factorization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dirty="0" smtClean="0"/>
              <a:t>Joint  latent factor space :</a:t>
            </a:r>
            <a:endParaRPr lang="en-US" altLang="zh-TW" i="1" dirty="0" smtClean="0"/>
          </a:p>
          <a:p>
            <a:pPr lvl="1"/>
            <a:r>
              <a:rPr lang="en-US" altLang="zh-TW" i="1" dirty="0" smtClean="0"/>
              <a:t>f </a:t>
            </a:r>
            <a:r>
              <a:rPr lang="en-US" altLang="zh-TW" dirty="0" smtClean="0"/>
              <a:t>- dimension space of users and items.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Definition:</a:t>
            </a:r>
          </a:p>
          <a:p>
            <a:pPr lvl="2"/>
            <a:r>
              <a:rPr lang="en-US" altLang="zh-TW" dirty="0" smtClean="0"/>
              <a:t>Each item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  : </a:t>
            </a:r>
            <a:r>
              <a:rPr lang="en-US" altLang="zh-TW" dirty="0" smtClean="0"/>
              <a:t>                    ,  positive or negative.</a:t>
            </a:r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Each user </a:t>
            </a:r>
            <a:r>
              <a:rPr lang="en-US" altLang="zh-TW" i="1" dirty="0" smtClean="0"/>
              <a:t>u :                     , </a:t>
            </a:r>
            <a:r>
              <a:rPr lang="en-US" altLang="zh-TW" dirty="0" smtClean="0"/>
              <a:t>positive or negative.</a:t>
            </a:r>
          </a:p>
          <a:p>
            <a:pPr lvl="2"/>
            <a:endParaRPr lang="en-US" altLang="zh-TW" i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143380"/>
            <a:ext cx="1571636" cy="7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072074"/>
            <a:ext cx="1500198" cy="60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071942"/>
            <a:ext cx="571504" cy="72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Basic Matrix Factorization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dirty="0" smtClean="0"/>
              <a:t>User-item interactions:</a:t>
            </a:r>
          </a:p>
          <a:p>
            <a:pPr lvl="1"/>
            <a:r>
              <a:rPr lang="en-US" altLang="zh-TW" dirty="0" smtClean="0"/>
              <a:t>As inner product: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The user’s overall interest in the item’s characteristics ,        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Approximates user </a:t>
            </a:r>
            <a:r>
              <a:rPr lang="en-US" altLang="zh-TW" i="1" dirty="0" err="1" smtClean="0"/>
              <a:t>u’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rating of item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, </a:t>
            </a:r>
          </a:p>
          <a:p>
            <a:pPr lvl="1">
              <a:buNone/>
            </a:pPr>
            <a:endParaRPr lang="en-US" altLang="zh-TW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5214950"/>
            <a:ext cx="642942" cy="79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714620"/>
            <a:ext cx="705242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974</Words>
  <Application>Microsoft Office PowerPoint</Application>
  <PresentationFormat>如螢幕大小 (4:3)</PresentationFormat>
  <Paragraphs>209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Matrix Factorization Techniques For Recommender Systems</vt:lpstr>
      <vt:lpstr>Recommender System Strategies</vt:lpstr>
      <vt:lpstr>Collaborative filtering</vt:lpstr>
      <vt:lpstr>Collaborative filtering</vt:lpstr>
      <vt:lpstr>PowerPoint 簡報</vt:lpstr>
      <vt:lpstr>Some Problems Need to be solved </vt:lpstr>
      <vt:lpstr>Matrix Factorization Methods</vt:lpstr>
      <vt:lpstr>A Basic Matrix Factorization Model</vt:lpstr>
      <vt:lpstr>A Basic Matrix Factorization Model</vt:lpstr>
      <vt:lpstr>A Basic Matrix Factorization Model</vt:lpstr>
      <vt:lpstr>Stochastic gradient descent</vt:lpstr>
      <vt:lpstr>Stochastic gradient descent</vt:lpstr>
      <vt:lpstr>Stochastic gradient descent</vt:lpstr>
      <vt:lpstr>Alternating least squares</vt:lpstr>
      <vt:lpstr>Alternating least squares</vt:lpstr>
      <vt:lpstr>Adding Biases</vt:lpstr>
      <vt:lpstr>Adding Biases</vt:lpstr>
      <vt:lpstr>Adding Biases</vt:lpstr>
      <vt:lpstr>Additional Input Sources</vt:lpstr>
      <vt:lpstr>Additional Input Sources</vt:lpstr>
      <vt:lpstr>Additional Input Sources</vt:lpstr>
      <vt:lpstr>Temporal Dynamics</vt:lpstr>
      <vt:lpstr>Temporal Dynamics</vt:lpstr>
      <vt:lpstr>Inputs with Varying Confidence Level</vt:lpstr>
      <vt:lpstr>Related Extension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TroisLiu</dc:creator>
  <cp:lastModifiedBy>USER</cp:lastModifiedBy>
  <cp:revision>144</cp:revision>
  <cp:lastPrinted>2013-12-17T09:08:57Z</cp:lastPrinted>
  <dcterms:created xsi:type="dcterms:W3CDTF">2013-12-10T05:18:27Z</dcterms:created>
  <dcterms:modified xsi:type="dcterms:W3CDTF">2015-11-05T05:42:23Z</dcterms:modified>
</cp:coreProperties>
</file>