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7" r:id="rId1"/>
    <p:sldMasterId id="2147483769" r:id="rId2"/>
    <p:sldMasterId id="2147483784" r:id="rId3"/>
    <p:sldMasterId id="2147483797" r:id="rId4"/>
    <p:sldMasterId id="2147483810" r:id="rId5"/>
    <p:sldMasterId id="2147483823" r:id="rId6"/>
  </p:sldMasterIdLst>
  <p:notesMasterIdLst>
    <p:notesMasterId r:id="rId59"/>
  </p:notesMasterIdLst>
  <p:handoutMasterIdLst>
    <p:handoutMasterId r:id="rId60"/>
  </p:handoutMasterIdLst>
  <p:sldIdLst>
    <p:sldId id="256" r:id="rId7"/>
    <p:sldId id="258" r:id="rId8"/>
    <p:sldId id="327" r:id="rId9"/>
    <p:sldId id="264" r:id="rId10"/>
    <p:sldId id="259" r:id="rId11"/>
    <p:sldId id="262" r:id="rId12"/>
    <p:sldId id="302" r:id="rId13"/>
    <p:sldId id="329" r:id="rId14"/>
    <p:sldId id="345" r:id="rId15"/>
    <p:sldId id="348" r:id="rId16"/>
    <p:sldId id="339" r:id="rId17"/>
    <p:sldId id="368" r:id="rId18"/>
    <p:sldId id="349" r:id="rId19"/>
    <p:sldId id="340" r:id="rId20"/>
    <p:sldId id="341" r:id="rId21"/>
    <p:sldId id="352" r:id="rId22"/>
    <p:sldId id="354" r:id="rId23"/>
    <p:sldId id="330" r:id="rId24"/>
    <p:sldId id="328" r:id="rId25"/>
    <p:sldId id="331" r:id="rId26"/>
    <p:sldId id="304" r:id="rId27"/>
    <p:sldId id="269" r:id="rId28"/>
    <p:sldId id="333" r:id="rId29"/>
    <p:sldId id="350" r:id="rId30"/>
    <p:sldId id="342" r:id="rId31"/>
    <p:sldId id="343" r:id="rId32"/>
    <p:sldId id="344" r:id="rId33"/>
    <p:sldId id="271" r:id="rId34"/>
    <p:sldId id="272" r:id="rId35"/>
    <p:sldId id="273" r:id="rId36"/>
    <p:sldId id="274" r:id="rId37"/>
    <p:sldId id="353" r:id="rId38"/>
    <p:sldId id="276" r:id="rId39"/>
    <p:sldId id="278" r:id="rId40"/>
    <p:sldId id="355" r:id="rId41"/>
    <p:sldId id="369" r:id="rId42"/>
    <p:sldId id="370" r:id="rId43"/>
    <p:sldId id="356" r:id="rId44"/>
    <p:sldId id="357" r:id="rId45"/>
    <p:sldId id="358" r:id="rId46"/>
    <p:sldId id="362" r:id="rId47"/>
    <p:sldId id="363" r:id="rId48"/>
    <p:sldId id="367" r:id="rId49"/>
    <p:sldId id="338" r:id="rId50"/>
    <p:sldId id="334" r:id="rId51"/>
    <p:sldId id="335" r:id="rId52"/>
    <p:sldId id="332" r:id="rId53"/>
    <p:sldId id="337" r:id="rId54"/>
    <p:sldId id="309" r:id="rId55"/>
    <p:sldId id="316" r:id="rId56"/>
    <p:sldId id="336" r:id="rId57"/>
    <p:sldId id="317" r:id="rId58"/>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3" d="100"/>
          <a:sy n="73" d="100"/>
        </p:scale>
        <p:origin x="-264"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5" Type="http://schemas.openxmlformats.org/officeDocument/2006/relationships/slideMaster" Target="slideMasters/slideMaster5.xml"/><Relationship Id="rId61" Type="http://schemas.openxmlformats.org/officeDocument/2006/relationships/presProps" Target="presProp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FBD9761D-1F95-3B4C-BE9C-CDD1389A8812}" type="datetimeFigureOut">
              <a:rPr lang="en-US" smtClean="0"/>
              <a:t>9/14/2017</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8FADCD51-711A-044D-9B2C-C47F74A9A11F}" type="slidenum">
              <a:rPr lang="en-US" smtClean="0"/>
              <a:t>‹#›</a:t>
            </a:fld>
            <a:endParaRPr lang="en-US"/>
          </a:p>
        </p:txBody>
      </p:sp>
    </p:spTree>
    <p:extLst>
      <p:ext uri="{BB962C8B-B14F-4D97-AF65-F5344CB8AC3E}">
        <p14:creationId xmlns:p14="http://schemas.microsoft.com/office/powerpoint/2010/main" val="8548955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7D95A596-FA52-0448-9C24-EA3FEFB30C0E}" type="datetimeFigureOut">
              <a:rPr lang="en-US" smtClean="0"/>
              <a:t>9/14/2017</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364C5791-7364-9E4F-986D-297FD347B6DE}" type="slidenum">
              <a:rPr lang="en-US" smtClean="0"/>
              <a:t>‹#›</a:t>
            </a:fld>
            <a:endParaRPr lang="en-US"/>
          </a:p>
        </p:txBody>
      </p:sp>
    </p:spTree>
    <p:extLst>
      <p:ext uri="{BB962C8B-B14F-4D97-AF65-F5344CB8AC3E}">
        <p14:creationId xmlns:p14="http://schemas.microsoft.com/office/powerpoint/2010/main" val="6151994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F626A57-2381-4A5E-B485-48F7B20A6271}" type="slidenum">
              <a:rPr lang="en-US" altLang="zh-TW" sz="1200">
                <a:solidFill>
                  <a:srgbClr val="000000"/>
                </a:solidFill>
              </a:rPr>
              <a:pPr/>
              <a:t>7</a:t>
            </a:fld>
            <a:endParaRPr lang="en-US" altLang="zh-TW" sz="1200">
              <a:solidFill>
                <a:srgbClr val="000000"/>
              </a:solidFill>
            </a:endParaRPr>
          </a:p>
        </p:txBody>
      </p:sp>
      <p:sp>
        <p:nvSpPr>
          <p:cNvPr id="96259" name="Rectangle 2"/>
          <p:cNvSpPr>
            <a:spLocks noGrp="1" noRot="1" noChangeAspect="1" noChangeArrowheads="1" noTextEdit="1"/>
          </p:cNvSpPr>
          <p:nvPr>
            <p:ph type="sldImg"/>
          </p:nvPr>
        </p:nvSpPr>
        <p:spPr>
          <a:solidFill>
            <a:srgbClr val="FFFFFF"/>
          </a:solidFill>
          <a:ln/>
        </p:spPr>
      </p:sp>
      <p:sp>
        <p:nvSpPr>
          <p:cNvPr id="962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TW" altLang="zh-TW"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66337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84315E3-39A5-4564-8420-DC810A5F2262}" type="slidenum">
              <a:rPr lang="en-US" altLang="zh-TW" sz="1200">
                <a:solidFill>
                  <a:srgbClr val="000000"/>
                </a:solidFill>
              </a:rPr>
              <a:pPr/>
              <a:t>52</a:t>
            </a:fld>
            <a:endParaRPr lang="en-US" altLang="zh-TW" sz="1200">
              <a:solidFill>
                <a:srgbClr val="000000"/>
              </a:solidFill>
            </a:endParaRPr>
          </a:p>
        </p:txBody>
      </p:sp>
      <p:sp>
        <p:nvSpPr>
          <p:cNvPr id="112643" name="Rectangle 2"/>
          <p:cNvSpPr>
            <a:spLocks noGrp="1" noRot="1" noChangeAspect="1" noChangeArrowheads="1" noTextEdit="1"/>
          </p:cNvSpPr>
          <p:nvPr>
            <p:ph type="sldImg"/>
          </p:nvPr>
        </p:nvSpPr>
        <p:spPr>
          <a:solidFill>
            <a:srgbClr val="FFFFFF"/>
          </a:solidFill>
          <a:ln/>
        </p:spPr>
      </p:sp>
      <p:sp>
        <p:nvSpPr>
          <p:cNvPr id="1126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TW" altLang="zh-TW"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791654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6E7D2EC-A5AD-4A58-BC60-AAF21EEE6E25}" type="slidenum">
              <a:rPr lang="en-US" altLang="zh-TW">
                <a:solidFill>
                  <a:srgbClr val="000000"/>
                </a:solidFill>
              </a:rPr>
              <a:pPr/>
              <a:t>10</a:t>
            </a:fld>
            <a:endParaRPr lang="en-US" altLang="zh-TW">
              <a:solidFill>
                <a:srgbClr val="000000"/>
              </a:solidFill>
            </a:endParaRPr>
          </a:p>
        </p:txBody>
      </p:sp>
      <p:sp>
        <p:nvSpPr>
          <p:cNvPr id="44035" name="Rectangle 2"/>
          <p:cNvSpPr>
            <a:spLocks noGrp="1" noRot="1" noChangeAspect="1" noChangeArrowheads="1" noTextEdit="1"/>
          </p:cNvSpPr>
          <p:nvPr>
            <p:ph type="sldImg"/>
          </p:nvPr>
        </p:nvSpPr>
        <p:spPr>
          <a:xfrm>
            <a:off x="917575" y="744538"/>
            <a:ext cx="4962525" cy="3722687"/>
          </a:xfrm>
          <a:ln/>
        </p:spPr>
      </p:sp>
      <p:sp>
        <p:nvSpPr>
          <p:cNvPr id="44036" name="Rectangle 3"/>
          <p:cNvSpPr>
            <a:spLocks noGrp="1" noChangeArrowheads="1"/>
          </p:cNvSpPr>
          <p:nvPr>
            <p:ph type="body" idx="1"/>
          </p:nvPr>
        </p:nvSpPr>
        <p:spPr>
          <a:noFill/>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4286622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76D221E-0EE6-4F99-8E0B-AF8A694A2C4E}" type="slidenum">
              <a:rPr lang="en-US" altLang="zh-TW">
                <a:solidFill>
                  <a:srgbClr val="000000"/>
                </a:solidFill>
              </a:rPr>
              <a:pPr/>
              <a:t>13</a:t>
            </a:fld>
            <a:endParaRPr lang="en-US" altLang="zh-TW">
              <a:solidFill>
                <a:srgbClr val="000000"/>
              </a:solidFill>
            </a:endParaRPr>
          </a:p>
        </p:txBody>
      </p:sp>
      <p:sp>
        <p:nvSpPr>
          <p:cNvPr id="45059" name="Rectangle 2"/>
          <p:cNvSpPr>
            <a:spLocks noGrp="1" noRot="1" noChangeAspect="1" noChangeArrowheads="1" noTextEdit="1"/>
          </p:cNvSpPr>
          <p:nvPr>
            <p:ph type="sldImg"/>
          </p:nvPr>
        </p:nvSpPr>
        <p:spPr>
          <a:xfrm>
            <a:off x="917575" y="744538"/>
            <a:ext cx="4962525" cy="3722687"/>
          </a:xfrm>
          <a:ln/>
        </p:spPr>
      </p:sp>
      <p:sp>
        <p:nvSpPr>
          <p:cNvPr id="45060" name="Rectangle 3"/>
          <p:cNvSpPr>
            <a:spLocks noGrp="1" noChangeArrowheads="1"/>
          </p:cNvSpPr>
          <p:nvPr>
            <p:ph type="body" idx="1"/>
          </p:nvPr>
        </p:nvSpPr>
        <p:spPr>
          <a:noFill/>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2432412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2E2135E-A240-4F7A-8B64-378C26962F60}" type="slidenum">
              <a:rPr lang="en-US" altLang="zh-TW" sz="1200">
                <a:solidFill>
                  <a:srgbClr val="000000"/>
                </a:solidFill>
              </a:rPr>
              <a:pPr/>
              <a:t>21</a:t>
            </a:fld>
            <a:endParaRPr lang="en-US" altLang="zh-TW" sz="1200">
              <a:solidFill>
                <a:srgbClr val="000000"/>
              </a:solidFill>
            </a:endParaRPr>
          </a:p>
        </p:txBody>
      </p:sp>
      <p:sp>
        <p:nvSpPr>
          <p:cNvPr id="99331" name="Rectangle 2"/>
          <p:cNvSpPr>
            <a:spLocks noGrp="1" noRot="1" noChangeAspect="1" noChangeArrowheads="1" noTextEdit="1"/>
          </p:cNvSpPr>
          <p:nvPr>
            <p:ph type="sldImg"/>
          </p:nvPr>
        </p:nvSpPr>
        <p:spPr>
          <a:solidFill>
            <a:srgbClr val="FFFFFF"/>
          </a:solidFill>
          <a:ln/>
        </p:spPr>
      </p:sp>
      <p:sp>
        <p:nvSpPr>
          <p:cNvPr id="993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TW" altLang="zh-TW"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293841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E48DA1A-0936-4B4F-968C-4807E786F11D}" type="slidenum">
              <a:rPr lang="en-US" altLang="zh-TW">
                <a:solidFill>
                  <a:srgbClr val="000000"/>
                </a:solidFill>
              </a:rPr>
              <a:pPr/>
              <a:t>24</a:t>
            </a:fld>
            <a:endParaRPr lang="en-US" altLang="zh-TW">
              <a:solidFill>
                <a:srgbClr val="000000"/>
              </a:solidFill>
            </a:endParaRPr>
          </a:p>
        </p:txBody>
      </p:sp>
      <p:sp>
        <p:nvSpPr>
          <p:cNvPr id="46083" name="Rectangle 2"/>
          <p:cNvSpPr>
            <a:spLocks noGrp="1" noRot="1" noChangeAspect="1" noChangeArrowheads="1" noTextEdit="1"/>
          </p:cNvSpPr>
          <p:nvPr>
            <p:ph type="sldImg"/>
          </p:nvPr>
        </p:nvSpPr>
        <p:spPr>
          <a:xfrm>
            <a:off x="917575" y="744538"/>
            <a:ext cx="4962525" cy="3722687"/>
          </a:xfrm>
          <a:ln/>
        </p:spPr>
      </p:sp>
      <p:sp>
        <p:nvSpPr>
          <p:cNvPr id="46084" name="Rectangle 3"/>
          <p:cNvSpPr>
            <a:spLocks noGrp="1" noChangeArrowheads="1"/>
          </p:cNvSpPr>
          <p:nvPr>
            <p:ph type="body" idx="1"/>
          </p:nvPr>
        </p:nvSpPr>
        <p:spPr>
          <a:noFill/>
        </p:spPr>
        <p:txBody>
          <a:bodyPr/>
          <a:lstStyle/>
          <a:p>
            <a:pPr eaLnBrk="1" hangingPunct="1"/>
            <a:endParaRPr lang="zh-TW" altLang="zh-TW" dirty="0" smtClean="0">
              <a:latin typeface="Arial" panose="020B0604020202020204" pitchFamily="34" charset="0"/>
            </a:endParaRPr>
          </a:p>
        </p:txBody>
      </p:sp>
    </p:spTree>
    <p:extLst>
      <p:ext uri="{BB962C8B-B14F-4D97-AF65-F5344CB8AC3E}">
        <p14:creationId xmlns:p14="http://schemas.microsoft.com/office/powerpoint/2010/main" val="1029486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F80184-AA11-4133-BB13-40C47F293121}"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985890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F80184-AA11-4133-BB13-40C47F293121}" type="slidenum">
              <a:rPr lang="en-US" smtClean="0">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24077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BDBD8A2-BF33-4C69-8DCA-0B09C10E8BF6}" type="slidenum">
              <a:rPr lang="en-US" altLang="zh-TW" sz="1200">
                <a:solidFill>
                  <a:srgbClr val="000000"/>
                </a:solidFill>
              </a:rPr>
              <a:pPr/>
              <a:t>49</a:t>
            </a:fld>
            <a:endParaRPr lang="en-US" altLang="zh-TW" sz="1200">
              <a:solidFill>
                <a:srgbClr val="000000"/>
              </a:solidFill>
            </a:endParaRPr>
          </a:p>
        </p:txBody>
      </p:sp>
      <p:sp>
        <p:nvSpPr>
          <p:cNvPr id="104451" name="Rectangle 2"/>
          <p:cNvSpPr>
            <a:spLocks noGrp="1" noRot="1" noChangeAspect="1" noChangeArrowheads="1" noTextEdit="1"/>
          </p:cNvSpPr>
          <p:nvPr>
            <p:ph type="sldImg"/>
          </p:nvPr>
        </p:nvSpPr>
        <p:spPr>
          <a:solidFill>
            <a:srgbClr val="FFFFFF"/>
          </a:solidFill>
          <a:ln/>
        </p:spPr>
      </p:sp>
      <p:sp>
        <p:nvSpPr>
          <p:cNvPr id="1044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TW" altLang="zh-TW"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543602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25AE041-30E1-4365-8222-CEEB8B9347FE}" type="slidenum">
              <a:rPr lang="en-US" altLang="zh-TW" sz="1200">
                <a:solidFill>
                  <a:srgbClr val="000000"/>
                </a:solidFill>
              </a:rPr>
              <a:pPr/>
              <a:t>50</a:t>
            </a:fld>
            <a:endParaRPr lang="en-US" altLang="zh-TW" sz="1200">
              <a:solidFill>
                <a:srgbClr val="000000"/>
              </a:solidFill>
            </a:endParaRPr>
          </a:p>
        </p:txBody>
      </p:sp>
      <p:sp>
        <p:nvSpPr>
          <p:cNvPr id="111619" name="Rectangle 2"/>
          <p:cNvSpPr>
            <a:spLocks noGrp="1" noRot="1" noChangeAspect="1" noChangeArrowheads="1" noTextEdit="1"/>
          </p:cNvSpPr>
          <p:nvPr>
            <p:ph type="sldImg"/>
          </p:nvPr>
        </p:nvSpPr>
        <p:spPr>
          <a:solidFill>
            <a:srgbClr val="FFFFFF"/>
          </a:solidFill>
          <a:ln/>
        </p:spPr>
      </p:sp>
      <p:sp>
        <p:nvSpPr>
          <p:cNvPr id="1116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TW" altLang="zh-TW"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263359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F6F81F14-9AEC-394B-B8F6-AE69A194437D}" type="datetime1">
              <a:rPr lang="en-US" smtClean="0"/>
              <a:t>9/14/2017</a:t>
            </a:fld>
            <a:endParaRPr lang="en-US" dirty="0"/>
          </a:p>
        </p:txBody>
      </p:sp>
      <p:sp>
        <p:nvSpPr>
          <p:cNvPr id="5" name="頁尾版面配置區 4"/>
          <p:cNvSpPr>
            <a:spLocks noGrp="1"/>
          </p:cNvSpPr>
          <p:nvPr>
            <p:ph type="ftr" sz="quarter" idx="11"/>
          </p:nvPr>
        </p:nvSpPr>
        <p:spPr/>
        <p:txBody>
          <a:bodyPr/>
          <a:lstStyle/>
          <a:p>
            <a:endParaRPr lang="en-US" dirty="0"/>
          </a:p>
        </p:txBody>
      </p:sp>
      <p:sp>
        <p:nvSpPr>
          <p:cNvPr id="6" name="投影片編號版面配置區 5"/>
          <p:cNvSpPr>
            <a:spLocks noGrp="1"/>
          </p:cNvSpPr>
          <p:nvPr>
            <p:ph type="sldNum" sz="quarter" idx="12"/>
          </p:nvPr>
        </p:nvSpPr>
        <p:spPr/>
        <p:txBody>
          <a:bodyPr/>
          <a:lstStyle/>
          <a:p>
            <a:fld id="{EBFB1032-EA64-7144-B003-9BCC9D94B503}" type="slidenum">
              <a:rPr lang="en-US" smtClean="0"/>
              <a:t>‹#›</a:t>
            </a:fld>
            <a:endParaRPr lang="en-US" dirty="0"/>
          </a:p>
        </p:txBody>
      </p:sp>
    </p:spTree>
    <p:extLst>
      <p:ext uri="{BB962C8B-B14F-4D97-AF65-F5344CB8AC3E}">
        <p14:creationId xmlns:p14="http://schemas.microsoft.com/office/powerpoint/2010/main" val="24893246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6F81F14-9AEC-394B-B8F6-AE69A194437D}" type="datetime1">
              <a:rPr lang="en-US" smtClean="0"/>
              <a:t>9/14/2017</a:t>
            </a:fld>
            <a:endParaRPr lang="en-US" dirty="0"/>
          </a:p>
        </p:txBody>
      </p:sp>
      <p:sp>
        <p:nvSpPr>
          <p:cNvPr id="5" name="頁尾版面配置區 4"/>
          <p:cNvSpPr>
            <a:spLocks noGrp="1"/>
          </p:cNvSpPr>
          <p:nvPr>
            <p:ph type="ftr" sz="quarter" idx="11"/>
          </p:nvPr>
        </p:nvSpPr>
        <p:spPr/>
        <p:txBody>
          <a:bodyPr/>
          <a:lstStyle/>
          <a:p>
            <a:endParaRPr lang="en-US" dirty="0"/>
          </a:p>
        </p:txBody>
      </p:sp>
      <p:sp>
        <p:nvSpPr>
          <p:cNvPr id="6" name="投影片編號版面配置區 5"/>
          <p:cNvSpPr>
            <a:spLocks noGrp="1"/>
          </p:cNvSpPr>
          <p:nvPr>
            <p:ph type="sldNum" sz="quarter" idx="12"/>
          </p:nvPr>
        </p:nvSpPr>
        <p:spPr/>
        <p:txBody>
          <a:bodyPr/>
          <a:lstStyle/>
          <a:p>
            <a:fld id="{EBFB1032-EA64-7144-B003-9BCC9D94B503}" type="slidenum">
              <a:rPr lang="en-US" smtClean="0"/>
              <a:t>‹#›</a:t>
            </a:fld>
            <a:endParaRPr lang="en-US" dirty="0"/>
          </a:p>
        </p:txBody>
      </p:sp>
    </p:spTree>
    <p:extLst>
      <p:ext uri="{BB962C8B-B14F-4D97-AF65-F5344CB8AC3E}">
        <p14:creationId xmlns:p14="http://schemas.microsoft.com/office/powerpoint/2010/main" val="27692478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6F81F14-9AEC-394B-B8F6-AE69A194437D}" type="datetime1">
              <a:rPr lang="en-US" smtClean="0"/>
              <a:t>9/14/2017</a:t>
            </a:fld>
            <a:endParaRPr lang="en-US" dirty="0"/>
          </a:p>
        </p:txBody>
      </p:sp>
      <p:sp>
        <p:nvSpPr>
          <p:cNvPr id="5" name="頁尾版面配置區 4"/>
          <p:cNvSpPr>
            <a:spLocks noGrp="1"/>
          </p:cNvSpPr>
          <p:nvPr>
            <p:ph type="ftr" sz="quarter" idx="11"/>
          </p:nvPr>
        </p:nvSpPr>
        <p:spPr/>
        <p:txBody>
          <a:bodyPr/>
          <a:lstStyle/>
          <a:p>
            <a:endParaRPr lang="en-US" dirty="0"/>
          </a:p>
        </p:txBody>
      </p:sp>
      <p:sp>
        <p:nvSpPr>
          <p:cNvPr id="6" name="投影片編號版面配置區 5"/>
          <p:cNvSpPr>
            <a:spLocks noGrp="1"/>
          </p:cNvSpPr>
          <p:nvPr>
            <p:ph type="sldNum" sz="quarter" idx="12"/>
          </p:nvPr>
        </p:nvSpPr>
        <p:spPr/>
        <p:txBody>
          <a:bodyPr/>
          <a:lstStyle/>
          <a:p>
            <a:fld id="{EBFB1032-EA64-7144-B003-9BCC9D94B503}" type="slidenum">
              <a:rPr lang="en-US" smtClean="0"/>
              <a:t>‹#›</a:t>
            </a:fld>
            <a:endParaRPr lang="en-US" dirty="0"/>
          </a:p>
        </p:txBody>
      </p:sp>
    </p:spTree>
    <p:extLst>
      <p:ext uri="{BB962C8B-B14F-4D97-AF65-F5344CB8AC3E}">
        <p14:creationId xmlns:p14="http://schemas.microsoft.com/office/powerpoint/2010/main" val="282255385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CF164A81-75B2-194C-A843-C64EC5C16B31}" type="datetime1">
              <a:rPr lang="en-US" smtClean="0">
                <a:solidFill>
                  <a:srgbClr val="7C8F97">
                    <a:lumMod val="60000"/>
                    <a:lumOff val="40000"/>
                  </a:srgbClr>
                </a:solidFill>
              </a:rPr>
              <a:pPr/>
              <a:t>9/14/2017</a:t>
            </a:fld>
            <a:endParaRPr lang="en-US" dirty="0">
              <a:solidFill>
                <a:srgbClr val="7C8F97">
                  <a:lumMod val="60000"/>
                  <a:lumOff val="40000"/>
                </a:srgbClr>
              </a:solidFill>
            </a:endParaRPr>
          </a:p>
        </p:txBody>
      </p:sp>
      <p:sp>
        <p:nvSpPr>
          <p:cNvPr id="5" name="Footer Placeholder 4"/>
          <p:cNvSpPr>
            <a:spLocks noGrp="1"/>
          </p:cNvSpPr>
          <p:nvPr>
            <p:ph type="ftr" sz="quarter" idx="11"/>
          </p:nvPr>
        </p:nvSpPr>
        <p:spPr>
          <a:xfrm>
            <a:off x="5638800" y="6122894"/>
            <a:ext cx="2895600" cy="257810"/>
          </a:xfrm>
        </p:spPr>
        <p:txBody>
          <a:bodyPr/>
          <a:lstStyle/>
          <a:p>
            <a:endParaRPr lang="en-US" dirty="0">
              <a:solidFill>
                <a:srgbClr val="7C8F97">
                  <a:lumMod val="60000"/>
                  <a:lumOff val="40000"/>
                </a:srgbClr>
              </a:solidFill>
            </a:endParaRPr>
          </a:p>
        </p:txBody>
      </p:sp>
      <p:sp>
        <p:nvSpPr>
          <p:cNvPr id="6" name="Slide Number Placeholder 5"/>
          <p:cNvSpPr>
            <a:spLocks noGrp="1"/>
          </p:cNvSpPr>
          <p:nvPr>
            <p:ph type="sldNum" sz="quarter" idx="12"/>
          </p:nvPr>
        </p:nvSpPr>
        <p:spPr>
          <a:xfrm>
            <a:off x="4191000" y="6122894"/>
            <a:ext cx="762000" cy="271463"/>
          </a:xfrm>
        </p:spPr>
        <p:txBody>
          <a:bodyPr/>
          <a:lstStyle/>
          <a:p>
            <a:fld id="{FA84A37A-AFC2-4A01-80A1-FC20F2C0D5BB}" type="slidenum">
              <a:rPr lang="en-US" smtClean="0">
                <a:solidFill>
                  <a:srgbClr val="7C8F97">
                    <a:lumMod val="60000"/>
                    <a:lumOff val="40000"/>
                  </a:srgbClr>
                </a:solidFill>
              </a:rPr>
              <a:pPr/>
              <a:t>‹#›</a:t>
            </a:fld>
            <a:endParaRPr lang="en-US" dirty="0">
              <a:solidFill>
                <a:srgbClr val="7C8F97">
                  <a:lumMod val="60000"/>
                  <a:lumOff val="40000"/>
                </a:srgbClr>
              </a:solidFill>
            </a:endParaRPr>
          </a:p>
        </p:txBody>
      </p:sp>
    </p:spTree>
    <p:extLst>
      <p:ext uri="{BB962C8B-B14F-4D97-AF65-F5344CB8AC3E}">
        <p14:creationId xmlns:p14="http://schemas.microsoft.com/office/powerpoint/2010/main" val="2244021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542CA6-DA21-D448-9BFF-3B41542CED08}" type="datetime1">
              <a:rPr lang="en-US" smtClean="0">
                <a:solidFill>
                  <a:srgbClr val="7C8F97">
                    <a:lumMod val="60000"/>
                    <a:lumOff val="40000"/>
                  </a:srgbClr>
                </a:solidFill>
              </a:rPr>
              <a:pPr/>
              <a:t>9/14/2017</a:t>
            </a:fld>
            <a:endParaRPr lang="en-US" dirty="0">
              <a:solidFill>
                <a:srgbClr val="7C8F97">
                  <a:lumMod val="60000"/>
                  <a:lumOff val="40000"/>
                </a:srgbClr>
              </a:solidFill>
            </a:endParaRPr>
          </a:p>
        </p:txBody>
      </p:sp>
      <p:sp>
        <p:nvSpPr>
          <p:cNvPr id="5" name="Footer Placeholder 4"/>
          <p:cNvSpPr>
            <a:spLocks noGrp="1"/>
          </p:cNvSpPr>
          <p:nvPr>
            <p:ph type="ftr" sz="quarter" idx="11"/>
          </p:nvPr>
        </p:nvSpPr>
        <p:spPr/>
        <p:txBody>
          <a:bodyPr/>
          <a:lstStyle/>
          <a:p>
            <a:endParaRPr lang="en-US" dirty="0">
              <a:solidFill>
                <a:srgbClr val="7C8F97">
                  <a:lumMod val="60000"/>
                  <a:lumOff val="40000"/>
                </a:srgbClr>
              </a:solidFill>
            </a:endParaRPr>
          </a:p>
        </p:txBody>
      </p:sp>
      <p:sp>
        <p:nvSpPr>
          <p:cNvPr id="6" name="Slide Number Placeholder 5"/>
          <p:cNvSpPr>
            <a:spLocks noGrp="1"/>
          </p:cNvSpPr>
          <p:nvPr>
            <p:ph type="sldNum" sz="quarter" idx="12"/>
          </p:nvPr>
        </p:nvSpPr>
        <p:spPr/>
        <p:txBody>
          <a:bodyPr/>
          <a:lstStyle/>
          <a:p>
            <a:fld id="{EBFB1032-EA64-7144-B003-9BCC9D94B503}" type="slidenum">
              <a:rPr lang="en-US" smtClean="0">
                <a:solidFill>
                  <a:srgbClr val="7C8F97">
                    <a:lumMod val="60000"/>
                    <a:lumOff val="40000"/>
                  </a:srgbClr>
                </a:solidFill>
              </a:rPr>
              <a:pPr/>
              <a:t>‹#›</a:t>
            </a:fld>
            <a:endParaRPr lang="en-US" dirty="0">
              <a:solidFill>
                <a:srgbClr val="7C8F97">
                  <a:lumMod val="60000"/>
                  <a:lumOff val="40000"/>
                </a:srgbClr>
              </a:solidFill>
            </a:endParaRPr>
          </a:p>
        </p:txBody>
      </p:sp>
    </p:spTree>
    <p:extLst>
      <p:ext uri="{BB962C8B-B14F-4D97-AF65-F5344CB8AC3E}">
        <p14:creationId xmlns:p14="http://schemas.microsoft.com/office/powerpoint/2010/main" val="4272836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F87D6CFC-0B4B-2148-A17F-CDDE4D02F4BF}" type="datetime1">
              <a:rPr lang="en-US" smtClean="0">
                <a:solidFill>
                  <a:srgbClr val="7C8F97">
                    <a:lumMod val="60000"/>
                    <a:lumOff val="40000"/>
                  </a:srgbClr>
                </a:solidFill>
              </a:rPr>
              <a:pPr/>
              <a:t>9/14/2017</a:t>
            </a:fld>
            <a:endParaRPr lang="en-US" dirty="0">
              <a:solidFill>
                <a:srgbClr val="7C8F97">
                  <a:lumMod val="60000"/>
                  <a:lumOff val="40000"/>
                </a:srgbClr>
              </a:solidFill>
            </a:endParaRPr>
          </a:p>
        </p:txBody>
      </p:sp>
      <p:sp>
        <p:nvSpPr>
          <p:cNvPr id="5" name="Footer Placeholder 4"/>
          <p:cNvSpPr>
            <a:spLocks noGrp="1"/>
          </p:cNvSpPr>
          <p:nvPr>
            <p:ph type="ftr" sz="quarter" idx="11"/>
          </p:nvPr>
        </p:nvSpPr>
        <p:spPr>
          <a:xfrm>
            <a:off x="5638800" y="6124401"/>
            <a:ext cx="2895600" cy="257810"/>
          </a:xfrm>
        </p:spPr>
        <p:txBody>
          <a:bodyPr/>
          <a:lstStyle/>
          <a:p>
            <a:endParaRPr lang="en-US" dirty="0">
              <a:solidFill>
                <a:srgbClr val="7C8F97">
                  <a:lumMod val="60000"/>
                  <a:lumOff val="40000"/>
                </a:srgbClr>
              </a:solidFill>
            </a:endParaRPr>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dirty="0" smtClean="0"/>
              <a:t>Drag picture to placeholder or click icon to add</a:t>
            </a:r>
            <a:endParaRPr dirty="0"/>
          </a:p>
        </p:txBody>
      </p:sp>
    </p:spTree>
    <p:extLst>
      <p:ext uri="{BB962C8B-B14F-4D97-AF65-F5344CB8AC3E}">
        <p14:creationId xmlns:p14="http://schemas.microsoft.com/office/powerpoint/2010/main" val="2395939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F00D79-2A23-4C40-804A-C01F394F0C72}" type="datetime1">
              <a:rPr lang="en-US" smtClean="0">
                <a:solidFill>
                  <a:srgbClr val="7C8F97">
                    <a:lumMod val="60000"/>
                    <a:lumOff val="40000"/>
                  </a:srgbClr>
                </a:solidFill>
              </a:rPr>
              <a:pPr/>
              <a:t>9/14/2017</a:t>
            </a:fld>
            <a:endParaRPr lang="en-US" dirty="0">
              <a:solidFill>
                <a:srgbClr val="7C8F97">
                  <a:lumMod val="60000"/>
                  <a:lumOff val="40000"/>
                </a:srgbClr>
              </a:solidFill>
            </a:endParaRPr>
          </a:p>
        </p:txBody>
      </p:sp>
      <p:sp>
        <p:nvSpPr>
          <p:cNvPr id="5" name="Footer Placeholder 4"/>
          <p:cNvSpPr>
            <a:spLocks noGrp="1"/>
          </p:cNvSpPr>
          <p:nvPr>
            <p:ph type="ftr" sz="quarter" idx="11"/>
          </p:nvPr>
        </p:nvSpPr>
        <p:spPr/>
        <p:txBody>
          <a:bodyPr/>
          <a:lstStyle/>
          <a:p>
            <a:endParaRPr lang="en-US" dirty="0">
              <a:solidFill>
                <a:srgbClr val="7C8F97">
                  <a:lumMod val="60000"/>
                  <a:lumOff val="40000"/>
                </a:srgbClr>
              </a:solidFill>
            </a:endParaRPr>
          </a:p>
        </p:txBody>
      </p:sp>
      <p:sp>
        <p:nvSpPr>
          <p:cNvPr id="6" name="Slide Number Placeholder 5"/>
          <p:cNvSpPr>
            <a:spLocks noGrp="1"/>
          </p:cNvSpPr>
          <p:nvPr>
            <p:ph type="sldNum" sz="quarter" idx="12"/>
          </p:nvPr>
        </p:nvSpPr>
        <p:spPr/>
        <p:txBody>
          <a:bodyPr/>
          <a:lstStyle/>
          <a:p>
            <a:fld id="{EBFB1032-EA64-7144-B003-9BCC9D94B503}" type="slidenum">
              <a:rPr lang="en-US" smtClean="0">
                <a:solidFill>
                  <a:srgbClr val="7C8F97">
                    <a:lumMod val="60000"/>
                    <a:lumOff val="40000"/>
                  </a:srgbClr>
                </a:solidFill>
              </a:rPr>
              <a:pPr/>
              <a:t>‹#›</a:t>
            </a:fld>
            <a:endParaRPr lang="en-US" dirty="0">
              <a:solidFill>
                <a:srgbClr val="7C8F97">
                  <a:lumMod val="60000"/>
                  <a:lumOff val="40000"/>
                </a:srgbClr>
              </a:solidFill>
            </a:endParaRPr>
          </a:p>
        </p:txBody>
      </p:sp>
    </p:spTree>
    <p:extLst>
      <p:ext uri="{BB962C8B-B14F-4D97-AF65-F5344CB8AC3E}">
        <p14:creationId xmlns:p14="http://schemas.microsoft.com/office/powerpoint/2010/main" val="73273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674B835-C713-9846-B110-24995DE671EF}" type="datetime1">
              <a:rPr lang="en-US" smtClean="0">
                <a:solidFill>
                  <a:srgbClr val="7C8F97">
                    <a:lumMod val="60000"/>
                    <a:lumOff val="40000"/>
                  </a:srgbClr>
                </a:solidFill>
              </a:rPr>
              <a:pPr/>
              <a:t>9/14/2017</a:t>
            </a:fld>
            <a:endParaRPr lang="en-US" dirty="0">
              <a:solidFill>
                <a:srgbClr val="7C8F97">
                  <a:lumMod val="60000"/>
                  <a:lumOff val="40000"/>
                </a:srgbClr>
              </a:solidFill>
            </a:endParaRPr>
          </a:p>
        </p:txBody>
      </p:sp>
      <p:sp>
        <p:nvSpPr>
          <p:cNvPr id="6" name="Footer Placeholder 5"/>
          <p:cNvSpPr>
            <a:spLocks noGrp="1"/>
          </p:cNvSpPr>
          <p:nvPr>
            <p:ph type="ftr" sz="quarter" idx="11"/>
          </p:nvPr>
        </p:nvSpPr>
        <p:spPr/>
        <p:txBody>
          <a:bodyPr/>
          <a:lstStyle/>
          <a:p>
            <a:endParaRPr lang="en-US" dirty="0">
              <a:solidFill>
                <a:srgbClr val="7C8F97">
                  <a:lumMod val="60000"/>
                  <a:lumOff val="40000"/>
                </a:srgbClr>
              </a:solidFill>
            </a:endParaRPr>
          </a:p>
        </p:txBody>
      </p:sp>
      <p:sp>
        <p:nvSpPr>
          <p:cNvPr id="7" name="Slide Number Placeholder 6"/>
          <p:cNvSpPr>
            <a:spLocks noGrp="1"/>
          </p:cNvSpPr>
          <p:nvPr>
            <p:ph type="sldNum" sz="quarter" idx="12"/>
          </p:nvPr>
        </p:nvSpPr>
        <p:spPr/>
        <p:txBody>
          <a:bodyPr/>
          <a:lstStyle/>
          <a:p>
            <a:fld id="{EBFB1032-EA64-7144-B003-9BCC9D94B503}" type="slidenum">
              <a:rPr lang="en-US" smtClean="0">
                <a:solidFill>
                  <a:srgbClr val="7C8F97">
                    <a:lumMod val="60000"/>
                    <a:lumOff val="40000"/>
                  </a:srgbClr>
                </a:solidFill>
              </a:rPr>
              <a:pPr/>
              <a:t>‹#›</a:t>
            </a:fld>
            <a:endParaRPr lang="en-US" dirty="0">
              <a:solidFill>
                <a:srgbClr val="7C8F97">
                  <a:lumMod val="60000"/>
                  <a:lumOff val="40000"/>
                </a:srgbClr>
              </a:solidFill>
            </a:endParaRPr>
          </a:p>
        </p:txBody>
      </p:sp>
    </p:spTree>
    <p:extLst>
      <p:ext uri="{BB962C8B-B14F-4D97-AF65-F5344CB8AC3E}">
        <p14:creationId xmlns:p14="http://schemas.microsoft.com/office/powerpoint/2010/main" val="2027321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0393BC9-E94F-5B47-BD76-EECA0CBE7CA1}" type="datetime1">
              <a:rPr lang="en-US" smtClean="0">
                <a:solidFill>
                  <a:srgbClr val="7C8F97">
                    <a:lumMod val="60000"/>
                    <a:lumOff val="40000"/>
                  </a:srgbClr>
                </a:solidFill>
              </a:rPr>
              <a:pPr/>
              <a:t>9/14/2017</a:t>
            </a:fld>
            <a:endParaRPr lang="en-US" dirty="0">
              <a:solidFill>
                <a:srgbClr val="7C8F97">
                  <a:lumMod val="60000"/>
                  <a:lumOff val="40000"/>
                </a:srgbClr>
              </a:solidFill>
            </a:endParaRPr>
          </a:p>
        </p:txBody>
      </p:sp>
      <p:sp>
        <p:nvSpPr>
          <p:cNvPr id="8" name="Footer Placeholder 7"/>
          <p:cNvSpPr>
            <a:spLocks noGrp="1"/>
          </p:cNvSpPr>
          <p:nvPr>
            <p:ph type="ftr" sz="quarter" idx="11"/>
          </p:nvPr>
        </p:nvSpPr>
        <p:spPr/>
        <p:txBody>
          <a:bodyPr/>
          <a:lstStyle/>
          <a:p>
            <a:endParaRPr lang="en-US" dirty="0">
              <a:solidFill>
                <a:srgbClr val="7C8F97">
                  <a:lumMod val="60000"/>
                  <a:lumOff val="40000"/>
                </a:srgbClr>
              </a:solidFill>
            </a:endParaRPr>
          </a:p>
        </p:txBody>
      </p:sp>
      <p:sp>
        <p:nvSpPr>
          <p:cNvPr id="9" name="Slide Number Placeholder 8"/>
          <p:cNvSpPr>
            <a:spLocks noGrp="1"/>
          </p:cNvSpPr>
          <p:nvPr>
            <p:ph type="sldNum" sz="quarter" idx="12"/>
          </p:nvPr>
        </p:nvSpPr>
        <p:spPr/>
        <p:txBody>
          <a:bodyPr/>
          <a:lstStyle/>
          <a:p>
            <a:fld id="{EBFB1032-EA64-7144-B003-9BCC9D94B503}" type="slidenum">
              <a:rPr lang="en-US" smtClean="0">
                <a:solidFill>
                  <a:srgbClr val="7C8F97">
                    <a:lumMod val="60000"/>
                    <a:lumOff val="40000"/>
                  </a:srgbClr>
                </a:solidFill>
              </a:rPr>
              <a:pPr/>
              <a:t>‹#›</a:t>
            </a:fld>
            <a:endParaRPr lang="en-US" dirty="0">
              <a:solidFill>
                <a:srgbClr val="7C8F97">
                  <a:lumMod val="60000"/>
                  <a:lumOff val="40000"/>
                </a:srgbClr>
              </a:solidFill>
            </a:endParaRPr>
          </a:p>
        </p:txBody>
      </p:sp>
    </p:spTree>
    <p:extLst>
      <p:ext uri="{BB962C8B-B14F-4D97-AF65-F5344CB8AC3E}">
        <p14:creationId xmlns:p14="http://schemas.microsoft.com/office/powerpoint/2010/main" val="386327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57F308A2-EBB5-744B-B5B4-7699A7EC7B98}" type="datetime1">
              <a:rPr lang="en-US" smtClean="0">
                <a:solidFill>
                  <a:srgbClr val="7C8F97">
                    <a:lumMod val="60000"/>
                    <a:lumOff val="40000"/>
                  </a:srgbClr>
                </a:solidFill>
              </a:rPr>
              <a:pPr/>
              <a:t>9/14/2017</a:t>
            </a:fld>
            <a:endParaRPr lang="en-US" dirty="0">
              <a:solidFill>
                <a:srgbClr val="7C8F97">
                  <a:lumMod val="60000"/>
                  <a:lumOff val="40000"/>
                </a:srgbClr>
              </a:solidFill>
            </a:endParaRPr>
          </a:p>
        </p:txBody>
      </p:sp>
      <p:sp>
        <p:nvSpPr>
          <p:cNvPr id="4" name="Footer Placeholder 3"/>
          <p:cNvSpPr>
            <a:spLocks noGrp="1"/>
          </p:cNvSpPr>
          <p:nvPr>
            <p:ph type="ftr" sz="quarter" idx="11"/>
          </p:nvPr>
        </p:nvSpPr>
        <p:spPr/>
        <p:txBody>
          <a:bodyPr/>
          <a:lstStyle/>
          <a:p>
            <a:endParaRPr lang="en-US" dirty="0">
              <a:solidFill>
                <a:srgbClr val="7C8F97">
                  <a:lumMod val="60000"/>
                  <a:lumOff val="40000"/>
                </a:srgbClr>
              </a:solidFill>
            </a:endParaRPr>
          </a:p>
        </p:txBody>
      </p:sp>
      <p:sp>
        <p:nvSpPr>
          <p:cNvPr id="5" name="Slide Number Placeholder 4"/>
          <p:cNvSpPr>
            <a:spLocks noGrp="1"/>
          </p:cNvSpPr>
          <p:nvPr>
            <p:ph type="sldNum" sz="quarter" idx="12"/>
          </p:nvPr>
        </p:nvSpPr>
        <p:spPr/>
        <p:txBody>
          <a:bodyPr/>
          <a:lstStyle/>
          <a:p>
            <a:fld id="{EBFB1032-EA64-7144-B003-9BCC9D94B503}" type="slidenum">
              <a:rPr lang="en-US" smtClean="0">
                <a:solidFill>
                  <a:srgbClr val="7C8F97">
                    <a:lumMod val="60000"/>
                    <a:lumOff val="40000"/>
                  </a:srgbClr>
                </a:solidFill>
              </a:rPr>
              <a:pPr/>
              <a:t>‹#›</a:t>
            </a:fld>
            <a:endParaRPr lang="en-US" dirty="0">
              <a:solidFill>
                <a:srgbClr val="7C8F97">
                  <a:lumMod val="60000"/>
                  <a:lumOff val="40000"/>
                </a:srgbClr>
              </a:solidFill>
            </a:endParaRPr>
          </a:p>
        </p:txBody>
      </p:sp>
    </p:spTree>
    <p:extLst>
      <p:ext uri="{BB962C8B-B14F-4D97-AF65-F5344CB8AC3E}">
        <p14:creationId xmlns:p14="http://schemas.microsoft.com/office/powerpoint/2010/main" val="25344983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9C9872E7-27FD-CA40-8E81-E7A5851A1F00}" type="datetime1">
              <a:rPr lang="en-US" smtClean="0">
                <a:solidFill>
                  <a:srgbClr val="7C8F97">
                    <a:lumMod val="60000"/>
                    <a:lumOff val="40000"/>
                  </a:srgbClr>
                </a:solidFill>
              </a:rPr>
              <a:pPr/>
              <a:t>9/14/2017</a:t>
            </a:fld>
            <a:endParaRPr lang="en-US" dirty="0">
              <a:solidFill>
                <a:srgbClr val="7C8F97">
                  <a:lumMod val="60000"/>
                  <a:lumOff val="40000"/>
                </a:srgbClr>
              </a:solidFill>
            </a:endParaRPr>
          </a:p>
        </p:txBody>
      </p:sp>
      <p:sp>
        <p:nvSpPr>
          <p:cNvPr id="3" name="Footer Placeholder 2"/>
          <p:cNvSpPr>
            <a:spLocks noGrp="1"/>
          </p:cNvSpPr>
          <p:nvPr>
            <p:ph type="ftr" sz="quarter" idx="11"/>
          </p:nvPr>
        </p:nvSpPr>
        <p:spPr/>
        <p:txBody>
          <a:bodyPr/>
          <a:lstStyle/>
          <a:p>
            <a:endParaRPr lang="en-US" dirty="0">
              <a:solidFill>
                <a:srgbClr val="7C8F97">
                  <a:lumMod val="60000"/>
                  <a:lumOff val="40000"/>
                </a:srgbClr>
              </a:solidFill>
            </a:endParaRPr>
          </a:p>
        </p:txBody>
      </p:sp>
      <p:sp>
        <p:nvSpPr>
          <p:cNvPr id="4" name="Slide Number Placeholder 3"/>
          <p:cNvSpPr>
            <a:spLocks noGrp="1"/>
          </p:cNvSpPr>
          <p:nvPr>
            <p:ph type="sldNum" sz="quarter" idx="12"/>
          </p:nvPr>
        </p:nvSpPr>
        <p:spPr/>
        <p:txBody>
          <a:bodyPr/>
          <a:lstStyle/>
          <a:p>
            <a:fld id="{EBFB1032-EA64-7144-B003-9BCC9D94B503}" type="slidenum">
              <a:rPr lang="en-US" smtClean="0">
                <a:solidFill>
                  <a:srgbClr val="7C8F97">
                    <a:lumMod val="60000"/>
                    <a:lumOff val="40000"/>
                  </a:srgbClr>
                </a:solidFill>
              </a:rPr>
              <a:pPr/>
              <a:t>‹#›</a:t>
            </a:fld>
            <a:endParaRPr lang="en-US" dirty="0">
              <a:solidFill>
                <a:srgbClr val="7C8F97">
                  <a:lumMod val="60000"/>
                  <a:lumOff val="40000"/>
                </a:srgbClr>
              </a:solidFill>
            </a:endParaRPr>
          </a:p>
        </p:txBody>
      </p:sp>
    </p:spTree>
    <p:extLst>
      <p:ext uri="{BB962C8B-B14F-4D97-AF65-F5344CB8AC3E}">
        <p14:creationId xmlns:p14="http://schemas.microsoft.com/office/powerpoint/2010/main" val="3459524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lvl1pPr>
              <a:defRPr sz="3600"/>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lvl1pPr>
              <a:defRPr sz="2800"/>
            </a:lvl1pPr>
            <a:lvl2pPr>
              <a:defRPr sz="2400"/>
            </a:lvl2pPr>
            <a:lvl3pPr>
              <a:defRPr sz="2000"/>
            </a:lvl3pPr>
            <a:lvl4pPr>
              <a:defRPr sz="1800"/>
            </a:lvl4pPr>
            <a:lvl5pPr>
              <a:defRPr sz="1600"/>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10"/>
          </p:nvPr>
        </p:nvSpPr>
        <p:spPr/>
        <p:txBody>
          <a:bodyPr/>
          <a:lstStyle/>
          <a:p>
            <a:fld id="{F6F81F14-9AEC-394B-B8F6-AE69A194437D}" type="datetime1">
              <a:rPr lang="en-US" smtClean="0"/>
              <a:t>9/14/2017</a:t>
            </a:fld>
            <a:endParaRPr lang="en-US" dirty="0"/>
          </a:p>
        </p:txBody>
      </p:sp>
      <p:sp>
        <p:nvSpPr>
          <p:cNvPr id="5" name="頁尾版面配置區 4"/>
          <p:cNvSpPr>
            <a:spLocks noGrp="1"/>
          </p:cNvSpPr>
          <p:nvPr>
            <p:ph type="ftr" sz="quarter" idx="11"/>
          </p:nvPr>
        </p:nvSpPr>
        <p:spPr/>
        <p:txBody>
          <a:bodyPr/>
          <a:lstStyle/>
          <a:p>
            <a:endParaRPr lang="en-US" dirty="0"/>
          </a:p>
        </p:txBody>
      </p:sp>
      <p:sp>
        <p:nvSpPr>
          <p:cNvPr id="6" name="投影片編號版面配置區 5"/>
          <p:cNvSpPr>
            <a:spLocks noGrp="1"/>
          </p:cNvSpPr>
          <p:nvPr>
            <p:ph type="sldNum" sz="quarter" idx="12"/>
          </p:nvPr>
        </p:nvSpPr>
        <p:spPr/>
        <p:txBody>
          <a:bodyPr/>
          <a:lstStyle/>
          <a:p>
            <a:fld id="{EBFB1032-EA64-7144-B003-9BCC9D94B503}" type="slidenum">
              <a:rPr lang="en-US" smtClean="0"/>
              <a:t>‹#›</a:t>
            </a:fld>
            <a:endParaRPr lang="en-US" dirty="0"/>
          </a:p>
        </p:txBody>
      </p:sp>
    </p:spTree>
    <p:extLst>
      <p:ext uri="{BB962C8B-B14F-4D97-AF65-F5344CB8AC3E}">
        <p14:creationId xmlns:p14="http://schemas.microsoft.com/office/powerpoint/2010/main" val="1394597753"/>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0F37C8EB-B6A2-A747-83AD-60E35A0235F5}" type="datetime1">
              <a:rPr lang="en-US" smtClean="0">
                <a:solidFill>
                  <a:srgbClr val="7C8F97">
                    <a:lumMod val="60000"/>
                    <a:lumOff val="40000"/>
                  </a:srgbClr>
                </a:solidFill>
              </a:rPr>
              <a:pPr/>
              <a:t>9/14/2017</a:t>
            </a:fld>
            <a:endParaRPr lang="en-US" dirty="0">
              <a:solidFill>
                <a:srgbClr val="7C8F97">
                  <a:lumMod val="60000"/>
                  <a:lumOff val="40000"/>
                </a:srgbClr>
              </a:solidFill>
            </a:endParaRPr>
          </a:p>
        </p:txBody>
      </p:sp>
      <p:sp>
        <p:nvSpPr>
          <p:cNvPr id="6" name="Footer Placeholder 5"/>
          <p:cNvSpPr>
            <a:spLocks noGrp="1"/>
          </p:cNvSpPr>
          <p:nvPr>
            <p:ph type="ftr" sz="quarter" idx="11"/>
          </p:nvPr>
        </p:nvSpPr>
        <p:spPr/>
        <p:txBody>
          <a:bodyPr/>
          <a:lstStyle/>
          <a:p>
            <a:endParaRPr lang="en-US" dirty="0">
              <a:solidFill>
                <a:srgbClr val="7C8F97">
                  <a:lumMod val="60000"/>
                  <a:lumOff val="40000"/>
                </a:srgbClr>
              </a:solidFill>
            </a:endParaRPr>
          </a:p>
        </p:txBody>
      </p:sp>
      <p:sp>
        <p:nvSpPr>
          <p:cNvPr id="7" name="Slide Number Placeholder 6"/>
          <p:cNvSpPr>
            <a:spLocks noGrp="1"/>
          </p:cNvSpPr>
          <p:nvPr>
            <p:ph type="sldNum" sz="quarter" idx="12"/>
          </p:nvPr>
        </p:nvSpPr>
        <p:spPr/>
        <p:txBody>
          <a:bodyPr/>
          <a:lstStyle/>
          <a:p>
            <a:fld id="{FA84A37A-AFC2-4A01-80A1-FC20F2C0D5BB}" type="slidenum">
              <a:rPr lang="en-US" smtClean="0">
                <a:solidFill>
                  <a:srgbClr val="7C8F97">
                    <a:lumMod val="60000"/>
                    <a:lumOff val="40000"/>
                  </a:srgbClr>
                </a:solidFill>
              </a:rPr>
              <a:pPr/>
              <a:t>‹#›</a:t>
            </a:fld>
            <a:endParaRPr lang="en-US" dirty="0">
              <a:solidFill>
                <a:srgbClr val="7C8F97">
                  <a:lumMod val="60000"/>
                  <a:lumOff val="40000"/>
                </a:srgbClr>
              </a:solidFill>
            </a:endParaRPr>
          </a:p>
        </p:txBody>
      </p:sp>
    </p:spTree>
    <p:extLst>
      <p:ext uri="{BB962C8B-B14F-4D97-AF65-F5344CB8AC3E}">
        <p14:creationId xmlns:p14="http://schemas.microsoft.com/office/powerpoint/2010/main" val="1072569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08DB3-0A53-D340-B3CF-599B34F5F3EB}" type="datetime1">
              <a:rPr lang="en-US" smtClean="0">
                <a:solidFill>
                  <a:srgbClr val="7C8F97">
                    <a:lumMod val="60000"/>
                    <a:lumOff val="40000"/>
                  </a:srgbClr>
                </a:solidFill>
              </a:rPr>
              <a:pPr/>
              <a:t>9/14/2017</a:t>
            </a:fld>
            <a:endParaRPr lang="en-US" dirty="0">
              <a:solidFill>
                <a:srgbClr val="7C8F97">
                  <a:lumMod val="60000"/>
                  <a:lumOff val="40000"/>
                </a:srgbClr>
              </a:solidFill>
            </a:endParaRPr>
          </a:p>
        </p:txBody>
      </p:sp>
      <p:sp>
        <p:nvSpPr>
          <p:cNvPr id="6" name="Footer Placeholder 5"/>
          <p:cNvSpPr>
            <a:spLocks noGrp="1"/>
          </p:cNvSpPr>
          <p:nvPr>
            <p:ph type="ftr" sz="quarter" idx="11"/>
          </p:nvPr>
        </p:nvSpPr>
        <p:spPr/>
        <p:txBody>
          <a:bodyPr/>
          <a:lstStyle/>
          <a:p>
            <a:endParaRPr lang="en-US" dirty="0">
              <a:solidFill>
                <a:srgbClr val="7C8F97">
                  <a:lumMod val="60000"/>
                  <a:lumOff val="40000"/>
                </a:srgbClr>
              </a:solidFill>
            </a:endParaRPr>
          </a:p>
        </p:txBody>
      </p:sp>
      <p:sp>
        <p:nvSpPr>
          <p:cNvPr id="7" name="Slide Number Placeholder 6"/>
          <p:cNvSpPr>
            <a:spLocks noGrp="1"/>
          </p:cNvSpPr>
          <p:nvPr>
            <p:ph type="sldNum" sz="quarter" idx="12"/>
          </p:nvPr>
        </p:nvSpPr>
        <p:spPr/>
        <p:txBody>
          <a:bodyPr/>
          <a:lstStyle/>
          <a:p>
            <a:fld id="{EBFB1032-EA64-7144-B003-9BCC9D94B503}" type="slidenum">
              <a:rPr lang="en-US" smtClean="0">
                <a:solidFill>
                  <a:srgbClr val="7C8F97">
                    <a:lumMod val="60000"/>
                    <a:lumOff val="40000"/>
                  </a:srgbClr>
                </a:solidFill>
              </a:rPr>
              <a:pPr/>
              <a:t>‹#›</a:t>
            </a:fld>
            <a:endParaRPr lang="en-US" dirty="0">
              <a:solidFill>
                <a:srgbClr val="7C8F97">
                  <a:lumMod val="60000"/>
                  <a:lumOff val="40000"/>
                </a:srgbClr>
              </a:solidFill>
            </a:endParaRPr>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dirty="0" smtClean="0"/>
              <a:t>Drag picture to placeholder or click icon to add</a:t>
            </a:r>
            <a:endParaRPr dirty="0"/>
          </a:p>
        </p:txBody>
      </p:sp>
    </p:spTree>
    <p:extLst>
      <p:ext uri="{BB962C8B-B14F-4D97-AF65-F5344CB8AC3E}">
        <p14:creationId xmlns:p14="http://schemas.microsoft.com/office/powerpoint/2010/main" val="31555925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CD6682E5-7E97-2F44-B961-B3631B15779F}" type="datetime1">
              <a:rPr lang="en-US" smtClean="0">
                <a:solidFill>
                  <a:srgbClr val="7C8F97">
                    <a:lumMod val="60000"/>
                    <a:lumOff val="40000"/>
                  </a:srgbClr>
                </a:solidFill>
              </a:rPr>
              <a:pPr/>
              <a:t>9/14/2017</a:t>
            </a:fld>
            <a:endParaRPr lang="en-US" dirty="0">
              <a:solidFill>
                <a:srgbClr val="7C8F97">
                  <a:lumMod val="60000"/>
                  <a:lumOff val="40000"/>
                </a:srgbClr>
              </a:solidFill>
            </a:endParaRPr>
          </a:p>
        </p:txBody>
      </p:sp>
      <p:sp>
        <p:nvSpPr>
          <p:cNvPr id="6" name="Footer Placeholder 5"/>
          <p:cNvSpPr>
            <a:spLocks noGrp="1"/>
          </p:cNvSpPr>
          <p:nvPr>
            <p:ph type="ftr" sz="quarter" idx="11"/>
          </p:nvPr>
        </p:nvSpPr>
        <p:spPr/>
        <p:txBody>
          <a:bodyPr/>
          <a:lstStyle/>
          <a:p>
            <a:endParaRPr lang="en-US" dirty="0">
              <a:solidFill>
                <a:srgbClr val="7C8F97">
                  <a:lumMod val="60000"/>
                  <a:lumOff val="40000"/>
                </a:srgbClr>
              </a:solidFill>
            </a:endParaRPr>
          </a:p>
        </p:txBody>
      </p:sp>
      <p:sp>
        <p:nvSpPr>
          <p:cNvPr id="7" name="Slide Number Placeholder 6"/>
          <p:cNvSpPr>
            <a:spLocks noGrp="1"/>
          </p:cNvSpPr>
          <p:nvPr>
            <p:ph type="sldNum" sz="quarter" idx="12"/>
          </p:nvPr>
        </p:nvSpPr>
        <p:spPr/>
        <p:txBody>
          <a:bodyPr/>
          <a:lstStyle/>
          <a:p>
            <a:fld id="{EBFB1032-EA64-7144-B003-9BCC9D94B503}" type="slidenum">
              <a:rPr lang="en-US" smtClean="0">
                <a:solidFill>
                  <a:srgbClr val="7C8F97">
                    <a:lumMod val="60000"/>
                    <a:lumOff val="40000"/>
                  </a:srgbClr>
                </a:solidFill>
              </a:rPr>
              <a:pPr/>
              <a:t>‹#›</a:t>
            </a:fld>
            <a:endParaRPr lang="en-US" dirty="0">
              <a:solidFill>
                <a:srgbClr val="7C8F97">
                  <a:lumMod val="60000"/>
                  <a:lumOff val="40000"/>
                </a:srgbClr>
              </a:solidFill>
            </a:endParaRPr>
          </a:p>
        </p:txBody>
      </p:sp>
    </p:spTree>
    <p:extLst>
      <p:ext uri="{BB962C8B-B14F-4D97-AF65-F5344CB8AC3E}">
        <p14:creationId xmlns:p14="http://schemas.microsoft.com/office/powerpoint/2010/main" val="16271102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80742E74-C78C-C942-965B-B6CC6D494C40}" type="datetime1">
              <a:rPr lang="en-US" smtClean="0">
                <a:solidFill>
                  <a:srgbClr val="7C8F97">
                    <a:lumMod val="60000"/>
                    <a:lumOff val="40000"/>
                  </a:srgbClr>
                </a:solidFill>
              </a:rPr>
              <a:pPr/>
              <a:t>9/14/2017</a:t>
            </a:fld>
            <a:endParaRPr lang="en-US" dirty="0">
              <a:solidFill>
                <a:srgbClr val="7C8F97">
                  <a:lumMod val="60000"/>
                  <a:lumOff val="40000"/>
                </a:srgbClr>
              </a:solidFill>
            </a:endParaRPr>
          </a:p>
        </p:txBody>
      </p:sp>
      <p:sp>
        <p:nvSpPr>
          <p:cNvPr id="6" name="Footer Placeholder 5"/>
          <p:cNvSpPr>
            <a:spLocks noGrp="1"/>
          </p:cNvSpPr>
          <p:nvPr>
            <p:ph type="ftr" sz="quarter" idx="11"/>
          </p:nvPr>
        </p:nvSpPr>
        <p:spPr/>
        <p:txBody>
          <a:bodyPr/>
          <a:lstStyle/>
          <a:p>
            <a:endParaRPr lang="en-US" dirty="0">
              <a:solidFill>
                <a:srgbClr val="7C8F97">
                  <a:lumMod val="60000"/>
                  <a:lumOff val="40000"/>
                </a:srgbClr>
              </a:solidFill>
            </a:endParaRPr>
          </a:p>
        </p:txBody>
      </p:sp>
      <p:sp>
        <p:nvSpPr>
          <p:cNvPr id="7" name="Slide Number Placeholder 6"/>
          <p:cNvSpPr>
            <a:spLocks noGrp="1"/>
          </p:cNvSpPr>
          <p:nvPr>
            <p:ph type="sldNum" sz="quarter" idx="12"/>
          </p:nvPr>
        </p:nvSpPr>
        <p:spPr/>
        <p:txBody>
          <a:bodyPr/>
          <a:lstStyle/>
          <a:p>
            <a:fld id="{EBFB1032-EA64-7144-B003-9BCC9D94B503}" type="slidenum">
              <a:rPr lang="en-US" smtClean="0">
                <a:solidFill>
                  <a:srgbClr val="7C8F97">
                    <a:lumMod val="60000"/>
                    <a:lumOff val="40000"/>
                  </a:srgbClr>
                </a:solidFill>
              </a:rPr>
              <a:pPr/>
              <a:t>‹#›</a:t>
            </a:fld>
            <a:endParaRPr lang="en-US" dirty="0">
              <a:solidFill>
                <a:srgbClr val="7C8F97">
                  <a:lumMod val="60000"/>
                  <a:lumOff val="40000"/>
                </a:srgbClr>
              </a:solidFill>
            </a:endParaRPr>
          </a:p>
        </p:txBody>
      </p:sp>
    </p:spTree>
    <p:extLst>
      <p:ext uri="{BB962C8B-B14F-4D97-AF65-F5344CB8AC3E}">
        <p14:creationId xmlns:p14="http://schemas.microsoft.com/office/powerpoint/2010/main" val="28273163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0DD67E5-F24F-664E-AC9C-26173D2CF6BA}" type="datetime1">
              <a:rPr lang="en-US" smtClean="0">
                <a:solidFill>
                  <a:srgbClr val="7C8F97">
                    <a:lumMod val="60000"/>
                    <a:lumOff val="40000"/>
                  </a:srgbClr>
                </a:solidFill>
              </a:rPr>
              <a:pPr/>
              <a:t>9/14/2017</a:t>
            </a:fld>
            <a:endParaRPr lang="en-US" dirty="0">
              <a:solidFill>
                <a:srgbClr val="7C8F97">
                  <a:lumMod val="60000"/>
                  <a:lumOff val="40000"/>
                </a:srgbClr>
              </a:solidFill>
            </a:endParaRPr>
          </a:p>
        </p:txBody>
      </p:sp>
      <p:sp>
        <p:nvSpPr>
          <p:cNvPr id="5" name="Footer Placeholder 4"/>
          <p:cNvSpPr>
            <a:spLocks noGrp="1"/>
          </p:cNvSpPr>
          <p:nvPr>
            <p:ph type="ftr" sz="quarter" idx="11"/>
          </p:nvPr>
        </p:nvSpPr>
        <p:spPr/>
        <p:txBody>
          <a:bodyPr/>
          <a:lstStyle/>
          <a:p>
            <a:endParaRPr lang="en-US" dirty="0">
              <a:solidFill>
                <a:srgbClr val="7C8F97">
                  <a:lumMod val="60000"/>
                  <a:lumOff val="40000"/>
                </a:srgbClr>
              </a:solidFill>
            </a:endParaRPr>
          </a:p>
        </p:txBody>
      </p:sp>
      <p:sp>
        <p:nvSpPr>
          <p:cNvPr id="6" name="Slide Number Placeholder 5"/>
          <p:cNvSpPr>
            <a:spLocks noGrp="1"/>
          </p:cNvSpPr>
          <p:nvPr>
            <p:ph type="sldNum" sz="quarter" idx="12"/>
          </p:nvPr>
        </p:nvSpPr>
        <p:spPr/>
        <p:txBody>
          <a:bodyPr/>
          <a:lstStyle/>
          <a:p>
            <a:fld id="{EBFB1032-EA64-7144-B003-9BCC9D94B503}" type="slidenum">
              <a:rPr lang="en-US" smtClean="0">
                <a:solidFill>
                  <a:srgbClr val="7C8F97">
                    <a:lumMod val="60000"/>
                    <a:lumOff val="40000"/>
                  </a:srgbClr>
                </a:solidFill>
              </a:rPr>
              <a:pPr/>
              <a:t>‹#›</a:t>
            </a:fld>
            <a:endParaRPr lang="en-US" dirty="0">
              <a:solidFill>
                <a:srgbClr val="7C8F97">
                  <a:lumMod val="60000"/>
                  <a:lumOff val="40000"/>
                </a:srgbClr>
              </a:solidFill>
            </a:endParaRPr>
          </a:p>
        </p:txBody>
      </p:sp>
    </p:spTree>
    <p:extLst>
      <p:ext uri="{BB962C8B-B14F-4D97-AF65-F5344CB8AC3E}">
        <p14:creationId xmlns:p14="http://schemas.microsoft.com/office/powerpoint/2010/main" val="28505680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5DF139F-CB8F-D149-BA56-8B0C015E5021}" type="datetime1">
              <a:rPr lang="en-US" smtClean="0">
                <a:solidFill>
                  <a:srgbClr val="7C8F97">
                    <a:lumMod val="60000"/>
                    <a:lumOff val="40000"/>
                  </a:srgbClr>
                </a:solidFill>
              </a:rPr>
              <a:pPr/>
              <a:t>9/14/2017</a:t>
            </a:fld>
            <a:endParaRPr lang="en-US" dirty="0">
              <a:solidFill>
                <a:srgbClr val="7C8F97">
                  <a:lumMod val="60000"/>
                  <a:lumOff val="40000"/>
                </a:srgbClr>
              </a:solidFill>
            </a:endParaRPr>
          </a:p>
        </p:txBody>
      </p:sp>
      <p:sp>
        <p:nvSpPr>
          <p:cNvPr id="5" name="Footer Placeholder 4"/>
          <p:cNvSpPr>
            <a:spLocks noGrp="1"/>
          </p:cNvSpPr>
          <p:nvPr>
            <p:ph type="ftr" sz="quarter" idx="11"/>
          </p:nvPr>
        </p:nvSpPr>
        <p:spPr/>
        <p:txBody>
          <a:bodyPr/>
          <a:lstStyle/>
          <a:p>
            <a:endParaRPr lang="en-US" dirty="0">
              <a:solidFill>
                <a:srgbClr val="7C8F97">
                  <a:lumMod val="60000"/>
                  <a:lumOff val="40000"/>
                </a:srgbClr>
              </a:solidFill>
            </a:endParaRPr>
          </a:p>
        </p:txBody>
      </p:sp>
      <p:sp>
        <p:nvSpPr>
          <p:cNvPr id="6" name="Slide Number Placeholder 5"/>
          <p:cNvSpPr>
            <a:spLocks noGrp="1"/>
          </p:cNvSpPr>
          <p:nvPr>
            <p:ph type="sldNum" sz="quarter" idx="12"/>
          </p:nvPr>
        </p:nvSpPr>
        <p:spPr/>
        <p:txBody>
          <a:bodyPr/>
          <a:lstStyle/>
          <a:p>
            <a:fld id="{EBFB1032-EA64-7144-B003-9BCC9D94B503}" type="slidenum">
              <a:rPr lang="en-US" smtClean="0">
                <a:solidFill>
                  <a:srgbClr val="7C8F97">
                    <a:lumMod val="60000"/>
                    <a:lumOff val="40000"/>
                  </a:srgbClr>
                </a:solidFill>
              </a:rPr>
              <a:pPr/>
              <a:t>‹#›</a:t>
            </a:fld>
            <a:endParaRPr lang="en-US" dirty="0">
              <a:solidFill>
                <a:srgbClr val="7C8F97">
                  <a:lumMod val="60000"/>
                  <a:lumOff val="40000"/>
                </a:srgbClr>
              </a:solidFill>
            </a:endParaRPr>
          </a:p>
        </p:txBody>
      </p:sp>
    </p:spTree>
    <p:extLst>
      <p:ext uri="{BB962C8B-B14F-4D97-AF65-F5344CB8AC3E}">
        <p14:creationId xmlns:p14="http://schemas.microsoft.com/office/powerpoint/2010/main" val="167977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20266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599786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882938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4970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F6F81F14-9AEC-394B-B8F6-AE69A194437D}" type="datetime1">
              <a:rPr lang="en-US" smtClean="0"/>
              <a:t>9/14/2017</a:t>
            </a:fld>
            <a:endParaRPr lang="en-US" dirty="0"/>
          </a:p>
        </p:txBody>
      </p:sp>
      <p:sp>
        <p:nvSpPr>
          <p:cNvPr id="5" name="頁尾版面配置區 4"/>
          <p:cNvSpPr>
            <a:spLocks noGrp="1"/>
          </p:cNvSpPr>
          <p:nvPr>
            <p:ph type="ftr" sz="quarter" idx="11"/>
          </p:nvPr>
        </p:nvSpPr>
        <p:spPr/>
        <p:txBody>
          <a:bodyPr/>
          <a:lstStyle/>
          <a:p>
            <a:endParaRPr lang="en-US" dirty="0"/>
          </a:p>
        </p:txBody>
      </p:sp>
      <p:sp>
        <p:nvSpPr>
          <p:cNvPr id="6" name="投影片編號版面配置區 5"/>
          <p:cNvSpPr>
            <a:spLocks noGrp="1"/>
          </p:cNvSpPr>
          <p:nvPr>
            <p:ph type="sldNum" sz="quarter" idx="12"/>
          </p:nvPr>
        </p:nvSpPr>
        <p:spPr/>
        <p:txBody>
          <a:bodyPr/>
          <a:lstStyle/>
          <a:p>
            <a:fld id="{EBFB1032-EA64-7144-B003-9BCC9D94B503}" type="slidenum">
              <a:rPr lang="en-US" smtClean="0"/>
              <a:t>‹#›</a:t>
            </a:fld>
            <a:endParaRPr lang="en-US" dirty="0"/>
          </a:p>
        </p:txBody>
      </p:sp>
    </p:spTree>
    <p:extLst>
      <p:ext uri="{BB962C8B-B14F-4D97-AF65-F5344CB8AC3E}">
        <p14:creationId xmlns:p14="http://schemas.microsoft.com/office/powerpoint/2010/main" val="1401865831"/>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23715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9016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46018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194222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87440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13890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08857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Body Slide">
    <p:spTree>
      <p:nvGrpSpPr>
        <p:cNvPr id="1" name=""/>
        <p:cNvGrpSpPr/>
        <p:nvPr/>
      </p:nvGrpSpPr>
      <p:grpSpPr>
        <a:xfrm>
          <a:off x="0" y="0"/>
          <a:ext cx="0" cy="0"/>
          <a:chOff x="0" y="0"/>
          <a:chExt cx="0" cy="0"/>
        </a:xfrm>
      </p:grpSpPr>
      <p:sp>
        <p:nvSpPr>
          <p:cNvPr id="16" name="Text Placeholder 15"/>
          <p:cNvSpPr>
            <a:spLocks noGrp="1"/>
          </p:cNvSpPr>
          <p:nvPr>
            <p:ph type="body" sz="quarter" idx="12"/>
          </p:nvPr>
        </p:nvSpPr>
        <p:spPr>
          <a:xfrm>
            <a:off x="425303" y="1173674"/>
            <a:ext cx="7955221" cy="4941455"/>
          </a:xfrm>
        </p:spPr>
        <p:txBody>
          <a:bodyPr/>
          <a:lstStyle>
            <a:lvl1pPr>
              <a:defRPr>
                <a:solidFill>
                  <a:srgbClr val="525457"/>
                </a:solidFill>
              </a:defRPr>
            </a:lvl1pPr>
            <a:lvl2pPr>
              <a:buClr>
                <a:schemeClr val="accent6"/>
              </a:buClr>
              <a:defRPr>
                <a:solidFill>
                  <a:srgbClr val="525457"/>
                </a:solidFill>
              </a:defRPr>
            </a:lvl2pPr>
            <a:lvl3pPr>
              <a:buClr>
                <a:schemeClr val="accent6"/>
              </a:buClr>
              <a:defRPr>
                <a:solidFill>
                  <a:srgbClr val="525457"/>
                </a:solidFill>
              </a:defRPr>
            </a:lvl3pPr>
            <a:lvl4pPr>
              <a:buClr>
                <a:schemeClr val="accent6"/>
              </a:buClr>
              <a:defRPr>
                <a:solidFill>
                  <a:srgbClr val="525457"/>
                </a:solidFill>
              </a:defRPr>
            </a:lvl4pPr>
            <a:lvl5pPr>
              <a:buClr>
                <a:schemeClr val="accent6"/>
              </a:buClr>
              <a:defRPr>
                <a:solidFill>
                  <a:srgbClr val="525457"/>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Placeholder 1"/>
          <p:cNvSpPr>
            <a:spLocks noGrp="1"/>
          </p:cNvSpPr>
          <p:nvPr>
            <p:ph type="title"/>
          </p:nvPr>
        </p:nvSpPr>
        <p:spPr bwMode="auto">
          <a:xfrm>
            <a:off x="1615073" y="269900"/>
            <a:ext cx="7260160" cy="616238"/>
          </a:xfrm>
          <a:prstGeom prst="rect">
            <a:avLst/>
          </a:prstGeom>
          <a:noFill/>
          <a:ln w="9525">
            <a:noFill/>
            <a:miter lim="800000"/>
            <a:headEnd/>
            <a:tailEnd/>
          </a:ln>
        </p:spPr>
        <p:txBody>
          <a:bodyPr vert="horz" wrap="square" lIns="91433" tIns="45717" rIns="91433" bIns="45717" numCol="1" anchor="t" anchorCtr="0" compatLnSpc="1">
            <a:prstTxWarp prst="textNoShape">
              <a:avLst/>
            </a:prstTxWarp>
          </a:bodyPr>
          <a:lstStyle/>
          <a:p>
            <a:pPr lvl="0"/>
            <a:r>
              <a:rPr lang="en-US" dirty="0" smtClean="0"/>
              <a:t>Click to edit Master title style</a:t>
            </a:r>
          </a:p>
        </p:txBody>
      </p:sp>
    </p:spTree>
    <p:extLst>
      <p:ext uri="{BB962C8B-B14F-4D97-AF65-F5344CB8AC3E}">
        <p14:creationId xmlns:p14="http://schemas.microsoft.com/office/powerpoint/2010/main" val="1815222578"/>
      </p:ext>
    </p:extLst>
  </p:cSld>
  <p:clrMapOvr>
    <a:masterClrMapping/>
  </p:clrMapOvr>
  <p:transition spd="slow">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972455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9201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F6F81F14-9AEC-394B-B8F6-AE69A194437D}" type="datetime1">
              <a:rPr lang="en-US" smtClean="0"/>
              <a:t>9/14/2017</a:t>
            </a:fld>
            <a:endParaRPr lang="en-US" dirty="0"/>
          </a:p>
        </p:txBody>
      </p:sp>
      <p:sp>
        <p:nvSpPr>
          <p:cNvPr id="6" name="頁尾版面配置區 5"/>
          <p:cNvSpPr>
            <a:spLocks noGrp="1"/>
          </p:cNvSpPr>
          <p:nvPr>
            <p:ph type="ftr" sz="quarter" idx="11"/>
          </p:nvPr>
        </p:nvSpPr>
        <p:spPr/>
        <p:txBody>
          <a:bodyPr/>
          <a:lstStyle/>
          <a:p>
            <a:endParaRPr lang="en-US" dirty="0"/>
          </a:p>
        </p:txBody>
      </p:sp>
      <p:sp>
        <p:nvSpPr>
          <p:cNvPr id="7" name="投影片編號版面配置區 6"/>
          <p:cNvSpPr>
            <a:spLocks noGrp="1"/>
          </p:cNvSpPr>
          <p:nvPr>
            <p:ph type="sldNum" sz="quarter" idx="12"/>
          </p:nvPr>
        </p:nvSpPr>
        <p:spPr/>
        <p:txBody>
          <a:bodyPr/>
          <a:lstStyle/>
          <a:p>
            <a:fld id="{EBFB1032-EA64-7144-B003-9BCC9D94B503}" type="slidenum">
              <a:rPr lang="en-US" smtClean="0"/>
              <a:t>‹#›</a:t>
            </a:fld>
            <a:endParaRPr lang="en-US" dirty="0"/>
          </a:p>
        </p:txBody>
      </p:sp>
    </p:spTree>
    <p:extLst>
      <p:ext uri="{BB962C8B-B14F-4D97-AF65-F5344CB8AC3E}">
        <p14:creationId xmlns:p14="http://schemas.microsoft.com/office/powerpoint/2010/main" val="863576445"/>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95137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976297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90512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886810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310851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19365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9761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154319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03978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Body Slide">
    <p:spTree>
      <p:nvGrpSpPr>
        <p:cNvPr id="1" name=""/>
        <p:cNvGrpSpPr/>
        <p:nvPr/>
      </p:nvGrpSpPr>
      <p:grpSpPr>
        <a:xfrm>
          <a:off x="0" y="0"/>
          <a:ext cx="0" cy="0"/>
          <a:chOff x="0" y="0"/>
          <a:chExt cx="0" cy="0"/>
        </a:xfrm>
      </p:grpSpPr>
      <p:sp>
        <p:nvSpPr>
          <p:cNvPr id="16" name="Text Placeholder 15"/>
          <p:cNvSpPr>
            <a:spLocks noGrp="1"/>
          </p:cNvSpPr>
          <p:nvPr>
            <p:ph type="body" sz="quarter" idx="12"/>
          </p:nvPr>
        </p:nvSpPr>
        <p:spPr>
          <a:xfrm>
            <a:off x="425303" y="1173674"/>
            <a:ext cx="7955221" cy="4941455"/>
          </a:xfrm>
        </p:spPr>
        <p:txBody>
          <a:bodyPr/>
          <a:lstStyle>
            <a:lvl1pPr>
              <a:defRPr>
                <a:solidFill>
                  <a:srgbClr val="525457"/>
                </a:solidFill>
              </a:defRPr>
            </a:lvl1pPr>
            <a:lvl2pPr>
              <a:buClr>
                <a:schemeClr val="accent6"/>
              </a:buClr>
              <a:defRPr>
                <a:solidFill>
                  <a:srgbClr val="525457"/>
                </a:solidFill>
              </a:defRPr>
            </a:lvl2pPr>
            <a:lvl3pPr>
              <a:buClr>
                <a:schemeClr val="accent6"/>
              </a:buClr>
              <a:defRPr>
                <a:solidFill>
                  <a:srgbClr val="525457"/>
                </a:solidFill>
              </a:defRPr>
            </a:lvl3pPr>
            <a:lvl4pPr>
              <a:buClr>
                <a:schemeClr val="accent6"/>
              </a:buClr>
              <a:defRPr>
                <a:solidFill>
                  <a:srgbClr val="525457"/>
                </a:solidFill>
              </a:defRPr>
            </a:lvl4pPr>
            <a:lvl5pPr>
              <a:buClr>
                <a:schemeClr val="accent6"/>
              </a:buClr>
              <a:defRPr>
                <a:solidFill>
                  <a:srgbClr val="525457"/>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Placeholder 1"/>
          <p:cNvSpPr>
            <a:spLocks noGrp="1"/>
          </p:cNvSpPr>
          <p:nvPr>
            <p:ph type="title"/>
          </p:nvPr>
        </p:nvSpPr>
        <p:spPr bwMode="auto">
          <a:xfrm>
            <a:off x="1615073" y="269900"/>
            <a:ext cx="7260160" cy="616238"/>
          </a:xfrm>
          <a:prstGeom prst="rect">
            <a:avLst/>
          </a:prstGeom>
          <a:noFill/>
          <a:ln w="9525">
            <a:noFill/>
            <a:miter lim="800000"/>
            <a:headEnd/>
            <a:tailEnd/>
          </a:ln>
        </p:spPr>
        <p:txBody>
          <a:bodyPr vert="horz" wrap="square" lIns="91433" tIns="45717" rIns="91433" bIns="45717" numCol="1" anchor="t" anchorCtr="0" compatLnSpc="1">
            <a:prstTxWarp prst="textNoShape">
              <a:avLst/>
            </a:prstTxWarp>
          </a:bodyPr>
          <a:lstStyle/>
          <a:p>
            <a:pPr lvl="0"/>
            <a:r>
              <a:rPr lang="en-US" dirty="0" smtClean="0"/>
              <a:t>Click to edit Master title style</a:t>
            </a:r>
          </a:p>
        </p:txBody>
      </p:sp>
    </p:spTree>
    <p:extLst>
      <p:ext uri="{BB962C8B-B14F-4D97-AF65-F5344CB8AC3E}">
        <p14:creationId xmlns:p14="http://schemas.microsoft.com/office/powerpoint/2010/main" val="341400631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F6F81F14-9AEC-394B-B8F6-AE69A194437D}" type="datetime1">
              <a:rPr lang="en-US" smtClean="0"/>
              <a:t>9/14/2017</a:t>
            </a:fld>
            <a:endParaRPr lang="en-US" dirty="0"/>
          </a:p>
        </p:txBody>
      </p:sp>
      <p:sp>
        <p:nvSpPr>
          <p:cNvPr id="8" name="頁尾版面配置區 7"/>
          <p:cNvSpPr>
            <a:spLocks noGrp="1"/>
          </p:cNvSpPr>
          <p:nvPr>
            <p:ph type="ftr" sz="quarter" idx="11"/>
          </p:nvPr>
        </p:nvSpPr>
        <p:spPr/>
        <p:txBody>
          <a:bodyPr/>
          <a:lstStyle/>
          <a:p>
            <a:endParaRPr lang="en-US" dirty="0"/>
          </a:p>
        </p:txBody>
      </p:sp>
      <p:sp>
        <p:nvSpPr>
          <p:cNvPr id="9" name="投影片編號版面配置區 8"/>
          <p:cNvSpPr>
            <a:spLocks noGrp="1"/>
          </p:cNvSpPr>
          <p:nvPr>
            <p:ph type="sldNum" sz="quarter" idx="12"/>
          </p:nvPr>
        </p:nvSpPr>
        <p:spPr/>
        <p:txBody>
          <a:bodyPr/>
          <a:lstStyle/>
          <a:p>
            <a:fld id="{EBFB1032-EA64-7144-B003-9BCC9D94B503}" type="slidenum">
              <a:rPr lang="en-US" smtClean="0"/>
              <a:t>‹#›</a:t>
            </a:fld>
            <a:endParaRPr lang="en-US" dirty="0"/>
          </a:p>
        </p:txBody>
      </p:sp>
    </p:spTree>
    <p:extLst>
      <p:ext uri="{BB962C8B-B14F-4D97-AF65-F5344CB8AC3E}">
        <p14:creationId xmlns:p14="http://schemas.microsoft.com/office/powerpoint/2010/main" val="3571588315"/>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063603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13666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944408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75578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81977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26188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45777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833359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94283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26794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F6F81F14-9AEC-394B-B8F6-AE69A194437D}" type="datetime1">
              <a:rPr lang="en-US" smtClean="0"/>
              <a:t>9/14/2017</a:t>
            </a:fld>
            <a:endParaRPr lang="en-US" dirty="0"/>
          </a:p>
        </p:txBody>
      </p:sp>
      <p:sp>
        <p:nvSpPr>
          <p:cNvPr id="4" name="頁尾版面配置區 3"/>
          <p:cNvSpPr>
            <a:spLocks noGrp="1"/>
          </p:cNvSpPr>
          <p:nvPr>
            <p:ph type="ftr" sz="quarter" idx="11"/>
          </p:nvPr>
        </p:nvSpPr>
        <p:spPr/>
        <p:txBody>
          <a:bodyPr/>
          <a:lstStyle/>
          <a:p>
            <a:endParaRPr lang="en-US" dirty="0"/>
          </a:p>
        </p:txBody>
      </p:sp>
      <p:sp>
        <p:nvSpPr>
          <p:cNvPr id="5" name="投影片編號版面配置區 4"/>
          <p:cNvSpPr>
            <a:spLocks noGrp="1"/>
          </p:cNvSpPr>
          <p:nvPr>
            <p:ph type="sldNum" sz="quarter" idx="12"/>
          </p:nvPr>
        </p:nvSpPr>
        <p:spPr/>
        <p:txBody>
          <a:bodyPr/>
          <a:lstStyle/>
          <a:p>
            <a:fld id="{EBFB1032-EA64-7144-B003-9BCC9D94B503}" type="slidenum">
              <a:rPr lang="en-US" smtClean="0"/>
              <a:t>‹#›</a:t>
            </a:fld>
            <a:endParaRPr lang="en-US" dirty="0"/>
          </a:p>
        </p:txBody>
      </p:sp>
    </p:spTree>
    <p:extLst>
      <p:ext uri="{BB962C8B-B14F-4D97-AF65-F5344CB8AC3E}">
        <p14:creationId xmlns:p14="http://schemas.microsoft.com/office/powerpoint/2010/main" val="3709475843"/>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860570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Body Slide">
    <p:spTree>
      <p:nvGrpSpPr>
        <p:cNvPr id="1" name=""/>
        <p:cNvGrpSpPr/>
        <p:nvPr/>
      </p:nvGrpSpPr>
      <p:grpSpPr>
        <a:xfrm>
          <a:off x="0" y="0"/>
          <a:ext cx="0" cy="0"/>
          <a:chOff x="0" y="0"/>
          <a:chExt cx="0" cy="0"/>
        </a:xfrm>
      </p:grpSpPr>
      <p:sp>
        <p:nvSpPr>
          <p:cNvPr id="16" name="Text Placeholder 15"/>
          <p:cNvSpPr>
            <a:spLocks noGrp="1"/>
          </p:cNvSpPr>
          <p:nvPr>
            <p:ph type="body" sz="quarter" idx="12"/>
          </p:nvPr>
        </p:nvSpPr>
        <p:spPr>
          <a:xfrm>
            <a:off x="425303" y="1173674"/>
            <a:ext cx="7955221" cy="4941455"/>
          </a:xfrm>
        </p:spPr>
        <p:txBody>
          <a:bodyPr/>
          <a:lstStyle>
            <a:lvl1pPr>
              <a:defRPr>
                <a:solidFill>
                  <a:srgbClr val="525457"/>
                </a:solidFill>
              </a:defRPr>
            </a:lvl1pPr>
            <a:lvl2pPr>
              <a:buClr>
                <a:schemeClr val="accent6"/>
              </a:buClr>
              <a:defRPr>
                <a:solidFill>
                  <a:srgbClr val="525457"/>
                </a:solidFill>
              </a:defRPr>
            </a:lvl2pPr>
            <a:lvl3pPr>
              <a:buClr>
                <a:schemeClr val="accent6"/>
              </a:buClr>
              <a:defRPr>
                <a:solidFill>
                  <a:srgbClr val="525457"/>
                </a:solidFill>
              </a:defRPr>
            </a:lvl3pPr>
            <a:lvl4pPr>
              <a:buClr>
                <a:schemeClr val="accent6"/>
              </a:buClr>
              <a:defRPr>
                <a:solidFill>
                  <a:srgbClr val="525457"/>
                </a:solidFill>
              </a:defRPr>
            </a:lvl4pPr>
            <a:lvl5pPr>
              <a:buClr>
                <a:schemeClr val="accent6"/>
              </a:buClr>
              <a:defRPr>
                <a:solidFill>
                  <a:srgbClr val="525457"/>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Placeholder 1"/>
          <p:cNvSpPr>
            <a:spLocks noGrp="1"/>
          </p:cNvSpPr>
          <p:nvPr>
            <p:ph type="title"/>
          </p:nvPr>
        </p:nvSpPr>
        <p:spPr bwMode="auto">
          <a:xfrm>
            <a:off x="1615073" y="269900"/>
            <a:ext cx="7260160" cy="616238"/>
          </a:xfrm>
          <a:prstGeom prst="rect">
            <a:avLst/>
          </a:prstGeom>
          <a:noFill/>
          <a:ln w="9525">
            <a:noFill/>
            <a:miter lim="800000"/>
            <a:headEnd/>
            <a:tailEnd/>
          </a:ln>
        </p:spPr>
        <p:txBody>
          <a:bodyPr vert="horz" wrap="square" lIns="91433" tIns="45717" rIns="91433" bIns="45717" numCol="1" anchor="t" anchorCtr="0" compatLnSpc="1">
            <a:prstTxWarp prst="textNoShape">
              <a:avLst/>
            </a:prstTxWarp>
          </a:bodyPr>
          <a:lstStyle/>
          <a:p>
            <a:pPr lvl="0"/>
            <a:r>
              <a:rPr lang="en-US" dirty="0" smtClean="0"/>
              <a:t>Click to edit Master title style</a:t>
            </a:r>
          </a:p>
        </p:txBody>
      </p:sp>
    </p:spTree>
    <p:extLst>
      <p:ext uri="{BB962C8B-B14F-4D97-AF65-F5344CB8AC3E}">
        <p14:creationId xmlns:p14="http://schemas.microsoft.com/office/powerpoint/2010/main" val="254614678"/>
      </p:ext>
    </p:extLst>
  </p:cSld>
  <p:clrMapOvr>
    <a:masterClrMapping/>
  </p:clrMapOvr>
  <p:transition spd="slow">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89304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814849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51475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777021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117876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238795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9939128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5303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F6F81F14-9AEC-394B-B8F6-AE69A194437D}" type="datetime1">
              <a:rPr lang="en-US" smtClean="0"/>
              <a:t>9/14/2017</a:t>
            </a:fld>
            <a:endParaRPr lang="en-US" dirty="0"/>
          </a:p>
        </p:txBody>
      </p:sp>
      <p:sp>
        <p:nvSpPr>
          <p:cNvPr id="3" name="頁尾版面配置區 2"/>
          <p:cNvSpPr>
            <a:spLocks noGrp="1"/>
          </p:cNvSpPr>
          <p:nvPr>
            <p:ph type="ftr" sz="quarter" idx="11"/>
          </p:nvPr>
        </p:nvSpPr>
        <p:spPr/>
        <p:txBody>
          <a:bodyPr/>
          <a:lstStyle/>
          <a:p>
            <a:endParaRPr lang="en-US" dirty="0"/>
          </a:p>
        </p:txBody>
      </p:sp>
      <p:sp>
        <p:nvSpPr>
          <p:cNvPr id="4" name="投影片編號版面配置區 3"/>
          <p:cNvSpPr>
            <a:spLocks noGrp="1"/>
          </p:cNvSpPr>
          <p:nvPr>
            <p:ph type="sldNum" sz="quarter" idx="12"/>
          </p:nvPr>
        </p:nvSpPr>
        <p:spPr/>
        <p:txBody>
          <a:bodyPr/>
          <a:lstStyle/>
          <a:p>
            <a:fld id="{EBFB1032-EA64-7144-B003-9BCC9D94B503}" type="slidenum">
              <a:rPr lang="en-US" smtClean="0"/>
              <a:t>‹#›</a:t>
            </a:fld>
            <a:endParaRPr lang="en-US" dirty="0"/>
          </a:p>
        </p:txBody>
      </p:sp>
    </p:spTree>
    <p:extLst>
      <p:ext uri="{BB962C8B-B14F-4D97-AF65-F5344CB8AC3E}">
        <p14:creationId xmlns:p14="http://schemas.microsoft.com/office/powerpoint/2010/main" val="3295519756"/>
      </p:ext>
    </p:extLst>
  </p:cSld>
  <p:clrMapOvr>
    <a:masterClrMapping/>
  </p:clrMapOvr>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4133836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703444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6FBDF-140A-414E-BFC8-6751C3D98C98}" type="datetimeFigureOut">
              <a:rPr lang="en-US" smtClean="0">
                <a:solidFill>
                  <a:prstClr val="black">
                    <a:tint val="75000"/>
                  </a:prstClr>
                </a:solidFill>
              </a:rPr>
              <a:pPr/>
              <a:t>9/14/2017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EEE248-DAFB-4563-8887-2985ABE4CB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2671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Body Slide">
    <p:spTree>
      <p:nvGrpSpPr>
        <p:cNvPr id="1" name=""/>
        <p:cNvGrpSpPr/>
        <p:nvPr/>
      </p:nvGrpSpPr>
      <p:grpSpPr>
        <a:xfrm>
          <a:off x="0" y="0"/>
          <a:ext cx="0" cy="0"/>
          <a:chOff x="0" y="0"/>
          <a:chExt cx="0" cy="0"/>
        </a:xfrm>
      </p:grpSpPr>
      <p:sp>
        <p:nvSpPr>
          <p:cNvPr id="16" name="Text Placeholder 15"/>
          <p:cNvSpPr>
            <a:spLocks noGrp="1"/>
          </p:cNvSpPr>
          <p:nvPr>
            <p:ph type="body" sz="quarter" idx="12"/>
          </p:nvPr>
        </p:nvSpPr>
        <p:spPr>
          <a:xfrm>
            <a:off x="425303" y="1173674"/>
            <a:ext cx="7955221" cy="4941455"/>
          </a:xfrm>
        </p:spPr>
        <p:txBody>
          <a:bodyPr/>
          <a:lstStyle>
            <a:lvl1pPr>
              <a:defRPr>
                <a:solidFill>
                  <a:srgbClr val="525457"/>
                </a:solidFill>
              </a:defRPr>
            </a:lvl1pPr>
            <a:lvl2pPr>
              <a:buClr>
                <a:schemeClr val="accent6"/>
              </a:buClr>
              <a:defRPr>
                <a:solidFill>
                  <a:srgbClr val="525457"/>
                </a:solidFill>
              </a:defRPr>
            </a:lvl2pPr>
            <a:lvl3pPr>
              <a:buClr>
                <a:schemeClr val="accent6"/>
              </a:buClr>
              <a:defRPr>
                <a:solidFill>
                  <a:srgbClr val="525457"/>
                </a:solidFill>
              </a:defRPr>
            </a:lvl3pPr>
            <a:lvl4pPr>
              <a:buClr>
                <a:schemeClr val="accent6"/>
              </a:buClr>
              <a:defRPr>
                <a:solidFill>
                  <a:srgbClr val="525457"/>
                </a:solidFill>
              </a:defRPr>
            </a:lvl4pPr>
            <a:lvl5pPr>
              <a:buClr>
                <a:schemeClr val="accent6"/>
              </a:buClr>
              <a:defRPr>
                <a:solidFill>
                  <a:srgbClr val="525457"/>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Placeholder 1"/>
          <p:cNvSpPr>
            <a:spLocks noGrp="1"/>
          </p:cNvSpPr>
          <p:nvPr>
            <p:ph type="title"/>
          </p:nvPr>
        </p:nvSpPr>
        <p:spPr bwMode="auto">
          <a:xfrm>
            <a:off x="1615073" y="269900"/>
            <a:ext cx="7260160" cy="616238"/>
          </a:xfrm>
          <a:prstGeom prst="rect">
            <a:avLst/>
          </a:prstGeom>
          <a:noFill/>
          <a:ln w="9525">
            <a:noFill/>
            <a:miter lim="800000"/>
            <a:headEnd/>
            <a:tailEnd/>
          </a:ln>
        </p:spPr>
        <p:txBody>
          <a:bodyPr vert="horz" wrap="square" lIns="91433" tIns="45717" rIns="91433" bIns="45717" numCol="1" anchor="t" anchorCtr="0" compatLnSpc="1">
            <a:prstTxWarp prst="textNoShape">
              <a:avLst/>
            </a:prstTxWarp>
          </a:bodyPr>
          <a:lstStyle/>
          <a:p>
            <a:pPr lvl="0"/>
            <a:r>
              <a:rPr lang="en-US" dirty="0" smtClean="0"/>
              <a:t>Click to edit Master title style</a:t>
            </a:r>
          </a:p>
        </p:txBody>
      </p:sp>
    </p:spTree>
    <p:extLst>
      <p:ext uri="{BB962C8B-B14F-4D97-AF65-F5344CB8AC3E}">
        <p14:creationId xmlns:p14="http://schemas.microsoft.com/office/powerpoint/2010/main" val="3724653351"/>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F6F81F14-9AEC-394B-B8F6-AE69A194437D}" type="datetime1">
              <a:rPr lang="en-US" smtClean="0"/>
              <a:t>9/14/2017</a:t>
            </a:fld>
            <a:endParaRPr lang="en-US" dirty="0"/>
          </a:p>
        </p:txBody>
      </p:sp>
      <p:sp>
        <p:nvSpPr>
          <p:cNvPr id="6" name="頁尾版面配置區 5"/>
          <p:cNvSpPr>
            <a:spLocks noGrp="1"/>
          </p:cNvSpPr>
          <p:nvPr>
            <p:ph type="ftr" sz="quarter" idx="11"/>
          </p:nvPr>
        </p:nvSpPr>
        <p:spPr/>
        <p:txBody>
          <a:bodyPr/>
          <a:lstStyle/>
          <a:p>
            <a:endParaRPr lang="en-US" dirty="0"/>
          </a:p>
        </p:txBody>
      </p:sp>
      <p:sp>
        <p:nvSpPr>
          <p:cNvPr id="7" name="投影片編號版面配置區 6"/>
          <p:cNvSpPr>
            <a:spLocks noGrp="1"/>
          </p:cNvSpPr>
          <p:nvPr>
            <p:ph type="sldNum" sz="quarter" idx="12"/>
          </p:nvPr>
        </p:nvSpPr>
        <p:spPr/>
        <p:txBody>
          <a:bodyPr/>
          <a:lstStyle/>
          <a:p>
            <a:fld id="{EBFB1032-EA64-7144-B003-9BCC9D94B503}" type="slidenum">
              <a:rPr lang="en-US" smtClean="0"/>
              <a:t>‹#›</a:t>
            </a:fld>
            <a:endParaRPr lang="en-US" dirty="0"/>
          </a:p>
        </p:txBody>
      </p:sp>
    </p:spTree>
    <p:extLst>
      <p:ext uri="{BB962C8B-B14F-4D97-AF65-F5344CB8AC3E}">
        <p14:creationId xmlns:p14="http://schemas.microsoft.com/office/powerpoint/2010/main" val="133722149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F6F81F14-9AEC-394B-B8F6-AE69A194437D}" type="datetime1">
              <a:rPr lang="en-US" smtClean="0"/>
              <a:t>9/14/2017</a:t>
            </a:fld>
            <a:endParaRPr lang="en-US" dirty="0"/>
          </a:p>
        </p:txBody>
      </p:sp>
      <p:sp>
        <p:nvSpPr>
          <p:cNvPr id="6" name="頁尾版面配置區 5"/>
          <p:cNvSpPr>
            <a:spLocks noGrp="1"/>
          </p:cNvSpPr>
          <p:nvPr>
            <p:ph type="ftr" sz="quarter" idx="11"/>
          </p:nvPr>
        </p:nvSpPr>
        <p:spPr/>
        <p:txBody>
          <a:bodyPr/>
          <a:lstStyle/>
          <a:p>
            <a:endParaRPr lang="en-US" dirty="0"/>
          </a:p>
        </p:txBody>
      </p:sp>
      <p:sp>
        <p:nvSpPr>
          <p:cNvPr id="7" name="投影片編號版面配置區 6"/>
          <p:cNvSpPr>
            <a:spLocks noGrp="1"/>
          </p:cNvSpPr>
          <p:nvPr>
            <p:ph type="sldNum" sz="quarter" idx="12"/>
          </p:nvPr>
        </p:nvSpPr>
        <p:spPr/>
        <p:txBody>
          <a:bodyPr/>
          <a:lstStyle/>
          <a:p>
            <a:fld id="{EBFB1032-EA64-7144-B003-9BCC9D94B503}" type="slidenum">
              <a:rPr lang="en-US" smtClean="0"/>
              <a:t>‹#›</a:t>
            </a:fld>
            <a:endParaRPr lang="en-US" dirty="0"/>
          </a:p>
        </p:txBody>
      </p:sp>
    </p:spTree>
    <p:extLst>
      <p:ext uri="{BB962C8B-B14F-4D97-AF65-F5344CB8AC3E}">
        <p14:creationId xmlns:p14="http://schemas.microsoft.com/office/powerpoint/2010/main" val="284846606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5.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theme" Target="../theme/theme6.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81F14-9AEC-394B-B8F6-AE69A194437D}" type="datetime1">
              <a:rPr lang="en-US" smtClean="0"/>
              <a:t>9/14/2017</a:t>
            </a:fld>
            <a:endParaRPr lang="en-US" dirty="0"/>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B1032-EA64-7144-B003-9BCC9D94B503}" type="slidenum">
              <a:rPr lang="en-US" smtClean="0"/>
              <a:t>‹#›</a:t>
            </a:fld>
            <a:endParaRPr lang="en-US" dirty="0"/>
          </a:p>
        </p:txBody>
      </p:sp>
    </p:spTree>
    <p:extLst>
      <p:ext uri="{BB962C8B-B14F-4D97-AF65-F5344CB8AC3E}">
        <p14:creationId xmlns:p14="http://schemas.microsoft.com/office/powerpoint/2010/main" val="67815660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F6F81F14-9AEC-394B-B8F6-AE69A194437D}" type="datetime1">
              <a:rPr lang="en-US" smtClean="0">
                <a:solidFill>
                  <a:srgbClr val="7C8F97">
                    <a:lumMod val="60000"/>
                    <a:lumOff val="40000"/>
                  </a:srgbClr>
                </a:solidFill>
              </a:rPr>
              <a:pPr/>
              <a:t>9/14/2017</a:t>
            </a:fld>
            <a:endParaRPr lang="en-US" dirty="0">
              <a:solidFill>
                <a:srgbClr val="7C8F97">
                  <a:lumMod val="60000"/>
                  <a:lumOff val="40000"/>
                </a:srgbClr>
              </a:solidFill>
            </a:endParaRPr>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dirty="0">
              <a:solidFill>
                <a:srgbClr val="7C8F97">
                  <a:lumMod val="60000"/>
                  <a:lumOff val="40000"/>
                </a:srgbClr>
              </a:solidFill>
            </a:endParaRPr>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EBFB1032-EA64-7144-B003-9BCC9D94B503}" type="slidenum">
              <a:rPr lang="en-US" smtClean="0">
                <a:solidFill>
                  <a:srgbClr val="7C8F97">
                    <a:lumMod val="60000"/>
                    <a:lumOff val="40000"/>
                  </a:srgbClr>
                </a:solidFill>
              </a:rPr>
              <a:pPr/>
              <a:t>‹#›</a:t>
            </a:fld>
            <a:endParaRPr lang="en-US" dirty="0">
              <a:solidFill>
                <a:srgbClr val="7C8F97">
                  <a:lumMod val="60000"/>
                  <a:lumOff val="40000"/>
                </a:srgbClr>
              </a:solidFill>
            </a:endParaRPr>
          </a:p>
        </p:txBody>
      </p:sp>
    </p:spTree>
    <p:extLst>
      <p:ext uri="{BB962C8B-B14F-4D97-AF65-F5344CB8AC3E}">
        <p14:creationId xmlns:p14="http://schemas.microsoft.com/office/powerpoint/2010/main" val="2392449783"/>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Lst>
  <p:hf hdr="0" ftr="0" dt="0"/>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2B26FBDF-140A-414E-BFC8-6751C3D98C98}" type="datetimeFigureOut">
              <a:rPr lang="en-US" smtClean="0">
                <a:solidFill>
                  <a:prstClr val="black">
                    <a:tint val="75000"/>
                  </a:prstClr>
                </a:solidFill>
              </a:rPr>
              <a:pPr defTabSz="914400"/>
              <a:t>9/14/2017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9CEEE248-DAFB-4563-8887-2985ABE4CB0D}"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2249545881"/>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2B26FBDF-140A-414E-BFC8-6751C3D98C98}" type="datetimeFigureOut">
              <a:rPr lang="en-US" smtClean="0">
                <a:solidFill>
                  <a:prstClr val="black">
                    <a:tint val="75000"/>
                  </a:prstClr>
                </a:solidFill>
              </a:rPr>
              <a:pPr defTabSz="914400"/>
              <a:t>9/14/2017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9CEEE248-DAFB-4563-8887-2985ABE4CB0D}"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2687400010"/>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2B26FBDF-140A-414E-BFC8-6751C3D98C98}" type="datetimeFigureOut">
              <a:rPr lang="en-US" smtClean="0">
                <a:solidFill>
                  <a:prstClr val="black">
                    <a:tint val="75000"/>
                  </a:prstClr>
                </a:solidFill>
              </a:rPr>
              <a:pPr defTabSz="914400"/>
              <a:t>9/14/2017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9CEEE248-DAFB-4563-8887-2985ABE4CB0D}"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523975782"/>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2B26FBDF-140A-414E-BFC8-6751C3D98C98}" type="datetimeFigureOut">
              <a:rPr lang="en-US" smtClean="0">
                <a:solidFill>
                  <a:prstClr val="black">
                    <a:tint val="75000"/>
                  </a:prstClr>
                </a:solidFill>
              </a:rPr>
              <a:pPr defTabSz="914400"/>
              <a:t>9/14/2017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9CEEE248-DAFB-4563-8887-2985ABE4CB0D}"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1440014846"/>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hadoop.apache.org/core/"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image" Target="../media/image11.emf"/><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 Id="rId9" Type="http://schemas.openxmlformats.org/officeDocument/2006/relationships/image" Target="../media/image18.emf"/></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image" Target="../media/image11.emf"/><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 Id="rId9" Type="http://schemas.openxmlformats.org/officeDocument/2006/relationships/image" Target="../media/image18.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host:port/dfshealth.js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9173" y="578700"/>
            <a:ext cx="7781442" cy="2459476"/>
          </a:xfrm>
        </p:spPr>
        <p:txBody>
          <a:bodyPr/>
          <a:lstStyle/>
          <a:p>
            <a:r>
              <a:rPr lang="en-US" altLang="zh-TW" sz="4000" b="1" dirty="0">
                <a:ea typeface="新細明體" panose="02020500000000000000" pitchFamily="18" charset="-120"/>
              </a:rPr>
              <a:t>Introduction to </a:t>
            </a:r>
            <a:r>
              <a:rPr lang="en-US" altLang="zh-TW" sz="4000" b="1" dirty="0" err="1">
                <a:ea typeface="新細明體" panose="02020500000000000000" pitchFamily="18" charset="-120"/>
              </a:rPr>
              <a:t>Hadoop</a:t>
            </a:r>
            <a:r>
              <a:rPr lang="en-US" sz="4400" dirty="0" smtClean="0"/>
              <a:t/>
            </a:r>
            <a:br>
              <a:rPr lang="en-US" sz="4400" dirty="0" smtClean="0"/>
            </a:br>
            <a:endParaRPr lang="en-US" sz="2800" dirty="0"/>
          </a:p>
        </p:txBody>
      </p:sp>
      <p:sp>
        <p:nvSpPr>
          <p:cNvPr id="3" name="Subtitle 2"/>
          <p:cNvSpPr>
            <a:spLocks noGrp="1"/>
          </p:cNvSpPr>
          <p:nvPr>
            <p:ph type="subTitle" idx="1"/>
          </p:nvPr>
        </p:nvSpPr>
        <p:spPr>
          <a:xfrm>
            <a:off x="900905" y="2788609"/>
            <a:ext cx="7702767" cy="2358003"/>
          </a:xfrm>
        </p:spPr>
        <p:txBody>
          <a:bodyPr>
            <a:normAutofit/>
          </a:bodyPr>
          <a:lstStyle/>
          <a:p>
            <a:pPr>
              <a:spcBef>
                <a:spcPct val="10000"/>
              </a:spcBef>
              <a:spcAft>
                <a:spcPct val="10000"/>
              </a:spcAft>
            </a:pPr>
            <a:r>
              <a:rPr lang="en-US" altLang="zh-TW" b="1" dirty="0" err="1" smtClean="0">
                <a:ea typeface="標楷體" panose="03000509000000000000" pitchFamily="65" charset="-120"/>
              </a:rPr>
              <a:t>MapReduce</a:t>
            </a:r>
            <a:r>
              <a:rPr lang="en-US" altLang="zh-TW" b="1" dirty="0">
                <a:ea typeface="標楷體" panose="03000509000000000000" pitchFamily="65" charset="-120"/>
              </a:rPr>
              <a:t> &amp;  Distributed file system (HDFS)</a:t>
            </a:r>
          </a:p>
        </p:txBody>
      </p:sp>
      <p:sp>
        <p:nvSpPr>
          <p:cNvPr id="4" name="Slide Number Placeholder 3"/>
          <p:cNvSpPr>
            <a:spLocks noGrp="1"/>
          </p:cNvSpPr>
          <p:nvPr>
            <p:ph type="sldNum" sz="quarter" idx="12"/>
          </p:nvPr>
        </p:nvSpPr>
        <p:spPr/>
        <p:txBody>
          <a:bodyPr/>
          <a:lstStyle/>
          <a:p>
            <a:fld id="{FA84A37A-AFC2-4A01-80A1-FC20F2C0D5BB}" type="slidenum">
              <a:rPr lang="en-US" smtClean="0"/>
              <a:pPr/>
              <a:t>1</a:t>
            </a:fld>
            <a:endParaRPr lang="en-US" dirty="0"/>
          </a:p>
        </p:txBody>
      </p:sp>
    </p:spTree>
    <p:extLst>
      <p:ext uri="{BB962C8B-B14F-4D97-AF65-F5344CB8AC3E}">
        <p14:creationId xmlns:p14="http://schemas.microsoft.com/office/powerpoint/2010/main" val="996738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55184" y="443348"/>
            <a:ext cx="8839200" cy="1143000"/>
          </a:xfrm>
        </p:spPr>
        <p:txBody>
          <a:bodyPr>
            <a:normAutofit/>
          </a:bodyPr>
          <a:lstStyle/>
          <a:p>
            <a:pPr eaLnBrk="1" hangingPunct="1"/>
            <a:r>
              <a:rPr lang="en-US" altLang="zh-TW" sz="3200" dirty="0">
                <a:ea typeface="新細明體" panose="02020500000000000000" pitchFamily="18" charset="-120"/>
              </a:rPr>
              <a:t>Word Count over a Given Set of Web Pages</a:t>
            </a:r>
          </a:p>
        </p:txBody>
      </p:sp>
      <p:sp>
        <p:nvSpPr>
          <p:cNvPr id="28675" name="Rectangle 4"/>
          <p:cNvSpPr>
            <a:spLocks noChangeArrowheads="1"/>
          </p:cNvSpPr>
          <p:nvPr/>
        </p:nvSpPr>
        <p:spPr bwMode="auto">
          <a:xfrm>
            <a:off x="255184" y="2362200"/>
            <a:ext cx="2716616" cy="533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defTabSz="914400">
              <a:spcBef>
                <a:spcPct val="20000"/>
              </a:spcBef>
            </a:pPr>
            <a:r>
              <a:rPr lang="en-US" altLang="zh-TW" sz="2400" dirty="0">
                <a:solidFill>
                  <a:srgbClr val="000000"/>
                </a:solidFill>
                <a:ea typeface="新細明體" panose="02020500000000000000" pitchFamily="18" charset="-120"/>
              </a:rPr>
              <a:t>see bob throw</a:t>
            </a:r>
          </a:p>
        </p:txBody>
      </p:sp>
      <p:sp>
        <p:nvSpPr>
          <p:cNvPr id="49157" name="Rectangle 5"/>
          <p:cNvSpPr>
            <a:spLocks noChangeArrowheads="1"/>
          </p:cNvSpPr>
          <p:nvPr/>
        </p:nvSpPr>
        <p:spPr bwMode="auto">
          <a:xfrm>
            <a:off x="3276600" y="2209800"/>
            <a:ext cx="2819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defTabSz="914400">
              <a:spcBef>
                <a:spcPct val="20000"/>
              </a:spcBef>
            </a:pPr>
            <a:r>
              <a:rPr lang="en-US" altLang="zh-TW" sz="2400" dirty="0">
                <a:solidFill>
                  <a:srgbClr val="FF0000"/>
                </a:solidFill>
                <a:ea typeface="新細明體" panose="02020500000000000000" pitchFamily="18" charset="-120"/>
              </a:rPr>
              <a:t>see	1</a:t>
            </a:r>
          </a:p>
          <a:p>
            <a:pPr lvl="1" defTabSz="914400">
              <a:spcBef>
                <a:spcPct val="20000"/>
              </a:spcBef>
            </a:pPr>
            <a:r>
              <a:rPr lang="en-US" altLang="zh-TW" sz="2400" dirty="0">
                <a:solidFill>
                  <a:srgbClr val="FF0000"/>
                </a:solidFill>
                <a:ea typeface="新細明體" panose="02020500000000000000" pitchFamily="18" charset="-120"/>
              </a:rPr>
              <a:t>bob	1 </a:t>
            </a:r>
          </a:p>
          <a:p>
            <a:pPr lvl="1" defTabSz="914400">
              <a:spcBef>
                <a:spcPct val="20000"/>
              </a:spcBef>
            </a:pPr>
            <a:r>
              <a:rPr lang="en-US" altLang="zh-TW" sz="2400" dirty="0">
                <a:solidFill>
                  <a:srgbClr val="FF0000"/>
                </a:solidFill>
                <a:ea typeface="新細明體" panose="02020500000000000000" pitchFamily="18" charset="-120"/>
              </a:rPr>
              <a:t>throw       1</a:t>
            </a:r>
          </a:p>
          <a:p>
            <a:pPr lvl="1" defTabSz="914400">
              <a:spcBef>
                <a:spcPct val="20000"/>
              </a:spcBef>
            </a:pPr>
            <a:r>
              <a:rPr lang="en-US" altLang="zh-TW" sz="2400" dirty="0">
                <a:solidFill>
                  <a:srgbClr val="FF0000"/>
                </a:solidFill>
                <a:ea typeface="新細明體" panose="02020500000000000000" pitchFamily="18" charset="-120"/>
              </a:rPr>
              <a:t>see 	1</a:t>
            </a:r>
          </a:p>
          <a:p>
            <a:pPr lvl="1" defTabSz="914400">
              <a:spcBef>
                <a:spcPct val="20000"/>
              </a:spcBef>
            </a:pPr>
            <a:r>
              <a:rPr lang="en-US" altLang="zh-TW" sz="2400" dirty="0">
                <a:solidFill>
                  <a:srgbClr val="FF0000"/>
                </a:solidFill>
                <a:ea typeface="新細明體" panose="02020500000000000000" pitchFamily="18" charset="-120"/>
              </a:rPr>
              <a:t>spot 	1</a:t>
            </a:r>
          </a:p>
          <a:p>
            <a:pPr lvl="1" defTabSz="914400">
              <a:spcBef>
                <a:spcPct val="20000"/>
              </a:spcBef>
            </a:pPr>
            <a:r>
              <a:rPr lang="en-US" altLang="zh-TW" sz="2400" dirty="0">
                <a:solidFill>
                  <a:srgbClr val="FF0000"/>
                </a:solidFill>
                <a:ea typeface="新細明體" panose="02020500000000000000" pitchFamily="18" charset="-120"/>
              </a:rPr>
              <a:t>run  	1</a:t>
            </a:r>
          </a:p>
        </p:txBody>
      </p:sp>
      <p:sp>
        <p:nvSpPr>
          <p:cNvPr id="49158" name="Rectangle 6"/>
          <p:cNvSpPr>
            <a:spLocks noChangeArrowheads="1"/>
          </p:cNvSpPr>
          <p:nvPr/>
        </p:nvSpPr>
        <p:spPr bwMode="auto">
          <a:xfrm>
            <a:off x="6324600" y="2209800"/>
            <a:ext cx="2819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defTabSz="914400">
              <a:spcBef>
                <a:spcPct val="20000"/>
              </a:spcBef>
            </a:pPr>
            <a:r>
              <a:rPr lang="en-US" altLang="zh-TW" sz="2400" dirty="0">
                <a:solidFill>
                  <a:srgbClr val="9900CC"/>
                </a:solidFill>
                <a:ea typeface="新細明體" panose="02020500000000000000" pitchFamily="18" charset="-120"/>
              </a:rPr>
              <a:t>bob	1 </a:t>
            </a:r>
          </a:p>
          <a:p>
            <a:pPr lvl="1" defTabSz="914400">
              <a:spcBef>
                <a:spcPct val="20000"/>
              </a:spcBef>
            </a:pPr>
            <a:r>
              <a:rPr lang="en-US" altLang="zh-TW" sz="2400" dirty="0">
                <a:solidFill>
                  <a:srgbClr val="9900CC"/>
                </a:solidFill>
                <a:ea typeface="新細明體" panose="02020500000000000000" pitchFamily="18" charset="-120"/>
              </a:rPr>
              <a:t>run	           1</a:t>
            </a:r>
          </a:p>
          <a:p>
            <a:pPr lvl="1" defTabSz="914400">
              <a:spcBef>
                <a:spcPct val="20000"/>
              </a:spcBef>
            </a:pPr>
            <a:r>
              <a:rPr lang="en-US" altLang="zh-TW" sz="2400" dirty="0">
                <a:solidFill>
                  <a:srgbClr val="9900CC"/>
                </a:solidFill>
                <a:ea typeface="新細明體" panose="02020500000000000000" pitchFamily="18" charset="-120"/>
              </a:rPr>
              <a:t>see 	2</a:t>
            </a:r>
          </a:p>
          <a:p>
            <a:pPr lvl="1" defTabSz="914400">
              <a:spcBef>
                <a:spcPct val="20000"/>
              </a:spcBef>
            </a:pPr>
            <a:r>
              <a:rPr lang="en-US" altLang="zh-TW" sz="2400" dirty="0">
                <a:solidFill>
                  <a:srgbClr val="9900CC"/>
                </a:solidFill>
                <a:ea typeface="新細明體" panose="02020500000000000000" pitchFamily="18" charset="-120"/>
              </a:rPr>
              <a:t>spot 	1</a:t>
            </a:r>
          </a:p>
          <a:p>
            <a:pPr lvl="1" defTabSz="914400">
              <a:spcBef>
                <a:spcPct val="20000"/>
              </a:spcBef>
            </a:pPr>
            <a:r>
              <a:rPr lang="en-US" altLang="zh-TW" sz="2400" dirty="0">
                <a:solidFill>
                  <a:srgbClr val="9900CC"/>
                </a:solidFill>
                <a:ea typeface="新細明體" panose="02020500000000000000" pitchFamily="18" charset="-120"/>
              </a:rPr>
              <a:t>throw	1</a:t>
            </a:r>
          </a:p>
          <a:p>
            <a:pPr lvl="1" defTabSz="914400">
              <a:spcBef>
                <a:spcPct val="20000"/>
              </a:spcBef>
            </a:pPr>
            <a:endParaRPr lang="en-US" altLang="zh-TW" sz="2400" dirty="0">
              <a:solidFill>
                <a:srgbClr val="9900CC"/>
              </a:solidFill>
              <a:ea typeface="新細明體" panose="02020500000000000000" pitchFamily="18" charset="-120"/>
            </a:endParaRPr>
          </a:p>
          <a:p>
            <a:pPr lvl="1" defTabSz="914400">
              <a:spcBef>
                <a:spcPct val="20000"/>
              </a:spcBef>
            </a:pPr>
            <a:endParaRPr lang="en-US" altLang="zh-TW" sz="2400" dirty="0">
              <a:solidFill>
                <a:srgbClr val="9900CC"/>
              </a:solidFill>
              <a:ea typeface="新細明體" panose="02020500000000000000" pitchFamily="18" charset="-120"/>
            </a:endParaRPr>
          </a:p>
        </p:txBody>
      </p:sp>
      <p:sp>
        <p:nvSpPr>
          <p:cNvPr id="49159" name="AutoShape 7"/>
          <p:cNvSpPr>
            <a:spLocks noChangeArrowheads="1"/>
          </p:cNvSpPr>
          <p:nvPr/>
        </p:nvSpPr>
        <p:spPr bwMode="auto">
          <a:xfrm>
            <a:off x="2895600" y="2971800"/>
            <a:ext cx="533400" cy="609600"/>
          </a:xfrm>
          <a:prstGeom prst="rightArrow">
            <a:avLst>
              <a:gd name="adj1" fmla="val 50000"/>
              <a:gd name="adj2" fmla="val 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zh-TW" altLang="zh-TW">
              <a:solidFill>
                <a:srgbClr val="000000"/>
              </a:solidFill>
            </a:endParaRPr>
          </a:p>
        </p:txBody>
      </p:sp>
      <p:sp>
        <p:nvSpPr>
          <p:cNvPr id="49160" name="AutoShape 8"/>
          <p:cNvSpPr>
            <a:spLocks noChangeArrowheads="1"/>
          </p:cNvSpPr>
          <p:nvPr/>
        </p:nvSpPr>
        <p:spPr bwMode="auto">
          <a:xfrm>
            <a:off x="5791200" y="3048000"/>
            <a:ext cx="533400" cy="609600"/>
          </a:xfrm>
          <a:prstGeom prst="rightArrow">
            <a:avLst>
              <a:gd name="adj1" fmla="val 50000"/>
              <a:gd name="adj2" fmla="val 25000"/>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defTabSz="914400"/>
            <a:endParaRPr lang="zh-TW" altLang="zh-TW">
              <a:solidFill>
                <a:srgbClr val="9900CC"/>
              </a:solidFill>
            </a:endParaRPr>
          </a:p>
        </p:txBody>
      </p:sp>
      <p:sp>
        <p:nvSpPr>
          <p:cNvPr id="28680" name="Rectangle 11"/>
          <p:cNvSpPr>
            <a:spLocks noChangeArrowheads="1"/>
          </p:cNvSpPr>
          <p:nvPr/>
        </p:nvSpPr>
        <p:spPr bwMode="auto">
          <a:xfrm>
            <a:off x="255184" y="3581400"/>
            <a:ext cx="2716616" cy="533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defTabSz="914400">
              <a:spcBef>
                <a:spcPct val="20000"/>
              </a:spcBef>
            </a:pPr>
            <a:r>
              <a:rPr lang="en-US" altLang="zh-TW" sz="2400" dirty="0">
                <a:solidFill>
                  <a:srgbClr val="000000"/>
                </a:solidFill>
                <a:ea typeface="新細明體" panose="02020500000000000000" pitchFamily="18" charset="-120"/>
              </a:rPr>
              <a:t>see spot run</a:t>
            </a:r>
          </a:p>
        </p:txBody>
      </p:sp>
      <p:sp>
        <p:nvSpPr>
          <p:cNvPr id="49164" name="Text Box 12"/>
          <p:cNvSpPr txBox="1">
            <a:spLocks noChangeArrowheads="1"/>
          </p:cNvSpPr>
          <p:nvPr/>
        </p:nvSpPr>
        <p:spPr bwMode="auto">
          <a:xfrm>
            <a:off x="1524000" y="5348289"/>
            <a:ext cx="6248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zh-TW" sz="2800" dirty="0">
                <a:solidFill>
                  <a:srgbClr val="000000"/>
                </a:solidFill>
                <a:ea typeface="新細明體" panose="02020500000000000000" pitchFamily="18" charset="-120"/>
              </a:rPr>
              <a:t>Can we do word count in parallel?</a:t>
            </a:r>
          </a:p>
        </p:txBody>
      </p:sp>
    </p:spTree>
    <p:extLst>
      <p:ext uri="{BB962C8B-B14F-4D97-AF65-F5344CB8AC3E}">
        <p14:creationId xmlns:p14="http://schemas.microsoft.com/office/powerpoint/2010/main" val="3693458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15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91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16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autoUpdateAnimBg="0"/>
      <p:bldP spid="49158" grpId="0" autoUpdateAnimBg="0"/>
      <p:bldP spid="49159" grpId="0" animBg="1"/>
      <p:bldP spid="49160" grpId="0" animBg="1"/>
      <p:bldP spid="491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08384"/>
            <a:ext cx="8229600" cy="785235"/>
          </a:xfrm>
        </p:spPr>
        <p:txBody>
          <a:bodyPr>
            <a:normAutofit/>
          </a:bodyPr>
          <a:lstStyle/>
          <a:p>
            <a:r>
              <a:rPr lang="en-US" altLang="zh-TW" sz="3200" dirty="0"/>
              <a:t>How does </a:t>
            </a:r>
            <a:r>
              <a:rPr lang="en-US" altLang="zh-TW" sz="3200" dirty="0" err="1"/>
              <a:t>MapReduce</a:t>
            </a:r>
            <a:r>
              <a:rPr lang="en-US" altLang="zh-TW" sz="3200" dirty="0"/>
              <a:t> work?</a:t>
            </a:r>
            <a:endParaRPr lang="zh-TW" altLang="en-US" sz="3200" dirty="0"/>
          </a:p>
        </p:txBody>
      </p:sp>
      <p:sp>
        <p:nvSpPr>
          <p:cNvPr id="3" name="內容版面配置區 2"/>
          <p:cNvSpPr>
            <a:spLocks noGrp="1"/>
          </p:cNvSpPr>
          <p:nvPr>
            <p:ph idx="1"/>
          </p:nvPr>
        </p:nvSpPr>
        <p:spPr>
          <a:xfrm>
            <a:off x="270164" y="893620"/>
            <a:ext cx="8645236" cy="5247408"/>
          </a:xfrm>
        </p:spPr>
        <p:txBody>
          <a:bodyPr>
            <a:normAutofit fontScale="85000" lnSpcReduction="20000"/>
          </a:bodyPr>
          <a:lstStyle/>
          <a:p>
            <a:pPr lvl="0" fontAlgn="base">
              <a:spcAft>
                <a:spcPct val="0"/>
              </a:spcAft>
              <a:buFont typeface="Arial" charset="0"/>
              <a:buChar char="•"/>
            </a:pPr>
            <a:r>
              <a:rPr lang="en-US" altLang="zh-TW" sz="2400" dirty="0">
                <a:solidFill>
                  <a:prstClr val="black"/>
                </a:solidFill>
              </a:rPr>
              <a:t>The run time partitions the input and provides it to different Map instances;</a:t>
            </a:r>
          </a:p>
          <a:p>
            <a:pPr lvl="0" fontAlgn="base">
              <a:spcAft>
                <a:spcPct val="0"/>
              </a:spcAft>
              <a:buFont typeface="Arial" charset="0"/>
              <a:buChar char="•"/>
            </a:pPr>
            <a:r>
              <a:rPr lang="en-US" altLang="zh-TW" sz="2400" dirty="0">
                <a:solidFill>
                  <a:prstClr val="black"/>
                </a:solidFill>
              </a:rPr>
              <a:t>Map (key, value) </a:t>
            </a:r>
            <a:r>
              <a:rPr lang="en-US" altLang="zh-TW" sz="2400" dirty="0">
                <a:solidFill>
                  <a:prstClr val="black"/>
                </a:solidFill>
                <a:sym typeface="Wingdings" pitchFamily="2" charset="2"/>
              </a:rPr>
              <a:t> (key’, value’)</a:t>
            </a:r>
          </a:p>
          <a:p>
            <a:pPr lvl="0" fontAlgn="base">
              <a:spcAft>
                <a:spcPct val="0"/>
              </a:spcAft>
              <a:buFont typeface="Arial" charset="0"/>
              <a:buChar char="•"/>
            </a:pPr>
            <a:r>
              <a:rPr lang="en-US" altLang="zh-TW" sz="2400" dirty="0">
                <a:solidFill>
                  <a:prstClr val="black"/>
                </a:solidFill>
                <a:sym typeface="Wingdings" pitchFamily="2" charset="2"/>
              </a:rPr>
              <a:t>The run time collects the (key’, value’) pairs and distributes them to several Reduce functions so that each Reduce function gets the pairs with the same key’. </a:t>
            </a:r>
          </a:p>
          <a:p>
            <a:pPr lvl="0" fontAlgn="base">
              <a:spcAft>
                <a:spcPct val="0"/>
              </a:spcAft>
              <a:buFont typeface="Arial" charset="0"/>
              <a:buChar char="•"/>
            </a:pPr>
            <a:r>
              <a:rPr lang="en-US" altLang="zh-TW" sz="2400" dirty="0">
                <a:solidFill>
                  <a:prstClr val="black"/>
                </a:solidFill>
                <a:sym typeface="Wingdings" pitchFamily="2" charset="2"/>
              </a:rPr>
              <a:t>Each Reduce produces a single (or zero) file output.</a:t>
            </a:r>
          </a:p>
          <a:p>
            <a:pPr lvl="0" fontAlgn="base">
              <a:spcAft>
                <a:spcPct val="0"/>
              </a:spcAft>
              <a:buFont typeface="Arial" charset="0"/>
              <a:buChar char="•"/>
            </a:pPr>
            <a:r>
              <a:rPr lang="en-US" altLang="zh-TW" sz="2400" dirty="0">
                <a:solidFill>
                  <a:prstClr val="black"/>
                </a:solidFill>
                <a:sym typeface="Wingdings" pitchFamily="2" charset="2"/>
              </a:rPr>
              <a:t>Map and Reduce are user written </a:t>
            </a:r>
            <a:r>
              <a:rPr lang="en-US" altLang="zh-TW" sz="2400" dirty="0" smtClean="0">
                <a:solidFill>
                  <a:prstClr val="black"/>
                </a:solidFill>
                <a:sym typeface="Wingdings" pitchFamily="2" charset="2"/>
              </a:rPr>
              <a:t>functions</a:t>
            </a:r>
          </a:p>
          <a:p>
            <a:pPr lvl="0">
              <a:spcBef>
                <a:spcPts val="2000"/>
              </a:spcBef>
              <a:buClr>
                <a:srgbClr val="000000">
                  <a:lumMod val="75000"/>
                  <a:lumOff val="25000"/>
                </a:srgbClr>
              </a:buClr>
            </a:pPr>
            <a:r>
              <a:rPr lang="en-US" altLang="zh-TW" sz="2400" dirty="0">
                <a:solidFill>
                  <a:srgbClr val="000000">
                    <a:lumMod val="75000"/>
                    <a:lumOff val="25000"/>
                  </a:srgbClr>
                </a:solidFill>
                <a:latin typeface="Calisto MT"/>
              </a:rPr>
              <a:t>Mapper</a:t>
            </a:r>
          </a:p>
          <a:p>
            <a:pPr marL="579438" lvl="1" indent="-228600">
              <a:spcBef>
                <a:spcPts val="600"/>
              </a:spcBef>
              <a:buClr>
                <a:srgbClr val="7C8F97">
                  <a:lumMod val="60000"/>
                  <a:lumOff val="40000"/>
                </a:srgbClr>
              </a:buClr>
              <a:buFont typeface="Arial" pitchFamily="34" charset="0"/>
              <a:buChar char="•"/>
            </a:pPr>
            <a:r>
              <a:rPr lang="en-US" altLang="zh-TW" sz="2200" dirty="0">
                <a:solidFill>
                  <a:srgbClr val="000000">
                    <a:lumMod val="75000"/>
                    <a:lumOff val="25000"/>
                  </a:srgbClr>
                </a:solidFill>
                <a:latin typeface="Calisto MT"/>
              </a:rPr>
              <a:t>Input: value: lines of text of input</a:t>
            </a:r>
          </a:p>
          <a:p>
            <a:pPr marL="579438" lvl="1" indent="-228600">
              <a:spcBef>
                <a:spcPts val="600"/>
              </a:spcBef>
              <a:buClr>
                <a:srgbClr val="7C8F97">
                  <a:lumMod val="60000"/>
                  <a:lumOff val="40000"/>
                </a:srgbClr>
              </a:buClr>
              <a:buFont typeface="Arial" pitchFamily="34" charset="0"/>
              <a:buChar char="•"/>
            </a:pPr>
            <a:r>
              <a:rPr lang="en-US" altLang="zh-TW" sz="2200" dirty="0">
                <a:solidFill>
                  <a:srgbClr val="000000">
                    <a:lumMod val="75000"/>
                    <a:lumOff val="25000"/>
                  </a:srgbClr>
                </a:solidFill>
                <a:latin typeface="Calisto MT"/>
              </a:rPr>
              <a:t>Output: key: word, value: 1</a:t>
            </a:r>
          </a:p>
          <a:p>
            <a:pPr lvl="0">
              <a:spcBef>
                <a:spcPts val="1200"/>
              </a:spcBef>
              <a:buClr>
                <a:srgbClr val="000000">
                  <a:lumMod val="75000"/>
                  <a:lumOff val="25000"/>
                </a:srgbClr>
              </a:buClr>
            </a:pPr>
            <a:r>
              <a:rPr lang="en-US" altLang="zh-TW" sz="2400" dirty="0">
                <a:solidFill>
                  <a:srgbClr val="000000">
                    <a:lumMod val="75000"/>
                    <a:lumOff val="25000"/>
                  </a:srgbClr>
                </a:solidFill>
                <a:latin typeface="Calisto MT"/>
              </a:rPr>
              <a:t>Reducer</a:t>
            </a:r>
          </a:p>
          <a:p>
            <a:pPr marL="579438" lvl="1" indent="-228600">
              <a:spcBef>
                <a:spcPts val="600"/>
              </a:spcBef>
              <a:buClr>
                <a:srgbClr val="7C8F97">
                  <a:lumMod val="60000"/>
                  <a:lumOff val="40000"/>
                </a:srgbClr>
              </a:buClr>
              <a:buFont typeface="Arial" pitchFamily="34" charset="0"/>
              <a:buChar char="•"/>
            </a:pPr>
            <a:r>
              <a:rPr lang="en-US" altLang="zh-TW" sz="2200" dirty="0">
                <a:solidFill>
                  <a:srgbClr val="000000">
                    <a:lumMod val="75000"/>
                    <a:lumOff val="25000"/>
                  </a:srgbClr>
                </a:solidFill>
                <a:latin typeface="Calisto MT"/>
              </a:rPr>
              <a:t>Input: key: word, value: set of counts</a:t>
            </a:r>
          </a:p>
          <a:p>
            <a:pPr marL="579438" lvl="1" indent="-228600">
              <a:spcBef>
                <a:spcPts val="600"/>
              </a:spcBef>
              <a:buClr>
                <a:srgbClr val="7C8F97">
                  <a:lumMod val="60000"/>
                  <a:lumOff val="40000"/>
                </a:srgbClr>
              </a:buClr>
              <a:buFont typeface="Arial" pitchFamily="34" charset="0"/>
              <a:buChar char="•"/>
            </a:pPr>
            <a:r>
              <a:rPr lang="en-US" altLang="zh-TW" sz="2200" dirty="0">
                <a:solidFill>
                  <a:srgbClr val="000000">
                    <a:lumMod val="75000"/>
                    <a:lumOff val="25000"/>
                  </a:srgbClr>
                </a:solidFill>
                <a:latin typeface="Calisto MT"/>
              </a:rPr>
              <a:t>Output: key: word, value: sum</a:t>
            </a:r>
          </a:p>
          <a:p>
            <a:pPr lvl="0">
              <a:spcBef>
                <a:spcPts val="1200"/>
              </a:spcBef>
              <a:buClr>
                <a:srgbClr val="000000">
                  <a:lumMod val="75000"/>
                  <a:lumOff val="25000"/>
                </a:srgbClr>
              </a:buClr>
            </a:pPr>
            <a:r>
              <a:rPr lang="en-US" altLang="zh-TW" sz="2400" dirty="0">
                <a:solidFill>
                  <a:srgbClr val="000000">
                    <a:lumMod val="75000"/>
                    <a:lumOff val="25000"/>
                  </a:srgbClr>
                </a:solidFill>
                <a:latin typeface="Calisto MT"/>
              </a:rPr>
              <a:t>Launching program</a:t>
            </a:r>
          </a:p>
          <a:p>
            <a:pPr marL="579438" lvl="1" indent="-228600">
              <a:spcBef>
                <a:spcPts val="600"/>
              </a:spcBef>
              <a:buClr>
                <a:srgbClr val="7C8F97">
                  <a:lumMod val="60000"/>
                  <a:lumOff val="40000"/>
                </a:srgbClr>
              </a:buClr>
              <a:buFont typeface="Arial" pitchFamily="34" charset="0"/>
              <a:buChar char="•"/>
            </a:pPr>
            <a:r>
              <a:rPr lang="en-US" altLang="zh-TW" sz="2200" dirty="0">
                <a:solidFill>
                  <a:srgbClr val="000000">
                    <a:lumMod val="75000"/>
                    <a:lumOff val="25000"/>
                  </a:srgbClr>
                </a:solidFill>
                <a:latin typeface="Calisto MT"/>
              </a:rPr>
              <a:t>Defines this job</a:t>
            </a:r>
          </a:p>
          <a:p>
            <a:pPr marL="579438" lvl="1" indent="-228600">
              <a:spcBef>
                <a:spcPts val="600"/>
              </a:spcBef>
              <a:buClr>
                <a:srgbClr val="7C8F97">
                  <a:lumMod val="60000"/>
                  <a:lumOff val="40000"/>
                </a:srgbClr>
              </a:buClr>
              <a:buFont typeface="Arial" pitchFamily="34" charset="0"/>
              <a:buChar char="•"/>
            </a:pPr>
            <a:r>
              <a:rPr lang="en-US" altLang="zh-TW" sz="2200" dirty="0">
                <a:solidFill>
                  <a:srgbClr val="000000">
                    <a:lumMod val="75000"/>
                    <a:lumOff val="25000"/>
                  </a:srgbClr>
                </a:solidFill>
                <a:latin typeface="Calisto MT"/>
              </a:rPr>
              <a:t>Submits job to cluster</a:t>
            </a:r>
          </a:p>
          <a:p>
            <a:pPr lvl="0" fontAlgn="base">
              <a:spcAft>
                <a:spcPct val="0"/>
              </a:spcAft>
              <a:buFont typeface="Arial" charset="0"/>
              <a:buChar char="•"/>
            </a:pPr>
            <a:endParaRPr lang="en-US" altLang="zh-TW" sz="2400" dirty="0">
              <a:solidFill>
                <a:prstClr val="black"/>
              </a:solidFill>
              <a:sym typeface="Wingdings" pitchFamily="2" charset="2"/>
            </a:endParaRPr>
          </a:p>
          <a:p>
            <a:endParaRPr lang="zh-TW" altLang="en-US" dirty="0"/>
          </a:p>
        </p:txBody>
      </p:sp>
      <p:sp>
        <p:nvSpPr>
          <p:cNvPr id="4" name="投影片編號版面配置區 3"/>
          <p:cNvSpPr>
            <a:spLocks noGrp="1"/>
          </p:cNvSpPr>
          <p:nvPr>
            <p:ph type="sldNum" sz="quarter" idx="12"/>
          </p:nvPr>
        </p:nvSpPr>
        <p:spPr/>
        <p:txBody>
          <a:bodyPr/>
          <a:lstStyle/>
          <a:p>
            <a:fld id="{EBFB1032-EA64-7144-B003-9BCC9D94B503}" type="slidenum">
              <a:rPr lang="en-US" smtClean="0"/>
              <a:t>11</a:t>
            </a:fld>
            <a:endParaRPr lang="en-US" dirty="0"/>
          </a:p>
        </p:txBody>
      </p:sp>
    </p:spTree>
    <p:extLst>
      <p:ext uri="{BB962C8B-B14F-4D97-AF65-F5344CB8AC3E}">
        <p14:creationId xmlns:p14="http://schemas.microsoft.com/office/powerpoint/2010/main" val="454350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Worker, Task, Methods </a:t>
            </a:r>
            <a:endParaRPr lang="en-US" sz="3600" dirty="0"/>
          </a:p>
        </p:txBody>
      </p:sp>
      <p:sp>
        <p:nvSpPr>
          <p:cNvPr id="3" name="Content Placeholder 2"/>
          <p:cNvSpPr>
            <a:spLocks noGrp="1"/>
          </p:cNvSpPr>
          <p:nvPr>
            <p:ph idx="1"/>
          </p:nvPr>
        </p:nvSpPr>
        <p:spPr/>
        <p:txBody>
          <a:bodyPr>
            <a:normAutofit fontScale="92500" lnSpcReduction="20000"/>
          </a:bodyPr>
          <a:lstStyle/>
          <a:p>
            <a:r>
              <a:rPr lang="en-US" dirty="0" smtClean="0"/>
              <a:t>Worker:</a:t>
            </a:r>
          </a:p>
          <a:p>
            <a:pPr lvl="1"/>
            <a:r>
              <a:rPr lang="en-US" dirty="0" smtClean="0"/>
              <a:t> a process running on a machine that executes a number of Map (or Reduce) tasks assigned by the Master</a:t>
            </a:r>
          </a:p>
          <a:p>
            <a:r>
              <a:rPr lang="en-US" dirty="0" smtClean="0"/>
              <a:t>Task</a:t>
            </a:r>
          </a:p>
          <a:p>
            <a:pPr lvl="1"/>
            <a:r>
              <a:rPr lang="en-US" dirty="0" smtClean="0"/>
              <a:t>Consisting of a “partition” of the input file(s) </a:t>
            </a:r>
          </a:p>
          <a:p>
            <a:pPr lvl="1"/>
            <a:r>
              <a:rPr lang="en-US" dirty="0" smtClean="0"/>
              <a:t>A Map (Reduce) task may invoke the Map(Reduce) method multiple times to process each key-value pair (or list) from the input</a:t>
            </a:r>
          </a:p>
          <a:p>
            <a:r>
              <a:rPr lang="en-US" dirty="0" smtClean="0"/>
              <a:t>Method</a:t>
            </a:r>
          </a:p>
          <a:p>
            <a:pPr lvl="1"/>
            <a:r>
              <a:rPr lang="en-US" dirty="0" smtClean="0"/>
              <a:t>Map (Reduce) method to be implemented by the user</a:t>
            </a:r>
          </a:p>
          <a:p>
            <a:endParaRPr lang="en-US" dirty="0" smtClean="0"/>
          </a:p>
          <a:p>
            <a:pPr lvl="1"/>
            <a:endParaRPr lang="en-US" dirty="0"/>
          </a:p>
        </p:txBody>
      </p:sp>
    </p:spTree>
    <p:extLst>
      <p:ext uri="{BB962C8B-B14F-4D97-AF65-F5344CB8AC3E}">
        <p14:creationId xmlns:p14="http://schemas.microsoft.com/office/powerpoint/2010/main" val="2438498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0193" y="377613"/>
            <a:ext cx="9144000" cy="1143000"/>
          </a:xfrm>
        </p:spPr>
        <p:txBody>
          <a:bodyPr>
            <a:noAutofit/>
          </a:bodyPr>
          <a:lstStyle/>
          <a:p>
            <a:pPr eaLnBrk="1" hangingPunct="1"/>
            <a:r>
              <a:rPr lang="en-US" altLang="zh-TW" sz="3200" dirty="0">
                <a:ea typeface="新細明體" panose="02020500000000000000" pitchFamily="18" charset="-120"/>
              </a:rPr>
              <a:t>The </a:t>
            </a:r>
            <a:r>
              <a:rPr lang="en-US" altLang="zh-TW" sz="3200" dirty="0" err="1">
                <a:ea typeface="新細明體" panose="02020500000000000000" pitchFamily="18" charset="-120"/>
              </a:rPr>
              <a:t>MapReduce</a:t>
            </a:r>
            <a:r>
              <a:rPr lang="en-US" altLang="zh-TW" sz="3200" dirty="0">
                <a:ea typeface="新細明體" panose="02020500000000000000" pitchFamily="18" charset="-120"/>
              </a:rPr>
              <a:t> </a:t>
            </a:r>
            <a:r>
              <a:rPr lang="en-US" altLang="zh-TW" sz="3200" dirty="0" smtClean="0">
                <a:ea typeface="新細明體" panose="02020500000000000000" pitchFamily="18" charset="-120"/>
              </a:rPr>
              <a:t>Framework</a:t>
            </a:r>
            <a:endParaRPr lang="en-US" altLang="zh-TW" sz="3200" dirty="0">
              <a:ea typeface="新細明體" panose="02020500000000000000" pitchFamily="18" charset="-120"/>
            </a:endParaRPr>
          </a:p>
        </p:txBody>
      </p:sp>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912" y="1258077"/>
            <a:ext cx="7722630" cy="5325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265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Example </a:t>
            </a:r>
            <a:r>
              <a:rPr lang="en-US" altLang="zh-TW" dirty="0" err="1"/>
              <a:t>MapReduce</a:t>
            </a:r>
            <a:r>
              <a:rPr lang="en-US" altLang="zh-TW" dirty="0"/>
              <a:t>: To count the occurrences of words in the given set of documents</a:t>
            </a:r>
            <a:endParaRPr lang="zh-TW" altLang="en-US" dirty="0"/>
          </a:p>
        </p:txBody>
      </p:sp>
      <p:sp>
        <p:nvSpPr>
          <p:cNvPr id="3" name="內容版面配置區 2"/>
          <p:cNvSpPr>
            <a:spLocks noGrp="1"/>
          </p:cNvSpPr>
          <p:nvPr>
            <p:ph idx="1"/>
          </p:nvPr>
        </p:nvSpPr>
        <p:spPr>
          <a:xfrm>
            <a:off x="457199" y="1600200"/>
            <a:ext cx="8489373" cy="4525963"/>
          </a:xfrm>
        </p:spPr>
        <p:txBody>
          <a:bodyPr>
            <a:normAutofit lnSpcReduction="10000"/>
          </a:bodyPr>
          <a:lstStyle/>
          <a:p>
            <a:pPr lvl="0" fontAlgn="base">
              <a:spcAft>
                <a:spcPct val="0"/>
              </a:spcAft>
              <a:buNone/>
            </a:pPr>
            <a:r>
              <a:rPr lang="en-US" altLang="zh-TW" sz="2000" dirty="0">
                <a:solidFill>
                  <a:prstClr val="black"/>
                </a:solidFill>
              </a:rPr>
              <a:t>map(String key, String value):</a:t>
            </a:r>
          </a:p>
          <a:p>
            <a:pPr lvl="0" fontAlgn="base">
              <a:spcAft>
                <a:spcPct val="0"/>
              </a:spcAft>
              <a:buNone/>
            </a:pPr>
            <a:r>
              <a:rPr lang="en-US" altLang="zh-TW" sz="2000" dirty="0" smtClean="0">
                <a:solidFill>
                  <a:prstClr val="black"/>
                </a:solidFill>
              </a:rPr>
              <a:t>  // </a:t>
            </a:r>
            <a:r>
              <a:rPr lang="en-US" altLang="zh-TW" sz="2000" dirty="0">
                <a:solidFill>
                  <a:prstClr val="black"/>
                </a:solidFill>
              </a:rPr>
              <a:t>key: document name;  value: document contents; map (k1,v1) </a:t>
            </a:r>
            <a:r>
              <a:rPr lang="en-US" altLang="zh-TW" sz="2000" dirty="0">
                <a:solidFill>
                  <a:prstClr val="black"/>
                </a:solidFill>
                <a:sym typeface="Wingdings" pitchFamily="2" charset="2"/>
              </a:rPr>
              <a:t></a:t>
            </a:r>
            <a:r>
              <a:rPr lang="en-US" altLang="zh-TW" sz="2000" dirty="0">
                <a:solidFill>
                  <a:prstClr val="black"/>
                </a:solidFill>
              </a:rPr>
              <a:t> list(k2,v2)</a:t>
            </a:r>
          </a:p>
          <a:p>
            <a:pPr lvl="0" fontAlgn="base">
              <a:spcAft>
                <a:spcPct val="0"/>
              </a:spcAft>
              <a:buNone/>
            </a:pPr>
            <a:r>
              <a:rPr lang="en-US" altLang="zh-TW" sz="2000" dirty="0" smtClean="0">
                <a:solidFill>
                  <a:prstClr val="black"/>
                </a:solidFill>
              </a:rPr>
              <a:t>  for </a:t>
            </a:r>
            <a:r>
              <a:rPr lang="en-US" altLang="zh-TW" sz="2000" dirty="0">
                <a:solidFill>
                  <a:prstClr val="black"/>
                </a:solidFill>
              </a:rPr>
              <a:t>each word w in value: </a:t>
            </a:r>
            <a:r>
              <a:rPr lang="en-US" altLang="zh-TW" sz="2000" dirty="0" err="1">
                <a:solidFill>
                  <a:prstClr val="black"/>
                </a:solidFill>
              </a:rPr>
              <a:t>EmitIntermediate</a:t>
            </a:r>
            <a:r>
              <a:rPr lang="en-US" altLang="zh-TW" sz="2000" dirty="0">
                <a:solidFill>
                  <a:prstClr val="black"/>
                </a:solidFill>
              </a:rPr>
              <a:t>(w, "1");</a:t>
            </a:r>
          </a:p>
          <a:p>
            <a:pPr lvl="0" fontAlgn="base">
              <a:spcAft>
                <a:spcPct val="0"/>
              </a:spcAft>
              <a:buNone/>
            </a:pPr>
            <a:r>
              <a:rPr lang="en-US" altLang="zh-TW" sz="2000" dirty="0" smtClean="0">
                <a:solidFill>
                  <a:prstClr val="black"/>
                </a:solidFill>
              </a:rPr>
              <a:t>  (</a:t>
            </a:r>
            <a:r>
              <a:rPr lang="en-US" altLang="zh-TW" sz="2000" dirty="0">
                <a:solidFill>
                  <a:prstClr val="black"/>
                </a:solidFill>
              </a:rPr>
              <a:t>Example: If input string is (“</a:t>
            </a:r>
            <a:r>
              <a:rPr lang="en-US" altLang="zh-TW" sz="2000" dirty="0" err="1">
                <a:solidFill>
                  <a:prstClr val="black"/>
                </a:solidFill>
              </a:rPr>
              <a:t>Saibaba</a:t>
            </a:r>
            <a:r>
              <a:rPr lang="en-US" altLang="zh-TW" sz="2000" dirty="0">
                <a:solidFill>
                  <a:prstClr val="black"/>
                </a:solidFill>
              </a:rPr>
              <a:t> is God. I am I”), Map produces {&lt;“Saibaba”,1”&gt;, &lt;“is”, 1&gt;, &lt;“God”, 1&gt;, &lt;“I”,1&gt;, &lt;“am”,1&gt;,&lt;“I”,1&gt;} </a:t>
            </a:r>
            <a:endParaRPr lang="en-US" altLang="zh-TW" sz="2000" dirty="0" smtClean="0">
              <a:solidFill>
                <a:prstClr val="black"/>
              </a:solidFill>
            </a:endParaRPr>
          </a:p>
          <a:p>
            <a:pPr lvl="0" fontAlgn="base">
              <a:spcAft>
                <a:spcPct val="0"/>
              </a:spcAft>
              <a:buNone/>
            </a:pPr>
            <a:endParaRPr lang="en-US" altLang="zh-TW" sz="2000" dirty="0">
              <a:solidFill>
                <a:prstClr val="black"/>
              </a:solidFill>
            </a:endParaRPr>
          </a:p>
          <a:p>
            <a:pPr lvl="0" fontAlgn="base">
              <a:spcAft>
                <a:spcPct val="0"/>
              </a:spcAft>
              <a:buNone/>
            </a:pPr>
            <a:r>
              <a:rPr lang="en-US" altLang="zh-TW" sz="2000" dirty="0">
                <a:solidFill>
                  <a:prstClr val="black"/>
                </a:solidFill>
              </a:rPr>
              <a:t>reduce(String key, Iterator values):</a:t>
            </a:r>
          </a:p>
          <a:p>
            <a:pPr lvl="0" fontAlgn="base">
              <a:spcAft>
                <a:spcPct val="0"/>
              </a:spcAft>
              <a:buNone/>
            </a:pPr>
            <a:r>
              <a:rPr lang="en-US" altLang="zh-TW" sz="2000" dirty="0" smtClean="0">
                <a:solidFill>
                  <a:prstClr val="black"/>
                </a:solidFill>
              </a:rPr>
              <a:t>  // </a:t>
            </a:r>
            <a:r>
              <a:rPr lang="en-US" altLang="zh-TW" sz="2000" dirty="0">
                <a:solidFill>
                  <a:prstClr val="black"/>
                </a:solidFill>
              </a:rPr>
              <a:t>key: a word; values: a list of counts; reduce (k2,list(v2)) </a:t>
            </a:r>
            <a:r>
              <a:rPr lang="en-US" altLang="zh-TW" sz="2000" dirty="0">
                <a:solidFill>
                  <a:prstClr val="black"/>
                </a:solidFill>
                <a:sym typeface="Wingdings" pitchFamily="2" charset="2"/>
              </a:rPr>
              <a:t></a:t>
            </a:r>
            <a:r>
              <a:rPr lang="en-US" altLang="zh-TW" sz="2000" dirty="0">
                <a:solidFill>
                  <a:prstClr val="black"/>
                </a:solidFill>
              </a:rPr>
              <a:t> list(v2)</a:t>
            </a:r>
          </a:p>
          <a:p>
            <a:pPr lvl="0" fontAlgn="base">
              <a:spcAft>
                <a:spcPct val="0"/>
              </a:spcAft>
              <a:buNone/>
            </a:pPr>
            <a:r>
              <a:rPr lang="en-US" altLang="zh-TW" sz="2000" dirty="0" smtClean="0">
                <a:solidFill>
                  <a:prstClr val="black"/>
                </a:solidFill>
              </a:rPr>
              <a:t>  </a:t>
            </a:r>
            <a:r>
              <a:rPr lang="en-US" altLang="zh-TW" sz="2000" dirty="0" err="1" smtClean="0">
                <a:solidFill>
                  <a:prstClr val="black"/>
                </a:solidFill>
              </a:rPr>
              <a:t>int</a:t>
            </a:r>
            <a:r>
              <a:rPr lang="en-US" altLang="zh-TW" sz="2000" dirty="0" smtClean="0">
                <a:solidFill>
                  <a:prstClr val="black"/>
                </a:solidFill>
              </a:rPr>
              <a:t> </a:t>
            </a:r>
            <a:r>
              <a:rPr lang="en-US" altLang="zh-TW" sz="2000" dirty="0">
                <a:solidFill>
                  <a:prstClr val="black"/>
                </a:solidFill>
              </a:rPr>
              <a:t>result = 0;</a:t>
            </a:r>
          </a:p>
          <a:p>
            <a:pPr lvl="0" fontAlgn="base">
              <a:spcAft>
                <a:spcPct val="0"/>
              </a:spcAft>
              <a:buNone/>
            </a:pPr>
            <a:r>
              <a:rPr lang="en-US" altLang="zh-TW" sz="2000" dirty="0" smtClean="0">
                <a:solidFill>
                  <a:prstClr val="black"/>
                </a:solidFill>
              </a:rPr>
              <a:t>  for </a:t>
            </a:r>
            <a:r>
              <a:rPr lang="en-US" altLang="zh-TW" sz="2000" dirty="0">
                <a:solidFill>
                  <a:prstClr val="black"/>
                </a:solidFill>
              </a:rPr>
              <a:t>each v in values:</a:t>
            </a:r>
          </a:p>
          <a:p>
            <a:pPr lvl="0" fontAlgn="base">
              <a:spcAft>
                <a:spcPct val="0"/>
              </a:spcAft>
              <a:buNone/>
            </a:pPr>
            <a:r>
              <a:rPr lang="en-US" altLang="zh-TW" sz="2000" dirty="0" smtClean="0">
                <a:solidFill>
                  <a:prstClr val="black"/>
                </a:solidFill>
              </a:rPr>
              <a:t>       result </a:t>
            </a:r>
            <a:r>
              <a:rPr lang="en-US" altLang="zh-TW" sz="2000" dirty="0">
                <a:solidFill>
                  <a:prstClr val="black"/>
                </a:solidFill>
              </a:rPr>
              <a:t>+= </a:t>
            </a:r>
            <a:r>
              <a:rPr lang="en-US" altLang="zh-TW" sz="2000" dirty="0" err="1">
                <a:solidFill>
                  <a:prstClr val="black"/>
                </a:solidFill>
              </a:rPr>
              <a:t>ParseInt</a:t>
            </a:r>
            <a:r>
              <a:rPr lang="en-US" altLang="zh-TW" sz="2000" dirty="0">
                <a:solidFill>
                  <a:prstClr val="black"/>
                </a:solidFill>
              </a:rPr>
              <a:t>(v);</a:t>
            </a:r>
          </a:p>
          <a:p>
            <a:pPr lvl="0" fontAlgn="base">
              <a:spcAft>
                <a:spcPct val="0"/>
              </a:spcAft>
              <a:buNone/>
            </a:pPr>
            <a:r>
              <a:rPr lang="en-US" altLang="zh-TW" sz="2000" dirty="0" smtClean="0">
                <a:solidFill>
                  <a:prstClr val="black"/>
                </a:solidFill>
              </a:rPr>
              <a:t>  Emit(</a:t>
            </a:r>
            <a:r>
              <a:rPr lang="en-US" altLang="zh-TW" sz="2000" dirty="0" err="1" smtClean="0">
                <a:solidFill>
                  <a:prstClr val="black"/>
                </a:solidFill>
              </a:rPr>
              <a:t>AsString</a:t>
            </a:r>
            <a:r>
              <a:rPr lang="en-US" altLang="zh-TW" sz="2000" dirty="0" smtClean="0">
                <a:solidFill>
                  <a:prstClr val="black"/>
                </a:solidFill>
              </a:rPr>
              <a:t>(result</a:t>
            </a:r>
            <a:r>
              <a:rPr lang="en-US" altLang="zh-TW" sz="2000" dirty="0">
                <a:solidFill>
                  <a:prstClr val="black"/>
                </a:solidFill>
              </a:rPr>
              <a:t>));</a:t>
            </a:r>
          </a:p>
          <a:p>
            <a:pPr lvl="0" fontAlgn="base">
              <a:spcAft>
                <a:spcPct val="0"/>
              </a:spcAft>
              <a:buNone/>
            </a:pPr>
            <a:r>
              <a:rPr lang="en-US" altLang="zh-TW" sz="2000" dirty="0" smtClean="0">
                <a:solidFill>
                  <a:prstClr val="black"/>
                </a:solidFill>
              </a:rPr>
              <a:t> (</a:t>
            </a:r>
            <a:r>
              <a:rPr lang="en-US" altLang="zh-TW" sz="2000" dirty="0">
                <a:solidFill>
                  <a:prstClr val="black"/>
                </a:solidFill>
              </a:rPr>
              <a:t>Example: reduce(“I”, &lt;1,1&gt;) </a:t>
            </a:r>
            <a:r>
              <a:rPr lang="en-US" altLang="zh-TW" sz="2000" dirty="0">
                <a:solidFill>
                  <a:prstClr val="black"/>
                </a:solidFill>
                <a:sym typeface="Wingdings" pitchFamily="2" charset="2"/>
              </a:rPr>
              <a:t> 2)</a:t>
            </a:r>
            <a:endParaRPr lang="en-US" altLang="zh-TW" sz="2000" dirty="0">
              <a:solidFill>
                <a:prstClr val="black"/>
              </a:solidFill>
            </a:endParaRPr>
          </a:p>
          <a:p>
            <a:endParaRPr lang="zh-TW" altLang="en-US" dirty="0"/>
          </a:p>
        </p:txBody>
      </p:sp>
      <p:sp>
        <p:nvSpPr>
          <p:cNvPr id="4" name="投影片編號版面配置區 3"/>
          <p:cNvSpPr>
            <a:spLocks noGrp="1"/>
          </p:cNvSpPr>
          <p:nvPr>
            <p:ph type="sldNum" sz="quarter" idx="12"/>
          </p:nvPr>
        </p:nvSpPr>
        <p:spPr/>
        <p:txBody>
          <a:bodyPr/>
          <a:lstStyle/>
          <a:p>
            <a:fld id="{EBFB1032-EA64-7144-B003-9BCC9D94B503}" type="slidenum">
              <a:rPr lang="en-US" smtClean="0"/>
              <a:t>14</a:t>
            </a:fld>
            <a:endParaRPr lang="en-US" dirty="0"/>
          </a:p>
        </p:txBody>
      </p:sp>
    </p:spTree>
    <p:extLst>
      <p:ext uri="{BB962C8B-B14F-4D97-AF65-F5344CB8AC3E}">
        <p14:creationId xmlns:p14="http://schemas.microsoft.com/office/powerpoint/2010/main" val="3353765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52977"/>
            <a:ext cx="8229600" cy="1143000"/>
          </a:xfrm>
        </p:spPr>
        <p:txBody>
          <a:bodyPr/>
          <a:lstStyle/>
          <a:p>
            <a:r>
              <a:rPr lang="en-US" altLang="zh-TW" dirty="0" err="1"/>
              <a:t>MapReduce</a:t>
            </a:r>
            <a:r>
              <a:rPr lang="en-US" altLang="zh-TW" dirty="0"/>
              <a:t>-Fault tolerance</a:t>
            </a:r>
            <a:endParaRPr lang="zh-TW" altLang="en-US" dirty="0"/>
          </a:p>
        </p:txBody>
      </p:sp>
      <p:sp>
        <p:nvSpPr>
          <p:cNvPr id="3" name="內容版面配置區 2"/>
          <p:cNvSpPr>
            <a:spLocks noGrp="1"/>
          </p:cNvSpPr>
          <p:nvPr>
            <p:ph idx="1"/>
          </p:nvPr>
        </p:nvSpPr>
        <p:spPr>
          <a:xfrm>
            <a:off x="280554" y="1295977"/>
            <a:ext cx="8229600" cy="4907396"/>
          </a:xfrm>
        </p:spPr>
        <p:txBody>
          <a:bodyPr>
            <a:noAutofit/>
          </a:bodyPr>
          <a:lstStyle/>
          <a:p>
            <a:pPr lvl="0" fontAlgn="base">
              <a:spcAft>
                <a:spcPct val="0"/>
              </a:spcAft>
              <a:buFont typeface="Arial" charset="0"/>
              <a:buChar char="•"/>
            </a:pPr>
            <a:r>
              <a:rPr lang="en-US" altLang="zh-TW" sz="2400" b="1" dirty="0">
                <a:solidFill>
                  <a:prstClr val="black"/>
                </a:solidFill>
                <a:latin typeface="Times New Roman" pitchFamily="18" charset="0"/>
                <a:cs typeface="Times New Roman" pitchFamily="18" charset="0"/>
              </a:rPr>
              <a:t>Worker failure: </a:t>
            </a:r>
            <a:r>
              <a:rPr lang="en-US" altLang="zh-TW" sz="2400" dirty="0">
                <a:solidFill>
                  <a:prstClr val="black"/>
                </a:solidFill>
                <a:cs typeface="Times New Roman" pitchFamily="18" charset="0"/>
              </a:rPr>
              <a:t>The master pings every worker periodically. If no response is received from a worker in a certain amount of time, the master marks the worker as failed. Any map tasks completed by the worker are reset back to their initial </a:t>
            </a:r>
            <a:r>
              <a:rPr lang="en-US" altLang="zh-TW" sz="2400" i="1" dirty="0">
                <a:solidFill>
                  <a:prstClr val="black"/>
                </a:solidFill>
                <a:cs typeface="Times New Roman" pitchFamily="18" charset="0"/>
              </a:rPr>
              <a:t>idle state, and therefore become eligible for scheduling </a:t>
            </a:r>
            <a:r>
              <a:rPr lang="en-US" altLang="zh-TW" sz="2400" dirty="0">
                <a:solidFill>
                  <a:prstClr val="black"/>
                </a:solidFill>
                <a:cs typeface="Times New Roman" pitchFamily="18" charset="0"/>
              </a:rPr>
              <a:t>on other workers. Similarly, any map task or reduce task in progress on a failed worker is also reset to </a:t>
            </a:r>
            <a:r>
              <a:rPr lang="en-US" altLang="zh-TW" sz="2400" i="1" dirty="0">
                <a:solidFill>
                  <a:prstClr val="black"/>
                </a:solidFill>
                <a:cs typeface="Times New Roman" pitchFamily="18" charset="0"/>
              </a:rPr>
              <a:t>idle </a:t>
            </a:r>
            <a:r>
              <a:rPr lang="en-US" altLang="zh-TW" sz="2400" dirty="0">
                <a:solidFill>
                  <a:prstClr val="black"/>
                </a:solidFill>
                <a:cs typeface="Times New Roman" pitchFamily="18" charset="0"/>
              </a:rPr>
              <a:t>and becomes eligible for rescheduling.</a:t>
            </a:r>
          </a:p>
          <a:p>
            <a:pPr lvl="0" fontAlgn="base">
              <a:spcAft>
                <a:spcPct val="0"/>
              </a:spcAft>
              <a:buFont typeface="Arial" charset="0"/>
              <a:buChar char="•"/>
            </a:pPr>
            <a:r>
              <a:rPr lang="en-US" altLang="zh-TW" sz="2400" b="1" dirty="0">
                <a:solidFill>
                  <a:prstClr val="black"/>
                </a:solidFill>
                <a:latin typeface="Times New Roman" pitchFamily="18" charset="0"/>
                <a:cs typeface="Times New Roman" pitchFamily="18" charset="0"/>
              </a:rPr>
              <a:t>Master Failure: </a:t>
            </a:r>
            <a:r>
              <a:rPr lang="en-US" altLang="zh-TW" sz="2400" dirty="0">
                <a:solidFill>
                  <a:prstClr val="black"/>
                </a:solidFill>
                <a:latin typeface="Times New Roman" pitchFamily="18" charset="0"/>
                <a:cs typeface="Times New Roman" pitchFamily="18" charset="0"/>
              </a:rPr>
              <a:t>It is easy to make the master write periodic checkpoints of the master data structures described above. If the master task dies, a new copy can be started from the last </a:t>
            </a:r>
            <a:r>
              <a:rPr lang="en-US" altLang="zh-TW" sz="2400" dirty="0" err="1">
                <a:solidFill>
                  <a:prstClr val="black"/>
                </a:solidFill>
                <a:latin typeface="Times New Roman" pitchFamily="18" charset="0"/>
                <a:cs typeface="Times New Roman" pitchFamily="18" charset="0"/>
              </a:rPr>
              <a:t>checkpointed</a:t>
            </a:r>
            <a:r>
              <a:rPr lang="en-US" altLang="zh-TW" sz="2400" dirty="0">
                <a:solidFill>
                  <a:prstClr val="black"/>
                </a:solidFill>
                <a:latin typeface="Times New Roman" pitchFamily="18" charset="0"/>
                <a:cs typeface="Times New Roman" pitchFamily="18" charset="0"/>
              </a:rPr>
              <a:t> state. However, in most cases, the user restarts the job</a:t>
            </a:r>
            <a:r>
              <a:rPr lang="en-US" altLang="zh-TW" sz="2400" dirty="0" smtClean="0">
                <a:solidFill>
                  <a:prstClr val="black"/>
                </a:solidFill>
                <a:latin typeface="Times New Roman" pitchFamily="18" charset="0"/>
                <a:cs typeface="Times New Roman" pitchFamily="18" charset="0"/>
              </a:rPr>
              <a:t>.</a:t>
            </a:r>
            <a:endParaRPr lang="en-US" altLang="zh-TW" sz="2400" dirty="0">
              <a:solidFill>
                <a:prstClr val="black"/>
              </a:solidFill>
              <a:latin typeface="Times New Roman" pitchFamily="18" charset="0"/>
              <a:cs typeface="Times New Roman" pitchFamily="18" charset="0"/>
            </a:endParaRPr>
          </a:p>
        </p:txBody>
      </p:sp>
      <p:sp>
        <p:nvSpPr>
          <p:cNvPr id="4" name="投影片編號版面配置區 3"/>
          <p:cNvSpPr>
            <a:spLocks noGrp="1"/>
          </p:cNvSpPr>
          <p:nvPr>
            <p:ph type="sldNum" sz="quarter" idx="12"/>
          </p:nvPr>
        </p:nvSpPr>
        <p:spPr/>
        <p:txBody>
          <a:bodyPr/>
          <a:lstStyle/>
          <a:p>
            <a:fld id="{EBFB1032-EA64-7144-B003-9BCC9D94B503}" type="slidenum">
              <a:rPr lang="en-US" smtClean="0"/>
              <a:t>15</a:t>
            </a:fld>
            <a:endParaRPr lang="en-US" dirty="0"/>
          </a:p>
        </p:txBody>
      </p:sp>
    </p:spTree>
    <p:extLst>
      <p:ext uri="{BB962C8B-B14F-4D97-AF65-F5344CB8AC3E}">
        <p14:creationId xmlns:p14="http://schemas.microsoft.com/office/powerpoint/2010/main" val="9812040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235" y="244158"/>
            <a:ext cx="8610222" cy="1339850"/>
          </a:xfrm>
        </p:spPr>
        <p:txBody>
          <a:bodyPr>
            <a:normAutofit/>
          </a:bodyPr>
          <a:lstStyle/>
          <a:p>
            <a:r>
              <a:rPr lang="en-US" sz="4000" dirty="0" smtClean="0"/>
              <a:t>Hadoop Master/Slave Architecture</a:t>
            </a:r>
            <a:endParaRPr lang="en-US" sz="4000" dirty="0"/>
          </a:p>
        </p:txBody>
      </p:sp>
      <p:sp>
        <p:nvSpPr>
          <p:cNvPr id="3" name="Content Placeholder 2"/>
          <p:cNvSpPr>
            <a:spLocks noGrp="1"/>
          </p:cNvSpPr>
          <p:nvPr>
            <p:ph idx="1"/>
          </p:nvPr>
        </p:nvSpPr>
        <p:spPr>
          <a:xfrm>
            <a:off x="390740" y="1314730"/>
            <a:ext cx="8219482" cy="544313"/>
          </a:xfrm>
        </p:spPr>
        <p:txBody>
          <a:bodyPr>
            <a:normAutofit fontScale="77500" lnSpcReduction="20000"/>
          </a:bodyPr>
          <a:lstStyle/>
          <a:p>
            <a:r>
              <a:rPr lang="en-US" dirty="0" smtClean="0"/>
              <a:t>Hadoop is designed as a </a:t>
            </a:r>
            <a:r>
              <a:rPr lang="en-US" i="1" dirty="0" smtClean="0">
                <a:solidFill>
                  <a:srgbClr val="0000FF"/>
                </a:solidFill>
              </a:rPr>
              <a:t>master</a:t>
            </a:r>
            <a:r>
              <a:rPr lang="en-US" i="1" dirty="0">
                <a:solidFill>
                  <a:srgbClr val="0000FF"/>
                </a:solidFill>
              </a:rPr>
              <a:t>-slave </a:t>
            </a:r>
            <a:r>
              <a:rPr lang="en-US" i="1" dirty="0" smtClean="0">
                <a:solidFill>
                  <a:srgbClr val="008000"/>
                </a:solidFill>
              </a:rPr>
              <a:t>shared-nothing</a:t>
            </a:r>
            <a:r>
              <a:rPr lang="en-US" i="1" dirty="0" smtClean="0">
                <a:solidFill>
                  <a:srgbClr val="0000FF"/>
                </a:solidFill>
              </a:rPr>
              <a:t> </a:t>
            </a:r>
            <a:r>
              <a:rPr lang="en-US" dirty="0" smtClean="0">
                <a:solidFill>
                  <a:schemeClr val="tx1"/>
                </a:solidFill>
              </a:rPr>
              <a:t>architecture</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EBFB1032-EA64-7144-B003-9BCC9D94B503}" type="slidenum">
              <a:rPr lang="en-US" smtClean="0">
                <a:solidFill>
                  <a:prstClr val="black">
                    <a:tint val="75000"/>
                  </a:prstClr>
                </a:solidFill>
              </a:rPr>
              <a:pPr/>
              <a:t>16</a:t>
            </a:fld>
            <a:endParaRPr lang="en-US" dirty="0">
              <a:solidFill>
                <a:prstClr val="black">
                  <a:tint val="75000"/>
                </a:prstClr>
              </a:solidFill>
            </a:endParaRPr>
          </a:p>
        </p:txBody>
      </p:sp>
      <p:pic>
        <p:nvPicPr>
          <p:cNvPr id="5" name="Picture 4" descr="hadoop cluster ima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73" y="1920755"/>
            <a:ext cx="4543231" cy="4072098"/>
          </a:xfrm>
          <a:prstGeom prst="rect">
            <a:avLst/>
          </a:prstGeom>
        </p:spPr>
      </p:pic>
      <p:cxnSp>
        <p:nvCxnSpPr>
          <p:cNvPr id="6" name="Straight Connector 5"/>
          <p:cNvCxnSpPr/>
          <p:nvPr/>
        </p:nvCxnSpPr>
        <p:spPr>
          <a:xfrm>
            <a:off x="1223722" y="4243129"/>
            <a:ext cx="4945633" cy="0"/>
          </a:xfrm>
          <a:prstGeom prst="line">
            <a:avLst/>
          </a:prstGeom>
          <a:ln w="14605">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965910" y="2712816"/>
            <a:ext cx="2802157" cy="369332"/>
          </a:xfrm>
          <a:prstGeom prst="rect">
            <a:avLst/>
          </a:prstGeom>
          <a:noFill/>
        </p:spPr>
        <p:txBody>
          <a:bodyPr wrap="none" rtlCol="0">
            <a:spAutoFit/>
          </a:bodyPr>
          <a:lstStyle/>
          <a:p>
            <a:r>
              <a:rPr lang="en-US" b="1" dirty="0" smtClean="0">
                <a:solidFill>
                  <a:srgbClr val="800000"/>
                </a:solidFill>
              </a:rPr>
              <a:t>Master node (single node)</a:t>
            </a:r>
            <a:endParaRPr lang="en-US" b="1" dirty="0">
              <a:solidFill>
                <a:srgbClr val="800000"/>
              </a:solidFill>
            </a:endParaRPr>
          </a:p>
        </p:txBody>
      </p:sp>
      <p:sp>
        <p:nvSpPr>
          <p:cNvPr id="8" name="TextBox 7"/>
          <p:cNvSpPr txBox="1"/>
          <p:nvPr/>
        </p:nvSpPr>
        <p:spPr>
          <a:xfrm>
            <a:off x="6169355" y="4772394"/>
            <a:ext cx="2272189" cy="369332"/>
          </a:xfrm>
          <a:prstGeom prst="rect">
            <a:avLst/>
          </a:prstGeom>
          <a:noFill/>
        </p:spPr>
        <p:txBody>
          <a:bodyPr wrap="none" rtlCol="0">
            <a:spAutoFit/>
          </a:bodyPr>
          <a:lstStyle/>
          <a:p>
            <a:r>
              <a:rPr lang="en-US" b="1" dirty="0" smtClean="0">
                <a:solidFill>
                  <a:srgbClr val="800000"/>
                </a:solidFill>
              </a:rPr>
              <a:t>Many slave nodes</a:t>
            </a:r>
            <a:endParaRPr lang="en-US" b="1" dirty="0">
              <a:solidFill>
                <a:srgbClr val="800000"/>
              </a:solidFill>
            </a:endParaRPr>
          </a:p>
        </p:txBody>
      </p:sp>
      <p:sp>
        <p:nvSpPr>
          <p:cNvPr id="9" name="Right Brace 8"/>
          <p:cNvSpPr/>
          <p:nvPr/>
        </p:nvSpPr>
        <p:spPr>
          <a:xfrm>
            <a:off x="5278900" y="1920755"/>
            <a:ext cx="560058" cy="181997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endParaRPr>
          </a:p>
        </p:txBody>
      </p:sp>
      <p:sp>
        <p:nvSpPr>
          <p:cNvPr id="10" name="Right Brace 9"/>
          <p:cNvSpPr/>
          <p:nvPr/>
        </p:nvSpPr>
        <p:spPr>
          <a:xfrm>
            <a:off x="5301943" y="4062846"/>
            <a:ext cx="560058" cy="178842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endParaRPr>
          </a:p>
        </p:txBody>
      </p:sp>
      <p:cxnSp>
        <p:nvCxnSpPr>
          <p:cNvPr id="11" name="Straight Connector 10"/>
          <p:cNvCxnSpPr/>
          <p:nvPr/>
        </p:nvCxnSpPr>
        <p:spPr>
          <a:xfrm>
            <a:off x="3291516" y="5293873"/>
            <a:ext cx="531308" cy="0"/>
          </a:xfrm>
          <a:prstGeom prst="line">
            <a:avLst/>
          </a:prstGeom>
          <a:ln w="30480">
            <a:solidFill>
              <a:srgbClr val="FFFF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3526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EBFB1032-EA64-7144-B003-9BCC9D94B503}" type="slidenum">
              <a:rPr lang="en-US" smtClean="0"/>
              <a:t>17</a:t>
            </a:fld>
            <a:endParaRPr lang="en-US" dirty="0"/>
          </a:p>
        </p:txBody>
      </p:sp>
      <p:sp>
        <p:nvSpPr>
          <p:cNvPr id="3" name="Title 1"/>
          <p:cNvSpPr txBox="1">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4400" b="0" i="0" u="none" strike="noStrike" kern="1200" cap="none" spc="0" normalizeH="0" baseline="0" noProof="0" smtClean="0">
                <a:ln>
                  <a:noFill/>
                </a:ln>
                <a:solidFill>
                  <a:sysClr val="windowText" lastClr="000000"/>
                </a:solidFill>
                <a:effectLst/>
                <a:uLnTx/>
                <a:uFillTx/>
                <a:latin typeface="Calibri"/>
                <a:ea typeface="新細明體"/>
                <a:cs typeface="+mj-cs"/>
              </a:rPr>
              <a:t>HDFS</a:t>
            </a:r>
            <a:endParaRPr kumimoji="0" lang="en-US" altLang="zh-TW" sz="4400" b="0" i="0" u="none" strike="noStrike" kern="1200" cap="none" spc="0" normalizeH="0" baseline="0" noProof="0" dirty="0" smtClean="0">
              <a:ln>
                <a:noFill/>
              </a:ln>
              <a:solidFill>
                <a:sysClr val="windowText" lastClr="000000"/>
              </a:solidFill>
              <a:effectLst/>
              <a:uLnTx/>
              <a:uFillTx/>
              <a:latin typeface="Calibri"/>
              <a:ea typeface="新細明體"/>
              <a:cs typeface="+mj-cs"/>
            </a:endParaRPr>
          </a:p>
        </p:txBody>
      </p:sp>
      <p:sp>
        <p:nvSpPr>
          <p:cNvPr id="4" name="Content Placeholder 2"/>
          <p:cNvSpPr txBox="1">
            <a:spLocks/>
          </p:cNvSpPr>
          <p:nvPr/>
        </p:nvSpPr>
        <p:spPr bwMode="auto">
          <a:xfrm>
            <a:off x="353290" y="1417638"/>
            <a:ext cx="8447809" cy="493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zh-TW" sz="2400" b="0" i="0" u="none" strike="noStrike" kern="1200" cap="none" spc="0" normalizeH="0" baseline="0" noProof="0" dirty="0" smtClean="0">
                <a:ln>
                  <a:noFill/>
                </a:ln>
                <a:solidFill>
                  <a:sysClr val="windowText" lastClr="000000"/>
                </a:solidFill>
                <a:effectLst/>
                <a:uLnTx/>
                <a:uFillTx/>
                <a:latin typeface="Calibri"/>
                <a:ea typeface="新細明體"/>
                <a:cs typeface="+mn-cs"/>
              </a:rPr>
              <a:t>The Hadoop Distributed File System (HDFS) is a distributed file system designed to run on commodity hardware. It has many similarities with existing distributed file systems. However, the differences from other distributed file systems are significant. </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zh-TW" sz="2400" b="0" i="0" u="none" strike="noStrike" kern="1200" cap="none" spc="0" normalizeH="0" baseline="0" noProof="0" dirty="0" smtClean="0">
                <a:ln>
                  <a:noFill/>
                </a:ln>
                <a:solidFill>
                  <a:sysClr val="windowText" lastClr="000000"/>
                </a:solidFill>
                <a:effectLst/>
                <a:uLnTx/>
                <a:uFillTx/>
                <a:latin typeface="Calibri"/>
                <a:ea typeface="新細明體"/>
                <a:cs typeface="+mn-cs"/>
              </a:rPr>
              <a:t>highly fault-tolerant and is designed to be deployed on low-cost hardware. </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zh-TW" sz="2400" b="0" i="0" u="none" strike="noStrike" kern="1200" cap="none" spc="0" normalizeH="0" baseline="0" noProof="0" dirty="0" smtClean="0">
                <a:ln>
                  <a:noFill/>
                </a:ln>
                <a:solidFill>
                  <a:sysClr val="windowText" lastClr="000000"/>
                </a:solidFill>
                <a:effectLst/>
                <a:uLnTx/>
                <a:uFillTx/>
                <a:latin typeface="Calibri"/>
                <a:ea typeface="新細明體"/>
                <a:cs typeface="+mn-cs"/>
              </a:rPr>
              <a:t>provides high throughput access to application data and is suitable for applications that have large data sets</a:t>
            </a:r>
          </a:p>
          <a:p>
            <a:pPr lvl="1" defTabSz="914400" eaLnBrk="1" hangingPunct="1"/>
            <a:r>
              <a:rPr kumimoji="0" lang="en-US" altLang="zh-TW" sz="2400" b="0" i="0" u="none" strike="noStrike" kern="1200" cap="none" spc="0" normalizeH="0" baseline="0" noProof="0" dirty="0" smtClean="0">
                <a:ln>
                  <a:noFill/>
                </a:ln>
                <a:solidFill>
                  <a:sysClr val="windowText" lastClr="000000"/>
                </a:solidFill>
                <a:effectLst/>
                <a:uLnTx/>
                <a:uFillTx/>
                <a:latin typeface="Calibri"/>
                <a:ea typeface="新細明體"/>
                <a:cs typeface="+mn-cs"/>
              </a:rPr>
              <a:t>relaxes a few </a:t>
            </a:r>
            <a:r>
              <a:rPr lang="en-US" altLang="zh-TW" sz="2400" dirty="0">
                <a:solidFill>
                  <a:sysClr val="windowText" lastClr="000000"/>
                </a:solidFill>
              </a:rPr>
              <a:t>POSIX (Portable Operating System </a:t>
            </a:r>
            <a:r>
              <a:rPr lang="en-US" altLang="zh-TW" sz="2400" dirty="0" smtClean="0">
                <a:solidFill>
                  <a:sysClr val="windowText" lastClr="000000"/>
                </a:solidFill>
              </a:rPr>
              <a:t>Interface) requirements </a:t>
            </a:r>
            <a:r>
              <a:rPr kumimoji="0" lang="en-US" altLang="zh-TW" sz="2400" b="0" i="0" u="none" strike="noStrike" kern="1200" cap="none" spc="0" normalizeH="0" baseline="0" noProof="0" dirty="0" smtClean="0">
                <a:ln>
                  <a:noFill/>
                </a:ln>
                <a:solidFill>
                  <a:sysClr val="windowText" lastClr="000000"/>
                </a:solidFill>
                <a:effectLst/>
                <a:uLnTx/>
                <a:uFillTx/>
                <a:latin typeface="Calibri"/>
                <a:ea typeface="新細明體"/>
                <a:cs typeface="+mn-cs"/>
              </a:rPr>
              <a:t>to enable streaming access to file system data</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zh-TW" sz="2400" b="0" i="0" u="none" strike="noStrike" kern="1200" cap="none" spc="0" normalizeH="0" baseline="0" noProof="0" dirty="0" smtClean="0">
                <a:ln>
                  <a:noFill/>
                </a:ln>
                <a:solidFill>
                  <a:sysClr val="windowText" lastClr="000000"/>
                </a:solidFill>
                <a:effectLst/>
                <a:uLnTx/>
                <a:uFillTx/>
                <a:latin typeface="Calibri"/>
                <a:ea typeface="新細明體"/>
                <a:cs typeface="+mn-cs"/>
              </a:rPr>
              <a:t>part of the Apache Hadoop Core project. The project URL is </a:t>
            </a:r>
            <a:r>
              <a:rPr kumimoji="0" lang="en-US" altLang="zh-TW" sz="2400" b="0" i="0" u="sng" strike="noStrike" kern="1200" cap="none" spc="0" normalizeH="0" baseline="0" noProof="0" dirty="0" smtClean="0">
                <a:ln>
                  <a:noFill/>
                </a:ln>
                <a:solidFill>
                  <a:sysClr val="windowText" lastClr="000000"/>
                </a:solidFill>
                <a:effectLst/>
                <a:uLnTx/>
                <a:uFillTx/>
                <a:latin typeface="Calibri"/>
                <a:ea typeface="新細明體"/>
                <a:cs typeface="+mn-cs"/>
                <a:hlinkClick r:id="rId2"/>
              </a:rPr>
              <a:t>http://hadoop.apache.org/core/</a:t>
            </a:r>
            <a:r>
              <a:rPr kumimoji="0" lang="en-US" altLang="zh-TW" sz="2400" b="0" i="0" u="none" strike="noStrike" kern="1200" cap="none" spc="0" normalizeH="0" baseline="0" noProof="0" dirty="0" smtClean="0">
                <a:ln>
                  <a:noFill/>
                </a:ln>
                <a:solidFill>
                  <a:sysClr val="windowText" lastClr="000000"/>
                </a:solidFill>
                <a:effectLst/>
                <a:uLnTx/>
                <a:uFillTx/>
                <a:latin typeface="Calibri"/>
                <a:ea typeface="新細明體"/>
                <a:cs typeface="+mn-cs"/>
              </a:rPr>
              <a:t> </a:t>
            </a:r>
          </a:p>
        </p:txBody>
      </p:sp>
      <p:sp>
        <p:nvSpPr>
          <p:cNvPr id="5" name="Slide Number Placeholder 3"/>
          <p:cNvSpPr txBox="1">
            <a:spLocks/>
          </p:cNvSpPr>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20000"/>
              </a:spcBef>
              <a:spcAft>
                <a:spcPct val="0"/>
              </a:spcAft>
              <a:buFont typeface="Arial" charset="0"/>
              <a:buChar char="•"/>
              <a:defRPr sz="3200" kern="1200" smtClean="0">
                <a:solidFill>
                  <a:schemeClr val="tx1"/>
                </a:solidFill>
                <a:latin typeface="Calibri" pitchFamily="34" charset="0"/>
                <a:ea typeface="+mn-ea"/>
                <a:cs typeface="Arial"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Calibri" pitchFamily="34" charset="0"/>
                <a:ea typeface="+mn-ea"/>
                <a:cs typeface="Arial"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Calibri" pitchFamily="34" charset="0"/>
                <a:ea typeface="+mn-ea"/>
                <a:cs typeface="Arial"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Calibri" pitchFamily="34" charset="0"/>
                <a:ea typeface="+mn-ea"/>
                <a:cs typeface="Arial"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Calibri" pitchFamily="34" charset="0"/>
                <a:ea typeface="+mn-ea"/>
                <a:cs typeface="Arial" charset="0"/>
              </a:defRPr>
            </a:lvl5pPr>
            <a:lvl6pPr marL="2514600" indent="-228600" algn="l" defTabSz="914400" rtl="0" eaLnBrk="0" fontAlgn="base" latinLnBrk="0" hangingPunct="0">
              <a:spcBef>
                <a:spcPct val="20000"/>
              </a:spcBef>
              <a:spcAft>
                <a:spcPct val="0"/>
              </a:spcAft>
              <a:buFont typeface="Arial" charset="0"/>
              <a:buChar char="»"/>
              <a:defRPr sz="2000" kern="1200">
                <a:solidFill>
                  <a:schemeClr val="tx1"/>
                </a:solidFill>
                <a:latin typeface="Calibri" pitchFamily="34" charset="0"/>
                <a:ea typeface="+mn-ea"/>
                <a:cs typeface="Arial" charset="0"/>
              </a:defRPr>
            </a:lvl6pPr>
            <a:lvl7pPr marL="2971800" indent="-228600" algn="l" defTabSz="914400" rtl="0" eaLnBrk="0" fontAlgn="base" latinLnBrk="0" hangingPunct="0">
              <a:spcBef>
                <a:spcPct val="20000"/>
              </a:spcBef>
              <a:spcAft>
                <a:spcPct val="0"/>
              </a:spcAft>
              <a:buFont typeface="Arial" charset="0"/>
              <a:buChar char="»"/>
              <a:defRPr sz="2000" kern="1200">
                <a:solidFill>
                  <a:schemeClr val="tx1"/>
                </a:solidFill>
                <a:latin typeface="Calibri" pitchFamily="34" charset="0"/>
                <a:ea typeface="+mn-ea"/>
                <a:cs typeface="Arial" charset="0"/>
              </a:defRPr>
            </a:lvl7pPr>
            <a:lvl8pPr marL="3429000" indent="-228600" algn="l" defTabSz="914400" rtl="0" eaLnBrk="0" fontAlgn="base" latinLnBrk="0" hangingPunct="0">
              <a:spcBef>
                <a:spcPct val="20000"/>
              </a:spcBef>
              <a:spcAft>
                <a:spcPct val="0"/>
              </a:spcAft>
              <a:buFont typeface="Arial" charset="0"/>
              <a:buChar char="»"/>
              <a:defRPr sz="2000" kern="1200">
                <a:solidFill>
                  <a:schemeClr val="tx1"/>
                </a:solidFill>
                <a:latin typeface="Calibri" pitchFamily="34" charset="0"/>
                <a:ea typeface="+mn-ea"/>
                <a:cs typeface="Arial" charset="0"/>
              </a:defRPr>
            </a:lvl8pPr>
            <a:lvl9pPr marL="3886200" indent="-228600" algn="l" defTabSz="914400" rtl="0" eaLnBrk="0" fontAlgn="base" latinLnBrk="0" hangingPunct="0">
              <a:spcBef>
                <a:spcPct val="20000"/>
              </a:spcBef>
              <a:spcAft>
                <a:spcPct val="0"/>
              </a:spcAft>
              <a:buFont typeface="Arial" charset="0"/>
              <a:buChar char="»"/>
              <a:defRPr sz="2000" kern="1200">
                <a:solidFill>
                  <a:schemeClr val="tx1"/>
                </a:solidFill>
                <a:latin typeface="Calibri" pitchFamily="34" charset="0"/>
                <a:ea typeface="+mn-ea"/>
                <a:cs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5AE9DD-0B9F-47B4-837D-DF2D445BD672}" type="slidenum">
              <a:rPr kumimoji="0" lang="en-US" altLang="zh-TW" sz="1200" b="0" i="0" u="none" strike="noStrike" kern="1200" cap="none" spc="0" normalizeH="0" baseline="0" noProof="0" smtClean="0">
                <a:ln>
                  <a:noFill/>
                </a:ln>
                <a:solidFill>
                  <a:srgbClr val="898989"/>
                </a:solidFill>
                <a:effectLst/>
                <a:uLnTx/>
                <a:uFillTx/>
                <a:latin typeface="Calibri" pitchFamily="34" charset="0"/>
                <a:ea typeface="新細明體"/>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TW" sz="1200" b="0" i="0" u="none" strike="noStrike" kern="1200" cap="none" spc="0" normalizeH="0" baseline="0" noProof="0" smtClean="0">
              <a:ln>
                <a:noFill/>
              </a:ln>
              <a:solidFill>
                <a:srgbClr val="898989"/>
              </a:solidFill>
              <a:effectLst/>
              <a:uLnTx/>
              <a:uFillTx/>
              <a:latin typeface="Calibri" pitchFamily="34" charset="0"/>
              <a:ea typeface="新細明體"/>
              <a:cs typeface="Arial" charset="0"/>
            </a:endParaRPr>
          </a:p>
        </p:txBody>
      </p:sp>
    </p:spTree>
    <p:extLst>
      <p:ext uri="{BB962C8B-B14F-4D97-AF65-F5344CB8AC3E}">
        <p14:creationId xmlns:p14="http://schemas.microsoft.com/office/powerpoint/2010/main" val="3141448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HDFS Architecture</a:t>
            </a:r>
            <a:endParaRPr lang="zh-TW" altLang="en-US" dirty="0"/>
          </a:p>
        </p:txBody>
      </p:sp>
      <p:sp>
        <p:nvSpPr>
          <p:cNvPr id="4" name="投影片編號版面配置區 3"/>
          <p:cNvSpPr>
            <a:spLocks noGrp="1"/>
          </p:cNvSpPr>
          <p:nvPr>
            <p:ph type="sldNum" sz="quarter" idx="12"/>
          </p:nvPr>
        </p:nvSpPr>
        <p:spPr/>
        <p:txBody>
          <a:bodyPr/>
          <a:lstStyle/>
          <a:p>
            <a:fld id="{EBFB1032-EA64-7144-B003-9BCC9D94B503}" type="slidenum">
              <a:rPr lang="en-US" smtClean="0"/>
              <a:t>18</a:t>
            </a:fld>
            <a:endParaRPr lang="en-US" dirty="0"/>
          </a:p>
        </p:txBody>
      </p:sp>
      <p:sp>
        <p:nvSpPr>
          <p:cNvPr id="5" name="Rounded Rectangle 6"/>
          <p:cNvSpPr/>
          <p:nvPr/>
        </p:nvSpPr>
        <p:spPr>
          <a:xfrm>
            <a:off x="3276600" y="1447800"/>
            <a:ext cx="1828800" cy="762000"/>
          </a:xfrm>
          <a:prstGeom prst="roundRect">
            <a:avLst/>
          </a:prstGeom>
          <a:solidFill>
            <a:srgbClr val="D16349">
              <a:lumMod val="60000"/>
              <a:lumOff val="40000"/>
            </a:srgbClr>
          </a:solidFill>
          <a:ln w="11429" cap="flat" cmpd="sng" algn="ctr">
            <a:solidFill>
              <a:srgbClr val="D16349">
                <a:shade val="50000"/>
              </a:srgbClr>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Georgia"/>
                <a:ea typeface="+mn-ea"/>
                <a:cs typeface="+mn-cs"/>
              </a:rPr>
              <a:t>Namenode</a:t>
            </a:r>
          </a:p>
        </p:txBody>
      </p:sp>
      <p:grpSp>
        <p:nvGrpSpPr>
          <p:cNvPr id="6" name="Group 32"/>
          <p:cNvGrpSpPr>
            <a:grpSpLocks/>
          </p:cNvGrpSpPr>
          <p:nvPr/>
        </p:nvGrpSpPr>
        <p:grpSpPr bwMode="auto">
          <a:xfrm>
            <a:off x="152400" y="3429000"/>
            <a:ext cx="4572000" cy="1219200"/>
            <a:chOff x="457200" y="3352800"/>
            <a:chExt cx="4572000" cy="1219200"/>
          </a:xfrm>
        </p:grpSpPr>
        <p:grpSp>
          <p:nvGrpSpPr>
            <p:cNvPr id="7" name="Group 11"/>
            <p:cNvGrpSpPr>
              <a:grpSpLocks/>
            </p:cNvGrpSpPr>
            <p:nvPr/>
          </p:nvGrpSpPr>
          <p:grpSpPr bwMode="auto">
            <a:xfrm>
              <a:off x="457200" y="3352800"/>
              <a:ext cx="1371600" cy="1219200"/>
              <a:chOff x="762000" y="3200400"/>
              <a:chExt cx="1676400" cy="1447800"/>
            </a:xfrm>
          </p:grpSpPr>
          <p:sp>
            <p:nvSpPr>
              <p:cNvPr id="16" name="Rectangle 7"/>
              <p:cNvSpPr/>
              <p:nvPr/>
            </p:nvSpPr>
            <p:spPr>
              <a:xfrm>
                <a:off x="762000" y="3200400"/>
                <a:ext cx="1676400" cy="1447800"/>
              </a:xfrm>
              <a:prstGeom prst="rect">
                <a:avLst/>
              </a:prstGeom>
              <a:solidFill>
                <a:srgbClr val="C5D1D7"/>
              </a:solidFill>
              <a:ln w="11429" cap="flat" cmpd="sng" algn="ctr">
                <a:solidFill>
                  <a:srgbClr val="D16349">
                    <a:shade val="50000"/>
                  </a:srgbClr>
                </a:solidFill>
                <a:prstDash val="sysDash"/>
              </a:ln>
              <a:effec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zh-TW" sz="1800" b="0" i="0" u="none" strike="noStrike" kern="0" cap="none" spc="0" normalizeH="0" baseline="0" noProof="0" smtClean="0">
                  <a:ln>
                    <a:noFill/>
                  </a:ln>
                  <a:solidFill>
                    <a:srgbClr val="FFFFFF"/>
                  </a:solidFill>
                  <a:effectLst/>
                  <a:uLnTx/>
                  <a:uFillTx/>
                  <a:latin typeface="Georgia" pitchFamily="18" charset="0"/>
                  <a:ea typeface="新細明體"/>
                  <a:cs typeface="Arial" charset="0"/>
                </a:endParaRPr>
              </a:p>
            </p:txBody>
          </p:sp>
          <p:sp>
            <p:nvSpPr>
              <p:cNvPr id="17" name="Rectangle 8"/>
              <p:cNvSpPr/>
              <p:nvPr/>
            </p:nvSpPr>
            <p:spPr>
              <a:xfrm>
                <a:off x="1066624" y="3428505"/>
                <a:ext cx="304623" cy="305395"/>
              </a:xfrm>
              <a:prstGeom prst="rect">
                <a:avLst/>
              </a:prstGeom>
              <a:solidFill>
                <a:srgbClr val="C5D1D7">
                  <a:lumMod val="50000"/>
                </a:srgbClr>
              </a:solidFill>
              <a:ln w="11429" cap="flat" cmpd="sng" algn="ctr">
                <a:solidFill>
                  <a:srgbClr val="D16349">
                    <a:shade val="50000"/>
                  </a:srgbClr>
                </a:solidFill>
                <a:prstDash val="sysDash"/>
              </a:ln>
              <a:effec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zh-TW" sz="1800" b="0" i="0" u="none" strike="noStrike" kern="0" cap="none" spc="0" normalizeH="0" baseline="0" noProof="0" smtClean="0">
                  <a:ln>
                    <a:noFill/>
                  </a:ln>
                  <a:solidFill>
                    <a:srgbClr val="FFFFFF"/>
                  </a:solidFill>
                  <a:effectLst/>
                  <a:uLnTx/>
                  <a:uFillTx/>
                  <a:latin typeface="Georgia" pitchFamily="18" charset="0"/>
                  <a:ea typeface="新細明體"/>
                  <a:cs typeface="Arial" charset="0"/>
                </a:endParaRPr>
              </a:p>
            </p:txBody>
          </p:sp>
          <p:sp>
            <p:nvSpPr>
              <p:cNvPr id="18" name="Rectangle 9"/>
              <p:cNvSpPr/>
              <p:nvPr/>
            </p:nvSpPr>
            <p:spPr>
              <a:xfrm>
                <a:off x="1066624" y="3886597"/>
                <a:ext cx="304623" cy="303511"/>
              </a:xfrm>
              <a:prstGeom prst="rect">
                <a:avLst/>
              </a:prstGeom>
              <a:solidFill>
                <a:srgbClr val="C5D1D7">
                  <a:lumMod val="50000"/>
                </a:srgbClr>
              </a:solidFill>
              <a:ln w="11429" cap="flat" cmpd="sng" algn="ctr">
                <a:solidFill>
                  <a:srgbClr val="D16349">
                    <a:shade val="50000"/>
                  </a:srgbClr>
                </a:solidFill>
                <a:prstDash val="sysDash"/>
              </a:ln>
              <a:effec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zh-TW" sz="1800" b="0" i="0" u="none" strike="noStrike" kern="0" cap="none" spc="0" normalizeH="0" baseline="0" noProof="0" smtClean="0">
                  <a:ln>
                    <a:noFill/>
                  </a:ln>
                  <a:solidFill>
                    <a:srgbClr val="FFFFFF"/>
                  </a:solidFill>
                  <a:effectLst/>
                  <a:uLnTx/>
                  <a:uFillTx/>
                  <a:latin typeface="Georgia" pitchFamily="18" charset="0"/>
                  <a:ea typeface="新細明體"/>
                  <a:cs typeface="Arial" charset="0"/>
                </a:endParaRPr>
              </a:p>
            </p:txBody>
          </p:sp>
          <p:sp>
            <p:nvSpPr>
              <p:cNvPr id="19" name="Rectangle 10"/>
              <p:cNvSpPr/>
              <p:nvPr/>
            </p:nvSpPr>
            <p:spPr>
              <a:xfrm>
                <a:off x="1904824" y="3581202"/>
                <a:ext cx="304623" cy="305395"/>
              </a:xfrm>
              <a:prstGeom prst="rect">
                <a:avLst/>
              </a:prstGeom>
              <a:solidFill>
                <a:srgbClr val="C5D1D7">
                  <a:lumMod val="50000"/>
                </a:srgbClr>
              </a:solidFill>
              <a:ln w="11429" cap="flat" cmpd="sng" algn="ctr">
                <a:solidFill>
                  <a:srgbClr val="D16349">
                    <a:shade val="50000"/>
                  </a:srgbClr>
                </a:solidFill>
                <a:prstDash val="sysDash"/>
              </a:ln>
              <a:effec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zh-TW" sz="1800" b="0" i="0" u="none" strike="noStrike" kern="0" cap="none" spc="0" normalizeH="0" baseline="0" noProof="0" smtClean="0">
                  <a:ln>
                    <a:noFill/>
                  </a:ln>
                  <a:solidFill>
                    <a:srgbClr val="FFFFFF"/>
                  </a:solidFill>
                  <a:effectLst/>
                  <a:uLnTx/>
                  <a:uFillTx/>
                  <a:latin typeface="Georgia" pitchFamily="18" charset="0"/>
                  <a:ea typeface="新細明體"/>
                  <a:cs typeface="Arial" charset="0"/>
                </a:endParaRPr>
              </a:p>
            </p:txBody>
          </p:sp>
        </p:grpSp>
        <p:grpSp>
          <p:nvGrpSpPr>
            <p:cNvPr id="8" name="Group 22"/>
            <p:cNvGrpSpPr>
              <a:grpSpLocks/>
            </p:cNvGrpSpPr>
            <p:nvPr/>
          </p:nvGrpSpPr>
          <p:grpSpPr bwMode="auto">
            <a:xfrm>
              <a:off x="2133600" y="3352800"/>
              <a:ext cx="1371600" cy="1219200"/>
              <a:chOff x="2362200" y="3352800"/>
              <a:chExt cx="1371600" cy="1219200"/>
            </a:xfrm>
          </p:grpSpPr>
          <p:sp>
            <p:nvSpPr>
              <p:cNvPr id="13" name="Rectangle 13"/>
              <p:cNvSpPr/>
              <p:nvPr/>
            </p:nvSpPr>
            <p:spPr>
              <a:xfrm>
                <a:off x="2362200" y="3352800"/>
                <a:ext cx="1371600" cy="1219200"/>
              </a:xfrm>
              <a:prstGeom prst="rect">
                <a:avLst/>
              </a:prstGeom>
              <a:solidFill>
                <a:srgbClr val="C5D1D7"/>
              </a:solidFill>
              <a:ln w="11429" cap="flat" cmpd="sng" algn="ctr">
                <a:solidFill>
                  <a:srgbClr val="D16349">
                    <a:shade val="50000"/>
                  </a:srgbClr>
                </a:solidFill>
                <a:prstDash val="sysDash"/>
              </a:ln>
              <a:effec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zh-TW" sz="1800" b="0" i="0" u="none" strike="noStrike" kern="0" cap="none" spc="0" normalizeH="0" baseline="0" noProof="0" smtClean="0">
                  <a:ln>
                    <a:noFill/>
                  </a:ln>
                  <a:solidFill>
                    <a:srgbClr val="FFFFFF"/>
                  </a:solidFill>
                  <a:effectLst/>
                  <a:uLnTx/>
                  <a:uFillTx/>
                  <a:latin typeface="Georgia" pitchFamily="18" charset="0"/>
                  <a:ea typeface="新細明體"/>
                  <a:cs typeface="Arial" charset="0"/>
                </a:endParaRPr>
              </a:p>
            </p:txBody>
          </p:sp>
          <p:sp>
            <p:nvSpPr>
              <p:cNvPr id="14" name="Rectangle 14"/>
              <p:cNvSpPr/>
              <p:nvPr/>
            </p:nvSpPr>
            <p:spPr>
              <a:xfrm>
                <a:off x="2667000" y="3581400"/>
                <a:ext cx="304800" cy="304800"/>
              </a:xfrm>
              <a:prstGeom prst="rect">
                <a:avLst/>
              </a:prstGeom>
              <a:solidFill>
                <a:srgbClr val="C5D1D7">
                  <a:lumMod val="50000"/>
                </a:srgbClr>
              </a:solidFill>
              <a:ln w="11429" cap="flat" cmpd="sng" algn="ctr">
                <a:solidFill>
                  <a:srgbClr val="D16349">
                    <a:shade val="50000"/>
                  </a:srgbClr>
                </a:solidFill>
                <a:prstDash val="sysDash"/>
              </a:ln>
              <a:effec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zh-TW" sz="1800" b="0" i="0" u="none" strike="noStrike" kern="0" cap="none" spc="0" normalizeH="0" baseline="0" noProof="0" smtClean="0">
                  <a:ln>
                    <a:noFill/>
                  </a:ln>
                  <a:solidFill>
                    <a:srgbClr val="FFFFFF"/>
                  </a:solidFill>
                  <a:effectLst/>
                  <a:uLnTx/>
                  <a:uFillTx/>
                  <a:latin typeface="Georgia" pitchFamily="18" charset="0"/>
                  <a:ea typeface="新細明體"/>
                  <a:cs typeface="Arial" charset="0"/>
                </a:endParaRPr>
              </a:p>
            </p:txBody>
          </p:sp>
          <p:sp>
            <p:nvSpPr>
              <p:cNvPr id="15" name="Rectangle 15"/>
              <p:cNvSpPr/>
              <p:nvPr/>
            </p:nvSpPr>
            <p:spPr>
              <a:xfrm>
                <a:off x="2667000" y="4038600"/>
                <a:ext cx="304800" cy="304800"/>
              </a:xfrm>
              <a:prstGeom prst="rect">
                <a:avLst/>
              </a:prstGeom>
              <a:solidFill>
                <a:srgbClr val="C5D1D7">
                  <a:lumMod val="50000"/>
                </a:srgbClr>
              </a:solidFill>
              <a:ln w="11429" cap="flat" cmpd="sng" algn="ctr">
                <a:solidFill>
                  <a:srgbClr val="D16349">
                    <a:shade val="50000"/>
                  </a:srgbClr>
                </a:solidFill>
                <a:prstDash val="sysDash"/>
              </a:ln>
              <a:effec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zh-TW" sz="1800" b="0" i="0" u="none" strike="noStrike" kern="0" cap="none" spc="0" normalizeH="0" baseline="0" noProof="0" smtClean="0">
                  <a:ln>
                    <a:noFill/>
                  </a:ln>
                  <a:solidFill>
                    <a:srgbClr val="FFFFFF"/>
                  </a:solidFill>
                  <a:effectLst/>
                  <a:uLnTx/>
                  <a:uFillTx/>
                  <a:latin typeface="Georgia" pitchFamily="18" charset="0"/>
                  <a:ea typeface="新細明體"/>
                  <a:cs typeface="Arial" charset="0"/>
                </a:endParaRPr>
              </a:p>
            </p:txBody>
          </p:sp>
        </p:grpSp>
        <p:grpSp>
          <p:nvGrpSpPr>
            <p:cNvPr id="9" name="Group 23"/>
            <p:cNvGrpSpPr>
              <a:grpSpLocks/>
            </p:cNvGrpSpPr>
            <p:nvPr/>
          </p:nvGrpSpPr>
          <p:grpSpPr bwMode="auto">
            <a:xfrm>
              <a:off x="3733800" y="3352800"/>
              <a:ext cx="1295400" cy="1219200"/>
              <a:chOff x="4114800" y="3352800"/>
              <a:chExt cx="1295400" cy="1143000"/>
            </a:xfrm>
          </p:grpSpPr>
          <p:sp>
            <p:nvSpPr>
              <p:cNvPr id="10" name="Rectangle 18"/>
              <p:cNvSpPr/>
              <p:nvPr/>
            </p:nvSpPr>
            <p:spPr>
              <a:xfrm>
                <a:off x="4114800" y="3352800"/>
                <a:ext cx="1295400" cy="1143000"/>
              </a:xfrm>
              <a:prstGeom prst="rect">
                <a:avLst/>
              </a:prstGeom>
              <a:solidFill>
                <a:srgbClr val="C5D1D7"/>
              </a:solidFill>
              <a:ln w="11429" cap="flat" cmpd="sng" algn="ctr">
                <a:solidFill>
                  <a:srgbClr val="D16349">
                    <a:shade val="50000"/>
                  </a:srgbClr>
                </a:solidFill>
                <a:prstDash val="sysDash"/>
              </a:ln>
              <a:effec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zh-TW" sz="1800" b="0" i="0" u="none" strike="noStrike" kern="0" cap="none" spc="0" normalizeH="0" baseline="0" noProof="0" smtClean="0">
                  <a:ln>
                    <a:noFill/>
                  </a:ln>
                  <a:solidFill>
                    <a:srgbClr val="FFFFFF"/>
                  </a:solidFill>
                  <a:effectLst/>
                  <a:uLnTx/>
                  <a:uFillTx/>
                  <a:latin typeface="Georgia" pitchFamily="18" charset="0"/>
                  <a:ea typeface="新細明體"/>
                  <a:cs typeface="Arial" charset="0"/>
                </a:endParaRPr>
              </a:p>
            </p:txBody>
          </p:sp>
          <p:sp>
            <p:nvSpPr>
              <p:cNvPr id="11" name="Rectangle 19"/>
              <p:cNvSpPr/>
              <p:nvPr/>
            </p:nvSpPr>
            <p:spPr>
              <a:xfrm>
                <a:off x="4572000" y="3581995"/>
                <a:ext cx="304800" cy="303609"/>
              </a:xfrm>
              <a:prstGeom prst="rect">
                <a:avLst/>
              </a:prstGeom>
              <a:solidFill>
                <a:srgbClr val="C5D1D7">
                  <a:lumMod val="50000"/>
                </a:srgbClr>
              </a:solidFill>
              <a:ln w="11429" cap="flat" cmpd="sng" algn="ctr">
                <a:solidFill>
                  <a:srgbClr val="D16349">
                    <a:shade val="50000"/>
                  </a:srgbClr>
                </a:solidFill>
                <a:prstDash val="sysDash"/>
              </a:ln>
              <a:effec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zh-TW" sz="1800" b="0" i="0" u="none" strike="noStrike" kern="0" cap="none" spc="0" normalizeH="0" baseline="0" noProof="0" smtClean="0">
                  <a:ln>
                    <a:noFill/>
                  </a:ln>
                  <a:solidFill>
                    <a:srgbClr val="FFFFFF"/>
                  </a:solidFill>
                  <a:effectLst/>
                  <a:uLnTx/>
                  <a:uFillTx/>
                  <a:latin typeface="Georgia" pitchFamily="18" charset="0"/>
                  <a:ea typeface="新細明體"/>
                  <a:cs typeface="Arial" charset="0"/>
                </a:endParaRPr>
              </a:p>
            </p:txBody>
          </p:sp>
          <p:sp>
            <p:nvSpPr>
              <p:cNvPr id="12" name="Rectangle 21"/>
              <p:cNvSpPr/>
              <p:nvPr/>
            </p:nvSpPr>
            <p:spPr>
              <a:xfrm>
                <a:off x="4953000" y="4038898"/>
                <a:ext cx="304800" cy="305097"/>
              </a:xfrm>
              <a:prstGeom prst="rect">
                <a:avLst/>
              </a:prstGeom>
              <a:solidFill>
                <a:srgbClr val="C5D1D7">
                  <a:lumMod val="50000"/>
                </a:srgbClr>
              </a:solidFill>
              <a:ln w="11429" cap="flat" cmpd="sng" algn="ctr">
                <a:solidFill>
                  <a:srgbClr val="D16349">
                    <a:shade val="50000"/>
                  </a:srgbClr>
                </a:solidFill>
                <a:prstDash val="sysDash"/>
              </a:ln>
              <a:effec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zh-TW" sz="1800" b="0" i="0" u="none" strike="noStrike" kern="0" cap="none" spc="0" normalizeH="0" baseline="0" noProof="0" smtClean="0">
                  <a:ln>
                    <a:noFill/>
                  </a:ln>
                  <a:solidFill>
                    <a:srgbClr val="FFFFFF"/>
                  </a:solidFill>
                  <a:effectLst/>
                  <a:uLnTx/>
                  <a:uFillTx/>
                  <a:latin typeface="Georgia" pitchFamily="18" charset="0"/>
                  <a:ea typeface="新細明體"/>
                  <a:cs typeface="Arial" charset="0"/>
                </a:endParaRPr>
              </a:p>
            </p:txBody>
          </p:sp>
        </p:grpSp>
      </p:grpSp>
      <p:grpSp>
        <p:nvGrpSpPr>
          <p:cNvPr id="20" name="Group 24"/>
          <p:cNvGrpSpPr>
            <a:grpSpLocks/>
          </p:cNvGrpSpPr>
          <p:nvPr/>
        </p:nvGrpSpPr>
        <p:grpSpPr bwMode="auto">
          <a:xfrm>
            <a:off x="5943600" y="3352800"/>
            <a:ext cx="1371600" cy="1219200"/>
            <a:chOff x="2362200" y="3352800"/>
            <a:chExt cx="1371600" cy="1219200"/>
          </a:xfrm>
        </p:grpSpPr>
        <p:sp>
          <p:nvSpPr>
            <p:cNvPr id="21" name="Rectangle 25"/>
            <p:cNvSpPr/>
            <p:nvPr/>
          </p:nvSpPr>
          <p:spPr>
            <a:xfrm>
              <a:off x="2362200" y="3352800"/>
              <a:ext cx="1371600" cy="1219200"/>
            </a:xfrm>
            <a:prstGeom prst="rect">
              <a:avLst/>
            </a:prstGeom>
            <a:solidFill>
              <a:srgbClr val="C5D1D7"/>
            </a:solidFill>
            <a:ln w="11429" cap="flat" cmpd="sng" algn="ctr">
              <a:solidFill>
                <a:srgbClr val="D16349">
                  <a:shade val="50000"/>
                </a:srgbClr>
              </a:solidFill>
              <a:prstDash val="sysDash"/>
            </a:ln>
            <a:effec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zh-TW" sz="1800" b="0" i="0" u="none" strike="noStrike" kern="0" cap="none" spc="0" normalizeH="0" baseline="0" noProof="0" smtClean="0">
                <a:ln>
                  <a:noFill/>
                </a:ln>
                <a:solidFill>
                  <a:srgbClr val="FFFFFF"/>
                </a:solidFill>
                <a:effectLst/>
                <a:uLnTx/>
                <a:uFillTx/>
                <a:latin typeface="Georgia" pitchFamily="18" charset="0"/>
                <a:ea typeface="新細明體"/>
                <a:cs typeface="Arial" charset="0"/>
              </a:endParaRPr>
            </a:p>
          </p:txBody>
        </p:sp>
        <p:sp>
          <p:nvSpPr>
            <p:cNvPr id="22" name="Rectangle 26"/>
            <p:cNvSpPr/>
            <p:nvPr/>
          </p:nvSpPr>
          <p:spPr>
            <a:xfrm>
              <a:off x="2667000" y="3581400"/>
              <a:ext cx="304800" cy="304800"/>
            </a:xfrm>
            <a:prstGeom prst="rect">
              <a:avLst/>
            </a:prstGeom>
            <a:solidFill>
              <a:srgbClr val="C5D1D7">
                <a:lumMod val="50000"/>
              </a:srgbClr>
            </a:solidFill>
            <a:ln w="11429" cap="flat" cmpd="sng" algn="ctr">
              <a:solidFill>
                <a:srgbClr val="D16349">
                  <a:shade val="50000"/>
                </a:srgbClr>
              </a:solidFill>
              <a:prstDash val="sysDash"/>
            </a:ln>
            <a:effec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zh-TW" sz="1800" b="0" i="0" u="none" strike="noStrike" kern="0" cap="none" spc="0" normalizeH="0" baseline="0" noProof="0" smtClean="0">
                <a:ln>
                  <a:noFill/>
                </a:ln>
                <a:solidFill>
                  <a:srgbClr val="FFFFFF"/>
                </a:solidFill>
                <a:effectLst/>
                <a:uLnTx/>
                <a:uFillTx/>
                <a:latin typeface="Georgia" pitchFamily="18" charset="0"/>
                <a:ea typeface="新細明體"/>
                <a:cs typeface="Arial" charset="0"/>
              </a:endParaRPr>
            </a:p>
          </p:txBody>
        </p:sp>
        <p:sp>
          <p:nvSpPr>
            <p:cNvPr id="23" name="Rectangle 27"/>
            <p:cNvSpPr/>
            <p:nvPr/>
          </p:nvSpPr>
          <p:spPr>
            <a:xfrm>
              <a:off x="2667000" y="4038600"/>
              <a:ext cx="304800" cy="304800"/>
            </a:xfrm>
            <a:prstGeom prst="rect">
              <a:avLst/>
            </a:prstGeom>
            <a:solidFill>
              <a:srgbClr val="C5D1D7">
                <a:lumMod val="50000"/>
              </a:srgbClr>
            </a:solidFill>
            <a:ln w="11429" cap="flat" cmpd="sng" algn="ctr">
              <a:solidFill>
                <a:srgbClr val="D16349">
                  <a:shade val="50000"/>
                </a:srgbClr>
              </a:solidFill>
              <a:prstDash val="sysDash"/>
            </a:ln>
            <a:effec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zh-TW" sz="1800" b="0" i="0" u="none" strike="noStrike" kern="0" cap="none" spc="0" normalizeH="0" baseline="0" noProof="0" smtClean="0">
                <a:ln>
                  <a:noFill/>
                </a:ln>
                <a:solidFill>
                  <a:srgbClr val="FFFFFF"/>
                </a:solidFill>
                <a:effectLst/>
                <a:uLnTx/>
                <a:uFillTx/>
                <a:latin typeface="Georgia" pitchFamily="18" charset="0"/>
                <a:ea typeface="新細明體"/>
                <a:cs typeface="Arial" charset="0"/>
              </a:endParaRPr>
            </a:p>
          </p:txBody>
        </p:sp>
      </p:grpSp>
      <p:sp>
        <p:nvSpPr>
          <p:cNvPr id="24" name="Rectangle 29"/>
          <p:cNvSpPr/>
          <p:nvPr/>
        </p:nvSpPr>
        <p:spPr>
          <a:xfrm>
            <a:off x="7543800" y="3352800"/>
            <a:ext cx="1371600" cy="1219200"/>
          </a:xfrm>
          <a:prstGeom prst="rect">
            <a:avLst/>
          </a:prstGeom>
          <a:solidFill>
            <a:srgbClr val="C5D1D7"/>
          </a:solidFill>
          <a:ln w="11429" cap="flat" cmpd="sng" algn="ctr">
            <a:solidFill>
              <a:srgbClr val="D16349">
                <a:shade val="50000"/>
              </a:srgbClr>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Georgia"/>
                <a:ea typeface="+mn-ea"/>
                <a:cs typeface="+mn-cs"/>
              </a:rPr>
              <a:t>B</a:t>
            </a:r>
          </a:p>
        </p:txBody>
      </p:sp>
      <p:sp>
        <p:nvSpPr>
          <p:cNvPr id="25" name="Rectangle 30"/>
          <p:cNvSpPr/>
          <p:nvPr/>
        </p:nvSpPr>
        <p:spPr>
          <a:xfrm>
            <a:off x="7848600" y="3581400"/>
            <a:ext cx="304800" cy="304800"/>
          </a:xfrm>
          <a:prstGeom prst="rect">
            <a:avLst/>
          </a:prstGeom>
          <a:solidFill>
            <a:srgbClr val="C5D1D7">
              <a:lumMod val="50000"/>
            </a:srgbClr>
          </a:solidFill>
          <a:ln w="11429" cap="flat" cmpd="sng" algn="ctr">
            <a:solidFill>
              <a:srgbClr val="D16349">
                <a:shade val="50000"/>
              </a:srgbClr>
            </a:solidFill>
            <a:prstDash val="sysDash"/>
          </a:ln>
          <a:effec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zh-TW" sz="1800" b="0" i="0" u="none" strike="noStrike" kern="0" cap="none" spc="0" normalizeH="0" baseline="0" noProof="0" smtClean="0">
              <a:ln>
                <a:noFill/>
              </a:ln>
              <a:solidFill>
                <a:srgbClr val="FFFFFF"/>
              </a:solidFill>
              <a:effectLst/>
              <a:uLnTx/>
              <a:uFillTx/>
              <a:latin typeface="Georgia" pitchFamily="18" charset="0"/>
              <a:ea typeface="新細明體"/>
              <a:cs typeface="Arial" charset="0"/>
            </a:endParaRPr>
          </a:p>
        </p:txBody>
      </p:sp>
      <p:sp>
        <p:nvSpPr>
          <p:cNvPr id="26" name="Rectangle 31"/>
          <p:cNvSpPr/>
          <p:nvPr/>
        </p:nvSpPr>
        <p:spPr>
          <a:xfrm>
            <a:off x="7620000" y="3886200"/>
            <a:ext cx="304800" cy="304800"/>
          </a:xfrm>
          <a:prstGeom prst="rect">
            <a:avLst/>
          </a:prstGeom>
          <a:solidFill>
            <a:srgbClr val="C5D1D7">
              <a:lumMod val="50000"/>
            </a:srgbClr>
          </a:solidFill>
          <a:ln w="11429" cap="flat" cmpd="sng" algn="ctr">
            <a:solidFill>
              <a:srgbClr val="D16349">
                <a:shade val="50000"/>
              </a:srgbClr>
            </a:solidFill>
            <a:prstDash val="sysDash"/>
          </a:ln>
          <a:effec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zh-TW" sz="1800" b="0" i="0" u="none" strike="noStrike" kern="0" cap="none" spc="0" normalizeH="0" baseline="0" noProof="0" smtClean="0">
              <a:ln>
                <a:noFill/>
              </a:ln>
              <a:solidFill>
                <a:srgbClr val="FFFFFF"/>
              </a:solidFill>
              <a:effectLst/>
              <a:uLnTx/>
              <a:uFillTx/>
              <a:latin typeface="Georgia" pitchFamily="18" charset="0"/>
              <a:ea typeface="新細明體"/>
              <a:cs typeface="Arial" charset="0"/>
            </a:endParaRPr>
          </a:p>
        </p:txBody>
      </p:sp>
      <p:cxnSp>
        <p:nvCxnSpPr>
          <p:cNvPr id="27" name="Straight Arrow Connector 34"/>
          <p:cNvCxnSpPr>
            <a:stCxn id="11" idx="3"/>
            <a:endCxn id="22" idx="1"/>
          </p:cNvCxnSpPr>
          <p:nvPr/>
        </p:nvCxnSpPr>
        <p:spPr>
          <a:xfrm flipV="1">
            <a:off x="4191000" y="3733800"/>
            <a:ext cx="2057400" cy="101600"/>
          </a:xfrm>
          <a:prstGeom prst="straightConnector1">
            <a:avLst/>
          </a:prstGeom>
          <a:noFill/>
          <a:ln w="25400" cap="flat" cmpd="sng" algn="ctr">
            <a:solidFill>
              <a:srgbClr val="D16349"/>
            </a:solidFill>
            <a:prstDash val="dash"/>
            <a:headEnd type="arrow"/>
            <a:tailEnd type="arrow"/>
          </a:ln>
          <a:effectLst/>
        </p:spPr>
      </p:cxnSp>
      <p:sp>
        <p:nvSpPr>
          <p:cNvPr id="28" name="TextBox 35"/>
          <p:cNvSpPr txBox="1">
            <a:spLocks noChangeArrowheads="1"/>
          </p:cNvSpPr>
          <p:nvPr/>
        </p:nvSpPr>
        <p:spPr bwMode="auto">
          <a:xfrm>
            <a:off x="4876800" y="3733800"/>
            <a:ext cx="9175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85000"/>
              <a:buFont typeface="Wingdings 2" pitchFamily="18" charset="2"/>
              <a:buChar char=""/>
              <a:defRPr sz="27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buChar char=""/>
              <a:defRPr sz="22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buChar char=""/>
              <a:defRPr sz="2000">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buChar char=""/>
              <a:defRPr sz="2000">
                <a:solidFill>
                  <a:schemeClr val="tx2"/>
                </a:solidFill>
                <a:latin typeface="Georgia" pitchFamily="18" charset="0"/>
              </a:defRPr>
            </a:lvl4pPr>
            <a:lvl5pPr marL="2057400" indent="-228600" eaLnBrk="0" hangingPunct="0">
              <a:spcBef>
                <a:spcPct val="20000"/>
              </a:spcBef>
              <a:buClr>
                <a:srgbClr val="8FB08C"/>
              </a:buClr>
              <a:buChar char="•"/>
              <a:defRPr sz="2000">
                <a:solidFill>
                  <a:schemeClr val="tx1"/>
                </a:solidFill>
                <a:latin typeface="Georgia"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itchFamily="18" charset="0"/>
              </a:defRPr>
            </a:lvl9pPr>
          </a:lstStyle>
          <a:p>
            <a:pPr defTabSz="914400" eaLnBrk="1" fontAlgn="base" hangingPunct="1">
              <a:spcBef>
                <a:spcPct val="0"/>
              </a:spcBef>
              <a:spcAft>
                <a:spcPct val="0"/>
              </a:spcAft>
              <a:buClrTx/>
              <a:buSzTx/>
              <a:buFontTx/>
              <a:buNone/>
            </a:pPr>
            <a:r>
              <a:rPr lang="en-US" altLang="zh-TW" sz="1200" smtClean="0">
                <a:solidFill>
                  <a:prstClr val="black"/>
                </a:solidFill>
                <a:cs typeface="Arial" charset="0"/>
              </a:rPr>
              <a:t>replication</a:t>
            </a:r>
          </a:p>
        </p:txBody>
      </p:sp>
      <p:sp>
        <p:nvSpPr>
          <p:cNvPr id="29" name="Right Brace 39"/>
          <p:cNvSpPr/>
          <p:nvPr/>
        </p:nvSpPr>
        <p:spPr>
          <a:xfrm rot="5400000">
            <a:off x="2286000" y="2743200"/>
            <a:ext cx="381000" cy="4495800"/>
          </a:xfrm>
          <a:prstGeom prst="rightBrace">
            <a:avLst>
              <a:gd name="adj1" fmla="val 8333"/>
              <a:gd name="adj2" fmla="val 50000"/>
            </a:avLst>
          </a:prstGeom>
          <a:noFill/>
          <a:ln w="9525" cap="flat" cmpd="sng" algn="ctr">
            <a:solidFill>
              <a:srgbClr val="D16349"/>
            </a:solidFill>
            <a:prstDash val="solid"/>
          </a:ln>
          <a:effec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zh-TW" sz="1800" b="0" i="0" u="none" strike="noStrike" kern="0" cap="none" spc="0" normalizeH="0" baseline="0" noProof="0" smtClean="0">
              <a:ln>
                <a:noFill/>
              </a:ln>
              <a:solidFill>
                <a:prstClr val="black"/>
              </a:solidFill>
              <a:effectLst/>
              <a:uLnTx/>
              <a:uFillTx/>
              <a:latin typeface="Georgia" pitchFamily="18" charset="0"/>
              <a:ea typeface="新細明體"/>
              <a:cs typeface="Arial" charset="0"/>
            </a:endParaRPr>
          </a:p>
        </p:txBody>
      </p:sp>
      <p:sp>
        <p:nvSpPr>
          <p:cNvPr id="30" name="Right Brace 40"/>
          <p:cNvSpPr/>
          <p:nvPr/>
        </p:nvSpPr>
        <p:spPr>
          <a:xfrm rot="5400000">
            <a:off x="7277100" y="3467100"/>
            <a:ext cx="304800" cy="2971800"/>
          </a:xfrm>
          <a:prstGeom prst="rightBrace">
            <a:avLst>
              <a:gd name="adj1" fmla="val 8333"/>
              <a:gd name="adj2" fmla="val 50000"/>
            </a:avLst>
          </a:prstGeom>
          <a:noFill/>
          <a:ln w="9525" cap="flat" cmpd="sng" algn="ctr">
            <a:solidFill>
              <a:srgbClr val="D16349"/>
            </a:solidFill>
            <a:prstDash val="solid"/>
          </a:ln>
          <a:effec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zh-TW" sz="1800" b="0" i="0" u="none" strike="noStrike" kern="0" cap="none" spc="0" normalizeH="0" baseline="0" noProof="0" smtClean="0">
              <a:ln>
                <a:noFill/>
              </a:ln>
              <a:solidFill>
                <a:prstClr val="black"/>
              </a:solidFill>
              <a:effectLst/>
              <a:uLnTx/>
              <a:uFillTx/>
              <a:latin typeface="Georgia" pitchFamily="18" charset="0"/>
              <a:ea typeface="新細明體"/>
              <a:cs typeface="Arial" charset="0"/>
            </a:endParaRPr>
          </a:p>
        </p:txBody>
      </p:sp>
      <p:sp>
        <p:nvSpPr>
          <p:cNvPr id="31" name="TextBox 41"/>
          <p:cNvSpPr txBox="1">
            <a:spLocks noChangeArrowheads="1"/>
          </p:cNvSpPr>
          <p:nvPr/>
        </p:nvSpPr>
        <p:spPr bwMode="auto">
          <a:xfrm>
            <a:off x="2133600" y="5181600"/>
            <a:ext cx="790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85000"/>
              <a:buFont typeface="Wingdings 2" pitchFamily="18" charset="2"/>
              <a:buChar char=""/>
              <a:defRPr sz="27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buChar char=""/>
              <a:defRPr sz="22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buChar char=""/>
              <a:defRPr sz="2000">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buChar char=""/>
              <a:defRPr sz="2000">
                <a:solidFill>
                  <a:schemeClr val="tx2"/>
                </a:solidFill>
                <a:latin typeface="Georgia" pitchFamily="18" charset="0"/>
              </a:defRPr>
            </a:lvl4pPr>
            <a:lvl5pPr marL="2057400" indent="-228600" eaLnBrk="0" hangingPunct="0">
              <a:spcBef>
                <a:spcPct val="20000"/>
              </a:spcBef>
              <a:buClr>
                <a:srgbClr val="8FB08C"/>
              </a:buClr>
              <a:buChar char="•"/>
              <a:defRPr sz="2000">
                <a:solidFill>
                  <a:schemeClr val="tx1"/>
                </a:solidFill>
                <a:latin typeface="Georgia"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itchFamily="18" charset="0"/>
              </a:defRPr>
            </a:lvl9pPr>
          </a:lstStyle>
          <a:p>
            <a:pPr defTabSz="914400" eaLnBrk="1" fontAlgn="base" hangingPunct="1">
              <a:spcBef>
                <a:spcPct val="0"/>
              </a:spcBef>
              <a:spcAft>
                <a:spcPct val="0"/>
              </a:spcAft>
              <a:buClrTx/>
              <a:buSzTx/>
              <a:buFontTx/>
              <a:buNone/>
            </a:pPr>
            <a:r>
              <a:rPr lang="en-US" altLang="zh-TW" sz="1800" smtClean="0">
                <a:solidFill>
                  <a:prstClr val="black"/>
                </a:solidFill>
                <a:cs typeface="Arial" charset="0"/>
              </a:rPr>
              <a:t>Rack1</a:t>
            </a:r>
          </a:p>
        </p:txBody>
      </p:sp>
      <p:sp>
        <p:nvSpPr>
          <p:cNvPr id="32" name="TextBox 42"/>
          <p:cNvSpPr txBox="1">
            <a:spLocks noChangeArrowheads="1"/>
          </p:cNvSpPr>
          <p:nvPr/>
        </p:nvSpPr>
        <p:spPr bwMode="auto">
          <a:xfrm>
            <a:off x="7086600" y="5105400"/>
            <a:ext cx="819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85000"/>
              <a:buFont typeface="Wingdings 2" pitchFamily="18" charset="2"/>
              <a:buChar char=""/>
              <a:defRPr sz="27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buChar char=""/>
              <a:defRPr sz="22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buChar char=""/>
              <a:defRPr sz="2000">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buChar char=""/>
              <a:defRPr sz="2000">
                <a:solidFill>
                  <a:schemeClr val="tx2"/>
                </a:solidFill>
                <a:latin typeface="Georgia" pitchFamily="18" charset="0"/>
              </a:defRPr>
            </a:lvl4pPr>
            <a:lvl5pPr marL="2057400" indent="-228600" eaLnBrk="0" hangingPunct="0">
              <a:spcBef>
                <a:spcPct val="20000"/>
              </a:spcBef>
              <a:buClr>
                <a:srgbClr val="8FB08C"/>
              </a:buClr>
              <a:buChar char="•"/>
              <a:defRPr sz="2000">
                <a:solidFill>
                  <a:schemeClr val="tx1"/>
                </a:solidFill>
                <a:latin typeface="Georgia"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itchFamily="18" charset="0"/>
              </a:defRPr>
            </a:lvl9pPr>
          </a:lstStyle>
          <a:p>
            <a:pPr defTabSz="914400" eaLnBrk="1" fontAlgn="base" hangingPunct="1">
              <a:spcBef>
                <a:spcPct val="0"/>
              </a:spcBef>
              <a:spcAft>
                <a:spcPct val="0"/>
              </a:spcAft>
              <a:buClrTx/>
              <a:buSzTx/>
              <a:buFontTx/>
              <a:buNone/>
            </a:pPr>
            <a:r>
              <a:rPr lang="en-US" altLang="zh-TW" sz="1800" smtClean="0">
                <a:solidFill>
                  <a:prstClr val="black"/>
                </a:solidFill>
                <a:cs typeface="Arial" charset="0"/>
              </a:rPr>
              <a:t>Rack2</a:t>
            </a:r>
          </a:p>
        </p:txBody>
      </p:sp>
      <p:sp>
        <p:nvSpPr>
          <p:cNvPr id="33" name="Oval 43"/>
          <p:cNvSpPr/>
          <p:nvPr/>
        </p:nvSpPr>
        <p:spPr>
          <a:xfrm>
            <a:off x="4267200" y="5486400"/>
            <a:ext cx="1371600" cy="609600"/>
          </a:xfrm>
          <a:prstGeom prst="ellipse">
            <a:avLst/>
          </a:prstGeom>
          <a:solidFill>
            <a:srgbClr val="92D050"/>
          </a:solidFill>
          <a:ln w="11429" cap="flat" cmpd="sng" algn="ctr">
            <a:solidFill>
              <a:srgbClr val="D16349">
                <a:shade val="50000"/>
              </a:srgbClr>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Georgia"/>
                <a:ea typeface="+mn-ea"/>
                <a:cs typeface="+mn-cs"/>
              </a:rPr>
              <a:t>Client</a:t>
            </a:r>
          </a:p>
        </p:txBody>
      </p:sp>
      <p:cxnSp>
        <p:nvCxnSpPr>
          <p:cNvPr id="34" name="Straight Arrow Connector 45"/>
          <p:cNvCxnSpPr>
            <a:stCxn id="33" idx="1"/>
            <a:endCxn id="12" idx="2"/>
          </p:cNvCxnSpPr>
          <p:nvPr/>
        </p:nvCxnSpPr>
        <p:spPr>
          <a:xfrm rot="16200000" flipV="1">
            <a:off x="3899694" y="5006181"/>
            <a:ext cx="1089025" cy="49213"/>
          </a:xfrm>
          <a:prstGeom prst="straightConnector1">
            <a:avLst/>
          </a:prstGeom>
          <a:noFill/>
          <a:ln w="9525" cap="flat" cmpd="sng" algn="ctr">
            <a:solidFill>
              <a:srgbClr val="D16349"/>
            </a:solidFill>
            <a:prstDash val="solid"/>
            <a:tailEnd type="arrow"/>
          </a:ln>
          <a:effectLst/>
        </p:spPr>
      </p:cxnSp>
      <p:cxnSp>
        <p:nvCxnSpPr>
          <p:cNvPr id="35" name="Straight Arrow Connector 47"/>
          <p:cNvCxnSpPr>
            <a:stCxn id="33" idx="7"/>
            <a:endCxn id="23" idx="1"/>
          </p:cNvCxnSpPr>
          <p:nvPr/>
        </p:nvCxnSpPr>
        <p:spPr>
          <a:xfrm rot="5400000" flipH="1" flipV="1">
            <a:off x="5150644" y="4477544"/>
            <a:ext cx="1384300" cy="811212"/>
          </a:xfrm>
          <a:prstGeom prst="straightConnector1">
            <a:avLst/>
          </a:prstGeom>
          <a:noFill/>
          <a:ln w="9525" cap="flat" cmpd="sng" algn="ctr">
            <a:solidFill>
              <a:srgbClr val="D16349"/>
            </a:solidFill>
            <a:prstDash val="solid"/>
            <a:tailEnd type="arrow"/>
          </a:ln>
          <a:effectLst/>
        </p:spPr>
      </p:cxnSp>
      <p:sp>
        <p:nvSpPr>
          <p:cNvPr id="36" name="Rectangle 48"/>
          <p:cNvSpPr/>
          <p:nvPr/>
        </p:nvSpPr>
        <p:spPr>
          <a:xfrm>
            <a:off x="8001000" y="3733800"/>
            <a:ext cx="304800" cy="304800"/>
          </a:xfrm>
          <a:prstGeom prst="rect">
            <a:avLst/>
          </a:prstGeom>
          <a:solidFill>
            <a:srgbClr val="C5D1D7">
              <a:lumMod val="50000"/>
            </a:srgbClr>
          </a:solidFill>
          <a:ln w="11429" cap="flat" cmpd="sng" algn="ctr">
            <a:solidFill>
              <a:srgbClr val="D16349">
                <a:shade val="50000"/>
              </a:srgbClr>
            </a:solidFill>
            <a:prstDash val="sysDash"/>
          </a:ln>
          <a:effec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zh-TW" sz="1800" b="0" i="0" u="none" strike="noStrike" kern="0" cap="none" spc="0" normalizeH="0" baseline="0" noProof="0" smtClean="0">
              <a:ln>
                <a:noFill/>
              </a:ln>
              <a:solidFill>
                <a:srgbClr val="FFFFFF"/>
              </a:solidFill>
              <a:effectLst/>
              <a:uLnTx/>
              <a:uFillTx/>
              <a:latin typeface="Georgia" pitchFamily="18" charset="0"/>
              <a:ea typeface="新細明體"/>
              <a:cs typeface="Arial" charset="0"/>
            </a:endParaRPr>
          </a:p>
        </p:txBody>
      </p:sp>
      <p:sp>
        <p:nvSpPr>
          <p:cNvPr id="37" name="Rectangle 49"/>
          <p:cNvSpPr/>
          <p:nvPr/>
        </p:nvSpPr>
        <p:spPr>
          <a:xfrm>
            <a:off x="8458200" y="3962400"/>
            <a:ext cx="304800" cy="304800"/>
          </a:xfrm>
          <a:prstGeom prst="rect">
            <a:avLst/>
          </a:prstGeom>
          <a:solidFill>
            <a:srgbClr val="C5D1D7">
              <a:lumMod val="50000"/>
            </a:srgbClr>
          </a:solidFill>
          <a:ln w="11429" cap="flat" cmpd="sng" algn="ctr">
            <a:solidFill>
              <a:srgbClr val="D16349">
                <a:shade val="50000"/>
              </a:srgbClr>
            </a:solidFill>
            <a:prstDash val="sysDash"/>
          </a:ln>
          <a:effec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zh-TW" sz="1800" b="0" i="0" u="none" strike="noStrike" kern="0" cap="none" spc="0" normalizeH="0" baseline="0" noProof="0" smtClean="0">
              <a:ln>
                <a:noFill/>
              </a:ln>
              <a:solidFill>
                <a:srgbClr val="FFFFFF"/>
              </a:solidFill>
              <a:effectLst/>
              <a:uLnTx/>
              <a:uFillTx/>
              <a:latin typeface="Georgia" pitchFamily="18" charset="0"/>
              <a:ea typeface="新細明體"/>
              <a:cs typeface="Arial" charset="0"/>
            </a:endParaRPr>
          </a:p>
        </p:txBody>
      </p:sp>
      <p:sp>
        <p:nvSpPr>
          <p:cNvPr id="38" name="Rectangle 50"/>
          <p:cNvSpPr/>
          <p:nvPr/>
        </p:nvSpPr>
        <p:spPr>
          <a:xfrm>
            <a:off x="8229600" y="3429000"/>
            <a:ext cx="304800" cy="304800"/>
          </a:xfrm>
          <a:prstGeom prst="rect">
            <a:avLst/>
          </a:prstGeom>
          <a:solidFill>
            <a:srgbClr val="C5D1D7">
              <a:lumMod val="50000"/>
            </a:srgbClr>
          </a:solidFill>
          <a:ln w="11429" cap="flat" cmpd="sng" algn="ctr">
            <a:solidFill>
              <a:srgbClr val="D16349">
                <a:shade val="50000"/>
              </a:srgbClr>
            </a:solidFill>
            <a:prstDash val="sysDash"/>
          </a:ln>
          <a:effec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zh-TW" sz="1800" b="0" i="0" u="none" strike="noStrike" kern="0" cap="none" spc="0" normalizeH="0" baseline="0" noProof="0" smtClean="0">
              <a:ln>
                <a:noFill/>
              </a:ln>
              <a:solidFill>
                <a:srgbClr val="FFFFFF"/>
              </a:solidFill>
              <a:effectLst/>
              <a:uLnTx/>
              <a:uFillTx/>
              <a:latin typeface="Georgia" pitchFamily="18" charset="0"/>
              <a:ea typeface="新細明體"/>
              <a:cs typeface="Arial" charset="0"/>
            </a:endParaRPr>
          </a:p>
        </p:txBody>
      </p:sp>
      <p:sp>
        <p:nvSpPr>
          <p:cNvPr id="39" name="TextBox 51"/>
          <p:cNvSpPr txBox="1">
            <a:spLocks noChangeArrowheads="1"/>
          </p:cNvSpPr>
          <p:nvPr/>
        </p:nvSpPr>
        <p:spPr bwMode="auto">
          <a:xfrm>
            <a:off x="7696200" y="4191000"/>
            <a:ext cx="852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85000"/>
              <a:buFont typeface="Wingdings 2" pitchFamily="18" charset="2"/>
              <a:buChar char=""/>
              <a:defRPr sz="27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buChar char=""/>
              <a:defRPr sz="22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buChar char=""/>
              <a:defRPr sz="2000">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buChar char=""/>
              <a:defRPr sz="2000">
                <a:solidFill>
                  <a:schemeClr val="tx2"/>
                </a:solidFill>
                <a:latin typeface="Georgia" pitchFamily="18" charset="0"/>
              </a:defRPr>
            </a:lvl4pPr>
            <a:lvl5pPr marL="2057400" indent="-228600" eaLnBrk="0" hangingPunct="0">
              <a:spcBef>
                <a:spcPct val="20000"/>
              </a:spcBef>
              <a:buClr>
                <a:srgbClr val="8FB08C"/>
              </a:buClr>
              <a:buChar char="•"/>
              <a:defRPr sz="2000">
                <a:solidFill>
                  <a:schemeClr val="tx1"/>
                </a:solidFill>
                <a:latin typeface="Georgia"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itchFamily="18" charset="0"/>
              </a:defRPr>
            </a:lvl9pPr>
          </a:lstStyle>
          <a:p>
            <a:pPr defTabSz="914400" eaLnBrk="1" fontAlgn="base" hangingPunct="1">
              <a:spcBef>
                <a:spcPct val="0"/>
              </a:spcBef>
              <a:spcAft>
                <a:spcPct val="0"/>
              </a:spcAft>
              <a:buClrTx/>
              <a:buSzTx/>
              <a:buFontTx/>
              <a:buNone/>
            </a:pPr>
            <a:r>
              <a:rPr lang="en-US" altLang="zh-TW" sz="1800" smtClean="0">
                <a:solidFill>
                  <a:prstClr val="black"/>
                </a:solidFill>
                <a:cs typeface="Arial" charset="0"/>
              </a:rPr>
              <a:t>Blocks</a:t>
            </a:r>
          </a:p>
        </p:txBody>
      </p:sp>
      <p:sp>
        <p:nvSpPr>
          <p:cNvPr id="40" name="TextBox 52"/>
          <p:cNvSpPr txBox="1">
            <a:spLocks noChangeArrowheads="1"/>
          </p:cNvSpPr>
          <p:nvPr/>
        </p:nvSpPr>
        <p:spPr bwMode="auto">
          <a:xfrm>
            <a:off x="2133600" y="2971800"/>
            <a:ext cx="1277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85000"/>
              <a:buFont typeface="Wingdings 2" pitchFamily="18" charset="2"/>
              <a:buChar char=""/>
              <a:defRPr sz="27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buChar char=""/>
              <a:defRPr sz="22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buChar char=""/>
              <a:defRPr sz="2000">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buChar char=""/>
              <a:defRPr sz="2000">
                <a:solidFill>
                  <a:schemeClr val="tx2"/>
                </a:solidFill>
                <a:latin typeface="Georgia" pitchFamily="18" charset="0"/>
              </a:defRPr>
            </a:lvl4pPr>
            <a:lvl5pPr marL="2057400" indent="-228600" eaLnBrk="0" hangingPunct="0">
              <a:spcBef>
                <a:spcPct val="20000"/>
              </a:spcBef>
              <a:buClr>
                <a:srgbClr val="8FB08C"/>
              </a:buClr>
              <a:buChar char="•"/>
              <a:defRPr sz="2000">
                <a:solidFill>
                  <a:schemeClr val="tx1"/>
                </a:solidFill>
                <a:latin typeface="Georgia"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itchFamily="18" charset="0"/>
              </a:defRPr>
            </a:lvl9pPr>
          </a:lstStyle>
          <a:p>
            <a:pPr defTabSz="914400" eaLnBrk="1" fontAlgn="base" hangingPunct="1">
              <a:spcBef>
                <a:spcPct val="0"/>
              </a:spcBef>
              <a:spcAft>
                <a:spcPct val="0"/>
              </a:spcAft>
              <a:buClrTx/>
              <a:buSzTx/>
              <a:buFontTx/>
              <a:buNone/>
            </a:pPr>
            <a:r>
              <a:rPr lang="en-US" altLang="zh-TW" sz="1800" smtClean="0">
                <a:solidFill>
                  <a:prstClr val="black"/>
                </a:solidFill>
                <a:cs typeface="Arial" charset="0"/>
              </a:rPr>
              <a:t>Datanodes</a:t>
            </a:r>
          </a:p>
        </p:txBody>
      </p:sp>
      <p:sp>
        <p:nvSpPr>
          <p:cNvPr id="41" name="TextBox 53"/>
          <p:cNvSpPr txBox="1">
            <a:spLocks noChangeArrowheads="1"/>
          </p:cNvSpPr>
          <p:nvPr/>
        </p:nvSpPr>
        <p:spPr bwMode="auto">
          <a:xfrm>
            <a:off x="6781800" y="2895600"/>
            <a:ext cx="1277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85000"/>
              <a:buFont typeface="Wingdings 2" pitchFamily="18" charset="2"/>
              <a:buChar char=""/>
              <a:defRPr sz="27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buChar char=""/>
              <a:defRPr sz="22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buChar char=""/>
              <a:defRPr sz="2000">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buChar char=""/>
              <a:defRPr sz="2000">
                <a:solidFill>
                  <a:schemeClr val="tx2"/>
                </a:solidFill>
                <a:latin typeface="Georgia" pitchFamily="18" charset="0"/>
              </a:defRPr>
            </a:lvl4pPr>
            <a:lvl5pPr marL="2057400" indent="-228600" eaLnBrk="0" hangingPunct="0">
              <a:spcBef>
                <a:spcPct val="20000"/>
              </a:spcBef>
              <a:buClr>
                <a:srgbClr val="8FB08C"/>
              </a:buClr>
              <a:buChar char="•"/>
              <a:defRPr sz="2000">
                <a:solidFill>
                  <a:schemeClr val="tx1"/>
                </a:solidFill>
                <a:latin typeface="Georgia"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itchFamily="18" charset="0"/>
              </a:defRPr>
            </a:lvl9pPr>
          </a:lstStyle>
          <a:p>
            <a:pPr defTabSz="914400" eaLnBrk="1" fontAlgn="base" hangingPunct="1">
              <a:spcBef>
                <a:spcPct val="0"/>
              </a:spcBef>
              <a:spcAft>
                <a:spcPct val="0"/>
              </a:spcAft>
              <a:buClrTx/>
              <a:buSzTx/>
              <a:buFontTx/>
              <a:buNone/>
            </a:pPr>
            <a:r>
              <a:rPr lang="en-US" altLang="zh-TW" sz="1800" smtClean="0">
                <a:solidFill>
                  <a:prstClr val="black"/>
                </a:solidFill>
                <a:cs typeface="Arial" charset="0"/>
              </a:rPr>
              <a:t>Datanodes</a:t>
            </a:r>
          </a:p>
        </p:txBody>
      </p:sp>
      <p:sp>
        <p:nvSpPr>
          <p:cNvPr id="42" name="Oval 54"/>
          <p:cNvSpPr/>
          <p:nvPr/>
        </p:nvSpPr>
        <p:spPr>
          <a:xfrm>
            <a:off x="381000" y="2133600"/>
            <a:ext cx="1371600" cy="609600"/>
          </a:xfrm>
          <a:prstGeom prst="ellipse">
            <a:avLst/>
          </a:prstGeom>
          <a:solidFill>
            <a:srgbClr val="CCB400">
              <a:lumMod val="60000"/>
              <a:lumOff val="40000"/>
            </a:srgbClr>
          </a:solidFill>
          <a:ln w="11429" cap="flat" cmpd="sng" algn="ctr">
            <a:solidFill>
              <a:srgbClr val="D16349">
                <a:shade val="50000"/>
              </a:srgbClr>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Georgia"/>
                <a:ea typeface="+mn-ea"/>
                <a:cs typeface="+mn-cs"/>
              </a:rPr>
              <a:t>Client</a:t>
            </a:r>
          </a:p>
        </p:txBody>
      </p:sp>
      <p:cxnSp>
        <p:nvCxnSpPr>
          <p:cNvPr id="43" name="Straight Arrow Connector 56"/>
          <p:cNvCxnSpPr>
            <a:stCxn id="17" idx="0"/>
            <a:endCxn id="42" idx="4"/>
          </p:cNvCxnSpPr>
          <p:nvPr/>
        </p:nvCxnSpPr>
        <p:spPr>
          <a:xfrm rot="5400000" flipH="1" flipV="1">
            <a:off x="357981" y="2912269"/>
            <a:ext cx="877888" cy="539750"/>
          </a:xfrm>
          <a:prstGeom prst="straightConnector1">
            <a:avLst/>
          </a:prstGeom>
          <a:noFill/>
          <a:ln w="9525" cap="flat" cmpd="sng" algn="ctr">
            <a:solidFill>
              <a:sysClr val="windowText" lastClr="000000"/>
            </a:solidFill>
            <a:prstDash val="solid"/>
            <a:tailEnd type="arrow"/>
          </a:ln>
          <a:effectLst/>
        </p:spPr>
      </p:cxnSp>
      <p:sp>
        <p:nvSpPr>
          <p:cNvPr id="44" name="TextBox 57"/>
          <p:cNvSpPr txBox="1">
            <a:spLocks noChangeArrowheads="1"/>
          </p:cNvSpPr>
          <p:nvPr/>
        </p:nvSpPr>
        <p:spPr bwMode="auto">
          <a:xfrm>
            <a:off x="4572000" y="5181600"/>
            <a:ext cx="763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85000"/>
              <a:buFont typeface="Wingdings 2" pitchFamily="18" charset="2"/>
              <a:buChar char=""/>
              <a:defRPr sz="27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buChar char=""/>
              <a:defRPr sz="22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buChar char=""/>
              <a:defRPr sz="2000">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buChar char=""/>
              <a:defRPr sz="2000">
                <a:solidFill>
                  <a:schemeClr val="tx2"/>
                </a:solidFill>
                <a:latin typeface="Georgia" pitchFamily="18" charset="0"/>
              </a:defRPr>
            </a:lvl4pPr>
            <a:lvl5pPr marL="2057400" indent="-228600" eaLnBrk="0" hangingPunct="0">
              <a:spcBef>
                <a:spcPct val="20000"/>
              </a:spcBef>
              <a:buClr>
                <a:srgbClr val="8FB08C"/>
              </a:buClr>
              <a:buChar char="•"/>
              <a:defRPr sz="2000">
                <a:solidFill>
                  <a:schemeClr val="tx1"/>
                </a:solidFill>
                <a:latin typeface="Georgia"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itchFamily="18" charset="0"/>
              </a:defRPr>
            </a:lvl9pPr>
          </a:lstStyle>
          <a:p>
            <a:pPr defTabSz="914400" eaLnBrk="1" fontAlgn="base" hangingPunct="1">
              <a:spcBef>
                <a:spcPct val="0"/>
              </a:spcBef>
              <a:spcAft>
                <a:spcPct val="0"/>
              </a:spcAft>
              <a:buClrTx/>
              <a:buSzTx/>
              <a:buFontTx/>
              <a:buNone/>
            </a:pPr>
            <a:r>
              <a:rPr lang="en-US" altLang="zh-TW" sz="1800" smtClean="0">
                <a:solidFill>
                  <a:prstClr val="black"/>
                </a:solidFill>
                <a:cs typeface="Arial" charset="0"/>
              </a:rPr>
              <a:t>Write</a:t>
            </a:r>
          </a:p>
        </p:txBody>
      </p:sp>
      <p:sp>
        <p:nvSpPr>
          <p:cNvPr id="45" name="TextBox 58"/>
          <p:cNvSpPr txBox="1">
            <a:spLocks noChangeArrowheads="1"/>
          </p:cNvSpPr>
          <p:nvPr/>
        </p:nvSpPr>
        <p:spPr bwMode="auto">
          <a:xfrm>
            <a:off x="762000" y="2895600"/>
            <a:ext cx="709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85000"/>
              <a:buFont typeface="Wingdings 2" pitchFamily="18" charset="2"/>
              <a:buChar char=""/>
              <a:defRPr sz="27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buChar char=""/>
              <a:defRPr sz="22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buChar char=""/>
              <a:defRPr sz="2000">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buChar char=""/>
              <a:defRPr sz="2000">
                <a:solidFill>
                  <a:schemeClr val="tx2"/>
                </a:solidFill>
                <a:latin typeface="Georgia" pitchFamily="18" charset="0"/>
              </a:defRPr>
            </a:lvl4pPr>
            <a:lvl5pPr marL="2057400" indent="-228600" eaLnBrk="0" hangingPunct="0">
              <a:spcBef>
                <a:spcPct val="20000"/>
              </a:spcBef>
              <a:buClr>
                <a:srgbClr val="8FB08C"/>
              </a:buClr>
              <a:buChar char="•"/>
              <a:defRPr sz="2000">
                <a:solidFill>
                  <a:schemeClr val="tx1"/>
                </a:solidFill>
                <a:latin typeface="Georgia"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itchFamily="18" charset="0"/>
              </a:defRPr>
            </a:lvl9pPr>
          </a:lstStyle>
          <a:p>
            <a:pPr defTabSz="914400" eaLnBrk="1" fontAlgn="base" hangingPunct="1">
              <a:spcBef>
                <a:spcPct val="0"/>
              </a:spcBef>
              <a:spcAft>
                <a:spcPct val="0"/>
              </a:spcAft>
              <a:buClrTx/>
              <a:buSzTx/>
              <a:buFontTx/>
              <a:buNone/>
            </a:pPr>
            <a:r>
              <a:rPr lang="en-US" altLang="zh-TW" sz="1800" smtClean="0">
                <a:solidFill>
                  <a:prstClr val="black"/>
                </a:solidFill>
                <a:cs typeface="Arial" charset="0"/>
              </a:rPr>
              <a:t>Read</a:t>
            </a:r>
          </a:p>
        </p:txBody>
      </p:sp>
      <p:cxnSp>
        <p:nvCxnSpPr>
          <p:cNvPr id="46" name="Straight Arrow Connector 60"/>
          <p:cNvCxnSpPr>
            <a:stCxn id="42" idx="7"/>
            <a:endCxn id="5" idx="1"/>
          </p:cNvCxnSpPr>
          <p:nvPr/>
        </p:nvCxnSpPr>
        <p:spPr>
          <a:xfrm rot="5400000" flipH="1" flipV="1">
            <a:off x="2216944" y="1162844"/>
            <a:ext cx="393700" cy="1725612"/>
          </a:xfrm>
          <a:prstGeom prst="straightConnector1">
            <a:avLst/>
          </a:prstGeom>
          <a:noFill/>
          <a:ln w="9525" cap="flat" cmpd="sng" algn="ctr">
            <a:solidFill>
              <a:srgbClr val="D16349"/>
            </a:solidFill>
            <a:prstDash val="dash"/>
            <a:tailEnd type="arrow"/>
          </a:ln>
          <a:effectLst/>
        </p:spPr>
      </p:cxnSp>
      <p:sp>
        <p:nvSpPr>
          <p:cNvPr id="47" name="TextBox 61"/>
          <p:cNvSpPr txBox="1">
            <a:spLocks noChangeArrowheads="1"/>
          </p:cNvSpPr>
          <p:nvPr/>
        </p:nvSpPr>
        <p:spPr bwMode="auto">
          <a:xfrm>
            <a:off x="1600200" y="1676400"/>
            <a:ext cx="1568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85000"/>
              <a:buFont typeface="Wingdings 2" pitchFamily="18" charset="2"/>
              <a:buChar char=""/>
              <a:defRPr sz="27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buChar char=""/>
              <a:defRPr sz="22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buChar char=""/>
              <a:defRPr sz="2000">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buChar char=""/>
              <a:defRPr sz="2000">
                <a:solidFill>
                  <a:schemeClr val="tx2"/>
                </a:solidFill>
                <a:latin typeface="Georgia" pitchFamily="18" charset="0"/>
              </a:defRPr>
            </a:lvl4pPr>
            <a:lvl5pPr marL="2057400" indent="-228600" eaLnBrk="0" hangingPunct="0">
              <a:spcBef>
                <a:spcPct val="20000"/>
              </a:spcBef>
              <a:buClr>
                <a:srgbClr val="8FB08C"/>
              </a:buClr>
              <a:buChar char="•"/>
              <a:defRPr sz="2000">
                <a:solidFill>
                  <a:schemeClr val="tx1"/>
                </a:solidFill>
                <a:latin typeface="Georgia"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itchFamily="18" charset="0"/>
              </a:defRPr>
            </a:lvl9pPr>
          </a:lstStyle>
          <a:p>
            <a:pPr defTabSz="914400" eaLnBrk="1" fontAlgn="base" hangingPunct="1">
              <a:spcBef>
                <a:spcPct val="0"/>
              </a:spcBef>
              <a:spcAft>
                <a:spcPct val="0"/>
              </a:spcAft>
              <a:buClrTx/>
              <a:buSzTx/>
              <a:buFontTx/>
              <a:buNone/>
            </a:pPr>
            <a:r>
              <a:rPr lang="en-US" altLang="zh-TW" sz="1800" smtClean="0">
                <a:solidFill>
                  <a:prstClr val="black"/>
                </a:solidFill>
                <a:cs typeface="Arial" charset="0"/>
              </a:rPr>
              <a:t>Metadata ops</a:t>
            </a:r>
          </a:p>
        </p:txBody>
      </p:sp>
      <p:sp>
        <p:nvSpPr>
          <p:cNvPr id="48" name="Folded Corner 64"/>
          <p:cNvSpPr/>
          <p:nvPr/>
        </p:nvSpPr>
        <p:spPr>
          <a:xfrm>
            <a:off x="5410200" y="1295400"/>
            <a:ext cx="2667000" cy="685800"/>
          </a:xfrm>
          <a:prstGeom prst="foldedCorner">
            <a:avLst/>
          </a:prstGeom>
          <a:noFill/>
          <a:ln w="11429" cap="flat" cmpd="sng" algn="ctr">
            <a:solidFill>
              <a:srgbClr val="D16349">
                <a:shade val="50000"/>
              </a:srgbClr>
            </a:solidFill>
            <a:prstDash val="sysDash"/>
          </a:ln>
          <a:effec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zh-TW" sz="1800" b="0" i="0" u="none" strike="noStrike" kern="0" cap="none" spc="0" normalizeH="0" baseline="0" noProof="0" smtClean="0">
              <a:ln>
                <a:noFill/>
              </a:ln>
              <a:solidFill>
                <a:srgbClr val="FFFFFF"/>
              </a:solidFill>
              <a:effectLst/>
              <a:uLnTx/>
              <a:uFillTx/>
              <a:latin typeface="Georgia" pitchFamily="18" charset="0"/>
              <a:ea typeface="新細明體"/>
              <a:cs typeface="Arial" charset="0"/>
            </a:endParaRPr>
          </a:p>
        </p:txBody>
      </p:sp>
      <p:sp>
        <p:nvSpPr>
          <p:cNvPr id="49" name="TextBox 65"/>
          <p:cNvSpPr txBox="1">
            <a:spLocks noChangeArrowheads="1"/>
          </p:cNvSpPr>
          <p:nvPr/>
        </p:nvSpPr>
        <p:spPr bwMode="auto">
          <a:xfrm>
            <a:off x="5486400" y="1447800"/>
            <a:ext cx="2344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85000"/>
              <a:buFont typeface="Wingdings 2" pitchFamily="18" charset="2"/>
              <a:buChar char=""/>
              <a:defRPr sz="27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buChar char=""/>
              <a:defRPr sz="22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buChar char=""/>
              <a:defRPr sz="2000">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buChar char=""/>
              <a:defRPr sz="2000">
                <a:solidFill>
                  <a:schemeClr val="tx2"/>
                </a:solidFill>
                <a:latin typeface="Georgia" pitchFamily="18" charset="0"/>
              </a:defRPr>
            </a:lvl4pPr>
            <a:lvl5pPr marL="2057400" indent="-228600" eaLnBrk="0" hangingPunct="0">
              <a:spcBef>
                <a:spcPct val="20000"/>
              </a:spcBef>
              <a:buClr>
                <a:srgbClr val="8FB08C"/>
              </a:buClr>
              <a:buChar char="•"/>
              <a:defRPr sz="2000">
                <a:solidFill>
                  <a:schemeClr val="tx1"/>
                </a:solidFill>
                <a:latin typeface="Georgia"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itchFamily="18" charset="0"/>
              </a:defRPr>
            </a:lvl9pPr>
          </a:lstStyle>
          <a:p>
            <a:pPr defTabSz="914400" eaLnBrk="1" fontAlgn="base" hangingPunct="1">
              <a:spcBef>
                <a:spcPct val="0"/>
              </a:spcBef>
              <a:spcAft>
                <a:spcPct val="0"/>
              </a:spcAft>
              <a:buClrTx/>
              <a:buSzTx/>
              <a:buFontTx/>
              <a:buNone/>
            </a:pPr>
            <a:r>
              <a:rPr lang="en-US" altLang="zh-TW" sz="1400" smtClean="0">
                <a:solidFill>
                  <a:prstClr val="black"/>
                </a:solidFill>
                <a:cs typeface="Arial" charset="0"/>
              </a:rPr>
              <a:t>Metadata(Name, replicas..)</a:t>
            </a:r>
          </a:p>
          <a:p>
            <a:pPr defTabSz="914400" eaLnBrk="1" fontAlgn="base" hangingPunct="1">
              <a:spcBef>
                <a:spcPct val="0"/>
              </a:spcBef>
              <a:spcAft>
                <a:spcPct val="0"/>
              </a:spcAft>
              <a:buClrTx/>
              <a:buSzTx/>
              <a:buFontTx/>
              <a:buNone/>
            </a:pPr>
            <a:r>
              <a:rPr lang="en-US" altLang="zh-TW" sz="1400" smtClean="0">
                <a:solidFill>
                  <a:prstClr val="black"/>
                </a:solidFill>
                <a:cs typeface="Arial" charset="0"/>
              </a:rPr>
              <a:t>(/home/foo/data,6. ..</a:t>
            </a:r>
          </a:p>
        </p:txBody>
      </p:sp>
      <p:cxnSp>
        <p:nvCxnSpPr>
          <p:cNvPr id="50" name="Straight Arrow Connector 67"/>
          <p:cNvCxnSpPr>
            <a:stCxn id="5" idx="3"/>
            <a:endCxn id="48" idx="1"/>
          </p:cNvCxnSpPr>
          <p:nvPr/>
        </p:nvCxnSpPr>
        <p:spPr>
          <a:xfrm flipV="1">
            <a:off x="5105400" y="1638300"/>
            <a:ext cx="304800" cy="190500"/>
          </a:xfrm>
          <a:prstGeom prst="straightConnector1">
            <a:avLst/>
          </a:prstGeom>
          <a:noFill/>
          <a:ln w="9525" cap="flat" cmpd="sng" algn="ctr">
            <a:solidFill>
              <a:srgbClr val="D16349"/>
            </a:solidFill>
            <a:prstDash val="solid"/>
            <a:tailEnd type="arrow"/>
          </a:ln>
          <a:effectLst/>
        </p:spPr>
      </p:cxnSp>
      <p:cxnSp>
        <p:nvCxnSpPr>
          <p:cNvPr id="51" name="Straight Arrow Connector 69"/>
          <p:cNvCxnSpPr>
            <a:stCxn id="5" idx="2"/>
          </p:cNvCxnSpPr>
          <p:nvPr/>
        </p:nvCxnSpPr>
        <p:spPr>
          <a:xfrm rot="16200000" flipH="1">
            <a:off x="4572000" y="1828800"/>
            <a:ext cx="1143000" cy="1905000"/>
          </a:xfrm>
          <a:prstGeom prst="straightConnector1">
            <a:avLst/>
          </a:prstGeom>
          <a:noFill/>
          <a:ln w="9525" cap="flat" cmpd="sng" algn="ctr">
            <a:solidFill>
              <a:srgbClr val="D16349"/>
            </a:solidFill>
            <a:prstDash val="solid"/>
            <a:tailEnd type="arrow"/>
          </a:ln>
          <a:effectLst/>
        </p:spPr>
      </p:cxnSp>
      <p:sp>
        <p:nvSpPr>
          <p:cNvPr id="52" name="TextBox 70"/>
          <p:cNvSpPr txBox="1">
            <a:spLocks noChangeArrowheads="1"/>
          </p:cNvSpPr>
          <p:nvPr/>
        </p:nvSpPr>
        <p:spPr bwMode="auto">
          <a:xfrm>
            <a:off x="5029200" y="2590800"/>
            <a:ext cx="1165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85000"/>
              <a:buFont typeface="Wingdings 2" pitchFamily="18" charset="2"/>
              <a:buChar char=""/>
              <a:defRPr sz="2700">
                <a:solidFill>
                  <a:schemeClr val="tx1"/>
                </a:solidFill>
                <a:latin typeface="Georgia" pitchFamily="18" charset="0"/>
              </a:defRPr>
            </a:lvl1pPr>
            <a:lvl2pPr marL="742950" indent="-285750" eaLnBrk="0" hangingPunct="0">
              <a:spcBef>
                <a:spcPct val="20000"/>
              </a:spcBef>
              <a:buClr>
                <a:schemeClr val="accent2"/>
              </a:buClr>
              <a:buSzPct val="70000"/>
              <a:buFont typeface="Wingdings" pitchFamily="2" charset="2"/>
              <a:buChar char=""/>
              <a:defRPr sz="2200">
                <a:solidFill>
                  <a:schemeClr val="tx2"/>
                </a:solidFill>
                <a:latin typeface="Georgia" pitchFamily="18" charset="0"/>
              </a:defRPr>
            </a:lvl2pPr>
            <a:lvl3pPr marL="1143000" indent="-228600" eaLnBrk="0" hangingPunct="0">
              <a:spcBef>
                <a:spcPct val="20000"/>
              </a:spcBef>
              <a:buClr>
                <a:srgbClr val="8CADAE"/>
              </a:buClr>
              <a:buSzPct val="75000"/>
              <a:buFont typeface="Wingdings 2" pitchFamily="18" charset="2"/>
              <a:buChar char=""/>
              <a:defRPr sz="2000">
                <a:solidFill>
                  <a:schemeClr val="tx1"/>
                </a:solidFill>
                <a:latin typeface="Georgia" pitchFamily="18" charset="0"/>
              </a:defRPr>
            </a:lvl3pPr>
            <a:lvl4pPr marL="1600200" indent="-228600" eaLnBrk="0" hangingPunct="0">
              <a:spcBef>
                <a:spcPct val="20000"/>
              </a:spcBef>
              <a:buClr>
                <a:srgbClr val="8C7B70"/>
              </a:buClr>
              <a:buSzPct val="70000"/>
              <a:buFont typeface="Wingdings" pitchFamily="2" charset="2"/>
              <a:buChar char=""/>
              <a:defRPr sz="2000">
                <a:solidFill>
                  <a:schemeClr val="tx2"/>
                </a:solidFill>
                <a:latin typeface="Georgia" pitchFamily="18" charset="0"/>
              </a:defRPr>
            </a:lvl4pPr>
            <a:lvl5pPr marL="2057400" indent="-228600" eaLnBrk="0" hangingPunct="0">
              <a:spcBef>
                <a:spcPct val="20000"/>
              </a:spcBef>
              <a:buClr>
                <a:srgbClr val="8FB08C"/>
              </a:buClr>
              <a:buChar char="•"/>
              <a:defRPr sz="2000">
                <a:solidFill>
                  <a:schemeClr val="tx1"/>
                </a:solidFill>
                <a:latin typeface="Georgia"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itchFamily="18" charset="0"/>
              </a:defRPr>
            </a:lvl9pPr>
          </a:lstStyle>
          <a:p>
            <a:pPr defTabSz="914400" eaLnBrk="1" fontAlgn="base" hangingPunct="1">
              <a:spcBef>
                <a:spcPct val="0"/>
              </a:spcBef>
              <a:spcAft>
                <a:spcPct val="0"/>
              </a:spcAft>
              <a:buClrTx/>
              <a:buSzTx/>
              <a:buFontTx/>
              <a:buNone/>
            </a:pPr>
            <a:r>
              <a:rPr lang="en-US" altLang="zh-TW" sz="1800" smtClean="0">
                <a:solidFill>
                  <a:prstClr val="black"/>
                </a:solidFill>
                <a:cs typeface="Arial" charset="0"/>
              </a:rPr>
              <a:t>Block ops</a:t>
            </a:r>
          </a:p>
        </p:txBody>
      </p:sp>
    </p:spTree>
    <p:extLst>
      <p:ext uri="{BB962C8B-B14F-4D97-AF65-F5344CB8AC3E}">
        <p14:creationId xmlns:p14="http://schemas.microsoft.com/office/powerpoint/2010/main" val="25492239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Namenode</a:t>
            </a:r>
            <a:r>
              <a:rPr lang="en-US" altLang="zh-TW" dirty="0" smtClean="0"/>
              <a:t> and </a:t>
            </a:r>
            <a:r>
              <a:rPr lang="en-US" altLang="zh-TW" dirty="0" err="1" smtClean="0"/>
              <a:t>Datanodes</a:t>
            </a:r>
            <a:endParaRPr lang="zh-TW" altLang="en-US" dirty="0"/>
          </a:p>
        </p:txBody>
      </p:sp>
      <p:sp>
        <p:nvSpPr>
          <p:cNvPr id="3" name="內容版面配置區 2"/>
          <p:cNvSpPr>
            <a:spLocks noGrp="1"/>
          </p:cNvSpPr>
          <p:nvPr>
            <p:ph idx="1"/>
          </p:nvPr>
        </p:nvSpPr>
        <p:spPr>
          <a:xfrm>
            <a:off x="457200" y="1521548"/>
            <a:ext cx="8395855" cy="4640261"/>
          </a:xfrm>
        </p:spPr>
        <p:txBody>
          <a:bodyPr>
            <a:normAutofit fontScale="85000" lnSpcReduction="20000"/>
          </a:bodyPr>
          <a:lstStyle/>
          <a:p>
            <a:r>
              <a:rPr lang="en-US" altLang="zh-TW" dirty="0" smtClean="0"/>
              <a:t>HDFS cluster consists of a single </a:t>
            </a:r>
            <a:r>
              <a:rPr lang="en-US" altLang="zh-TW" dirty="0" err="1" smtClean="0"/>
              <a:t>Namenode</a:t>
            </a:r>
            <a:r>
              <a:rPr lang="en-US" altLang="zh-TW" dirty="0" smtClean="0"/>
              <a:t>, a master server that manages the file system namespace and regulates access to files by clients</a:t>
            </a:r>
          </a:p>
          <a:p>
            <a:r>
              <a:rPr lang="en-US" altLang="zh-TW" dirty="0" smtClean="0"/>
              <a:t>There are a number of </a:t>
            </a:r>
            <a:r>
              <a:rPr lang="en-US" altLang="zh-TW" dirty="0" err="1" smtClean="0"/>
              <a:t>DataNodes</a:t>
            </a:r>
            <a:r>
              <a:rPr lang="en-US" altLang="zh-TW" dirty="0" smtClean="0"/>
              <a:t> usually one per node in a cluster</a:t>
            </a:r>
          </a:p>
          <a:p>
            <a:r>
              <a:rPr lang="en-US" altLang="zh-TW" dirty="0" smtClean="0"/>
              <a:t>The </a:t>
            </a:r>
            <a:r>
              <a:rPr lang="en-US" altLang="zh-TW" dirty="0" err="1" smtClean="0"/>
              <a:t>DataNodes</a:t>
            </a:r>
            <a:r>
              <a:rPr lang="en-US" altLang="zh-TW" dirty="0" smtClean="0"/>
              <a:t> manage storage attached to the nodes that they run on</a:t>
            </a:r>
          </a:p>
          <a:p>
            <a:r>
              <a:rPr lang="en-US" altLang="zh-TW" dirty="0" smtClean="0"/>
              <a:t>HDFS exposes a file system namespace and allows user data to be stored in files</a:t>
            </a:r>
          </a:p>
          <a:p>
            <a:r>
              <a:rPr lang="en-US" altLang="zh-TW" dirty="0" smtClean="0"/>
              <a:t>A file is split into one or more blocks and set of blocks are stored in </a:t>
            </a:r>
            <a:r>
              <a:rPr lang="en-US" altLang="zh-TW" dirty="0" err="1" smtClean="0"/>
              <a:t>DataNodes</a:t>
            </a:r>
            <a:endParaRPr lang="en-US" altLang="zh-TW" dirty="0" smtClean="0"/>
          </a:p>
          <a:p>
            <a:r>
              <a:rPr lang="en-US" altLang="zh-TW" dirty="0" err="1" smtClean="0"/>
              <a:t>DataNodes</a:t>
            </a:r>
            <a:r>
              <a:rPr lang="en-US" altLang="zh-TW" dirty="0" smtClean="0"/>
              <a:t>: serves read, write requests, performs block creation, deletion, and replication upon instruction from </a:t>
            </a:r>
            <a:r>
              <a:rPr lang="en-US" altLang="zh-TW" dirty="0" err="1" smtClean="0"/>
              <a:t>Namenode</a:t>
            </a:r>
            <a:endParaRPr lang="en-US" altLang="zh-TW" dirty="0" smtClean="0"/>
          </a:p>
        </p:txBody>
      </p:sp>
      <p:sp>
        <p:nvSpPr>
          <p:cNvPr id="4" name="投影片編號版面配置區 3"/>
          <p:cNvSpPr>
            <a:spLocks noGrp="1"/>
          </p:cNvSpPr>
          <p:nvPr>
            <p:ph type="sldNum" sz="quarter" idx="12"/>
          </p:nvPr>
        </p:nvSpPr>
        <p:spPr/>
        <p:txBody>
          <a:bodyPr/>
          <a:lstStyle/>
          <a:p>
            <a:fld id="{EBFB1032-EA64-7144-B003-9BCC9D94B503}" type="slidenum">
              <a:rPr lang="en-US" smtClean="0"/>
              <a:t>19</a:t>
            </a:fld>
            <a:endParaRPr lang="en-US" dirty="0"/>
          </a:p>
        </p:txBody>
      </p:sp>
    </p:spTree>
    <p:extLst>
      <p:ext uri="{BB962C8B-B14F-4D97-AF65-F5344CB8AC3E}">
        <p14:creationId xmlns:p14="http://schemas.microsoft.com/office/powerpoint/2010/main" val="1636580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13" y="244158"/>
            <a:ext cx="6602123" cy="784542"/>
          </a:xfrm>
        </p:spPr>
        <p:txBody>
          <a:bodyPr/>
          <a:lstStyle/>
          <a:p>
            <a:r>
              <a:rPr lang="en-US" dirty="0" smtClean="0"/>
              <a:t>What is Hadoop</a:t>
            </a:r>
            <a:endParaRPr lang="en-US" dirty="0"/>
          </a:p>
        </p:txBody>
      </p:sp>
      <p:sp>
        <p:nvSpPr>
          <p:cNvPr id="3" name="Content Placeholder 2"/>
          <p:cNvSpPr>
            <a:spLocks noGrp="1"/>
          </p:cNvSpPr>
          <p:nvPr>
            <p:ph idx="1"/>
          </p:nvPr>
        </p:nvSpPr>
        <p:spPr>
          <a:xfrm>
            <a:off x="311727" y="1298399"/>
            <a:ext cx="8541327" cy="5227092"/>
          </a:xfrm>
        </p:spPr>
        <p:txBody>
          <a:bodyPr>
            <a:normAutofit fontScale="70000" lnSpcReduction="20000"/>
          </a:bodyPr>
          <a:lstStyle/>
          <a:p>
            <a:pPr>
              <a:lnSpc>
                <a:spcPct val="110000"/>
              </a:lnSpc>
            </a:pPr>
            <a:r>
              <a:rPr lang="en-US" dirty="0"/>
              <a:t>Hadoop is a software framework for </a:t>
            </a:r>
            <a:r>
              <a:rPr lang="en-US" i="1" dirty="0">
                <a:solidFill>
                  <a:srgbClr val="3366FF"/>
                </a:solidFill>
              </a:rPr>
              <a:t>distributed processing </a:t>
            </a:r>
            <a:r>
              <a:rPr lang="en-US" dirty="0"/>
              <a:t>of </a:t>
            </a:r>
            <a:r>
              <a:rPr lang="en-US" i="1" dirty="0">
                <a:solidFill>
                  <a:srgbClr val="3366FF"/>
                </a:solidFill>
              </a:rPr>
              <a:t>large datasets </a:t>
            </a:r>
            <a:r>
              <a:rPr lang="en-US" dirty="0"/>
              <a:t>across </a:t>
            </a:r>
            <a:r>
              <a:rPr lang="en-US" i="1" dirty="0">
                <a:solidFill>
                  <a:srgbClr val="3366FF"/>
                </a:solidFill>
              </a:rPr>
              <a:t>large clusters </a:t>
            </a:r>
            <a:r>
              <a:rPr lang="en-US" dirty="0"/>
              <a:t>of </a:t>
            </a:r>
            <a:r>
              <a:rPr lang="en-US" dirty="0" smtClean="0"/>
              <a:t>computers</a:t>
            </a:r>
          </a:p>
          <a:p>
            <a:pPr lvl="1">
              <a:lnSpc>
                <a:spcPct val="110000"/>
              </a:lnSpc>
            </a:pPr>
            <a:r>
              <a:rPr lang="en-US" b="1" i="1" dirty="0" smtClean="0"/>
              <a:t>Large datasets </a:t>
            </a:r>
            <a:r>
              <a:rPr lang="en-US" dirty="0" smtClean="0">
                <a:sym typeface="Wingdings"/>
              </a:rPr>
              <a:t> Terabytes or petabytes of data</a:t>
            </a:r>
          </a:p>
          <a:p>
            <a:pPr lvl="1">
              <a:lnSpc>
                <a:spcPct val="110000"/>
              </a:lnSpc>
            </a:pPr>
            <a:r>
              <a:rPr lang="en-US" b="1" i="1" dirty="0" smtClean="0">
                <a:sym typeface="Wingdings"/>
              </a:rPr>
              <a:t>Large clusters </a:t>
            </a:r>
            <a:r>
              <a:rPr lang="en-US" dirty="0" smtClean="0">
                <a:sym typeface="Wingdings"/>
              </a:rPr>
              <a:t> hundreds or thousands of nodes</a:t>
            </a:r>
            <a:endParaRPr lang="en-US" dirty="0" smtClean="0"/>
          </a:p>
          <a:p>
            <a:pPr>
              <a:lnSpc>
                <a:spcPct val="110000"/>
              </a:lnSpc>
            </a:pPr>
            <a:r>
              <a:rPr lang="en-US" dirty="0" smtClean="0"/>
              <a:t>Hadoop </a:t>
            </a:r>
            <a:r>
              <a:rPr lang="en-US" dirty="0"/>
              <a:t>is open-source implementation for Google </a:t>
            </a:r>
            <a:r>
              <a:rPr lang="en-US" b="1" i="1" dirty="0" err="1" smtClean="0">
                <a:solidFill>
                  <a:srgbClr val="800000"/>
                </a:solidFill>
              </a:rPr>
              <a:t>MapReduce</a:t>
            </a:r>
            <a:endParaRPr lang="en-US" b="1" i="1" dirty="0">
              <a:solidFill>
                <a:srgbClr val="800000"/>
              </a:solidFill>
            </a:endParaRPr>
          </a:p>
          <a:p>
            <a:pPr>
              <a:lnSpc>
                <a:spcPct val="110000"/>
              </a:lnSpc>
            </a:pPr>
            <a:r>
              <a:rPr lang="en-US" dirty="0"/>
              <a:t>Hadoop </a:t>
            </a:r>
            <a:r>
              <a:rPr lang="en-US" dirty="0" smtClean="0"/>
              <a:t>framework is </a:t>
            </a:r>
            <a:r>
              <a:rPr lang="en-US" dirty="0"/>
              <a:t>based on </a:t>
            </a:r>
            <a:endParaRPr lang="en-US" dirty="0" smtClean="0"/>
          </a:p>
          <a:p>
            <a:pPr lvl="1">
              <a:lnSpc>
                <a:spcPct val="110000"/>
              </a:lnSpc>
            </a:pPr>
            <a:r>
              <a:rPr lang="en-US" dirty="0" smtClean="0"/>
              <a:t>a </a:t>
            </a:r>
            <a:r>
              <a:rPr lang="en-US" dirty="0"/>
              <a:t>simple programming model </a:t>
            </a:r>
            <a:r>
              <a:rPr lang="en-US" i="1" dirty="0" err="1" smtClean="0">
                <a:solidFill>
                  <a:srgbClr val="002060"/>
                </a:solidFill>
              </a:rPr>
              <a:t>MapReduce</a:t>
            </a:r>
            <a:r>
              <a:rPr lang="en-US" i="1" dirty="0" smtClean="0">
                <a:solidFill>
                  <a:srgbClr val="002060"/>
                </a:solidFill>
              </a:rPr>
              <a:t> </a:t>
            </a:r>
            <a:r>
              <a:rPr lang="en-US" i="1" dirty="0">
                <a:solidFill>
                  <a:srgbClr val="002060"/>
                </a:solidFill>
              </a:rPr>
              <a:t>- offline computing engine</a:t>
            </a:r>
          </a:p>
          <a:p>
            <a:pPr lvl="1">
              <a:lnSpc>
                <a:spcPct val="110000"/>
              </a:lnSpc>
            </a:pPr>
            <a:r>
              <a:rPr lang="en-US" dirty="0" smtClean="0"/>
              <a:t>a </a:t>
            </a:r>
            <a:r>
              <a:rPr lang="en-US" dirty="0"/>
              <a:t>simple data model, </a:t>
            </a:r>
            <a:r>
              <a:rPr lang="en-US" i="1" dirty="0">
                <a:solidFill>
                  <a:srgbClr val="002060"/>
                </a:solidFill>
              </a:rPr>
              <a:t>any data will </a:t>
            </a:r>
            <a:r>
              <a:rPr lang="en-US" i="1" dirty="0" smtClean="0">
                <a:solidFill>
                  <a:srgbClr val="002060"/>
                </a:solidFill>
              </a:rPr>
              <a:t>fit</a:t>
            </a:r>
          </a:p>
          <a:p>
            <a:pPr lvl="1">
              <a:lnSpc>
                <a:spcPct val="110000"/>
              </a:lnSpc>
            </a:pPr>
            <a:r>
              <a:rPr lang="en-US" i="1" dirty="0" smtClean="0">
                <a:solidFill>
                  <a:srgbClr val="002060"/>
                </a:solidFill>
              </a:rPr>
              <a:t>HDFS </a:t>
            </a:r>
            <a:r>
              <a:rPr lang="en-US" i="1" dirty="0">
                <a:solidFill>
                  <a:srgbClr val="002060"/>
                </a:solidFill>
              </a:rPr>
              <a:t>– Hadoop distributed file system</a:t>
            </a:r>
          </a:p>
          <a:p>
            <a:pPr lvl="1">
              <a:lnSpc>
                <a:spcPct val="110000"/>
              </a:lnSpc>
            </a:pPr>
            <a:r>
              <a:rPr lang="en-US" i="1" dirty="0" err="1">
                <a:solidFill>
                  <a:srgbClr val="002060"/>
                </a:solidFill>
              </a:rPr>
              <a:t>HBase</a:t>
            </a:r>
            <a:r>
              <a:rPr lang="en-US" i="1" dirty="0">
                <a:solidFill>
                  <a:srgbClr val="002060"/>
                </a:solidFill>
              </a:rPr>
              <a:t> (pre-alpha) – online data </a:t>
            </a:r>
            <a:r>
              <a:rPr lang="en-US" i="1" dirty="0" smtClean="0">
                <a:solidFill>
                  <a:srgbClr val="002060"/>
                </a:solidFill>
              </a:rPr>
              <a:t>access</a:t>
            </a:r>
          </a:p>
          <a:p>
            <a:pPr>
              <a:lnSpc>
                <a:spcPct val="110000"/>
              </a:lnSpc>
            </a:pPr>
            <a:r>
              <a:rPr lang="en-US" i="1" dirty="0" smtClean="0"/>
              <a:t>Scalable: </a:t>
            </a:r>
            <a:r>
              <a:rPr lang="en-US" dirty="0" smtClean="0"/>
              <a:t>reliably store and process petabytes</a:t>
            </a:r>
          </a:p>
          <a:p>
            <a:pPr>
              <a:lnSpc>
                <a:spcPct val="110000"/>
              </a:lnSpc>
            </a:pPr>
            <a:r>
              <a:rPr lang="en-US" i="1" dirty="0" smtClean="0"/>
              <a:t>Economical:</a:t>
            </a:r>
            <a:r>
              <a:rPr lang="en-US" dirty="0" smtClean="0"/>
              <a:t> distributes the data and processing across clusters of </a:t>
            </a:r>
            <a:r>
              <a:rPr lang="en-US" i="1" dirty="0" smtClean="0"/>
              <a:t>commonly available computers (in thousands)</a:t>
            </a:r>
          </a:p>
          <a:p>
            <a:pPr>
              <a:lnSpc>
                <a:spcPct val="110000"/>
              </a:lnSpc>
            </a:pPr>
            <a:r>
              <a:rPr lang="en-US" i="1" dirty="0" smtClean="0"/>
              <a:t>Efficient: </a:t>
            </a:r>
            <a:r>
              <a:rPr lang="en-US" dirty="0" smtClean="0"/>
              <a:t>can process data in parallel on the nodes where the data is located.</a:t>
            </a:r>
          </a:p>
          <a:p>
            <a:pPr>
              <a:lnSpc>
                <a:spcPct val="110000"/>
              </a:lnSpc>
            </a:pPr>
            <a:r>
              <a:rPr lang="en-US" i="1" dirty="0" smtClean="0"/>
              <a:t>Reliable: </a:t>
            </a:r>
            <a:r>
              <a:rPr lang="en-US" dirty="0" smtClean="0"/>
              <a:t>automatically maintains multiple copies of data and redeploys computing tasks based on failures</a:t>
            </a:r>
          </a:p>
          <a:p>
            <a:pPr lvl="1">
              <a:lnSpc>
                <a:spcPct val="110000"/>
              </a:lnSpc>
            </a:pPr>
            <a:endParaRPr lang="en-US" i="1" dirty="0">
              <a:solidFill>
                <a:srgbClr val="3366FF"/>
              </a:solidFill>
            </a:endParaRPr>
          </a:p>
          <a:p>
            <a:pPr lvl="1">
              <a:lnSpc>
                <a:spcPct val="110000"/>
              </a:lnSpc>
            </a:pPr>
            <a:endParaRPr lang="en-US" i="1" dirty="0">
              <a:solidFill>
                <a:srgbClr val="3366FF"/>
              </a:solidFill>
            </a:endParaRPr>
          </a:p>
          <a:p>
            <a:pPr lvl="2">
              <a:lnSpc>
                <a:spcPct val="110000"/>
              </a:lnSpc>
            </a:pPr>
            <a:endParaRPr lang="en-US" dirty="0"/>
          </a:p>
          <a:p>
            <a:pPr>
              <a:lnSpc>
                <a:spcPct val="110000"/>
              </a:lnSpc>
            </a:pPr>
            <a:endParaRPr lang="en-US" dirty="0"/>
          </a:p>
        </p:txBody>
      </p:sp>
      <p:sp>
        <p:nvSpPr>
          <p:cNvPr id="4" name="Slide Number Placeholder 3"/>
          <p:cNvSpPr>
            <a:spLocks noGrp="1"/>
          </p:cNvSpPr>
          <p:nvPr>
            <p:ph type="sldNum" sz="quarter" idx="12"/>
          </p:nvPr>
        </p:nvSpPr>
        <p:spPr/>
        <p:txBody>
          <a:bodyPr/>
          <a:lstStyle/>
          <a:p>
            <a:fld id="{EBFB1032-EA64-7144-B003-9BCC9D94B503}" type="slidenum">
              <a:rPr lang="en-US" smtClean="0"/>
              <a:t>2</a:t>
            </a:fld>
            <a:endParaRPr lang="en-US" dirty="0"/>
          </a:p>
        </p:txBody>
      </p:sp>
    </p:spTree>
    <p:extLst>
      <p:ext uri="{BB962C8B-B14F-4D97-AF65-F5344CB8AC3E}">
        <p14:creationId xmlns:p14="http://schemas.microsoft.com/office/powerpoint/2010/main" val="27078885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File system Namespace</a:t>
            </a:r>
            <a:endParaRPr lang="zh-TW" altLang="en-US" dirty="0"/>
          </a:p>
        </p:txBody>
      </p:sp>
      <p:sp>
        <p:nvSpPr>
          <p:cNvPr id="3" name="內容版面配置區 2"/>
          <p:cNvSpPr>
            <a:spLocks noGrp="1"/>
          </p:cNvSpPr>
          <p:nvPr>
            <p:ph idx="1"/>
          </p:nvPr>
        </p:nvSpPr>
        <p:spPr/>
        <p:txBody>
          <a:bodyPr/>
          <a:lstStyle/>
          <a:p>
            <a:r>
              <a:rPr lang="en-US" altLang="zh-TW" dirty="0" smtClean="0"/>
              <a:t>Hierarchical file system with directories and files</a:t>
            </a:r>
          </a:p>
          <a:p>
            <a:r>
              <a:rPr lang="en-US" altLang="zh-TW" dirty="0" smtClean="0"/>
              <a:t>Create, remove, move, rename </a:t>
            </a:r>
            <a:r>
              <a:rPr lang="en-US" altLang="zh-TW" dirty="0" err="1" smtClean="0"/>
              <a:t>etc</a:t>
            </a:r>
            <a:endParaRPr lang="en-US" altLang="zh-TW" dirty="0" smtClean="0"/>
          </a:p>
          <a:p>
            <a:r>
              <a:rPr lang="en-US" altLang="zh-TW" dirty="0" err="1" smtClean="0"/>
              <a:t>Namenode</a:t>
            </a:r>
            <a:r>
              <a:rPr lang="en-US" altLang="zh-TW" dirty="0" smtClean="0"/>
              <a:t> maintains the file system</a:t>
            </a:r>
          </a:p>
          <a:p>
            <a:r>
              <a:rPr lang="en-US" altLang="zh-TW" dirty="0" smtClean="0"/>
              <a:t>Any meta information changes to the file system recorded by the </a:t>
            </a:r>
            <a:r>
              <a:rPr lang="en-US" altLang="zh-TW" dirty="0" err="1" smtClean="0"/>
              <a:t>Namenode</a:t>
            </a:r>
            <a:endParaRPr lang="en-US" altLang="zh-TW" dirty="0" smtClean="0"/>
          </a:p>
          <a:p>
            <a:r>
              <a:rPr lang="en-US" altLang="zh-TW" dirty="0" smtClean="0"/>
              <a:t>An application can specify the number of replicas of the file needed: replication factor of the file. This information is stored in the </a:t>
            </a:r>
            <a:r>
              <a:rPr lang="en-US" altLang="zh-TW" dirty="0" err="1" smtClean="0"/>
              <a:t>Namenode</a:t>
            </a:r>
            <a:endParaRPr lang="en-US" altLang="zh-TW" dirty="0" smtClean="0"/>
          </a:p>
        </p:txBody>
      </p:sp>
      <p:sp>
        <p:nvSpPr>
          <p:cNvPr id="4" name="投影片編號版面配置區 3"/>
          <p:cNvSpPr>
            <a:spLocks noGrp="1"/>
          </p:cNvSpPr>
          <p:nvPr>
            <p:ph type="sldNum" sz="quarter" idx="12"/>
          </p:nvPr>
        </p:nvSpPr>
        <p:spPr/>
        <p:txBody>
          <a:bodyPr/>
          <a:lstStyle/>
          <a:p>
            <a:fld id="{EBFB1032-EA64-7144-B003-9BCC9D94B503}" type="slidenum">
              <a:rPr lang="en-US" smtClean="0"/>
              <a:t>20</a:t>
            </a:fld>
            <a:endParaRPr lang="en-US" dirty="0"/>
          </a:p>
        </p:txBody>
      </p:sp>
    </p:spTree>
    <p:extLst>
      <p:ext uri="{BB962C8B-B14F-4D97-AF65-F5344CB8AC3E}">
        <p14:creationId xmlns:p14="http://schemas.microsoft.com/office/powerpoint/2010/main" val="16409346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91511"/>
            <a:ext cx="8229600" cy="722889"/>
          </a:xfrm>
        </p:spPr>
        <p:txBody>
          <a:bodyPr>
            <a:normAutofit/>
          </a:bodyPr>
          <a:lstStyle/>
          <a:p>
            <a:pPr eaLnBrk="1" hangingPunct="1"/>
            <a:r>
              <a:rPr lang="en-US" altLang="zh-TW" sz="3200" dirty="0" smtClean="0"/>
              <a:t>Distributed File System</a:t>
            </a:r>
          </a:p>
        </p:txBody>
      </p:sp>
      <p:sp>
        <p:nvSpPr>
          <p:cNvPr id="12291" name="Rectangle 3"/>
          <p:cNvSpPr>
            <a:spLocks noGrp="1" noChangeArrowheads="1"/>
          </p:cNvSpPr>
          <p:nvPr>
            <p:ph idx="1"/>
          </p:nvPr>
        </p:nvSpPr>
        <p:spPr>
          <a:xfrm>
            <a:off x="354084" y="904009"/>
            <a:ext cx="8228806" cy="5455227"/>
          </a:xfrm>
        </p:spPr>
        <p:txBody>
          <a:bodyPr>
            <a:normAutofit/>
          </a:bodyPr>
          <a:lstStyle/>
          <a:p>
            <a:pPr eaLnBrk="1" hangingPunct="1"/>
            <a:r>
              <a:rPr lang="en-US" altLang="zh-TW" sz="2400" dirty="0" smtClean="0"/>
              <a:t>Single Namespace for entire cluster</a:t>
            </a:r>
          </a:p>
          <a:p>
            <a:pPr eaLnBrk="1" hangingPunct="1"/>
            <a:r>
              <a:rPr lang="en-US" altLang="zh-TW" sz="2400" dirty="0" smtClean="0"/>
              <a:t>Data Coherency: Write-once-read-many access model</a:t>
            </a:r>
          </a:p>
          <a:p>
            <a:pPr eaLnBrk="1" hangingPunct="1"/>
            <a:r>
              <a:rPr lang="en-US" altLang="zh-TW" sz="2400" dirty="0" smtClean="0"/>
              <a:t>Files are broken up into blocks: Typically 64MB block size; Each block replicated on multiple </a:t>
            </a:r>
            <a:r>
              <a:rPr lang="en-US" altLang="zh-TW" sz="2400" dirty="0" err="1" smtClean="0"/>
              <a:t>DataNodes</a:t>
            </a:r>
            <a:endParaRPr lang="en-US" altLang="zh-TW" sz="2400" dirty="0" smtClean="0"/>
          </a:p>
          <a:p>
            <a:pPr eaLnBrk="1" hangingPunct="1"/>
            <a:r>
              <a:rPr lang="en-US" altLang="zh-TW" sz="2400" dirty="0" smtClean="0"/>
              <a:t>Intelligent Client: Client can find location of blocks; Client accesses data directly from </a:t>
            </a:r>
            <a:r>
              <a:rPr lang="en-US" altLang="zh-TW" sz="2400" dirty="0" err="1" smtClean="0"/>
              <a:t>DataNode</a:t>
            </a:r>
            <a:endParaRPr lang="en-US" altLang="zh-TW" sz="2400" dirty="0" smtClean="0"/>
          </a:p>
          <a:p>
            <a:pPr eaLnBrk="1" hangingPunct="1"/>
            <a:r>
              <a:rPr lang="en-US" altLang="zh-TW" sz="2400" dirty="0" smtClean="0"/>
              <a:t>Main Properties of HDFS</a:t>
            </a:r>
          </a:p>
          <a:p>
            <a:pPr lvl="1"/>
            <a:r>
              <a:rPr lang="en-US" altLang="zh-TW" sz="2000" dirty="0"/>
              <a:t>Large: A HDFS instance may consist of thousands of server machines, each storing part of the file system’s data</a:t>
            </a:r>
          </a:p>
          <a:p>
            <a:pPr lvl="1"/>
            <a:r>
              <a:rPr lang="en-US" altLang="zh-TW" sz="2000" dirty="0"/>
              <a:t>Replication: Each data block is replicated many times (default is 3)</a:t>
            </a:r>
          </a:p>
          <a:p>
            <a:pPr lvl="1"/>
            <a:r>
              <a:rPr lang="en-US" altLang="zh-TW" sz="2000" dirty="0"/>
              <a:t>Failure: Failure is the norm rather than exception</a:t>
            </a:r>
          </a:p>
          <a:p>
            <a:pPr lvl="1"/>
            <a:r>
              <a:rPr lang="en-US" altLang="zh-TW" sz="2000" dirty="0"/>
              <a:t>Fault Tolerance: Detection of faults and quick, automatic recovery from them is a core architectural goal of HDFS</a:t>
            </a:r>
          </a:p>
          <a:p>
            <a:pPr lvl="1"/>
            <a:r>
              <a:rPr lang="en-US" altLang="zh-TW" sz="2000" dirty="0" err="1"/>
              <a:t>Namenode</a:t>
            </a:r>
            <a:r>
              <a:rPr lang="en-US" altLang="zh-TW" sz="2000" dirty="0"/>
              <a:t> is consistently checking </a:t>
            </a:r>
            <a:r>
              <a:rPr lang="en-US" altLang="zh-TW" sz="2000" dirty="0" err="1"/>
              <a:t>Datanodes</a:t>
            </a:r>
            <a:r>
              <a:rPr lang="en-US" altLang="zh-TW" sz="2000" dirty="0"/>
              <a:t> </a:t>
            </a:r>
          </a:p>
          <a:p>
            <a:pPr eaLnBrk="1" hangingPunct="1"/>
            <a:endParaRPr lang="en-US" altLang="zh-TW" sz="2400" dirty="0" smtClean="0"/>
          </a:p>
        </p:txBody>
      </p:sp>
    </p:spTree>
    <p:extLst>
      <p:ext uri="{BB962C8B-B14F-4D97-AF65-F5344CB8AC3E}">
        <p14:creationId xmlns:p14="http://schemas.microsoft.com/office/powerpoint/2010/main" val="18862859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Hadoop Distributed File System (HDFS)</a:t>
            </a:r>
            <a:endParaRPr lang="en-US" sz="3600" dirty="0"/>
          </a:p>
        </p:txBody>
      </p:sp>
      <p:pic>
        <p:nvPicPr>
          <p:cNvPr id="28" name="Content Placeholder 7" descr="hdfsdatanodes.gif"/>
          <p:cNvPicPr>
            <a:picLocks noGrp="1" noChangeAspect="1"/>
          </p:cNvPicPr>
          <p:nvPr>
            <p:ph idx="1"/>
          </p:nvPr>
        </p:nvPicPr>
        <p:blipFill>
          <a:blip r:embed="rId2">
            <a:extLst>
              <a:ext uri="{28A0092B-C50C-407E-A947-70E740481C1C}">
                <a14:useLocalDpi xmlns:a14="http://schemas.microsoft.com/office/drawing/2010/main" val="0"/>
              </a:ext>
            </a:extLst>
          </a:blip>
          <a:srcRect l="-57407" r="-57407"/>
          <a:stretch>
            <a:fillRect/>
          </a:stretch>
        </p:blipFill>
        <p:spPr>
          <a:xfrm>
            <a:off x="-1803400" y="2349299"/>
            <a:ext cx="8229600" cy="3340100"/>
          </a:xfrm>
        </p:spPr>
      </p:pic>
      <p:sp>
        <p:nvSpPr>
          <p:cNvPr id="4" name="Slide Number Placeholder 3"/>
          <p:cNvSpPr>
            <a:spLocks noGrp="1"/>
          </p:cNvSpPr>
          <p:nvPr>
            <p:ph type="sldNum" sz="quarter" idx="12"/>
          </p:nvPr>
        </p:nvSpPr>
        <p:spPr/>
        <p:txBody>
          <a:bodyPr/>
          <a:lstStyle/>
          <a:p>
            <a:fld id="{EBFB1032-EA64-7144-B003-9BCC9D94B503}" type="slidenum">
              <a:rPr lang="en-US" smtClean="0"/>
              <a:t>22</a:t>
            </a:fld>
            <a:endParaRPr lang="en-US" dirty="0"/>
          </a:p>
        </p:txBody>
      </p:sp>
      <p:grpSp>
        <p:nvGrpSpPr>
          <p:cNvPr id="5" name="Group 21"/>
          <p:cNvGrpSpPr>
            <a:grpSpLocks/>
          </p:cNvGrpSpPr>
          <p:nvPr/>
        </p:nvGrpSpPr>
        <p:grpSpPr bwMode="auto">
          <a:xfrm>
            <a:off x="850900" y="3545216"/>
            <a:ext cx="2908300" cy="660400"/>
            <a:chOff x="3086100" y="2743200"/>
            <a:chExt cx="2908300" cy="660400"/>
          </a:xfrm>
        </p:grpSpPr>
        <p:cxnSp>
          <p:nvCxnSpPr>
            <p:cNvPr id="6" name="Straight Arrow Connector 5"/>
            <p:cNvCxnSpPr/>
            <p:nvPr/>
          </p:nvCxnSpPr>
          <p:spPr>
            <a:xfrm flipH="1">
              <a:off x="3086100" y="2743200"/>
              <a:ext cx="1422400" cy="6604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4038600" y="2743200"/>
              <a:ext cx="469900" cy="6604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508500" y="2743200"/>
              <a:ext cx="596900" cy="6604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4508500" y="2743200"/>
              <a:ext cx="1485900" cy="6604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0" name="Group 9"/>
          <p:cNvGrpSpPr/>
          <p:nvPr/>
        </p:nvGrpSpPr>
        <p:grpSpPr>
          <a:xfrm>
            <a:off x="4279086" y="2310425"/>
            <a:ext cx="4748529" cy="657292"/>
            <a:chOff x="4279086" y="2310425"/>
            <a:chExt cx="4748529" cy="657292"/>
          </a:xfrm>
        </p:grpSpPr>
        <p:sp>
          <p:nvSpPr>
            <p:cNvPr id="11" name="Left Arrow 10"/>
            <p:cNvSpPr/>
            <p:nvPr/>
          </p:nvSpPr>
          <p:spPr>
            <a:xfrm rot="20163939">
              <a:off x="4279086" y="2648596"/>
              <a:ext cx="603252" cy="319121"/>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859512" y="2310425"/>
              <a:ext cx="4168103" cy="646331"/>
            </a:xfrm>
            <a:prstGeom prst="rect">
              <a:avLst/>
            </a:prstGeom>
            <a:noFill/>
          </p:spPr>
          <p:txBody>
            <a:bodyPr wrap="none" rtlCol="0">
              <a:spAutoFit/>
            </a:bodyPr>
            <a:lstStyle/>
            <a:p>
              <a:r>
                <a:rPr lang="en-US" b="1" dirty="0" smtClean="0">
                  <a:solidFill>
                    <a:srgbClr val="FF0000"/>
                  </a:solidFill>
                </a:rPr>
                <a:t>Centralized </a:t>
              </a:r>
              <a:r>
                <a:rPr lang="en-US" b="1" dirty="0" err="1" smtClean="0">
                  <a:solidFill>
                    <a:srgbClr val="FF0000"/>
                  </a:solidFill>
                </a:rPr>
                <a:t>namenode</a:t>
              </a:r>
              <a:r>
                <a:rPr lang="en-US" b="1" dirty="0" smtClean="0">
                  <a:solidFill>
                    <a:srgbClr val="FF0000"/>
                  </a:solidFill>
                </a:rPr>
                <a:t> </a:t>
              </a:r>
            </a:p>
            <a:p>
              <a:r>
                <a:rPr lang="en-US" dirty="0"/>
                <a:t> </a:t>
              </a:r>
              <a:r>
                <a:rPr lang="en-US" dirty="0" smtClean="0"/>
                <a:t>   - Maintains metadata info about files</a:t>
              </a:r>
              <a:endParaRPr lang="en-US" dirty="0"/>
            </a:p>
          </p:txBody>
        </p:sp>
      </p:grpSp>
      <p:grpSp>
        <p:nvGrpSpPr>
          <p:cNvPr id="13" name="Group 12"/>
          <p:cNvGrpSpPr/>
          <p:nvPr/>
        </p:nvGrpSpPr>
        <p:grpSpPr>
          <a:xfrm>
            <a:off x="4238462" y="4306019"/>
            <a:ext cx="4789153" cy="1477328"/>
            <a:chOff x="4238462" y="4020943"/>
            <a:chExt cx="4789153" cy="1477328"/>
          </a:xfrm>
        </p:grpSpPr>
        <p:sp>
          <p:nvSpPr>
            <p:cNvPr id="14" name="Left Arrow 13"/>
            <p:cNvSpPr/>
            <p:nvPr/>
          </p:nvSpPr>
          <p:spPr>
            <a:xfrm rot="20163939">
              <a:off x="4238462" y="4359114"/>
              <a:ext cx="603252" cy="319121"/>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4818888" y="4020943"/>
              <a:ext cx="4208727" cy="1477328"/>
            </a:xfrm>
            <a:prstGeom prst="rect">
              <a:avLst/>
            </a:prstGeom>
            <a:noFill/>
          </p:spPr>
          <p:txBody>
            <a:bodyPr wrap="square" rtlCol="0">
              <a:spAutoFit/>
            </a:bodyPr>
            <a:lstStyle/>
            <a:p>
              <a:r>
                <a:rPr lang="en-US" b="1" dirty="0" smtClean="0">
                  <a:solidFill>
                    <a:srgbClr val="FF0000"/>
                  </a:solidFill>
                </a:rPr>
                <a:t>Many </a:t>
              </a:r>
              <a:r>
                <a:rPr lang="en-US" b="1" dirty="0" err="1" smtClean="0">
                  <a:solidFill>
                    <a:srgbClr val="FF0000"/>
                  </a:solidFill>
                </a:rPr>
                <a:t>datanode</a:t>
              </a:r>
              <a:r>
                <a:rPr lang="en-US" b="1" dirty="0" smtClean="0">
                  <a:solidFill>
                    <a:srgbClr val="FF0000"/>
                  </a:solidFill>
                </a:rPr>
                <a:t> (1000</a:t>
              </a:r>
              <a:r>
                <a:rPr lang="en-US" sz="1400" b="1" dirty="0" smtClean="0">
                  <a:solidFill>
                    <a:srgbClr val="FF0000"/>
                  </a:solidFill>
                </a:rPr>
                <a:t>s</a:t>
              </a:r>
              <a:r>
                <a:rPr lang="en-US" b="1" dirty="0" smtClean="0">
                  <a:solidFill>
                    <a:srgbClr val="FF0000"/>
                  </a:solidFill>
                </a:rPr>
                <a:t>)</a:t>
              </a:r>
            </a:p>
            <a:p>
              <a:r>
                <a:rPr lang="en-US" dirty="0"/>
                <a:t> </a:t>
              </a:r>
              <a:r>
                <a:rPr lang="en-US" dirty="0" smtClean="0"/>
                <a:t>   - Store the actual data</a:t>
              </a:r>
            </a:p>
            <a:p>
              <a:r>
                <a:rPr lang="en-US" dirty="0"/>
                <a:t> </a:t>
              </a:r>
              <a:r>
                <a:rPr lang="en-US" dirty="0" smtClean="0"/>
                <a:t>   - Files are divided into blocks</a:t>
              </a:r>
            </a:p>
            <a:p>
              <a:r>
                <a:rPr lang="en-US" dirty="0"/>
                <a:t> </a:t>
              </a:r>
              <a:r>
                <a:rPr lang="en-US" dirty="0" smtClean="0"/>
                <a:t>   - Each block is replicated </a:t>
              </a:r>
              <a:r>
                <a:rPr lang="en-US" i="1" dirty="0" smtClean="0"/>
                <a:t>N</a:t>
              </a:r>
              <a:r>
                <a:rPr lang="en-US" dirty="0" smtClean="0"/>
                <a:t> times     </a:t>
              </a:r>
            </a:p>
            <a:p>
              <a:r>
                <a:rPr lang="en-US" dirty="0"/>
                <a:t> </a:t>
              </a:r>
              <a:r>
                <a:rPr lang="en-US" dirty="0" smtClean="0"/>
                <a:t>      (Default = 3)</a:t>
              </a:r>
              <a:endParaRPr lang="en-US" dirty="0"/>
            </a:p>
          </p:txBody>
        </p:sp>
      </p:grpSp>
      <p:grpSp>
        <p:nvGrpSpPr>
          <p:cNvPr id="16" name="Group 15"/>
          <p:cNvGrpSpPr/>
          <p:nvPr/>
        </p:nvGrpSpPr>
        <p:grpSpPr>
          <a:xfrm>
            <a:off x="4934717" y="3259160"/>
            <a:ext cx="2506518" cy="379915"/>
            <a:chOff x="5090225" y="3220286"/>
            <a:chExt cx="2506518" cy="379915"/>
          </a:xfrm>
        </p:grpSpPr>
        <p:sp>
          <p:nvSpPr>
            <p:cNvPr id="17" name="Rectangle 16"/>
            <p:cNvSpPr/>
            <p:nvPr/>
          </p:nvSpPr>
          <p:spPr>
            <a:xfrm>
              <a:off x="5924558" y="3220286"/>
              <a:ext cx="1672185" cy="338667"/>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5090225" y="3230869"/>
              <a:ext cx="812508" cy="369332"/>
            </a:xfrm>
            <a:prstGeom prst="rect">
              <a:avLst/>
            </a:prstGeom>
            <a:noFill/>
          </p:spPr>
          <p:txBody>
            <a:bodyPr wrap="none" rtlCol="0">
              <a:spAutoFit/>
            </a:bodyPr>
            <a:lstStyle/>
            <a:p>
              <a:r>
                <a:rPr lang="en-US" dirty="0" smtClean="0"/>
                <a:t>File </a:t>
              </a:r>
              <a:r>
                <a:rPr lang="en-US" i="1" dirty="0" smtClean="0"/>
                <a:t>F</a:t>
              </a:r>
              <a:endParaRPr lang="en-US" i="1" dirty="0"/>
            </a:p>
          </p:txBody>
        </p:sp>
      </p:grpSp>
      <p:grpSp>
        <p:nvGrpSpPr>
          <p:cNvPr id="19" name="Group 18"/>
          <p:cNvGrpSpPr/>
          <p:nvPr/>
        </p:nvGrpSpPr>
        <p:grpSpPr>
          <a:xfrm>
            <a:off x="5773289" y="3259160"/>
            <a:ext cx="1667946" cy="338667"/>
            <a:chOff x="5369989" y="2131488"/>
            <a:chExt cx="1667946" cy="338667"/>
          </a:xfrm>
        </p:grpSpPr>
        <p:sp>
          <p:nvSpPr>
            <p:cNvPr id="20" name="Rectangle 19"/>
            <p:cNvSpPr/>
            <p:nvPr/>
          </p:nvSpPr>
          <p:spPr>
            <a:xfrm>
              <a:off x="5369989" y="2131488"/>
              <a:ext cx="313266" cy="338667"/>
            </a:xfrm>
            <a:prstGeom prst="rect">
              <a:avLst/>
            </a:prstGeom>
            <a:solidFill>
              <a:srgbClr val="7DAA00">
                <a:alpha val="76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1</a:t>
              </a:r>
              <a:endParaRPr lang="en-US" dirty="0">
                <a:solidFill>
                  <a:schemeClr val="tx1"/>
                </a:solidFill>
              </a:endParaRPr>
            </a:p>
          </p:txBody>
        </p:sp>
        <p:sp>
          <p:nvSpPr>
            <p:cNvPr id="21" name="Rectangle 20"/>
            <p:cNvSpPr/>
            <p:nvPr/>
          </p:nvSpPr>
          <p:spPr>
            <a:xfrm>
              <a:off x="5710778" y="2131488"/>
              <a:ext cx="313266" cy="338667"/>
            </a:xfrm>
            <a:prstGeom prst="rect">
              <a:avLst/>
            </a:prstGeom>
            <a:solidFill>
              <a:srgbClr val="7DAA00">
                <a:alpha val="76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2</a:t>
              </a:r>
              <a:endParaRPr lang="en-US" dirty="0">
                <a:solidFill>
                  <a:schemeClr val="tx1"/>
                </a:solidFill>
              </a:endParaRPr>
            </a:p>
          </p:txBody>
        </p:sp>
        <p:sp>
          <p:nvSpPr>
            <p:cNvPr id="22" name="Rectangle 21"/>
            <p:cNvSpPr/>
            <p:nvPr/>
          </p:nvSpPr>
          <p:spPr>
            <a:xfrm>
              <a:off x="6051569" y="2131488"/>
              <a:ext cx="313266" cy="338667"/>
            </a:xfrm>
            <a:prstGeom prst="rect">
              <a:avLst/>
            </a:prstGeom>
            <a:solidFill>
              <a:srgbClr val="7DAA00">
                <a:alpha val="76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3</a:t>
              </a:r>
              <a:endParaRPr lang="en-US" dirty="0">
                <a:solidFill>
                  <a:schemeClr val="tx1"/>
                </a:solidFill>
              </a:endParaRPr>
            </a:p>
          </p:txBody>
        </p:sp>
        <p:sp>
          <p:nvSpPr>
            <p:cNvPr id="23" name="Rectangle 22"/>
            <p:cNvSpPr/>
            <p:nvPr/>
          </p:nvSpPr>
          <p:spPr>
            <a:xfrm>
              <a:off x="6392358" y="2131488"/>
              <a:ext cx="313266" cy="338667"/>
            </a:xfrm>
            <a:prstGeom prst="rect">
              <a:avLst/>
            </a:prstGeom>
            <a:solidFill>
              <a:srgbClr val="7DAA00">
                <a:alpha val="76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4</a:t>
              </a:r>
              <a:endParaRPr lang="en-US" dirty="0">
                <a:solidFill>
                  <a:schemeClr val="tx1"/>
                </a:solidFill>
              </a:endParaRPr>
            </a:p>
          </p:txBody>
        </p:sp>
        <p:sp>
          <p:nvSpPr>
            <p:cNvPr id="24" name="Rectangle 23"/>
            <p:cNvSpPr/>
            <p:nvPr/>
          </p:nvSpPr>
          <p:spPr>
            <a:xfrm>
              <a:off x="6724669" y="2131488"/>
              <a:ext cx="313266" cy="338667"/>
            </a:xfrm>
            <a:prstGeom prst="rect">
              <a:avLst/>
            </a:prstGeom>
            <a:solidFill>
              <a:srgbClr val="7DAA00">
                <a:alpha val="76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5</a:t>
              </a:r>
              <a:endParaRPr lang="en-US" dirty="0">
                <a:solidFill>
                  <a:schemeClr val="tx1"/>
                </a:solidFill>
              </a:endParaRPr>
            </a:p>
          </p:txBody>
        </p:sp>
      </p:grpSp>
      <p:grpSp>
        <p:nvGrpSpPr>
          <p:cNvPr id="25" name="Group 24"/>
          <p:cNvGrpSpPr/>
          <p:nvPr/>
        </p:nvGrpSpPr>
        <p:grpSpPr>
          <a:xfrm>
            <a:off x="7108924" y="3597827"/>
            <a:ext cx="1764763" cy="490439"/>
            <a:chOff x="7108924" y="3597827"/>
            <a:chExt cx="1764763" cy="490439"/>
          </a:xfrm>
        </p:grpSpPr>
        <p:cxnSp>
          <p:nvCxnSpPr>
            <p:cNvPr id="26" name="Straight Arrow Connector 25"/>
            <p:cNvCxnSpPr>
              <a:endCxn id="24" idx="2"/>
            </p:cNvCxnSpPr>
            <p:nvPr/>
          </p:nvCxnSpPr>
          <p:spPr>
            <a:xfrm flipH="1" flipV="1">
              <a:off x="7284602" y="3597827"/>
              <a:ext cx="516547" cy="1729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7108924" y="3718934"/>
              <a:ext cx="1764763" cy="369332"/>
            </a:xfrm>
            <a:prstGeom prst="rect">
              <a:avLst/>
            </a:prstGeom>
            <a:noFill/>
          </p:spPr>
          <p:txBody>
            <a:bodyPr wrap="none" rtlCol="0">
              <a:spAutoFit/>
            </a:bodyPr>
            <a:lstStyle/>
            <a:p>
              <a:r>
                <a:rPr lang="en-US" dirty="0" smtClean="0"/>
                <a:t>Blocks (64 MB)</a:t>
              </a:r>
              <a:endParaRPr lang="en-US" dirty="0"/>
            </a:p>
          </p:txBody>
        </p:sp>
      </p:grpSp>
    </p:spTree>
    <p:extLst>
      <p:ext uri="{BB962C8B-B14F-4D97-AF65-F5344CB8AC3E}">
        <p14:creationId xmlns:p14="http://schemas.microsoft.com/office/powerpoint/2010/main" val="35112017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Filesystem</a:t>
            </a:r>
            <a:r>
              <a:rPr lang="en-US" altLang="zh-TW" dirty="0" smtClean="0"/>
              <a:t> Metadata</a:t>
            </a:r>
            <a:endParaRPr lang="zh-TW" altLang="en-US" dirty="0"/>
          </a:p>
        </p:txBody>
      </p:sp>
      <p:sp>
        <p:nvSpPr>
          <p:cNvPr id="3" name="內容版面配置區 2"/>
          <p:cNvSpPr>
            <a:spLocks noGrp="1"/>
          </p:cNvSpPr>
          <p:nvPr>
            <p:ph idx="1"/>
          </p:nvPr>
        </p:nvSpPr>
        <p:spPr>
          <a:xfrm>
            <a:off x="457200" y="1417638"/>
            <a:ext cx="8229600" cy="4525963"/>
          </a:xfrm>
        </p:spPr>
        <p:txBody>
          <a:bodyPr>
            <a:normAutofit/>
          </a:bodyPr>
          <a:lstStyle/>
          <a:p>
            <a:r>
              <a:rPr lang="en-US" altLang="zh-TW" sz="2400" dirty="0" smtClean="0"/>
              <a:t>The HDFS namespace is stored by </a:t>
            </a:r>
            <a:r>
              <a:rPr lang="en-US" altLang="zh-TW" sz="2400" dirty="0" err="1" smtClean="0"/>
              <a:t>Namenode</a:t>
            </a:r>
            <a:endParaRPr lang="en-US" altLang="zh-TW" sz="2400" dirty="0" smtClean="0"/>
          </a:p>
          <a:p>
            <a:r>
              <a:rPr lang="en-US" altLang="zh-TW" sz="2400" dirty="0" smtClean="0"/>
              <a:t>Types of metadata: List of files, List of Blocks for each file, List of </a:t>
            </a:r>
            <a:r>
              <a:rPr lang="en-US" altLang="zh-TW" sz="2400" dirty="0" err="1" smtClean="0"/>
              <a:t>DataNodes</a:t>
            </a:r>
            <a:r>
              <a:rPr lang="en-US" altLang="zh-TW" sz="2400" dirty="0" smtClean="0"/>
              <a:t> for each block, File attributes, e.g. creation time, replication factor</a:t>
            </a:r>
          </a:p>
          <a:p>
            <a:r>
              <a:rPr lang="en-US" altLang="zh-TW" sz="2400" dirty="0" err="1" smtClean="0"/>
              <a:t>Namenode</a:t>
            </a:r>
            <a:r>
              <a:rPr lang="en-US" altLang="zh-TW" sz="2400" dirty="0" smtClean="0"/>
              <a:t> uses a transaction log called the </a:t>
            </a:r>
            <a:r>
              <a:rPr lang="en-US" altLang="zh-TW" sz="2400" dirty="0" err="1" smtClean="0"/>
              <a:t>EditLog</a:t>
            </a:r>
            <a:r>
              <a:rPr lang="en-US" altLang="zh-TW" sz="2400" dirty="0" smtClean="0"/>
              <a:t> to record every change that occurs to the </a:t>
            </a:r>
            <a:r>
              <a:rPr lang="en-US" altLang="zh-TW" sz="2400" dirty="0" err="1" smtClean="0"/>
              <a:t>filesystem</a:t>
            </a:r>
            <a:r>
              <a:rPr lang="en-US" altLang="zh-TW" sz="2400" dirty="0" smtClean="0"/>
              <a:t> meta data.</a:t>
            </a:r>
          </a:p>
          <a:p>
            <a:pPr lvl="1"/>
            <a:r>
              <a:rPr lang="en-US" altLang="zh-TW" sz="2000" dirty="0" smtClean="0"/>
              <a:t>creating a new file, Change replication factor of a </a:t>
            </a:r>
            <a:r>
              <a:rPr lang="en-US" altLang="zh-TW" sz="2000" dirty="0"/>
              <a:t>file, file deletions </a:t>
            </a:r>
            <a:r>
              <a:rPr lang="en-US" altLang="zh-TW" sz="2000" dirty="0" err="1" smtClean="0"/>
              <a:t>etc</a:t>
            </a:r>
            <a:endParaRPr lang="en-US" altLang="zh-TW" sz="2000" dirty="0" smtClean="0"/>
          </a:p>
          <a:p>
            <a:r>
              <a:rPr lang="en-US" altLang="zh-TW" sz="2400" dirty="0" err="1" smtClean="0"/>
              <a:t>EditLog</a:t>
            </a:r>
            <a:r>
              <a:rPr lang="en-US" altLang="zh-TW" sz="2400" dirty="0" smtClean="0"/>
              <a:t> is stored in the </a:t>
            </a:r>
            <a:r>
              <a:rPr lang="en-US" altLang="zh-TW" sz="2400" dirty="0" err="1" smtClean="0"/>
              <a:t>Namenode’s</a:t>
            </a:r>
            <a:r>
              <a:rPr lang="en-US" altLang="zh-TW" sz="2400" dirty="0" smtClean="0"/>
              <a:t> local </a:t>
            </a:r>
            <a:r>
              <a:rPr lang="en-US" altLang="zh-TW" sz="2400" dirty="0" err="1" smtClean="0"/>
              <a:t>filesystem</a:t>
            </a:r>
            <a:endParaRPr lang="en-US" altLang="zh-TW" sz="2400" dirty="0" smtClean="0"/>
          </a:p>
          <a:p>
            <a:r>
              <a:rPr lang="en-US" altLang="zh-TW" sz="2400" dirty="0" smtClean="0"/>
              <a:t>Entire </a:t>
            </a:r>
            <a:r>
              <a:rPr lang="en-US" altLang="zh-TW" sz="2400" dirty="0" err="1" smtClean="0"/>
              <a:t>filesystem</a:t>
            </a:r>
            <a:r>
              <a:rPr lang="en-US" altLang="zh-TW" sz="2400" dirty="0" smtClean="0"/>
              <a:t> namespace including mapping of blocks to files and file system properties is stored in a file </a:t>
            </a:r>
            <a:r>
              <a:rPr lang="en-US" altLang="zh-TW" sz="2400" dirty="0" err="1" smtClean="0"/>
              <a:t>FsImage</a:t>
            </a:r>
            <a:r>
              <a:rPr lang="en-US" altLang="zh-TW" sz="2400" dirty="0" smtClean="0"/>
              <a:t>. Stored in </a:t>
            </a:r>
            <a:r>
              <a:rPr lang="en-US" altLang="zh-TW" sz="2400" dirty="0" err="1" smtClean="0"/>
              <a:t>Namenode’s</a:t>
            </a:r>
            <a:r>
              <a:rPr lang="en-US" altLang="zh-TW" sz="2400" dirty="0" smtClean="0"/>
              <a:t> local </a:t>
            </a:r>
            <a:r>
              <a:rPr lang="en-US" altLang="zh-TW" sz="2400" dirty="0" err="1" smtClean="0"/>
              <a:t>filesystem</a:t>
            </a:r>
            <a:r>
              <a:rPr lang="en-US" altLang="zh-TW" sz="2400" dirty="0" smtClean="0"/>
              <a:t>.</a:t>
            </a:r>
          </a:p>
          <a:p>
            <a:endParaRPr lang="zh-TW" altLang="en-US" sz="2400" dirty="0"/>
          </a:p>
        </p:txBody>
      </p:sp>
      <p:sp>
        <p:nvSpPr>
          <p:cNvPr id="4" name="投影片編號版面配置區 3"/>
          <p:cNvSpPr>
            <a:spLocks noGrp="1"/>
          </p:cNvSpPr>
          <p:nvPr>
            <p:ph type="sldNum" sz="quarter" idx="12"/>
          </p:nvPr>
        </p:nvSpPr>
        <p:spPr/>
        <p:txBody>
          <a:bodyPr/>
          <a:lstStyle/>
          <a:p>
            <a:fld id="{EBFB1032-EA64-7144-B003-9BCC9D94B503}" type="slidenum">
              <a:rPr lang="en-US" smtClean="0"/>
              <a:t>23</a:t>
            </a:fld>
            <a:endParaRPr lang="en-US" dirty="0"/>
          </a:p>
        </p:txBody>
      </p:sp>
    </p:spTree>
    <p:extLst>
      <p:ext uri="{BB962C8B-B14F-4D97-AF65-F5344CB8AC3E}">
        <p14:creationId xmlns:p14="http://schemas.microsoft.com/office/powerpoint/2010/main" val="23128431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8662" y="348560"/>
            <a:ext cx="9144000" cy="1143000"/>
          </a:xfrm>
        </p:spPr>
        <p:txBody>
          <a:bodyPr>
            <a:normAutofit/>
          </a:bodyPr>
          <a:lstStyle/>
          <a:p>
            <a:pPr eaLnBrk="1" hangingPunct="1"/>
            <a:r>
              <a:rPr lang="en-US" altLang="zh-TW" sz="3200" dirty="0">
                <a:ea typeface="新細明體" panose="02020500000000000000" pitchFamily="18" charset="-120"/>
              </a:rPr>
              <a:t>Automatic Parallel Execution in </a:t>
            </a:r>
            <a:r>
              <a:rPr lang="en-US" altLang="zh-TW" sz="3200" dirty="0" err="1" smtClean="0">
                <a:ea typeface="新細明體" panose="02020500000000000000" pitchFamily="18" charset="-120"/>
              </a:rPr>
              <a:t>MapReduce</a:t>
            </a:r>
            <a:endParaRPr lang="en-US" altLang="zh-TW" sz="3200" dirty="0">
              <a:ea typeface="新細明體" panose="02020500000000000000" pitchFamily="18" charset="-120"/>
            </a:endParaRPr>
          </a:p>
        </p:txBody>
      </p:sp>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1" y="1270511"/>
            <a:ext cx="6800851"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ext Box 4"/>
          <p:cNvSpPr txBox="1">
            <a:spLocks noChangeArrowheads="1"/>
          </p:cNvSpPr>
          <p:nvPr/>
        </p:nvSpPr>
        <p:spPr bwMode="auto">
          <a:xfrm>
            <a:off x="102641" y="5544587"/>
            <a:ext cx="894805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defTabSz="914400">
              <a:buFont typeface="Arial" panose="020B0604020202020204" pitchFamily="34" charset="0"/>
              <a:buChar char="•"/>
            </a:pPr>
            <a:r>
              <a:rPr lang="en-US" altLang="zh-TW" sz="2000" dirty="0" smtClean="0">
                <a:solidFill>
                  <a:srgbClr val="000000"/>
                </a:solidFill>
                <a:ea typeface="新細明體" panose="02020500000000000000" pitchFamily="18" charset="-120"/>
              </a:rPr>
              <a:t>Handles </a:t>
            </a:r>
            <a:r>
              <a:rPr lang="en-US" altLang="zh-TW" sz="2000" dirty="0">
                <a:solidFill>
                  <a:srgbClr val="000000"/>
                </a:solidFill>
                <a:ea typeface="新細明體" panose="02020500000000000000" pitchFamily="18" charset="-120"/>
              </a:rPr>
              <a:t>failures automatically, e.g., restarts tasks if a node fails; runs multiples copies of the same task to avoid a slow task slowing down the whole job</a:t>
            </a:r>
          </a:p>
        </p:txBody>
      </p:sp>
    </p:spTree>
    <p:extLst>
      <p:ext uri="{BB962C8B-B14F-4D97-AF65-F5344CB8AC3E}">
        <p14:creationId xmlns:p14="http://schemas.microsoft.com/office/powerpoint/2010/main" val="1703661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400" dirty="0">
                <a:solidFill>
                  <a:prstClr val="black"/>
                </a:solidFill>
              </a:rPr>
              <a:t>Mapping workers to Processors</a:t>
            </a:r>
            <a:endParaRPr lang="zh-TW" altLang="en-US" dirty="0"/>
          </a:p>
        </p:txBody>
      </p:sp>
      <p:sp>
        <p:nvSpPr>
          <p:cNvPr id="3" name="內容版面配置區 2"/>
          <p:cNvSpPr>
            <a:spLocks noGrp="1"/>
          </p:cNvSpPr>
          <p:nvPr>
            <p:ph idx="1"/>
          </p:nvPr>
        </p:nvSpPr>
        <p:spPr>
          <a:xfrm>
            <a:off x="457200" y="1417638"/>
            <a:ext cx="8229600" cy="4629871"/>
          </a:xfrm>
        </p:spPr>
        <p:txBody>
          <a:bodyPr>
            <a:noAutofit/>
          </a:bodyPr>
          <a:lstStyle/>
          <a:p>
            <a:pPr lvl="0" fontAlgn="base">
              <a:spcBef>
                <a:spcPts val="1200"/>
              </a:spcBef>
              <a:spcAft>
                <a:spcPct val="0"/>
              </a:spcAft>
              <a:buFont typeface="Arial" charset="0"/>
              <a:buChar char="•"/>
            </a:pPr>
            <a:r>
              <a:rPr lang="en-US" altLang="zh-TW" sz="2400" dirty="0">
                <a:solidFill>
                  <a:prstClr val="black"/>
                </a:solidFill>
                <a:latin typeface="Times New Roman" pitchFamily="18" charset="0"/>
                <a:cs typeface="Times New Roman" pitchFamily="18" charset="0"/>
              </a:rPr>
              <a:t>The input data (on HDFS) is stored on the local disks of the machines in the cluster. HDFS divides each file into 64 MB blocks, and stores several copies of each block (typically 3 copies) on different machines. </a:t>
            </a:r>
          </a:p>
          <a:p>
            <a:pPr lvl="0" fontAlgn="base">
              <a:spcBef>
                <a:spcPts val="1800"/>
              </a:spcBef>
              <a:spcAft>
                <a:spcPct val="0"/>
              </a:spcAft>
              <a:buFont typeface="Arial" charset="0"/>
              <a:buChar char="•"/>
            </a:pPr>
            <a:r>
              <a:rPr lang="en-US" altLang="zh-TW" sz="2400" dirty="0">
                <a:solidFill>
                  <a:prstClr val="black"/>
                </a:solidFill>
                <a:latin typeface="Times New Roman" pitchFamily="18" charset="0"/>
                <a:cs typeface="Times New Roman" pitchFamily="18" charset="0"/>
              </a:rPr>
              <a:t>The </a:t>
            </a:r>
            <a:r>
              <a:rPr lang="en-US" altLang="zh-TW" sz="2400" dirty="0" err="1">
                <a:solidFill>
                  <a:prstClr val="black"/>
                </a:solidFill>
                <a:latin typeface="Times New Roman" pitchFamily="18" charset="0"/>
                <a:cs typeface="Times New Roman" pitchFamily="18" charset="0"/>
              </a:rPr>
              <a:t>MapReduce</a:t>
            </a:r>
            <a:r>
              <a:rPr lang="en-US" altLang="zh-TW" sz="2400" dirty="0">
                <a:solidFill>
                  <a:prstClr val="black"/>
                </a:solidFill>
                <a:latin typeface="Times New Roman" pitchFamily="18" charset="0"/>
                <a:cs typeface="Times New Roman" pitchFamily="18" charset="0"/>
              </a:rPr>
              <a:t> master takes the location information of the input files into account and attempts to schedule a map task on a machine that contains a replica of the corresponding input data. Failing that, it attempts to schedule a map task near a replica of that task's input data. When running large </a:t>
            </a:r>
            <a:r>
              <a:rPr lang="en-US" altLang="zh-TW" sz="2400" dirty="0" err="1">
                <a:solidFill>
                  <a:prstClr val="black"/>
                </a:solidFill>
                <a:latin typeface="Times New Roman" pitchFamily="18" charset="0"/>
                <a:cs typeface="Times New Roman" pitchFamily="18" charset="0"/>
              </a:rPr>
              <a:t>MapReduce</a:t>
            </a:r>
            <a:r>
              <a:rPr lang="en-US" altLang="zh-TW" sz="2400" dirty="0">
                <a:solidFill>
                  <a:prstClr val="black"/>
                </a:solidFill>
                <a:latin typeface="Times New Roman" pitchFamily="18" charset="0"/>
                <a:cs typeface="Times New Roman" pitchFamily="18" charset="0"/>
              </a:rPr>
              <a:t> operations on a significant fraction of the workers in a cluster, most input data is read locally and consumes no network bandwidth</a:t>
            </a:r>
            <a:r>
              <a:rPr lang="en-US" altLang="zh-TW" sz="2400" dirty="0" smtClean="0">
                <a:solidFill>
                  <a:prstClr val="black"/>
                </a:solidFill>
                <a:latin typeface="Times New Roman" pitchFamily="18" charset="0"/>
                <a:cs typeface="Times New Roman" pitchFamily="18" charset="0"/>
              </a:rPr>
              <a:t>.</a:t>
            </a:r>
            <a:endParaRPr lang="en-US" altLang="zh-TW" sz="2400" dirty="0">
              <a:solidFill>
                <a:prstClr val="black"/>
              </a:solidFill>
              <a:latin typeface="Times New Roman" pitchFamily="18" charset="0"/>
              <a:cs typeface="Times New Roman" pitchFamily="18" charset="0"/>
            </a:endParaRPr>
          </a:p>
        </p:txBody>
      </p:sp>
      <p:sp>
        <p:nvSpPr>
          <p:cNvPr id="4" name="投影片編號版面配置區 3"/>
          <p:cNvSpPr>
            <a:spLocks noGrp="1"/>
          </p:cNvSpPr>
          <p:nvPr>
            <p:ph type="sldNum" sz="quarter" idx="12"/>
          </p:nvPr>
        </p:nvSpPr>
        <p:spPr/>
        <p:txBody>
          <a:bodyPr/>
          <a:lstStyle/>
          <a:p>
            <a:fld id="{EBFB1032-EA64-7144-B003-9BCC9D94B503}" type="slidenum">
              <a:rPr lang="en-US" smtClean="0"/>
              <a:t>25</a:t>
            </a:fld>
            <a:endParaRPr lang="en-US" dirty="0"/>
          </a:p>
        </p:txBody>
      </p:sp>
    </p:spTree>
    <p:extLst>
      <p:ext uri="{BB962C8B-B14F-4D97-AF65-F5344CB8AC3E}">
        <p14:creationId xmlns:p14="http://schemas.microsoft.com/office/powerpoint/2010/main" val="1833919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400" dirty="0">
                <a:solidFill>
                  <a:prstClr val="black"/>
                </a:solidFill>
              </a:rPr>
              <a:t>Task Granularity</a:t>
            </a:r>
            <a:endParaRPr lang="zh-TW" altLang="en-US" dirty="0"/>
          </a:p>
        </p:txBody>
      </p:sp>
      <p:sp>
        <p:nvSpPr>
          <p:cNvPr id="3" name="內容版面配置區 2"/>
          <p:cNvSpPr>
            <a:spLocks noGrp="1"/>
          </p:cNvSpPr>
          <p:nvPr>
            <p:ph idx="1"/>
          </p:nvPr>
        </p:nvSpPr>
        <p:spPr>
          <a:xfrm>
            <a:off x="374073" y="1496291"/>
            <a:ext cx="8437418" cy="4525963"/>
          </a:xfrm>
        </p:spPr>
        <p:txBody>
          <a:bodyPr>
            <a:noAutofit/>
          </a:bodyPr>
          <a:lstStyle/>
          <a:p>
            <a:pPr lvl="0" fontAlgn="base">
              <a:spcAft>
                <a:spcPct val="0"/>
              </a:spcAft>
              <a:buFont typeface="Arial" charset="0"/>
              <a:buChar char="•"/>
            </a:pPr>
            <a:r>
              <a:rPr lang="en-US" altLang="zh-TW" sz="2400" dirty="0">
                <a:solidFill>
                  <a:prstClr val="black"/>
                </a:solidFill>
                <a:latin typeface="Times New Roman" pitchFamily="18" charset="0"/>
                <a:cs typeface="Times New Roman" pitchFamily="18" charset="0"/>
              </a:rPr>
              <a:t>The map phase has M pieces and the reduce phase has R pieces. </a:t>
            </a:r>
          </a:p>
          <a:p>
            <a:pPr lvl="0" fontAlgn="base">
              <a:spcAft>
                <a:spcPct val="0"/>
              </a:spcAft>
              <a:buFont typeface="Arial" charset="0"/>
              <a:buChar char="•"/>
            </a:pPr>
            <a:r>
              <a:rPr lang="en-US" altLang="zh-TW" sz="2400" dirty="0">
                <a:solidFill>
                  <a:prstClr val="black"/>
                </a:solidFill>
                <a:latin typeface="Times New Roman" pitchFamily="18" charset="0"/>
                <a:cs typeface="Times New Roman" pitchFamily="18" charset="0"/>
              </a:rPr>
              <a:t>M and R should be much larger than the number of </a:t>
            </a:r>
            <a:r>
              <a:rPr lang="en-US" altLang="zh-TW" sz="2400" b="1" dirty="0">
                <a:solidFill>
                  <a:prstClr val="black"/>
                </a:solidFill>
                <a:latin typeface="Times New Roman" pitchFamily="18" charset="0"/>
                <a:cs typeface="Times New Roman" pitchFamily="18" charset="0"/>
              </a:rPr>
              <a:t>worker machines</a:t>
            </a:r>
            <a:r>
              <a:rPr lang="en-US" altLang="zh-TW" sz="2400" dirty="0">
                <a:solidFill>
                  <a:prstClr val="black"/>
                </a:solidFill>
                <a:latin typeface="Times New Roman" pitchFamily="18" charset="0"/>
                <a:cs typeface="Times New Roman" pitchFamily="18" charset="0"/>
              </a:rPr>
              <a:t>. </a:t>
            </a:r>
          </a:p>
          <a:p>
            <a:pPr lvl="0" fontAlgn="base">
              <a:spcAft>
                <a:spcPct val="0"/>
              </a:spcAft>
              <a:buFont typeface="Arial" charset="0"/>
              <a:buChar char="•"/>
            </a:pPr>
            <a:r>
              <a:rPr lang="en-US" altLang="zh-TW" sz="2400" dirty="0">
                <a:solidFill>
                  <a:prstClr val="black"/>
                </a:solidFill>
                <a:latin typeface="Times New Roman" pitchFamily="18" charset="0"/>
                <a:cs typeface="Times New Roman" pitchFamily="18" charset="0"/>
              </a:rPr>
              <a:t>Having each worker perform many different tasks improves dynamic load balancing, and also speeds up recovery when a worker fails.</a:t>
            </a:r>
          </a:p>
          <a:p>
            <a:pPr lvl="0" fontAlgn="base">
              <a:spcAft>
                <a:spcPct val="0"/>
              </a:spcAft>
              <a:buFont typeface="Arial" charset="0"/>
              <a:buChar char="•"/>
            </a:pPr>
            <a:r>
              <a:rPr lang="en-US" altLang="zh-TW" sz="2400" dirty="0">
                <a:solidFill>
                  <a:prstClr val="black"/>
                </a:solidFill>
                <a:latin typeface="Times New Roman" pitchFamily="18" charset="0"/>
                <a:cs typeface="Times New Roman" pitchFamily="18" charset="0"/>
              </a:rPr>
              <a:t>Larger the M and R, more the decisions the master must make</a:t>
            </a:r>
          </a:p>
          <a:p>
            <a:pPr lvl="0" fontAlgn="base">
              <a:spcAft>
                <a:spcPct val="0"/>
              </a:spcAft>
              <a:buFont typeface="Arial" charset="0"/>
              <a:buChar char="•"/>
            </a:pPr>
            <a:r>
              <a:rPr lang="en-US" altLang="zh-TW" sz="2400" dirty="0">
                <a:solidFill>
                  <a:prstClr val="black"/>
                </a:solidFill>
                <a:latin typeface="Times New Roman" pitchFamily="18" charset="0"/>
                <a:cs typeface="Times New Roman" pitchFamily="18" charset="0"/>
              </a:rPr>
              <a:t>R is often constrained by users because the output of each reduce task ends up in a separate output file.</a:t>
            </a:r>
          </a:p>
          <a:p>
            <a:pPr lvl="0" fontAlgn="base">
              <a:spcAft>
                <a:spcPct val="0"/>
              </a:spcAft>
              <a:buFont typeface="Arial" charset="0"/>
              <a:buChar char="•"/>
            </a:pPr>
            <a:r>
              <a:rPr lang="en-US" altLang="zh-TW" sz="2400" dirty="0">
                <a:solidFill>
                  <a:prstClr val="black"/>
                </a:solidFill>
                <a:latin typeface="Times New Roman" pitchFamily="18" charset="0"/>
                <a:cs typeface="Times New Roman" pitchFamily="18" charset="0"/>
              </a:rPr>
              <a:t>Typically,  (at Google), M = 200,000 and R = 5,000, using 2,000 worker machines.</a:t>
            </a:r>
          </a:p>
          <a:p>
            <a:endParaRPr lang="zh-TW" altLang="en-US" sz="2400" dirty="0"/>
          </a:p>
        </p:txBody>
      </p:sp>
      <p:sp>
        <p:nvSpPr>
          <p:cNvPr id="4" name="投影片編號版面配置區 3"/>
          <p:cNvSpPr>
            <a:spLocks noGrp="1"/>
          </p:cNvSpPr>
          <p:nvPr>
            <p:ph type="sldNum" sz="quarter" idx="12"/>
          </p:nvPr>
        </p:nvSpPr>
        <p:spPr/>
        <p:txBody>
          <a:bodyPr/>
          <a:lstStyle/>
          <a:p>
            <a:fld id="{EBFB1032-EA64-7144-B003-9BCC9D94B503}" type="slidenum">
              <a:rPr lang="en-US" smtClean="0"/>
              <a:t>26</a:t>
            </a:fld>
            <a:endParaRPr lang="en-US" dirty="0"/>
          </a:p>
        </p:txBody>
      </p:sp>
    </p:spTree>
    <p:extLst>
      <p:ext uri="{BB962C8B-B14F-4D97-AF65-F5344CB8AC3E}">
        <p14:creationId xmlns:p14="http://schemas.microsoft.com/office/powerpoint/2010/main" val="37064934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400" dirty="0">
                <a:solidFill>
                  <a:prstClr val="black"/>
                </a:solidFill>
              </a:rPr>
              <a:t>Additional support functions</a:t>
            </a:r>
            <a:endParaRPr lang="zh-TW" altLang="en-US" dirty="0"/>
          </a:p>
        </p:txBody>
      </p:sp>
      <p:sp>
        <p:nvSpPr>
          <p:cNvPr id="3" name="內容版面配置區 2"/>
          <p:cNvSpPr>
            <a:spLocks noGrp="1"/>
          </p:cNvSpPr>
          <p:nvPr>
            <p:ph idx="1"/>
          </p:nvPr>
        </p:nvSpPr>
        <p:spPr>
          <a:xfrm>
            <a:off x="457199" y="1600200"/>
            <a:ext cx="8354291" cy="4862945"/>
          </a:xfrm>
        </p:spPr>
        <p:txBody>
          <a:bodyPr>
            <a:normAutofit lnSpcReduction="10000"/>
          </a:bodyPr>
          <a:lstStyle/>
          <a:p>
            <a:pPr lvl="0" fontAlgn="base">
              <a:spcAft>
                <a:spcPct val="0"/>
              </a:spcAft>
              <a:buFont typeface="Arial" charset="0"/>
              <a:buChar char="•"/>
            </a:pPr>
            <a:r>
              <a:rPr lang="en-US" altLang="zh-TW" sz="2400" b="1" dirty="0">
                <a:solidFill>
                  <a:prstClr val="black"/>
                </a:solidFill>
                <a:latin typeface="Times New Roman" pitchFamily="18" charset="0"/>
                <a:cs typeface="Times New Roman" pitchFamily="18" charset="0"/>
              </a:rPr>
              <a:t>Partitioning function: </a:t>
            </a:r>
            <a:r>
              <a:rPr lang="en-US" altLang="zh-TW" sz="2400" dirty="0">
                <a:solidFill>
                  <a:prstClr val="black"/>
                </a:solidFill>
                <a:latin typeface="Times New Roman" pitchFamily="18" charset="0"/>
                <a:cs typeface="Times New Roman" pitchFamily="18" charset="0"/>
              </a:rPr>
              <a:t>The users of </a:t>
            </a:r>
            <a:r>
              <a:rPr lang="en-US" altLang="zh-TW" sz="2400" dirty="0" err="1">
                <a:solidFill>
                  <a:prstClr val="black"/>
                </a:solidFill>
                <a:latin typeface="Times New Roman" pitchFamily="18" charset="0"/>
                <a:cs typeface="Times New Roman" pitchFamily="18" charset="0"/>
              </a:rPr>
              <a:t>MapReduce</a:t>
            </a:r>
            <a:r>
              <a:rPr lang="en-US" altLang="zh-TW" sz="2400" dirty="0">
                <a:solidFill>
                  <a:prstClr val="black"/>
                </a:solidFill>
                <a:latin typeface="Times New Roman" pitchFamily="18" charset="0"/>
                <a:cs typeface="Times New Roman" pitchFamily="18" charset="0"/>
              </a:rPr>
              <a:t> specify the number of reduce tasks/output files that they desire (R). Data gets partitioned across these tasks using a partitioning function on the intermediate key. A default partitioning function is provided that uses hashing (e.g. .hash(key) mod R.). In some cases, it may be useful to partition data by some other function of the key. The user of the </a:t>
            </a:r>
            <a:r>
              <a:rPr lang="en-US" altLang="zh-TW" sz="2400" dirty="0" err="1">
                <a:solidFill>
                  <a:prstClr val="black"/>
                </a:solidFill>
                <a:latin typeface="Times New Roman" pitchFamily="18" charset="0"/>
                <a:cs typeface="Times New Roman" pitchFamily="18" charset="0"/>
              </a:rPr>
              <a:t>MapReduce</a:t>
            </a:r>
            <a:r>
              <a:rPr lang="en-US" altLang="zh-TW" sz="2400" dirty="0">
                <a:solidFill>
                  <a:prstClr val="black"/>
                </a:solidFill>
                <a:latin typeface="Times New Roman" pitchFamily="18" charset="0"/>
                <a:cs typeface="Times New Roman" pitchFamily="18" charset="0"/>
              </a:rPr>
              <a:t> library can provide a special partitioning function. </a:t>
            </a:r>
          </a:p>
          <a:p>
            <a:pPr lvl="0" fontAlgn="base">
              <a:spcAft>
                <a:spcPct val="0"/>
              </a:spcAft>
              <a:buFont typeface="Arial" charset="0"/>
              <a:buChar char="•"/>
            </a:pPr>
            <a:r>
              <a:rPr lang="en-US" altLang="zh-TW" sz="2400" b="1" dirty="0">
                <a:solidFill>
                  <a:prstClr val="black"/>
                </a:solidFill>
                <a:latin typeface="Times New Roman" pitchFamily="18" charset="0"/>
                <a:cs typeface="Times New Roman" pitchFamily="18" charset="0"/>
              </a:rPr>
              <a:t>Combiner function: </a:t>
            </a:r>
            <a:r>
              <a:rPr lang="en-US" altLang="zh-TW" sz="2400" dirty="0">
                <a:solidFill>
                  <a:prstClr val="black"/>
                </a:solidFill>
                <a:latin typeface="Times New Roman" pitchFamily="18" charset="0"/>
                <a:cs typeface="Times New Roman" pitchFamily="18" charset="0"/>
              </a:rPr>
              <a:t>User can specify a </a:t>
            </a:r>
            <a:r>
              <a:rPr lang="en-US" altLang="zh-TW" sz="2400" i="1" dirty="0">
                <a:solidFill>
                  <a:prstClr val="black"/>
                </a:solidFill>
                <a:latin typeface="Times New Roman" pitchFamily="18" charset="0"/>
                <a:cs typeface="Times New Roman" pitchFamily="18" charset="0"/>
              </a:rPr>
              <a:t>Combiner function that does partial merging of  </a:t>
            </a:r>
            <a:r>
              <a:rPr lang="en-US" altLang="zh-TW" sz="2400" dirty="0">
                <a:solidFill>
                  <a:prstClr val="black"/>
                </a:solidFill>
                <a:latin typeface="Times New Roman" pitchFamily="18" charset="0"/>
                <a:cs typeface="Times New Roman" pitchFamily="18" charset="0"/>
              </a:rPr>
              <a:t>the intermediate local disk data before it is sent over the network. The </a:t>
            </a:r>
            <a:r>
              <a:rPr lang="en-US" altLang="zh-TW" sz="2400" i="1" dirty="0">
                <a:solidFill>
                  <a:prstClr val="black"/>
                </a:solidFill>
                <a:latin typeface="Times New Roman" pitchFamily="18" charset="0"/>
                <a:cs typeface="Times New Roman" pitchFamily="18" charset="0"/>
              </a:rPr>
              <a:t>Combiner function is executed on each machine </a:t>
            </a:r>
            <a:r>
              <a:rPr lang="en-US" altLang="zh-TW" sz="2400" dirty="0">
                <a:solidFill>
                  <a:prstClr val="black"/>
                </a:solidFill>
                <a:latin typeface="Times New Roman" pitchFamily="18" charset="0"/>
                <a:cs typeface="Times New Roman" pitchFamily="18" charset="0"/>
              </a:rPr>
              <a:t>that performs a map task. Typically the same code is used to implement both the combiner and the reduce functions.</a:t>
            </a:r>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EBFB1032-EA64-7144-B003-9BCC9D94B503}" type="slidenum">
              <a:rPr lang="en-US" smtClean="0"/>
              <a:t>27</a:t>
            </a:fld>
            <a:endParaRPr lang="en-US" dirty="0"/>
          </a:p>
        </p:txBody>
      </p:sp>
    </p:spTree>
    <p:extLst>
      <p:ext uri="{BB962C8B-B14F-4D97-AF65-F5344CB8AC3E}">
        <p14:creationId xmlns:p14="http://schemas.microsoft.com/office/powerpoint/2010/main" val="39565863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100" y="244158"/>
            <a:ext cx="8638131" cy="1339850"/>
          </a:xfrm>
        </p:spPr>
        <p:txBody>
          <a:bodyPr>
            <a:normAutofit/>
          </a:bodyPr>
          <a:lstStyle/>
          <a:p>
            <a:r>
              <a:rPr lang="en-US" sz="3600" dirty="0"/>
              <a:t>Map-Reduce Execution Engine</a:t>
            </a:r>
            <a:br>
              <a:rPr lang="en-US" sz="3600" dirty="0"/>
            </a:br>
            <a:r>
              <a:rPr lang="en-US" sz="3600" dirty="0">
                <a:solidFill>
                  <a:srgbClr val="800000"/>
                </a:solidFill>
              </a:rPr>
              <a:t>(Example: Color Count)</a:t>
            </a:r>
            <a:endParaRPr lang="en-US" sz="3600" dirty="0"/>
          </a:p>
        </p:txBody>
      </p:sp>
      <p:sp>
        <p:nvSpPr>
          <p:cNvPr id="4" name="Slide Number Placeholder 3"/>
          <p:cNvSpPr>
            <a:spLocks noGrp="1"/>
          </p:cNvSpPr>
          <p:nvPr>
            <p:ph type="sldNum" sz="quarter" idx="12"/>
          </p:nvPr>
        </p:nvSpPr>
        <p:spPr/>
        <p:txBody>
          <a:bodyPr/>
          <a:lstStyle/>
          <a:p>
            <a:fld id="{EBFB1032-EA64-7144-B003-9BCC9D94B503}" type="slidenum">
              <a:rPr lang="en-US" smtClean="0"/>
              <a:t>28</a:t>
            </a:fld>
            <a:endParaRPr lang="en-US" dirty="0"/>
          </a:p>
        </p:txBody>
      </p:sp>
      <p:grpSp>
        <p:nvGrpSpPr>
          <p:cNvPr id="5" name="Group 4"/>
          <p:cNvGrpSpPr/>
          <p:nvPr/>
        </p:nvGrpSpPr>
        <p:grpSpPr>
          <a:xfrm>
            <a:off x="3155937" y="1680352"/>
            <a:ext cx="2099313" cy="4152939"/>
            <a:chOff x="2876837" y="1568696"/>
            <a:chExt cx="2099313" cy="4152939"/>
          </a:xfrm>
        </p:grpSpPr>
        <p:sp>
          <p:nvSpPr>
            <p:cNvPr id="6" name="Rectangle 5"/>
            <p:cNvSpPr/>
            <p:nvPr/>
          </p:nvSpPr>
          <p:spPr>
            <a:xfrm>
              <a:off x="2876837" y="2119311"/>
              <a:ext cx="2099313" cy="3602324"/>
            </a:xfrm>
            <a:prstGeom prst="rect">
              <a:avLst/>
            </a:prstGeom>
            <a:solidFill>
              <a:schemeClr val="accent2">
                <a:lumMod val="20000"/>
                <a:lumOff val="80000"/>
                <a:alpha val="52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083398" y="1568696"/>
              <a:ext cx="1663431" cy="523220"/>
            </a:xfrm>
            <a:prstGeom prst="rect">
              <a:avLst/>
            </a:prstGeom>
            <a:noFill/>
          </p:spPr>
          <p:txBody>
            <a:bodyPr wrap="square" rtlCol="0">
              <a:spAutoFit/>
            </a:bodyPr>
            <a:lstStyle/>
            <a:p>
              <a:pPr algn="ctr"/>
              <a:r>
                <a:rPr lang="en-US" sz="1400" dirty="0" smtClean="0"/>
                <a:t>Shuffle</a:t>
              </a:r>
              <a:r>
                <a:rPr lang="en-US" sz="1400" dirty="0"/>
                <a:t> </a:t>
              </a:r>
              <a:r>
                <a:rPr lang="en-US" sz="1400" dirty="0" smtClean="0"/>
                <a:t>&amp; Sorting based on </a:t>
              </a:r>
              <a:r>
                <a:rPr lang="en-US" sz="1400" i="1" dirty="0" smtClean="0"/>
                <a:t>k</a:t>
              </a:r>
              <a:endParaRPr lang="en-US" sz="1400" i="1" dirty="0"/>
            </a:p>
          </p:txBody>
        </p:sp>
      </p:grpSp>
      <p:pic>
        <p:nvPicPr>
          <p:cNvPr id="8" name="Picture 7"/>
          <p:cNvPicPr>
            <a:picLocks noChangeAspect="1"/>
          </p:cNvPicPr>
          <p:nvPr/>
        </p:nvPicPr>
        <p:blipFill>
          <a:blip r:embed="rId2"/>
          <a:stretch>
            <a:fillRect/>
          </a:stretch>
        </p:blipFill>
        <p:spPr>
          <a:xfrm>
            <a:off x="492118" y="2230967"/>
            <a:ext cx="1147647" cy="3602324"/>
          </a:xfrm>
          <a:prstGeom prst="rect">
            <a:avLst/>
          </a:prstGeom>
        </p:spPr>
      </p:pic>
      <p:grpSp>
        <p:nvGrpSpPr>
          <p:cNvPr id="9" name="Group 8"/>
          <p:cNvGrpSpPr/>
          <p:nvPr/>
        </p:nvGrpSpPr>
        <p:grpSpPr>
          <a:xfrm>
            <a:off x="5816298" y="2709428"/>
            <a:ext cx="1084652" cy="2300254"/>
            <a:chOff x="5537198" y="2597772"/>
            <a:chExt cx="1084652" cy="2300254"/>
          </a:xfrm>
        </p:grpSpPr>
        <p:pic>
          <p:nvPicPr>
            <p:cNvPr id="10" name="Picture 9"/>
            <p:cNvPicPr>
              <a:picLocks noChangeAspect="1"/>
            </p:cNvPicPr>
            <p:nvPr/>
          </p:nvPicPr>
          <p:blipFill>
            <a:blip r:embed="rId3"/>
            <a:stretch>
              <a:fillRect/>
            </a:stretch>
          </p:blipFill>
          <p:spPr>
            <a:xfrm>
              <a:off x="5537198" y="2597772"/>
              <a:ext cx="1084652" cy="551886"/>
            </a:xfrm>
            <a:prstGeom prst="rect">
              <a:avLst/>
            </a:prstGeom>
          </p:spPr>
        </p:pic>
        <p:pic>
          <p:nvPicPr>
            <p:cNvPr id="11" name="Picture 10"/>
            <p:cNvPicPr>
              <a:picLocks noChangeAspect="1"/>
            </p:cNvPicPr>
            <p:nvPr/>
          </p:nvPicPr>
          <p:blipFill>
            <a:blip r:embed="rId4"/>
            <a:stretch>
              <a:fillRect/>
            </a:stretch>
          </p:blipFill>
          <p:spPr>
            <a:xfrm>
              <a:off x="5537198" y="3414130"/>
              <a:ext cx="1084650" cy="551886"/>
            </a:xfrm>
            <a:prstGeom prst="rect">
              <a:avLst/>
            </a:prstGeom>
          </p:spPr>
        </p:pic>
        <p:pic>
          <p:nvPicPr>
            <p:cNvPr id="12" name="Picture 11"/>
            <p:cNvPicPr>
              <a:picLocks noChangeAspect="1"/>
            </p:cNvPicPr>
            <p:nvPr/>
          </p:nvPicPr>
          <p:blipFill>
            <a:blip r:embed="rId5"/>
            <a:stretch>
              <a:fillRect/>
            </a:stretch>
          </p:blipFill>
          <p:spPr>
            <a:xfrm>
              <a:off x="5537198" y="4355774"/>
              <a:ext cx="1084652" cy="542252"/>
            </a:xfrm>
            <a:prstGeom prst="rect">
              <a:avLst/>
            </a:prstGeom>
          </p:spPr>
        </p:pic>
      </p:grpSp>
      <p:grpSp>
        <p:nvGrpSpPr>
          <p:cNvPr id="13" name="Group 12"/>
          <p:cNvGrpSpPr/>
          <p:nvPr/>
        </p:nvGrpSpPr>
        <p:grpSpPr>
          <a:xfrm>
            <a:off x="1639765" y="2412379"/>
            <a:ext cx="1269956" cy="3256938"/>
            <a:chOff x="1360665" y="2300723"/>
            <a:chExt cx="1269956" cy="3256938"/>
          </a:xfrm>
        </p:grpSpPr>
        <p:pic>
          <p:nvPicPr>
            <p:cNvPr id="14" name="Picture 13"/>
            <p:cNvPicPr>
              <a:picLocks noChangeAspect="1"/>
            </p:cNvPicPr>
            <p:nvPr/>
          </p:nvPicPr>
          <p:blipFill>
            <a:blip r:embed="rId6"/>
            <a:stretch>
              <a:fillRect/>
            </a:stretch>
          </p:blipFill>
          <p:spPr>
            <a:xfrm>
              <a:off x="1813442" y="2300723"/>
              <a:ext cx="817179" cy="618534"/>
            </a:xfrm>
            <a:prstGeom prst="rect">
              <a:avLst/>
            </a:prstGeom>
          </p:spPr>
        </p:pic>
        <p:pic>
          <p:nvPicPr>
            <p:cNvPr id="15" name="Picture 14"/>
            <p:cNvPicPr>
              <a:picLocks noChangeAspect="1"/>
            </p:cNvPicPr>
            <p:nvPr/>
          </p:nvPicPr>
          <p:blipFill>
            <a:blip r:embed="rId7"/>
            <a:stretch>
              <a:fillRect/>
            </a:stretch>
          </p:blipFill>
          <p:spPr>
            <a:xfrm>
              <a:off x="1813442" y="3164323"/>
              <a:ext cx="817179" cy="618534"/>
            </a:xfrm>
            <a:prstGeom prst="rect">
              <a:avLst/>
            </a:prstGeom>
          </p:spPr>
        </p:pic>
        <p:pic>
          <p:nvPicPr>
            <p:cNvPr id="16" name="Picture 15"/>
            <p:cNvPicPr>
              <a:picLocks noChangeAspect="1"/>
            </p:cNvPicPr>
            <p:nvPr/>
          </p:nvPicPr>
          <p:blipFill>
            <a:blip r:embed="rId7"/>
            <a:stretch>
              <a:fillRect/>
            </a:stretch>
          </p:blipFill>
          <p:spPr>
            <a:xfrm>
              <a:off x="1813442" y="4048123"/>
              <a:ext cx="817179" cy="618534"/>
            </a:xfrm>
            <a:prstGeom prst="rect">
              <a:avLst/>
            </a:prstGeom>
          </p:spPr>
        </p:pic>
        <p:pic>
          <p:nvPicPr>
            <p:cNvPr id="17" name="Picture 16"/>
            <p:cNvPicPr>
              <a:picLocks noChangeAspect="1"/>
            </p:cNvPicPr>
            <p:nvPr/>
          </p:nvPicPr>
          <p:blipFill>
            <a:blip r:embed="rId7"/>
            <a:stretch>
              <a:fillRect/>
            </a:stretch>
          </p:blipFill>
          <p:spPr>
            <a:xfrm>
              <a:off x="1813442" y="4939127"/>
              <a:ext cx="817179" cy="618534"/>
            </a:xfrm>
            <a:prstGeom prst="rect">
              <a:avLst/>
            </a:prstGeom>
          </p:spPr>
        </p:pic>
        <p:cxnSp>
          <p:nvCxnSpPr>
            <p:cNvPr id="18" name="Straight Arrow Connector 17"/>
            <p:cNvCxnSpPr/>
            <p:nvPr/>
          </p:nvCxnSpPr>
          <p:spPr>
            <a:xfrm>
              <a:off x="1360665" y="2609990"/>
              <a:ext cx="45277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1360665" y="3462122"/>
              <a:ext cx="45277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1360665" y="4356641"/>
              <a:ext cx="45277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1360665" y="5247645"/>
              <a:ext cx="45277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2" name="TextBox 21"/>
          <p:cNvSpPr txBox="1"/>
          <p:nvPr/>
        </p:nvSpPr>
        <p:spPr>
          <a:xfrm>
            <a:off x="492118" y="1680352"/>
            <a:ext cx="1282914" cy="523220"/>
          </a:xfrm>
          <a:prstGeom prst="rect">
            <a:avLst/>
          </a:prstGeom>
          <a:noFill/>
        </p:spPr>
        <p:txBody>
          <a:bodyPr wrap="square" rtlCol="0">
            <a:spAutoFit/>
          </a:bodyPr>
          <a:lstStyle/>
          <a:p>
            <a:r>
              <a:rPr lang="en-US" sz="1400" dirty="0" smtClean="0"/>
              <a:t>Input blocks on HDFS</a:t>
            </a:r>
            <a:endParaRPr lang="en-US" sz="1400" dirty="0"/>
          </a:p>
        </p:txBody>
      </p:sp>
      <p:grpSp>
        <p:nvGrpSpPr>
          <p:cNvPr id="23" name="Group 22"/>
          <p:cNvGrpSpPr/>
          <p:nvPr/>
        </p:nvGrpSpPr>
        <p:grpSpPr>
          <a:xfrm>
            <a:off x="1927432" y="1680352"/>
            <a:ext cx="1396968" cy="523220"/>
            <a:chOff x="1648332" y="1568696"/>
            <a:chExt cx="1396968" cy="523220"/>
          </a:xfrm>
        </p:grpSpPr>
        <p:sp>
          <p:nvSpPr>
            <p:cNvPr id="24" name="TextBox 23"/>
            <p:cNvSpPr txBox="1"/>
            <p:nvPr/>
          </p:nvSpPr>
          <p:spPr>
            <a:xfrm>
              <a:off x="1648332" y="1568696"/>
              <a:ext cx="1396968" cy="523220"/>
            </a:xfrm>
            <a:prstGeom prst="rect">
              <a:avLst/>
            </a:prstGeom>
            <a:noFill/>
          </p:spPr>
          <p:txBody>
            <a:bodyPr wrap="square" rtlCol="0">
              <a:spAutoFit/>
            </a:bodyPr>
            <a:lstStyle/>
            <a:p>
              <a:r>
                <a:rPr lang="en-US" sz="1400" dirty="0" smtClean="0"/>
                <a:t>Produces (</a:t>
              </a:r>
              <a:r>
                <a:rPr lang="en-US" sz="1400" i="1" dirty="0" smtClean="0"/>
                <a:t>k</a:t>
              </a:r>
              <a:r>
                <a:rPr lang="en-US" sz="1400" dirty="0" smtClean="0"/>
                <a:t>, </a:t>
              </a:r>
              <a:r>
                <a:rPr lang="en-US" sz="1400" i="1" dirty="0" smtClean="0"/>
                <a:t>v</a:t>
              </a:r>
              <a:r>
                <a:rPr lang="en-US" sz="1400" dirty="0" smtClean="0"/>
                <a:t>)</a:t>
              </a:r>
            </a:p>
            <a:p>
              <a:r>
                <a:rPr lang="en-US" sz="1400" dirty="0"/>
                <a:t> </a:t>
              </a:r>
              <a:r>
                <a:rPr lang="en-US" sz="1400" dirty="0" smtClean="0"/>
                <a:t>  (    , 1)</a:t>
              </a:r>
            </a:p>
          </p:txBody>
        </p:sp>
        <p:sp>
          <p:nvSpPr>
            <p:cNvPr id="25" name="Rounded Rectangle 24"/>
            <p:cNvSpPr>
              <a:spLocks noChangeAspect="1"/>
            </p:cNvSpPr>
            <p:nvPr/>
          </p:nvSpPr>
          <p:spPr>
            <a:xfrm>
              <a:off x="1945958" y="1895712"/>
              <a:ext cx="109728" cy="10972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26" name="Group 25"/>
          <p:cNvGrpSpPr/>
          <p:nvPr/>
        </p:nvGrpSpPr>
        <p:grpSpPr>
          <a:xfrm>
            <a:off x="2892138" y="2532568"/>
            <a:ext cx="1398165" cy="3015810"/>
            <a:chOff x="2613038" y="2420912"/>
            <a:chExt cx="1398165" cy="3015810"/>
          </a:xfrm>
        </p:grpSpPr>
        <p:pic>
          <p:nvPicPr>
            <p:cNvPr id="27" name="Picture 26"/>
            <p:cNvPicPr>
              <a:picLocks noChangeAspect="1"/>
            </p:cNvPicPr>
            <p:nvPr/>
          </p:nvPicPr>
          <p:blipFill>
            <a:blip r:embed="rId8"/>
            <a:stretch>
              <a:fillRect/>
            </a:stretch>
          </p:blipFill>
          <p:spPr>
            <a:xfrm>
              <a:off x="3065815" y="2420912"/>
              <a:ext cx="945388" cy="378155"/>
            </a:xfrm>
            <a:prstGeom prst="rect">
              <a:avLst/>
            </a:prstGeom>
          </p:spPr>
        </p:pic>
        <p:pic>
          <p:nvPicPr>
            <p:cNvPr id="28" name="Picture 27"/>
            <p:cNvPicPr>
              <a:picLocks noChangeAspect="1"/>
            </p:cNvPicPr>
            <p:nvPr/>
          </p:nvPicPr>
          <p:blipFill>
            <a:blip r:embed="rId9"/>
            <a:stretch>
              <a:fillRect/>
            </a:stretch>
          </p:blipFill>
          <p:spPr>
            <a:xfrm>
              <a:off x="3065815" y="3311918"/>
              <a:ext cx="945388" cy="378155"/>
            </a:xfrm>
            <a:prstGeom prst="rect">
              <a:avLst/>
            </a:prstGeom>
          </p:spPr>
        </p:pic>
        <p:pic>
          <p:nvPicPr>
            <p:cNvPr id="29" name="Picture 28"/>
            <p:cNvPicPr>
              <a:picLocks noChangeAspect="1"/>
            </p:cNvPicPr>
            <p:nvPr/>
          </p:nvPicPr>
          <p:blipFill>
            <a:blip r:embed="rId9"/>
            <a:stretch>
              <a:fillRect/>
            </a:stretch>
          </p:blipFill>
          <p:spPr>
            <a:xfrm>
              <a:off x="3065815" y="4166696"/>
              <a:ext cx="945388" cy="378155"/>
            </a:xfrm>
            <a:prstGeom prst="rect">
              <a:avLst/>
            </a:prstGeom>
          </p:spPr>
        </p:pic>
        <p:pic>
          <p:nvPicPr>
            <p:cNvPr id="30" name="Picture 29"/>
            <p:cNvPicPr>
              <a:picLocks noChangeAspect="1"/>
            </p:cNvPicPr>
            <p:nvPr/>
          </p:nvPicPr>
          <p:blipFill>
            <a:blip r:embed="rId9"/>
            <a:stretch>
              <a:fillRect/>
            </a:stretch>
          </p:blipFill>
          <p:spPr>
            <a:xfrm>
              <a:off x="3065815" y="5058567"/>
              <a:ext cx="945388" cy="378155"/>
            </a:xfrm>
            <a:prstGeom prst="rect">
              <a:avLst/>
            </a:prstGeom>
          </p:spPr>
        </p:pic>
        <p:cxnSp>
          <p:nvCxnSpPr>
            <p:cNvPr id="31" name="Straight Arrow Connector 30"/>
            <p:cNvCxnSpPr/>
            <p:nvPr/>
          </p:nvCxnSpPr>
          <p:spPr>
            <a:xfrm>
              <a:off x="2613038" y="2632810"/>
              <a:ext cx="452777"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2630621" y="3513954"/>
              <a:ext cx="452777"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2618441" y="4381808"/>
              <a:ext cx="452777"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618441" y="5260603"/>
              <a:ext cx="452777"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4276348" y="2721646"/>
            <a:ext cx="1525995" cy="2016910"/>
            <a:chOff x="3997248" y="2609990"/>
            <a:chExt cx="1525995" cy="2016910"/>
          </a:xfrm>
        </p:grpSpPr>
        <p:cxnSp>
          <p:nvCxnSpPr>
            <p:cNvPr id="36" name="Straight Connector 35"/>
            <p:cNvCxnSpPr>
              <a:stCxn id="27" idx="3"/>
              <a:endCxn id="11" idx="1"/>
            </p:cNvCxnSpPr>
            <p:nvPr/>
          </p:nvCxnSpPr>
          <p:spPr>
            <a:xfrm>
              <a:off x="3997248" y="2609990"/>
              <a:ext cx="1525995" cy="1080083"/>
            </a:xfrm>
            <a:prstGeom prst="line">
              <a:avLst/>
            </a:prstGeom>
            <a:ln>
              <a:tailEnd type="arrow" w="med" len="sm"/>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27" idx="3"/>
              <a:endCxn id="10" idx="1"/>
            </p:cNvCxnSpPr>
            <p:nvPr/>
          </p:nvCxnSpPr>
          <p:spPr>
            <a:xfrm>
              <a:off x="3997248" y="2609990"/>
              <a:ext cx="1525995" cy="263725"/>
            </a:xfrm>
            <a:prstGeom prst="line">
              <a:avLst/>
            </a:prstGeom>
            <a:ln>
              <a:solidFill>
                <a:srgbClr val="3366FF"/>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27" idx="3"/>
              <a:endCxn id="12" idx="1"/>
            </p:cNvCxnSpPr>
            <p:nvPr/>
          </p:nvCxnSpPr>
          <p:spPr>
            <a:xfrm>
              <a:off x="3997248" y="2609990"/>
              <a:ext cx="1525995" cy="2016910"/>
            </a:xfrm>
            <a:prstGeom prst="line">
              <a:avLst/>
            </a:prstGeom>
            <a:ln>
              <a:solidFill>
                <a:srgbClr val="008000"/>
              </a:solidFill>
              <a:tailEnd type="arrow" w="med" len="sm"/>
            </a:ln>
          </p:spPr>
          <p:style>
            <a:lnRef idx="2">
              <a:schemeClr val="accent1"/>
            </a:lnRef>
            <a:fillRef idx="0">
              <a:schemeClr val="accent1"/>
            </a:fillRef>
            <a:effectRef idx="1">
              <a:schemeClr val="accent1"/>
            </a:effectRef>
            <a:fontRef idx="minor">
              <a:schemeClr val="tx1"/>
            </a:fontRef>
          </p:style>
        </p:cxnSp>
      </p:grpSp>
      <p:grpSp>
        <p:nvGrpSpPr>
          <p:cNvPr id="39" name="Group 38"/>
          <p:cNvGrpSpPr/>
          <p:nvPr/>
        </p:nvGrpSpPr>
        <p:grpSpPr>
          <a:xfrm>
            <a:off x="4276348" y="2985371"/>
            <a:ext cx="1525995" cy="1753185"/>
            <a:chOff x="3997248" y="2873715"/>
            <a:chExt cx="1525995" cy="1753185"/>
          </a:xfrm>
        </p:grpSpPr>
        <p:cxnSp>
          <p:nvCxnSpPr>
            <p:cNvPr id="40" name="Straight Connector 39"/>
            <p:cNvCxnSpPr>
              <a:stCxn id="28" idx="3"/>
              <a:endCxn id="11" idx="1"/>
            </p:cNvCxnSpPr>
            <p:nvPr/>
          </p:nvCxnSpPr>
          <p:spPr>
            <a:xfrm>
              <a:off x="3997248" y="3500996"/>
              <a:ext cx="1525995" cy="189077"/>
            </a:xfrm>
            <a:prstGeom prst="line">
              <a:avLst/>
            </a:prstGeom>
            <a:ln>
              <a:tailEnd type="arrow" w="med" len="sm"/>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28" idx="3"/>
              <a:endCxn id="10" idx="1"/>
            </p:cNvCxnSpPr>
            <p:nvPr/>
          </p:nvCxnSpPr>
          <p:spPr>
            <a:xfrm flipV="1">
              <a:off x="3997248" y="2873715"/>
              <a:ext cx="1525995" cy="627281"/>
            </a:xfrm>
            <a:prstGeom prst="line">
              <a:avLst/>
            </a:prstGeom>
            <a:ln>
              <a:solidFill>
                <a:srgbClr val="3366FF"/>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28" idx="3"/>
              <a:endCxn id="12" idx="1"/>
            </p:cNvCxnSpPr>
            <p:nvPr/>
          </p:nvCxnSpPr>
          <p:spPr>
            <a:xfrm>
              <a:off x="3997248" y="3500996"/>
              <a:ext cx="1525995" cy="1125904"/>
            </a:xfrm>
            <a:prstGeom prst="line">
              <a:avLst/>
            </a:prstGeom>
            <a:ln>
              <a:solidFill>
                <a:srgbClr val="008000"/>
              </a:solidFill>
              <a:tailEnd type="arrow" w="med" len="sm"/>
            </a:ln>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4276348" y="2985371"/>
            <a:ext cx="1525995" cy="1753185"/>
            <a:chOff x="3997248" y="2873715"/>
            <a:chExt cx="1525995" cy="1753185"/>
          </a:xfrm>
        </p:grpSpPr>
        <p:cxnSp>
          <p:nvCxnSpPr>
            <p:cNvPr id="44" name="Straight Connector 43"/>
            <p:cNvCxnSpPr>
              <a:stCxn id="29" idx="3"/>
              <a:endCxn id="11" idx="1"/>
            </p:cNvCxnSpPr>
            <p:nvPr/>
          </p:nvCxnSpPr>
          <p:spPr>
            <a:xfrm flipV="1">
              <a:off x="3997248" y="3690073"/>
              <a:ext cx="1525995" cy="665701"/>
            </a:xfrm>
            <a:prstGeom prst="line">
              <a:avLst/>
            </a:prstGeom>
            <a:ln>
              <a:tailEnd type="arrow" w="med" len="sm"/>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29" idx="3"/>
              <a:endCxn id="10" idx="1"/>
            </p:cNvCxnSpPr>
            <p:nvPr/>
          </p:nvCxnSpPr>
          <p:spPr>
            <a:xfrm flipV="1">
              <a:off x="3997248" y="2873715"/>
              <a:ext cx="1525995" cy="1482059"/>
            </a:xfrm>
            <a:prstGeom prst="line">
              <a:avLst/>
            </a:prstGeom>
            <a:ln>
              <a:solidFill>
                <a:srgbClr val="3366FF"/>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a:stCxn id="29" idx="3"/>
              <a:endCxn id="12" idx="1"/>
            </p:cNvCxnSpPr>
            <p:nvPr/>
          </p:nvCxnSpPr>
          <p:spPr>
            <a:xfrm>
              <a:off x="3997248" y="4355774"/>
              <a:ext cx="1525995" cy="271126"/>
            </a:xfrm>
            <a:prstGeom prst="line">
              <a:avLst/>
            </a:prstGeom>
            <a:ln>
              <a:solidFill>
                <a:srgbClr val="008000"/>
              </a:solidFill>
              <a:tailEnd type="arrow" w="med" len="sm"/>
            </a:ln>
          </p:spPr>
          <p:style>
            <a:lnRef idx="2">
              <a:schemeClr val="accent1"/>
            </a:lnRef>
            <a:fillRef idx="0">
              <a:schemeClr val="accent1"/>
            </a:fillRef>
            <a:effectRef idx="1">
              <a:schemeClr val="accent1"/>
            </a:effectRef>
            <a:fontRef idx="minor">
              <a:schemeClr val="tx1"/>
            </a:fontRef>
          </p:style>
        </p:cxnSp>
      </p:grpSp>
      <p:grpSp>
        <p:nvGrpSpPr>
          <p:cNvPr id="47" name="Group 46"/>
          <p:cNvGrpSpPr/>
          <p:nvPr/>
        </p:nvGrpSpPr>
        <p:grpSpPr>
          <a:xfrm>
            <a:off x="4276348" y="2985371"/>
            <a:ext cx="1525995" cy="2373930"/>
            <a:chOff x="3997248" y="2873715"/>
            <a:chExt cx="1525995" cy="2373930"/>
          </a:xfrm>
        </p:grpSpPr>
        <p:cxnSp>
          <p:nvCxnSpPr>
            <p:cNvPr id="48" name="Straight Connector 47"/>
            <p:cNvCxnSpPr>
              <a:stCxn id="30" idx="3"/>
              <a:endCxn id="11" idx="1"/>
            </p:cNvCxnSpPr>
            <p:nvPr/>
          </p:nvCxnSpPr>
          <p:spPr>
            <a:xfrm flipV="1">
              <a:off x="3997248" y="3690073"/>
              <a:ext cx="1525995" cy="1557572"/>
            </a:xfrm>
            <a:prstGeom prst="line">
              <a:avLst/>
            </a:prstGeom>
            <a:ln>
              <a:tailEnd type="arrow" w="med" len="s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30" idx="3"/>
              <a:endCxn id="10" idx="1"/>
            </p:cNvCxnSpPr>
            <p:nvPr/>
          </p:nvCxnSpPr>
          <p:spPr>
            <a:xfrm flipV="1">
              <a:off x="3997248" y="2873715"/>
              <a:ext cx="1525995" cy="2373930"/>
            </a:xfrm>
            <a:prstGeom prst="line">
              <a:avLst/>
            </a:prstGeom>
            <a:ln>
              <a:solidFill>
                <a:srgbClr val="3366FF"/>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30" idx="3"/>
              <a:endCxn id="12" idx="1"/>
            </p:cNvCxnSpPr>
            <p:nvPr/>
          </p:nvCxnSpPr>
          <p:spPr>
            <a:xfrm flipV="1">
              <a:off x="3997248" y="4626900"/>
              <a:ext cx="1525995" cy="620745"/>
            </a:xfrm>
            <a:prstGeom prst="line">
              <a:avLst/>
            </a:prstGeom>
            <a:ln>
              <a:solidFill>
                <a:srgbClr val="008000"/>
              </a:solidFill>
              <a:tailEnd type="arrow" w="med" len="sm"/>
            </a:ln>
          </p:spPr>
          <p:style>
            <a:lnRef idx="2">
              <a:schemeClr val="accent1"/>
            </a:lnRef>
            <a:fillRef idx="0">
              <a:schemeClr val="accent1"/>
            </a:fillRef>
            <a:effectRef idx="1">
              <a:schemeClr val="accent1"/>
            </a:effectRef>
            <a:fontRef idx="minor">
              <a:schemeClr val="tx1"/>
            </a:fontRef>
          </p:style>
        </p:cxnSp>
      </p:grpSp>
      <p:grpSp>
        <p:nvGrpSpPr>
          <p:cNvPr id="51" name="Group 50"/>
          <p:cNvGrpSpPr/>
          <p:nvPr/>
        </p:nvGrpSpPr>
        <p:grpSpPr>
          <a:xfrm>
            <a:off x="5503981" y="1680352"/>
            <a:ext cx="1915375" cy="523220"/>
            <a:chOff x="5224881" y="1568696"/>
            <a:chExt cx="1915375" cy="523220"/>
          </a:xfrm>
        </p:grpSpPr>
        <p:sp>
          <p:nvSpPr>
            <p:cNvPr id="52" name="TextBox 51"/>
            <p:cNvSpPr txBox="1"/>
            <p:nvPr/>
          </p:nvSpPr>
          <p:spPr>
            <a:xfrm>
              <a:off x="5224881" y="1568696"/>
              <a:ext cx="1915375" cy="523220"/>
            </a:xfrm>
            <a:prstGeom prst="rect">
              <a:avLst/>
            </a:prstGeom>
            <a:noFill/>
          </p:spPr>
          <p:txBody>
            <a:bodyPr wrap="square" rtlCol="0">
              <a:spAutoFit/>
            </a:bodyPr>
            <a:lstStyle/>
            <a:p>
              <a:r>
                <a:rPr lang="en-US" sz="1400" dirty="0" smtClean="0"/>
                <a:t>Consumes(</a:t>
              </a:r>
              <a:r>
                <a:rPr lang="en-US" sz="1400" i="1" dirty="0" smtClean="0"/>
                <a:t>k</a:t>
              </a:r>
              <a:r>
                <a:rPr lang="en-US" sz="1400" dirty="0" smtClean="0"/>
                <a:t>, [</a:t>
              </a:r>
              <a:r>
                <a:rPr lang="en-US" sz="1400" i="1" dirty="0" smtClean="0"/>
                <a:t>v</a:t>
              </a:r>
              <a:r>
                <a:rPr lang="en-US" sz="1400" dirty="0" smtClean="0"/>
                <a:t>])</a:t>
              </a:r>
            </a:p>
            <a:p>
              <a:r>
                <a:rPr lang="en-US" sz="1400" dirty="0" smtClean="0"/>
                <a:t> </a:t>
              </a:r>
              <a:r>
                <a:rPr lang="en-US" sz="1400" dirty="0"/>
                <a:t> </a:t>
              </a:r>
              <a:r>
                <a:rPr lang="en-US" sz="1400" dirty="0" smtClean="0"/>
                <a:t>  (     , [1,1,1,1,1,1..])</a:t>
              </a:r>
              <a:endParaRPr lang="en-US" sz="1400" dirty="0"/>
            </a:p>
          </p:txBody>
        </p:sp>
        <p:sp>
          <p:nvSpPr>
            <p:cNvPr id="53" name="Rounded Rectangle 52"/>
            <p:cNvSpPr>
              <a:spLocks noChangeAspect="1"/>
            </p:cNvSpPr>
            <p:nvPr/>
          </p:nvSpPr>
          <p:spPr>
            <a:xfrm>
              <a:off x="5571370" y="1892616"/>
              <a:ext cx="109728" cy="10972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4" name="Group 53"/>
          <p:cNvGrpSpPr/>
          <p:nvPr/>
        </p:nvGrpSpPr>
        <p:grpSpPr>
          <a:xfrm>
            <a:off x="6810235" y="2361664"/>
            <a:ext cx="1915375" cy="2383809"/>
            <a:chOff x="6531135" y="2250008"/>
            <a:chExt cx="1915375" cy="2383809"/>
          </a:xfrm>
        </p:grpSpPr>
        <p:sp>
          <p:nvSpPr>
            <p:cNvPr id="55" name="TextBox 54"/>
            <p:cNvSpPr txBox="1"/>
            <p:nvPr/>
          </p:nvSpPr>
          <p:spPr>
            <a:xfrm>
              <a:off x="6531135" y="2250008"/>
              <a:ext cx="1915375" cy="523220"/>
            </a:xfrm>
            <a:prstGeom prst="rect">
              <a:avLst/>
            </a:prstGeom>
            <a:noFill/>
          </p:spPr>
          <p:txBody>
            <a:bodyPr wrap="square" rtlCol="0">
              <a:spAutoFit/>
            </a:bodyPr>
            <a:lstStyle/>
            <a:p>
              <a:r>
                <a:rPr lang="en-US" sz="1400" dirty="0" smtClean="0"/>
                <a:t>Produces(</a:t>
              </a:r>
              <a:r>
                <a:rPr lang="en-US" sz="1400" i="1" dirty="0" smtClean="0"/>
                <a:t>k’</a:t>
              </a:r>
              <a:r>
                <a:rPr lang="en-US" sz="1400" dirty="0" smtClean="0"/>
                <a:t>, </a:t>
              </a:r>
              <a:r>
                <a:rPr lang="en-US" sz="1400" i="1" dirty="0" smtClean="0"/>
                <a:t>v’</a:t>
              </a:r>
              <a:r>
                <a:rPr lang="en-US" sz="1400" dirty="0" smtClean="0"/>
                <a:t>)</a:t>
              </a:r>
            </a:p>
            <a:p>
              <a:r>
                <a:rPr lang="en-US" sz="1400" dirty="0" smtClean="0"/>
                <a:t> </a:t>
              </a:r>
              <a:r>
                <a:rPr lang="en-US" sz="1400" dirty="0"/>
                <a:t> </a:t>
              </a:r>
              <a:r>
                <a:rPr lang="en-US" sz="1400" dirty="0" smtClean="0"/>
                <a:t>  (     , 100)</a:t>
              </a:r>
              <a:endParaRPr lang="en-US" sz="1400" dirty="0"/>
            </a:p>
          </p:txBody>
        </p:sp>
        <p:sp>
          <p:nvSpPr>
            <p:cNvPr id="56" name="Rounded Rectangle 55"/>
            <p:cNvSpPr>
              <a:spLocks noChangeAspect="1"/>
            </p:cNvSpPr>
            <p:nvPr/>
          </p:nvSpPr>
          <p:spPr>
            <a:xfrm>
              <a:off x="6903039" y="2576294"/>
              <a:ext cx="109728" cy="10972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7" name="Straight Arrow Connector 56"/>
            <p:cNvCxnSpPr/>
            <p:nvPr/>
          </p:nvCxnSpPr>
          <p:spPr>
            <a:xfrm>
              <a:off x="6595930" y="2873715"/>
              <a:ext cx="1205222" cy="0"/>
            </a:xfrm>
            <a:prstGeom prst="straightConnector1">
              <a:avLst/>
            </a:prstGeom>
            <a:ln w="20955">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6582973" y="3690073"/>
              <a:ext cx="1205222" cy="0"/>
            </a:xfrm>
            <a:prstGeom prst="straightConnector1">
              <a:avLst/>
            </a:prstGeom>
            <a:ln w="20955">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6582973" y="4633817"/>
              <a:ext cx="1205222" cy="0"/>
            </a:xfrm>
            <a:prstGeom prst="straightConnector1">
              <a:avLst/>
            </a:prstGeom>
            <a:ln w="20955">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grpSp>
      <p:sp>
        <p:nvSpPr>
          <p:cNvPr id="60" name="TextBox 59"/>
          <p:cNvSpPr txBox="1"/>
          <p:nvPr/>
        </p:nvSpPr>
        <p:spPr>
          <a:xfrm>
            <a:off x="1366859" y="5968653"/>
            <a:ext cx="6691974" cy="369332"/>
          </a:xfrm>
          <a:prstGeom prst="rect">
            <a:avLst/>
          </a:prstGeom>
          <a:noFill/>
        </p:spPr>
        <p:txBody>
          <a:bodyPr wrap="none" rtlCol="0">
            <a:spAutoFit/>
          </a:bodyPr>
          <a:lstStyle/>
          <a:p>
            <a:r>
              <a:rPr lang="en-US" b="1" i="1" dirty="0" smtClean="0">
                <a:solidFill>
                  <a:srgbClr val="800000"/>
                </a:solidFill>
              </a:rPr>
              <a:t>Users only provide the “</a:t>
            </a:r>
            <a:r>
              <a:rPr lang="en-US" b="1" i="1" dirty="0" smtClean="0"/>
              <a:t>Map</a:t>
            </a:r>
            <a:r>
              <a:rPr lang="en-US" b="1" i="1" dirty="0" smtClean="0">
                <a:solidFill>
                  <a:srgbClr val="800000"/>
                </a:solidFill>
              </a:rPr>
              <a:t>” and “</a:t>
            </a:r>
            <a:r>
              <a:rPr lang="en-US" b="1" i="1" dirty="0" smtClean="0">
                <a:solidFill>
                  <a:srgbClr val="000000"/>
                </a:solidFill>
              </a:rPr>
              <a:t>Reduce</a:t>
            </a:r>
            <a:r>
              <a:rPr lang="en-US" b="1" i="1" dirty="0" smtClean="0">
                <a:solidFill>
                  <a:srgbClr val="800000"/>
                </a:solidFill>
              </a:rPr>
              <a:t>” functions</a:t>
            </a:r>
            <a:endParaRPr lang="en-US" b="1" i="1" dirty="0">
              <a:solidFill>
                <a:srgbClr val="800000"/>
              </a:solidFill>
            </a:endParaRPr>
          </a:p>
        </p:txBody>
      </p:sp>
    </p:spTree>
    <p:extLst>
      <p:ext uri="{BB962C8B-B14F-4D97-AF65-F5344CB8AC3E}">
        <p14:creationId xmlns:p14="http://schemas.microsoft.com/office/powerpoint/2010/main" val="17333528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056" y="244158"/>
            <a:ext cx="8568356" cy="1339850"/>
          </a:xfrm>
        </p:spPr>
        <p:txBody>
          <a:bodyPr>
            <a:normAutofit/>
          </a:bodyPr>
          <a:lstStyle/>
          <a:p>
            <a:r>
              <a:rPr lang="en-US" dirty="0" smtClean="0"/>
              <a:t>Properties of </a:t>
            </a:r>
            <a:r>
              <a:rPr lang="en-US" dirty="0" err="1" smtClean="0"/>
              <a:t>MapReduce</a:t>
            </a:r>
            <a:r>
              <a:rPr lang="en-US" dirty="0" smtClean="0"/>
              <a:t> Engine</a:t>
            </a:r>
            <a:endParaRPr lang="en-US" dirty="0"/>
          </a:p>
        </p:txBody>
      </p:sp>
      <p:sp>
        <p:nvSpPr>
          <p:cNvPr id="3" name="Content Placeholder 2"/>
          <p:cNvSpPr>
            <a:spLocks noGrp="1"/>
          </p:cNvSpPr>
          <p:nvPr>
            <p:ph idx="1"/>
          </p:nvPr>
        </p:nvSpPr>
        <p:spPr>
          <a:xfrm>
            <a:off x="445464" y="1475043"/>
            <a:ext cx="8275303" cy="1563157"/>
          </a:xfrm>
        </p:spPr>
        <p:txBody>
          <a:bodyPr>
            <a:normAutofit fontScale="85000" lnSpcReduction="10000"/>
          </a:bodyPr>
          <a:lstStyle/>
          <a:p>
            <a:r>
              <a:rPr lang="en-US" b="1" dirty="0" smtClean="0">
                <a:solidFill>
                  <a:srgbClr val="800000"/>
                </a:solidFill>
              </a:rPr>
              <a:t>Job Tracker is the master node (runs with the </a:t>
            </a:r>
            <a:r>
              <a:rPr lang="en-US" b="1" dirty="0" err="1" smtClean="0">
                <a:solidFill>
                  <a:srgbClr val="800000"/>
                </a:solidFill>
              </a:rPr>
              <a:t>namenode</a:t>
            </a:r>
            <a:r>
              <a:rPr lang="en-US" b="1" dirty="0" smtClean="0">
                <a:solidFill>
                  <a:srgbClr val="800000"/>
                </a:solidFill>
              </a:rPr>
              <a:t>)</a:t>
            </a:r>
          </a:p>
          <a:p>
            <a:pPr lvl="1"/>
            <a:r>
              <a:rPr lang="en-US" dirty="0" smtClean="0"/>
              <a:t>Receives the user’s job</a:t>
            </a:r>
          </a:p>
          <a:p>
            <a:pPr lvl="1"/>
            <a:r>
              <a:rPr lang="en-US" dirty="0" smtClean="0"/>
              <a:t>Decides on how many tasks will run (number of mappers)</a:t>
            </a:r>
          </a:p>
          <a:p>
            <a:pPr lvl="1"/>
            <a:r>
              <a:rPr lang="en-US" dirty="0" smtClean="0"/>
              <a:t>Decides on where to run each mapper (concept of locality)</a:t>
            </a:r>
            <a:endParaRPr lang="en-US" dirty="0"/>
          </a:p>
        </p:txBody>
      </p:sp>
      <p:sp>
        <p:nvSpPr>
          <p:cNvPr id="4" name="Slide Number Placeholder 3"/>
          <p:cNvSpPr>
            <a:spLocks noGrp="1"/>
          </p:cNvSpPr>
          <p:nvPr>
            <p:ph type="sldNum" sz="quarter" idx="12"/>
          </p:nvPr>
        </p:nvSpPr>
        <p:spPr/>
        <p:txBody>
          <a:bodyPr/>
          <a:lstStyle/>
          <a:p>
            <a:fld id="{EBFB1032-EA64-7144-B003-9BCC9D94B503}" type="slidenum">
              <a:rPr lang="en-US" smtClean="0"/>
              <a:t>29</a:t>
            </a:fld>
            <a:endParaRPr lang="en-US" dirty="0"/>
          </a:p>
        </p:txBody>
      </p:sp>
      <p:pic>
        <p:nvPicPr>
          <p:cNvPr id="6" name="Picture 5" descr="Screen shot 2013-01-15 at 7.44.3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055" y="3605645"/>
            <a:ext cx="3741019" cy="2076913"/>
          </a:xfrm>
          <a:prstGeom prst="rect">
            <a:avLst/>
          </a:prstGeom>
        </p:spPr>
      </p:pic>
      <p:sp>
        <p:nvSpPr>
          <p:cNvPr id="9" name="TextBox 8"/>
          <p:cNvSpPr txBox="1"/>
          <p:nvPr/>
        </p:nvSpPr>
        <p:spPr>
          <a:xfrm>
            <a:off x="4019033" y="4087168"/>
            <a:ext cx="4416594" cy="1200329"/>
          </a:xfrm>
          <a:prstGeom prst="rect">
            <a:avLst/>
          </a:prstGeom>
          <a:noFill/>
        </p:spPr>
        <p:txBody>
          <a:bodyPr wrap="none" rtlCol="0">
            <a:spAutoFit/>
          </a:bodyPr>
          <a:lstStyle/>
          <a:p>
            <a:pPr marL="285750" indent="-285750">
              <a:buFont typeface="Arial"/>
              <a:buChar char="•"/>
            </a:pPr>
            <a:r>
              <a:rPr lang="en-US" dirty="0" smtClean="0">
                <a:solidFill>
                  <a:srgbClr val="0000FF"/>
                </a:solidFill>
              </a:rPr>
              <a:t>This file has 5 Blocks </a:t>
            </a:r>
            <a:r>
              <a:rPr lang="en-US" dirty="0" smtClean="0">
                <a:solidFill>
                  <a:srgbClr val="0000FF"/>
                </a:solidFill>
                <a:sym typeface="Wingdings"/>
              </a:rPr>
              <a:t> run 5 map tasks</a:t>
            </a:r>
          </a:p>
          <a:p>
            <a:pPr marL="285750" indent="-285750">
              <a:buFont typeface="Arial"/>
              <a:buChar char="•"/>
            </a:pPr>
            <a:endParaRPr lang="en-US" dirty="0">
              <a:solidFill>
                <a:srgbClr val="0000FF"/>
              </a:solidFill>
              <a:sym typeface="Wingdings"/>
            </a:endParaRPr>
          </a:p>
          <a:p>
            <a:pPr marL="285750" indent="-285750">
              <a:buFont typeface="Arial"/>
              <a:buChar char="•"/>
            </a:pPr>
            <a:r>
              <a:rPr lang="en-US" dirty="0" smtClean="0">
                <a:solidFill>
                  <a:srgbClr val="0000FF"/>
                </a:solidFill>
                <a:sym typeface="Wingdings"/>
              </a:rPr>
              <a:t>Where to run the task reading block “1”</a:t>
            </a:r>
          </a:p>
          <a:p>
            <a:pPr marL="742950" lvl="1" indent="-285750">
              <a:buFont typeface="Arial"/>
              <a:buChar char="•"/>
            </a:pPr>
            <a:r>
              <a:rPr lang="en-US" i="1" dirty="0" smtClean="0">
                <a:solidFill>
                  <a:srgbClr val="800000"/>
                </a:solidFill>
                <a:sym typeface="Wingdings"/>
              </a:rPr>
              <a:t>Try to run it on Node 1 or Node 3</a:t>
            </a:r>
          </a:p>
        </p:txBody>
      </p:sp>
      <p:sp>
        <p:nvSpPr>
          <p:cNvPr id="10" name="TextBox 9"/>
          <p:cNvSpPr txBox="1"/>
          <p:nvPr/>
        </p:nvSpPr>
        <p:spPr>
          <a:xfrm>
            <a:off x="445464" y="3154579"/>
            <a:ext cx="746506" cy="307777"/>
          </a:xfrm>
          <a:prstGeom prst="rect">
            <a:avLst/>
          </a:prstGeom>
          <a:noFill/>
        </p:spPr>
        <p:txBody>
          <a:bodyPr wrap="none" rtlCol="0">
            <a:spAutoFit/>
          </a:bodyPr>
          <a:lstStyle/>
          <a:p>
            <a:r>
              <a:rPr lang="en-US" sz="1400" b="1" dirty="0" smtClean="0"/>
              <a:t>Node 1</a:t>
            </a:r>
            <a:endParaRPr lang="en-US" sz="1400" b="1" dirty="0"/>
          </a:p>
        </p:txBody>
      </p:sp>
      <p:sp>
        <p:nvSpPr>
          <p:cNvPr id="11" name="TextBox 10"/>
          <p:cNvSpPr txBox="1"/>
          <p:nvPr/>
        </p:nvSpPr>
        <p:spPr>
          <a:xfrm>
            <a:off x="1259319" y="3192088"/>
            <a:ext cx="748923" cy="307777"/>
          </a:xfrm>
          <a:prstGeom prst="rect">
            <a:avLst/>
          </a:prstGeom>
          <a:noFill/>
        </p:spPr>
        <p:txBody>
          <a:bodyPr wrap="none" rtlCol="0">
            <a:spAutoFit/>
          </a:bodyPr>
          <a:lstStyle/>
          <a:p>
            <a:r>
              <a:rPr lang="en-US" sz="1400" b="1" dirty="0" smtClean="0"/>
              <a:t>Node 2</a:t>
            </a:r>
            <a:endParaRPr lang="en-US" sz="1400" b="1" dirty="0"/>
          </a:p>
        </p:txBody>
      </p:sp>
      <p:sp>
        <p:nvSpPr>
          <p:cNvPr id="12" name="TextBox 11"/>
          <p:cNvSpPr txBox="1"/>
          <p:nvPr/>
        </p:nvSpPr>
        <p:spPr>
          <a:xfrm>
            <a:off x="2195278" y="3192087"/>
            <a:ext cx="746506" cy="307777"/>
          </a:xfrm>
          <a:prstGeom prst="rect">
            <a:avLst/>
          </a:prstGeom>
          <a:noFill/>
        </p:spPr>
        <p:txBody>
          <a:bodyPr wrap="none" rtlCol="0">
            <a:spAutoFit/>
          </a:bodyPr>
          <a:lstStyle/>
          <a:p>
            <a:r>
              <a:rPr lang="en-US" sz="1400" b="1" dirty="0" smtClean="0"/>
              <a:t>Node 3</a:t>
            </a:r>
            <a:endParaRPr lang="en-US" sz="1400" b="1" dirty="0"/>
          </a:p>
        </p:txBody>
      </p:sp>
    </p:spTree>
    <p:extLst>
      <p:ext uri="{BB962C8B-B14F-4D97-AF65-F5344CB8AC3E}">
        <p14:creationId xmlns:p14="http://schemas.microsoft.com/office/powerpoint/2010/main" val="1058882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Hadoop: Assumptions</a:t>
            </a:r>
            <a:endParaRPr lang="zh-TW" altLang="en-US" dirty="0"/>
          </a:p>
        </p:txBody>
      </p:sp>
      <p:sp>
        <p:nvSpPr>
          <p:cNvPr id="3" name="內容版面配置區 2"/>
          <p:cNvSpPr>
            <a:spLocks noGrp="1"/>
          </p:cNvSpPr>
          <p:nvPr>
            <p:ph idx="1"/>
          </p:nvPr>
        </p:nvSpPr>
        <p:spPr/>
        <p:txBody>
          <a:bodyPr/>
          <a:lstStyle/>
          <a:p>
            <a:pPr lvl="0" fontAlgn="base">
              <a:spcAft>
                <a:spcPct val="0"/>
              </a:spcAft>
              <a:buNone/>
            </a:pPr>
            <a:r>
              <a:rPr lang="en-US" altLang="zh-TW" sz="2000" dirty="0">
                <a:solidFill>
                  <a:prstClr val="black"/>
                </a:solidFill>
              </a:rPr>
              <a:t>It is written with large clusters of computers in mind and is built around the following assumptions:</a:t>
            </a:r>
          </a:p>
          <a:p>
            <a:pPr lvl="1" fontAlgn="base">
              <a:spcAft>
                <a:spcPct val="0"/>
              </a:spcAft>
              <a:buFont typeface="Arial" charset="0"/>
              <a:buChar char="–"/>
            </a:pPr>
            <a:r>
              <a:rPr lang="en-US" altLang="zh-TW" sz="2000" dirty="0">
                <a:solidFill>
                  <a:prstClr val="black"/>
                </a:solidFill>
              </a:rPr>
              <a:t>Hardware </a:t>
            </a:r>
            <a:r>
              <a:rPr lang="en-US" altLang="zh-TW" sz="2000" i="1" dirty="0">
                <a:solidFill>
                  <a:prstClr val="black"/>
                </a:solidFill>
              </a:rPr>
              <a:t>will</a:t>
            </a:r>
            <a:r>
              <a:rPr lang="en-US" altLang="zh-TW" sz="2000" dirty="0">
                <a:solidFill>
                  <a:prstClr val="black"/>
                </a:solidFill>
              </a:rPr>
              <a:t> fail.</a:t>
            </a:r>
          </a:p>
          <a:p>
            <a:pPr lvl="1" fontAlgn="base">
              <a:spcAft>
                <a:spcPct val="0"/>
              </a:spcAft>
              <a:buFont typeface="Arial" charset="0"/>
              <a:buChar char="–"/>
            </a:pPr>
            <a:r>
              <a:rPr lang="en-US" altLang="zh-TW" sz="2000" dirty="0">
                <a:solidFill>
                  <a:prstClr val="black"/>
                </a:solidFill>
              </a:rPr>
              <a:t> Processing will be run in batches. Thus there is an emphasis on high throughput as opposed to low latency.</a:t>
            </a:r>
          </a:p>
          <a:p>
            <a:pPr lvl="1" fontAlgn="base">
              <a:spcAft>
                <a:spcPct val="0"/>
              </a:spcAft>
              <a:buFont typeface="Arial" charset="0"/>
              <a:buChar char="–"/>
            </a:pPr>
            <a:r>
              <a:rPr lang="en-US" altLang="zh-TW" sz="2000" dirty="0">
                <a:solidFill>
                  <a:prstClr val="black"/>
                </a:solidFill>
              </a:rPr>
              <a:t>Applications that run on HDFS have large data sets. A typical file in HDFS is gigabytes to terabytes in size. </a:t>
            </a:r>
          </a:p>
          <a:p>
            <a:pPr lvl="1" fontAlgn="base">
              <a:spcAft>
                <a:spcPct val="0"/>
              </a:spcAft>
              <a:buFont typeface="Arial" charset="0"/>
              <a:buChar char="–"/>
            </a:pPr>
            <a:r>
              <a:rPr lang="en-US" altLang="zh-TW" sz="2000" dirty="0">
                <a:solidFill>
                  <a:prstClr val="black"/>
                </a:solidFill>
              </a:rPr>
              <a:t>It should provide high aggregate data bandwidth and scale to hundreds of nodes in a single cluster. It should support tens of millions of files in a single instance.</a:t>
            </a:r>
          </a:p>
          <a:p>
            <a:pPr lvl="1" fontAlgn="base">
              <a:spcAft>
                <a:spcPct val="0"/>
              </a:spcAft>
              <a:buFont typeface="Arial" charset="0"/>
              <a:buChar char="–"/>
            </a:pPr>
            <a:r>
              <a:rPr lang="en-US" altLang="zh-TW" sz="2000" dirty="0">
                <a:solidFill>
                  <a:prstClr val="black"/>
                </a:solidFill>
              </a:rPr>
              <a:t>Applications need a </a:t>
            </a:r>
            <a:r>
              <a:rPr lang="en-US" altLang="zh-TW" sz="2000" b="1" dirty="0">
                <a:solidFill>
                  <a:prstClr val="black"/>
                </a:solidFill>
              </a:rPr>
              <a:t>write-once-read-many</a:t>
            </a:r>
            <a:r>
              <a:rPr lang="en-US" altLang="zh-TW" sz="2000" dirty="0">
                <a:solidFill>
                  <a:prstClr val="black"/>
                </a:solidFill>
              </a:rPr>
              <a:t> access model. </a:t>
            </a:r>
          </a:p>
          <a:p>
            <a:pPr lvl="1" fontAlgn="base">
              <a:spcAft>
                <a:spcPct val="0"/>
              </a:spcAft>
              <a:buFont typeface="Arial" charset="0"/>
              <a:buChar char="–"/>
            </a:pPr>
            <a:r>
              <a:rPr lang="en-US" altLang="zh-TW" sz="2000" dirty="0">
                <a:solidFill>
                  <a:prstClr val="black"/>
                </a:solidFill>
              </a:rPr>
              <a:t>Moving Computation is Cheaper than Moving Data. </a:t>
            </a:r>
          </a:p>
          <a:p>
            <a:pPr lvl="1" fontAlgn="base">
              <a:spcAft>
                <a:spcPct val="0"/>
              </a:spcAft>
              <a:buFont typeface="Arial" charset="0"/>
              <a:buChar char="–"/>
            </a:pPr>
            <a:r>
              <a:rPr lang="en-US" altLang="zh-TW" sz="2000" dirty="0" smtClean="0">
                <a:solidFill>
                  <a:prstClr val="black"/>
                </a:solidFill>
              </a:rPr>
              <a:t>Portability </a:t>
            </a:r>
            <a:r>
              <a:rPr lang="en-US" altLang="zh-TW" sz="2000" dirty="0">
                <a:solidFill>
                  <a:prstClr val="black"/>
                </a:solidFill>
              </a:rPr>
              <a:t>is important.</a:t>
            </a:r>
          </a:p>
          <a:p>
            <a:endParaRPr lang="zh-TW" altLang="en-US" dirty="0"/>
          </a:p>
        </p:txBody>
      </p:sp>
      <p:sp>
        <p:nvSpPr>
          <p:cNvPr id="4" name="投影片編號版面配置區 3"/>
          <p:cNvSpPr>
            <a:spLocks noGrp="1"/>
          </p:cNvSpPr>
          <p:nvPr>
            <p:ph type="sldNum" sz="quarter" idx="12"/>
          </p:nvPr>
        </p:nvSpPr>
        <p:spPr/>
        <p:txBody>
          <a:bodyPr/>
          <a:lstStyle/>
          <a:p>
            <a:fld id="{EBFB1032-EA64-7144-B003-9BCC9D94B503}" type="slidenum">
              <a:rPr lang="en-US" smtClean="0"/>
              <a:t>3</a:t>
            </a:fld>
            <a:endParaRPr lang="en-US" dirty="0"/>
          </a:p>
        </p:txBody>
      </p:sp>
    </p:spTree>
    <p:extLst>
      <p:ext uri="{BB962C8B-B14F-4D97-AF65-F5344CB8AC3E}">
        <p14:creationId xmlns:p14="http://schemas.microsoft.com/office/powerpoint/2010/main" val="13993869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056" y="244158"/>
            <a:ext cx="8568356" cy="1339850"/>
          </a:xfrm>
        </p:spPr>
        <p:txBody>
          <a:bodyPr>
            <a:normAutofit/>
          </a:bodyPr>
          <a:lstStyle/>
          <a:p>
            <a:r>
              <a:rPr lang="en-US" dirty="0" smtClean="0"/>
              <a:t>Properties of </a:t>
            </a:r>
            <a:r>
              <a:rPr lang="en-US" dirty="0" err="1" smtClean="0"/>
              <a:t>MapReduce</a:t>
            </a:r>
            <a:r>
              <a:rPr lang="en-US" dirty="0" smtClean="0"/>
              <a:t> Engine (Cont’d)</a:t>
            </a:r>
            <a:endParaRPr lang="en-US" dirty="0"/>
          </a:p>
        </p:txBody>
      </p:sp>
      <p:sp>
        <p:nvSpPr>
          <p:cNvPr id="3" name="Content Placeholder 2"/>
          <p:cNvSpPr>
            <a:spLocks noGrp="1"/>
          </p:cNvSpPr>
          <p:nvPr>
            <p:ph idx="1"/>
          </p:nvPr>
        </p:nvSpPr>
        <p:spPr>
          <a:xfrm>
            <a:off x="432604" y="1391916"/>
            <a:ext cx="8275303" cy="1563157"/>
          </a:xfrm>
        </p:spPr>
        <p:txBody>
          <a:bodyPr>
            <a:normAutofit fontScale="85000" lnSpcReduction="10000"/>
          </a:bodyPr>
          <a:lstStyle/>
          <a:p>
            <a:r>
              <a:rPr lang="en-US" b="1" dirty="0" smtClean="0">
                <a:solidFill>
                  <a:srgbClr val="800000"/>
                </a:solidFill>
              </a:rPr>
              <a:t>Task Tracker is the slave node (runs on each </a:t>
            </a:r>
            <a:r>
              <a:rPr lang="en-US" b="1" dirty="0" err="1" smtClean="0">
                <a:solidFill>
                  <a:srgbClr val="800000"/>
                </a:solidFill>
              </a:rPr>
              <a:t>datanode</a:t>
            </a:r>
            <a:r>
              <a:rPr lang="en-US" b="1" dirty="0" smtClean="0">
                <a:solidFill>
                  <a:srgbClr val="800000"/>
                </a:solidFill>
              </a:rPr>
              <a:t>)</a:t>
            </a:r>
          </a:p>
          <a:p>
            <a:pPr lvl="1"/>
            <a:r>
              <a:rPr lang="en-US" dirty="0" smtClean="0"/>
              <a:t>Receives the task from Job Tracker</a:t>
            </a:r>
          </a:p>
          <a:p>
            <a:pPr lvl="1"/>
            <a:r>
              <a:rPr lang="en-US" dirty="0" smtClean="0"/>
              <a:t>Runs the task until completion (either map or reduce task)</a:t>
            </a:r>
          </a:p>
          <a:p>
            <a:pPr lvl="1"/>
            <a:r>
              <a:rPr lang="en-US" dirty="0" smtClean="0"/>
              <a:t>Always in communication with the Job Tracker reporting progress</a:t>
            </a:r>
            <a:endParaRPr lang="en-US" dirty="0"/>
          </a:p>
        </p:txBody>
      </p:sp>
      <p:sp>
        <p:nvSpPr>
          <p:cNvPr id="4" name="Slide Number Placeholder 3"/>
          <p:cNvSpPr>
            <a:spLocks noGrp="1"/>
          </p:cNvSpPr>
          <p:nvPr>
            <p:ph type="sldNum" sz="quarter" idx="12"/>
          </p:nvPr>
        </p:nvSpPr>
        <p:spPr/>
        <p:txBody>
          <a:bodyPr/>
          <a:lstStyle/>
          <a:p>
            <a:fld id="{EBFB1032-EA64-7144-B003-9BCC9D94B503}" type="slidenum">
              <a:rPr lang="en-US" smtClean="0"/>
              <a:t>30</a:t>
            </a:fld>
            <a:endParaRPr lang="en-US" dirty="0"/>
          </a:p>
        </p:txBody>
      </p:sp>
      <p:pic>
        <p:nvPicPr>
          <p:cNvPr id="5" name="Picture 4"/>
          <p:cNvPicPr>
            <a:picLocks noChangeAspect="1"/>
          </p:cNvPicPr>
          <p:nvPr/>
        </p:nvPicPr>
        <p:blipFill>
          <a:blip r:embed="rId2"/>
          <a:stretch>
            <a:fillRect/>
          </a:stretch>
        </p:blipFill>
        <p:spPr>
          <a:xfrm>
            <a:off x="293055" y="2826327"/>
            <a:ext cx="5288937" cy="3546517"/>
          </a:xfrm>
          <a:prstGeom prst="rect">
            <a:avLst/>
          </a:prstGeom>
        </p:spPr>
      </p:pic>
      <p:sp>
        <p:nvSpPr>
          <p:cNvPr id="7" name="TextBox 6"/>
          <p:cNvSpPr txBox="1"/>
          <p:nvPr/>
        </p:nvSpPr>
        <p:spPr>
          <a:xfrm>
            <a:off x="5581992" y="3983863"/>
            <a:ext cx="3279420" cy="923330"/>
          </a:xfrm>
          <a:prstGeom prst="rect">
            <a:avLst/>
          </a:prstGeom>
          <a:noFill/>
        </p:spPr>
        <p:txBody>
          <a:bodyPr wrap="square" rtlCol="0">
            <a:spAutoFit/>
          </a:bodyPr>
          <a:lstStyle/>
          <a:p>
            <a:r>
              <a:rPr lang="en-US" i="1" dirty="0" smtClean="0">
                <a:solidFill>
                  <a:srgbClr val="0000FF"/>
                </a:solidFill>
              </a:rPr>
              <a:t>In this example, 1 map-reduce job consists of  4 map tasks and 3 reduce tasks</a:t>
            </a:r>
            <a:endParaRPr lang="en-US" i="1" dirty="0">
              <a:solidFill>
                <a:srgbClr val="0000FF"/>
              </a:solidFill>
            </a:endParaRPr>
          </a:p>
        </p:txBody>
      </p:sp>
    </p:spTree>
    <p:extLst>
      <p:ext uri="{BB962C8B-B14F-4D97-AF65-F5344CB8AC3E}">
        <p14:creationId xmlns:p14="http://schemas.microsoft.com/office/powerpoint/2010/main" val="5749224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Key-Value Pairs </a:t>
            </a:r>
            <a:endParaRPr lang="en-US" dirty="0"/>
          </a:p>
        </p:txBody>
      </p:sp>
      <p:sp>
        <p:nvSpPr>
          <p:cNvPr id="3" name="Content Placeholder 2"/>
          <p:cNvSpPr>
            <a:spLocks noGrp="1"/>
          </p:cNvSpPr>
          <p:nvPr>
            <p:ph idx="1"/>
          </p:nvPr>
        </p:nvSpPr>
        <p:spPr>
          <a:xfrm>
            <a:off x="457200" y="1417638"/>
            <a:ext cx="8275303" cy="4368464"/>
          </a:xfrm>
        </p:spPr>
        <p:txBody>
          <a:bodyPr>
            <a:normAutofit fontScale="85000" lnSpcReduction="10000"/>
          </a:bodyPr>
          <a:lstStyle/>
          <a:p>
            <a:r>
              <a:rPr lang="en-US" dirty="0" smtClean="0"/>
              <a:t>Mappers and Reducers are users’ code (provided functions)</a:t>
            </a:r>
            <a:endParaRPr lang="en-US" dirty="0"/>
          </a:p>
          <a:p>
            <a:r>
              <a:rPr lang="en-US" dirty="0" smtClean="0"/>
              <a:t>Just need to obey the Key-Value pairs interface </a:t>
            </a:r>
          </a:p>
          <a:p>
            <a:r>
              <a:rPr lang="en-US" b="1" dirty="0" smtClean="0">
                <a:solidFill>
                  <a:srgbClr val="800000"/>
                </a:solidFill>
              </a:rPr>
              <a:t>Mappers:</a:t>
            </a:r>
          </a:p>
          <a:p>
            <a:pPr lvl="1"/>
            <a:r>
              <a:rPr lang="en-US" dirty="0" smtClean="0"/>
              <a:t>Consume &lt;key, value&gt; pairs</a:t>
            </a:r>
          </a:p>
          <a:p>
            <a:pPr lvl="1"/>
            <a:r>
              <a:rPr lang="en-US" dirty="0" smtClean="0"/>
              <a:t>Produce &lt;key, value&gt; pairs</a:t>
            </a:r>
            <a:endParaRPr lang="en-US" dirty="0"/>
          </a:p>
          <a:p>
            <a:r>
              <a:rPr lang="en-US" b="1" dirty="0" smtClean="0">
                <a:solidFill>
                  <a:srgbClr val="800000"/>
                </a:solidFill>
              </a:rPr>
              <a:t>Reducers:</a:t>
            </a:r>
          </a:p>
          <a:p>
            <a:pPr lvl="1"/>
            <a:r>
              <a:rPr lang="en-US" dirty="0" smtClean="0"/>
              <a:t>Consume &lt;key, &lt;list of values&gt;&gt;</a:t>
            </a:r>
          </a:p>
          <a:p>
            <a:pPr lvl="1"/>
            <a:r>
              <a:rPr lang="en-US" dirty="0" smtClean="0"/>
              <a:t>Produce &lt;key, value&gt;</a:t>
            </a:r>
            <a:endParaRPr lang="en-US" dirty="0"/>
          </a:p>
          <a:p>
            <a:r>
              <a:rPr lang="en-US" b="1" dirty="0" smtClean="0">
                <a:solidFill>
                  <a:srgbClr val="800000"/>
                </a:solidFill>
              </a:rPr>
              <a:t>Shuffling and Sorting:</a:t>
            </a:r>
          </a:p>
          <a:p>
            <a:pPr lvl="1"/>
            <a:r>
              <a:rPr lang="en-US" dirty="0" smtClean="0"/>
              <a:t>Hidden phase between mappers and reducers</a:t>
            </a:r>
          </a:p>
          <a:p>
            <a:pPr lvl="1"/>
            <a:r>
              <a:rPr lang="en-US" dirty="0" smtClean="0"/>
              <a:t>Groups all similar keys from all mappers, sorts and passes them to a certain reducer in the form of &lt;key, &lt;list of values&gt;&gt;</a:t>
            </a:r>
            <a:endParaRPr lang="en-US" dirty="0"/>
          </a:p>
        </p:txBody>
      </p:sp>
      <p:sp>
        <p:nvSpPr>
          <p:cNvPr id="4" name="Slide Number Placeholder 3"/>
          <p:cNvSpPr>
            <a:spLocks noGrp="1"/>
          </p:cNvSpPr>
          <p:nvPr>
            <p:ph type="sldNum" sz="quarter" idx="12"/>
          </p:nvPr>
        </p:nvSpPr>
        <p:spPr/>
        <p:txBody>
          <a:bodyPr/>
          <a:lstStyle/>
          <a:p>
            <a:fld id="{EBFB1032-EA64-7144-B003-9BCC9D94B503}" type="slidenum">
              <a:rPr lang="en-US" smtClean="0"/>
              <a:t>31</a:t>
            </a:fld>
            <a:endParaRPr lang="en-US" dirty="0"/>
          </a:p>
        </p:txBody>
      </p:sp>
    </p:spTree>
    <p:extLst>
      <p:ext uri="{BB962C8B-B14F-4D97-AF65-F5344CB8AC3E}">
        <p14:creationId xmlns:p14="http://schemas.microsoft.com/office/powerpoint/2010/main" val="23079266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algn="l" eaLnBrk="1" hangingPunct="1"/>
            <a:r>
              <a:rPr lang="en-US" altLang="zh-TW" dirty="0" err="1" smtClean="0">
                <a:ea typeface="新細明體" panose="02020500000000000000" pitchFamily="18" charset="-120"/>
              </a:rPr>
              <a:t>MapReduce</a:t>
            </a:r>
            <a:r>
              <a:rPr lang="en-US" altLang="zh-TW" dirty="0" smtClean="0">
                <a:ea typeface="新細明體" panose="02020500000000000000" pitchFamily="18" charset="-120"/>
              </a:rPr>
              <a:t> Phases</a:t>
            </a:r>
          </a:p>
        </p:txBody>
      </p:sp>
      <p:pic>
        <p:nvPicPr>
          <p:cNvPr id="32771"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2101" y="1569711"/>
            <a:ext cx="8069763" cy="4507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6789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81" y="1510892"/>
            <a:ext cx="8902477" cy="4734044"/>
          </a:xfrm>
          <a:prstGeom prst="rect">
            <a:avLst/>
          </a:prstGeom>
        </p:spPr>
      </p:pic>
      <p:sp>
        <p:nvSpPr>
          <p:cNvPr id="2" name="Title 1"/>
          <p:cNvSpPr>
            <a:spLocks noGrp="1"/>
          </p:cNvSpPr>
          <p:nvPr>
            <p:ph type="title"/>
          </p:nvPr>
        </p:nvSpPr>
        <p:spPr/>
        <p:txBody>
          <a:bodyPr/>
          <a:lstStyle/>
          <a:p>
            <a:r>
              <a:rPr lang="en-US" dirty="0" smtClean="0"/>
              <a:t>Example 1: Word Count</a:t>
            </a:r>
            <a:endParaRPr lang="en-US" dirty="0"/>
          </a:p>
        </p:txBody>
      </p:sp>
      <p:sp>
        <p:nvSpPr>
          <p:cNvPr id="7" name="Content Placeholder 2"/>
          <p:cNvSpPr>
            <a:spLocks noGrp="1"/>
          </p:cNvSpPr>
          <p:nvPr>
            <p:ph idx="1"/>
          </p:nvPr>
        </p:nvSpPr>
        <p:spPr>
          <a:xfrm>
            <a:off x="457200" y="1174173"/>
            <a:ext cx="8229600" cy="685800"/>
          </a:xfrm>
        </p:spPr>
        <p:txBody>
          <a:bodyPr>
            <a:normAutofit fontScale="92500"/>
          </a:bodyPr>
          <a:lstStyle/>
          <a:p>
            <a:r>
              <a:rPr lang="en-US" b="1" dirty="0" smtClean="0">
                <a:solidFill>
                  <a:srgbClr val="800000"/>
                </a:solidFill>
              </a:rPr>
              <a:t>Job: Count the occurrences of each word in a data set</a:t>
            </a:r>
            <a:endParaRPr lang="en-US" b="1" dirty="0">
              <a:solidFill>
                <a:srgbClr val="800000"/>
              </a:solidFill>
            </a:endParaRPr>
          </a:p>
        </p:txBody>
      </p:sp>
      <p:sp>
        <p:nvSpPr>
          <p:cNvPr id="4" name="Slide Number Placeholder 3"/>
          <p:cNvSpPr>
            <a:spLocks noGrp="1"/>
          </p:cNvSpPr>
          <p:nvPr>
            <p:ph type="sldNum" sz="quarter" idx="12"/>
          </p:nvPr>
        </p:nvSpPr>
        <p:spPr/>
        <p:txBody>
          <a:bodyPr/>
          <a:lstStyle/>
          <a:p>
            <a:fld id="{EBFB1032-EA64-7144-B003-9BCC9D94B503}" type="slidenum">
              <a:rPr lang="en-US" smtClean="0"/>
              <a:t>33</a:t>
            </a:fld>
            <a:endParaRPr lang="en-US" dirty="0"/>
          </a:p>
        </p:txBody>
      </p:sp>
      <p:sp>
        <p:nvSpPr>
          <p:cNvPr id="5" name="TextBox 4"/>
          <p:cNvSpPr txBox="1"/>
          <p:nvPr/>
        </p:nvSpPr>
        <p:spPr>
          <a:xfrm>
            <a:off x="2590800" y="5635692"/>
            <a:ext cx="677878" cy="523220"/>
          </a:xfrm>
          <a:prstGeom prst="rect">
            <a:avLst/>
          </a:prstGeom>
          <a:noFill/>
        </p:spPr>
        <p:txBody>
          <a:bodyPr wrap="none" rtlCol="0">
            <a:spAutoFit/>
          </a:bodyPr>
          <a:lstStyle/>
          <a:p>
            <a:r>
              <a:rPr lang="en-US" sz="1400" b="1" dirty="0" smtClean="0">
                <a:solidFill>
                  <a:srgbClr val="292934"/>
                </a:solidFill>
              </a:rPr>
              <a:t>Map </a:t>
            </a:r>
          </a:p>
          <a:p>
            <a:r>
              <a:rPr lang="en-US" sz="1400" b="1" dirty="0" smtClean="0">
                <a:solidFill>
                  <a:srgbClr val="292934"/>
                </a:solidFill>
              </a:rPr>
              <a:t>Tasks</a:t>
            </a:r>
            <a:endParaRPr lang="en-US" sz="1400" b="1" dirty="0">
              <a:solidFill>
                <a:srgbClr val="292934"/>
              </a:solidFill>
            </a:endParaRPr>
          </a:p>
        </p:txBody>
      </p:sp>
      <p:sp>
        <p:nvSpPr>
          <p:cNvPr id="6" name="TextBox 5"/>
          <p:cNvSpPr txBox="1"/>
          <p:nvPr/>
        </p:nvSpPr>
        <p:spPr>
          <a:xfrm>
            <a:off x="6324600" y="5625512"/>
            <a:ext cx="830677" cy="523220"/>
          </a:xfrm>
          <a:prstGeom prst="rect">
            <a:avLst/>
          </a:prstGeom>
          <a:noFill/>
        </p:spPr>
        <p:txBody>
          <a:bodyPr wrap="none" rtlCol="0">
            <a:spAutoFit/>
          </a:bodyPr>
          <a:lstStyle/>
          <a:p>
            <a:r>
              <a:rPr lang="en-US" sz="1400" b="1" dirty="0" smtClean="0">
                <a:solidFill>
                  <a:srgbClr val="292934"/>
                </a:solidFill>
              </a:rPr>
              <a:t>Reduce</a:t>
            </a:r>
          </a:p>
          <a:p>
            <a:r>
              <a:rPr lang="en-US" sz="1400" b="1" dirty="0" smtClean="0">
                <a:solidFill>
                  <a:srgbClr val="292934"/>
                </a:solidFill>
              </a:rPr>
              <a:t>Tasks</a:t>
            </a:r>
            <a:endParaRPr lang="en-US" sz="1400" b="1" dirty="0">
              <a:solidFill>
                <a:srgbClr val="292934"/>
              </a:solidFill>
            </a:endParaRPr>
          </a:p>
        </p:txBody>
      </p:sp>
    </p:spTree>
    <p:extLst>
      <p:ext uri="{BB962C8B-B14F-4D97-AF65-F5344CB8AC3E}">
        <p14:creationId xmlns:p14="http://schemas.microsoft.com/office/powerpoint/2010/main" val="20167224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100" y="244158"/>
            <a:ext cx="8638131" cy="1339850"/>
          </a:xfrm>
        </p:spPr>
        <p:txBody>
          <a:bodyPr>
            <a:normAutofit/>
          </a:bodyPr>
          <a:lstStyle/>
          <a:p>
            <a:r>
              <a:rPr lang="en-US" sz="3600" dirty="0" smtClean="0"/>
              <a:t>Example 2: Color Count</a:t>
            </a:r>
            <a:endParaRPr lang="en-US" sz="3600" dirty="0"/>
          </a:p>
        </p:txBody>
      </p:sp>
      <p:sp>
        <p:nvSpPr>
          <p:cNvPr id="4" name="Slide Number Placeholder 3"/>
          <p:cNvSpPr>
            <a:spLocks noGrp="1"/>
          </p:cNvSpPr>
          <p:nvPr>
            <p:ph type="sldNum" sz="quarter" idx="12"/>
          </p:nvPr>
        </p:nvSpPr>
        <p:spPr/>
        <p:txBody>
          <a:bodyPr/>
          <a:lstStyle/>
          <a:p>
            <a:fld id="{EBFB1032-EA64-7144-B003-9BCC9D94B503}" type="slidenum">
              <a:rPr lang="en-US" smtClean="0"/>
              <a:t>34</a:t>
            </a:fld>
            <a:endParaRPr lang="en-US" dirty="0"/>
          </a:p>
        </p:txBody>
      </p:sp>
      <p:grpSp>
        <p:nvGrpSpPr>
          <p:cNvPr id="5" name="Group 4"/>
          <p:cNvGrpSpPr/>
          <p:nvPr/>
        </p:nvGrpSpPr>
        <p:grpSpPr>
          <a:xfrm>
            <a:off x="3155937" y="2154890"/>
            <a:ext cx="2099313" cy="4152939"/>
            <a:chOff x="2876837" y="1568696"/>
            <a:chExt cx="2099313" cy="4152939"/>
          </a:xfrm>
        </p:grpSpPr>
        <p:sp>
          <p:nvSpPr>
            <p:cNvPr id="6" name="Rectangle 5"/>
            <p:cNvSpPr/>
            <p:nvPr/>
          </p:nvSpPr>
          <p:spPr>
            <a:xfrm>
              <a:off x="2876837" y="2119311"/>
              <a:ext cx="2099313" cy="3602324"/>
            </a:xfrm>
            <a:prstGeom prst="rect">
              <a:avLst/>
            </a:prstGeom>
            <a:solidFill>
              <a:schemeClr val="accent2">
                <a:lumMod val="20000"/>
                <a:lumOff val="80000"/>
                <a:alpha val="52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083398" y="1568696"/>
              <a:ext cx="1663431" cy="523220"/>
            </a:xfrm>
            <a:prstGeom prst="rect">
              <a:avLst/>
            </a:prstGeom>
            <a:noFill/>
          </p:spPr>
          <p:txBody>
            <a:bodyPr wrap="square" rtlCol="0">
              <a:spAutoFit/>
            </a:bodyPr>
            <a:lstStyle/>
            <a:p>
              <a:pPr algn="ctr"/>
              <a:r>
                <a:rPr lang="en-US" sz="1400" dirty="0" smtClean="0"/>
                <a:t>Shuffle &amp; Sorting based on </a:t>
              </a:r>
              <a:r>
                <a:rPr lang="en-US" sz="1400" i="1" dirty="0" smtClean="0"/>
                <a:t>k</a:t>
              </a:r>
              <a:endParaRPr lang="en-US" sz="1400" i="1" dirty="0"/>
            </a:p>
          </p:txBody>
        </p:sp>
      </p:grpSp>
      <p:pic>
        <p:nvPicPr>
          <p:cNvPr id="8" name="Picture 7"/>
          <p:cNvPicPr>
            <a:picLocks noChangeAspect="1"/>
          </p:cNvPicPr>
          <p:nvPr/>
        </p:nvPicPr>
        <p:blipFill>
          <a:blip r:embed="rId2"/>
          <a:stretch>
            <a:fillRect/>
          </a:stretch>
        </p:blipFill>
        <p:spPr>
          <a:xfrm>
            <a:off x="492118" y="2705505"/>
            <a:ext cx="1147647" cy="3602324"/>
          </a:xfrm>
          <a:prstGeom prst="rect">
            <a:avLst/>
          </a:prstGeom>
        </p:spPr>
      </p:pic>
      <p:grpSp>
        <p:nvGrpSpPr>
          <p:cNvPr id="9" name="Group 8"/>
          <p:cNvGrpSpPr/>
          <p:nvPr/>
        </p:nvGrpSpPr>
        <p:grpSpPr>
          <a:xfrm>
            <a:off x="5816298" y="3183966"/>
            <a:ext cx="1084652" cy="2300254"/>
            <a:chOff x="5537198" y="2597772"/>
            <a:chExt cx="1084652" cy="2300254"/>
          </a:xfrm>
        </p:grpSpPr>
        <p:pic>
          <p:nvPicPr>
            <p:cNvPr id="10" name="Picture 9"/>
            <p:cNvPicPr>
              <a:picLocks noChangeAspect="1"/>
            </p:cNvPicPr>
            <p:nvPr/>
          </p:nvPicPr>
          <p:blipFill>
            <a:blip r:embed="rId3"/>
            <a:stretch>
              <a:fillRect/>
            </a:stretch>
          </p:blipFill>
          <p:spPr>
            <a:xfrm>
              <a:off x="5537198" y="2597772"/>
              <a:ext cx="1084652" cy="551886"/>
            </a:xfrm>
            <a:prstGeom prst="rect">
              <a:avLst/>
            </a:prstGeom>
          </p:spPr>
        </p:pic>
        <p:pic>
          <p:nvPicPr>
            <p:cNvPr id="11" name="Picture 10"/>
            <p:cNvPicPr>
              <a:picLocks noChangeAspect="1"/>
            </p:cNvPicPr>
            <p:nvPr/>
          </p:nvPicPr>
          <p:blipFill>
            <a:blip r:embed="rId4"/>
            <a:stretch>
              <a:fillRect/>
            </a:stretch>
          </p:blipFill>
          <p:spPr>
            <a:xfrm>
              <a:off x="5537198" y="3414130"/>
              <a:ext cx="1084650" cy="551886"/>
            </a:xfrm>
            <a:prstGeom prst="rect">
              <a:avLst/>
            </a:prstGeom>
          </p:spPr>
        </p:pic>
        <p:pic>
          <p:nvPicPr>
            <p:cNvPr id="12" name="Picture 11"/>
            <p:cNvPicPr>
              <a:picLocks noChangeAspect="1"/>
            </p:cNvPicPr>
            <p:nvPr/>
          </p:nvPicPr>
          <p:blipFill>
            <a:blip r:embed="rId5"/>
            <a:stretch>
              <a:fillRect/>
            </a:stretch>
          </p:blipFill>
          <p:spPr>
            <a:xfrm>
              <a:off x="5537198" y="4355774"/>
              <a:ext cx="1084652" cy="542252"/>
            </a:xfrm>
            <a:prstGeom prst="rect">
              <a:avLst/>
            </a:prstGeom>
          </p:spPr>
        </p:pic>
      </p:grpSp>
      <p:grpSp>
        <p:nvGrpSpPr>
          <p:cNvPr id="13" name="Group 12"/>
          <p:cNvGrpSpPr/>
          <p:nvPr/>
        </p:nvGrpSpPr>
        <p:grpSpPr>
          <a:xfrm>
            <a:off x="1639765" y="2886917"/>
            <a:ext cx="1269956" cy="3256938"/>
            <a:chOff x="1360665" y="2300723"/>
            <a:chExt cx="1269956" cy="3256938"/>
          </a:xfrm>
        </p:grpSpPr>
        <p:pic>
          <p:nvPicPr>
            <p:cNvPr id="14" name="Picture 13"/>
            <p:cNvPicPr>
              <a:picLocks noChangeAspect="1"/>
            </p:cNvPicPr>
            <p:nvPr/>
          </p:nvPicPr>
          <p:blipFill>
            <a:blip r:embed="rId6"/>
            <a:stretch>
              <a:fillRect/>
            </a:stretch>
          </p:blipFill>
          <p:spPr>
            <a:xfrm>
              <a:off x="1813442" y="2300723"/>
              <a:ext cx="817179" cy="618534"/>
            </a:xfrm>
            <a:prstGeom prst="rect">
              <a:avLst/>
            </a:prstGeom>
          </p:spPr>
        </p:pic>
        <p:pic>
          <p:nvPicPr>
            <p:cNvPr id="15" name="Picture 14"/>
            <p:cNvPicPr>
              <a:picLocks noChangeAspect="1"/>
            </p:cNvPicPr>
            <p:nvPr/>
          </p:nvPicPr>
          <p:blipFill>
            <a:blip r:embed="rId7"/>
            <a:stretch>
              <a:fillRect/>
            </a:stretch>
          </p:blipFill>
          <p:spPr>
            <a:xfrm>
              <a:off x="1813442" y="3164323"/>
              <a:ext cx="817179" cy="618534"/>
            </a:xfrm>
            <a:prstGeom prst="rect">
              <a:avLst/>
            </a:prstGeom>
          </p:spPr>
        </p:pic>
        <p:pic>
          <p:nvPicPr>
            <p:cNvPr id="16" name="Picture 15"/>
            <p:cNvPicPr>
              <a:picLocks noChangeAspect="1"/>
            </p:cNvPicPr>
            <p:nvPr/>
          </p:nvPicPr>
          <p:blipFill>
            <a:blip r:embed="rId7"/>
            <a:stretch>
              <a:fillRect/>
            </a:stretch>
          </p:blipFill>
          <p:spPr>
            <a:xfrm>
              <a:off x="1813442" y="4048123"/>
              <a:ext cx="817179" cy="618534"/>
            </a:xfrm>
            <a:prstGeom prst="rect">
              <a:avLst/>
            </a:prstGeom>
          </p:spPr>
        </p:pic>
        <p:pic>
          <p:nvPicPr>
            <p:cNvPr id="17" name="Picture 16"/>
            <p:cNvPicPr>
              <a:picLocks noChangeAspect="1"/>
            </p:cNvPicPr>
            <p:nvPr/>
          </p:nvPicPr>
          <p:blipFill>
            <a:blip r:embed="rId7"/>
            <a:stretch>
              <a:fillRect/>
            </a:stretch>
          </p:blipFill>
          <p:spPr>
            <a:xfrm>
              <a:off x="1813442" y="4939127"/>
              <a:ext cx="817179" cy="618534"/>
            </a:xfrm>
            <a:prstGeom prst="rect">
              <a:avLst/>
            </a:prstGeom>
          </p:spPr>
        </p:pic>
        <p:cxnSp>
          <p:nvCxnSpPr>
            <p:cNvPr id="18" name="Straight Arrow Connector 17"/>
            <p:cNvCxnSpPr/>
            <p:nvPr/>
          </p:nvCxnSpPr>
          <p:spPr>
            <a:xfrm>
              <a:off x="1360665" y="2609990"/>
              <a:ext cx="45277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1360665" y="3462122"/>
              <a:ext cx="45277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1360665" y="4356641"/>
              <a:ext cx="45277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1360665" y="5247645"/>
              <a:ext cx="45277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2" name="TextBox 21"/>
          <p:cNvSpPr txBox="1"/>
          <p:nvPr/>
        </p:nvSpPr>
        <p:spPr>
          <a:xfrm>
            <a:off x="492118" y="2154890"/>
            <a:ext cx="1282914" cy="523220"/>
          </a:xfrm>
          <a:prstGeom prst="rect">
            <a:avLst/>
          </a:prstGeom>
          <a:noFill/>
        </p:spPr>
        <p:txBody>
          <a:bodyPr wrap="square" rtlCol="0">
            <a:spAutoFit/>
          </a:bodyPr>
          <a:lstStyle/>
          <a:p>
            <a:r>
              <a:rPr lang="en-US" sz="1400" dirty="0" smtClean="0"/>
              <a:t>Input blocks on HDFS</a:t>
            </a:r>
            <a:endParaRPr lang="en-US" sz="1400" dirty="0"/>
          </a:p>
        </p:txBody>
      </p:sp>
      <p:grpSp>
        <p:nvGrpSpPr>
          <p:cNvPr id="23" name="Group 22"/>
          <p:cNvGrpSpPr/>
          <p:nvPr/>
        </p:nvGrpSpPr>
        <p:grpSpPr>
          <a:xfrm>
            <a:off x="1927432" y="2154890"/>
            <a:ext cx="1396968" cy="523220"/>
            <a:chOff x="1648332" y="1568696"/>
            <a:chExt cx="1396968" cy="523220"/>
          </a:xfrm>
        </p:grpSpPr>
        <p:sp>
          <p:nvSpPr>
            <p:cNvPr id="24" name="TextBox 23"/>
            <p:cNvSpPr txBox="1"/>
            <p:nvPr/>
          </p:nvSpPr>
          <p:spPr>
            <a:xfrm>
              <a:off x="1648332" y="1568696"/>
              <a:ext cx="1396968" cy="523220"/>
            </a:xfrm>
            <a:prstGeom prst="rect">
              <a:avLst/>
            </a:prstGeom>
            <a:noFill/>
          </p:spPr>
          <p:txBody>
            <a:bodyPr wrap="square" rtlCol="0">
              <a:spAutoFit/>
            </a:bodyPr>
            <a:lstStyle/>
            <a:p>
              <a:r>
                <a:rPr lang="en-US" sz="1400" dirty="0" smtClean="0"/>
                <a:t>Produces (</a:t>
              </a:r>
              <a:r>
                <a:rPr lang="en-US" sz="1400" i="1" dirty="0" smtClean="0"/>
                <a:t>k</a:t>
              </a:r>
              <a:r>
                <a:rPr lang="en-US" sz="1400" dirty="0" smtClean="0"/>
                <a:t>, </a:t>
              </a:r>
              <a:r>
                <a:rPr lang="en-US" sz="1400" i="1" dirty="0" smtClean="0"/>
                <a:t>v</a:t>
              </a:r>
              <a:r>
                <a:rPr lang="en-US" sz="1400" dirty="0" smtClean="0"/>
                <a:t>)</a:t>
              </a:r>
            </a:p>
            <a:p>
              <a:r>
                <a:rPr lang="en-US" sz="1400" dirty="0"/>
                <a:t> </a:t>
              </a:r>
              <a:r>
                <a:rPr lang="en-US" sz="1400" dirty="0" smtClean="0"/>
                <a:t>  (    , 1)</a:t>
              </a:r>
            </a:p>
          </p:txBody>
        </p:sp>
        <p:sp>
          <p:nvSpPr>
            <p:cNvPr id="25" name="Rounded Rectangle 24"/>
            <p:cNvSpPr>
              <a:spLocks noChangeAspect="1"/>
            </p:cNvSpPr>
            <p:nvPr/>
          </p:nvSpPr>
          <p:spPr>
            <a:xfrm>
              <a:off x="1945958" y="1895712"/>
              <a:ext cx="109728" cy="10972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26" name="Group 25"/>
          <p:cNvGrpSpPr/>
          <p:nvPr/>
        </p:nvGrpSpPr>
        <p:grpSpPr>
          <a:xfrm>
            <a:off x="2892138" y="3007106"/>
            <a:ext cx="1398165" cy="3015810"/>
            <a:chOff x="2613038" y="2420912"/>
            <a:chExt cx="1398165" cy="3015810"/>
          </a:xfrm>
        </p:grpSpPr>
        <p:pic>
          <p:nvPicPr>
            <p:cNvPr id="27" name="Picture 26"/>
            <p:cNvPicPr>
              <a:picLocks noChangeAspect="1"/>
            </p:cNvPicPr>
            <p:nvPr/>
          </p:nvPicPr>
          <p:blipFill>
            <a:blip r:embed="rId8"/>
            <a:stretch>
              <a:fillRect/>
            </a:stretch>
          </p:blipFill>
          <p:spPr>
            <a:xfrm>
              <a:off x="3065815" y="2420912"/>
              <a:ext cx="945388" cy="378155"/>
            </a:xfrm>
            <a:prstGeom prst="rect">
              <a:avLst/>
            </a:prstGeom>
          </p:spPr>
        </p:pic>
        <p:pic>
          <p:nvPicPr>
            <p:cNvPr id="28" name="Picture 27"/>
            <p:cNvPicPr>
              <a:picLocks noChangeAspect="1"/>
            </p:cNvPicPr>
            <p:nvPr/>
          </p:nvPicPr>
          <p:blipFill>
            <a:blip r:embed="rId9"/>
            <a:stretch>
              <a:fillRect/>
            </a:stretch>
          </p:blipFill>
          <p:spPr>
            <a:xfrm>
              <a:off x="3065815" y="3311918"/>
              <a:ext cx="945388" cy="378155"/>
            </a:xfrm>
            <a:prstGeom prst="rect">
              <a:avLst/>
            </a:prstGeom>
          </p:spPr>
        </p:pic>
        <p:pic>
          <p:nvPicPr>
            <p:cNvPr id="29" name="Picture 28"/>
            <p:cNvPicPr>
              <a:picLocks noChangeAspect="1"/>
            </p:cNvPicPr>
            <p:nvPr/>
          </p:nvPicPr>
          <p:blipFill>
            <a:blip r:embed="rId9"/>
            <a:stretch>
              <a:fillRect/>
            </a:stretch>
          </p:blipFill>
          <p:spPr>
            <a:xfrm>
              <a:off x="3065815" y="4166696"/>
              <a:ext cx="945388" cy="378155"/>
            </a:xfrm>
            <a:prstGeom prst="rect">
              <a:avLst/>
            </a:prstGeom>
          </p:spPr>
        </p:pic>
        <p:pic>
          <p:nvPicPr>
            <p:cNvPr id="30" name="Picture 29"/>
            <p:cNvPicPr>
              <a:picLocks noChangeAspect="1"/>
            </p:cNvPicPr>
            <p:nvPr/>
          </p:nvPicPr>
          <p:blipFill>
            <a:blip r:embed="rId9"/>
            <a:stretch>
              <a:fillRect/>
            </a:stretch>
          </p:blipFill>
          <p:spPr>
            <a:xfrm>
              <a:off x="3065815" y="5058567"/>
              <a:ext cx="945388" cy="378155"/>
            </a:xfrm>
            <a:prstGeom prst="rect">
              <a:avLst/>
            </a:prstGeom>
          </p:spPr>
        </p:pic>
        <p:cxnSp>
          <p:nvCxnSpPr>
            <p:cNvPr id="31" name="Straight Arrow Connector 30"/>
            <p:cNvCxnSpPr/>
            <p:nvPr/>
          </p:nvCxnSpPr>
          <p:spPr>
            <a:xfrm>
              <a:off x="2613038" y="2632810"/>
              <a:ext cx="452777"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2630621" y="3513954"/>
              <a:ext cx="452777"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2618441" y="4381808"/>
              <a:ext cx="452777"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618441" y="5260603"/>
              <a:ext cx="452777"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4290303" y="3182227"/>
            <a:ext cx="1525995" cy="2016910"/>
            <a:chOff x="4011203" y="2596033"/>
            <a:chExt cx="1525995" cy="2016910"/>
          </a:xfrm>
        </p:grpSpPr>
        <p:cxnSp>
          <p:nvCxnSpPr>
            <p:cNvPr id="36" name="Straight Connector 35"/>
            <p:cNvCxnSpPr>
              <a:stCxn id="27" idx="3"/>
              <a:endCxn id="11" idx="1"/>
            </p:cNvCxnSpPr>
            <p:nvPr/>
          </p:nvCxnSpPr>
          <p:spPr>
            <a:xfrm>
              <a:off x="4011203" y="2596033"/>
              <a:ext cx="1525995" cy="1080083"/>
            </a:xfrm>
            <a:prstGeom prst="line">
              <a:avLst/>
            </a:prstGeom>
            <a:ln>
              <a:tailEnd type="arrow" w="med" len="sm"/>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27" idx="3"/>
              <a:endCxn id="10" idx="1"/>
            </p:cNvCxnSpPr>
            <p:nvPr/>
          </p:nvCxnSpPr>
          <p:spPr>
            <a:xfrm>
              <a:off x="4011203" y="2596033"/>
              <a:ext cx="1525995" cy="263725"/>
            </a:xfrm>
            <a:prstGeom prst="line">
              <a:avLst/>
            </a:prstGeom>
            <a:ln>
              <a:solidFill>
                <a:srgbClr val="3366FF"/>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27" idx="3"/>
              <a:endCxn id="12" idx="1"/>
            </p:cNvCxnSpPr>
            <p:nvPr/>
          </p:nvCxnSpPr>
          <p:spPr>
            <a:xfrm>
              <a:off x="4011203" y="2596033"/>
              <a:ext cx="1525995" cy="2016910"/>
            </a:xfrm>
            <a:prstGeom prst="line">
              <a:avLst/>
            </a:prstGeom>
            <a:ln>
              <a:solidFill>
                <a:srgbClr val="008000"/>
              </a:solidFill>
              <a:tailEnd type="arrow" w="med" len="sm"/>
            </a:ln>
          </p:spPr>
          <p:style>
            <a:lnRef idx="2">
              <a:schemeClr val="accent1"/>
            </a:lnRef>
            <a:fillRef idx="0">
              <a:schemeClr val="accent1"/>
            </a:fillRef>
            <a:effectRef idx="1">
              <a:schemeClr val="accent1"/>
            </a:effectRef>
            <a:fontRef idx="minor">
              <a:schemeClr val="tx1"/>
            </a:fontRef>
          </p:style>
        </p:cxnSp>
      </p:grpSp>
      <p:grpSp>
        <p:nvGrpSpPr>
          <p:cNvPr id="39" name="Group 38"/>
          <p:cNvGrpSpPr/>
          <p:nvPr/>
        </p:nvGrpSpPr>
        <p:grpSpPr>
          <a:xfrm>
            <a:off x="4290303" y="3445952"/>
            <a:ext cx="1525995" cy="1753185"/>
            <a:chOff x="4011203" y="2859758"/>
            <a:chExt cx="1525995" cy="1753185"/>
          </a:xfrm>
        </p:grpSpPr>
        <p:cxnSp>
          <p:nvCxnSpPr>
            <p:cNvPr id="40" name="Straight Connector 39"/>
            <p:cNvCxnSpPr>
              <a:stCxn id="28" idx="3"/>
              <a:endCxn id="11" idx="1"/>
            </p:cNvCxnSpPr>
            <p:nvPr/>
          </p:nvCxnSpPr>
          <p:spPr>
            <a:xfrm>
              <a:off x="4011203" y="3487039"/>
              <a:ext cx="1525995" cy="189077"/>
            </a:xfrm>
            <a:prstGeom prst="line">
              <a:avLst/>
            </a:prstGeom>
            <a:ln>
              <a:tailEnd type="arrow" w="med" len="sm"/>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28" idx="3"/>
              <a:endCxn id="10" idx="1"/>
            </p:cNvCxnSpPr>
            <p:nvPr/>
          </p:nvCxnSpPr>
          <p:spPr>
            <a:xfrm flipV="1">
              <a:off x="4011203" y="2859758"/>
              <a:ext cx="1525995" cy="627281"/>
            </a:xfrm>
            <a:prstGeom prst="line">
              <a:avLst/>
            </a:prstGeom>
            <a:ln>
              <a:solidFill>
                <a:srgbClr val="3366FF"/>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28" idx="3"/>
              <a:endCxn id="12" idx="1"/>
            </p:cNvCxnSpPr>
            <p:nvPr/>
          </p:nvCxnSpPr>
          <p:spPr>
            <a:xfrm>
              <a:off x="4011203" y="3487039"/>
              <a:ext cx="1525995" cy="1125904"/>
            </a:xfrm>
            <a:prstGeom prst="line">
              <a:avLst/>
            </a:prstGeom>
            <a:ln>
              <a:solidFill>
                <a:srgbClr val="008000"/>
              </a:solidFill>
              <a:tailEnd type="arrow" w="med" len="sm"/>
            </a:ln>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4290303" y="3445952"/>
            <a:ext cx="1525995" cy="1753185"/>
            <a:chOff x="4011203" y="2859758"/>
            <a:chExt cx="1525995" cy="1753185"/>
          </a:xfrm>
        </p:grpSpPr>
        <p:cxnSp>
          <p:nvCxnSpPr>
            <p:cNvPr id="44" name="Straight Connector 43"/>
            <p:cNvCxnSpPr>
              <a:stCxn id="29" idx="3"/>
              <a:endCxn id="11" idx="1"/>
            </p:cNvCxnSpPr>
            <p:nvPr/>
          </p:nvCxnSpPr>
          <p:spPr>
            <a:xfrm flipV="1">
              <a:off x="4011203" y="3676116"/>
              <a:ext cx="1525995" cy="665701"/>
            </a:xfrm>
            <a:prstGeom prst="line">
              <a:avLst/>
            </a:prstGeom>
            <a:ln>
              <a:tailEnd type="arrow" w="med" len="sm"/>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29" idx="3"/>
              <a:endCxn id="10" idx="1"/>
            </p:cNvCxnSpPr>
            <p:nvPr/>
          </p:nvCxnSpPr>
          <p:spPr>
            <a:xfrm flipV="1">
              <a:off x="4011203" y="2859758"/>
              <a:ext cx="1525995" cy="1482059"/>
            </a:xfrm>
            <a:prstGeom prst="line">
              <a:avLst/>
            </a:prstGeom>
            <a:ln>
              <a:solidFill>
                <a:srgbClr val="3366FF"/>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a:stCxn id="29" idx="3"/>
              <a:endCxn id="12" idx="1"/>
            </p:cNvCxnSpPr>
            <p:nvPr/>
          </p:nvCxnSpPr>
          <p:spPr>
            <a:xfrm>
              <a:off x="4011203" y="4341817"/>
              <a:ext cx="1525995" cy="271126"/>
            </a:xfrm>
            <a:prstGeom prst="line">
              <a:avLst/>
            </a:prstGeom>
            <a:ln>
              <a:solidFill>
                <a:srgbClr val="008000"/>
              </a:solidFill>
              <a:tailEnd type="arrow" w="med" len="sm"/>
            </a:ln>
          </p:spPr>
          <p:style>
            <a:lnRef idx="2">
              <a:schemeClr val="accent1"/>
            </a:lnRef>
            <a:fillRef idx="0">
              <a:schemeClr val="accent1"/>
            </a:fillRef>
            <a:effectRef idx="1">
              <a:schemeClr val="accent1"/>
            </a:effectRef>
            <a:fontRef idx="minor">
              <a:schemeClr val="tx1"/>
            </a:fontRef>
          </p:style>
        </p:cxnSp>
      </p:grpSp>
      <p:grpSp>
        <p:nvGrpSpPr>
          <p:cNvPr id="47" name="Group 46"/>
          <p:cNvGrpSpPr/>
          <p:nvPr/>
        </p:nvGrpSpPr>
        <p:grpSpPr>
          <a:xfrm>
            <a:off x="4290303" y="3445952"/>
            <a:ext cx="1525995" cy="2373930"/>
            <a:chOff x="4011203" y="2859758"/>
            <a:chExt cx="1525995" cy="2373930"/>
          </a:xfrm>
        </p:grpSpPr>
        <p:cxnSp>
          <p:nvCxnSpPr>
            <p:cNvPr id="48" name="Straight Connector 47"/>
            <p:cNvCxnSpPr>
              <a:stCxn id="30" idx="3"/>
              <a:endCxn id="11" idx="1"/>
            </p:cNvCxnSpPr>
            <p:nvPr/>
          </p:nvCxnSpPr>
          <p:spPr>
            <a:xfrm flipV="1">
              <a:off x="4011203" y="3676116"/>
              <a:ext cx="1525995" cy="1557572"/>
            </a:xfrm>
            <a:prstGeom prst="line">
              <a:avLst/>
            </a:prstGeom>
            <a:ln>
              <a:tailEnd type="arrow" w="med" len="s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30" idx="3"/>
              <a:endCxn id="10" idx="1"/>
            </p:cNvCxnSpPr>
            <p:nvPr/>
          </p:nvCxnSpPr>
          <p:spPr>
            <a:xfrm flipV="1">
              <a:off x="4011203" y="2859758"/>
              <a:ext cx="1525995" cy="2373930"/>
            </a:xfrm>
            <a:prstGeom prst="line">
              <a:avLst/>
            </a:prstGeom>
            <a:ln>
              <a:solidFill>
                <a:srgbClr val="3366FF"/>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30" idx="3"/>
              <a:endCxn id="12" idx="1"/>
            </p:cNvCxnSpPr>
            <p:nvPr/>
          </p:nvCxnSpPr>
          <p:spPr>
            <a:xfrm flipV="1">
              <a:off x="4011203" y="4612943"/>
              <a:ext cx="1525995" cy="620745"/>
            </a:xfrm>
            <a:prstGeom prst="line">
              <a:avLst/>
            </a:prstGeom>
            <a:ln>
              <a:solidFill>
                <a:srgbClr val="008000"/>
              </a:solidFill>
              <a:tailEnd type="arrow" w="med" len="sm"/>
            </a:ln>
          </p:spPr>
          <p:style>
            <a:lnRef idx="2">
              <a:schemeClr val="accent1"/>
            </a:lnRef>
            <a:fillRef idx="0">
              <a:schemeClr val="accent1"/>
            </a:fillRef>
            <a:effectRef idx="1">
              <a:schemeClr val="accent1"/>
            </a:effectRef>
            <a:fontRef idx="minor">
              <a:schemeClr val="tx1"/>
            </a:fontRef>
          </p:style>
        </p:cxnSp>
      </p:grpSp>
      <p:grpSp>
        <p:nvGrpSpPr>
          <p:cNvPr id="51" name="Group 50"/>
          <p:cNvGrpSpPr/>
          <p:nvPr/>
        </p:nvGrpSpPr>
        <p:grpSpPr>
          <a:xfrm>
            <a:off x="5503981" y="2154890"/>
            <a:ext cx="1915375" cy="523220"/>
            <a:chOff x="5224881" y="1568696"/>
            <a:chExt cx="1915375" cy="523220"/>
          </a:xfrm>
        </p:grpSpPr>
        <p:sp>
          <p:nvSpPr>
            <p:cNvPr id="52" name="TextBox 51"/>
            <p:cNvSpPr txBox="1"/>
            <p:nvPr/>
          </p:nvSpPr>
          <p:spPr>
            <a:xfrm>
              <a:off x="5224881" y="1568696"/>
              <a:ext cx="1915375" cy="523220"/>
            </a:xfrm>
            <a:prstGeom prst="rect">
              <a:avLst/>
            </a:prstGeom>
            <a:noFill/>
          </p:spPr>
          <p:txBody>
            <a:bodyPr wrap="square" rtlCol="0">
              <a:spAutoFit/>
            </a:bodyPr>
            <a:lstStyle/>
            <a:p>
              <a:r>
                <a:rPr lang="en-US" sz="1400" dirty="0" smtClean="0"/>
                <a:t>Consumes(</a:t>
              </a:r>
              <a:r>
                <a:rPr lang="en-US" sz="1400" i="1" dirty="0" smtClean="0"/>
                <a:t>k</a:t>
              </a:r>
              <a:r>
                <a:rPr lang="en-US" sz="1400" dirty="0" smtClean="0"/>
                <a:t>, [</a:t>
              </a:r>
              <a:r>
                <a:rPr lang="en-US" sz="1400" i="1" dirty="0" smtClean="0"/>
                <a:t>v</a:t>
              </a:r>
              <a:r>
                <a:rPr lang="en-US" sz="1400" dirty="0" smtClean="0"/>
                <a:t>])</a:t>
              </a:r>
            </a:p>
            <a:p>
              <a:r>
                <a:rPr lang="en-US" sz="1400" dirty="0" smtClean="0"/>
                <a:t> </a:t>
              </a:r>
              <a:r>
                <a:rPr lang="en-US" sz="1400" dirty="0"/>
                <a:t> </a:t>
              </a:r>
              <a:r>
                <a:rPr lang="en-US" sz="1400" dirty="0" smtClean="0"/>
                <a:t>  (     , [1,1,1,1,1,1..])</a:t>
              </a:r>
              <a:endParaRPr lang="en-US" sz="1400" dirty="0"/>
            </a:p>
          </p:txBody>
        </p:sp>
        <p:sp>
          <p:nvSpPr>
            <p:cNvPr id="53" name="Rounded Rectangle 52"/>
            <p:cNvSpPr>
              <a:spLocks noChangeAspect="1"/>
            </p:cNvSpPr>
            <p:nvPr/>
          </p:nvSpPr>
          <p:spPr>
            <a:xfrm>
              <a:off x="5571370" y="1892616"/>
              <a:ext cx="109728" cy="10972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4" name="Group 53"/>
          <p:cNvGrpSpPr/>
          <p:nvPr/>
        </p:nvGrpSpPr>
        <p:grpSpPr>
          <a:xfrm>
            <a:off x="6810235" y="2836202"/>
            <a:ext cx="1915375" cy="2383809"/>
            <a:chOff x="6531135" y="2250008"/>
            <a:chExt cx="1915375" cy="2383809"/>
          </a:xfrm>
        </p:grpSpPr>
        <p:sp>
          <p:nvSpPr>
            <p:cNvPr id="55" name="TextBox 54"/>
            <p:cNvSpPr txBox="1"/>
            <p:nvPr/>
          </p:nvSpPr>
          <p:spPr>
            <a:xfrm>
              <a:off x="6531135" y="2250008"/>
              <a:ext cx="1915375" cy="523220"/>
            </a:xfrm>
            <a:prstGeom prst="rect">
              <a:avLst/>
            </a:prstGeom>
            <a:noFill/>
          </p:spPr>
          <p:txBody>
            <a:bodyPr wrap="square" rtlCol="0">
              <a:spAutoFit/>
            </a:bodyPr>
            <a:lstStyle/>
            <a:p>
              <a:r>
                <a:rPr lang="en-US" sz="1400" dirty="0" smtClean="0"/>
                <a:t>Produces(</a:t>
              </a:r>
              <a:r>
                <a:rPr lang="en-US" sz="1400" i="1" dirty="0" smtClean="0"/>
                <a:t>k’</a:t>
              </a:r>
              <a:r>
                <a:rPr lang="en-US" sz="1400" dirty="0" smtClean="0"/>
                <a:t>, </a:t>
              </a:r>
              <a:r>
                <a:rPr lang="en-US" sz="1400" i="1" dirty="0" smtClean="0"/>
                <a:t>v’</a:t>
              </a:r>
              <a:r>
                <a:rPr lang="en-US" sz="1400" dirty="0" smtClean="0"/>
                <a:t>)</a:t>
              </a:r>
            </a:p>
            <a:p>
              <a:r>
                <a:rPr lang="en-US" sz="1400" dirty="0" smtClean="0"/>
                <a:t> </a:t>
              </a:r>
              <a:r>
                <a:rPr lang="en-US" sz="1400" dirty="0"/>
                <a:t> </a:t>
              </a:r>
              <a:r>
                <a:rPr lang="en-US" sz="1400" dirty="0" smtClean="0"/>
                <a:t>  (     , 100)</a:t>
              </a:r>
              <a:endParaRPr lang="en-US" sz="1400" dirty="0"/>
            </a:p>
          </p:txBody>
        </p:sp>
        <p:sp>
          <p:nvSpPr>
            <p:cNvPr id="56" name="Rounded Rectangle 55"/>
            <p:cNvSpPr>
              <a:spLocks noChangeAspect="1"/>
            </p:cNvSpPr>
            <p:nvPr/>
          </p:nvSpPr>
          <p:spPr>
            <a:xfrm>
              <a:off x="6903039" y="2576294"/>
              <a:ext cx="109728" cy="10972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7" name="Straight Arrow Connector 56"/>
            <p:cNvCxnSpPr/>
            <p:nvPr/>
          </p:nvCxnSpPr>
          <p:spPr>
            <a:xfrm>
              <a:off x="6595930" y="2873715"/>
              <a:ext cx="1205222" cy="0"/>
            </a:xfrm>
            <a:prstGeom prst="straightConnector1">
              <a:avLst/>
            </a:prstGeom>
            <a:ln w="20955">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6582973" y="3690073"/>
              <a:ext cx="1205222" cy="0"/>
            </a:xfrm>
            <a:prstGeom prst="straightConnector1">
              <a:avLst/>
            </a:prstGeom>
            <a:ln w="20955">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6582973" y="4633817"/>
              <a:ext cx="1205222" cy="0"/>
            </a:xfrm>
            <a:prstGeom prst="straightConnector1">
              <a:avLst/>
            </a:prstGeom>
            <a:ln w="20955">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grpSp>
      <p:sp>
        <p:nvSpPr>
          <p:cNvPr id="3" name="Rectangle 2"/>
          <p:cNvSpPr/>
          <p:nvPr/>
        </p:nvSpPr>
        <p:spPr>
          <a:xfrm>
            <a:off x="492117" y="1606258"/>
            <a:ext cx="7308715" cy="369332"/>
          </a:xfrm>
          <a:prstGeom prst="rect">
            <a:avLst/>
          </a:prstGeom>
        </p:spPr>
        <p:txBody>
          <a:bodyPr wrap="square">
            <a:spAutoFit/>
          </a:bodyPr>
          <a:lstStyle/>
          <a:p>
            <a:r>
              <a:rPr lang="en-US" b="1" dirty="0">
                <a:solidFill>
                  <a:srgbClr val="800000"/>
                </a:solidFill>
              </a:rPr>
              <a:t>Job: Count the </a:t>
            </a:r>
            <a:r>
              <a:rPr lang="en-US" b="1" dirty="0" smtClean="0">
                <a:solidFill>
                  <a:srgbClr val="800000"/>
                </a:solidFill>
              </a:rPr>
              <a:t>number of </a:t>
            </a:r>
            <a:r>
              <a:rPr lang="en-US" b="1" dirty="0">
                <a:solidFill>
                  <a:srgbClr val="800000"/>
                </a:solidFill>
              </a:rPr>
              <a:t>each </a:t>
            </a:r>
            <a:r>
              <a:rPr lang="en-US" b="1" dirty="0" smtClean="0">
                <a:solidFill>
                  <a:srgbClr val="800000"/>
                </a:solidFill>
              </a:rPr>
              <a:t>color </a:t>
            </a:r>
            <a:r>
              <a:rPr lang="en-US" b="1" dirty="0">
                <a:solidFill>
                  <a:srgbClr val="800000"/>
                </a:solidFill>
              </a:rPr>
              <a:t>in a data set</a:t>
            </a:r>
          </a:p>
        </p:txBody>
      </p:sp>
      <p:grpSp>
        <p:nvGrpSpPr>
          <p:cNvPr id="60" name="Group 59"/>
          <p:cNvGrpSpPr/>
          <p:nvPr/>
        </p:nvGrpSpPr>
        <p:grpSpPr>
          <a:xfrm>
            <a:off x="5633901" y="3229374"/>
            <a:ext cx="3307291" cy="3390945"/>
            <a:chOff x="5633901" y="3229374"/>
            <a:chExt cx="3307291" cy="3390945"/>
          </a:xfrm>
        </p:grpSpPr>
        <p:sp>
          <p:nvSpPr>
            <p:cNvPr id="64" name="TextBox 63"/>
            <p:cNvSpPr txBox="1"/>
            <p:nvPr/>
          </p:nvSpPr>
          <p:spPr>
            <a:xfrm>
              <a:off x="8037439" y="3229374"/>
              <a:ext cx="884873" cy="2295948"/>
            </a:xfrm>
            <a:prstGeom prst="rect">
              <a:avLst/>
            </a:prstGeom>
            <a:noFill/>
            <a:ln>
              <a:solidFill>
                <a:schemeClr val="tx1"/>
              </a:solidFill>
              <a:prstDash val="dash"/>
            </a:ln>
          </p:spPr>
          <p:txBody>
            <a:bodyPr wrap="square" rtlCol="0">
              <a:noAutofit/>
            </a:bodyPr>
            <a:lstStyle/>
            <a:p>
              <a:endParaRPr lang="en-US" dirty="0"/>
            </a:p>
          </p:txBody>
        </p:sp>
        <p:sp>
          <p:nvSpPr>
            <p:cNvPr id="61" name="TextBox 60"/>
            <p:cNvSpPr txBox="1"/>
            <p:nvPr/>
          </p:nvSpPr>
          <p:spPr>
            <a:xfrm>
              <a:off x="8050274" y="5045248"/>
              <a:ext cx="866957" cy="307777"/>
            </a:xfrm>
            <a:prstGeom prst="rect">
              <a:avLst/>
            </a:prstGeom>
            <a:noFill/>
          </p:spPr>
          <p:txBody>
            <a:bodyPr wrap="none" rtlCol="0">
              <a:spAutoFit/>
            </a:bodyPr>
            <a:lstStyle/>
            <a:p>
              <a:r>
                <a:rPr lang="en-US" sz="1400" dirty="0" smtClean="0"/>
                <a:t>Part0003</a:t>
              </a:r>
              <a:endParaRPr lang="en-US" sz="1400" dirty="0"/>
            </a:p>
          </p:txBody>
        </p:sp>
        <p:sp>
          <p:nvSpPr>
            <p:cNvPr id="62" name="TextBox 61"/>
            <p:cNvSpPr txBox="1"/>
            <p:nvPr/>
          </p:nvSpPr>
          <p:spPr>
            <a:xfrm>
              <a:off x="8050274" y="4108421"/>
              <a:ext cx="866957" cy="307777"/>
            </a:xfrm>
            <a:prstGeom prst="rect">
              <a:avLst/>
            </a:prstGeom>
            <a:noFill/>
          </p:spPr>
          <p:txBody>
            <a:bodyPr wrap="none" rtlCol="0">
              <a:spAutoFit/>
            </a:bodyPr>
            <a:lstStyle/>
            <a:p>
              <a:r>
                <a:rPr lang="en-US" sz="1400" dirty="0" smtClean="0"/>
                <a:t>Part0002</a:t>
              </a:r>
              <a:endParaRPr lang="en-US" sz="1400" dirty="0"/>
            </a:p>
          </p:txBody>
        </p:sp>
        <p:sp>
          <p:nvSpPr>
            <p:cNvPr id="63" name="TextBox 62"/>
            <p:cNvSpPr txBox="1"/>
            <p:nvPr/>
          </p:nvSpPr>
          <p:spPr>
            <a:xfrm>
              <a:off x="8074235" y="3265948"/>
              <a:ext cx="866957" cy="307777"/>
            </a:xfrm>
            <a:prstGeom prst="rect">
              <a:avLst/>
            </a:prstGeom>
            <a:noFill/>
          </p:spPr>
          <p:txBody>
            <a:bodyPr wrap="none" rtlCol="0">
              <a:spAutoFit/>
            </a:bodyPr>
            <a:lstStyle/>
            <a:p>
              <a:r>
                <a:rPr lang="en-US" sz="1400" dirty="0" smtClean="0"/>
                <a:t>Part0001</a:t>
              </a:r>
              <a:endParaRPr lang="en-US" sz="1400" dirty="0"/>
            </a:p>
          </p:txBody>
        </p:sp>
        <p:cxnSp>
          <p:nvCxnSpPr>
            <p:cNvPr id="65" name="Straight Arrow Connector 64"/>
            <p:cNvCxnSpPr>
              <a:stCxn id="66" idx="0"/>
              <a:endCxn id="64" idx="2"/>
            </p:cNvCxnSpPr>
            <p:nvPr/>
          </p:nvCxnSpPr>
          <p:spPr>
            <a:xfrm flipV="1">
              <a:off x="6900950" y="5525322"/>
              <a:ext cx="1578926" cy="264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5633901" y="5789322"/>
              <a:ext cx="2534097" cy="830997"/>
            </a:xfrm>
            <a:prstGeom prst="rect">
              <a:avLst/>
            </a:prstGeom>
            <a:noFill/>
          </p:spPr>
          <p:txBody>
            <a:bodyPr wrap="square" rtlCol="0">
              <a:spAutoFit/>
            </a:bodyPr>
            <a:lstStyle/>
            <a:p>
              <a:r>
                <a:rPr lang="en-US" sz="1600" dirty="0" smtClean="0"/>
                <a:t>That’s the output file, it has 3 parts on probably 3 different machines</a:t>
              </a:r>
              <a:endParaRPr lang="en-US" sz="1600" dirty="0"/>
            </a:p>
          </p:txBody>
        </p:sp>
      </p:grpSp>
    </p:spTree>
    <p:extLst>
      <p:ext uri="{BB962C8B-B14F-4D97-AF65-F5344CB8AC3E}">
        <p14:creationId xmlns:p14="http://schemas.microsoft.com/office/powerpoint/2010/main" val="13254242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runs [1]</a:t>
            </a:r>
            <a:endParaRPr lang="zh-TW" altLang="en-US" dirty="0"/>
          </a:p>
        </p:txBody>
      </p:sp>
      <p:sp>
        <p:nvSpPr>
          <p:cNvPr id="3" name="內容版面配置區 2"/>
          <p:cNvSpPr>
            <a:spLocks noGrp="1"/>
          </p:cNvSpPr>
          <p:nvPr>
            <p:ph idx="1"/>
          </p:nvPr>
        </p:nvSpPr>
        <p:spPr/>
        <p:txBody>
          <a:bodyPr/>
          <a:lstStyle/>
          <a:p>
            <a:pPr lvl="0" fontAlgn="base">
              <a:spcAft>
                <a:spcPct val="0"/>
              </a:spcAft>
              <a:buFont typeface="Arial" charset="0"/>
              <a:buChar char="•"/>
            </a:pPr>
            <a:r>
              <a:rPr lang="en-US" altLang="zh-TW" sz="2000" dirty="0">
                <a:solidFill>
                  <a:prstClr val="black"/>
                </a:solidFill>
                <a:latin typeface="Times New Roman" pitchFamily="18" charset="0"/>
                <a:cs typeface="Times New Roman" pitchFamily="18" charset="0"/>
              </a:rPr>
              <a:t>Cluster configuration: ≈1800 machines; each with two 2GHz Intel Xeon processors with 4GB of memory (1-1.5 GB reserved for other tasks), two 160GB IDE disks, and a gigabit Ethernet link.  All of the machines were in the same hosting facility and therefore the round-trip time between any pair of machines was less than a millisecond.</a:t>
            </a:r>
          </a:p>
          <a:p>
            <a:pPr lvl="0" fontAlgn="base">
              <a:spcAft>
                <a:spcPct val="0"/>
              </a:spcAft>
              <a:buFont typeface="Arial" charset="0"/>
              <a:buChar char="•"/>
            </a:pPr>
            <a:r>
              <a:rPr lang="en-US" altLang="zh-TW" sz="2000" dirty="0" err="1">
                <a:solidFill>
                  <a:prstClr val="black"/>
                </a:solidFill>
                <a:latin typeface="Times New Roman" pitchFamily="18" charset="0"/>
                <a:cs typeface="Times New Roman" pitchFamily="18" charset="0"/>
              </a:rPr>
              <a:t>Grep</a:t>
            </a:r>
            <a:r>
              <a:rPr lang="en-US" altLang="zh-TW" sz="2000" dirty="0">
                <a:solidFill>
                  <a:prstClr val="black"/>
                </a:solidFill>
                <a:latin typeface="Times New Roman" pitchFamily="18" charset="0"/>
                <a:cs typeface="Times New Roman" pitchFamily="18" charset="0"/>
              </a:rPr>
              <a:t>: </a:t>
            </a:r>
            <a:r>
              <a:rPr lang="en-US" altLang="zh-TW" sz="2000" i="1" dirty="0">
                <a:solidFill>
                  <a:prstClr val="black"/>
                </a:solidFill>
                <a:latin typeface="Times New Roman" pitchFamily="18" charset="0"/>
                <a:cs typeface="Times New Roman" pitchFamily="18" charset="0"/>
              </a:rPr>
              <a:t>Scans through 10</a:t>
            </a:r>
            <a:r>
              <a:rPr lang="en-US" altLang="zh-TW" sz="2000" i="1" baseline="30000" dirty="0">
                <a:solidFill>
                  <a:prstClr val="black"/>
                </a:solidFill>
                <a:latin typeface="Times New Roman" pitchFamily="18" charset="0"/>
                <a:cs typeface="Times New Roman" pitchFamily="18" charset="0"/>
              </a:rPr>
              <a:t>10</a:t>
            </a:r>
            <a:r>
              <a:rPr lang="en-US" altLang="zh-TW" sz="2000" i="1" dirty="0">
                <a:solidFill>
                  <a:prstClr val="black"/>
                </a:solidFill>
                <a:latin typeface="Times New Roman" pitchFamily="18" charset="0"/>
                <a:cs typeface="Times New Roman" pitchFamily="18" charset="0"/>
              </a:rPr>
              <a:t> 100-byte records (distributed over 1000  input file by GFS), </a:t>
            </a:r>
            <a:r>
              <a:rPr lang="en-US" altLang="zh-TW" sz="2000" dirty="0">
                <a:solidFill>
                  <a:prstClr val="black"/>
                </a:solidFill>
                <a:latin typeface="Times New Roman" pitchFamily="18" charset="0"/>
                <a:cs typeface="Times New Roman" pitchFamily="18" charset="0"/>
              </a:rPr>
              <a:t>searching for a relatively rare three-character pattern (the pattern occurs in 92,337 records). The input is split into approximately 64MB pieces (M = 15000), and the entire output is placed in one file (R = 1). The entire computation took approximately 150 seconds from start to finish including 60 seconds to start the job.</a:t>
            </a:r>
          </a:p>
          <a:p>
            <a:pPr lvl="0" fontAlgn="base">
              <a:spcAft>
                <a:spcPct val="0"/>
              </a:spcAft>
              <a:buFont typeface="Arial" charset="0"/>
              <a:buChar char="•"/>
            </a:pPr>
            <a:r>
              <a:rPr lang="en-US" altLang="zh-TW" sz="2000" dirty="0">
                <a:solidFill>
                  <a:prstClr val="black"/>
                </a:solidFill>
                <a:latin typeface="Times New Roman" pitchFamily="18" charset="0"/>
                <a:cs typeface="Times New Roman" pitchFamily="18" charset="0"/>
              </a:rPr>
              <a:t>Sort: </a:t>
            </a:r>
            <a:r>
              <a:rPr lang="en-US" altLang="zh-TW" sz="2000" i="1" dirty="0">
                <a:solidFill>
                  <a:prstClr val="black"/>
                </a:solidFill>
                <a:latin typeface="Times New Roman" pitchFamily="18" charset="0"/>
                <a:cs typeface="Times New Roman" pitchFamily="18" charset="0"/>
              </a:rPr>
              <a:t>Sorts 10 </a:t>
            </a:r>
            <a:r>
              <a:rPr lang="en-US" altLang="zh-TW" sz="2000" i="1" baseline="30000" dirty="0">
                <a:solidFill>
                  <a:prstClr val="black"/>
                </a:solidFill>
                <a:latin typeface="Times New Roman" pitchFamily="18" charset="0"/>
                <a:cs typeface="Times New Roman" pitchFamily="18" charset="0"/>
              </a:rPr>
              <a:t>10</a:t>
            </a:r>
            <a:r>
              <a:rPr lang="en-US" altLang="zh-TW" sz="2000" i="1" dirty="0">
                <a:solidFill>
                  <a:prstClr val="black"/>
                </a:solidFill>
                <a:latin typeface="Times New Roman" pitchFamily="18" charset="0"/>
                <a:cs typeface="Times New Roman" pitchFamily="18" charset="0"/>
              </a:rPr>
              <a:t>  100-byte records (approximately </a:t>
            </a:r>
            <a:r>
              <a:rPr lang="en-US" altLang="zh-TW" sz="2000" dirty="0">
                <a:solidFill>
                  <a:prstClr val="black"/>
                </a:solidFill>
                <a:latin typeface="Times New Roman" pitchFamily="18" charset="0"/>
                <a:cs typeface="Times New Roman" pitchFamily="18" charset="0"/>
              </a:rPr>
              <a:t>1 terabyte of data). As before, the input data is split into 64MB pieces (M = 15000) and R = 4000. Including startup overhead, the entire computation took 891 seconds.</a:t>
            </a:r>
          </a:p>
          <a:p>
            <a:endParaRPr lang="zh-TW" altLang="en-US" dirty="0"/>
          </a:p>
        </p:txBody>
      </p:sp>
      <p:sp>
        <p:nvSpPr>
          <p:cNvPr id="4" name="投影片編號版面配置區 3"/>
          <p:cNvSpPr>
            <a:spLocks noGrp="1"/>
          </p:cNvSpPr>
          <p:nvPr>
            <p:ph type="sldNum" sz="quarter" idx="12"/>
          </p:nvPr>
        </p:nvSpPr>
        <p:spPr/>
        <p:txBody>
          <a:bodyPr/>
          <a:lstStyle/>
          <a:p>
            <a:fld id="{EBFB1032-EA64-7144-B003-9BCC9D94B503}" type="slidenum">
              <a:rPr lang="en-US" smtClean="0"/>
              <a:t>35</a:t>
            </a:fld>
            <a:endParaRPr lang="en-US" dirty="0"/>
          </a:p>
        </p:txBody>
      </p:sp>
    </p:spTree>
    <p:extLst>
      <p:ext uri="{BB962C8B-B14F-4D97-AF65-F5344CB8AC3E}">
        <p14:creationId xmlns:p14="http://schemas.microsoft.com/office/powerpoint/2010/main" val="34147418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MapReduce</a:t>
            </a:r>
            <a:r>
              <a:rPr lang="en-US" dirty="0" smtClean="0"/>
              <a:t> Runtime </a:t>
            </a:r>
            <a:r>
              <a:rPr lang="en-US" sz="3600" dirty="0" smtClean="0"/>
              <a:t>(see figure on next slide)</a:t>
            </a:r>
            <a:endParaRPr lang="en-US" dirty="0"/>
          </a:p>
        </p:txBody>
      </p:sp>
      <p:sp>
        <p:nvSpPr>
          <p:cNvPr id="3" name="Content Placeholder 2"/>
          <p:cNvSpPr>
            <a:spLocks noGrp="1"/>
          </p:cNvSpPr>
          <p:nvPr>
            <p:ph idx="1"/>
          </p:nvPr>
        </p:nvSpPr>
        <p:spPr/>
        <p:txBody>
          <a:bodyPr/>
          <a:lstStyle/>
          <a:p>
            <a:r>
              <a:rPr lang="en-US" dirty="0" smtClean="0"/>
              <a:t>When a user MapReduce job is started</a:t>
            </a:r>
          </a:p>
          <a:p>
            <a:pPr lvl="1"/>
            <a:r>
              <a:rPr lang="en-US" dirty="0" smtClean="0"/>
              <a:t>Splits the input file(s) into smaller chunks</a:t>
            </a:r>
          </a:p>
          <a:p>
            <a:pPr lvl="1"/>
            <a:r>
              <a:rPr lang="en-US" dirty="0" smtClean="0"/>
              <a:t>Starts up a “Master” on a node</a:t>
            </a:r>
          </a:p>
          <a:p>
            <a:pPr lvl="1"/>
            <a:r>
              <a:rPr lang="en-US" dirty="0" smtClean="0"/>
              <a:t>Starts up “Workers” on multiple nodes</a:t>
            </a:r>
          </a:p>
          <a:p>
            <a:pPr lvl="1"/>
            <a:r>
              <a:rPr lang="en-US" dirty="0" smtClean="0"/>
              <a:t>Master schedules and assigns Map and Reduce “tasks” to Workers</a:t>
            </a:r>
            <a:r>
              <a:rPr lang="en-US" dirty="0"/>
              <a:t> </a:t>
            </a:r>
            <a:r>
              <a:rPr lang="en-US" dirty="0" smtClean="0"/>
              <a:t>for execution</a:t>
            </a:r>
          </a:p>
        </p:txBody>
      </p:sp>
    </p:spTree>
    <p:extLst>
      <p:ext uri="{BB962C8B-B14F-4D97-AF65-F5344CB8AC3E}">
        <p14:creationId xmlns:p14="http://schemas.microsoft.com/office/powerpoint/2010/main" val="24972184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MapReduce Runtime </a:t>
            </a:r>
          </a:p>
        </p:txBody>
      </p:sp>
      <p:sp>
        <p:nvSpPr>
          <p:cNvPr id="21507" name="Oval 4"/>
          <p:cNvSpPr>
            <a:spLocks noChangeArrowheads="1"/>
          </p:cNvSpPr>
          <p:nvPr/>
        </p:nvSpPr>
        <p:spPr bwMode="auto">
          <a:xfrm>
            <a:off x="3657600" y="1371600"/>
            <a:ext cx="1447800" cy="685800"/>
          </a:xfrm>
          <a:prstGeom prst="ellipse">
            <a:avLst/>
          </a:prstGeom>
          <a:solidFill>
            <a:schemeClr val="accent1"/>
          </a:solidFill>
          <a:ln w="9525">
            <a:solidFill>
              <a:schemeClr val="tx1"/>
            </a:solidFill>
            <a:round/>
            <a:headEnd/>
            <a:tailEnd/>
          </a:ln>
        </p:spPr>
        <p:txBody>
          <a:bodyPr wrap="none" anchor="ctr"/>
          <a:lstStyle/>
          <a:p>
            <a:pPr algn="ctr" defTabSz="914400"/>
            <a:r>
              <a:rPr lang="en-US">
                <a:solidFill>
                  <a:prstClr val="black"/>
                </a:solidFill>
              </a:rPr>
              <a:t>User</a:t>
            </a:r>
          </a:p>
          <a:p>
            <a:pPr algn="ctr" defTabSz="914400"/>
            <a:r>
              <a:rPr lang="en-US">
                <a:solidFill>
                  <a:prstClr val="black"/>
                </a:solidFill>
              </a:rPr>
              <a:t>Program</a:t>
            </a:r>
          </a:p>
        </p:txBody>
      </p:sp>
      <p:grpSp>
        <p:nvGrpSpPr>
          <p:cNvPr id="2" name="Group 68"/>
          <p:cNvGrpSpPr>
            <a:grpSpLocks/>
          </p:cNvGrpSpPr>
          <p:nvPr/>
        </p:nvGrpSpPr>
        <p:grpSpPr bwMode="auto">
          <a:xfrm>
            <a:off x="1981200" y="1905000"/>
            <a:ext cx="4648200" cy="3962400"/>
            <a:chOff x="1248" y="1200"/>
            <a:chExt cx="2928" cy="2496"/>
          </a:xfrm>
        </p:grpSpPr>
        <p:sp>
          <p:nvSpPr>
            <p:cNvPr id="21556" name="Oval 23"/>
            <p:cNvSpPr>
              <a:spLocks noChangeArrowheads="1"/>
            </p:cNvSpPr>
            <p:nvPr/>
          </p:nvSpPr>
          <p:spPr bwMode="auto">
            <a:xfrm>
              <a:off x="3552" y="3168"/>
              <a:ext cx="624" cy="288"/>
            </a:xfrm>
            <a:prstGeom prst="ellipse">
              <a:avLst/>
            </a:prstGeom>
            <a:solidFill>
              <a:schemeClr val="accent1"/>
            </a:solidFill>
            <a:ln w="9525">
              <a:solidFill>
                <a:schemeClr val="tx1"/>
              </a:solidFill>
              <a:round/>
              <a:headEnd/>
              <a:tailEnd/>
            </a:ln>
          </p:spPr>
          <p:txBody>
            <a:bodyPr wrap="none" anchor="ctr"/>
            <a:lstStyle/>
            <a:p>
              <a:pPr algn="ctr" defTabSz="914400"/>
              <a:r>
                <a:rPr lang="en-US">
                  <a:solidFill>
                    <a:prstClr val="black"/>
                  </a:solidFill>
                </a:rPr>
                <a:t>Worker</a:t>
              </a:r>
            </a:p>
          </p:txBody>
        </p:sp>
        <p:sp>
          <p:nvSpPr>
            <p:cNvPr id="21557" name="Oval 24"/>
            <p:cNvSpPr>
              <a:spLocks noChangeArrowheads="1"/>
            </p:cNvSpPr>
            <p:nvPr/>
          </p:nvSpPr>
          <p:spPr bwMode="auto">
            <a:xfrm>
              <a:off x="3552" y="2544"/>
              <a:ext cx="624" cy="288"/>
            </a:xfrm>
            <a:prstGeom prst="ellipse">
              <a:avLst/>
            </a:prstGeom>
            <a:solidFill>
              <a:schemeClr val="accent1"/>
            </a:solidFill>
            <a:ln w="9525">
              <a:solidFill>
                <a:schemeClr val="tx1"/>
              </a:solidFill>
              <a:round/>
              <a:headEnd/>
              <a:tailEnd/>
            </a:ln>
          </p:spPr>
          <p:txBody>
            <a:bodyPr wrap="none" anchor="ctr"/>
            <a:lstStyle/>
            <a:p>
              <a:pPr algn="ctr" defTabSz="914400"/>
              <a:r>
                <a:rPr lang="en-US">
                  <a:solidFill>
                    <a:prstClr val="black"/>
                  </a:solidFill>
                </a:rPr>
                <a:t>Worker</a:t>
              </a:r>
            </a:p>
          </p:txBody>
        </p:sp>
        <p:grpSp>
          <p:nvGrpSpPr>
            <p:cNvPr id="3" name="Group 67"/>
            <p:cNvGrpSpPr>
              <a:grpSpLocks/>
            </p:cNvGrpSpPr>
            <p:nvPr/>
          </p:nvGrpSpPr>
          <p:grpSpPr bwMode="auto">
            <a:xfrm>
              <a:off x="1248" y="1200"/>
              <a:ext cx="2592" cy="2496"/>
              <a:chOff x="1248" y="1200"/>
              <a:chExt cx="2592" cy="2496"/>
            </a:xfrm>
          </p:grpSpPr>
          <p:sp>
            <p:nvSpPr>
              <p:cNvPr id="21559" name="Oval 5"/>
              <p:cNvSpPr>
                <a:spLocks noChangeArrowheads="1"/>
              </p:cNvSpPr>
              <p:nvPr/>
            </p:nvSpPr>
            <p:spPr bwMode="auto">
              <a:xfrm>
                <a:off x="2448" y="1728"/>
                <a:ext cx="624" cy="288"/>
              </a:xfrm>
              <a:prstGeom prst="ellipse">
                <a:avLst/>
              </a:prstGeom>
              <a:solidFill>
                <a:schemeClr val="accent1"/>
              </a:solidFill>
              <a:ln w="9525">
                <a:solidFill>
                  <a:schemeClr val="tx1"/>
                </a:solidFill>
                <a:round/>
                <a:headEnd/>
                <a:tailEnd/>
              </a:ln>
            </p:spPr>
            <p:txBody>
              <a:bodyPr wrap="none" anchor="ctr"/>
              <a:lstStyle/>
              <a:p>
                <a:pPr algn="ctr" defTabSz="914400"/>
                <a:r>
                  <a:rPr lang="en-US">
                    <a:solidFill>
                      <a:prstClr val="black"/>
                    </a:solidFill>
                  </a:rPr>
                  <a:t>Master</a:t>
                </a:r>
              </a:p>
            </p:txBody>
          </p:sp>
          <p:grpSp>
            <p:nvGrpSpPr>
              <p:cNvPr id="4" name="Group 66"/>
              <p:cNvGrpSpPr>
                <a:grpSpLocks/>
              </p:cNvGrpSpPr>
              <p:nvPr/>
            </p:nvGrpSpPr>
            <p:grpSpPr bwMode="auto">
              <a:xfrm>
                <a:off x="1248" y="1200"/>
                <a:ext cx="2592" cy="2496"/>
                <a:chOff x="1248" y="1200"/>
                <a:chExt cx="2592" cy="2496"/>
              </a:xfrm>
            </p:grpSpPr>
            <p:grpSp>
              <p:nvGrpSpPr>
                <p:cNvPr id="5" name="Group 65"/>
                <p:cNvGrpSpPr>
                  <a:grpSpLocks/>
                </p:cNvGrpSpPr>
                <p:nvPr/>
              </p:nvGrpSpPr>
              <p:grpSpPr bwMode="auto">
                <a:xfrm>
                  <a:off x="1248" y="2352"/>
                  <a:ext cx="624" cy="1344"/>
                  <a:chOff x="1248" y="2352"/>
                  <a:chExt cx="624" cy="1344"/>
                </a:xfrm>
              </p:grpSpPr>
              <p:sp>
                <p:nvSpPr>
                  <p:cNvPr id="21569" name="Oval 6"/>
                  <p:cNvSpPr>
                    <a:spLocks noChangeArrowheads="1"/>
                  </p:cNvSpPr>
                  <p:nvPr/>
                </p:nvSpPr>
                <p:spPr bwMode="auto">
                  <a:xfrm>
                    <a:off x="1248" y="2352"/>
                    <a:ext cx="624" cy="288"/>
                  </a:xfrm>
                  <a:prstGeom prst="ellipse">
                    <a:avLst/>
                  </a:prstGeom>
                  <a:solidFill>
                    <a:schemeClr val="accent1"/>
                  </a:solidFill>
                  <a:ln w="9525">
                    <a:solidFill>
                      <a:schemeClr val="tx1"/>
                    </a:solidFill>
                    <a:round/>
                    <a:headEnd/>
                    <a:tailEnd/>
                  </a:ln>
                </p:spPr>
                <p:txBody>
                  <a:bodyPr wrap="none" anchor="ctr"/>
                  <a:lstStyle/>
                  <a:p>
                    <a:pPr algn="ctr" defTabSz="914400"/>
                    <a:r>
                      <a:rPr lang="en-US">
                        <a:solidFill>
                          <a:prstClr val="black"/>
                        </a:solidFill>
                      </a:rPr>
                      <a:t>Worker</a:t>
                    </a:r>
                  </a:p>
                </p:txBody>
              </p:sp>
              <p:sp>
                <p:nvSpPr>
                  <p:cNvPr id="21570" name="Oval 7"/>
                  <p:cNvSpPr>
                    <a:spLocks noChangeArrowheads="1"/>
                  </p:cNvSpPr>
                  <p:nvPr/>
                </p:nvSpPr>
                <p:spPr bwMode="auto">
                  <a:xfrm>
                    <a:off x="1248" y="2880"/>
                    <a:ext cx="624" cy="288"/>
                  </a:xfrm>
                  <a:prstGeom prst="ellipse">
                    <a:avLst/>
                  </a:prstGeom>
                  <a:solidFill>
                    <a:schemeClr val="accent1"/>
                  </a:solidFill>
                  <a:ln w="9525">
                    <a:solidFill>
                      <a:schemeClr val="tx1"/>
                    </a:solidFill>
                    <a:round/>
                    <a:headEnd/>
                    <a:tailEnd/>
                  </a:ln>
                </p:spPr>
                <p:txBody>
                  <a:bodyPr wrap="none" anchor="ctr"/>
                  <a:lstStyle/>
                  <a:p>
                    <a:pPr algn="ctr" defTabSz="914400"/>
                    <a:r>
                      <a:rPr lang="en-US">
                        <a:solidFill>
                          <a:prstClr val="black"/>
                        </a:solidFill>
                      </a:rPr>
                      <a:t>Worker</a:t>
                    </a:r>
                  </a:p>
                </p:txBody>
              </p:sp>
              <p:sp>
                <p:nvSpPr>
                  <p:cNvPr id="21571" name="Oval 8"/>
                  <p:cNvSpPr>
                    <a:spLocks noChangeArrowheads="1"/>
                  </p:cNvSpPr>
                  <p:nvPr/>
                </p:nvSpPr>
                <p:spPr bwMode="auto">
                  <a:xfrm>
                    <a:off x="1248" y="3408"/>
                    <a:ext cx="624" cy="288"/>
                  </a:xfrm>
                  <a:prstGeom prst="ellipse">
                    <a:avLst/>
                  </a:prstGeom>
                  <a:solidFill>
                    <a:schemeClr val="accent1"/>
                  </a:solidFill>
                  <a:ln w="9525">
                    <a:solidFill>
                      <a:schemeClr val="tx1"/>
                    </a:solidFill>
                    <a:round/>
                    <a:headEnd/>
                    <a:tailEnd/>
                  </a:ln>
                </p:spPr>
                <p:txBody>
                  <a:bodyPr wrap="none" anchor="ctr"/>
                  <a:lstStyle/>
                  <a:p>
                    <a:pPr algn="ctr" defTabSz="914400"/>
                    <a:r>
                      <a:rPr lang="en-US">
                        <a:solidFill>
                          <a:prstClr val="black"/>
                        </a:solidFill>
                      </a:rPr>
                      <a:t>Worker</a:t>
                    </a:r>
                  </a:p>
                </p:txBody>
              </p:sp>
            </p:grpSp>
            <p:grpSp>
              <p:nvGrpSpPr>
                <p:cNvPr id="6" name="Group 36"/>
                <p:cNvGrpSpPr>
                  <a:grpSpLocks/>
                </p:cNvGrpSpPr>
                <p:nvPr/>
              </p:nvGrpSpPr>
              <p:grpSpPr bwMode="auto">
                <a:xfrm>
                  <a:off x="1536" y="1200"/>
                  <a:ext cx="2304" cy="1296"/>
                  <a:chOff x="1536" y="1200"/>
                  <a:chExt cx="2304" cy="1296"/>
                </a:xfrm>
              </p:grpSpPr>
              <p:sp>
                <p:nvSpPr>
                  <p:cNvPr id="21563" name="Line 30"/>
                  <p:cNvSpPr>
                    <a:spLocks noChangeShapeType="1"/>
                  </p:cNvSpPr>
                  <p:nvPr/>
                </p:nvSpPr>
                <p:spPr bwMode="auto">
                  <a:xfrm>
                    <a:off x="2736" y="1296"/>
                    <a:ext cx="0" cy="432"/>
                  </a:xfrm>
                  <a:prstGeom prst="line">
                    <a:avLst/>
                  </a:prstGeom>
                  <a:noFill/>
                  <a:ln w="9525">
                    <a:solidFill>
                      <a:schemeClr val="tx1"/>
                    </a:solidFill>
                    <a:prstDash val="dash"/>
                    <a:round/>
                    <a:headEnd/>
                    <a:tailEnd type="triangle" w="med" len="med"/>
                  </a:ln>
                </p:spPr>
                <p:txBody>
                  <a:bodyPr/>
                  <a:lstStyle/>
                  <a:p>
                    <a:pPr defTabSz="914400"/>
                    <a:endParaRPr lang="en-US">
                      <a:solidFill>
                        <a:prstClr val="black"/>
                      </a:solidFill>
                    </a:endParaRPr>
                  </a:p>
                </p:txBody>
              </p:sp>
              <p:sp>
                <p:nvSpPr>
                  <p:cNvPr id="21564" name="Line 31"/>
                  <p:cNvSpPr>
                    <a:spLocks noChangeShapeType="1"/>
                  </p:cNvSpPr>
                  <p:nvPr/>
                </p:nvSpPr>
                <p:spPr bwMode="auto">
                  <a:xfrm flipH="1">
                    <a:off x="1536" y="1200"/>
                    <a:ext cx="864" cy="1152"/>
                  </a:xfrm>
                  <a:prstGeom prst="line">
                    <a:avLst/>
                  </a:prstGeom>
                  <a:noFill/>
                  <a:ln w="9525">
                    <a:solidFill>
                      <a:schemeClr val="tx1"/>
                    </a:solidFill>
                    <a:prstDash val="dash"/>
                    <a:round/>
                    <a:headEnd/>
                    <a:tailEnd type="triangle" w="med" len="med"/>
                  </a:ln>
                </p:spPr>
                <p:txBody>
                  <a:bodyPr/>
                  <a:lstStyle/>
                  <a:p>
                    <a:pPr defTabSz="914400"/>
                    <a:endParaRPr lang="en-US">
                      <a:solidFill>
                        <a:prstClr val="black"/>
                      </a:solidFill>
                    </a:endParaRPr>
                  </a:p>
                </p:txBody>
              </p:sp>
              <p:sp>
                <p:nvSpPr>
                  <p:cNvPr id="21565" name="Line 32"/>
                  <p:cNvSpPr>
                    <a:spLocks noChangeShapeType="1"/>
                  </p:cNvSpPr>
                  <p:nvPr/>
                </p:nvSpPr>
                <p:spPr bwMode="auto">
                  <a:xfrm>
                    <a:off x="3168" y="1200"/>
                    <a:ext cx="672" cy="1296"/>
                  </a:xfrm>
                  <a:prstGeom prst="line">
                    <a:avLst/>
                  </a:prstGeom>
                  <a:noFill/>
                  <a:ln w="9525">
                    <a:solidFill>
                      <a:schemeClr val="tx1"/>
                    </a:solidFill>
                    <a:prstDash val="dash"/>
                    <a:round/>
                    <a:headEnd/>
                    <a:tailEnd type="triangle" w="med" len="med"/>
                  </a:ln>
                </p:spPr>
                <p:txBody>
                  <a:bodyPr/>
                  <a:lstStyle/>
                  <a:p>
                    <a:pPr defTabSz="914400"/>
                    <a:endParaRPr lang="en-US">
                      <a:solidFill>
                        <a:prstClr val="black"/>
                      </a:solidFill>
                    </a:endParaRPr>
                  </a:p>
                </p:txBody>
              </p:sp>
              <p:sp>
                <p:nvSpPr>
                  <p:cNvPr id="21566" name="Text Box 33"/>
                  <p:cNvSpPr txBox="1">
                    <a:spLocks noChangeArrowheads="1"/>
                  </p:cNvSpPr>
                  <p:nvPr/>
                </p:nvSpPr>
                <p:spPr bwMode="auto">
                  <a:xfrm>
                    <a:off x="1728" y="1392"/>
                    <a:ext cx="400" cy="231"/>
                  </a:xfrm>
                  <a:prstGeom prst="rect">
                    <a:avLst/>
                  </a:prstGeom>
                  <a:noFill/>
                  <a:ln w="9525">
                    <a:noFill/>
                    <a:miter lim="800000"/>
                    <a:headEnd/>
                    <a:tailEnd/>
                  </a:ln>
                </p:spPr>
                <p:txBody>
                  <a:bodyPr wrap="none">
                    <a:spAutoFit/>
                  </a:bodyPr>
                  <a:lstStyle/>
                  <a:p>
                    <a:pPr defTabSz="914400"/>
                    <a:r>
                      <a:rPr lang="en-US">
                        <a:solidFill>
                          <a:prstClr val="black"/>
                        </a:solidFill>
                      </a:rPr>
                      <a:t>fork</a:t>
                    </a:r>
                  </a:p>
                </p:txBody>
              </p:sp>
              <p:sp>
                <p:nvSpPr>
                  <p:cNvPr id="21567" name="Text Box 34"/>
                  <p:cNvSpPr txBox="1">
                    <a:spLocks noChangeArrowheads="1"/>
                  </p:cNvSpPr>
                  <p:nvPr/>
                </p:nvSpPr>
                <p:spPr bwMode="auto">
                  <a:xfrm>
                    <a:off x="2384" y="1353"/>
                    <a:ext cx="400" cy="231"/>
                  </a:xfrm>
                  <a:prstGeom prst="rect">
                    <a:avLst/>
                  </a:prstGeom>
                  <a:noFill/>
                  <a:ln w="9525">
                    <a:noFill/>
                    <a:miter lim="800000"/>
                    <a:headEnd/>
                    <a:tailEnd/>
                  </a:ln>
                </p:spPr>
                <p:txBody>
                  <a:bodyPr wrap="none">
                    <a:spAutoFit/>
                  </a:bodyPr>
                  <a:lstStyle/>
                  <a:p>
                    <a:pPr defTabSz="914400"/>
                    <a:r>
                      <a:rPr lang="en-US">
                        <a:solidFill>
                          <a:prstClr val="black"/>
                        </a:solidFill>
                      </a:rPr>
                      <a:t>fork</a:t>
                    </a:r>
                  </a:p>
                </p:txBody>
              </p:sp>
              <p:sp>
                <p:nvSpPr>
                  <p:cNvPr id="21568" name="Text Box 35"/>
                  <p:cNvSpPr txBox="1">
                    <a:spLocks noChangeArrowheads="1"/>
                  </p:cNvSpPr>
                  <p:nvPr/>
                </p:nvSpPr>
                <p:spPr bwMode="auto">
                  <a:xfrm>
                    <a:off x="3312" y="1344"/>
                    <a:ext cx="400" cy="231"/>
                  </a:xfrm>
                  <a:prstGeom prst="rect">
                    <a:avLst/>
                  </a:prstGeom>
                  <a:noFill/>
                  <a:ln w="9525">
                    <a:noFill/>
                    <a:miter lim="800000"/>
                    <a:headEnd/>
                    <a:tailEnd/>
                  </a:ln>
                </p:spPr>
                <p:txBody>
                  <a:bodyPr wrap="none">
                    <a:spAutoFit/>
                  </a:bodyPr>
                  <a:lstStyle/>
                  <a:p>
                    <a:pPr defTabSz="914400"/>
                    <a:r>
                      <a:rPr lang="en-US">
                        <a:solidFill>
                          <a:prstClr val="black"/>
                        </a:solidFill>
                      </a:rPr>
                      <a:t>fork</a:t>
                    </a:r>
                  </a:p>
                </p:txBody>
              </p:sp>
            </p:grpSp>
          </p:grpSp>
        </p:grpSp>
      </p:grpSp>
      <p:grpSp>
        <p:nvGrpSpPr>
          <p:cNvPr id="7" name="Group 41"/>
          <p:cNvGrpSpPr>
            <a:grpSpLocks/>
          </p:cNvGrpSpPr>
          <p:nvPr/>
        </p:nvGrpSpPr>
        <p:grpSpPr bwMode="auto">
          <a:xfrm>
            <a:off x="2895600" y="3048000"/>
            <a:ext cx="2997201" cy="990600"/>
            <a:chOff x="1824" y="1920"/>
            <a:chExt cx="1888" cy="624"/>
          </a:xfrm>
        </p:grpSpPr>
        <p:sp>
          <p:nvSpPr>
            <p:cNvPr id="21552" name="Line 37"/>
            <p:cNvSpPr>
              <a:spLocks noChangeShapeType="1"/>
            </p:cNvSpPr>
            <p:nvPr/>
          </p:nvSpPr>
          <p:spPr bwMode="auto">
            <a:xfrm flipH="1">
              <a:off x="1824" y="1920"/>
              <a:ext cx="624" cy="480"/>
            </a:xfrm>
            <a:prstGeom prst="line">
              <a:avLst/>
            </a:prstGeom>
            <a:noFill/>
            <a:ln w="9525">
              <a:solidFill>
                <a:schemeClr val="tx1"/>
              </a:solidFill>
              <a:prstDash val="dash"/>
              <a:round/>
              <a:headEnd/>
              <a:tailEnd type="triangle" w="med" len="med"/>
            </a:ln>
          </p:spPr>
          <p:txBody>
            <a:bodyPr/>
            <a:lstStyle/>
            <a:p>
              <a:pPr defTabSz="914400"/>
              <a:endParaRPr lang="en-US">
                <a:solidFill>
                  <a:prstClr val="black"/>
                </a:solidFill>
              </a:endParaRPr>
            </a:p>
          </p:txBody>
        </p:sp>
        <p:sp>
          <p:nvSpPr>
            <p:cNvPr id="21553" name="Line 38"/>
            <p:cNvSpPr>
              <a:spLocks noChangeShapeType="1"/>
            </p:cNvSpPr>
            <p:nvPr/>
          </p:nvSpPr>
          <p:spPr bwMode="auto">
            <a:xfrm>
              <a:off x="3072" y="1920"/>
              <a:ext cx="576" cy="624"/>
            </a:xfrm>
            <a:prstGeom prst="line">
              <a:avLst/>
            </a:prstGeom>
            <a:noFill/>
            <a:ln w="9525">
              <a:solidFill>
                <a:schemeClr val="tx1"/>
              </a:solidFill>
              <a:prstDash val="dash"/>
              <a:round/>
              <a:headEnd/>
              <a:tailEnd type="triangle" w="med" len="med"/>
            </a:ln>
          </p:spPr>
          <p:txBody>
            <a:bodyPr/>
            <a:lstStyle/>
            <a:p>
              <a:pPr defTabSz="914400"/>
              <a:endParaRPr lang="en-US">
                <a:solidFill>
                  <a:prstClr val="black"/>
                </a:solidFill>
              </a:endParaRPr>
            </a:p>
          </p:txBody>
        </p:sp>
        <p:sp>
          <p:nvSpPr>
            <p:cNvPr id="21554" name="Text Box 39"/>
            <p:cNvSpPr txBox="1">
              <a:spLocks noChangeArrowheads="1"/>
            </p:cNvSpPr>
            <p:nvPr/>
          </p:nvSpPr>
          <p:spPr bwMode="auto">
            <a:xfrm>
              <a:off x="1920" y="1920"/>
              <a:ext cx="714" cy="407"/>
            </a:xfrm>
            <a:prstGeom prst="rect">
              <a:avLst/>
            </a:prstGeom>
            <a:noFill/>
            <a:ln w="9525">
              <a:noFill/>
              <a:miter lim="800000"/>
              <a:headEnd/>
              <a:tailEnd/>
            </a:ln>
          </p:spPr>
          <p:txBody>
            <a:bodyPr wrap="none">
              <a:spAutoFit/>
            </a:bodyPr>
            <a:lstStyle/>
            <a:p>
              <a:pPr defTabSz="914400"/>
              <a:r>
                <a:rPr lang="en-US" dirty="0">
                  <a:solidFill>
                    <a:srgbClr val="FF0000"/>
                  </a:solidFill>
                </a:rPr>
                <a:t>assign</a:t>
              </a:r>
            </a:p>
            <a:p>
              <a:pPr defTabSz="914400"/>
              <a:r>
                <a:rPr lang="en-US" dirty="0" smtClean="0">
                  <a:solidFill>
                    <a:srgbClr val="FF0000"/>
                  </a:solidFill>
                </a:rPr>
                <a:t>Map tasks</a:t>
              </a:r>
              <a:endParaRPr lang="en-US" dirty="0">
                <a:solidFill>
                  <a:srgbClr val="FF0000"/>
                </a:solidFill>
              </a:endParaRPr>
            </a:p>
          </p:txBody>
        </p:sp>
        <p:sp>
          <p:nvSpPr>
            <p:cNvPr id="21555" name="Text Box 40"/>
            <p:cNvSpPr txBox="1">
              <a:spLocks noChangeArrowheads="1"/>
            </p:cNvSpPr>
            <p:nvPr/>
          </p:nvSpPr>
          <p:spPr bwMode="auto">
            <a:xfrm>
              <a:off x="2832" y="1968"/>
              <a:ext cx="880" cy="407"/>
            </a:xfrm>
            <a:prstGeom prst="rect">
              <a:avLst/>
            </a:prstGeom>
            <a:noFill/>
            <a:ln w="9525">
              <a:noFill/>
              <a:miter lim="800000"/>
              <a:headEnd/>
              <a:tailEnd/>
            </a:ln>
          </p:spPr>
          <p:txBody>
            <a:bodyPr wrap="none">
              <a:spAutoFit/>
            </a:bodyPr>
            <a:lstStyle/>
            <a:p>
              <a:pPr defTabSz="914400"/>
              <a:r>
                <a:rPr lang="en-US" dirty="0">
                  <a:solidFill>
                    <a:srgbClr val="FF0000"/>
                  </a:solidFill>
                </a:rPr>
                <a:t>assign</a:t>
              </a:r>
            </a:p>
            <a:p>
              <a:pPr defTabSz="914400"/>
              <a:r>
                <a:rPr lang="en-US" dirty="0" smtClean="0">
                  <a:solidFill>
                    <a:srgbClr val="FF0000"/>
                  </a:solidFill>
                </a:rPr>
                <a:t>Reduce tasks</a:t>
              </a:r>
              <a:endParaRPr lang="en-US" dirty="0">
                <a:solidFill>
                  <a:srgbClr val="FF0000"/>
                </a:solidFill>
              </a:endParaRPr>
            </a:p>
          </p:txBody>
        </p:sp>
      </p:grpSp>
      <p:grpSp>
        <p:nvGrpSpPr>
          <p:cNvPr id="8" name="Group 46"/>
          <p:cNvGrpSpPr>
            <a:grpSpLocks/>
          </p:cNvGrpSpPr>
          <p:nvPr/>
        </p:nvGrpSpPr>
        <p:grpSpPr bwMode="auto">
          <a:xfrm>
            <a:off x="1066800" y="3962400"/>
            <a:ext cx="914400" cy="1676400"/>
            <a:chOff x="672" y="2496"/>
            <a:chExt cx="576" cy="1056"/>
          </a:xfrm>
        </p:grpSpPr>
        <p:sp>
          <p:nvSpPr>
            <p:cNvPr id="21548" name="Line 42"/>
            <p:cNvSpPr>
              <a:spLocks noChangeShapeType="1"/>
            </p:cNvSpPr>
            <p:nvPr/>
          </p:nvSpPr>
          <p:spPr bwMode="auto">
            <a:xfrm flipV="1">
              <a:off x="672" y="2496"/>
              <a:ext cx="576" cy="336"/>
            </a:xfrm>
            <a:prstGeom prst="line">
              <a:avLst/>
            </a:prstGeom>
            <a:noFill/>
            <a:ln w="9525">
              <a:solidFill>
                <a:schemeClr val="tx1"/>
              </a:solidFill>
              <a:round/>
              <a:headEnd/>
              <a:tailEnd type="triangle" w="med" len="med"/>
            </a:ln>
          </p:spPr>
          <p:txBody>
            <a:bodyPr/>
            <a:lstStyle/>
            <a:p>
              <a:pPr defTabSz="914400"/>
              <a:endParaRPr lang="en-US">
                <a:solidFill>
                  <a:prstClr val="black"/>
                </a:solidFill>
              </a:endParaRPr>
            </a:p>
          </p:txBody>
        </p:sp>
        <p:sp>
          <p:nvSpPr>
            <p:cNvPr id="21549" name="Line 43"/>
            <p:cNvSpPr>
              <a:spLocks noChangeShapeType="1"/>
            </p:cNvSpPr>
            <p:nvPr/>
          </p:nvSpPr>
          <p:spPr bwMode="auto">
            <a:xfrm>
              <a:off x="672" y="3024"/>
              <a:ext cx="576" cy="0"/>
            </a:xfrm>
            <a:prstGeom prst="line">
              <a:avLst/>
            </a:prstGeom>
            <a:noFill/>
            <a:ln w="9525">
              <a:solidFill>
                <a:schemeClr val="tx1"/>
              </a:solidFill>
              <a:round/>
              <a:headEnd/>
              <a:tailEnd type="triangle" w="med" len="med"/>
            </a:ln>
          </p:spPr>
          <p:txBody>
            <a:bodyPr/>
            <a:lstStyle/>
            <a:p>
              <a:pPr defTabSz="914400"/>
              <a:endParaRPr lang="en-US">
                <a:solidFill>
                  <a:prstClr val="black"/>
                </a:solidFill>
              </a:endParaRPr>
            </a:p>
          </p:txBody>
        </p:sp>
        <p:sp>
          <p:nvSpPr>
            <p:cNvPr id="21550" name="Line 44"/>
            <p:cNvSpPr>
              <a:spLocks noChangeShapeType="1"/>
            </p:cNvSpPr>
            <p:nvPr/>
          </p:nvSpPr>
          <p:spPr bwMode="auto">
            <a:xfrm>
              <a:off x="672" y="3216"/>
              <a:ext cx="576" cy="336"/>
            </a:xfrm>
            <a:prstGeom prst="line">
              <a:avLst/>
            </a:prstGeom>
            <a:noFill/>
            <a:ln w="9525">
              <a:solidFill>
                <a:schemeClr val="tx1"/>
              </a:solidFill>
              <a:round/>
              <a:headEnd/>
              <a:tailEnd type="triangle" w="med" len="med"/>
            </a:ln>
          </p:spPr>
          <p:txBody>
            <a:bodyPr/>
            <a:lstStyle/>
            <a:p>
              <a:pPr defTabSz="914400"/>
              <a:endParaRPr lang="en-US">
                <a:solidFill>
                  <a:prstClr val="black"/>
                </a:solidFill>
              </a:endParaRPr>
            </a:p>
          </p:txBody>
        </p:sp>
        <p:sp>
          <p:nvSpPr>
            <p:cNvPr id="21551" name="Text Box 45"/>
            <p:cNvSpPr txBox="1">
              <a:spLocks noChangeArrowheads="1"/>
            </p:cNvSpPr>
            <p:nvPr/>
          </p:nvSpPr>
          <p:spPr bwMode="auto">
            <a:xfrm>
              <a:off x="672" y="2784"/>
              <a:ext cx="439" cy="231"/>
            </a:xfrm>
            <a:prstGeom prst="rect">
              <a:avLst/>
            </a:prstGeom>
            <a:noFill/>
            <a:ln w="9525">
              <a:noFill/>
              <a:miter lim="800000"/>
              <a:headEnd/>
              <a:tailEnd/>
            </a:ln>
          </p:spPr>
          <p:txBody>
            <a:bodyPr wrap="none">
              <a:spAutoFit/>
            </a:bodyPr>
            <a:lstStyle/>
            <a:p>
              <a:pPr defTabSz="914400"/>
              <a:r>
                <a:rPr lang="en-US" dirty="0">
                  <a:solidFill>
                    <a:prstClr val="black"/>
                  </a:solidFill>
                </a:rPr>
                <a:t>read</a:t>
              </a:r>
            </a:p>
          </p:txBody>
        </p:sp>
      </p:grpSp>
      <p:grpSp>
        <p:nvGrpSpPr>
          <p:cNvPr id="9" name="Group 51"/>
          <p:cNvGrpSpPr>
            <a:grpSpLocks/>
          </p:cNvGrpSpPr>
          <p:nvPr/>
        </p:nvGrpSpPr>
        <p:grpSpPr bwMode="auto">
          <a:xfrm>
            <a:off x="2971800" y="3733800"/>
            <a:ext cx="1600200" cy="2133600"/>
            <a:chOff x="1872" y="2352"/>
            <a:chExt cx="1008" cy="1344"/>
          </a:xfrm>
        </p:grpSpPr>
        <p:grpSp>
          <p:nvGrpSpPr>
            <p:cNvPr id="10" name="Group 16"/>
            <p:cNvGrpSpPr>
              <a:grpSpLocks/>
            </p:cNvGrpSpPr>
            <p:nvPr/>
          </p:nvGrpSpPr>
          <p:grpSpPr bwMode="auto">
            <a:xfrm>
              <a:off x="2592" y="2352"/>
              <a:ext cx="288" cy="288"/>
              <a:chOff x="2640" y="2160"/>
              <a:chExt cx="288" cy="288"/>
            </a:xfrm>
          </p:grpSpPr>
          <p:sp>
            <p:nvSpPr>
              <p:cNvPr id="21546" name="Rectangle 14"/>
              <p:cNvSpPr>
                <a:spLocks noChangeArrowheads="1"/>
              </p:cNvSpPr>
              <p:nvPr/>
            </p:nvSpPr>
            <p:spPr bwMode="auto">
              <a:xfrm>
                <a:off x="2640" y="2160"/>
                <a:ext cx="144" cy="288"/>
              </a:xfrm>
              <a:prstGeom prst="rect">
                <a:avLst/>
              </a:prstGeom>
              <a:solidFill>
                <a:srgbClr val="FF5050"/>
              </a:solidFill>
              <a:ln w="9525">
                <a:solidFill>
                  <a:schemeClr val="tx1"/>
                </a:solidFill>
                <a:miter lim="800000"/>
                <a:headEnd/>
                <a:tailEnd/>
              </a:ln>
            </p:spPr>
            <p:txBody>
              <a:bodyPr wrap="none" anchor="ctr"/>
              <a:lstStyle/>
              <a:p>
                <a:pPr defTabSz="914400"/>
                <a:endParaRPr lang="en-US">
                  <a:solidFill>
                    <a:prstClr val="black"/>
                  </a:solidFill>
                </a:endParaRPr>
              </a:p>
            </p:txBody>
          </p:sp>
          <p:sp>
            <p:nvSpPr>
              <p:cNvPr id="21547" name="Rectangle 15"/>
              <p:cNvSpPr>
                <a:spLocks noChangeArrowheads="1"/>
              </p:cNvSpPr>
              <p:nvPr/>
            </p:nvSpPr>
            <p:spPr bwMode="auto">
              <a:xfrm>
                <a:off x="2784" y="2160"/>
                <a:ext cx="144" cy="288"/>
              </a:xfrm>
              <a:prstGeom prst="rect">
                <a:avLst/>
              </a:prstGeom>
              <a:solidFill>
                <a:srgbClr val="FF5050"/>
              </a:solidFill>
              <a:ln w="9525">
                <a:solidFill>
                  <a:schemeClr val="tx1"/>
                </a:solidFill>
                <a:miter lim="800000"/>
                <a:headEnd/>
                <a:tailEnd/>
              </a:ln>
            </p:spPr>
            <p:txBody>
              <a:bodyPr wrap="none" anchor="ctr"/>
              <a:lstStyle/>
              <a:p>
                <a:pPr defTabSz="914400"/>
                <a:endParaRPr lang="en-US">
                  <a:solidFill>
                    <a:prstClr val="black"/>
                  </a:solidFill>
                </a:endParaRPr>
              </a:p>
            </p:txBody>
          </p:sp>
        </p:grpSp>
        <p:grpSp>
          <p:nvGrpSpPr>
            <p:cNvPr id="11" name="Group 17"/>
            <p:cNvGrpSpPr>
              <a:grpSpLocks/>
            </p:cNvGrpSpPr>
            <p:nvPr/>
          </p:nvGrpSpPr>
          <p:grpSpPr bwMode="auto">
            <a:xfrm>
              <a:off x="2592" y="2880"/>
              <a:ext cx="288" cy="288"/>
              <a:chOff x="2640" y="2160"/>
              <a:chExt cx="288" cy="288"/>
            </a:xfrm>
          </p:grpSpPr>
          <p:sp>
            <p:nvSpPr>
              <p:cNvPr id="21544" name="Rectangle 18"/>
              <p:cNvSpPr>
                <a:spLocks noChangeArrowheads="1"/>
              </p:cNvSpPr>
              <p:nvPr/>
            </p:nvSpPr>
            <p:spPr bwMode="auto">
              <a:xfrm>
                <a:off x="2640" y="2160"/>
                <a:ext cx="144" cy="288"/>
              </a:xfrm>
              <a:prstGeom prst="rect">
                <a:avLst/>
              </a:prstGeom>
              <a:solidFill>
                <a:srgbClr val="FF5050"/>
              </a:solidFill>
              <a:ln w="9525">
                <a:solidFill>
                  <a:schemeClr val="tx1"/>
                </a:solidFill>
                <a:miter lim="800000"/>
                <a:headEnd/>
                <a:tailEnd/>
              </a:ln>
            </p:spPr>
            <p:txBody>
              <a:bodyPr wrap="none" anchor="ctr"/>
              <a:lstStyle/>
              <a:p>
                <a:pPr defTabSz="914400"/>
                <a:endParaRPr lang="en-US">
                  <a:solidFill>
                    <a:prstClr val="black"/>
                  </a:solidFill>
                </a:endParaRPr>
              </a:p>
            </p:txBody>
          </p:sp>
          <p:sp>
            <p:nvSpPr>
              <p:cNvPr id="21545" name="Rectangle 19"/>
              <p:cNvSpPr>
                <a:spLocks noChangeArrowheads="1"/>
              </p:cNvSpPr>
              <p:nvPr/>
            </p:nvSpPr>
            <p:spPr bwMode="auto">
              <a:xfrm>
                <a:off x="2784" y="2160"/>
                <a:ext cx="144" cy="288"/>
              </a:xfrm>
              <a:prstGeom prst="rect">
                <a:avLst/>
              </a:prstGeom>
              <a:solidFill>
                <a:srgbClr val="FF5050"/>
              </a:solidFill>
              <a:ln w="9525">
                <a:solidFill>
                  <a:schemeClr val="tx1"/>
                </a:solidFill>
                <a:miter lim="800000"/>
                <a:headEnd/>
                <a:tailEnd/>
              </a:ln>
            </p:spPr>
            <p:txBody>
              <a:bodyPr wrap="none" anchor="ctr"/>
              <a:lstStyle/>
              <a:p>
                <a:pPr defTabSz="914400"/>
                <a:endParaRPr lang="en-US">
                  <a:solidFill>
                    <a:prstClr val="black"/>
                  </a:solidFill>
                </a:endParaRPr>
              </a:p>
            </p:txBody>
          </p:sp>
        </p:grpSp>
        <p:grpSp>
          <p:nvGrpSpPr>
            <p:cNvPr id="12" name="Group 20"/>
            <p:cNvGrpSpPr>
              <a:grpSpLocks/>
            </p:cNvGrpSpPr>
            <p:nvPr/>
          </p:nvGrpSpPr>
          <p:grpSpPr bwMode="auto">
            <a:xfrm>
              <a:off x="2592" y="3408"/>
              <a:ext cx="288" cy="288"/>
              <a:chOff x="2640" y="2160"/>
              <a:chExt cx="288" cy="288"/>
            </a:xfrm>
          </p:grpSpPr>
          <p:sp>
            <p:nvSpPr>
              <p:cNvPr id="21542" name="Rectangle 21"/>
              <p:cNvSpPr>
                <a:spLocks noChangeArrowheads="1"/>
              </p:cNvSpPr>
              <p:nvPr/>
            </p:nvSpPr>
            <p:spPr bwMode="auto">
              <a:xfrm>
                <a:off x="2640" y="2160"/>
                <a:ext cx="144" cy="288"/>
              </a:xfrm>
              <a:prstGeom prst="rect">
                <a:avLst/>
              </a:prstGeom>
              <a:solidFill>
                <a:srgbClr val="FF5050"/>
              </a:solidFill>
              <a:ln w="9525">
                <a:solidFill>
                  <a:schemeClr val="tx1"/>
                </a:solidFill>
                <a:miter lim="800000"/>
                <a:headEnd/>
                <a:tailEnd/>
              </a:ln>
            </p:spPr>
            <p:txBody>
              <a:bodyPr wrap="none" anchor="ctr"/>
              <a:lstStyle/>
              <a:p>
                <a:pPr defTabSz="914400"/>
                <a:endParaRPr lang="en-US">
                  <a:solidFill>
                    <a:prstClr val="black"/>
                  </a:solidFill>
                </a:endParaRPr>
              </a:p>
            </p:txBody>
          </p:sp>
          <p:sp>
            <p:nvSpPr>
              <p:cNvPr id="21543" name="Rectangle 22"/>
              <p:cNvSpPr>
                <a:spLocks noChangeArrowheads="1"/>
              </p:cNvSpPr>
              <p:nvPr/>
            </p:nvSpPr>
            <p:spPr bwMode="auto">
              <a:xfrm>
                <a:off x="2784" y="2160"/>
                <a:ext cx="144" cy="288"/>
              </a:xfrm>
              <a:prstGeom prst="rect">
                <a:avLst/>
              </a:prstGeom>
              <a:solidFill>
                <a:srgbClr val="FF5050"/>
              </a:solidFill>
              <a:ln w="9525">
                <a:solidFill>
                  <a:schemeClr val="tx1"/>
                </a:solidFill>
                <a:miter lim="800000"/>
                <a:headEnd/>
                <a:tailEnd/>
              </a:ln>
            </p:spPr>
            <p:txBody>
              <a:bodyPr wrap="none" anchor="ctr"/>
              <a:lstStyle/>
              <a:p>
                <a:pPr defTabSz="914400"/>
                <a:endParaRPr lang="en-US">
                  <a:solidFill>
                    <a:prstClr val="black"/>
                  </a:solidFill>
                </a:endParaRPr>
              </a:p>
            </p:txBody>
          </p:sp>
        </p:grpSp>
        <p:sp>
          <p:nvSpPr>
            <p:cNvPr id="21538" name="Line 47"/>
            <p:cNvSpPr>
              <a:spLocks noChangeShapeType="1"/>
            </p:cNvSpPr>
            <p:nvPr/>
          </p:nvSpPr>
          <p:spPr bwMode="auto">
            <a:xfrm>
              <a:off x="1872" y="2496"/>
              <a:ext cx="720" cy="0"/>
            </a:xfrm>
            <a:prstGeom prst="line">
              <a:avLst/>
            </a:prstGeom>
            <a:noFill/>
            <a:ln w="9525">
              <a:solidFill>
                <a:schemeClr val="tx1"/>
              </a:solidFill>
              <a:round/>
              <a:headEnd/>
              <a:tailEnd type="triangle" w="med" len="med"/>
            </a:ln>
          </p:spPr>
          <p:txBody>
            <a:bodyPr/>
            <a:lstStyle/>
            <a:p>
              <a:pPr defTabSz="914400"/>
              <a:endParaRPr lang="en-US">
                <a:solidFill>
                  <a:prstClr val="black"/>
                </a:solidFill>
              </a:endParaRPr>
            </a:p>
          </p:txBody>
        </p:sp>
        <p:sp>
          <p:nvSpPr>
            <p:cNvPr id="21539" name="Line 48"/>
            <p:cNvSpPr>
              <a:spLocks noChangeShapeType="1"/>
            </p:cNvSpPr>
            <p:nvPr/>
          </p:nvSpPr>
          <p:spPr bwMode="auto">
            <a:xfrm>
              <a:off x="1872" y="3024"/>
              <a:ext cx="720" cy="0"/>
            </a:xfrm>
            <a:prstGeom prst="line">
              <a:avLst/>
            </a:prstGeom>
            <a:noFill/>
            <a:ln w="9525">
              <a:solidFill>
                <a:schemeClr val="tx1"/>
              </a:solidFill>
              <a:round/>
              <a:headEnd/>
              <a:tailEnd type="triangle" w="med" len="med"/>
            </a:ln>
          </p:spPr>
          <p:txBody>
            <a:bodyPr/>
            <a:lstStyle/>
            <a:p>
              <a:pPr defTabSz="914400"/>
              <a:endParaRPr lang="en-US">
                <a:solidFill>
                  <a:prstClr val="black"/>
                </a:solidFill>
              </a:endParaRPr>
            </a:p>
          </p:txBody>
        </p:sp>
        <p:sp>
          <p:nvSpPr>
            <p:cNvPr id="21540" name="Line 49"/>
            <p:cNvSpPr>
              <a:spLocks noChangeShapeType="1"/>
            </p:cNvSpPr>
            <p:nvPr/>
          </p:nvSpPr>
          <p:spPr bwMode="auto">
            <a:xfrm>
              <a:off x="1872" y="3552"/>
              <a:ext cx="720" cy="0"/>
            </a:xfrm>
            <a:prstGeom prst="line">
              <a:avLst/>
            </a:prstGeom>
            <a:noFill/>
            <a:ln w="9525">
              <a:solidFill>
                <a:schemeClr val="tx1"/>
              </a:solidFill>
              <a:round/>
              <a:headEnd/>
              <a:tailEnd type="triangle" w="med" len="med"/>
            </a:ln>
          </p:spPr>
          <p:txBody>
            <a:bodyPr/>
            <a:lstStyle/>
            <a:p>
              <a:pPr defTabSz="914400"/>
              <a:endParaRPr lang="en-US">
                <a:solidFill>
                  <a:prstClr val="black"/>
                </a:solidFill>
              </a:endParaRPr>
            </a:p>
          </p:txBody>
        </p:sp>
        <p:sp>
          <p:nvSpPr>
            <p:cNvPr id="21541" name="Text Box 50"/>
            <p:cNvSpPr txBox="1">
              <a:spLocks noChangeArrowheads="1"/>
            </p:cNvSpPr>
            <p:nvPr/>
          </p:nvSpPr>
          <p:spPr bwMode="auto">
            <a:xfrm>
              <a:off x="1970" y="2620"/>
              <a:ext cx="478" cy="404"/>
            </a:xfrm>
            <a:prstGeom prst="rect">
              <a:avLst/>
            </a:prstGeom>
            <a:noFill/>
            <a:ln w="9525">
              <a:noFill/>
              <a:miter lim="800000"/>
              <a:headEnd/>
              <a:tailEnd/>
            </a:ln>
          </p:spPr>
          <p:txBody>
            <a:bodyPr wrap="none">
              <a:spAutoFit/>
            </a:bodyPr>
            <a:lstStyle/>
            <a:p>
              <a:pPr defTabSz="914400"/>
              <a:r>
                <a:rPr lang="en-US">
                  <a:solidFill>
                    <a:prstClr val="black"/>
                  </a:solidFill>
                </a:rPr>
                <a:t>local</a:t>
              </a:r>
            </a:p>
            <a:p>
              <a:pPr defTabSz="914400"/>
              <a:r>
                <a:rPr lang="en-US">
                  <a:solidFill>
                    <a:prstClr val="black"/>
                  </a:solidFill>
                </a:rPr>
                <a:t>write</a:t>
              </a:r>
            </a:p>
          </p:txBody>
        </p:sp>
      </p:grpSp>
      <p:grpSp>
        <p:nvGrpSpPr>
          <p:cNvPr id="13" name="Group 59"/>
          <p:cNvGrpSpPr>
            <a:grpSpLocks/>
          </p:cNvGrpSpPr>
          <p:nvPr/>
        </p:nvGrpSpPr>
        <p:grpSpPr bwMode="auto">
          <a:xfrm>
            <a:off x="4572002" y="3962401"/>
            <a:ext cx="1452564" cy="2447926"/>
            <a:chOff x="2880" y="2496"/>
            <a:chExt cx="915" cy="1542"/>
          </a:xfrm>
        </p:grpSpPr>
        <p:sp>
          <p:nvSpPr>
            <p:cNvPr id="21528" name="Line 52"/>
            <p:cNvSpPr>
              <a:spLocks noChangeShapeType="1"/>
            </p:cNvSpPr>
            <p:nvPr/>
          </p:nvSpPr>
          <p:spPr bwMode="auto">
            <a:xfrm>
              <a:off x="2880" y="2496"/>
              <a:ext cx="672" cy="192"/>
            </a:xfrm>
            <a:prstGeom prst="line">
              <a:avLst/>
            </a:prstGeom>
            <a:noFill/>
            <a:ln w="9525">
              <a:solidFill>
                <a:schemeClr val="tx1"/>
              </a:solidFill>
              <a:round/>
              <a:headEnd/>
              <a:tailEnd type="triangle" w="med" len="med"/>
            </a:ln>
          </p:spPr>
          <p:txBody>
            <a:bodyPr/>
            <a:lstStyle/>
            <a:p>
              <a:pPr defTabSz="914400"/>
              <a:endParaRPr lang="en-US">
                <a:solidFill>
                  <a:prstClr val="black"/>
                </a:solidFill>
              </a:endParaRPr>
            </a:p>
          </p:txBody>
        </p:sp>
        <p:sp>
          <p:nvSpPr>
            <p:cNvPr id="21529" name="Line 53"/>
            <p:cNvSpPr>
              <a:spLocks noChangeShapeType="1"/>
            </p:cNvSpPr>
            <p:nvPr/>
          </p:nvSpPr>
          <p:spPr bwMode="auto">
            <a:xfrm>
              <a:off x="2880" y="2496"/>
              <a:ext cx="672" cy="816"/>
            </a:xfrm>
            <a:prstGeom prst="line">
              <a:avLst/>
            </a:prstGeom>
            <a:noFill/>
            <a:ln w="9525">
              <a:solidFill>
                <a:schemeClr val="tx1"/>
              </a:solidFill>
              <a:round/>
              <a:headEnd/>
              <a:tailEnd type="triangle" w="med" len="med"/>
            </a:ln>
          </p:spPr>
          <p:txBody>
            <a:bodyPr/>
            <a:lstStyle/>
            <a:p>
              <a:pPr defTabSz="914400"/>
              <a:endParaRPr lang="en-US">
                <a:solidFill>
                  <a:prstClr val="black"/>
                </a:solidFill>
              </a:endParaRPr>
            </a:p>
          </p:txBody>
        </p:sp>
        <p:sp>
          <p:nvSpPr>
            <p:cNvPr id="21530" name="Line 54"/>
            <p:cNvSpPr>
              <a:spLocks noChangeShapeType="1"/>
            </p:cNvSpPr>
            <p:nvPr/>
          </p:nvSpPr>
          <p:spPr bwMode="auto">
            <a:xfrm flipV="1">
              <a:off x="2880" y="2688"/>
              <a:ext cx="672" cy="336"/>
            </a:xfrm>
            <a:prstGeom prst="line">
              <a:avLst/>
            </a:prstGeom>
            <a:noFill/>
            <a:ln w="9525">
              <a:solidFill>
                <a:schemeClr val="tx1"/>
              </a:solidFill>
              <a:round/>
              <a:headEnd/>
              <a:tailEnd type="triangle" w="med" len="med"/>
            </a:ln>
          </p:spPr>
          <p:txBody>
            <a:bodyPr/>
            <a:lstStyle/>
            <a:p>
              <a:pPr defTabSz="914400"/>
              <a:endParaRPr lang="en-US">
                <a:solidFill>
                  <a:prstClr val="black"/>
                </a:solidFill>
              </a:endParaRPr>
            </a:p>
          </p:txBody>
        </p:sp>
        <p:sp>
          <p:nvSpPr>
            <p:cNvPr id="21531" name="Line 55"/>
            <p:cNvSpPr>
              <a:spLocks noChangeShapeType="1"/>
            </p:cNvSpPr>
            <p:nvPr/>
          </p:nvSpPr>
          <p:spPr bwMode="auto">
            <a:xfrm>
              <a:off x="2880" y="3024"/>
              <a:ext cx="672" cy="288"/>
            </a:xfrm>
            <a:prstGeom prst="line">
              <a:avLst/>
            </a:prstGeom>
            <a:noFill/>
            <a:ln w="9525">
              <a:solidFill>
                <a:schemeClr val="tx1"/>
              </a:solidFill>
              <a:round/>
              <a:headEnd/>
              <a:tailEnd type="triangle" w="med" len="med"/>
            </a:ln>
          </p:spPr>
          <p:txBody>
            <a:bodyPr/>
            <a:lstStyle/>
            <a:p>
              <a:pPr defTabSz="914400"/>
              <a:endParaRPr lang="en-US">
                <a:solidFill>
                  <a:prstClr val="black"/>
                </a:solidFill>
              </a:endParaRPr>
            </a:p>
          </p:txBody>
        </p:sp>
        <p:sp>
          <p:nvSpPr>
            <p:cNvPr id="21532" name="Line 56"/>
            <p:cNvSpPr>
              <a:spLocks noChangeShapeType="1"/>
            </p:cNvSpPr>
            <p:nvPr/>
          </p:nvSpPr>
          <p:spPr bwMode="auto">
            <a:xfrm flipV="1">
              <a:off x="2880" y="2736"/>
              <a:ext cx="672" cy="816"/>
            </a:xfrm>
            <a:prstGeom prst="line">
              <a:avLst/>
            </a:prstGeom>
            <a:noFill/>
            <a:ln w="9525">
              <a:solidFill>
                <a:schemeClr val="tx1"/>
              </a:solidFill>
              <a:round/>
              <a:headEnd/>
              <a:tailEnd type="triangle" w="med" len="med"/>
            </a:ln>
          </p:spPr>
          <p:txBody>
            <a:bodyPr/>
            <a:lstStyle/>
            <a:p>
              <a:pPr defTabSz="914400"/>
              <a:endParaRPr lang="en-US">
                <a:solidFill>
                  <a:prstClr val="black"/>
                </a:solidFill>
              </a:endParaRPr>
            </a:p>
          </p:txBody>
        </p:sp>
        <p:sp>
          <p:nvSpPr>
            <p:cNvPr id="21533" name="Line 57"/>
            <p:cNvSpPr>
              <a:spLocks noChangeShapeType="1"/>
            </p:cNvSpPr>
            <p:nvPr/>
          </p:nvSpPr>
          <p:spPr bwMode="auto">
            <a:xfrm flipV="1">
              <a:off x="2880" y="3312"/>
              <a:ext cx="672" cy="240"/>
            </a:xfrm>
            <a:prstGeom prst="line">
              <a:avLst/>
            </a:prstGeom>
            <a:noFill/>
            <a:ln w="9525">
              <a:solidFill>
                <a:schemeClr val="tx1"/>
              </a:solidFill>
              <a:round/>
              <a:headEnd/>
              <a:tailEnd type="triangle" w="med" len="med"/>
            </a:ln>
          </p:spPr>
          <p:txBody>
            <a:bodyPr/>
            <a:lstStyle/>
            <a:p>
              <a:pPr defTabSz="914400"/>
              <a:endParaRPr lang="en-US">
                <a:solidFill>
                  <a:prstClr val="black"/>
                </a:solidFill>
              </a:endParaRPr>
            </a:p>
          </p:txBody>
        </p:sp>
        <p:sp>
          <p:nvSpPr>
            <p:cNvPr id="21534" name="Text Box 58"/>
            <p:cNvSpPr txBox="1">
              <a:spLocks noChangeArrowheads="1"/>
            </p:cNvSpPr>
            <p:nvPr/>
          </p:nvSpPr>
          <p:spPr bwMode="auto">
            <a:xfrm>
              <a:off x="2976" y="3456"/>
              <a:ext cx="819" cy="582"/>
            </a:xfrm>
            <a:prstGeom prst="rect">
              <a:avLst/>
            </a:prstGeom>
            <a:noFill/>
            <a:ln w="9525">
              <a:noFill/>
              <a:miter lim="800000"/>
              <a:headEnd/>
              <a:tailEnd/>
            </a:ln>
          </p:spPr>
          <p:txBody>
            <a:bodyPr wrap="none">
              <a:spAutoFit/>
            </a:bodyPr>
            <a:lstStyle/>
            <a:p>
              <a:pPr defTabSz="914400"/>
              <a:r>
                <a:rPr lang="en-US" dirty="0">
                  <a:solidFill>
                    <a:prstClr val="black"/>
                  </a:solidFill>
                </a:rPr>
                <a:t>remote</a:t>
              </a:r>
            </a:p>
            <a:p>
              <a:pPr defTabSz="914400"/>
              <a:r>
                <a:rPr lang="en-US" dirty="0">
                  <a:solidFill>
                    <a:prstClr val="black"/>
                  </a:solidFill>
                </a:rPr>
                <a:t>read,</a:t>
              </a:r>
            </a:p>
            <a:p>
              <a:pPr defTabSz="914400"/>
              <a:r>
                <a:rPr lang="en-US" dirty="0" smtClean="0">
                  <a:solidFill>
                    <a:prstClr val="black"/>
                  </a:solidFill>
                </a:rPr>
                <a:t>sort (group)</a:t>
              </a:r>
              <a:endParaRPr lang="en-US" dirty="0">
                <a:solidFill>
                  <a:prstClr val="black"/>
                </a:solidFill>
              </a:endParaRPr>
            </a:p>
          </p:txBody>
        </p:sp>
      </p:grpSp>
      <p:grpSp>
        <p:nvGrpSpPr>
          <p:cNvPr id="14" name="Group 63"/>
          <p:cNvGrpSpPr>
            <a:grpSpLocks/>
          </p:cNvGrpSpPr>
          <p:nvPr/>
        </p:nvGrpSpPr>
        <p:grpSpPr bwMode="auto">
          <a:xfrm>
            <a:off x="6629400" y="3886200"/>
            <a:ext cx="1981200" cy="1600200"/>
            <a:chOff x="4176" y="2448"/>
            <a:chExt cx="1248" cy="1008"/>
          </a:xfrm>
        </p:grpSpPr>
        <p:sp>
          <p:nvSpPr>
            <p:cNvPr id="21523" name="Rectangle 27"/>
            <p:cNvSpPr>
              <a:spLocks noChangeArrowheads="1"/>
            </p:cNvSpPr>
            <p:nvPr/>
          </p:nvSpPr>
          <p:spPr bwMode="auto">
            <a:xfrm>
              <a:off x="4848" y="2448"/>
              <a:ext cx="576" cy="384"/>
            </a:xfrm>
            <a:prstGeom prst="rect">
              <a:avLst/>
            </a:prstGeom>
            <a:solidFill>
              <a:srgbClr val="FF5050"/>
            </a:solidFill>
            <a:ln w="9525">
              <a:solidFill>
                <a:schemeClr val="tx1"/>
              </a:solidFill>
              <a:miter lim="800000"/>
              <a:headEnd/>
              <a:tailEnd/>
            </a:ln>
          </p:spPr>
          <p:txBody>
            <a:bodyPr wrap="none" anchor="ctr"/>
            <a:lstStyle/>
            <a:p>
              <a:pPr algn="ctr" defTabSz="914400"/>
              <a:r>
                <a:rPr lang="en-US">
                  <a:solidFill>
                    <a:prstClr val="black"/>
                  </a:solidFill>
                </a:rPr>
                <a:t>Output</a:t>
              </a:r>
            </a:p>
            <a:p>
              <a:pPr algn="ctr" defTabSz="914400"/>
              <a:r>
                <a:rPr lang="en-US">
                  <a:solidFill>
                    <a:prstClr val="black"/>
                  </a:solidFill>
                </a:rPr>
                <a:t>File 0</a:t>
              </a:r>
            </a:p>
          </p:txBody>
        </p:sp>
        <p:sp>
          <p:nvSpPr>
            <p:cNvPr id="21524" name="Rectangle 28"/>
            <p:cNvSpPr>
              <a:spLocks noChangeArrowheads="1"/>
            </p:cNvSpPr>
            <p:nvPr/>
          </p:nvSpPr>
          <p:spPr bwMode="auto">
            <a:xfrm>
              <a:off x="4848" y="3072"/>
              <a:ext cx="576" cy="384"/>
            </a:xfrm>
            <a:prstGeom prst="rect">
              <a:avLst/>
            </a:prstGeom>
            <a:solidFill>
              <a:srgbClr val="FF5050"/>
            </a:solidFill>
            <a:ln w="9525">
              <a:solidFill>
                <a:schemeClr val="tx1"/>
              </a:solidFill>
              <a:miter lim="800000"/>
              <a:headEnd/>
              <a:tailEnd/>
            </a:ln>
          </p:spPr>
          <p:txBody>
            <a:bodyPr wrap="none" anchor="ctr"/>
            <a:lstStyle/>
            <a:p>
              <a:pPr algn="ctr" defTabSz="914400"/>
              <a:r>
                <a:rPr lang="en-US">
                  <a:solidFill>
                    <a:prstClr val="black"/>
                  </a:solidFill>
                </a:rPr>
                <a:t>Output</a:t>
              </a:r>
            </a:p>
            <a:p>
              <a:pPr algn="ctr" defTabSz="914400"/>
              <a:r>
                <a:rPr lang="en-US">
                  <a:solidFill>
                    <a:prstClr val="black"/>
                  </a:solidFill>
                </a:rPr>
                <a:t>File 1</a:t>
              </a:r>
            </a:p>
          </p:txBody>
        </p:sp>
        <p:sp>
          <p:nvSpPr>
            <p:cNvPr id="21525" name="Line 60"/>
            <p:cNvSpPr>
              <a:spLocks noChangeShapeType="1"/>
            </p:cNvSpPr>
            <p:nvPr/>
          </p:nvSpPr>
          <p:spPr bwMode="auto">
            <a:xfrm>
              <a:off x="4176" y="2688"/>
              <a:ext cx="672" cy="0"/>
            </a:xfrm>
            <a:prstGeom prst="line">
              <a:avLst/>
            </a:prstGeom>
            <a:noFill/>
            <a:ln w="9525">
              <a:solidFill>
                <a:schemeClr val="tx1"/>
              </a:solidFill>
              <a:round/>
              <a:headEnd/>
              <a:tailEnd type="triangle" w="med" len="med"/>
            </a:ln>
          </p:spPr>
          <p:txBody>
            <a:bodyPr/>
            <a:lstStyle/>
            <a:p>
              <a:pPr defTabSz="914400"/>
              <a:endParaRPr lang="en-US">
                <a:solidFill>
                  <a:prstClr val="black"/>
                </a:solidFill>
              </a:endParaRPr>
            </a:p>
          </p:txBody>
        </p:sp>
        <p:sp>
          <p:nvSpPr>
            <p:cNvPr id="21526" name="Line 61"/>
            <p:cNvSpPr>
              <a:spLocks noChangeShapeType="1"/>
            </p:cNvSpPr>
            <p:nvPr/>
          </p:nvSpPr>
          <p:spPr bwMode="auto">
            <a:xfrm>
              <a:off x="4176" y="3312"/>
              <a:ext cx="672" cy="0"/>
            </a:xfrm>
            <a:prstGeom prst="line">
              <a:avLst/>
            </a:prstGeom>
            <a:noFill/>
            <a:ln w="9525">
              <a:solidFill>
                <a:schemeClr val="tx1"/>
              </a:solidFill>
              <a:round/>
              <a:headEnd/>
              <a:tailEnd type="triangle" w="med" len="med"/>
            </a:ln>
          </p:spPr>
          <p:txBody>
            <a:bodyPr/>
            <a:lstStyle/>
            <a:p>
              <a:pPr defTabSz="914400"/>
              <a:endParaRPr lang="en-US">
                <a:solidFill>
                  <a:prstClr val="black"/>
                </a:solidFill>
              </a:endParaRPr>
            </a:p>
          </p:txBody>
        </p:sp>
        <p:sp>
          <p:nvSpPr>
            <p:cNvPr id="21527" name="Text Box 62"/>
            <p:cNvSpPr txBox="1">
              <a:spLocks noChangeArrowheads="1"/>
            </p:cNvSpPr>
            <p:nvPr/>
          </p:nvSpPr>
          <p:spPr bwMode="auto">
            <a:xfrm>
              <a:off x="4214" y="2468"/>
              <a:ext cx="478" cy="231"/>
            </a:xfrm>
            <a:prstGeom prst="rect">
              <a:avLst/>
            </a:prstGeom>
            <a:noFill/>
            <a:ln w="9525">
              <a:noFill/>
              <a:miter lim="800000"/>
              <a:headEnd/>
              <a:tailEnd/>
            </a:ln>
          </p:spPr>
          <p:txBody>
            <a:bodyPr wrap="none">
              <a:spAutoFit/>
            </a:bodyPr>
            <a:lstStyle/>
            <a:p>
              <a:pPr defTabSz="914400"/>
              <a:r>
                <a:rPr lang="en-US">
                  <a:solidFill>
                    <a:prstClr val="black"/>
                  </a:solidFill>
                </a:rPr>
                <a:t>write</a:t>
              </a:r>
            </a:p>
          </p:txBody>
        </p:sp>
      </p:grpSp>
      <p:grpSp>
        <p:nvGrpSpPr>
          <p:cNvPr id="15" name="Group 70"/>
          <p:cNvGrpSpPr>
            <a:grpSpLocks/>
          </p:cNvGrpSpPr>
          <p:nvPr/>
        </p:nvGrpSpPr>
        <p:grpSpPr bwMode="auto">
          <a:xfrm>
            <a:off x="0" y="3733800"/>
            <a:ext cx="1423988" cy="1524000"/>
            <a:chOff x="0" y="2352"/>
            <a:chExt cx="897" cy="960"/>
          </a:xfrm>
        </p:grpSpPr>
        <p:grpSp>
          <p:nvGrpSpPr>
            <p:cNvPr id="16" name="Group 64"/>
            <p:cNvGrpSpPr>
              <a:grpSpLocks/>
            </p:cNvGrpSpPr>
            <p:nvPr/>
          </p:nvGrpSpPr>
          <p:grpSpPr bwMode="auto">
            <a:xfrm>
              <a:off x="144" y="2736"/>
              <a:ext cx="528" cy="576"/>
              <a:chOff x="144" y="2736"/>
              <a:chExt cx="528" cy="576"/>
            </a:xfrm>
          </p:grpSpPr>
          <p:sp>
            <p:nvSpPr>
              <p:cNvPr id="21520" name="Rectangle 9"/>
              <p:cNvSpPr>
                <a:spLocks noChangeArrowheads="1"/>
              </p:cNvSpPr>
              <p:nvPr/>
            </p:nvSpPr>
            <p:spPr bwMode="auto">
              <a:xfrm>
                <a:off x="144" y="2736"/>
                <a:ext cx="528" cy="192"/>
              </a:xfrm>
              <a:prstGeom prst="rect">
                <a:avLst/>
              </a:prstGeom>
              <a:solidFill>
                <a:srgbClr val="FF5050"/>
              </a:solidFill>
              <a:ln w="9525">
                <a:solidFill>
                  <a:schemeClr val="tx1"/>
                </a:solidFill>
                <a:miter lim="800000"/>
                <a:headEnd/>
                <a:tailEnd/>
              </a:ln>
            </p:spPr>
            <p:txBody>
              <a:bodyPr wrap="none" anchor="ctr"/>
              <a:lstStyle/>
              <a:p>
                <a:pPr algn="ctr" defTabSz="914400"/>
                <a:r>
                  <a:rPr lang="en-US">
                    <a:solidFill>
                      <a:prstClr val="black"/>
                    </a:solidFill>
                  </a:rPr>
                  <a:t>Split 0</a:t>
                </a:r>
              </a:p>
            </p:txBody>
          </p:sp>
          <p:sp>
            <p:nvSpPr>
              <p:cNvPr id="21521" name="Rectangle 10"/>
              <p:cNvSpPr>
                <a:spLocks noChangeArrowheads="1"/>
              </p:cNvSpPr>
              <p:nvPr/>
            </p:nvSpPr>
            <p:spPr bwMode="auto">
              <a:xfrm>
                <a:off x="144" y="2928"/>
                <a:ext cx="528" cy="192"/>
              </a:xfrm>
              <a:prstGeom prst="rect">
                <a:avLst/>
              </a:prstGeom>
              <a:solidFill>
                <a:srgbClr val="FF5050"/>
              </a:solidFill>
              <a:ln w="9525">
                <a:solidFill>
                  <a:schemeClr val="tx1"/>
                </a:solidFill>
                <a:miter lim="800000"/>
                <a:headEnd/>
                <a:tailEnd/>
              </a:ln>
            </p:spPr>
            <p:txBody>
              <a:bodyPr wrap="none" anchor="ctr"/>
              <a:lstStyle/>
              <a:p>
                <a:pPr algn="ctr" defTabSz="914400"/>
                <a:r>
                  <a:rPr lang="en-US">
                    <a:solidFill>
                      <a:prstClr val="black"/>
                    </a:solidFill>
                  </a:rPr>
                  <a:t>Split 1</a:t>
                </a:r>
              </a:p>
            </p:txBody>
          </p:sp>
          <p:sp>
            <p:nvSpPr>
              <p:cNvPr id="21522" name="Rectangle 11"/>
              <p:cNvSpPr>
                <a:spLocks noChangeArrowheads="1"/>
              </p:cNvSpPr>
              <p:nvPr/>
            </p:nvSpPr>
            <p:spPr bwMode="auto">
              <a:xfrm>
                <a:off x="144" y="3120"/>
                <a:ext cx="528" cy="192"/>
              </a:xfrm>
              <a:prstGeom prst="rect">
                <a:avLst/>
              </a:prstGeom>
              <a:solidFill>
                <a:srgbClr val="FF5050"/>
              </a:solidFill>
              <a:ln w="9525">
                <a:solidFill>
                  <a:schemeClr val="tx1"/>
                </a:solidFill>
                <a:miter lim="800000"/>
                <a:headEnd/>
                <a:tailEnd/>
              </a:ln>
            </p:spPr>
            <p:txBody>
              <a:bodyPr wrap="none" anchor="ctr"/>
              <a:lstStyle/>
              <a:p>
                <a:pPr algn="ctr" defTabSz="914400"/>
                <a:r>
                  <a:rPr lang="en-US">
                    <a:solidFill>
                      <a:prstClr val="black"/>
                    </a:solidFill>
                  </a:rPr>
                  <a:t>Split 2</a:t>
                </a:r>
              </a:p>
            </p:txBody>
          </p:sp>
        </p:grpSp>
        <p:sp>
          <p:nvSpPr>
            <p:cNvPr id="21519" name="Text Box 69"/>
            <p:cNvSpPr txBox="1">
              <a:spLocks noChangeArrowheads="1"/>
            </p:cNvSpPr>
            <p:nvPr/>
          </p:nvSpPr>
          <p:spPr bwMode="auto">
            <a:xfrm>
              <a:off x="0" y="2352"/>
              <a:ext cx="897" cy="231"/>
            </a:xfrm>
            <a:prstGeom prst="rect">
              <a:avLst/>
            </a:prstGeom>
            <a:noFill/>
            <a:ln w="9525">
              <a:noFill/>
              <a:miter lim="800000"/>
              <a:headEnd/>
              <a:tailEnd/>
            </a:ln>
          </p:spPr>
          <p:txBody>
            <a:bodyPr wrap="none">
              <a:spAutoFit/>
            </a:bodyPr>
            <a:lstStyle/>
            <a:p>
              <a:pPr defTabSz="914400"/>
              <a:r>
                <a:rPr lang="en-US">
                  <a:solidFill>
                    <a:prstClr val="black"/>
                  </a:solidFill>
                </a:rPr>
                <a:t>Input Data</a:t>
              </a:r>
            </a:p>
          </p:txBody>
        </p:sp>
      </p:grpSp>
      <p:sp>
        <p:nvSpPr>
          <p:cNvPr id="21516" name="Slide Number Placeholder 67"/>
          <p:cNvSpPr>
            <a:spLocks noGrp="1"/>
          </p:cNvSpPr>
          <p:nvPr>
            <p:ph type="sldNum" sz="quarter" idx="12"/>
          </p:nvPr>
        </p:nvSpPr>
        <p:spPr>
          <a:noFill/>
        </p:spPr>
        <p:txBody>
          <a:bodyPr/>
          <a:lstStyle/>
          <a:p>
            <a:fld id="{221147A5-8021-4144-85F3-22B17AB68F8A}" type="slidenum">
              <a:rPr lang="en-US">
                <a:solidFill>
                  <a:prstClr val="black">
                    <a:tint val="75000"/>
                  </a:prstClr>
                </a:solidFill>
              </a:rPr>
              <a:pPr/>
              <a:t>37</a:t>
            </a:fld>
            <a:endParaRPr lang="en-US">
              <a:solidFill>
                <a:prstClr val="black">
                  <a:tint val="75000"/>
                </a:prstClr>
              </a:solidFill>
            </a:endParaRPr>
          </a:p>
        </p:txBody>
      </p:sp>
      <p:sp>
        <p:nvSpPr>
          <p:cNvPr id="66" name="Sun 65"/>
          <p:cNvSpPr/>
          <p:nvPr/>
        </p:nvSpPr>
        <p:spPr>
          <a:xfrm>
            <a:off x="96982" y="6633026"/>
            <a:ext cx="152400" cy="127992"/>
          </a:xfrm>
          <a:prstGeom prst="sun">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Tree>
    <p:extLst>
      <p:ext uri="{BB962C8B-B14F-4D97-AF65-F5344CB8AC3E}">
        <p14:creationId xmlns:p14="http://schemas.microsoft.com/office/powerpoint/2010/main" val="33100391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dissolv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Execution overview</a:t>
            </a:r>
            <a:endParaRPr lang="zh-TW" altLang="en-US" dirty="0"/>
          </a:p>
        </p:txBody>
      </p:sp>
      <p:sp>
        <p:nvSpPr>
          <p:cNvPr id="3" name="內容版面配置區 2"/>
          <p:cNvSpPr>
            <a:spLocks noGrp="1"/>
          </p:cNvSpPr>
          <p:nvPr>
            <p:ph idx="1"/>
          </p:nvPr>
        </p:nvSpPr>
        <p:spPr/>
        <p:txBody>
          <a:bodyPr/>
          <a:lstStyle/>
          <a:p>
            <a:pPr lvl="0" fontAlgn="base">
              <a:spcAft>
                <a:spcPct val="0"/>
              </a:spcAft>
              <a:buNone/>
            </a:pPr>
            <a:r>
              <a:rPr lang="en-US" altLang="zh-TW" sz="2400" dirty="0" smtClean="0">
                <a:solidFill>
                  <a:prstClr val="black"/>
                </a:solidFill>
              </a:rPr>
              <a:t>1. </a:t>
            </a:r>
            <a:r>
              <a:rPr lang="en-US" altLang="zh-TW" sz="2000" dirty="0">
                <a:solidFill>
                  <a:prstClr val="black"/>
                </a:solidFill>
                <a:latin typeface="Times New Roman" pitchFamily="18" charset="0"/>
                <a:cs typeface="Times New Roman" pitchFamily="18" charset="0"/>
              </a:rPr>
              <a:t>The </a:t>
            </a:r>
            <a:r>
              <a:rPr lang="en-US" altLang="zh-TW" sz="2000" dirty="0" err="1">
                <a:solidFill>
                  <a:prstClr val="black"/>
                </a:solidFill>
                <a:latin typeface="Times New Roman" pitchFamily="18" charset="0"/>
                <a:cs typeface="Times New Roman" pitchFamily="18" charset="0"/>
              </a:rPr>
              <a:t>MapReduce</a:t>
            </a:r>
            <a:r>
              <a:rPr lang="en-US" altLang="zh-TW" sz="2000" dirty="0">
                <a:solidFill>
                  <a:prstClr val="black"/>
                </a:solidFill>
                <a:latin typeface="Times New Roman" pitchFamily="18" charset="0"/>
                <a:cs typeface="Times New Roman" pitchFamily="18" charset="0"/>
              </a:rPr>
              <a:t> library in the user program first splits input files into M pieces of typically 16 MB to 64 MB/piece. It then starts up many copies of the program on a cluster of machines.</a:t>
            </a:r>
          </a:p>
          <a:p>
            <a:pPr lvl="0" fontAlgn="base">
              <a:spcAft>
                <a:spcPct val="0"/>
              </a:spcAft>
              <a:buNone/>
            </a:pPr>
            <a:r>
              <a:rPr lang="en-US" altLang="zh-TW" sz="2000" dirty="0">
                <a:solidFill>
                  <a:prstClr val="black"/>
                </a:solidFill>
                <a:latin typeface="Times New Roman" pitchFamily="18" charset="0"/>
                <a:cs typeface="Times New Roman" pitchFamily="18" charset="0"/>
              </a:rPr>
              <a:t>2. One of the copies of the program is the master. The rest are workers that are assigned work by the master. There are M map tasks and R reduce tasks to assign. The master picks idle workers and assigns each one a map task or a reduce task.</a:t>
            </a:r>
          </a:p>
          <a:p>
            <a:pPr lvl="0" fontAlgn="base">
              <a:spcAft>
                <a:spcPct val="0"/>
              </a:spcAft>
              <a:buNone/>
            </a:pPr>
            <a:r>
              <a:rPr lang="en-US" altLang="zh-TW" sz="2000" dirty="0">
                <a:solidFill>
                  <a:prstClr val="black"/>
                </a:solidFill>
                <a:latin typeface="Times New Roman" pitchFamily="18" charset="0"/>
                <a:cs typeface="Times New Roman" pitchFamily="18" charset="0"/>
              </a:rPr>
              <a:t>3. A worker who is assigned a map task reads the contents of the assigned input split. It parses key/value pairs out of the input data and passes each pair to the user-defined Map function</a:t>
            </a:r>
            <a:r>
              <a:rPr lang="en-US" altLang="zh-TW" sz="2000" i="1" dirty="0">
                <a:solidFill>
                  <a:prstClr val="black"/>
                </a:solidFill>
                <a:latin typeface="Times New Roman" pitchFamily="18" charset="0"/>
                <a:cs typeface="Times New Roman" pitchFamily="18" charset="0"/>
              </a:rPr>
              <a:t>. </a:t>
            </a:r>
            <a:r>
              <a:rPr lang="en-US" altLang="zh-TW" sz="2000" dirty="0">
                <a:solidFill>
                  <a:prstClr val="black"/>
                </a:solidFill>
                <a:latin typeface="Times New Roman" pitchFamily="18" charset="0"/>
                <a:cs typeface="Times New Roman" pitchFamily="18" charset="0"/>
              </a:rPr>
              <a:t>The intermediate</a:t>
            </a:r>
            <a:r>
              <a:rPr lang="en-US" altLang="zh-TW" sz="2000" i="1" dirty="0">
                <a:solidFill>
                  <a:prstClr val="black"/>
                </a:solidFill>
                <a:latin typeface="Times New Roman" pitchFamily="18" charset="0"/>
                <a:cs typeface="Times New Roman" pitchFamily="18" charset="0"/>
              </a:rPr>
              <a:t> </a:t>
            </a:r>
            <a:r>
              <a:rPr lang="en-US" altLang="zh-TW" sz="2000" dirty="0">
                <a:solidFill>
                  <a:prstClr val="black"/>
                </a:solidFill>
                <a:latin typeface="Times New Roman" pitchFamily="18" charset="0"/>
                <a:cs typeface="Times New Roman" pitchFamily="18" charset="0"/>
              </a:rPr>
              <a:t>key/value pairs produced by the Map function are buffered in memory.</a:t>
            </a:r>
          </a:p>
          <a:p>
            <a:pPr lvl="0" fontAlgn="base">
              <a:spcAft>
                <a:spcPct val="0"/>
              </a:spcAft>
              <a:buNone/>
            </a:pPr>
            <a:r>
              <a:rPr lang="en-US" altLang="zh-TW" sz="2000" dirty="0">
                <a:solidFill>
                  <a:prstClr val="black"/>
                </a:solidFill>
                <a:latin typeface="Times New Roman" pitchFamily="18" charset="0"/>
                <a:cs typeface="Times New Roman" pitchFamily="18" charset="0"/>
              </a:rPr>
              <a:t>4. The locations of these buffered pairs on the local disk are passed back to the master, who forwards these locations to the reduce workers.</a:t>
            </a:r>
          </a:p>
          <a:p>
            <a:endParaRPr lang="zh-TW" altLang="en-US" dirty="0"/>
          </a:p>
        </p:txBody>
      </p:sp>
      <p:sp>
        <p:nvSpPr>
          <p:cNvPr id="4" name="投影片編號版面配置區 3"/>
          <p:cNvSpPr>
            <a:spLocks noGrp="1"/>
          </p:cNvSpPr>
          <p:nvPr>
            <p:ph type="sldNum" sz="quarter" idx="12"/>
          </p:nvPr>
        </p:nvSpPr>
        <p:spPr/>
        <p:txBody>
          <a:bodyPr/>
          <a:lstStyle/>
          <a:p>
            <a:fld id="{EBFB1032-EA64-7144-B003-9BCC9D94B503}" type="slidenum">
              <a:rPr lang="en-US" smtClean="0"/>
              <a:t>38</a:t>
            </a:fld>
            <a:endParaRPr lang="en-US" dirty="0"/>
          </a:p>
        </p:txBody>
      </p:sp>
    </p:spTree>
    <p:extLst>
      <p:ext uri="{BB962C8B-B14F-4D97-AF65-F5344CB8AC3E}">
        <p14:creationId xmlns:p14="http://schemas.microsoft.com/office/powerpoint/2010/main" val="13102790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Execution overview (cont.)</a:t>
            </a:r>
            <a:endParaRPr lang="zh-TW" altLang="en-US" dirty="0"/>
          </a:p>
        </p:txBody>
      </p:sp>
      <p:sp>
        <p:nvSpPr>
          <p:cNvPr id="3" name="內容版面配置區 2"/>
          <p:cNvSpPr>
            <a:spLocks noGrp="1"/>
          </p:cNvSpPr>
          <p:nvPr>
            <p:ph idx="1"/>
          </p:nvPr>
        </p:nvSpPr>
        <p:spPr/>
        <p:txBody>
          <a:bodyPr/>
          <a:lstStyle/>
          <a:p>
            <a:pPr lvl="0" fontAlgn="base">
              <a:spcAft>
                <a:spcPct val="0"/>
              </a:spcAft>
              <a:buNone/>
            </a:pPr>
            <a:r>
              <a:rPr lang="en-US" altLang="zh-TW" sz="2000" dirty="0">
                <a:solidFill>
                  <a:prstClr val="black"/>
                </a:solidFill>
                <a:latin typeface="Times New Roman" pitchFamily="18" charset="0"/>
                <a:cs typeface="Times New Roman" pitchFamily="18" charset="0"/>
              </a:rPr>
              <a:t>5. When a reduce worker is notified by the master about these locations, it uses RPC remote procedure calls to read the buffered data from the local disks of the map workers. When a reduce worker has read all intermediate data, it sorts it by the intermediate keys so that all occurrences of the same key are grouped together. </a:t>
            </a:r>
          </a:p>
          <a:p>
            <a:pPr lvl="0" fontAlgn="base">
              <a:spcAft>
                <a:spcPct val="0"/>
              </a:spcAft>
              <a:buNone/>
            </a:pPr>
            <a:r>
              <a:rPr lang="en-US" altLang="zh-TW" sz="2000" dirty="0">
                <a:solidFill>
                  <a:prstClr val="black"/>
                </a:solidFill>
                <a:latin typeface="Times New Roman" pitchFamily="18" charset="0"/>
                <a:cs typeface="Times New Roman" pitchFamily="18" charset="0"/>
              </a:rPr>
              <a:t>6. The reduce worker iterates over the sorted intermediate data and for each </a:t>
            </a:r>
            <a:r>
              <a:rPr lang="en-US" altLang="zh-TW" sz="2000" b="1" dirty="0">
                <a:solidFill>
                  <a:prstClr val="black"/>
                </a:solidFill>
                <a:latin typeface="Times New Roman" pitchFamily="18" charset="0"/>
                <a:cs typeface="Times New Roman" pitchFamily="18" charset="0"/>
              </a:rPr>
              <a:t>unique intermediate key </a:t>
            </a:r>
            <a:r>
              <a:rPr lang="en-US" altLang="zh-TW" sz="2000" dirty="0">
                <a:solidFill>
                  <a:prstClr val="black"/>
                </a:solidFill>
                <a:latin typeface="Times New Roman" pitchFamily="18" charset="0"/>
                <a:cs typeface="Times New Roman" pitchFamily="18" charset="0"/>
              </a:rPr>
              <a:t>encountered, it passes the key and the corresponding set of intermediate values to the user's </a:t>
            </a:r>
            <a:r>
              <a:rPr lang="en-US" altLang="zh-TW" sz="2000" i="1" dirty="0">
                <a:solidFill>
                  <a:prstClr val="black"/>
                </a:solidFill>
                <a:latin typeface="Times New Roman" pitchFamily="18" charset="0"/>
                <a:cs typeface="Times New Roman" pitchFamily="18" charset="0"/>
              </a:rPr>
              <a:t>Reduce function. </a:t>
            </a:r>
            <a:r>
              <a:rPr lang="en-US" altLang="zh-TW" sz="2000" dirty="0">
                <a:solidFill>
                  <a:prstClr val="black"/>
                </a:solidFill>
                <a:latin typeface="Times New Roman" pitchFamily="18" charset="0"/>
                <a:cs typeface="Times New Roman" pitchFamily="18" charset="0"/>
              </a:rPr>
              <a:t>The output of the </a:t>
            </a:r>
            <a:r>
              <a:rPr lang="en-US" altLang="zh-TW" sz="2000" i="1" dirty="0">
                <a:solidFill>
                  <a:prstClr val="black"/>
                </a:solidFill>
                <a:latin typeface="Times New Roman" pitchFamily="18" charset="0"/>
                <a:cs typeface="Times New Roman" pitchFamily="18" charset="0"/>
              </a:rPr>
              <a:t>Reduce function is appended </a:t>
            </a:r>
            <a:r>
              <a:rPr lang="en-US" altLang="zh-TW" sz="2000" dirty="0">
                <a:solidFill>
                  <a:prstClr val="black"/>
                </a:solidFill>
                <a:latin typeface="Times New Roman" pitchFamily="18" charset="0"/>
                <a:cs typeface="Times New Roman" pitchFamily="18" charset="0"/>
              </a:rPr>
              <a:t>to a final output file for this reduce partition.</a:t>
            </a:r>
          </a:p>
          <a:p>
            <a:pPr lvl="0" fontAlgn="base">
              <a:spcAft>
                <a:spcPct val="0"/>
              </a:spcAft>
              <a:buNone/>
            </a:pPr>
            <a:r>
              <a:rPr lang="en-US" altLang="zh-TW" sz="2000" dirty="0">
                <a:solidFill>
                  <a:prstClr val="black"/>
                </a:solidFill>
                <a:latin typeface="Times New Roman" pitchFamily="18" charset="0"/>
                <a:cs typeface="Times New Roman" pitchFamily="18" charset="0"/>
              </a:rPr>
              <a:t>7. When all map tasks and reduce tasks have been completed, the master wakes up the user program---the </a:t>
            </a:r>
            <a:r>
              <a:rPr lang="en-US" altLang="zh-TW" sz="2000" dirty="0" err="1">
                <a:solidFill>
                  <a:prstClr val="black"/>
                </a:solidFill>
                <a:latin typeface="Times New Roman" pitchFamily="18" charset="0"/>
                <a:cs typeface="Times New Roman" pitchFamily="18" charset="0"/>
              </a:rPr>
              <a:t>MapReduce</a:t>
            </a:r>
            <a:r>
              <a:rPr lang="en-US" altLang="zh-TW" sz="2000" dirty="0">
                <a:solidFill>
                  <a:prstClr val="black"/>
                </a:solidFill>
                <a:latin typeface="Times New Roman" pitchFamily="18" charset="0"/>
                <a:cs typeface="Times New Roman" pitchFamily="18" charset="0"/>
              </a:rPr>
              <a:t> call in the user program returns back to the user code. The output of the </a:t>
            </a:r>
            <a:r>
              <a:rPr lang="en-US" altLang="zh-TW" sz="2000" dirty="0" err="1">
                <a:solidFill>
                  <a:prstClr val="black"/>
                </a:solidFill>
                <a:latin typeface="Times New Roman" pitchFamily="18" charset="0"/>
                <a:cs typeface="Times New Roman" pitchFamily="18" charset="0"/>
              </a:rPr>
              <a:t>mapreduce</a:t>
            </a:r>
            <a:r>
              <a:rPr lang="en-US" altLang="zh-TW" sz="2000" dirty="0">
                <a:solidFill>
                  <a:prstClr val="black"/>
                </a:solidFill>
                <a:latin typeface="Times New Roman" pitchFamily="18" charset="0"/>
                <a:cs typeface="Times New Roman" pitchFamily="18" charset="0"/>
              </a:rPr>
              <a:t> execution is available in the R output files (one per reduce task</a:t>
            </a:r>
            <a:r>
              <a:rPr lang="en-US" altLang="zh-TW" sz="2000" dirty="0" smtClean="0">
                <a:solidFill>
                  <a:prstClr val="black"/>
                </a:solidFill>
                <a:latin typeface="Times New Roman" pitchFamily="18" charset="0"/>
                <a:cs typeface="Times New Roman" pitchFamily="18" charset="0"/>
              </a:rPr>
              <a:t>).</a:t>
            </a:r>
            <a:endParaRPr lang="en-US" altLang="zh-TW" sz="2000" dirty="0">
              <a:solidFill>
                <a:prstClr val="black"/>
              </a:solidFill>
              <a:latin typeface="Times New Roman" pitchFamily="18" charset="0"/>
              <a:cs typeface="Times New Roman" pitchFamily="18" charset="0"/>
            </a:endParaRPr>
          </a:p>
        </p:txBody>
      </p:sp>
      <p:sp>
        <p:nvSpPr>
          <p:cNvPr id="4" name="投影片編號版面配置區 3"/>
          <p:cNvSpPr>
            <a:spLocks noGrp="1"/>
          </p:cNvSpPr>
          <p:nvPr>
            <p:ph type="sldNum" sz="quarter" idx="12"/>
          </p:nvPr>
        </p:nvSpPr>
        <p:spPr/>
        <p:txBody>
          <a:bodyPr/>
          <a:lstStyle/>
          <a:p>
            <a:fld id="{EBFB1032-EA64-7144-B003-9BCC9D94B503}" type="slidenum">
              <a:rPr lang="en-US" smtClean="0"/>
              <a:t>39</a:t>
            </a:fld>
            <a:endParaRPr lang="en-US" dirty="0"/>
          </a:p>
        </p:txBody>
      </p:sp>
    </p:spTree>
    <p:extLst>
      <p:ext uri="{BB962C8B-B14F-4D97-AF65-F5344CB8AC3E}">
        <p14:creationId xmlns:p14="http://schemas.microsoft.com/office/powerpoint/2010/main" val="1333986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Principles of Hadoop</a:t>
            </a:r>
            <a:endParaRPr lang="en-US" dirty="0"/>
          </a:p>
        </p:txBody>
      </p:sp>
      <p:sp>
        <p:nvSpPr>
          <p:cNvPr id="3" name="Content Placeholder 2"/>
          <p:cNvSpPr>
            <a:spLocks noGrp="1"/>
          </p:cNvSpPr>
          <p:nvPr>
            <p:ph idx="1"/>
          </p:nvPr>
        </p:nvSpPr>
        <p:spPr>
          <a:xfrm>
            <a:off x="516334" y="1417638"/>
            <a:ext cx="8261348" cy="4647883"/>
          </a:xfrm>
        </p:spPr>
        <p:txBody>
          <a:bodyPr>
            <a:normAutofit fontScale="85000" lnSpcReduction="20000"/>
          </a:bodyPr>
          <a:lstStyle/>
          <a:p>
            <a:r>
              <a:rPr lang="en-US" sz="2400" dirty="0" smtClean="0"/>
              <a:t>Need to process big data </a:t>
            </a:r>
          </a:p>
          <a:p>
            <a:r>
              <a:rPr lang="en-US" sz="2400" dirty="0" smtClean="0"/>
              <a:t>Need to parallelize computation across thousands of nodes</a:t>
            </a:r>
          </a:p>
          <a:p>
            <a:r>
              <a:rPr lang="en-US" sz="2400" b="1" dirty="0" smtClean="0">
                <a:solidFill>
                  <a:srgbClr val="800000"/>
                </a:solidFill>
              </a:rPr>
              <a:t>Commodity hardware</a:t>
            </a:r>
          </a:p>
          <a:p>
            <a:pPr lvl="1"/>
            <a:r>
              <a:rPr lang="en-US" dirty="0" smtClean="0"/>
              <a:t>Large number </a:t>
            </a:r>
            <a:r>
              <a:rPr lang="en-US" dirty="0"/>
              <a:t>of low-</a:t>
            </a:r>
            <a:r>
              <a:rPr lang="en-US" dirty="0" smtClean="0"/>
              <a:t>end cheap machines </a:t>
            </a:r>
            <a:r>
              <a:rPr lang="en-US" dirty="0"/>
              <a:t>working in parallel to solve a computing </a:t>
            </a:r>
            <a:r>
              <a:rPr lang="en-US" dirty="0" smtClean="0"/>
              <a:t>problem</a:t>
            </a:r>
          </a:p>
          <a:p>
            <a:r>
              <a:rPr lang="en-US" sz="2400" dirty="0" smtClean="0"/>
              <a:t>This is in contrast to </a:t>
            </a:r>
            <a:r>
              <a:rPr lang="en-US" sz="2400" b="1" dirty="0" smtClean="0">
                <a:solidFill>
                  <a:srgbClr val="800000"/>
                </a:solidFill>
              </a:rPr>
              <a:t>Parallel DBs</a:t>
            </a:r>
          </a:p>
          <a:p>
            <a:pPr lvl="1"/>
            <a:r>
              <a:rPr lang="en-US" dirty="0" smtClean="0"/>
              <a:t>Small number of high-end expensive machines</a:t>
            </a:r>
          </a:p>
          <a:p>
            <a:pPr marL="457200" lvl="1" indent="0">
              <a:buNone/>
            </a:pPr>
            <a:endParaRPr lang="en-US" dirty="0" smtClean="0"/>
          </a:p>
          <a:p>
            <a:r>
              <a:rPr lang="en-US" dirty="0" smtClean="0"/>
              <a:t>Automatic parallelization &amp; distribution</a:t>
            </a:r>
          </a:p>
          <a:p>
            <a:pPr lvl="1"/>
            <a:r>
              <a:rPr lang="en-US" dirty="0" smtClean="0"/>
              <a:t>Hidden from the end-user</a:t>
            </a:r>
          </a:p>
          <a:p>
            <a:r>
              <a:rPr lang="en-US" dirty="0" smtClean="0"/>
              <a:t>Fault tolerance and automatic recovery</a:t>
            </a:r>
          </a:p>
          <a:p>
            <a:pPr lvl="1"/>
            <a:r>
              <a:rPr lang="en-US" dirty="0" smtClean="0"/>
              <a:t>Nodes/tasks will fail and will recover automatically</a:t>
            </a:r>
          </a:p>
          <a:p>
            <a:r>
              <a:rPr lang="en-US" dirty="0" smtClean="0"/>
              <a:t>Clean and simple programming abstraction</a:t>
            </a:r>
          </a:p>
          <a:p>
            <a:pPr lvl="1"/>
            <a:r>
              <a:rPr lang="en-US" dirty="0" smtClean="0"/>
              <a:t>Users only provide two functions “map” and “reduce”</a:t>
            </a:r>
          </a:p>
          <a:p>
            <a:endParaRPr lang="en-US" dirty="0"/>
          </a:p>
        </p:txBody>
      </p:sp>
      <p:sp>
        <p:nvSpPr>
          <p:cNvPr id="4" name="Slide Number Placeholder 3"/>
          <p:cNvSpPr>
            <a:spLocks noGrp="1"/>
          </p:cNvSpPr>
          <p:nvPr>
            <p:ph type="sldNum" sz="quarter" idx="12"/>
          </p:nvPr>
        </p:nvSpPr>
        <p:spPr/>
        <p:txBody>
          <a:bodyPr/>
          <a:lstStyle/>
          <a:p>
            <a:fld id="{EBFB1032-EA64-7144-B003-9BCC9D94B503}" type="slidenum">
              <a:rPr lang="en-US" smtClean="0"/>
              <a:t>4</a:t>
            </a:fld>
            <a:endParaRPr lang="en-US" dirty="0"/>
          </a:p>
        </p:txBody>
      </p:sp>
    </p:spTree>
    <p:extLst>
      <p:ext uri="{BB962C8B-B14F-4D97-AF65-F5344CB8AC3E}">
        <p14:creationId xmlns:p14="http://schemas.microsoft.com/office/powerpoint/2010/main" val="21327090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98579" y="533407"/>
            <a:ext cx="9097347" cy="990600"/>
          </a:xfrm>
        </p:spPr>
        <p:txBody>
          <a:bodyPr>
            <a:normAutofit/>
          </a:bodyPr>
          <a:lstStyle/>
          <a:p>
            <a:pPr eaLnBrk="1" hangingPunct="1"/>
            <a:r>
              <a:rPr lang="en-US" altLang="zh-TW" sz="3200" dirty="0" smtClean="0">
                <a:ea typeface="新細明體" panose="02020500000000000000" pitchFamily="18" charset="-120"/>
              </a:rPr>
              <a:t>Data Flow in a MapReduce Program in Hadoop</a:t>
            </a:r>
          </a:p>
        </p:txBody>
      </p:sp>
      <p:sp>
        <p:nvSpPr>
          <p:cNvPr id="34819" name="Content Placeholder 2"/>
          <p:cNvSpPr>
            <a:spLocks noGrp="1"/>
          </p:cNvSpPr>
          <p:nvPr>
            <p:ph idx="1"/>
          </p:nvPr>
        </p:nvSpPr>
        <p:spPr>
          <a:xfrm>
            <a:off x="457200" y="1744824"/>
            <a:ext cx="8229600" cy="4732176"/>
          </a:xfrm>
        </p:spPr>
        <p:txBody>
          <a:bodyPr>
            <a:normAutofit fontScale="77500" lnSpcReduction="20000"/>
          </a:bodyPr>
          <a:lstStyle/>
          <a:p>
            <a:pPr eaLnBrk="1" hangingPunct="1"/>
            <a:r>
              <a:rPr lang="en-US" altLang="zh-TW" sz="2800" dirty="0" err="1">
                <a:ea typeface="新細明體" panose="02020500000000000000" pitchFamily="18" charset="-120"/>
              </a:rPr>
              <a:t>InputFormat</a:t>
            </a:r>
            <a:endParaRPr lang="en-US" altLang="zh-TW" sz="2800" dirty="0">
              <a:ea typeface="新細明體" panose="02020500000000000000" pitchFamily="18" charset="-120"/>
            </a:endParaRPr>
          </a:p>
          <a:p>
            <a:pPr eaLnBrk="1" hangingPunct="1"/>
            <a:r>
              <a:rPr lang="en-US" altLang="zh-TW" sz="2800" dirty="0">
                <a:ea typeface="新細明體" panose="02020500000000000000" pitchFamily="18" charset="-120"/>
              </a:rPr>
              <a:t>Map function</a:t>
            </a:r>
          </a:p>
          <a:p>
            <a:pPr eaLnBrk="1" hangingPunct="1"/>
            <a:r>
              <a:rPr lang="en-US" altLang="zh-TW" sz="2800" dirty="0" err="1">
                <a:ea typeface="新細明體" panose="02020500000000000000" pitchFamily="18" charset="-120"/>
              </a:rPr>
              <a:t>Partitioner</a:t>
            </a:r>
            <a:endParaRPr lang="en-US" altLang="zh-TW" sz="2800" dirty="0">
              <a:ea typeface="新細明體" panose="02020500000000000000" pitchFamily="18" charset="-120"/>
            </a:endParaRPr>
          </a:p>
          <a:p>
            <a:pPr eaLnBrk="1" hangingPunct="1"/>
            <a:r>
              <a:rPr lang="en-US" altLang="zh-TW" sz="2800" dirty="0">
                <a:ea typeface="新細明體" panose="02020500000000000000" pitchFamily="18" charset="-120"/>
              </a:rPr>
              <a:t>Sorting &amp; Merging</a:t>
            </a:r>
          </a:p>
          <a:p>
            <a:pPr eaLnBrk="1" hangingPunct="1"/>
            <a:r>
              <a:rPr lang="en-US" altLang="zh-TW" sz="2800" dirty="0">
                <a:ea typeface="新細明體" panose="02020500000000000000" pitchFamily="18" charset="-120"/>
              </a:rPr>
              <a:t>Combiner</a:t>
            </a:r>
          </a:p>
          <a:p>
            <a:pPr eaLnBrk="1" hangingPunct="1"/>
            <a:r>
              <a:rPr lang="en-US" altLang="zh-TW" sz="2800" dirty="0">
                <a:ea typeface="新細明體" panose="02020500000000000000" pitchFamily="18" charset="-120"/>
              </a:rPr>
              <a:t>Shuffling</a:t>
            </a:r>
          </a:p>
          <a:p>
            <a:pPr eaLnBrk="1" hangingPunct="1"/>
            <a:r>
              <a:rPr lang="en-US" altLang="zh-TW" sz="2800" dirty="0">
                <a:ea typeface="新細明體" panose="02020500000000000000" pitchFamily="18" charset="-120"/>
              </a:rPr>
              <a:t>Merging</a:t>
            </a:r>
          </a:p>
          <a:p>
            <a:pPr eaLnBrk="1" hangingPunct="1"/>
            <a:r>
              <a:rPr lang="en-US" altLang="zh-TW" sz="2800" dirty="0">
                <a:ea typeface="新細明體" panose="02020500000000000000" pitchFamily="18" charset="-120"/>
              </a:rPr>
              <a:t>Reduce function</a:t>
            </a:r>
          </a:p>
          <a:p>
            <a:pPr eaLnBrk="1" hangingPunct="1"/>
            <a:r>
              <a:rPr lang="en-US" altLang="zh-TW" sz="2800" dirty="0" err="1">
                <a:ea typeface="新細明體" panose="02020500000000000000" pitchFamily="18" charset="-120"/>
              </a:rPr>
              <a:t>OutputFormat</a:t>
            </a:r>
            <a:endParaRPr lang="en-US" altLang="zh-TW" sz="2800" dirty="0">
              <a:ea typeface="新細明體" panose="02020500000000000000" pitchFamily="18" charset="-120"/>
            </a:endParaRPr>
          </a:p>
          <a:p>
            <a:pPr eaLnBrk="1" hangingPunct="1"/>
            <a:endParaRPr lang="en-US" altLang="zh-TW" dirty="0" smtClean="0">
              <a:ea typeface="新細明體" panose="02020500000000000000" pitchFamily="18" charset="-120"/>
            </a:endParaRPr>
          </a:p>
        </p:txBody>
      </p:sp>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666106"/>
            <a:ext cx="3962400"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1" name="TextBox 1"/>
          <p:cNvSpPr txBox="1">
            <a:spLocks noChangeArrowheads="1"/>
          </p:cNvSpPr>
          <p:nvPr/>
        </p:nvSpPr>
        <p:spPr bwMode="auto">
          <a:xfrm>
            <a:off x="6629400" y="1524007"/>
            <a:ext cx="1600200"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zh-TW" sz="2400" dirty="0">
                <a:solidFill>
                  <a:srgbClr val="000000"/>
                </a:solidFill>
                <a:ea typeface="新細明體" panose="02020500000000000000" pitchFamily="18" charset="-120"/>
                <a:sym typeface="Wingdings" panose="05000000000000000000" pitchFamily="2" charset="2"/>
              </a:rPr>
              <a:t> 1:many</a:t>
            </a:r>
            <a:endParaRPr lang="en-US" altLang="zh-TW" sz="2400" dirty="0">
              <a:solidFill>
                <a:srgbClr val="000000"/>
              </a:solidFill>
              <a:ea typeface="新細明體" panose="02020500000000000000" pitchFamily="18" charset="-120"/>
            </a:endParaRPr>
          </a:p>
        </p:txBody>
      </p:sp>
    </p:spTree>
    <p:extLst>
      <p:ext uri="{BB962C8B-B14F-4D97-AF65-F5344CB8AC3E}">
        <p14:creationId xmlns:p14="http://schemas.microsoft.com/office/powerpoint/2010/main" val="139761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smtClean="0"/>
              <a:t>Shuffle &amp; Sort in </a:t>
            </a:r>
            <a:r>
              <a:rPr lang="en-US" altLang="zh-TW" sz="3200" dirty="0" err="1" smtClean="0"/>
              <a:t>MapReduce</a:t>
            </a:r>
            <a:endParaRPr lang="zh-TW" altLang="en-US" sz="3200"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659" y="1745673"/>
            <a:ext cx="8506718" cy="4104409"/>
          </a:xfrm>
        </p:spPr>
      </p:pic>
      <p:sp>
        <p:nvSpPr>
          <p:cNvPr id="4" name="投影片編號版面配置區 3"/>
          <p:cNvSpPr>
            <a:spLocks noGrp="1"/>
          </p:cNvSpPr>
          <p:nvPr>
            <p:ph type="sldNum" sz="quarter" idx="12"/>
          </p:nvPr>
        </p:nvSpPr>
        <p:spPr/>
        <p:txBody>
          <a:bodyPr/>
          <a:lstStyle/>
          <a:p>
            <a:fld id="{EBFB1032-EA64-7144-B003-9BCC9D94B503}" type="slidenum">
              <a:rPr lang="en-US" smtClean="0">
                <a:solidFill>
                  <a:srgbClr val="7C8F97">
                    <a:lumMod val="60000"/>
                    <a:lumOff val="40000"/>
                  </a:srgbClr>
                </a:solidFill>
              </a:rPr>
              <a:pPr/>
              <a:t>41</a:t>
            </a:fld>
            <a:endParaRPr lang="en-US" dirty="0">
              <a:solidFill>
                <a:srgbClr val="7C8F97">
                  <a:lumMod val="60000"/>
                  <a:lumOff val="40000"/>
                </a:srgbClr>
              </a:solidFill>
            </a:endParaRPr>
          </a:p>
        </p:txBody>
      </p:sp>
    </p:spTree>
    <p:extLst>
      <p:ext uri="{BB962C8B-B14F-4D97-AF65-F5344CB8AC3E}">
        <p14:creationId xmlns:p14="http://schemas.microsoft.com/office/powerpoint/2010/main" val="20111947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457200" y="111972"/>
            <a:ext cx="8229600" cy="1143000"/>
          </a:xfrm>
        </p:spPr>
        <p:txBody>
          <a:bodyPr/>
          <a:lstStyle/>
          <a:p>
            <a:r>
              <a:rPr lang="en-US" altLang="zh-TW" dirty="0" smtClean="0"/>
              <a:t>Lifecycle of a MapReduce Job</a:t>
            </a:r>
          </a:p>
        </p:txBody>
      </p:sp>
      <p:pic>
        <p:nvPicPr>
          <p:cNvPr id="36867" name="Picture 4" descr="mapredu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074579"/>
            <a:ext cx="60198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40364" name="Group 12"/>
          <p:cNvGrpSpPr>
            <a:grpSpLocks/>
          </p:cNvGrpSpPr>
          <p:nvPr/>
        </p:nvGrpSpPr>
        <p:grpSpPr bwMode="auto">
          <a:xfrm>
            <a:off x="1981206" y="1912779"/>
            <a:ext cx="5964238" cy="685800"/>
            <a:chOff x="1248" y="1152"/>
            <a:chExt cx="3757" cy="432"/>
          </a:xfrm>
        </p:grpSpPr>
        <p:sp>
          <p:nvSpPr>
            <p:cNvPr id="36875" name="Text Box 7"/>
            <p:cNvSpPr txBox="1">
              <a:spLocks noChangeArrowheads="1"/>
            </p:cNvSpPr>
            <p:nvPr/>
          </p:nvSpPr>
          <p:spPr bwMode="auto">
            <a:xfrm>
              <a:off x="3840" y="1152"/>
              <a:ext cx="116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zh-TW" sz="2400" dirty="0">
                  <a:solidFill>
                    <a:srgbClr val="A13B39"/>
                  </a:solidFill>
                  <a:latin typeface="Times New Roman" panose="02020603050405020304" pitchFamily="18" charset="0"/>
                </a:rPr>
                <a:t>Map function</a:t>
              </a:r>
            </a:p>
          </p:txBody>
        </p:sp>
        <p:sp>
          <p:nvSpPr>
            <p:cNvPr id="36876" name="Rectangle 9"/>
            <p:cNvSpPr>
              <a:spLocks noChangeArrowheads="1"/>
            </p:cNvSpPr>
            <p:nvPr/>
          </p:nvSpPr>
          <p:spPr bwMode="auto">
            <a:xfrm>
              <a:off x="1248" y="1392"/>
              <a:ext cx="3360" cy="192"/>
            </a:xfrm>
            <a:prstGeom prst="rect">
              <a:avLst/>
            </a:prstGeom>
            <a:noFill/>
            <a:ln w="158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zh-TW" altLang="zh-TW" sz="3200">
                <a:solidFill>
                  <a:srgbClr val="000000"/>
                </a:solidFill>
              </a:endParaRPr>
            </a:p>
          </p:txBody>
        </p:sp>
      </p:grpSp>
      <p:grpSp>
        <p:nvGrpSpPr>
          <p:cNvPr id="740365" name="Group 13"/>
          <p:cNvGrpSpPr>
            <a:grpSpLocks/>
          </p:cNvGrpSpPr>
          <p:nvPr/>
        </p:nvGrpSpPr>
        <p:grpSpPr bwMode="auto">
          <a:xfrm>
            <a:off x="1981205" y="3293710"/>
            <a:ext cx="6323012" cy="685800"/>
            <a:chOff x="1248" y="2016"/>
            <a:chExt cx="3983" cy="432"/>
          </a:xfrm>
        </p:grpSpPr>
        <p:sp>
          <p:nvSpPr>
            <p:cNvPr id="36873" name="Text Box 8"/>
            <p:cNvSpPr txBox="1">
              <a:spLocks noChangeArrowheads="1"/>
            </p:cNvSpPr>
            <p:nvPr/>
          </p:nvSpPr>
          <p:spPr bwMode="auto">
            <a:xfrm>
              <a:off x="3840" y="2016"/>
              <a:ext cx="139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zh-TW" sz="2400" dirty="0">
                  <a:solidFill>
                    <a:srgbClr val="A13B39"/>
                  </a:solidFill>
                  <a:latin typeface="Times New Roman" panose="02020603050405020304" pitchFamily="18" charset="0"/>
                </a:rPr>
                <a:t>Reduce function</a:t>
              </a:r>
            </a:p>
          </p:txBody>
        </p:sp>
        <p:sp>
          <p:nvSpPr>
            <p:cNvPr id="36874" name="Rectangle 10"/>
            <p:cNvSpPr>
              <a:spLocks noChangeArrowheads="1"/>
            </p:cNvSpPr>
            <p:nvPr/>
          </p:nvSpPr>
          <p:spPr bwMode="auto">
            <a:xfrm>
              <a:off x="1248" y="2256"/>
              <a:ext cx="3360" cy="192"/>
            </a:xfrm>
            <a:prstGeom prst="rect">
              <a:avLst/>
            </a:prstGeom>
            <a:noFill/>
            <a:ln w="158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zh-TW" altLang="zh-TW" sz="3200">
                <a:solidFill>
                  <a:srgbClr val="000000"/>
                </a:solidFill>
              </a:endParaRPr>
            </a:p>
          </p:txBody>
        </p:sp>
      </p:grpSp>
      <p:grpSp>
        <p:nvGrpSpPr>
          <p:cNvPr id="740366" name="Group 14"/>
          <p:cNvGrpSpPr>
            <a:grpSpLocks/>
          </p:cNvGrpSpPr>
          <p:nvPr/>
        </p:nvGrpSpPr>
        <p:grpSpPr bwMode="auto">
          <a:xfrm>
            <a:off x="3657601" y="5702573"/>
            <a:ext cx="4967288" cy="830263"/>
            <a:chOff x="2304" y="3504"/>
            <a:chExt cx="3129" cy="523"/>
          </a:xfrm>
        </p:grpSpPr>
        <p:sp>
          <p:nvSpPr>
            <p:cNvPr id="36871" name="Text Box 6"/>
            <p:cNvSpPr txBox="1">
              <a:spLocks noChangeArrowheads="1"/>
            </p:cNvSpPr>
            <p:nvPr/>
          </p:nvSpPr>
          <p:spPr bwMode="auto">
            <a:xfrm>
              <a:off x="3616" y="3504"/>
              <a:ext cx="1817"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defTabSz="914400"/>
              <a:r>
                <a:rPr lang="en-US" altLang="zh-TW" sz="2400" dirty="0">
                  <a:solidFill>
                    <a:srgbClr val="A13B39"/>
                  </a:solidFill>
                  <a:latin typeface="Times New Roman" panose="02020603050405020304" pitchFamily="18" charset="0"/>
                </a:rPr>
                <a:t>Run this program as a</a:t>
              </a:r>
            </a:p>
            <a:p>
              <a:pPr algn="ctr" defTabSz="914400"/>
              <a:r>
                <a:rPr lang="en-US" altLang="zh-TW" sz="2400" dirty="0">
                  <a:solidFill>
                    <a:srgbClr val="A13B39"/>
                  </a:solidFill>
                  <a:latin typeface="Times New Roman" panose="02020603050405020304" pitchFamily="18" charset="0"/>
                </a:rPr>
                <a:t>MapReduce job</a:t>
              </a:r>
            </a:p>
          </p:txBody>
        </p:sp>
        <p:sp>
          <p:nvSpPr>
            <p:cNvPr id="36872" name="Line 11"/>
            <p:cNvSpPr>
              <a:spLocks noChangeShapeType="1"/>
            </p:cNvSpPr>
            <p:nvPr/>
          </p:nvSpPr>
          <p:spPr bwMode="auto">
            <a:xfrm flipH="1">
              <a:off x="2304" y="3840"/>
              <a:ext cx="1536" cy="0"/>
            </a:xfrm>
            <a:prstGeom prst="line">
              <a:avLst/>
            </a:prstGeom>
            <a:noFill/>
            <a:ln w="38100">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a:endParaRPr lang="zh-TW" altLang="en-US">
                <a:solidFill>
                  <a:srgbClr val="000000"/>
                </a:solidFill>
              </a:endParaRPr>
            </a:p>
          </p:txBody>
        </p:sp>
      </p:grpSp>
    </p:spTree>
    <p:extLst>
      <p:ext uri="{BB962C8B-B14F-4D97-AF65-F5344CB8AC3E}">
        <p14:creationId xmlns:p14="http://schemas.microsoft.com/office/powerpoint/2010/main" val="3411612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40364"/>
                                        </p:tgtEl>
                                        <p:attrNameLst>
                                          <p:attrName>style.visibility</p:attrName>
                                        </p:attrNameLst>
                                      </p:cBhvr>
                                      <p:to>
                                        <p:strVal val="visible"/>
                                      </p:to>
                                    </p:set>
                                    <p:animEffect transition="in" filter="dissolve">
                                      <p:cBhvr>
                                        <p:cTn id="7" dur="500"/>
                                        <p:tgtEl>
                                          <p:spTgt spid="740364"/>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740365"/>
                                        </p:tgtEl>
                                        <p:attrNameLst>
                                          <p:attrName>style.visibility</p:attrName>
                                        </p:attrNameLst>
                                      </p:cBhvr>
                                      <p:to>
                                        <p:strVal val="visible"/>
                                      </p:to>
                                    </p:set>
                                    <p:animEffect transition="in" filter="dissolve">
                                      <p:cBhvr>
                                        <p:cTn id="11" dur="500"/>
                                        <p:tgtEl>
                                          <p:spTgt spid="740365"/>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740366"/>
                                        </p:tgtEl>
                                        <p:attrNameLst>
                                          <p:attrName>style.visibility</p:attrName>
                                        </p:attrNameLst>
                                      </p:cBhvr>
                                      <p:to>
                                        <p:strVal val="visible"/>
                                      </p:to>
                                    </p:set>
                                    <p:animEffect transition="in" filter="dissolve">
                                      <p:cBhvr>
                                        <p:cTn id="15" dur="500"/>
                                        <p:tgtEl>
                                          <p:spTgt spid="740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Arrow Connector 22"/>
          <p:cNvCxnSpPr/>
          <p:nvPr/>
        </p:nvCxnSpPr>
        <p:spPr>
          <a:xfrm>
            <a:off x="838200" y="5486400"/>
            <a:ext cx="1524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914400" y="4267200"/>
            <a:ext cx="1524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Example: </a:t>
            </a:r>
            <a:r>
              <a:rPr lang="en-US" i="1" dirty="0" smtClean="0"/>
              <a:t>k</a:t>
            </a:r>
            <a:r>
              <a:rPr lang="en-US" dirty="0" smtClean="0"/>
              <a:t>-mean clustering</a:t>
            </a:r>
            <a:endParaRPr lang="en-US" dirty="0"/>
          </a:p>
        </p:txBody>
      </p:sp>
      <p:sp>
        <p:nvSpPr>
          <p:cNvPr id="3" name="Content Placeholder 2"/>
          <p:cNvSpPr>
            <a:spLocks noGrp="1"/>
          </p:cNvSpPr>
          <p:nvPr>
            <p:ph idx="1"/>
          </p:nvPr>
        </p:nvSpPr>
        <p:spPr>
          <a:xfrm>
            <a:off x="457200" y="1447800"/>
            <a:ext cx="8229600" cy="1219199"/>
          </a:xfrm>
        </p:spPr>
        <p:txBody>
          <a:bodyPr>
            <a:normAutofit fontScale="92500" lnSpcReduction="10000"/>
          </a:bodyPr>
          <a:lstStyle/>
          <a:p>
            <a:r>
              <a:rPr lang="en-US" sz="2400" dirty="0" smtClean="0"/>
              <a:t>Map: </a:t>
            </a:r>
            <a:r>
              <a:rPr lang="en-US" sz="2400" dirty="0" smtClean="0">
                <a:solidFill>
                  <a:schemeClr val="accent1"/>
                </a:solidFill>
              </a:rPr>
              <a:t>(-, point) </a:t>
            </a:r>
            <a:r>
              <a:rPr lang="en-US" sz="2400" dirty="0" smtClean="0">
                <a:solidFill>
                  <a:schemeClr val="accent1"/>
                </a:solidFill>
                <a:sym typeface="Symbol"/>
              </a:rPr>
              <a:t></a:t>
            </a:r>
            <a:r>
              <a:rPr lang="en-US" sz="2400" dirty="0" smtClean="0">
                <a:solidFill>
                  <a:schemeClr val="accent1"/>
                </a:solidFill>
              </a:rPr>
              <a:t> (</a:t>
            </a:r>
            <a:r>
              <a:rPr lang="en-US" sz="2400" dirty="0" err="1" smtClean="0">
                <a:solidFill>
                  <a:schemeClr val="accent1"/>
                </a:solidFill>
              </a:rPr>
              <a:t>clusterID</a:t>
            </a:r>
            <a:r>
              <a:rPr lang="en-US" sz="2400" dirty="0" smtClean="0">
                <a:solidFill>
                  <a:schemeClr val="accent1"/>
                </a:solidFill>
              </a:rPr>
              <a:t>, point)</a:t>
            </a:r>
          </a:p>
          <a:p>
            <a:r>
              <a:rPr lang="en-US" sz="2400" dirty="0" smtClean="0"/>
              <a:t>Reduce: </a:t>
            </a:r>
            <a:r>
              <a:rPr lang="en-US" sz="2400" dirty="0" smtClean="0">
                <a:solidFill>
                  <a:schemeClr val="accent1"/>
                </a:solidFill>
              </a:rPr>
              <a:t>(</a:t>
            </a:r>
            <a:r>
              <a:rPr lang="en-US" sz="2400" dirty="0" err="1" smtClean="0">
                <a:solidFill>
                  <a:schemeClr val="accent1"/>
                </a:solidFill>
              </a:rPr>
              <a:t>clusterID</a:t>
            </a:r>
            <a:r>
              <a:rPr lang="en-US" sz="2400" dirty="0" smtClean="0">
                <a:solidFill>
                  <a:schemeClr val="accent1"/>
                </a:solidFill>
              </a:rPr>
              <a:t>, list(point)) </a:t>
            </a:r>
            <a:r>
              <a:rPr lang="en-US" sz="2400" dirty="0" smtClean="0">
                <a:solidFill>
                  <a:schemeClr val="accent1"/>
                </a:solidFill>
                <a:sym typeface="Symbol"/>
              </a:rPr>
              <a:t></a:t>
            </a:r>
            <a:r>
              <a:rPr lang="en-US" sz="2400" dirty="0" smtClean="0">
                <a:solidFill>
                  <a:schemeClr val="accent1"/>
                </a:solidFill>
              </a:rPr>
              <a:t> (</a:t>
            </a:r>
            <a:r>
              <a:rPr lang="en-US" sz="2400" dirty="0" err="1" smtClean="0">
                <a:solidFill>
                  <a:schemeClr val="accent1"/>
                </a:solidFill>
              </a:rPr>
              <a:t>clusterID</a:t>
            </a:r>
            <a:r>
              <a:rPr lang="en-US" sz="2400" dirty="0" smtClean="0">
                <a:solidFill>
                  <a:schemeClr val="accent1"/>
                </a:solidFill>
              </a:rPr>
              <a:t>, </a:t>
            </a:r>
            <a:r>
              <a:rPr lang="en-US" sz="2400" dirty="0" err="1" smtClean="0">
                <a:solidFill>
                  <a:schemeClr val="accent1"/>
                </a:solidFill>
              </a:rPr>
              <a:t>newCentroid</a:t>
            </a:r>
            <a:r>
              <a:rPr lang="en-US" sz="2400" dirty="0" smtClean="0">
                <a:solidFill>
                  <a:schemeClr val="accent1"/>
                </a:solidFill>
              </a:rPr>
              <a:t>)</a:t>
            </a:r>
          </a:p>
          <a:p>
            <a:r>
              <a:rPr lang="en-US" sz="2400" dirty="0" smtClean="0"/>
              <a:t>Run a sequence of MapReduce jobs until clusters unchanged</a:t>
            </a:r>
            <a:endParaRPr lang="en-US" sz="2400" dirty="0"/>
          </a:p>
        </p:txBody>
      </p:sp>
      <p:sp>
        <p:nvSpPr>
          <p:cNvPr id="4" name="TextBox 3"/>
          <p:cNvSpPr txBox="1"/>
          <p:nvPr/>
        </p:nvSpPr>
        <p:spPr>
          <a:xfrm>
            <a:off x="381000" y="3733800"/>
            <a:ext cx="423514" cy="2031325"/>
          </a:xfrm>
          <a:prstGeom prst="rect">
            <a:avLst/>
          </a:prstGeom>
          <a:solidFill>
            <a:schemeClr val="bg1"/>
          </a:solidFill>
          <a:ln>
            <a:solidFill>
              <a:schemeClr val="tx1">
                <a:lumMod val="75000"/>
                <a:lumOff val="25000"/>
              </a:schemeClr>
            </a:solidFill>
          </a:ln>
        </p:spPr>
        <p:txBody>
          <a:bodyPr wrap="none" rtlCol="0">
            <a:spAutoFit/>
          </a:bodyPr>
          <a:lstStyle/>
          <a:p>
            <a:pPr defTabSz="914400"/>
            <a:r>
              <a:rPr lang="en-US" dirty="0" smtClean="0">
                <a:solidFill>
                  <a:prstClr val="black"/>
                </a:solidFill>
              </a:rPr>
              <a:t>p1</a:t>
            </a:r>
          </a:p>
          <a:p>
            <a:pPr defTabSz="914400"/>
            <a:r>
              <a:rPr lang="en-US" dirty="0" smtClean="0">
                <a:solidFill>
                  <a:prstClr val="black"/>
                </a:solidFill>
              </a:rPr>
              <a:t>p2</a:t>
            </a:r>
          </a:p>
          <a:p>
            <a:pPr defTabSz="914400"/>
            <a:r>
              <a:rPr lang="en-US" dirty="0" smtClean="0">
                <a:solidFill>
                  <a:prstClr val="black"/>
                </a:solidFill>
              </a:rPr>
              <a:t>p3</a:t>
            </a:r>
          </a:p>
          <a:p>
            <a:pPr defTabSz="914400"/>
            <a:r>
              <a:rPr lang="en-US" dirty="0" smtClean="0">
                <a:solidFill>
                  <a:prstClr val="black"/>
                </a:solidFill>
              </a:rPr>
              <a:t>p4</a:t>
            </a:r>
          </a:p>
          <a:p>
            <a:pPr defTabSz="914400"/>
            <a:r>
              <a:rPr lang="en-US" dirty="0" smtClean="0">
                <a:solidFill>
                  <a:prstClr val="black"/>
                </a:solidFill>
              </a:rPr>
              <a:t>…</a:t>
            </a:r>
          </a:p>
          <a:p>
            <a:pPr defTabSz="914400"/>
            <a:r>
              <a:rPr lang="en-US" dirty="0" smtClean="0">
                <a:solidFill>
                  <a:prstClr val="black"/>
                </a:solidFill>
              </a:rPr>
              <a:t>…</a:t>
            </a:r>
          </a:p>
          <a:p>
            <a:pPr defTabSz="914400"/>
            <a:r>
              <a:rPr lang="en-US" dirty="0" err="1" smtClean="0">
                <a:solidFill>
                  <a:prstClr val="black"/>
                </a:solidFill>
              </a:rPr>
              <a:t>p</a:t>
            </a:r>
            <a:r>
              <a:rPr lang="en-US" baseline="-25000" dirty="0" err="1" smtClean="0">
                <a:solidFill>
                  <a:prstClr val="black"/>
                </a:solidFill>
              </a:rPr>
              <a:t>N</a:t>
            </a:r>
            <a:endParaRPr lang="en-US" baseline="-25000" dirty="0" smtClean="0">
              <a:solidFill>
                <a:prstClr val="black"/>
              </a:solidFill>
            </a:endParaRPr>
          </a:p>
        </p:txBody>
      </p:sp>
      <p:cxnSp>
        <p:nvCxnSpPr>
          <p:cNvPr id="6" name="Straight Connector 5"/>
          <p:cNvCxnSpPr/>
          <p:nvPr/>
        </p:nvCxnSpPr>
        <p:spPr>
          <a:xfrm>
            <a:off x="457200" y="5181600"/>
            <a:ext cx="4572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143000" y="41148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solidFill>
                  <a:prstClr val="white"/>
                </a:solidFill>
              </a:rPr>
              <a:t>Map</a:t>
            </a:r>
            <a:endParaRPr lang="en-US" dirty="0">
              <a:solidFill>
                <a:prstClr val="white"/>
              </a:solidFill>
            </a:endParaRPr>
          </a:p>
        </p:txBody>
      </p:sp>
      <p:sp>
        <p:nvSpPr>
          <p:cNvPr id="8" name="TextBox 7"/>
          <p:cNvSpPr txBox="1"/>
          <p:nvPr/>
        </p:nvSpPr>
        <p:spPr>
          <a:xfrm>
            <a:off x="2438400" y="3429000"/>
            <a:ext cx="748923" cy="1477328"/>
          </a:xfrm>
          <a:prstGeom prst="rect">
            <a:avLst/>
          </a:prstGeom>
          <a:noFill/>
          <a:ln>
            <a:solidFill>
              <a:schemeClr val="tx1">
                <a:lumMod val="75000"/>
                <a:lumOff val="25000"/>
              </a:schemeClr>
            </a:solidFill>
          </a:ln>
        </p:spPr>
        <p:txBody>
          <a:bodyPr wrap="none" rtlCol="0">
            <a:spAutoFit/>
          </a:bodyPr>
          <a:lstStyle/>
          <a:p>
            <a:pPr defTabSz="914400"/>
            <a:r>
              <a:rPr lang="en-US" dirty="0" smtClean="0">
                <a:solidFill>
                  <a:srgbClr val="FF0000"/>
                </a:solidFill>
              </a:rPr>
              <a:t>c5</a:t>
            </a:r>
            <a:r>
              <a:rPr lang="en-US" dirty="0" smtClean="0">
                <a:solidFill>
                  <a:prstClr val="black"/>
                </a:solidFill>
              </a:rPr>
              <a:t>, p1</a:t>
            </a:r>
          </a:p>
          <a:p>
            <a:pPr defTabSz="914400"/>
            <a:r>
              <a:rPr lang="en-US" dirty="0" smtClean="0">
                <a:solidFill>
                  <a:srgbClr val="FF0000"/>
                </a:solidFill>
              </a:rPr>
              <a:t>c2</a:t>
            </a:r>
            <a:r>
              <a:rPr lang="en-US" dirty="0" smtClean="0">
                <a:solidFill>
                  <a:prstClr val="black"/>
                </a:solidFill>
              </a:rPr>
              <a:t>, p2</a:t>
            </a:r>
          </a:p>
          <a:p>
            <a:pPr defTabSz="914400"/>
            <a:r>
              <a:rPr lang="en-US" dirty="0" smtClean="0">
                <a:solidFill>
                  <a:srgbClr val="FF0000"/>
                </a:solidFill>
              </a:rPr>
              <a:t>c2</a:t>
            </a:r>
            <a:r>
              <a:rPr lang="en-US" dirty="0" smtClean="0">
                <a:solidFill>
                  <a:prstClr val="black"/>
                </a:solidFill>
              </a:rPr>
              <a:t>, p3</a:t>
            </a:r>
          </a:p>
          <a:p>
            <a:pPr defTabSz="914400"/>
            <a:r>
              <a:rPr lang="en-US" dirty="0" smtClean="0">
                <a:solidFill>
                  <a:srgbClr val="FF0000"/>
                </a:solidFill>
              </a:rPr>
              <a:t>c1</a:t>
            </a:r>
            <a:r>
              <a:rPr lang="en-US" dirty="0" smtClean="0">
                <a:solidFill>
                  <a:prstClr val="black"/>
                </a:solidFill>
              </a:rPr>
              <a:t>, p4</a:t>
            </a:r>
          </a:p>
          <a:p>
            <a:pPr defTabSz="914400"/>
            <a:r>
              <a:rPr lang="en-US" dirty="0" smtClean="0">
                <a:solidFill>
                  <a:prstClr val="black"/>
                </a:solidFill>
              </a:rPr>
              <a:t>…</a:t>
            </a:r>
          </a:p>
        </p:txBody>
      </p:sp>
      <p:sp>
        <p:nvSpPr>
          <p:cNvPr id="9" name="TextBox 8"/>
          <p:cNvSpPr txBox="1"/>
          <p:nvPr/>
        </p:nvSpPr>
        <p:spPr>
          <a:xfrm>
            <a:off x="2362200" y="5181600"/>
            <a:ext cx="856325" cy="923330"/>
          </a:xfrm>
          <a:prstGeom prst="rect">
            <a:avLst/>
          </a:prstGeom>
          <a:noFill/>
          <a:ln>
            <a:solidFill>
              <a:schemeClr val="tx1">
                <a:lumMod val="75000"/>
                <a:lumOff val="25000"/>
              </a:schemeClr>
            </a:solidFill>
          </a:ln>
        </p:spPr>
        <p:txBody>
          <a:bodyPr wrap="none" rtlCol="0">
            <a:spAutoFit/>
          </a:bodyPr>
          <a:lstStyle/>
          <a:p>
            <a:pPr defTabSz="914400"/>
            <a:r>
              <a:rPr lang="en-US" dirty="0" smtClean="0">
                <a:solidFill>
                  <a:prstClr val="black"/>
                </a:solidFill>
              </a:rPr>
              <a:t>…</a:t>
            </a:r>
          </a:p>
          <a:p>
            <a:pPr defTabSz="914400"/>
            <a:r>
              <a:rPr lang="en-US" dirty="0" smtClean="0">
                <a:solidFill>
                  <a:srgbClr val="FF0000"/>
                </a:solidFill>
              </a:rPr>
              <a:t>c2</a:t>
            </a:r>
            <a:r>
              <a:rPr lang="en-US" dirty="0" smtClean="0">
                <a:solidFill>
                  <a:prstClr val="black"/>
                </a:solidFill>
              </a:rPr>
              <a:t>, p</a:t>
            </a:r>
            <a:r>
              <a:rPr lang="en-US" baseline="-25000" dirty="0" smtClean="0">
                <a:solidFill>
                  <a:prstClr val="black"/>
                </a:solidFill>
              </a:rPr>
              <a:t>N-1</a:t>
            </a:r>
          </a:p>
          <a:p>
            <a:pPr defTabSz="914400"/>
            <a:r>
              <a:rPr lang="en-US" dirty="0" smtClean="0">
                <a:solidFill>
                  <a:srgbClr val="FF0000"/>
                </a:solidFill>
              </a:rPr>
              <a:t>c1</a:t>
            </a:r>
            <a:r>
              <a:rPr lang="en-US" dirty="0" smtClean="0">
                <a:solidFill>
                  <a:prstClr val="black"/>
                </a:solidFill>
              </a:rPr>
              <a:t>, </a:t>
            </a:r>
            <a:r>
              <a:rPr lang="en-US" dirty="0" err="1" smtClean="0">
                <a:solidFill>
                  <a:prstClr val="black"/>
                </a:solidFill>
              </a:rPr>
              <a:t>p</a:t>
            </a:r>
            <a:r>
              <a:rPr lang="en-US" baseline="-25000" dirty="0" err="1" smtClean="0">
                <a:solidFill>
                  <a:prstClr val="black"/>
                </a:solidFill>
              </a:rPr>
              <a:t>N</a:t>
            </a:r>
            <a:endParaRPr lang="en-US" baseline="-25000" dirty="0" smtClean="0">
              <a:solidFill>
                <a:prstClr val="black"/>
              </a:solidFill>
            </a:endParaRPr>
          </a:p>
        </p:txBody>
      </p:sp>
      <p:sp>
        <p:nvSpPr>
          <p:cNvPr id="10" name="Oval 9"/>
          <p:cNvSpPr/>
          <p:nvPr/>
        </p:nvSpPr>
        <p:spPr>
          <a:xfrm>
            <a:off x="1143000" y="52578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solidFill>
                  <a:prstClr val="white"/>
                </a:solidFill>
              </a:rPr>
              <a:t>Map</a:t>
            </a:r>
            <a:endParaRPr lang="en-US" dirty="0">
              <a:solidFill>
                <a:prstClr val="white"/>
              </a:solidFill>
            </a:endParaRPr>
          </a:p>
        </p:txBody>
      </p:sp>
      <p:sp>
        <p:nvSpPr>
          <p:cNvPr id="11" name="TextBox 10"/>
          <p:cNvSpPr txBox="1"/>
          <p:nvPr/>
        </p:nvSpPr>
        <p:spPr>
          <a:xfrm>
            <a:off x="3581400" y="3429000"/>
            <a:ext cx="1265090" cy="3139321"/>
          </a:xfrm>
          <a:prstGeom prst="rect">
            <a:avLst/>
          </a:prstGeom>
          <a:noFill/>
          <a:ln>
            <a:solidFill>
              <a:schemeClr val="tx1">
                <a:lumMod val="75000"/>
                <a:lumOff val="25000"/>
              </a:schemeClr>
            </a:solidFill>
          </a:ln>
        </p:spPr>
        <p:txBody>
          <a:bodyPr wrap="none" rtlCol="0">
            <a:spAutoFit/>
          </a:bodyPr>
          <a:lstStyle/>
          <a:p>
            <a:pPr defTabSz="914400"/>
            <a:r>
              <a:rPr lang="en-US" dirty="0" smtClean="0">
                <a:solidFill>
                  <a:srgbClr val="FF0000"/>
                </a:solidFill>
              </a:rPr>
              <a:t>c1</a:t>
            </a:r>
            <a:r>
              <a:rPr lang="en-US" dirty="0" smtClean="0">
                <a:solidFill>
                  <a:prstClr val="black"/>
                </a:solidFill>
              </a:rPr>
              <a:t>:</a:t>
            </a:r>
          </a:p>
          <a:p>
            <a:pPr defTabSz="914400"/>
            <a:r>
              <a:rPr lang="en-US" dirty="0" smtClean="0">
                <a:solidFill>
                  <a:prstClr val="black"/>
                </a:solidFill>
              </a:rPr>
              <a:t>  p4, </a:t>
            </a:r>
            <a:r>
              <a:rPr lang="en-US" dirty="0" err="1" smtClean="0">
                <a:solidFill>
                  <a:prstClr val="black"/>
                </a:solidFill>
              </a:rPr>
              <a:t>p</a:t>
            </a:r>
            <a:r>
              <a:rPr lang="en-US" baseline="-25000" dirty="0" err="1" smtClean="0">
                <a:solidFill>
                  <a:prstClr val="black"/>
                </a:solidFill>
              </a:rPr>
              <a:t>N</a:t>
            </a:r>
            <a:r>
              <a:rPr lang="en-US" dirty="0" smtClean="0">
                <a:solidFill>
                  <a:prstClr val="black"/>
                </a:solidFill>
              </a:rPr>
              <a:t>, …</a:t>
            </a:r>
          </a:p>
          <a:p>
            <a:pPr defTabSz="914400"/>
            <a:r>
              <a:rPr lang="en-US" dirty="0" smtClean="0">
                <a:solidFill>
                  <a:srgbClr val="FF0000"/>
                </a:solidFill>
              </a:rPr>
              <a:t>c2</a:t>
            </a:r>
            <a:r>
              <a:rPr lang="en-US" dirty="0" smtClean="0">
                <a:solidFill>
                  <a:prstClr val="black"/>
                </a:solidFill>
              </a:rPr>
              <a:t>:</a:t>
            </a:r>
          </a:p>
          <a:p>
            <a:pPr defTabSz="914400"/>
            <a:r>
              <a:rPr lang="en-US" dirty="0" smtClean="0">
                <a:solidFill>
                  <a:prstClr val="black"/>
                </a:solidFill>
              </a:rPr>
              <a:t>  p2,p3,p</a:t>
            </a:r>
            <a:r>
              <a:rPr lang="en-US" baseline="-25000" dirty="0" smtClean="0">
                <a:solidFill>
                  <a:prstClr val="black"/>
                </a:solidFill>
              </a:rPr>
              <a:t>N-1</a:t>
            </a:r>
            <a:endParaRPr lang="en-US" dirty="0" smtClean="0">
              <a:solidFill>
                <a:prstClr val="black"/>
              </a:solidFill>
            </a:endParaRPr>
          </a:p>
          <a:p>
            <a:pPr defTabSz="914400"/>
            <a:r>
              <a:rPr lang="en-US" dirty="0" smtClean="0">
                <a:solidFill>
                  <a:srgbClr val="FF0000"/>
                </a:solidFill>
              </a:rPr>
              <a:t>c3</a:t>
            </a:r>
            <a:r>
              <a:rPr lang="en-US" dirty="0" smtClean="0">
                <a:solidFill>
                  <a:prstClr val="black"/>
                </a:solidFill>
              </a:rPr>
              <a:t>:</a:t>
            </a:r>
          </a:p>
          <a:p>
            <a:pPr defTabSz="914400"/>
            <a:r>
              <a:rPr lang="en-US" dirty="0" smtClean="0">
                <a:solidFill>
                  <a:prstClr val="black"/>
                </a:solidFill>
              </a:rPr>
              <a:t>  ……</a:t>
            </a:r>
          </a:p>
          <a:p>
            <a:pPr defTabSz="914400"/>
            <a:r>
              <a:rPr lang="en-US" dirty="0" smtClean="0">
                <a:solidFill>
                  <a:srgbClr val="FF0000"/>
                </a:solidFill>
              </a:rPr>
              <a:t>c4</a:t>
            </a:r>
            <a:r>
              <a:rPr lang="en-US" dirty="0" smtClean="0">
                <a:solidFill>
                  <a:prstClr val="black"/>
                </a:solidFill>
              </a:rPr>
              <a:t>:</a:t>
            </a:r>
          </a:p>
          <a:p>
            <a:pPr defTabSz="914400"/>
            <a:r>
              <a:rPr lang="en-US" dirty="0" smtClean="0">
                <a:solidFill>
                  <a:prstClr val="black"/>
                </a:solidFill>
              </a:rPr>
              <a:t>  …</a:t>
            </a:r>
          </a:p>
          <a:p>
            <a:pPr defTabSz="914400"/>
            <a:r>
              <a:rPr lang="en-US" dirty="0" smtClean="0">
                <a:solidFill>
                  <a:srgbClr val="FF0000"/>
                </a:solidFill>
              </a:rPr>
              <a:t>c5</a:t>
            </a:r>
            <a:r>
              <a:rPr lang="en-US" dirty="0" smtClean="0">
                <a:solidFill>
                  <a:prstClr val="black"/>
                </a:solidFill>
              </a:rPr>
              <a:t>:</a:t>
            </a:r>
          </a:p>
          <a:p>
            <a:pPr defTabSz="914400"/>
            <a:r>
              <a:rPr lang="en-US" dirty="0" smtClean="0">
                <a:solidFill>
                  <a:prstClr val="black"/>
                </a:solidFill>
              </a:rPr>
              <a:t>  p1, …</a:t>
            </a:r>
          </a:p>
          <a:p>
            <a:pPr defTabSz="914400"/>
            <a:endParaRPr lang="en-US" dirty="0" smtClean="0">
              <a:solidFill>
                <a:prstClr val="black"/>
              </a:solidFill>
            </a:endParaRPr>
          </a:p>
        </p:txBody>
      </p:sp>
      <p:sp>
        <p:nvSpPr>
          <p:cNvPr id="12" name="Oval 11"/>
          <p:cNvSpPr/>
          <p:nvPr/>
        </p:nvSpPr>
        <p:spPr>
          <a:xfrm>
            <a:off x="5181600" y="3886200"/>
            <a:ext cx="1371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solidFill>
                  <a:prstClr val="white"/>
                </a:solidFill>
              </a:rPr>
              <a:t>Reduce</a:t>
            </a:r>
            <a:endParaRPr lang="en-US" dirty="0">
              <a:solidFill>
                <a:prstClr val="white"/>
              </a:solidFill>
            </a:endParaRPr>
          </a:p>
        </p:txBody>
      </p:sp>
      <p:sp>
        <p:nvSpPr>
          <p:cNvPr id="13" name="Oval 12"/>
          <p:cNvSpPr/>
          <p:nvPr/>
        </p:nvSpPr>
        <p:spPr>
          <a:xfrm>
            <a:off x="5181600" y="4648200"/>
            <a:ext cx="1371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solidFill>
                  <a:prstClr val="white"/>
                </a:solidFill>
              </a:rPr>
              <a:t>Reduce</a:t>
            </a:r>
            <a:endParaRPr lang="en-US" dirty="0">
              <a:solidFill>
                <a:prstClr val="white"/>
              </a:solidFill>
            </a:endParaRPr>
          </a:p>
        </p:txBody>
      </p:sp>
      <p:sp>
        <p:nvSpPr>
          <p:cNvPr id="14" name="Oval 13"/>
          <p:cNvSpPr/>
          <p:nvPr/>
        </p:nvSpPr>
        <p:spPr>
          <a:xfrm>
            <a:off x="5181600" y="5486400"/>
            <a:ext cx="1371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solidFill>
                  <a:prstClr val="white"/>
                </a:solidFill>
              </a:rPr>
              <a:t>Reduce</a:t>
            </a:r>
            <a:endParaRPr lang="en-US" dirty="0">
              <a:solidFill>
                <a:prstClr val="white"/>
              </a:solidFill>
            </a:endParaRPr>
          </a:p>
        </p:txBody>
      </p:sp>
      <p:cxnSp>
        <p:nvCxnSpPr>
          <p:cNvPr id="16" name="Straight Connector 15"/>
          <p:cNvCxnSpPr/>
          <p:nvPr/>
        </p:nvCxnSpPr>
        <p:spPr>
          <a:xfrm>
            <a:off x="3581400" y="4572000"/>
            <a:ext cx="12954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581400" y="5105400"/>
            <a:ext cx="12954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162800" y="3733800"/>
            <a:ext cx="1062599" cy="646331"/>
          </a:xfrm>
          <a:prstGeom prst="rect">
            <a:avLst/>
          </a:prstGeom>
          <a:noFill/>
          <a:ln>
            <a:solidFill>
              <a:schemeClr val="tx1">
                <a:lumMod val="75000"/>
                <a:lumOff val="25000"/>
              </a:schemeClr>
            </a:solidFill>
          </a:ln>
        </p:spPr>
        <p:txBody>
          <a:bodyPr wrap="none" rtlCol="0">
            <a:spAutoFit/>
          </a:bodyPr>
          <a:lstStyle/>
          <a:p>
            <a:pPr defTabSz="914400"/>
            <a:r>
              <a:rPr lang="en-US" dirty="0" smtClean="0">
                <a:solidFill>
                  <a:srgbClr val="FF0000"/>
                </a:solidFill>
              </a:rPr>
              <a:t>c1</a:t>
            </a:r>
            <a:r>
              <a:rPr lang="en-US" dirty="0" smtClean="0">
                <a:solidFill>
                  <a:prstClr val="black"/>
                </a:solidFill>
              </a:rPr>
              <a:t>, cent1</a:t>
            </a:r>
          </a:p>
          <a:p>
            <a:pPr defTabSz="914400"/>
            <a:r>
              <a:rPr lang="en-US" dirty="0" smtClean="0">
                <a:solidFill>
                  <a:srgbClr val="FF0000"/>
                </a:solidFill>
              </a:rPr>
              <a:t>c2</a:t>
            </a:r>
            <a:r>
              <a:rPr lang="en-US" dirty="0" smtClean="0">
                <a:solidFill>
                  <a:prstClr val="black"/>
                </a:solidFill>
              </a:rPr>
              <a:t>, cent2</a:t>
            </a:r>
          </a:p>
        </p:txBody>
      </p:sp>
      <p:sp>
        <p:nvSpPr>
          <p:cNvPr id="19" name="TextBox 18"/>
          <p:cNvSpPr txBox="1"/>
          <p:nvPr/>
        </p:nvSpPr>
        <p:spPr>
          <a:xfrm>
            <a:off x="7162800" y="4572000"/>
            <a:ext cx="1036951" cy="369332"/>
          </a:xfrm>
          <a:prstGeom prst="rect">
            <a:avLst/>
          </a:prstGeom>
          <a:noFill/>
          <a:ln>
            <a:solidFill>
              <a:schemeClr val="tx1">
                <a:lumMod val="75000"/>
                <a:lumOff val="25000"/>
              </a:schemeClr>
            </a:solidFill>
          </a:ln>
        </p:spPr>
        <p:txBody>
          <a:bodyPr wrap="none" rtlCol="0">
            <a:spAutoFit/>
          </a:bodyPr>
          <a:lstStyle/>
          <a:p>
            <a:pPr defTabSz="914400"/>
            <a:r>
              <a:rPr lang="en-US" dirty="0" smtClean="0">
                <a:solidFill>
                  <a:srgbClr val="FF0000"/>
                </a:solidFill>
              </a:rPr>
              <a:t>c3</a:t>
            </a:r>
            <a:r>
              <a:rPr lang="en-US" dirty="0" smtClean="0">
                <a:solidFill>
                  <a:prstClr val="black"/>
                </a:solidFill>
              </a:rPr>
              <a:t>, cent3</a:t>
            </a:r>
          </a:p>
        </p:txBody>
      </p:sp>
      <p:sp>
        <p:nvSpPr>
          <p:cNvPr id="20" name="TextBox 19"/>
          <p:cNvSpPr txBox="1"/>
          <p:nvPr/>
        </p:nvSpPr>
        <p:spPr>
          <a:xfrm>
            <a:off x="7162800" y="5257800"/>
            <a:ext cx="1062599" cy="646331"/>
          </a:xfrm>
          <a:prstGeom prst="rect">
            <a:avLst/>
          </a:prstGeom>
          <a:noFill/>
          <a:ln>
            <a:solidFill>
              <a:schemeClr val="tx1">
                <a:lumMod val="75000"/>
                <a:lumOff val="25000"/>
              </a:schemeClr>
            </a:solidFill>
          </a:ln>
        </p:spPr>
        <p:txBody>
          <a:bodyPr wrap="none" rtlCol="0">
            <a:spAutoFit/>
          </a:bodyPr>
          <a:lstStyle/>
          <a:p>
            <a:pPr defTabSz="914400"/>
            <a:r>
              <a:rPr lang="en-US" dirty="0" smtClean="0">
                <a:solidFill>
                  <a:srgbClr val="FF0000"/>
                </a:solidFill>
              </a:rPr>
              <a:t>c4</a:t>
            </a:r>
            <a:r>
              <a:rPr lang="en-US" dirty="0" smtClean="0">
                <a:solidFill>
                  <a:prstClr val="black"/>
                </a:solidFill>
              </a:rPr>
              <a:t>, cent4</a:t>
            </a:r>
          </a:p>
          <a:p>
            <a:pPr defTabSz="914400"/>
            <a:r>
              <a:rPr lang="en-US" dirty="0" smtClean="0">
                <a:solidFill>
                  <a:srgbClr val="FF0000"/>
                </a:solidFill>
              </a:rPr>
              <a:t>c5</a:t>
            </a:r>
            <a:r>
              <a:rPr lang="en-US" dirty="0" smtClean="0">
                <a:solidFill>
                  <a:prstClr val="black"/>
                </a:solidFill>
              </a:rPr>
              <a:t>, cent5</a:t>
            </a:r>
          </a:p>
        </p:txBody>
      </p:sp>
      <p:cxnSp>
        <p:nvCxnSpPr>
          <p:cNvPr id="27" name="Elbow Connector 26"/>
          <p:cNvCxnSpPr>
            <a:stCxn id="8" idx="3"/>
            <a:endCxn id="9" idx="3"/>
          </p:cNvCxnSpPr>
          <p:nvPr/>
        </p:nvCxnSpPr>
        <p:spPr>
          <a:xfrm>
            <a:off x="3187323" y="4167664"/>
            <a:ext cx="31202" cy="1475601"/>
          </a:xfrm>
          <a:prstGeom prst="bentConnector3">
            <a:avLst>
              <a:gd name="adj1" fmla="val 530969"/>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352800" y="487680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876800" y="411480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876800" y="487680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876800" y="571500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629400" y="40386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629400" y="48006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629400" y="56388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38200" y="3124200"/>
            <a:ext cx="1213794" cy="369332"/>
          </a:xfrm>
          <a:prstGeom prst="rect">
            <a:avLst/>
          </a:prstGeom>
          <a:noFill/>
        </p:spPr>
        <p:txBody>
          <a:bodyPr wrap="none" rtlCol="0">
            <a:spAutoFit/>
          </a:bodyPr>
          <a:lstStyle/>
          <a:p>
            <a:pPr defTabSz="914400"/>
            <a:r>
              <a:rPr lang="en-US" dirty="0" smtClean="0">
                <a:solidFill>
                  <a:prstClr val="black"/>
                </a:solidFill>
              </a:rPr>
              <a:t>c1, c2,…,c5</a:t>
            </a:r>
            <a:endParaRPr lang="en-US" dirty="0">
              <a:solidFill>
                <a:prstClr val="black"/>
              </a:solidFill>
            </a:endParaRPr>
          </a:p>
        </p:txBody>
      </p:sp>
      <p:cxnSp>
        <p:nvCxnSpPr>
          <p:cNvPr id="42" name="Straight Arrow Connector 41"/>
          <p:cNvCxnSpPr/>
          <p:nvPr/>
        </p:nvCxnSpPr>
        <p:spPr>
          <a:xfrm>
            <a:off x="1600200" y="3581400"/>
            <a:ext cx="0" cy="45720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4" name="Shape 43"/>
          <p:cNvCxnSpPr>
            <a:endCxn id="40" idx="0"/>
          </p:cNvCxnSpPr>
          <p:nvPr/>
        </p:nvCxnSpPr>
        <p:spPr>
          <a:xfrm rot="10800000">
            <a:off x="1445098" y="3124200"/>
            <a:ext cx="6403503" cy="381000"/>
          </a:xfrm>
          <a:prstGeom prst="bentConnector4">
            <a:avLst>
              <a:gd name="adj1" fmla="val 112"/>
              <a:gd name="adj2" fmla="val 160000"/>
            </a:avLst>
          </a:prstGeom>
          <a:ln>
            <a:solidFill>
              <a:schemeClr val="tx1">
                <a:lumMod val="50000"/>
                <a:lumOff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3" name="Sun 32"/>
          <p:cNvSpPr/>
          <p:nvPr/>
        </p:nvSpPr>
        <p:spPr>
          <a:xfrm>
            <a:off x="96982" y="6633026"/>
            <a:ext cx="152400" cy="127992"/>
          </a:xfrm>
          <a:prstGeom prst="sun">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Tree>
    <p:extLst>
      <p:ext uri="{BB962C8B-B14F-4D97-AF65-F5344CB8AC3E}">
        <p14:creationId xmlns:p14="http://schemas.microsoft.com/office/powerpoint/2010/main" val="107669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linds(horizontal)">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HDFS more details</a:t>
            </a:r>
            <a:endParaRPr lang="zh-TW" altLang="en-US" dirty="0"/>
          </a:p>
        </p:txBody>
      </p:sp>
      <p:sp>
        <p:nvSpPr>
          <p:cNvPr id="3" name="副標題 2"/>
          <p:cNvSpPr>
            <a:spLocks noGrp="1"/>
          </p:cNvSpPr>
          <p:nvPr>
            <p:ph type="subTitle"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EBFB1032-EA64-7144-B003-9BCC9D94B503}" type="slidenum">
              <a:rPr lang="en-US" smtClean="0"/>
              <a:t>44</a:t>
            </a:fld>
            <a:endParaRPr lang="en-US" dirty="0"/>
          </a:p>
        </p:txBody>
      </p:sp>
    </p:spTree>
    <p:extLst>
      <p:ext uri="{BB962C8B-B14F-4D97-AF65-F5344CB8AC3E}">
        <p14:creationId xmlns:p14="http://schemas.microsoft.com/office/powerpoint/2010/main" val="4914314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08383"/>
            <a:ext cx="8229600" cy="1143000"/>
          </a:xfrm>
        </p:spPr>
        <p:txBody>
          <a:bodyPr/>
          <a:lstStyle/>
          <a:p>
            <a:r>
              <a:rPr lang="en-US" altLang="zh-TW" dirty="0" err="1" smtClean="0"/>
              <a:t>Namenode</a:t>
            </a:r>
            <a:r>
              <a:rPr lang="en-US" altLang="zh-TW" dirty="0" smtClean="0"/>
              <a:t> </a:t>
            </a:r>
            <a:endParaRPr lang="zh-TW" altLang="en-US" dirty="0"/>
          </a:p>
        </p:txBody>
      </p:sp>
      <p:sp>
        <p:nvSpPr>
          <p:cNvPr id="3" name="內容版面配置區 2"/>
          <p:cNvSpPr>
            <a:spLocks noGrp="1"/>
          </p:cNvSpPr>
          <p:nvPr>
            <p:ph idx="1"/>
          </p:nvPr>
        </p:nvSpPr>
        <p:spPr>
          <a:xfrm>
            <a:off x="457200" y="1091045"/>
            <a:ext cx="8229600" cy="5351319"/>
          </a:xfrm>
        </p:spPr>
        <p:txBody>
          <a:bodyPr>
            <a:normAutofit/>
          </a:bodyPr>
          <a:lstStyle/>
          <a:p>
            <a:r>
              <a:rPr lang="en-US" altLang="zh-TW" sz="2400" dirty="0" smtClean="0"/>
              <a:t>Manages File System Namespace</a:t>
            </a:r>
          </a:p>
          <a:p>
            <a:pPr lvl="1"/>
            <a:r>
              <a:rPr lang="en-US" altLang="zh-TW" sz="2000" dirty="0" smtClean="0"/>
              <a:t>Maps a file name to a set of blocks</a:t>
            </a:r>
          </a:p>
          <a:p>
            <a:pPr lvl="1"/>
            <a:r>
              <a:rPr lang="en-US" altLang="zh-TW" sz="2000" dirty="0" smtClean="0"/>
              <a:t>Maps a block to the </a:t>
            </a:r>
            <a:r>
              <a:rPr lang="en-US" altLang="zh-TW" sz="2000" dirty="0" err="1" smtClean="0"/>
              <a:t>DataNodes</a:t>
            </a:r>
            <a:r>
              <a:rPr lang="en-US" altLang="zh-TW" sz="2000" dirty="0" smtClean="0"/>
              <a:t> where it resides</a:t>
            </a:r>
          </a:p>
          <a:p>
            <a:r>
              <a:rPr lang="en-US" altLang="zh-TW" sz="2400" dirty="0" smtClean="0"/>
              <a:t>Cluster Configuration Management</a:t>
            </a:r>
          </a:p>
          <a:p>
            <a:r>
              <a:rPr lang="en-US" altLang="zh-TW" sz="2400" dirty="0" smtClean="0"/>
              <a:t>Replication Engine for Blocks</a:t>
            </a:r>
          </a:p>
          <a:p>
            <a:r>
              <a:rPr lang="en-US" altLang="zh-TW" sz="2400" dirty="0" smtClean="0"/>
              <a:t>Keeps image of entire file system namespace and file </a:t>
            </a:r>
            <a:r>
              <a:rPr lang="en-US" altLang="zh-TW" sz="2400" dirty="0" err="1" smtClean="0"/>
              <a:t>Blockmap</a:t>
            </a:r>
            <a:r>
              <a:rPr lang="en-US" altLang="zh-TW" sz="2400" dirty="0" smtClean="0"/>
              <a:t> in memory.</a:t>
            </a:r>
          </a:p>
          <a:p>
            <a:r>
              <a:rPr lang="en-US" altLang="zh-TW" sz="2400" dirty="0" smtClean="0"/>
              <a:t>When the </a:t>
            </a:r>
            <a:r>
              <a:rPr lang="en-US" altLang="zh-TW" sz="2400" dirty="0" err="1" smtClean="0"/>
              <a:t>Namenode</a:t>
            </a:r>
            <a:r>
              <a:rPr lang="en-US" altLang="zh-TW" sz="2400" dirty="0" smtClean="0"/>
              <a:t> starts up it gets the </a:t>
            </a:r>
            <a:r>
              <a:rPr lang="en-US" altLang="zh-TW" sz="2400" dirty="0" err="1" smtClean="0"/>
              <a:t>FsImage</a:t>
            </a:r>
            <a:r>
              <a:rPr lang="en-US" altLang="zh-TW" sz="2400" dirty="0" smtClean="0"/>
              <a:t> and </a:t>
            </a:r>
            <a:r>
              <a:rPr lang="en-US" altLang="zh-TW" sz="2400" dirty="0" err="1" smtClean="0"/>
              <a:t>Editlog</a:t>
            </a:r>
            <a:r>
              <a:rPr lang="en-US" altLang="zh-TW" sz="2400" dirty="0" smtClean="0"/>
              <a:t> from its local file system, update </a:t>
            </a:r>
            <a:r>
              <a:rPr lang="en-US" altLang="zh-TW" sz="2400" dirty="0" err="1" smtClean="0"/>
              <a:t>FsImage</a:t>
            </a:r>
            <a:r>
              <a:rPr lang="en-US" altLang="zh-TW" sz="2400" dirty="0" smtClean="0"/>
              <a:t> with </a:t>
            </a:r>
            <a:r>
              <a:rPr lang="en-US" altLang="zh-TW" sz="2400" dirty="0" err="1" smtClean="0"/>
              <a:t>EditLog</a:t>
            </a:r>
            <a:r>
              <a:rPr lang="en-US" altLang="zh-TW" sz="2400" dirty="0" smtClean="0"/>
              <a:t> information and then stores a copy of the </a:t>
            </a:r>
            <a:r>
              <a:rPr lang="en-US" altLang="zh-TW" sz="2400" dirty="0" err="1" smtClean="0"/>
              <a:t>FsImage</a:t>
            </a:r>
            <a:r>
              <a:rPr lang="en-US" altLang="zh-TW" sz="2400" dirty="0" smtClean="0"/>
              <a:t> on the </a:t>
            </a:r>
            <a:r>
              <a:rPr lang="en-US" altLang="zh-TW" sz="2400" dirty="0" err="1" smtClean="0"/>
              <a:t>filesytstem</a:t>
            </a:r>
            <a:r>
              <a:rPr lang="en-US" altLang="zh-TW" sz="2400" dirty="0" smtClean="0"/>
              <a:t> as a checkpoint.</a:t>
            </a:r>
          </a:p>
          <a:p>
            <a:r>
              <a:rPr lang="en-US" altLang="zh-TW" sz="2400" dirty="0" smtClean="0"/>
              <a:t>Periodic </a:t>
            </a:r>
            <a:r>
              <a:rPr lang="en-US" altLang="zh-TW" sz="2400" dirty="0" err="1" smtClean="0"/>
              <a:t>checkpointing</a:t>
            </a:r>
            <a:r>
              <a:rPr lang="en-US" altLang="zh-TW" sz="2400" dirty="0" smtClean="0"/>
              <a:t> is done. So that the system can recover back to the last </a:t>
            </a:r>
            <a:r>
              <a:rPr lang="en-US" altLang="zh-TW" sz="2400" dirty="0" err="1" smtClean="0"/>
              <a:t>checkpointed</a:t>
            </a:r>
            <a:r>
              <a:rPr lang="en-US" altLang="zh-TW" sz="2400" dirty="0" smtClean="0"/>
              <a:t> state in case of a crash.</a:t>
            </a:r>
          </a:p>
          <a:p>
            <a:endParaRPr lang="en-US" altLang="zh-TW" sz="2400" dirty="0" smtClean="0"/>
          </a:p>
          <a:p>
            <a:endParaRPr lang="zh-TW" altLang="en-US" dirty="0"/>
          </a:p>
        </p:txBody>
      </p:sp>
      <p:sp>
        <p:nvSpPr>
          <p:cNvPr id="4" name="投影片編號版面配置區 3"/>
          <p:cNvSpPr>
            <a:spLocks noGrp="1"/>
          </p:cNvSpPr>
          <p:nvPr>
            <p:ph type="sldNum" sz="quarter" idx="12"/>
          </p:nvPr>
        </p:nvSpPr>
        <p:spPr/>
        <p:txBody>
          <a:bodyPr/>
          <a:lstStyle/>
          <a:p>
            <a:fld id="{EBFB1032-EA64-7144-B003-9BCC9D94B503}" type="slidenum">
              <a:rPr lang="en-US" smtClean="0"/>
              <a:t>45</a:t>
            </a:fld>
            <a:endParaRPr lang="en-US" dirty="0"/>
          </a:p>
        </p:txBody>
      </p:sp>
    </p:spTree>
    <p:extLst>
      <p:ext uri="{BB962C8B-B14F-4D97-AF65-F5344CB8AC3E}">
        <p14:creationId xmlns:p14="http://schemas.microsoft.com/office/powerpoint/2010/main" val="6854795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37189"/>
          </a:xfrm>
        </p:spPr>
        <p:txBody>
          <a:bodyPr/>
          <a:lstStyle/>
          <a:p>
            <a:r>
              <a:rPr lang="en-US" altLang="zh-TW" dirty="0" err="1" smtClean="0"/>
              <a:t>Datanode</a:t>
            </a:r>
            <a:endParaRPr lang="zh-TW" altLang="en-US" dirty="0"/>
          </a:p>
        </p:txBody>
      </p:sp>
      <p:sp>
        <p:nvSpPr>
          <p:cNvPr id="3" name="內容版面配置區 2"/>
          <p:cNvSpPr>
            <a:spLocks noGrp="1"/>
          </p:cNvSpPr>
          <p:nvPr>
            <p:ph idx="1"/>
          </p:nvPr>
        </p:nvSpPr>
        <p:spPr>
          <a:xfrm>
            <a:off x="540328" y="1163781"/>
            <a:ext cx="8229600" cy="5254914"/>
          </a:xfrm>
        </p:spPr>
        <p:txBody>
          <a:bodyPr>
            <a:normAutofit fontScale="77500" lnSpcReduction="20000"/>
          </a:bodyPr>
          <a:lstStyle/>
          <a:p>
            <a:r>
              <a:rPr lang="en-US" altLang="zh-TW" sz="3100" dirty="0" smtClean="0"/>
              <a:t>A </a:t>
            </a:r>
            <a:r>
              <a:rPr lang="en-US" altLang="zh-TW" sz="3100" dirty="0" err="1" smtClean="0"/>
              <a:t>Datanode</a:t>
            </a:r>
            <a:r>
              <a:rPr lang="en-US" altLang="zh-TW" sz="3100" dirty="0" smtClean="0"/>
              <a:t> stores data in files in its local file system.</a:t>
            </a:r>
          </a:p>
          <a:p>
            <a:r>
              <a:rPr lang="en-US" altLang="zh-TW" sz="3100" dirty="0" err="1" smtClean="0"/>
              <a:t>Datanode</a:t>
            </a:r>
            <a:r>
              <a:rPr lang="en-US" altLang="zh-TW" sz="3100" dirty="0" smtClean="0"/>
              <a:t> has no knowledge about HDFS </a:t>
            </a:r>
            <a:r>
              <a:rPr lang="en-US" altLang="zh-TW" sz="3100" dirty="0" err="1" smtClean="0"/>
              <a:t>filesystem</a:t>
            </a:r>
            <a:endParaRPr lang="en-US" altLang="zh-TW" sz="3100" dirty="0" smtClean="0"/>
          </a:p>
          <a:p>
            <a:r>
              <a:rPr lang="en-US" altLang="zh-TW" sz="3100" dirty="0" smtClean="0"/>
              <a:t>It stores each block of HDFS data in a separate file.</a:t>
            </a:r>
          </a:p>
          <a:p>
            <a:r>
              <a:rPr lang="en-US" altLang="zh-TW" sz="3100" dirty="0" smtClean="0"/>
              <a:t>A Block Server: Stores data in the local file system (e.g. ext3); Stores metadata of a block (e.g. CRC); Serves data and metadata to Clients</a:t>
            </a:r>
          </a:p>
          <a:p>
            <a:r>
              <a:rPr lang="en-US" altLang="zh-TW" sz="3100" dirty="0" err="1" smtClean="0"/>
              <a:t>Datanode</a:t>
            </a:r>
            <a:r>
              <a:rPr lang="en-US" altLang="zh-TW" sz="3100" dirty="0" smtClean="0"/>
              <a:t> does not create all files in the same directory.</a:t>
            </a:r>
          </a:p>
          <a:p>
            <a:r>
              <a:rPr lang="en-US" altLang="zh-TW" sz="3100" dirty="0" smtClean="0"/>
              <a:t>It uses heuristics to determine optimal number of files per directory and creates directories appropriately: </a:t>
            </a:r>
          </a:p>
          <a:p>
            <a:r>
              <a:rPr lang="en-US" altLang="zh-TW" sz="3100" dirty="0" smtClean="0"/>
              <a:t>When the </a:t>
            </a:r>
            <a:r>
              <a:rPr lang="en-US" altLang="zh-TW" sz="3100" dirty="0" err="1" smtClean="0"/>
              <a:t>filesystem</a:t>
            </a:r>
            <a:r>
              <a:rPr lang="en-US" altLang="zh-TW" sz="3100" dirty="0" smtClean="0"/>
              <a:t> starts up it generates a list of all HDFS blocks and send this report to </a:t>
            </a:r>
            <a:r>
              <a:rPr lang="en-US" altLang="zh-TW" sz="3100" dirty="0" err="1" smtClean="0"/>
              <a:t>Namenode</a:t>
            </a:r>
            <a:r>
              <a:rPr lang="en-US" altLang="zh-TW" sz="3100" dirty="0" smtClean="0"/>
              <a:t>: </a:t>
            </a:r>
            <a:r>
              <a:rPr lang="en-US" altLang="zh-TW" sz="3100" dirty="0" err="1" smtClean="0"/>
              <a:t>Blockreport</a:t>
            </a:r>
            <a:endParaRPr lang="en-US" altLang="zh-TW" sz="3100" dirty="0" smtClean="0"/>
          </a:p>
          <a:p>
            <a:r>
              <a:rPr lang="en-US" altLang="zh-TW" sz="3100" dirty="0" smtClean="0"/>
              <a:t>Block Report: Periodically sends a report of all existing blocks to the </a:t>
            </a:r>
            <a:r>
              <a:rPr lang="en-US" altLang="zh-TW" sz="3100" dirty="0" err="1" smtClean="0"/>
              <a:t>NameNode</a:t>
            </a:r>
            <a:endParaRPr lang="en-US" altLang="zh-TW" sz="3100" dirty="0" smtClean="0"/>
          </a:p>
          <a:p>
            <a:r>
              <a:rPr lang="en-US" altLang="zh-TW" sz="3100" dirty="0" smtClean="0"/>
              <a:t>Facilitates </a:t>
            </a:r>
            <a:r>
              <a:rPr lang="en-US" altLang="zh-TW" sz="3100" dirty="0"/>
              <a:t>Pipelining of Data: Forwards data to other specified </a:t>
            </a:r>
            <a:r>
              <a:rPr lang="en-US" altLang="zh-TW" sz="3100" dirty="0" err="1"/>
              <a:t>DataNodes</a:t>
            </a:r>
            <a:endParaRPr lang="en-US" altLang="zh-TW" sz="3100" dirty="0"/>
          </a:p>
          <a:p>
            <a:endParaRPr lang="zh-TW" altLang="en-US" dirty="0"/>
          </a:p>
        </p:txBody>
      </p:sp>
      <p:sp>
        <p:nvSpPr>
          <p:cNvPr id="4" name="投影片編號版面配置區 3"/>
          <p:cNvSpPr>
            <a:spLocks noGrp="1"/>
          </p:cNvSpPr>
          <p:nvPr>
            <p:ph type="sldNum" sz="quarter" idx="12"/>
          </p:nvPr>
        </p:nvSpPr>
        <p:spPr/>
        <p:txBody>
          <a:bodyPr/>
          <a:lstStyle/>
          <a:p>
            <a:fld id="{EBFB1032-EA64-7144-B003-9BCC9D94B503}" type="slidenum">
              <a:rPr lang="en-US" smtClean="0"/>
              <a:t>46</a:t>
            </a:fld>
            <a:endParaRPr lang="en-US" dirty="0"/>
          </a:p>
        </p:txBody>
      </p:sp>
    </p:spTree>
    <p:extLst>
      <p:ext uri="{BB962C8B-B14F-4D97-AF65-F5344CB8AC3E}">
        <p14:creationId xmlns:p14="http://schemas.microsoft.com/office/powerpoint/2010/main" val="11125148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4474"/>
            <a:ext cx="8229600" cy="1143000"/>
          </a:xfrm>
        </p:spPr>
        <p:txBody>
          <a:bodyPr>
            <a:normAutofit/>
          </a:bodyPr>
          <a:lstStyle/>
          <a:p>
            <a:r>
              <a:rPr lang="en-US" altLang="zh-TW" sz="3200" dirty="0" smtClean="0"/>
              <a:t>Data Replication</a:t>
            </a:r>
            <a:endParaRPr lang="zh-TW" altLang="en-US" sz="3200" dirty="0"/>
          </a:p>
        </p:txBody>
      </p:sp>
      <p:sp>
        <p:nvSpPr>
          <p:cNvPr id="3" name="內容版面配置區 2"/>
          <p:cNvSpPr>
            <a:spLocks noGrp="1"/>
          </p:cNvSpPr>
          <p:nvPr>
            <p:ph idx="1"/>
          </p:nvPr>
        </p:nvSpPr>
        <p:spPr>
          <a:xfrm>
            <a:off x="457200" y="1033174"/>
            <a:ext cx="8229600" cy="4900036"/>
          </a:xfrm>
        </p:spPr>
        <p:txBody>
          <a:bodyPr>
            <a:normAutofit lnSpcReduction="10000"/>
          </a:bodyPr>
          <a:lstStyle/>
          <a:p>
            <a:r>
              <a:rPr lang="en-US" altLang="zh-TW" sz="2400" dirty="0" smtClean="0"/>
              <a:t>HDFS is designed to store very large files across machines in a large cluster</a:t>
            </a:r>
          </a:p>
          <a:p>
            <a:r>
              <a:rPr lang="en-US" altLang="zh-TW" sz="2400" dirty="0" smtClean="0"/>
              <a:t>Each file is a sequence of blocks; All blocks in the file except the last are of the same size</a:t>
            </a:r>
          </a:p>
          <a:p>
            <a:r>
              <a:rPr lang="en-US" altLang="zh-TW" sz="2400" dirty="0" smtClean="0"/>
              <a:t>Blocks are replicated for fault tolerance</a:t>
            </a:r>
          </a:p>
          <a:p>
            <a:r>
              <a:rPr lang="en-US" altLang="zh-TW" sz="2400" dirty="0" smtClean="0"/>
              <a:t>Block size and replicas are configurable per file</a:t>
            </a:r>
          </a:p>
          <a:p>
            <a:r>
              <a:rPr lang="en-US" altLang="zh-TW" sz="2400" dirty="0" smtClean="0"/>
              <a:t>The </a:t>
            </a:r>
            <a:r>
              <a:rPr lang="en-US" altLang="zh-TW" sz="2400" dirty="0" err="1" smtClean="0"/>
              <a:t>Namenode</a:t>
            </a:r>
            <a:r>
              <a:rPr lang="en-US" altLang="zh-TW" sz="2400" dirty="0" smtClean="0"/>
              <a:t> receives a Heartbeat and a </a:t>
            </a:r>
            <a:r>
              <a:rPr lang="en-US" altLang="zh-TW" sz="2400" dirty="0" err="1" smtClean="0"/>
              <a:t>BlockReport</a:t>
            </a:r>
            <a:r>
              <a:rPr lang="en-US" altLang="zh-TW" sz="2400" dirty="0" smtClean="0"/>
              <a:t> from each </a:t>
            </a:r>
            <a:r>
              <a:rPr lang="en-US" altLang="zh-TW" sz="2400" dirty="0" err="1" smtClean="0"/>
              <a:t>DataNode</a:t>
            </a:r>
            <a:r>
              <a:rPr lang="en-US" altLang="zh-TW" sz="2400" dirty="0" smtClean="0"/>
              <a:t> in the cluster</a:t>
            </a:r>
          </a:p>
          <a:p>
            <a:r>
              <a:rPr lang="en-US" altLang="zh-TW" sz="2400" dirty="0" err="1" smtClean="0"/>
              <a:t>BlockReport</a:t>
            </a:r>
            <a:r>
              <a:rPr lang="en-US" altLang="zh-TW" sz="2400" dirty="0" smtClean="0"/>
              <a:t> contains all the blocks on a </a:t>
            </a:r>
            <a:r>
              <a:rPr lang="en-US" altLang="zh-TW" sz="2400" dirty="0" err="1" smtClean="0"/>
              <a:t>Datanode</a:t>
            </a:r>
            <a:endParaRPr lang="en-US" altLang="zh-TW" sz="2400" dirty="0" smtClean="0"/>
          </a:p>
          <a:p>
            <a:r>
              <a:rPr lang="en-US" altLang="zh-TW" sz="2400" dirty="0" smtClean="0"/>
              <a:t>Replication Engine: </a:t>
            </a:r>
            <a:r>
              <a:rPr lang="en-US" altLang="zh-TW" sz="2400" dirty="0" err="1" smtClean="0"/>
              <a:t>NameNode</a:t>
            </a:r>
            <a:r>
              <a:rPr lang="en-US" altLang="zh-TW" sz="2400" dirty="0" smtClean="0"/>
              <a:t> detects </a:t>
            </a:r>
            <a:r>
              <a:rPr lang="en-US" altLang="zh-TW" sz="2400" dirty="0" err="1" smtClean="0"/>
              <a:t>DataNode</a:t>
            </a:r>
            <a:r>
              <a:rPr lang="en-US" altLang="zh-TW" sz="2400" dirty="0" smtClean="0"/>
              <a:t> failures</a:t>
            </a:r>
          </a:p>
          <a:p>
            <a:pPr lvl="1"/>
            <a:r>
              <a:rPr lang="en-US" altLang="zh-TW" sz="2000" dirty="0" smtClean="0"/>
              <a:t>Chooses new </a:t>
            </a:r>
            <a:r>
              <a:rPr lang="en-US" altLang="zh-TW" sz="2000" dirty="0" err="1" smtClean="0"/>
              <a:t>DataNodes</a:t>
            </a:r>
            <a:r>
              <a:rPr lang="en-US" altLang="zh-TW" sz="2000" dirty="0" smtClean="0"/>
              <a:t> for new replicas</a:t>
            </a:r>
          </a:p>
          <a:p>
            <a:pPr lvl="1"/>
            <a:r>
              <a:rPr lang="en-US" altLang="zh-TW" sz="2000" dirty="0" smtClean="0"/>
              <a:t>Balances disk usage</a:t>
            </a:r>
          </a:p>
          <a:p>
            <a:pPr lvl="1"/>
            <a:r>
              <a:rPr lang="en-US" altLang="zh-TW" sz="2000" dirty="0" smtClean="0"/>
              <a:t>Balances communication traffic to </a:t>
            </a:r>
            <a:r>
              <a:rPr lang="en-US" altLang="zh-TW" sz="2000" dirty="0" err="1" smtClean="0"/>
              <a:t>DataNodes</a:t>
            </a:r>
            <a:endParaRPr lang="en-US" altLang="zh-TW" sz="2000" dirty="0" smtClean="0"/>
          </a:p>
          <a:p>
            <a:endParaRPr lang="en-US" altLang="zh-TW" sz="2400" dirty="0" smtClean="0"/>
          </a:p>
          <a:p>
            <a:endParaRPr lang="zh-TW" altLang="en-US" dirty="0"/>
          </a:p>
        </p:txBody>
      </p:sp>
      <p:sp>
        <p:nvSpPr>
          <p:cNvPr id="4" name="投影片編號版面配置區 3"/>
          <p:cNvSpPr>
            <a:spLocks noGrp="1"/>
          </p:cNvSpPr>
          <p:nvPr>
            <p:ph type="sldNum" sz="quarter" idx="12"/>
          </p:nvPr>
        </p:nvSpPr>
        <p:spPr/>
        <p:txBody>
          <a:bodyPr/>
          <a:lstStyle/>
          <a:p>
            <a:fld id="{EBFB1032-EA64-7144-B003-9BCC9D94B503}" type="slidenum">
              <a:rPr lang="en-US" smtClean="0"/>
              <a:t>47</a:t>
            </a:fld>
            <a:endParaRPr lang="en-US" dirty="0"/>
          </a:p>
        </p:txBody>
      </p:sp>
    </p:spTree>
    <p:extLst>
      <p:ext uri="{BB962C8B-B14F-4D97-AF65-F5344CB8AC3E}">
        <p14:creationId xmlns:p14="http://schemas.microsoft.com/office/powerpoint/2010/main" val="15715399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4474"/>
            <a:ext cx="8229600" cy="1143000"/>
          </a:xfrm>
        </p:spPr>
        <p:txBody>
          <a:bodyPr>
            <a:normAutofit/>
          </a:bodyPr>
          <a:lstStyle/>
          <a:p>
            <a:r>
              <a:rPr lang="en-US" altLang="zh-TW" sz="3200" dirty="0" err="1" smtClean="0"/>
              <a:t>DataNode</a:t>
            </a:r>
            <a:r>
              <a:rPr lang="en-US" altLang="zh-TW" sz="3200" dirty="0" smtClean="0"/>
              <a:t> failure and heartbeat</a:t>
            </a:r>
            <a:endParaRPr lang="zh-TW" altLang="en-US" sz="3200" dirty="0"/>
          </a:p>
        </p:txBody>
      </p:sp>
      <p:sp>
        <p:nvSpPr>
          <p:cNvPr id="3" name="內容版面配置區 2"/>
          <p:cNvSpPr>
            <a:spLocks noGrp="1"/>
          </p:cNvSpPr>
          <p:nvPr>
            <p:ph idx="1"/>
          </p:nvPr>
        </p:nvSpPr>
        <p:spPr>
          <a:xfrm>
            <a:off x="457200" y="997527"/>
            <a:ext cx="8229600" cy="5755121"/>
          </a:xfrm>
        </p:spPr>
        <p:txBody>
          <a:bodyPr>
            <a:normAutofit lnSpcReduction="10000"/>
          </a:bodyPr>
          <a:lstStyle/>
          <a:p>
            <a:r>
              <a:rPr lang="en-US" altLang="zh-TW" sz="2400" dirty="0" smtClean="0"/>
              <a:t>A network partition can cause a subset of </a:t>
            </a:r>
            <a:r>
              <a:rPr lang="en-US" altLang="zh-TW" sz="2400" dirty="0" err="1" smtClean="0"/>
              <a:t>Datanodes</a:t>
            </a:r>
            <a:r>
              <a:rPr lang="en-US" altLang="zh-TW" sz="2400" dirty="0" smtClean="0"/>
              <a:t> to lose connectivity with the </a:t>
            </a:r>
            <a:r>
              <a:rPr lang="en-US" altLang="zh-TW" sz="2400" dirty="0" err="1" smtClean="0"/>
              <a:t>Namenode</a:t>
            </a:r>
            <a:r>
              <a:rPr lang="en-US" altLang="zh-TW" sz="2400" dirty="0" smtClean="0"/>
              <a:t>.</a:t>
            </a:r>
          </a:p>
          <a:p>
            <a:r>
              <a:rPr lang="en-US" altLang="zh-TW" sz="2400" dirty="0" err="1" smtClean="0"/>
              <a:t>Namenode</a:t>
            </a:r>
            <a:r>
              <a:rPr lang="en-US" altLang="zh-TW" sz="2400" dirty="0" smtClean="0"/>
              <a:t> detects this condition by the absence of a Heartbeat message.</a:t>
            </a:r>
          </a:p>
          <a:p>
            <a:r>
              <a:rPr lang="en-US" altLang="zh-TW" sz="2400" dirty="0" err="1" smtClean="0"/>
              <a:t>Namenode</a:t>
            </a:r>
            <a:r>
              <a:rPr lang="en-US" altLang="zh-TW" sz="2400" dirty="0" smtClean="0"/>
              <a:t> marks </a:t>
            </a:r>
            <a:r>
              <a:rPr lang="en-US" altLang="zh-TW" sz="2400" dirty="0" err="1" smtClean="0"/>
              <a:t>Datanodes</a:t>
            </a:r>
            <a:r>
              <a:rPr lang="en-US" altLang="zh-TW" sz="2400" dirty="0" smtClean="0"/>
              <a:t> without </a:t>
            </a:r>
            <a:r>
              <a:rPr lang="en-US" altLang="zh-TW" sz="2400" dirty="0" err="1" smtClean="0"/>
              <a:t>Hearbeat</a:t>
            </a:r>
            <a:r>
              <a:rPr lang="en-US" altLang="zh-TW" sz="2400" dirty="0" smtClean="0"/>
              <a:t> and does not send any IO requests to them.</a:t>
            </a:r>
          </a:p>
          <a:p>
            <a:r>
              <a:rPr lang="en-US" altLang="zh-TW" sz="2400" dirty="0" smtClean="0"/>
              <a:t>Any data registered to the failed </a:t>
            </a:r>
            <a:r>
              <a:rPr lang="en-US" altLang="zh-TW" sz="2400" dirty="0" err="1" smtClean="0"/>
              <a:t>Datanode</a:t>
            </a:r>
            <a:r>
              <a:rPr lang="en-US" altLang="zh-TW" sz="2400" dirty="0" smtClean="0"/>
              <a:t> is not available to the HDFS.</a:t>
            </a:r>
          </a:p>
          <a:p>
            <a:r>
              <a:rPr lang="en-US" altLang="zh-TW" sz="2400" dirty="0" smtClean="0"/>
              <a:t>Also the death of a </a:t>
            </a:r>
            <a:r>
              <a:rPr lang="en-US" altLang="zh-TW" sz="2400" dirty="0" err="1" smtClean="0"/>
              <a:t>Datanode</a:t>
            </a:r>
            <a:r>
              <a:rPr lang="en-US" altLang="zh-TW" sz="2400" dirty="0" smtClean="0"/>
              <a:t> may cause replication factor of some of the blocks to fall below their specified value</a:t>
            </a:r>
          </a:p>
          <a:p>
            <a:r>
              <a:rPr lang="en-US" altLang="zh-TW" sz="2400" dirty="0"/>
              <a:t>The necessity for re-replication may arise due to</a:t>
            </a:r>
            <a:r>
              <a:rPr lang="en-US" altLang="zh-TW" sz="2400" dirty="0" smtClean="0"/>
              <a:t>:</a:t>
            </a:r>
          </a:p>
          <a:p>
            <a:pPr lvl="1"/>
            <a:r>
              <a:rPr lang="en-US" altLang="zh-TW" sz="2000" dirty="0"/>
              <a:t>A </a:t>
            </a:r>
            <a:r>
              <a:rPr lang="en-US" altLang="zh-TW" sz="2000" dirty="0" err="1"/>
              <a:t>Datanode</a:t>
            </a:r>
            <a:r>
              <a:rPr lang="en-US" altLang="zh-TW" sz="2000" dirty="0"/>
              <a:t> may become unavailable,</a:t>
            </a:r>
          </a:p>
          <a:p>
            <a:pPr lvl="1"/>
            <a:r>
              <a:rPr lang="en-US" altLang="zh-TW" sz="2000" dirty="0"/>
              <a:t>A replica may become corrupted, </a:t>
            </a:r>
          </a:p>
          <a:p>
            <a:pPr lvl="1"/>
            <a:r>
              <a:rPr lang="en-US" altLang="zh-TW" sz="2000" dirty="0"/>
              <a:t>A hard disk on a </a:t>
            </a:r>
            <a:r>
              <a:rPr lang="en-US" altLang="zh-TW" sz="2000" dirty="0" err="1"/>
              <a:t>Datanode</a:t>
            </a:r>
            <a:r>
              <a:rPr lang="en-US" altLang="zh-TW" sz="2000" dirty="0"/>
              <a:t> may fail, or</a:t>
            </a:r>
          </a:p>
          <a:p>
            <a:pPr lvl="1"/>
            <a:r>
              <a:rPr lang="en-US" altLang="zh-TW" sz="2000" dirty="0"/>
              <a:t>The replication factor on the block may be </a:t>
            </a:r>
            <a:r>
              <a:rPr lang="en-US" altLang="zh-TW" sz="2000" dirty="0" smtClean="0"/>
              <a:t>increased</a:t>
            </a:r>
            <a:endParaRPr lang="en-US" altLang="zh-TW" sz="2000" dirty="0"/>
          </a:p>
        </p:txBody>
      </p:sp>
      <p:sp>
        <p:nvSpPr>
          <p:cNvPr id="4" name="投影片編號版面配置區 3"/>
          <p:cNvSpPr>
            <a:spLocks noGrp="1"/>
          </p:cNvSpPr>
          <p:nvPr>
            <p:ph type="sldNum" sz="quarter" idx="12"/>
          </p:nvPr>
        </p:nvSpPr>
        <p:spPr/>
        <p:txBody>
          <a:bodyPr/>
          <a:lstStyle/>
          <a:p>
            <a:fld id="{EBFB1032-EA64-7144-B003-9BCC9D94B503}" type="slidenum">
              <a:rPr lang="en-US" smtClean="0"/>
              <a:t>48</a:t>
            </a:fld>
            <a:endParaRPr lang="en-US" dirty="0"/>
          </a:p>
        </p:txBody>
      </p:sp>
    </p:spTree>
    <p:extLst>
      <p:ext uri="{BB962C8B-B14F-4D97-AF65-F5344CB8AC3E}">
        <p14:creationId xmlns:p14="http://schemas.microsoft.com/office/powerpoint/2010/main" val="13212074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207819" y="789709"/>
            <a:ext cx="8801100" cy="5344456"/>
          </a:xfrm>
        </p:spPr>
        <p:txBody>
          <a:bodyPr>
            <a:normAutofit/>
          </a:bodyPr>
          <a:lstStyle/>
          <a:p>
            <a:r>
              <a:rPr lang="en-US" altLang="zh-TW" sz="2400" dirty="0" smtClean="0"/>
              <a:t>Block Placement - Current Strategy</a:t>
            </a:r>
          </a:p>
          <a:p>
            <a:pPr lvl="1" eaLnBrk="1" hangingPunct="1"/>
            <a:r>
              <a:rPr lang="en-US" altLang="zh-TW" sz="2200" dirty="0" smtClean="0"/>
              <a:t>One replica on local node; Second replica on a remote rack; Third replica on same remote rack; Additional replicas are randomly placed</a:t>
            </a:r>
          </a:p>
          <a:p>
            <a:pPr lvl="1"/>
            <a:r>
              <a:rPr lang="en-US" altLang="zh-TW" sz="2200" dirty="0" smtClean="0"/>
              <a:t>Clients read from nearest replicas</a:t>
            </a:r>
          </a:p>
          <a:p>
            <a:r>
              <a:rPr lang="en-US" altLang="zh-TW" sz="2400" dirty="0" smtClean="0"/>
              <a:t>Heartbeats</a:t>
            </a:r>
          </a:p>
          <a:p>
            <a:pPr lvl="1"/>
            <a:r>
              <a:rPr lang="en-US" altLang="zh-TW" sz="2200" dirty="0" err="1" smtClean="0"/>
              <a:t>DataNodes</a:t>
            </a:r>
            <a:r>
              <a:rPr lang="en-US" altLang="zh-TW" sz="2200" dirty="0" smtClean="0"/>
              <a:t> send </a:t>
            </a:r>
            <a:r>
              <a:rPr lang="en-US" altLang="zh-TW" sz="2200" dirty="0" err="1" smtClean="0"/>
              <a:t>hearbeat</a:t>
            </a:r>
            <a:r>
              <a:rPr lang="en-US" altLang="zh-TW" sz="2200" dirty="0" smtClean="0"/>
              <a:t> to the </a:t>
            </a:r>
            <a:r>
              <a:rPr lang="en-US" altLang="zh-TW" sz="2200" dirty="0" err="1" smtClean="0"/>
              <a:t>NameNode</a:t>
            </a:r>
            <a:r>
              <a:rPr lang="en-US" altLang="zh-TW" sz="2200" dirty="0" smtClean="0"/>
              <a:t> -  Once every 3 seconds</a:t>
            </a:r>
          </a:p>
          <a:p>
            <a:pPr lvl="1"/>
            <a:r>
              <a:rPr lang="en-US" altLang="zh-TW" sz="2200" dirty="0" err="1" smtClean="0"/>
              <a:t>NameNode</a:t>
            </a:r>
            <a:r>
              <a:rPr lang="en-US" altLang="zh-TW" sz="2200" dirty="0" smtClean="0"/>
              <a:t> uses heartbeats to detect </a:t>
            </a:r>
            <a:r>
              <a:rPr lang="en-US" altLang="zh-TW" sz="2200" dirty="0" err="1" smtClean="0"/>
              <a:t>DataNode</a:t>
            </a:r>
            <a:r>
              <a:rPr lang="en-US" altLang="zh-TW" sz="2200" dirty="0" smtClean="0"/>
              <a:t> failure</a:t>
            </a:r>
          </a:p>
          <a:p>
            <a:r>
              <a:rPr lang="en-US" altLang="zh-TW" sz="2400" dirty="0" smtClean="0"/>
              <a:t>Data Correctness</a:t>
            </a:r>
          </a:p>
          <a:p>
            <a:pPr lvl="1"/>
            <a:r>
              <a:rPr lang="en-US" altLang="zh-TW" sz="2000" dirty="0" smtClean="0"/>
              <a:t>Use Checksums to validate data : Use CRC32</a:t>
            </a:r>
          </a:p>
          <a:p>
            <a:pPr lvl="1"/>
            <a:r>
              <a:rPr lang="en-US" altLang="zh-TW" sz="2000" dirty="0" smtClean="0"/>
              <a:t>File Creation: Client computes checksum per 512 bytes; </a:t>
            </a:r>
            <a:r>
              <a:rPr lang="en-US" altLang="zh-TW" sz="2000" dirty="0" err="1" smtClean="0"/>
              <a:t>DataNode</a:t>
            </a:r>
            <a:r>
              <a:rPr lang="en-US" altLang="zh-TW" sz="2000" dirty="0" smtClean="0"/>
              <a:t> stores the checksum</a:t>
            </a:r>
          </a:p>
          <a:p>
            <a:pPr lvl="1"/>
            <a:r>
              <a:rPr lang="en-US" altLang="zh-TW" sz="2000" dirty="0" smtClean="0"/>
              <a:t>File access: Client retrieves the data and checksum from </a:t>
            </a:r>
            <a:r>
              <a:rPr lang="en-US" altLang="zh-TW" sz="2000" dirty="0" err="1" smtClean="0"/>
              <a:t>DataNode</a:t>
            </a:r>
            <a:r>
              <a:rPr lang="en-US" altLang="zh-TW" sz="2000" dirty="0" smtClean="0"/>
              <a:t>; If Validation fails, Client tries other replicas</a:t>
            </a:r>
          </a:p>
          <a:p>
            <a:pPr lvl="1"/>
            <a:endParaRPr lang="en-US" altLang="zh-TW" sz="2000" dirty="0" smtClean="0"/>
          </a:p>
          <a:p>
            <a:endParaRPr lang="en-US" altLang="zh-TW" sz="2600" dirty="0" smtClean="0"/>
          </a:p>
          <a:p>
            <a:endParaRPr lang="en-US" altLang="zh-TW" dirty="0" smtClean="0"/>
          </a:p>
        </p:txBody>
      </p:sp>
    </p:spTree>
    <p:extLst>
      <p:ext uri="{BB962C8B-B14F-4D97-AF65-F5344CB8AC3E}">
        <p14:creationId xmlns:p14="http://schemas.microsoft.com/office/powerpoint/2010/main" val="265345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13" y="0"/>
            <a:ext cx="6945023" cy="748145"/>
          </a:xfrm>
        </p:spPr>
        <p:txBody>
          <a:bodyPr>
            <a:normAutofit/>
          </a:bodyPr>
          <a:lstStyle/>
          <a:p>
            <a:r>
              <a:rPr lang="en-US" sz="3200" dirty="0"/>
              <a:t>Hadoop framework </a:t>
            </a:r>
          </a:p>
        </p:txBody>
      </p:sp>
      <p:sp>
        <p:nvSpPr>
          <p:cNvPr id="3" name="Content Placeholder 2"/>
          <p:cNvSpPr>
            <a:spLocks noGrp="1"/>
          </p:cNvSpPr>
          <p:nvPr>
            <p:ph idx="1"/>
          </p:nvPr>
        </p:nvSpPr>
        <p:spPr>
          <a:xfrm>
            <a:off x="444354" y="841662"/>
            <a:ext cx="8210046" cy="1889829"/>
          </a:xfrm>
        </p:spPr>
        <p:txBody>
          <a:bodyPr>
            <a:normAutofit fontScale="85000" lnSpcReduction="20000"/>
          </a:bodyPr>
          <a:lstStyle/>
          <a:p>
            <a:r>
              <a:rPr lang="en-US" sz="3100" b="1" dirty="0">
                <a:solidFill>
                  <a:srgbClr val="800000"/>
                </a:solidFill>
              </a:rPr>
              <a:t>Hadoop framework consists on two main layers</a:t>
            </a:r>
          </a:p>
          <a:p>
            <a:pPr lvl="1"/>
            <a:r>
              <a:rPr lang="en-US" sz="2300" dirty="0">
                <a:solidFill>
                  <a:srgbClr val="292934"/>
                </a:solidFill>
              </a:rPr>
              <a:t>Execution engine (</a:t>
            </a:r>
            <a:r>
              <a:rPr lang="en-US" sz="2300" dirty="0" err="1">
                <a:solidFill>
                  <a:srgbClr val="292934"/>
                </a:solidFill>
              </a:rPr>
              <a:t>MapReduce</a:t>
            </a:r>
            <a:r>
              <a:rPr lang="en-US" sz="2300" dirty="0">
                <a:solidFill>
                  <a:srgbClr val="292934"/>
                </a:solidFill>
              </a:rPr>
              <a:t>) - divides applications into many small blocks of work. </a:t>
            </a:r>
            <a:endParaRPr lang="en-US" sz="2300" dirty="0" smtClean="0">
              <a:solidFill>
                <a:srgbClr val="292934"/>
              </a:solidFill>
            </a:endParaRPr>
          </a:p>
          <a:p>
            <a:pPr lvl="1"/>
            <a:r>
              <a:rPr lang="en-US" sz="2300" dirty="0" smtClean="0">
                <a:solidFill>
                  <a:srgbClr val="292934"/>
                </a:solidFill>
              </a:rPr>
              <a:t>Distributed </a:t>
            </a:r>
            <a:r>
              <a:rPr lang="en-US" sz="2300" dirty="0">
                <a:solidFill>
                  <a:srgbClr val="292934"/>
                </a:solidFill>
              </a:rPr>
              <a:t>file system (HDFS) - creates multiple replicas of data blocks for reliability, placing them on </a:t>
            </a:r>
            <a:r>
              <a:rPr lang="en-US" sz="2300" dirty="0" smtClean="0">
                <a:solidFill>
                  <a:srgbClr val="292934"/>
                </a:solidFill>
              </a:rPr>
              <a:t>computer </a:t>
            </a:r>
            <a:r>
              <a:rPr lang="en-US" sz="2300" dirty="0">
                <a:solidFill>
                  <a:srgbClr val="292934"/>
                </a:solidFill>
              </a:rPr>
              <a:t>nodes around the cluster.</a:t>
            </a:r>
          </a:p>
          <a:p>
            <a:pPr lvl="1"/>
            <a:r>
              <a:rPr lang="en-US" sz="2300" dirty="0" err="1" smtClean="0">
                <a:solidFill>
                  <a:srgbClr val="292934"/>
                </a:solidFill>
              </a:rPr>
              <a:t>MapReduce</a:t>
            </a:r>
            <a:r>
              <a:rPr lang="en-US" sz="2300" dirty="0" smtClean="0">
                <a:solidFill>
                  <a:srgbClr val="292934"/>
                </a:solidFill>
              </a:rPr>
              <a:t> </a:t>
            </a:r>
            <a:r>
              <a:rPr lang="en-US" sz="2300" dirty="0">
                <a:solidFill>
                  <a:srgbClr val="292934"/>
                </a:solidFill>
              </a:rPr>
              <a:t>can then process the data where it is located. </a:t>
            </a:r>
          </a:p>
          <a:p>
            <a:endParaRPr lang="en-US" dirty="0"/>
          </a:p>
        </p:txBody>
      </p:sp>
      <p:sp>
        <p:nvSpPr>
          <p:cNvPr id="4" name="Slide Number Placeholder 3"/>
          <p:cNvSpPr>
            <a:spLocks noGrp="1"/>
          </p:cNvSpPr>
          <p:nvPr>
            <p:ph type="sldNum" sz="quarter" idx="12"/>
          </p:nvPr>
        </p:nvSpPr>
        <p:spPr/>
        <p:txBody>
          <a:bodyPr/>
          <a:lstStyle/>
          <a:p>
            <a:fld id="{EBFB1032-EA64-7144-B003-9BCC9D94B503}" type="slidenum">
              <a:rPr lang="en-US" smtClean="0"/>
              <a:t>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8484" y="3834133"/>
            <a:ext cx="5405516" cy="2634254"/>
          </a:xfrm>
          <a:prstGeom prst="rect">
            <a:avLst/>
          </a:prstGeom>
        </p:spPr>
      </p:pic>
      <p:pic>
        <p:nvPicPr>
          <p:cNvPr id="6" name="Picture 3" descr="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199" y="2731491"/>
            <a:ext cx="4056672" cy="241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6216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218209" y="685800"/>
            <a:ext cx="8790709" cy="6172200"/>
          </a:xfrm>
        </p:spPr>
        <p:txBody>
          <a:bodyPr>
            <a:normAutofit fontScale="85000" lnSpcReduction="10000"/>
          </a:bodyPr>
          <a:lstStyle/>
          <a:p>
            <a:r>
              <a:rPr lang="en-US" altLang="zh-TW" dirty="0"/>
              <a:t>Data </a:t>
            </a:r>
            <a:r>
              <a:rPr lang="en-US" altLang="zh-TW" dirty="0" err="1"/>
              <a:t>Pieplining</a:t>
            </a:r>
            <a:endParaRPr lang="en-US" altLang="zh-TW" dirty="0"/>
          </a:p>
          <a:p>
            <a:pPr lvl="1"/>
            <a:r>
              <a:rPr lang="en-US" altLang="zh-TW" dirty="0"/>
              <a:t>Client retrieves a list of </a:t>
            </a:r>
            <a:r>
              <a:rPr lang="en-US" altLang="zh-TW" dirty="0" err="1"/>
              <a:t>DataNodes</a:t>
            </a:r>
            <a:r>
              <a:rPr lang="en-US" altLang="zh-TW" dirty="0"/>
              <a:t> on which to place replicas of a block</a:t>
            </a:r>
          </a:p>
          <a:p>
            <a:pPr lvl="1"/>
            <a:r>
              <a:rPr lang="en-US" altLang="zh-TW" dirty="0"/>
              <a:t>Client writes block to the first </a:t>
            </a:r>
            <a:r>
              <a:rPr lang="en-US" altLang="zh-TW" dirty="0" err="1"/>
              <a:t>DataNode</a:t>
            </a:r>
            <a:endParaRPr lang="en-US" altLang="zh-TW" dirty="0"/>
          </a:p>
          <a:p>
            <a:pPr lvl="1"/>
            <a:r>
              <a:rPr lang="en-US" altLang="zh-TW" dirty="0"/>
              <a:t>The first </a:t>
            </a:r>
            <a:r>
              <a:rPr lang="en-US" altLang="zh-TW" dirty="0" err="1"/>
              <a:t>DataNode</a:t>
            </a:r>
            <a:r>
              <a:rPr lang="en-US" altLang="zh-TW" dirty="0"/>
              <a:t> forwards the data to the next node in the Pipeline</a:t>
            </a:r>
          </a:p>
          <a:p>
            <a:pPr lvl="1"/>
            <a:r>
              <a:rPr lang="en-US" altLang="zh-TW" dirty="0"/>
              <a:t>When all replicas are written, </a:t>
            </a:r>
            <a:r>
              <a:rPr lang="en-US" altLang="zh-TW" dirty="0" smtClean="0"/>
              <a:t>Client </a:t>
            </a:r>
            <a:r>
              <a:rPr lang="en-US" altLang="zh-TW" dirty="0"/>
              <a:t>moves on to write </a:t>
            </a:r>
            <a:r>
              <a:rPr lang="en-US" altLang="zh-TW" dirty="0" smtClean="0"/>
              <a:t>next </a:t>
            </a:r>
            <a:r>
              <a:rPr lang="en-US" altLang="zh-TW" dirty="0"/>
              <a:t>block in file</a:t>
            </a:r>
          </a:p>
          <a:p>
            <a:r>
              <a:rPr lang="en-US" altLang="zh-TW" dirty="0" smtClean="0"/>
              <a:t>Secondary </a:t>
            </a:r>
            <a:r>
              <a:rPr lang="en-US" altLang="zh-TW" dirty="0" err="1"/>
              <a:t>NameNode</a:t>
            </a:r>
            <a:endParaRPr lang="en-US" altLang="zh-TW" dirty="0"/>
          </a:p>
          <a:p>
            <a:pPr lvl="1"/>
            <a:r>
              <a:rPr lang="en-US" altLang="zh-TW" dirty="0" smtClean="0"/>
              <a:t>Copies </a:t>
            </a:r>
            <a:r>
              <a:rPr lang="en-US" altLang="zh-TW" dirty="0" err="1" smtClean="0"/>
              <a:t>FsImage</a:t>
            </a:r>
            <a:r>
              <a:rPr lang="en-US" altLang="zh-TW" dirty="0" smtClean="0"/>
              <a:t> and Transaction Log from </a:t>
            </a:r>
            <a:r>
              <a:rPr lang="en-US" altLang="zh-TW" dirty="0" err="1" smtClean="0"/>
              <a:t>Namenode</a:t>
            </a:r>
            <a:r>
              <a:rPr lang="en-US" altLang="zh-TW" dirty="0" smtClean="0"/>
              <a:t> to a temporary directory</a:t>
            </a:r>
          </a:p>
          <a:p>
            <a:pPr lvl="1"/>
            <a:r>
              <a:rPr lang="en-US" altLang="zh-TW" dirty="0" smtClean="0"/>
              <a:t>Merges </a:t>
            </a:r>
            <a:r>
              <a:rPr lang="en-US" altLang="zh-TW" dirty="0" err="1" smtClean="0"/>
              <a:t>FSImage</a:t>
            </a:r>
            <a:r>
              <a:rPr lang="en-US" altLang="zh-TW" dirty="0" smtClean="0"/>
              <a:t> and Transaction Log into a new </a:t>
            </a:r>
            <a:r>
              <a:rPr lang="en-US" altLang="zh-TW" dirty="0" err="1" smtClean="0"/>
              <a:t>FSImage</a:t>
            </a:r>
            <a:r>
              <a:rPr lang="en-US" altLang="zh-TW" dirty="0" smtClean="0"/>
              <a:t> in temporary directory</a:t>
            </a:r>
          </a:p>
          <a:p>
            <a:pPr lvl="1"/>
            <a:r>
              <a:rPr lang="en-US" altLang="zh-TW" dirty="0" smtClean="0"/>
              <a:t>Upload new </a:t>
            </a:r>
            <a:r>
              <a:rPr lang="en-US" altLang="zh-TW" dirty="0" err="1" smtClean="0"/>
              <a:t>FSImage</a:t>
            </a:r>
            <a:r>
              <a:rPr lang="en-US" altLang="zh-TW" dirty="0" smtClean="0"/>
              <a:t> to </a:t>
            </a:r>
            <a:r>
              <a:rPr lang="en-US" altLang="zh-TW" dirty="0" err="1" smtClean="0"/>
              <a:t>NameNode</a:t>
            </a:r>
            <a:r>
              <a:rPr lang="en-US" altLang="zh-TW" dirty="0" smtClean="0"/>
              <a:t>; </a:t>
            </a:r>
            <a:r>
              <a:rPr lang="en-US" altLang="zh-TW" sz="2400" dirty="0" smtClean="0"/>
              <a:t>Transaction Log on </a:t>
            </a:r>
            <a:r>
              <a:rPr lang="en-US" altLang="zh-TW" sz="2400" dirty="0" err="1" smtClean="0"/>
              <a:t>NameNode</a:t>
            </a:r>
            <a:r>
              <a:rPr lang="en-US" altLang="zh-TW" sz="2400" dirty="0" smtClean="0"/>
              <a:t> is purged</a:t>
            </a:r>
          </a:p>
          <a:p>
            <a:r>
              <a:rPr lang="en-US" altLang="zh-TW" dirty="0" err="1" smtClean="0"/>
              <a:t>Rebalancer</a:t>
            </a:r>
            <a:endParaRPr lang="en-US" altLang="zh-TW" dirty="0" smtClean="0"/>
          </a:p>
          <a:p>
            <a:pPr lvl="1"/>
            <a:r>
              <a:rPr lang="en-US" altLang="zh-TW" dirty="0"/>
              <a:t>Goal: % disk full on </a:t>
            </a:r>
            <a:r>
              <a:rPr lang="en-US" altLang="zh-TW" dirty="0" err="1"/>
              <a:t>DataNodes</a:t>
            </a:r>
            <a:r>
              <a:rPr lang="en-US" altLang="zh-TW" dirty="0"/>
              <a:t> should be similar</a:t>
            </a:r>
          </a:p>
          <a:p>
            <a:pPr lvl="1"/>
            <a:r>
              <a:rPr lang="en-US" altLang="zh-TW" dirty="0"/>
              <a:t>Usually run when new </a:t>
            </a:r>
            <a:r>
              <a:rPr lang="en-US" altLang="zh-TW" dirty="0" err="1"/>
              <a:t>DataNodes</a:t>
            </a:r>
            <a:r>
              <a:rPr lang="en-US" altLang="zh-TW" dirty="0"/>
              <a:t> are added</a:t>
            </a:r>
          </a:p>
          <a:p>
            <a:pPr lvl="1"/>
            <a:r>
              <a:rPr lang="en-US" altLang="zh-TW" dirty="0"/>
              <a:t>Cluster is online when </a:t>
            </a:r>
            <a:r>
              <a:rPr lang="en-US" altLang="zh-TW" dirty="0" err="1"/>
              <a:t>Rebalancer</a:t>
            </a:r>
            <a:r>
              <a:rPr lang="en-US" altLang="zh-TW" dirty="0"/>
              <a:t> is active</a:t>
            </a:r>
          </a:p>
          <a:p>
            <a:pPr lvl="1"/>
            <a:r>
              <a:rPr lang="en-US" altLang="zh-TW" dirty="0" err="1"/>
              <a:t>Rebalancer</a:t>
            </a:r>
            <a:r>
              <a:rPr lang="en-US" altLang="zh-TW" dirty="0"/>
              <a:t> is throttled to avoid network </a:t>
            </a:r>
            <a:r>
              <a:rPr lang="en-US" altLang="zh-TW" dirty="0" smtClean="0"/>
              <a:t>congestion</a:t>
            </a:r>
            <a:endParaRPr lang="en-US" altLang="zh-TW" dirty="0"/>
          </a:p>
        </p:txBody>
      </p:sp>
    </p:spTree>
    <p:extLst>
      <p:ext uri="{BB962C8B-B14F-4D97-AF65-F5344CB8AC3E}">
        <p14:creationId xmlns:p14="http://schemas.microsoft.com/office/powerpoint/2010/main" val="4343534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The Communication Protocol</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smtClean="0"/>
              <a:t>All HDFS communication protocols are layered on top of the TCP/IP protocol</a:t>
            </a:r>
          </a:p>
          <a:p>
            <a:r>
              <a:rPr lang="en-US" altLang="zh-TW" dirty="0" smtClean="0"/>
              <a:t>A client establishes a connection to a configurable TCP port on the </a:t>
            </a:r>
            <a:r>
              <a:rPr lang="en-US" altLang="zh-TW" dirty="0" err="1" smtClean="0"/>
              <a:t>Namenode</a:t>
            </a:r>
            <a:r>
              <a:rPr lang="en-US" altLang="zh-TW" dirty="0" smtClean="0"/>
              <a:t> machine. It talks </a:t>
            </a:r>
            <a:r>
              <a:rPr lang="en-US" altLang="zh-TW" dirty="0" err="1" smtClean="0"/>
              <a:t>ClientProtocol</a:t>
            </a:r>
            <a:r>
              <a:rPr lang="en-US" altLang="zh-TW" dirty="0" smtClean="0"/>
              <a:t> with the </a:t>
            </a:r>
            <a:r>
              <a:rPr lang="en-US" altLang="zh-TW" dirty="0" err="1" smtClean="0"/>
              <a:t>Namenode</a:t>
            </a:r>
            <a:r>
              <a:rPr lang="en-US" altLang="zh-TW" dirty="0" smtClean="0"/>
              <a:t>.</a:t>
            </a:r>
          </a:p>
          <a:p>
            <a:r>
              <a:rPr lang="en-US" altLang="zh-TW" dirty="0" smtClean="0"/>
              <a:t>The </a:t>
            </a:r>
            <a:r>
              <a:rPr lang="en-US" altLang="zh-TW" dirty="0" err="1" smtClean="0"/>
              <a:t>Datanodes</a:t>
            </a:r>
            <a:r>
              <a:rPr lang="en-US" altLang="zh-TW" dirty="0" smtClean="0"/>
              <a:t> talk to the </a:t>
            </a:r>
            <a:r>
              <a:rPr lang="en-US" altLang="zh-TW" dirty="0" err="1" smtClean="0"/>
              <a:t>Namenode</a:t>
            </a:r>
            <a:r>
              <a:rPr lang="en-US" altLang="zh-TW" dirty="0" smtClean="0"/>
              <a:t> using </a:t>
            </a:r>
            <a:r>
              <a:rPr lang="en-US" altLang="zh-TW" dirty="0" err="1" smtClean="0"/>
              <a:t>Datanode</a:t>
            </a:r>
            <a:r>
              <a:rPr lang="en-US" altLang="zh-TW" dirty="0" smtClean="0"/>
              <a:t> protocol.</a:t>
            </a:r>
          </a:p>
          <a:p>
            <a:r>
              <a:rPr lang="en-US" altLang="zh-TW" dirty="0" smtClean="0"/>
              <a:t>RPC abstraction wraps both </a:t>
            </a:r>
            <a:r>
              <a:rPr lang="en-US" altLang="zh-TW" dirty="0" err="1" smtClean="0"/>
              <a:t>ClientProtocol</a:t>
            </a:r>
            <a:r>
              <a:rPr lang="en-US" altLang="zh-TW" dirty="0" smtClean="0"/>
              <a:t> and </a:t>
            </a:r>
            <a:r>
              <a:rPr lang="en-US" altLang="zh-TW" dirty="0" err="1" smtClean="0"/>
              <a:t>Datanode</a:t>
            </a:r>
            <a:r>
              <a:rPr lang="en-US" altLang="zh-TW" dirty="0" smtClean="0"/>
              <a:t> protocol.</a:t>
            </a:r>
          </a:p>
          <a:p>
            <a:r>
              <a:rPr lang="en-US" altLang="zh-TW" dirty="0" err="1" smtClean="0"/>
              <a:t>Namenode</a:t>
            </a:r>
            <a:r>
              <a:rPr lang="en-US" altLang="zh-TW" dirty="0" smtClean="0"/>
              <a:t> is simply a server and never initiates a request; it only responds to RPC requests issued by </a:t>
            </a:r>
            <a:r>
              <a:rPr lang="en-US" altLang="zh-TW" dirty="0" err="1" smtClean="0"/>
              <a:t>DataNodes</a:t>
            </a:r>
            <a:r>
              <a:rPr lang="en-US" altLang="zh-TW" dirty="0" smtClean="0"/>
              <a:t> or clients. </a:t>
            </a:r>
            <a:endParaRPr lang="en-US" altLang="zh-TW" dirty="0"/>
          </a:p>
        </p:txBody>
      </p:sp>
      <p:sp>
        <p:nvSpPr>
          <p:cNvPr id="4" name="投影片編號版面配置區 3"/>
          <p:cNvSpPr>
            <a:spLocks noGrp="1"/>
          </p:cNvSpPr>
          <p:nvPr>
            <p:ph type="sldNum" sz="quarter" idx="12"/>
          </p:nvPr>
        </p:nvSpPr>
        <p:spPr/>
        <p:txBody>
          <a:bodyPr/>
          <a:lstStyle/>
          <a:p>
            <a:fld id="{EBFB1032-EA64-7144-B003-9BCC9D94B503}" type="slidenum">
              <a:rPr lang="en-US" smtClean="0"/>
              <a:t>51</a:t>
            </a:fld>
            <a:endParaRPr lang="en-US" dirty="0"/>
          </a:p>
        </p:txBody>
      </p:sp>
    </p:spTree>
    <p:extLst>
      <p:ext uri="{BB962C8B-B14F-4D97-AF65-F5344CB8AC3E}">
        <p14:creationId xmlns:p14="http://schemas.microsoft.com/office/powerpoint/2010/main" val="2205275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38991" y="274638"/>
            <a:ext cx="8666018" cy="1143000"/>
          </a:xfrm>
        </p:spPr>
        <p:txBody>
          <a:bodyPr>
            <a:normAutofit/>
          </a:bodyPr>
          <a:lstStyle/>
          <a:p>
            <a:r>
              <a:rPr lang="en-US" altLang="zh-TW" sz="3000" dirty="0" smtClean="0"/>
              <a:t>User </a:t>
            </a:r>
            <a:r>
              <a:rPr lang="en-US" altLang="zh-TW" sz="3000" dirty="0"/>
              <a:t>Interface &amp; Application Programming Interface</a:t>
            </a:r>
            <a:endParaRPr lang="en-US" altLang="zh-TW" sz="3000" dirty="0" smtClean="0"/>
          </a:p>
        </p:txBody>
      </p:sp>
      <p:sp>
        <p:nvSpPr>
          <p:cNvPr id="25603" name="Rectangle 3"/>
          <p:cNvSpPr>
            <a:spLocks noGrp="1" noChangeArrowheads="1"/>
          </p:cNvSpPr>
          <p:nvPr>
            <p:ph idx="1"/>
          </p:nvPr>
        </p:nvSpPr>
        <p:spPr>
          <a:xfrm>
            <a:off x="384464" y="1417638"/>
            <a:ext cx="8229600" cy="4724400"/>
          </a:xfrm>
        </p:spPr>
        <p:txBody>
          <a:bodyPr>
            <a:normAutofit fontScale="92500" lnSpcReduction="10000"/>
          </a:bodyPr>
          <a:lstStyle/>
          <a:p>
            <a:pPr eaLnBrk="1" hangingPunct="1"/>
            <a:r>
              <a:rPr lang="en-US" altLang="zh-TW" sz="2600" dirty="0" err="1" smtClean="0"/>
              <a:t>Commads</a:t>
            </a:r>
            <a:r>
              <a:rPr lang="en-US" altLang="zh-TW" sz="2600" dirty="0" smtClean="0"/>
              <a:t> for HDFS User:</a:t>
            </a:r>
          </a:p>
          <a:p>
            <a:pPr lvl="1" eaLnBrk="1" hangingPunct="1"/>
            <a:r>
              <a:rPr lang="en-US" altLang="zh-TW" sz="2000" dirty="0" err="1" smtClean="0"/>
              <a:t>hadoop</a:t>
            </a:r>
            <a:r>
              <a:rPr lang="en-US" altLang="zh-TW" sz="2000" dirty="0" smtClean="0"/>
              <a:t> </a:t>
            </a:r>
            <a:r>
              <a:rPr lang="en-US" altLang="zh-TW" sz="2000" dirty="0" err="1" smtClean="0"/>
              <a:t>dfs</a:t>
            </a:r>
            <a:r>
              <a:rPr lang="en-US" altLang="zh-TW" sz="2000" dirty="0" smtClean="0"/>
              <a:t> -</a:t>
            </a:r>
            <a:r>
              <a:rPr lang="en-US" altLang="zh-TW" sz="2000" dirty="0" err="1" smtClean="0"/>
              <a:t>mkdir</a:t>
            </a:r>
            <a:r>
              <a:rPr lang="en-US" altLang="zh-TW" sz="2000" dirty="0" smtClean="0"/>
              <a:t> /</a:t>
            </a:r>
            <a:r>
              <a:rPr lang="en-US" altLang="zh-TW" sz="2000" dirty="0" err="1" smtClean="0"/>
              <a:t>foodir</a:t>
            </a:r>
            <a:r>
              <a:rPr lang="en-US" altLang="zh-TW" sz="2000" dirty="0" smtClean="0"/>
              <a:t>; </a:t>
            </a:r>
            <a:r>
              <a:rPr lang="en-US" altLang="zh-TW" sz="2000" dirty="0" err="1" smtClean="0"/>
              <a:t>hadoop</a:t>
            </a:r>
            <a:r>
              <a:rPr lang="en-US" altLang="zh-TW" sz="2000" dirty="0" smtClean="0"/>
              <a:t> </a:t>
            </a:r>
            <a:r>
              <a:rPr lang="en-US" altLang="zh-TW" sz="2000" dirty="0" err="1" smtClean="0"/>
              <a:t>dfs</a:t>
            </a:r>
            <a:r>
              <a:rPr lang="en-US" altLang="zh-TW" sz="2000" dirty="0" smtClean="0"/>
              <a:t> -cat /</a:t>
            </a:r>
            <a:r>
              <a:rPr lang="en-US" altLang="zh-TW" sz="2000" dirty="0" err="1" smtClean="0"/>
              <a:t>foodir</a:t>
            </a:r>
            <a:r>
              <a:rPr lang="en-US" altLang="zh-TW" sz="2000" dirty="0" smtClean="0"/>
              <a:t>/myfile.txt</a:t>
            </a:r>
          </a:p>
          <a:p>
            <a:pPr lvl="1" eaLnBrk="1" hangingPunct="1"/>
            <a:r>
              <a:rPr lang="en-US" altLang="zh-TW" sz="2000" dirty="0" err="1" smtClean="0"/>
              <a:t>hadoop</a:t>
            </a:r>
            <a:r>
              <a:rPr lang="en-US" altLang="zh-TW" sz="2000" dirty="0" smtClean="0"/>
              <a:t> </a:t>
            </a:r>
            <a:r>
              <a:rPr lang="en-US" altLang="zh-TW" sz="2000" dirty="0" err="1" smtClean="0"/>
              <a:t>dfs</a:t>
            </a:r>
            <a:r>
              <a:rPr lang="en-US" altLang="zh-TW" sz="2000" dirty="0" smtClean="0"/>
              <a:t> -</a:t>
            </a:r>
            <a:r>
              <a:rPr lang="en-US" altLang="zh-TW" sz="2000" dirty="0" err="1" smtClean="0"/>
              <a:t>rm</a:t>
            </a:r>
            <a:r>
              <a:rPr lang="en-US" altLang="zh-TW" sz="2000" dirty="0" smtClean="0"/>
              <a:t> /</a:t>
            </a:r>
            <a:r>
              <a:rPr lang="en-US" altLang="zh-TW" sz="2000" dirty="0" err="1" smtClean="0"/>
              <a:t>foodir</a:t>
            </a:r>
            <a:r>
              <a:rPr lang="en-US" altLang="zh-TW" sz="2000" dirty="0" smtClean="0"/>
              <a:t>/myfile.txt</a:t>
            </a:r>
          </a:p>
          <a:p>
            <a:pPr eaLnBrk="1" hangingPunct="1"/>
            <a:r>
              <a:rPr lang="en-US" altLang="zh-TW" sz="2600" dirty="0" smtClean="0"/>
              <a:t>Commands for HDFS Administrator</a:t>
            </a:r>
          </a:p>
          <a:p>
            <a:pPr lvl="1" eaLnBrk="1" hangingPunct="1"/>
            <a:r>
              <a:rPr lang="en-US" altLang="zh-TW" sz="2000" dirty="0" err="1" smtClean="0"/>
              <a:t>hadoop</a:t>
            </a:r>
            <a:r>
              <a:rPr lang="en-US" altLang="zh-TW" sz="2000" dirty="0" smtClean="0"/>
              <a:t> </a:t>
            </a:r>
            <a:r>
              <a:rPr lang="en-US" altLang="zh-TW" sz="2000" dirty="0" err="1" smtClean="0"/>
              <a:t>dfsadmin</a:t>
            </a:r>
            <a:r>
              <a:rPr lang="en-US" altLang="zh-TW" sz="2000" dirty="0" smtClean="0"/>
              <a:t> -report</a:t>
            </a:r>
          </a:p>
          <a:p>
            <a:pPr lvl="1" eaLnBrk="1" hangingPunct="1"/>
            <a:r>
              <a:rPr lang="en-US" altLang="zh-TW" sz="2000" dirty="0" err="1" smtClean="0"/>
              <a:t>hadoop</a:t>
            </a:r>
            <a:r>
              <a:rPr lang="en-US" altLang="zh-TW" sz="2000" dirty="0" smtClean="0"/>
              <a:t> </a:t>
            </a:r>
            <a:r>
              <a:rPr lang="en-US" altLang="zh-TW" sz="2000" dirty="0" err="1" smtClean="0"/>
              <a:t>dfsadmin</a:t>
            </a:r>
            <a:r>
              <a:rPr lang="en-US" altLang="zh-TW" sz="2000" dirty="0" smtClean="0"/>
              <a:t> -</a:t>
            </a:r>
            <a:r>
              <a:rPr lang="en-US" altLang="zh-TW" sz="2000" dirty="0" err="1" smtClean="0"/>
              <a:t>decommision</a:t>
            </a:r>
            <a:r>
              <a:rPr lang="en-US" altLang="zh-TW" sz="2000" dirty="0" smtClean="0"/>
              <a:t> </a:t>
            </a:r>
            <a:r>
              <a:rPr lang="en-US" altLang="zh-TW" sz="2000" dirty="0" err="1" smtClean="0"/>
              <a:t>datanodename</a:t>
            </a:r>
            <a:endParaRPr lang="en-US" altLang="zh-TW" sz="2000" dirty="0" smtClean="0"/>
          </a:p>
          <a:p>
            <a:pPr eaLnBrk="1" hangingPunct="1"/>
            <a:r>
              <a:rPr lang="en-US" altLang="zh-TW" sz="2600" dirty="0" smtClean="0"/>
              <a:t>Web Interface - </a:t>
            </a:r>
            <a:r>
              <a:rPr lang="en-US" altLang="zh-TW" sz="2600" dirty="0" smtClean="0">
                <a:hlinkClick r:id="rId3"/>
              </a:rPr>
              <a:t>http://host:port/dfshealth.jsp</a:t>
            </a:r>
            <a:endParaRPr lang="en-US" altLang="zh-TW" sz="2600" dirty="0" smtClean="0"/>
          </a:p>
          <a:p>
            <a:r>
              <a:rPr lang="en-US" altLang="zh-TW" sz="2600" dirty="0"/>
              <a:t>HDFS provides Java API for application to </a:t>
            </a:r>
            <a:r>
              <a:rPr lang="en-US" altLang="zh-TW" sz="2600" dirty="0" smtClean="0"/>
              <a:t>use</a:t>
            </a:r>
            <a:endParaRPr lang="en-US" altLang="zh-TW" sz="2600" dirty="0"/>
          </a:p>
          <a:p>
            <a:r>
              <a:rPr lang="en-US" altLang="zh-TW" sz="2600" dirty="0"/>
              <a:t>Python access is also used in many </a:t>
            </a:r>
            <a:r>
              <a:rPr lang="en-US" altLang="zh-TW" sz="2600" dirty="0" smtClean="0"/>
              <a:t>applications</a:t>
            </a:r>
            <a:endParaRPr lang="en-US" altLang="zh-TW" sz="2600" dirty="0"/>
          </a:p>
          <a:p>
            <a:r>
              <a:rPr lang="en-US" altLang="zh-TW" sz="2600" dirty="0"/>
              <a:t>A C language wrapper for Java API is also </a:t>
            </a:r>
            <a:r>
              <a:rPr lang="en-US" altLang="zh-TW" sz="2600" dirty="0" smtClean="0"/>
              <a:t>available</a:t>
            </a:r>
            <a:endParaRPr lang="en-US" altLang="zh-TW" sz="2600" dirty="0"/>
          </a:p>
          <a:p>
            <a:r>
              <a:rPr lang="en-US" altLang="zh-TW" sz="2600" dirty="0"/>
              <a:t>A HTTP browser can be used to browse the files of a HDFS instance</a:t>
            </a:r>
            <a:endParaRPr lang="en-US" altLang="zh-TW" sz="2600" dirty="0" smtClean="0"/>
          </a:p>
        </p:txBody>
      </p:sp>
    </p:spTree>
    <p:extLst>
      <p:ext uri="{BB962C8B-B14F-4D97-AF65-F5344CB8AC3E}">
        <p14:creationId xmlns:p14="http://schemas.microsoft.com/office/powerpoint/2010/main" val="4276482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235" y="244158"/>
            <a:ext cx="8610222" cy="1339850"/>
          </a:xfrm>
        </p:spPr>
        <p:txBody>
          <a:bodyPr>
            <a:normAutofit/>
          </a:bodyPr>
          <a:lstStyle/>
          <a:p>
            <a:r>
              <a:rPr lang="en-US" sz="4000" dirty="0" smtClean="0"/>
              <a:t>Hadoop Master/Slave Architecture</a:t>
            </a:r>
            <a:endParaRPr lang="en-US" sz="4000" dirty="0"/>
          </a:p>
        </p:txBody>
      </p:sp>
      <p:sp>
        <p:nvSpPr>
          <p:cNvPr id="3" name="Content Placeholder 2"/>
          <p:cNvSpPr>
            <a:spLocks noGrp="1"/>
          </p:cNvSpPr>
          <p:nvPr>
            <p:ph idx="1"/>
          </p:nvPr>
        </p:nvSpPr>
        <p:spPr>
          <a:xfrm>
            <a:off x="390740" y="1828335"/>
            <a:ext cx="8219482" cy="544313"/>
          </a:xfrm>
        </p:spPr>
        <p:txBody>
          <a:bodyPr>
            <a:normAutofit fontScale="77500" lnSpcReduction="20000"/>
          </a:bodyPr>
          <a:lstStyle/>
          <a:p>
            <a:r>
              <a:rPr lang="en-US" dirty="0" smtClean="0"/>
              <a:t>Hadoop is designed as a </a:t>
            </a:r>
            <a:r>
              <a:rPr lang="en-US" i="1" dirty="0" smtClean="0">
                <a:solidFill>
                  <a:srgbClr val="0000FF"/>
                </a:solidFill>
              </a:rPr>
              <a:t>master</a:t>
            </a:r>
            <a:r>
              <a:rPr lang="en-US" i="1" dirty="0">
                <a:solidFill>
                  <a:srgbClr val="0000FF"/>
                </a:solidFill>
              </a:rPr>
              <a:t>-slave </a:t>
            </a:r>
            <a:r>
              <a:rPr lang="en-US" i="1" dirty="0" smtClean="0">
                <a:solidFill>
                  <a:srgbClr val="008000"/>
                </a:solidFill>
              </a:rPr>
              <a:t>shared-nothing</a:t>
            </a:r>
            <a:r>
              <a:rPr lang="en-US" i="1" dirty="0" smtClean="0">
                <a:solidFill>
                  <a:srgbClr val="0000FF"/>
                </a:solidFill>
              </a:rPr>
              <a:t> </a:t>
            </a:r>
            <a:r>
              <a:rPr lang="en-US" dirty="0" smtClean="0">
                <a:solidFill>
                  <a:schemeClr val="tx1"/>
                </a:solidFill>
              </a:rPr>
              <a:t>architecture</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EBFB1032-EA64-7144-B003-9BCC9D94B503}" type="slidenum">
              <a:rPr lang="en-US" smtClean="0"/>
              <a:t>6</a:t>
            </a:fld>
            <a:endParaRPr lang="en-US" dirty="0"/>
          </a:p>
        </p:txBody>
      </p:sp>
      <p:pic>
        <p:nvPicPr>
          <p:cNvPr id="5" name="Picture 4" descr="hadoop cluster ima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516" y="2642843"/>
            <a:ext cx="3855384" cy="3455581"/>
          </a:xfrm>
          <a:prstGeom prst="rect">
            <a:avLst/>
          </a:prstGeom>
        </p:spPr>
      </p:pic>
      <p:cxnSp>
        <p:nvCxnSpPr>
          <p:cNvPr id="6" name="Straight Connector 5"/>
          <p:cNvCxnSpPr/>
          <p:nvPr/>
        </p:nvCxnSpPr>
        <p:spPr>
          <a:xfrm>
            <a:off x="1223722" y="4243129"/>
            <a:ext cx="4945633" cy="0"/>
          </a:xfrm>
          <a:prstGeom prst="line">
            <a:avLst/>
          </a:prstGeom>
          <a:ln w="14605">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862001" y="3210690"/>
            <a:ext cx="2802157" cy="369332"/>
          </a:xfrm>
          <a:prstGeom prst="rect">
            <a:avLst/>
          </a:prstGeom>
          <a:noFill/>
        </p:spPr>
        <p:txBody>
          <a:bodyPr wrap="none" rtlCol="0">
            <a:spAutoFit/>
          </a:bodyPr>
          <a:lstStyle/>
          <a:p>
            <a:r>
              <a:rPr lang="en-US" b="1" dirty="0" smtClean="0">
                <a:solidFill>
                  <a:srgbClr val="800000"/>
                </a:solidFill>
              </a:rPr>
              <a:t>Master node (single node)</a:t>
            </a:r>
            <a:endParaRPr lang="en-US" b="1" dirty="0">
              <a:solidFill>
                <a:srgbClr val="800000"/>
              </a:solidFill>
            </a:endParaRPr>
          </a:p>
        </p:txBody>
      </p:sp>
      <p:sp>
        <p:nvSpPr>
          <p:cNvPr id="8" name="TextBox 7"/>
          <p:cNvSpPr txBox="1"/>
          <p:nvPr/>
        </p:nvSpPr>
        <p:spPr>
          <a:xfrm>
            <a:off x="5862001" y="4924541"/>
            <a:ext cx="2272189" cy="369332"/>
          </a:xfrm>
          <a:prstGeom prst="rect">
            <a:avLst/>
          </a:prstGeom>
          <a:noFill/>
        </p:spPr>
        <p:txBody>
          <a:bodyPr wrap="none" rtlCol="0">
            <a:spAutoFit/>
          </a:bodyPr>
          <a:lstStyle/>
          <a:p>
            <a:r>
              <a:rPr lang="en-US" b="1" dirty="0" smtClean="0">
                <a:solidFill>
                  <a:srgbClr val="800000"/>
                </a:solidFill>
              </a:rPr>
              <a:t>Many slave nodes</a:t>
            </a:r>
            <a:endParaRPr lang="en-US" b="1" dirty="0">
              <a:solidFill>
                <a:srgbClr val="800000"/>
              </a:solidFill>
            </a:endParaRPr>
          </a:p>
        </p:txBody>
      </p:sp>
      <p:sp>
        <p:nvSpPr>
          <p:cNvPr id="9" name="Right Brace 8"/>
          <p:cNvSpPr/>
          <p:nvPr/>
        </p:nvSpPr>
        <p:spPr>
          <a:xfrm>
            <a:off x="5278900" y="2725439"/>
            <a:ext cx="560058" cy="143509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Right Brace 9"/>
          <p:cNvSpPr/>
          <p:nvPr/>
        </p:nvSpPr>
        <p:spPr>
          <a:xfrm>
            <a:off x="5301943" y="4416178"/>
            <a:ext cx="560058" cy="143509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1" name="Straight Connector 10"/>
          <p:cNvCxnSpPr/>
          <p:nvPr/>
        </p:nvCxnSpPr>
        <p:spPr>
          <a:xfrm>
            <a:off x="3291516" y="5293873"/>
            <a:ext cx="531308" cy="0"/>
          </a:xfrm>
          <a:prstGeom prst="line">
            <a:avLst/>
          </a:prstGeom>
          <a:ln w="30480">
            <a:solidFill>
              <a:srgbClr val="FFFF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1263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TW" smtClean="0"/>
              <a:t>Commodity Hardware</a:t>
            </a:r>
          </a:p>
        </p:txBody>
      </p:sp>
      <p:sp>
        <p:nvSpPr>
          <p:cNvPr id="9219" name="Rectangle 3"/>
          <p:cNvSpPr>
            <a:spLocks noGrp="1" noChangeArrowheads="1"/>
          </p:cNvSpPr>
          <p:nvPr>
            <p:ph idx="1"/>
          </p:nvPr>
        </p:nvSpPr>
        <p:spPr>
          <a:xfrm>
            <a:off x="686594" y="3610213"/>
            <a:ext cx="7772400" cy="2925669"/>
          </a:xfrm>
        </p:spPr>
        <p:txBody>
          <a:bodyPr>
            <a:normAutofit fontScale="77500" lnSpcReduction="20000"/>
          </a:bodyPr>
          <a:lstStyle/>
          <a:p>
            <a:pPr eaLnBrk="1" hangingPunct="1">
              <a:lnSpc>
                <a:spcPct val="90000"/>
              </a:lnSpc>
            </a:pPr>
            <a:r>
              <a:rPr lang="en-US" altLang="zh-TW" dirty="0" smtClean="0"/>
              <a:t>Typically in 2 level architecture</a:t>
            </a:r>
          </a:p>
          <a:p>
            <a:pPr lvl="1" eaLnBrk="1" hangingPunct="1">
              <a:lnSpc>
                <a:spcPct val="90000"/>
              </a:lnSpc>
            </a:pPr>
            <a:r>
              <a:rPr lang="en-US" altLang="zh-TW" dirty="0" smtClean="0"/>
              <a:t>Nodes are commodity PCs</a:t>
            </a:r>
          </a:p>
          <a:p>
            <a:pPr lvl="1" eaLnBrk="1" hangingPunct="1">
              <a:lnSpc>
                <a:spcPct val="90000"/>
              </a:lnSpc>
            </a:pPr>
            <a:r>
              <a:rPr lang="en-US" altLang="zh-TW" dirty="0" smtClean="0"/>
              <a:t>30-40 nodes/rack</a:t>
            </a:r>
          </a:p>
          <a:p>
            <a:pPr lvl="1" eaLnBrk="1" hangingPunct="1">
              <a:lnSpc>
                <a:spcPct val="90000"/>
              </a:lnSpc>
            </a:pPr>
            <a:r>
              <a:rPr lang="en-US" altLang="zh-TW" dirty="0" smtClean="0"/>
              <a:t>Uplink from rack is 3-4 gigabit</a:t>
            </a:r>
          </a:p>
          <a:p>
            <a:pPr lvl="1" eaLnBrk="1" hangingPunct="1">
              <a:lnSpc>
                <a:spcPct val="90000"/>
              </a:lnSpc>
            </a:pPr>
            <a:r>
              <a:rPr lang="en-US" altLang="zh-TW" dirty="0" smtClean="0"/>
              <a:t>Rack-internal is 1 gigabit</a:t>
            </a:r>
          </a:p>
          <a:p>
            <a:pPr lvl="1" eaLnBrk="1" hangingPunct="1">
              <a:lnSpc>
                <a:spcPct val="90000"/>
              </a:lnSpc>
            </a:pPr>
            <a:endParaRPr lang="en-US" altLang="zh-TW" dirty="0" smtClean="0"/>
          </a:p>
          <a:p>
            <a:pPr lvl="0"/>
            <a:r>
              <a:rPr lang="en-US" altLang="zh-TW" sz="2700" dirty="0" smtClean="0">
                <a:solidFill>
                  <a:prstClr val="black"/>
                </a:solidFill>
              </a:rPr>
              <a:t>Node</a:t>
            </a:r>
            <a:r>
              <a:rPr lang="en-US" altLang="zh-TW" sz="2700" dirty="0">
                <a:solidFill>
                  <a:prstClr val="black"/>
                </a:solidFill>
              </a:rPr>
              <a:t>: 2-8 processors, 4-16 hard drives, 4-10GB mem.</a:t>
            </a:r>
          </a:p>
          <a:p>
            <a:pPr lvl="1"/>
            <a:r>
              <a:rPr lang="en-US" altLang="zh-TW" dirty="0">
                <a:solidFill>
                  <a:prstClr val="white">
                    <a:lumMod val="65000"/>
                  </a:prstClr>
                </a:solidFill>
              </a:rPr>
              <a:t>“share memory”</a:t>
            </a:r>
          </a:p>
          <a:p>
            <a:pPr lvl="0"/>
            <a:r>
              <a:rPr lang="en-US" altLang="zh-TW" sz="2700" dirty="0">
                <a:solidFill>
                  <a:prstClr val="black"/>
                </a:solidFill>
              </a:rPr>
              <a:t>Cluster: 100’s-1000’s nodes</a:t>
            </a:r>
          </a:p>
          <a:p>
            <a:pPr lvl="1"/>
            <a:r>
              <a:rPr lang="en-US" altLang="zh-TW" dirty="0">
                <a:solidFill>
                  <a:prstClr val="white">
                    <a:lumMod val="65000"/>
                  </a:prstClr>
                </a:solidFill>
              </a:rPr>
              <a:t>“share nothing”</a:t>
            </a:r>
          </a:p>
          <a:p>
            <a:pPr>
              <a:lnSpc>
                <a:spcPct val="90000"/>
              </a:lnSpc>
            </a:pPr>
            <a:endParaRPr lang="en-US" altLang="zh-TW" dirty="0"/>
          </a:p>
          <a:p>
            <a:pPr lvl="1" eaLnBrk="1" hangingPunct="1">
              <a:lnSpc>
                <a:spcPct val="90000"/>
              </a:lnSpc>
            </a:pPr>
            <a:endParaRPr lang="en-US" altLang="zh-TW" dirty="0" smtClean="0"/>
          </a:p>
        </p:txBody>
      </p:sp>
      <p:grpSp>
        <p:nvGrpSpPr>
          <p:cNvPr id="9220" name="Group 4"/>
          <p:cNvGrpSpPr>
            <a:grpSpLocks/>
          </p:cNvGrpSpPr>
          <p:nvPr/>
        </p:nvGrpSpPr>
        <p:grpSpPr bwMode="auto">
          <a:xfrm>
            <a:off x="1000664" y="1204948"/>
            <a:ext cx="7076536" cy="2261080"/>
            <a:chOff x="528" y="1008"/>
            <a:chExt cx="4560" cy="1696"/>
          </a:xfrm>
        </p:grpSpPr>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008"/>
              <a:ext cx="4560" cy="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9222" name="Text Box 6"/>
            <p:cNvSpPr txBox="1">
              <a:spLocks noChangeArrowheads="1"/>
            </p:cNvSpPr>
            <p:nvPr/>
          </p:nvSpPr>
          <p:spPr bwMode="auto">
            <a:xfrm>
              <a:off x="2221" y="1038"/>
              <a:ext cx="1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Clr>
                  <a:srgbClr val="000000"/>
                </a:buClr>
                <a:buSzPct val="100000"/>
                <a:buFont typeface="Times New Roman" panose="02020603050405020304" pitchFamily="18" charset="0"/>
                <a:buNone/>
              </a:pPr>
              <a:r>
                <a:rPr lang="en-US" altLang="zh-TW" sz="1400">
                  <a:solidFill>
                    <a:srgbClr val="000000"/>
                  </a:solidFill>
                </a:rPr>
                <a:t>Aggregation switch</a:t>
              </a:r>
            </a:p>
          </p:txBody>
        </p:sp>
        <p:sp>
          <p:nvSpPr>
            <p:cNvPr id="9223" name="Text Box 7"/>
            <p:cNvSpPr txBox="1">
              <a:spLocks noChangeArrowheads="1"/>
            </p:cNvSpPr>
            <p:nvPr/>
          </p:nvSpPr>
          <p:spPr bwMode="auto">
            <a:xfrm>
              <a:off x="1337" y="1401"/>
              <a:ext cx="7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Clr>
                  <a:srgbClr val="000000"/>
                </a:buClr>
                <a:buSzPct val="100000"/>
                <a:buFont typeface="Times New Roman" panose="02020603050405020304" pitchFamily="18" charset="0"/>
                <a:buNone/>
              </a:pPr>
              <a:r>
                <a:rPr lang="en-US" altLang="zh-TW" sz="1400" dirty="0">
                  <a:solidFill>
                    <a:srgbClr val="000000"/>
                  </a:solidFill>
                </a:rPr>
                <a:t>Rack switch</a:t>
              </a:r>
            </a:p>
          </p:txBody>
        </p:sp>
      </p:grpSp>
    </p:spTree>
    <p:extLst>
      <p:ext uri="{BB962C8B-B14F-4D97-AF65-F5344CB8AC3E}">
        <p14:creationId xmlns:p14="http://schemas.microsoft.com/office/powerpoint/2010/main" val="34225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MapReduce</a:t>
            </a:r>
            <a:r>
              <a:rPr lang="en-US" altLang="zh-TW" dirty="0" smtClean="0"/>
              <a:t> Paradigm</a:t>
            </a:r>
            <a:endParaRPr lang="zh-TW" altLang="en-US" dirty="0"/>
          </a:p>
        </p:txBody>
      </p:sp>
      <p:sp>
        <p:nvSpPr>
          <p:cNvPr id="3" name="內容版面配置區 2"/>
          <p:cNvSpPr>
            <a:spLocks noGrp="1"/>
          </p:cNvSpPr>
          <p:nvPr>
            <p:ph idx="1"/>
          </p:nvPr>
        </p:nvSpPr>
        <p:spPr/>
        <p:txBody>
          <a:bodyPr>
            <a:normAutofit fontScale="85000" lnSpcReduction="10000"/>
          </a:bodyPr>
          <a:lstStyle/>
          <a:p>
            <a:r>
              <a:rPr lang="en-US" altLang="zh-TW" dirty="0" smtClean="0"/>
              <a:t>Programming  model developed at Google</a:t>
            </a:r>
          </a:p>
          <a:p>
            <a:r>
              <a:rPr lang="en-US" altLang="zh-TW" dirty="0" smtClean="0"/>
              <a:t>Sort/merge based distributed computing</a:t>
            </a:r>
          </a:p>
          <a:p>
            <a:r>
              <a:rPr lang="en-US" altLang="zh-TW" dirty="0" smtClean="0"/>
              <a:t>Initially, it was intended for google internal search/indexing application, but now used extensively by more organizations (e.g., Yahoo, Amazon.com, IBM, etc.)</a:t>
            </a:r>
          </a:p>
          <a:p>
            <a:r>
              <a:rPr lang="en-US" altLang="zh-TW" dirty="0" smtClean="0"/>
              <a:t>It is functional style programming (e.g., LISP) that is naturally parallelizable across  a large cluster of workstations or PCS.</a:t>
            </a:r>
          </a:p>
          <a:p>
            <a:r>
              <a:rPr lang="en-US" altLang="zh-TW" dirty="0" smtClean="0"/>
              <a:t>The underlying system takes care of the partitioning of the input data, scheduling the program’s execution across several machines, handling machine failures, and managing required inter-machine communication. (This is the key for Hadoop’s success)</a:t>
            </a:r>
          </a:p>
          <a:p>
            <a:endParaRPr lang="zh-TW" altLang="en-US" dirty="0"/>
          </a:p>
        </p:txBody>
      </p:sp>
      <p:sp>
        <p:nvSpPr>
          <p:cNvPr id="4" name="投影片編號版面配置區 3"/>
          <p:cNvSpPr>
            <a:spLocks noGrp="1"/>
          </p:cNvSpPr>
          <p:nvPr>
            <p:ph type="sldNum" sz="quarter" idx="12"/>
          </p:nvPr>
        </p:nvSpPr>
        <p:spPr/>
        <p:txBody>
          <a:bodyPr/>
          <a:lstStyle/>
          <a:p>
            <a:fld id="{EBFB1032-EA64-7144-B003-9BCC9D94B503}" type="slidenum">
              <a:rPr lang="en-US" smtClean="0"/>
              <a:t>8</a:t>
            </a:fld>
            <a:endParaRPr lang="en-US" dirty="0"/>
          </a:p>
        </p:txBody>
      </p:sp>
    </p:spTree>
    <p:extLst>
      <p:ext uri="{BB962C8B-B14F-4D97-AF65-F5344CB8AC3E}">
        <p14:creationId xmlns:p14="http://schemas.microsoft.com/office/powerpoint/2010/main" val="1170402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MapReduce</a:t>
            </a:r>
            <a:r>
              <a:rPr lang="en-US" altLang="zh-TW" dirty="0"/>
              <a:t> - Features</a:t>
            </a:r>
            <a:endParaRPr lang="zh-TW" altLang="en-US" dirty="0"/>
          </a:p>
        </p:txBody>
      </p:sp>
      <p:sp>
        <p:nvSpPr>
          <p:cNvPr id="3" name="內容版面配置區 2"/>
          <p:cNvSpPr>
            <a:spLocks noGrp="1"/>
          </p:cNvSpPr>
          <p:nvPr>
            <p:ph idx="1"/>
          </p:nvPr>
        </p:nvSpPr>
        <p:spPr/>
        <p:txBody>
          <a:bodyPr>
            <a:normAutofit lnSpcReduction="10000"/>
          </a:bodyPr>
          <a:lstStyle/>
          <a:p>
            <a:pPr lvl="0">
              <a:spcBef>
                <a:spcPts val="2000"/>
              </a:spcBef>
              <a:buClr>
                <a:srgbClr val="000000">
                  <a:lumMod val="75000"/>
                  <a:lumOff val="25000"/>
                </a:srgbClr>
              </a:buClr>
            </a:pPr>
            <a:r>
              <a:rPr lang="en-US" altLang="zh-TW" sz="2400" dirty="0">
                <a:latin typeface="Calisto MT"/>
              </a:rPr>
              <a:t>Fine grained Map and Reduce tasks</a:t>
            </a:r>
          </a:p>
          <a:p>
            <a:pPr marL="579438" lvl="1" indent="-228600">
              <a:spcBef>
                <a:spcPts val="600"/>
              </a:spcBef>
              <a:buClr>
                <a:srgbClr val="7C8F97">
                  <a:lumMod val="60000"/>
                  <a:lumOff val="40000"/>
                </a:srgbClr>
              </a:buClr>
              <a:buFont typeface="Arial" pitchFamily="34" charset="0"/>
              <a:buChar char="•"/>
            </a:pPr>
            <a:r>
              <a:rPr lang="en-US" altLang="zh-TW" sz="2000" dirty="0">
                <a:latin typeface="Calisto MT"/>
              </a:rPr>
              <a:t>Improved load balancing</a:t>
            </a:r>
          </a:p>
          <a:p>
            <a:pPr marL="579438" lvl="1" indent="-228600">
              <a:spcBef>
                <a:spcPts val="600"/>
              </a:spcBef>
              <a:buClr>
                <a:srgbClr val="7C8F97">
                  <a:lumMod val="60000"/>
                  <a:lumOff val="40000"/>
                </a:srgbClr>
              </a:buClr>
              <a:buFont typeface="Arial" pitchFamily="34" charset="0"/>
              <a:buChar char="•"/>
            </a:pPr>
            <a:r>
              <a:rPr lang="en-US" altLang="zh-TW" sz="2000" dirty="0">
                <a:latin typeface="Calisto MT"/>
              </a:rPr>
              <a:t>Faster recovery from failed tasks</a:t>
            </a:r>
          </a:p>
          <a:p>
            <a:pPr lvl="0">
              <a:spcBef>
                <a:spcPts val="2000"/>
              </a:spcBef>
              <a:buClr>
                <a:srgbClr val="000000">
                  <a:lumMod val="75000"/>
                  <a:lumOff val="25000"/>
                </a:srgbClr>
              </a:buClr>
            </a:pPr>
            <a:r>
              <a:rPr lang="en-US" altLang="zh-TW" sz="2400" dirty="0">
                <a:latin typeface="Calisto MT"/>
              </a:rPr>
              <a:t>Automatic re-execution on failure</a:t>
            </a:r>
          </a:p>
          <a:p>
            <a:pPr marL="579438" lvl="1" indent="-228600">
              <a:spcBef>
                <a:spcPts val="600"/>
              </a:spcBef>
              <a:buClr>
                <a:srgbClr val="7C8F97">
                  <a:lumMod val="60000"/>
                  <a:lumOff val="40000"/>
                </a:srgbClr>
              </a:buClr>
              <a:buFont typeface="Arial" pitchFamily="34" charset="0"/>
              <a:buChar char="•"/>
            </a:pPr>
            <a:r>
              <a:rPr lang="en-US" altLang="zh-TW" sz="2000" dirty="0">
                <a:latin typeface="Calisto MT"/>
              </a:rPr>
              <a:t>In a large cluster, some nodes are always slow or flaky</a:t>
            </a:r>
          </a:p>
          <a:p>
            <a:pPr marL="579438" lvl="1" indent="-228600">
              <a:spcBef>
                <a:spcPts val="600"/>
              </a:spcBef>
              <a:buClr>
                <a:srgbClr val="7C8F97">
                  <a:lumMod val="60000"/>
                  <a:lumOff val="40000"/>
                </a:srgbClr>
              </a:buClr>
              <a:buFont typeface="Arial" pitchFamily="34" charset="0"/>
              <a:buChar char="•"/>
            </a:pPr>
            <a:r>
              <a:rPr lang="en-US" altLang="zh-TW" sz="2000" dirty="0">
                <a:latin typeface="Calisto MT"/>
              </a:rPr>
              <a:t>Framework re-executes failed tasks</a:t>
            </a:r>
          </a:p>
          <a:p>
            <a:pPr lvl="0">
              <a:spcBef>
                <a:spcPts val="2000"/>
              </a:spcBef>
              <a:buClr>
                <a:srgbClr val="000000">
                  <a:lumMod val="75000"/>
                  <a:lumOff val="25000"/>
                </a:srgbClr>
              </a:buClr>
            </a:pPr>
            <a:r>
              <a:rPr lang="en-US" altLang="zh-TW" sz="2400" dirty="0">
                <a:latin typeface="Calisto MT"/>
              </a:rPr>
              <a:t>Locality optimizations</a:t>
            </a:r>
          </a:p>
          <a:p>
            <a:pPr marL="579438" lvl="1" indent="-228600">
              <a:spcBef>
                <a:spcPts val="600"/>
              </a:spcBef>
              <a:buClr>
                <a:srgbClr val="7C8F97">
                  <a:lumMod val="60000"/>
                  <a:lumOff val="40000"/>
                </a:srgbClr>
              </a:buClr>
              <a:buFont typeface="Arial" pitchFamily="34" charset="0"/>
              <a:buChar char="•"/>
            </a:pPr>
            <a:r>
              <a:rPr lang="en-US" altLang="zh-TW" sz="2000" dirty="0">
                <a:latin typeface="Calisto MT"/>
              </a:rPr>
              <a:t>With large data, bandwidth to data is a problem</a:t>
            </a:r>
          </a:p>
          <a:p>
            <a:pPr marL="579438" lvl="1" indent="-228600">
              <a:spcBef>
                <a:spcPts val="600"/>
              </a:spcBef>
              <a:buClr>
                <a:srgbClr val="7C8F97">
                  <a:lumMod val="60000"/>
                  <a:lumOff val="40000"/>
                </a:srgbClr>
              </a:buClr>
              <a:buFont typeface="Arial" pitchFamily="34" charset="0"/>
              <a:buChar char="•"/>
            </a:pPr>
            <a:r>
              <a:rPr lang="en-US" altLang="zh-TW" sz="2000" dirty="0">
                <a:latin typeface="Calisto MT"/>
              </a:rPr>
              <a:t>Map-Reduce + HDFS is a very effective solution</a:t>
            </a:r>
          </a:p>
          <a:p>
            <a:pPr marL="579438" lvl="1" indent="-228600">
              <a:spcBef>
                <a:spcPts val="600"/>
              </a:spcBef>
              <a:buClr>
                <a:srgbClr val="7C8F97">
                  <a:lumMod val="60000"/>
                  <a:lumOff val="40000"/>
                </a:srgbClr>
              </a:buClr>
              <a:buFont typeface="Arial" pitchFamily="34" charset="0"/>
              <a:buChar char="•"/>
            </a:pPr>
            <a:r>
              <a:rPr lang="en-US" altLang="zh-TW" sz="2000" dirty="0">
                <a:latin typeface="Calisto MT"/>
              </a:rPr>
              <a:t>Map-Reduce queries HDFS for locations of input data</a:t>
            </a:r>
          </a:p>
          <a:p>
            <a:pPr marL="579438" lvl="1" indent="-228600">
              <a:spcBef>
                <a:spcPts val="600"/>
              </a:spcBef>
              <a:buClr>
                <a:srgbClr val="7C8F97">
                  <a:lumMod val="60000"/>
                  <a:lumOff val="40000"/>
                </a:srgbClr>
              </a:buClr>
              <a:buFont typeface="Arial" pitchFamily="34" charset="0"/>
              <a:buChar char="•"/>
            </a:pPr>
            <a:r>
              <a:rPr lang="en-US" altLang="zh-TW" sz="2000" dirty="0">
                <a:latin typeface="Calisto MT"/>
              </a:rPr>
              <a:t>Map tasks are scheduled close to the inputs when possible</a:t>
            </a:r>
          </a:p>
          <a:p>
            <a:endParaRPr lang="zh-TW" altLang="en-US" dirty="0"/>
          </a:p>
        </p:txBody>
      </p:sp>
      <p:sp>
        <p:nvSpPr>
          <p:cNvPr id="4" name="投影片編號版面配置區 3"/>
          <p:cNvSpPr>
            <a:spLocks noGrp="1"/>
          </p:cNvSpPr>
          <p:nvPr>
            <p:ph type="sldNum" sz="quarter" idx="12"/>
          </p:nvPr>
        </p:nvSpPr>
        <p:spPr/>
        <p:txBody>
          <a:bodyPr/>
          <a:lstStyle/>
          <a:p>
            <a:fld id="{EBFB1032-EA64-7144-B003-9BCC9D94B503}" type="slidenum">
              <a:rPr lang="en-US" smtClean="0"/>
              <a:t>9</a:t>
            </a:fld>
            <a:endParaRPr lang="en-US" dirty="0"/>
          </a:p>
        </p:txBody>
      </p:sp>
    </p:spTree>
    <p:extLst>
      <p:ext uri="{BB962C8B-B14F-4D97-AF65-F5344CB8AC3E}">
        <p14:creationId xmlns:p14="http://schemas.microsoft.com/office/powerpoint/2010/main" val="805240615"/>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majorFont>
      <a:minorFont>
        <a:latin typeface="Calisto MT"/>
        <a:ea typeface=""/>
        <a:cs typeface=""/>
        <a:font script="Jpan" typeface="ＭＳ 明朝"/>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1018</TotalTime>
  <Words>4299</Words>
  <Application>Microsoft Office PowerPoint</Application>
  <PresentationFormat>如螢幕大小 (4:3)</PresentationFormat>
  <Paragraphs>526</Paragraphs>
  <Slides>52</Slides>
  <Notes>10</Notes>
  <HiddenSlides>0</HiddenSlides>
  <MMClips>0</MMClips>
  <ScaleCrop>false</ScaleCrop>
  <HeadingPairs>
    <vt:vector size="4" baseType="variant">
      <vt:variant>
        <vt:lpstr>佈景主題</vt:lpstr>
      </vt:variant>
      <vt:variant>
        <vt:i4>6</vt:i4>
      </vt:variant>
      <vt:variant>
        <vt:lpstr>投影片標題</vt:lpstr>
      </vt:variant>
      <vt:variant>
        <vt:i4>52</vt:i4>
      </vt:variant>
    </vt:vector>
  </HeadingPairs>
  <TitlesOfParts>
    <vt:vector size="58" baseType="lpstr">
      <vt:lpstr>Office 佈景主題</vt:lpstr>
      <vt:lpstr>1_Capital</vt:lpstr>
      <vt:lpstr>Office Theme</vt:lpstr>
      <vt:lpstr>1_Office Theme</vt:lpstr>
      <vt:lpstr>2_Office Theme</vt:lpstr>
      <vt:lpstr>3_Office Theme</vt:lpstr>
      <vt:lpstr>Introduction to Hadoop </vt:lpstr>
      <vt:lpstr>What is Hadoop</vt:lpstr>
      <vt:lpstr>Hadoop: Assumptions</vt:lpstr>
      <vt:lpstr>Design Principles of Hadoop</vt:lpstr>
      <vt:lpstr>Hadoop framework </vt:lpstr>
      <vt:lpstr>Hadoop Master/Slave Architecture</vt:lpstr>
      <vt:lpstr>Commodity Hardware</vt:lpstr>
      <vt:lpstr>MapReduce Paradigm</vt:lpstr>
      <vt:lpstr>MapReduce - Features</vt:lpstr>
      <vt:lpstr>Word Count over a Given Set of Web Pages</vt:lpstr>
      <vt:lpstr>How does MapReduce work?</vt:lpstr>
      <vt:lpstr>Worker, Task, Methods </vt:lpstr>
      <vt:lpstr>The MapReduce Framework</vt:lpstr>
      <vt:lpstr>Example MapReduce: To count the occurrences of words in the given set of documents</vt:lpstr>
      <vt:lpstr>MapReduce-Fault tolerance</vt:lpstr>
      <vt:lpstr>Hadoop Master/Slave Architecture</vt:lpstr>
      <vt:lpstr>PowerPoint 簡報</vt:lpstr>
      <vt:lpstr>HDFS Architecture</vt:lpstr>
      <vt:lpstr>Namenode and Datanodes</vt:lpstr>
      <vt:lpstr>File system Namespace</vt:lpstr>
      <vt:lpstr>Distributed File System</vt:lpstr>
      <vt:lpstr>Hadoop Distributed File System (HDFS)</vt:lpstr>
      <vt:lpstr>Filesystem Metadata</vt:lpstr>
      <vt:lpstr>Automatic Parallel Execution in MapReduce</vt:lpstr>
      <vt:lpstr>Mapping workers to Processors</vt:lpstr>
      <vt:lpstr>Task Granularity</vt:lpstr>
      <vt:lpstr>Additional support functions</vt:lpstr>
      <vt:lpstr>Map-Reduce Execution Engine (Example: Color Count)</vt:lpstr>
      <vt:lpstr>Properties of MapReduce Engine</vt:lpstr>
      <vt:lpstr>Properties of MapReduce Engine (Cont’d)</vt:lpstr>
      <vt:lpstr>Key-Value Pairs </vt:lpstr>
      <vt:lpstr>MapReduce Phases</vt:lpstr>
      <vt:lpstr>Example 1: Word Count</vt:lpstr>
      <vt:lpstr>Example 2: Color Count</vt:lpstr>
      <vt:lpstr>Example runs [1]</vt:lpstr>
      <vt:lpstr>MapReduce Runtime (see figure on next slide)</vt:lpstr>
      <vt:lpstr>MapReduce Runtime </vt:lpstr>
      <vt:lpstr>Execution overview</vt:lpstr>
      <vt:lpstr>Execution overview (cont.)</vt:lpstr>
      <vt:lpstr>Data Flow in a MapReduce Program in Hadoop</vt:lpstr>
      <vt:lpstr>Shuffle &amp; Sort in MapReduce</vt:lpstr>
      <vt:lpstr>Lifecycle of a MapReduce Job</vt:lpstr>
      <vt:lpstr>Example: k-mean clustering</vt:lpstr>
      <vt:lpstr>HDFS more details</vt:lpstr>
      <vt:lpstr>Namenode </vt:lpstr>
      <vt:lpstr>Datanode</vt:lpstr>
      <vt:lpstr>Data Replication</vt:lpstr>
      <vt:lpstr>DataNode failure and heartbeat</vt:lpstr>
      <vt:lpstr>PowerPoint 簡報</vt:lpstr>
      <vt:lpstr>PowerPoint 簡報</vt:lpstr>
      <vt:lpstr>The Communication Protocol</vt:lpstr>
      <vt:lpstr>User Interface &amp; Application Programming Interface</vt:lpstr>
    </vt:vector>
  </TitlesOfParts>
  <Company>WPI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Eltabakh</dc:creator>
  <cp:lastModifiedBy>dliu</cp:lastModifiedBy>
  <cp:revision>148</cp:revision>
  <dcterms:created xsi:type="dcterms:W3CDTF">2013-01-13T20:33:29Z</dcterms:created>
  <dcterms:modified xsi:type="dcterms:W3CDTF">2017-09-14T08:47:58Z</dcterms:modified>
</cp:coreProperties>
</file>