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507" r:id="rId2"/>
    <p:sldId id="508" r:id="rId3"/>
    <p:sldId id="509" r:id="rId4"/>
    <p:sldId id="510" r:id="rId5"/>
    <p:sldId id="511" r:id="rId6"/>
    <p:sldId id="527" r:id="rId7"/>
    <p:sldId id="530" r:id="rId8"/>
    <p:sldId id="533" r:id="rId9"/>
    <p:sldId id="541" r:id="rId10"/>
    <p:sldId id="547" r:id="rId11"/>
    <p:sldId id="546" r:id="rId12"/>
    <p:sldId id="549" r:id="rId13"/>
    <p:sldId id="301" r:id="rId14"/>
    <p:sldId id="558" r:id="rId15"/>
    <p:sldId id="559" r:id="rId16"/>
    <p:sldId id="561" r:id="rId17"/>
    <p:sldId id="562" r:id="rId18"/>
    <p:sldId id="563" r:id="rId19"/>
    <p:sldId id="564" r:id="rId20"/>
    <p:sldId id="565" r:id="rId21"/>
    <p:sldId id="556" r:id="rId22"/>
    <p:sldId id="578" r:id="rId23"/>
    <p:sldId id="322" r:id="rId24"/>
    <p:sldId id="580" r:id="rId25"/>
    <p:sldId id="581" r:id="rId26"/>
    <p:sldId id="582" r:id="rId27"/>
    <p:sldId id="583" r:id="rId28"/>
    <p:sldId id="584" r:id="rId29"/>
    <p:sldId id="585" r:id="rId30"/>
    <p:sldId id="586" r:id="rId31"/>
    <p:sldId id="323" r:id="rId32"/>
    <p:sldId id="299" r:id="rId33"/>
    <p:sldId id="300" r:id="rId34"/>
    <p:sldId id="611" r:id="rId35"/>
    <p:sldId id="613" r:id="rId36"/>
    <p:sldId id="618"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921" autoAdjust="0"/>
    <p:restoredTop sz="81737" autoAdjust="0"/>
  </p:normalViewPr>
  <p:slideViewPr>
    <p:cSldViewPr snapToGrid="0" snapToObjects="1">
      <p:cViewPr varScale="1">
        <p:scale>
          <a:sx n="79" d="100"/>
          <a:sy n="79" d="100"/>
        </p:scale>
        <p:origin x="-1354" y="-67"/>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 Id="rId4"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 Id="rId5" Type="http://schemas.openxmlformats.org/officeDocument/2006/relationships/image" Target="../media/image17.emf"/><Relationship Id="rId4"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3F7C37-EA73-AB49-A99E-288F264E2EE5}" type="datetimeFigureOut">
              <a:rPr lang="en-US" smtClean="0"/>
              <a:pPr/>
              <a:t>12/7/2017</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4E1879-774E-0543-A054-9A8E05C48EB5}" type="slidenum">
              <a:rPr lang="en-CA" smtClean="0"/>
              <a:pPr/>
              <a:t>‹#›</a:t>
            </a:fld>
            <a:endParaRPr lang="en-CA"/>
          </a:p>
        </p:txBody>
      </p:sp>
    </p:spTree>
    <p:extLst>
      <p:ext uri="{BB962C8B-B14F-4D97-AF65-F5344CB8AC3E}">
        <p14:creationId xmlns:p14="http://schemas.microsoft.com/office/powerpoint/2010/main" val="19883157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dirty="0" smtClean="0">
                <a:solidFill>
                  <a:schemeClr val="tx1"/>
                </a:solidFill>
                <a:latin typeface="+mn-lt"/>
                <a:ea typeface="+mn-ea"/>
                <a:cs typeface="+mn-cs"/>
              </a:rPr>
              <a:t>Þ	Figure 8.6 Comparing PCA and FLDA (adapted from </a:t>
            </a:r>
            <a:r>
              <a:rPr lang="en-US" sz="1200" kern="1200" dirty="0" err="1" smtClean="0">
                <a:solidFill>
                  <a:schemeClr val="tx1"/>
                </a:solidFill>
                <a:latin typeface="+mn-lt"/>
                <a:ea typeface="+mn-ea"/>
                <a:cs typeface="+mn-cs"/>
              </a:rPr>
              <a:t>Belhumeur</a:t>
            </a:r>
            <a:r>
              <a:rPr lang="en-US" sz="1200" kern="1200" dirty="0" smtClean="0">
                <a:solidFill>
                  <a:schemeClr val="tx1"/>
                </a:solidFill>
                <a:latin typeface="+mn-lt"/>
                <a:ea typeface="+mn-ea"/>
                <a:cs typeface="+mn-cs"/>
              </a:rPr>
              <a:t> et al., 1997)	245</a:t>
            </a:r>
          </a:p>
          <a:p>
            <a:r>
              <a:rPr lang="en-US" sz="1200" kern="1200" dirty="0" smtClean="0">
                <a:solidFill>
                  <a:schemeClr val="tx1"/>
                </a:solidFill>
                <a:latin typeface="+mn-lt"/>
                <a:ea typeface="+mn-ea"/>
                <a:cs typeface="+mn-cs"/>
              </a:rPr>
              <a:t>Þ	Figure 9.3 The Markov blanket for variable </a:t>
            </a:r>
            <a:r>
              <a:rPr lang="en-US" sz="1200" i="1" kern="1200" dirty="0" smtClean="0">
                <a:solidFill>
                  <a:schemeClr val="tx1"/>
                </a:solidFill>
                <a:latin typeface="+mn-lt"/>
                <a:ea typeface="+mn-ea"/>
                <a:cs typeface="+mn-cs"/>
              </a:rPr>
              <a:t>x</a:t>
            </a:r>
            <a:r>
              <a:rPr lang="en-US" sz="1200" kern="1200" baseline="-25000" dirty="0" smtClean="0">
                <a:solidFill>
                  <a:schemeClr val="tx1"/>
                </a:solidFill>
                <a:latin typeface="+mn-lt"/>
                <a:ea typeface="+mn-ea"/>
                <a:cs typeface="+mn-cs"/>
              </a:rPr>
              <a:t>6</a:t>
            </a:r>
            <a:r>
              <a:rPr lang="en-US" sz="1200" kern="1200" dirty="0" smtClean="0">
                <a:solidFill>
                  <a:schemeClr val="tx1"/>
                </a:solidFill>
                <a:latin typeface="+mn-lt"/>
                <a:ea typeface="+mn-ea"/>
                <a:cs typeface="+mn-cs"/>
              </a:rPr>
              <a:t> in a 10-variable Bayesian network.	273</a:t>
            </a:r>
          </a:p>
          <a:p>
            <a:r>
              <a:rPr lang="en-US" sz="1200" kern="1200" dirty="0" smtClean="0">
                <a:solidFill>
                  <a:schemeClr val="tx1"/>
                </a:solidFill>
                <a:latin typeface="+mn-lt"/>
                <a:ea typeface="+mn-ea"/>
                <a:cs typeface="+mn-cs"/>
              </a:rPr>
              <a:t>Þ	Figure 9.4 The weather data: (a) reduced version;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corresponding AD tree	275</a:t>
            </a:r>
          </a:p>
          <a:p>
            <a:r>
              <a:rPr lang="en-US" sz="1200" kern="1200" dirty="0" smtClean="0">
                <a:solidFill>
                  <a:schemeClr val="tx1"/>
                </a:solidFill>
                <a:latin typeface="+mn-lt"/>
                <a:ea typeface="+mn-ea"/>
                <a:cs typeface="+mn-cs"/>
              </a:rPr>
              <a:t>Þ	Figure 9.5 A two-class mixture model	277</a:t>
            </a:r>
          </a:p>
          <a:p>
            <a:r>
              <a:rPr lang="en-US" sz="1200" kern="1200" dirty="0" smtClean="0">
                <a:solidFill>
                  <a:schemeClr val="tx1"/>
                </a:solidFill>
                <a:latin typeface="+mn-lt"/>
                <a:ea typeface="+mn-ea"/>
                <a:cs typeface="+mn-cs"/>
              </a:rPr>
              <a:t>Þ	Figure 9.6 </a:t>
            </a:r>
            <a:r>
              <a:rPr lang="en-US" sz="1200" kern="1200" dirty="0" err="1" smtClean="0">
                <a:solidFill>
                  <a:schemeClr val="tx1"/>
                </a:solidFill>
                <a:latin typeface="+mn-lt"/>
                <a:ea typeface="+mn-ea"/>
                <a:cs typeface="+mn-cs"/>
              </a:rPr>
              <a:t>DensiTree</a:t>
            </a:r>
            <a:r>
              <a:rPr lang="en-US" sz="1200" kern="1200" dirty="0" smtClean="0">
                <a:solidFill>
                  <a:schemeClr val="tx1"/>
                </a:solidFill>
                <a:latin typeface="+mn-lt"/>
                <a:ea typeface="+mn-ea"/>
                <a:cs typeface="+mn-cs"/>
              </a:rPr>
              <a:t> showing possible hierarchical </a:t>
            </a:r>
            <a:r>
              <a:rPr lang="en-US" sz="1200" kern="1200" dirty="0" err="1" smtClean="0">
                <a:solidFill>
                  <a:schemeClr val="tx1"/>
                </a:solidFill>
                <a:latin typeface="+mn-lt"/>
                <a:ea typeface="+mn-ea"/>
                <a:cs typeface="+mn-cs"/>
              </a:rPr>
              <a:t>clusterings</a:t>
            </a:r>
            <a:r>
              <a:rPr lang="en-US" sz="1200" kern="1200" dirty="0" smtClean="0">
                <a:solidFill>
                  <a:schemeClr val="tx1"/>
                </a:solidFill>
                <a:latin typeface="+mn-lt"/>
                <a:ea typeface="+mn-ea"/>
                <a:cs typeface="+mn-cs"/>
              </a:rPr>
              <a:t> of a given dataset	282</a:t>
            </a:r>
          </a:p>
          <a:p>
            <a:r>
              <a:rPr lang="en-US" sz="1200" kern="1200" dirty="0" smtClean="0">
                <a:solidFill>
                  <a:schemeClr val="tx1"/>
                </a:solidFill>
                <a:latin typeface="+mn-lt"/>
                <a:ea typeface="+mn-ea"/>
                <a:cs typeface="+mn-cs"/>
              </a:rPr>
              <a:t>Þ	Figure 9.7 Probability contours for three types of model, all based on Gaussians	284</a:t>
            </a:r>
          </a:p>
          <a:p>
            <a:r>
              <a:rPr lang="en-US" sz="1200" kern="1200" dirty="0" smtClean="0">
                <a:solidFill>
                  <a:schemeClr val="tx1"/>
                </a:solidFill>
                <a:latin typeface="+mn-lt"/>
                <a:ea typeface="+mn-ea"/>
                <a:cs typeface="+mn-cs"/>
              </a:rPr>
              <a:t>Þ	Figure 9.8 (a) Bayesian network for a mixture model;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multiple copies of the Bayesian network, one for each observation;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plate notation version of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292</a:t>
            </a:r>
          </a:p>
          <a:p>
            <a:r>
              <a:rPr lang="en-US" sz="1200" kern="1200" dirty="0" smtClean="0">
                <a:solidFill>
                  <a:schemeClr val="tx1"/>
                </a:solidFill>
                <a:latin typeface="+mn-lt"/>
                <a:ea typeface="+mn-ea"/>
                <a:cs typeface="+mn-cs"/>
              </a:rPr>
              <a:t>Þ	Figure 9.9 (a) A Bayesian network for probabilistic PCA;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an equal-probability contour for a Gaussian distribution along with its covariance matrix’s principal eigenvector	293</a:t>
            </a:r>
          </a:p>
          <a:p>
            <a:r>
              <a:rPr lang="en-US" sz="1200" kern="1200" dirty="0" smtClean="0">
                <a:solidFill>
                  <a:schemeClr val="tx1"/>
                </a:solidFill>
                <a:latin typeface="+mn-lt"/>
                <a:ea typeface="+mn-ea"/>
                <a:cs typeface="+mn-cs"/>
              </a:rPr>
              <a:t>Þ	Figure 9.10 The singular value decomposition of a </a:t>
            </a:r>
            <a:r>
              <a:rPr lang="en-US" sz="1200" i="1" kern="1200" dirty="0" err="1" smtClean="0">
                <a:solidFill>
                  <a:schemeClr val="tx1"/>
                </a:solidFill>
                <a:latin typeface="+mn-lt"/>
                <a:ea typeface="+mn-ea"/>
                <a:cs typeface="+mn-cs"/>
              </a:rPr>
              <a:t>t</a:t>
            </a:r>
            <a:r>
              <a:rPr lang="en-US" sz="1200" kern="1200" dirty="0" smtClean="0">
                <a:solidFill>
                  <a:schemeClr val="tx1"/>
                </a:solidFill>
                <a:latin typeface="+mn-lt"/>
                <a:ea typeface="+mn-ea"/>
                <a:cs typeface="+mn-cs"/>
              </a:rPr>
              <a:t> by </a:t>
            </a:r>
            <a:r>
              <a:rPr lang="en-US" sz="1200" i="1" kern="1200" dirty="0" err="1" smtClean="0">
                <a:solidFill>
                  <a:schemeClr val="tx1"/>
                </a:solidFill>
                <a:latin typeface="+mn-lt"/>
                <a:ea typeface="+mn-ea"/>
                <a:cs typeface="+mn-cs"/>
              </a:rPr>
              <a:t>d</a:t>
            </a:r>
            <a:r>
              <a:rPr lang="en-US" sz="1200" kern="1200" dirty="0" smtClean="0">
                <a:solidFill>
                  <a:schemeClr val="tx1"/>
                </a:solidFill>
                <a:latin typeface="+mn-lt"/>
                <a:ea typeface="+mn-ea"/>
                <a:cs typeface="+mn-cs"/>
              </a:rPr>
              <a:t> matrix.	296</a:t>
            </a:r>
          </a:p>
          <a:p>
            <a:r>
              <a:rPr lang="en-US" sz="1200" kern="1200" dirty="0" smtClean="0">
                <a:solidFill>
                  <a:schemeClr val="tx1"/>
                </a:solidFill>
                <a:latin typeface="+mn-lt"/>
                <a:ea typeface="+mn-ea"/>
                <a:cs typeface="+mn-cs"/>
              </a:rPr>
              <a:t>Þ	Figure 9.11 Graphical models for (a) </a:t>
            </a:r>
            <a:r>
              <a:rPr lang="en-US" sz="1200" kern="1200" dirty="0" err="1" smtClean="0">
                <a:solidFill>
                  <a:schemeClr val="tx1"/>
                </a:solidFill>
                <a:latin typeface="+mn-lt"/>
                <a:ea typeface="+mn-ea"/>
                <a:cs typeface="+mn-cs"/>
              </a:rPr>
              <a:t>pLSA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LDA</a:t>
            </a:r>
            <a:r>
              <a:rPr lang="en-US" sz="1200" kern="1200" baseline="300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smoothed </a:t>
            </a:r>
            <a:r>
              <a:rPr lang="en-US" sz="1200" kern="1200" dirty="0" err="1" smtClean="0">
                <a:solidFill>
                  <a:schemeClr val="tx1"/>
                </a:solidFill>
                <a:latin typeface="+mn-lt"/>
                <a:ea typeface="+mn-ea"/>
                <a:cs typeface="+mn-cs"/>
              </a:rPr>
              <a:t>LDA</a:t>
            </a:r>
            <a:r>
              <a:rPr lang="en-US" sz="1200" kern="1200" baseline="300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298</a:t>
            </a:r>
          </a:p>
          <a:p>
            <a:r>
              <a:rPr lang="en-US" sz="1200" kern="1200" dirty="0" smtClean="0">
                <a:solidFill>
                  <a:schemeClr val="tx1"/>
                </a:solidFill>
                <a:latin typeface="+mn-lt"/>
                <a:ea typeface="+mn-ea"/>
                <a:cs typeface="+mn-cs"/>
              </a:rPr>
              <a:t>Þ	Figure 9.12 (a) Bayesian network and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corresponding factor graph.	300</a:t>
            </a:r>
          </a:p>
          <a:p>
            <a:r>
              <a:rPr lang="en-US" sz="1200" kern="1200" dirty="0" smtClean="0">
                <a:solidFill>
                  <a:schemeClr val="tx1"/>
                </a:solidFill>
                <a:latin typeface="+mn-lt"/>
                <a:ea typeface="+mn-ea"/>
                <a:cs typeface="+mn-cs"/>
              </a:rPr>
              <a:t>Þ	Figure 9.13 The Markov blanket for variable </a:t>
            </a:r>
            <a:r>
              <a:rPr lang="en-US" sz="1200" i="1" kern="1200" dirty="0" smtClean="0">
                <a:solidFill>
                  <a:schemeClr val="tx1"/>
                </a:solidFill>
                <a:latin typeface="+mn-lt"/>
                <a:ea typeface="+mn-ea"/>
                <a:cs typeface="+mn-cs"/>
              </a:rPr>
              <a:t>x</a:t>
            </a:r>
            <a:r>
              <a:rPr lang="en-US" sz="1200" kern="1200" baseline="-25000" dirty="0" smtClean="0">
                <a:solidFill>
                  <a:schemeClr val="tx1"/>
                </a:solidFill>
                <a:latin typeface="+mn-lt"/>
                <a:ea typeface="+mn-ea"/>
                <a:cs typeface="+mn-cs"/>
              </a:rPr>
              <a:t>6</a:t>
            </a:r>
            <a:r>
              <a:rPr lang="en-US" sz="1200" kern="1200" dirty="0" smtClean="0">
                <a:solidFill>
                  <a:schemeClr val="tx1"/>
                </a:solidFill>
                <a:latin typeface="+mn-lt"/>
                <a:ea typeface="+mn-ea"/>
                <a:cs typeface="+mn-cs"/>
              </a:rPr>
              <a:t> in a 10-variable factor graph	300</a:t>
            </a:r>
          </a:p>
          <a:p>
            <a:r>
              <a:rPr lang="en-US" sz="1200" kern="1200" dirty="0" smtClean="0">
                <a:solidFill>
                  <a:schemeClr val="tx1"/>
                </a:solidFill>
                <a:latin typeface="+mn-lt"/>
                <a:ea typeface="+mn-ea"/>
                <a:cs typeface="+mn-cs"/>
              </a:rPr>
              <a:t>Þ	Figure 9.14 (a) and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Bayesian network and corresponding factor graph;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d</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model and corresponding factor graph.	301</a:t>
            </a:r>
          </a:p>
          <a:p>
            <a:r>
              <a:rPr lang="en-US" sz="1200" kern="1200" dirty="0" smtClean="0">
                <a:solidFill>
                  <a:schemeClr val="tx1"/>
                </a:solidFill>
                <a:latin typeface="+mn-lt"/>
                <a:ea typeface="+mn-ea"/>
                <a:cs typeface="+mn-cs"/>
              </a:rPr>
              <a:t>Þ	Figure 9.15 (a) Bayesian network representing the </a:t>
            </a:r>
            <a:r>
              <a:rPr lang="en-US" sz="1200" i="1" kern="1200" dirty="0" smtClean="0">
                <a:solidFill>
                  <a:schemeClr val="tx1"/>
                </a:solidFill>
                <a:latin typeface="+mn-lt"/>
                <a:ea typeface="+mn-ea"/>
                <a:cs typeface="+mn-cs"/>
              </a:rPr>
              <a:t>joint</a:t>
            </a:r>
            <a:r>
              <a:rPr lang="en-US" sz="1200" kern="1200" dirty="0" smtClean="0">
                <a:solidFill>
                  <a:schemeClr val="tx1"/>
                </a:solidFill>
                <a:latin typeface="+mn-lt"/>
                <a:ea typeface="+mn-ea"/>
                <a:cs typeface="+mn-cs"/>
              </a:rPr>
              <a:t> distribution of </a:t>
            </a:r>
            <a:r>
              <a:rPr lang="en-US" sz="1200" i="1" kern="1200" dirty="0" err="1" smtClean="0">
                <a:solidFill>
                  <a:schemeClr val="tx1"/>
                </a:solidFill>
                <a:latin typeface="+mn-lt"/>
                <a:ea typeface="+mn-ea"/>
                <a:cs typeface="+mn-cs"/>
              </a:rPr>
              <a:t>y</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and</a:t>
            </a:r>
            <a:r>
              <a:rPr lang="en-US" sz="1200" kern="1200" dirty="0" smtClean="0">
                <a:solidFill>
                  <a:schemeClr val="tx1"/>
                </a:solidFill>
                <a:latin typeface="+mn-lt"/>
                <a:ea typeface="+mn-ea"/>
                <a:cs typeface="+mn-cs"/>
              </a:rPr>
              <a:t> its parents;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a factor graph for a logistic regression for the </a:t>
            </a:r>
            <a:r>
              <a:rPr lang="en-US" sz="1200" i="1" kern="1200" dirty="0" smtClean="0">
                <a:solidFill>
                  <a:schemeClr val="tx1"/>
                </a:solidFill>
                <a:latin typeface="+mn-lt"/>
                <a:ea typeface="+mn-ea"/>
                <a:cs typeface="+mn-cs"/>
              </a:rPr>
              <a:t>conditional</a:t>
            </a:r>
            <a:r>
              <a:rPr lang="en-US" sz="1200" kern="1200" dirty="0" smtClean="0">
                <a:solidFill>
                  <a:schemeClr val="tx1"/>
                </a:solidFill>
                <a:latin typeface="+mn-lt"/>
                <a:ea typeface="+mn-ea"/>
                <a:cs typeface="+mn-cs"/>
              </a:rPr>
              <a:t> distribution of </a:t>
            </a:r>
            <a:r>
              <a:rPr lang="en-US" sz="1200" i="1" kern="1200" dirty="0" err="1" smtClean="0">
                <a:solidFill>
                  <a:schemeClr val="tx1"/>
                </a:solidFill>
                <a:latin typeface="+mn-lt"/>
                <a:ea typeface="+mn-ea"/>
                <a:cs typeface="+mn-cs"/>
              </a:rPr>
              <a:t>y</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given</a:t>
            </a:r>
            <a:r>
              <a:rPr lang="en-US" sz="1200" kern="1200" dirty="0" smtClean="0">
                <a:solidFill>
                  <a:schemeClr val="tx1"/>
                </a:solidFill>
                <a:latin typeface="+mn-lt"/>
                <a:ea typeface="+mn-ea"/>
                <a:cs typeface="+mn-cs"/>
              </a:rPr>
              <a:t> its parents.	301</a:t>
            </a:r>
          </a:p>
          <a:p>
            <a:r>
              <a:rPr lang="en-US" sz="1200" kern="1200" dirty="0" smtClean="0">
                <a:solidFill>
                  <a:schemeClr val="tx1"/>
                </a:solidFill>
                <a:latin typeface="+mn-lt"/>
                <a:ea typeface="+mn-ea"/>
                <a:cs typeface="+mn-cs"/>
              </a:rPr>
              <a:t>Þ	Figure 9.16 (a) Undirected graph representing a Markov random field structure;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corresponding factor graph.	302</a:t>
            </a:r>
          </a:p>
          <a:p>
            <a:r>
              <a:rPr lang="en-US" sz="1200" kern="1200" dirty="0" smtClean="0">
                <a:solidFill>
                  <a:schemeClr val="tx1"/>
                </a:solidFill>
                <a:latin typeface="+mn-lt"/>
                <a:ea typeface="+mn-ea"/>
                <a:cs typeface="+mn-cs"/>
              </a:rPr>
              <a:t>Þ	Figure 9.17 Message sequence in an example factor graph	305</a:t>
            </a:r>
          </a:p>
          <a:p>
            <a:r>
              <a:rPr lang="en-US" sz="1200" kern="1200" dirty="0" smtClean="0">
                <a:solidFill>
                  <a:schemeClr val="tx1"/>
                </a:solidFill>
                <a:latin typeface="+mn-lt"/>
                <a:ea typeface="+mn-ea"/>
                <a:cs typeface="+mn-cs"/>
              </a:rPr>
              <a:t>Þ	Figure 9.18 (a) and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First- and second-order Markov models for a sequence of variables;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Hidden Markov model; (</a:t>
            </a:r>
            <a:r>
              <a:rPr lang="en-US" sz="1200" kern="1200" dirty="0" err="1" smtClean="0">
                <a:solidFill>
                  <a:schemeClr val="tx1"/>
                </a:solidFill>
                <a:latin typeface="+mn-lt"/>
                <a:ea typeface="+mn-ea"/>
                <a:cs typeface="+mn-cs"/>
              </a:rPr>
              <a:t>d</a:t>
            </a:r>
            <a:r>
              <a:rPr lang="en-US" sz="1200" kern="1200" dirty="0" smtClean="0">
                <a:solidFill>
                  <a:schemeClr val="tx1"/>
                </a:solidFill>
                <a:latin typeface="+mn-lt"/>
                <a:ea typeface="+mn-ea"/>
                <a:cs typeface="+mn-cs"/>
              </a:rPr>
              <a:t>) Markov random field.	318</a:t>
            </a:r>
          </a:p>
          <a:p>
            <a:r>
              <a:rPr lang="en-US" sz="1200" kern="1200" dirty="0" smtClean="0">
                <a:solidFill>
                  <a:schemeClr val="tx1"/>
                </a:solidFill>
                <a:latin typeface="+mn-lt"/>
                <a:ea typeface="+mn-ea"/>
                <a:cs typeface="+mn-cs"/>
              </a:rPr>
              <a:t>Þ	Figure 9.19 Mining emails for meeting details	319</a:t>
            </a:r>
          </a:p>
          <a:p>
            <a:r>
              <a:rPr lang="en-US" sz="1200" kern="1200" dirty="0" smtClean="0">
                <a:solidFill>
                  <a:schemeClr val="tx1"/>
                </a:solidFill>
                <a:latin typeface="+mn-lt"/>
                <a:ea typeface="+mn-ea"/>
                <a:cs typeface="+mn-cs"/>
              </a:rPr>
              <a:t>Þ	Figure 9.20 (a) Dynamic Bayesian network representation of a hidden Markov model;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Similarly structured Markov random field;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Factor graph for (a); (</a:t>
            </a:r>
            <a:r>
              <a:rPr lang="en-US" sz="1200" kern="1200" dirty="0" err="1" smtClean="0">
                <a:solidFill>
                  <a:schemeClr val="tx1"/>
                </a:solidFill>
                <a:latin typeface="+mn-lt"/>
                <a:ea typeface="+mn-ea"/>
                <a:cs typeface="+mn-cs"/>
              </a:rPr>
              <a:t>d</a:t>
            </a:r>
            <a:r>
              <a:rPr lang="en-US" sz="1200" kern="1200" dirty="0" smtClean="0">
                <a:solidFill>
                  <a:schemeClr val="tx1"/>
                </a:solidFill>
                <a:latin typeface="+mn-lt"/>
                <a:ea typeface="+mn-ea"/>
                <a:cs typeface="+mn-cs"/>
              </a:rPr>
              <a:t>) factor graph for a linear chain conditional random field.	319</a:t>
            </a:r>
          </a:p>
          <a:p>
            <a:r>
              <a:rPr lang="en-US" sz="1200" kern="1200" dirty="0" smtClean="0">
                <a:solidFill>
                  <a:schemeClr val="tx1"/>
                </a:solidFill>
                <a:latin typeface="+mn-lt"/>
                <a:ea typeface="+mn-ea"/>
                <a:cs typeface="+mn-cs"/>
              </a:rPr>
              <a:t>Þ	Figure 10.1 A feedforward neural network.	333</a:t>
            </a:r>
          </a:p>
          <a:p>
            <a:r>
              <a:rPr lang="en-US" sz="1200" kern="1200" dirty="0" smtClean="0">
                <a:solidFill>
                  <a:schemeClr val="tx1"/>
                </a:solidFill>
                <a:latin typeface="+mn-lt"/>
                <a:ea typeface="+mn-ea"/>
                <a:cs typeface="+mn-cs"/>
              </a:rPr>
              <a:t>Þ	Figure 10.2 Computation graph showing forward propagation in a deep network	334</a:t>
            </a:r>
          </a:p>
          <a:p>
            <a:r>
              <a:rPr lang="en-US" sz="1200" kern="1200" dirty="0" smtClean="0">
                <a:solidFill>
                  <a:schemeClr val="tx1"/>
                </a:solidFill>
                <a:latin typeface="+mn-lt"/>
                <a:ea typeface="+mn-ea"/>
                <a:cs typeface="+mn-cs"/>
              </a:rPr>
              <a:t>Þ	Figure 10.3 Backpropagation in a deep network (the forward computation is shown with gray arrows)	337</a:t>
            </a:r>
          </a:p>
          <a:p>
            <a:r>
              <a:rPr lang="en-US" sz="1200" kern="1200" dirty="0" smtClean="0">
                <a:solidFill>
                  <a:schemeClr val="tx1"/>
                </a:solidFill>
                <a:latin typeface="+mn-lt"/>
                <a:ea typeface="+mn-ea"/>
                <a:cs typeface="+mn-cs"/>
              </a:rPr>
              <a:t>Þ	Figure 10.4 Parameter update that follow the forward and backward propagation steps (shown with gray arrows)	337</a:t>
            </a:r>
          </a:p>
          <a:p>
            <a:r>
              <a:rPr lang="en-US" sz="1200" kern="1200" dirty="0" smtClean="0">
                <a:solidFill>
                  <a:schemeClr val="tx1"/>
                </a:solidFill>
                <a:latin typeface="+mn-lt"/>
                <a:ea typeface="+mn-ea"/>
                <a:cs typeface="+mn-cs"/>
              </a:rPr>
              <a:t>Þ	Figure 10.5 Typical learning curves for the training and validation sets	339</a:t>
            </a:r>
          </a:p>
          <a:p>
            <a:r>
              <a:rPr lang="en-US" sz="1200" kern="1200" dirty="0" smtClean="0">
                <a:solidFill>
                  <a:schemeClr val="tx1"/>
                </a:solidFill>
                <a:latin typeface="+mn-lt"/>
                <a:ea typeface="+mn-ea"/>
                <a:cs typeface="+mn-cs"/>
              </a:rPr>
              <a:t>Þ	Figure 10.6 </a:t>
            </a:r>
            <a:r>
              <a:rPr lang="en-US" sz="1200" kern="1200" dirty="0" err="1" smtClean="0">
                <a:solidFill>
                  <a:schemeClr val="tx1"/>
                </a:solidFill>
                <a:latin typeface="+mn-lt"/>
                <a:ea typeface="+mn-ea"/>
                <a:cs typeface="+mn-cs"/>
              </a:rPr>
              <a:t>Pseudocode</a:t>
            </a:r>
            <a:r>
              <a:rPr lang="en-US" sz="1200" kern="1200" dirty="0" smtClean="0">
                <a:solidFill>
                  <a:schemeClr val="tx1"/>
                </a:solidFill>
                <a:latin typeface="+mn-lt"/>
                <a:ea typeface="+mn-ea"/>
                <a:cs typeface="+mn-cs"/>
              </a:rPr>
              <a:t> for mini-batch based stochastic gradient descent	341</a:t>
            </a:r>
          </a:p>
          <a:p>
            <a:r>
              <a:rPr lang="en-US" sz="1200" kern="1200" dirty="0" smtClean="0">
                <a:solidFill>
                  <a:schemeClr val="tx1"/>
                </a:solidFill>
                <a:latin typeface="+mn-lt"/>
                <a:ea typeface="+mn-ea"/>
                <a:cs typeface="+mn-cs"/>
              </a:rPr>
              <a:t>Þ	Figure 10.7 Typical convolutional neural network architecture	344</a:t>
            </a:r>
          </a:p>
          <a:p>
            <a:r>
              <a:rPr lang="en-US" sz="1200" kern="1200" dirty="0" smtClean="0">
                <a:solidFill>
                  <a:schemeClr val="tx1"/>
                </a:solidFill>
                <a:latin typeface="+mn-lt"/>
                <a:ea typeface="+mn-ea"/>
                <a:cs typeface="+mn-cs"/>
              </a:rPr>
              <a:t>Þ	Figure 10.8 Original image; filtered with the two </a:t>
            </a:r>
            <a:r>
              <a:rPr lang="en-US" sz="1200" kern="1200" dirty="0" err="1" smtClean="0">
                <a:solidFill>
                  <a:schemeClr val="tx1"/>
                </a:solidFill>
                <a:latin typeface="+mn-lt"/>
                <a:ea typeface="+mn-ea"/>
                <a:cs typeface="+mn-cs"/>
              </a:rPr>
              <a:t>Sobel</a:t>
            </a:r>
            <a:r>
              <a:rPr lang="en-US" sz="1200" kern="1200" dirty="0" smtClean="0">
                <a:solidFill>
                  <a:schemeClr val="tx1"/>
                </a:solidFill>
                <a:latin typeface="+mn-lt"/>
                <a:ea typeface="+mn-ea"/>
                <a:cs typeface="+mn-cs"/>
              </a:rPr>
              <a:t> operators; magnitude of the result	346</a:t>
            </a:r>
          </a:p>
          <a:p>
            <a:r>
              <a:rPr lang="en-US" sz="1200" kern="1200" dirty="0" smtClean="0">
                <a:solidFill>
                  <a:schemeClr val="tx1"/>
                </a:solidFill>
                <a:latin typeface="+mn-lt"/>
                <a:ea typeface="+mn-ea"/>
                <a:cs typeface="+mn-cs"/>
              </a:rPr>
              <a:t>Þ	Figure 10.9 Example of the convolution, pooling and decimation operations used in convolutional neural networks	347</a:t>
            </a:r>
          </a:p>
          <a:p>
            <a:r>
              <a:rPr lang="en-US" sz="1200" kern="1200" dirty="0" smtClean="0">
                <a:solidFill>
                  <a:schemeClr val="tx1"/>
                </a:solidFill>
                <a:latin typeface="+mn-lt"/>
                <a:ea typeface="+mn-ea"/>
                <a:cs typeface="+mn-cs"/>
              </a:rPr>
              <a:t>Þ	Figure 10.10 A simple autoencoder	350</a:t>
            </a:r>
          </a:p>
          <a:p>
            <a:r>
              <a:rPr lang="en-US" sz="1200" kern="1200" dirty="0" smtClean="0">
                <a:solidFill>
                  <a:schemeClr val="tx1"/>
                </a:solidFill>
                <a:latin typeface="+mn-lt"/>
                <a:ea typeface="+mn-ea"/>
                <a:cs typeface="+mn-cs"/>
              </a:rPr>
              <a:t>Þ	Figure 10.11 A deep autoencoder with multiple layers of transformation	350</a:t>
            </a:r>
          </a:p>
          <a:p>
            <a:r>
              <a:rPr lang="en-US" sz="1200" kern="1200" dirty="0" smtClean="0">
                <a:solidFill>
                  <a:schemeClr val="tx1"/>
                </a:solidFill>
                <a:latin typeface="+mn-lt"/>
                <a:ea typeface="+mn-ea"/>
                <a:cs typeface="+mn-cs"/>
              </a:rPr>
              <a:t>Þ	Figure 10.12 Low dimensional principal component space (left) compared with one learned by a deep autoencoder (right), from Hinton and Salakhutdinov (2006).	350</a:t>
            </a:r>
          </a:p>
          <a:p>
            <a:r>
              <a:rPr lang="en-US" sz="1200" kern="1200" dirty="0" smtClean="0">
                <a:solidFill>
                  <a:schemeClr val="tx1"/>
                </a:solidFill>
                <a:latin typeface="+mn-lt"/>
                <a:ea typeface="+mn-ea"/>
                <a:cs typeface="+mn-cs"/>
              </a:rPr>
              <a:t>Þ	Figure 10.13 Boltzmann machines: (a) fully connected;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restricted;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more general form of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352</a:t>
            </a:r>
          </a:p>
          <a:p>
            <a:r>
              <a:rPr lang="en-US" sz="1200" kern="1200" dirty="0" smtClean="0">
                <a:solidFill>
                  <a:schemeClr val="tx1"/>
                </a:solidFill>
                <a:latin typeface="+mn-lt"/>
                <a:ea typeface="+mn-ea"/>
                <a:cs typeface="+mn-cs"/>
              </a:rPr>
              <a:t>Þ	Figure 10.14 (a) Deep Boltzmann machine and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deep belief network	356</a:t>
            </a:r>
          </a:p>
          <a:p>
            <a:r>
              <a:rPr lang="en-US" sz="1200" kern="1200" dirty="0" smtClean="0">
                <a:solidFill>
                  <a:schemeClr val="tx1"/>
                </a:solidFill>
                <a:latin typeface="+mn-lt"/>
                <a:ea typeface="+mn-ea"/>
                <a:cs typeface="+mn-cs"/>
              </a:rPr>
              <a:t>Þ	Figure 10.15 (a) Feedforward network transformed into a recurrent network;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hidden Markov model;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recurrent network obtained by unwrapping (a)	358</a:t>
            </a:r>
          </a:p>
          <a:p>
            <a:r>
              <a:rPr lang="en-US" sz="1200" kern="1200" dirty="0" smtClean="0">
                <a:solidFill>
                  <a:schemeClr val="tx1"/>
                </a:solidFill>
                <a:latin typeface="+mn-lt"/>
                <a:ea typeface="+mn-ea"/>
                <a:cs typeface="+mn-cs"/>
              </a:rPr>
              <a:t>Þ	Figure 10.16 Structure of a “long short term memory” unit.	359</a:t>
            </a:r>
          </a:p>
          <a:p>
            <a:r>
              <a:rPr lang="en-US" sz="1200" kern="1200" dirty="0" smtClean="0">
                <a:solidFill>
                  <a:schemeClr val="tx1"/>
                </a:solidFill>
                <a:latin typeface="+mn-lt"/>
                <a:ea typeface="+mn-ea"/>
                <a:cs typeface="+mn-cs"/>
              </a:rPr>
              <a:t>Þ	Figure 10.17 Recurrent neural networks: (a) bidirectional,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encoder-decoder	360</a:t>
            </a:r>
          </a:p>
          <a:p>
            <a:r>
              <a:rPr lang="en-US" sz="1200" kern="1200" dirty="0" smtClean="0">
                <a:solidFill>
                  <a:schemeClr val="tx1"/>
                </a:solidFill>
                <a:latin typeface="+mn-lt"/>
                <a:ea typeface="+mn-ea"/>
                <a:cs typeface="+mn-cs"/>
              </a:rPr>
              <a:t>Þ	Figure 10.18 A deep encoder-decoder recurrent network.	360</a:t>
            </a:r>
          </a:p>
          <a:p>
            <a:endParaRPr lang="en-US" dirty="0"/>
          </a:p>
        </p:txBody>
      </p:sp>
      <p:sp>
        <p:nvSpPr>
          <p:cNvPr id="4" name="Slide Number Placeholder 3"/>
          <p:cNvSpPr>
            <a:spLocks noGrp="1"/>
          </p:cNvSpPr>
          <p:nvPr>
            <p:ph type="sldNum" sz="quarter" idx="10"/>
          </p:nvPr>
        </p:nvSpPr>
        <p:spPr/>
        <p:txBody>
          <a:bodyPr/>
          <a:lstStyle/>
          <a:p>
            <a:fld id="{484E1879-774E-0543-A054-9A8E05C48EB5}" type="slidenum">
              <a:rPr lang="en-CA" smtClean="0"/>
              <a:pPr/>
              <a:t>10</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dirty="0" smtClean="0">
                <a:solidFill>
                  <a:schemeClr val="tx1"/>
                </a:solidFill>
                <a:latin typeface="+mn-lt"/>
                <a:ea typeface="+mn-ea"/>
                <a:cs typeface="+mn-cs"/>
              </a:rPr>
              <a:t>Þ	Figure 8.6 Comparing PCA and FLDA (adapted from </a:t>
            </a:r>
            <a:r>
              <a:rPr lang="en-US" sz="1200" kern="1200" dirty="0" err="1" smtClean="0">
                <a:solidFill>
                  <a:schemeClr val="tx1"/>
                </a:solidFill>
                <a:latin typeface="+mn-lt"/>
                <a:ea typeface="+mn-ea"/>
                <a:cs typeface="+mn-cs"/>
              </a:rPr>
              <a:t>Belhumeur</a:t>
            </a:r>
            <a:r>
              <a:rPr lang="en-US" sz="1200" kern="1200" dirty="0" smtClean="0">
                <a:solidFill>
                  <a:schemeClr val="tx1"/>
                </a:solidFill>
                <a:latin typeface="+mn-lt"/>
                <a:ea typeface="+mn-ea"/>
                <a:cs typeface="+mn-cs"/>
              </a:rPr>
              <a:t> et al., 1997)	245</a:t>
            </a:r>
          </a:p>
          <a:p>
            <a:r>
              <a:rPr lang="en-US" sz="1200" kern="1200" dirty="0" smtClean="0">
                <a:solidFill>
                  <a:schemeClr val="tx1"/>
                </a:solidFill>
                <a:latin typeface="+mn-lt"/>
                <a:ea typeface="+mn-ea"/>
                <a:cs typeface="+mn-cs"/>
              </a:rPr>
              <a:t>Þ	Figure 9.3 The Markov blanket for variable </a:t>
            </a:r>
            <a:r>
              <a:rPr lang="en-US" sz="1200" i="1" kern="1200" dirty="0" smtClean="0">
                <a:solidFill>
                  <a:schemeClr val="tx1"/>
                </a:solidFill>
                <a:latin typeface="+mn-lt"/>
                <a:ea typeface="+mn-ea"/>
                <a:cs typeface="+mn-cs"/>
              </a:rPr>
              <a:t>x</a:t>
            </a:r>
            <a:r>
              <a:rPr lang="en-US" sz="1200" kern="1200" baseline="-25000" dirty="0" smtClean="0">
                <a:solidFill>
                  <a:schemeClr val="tx1"/>
                </a:solidFill>
                <a:latin typeface="+mn-lt"/>
                <a:ea typeface="+mn-ea"/>
                <a:cs typeface="+mn-cs"/>
              </a:rPr>
              <a:t>6</a:t>
            </a:r>
            <a:r>
              <a:rPr lang="en-US" sz="1200" kern="1200" dirty="0" smtClean="0">
                <a:solidFill>
                  <a:schemeClr val="tx1"/>
                </a:solidFill>
                <a:latin typeface="+mn-lt"/>
                <a:ea typeface="+mn-ea"/>
                <a:cs typeface="+mn-cs"/>
              </a:rPr>
              <a:t> in a 10-variable Bayesian network.	273</a:t>
            </a:r>
          </a:p>
          <a:p>
            <a:r>
              <a:rPr lang="en-US" sz="1200" kern="1200" dirty="0" smtClean="0">
                <a:solidFill>
                  <a:schemeClr val="tx1"/>
                </a:solidFill>
                <a:latin typeface="+mn-lt"/>
                <a:ea typeface="+mn-ea"/>
                <a:cs typeface="+mn-cs"/>
              </a:rPr>
              <a:t>Þ	Figure 9.4 The weather data: (a) reduced version;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corresponding AD tree	275</a:t>
            </a:r>
          </a:p>
          <a:p>
            <a:r>
              <a:rPr lang="en-US" sz="1200" kern="1200" dirty="0" smtClean="0">
                <a:solidFill>
                  <a:schemeClr val="tx1"/>
                </a:solidFill>
                <a:latin typeface="+mn-lt"/>
                <a:ea typeface="+mn-ea"/>
                <a:cs typeface="+mn-cs"/>
              </a:rPr>
              <a:t>Þ	Figure 9.5 A two-class mixture model	277</a:t>
            </a:r>
          </a:p>
          <a:p>
            <a:r>
              <a:rPr lang="en-US" sz="1200" kern="1200" dirty="0" smtClean="0">
                <a:solidFill>
                  <a:schemeClr val="tx1"/>
                </a:solidFill>
                <a:latin typeface="+mn-lt"/>
                <a:ea typeface="+mn-ea"/>
                <a:cs typeface="+mn-cs"/>
              </a:rPr>
              <a:t>Þ	Figure 9.6 </a:t>
            </a:r>
            <a:r>
              <a:rPr lang="en-US" sz="1200" kern="1200" dirty="0" err="1" smtClean="0">
                <a:solidFill>
                  <a:schemeClr val="tx1"/>
                </a:solidFill>
                <a:latin typeface="+mn-lt"/>
                <a:ea typeface="+mn-ea"/>
                <a:cs typeface="+mn-cs"/>
              </a:rPr>
              <a:t>DensiTree</a:t>
            </a:r>
            <a:r>
              <a:rPr lang="en-US" sz="1200" kern="1200" dirty="0" smtClean="0">
                <a:solidFill>
                  <a:schemeClr val="tx1"/>
                </a:solidFill>
                <a:latin typeface="+mn-lt"/>
                <a:ea typeface="+mn-ea"/>
                <a:cs typeface="+mn-cs"/>
              </a:rPr>
              <a:t> showing possible hierarchical </a:t>
            </a:r>
            <a:r>
              <a:rPr lang="en-US" sz="1200" kern="1200" dirty="0" err="1" smtClean="0">
                <a:solidFill>
                  <a:schemeClr val="tx1"/>
                </a:solidFill>
                <a:latin typeface="+mn-lt"/>
                <a:ea typeface="+mn-ea"/>
                <a:cs typeface="+mn-cs"/>
              </a:rPr>
              <a:t>clusterings</a:t>
            </a:r>
            <a:r>
              <a:rPr lang="en-US" sz="1200" kern="1200" dirty="0" smtClean="0">
                <a:solidFill>
                  <a:schemeClr val="tx1"/>
                </a:solidFill>
                <a:latin typeface="+mn-lt"/>
                <a:ea typeface="+mn-ea"/>
                <a:cs typeface="+mn-cs"/>
              </a:rPr>
              <a:t> of a given dataset	282</a:t>
            </a:r>
          </a:p>
          <a:p>
            <a:r>
              <a:rPr lang="en-US" sz="1200" kern="1200" dirty="0" smtClean="0">
                <a:solidFill>
                  <a:schemeClr val="tx1"/>
                </a:solidFill>
                <a:latin typeface="+mn-lt"/>
                <a:ea typeface="+mn-ea"/>
                <a:cs typeface="+mn-cs"/>
              </a:rPr>
              <a:t>Þ	Figure 9.7 Probability contours for three types of model, all based on Gaussians	284</a:t>
            </a:r>
          </a:p>
          <a:p>
            <a:r>
              <a:rPr lang="en-US" sz="1200" kern="1200" dirty="0" smtClean="0">
                <a:solidFill>
                  <a:schemeClr val="tx1"/>
                </a:solidFill>
                <a:latin typeface="+mn-lt"/>
                <a:ea typeface="+mn-ea"/>
                <a:cs typeface="+mn-cs"/>
              </a:rPr>
              <a:t>Þ	Figure 9.8 (a) Bayesian network for a mixture model;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multiple copies of the Bayesian network, one for each observation;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plate notation version of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292</a:t>
            </a:r>
          </a:p>
          <a:p>
            <a:r>
              <a:rPr lang="en-US" sz="1200" kern="1200" dirty="0" smtClean="0">
                <a:solidFill>
                  <a:schemeClr val="tx1"/>
                </a:solidFill>
                <a:latin typeface="+mn-lt"/>
                <a:ea typeface="+mn-ea"/>
                <a:cs typeface="+mn-cs"/>
              </a:rPr>
              <a:t>Þ	Figure 9.9 (a) A Bayesian network for probabilistic PCA;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an equal-probability contour for a Gaussian distribution along with its covariance matrix’s principal eigenvector	293</a:t>
            </a:r>
          </a:p>
          <a:p>
            <a:r>
              <a:rPr lang="en-US" sz="1200" kern="1200" dirty="0" smtClean="0">
                <a:solidFill>
                  <a:schemeClr val="tx1"/>
                </a:solidFill>
                <a:latin typeface="+mn-lt"/>
                <a:ea typeface="+mn-ea"/>
                <a:cs typeface="+mn-cs"/>
              </a:rPr>
              <a:t>Þ	Figure 9.10 The singular value decomposition of a </a:t>
            </a:r>
            <a:r>
              <a:rPr lang="en-US" sz="1200" i="1" kern="1200" dirty="0" err="1" smtClean="0">
                <a:solidFill>
                  <a:schemeClr val="tx1"/>
                </a:solidFill>
                <a:latin typeface="+mn-lt"/>
                <a:ea typeface="+mn-ea"/>
                <a:cs typeface="+mn-cs"/>
              </a:rPr>
              <a:t>t</a:t>
            </a:r>
            <a:r>
              <a:rPr lang="en-US" sz="1200" kern="1200" dirty="0" smtClean="0">
                <a:solidFill>
                  <a:schemeClr val="tx1"/>
                </a:solidFill>
                <a:latin typeface="+mn-lt"/>
                <a:ea typeface="+mn-ea"/>
                <a:cs typeface="+mn-cs"/>
              </a:rPr>
              <a:t> by </a:t>
            </a:r>
            <a:r>
              <a:rPr lang="en-US" sz="1200" i="1" kern="1200" dirty="0" err="1" smtClean="0">
                <a:solidFill>
                  <a:schemeClr val="tx1"/>
                </a:solidFill>
                <a:latin typeface="+mn-lt"/>
                <a:ea typeface="+mn-ea"/>
                <a:cs typeface="+mn-cs"/>
              </a:rPr>
              <a:t>d</a:t>
            </a:r>
            <a:r>
              <a:rPr lang="en-US" sz="1200" kern="1200" dirty="0" smtClean="0">
                <a:solidFill>
                  <a:schemeClr val="tx1"/>
                </a:solidFill>
                <a:latin typeface="+mn-lt"/>
                <a:ea typeface="+mn-ea"/>
                <a:cs typeface="+mn-cs"/>
              </a:rPr>
              <a:t> matrix.	296</a:t>
            </a:r>
          </a:p>
          <a:p>
            <a:r>
              <a:rPr lang="en-US" sz="1200" kern="1200" dirty="0" smtClean="0">
                <a:solidFill>
                  <a:schemeClr val="tx1"/>
                </a:solidFill>
                <a:latin typeface="+mn-lt"/>
                <a:ea typeface="+mn-ea"/>
                <a:cs typeface="+mn-cs"/>
              </a:rPr>
              <a:t>Þ	Figure 9.11 Graphical models for (a) </a:t>
            </a:r>
            <a:r>
              <a:rPr lang="en-US" sz="1200" kern="1200" dirty="0" err="1" smtClean="0">
                <a:solidFill>
                  <a:schemeClr val="tx1"/>
                </a:solidFill>
                <a:latin typeface="+mn-lt"/>
                <a:ea typeface="+mn-ea"/>
                <a:cs typeface="+mn-cs"/>
              </a:rPr>
              <a:t>pLSA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LDA</a:t>
            </a:r>
            <a:r>
              <a:rPr lang="en-US" sz="1200" kern="1200" baseline="300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smoothed </a:t>
            </a:r>
            <a:r>
              <a:rPr lang="en-US" sz="1200" kern="1200" dirty="0" err="1" smtClean="0">
                <a:solidFill>
                  <a:schemeClr val="tx1"/>
                </a:solidFill>
                <a:latin typeface="+mn-lt"/>
                <a:ea typeface="+mn-ea"/>
                <a:cs typeface="+mn-cs"/>
              </a:rPr>
              <a:t>LDA</a:t>
            </a:r>
            <a:r>
              <a:rPr lang="en-US" sz="1200" kern="1200" baseline="300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298</a:t>
            </a:r>
          </a:p>
          <a:p>
            <a:r>
              <a:rPr lang="en-US" sz="1200" kern="1200" dirty="0" smtClean="0">
                <a:solidFill>
                  <a:schemeClr val="tx1"/>
                </a:solidFill>
                <a:latin typeface="+mn-lt"/>
                <a:ea typeface="+mn-ea"/>
                <a:cs typeface="+mn-cs"/>
              </a:rPr>
              <a:t>Þ	Figure 9.12 (a) Bayesian network and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corresponding factor graph.	300</a:t>
            </a:r>
          </a:p>
          <a:p>
            <a:r>
              <a:rPr lang="en-US" sz="1200" kern="1200" dirty="0" smtClean="0">
                <a:solidFill>
                  <a:schemeClr val="tx1"/>
                </a:solidFill>
                <a:latin typeface="+mn-lt"/>
                <a:ea typeface="+mn-ea"/>
                <a:cs typeface="+mn-cs"/>
              </a:rPr>
              <a:t>Þ	Figure 9.13 The Markov blanket for variable </a:t>
            </a:r>
            <a:r>
              <a:rPr lang="en-US" sz="1200" i="1" kern="1200" dirty="0" smtClean="0">
                <a:solidFill>
                  <a:schemeClr val="tx1"/>
                </a:solidFill>
                <a:latin typeface="+mn-lt"/>
                <a:ea typeface="+mn-ea"/>
                <a:cs typeface="+mn-cs"/>
              </a:rPr>
              <a:t>x</a:t>
            </a:r>
            <a:r>
              <a:rPr lang="en-US" sz="1200" kern="1200" baseline="-25000" dirty="0" smtClean="0">
                <a:solidFill>
                  <a:schemeClr val="tx1"/>
                </a:solidFill>
                <a:latin typeface="+mn-lt"/>
                <a:ea typeface="+mn-ea"/>
                <a:cs typeface="+mn-cs"/>
              </a:rPr>
              <a:t>6</a:t>
            </a:r>
            <a:r>
              <a:rPr lang="en-US" sz="1200" kern="1200" dirty="0" smtClean="0">
                <a:solidFill>
                  <a:schemeClr val="tx1"/>
                </a:solidFill>
                <a:latin typeface="+mn-lt"/>
                <a:ea typeface="+mn-ea"/>
                <a:cs typeface="+mn-cs"/>
              </a:rPr>
              <a:t> in a 10-variable factor graph	300</a:t>
            </a:r>
          </a:p>
          <a:p>
            <a:r>
              <a:rPr lang="en-US" sz="1200" kern="1200" dirty="0" smtClean="0">
                <a:solidFill>
                  <a:schemeClr val="tx1"/>
                </a:solidFill>
                <a:latin typeface="+mn-lt"/>
                <a:ea typeface="+mn-ea"/>
                <a:cs typeface="+mn-cs"/>
              </a:rPr>
              <a:t>Þ	Figure 9.14 (a) and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Bayesian network and corresponding factor graph;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d</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model and corresponding factor graph.	301</a:t>
            </a:r>
          </a:p>
          <a:p>
            <a:r>
              <a:rPr lang="en-US" sz="1200" kern="1200" dirty="0" smtClean="0">
                <a:solidFill>
                  <a:schemeClr val="tx1"/>
                </a:solidFill>
                <a:latin typeface="+mn-lt"/>
                <a:ea typeface="+mn-ea"/>
                <a:cs typeface="+mn-cs"/>
              </a:rPr>
              <a:t>Þ	Figure 9.15 (a) Bayesian network representing the </a:t>
            </a:r>
            <a:r>
              <a:rPr lang="en-US" sz="1200" i="1" kern="1200" dirty="0" smtClean="0">
                <a:solidFill>
                  <a:schemeClr val="tx1"/>
                </a:solidFill>
                <a:latin typeface="+mn-lt"/>
                <a:ea typeface="+mn-ea"/>
                <a:cs typeface="+mn-cs"/>
              </a:rPr>
              <a:t>joint</a:t>
            </a:r>
            <a:r>
              <a:rPr lang="en-US" sz="1200" kern="1200" dirty="0" smtClean="0">
                <a:solidFill>
                  <a:schemeClr val="tx1"/>
                </a:solidFill>
                <a:latin typeface="+mn-lt"/>
                <a:ea typeface="+mn-ea"/>
                <a:cs typeface="+mn-cs"/>
              </a:rPr>
              <a:t> distribution of </a:t>
            </a:r>
            <a:r>
              <a:rPr lang="en-US" sz="1200" i="1" kern="1200" dirty="0" err="1" smtClean="0">
                <a:solidFill>
                  <a:schemeClr val="tx1"/>
                </a:solidFill>
                <a:latin typeface="+mn-lt"/>
                <a:ea typeface="+mn-ea"/>
                <a:cs typeface="+mn-cs"/>
              </a:rPr>
              <a:t>y</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and</a:t>
            </a:r>
            <a:r>
              <a:rPr lang="en-US" sz="1200" kern="1200" dirty="0" smtClean="0">
                <a:solidFill>
                  <a:schemeClr val="tx1"/>
                </a:solidFill>
                <a:latin typeface="+mn-lt"/>
                <a:ea typeface="+mn-ea"/>
                <a:cs typeface="+mn-cs"/>
              </a:rPr>
              <a:t> its parents;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a factor graph for a logistic regression for the </a:t>
            </a:r>
            <a:r>
              <a:rPr lang="en-US" sz="1200" i="1" kern="1200" dirty="0" smtClean="0">
                <a:solidFill>
                  <a:schemeClr val="tx1"/>
                </a:solidFill>
                <a:latin typeface="+mn-lt"/>
                <a:ea typeface="+mn-ea"/>
                <a:cs typeface="+mn-cs"/>
              </a:rPr>
              <a:t>conditional</a:t>
            </a:r>
            <a:r>
              <a:rPr lang="en-US" sz="1200" kern="1200" dirty="0" smtClean="0">
                <a:solidFill>
                  <a:schemeClr val="tx1"/>
                </a:solidFill>
                <a:latin typeface="+mn-lt"/>
                <a:ea typeface="+mn-ea"/>
                <a:cs typeface="+mn-cs"/>
              </a:rPr>
              <a:t> distribution of </a:t>
            </a:r>
            <a:r>
              <a:rPr lang="en-US" sz="1200" i="1" kern="1200" dirty="0" err="1" smtClean="0">
                <a:solidFill>
                  <a:schemeClr val="tx1"/>
                </a:solidFill>
                <a:latin typeface="+mn-lt"/>
                <a:ea typeface="+mn-ea"/>
                <a:cs typeface="+mn-cs"/>
              </a:rPr>
              <a:t>y</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given</a:t>
            </a:r>
            <a:r>
              <a:rPr lang="en-US" sz="1200" kern="1200" dirty="0" smtClean="0">
                <a:solidFill>
                  <a:schemeClr val="tx1"/>
                </a:solidFill>
                <a:latin typeface="+mn-lt"/>
                <a:ea typeface="+mn-ea"/>
                <a:cs typeface="+mn-cs"/>
              </a:rPr>
              <a:t> its parents.	301</a:t>
            </a:r>
          </a:p>
          <a:p>
            <a:r>
              <a:rPr lang="en-US" sz="1200" kern="1200" dirty="0" smtClean="0">
                <a:solidFill>
                  <a:schemeClr val="tx1"/>
                </a:solidFill>
                <a:latin typeface="+mn-lt"/>
                <a:ea typeface="+mn-ea"/>
                <a:cs typeface="+mn-cs"/>
              </a:rPr>
              <a:t>Þ	Figure 9.16 (a) Undirected graph representing a Markov random field structure;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corresponding factor graph.	302</a:t>
            </a:r>
          </a:p>
          <a:p>
            <a:r>
              <a:rPr lang="en-US" sz="1200" kern="1200" dirty="0" smtClean="0">
                <a:solidFill>
                  <a:schemeClr val="tx1"/>
                </a:solidFill>
                <a:latin typeface="+mn-lt"/>
                <a:ea typeface="+mn-ea"/>
                <a:cs typeface="+mn-cs"/>
              </a:rPr>
              <a:t>Þ	Figure 9.17 Message sequence in an example factor graph	305</a:t>
            </a:r>
          </a:p>
          <a:p>
            <a:r>
              <a:rPr lang="en-US" sz="1200" kern="1200" dirty="0" smtClean="0">
                <a:solidFill>
                  <a:schemeClr val="tx1"/>
                </a:solidFill>
                <a:latin typeface="+mn-lt"/>
                <a:ea typeface="+mn-ea"/>
                <a:cs typeface="+mn-cs"/>
              </a:rPr>
              <a:t>Þ	Figure 9.18 (a) and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First- and second-order Markov models for a sequence of variables;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Hidden Markov model; (</a:t>
            </a:r>
            <a:r>
              <a:rPr lang="en-US" sz="1200" kern="1200" dirty="0" err="1" smtClean="0">
                <a:solidFill>
                  <a:schemeClr val="tx1"/>
                </a:solidFill>
                <a:latin typeface="+mn-lt"/>
                <a:ea typeface="+mn-ea"/>
                <a:cs typeface="+mn-cs"/>
              </a:rPr>
              <a:t>d</a:t>
            </a:r>
            <a:r>
              <a:rPr lang="en-US" sz="1200" kern="1200" dirty="0" smtClean="0">
                <a:solidFill>
                  <a:schemeClr val="tx1"/>
                </a:solidFill>
                <a:latin typeface="+mn-lt"/>
                <a:ea typeface="+mn-ea"/>
                <a:cs typeface="+mn-cs"/>
              </a:rPr>
              <a:t>) Markov random field.	318</a:t>
            </a:r>
          </a:p>
          <a:p>
            <a:r>
              <a:rPr lang="en-US" sz="1200" kern="1200" dirty="0" smtClean="0">
                <a:solidFill>
                  <a:schemeClr val="tx1"/>
                </a:solidFill>
                <a:latin typeface="+mn-lt"/>
                <a:ea typeface="+mn-ea"/>
                <a:cs typeface="+mn-cs"/>
              </a:rPr>
              <a:t>Þ	Figure 9.19 Mining emails for meeting details	319</a:t>
            </a:r>
          </a:p>
          <a:p>
            <a:r>
              <a:rPr lang="en-US" sz="1200" kern="1200" dirty="0" smtClean="0">
                <a:solidFill>
                  <a:schemeClr val="tx1"/>
                </a:solidFill>
                <a:latin typeface="+mn-lt"/>
                <a:ea typeface="+mn-ea"/>
                <a:cs typeface="+mn-cs"/>
              </a:rPr>
              <a:t>Þ	Figure 9.20 (a) Dynamic Bayesian network representation of a hidden Markov model;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Similarly structured Markov random field;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Factor graph for (a); (</a:t>
            </a:r>
            <a:r>
              <a:rPr lang="en-US" sz="1200" kern="1200" dirty="0" err="1" smtClean="0">
                <a:solidFill>
                  <a:schemeClr val="tx1"/>
                </a:solidFill>
                <a:latin typeface="+mn-lt"/>
                <a:ea typeface="+mn-ea"/>
                <a:cs typeface="+mn-cs"/>
              </a:rPr>
              <a:t>d</a:t>
            </a:r>
            <a:r>
              <a:rPr lang="en-US" sz="1200" kern="1200" dirty="0" smtClean="0">
                <a:solidFill>
                  <a:schemeClr val="tx1"/>
                </a:solidFill>
                <a:latin typeface="+mn-lt"/>
                <a:ea typeface="+mn-ea"/>
                <a:cs typeface="+mn-cs"/>
              </a:rPr>
              <a:t>) factor graph for a linear chain conditional random field.	319</a:t>
            </a:r>
          </a:p>
          <a:p>
            <a:r>
              <a:rPr lang="en-US" sz="1200" kern="1200" dirty="0" smtClean="0">
                <a:solidFill>
                  <a:schemeClr val="tx1"/>
                </a:solidFill>
                <a:latin typeface="+mn-lt"/>
                <a:ea typeface="+mn-ea"/>
                <a:cs typeface="+mn-cs"/>
              </a:rPr>
              <a:t>Þ	Figure 10.1 A feedforward neural network.	333</a:t>
            </a:r>
          </a:p>
          <a:p>
            <a:r>
              <a:rPr lang="en-US" sz="1200" kern="1200" dirty="0" smtClean="0">
                <a:solidFill>
                  <a:schemeClr val="tx1"/>
                </a:solidFill>
                <a:latin typeface="+mn-lt"/>
                <a:ea typeface="+mn-ea"/>
                <a:cs typeface="+mn-cs"/>
              </a:rPr>
              <a:t>Þ	Figure 10.2 Computation graph showing forward propagation in a deep network	334</a:t>
            </a:r>
          </a:p>
          <a:p>
            <a:r>
              <a:rPr lang="en-US" sz="1200" kern="1200" dirty="0" smtClean="0">
                <a:solidFill>
                  <a:schemeClr val="tx1"/>
                </a:solidFill>
                <a:latin typeface="+mn-lt"/>
                <a:ea typeface="+mn-ea"/>
                <a:cs typeface="+mn-cs"/>
              </a:rPr>
              <a:t>Þ	Figure 10.3 Backpropagation in a deep network (the forward computation is shown with gray arrows)	337</a:t>
            </a:r>
          </a:p>
          <a:p>
            <a:r>
              <a:rPr lang="en-US" sz="1200" kern="1200" dirty="0" smtClean="0">
                <a:solidFill>
                  <a:schemeClr val="tx1"/>
                </a:solidFill>
                <a:latin typeface="+mn-lt"/>
                <a:ea typeface="+mn-ea"/>
                <a:cs typeface="+mn-cs"/>
              </a:rPr>
              <a:t>Þ	Figure 10.4 Parameter update that follow the forward and backward propagation steps (shown with gray arrows)	337</a:t>
            </a:r>
          </a:p>
          <a:p>
            <a:r>
              <a:rPr lang="en-US" sz="1200" kern="1200" dirty="0" smtClean="0">
                <a:solidFill>
                  <a:schemeClr val="tx1"/>
                </a:solidFill>
                <a:latin typeface="+mn-lt"/>
                <a:ea typeface="+mn-ea"/>
                <a:cs typeface="+mn-cs"/>
              </a:rPr>
              <a:t>Þ	Figure 10.5 Typical learning curves for the training and validation sets	339</a:t>
            </a:r>
          </a:p>
          <a:p>
            <a:r>
              <a:rPr lang="en-US" sz="1200" kern="1200" dirty="0" smtClean="0">
                <a:solidFill>
                  <a:schemeClr val="tx1"/>
                </a:solidFill>
                <a:latin typeface="+mn-lt"/>
                <a:ea typeface="+mn-ea"/>
                <a:cs typeface="+mn-cs"/>
              </a:rPr>
              <a:t>Þ	Figure 10.6 </a:t>
            </a:r>
            <a:r>
              <a:rPr lang="en-US" sz="1200" kern="1200" dirty="0" err="1" smtClean="0">
                <a:solidFill>
                  <a:schemeClr val="tx1"/>
                </a:solidFill>
                <a:latin typeface="+mn-lt"/>
                <a:ea typeface="+mn-ea"/>
                <a:cs typeface="+mn-cs"/>
              </a:rPr>
              <a:t>Pseudocode</a:t>
            </a:r>
            <a:r>
              <a:rPr lang="en-US" sz="1200" kern="1200" dirty="0" smtClean="0">
                <a:solidFill>
                  <a:schemeClr val="tx1"/>
                </a:solidFill>
                <a:latin typeface="+mn-lt"/>
                <a:ea typeface="+mn-ea"/>
                <a:cs typeface="+mn-cs"/>
              </a:rPr>
              <a:t> for mini-batch based stochastic gradient descent	341</a:t>
            </a:r>
          </a:p>
          <a:p>
            <a:r>
              <a:rPr lang="en-US" sz="1200" kern="1200" dirty="0" smtClean="0">
                <a:solidFill>
                  <a:schemeClr val="tx1"/>
                </a:solidFill>
                <a:latin typeface="+mn-lt"/>
                <a:ea typeface="+mn-ea"/>
                <a:cs typeface="+mn-cs"/>
              </a:rPr>
              <a:t>Þ	Figure 10.7 Typical convolutional neural network architecture	344</a:t>
            </a:r>
          </a:p>
          <a:p>
            <a:r>
              <a:rPr lang="en-US" sz="1200" kern="1200" dirty="0" smtClean="0">
                <a:solidFill>
                  <a:schemeClr val="tx1"/>
                </a:solidFill>
                <a:latin typeface="+mn-lt"/>
                <a:ea typeface="+mn-ea"/>
                <a:cs typeface="+mn-cs"/>
              </a:rPr>
              <a:t>Þ	Figure 10.8 Original image; filtered with the two </a:t>
            </a:r>
            <a:r>
              <a:rPr lang="en-US" sz="1200" kern="1200" dirty="0" err="1" smtClean="0">
                <a:solidFill>
                  <a:schemeClr val="tx1"/>
                </a:solidFill>
                <a:latin typeface="+mn-lt"/>
                <a:ea typeface="+mn-ea"/>
                <a:cs typeface="+mn-cs"/>
              </a:rPr>
              <a:t>Sobel</a:t>
            </a:r>
            <a:r>
              <a:rPr lang="en-US" sz="1200" kern="1200" dirty="0" smtClean="0">
                <a:solidFill>
                  <a:schemeClr val="tx1"/>
                </a:solidFill>
                <a:latin typeface="+mn-lt"/>
                <a:ea typeface="+mn-ea"/>
                <a:cs typeface="+mn-cs"/>
              </a:rPr>
              <a:t> operators; magnitude of the result	346</a:t>
            </a:r>
          </a:p>
          <a:p>
            <a:r>
              <a:rPr lang="en-US" sz="1200" kern="1200" dirty="0" smtClean="0">
                <a:solidFill>
                  <a:schemeClr val="tx1"/>
                </a:solidFill>
                <a:latin typeface="+mn-lt"/>
                <a:ea typeface="+mn-ea"/>
                <a:cs typeface="+mn-cs"/>
              </a:rPr>
              <a:t>Þ	Figure 10.9 Example of the convolution, pooling and decimation operations used in convolutional neural networks	347</a:t>
            </a:r>
          </a:p>
          <a:p>
            <a:r>
              <a:rPr lang="en-US" sz="1200" kern="1200" dirty="0" smtClean="0">
                <a:solidFill>
                  <a:schemeClr val="tx1"/>
                </a:solidFill>
                <a:latin typeface="+mn-lt"/>
                <a:ea typeface="+mn-ea"/>
                <a:cs typeface="+mn-cs"/>
              </a:rPr>
              <a:t>Þ	Figure 10.10 A simple autoencoder	350</a:t>
            </a:r>
          </a:p>
          <a:p>
            <a:r>
              <a:rPr lang="en-US" sz="1200" kern="1200" dirty="0" smtClean="0">
                <a:solidFill>
                  <a:schemeClr val="tx1"/>
                </a:solidFill>
                <a:latin typeface="+mn-lt"/>
                <a:ea typeface="+mn-ea"/>
                <a:cs typeface="+mn-cs"/>
              </a:rPr>
              <a:t>Þ	Figure 10.11 A deep autoencoder with multiple layers of transformation	350</a:t>
            </a:r>
          </a:p>
          <a:p>
            <a:r>
              <a:rPr lang="en-US" sz="1200" kern="1200" dirty="0" smtClean="0">
                <a:solidFill>
                  <a:schemeClr val="tx1"/>
                </a:solidFill>
                <a:latin typeface="+mn-lt"/>
                <a:ea typeface="+mn-ea"/>
                <a:cs typeface="+mn-cs"/>
              </a:rPr>
              <a:t>Þ	Figure 10.12 Low dimensional principal component space (left) compared with one learned by a deep autoencoder (right), from Hinton and Salakhutdinov (2006).	350</a:t>
            </a:r>
          </a:p>
          <a:p>
            <a:r>
              <a:rPr lang="en-US" sz="1200" kern="1200" dirty="0" smtClean="0">
                <a:solidFill>
                  <a:schemeClr val="tx1"/>
                </a:solidFill>
                <a:latin typeface="+mn-lt"/>
                <a:ea typeface="+mn-ea"/>
                <a:cs typeface="+mn-cs"/>
              </a:rPr>
              <a:t>Þ	Figure 10.13 Boltzmann machines: (a) fully connected;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restricted;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more general form of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352</a:t>
            </a:r>
          </a:p>
          <a:p>
            <a:r>
              <a:rPr lang="en-US" sz="1200" kern="1200" dirty="0" smtClean="0">
                <a:solidFill>
                  <a:schemeClr val="tx1"/>
                </a:solidFill>
                <a:latin typeface="+mn-lt"/>
                <a:ea typeface="+mn-ea"/>
                <a:cs typeface="+mn-cs"/>
              </a:rPr>
              <a:t>Þ	Figure 10.14 (a) Deep Boltzmann machine and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deep belief network	356</a:t>
            </a:r>
          </a:p>
          <a:p>
            <a:r>
              <a:rPr lang="en-US" sz="1200" kern="1200" dirty="0" smtClean="0">
                <a:solidFill>
                  <a:schemeClr val="tx1"/>
                </a:solidFill>
                <a:latin typeface="+mn-lt"/>
                <a:ea typeface="+mn-ea"/>
                <a:cs typeface="+mn-cs"/>
              </a:rPr>
              <a:t>Þ	Figure 10.15 (a) Feedforward network transformed into a recurrent network;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hidden Markov model;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recurrent network obtained by unwrapping (a)	358</a:t>
            </a:r>
          </a:p>
          <a:p>
            <a:r>
              <a:rPr lang="en-US" sz="1200" kern="1200" dirty="0" smtClean="0">
                <a:solidFill>
                  <a:schemeClr val="tx1"/>
                </a:solidFill>
                <a:latin typeface="+mn-lt"/>
                <a:ea typeface="+mn-ea"/>
                <a:cs typeface="+mn-cs"/>
              </a:rPr>
              <a:t>Þ	Figure 10.16 Structure of a “long short term memory” unit.	359</a:t>
            </a:r>
          </a:p>
          <a:p>
            <a:r>
              <a:rPr lang="en-US" sz="1200" kern="1200" dirty="0" smtClean="0">
                <a:solidFill>
                  <a:schemeClr val="tx1"/>
                </a:solidFill>
                <a:latin typeface="+mn-lt"/>
                <a:ea typeface="+mn-ea"/>
                <a:cs typeface="+mn-cs"/>
              </a:rPr>
              <a:t>Þ	Figure 10.17 Recurrent neural networks: (a) bidirectional,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encoder-decoder	360</a:t>
            </a:r>
          </a:p>
          <a:p>
            <a:r>
              <a:rPr lang="en-US" sz="1200" kern="1200" dirty="0" smtClean="0">
                <a:solidFill>
                  <a:schemeClr val="tx1"/>
                </a:solidFill>
                <a:latin typeface="+mn-lt"/>
                <a:ea typeface="+mn-ea"/>
                <a:cs typeface="+mn-cs"/>
              </a:rPr>
              <a:t>Þ	Figure 10.18 A deep encoder-decoder recurrent network.	360</a:t>
            </a:r>
          </a:p>
          <a:p>
            <a:endParaRPr lang="en-US" dirty="0"/>
          </a:p>
        </p:txBody>
      </p:sp>
      <p:sp>
        <p:nvSpPr>
          <p:cNvPr id="4" name="Slide Number Placeholder 3"/>
          <p:cNvSpPr>
            <a:spLocks noGrp="1"/>
          </p:cNvSpPr>
          <p:nvPr>
            <p:ph type="sldNum" sz="quarter" idx="10"/>
          </p:nvPr>
        </p:nvSpPr>
        <p:spPr/>
        <p:txBody>
          <a:bodyPr/>
          <a:lstStyle/>
          <a:p>
            <a:fld id="{484E1879-774E-0543-A054-9A8E05C48EB5}" type="slidenum">
              <a:rPr lang="en-CA" smtClean="0"/>
              <a:pPr/>
              <a:t>21</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each time step </a:t>
            </a:r>
            <a:r>
              <a:rPr lang="en-US" i="1" dirty="0" smtClean="0"/>
              <a:t>t</a:t>
            </a:r>
            <a:r>
              <a:rPr lang="en-US" dirty="0" smtClean="0"/>
              <a:t>, input gates  are used to determine when a potential input given by is important enough to be placed into the memory unit . </a:t>
            </a:r>
            <a:endParaRPr lang="en-CA" dirty="0" smtClean="0"/>
          </a:p>
          <a:p>
            <a:endParaRPr lang="en-CA" dirty="0"/>
          </a:p>
        </p:txBody>
      </p:sp>
      <p:sp>
        <p:nvSpPr>
          <p:cNvPr id="4" name="Slide Number Placeholder 3"/>
          <p:cNvSpPr>
            <a:spLocks noGrp="1"/>
          </p:cNvSpPr>
          <p:nvPr>
            <p:ph type="sldNum" sz="quarter" idx="10"/>
          </p:nvPr>
        </p:nvSpPr>
        <p:spPr/>
        <p:txBody>
          <a:bodyPr/>
          <a:lstStyle/>
          <a:p>
            <a:fld id="{484E1879-774E-0543-A054-9A8E05C48EB5}" type="slidenum">
              <a:rPr lang="en-CA" smtClean="0"/>
              <a:pPr/>
              <a:t>28</a:t>
            </a:fld>
            <a:endParaRPr lang="en-CA"/>
          </a:p>
        </p:txBody>
      </p:sp>
    </p:spTree>
    <p:extLst>
      <p:ext uri="{BB962C8B-B14F-4D97-AF65-F5344CB8AC3E}">
        <p14:creationId xmlns:p14="http://schemas.microsoft.com/office/powerpoint/2010/main" val="3067532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84E1879-774E-0543-A054-9A8E05C48EB5}" type="slidenum">
              <a:rPr lang="en-CA" smtClean="0"/>
              <a:pPr/>
              <a:t>29</a:t>
            </a:fld>
            <a:endParaRPr lang="en-CA"/>
          </a:p>
        </p:txBody>
      </p:sp>
    </p:spTree>
    <p:extLst>
      <p:ext uri="{BB962C8B-B14F-4D97-AF65-F5344CB8AC3E}">
        <p14:creationId xmlns:p14="http://schemas.microsoft.com/office/powerpoint/2010/main" val="3067532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84E1879-774E-0543-A054-9A8E05C48EB5}" type="slidenum">
              <a:rPr lang="en-CA" smtClean="0"/>
              <a:pPr/>
              <a:t>30</a:t>
            </a:fld>
            <a:endParaRPr lang="en-CA"/>
          </a:p>
        </p:txBody>
      </p:sp>
    </p:spTree>
    <p:extLst>
      <p:ext uri="{BB962C8B-B14F-4D97-AF65-F5344CB8AC3E}">
        <p14:creationId xmlns:p14="http://schemas.microsoft.com/office/powerpoint/2010/main" val="3067532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Given enough data, a deep encoder-decoder architecture such as that of Figure 10.18 can yield results that compete with systems that have been hand-engineered over decades of research. The connectivity structure means that partial computations in the model can flow through the graph in a wave, illustrated by the darker nodes in the Figure</a:t>
            </a:r>
            <a:r>
              <a:rPr lang="en-CA" dirty="0" smtClean="0">
                <a:effectLst/>
              </a:rPr>
              <a:t> </a:t>
            </a:r>
            <a:endParaRPr lang="en-CA" dirty="0"/>
          </a:p>
        </p:txBody>
      </p:sp>
      <p:sp>
        <p:nvSpPr>
          <p:cNvPr id="4" name="Slide Number Placeholder 3"/>
          <p:cNvSpPr>
            <a:spLocks noGrp="1"/>
          </p:cNvSpPr>
          <p:nvPr>
            <p:ph type="sldNum" sz="quarter" idx="10"/>
          </p:nvPr>
        </p:nvSpPr>
        <p:spPr/>
        <p:txBody>
          <a:bodyPr/>
          <a:lstStyle/>
          <a:p>
            <a:fld id="{484E1879-774E-0543-A054-9A8E05C48EB5}" type="slidenum">
              <a:rPr lang="en-CA" smtClean="0"/>
              <a:pPr/>
              <a:t>33</a:t>
            </a:fld>
            <a:endParaRPr lang="en-CA"/>
          </a:p>
        </p:txBody>
      </p:sp>
    </p:spTree>
    <p:extLst>
      <p:ext uri="{BB962C8B-B14F-4D97-AF65-F5344CB8AC3E}">
        <p14:creationId xmlns:p14="http://schemas.microsoft.com/office/powerpoint/2010/main" val="465773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fr-CA"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smtClean="0"/>
              <a:t>Click to edit Master subtitle style</a:t>
            </a:r>
            <a:endParaRPr lang="en-CA"/>
          </a:p>
        </p:txBody>
      </p:sp>
      <p:sp>
        <p:nvSpPr>
          <p:cNvPr id="4" name="Date Placeholder 3"/>
          <p:cNvSpPr>
            <a:spLocks noGrp="1"/>
          </p:cNvSpPr>
          <p:nvPr>
            <p:ph type="dt" sz="half" idx="10"/>
          </p:nvPr>
        </p:nvSpPr>
        <p:spPr/>
        <p:txBody>
          <a:bodyPr/>
          <a:lstStyle/>
          <a:p>
            <a:fld id="{2A21DD25-9A3C-8143-9BC3-E7AF9A96CD65}" type="datetimeFigureOut">
              <a:rPr lang="en-US" smtClean="0"/>
              <a:pPr/>
              <a:t>12/7/2017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CA"/>
          </a:p>
        </p:txBody>
      </p:sp>
      <p:sp>
        <p:nvSpPr>
          <p:cNvPr id="4" name="Date Placeholder 3"/>
          <p:cNvSpPr>
            <a:spLocks noGrp="1"/>
          </p:cNvSpPr>
          <p:nvPr>
            <p:ph type="dt" sz="half" idx="10"/>
          </p:nvPr>
        </p:nvSpPr>
        <p:spPr/>
        <p:txBody>
          <a:bodyPr/>
          <a:lstStyle/>
          <a:p>
            <a:fld id="{2A21DD25-9A3C-8143-9BC3-E7AF9A96CD65}" type="datetimeFigureOut">
              <a:rPr lang="en-US" smtClean="0"/>
              <a:pPr/>
              <a:t>12/7/2017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fr-CA" smtClean="0"/>
              <a:t>Click to edit Master title style</a:t>
            </a:r>
            <a:endParaRPr lang="en-CA"/>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CA"/>
          </a:p>
        </p:txBody>
      </p:sp>
      <p:sp>
        <p:nvSpPr>
          <p:cNvPr id="4" name="Date Placeholder 3"/>
          <p:cNvSpPr>
            <a:spLocks noGrp="1"/>
          </p:cNvSpPr>
          <p:nvPr>
            <p:ph type="dt" sz="half" idx="10"/>
          </p:nvPr>
        </p:nvSpPr>
        <p:spPr/>
        <p:txBody>
          <a:bodyPr/>
          <a:lstStyle/>
          <a:p>
            <a:fld id="{2A21DD25-9A3C-8143-9BC3-E7AF9A96CD65}" type="datetimeFigureOut">
              <a:rPr lang="en-US" smtClean="0"/>
              <a:pPr/>
              <a:t>12/7/2017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2848"/>
            <a:ext cx="8229600" cy="1143000"/>
          </a:xfrm>
        </p:spPr>
        <p:txBody>
          <a:bodyPr/>
          <a:lstStyle/>
          <a:p>
            <a:r>
              <a:rPr lang="fr-CA" smtClean="0"/>
              <a:t>Click to edit Master title style</a:t>
            </a:r>
            <a:endParaRPr lang="en-CA"/>
          </a:p>
        </p:txBody>
      </p:sp>
      <p:sp>
        <p:nvSpPr>
          <p:cNvPr id="3" name="Content Placeholder 2"/>
          <p:cNvSpPr>
            <a:spLocks noGrp="1"/>
          </p:cNvSpPr>
          <p:nvPr>
            <p:ph idx="1"/>
          </p:nvPr>
        </p:nvSpPr>
        <p:spPr>
          <a:xfrm>
            <a:off x="457200" y="1350932"/>
            <a:ext cx="8229600" cy="4880916"/>
          </a:xfrm>
        </p:spPr>
        <p:txBody>
          <a:bodyPr/>
          <a:lstStyle/>
          <a:p>
            <a:pPr lvl="0"/>
            <a:r>
              <a:rPr lang="fr-CA" dirty="0" smtClean="0"/>
              <a:t>Click to </a:t>
            </a:r>
            <a:r>
              <a:rPr lang="fr-CA" dirty="0" err="1" smtClean="0"/>
              <a:t>edit</a:t>
            </a:r>
            <a:r>
              <a:rPr lang="fr-CA" dirty="0" smtClean="0"/>
              <a:t> Master </a:t>
            </a:r>
            <a:r>
              <a:rPr lang="fr-CA" dirty="0" err="1" smtClean="0"/>
              <a:t>text</a:t>
            </a:r>
            <a:r>
              <a:rPr lang="fr-CA" dirty="0" smtClean="0"/>
              <a:t> styles</a:t>
            </a:r>
          </a:p>
          <a:p>
            <a:pPr lvl="1"/>
            <a:r>
              <a:rPr lang="fr-CA" dirty="0" smtClean="0"/>
              <a:t>Second </a:t>
            </a:r>
            <a:r>
              <a:rPr lang="fr-CA" dirty="0" err="1" smtClean="0"/>
              <a:t>level</a:t>
            </a:r>
            <a:endParaRPr lang="fr-CA" dirty="0" smtClean="0"/>
          </a:p>
          <a:p>
            <a:pPr lvl="2"/>
            <a:r>
              <a:rPr lang="fr-CA" dirty="0" err="1" smtClean="0"/>
              <a:t>Third</a:t>
            </a:r>
            <a:r>
              <a:rPr lang="fr-CA" dirty="0" smtClean="0"/>
              <a:t> </a:t>
            </a:r>
            <a:r>
              <a:rPr lang="fr-CA" dirty="0" err="1" smtClean="0"/>
              <a:t>level</a:t>
            </a:r>
            <a:endParaRPr lang="fr-CA" dirty="0" smtClean="0"/>
          </a:p>
          <a:p>
            <a:pPr lvl="3"/>
            <a:r>
              <a:rPr lang="fr-CA" dirty="0" err="1" smtClean="0"/>
              <a:t>Fourth</a:t>
            </a:r>
            <a:r>
              <a:rPr lang="fr-CA" dirty="0" smtClean="0"/>
              <a:t> </a:t>
            </a:r>
            <a:r>
              <a:rPr lang="fr-CA" dirty="0" err="1" smtClean="0"/>
              <a:t>level</a:t>
            </a:r>
            <a:endParaRPr lang="fr-CA" dirty="0" smtClean="0"/>
          </a:p>
          <a:p>
            <a:pPr lvl="4"/>
            <a:r>
              <a:rPr lang="fr-CA" dirty="0" err="1" smtClean="0"/>
              <a:t>Fifth</a:t>
            </a:r>
            <a:r>
              <a:rPr lang="fr-CA" dirty="0" smtClean="0"/>
              <a:t> </a:t>
            </a:r>
            <a:r>
              <a:rPr lang="fr-CA" dirty="0" err="1" smtClean="0"/>
              <a:t>level</a:t>
            </a:r>
            <a:endParaRPr lang="en-CA" dirty="0"/>
          </a:p>
        </p:txBody>
      </p:sp>
      <p:sp>
        <p:nvSpPr>
          <p:cNvPr id="4" name="Date Placeholder 3"/>
          <p:cNvSpPr>
            <a:spLocks noGrp="1"/>
          </p:cNvSpPr>
          <p:nvPr>
            <p:ph type="dt" sz="half" idx="10"/>
          </p:nvPr>
        </p:nvSpPr>
        <p:spPr/>
        <p:txBody>
          <a:bodyPr/>
          <a:lstStyle/>
          <a:p>
            <a:fld id="{2A21DD25-9A3C-8143-9BC3-E7AF9A96CD65}" type="datetimeFigureOut">
              <a:rPr lang="en-US" smtClean="0"/>
              <a:pPr/>
              <a:t>12/7/2017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fr-CA"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smtClean="0"/>
              <a:t>Click to edit Master text styles</a:t>
            </a:r>
          </a:p>
        </p:txBody>
      </p:sp>
      <p:sp>
        <p:nvSpPr>
          <p:cNvPr id="4" name="Date Placeholder 3"/>
          <p:cNvSpPr>
            <a:spLocks noGrp="1"/>
          </p:cNvSpPr>
          <p:nvPr>
            <p:ph type="dt" sz="half" idx="10"/>
          </p:nvPr>
        </p:nvSpPr>
        <p:spPr/>
        <p:txBody>
          <a:bodyPr/>
          <a:lstStyle/>
          <a:p>
            <a:fld id="{2A21DD25-9A3C-8143-9BC3-E7AF9A96CD65}" type="datetimeFigureOut">
              <a:rPr lang="en-US" smtClean="0"/>
              <a:pPr/>
              <a:t>12/7/2017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smtClean="0"/>
              <a:t>Click to edit Master title style</a:t>
            </a:r>
            <a:endParaRPr lang="en-CA"/>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CA"/>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CA"/>
          </a:p>
        </p:txBody>
      </p:sp>
      <p:sp>
        <p:nvSpPr>
          <p:cNvPr id="5" name="Date Placeholder 4"/>
          <p:cNvSpPr>
            <a:spLocks noGrp="1"/>
          </p:cNvSpPr>
          <p:nvPr>
            <p:ph type="dt" sz="half" idx="10"/>
          </p:nvPr>
        </p:nvSpPr>
        <p:spPr/>
        <p:txBody>
          <a:bodyPr/>
          <a:lstStyle/>
          <a:p>
            <a:fld id="{2A21DD25-9A3C-8143-9BC3-E7AF9A96CD65}" type="datetimeFigureOut">
              <a:rPr lang="en-US" smtClean="0"/>
              <a:pPr/>
              <a:t>12/7/2017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CA"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CA"/>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CA"/>
          </a:p>
        </p:txBody>
      </p:sp>
      <p:sp>
        <p:nvSpPr>
          <p:cNvPr id="7" name="Date Placeholder 6"/>
          <p:cNvSpPr>
            <a:spLocks noGrp="1"/>
          </p:cNvSpPr>
          <p:nvPr>
            <p:ph type="dt" sz="half" idx="10"/>
          </p:nvPr>
        </p:nvSpPr>
        <p:spPr/>
        <p:txBody>
          <a:bodyPr/>
          <a:lstStyle/>
          <a:p>
            <a:fld id="{2A21DD25-9A3C-8143-9BC3-E7AF9A96CD65}" type="datetimeFigureOut">
              <a:rPr lang="en-US" smtClean="0"/>
              <a:pPr/>
              <a:t>12/7/2017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smtClean="0"/>
              <a:t>Click to edit Master title style</a:t>
            </a:r>
            <a:endParaRPr lang="en-CA"/>
          </a:p>
        </p:txBody>
      </p:sp>
      <p:sp>
        <p:nvSpPr>
          <p:cNvPr id="3" name="Date Placeholder 2"/>
          <p:cNvSpPr>
            <a:spLocks noGrp="1"/>
          </p:cNvSpPr>
          <p:nvPr>
            <p:ph type="dt" sz="half" idx="10"/>
          </p:nvPr>
        </p:nvSpPr>
        <p:spPr/>
        <p:txBody>
          <a:bodyPr/>
          <a:lstStyle/>
          <a:p>
            <a:fld id="{2A21DD25-9A3C-8143-9BC3-E7AF9A96CD65}" type="datetimeFigureOut">
              <a:rPr lang="en-US" smtClean="0"/>
              <a:pPr/>
              <a:t>12/7/2017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21DD25-9A3C-8143-9BC3-E7AF9A96CD65}" type="datetimeFigureOut">
              <a:rPr lang="en-US" smtClean="0"/>
              <a:pPr/>
              <a:t>12/7/2017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fr-CA" smtClean="0"/>
              <a:t>Click to edit Master title style</a:t>
            </a:r>
            <a:endParaRPr lang="en-CA"/>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CA"/>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Click to edit Master text styles</a:t>
            </a:r>
          </a:p>
        </p:txBody>
      </p:sp>
      <p:sp>
        <p:nvSpPr>
          <p:cNvPr id="5" name="Date Placeholder 4"/>
          <p:cNvSpPr>
            <a:spLocks noGrp="1"/>
          </p:cNvSpPr>
          <p:nvPr>
            <p:ph type="dt" sz="half" idx="10"/>
          </p:nvPr>
        </p:nvSpPr>
        <p:spPr/>
        <p:txBody>
          <a:bodyPr/>
          <a:lstStyle/>
          <a:p>
            <a:fld id="{2A21DD25-9A3C-8143-9BC3-E7AF9A96CD65}" type="datetimeFigureOut">
              <a:rPr lang="en-US" smtClean="0"/>
              <a:pPr/>
              <a:t>12/7/2017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CA"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Click to edit Master text styles</a:t>
            </a:r>
          </a:p>
        </p:txBody>
      </p:sp>
      <p:sp>
        <p:nvSpPr>
          <p:cNvPr id="5" name="Date Placeholder 4"/>
          <p:cNvSpPr>
            <a:spLocks noGrp="1"/>
          </p:cNvSpPr>
          <p:nvPr>
            <p:ph type="dt" sz="half" idx="10"/>
          </p:nvPr>
        </p:nvSpPr>
        <p:spPr/>
        <p:txBody>
          <a:bodyPr/>
          <a:lstStyle/>
          <a:p>
            <a:fld id="{2A21DD25-9A3C-8143-9BC3-E7AF9A96CD65}" type="datetimeFigureOut">
              <a:rPr lang="en-US" smtClean="0"/>
              <a:pPr/>
              <a:t>12/7/2017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CA" dirty="0" smtClean="0"/>
              <a:t>Click to </a:t>
            </a:r>
            <a:r>
              <a:rPr lang="fr-CA" dirty="0" err="1" smtClean="0"/>
              <a:t>edit</a:t>
            </a:r>
            <a:r>
              <a:rPr lang="fr-CA" dirty="0" smtClean="0"/>
              <a:t> Master </a:t>
            </a:r>
            <a:r>
              <a:rPr lang="fr-CA" dirty="0" err="1" smtClean="0"/>
              <a:t>title</a:t>
            </a:r>
            <a:r>
              <a:rPr lang="fr-CA" dirty="0" smtClean="0"/>
              <a:t> style</a:t>
            </a:r>
            <a:endParaRPr lang="en-CA"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fr-CA" dirty="0" smtClean="0"/>
              <a:t>Click to </a:t>
            </a:r>
            <a:r>
              <a:rPr lang="fr-CA" dirty="0" err="1" smtClean="0"/>
              <a:t>edit</a:t>
            </a:r>
            <a:r>
              <a:rPr lang="fr-CA" dirty="0" smtClean="0"/>
              <a:t> Master </a:t>
            </a:r>
            <a:r>
              <a:rPr lang="fr-CA" dirty="0" err="1" smtClean="0"/>
              <a:t>text</a:t>
            </a:r>
            <a:r>
              <a:rPr lang="fr-CA" dirty="0" smtClean="0"/>
              <a:t> styles</a:t>
            </a:r>
          </a:p>
          <a:p>
            <a:pPr lvl="1"/>
            <a:r>
              <a:rPr lang="fr-CA" dirty="0" smtClean="0"/>
              <a:t>Second </a:t>
            </a:r>
            <a:r>
              <a:rPr lang="fr-CA" dirty="0" err="1" smtClean="0"/>
              <a:t>level</a:t>
            </a:r>
            <a:endParaRPr lang="fr-CA" dirty="0" smtClean="0"/>
          </a:p>
          <a:p>
            <a:pPr lvl="2"/>
            <a:r>
              <a:rPr lang="fr-CA" dirty="0" err="1" smtClean="0"/>
              <a:t>Third</a:t>
            </a:r>
            <a:r>
              <a:rPr lang="fr-CA" dirty="0" smtClean="0"/>
              <a:t> </a:t>
            </a:r>
            <a:r>
              <a:rPr lang="fr-CA" dirty="0" err="1" smtClean="0"/>
              <a:t>level</a:t>
            </a:r>
            <a:endParaRPr lang="fr-CA" dirty="0" smtClean="0"/>
          </a:p>
          <a:p>
            <a:pPr lvl="3"/>
            <a:r>
              <a:rPr lang="fr-CA" dirty="0" err="1" smtClean="0"/>
              <a:t>Fourth</a:t>
            </a:r>
            <a:r>
              <a:rPr lang="fr-CA" dirty="0" smtClean="0"/>
              <a:t> </a:t>
            </a:r>
            <a:r>
              <a:rPr lang="fr-CA" dirty="0" err="1" smtClean="0"/>
              <a:t>level</a:t>
            </a:r>
            <a:endParaRPr lang="fr-CA" dirty="0" smtClean="0"/>
          </a:p>
          <a:p>
            <a:pPr lvl="4"/>
            <a:r>
              <a:rPr lang="fr-CA" dirty="0" err="1" smtClean="0"/>
              <a:t>Fifth</a:t>
            </a:r>
            <a:r>
              <a:rPr lang="fr-CA" dirty="0" smtClean="0"/>
              <a:t> </a:t>
            </a:r>
            <a:r>
              <a:rPr lang="fr-CA" dirty="0" err="1" smtClean="0"/>
              <a:t>level</a:t>
            </a:r>
            <a:endParaRPr lang="en-CA" dirty="0"/>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21DD25-9A3C-8143-9BC3-E7AF9A96CD65}" type="datetimeFigureOut">
              <a:rPr lang="en-US" smtClean="0"/>
              <a:pPr/>
              <a:t>12/7/2017</a:t>
            </a:fld>
            <a:endParaRPr lang="en-CA"/>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AF0F54-3F64-0343-A34E-C01AD2B59C2C}"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9.png"/><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image" Target="../media/image11.jpeg"/><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15.emf"/><Relationship Id="rId3" Type="http://schemas.openxmlformats.org/officeDocument/2006/relationships/oleObject" Target="../embeddings/oleObject6.bin"/><Relationship Id="rId7" Type="http://schemas.openxmlformats.org/officeDocument/2006/relationships/image" Target="../media/image9.png"/><Relationship Id="rId12" Type="http://schemas.openxmlformats.org/officeDocument/2006/relationships/oleObject" Target="../embeddings/oleObject8.bin"/><Relationship Id="rId17" Type="http://schemas.openxmlformats.org/officeDocument/2006/relationships/image" Target="../media/image17.emf"/><Relationship Id="rId2" Type="http://schemas.openxmlformats.org/officeDocument/2006/relationships/slideLayout" Target="../slideLayouts/slideLayout2.xml"/><Relationship Id="rId16" Type="http://schemas.openxmlformats.org/officeDocument/2006/relationships/oleObject" Target="../embeddings/oleObject10.bin"/><Relationship Id="rId1" Type="http://schemas.openxmlformats.org/officeDocument/2006/relationships/vmlDrawing" Target="../drawings/vmlDrawing3.vml"/><Relationship Id="rId6" Type="http://schemas.openxmlformats.org/officeDocument/2006/relationships/image" Target="../media/image18.emf"/><Relationship Id="rId11" Type="http://schemas.openxmlformats.org/officeDocument/2006/relationships/image" Target="../media/image14.emf"/><Relationship Id="rId5" Type="http://schemas.openxmlformats.org/officeDocument/2006/relationships/image" Target="../media/image11.jpeg"/><Relationship Id="rId15" Type="http://schemas.openxmlformats.org/officeDocument/2006/relationships/image" Target="../media/image16.emf"/><Relationship Id="rId10" Type="http://schemas.openxmlformats.org/officeDocument/2006/relationships/oleObject" Target="../embeddings/oleObject7.bin"/><Relationship Id="rId4" Type="http://schemas.openxmlformats.org/officeDocument/2006/relationships/image" Target="../media/image13.emf"/><Relationship Id="rId9" Type="http://schemas.openxmlformats.org/officeDocument/2006/relationships/image" Target="../media/image20.png"/><Relationship Id="rId14"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3.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5.emf"/><Relationship Id="rId5" Type="http://schemas.openxmlformats.org/officeDocument/2006/relationships/oleObject" Target="../embeddings/oleObject13.bin"/><Relationship Id="rId4" Type="http://schemas.openxmlformats.org/officeDocument/2006/relationships/image" Target="../media/image24.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7.emf"/><Relationship Id="rId5" Type="http://schemas.openxmlformats.org/officeDocument/2006/relationships/oleObject" Target="../embeddings/oleObject15.bin"/><Relationship Id="rId4" Type="http://schemas.openxmlformats.org/officeDocument/2006/relationships/image" Target="../media/image26.emf"/></Relationships>
</file>

<file path=ppt/slides/_rels/slide2.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2.bin"/><Relationship Id="rId10" Type="http://schemas.openxmlformats.org/officeDocument/2006/relationships/image" Target="../media/image5.emf"/><Relationship Id="rId4" Type="http://schemas.openxmlformats.org/officeDocument/2006/relationships/image" Target="../media/image2.emf"/><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2.emf"/><Relationship Id="rId4" Type="http://schemas.openxmlformats.org/officeDocument/2006/relationships/image" Target="../media/image31.emf"/></Relationships>
</file>

<file path=ppt/slides/_rels/slide2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2.emf"/><Relationship Id="rId4" Type="http://schemas.openxmlformats.org/officeDocument/2006/relationships/image" Target="../media/image31.emf"/></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2.emf"/><Relationship Id="rId4" Type="http://schemas.openxmlformats.org/officeDocument/2006/relationships/image" Target="../media/image31.emf"/></Relationships>
</file>

<file path=ppt/slides/_rels/slide31.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Common losses for neural networks</a:t>
            </a:r>
            <a:endParaRPr lang="en-CA" dirty="0"/>
          </a:p>
        </p:txBody>
      </p:sp>
      <p:pic>
        <p:nvPicPr>
          <p:cNvPr id="4" name="Content Placeholder 3"/>
          <p:cNvPicPr>
            <a:picLocks noGrp="1" noChangeAspect="1"/>
          </p:cNvPicPr>
          <p:nvPr>
            <p:ph idx="1"/>
          </p:nvPr>
        </p:nvPicPr>
        <p:blipFill rotWithShape="1">
          <a:blip r:embed="rId2"/>
          <a:srcRect l="-637" t="-2984" r="-1919" b="-3568"/>
          <a:stretch/>
        </p:blipFill>
        <p:spPr>
          <a:xfrm>
            <a:off x="-5231" y="3525402"/>
            <a:ext cx="9325942" cy="3332598"/>
          </a:xfrm>
        </p:spPr>
      </p:pic>
      <p:sp>
        <p:nvSpPr>
          <p:cNvPr id="6" name="Content Placeholder 2"/>
          <p:cNvSpPr txBox="1">
            <a:spLocks/>
          </p:cNvSpPr>
          <p:nvPr/>
        </p:nvSpPr>
        <p:spPr>
          <a:xfrm>
            <a:off x="457200" y="1350932"/>
            <a:ext cx="8229600" cy="488091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CA" dirty="0"/>
          </a:p>
        </p:txBody>
      </p:sp>
      <p:sp>
        <p:nvSpPr>
          <p:cNvPr id="8" name="Rectangle 7"/>
          <p:cNvSpPr/>
          <p:nvPr/>
        </p:nvSpPr>
        <p:spPr>
          <a:xfrm>
            <a:off x="457199" y="1143842"/>
            <a:ext cx="8559801" cy="2492990"/>
          </a:xfrm>
          <a:prstGeom prst="rect">
            <a:avLst/>
          </a:prstGeom>
        </p:spPr>
        <p:txBody>
          <a:bodyPr wrap="square">
            <a:spAutoFit/>
          </a:bodyPr>
          <a:lstStyle/>
          <a:p>
            <a:pPr marL="285750" indent="-285750">
              <a:buFont typeface="Arial"/>
              <a:buChar char="•"/>
            </a:pPr>
            <a:r>
              <a:rPr lang="en-US" sz="2600" dirty="0" smtClean="0"/>
              <a:t>The final </a:t>
            </a:r>
            <a:r>
              <a:rPr lang="en-US" sz="2600" dirty="0"/>
              <a:t>output function of a </a:t>
            </a:r>
            <a:r>
              <a:rPr lang="en-US" sz="2600" dirty="0" smtClean="0"/>
              <a:t>neural network typically has the form </a:t>
            </a:r>
            <a:r>
              <a:rPr lang="en-US" sz="2600" dirty="0" err="1" smtClean="0"/>
              <a:t>f</a:t>
            </a:r>
            <a:r>
              <a:rPr lang="en-US" sz="2600" baseline="-25000" dirty="0" err="1" smtClean="0"/>
              <a:t>k</a:t>
            </a:r>
            <a:r>
              <a:rPr lang="en-US" sz="2600" dirty="0" smtClean="0"/>
              <a:t>(</a:t>
            </a:r>
            <a:r>
              <a:rPr lang="en-US" sz="2600" b="1" dirty="0" smtClean="0"/>
              <a:t>x</a:t>
            </a:r>
            <a:r>
              <a:rPr lang="en-US" sz="2600" dirty="0" smtClean="0"/>
              <a:t>)=</a:t>
            </a:r>
            <a:r>
              <a:rPr lang="en-US" sz="2600" dirty="0" err="1" smtClean="0"/>
              <a:t>f</a:t>
            </a:r>
            <a:r>
              <a:rPr lang="en-US" sz="2600" baseline="-25000" dirty="0" err="1" smtClean="0"/>
              <a:t>k</a:t>
            </a:r>
            <a:r>
              <a:rPr lang="en-US" sz="2600" dirty="0" smtClean="0"/>
              <a:t>(</a:t>
            </a:r>
            <a:r>
              <a:rPr lang="en-US" sz="2600" dirty="0" err="1" smtClean="0"/>
              <a:t>a</a:t>
            </a:r>
            <a:r>
              <a:rPr lang="en-US" sz="2600" baseline="-25000" dirty="0" err="1" smtClean="0"/>
              <a:t>k</a:t>
            </a:r>
            <a:r>
              <a:rPr lang="en-US" sz="2600" dirty="0" smtClean="0"/>
              <a:t>(</a:t>
            </a:r>
            <a:r>
              <a:rPr lang="en-US" sz="2600" b="1" dirty="0" smtClean="0"/>
              <a:t>x</a:t>
            </a:r>
            <a:r>
              <a:rPr lang="en-US" sz="2600" dirty="0" smtClean="0"/>
              <a:t>)), where </a:t>
            </a:r>
            <a:r>
              <a:rPr lang="en-US" sz="2600" dirty="0" err="1"/>
              <a:t>a</a:t>
            </a:r>
            <a:r>
              <a:rPr lang="en-US" sz="2600" baseline="-25000" dirty="0" err="1"/>
              <a:t>k</a:t>
            </a:r>
            <a:r>
              <a:rPr lang="en-US" sz="2600" dirty="0"/>
              <a:t>(</a:t>
            </a:r>
            <a:r>
              <a:rPr lang="en-US" sz="2600" b="1" dirty="0"/>
              <a:t>x</a:t>
            </a:r>
            <a:r>
              <a:rPr lang="en-US" sz="2600" dirty="0"/>
              <a:t>) is just one of the elements </a:t>
            </a:r>
            <a:r>
              <a:rPr lang="en-US" sz="2600" dirty="0" smtClean="0"/>
              <a:t>of vector </a:t>
            </a:r>
            <a:r>
              <a:rPr lang="en-US" sz="2600" dirty="0" err="1" smtClean="0"/>
              <a:t>fuction</a:t>
            </a:r>
            <a:r>
              <a:rPr lang="en-US" sz="2600" dirty="0" smtClean="0"/>
              <a:t> </a:t>
            </a:r>
            <a:r>
              <a:rPr lang="en-US" sz="2600" b="1" dirty="0"/>
              <a:t>a</a:t>
            </a:r>
            <a:r>
              <a:rPr lang="en-US" sz="2600" dirty="0"/>
              <a:t>(</a:t>
            </a:r>
            <a:r>
              <a:rPr lang="en-US" sz="2600" b="1" dirty="0"/>
              <a:t>x</a:t>
            </a:r>
            <a:r>
              <a:rPr lang="en-US" sz="2600" dirty="0"/>
              <a:t>)=</a:t>
            </a:r>
            <a:r>
              <a:rPr lang="en-US" sz="2600" b="1" dirty="0" err="1"/>
              <a:t>Wh</a:t>
            </a:r>
            <a:r>
              <a:rPr lang="en-US" sz="2600" dirty="0"/>
              <a:t>(</a:t>
            </a:r>
            <a:r>
              <a:rPr lang="en-US" sz="2600" b="1" dirty="0"/>
              <a:t>x</a:t>
            </a:r>
            <a:r>
              <a:rPr lang="en-US" sz="2600" dirty="0"/>
              <a:t>)+</a:t>
            </a:r>
            <a:r>
              <a:rPr lang="en-US" sz="2600" b="1" dirty="0" smtClean="0"/>
              <a:t>b</a:t>
            </a:r>
            <a:endParaRPr lang="en-US" sz="2600" dirty="0" smtClean="0"/>
          </a:p>
          <a:p>
            <a:pPr marL="285750" indent="-285750">
              <a:buFont typeface="Arial"/>
              <a:buChar char="•"/>
            </a:pPr>
            <a:r>
              <a:rPr lang="en-US" sz="2600" dirty="0" smtClean="0"/>
              <a:t>Commonly </a:t>
            </a:r>
            <a:r>
              <a:rPr lang="en-US" sz="2600" dirty="0"/>
              <a:t>used output loss functions, output activation functions, and the underlying distributions from which they derive</a:t>
            </a:r>
            <a:r>
              <a:rPr lang="en-CA" sz="2600" dirty="0"/>
              <a:t> </a:t>
            </a:r>
            <a:r>
              <a:rPr lang="en-CA" sz="2600" dirty="0" smtClean="0"/>
              <a:t>are shown below</a:t>
            </a:r>
            <a:endParaRPr lang="en-CA" sz="2600" dirty="0"/>
          </a:p>
        </p:txBody>
      </p:sp>
    </p:spTree>
    <p:extLst>
      <p:ext uri="{BB962C8B-B14F-4D97-AF65-F5344CB8AC3E}">
        <p14:creationId xmlns:p14="http://schemas.microsoft.com/office/powerpoint/2010/main" val="1309427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Convolutional neural networks</a:t>
            </a:r>
            <a:endParaRPr lang="en-CA" dirty="0"/>
          </a:p>
        </p:txBody>
      </p:sp>
      <p:sp>
        <p:nvSpPr>
          <p:cNvPr id="3" name="Subtitle 2"/>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4079302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Convolutional neural </a:t>
            </a:r>
            <a:r>
              <a:rPr lang="en-CA" dirty="0" smtClean="0"/>
              <a:t>networks (CNNs)</a:t>
            </a:r>
            <a:endParaRPr lang="en-CA" dirty="0"/>
          </a:p>
        </p:txBody>
      </p:sp>
      <p:sp>
        <p:nvSpPr>
          <p:cNvPr id="3" name="Content Placeholder 2"/>
          <p:cNvSpPr>
            <a:spLocks noGrp="1"/>
          </p:cNvSpPr>
          <p:nvPr>
            <p:ph idx="1"/>
          </p:nvPr>
        </p:nvSpPr>
        <p:spPr>
          <a:xfrm>
            <a:off x="457200" y="1350931"/>
            <a:ext cx="8229600" cy="5362267"/>
          </a:xfrm>
        </p:spPr>
        <p:txBody>
          <a:bodyPr>
            <a:normAutofit fontScale="77500" lnSpcReduction="20000"/>
          </a:bodyPr>
          <a:lstStyle/>
          <a:p>
            <a:r>
              <a:rPr lang="en-US" dirty="0" smtClean="0"/>
              <a:t>Are a </a:t>
            </a:r>
            <a:r>
              <a:rPr lang="en-US" dirty="0"/>
              <a:t>special kind of </a:t>
            </a:r>
            <a:r>
              <a:rPr lang="en-US" dirty="0" err="1"/>
              <a:t>feedforward</a:t>
            </a:r>
            <a:r>
              <a:rPr lang="en-US" dirty="0"/>
              <a:t> network that has proven </a:t>
            </a:r>
            <a:r>
              <a:rPr lang="en-US" i="1" dirty="0"/>
              <a:t>extremely</a:t>
            </a:r>
            <a:r>
              <a:rPr lang="en-US" dirty="0"/>
              <a:t> successful for image analysis</a:t>
            </a:r>
            <a:r>
              <a:rPr lang="en-CA" dirty="0"/>
              <a:t> </a:t>
            </a:r>
            <a:endParaRPr lang="en-CA" dirty="0" smtClean="0"/>
          </a:p>
          <a:p>
            <a:r>
              <a:rPr lang="en-US" dirty="0" smtClean="0"/>
              <a:t>Imagine filtering an image to detect edges, one could think of edges as a useful </a:t>
            </a:r>
            <a:r>
              <a:rPr lang="en-US" dirty="0"/>
              <a:t>set of spatially organized </a:t>
            </a:r>
            <a:r>
              <a:rPr lang="en-US" dirty="0" smtClean="0"/>
              <a:t>‘features’ </a:t>
            </a:r>
          </a:p>
          <a:p>
            <a:r>
              <a:rPr lang="en-US" dirty="0" smtClean="0"/>
              <a:t>Imagine </a:t>
            </a:r>
            <a:r>
              <a:rPr lang="en-US" dirty="0"/>
              <a:t>now if one could learn many such filters </a:t>
            </a:r>
            <a:r>
              <a:rPr lang="en-US" dirty="0" smtClean="0"/>
              <a:t>jointly along </a:t>
            </a:r>
            <a:r>
              <a:rPr lang="en-US" dirty="0"/>
              <a:t>with </a:t>
            </a:r>
            <a:r>
              <a:rPr lang="en-US" dirty="0" smtClean="0"/>
              <a:t>other </a:t>
            </a:r>
            <a:r>
              <a:rPr lang="en-US" dirty="0"/>
              <a:t>parameters </a:t>
            </a:r>
            <a:r>
              <a:rPr lang="en-US" dirty="0" smtClean="0"/>
              <a:t>of a </a:t>
            </a:r>
            <a:r>
              <a:rPr lang="en-US" dirty="0"/>
              <a:t>neural </a:t>
            </a:r>
            <a:r>
              <a:rPr lang="en-US" dirty="0" smtClean="0"/>
              <a:t>network on top </a:t>
            </a:r>
          </a:p>
          <a:p>
            <a:r>
              <a:rPr lang="en-US" dirty="0" smtClean="0"/>
              <a:t>Each </a:t>
            </a:r>
            <a:r>
              <a:rPr lang="en-US" dirty="0"/>
              <a:t>filter can be implemented by multiplying a relatively small spatial zone of the image by a set of weights and feeding the result to an activation function </a:t>
            </a:r>
            <a:r>
              <a:rPr lang="en-US" dirty="0" smtClean="0"/>
              <a:t>– just like </a:t>
            </a:r>
            <a:r>
              <a:rPr lang="en-US" dirty="0"/>
              <a:t>those discussed above for vanilla </a:t>
            </a:r>
            <a:r>
              <a:rPr lang="en-US" dirty="0" err="1"/>
              <a:t>feedforward</a:t>
            </a:r>
            <a:r>
              <a:rPr lang="en-US" dirty="0"/>
              <a:t> </a:t>
            </a:r>
            <a:r>
              <a:rPr lang="en-US" dirty="0" smtClean="0"/>
              <a:t>networks </a:t>
            </a:r>
          </a:p>
          <a:p>
            <a:r>
              <a:rPr lang="en-US" dirty="0" smtClean="0"/>
              <a:t>Because </a:t>
            </a:r>
            <a:r>
              <a:rPr lang="en-US" dirty="0"/>
              <a:t>this filtering operation is simply repeated around the image using the same weights, it can be implemented using </a:t>
            </a:r>
            <a:r>
              <a:rPr lang="en-US" dirty="0" smtClean="0"/>
              <a:t>convolution operations</a:t>
            </a:r>
          </a:p>
          <a:p>
            <a:r>
              <a:rPr lang="en-US" dirty="0" smtClean="0"/>
              <a:t>The </a:t>
            </a:r>
            <a:r>
              <a:rPr lang="en-US" dirty="0"/>
              <a:t>result is a </a:t>
            </a:r>
            <a:r>
              <a:rPr lang="en-US" dirty="0" smtClean="0"/>
              <a:t>CNN for </a:t>
            </a:r>
            <a:r>
              <a:rPr lang="en-US" dirty="0"/>
              <a:t>which it is possible to learn both the filters and the classifier using </a:t>
            </a:r>
            <a:r>
              <a:rPr lang="en-US" dirty="0" smtClean="0"/>
              <a:t>SGD and </a:t>
            </a:r>
            <a:r>
              <a:rPr lang="en-US" dirty="0"/>
              <a:t>the </a:t>
            </a:r>
            <a:r>
              <a:rPr lang="en-US" dirty="0" err="1"/>
              <a:t>backpropagation</a:t>
            </a:r>
            <a:r>
              <a:rPr lang="en-US" dirty="0"/>
              <a:t> </a:t>
            </a:r>
            <a:r>
              <a:rPr lang="en-US" dirty="0" smtClean="0"/>
              <a:t>algorithm </a:t>
            </a:r>
            <a:endParaRPr lang="en-CA" dirty="0"/>
          </a:p>
        </p:txBody>
      </p:sp>
    </p:spTree>
    <p:extLst>
      <p:ext uri="{BB962C8B-B14F-4D97-AF65-F5344CB8AC3E}">
        <p14:creationId xmlns:p14="http://schemas.microsoft.com/office/powerpoint/2010/main" val="2966385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Deep CNNs</a:t>
            </a:r>
            <a:endParaRPr lang="en-CA" dirty="0"/>
          </a:p>
        </p:txBody>
      </p:sp>
      <p:sp>
        <p:nvSpPr>
          <p:cNvPr id="3" name="Content Placeholder 2"/>
          <p:cNvSpPr>
            <a:spLocks noGrp="1"/>
          </p:cNvSpPr>
          <p:nvPr>
            <p:ph idx="1"/>
          </p:nvPr>
        </p:nvSpPr>
        <p:spPr>
          <a:xfrm>
            <a:off x="457200" y="1281147"/>
            <a:ext cx="8432122" cy="5507068"/>
          </a:xfrm>
        </p:spPr>
        <p:txBody>
          <a:bodyPr>
            <a:normAutofit fontScale="85000" lnSpcReduction="20000"/>
          </a:bodyPr>
          <a:lstStyle/>
          <a:p>
            <a:r>
              <a:rPr lang="en-US" dirty="0"/>
              <a:t>In a convolutional neural network, once an image has been filtered by several learnable filters, each filter bank’s output is often aggregated across a small spatial region, using the average or maximum </a:t>
            </a:r>
            <a:r>
              <a:rPr lang="en-US" dirty="0" smtClean="0"/>
              <a:t>value.</a:t>
            </a:r>
          </a:p>
          <a:p>
            <a:r>
              <a:rPr lang="en-US" dirty="0" smtClean="0"/>
              <a:t>Aggregation </a:t>
            </a:r>
            <a:r>
              <a:rPr lang="en-US" dirty="0"/>
              <a:t>can be performed within non-overlapping regions, or using subsampling, yielding a lower-resolution layer of spatially organized features—a process that is sometimes referred to as “</a:t>
            </a:r>
            <a:r>
              <a:rPr lang="en-US" dirty="0" smtClean="0"/>
              <a:t>decimation”</a:t>
            </a:r>
          </a:p>
          <a:p>
            <a:r>
              <a:rPr lang="en-US" dirty="0" smtClean="0"/>
              <a:t>This </a:t>
            </a:r>
            <a:r>
              <a:rPr lang="en-US" dirty="0"/>
              <a:t>gives the model a degree of invariance to small differences as to exactly where a feature has been detected. </a:t>
            </a:r>
            <a:endParaRPr lang="en-US" dirty="0" smtClean="0"/>
          </a:p>
          <a:p>
            <a:r>
              <a:rPr lang="en-US" dirty="0"/>
              <a:t>I</a:t>
            </a:r>
            <a:r>
              <a:rPr lang="en-US" dirty="0" smtClean="0"/>
              <a:t>f </a:t>
            </a:r>
            <a:r>
              <a:rPr lang="en-US" dirty="0"/>
              <a:t>aggregation uses the max operation, a feature is activated if it is detected anywhere in the pooling </a:t>
            </a:r>
            <a:r>
              <a:rPr lang="en-US" dirty="0" smtClean="0"/>
              <a:t>zone </a:t>
            </a:r>
          </a:p>
          <a:p>
            <a:r>
              <a:rPr lang="en-US" dirty="0"/>
              <a:t>The result can </a:t>
            </a:r>
            <a:r>
              <a:rPr lang="en-US" dirty="0" smtClean="0"/>
              <a:t>be </a:t>
            </a:r>
            <a:r>
              <a:rPr lang="en-US" dirty="0"/>
              <a:t>filtered and aggregated </a:t>
            </a:r>
            <a:r>
              <a:rPr lang="en-US" dirty="0" smtClean="0"/>
              <a:t>again </a:t>
            </a:r>
            <a:endParaRPr lang="en-US" dirty="0"/>
          </a:p>
          <a:p>
            <a:endParaRPr lang="en-CA" dirty="0"/>
          </a:p>
          <a:p>
            <a:endParaRPr lang="en-CA" dirty="0"/>
          </a:p>
        </p:txBody>
      </p:sp>
    </p:spTree>
    <p:extLst>
      <p:ext uri="{BB962C8B-B14F-4D97-AF65-F5344CB8AC3E}">
        <p14:creationId xmlns:p14="http://schemas.microsoft.com/office/powerpoint/2010/main" val="27647522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4141864" y="4933082"/>
            <a:ext cx="917275" cy="1060038"/>
            <a:chOff x="2452846" y="2121982"/>
            <a:chExt cx="1834550" cy="2323767"/>
          </a:xfrm>
        </p:grpSpPr>
        <p:sp>
          <p:nvSpPr>
            <p:cNvPr id="17" name="Rectangle 16"/>
            <p:cNvSpPr/>
            <p:nvPr/>
          </p:nvSpPr>
          <p:spPr>
            <a:xfrm>
              <a:off x="2890396" y="2121982"/>
              <a:ext cx="1397000" cy="18415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2452846" y="2604249"/>
              <a:ext cx="1397000" cy="1841500"/>
            </a:xfrm>
            <a:prstGeom prst="rect">
              <a:avLst/>
            </a:prstGeom>
            <a:solidFill>
              <a:schemeClr val="tx1">
                <a:lumMod val="75000"/>
                <a:lumOff val="2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3" name="Picture 62" descr="dy_owl.bmp"/>
          <p:cNvPicPr>
            <a:picLocks noChangeAspect="1"/>
          </p:cNvPicPr>
          <p:nvPr/>
        </p:nvPicPr>
        <p:blipFill>
          <a:blip r:embed="rId3"/>
          <a:stretch>
            <a:fillRect/>
          </a:stretch>
        </p:blipFill>
        <p:spPr>
          <a:xfrm>
            <a:off x="3800570" y="5463820"/>
            <a:ext cx="702397" cy="864277"/>
          </a:xfrm>
          <a:prstGeom prst="rect">
            <a:avLst/>
          </a:prstGeom>
        </p:spPr>
      </p:pic>
      <p:sp>
        <p:nvSpPr>
          <p:cNvPr id="25" name="TextBox 24"/>
          <p:cNvSpPr txBox="1"/>
          <p:nvPr/>
        </p:nvSpPr>
        <p:spPr>
          <a:xfrm flipH="1">
            <a:off x="4334384" y="5686070"/>
            <a:ext cx="120127" cy="276999"/>
          </a:xfrm>
          <a:prstGeom prst="rect">
            <a:avLst/>
          </a:prstGeom>
          <a:noFill/>
          <a:ln w="19050">
            <a:noFill/>
          </a:ln>
        </p:spPr>
        <p:txBody>
          <a:bodyPr wrap="square" rtlCol="0">
            <a:spAutoFit/>
          </a:bodyPr>
          <a:lstStyle/>
          <a:p>
            <a:r>
              <a:rPr lang="en-US" sz="1200" dirty="0" smtClean="0">
                <a:solidFill>
                  <a:srgbClr val="FFFFFF"/>
                </a:solidFill>
              </a:rPr>
              <a:t>…</a:t>
            </a:r>
            <a:endParaRPr lang="en-US" sz="1200" dirty="0">
              <a:solidFill>
                <a:srgbClr val="FFFFFF"/>
              </a:solidFill>
            </a:endParaRPr>
          </a:p>
        </p:txBody>
      </p:sp>
      <p:pic>
        <p:nvPicPr>
          <p:cNvPr id="26" name="Picture 25"/>
          <p:cNvPicPr>
            <a:picLocks noChangeAspect="1"/>
          </p:cNvPicPr>
          <p:nvPr/>
        </p:nvPicPr>
        <p:blipFill>
          <a:blip r:embed="rId4"/>
          <a:stretch>
            <a:fillRect/>
          </a:stretch>
        </p:blipFill>
        <p:spPr>
          <a:xfrm flipH="1" flipV="1">
            <a:off x="3836889" y="5472910"/>
            <a:ext cx="132080" cy="162560"/>
          </a:xfrm>
          <a:prstGeom prst="rect">
            <a:avLst/>
          </a:prstGeom>
        </p:spPr>
      </p:pic>
      <p:sp>
        <p:nvSpPr>
          <p:cNvPr id="27" name="Freeform 26"/>
          <p:cNvSpPr/>
          <p:nvPr/>
        </p:nvSpPr>
        <p:spPr>
          <a:xfrm>
            <a:off x="3874167" y="5535082"/>
            <a:ext cx="558672" cy="345207"/>
          </a:xfrm>
          <a:custGeom>
            <a:avLst/>
            <a:gdLst>
              <a:gd name="connsiteX0" fmla="*/ 332888 w 1396680"/>
              <a:gd name="connsiteY0" fmla="*/ 68751 h 863016"/>
              <a:gd name="connsiteX1" fmla="*/ 1201290 w 1396680"/>
              <a:gd name="connsiteY1" fmla="*/ 57896 h 863016"/>
              <a:gd name="connsiteX2" fmla="*/ 1244710 w 1396680"/>
              <a:gd name="connsiteY2" fmla="*/ 416129 h 863016"/>
              <a:gd name="connsiteX3" fmla="*/ 289468 w 1396680"/>
              <a:gd name="connsiteY3" fmla="*/ 426985 h 863016"/>
              <a:gd name="connsiteX4" fmla="*/ 137497 w 1396680"/>
              <a:gd name="connsiteY4" fmla="*/ 796074 h 863016"/>
              <a:gd name="connsiteX5" fmla="*/ 1114450 w 1396680"/>
              <a:gd name="connsiteY5" fmla="*/ 828640 h 863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6680" h="863016">
                <a:moveTo>
                  <a:pt x="332888" y="68751"/>
                </a:moveTo>
                <a:cubicBezTo>
                  <a:pt x="691104" y="34375"/>
                  <a:pt x="1049320" y="0"/>
                  <a:pt x="1201290" y="57896"/>
                </a:cubicBezTo>
                <a:cubicBezTo>
                  <a:pt x="1353260" y="115792"/>
                  <a:pt x="1396680" y="354614"/>
                  <a:pt x="1244710" y="416129"/>
                </a:cubicBezTo>
                <a:cubicBezTo>
                  <a:pt x="1092740" y="477644"/>
                  <a:pt x="474003" y="363661"/>
                  <a:pt x="289468" y="426985"/>
                </a:cubicBezTo>
                <a:cubicBezTo>
                  <a:pt x="104933" y="490309"/>
                  <a:pt x="0" y="729132"/>
                  <a:pt x="137497" y="796074"/>
                </a:cubicBezTo>
                <a:cubicBezTo>
                  <a:pt x="274994" y="863016"/>
                  <a:pt x="1114450" y="828640"/>
                  <a:pt x="1114450" y="828640"/>
                </a:cubicBezTo>
              </a:path>
            </a:pathLst>
          </a:custGeom>
          <a:ln w="19050">
            <a:solidFill>
              <a:schemeClr val="bg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75" name="Group 74"/>
          <p:cNvGrpSpPr/>
          <p:nvPr/>
        </p:nvGrpSpPr>
        <p:grpSpPr>
          <a:xfrm>
            <a:off x="5565140" y="4754842"/>
            <a:ext cx="1333080" cy="1573252"/>
            <a:chOff x="6392295" y="3674856"/>
            <a:chExt cx="1333080" cy="1614119"/>
          </a:xfrm>
        </p:grpSpPr>
        <p:sp>
          <p:nvSpPr>
            <p:cNvPr id="30" name="Rectangle 29"/>
            <p:cNvSpPr/>
            <p:nvPr/>
          </p:nvSpPr>
          <p:spPr>
            <a:xfrm>
              <a:off x="7026875" y="3674856"/>
              <a:ext cx="698500" cy="9207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6805377" y="3943400"/>
              <a:ext cx="698500" cy="920750"/>
            </a:xfrm>
            <a:prstGeom prst="rect">
              <a:avLst/>
            </a:prstGeom>
            <a:solidFill>
              <a:schemeClr val="tx1">
                <a:lumMod val="75000"/>
                <a:lumOff val="2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 name="Group 31"/>
            <p:cNvGrpSpPr/>
            <p:nvPr/>
          </p:nvGrpSpPr>
          <p:grpSpPr>
            <a:xfrm>
              <a:off x="6392295" y="4175881"/>
              <a:ext cx="888248" cy="1113094"/>
              <a:chOff x="3128873" y="2371961"/>
              <a:chExt cx="1776496" cy="2226188"/>
            </a:xfrm>
          </p:grpSpPr>
          <p:sp>
            <p:nvSpPr>
              <p:cNvPr id="33" name="Rectangle 32"/>
              <p:cNvSpPr/>
              <p:nvPr/>
            </p:nvSpPr>
            <p:spPr>
              <a:xfrm>
                <a:off x="3508369" y="2371961"/>
                <a:ext cx="1397000" cy="18415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3128873" y="2756649"/>
                <a:ext cx="1397000" cy="1841500"/>
              </a:xfrm>
              <a:prstGeom prst="rect">
                <a:avLst/>
              </a:prstGeom>
              <a:solidFill>
                <a:schemeClr val="tx1">
                  <a:lumMod val="75000"/>
                  <a:lumOff val="2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41" name="TextBox 40"/>
          <p:cNvSpPr txBox="1"/>
          <p:nvPr/>
        </p:nvSpPr>
        <p:spPr>
          <a:xfrm rot="18668847" flipH="1">
            <a:off x="2219003" y="3697356"/>
            <a:ext cx="300317" cy="646331"/>
          </a:xfrm>
          <a:prstGeom prst="rect">
            <a:avLst/>
          </a:prstGeom>
          <a:noFill/>
          <a:ln w="19050">
            <a:noFill/>
          </a:ln>
        </p:spPr>
        <p:txBody>
          <a:bodyPr wrap="square" rtlCol="0">
            <a:spAutoFit/>
          </a:bodyPr>
          <a:lstStyle/>
          <a:p>
            <a:r>
              <a:rPr lang="en-US" dirty="0" smtClean="0"/>
              <a:t>…</a:t>
            </a:r>
            <a:endParaRPr lang="en-US" dirty="0"/>
          </a:p>
        </p:txBody>
      </p:sp>
      <p:sp>
        <p:nvSpPr>
          <p:cNvPr id="42" name="TextBox 41"/>
          <p:cNvSpPr txBox="1">
            <a:spLocks noChangeAspect="1"/>
          </p:cNvSpPr>
          <p:nvPr/>
        </p:nvSpPr>
        <p:spPr>
          <a:xfrm rot="18668847" flipH="1">
            <a:off x="4105440" y="4898983"/>
            <a:ext cx="150159" cy="276999"/>
          </a:xfrm>
          <a:prstGeom prst="rect">
            <a:avLst/>
          </a:prstGeom>
          <a:noFill/>
          <a:ln w="19050">
            <a:noFill/>
          </a:ln>
        </p:spPr>
        <p:txBody>
          <a:bodyPr wrap="square" rtlCol="0">
            <a:spAutoFit/>
          </a:bodyPr>
          <a:lstStyle/>
          <a:p>
            <a:r>
              <a:rPr lang="en-US" sz="1200" dirty="0" smtClean="0"/>
              <a:t>…</a:t>
            </a:r>
            <a:endParaRPr lang="en-US" sz="1200" dirty="0"/>
          </a:p>
        </p:txBody>
      </p:sp>
      <p:sp>
        <p:nvSpPr>
          <p:cNvPr id="43" name="TextBox 42"/>
          <p:cNvSpPr txBox="1">
            <a:spLocks noChangeAspect="1"/>
          </p:cNvSpPr>
          <p:nvPr/>
        </p:nvSpPr>
        <p:spPr>
          <a:xfrm rot="18668847" flipH="1">
            <a:off x="5932847" y="4764013"/>
            <a:ext cx="150159" cy="276999"/>
          </a:xfrm>
          <a:prstGeom prst="rect">
            <a:avLst/>
          </a:prstGeom>
          <a:noFill/>
          <a:ln w="19050">
            <a:noFill/>
          </a:ln>
        </p:spPr>
        <p:txBody>
          <a:bodyPr wrap="square" rtlCol="0">
            <a:spAutoFit/>
          </a:bodyPr>
          <a:lstStyle/>
          <a:p>
            <a:r>
              <a:rPr lang="en-US" sz="1200" dirty="0" smtClean="0"/>
              <a:t>…</a:t>
            </a:r>
            <a:endParaRPr lang="en-US" sz="1200" dirty="0"/>
          </a:p>
        </p:txBody>
      </p:sp>
      <p:sp>
        <p:nvSpPr>
          <p:cNvPr id="44" name="TextBox 43"/>
          <p:cNvSpPr txBox="1">
            <a:spLocks noChangeAspect="1"/>
          </p:cNvSpPr>
          <p:nvPr/>
        </p:nvSpPr>
        <p:spPr>
          <a:xfrm rot="18668847" flipH="1">
            <a:off x="6941048" y="5519098"/>
            <a:ext cx="75081" cy="230832"/>
          </a:xfrm>
          <a:prstGeom prst="rect">
            <a:avLst/>
          </a:prstGeom>
          <a:noFill/>
          <a:ln w="19050">
            <a:noFill/>
          </a:ln>
        </p:spPr>
        <p:txBody>
          <a:bodyPr wrap="square" rtlCol="0">
            <a:spAutoFit/>
          </a:bodyPr>
          <a:lstStyle/>
          <a:p>
            <a:r>
              <a:rPr lang="en-US" sz="900" dirty="0" smtClean="0"/>
              <a:t>…</a:t>
            </a:r>
            <a:endParaRPr lang="en-US" sz="900" dirty="0"/>
          </a:p>
        </p:txBody>
      </p:sp>
      <p:sp>
        <p:nvSpPr>
          <p:cNvPr id="46" name="TextBox 45"/>
          <p:cNvSpPr txBox="1"/>
          <p:nvPr/>
        </p:nvSpPr>
        <p:spPr>
          <a:xfrm>
            <a:off x="864678" y="6298917"/>
            <a:ext cx="1397669" cy="378757"/>
          </a:xfrm>
          <a:prstGeom prst="rect">
            <a:avLst/>
          </a:prstGeom>
          <a:noFill/>
        </p:spPr>
        <p:txBody>
          <a:bodyPr wrap="square" rtlCol="0">
            <a:spAutoFit/>
          </a:bodyPr>
          <a:lstStyle/>
          <a:p>
            <a:r>
              <a:rPr lang="en-US" dirty="0" smtClean="0"/>
              <a:t>Convolutions</a:t>
            </a:r>
            <a:endParaRPr lang="en-US" dirty="0"/>
          </a:p>
        </p:txBody>
      </p:sp>
      <p:sp>
        <p:nvSpPr>
          <p:cNvPr id="47" name="TextBox 46"/>
          <p:cNvSpPr txBox="1"/>
          <p:nvPr/>
        </p:nvSpPr>
        <p:spPr>
          <a:xfrm>
            <a:off x="2469432" y="6298915"/>
            <a:ext cx="2236063" cy="369332"/>
          </a:xfrm>
          <a:prstGeom prst="rect">
            <a:avLst/>
          </a:prstGeom>
          <a:noFill/>
        </p:spPr>
        <p:txBody>
          <a:bodyPr wrap="square" rtlCol="0">
            <a:spAutoFit/>
          </a:bodyPr>
          <a:lstStyle/>
          <a:p>
            <a:r>
              <a:rPr lang="en-US" dirty="0" smtClean="0"/>
              <a:t>Pool &amp; Decimate</a:t>
            </a:r>
            <a:endParaRPr lang="en-US" dirty="0"/>
          </a:p>
        </p:txBody>
      </p:sp>
      <p:sp>
        <p:nvSpPr>
          <p:cNvPr id="50" name="TextBox 49"/>
          <p:cNvSpPr txBox="1"/>
          <p:nvPr/>
        </p:nvSpPr>
        <p:spPr>
          <a:xfrm>
            <a:off x="4254942" y="6321198"/>
            <a:ext cx="1397669" cy="378757"/>
          </a:xfrm>
          <a:prstGeom prst="rect">
            <a:avLst/>
          </a:prstGeom>
          <a:noFill/>
        </p:spPr>
        <p:txBody>
          <a:bodyPr wrap="square" rtlCol="0">
            <a:spAutoFit/>
          </a:bodyPr>
          <a:lstStyle/>
          <a:p>
            <a:r>
              <a:rPr lang="en-US" dirty="0" smtClean="0"/>
              <a:t>Convolutions</a:t>
            </a:r>
            <a:endParaRPr lang="en-US" dirty="0"/>
          </a:p>
        </p:txBody>
      </p:sp>
      <p:cxnSp>
        <p:nvCxnSpPr>
          <p:cNvPr id="51" name="Straight Connector 50"/>
          <p:cNvCxnSpPr/>
          <p:nvPr/>
        </p:nvCxnSpPr>
        <p:spPr>
          <a:xfrm rot="5400000" flipH="1" flipV="1">
            <a:off x="4533524" y="4579798"/>
            <a:ext cx="1816978" cy="1637832"/>
          </a:xfrm>
          <a:prstGeom prst="line">
            <a:avLst/>
          </a:prstGeom>
          <a:ln>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5753426" y="6333741"/>
            <a:ext cx="3323728" cy="369332"/>
          </a:xfrm>
          <a:prstGeom prst="rect">
            <a:avLst/>
          </a:prstGeom>
          <a:noFill/>
        </p:spPr>
        <p:txBody>
          <a:bodyPr wrap="square" rtlCol="0">
            <a:spAutoFit/>
          </a:bodyPr>
          <a:lstStyle/>
          <a:p>
            <a:r>
              <a:rPr lang="en-US" dirty="0" smtClean="0"/>
              <a:t>Pool &amp; Decimate           MLP</a:t>
            </a:r>
            <a:endParaRPr lang="en-US" dirty="0"/>
          </a:p>
        </p:txBody>
      </p:sp>
      <p:pic>
        <p:nvPicPr>
          <p:cNvPr id="58" name="Picture 57" descr="owl.jpg"/>
          <p:cNvPicPr>
            <a:picLocks noChangeAspect="1"/>
          </p:cNvPicPr>
          <p:nvPr/>
        </p:nvPicPr>
        <p:blipFill>
          <a:blip r:embed="rId5">
            <a:grayscl/>
          </a:blip>
          <a:stretch>
            <a:fillRect/>
          </a:stretch>
        </p:blipFill>
        <p:spPr>
          <a:xfrm>
            <a:off x="134865" y="4599541"/>
            <a:ext cx="1404793" cy="1728554"/>
          </a:xfrm>
          <a:prstGeom prst="rect">
            <a:avLst/>
          </a:prstGeom>
        </p:spPr>
      </p:pic>
      <p:sp>
        <p:nvSpPr>
          <p:cNvPr id="59" name="TextBox 58"/>
          <p:cNvSpPr txBox="1"/>
          <p:nvPr/>
        </p:nvSpPr>
        <p:spPr>
          <a:xfrm flipH="1">
            <a:off x="1215824" y="5289906"/>
            <a:ext cx="300317" cy="646331"/>
          </a:xfrm>
          <a:prstGeom prst="rect">
            <a:avLst/>
          </a:prstGeom>
          <a:noFill/>
          <a:ln w="19050">
            <a:noFill/>
          </a:ln>
        </p:spPr>
        <p:txBody>
          <a:bodyPr wrap="square" rtlCol="0">
            <a:spAutoFit/>
          </a:bodyPr>
          <a:lstStyle/>
          <a:p>
            <a:r>
              <a:rPr lang="en-US" dirty="0" smtClean="0">
                <a:solidFill>
                  <a:schemeClr val="bg1"/>
                </a:solidFill>
              </a:rPr>
              <a:t>…</a:t>
            </a:r>
            <a:endParaRPr lang="en-US" dirty="0">
              <a:solidFill>
                <a:schemeClr val="bg1"/>
              </a:solidFill>
            </a:endParaRPr>
          </a:p>
        </p:txBody>
      </p:sp>
      <p:sp>
        <p:nvSpPr>
          <p:cNvPr id="60" name="Freeform 59"/>
          <p:cNvSpPr/>
          <p:nvPr/>
        </p:nvSpPr>
        <p:spPr>
          <a:xfrm>
            <a:off x="124295" y="4709337"/>
            <a:ext cx="1396680" cy="863016"/>
          </a:xfrm>
          <a:custGeom>
            <a:avLst/>
            <a:gdLst>
              <a:gd name="connsiteX0" fmla="*/ 332888 w 1396680"/>
              <a:gd name="connsiteY0" fmla="*/ 68751 h 863016"/>
              <a:gd name="connsiteX1" fmla="*/ 1201290 w 1396680"/>
              <a:gd name="connsiteY1" fmla="*/ 57896 h 863016"/>
              <a:gd name="connsiteX2" fmla="*/ 1244710 w 1396680"/>
              <a:gd name="connsiteY2" fmla="*/ 416129 h 863016"/>
              <a:gd name="connsiteX3" fmla="*/ 289468 w 1396680"/>
              <a:gd name="connsiteY3" fmla="*/ 426985 h 863016"/>
              <a:gd name="connsiteX4" fmla="*/ 137497 w 1396680"/>
              <a:gd name="connsiteY4" fmla="*/ 796074 h 863016"/>
              <a:gd name="connsiteX5" fmla="*/ 1114450 w 1396680"/>
              <a:gd name="connsiteY5" fmla="*/ 828640 h 863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6680" h="863016">
                <a:moveTo>
                  <a:pt x="332888" y="68751"/>
                </a:moveTo>
                <a:cubicBezTo>
                  <a:pt x="691104" y="34375"/>
                  <a:pt x="1049320" y="0"/>
                  <a:pt x="1201290" y="57896"/>
                </a:cubicBezTo>
                <a:cubicBezTo>
                  <a:pt x="1353260" y="115792"/>
                  <a:pt x="1396680" y="354614"/>
                  <a:pt x="1244710" y="416129"/>
                </a:cubicBezTo>
                <a:cubicBezTo>
                  <a:pt x="1092740" y="477644"/>
                  <a:pt x="474003" y="363661"/>
                  <a:pt x="289468" y="426985"/>
                </a:cubicBezTo>
                <a:cubicBezTo>
                  <a:pt x="104933" y="490309"/>
                  <a:pt x="0" y="729132"/>
                  <a:pt x="137497" y="796074"/>
                </a:cubicBezTo>
                <a:cubicBezTo>
                  <a:pt x="274994" y="863016"/>
                  <a:pt x="1114450" y="828640"/>
                  <a:pt x="1114450" y="828640"/>
                </a:cubicBezTo>
              </a:path>
            </a:pathLst>
          </a:cu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61" name="Picture 60"/>
          <p:cNvPicPr>
            <a:picLocks noChangeAspect="1"/>
          </p:cNvPicPr>
          <p:nvPr/>
        </p:nvPicPr>
        <p:blipFill>
          <a:blip r:embed="rId6"/>
          <a:stretch>
            <a:fillRect/>
          </a:stretch>
        </p:blipFill>
        <p:spPr>
          <a:xfrm flipH="1" flipV="1">
            <a:off x="125172" y="4579698"/>
            <a:ext cx="330200" cy="406400"/>
          </a:xfrm>
          <a:prstGeom prst="rect">
            <a:avLst/>
          </a:prstGeom>
        </p:spPr>
      </p:pic>
      <p:grpSp>
        <p:nvGrpSpPr>
          <p:cNvPr id="70" name="Group 61"/>
          <p:cNvGrpSpPr/>
          <p:nvPr/>
        </p:nvGrpSpPr>
        <p:grpSpPr>
          <a:xfrm>
            <a:off x="2072894" y="3694804"/>
            <a:ext cx="1834550" cy="2120076"/>
            <a:chOff x="2452846" y="2121982"/>
            <a:chExt cx="1834550" cy="2323767"/>
          </a:xfrm>
        </p:grpSpPr>
        <p:sp>
          <p:nvSpPr>
            <p:cNvPr id="73" name="Rectangle 72"/>
            <p:cNvSpPr/>
            <p:nvPr/>
          </p:nvSpPr>
          <p:spPr>
            <a:xfrm>
              <a:off x="2890396" y="2121982"/>
              <a:ext cx="1397000" cy="18415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2452846" y="2604249"/>
              <a:ext cx="1397000" cy="1841500"/>
            </a:xfrm>
            <a:prstGeom prst="rect">
              <a:avLst/>
            </a:prstGeom>
            <a:solidFill>
              <a:schemeClr val="tx1">
                <a:lumMod val="75000"/>
                <a:lumOff val="2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2" name="Picture 71" descr="dy_owl.bmp"/>
          <p:cNvPicPr>
            <a:picLocks noChangeAspect="1"/>
          </p:cNvPicPr>
          <p:nvPr/>
        </p:nvPicPr>
        <p:blipFill>
          <a:blip r:embed="rId3"/>
          <a:stretch>
            <a:fillRect/>
          </a:stretch>
        </p:blipFill>
        <p:spPr>
          <a:xfrm>
            <a:off x="1648850" y="4599540"/>
            <a:ext cx="1404793" cy="1728554"/>
          </a:xfrm>
          <a:prstGeom prst="rect">
            <a:avLst/>
          </a:prstGeom>
        </p:spPr>
      </p:pic>
      <p:grpSp>
        <p:nvGrpSpPr>
          <p:cNvPr id="76" name="Group 75"/>
          <p:cNvGrpSpPr/>
          <p:nvPr/>
        </p:nvGrpSpPr>
        <p:grpSpPr>
          <a:xfrm>
            <a:off x="6779260" y="5569754"/>
            <a:ext cx="666540" cy="786626"/>
            <a:chOff x="6392295" y="3674856"/>
            <a:chExt cx="1333080" cy="1614119"/>
          </a:xfrm>
        </p:grpSpPr>
        <p:sp>
          <p:nvSpPr>
            <p:cNvPr id="77" name="Rectangle 76"/>
            <p:cNvSpPr/>
            <p:nvPr/>
          </p:nvSpPr>
          <p:spPr>
            <a:xfrm>
              <a:off x="7026875" y="3674856"/>
              <a:ext cx="698500" cy="9207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6805377" y="3943400"/>
              <a:ext cx="698500" cy="920750"/>
            </a:xfrm>
            <a:prstGeom prst="rect">
              <a:avLst/>
            </a:prstGeom>
            <a:solidFill>
              <a:schemeClr val="tx1">
                <a:lumMod val="75000"/>
                <a:lumOff val="2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9" name="Group 31"/>
            <p:cNvGrpSpPr/>
            <p:nvPr/>
          </p:nvGrpSpPr>
          <p:grpSpPr>
            <a:xfrm>
              <a:off x="6392295" y="4175881"/>
              <a:ext cx="888248" cy="1113094"/>
              <a:chOff x="3128873" y="2371961"/>
              <a:chExt cx="1776496" cy="2226188"/>
            </a:xfrm>
          </p:grpSpPr>
          <p:sp>
            <p:nvSpPr>
              <p:cNvPr id="80" name="Rectangle 79"/>
              <p:cNvSpPr/>
              <p:nvPr/>
            </p:nvSpPr>
            <p:spPr>
              <a:xfrm>
                <a:off x="3508369" y="2371961"/>
                <a:ext cx="1397000" cy="18415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3128873" y="2756649"/>
                <a:ext cx="1397000" cy="1841500"/>
              </a:xfrm>
              <a:prstGeom prst="rect">
                <a:avLst/>
              </a:prstGeom>
              <a:solidFill>
                <a:schemeClr val="tx1">
                  <a:lumMod val="75000"/>
                  <a:lumOff val="2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3" name="Group 52"/>
          <p:cNvGrpSpPr/>
          <p:nvPr/>
        </p:nvGrpSpPr>
        <p:grpSpPr>
          <a:xfrm rot="304383">
            <a:off x="478891" y="4676701"/>
            <a:ext cx="1191449" cy="4764"/>
            <a:chOff x="514168" y="3722464"/>
            <a:chExt cx="1191449" cy="4764"/>
          </a:xfrm>
        </p:grpSpPr>
        <p:cxnSp>
          <p:nvCxnSpPr>
            <p:cNvPr id="90" name="Straight Connector 89"/>
            <p:cNvCxnSpPr/>
            <p:nvPr/>
          </p:nvCxnSpPr>
          <p:spPr>
            <a:xfrm>
              <a:off x="514168" y="3725640"/>
              <a:ext cx="1134682"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V="1">
              <a:off x="514168" y="3722464"/>
              <a:ext cx="1191449" cy="4764"/>
            </a:xfrm>
            <a:prstGeom prst="line">
              <a:avLst/>
            </a:prstGeom>
            <a:ln>
              <a:solidFill>
                <a:schemeClr val="bg1"/>
              </a:solidFill>
              <a:prstDash val="sysDash"/>
            </a:ln>
          </p:spPr>
          <p:style>
            <a:lnRef idx="2">
              <a:schemeClr val="accent1"/>
            </a:lnRef>
            <a:fillRef idx="0">
              <a:schemeClr val="accent1"/>
            </a:fillRef>
            <a:effectRef idx="1">
              <a:schemeClr val="accent1"/>
            </a:effectRef>
            <a:fontRef idx="minor">
              <a:schemeClr val="tx1"/>
            </a:fontRef>
          </p:style>
        </p:cxnSp>
      </p:grpSp>
      <p:grpSp>
        <p:nvGrpSpPr>
          <p:cNvPr id="49" name="Group 48"/>
          <p:cNvGrpSpPr/>
          <p:nvPr/>
        </p:nvGrpSpPr>
        <p:grpSpPr>
          <a:xfrm rot="21140333">
            <a:off x="467237" y="4845474"/>
            <a:ext cx="1191449" cy="1608"/>
            <a:chOff x="502514" y="4066046"/>
            <a:chExt cx="1191449" cy="1608"/>
          </a:xfrm>
        </p:grpSpPr>
        <p:cxnSp>
          <p:nvCxnSpPr>
            <p:cNvPr id="99" name="Straight Connector 98"/>
            <p:cNvCxnSpPr/>
            <p:nvPr/>
          </p:nvCxnSpPr>
          <p:spPr>
            <a:xfrm>
              <a:off x="514168" y="4066046"/>
              <a:ext cx="1134682"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502514" y="4066066"/>
              <a:ext cx="1191449" cy="1588"/>
            </a:xfrm>
            <a:prstGeom prst="line">
              <a:avLst/>
            </a:prstGeom>
            <a:ln>
              <a:solidFill>
                <a:schemeClr val="bg1"/>
              </a:solidFill>
              <a:prstDash val="sysDash"/>
            </a:ln>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1763094" y="4714528"/>
            <a:ext cx="45719" cy="56152"/>
          </a:xfrm>
          <a:prstGeom prst="rect">
            <a:avLst/>
          </a:prstGeom>
          <a:solidFill>
            <a:schemeClr val="bg1">
              <a:lumMod val="75000"/>
              <a:alpha val="49000"/>
            </a:schemeClr>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3" name="Straight Connector 102"/>
          <p:cNvCxnSpPr/>
          <p:nvPr/>
        </p:nvCxnSpPr>
        <p:spPr>
          <a:xfrm rot="5400000" flipH="1" flipV="1">
            <a:off x="7776681" y="5476351"/>
            <a:ext cx="969267" cy="877881"/>
          </a:xfrm>
          <a:prstGeom prst="line">
            <a:avLst/>
          </a:prstGeom>
          <a:ln w="73025">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rot="5400000" flipH="1" flipV="1">
            <a:off x="7188112" y="4581203"/>
            <a:ext cx="1902932" cy="1720978"/>
          </a:xfrm>
          <a:prstGeom prst="line">
            <a:avLst/>
          </a:prstGeom>
          <a:ln>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rot="5400000" flipH="1" flipV="1">
            <a:off x="8282077" y="5734733"/>
            <a:ext cx="566287" cy="508023"/>
          </a:xfrm>
          <a:prstGeom prst="line">
            <a:avLst/>
          </a:prstGeom>
          <a:ln w="73025">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rot="5400000" flipH="1" flipV="1">
            <a:off x="8722310" y="6026794"/>
            <a:ext cx="201347" cy="187683"/>
          </a:xfrm>
          <a:prstGeom prst="line">
            <a:avLst/>
          </a:prstGeom>
          <a:ln w="73025">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aphicFrame>
        <p:nvGraphicFramePr>
          <p:cNvPr id="119" name="Object 118"/>
          <p:cNvGraphicFramePr>
            <a:graphicFrameLocks noChangeAspect="1"/>
          </p:cNvGraphicFramePr>
          <p:nvPr>
            <p:extLst>
              <p:ext uri="{D42A27DB-BD31-4B8C-83A1-F6EECF244321}">
                <p14:modId xmlns:p14="http://schemas.microsoft.com/office/powerpoint/2010/main" val="2007855902"/>
              </p:ext>
            </p:extLst>
          </p:nvPr>
        </p:nvGraphicFramePr>
        <p:xfrm>
          <a:off x="6230217" y="3997917"/>
          <a:ext cx="2846937" cy="808037"/>
        </p:xfrm>
        <a:graphic>
          <a:graphicData uri="http://schemas.openxmlformats.org/presentationml/2006/ole">
            <mc:AlternateContent xmlns:mc="http://schemas.openxmlformats.org/markup-compatibility/2006">
              <mc:Choice xmlns:v="urn:schemas-microsoft-com:vml" Requires="v">
                <p:oleObj spid="_x0000_s125149" name="Equation" r:id="rId7" imgW="1308100" imgH="266700" progId="Equation.3">
                  <p:embed/>
                </p:oleObj>
              </mc:Choice>
              <mc:Fallback>
                <p:oleObj name="Equation" r:id="rId7" imgW="1308100" imgH="26670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30217" y="3997917"/>
                        <a:ext cx="2846937" cy="808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 name="TextBox 121"/>
          <p:cNvSpPr txBox="1"/>
          <p:nvPr/>
        </p:nvSpPr>
        <p:spPr>
          <a:xfrm>
            <a:off x="7235034" y="3786259"/>
            <a:ext cx="1397669" cy="378757"/>
          </a:xfrm>
          <a:prstGeom prst="rect">
            <a:avLst/>
          </a:prstGeom>
          <a:noFill/>
        </p:spPr>
        <p:txBody>
          <a:bodyPr wrap="square" rtlCol="0">
            <a:spAutoFit/>
          </a:bodyPr>
          <a:lstStyle/>
          <a:p>
            <a:r>
              <a:rPr lang="en-US" dirty="0" smtClean="0"/>
              <a:t>Repeat</a:t>
            </a:r>
            <a:endParaRPr lang="en-US" dirty="0"/>
          </a:p>
        </p:txBody>
      </p:sp>
      <p:sp>
        <p:nvSpPr>
          <p:cNvPr id="54" name="Title 1"/>
          <p:cNvSpPr txBox="1">
            <a:spLocks/>
          </p:cNvSpPr>
          <p:nvPr/>
        </p:nvSpPr>
        <p:spPr>
          <a:xfrm>
            <a:off x="457200" y="7284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CA" dirty="0" smtClean="0"/>
              <a:t>A typical CNN architecture</a:t>
            </a:r>
            <a:endParaRPr lang="en-CA" dirty="0"/>
          </a:p>
        </p:txBody>
      </p:sp>
      <p:sp>
        <p:nvSpPr>
          <p:cNvPr id="55" name="Content Placeholder 2"/>
          <p:cNvSpPr txBox="1">
            <a:spLocks/>
          </p:cNvSpPr>
          <p:nvPr/>
        </p:nvSpPr>
        <p:spPr>
          <a:xfrm>
            <a:off x="457200" y="960136"/>
            <a:ext cx="8432122" cy="2710490"/>
          </a:xfrm>
          <a:prstGeom prst="rect">
            <a:avLst/>
          </a:prstGeom>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Many feature maps are obtained from convolving learnable filters across an image</a:t>
            </a:r>
          </a:p>
          <a:p>
            <a:r>
              <a:rPr lang="en-US" dirty="0" smtClean="0"/>
              <a:t>Results are aggregated or pooled &amp; decimated</a:t>
            </a:r>
          </a:p>
          <a:p>
            <a:r>
              <a:rPr lang="en-US" dirty="0" smtClean="0"/>
              <a:t>Process repeats until last set of feature maps are given to an MLP for final prediction</a:t>
            </a:r>
          </a:p>
          <a:p>
            <a:endParaRPr lang="en-CA" dirty="0" smtClean="0"/>
          </a:p>
          <a:p>
            <a:endParaRPr lang="en-CA"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94"/>
            <a:ext cx="8229600" cy="1143000"/>
          </a:xfrm>
        </p:spPr>
        <p:txBody>
          <a:bodyPr/>
          <a:lstStyle/>
          <a:p>
            <a:r>
              <a:rPr lang="en-CA" dirty="0" smtClean="0"/>
              <a:t>Simple filtering example</a:t>
            </a:r>
            <a:endParaRPr lang="en-CA" dirty="0"/>
          </a:p>
        </p:txBody>
      </p:sp>
      <p:sp>
        <p:nvSpPr>
          <p:cNvPr id="3" name="Content Placeholder 2"/>
          <p:cNvSpPr>
            <a:spLocks noGrp="1"/>
          </p:cNvSpPr>
          <p:nvPr>
            <p:ph idx="1"/>
          </p:nvPr>
        </p:nvSpPr>
        <p:spPr>
          <a:xfrm>
            <a:off x="457200" y="1141577"/>
            <a:ext cx="8229600" cy="1873078"/>
          </a:xfrm>
        </p:spPr>
        <p:txBody>
          <a:bodyPr>
            <a:normAutofit fontScale="85000" lnSpcReduction="10000"/>
          </a:bodyPr>
          <a:lstStyle/>
          <a:p>
            <a:r>
              <a:rPr lang="en-US" dirty="0" smtClean="0"/>
              <a:t>Ex. consider </a:t>
            </a:r>
            <a:r>
              <a:rPr lang="en-US" dirty="0"/>
              <a:t>the task of detecting edges in an </a:t>
            </a:r>
            <a:r>
              <a:rPr lang="en-US" dirty="0" smtClean="0"/>
              <a:t>image </a:t>
            </a:r>
          </a:p>
          <a:p>
            <a:r>
              <a:rPr lang="en-US" dirty="0" smtClean="0"/>
              <a:t>A </a:t>
            </a:r>
            <a:r>
              <a:rPr lang="en-US" dirty="0"/>
              <a:t>well known technique is to filter </a:t>
            </a:r>
            <a:r>
              <a:rPr lang="en-US" dirty="0" smtClean="0"/>
              <a:t>an image </a:t>
            </a:r>
            <a:r>
              <a:rPr lang="en-US" dirty="0"/>
              <a:t>with so-called “</a:t>
            </a:r>
            <a:r>
              <a:rPr lang="en-US" dirty="0" err="1"/>
              <a:t>Sobel</a:t>
            </a:r>
            <a:r>
              <a:rPr lang="en-US" dirty="0"/>
              <a:t>” filters, which </a:t>
            </a:r>
            <a:r>
              <a:rPr lang="en-US" dirty="0" smtClean="0"/>
              <a:t>involves convolving </a:t>
            </a:r>
            <a:r>
              <a:rPr lang="en-US" dirty="0"/>
              <a:t>it with</a:t>
            </a:r>
            <a:r>
              <a:rPr lang="en-CA" dirty="0"/>
              <a:t> </a:t>
            </a:r>
            <a:endParaRPr lang="en-CA" dirty="0" smtClean="0"/>
          </a:p>
          <a:p>
            <a:endParaRPr lang="en-CA" dirty="0"/>
          </a:p>
          <a:p>
            <a:endParaRPr lang="en-CA" dirty="0" smtClean="0"/>
          </a:p>
          <a:p>
            <a:pPr marL="0" indent="0">
              <a:buNone/>
            </a:pPr>
            <a:endParaRPr lang="en-CA" dirty="0"/>
          </a:p>
        </p:txBody>
      </p:sp>
      <p:graphicFrame>
        <p:nvGraphicFramePr>
          <p:cNvPr id="4" name="Object 3"/>
          <p:cNvGraphicFramePr>
            <a:graphicFrameLocks noChangeAspect="1"/>
          </p:cNvGraphicFramePr>
          <p:nvPr>
            <p:extLst>
              <p:ext uri="{D42A27DB-BD31-4B8C-83A1-F6EECF244321}">
                <p14:modId xmlns:p14="http://schemas.microsoft.com/office/powerpoint/2010/main" val="3431215090"/>
              </p:ext>
            </p:extLst>
          </p:nvPr>
        </p:nvGraphicFramePr>
        <p:xfrm>
          <a:off x="1651000" y="2503482"/>
          <a:ext cx="5137150" cy="1252538"/>
        </p:xfrm>
        <a:graphic>
          <a:graphicData uri="http://schemas.openxmlformats.org/presentationml/2006/ole">
            <mc:AlternateContent xmlns:mc="http://schemas.openxmlformats.org/markup-compatibility/2006">
              <mc:Choice xmlns:v="urn:schemas-microsoft-com:vml" Requires="v">
                <p:oleObj spid="_x0000_s468177" name="Equation" r:id="rId3" imgW="3022600" imgH="736600" progId="Equation.3">
                  <p:embed/>
                </p:oleObj>
              </mc:Choice>
              <mc:Fallback>
                <p:oleObj name="Equation" r:id="rId3" imgW="3022600" imgH="736600" progId="Equation.3">
                  <p:embed/>
                  <p:pic>
                    <p:nvPicPr>
                      <p:cNvPr id="0" name=""/>
                      <p:cNvPicPr/>
                      <p:nvPr/>
                    </p:nvPicPr>
                    <p:blipFill>
                      <a:blip r:embed="rId4"/>
                      <a:stretch>
                        <a:fillRect/>
                      </a:stretch>
                    </p:blipFill>
                    <p:spPr>
                      <a:xfrm>
                        <a:off x="1651000" y="2503482"/>
                        <a:ext cx="5137150" cy="1252538"/>
                      </a:xfrm>
                      <a:prstGeom prst="rect">
                        <a:avLst/>
                      </a:prstGeom>
                    </p:spPr>
                  </p:pic>
                </p:oleObj>
              </mc:Fallback>
            </mc:AlternateContent>
          </a:graphicData>
        </a:graphic>
      </p:graphicFrame>
      <p:pic>
        <p:nvPicPr>
          <p:cNvPr id="5" name="Picture 4" descr="owl.jpg"/>
          <p:cNvPicPr>
            <a:picLocks noChangeAspect="1"/>
          </p:cNvPicPr>
          <p:nvPr/>
        </p:nvPicPr>
        <p:blipFill>
          <a:blip r:embed="rId5"/>
          <a:stretch>
            <a:fillRect/>
          </a:stretch>
        </p:blipFill>
        <p:spPr>
          <a:xfrm>
            <a:off x="694599" y="4439318"/>
            <a:ext cx="1404793" cy="1728554"/>
          </a:xfrm>
          <a:prstGeom prst="rect">
            <a:avLst/>
          </a:prstGeom>
        </p:spPr>
      </p:pic>
      <p:sp>
        <p:nvSpPr>
          <p:cNvPr id="6" name="TextBox 5"/>
          <p:cNvSpPr txBox="1"/>
          <p:nvPr/>
        </p:nvSpPr>
        <p:spPr>
          <a:xfrm flipH="1">
            <a:off x="1794240" y="5160923"/>
            <a:ext cx="300317" cy="646331"/>
          </a:xfrm>
          <a:prstGeom prst="rect">
            <a:avLst/>
          </a:prstGeom>
          <a:noFill/>
          <a:ln w="19050">
            <a:noFill/>
          </a:ln>
        </p:spPr>
        <p:txBody>
          <a:bodyPr wrap="square" rtlCol="0">
            <a:spAutoFit/>
          </a:bodyPr>
          <a:lstStyle/>
          <a:p>
            <a:r>
              <a:rPr lang="en-US" dirty="0" smtClean="0">
                <a:solidFill>
                  <a:schemeClr val="bg1"/>
                </a:solidFill>
              </a:rPr>
              <a:t>…</a:t>
            </a:r>
            <a:endParaRPr lang="en-US" dirty="0">
              <a:solidFill>
                <a:schemeClr val="bg1"/>
              </a:solidFill>
            </a:endParaRPr>
          </a:p>
        </p:txBody>
      </p:sp>
      <p:sp>
        <p:nvSpPr>
          <p:cNvPr id="7" name="Freeform 6"/>
          <p:cNvSpPr/>
          <p:nvPr/>
        </p:nvSpPr>
        <p:spPr>
          <a:xfrm>
            <a:off x="714470" y="4523369"/>
            <a:ext cx="1396680" cy="863016"/>
          </a:xfrm>
          <a:custGeom>
            <a:avLst/>
            <a:gdLst>
              <a:gd name="connsiteX0" fmla="*/ 332888 w 1396680"/>
              <a:gd name="connsiteY0" fmla="*/ 68751 h 863016"/>
              <a:gd name="connsiteX1" fmla="*/ 1201290 w 1396680"/>
              <a:gd name="connsiteY1" fmla="*/ 57896 h 863016"/>
              <a:gd name="connsiteX2" fmla="*/ 1244710 w 1396680"/>
              <a:gd name="connsiteY2" fmla="*/ 416129 h 863016"/>
              <a:gd name="connsiteX3" fmla="*/ 289468 w 1396680"/>
              <a:gd name="connsiteY3" fmla="*/ 426985 h 863016"/>
              <a:gd name="connsiteX4" fmla="*/ 137497 w 1396680"/>
              <a:gd name="connsiteY4" fmla="*/ 796074 h 863016"/>
              <a:gd name="connsiteX5" fmla="*/ 1114450 w 1396680"/>
              <a:gd name="connsiteY5" fmla="*/ 828640 h 863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6680" h="863016">
                <a:moveTo>
                  <a:pt x="332888" y="68751"/>
                </a:moveTo>
                <a:cubicBezTo>
                  <a:pt x="691104" y="34375"/>
                  <a:pt x="1049320" y="0"/>
                  <a:pt x="1201290" y="57896"/>
                </a:cubicBezTo>
                <a:cubicBezTo>
                  <a:pt x="1353260" y="115792"/>
                  <a:pt x="1396680" y="354614"/>
                  <a:pt x="1244710" y="416129"/>
                </a:cubicBezTo>
                <a:cubicBezTo>
                  <a:pt x="1092740" y="477644"/>
                  <a:pt x="474003" y="363661"/>
                  <a:pt x="289468" y="426985"/>
                </a:cubicBezTo>
                <a:cubicBezTo>
                  <a:pt x="104933" y="490309"/>
                  <a:pt x="0" y="729132"/>
                  <a:pt x="137497" y="796074"/>
                </a:cubicBezTo>
                <a:cubicBezTo>
                  <a:pt x="274994" y="863016"/>
                  <a:pt x="1114450" y="828640"/>
                  <a:pt x="1114450" y="828640"/>
                </a:cubicBezTo>
              </a:path>
            </a:pathLst>
          </a:cu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8" name="Picture 7"/>
          <p:cNvPicPr>
            <a:picLocks noChangeAspect="1"/>
          </p:cNvPicPr>
          <p:nvPr/>
        </p:nvPicPr>
        <p:blipFill>
          <a:blip r:embed="rId6"/>
          <a:stretch>
            <a:fillRect/>
          </a:stretch>
        </p:blipFill>
        <p:spPr>
          <a:xfrm flipH="1" flipV="1">
            <a:off x="738865" y="4462474"/>
            <a:ext cx="330200" cy="406400"/>
          </a:xfrm>
          <a:prstGeom prst="rect">
            <a:avLst/>
          </a:prstGeom>
        </p:spPr>
      </p:pic>
      <p:pic>
        <p:nvPicPr>
          <p:cNvPr id="9" name="Picture 8" descr="dy_owl.bmp"/>
          <p:cNvPicPr>
            <a:picLocks noChangeAspect="1"/>
          </p:cNvPicPr>
          <p:nvPr/>
        </p:nvPicPr>
        <p:blipFill>
          <a:blip r:embed="rId7"/>
          <a:stretch>
            <a:fillRect/>
          </a:stretch>
        </p:blipFill>
        <p:spPr>
          <a:xfrm>
            <a:off x="2629755" y="4439318"/>
            <a:ext cx="1404793" cy="1728554"/>
          </a:xfrm>
          <a:prstGeom prst="rect">
            <a:avLst/>
          </a:prstGeom>
        </p:spPr>
      </p:pic>
      <p:pic>
        <p:nvPicPr>
          <p:cNvPr id="10" name="Picture 9" descr="dx_owl.bmp"/>
          <p:cNvPicPr>
            <a:picLocks noChangeAspect="1"/>
          </p:cNvPicPr>
          <p:nvPr/>
        </p:nvPicPr>
        <p:blipFill>
          <a:blip r:embed="rId8"/>
          <a:stretch>
            <a:fillRect/>
          </a:stretch>
        </p:blipFill>
        <p:spPr>
          <a:xfrm>
            <a:off x="4629003" y="4439319"/>
            <a:ext cx="1404793" cy="1728554"/>
          </a:xfrm>
          <a:prstGeom prst="rect">
            <a:avLst/>
          </a:prstGeom>
        </p:spPr>
      </p:pic>
      <p:pic>
        <p:nvPicPr>
          <p:cNvPr id="11" name="Picture 10" descr="mag_owl.bmp"/>
          <p:cNvPicPr>
            <a:picLocks noChangeAspect="1"/>
          </p:cNvPicPr>
          <p:nvPr/>
        </p:nvPicPr>
        <p:blipFill>
          <a:blip r:embed="rId9"/>
          <a:stretch>
            <a:fillRect/>
          </a:stretch>
        </p:blipFill>
        <p:spPr>
          <a:xfrm>
            <a:off x="6551497" y="4439318"/>
            <a:ext cx="1404793" cy="1728554"/>
          </a:xfrm>
          <a:prstGeom prst="rect">
            <a:avLst/>
          </a:prstGeom>
        </p:spPr>
      </p:pic>
      <p:sp>
        <p:nvSpPr>
          <p:cNvPr id="12" name="TextBox 11"/>
          <p:cNvSpPr txBox="1"/>
          <p:nvPr/>
        </p:nvSpPr>
        <p:spPr>
          <a:xfrm>
            <a:off x="526975" y="3783930"/>
            <a:ext cx="7562259" cy="507831"/>
          </a:xfrm>
          <a:prstGeom prst="rect">
            <a:avLst/>
          </a:prstGeom>
          <a:noFill/>
        </p:spPr>
        <p:txBody>
          <a:bodyPr wrap="square" rtlCol="0">
            <a:spAutoFit/>
          </a:bodyPr>
          <a:lstStyle/>
          <a:p>
            <a:pPr marL="457200" indent="-457200">
              <a:buFont typeface="Arial"/>
              <a:buChar char="•"/>
            </a:pPr>
            <a:r>
              <a:rPr lang="en-CA" sz="2700" dirty="0"/>
              <a:t>A</a:t>
            </a:r>
            <a:r>
              <a:rPr lang="en-CA" sz="2700" dirty="0" smtClean="0"/>
              <a:t>pplied to the image X below, we have:</a:t>
            </a:r>
            <a:endParaRPr lang="en-CA" sz="2700" dirty="0"/>
          </a:p>
        </p:txBody>
      </p:sp>
      <p:graphicFrame>
        <p:nvGraphicFramePr>
          <p:cNvPr id="14" name="Object 13"/>
          <p:cNvGraphicFramePr>
            <a:graphicFrameLocks noChangeAspect="1"/>
          </p:cNvGraphicFramePr>
          <p:nvPr>
            <p:extLst>
              <p:ext uri="{D42A27DB-BD31-4B8C-83A1-F6EECF244321}">
                <p14:modId xmlns:p14="http://schemas.microsoft.com/office/powerpoint/2010/main" val="163202327"/>
              </p:ext>
            </p:extLst>
          </p:nvPr>
        </p:nvGraphicFramePr>
        <p:xfrm>
          <a:off x="6551497" y="6202959"/>
          <a:ext cx="2032000" cy="609600"/>
        </p:xfrm>
        <a:graphic>
          <a:graphicData uri="http://schemas.openxmlformats.org/presentationml/2006/ole">
            <mc:AlternateContent xmlns:mc="http://schemas.openxmlformats.org/markup-compatibility/2006">
              <mc:Choice xmlns:v="urn:schemas-microsoft-com:vml" Requires="v">
                <p:oleObj spid="_x0000_s468178" name="Equation" r:id="rId10" imgW="1016000" imgH="304800" progId="Equation.3">
                  <p:embed/>
                </p:oleObj>
              </mc:Choice>
              <mc:Fallback>
                <p:oleObj name="Equation" r:id="rId10" imgW="1016000" imgH="304800" progId="Equation.3">
                  <p:embed/>
                  <p:pic>
                    <p:nvPicPr>
                      <p:cNvPr id="0" name=""/>
                      <p:cNvPicPr/>
                      <p:nvPr/>
                    </p:nvPicPr>
                    <p:blipFill>
                      <a:blip r:embed="rId11"/>
                      <a:stretch>
                        <a:fillRect/>
                      </a:stretch>
                    </p:blipFill>
                    <p:spPr>
                      <a:xfrm>
                        <a:off x="6551497" y="6202959"/>
                        <a:ext cx="2032000" cy="609600"/>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712477158"/>
              </p:ext>
            </p:extLst>
          </p:nvPr>
        </p:nvGraphicFramePr>
        <p:xfrm>
          <a:off x="2497138" y="6339354"/>
          <a:ext cx="1600200" cy="431800"/>
        </p:xfrm>
        <a:graphic>
          <a:graphicData uri="http://schemas.openxmlformats.org/presentationml/2006/ole">
            <mc:AlternateContent xmlns:mc="http://schemas.openxmlformats.org/markup-compatibility/2006">
              <mc:Choice xmlns:v="urn:schemas-microsoft-com:vml" Requires="v">
                <p:oleObj spid="_x0000_s468179" name="Equation" r:id="rId12" imgW="800100" imgH="215900" progId="Equation.3">
                  <p:embed/>
                </p:oleObj>
              </mc:Choice>
              <mc:Fallback>
                <p:oleObj name="Equation" r:id="rId12" imgW="800100" imgH="215900" progId="Equation.3">
                  <p:embed/>
                  <p:pic>
                    <p:nvPicPr>
                      <p:cNvPr id="0" name=""/>
                      <p:cNvPicPr/>
                      <p:nvPr/>
                    </p:nvPicPr>
                    <p:blipFill>
                      <a:blip r:embed="rId13"/>
                      <a:stretch>
                        <a:fillRect/>
                      </a:stretch>
                    </p:blipFill>
                    <p:spPr>
                      <a:xfrm>
                        <a:off x="2497138" y="6339354"/>
                        <a:ext cx="1600200" cy="431800"/>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3460013329"/>
              </p:ext>
            </p:extLst>
          </p:nvPr>
        </p:nvGraphicFramePr>
        <p:xfrm>
          <a:off x="4533900" y="6339354"/>
          <a:ext cx="1600200" cy="457200"/>
        </p:xfrm>
        <a:graphic>
          <a:graphicData uri="http://schemas.openxmlformats.org/presentationml/2006/ole">
            <mc:AlternateContent xmlns:mc="http://schemas.openxmlformats.org/markup-compatibility/2006">
              <mc:Choice xmlns:v="urn:schemas-microsoft-com:vml" Requires="v">
                <p:oleObj spid="_x0000_s468180" name="Equation" r:id="rId14" imgW="800100" imgH="228600" progId="Equation.3">
                  <p:embed/>
                </p:oleObj>
              </mc:Choice>
              <mc:Fallback>
                <p:oleObj name="Equation" r:id="rId14" imgW="800100" imgH="228600" progId="Equation.3">
                  <p:embed/>
                  <p:pic>
                    <p:nvPicPr>
                      <p:cNvPr id="0" name=""/>
                      <p:cNvPicPr/>
                      <p:nvPr/>
                    </p:nvPicPr>
                    <p:blipFill>
                      <a:blip r:embed="rId15"/>
                      <a:stretch>
                        <a:fillRect/>
                      </a:stretch>
                    </p:blipFill>
                    <p:spPr>
                      <a:xfrm>
                        <a:off x="4533900" y="6339354"/>
                        <a:ext cx="1600200" cy="457200"/>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2357142243"/>
              </p:ext>
            </p:extLst>
          </p:nvPr>
        </p:nvGraphicFramePr>
        <p:xfrm>
          <a:off x="1209675" y="6350466"/>
          <a:ext cx="330200" cy="330200"/>
        </p:xfrm>
        <a:graphic>
          <a:graphicData uri="http://schemas.openxmlformats.org/presentationml/2006/ole">
            <mc:AlternateContent xmlns:mc="http://schemas.openxmlformats.org/markup-compatibility/2006">
              <mc:Choice xmlns:v="urn:schemas-microsoft-com:vml" Requires="v">
                <p:oleObj spid="_x0000_s468181" name="Equation" r:id="rId16" imgW="165100" imgH="165100" progId="Equation.3">
                  <p:embed/>
                </p:oleObj>
              </mc:Choice>
              <mc:Fallback>
                <p:oleObj name="Equation" r:id="rId16" imgW="165100" imgH="165100" progId="Equation.3">
                  <p:embed/>
                  <p:pic>
                    <p:nvPicPr>
                      <p:cNvPr id="0" name=""/>
                      <p:cNvPicPr/>
                      <p:nvPr/>
                    </p:nvPicPr>
                    <p:blipFill>
                      <a:blip r:embed="rId17"/>
                      <a:stretch>
                        <a:fillRect/>
                      </a:stretch>
                    </p:blipFill>
                    <p:spPr>
                      <a:xfrm>
                        <a:off x="1209675" y="6350466"/>
                        <a:ext cx="330200" cy="330200"/>
                      </a:xfrm>
                      <a:prstGeom prst="rect">
                        <a:avLst/>
                      </a:prstGeom>
                    </p:spPr>
                  </p:pic>
                </p:oleObj>
              </mc:Fallback>
            </mc:AlternateContent>
          </a:graphicData>
        </a:graphic>
      </p:graphicFrame>
    </p:spTree>
    <p:extLst>
      <p:ext uri="{BB962C8B-B14F-4D97-AF65-F5344CB8AC3E}">
        <p14:creationId xmlns:p14="http://schemas.microsoft.com/office/powerpoint/2010/main" val="769125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808"/>
            <a:ext cx="8229600" cy="887294"/>
          </a:xfrm>
        </p:spPr>
        <p:txBody>
          <a:bodyPr>
            <a:normAutofit fontScale="90000"/>
          </a:bodyPr>
          <a:lstStyle/>
          <a:p>
            <a:r>
              <a:rPr lang="en-CA" dirty="0" smtClean="0"/>
              <a:t>Visualizing the filters learned by a CNN</a:t>
            </a:r>
            <a:endParaRPr lang="en-CA" dirty="0"/>
          </a:p>
        </p:txBody>
      </p:sp>
      <p:sp>
        <p:nvSpPr>
          <p:cNvPr id="3" name="Content Placeholder 2"/>
          <p:cNvSpPr>
            <a:spLocks noGrp="1"/>
          </p:cNvSpPr>
          <p:nvPr>
            <p:ph idx="1"/>
          </p:nvPr>
        </p:nvSpPr>
        <p:spPr>
          <a:xfrm>
            <a:off x="457200" y="834529"/>
            <a:ext cx="8229600" cy="2110352"/>
          </a:xfrm>
        </p:spPr>
        <p:txBody>
          <a:bodyPr>
            <a:normAutofit/>
          </a:bodyPr>
          <a:lstStyle/>
          <a:p>
            <a:r>
              <a:rPr lang="en-CA" sz="2000" dirty="0"/>
              <a:t>Learned edge-like filters and texture-like filters are frequently observed in the early layers of CNNs </a:t>
            </a:r>
            <a:r>
              <a:rPr lang="en-CA" sz="2000" dirty="0" smtClean="0"/>
              <a:t>trained </a:t>
            </a:r>
            <a:r>
              <a:rPr lang="en-CA" sz="2000" dirty="0"/>
              <a:t>using natural </a:t>
            </a:r>
            <a:r>
              <a:rPr lang="en-CA" sz="2000" dirty="0" smtClean="0"/>
              <a:t>images </a:t>
            </a:r>
            <a:endParaRPr lang="en-CA" sz="2000" dirty="0"/>
          </a:p>
          <a:p>
            <a:r>
              <a:rPr lang="en-CA" sz="2000" dirty="0"/>
              <a:t>Since each layer in a CNN involves filtering the feature map </a:t>
            </a:r>
            <a:r>
              <a:rPr lang="en-CA" sz="2000" dirty="0" smtClean="0"/>
              <a:t>below, so </a:t>
            </a:r>
            <a:r>
              <a:rPr lang="en-CA" sz="2000" dirty="0"/>
              <a:t>as one moves </a:t>
            </a:r>
            <a:r>
              <a:rPr lang="en-CA" sz="2000" dirty="0" smtClean="0"/>
              <a:t>up </a:t>
            </a:r>
            <a:r>
              <a:rPr lang="en-CA" sz="2000" dirty="0"/>
              <a:t>the receptive </a:t>
            </a:r>
            <a:r>
              <a:rPr lang="en-CA" sz="2000" dirty="0" smtClean="0"/>
              <a:t>fields become larger</a:t>
            </a:r>
          </a:p>
          <a:p>
            <a:r>
              <a:rPr lang="en-CA" sz="2000" dirty="0"/>
              <a:t>H</a:t>
            </a:r>
            <a:r>
              <a:rPr lang="en-CA" sz="2000" dirty="0" smtClean="0"/>
              <a:t>igher</a:t>
            </a:r>
            <a:r>
              <a:rPr lang="en-CA" sz="2000" dirty="0"/>
              <a:t>- level layers </a:t>
            </a:r>
            <a:r>
              <a:rPr lang="en-CA" sz="2000" dirty="0" smtClean="0"/>
              <a:t>learn to detect </a:t>
            </a:r>
            <a:r>
              <a:rPr lang="en-CA" sz="2000" dirty="0"/>
              <a:t>larger features, which often correspond to </a:t>
            </a:r>
            <a:r>
              <a:rPr lang="en-CA" sz="2000" dirty="0" smtClean="0"/>
              <a:t>textures, then small </a:t>
            </a:r>
            <a:r>
              <a:rPr lang="en-CA" sz="2000" dirty="0"/>
              <a:t>pieces of </a:t>
            </a:r>
            <a:r>
              <a:rPr lang="en-CA" sz="2000" dirty="0" smtClean="0"/>
              <a:t>objects</a:t>
            </a:r>
          </a:p>
        </p:txBody>
      </p:sp>
      <p:pic>
        <p:nvPicPr>
          <p:cNvPr id="4" name="Picture 3"/>
          <p:cNvPicPr>
            <a:picLocks noChangeAspect="1"/>
          </p:cNvPicPr>
          <p:nvPr/>
        </p:nvPicPr>
        <p:blipFill>
          <a:blip r:embed="rId2"/>
          <a:stretch>
            <a:fillRect/>
          </a:stretch>
        </p:blipFill>
        <p:spPr>
          <a:xfrm>
            <a:off x="1123355" y="2958837"/>
            <a:ext cx="7305454" cy="3304849"/>
          </a:xfrm>
          <a:prstGeom prst="rect">
            <a:avLst/>
          </a:prstGeom>
        </p:spPr>
      </p:pic>
      <p:sp>
        <p:nvSpPr>
          <p:cNvPr id="5" name="Rectangle 4"/>
          <p:cNvSpPr/>
          <p:nvPr/>
        </p:nvSpPr>
        <p:spPr>
          <a:xfrm>
            <a:off x="122279" y="6248280"/>
            <a:ext cx="9021721" cy="646331"/>
          </a:xfrm>
          <a:prstGeom prst="rect">
            <a:avLst/>
          </a:prstGeom>
        </p:spPr>
        <p:txBody>
          <a:bodyPr wrap="square">
            <a:spAutoFit/>
          </a:bodyPr>
          <a:lstStyle/>
          <a:p>
            <a:pPr marL="285750" indent="-285750">
              <a:buFont typeface="Arial"/>
              <a:buChar char="•"/>
            </a:pPr>
            <a:r>
              <a:rPr lang="en-CA" dirty="0" smtClean="0"/>
              <a:t>Above are the strongest activations </a:t>
            </a:r>
            <a:r>
              <a:rPr lang="en-CA" dirty="0"/>
              <a:t>of random </a:t>
            </a:r>
            <a:r>
              <a:rPr lang="en-CA" dirty="0" smtClean="0"/>
              <a:t>neurons projecting </a:t>
            </a:r>
            <a:r>
              <a:rPr lang="en-CA" dirty="0"/>
              <a:t>the activation back into image space using </a:t>
            </a:r>
            <a:r>
              <a:rPr lang="en-CA" dirty="0" smtClean="0"/>
              <a:t>the </a:t>
            </a:r>
            <a:r>
              <a:rPr lang="en-CA" dirty="0" err="1"/>
              <a:t>deconvolution</a:t>
            </a:r>
            <a:r>
              <a:rPr lang="en-CA" dirty="0"/>
              <a:t> approach of </a:t>
            </a:r>
            <a:r>
              <a:rPr lang="en-CA" dirty="0" err="1"/>
              <a:t>Zeiler</a:t>
            </a:r>
            <a:r>
              <a:rPr lang="en-CA" dirty="0"/>
              <a:t> and Fergus (2013</a:t>
            </a:r>
            <a:r>
              <a:rPr lang="en-CA" dirty="0" smtClean="0"/>
              <a:t>).</a:t>
            </a:r>
            <a:endParaRPr lang="en-CA" dirty="0"/>
          </a:p>
        </p:txBody>
      </p:sp>
      <p:sp>
        <p:nvSpPr>
          <p:cNvPr id="6" name="Rectangle 5"/>
          <p:cNvSpPr/>
          <p:nvPr/>
        </p:nvSpPr>
        <p:spPr>
          <a:xfrm>
            <a:off x="815888" y="5770509"/>
            <a:ext cx="4400852" cy="369332"/>
          </a:xfrm>
          <a:prstGeom prst="rect">
            <a:avLst/>
          </a:prstGeom>
        </p:spPr>
        <p:txBody>
          <a:bodyPr wrap="none">
            <a:spAutoFit/>
          </a:bodyPr>
          <a:lstStyle/>
          <a:p>
            <a:r>
              <a:rPr lang="en-CA" dirty="0"/>
              <a:t> (Imagery kindly provided by </a:t>
            </a:r>
            <a:r>
              <a:rPr lang="en-CA" dirty="0" smtClean="0"/>
              <a:t>Matthew </a:t>
            </a:r>
            <a:r>
              <a:rPr lang="en-CA" dirty="0" err="1" smtClean="0"/>
              <a:t>Zeiler</a:t>
            </a:r>
            <a:r>
              <a:rPr lang="en-CA" dirty="0"/>
              <a:t>)</a:t>
            </a:r>
          </a:p>
        </p:txBody>
      </p:sp>
    </p:spTree>
    <p:extLst>
      <p:ext uri="{BB962C8B-B14F-4D97-AF65-F5344CB8AC3E}">
        <p14:creationId xmlns:p14="http://schemas.microsoft.com/office/powerpoint/2010/main" val="8663100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Simple example of: convolution</a:t>
            </a:r>
            <a:r>
              <a:rPr lang="en-CA" dirty="0"/>
              <a:t>, pooling, and </a:t>
            </a:r>
            <a:r>
              <a:rPr lang="en-CA" dirty="0" smtClean="0"/>
              <a:t>decimation operations</a:t>
            </a:r>
            <a:endParaRPr lang="en-CA" dirty="0"/>
          </a:p>
        </p:txBody>
      </p:sp>
      <p:sp>
        <p:nvSpPr>
          <p:cNvPr id="3" name="Content Placeholder 2"/>
          <p:cNvSpPr>
            <a:spLocks noGrp="1"/>
          </p:cNvSpPr>
          <p:nvPr>
            <p:ph idx="1"/>
          </p:nvPr>
        </p:nvSpPr>
        <p:spPr>
          <a:xfrm>
            <a:off x="345559" y="4326591"/>
            <a:ext cx="8529807" cy="2489538"/>
          </a:xfrm>
        </p:spPr>
        <p:txBody>
          <a:bodyPr>
            <a:noAutofit/>
          </a:bodyPr>
          <a:lstStyle/>
          <a:p>
            <a:r>
              <a:rPr lang="en-CA" sz="2400" dirty="0" smtClean="0"/>
              <a:t>An image </a:t>
            </a:r>
            <a:r>
              <a:rPr lang="en-CA" sz="2400" dirty="0"/>
              <a:t>is convolved with a </a:t>
            </a:r>
            <a:r>
              <a:rPr lang="en-CA" sz="2400" dirty="0" smtClean="0"/>
              <a:t>filter; curved </a:t>
            </a:r>
            <a:r>
              <a:rPr lang="en-CA" sz="2400" dirty="0"/>
              <a:t>rectangular regions in the first large matrix </a:t>
            </a:r>
            <a:r>
              <a:rPr lang="en-CA" sz="2400" dirty="0" smtClean="0"/>
              <a:t>depict </a:t>
            </a:r>
            <a:r>
              <a:rPr lang="en-CA" sz="2400" dirty="0"/>
              <a:t>a random set of image </a:t>
            </a:r>
            <a:r>
              <a:rPr lang="en-CA" sz="2400" dirty="0" smtClean="0"/>
              <a:t>locations</a:t>
            </a:r>
          </a:p>
          <a:p>
            <a:r>
              <a:rPr lang="en-CA" sz="2400" dirty="0"/>
              <a:t>M</a:t>
            </a:r>
            <a:r>
              <a:rPr lang="en-CA" sz="2400" dirty="0" smtClean="0"/>
              <a:t>aximum </a:t>
            </a:r>
            <a:r>
              <a:rPr lang="en-CA" sz="2400" dirty="0"/>
              <a:t>values within small 2×2 regions are indicated in </a:t>
            </a:r>
            <a:r>
              <a:rPr lang="en-CA" sz="2400" dirty="0" smtClean="0"/>
              <a:t>bold in the central matrix </a:t>
            </a:r>
          </a:p>
          <a:p>
            <a:r>
              <a:rPr lang="en-CA" sz="2400" dirty="0" smtClean="0"/>
              <a:t>The results are pooled, using max-pooling then decimated by a factor of two, to yield the final matrix</a:t>
            </a:r>
            <a:endParaRPr lang="en-CA" sz="2400" dirty="0"/>
          </a:p>
        </p:txBody>
      </p:sp>
      <p:pic>
        <p:nvPicPr>
          <p:cNvPr id="4" name="Content Placeholder 3"/>
          <p:cNvPicPr>
            <a:picLocks noChangeAspect="1"/>
          </p:cNvPicPr>
          <p:nvPr/>
        </p:nvPicPr>
        <p:blipFill rotWithShape="1">
          <a:blip r:embed="rId2"/>
          <a:srcRect l="-1838" r="636"/>
          <a:stretch/>
        </p:blipFill>
        <p:spPr>
          <a:xfrm>
            <a:off x="-41865" y="1525849"/>
            <a:ext cx="9380127" cy="2735122"/>
          </a:xfrm>
          <a:prstGeom prst="rect">
            <a:avLst/>
          </a:prstGeom>
        </p:spPr>
      </p:pic>
    </p:spTree>
    <p:extLst>
      <p:ext uri="{BB962C8B-B14F-4D97-AF65-F5344CB8AC3E}">
        <p14:creationId xmlns:p14="http://schemas.microsoft.com/office/powerpoint/2010/main" val="3125947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Convolutional layers and gradients</a:t>
            </a:r>
            <a:endParaRPr lang="en-CA" dirty="0"/>
          </a:p>
        </p:txBody>
      </p:sp>
      <p:sp>
        <p:nvSpPr>
          <p:cNvPr id="3" name="Content Placeholder 2"/>
          <p:cNvSpPr>
            <a:spLocks noGrp="1"/>
          </p:cNvSpPr>
          <p:nvPr>
            <p:ph idx="1"/>
          </p:nvPr>
        </p:nvSpPr>
        <p:spPr/>
        <p:txBody>
          <a:bodyPr>
            <a:normAutofit fontScale="92500" lnSpcReduction="20000"/>
          </a:bodyPr>
          <a:lstStyle/>
          <a:p>
            <a:r>
              <a:rPr lang="en-US" dirty="0"/>
              <a:t>Let’s consider how to compute the gradients needed to optimize a convolutional </a:t>
            </a:r>
            <a:r>
              <a:rPr lang="en-US" dirty="0" smtClean="0"/>
              <a:t>network</a:t>
            </a:r>
          </a:p>
          <a:p>
            <a:r>
              <a:rPr lang="en-US" dirty="0" smtClean="0"/>
              <a:t>At </a:t>
            </a:r>
            <a:r>
              <a:rPr lang="en-US" dirty="0"/>
              <a:t>a given layer we have </a:t>
            </a:r>
            <a:r>
              <a:rPr lang="en-US" i="1" dirty="0" err="1"/>
              <a:t>i</a:t>
            </a:r>
            <a:r>
              <a:rPr lang="en-US" dirty="0"/>
              <a:t>=1…</a:t>
            </a:r>
            <a:r>
              <a:rPr lang="en-US" i="1" dirty="0"/>
              <a:t>N</a:t>
            </a:r>
            <a:r>
              <a:rPr lang="en-US" baseline="30000" dirty="0"/>
              <a:t>(</a:t>
            </a:r>
            <a:r>
              <a:rPr lang="en-US" i="1" baseline="30000" dirty="0"/>
              <a:t>l</a:t>
            </a:r>
            <a:r>
              <a:rPr lang="en-US" baseline="30000" dirty="0"/>
              <a:t>)</a:t>
            </a:r>
            <a:r>
              <a:rPr lang="en-US" dirty="0"/>
              <a:t> feature filters and corresponding feature </a:t>
            </a:r>
            <a:r>
              <a:rPr lang="en-US" dirty="0" smtClean="0"/>
              <a:t>maps</a:t>
            </a:r>
          </a:p>
          <a:p>
            <a:r>
              <a:rPr lang="en-US" dirty="0" smtClean="0"/>
              <a:t>The </a:t>
            </a:r>
            <a:r>
              <a:rPr lang="en-US" dirty="0"/>
              <a:t>convolutional kernel matrices </a:t>
            </a:r>
            <a:r>
              <a:rPr lang="en-US" b="1" dirty="0"/>
              <a:t>K</a:t>
            </a:r>
            <a:r>
              <a:rPr lang="en-US" i="1" baseline="-25000" dirty="0"/>
              <a:t>i</a:t>
            </a:r>
            <a:r>
              <a:rPr lang="en-US" dirty="0"/>
              <a:t> contain flipped weights with respect to kernel weight matrices </a:t>
            </a:r>
            <a:r>
              <a:rPr lang="en-US" b="1" dirty="0" smtClean="0"/>
              <a:t>W</a:t>
            </a:r>
            <a:r>
              <a:rPr lang="en-US" i="1" baseline="-25000" dirty="0" smtClean="0"/>
              <a:t>i</a:t>
            </a:r>
            <a:r>
              <a:rPr lang="en-US" dirty="0" smtClean="0"/>
              <a:t> </a:t>
            </a:r>
          </a:p>
          <a:p>
            <a:r>
              <a:rPr lang="en-US" dirty="0" smtClean="0"/>
              <a:t>With </a:t>
            </a:r>
            <a:r>
              <a:rPr lang="en-US" dirty="0"/>
              <a:t>activation function act(), and for each feature type </a:t>
            </a:r>
            <a:r>
              <a:rPr lang="en-US" i="1" dirty="0" err="1" smtClean="0"/>
              <a:t>i</a:t>
            </a:r>
            <a:r>
              <a:rPr lang="en-US" dirty="0" smtClean="0"/>
              <a:t>, a </a:t>
            </a:r>
            <a:r>
              <a:rPr lang="en-US" dirty="0"/>
              <a:t>scaling factor </a:t>
            </a:r>
            <a:r>
              <a:rPr lang="en-US" i="1" dirty="0" err="1"/>
              <a:t>g</a:t>
            </a:r>
            <a:r>
              <a:rPr lang="en-US" i="1" baseline="-25000" dirty="0" err="1"/>
              <a:t>i</a:t>
            </a:r>
            <a:r>
              <a:rPr lang="en-US" dirty="0"/>
              <a:t> and bias matrix </a:t>
            </a:r>
            <a:r>
              <a:rPr lang="en-US" b="1" dirty="0"/>
              <a:t>B</a:t>
            </a:r>
            <a:r>
              <a:rPr lang="en-US" i="1" baseline="-25000" dirty="0"/>
              <a:t>i</a:t>
            </a:r>
            <a:r>
              <a:rPr lang="en-US" dirty="0"/>
              <a:t>, the feature maps are matrices </a:t>
            </a:r>
            <a:r>
              <a:rPr lang="en-US" b="1" dirty="0"/>
              <a:t>H</a:t>
            </a:r>
            <a:r>
              <a:rPr lang="en-US" baseline="-25000" dirty="0"/>
              <a:t>i</a:t>
            </a:r>
            <a:r>
              <a:rPr lang="en-US" dirty="0"/>
              <a:t>(</a:t>
            </a:r>
            <a:r>
              <a:rPr lang="en-US" b="1" dirty="0"/>
              <a:t>A</a:t>
            </a:r>
            <a:r>
              <a:rPr lang="en-US" baseline="-25000" dirty="0"/>
              <a:t>i</a:t>
            </a:r>
            <a:r>
              <a:rPr lang="en-US" dirty="0"/>
              <a:t>(</a:t>
            </a:r>
            <a:r>
              <a:rPr lang="en-US" b="1" dirty="0"/>
              <a:t>X</a:t>
            </a:r>
            <a:r>
              <a:rPr lang="en-US" dirty="0"/>
              <a:t>)) and can be visualized as a set of </a:t>
            </a:r>
            <a:r>
              <a:rPr lang="en-US" dirty="0" smtClean="0"/>
              <a:t>images </a:t>
            </a:r>
            <a:r>
              <a:rPr lang="en-US" dirty="0"/>
              <a:t>given by </a:t>
            </a:r>
            <a:endParaRPr lang="en-CA" dirty="0"/>
          </a:p>
          <a:p>
            <a:endParaRPr lang="en-CA" dirty="0"/>
          </a:p>
        </p:txBody>
      </p:sp>
      <p:graphicFrame>
        <p:nvGraphicFramePr>
          <p:cNvPr id="4" name="Object 3"/>
          <p:cNvGraphicFramePr>
            <a:graphicFrameLocks noChangeAspect="1"/>
          </p:cNvGraphicFramePr>
          <p:nvPr>
            <p:extLst>
              <p:ext uri="{D42A27DB-BD31-4B8C-83A1-F6EECF244321}">
                <p14:modId xmlns:p14="http://schemas.microsoft.com/office/powerpoint/2010/main" val="771802378"/>
              </p:ext>
            </p:extLst>
          </p:nvPr>
        </p:nvGraphicFramePr>
        <p:xfrm>
          <a:off x="1962396" y="5974342"/>
          <a:ext cx="5400675" cy="542925"/>
        </p:xfrm>
        <a:graphic>
          <a:graphicData uri="http://schemas.openxmlformats.org/presentationml/2006/ole">
            <mc:AlternateContent xmlns:mc="http://schemas.openxmlformats.org/markup-compatibility/2006">
              <mc:Choice xmlns:v="urn:schemas-microsoft-com:vml" Requires="v">
                <p:oleObj spid="_x0000_s473127" name="Equation" r:id="rId3" imgW="2400300" imgH="241300" progId="Equation.3">
                  <p:embed/>
                </p:oleObj>
              </mc:Choice>
              <mc:Fallback>
                <p:oleObj name="Equation" r:id="rId3" imgW="2400300" imgH="241300" progId="Equation.3">
                  <p:embed/>
                  <p:pic>
                    <p:nvPicPr>
                      <p:cNvPr id="0" name=""/>
                      <p:cNvPicPr/>
                      <p:nvPr/>
                    </p:nvPicPr>
                    <p:blipFill>
                      <a:blip r:embed="rId4"/>
                      <a:stretch>
                        <a:fillRect/>
                      </a:stretch>
                    </p:blipFill>
                    <p:spPr>
                      <a:xfrm>
                        <a:off x="1962396" y="5974342"/>
                        <a:ext cx="5400675" cy="542925"/>
                      </a:xfrm>
                      <a:prstGeom prst="rect">
                        <a:avLst/>
                      </a:prstGeom>
                    </p:spPr>
                  </p:pic>
                </p:oleObj>
              </mc:Fallback>
            </mc:AlternateContent>
          </a:graphicData>
        </a:graphic>
      </p:graphicFrame>
    </p:spTree>
    <p:extLst>
      <p:ext uri="{BB962C8B-B14F-4D97-AF65-F5344CB8AC3E}">
        <p14:creationId xmlns:p14="http://schemas.microsoft.com/office/powerpoint/2010/main" val="25419785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Convolutional layers and gradients</a:t>
            </a:r>
          </a:p>
        </p:txBody>
      </p:sp>
      <p:sp>
        <p:nvSpPr>
          <p:cNvPr id="3" name="Content Placeholder 2"/>
          <p:cNvSpPr>
            <a:spLocks noGrp="1"/>
          </p:cNvSpPr>
          <p:nvPr>
            <p:ph idx="1"/>
          </p:nvPr>
        </p:nvSpPr>
        <p:spPr/>
        <p:txBody>
          <a:bodyPr>
            <a:normAutofit fontScale="92500" lnSpcReduction="20000"/>
          </a:bodyPr>
          <a:lstStyle/>
          <a:p>
            <a:r>
              <a:rPr lang="en-US" dirty="0"/>
              <a:t>The loss  is a function of the N</a:t>
            </a:r>
            <a:r>
              <a:rPr lang="en-US" baseline="30000" dirty="0"/>
              <a:t>(</a:t>
            </a:r>
            <a:r>
              <a:rPr lang="en-US" i="1" baseline="30000" dirty="0"/>
              <a:t>l</a:t>
            </a:r>
            <a:r>
              <a:rPr lang="en-US" baseline="30000" dirty="0"/>
              <a:t>)</a:t>
            </a:r>
            <a:r>
              <a:rPr lang="en-US" dirty="0"/>
              <a:t> feature maps for a given </a:t>
            </a:r>
            <a:r>
              <a:rPr lang="en-US" dirty="0" smtClean="0"/>
              <a:t>layer,  </a:t>
            </a:r>
          </a:p>
          <a:p>
            <a:r>
              <a:rPr lang="en-US" dirty="0" smtClean="0"/>
              <a:t>Define </a:t>
            </a:r>
            <a:r>
              <a:rPr lang="en-US" b="1" dirty="0"/>
              <a:t>h</a:t>
            </a:r>
            <a:r>
              <a:rPr lang="en-US" dirty="0"/>
              <a:t>=</a:t>
            </a:r>
            <a:r>
              <a:rPr lang="en-US" dirty="0" err="1"/>
              <a:t>vec</a:t>
            </a:r>
            <a:r>
              <a:rPr lang="en-US" dirty="0"/>
              <a:t>(</a:t>
            </a:r>
            <a:r>
              <a:rPr lang="en-US" b="1" dirty="0"/>
              <a:t>H</a:t>
            </a:r>
            <a:r>
              <a:rPr lang="en-US" dirty="0"/>
              <a:t>), </a:t>
            </a:r>
            <a:r>
              <a:rPr lang="en-US" b="1" dirty="0"/>
              <a:t>x</a:t>
            </a:r>
            <a:r>
              <a:rPr lang="en-US" dirty="0"/>
              <a:t>=</a:t>
            </a:r>
            <a:r>
              <a:rPr lang="en-US" dirty="0" err="1"/>
              <a:t>vec</a:t>
            </a:r>
            <a:r>
              <a:rPr lang="en-US" dirty="0"/>
              <a:t>(</a:t>
            </a:r>
            <a:r>
              <a:rPr lang="en-US" b="1" dirty="0"/>
              <a:t>X</a:t>
            </a:r>
            <a:r>
              <a:rPr lang="en-US" dirty="0"/>
              <a:t>), </a:t>
            </a:r>
            <a:r>
              <a:rPr lang="en-US" b="1" dirty="0"/>
              <a:t>a</a:t>
            </a:r>
            <a:r>
              <a:rPr lang="en-US" dirty="0"/>
              <a:t>=</a:t>
            </a:r>
            <a:r>
              <a:rPr lang="en-US" dirty="0" err="1"/>
              <a:t>vec</a:t>
            </a:r>
            <a:r>
              <a:rPr lang="en-US" dirty="0"/>
              <a:t>(</a:t>
            </a:r>
            <a:r>
              <a:rPr lang="en-US" b="1" dirty="0"/>
              <a:t>A</a:t>
            </a:r>
            <a:r>
              <a:rPr lang="en-US" dirty="0"/>
              <a:t>), where the </a:t>
            </a:r>
            <a:r>
              <a:rPr lang="en-US" dirty="0" err="1"/>
              <a:t>vec</a:t>
            </a:r>
            <a:r>
              <a:rPr lang="en-US" dirty="0"/>
              <a:t>() function returns a vector with stacked columns of the given matrix argument</a:t>
            </a:r>
            <a:r>
              <a:rPr lang="en-US" dirty="0" smtClean="0"/>
              <a:t>, </a:t>
            </a:r>
          </a:p>
          <a:p>
            <a:r>
              <a:rPr lang="en-US" dirty="0"/>
              <a:t>C</a:t>
            </a:r>
            <a:r>
              <a:rPr lang="en-US" dirty="0" smtClean="0"/>
              <a:t>hoose </a:t>
            </a:r>
            <a:r>
              <a:rPr lang="en-US" dirty="0"/>
              <a:t>an act() function that operates </a:t>
            </a:r>
            <a:r>
              <a:rPr lang="en-US" dirty="0" err="1"/>
              <a:t>elementwise</a:t>
            </a:r>
            <a:r>
              <a:rPr lang="en-US" dirty="0"/>
              <a:t> on an input matrix of pre-activations and has scale parameters of 1 and biases of 0. </a:t>
            </a:r>
            <a:endParaRPr lang="en-US" dirty="0" smtClean="0"/>
          </a:p>
          <a:p>
            <a:r>
              <a:rPr lang="en-US" dirty="0"/>
              <a:t>P</a:t>
            </a:r>
            <a:r>
              <a:rPr lang="en-US" dirty="0" smtClean="0"/>
              <a:t>artial </a:t>
            </a:r>
            <a:r>
              <a:rPr lang="en-US" dirty="0"/>
              <a:t>derivatives of </a:t>
            </a:r>
            <a:r>
              <a:rPr lang="en-US" dirty="0" smtClean="0"/>
              <a:t>hidden </a:t>
            </a:r>
            <a:r>
              <a:rPr lang="en-US" dirty="0"/>
              <a:t>layer output with respect to </a:t>
            </a:r>
            <a:r>
              <a:rPr lang="en-US" dirty="0" smtClean="0"/>
              <a:t>input </a:t>
            </a:r>
            <a:r>
              <a:rPr lang="en-US" b="1" dirty="0" smtClean="0"/>
              <a:t>X</a:t>
            </a:r>
            <a:r>
              <a:rPr lang="en-US" dirty="0" smtClean="0"/>
              <a:t> </a:t>
            </a:r>
            <a:r>
              <a:rPr lang="en-US" dirty="0"/>
              <a:t>of the convolutional units are </a:t>
            </a:r>
            <a:endParaRPr lang="en-CA" dirty="0"/>
          </a:p>
          <a:p>
            <a:endParaRPr lang="en-CA" dirty="0"/>
          </a:p>
        </p:txBody>
      </p:sp>
      <p:graphicFrame>
        <p:nvGraphicFramePr>
          <p:cNvPr id="4" name="Object 3"/>
          <p:cNvGraphicFramePr>
            <a:graphicFrameLocks noChangeAspect="1"/>
          </p:cNvGraphicFramePr>
          <p:nvPr>
            <p:extLst>
              <p:ext uri="{D42A27DB-BD31-4B8C-83A1-F6EECF244321}">
                <p14:modId xmlns:p14="http://schemas.microsoft.com/office/powerpoint/2010/main" val="4195687653"/>
              </p:ext>
            </p:extLst>
          </p:nvPr>
        </p:nvGraphicFramePr>
        <p:xfrm>
          <a:off x="3028671" y="1724887"/>
          <a:ext cx="2489200" cy="508000"/>
        </p:xfrm>
        <a:graphic>
          <a:graphicData uri="http://schemas.openxmlformats.org/presentationml/2006/ole">
            <mc:AlternateContent xmlns:mc="http://schemas.openxmlformats.org/markup-compatibility/2006">
              <mc:Choice xmlns:v="urn:schemas-microsoft-com:vml" Requires="v">
                <p:oleObj spid="_x0000_s474187" name="Equation" r:id="rId3" imgW="1244600" imgH="254000" progId="Equation.3">
                  <p:embed/>
                </p:oleObj>
              </mc:Choice>
              <mc:Fallback>
                <p:oleObj name="Equation" r:id="rId3" imgW="1244600" imgH="254000" progId="Equation.3">
                  <p:embed/>
                  <p:pic>
                    <p:nvPicPr>
                      <p:cNvPr id="0" name=""/>
                      <p:cNvPicPr/>
                      <p:nvPr/>
                    </p:nvPicPr>
                    <p:blipFill>
                      <a:blip r:embed="rId4"/>
                      <a:stretch>
                        <a:fillRect/>
                      </a:stretch>
                    </p:blipFill>
                    <p:spPr>
                      <a:xfrm>
                        <a:off x="3028671" y="1724887"/>
                        <a:ext cx="2489200" cy="5080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603998250"/>
              </p:ext>
            </p:extLst>
          </p:nvPr>
        </p:nvGraphicFramePr>
        <p:xfrm>
          <a:off x="181823" y="5803900"/>
          <a:ext cx="8864600" cy="939800"/>
        </p:xfrm>
        <a:graphic>
          <a:graphicData uri="http://schemas.openxmlformats.org/presentationml/2006/ole">
            <mc:AlternateContent xmlns:mc="http://schemas.openxmlformats.org/markup-compatibility/2006">
              <mc:Choice xmlns:v="urn:schemas-microsoft-com:vml" Requires="v">
                <p:oleObj spid="_x0000_s474188" name="Equation" r:id="rId5" imgW="4432300" imgH="469900" progId="Equation.3">
                  <p:embed/>
                </p:oleObj>
              </mc:Choice>
              <mc:Fallback>
                <p:oleObj name="Equation" r:id="rId5" imgW="4432300" imgH="469900" progId="Equation.3">
                  <p:embed/>
                  <p:pic>
                    <p:nvPicPr>
                      <p:cNvPr id="0" name=""/>
                      <p:cNvPicPr/>
                      <p:nvPr/>
                    </p:nvPicPr>
                    <p:blipFill>
                      <a:blip r:embed="rId6"/>
                      <a:stretch>
                        <a:fillRect/>
                      </a:stretch>
                    </p:blipFill>
                    <p:spPr>
                      <a:xfrm>
                        <a:off x="181823" y="5803900"/>
                        <a:ext cx="8864600" cy="939800"/>
                      </a:xfrm>
                      <a:prstGeom prst="rect">
                        <a:avLst/>
                      </a:prstGeom>
                    </p:spPr>
                  </p:pic>
                </p:oleObj>
              </mc:Fallback>
            </mc:AlternateContent>
          </a:graphicData>
        </a:graphic>
      </p:graphicFrame>
    </p:spTree>
    <p:extLst>
      <p:ext uri="{BB962C8B-B14F-4D97-AF65-F5344CB8AC3E}">
        <p14:creationId xmlns:p14="http://schemas.microsoft.com/office/powerpoint/2010/main" val="4034244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Convolutional layers and gradients</a:t>
            </a:r>
          </a:p>
        </p:txBody>
      </p:sp>
      <p:sp>
        <p:nvSpPr>
          <p:cNvPr id="3" name="Content Placeholder 2"/>
          <p:cNvSpPr>
            <a:spLocks noGrp="1"/>
          </p:cNvSpPr>
          <p:nvPr>
            <p:ph idx="1"/>
          </p:nvPr>
        </p:nvSpPr>
        <p:spPr>
          <a:xfrm>
            <a:off x="457200" y="1338743"/>
            <a:ext cx="8229600" cy="5642152"/>
          </a:xfrm>
        </p:spPr>
        <p:txBody>
          <a:bodyPr>
            <a:normAutofit fontScale="85000" lnSpcReduction="10000"/>
          </a:bodyPr>
          <a:lstStyle/>
          <a:p>
            <a:r>
              <a:rPr lang="en-US" dirty="0" smtClean="0"/>
              <a:t>Matrix </a:t>
            </a:r>
            <a:r>
              <a:rPr lang="en-US" b="1" dirty="0" smtClean="0"/>
              <a:t>D</a:t>
            </a:r>
            <a:r>
              <a:rPr lang="en-US" baseline="-25000" dirty="0" smtClean="0"/>
              <a:t>i</a:t>
            </a:r>
            <a:r>
              <a:rPr lang="en-US" dirty="0" smtClean="0"/>
              <a:t> in previous side is </a:t>
            </a:r>
            <a:r>
              <a:rPr lang="en-US" dirty="0"/>
              <a:t>a matrix containing the partial derivative of the </a:t>
            </a:r>
            <a:r>
              <a:rPr lang="en-US" dirty="0" err="1"/>
              <a:t>elementwise</a:t>
            </a:r>
            <a:r>
              <a:rPr lang="en-US" dirty="0"/>
              <a:t> act() function’s input with respect to its pre-activation value for the </a:t>
            </a:r>
            <a:r>
              <a:rPr lang="en-US" i="1" dirty="0" err="1"/>
              <a:t>i</a:t>
            </a:r>
            <a:r>
              <a:rPr lang="en-US" baseline="30000" dirty="0" err="1"/>
              <a:t>th</a:t>
            </a:r>
            <a:r>
              <a:rPr lang="en-US" dirty="0"/>
              <a:t> feature type, organized according to spatial positions given by row </a:t>
            </a:r>
            <a:r>
              <a:rPr lang="en-US" i="1" dirty="0"/>
              <a:t>j</a:t>
            </a:r>
            <a:r>
              <a:rPr lang="en-US" dirty="0"/>
              <a:t> and column </a:t>
            </a:r>
            <a:r>
              <a:rPr lang="en-US" i="1" dirty="0" smtClean="0"/>
              <a:t>k</a:t>
            </a:r>
            <a:r>
              <a:rPr lang="en-US" dirty="0" smtClean="0"/>
              <a:t>.</a:t>
            </a:r>
          </a:p>
          <a:p>
            <a:r>
              <a:rPr lang="en-US" dirty="0" smtClean="0"/>
              <a:t>Intuitively</a:t>
            </a:r>
            <a:r>
              <a:rPr lang="en-US" dirty="0"/>
              <a:t>, the result is a sum of the convolution of each of the (zero padded) filters </a:t>
            </a:r>
            <a:r>
              <a:rPr lang="en-US" b="1" dirty="0"/>
              <a:t>W</a:t>
            </a:r>
            <a:r>
              <a:rPr lang="en-US" baseline="-25000" dirty="0"/>
              <a:t>i</a:t>
            </a:r>
            <a:r>
              <a:rPr lang="en-US" dirty="0"/>
              <a:t> with an image-like matrix of derivatives </a:t>
            </a:r>
            <a:r>
              <a:rPr lang="en-US" b="1" dirty="0"/>
              <a:t>D</a:t>
            </a:r>
            <a:r>
              <a:rPr lang="en-US" baseline="-25000" dirty="0"/>
              <a:t>i</a:t>
            </a:r>
            <a:r>
              <a:rPr lang="en-US" dirty="0"/>
              <a:t>. </a:t>
            </a:r>
            <a:endParaRPr lang="en-US" dirty="0" smtClean="0"/>
          </a:p>
          <a:p>
            <a:r>
              <a:rPr lang="en-US" dirty="0" smtClean="0"/>
              <a:t>The </a:t>
            </a:r>
            <a:r>
              <a:rPr lang="en-US" dirty="0"/>
              <a:t>partial derivatives of the hidden layer output are </a:t>
            </a:r>
            <a:endParaRPr lang="en-US" dirty="0" smtClean="0"/>
          </a:p>
          <a:p>
            <a:endParaRPr lang="en-US" dirty="0" smtClean="0"/>
          </a:p>
          <a:p>
            <a:endParaRPr lang="en-CA" dirty="0" smtClean="0"/>
          </a:p>
          <a:p>
            <a:r>
              <a:rPr lang="en-CA" dirty="0" smtClean="0"/>
              <a:t>Where   </a:t>
            </a:r>
            <a:r>
              <a:rPr lang="en-US" b="1" dirty="0" smtClean="0"/>
              <a:t>  </a:t>
            </a:r>
            <a:r>
              <a:rPr lang="en-CA" dirty="0" smtClean="0"/>
              <a:t> </a:t>
            </a:r>
            <a:r>
              <a:rPr lang="en-US" dirty="0"/>
              <a:t>is the </a:t>
            </a:r>
            <a:r>
              <a:rPr lang="en-US" dirty="0" smtClean="0"/>
              <a:t>row</a:t>
            </a:r>
            <a:r>
              <a:rPr lang="en-US" dirty="0"/>
              <a:t> </a:t>
            </a:r>
            <a:r>
              <a:rPr lang="en-US" dirty="0" smtClean="0"/>
              <a:t>&amp; column</a:t>
            </a:r>
            <a:r>
              <a:rPr lang="en-US" dirty="0"/>
              <a:t>-flipped version </a:t>
            </a:r>
            <a:r>
              <a:rPr lang="en-US" dirty="0" smtClean="0"/>
              <a:t>of </a:t>
            </a:r>
            <a:r>
              <a:rPr lang="en-US" b="1" dirty="0"/>
              <a:t>X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262940901"/>
              </p:ext>
            </p:extLst>
          </p:nvPr>
        </p:nvGraphicFramePr>
        <p:xfrm>
          <a:off x="2319428" y="4901707"/>
          <a:ext cx="4749800" cy="939800"/>
        </p:xfrm>
        <a:graphic>
          <a:graphicData uri="http://schemas.openxmlformats.org/presentationml/2006/ole">
            <mc:AlternateContent xmlns:mc="http://schemas.openxmlformats.org/markup-compatibility/2006">
              <mc:Choice xmlns:v="urn:schemas-microsoft-com:vml" Requires="v">
                <p:oleObj spid="_x0000_s480311" name="Equation" r:id="rId3" imgW="2374900" imgH="469900" progId="Equation.3">
                  <p:embed/>
                </p:oleObj>
              </mc:Choice>
              <mc:Fallback>
                <p:oleObj name="Equation" r:id="rId3" imgW="2374900" imgH="469900" progId="Equation.3">
                  <p:embed/>
                  <p:pic>
                    <p:nvPicPr>
                      <p:cNvPr id="0" name=""/>
                      <p:cNvPicPr/>
                      <p:nvPr/>
                    </p:nvPicPr>
                    <p:blipFill>
                      <a:blip r:embed="rId4"/>
                      <a:stretch>
                        <a:fillRect/>
                      </a:stretch>
                    </p:blipFill>
                    <p:spPr>
                      <a:xfrm>
                        <a:off x="2319428" y="4901707"/>
                        <a:ext cx="4749800" cy="939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650383383"/>
              </p:ext>
            </p:extLst>
          </p:nvPr>
        </p:nvGraphicFramePr>
        <p:xfrm>
          <a:off x="1913028" y="5829192"/>
          <a:ext cx="406400" cy="381000"/>
        </p:xfrm>
        <a:graphic>
          <a:graphicData uri="http://schemas.openxmlformats.org/presentationml/2006/ole">
            <mc:AlternateContent xmlns:mc="http://schemas.openxmlformats.org/markup-compatibility/2006">
              <mc:Choice xmlns:v="urn:schemas-microsoft-com:vml" Requires="v">
                <p:oleObj spid="_x0000_s480312" name="Equation" r:id="rId5" imgW="203200" imgH="190500" progId="Equation.3">
                  <p:embed/>
                </p:oleObj>
              </mc:Choice>
              <mc:Fallback>
                <p:oleObj name="Equation" r:id="rId5" imgW="203200" imgH="190500" progId="Equation.3">
                  <p:embed/>
                  <p:pic>
                    <p:nvPicPr>
                      <p:cNvPr id="0" name=""/>
                      <p:cNvPicPr/>
                      <p:nvPr/>
                    </p:nvPicPr>
                    <p:blipFill>
                      <a:blip r:embed="rId6"/>
                      <a:stretch>
                        <a:fillRect/>
                      </a:stretch>
                    </p:blipFill>
                    <p:spPr>
                      <a:xfrm>
                        <a:off x="1913028" y="5829192"/>
                        <a:ext cx="406400" cy="381000"/>
                      </a:xfrm>
                      <a:prstGeom prst="rect">
                        <a:avLst/>
                      </a:prstGeom>
                    </p:spPr>
                  </p:pic>
                </p:oleObj>
              </mc:Fallback>
            </mc:AlternateContent>
          </a:graphicData>
        </a:graphic>
      </p:graphicFrame>
    </p:spTree>
    <p:extLst>
      <p:ext uri="{BB962C8B-B14F-4D97-AF65-F5344CB8AC3E}">
        <p14:creationId xmlns:p14="http://schemas.microsoft.com/office/powerpoint/2010/main" val="286822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Deep neural network architectures</a:t>
            </a:r>
            <a:endParaRPr lang="en-CA" dirty="0"/>
          </a:p>
        </p:txBody>
      </p:sp>
      <p:sp>
        <p:nvSpPr>
          <p:cNvPr id="3" name="Content Placeholder 2"/>
          <p:cNvSpPr>
            <a:spLocks noGrp="1"/>
          </p:cNvSpPr>
          <p:nvPr>
            <p:ph idx="1"/>
          </p:nvPr>
        </p:nvSpPr>
        <p:spPr>
          <a:xfrm>
            <a:off x="457200" y="1212872"/>
            <a:ext cx="8543574" cy="5054933"/>
          </a:xfrm>
        </p:spPr>
        <p:txBody>
          <a:bodyPr>
            <a:normAutofit fontScale="92500" lnSpcReduction="20000"/>
          </a:bodyPr>
          <a:lstStyle/>
          <a:p>
            <a:r>
              <a:rPr lang="en-US" dirty="0"/>
              <a:t>C</a:t>
            </a:r>
            <a:r>
              <a:rPr lang="en-US" dirty="0" smtClean="0"/>
              <a:t>ompose </a:t>
            </a:r>
            <a:r>
              <a:rPr lang="en-US" dirty="0"/>
              <a:t>computations performed by many </a:t>
            </a:r>
            <a:r>
              <a:rPr lang="en-US" dirty="0" smtClean="0"/>
              <a:t>layers </a:t>
            </a:r>
          </a:p>
          <a:p>
            <a:r>
              <a:rPr lang="en-US" dirty="0" smtClean="0"/>
              <a:t>Denoting </a:t>
            </a:r>
            <a:r>
              <a:rPr lang="en-US" dirty="0"/>
              <a:t>the output of hidden layers by </a:t>
            </a:r>
            <a:r>
              <a:rPr lang="en-US" b="1" dirty="0"/>
              <a:t>h</a:t>
            </a:r>
            <a:r>
              <a:rPr lang="en-US" baseline="30000" dirty="0"/>
              <a:t>(</a:t>
            </a:r>
            <a:r>
              <a:rPr lang="en-US" i="1" baseline="30000" dirty="0"/>
              <a:t>l</a:t>
            </a:r>
            <a:r>
              <a:rPr lang="en-US" baseline="30000" dirty="0"/>
              <a:t>)</a:t>
            </a:r>
            <a:r>
              <a:rPr lang="en-US" dirty="0"/>
              <a:t>(</a:t>
            </a:r>
            <a:r>
              <a:rPr lang="en-US" b="1" dirty="0"/>
              <a:t>x</a:t>
            </a:r>
            <a:r>
              <a:rPr lang="en-US" dirty="0"/>
              <a:t>), the computation for a network with </a:t>
            </a:r>
            <a:r>
              <a:rPr lang="en-US" i="1" dirty="0"/>
              <a:t>L</a:t>
            </a:r>
            <a:r>
              <a:rPr lang="en-US" dirty="0"/>
              <a:t> hidden layers is</a:t>
            </a:r>
            <a:r>
              <a:rPr lang="en-US" dirty="0" smtClean="0"/>
              <a:t>:</a:t>
            </a:r>
          </a:p>
          <a:p>
            <a:endParaRPr lang="en-US" dirty="0"/>
          </a:p>
          <a:p>
            <a:endParaRPr lang="en-US" dirty="0" smtClean="0"/>
          </a:p>
          <a:p>
            <a:r>
              <a:rPr lang="en-US" dirty="0" smtClean="0"/>
              <a:t>Where </a:t>
            </a:r>
            <a:r>
              <a:rPr lang="en-US" i="1" dirty="0"/>
              <a:t>pre-activation </a:t>
            </a:r>
            <a:r>
              <a:rPr lang="en-US" i="1" dirty="0" smtClean="0"/>
              <a:t>functions</a:t>
            </a:r>
            <a:r>
              <a:rPr lang="en-US" dirty="0" smtClean="0"/>
              <a:t> </a:t>
            </a:r>
            <a:r>
              <a:rPr lang="en-US" b="1" dirty="0"/>
              <a:t>a</a:t>
            </a:r>
            <a:r>
              <a:rPr lang="en-US" baseline="30000" dirty="0"/>
              <a:t>(</a:t>
            </a:r>
            <a:r>
              <a:rPr lang="en-US" i="1" baseline="30000" dirty="0"/>
              <a:t>l</a:t>
            </a:r>
            <a:r>
              <a:rPr lang="en-US" baseline="30000" dirty="0"/>
              <a:t>)</a:t>
            </a:r>
            <a:r>
              <a:rPr lang="en-US" dirty="0"/>
              <a:t>(</a:t>
            </a:r>
            <a:r>
              <a:rPr lang="en-US" b="1" dirty="0"/>
              <a:t>x</a:t>
            </a:r>
            <a:r>
              <a:rPr lang="en-US" dirty="0"/>
              <a:t>) </a:t>
            </a:r>
            <a:r>
              <a:rPr lang="en-US" dirty="0" smtClean="0"/>
              <a:t>are typically linear, of the form                                 with matrix </a:t>
            </a:r>
            <a:r>
              <a:rPr lang="en-US" b="1" dirty="0"/>
              <a:t>W</a:t>
            </a:r>
            <a:r>
              <a:rPr lang="en-US" baseline="30000" dirty="0"/>
              <a:t>(</a:t>
            </a:r>
            <a:r>
              <a:rPr lang="en-US" i="1" baseline="30000" dirty="0"/>
              <a:t>l</a:t>
            </a:r>
            <a:r>
              <a:rPr lang="en-US" baseline="30000" dirty="0"/>
              <a:t>)</a:t>
            </a:r>
            <a:r>
              <a:rPr lang="en-US" dirty="0"/>
              <a:t> </a:t>
            </a:r>
            <a:r>
              <a:rPr lang="en-US" dirty="0" smtClean="0"/>
              <a:t>and </a:t>
            </a:r>
            <a:r>
              <a:rPr lang="en-US" dirty="0"/>
              <a:t>bias </a:t>
            </a:r>
            <a:r>
              <a:rPr lang="en-US" b="1" dirty="0"/>
              <a:t>b</a:t>
            </a:r>
            <a:r>
              <a:rPr lang="en-US" baseline="30000" dirty="0"/>
              <a:t>(</a:t>
            </a:r>
            <a:r>
              <a:rPr lang="en-US" i="1" baseline="30000" dirty="0" smtClean="0"/>
              <a:t>l</a:t>
            </a:r>
            <a:r>
              <a:rPr lang="en-US" baseline="30000" dirty="0" smtClean="0"/>
              <a:t>)</a:t>
            </a:r>
            <a:r>
              <a:rPr lang="en-US" dirty="0" smtClean="0"/>
              <a:t> </a:t>
            </a:r>
          </a:p>
          <a:p>
            <a:r>
              <a:rPr lang="en-US" dirty="0" smtClean="0"/>
              <a:t>This formulation can be expressed using a single parameter matrix </a:t>
            </a:r>
            <a:r>
              <a:rPr lang="en-US" dirty="0" err="1"/>
              <a:t>θ</a:t>
            </a:r>
            <a:r>
              <a:rPr lang="en-CA" dirty="0"/>
              <a:t> </a:t>
            </a:r>
            <a:r>
              <a:rPr lang="en-CA" dirty="0" smtClean="0"/>
              <a:t>with the trick of defining     as x with a 1 appended  to the end of the vector; we then have</a:t>
            </a:r>
            <a:endParaRPr lang="en-CA" dirty="0"/>
          </a:p>
        </p:txBody>
      </p:sp>
      <p:graphicFrame>
        <p:nvGraphicFramePr>
          <p:cNvPr id="4" name="Object 3"/>
          <p:cNvGraphicFramePr>
            <a:graphicFrameLocks noChangeAspect="1"/>
          </p:cNvGraphicFramePr>
          <p:nvPr>
            <p:extLst>
              <p:ext uri="{D42A27DB-BD31-4B8C-83A1-F6EECF244321}">
                <p14:modId xmlns:p14="http://schemas.microsoft.com/office/powerpoint/2010/main" val="3687818956"/>
              </p:ext>
            </p:extLst>
          </p:nvPr>
        </p:nvGraphicFramePr>
        <p:xfrm>
          <a:off x="1262218" y="2483419"/>
          <a:ext cx="6705600" cy="914400"/>
        </p:xfrm>
        <a:graphic>
          <a:graphicData uri="http://schemas.openxmlformats.org/presentationml/2006/ole">
            <mc:AlternateContent xmlns:mc="http://schemas.openxmlformats.org/markup-compatibility/2006">
              <mc:Choice xmlns:v="urn:schemas-microsoft-com:vml" Requires="v">
                <p:oleObj spid="_x0000_s430428" name="Equation" r:id="rId3" imgW="3352800" imgH="457200" progId="Equation.3">
                  <p:embed/>
                </p:oleObj>
              </mc:Choice>
              <mc:Fallback>
                <p:oleObj name="Equation" r:id="rId3" imgW="3352800" imgH="457200" progId="Equation.3">
                  <p:embed/>
                  <p:pic>
                    <p:nvPicPr>
                      <p:cNvPr id="0" name=""/>
                      <p:cNvPicPr/>
                      <p:nvPr/>
                    </p:nvPicPr>
                    <p:blipFill>
                      <a:blip r:embed="rId4"/>
                      <a:stretch>
                        <a:fillRect/>
                      </a:stretch>
                    </p:blipFill>
                    <p:spPr>
                      <a:xfrm>
                        <a:off x="1262218" y="2483419"/>
                        <a:ext cx="6705600" cy="9144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395171233"/>
              </p:ext>
            </p:extLst>
          </p:nvPr>
        </p:nvGraphicFramePr>
        <p:xfrm>
          <a:off x="3054905" y="5727128"/>
          <a:ext cx="3606800" cy="965200"/>
        </p:xfrm>
        <a:graphic>
          <a:graphicData uri="http://schemas.openxmlformats.org/presentationml/2006/ole">
            <mc:AlternateContent xmlns:mc="http://schemas.openxmlformats.org/markup-compatibility/2006">
              <mc:Choice xmlns:v="urn:schemas-microsoft-com:vml" Requires="v">
                <p:oleObj spid="_x0000_s430429" name="Equation" r:id="rId5" imgW="1803400" imgH="482600" progId="Equation.3">
                  <p:embed/>
                </p:oleObj>
              </mc:Choice>
              <mc:Fallback>
                <p:oleObj name="Equation" r:id="rId5" imgW="1803400" imgH="482600" progId="Equation.3">
                  <p:embed/>
                  <p:pic>
                    <p:nvPicPr>
                      <p:cNvPr id="0" name=""/>
                      <p:cNvPicPr/>
                      <p:nvPr/>
                    </p:nvPicPr>
                    <p:blipFill>
                      <a:blip r:embed="rId6"/>
                      <a:stretch>
                        <a:fillRect/>
                      </a:stretch>
                    </p:blipFill>
                    <p:spPr>
                      <a:xfrm>
                        <a:off x="3054905" y="5727128"/>
                        <a:ext cx="3606800" cy="9652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20646855"/>
              </p:ext>
            </p:extLst>
          </p:nvPr>
        </p:nvGraphicFramePr>
        <p:xfrm>
          <a:off x="3851830" y="3765889"/>
          <a:ext cx="2438400" cy="457200"/>
        </p:xfrm>
        <a:graphic>
          <a:graphicData uri="http://schemas.openxmlformats.org/presentationml/2006/ole">
            <mc:AlternateContent xmlns:mc="http://schemas.openxmlformats.org/markup-compatibility/2006">
              <mc:Choice xmlns:v="urn:schemas-microsoft-com:vml" Requires="v">
                <p:oleObj spid="_x0000_s430430" name="Equation" r:id="rId7" imgW="1219200" imgH="228600" progId="Equation.3">
                  <p:embed/>
                </p:oleObj>
              </mc:Choice>
              <mc:Fallback>
                <p:oleObj name="Equation" r:id="rId7" imgW="1219200" imgH="228600" progId="Equation.3">
                  <p:embed/>
                  <p:pic>
                    <p:nvPicPr>
                      <p:cNvPr id="0" name=""/>
                      <p:cNvPicPr/>
                      <p:nvPr/>
                    </p:nvPicPr>
                    <p:blipFill>
                      <a:blip r:embed="rId8"/>
                      <a:stretch>
                        <a:fillRect/>
                      </a:stretch>
                    </p:blipFill>
                    <p:spPr>
                      <a:xfrm>
                        <a:off x="3851830" y="3765889"/>
                        <a:ext cx="2438400" cy="4572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097811609"/>
              </p:ext>
            </p:extLst>
          </p:nvPr>
        </p:nvGraphicFramePr>
        <p:xfrm>
          <a:off x="7854623" y="4969171"/>
          <a:ext cx="285750" cy="400050"/>
        </p:xfrm>
        <a:graphic>
          <a:graphicData uri="http://schemas.openxmlformats.org/presentationml/2006/ole">
            <mc:AlternateContent xmlns:mc="http://schemas.openxmlformats.org/markup-compatibility/2006">
              <mc:Choice xmlns:v="urn:schemas-microsoft-com:vml" Requires="v">
                <p:oleObj spid="_x0000_s430431" name="Equation" r:id="rId9" imgW="127000" imgH="177800" progId="Equation.3">
                  <p:embed/>
                </p:oleObj>
              </mc:Choice>
              <mc:Fallback>
                <p:oleObj name="Equation" r:id="rId9" imgW="127000" imgH="177800" progId="Equation.3">
                  <p:embed/>
                  <p:pic>
                    <p:nvPicPr>
                      <p:cNvPr id="0" name=""/>
                      <p:cNvPicPr/>
                      <p:nvPr/>
                    </p:nvPicPr>
                    <p:blipFill>
                      <a:blip r:embed="rId10"/>
                      <a:stretch>
                        <a:fillRect/>
                      </a:stretch>
                    </p:blipFill>
                    <p:spPr>
                      <a:xfrm>
                        <a:off x="7854623" y="4969171"/>
                        <a:ext cx="285750" cy="400050"/>
                      </a:xfrm>
                      <a:prstGeom prst="rect">
                        <a:avLst/>
                      </a:prstGeom>
                    </p:spPr>
                  </p:pic>
                </p:oleObj>
              </mc:Fallback>
            </mc:AlternateContent>
          </a:graphicData>
        </a:graphic>
      </p:graphicFrame>
    </p:spTree>
    <p:extLst>
      <p:ext uri="{BB962C8B-B14F-4D97-AF65-F5344CB8AC3E}">
        <p14:creationId xmlns:p14="http://schemas.microsoft.com/office/powerpoint/2010/main" val="1714939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Pooling and subsampling layers</a:t>
            </a:r>
            <a:endParaRPr lang="en-CA" dirty="0"/>
          </a:p>
        </p:txBody>
      </p:sp>
      <p:sp>
        <p:nvSpPr>
          <p:cNvPr id="3" name="Content Placeholder 2"/>
          <p:cNvSpPr>
            <a:spLocks noGrp="1"/>
          </p:cNvSpPr>
          <p:nvPr>
            <p:ph idx="1"/>
          </p:nvPr>
        </p:nvSpPr>
        <p:spPr>
          <a:xfrm>
            <a:off x="457200" y="1350932"/>
            <a:ext cx="8229600" cy="5408072"/>
          </a:xfrm>
        </p:spPr>
        <p:txBody>
          <a:bodyPr>
            <a:normAutofit fontScale="85000" lnSpcReduction="10000"/>
          </a:bodyPr>
          <a:lstStyle/>
          <a:p>
            <a:r>
              <a:rPr lang="en-US" dirty="0"/>
              <a:t>What are the consequences of </a:t>
            </a:r>
            <a:r>
              <a:rPr lang="en-US" dirty="0" err="1"/>
              <a:t>backpropagating</a:t>
            </a:r>
            <a:r>
              <a:rPr lang="en-US" dirty="0"/>
              <a:t> gradients through </a:t>
            </a:r>
            <a:r>
              <a:rPr lang="en-US" dirty="0" smtClean="0"/>
              <a:t>max </a:t>
            </a:r>
            <a:r>
              <a:rPr lang="en-US" dirty="0"/>
              <a:t>or average </a:t>
            </a:r>
            <a:r>
              <a:rPr lang="en-US" dirty="0" smtClean="0"/>
              <a:t>pooling layers? </a:t>
            </a:r>
          </a:p>
          <a:p>
            <a:r>
              <a:rPr lang="en-US" dirty="0" smtClean="0"/>
              <a:t>In </a:t>
            </a:r>
            <a:r>
              <a:rPr lang="en-US" dirty="0"/>
              <a:t>the former case, the units that are responsible for the maximum within each zone </a:t>
            </a:r>
            <a:r>
              <a:rPr lang="en-US" i="1" dirty="0"/>
              <a:t>j</a:t>
            </a:r>
            <a:r>
              <a:rPr lang="en-US" dirty="0"/>
              <a:t>, </a:t>
            </a:r>
            <a:r>
              <a:rPr lang="en-US" i="1" dirty="0"/>
              <a:t>k</a:t>
            </a:r>
            <a:r>
              <a:rPr lang="en-US" dirty="0"/>
              <a:t> —the “winning units</a:t>
            </a:r>
            <a:r>
              <a:rPr lang="en-US" dirty="0" smtClean="0"/>
              <a:t>”— get the </a:t>
            </a:r>
            <a:r>
              <a:rPr lang="en-US" dirty="0" err="1" smtClean="0"/>
              <a:t>backpropagated</a:t>
            </a:r>
            <a:r>
              <a:rPr lang="en-US" dirty="0" smtClean="0"/>
              <a:t> gradient</a:t>
            </a:r>
            <a:endParaRPr lang="en-CA" dirty="0"/>
          </a:p>
          <a:p>
            <a:r>
              <a:rPr lang="en-CA" dirty="0" smtClean="0"/>
              <a:t>For </a:t>
            </a:r>
            <a:r>
              <a:rPr lang="en-US" dirty="0"/>
              <a:t>average pooling, the averaging </a:t>
            </a:r>
            <a:r>
              <a:rPr lang="en-US" dirty="0" smtClean="0"/>
              <a:t>is </a:t>
            </a:r>
            <a:r>
              <a:rPr lang="en-US" dirty="0"/>
              <a:t>simply a special type of convolution with a fixed kernel that computes the (possibly weighted) average of pixels in a </a:t>
            </a:r>
            <a:r>
              <a:rPr lang="en-US" dirty="0" smtClean="0"/>
              <a:t>zone</a:t>
            </a:r>
          </a:p>
          <a:p>
            <a:pPr lvl="1"/>
            <a:r>
              <a:rPr lang="en-US" dirty="0" smtClean="0"/>
              <a:t>the </a:t>
            </a:r>
            <a:r>
              <a:rPr lang="en-US" dirty="0"/>
              <a:t>required gradients </a:t>
            </a:r>
            <a:r>
              <a:rPr lang="en-US" dirty="0" smtClean="0"/>
              <a:t>are therefore like </a:t>
            </a:r>
            <a:r>
              <a:rPr lang="en-US" dirty="0" err="1" smtClean="0"/>
              <a:t>std</a:t>
            </a:r>
            <a:r>
              <a:rPr lang="en-US" dirty="0" smtClean="0"/>
              <a:t> conv. layers</a:t>
            </a:r>
          </a:p>
          <a:p>
            <a:r>
              <a:rPr lang="en-US" dirty="0"/>
              <a:t>The subsampling step either samples every </a:t>
            </a:r>
            <a:r>
              <a:rPr lang="en-US" i="1" dirty="0"/>
              <a:t>n</a:t>
            </a:r>
            <a:r>
              <a:rPr lang="en-US" baseline="30000" dirty="0"/>
              <a:t>th</a:t>
            </a:r>
            <a:r>
              <a:rPr lang="en-US" dirty="0"/>
              <a:t> output, or avoids needless computation by only evaluating every </a:t>
            </a:r>
            <a:r>
              <a:rPr lang="en-US" i="1" dirty="0"/>
              <a:t>n</a:t>
            </a:r>
            <a:r>
              <a:rPr lang="en-US" i="1" baseline="30000" dirty="0"/>
              <a:t>th</a:t>
            </a:r>
            <a:r>
              <a:rPr lang="en-US" dirty="0"/>
              <a:t> pooling </a:t>
            </a:r>
            <a:r>
              <a:rPr lang="en-US" dirty="0" smtClean="0"/>
              <a:t>computation</a:t>
            </a:r>
            <a:endParaRPr lang="en-CA" dirty="0"/>
          </a:p>
        </p:txBody>
      </p:sp>
    </p:spTree>
    <p:extLst>
      <p:ext uri="{BB962C8B-B14F-4D97-AF65-F5344CB8AC3E}">
        <p14:creationId xmlns:p14="http://schemas.microsoft.com/office/powerpoint/2010/main" val="340282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Recurrent neural networks</a:t>
            </a:r>
            <a:endParaRPr lang="en-CA" dirty="0"/>
          </a:p>
        </p:txBody>
      </p:sp>
      <p:sp>
        <p:nvSpPr>
          <p:cNvPr id="3" name="Subtitle 2"/>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19257767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702"/>
            <a:ext cx="8229600" cy="1143000"/>
          </a:xfrm>
        </p:spPr>
        <p:txBody>
          <a:bodyPr/>
          <a:lstStyle/>
          <a:p>
            <a:r>
              <a:rPr lang="en-CA" dirty="0" smtClean="0"/>
              <a:t>Recurrent neural networks</a:t>
            </a:r>
            <a:endParaRPr lang="en-CA" dirty="0"/>
          </a:p>
        </p:txBody>
      </p:sp>
      <p:sp>
        <p:nvSpPr>
          <p:cNvPr id="3" name="Content Placeholder 2"/>
          <p:cNvSpPr>
            <a:spLocks noGrp="1"/>
          </p:cNvSpPr>
          <p:nvPr>
            <p:ph idx="1"/>
          </p:nvPr>
        </p:nvSpPr>
        <p:spPr>
          <a:xfrm>
            <a:off x="457200" y="1051419"/>
            <a:ext cx="8229600" cy="6366436"/>
          </a:xfrm>
        </p:spPr>
        <p:txBody>
          <a:bodyPr>
            <a:normAutofit fontScale="77500" lnSpcReduction="20000"/>
          </a:bodyPr>
          <a:lstStyle/>
          <a:p>
            <a:r>
              <a:rPr lang="en-US" dirty="0"/>
              <a:t>Recurrent neural networks are networks with connections that form directed cycles. </a:t>
            </a:r>
            <a:endParaRPr lang="en-US" dirty="0" smtClean="0"/>
          </a:p>
          <a:p>
            <a:r>
              <a:rPr lang="en-US" dirty="0" smtClean="0"/>
              <a:t>As </a:t>
            </a:r>
            <a:r>
              <a:rPr lang="en-US" dirty="0"/>
              <a:t>a result, they have an internal state, which makes them prime candidates for tackling learning problems involving sequences of data—such as handwriting recognition, speech recognition, and machine translation. </a:t>
            </a:r>
            <a:endParaRPr lang="en-US" dirty="0" smtClean="0"/>
          </a:p>
          <a:p>
            <a:r>
              <a:rPr lang="en-US" dirty="0"/>
              <a:t>A</a:t>
            </a:r>
            <a:r>
              <a:rPr lang="en-US" dirty="0" smtClean="0"/>
              <a:t> </a:t>
            </a:r>
            <a:r>
              <a:rPr lang="en-US" dirty="0" err="1"/>
              <a:t>feedforward</a:t>
            </a:r>
            <a:r>
              <a:rPr lang="en-US" dirty="0"/>
              <a:t> network can be transformed into a recurrent network by adding connections from all hidden units </a:t>
            </a:r>
            <a:r>
              <a:rPr lang="en-US" i="1" dirty="0"/>
              <a:t>h</a:t>
            </a:r>
            <a:r>
              <a:rPr lang="en-US" i="1" baseline="-25000" dirty="0"/>
              <a:t>i</a:t>
            </a:r>
            <a:r>
              <a:rPr lang="en-US" dirty="0"/>
              <a:t> to </a:t>
            </a:r>
            <a:r>
              <a:rPr lang="en-US" i="1" dirty="0" err="1"/>
              <a:t>h</a:t>
            </a:r>
            <a:r>
              <a:rPr lang="en-US" i="1" baseline="-25000" dirty="0" err="1"/>
              <a:t>j</a:t>
            </a:r>
            <a:r>
              <a:rPr lang="en-US" dirty="0"/>
              <a:t>. </a:t>
            </a:r>
            <a:endParaRPr lang="en-US" dirty="0" smtClean="0"/>
          </a:p>
          <a:p>
            <a:r>
              <a:rPr lang="en-US" dirty="0" smtClean="0"/>
              <a:t>Each </a:t>
            </a:r>
            <a:r>
              <a:rPr lang="en-US" dirty="0"/>
              <a:t>hidden unit has connections to both itself and other hidden units. </a:t>
            </a:r>
            <a:endParaRPr lang="en-CA" dirty="0"/>
          </a:p>
          <a:p>
            <a:r>
              <a:rPr lang="en-US" dirty="0"/>
              <a:t>Imagine unfolding a recurrent network over time by following the sequence of steps that perform the underlying computation. </a:t>
            </a:r>
            <a:endParaRPr lang="en-US" dirty="0" smtClean="0"/>
          </a:p>
          <a:p>
            <a:r>
              <a:rPr lang="en-US" dirty="0"/>
              <a:t>Like a hidden Markov model, a recurrent network can be unwrapped and implemented using the same weights and biases at each step to link units over time. </a:t>
            </a:r>
            <a:endParaRPr lang="en-CA" dirty="0"/>
          </a:p>
          <a:p>
            <a:endParaRPr lang="en-US" dirty="0" smtClean="0"/>
          </a:p>
        </p:txBody>
      </p:sp>
    </p:spTree>
    <p:extLst>
      <p:ext uri="{BB962C8B-B14F-4D97-AF65-F5344CB8AC3E}">
        <p14:creationId xmlns:p14="http://schemas.microsoft.com/office/powerpoint/2010/main" val="1310483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4"/>
          <p:cNvSpPr>
            <a:spLocks noChangeArrowheads="1"/>
          </p:cNvSpPr>
          <p:nvPr/>
        </p:nvSpPr>
        <p:spPr bwMode="auto">
          <a:xfrm>
            <a:off x="5145996" y="4905303"/>
            <a:ext cx="541253" cy="541254"/>
          </a:xfrm>
          <a:prstGeom prst="roundRect">
            <a:avLst/>
          </a:prstGeom>
          <a:solidFill>
            <a:schemeClr val="bg1">
              <a:lumMod val="85000"/>
            </a:schemeClr>
          </a:solidFill>
          <a:ln w="31750">
            <a:solidFill>
              <a:schemeClr val="tx1"/>
            </a:solidFill>
            <a:round/>
            <a:headEnd/>
            <a:tailEnd/>
          </a:ln>
        </p:spPr>
        <p:txBody>
          <a:bodyPr wrap="none" anchor="ctr">
            <a:prstTxWarp prst="textNoShape">
              <a:avLst/>
            </a:prstTxWarp>
          </a:bodyPr>
          <a:lstStyle/>
          <a:p>
            <a:endParaRPr lang="en-US"/>
          </a:p>
        </p:txBody>
      </p:sp>
      <p:sp>
        <p:nvSpPr>
          <p:cNvPr id="65" name="Oval 5"/>
          <p:cNvSpPr>
            <a:spLocks noChangeArrowheads="1"/>
          </p:cNvSpPr>
          <p:nvPr/>
        </p:nvSpPr>
        <p:spPr bwMode="auto">
          <a:xfrm>
            <a:off x="3792863" y="4905303"/>
            <a:ext cx="541253" cy="541254"/>
          </a:xfrm>
          <a:prstGeom prst="roundRect">
            <a:avLst/>
          </a:prstGeom>
          <a:noFill/>
          <a:ln w="31750">
            <a:solidFill>
              <a:schemeClr val="tx1"/>
            </a:solidFill>
            <a:round/>
            <a:headEnd/>
            <a:tailEnd/>
          </a:ln>
        </p:spPr>
        <p:txBody>
          <a:bodyPr wrap="none" anchor="ctr">
            <a:prstTxWarp prst="textNoShape">
              <a:avLst/>
            </a:prstTxWarp>
          </a:bodyPr>
          <a:lstStyle/>
          <a:p>
            <a:endParaRPr lang="en-US"/>
          </a:p>
        </p:txBody>
      </p:sp>
      <p:sp>
        <p:nvSpPr>
          <p:cNvPr id="66" name="Oval 6"/>
          <p:cNvSpPr>
            <a:spLocks noChangeArrowheads="1"/>
          </p:cNvSpPr>
          <p:nvPr/>
        </p:nvSpPr>
        <p:spPr bwMode="auto">
          <a:xfrm>
            <a:off x="6499129" y="4905303"/>
            <a:ext cx="541253" cy="541254"/>
          </a:xfrm>
          <a:prstGeom prst="roundRect">
            <a:avLst/>
          </a:prstGeom>
          <a:solidFill>
            <a:schemeClr val="bg1">
              <a:lumMod val="65000"/>
            </a:schemeClr>
          </a:solidFill>
          <a:ln w="31750">
            <a:solidFill>
              <a:schemeClr val="tx1"/>
            </a:solidFill>
            <a:round/>
            <a:headEnd/>
            <a:tailEnd/>
          </a:ln>
        </p:spPr>
        <p:txBody>
          <a:bodyPr wrap="none" anchor="ctr">
            <a:prstTxWarp prst="textNoShape">
              <a:avLst/>
            </a:prstTxWarp>
          </a:bodyPr>
          <a:lstStyle/>
          <a:p>
            <a:endParaRPr lang="en-US"/>
          </a:p>
        </p:txBody>
      </p:sp>
      <p:sp>
        <p:nvSpPr>
          <p:cNvPr id="67" name="Oval 7"/>
          <p:cNvSpPr>
            <a:spLocks noChangeArrowheads="1"/>
          </p:cNvSpPr>
          <p:nvPr/>
        </p:nvSpPr>
        <p:spPr bwMode="auto">
          <a:xfrm>
            <a:off x="8258201" y="4905303"/>
            <a:ext cx="541253" cy="541254"/>
          </a:xfrm>
          <a:prstGeom prst="roundRect">
            <a:avLst/>
          </a:prstGeom>
          <a:solidFill>
            <a:schemeClr val="tx1">
              <a:lumMod val="65000"/>
              <a:lumOff val="35000"/>
            </a:schemeClr>
          </a:solidFill>
          <a:ln w="31750">
            <a:solidFill>
              <a:schemeClr val="tx1"/>
            </a:solidFill>
            <a:round/>
            <a:headEnd/>
            <a:tailEnd/>
          </a:ln>
        </p:spPr>
        <p:txBody>
          <a:bodyPr wrap="none" anchor="ctr">
            <a:prstTxWarp prst="textNoShape">
              <a:avLst/>
            </a:prstTxWarp>
          </a:bodyPr>
          <a:lstStyle/>
          <a:p>
            <a:endParaRPr lang="en-US"/>
          </a:p>
        </p:txBody>
      </p:sp>
      <p:sp>
        <p:nvSpPr>
          <p:cNvPr id="68" name="Oval 8"/>
          <p:cNvSpPr>
            <a:spLocks noChangeArrowheads="1"/>
          </p:cNvSpPr>
          <p:nvPr/>
        </p:nvSpPr>
        <p:spPr bwMode="auto">
          <a:xfrm>
            <a:off x="5145996" y="6123126"/>
            <a:ext cx="541253" cy="541254"/>
          </a:xfrm>
          <a:prstGeom prst="roundRect">
            <a:avLst/>
          </a:prstGeom>
          <a:solidFill>
            <a:schemeClr val="bg1">
              <a:lumMod val="50000"/>
            </a:schemeClr>
          </a:solidFill>
          <a:ln w="31750">
            <a:solidFill>
              <a:schemeClr val="tx1"/>
            </a:solidFill>
            <a:round/>
            <a:headEnd/>
            <a:tailEnd/>
          </a:ln>
        </p:spPr>
        <p:txBody>
          <a:bodyPr wrap="none" anchor="ctr">
            <a:prstTxWarp prst="textNoShape">
              <a:avLst/>
            </a:prstTxWarp>
          </a:bodyPr>
          <a:lstStyle/>
          <a:p>
            <a:endParaRPr lang="en-US"/>
          </a:p>
        </p:txBody>
      </p:sp>
      <p:sp>
        <p:nvSpPr>
          <p:cNvPr id="69" name="Oval 9"/>
          <p:cNvSpPr>
            <a:spLocks noChangeArrowheads="1"/>
          </p:cNvSpPr>
          <p:nvPr/>
        </p:nvSpPr>
        <p:spPr bwMode="auto">
          <a:xfrm>
            <a:off x="3792863" y="6123126"/>
            <a:ext cx="541253" cy="541254"/>
          </a:xfrm>
          <a:prstGeom prst="roundRect">
            <a:avLst/>
          </a:prstGeom>
          <a:solidFill>
            <a:schemeClr val="bg1">
              <a:lumMod val="50000"/>
            </a:schemeClr>
          </a:solidFill>
          <a:ln w="31750">
            <a:solidFill>
              <a:schemeClr val="tx1"/>
            </a:solidFill>
            <a:round/>
            <a:headEnd/>
            <a:tailEnd/>
          </a:ln>
        </p:spPr>
        <p:txBody>
          <a:bodyPr wrap="none" anchor="ctr">
            <a:prstTxWarp prst="textNoShape">
              <a:avLst/>
            </a:prstTxWarp>
          </a:bodyPr>
          <a:lstStyle/>
          <a:p>
            <a:endParaRPr lang="en-US"/>
          </a:p>
        </p:txBody>
      </p:sp>
      <p:sp>
        <p:nvSpPr>
          <p:cNvPr id="70" name="Oval 10"/>
          <p:cNvSpPr>
            <a:spLocks noChangeArrowheads="1"/>
          </p:cNvSpPr>
          <p:nvPr/>
        </p:nvSpPr>
        <p:spPr bwMode="auto">
          <a:xfrm>
            <a:off x="6499129" y="6123126"/>
            <a:ext cx="541253" cy="541254"/>
          </a:xfrm>
          <a:prstGeom prst="roundRect">
            <a:avLst/>
          </a:prstGeom>
          <a:solidFill>
            <a:schemeClr val="bg1">
              <a:lumMod val="50000"/>
            </a:schemeClr>
          </a:solidFill>
          <a:ln w="31750">
            <a:solidFill>
              <a:schemeClr val="tx1"/>
            </a:solidFill>
            <a:round/>
            <a:headEnd/>
            <a:tailEnd/>
          </a:ln>
        </p:spPr>
        <p:txBody>
          <a:bodyPr wrap="none" anchor="ctr">
            <a:prstTxWarp prst="textNoShape">
              <a:avLst/>
            </a:prstTxWarp>
          </a:bodyPr>
          <a:lstStyle/>
          <a:p>
            <a:endParaRPr lang="en-US"/>
          </a:p>
        </p:txBody>
      </p:sp>
      <p:sp>
        <p:nvSpPr>
          <p:cNvPr id="71" name="Oval 11"/>
          <p:cNvSpPr>
            <a:spLocks noChangeArrowheads="1"/>
          </p:cNvSpPr>
          <p:nvPr/>
        </p:nvSpPr>
        <p:spPr bwMode="auto">
          <a:xfrm>
            <a:off x="8258201" y="6123126"/>
            <a:ext cx="541253" cy="541254"/>
          </a:xfrm>
          <a:prstGeom prst="roundRect">
            <a:avLst/>
          </a:prstGeom>
          <a:solidFill>
            <a:schemeClr val="bg1">
              <a:lumMod val="50000"/>
            </a:schemeClr>
          </a:solidFill>
          <a:ln w="31750">
            <a:solidFill>
              <a:schemeClr val="tx1"/>
            </a:solidFill>
            <a:round/>
            <a:headEnd/>
            <a:tailEnd/>
          </a:ln>
        </p:spPr>
        <p:txBody>
          <a:bodyPr wrap="none" anchor="ctr">
            <a:prstTxWarp prst="textNoShape">
              <a:avLst/>
            </a:prstTxWarp>
          </a:bodyPr>
          <a:lstStyle/>
          <a:p>
            <a:endParaRPr lang="en-US"/>
          </a:p>
        </p:txBody>
      </p:sp>
      <p:sp>
        <p:nvSpPr>
          <p:cNvPr id="72" name="Line 12"/>
          <p:cNvSpPr>
            <a:spLocks noChangeShapeType="1"/>
          </p:cNvSpPr>
          <p:nvPr/>
        </p:nvSpPr>
        <p:spPr bwMode="auto">
          <a:xfrm>
            <a:off x="4334116" y="5175930"/>
            <a:ext cx="811880" cy="0"/>
          </a:xfrm>
          <a:prstGeom prst="line">
            <a:avLst/>
          </a:prstGeom>
          <a:noFill/>
          <a:ln w="50800">
            <a:solidFill>
              <a:schemeClr val="tx1"/>
            </a:solidFill>
            <a:round/>
            <a:headEnd/>
            <a:tailEnd type="triangle" w="med" len="med"/>
          </a:ln>
        </p:spPr>
        <p:txBody>
          <a:bodyPr>
            <a:prstTxWarp prst="textNoShape">
              <a:avLst/>
            </a:prstTxWarp>
          </a:bodyPr>
          <a:lstStyle/>
          <a:p>
            <a:endParaRPr lang="en-US"/>
          </a:p>
        </p:txBody>
      </p:sp>
      <p:sp>
        <p:nvSpPr>
          <p:cNvPr id="73" name="Line 13"/>
          <p:cNvSpPr>
            <a:spLocks noChangeShapeType="1"/>
          </p:cNvSpPr>
          <p:nvPr/>
        </p:nvSpPr>
        <p:spPr bwMode="auto">
          <a:xfrm>
            <a:off x="4063490" y="5446558"/>
            <a:ext cx="0" cy="676568"/>
          </a:xfrm>
          <a:prstGeom prst="line">
            <a:avLst/>
          </a:prstGeom>
          <a:noFill/>
          <a:ln w="50800">
            <a:solidFill>
              <a:schemeClr val="bg1">
                <a:lumMod val="50000"/>
              </a:schemeClr>
            </a:solidFill>
            <a:round/>
            <a:headEnd type="triangle"/>
            <a:tailEnd type="none" w="med" len="med"/>
          </a:ln>
        </p:spPr>
        <p:txBody>
          <a:bodyPr>
            <a:prstTxWarp prst="textNoShape">
              <a:avLst/>
            </a:prstTxWarp>
          </a:bodyPr>
          <a:lstStyle/>
          <a:p>
            <a:endParaRPr lang="en-US"/>
          </a:p>
        </p:txBody>
      </p:sp>
      <p:sp>
        <p:nvSpPr>
          <p:cNvPr id="74" name="Line 14"/>
          <p:cNvSpPr>
            <a:spLocks noChangeShapeType="1"/>
          </p:cNvSpPr>
          <p:nvPr/>
        </p:nvSpPr>
        <p:spPr bwMode="auto">
          <a:xfrm>
            <a:off x="5416622" y="5446558"/>
            <a:ext cx="0" cy="676568"/>
          </a:xfrm>
          <a:prstGeom prst="line">
            <a:avLst/>
          </a:prstGeom>
          <a:noFill/>
          <a:ln w="50800">
            <a:solidFill>
              <a:schemeClr val="bg1">
                <a:lumMod val="50000"/>
              </a:schemeClr>
            </a:solidFill>
            <a:round/>
            <a:headEnd type="triangle"/>
            <a:tailEnd type="none" w="med" len="med"/>
          </a:ln>
        </p:spPr>
        <p:txBody>
          <a:bodyPr>
            <a:prstTxWarp prst="textNoShape">
              <a:avLst/>
            </a:prstTxWarp>
          </a:bodyPr>
          <a:lstStyle/>
          <a:p>
            <a:endParaRPr lang="en-US"/>
          </a:p>
        </p:txBody>
      </p:sp>
      <p:sp>
        <p:nvSpPr>
          <p:cNvPr id="75" name="Line 15"/>
          <p:cNvSpPr>
            <a:spLocks noChangeShapeType="1"/>
          </p:cNvSpPr>
          <p:nvPr/>
        </p:nvSpPr>
        <p:spPr bwMode="auto">
          <a:xfrm>
            <a:off x="6769755" y="5446558"/>
            <a:ext cx="0" cy="676568"/>
          </a:xfrm>
          <a:prstGeom prst="line">
            <a:avLst/>
          </a:prstGeom>
          <a:noFill/>
          <a:ln w="50800">
            <a:solidFill>
              <a:schemeClr val="bg1">
                <a:lumMod val="50000"/>
              </a:schemeClr>
            </a:solidFill>
            <a:round/>
            <a:headEnd type="triangle"/>
            <a:tailEnd type="none" w="med" len="med"/>
          </a:ln>
        </p:spPr>
        <p:txBody>
          <a:bodyPr>
            <a:prstTxWarp prst="textNoShape">
              <a:avLst/>
            </a:prstTxWarp>
          </a:bodyPr>
          <a:lstStyle/>
          <a:p>
            <a:endParaRPr lang="en-US"/>
          </a:p>
        </p:txBody>
      </p:sp>
      <p:sp>
        <p:nvSpPr>
          <p:cNvPr id="76" name="Line 16"/>
          <p:cNvSpPr>
            <a:spLocks noChangeShapeType="1"/>
          </p:cNvSpPr>
          <p:nvPr/>
        </p:nvSpPr>
        <p:spPr bwMode="auto">
          <a:xfrm>
            <a:off x="8528828" y="5446558"/>
            <a:ext cx="0" cy="676568"/>
          </a:xfrm>
          <a:prstGeom prst="line">
            <a:avLst/>
          </a:prstGeom>
          <a:noFill/>
          <a:ln w="50800">
            <a:solidFill>
              <a:schemeClr val="bg1">
                <a:lumMod val="50000"/>
              </a:schemeClr>
            </a:solidFill>
            <a:round/>
            <a:headEnd type="triangle"/>
            <a:tailEnd type="none" w="med" len="med"/>
          </a:ln>
        </p:spPr>
        <p:txBody>
          <a:bodyPr>
            <a:prstTxWarp prst="textNoShape">
              <a:avLst/>
            </a:prstTxWarp>
          </a:bodyPr>
          <a:lstStyle/>
          <a:p>
            <a:endParaRPr lang="en-US"/>
          </a:p>
        </p:txBody>
      </p:sp>
      <p:sp>
        <p:nvSpPr>
          <p:cNvPr id="77" name="Line 17"/>
          <p:cNvSpPr>
            <a:spLocks noChangeShapeType="1"/>
          </p:cNvSpPr>
          <p:nvPr/>
        </p:nvSpPr>
        <p:spPr bwMode="auto">
          <a:xfrm>
            <a:off x="5687249" y="5175930"/>
            <a:ext cx="811880" cy="0"/>
          </a:xfrm>
          <a:prstGeom prst="line">
            <a:avLst/>
          </a:prstGeom>
          <a:noFill/>
          <a:ln w="50800">
            <a:solidFill>
              <a:schemeClr val="tx1"/>
            </a:solidFill>
            <a:round/>
            <a:headEnd/>
            <a:tailEnd type="triangle" w="med" len="med"/>
          </a:ln>
        </p:spPr>
        <p:txBody>
          <a:bodyPr>
            <a:prstTxWarp prst="textNoShape">
              <a:avLst/>
            </a:prstTxWarp>
          </a:bodyPr>
          <a:lstStyle/>
          <a:p>
            <a:endParaRPr lang="en-US"/>
          </a:p>
        </p:txBody>
      </p:sp>
      <p:sp>
        <p:nvSpPr>
          <p:cNvPr id="78" name="Line 18"/>
          <p:cNvSpPr>
            <a:spLocks noChangeShapeType="1"/>
          </p:cNvSpPr>
          <p:nvPr/>
        </p:nvSpPr>
        <p:spPr bwMode="auto">
          <a:xfrm>
            <a:off x="7040382" y="5175930"/>
            <a:ext cx="811880" cy="0"/>
          </a:xfrm>
          <a:prstGeom prst="line">
            <a:avLst/>
          </a:prstGeom>
          <a:noFill/>
          <a:ln w="50800">
            <a:solidFill>
              <a:schemeClr val="tx1"/>
            </a:solidFill>
            <a:round/>
            <a:headEnd/>
            <a:tailEnd type="triangle" w="med" len="med"/>
          </a:ln>
        </p:spPr>
        <p:txBody>
          <a:bodyPr>
            <a:prstTxWarp prst="textNoShape">
              <a:avLst/>
            </a:prstTxWarp>
          </a:bodyPr>
          <a:lstStyle/>
          <a:p>
            <a:endParaRPr lang="en-US"/>
          </a:p>
        </p:txBody>
      </p:sp>
      <p:sp>
        <p:nvSpPr>
          <p:cNvPr id="79" name="Text Box 19"/>
          <p:cNvSpPr txBox="1">
            <a:spLocks noChangeArrowheads="1"/>
          </p:cNvSpPr>
          <p:nvPr/>
        </p:nvSpPr>
        <p:spPr bwMode="auto">
          <a:xfrm>
            <a:off x="7311008" y="5852498"/>
            <a:ext cx="811880" cy="461664"/>
          </a:xfrm>
          <a:prstGeom prst="rect">
            <a:avLst/>
          </a:prstGeom>
          <a:noFill/>
          <a:ln w="31750">
            <a:noFill/>
            <a:miter lim="800000"/>
            <a:headEnd/>
            <a:tailEnd/>
          </a:ln>
        </p:spPr>
        <p:txBody>
          <a:bodyPr wrap="square">
            <a:prstTxWarp prst="textNoShape">
              <a:avLst/>
            </a:prstTxWarp>
            <a:spAutoFit/>
          </a:bodyPr>
          <a:lstStyle/>
          <a:p>
            <a:pPr eaLnBrk="0" hangingPunct="0">
              <a:spcBef>
                <a:spcPct val="50000"/>
              </a:spcBef>
            </a:pPr>
            <a:r>
              <a:rPr lang="en-US" sz="2400">
                <a:ea typeface="ＭＳ Ｐゴシック" pitchFamily="26" charset="-128"/>
                <a:cs typeface="ＭＳ Ｐゴシック" pitchFamily="26" charset="-128"/>
              </a:rPr>
              <a:t>…</a:t>
            </a:r>
          </a:p>
        </p:txBody>
      </p:sp>
      <p:sp>
        <p:nvSpPr>
          <p:cNvPr id="80" name="Oval 4"/>
          <p:cNvSpPr>
            <a:spLocks noChangeArrowheads="1"/>
          </p:cNvSpPr>
          <p:nvPr/>
        </p:nvSpPr>
        <p:spPr bwMode="auto">
          <a:xfrm>
            <a:off x="5158883" y="3693925"/>
            <a:ext cx="541253" cy="541254"/>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82" name="Oval 6"/>
          <p:cNvSpPr>
            <a:spLocks noChangeArrowheads="1"/>
          </p:cNvSpPr>
          <p:nvPr/>
        </p:nvSpPr>
        <p:spPr bwMode="auto">
          <a:xfrm>
            <a:off x="6512015" y="3693925"/>
            <a:ext cx="541253" cy="541254"/>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83" name="Oval 7"/>
          <p:cNvSpPr>
            <a:spLocks noChangeArrowheads="1"/>
          </p:cNvSpPr>
          <p:nvPr/>
        </p:nvSpPr>
        <p:spPr bwMode="auto">
          <a:xfrm>
            <a:off x="8271088" y="3693925"/>
            <a:ext cx="541253" cy="541254"/>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84" name="Line 13"/>
          <p:cNvSpPr>
            <a:spLocks noChangeShapeType="1"/>
          </p:cNvSpPr>
          <p:nvPr/>
        </p:nvSpPr>
        <p:spPr bwMode="auto">
          <a:xfrm>
            <a:off x="4076376" y="4235179"/>
            <a:ext cx="0" cy="676568"/>
          </a:xfrm>
          <a:prstGeom prst="line">
            <a:avLst/>
          </a:prstGeom>
          <a:noFill/>
          <a:ln w="50800">
            <a:solidFill>
              <a:schemeClr val="bg1">
                <a:lumMod val="50000"/>
              </a:schemeClr>
            </a:solidFill>
            <a:round/>
            <a:headEnd type="triangle"/>
            <a:tailEnd type="none" w="med" len="med"/>
          </a:ln>
        </p:spPr>
        <p:txBody>
          <a:bodyPr>
            <a:prstTxWarp prst="textNoShape">
              <a:avLst/>
            </a:prstTxWarp>
          </a:bodyPr>
          <a:lstStyle/>
          <a:p>
            <a:endParaRPr lang="en-US"/>
          </a:p>
        </p:txBody>
      </p:sp>
      <p:sp>
        <p:nvSpPr>
          <p:cNvPr id="85" name="Line 14"/>
          <p:cNvSpPr>
            <a:spLocks noChangeShapeType="1"/>
          </p:cNvSpPr>
          <p:nvPr/>
        </p:nvSpPr>
        <p:spPr bwMode="auto">
          <a:xfrm>
            <a:off x="5429509" y="4235179"/>
            <a:ext cx="0" cy="676568"/>
          </a:xfrm>
          <a:prstGeom prst="line">
            <a:avLst/>
          </a:prstGeom>
          <a:noFill/>
          <a:ln w="50800">
            <a:solidFill>
              <a:schemeClr val="bg1">
                <a:lumMod val="50000"/>
              </a:schemeClr>
            </a:solidFill>
            <a:round/>
            <a:headEnd type="triangle"/>
            <a:tailEnd type="none" w="med" len="med"/>
          </a:ln>
        </p:spPr>
        <p:txBody>
          <a:bodyPr>
            <a:prstTxWarp prst="textNoShape">
              <a:avLst/>
            </a:prstTxWarp>
          </a:bodyPr>
          <a:lstStyle/>
          <a:p>
            <a:endParaRPr lang="en-US"/>
          </a:p>
        </p:txBody>
      </p:sp>
      <p:sp>
        <p:nvSpPr>
          <p:cNvPr id="86" name="Line 15"/>
          <p:cNvSpPr>
            <a:spLocks noChangeShapeType="1"/>
          </p:cNvSpPr>
          <p:nvPr/>
        </p:nvSpPr>
        <p:spPr bwMode="auto">
          <a:xfrm>
            <a:off x="6782642" y="4235179"/>
            <a:ext cx="0" cy="676568"/>
          </a:xfrm>
          <a:prstGeom prst="line">
            <a:avLst/>
          </a:prstGeom>
          <a:noFill/>
          <a:ln w="50800">
            <a:solidFill>
              <a:schemeClr val="bg1">
                <a:lumMod val="50000"/>
              </a:schemeClr>
            </a:solidFill>
            <a:round/>
            <a:headEnd type="triangle"/>
            <a:tailEnd type="none" w="med" len="med"/>
          </a:ln>
        </p:spPr>
        <p:txBody>
          <a:bodyPr>
            <a:prstTxWarp prst="textNoShape">
              <a:avLst/>
            </a:prstTxWarp>
          </a:bodyPr>
          <a:lstStyle/>
          <a:p>
            <a:endParaRPr lang="en-US"/>
          </a:p>
        </p:txBody>
      </p:sp>
      <p:sp>
        <p:nvSpPr>
          <p:cNvPr id="87" name="Line 16"/>
          <p:cNvSpPr>
            <a:spLocks noChangeShapeType="1"/>
          </p:cNvSpPr>
          <p:nvPr/>
        </p:nvSpPr>
        <p:spPr bwMode="auto">
          <a:xfrm>
            <a:off x="8541714" y="4235179"/>
            <a:ext cx="0" cy="676568"/>
          </a:xfrm>
          <a:prstGeom prst="line">
            <a:avLst/>
          </a:prstGeom>
          <a:noFill/>
          <a:ln w="50800">
            <a:solidFill>
              <a:schemeClr val="bg1">
                <a:lumMod val="50000"/>
              </a:schemeClr>
            </a:solidFill>
            <a:round/>
            <a:headEnd type="triangle"/>
            <a:tailEnd type="none" w="med" len="med"/>
          </a:ln>
        </p:spPr>
        <p:txBody>
          <a:bodyPr>
            <a:prstTxWarp prst="textNoShape">
              <a:avLst/>
            </a:prstTxWarp>
          </a:bodyPr>
          <a:lstStyle/>
          <a:p>
            <a:endParaRPr lang="en-US"/>
          </a:p>
        </p:txBody>
      </p:sp>
      <p:grpSp>
        <p:nvGrpSpPr>
          <p:cNvPr id="131" name="Group 130"/>
          <p:cNvGrpSpPr>
            <a:grpSpLocks noChangeAspect="1"/>
          </p:cNvGrpSpPr>
          <p:nvPr/>
        </p:nvGrpSpPr>
        <p:grpSpPr>
          <a:xfrm>
            <a:off x="552178" y="3729666"/>
            <a:ext cx="2798064" cy="2937569"/>
            <a:chOff x="457758" y="2205112"/>
            <a:chExt cx="2857500" cy="2999969"/>
          </a:xfrm>
        </p:grpSpPr>
        <p:cxnSp>
          <p:nvCxnSpPr>
            <p:cNvPr id="17" name="Straight Arrow Connector 16"/>
            <p:cNvCxnSpPr/>
            <p:nvPr/>
          </p:nvCxnSpPr>
          <p:spPr bwMode="auto">
            <a:xfrm>
              <a:off x="1017899" y="2694024"/>
              <a:ext cx="1445113" cy="801986"/>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127" name="Straight Arrow Connector 126"/>
            <p:cNvCxnSpPr/>
            <p:nvPr/>
          </p:nvCxnSpPr>
          <p:spPr bwMode="auto">
            <a:xfrm rot="10800000" flipV="1">
              <a:off x="1029258" y="3577394"/>
              <a:ext cx="1428750" cy="1"/>
            </a:xfrm>
            <a:prstGeom prst="curvedConnector3">
              <a:avLst>
                <a:gd name="adj1" fmla="val 48889"/>
              </a:avLst>
            </a:prstGeom>
            <a:solidFill>
              <a:srgbClr val="00B8FF"/>
            </a:solidFill>
            <a:ln w="31750" cap="flat" cmpd="sng" algn="ctr">
              <a:solidFill>
                <a:schemeClr val="tx1"/>
              </a:solidFill>
              <a:prstDash val="solid"/>
              <a:round/>
              <a:headEnd type="triangle" w="med" len="med"/>
              <a:tailEnd type="none"/>
            </a:ln>
            <a:effectLst/>
          </p:spPr>
        </p:cxnSp>
        <p:cxnSp>
          <p:nvCxnSpPr>
            <p:cNvPr id="120" name="Straight Arrow Connector 119"/>
            <p:cNvCxnSpPr/>
            <p:nvPr/>
          </p:nvCxnSpPr>
          <p:spPr bwMode="auto">
            <a:xfrm>
              <a:off x="1029259" y="3921238"/>
              <a:ext cx="1411394" cy="1191"/>
            </a:xfrm>
            <a:prstGeom prst="straightConnector1">
              <a:avLst/>
            </a:prstGeom>
            <a:solidFill>
              <a:srgbClr val="00B8FF"/>
            </a:solidFill>
            <a:ln w="31750" cap="flat" cmpd="sng" algn="ctr">
              <a:solidFill>
                <a:schemeClr val="tx1"/>
              </a:solidFill>
              <a:prstDash val="solid"/>
              <a:round/>
              <a:headEnd type="triangle" w="med" len="med"/>
              <a:tailEnd type="none"/>
            </a:ln>
            <a:effectLst/>
          </p:spPr>
        </p:cxnSp>
        <p:sp>
          <p:nvSpPr>
            <p:cNvPr id="92" name="Oval 91"/>
            <p:cNvSpPr/>
            <p:nvPr/>
          </p:nvSpPr>
          <p:spPr bwMode="auto">
            <a:xfrm flipV="1">
              <a:off x="2743758" y="3203206"/>
              <a:ext cx="571500" cy="571500"/>
            </a:xfrm>
            <a:prstGeom prst="ellipse">
              <a:avLst/>
            </a:prstGeom>
            <a:no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ctr" defTabSz="449263" rtl="0" eaLnBrk="1" fontAlgn="base" latinLnBrk="0" hangingPunct="1">
                <a:lnSpc>
                  <a:spcPts val="3688"/>
                </a:lnSpc>
                <a:spcBef>
                  <a:spcPct val="0"/>
                </a:spcBef>
                <a:spcAft>
                  <a:spcPct val="0"/>
                </a:spcAft>
                <a:buClr>
                  <a:srgbClr val="000000"/>
                </a:buClr>
                <a:buSzPct val="100000"/>
                <a:buFont typeface="Arial" charset="0"/>
                <a:buNone/>
                <a:tabLst/>
              </a:pPr>
              <a:endParaRPr kumimoji="0" lang="fr-CA" sz="2200" i="0" u="none" strike="noStrike" cap="none" normalizeH="0" baseline="0" dirty="0">
                <a:ln>
                  <a:noFill/>
                </a:ln>
                <a:solidFill>
                  <a:schemeClr val="tx1"/>
                </a:solidFill>
                <a:effectLst/>
                <a:latin typeface="Times New Roman"/>
                <a:cs typeface="Times New Roman"/>
              </a:endParaRPr>
            </a:p>
          </p:txBody>
        </p:sp>
        <p:sp>
          <p:nvSpPr>
            <p:cNvPr id="2" name="TextBox 1"/>
            <p:cNvSpPr txBox="1"/>
            <p:nvPr/>
          </p:nvSpPr>
          <p:spPr>
            <a:xfrm flipV="1">
              <a:off x="1952196" y="3759191"/>
              <a:ext cx="514350" cy="342899"/>
            </a:xfrm>
            <a:prstGeom prst="rect">
              <a:avLst/>
            </a:prstGeom>
            <a:noFill/>
            <a:ln w="31750">
              <a:noFill/>
            </a:ln>
          </p:spPr>
          <p:txBody>
            <a:bodyPr wrap="square" rtlCol="0">
              <a:spAutoFit/>
            </a:bodyPr>
            <a:lstStyle/>
            <a:p>
              <a:r>
                <a:rPr lang="fr-CA" sz="2400" b="1" dirty="0" smtClean="0"/>
                <a:t>…</a:t>
              </a:r>
              <a:endParaRPr lang="fr-CA" sz="2400" b="1" dirty="0"/>
            </a:p>
          </p:txBody>
        </p:sp>
        <p:sp>
          <p:nvSpPr>
            <p:cNvPr id="3" name="Rounded Rectangle 2"/>
            <p:cNvSpPr/>
            <p:nvPr/>
          </p:nvSpPr>
          <p:spPr bwMode="auto">
            <a:xfrm flipV="1">
              <a:off x="2458008" y="3412315"/>
              <a:ext cx="571500" cy="571500"/>
            </a:xfrm>
            <a:prstGeom prst="roundRect">
              <a:avLst/>
            </a:prstGeom>
            <a:solidFill>
              <a:schemeClr val="bg1">
                <a:lumMod val="75000"/>
              </a:schemeClr>
            </a:solid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a:lnSpc>
                  <a:spcPts val="3688"/>
                </a:lnSpc>
                <a:buClr>
                  <a:srgbClr val="000000"/>
                </a:buClr>
                <a:buSzPct val="100000"/>
              </a:pPr>
              <a:endParaRPr lang="fr-CA" sz="2200" baseline="-25000" dirty="0">
                <a:solidFill>
                  <a:schemeClr val="tx1"/>
                </a:solidFill>
                <a:latin typeface="Times New Roman"/>
                <a:cs typeface="Times New Roman"/>
              </a:endParaRPr>
            </a:p>
          </p:txBody>
        </p:sp>
        <p:sp>
          <p:nvSpPr>
            <p:cNvPr id="4" name="Oval 3"/>
            <p:cNvSpPr/>
            <p:nvPr/>
          </p:nvSpPr>
          <p:spPr bwMode="auto">
            <a:xfrm flipV="1">
              <a:off x="2379317" y="2212165"/>
              <a:ext cx="571500" cy="571500"/>
            </a:xfrm>
            <a:prstGeom prst="ellipse">
              <a:avLst/>
            </a:prstGeom>
            <a:no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ctr" defTabSz="449263" rtl="0" eaLnBrk="1" fontAlgn="base" latinLnBrk="0" hangingPunct="1">
                <a:lnSpc>
                  <a:spcPts val="3688"/>
                </a:lnSpc>
                <a:spcBef>
                  <a:spcPct val="0"/>
                </a:spcBef>
                <a:spcAft>
                  <a:spcPct val="0"/>
                </a:spcAft>
                <a:buClr>
                  <a:srgbClr val="000000"/>
                </a:buClr>
                <a:buSzPct val="100000"/>
                <a:buFont typeface="Arial" charset="0"/>
                <a:buNone/>
                <a:tabLst/>
              </a:pPr>
              <a:endParaRPr kumimoji="0" lang="fr-CA" sz="2200" i="0" u="none" strike="noStrike" cap="none" normalizeH="0" baseline="0" dirty="0">
                <a:ln>
                  <a:noFill/>
                </a:ln>
                <a:solidFill>
                  <a:schemeClr val="tx1"/>
                </a:solidFill>
                <a:effectLst/>
                <a:latin typeface="Times New Roman"/>
                <a:cs typeface="Times New Roman"/>
              </a:endParaRPr>
            </a:p>
          </p:txBody>
        </p:sp>
        <p:cxnSp>
          <p:nvCxnSpPr>
            <p:cNvPr id="5" name="Straight Arrow Connector 4"/>
            <p:cNvCxnSpPr>
              <a:stCxn id="4" idx="0"/>
            </p:cNvCxnSpPr>
            <p:nvPr/>
          </p:nvCxnSpPr>
          <p:spPr bwMode="auto">
            <a:xfrm rot="16200000" flipH="1">
              <a:off x="2350741" y="3096799"/>
              <a:ext cx="628650" cy="1191"/>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sp>
          <p:nvSpPr>
            <p:cNvPr id="7" name="Oval 6"/>
            <p:cNvSpPr/>
            <p:nvPr/>
          </p:nvSpPr>
          <p:spPr bwMode="auto">
            <a:xfrm flipV="1">
              <a:off x="1442690" y="2212165"/>
              <a:ext cx="571500" cy="571500"/>
            </a:xfrm>
            <a:prstGeom prst="ellipse">
              <a:avLst/>
            </a:prstGeom>
            <a:no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ctr" defTabSz="449263" rtl="0" eaLnBrk="1" fontAlgn="base" latinLnBrk="0" hangingPunct="1">
                <a:lnSpc>
                  <a:spcPts val="3688"/>
                </a:lnSpc>
                <a:spcBef>
                  <a:spcPct val="0"/>
                </a:spcBef>
                <a:spcAft>
                  <a:spcPct val="0"/>
                </a:spcAft>
                <a:buClr>
                  <a:srgbClr val="000000"/>
                </a:buClr>
                <a:buSzPct val="100000"/>
                <a:buFont typeface="Arial" charset="0"/>
                <a:buNone/>
                <a:tabLst/>
              </a:pPr>
              <a:endParaRPr kumimoji="0" lang="fr-CA" sz="2200" i="0" u="none" strike="noStrike" cap="none" normalizeH="0" baseline="0" dirty="0">
                <a:ln>
                  <a:noFill/>
                </a:ln>
                <a:solidFill>
                  <a:schemeClr val="tx1"/>
                </a:solidFill>
                <a:effectLst/>
                <a:latin typeface="Times New Roman"/>
                <a:cs typeface="Times New Roman"/>
              </a:endParaRPr>
            </a:p>
          </p:txBody>
        </p:sp>
        <p:cxnSp>
          <p:nvCxnSpPr>
            <p:cNvPr id="8" name="Straight Arrow Connector 7"/>
            <p:cNvCxnSpPr>
              <a:stCxn id="7" idx="0"/>
            </p:cNvCxnSpPr>
            <p:nvPr/>
          </p:nvCxnSpPr>
          <p:spPr bwMode="auto">
            <a:xfrm rot="16200000" flipH="1">
              <a:off x="1414114" y="3096799"/>
              <a:ext cx="628650" cy="1191"/>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sp>
          <p:nvSpPr>
            <p:cNvPr id="10" name="Oval 9"/>
            <p:cNvSpPr/>
            <p:nvPr/>
          </p:nvSpPr>
          <p:spPr bwMode="auto">
            <a:xfrm flipV="1">
              <a:off x="530093" y="2205112"/>
              <a:ext cx="571500" cy="571500"/>
            </a:xfrm>
            <a:prstGeom prst="ellipse">
              <a:avLst/>
            </a:prstGeom>
            <a:no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ctr" defTabSz="449263" rtl="0" eaLnBrk="1" fontAlgn="base" latinLnBrk="0" hangingPunct="1">
                <a:lnSpc>
                  <a:spcPts val="3688"/>
                </a:lnSpc>
                <a:spcBef>
                  <a:spcPct val="0"/>
                </a:spcBef>
                <a:spcAft>
                  <a:spcPct val="0"/>
                </a:spcAft>
                <a:buClr>
                  <a:srgbClr val="000000"/>
                </a:buClr>
                <a:buSzPct val="100000"/>
                <a:buFont typeface="Arial" charset="0"/>
                <a:buNone/>
                <a:tabLst/>
              </a:pPr>
              <a:endParaRPr kumimoji="0" lang="fr-CA" sz="2200" i="0" u="none" strike="noStrike" cap="none" normalizeH="0" baseline="0" dirty="0">
                <a:ln>
                  <a:noFill/>
                </a:ln>
                <a:solidFill>
                  <a:schemeClr val="tx1"/>
                </a:solidFill>
                <a:effectLst/>
                <a:latin typeface="Times New Roman"/>
                <a:cs typeface="Times New Roman"/>
              </a:endParaRPr>
            </a:p>
          </p:txBody>
        </p:sp>
        <p:cxnSp>
          <p:nvCxnSpPr>
            <p:cNvPr id="11" name="Straight Arrow Connector 10"/>
            <p:cNvCxnSpPr>
              <a:stCxn id="10" idx="0"/>
            </p:cNvCxnSpPr>
            <p:nvPr/>
          </p:nvCxnSpPr>
          <p:spPr bwMode="auto">
            <a:xfrm rot="16200000" flipH="1">
              <a:off x="501517" y="3089746"/>
              <a:ext cx="628650" cy="1191"/>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12" name="Straight Arrow Connector 11"/>
            <p:cNvCxnSpPr/>
            <p:nvPr/>
          </p:nvCxnSpPr>
          <p:spPr bwMode="auto">
            <a:xfrm>
              <a:off x="920891" y="2765080"/>
              <a:ext cx="806954" cy="637986"/>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13" name="Straight Arrow Connector 12"/>
            <p:cNvCxnSpPr/>
            <p:nvPr/>
          </p:nvCxnSpPr>
          <p:spPr bwMode="auto">
            <a:xfrm rot="10800000" flipV="1">
              <a:off x="1729035" y="2769706"/>
              <a:ext cx="806958" cy="633360"/>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14" name="Straight Arrow Connector 13"/>
            <p:cNvCxnSpPr/>
            <p:nvPr/>
          </p:nvCxnSpPr>
          <p:spPr bwMode="auto">
            <a:xfrm>
              <a:off x="1824245" y="2769706"/>
              <a:ext cx="711749" cy="657225"/>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15" name="Straight Arrow Connector 14"/>
            <p:cNvCxnSpPr/>
            <p:nvPr/>
          </p:nvCxnSpPr>
          <p:spPr bwMode="auto">
            <a:xfrm rot="10800000" flipV="1">
              <a:off x="920891" y="2765080"/>
              <a:ext cx="678475" cy="661851"/>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16" name="Straight Arrow Connector 15"/>
            <p:cNvCxnSpPr>
              <a:stCxn id="4" idx="1"/>
            </p:cNvCxnSpPr>
            <p:nvPr/>
          </p:nvCxnSpPr>
          <p:spPr bwMode="auto">
            <a:xfrm rot="5400000">
              <a:off x="1345962" y="2371908"/>
              <a:ext cx="788985" cy="1445112"/>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sp>
          <p:nvSpPr>
            <p:cNvPr id="18" name="TextBox 17"/>
            <p:cNvSpPr txBox="1"/>
            <p:nvPr/>
          </p:nvSpPr>
          <p:spPr>
            <a:xfrm flipV="1">
              <a:off x="1886507" y="4860800"/>
              <a:ext cx="514350" cy="342899"/>
            </a:xfrm>
            <a:prstGeom prst="rect">
              <a:avLst/>
            </a:prstGeom>
            <a:noFill/>
            <a:ln w="31750">
              <a:noFill/>
            </a:ln>
          </p:spPr>
          <p:txBody>
            <a:bodyPr wrap="square" rtlCol="0">
              <a:spAutoFit/>
            </a:bodyPr>
            <a:lstStyle/>
            <a:p>
              <a:r>
                <a:rPr lang="fr-CA" sz="2400" b="1" dirty="0" smtClean="0"/>
                <a:t>…</a:t>
              </a:r>
              <a:endParaRPr lang="fr-CA" sz="2400" b="1" dirty="0"/>
            </a:p>
          </p:txBody>
        </p:sp>
        <p:sp>
          <p:nvSpPr>
            <p:cNvPr id="19" name="Rounded Rectangle 18"/>
            <p:cNvSpPr/>
            <p:nvPr/>
          </p:nvSpPr>
          <p:spPr bwMode="auto">
            <a:xfrm flipV="1">
              <a:off x="2458008" y="4633581"/>
              <a:ext cx="571500" cy="571500"/>
            </a:xfrm>
            <a:prstGeom prst="roundRect">
              <a:avLst/>
            </a:prstGeom>
            <a:solidFill>
              <a:schemeClr val="bg1">
                <a:lumMod val="75000"/>
              </a:schemeClr>
            </a:solid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a:lnSpc>
                  <a:spcPts val="3688"/>
                </a:lnSpc>
                <a:buClr>
                  <a:srgbClr val="000000"/>
                </a:buClr>
                <a:buSzPct val="100000"/>
              </a:pPr>
              <a:endParaRPr lang="fr-CA" sz="2200" baseline="-25000" dirty="0">
                <a:solidFill>
                  <a:schemeClr val="tx1"/>
                </a:solidFill>
                <a:latin typeface="Times New Roman"/>
                <a:cs typeface="Times New Roman"/>
              </a:endParaRPr>
            </a:p>
          </p:txBody>
        </p:sp>
        <p:cxnSp>
          <p:nvCxnSpPr>
            <p:cNvPr id="20" name="Straight Arrow Connector 19"/>
            <p:cNvCxnSpPr/>
            <p:nvPr/>
          </p:nvCxnSpPr>
          <p:spPr bwMode="auto">
            <a:xfrm rot="16200000" flipH="1">
              <a:off x="2326447" y="4318065"/>
              <a:ext cx="628650" cy="1191"/>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sp>
          <p:nvSpPr>
            <p:cNvPr id="22" name="Rounded Rectangle 21"/>
            <p:cNvSpPr/>
            <p:nvPr/>
          </p:nvSpPr>
          <p:spPr bwMode="auto">
            <a:xfrm flipV="1">
              <a:off x="1418396" y="4633581"/>
              <a:ext cx="571500" cy="571500"/>
            </a:xfrm>
            <a:prstGeom prst="roundRect">
              <a:avLst/>
            </a:prstGeom>
            <a:solidFill>
              <a:schemeClr val="bg1">
                <a:lumMod val="75000"/>
              </a:schemeClr>
            </a:solid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a:lnSpc>
                  <a:spcPts val="3688"/>
                </a:lnSpc>
                <a:buClr>
                  <a:srgbClr val="000000"/>
                </a:buClr>
                <a:buSzPct val="100000"/>
              </a:pPr>
              <a:endParaRPr lang="fr-CA" sz="2200" baseline="-25000" dirty="0">
                <a:solidFill>
                  <a:schemeClr val="tx1"/>
                </a:solidFill>
                <a:latin typeface="Times New Roman"/>
                <a:cs typeface="Times New Roman"/>
              </a:endParaRPr>
            </a:p>
          </p:txBody>
        </p:sp>
        <p:cxnSp>
          <p:nvCxnSpPr>
            <p:cNvPr id="23" name="Straight Arrow Connector 22"/>
            <p:cNvCxnSpPr/>
            <p:nvPr/>
          </p:nvCxnSpPr>
          <p:spPr bwMode="auto">
            <a:xfrm rot="16200000" flipH="1">
              <a:off x="1389820" y="4318065"/>
              <a:ext cx="628650" cy="1191"/>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sp>
          <p:nvSpPr>
            <p:cNvPr id="25" name="Rounded Rectangle 24"/>
            <p:cNvSpPr/>
            <p:nvPr/>
          </p:nvSpPr>
          <p:spPr bwMode="auto">
            <a:xfrm flipV="1">
              <a:off x="457758" y="4626528"/>
              <a:ext cx="571500" cy="571500"/>
            </a:xfrm>
            <a:prstGeom prst="roundRect">
              <a:avLst/>
            </a:prstGeom>
            <a:solidFill>
              <a:schemeClr val="bg1">
                <a:lumMod val="75000"/>
              </a:schemeClr>
            </a:solid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a:lnSpc>
                  <a:spcPts val="3688"/>
                </a:lnSpc>
                <a:buClr>
                  <a:srgbClr val="000000"/>
                </a:buClr>
                <a:buSzPct val="100000"/>
              </a:pPr>
              <a:endParaRPr lang="fr-CA" sz="2200" baseline="-25000" dirty="0">
                <a:solidFill>
                  <a:schemeClr val="tx1"/>
                </a:solidFill>
                <a:latin typeface="Times New Roman"/>
                <a:cs typeface="Times New Roman"/>
              </a:endParaRPr>
            </a:p>
          </p:txBody>
        </p:sp>
        <p:cxnSp>
          <p:nvCxnSpPr>
            <p:cNvPr id="26" name="Straight Arrow Connector 25"/>
            <p:cNvCxnSpPr/>
            <p:nvPr/>
          </p:nvCxnSpPr>
          <p:spPr bwMode="auto">
            <a:xfrm rot="16200000" flipH="1">
              <a:off x="477223" y="4311012"/>
              <a:ext cx="628650" cy="1191"/>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28" name="Straight Arrow Connector 27"/>
            <p:cNvCxnSpPr/>
            <p:nvPr/>
          </p:nvCxnSpPr>
          <p:spPr bwMode="auto">
            <a:xfrm>
              <a:off x="896597" y="3986346"/>
              <a:ext cx="806954" cy="637986"/>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29" name="Straight Arrow Connector 28"/>
            <p:cNvCxnSpPr/>
            <p:nvPr/>
          </p:nvCxnSpPr>
          <p:spPr bwMode="auto">
            <a:xfrm rot="10800000" flipV="1">
              <a:off x="1704741" y="3990972"/>
              <a:ext cx="806958" cy="633360"/>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30" name="Straight Arrow Connector 29"/>
            <p:cNvCxnSpPr/>
            <p:nvPr/>
          </p:nvCxnSpPr>
          <p:spPr bwMode="auto">
            <a:xfrm>
              <a:off x="1799951" y="3990972"/>
              <a:ext cx="711749" cy="657225"/>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31" name="Straight Arrow Connector 30"/>
            <p:cNvCxnSpPr/>
            <p:nvPr/>
          </p:nvCxnSpPr>
          <p:spPr bwMode="auto">
            <a:xfrm rot="10800000" flipV="1">
              <a:off x="896597" y="3986346"/>
              <a:ext cx="678475" cy="661851"/>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32" name="Straight Arrow Connector 31"/>
            <p:cNvCxnSpPr/>
            <p:nvPr/>
          </p:nvCxnSpPr>
          <p:spPr bwMode="auto">
            <a:xfrm rot="5400000">
              <a:off x="1321668" y="3593173"/>
              <a:ext cx="788985" cy="1445112"/>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33" name="Straight Arrow Connector 32"/>
            <p:cNvCxnSpPr/>
            <p:nvPr/>
          </p:nvCxnSpPr>
          <p:spPr bwMode="auto">
            <a:xfrm>
              <a:off x="993605" y="3915290"/>
              <a:ext cx="1445113" cy="801986"/>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95" name="Straight Arrow Connector 94"/>
            <p:cNvCxnSpPr/>
            <p:nvPr/>
          </p:nvCxnSpPr>
          <p:spPr bwMode="auto">
            <a:xfrm flipV="1">
              <a:off x="3013634" y="3762010"/>
              <a:ext cx="92986" cy="22223"/>
            </a:xfrm>
            <a:prstGeom prst="straightConnector1">
              <a:avLst/>
            </a:prstGeom>
            <a:solidFill>
              <a:srgbClr val="00B8FF"/>
            </a:solidFill>
            <a:ln w="31750" cap="flat" cmpd="sng" algn="ctr">
              <a:solidFill>
                <a:schemeClr val="tx1"/>
              </a:solidFill>
              <a:prstDash val="solid"/>
              <a:round/>
              <a:headEnd type="triangle" w="med" len="med"/>
              <a:tailEnd type="none"/>
            </a:ln>
            <a:effectLst/>
          </p:spPr>
        </p:cxnSp>
        <p:cxnSp>
          <p:nvCxnSpPr>
            <p:cNvPr id="111" name="Straight Arrow Connector 110"/>
            <p:cNvCxnSpPr/>
            <p:nvPr/>
          </p:nvCxnSpPr>
          <p:spPr bwMode="auto">
            <a:xfrm flipV="1">
              <a:off x="2000252" y="3758833"/>
              <a:ext cx="92986" cy="22223"/>
            </a:xfrm>
            <a:prstGeom prst="straightConnector1">
              <a:avLst/>
            </a:prstGeom>
            <a:solidFill>
              <a:srgbClr val="00B8FF"/>
            </a:solidFill>
            <a:ln w="31750" cap="flat" cmpd="sng" algn="ctr">
              <a:solidFill>
                <a:schemeClr val="tx1"/>
              </a:solidFill>
              <a:prstDash val="solid"/>
              <a:round/>
              <a:headEnd type="triangle" w="med" len="med"/>
              <a:tailEnd type="none"/>
            </a:ln>
            <a:effectLst/>
          </p:spPr>
        </p:cxnSp>
        <p:cxnSp>
          <p:nvCxnSpPr>
            <p:cNvPr id="112" name="Straight Arrow Connector 111"/>
            <p:cNvCxnSpPr/>
            <p:nvPr/>
          </p:nvCxnSpPr>
          <p:spPr bwMode="auto">
            <a:xfrm flipV="1">
              <a:off x="1016560" y="3718762"/>
              <a:ext cx="92986" cy="22223"/>
            </a:xfrm>
            <a:prstGeom prst="straightConnector1">
              <a:avLst/>
            </a:prstGeom>
            <a:solidFill>
              <a:srgbClr val="00B8FF"/>
            </a:solidFill>
            <a:ln w="31750" cap="flat" cmpd="sng" algn="ctr">
              <a:solidFill>
                <a:schemeClr val="tx1"/>
              </a:solidFill>
              <a:prstDash val="solid"/>
              <a:round/>
              <a:headEnd type="triangle" w="med" len="med"/>
              <a:tailEnd type="none"/>
            </a:ln>
            <a:effectLst/>
          </p:spPr>
        </p:cxnSp>
        <p:cxnSp>
          <p:nvCxnSpPr>
            <p:cNvPr id="113" name="Straight Arrow Connector 112"/>
            <p:cNvCxnSpPr/>
            <p:nvPr/>
          </p:nvCxnSpPr>
          <p:spPr bwMode="auto">
            <a:xfrm flipV="1">
              <a:off x="2014190" y="3849079"/>
              <a:ext cx="424527" cy="1"/>
            </a:xfrm>
            <a:prstGeom prst="straightConnector1">
              <a:avLst/>
            </a:prstGeom>
            <a:solidFill>
              <a:srgbClr val="00B8FF"/>
            </a:solidFill>
            <a:ln w="31750" cap="flat" cmpd="sng" algn="ctr">
              <a:solidFill>
                <a:schemeClr val="tx1"/>
              </a:solidFill>
              <a:prstDash val="solid"/>
              <a:round/>
              <a:headEnd type="triangle" w="med" len="med"/>
              <a:tailEnd type="none"/>
            </a:ln>
            <a:effectLst/>
          </p:spPr>
        </p:cxnSp>
        <p:cxnSp>
          <p:nvCxnSpPr>
            <p:cNvPr id="119" name="Straight Arrow Connector 118"/>
            <p:cNvCxnSpPr/>
            <p:nvPr/>
          </p:nvCxnSpPr>
          <p:spPr bwMode="auto">
            <a:xfrm flipV="1">
              <a:off x="1019734" y="3864664"/>
              <a:ext cx="424527" cy="1"/>
            </a:xfrm>
            <a:prstGeom prst="straightConnector1">
              <a:avLst/>
            </a:prstGeom>
            <a:solidFill>
              <a:srgbClr val="00B8FF"/>
            </a:solidFill>
            <a:ln w="31750" cap="flat" cmpd="sng" algn="ctr">
              <a:solidFill>
                <a:schemeClr val="tx1"/>
              </a:solidFill>
              <a:prstDash val="solid"/>
              <a:round/>
              <a:headEnd type="triangle" w="med" len="med"/>
              <a:tailEnd type="none"/>
            </a:ln>
            <a:effectLst/>
          </p:spPr>
        </p:cxnSp>
        <p:cxnSp>
          <p:nvCxnSpPr>
            <p:cNvPr id="122" name="Straight Arrow Connector 121"/>
            <p:cNvCxnSpPr/>
            <p:nvPr/>
          </p:nvCxnSpPr>
          <p:spPr bwMode="auto">
            <a:xfrm rot="10800000">
              <a:off x="2004021" y="3503241"/>
              <a:ext cx="441288" cy="1191"/>
            </a:xfrm>
            <a:prstGeom prst="straightConnector1">
              <a:avLst/>
            </a:prstGeom>
            <a:solidFill>
              <a:srgbClr val="00B8FF"/>
            </a:solidFill>
            <a:ln w="31750" cap="flat" cmpd="sng" algn="ctr">
              <a:solidFill>
                <a:schemeClr val="tx1"/>
              </a:solidFill>
              <a:prstDash val="solid"/>
              <a:round/>
              <a:headEnd type="triangle" w="med" len="med"/>
              <a:tailEnd type="none"/>
            </a:ln>
            <a:effectLst/>
          </p:spPr>
        </p:cxnSp>
        <p:cxnSp>
          <p:nvCxnSpPr>
            <p:cNvPr id="125" name="Straight Arrow Connector 124"/>
            <p:cNvCxnSpPr/>
            <p:nvPr/>
          </p:nvCxnSpPr>
          <p:spPr bwMode="auto">
            <a:xfrm rot="10800000">
              <a:off x="1019735" y="3487765"/>
              <a:ext cx="425414" cy="1191"/>
            </a:xfrm>
            <a:prstGeom prst="straightConnector1">
              <a:avLst/>
            </a:prstGeom>
            <a:solidFill>
              <a:srgbClr val="00B8FF"/>
            </a:solidFill>
            <a:ln w="31750" cap="flat" cmpd="sng" algn="ctr">
              <a:solidFill>
                <a:schemeClr val="tx1"/>
              </a:solidFill>
              <a:prstDash val="solid"/>
              <a:round/>
              <a:headEnd type="triangle" w="med" len="med"/>
              <a:tailEnd type="none"/>
            </a:ln>
            <a:effectLst/>
          </p:spPr>
        </p:cxnSp>
        <p:sp>
          <p:nvSpPr>
            <p:cNvPr id="102" name="TextBox 101"/>
            <p:cNvSpPr txBox="1"/>
            <p:nvPr/>
          </p:nvSpPr>
          <p:spPr>
            <a:xfrm flipV="1">
              <a:off x="1878297" y="2382415"/>
              <a:ext cx="514350" cy="342899"/>
            </a:xfrm>
            <a:prstGeom prst="rect">
              <a:avLst/>
            </a:prstGeom>
            <a:noFill/>
            <a:ln w="31750">
              <a:noFill/>
            </a:ln>
          </p:spPr>
          <p:txBody>
            <a:bodyPr wrap="square" rtlCol="0">
              <a:spAutoFit/>
            </a:bodyPr>
            <a:lstStyle/>
            <a:p>
              <a:r>
                <a:rPr lang="fr-CA" sz="2400" b="1" dirty="0" smtClean="0"/>
                <a:t>…</a:t>
              </a:r>
              <a:endParaRPr lang="fr-CA" sz="2400" b="1" dirty="0"/>
            </a:p>
          </p:txBody>
        </p:sp>
        <p:sp>
          <p:nvSpPr>
            <p:cNvPr id="94" name="Oval 93"/>
            <p:cNvSpPr/>
            <p:nvPr/>
          </p:nvSpPr>
          <p:spPr bwMode="auto">
            <a:xfrm flipV="1">
              <a:off x="707854" y="3166485"/>
              <a:ext cx="571500" cy="571500"/>
            </a:xfrm>
            <a:prstGeom prst="ellipse">
              <a:avLst/>
            </a:prstGeom>
            <a:no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ctr" defTabSz="449263" rtl="0" eaLnBrk="1" fontAlgn="base" latinLnBrk="0" hangingPunct="1">
                <a:lnSpc>
                  <a:spcPts val="3688"/>
                </a:lnSpc>
                <a:spcBef>
                  <a:spcPct val="0"/>
                </a:spcBef>
                <a:spcAft>
                  <a:spcPct val="0"/>
                </a:spcAft>
                <a:buClr>
                  <a:srgbClr val="000000"/>
                </a:buClr>
                <a:buSzPct val="100000"/>
                <a:buFont typeface="Arial" charset="0"/>
                <a:buNone/>
                <a:tabLst/>
              </a:pPr>
              <a:endParaRPr kumimoji="0" lang="fr-CA" sz="2200" i="0" u="none" strike="noStrike" cap="none" normalizeH="0" baseline="0" dirty="0">
                <a:ln>
                  <a:noFill/>
                </a:ln>
                <a:solidFill>
                  <a:schemeClr val="tx1"/>
                </a:solidFill>
                <a:effectLst/>
                <a:latin typeface="Times New Roman"/>
                <a:cs typeface="Times New Roman"/>
              </a:endParaRPr>
            </a:p>
          </p:txBody>
        </p:sp>
        <p:sp>
          <p:nvSpPr>
            <p:cNvPr id="93" name="Oval 92"/>
            <p:cNvSpPr/>
            <p:nvPr/>
          </p:nvSpPr>
          <p:spPr bwMode="auto">
            <a:xfrm flipV="1">
              <a:off x="1727844" y="3203206"/>
              <a:ext cx="571500" cy="571500"/>
            </a:xfrm>
            <a:prstGeom prst="ellipse">
              <a:avLst/>
            </a:prstGeom>
            <a:no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ctr" defTabSz="449263" rtl="0" eaLnBrk="1" fontAlgn="base" latinLnBrk="0" hangingPunct="1">
                <a:lnSpc>
                  <a:spcPts val="3688"/>
                </a:lnSpc>
                <a:spcBef>
                  <a:spcPct val="0"/>
                </a:spcBef>
                <a:spcAft>
                  <a:spcPct val="0"/>
                </a:spcAft>
                <a:buClr>
                  <a:srgbClr val="000000"/>
                </a:buClr>
                <a:buSzPct val="100000"/>
                <a:buFont typeface="Arial" charset="0"/>
                <a:buNone/>
                <a:tabLst/>
              </a:pPr>
              <a:endParaRPr kumimoji="0" lang="fr-CA" sz="2200" i="0" u="none" strike="noStrike" cap="none" normalizeH="0" baseline="0" dirty="0">
                <a:ln>
                  <a:noFill/>
                </a:ln>
                <a:solidFill>
                  <a:schemeClr val="tx1"/>
                </a:solidFill>
                <a:effectLst/>
                <a:latin typeface="Times New Roman"/>
                <a:cs typeface="Times New Roman"/>
              </a:endParaRPr>
            </a:p>
          </p:txBody>
        </p:sp>
        <p:sp>
          <p:nvSpPr>
            <p:cNvPr id="6" name="Rounded Rectangle 5"/>
            <p:cNvSpPr/>
            <p:nvPr/>
          </p:nvSpPr>
          <p:spPr bwMode="auto">
            <a:xfrm flipV="1">
              <a:off x="1442690" y="3412315"/>
              <a:ext cx="571500" cy="571500"/>
            </a:xfrm>
            <a:prstGeom prst="roundRect">
              <a:avLst/>
            </a:prstGeom>
            <a:solidFill>
              <a:schemeClr val="bg1">
                <a:lumMod val="75000"/>
              </a:schemeClr>
            </a:solid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a:lnSpc>
                  <a:spcPts val="3688"/>
                </a:lnSpc>
                <a:buClr>
                  <a:srgbClr val="000000"/>
                </a:buClr>
                <a:buSzPct val="100000"/>
              </a:pPr>
              <a:endParaRPr lang="fr-CA" sz="2200" baseline="-25000" dirty="0">
                <a:solidFill>
                  <a:schemeClr val="tx1"/>
                </a:solidFill>
                <a:latin typeface="Times New Roman"/>
                <a:cs typeface="Times New Roman"/>
              </a:endParaRPr>
            </a:p>
          </p:txBody>
        </p:sp>
        <p:sp>
          <p:nvSpPr>
            <p:cNvPr id="9" name="Rounded Rectangle 8"/>
            <p:cNvSpPr/>
            <p:nvPr/>
          </p:nvSpPr>
          <p:spPr bwMode="auto">
            <a:xfrm flipV="1">
              <a:off x="457758" y="3405262"/>
              <a:ext cx="571500" cy="571500"/>
            </a:xfrm>
            <a:prstGeom prst="roundRect">
              <a:avLst/>
            </a:prstGeom>
            <a:solidFill>
              <a:schemeClr val="bg1">
                <a:lumMod val="75000"/>
              </a:schemeClr>
            </a:solid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a:lnSpc>
                  <a:spcPts val="3688"/>
                </a:lnSpc>
                <a:buClr>
                  <a:srgbClr val="000000"/>
                </a:buClr>
                <a:buSzPct val="100000"/>
              </a:pPr>
              <a:endParaRPr lang="fr-CA" sz="2200" baseline="-25000" dirty="0">
                <a:solidFill>
                  <a:schemeClr val="tx1"/>
                </a:solidFill>
                <a:latin typeface="Times New Roman"/>
                <a:cs typeface="Times New Roman"/>
              </a:endParaRPr>
            </a:p>
          </p:txBody>
        </p:sp>
      </p:grpSp>
      <p:sp>
        <p:nvSpPr>
          <p:cNvPr id="117" name="Oval 5"/>
          <p:cNvSpPr>
            <a:spLocks noChangeArrowheads="1"/>
          </p:cNvSpPr>
          <p:nvPr/>
        </p:nvSpPr>
        <p:spPr bwMode="auto">
          <a:xfrm>
            <a:off x="3799414" y="3687565"/>
            <a:ext cx="541253" cy="541254"/>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137" name="TextBox 136"/>
          <p:cNvSpPr txBox="1"/>
          <p:nvPr/>
        </p:nvSpPr>
        <p:spPr>
          <a:xfrm>
            <a:off x="2578271" y="6097142"/>
            <a:ext cx="508276" cy="430887"/>
          </a:xfrm>
          <a:prstGeom prst="rect">
            <a:avLst/>
          </a:prstGeom>
          <a:noFill/>
        </p:spPr>
        <p:txBody>
          <a:bodyPr wrap="none" rtlCol="0">
            <a:spAutoFit/>
          </a:bodyPr>
          <a:lstStyle/>
          <a:p>
            <a:r>
              <a:rPr lang="en-CA" sz="2200" i="1" dirty="0" err="1" smtClean="0">
                <a:latin typeface="Times New Roman"/>
                <a:cs typeface="Times New Roman"/>
              </a:rPr>
              <a:t>x</a:t>
            </a:r>
            <a:r>
              <a:rPr lang="en-CA" sz="2200" i="1" baseline="-25000" dirty="0" err="1" smtClean="0">
                <a:latin typeface="Times New Roman"/>
                <a:cs typeface="Times New Roman"/>
              </a:rPr>
              <a:t>K</a:t>
            </a:r>
            <a:endParaRPr lang="en-CA" sz="2200" i="1" baseline="-25000" dirty="0">
              <a:latin typeface="Times New Roman"/>
              <a:cs typeface="Times New Roman"/>
            </a:endParaRPr>
          </a:p>
        </p:txBody>
      </p:sp>
      <p:sp>
        <p:nvSpPr>
          <p:cNvPr id="138" name="TextBox 137"/>
          <p:cNvSpPr txBox="1"/>
          <p:nvPr/>
        </p:nvSpPr>
        <p:spPr>
          <a:xfrm>
            <a:off x="1579948" y="6110197"/>
            <a:ext cx="439464" cy="430887"/>
          </a:xfrm>
          <a:prstGeom prst="rect">
            <a:avLst/>
          </a:prstGeom>
          <a:noFill/>
        </p:spPr>
        <p:txBody>
          <a:bodyPr wrap="none" rtlCol="0">
            <a:spAutoFit/>
          </a:bodyPr>
          <a:lstStyle/>
          <a:p>
            <a:r>
              <a:rPr lang="en-CA" sz="2200" i="1" dirty="0" smtClean="0">
                <a:latin typeface="Times New Roman"/>
                <a:cs typeface="Times New Roman"/>
              </a:rPr>
              <a:t>x</a:t>
            </a:r>
            <a:r>
              <a:rPr lang="en-CA" sz="2200" baseline="-25000" dirty="0" smtClean="0">
                <a:latin typeface="Times New Roman"/>
                <a:cs typeface="Times New Roman"/>
              </a:rPr>
              <a:t>2</a:t>
            </a:r>
            <a:endParaRPr lang="en-CA" sz="2200" baseline="-25000" dirty="0">
              <a:latin typeface="Times New Roman"/>
              <a:cs typeface="Times New Roman"/>
            </a:endParaRPr>
          </a:p>
        </p:txBody>
      </p:sp>
      <p:sp>
        <p:nvSpPr>
          <p:cNvPr id="139" name="TextBox 138"/>
          <p:cNvSpPr txBox="1"/>
          <p:nvPr/>
        </p:nvSpPr>
        <p:spPr>
          <a:xfrm>
            <a:off x="651165" y="6123602"/>
            <a:ext cx="439464" cy="430887"/>
          </a:xfrm>
          <a:prstGeom prst="rect">
            <a:avLst/>
          </a:prstGeom>
          <a:noFill/>
        </p:spPr>
        <p:txBody>
          <a:bodyPr wrap="none" rtlCol="0">
            <a:spAutoFit/>
          </a:bodyPr>
          <a:lstStyle/>
          <a:p>
            <a:r>
              <a:rPr lang="en-CA" sz="2200" i="1" dirty="0" smtClean="0">
                <a:latin typeface="Times New Roman"/>
                <a:cs typeface="Times New Roman"/>
              </a:rPr>
              <a:t>x</a:t>
            </a:r>
            <a:r>
              <a:rPr lang="en-CA" sz="2200" baseline="-25000" dirty="0" smtClean="0">
                <a:latin typeface="Times New Roman"/>
                <a:cs typeface="Times New Roman"/>
              </a:rPr>
              <a:t>1</a:t>
            </a:r>
            <a:endParaRPr lang="en-CA" sz="2200" baseline="-25000" dirty="0">
              <a:latin typeface="Times New Roman"/>
              <a:cs typeface="Times New Roman"/>
            </a:endParaRPr>
          </a:p>
        </p:txBody>
      </p:sp>
      <p:sp>
        <p:nvSpPr>
          <p:cNvPr id="140" name="TextBox 139"/>
          <p:cNvSpPr txBox="1"/>
          <p:nvPr/>
        </p:nvSpPr>
        <p:spPr>
          <a:xfrm>
            <a:off x="637937" y="4941423"/>
            <a:ext cx="455306" cy="430887"/>
          </a:xfrm>
          <a:prstGeom prst="rect">
            <a:avLst/>
          </a:prstGeom>
          <a:noFill/>
        </p:spPr>
        <p:txBody>
          <a:bodyPr wrap="none" rtlCol="0">
            <a:spAutoFit/>
          </a:bodyPr>
          <a:lstStyle/>
          <a:p>
            <a:r>
              <a:rPr lang="en-CA" sz="2200" i="1" dirty="0">
                <a:latin typeface="Times New Roman"/>
                <a:cs typeface="Times New Roman"/>
              </a:rPr>
              <a:t>h</a:t>
            </a:r>
            <a:r>
              <a:rPr lang="en-CA" sz="2200" baseline="-25000" dirty="0" smtClean="0">
                <a:latin typeface="Times New Roman"/>
                <a:cs typeface="Times New Roman"/>
              </a:rPr>
              <a:t>1</a:t>
            </a:r>
            <a:endParaRPr lang="en-CA" sz="2200" baseline="-25000" dirty="0">
              <a:latin typeface="Times New Roman"/>
              <a:cs typeface="Times New Roman"/>
            </a:endParaRPr>
          </a:p>
        </p:txBody>
      </p:sp>
      <p:sp>
        <p:nvSpPr>
          <p:cNvPr id="141" name="TextBox 140"/>
          <p:cNvSpPr txBox="1"/>
          <p:nvPr/>
        </p:nvSpPr>
        <p:spPr>
          <a:xfrm>
            <a:off x="1598399" y="4937599"/>
            <a:ext cx="455306" cy="430887"/>
          </a:xfrm>
          <a:prstGeom prst="rect">
            <a:avLst/>
          </a:prstGeom>
          <a:noFill/>
        </p:spPr>
        <p:txBody>
          <a:bodyPr wrap="none" rtlCol="0">
            <a:spAutoFit/>
          </a:bodyPr>
          <a:lstStyle/>
          <a:p>
            <a:r>
              <a:rPr lang="en-CA" sz="2200" i="1" dirty="0" smtClean="0">
                <a:latin typeface="Times New Roman"/>
                <a:cs typeface="Times New Roman"/>
              </a:rPr>
              <a:t>h</a:t>
            </a:r>
            <a:r>
              <a:rPr lang="en-CA" sz="2200" baseline="-25000" dirty="0" smtClean="0">
                <a:latin typeface="Times New Roman"/>
                <a:cs typeface="Times New Roman"/>
              </a:rPr>
              <a:t>2</a:t>
            </a:r>
            <a:endParaRPr lang="en-CA" sz="2200" baseline="-25000" dirty="0">
              <a:latin typeface="Times New Roman"/>
              <a:cs typeface="Times New Roman"/>
            </a:endParaRPr>
          </a:p>
        </p:txBody>
      </p:sp>
      <p:sp>
        <p:nvSpPr>
          <p:cNvPr id="142" name="TextBox 141"/>
          <p:cNvSpPr txBox="1"/>
          <p:nvPr/>
        </p:nvSpPr>
        <p:spPr>
          <a:xfrm>
            <a:off x="2590984" y="4940685"/>
            <a:ext cx="476680" cy="430887"/>
          </a:xfrm>
          <a:prstGeom prst="rect">
            <a:avLst/>
          </a:prstGeom>
          <a:noFill/>
        </p:spPr>
        <p:txBody>
          <a:bodyPr wrap="none" rtlCol="0">
            <a:spAutoFit/>
          </a:bodyPr>
          <a:lstStyle/>
          <a:p>
            <a:r>
              <a:rPr lang="en-CA" sz="2200" i="1" dirty="0" err="1" smtClean="0">
                <a:latin typeface="Times New Roman"/>
                <a:cs typeface="Times New Roman"/>
              </a:rPr>
              <a:t>h</a:t>
            </a:r>
            <a:r>
              <a:rPr lang="en-CA" sz="2200" baseline="-25000" dirty="0" err="1" smtClean="0">
                <a:latin typeface="Times New Roman"/>
                <a:cs typeface="Times New Roman"/>
              </a:rPr>
              <a:t>L</a:t>
            </a:r>
            <a:endParaRPr lang="en-CA" sz="2200" baseline="-25000" dirty="0">
              <a:latin typeface="Times New Roman"/>
              <a:cs typeface="Times New Roman"/>
            </a:endParaRPr>
          </a:p>
        </p:txBody>
      </p:sp>
      <p:sp>
        <p:nvSpPr>
          <p:cNvPr id="143" name="TextBox 142"/>
          <p:cNvSpPr txBox="1"/>
          <p:nvPr/>
        </p:nvSpPr>
        <p:spPr>
          <a:xfrm>
            <a:off x="724489" y="3718061"/>
            <a:ext cx="439464" cy="430887"/>
          </a:xfrm>
          <a:prstGeom prst="rect">
            <a:avLst/>
          </a:prstGeom>
          <a:noFill/>
        </p:spPr>
        <p:txBody>
          <a:bodyPr wrap="none" rtlCol="0">
            <a:spAutoFit/>
          </a:bodyPr>
          <a:lstStyle/>
          <a:p>
            <a:r>
              <a:rPr lang="en-CA" sz="2200" i="1" dirty="0" smtClean="0">
                <a:latin typeface="Times New Roman"/>
                <a:cs typeface="Times New Roman"/>
              </a:rPr>
              <a:t>y</a:t>
            </a:r>
            <a:r>
              <a:rPr lang="en-CA" sz="2200" baseline="-25000" dirty="0" smtClean="0">
                <a:latin typeface="Times New Roman"/>
                <a:cs typeface="Times New Roman"/>
              </a:rPr>
              <a:t>1</a:t>
            </a:r>
            <a:endParaRPr lang="en-CA" sz="2200" baseline="-25000" dirty="0">
              <a:latin typeface="Times New Roman"/>
              <a:cs typeface="Times New Roman"/>
            </a:endParaRPr>
          </a:p>
        </p:txBody>
      </p:sp>
      <p:sp>
        <p:nvSpPr>
          <p:cNvPr id="144" name="TextBox 143"/>
          <p:cNvSpPr txBox="1"/>
          <p:nvPr/>
        </p:nvSpPr>
        <p:spPr>
          <a:xfrm>
            <a:off x="1606404" y="3721679"/>
            <a:ext cx="439464" cy="430887"/>
          </a:xfrm>
          <a:prstGeom prst="rect">
            <a:avLst/>
          </a:prstGeom>
          <a:noFill/>
        </p:spPr>
        <p:txBody>
          <a:bodyPr wrap="none" rtlCol="0">
            <a:spAutoFit/>
          </a:bodyPr>
          <a:lstStyle/>
          <a:p>
            <a:r>
              <a:rPr lang="en-CA" sz="2200" i="1" dirty="0" smtClean="0">
                <a:latin typeface="Times New Roman"/>
                <a:cs typeface="Times New Roman"/>
              </a:rPr>
              <a:t>y</a:t>
            </a:r>
            <a:r>
              <a:rPr lang="en-CA" sz="2200" baseline="-25000" dirty="0" smtClean="0">
                <a:latin typeface="Times New Roman"/>
                <a:cs typeface="Times New Roman"/>
              </a:rPr>
              <a:t>2</a:t>
            </a:r>
            <a:endParaRPr lang="en-CA" sz="2200" baseline="-25000" dirty="0">
              <a:latin typeface="Times New Roman"/>
              <a:cs typeface="Times New Roman"/>
            </a:endParaRPr>
          </a:p>
        </p:txBody>
      </p:sp>
      <p:sp>
        <p:nvSpPr>
          <p:cNvPr id="145" name="TextBox 144"/>
          <p:cNvSpPr txBox="1"/>
          <p:nvPr/>
        </p:nvSpPr>
        <p:spPr>
          <a:xfrm>
            <a:off x="2489591" y="3714800"/>
            <a:ext cx="540800" cy="430887"/>
          </a:xfrm>
          <a:prstGeom prst="rect">
            <a:avLst/>
          </a:prstGeom>
          <a:noFill/>
        </p:spPr>
        <p:txBody>
          <a:bodyPr wrap="none" rtlCol="0">
            <a:spAutoFit/>
          </a:bodyPr>
          <a:lstStyle/>
          <a:p>
            <a:r>
              <a:rPr lang="en-CA" sz="2200" i="1" dirty="0" err="1" smtClean="0">
                <a:latin typeface="Times New Roman"/>
                <a:cs typeface="Times New Roman"/>
              </a:rPr>
              <a:t>y</a:t>
            </a:r>
            <a:r>
              <a:rPr lang="en-CA" sz="2200" i="1" baseline="-25000" dirty="0" err="1" smtClean="0">
                <a:latin typeface="Times New Roman"/>
                <a:cs typeface="Times New Roman"/>
              </a:rPr>
              <a:t>M</a:t>
            </a:r>
            <a:endParaRPr lang="en-CA" sz="2200" i="1" baseline="-25000" dirty="0">
              <a:latin typeface="Times New Roman"/>
              <a:cs typeface="Times New Roman"/>
            </a:endParaRPr>
          </a:p>
        </p:txBody>
      </p:sp>
      <p:sp>
        <p:nvSpPr>
          <p:cNvPr id="96" name="Title 1"/>
          <p:cNvSpPr txBox="1">
            <a:spLocks/>
          </p:cNvSpPr>
          <p:nvPr/>
        </p:nvSpPr>
        <p:spPr>
          <a:xfrm>
            <a:off x="457200" y="7284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CA" dirty="0" smtClean="0"/>
              <a:t>Recurrent neural networks (RNNs)</a:t>
            </a:r>
            <a:endParaRPr lang="en-CA" dirty="0"/>
          </a:p>
        </p:txBody>
      </p:sp>
      <p:sp>
        <p:nvSpPr>
          <p:cNvPr id="97" name="Content Placeholder 2"/>
          <p:cNvSpPr txBox="1">
            <a:spLocks/>
          </p:cNvSpPr>
          <p:nvPr/>
        </p:nvSpPr>
        <p:spPr>
          <a:xfrm>
            <a:off x="457200" y="981954"/>
            <a:ext cx="8229600" cy="3006045"/>
          </a:xfrm>
          <a:prstGeom prst="rect">
            <a:avLst/>
          </a:prstGeom>
        </p:spPr>
        <p:txBody>
          <a:bodyPr>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5100" dirty="0" smtClean="0"/>
              <a:t>An RNN can be unwrapped and implemented using the same weights and biases at each step to link units over time as shown below </a:t>
            </a:r>
          </a:p>
          <a:p>
            <a:r>
              <a:rPr lang="en-US" sz="5100" dirty="0" smtClean="0"/>
              <a:t>The resulting unwrapped RNN is similar to a hidden </a:t>
            </a:r>
            <a:r>
              <a:rPr lang="en-US" sz="5100" dirty="0"/>
              <a:t>Markov </a:t>
            </a:r>
            <a:r>
              <a:rPr lang="en-US" sz="5100" dirty="0" smtClean="0"/>
              <a:t>model, but keep in mind that the hidden units in RNNs are not stochastic</a:t>
            </a:r>
            <a:endParaRPr lang="en-CA" sz="5100" dirty="0" smtClean="0"/>
          </a:p>
          <a:p>
            <a:endParaRPr 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1"/>
          <p:cNvSpPr txBox="1">
            <a:spLocks/>
          </p:cNvSpPr>
          <p:nvPr/>
        </p:nvSpPr>
        <p:spPr>
          <a:xfrm>
            <a:off x="457200" y="7284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CA" dirty="0" smtClean="0"/>
              <a:t>Recurrent neural networks (RNNs)</a:t>
            </a:r>
            <a:endParaRPr lang="en-CA" dirty="0"/>
          </a:p>
        </p:txBody>
      </p:sp>
      <p:sp>
        <p:nvSpPr>
          <p:cNvPr id="97" name="Content Placeholder 2"/>
          <p:cNvSpPr txBox="1">
            <a:spLocks/>
          </p:cNvSpPr>
          <p:nvPr/>
        </p:nvSpPr>
        <p:spPr>
          <a:xfrm>
            <a:off x="457199" y="859059"/>
            <a:ext cx="8555368" cy="6500742"/>
          </a:xfrm>
          <a:prstGeom prst="rect">
            <a:avLst/>
          </a:prstGeom>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700" dirty="0"/>
              <a:t>Recurrent neural networks apply linear matrix operations to the current observation and the hidden units from the previous time step, and the resulting linear terms serve as arguments of activation functions act()</a:t>
            </a:r>
            <a:r>
              <a:rPr lang="en-US" sz="2700" dirty="0" smtClean="0"/>
              <a:t>:</a:t>
            </a:r>
          </a:p>
          <a:p>
            <a:endParaRPr lang="en-US" sz="2700" dirty="0" smtClean="0"/>
          </a:p>
          <a:p>
            <a:pPr marL="0" indent="0">
              <a:buNone/>
            </a:pPr>
            <a:endParaRPr lang="en-US" sz="2700" dirty="0" smtClean="0"/>
          </a:p>
          <a:p>
            <a:r>
              <a:rPr lang="en-US" sz="2700" dirty="0"/>
              <a:t>The same </a:t>
            </a:r>
            <a:r>
              <a:rPr lang="en-US" sz="2700" dirty="0" smtClean="0"/>
              <a:t>matrix </a:t>
            </a:r>
            <a:r>
              <a:rPr lang="en-US" sz="2700" b="1" dirty="0" smtClean="0"/>
              <a:t>U</a:t>
            </a:r>
            <a:r>
              <a:rPr lang="en-US" sz="2700" baseline="-25000" dirty="0" smtClean="0"/>
              <a:t>h</a:t>
            </a:r>
            <a:r>
              <a:rPr lang="en-US" sz="2700" dirty="0"/>
              <a:t> </a:t>
            </a:r>
            <a:r>
              <a:rPr lang="en-US" sz="2700" dirty="0" smtClean="0"/>
              <a:t>is </a:t>
            </a:r>
            <a:r>
              <a:rPr lang="en-US" sz="2700" dirty="0"/>
              <a:t>used at each time </a:t>
            </a:r>
            <a:r>
              <a:rPr lang="en-US" sz="2700" dirty="0" smtClean="0"/>
              <a:t>step </a:t>
            </a:r>
          </a:p>
          <a:p>
            <a:r>
              <a:rPr lang="en-US" sz="2700" dirty="0"/>
              <a:t>T</a:t>
            </a:r>
            <a:r>
              <a:rPr lang="en-US" sz="2700" dirty="0" smtClean="0"/>
              <a:t>he </a:t>
            </a:r>
            <a:r>
              <a:rPr lang="en-US" sz="2700" dirty="0"/>
              <a:t>hidden units in the previous step </a:t>
            </a:r>
            <a:r>
              <a:rPr lang="en-US" sz="2700" b="1" dirty="0" smtClean="0"/>
              <a:t>h</a:t>
            </a:r>
            <a:r>
              <a:rPr lang="en-US" sz="2700" baseline="-25000" dirty="0" smtClean="0"/>
              <a:t>t-1 </a:t>
            </a:r>
            <a:r>
              <a:rPr lang="en-US" sz="2700" dirty="0" smtClean="0"/>
              <a:t>influence </a:t>
            </a:r>
            <a:r>
              <a:rPr lang="en-US" sz="2700" dirty="0"/>
              <a:t>the computation of </a:t>
            </a:r>
            <a:r>
              <a:rPr lang="en-US" sz="2700" b="1" dirty="0" err="1" smtClean="0"/>
              <a:t>h</a:t>
            </a:r>
            <a:r>
              <a:rPr lang="en-US" sz="2700" baseline="-25000" dirty="0" err="1" smtClean="0"/>
              <a:t>t</a:t>
            </a:r>
            <a:r>
              <a:rPr lang="en-US" sz="2700" dirty="0"/>
              <a:t> </a:t>
            </a:r>
            <a:r>
              <a:rPr lang="en-US" sz="2700" dirty="0" smtClean="0"/>
              <a:t>where the </a:t>
            </a:r>
            <a:r>
              <a:rPr lang="en-US" sz="2700" dirty="0"/>
              <a:t>current observation contributes </a:t>
            </a:r>
            <a:r>
              <a:rPr lang="en-US" sz="2700" dirty="0" smtClean="0"/>
              <a:t>to a </a:t>
            </a:r>
            <a:r>
              <a:rPr lang="en-US" sz="2700" b="1" dirty="0" err="1" smtClean="0"/>
              <a:t>W</a:t>
            </a:r>
            <a:r>
              <a:rPr lang="en-US" sz="2700" baseline="-25000" dirty="0" err="1" smtClean="0"/>
              <a:t>h</a:t>
            </a:r>
            <a:r>
              <a:rPr lang="en-US" sz="2700" b="1" dirty="0" err="1" smtClean="0"/>
              <a:t>x</a:t>
            </a:r>
            <a:r>
              <a:rPr lang="en-US" sz="2700" dirty="0" smtClean="0"/>
              <a:t>  </a:t>
            </a:r>
            <a:r>
              <a:rPr lang="en-US" sz="2700" dirty="0"/>
              <a:t>term that is </a:t>
            </a:r>
            <a:r>
              <a:rPr lang="en-US" sz="2700" dirty="0" smtClean="0"/>
              <a:t>combined with </a:t>
            </a:r>
            <a:r>
              <a:rPr lang="en-US" sz="2700" b="1" dirty="0" smtClean="0"/>
              <a:t>U</a:t>
            </a:r>
            <a:r>
              <a:rPr lang="en-US" sz="2700" baseline="-25000" dirty="0" smtClean="0"/>
              <a:t>h</a:t>
            </a:r>
            <a:r>
              <a:rPr lang="en-US" sz="2700" b="1" dirty="0" smtClean="0"/>
              <a:t>h</a:t>
            </a:r>
            <a:r>
              <a:rPr lang="en-US" sz="2700" baseline="-25000" dirty="0" smtClean="0"/>
              <a:t>t</a:t>
            </a:r>
            <a:r>
              <a:rPr lang="en-US" sz="2700" baseline="-25000" dirty="0"/>
              <a:t>-1 </a:t>
            </a:r>
            <a:r>
              <a:rPr lang="en-US" sz="2700" dirty="0"/>
              <a:t> </a:t>
            </a:r>
            <a:r>
              <a:rPr lang="en-US" sz="2700" dirty="0" smtClean="0"/>
              <a:t>and bias </a:t>
            </a:r>
            <a:r>
              <a:rPr lang="en-US" sz="2700" b="1" dirty="0" err="1" smtClean="0"/>
              <a:t>b</a:t>
            </a:r>
            <a:r>
              <a:rPr lang="en-US" sz="2700" baseline="-25000" dirty="0" err="1" smtClean="0"/>
              <a:t>h</a:t>
            </a:r>
            <a:r>
              <a:rPr lang="en-US" sz="2700" dirty="0" smtClean="0"/>
              <a:t> terms </a:t>
            </a:r>
          </a:p>
          <a:p>
            <a:r>
              <a:rPr lang="en-US" sz="2700" dirty="0" smtClean="0"/>
              <a:t>Both </a:t>
            </a:r>
            <a:r>
              <a:rPr lang="en-US" sz="2700" b="1" dirty="0" err="1"/>
              <a:t>W</a:t>
            </a:r>
            <a:r>
              <a:rPr lang="en-US" sz="2700" baseline="-25000" dirty="0" err="1"/>
              <a:t>h</a:t>
            </a:r>
            <a:r>
              <a:rPr lang="en-US" sz="2700" dirty="0" smtClean="0"/>
              <a:t> </a:t>
            </a:r>
            <a:r>
              <a:rPr lang="en-US" sz="2700" dirty="0"/>
              <a:t>and </a:t>
            </a:r>
            <a:r>
              <a:rPr lang="en-US" sz="2700" b="1" dirty="0" err="1" smtClean="0"/>
              <a:t>b</a:t>
            </a:r>
            <a:r>
              <a:rPr lang="en-US" sz="2700" baseline="-25000" dirty="0" err="1" smtClean="0"/>
              <a:t>h</a:t>
            </a:r>
            <a:r>
              <a:rPr lang="en-US" sz="2700" baseline="-25000" dirty="0" smtClean="0"/>
              <a:t> </a:t>
            </a:r>
            <a:r>
              <a:rPr lang="en-US" sz="2700" dirty="0" smtClean="0"/>
              <a:t>are </a:t>
            </a:r>
            <a:r>
              <a:rPr lang="en-US" sz="2700" dirty="0"/>
              <a:t>typically replicated over </a:t>
            </a:r>
            <a:r>
              <a:rPr lang="en-US" sz="2700" dirty="0" smtClean="0"/>
              <a:t>time</a:t>
            </a:r>
          </a:p>
          <a:p>
            <a:r>
              <a:rPr lang="en-US" sz="2700" dirty="0" smtClean="0"/>
              <a:t>The </a:t>
            </a:r>
            <a:r>
              <a:rPr lang="en-US" sz="2700" dirty="0"/>
              <a:t>output layer is modeled by a classical neural network activation function applied to a linear transformation of the hidden units, </a:t>
            </a:r>
            <a:r>
              <a:rPr lang="en-US" sz="2700" dirty="0" smtClean="0"/>
              <a:t>the </a:t>
            </a:r>
            <a:r>
              <a:rPr lang="en-US" sz="2700" dirty="0"/>
              <a:t>operation is replicated at each </a:t>
            </a:r>
            <a:r>
              <a:rPr lang="en-US" sz="2700" dirty="0" smtClean="0"/>
              <a:t> </a:t>
            </a:r>
            <a:r>
              <a:rPr lang="en-US" sz="2700" dirty="0"/>
              <a:t>step. </a:t>
            </a:r>
            <a:endParaRPr lang="en-CA" sz="2700" dirty="0"/>
          </a:p>
          <a:p>
            <a:endParaRPr lang="en-US" dirty="0" smtClean="0"/>
          </a:p>
        </p:txBody>
      </p:sp>
      <p:graphicFrame>
        <p:nvGraphicFramePr>
          <p:cNvPr id="21" name="Object 20"/>
          <p:cNvGraphicFramePr>
            <a:graphicFrameLocks noChangeAspect="1"/>
          </p:cNvGraphicFramePr>
          <p:nvPr>
            <p:extLst>
              <p:ext uri="{D42A27DB-BD31-4B8C-83A1-F6EECF244321}">
                <p14:modId xmlns:p14="http://schemas.microsoft.com/office/powerpoint/2010/main" val="203154493"/>
              </p:ext>
            </p:extLst>
          </p:nvPr>
        </p:nvGraphicFramePr>
        <p:xfrm>
          <a:off x="2663283" y="2502817"/>
          <a:ext cx="3429000" cy="889000"/>
        </p:xfrm>
        <a:graphic>
          <a:graphicData uri="http://schemas.openxmlformats.org/presentationml/2006/ole">
            <mc:AlternateContent xmlns:mc="http://schemas.openxmlformats.org/markup-compatibility/2006">
              <mc:Choice xmlns:v="urn:schemas-microsoft-com:vml" Requires="v">
                <p:oleObj spid="_x0000_s488468" name="Equation" r:id="rId3" imgW="1714500" imgH="444500" progId="Equation.3">
                  <p:embed/>
                </p:oleObj>
              </mc:Choice>
              <mc:Fallback>
                <p:oleObj name="Equation" r:id="rId3" imgW="1714500" imgH="444500" progId="Equation.3">
                  <p:embed/>
                  <p:pic>
                    <p:nvPicPr>
                      <p:cNvPr id="0" name=""/>
                      <p:cNvPicPr/>
                      <p:nvPr/>
                    </p:nvPicPr>
                    <p:blipFill>
                      <a:blip r:embed="rId4"/>
                      <a:stretch>
                        <a:fillRect/>
                      </a:stretch>
                    </p:blipFill>
                    <p:spPr>
                      <a:xfrm>
                        <a:off x="2663283" y="2502817"/>
                        <a:ext cx="3429000" cy="889000"/>
                      </a:xfrm>
                      <a:prstGeom prst="rect">
                        <a:avLst/>
                      </a:prstGeom>
                    </p:spPr>
                  </p:pic>
                </p:oleObj>
              </mc:Fallback>
            </mc:AlternateContent>
          </a:graphicData>
        </a:graphic>
      </p:graphicFrame>
    </p:spTree>
    <p:extLst>
      <p:ext uri="{BB962C8B-B14F-4D97-AF65-F5344CB8AC3E}">
        <p14:creationId xmlns:p14="http://schemas.microsoft.com/office/powerpoint/2010/main" val="2475513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65" y="59193"/>
            <a:ext cx="9144000" cy="1143000"/>
          </a:xfrm>
        </p:spPr>
        <p:txBody>
          <a:bodyPr>
            <a:normAutofit fontScale="90000"/>
          </a:bodyPr>
          <a:lstStyle/>
          <a:p>
            <a:r>
              <a:rPr lang="en-CA" dirty="0" smtClean="0"/>
              <a:t>The loss, exploding and vanishing gradients</a:t>
            </a:r>
            <a:endParaRPr lang="en-CA" dirty="0"/>
          </a:p>
        </p:txBody>
      </p:sp>
      <p:sp>
        <p:nvSpPr>
          <p:cNvPr id="3" name="Content Placeholder 2"/>
          <p:cNvSpPr>
            <a:spLocks noGrp="1"/>
          </p:cNvSpPr>
          <p:nvPr>
            <p:ph idx="1"/>
          </p:nvPr>
        </p:nvSpPr>
        <p:spPr>
          <a:xfrm>
            <a:off x="457200" y="1350932"/>
            <a:ext cx="8229600" cy="5507068"/>
          </a:xfrm>
        </p:spPr>
        <p:txBody>
          <a:bodyPr>
            <a:normAutofit fontScale="77500" lnSpcReduction="20000"/>
          </a:bodyPr>
          <a:lstStyle/>
          <a:p>
            <a:r>
              <a:rPr lang="en-US" dirty="0"/>
              <a:t>The loss for a particular sequence in the training data can be computed either at each time step or just once, at the end of the sequence. </a:t>
            </a:r>
            <a:endParaRPr lang="en-US" dirty="0" smtClean="0"/>
          </a:p>
          <a:p>
            <a:r>
              <a:rPr lang="en-US" dirty="0" smtClean="0"/>
              <a:t>In </a:t>
            </a:r>
            <a:r>
              <a:rPr lang="en-US" dirty="0"/>
              <a:t>either case, predictions will be made after many processing </a:t>
            </a:r>
            <a:r>
              <a:rPr lang="en-US" dirty="0" smtClean="0"/>
              <a:t>steps and this </a:t>
            </a:r>
            <a:r>
              <a:rPr lang="en-US" dirty="0"/>
              <a:t>brings us to an important problem. </a:t>
            </a:r>
            <a:endParaRPr lang="en-US" dirty="0" smtClean="0"/>
          </a:p>
          <a:p>
            <a:r>
              <a:rPr lang="en-US" dirty="0" smtClean="0"/>
              <a:t>The gradient for </a:t>
            </a:r>
            <a:r>
              <a:rPr lang="en-US" dirty="0" err="1" smtClean="0"/>
              <a:t>feedforward</a:t>
            </a:r>
            <a:r>
              <a:rPr lang="en-US" dirty="0" smtClean="0"/>
              <a:t> </a:t>
            </a:r>
            <a:r>
              <a:rPr lang="en-US" dirty="0"/>
              <a:t>networks decomposes the gradient of parameters at layer </a:t>
            </a:r>
            <a:r>
              <a:rPr lang="en-US" i="1" dirty="0"/>
              <a:t>l</a:t>
            </a:r>
            <a:r>
              <a:rPr lang="en-US" dirty="0"/>
              <a:t> into </a:t>
            </a:r>
            <a:r>
              <a:rPr lang="en-US" dirty="0" smtClean="0"/>
              <a:t>a term that involves the </a:t>
            </a:r>
            <a:r>
              <a:rPr lang="en-US" dirty="0"/>
              <a:t>product of matrix multiplications of the form </a:t>
            </a:r>
            <a:r>
              <a:rPr lang="en-US" b="1" dirty="0" smtClean="0"/>
              <a:t>D</a:t>
            </a:r>
            <a:r>
              <a:rPr lang="en-US" baseline="30000" dirty="0" smtClean="0"/>
              <a:t>(</a:t>
            </a:r>
            <a:r>
              <a:rPr lang="en-US" i="1" baseline="30000" dirty="0" smtClean="0"/>
              <a:t>l</a:t>
            </a:r>
            <a:r>
              <a:rPr lang="en-US" baseline="30000" dirty="0" smtClean="0"/>
              <a:t>)</a:t>
            </a:r>
            <a:r>
              <a:rPr lang="en-US" b="1" dirty="0" smtClean="0"/>
              <a:t>W</a:t>
            </a:r>
            <a:r>
              <a:rPr lang="en-US" baseline="30000" dirty="0" smtClean="0"/>
              <a:t>T(</a:t>
            </a:r>
            <a:r>
              <a:rPr lang="en-US" i="1" baseline="30000" dirty="0" smtClean="0"/>
              <a:t>l</a:t>
            </a:r>
            <a:r>
              <a:rPr lang="en-US" baseline="30000" dirty="0" smtClean="0"/>
              <a:t>+1)</a:t>
            </a:r>
            <a:r>
              <a:rPr lang="en-US" dirty="0" smtClean="0"/>
              <a:t> (see the analysis for </a:t>
            </a:r>
            <a:r>
              <a:rPr lang="en-US" dirty="0" err="1" smtClean="0"/>
              <a:t>feedforward</a:t>
            </a:r>
            <a:r>
              <a:rPr lang="en-US" dirty="0" smtClean="0"/>
              <a:t> networks above)</a:t>
            </a:r>
          </a:p>
          <a:p>
            <a:r>
              <a:rPr lang="en-US" dirty="0" smtClean="0"/>
              <a:t>A </a:t>
            </a:r>
            <a:r>
              <a:rPr lang="en-US" dirty="0"/>
              <a:t>recurrent network uses the same matrix at each time step, and over many steps the gradient can very easily either diminish to zero or explode to infinity—just as the magnitude of any number other than one taken to a large power either approaches zero or increases </a:t>
            </a:r>
            <a:r>
              <a:rPr lang="en-US" dirty="0" smtClean="0"/>
              <a:t>indefinitely</a:t>
            </a:r>
            <a:endParaRPr lang="en-CA" dirty="0"/>
          </a:p>
          <a:p>
            <a:endParaRPr lang="en-CA" dirty="0"/>
          </a:p>
        </p:txBody>
      </p:sp>
    </p:spTree>
    <p:extLst>
      <p:ext uri="{BB962C8B-B14F-4D97-AF65-F5344CB8AC3E}">
        <p14:creationId xmlns:p14="http://schemas.microsoft.com/office/powerpoint/2010/main" val="4054695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Dealing with exploding gradients</a:t>
            </a:r>
            <a:endParaRPr lang="en-CA" dirty="0"/>
          </a:p>
        </p:txBody>
      </p:sp>
      <p:sp>
        <p:nvSpPr>
          <p:cNvPr id="3" name="Content Placeholder 2"/>
          <p:cNvSpPr>
            <a:spLocks noGrp="1"/>
          </p:cNvSpPr>
          <p:nvPr>
            <p:ph idx="1"/>
          </p:nvPr>
        </p:nvSpPr>
        <p:spPr>
          <a:xfrm>
            <a:off x="457200" y="1350932"/>
            <a:ext cx="8229600" cy="5507068"/>
          </a:xfrm>
        </p:spPr>
        <p:txBody>
          <a:bodyPr>
            <a:normAutofit fontScale="92500" lnSpcReduction="20000"/>
          </a:bodyPr>
          <a:lstStyle/>
          <a:p>
            <a:r>
              <a:rPr lang="en-US" dirty="0"/>
              <a:t>The use of L</a:t>
            </a:r>
            <a:r>
              <a:rPr lang="en-US" baseline="-25000" dirty="0"/>
              <a:t>1</a:t>
            </a:r>
            <a:r>
              <a:rPr lang="en-US" dirty="0"/>
              <a:t> or L</a:t>
            </a:r>
            <a:r>
              <a:rPr lang="en-US" baseline="-25000" dirty="0"/>
              <a:t>2</a:t>
            </a:r>
            <a:r>
              <a:rPr lang="en-US" dirty="0"/>
              <a:t> regularization can mitigate the problem of exploding gradients by encouraging weights to be small. </a:t>
            </a:r>
            <a:endParaRPr lang="en-US" dirty="0" smtClean="0"/>
          </a:p>
          <a:p>
            <a:r>
              <a:rPr lang="en-US" dirty="0" smtClean="0"/>
              <a:t>Another </a:t>
            </a:r>
            <a:r>
              <a:rPr lang="en-US" dirty="0"/>
              <a:t>strategy is to simply detect if the norm of the gradient exceeds some threshold, and if so, scale it down. </a:t>
            </a:r>
            <a:endParaRPr lang="en-US" dirty="0" smtClean="0"/>
          </a:p>
          <a:p>
            <a:r>
              <a:rPr lang="en-US" dirty="0" smtClean="0"/>
              <a:t>This </a:t>
            </a:r>
            <a:r>
              <a:rPr lang="en-US" dirty="0"/>
              <a:t>is sometimes called gradient (norm) </a:t>
            </a:r>
            <a:r>
              <a:rPr lang="en-US" dirty="0" smtClean="0"/>
              <a:t>clipping where for </a:t>
            </a:r>
            <a:r>
              <a:rPr lang="en-US" dirty="0"/>
              <a:t>a gradient vector </a:t>
            </a:r>
            <a:r>
              <a:rPr lang="en-US" b="1" dirty="0" smtClean="0"/>
              <a:t>g</a:t>
            </a:r>
            <a:r>
              <a:rPr lang="en-US" dirty="0" smtClean="0"/>
              <a:t> </a:t>
            </a:r>
            <a:r>
              <a:rPr lang="en-US" dirty="0"/>
              <a:t>and threshold </a:t>
            </a:r>
            <a:r>
              <a:rPr lang="en-US" i="1" dirty="0"/>
              <a:t>T</a:t>
            </a:r>
            <a:r>
              <a:rPr lang="en-US" dirty="0"/>
              <a:t>, </a:t>
            </a:r>
            <a:endParaRPr lang="en-US" dirty="0" smtClean="0"/>
          </a:p>
          <a:p>
            <a:endParaRPr lang="en-US" dirty="0" smtClean="0"/>
          </a:p>
          <a:p>
            <a:pPr marL="0" indent="0">
              <a:buNone/>
            </a:pPr>
            <a:endParaRPr lang="en-US" dirty="0"/>
          </a:p>
          <a:p>
            <a:pPr marL="400050" lvl="1" indent="0">
              <a:buNone/>
            </a:pPr>
            <a:r>
              <a:rPr lang="en-US" sz="3200" dirty="0"/>
              <a:t>w</a:t>
            </a:r>
            <a:r>
              <a:rPr lang="en-US" sz="3200" dirty="0" smtClean="0"/>
              <a:t>here</a:t>
            </a:r>
            <a:r>
              <a:rPr lang="en-US" sz="3200" i="1" dirty="0" smtClean="0"/>
              <a:t> T</a:t>
            </a:r>
            <a:r>
              <a:rPr lang="en-US" sz="3200" dirty="0" smtClean="0"/>
              <a:t> </a:t>
            </a:r>
            <a:r>
              <a:rPr lang="en-US" sz="3200" dirty="0"/>
              <a:t>is a </a:t>
            </a:r>
            <a:r>
              <a:rPr lang="en-US" sz="3200" dirty="0" err="1"/>
              <a:t>hyperparameter</a:t>
            </a:r>
            <a:r>
              <a:rPr lang="en-US" sz="3200" dirty="0"/>
              <a:t>, which can be set to the average norm over several previous updates where clipping was not used. </a:t>
            </a:r>
            <a:endParaRPr lang="en-CA" sz="3200" dirty="0"/>
          </a:p>
          <a:p>
            <a:endParaRPr lang="en-US" dirty="0" smtClean="0"/>
          </a:p>
          <a:p>
            <a:endParaRPr lang="en-US" dirty="0"/>
          </a:p>
          <a:p>
            <a:endParaRPr lang="en-US" dirty="0" smtClean="0"/>
          </a:p>
          <a:p>
            <a:endParaRPr lang="en-US" dirty="0"/>
          </a:p>
          <a:p>
            <a:endParaRPr lang="en-CA" dirty="0"/>
          </a:p>
          <a:p>
            <a:endParaRPr lang="en-CA" dirty="0"/>
          </a:p>
        </p:txBody>
      </p:sp>
      <p:graphicFrame>
        <p:nvGraphicFramePr>
          <p:cNvPr id="4" name="Object 3"/>
          <p:cNvGraphicFramePr>
            <a:graphicFrameLocks noChangeAspect="1"/>
          </p:cNvGraphicFramePr>
          <p:nvPr>
            <p:extLst>
              <p:ext uri="{D42A27DB-BD31-4B8C-83A1-F6EECF244321}">
                <p14:modId xmlns:p14="http://schemas.microsoft.com/office/powerpoint/2010/main" val="1681824597"/>
              </p:ext>
            </p:extLst>
          </p:nvPr>
        </p:nvGraphicFramePr>
        <p:xfrm>
          <a:off x="2879286" y="4589546"/>
          <a:ext cx="3276600" cy="889000"/>
        </p:xfrm>
        <a:graphic>
          <a:graphicData uri="http://schemas.openxmlformats.org/presentationml/2006/ole">
            <mc:AlternateContent xmlns:mc="http://schemas.openxmlformats.org/markup-compatibility/2006">
              <mc:Choice xmlns:v="urn:schemas-microsoft-com:vml" Requires="v">
                <p:oleObj spid="_x0000_s489491" name="Equation" r:id="rId3" imgW="1638300" imgH="444500" progId="Equation.3">
                  <p:embed/>
                </p:oleObj>
              </mc:Choice>
              <mc:Fallback>
                <p:oleObj name="Equation" r:id="rId3" imgW="1638300" imgH="444500" progId="Equation.3">
                  <p:embed/>
                  <p:pic>
                    <p:nvPicPr>
                      <p:cNvPr id="0" name=""/>
                      <p:cNvPicPr/>
                      <p:nvPr/>
                    </p:nvPicPr>
                    <p:blipFill>
                      <a:blip r:embed="rId4"/>
                      <a:stretch>
                        <a:fillRect/>
                      </a:stretch>
                    </p:blipFill>
                    <p:spPr>
                      <a:xfrm>
                        <a:off x="2879286" y="4589546"/>
                        <a:ext cx="3276600" cy="889000"/>
                      </a:xfrm>
                      <a:prstGeom prst="rect">
                        <a:avLst/>
                      </a:prstGeom>
                    </p:spPr>
                  </p:pic>
                </p:oleObj>
              </mc:Fallback>
            </mc:AlternateContent>
          </a:graphicData>
        </a:graphic>
      </p:graphicFrame>
    </p:spTree>
    <p:extLst>
      <p:ext uri="{BB962C8B-B14F-4D97-AF65-F5344CB8AC3E}">
        <p14:creationId xmlns:p14="http://schemas.microsoft.com/office/powerpoint/2010/main" val="236891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65" y="72848"/>
            <a:ext cx="8522935" cy="1143000"/>
          </a:xfrm>
        </p:spPr>
        <p:txBody>
          <a:bodyPr>
            <a:normAutofit/>
          </a:bodyPr>
          <a:lstStyle/>
          <a:p>
            <a:r>
              <a:rPr lang="en-CA" dirty="0" smtClean="0"/>
              <a:t>LSTMs and vanishing gradients</a:t>
            </a:r>
            <a:endParaRPr lang="en-CA" dirty="0"/>
          </a:p>
        </p:txBody>
      </p:sp>
      <p:sp>
        <p:nvSpPr>
          <p:cNvPr id="3" name="Content Placeholder 2"/>
          <p:cNvSpPr>
            <a:spLocks noGrp="1"/>
          </p:cNvSpPr>
          <p:nvPr>
            <p:ph idx="1"/>
          </p:nvPr>
        </p:nvSpPr>
        <p:spPr>
          <a:xfrm>
            <a:off x="402580" y="1215270"/>
            <a:ext cx="8487090" cy="6499567"/>
          </a:xfrm>
        </p:spPr>
        <p:txBody>
          <a:bodyPr>
            <a:normAutofit fontScale="70000" lnSpcReduction="20000"/>
          </a:bodyPr>
          <a:lstStyle/>
          <a:p>
            <a:r>
              <a:rPr lang="en-US" dirty="0"/>
              <a:t>The so-called “long short term memory” (LSTM) RNN architecture was specifically created to address the vanishing gradient </a:t>
            </a:r>
            <a:r>
              <a:rPr lang="en-US" dirty="0" smtClean="0"/>
              <a:t>problem.</a:t>
            </a:r>
          </a:p>
          <a:p>
            <a:r>
              <a:rPr lang="en-US" dirty="0"/>
              <a:t>U</a:t>
            </a:r>
            <a:r>
              <a:rPr lang="en-US" dirty="0" smtClean="0"/>
              <a:t>ses </a:t>
            </a:r>
            <a:r>
              <a:rPr lang="en-US" dirty="0"/>
              <a:t>a </a:t>
            </a:r>
            <a:r>
              <a:rPr lang="en-US" dirty="0" smtClean="0"/>
              <a:t>combination </a:t>
            </a:r>
            <a:r>
              <a:rPr lang="en-US" dirty="0"/>
              <a:t>of hidden units, </a:t>
            </a:r>
            <a:r>
              <a:rPr lang="en-US" dirty="0" err="1"/>
              <a:t>elementwise</a:t>
            </a:r>
            <a:r>
              <a:rPr lang="en-US" dirty="0"/>
              <a:t> products and sums between units to implement gates that control “memory cells”. </a:t>
            </a:r>
            <a:endParaRPr lang="en-US" dirty="0" smtClean="0"/>
          </a:p>
          <a:p>
            <a:r>
              <a:rPr lang="en-US" dirty="0" smtClean="0"/>
              <a:t>Memory </a:t>
            </a:r>
            <a:r>
              <a:rPr lang="en-US" dirty="0"/>
              <a:t>cells are designed to retain information without modification for long periods of time. </a:t>
            </a:r>
            <a:endParaRPr lang="en-US" dirty="0" smtClean="0"/>
          </a:p>
          <a:p>
            <a:r>
              <a:rPr lang="en-US" dirty="0" smtClean="0"/>
              <a:t>They </a:t>
            </a:r>
            <a:r>
              <a:rPr lang="en-US" dirty="0"/>
              <a:t>have their own input and output gates, which are controlled by learnable weights that are a function of the current observation and the hidden units at the previous time step. </a:t>
            </a:r>
            <a:endParaRPr lang="en-US" dirty="0" smtClean="0"/>
          </a:p>
          <a:p>
            <a:r>
              <a:rPr lang="en-US" dirty="0" smtClean="0"/>
              <a:t>As </a:t>
            </a:r>
            <a:r>
              <a:rPr lang="en-US" dirty="0"/>
              <a:t>a result, </a:t>
            </a:r>
            <a:r>
              <a:rPr lang="en-US" i="1" dirty="0" err="1"/>
              <a:t>backpropagated</a:t>
            </a:r>
            <a:r>
              <a:rPr lang="en-US" i="1" dirty="0"/>
              <a:t> error terms from gradient computations can be stored and propagated backwards without degradation</a:t>
            </a:r>
            <a:r>
              <a:rPr lang="en-US" dirty="0"/>
              <a:t>. </a:t>
            </a:r>
            <a:endParaRPr lang="en-US" dirty="0" smtClean="0"/>
          </a:p>
          <a:p>
            <a:r>
              <a:rPr lang="en-US" dirty="0" smtClean="0"/>
              <a:t>The </a:t>
            </a:r>
            <a:r>
              <a:rPr lang="en-US" dirty="0"/>
              <a:t>original LSTM formulation consisted of </a:t>
            </a:r>
            <a:r>
              <a:rPr lang="en-US" i="1" dirty="0"/>
              <a:t>input gates</a:t>
            </a:r>
            <a:r>
              <a:rPr lang="en-US" dirty="0"/>
              <a:t> and </a:t>
            </a:r>
            <a:r>
              <a:rPr lang="en-US" i="1" dirty="0"/>
              <a:t>output gates</a:t>
            </a:r>
            <a:r>
              <a:rPr lang="en-US" dirty="0"/>
              <a:t>, but </a:t>
            </a:r>
            <a:r>
              <a:rPr lang="en-US" i="1" dirty="0"/>
              <a:t>forget gates</a:t>
            </a:r>
            <a:r>
              <a:rPr lang="en-US" dirty="0"/>
              <a:t> and “peephole weights” were added later. </a:t>
            </a:r>
            <a:endParaRPr lang="en-US" dirty="0" smtClean="0"/>
          </a:p>
          <a:p>
            <a:r>
              <a:rPr lang="en-US" dirty="0" smtClean="0"/>
              <a:t>Below </a:t>
            </a:r>
            <a:r>
              <a:rPr lang="en-US" dirty="0"/>
              <a:t>we present the most popular variant of LSTM RNNs which does not include peephole weights, but which does use forget gates</a:t>
            </a:r>
            <a:r>
              <a:rPr lang="en-US" dirty="0" smtClean="0"/>
              <a:t>.</a:t>
            </a:r>
          </a:p>
          <a:p>
            <a:r>
              <a:rPr lang="en-US" dirty="0"/>
              <a:t>The architecture is complex, but has produced state-of-the-art results on a wide variety of problems. </a:t>
            </a:r>
          </a:p>
        </p:txBody>
      </p:sp>
    </p:spTree>
    <p:extLst>
      <p:ext uri="{BB962C8B-B14F-4D97-AF65-F5344CB8AC3E}">
        <p14:creationId xmlns:p14="http://schemas.microsoft.com/office/powerpoint/2010/main" val="2846873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LSTM </a:t>
            </a:r>
            <a:r>
              <a:rPr lang="en-CA" dirty="0" err="1" smtClean="0"/>
              <a:t>achitecture</a:t>
            </a:r>
            <a:endParaRPr lang="en-CA" dirty="0"/>
          </a:p>
        </p:txBody>
      </p:sp>
      <p:sp>
        <p:nvSpPr>
          <p:cNvPr id="3" name="Content Placeholder 2"/>
          <p:cNvSpPr>
            <a:spLocks noGrp="1"/>
          </p:cNvSpPr>
          <p:nvPr>
            <p:ph idx="1"/>
          </p:nvPr>
        </p:nvSpPr>
        <p:spPr>
          <a:xfrm>
            <a:off x="457200" y="1133317"/>
            <a:ext cx="8409640" cy="3388404"/>
          </a:xfrm>
        </p:spPr>
        <p:txBody>
          <a:bodyPr>
            <a:normAutofit fontScale="85000" lnSpcReduction="10000"/>
          </a:bodyPr>
          <a:lstStyle/>
          <a:p>
            <a:r>
              <a:rPr lang="en-US" dirty="0" smtClean="0"/>
              <a:t>At </a:t>
            </a:r>
            <a:r>
              <a:rPr lang="en-US" dirty="0"/>
              <a:t>each time step there are three types of </a:t>
            </a:r>
            <a:r>
              <a:rPr lang="en-US" dirty="0" smtClean="0"/>
              <a:t>gates: </a:t>
            </a:r>
            <a:br>
              <a:rPr lang="en-US" dirty="0" smtClean="0"/>
            </a:br>
            <a:r>
              <a:rPr lang="en-US" dirty="0" smtClean="0"/>
              <a:t>input </a:t>
            </a:r>
            <a:r>
              <a:rPr lang="en-US" b="1" dirty="0" smtClean="0"/>
              <a:t>i</a:t>
            </a:r>
            <a:r>
              <a:rPr lang="en-US" baseline="-25000" dirty="0" smtClean="0"/>
              <a:t>t</a:t>
            </a:r>
            <a:r>
              <a:rPr lang="en-US" dirty="0" smtClean="0"/>
              <a:t>, forget </a:t>
            </a:r>
            <a:r>
              <a:rPr lang="en-US" b="1" dirty="0" err="1" smtClean="0"/>
              <a:t>f</a:t>
            </a:r>
            <a:r>
              <a:rPr lang="en-US" baseline="-25000" dirty="0" err="1" smtClean="0"/>
              <a:t>t</a:t>
            </a:r>
            <a:r>
              <a:rPr lang="en-US" dirty="0" smtClean="0"/>
              <a:t>,  </a:t>
            </a:r>
            <a:r>
              <a:rPr lang="en-US" dirty="0"/>
              <a:t>and output </a:t>
            </a:r>
            <a:r>
              <a:rPr lang="en-US" b="1" dirty="0" err="1" smtClean="0"/>
              <a:t>o</a:t>
            </a:r>
            <a:r>
              <a:rPr lang="en-US" baseline="-25000" dirty="0" err="1" smtClean="0"/>
              <a:t>t</a:t>
            </a:r>
            <a:r>
              <a:rPr lang="en-US" dirty="0" smtClean="0"/>
              <a:t>. </a:t>
            </a:r>
          </a:p>
          <a:p>
            <a:r>
              <a:rPr lang="en-US" dirty="0" smtClean="0"/>
              <a:t>Each </a:t>
            </a:r>
            <a:r>
              <a:rPr lang="en-US" dirty="0"/>
              <a:t>are a function of both the underlying </a:t>
            </a:r>
            <a:r>
              <a:rPr lang="en-US" dirty="0" smtClean="0"/>
              <a:t>input </a:t>
            </a:r>
            <a:r>
              <a:rPr lang="en-US" b="1" dirty="0" err="1" smtClean="0"/>
              <a:t>x</a:t>
            </a:r>
            <a:r>
              <a:rPr lang="en-US" baseline="-25000" dirty="0" err="1" smtClean="0"/>
              <a:t>t</a:t>
            </a:r>
            <a:r>
              <a:rPr lang="en-US" dirty="0" smtClean="0"/>
              <a:t>  </a:t>
            </a:r>
            <a:r>
              <a:rPr lang="en-US" dirty="0"/>
              <a:t>at time </a:t>
            </a:r>
            <a:r>
              <a:rPr lang="en-US" i="1" dirty="0"/>
              <a:t>t </a:t>
            </a:r>
            <a:r>
              <a:rPr lang="en-US" dirty="0"/>
              <a:t>as well as the hidden units at time </a:t>
            </a:r>
            <a:r>
              <a:rPr lang="en-US" i="1" dirty="0"/>
              <a:t>t</a:t>
            </a:r>
            <a:r>
              <a:rPr lang="en-US" dirty="0"/>
              <a:t>-1, </a:t>
            </a:r>
            <a:r>
              <a:rPr lang="en-US" b="1" dirty="0" smtClean="0"/>
              <a:t>h</a:t>
            </a:r>
            <a:r>
              <a:rPr lang="en-US" baseline="-25000" dirty="0" smtClean="0"/>
              <a:t>t-1</a:t>
            </a:r>
            <a:endParaRPr lang="en-US" baseline="-25000" dirty="0"/>
          </a:p>
          <a:p>
            <a:r>
              <a:rPr lang="en-US" dirty="0" smtClean="0"/>
              <a:t>Each </a:t>
            </a:r>
            <a:r>
              <a:rPr lang="en-US" dirty="0"/>
              <a:t>gate </a:t>
            </a:r>
            <a:r>
              <a:rPr lang="en-US" dirty="0" smtClean="0"/>
              <a:t>multiplies </a:t>
            </a:r>
            <a:r>
              <a:rPr lang="en-US" b="1" dirty="0" err="1"/>
              <a:t>x</a:t>
            </a:r>
            <a:r>
              <a:rPr lang="en-US" baseline="-25000" dirty="0" err="1"/>
              <a:t>t</a:t>
            </a:r>
            <a:r>
              <a:rPr lang="en-US" dirty="0" smtClean="0"/>
              <a:t> by </a:t>
            </a:r>
            <a:r>
              <a:rPr lang="en-US" dirty="0"/>
              <a:t>its own gate specific </a:t>
            </a:r>
            <a:r>
              <a:rPr lang="en-US" b="1" dirty="0"/>
              <a:t>W</a:t>
            </a:r>
            <a:r>
              <a:rPr lang="en-US" dirty="0"/>
              <a:t> matrix, </a:t>
            </a:r>
            <a:r>
              <a:rPr lang="en-US" dirty="0" smtClean="0"/>
              <a:t>by </a:t>
            </a:r>
            <a:r>
              <a:rPr lang="en-US" dirty="0"/>
              <a:t>its own </a:t>
            </a:r>
            <a:r>
              <a:rPr lang="en-US" b="1" dirty="0"/>
              <a:t>U</a:t>
            </a:r>
            <a:r>
              <a:rPr lang="en-US" dirty="0"/>
              <a:t> matrix, </a:t>
            </a:r>
            <a:r>
              <a:rPr lang="en-US" dirty="0" smtClean="0"/>
              <a:t>and </a:t>
            </a:r>
            <a:r>
              <a:rPr lang="en-US" dirty="0"/>
              <a:t>adds its own bias vector </a:t>
            </a:r>
            <a:r>
              <a:rPr lang="en-US" b="1" dirty="0"/>
              <a:t>b</a:t>
            </a:r>
            <a:r>
              <a:rPr lang="en-US" dirty="0"/>
              <a:t>. </a:t>
            </a:r>
            <a:endParaRPr lang="en-US" dirty="0" smtClean="0"/>
          </a:p>
          <a:p>
            <a:r>
              <a:rPr lang="en-US" dirty="0" smtClean="0"/>
              <a:t>This </a:t>
            </a:r>
            <a:r>
              <a:rPr lang="en-US" dirty="0"/>
              <a:t>is </a:t>
            </a:r>
            <a:r>
              <a:rPr lang="en-US" dirty="0" smtClean="0"/>
              <a:t>usually </a:t>
            </a:r>
            <a:r>
              <a:rPr lang="en-US" dirty="0"/>
              <a:t>followed by the application of a sigmoidal </a:t>
            </a:r>
            <a:r>
              <a:rPr lang="en-US" dirty="0" err="1"/>
              <a:t>elementwise</a:t>
            </a:r>
            <a:r>
              <a:rPr lang="en-US" dirty="0"/>
              <a:t> non-linearity. </a:t>
            </a:r>
            <a:endParaRPr lang="en-US" dirty="0" smtClean="0"/>
          </a:p>
        </p:txBody>
      </p:sp>
      <p:pic>
        <p:nvPicPr>
          <p:cNvPr id="8" name="Picture 7"/>
          <p:cNvPicPr>
            <a:picLocks noChangeAspect="1"/>
          </p:cNvPicPr>
          <p:nvPr/>
        </p:nvPicPr>
        <p:blipFill>
          <a:blip r:embed="rId3"/>
          <a:stretch>
            <a:fillRect/>
          </a:stretch>
        </p:blipFill>
        <p:spPr>
          <a:xfrm>
            <a:off x="5858446" y="4542611"/>
            <a:ext cx="3286046" cy="2279105"/>
          </a:xfrm>
          <a:prstGeom prst="rect">
            <a:avLst/>
          </a:prstGeom>
        </p:spPr>
      </p:pic>
      <p:pic>
        <p:nvPicPr>
          <p:cNvPr id="9" name="Picture 8"/>
          <p:cNvPicPr>
            <a:picLocks noChangeAspect="1"/>
          </p:cNvPicPr>
          <p:nvPr/>
        </p:nvPicPr>
        <p:blipFill>
          <a:blip r:embed="rId4"/>
          <a:stretch>
            <a:fillRect/>
          </a:stretch>
        </p:blipFill>
        <p:spPr>
          <a:xfrm>
            <a:off x="2877027" y="4652371"/>
            <a:ext cx="2962753" cy="2056239"/>
          </a:xfrm>
          <a:prstGeom prst="rect">
            <a:avLst/>
          </a:prstGeom>
        </p:spPr>
      </p:pic>
      <p:pic>
        <p:nvPicPr>
          <p:cNvPr id="10" name="Picture 9"/>
          <p:cNvPicPr>
            <a:picLocks noChangeAspect="1"/>
          </p:cNvPicPr>
          <p:nvPr/>
        </p:nvPicPr>
        <p:blipFill>
          <a:blip r:embed="rId5"/>
          <a:stretch>
            <a:fillRect/>
          </a:stretch>
        </p:blipFill>
        <p:spPr>
          <a:xfrm>
            <a:off x="2599" y="4652371"/>
            <a:ext cx="2962753" cy="2056239"/>
          </a:xfrm>
          <a:prstGeom prst="rect">
            <a:avLst/>
          </a:prstGeom>
        </p:spPr>
      </p:pic>
    </p:spTree>
    <p:extLst>
      <p:ext uri="{BB962C8B-B14F-4D97-AF65-F5344CB8AC3E}">
        <p14:creationId xmlns:p14="http://schemas.microsoft.com/office/powerpoint/2010/main" val="2178676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LSTM </a:t>
            </a:r>
            <a:r>
              <a:rPr lang="en-CA" dirty="0" err="1" smtClean="0"/>
              <a:t>achitecture</a:t>
            </a:r>
            <a:endParaRPr lang="en-CA" dirty="0"/>
          </a:p>
        </p:txBody>
      </p:sp>
      <p:sp>
        <p:nvSpPr>
          <p:cNvPr id="3" name="Content Placeholder 2"/>
          <p:cNvSpPr>
            <a:spLocks noGrp="1"/>
          </p:cNvSpPr>
          <p:nvPr>
            <p:ph idx="1"/>
          </p:nvPr>
        </p:nvSpPr>
        <p:spPr>
          <a:xfrm>
            <a:off x="378810" y="1097596"/>
            <a:ext cx="8686800" cy="3747499"/>
          </a:xfrm>
        </p:spPr>
        <p:txBody>
          <a:bodyPr>
            <a:normAutofit fontScale="70000" lnSpcReduction="20000"/>
          </a:bodyPr>
          <a:lstStyle/>
          <a:p>
            <a:r>
              <a:rPr lang="en-US" sz="3900" dirty="0"/>
              <a:t>At each time step </a:t>
            </a:r>
            <a:r>
              <a:rPr lang="en-US" sz="3900" i="1" dirty="0"/>
              <a:t>t</a:t>
            </a:r>
            <a:r>
              <a:rPr lang="en-US" sz="3900" dirty="0"/>
              <a:t>, input gates </a:t>
            </a:r>
            <a:r>
              <a:rPr lang="en-US" sz="3900" b="1" dirty="0" smtClean="0"/>
              <a:t>i</a:t>
            </a:r>
            <a:r>
              <a:rPr lang="en-US" sz="3900" baseline="-25000" dirty="0" smtClean="0"/>
              <a:t>t</a:t>
            </a:r>
            <a:r>
              <a:rPr lang="en-US" sz="3900" dirty="0" smtClean="0"/>
              <a:t> </a:t>
            </a:r>
            <a:r>
              <a:rPr lang="en-US" sz="3900" dirty="0"/>
              <a:t>are used to determine when a potential input given </a:t>
            </a:r>
            <a:r>
              <a:rPr lang="en-US" sz="3900" dirty="0" smtClean="0"/>
              <a:t>by </a:t>
            </a:r>
            <a:r>
              <a:rPr lang="en-US" sz="3900" b="1" dirty="0" err="1" smtClean="0"/>
              <a:t>s</a:t>
            </a:r>
            <a:r>
              <a:rPr lang="en-US" sz="3900" baseline="-25000" dirty="0" err="1" smtClean="0"/>
              <a:t>t</a:t>
            </a:r>
            <a:r>
              <a:rPr lang="en-US" sz="3900" dirty="0" smtClean="0"/>
              <a:t> </a:t>
            </a:r>
            <a:r>
              <a:rPr lang="en-US" sz="3900" dirty="0"/>
              <a:t>is important enough to be placed into the memory unit </a:t>
            </a:r>
            <a:r>
              <a:rPr lang="en-US" sz="3900" dirty="0" smtClean="0"/>
              <a:t>or cell, </a:t>
            </a:r>
            <a:r>
              <a:rPr lang="en-US" sz="3900" b="1" dirty="0" err="1" smtClean="0"/>
              <a:t>c</a:t>
            </a:r>
            <a:r>
              <a:rPr lang="en-US" sz="3900" baseline="-25000" dirty="0" err="1" smtClean="0"/>
              <a:t>t</a:t>
            </a:r>
            <a:r>
              <a:rPr lang="en-US" sz="3900" dirty="0" smtClean="0"/>
              <a:t> </a:t>
            </a:r>
          </a:p>
          <a:p>
            <a:r>
              <a:rPr lang="en-US" sz="3900" dirty="0"/>
              <a:t>Forget gates </a:t>
            </a:r>
            <a:r>
              <a:rPr lang="en-US" sz="3900" b="1" dirty="0" err="1" smtClean="0"/>
              <a:t>f</a:t>
            </a:r>
            <a:r>
              <a:rPr lang="en-US" sz="3900" baseline="-25000" dirty="0" err="1" smtClean="0"/>
              <a:t>t</a:t>
            </a:r>
            <a:r>
              <a:rPr lang="en-US" sz="3900" dirty="0" smtClean="0"/>
              <a:t> </a:t>
            </a:r>
            <a:r>
              <a:rPr lang="en-US" sz="3900" dirty="0"/>
              <a:t>allow </a:t>
            </a:r>
            <a:r>
              <a:rPr lang="en-US" sz="3900" dirty="0" smtClean="0"/>
              <a:t>memory unit content </a:t>
            </a:r>
            <a:r>
              <a:rPr lang="en-US" sz="3900" dirty="0"/>
              <a:t>to be erased </a:t>
            </a:r>
            <a:endParaRPr lang="en-US" sz="3900" dirty="0" smtClean="0"/>
          </a:p>
          <a:p>
            <a:r>
              <a:rPr lang="en-US" sz="3900" dirty="0"/>
              <a:t>Output gates </a:t>
            </a:r>
            <a:r>
              <a:rPr lang="en-US" sz="3900" b="1" dirty="0" err="1" smtClean="0"/>
              <a:t>o</a:t>
            </a:r>
            <a:r>
              <a:rPr lang="en-US" sz="3900" baseline="-25000" dirty="0" err="1" smtClean="0"/>
              <a:t>t</a:t>
            </a:r>
            <a:r>
              <a:rPr lang="en-US" sz="3900" baseline="-25000" dirty="0" smtClean="0"/>
              <a:t> </a:t>
            </a:r>
            <a:r>
              <a:rPr lang="en-US" sz="3900" dirty="0" smtClean="0"/>
              <a:t>determine whether </a:t>
            </a:r>
            <a:r>
              <a:rPr lang="en-US" sz="3900" b="1" dirty="0" err="1" smtClean="0"/>
              <a:t>y</a:t>
            </a:r>
            <a:r>
              <a:rPr lang="en-US" sz="3900" baseline="-25000" dirty="0" err="1" smtClean="0"/>
              <a:t>t</a:t>
            </a:r>
            <a:r>
              <a:rPr lang="en-US" sz="3900" dirty="0" smtClean="0"/>
              <a:t> </a:t>
            </a:r>
            <a:r>
              <a:rPr lang="en-US" sz="3900" dirty="0"/>
              <a:t>, the content of the memory units transformed by activation functions, should be placed in the hidden units </a:t>
            </a:r>
            <a:r>
              <a:rPr lang="en-US" sz="3900" b="1" dirty="0" err="1" smtClean="0"/>
              <a:t>h</a:t>
            </a:r>
            <a:r>
              <a:rPr lang="en-US" sz="3900" baseline="-25000" dirty="0" err="1" smtClean="0"/>
              <a:t>t</a:t>
            </a:r>
            <a:r>
              <a:rPr lang="en-US" sz="3900" dirty="0" smtClean="0"/>
              <a:t> </a:t>
            </a:r>
          </a:p>
          <a:p>
            <a:r>
              <a:rPr lang="en-US" sz="3900" dirty="0" smtClean="0"/>
              <a:t>Typical gate activation functions and their dependencies are shown below</a:t>
            </a:r>
            <a:endParaRPr lang="en-CA" sz="3900" dirty="0"/>
          </a:p>
        </p:txBody>
      </p:sp>
      <p:pic>
        <p:nvPicPr>
          <p:cNvPr id="4" name="Picture 3"/>
          <p:cNvPicPr>
            <a:picLocks noChangeAspect="1"/>
          </p:cNvPicPr>
          <p:nvPr/>
        </p:nvPicPr>
        <p:blipFill>
          <a:blip r:embed="rId3"/>
          <a:stretch>
            <a:fillRect/>
          </a:stretch>
        </p:blipFill>
        <p:spPr>
          <a:xfrm>
            <a:off x="5858446" y="4542611"/>
            <a:ext cx="3286046" cy="2279105"/>
          </a:xfrm>
          <a:prstGeom prst="rect">
            <a:avLst/>
          </a:prstGeom>
        </p:spPr>
      </p:pic>
      <p:pic>
        <p:nvPicPr>
          <p:cNvPr id="6" name="Picture 5"/>
          <p:cNvPicPr>
            <a:picLocks noChangeAspect="1"/>
          </p:cNvPicPr>
          <p:nvPr/>
        </p:nvPicPr>
        <p:blipFill>
          <a:blip r:embed="rId4"/>
          <a:stretch>
            <a:fillRect/>
          </a:stretch>
        </p:blipFill>
        <p:spPr>
          <a:xfrm>
            <a:off x="2892705" y="4652371"/>
            <a:ext cx="2962753" cy="2056239"/>
          </a:xfrm>
          <a:prstGeom prst="rect">
            <a:avLst/>
          </a:prstGeom>
        </p:spPr>
      </p:pic>
      <p:pic>
        <p:nvPicPr>
          <p:cNvPr id="7" name="Picture 6"/>
          <p:cNvPicPr>
            <a:picLocks noChangeAspect="1"/>
          </p:cNvPicPr>
          <p:nvPr/>
        </p:nvPicPr>
        <p:blipFill>
          <a:blip r:embed="rId5"/>
          <a:stretch>
            <a:fillRect/>
          </a:stretch>
        </p:blipFill>
        <p:spPr>
          <a:xfrm>
            <a:off x="2599" y="4652371"/>
            <a:ext cx="2962753" cy="2056239"/>
          </a:xfrm>
          <a:prstGeom prst="rect">
            <a:avLst/>
          </a:prstGeom>
        </p:spPr>
      </p:pic>
    </p:spTree>
    <p:extLst>
      <p:ext uri="{BB962C8B-B14F-4D97-AF65-F5344CB8AC3E}">
        <p14:creationId xmlns:p14="http://schemas.microsoft.com/office/powerpoint/2010/main" val="526070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8"/>
            <a:ext cx="8229600" cy="1143000"/>
          </a:xfrm>
        </p:spPr>
        <p:txBody>
          <a:bodyPr/>
          <a:lstStyle/>
          <a:p>
            <a:r>
              <a:rPr lang="en-CA" dirty="0" smtClean="0"/>
              <a:t>Deep </a:t>
            </a:r>
            <a:r>
              <a:rPr lang="en-CA" dirty="0" err="1" smtClean="0"/>
              <a:t>feedforward</a:t>
            </a:r>
            <a:r>
              <a:rPr lang="en-CA" dirty="0" smtClean="0"/>
              <a:t> networks</a:t>
            </a:r>
            <a:endParaRPr lang="en-CA" dirty="0"/>
          </a:p>
        </p:txBody>
      </p:sp>
      <p:pic>
        <p:nvPicPr>
          <p:cNvPr id="4" name="Content Placeholder 3"/>
          <p:cNvPicPr>
            <a:picLocks noGrp="1" noChangeAspect="1"/>
          </p:cNvPicPr>
          <p:nvPr>
            <p:ph idx="1"/>
          </p:nvPr>
        </p:nvPicPr>
        <p:blipFill rotWithShape="1">
          <a:blip r:embed="rId2"/>
          <a:srcRect t="-1362" b="-244"/>
          <a:stretch/>
        </p:blipFill>
        <p:spPr>
          <a:xfrm>
            <a:off x="1814735" y="1076237"/>
            <a:ext cx="5618955" cy="4486870"/>
          </a:xfrm>
        </p:spPr>
      </p:pic>
      <p:sp>
        <p:nvSpPr>
          <p:cNvPr id="5" name="TextBox 4"/>
          <p:cNvSpPr txBox="1"/>
          <p:nvPr/>
        </p:nvSpPr>
        <p:spPr>
          <a:xfrm>
            <a:off x="279635" y="5618935"/>
            <a:ext cx="8407165" cy="1200329"/>
          </a:xfrm>
          <a:prstGeom prst="rect">
            <a:avLst/>
          </a:prstGeom>
          <a:noFill/>
        </p:spPr>
        <p:txBody>
          <a:bodyPr wrap="square" rtlCol="0">
            <a:spAutoFit/>
          </a:bodyPr>
          <a:lstStyle/>
          <a:p>
            <a:pPr marL="285750" indent="-285750">
              <a:buFont typeface="Arial"/>
              <a:buChar char="•"/>
            </a:pPr>
            <a:r>
              <a:rPr lang="en-US" dirty="0" smtClean="0"/>
              <a:t>Unlike Bayesian </a:t>
            </a:r>
            <a:r>
              <a:rPr lang="en-US" dirty="0"/>
              <a:t>networks </a:t>
            </a:r>
            <a:r>
              <a:rPr lang="en-US" dirty="0" smtClean="0"/>
              <a:t>the </a:t>
            </a:r>
            <a:r>
              <a:rPr lang="en-US" dirty="0"/>
              <a:t>hidden units here are </a:t>
            </a:r>
            <a:r>
              <a:rPr lang="en-US" i="1" dirty="0"/>
              <a:t>intermediate deterministic </a:t>
            </a:r>
            <a:r>
              <a:rPr lang="en-US" i="1" dirty="0" smtClean="0"/>
              <a:t>computations </a:t>
            </a:r>
            <a:r>
              <a:rPr lang="en-US" dirty="0" smtClean="0"/>
              <a:t>not random variables, </a:t>
            </a:r>
            <a:r>
              <a:rPr lang="en-US" dirty="0"/>
              <a:t>which is why they are not represented as </a:t>
            </a:r>
            <a:r>
              <a:rPr lang="en-US" dirty="0" smtClean="0"/>
              <a:t>circles </a:t>
            </a:r>
          </a:p>
          <a:p>
            <a:pPr marL="285750" indent="-285750">
              <a:buFont typeface="Arial"/>
              <a:buChar char="•"/>
            </a:pPr>
            <a:r>
              <a:rPr lang="en-US" dirty="0" smtClean="0"/>
              <a:t>However</a:t>
            </a:r>
            <a:r>
              <a:rPr lang="en-US" dirty="0"/>
              <a:t>, the output variables </a:t>
            </a:r>
            <a:r>
              <a:rPr lang="en-US" i="1" dirty="0" err="1"/>
              <a:t>y</a:t>
            </a:r>
            <a:r>
              <a:rPr lang="en-US" i="1" baseline="-25000" dirty="0" err="1"/>
              <a:t>k</a:t>
            </a:r>
            <a:r>
              <a:rPr lang="en-US" dirty="0"/>
              <a:t> are drawn as circles because they can be formulated </a:t>
            </a:r>
            <a:r>
              <a:rPr lang="en-US" dirty="0" smtClean="0"/>
              <a:t>probabilistically </a:t>
            </a:r>
            <a:endParaRPr lang="en-CA" dirty="0"/>
          </a:p>
        </p:txBody>
      </p:sp>
    </p:spTree>
    <p:extLst>
      <p:ext uri="{BB962C8B-B14F-4D97-AF65-F5344CB8AC3E}">
        <p14:creationId xmlns:p14="http://schemas.microsoft.com/office/powerpoint/2010/main" val="40296242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952"/>
            <a:ext cx="8229600" cy="1143000"/>
          </a:xfrm>
        </p:spPr>
        <p:txBody>
          <a:bodyPr/>
          <a:lstStyle/>
          <a:p>
            <a:r>
              <a:rPr lang="en-CA" dirty="0" smtClean="0"/>
              <a:t>LSTM </a:t>
            </a:r>
            <a:r>
              <a:rPr lang="en-CA" dirty="0" err="1" smtClean="0"/>
              <a:t>achitecture</a:t>
            </a:r>
            <a:endParaRPr lang="en-CA" dirty="0"/>
          </a:p>
        </p:txBody>
      </p:sp>
      <p:sp>
        <p:nvSpPr>
          <p:cNvPr id="3" name="Content Placeholder 2"/>
          <p:cNvSpPr>
            <a:spLocks noGrp="1"/>
          </p:cNvSpPr>
          <p:nvPr>
            <p:ph idx="1"/>
          </p:nvPr>
        </p:nvSpPr>
        <p:spPr>
          <a:xfrm>
            <a:off x="378810" y="909436"/>
            <a:ext cx="8686800" cy="4061094"/>
          </a:xfrm>
        </p:spPr>
        <p:txBody>
          <a:bodyPr>
            <a:normAutofit fontScale="70000" lnSpcReduction="20000"/>
          </a:bodyPr>
          <a:lstStyle/>
          <a:p>
            <a:r>
              <a:rPr lang="en-US" sz="4000" dirty="0" smtClean="0"/>
              <a:t>The </a:t>
            </a:r>
            <a:r>
              <a:rPr lang="en-US" sz="4000" dirty="0"/>
              <a:t>final gating is implemented as an </a:t>
            </a:r>
            <a:r>
              <a:rPr lang="en-US" sz="4000" dirty="0" err="1"/>
              <a:t>elementwise</a:t>
            </a:r>
            <a:r>
              <a:rPr lang="en-US" sz="4000" dirty="0"/>
              <a:t> product between the output gate and the transformed memory contents, </a:t>
            </a:r>
            <a:r>
              <a:rPr lang="en-US" sz="4000" b="1" dirty="0" err="1" smtClean="0"/>
              <a:t>h</a:t>
            </a:r>
            <a:r>
              <a:rPr lang="en-US" sz="4000" baseline="-25000" dirty="0" err="1" smtClean="0"/>
              <a:t>t</a:t>
            </a:r>
            <a:r>
              <a:rPr lang="en-US" sz="4000" dirty="0" smtClean="0"/>
              <a:t> = </a:t>
            </a:r>
            <a:r>
              <a:rPr lang="en-US" sz="4000" b="1" dirty="0" err="1" smtClean="0"/>
              <a:t>o</a:t>
            </a:r>
            <a:r>
              <a:rPr lang="en-US" sz="4000" baseline="-25000" dirty="0" err="1" smtClean="0"/>
              <a:t>t</a:t>
            </a:r>
            <a:r>
              <a:rPr lang="en-US" sz="4000" dirty="0" smtClean="0"/>
              <a:t> </a:t>
            </a:r>
            <a:r>
              <a:rPr lang="en-US" sz="7100" baseline="-25000" dirty="0" smtClean="0"/>
              <a:t>° </a:t>
            </a:r>
            <a:r>
              <a:rPr lang="en-US" sz="4000" b="1" dirty="0" err="1" smtClean="0"/>
              <a:t>y</a:t>
            </a:r>
            <a:r>
              <a:rPr lang="en-US" sz="4000" baseline="-25000" dirty="0" err="1" smtClean="0"/>
              <a:t>t</a:t>
            </a:r>
            <a:endParaRPr lang="en-US" sz="4000" baseline="-25000" dirty="0"/>
          </a:p>
          <a:p>
            <a:r>
              <a:rPr lang="en-US" sz="4000" dirty="0"/>
              <a:t>M</a:t>
            </a:r>
            <a:r>
              <a:rPr lang="en-US" sz="4000" dirty="0" smtClean="0"/>
              <a:t>emory </a:t>
            </a:r>
            <a:r>
              <a:rPr lang="en-US" sz="4000" dirty="0"/>
              <a:t>units are typically transformed by the </a:t>
            </a:r>
            <a:r>
              <a:rPr lang="en-US" sz="4000" dirty="0" err="1"/>
              <a:t>tanh</a:t>
            </a:r>
            <a:r>
              <a:rPr lang="en-US" sz="4000" dirty="0"/>
              <a:t> function prior to the gated </a:t>
            </a:r>
            <a:r>
              <a:rPr lang="en-US" sz="4000" dirty="0" smtClean="0"/>
              <a:t>output, such that </a:t>
            </a:r>
            <a:r>
              <a:rPr lang="en-US" sz="4000" b="1" dirty="0" err="1" smtClean="0"/>
              <a:t>y</a:t>
            </a:r>
            <a:r>
              <a:rPr lang="en-US" sz="4000" baseline="-25000" dirty="0" err="1" smtClean="0"/>
              <a:t>t</a:t>
            </a:r>
            <a:r>
              <a:rPr lang="en-US" sz="4000" dirty="0" smtClean="0"/>
              <a:t>=</a:t>
            </a:r>
            <a:r>
              <a:rPr lang="en-US" sz="4000" dirty="0" err="1" smtClean="0"/>
              <a:t>tanh</a:t>
            </a:r>
            <a:r>
              <a:rPr lang="en-US" sz="4000" dirty="0" smtClean="0"/>
              <a:t>(</a:t>
            </a:r>
            <a:r>
              <a:rPr lang="en-US" sz="4000" b="1" dirty="0" err="1" smtClean="0"/>
              <a:t>c</a:t>
            </a:r>
            <a:r>
              <a:rPr lang="en-US" sz="4000" baseline="-25000" dirty="0" err="1" smtClean="0"/>
              <a:t>t</a:t>
            </a:r>
            <a:r>
              <a:rPr lang="en-US" sz="4000" dirty="0" smtClean="0"/>
              <a:t>)</a:t>
            </a:r>
          </a:p>
          <a:p>
            <a:r>
              <a:rPr lang="en-US" sz="4000" dirty="0" smtClean="0"/>
              <a:t>Memory units or cells </a:t>
            </a:r>
            <a:r>
              <a:rPr lang="en-US" sz="4000" dirty="0"/>
              <a:t>are updated </a:t>
            </a:r>
            <a:r>
              <a:rPr lang="en-US" sz="4000" dirty="0" smtClean="0"/>
              <a:t>by </a:t>
            </a:r>
            <a:r>
              <a:rPr lang="en-US" sz="4000" b="1" dirty="0" err="1" smtClean="0"/>
              <a:t>c</a:t>
            </a:r>
            <a:r>
              <a:rPr lang="en-US" sz="4000" baseline="-25000" dirty="0" err="1" smtClean="0"/>
              <a:t>t</a:t>
            </a:r>
            <a:r>
              <a:rPr lang="en-US" sz="4000" dirty="0" smtClean="0"/>
              <a:t> </a:t>
            </a:r>
            <a:r>
              <a:rPr lang="en-US" sz="4000" dirty="0"/>
              <a:t>= </a:t>
            </a:r>
            <a:r>
              <a:rPr lang="en-US" sz="4000" b="1" dirty="0" err="1"/>
              <a:t>f</a:t>
            </a:r>
            <a:r>
              <a:rPr lang="en-US" sz="4000" baseline="-25000" dirty="0" err="1" smtClean="0"/>
              <a:t>t</a:t>
            </a:r>
            <a:r>
              <a:rPr lang="en-US" sz="4000" dirty="0" smtClean="0"/>
              <a:t> </a:t>
            </a:r>
            <a:r>
              <a:rPr lang="en-US" sz="7100" baseline="-25000" dirty="0"/>
              <a:t>° </a:t>
            </a:r>
            <a:r>
              <a:rPr lang="en-US" sz="4000" b="1" dirty="0" smtClean="0"/>
              <a:t>c</a:t>
            </a:r>
            <a:r>
              <a:rPr lang="en-US" sz="4000" baseline="-25000" dirty="0" smtClean="0"/>
              <a:t>t-1</a:t>
            </a:r>
            <a:r>
              <a:rPr lang="en-US" sz="4000" dirty="0" smtClean="0"/>
              <a:t>+ </a:t>
            </a:r>
            <a:r>
              <a:rPr lang="en-US" sz="4000" b="1" dirty="0" smtClean="0"/>
              <a:t>i</a:t>
            </a:r>
            <a:r>
              <a:rPr lang="en-US" sz="4000" baseline="-25000" dirty="0" smtClean="0"/>
              <a:t>t</a:t>
            </a:r>
            <a:r>
              <a:rPr lang="en-US" sz="4000" dirty="0" smtClean="0"/>
              <a:t> </a:t>
            </a:r>
            <a:r>
              <a:rPr lang="en-US" sz="7100" baseline="-25000" dirty="0"/>
              <a:t>° </a:t>
            </a:r>
            <a:r>
              <a:rPr lang="en-US" sz="4000" b="1" dirty="0" err="1" smtClean="0"/>
              <a:t>s</a:t>
            </a:r>
            <a:r>
              <a:rPr lang="en-US" sz="4000" baseline="-25000" dirty="0" err="1" smtClean="0"/>
              <a:t>t</a:t>
            </a:r>
            <a:r>
              <a:rPr lang="en-US" sz="4000" dirty="0" smtClean="0"/>
              <a:t>                               an </a:t>
            </a:r>
            <a:r>
              <a:rPr lang="en-US" sz="4000" dirty="0" err="1"/>
              <a:t>elementwise</a:t>
            </a:r>
            <a:r>
              <a:rPr lang="en-US" sz="4000" dirty="0"/>
              <a:t> product between the forget gates </a:t>
            </a:r>
            <a:r>
              <a:rPr lang="en-US" sz="4000" dirty="0" smtClean="0"/>
              <a:t>and </a:t>
            </a:r>
            <a:r>
              <a:rPr lang="en-US" sz="4000" dirty="0"/>
              <a:t>the previous contents of the memory </a:t>
            </a:r>
            <a:r>
              <a:rPr lang="en-US" sz="4000" dirty="0" smtClean="0"/>
              <a:t>units, </a:t>
            </a:r>
            <a:r>
              <a:rPr lang="en-US" sz="4000" dirty="0"/>
              <a:t>plus the </a:t>
            </a:r>
            <a:r>
              <a:rPr lang="en-US" sz="4000" dirty="0" err="1"/>
              <a:t>elementwise</a:t>
            </a:r>
            <a:r>
              <a:rPr lang="en-US" sz="4000" dirty="0"/>
              <a:t> product of the input gates </a:t>
            </a:r>
            <a:r>
              <a:rPr lang="en-US" sz="4000" dirty="0" smtClean="0"/>
              <a:t>and </a:t>
            </a:r>
            <a:r>
              <a:rPr lang="en-US" sz="4000" dirty="0"/>
              <a:t>the new potential inputs . </a:t>
            </a:r>
            <a:endParaRPr lang="en-CA" sz="3900" dirty="0"/>
          </a:p>
        </p:txBody>
      </p:sp>
      <p:pic>
        <p:nvPicPr>
          <p:cNvPr id="4" name="Picture 3"/>
          <p:cNvPicPr>
            <a:picLocks noChangeAspect="1"/>
          </p:cNvPicPr>
          <p:nvPr/>
        </p:nvPicPr>
        <p:blipFill>
          <a:blip r:embed="rId3"/>
          <a:stretch>
            <a:fillRect/>
          </a:stretch>
        </p:blipFill>
        <p:spPr>
          <a:xfrm>
            <a:off x="5858446" y="4542611"/>
            <a:ext cx="3286046" cy="2279105"/>
          </a:xfrm>
          <a:prstGeom prst="rect">
            <a:avLst/>
          </a:prstGeom>
        </p:spPr>
      </p:pic>
      <p:pic>
        <p:nvPicPr>
          <p:cNvPr id="6" name="Picture 5"/>
          <p:cNvPicPr>
            <a:picLocks noChangeAspect="1"/>
          </p:cNvPicPr>
          <p:nvPr/>
        </p:nvPicPr>
        <p:blipFill>
          <a:blip r:embed="rId4"/>
          <a:stretch>
            <a:fillRect/>
          </a:stretch>
        </p:blipFill>
        <p:spPr>
          <a:xfrm>
            <a:off x="2892705" y="4730771"/>
            <a:ext cx="2962753" cy="2056239"/>
          </a:xfrm>
          <a:prstGeom prst="rect">
            <a:avLst/>
          </a:prstGeom>
        </p:spPr>
      </p:pic>
      <p:pic>
        <p:nvPicPr>
          <p:cNvPr id="7" name="Picture 6"/>
          <p:cNvPicPr>
            <a:picLocks noChangeAspect="1"/>
          </p:cNvPicPr>
          <p:nvPr/>
        </p:nvPicPr>
        <p:blipFill>
          <a:blip r:embed="rId5"/>
          <a:stretch>
            <a:fillRect/>
          </a:stretch>
        </p:blipFill>
        <p:spPr>
          <a:xfrm>
            <a:off x="2599" y="4730771"/>
            <a:ext cx="2962753" cy="2056239"/>
          </a:xfrm>
          <a:prstGeom prst="rect">
            <a:avLst/>
          </a:prstGeom>
        </p:spPr>
      </p:pic>
    </p:spTree>
    <p:extLst>
      <p:ext uri="{BB962C8B-B14F-4D97-AF65-F5344CB8AC3E}">
        <p14:creationId xmlns:p14="http://schemas.microsoft.com/office/powerpoint/2010/main" val="438158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08008" y="1531881"/>
            <a:ext cx="6631406" cy="4599347"/>
          </a:xfrm>
          <a:prstGeom prst="rect">
            <a:avLst/>
          </a:prstGeom>
        </p:spPr>
      </p:pic>
      <p:sp>
        <p:nvSpPr>
          <p:cNvPr id="60" name="Title 1"/>
          <p:cNvSpPr txBox="1">
            <a:spLocks/>
          </p:cNvSpPr>
          <p:nvPr/>
        </p:nvSpPr>
        <p:spPr>
          <a:xfrm>
            <a:off x="457200" y="7284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CA" smtClean="0"/>
              <a:t>LSTM achitecture</a:t>
            </a:r>
            <a:endParaRPr lang="en-CA"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Freeform 164"/>
          <p:cNvSpPr/>
          <p:nvPr/>
        </p:nvSpPr>
        <p:spPr>
          <a:xfrm rot="21055278">
            <a:off x="2823257" y="5271140"/>
            <a:ext cx="345967" cy="1076523"/>
          </a:xfrm>
          <a:custGeom>
            <a:avLst/>
            <a:gdLst>
              <a:gd name="connsiteX0" fmla="*/ 138043 w 237435"/>
              <a:gd name="connsiteY0" fmla="*/ 1071217 h 1071217"/>
              <a:gd name="connsiteX1" fmla="*/ 16565 w 237435"/>
              <a:gd name="connsiteY1" fmla="*/ 541130 h 1071217"/>
              <a:gd name="connsiteX2" fmla="*/ 237435 w 237435"/>
              <a:gd name="connsiteY2" fmla="*/ 0 h 1071217"/>
            </a:gdLst>
            <a:ahLst/>
            <a:cxnLst>
              <a:cxn ang="0">
                <a:pos x="connsiteX0" y="connsiteY0"/>
              </a:cxn>
              <a:cxn ang="0">
                <a:pos x="connsiteX1" y="connsiteY1"/>
              </a:cxn>
              <a:cxn ang="0">
                <a:pos x="connsiteX2" y="connsiteY2"/>
              </a:cxn>
            </a:cxnLst>
            <a:rect l="l" t="t" r="r" b="b"/>
            <a:pathLst>
              <a:path w="237435" h="1071217">
                <a:moveTo>
                  <a:pt x="138043" y="1071217"/>
                </a:moveTo>
                <a:cubicBezTo>
                  <a:pt x="69021" y="895441"/>
                  <a:pt x="0" y="719666"/>
                  <a:pt x="16565" y="541130"/>
                </a:cubicBezTo>
                <a:cubicBezTo>
                  <a:pt x="33130" y="362594"/>
                  <a:pt x="237435" y="0"/>
                  <a:pt x="237435" y="0"/>
                </a:cubicBezTo>
              </a:path>
            </a:pathLst>
          </a:cu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9" name="Freeform 158"/>
          <p:cNvSpPr/>
          <p:nvPr/>
        </p:nvSpPr>
        <p:spPr>
          <a:xfrm rot="21055278">
            <a:off x="1804566" y="5271140"/>
            <a:ext cx="345967" cy="1076523"/>
          </a:xfrm>
          <a:custGeom>
            <a:avLst/>
            <a:gdLst>
              <a:gd name="connsiteX0" fmla="*/ 138043 w 237435"/>
              <a:gd name="connsiteY0" fmla="*/ 1071217 h 1071217"/>
              <a:gd name="connsiteX1" fmla="*/ 16565 w 237435"/>
              <a:gd name="connsiteY1" fmla="*/ 541130 h 1071217"/>
              <a:gd name="connsiteX2" fmla="*/ 237435 w 237435"/>
              <a:gd name="connsiteY2" fmla="*/ 0 h 1071217"/>
            </a:gdLst>
            <a:ahLst/>
            <a:cxnLst>
              <a:cxn ang="0">
                <a:pos x="connsiteX0" y="connsiteY0"/>
              </a:cxn>
              <a:cxn ang="0">
                <a:pos x="connsiteX1" y="connsiteY1"/>
              </a:cxn>
              <a:cxn ang="0">
                <a:pos x="connsiteX2" y="connsiteY2"/>
              </a:cxn>
            </a:cxnLst>
            <a:rect l="l" t="t" r="r" b="b"/>
            <a:pathLst>
              <a:path w="237435" h="1071217">
                <a:moveTo>
                  <a:pt x="138043" y="1071217"/>
                </a:moveTo>
                <a:cubicBezTo>
                  <a:pt x="69021" y="895441"/>
                  <a:pt x="0" y="719666"/>
                  <a:pt x="16565" y="541130"/>
                </a:cubicBezTo>
                <a:cubicBezTo>
                  <a:pt x="33130" y="362594"/>
                  <a:pt x="237435" y="0"/>
                  <a:pt x="237435" y="0"/>
                </a:cubicBezTo>
              </a:path>
            </a:pathLst>
          </a:cu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7" name="Freeform 156"/>
          <p:cNvSpPr/>
          <p:nvPr/>
        </p:nvSpPr>
        <p:spPr>
          <a:xfrm rot="21055278">
            <a:off x="1057013" y="5281645"/>
            <a:ext cx="345967" cy="1076523"/>
          </a:xfrm>
          <a:custGeom>
            <a:avLst/>
            <a:gdLst>
              <a:gd name="connsiteX0" fmla="*/ 138043 w 237435"/>
              <a:gd name="connsiteY0" fmla="*/ 1071217 h 1071217"/>
              <a:gd name="connsiteX1" fmla="*/ 16565 w 237435"/>
              <a:gd name="connsiteY1" fmla="*/ 541130 h 1071217"/>
              <a:gd name="connsiteX2" fmla="*/ 237435 w 237435"/>
              <a:gd name="connsiteY2" fmla="*/ 0 h 1071217"/>
            </a:gdLst>
            <a:ahLst/>
            <a:cxnLst>
              <a:cxn ang="0">
                <a:pos x="connsiteX0" y="connsiteY0"/>
              </a:cxn>
              <a:cxn ang="0">
                <a:pos x="connsiteX1" y="connsiteY1"/>
              </a:cxn>
              <a:cxn ang="0">
                <a:pos x="connsiteX2" y="connsiteY2"/>
              </a:cxn>
            </a:cxnLst>
            <a:rect l="l" t="t" r="r" b="b"/>
            <a:pathLst>
              <a:path w="237435" h="1071217">
                <a:moveTo>
                  <a:pt x="138043" y="1071217"/>
                </a:moveTo>
                <a:cubicBezTo>
                  <a:pt x="69021" y="895441"/>
                  <a:pt x="0" y="719666"/>
                  <a:pt x="16565" y="541130"/>
                </a:cubicBezTo>
                <a:cubicBezTo>
                  <a:pt x="33130" y="362594"/>
                  <a:pt x="237435" y="0"/>
                  <a:pt x="237435" y="0"/>
                </a:cubicBezTo>
              </a:path>
            </a:pathLst>
          </a:cu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8" name="Freeform 157"/>
          <p:cNvSpPr/>
          <p:nvPr/>
        </p:nvSpPr>
        <p:spPr>
          <a:xfrm rot="544722" flipH="1">
            <a:off x="1437384" y="4569884"/>
            <a:ext cx="350951" cy="1071217"/>
          </a:xfrm>
          <a:custGeom>
            <a:avLst/>
            <a:gdLst>
              <a:gd name="connsiteX0" fmla="*/ 138043 w 237435"/>
              <a:gd name="connsiteY0" fmla="*/ 1071217 h 1071217"/>
              <a:gd name="connsiteX1" fmla="*/ 16565 w 237435"/>
              <a:gd name="connsiteY1" fmla="*/ 541130 h 1071217"/>
              <a:gd name="connsiteX2" fmla="*/ 237435 w 237435"/>
              <a:gd name="connsiteY2" fmla="*/ 0 h 1071217"/>
            </a:gdLst>
            <a:ahLst/>
            <a:cxnLst>
              <a:cxn ang="0">
                <a:pos x="connsiteX0" y="connsiteY0"/>
              </a:cxn>
              <a:cxn ang="0">
                <a:pos x="connsiteX1" y="connsiteY1"/>
              </a:cxn>
              <a:cxn ang="0">
                <a:pos x="connsiteX2" y="connsiteY2"/>
              </a:cxn>
            </a:cxnLst>
            <a:rect l="l" t="t" r="r" b="b"/>
            <a:pathLst>
              <a:path w="237435" h="1071217">
                <a:moveTo>
                  <a:pt x="138043" y="1071217"/>
                </a:moveTo>
                <a:cubicBezTo>
                  <a:pt x="69021" y="895441"/>
                  <a:pt x="0" y="719666"/>
                  <a:pt x="16565" y="541130"/>
                </a:cubicBezTo>
                <a:cubicBezTo>
                  <a:pt x="33130" y="362594"/>
                  <a:pt x="237435" y="0"/>
                  <a:pt x="237435" y="0"/>
                </a:cubicBezTo>
              </a:path>
            </a:pathLst>
          </a:cu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6" name="Freeform 155"/>
          <p:cNvSpPr/>
          <p:nvPr/>
        </p:nvSpPr>
        <p:spPr>
          <a:xfrm rot="21055278">
            <a:off x="275162" y="5283847"/>
            <a:ext cx="345967" cy="1076523"/>
          </a:xfrm>
          <a:custGeom>
            <a:avLst/>
            <a:gdLst>
              <a:gd name="connsiteX0" fmla="*/ 138043 w 237435"/>
              <a:gd name="connsiteY0" fmla="*/ 1071217 h 1071217"/>
              <a:gd name="connsiteX1" fmla="*/ 16565 w 237435"/>
              <a:gd name="connsiteY1" fmla="*/ 541130 h 1071217"/>
              <a:gd name="connsiteX2" fmla="*/ 237435 w 237435"/>
              <a:gd name="connsiteY2" fmla="*/ 0 h 1071217"/>
            </a:gdLst>
            <a:ahLst/>
            <a:cxnLst>
              <a:cxn ang="0">
                <a:pos x="connsiteX0" y="connsiteY0"/>
              </a:cxn>
              <a:cxn ang="0">
                <a:pos x="connsiteX1" y="connsiteY1"/>
              </a:cxn>
              <a:cxn ang="0">
                <a:pos x="connsiteX2" y="connsiteY2"/>
              </a:cxn>
            </a:cxnLst>
            <a:rect l="l" t="t" r="r" b="b"/>
            <a:pathLst>
              <a:path w="237435" h="1071217">
                <a:moveTo>
                  <a:pt x="138043" y="1071217"/>
                </a:moveTo>
                <a:cubicBezTo>
                  <a:pt x="69021" y="895441"/>
                  <a:pt x="0" y="719666"/>
                  <a:pt x="16565" y="541130"/>
                </a:cubicBezTo>
                <a:cubicBezTo>
                  <a:pt x="33130" y="362594"/>
                  <a:pt x="237435" y="0"/>
                  <a:pt x="237435" y="0"/>
                </a:cubicBezTo>
              </a:path>
            </a:pathLst>
          </a:cu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Oval 4"/>
          <p:cNvSpPr>
            <a:spLocks noChangeArrowheads="1"/>
          </p:cNvSpPr>
          <p:nvPr/>
        </p:nvSpPr>
        <p:spPr bwMode="auto">
          <a:xfrm>
            <a:off x="1260483" y="56405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65" name="Oval 5"/>
          <p:cNvSpPr>
            <a:spLocks noChangeArrowheads="1"/>
          </p:cNvSpPr>
          <p:nvPr/>
        </p:nvSpPr>
        <p:spPr bwMode="auto">
          <a:xfrm>
            <a:off x="498483" y="56405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66" name="Oval 6"/>
          <p:cNvSpPr>
            <a:spLocks noChangeArrowheads="1"/>
          </p:cNvSpPr>
          <p:nvPr/>
        </p:nvSpPr>
        <p:spPr bwMode="auto">
          <a:xfrm>
            <a:off x="2022483" y="56405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67" name="Oval 7"/>
          <p:cNvSpPr>
            <a:spLocks noChangeArrowheads="1"/>
          </p:cNvSpPr>
          <p:nvPr/>
        </p:nvSpPr>
        <p:spPr bwMode="auto">
          <a:xfrm>
            <a:off x="3013083" y="56405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68" name="Oval 8"/>
          <p:cNvSpPr>
            <a:spLocks noChangeArrowheads="1"/>
          </p:cNvSpPr>
          <p:nvPr/>
        </p:nvSpPr>
        <p:spPr bwMode="auto">
          <a:xfrm>
            <a:off x="1260483" y="63263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69" name="Oval 9"/>
          <p:cNvSpPr>
            <a:spLocks noChangeArrowheads="1"/>
          </p:cNvSpPr>
          <p:nvPr/>
        </p:nvSpPr>
        <p:spPr bwMode="auto">
          <a:xfrm>
            <a:off x="498483" y="63263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70" name="Oval 10"/>
          <p:cNvSpPr>
            <a:spLocks noChangeArrowheads="1"/>
          </p:cNvSpPr>
          <p:nvPr/>
        </p:nvSpPr>
        <p:spPr bwMode="auto">
          <a:xfrm>
            <a:off x="2022483" y="63263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71" name="Oval 11"/>
          <p:cNvSpPr>
            <a:spLocks noChangeArrowheads="1"/>
          </p:cNvSpPr>
          <p:nvPr/>
        </p:nvSpPr>
        <p:spPr bwMode="auto">
          <a:xfrm>
            <a:off x="3013083" y="63263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72" name="Line 12"/>
          <p:cNvSpPr>
            <a:spLocks noChangeShapeType="1"/>
          </p:cNvSpPr>
          <p:nvPr/>
        </p:nvSpPr>
        <p:spPr bwMode="auto">
          <a:xfrm>
            <a:off x="803283" y="5792930"/>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73" name="Line 13"/>
          <p:cNvSpPr>
            <a:spLocks noChangeShapeType="1"/>
          </p:cNvSpPr>
          <p:nvPr/>
        </p:nvSpPr>
        <p:spPr bwMode="auto">
          <a:xfrm>
            <a:off x="650883" y="5945330"/>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74" name="Line 14"/>
          <p:cNvSpPr>
            <a:spLocks noChangeShapeType="1"/>
          </p:cNvSpPr>
          <p:nvPr/>
        </p:nvSpPr>
        <p:spPr bwMode="auto">
          <a:xfrm>
            <a:off x="1412883" y="5945330"/>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75" name="Line 15"/>
          <p:cNvSpPr>
            <a:spLocks noChangeShapeType="1"/>
          </p:cNvSpPr>
          <p:nvPr/>
        </p:nvSpPr>
        <p:spPr bwMode="auto">
          <a:xfrm>
            <a:off x="2174883" y="5945330"/>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76" name="Line 16"/>
          <p:cNvSpPr>
            <a:spLocks noChangeShapeType="1"/>
          </p:cNvSpPr>
          <p:nvPr/>
        </p:nvSpPr>
        <p:spPr bwMode="auto">
          <a:xfrm>
            <a:off x="3165483" y="5945330"/>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77" name="Line 17"/>
          <p:cNvSpPr>
            <a:spLocks noChangeShapeType="1"/>
          </p:cNvSpPr>
          <p:nvPr/>
        </p:nvSpPr>
        <p:spPr bwMode="auto">
          <a:xfrm>
            <a:off x="1565283" y="5792930"/>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78" name="Line 18"/>
          <p:cNvSpPr>
            <a:spLocks noChangeShapeType="1"/>
          </p:cNvSpPr>
          <p:nvPr/>
        </p:nvSpPr>
        <p:spPr bwMode="auto">
          <a:xfrm>
            <a:off x="2327283" y="5792930"/>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79" name="Text Box 19"/>
          <p:cNvSpPr txBox="1">
            <a:spLocks noChangeArrowheads="1"/>
          </p:cNvSpPr>
          <p:nvPr/>
        </p:nvSpPr>
        <p:spPr bwMode="auto">
          <a:xfrm>
            <a:off x="2479683" y="6173930"/>
            <a:ext cx="457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a:ea typeface="ＭＳ Ｐゴシック" pitchFamily="26" charset="-128"/>
                <a:cs typeface="ＭＳ Ｐゴシック" pitchFamily="26" charset="-128"/>
              </a:rPr>
              <a:t>…</a:t>
            </a:r>
          </a:p>
        </p:txBody>
      </p:sp>
      <p:sp>
        <p:nvSpPr>
          <p:cNvPr id="123" name="Oval 4"/>
          <p:cNvSpPr>
            <a:spLocks noChangeArrowheads="1"/>
          </p:cNvSpPr>
          <p:nvPr/>
        </p:nvSpPr>
        <p:spPr bwMode="auto">
          <a:xfrm>
            <a:off x="1253226" y="4958359"/>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124" name="Oval 5"/>
          <p:cNvSpPr>
            <a:spLocks noChangeArrowheads="1"/>
          </p:cNvSpPr>
          <p:nvPr/>
        </p:nvSpPr>
        <p:spPr bwMode="auto">
          <a:xfrm>
            <a:off x="491226" y="4958359"/>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126" name="Oval 6"/>
          <p:cNvSpPr>
            <a:spLocks noChangeArrowheads="1"/>
          </p:cNvSpPr>
          <p:nvPr/>
        </p:nvSpPr>
        <p:spPr bwMode="auto">
          <a:xfrm>
            <a:off x="2015226" y="4958359"/>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128" name="Oval 7"/>
          <p:cNvSpPr>
            <a:spLocks noChangeArrowheads="1"/>
          </p:cNvSpPr>
          <p:nvPr/>
        </p:nvSpPr>
        <p:spPr bwMode="auto">
          <a:xfrm>
            <a:off x="3005826" y="4958359"/>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129" name="Line 12"/>
          <p:cNvSpPr>
            <a:spLocks noChangeShapeType="1"/>
          </p:cNvSpPr>
          <p:nvPr/>
        </p:nvSpPr>
        <p:spPr bwMode="auto">
          <a:xfrm>
            <a:off x="796026" y="5110759"/>
            <a:ext cx="457200" cy="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30" name="Line 17"/>
          <p:cNvSpPr>
            <a:spLocks noChangeShapeType="1"/>
          </p:cNvSpPr>
          <p:nvPr/>
        </p:nvSpPr>
        <p:spPr bwMode="auto">
          <a:xfrm>
            <a:off x="1558026" y="5110759"/>
            <a:ext cx="457200" cy="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31" name="Line 18"/>
          <p:cNvSpPr>
            <a:spLocks noChangeShapeType="1"/>
          </p:cNvSpPr>
          <p:nvPr/>
        </p:nvSpPr>
        <p:spPr bwMode="auto">
          <a:xfrm>
            <a:off x="2320026" y="5110759"/>
            <a:ext cx="457200" cy="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32" name="Oval 4"/>
          <p:cNvSpPr>
            <a:spLocks noChangeArrowheads="1"/>
          </p:cNvSpPr>
          <p:nvPr/>
        </p:nvSpPr>
        <p:spPr bwMode="auto">
          <a:xfrm>
            <a:off x="1260483" y="4276188"/>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33" name="Oval 5"/>
          <p:cNvSpPr>
            <a:spLocks noChangeArrowheads="1"/>
          </p:cNvSpPr>
          <p:nvPr/>
        </p:nvSpPr>
        <p:spPr bwMode="auto">
          <a:xfrm>
            <a:off x="498483" y="4276188"/>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34" name="Oval 6"/>
          <p:cNvSpPr>
            <a:spLocks noChangeArrowheads="1"/>
          </p:cNvSpPr>
          <p:nvPr/>
        </p:nvSpPr>
        <p:spPr bwMode="auto">
          <a:xfrm>
            <a:off x="2022483" y="4276188"/>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35" name="Oval 7"/>
          <p:cNvSpPr>
            <a:spLocks noChangeArrowheads="1"/>
          </p:cNvSpPr>
          <p:nvPr/>
        </p:nvSpPr>
        <p:spPr bwMode="auto">
          <a:xfrm>
            <a:off x="3013083" y="4276188"/>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36" name="Line 13"/>
          <p:cNvSpPr>
            <a:spLocks noChangeShapeType="1"/>
          </p:cNvSpPr>
          <p:nvPr/>
        </p:nvSpPr>
        <p:spPr bwMode="auto">
          <a:xfrm>
            <a:off x="650883" y="4580988"/>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37" name="Line 14"/>
          <p:cNvSpPr>
            <a:spLocks noChangeShapeType="1"/>
          </p:cNvSpPr>
          <p:nvPr/>
        </p:nvSpPr>
        <p:spPr bwMode="auto">
          <a:xfrm>
            <a:off x="1412883" y="4580988"/>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38" name="Line 15"/>
          <p:cNvSpPr>
            <a:spLocks noChangeShapeType="1"/>
          </p:cNvSpPr>
          <p:nvPr/>
        </p:nvSpPr>
        <p:spPr bwMode="auto">
          <a:xfrm>
            <a:off x="2174883" y="4580988"/>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39" name="Line 16"/>
          <p:cNvSpPr>
            <a:spLocks noChangeShapeType="1"/>
          </p:cNvSpPr>
          <p:nvPr/>
        </p:nvSpPr>
        <p:spPr bwMode="auto">
          <a:xfrm>
            <a:off x="3165483" y="4580988"/>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54" name="Freeform 153"/>
          <p:cNvSpPr/>
          <p:nvPr/>
        </p:nvSpPr>
        <p:spPr>
          <a:xfrm rot="544722" flipH="1">
            <a:off x="677619" y="4572086"/>
            <a:ext cx="350951" cy="1071217"/>
          </a:xfrm>
          <a:custGeom>
            <a:avLst/>
            <a:gdLst>
              <a:gd name="connsiteX0" fmla="*/ 138043 w 237435"/>
              <a:gd name="connsiteY0" fmla="*/ 1071217 h 1071217"/>
              <a:gd name="connsiteX1" fmla="*/ 16565 w 237435"/>
              <a:gd name="connsiteY1" fmla="*/ 541130 h 1071217"/>
              <a:gd name="connsiteX2" fmla="*/ 237435 w 237435"/>
              <a:gd name="connsiteY2" fmla="*/ 0 h 1071217"/>
            </a:gdLst>
            <a:ahLst/>
            <a:cxnLst>
              <a:cxn ang="0">
                <a:pos x="connsiteX0" y="connsiteY0"/>
              </a:cxn>
              <a:cxn ang="0">
                <a:pos x="connsiteX1" y="connsiteY1"/>
              </a:cxn>
              <a:cxn ang="0">
                <a:pos x="connsiteX2" y="connsiteY2"/>
              </a:cxn>
            </a:cxnLst>
            <a:rect l="l" t="t" r="r" b="b"/>
            <a:pathLst>
              <a:path w="237435" h="1071217">
                <a:moveTo>
                  <a:pt x="138043" y="1071217"/>
                </a:moveTo>
                <a:cubicBezTo>
                  <a:pt x="69021" y="895441"/>
                  <a:pt x="0" y="719666"/>
                  <a:pt x="16565" y="541130"/>
                </a:cubicBezTo>
                <a:cubicBezTo>
                  <a:pt x="33130" y="362594"/>
                  <a:pt x="237435" y="0"/>
                  <a:pt x="237435" y="0"/>
                </a:cubicBezTo>
              </a:path>
            </a:pathLst>
          </a:cu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0" name="Freeform 159"/>
          <p:cNvSpPr/>
          <p:nvPr/>
        </p:nvSpPr>
        <p:spPr>
          <a:xfrm rot="544722" flipH="1">
            <a:off x="2207023" y="4559379"/>
            <a:ext cx="350951" cy="1071217"/>
          </a:xfrm>
          <a:custGeom>
            <a:avLst/>
            <a:gdLst>
              <a:gd name="connsiteX0" fmla="*/ 138043 w 237435"/>
              <a:gd name="connsiteY0" fmla="*/ 1071217 h 1071217"/>
              <a:gd name="connsiteX1" fmla="*/ 16565 w 237435"/>
              <a:gd name="connsiteY1" fmla="*/ 541130 h 1071217"/>
              <a:gd name="connsiteX2" fmla="*/ 237435 w 237435"/>
              <a:gd name="connsiteY2" fmla="*/ 0 h 1071217"/>
            </a:gdLst>
            <a:ahLst/>
            <a:cxnLst>
              <a:cxn ang="0">
                <a:pos x="connsiteX0" y="connsiteY0"/>
              </a:cxn>
              <a:cxn ang="0">
                <a:pos x="connsiteX1" y="connsiteY1"/>
              </a:cxn>
              <a:cxn ang="0">
                <a:pos x="connsiteX2" y="connsiteY2"/>
              </a:cxn>
            </a:cxnLst>
            <a:rect l="l" t="t" r="r" b="b"/>
            <a:pathLst>
              <a:path w="237435" h="1071217">
                <a:moveTo>
                  <a:pt x="138043" y="1071217"/>
                </a:moveTo>
                <a:cubicBezTo>
                  <a:pt x="69021" y="895441"/>
                  <a:pt x="0" y="719666"/>
                  <a:pt x="16565" y="541130"/>
                </a:cubicBezTo>
                <a:cubicBezTo>
                  <a:pt x="33130" y="362594"/>
                  <a:pt x="237435" y="0"/>
                  <a:pt x="237435" y="0"/>
                </a:cubicBezTo>
              </a:path>
            </a:pathLst>
          </a:cu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6" name="Freeform 165"/>
          <p:cNvSpPr/>
          <p:nvPr/>
        </p:nvSpPr>
        <p:spPr>
          <a:xfrm rot="544722" flipH="1">
            <a:off x="3192585" y="4570422"/>
            <a:ext cx="350951" cy="1071217"/>
          </a:xfrm>
          <a:custGeom>
            <a:avLst/>
            <a:gdLst>
              <a:gd name="connsiteX0" fmla="*/ 138043 w 237435"/>
              <a:gd name="connsiteY0" fmla="*/ 1071217 h 1071217"/>
              <a:gd name="connsiteX1" fmla="*/ 16565 w 237435"/>
              <a:gd name="connsiteY1" fmla="*/ 541130 h 1071217"/>
              <a:gd name="connsiteX2" fmla="*/ 237435 w 237435"/>
              <a:gd name="connsiteY2" fmla="*/ 0 h 1071217"/>
            </a:gdLst>
            <a:ahLst/>
            <a:cxnLst>
              <a:cxn ang="0">
                <a:pos x="connsiteX0" y="connsiteY0"/>
              </a:cxn>
              <a:cxn ang="0">
                <a:pos x="connsiteX1" y="connsiteY1"/>
              </a:cxn>
              <a:cxn ang="0">
                <a:pos x="connsiteX2" y="connsiteY2"/>
              </a:cxn>
            </a:cxnLst>
            <a:rect l="l" t="t" r="r" b="b"/>
            <a:pathLst>
              <a:path w="237435" h="1071217">
                <a:moveTo>
                  <a:pt x="138043" y="1071217"/>
                </a:moveTo>
                <a:cubicBezTo>
                  <a:pt x="69021" y="895441"/>
                  <a:pt x="0" y="719666"/>
                  <a:pt x="16565" y="541130"/>
                </a:cubicBezTo>
                <a:cubicBezTo>
                  <a:pt x="33130" y="362594"/>
                  <a:pt x="237435" y="0"/>
                  <a:pt x="237435" y="0"/>
                </a:cubicBezTo>
              </a:path>
            </a:pathLst>
          </a:cu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8" name="Oval 5"/>
          <p:cNvSpPr>
            <a:spLocks noChangeArrowheads="1"/>
          </p:cNvSpPr>
          <p:nvPr/>
        </p:nvSpPr>
        <p:spPr bwMode="auto">
          <a:xfrm>
            <a:off x="4403342" y="49547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169" name="Oval 6"/>
          <p:cNvSpPr>
            <a:spLocks noChangeArrowheads="1"/>
          </p:cNvSpPr>
          <p:nvPr/>
        </p:nvSpPr>
        <p:spPr bwMode="auto">
          <a:xfrm>
            <a:off x="5165375" y="49547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170" name="Oval 7"/>
          <p:cNvSpPr>
            <a:spLocks noChangeArrowheads="1"/>
          </p:cNvSpPr>
          <p:nvPr/>
        </p:nvSpPr>
        <p:spPr bwMode="auto">
          <a:xfrm>
            <a:off x="6155975" y="49547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172" name="Oval 9"/>
          <p:cNvSpPr>
            <a:spLocks noChangeArrowheads="1"/>
          </p:cNvSpPr>
          <p:nvPr/>
        </p:nvSpPr>
        <p:spPr bwMode="auto">
          <a:xfrm>
            <a:off x="4403342" y="56405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173" name="Oval 10"/>
          <p:cNvSpPr>
            <a:spLocks noChangeArrowheads="1"/>
          </p:cNvSpPr>
          <p:nvPr/>
        </p:nvSpPr>
        <p:spPr bwMode="auto">
          <a:xfrm>
            <a:off x="5165375" y="56405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174" name="Oval 11"/>
          <p:cNvSpPr>
            <a:spLocks noChangeArrowheads="1"/>
          </p:cNvSpPr>
          <p:nvPr/>
        </p:nvSpPr>
        <p:spPr bwMode="auto">
          <a:xfrm>
            <a:off x="6155975" y="56405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175" name="Line 12"/>
          <p:cNvSpPr>
            <a:spLocks noChangeShapeType="1"/>
          </p:cNvSpPr>
          <p:nvPr/>
        </p:nvSpPr>
        <p:spPr bwMode="auto">
          <a:xfrm>
            <a:off x="4708142" y="5107130"/>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76" name="Line 13"/>
          <p:cNvSpPr>
            <a:spLocks noChangeShapeType="1"/>
          </p:cNvSpPr>
          <p:nvPr/>
        </p:nvSpPr>
        <p:spPr bwMode="auto">
          <a:xfrm>
            <a:off x="4555742" y="5259530"/>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78" name="Line 15"/>
          <p:cNvSpPr>
            <a:spLocks noChangeShapeType="1"/>
          </p:cNvSpPr>
          <p:nvPr/>
        </p:nvSpPr>
        <p:spPr bwMode="auto">
          <a:xfrm>
            <a:off x="5317775" y="5259530"/>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79" name="Line 16"/>
          <p:cNvSpPr>
            <a:spLocks noChangeShapeType="1"/>
          </p:cNvSpPr>
          <p:nvPr/>
        </p:nvSpPr>
        <p:spPr bwMode="auto">
          <a:xfrm>
            <a:off x="6308375" y="5259530"/>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81" name="Line 18"/>
          <p:cNvSpPr>
            <a:spLocks noChangeShapeType="1"/>
          </p:cNvSpPr>
          <p:nvPr/>
        </p:nvSpPr>
        <p:spPr bwMode="auto">
          <a:xfrm>
            <a:off x="5470175" y="5107130"/>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82" name="Text Box 19"/>
          <p:cNvSpPr txBox="1">
            <a:spLocks noChangeArrowheads="1"/>
          </p:cNvSpPr>
          <p:nvPr/>
        </p:nvSpPr>
        <p:spPr bwMode="auto">
          <a:xfrm>
            <a:off x="5622575" y="5488130"/>
            <a:ext cx="457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dirty="0">
                <a:ea typeface="ＭＳ Ｐゴシック" pitchFamily="26" charset="-128"/>
                <a:cs typeface="ＭＳ Ｐゴシック" pitchFamily="26" charset="-128"/>
              </a:rPr>
              <a:t>…</a:t>
            </a:r>
          </a:p>
        </p:txBody>
      </p:sp>
      <p:sp>
        <p:nvSpPr>
          <p:cNvPr id="184" name="Oval 5"/>
          <p:cNvSpPr>
            <a:spLocks noChangeArrowheads="1"/>
          </p:cNvSpPr>
          <p:nvPr/>
        </p:nvSpPr>
        <p:spPr bwMode="auto">
          <a:xfrm>
            <a:off x="6949657" y="4244954"/>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85" name="Oval 6"/>
          <p:cNvSpPr>
            <a:spLocks noChangeArrowheads="1"/>
          </p:cNvSpPr>
          <p:nvPr/>
        </p:nvSpPr>
        <p:spPr bwMode="auto">
          <a:xfrm>
            <a:off x="7711657" y="4241533"/>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86" name="Oval 7"/>
          <p:cNvSpPr>
            <a:spLocks noChangeArrowheads="1"/>
          </p:cNvSpPr>
          <p:nvPr/>
        </p:nvSpPr>
        <p:spPr bwMode="auto">
          <a:xfrm>
            <a:off x="8702257" y="4241533"/>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87" name="Line 13"/>
          <p:cNvSpPr>
            <a:spLocks noChangeShapeType="1"/>
          </p:cNvSpPr>
          <p:nvPr/>
        </p:nvSpPr>
        <p:spPr bwMode="auto">
          <a:xfrm>
            <a:off x="7102057" y="4549754"/>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89" name="Line 15"/>
          <p:cNvSpPr>
            <a:spLocks noChangeShapeType="1"/>
          </p:cNvSpPr>
          <p:nvPr/>
        </p:nvSpPr>
        <p:spPr bwMode="auto">
          <a:xfrm>
            <a:off x="7864057" y="4546333"/>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90" name="Line 16"/>
          <p:cNvSpPr>
            <a:spLocks noChangeShapeType="1"/>
          </p:cNvSpPr>
          <p:nvPr/>
        </p:nvSpPr>
        <p:spPr bwMode="auto">
          <a:xfrm>
            <a:off x="8854657" y="4546333"/>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26" name="Oval 5"/>
          <p:cNvSpPr>
            <a:spLocks noChangeArrowheads="1"/>
          </p:cNvSpPr>
          <p:nvPr/>
        </p:nvSpPr>
        <p:spPr bwMode="auto">
          <a:xfrm>
            <a:off x="6949657" y="4934175"/>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227" name="Oval 6"/>
          <p:cNvSpPr>
            <a:spLocks noChangeArrowheads="1"/>
          </p:cNvSpPr>
          <p:nvPr/>
        </p:nvSpPr>
        <p:spPr bwMode="auto">
          <a:xfrm>
            <a:off x="7711657" y="4930754"/>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228" name="Oval 7"/>
          <p:cNvSpPr>
            <a:spLocks noChangeArrowheads="1"/>
          </p:cNvSpPr>
          <p:nvPr/>
        </p:nvSpPr>
        <p:spPr bwMode="auto">
          <a:xfrm>
            <a:off x="8702257" y="4930754"/>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233" name="Line 12"/>
          <p:cNvSpPr>
            <a:spLocks noChangeShapeType="1"/>
          </p:cNvSpPr>
          <p:nvPr/>
        </p:nvSpPr>
        <p:spPr bwMode="auto">
          <a:xfrm>
            <a:off x="7254457" y="5086575"/>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39" name="Line 18"/>
          <p:cNvSpPr>
            <a:spLocks noChangeShapeType="1"/>
          </p:cNvSpPr>
          <p:nvPr/>
        </p:nvSpPr>
        <p:spPr bwMode="auto">
          <a:xfrm>
            <a:off x="8016457" y="5083154"/>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55" name="Line 12"/>
          <p:cNvSpPr>
            <a:spLocks noChangeShapeType="1"/>
          </p:cNvSpPr>
          <p:nvPr/>
        </p:nvSpPr>
        <p:spPr bwMode="auto">
          <a:xfrm>
            <a:off x="6464561" y="5108661"/>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57" name="Text Box 19"/>
          <p:cNvSpPr txBox="1">
            <a:spLocks noChangeArrowheads="1"/>
          </p:cNvSpPr>
          <p:nvPr/>
        </p:nvSpPr>
        <p:spPr bwMode="auto">
          <a:xfrm>
            <a:off x="8156713" y="4964134"/>
            <a:ext cx="457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dirty="0">
                <a:ea typeface="ＭＳ Ｐゴシック" pitchFamily="26" charset="-128"/>
                <a:cs typeface="ＭＳ Ｐゴシック" pitchFamily="26" charset="-128"/>
              </a:rPr>
              <a:t>…</a:t>
            </a:r>
          </a:p>
        </p:txBody>
      </p:sp>
      <p:sp>
        <p:nvSpPr>
          <p:cNvPr id="80" name="TextBox 79"/>
          <p:cNvSpPr txBox="1"/>
          <p:nvPr/>
        </p:nvSpPr>
        <p:spPr>
          <a:xfrm>
            <a:off x="3568150" y="4213468"/>
            <a:ext cx="403839" cy="430887"/>
          </a:xfrm>
          <a:prstGeom prst="rect">
            <a:avLst/>
          </a:prstGeom>
          <a:noFill/>
        </p:spPr>
        <p:txBody>
          <a:bodyPr wrap="none" rtlCol="0">
            <a:spAutoFit/>
          </a:bodyPr>
          <a:lstStyle/>
          <a:p>
            <a:r>
              <a:rPr lang="en-CA" sz="2200" dirty="0" smtClean="0">
                <a:latin typeface="Times New Roman"/>
                <a:cs typeface="Times New Roman"/>
              </a:rPr>
              <a:t>a)</a:t>
            </a:r>
            <a:endParaRPr lang="en-CA" sz="2200" baseline="-25000" dirty="0">
              <a:latin typeface="Times New Roman"/>
              <a:cs typeface="Times New Roman"/>
            </a:endParaRPr>
          </a:p>
        </p:txBody>
      </p:sp>
      <p:sp>
        <p:nvSpPr>
          <p:cNvPr id="81" name="TextBox 80"/>
          <p:cNvSpPr txBox="1"/>
          <p:nvPr/>
        </p:nvSpPr>
        <p:spPr>
          <a:xfrm>
            <a:off x="4267570" y="4216563"/>
            <a:ext cx="419681" cy="430887"/>
          </a:xfrm>
          <a:prstGeom prst="rect">
            <a:avLst/>
          </a:prstGeom>
          <a:noFill/>
        </p:spPr>
        <p:txBody>
          <a:bodyPr wrap="none" rtlCol="0">
            <a:spAutoFit/>
          </a:bodyPr>
          <a:lstStyle/>
          <a:p>
            <a:r>
              <a:rPr lang="en-CA" sz="2200" dirty="0" smtClean="0">
                <a:latin typeface="Times New Roman"/>
                <a:cs typeface="Times New Roman"/>
              </a:rPr>
              <a:t>b)</a:t>
            </a:r>
            <a:endParaRPr lang="en-CA" sz="2200" baseline="-25000" dirty="0">
              <a:latin typeface="Times New Roman"/>
              <a:cs typeface="Times New Roman"/>
            </a:endParaRPr>
          </a:p>
        </p:txBody>
      </p:sp>
      <p:sp>
        <p:nvSpPr>
          <p:cNvPr id="82" name="Title 1"/>
          <p:cNvSpPr txBox="1">
            <a:spLocks/>
          </p:cNvSpPr>
          <p:nvPr/>
        </p:nvSpPr>
        <p:spPr>
          <a:xfrm>
            <a:off x="457200" y="1012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CA" dirty="0" smtClean="0"/>
              <a:t>Other RNN architectures</a:t>
            </a:r>
            <a:endParaRPr lang="en-CA" dirty="0"/>
          </a:p>
        </p:txBody>
      </p:sp>
      <p:sp>
        <p:nvSpPr>
          <p:cNvPr id="83" name="Content Placeholder 2"/>
          <p:cNvSpPr txBox="1">
            <a:spLocks/>
          </p:cNvSpPr>
          <p:nvPr/>
        </p:nvSpPr>
        <p:spPr>
          <a:xfrm>
            <a:off x="378810" y="925116"/>
            <a:ext cx="8686800" cy="351229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buFont typeface="+mj-lt"/>
              <a:buAutoNum type="alphaLcParenR"/>
            </a:pPr>
            <a:r>
              <a:rPr lang="en-US" sz="2500" dirty="0" smtClean="0"/>
              <a:t>Recurrent </a:t>
            </a:r>
            <a:r>
              <a:rPr lang="en-US" sz="2500" dirty="0"/>
              <a:t>networks can be made bidirectional, propagating information </a:t>
            </a:r>
            <a:r>
              <a:rPr lang="en-US" sz="2500" dirty="0" smtClean="0"/>
              <a:t>in both directions </a:t>
            </a:r>
          </a:p>
          <a:p>
            <a:pPr lvl="1"/>
            <a:r>
              <a:rPr lang="en-US" sz="2000" dirty="0" smtClean="0"/>
              <a:t>They have been used for a wide variety of applications, including protein secondary structure prediction and handwriting recognition </a:t>
            </a:r>
          </a:p>
          <a:p>
            <a:pPr marL="457200" indent="-457200">
              <a:buFont typeface="+mj-lt"/>
              <a:buAutoNum type="alphaLcParenR"/>
            </a:pPr>
            <a:r>
              <a:rPr lang="en-US" sz="2500" dirty="0" smtClean="0"/>
              <a:t>An </a:t>
            </a:r>
            <a:r>
              <a:rPr lang="en-US" sz="2500" dirty="0"/>
              <a:t>“encoder-decoder” </a:t>
            </a:r>
            <a:r>
              <a:rPr lang="en-US" sz="2500" dirty="0" smtClean="0"/>
              <a:t>network creates a fixed</a:t>
            </a:r>
            <a:r>
              <a:rPr lang="en-US" sz="2500" dirty="0"/>
              <a:t>-length vector </a:t>
            </a:r>
            <a:r>
              <a:rPr lang="en-US" sz="2500" dirty="0" smtClean="0"/>
              <a:t>representation </a:t>
            </a:r>
            <a:r>
              <a:rPr lang="en-US" sz="2500" dirty="0"/>
              <a:t>for variable-length inputs</a:t>
            </a:r>
            <a:r>
              <a:rPr lang="en-US" sz="2500" dirty="0" smtClean="0"/>
              <a:t>, the encoding can be used to generate a </a:t>
            </a:r>
            <a:r>
              <a:rPr lang="en-US" sz="2500" dirty="0"/>
              <a:t>variable-length sequence as the </a:t>
            </a:r>
            <a:r>
              <a:rPr lang="en-US" sz="2500" dirty="0" smtClean="0"/>
              <a:t>output </a:t>
            </a:r>
          </a:p>
          <a:p>
            <a:pPr lvl="1"/>
            <a:r>
              <a:rPr lang="en-US" sz="2000" dirty="0"/>
              <a:t>P</a:t>
            </a:r>
            <a:r>
              <a:rPr lang="en-US" sz="2000" dirty="0" smtClean="0"/>
              <a:t>articularly </a:t>
            </a:r>
            <a:r>
              <a:rPr lang="en-US" sz="2000" dirty="0"/>
              <a:t>useful for machine </a:t>
            </a:r>
            <a:r>
              <a:rPr lang="en-US" sz="2000" dirty="0" smtClean="0"/>
              <a:t>translation</a:t>
            </a:r>
            <a:endParaRPr lang="en-CA"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Oval 4"/>
          <p:cNvSpPr>
            <a:spLocks noChangeArrowheads="1"/>
          </p:cNvSpPr>
          <p:nvPr/>
        </p:nvSpPr>
        <p:spPr bwMode="auto">
          <a:xfrm>
            <a:off x="2344150" y="5692052"/>
            <a:ext cx="304800" cy="304800"/>
          </a:xfrm>
          <a:prstGeom prst="roundRect">
            <a:avLst/>
          </a:prstGeom>
          <a:solidFill>
            <a:schemeClr val="bg1">
              <a:lumMod val="50000"/>
            </a:schemeClr>
          </a:solidFill>
          <a:ln w="9525">
            <a:solidFill>
              <a:schemeClr val="tx1"/>
            </a:solidFill>
            <a:round/>
            <a:headEnd/>
            <a:tailEnd/>
          </a:ln>
        </p:spPr>
        <p:txBody>
          <a:bodyPr wrap="none" anchor="ctr">
            <a:prstTxWarp prst="textNoShape">
              <a:avLst/>
            </a:prstTxWarp>
          </a:bodyPr>
          <a:lstStyle/>
          <a:p>
            <a:endParaRPr lang="en-US"/>
          </a:p>
        </p:txBody>
      </p:sp>
      <p:sp>
        <p:nvSpPr>
          <p:cNvPr id="168" name="Oval 5"/>
          <p:cNvSpPr>
            <a:spLocks noChangeArrowheads="1"/>
          </p:cNvSpPr>
          <p:nvPr/>
        </p:nvSpPr>
        <p:spPr bwMode="auto">
          <a:xfrm>
            <a:off x="1582150" y="5692052"/>
            <a:ext cx="304800" cy="304800"/>
          </a:xfrm>
          <a:prstGeom prst="roundRect">
            <a:avLst/>
          </a:prstGeom>
          <a:solidFill>
            <a:schemeClr val="bg1">
              <a:lumMod val="50000"/>
            </a:schemeClr>
          </a:solidFill>
          <a:ln w="9525">
            <a:solidFill>
              <a:schemeClr val="tx1"/>
            </a:solidFill>
            <a:round/>
            <a:headEnd/>
            <a:tailEnd/>
          </a:ln>
        </p:spPr>
        <p:txBody>
          <a:bodyPr wrap="none" anchor="ctr">
            <a:prstTxWarp prst="textNoShape">
              <a:avLst/>
            </a:prstTxWarp>
          </a:bodyPr>
          <a:lstStyle/>
          <a:p>
            <a:endParaRPr lang="en-US"/>
          </a:p>
        </p:txBody>
      </p:sp>
      <p:sp>
        <p:nvSpPr>
          <p:cNvPr id="169" name="Oval 6"/>
          <p:cNvSpPr>
            <a:spLocks noChangeArrowheads="1"/>
          </p:cNvSpPr>
          <p:nvPr/>
        </p:nvSpPr>
        <p:spPr bwMode="auto">
          <a:xfrm>
            <a:off x="3106150" y="5692052"/>
            <a:ext cx="304800" cy="304800"/>
          </a:xfrm>
          <a:prstGeom prst="roundRect">
            <a:avLst/>
          </a:prstGeom>
          <a:solidFill>
            <a:schemeClr val="bg1">
              <a:lumMod val="50000"/>
            </a:schemeClr>
          </a:solidFill>
          <a:ln w="9525">
            <a:solidFill>
              <a:schemeClr val="tx1"/>
            </a:solidFill>
            <a:round/>
            <a:headEnd/>
            <a:tailEnd/>
          </a:ln>
        </p:spPr>
        <p:txBody>
          <a:bodyPr wrap="none" anchor="ctr">
            <a:prstTxWarp prst="textNoShape">
              <a:avLst/>
            </a:prstTxWarp>
          </a:bodyPr>
          <a:lstStyle/>
          <a:p>
            <a:endParaRPr lang="en-US"/>
          </a:p>
        </p:txBody>
      </p:sp>
      <p:sp>
        <p:nvSpPr>
          <p:cNvPr id="170" name="Oval 7"/>
          <p:cNvSpPr>
            <a:spLocks noChangeArrowheads="1"/>
          </p:cNvSpPr>
          <p:nvPr/>
        </p:nvSpPr>
        <p:spPr bwMode="auto">
          <a:xfrm>
            <a:off x="4096750" y="5692052"/>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171" name="Oval 8"/>
          <p:cNvSpPr>
            <a:spLocks noChangeArrowheads="1"/>
          </p:cNvSpPr>
          <p:nvPr/>
        </p:nvSpPr>
        <p:spPr bwMode="auto">
          <a:xfrm>
            <a:off x="2344150" y="6377852"/>
            <a:ext cx="304800" cy="304800"/>
          </a:xfrm>
          <a:prstGeom prst="roundRect">
            <a:avLst/>
          </a:prstGeom>
          <a:solidFill>
            <a:schemeClr val="bg1">
              <a:lumMod val="50000"/>
            </a:schemeClr>
          </a:solidFill>
          <a:ln w="9525">
            <a:solidFill>
              <a:schemeClr val="tx1"/>
            </a:solidFill>
            <a:round/>
            <a:headEnd/>
            <a:tailEnd/>
          </a:ln>
        </p:spPr>
        <p:txBody>
          <a:bodyPr wrap="none" anchor="ctr">
            <a:prstTxWarp prst="textNoShape">
              <a:avLst/>
            </a:prstTxWarp>
          </a:bodyPr>
          <a:lstStyle/>
          <a:p>
            <a:endParaRPr lang="en-US"/>
          </a:p>
        </p:txBody>
      </p:sp>
      <p:sp>
        <p:nvSpPr>
          <p:cNvPr id="172" name="Oval 9"/>
          <p:cNvSpPr>
            <a:spLocks noChangeArrowheads="1"/>
          </p:cNvSpPr>
          <p:nvPr/>
        </p:nvSpPr>
        <p:spPr bwMode="auto">
          <a:xfrm>
            <a:off x="1582150" y="6377852"/>
            <a:ext cx="304800" cy="304800"/>
          </a:xfrm>
          <a:prstGeom prst="roundRect">
            <a:avLst/>
          </a:prstGeom>
          <a:solidFill>
            <a:schemeClr val="bg1">
              <a:lumMod val="50000"/>
            </a:schemeClr>
          </a:solidFill>
          <a:ln w="9525">
            <a:solidFill>
              <a:schemeClr val="tx1"/>
            </a:solidFill>
            <a:round/>
            <a:headEnd/>
            <a:tailEnd/>
          </a:ln>
        </p:spPr>
        <p:txBody>
          <a:bodyPr wrap="none" anchor="ctr">
            <a:prstTxWarp prst="textNoShape">
              <a:avLst/>
            </a:prstTxWarp>
          </a:bodyPr>
          <a:lstStyle/>
          <a:p>
            <a:endParaRPr lang="en-US"/>
          </a:p>
        </p:txBody>
      </p:sp>
      <p:sp>
        <p:nvSpPr>
          <p:cNvPr id="173" name="Oval 10"/>
          <p:cNvSpPr>
            <a:spLocks noChangeArrowheads="1"/>
          </p:cNvSpPr>
          <p:nvPr/>
        </p:nvSpPr>
        <p:spPr bwMode="auto">
          <a:xfrm>
            <a:off x="3106150" y="6377852"/>
            <a:ext cx="304800" cy="304800"/>
          </a:xfrm>
          <a:prstGeom prst="roundRect">
            <a:avLst/>
          </a:prstGeom>
          <a:solidFill>
            <a:schemeClr val="bg1">
              <a:lumMod val="50000"/>
            </a:schemeClr>
          </a:solidFill>
          <a:ln w="9525">
            <a:solidFill>
              <a:schemeClr val="tx1"/>
            </a:solidFill>
            <a:round/>
            <a:headEnd/>
            <a:tailEnd/>
          </a:ln>
        </p:spPr>
        <p:txBody>
          <a:bodyPr wrap="none" anchor="ctr">
            <a:prstTxWarp prst="textNoShape">
              <a:avLst/>
            </a:prstTxWarp>
          </a:bodyPr>
          <a:lstStyle/>
          <a:p>
            <a:endParaRPr lang="en-US"/>
          </a:p>
        </p:txBody>
      </p:sp>
      <p:sp>
        <p:nvSpPr>
          <p:cNvPr id="174" name="Oval 11"/>
          <p:cNvSpPr>
            <a:spLocks noChangeArrowheads="1"/>
          </p:cNvSpPr>
          <p:nvPr/>
        </p:nvSpPr>
        <p:spPr bwMode="auto">
          <a:xfrm>
            <a:off x="4096750" y="6377852"/>
            <a:ext cx="304800" cy="304800"/>
          </a:xfrm>
          <a:prstGeom prst="roundRect">
            <a:avLst/>
          </a:prstGeom>
          <a:solidFill>
            <a:schemeClr val="bg1">
              <a:lumMod val="50000"/>
            </a:schemeClr>
          </a:solidFill>
          <a:ln w="9525">
            <a:solidFill>
              <a:schemeClr val="tx1"/>
            </a:solidFill>
            <a:round/>
            <a:headEnd/>
            <a:tailEnd/>
          </a:ln>
        </p:spPr>
        <p:txBody>
          <a:bodyPr wrap="none" anchor="ctr">
            <a:prstTxWarp prst="textNoShape">
              <a:avLst/>
            </a:prstTxWarp>
          </a:bodyPr>
          <a:lstStyle/>
          <a:p>
            <a:endParaRPr lang="en-US"/>
          </a:p>
        </p:txBody>
      </p:sp>
      <p:sp>
        <p:nvSpPr>
          <p:cNvPr id="175" name="Line 12"/>
          <p:cNvSpPr>
            <a:spLocks noChangeShapeType="1"/>
          </p:cNvSpPr>
          <p:nvPr/>
        </p:nvSpPr>
        <p:spPr bwMode="auto">
          <a:xfrm>
            <a:off x="1886950" y="5844452"/>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76" name="Line 13"/>
          <p:cNvSpPr>
            <a:spLocks noChangeShapeType="1"/>
          </p:cNvSpPr>
          <p:nvPr/>
        </p:nvSpPr>
        <p:spPr bwMode="auto">
          <a:xfrm>
            <a:off x="1734550" y="599685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77" name="Line 14"/>
          <p:cNvSpPr>
            <a:spLocks noChangeShapeType="1"/>
          </p:cNvSpPr>
          <p:nvPr/>
        </p:nvSpPr>
        <p:spPr bwMode="auto">
          <a:xfrm>
            <a:off x="2496550" y="599685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78" name="Line 15"/>
          <p:cNvSpPr>
            <a:spLocks noChangeShapeType="1"/>
          </p:cNvSpPr>
          <p:nvPr/>
        </p:nvSpPr>
        <p:spPr bwMode="auto">
          <a:xfrm>
            <a:off x="3258550" y="599685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79" name="Line 16"/>
          <p:cNvSpPr>
            <a:spLocks noChangeShapeType="1"/>
          </p:cNvSpPr>
          <p:nvPr/>
        </p:nvSpPr>
        <p:spPr bwMode="auto">
          <a:xfrm>
            <a:off x="4249150" y="599685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80" name="Line 17"/>
          <p:cNvSpPr>
            <a:spLocks noChangeShapeType="1"/>
          </p:cNvSpPr>
          <p:nvPr/>
        </p:nvSpPr>
        <p:spPr bwMode="auto">
          <a:xfrm>
            <a:off x="2648950" y="5844452"/>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81" name="Line 18"/>
          <p:cNvSpPr>
            <a:spLocks noChangeShapeType="1"/>
          </p:cNvSpPr>
          <p:nvPr/>
        </p:nvSpPr>
        <p:spPr bwMode="auto">
          <a:xfrm>
            <a:off x="3410950" y="5844452"/>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82" name="Text Box 19"/>
          <p:cNvSpPr txBox="1">
            <a:spLocks noChangeArrowheads="1"/>
          </p:cNvSpPr>
          <p:nvPr/>
        </p:nvSpPr>
        <p:spPr bwMode="auto">
          <a:xfrm>
            <a:off x="3563350" y="6225452"/>
            <a:ext cx="457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dirty="0">
                <a:ea typeface="ＭＳ Ｐゴシック" pitchFamily="26" charset="-128"/>
                <a:cs typeface="ＭＳ Ｐゴシック" pitchFamily="26" charset="-128"/>
              </a:rPr>
              <a:t>…</a:t>
            </a:r>
          </a:p>
        </p:txBody>
      </p:sp>
      <p:sp>
        <p:nvSpPr>
          <p:cNvPr id="183" name="Oval 4"/>
          <p:cNvSpPr>
            <a:spLocks noChangeArrowheads="1"/>
          </p:cNvSpPr>
          <p:nvPr/>
        </p:nvSpPr>
        <p:spPr bwMode="auto">
          <a:xfrm>
            <a:off x="5652432" y="2876314"/>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84" name="Oval 5"/>
          <p:cNvSpPr>
            <a:spLocks noChangeArrowheads="1"/>
          </p:cNvSpPr>
          <p:nvPr/>
        </p:nvSpPr>
        <p:spPr bwMode="auto">
          <a:xfrm>
            <a:off x="4890432" y="2876314"/>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85" name="Oval 6"/>
          <p:cNvSpPr>
            <a:spLocks noChangeArrowheads="1"/>
          </p:cNvSpPr>
          <p:nvPr/>
        </p:nvSpPr>
        <p:spPr bwMode="auto">
          <a:xfrm>
            <a:off x="6414432" y="2876314"/>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86" name="Oval 7"/>
          <p:cNvSpPr>
            <a:spLocks noChangeArrowheads="1"/>
          </p:cNvSpPr>
          <p:nvPr/>
        </p:nvSpPr>
        <p:spPr bwMode="auto">
          <a:xfrm>
            <a:off x="7405032" y="2876314"/>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87" name="Line 13"/>
          <p:cNvSpPr>
            <a:spLocks noChangeShapeType="1"/>
          </p:cNvSpPr>
          <p:nvPr/>
        </p:nvSpPr>
        <p:spPr bwMode="auto">
          <a:xfrm>
            <a:off x="5042832" y="3181114"/>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88" name="Line 14"/>
          <p:cNvSpPr>
            <a:spLocks noChangeShapeType="1"/>
          </p:cNvSpPr>
          <p:nvPr/>
        </p:nvSpPr>
        <p:spPr bwMode="auto">
          <a:xfrm>
            <a:off x="5804832" y="3181114"/>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89" name="Line 15"/>
          <p:cNvSpPr>
            <a:spLocks noChangeShapeType="1"/>
          </p:cNvSpPr>
          <p:nvPr/>
        </p:nvSpPr>
        <p:spPr bwMode="auto">
          <a:xfrm>
            <a:off x="6566832" y="3181114"/>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90" name="Line 16"/>
          <p:cNvSpPr>
            <a:spLocks noChangeShapeType="1"/>
          </p:cNvSpPr>
          <p:nvPr/>
        </p:nvSpPr>
        <p:spPr bwMode="auto">
          <a:xfrm>
            <a:off x="7557432" y="3181114"/>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91" name="Oval 4"/>
          <p:cNvSpPr>
            <a:spLocks noChangeArrowheads="1"/>
          </p:cNvSpPr>
          <p:nvPr/>
        </p:nvSpPr>
        <p:spPr bwMode="auto">
          <a:xfrm>
            <a:off x="2344150" y="4997307"/>
            <a:ext cx="304800" cy="304800"/>
          </a:xfrm>
          <a:prstGeom prst="roundRect">
            <a:avLst/>
          </a:prstGeom>
          <a:solidFill>
            <a:schemeClr val="bg1">
              <a:lumMod val="50000"/>
            </a:schemeClr>
          </a:solidFill>
          <a:ln w="9525">
            <a:solidFill>
              <a:schemeClr val="tx1"/>
            </a:solidFill>
            <a:round/>
            <a:headEnd/>
            <a:tailEnd/>
          </a:ln>
        </p:spPr>
        <p:txBody>
          <a:bodyPr wrap="none" anchor="ctr">
            <a:prstTxWarp prst="textNoShape">
              <a:avLst/>
            </a:prstTxWarp>
          </a:bodyPr>
          <a:lstStyle/>
          <a:p>
            <a:endParaRPr lang="en-US"/>
          </a:p>
        </p:txBody>
      </p:sp>
      <p:sp>
        <p:nvSpPr>
          <p:cNvPr id="192" name="Oval 5"/>
          <p:cNvSpPr>
            <a:spLocks noChangeArrowheads="1"/>
          </p:cNvSpPr>
          <p:nvPr/>
        </p:nvSpPr>
        <p:spPr bwMode="auto">
          <a:xfrm>
            <a:off x="1582150" y="4997307"/>
            <a:ext cx="304800" cy="304800"/>
          </a:xfrm>
          <a:prstGeom prst="roundRect">
            <a:avLst/>
          </a:prstGeom>
          <a:solidFill>
            <a:schemeClr val="bg1">
              <a:lumMod val="50000"/>
            </a:schemeClr>
          </a:solidFill>
          <a:ln w="9525">
            <a:solidFill>
              <a:schemeClr val="tx1"/>
            </a:solidFill>
            <a:round/>
            <a:headEnd/>
            <a:tailEnd/>
          </a:ln>
        </p:spPr>
        <p:txBody>
          <a:bodyPr wrap="none" anchor="ctr">
            <a:prstTxWarp prst="textNoShape">
              <a:avLst/>
            </a:prstTxWarp>
          </a:bodyPr>
          <a:lstStyle/>
          <a:p>
            <a:endParaRPr lang="en-US"/>
          </a:p>
        </p:txBody>
      </p:sp>
      <p:sp>
        <p:nvSpPr>
          <p:cNvPr id="193" name="Oval 6"/>
          <p:cNvSpPr>
            <a:spLocks noChangeArrowheads="1"/>
          </p:cNvSpPr>
          <p:nvPr/>
        </p:nvSpPr>
        <p:spPr bwMode="auto">
          <a:xfrm>
            <a:off x="3106150" y="4997307"/>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194" name="Oval 7"/>
          <p:cNvSpPr>
            <a:spLocks noChangeArrowheads="1"/>
          </p:cNvSpPr>
          <p:nvPr/>
        </p:nvSpPr>
        <p:spPr bwMode="auto">
          <a:xfrm>
            <a:off x="4096750" y="4997307"/>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195" name="Line 12"/>
          <p:cNvSpPr>
            <a:spLocks noChangeShapeType="1"/>
          </p:cNvSpPr>
          <p:nvPr/>
        </p:nvSpPr>
        <p:spPr bwMode="auto">
          <a:xfrm>
            <a:off x="1886950" y="5149707"/>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96" name="Line 13"/>
          <p:cNvSpPr>
            <a:spLocks noChangeShapeType="1"/>
          </p:cNvSpPr>
          <p:nvPr/>
        </p:nvSpPr>
        <p:spPr bwMode="auto">
          <a:xfrm>
            <a:off x="1734550" y="5302107"/>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97" name="Line 14"/>
          <p:cNvSpPr>
            <a:spLocks noChangeShapeType="1"/>
          </p:cNvSpPr>
          <p:nvPr/>
        </p:nvSpPr>
        <p:spPr bwMode="auto">
          <a:xfrm>
            <a:off x="2496550" y="5302107"/>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98" name="Line 15"/>
          <p:cNvSpPr>
            <a:spLocks noChangeShapeType="1"/>
          </p:cNvSpPr>
          <p:nvPr/>
        </p:nvSpPr>
        <p:spPr bwMode="auto">
          <a:xfrm>
            <a:off x="3258550" y="5302107"/>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99" name="Line 16"/>
          <p:cNvSpPr>
            <a:spLocks noChangeShapeType="1"/>
          </p:cNvSpPr>
          <p:nvPr/>
        </p:nvSpPr>
        <p:spPr bwMode="auto">
          <a:xfrm>
            <a:off x="4249150" y="5302107"/>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00" name="Line 17"/>
          <p:cNvSpPr>
            <a:spLocks noChangeShapeType="1"/>
          </p:cNvSpPr>
          <p:nvPr/>
        </p:nvSpPr>
        <p:spPr bwMode="auto">
          <a:xfrm>
            <a:off x="2648950" y="5149707"/>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01" name="Line 18"/>
          <p:cNvSpPr>
            <a:spLocks noChangeShapeType="1"/>
          </p:cNvSpPr>
          <p:nvPr/>
        </p:nvSpPr>
        <p:spPr bwMode="auto">
          <a:xfrm>
            <a:off x="3410950" y="5149707"/>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02" name="Oval 4"/>
          <p:cNvSpPr>
            <a:spLocks noChangeArrowheads="1"/>
          </p:cNvSpPr>
          <p:nvPr/>
        </p:nvSpPr>
        <p:spPr bwMode="auto">
          <a:xfrm>
            <a:off x="5652432" y="3562114"/>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03" name="Oval 5"/>
          <p:cNvSpPr>
            <a:spLocks noChangeArrowheads="1"/>
          </p:cNvSpPr>
          <p:nvPr/>
        </p:nvSpPr>
        <p:spPr bwMode="auto">
          <a:xfrm>
            <a:off x="4890432" y="3562114"/>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04" name="Oval 6"/>
          <p:cNvSpPr>
            <a:spLocks noChangeArrowheads="1"/>
          </p:cNvSpPr>
          <p:nvPr/>
        </p:nvSpPr>
        <p:spPr bwMode="auto">
          <a:xfrm>
            <a:off x="6414432" y="3562114"/>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05" name="Oval 7"/>
          <p:cNvSpPr>
            <a:spLocks noChangeArrowheads="1"/>
          </p:cNvSpPr>
          <p:nvPr/>
        </p:nvSpPr>
        <p:spPr bwMode="auto">
          <a:xfrm>
            <a:off x="7405032" y="3562114"/>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06" name="Line 12"/>
          <p:cNvSpPr>
            <a:spLocks noChangeShapeType="1"/>
          </p:cNvSpPr>
          <p:nvPr/>
        </p:nvSpPr>
        <p:spPr bwMode="auto">
          <a:xfrm>
            <a:off x="5195232" y="3714514"/>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07" name="Line 13"/>
          <p:cNvSpPr>
            <a:spLocks noChangeShapeType="1"/>
          </p:cNvSpPr>
          <p:nvPr/>
        </p:nvSpPr>
        <p:spPr bwMode="auto">
          <a:xfrm>
            <a:off x="5042832" y="3866914"/>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08" name="Line 14"/>
          <p:cNvSpPr>
            <a:spLocks noChangeShapeType="1"/>
          </p:cNvSpPr>
          <p:nvPr/>
        </p:nvSpPr>
        <p:spPr bwMode="auto">
          <a:xfrm>
            <a:off x="5804832" y="3866914"/>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09" name="Line 15"/>
          <p:cNvSpPr>
            <a:spLocks noChangeShapeType="1"/>
          </p:cNvSpPr>
          <p:nvPr/>
        </p:nvSpPr>
        <p:spPr bwMode="auto">
          <a:xfrm>
            <a:off x="6566832" y="3866914"/>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10" name="Line 16"/>
          <p:cNvSpPr>
            <a:spLocks noChangeShapeType="1"/>
          </p:cNvSpPr>
          <p:nvPr/>
        </p:nvSpPr>
        <p:spPr bwMode="auto">
          <a:xfrm>
            <a:off x="7557432" y="3866914"/>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11" name="Line 17"/>
          <p:cNvSpPr>
            <a:spLocks noChangeShapeType="1"/>
          </p:cNvSpPr>
          <p:nvPr/>
        </p:nvSpPr>
        <p:spPr bwMode="auto">
          <a:xfrm>
            <a:off x="5957232" y="3714514"/>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12" name="Line 18"/>
          <p:cNvSpPr>
            <a:spLocks noChangeShapeType="1"/>
          </p:cNvSpPr>
          <p:nvPr/>
        </p:nvSpPr>
        <p:spPr bwMode="auto">
          <a:xfrm>
            <a:off x="6719232" y="3714514"/>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14" name="Oval 4"/>
          <p:cNvSpPr>
            <a:spLocks noChangeArrowheads="1"/>
          </p:cNvSpPr>
          <p:nvPr/>
        </p:nvSpPr>
        <p:spPr bwMode="auto">
          <a:xfrm>
            <a:off x="2347936" y="3595243"/>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15" name="Oval 5"/>
          <p:cNvSpPr>
            <a:spLocks noChangeArrowheads="1"/>
          </p:cNvSpPr>
          <p:nvPr/>
        </p:nvSpPr>
        <p:spPr bwMode="auto">
          <a:xfrm>
            <a:off x="1585936" y="3595243"/>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16" name="Oval 6"/>
          <p:cNvSpPr>
            <a:spLocks noChangeArrowheads="1"/>
          </p:cNvSpPr>
          <p:nvPr/>
        </p:nvSpPr>
        <p:spPr bwMode="auto">
          <a:xfrm>
            <a:off x="3109936" y="3595243"/>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17" name="Oval 7"/>
          <p:cNvSpPr>
            <a:spLocks noChangeArrowheads="1"/>
          </p:cNvSpPr>
          <p:nvPr/>
        </p:nvSpPr>
        <p:spPr bwMode="auto">
          <a:xfrm>
            <a:off x="4100536" y="3595243"/>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18" name="Line 12"/>
          <p:cNvSpPr>
            <a:spLocks noChangeShapeType="1"/>
          </p:cNvSpPr>
          <p:nvPr/>
        </p:nvSpPr>
        <p:spPr bwMode="auto">
          <a:xfrm>
            <a:off x="1890736" y="3747643"/>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19" name="Line 13"/>
          <p:cNvSpPr>
            <a:spLocks noChangeShapeType="1"/>
          </p:cNvSpPr>
          <p:nvPr/>
        </p:nvSpPr>
        <p:spPr bwMode="auto">
          <a:xfrm>
            <a:off x="1738336" y="3911086"/>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20" name="Line 14"/>
          <p:cNvSpPr>
            <a:spLocks noChangeShapeType="1"/>
          </p:cNvSpPr>
          <p:nvPr/>
        </p:nvSpPr>
        <p:spPr bwMode="auto">
          <a:xfrm>
            <a:off x="2500336" y="3911086"/>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21" name="Line 15"/>
          <p:cNvSpPr>
            <a:spLocks noChangeShapeType="1"/>
          </p:cNvSpPr>
          <p:nvPr/>
        </p:nvSpPr>
        <p:spPr bwMode="auto">
          <a:xfrm>
            <a:off x="3262336" y="3911086"/>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22" name="Line 16"/>
          <p:cNvSpPr>
            <a:spLocks noChangeShapeType="1"/>
          </p:cNvSpPr>
          <p:nvPr/>
        </p:nvSpPr>
        <p:spPr bwMode="auto">
          <a:xfrm>
            <a:off x="4252936" y="3911086"/>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23" name="Line 17"/>
          <p:cNvSpPr>
            <a:spLocks noChangeShapeType="1"/>
          </p:cNvSpPr>
          <p:nvPr/>
        </p:nvSpPr>
        <p:spPr bwMode="auto">
          <a:xfrm>
            <a:off x="2652736" y="3747643"/>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24" name="Line 18"/>
          <p:cNvSpPr>
            <a:spLocks noChangeShapeType="1"/>
          </p:cNvSpPr>
          <p:nvPr/>
        </p:nvSpPr>
        <p:spPr bwMode="auto">
          <a:xfrm>
            <a:off x="3414736" y="3747643"/>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25" name="Oval 4"/>
          <p:cNvSpPr>
            <a:spLocks noChangeArrowheads="1"/>
          </p:cNvSpPr>
          <p:nvPr/>
        </p:nvSpPr>
        <p:spPr bwMode="auto">
          <a:xfrm>
            <a:off x="5652432" y="5671497"/>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26" name="Oval 5"/>
          <p:cNvSpPr>
            <a:spLocks noChangeArrowheads="1"/>
          </p:cNvSpPr>
          <p:nvPr/>
        </p:nvSpPr>
        <p:spPr bwMode="auto">
          <a:xfrm>
            <a:off x="4890432" y="5671497"/>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27" name="Oval 6"/>
          <p:cNvSpPr>
            <a:spLocks noChangeArrowheads="1"/>
          </p:cNvSpPr>
          <p:nvPr/>
        </p:nvSpPr>
        <p:spPr bwMode="auto">
          <a:xfrm>
            <a:off x="6414432" y="5671497"/>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28" name="Oval 7"/>
          <p:cNvSpPr>
            <a:spLocks noChangeArrowheads="1"/>
          </p:cNvSpPr>
          <p:nvPr/>
        </p:nvSpPr>
        <p:spPr bwMode="auto">
          <a:xfrm>
            <a:off x="7405032" y="5671497"/>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33" name="Line 12"/>
          <p:cNvSpPr>
            <a:spLocks noChangeShapeType="1"/>
          </p:cNvSpPr>
          <p:nvPr/>
        </p:nvSpPr>
        <p:spPr bwMode="auto">
          <a:xfrm>
            <a:off x="5195232" y="5823897"/>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38" name="Line 17"/>
          <p:cNvSpPr>
            <a:spLocks noChangeShapeType="1"/>
          </p:cNvSpPr>
          <p:nvPr/>
        </p:nvSpPr>
        <p:spPr bwMode="auto">
          <a:xfrm>
            <a:off x="5957232" y="5823897"/>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39" name="Line 18"/>
          <p:cNvSpPr>
            <a:spLocks noChangeShapeType="1"/>
          </p:cNvSpPr>
          <p:nvPr/>
        </p:nvSpPr>
        <p:spPr bwMode="auto">
          <a:xfrm>
            <a:off x="6719232" y="5823897"/>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40" name="Text Box 19"/>
          <p:cNvSpPr txBox="1">
            <a:spLocks noChangeArrowheads="1"/>
          </p:cNvSpPr>
          <p:nvPr/>
        </p:nvSpPr>
        <p:spPr bwMode="auto">
          <a:xfrm>
            <a:off x="6816417" y="3104914"/>
            <a:ext cx="457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dirty="0">
                <a:ea typeface="ＭＳ Ｐゴシック" pitchFamily="26" charset="-128"/>
                <a:cs typeface="ＭＳ Ｐゴシック" pitchFamily="26" charset="-128"/>
              </a:rPr>
              <a:t>…</a:t>
            </a:r>
          </a:p>
        </p:txBody>
      </p:sp>
      <p:sp>
        <p:nvSpPr>
          <p:cNvPr id="241" name="Oval 4"/>
          <p:cNvSpPr>
            <a:spLocks noChangeArrowheads="1"/>
          </p:cNvSpPr>
          <p:nvPr/>
        </p:nvSpPr>
        <p:spPr bwMode="auto">
          <a:xfrm>
            <a:off x="5652432" y="4976752"/>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42" name="Oval 5"/>
          <p:cNvSpPr>
            <a:spLocks noChangeArrowheads="1"/>
          </p:cNvSpPr>
          <p:nvPr/>
        </p:nvSpPr>
        <p:spPr bwMode="auto">
          <a:xfrm>
            <a:off x="4890432" y="4976752"/>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43" name="Oval 6"/>
          <p:cNvSpPr>
            <a:spLocks noChangeArrowheads="1"/>
          </p:cNvSpPr>
          <p:nvPr/>
        </p:nvSpPr>
        <p:spPr bwMode="auto">
          <a:xfrm>
            <a:off x="6414432" y="4976752"/>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44" name="Oval 7"/>
          <p:cNvSpPr>
            <a:spLocks noChangeArrowheads="1"/>
          </p:cNvSpPr>
          <p:nvPr/>
        </p:nvSpPr>
        <p:spPr bwMode="auto">
          <a:xfrm>
            <a:off x="7405032" y="4976752"/>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45" name="Line 12"/>
          <p:cNvSpPr>
            <a:spLocks noChangeShapeType="1"/>
          </p:cNvSpPr>
          <p:nvPr/>
        </p:nvSpPr>
        <p:spPr bwMode="auto">
          <a:xfrm>
            <a:off x="5195232" y="5129152"/>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46" name="Line 13"/>
          <p:cNvSpPr>
            <a:spLocks noChangeShapeType="1"/>
          </p:cNvSpPr>
          <p:nvPr/>
        </p:nvSpPr>
        <p:spPr bwMode="auto">
          <a:xfrm>
            <a:off x="5042832" y="528155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47" name="Line 14"/>
          <p:cNvSpPr>
            <a:spLocks noChangeShapeType="1"/>
          </p:cNvSpPr>
          <p:nvPr/>
        </p:nvSpPr>
        <p:spPr bwMode="auto">
          <a:xfrm>
            <a:off x="5804832" y="528155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48" name="Line 15"/>
          <p:cNvSpPr>
            <a:spLocks noChangeShapeType="1"/>
          </p:cNvSpPr>
          <p:nvPr/>
        </p:nvSpPr>
        <p:spPr bwMode="auto">
          <a:xfrm>
            <a:off x="6566832" y="528155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49" name="Line 16"/>
          <p:cNvSpPr>
            <a:spLocks noChangeShapeType="1"/>
          </p:cNvSpPr>
          <p:nvPr/>
        </p:nvSpPr>
        <p:spPr bwMode="auto">
          <a:xfrm>
            <a:off x="7557432" y="528155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50" name="Line 17"/>
          <p:cNvSpPr>
            <a:spLocks noChangeShapeType="1"/>
          </p:cNvSpPr>
          <p:nvPr/>
        </p:nvSpPr>
        <p:spPr bwMode="auto">
          <a:xfrm>
            <a:off x="5957232" y="5129152"/>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51" name="Line 18"/>
          <p:cNvSpPr>
            <a:spLocks noChangeShapeType="1"/>
          </p:cNvSpPr>
          <p:nvPr/>
        </p:nvSpPr>
        <p:spPr bwMode="auto">
          <a:xfrm>
            <a:off x="6719232" y="5129152"/>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54" name="Line 12"/>
          <p:cNvSpPr>
            <a:spLocks noChangeShapeType="1"/>
          </p:cNvSpPr>
          <p:nvPr/>
        </p:nvSpPr>
        <p:spPr bwMode="auto">
          <a:xfrm>
            <a:off x="4405336" y="3736600"/>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55" name="Line 12"/>
          <p:cNvSpPr>
            <a:spLocks noChangeShapeType="1"/>
          </p:cNvSpPr>
          <p:nvPr/>
        </p:nvSpPr>
        <p:spPr bwMode="auto">
          <a:xfrm>
            <a:off x="4405336" y="5845983"/>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56" name="Line 12"/>
          <p:cNvSpPr>
            <a:spLocks noChangeShapeType="1"/>
          </p:cNvSpPr>
          <p:nvPr/>
        </p:nvSpPr>
        <p:spPr bwMode="auto">
          <a:xfrm>
            <a:off x="4405336" y="5151238"/>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40" name="Oval 4"/>
          <p:cNvSpPr>
            <a:spLocks noChangeArrowheads="1"/>
          </p:cNvSpPr>
          <p:nvPr/>
        </p:nvSpPr>
        <p:spPr bwMode="auto">
          <a:xfrm>
            <a:off x="2358979" y="4291657"/>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141" name="Oval 5"/>
          <p:cNvSpPr>
            <a:spLocks noChangeArrowheads="1"/>
          </p:cNvSpPr>
          <p:nvPr/>
        </p:nvSpPr>
        <p:spPr bwMode="auto">
          <a:xfrm>
            <a:off x="1596979" y="4291657"/>
            <a:ext cx="304800" cy="304800"/>
          </a:xfrm>
          <a:prstGeom prst="roundRect">
            <a:avLst/>
          </a:prstGeom>
          <a:solidFill>
            <a:schemeClr val="bg1">
              <a:lumMod val="50000"/>
            </a:schemeClr>
          </a:solidFill>
          <a:ln w="9525">
            <a:solidFill>
              <a:schemeClr val="tx1"/>
            </a:solidFill>
            <a:round/>
            <a:headEnd/>
            <a:tailEnd/>
          </a:ln>
        </p:spPr>
        <p:txBody>
          <a:bodyPr wrap="none" anchor="ctr">
            <a:prstTxWarp prst="textNoShape">
              <a:avLst/>
            </a:prstTxWarp>
          </a:bodyPr>
          <a:lstStyle/>
          <a:p>
            <a:endParaRPr lang="en-US"/>
          </a:p>
        </p:txBody>
      </p:sp>
      <p:sp>
        <p:nvSpPr>
          <p:cNvPr id="142" name="Oval 6"/>
          <p:cNvSpPr>
            <a:spLocks noChangeArrowheads="1"/>
          </p:cNvSpPr>
          <p:nvPr/>
        </p:nvSpPr>
        <p:spPr bwMode="auto">
          <a:xfrm>
            <a:off x="3120979" y="4291657"/>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143" name="Oval 7"/>
          <p:cNvSpPr>
            <a:spLocks noChangeArrowheads="1"/>
          </p:cNvSpPr>
          <p:nvPr/>
        </p:nvSpPr>
        <p:spPr bwMode="auto">
          <a:xfrm>
            <a:off x="4111579" y="4291657"/>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144" name="Line 12"/>
          <p:cNvSpPr>
            <a:spLocks noChangeShapeType="1"/>
          </p:cNvSpPr>
          <p:nvPr/>
        </p:nvSpPr>
        <p:spPr bwMode="auto">
          <a:xfrm>
            <a:off x="1901779" y="4444057"/>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45" name="Line 13"/>
          <p:cNvSpPr>
            <a:spLocks noChangeShapeType="1"/>
          </p:cNvSpPr>
          <p:nvPr/>
        </p:nvSpPr>
        <p:spPr bwMode="auto">
          <a:xfrm>
            <a:off x="1749379" y="4596457"/>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46" name="Line 14"/>
          <p:cNvSpPr>
            <a:spLocks noChangeShapeType="1"/>
          </p:cNvSpPr>
          <p:nvPr/>
        </p:nvSpPr>
        <p:spPr bwMode="auto">
          <a:xfrm>
            <a:off x="2511379" y="4596457"/>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47" name="Line 15"/>
          <p:cNvSpPr>
            <a:spLocks noChangeShapeType="1"/>
          </p:cNvSpPr>
          <p:nvPr/>
        </p:nvSpPr>
        <p:spPr bwMode="auto">
          <a:xfrm>
            <a:off x="3273379" y="4596457"/>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48" name="Line 16"/>
          <p:cNvSpPr>
            <a:spLocks noChangeShapeType="1"/>
          </p:cNvSpPr>
          <p:nvPr/>
        </p:nvSpPr>
        <p:spPr bwMode="auto">
          <a:xfrm>
            <a:off x="4263979" y="4596457"/>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49" name="Line 17"/>
          <p:cNvSpPr>
            <a:spLocks noChangeShapeType="1"/>
          </p:cNvSpPr>
          <p:nvPr/>
        </p:nvSpPr>
        <p:spPr bwMode="auto">
          <a:xfrm>
            <a:off x="2663779" y="4444057"/>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50" name="Line 18"/>
          <p:cNvSpPr>
            <a:spLocks noChangeShapeType="1"/>
          </p:cNvSpPr>
          <p:nvPr/>
        </p:nvSpPr>
        <p:spPr bwMode="auto">
          <a:xfrm>
            <a:off x="3425779" y="4444057"/>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51" name="Oval 4"/>
          <p:cNvSpPr>
            <a:spLocks noChangeArrowheads="1"/>
          </p:cNvSpPr>
          <p:nvPr/>
        </p:nvSpPr>
        <p:spPr bwMode="auto">
          <a:xfrm>
            <a:off x="5667261" y="4271102"/>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152" name="Oval 5"/>
          <p:cNvSpPr>
            <a:spLocks noChangeArrowheads="1"/>
          </p:cNvSpPr>
          <p:nvPr/>
        </p:nvSpPr>
        <p:spPr bwMode="auto">
          <a:xfrm>
            <a:off x="4905261" y="4271102"/>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153" name="Oval 6"/>
          <p:cNvSpPr>
            <a:spLocks noChangeArrowheads="1"/>
          </p:cNvSpPr>
          <p:nvPr/>
        </p:nvSpPr>
        <p:spPr bwMode="auto">
          <a:xfrm>
            <a:off x="6429261" y="4271102"/>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155" name="Oval 7"/>
          <p:cNvSpPr>
            <a:spLocks noChangeArrowheads="1"/>
          </p:cNvSpPr>
          <p:nvPr/>
        </p:nvSpPr>
        <p:spPr bwMode="auto">
          <a:xfrm>
            <a:off x="7419861" y="4271102"/>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161" name="Line 12"/>
          <p:cNvSpPr>
            <a:spLocks noChangeShapeType="1"/>
          </p:cNvSpPr>
          <p:nvPr/>
        </p:nvSpPr>
        <p:spPr bwMode="auto">
          <a:xfrm>
            <a:off x="5210061" y="4423502"/>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62" name="Line 13"/>
          <p:cNvSpPr>
            <a:spLocks noChangeShapeType="1"/>
          </p:cNvSpPr>
          <p:nvPr/>
        </p:nvSpPr>
        <p:spPr bwMode="auto">
          <a:xfrm>
            <a:off x="5057661" y="457590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63" name="Line 14"/>
          <p:cNvSpPr>
            <a:spLocks noChangeShapeType="1"/>
          </p:cNvSpPr>
          <p:nvPr/>
        </p:nvSpPr>
        <p:spPr bwMode="auto">
          <a:xfrm>
            <a:off x="5819661" y="457590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64" name="Line 15"/>
          <p:cNvSpPr>
            <a:spLocks noChangeShapeType="1"/>
          </p:cNvSpPr>
          <p:nvPr/>
        </p:nvSpPr>
        <p:spPr bwMode="auto">
          <a:xfrm>
            <a:off x="6581661" y="457590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52" name="Line 16"/>
          <p:cNvSpPr>
            <a:spLocks noChangeShapeType="1"/>
          </p:cNvSpPr>
          <p:nvPr/>
        </p:nvSpPr>
        <p:spPr bwMode="auto">
          <a:xfrm>
            <a:off x="7572261" y="457590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57" name="Line 17"/>
          <p:cNvSpPr>
            <a:spLocks noChangeShapeType="1"/>
          </p:cNvSpPr>
          <p:nvPr/>
        </p:nvSpPr>
        <p:spPr bwMode="auto">
          <a:xfrm>
            <a:off x="5972061" y="4423502"/>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58" name="Line 18"/>
          <p:cNvSpPr>
            <a:spLocks noChangeShapeType="1"/>
          </p:cNvSpPr>
          <p:nvPr/>
        </p:nvSpPr>
        <p:spPr bwMode="auto">
          <a:xfrm>
            <a:off x="6734061" y="4423502"/>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59" name="Line 12"/>
          <p:cNvSpPr>
            <a:spLocks noChangeShapeType="1"/>
          </p:cNvSpPr>
          <p:nvPr/>
        </p:nvSpPr>
        <p:spPr bwMode="auto">
          <a:xfrm>
            <a:off x="4420165" y="4445588"/>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05" name="Title 1"/>
          <p:cNvSpPr txBox="1">
            <a:spLocks/>
          </p:cNvSpPr>
          <p:nvPr/>
        </p:nvSpPr>
        <p:spPr>
          <a:xfrm>
            <a:off x="0" y="10128"/>
            <a:ext cx="906561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CA" dirty="0" smtClean="0"/>
              <a:t>Deep encoder-decoder architectures</a:t>
            </a:r>
            <a:endParaRPr lang="en-CA" dirty="0"/>
          </a:p>
        </p:txBody>
      </p:sp>
      <p:sp>
        <p:nvSpPr>
          <p:cNvPr id="106" name="Content Placeholder 2"/>
          <p:cNvSpPr txBox="1">
            <a:spLocks/>
          </p:cNvSpPr>
          <p:nvPr/>
        </p:nvSpPr>
        <p:spPr>
          <a:xfrm>
            <a:off x="378810" y="925116"/>
            <a:ext cx="8686800" cy="351229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200" dirty="0"/>
              <a:t>Given enough data, a deep encoder-decoder architecture such as that </a:t>
            </a:r>
            <a:r>
              <a:rPr lang="en-US" sz="2200" dirty="0" smtClean="0"/>
              <a:t>below can </a:t>
            </a:r>
            <a:r>
              <a:rPr lang="en-US" sz="2200" dirty="0"/>
              <a:t>yield results that compete with </a:t>
            </a:r>
            <a:r>
              <a:rPr lang="en-US" sz="2200" dirty="0" smtClean="0"/>
              <a:t>translation systems </a:t>
            </a:r>
            <a:r>
              <a:rPr lang="en-US" sz="2200" dirty="0"/>
              <a:t>that have been hand-engineered over decades of research</a:t>
            </a:r>
            <a:r>
              <a:rPr lang="en-US" sz="2200" dirty="0" smtClean="0"/>
              <a:t>.</a:t>
            </a:r>
          </a:p>
          <a:p>
            <a:r>
              <a:rPr lang="en-US" sz="2200" dirty="0" smtClean="0"/>
              <a:t> </a:t>
            </a:r>
            <a:r>
              <a:rPr lang="en-US" sz="2200" dirty="0"/>
              <a:t>The connectivity structure means that partial computations in the model can flow through the graph in a wave, </a:t>
            </a:r>
            <a:r>
              <a:rPr lang="en-US" sz="2200" dirty="0" smtClean="0"/>
              <a:t>illustrated </a:t>
            </a:r>
            <a:br>
              <a:rPr lang="en-US" sz="2200" dirty="0" smtClean="0"/>
            </a:br>
            <a:r>
              <a:rPr lang="en-US" sz="2200" dirty="0" smtClean="0"/>
              <a:t>by </a:t>
            </a:r>
            <a:r>
              <a:rPr lang="en-US" sz="2200" dirty="0"/>
              <a:t>the darker nodes in the </a:t>
            </a:r>
            <a:r>
              <a:rPr lang="en-US" sz="2200" dirty="0" smtClean="0"/>
              <a:t>figure</a:t>
            </a:r>
            <a:r>
              <a:rPr lang="en-CA" sz="2200" dirty="0" smtClean="0"/>
              <a:t> </a:t>
            </a:r>
            <a:endParaRPr lang="en-CA" sz="22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Deep learning </a:t>
            </a:r>
            <a:r>
              <a:rPr lang="en-CA" dirty="0" smtClean="0"/>
              <a:t>software</a:t>
            </a:r>
            <a:endParaRPr lang="en-CA" dirty="0"/>
          </a:p>
        </p:txBody>
      </p:sp>
      <p:sp>
        <p:nvSpPr>
          <p:cNvPr id="3" name="Content Placeholder 2"/>
          <p:cNvSpPr>
            <a:spLocks noGrp="1"/>
          </p:cNvSpPr>
          <p:nvPr>
            <p:ph idx="1"/>
          </p:nvPr>
        </p:nvSpPr>
        <p:spPr>
          <a:xfrm>
            <a:off x="457199" y="1350932"/>
            <a:ext cx="8463029" cy="5507068"/>
          </a:xfrm>
        </p:spPr>
        <p:txBody>
          <a:bodyPr>
            <a:normAutofit fontScale="55000" lnSpcReduction="20000"/>
          </a:bodyPr>
          <a:lstStyle/>
          <a:p>
            <a:pPr marL="0" indent="0">
              <a:buNone/>
            </a:pPr>
            <a:r>
              <a:rPr lang="en-US" sz="4300" b="1" dirty="0" err="1" smtClean="0"/>
              <a:t>Theano</a:t>
            </a:r>
            <a:r>
              <a:rPr lang="en-US" sz="4300" b="1" dirty="0" smtClean="0"/>
              <a:t/>
            </a:r>
            <a:br>
              <a:rPr lang="en-US" sz="4300" b="1" dirty="0" smtClean="0"/>
            </a:br>
            <a:endParaRPr lang="en-US" sz="4300" b="1" dirty="0" smtClean="0"/>
          </a:p>
          <a:p>
            <a:r>
              <a:rPr lang="en-US" sz="4300" dirty="0" smtClean="0"/>
              <a:t>A library in </a:t>
            </a:r>
            <a:r>
              <a:rPr lang="en-US" sz="4300" dirty="0"/>
              <a:t>Python </a:t>
            </a:r>
            <a:r>
              <a:rPr lang="en-US" sz="4300" dirty="0" smtClean="0"/>
              <a:t>which </a:t>
            </a:r>
            <a:r>
              <a:rPr lang="en-US" sz="4300" dirty="0"/>
              <a:t>has been developed with the specific goal of facilitating research in deep learning (</a:t>
            </a:r>
            <a:r>
              <a:rPr lang="en-US" sz="4300" dirty="0" err="1"/>
              <a:t>Bergstra</a:t>
            </a:r>
            <a:r>
              <a:rPr lang="en-US" sz="4300" dirty="0"/>
              <a:t> et al., 2010; </a:t>
            </a:r>
            <a:r>
              <a:rPr lang="en-US" sz="4300" dirty="0" err="1"/>
              <a:t>Theano</a:t>
            </a:r>
            <a:r>
              <a:rPr lang="en-US" sz="4300" dirty="0"/>
              <a:t> Development Team, 2016</a:t>
            </a:r>
            <a:r>
              <a:rPr lang="en-US" sz="4300" dirty="0" smtClean="0"/>
              <a:t>)</a:t>
            </a:r>
          </a:p>
          <a:p>
            <a:r>
              <a:rPr lang="en-US" sz="4300" dirty="0" smtClean="0"/>
              <a:t>It </a:t>
            </a:r>
            <a:r>
              <a:rPr lang="en-US" sz="4300" dirty="0"/>
              <a:t>is also a powerful general purpose tool for general mathematical </a:t>
            </a:r>
            <a:r>
              <a:rPr lang="en-US" sz="4300" dirty="0" smtClean="0"/>
              <a:t>programming</a:t>
            </a:r>
          </a:p>
          <a:p>
            <a:r>
              <a:rPr lang="en-US" sz="4300" dirty="0" err="1" smtClean="0"/>
              <a:t>Theano</a:t>
            </a:r>
            <a:r>
              <a:rPr lang="en-US" sz="4300" dirty="0" smtClean="0"/>
              <a:t> </a:t>
            </a:r>
            <a:r>
              <a:rPr lang="en-US" sz="4300" dirty="0"/>
              <a:t>extends </a:t>
            </a:r>
            <a:r>
              <a:rPr lang="en-US" sz="4300" dirty="0" err="1"/>
              <a:t>NumPy</a:t>
            </a:r>
            <a:r>
              <a:rPr lang="en-US" sz="4300" dirty="0"/>
              <a:t> (the </a:t>
            </a:r>
            <a:r>
              <a:rPr lang="en-US" sz="4300" dirty="0" smtClean="0"/>
              <a:t>main Python </a:t>
            </a:r>
            <a:r>
              <a:rPr lang="en-US" sz="4300" dirty="0"/>
              <a:t>package for scientific computing) by adding symbolic differentiation and GPU support, among various other </a:t>
            </a:r>
            <a:r>
              <a:rPr lang="en-US" sz="4300" dirty="0" smtClean="0"/>
              <a:t>functions</a:t>
            </a:r>
          </a:p>
          <a:p>
            <a:r>
              <a:rPr lang="en-US" sz="4300" dirty="0" smtClean="0"/>
              <a:t>It </a:t>
            </a:r>
            <a:r>
              <a:rPr lang="en-US" sz="4300" dirty="0"/>
              <a:t>provides a high-level language for creating the mathematical expressions that underlie deep learning models, and a compiler that takes advantage of deep learning techniques, </a:t>
            </a:r>
            <a:r>
              <a:rPr lang="en-US" sz="4300" dirty="0" smtClean="0"/>
              <a:t>including </a:t>
            </a:r>
            <a:r>
              <a:rPr lang="en-US" sz="4300" dirty="0"/>
              <a:t>calls to GPU libraries, to produce code that executes </a:t>
            </a:r>
            <a:r>
              <a:rPr lang="en-US" sz="4300" dirty="0" smtClean="0"/>
              <a:t>quickly</a:t>
            </a:r>
          </a:p>
          <a:p>
            <a:r>
              <a:rPr lang="en-US" sz="4300" dirty="0" err="1" smtClean="0"/>
              <a:t>Theano</a:t>
            </a:r>
            <a:r>
              <a:rPr lang="en-US" sz="4300" dirty="0" smtClean="0"/>
              <a:t> </a:t>
            </a:r>
            <a:r>
              <a:rPr lang="en-US" sz="4300" dirty="0"/>
              <a:t>supports execution on multiple </a:t>
            </a:r>
            <a:r>
              <a:rPr lang="en-US" sz="4300" dirty="0" smtClean="0"/>
              <a:t>GPUs</a:t>
            </a:r>
          </a:p>
          <a:p>
            <a:endParaRPr lang="en-CA" dirty="0"/>
          </a:p>
        </p:txBody>
      </p:sp>
    </p:spTree>
    <p:extLst>
      <p:ext uri="{BB962C8B-B14F-4D97-AF65-F5344CB8AC3E}">
        <p14:creationId xmlns:p14="http://schemas.microsoft.com/office/powerpoint/2010/main" val="9196764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Deep learning </a:t>
            </a:r>
            <a:r>
              <a:rPr lang="en-CA" dirty="0" smtClean="0"/>
              <a:t>software</a:t>
            </a:r>
            <a:endParaRPr lang="en-CA" dirty="0"/>
          </a:p>
        </p:txBody>
      </p:sp>
      <p:sp>
        <p:nvSpPr>
          <p:cNvPr id="3" name="Content Placeholder 2"/>
          <p:cNvSpPr>
            <a:spLocks noGrp="1"/>
          </p:cNvSpPr>
          <p:nvPr>
            <p:ph idx="1"/>
          </p:nvPr>
        </p:nvSpPr>
        <p:spPr>
          <a:xfrm>
            <a:off x="457199" y="1350932"/>
            <a:ext cx="8686801" cy="5507068"/>
          </a:xfrm>
        </p:spPr>
        <p:txBody>
          <a:bodyPr>
            <a:normAutofit fontScale="92500" lnSpcReduction="10000"/>
          </a:bodyPr>
          <a:lstStyle/>
          <a:p>
            <a:pPr marL="0" indent="0">
              <a:buNone/>
            </a:pPr>
            <a:r>
              <a:rPr lang="en-US" sz="2800" b="1" dirty="0" smtClean="0"/>
              <a:t>Tensor Flow</a:t>
            </a:r>
            <a:br>
              <a:rPr lang="en-US" sz="2800" b="1" dirty="0" smtClean="0"/>
            </a:br>
            <a:endParaRPr lang="en-US" sz="2800" b="1" dirty="0" smtClean="0"/>
          </a:p>
          <a:p>
            <a:r>
              <a:rPr lang="en-US" sz="2800" dirty="0" smtClean="0"/>
              <a:t>C++ and Python based software library for the types of numerical computation typically associated with deep learning (</a:t>
            </a:r>
            <a:r>
              <a:rPr lang="en-US" sz="2800" dirty="0" err="1" smtClean="0"/>
              <a:t>Abadi</a:t>
            </a:r>
            <a:r>
              <a:rPr lang="en-US" sz="2800" dirty="0" smtClean="0"/>
              <a:t> et al., 2016)</a:t>
            </a:r>
          </a:p>
          <a:p>
            <a:r>
              <a:rPr lang="en-US" sz="2800" dirty="0" smtClean="0"/>
              <a:t>It is heavily inspired by </a:t>
            </a:r>
            <a:r>
              <a:rPr lang="en-US" sz="2800" dirty="0" err="1" smtClean="0"/>
              <a:t>Theano</a:t>
            </a:r>
            <a:r>
              <a:rPr lang="en-US" sz="2800" dirty="0" smtClean="0"/>
              <a:t>, and, like it, uses dataflow graphs to represent the ways in which multidimensional data arrays communicate between one another </a:t>
            </a:r>
          </a:p>
          <a:p>
            <a:r>
              <a:rPr lang="en-US" sz="2800" dirty="0" smtClean="0"/>
              <a:t>These multidimensional arrays are referred to as “tensors.” </a:t>
            </a:r>
          </a:p>
          <a:p>
            <a:r>
              <a:rPr lang="en-US" sz="2800" dirty="0" smtClean="0"/>
              <a:t>Tensor Flow also supports symbolic differentiation and execution on multiple GPUs</a:t>
            </a:r>
          </a:p>
          <a:p>
            <a:r>
              <a:rPr lang="en-US" sz="2800" dirty="0" smtClean="0"/>
              <a:t>It was released in 2015 and is available under the Apache 2.0 license</a:t>
            </a:r>
            <a:endParaRPr lang="en-CA" sz="2800" dirty="0" smtClean="0"/>
          </a:p>
          <a:p>
            <a:endParaRPr lang="en-CA" dirty="0"/>
          </a:p>
        </p:txBody>
      </p:sp>
    </p:spTree>
    <p:extLst>
      <p:ext uri="{BB962C8B-B14F-4D97-AF65-F5344CB8AC3E}">
        <p14:creationId xmlns:p14="http://schemas.microsoft.com/office/powerpoint/2010/main" val="15317977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Deep learning </a:t>
            </a:r>
            <a:r>
              <a:rPr lang="en-CA" dirty="0" smtClean="0"/>
              <a:t>software</a:t>
            </a:r>
            <a:endParaRPr lang="en-CA" dirty="0"/>
          </a:p>
        </p:txBody>
      </p:sp>
      <p:sp>
        <p:nvSpPr>
          <p:cNvPr id="3" name="Content Placeholder 2"/>
          <p:cNvSpPr>
            <a:spLocks noGrp="1"/>
          </p:cNvSpPr>
          <p:nvPr>
            <p:ph idx="1"/>
          </p:nvPr>
        </p:nvSpPr>
        <p:spPr>
          <a:xfrm>
            <a:off x="457200" y="1350932"/>
            <a:ext cx="8229600" cy="5507068"/>
          </a:xfrm>
        </p:spPr>
        <p:txBody>
          <a:bodyPr>
            <a:normAutofit fontScale="85000" lnSpcReduction="20000"/>
          </a:bodyPr>
          <a:lstStyle/>
          <a:p>
            <a:pPr marL="0" indent="0">
              <a:buNone/>
            </a:pPr>
            <a:r>
              <a:rPr lang="en-US" b="1" dirty="0" err="1" smtClean="0"/>
              <a:t>Lasagne</a:t>
            </a:r>
            <a:r>
              <a:rPr lang="en-US" b="1" dirty="0" smtClean="0"/>
              <a:t>, </a:t>
            </a:r>
            <a:r>
              <a:rPr lang="en-US" b="1" dirty="0" err="1" smtClean="0"/>
              <a:t>Keras</a:t>
            </a:r>
            <a:r>
              <a:rPr lang="en-US" b="1" dirty="0" smtClean="0"/>
              <a:t> and </a:t>
            </a:r>
            <a:r>
              <a:rPr lang="en-US" b="1" dirty="0" err="1" smtClean="0"/>
              <a:t>cuDNN</a:t>
            </a:r>
            <a:endParaRPr lang="en-US" b="1" dirty="0" smtClean="0"/>
          </a:p>
          <a:p>
            <a:pPr marL="0" indent="0">
              <a:buNone/>
            </a:pPr>
            <a:endParaRPr lang="en-US" b="1" dirty="0"/>
          </a:p>
          <a:p>
            <a:r>
              <a:rPr lang="en-US" dirty="0" err="1" smtClean="0"/>
              <a:t>Lasagne</a:t>
            </a:r>
            <a:r>
              <a:rPr lang="en-US" dirty="0" smtClean="0"/>
              <a:t> </a:t>
            </a:r>
            <a:r>
              <a:rPr lang="en-US" dirty="0"/>
              <a:t>is a lightweight Python library built on top of </a:t>
            </a:r>
            <a:r>
              <a:rPr lang="en-US" dirty="0" err="1"/>
              <a:t>Theano</a:t>
            </a:r>
            <a:r>
              <a:rPr lang="en-US" dirty="0"/>
              <a:t> that simplifies the creation of neural network </a:t>
            </a:r>
            <a:r>
              <a:rPr lang="en-US" dirty="0" smtClean="0"/>
              <a:t>layers</a:t>
            </a:r>
          </a:p>
          <a:p>
            <a:r>
              <a:rPr lang="en-US" dirty="0" smtClean="0"/>
              <a:t>Similarly</a:t>
            </a:r>
            <a:r>
              <a:rPr lang="en-US" dirty="0"/>
              <a:t>, </a:t>
            </a:r>
            <a:r>
              <a:rPr lang="en-US" dirty="0" err="1"/>
              <a:t>Keras</a:t>
            </a:r>
            <a:r>
              <a:rPr lang="en-US" dirty="0"/>
              <a:t> is a Python library that runs on top of either </a:t>
            </a:r>
            <a:r>
              <a:rPr lang="en-US" dirty="0" err="1"/>
              <a:t>Theano</a:t>
            </a:r>
            <a:r>
              <a:rPr lang="en-US" dirty="0"/>
              <a:t> or </a:t>
            </a:r>
            <a:r>
              <a:rPr lang="en-US" dirty="0" err="1"/>
              <a:t>TensorFlow</a:t>
            </a:r>
            <a:r>
              <a:rPr lang="en-US" dirty="0"/>
              <a:t> (</a:t>
            </a:r>
            <a:r>
              <a:rPr lang="en-US" dirty="0" err="1"/>
              <a:t>Chollet</a:t>
            </a:r>
            <a:r>
              <a:rPr lang="en-US" dirty="0"/>
              <a:t>, 2015) that allows one to quickly define a network architecture in terms of layers and also includes functionality for image and text </a:t>
            </a:r>
            <a:r>
              <a:rPr lang="en-US" dirty="0" smtClean="0"/>
              <a:t>preprocessing</a:t>
            </a:r>
          </a:p>
          <a:p>
            <a:r>
              <a:rPr lang="en-US" dirty="0" err="1" smtClean="0"/>
              <a:t>cuDNN</a:t>
            </a:r>
            <a:r>
              <a:rPr lang="en-US" dirty="0" smtClean="0"/>
              <a:t> </a:t>
            </a:r>
            <a:r>
              <a:rPr lang="en-US" dirty="0"/>
              <a:t>is a highly optimized GPU library for NVIDIA units that allows deep learning networks to be trained more </a:t>
            </a:r>
            <a:r>
              <a:rPr lang="en-US" dirty="0" smtClean="0"/>
              <a:t>quickly</a:t>
            </a:r>
          </a:p>
          <a:p>
            <a:pPr lvl="1"/>
            <a:r>
              <a:rPr lang="en-US" dirty="0" smtClean="0"/>
              <a:t>It </a:t>
            </a:r>
            <a:r>
              <a:rPr lang="en-US" dirty="0"/>
              <a:t>can dramatically accelerate the performance of a deep network and is often called by the other packages above.</a:t>
            </a:r>
            <a:endParaRPr lang="en-CA" dirty="0"/>
          </a:p>
          <a:p>
            <a:endParaRPr lang="en-CA" dirty="0"/>
          </a:p>
        </p:txBody>
      </p:sp>
    </p:spTree>
    <p:extLst>
      <p:ext uri="{BB962C8B-B14F-4D97-AF65-F5344CB8AC3E}">
        <p14:creationId xmlns:p14="http://schemas.microsoft.com/office/powerpoint/2010/main" val="281368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Activation functions</a:t>
            </a:r>
            <a:endParaRPr lang="en-CA" dirty="0"/>
          </a:p>
        </p:txBody>
      </p:sp>
      <p:sp>
        <p:nvSpPr>
          <p:cNvPr id="3" name="Content Placeholder 2"/>
          <p:cNvSpPr>
            <a:spLocks noGrp="1"/>
          </p:cNvSpPr>
          <p:nvPr>
            <p:ph idx="1"/>
          </p:nvPr>
        </p:nvSpPr>
        <p:spPr>
          <a:xfrm>
            <a:off x="457200" y="1350931"/>
            <a:ext cx="8229600" cy="5331045"/>
          </a:xfrm>
        </p:spPr>
        <p:txBody>
          <a:bodyPr>
            <a:normAutofit fontScale="77500" lnSpcReduction="20000"/>
          </a:bodyPr>
          <a:lstStyle/>
          <a:p>
            <a:r>
              <a:rPr lang="en-US" dirty="0"/>
              <a:t>Activation </a:t>
            </a:r>
            <a:r>
              <a:rPr lang="en-US" dirty="0" smtClean="0"/>
              <a:t>functions, </a:t>
            </a:r>
            <a:r>
              <a:rPr lang="en-US" b="1" dirty="0"/>
              <a:t>h</a:t>
            </a:r>
            <a:r>
              <a:rPr lang="en-US" baseline="30000" dirty="0"/>
              <a:t>(</a:t>
            </a:r>
            <a:r>
              <a:rPr lang="en-US" i="1" baseline="30000" dirty="0"/>
              <a:t>l</a:t>
            </a:r>
            <a:r>
              <a:rPr lang="en-US" baseline="30000" dirty="0"/>
              <a:t>)</a:t>
            </a:r>
            <a:r>
              <a:rPr lang="en-US" dirty="0"/>
              <a:t>(</a:t>
            </a:r>
            <a:r>
              <a:rPr lang="en-US" b="1" dirty="0"/>
              <a:t>x</a:t>
            </a:r>
            <a:r>
              <a:rPr lang="en-US" dirty="0" smtClean="0"/>
              <a:t>) generally </a:t>
            </a:r>
            <a:r>
              <a:rPr lang="en-US" dirty="0"/>
              <a:t>operate on the pre-activation vectors in an </a:t>
            </a:r>
            <a:r>
              <a:rPr lang="en-US" i="1" dirty="0"/>
              <a:t>element-wise</a:t>
            </a:r>
            <a:r>
              <a:rPr lang="en-US" dirty="0"/>
              <a:t> </a:t>
            </a:r>
            <a:r>
              <a:rPr lang="en-US" dirty="0" smtClean="0"/>
              <a:t>fashion</a:t>
            </a:r>
          </a:p>
          <a:p>
            <a:r>
              <a:rPr lang="en-US" dirty="0"/>
              <a:t>While sigmoid functions have been popular, the hyperbolic tangent function is sometimes preferred, partly because it has a steady state at </a:t>
            </a:r>
            <a:r>
              <a:rPr lang="en-US" dirty="0" smtClean="0"/>
              <a:t>0</a:t>
            </a:r>
          </a:p>
          <a:p>
            <a:r>
              <a:rPr lang="en-US" dirty="0" smtClean="0"/>
              <a:t>More recently </a:t>
            </a:r>
            <a:r>
              <a:rPr lang="en-US" dirty="0"/>
              <a:t>the </a:t>
            </a:r>
            <a:r>
              <a:rPr lang="en-US" i="1" dirty="0"/>
              <a:t>rectify</a:t>
            </a:r>
            <a:r>
              <a:rPr lang="en-US" dirty="0"/>
              <a:t>() function or rectified linear </a:t>
            </a:r>
            <a:r>
              <a:rPr lang="en-US" dirty="0" smtClean="0"/>
              <a:t>units (</a:t>
            </a:r>
            <a:r>
              <a:rPr lang="en-US" dirty="0" err="1" smtClean="0"/>
              <a:t>ReLUs</a:t>
            </a:r>
            <a:r>
              <a:rPr lang="en-US" dirty="0" smtClean="0"/>
              <a:t>) </a:t>
            </a:r>
            <a:r>
              <a:rPr lang="en-US" dirty="0"/>
              <a:t>have been found to yield superior results in many different </a:t>
            </a:r>
            <a:r>
              <a:rPr lang="en-US" dirty="0" smtClean="0"/>
              <a:t>settings</a:t>
            </a:r>
          </a:p>
          <a:p>
            <a:pPr lvl="1"/>
            <a:r>
              <a:rPr lang="en-US" dirty="0" smtClean="0"/>
              <a:t>Since </a:t>
            </a:r>
            <a:r>
              <a:rPr lang="en-US" dirty="0" err="1" smtClean="0"/>
              <a:t>ReLUs</a:t>
            </a:r>
            <a:r>
              <a:rPr lang="en-US" dirty="0" smtClean="0"/>
              <a:t> are </a:t>
            </a:r>
            <a:r>
              <a:rPr lang="en-US" dirty="0"/>
              <a:t>0 for negative argument values, some units in the model will yield activations that are 0, giving a </a:t>
            </a:r>
            <a:r>
              <a:rPr lang="en-US" dirty="0" smtClean="0"/>
              <a:t>sparseness </a:t>
            </a:r>
            <a:r>
              <a:rPr lang="en-US" dirty="0"/>
              <a:t>property that is useful in many </a:t>
            </a:r>
            <a:r>
              <a:rPr lang="en-US" dirty="0" smtClean="0"/>
              <a:t>contexts</a:t>
            </a:r>
          </a:p>
          <a:p>
            <a:pPr lvl="1"/>
            <a:r>
              <a:rPr lang="en-US" dirty="0"/>
              <a:t>T</a:t>
            </a:r>
            <a:r>
              <a:rPr lang="en-US" dirty="0" smtClean="0"/>
              <a:t>he </a:t>
            </a:r>
            <a:r>
              <a:rPr lang="en-US" dirty="0"/>
              <a:t>gradient is particularly simple—either 0 or </a:t>
            </a:r>
            <a:r>
              <a:rPr lang="en-US" dirty="0" smtClean="0"/>
              <a:t>1</a:t>
            </a:r>
            <a:endParaRPr lang="en-US" dirty="0"/>
          </a:p>
          <a:p>
            <a:pPr lvl="1"/>
            <a:r>
              <a:rPr lang="en-US" dirty="0" smtClean="0"/>
              <a:t>This helps </a:t>
            </a:r>
            <a:r>
              <a:rPr lang="en-US" dirty="0"/>
              <a:t>address the </a:t>
            </a:r>
            <a:r>
              <a:rPr lang="en-US" i="1" dirty="0" smtClean="0"/>
              <a:t>exploding </a:t>
            </a:r>
            <a:r>
              <a:rPr lang="en-US" i="1" dirty="0"/>
              <a:t>gradient </a:t>
            </a:r>
            <a:r>
              <a:rPr lang="en-US" i="1" dirty="0" smtClean="0"/>
              <a:t>problem</a:t>
            </a:r>
          </a:p>
          <a:p>
            <a:r>
              <a:rPr lang="en-US" dirty="0" smtClean="0"/>
              <a:t>A number of software packages make </a:t>
            </a:r>
            <a:r>
              <a:rPr lang="en-US" dirty="0"/>
              <a:t>it easy to use a variety of activation </a:t>
            </a:r>
            <a:r>
              <a:rPr lang="en-US" dirty="0" smtClean="0"/>
              <a:t>functions, determining gradients automatically </a:t>
            </a:r>
            <a:r>
              <a:rPr lang="en-US" dirty="0"/>
              <a:t>using symbolic </a:t>
            </a:r>
            <a:r>
              <a:rPr lang="en-US" dirty="0" smtClean="0"/>
              <a:t>computations</a:t>
            </a:r>
            <a:endParaRPr lang="en-CA" dirty="0"/>
          </a:p>
        </p:txBody>
      </p:sp>
    </p:spTree>
    <p:extLst>
      <p:ext uri="{BB962C8B-B14F-4D97-AF65-F5344CB8AC3E}">
        <p14:creationId xmlns:p14="http://schemas.microsoft.com/office/powerpoint/2010/main" val="3517556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600"/>
            <a:ext cx="8229600" cy="1143000"/>
          </a:xfrm>
        </p:spPr>
        <p:txBody>
          <a:bodyPr/>
          <a:lstStyle/>
          <a:p>
            <a:r>
              <a:rPr lang="en-CA" dirty="0" smtClean="0"/>
              <a:t>Activation functions</a:t>
            </a:r>
            <a:endParaRPr lang="en-CA" dirty="0"/>
          </a:p>
        </p:txBody>
      </p:sp>
      <p:pic>
        <p:nvPicPr>
          <p:cNvPr id="4" name="Picture 3"/>
          <p:cNvPicPr>
            <a:picLocks noChangeAspect="1"/>
          </p:cNvPicPr>
          <p:nvPr/>
        </p:nvPicPr>
        <p:blipFill>
          <a:blip r:embed="rId2"/>
          <a:stretch>
            <a:fillRect/>
          </a:stretch>
        </p:blipFill>
        <p:spPr>
          <a:xfrm>
            <a:off x="980144" y="1063043"/>
            <a:ext cx="7154096" cy="5698321"/>
          </a:xfrm>
          <a:prstGeom prst="rect">
            <a:avLst/>
          </a:prstGeom>
        </p:spPr>
      </p:pic>
    </p:spTree>
    <p:extLst>
      <p:ext uri="{BB962C8B-B14F-4D97-AF65-F5344CB8AC3E}">
        <p14:creationId xmlns:p14="http://schemas.microsoft.com/office/powerpoint/2010/main" val="1478987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Validation sets and </a:t>
            </a:r>
            <a:r>
              <a:rPr lang="en-CA" dirty="0" err="1" smtClean="0"/>
              <a:t>hyperparameters</a:t>
            </a:r>
            <a:endParaRPr lang="en-CA" dirty="0"/>
          </a:p>
        </p:txBody>
      </p:sp>
      <p:sp>
        <p:nvSpPr>
          <p:cNvPr id="3" name="Content Placeholder 2"/>
          <p:cNvSpPr>
            <a:spLocks noGrp="1"/>
          </p:cNvSpPr>
          <p:nvPr>
            <p:ph idx="1"/>
          </p:nvPr>
        </p:nvSpPr>
        <p:spPr>
          <a:xfrm>
            <a:off x="457200" y="1434674"/>
            <a:ext cx="8229600" cy="4880916"/>
          </a:xfrm>
        </p:spPr>
        <p:txBody>
          <a:bodyPr>
            <a:normAutofit fontScale="85000" lnSpcReduction="10000"/>
          </a:bodyPr>
          <a:lstStyle/>
          <a:p>
            <a:r>
              <a:rPr lang="en-US" dirty="0" smtClean="0"/>
              <a:t>In deep learning </a:t>
            </a:r>
            <a:r>
              <a:rPr lang="en-US" dirty="0" err="1" smtClean="0"/>
              <a:t>hyperparameters</a:t>
            </a:r>
            <a:r>
              <a:rPr lang="en-US" dirty="0" smtClean="0"/>
              <a:t> </a:t>
            </a:r>
            <a:r>
              <a:rPr lang="en-US" dirty="0"/>
              <a:t>are tuned by identifying what settings lead to best performance on the validation set, </a:t>
            </a:r>
            <a:r>
              <a:rPr lang="en-US" dirty="0" smtClean="0"/>
              <a:t>using </a:t>
            </a:r>
            <a:r>
              <a:rPr lang="en-US" dirty="0"/>
              <a:t>early </a:t>
            </a:r>
            <a:r>
              <a:rPr lang="en-US" dirty="0" smtClean="0"/>
              <a:t>stopping </a:t>
            </a:r>
          </a:p>
          <a:p>
            <a:r>
              <a:rPr lang="en-US" dirty="0" smtClean="0"/>
              <a:t>Common </a:t>
            </a:r>
            <a:r>
              <a:rPr lang="en-US" dirty="0" err="1"/>
              <a:t>hyperparameters</a:t>
            </a:r>
            <a:r>
              <a:rPr lang="en-US" dirty="0"/>
              <a:t> include the strength of parameter regularization, </a:t>
            </a:r>
            <a:r>
              <a:rPr lang="en-US" dirty="0" smtClean="0"/>
              <a:t>but also model </a:t>
            </a:r>
            <a:r>
              <a:rPr lang="en-US" dirty="0"/>
              <a:t>complexity in terms of the number of hidden units and layers and their connectivity, the form of activation functions, and parameters of the learning algorithm itself. </a:t>
            </a:r>
            <a:endParaRPr lang="en-US" dirty="0" smtClean="0"/>
          </a:p>
          <a:p>
            <a:r>
              <a:rPr lang="en-US" dirty="0" smtClean="0"/>
              <a:t>Because </a:t>
            </a:r>
            <a:r>
              <a:rPr lang="en-US" dirty="0"/>
              <a:t>of the many choices involved, performance monitoring on validation sets assumes an even more central role than it does with traditional machine learning methods. </a:t>
            </a:r>
            <a:endParaRPr lang="en-CA" dirty="0"/>
          </a:p>
          <a:p>
            <a:endParaRPr lang="en-CA" dirty="0"/>
          </a:p>
        </p:txBody>
      </p:sp>
    </p:spTree>
    <p:extLst>
      <p:ext uri="{BB962C8B-B14F-4D97-AF65-F5344CB8AC3E}">
        <p14:creationId xmlns:p14="http://schemas.microsoft.com/office/powerpoint/2010/main" val="653167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Validation sets vs. cross-validation</a:t>
            </a:r>
            <a:endParaRPr lang="en-CA" dirty="0"/>
          </a:p>
        </p:txBody>
      </p:sp>
      <p:sp>
        <p:nvSpPr>
          <p:cNvPr id="3" name="Content Placeholder 2"/>
          <p:cNvSpPr>
            <a:spLocks noGrp="1"/>
          </p:cNvSpPr>
          <p:nvPr>
            <p:ph idx="1"/>
          </p:nvPr>
        </p:nvSpPr>
        <p:spPr>
          <a:xfrm>
            <a:off x="457200" y="1350932"/>
            <a:ext cx="8229600" cy="5390180"/>
          </a:xfrm>
        </p:spPr>
        <p:txBody>
          <a:bodyPr>
            <a:normAutofit fontScale="85000" lnSpcReduction="20000"/>
          </a:bodyPr>
          <a:lstStyle/>
          <a:p>
            <a:r>
              <a:rPr lang="en-US" dirty="0"/>
              <a:t>The use of a validation set is different from using </a:t>
            </a:r>
            <a:r>
              <a:rPr lang="en-US" i="1" dirty="0"/>
              <a:t>k</a:t>
            </a:r>
            <a:r>
              <a:rPr lang="en-US" dirty="0"/>
              <a:t>-fold cross-validation to evaluate a learning technique or to select </a:t>
            </a:r>
            <a:r>
              <a:rPr lang="en-US" dirty="0" err="1"/>
              <a:t>hyperparameters</a:t>
            </a:r>
            <a:r>
              <a:rPr lang="en-US" dirty="0"/>
              <a:t>. </a:t>
            </a:r>
            <a:endParaRPr lang="en-US" dirty="0" smtClean="0"/>
          </a:p>
          <a:p>
            <a:r>
              <a:rPr lang="en-US" dirty="0"/>
              <a:t>C</a:t>
            </a:r>
            <a:r>
              <a:rPr lang="en-US" dirty="0" smtClean="0"/>
              <a:t>ross</a:t>
            </a:r>
            <a:r>
              <a:rPr lang="en-US" dirty="0"/>
              <a:t>-validation involves creating multiple training and testing partitions. </a:t>
            </a:r>
            <a:endParaRPr lang="en-US" dirty="0" smtClean="0"/>
          </a:p>
          <a:p>
            <a:r>
              <a:rPr lang="en-US" dirty="0"/>
              <a:t>D</a:t>
            </a:r>
            <a:r>
              <a:rPr lang="en-US" dirty="0" smtClean="0"/>
              <a:t>atasets </a:t>
            </a:r>
            <a:r>
              <a:rPr lang="en-US" dirty="0"/>
              <a:t>for deep learning tend to be so massive that a single large test set adequately represents a model’s performance, reducing the need for cross-</a:t>
            </a:r>
            <a:r>
              <a:rPr lang="en-US" dirty="0" smtClean="0"/>
              <a:t>validation</a:t>
            </a:r>
          </a:p>
          <a:p>
            <a:pPr lvl="1"/>
            <a:r>
              <a:rPr lang="en-US" dirty="0"/>
              <a:t>S</a:t>
            </a:r>
            <a:r>
              <a:rPr lang="en-US" dirty="0" smtClean="0"/>
              <a:t>ince </a:t>
            </a:r>
            <a:r>
              <a:rPr lang="en-US" dirty="0"/>
              <a:t>training often takes days or weeks, even using </a:t>
            </a:r>
            <a:r>
              <a:rPr lang="en-US" dirty="0" smtClean="0"/>
              <a:t>GPUs, </a:t>
            </a:r>
            <a:r>
              <a:rPr lang="en-US" dirty="0"/>
              <a:t>cross-validation </a:t>
            </a:r>
            <a:r>
              <a:rPr lang="en-US" dirty="0" smtClean="0"/>
              <a:t>is often </a:t>
            </a:r>
            <a:r>
              <a:rPr lang="en-US" dirty="0"/>
              <a:t>impractical anyway. </a:t>
            </a:r>
            <a:endParaRPr lang="en-US" dirty="0" smtClean="0"/>
          </a:p>
          <a:p>
            <a:r>
              <a:rPr lang="en-US" dirty="0" smtClean="0"/>
              <a:t>If you do use cross validation you need to have an intern validation set </a:t>
            </a:r>
            <a:r>
              <a:rPr lang="en-US" i="1" dirty="0" smtClean="0"/>
              <a:t>for each fold </a:t>
            </a:r>
            <a:r>
              <a:rPr lang="en-US" dirty="0" smtClean="0"/>
              <a:t>to adjust </a:t>
            </a:r>
            <a:r>
              <a:rPr lang="en-US" dirty="0" err="1" smtClean="0"/>
              <a:t>hyperparameters</a:t>
            </a:r>
            <a:r>
              <a:rPr lang="en-US" dirty="0" smtClean="0"/>
              <a:t> or perform cross validation only using the training set</a:t>
            </a:r>
            <a:endParaRPr lang="en-CA" dirty="0"/>
          </a:p>
        </p:txBody>
      </p:sp>
    </p:spTree>
    <p:extLst>
      <p:ext uri="{BB962C8B-B14F-4D97-AF65-F5344CB8AC3E}">
        <p14:creationId xmlns:p14="http://schemas.microsoft.com/office/powerpoint/2010/main" val="2397779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50" y="142633"/>
            <a:ext cx="9004450" cy="1473478"/>
          </a:xfrm>
        </p:spPr>
        <p:txBody>
          <a:bodyPr>
            <a:normAutofit/>
          </a:bodyPr>
          <a:lstStyle/>
          <a:p>
            <a:r>
              <a:rPr lang="en-CA" dirty="0" smtClean="0"/>
              <a:t>Mini-batch based </a:t>
            </a:r>
            <a:br>
              <a:rPr lang="en-CA" dirty="0" smtClean="0"/>
            </a:br>
            <a:r>
              <a:rPr lang="en-CA" dirty="0" smtClean="0"/>
              <a:t>stochastic gradient descent (SGD)</a:t>
            </a:r>
            <a:endParaRPr lang="en-CA" dirty="0"/>
          </a:p>
        </p:txBody>
      </p:sp>
      <p:sp>
        <p:nvSpPr>
          <p:cNvPr id="3" name="Content Placeholder 2"/>
          <p:cNvSpPr>
            <a:spLocks noGrp="1"/>
          </p:cNvSpPr>
          <p:nvPr>
            <p:ph idx="1"/>
          </p:nvPr>
        </p:nvSpPr>
        <p:spPr>
          <a:xfrm>
            <a:off x="457200" y="1727767"/>
            <a:ext cx="8411015" cy="4880916"/>
          </a:xfrm>
        </p:spPr>
        <p:txBody>
          <a:bodyPr>
            <a:normAutofit fontScale="85000" lnSpcReduction="10000"/>
          </a:bodyPr>
          <a:lstStyle/>
          <a:p>
            <a:r>
              <a:rPr lang="en-US" dirty="0"/>
              <a:t>Stochastic gradient descent updates </a:t>
            </a:r>
            <a:r>
              <a:rPr lang="en-US" dirty="0" smtClean="0"/>
              <a:t>model </a:t>
            </a:r>
            <a:r>
              <a:rPr lang="en-US" dirty="0"/>
              <a:t>parameters according to the gradient computed from one </a:t>
            </a:r>
            <a:r>
              <a:rPr lang="en-US" dirty="0" smtClean="0"/>
              <a:t>example</a:t>
            </a:r>
          </a:p>
          <a:p>
            <a:r>
              <a:rPr lang="en-US" dirty="0" smtClean="0"/>
              <a:t>The </a:t>
            </a:r>
            <a:r>
              <a:rPr lang="en-US" dirty="0"/>
              <a:t>mini-batch variant uses a small subset of the data and bases updates to parameters on the average gradient over the examples in the </a:t>
            </a:r>
            <a:r>
              <a:rPr lang="en-US" dirty="0" smtClean="0"/>
              <a:t>batch</a:t>
            </a:r>
          </a:p>
          <a:p>
            <a:r>
              <a:rPr lang="en-US" dirty="0" smtClean="0"/>
              <a:t>This </a:t>
            </a:r>
            <a:r>
              <a:rPr lang="en-US" dirty="0"/>
              <a:t>operates just like the regular procedure: initialize the parameters, enter a parameter update loop, and terminate by monitoring a validation </a:t>
            </a:r>
            <a:r>
              <a:rPr lang="en-US" dirty="0" smtClean="0"/>
              <a:t>set </a:t>
            </a:r>
          </a:p>
          <a:p>
            <a:r>
              <a:rPr lang="en-US" dirty="0" smtClean="0"/>
              <a:t>Normally </a:t>
            </a:r>
            <a:r>
              <a:rPr lang="en-US" dirty="0"/>
              <a:t>these batches are randomly selected disjoint subsets of the training set, perhaps shuffled after each epoch, depending on the time required to do </a:t>
            </a:r>
            <a:r>
              <a:rPr lang="en-US" dirty="0" smtClean="0"/>
              <a:t>so </a:t>
            </a:r>
            <a:endParaRPr lang="en-CA" dirty="0"/>
          </a:p>
          <a:p>
            <a:endParaRPr lang="en-CA" dirty="0"/>
          </a:p>
        </p:txBody>
      </p:sp>
    </p:spTree>
    <p:extLst>
      <p:ext uri="{BB962C8B-B14F-4D97-AF65-F5344CB8AC3E}">
        <p14:creationId xmlns:p14="http://schemas.microsoft.com/office/powerpoint/2010/main" val="979464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977"/>
            <a:ext cx="8229600" cy="1143000"/>
          </a:xfrm>
        </p:spPr>
        <p:txBody>
          <a:bodyPr/>
          <a:lstStyle/>
          <a:p>
            <a:r>
              <a:rPr lang="en-CA" dirty="0" smtClean="0"/>
              <a:t>Dropout</a:t>
            </a:r>
            <a:endParaRPr lang="en-CA" dirty="0"/>
          </a:p>
        </p:txBody>
      </p:sp>
      <p:sp>
        <p:nvSpPr>
          <p:cNvPr id="3" name="Content Placeholder 2"/>
          <p:cNvSpPr>
            <a:spLocks noGrp="1"/>
          </p:cNvSpPr>
          <p:nvPr>
            <p:ph idx="1"/>
          </p:nvPr>
        </p:nvSpPr>
        <p:spPr>
          <a:xfrm>
            <a:off x="457200" y="1228196"/>
            <a:ext cx="8229600" cy="5917664"/>
          </a:xfrm>
        </p:spPr>
        <p:txBody>
          <a:bodyPr>
            <a:normAutofit fontScale="70000" lnSpcReduction="20000"/>
          </a:bodyPr>
          <a:lstStyle/>
          <a:p>
            <a:r>
              <a:rPr lang="en-US" dirty="0"/>
              <a:t>A</a:t>
            </a:r>
            <a:r>
              <a:rPr lang="en-US" dirty="0" smtClean="0"/>
              <a:t> </a:t>
            </a:r>
            <a:r>
              <a:rPr lang="en-US" dirty="0"/>
              <a:t>form of regularization that randomly deletes units and their connections during </a:t>
            </a:r>
            <a:r>
              <a:rPr lang="en-US" dirty="0" smtClean="0"/>
              <a:t>training </a:t>
            </a:r>
          </a:p>
          <a:p>
            <a:r>
              <a:rPr lang="en-US" dirty="0" smtClean="0"/>
              <a:t>Intention: </a:t>
            </a:r>
            <a:r>
              <a:rPr lang="en-US" dirty="0"/>
              <a:t>reducing </a:t>
            </a:r>
            <a:r>
              <a:rPr lang="en-US" dirty="0" smtClean="0"/>
              <a:t>hidden unit </a:t>
            </a:r>
            <a:r>
              <a:rPr lang="en-US" dirty="0"/>
              <a:t>co-</a:t>
            </a:r>
            <a:r>
              <a:rPr lang="en-US" dirty="0" smtClean="0"/>
              <a:t>adaptation &amp; combat </a:t>
            </a:r>
            <a:r>
              <a:rPr lang="en-US" dirty="0"/>
              <a:t>over-fitting</a:t>
            </a:r>
            <a:r>
              <a:rPr lang="en-CA" dirty="0"/>
              <a:t> </a:t>
            </a:r>
            <a:endParaRPr lang="en-CA" dirty="0" smtClean="0"/>
          </a:p>
          <a:p>
            <a:r>
              <a:rPr lang="en-US" dirty="0"/>
              <a:t>H</a:t>
            </a:r>
            <a:r>
              <a:rPr lang="en-US" dirty="0" smtClean="0"/>
              <a:t>as </a:t>
            </a:r>
            <a:r>
              <a:rPr lang="en-US" dirty="0"/>
              <a:t>been argued </a:t>
            </a:r>
            <a:r>
              <a:rPr lang="en-US" dirty="0" smtClean="0"/>
              <a:t>it </a:t>
            </a:r>
            <a:r>
              <a:rPr lang="en-US" dirty="0"/>
              <a:t>corresponds to sampling from an exponential number of networks with shared parameters </a:t>
            </a:r>
            <a:r>
              <a:rPr lang="en-US" dirty="0" smtClean="0"/>
              <a:t>&amp; missing connections</a:t>
            </a:r>
          </a:p>
          <a:p>
            <a:r>
              <a:rPr lang="en-US" dirty="0" smtClean="0"/>
              <a:t>One averages </a:t>
            </a:r>
            <a:r>
              <a:rPr lang="en-US" dirty="0"/>
              <a:t>over </a:t>
            </a:r>
            <a:r>
              <a:rPr lang="en-US" dirty="0" smtClean="0"/>
              <a:t>models </a:t>
            </a:r>
            <a:r>
              <a:rPr lang="en-US" dirty="0"/>
              <a:t>at test time by using </a:t>
            </a:r>
            <a:r>
              <a:rPr lang="en-US" dirty="0" smtClean="0"/>
              <a:t>original </a:t>
            </a:r>
            <a:r>
              <a:rPr lang="en-US" dirty="0"/>
              <a:t>network without </a:t>
            </a:r>
            <a:r>
              <a:rPr lang="en-US" dirty="0" smtClean="0"/>
              <a:t>dropped</a:t>
            </a:r>
            <a:r>
              <a:rPr lang="en-US" dirty="0"/>
              <a:t>-out </a:t>
            </a:r>
            <a:r>
              <a:rPr lang="en-US" dirty="0" smtClean="0"/>
              <a:t>connections, </a:t>
            </a:r>
            <a:r>
              <a:rPr lang="en-US" dirty="0"/>
              <a:t>but with scaled-down </a:t>
            </a:r>
            <a:r>
              <a:rPr lang="en-US" dirty="0" smtClean="0"/>
              <a:t>weights </a:t>
            </a:r>
          </a:p>
          <a:p>
            <a:r>
              <a:rPr lang="en-US" dirty="0" smtClean="0"/>
              <a:t>If </a:t>
            </a:r>
            <a:r>
              <a:rPr lang="en-US" dirty="0"/>
              <a:t>a unit is retained with probability </a:t>
            </a:r>
            <a:r>
              <a:rPr lang="en-US" i="1" dirty="0"/>
              <a:t>p</a:t>
            </a:r>
            <a:r>
              <a:rPr lang="en-US" dirty="0"/>
              <a:t> during training, its outgoing weights are rescaled or multiplied by a factor of </a:t>
            </a:r>
            <a:r>
              <a:rPr lang="en-US" i="1" dirty="0"/>
              <a:t>p</a:t>
            </a:r>
            <a:r>
              <a:rPr lang="en-US" dirty="0"/>
              <a:t> at test </a:t>
            </a:r>
            <a:r>
              <a:rPr lang="en-US" dirty="0" smtClean="0"/>
              <a:t>time </a:t>
            </a:r>
          </a:p>
          <a:p>
            <a:r>
              <a:rPr lang="en-US" dirty="0" smtClean="0"/>
              <a:t>By performing </a:t>
            </a:r>
            <a:r>
              <a:rPr lang="en-US" dirty="0"/>
              <a:t>dropout a neural network with </a:t>
            </a:r>
            <a:r>
              <a:rPr lang="en-US" i="1" dirty="0"/>
              <a:t>n</a:t>
            </a:r>
            <a:r>
              <a:rPr lang="en-US" dirty="0"/>
              <a:t> units can be made to behave like an ensemble of 2</a:t>
            </a:r>
            <a:r>
              <a:rPr lang="en-US" i="1" baseline="30000" dirty="0"/>
              <a:t>n</a:t>
            </a:r>
            <a:r>
              <a:rPr lang="en-US" dirty="0"/>
              <a:t> smaller </a:t>
            </a:r>
            <a:r>
              <a:rPr lang="en-US" dirty="0" smtClean="0"/>
              <a:t>networks</a:t>
            </a:r>
          </a:p>
          <a:p>
            <a:r>
              <a:rPr lang="en-US" dirty="0"/>
              <a:t>One way to implement </a:t>
            </a:r>
            <a:r>
              <a:rPr lang="en-US" dirty="0" smtClean="0"/>
              <a:t>it </a:t>
            </a:r>
            <a:r>
              <a:rPr lang="en-US" dirty="0"/>
              <a:t>is with a binary mask vector </a:t>
            </a:r>
            <a:r>
              <a:rPr lang="en-US" b="1" dirty="0"/>
              <a:t>m</a:t>
            </a:r>
            <a:r>
              <a:rPr lang="en-US" baseline="30000" dirty="0"/>
              <a:t>(</a:t>
            </a:r>
            <a:r>
              <a:rPr lang="en-US" i="1" baseline="30000" dirty="0"/>
              <a:t>l</a:t>
            </a:r>
            <a:r>
              <a:rPr lang="en-US" baseline="30000" dirty="0"/>
              <a:t>)</a:t>
            </a:r>
            <a:r>
              <a:rPr lang="en-US" dirty="0"/>
              <a:t> for each hidden layer </a:t>
            </a:r>
            <a:r>
              <a:rPr lang="en-US" i="1" dirty="0"/>
              <a:t>l</a:t>
            </a:r>
            <a:r>
              <a:rPr lang="en-US" dirty="0"/>
              <a:t> in the network: the dropped out version of </a:t>
            </a:r>
            <a:r>
              <a:rPr lang="en-US" b="1" dirty="0"/>
              <a:t>h</a:t>
            </a:r>
            <a:r>
              <a:rPr lang="en-US" baseline="30000" dirty="0"/>
              <a:t>(</a:t>
            </a:r>
            <a:r>
              <a:rPr lang="en-US" i="1" baseline="30000" dirty="0"/>
              <a:t>l</a:t>
            </a:r>
            <a:r>
              <a:rPr lang="en-US" baseline="30000" dirty="0"/>
              <a:t>)</a:t>
            </a:r>
            <a:r>
              <a:rPr lang="en-US" dirty="0"/>
              <a:t> masks out units from the original version using element-wise multiplication, </a:t>
            </a:r>
            <a:r>
              <a:rPr lang="en-US" b="1" dirty="0" err="1"/>
              <a:t>h</a:t>
            </a:r>
            <a:r>
              <a:rPr lang="en-US" baseline="-25000" dirty="0" err="1"/>
              <a:t>d</a:t>
            </a:r>
            <a:r>
              <a:rPr lang="en-US" baseline="30000" dirty="0"/>
              <a:t>(</a:t>
            </a:r>
            <a:r>
              <a:rPr lang="en-US" i="1" baseline="30000" dirty="0"/>
              <a:t>l</a:t>
            </a:r>
            <a:r>
              <a:rPr lang="en-US" baseline="30000" dirty="0"/>
              <a:t>)</a:t>
            </a:r>
            <a:r>
              <a:rPr lang="en-US" dirty="0"/>
              <a:t>=</a:t>
            </a:r>
            <a:r>
              <a:rPr lang="en-US" b="1" dirty="0"/>
              <a:t> h</a:t>
            </a:r>
            <a:r>
              <a:rPr lang="en-US" baseline="30000" dirty="0"/>
              <a:t>(</a:t>
            </a:r>
            <a:r>
              <a:rPr lang="en-US" i="1" baseline="30000" dirty="0"/>
              <a:t>l</a:t>
            </a:r>
            <a:r>
              <a:rPr lang="en-US" baseline="30000" dirty="0"/>
              <a:t>)</a:t>
            </a:r>
            <a:r>
              <a:rPr lang="en-US" dirty="0">
                <a:sym typeface="MT Extra"/>
              </a:rPr>
              <a:t></a:t>
            </a:r>
            <a:r>
              <a:rPr lang="en-US" b="1" dirty="0"/>
              <a:t>m</a:t>
            </a:r>
            <a:r>
              <a:rPr lang="en-US" baseline="30000" dirty="0"/>
              <a:t>(</a:t>
            </a:r>
            <a:r>
              <a:rPr lang="en-US" i="1" baseline="30000" dirty="0"/>
              <a:t>l</a:t>
            </a:r>
            <a:r>
              <a:rPr lang="en-US" baseline="30000" dirty="0" smtClean="0"/>
              <a:t>)</a:t>
            </a:r>
            <a:r>
              <a:rPr lang="en-US" dirty="0" smtClean="0"/>
              <a:t> </a:t>
            </a:r>
          </a:p>
          <a:p>
            <a:r>
              <a:rPr lang="en-US" dirty="0" smtClean="0"/>
              <a:t>If </a:t>
            </a:r>
            <a:r>
              <a:rPr lang="en-US" dirty="0"/>
              <a:t>the activation functions lead to diagonal gradient matrices, the </a:t>
            </a:r>
            <a:r>
              <a:rPr lang="en-US" dirty="0" err="1"/>
              <a:t>backpropagation</a:t>
            </a:r>
            <a:r>
              <a:rPr lang="en-US" dirty="0"/>
              <a:t> update is </a:t>
            </a:r>
            <a:r>
              <a:rPr lang="en-US" b="1" dirty="0" err="1"/>
              <a:t>Δ</a:t>
            </a:r>
            <a:r>
              <a:rPr lang="en-US" baseline="30000" dirty="0"/>
              <a:t>(</a:t>
            </a:r>
            <a:r>
              <a:rPr lang="en-US" i="1" baseline="30000" dirty="0" smtClean="0"/>
              <a:t>l</a:t>
            </a:r>
            <a:r>
              <a:rPr lang="en-US" baseline="30000" dirty="0" smtClean="0"/>
              <a:t>)=</a:t>
            </a:r>
            <a:r>
              <a:rPr lang="en-US" b="1" dirty="0" smtClean="0"/>
              <a:t>d</a:t>
            </a:r>
            <a:r>
              <a:rPr lang="en-US" baseline="30000" dirty="0" smtClean="0"/>
              <a:t>(</a:t>
            </a:r>
            <a:r>
              <a:rPr lang="en-US" i="1" baseline="30000" dirty="0"/>
              <a:t>l</a:t>
            </a:r>
            <a:r>
              <a:rPr lang="en-US" baseline="30000" dirty="0"/>
              <a:t>)</a:t>
            </a:r>
            <a:r>
              <a:rPr lang="en-US" dirty="0" smtClean="0">
                <a:sym typeface="MT Extra"/>
              </a:rPr>
              <a:t></a:t>
            </a:r>
            <a:r>
              <a:rPr lang="en-US" b="1" dirty="0"/>
              <a:t>m</a:t>
            </a:r>
            <a:r>
              <a:rPr lang="en-US" baseline="30000" dirty="0"/>
              <a:t>(</a:t>
            </a:r>
            <a:r>
              <a:rPr lang="en-US" i="1" baseline="30000" dirty="0"/>
              <a:t>l</a:t>
            </a:r>
            <a:r>
              <a:rPr lang="en-US" baseline="30000" dirty="0"/>
              <a:t>)</a:t>
            </a:r>
            <a:r>
              <a:rPr lang="en-US" dirty="0" smtClean="0">
                <a:sym typeface="MT Extra"/>
              </a:rPr>
              <a:t> (</a:t>
            </a:r>
            <a:r>
              <a:rPr lang="en-US" b="1" dirty="0" smtClean="0">
                <a:sym typeface="MT Extra"/>
              </a:rPr>
              <a:t>W</a:t>
            </a:r>
            <a:r>
              <a:rPr lang="en-US" baseline="30000" dirty="0"/>
              <a:t>(</a:t>
            </a:r>
            <a:r>
              <a:rPr lang="en-US" i="1" baseline="30000" dirty="0" smtClean="0"/>
              <a:t>l+1</a:t>
            </a:r>
            <a:r>
              <a:rPr lang="en-US" baseline="30000" dirty="0" smtClean="0"/>
              <a:t>)</a:t>
            </a:r>
            <a:r>
              <a:rPr lang="en-US" b="1" dirty="0" err="1" smtClean="0"/>
              <a:t>Δ</a:t>
            </a:r>
            <a:r>
              <a:rPr lang="en-US" baseline="30000" dirty="0"/>
              <a:t>(</a:t>
            </a:r>
            <a:r>
              <a:rPr lang="en-US" i="1" baseline="30000" dirty="0"/>
              <a:t>l+1</a:t>
            </a:r>
            <a:r>
              <a:rPr lang="en-US" baseline="30000" dirty="0" smtClean="0"/>
              <a:t>)</a:t>
            </a:r>
            <a:r>
              <a:rPr lang="en-US" dirty="0" smtClean="0"/>
              <a:t>).</a:t>
            </a:r>
            <a:endParaRPr lang="en-CA" dirty="0"/>
          </a:p>
        </p:txBody>
      </p:sp>
    </p:spTree>
    <p:extLst>
      <p:ext uri="{BB962C8B-B14F-4D97-AF65-F5344CB8AC3E}">
        <p14:creationId xmlns:p14="http://schemas.microsoft.com/office/powerpoint/2010/main" val="2092415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233498</TotalTime>
  <Words>2981</Words>
  <Application>Microsoft Office PowerPoint</Application>
  <PresentationFormat>如螢幕大小 (4:3)</PresentationFormat>
  <Paragraphs>304</Paragraphs>
  <Slides>36</Slides>
  <Notes>6</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36</vt:i4>
      </vt:variant>
    </vt:vector>
  </HeadingPairs>
  <TitlesOfParts>
    <vt:vector size="38" baseType="lpstr">
      <vt:lpstr>Office Theme</vt:lpstr>
      <vt:lpstr>Equation</vt:lpstr>
      <vt:lpstr>Common losses for neural networks</vt:lpstr>
      <vt:lpstr>Deep neural network architectures</vt:lpstr>
      <vt:lpstr>Deep feedforward networks</vt:lpstr>
      <vt:lpstr>Activation functions</vt:lpstr>
      <vt:lpstr>Activation functions</vt:lpstr>
      <vt:lpstr>Validation sets and hyperparameters</vt:lpstr>
      <vt:lpstr>Validation sets vs. cross-validation</vt:lpstr>
      <vt:lpstr>Mini-batch based  stochastic gradient descent (SGD)</vt:lpstr>
      <vt:lpstr>Dropout</vt:lpstr>
      <vt:lpstr>Convolutional neural networks</vt:lpstr>
      <vt:lpstr>Convolutional neural networks (CNNs)</vt:lpstr>
      <vt:lpstr>Deep CNNs</vt:lpstr>
      <vt:lpstr>PowerPoint 簡報</vt:lpstr>
      <vt:lpstr>Simple filtering example</vt:lpstr>
      <vt:lpstr>Visualizing the filters learned by a CNN</vt:lpstr>
      <vt:lpstr>Simple example of: convolution, pooling, and decimation operations</vt:lpstr>
      <vt:lpstr>Convolutional layers and gradients</vt:lpstr>
      <vt:lpstr>Convolutional layers and gradients</vt:lpstr>
      <vt:lpstr>Convolutional layers and gradients</vt:lpstr>
      <vt:lpstr>Pooling and subsampling layers</vt:lpstr>
      <vt:lpstr>Recurrent neural networks</vt:lpstr>
      <vt:lpstr>Recurrent neural networks</vt:lpstr>
      <vt:lpstr>PowerPoint 簡報</vt:lpstr>
      <vt:lpstr>PowerPoint 簡報</vt:lpstr>
      <vt:lpstr>The loss, exploding and vanishing gradients</vt:lpstr>
      <vt:lpstr>Dealing with exploding gradients</vt:lpstr>
      <vt:lpstr>LSTMs and vanishing gradients</vt:lpstr>
      <vt:lpstr>LSTM achitecture</vt:lpstr>
      <vt:lpstr>LSTM achitecture</vt:lpstr>
      <vt:lpstr>LSTM achitecture</vt:lpstr>
      <vt:lpstr>PowerPoint 簡報</vt:lpstr>
      <vt:lpstr>PowerPoint 簡報</vt:lpstr>
      <vt:lpstr>PowerPoint 簡報</vt:lpstr>
      <vt:lpstr>Deep learning software</vt:lpstr>
      <vt:lpstr>Deep learning software</vt:lpstr>
      <vt:lpstr>Deep learning software</vt:lpstr>
    </vt:vector>
  </TitlesOfParts>
  <Company>École Polytechnique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 Pal</dc:creator>
  <cp:lastModifiedBy>dliu</cp:lastModifiedBy>
  <cp:revision>545</cp:revision>
  <cp:lastPrinted>2016-06-02T02:55:38Z</cp:lastPrinted>
  <dcterms:created xsi:type="dcterms:W3CDTF">2016-06-16T19:39:10Z</dcterms:created>
  <dcterms:modified xsi:type="dcterms:W3CDTF">2017-12-07T06:41:48Z</dcterms:modified>
</cp:coreProperties>
</file>