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344" r:id="rId2"/>
    <p:sldId id="424" r:id="rId3"/>
    <p:sldId id="449" r:id="rId4"/>
    <p:sldId id="450" r:id="rId5"/>
    <p:sldId id="451" r:id="rId6"/>
    <p:sldId id="445" r:id="rId7"/>
    <p:sldId id="446" r:id="rId8"/>
    <p:sldId id="447" r:id="rId9"/>
    <p:sldId id="448" r:id="rId10"/>
    <p:sldId id="345" r:id="rId11"/>
  </p:sldIdLst>
  <p:sldSz cx="12960350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сновные стили" id="{9C5DBF73-5C8C-8D4C-BB54-DF085EC13081}">
          <p14:sldIdLst/>
        </p14:section>
        <p14:section name="Раздел без заголовка" id="{6E100782-9515-4823-A810-CE8FD881AE32}">
          <p14:sldIdLst>
            <p14:sldId id="344"/>
            <p14:sldId id="424"/>
            <p14:sldId id="449"/>
            <p14:sldId id="450"/>
            <p14:sldId id="451"/>
            <p14:sldId id="445"/>
            <p14:sldId id="446"/>
            <p14:sldId id="447"/>
            <p14:sldId id="448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40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CBD"/>
    <a:srgbClr val="770125"/>
    <a:srgbClr val="A30236"/>
    <a:srgbClr val="FF5C36"/>
    <a:srgbClr val="E6E6E6"/>
    <a:srgbClr val="AFABAB"/>
    <a:srgbClr val="879DC1"/>
    <a:srgbClr val="12A3AD"/>
    <a:srgbClr val="FF941A"/>
    <a:srgbClr val="EC9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801" autoAdjust="0"/>
  </p:normalViewPr>
  <p:slideViewPr>
    <p:cSldViewPr snapToGrid="0">
      <p:cViewPr varScale="1">
        <p:scale>
          <a:sx n="82" d="100"/>
          <a:sy n="82" d="100"/>
        </p:scale>
        <p:origin x="523" y="62"/>
      </p:cViewPr>
      <p:guideLst>
        <p:guide orient="horz" pos="2154"/>
        <p:guide pos="40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B0AE3-F1A2-394F-BC18-67F76EFC1ECD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06413" y="1143000"/>
            <a:ext cx="5845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9C60B-6F98-8646-A41A-70FA44D3B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32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74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9">
            <a:extLst>
              <a:ext uri="{FF2B5EF4-FFF2-40B4-BE49-F238E27FC236}">
                <a16:creationId xmlns:a16="http://schemas.microsoft.com/office/drawing/2014/main" id="{ACD4A90A-0ABE-7243-8908-72C5650992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1A77197B-380D-644E-9B90-7284D14AEC8D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3E39C7-B630-C841-B628-08298DD98766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DB2FD8-6949-594D-AF72-5CE0FDE67F6D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7F7827-21D6-5054-F4C6-CF3F1E1A33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02204" y="0"/>
            <a:ext cx="1058146" cy="6840538"/>
          </a:xfrm>
          <a:prstGeom prst="rect">
            <a:avLst/>
          </a:prstGeom>
        </p:spPr>
      </p:pic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CD2E3BB0-99F5-1045-9ADB-5FF98D234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191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4" userDrawn="1">
          <p15:clr>
            <a:srgbClr val="FBAE40"/>
          </p15:clr>
        </p15:guide>
        <p15:guide id="3" pos="4082" userDrawn="1">
          <p15:clr>
            <a:srgbClr val="FBAE40"/>
          </p15:clr>
        </p15:guide>
        <p15:guide id="4" orient="horz" pos="38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9">
            <a:extLst>
              <a:ext uri="{FF2B5EF4-FFF2-40B4-BE49-F238E27FC236}">
                <a16:creationId xmlns:a16="http://schemas.microsoft.com/office/drawing/2014/main" id="{312AC08A-0C3F-974B-BD93-826A868864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8" name="Прямоугольник 4">
            <a:extLst>
              <a:ext uri="{FF2B5EF4-FFF2-40B4-BE49-F238E27FC236}">
                <a16:creationId xmlns:a16="http://schemas.microsoft.com/office/drawing/2014/main" id="{D5800CC3-8BB1-6E4A-B449-86804D5C4D71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1EB201-11AF-9542-A909-0880047F2AF6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814AB4-58FB-AE44-9B65-2430CAFB56B2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2713" y="900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FAC3-F2F2-2C4F-A0E5-E45C3D91474E}" type="datetime1">
              <a:rPr lang="ru-RU" smtClean="0"/>
              <a:t>18.12.2024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47FAB26-A65D-A241-B811-CFF044D18B1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7019109" y="1674796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79F780C-3DBF-7240-9736-987FCF93B284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9701349" y="1674796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33C0F341-B7E5-3845-B426-CA74C3BDAE4F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4340995" y="4130613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BDE5803-8086-B245-97C9-CAE368D49BE0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7019109" y="4130613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047B218-8FD4-6348-A347-47AB398FF2D4}"/>
              </a:ext>
            </a:extLst>
          </p:cNvPr>
          <p:cNvSpPr>
            <a:spLocks noGrp="1" noChangeAspect="1"/>
          </p:cNvSpPr>
          <p:nvPr>
            <p:ph type="pic" idx="17"/>
          </p:nvPr>
        </p:nvSpPr>
        <p:spPr>
          <a:xfrm>
            <a:off x="9701349" y="4130613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1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80D31F51-3F1C-8045-99BC-14A4D28EDA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6901C6BE-CE43-1C49-A547-8D7E87965F71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69650-3A35-3642-883C-A870CBC46FCC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E4A2AA-05E3-7F4E-879C-E04CB11781C0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705385"/>
            <a:ext cx="11178302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577778"/>
            <a:ext cx="11178302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D0A1-1F54-6D46-B9B0-6ADD85C235EC}" type="datetime1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7464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9">
            <a:extLst>
              <a:ext uri="{FF2B5EF4-FFF2-40B4-BE49-F238E27FC236}">
                <a16:creationId xmlns:a16="http://schemas.microsoft.com/office/drawing/2014/main" id="{FFBF45D3-592B-3C42-AB8F-2FDFA93DD1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29BDF7A5-C047-1149-97E2-5FF2F7C15BEB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ACB84-12E8-B04C-B361-EFA20FF74E23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2AF39C-AEEB-974B-9D14-519ED62E1CFE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9CDA-6D70-FA48-B8E7-6D7A153E7A07}" type="datetime1">
              <a:rPr lang="ru-RU" smtClean="0"/>
              <a:t>18.12.2024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448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6864" y="1616634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864" y="3971148"/>
            <a:ext cx="10423443" cy="819675"/>
          </a:xfrm>
        </p:spPr>
        <p:txBody>
          <a:bodyPr/>
          <a:lstStyle>
            <a:lvl1pPr marL="0" indent="0" algn="l">
              <a:buNone/>
              <a:defRPr sz="2394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16B-6D6F-7E43-8715-9A6C2BF58A22}" type="datetime1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21">
            <a:extLst>
              <a:ext uri="{FF2B5EF4-FFF2-40B4-BE49-F238E27FC236}">
                <a16:creationId xmlns:a16="http://schemas.microsoft.com/office/drawing/2014/main" id="{D5D3EC2F-7B9F-0D4F-B5B9-E23034A23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>
            <a:extLst>
              <a:ext uri="{FF2B5EF4-FFF2-40B4-BE49-F238E27FC236}">
                <a16:creationId xmlns:a16="http://schemas.microsoft.com/office/drawing/2014/main" id="{1BB3811F-5FB4-9A4D-A5EA-3D5E83D37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16C21D-C47C-8E49-8ABF-DE72CA198984}"/>
              </a:ext>
            </a:extLst>
          </p:cNvPr>
          <p:cNvSpPr txBox="1"/>
          <p:nvPr userDrawn="1"/>
        </p:nvSpPr>
        <p:spPr>
          <a:xfrm rot="16200000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</a:rPr>
              <a:t>2024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FBA60E-9DD6-E54E-A6C9-CFA5BB21B4C1}"/>
              </a:ext>
            </a:extLst>
          </p:cNvPr>
          <p:cNvCxnSpPr/>
          <p:nvPr userDrawn="1"/>
        </p:nvCxnSpPr>
        <p:spPr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C167B5-CF88-8F40-A4B5-CA8730DFE560}"/>
              </a:ext>
            </a:extLst>
          </p:cNvPr>
          <p:cNvSpPr txBox="1"/>
          <p:nvPr userDrawn="1"/>
        </p:nvSpPr>
        <p:spPr>
          <a:xfrm rot="16200000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ru-RU" sz="1600" spc="100" baseline="0" dirty="0" err="1">
                <a:solidFill>
                  <a:schemeClr val="bg1"/>
                </a:solidFill>
              </a:rPr>
              <a:t>РАНХиГС</a:t>
            </a:r>
            <a:endParaRPr lang="ru-RU" sz="1600" spc="1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25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Титульный слайд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6864" y="1616636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864" y="3971150"/>
            <a:ext cx="10423443" cy="819675"/>
          </a:xfrm>
        </p:spPr>
        <p:txBody>
          <a:bodyPr/>
          <a:lstStyle>
            <a:lvl1pPr marL="0" indent="0" algn="l">
              <a:buNone/>
              <a:defRPr sz="2394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16B-6D6F-7E43-8715-9A6C2BF58A22}" type="datetime1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21">
            <a:extLst>
              <a:ext uri="{FF2B5EF4-FFF2-40B4-BE49-F238E27FC236}">
                <a16:creationId xmlns:a16="http://schemas.microsoft.com/office/drawing/2014/main" id="{D5D3EC2F-7B9F-0D4F-B5B9-E23034A23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>
            <a:extLst>
              <a:ext uri="{FF2B5EF4-FFF2-40B4-BE49-F238E27FC236}">
                <a16:creationId xmlns:a16="http://schemas.microsoft.com/office/drawing/2014/main" id="{1BB3811F-5FB4-9A4D-A5EA-3D5E83D37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16C21D-C47C-8E49-8ABF-DE72CA198984}"/>
              </a:ext>
            </a:extLst>
          </p:cNvPr>
          <p:cNvSpPr txBox="1"/>
          <p:nvPr userDrawn="1"/>
        </p:nvSpPr>
        <p:spPr>
          <a:xfrm rot="16200000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</a:rPr>
              <a:t>2024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FBA60E-9DD6-E54E-A6C9-CFA5BB21B4C1}"/>
              </a:ext>
            </a:extLst>
          </p:cNvPr>
          <p:cNvCxnSpPr/>
          <p:nvPr userDrawn="1"/>
        </p:nvCxnSpPr>
        <p:spPr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C167B5-CF88-8F40-A4B5-CA8730DFE560}"/>
              </a:ext>
            </a:extLst>
          </p:cNvPr>
          <p:cNvSpPr txBox="1"/>
          <p:nvPr userDrawn="1"/>
        </p:nvSpPr>
        <p:spPr>
          <a:xfrm rot="16200000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ru-RU" sz="1600" spc="100" baseline="0" dirty="0" err="1">
                <a:solidFill>
                  <a:schemeClr val="bg1"/>
                </a:solidFill>
              </a:rPr>
              <a:t>РАНХиГС</a:t>
            </a:r>
            <a:endParaRPr lang="ru-RU" sz="1600" spc="1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894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Титульный слайд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6864" y="1616636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864" y="3971150"/>
            <a:ext cx="10423443" cy="819675"/>
          </a:xfrm>
        </p:spPr>
        <p:txBody>
          <a:bodyPr/>
          <a:lstStyle>
            <a:lvl1pPr marL="0" indent="0" algn="l">
              <a:buNone/>
              <a:defRPr sz="2394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16B-6D6F-7E43-8715-9A6C2BF58A22}" type="datetime1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21">
            <a:extLst>
              <a:ext uri="{FF2B5EF4-FFF2-40B4-BE49-F238E27FC236}">
                <a16:creationId xmlns:a16="http://schemas.microsoft.com/office/drawing/2014/main" id="{D5D3EC2F-7B9F-0D4F-B5B9-E23034A23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>
            <a:extLst>
              <a:ext uri="{FF2B5EF4-FFF2-40B4-BE49-F238E27FC236}">
                <a16:creationId xmlns:a16="http://schemas.microsoft.com/office/drawing/2014/main" id="{1BB3811F-5FB4-9A4D-A5EA-3D5E83D37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16C21D-C47C-8E49-8ABF-DE72CA198984}"/>
              </a:ext>
            </a:extLst>
          </p:cNvPr>
          <p:cNvSpPr txBox="1"/>
          <p:nvPr userDrawn="1"/>
        </p:nvSpPr>
        <p:spPr>
          <a:xfrm rot="16200000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</a:rPr>
              <a:t>2024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FBA60E-9DD6-E54E-A6C9-CFA5BB21B4C1}"/>
              </a:ext>
            </a:extLst>
          </p:cNvPr>
          <p:cNvCxnSpPr/>
          <p:nvPr userDrawn="1"/>
        </p:nvCxnSpPr>
        <p:spPr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C167B5-CF88-8F40-A4B5-CA8730DFE560}"/>
              </a:ext>
            </a:extLst>
          </p:cNvPr>
          <p:cNvSpPr txBox="1"/>
          <p:nvPr userDrawn="1"/>
        </p:nvSpPr>
        <p:spPr>
          <a:xfrm rot="16200000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ru-RU" sz="1600" spc="100" baseline="0" dirty="0" err="1">
                <a:solidFill>
                  <a:schemeClr val="bg1"/>
                </a:solidFill>
              </a:rPr>
              <a:t>РАНХиГС</a:t>
            </a:r>
            <a:endParaRPr lang="ru-RU" sz="1600" spc="1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17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64B41069-4AAD-8340-8EFB-180ACA586F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F7727723-4074-B843-AE36-885B2303F4FE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95950-E595-F342-9D21-3C47BD20DFED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8ECB9-5CD4-CC42-91B8-0D89C488BB7E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CD2E3BB0-99F5-1045-9ADB-5FF98D234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503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4">
          <p15:clr>
            <a:srgbClr val="FBAE40"/>
          </p15:clr>
        </p15:guide>
        <p15:guide id="3" pos="4082">
          <p15:clr>
            <a:srgbClr val="FBAE40"/>
          </p15:clr>
        </p15:guide>
        <p15:guide id="4" orient="horz" pos="38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B72F114E-335E-2040-801E-3C7EC39A3E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F3B94890-3C49-7044-A8F0-B3DB12C28D12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AA9BBD-B777-C149-9777-05247593E1E0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C569F4-D248-7041-9278-341700D6083F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0044" y="1119505"/>
            <a:ext cx="9720263" cy="2381521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592866"/>
            <a:ext cx="9720263" cy="1651546"/>
          </a:xfrm>
        </p:spPr>
        <p:txBody>
          <a:bodyPr>
            <a:normAutofit/>
          </a:bodyPr>
          <a:lstStyle>
            <a:lvl1pPr marL="0" indent="0" algn="l">
              <a:buNone/>
              <a:defRPr sz="2400" b="1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FABD-BCBD-544A-9118-89D15D7C2332}" type="datetime1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06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A031F8E3-48A7-4044-944A-7FEEE130F6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CC740624-9786-3F40-BE2D-E443C76C8EC7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FE944-F30B-544E-B5A4-8FA81A6D7A96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5D4700-313E-CB48-82C9-205F0B4F41DB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0000" y="919197"/>
            <a:ext cx="8649708" cy="535138"/>
          </a:xfrm>
        </p:spPr>
        <p:txBody>
          <a:bodyPr anchor="t" anchorCtr="0">
            <a:noAutofit/>
          </a:bodyPr>
          <a:lstStyle>
            <a:lvl1pPr algn="l"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1303" y="2751909"/>
            <a:ext cx="6696892" cy="2492503"/>
          </a:xfrm>
        </p:spPr>
        <p:txBody>
          <a:bodyPr>
            <a:normAutofit/>
          </a:bodyPr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5067-034C-ED4C-9B2B-00BE7ADE8DA8}" type="datetime1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7AD485B-A56F-E148-9785-EA3C38C11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1891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174A10-18C0-D846-8F03-C9CC6AC7354A}"/>
              </a:ext>
            </a:extLst>
          </p:cNvPr>
          <p:cNvSpPr/>
          <p:nvPr userDrawn="1"/>
        </p:nvSpPr>
        <p:spPr>
          <a:xfrm>
            <a:off x="0" y="0"/>
            <a:ext cx="12960350" cy="68405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0547" y="2269024"/>
            <a:ext cx="6871063" cy="2492503"/>
          </a:xfrm>
        </p:spPr>
        <p:txBody>
          <a:bodyPr>
            <a:normAutofit/>
          </a:bodyPr>
          <a:lstStyle>
            <a:lvl1pPr marL="0" indent="0" algn="l">
              <a:buNone/>
              <a:defRPr sz="3600" b="1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6C5C-8715-4349-9C7D-F129E2D2F817}" type="datetime1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Прямоугольник 4">
            <a:extLst>
              <a:ext uri="{FF2B5EF4-FFF2-40B4-BE49-F238E27FC236}">
                <a16:creationId xmlns:a16="http://schemas.microsoft.com/office/drawing/2014/main" id="{6863F21F-0FD5-0D4F-9EDF-1CEFC7A813EE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E003E"/>
                </a:solidFill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584FD3-82FB-1645-920D-FB8B68AFF8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28"/>
          <a:stretch/>
        </p:blipFill>
        <p:spPr>
          <a:xfrm>
            <a:off x="10684390" y="-1"/>
            <a:ext cx="1950721" cy="9761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6C3D01-CF25-E947-ABB7-B55A2D418229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202</a:t>
            </a:r>
            <a:r>
              <a:rPr lang="ru-RU" sz="1400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CAB093-8887-BF49-8EA5-92B2D72B9517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0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E42B6E17-3CA0-A44E-A15A-7A8C6D151F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CAE1ECE3-AE58-EF4B-9404-CEF7D3739127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5649B-D563-7A42-ADA0-AC0ECE1EBBD4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4F3F24-E8BA-7348-890A-4EB2A401046B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0000" y="900000"/>
            <a:ext cx="9576679" cy="714358"/>
          </a:xfrm>
        </p:spPr>
        <p:txBody>
          <a:bodyPr anchor="t" anchorCtr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2D4-E0FF-0948-BCEC-0F713D78CA44}" type="datetime1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35B661-A620-6B4A-8A9C-FCEE63525CAE}"/>
              </a:ext>
            </a:extLst>
          </p:cNvPr>
          <p:cNvSpPr txBox="1">
            <a:spLocks/>
          </p:cNvSpPr>
          <p:nvPr userDrawn="1"/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22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00F513B3-241A-5644-9CD0-08969C8509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9DB0A6DB-F31A-A343-BF05-360492CB83BF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384103-0CD4-E641-A9AE-B808169DCE7C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19AD7C-9E4C-BC47-9C84-6A2E4F3FD078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0000" y="900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772664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3EC4-AEDB-A546-B9B7-585538AAD3C7}" type="datetime1">
              <a:rPr lang="ru-RU" smtClean="0"/>
              <a:t>18.12.2024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80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82FB6434-E9A9-A141-89AC-B38A0E2073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D954ACBC-1461-8F49-8A62-25BE7C807B19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5D89A-CBD9-1747-8A24-211A119C1CB5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87A918-407B-4D42-98BB-5B3D0F5839E2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0000" y="864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3638348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6139-3C51-544D-A275-589F7A7E6369}" type="datetime1">
              <a:rPr lang="ru-RU" smtClean="0"/>
              <a:t>18.12.2024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47FAB26-A65D-A241-B811-CFF044D18B1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383605" y="1674796"/>
            <a:ext cx="3638348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F7329FE-F5D1-374D-B109-65B84655D2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263CFD3C-F777-DA4D-BC37-116E29B7A220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772282-7CE5-9B49-B848-BF7E6632BBB4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7AA82A-8CAD-7945-8DF4-19C7F478AB03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2713" y="900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232106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2F27-2E9A-5E43-AA18-A5B944132F59}" type="datetime1">
              <a:rPr lang="ru-RU" smtClean="0"/>
              <a:t>18.12.2024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47FAB26-A65D-A241-B811-CFF044D18B1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7019109" y="1674796"/>
            <a:ext cx="232106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79F780C-3DBF-7240-9736-987FCF93B284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9701349" y="1674796"/>
            <a:ext cx="232106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5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900000"/>
            <a:ext cx="9576679" cy="7143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1820976"/>
            <a:ext cx="11205726" cy="43402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7084883"/>
            <a:ext cx="291607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57F375-12B8-4849-BF4D-9AACA101A6E6}" type="datetime1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0567" y="7084884"/>
            <a:ext cx="437411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260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73" r:id="rId3"/>
    <p:sldLayoutId id="2147483689" r:id="rId4"/>
    <p:sldLayoutId id="2147483690" r:id="rId5"/>
    <p:sldLayoutId id="2147483674" r:id="rId6"/>
    <p:sldLayoutId id="2147483681" r:id="rId7"/>
    <p:sldLayoutId id="2147483686" r:id="rId8"/>
    <p:sldLayoutId id="2147483687" r:id="rId9"/>
    <p:sldLayoutId id="2147483688" r:id="rId10"/>
    <p:sldLayoutId id="2147483675" r:id="rId11"/>
    <p:sldLayoutId id="2147483678" r:id="rId12"/>
    <p:sldLayoutId id="2147483684" r:id="rId13"/>
    <p:sldLayoutId id="2147483695" r:id="rId14"/>
    <p:sldLayoutId id="2147483696" r:id="rId15"/>
  </p:sldLayoutIdLst>
  <p:hf hdr="0" ftr="0" dt="0"/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2114" rtl="0" eaLnBrk="1" latinLnBrk="0" hangingPunct="1">
        <a:lnSpc>
          <a:spcPct val="100000"/>
        </a:lnSpc>
        <a:spcBef>
          <a:spcPts val="998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rgbClr val="6D6D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rgbClr val="6D6D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54" userDrawn="1">
          <p15:clr>
            <a:srgbClr val="F26B43"/>
          </p15:clr>
        </p15:guide>
        <p15:guide id="2" pos="4082" userDrawn="1">
          <p15:clr>
            <a:srgbClr val="F26B43"/>
          </p15:clr>
        </p15:guide>
        <p15:guide id="3" orient="horz" pos="385" userDrawn="1">
          <p15:clr>
            <a:srgbClr val="F26B43"/>
          </p15:clr>
        </p15:guide>
        <p15:guide id="4" orient="horz" pos="3969" userDrawn="1">
          <p15:clr>
            <a:srgbClr val="F26B43"/>
          </p15:clr>
        </p15:guide>
        <p15:guide id="5" pos="567" userDrawn="1">
          <p15:clr>
            <a:srgbClr val="F26B43"/>
          </p15:clr>
        </p15:guide>
        <p15:guide id="6" pos="76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E694-B4BE-4647-B02E-5553DD8C6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Проект «Моделирование экономических циклов российской экономики с помощью цепей Маркова»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3B779-785B-C549-98BC-FD63CEA37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864" y="3971148"/>
            <a:ext cx="10423443" cy="495749"/>
          </a:xfrm>
        </p:spPr>
        <p:txBody>
          <a:bodyPr/>
          <a:lstStyle/>
          <a:p>
            <a:r>
              <a:rPr lang="ru-RU" dirty="0"/>
              <a:t>бакалавриат Цифровая экономика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9D0BB-8804-7B41-9155-FB8E9E7E9C6A}"/>
              </a:ext>
            </a:extLst>
          </p:cNvPr>
          <p:cNvSpPr txBox="1"/>
          <p:nvPr/>
        </p:nvSpPr>
        <p:spPr>
          <a:xfrm>
            <a:off x="913800" y="6125935"/>
            <a:ext cx="2146926" cy="3385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Москва, 2024</a:t>
            </a:r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E861BA-8033-02ED-B5BB-9C4C080A8387}"/>
              </a:ext>
            </a:extLst>
          </p:cNvPr>
          <p:cNvSpPr txBox="1"/>
          <p:nvPr/>
        </p:nvSpPr>
        <p:spPr>
          <a:xfrm>
            <a:off x="913799" y="5268628"/>
            <a:ext cx="7031321" cy="756252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Харченко Марта, Кудринская Наталья, Лобков Валерий</a:t>
            </a:r>
            <a:endParaRPr lang="ru-RU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688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DD6E-CCA5-374B-A5FC-E3FA356A6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474C8-25A5-2E44-AA8C-A28CACCB194F}"/>
              </a:ext>
            </a:extLst>
          </p:cNvPr>
          <p:cNvSpPr txBox="1"/>
          <p:nvPr/>
        </p:nvSpPr>
        <p:spPr>
          <a:xfrm>
            <a:off x="913800" y="6125935"/>
            <a:ext cx="2146926" cy="3385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Москва, 2024</a:t>
            </a:r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54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6F0AE-5290-073E-1E2D-BE37A7BA1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736" y="266377"/>
            <a:ext cx="9576679" cy="714358"/>
          </a:xfrm>
        </p:spPr>
        <p:txBody>
          <a:bodyPr/>
          <a:lstStyle/>
          <a:p>
            <a:r>
              <a:rPr lang="ru-RU" dirty="0"/>
              <a:t>Описание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60013D-7ECA-8D96-3F56-8165A6302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95" y="980735"/>
            <a:ext cx="11205726" cy="5342244"/>
          </a:xfrm>
        </p:spPr>
        <p:txBody>
          <a:bodyPr/>
          <a:lstStyle/>
          <a:p>
            <a:r>
              <a:rPr lang="ru-RU" sz="2000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Выборка: </a:t>
            </a:r>
            <a:r>
              <a:rPr lang="ru-RU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35 временных рядов, характеризующие </a:t>
            </a:r>
            <a:r>
              <a:rPr lang="ru-RU" sz="20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состояние российской экономики </a:t>
            </a:r>
            <a:endParaRPr lang="ru-RU" sz="20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u-RU" sz="2000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Горизонт: </a:t>
            </a:r>
            <a:r>
              <a:rPr lang="ru-RU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ежемесячные данные за период </a:t>
            </a:r>
            <a:r>
              <a:rPr lang="ru-RU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2008-2024 гг.</a:t>
            </a:r>
          </a:p>
          <a:p>
            <a:r>
              <a:rPr lang="ru-RU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Охваченные группы экономических показателей: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Финансовые и фондовые индикаторы</a:t>
            </a:r>
            <a:endParaRPr lang="ru-RU" sz="2000" kern="1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Валютные и внешнеторговые показатели</a:t>
            </a:r>
            <a:endParaRPr lang="ru-RU" sz="2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Денежные агрегаты и банковские показатели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Доходности облигаций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Ценовые индексы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Реальный сектор экономики</a:t>
            </a:r>
            <a:endParaRPr lang="ru-RU" sz="20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u-RU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u-RU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u-RU" sz="2000" b="1" dirty="0"/>
              <a:t>Цель: </a:t>
            </a:r>
            <a:r>
              <a:rPr lang="ru-RU" sz="2000" dirty="0"/>
              <a:t>Построение модели, определяющей положение на бизнес-цикле и предсказывающей состояние российской экономики в </a:t>
            </a:r>
            <a:r>
              <a:rPr lang="en-US" sz="2000" dirty="0"/>
              <a:t>T+1</a:t>
            </a:r>
            <a:endParaRPr lang="ru-RU" sz="2000" dirty="0"/>
          </a:p>
          <a:p>
            <a:endParaRPr lang="ru-RU" dirty="0"/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196BA9-7FC0-D035-4290-A36C700C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25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7E2AC-D6B5-E9B9-1642-FD6B7C548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A79AD-49C8-6B57-0BA0-D7BFE8BDA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95" y="926543"/>
            <a:ext cx="9627700" cy="740592"/>
          </a:xfrm>
        </p:spPr>
        <p:txBody>
          <a:bodyPr anchor="t">
            <a:normAutofit/>
          </a:bodyPr>
          <a:lstStyle/>
          <a:p>
            <a:r>
              <a:rPr lang="ru-RU" dirty="0"/>
              <a:t>Кластеризация</a:t>
            </a:r>
          </a:p>
        </p:txBody>
      </p:sp>
      <p:pic>
        <p:nvPicPr>
          <p:cNvPr id="6" name="Рисунок 5" descr="Изображение выглядит как текст, линия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E1A942E5-5724-0696-B767-714AE550E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922" y="900000"/>
            <a:ext cx="7106182" cy="4867736"/>
          </a:xfrm>
          <a:prstGeom prst="rect">
            <a:avLst/>
          </a:prstGeom>
          <a:noFill/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F728E8D-3677-5B13-B9F0-D0E04A5B5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3708" y="1651543"/>
            <a:ext cx="3545462" cy="4304162"/>
          </a:xfrm>
        </p:spPr>
        <p:txBody>
          <a:bodyPr>
            <a:normAutofit/>
          </a:bodyPr>
          <a:lstStyle/>
          <a:p>
            <a:r>
              <a:rPr lang="ru-RU" b="1" dirty="0"/>
              <a:t>Метод локтя для выбора количества кластеров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D2F92E-8664-D1DC-7CC3-B14A6303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463" y="266377"/>
            <a:ext cx="738132" cy="36419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3D4391C-B8C0-B24A-A837-316267417444}" type="slidenum">
              <a:rPr lang="ru-RU" smtClean="0"/>
              <a:pPr>
                <a:spcAft>
                  <a:spcPts val="600"/>
                </a:spcAft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35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C60F2-982D-37BE-9A49-065753F61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17923-065D-7448-C9C5-14DD1F47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87" y="298744"/>
            <a:ext cx="9627700" cy="740592"/>
          </a:xfrm>
        </p:spPr>
        <p:txBody>
          <a:bodyPr anchor="t">
            <a:normAutofit/>
          </a:bodyPr>
          <a:lstStyle/>
          <a:p>
            <a:r>
              <a:rPr lang="ru-RU" dirty="0"/>
              <a:t>Кластеризация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C14695-4E1B-81D0-CC4A-61BA70694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3595" y="4908383"/>
            <a:ext cx="10929015" cy="4304162"/>
          </a:xfrm>
        </p:spPr>
        <p:txBody>
          <a:bodyPr>
            <a:normAutofit/>
          </a:bodyPr>
          <a:lstStyle/>
          <a:p>
            <a:r>
              <a:rPr lang="ru-RU" b="1" dirty="0"/>
              <a:t>Распределение временных рядов по 4 кластерам.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Каждый график соответствует одному кластеру.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Временные ряды сгруппированы на основе их схожих паттернов.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4A4428-F835-F340-F0F3-0803AE69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463" y="266377"/>
            <a:ext cx="738132" cy="36419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3D4391C-B8C0-B24A-A837-316267417444}" type="slidenum">
              <a:rPr lang="ru-RU" smtClean="0"/>
              <a:pPr>
                <a:spcAft>
                  <a:spcPts val="600"/>
                </a:spcAft>
              </a:pPr>
              <a:t>4</a:t>
            </a:fld>
            <a:endParaRPr lang="ru-RU"/>
          </a:p>
        </p:txBody>
      </p:sp>
      <p:pic>
        <p:nvPicPr>
          <p:cNvPr id="7" name="Рисунок 6" descr="Изображение выглядит как линия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2A4B7687-8712-7AA0-00EF-0EBBF86DA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71" y="1039336"/>
            <a:ext cx="11277884" cy="366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8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A6C44-EBC0-8E10-0E49-6C0E100AA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E768C-ACAA-7A68-2022-0327D4903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95" y="926543"/>
            <a:ext cx="9627700" cy="740592"/>
          </a:xfrm>
        </p:spPr>
        <p:txBody>
          <a:bodyPr anchor="t">
            <a:normAutofit/>
          </a:bodyPr>
          <a:lstStyle/>
          <a:p>
            <a:r>
              <a:rPr lang="ru-RU" dirty="0"/>
              <a:t>Кластеризация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F48483-ACFB-DECF-C3DD-B8AB61AB2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3708" y="1651543"/>
            <a:ext cx="3545462" cy="430416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Центроиды</a:t>
            </a:r>
            <a:r>
              <a:rPr lang="ru-RU" b="1" dirty="0"/>
              <a:t> кластеров — </a:t>
            </a:r>
            <a:r>
              <a:rPr lang="ru-RU" dirty="0"/>
              <a:t>усреднённые паттерны для каждой группы.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Отражают общие характеристики временных рядов внутри кластеров.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Помогают понять динамику и поведение каждой группы.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36D76C-A015-34B5-EA53-30FA0452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463" y="266377"/>
            <a:ext cx="738132" cy="36419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3D4391C-B8C0-B24A-A837-316267417444}" type="slidenum">
              <a:rPr lang="ru-RU" smtClean="0"/>
              <a:pPr>
                <a:spcAft>
                  <a:spcPts val="600"/>
                </a:spcAft>
              </a:pPr>
              <a:t>5</a:t>
            </a:fld>
            <a:endParaRPr lang="ru-RU"/>
          </a:p>
        </p:txBody>
      </p:sp>
      <p:pic>
        <p:nvPicPr>
          <p:cNvPr id="7" name="Рисунок 6" descr="Изображение выглядит как текст, линия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0076564A-FDF8-9DDC-02A9-A9BF76E0F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719" y="977305"/>
            <a:ext cx="77089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2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EF511-D4CB-7F56-130D-981EFA55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133" y="273393"/>
            <a:ext cx="9576679" cy="714358"/>
          </a:xfrm>
        </p:spPr>
        <p:txBody>
          <a:bodyPr/>
          <a:lstStyle/>
          <a:p>
            <a:r>
              <a:rPr lang="ru-RU" dirty="0"/>
              <a:t>Подготовка к моделированию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A26E76-1F8B-CFD6-5471-40868A3ADF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3595" y="1236133"/>
                <a:ext cx="11205726" cy="4755769"/>
              </a:xfrm>
            </p:spPr>
            <p:txBody>
              <a:bodyPr/>
              <a:lstStyle/>
              <a:p>
                <a:r>
                  <a:rPr lang="ru-RU" sz="2000" b="1" dirty="0">
                    <a:latin typeface="+mn-lt"/>
                  </a:rPr>
                  <a:t>Метод главных компонент (</a:t>
                </a:r>
                <a:r>
                  <a:rPr lang="en-US" sz="2000" b="1" dirty="0">
                    <a:latin typeface="+mn-lt"/>
                  </a:rPr>
                  <a:t>PCA)</a:t>
                </a:r>
                <a:endParaRPr lang="ru-RU" sz="2000" dirty="0">
                  <a:latin typeface="+mn-lt"/>
                </a:endParaRPr>
              </a:p>
              <a:p>
                <a:r>
                  <a:rPr lang="ru-RU" sz="2000" dirty="0">
                    <a:latin typeface="+mn-lt"/>
                  </a:rPr>
                  <a:t>Метод был применён для сокращения размерности данных и выделения наиболее значимых компонент в рамках кластеризованных временных рядов. Для каждого кластера были рассчитаны главные компоненты, на основе которых сформирован итоговый </a:t>
                </a:r>
                <a:r>
                  <a:rPr lang="ru-RU" sz="2000" dirty="0" err="1">
                    <a:latin typeface="+mn-lt"/>
                  </a:rPr>
                  <a:t>датафрейм</a:t>
                </a:r>
                <a:r>
                  <a:rPr lang="ru-RU" sz="2000" dirty="0">
                    <a:latin typeface="+mn-lt"/>
                  </a:rPr>
                  <a:t> для обучения модели. Значения компонент использовались для корректировки параметров скрытого слоя (матрицы эмиссий) и матрицы переходов модели.</a:t>
                </a:r>
              </a:p>
              <a:p>
                <a:r>
                  <a:rPr lang="ru-RU" sz="2000" b="1" dirty="0">
                    <a:latin typeface="+mn-lt"/>
                  </a:rPr>
                  <a:t>Заданная матрица переходов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>
                  <a:latin typeface="+mn-lt"/>
                </a:endParaRPr>
              </a:p>
              <a:p>
                <a:r>
                  <a:rPr lang="ru-RU" sz="2000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это вероятности системы (экономики) остаться в текущем состоянии</a:t>
                </a:r>
              </a:p>
              <a:p>
                <a:endParaRPr lang="ru-RU" sz="1800" dirty="0">
                  <a:effectLst/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pPr algn="just"/>
                <a:endParaRPr lang="ru-RU" dirty="0"/>
              </a:p>
              <a:p>
                <a:pPr algn="just"/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A26E76-1F8B-CFD6-5471-40868A3ADF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3595" y="1236133"/>
                <a:ext cx="11205726" cy="4755769"/>
              </a:xfrm>
              <a:blipFill>
                <a:blip r:embed="rId2"/>
                <a:stretch>
                  <a:fillRect l="-1360" t="-1538" r="-8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7782C7-6C61-C476-B6B2-A2F9E2BC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099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452C7-807F-2C9A-5A97-CE7CEB60D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8A5809-27A5-79F4-F53E-FCF13884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133" y="273393"/>
            <a:ext cx="9576679" cy="714358"/>
          </a:xfrm>
        </p:spPr>
        <p:txBody>
          <a:bodyPr/>
          <a:lstStyle/>
          <a:p>
            <a:r>
              <a:rPr lang="ru-RU" dirty="0"/>
              <a:t>Подготовка к моделированию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D6F386-A96D-61A1-E211-359DD152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85D00A8-B263-566B-AF04-0810BB528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9753" y="791959"/>
            <a:ext cx="5857438" cy="434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1E14C1-BA9F-6900-2319-97E0C6E67206}"/>
              </a:ext>
            </a:extLst>
          </p:cNvPr>
          <p:cNvSpPr txBox="1"/>
          <p:nvPr/>
        </p:nvSpPr>
        <p:spPr>
          <a:xfrm>
            <a:off x="699960" y="5204462"/>
            <a:ext cx="11294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данном этапе также были заданы вероятности нахождения в</a:t>
            </a:r>
            <a:r>
              <a:rPr lang="en-US" dirty="0"/>
              <a:t> </a:t>
            </a:r>
            <a:r>
              <a:rPr lang="ru-RU" dirty="0"/>
              <a:t>определенном состоянии</a:t>
            </a:r>
          </a:p>
          <a:p>
            <a:endParaRPr lang="ru-RU" dirty="0"/>
          </a:p>
          <a:p>
            <a:r>
              <a:rPr lang="ru-RU" b="1" dirty="0"/>
              <a:t>Ограничение: </a:t>
            </a:r>
            <a:r>
              <a:rPr lang="ru-RU" dirty="0"/>
              <a:t>переходы идут </a:t>
            </a:r>
            <a:r>
              <a:rPr lang="ru-RU" b="1" dirty="0"/>
              <a:t>только последовательно</a:t>
            </a:r>
            <a:r>
              <a:rPr lang="ru-RU" dirty="0"/>
              <a:t> (пик → спад → кризис → рост).</a:t>
            </a:r>
          </a:p>
        </p:txBody>
      </p:sp>
    </p:spTree>
    <p:extLst>
      <p:ext uri="{BB962C8B-B14F-4D97-AF65-F5344CB8AC3E}">
        <p14:creationId xmlns:p14="http://schemas.microsoft.com/office/powerpoint/2010/main" val="1209051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597CE-A9E3-B2AB-83CA-764CC64E3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Баума-</a:t>
            </a:r>
            <a:r>
              <a:rPr lang="ru-RU" dirty="0" err="1"/>
              <a:t>Велша</a:t>
            </a:r>
            <a:r>
              <a:rPr lang="ru-RU" dirty="0"/>
              <a:t> и </a:t>
            </a:r>
            <a:r>
              <a:rPr lang="ru-RU" dirty="0" err="1"/>
              <a:t>Витерби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261363-1F62-519A-C897-8D0440982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b="1" dirty="0">
                <a:latin typeface="+mj-lt"/>
              </a:rPr>
              <a:t>Алгоритм Баума-</a:t>
            </a:r>
            <a:r>
              <a:rPr lang="ru-RU" sz="2000" b="1" dirty="0" err="1">
                <a:latin typeface="+mj-lt"/>
              </a:rPr>
              <a:t>Велша</a:t>
            </a:r>
            <a:r>
              <a:rPr lang="ru-RU" sz="2000" b="1" dirty="0">
                <a:latin typeface="+mj-lt"/>
              </a:rPr>
              <a:t> (обучение модели)</a:t>
            </a:r>
          </a:p>
          <a:p>
            <a:r>
              <a:rPr lang="ru-RU" sz="2000" dirty="0">
                <a:latin typeface="+mj-lt"/>
              </a:rPr>
              <a:t>Шаг 1: Рассчитываются вероятности состояний для каждого момента времени.</a:t>
            </a:r>
          </a:p>
          <a:p>
            <a:r>
              <a:rPr lang="ru-RU" sz="2000" dirty="0">
                <a:latin typeface="+mj-lt"/>
              </a:rPr>
              <a:t>Шаг 2: Корректируются матрицы переходов и эмиссий.</a:t>
            </a:r>
          </a:p>
          <a:p>
            <a:r>
              <a:rPr lang="ru-RU" sz="2000" dirty="0">
                <a:latin typeface="+mj-lt"/>
              </a:rPr>
              <a:t>Процесс повторяется до сходимости </a:t>
            </a:r>
          </a:p>
          <a:p>
            <a:r>
              <a:rPr lang="ru-RU" sz="2000" b="1" dirty="0">
                <a:effectLst/>
                <a:latin typeface="+mj-lt"/>
                <a:ea typeface="Calibri" panose="020F0502020204030204" pitchFamily="34" charset="0"/>
              </a:rPr>
              <a:t>Разметка данных соответствующими состояниями с помощью алгоритма </a:t>
            </a:r>
            <a:r>
              <a:rPr lang="ru-RU" sz="2000" b="1" dirty="0" err="1">
                <a:effectLst/>
                <a:latin typeface="+mj-lt"/>
                <a:ea typeface="Calibri" panose="020F0502020204030204" pitchFamily="34" charset="0"/>
              </a:rPr>
              <a:t>Витерби</a:t>
            </a:r>
            <a:endParaRPr lang="ru-RU" sz="2000" b="1" dirty="0">
              <a:effectLst/>
              <a:latin typeface="+mj-lt"/>
              <a:ea typeface="Calibri" panose="020F0502020204030204" pitchFamily="34" charset="0"/>
            </a:endParaRPr>
          </a:p>
          <a:p>
            <a:r>
              <a:rPr lang="ru-RU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Шаг 1: Для каждого временного шага и каждого состояния вычисляем максимальную вероятность пути, который заканчивается в этом состоянии</a:t>
            </a:r>
          </a:p>
          <a:p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Шаг 2: </a:t>
            </a:r>
            <a:r>
              <a:rPr lang="ru-RU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Выбираем состояние с максимальной вероятностью</a:t>
            </a:r>
          </a:p>
          <a:p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Шаг 3: </a:t>
            </a:r>
            <a:r>
              <a:rPr lang="ru-RU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Начиная с последнего состояния, восстанавливаем последовательность состояний, используя сохраненную информацию о предыдущих состояниях</a:t>
            </a:r>
          </a:p>
          <a:p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A14CC1-6171-04C2-FE21-E99CD867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333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3A885-B0C5-81B4-73A7-301B33354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74" y="3354925"/>
            <a:ext cx="12796544" cy="2891062"/>
          </a:xfrm>
        </p:spPr>
        <p:txBody>
          <a:bodyPr/>
          <a:lstStyle/>
          <a:p>
            <a:r>
              <a:rPr lang="ru-RU" sz="2000" dirty="0"/>
              <a:t>Сравним полученный результат с известными фазами экономического цикла</a:t>
            </a:r>
            <a:br>
              <a:rPr lang="ru-RU" sz="2600" dirty="0"/>
            </a:br>
            <a:br>
              <a:rPr lang="ru-RU" sz="1400" dirty="0"/>
            </a:br>
            <a:r>
              <a:rPr lang="ru-RU" sz="1600" dirty="0"/>
              <a:t>Кризис 2008 года </a:t>
            </a:r>
            <a:r>
              <a:rPr lang="ru-RU" sz="1600" b="0" dirty="0"/>
              <a:t>- мировой финансовый кризис.</a:t>
            </a:r>
            <a:br>
              <a:rPr lang="ru-RU" sz="1600" b="0" dirty="0"/>
            </a:br>
            <a:br>
              <a:rPr lang="ru-RU" sz="1600" dirty="0"/>
            </a:br>
            <a:r>
              <a:rPr lang="ru-RU" sz="1600" dirty="0"/>
              <a:t>Кризис 2015 года </a:t>
            </a:r>
            <a:r>
              <a:rPr lang="ru-RU" sz="1600" b="0" dirty="0"/>
              <a:t>- валютный кризис из-за падения цен на нефть</a:t>
            </a:r>
            <a:br>
              <a:rPr lang="ru-RU" sz="1600" b="0" dirty="0"/>
            </a:br>
            <a:br>
              <a:rPr lang="ru-RU" sz="1600" b="0" dirty="0"/>
            </a:br>
            <a:r>
              <a:rPr lang="ru-RU" sz="1600" dirty="0"/>
              <a:t>Кризис 2020 года </a:t>
            </a:r>
            <a:r>
              <a:rPr lang="ru-RU" sz="1600" b="0" dirty="0"/>
              <a:t>- пандемия COVID-19</a:t>
            </a:r>
            <a:br>
              <a:rPr lang="ru-RU" sz="1600" b="0" dirty="0"/>
            </a:br>
            <a:br>
              <a:rPr lang="ru-RU" sz="1600" b="0" dirty="0"/>
            </a:br>
            <a:r>
              <a:rPr lang="ru-RU" sz="1600" dirty="0"/>
              <a:t>Кризис 2022 года </a:t>
            </a:r>
            <a:r>
              <a:rPr lang="ru-RU" sz="1600" b="0" dirty="0"/>
              <a:t>- начало СВО</a:t>
            </a:r>
            <a:br>
              <a:rPr lang="ru-RU" sz="1600" b="0" dirty="0"/>
            </a:br>
            <a:br>
              <a:rPr lang="ru-RU" sz="1600" b="0" dirty="0"/>
            </a:br>
            <a:r>
              <a:rPr lang="ru-RU" sz="1600" dirty="0"/>
              <a:t>Предсказание </a:t>
            </a:r>
            <a:r>
              <a:rPr lang="en-US" sz="1600" dirty="0"/>
              <a:t>T+1 </a:t>
            </a:r>
            <a:r>
              <a:rPr lang="en-US" sz="1600" b="0" dirty="0"/>
              <a:t>- </a:t>
            </a:r>
            <a:r>
              <a:rPr lang="ru-RU" sz="1600" b="0" dirty="0"/>
              <a:t>кризис</a:t>
            </a:r>
            <a:br>
              <a:rPr lang="ru-RU" sz="1600" b="0" dirty="0"/>
            </a:br>
            <a:br>
              <a:rPr lang="ru-RU" sz="1600" b="0" dirty="0"/>
            </a:br>
            <a:r>
              <a:rPr lang="ru-RU" sz="1600" dirty="0"/>
              <a:t>Вывод: </a:t>
            </a:r>
            <a:r>
              <a:rPr lang="ru-RU" sz="1600" b="0" dirty="0"/>
              <a:t>результаты моделирования совпадают с известными фазами экономического цикла. Модель применима для анализа и предсказания. </a:t>
            </a:r>
            <a:br>
              <a:rPr lang="ru-RU" sz="2600" b="0" dirty="0"/>
            </a:br>
            <a:br>
              <a:rPr lang="ru-RU" sz="2600" dirty="0"/>
            </a:br>
            <a:endParaRPr lang="ru-RU" sz="2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FA8F65-663B-8FE9-FE94-B36661F9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B42755-D04F-4D28-A1EB-3DAAA6A5D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7FC48D7-DD64-4F8A-B857-43E9C4BC8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6010"/>
            <a:ext cx="12475028" cy="320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125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RANEPA_education">
      <a:dk1>
        <a:srgbClr val="000000"/>
      </a:dk1>
      <a:lt1>
        <a:srgbClr val="FFFFFF"/>
      </a:lt1>
      <a:dk2>
        <a:srgbClr val="404040"/>
      </a:dk2>
      <a:lt2>
        <a:srgbClr val="E7E6E6"/>
      </a:lt2>
      <a:accent1>
        <a:srgbClr val="FF5C36"/>
      </a:accent1>
      <a:accent2>
        <a:srgbClr val="ED7D31"/>
      </a:accent2>
      <a:accent3>
        <a:srgbClr val="879DC1"/>
      </a:accent3>
      <a:accent4>
        <a:srgbClr val="A30236"/>
      </a:accent4>
      <a:accent5>
        <a:srgbClr val="3F5CBD"/>
      </a:accent5>
      <a:accent6>
        <a:srgbClr val="12A3AD"/>
      </a:accent6>
      <a:hlink>
        <a:srgbClr val="6D6D6D"/>
      </a:hlink>
      <a:folHlink>
        <a:srgbClr val="AFABA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ecape отчет</Template>
  <TotalTime>81</TotalTime>
  <Words>441</Words>
  <Application>Microsoft Office PowerPoint</Application>
  <PresentationFormat>Произвольный</PresentationFormat>
  <Paragraphs>75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Times New Roman</vt:lpstr>
      <vt:lpstr>Тема Office</vt:lpstr>
      <vt:lpstr>Проект «Моделирование экономических циклов российской экономики с помощью цепей Маркова»</vt:lpstr>
      <vt:lpstr>Описание данных</vt:lpstr>
      <vt:lpstr>Кластеризация</vt:lpstr>
      <vt:lpstr>Кластеризация</vt:lpstr>
      <vt:lpstr>Кластеризация</vt:lpstr>
      <vt:lpstr>Подготовка к моделированию</vt:lpstr>
      <vt:lpstr>Подготовка к моделированию</vt:lpstr>
      <vt:lpstr>Алгоритмы Баума-Велша и Витерби</vt:lpstr>
      <vt:lpstr>Сравним полученный результат с известными фазами экономического цикла  Кризис 2008 года - мировой финансовый кризис.  Кризис 2015 года - валютный кризис из-за падения цен на нефть  Кризис 2020 года - пандемия COVID-19  Кризис 2022 года - начало СВО  Предсказание T+1 - кризис  Вывод: результаты моделирования совпадают с известными фазами экономического цикла. Модель применима для анализа и предсказания.  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«Моделирование экономических циклов российской экономики с помощью цепей Маркова»</dc:title>
  <dc:creator>Марта Харченко</dc:creator>
  <cp:lastModifiedBy>Иванов Валерий</cp:lastModifiedBy>
  <cp:revision>7</cp:revision>
  <dcterms:created xsi:type="dcterms:W3CDTF">2024-12-17T05:22:13Z</dcterms:created>
  <dcterms:modified xsi:type="dcterms:W3CDTF">2024-12-17T21:58:19Z</dcterms:modified>
</cp:coreProperties>
</file>