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67275" cy="42793920"/>
  <p:notesSz cx="6858000" cy="9144000"/>
  <p:defaultTextStyle>
    <a:defPPr>
      <a:defRPr lang="en-US"/>
    </a:defPPr>
    <a:lvl1pPr marL="0" algn="l" defTabSz="3507105" rtl="0" eaLnBrk="1" latinLnBrk="0" hangingPunct="1">
      <a:defRPr sz="6905" kern="1200">
        <a:solidFill>
          <a:schemeClr val="tx1"/>
        </a:solidFill>
        <a:latin typeface="+mn-lt"/>
        <a:ea typeface="+mn-ea"/>
        <a:cs typeface="+mn-cs"/>
      </a:defRPr>
    </a:lvl1pPr>
    <a:lvl2pPr marL="1753235" algn="l" defTabSz="3507105" rtl="0" eaLnBrk="1" latinLnBrk="0" hangingPunct="1">
      <a:defRPr sz="6905" kern="1200">
        <a:solidFill>
          <a:schemeClr val="tx1"/>
        </a:solidFill>
        <a:latin typeface="+mn-lt"/>
        <a:ea typeface="+mn-ea"/>
        <a:cs typeface="+mn-cs"/>
      </a:defRPr>
    </a:lvl2pPr>
    <a:lvl3pPr marL="3507105" algn="l" defTabSz="3507105" rtl="0" eaLnBrk="1" latinLnBrk="0" hangingPunct="1">
      <a:defRPr sz="6905" kern="1200">
        <a:solidFill>
          <a:schemeClr val="tx1"/>
        </a:solidFill>
        <a:latin typeface="+mn-lt"/>
        <a:ea typeface="+mn-ea"/>
        <a:cs typeface="+mn-cs"/>
      </a:defRPr>
    </a:lvl3pPr>
    <a:lvl4pPr marL="5260340" algn="l" defTabSz="3507105" rtl="0" eaLnBrk="1" latinLnBrk="0" hangingPunct="1">
      <a:defRPr sz="6905" kern="1200">
        <a:solidFill>
          <a:schemeClr val="tx1"/>
        </a:solidFill>
        <a:latin typeface="+mn-lt"/>
        <a:ea typeface="+mn-ea"/>
        <a:cs typeface="+mn-cs"/>
      </a:defRPr>
    </a:lvl4pPr>
    <a:lvl5pPr marL="7013575" algn="l" defTabSz="3507105" rtl="0" eaLnBrk="1" latinLnBrk="0" hangingPunct="1">
      <a:defRPr sz="6905" kern="1200">
        <a:solidFill>
          <a:schemeClr val="tx1"/>
        </a:solidFill>
        <a:latin typeface="+mn-lt"/>
        <a:ea typeface="+mn-ea"/>
        <a:cs typeface="+mn-cs"/>
      </a:defRPr>
    </a:lvl5pPr>
    <a:lvl6pPr marL="8767445" algn="l" defTabSz="3507105" rtl="0" eaLnBrk="1" latinLnBrk="0" hangingPunct="1">
      <a:defRPr sz="6905" kern="1200">
        <a:solidFill>
          <a:schemeClr val="tx1"/>
        </a:solidFill>
        <a:latin typeface="+mn-lt"/>
        <a:ea typeface="+mn-ea"/>
        <a:cs typeface="+mn-cs"/>
      </a:defRPr>
    </a:lvl6pPr>
    <a:lvl7pPr marL="10520680" algn="l" defTabSz="3507105" rtl="0" eaLnBrk="1" latinLnBrk="0" hangingPunct="1">
      <a:defRPr sz="6905" kern="1200">
        <a:solidFill>
          <a:schemeClr val="tx1"/>
        </a:solidFill>
        <a:latin typeface="+mn-lt"/>
        <a:ea typeface="+mn-ea"/>
        <a:cs typeface="+mn-cs"/>
      </a:defRPr>
    </a:lvl7pPr>
    <a:lvl8pPr marL="12273915" algn="l" defTabSz="3507105" rtl="0" eaLnBrk="1" latinLnBrk="0" hangingPunct="1">
      <a:defRPr sz="6905" kern="1200">
        <a:solidFill>
          <a:schemeClr val="tx1"/>
        </a:solidFill>
        <a:latin typeface="+mn-lt"/>
        <a:ea typeface="+mn-ea"/>
        <a:cs typeface="+mn-cs"/>
      </a:defRPr>
    </a:lvl8pPr>
    <a:lvl9pPr marL="14027785" algn="l" defTabSz="3507105" rtl="0" eaLnBrk="1" latinLnBrk="0" hangingPunct="1">
      <a:defRPr sz="6905"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106" autoAdjust="0"/>
    <p:restoredTop sz="96433" autoAdjust="0"/>
  </p:normalViewPr>
  <p:slideViewPr>
    <p:cSldViewPr snapToGrid="0" showGuides="1">
      <p:cViewPr>
        <p:scale>
          <a:sx n="33" d="100"/>
          <a:sy n="33" d="100"/>
        </p:scale>
        <p:origin x="4260" y="-2490"/>
      </p:cViewPr>
      <p:guideLst>
        <p:guide orient="horz" pos="111"/>
        <p:guide pos="9485"/>
        <p:guide pos="18917"/>
        <p:guide pos="149"/>
        <p:guide orient="horz" pos="26823"/>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3A99A76-A471-44C6-B04F-D8DB482DE158}" type="doc">
      <dgm:prSet loTypeId="urn:microsoft.com/office/officeart/2005/8/layout/hProcess11" loCatId="process" qsTypeId="urn:microsoft.com/office/officeart/2005/8/quickstyle/3d2" qsCatId="3D" csTypeId="urn:microsoft.com/office/officeart/2005/8/colors/colorful3" csCatId="colorful" phldr="1"/>
      <dgm:spPr/>
      <dgm:t>
        <a:bodyPr/>
        <a:lstStyle/>
        <a:p>
          <a:endParaRPr lang="en-US"/>
        </a:p>
      </dgm:t>
    </dgm:pt>
    <dgm:pt modelId="{858179C2-3AD0-4648-B5E5-BBACEDCBEDE9}">
      <dgm:prSet phldrT="[Text]" custT="1"/>
      <dgm:spPr/>
      <dgm:t>
        <a:bodyPr/>
        <a:lstStyle/>
        <a:p>
          <a:r>
            <a:rPr lang="en-US" sz="4000" dirty="0" smtClean="0"/>
            <a:t>Feature extraction</a:t>
          </a:r>
          <a:endParaRPr lang="en-US" sz="4000" dirty="0"/>
        </a:p>
      </dgm:t>
    </dgm:pt>
    <dgm:pt modelId="{CF502FF8-F080-46C0-84EF-9BA43B8E4646}" cxnId="{861B301A-41AF-4F94-8EA2-FE50BD0F6742}" type="parTrans">
      <dgm:prSet/>
      <dgm:spPr/>
      <dgm:t>
        <a:bodyPr/>
        <a:lstStyle/>
        <a:p>
          <a:endParaRPr lang="en-US"/>
        </a:p>
      </dgm:t>
    </dgm:pt>
    <dgm:pt modelId="{3A10DD80-7CB9-4241-BDD6-B2B9EEE57C8C}" cxnId="{861B301A-41AF-4F94-8EA2-FE50BD0F6742}" type="sibTrans">
      <dgm:prSet/>
      <dgm:spPr/>
      <dgm:t>
        <a:bodyPr/>
        <a:lstStyle/>
        <a:p>
          <a:endParaRPr lang="en-US"/>
        </a:p>
      </dgm:t>
    </dgm:pt>
    <dgm:pt modelId="{D97EADE9-33E6-4065-A270-9331D8852430}">
      <dgm:prSet phldrT="[Text]" custT="1"/>
      <dgm:spPr/>
      <dgm:t>
        <a:bodyPr/>
        <a:lstStyle/>
        <a:p>
          <a:r>
            <a:rPr lang="en-US" sz="4000" dirty="0" smtClean="0"/>
            <a:t>Task fusion</a:t>
          </a:r>
          <a:endParaRPr lang="en-US" sz="4000" dirty="0"/>
        </a:p>
      </dgm:t>
    </dgm:pt>
    <dgm:pt modelId="{C454EB13-B6B9-4B86-A32F-32B8EE3F55CF}" cxnId="{0C7F139B-BE11-462C-9585-2DF5DBC3879E}" type="parTrans">
      <dgm:prSet/>
      <dgm:spPr/>
      <dgm:t>
        <a:bodyPr/>
        <a:lstStyle/>
        <a:p>
          <a:endParaRPr lang="en-US"/>
        </a:p>
      </dgm:t>
    </dgm:pt>
    <dgm:pt modelId="{AA175819-8118-4C24-8D9E-A1F2F60C8877}" cxnId="{0C7F139B-BE11-462C-9585-2DF5DBC3879E}" type="sibTrans">
      <dgm:prSet/>
      <dgm:spPr/>
      <dgm:t>
        <a:bodyPr/>
        <a:lstStyle/>
        <a:p>
          <a:endParaRPr lang="en-US"/>
        </a:p>
      </dgm:t>
    </dgm:pt>
    <dgm:pt modelId="{0825EC45-8794-4A75-A7F7-CE0FFEFD3186}">
      <dgm:prSet phldrT="[Text]" custT="1"/>
      <dgm:spPr/>
      <dgm:t>
        <a:bodyPr/>
        <a:lstStyle/>
        <a:p>
          <a:r>
            <a:rPr lang="en-US" sz="4000" dirty="0" smtClean="0"/>
            <a:t>Classification</a:t>
          </a:r>
          <a:endParaRPr lang="en-US" sz="4000" dirty="0"/>
        </a:p>
      </dgm:t>
    </dgm:pt>
    <dgm:pt modelId="{01F78F90-C4F5-435C-9395-F0F939C767D2}" cxnId="{F7310B7E-0442-4700-A42C-B317ADEAC771}" type="parTrans">
      <dgm:prSet/>
      <dgm:spPr/>
      <dgm:t>
        <a:bodyPr/>
        <a:lstStyle/>
        <a:p>
          <a:endParaRPr lang="en-US"/>
        </a:p>
      </dgm:t>
    </dgm:pt>
    <dgm:pt modelId="{BC5C41BB-DA72-45F8-9FF9-7F5D7D595EDF}" cxnId="{F7310B7E-0442-4700-A42C-B317ADEAC771}" type="sibTrans">
      <dgm:prSet/>
      <dgm:spPr/>
      <dgm:t>
        <a:bodyPr/>
        <a:lstStyle/>
        <a:p>
          <a:endParaRPr lang="en-US"/>
        </a:p>
      </dgm:t>
    </dgm:pt>
    <dgm:pt modelId="{F6F35D4F-16FE-4075-9BF6-B7A83AD99AD1}">
      <dgm:prSet phldrT="[Text]" custT="1"/>
      <dgm:spPr/>
      <dgm:t>
        <a:bodyPr/>
        <a:lstStyle/>
        <a:p>
          <a:r>
            <a:rPr lang="en-US" sz="4000" dirty="0" smtClean="0"/>
            <a:t>Feature fusion</a:t>
          </a:r>
          <a:endParaRPr lang="en-US" sz="4000" dirty="0"/>
        </a:p>
      </dgm:t>
    </dgm:pt>
    <dgm:pt modelId="{9FE5D356-72D3-4ED3-B3BC-53E5C28F3F6B}" cxnId="{21206B98-B884-4E7A-9176-272D47625C99}" type="parTrans">
      <dgm:prSet/>
      <dgm:spPr/>
      <dgm:t>
        <a:bodyPr/>
        <a:lstStyle/>
        <a:p>
          <a:endParaRPr lang="en-US"/>
        </a:p>
      </dgm:t>
    </dgm:pt>
    <dgm:pt modelId="{01B55C1B-A8BF-41CF-8D5B-EDECD716FCB2}" cxnId="{21206B98-B884-4E7A-9176-272D47625C99}" type="sibTrans">
      <dgm:prSet/>
      <dgm:spPr/>
      <dgm:t>
        <a:bodyPr/>
        <a:lstStyle/>
        <a:p>
          <a:endParaRPr lang="en-US"/>
        </a:p>
      </dgm:t>
    </dgm:pt>
    <dgm:pt modelId="{67F2FD12-1B47-462D-931F-8120E422FB56}" type="pres">
      <dgm:prSet presAssocID="{D3A99A76-A471-44C6-B04F-D8DB482DE158}" presName="Name0" presStyleCnt="0">
        <dgm:presLayoutVars>
          <dgm:dir/>
          <dgm:resizeHandles val="exact"/>
        </dgm:presLayoutVars>
      </dgm:prSet>
      <dgm:spPr/>
      <dgm:t>
        <a:bodyPr/>
        <a:lstStyle/>
        <a:p>
          <a:endParaRPr lang="zh-CN" altLang="en-US"/>
        </a:p>
      </dgm:t>
    </dgm:pt>
    <dgm:pt modelId="{0E7612BD-8B93-4D8A-A3C1-7B8FC25D3682}" type="pres">
      <dgm:prSet presAssocID="{D3A99A76-A471-44C6-B04F-D8DB482DE158}" presName="arrow" presStyleLbl="bgShp" presStyleIdx="0" presStyleCnt="1"/>
      <dgm:spPr/>
      <dgm:t>
        <a:bodyPr/>
        <a:lstStyle/>
        <a:p>
          <a:endParaRPr lang="zh-CN" altLang="en-US"/>
        </a:p>
      </dgm:t>
    </dgm:pt>
    <dgm:pt modelId="{0A4C521A-4D9A-4B0F-9FDD-5F7307618D06}" type="pres">
      <dgm:prSet presAssocID="{D3A99A76-A471-44C6-B04F-D8DB482DE158}" presName="points" presStyleCnt="0"/>
      <dgm:spPr/>
      <dgm:t>
        <a:bodyPr/>
        <a:lstStyle/>
        <a:p>
          <a:endParaRPr lang="zh-CN" altLang="en-US"/>
        </a:p>
      </dgm:t>
    </dgm:pt>
    <dgm:pt modelId="{844FA33F-65E1-42E2-ADE4-A172E022EA4D}" type="pres">
      <dgm:prSet presAssocID="{858179C2-3AD0-4648-B5E5-BBACEDCBEDE9}" presName="compositeA" presStyleCnt="0"/>
      <dgm:spPr/>
      <dgm:t>
        <a:bodyPr/>
        <a:lstStyle/>
        <a:p>
          <a:endParaRPr lang="zh-CN" altLang="en-US"/>
        </a:p>
      </dgm:t>
    </dgm:pt>
    <dgm:pt modelId="{D51FD38C-6C9B-4966-8F3B-600AF186AC5E}" type="pres">
      <dgm:prSet presAssocID="{858179C2-3AD0-4648-B5E5-BBACEDCBEDE9}" presName="textA" presStyleLbl="revTx" presStyleIdx="0" presStyleCnt="4">
        <dgm:presLayoutVars>
          <dgm:bulletEnabled val="1"/>
        </dgm:presLayoutVars>
      </dgm:prSet>
      <dgm:spPr/>
      <dgm:t>
        <a:bodyPr/>
        <a:lstStyle/>
        <a:p>
          <a:endParaRPr lang="zh-CN" altLang="en-US"/>
        </a:p>
      </dgm:t>
    </dgm:pt>
    <dgm:pt modelId="{1539CA8C-01DE-411E-9A70-3293080F4443}" type="pres">
      <dgm:prSet presAssocID="{858179C2-3AD0-4648-B5E5-BBACEDCBEDE9}" presName="circleA" presStyleLbl="node1" presStyleIdx="0" presStyleCnt="4"/>
      <dgm:spPr/>
      <dgm:t>
        <a:bodyPr/>
        <a:lstStyle/>
        <a:p>
          <a:endParaRPr lang="zh-CN" altLang="en-US"/>
        </a:p>
      </dgm:t>
    </dgm:pt>
    <dgm:pt modelId="{CD0026B9-ECEB-4EE4-8ABA-D680D46F9FDA}" type="pres">
      <dgm:prSet presAssocID="{858179C2-3AD0-4648-B5E5-BBACEDCBEDE9}" presName="spaceA" presStyleCnt="0"/>
      <dgm:spPr/>
      <dgm:t>
        <a:bodyPr/>
        <a:lstStyle/>
        <a:p>
          <a:endParaRPr lang="zh-CN" altLang="en-US"/>
        </a:p>
      </dgm:t>
    </dgm:pt>
    <dgm:pt modelId="{0612DF39-ECD2-41AC-B2BD-FEB09F585F31}" type="pres">
      <dgm:prSet presAssocID="{3A10DD80-7CB9-4241-BDD6-B2B9EEE57C8C}" presName="space" presStyleCnt="0"/>
      <dgm:spPr/>
      <dgm:t>
        <a:bodyPr/>
        <a:lstStyle/>
        <a:p>
          <a:endParaRPr lang="zh-CN" altLang="en-US"/>
        </a:p>
      </dgm:t>
    </dgm:pt>
    <dgm:pt modelId="{E148E0B4-67BB-4F09-B4D5-CA55608B740B}" type="pres">
      <dgm:prSet presAssocID="{D97EADE9-33E6-4065-A270-9331D8852430}" presName="compositeB" presStyleCnt="0"/>
      <dgm:spPr/>
      <dgm:t>
        <a:bodyPr/>
        <a:lstStyle/>
        <a:p>
          <a:endParaRPr lang="zh-CN" altLang="en-US"/>
        </a:p>
      </dgm:t>
    </dgm:pt>
    <dgm:pt modelId="{3393AF24-8B24-4850-A563-77913707954B}" type="pres">
      <dgm:prSet presAssocID="{D97EADE9-33E6-4065-A270-9331D8852430}" presName="textB" presStyleLbl="revTx" presStyleIdx="1" presStyleCnt="4">
        <dgm:presLayoutVars>
          <dgm:bulletEnabled val="1"/>
        </dgm:presLayoutVars>
      </dgm:prSet>
      <dgm:spPr/>
      <dgm:t>
        <a:bodyPr/>
        <a:lstStyle/>
        <a:p>
          <a:endParaRPr lang="zh-CN" altLang="en-US"/>
        </a:p>
      </dgm:t>
    </dgm:pt>
    <dgm:pt modelId="{06D23682-7F5F-406C-B426-60EBD47F8ECB}" type="pres">
      <dgm:prSet presAssocID="{D97EADE9-33E6-4065-A270-9331D8852430}" presName="circleB" presStyleLbl="node1" presStyleIdx="1" presStyleCnt="4"/>
      <dgm:spPr/>
      <dgm:t>
        <a:bodyPr/>
        <a:lstStyle/>
        <a:p>
          <a:endParaRPr lang="zh-CN" altLang="en-US"/>
        </a:p>
      </dgm:t>
    </dgm:pt>
    <dgm:pt modelId="{83846A57-C9A6-4BAC-BA22-11F5A15ADF36}" type="pres">
      <dgm:prSet presAssocID="{D97EADE9-33E6-4065-A270-9331D8852430}" presName="spaceB" presStyleCnt="0"/>
      <dgm:spPr/>
      <dgm:t>
        <a:bodyPr/>
        <a:lstStyle/>
        <a:p>
          <a:endParaRPr lang="zh-CN" altLang="en-US"/>
        </a:p>
      </dgm:t>
    </dgm:pt>
    <dgm:pt modelId="{81209FA6-6C20-4A72-A630-A961A03A9A0B}" type="pres">
      <dgm:prSet presAssocID="{AA175819-8118-4C24-8D9E-A1F2F60C8877}" presName="space" presStyleCnt="0"/>
      <dgm:spPr/>
      <dgm:t>
        <a:bodyPr/>
        <a:lstStyle/>
        <a:p>
          <a:endParaRPr lang="zh-CN" altLang="en-US"/>
        </a:p>
      </dgm:t>
    </dgm:pt>
    <dgm:pt modelId="{22CD2159-271D-4B82-82D8-BB1676B605A1}" type="pres">
      <dgm:prSet presAssocID="{F6F35D4F-16FE-4075-9BF6-B7A83AD99AD1}" presName="compositeA" presStyleCnt="0"/>
      <dgm:spPr/>
      <dgm:t>
        <a:bodyPr/>
        <a:lstStyle/>
        <a:p>
          <a:endParaRPr lang="zh-CN" altLang="en-US"/>
        </a:p>
      </dgm:t>
    </dgm:pt>
    <dgm:pt modelId="{EEAB2B64-0F11-416C-AB6B-941641118502}" type="pres">
      <dgm:prSet presAssocID="{F6F35D4F-16FE-4075-9BF6-B7A83AD99AD1}" presName="textA" presStyleLbl="revTx" presStyleIdx="2" presStyleCnt="4">
        <dgm:presLayoutVars>
          <dgm:bulletEnabled val="1"/>
        </dgm:presLayoutVars>
      </dgm:prSet>
      <dgm:spPr/>
      <dgm:t>
        <a:bodyPr/>
        <a:lstStyle/>
        <a:p>
          <a:endParaRPr lang="zh-CN" altLang="en-US"/>
        </a:p>
      </dgm:t>
    </dgm:pt>
    <dgm:pt modelId="{E383C057-3A49-4D7B-9AFE-E92ED75AF520}" type="pres">
      <dgm:prSet presAssocID="{F6F35D4F-16FE-4075-9BF6-B7A83AD99AD1}" presName="circleA" presStyleLbl="node1" presStyleIdx="2" presStyleCnt="4"/>
      <dgm:spPr/>
      <dgm:t>
        <a:bodyPr/>
        <a:lstStyle/>
        <a:p>
          <a:endParaRPr lang="zh-CN" altLang="en-US"/>
        </a:p>
      </dgm:t>
    </dgm:pt>
    <dgm:pt modelId="{EC58C3BF-3C91-4F84-8DE9-2E3D56CC658B}" type="pres">
      <dgm:prSet presAssocID="{F6F35D4F-16FE-4075-9BF6-B7A83AD99AD1}" presName="spaceA" presStyleCnt="0"/>
      <dgm:spPr/>
      <dgm:t>
        <a:bodyPr/>
        <a:lstStyle/>
        <a:p>
          <a:endParaRPr lang="zh-CN" altLang="en-US"/>
        </a:p>
      </dgm:t>
    </dgm:pt>
    <dgm:pt modelId="{1465E1AE-3418-4159-809A-46684272B2F6}" type="pres">
      <dgm:prSet presAssocID="{01B55C1B-A8BF-41CF-8D5B-EDECD716FCB2}" presName="space" presStyleCnt="0"/>
      <dgm:spPr/>
      <dgm:t>
        <a:bodyPr/>
        <a:lstStyle/>
        <a:p>
          <a:endParaRPr lang="zh-CN" altLang="en-US"/>
        </a:p>
      </dgm:t>
    </dgm:pt>
    <dgm:pt modelId="{A5C52931-DD65-450A-BD0C-2961D47E1DC1}" type="pres">
      <dgm:prSet presAssocID="{0825EC45-8794-4A75-A7F7-CE0FFEFD3186}" presName="compositeB" presStyleCnt="0"/>
      <dgm:spPr/>
      <dgm:t>
        <a:bodyPr/>
        <a:lstStyle/>
        <a:p>
          <a:endParaRPr lang="zh-CN" altLang="en-US"/>
        </a:p>
      </dgm:t>
    </dgm:pt>
    <dgm:pt modelId="{677021F6-39AC-4F5C-A1E1-92001E59353E}" type="pres">
      <dgm:prSet presAssocID="{0825EC45-8794-4A75-A7F7-CE0FFEFD3186}" presName="textB" presStyleLbl="revTx" presStyleIdx="3" presStyleCnt="4" custScaleX="112999">
        <dgm:presLayoutVars>
          <dgm:bulletEnabled val="1"/>
        </dgm:presLayoutVars>
      </dgm:prSet>
      <dgm:spPr/>
      <dgm:t>
        <a:bodyPr/>
        <a:lstStyle/>
        <a:p>
          <a:endParaRPr lang="zh-CN" altLang="en-US"/>
        </a:p>
      </dgm:t>
    </dgm:pt>
    <dgm:pt modelId="{C6FCE69D-8620-4840-990A-DA8E1DDEFF40}" type="pres">
      <dgm:prSet presAssocID="{0825EC45-8794-4A75-A7F7-CE0FFEFD3186}" presName="circleB" presStyleLbl="node1" presStyleIdx="3" presStyleCnt="4"/>
      <dgm:spPr/>
      <dgm:t>
        <a:bodyPr/>
        <a:lstStyle/>
        <a:p>
          <a:endParaRPr lang="zh-CN" altLang="en-US"/>
        </a:p>
      </dgm:t>
    </dgm:pt>
    <dgm:pt modelId="{971876E2-D7AA-44A1-8983-171FDDE49994}" type="pres">
      <dgm:prSet presAssocID="{0825EC45-8794-4A75-A7F7-CE0FFEFD3186}" presName="spaceB" presStyleCnt="0"/>
      <dgm:spPr/>
      <dgm:t>
        <a:bodyPr/>
        <a:lstStyle/>
        <a:p>
          <a:endParaRPr lang="zh-CN" altLang="en-US"/>
        </a:p>
      </dgm:t>
    </dgm:pt>
  </dgm:ptLst>
  <dgm:cxnLst>
    <dgm:cxn modelId="{0C7F139B-BE11-462C-9585-2DF5DBC3879E}" srcId="{D3A99A76-A471-44C6-B04F-D8DB482DE158}" destId="{D97EADE9-33E6-4065-A270-9331D8852430}" srcOrd="1" destOrd="0" parTransId="{C454EB13-B6B9-4B86-A32F-32B8EE3F55CF}" sibTransId="{AA175819-8118-4C24-8D9E-A1F2F60C8877}"/>
    <dgm:cxn modelId="{A624A2AD-EF25-4D8D-96F8-41B6B603F051}" type="presOf" srcId="{0825EC45-8794-4A75-A7F7-CE0FFEFD3186}" destId="{677021F6-39AC-4F5C-A1E1-92001E59353E}" srcOrd="0" destOrd="0" presId="urn:microsoft.com/office/officeart/2005/8/layout/hProcess11"/>
    <dgm:cxn modelId="{44DF0786-228A-43AD-BDDF-9FBCCE60561D}" type="presOf" srcId="{F6F35D4F-16FE-4075-9BF6-B7A83AD99AD1}" destId="{EEAB2B64-0F11-416C-AB6B-941641118502}" srcOrd="0" destOrd="0" presId="urn:microsoft.com/office/officeart/2005/8/layout/hProcess11"/>
    <dgm:cxn modelId="{B2ECBCED-8A09-4A5C-8F87-326539B9469E}" type="presOf" srcId="{D3A99A76-A471-44C6-B04F-D8DB482DE158}" destId="{67F2FD12-1B47-462D-931F-8120E422FB56}" srcOrd="0" destOrd="0" presId="urn:microsoft.com/office/officeart/2005/8/layout/hProcess11"/>
    <dgm:cxn modelId="{861B301A-41AF-4F94-8EA2-FE50BD0F6742}" srcId="{D3A99A76-A471-44C6-B04F-D8DB482DE158}" destId="{858179C2-3AD0-4648-B5E5-BBACEDCBEDE9}" srcOrd="0" destOrd="0" parTransId="{CF502FF8-F080-46C0-84EF-9BA43B8E4646}" sibTransId="{3A10DD80-7CB9-4241-BDD6-B2B9EEE57C8C}"/>
    <dgm:cxn modelId="{9EFD4BA9-2ECB-46AD-86B0-8E54F5740976}" type="presOf" srcId="{858179C2-3AD0-4648-B5E5-BBACEDCBEDE9}" destId="{D51FD38C-6C9B-4966-8F3B-600AF186AC5E}" srcOrd="0" destOrd="0" presId="urn:microsoft.com/office/officeart/2005/8/layout/hProcess11"/>
    <dgm:cxn modelId="{F7310B7E-0442-4700-A42C-B317ADEAC771}" srcId="{D3A99A76-A471-44C6-B04F-D8DB482DE158}" destId="{0825EC45-8794-4A75-A7F7-CE0FFEFD3186}" srcOrd="3" destOrd="0" parTransId="{01F78F90-C4F5-435C-9395-F0F939C767D2}" sibTransId="{BC5C41BB-DA72-45F8-9FF9-7F5D7D595EDF}"/>
    <dgm:cxn modelId="{21206B98-B884-4E7A-9176-272D47625C99}" srcId="{D3A99A76-A471-44C6-B04F-D8DB482DE158}" destId="{F6F35D4F-16FE-4075-9BF6-B7A83AD99AD1}" srcOrd="2" destOrd="0" parTransId="{9FE5D356-72D3-4ED3-B3BC-53E5C28F3F6B}" sibTransId="{01B55C1B-A8BF-41CF-8D5B-EDECD716FCB2}"/>
    <dgm:cxn modelId="{2596ABBC-25F3-4818-A881-E6AD09A42D09}" type="presOf" srcId="{D97EADE9-33E6-4065-A270-9331D8852430}" destId="{3393AF24-8B24-4850-A563-77913707954B}" srcOrd="0" destOrd="0" presId="urn:microsoft.com/office/officeart/2005/8/layout/hProcess11"/>
    <dgm:cxn modelId="{56F6BF88-5DAC-4ED0-A089-1D3D1E3013CD}" type="presParOf" srcId="{67F2FD12-1B47-462D-931F-8120E422FB56}" destId="{0E7612BD-8B93-4D8A-A3C1-7B8FC25D3682}" srcOrd="0" destOrd="0" presId="urn:microsoft.com/office/officeart/2005/8/layout/hProcess11"/>
    <dgm:cxn modelId="{1871033E-2A00-4365-9C82-A70B49993C21}" type="presParOf" srcId="{67F2FD12-1B47-462D-931F-8120E422FB56}" destId="{0A4C521A-4D9A-4B0F-9FDD-5F7307618D06}" srcOrd="1" destOrd="0" presId="urn:microsoft.com/office/officeart/2005/8/layout/hProcess11"/>
    <dgm:cxn modelId="{DE6D8215-B9E8-458D-B77A-719EC5F9C34D}" type="presParOf" srcId="{0A4C521A-4D9A-4B0F-9FDD-5F7307618D06}" destId="{844FA33F-65E1-42E2-ADE4-A172E022EA4D}" srcOrd="0" destOrd="0" presId="urn:microsoft.com/office/officeart/2005/8/layout/hProcess11"/>
    <dgm:cxn modelId="{4526F556-0561-4E69-B769-03D033DF6DD9}" type="presParOf" srcId="{844FA33F-65E1-42E2-ADE4-A172E022EA4D}" destId="{D51FD38C-6C9B-4966-8F3B-600AF186AC5E}" srcOrd="0" destOrd="0" presId="urn:microsoft.com/office/officeart/2005/8/layout/hProcess11"/>
    <dgm:cxn modelId="{5A2D5BDA-3EB2-4F20-9F8D-52FC247A53A1}" type="presParOf" srcId="{844FA33F-65E1-42E2-ADE4-A172E022EA4D}" destId="{1539CA8C-01DE-411E-9A70-3293080F4443}" srcOrd="1" destOrd="0" presId="urn:microsoft.com/office/officeart/2005/8/layout/hProcess11"/>
    <dgm:cxn modelId="{FA994D76-B22F-495A-82E1-17F2C11ED8FF}" type="presParOf" srcId="{844FA33F-65E1-42E2-ADE4-A172E022EA4D}" destId="{CD0026B9-ECEB-4EE4-8ABA-D680D46F9FDA}" srcOrd="2" destOrd="0" presId="urn:microsoft.com/office/officeart/2005/8/layout/hProcess11"/>
    <dgm:cxn modelId="{BE49C9F2-7F6D-4E21-AE20-E217B44AE998}" type="presParOf" srcId="{0A4C521A-4D9A-4B0F-9FDD-5F7307618D06}" destId="{0612DF39-ECD2-41AC-B2BD-FEB09F585F31}" srcOrd="1" destOrd="0" presId="urn:microsoft.com/office/officeart/2005/8/layout/hProcess11"/>
    <dgm:cxn modelId="{7DAD1C25-EA23-46CB-A2FA-A5120E03EAE7}" type="presParOf" srcId="{0A4C521A-4D9A-4B0F-9FDD-5F7307618D06}" destId="{E148E0B4-67BB-4F09-B4D5-CA55608B740B}" srcOrd="2" destOrd="0" presId="urn:microsoft.com/office/officeart/2005/8/layout/hProcess11"/>
    <dgm:cxn modelId="{196D870D-A49A-42E0-9197-067182DDCBF6}" type="presParOf" srcId="{E148E0B4-67BB-4F09-B4D5-CA55608B740B}" destId="{3393AF24-8B24-4850-A563-77913707954B}" srcOrd="0" destOrd="0" presId="urn:microsoft.com/office/officeart/2005/8/layout/hProcess11"/>
    <dgm:cxn modelId="{E755DEA7-F33A-4B7D-A221-9B751C63DACB}" type="presParOf" srcId="{E148E0B4-67BB-4F09-B4D5-CA55608B740B}" destId="{06D23682-7F5F-406C-B426-60EBD47F8ECB}" srcOrd="1" destOrd="0" presId="urn:microsoft.com/office/officeart/2005/8/layout/hProcess11"/>
    <dgm:cxn modelId="{5E324649-ADDE-4B9F-8C50-B4B7E4C51DCE}" type="presParOf" srcId="{E148E0B4-67BB-4F09-B4D5-CA55608B740B}" destId="{83846A57-C9A6-4BAC-BA22-11F5A15ADF36}" srcOrd="2" destOrd="0" presId="urn:microsoft.com/office/officeart/2005/8/layout/hProcess11"/>
    <dgm:cxn modelId="{B017B72D-2A9B-45D9-88A2-8E2D6259EA4E}" type="presParOf" srcId="{0A4C521A-4D9A-4B0F-9FDD-5F7307618D06}" destId="{81209FA6-6C20-4A72-A630-A961A03A9A0B}" srcOrd="3" destOrd="0" presId="urn:microsoft.com/office/officeart/2005/8/layout/hProcess11"/>
    <dgm:cxn modelId="{A9AB8F22-EE41-43FA-830E-0F0D059EF370}" type="presParOf" srcId="{0A4C521A-4D9A-4B0F-9FDD-5F7307618D06}" destId="{22CD2159-271D-4B82-82D8-BB1676B605A1}" srcOrd="4" destOrd="0" presId="urn:microsoft.com/office/officeart/2005/8/layout/hProcess11"/>
    <dgm:cxn modelId="{E8A45B26-D592-4CF0-AFBB-711DEA081C3A}" type="presParOf" srcId="{22CD2159-271D-4B82-82D8-BB1676B605A1}" destId="{EEAB2B64-0F11-416C-AB6B-941641118502}" srcOrd="0" destOrd="0" presId="urn:microsoft.com/office/officeart/2005/8/layout/hProcess11"/>
    <dgm:cxn modelId="{10AA41FD-1401-41F5-B3FB-574D221D5E6F}" type="presParOf" srcId="{22CD2159-271D-4B82-82D8-BB1676B605A1}" destId="{E383C057-3A49-4D7B-9AFE-E92ED75AF520}" srcOrd="1" destOrd="0" presId="urn:microsoft.com/office/officeart/2005/8/layout/hProcess11"/>
    <dgm:cxn modelId="{C889BC31-296E-4524-835B-4DED818ADD6B}" type="presParOf" srcId="{22CD2159-271D-4B82-82D8-BB1676B605A1}" destId="{EC58C3BF-3C91-4F84-8DE9-2E3D56CC658B}" srcOrd="2" destOrd="0" presId="urn:microsoft.com/office/officeart/2005/8/layout/hProcess11"/>
    <dgm:cxn modelId="{F1FDF807-AED2-4485-9D39-E35484111C4C}" type="presParOf" srcId="{0A4C521A-4D9A-4B0F-9FDD-5F7307618D06}" destId="{1465E1AE-3418-4159-809A-46684272B2F6}" srcOrd="5" destOrd="0" presId="urn:microsoft.com/office/officeart/2005/8/layout/hProcess11"/>
    <dgm:cxn modelId="{88364612-BB7F-48A4-89F6-F1C87C81FF0B}" type="presParOf" srcId="{0A4C521A-4D9A-4B0F-9FDD-5F7307618D06}" destId="{A5C52931-DD65-450A-BD0C-2961D47E1DC1}" srcOrd="6" destOrd="0" presId="urn:microsoft.com/office/officeart/2005/8/layout/hProcess11"/>
    <dgm:cxn modelId="{45DB38F0-0986-4EE7-B341-CFEE5695F951}" type="presParOf" srcId="{A5C52931-DD65-450A-BD0C-2961D47E1DC1}" destId="{677021F6-39AC-4F5C-A1E1-92001E59353E}" srcOrd="0" destOrd="0" presId="urn:microsoft.com/office/officeart/2005/8/layout/hProcess11"/>
    <dgm:cxn modelId="{C439ED6E-4986-4527-926F-7BFCD2D959F0}" type="presParOf" srcId="{A5C52931-DD65-450A-BD0C-2961D47E1DC1}" destId="{C6FCE69D-8620-4840-990A-DA8E1DDEFF40}" srcOrd="1" destOrd="0" presId="urn:microsoft.com/office/officeart/2005/8/layout/hProcess11"/>
    <dgm:cxn modelId="{5BA3F370-EA65-4129-86A4-F9BC475DD60D}" type="presParOf" srcId="{A5C52931-DD65-450A-BD0C-2961D47E1DC1}" destId="{971876E2-D7AA-44A1-8983-171FDDE49994}"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612BD-8B93-4D8A-A3C1-7B8FC25D3682}">
      <dsp:nvSpPr>
        <dsp:cNvPr id="0" name=""/>
        <dsp:cNvSpPr/>
      </dsp:nvSpPr>
      <dsp:spPr>
        <a:xfrm>
          <a:off x="0" y="1532551"/>
          <a:ext cx="13749337" cy="2043402"/>
        </a:xfrm>
        <a:prstGeom prst="notchedRightArrow">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51FD38C-6C9B-4966-8F3B-600AF186AC5E}">
      <dsp:nvSpPr>
        <dsp:cNvPr id="0" name=""/>
        <dsp:cNvSpPr/>
      </dsp:nvSpPr>
      <dsp:spPr>
        <a:xfrm>
          <a:off x="74" y="0"/>
          <a:ext cx="2891187" cy="204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b" anchorCtr="0">
          <a:noAutofit/>
        </a:bodyPr>
        <a:lstStyle/>
        <a:p>
          <a:pPr lvl="0" algn="ctr" defTabSz="1778000">
            <a:lnSpc>
              <a:spcPct val="90000"/>
            </a:lnSpc>
            <a:spcBef>
              <a:spcPct val="0"/>
            </a:spcBef>
            <a:spcAft>
              <a:spcPct val="35000"/>
            </a:spcAft>
          </a:pPr>
          <a:r>
            <a:rPr lang="en-US" sz="4000" kern="1200" dirty="0" smtClean="0"/>
            <a:t>Feature extraction</a:t>
          </a:r>
          <a:endParaRPr lang="en-US" sz="4000" kern="1200" dirty="0"/>
        </a:p>
      </dsp:txBody>
      <dsp:txXfrm>
        <a:off x="74" y="0"/>
        <a:ext cx="2891187" cy="2043402"/>
      </dsp:txXfrm>
    </dsp:sp>
    <dsp:sp modelId="{1539CA8C-01DE-411E-9A70-3293080F4443}">
      <dsp:nvSpPr>
        <dsp:cNvPr id="0" name=""/>
        <dsp:cNvSpPr/>
      </dsp:nvSpPr>
      <dsp:spPr>
        <a:xfrm>
          <a:off x="1190243" y="2298827"/>
          <a:ext cx="510850" cy="51085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93AF24-8B24-4850-A563-77913707954B}">
      <dsp:nvSpPr>
        <dsp:cNvPr id="0" name=""/>
        <dsp:cNvSpPr/>
      </dsp:nvSpPr>
      <dsp:spPr>
        <a:xfrm>
          <a:off x="3035821" y="3065103"/>
          <a:ext cx="2891187" cy="204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t" anchorCtr="0">
          <a:noAutofit/>
        </a:bodyPr>
        <a:lstStyle/>
        <a:p>
          <a:pPr lvl="0" algn="ctr" defTabSz="1778000">
            <a:lnSpc>
              <a:spcPct val="90000"/>
            </a:lnSpc>
            <a:spcBef>
              <a:spcPct val="0"/>
            </a:spcBef>
            <a:spcAft>
              <a:spcPct val="35000"/>
            </a:spcAft>
          </a:pPr>
          <a:r>
            <a:rPr lang="en-US" sz="4000" kern="1200" dirty="0" smtClean="0"/>
            <a:t>Task fusion</a:t>
          </a:r>
          <a:endParaRPr lang="en-US" sz="4000" kern="1200" dirty="0"/>
        </a:p>
      </dsp:txBody>
      <dsp:txXfrm>
        <a:off x="3035821" y="3065103"/>
        <a:ext cx="2891187" cy="2043402"/>
      </dsp:txXfrm>
    </dsp:sp>
    <dsp:sp modelId="{06D23682-7F5F-406C-B426-60EBD47F8ECB}">
      <dsp:nvSpPr>
        <dsp:cNvPr id="0" name=""/>
        <dsp:cNvSpPr/>
      </dsp:nvSpPr>
      <dsp:spPr>
        <a:xfrm>
          <a:off x="4225990" y="2298827"/>
          <a:ext cx="510850" cy="510850"/>
        </a:xfrm>
        <a:prstGeom prst="ellipse">
          <a:avLst/>
        </a:prstGeom>
        <a:gradFill rotWithShape="0">
          <a:gsLst>
            <a:gs pos="0">
              <a:schemeClr val="accent3">
                <a:hueOff val="-266703"/>
                <a:satOff val="-4473"/>
                <a:lumOff val="-10653"/>
                <a:alphaOff val="0"/>
                <a:satMod val="103000"/>
                <a:lumMod val="102000"/>
                <a:tint val="94000"/>
              </a:schemeClr>
            </a:gs>
            <a:gs pos="50000">
              <a:schemeClr val="accent3">
                <a:hueOff val="-266703"/>
                <a:satOff val="-4473"/>
                <a:lumOff val="-10653"/>
                <a:alphaOff val="0"/>
                <a:satMod val="110000"/>
                <a:lumMod val="100000"/>
                <a:shade val="100000"/>
              </a:schemeClr>
            </a:gs>
            <a:gs pos="100000">
              <a:schemeClr val="accent3">
                <a:hueOff val="-266703"/>
                <a:satOff val="-4473"/>
                <a:lumOff val="-106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EAB2B64-0F11-416C-AB6B-941641118502}">
      <dsp:nvSpPr>
        <dsp:cNvPr id="0" name=""/>
        <dsp:cNvSpPr/>
      </dsp:nvSpPr>
      <dsp:spPr>
        <a:xfrm>
          <a:off x="6071568" y="0"/>
          <a:ext cx="2891187" cy="204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b" anchorCtr="0">
          <a:noAutofit/>
        </a:bodyPr>
        <a:lstStyle/>
        <a:p>
          <a:pPr lvl="0" algn="ctr" defTabSz="1778000">
            <a:lnSpc>
              <a:spcPct val="90000"/>
            </a:lnSpc>
            <a:spcBef>
              <a:spcPct val="0"/>
            </a:spcBef>
            <a:spcAft>
              <a:spcPct val="35000"/>
            </a:spcAft>
          </a:pPr>
          <a:r>
            <a:rPr lang="en-US" sz="4000" kern="1200" dirty="0" smtClean="0"/>
            <a:t>Feature fusion</a:t>
          </a:r>
          <a:endParaRPr lang="en-US" sz="4000" kern="1200" dirty="0"/>
        </a:p>
      </dsp:txBody>
      <dsp:txXfrm>
        <a:off x="6071568" y="0"/>
        <a:ext cx="2891187" cy="2043402"/>
      </dsp:txXfrm>
    </dsp:sp>
    <dsp:sp modelId="{E383C057-3A49-4D7B-9AFE-E92ED75AF520}">
      <dsp:nvSpPr>
        <dsp:cNvPr id="0" name=""/>
        <dsp:cNvSpPr/>
      </dsp:nvSpPr>
      <dsp:spPr>
        <a:xfrm>
          <a:off x="7261737" y="2298827"/>
          <a:ext cx="510850" cy="510850"/>
        </a:xfrm>
        <a:prstGeom prst="ellipse">
          <a:avLst/>
        </a:prstGeom>
        <a:gradFill rotWithShape="0">
          <a:gsLst>
            <a:gs pos="0">
              <a:schemeClr val="accent3">
                <a:hueOff val="-533406"/>
                <a:satOff val="-8945"/>
                <a:lumOff val="-21307"/>
                <a:alphaOff val="0"/>
                <a:satMod val="103000"/>
                <a:lumMod val="102000"/>
                <a:tint val="94000"/>
              </a:schemeClr>
            </a:gs>
            <a:gs pos="50000">
              <a:schemeClr val="accent3">
                <a:hueOff val="-533406"/>
                <a:satOff val="-8945"/>
                <a:lumOff val="-21307"/>
                <a:alphaOff val="0"/>
                <a:satMod val="110000"/>
                <a:lumMod val="100000"/>
                <a:shade val="100000"/>
              </a:schemeClr>
            </a:gs>
            <a:gs pos="100000">
              <a:schemeClr val="accent3">
                <a:hueOff val="-533406"/>
                <a:satOff val="-8945"/>
                <a:lumOff val="-2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77021F6-39AC-4F5C-A1E1-92001E59353E}">
      <dsp:nvSpPr>
        <dsp:cNvPr id="0" name=""/>
        <dsp:cNvSpPr/>
      </dsp:nvSpPr>
      <dsp:spPr>
        <a:xfrm>
          <a:off x="9107315" y="3065103"/>
          <a:ext cx="3267012" cy="2043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t" anchorCtr="0">
          <a:noAutofit/>
        </a:bodyPr>
        <a:lstStyle/>
        <a:p>
          <a:pPr lvl="0" algn="ctr" defTabSz="1778000">
            <a:lnSpc>
              <a:spcPct val="90000"/>
            </a:lnSpc>
            <a:spcBef>
              <a:spcPct val="0"/>
            </a:spcBef>
            <a:spcAft>
              <a:spcPct val="35000"/>
            </a:spcAft>
          </a:pPr>
          <a:r>
            <a:rPr lang="en-US" sz="4000" kern="1200" dirty="0" smtClean="0"/>
            <a:t>Classification</a:t>
          </a:r>
          <a:endParaRPr lang="en-US" sz="4000" kern="1200" dirty="0"/>
        </a:p>
      </dsp:txBody>
      <dsp:txXfrm>
        <a:off x="9107315" y="3065103"/>
        <a:ext cx="3267012" cy="2043402"/>
      </dsp:txXfrm>
    </dsp:sp>
    <dsp:sp modelId="{C6FCE69D-8620-4840-990A-DA8E1DDEFF40}">
      <dsp:nvSpPr>
        <dsp:cNvPr id="0" name=""/>
        <dsp:cNvSpPr/>
      </dsp:nvSpPr>
      <dsp:spPr>
        <a:xfrm>
          <a:off x="10485396" y="2298827"/>
          <a:ext cx="510850" cy="510850"/>
        </a:xfrm>
        <a:prstGeom prst="ellipse">
          <a:avLst/>
        </a:prstGeom>
        <a:gradFill rotWithShape="0">
          <a:gsLst>
            <a:gs pos="0">
              <a:schemeClr val="accent3">
                <a:hueOff val="-800109"/>
                <a:satOff val="-13418"/>
                <a:lumOff val="-31960"/>
                <a:alphaOff val="0"/>
                <a:satMod val="103000"/>
                <a:lumMod val="102000"/>
                <a:tint val="94000"/>
              </a:schemeClr>
            </a:gs>
            <a:gs pos="50000">
              <a:schemeClr val="accent3">
                <a:hueOff val="-800109"/>
                <a:satOff val="-13418"/>
                <a:lumOff val="-31960"/>
                <a:alphaOff val="0"/>
                <a:satMod val="110000"/>
                <a:lumMod val="100000"/>
                <a:shade val="100000"/>
              </a:schemeClr>
            </a:gs>
            <a:gs pos="100000">
              <a:schemeClr val="accent3">
                <a:hueOff val="-800109"/>
                <a:satOff val="-13418"/>
                <a:lumOff val="-3196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6F1A-1039-4C54-9CFF-5DE3C97F7A89}" type="datetimeFigureOut">
              <a:rPr lang="en-US" smtClean="0"/>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A66B9-DB0A-49EB-B2C8-69ADD5BB594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707130">
              <a:defRPr/>
            </a:pPr>
            <a:r>
              <a:rPr lang="en-US" baseline="0" dirty="0" smtClean="0"/>
              <a:t>Prints as 33.1 x 46.8 (A0) at 100%. When printed using the library printing service, this will require trimming from 36 inch wide paper. To fill 36 inch paper roll, scale to 108.5% (prints as ~ 36 X 51).</a:t>
            </a:r>
            <a:endParaRPr lang="en-US" dirty="0" smtClean="0"/>
          </a:p>
          <a:p>
            <a:endParaRPr lang="en-US" dirty="0"/>
          </a:p>
        </p:txBody>
      </p:sp>
      <p:sp>
        <p:nvSpPr>
          <p:cNvPr id="4" name="Slide Number Placeholder 3"/>
          <p:cNvSpPr>
            <a:spLocks noGrp="1"/>
          </p:cNvSpPr>
          <p:nvPr>
            <p:ph type="sldNum" sz="quarter" idx="10"/>
          </p:nvPr>
        </p:nvSpPr>
        <p:spPr/>
        <p:txBody>
          <a:bodyPr/>
          <a:lstStyle/>
          <a:p>
            <a:fld id="{3C7A66B9-DB0A-49EB-B2C8-69ADD5BB594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0"/>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5"/>
            </a:lvl1pPr>
            <a:lvl2pPr marL="1513205" indent="0" algn="ctr">
              <a:buNone/>
              <a:defRPr sz="6620"/>
            </a:lvl2pPr>
            <a:lvl3pPr marL="3027045" indent="0" algn="ctr">
              <a:buNone/>
              <a:defRPr sz="5960"/>
            </a:lvl3pPr>
            <a:lvl4pPr marL="4540250" indent="0" algn="ctr">
              <a:buNone/>
              <a:defRPr sz="5295"/>
            </a:lvl4pPr>
            <a:lvl5pPr marL="6053455" indent="0" algn="ctr">
              <a:buNone/>
              <a:defRPr sz="5295"/>
            </a:lvl5pPr>
            <a:lvl6pPr marL="7566660" indent="0" algn="ctr">
              <a:buNone/>
              <a:defRPr sz="5295"/>
            </a:lvl6pPr>
            <a:lvl7pPr marL="9080500" indent="0" algn="ctr">
              <a:buNone/>
              <a:defRPr sz="5295"/>
            </a:lvl7pPr>
            <a:lvl8pPr marL="10593705" indent="0" algn="ctr">
              <a:buNone/>
              <a:defRPr sz="5295"/>
            </a:lvl8pPr>
            <a:lvl9pPr marL="12106910" indent="0" algn="ctr">
              <a:buNone/>
              <a:defRPr sz="529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0"/>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5">
                <a:solidFill>
                  <a:schemeClr val="tx1"/>
                </a:solidFill>
              </a:defRPr>
            </a:lvl1pPr>
            <a:lvl2pPr marL="1513205" indent="0">
              <a:buNone/>
              <a:defRPr sz="6620">
                <a:solidFill>
                  <a:schemeClr val="tx1">
                    <a:tint val="75000"/>
                  </a:schemeClr>
                </a:solidFill>
              </a:defRPr>
            </a:lvl2pPr>
            <a:lvl3pPr marL="3027045" indent="0">
              <a:buNone/>
              <a:defRPr sz="5960">
                <a:solidFill>
                  <a:schemeClr val="tx1">
                    <a:tint val="75000"/>
                  </a:schemeClr>
                </a:solidFill>
              </a:defRPr>
            </a:lvl3pPr>
            <a:lvl4pPr marL="4540250" indent="0">
              <a:buNone/>
              <a:defRPr sz="5295">
                <a:solidFill>
                  <a:schemeClr val="tx1">
                    <a:tint val="75000"/>
                  </a:schemeClr>
                </a:solidFill>
              </a:defRPr>
            </a:lvl4pPr>
            <a:lvl5pPr marL="6053455" indent="0">
              <a:buNone/>
              <a:defRPr sz="5295">
                <a:solidFill>
                  <a:schemeClr val="tx1">
                    <a:tint val="75000"/>
                  </a:schemeClr>
                </a:solidFill>
              </a:defRPr>
            </a:lvl5pPr>
            <a:lvl6pPr marL="7566660" indent="0">
              <a:buNone/>
              <a:defRPr sz="5295">
                <a:solidFill>
                  <a:schemeClr val="tx1">
                    <a:tint val="75000"/>
                  </a:schemeClr>
                </a:solidFill>
              </a:defRPr>
            </a:lvl6pPr>
            <a:lvl7pPr marL="9080500" indent="0">
              <a:buNone/>
              <a:defRPr sz="5295">
                <a:solidFill>
                  <a:schemeClr val="tx1">
                    <a:tint val="75000"/>
                  </a:schemeClr>
                </a:solidFill>
              </a:defRPr>
            </a:lvl7pPr>
            <a:lvl8pPr marL="10593705" indent="0">
              <a:buNone/>
              <a:defRPr sz="5295">
                <a:solidFill>
                  <a:schemeClr val="tx1">
                    <a:tint val="75000"/>
                  </a:schemeClr>
                </a:solidFill>
              </a:defRPr>
            </a:lvl8pPr>
            <a:lvl9pPr marL="12106910" indent="0">
              <a:buNone/>
              <a:defRPr sz="529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F095314-68FD-4919-B69A-04FEC013801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F095314-68FD-4919-B69A-04FEC013801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5" b="1"/>
            </a:lvl1pPr>
            <a:lvl2pPr marL="1513205" indent="0">
              <a:buNone/>
              <a:defRPr sz="6620" b="1"/>
            </a:lvl2pPr>
            <a:lvl3pPr marL="3027045" indent="0">
              <a:buNone/>
              <a:defRPr sz="5960" b="1"/>
            </a:lvl3pPr>
            <a:lvl4pPr marL="4540250" indent="0">
              <a:buNone/>
              <a:defRPr sz="5295" b="1"/>
            </a:lvl4pPr>
            <a:lvl5pPr marL="6053455" indent="0">
              <a:buNone/>
              <a:defRPr sz="5295" b="1"/>
            </a:lvl5pPr>
            <a:lvl6pPr marL="7566660" indent="0">
              <a:buNone/>
              <a:defRPr sz="5295" b="1"/>
            </a:lvl6pPr>
            <a:lvl7pPr marL="9080500" indent="0">
              <a:buNone/>
              <a:defRPr sz="5295" b="1"/>
            </a:lvl7pPr>
            <a:lvl8pPr marL="10593705" indent="0">
              <a:buNone/>
              <a:defRPr sz="5295" b="1"/>
            </a:lvl8pPr>
            <a:lvl9pPr marL="12106910" indent="0">
              <a:buNone/>
              <a:defRPr sz="529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5" b="1"/>
            </a:lvl1pPr>
            <a:lvl2pPr marL="1513205" indent="0">
              <a:buNone/>
              <a:defRPr sz="6620" b="1"/>
            </a:lvl2pPr>
            <a:lvl3pPr marL="3027045" indent="0">
              <a:buNone/>
              <a:defRPr sz="5960" b="1"/>
            </a:lvl3pPr>
            <a:lvl4pPr marL="4540250" indent="0">
              <a:buNone/>
              <a:defRPr sz="5295" b="1"/>
            </a:lvl4pPr>
            <a:lvl5pPr marL="6053455" indent="0">
              <a:buNone/>
              <a:defRPr sz="5295" b="1"/>
            </a:lvl5pPr>
            <a:lvl6pPr marL="7566660" indent="0">
              <a:buNone/>
              <a:defRPr sz="5295" b="1"/>
            </a:lvl6pPr>
            <a:lvl7pPr marL="9080500" indent="0">
              <a:buNone/>
              <a:defRPr sz="5295" b="1"/>
            </a:lvl7pPr>
            <a:lvl8pPr marL="10593705" indent="0">
              <a:buNone/>
              <a:defRPr sz="5295" b="1"/>
            </a:lvl8pPr>
            <a:lvl9pPr marL="12106910" indent="0">
              <a:buNone/>
              <a:defRPr sz="529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F095314-68FD-4919-B69A-04FEC013801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95314-68FD-4919-B69A-04FEC013801C}"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5314-68FD-4919-B69A-04FEC013801C}"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0"/>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0"/>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5"/>
            </a:lvl1pPr>
            <a:lvl2pPr marL="1513205" indent="0">
              <a:buNone/>
              <a:defRPr sz="4635"/>
            </a:lvl2pPr>
            <a:lvl3pPr marL="3027045" indent="0">
              <a:buNone/>
              <a:defRPr sz="3970"/>
            </a:lvl3pPr>
            <a:lvl4pPr marL="4540250" indent="0">
              <a:buNone/>
              <a:defRPr sz="3310"/>
            </a:lvl4pPr>
            <a:lvl5pPr marL="6053455" indent="0">
              <a:buNone/>
              <a:defRPr sz="3310"/>
            </a:lvl5pPr>
            <a:lvl6pPr marL="7566660" indent="0">
              <a:buNone/>
              <a:defRPr sz="3310"/>
            </a:lvl6pPr>
            <a:lvl7pPr marL="9080500" indent="0">
              <a:buNone/>
              <a:defRPr sz="3310"/>
            </a:lvl7pPr>
            <a:lvl8pPr marL="10593705" indent="0">
              <a:buNone/>
              <a:defRPr sz="3310"/>
            </a:lvl8pPr>
            <a:lvl9pPr marL="12106910" indent="0">
              <a:buNone/>
              <a:defRPr sz="331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F095314-68FD-4919-B69A-04FEC013801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0"/>
            </a:lvl1pPr>
            <a:lvl2pPr marL="1513205" indent="0">
              <a:buNone/>
              <a:defRPr sz="9270"/>
            </a:lvl2pPr>
            <a:lvl3pPr marL="3027045" indent="0">
              <a:buNone/>
              <a:defRPr sz="7945"/>
            </a:lvl3pPr>
            <a:lvl4pPr marL="4540250" indent="0">
              <a:buNone/>
              <a:defRPr sz="6620"/>
            </a:lvl4pPr>
            <a:lvl5pPr marL="6053455" indent="0">
              <a:buNone/>
              <a:defRPr sz="6620"/>
            </a:lvl5pPr>
            <a:lvl6pPr marL="7566660" indent="0">
              <a:buNone/>
              <a:defRPr sz="6620"/>
            </a:lvl6pPr>
            <a:lvl7pPr marL="9080500" indent="0">
              <a:buNone/>
              <a:defRPr sz="6620"/>
            </a:lvl7pPr>
            <a:lvl8pPr marL="10593705" indent="0">
              <a:buNone/>
              <a:defRPr sz="6620"/>
            </a:lvl8pPr>
            <a:lvl9pPr marL="12106910" indent="0">
              <a:buNone/>
              <a:defRPr sz="6620"/>
            </a:lvl9pPr>
          </a:lstStyle>
          <a:p>
            <a:r>
              <a:rPr lang="en-US" dirty="0"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5"/>
            </a:lvl1pPr>
            <a:lvl2pPr marL="1513205" indent="0">
              <a:buNone/>
              <a:defRPr sz="4635"/>
            </a:lvl2pPr>
            <a:lvl3pPr marL="3027045" indent="0">
              <a:buNone/>
              <a:defRPr sz="3970"/>
            </a:lvl3pPr>
            <a:lvl4pPr marL="4540250" indent="0">
              <a:buNone/>
              <a:defRPr sz="3310"/>
            </a:lvl4pPr>
            <a:lvl5pPr marL="6053455" indent="0">
              <a:buNone/>
              <a:defRPr sz="3310"/>
            </a:lvl5pPr>
            <a:lvl6pPr marL="7566660" indent="0">
              <a:buNone/>
              <a:defRPr sz="3310"/>
            </a:lvl6pPr>
            <a:lvl7pPr marL="9080500" indent="0">
              <a:buNone/>
              <a:defRPr sz="3310"/>
            </a:lvl7pPr>
            <a:lvl8pPr marL="10593705" indent="0">
              <a:buNone/>
              <a:defRPr sz="3310"/>
            </a:lvl8pPr>
            <a:lvl9pPr marL="12106910" indent="0">
              <a:buNone/>
              <a:defRPr sz="331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F095314-68FD-4919-B69A-04FEC013801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B05BA-0348-42F8-93EF-7E6BE1067B20}"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0">
                <a:solidFill>
                  <a:schemeClr val="tx1">
                    <a:tint val="75000"/>
                  </a:schemeClr>
                </a:solidFill>
              </a:defRPr>
            </a:lvl1pPr>
          </a:lstStyle>
          <a:p>
            <a:fld id="{DF095314-68FD-4919-B69A-04FEC013801C}" type="datetimeFigureOut">
              <a:rPr lang="en-US" smtClean="0"/>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0">
                <a:solidFill>
                  <a:schemeClr val="tx1">
                    <a:tint val="75000"/>
                  </a:schemeClr>
                </a:solidFill>
              </a:defRPr>
            </a:lvl1pPr>
          </a:lstStyle>
          <a:p>
            <a:fld id="{75AB05BA-0348-42F8-93EF-7E6BE1067B2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045" rtl="0" eaLnBrk="1" latinLnBrk="0" hangingPunct="1">
        <a:lnSpc>
          <a:spcPct val="90000"/>
        </a:lnSpc>
        <a:spcBef>
          <a:spcPct val="0"/>
        </a:spcBef>
        <a:buNone/>
        <a:defRPr sz="14565" kern="1200">
          <a:solidFill>
            <a:schemeClr val="tx1"/>
          </a:solidFill>
          <a:latin typeface="+mj-lt"/>
          <a:ea typeface="+mj-ea"/>
          <a:cs typeface="+mj-cs"/>
        </a:defRPr>
      </a:lvl1pPr>
    </p:titleStyle>
    <p:bodyStyle>
      <a:lvl1pPr marL="756920" indent="-756920" algn="l" defTabSz="3027045"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125" indent="-756920" algn="l" defTabSz="3027045"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3330" indent="-756920" algn="l" defTabSz="302704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535"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0375"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3580"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6785"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0625"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3830" indent="-756920" algn="l" defTabSz="3027045"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045" rtl="0" eaLnBrk="1" latinLnBrk="0" hangingPunct="1">
        <a:defRPr sz="5960" kern="1200">
          <a:solidFill>
            <a:schemeClr val="tx1"/>
          </a:solidFill>
          <a:latin typeface="+mn-lt"/>
          <a:ea typeface="+mn-ea"/>
          <a:cs typeface="+mn-cs"/>
        </a:defRPr>
      </a:lvl1pPr>
      <a:lvl2pPr marL="1513205" algn="l" defTabSz="3027045" rtl="0" eaLnBrk="1" latinLnBrk="0" hangingPunct="1">
        <a:defRPr sz="5960" kern="1200">
          <a:solidFill>
            <a:schemeClr val="tx1"/>
          </a:solidFill>
          <a:latin typeface="+mn-lt"/>
          <a:ea typeface="+mn-ea"/>
          <a:cs typeface="+mn-cs"/>
        </a:defRPr>
      </a:lvl2pPr>
      <a:lvl3pPr marL="3027045" algn="l" defTabSz="3027045" rtl="0" eaLnBrk="1" latinLnBrk="0" hangingPunct="1">
        <a:defRPr sz="5960" kern="1200">
          <a:solidFill>
            <a:schemeClr val="tx1"/>
          </a:solidFill>
          <a:latin typeface="+mn-lt"/>
          <a:ea typeface="+mn-ea"/>
          <a:cs typeface="+mn-cs"/>
        </a:defRPr>
      </a:lvl3pPr>
      <a:lvl4pPr marL="4540250" algn="l" defTabSz="3027045" rtl="0" eaLnBrk="1" latinLnBrk="0" hangingPunct="1">
        <a:defRPr sz="5960" kern="1200">
          <a:solidFill>
            <a:schemeClr val="tx1"/>
          </a:solidFill>
          <a:latin typeface="+mn-lt"/>
          <a:ea typeface="+mn-ea"/>
          <a:cs typeface="+mn-cs"/>
        </a:defRPr>
      </a:lvl4pPr>
      <a:lvl5pPr marL="6053455" algn="l" defTabSz="3027045" rtl="0" eaLnBrk="1" latinLnBrk="0" hangingPunct="1">
        <a:defRPr sz="5960" kern="1200">
          <a:solidFill>
            <a:schemeClr val="tx1"/>
          </a:solidFill>
          <a:latin typeface="+mn-lt"/>
          <a:ea typeface="+mn-ea"/>
          <a:cs typeface="+mn-cs"/>
        </a:defRPr>
      </a:lvl5pPr>
      <a:lvl6pPr marL="7566660" algn="l" defTabSz="3027045" rtl="0" eaLnBrk="1" latinLnBrk="0" hangingPunct="1">
        <a:defRPr sz="5960" kern="1200">
          <a:solidFill>
            <a:schemeClr val="tx1"/>
          </a:solidFill>
          <a:latin typeface="+mn-lt"/>
          <a:ea typeface="+mn-ea"/>
          <a:cs typeface="+mn-cs"/>
        </a:defRPr>
      </a:lvl6pPr>
      <a:lvl7pPr marL="9080500" algn="l" defTabSz="3027045" rtl="0" eaLnBrk="1" latinLnBrk="0" hangingPunct="1">
        <a:defRPr sz="5960" kern="1200">
          <a:solidFill>
            <a:schemeClr val="tx1"/>
          </a:solidFill>
          <a:latin typeface="+mn-lt"/>
          <a:ea typeface="+mn-ea"/>
          <a:cs typeface="+mn-cs"/>
        </a:defRPr>
      </a:lvl7pPr>
      <a:lvl8pPr marL="10593705" algn="l" defTabSz="3027045" rtl="0" eaLnBrk="1" latinLnBrk="0" hangingPunct="1">
        <a:defRPr sz="5960" kern="1200">
          <a:solidFill>
            <a:schemeClr val="tx1"/>
          </a:solidFill>
          <a:latin typeface="+mn-lt"/>
          <a:ea typeface="+mn-ea"/>
          <a:cs typeface="+mn-cs"/>
        </a:defRPr>
      </a:lvl8pPr>
      <a:lvl9pPr marL="12106910" algn="l" defTabSz="3027045"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xml"/><Relationship Id="rId8" Type="http://schemas.openxmlformats.org/officeDocument/2006/relationships/tags" Target="../tags/tag1.xml"/><Relationship Id="rId7" Type="http://schemas.openxmlformats.org/officeDocument/2006/relationships/image" Target="../media/image2.png"/><Relationship Id="rId6" Type="http://schemas.openxmlformats.org/officeDocument/2006/relationships/image" Target="../media/image1.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62516" y="3001527"/>
            <a:ext cx="10161258" cy="872547"/>
          </a:xfrm>
          <a:prstGeom prst="rect">
            <a:avLst/>
          </a:prstGeom>
          <a:noFill/>
        </p:spPr>
        <p:txBody>
          <a:bodyPr wrap="square" rtlCol="0">
            <a:spAutoFit/>
          </a:bodyPr>
          <a:lstStyle/>
          <a:p>
            <a:pPr algn="ctr">
              <a:lnSpc>
                <a:spcPts val="6000"/>
              </a:lnSpc>
            </a:pPr>
            <a:r>
              <a:rPr lang="en-US" sz="6000" dirty="0" smtClean="0"/>
              <a:t>C</a:t>
            </a:r>
            <a:r>
              <a:rPr lang="en-US" altLang="zh-CN" sz="6000" dirty="0" smtClean="0"/>
              <a:t>henyao Jiang   Zhicheng Du</a:t>
            </a:r>
            <a:endParaRPr lang="en-US" sz="6000" dirty="0"/>
          </a:p>
        </p:txBody>
      </p:sp>
      <p:grpSp>
        <p:nvGrpSpPr>
          <p:cNvPr id="7" name="Group 6"/>
          <p:cNvGrpSpPr/>
          <p:nvPr/>
        </p:nvGrpSpPr>
        <p:grpSpPr>
          <a:xfrm>
            <a:off x="980602" y="3966401"/>
            <a:ext cx="13941434" cy="11747408"/>
            <a:chOff x="446013" y="3689357"/>
            <a:chExt cx="16242182" cy="11747408"/>
          </a:xfrm>
        </p:grpSpPr>
        <p:grpSp>
          <p:nvGrpSpPr>
            <p:cNvPr id="8" name="Group 7"/>
            <p:cNvGrpSpPr/>
            <p:nvPr/>
          </p:nvGrpSpPr>
          <p:grpSpPr>
            <a:xfrm>
              <a:off x="446015" y="3689357"/>
              <a:ext cx="16242180" cy="10550174"/>
              <a:chOff x="993908" y="7307089"/>
              <a:chExt cx="12159685" cy="10550174"/>
            </a:xfrm>
          </p:grpSpPr>
          <p:sp>
            <p:nvSpPr>
              <p:cNvPr id="10" name="Rectangle 9"/>
              <p:cNvSpPr/>
              <p:nvPr/>
            </p:nvSpPr>
            <p:spPr>
              <a:xfrm>
                <a:off x="993908" y="7307089"/>
                <a:ext cx="12159684" cy="1055017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993911" y="7307089"/>
                <a:ext cx="12159682" cy="954107"/>
              </a:xfrm>
              <a:prstGeom prst="rect">
                <a:avLst/>
              </a:prstGeom>
              <a:solidFill>
                <a:schemeClr val="tx2"/>
              </a:solidFill>
            </p:spPr>
            <p:txBody>
              <a:bodyPr wrap="square" rtlCol="0">
                <a:spAutoFit/>
              </a:bodyPr>
              <a:lstStyle/>
              <a:p>
                <a:pPr algn="ctr"/>
                <a:r>
                  <a:rPr lang="en-US" sz="5600" b="1" dirty="0" smtClean="0">
                    <a:solidFill>
                      <a:schemeClr val="bg1"/>
                    </a:solidFill>
                    <a:latin typeface="Arial" panose="020B0604020202020204" pitchFamily="34" charset="0"/>
                    <a:cs typeface="Arial" panose="020B0604020202020204" pitchFamily="34" charset="0"/>
                  </a:rPr>
                  <a:t>Introduction</a:t>
                </a:r>
                <a:endParaRPr lang="en-US" sz="5600" b="1" dirty="0">
                  <a:solidFill>
                    <a:schemeClr val="bg1"/>
                  </a:solidFill>
                  <a:latin typeface="Arial" panose="020B0604020202020204" pitchFamily="34" charset="0"/>
                  <a:cs typeface="Arial" panose="020B0604020202020204" pitchFamily="34" charset="0"/>
                </a:endParaRPr>
              </a:p>
            </p:txBody>
          </p:sp>
        </p:grpSp>
        <p:sp>
          <p:nvSpPr>
            <p:cNvPr id="9" name="TextBox 8"/>
            <p:cNvSpPr txBox="1"/>
            <p:nvPr/>
          </p:nvSpPr>
          <p:spPr>
            <a:xfrm>
              <a:off x="446013" y="4880029"/>
              <a:ext cx="16242181" cy="10556736"/>
            </a:xfrm>
            <a:prstGeom prst="rect">
              <a:avLst/>
            </a:prstGeom>
            <a:noFill/>
          </p:spPr>
          <p:txBody>
            <a:bodyPr wrap="square" rtlCol="0">
              <a:spAutoFit/>
            </a:bodyPr>
            <a:lstStyle/>
            <a:p>
              <a:r>
                <a:rPr lang="en-US" altLang="zh-CN" sz="4000" dirty="0"/>
                <a:t>Globally, it is estimated that </a:t>
              </a:r>
              <a:r>
                <a:rPr lang="en-US" altLang="zh-CN" sz="4000" dirty="0" smtClean="0"/>
                <a:t>around one </a:t>
              </a:r>
              <a:r>
                <a:rPr lang="en-US" altLang="zh-CN" sz="4000" dirty="0"/>
                <a:t>in seven 10-19 </a:t>
              </a:r>
              <a:r>
                <a:rPr lang="en-US" altLang="zh-CN" sz="4000" dirty="0" smtClean="0"/>
                <a:t>year-olds experience </a:t>
              </a:r>
              <a:r>
                <a:rPr lang="en-US" altLang="zh-CN" sz="4000" dirty="0"/>
                <a:t>mental health conditions, yet these remain largely</a:t>
              </a:r>
              <a:br>
                <a:rPr lang="en-US" altLang="zh-CN" sz="4000" dirty="0"/>
              </a:br>
              <a:r>
                <a:rPr lang="en-US" altLang="zh-CN" sz="4000" dirty="0"/>
                <a:t>unrecognized and untreated. The consequences of failing </a:t>
              </a:r>
              <a:r>
                <a:rPr lang="en-US" altLang="zh-CN" sz="4000" dirty="0" smtClean="0"/>
                <a:t>to address </a:t>
              </a:r>
              <a:r>
                <a:rPr lang="en-US" altLang="zh-CN" sz="4000" dirty="0"/>
                <a:t>adolescent mental health conditions extend to adulthood, impairing </a:t>
              </a:r>
              <a:r>
                <a:rPr lang="en-US" altLang="zh-CN" sz="4000" dirty="0" smtClean="0"/>
                <a:t>both physical and mental health and limiting opportunities to lead fulfilling lives as adults. </a:t>
              </a:r>
              <a:endParaRPr lang="en-US" altLang="zh-CN" sz="4000" dirty="0" smtClean="0"/>
            </a:p>
            <a:p>
              <a:r>
                <a:rPr lang="en-US" altLang="zh-CN" sz="4000" dirty="0" smtClean="0"/>
                <a:t>Recently, many researchers focus on detecting mental health by means of deep learning. </a:t>
              </a:r>
              <a:r>
                <a:rPr lang="en-US" altLang="zh-CN" sz="4000" dirty="0"/>
                <a:t>T</a:t>
              </a:r>
              <a:r>
                <a:rPr lang="en-US" altLang="zh-CN" sz="4000" dirty="0" smtClean="0"/>
                <a:t>hey attempt to analyze emotion, social media information, heart rate or</a:t>
              </a:r>
              <a:r>
                <a:rPr lang="en-US" altLang="zh-CN" sz="4000" dirty="0"/>
                <a:t> </a:t>
              </a:r>
              <a:r>
                <a:rPr lang="en-US" altLang="zh-CN" sz="4000" dirty="0" smtClean="0"/>
                <a:t>other single feature to judge if the person is suffering from psychological problem. However, singe modal information is incapable to implement comprehensive detection. So, </a:t>
              </a:r>
              <a:r>
                <a:rPr lang="en-US" altLang="zh-CN" sz="4000" dirty="0"/>
                <a:t>multimodal information </a:t>
              </a:r>
              <a:r>
                <a:rPr lang="en-US" altLang="zh-CN" sz="4000" dirty="0" smtClean="0"/>
                <a:t>is leveraged in our work.</a:t>
              </a:r>
              <a:endParaRPr lang="en-US" altLang="zh-CN" sz="4000" dirty="0" smtClean="0"/>
            </a:p>
            <a:p>
              <a:r>
                <a:rPr lang="en-US" altLang="zh-CN" sz="4000" dirty="0" smtClean="0"/>
                <a:t>Multimodal fusion is the pivotal procedure during analyzing multimodal information and we concentrate on probe efficiency of different fusion methods in the light of abundant experiment.  </a:t>
              </a:r>
              <a:endParaRPr lang="en-US" altLang="zh-CN" sz="4000" dirty="0" smtClean="0"/>
            </a:p>
            <a:p>
              <a:br>
                <a:rPr lang="en-US" altLang="zh-CN" sz="4000" dirty="0" smtClean="0"/>
              </a:br>
              <a:endParaRPr lang="en-US" sz="4000" dirty="0"/>
            </a:p>
          </p:txBody>
        </p:sp>
      </p:grpSp>
      <p:grpSp>
        <p:nvGrpSpPr>
          <p:cNvPr id="12" name="Group 11"/>
          <p:cNvGrpSpPr/>
          <p:nvPr/>
        </p:nvGrpSpPr>
        <p:grpSpPr>
          <a:xfrm>
            <a:off x="15368588" y="3966401"/>
            <a:ext cx="13949364" cy="11791071"/>
            <a:chOff x="-1568721" y="14827487"/>
            <a:chExt cx="13949364" cy="11791071"/>
          </a:xfrm>
        </p:grpSpPr>
        <p:grpSp>
          <p:nvGrpSpPr>
            <p:cNvPr id="13" name="Group 12"/>
            <p:cNvGrpSpPr/>
            <p:nvPr/>
          </p:nvGrpSpPr>
          <p:grpSpPr>
            <a:xfrm>
              <a:off x="-1568721" y="14827487"/>
              <a:ext cx="13949364" cy="10550174"/>
              <a:chOff x="1246670" y="16535871"/>
              <a:chExt cx="13359096" cy="9655523"/>
            </a:xfrm>
          </p:grpSpPr>
          <p:grpSp>
            <p:nvGrpSpPr>
              <p:cNvPr id="15" name="Group 14"/>
              <p:cNvGrpSpPr/>
              <p:nvPr/>
            </p:nvGrpSpPr>
            <p:grpSpPr>
              <a:xfrm>
                <a:off x="1246670" y="16535871"/>
                <a:ext cx="13359096" cy="9655523"/>
                <a:chOff x="1599831" y="21942758"/>
                <a:chExt cx="10001269" cy="9655523"/>
              </a:xfrm>
            </p:grpSpPr>
            <p:sp>
              <p:nvSpPr>
                <p:cNvPr id="17" name="Rectangle 16"/>
                <p:cNvSpPr/>
                <p:nvPr/>
              </p:nvSpPr>
              <p:spPr>
                <a:xfrm>
                  <a:off x="1599831" y="21942758"/>
                  <a:ext cx="10001269" cy="965552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599832" y="21942758"/>
                  <a:ext cx="10001268" cy="873199"/>
                </a:xfrm>
                <a:prstGeom prst="rect">
                  <a:avLst/>
                </a:prstGeom>
                <a:solidFill>
                  <a:schemeClr val="tx2"/>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Methods</a:t>
                  </a:r>
                  <a:endParaRPr lang="en-US" sz="5600" b="1" dirty="0">
                    <a:solidFill>
                      <a:schemeClr val="bg1"/>
                    </a:solidFill>
                    <a:latin typeface="Arial" panose="020B0604020202020204" pitchFamily="34" charset="0"/>
                    <a:cs typeface="Arial" panose="020B0604020202020204" pitchFamily="34" charset="0"/>
                  </a:endParaRPr>
                </a:p>
              </p:txBody>
            </p:sp>
          </p:grpSp>
          <p:sp>
            <p:nvSpPr>
              <p:cNvPr id="16" name="TextBox 15"/>
              <p:cNvSpPr txBox="1"/>
              <p:nvPr/>
            </p:nvSpPr>
            <p:spPr>
              <a:xfrm>
                <a:off x="1438232" y="17551534"/>
                <a:ext cx="12994216" cy="4591339"/>
              </a:xfrm>
              <a:prstGeom prst="rect">
                <a:avLst/>
              </a:prstGeom>
              <a:noFill/>
            </p:spPr>
            <p:txBody>
              <a:bodyPr wrap="square" rtlCol="0">
                <a:spAutoFit/>
              </a:bodyPr>
              <a:lstStyle/>
              <a:p>
                <a:r>
                  <a:rPr lang="en-US" sz="4000" dirty="0"/>
                  <a:t>You can use PowerPoint’s SmartArt to create flow charts and other types of diagrams.</a:t>
                </a:r>
                <a:endParaRPr lang="en-US" sz="4000" dirty="0"/>
              </a:p>
              <a:p>
                <a:endParaRPr lang="en-US" sz="4000" dirty="0"/>
              </a:p>
              <a:p>
                <a:pPr marL="742950" indent="-742950">
                  <a:buFont typeface="+mj-lt"/>
                  <a:buAutoNum type="arabicPeriod"/>
                </a:pPr>
                <a:r>
                  <a:rPr lang="en-US" sz="4000" dirty="0"/>
                  <a:t>Insert </a:t>
                </a:r>
                <a:r>
                  <a:rPr lang="en-US" sz="4000" dirty="0">
                    <a:sym typeface="Wingdings" panose="05000000000000000000" pitchFamily="2" charset="2"/>
                  </a:rPr>
                  <a:t> SmartArt</a:t>
                </a:r>
                <a:endParaRPr lang="en-US" sz="4000" dirty="0">
                  <a:sym typeface="Wingdings" panose="05000000000000000000" pitchFamily="2" charset="2"/>
                </a:endParaRPr>
              </a:p>
              <a:p>
                <a:pPr marL="742950" indent="-742950">
                  <a:buFont typeface="+mj-lt"/>
                  <a:buAutoNum type="arabicPeriod"/>
                </a:pPr>
                <a:r>
                  <a:rPr lang="en-US" sz="4000" dirty="0">
                    <a:sym typeface="Wingdings" panose="05000000000000000000" pitchFamily="2" charset="2"/>
                  </a:rPr>
                  <a:t>Select a diagram appropriate for your needs </a:t>
                </a:r>
                <a:endParaRPr lang="en-US" sz="4000" dirty="0">
                  <a:sym typeface="Wingdings" panose="05000000000000000000" pitchFamily="2" charset="2"/>
                </a:endParaRPr>
              </a:p>
              <a:p>
                <a:pPr marL="742950" indent="-742950">
                  <a:buFont typeface="+mj-lt"/>
                  <a:buAutoNum type="arabicPeriod"/>
                </a:pPr>
                <a:r>
                  <a:rPr lang="en-US" sz="4000" dirty="0">
                    <a:sym typeface="Wingdings" panose="05000000000000000000" pitchFamily="2" charset="2"/>
                  </a:rPr>
                  <a:t>Use the “insert text” box to label and add to your diagram..</a:t>
                </a:r>
                <a:endParaRPr lang="en-US" sz="4000" dirty="0">
                  <a:sym typeface="Wingdings" panose="05000000000000000000" pitchFamily="2" charset="2"/>
                </a:endParaRPr>
              </a:p>
              <a:p>
                <a:pPr marL="742950" indent="-742950">
                  <a:buFont typeface="+mj-lt"/>
                  <a:buAutoNum type="arabicPeriod"/>
                </a:pPr>
                <a:r>
                  <a:rPr lang="en-US" sz="4000" dirty="0" smtClean="0">
                    <a:sym typeface="Wingdings" panose="05000000000000000000" pitchFamily="2" charset="2"/>
                  </a:rPr>
                  <a:t>Clicking </a:t>
                </a:r>
                <a:r>
                  <a:rPr lang="en-US" sz="4000" dirty="0">
                    <a:sym typeface="Wingdings" panose="05000000000000000000" pitchFamily="2" charset="2"/>
                  </a:rPr>
                  <a:t>on the art will add Format and/or Design “SmartArt” ribbons to your menu options. </a:t>
                </a:r>
                <a:endParaRPr lang="en-US" sz="4000" dirty="0">
                  <a:sym typeface="Wingdings" panose="05000000000000000000" pitchFamily="2" charset="2"/>
                </a:endParaRPr>
              </a:p>
            </p:txBody>
          </p:sp>
        </p:grpSp>
        <p:graphicFrame>
          <p:nvGraphicFramePr>
            <p:cNvPr id="14" name="Diagram 13"/>
            <p:cNvGraphicFramePr/>
            <p:nvPr/>
          </p:nvGraphicFramePr>
          <p:xfrm>
            <a:off x="-1368695" y="21510053"/>
            <a:ext cx="13749337" cy="51085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grpSp>
        <p:nvGrpSpPr>
          <p:cNvPr id="19" name="Group 18"/>
          <p:cNvGrpSpPr/>
          <p:nvPr/>
        </p:nvGrpSpPr>
        <p:grpSpPr>
          <a:xfrm>
            <a:off x="984243" y="14997806"/>
            <a:ext cx="28333710" cy="18354427"/>
            <a:chOff x="14138390" y="3623448"/>
            <a:chExt cx="28333710" cy="18354427"/>
          </a:xfrm>
        </p:grpSpPr>
        <p:grpSp>
          <p:nvGrpSpPr>
            <p:cNvPr id="20" name="Group 19"/>
            <p:cNvGrpSpPr/>
            <p:nvPr/>
          </p:nvGrpSpPr>
          <p:grpSpPr>
            <a:xfrm>
              <a:off x="14138390" y="3623448"/>
              <a:ext cx="28333710" cy="17773843"/>
              <a:chOff x="15259533" y="7307088"/>
              <a:chExt cx="31229073" cy="15839400"/>
            </a:xfrm>
          </p:grpSpPr>
          <p:sp>
            <p:nvSpPr>
              <p:cNvPr id="31" name="Rectangle 30"/>
              <p:cNvSpPr/>
              <p:nvPr/>
            </p:nvSpPr>
            <p:spPr>
              <a:xfrm>
                <a:off x="15259533" y="7307088"/>
                <a:ext cx="31229073" cy="15839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15259533" y="7307089"/>
                <a:ext cx="31229070" cy="850265"/>
              </a:xfrm>
              <a:prstGeom prst="rect">
                <a:avLst/>
              </a:prstGeom>
              <a:solidFill>
                <a:schemeClr val="tx2"/>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Results</a:t>
                </a:r>
                <a:endParaRPr lang="en-US" sz="5600" b="1" dirty="0">
                  <a:solidFill>
                    <a:schemeClr val="bg1"/>
                  </a:solidFill>
                  <a:latin typeface="Arial" panose="020B0604020202020204" pitchFamily="34" charset="0"/>
                  <a:cs typeface="Arial" panose="020B0604020202020204" pitchFamily="34" charset="0"/>
                </a:endParaRPr>
              </a:p>
            </p:txBody>
          </p:sp>
        </p:grpSp>
        <p:sp>
          <p:nvSpPr>
            <p:cNvPr id="21" name="TextBox 20"/>
            <p:cNvSpPr txBox="1"/>
            <p:nvPr/>
          </p:nvSpPr>
          <p:spPr>
            <a:xfrm>
              <a:off x="14152259" y="4573795"/>
              <a:ext cx="8930791" cy="17404080"/>
            </a:xfrm>
            <a:prstGeom prst="rect">
              <a:avLst/>
            </a:prstGeom>
            <a:noFill/>
            <a:ln>
              <a:noFill/>
            </a:ln>
          </p:spPr>
          <p:txBody>
            <a:bodyPr wrap="square" rtlCol="0">
              <a:spAutoFit/>
            </a:bodyPr>
            <a:lstStyle/>
            <a:p>
              <a:pPr algn="ctr"/>
              <a:r>
                <a:rPr lang="en-US" sz="4500" b="1" dirty="0"/>
                <a:t>Dataset</a:t>
              </a:r>
              <a:endParaRPr lang="en-US" sz="4500" b="1" dirty="0"/>
            </a:p>
            <a:p>
              <a:r>
                <a:rPr lang="en-US" sz="4000" dirty="0"/>
                <a:t>Our dataset used in this work includes audio, text and video data of response to daily questions from 417 students aged 13-15. At the same time, we asked these students to finish a psychological questionnaire. The results of questionnaire were regarded as the gold standard to measure each students’ mental health. The results showed that there were 322 healthy samples and 95 unhealthy samples among these students.</a:t>
              </a:r>
              <a:endParaRPr lang="en-US" sz="4000" dirty="0"/>
            </a:p>
            <a:p>
              <a:endParaRPr lang="en-US" sz="4000" dirty="0"/>
            </a:p>
            <a:p>
              <a:pPr algn="ctr"/>
              <a:r>
                <a:rPr lang="en-US" sz="4000" b="1" dirty="0">
                  <a:sym typeface="+mn-ea"/>
                </a:rPr>
                <a:t>Results of Uni-modal Classification</a:t>
              </a:r>
              <a:endParaRPr lang="en-US" sz="4000" b="1" dirty="0"/>
            </a:p>
            <a:p>
              <a:r>
                <a:rPr lang="en-US" sz="4000" dirty="0">
                  <a:sym typeface="+mn-ea"/>
                </a:rPr>
                <a:t>As a baseline, we used SVM trained on features extracted from each modality separately. The results are shown in Table 1. </a:t>
              </a:r>
              <a:r>
                <a:rPr lang="en-US" sz="4000" dirty="0">
                  <a:sym typeface="+mn-ea"/>
                </a:rPr>
                <a:t>We run the same model with different random seed for 10 times and report the maximum and the average accuracy and F1 score of the models (the average value in brackets)The table shows that the best results were obtained for textual modality; the visual modality performed worse and the audio was the worst one. There is about 4% gap between the best and the worst result which is acceptable.</a:t>
              </a:r>
              <a:endParaRPr lang="en-US" sz="4000" dirty="0"/>
            </a:p>
            <a:p>
              <a:r>
                <a:rPr lang="en-US" sz="4000" dirty="0"/>
                <a:t> </a:t>
              </a:r>
              <a:endParaRPr lang="en-US" sz="4000" dirty="0"/>
            </a:p>
          </p:txBody>
        </p:sp>
        <p:sp>
          <p:nvSpPr>
            <p:cNvPr id="30" name="TextBox 29"/>
            <p:cNvSpPr txBox="1"/>
            <p:nvPr/>
          </p:nvSpPr>
          <p:spPr>
            <a:xfrm>
              <a:off x="33354083" y="20166070"/>
              <a:ext cx="8671596" cy="1168400"/>
            </a:xfrm>
            <a:prstGeom prst="rect">
              <a:avLst/>
            </a:prstGeom>
            <a:noFill/>
          </p:spPr>
          <p:txBody>
            <a:bodyPr wrap="square" rtlCol="0">
              <a:spAutoFit/>
            </a:bodyPr>
            <a:lstStyle/>
            <a:p>
              <a:r>
                <a:rPr lang="en-US" sz="3600" b="1" dirty="0"/>
                <a:t>Table 1.</a:t>
              </a:r>
              <a:endParaRPr lang="en-US" sz="3600" b="1" dirty="0"/>
            </a:p>
            <a:p>
              <a:r>
                <a:rPr lang="en-US" sz="3400" dirty="0"/>
                <a:t>Results of uni-modal classification.</a:t>
              </a:r>
              <a:endParaRPr lang="en-US" sz="3400" dirty="0"/>
            </a:p>
          </p:txBody>
        </p:sp>
      </p:grpSp>
      <p:grpSp>
        <p:nvGrpSpPr>
          <p:cNvPr id="33" name="Group 32"/>
          <p:cNvGrpSpPr/>
          <p:nvPr/>
        </p:nvGrpSpPr>
        <p:grpSpPr>
          <a:xfrm>
            <a:off x="15368588" y="33215464"/>
            <a:ext cx="13949360" cy="9193679"/>
            <a:chOff x="28679776" y="28755165"/>
            <a:chExt cx="13949360" cy="3445113"/>
          </a:xfrm>
        </p:grpSpPr>
        <p:grpSp>
          <p:nvGrpSpPr>
            <p:cNvPr id="34" name="Group 33"/>
            <p:cNvGrpSpPr/>
            <p:nvPr/>
          </p:nvGrpSpPr>
          <p:grpSpPr>
            <a:xfrm>
              <a:off x="28679776" y="28755165"/>
              <a:ext cx="13949360" cy="3445113"/>
              <a:chOff x="32938282" y="29336068"/>
              <a:chExt cx="14912938" cy="3445113"/>
            </a:xfrm>
          </p:grpSpPr>
          <p:sp>
            <p:nvSpPr>
              <p:cNvPr id="36" name="Rectangle 35"/>
              <p:cNvSpPr/>
              <p:nvPr/>
            </p:nvSpPr>
            <p:spPr>
              <a:xfrm>
                <a:off x="32938282" y="29350085"/>
                <a:ext cx="14912938" cy="343109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32938282" y="29336068"/>
                <a:ext cx="14912938" cy="357529"/>
              </a:xfrm>
              <a:prstGeom prst="rect">
                <a:avLst/>
              </a:prstGeom>
              <a:solidFill>
                <a:schemeClr val="tx2"/>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References</a:t>
                </a:r>
                <a:endParaRPr lang="en-US" sz="5600" b="1" dirty="0">
                  <a:solidFill>
                    <a:schemeClr val="bg1"/>
                  </a:solidFill>
                  <a:latin typeface="Arial" panose="020B0604020202020204" pitchFamily="34" charset="0"/>
                  <a:cs typeface="Arial" panose="020B0604020202020204" pitchFamily="34" charset="0"/>
                </a:endParaRPr>
              </a:p>
            </p:txBody>
          </p:sp>
        </p:grpSp>
        <p:sp>
          <p:nvSpPr>
            <p:cNvPr id="35" name="TextBox 34"/>
            <p:cNvSpPr txBox="1"/>
            <p:nvPr/>
          </p:nvSpPr>
          <p:spPr>
            <a:xfrm>
              <a:off x="28879802" y="29191861"/>
              <a:ext cx="13588968" cy="2940965"/>
            </a:xfrm>
            <a:prstGeom prst="rect">
              <a:avLst/>
            </a:prstGeom>
            <a:noFill/>
            <a:ln>
              <a:noFill/>
            </a:ln>
          </p:spPr>
          <p:txBody>
            <a:bodyPr wrap="square" rtlCol="0">
              <a:spAutoFit/>
            </a:bodyPr>
            <a:lstStyle/>
            <a:p>
              <a:pPr marL="514350" indent="-514350">
                <a:buFont typeface="+mj-lt"/>
                <a:buAutoNum type="arabicPeriod"/>
              </a:pPr>
              <a:r>
                <a:rPr lang="en-US" altLang="zh-CN" sz="2800" dirty="0">
                  <a:solidFill>
                    <a:srgbClr val="222222"/>
                  </a:solidFill>
                  <a:latin typeface="Arial" panose="020B0604020202020204" pitchFamily="34" charset="0"/>
                </a:rPr>
                <a:t>Baltrušaitis</a:t>
              </a:r>
              <a:r>
                <a:rPr lang="en-US" altLang="zh-CN" sz="2800" dirty="0">
                  <a:solidFill>
                    <a:srgbClr val="222222"/>
                  </a:solidFill>
                  <a:latin typeface="Arial" panose="020B0604020202020204" pitchFamily="34" charset="0"/>
                </a:rPr>
                <a:t> T, Ahuja C, </a:t>
              </a:r>
              <a:r>
                <a:rPr lang="en-US" altLang="zh-CN" sz="2800" dirty="0">
                  <a:solidFill>
                    <a:srgbClr val="222222"/>
                  </a:solidFill>
                  <a:latin typeface="Arial" panose="020B0604020202020204" pitchFamily="34" charset="0"/>
                </a:rPr>
                <a:t>Morency</a:t>
              </a:r>
              <a:r>
                <a:rPr lang="en-US" altLang="zh-CN" sz="2800" dirty="0">
                  <a:solidFill>
                    <a:srgbClr val="222222"/>
                  </a:solidFill>
                  <a:latin typeface="Arial" panose="020B0604020202020204" pitchFamily="34" charset="0"/>
                </a:rPr>
                <a:t> L P. Multimodal machine learning: A survey and taxonomy[J]. IEEE transactions on pattern analysis and machine intelligence, 2018, 41(2): 423-443</a:t>
              </a:r>
              <a:r>
                <a:rPr lang="en-US" altLang="zh-CN" sz="2800" dirty="0" smtClean="0">
                  <a:solidFill>
                    <a:srgbClr val="222222"/>
                  </a:solidFill>
                  <a:latin typeface="Arial" panose="020B0604020202020204" pitchFamily="34" charset="0"/>
                </a:rPr>
                <a:t>.</a:t>
              </a:r>
              <a:endParaRPr lang="en-US" altLang="zh-CN" sz="2800" dirty="0"/>
            </a:p>
            <a:p>
              <a:pPr marL="514350" indent="-514350">
                <a:buFont typeface="+mj-lt"/>
                <a:buAutoNum type="arabicPeriod"/>
              </a:pPr>
              <a:r>
                <a:rPr lang="en-US" altLang="zh-CN" sz="2800" dirty="0">
                  <a:solidFill>
                    <a:srgbClr val="222222"/>
                  </a:solidFill>
                  <a:latin typeface="Arial" panose="020B0604020202020204" pitchFamily="34" charset="0"/>
                </a:rPr>
                <a:t>Liu F, Zhou L, Shen C, et al. Multiple kernel learning in the primal for multimodal Alzheimer’s disease classification[J]. IEEE journal of biomedical and health informatics, 2013, 18(3): 984-990.</a:t>
              </a:r>
              <a:endParaRPr lang="en-US" sz="2800" dirty="0"/>
            </a:p>
            <a:p>
              <a:pPr marL="514350" indent="-514350">
                <a:buFont typeface="+mj-lt"/>
                <a:buAutoNum type="arabicPeriod"/>
              </a:pPr>
              <a:r>
                <a:rPr lang="en-US" altLang="zh-CN" sz="2800" dirty="0" smtClean="0">
                  <a:solidFill>
                    <a:srgbClr val="222222"/>
                  </a:solidFill>
                  <a:latin typeface="Arial" panose="020B0604020202020204" pitchFamily="34" charset="0"/>
                </a:rPr>
                <a:t>Poria</a:t>
              </a:r>
              <a:r>
                <a:rPr lang="en-US" altLang="zh-CN" sz="2800" dirty="0" smtClean="0">
                  <a:solidFill>
                    <a:srgbClr val="222222"/>
                  </a:solidFill>
                  <a:latin typeface="Arial" panose="020B0604020202020204" pitchFamily="34" charset="0"/>
                </a:rPr>
                <a:t> </a:t>
              </a:r>
              <a:r>
                <a:rPr lang="en-US" altLang="zh-CN" sz="2800" dirty="0">
                  <a:solidFill>
                    <a:srgbClr val="222222"/>
                  </a:solidFill>
                  <a:latin typeface="Arial" panose="020B0604020202020204" pitchFamily="34" charset="0"/>
                </a:rPr>
                <a:t>S, Cambria E, </a:t>
              </a:r>
              <a:r>
                <a:rPr lang="en-US" altLang="zh-CN" sz="2800" dirty="0">
                  <a:solidFill>
                    <a:srgbClr val="222222"/>
                  </a:solidFill>
                  <a:latin typeface="Arial" panose="020B0604020202020204" pitchFamily="34" charset="0"/>
                </a:rPr>
                <a:t>Gelbukh</a:t>
              </a:r>
              <a:r>
                <a:rPr lang="en-US" altLang="zh-CN" sz="2800" dirty="0">
                  <a:solidFill>
                    <a:srgbClr val="222222"/>
                  </a:solidFill>
                  <a:latin typeface="Arial" panose="020B0604020202020204" pitchFamily="34" charset="0"/>
                </a:rPr>
                <a:t> A. Deep convolutional neural network textual features and multiple kernel learning for utterance-level multimodal sentiment analysis[C</a:t>
              </a:r>
              <a:r>
                <a:rPr lang="en-US" altLang="zh-CN" sz="2800" dirty="0" smtClean="0">
                  <a:solidFill>
                    <a:srgbClr val="222222"/>
                  </a:solidFill>
                  <a:latin typeface="Arial" panose="020B0604020202020204" pitchFamily="34" charset="0"/>
                </a:rPr>
                <a:t>]//Proceedings of the 2015 conference on empirical methods in natural language processing. 2015: 2539-2544.</a:t>
              </a:r>
              <a:r>
                <a:rPr lang="en-US" sz="2800" dirty="0" smtClean="0"/>
                <a:t> </a:t>
              </a:r>
              <a:endParaRPr lang="en-US" sz="2800" dirty="0" smtClean="0"/>
            </a:p>
            <a:p>
              <a:pPr marL="514350" indent="-514350">
                <a:buFont typeface="+mj-lt"/>
                <a:buAutoNum type="arabicPeriod"/>
              </a:pPr>
              <a:r>
                <a:rPr lang="en-US" altLang="zh-CN" sz="2800" dirty="0" smtClean="0">
                  <a:solidFill>
                    <a:srgbClr val="222222"/>
                  </a:solidFill>
                  <a:latin typeface="Arial" panose="020B0604020202020204" pitchFamily="34" charset="0"/>
                </a:rPr>
                <a:t>Zadeh</a:t>
              </a:r>
              <a:r>
                <a:rPr lang="en-US" altLang="zh-CN" sz="2800" dirty="0" smtClean="0">
                  <a:solidFill>
                    <a:srgbClr val="222222"/>
                  </a:solidFill>
                  <a:latin typeface="Arial" panose="020B0604020202020204" pitchFamily="34" charset="0"/>
                </a:rPr>
                <a:t> A, Chen M, </a:t>
              </a:r>
              <a:r>
                <a:rPr lang="en-US" altLang="zh-CN" sz="2800" dirty="0" smtClean="0">
                  <a:solidFill>
                    <a:srgbClr val="222222"/>
                  </a:solidFill>
                  <a:latin typeface="Arial" panose="020B0604020202020204" pitchFamily="34" charset="0"/>
                </a:rPr>
                <a:t>Poria</a:t>
              </a:r>
              <a:r>
                <a:rPr lang="en-US" altLang="zh-CN" sz="2800" dirty="0" smtClean="0">
                  <a:solidFill>
                    <a:srgbClr val="222222"/>
                  </a:solidFill>
                  <a:latin typeface="Arial" panose="020B0604020202020204" pitchFamily="34" charset="0"/>
                </a:rPr>
                <a:t> S, et al. Tensor Fusion Network for Multimodal Sentiment Analysis[C]//Proceedings of the 2017 Conference on Empirical Methods in Natural Language Processing. 2017: 1103-1114..</a:t>
              </a:r>
              <a:endParaRPr lang="en-US" altLang="zh-CN" sz="2800" dirty="0" smtClean="0">
                <a:solidFill>
                  <a:srgbClr val="222222"/>
                </a:solidFill>
                <a:latin typeface="Arial" panose="020B0604020202020204" pitchFamily="34" charset="0"/>
              </a:endParaRPr>
            </a:p>
            <a:p>
              <a:pPr marL="514350" indent="-514350">
                <a:buFont typeface="+mj-lt"/>
                <a:buAutoNum type="arabicPeriod"/>
              </a:pPr>
              <a:r>
                <a:rPr lang="en-US" altLang="zh-CN" sz="2800" dirty="0">
                  <a:solidFill>
                    <a:srgbClr val="222222"/>
                  </a:solidFill>
                  <a:latin typeface="Arial" panose="020B0604020202020204" pitchFamily="34" charset="0"/>
                </a:rPr>
                <a:t>Choi J H, Lee J S. </a:t>
              </a:r>
              <a:r>
                <a:rPr lang="en-US" altLang="zh-CN" sz="2800" dirty="0">
                  <a:solidFill>
                    <a:srgbClr val="222222"/>
                  </a:solidFill>
                  <a:latin typeface="Arial" panose="020B0604020202020204" pitchFamily="34" charset="0"/>
                </a:rPr>
                <a:t>EmbraceNet</a:t>
              </a:r>
              <a:r>
                <a:rPr lang="en-US" altLang="zh-CN" sz="2800" dirty="0">
                  <a:solidFill>
                    <a:srgbClr val="222222"/>
                  </a:solidFill>
                  <a:latin typeface="Arial" panose="020B0604020202020204" pitchFamily="34" charset="0"/>
                </a:rPr>
                <a:t>: A robust deep learning architecture for multimodal classification[J]. Information Fusion, 2019, 51: 259-270</a:t>
              </a:r>
              <a:r>
                <a:rPr lang="en-US" altLang="zh-CN" sz="2800" dirty="0" smtClean="0">
                  <a:solidFill>
                    <a:srgbClr val="222222"/>
                  </a:solidFill>
                  <a:latin typeface="Arial" panose="020B0604020202020204" pitchFamily="34" charset="0"/>
                </a:rPr>
                <a:t>.</a:t>
              </a:r>
              <a:endParaRPr lang="en-US" altLang="zh-CN" sz="2800" dirty="0" smtClean="0">
                <a:solidFill>
                  <a:srgbClr val="222222"/>
                </a:solidFill>
                <a:latin typeface="Arial" panose="020B0604020202020204" pitchFamily="34" charset="0"/>
              </a:endParaRPr>
            </a:p>
            <a:p>
              <a:pPr marL="514350" indent="-514350">
                <a:buFont typeface="+mj-lt"/>
                <a:buAutoNum type="arabicPeriod"/>
              </a:pPr>
              <a:r>
                <a:rPr lang="en-US" altLang="zh-CN" sz="2800" dirty="0">
                  <a:solidFill>
                    <a:srgbClr val="222222"/>
                  </a:solidFill>
                  <a:latin typeface="Arial" panose="020B0604020202020204" pitchFamily="34" charset="0"/>
                </a:rPr>
                <a:t>Liu Z, Shen Y, </a:t>
              </a:r>
              <a:r>
                <a:rPr lang="en-US" altLang="zh-CN" sz="2800" dirty="0">
                  <a:solidFill>
                    <a:srgbClr val="222222"/>
                  </a:solidFill>
                  <a:latin typeface="Arial" panose="020B0604020202020204" pitchFamily="34" charset="0"/>
                </a:rPr>
                <a:t>Lakshminarasimhan</a:t>
              </a:r>
              <a:r>
                <a:rPr lang="en-US" altLang="zh-CN" sz="2800" dirty="0">
                  <a:solidFill>
                    <a:srgbClr val="222222"/>
                  </a:solidFill>
                  <a:latin typeface="Arial" panose="020B0604020202020204" pitchFamily="34" charset="0"/>
                </a:rPr>
                <a:t> V B, et al. Efficient Low-rank Multimodal Fusion With Modality-Specific Factors[C]//Proceedings of the 56th Annual Meeting of the Association for Computational </a:t>
              </a:r>
              <a:r>
                <a:rPr lang="en-US" altLang="zh-CN" sz="2800" dirty="0" smtClean="0">
                  <a:solidFill>
                    <a:srgbClr val="222222"/>
                  </a:solidFill>
                  <a:latin typeface="Arial" panose="020B0604020202020204" pitchFamily="34" charset="0"/>
                </a:rPr>
                <a:t>Linguistics. </a:t>
              </a:r>
              <a:r>
                <a:rPr lang="en-US" altLang="zh-CN" sz="2800" dirty="0">
                  <a:solidFill>
                    <a:srgbClr val="222222"/>
                  </a:solidFill>
                  <a:latin typeface="Arial" panose="020B0604020202020204" pitchFamily="34" charset="0"/>
                </a:rPr>
                <a:t>2018: 2247-2256.</a:t>
              </a:r>
              <a:endParaRPr lang="en-US" sz="2800" dirty="0"/>
            </a:p>
          </p:txBody>
        </p:sp>
      </p:grpSp>
      <p:grpSp>
        <p:nvGrpSpPr>
          <p:cNvPr id="38" name="Group 37"/>
          <p:cNvGrpSpPr/>
          <p:nvPr/>
        </p:nvGrpSpPr>
        <p:grpSpPr>
          <a:xfrm>
            <a:off x="939046" y="33209617"/>
            <a:ext cx="14141459" cy="9242779"/>
            <a:chOff x="14016681" y="23547850"/>
            <a:chExt cx="14141459" cy="9269834"/>
          </a:xfrm>
        </p:grpSpPr>
        <p:grpSp>
          <p:nvGrpSpPr>
            <p:cNvPr id="39" name="Group 38"/>
            <p:cNvGrpSpPr/>
            <p:nvPr/>
          </p:nvGrpSpPr>
          <p:grpSpPr>
            <a:xfrm>
              <a:off x="14016681" y="23547850"/>
              <a:ext cx="13986631" cy="9269834"/>
              <a:chOff x="17306711" y="24567726"/>
              <a:chExt cx="13944627" cy="9269834"/>
            </a:xfrm>
          </p:grpSpPr>
          <p:sp>
            <p:nvSpPr>
              <p:cNvPr id="41" name="Rectangle 40"/>
              <p:cNvSpPr/>
              <p:nvPr/>
            </p:nvSpPr>
            <p:spPr>
              <a:xfrm>
                <a:off x="17306711" y="24611105"/>
                <a:ext cx="13899565" cy="922645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17351774" y="24567726"/>
                <a:ext cx="13899564" cy="956792"/>
              </a:xfrm>
              <a:prstGeom prst="rect">
                <a:avLst/>
              </a:prstGeom>
              <a:solidFill>
                <a:schemeClr val="tx2"/>
              </a:solidFill>
            </p:spPr>
            <p:txBody>
              <a:bodyPr wrap="square" rtlCol="0">
                <a:spAutoFit/>
              </a:bodyPr>
              <a:lstStyle/>
              <a:p>
                <a:pPr algn="ctr"/>
                <a:r>
                  <a:rPr lang="en-US" sz="5600" b="1" dirty="0" smtClean="0">
                    <a:solidFill>
                      <a:schemeClr val="bg1"/>
                    </a:solidFill>
                    <a:latin typeface="Arial" panose="020B0604020202020204" pitchFamily="34" charset="0"/>
                    <a:cs typeface="Arial" panose="020B0604020202020204" pitchFamily="34" charset="0"/>
                  </a:rPr>
                  <a:t>Conclusion</a:t>
                </a:r>
                <a:endParaRPr lang="en-US" sz="5600" b="1" dirty="0">
                  <a:solidFill>
                    <a:schemeClr val="bg1"/>
                  </a:solidFill>
                  <a:latin typeface="Arial" panose="020B0604020202020204" pitchFamily="34" charset="0"/>
                  <a:cs typeface="Arial" panose="020B0604020202020204" pitchFamily="34" charset="0"/>
                </a:endParaRPr>
              </a:p>
            </p:txBody>
          </p:sp>
        </p:grpSp>
        <p:sp>
          <p:nvSpPr>
            <p:cNvPr id="40" name="TextBox 39"/>
            <p:cNvSpPr txBox="1"/>
            <p:nvPr/>
          </p:nvSpPr>
          <p:spPr>
            <a:xfrm>
              <a:off x="14058239" y="24579729"/>
              <a:ext cx="14099901" cy="8118218"/>
            </a:xfrm>
            <a:prstGeom prst="rect">
              <a:avLst/>
            </a:prstGeom>
            <a:noFill/>
          </p:spPr>
          <p:txBody>
            <a:bodyPr wrap="square" rtlCol="0">
              <a:spAutoFit/>
            </a:bodyPr>
            <a:lstStyle/>
            <a:p>
              <a:r>
                <a:rPr lang="en-US" sz="4000" dirty="0" smtClean="0"/>
                <a:t>I</a:t>
              </a:r>
              <a:r>
                <a:rPr lang="en-US" altLang="zh-CN" sz="4000" dirty="0" smtClean="0"/>
                <a:t>n this work, we own the multimodal dataset contains face, voice and answer text information of healthy and unhealthy adolescents while we leverage average strategy to realize task fusion among above three modals, respectively. We focus on exploring different method to fuse multimodal </a:t>
              </a:r>
              <a:r>
                <a:rPr lang="en-US" altLang="zh-CN" sz="4000" dirty="0"/>
                <a:t>information on the basis of state-of-the-art feature </a:t>
              </a:r>
              <a:r>
                <a:rPr lang="en-US" altLang="zh-CN" sz="4000" dirty="0" smtClean="0"/>
                <a:t>extraction algorithms and </a:t>
              </a:r>
              <a:r>
                <a:rPr lang="en-US" altLang="zh-CN" sz="4000" dirty="0" smtClean="0"/>
                <a:t>utilizing SVM algorithm for mental disease prediction</a:t>
              </a:r>
              <a:r>
                <a:rPr lang="en-US" altLang="zh-CN" sz="4000" dirty="0" smtClean="0"/>
                <a:t>. </a:t>
              </a:r>
              <a:r>
                <a:rPr lang="en-US" altLang="zh-CN" sz="4000" dirty="0"/>
                <a:t>The following conclusions can be drawn from the </a:t>
              </a:r>
              <a:r>
                <a:rPr lang="en-US" altLang="zh-CN" sz="4000" dirty="0" smtClean="0"/>
                <a:t>multiple experimental results:</a:t>
              </a:r>
              <a:endParaRPr lang="en-US" altLang="zh-CN" sz="4000" dirty="0" smtClean="0"/>
            </a:p>
            <a:p>
              <a:pPr marL="571500" indent="-571500">
                <a:buFont typeface="Wingdings" panose="05000000000000000000" pitchFamily="2" charset="2"/>
                <a:buChar char="Ø"/>
              </a:pPr>
              <a:r>
                <a:rPr lang="en-US" altLang="zh-CN" sz="4000" dirty="0" smtClean="0"/>
                <a:t>Embrace Net achieves the highest average accuracy 68.89% compared with many popular fusion methods while the best experimental classification result is 85.42%. </a:t>
              </a:r>
              <a:endParaRPr lang="en-US" altLang="zh-CN" sz="4000" dirty="0" smtClean="0"/>
            </a:p>
            <a:p>
              <a:pPr marL="571500" indent="-571500">
                <a:buFont typeface="Wingdings" panose="05000000000000000000" pitchFamily="2" charset="2"/>
                <a:buChar char="Ø"/>
              </a:pPr>
              <a:r>
                <a:rPr lang="en-US" altLang="zh-CN" sz="4000" dirty="0" smtClean="0"/>
                <a:t>Evaluating different fusion methods by means of F1 score while Embrace Net performs best than , which implies that.</a:t>
              </a:r>
              <a:endParaRPr lang="en-US" sz="4000" dirty="0"/>
            </a:p>
          </p:txBody>
        </p:sp>
      </p:grpSp>
      <p:sp>
        <p:nvSpPr>
          <p:cNvPr id="4" name="TextBox 3"/>
          <p:cNvSpPr txBox="1"/>
          <p:nvPr/>
        </p:nvSpPr>
        <p:spPr>
          <a:xfrm>
            <a:off x="980604" y="41547"/>
            <a:ext cx="28156371" cy="3046988"/>
          </a:xfrm>
          <a:prstGeom prst="rect">
            <a:avLst/>
          </a:prstGeom>
          <a:noFill/>
        </p:spPr>
        <p:txBody>
          <a:bodyPr wrap="square" rtlCol="0">
            <a:spAutoFit/>
          </a:bodyPr>
          <a:lstStyle/>
          <a:p>
            <a:pPr algn="ctr"/>
            <a:r>
              <a:rPr lang="en-US" altLang="zh-CN" sz="9600" dirty="0"/>
              <a:t>Multimodal Mental Disease </a:t>
            </a:r>
            <a:r>
              <a:rPr lang="en-US" altLang="zh-CN" sz="9600" dirty="0" smtClean="0"/>
              <a:t>Detection </a:t>
            </a:r>
            <a:endParaRPr lang="en-US" altLang="zh-CN" sz="9600" dirty="0" smtClean="0"/>
          </a:p>
          <a:p>
            <a:pPr algn="ctr"/>
            <a:r>
              <a:rPr lang="en-US" altLang="zh-CN" sz="9600" dirty="0" smtClean="0"/>
              <a:t>Using Different Fusion Strategies</a:t>
            </a:r>
            <a:endParaRPr lang="en-US" sz="9600" dirty="0">
              <a:solidFill>
                <a:schemeClr val="tx2"/>
              </a:solidFill>
              <a:latin typeface="Arial" panose="020B0604020202020204" pitchFamily="34" charset="0"/>
              <a:cs typeface="Arial" panose="020B0604020202020204" pitchFamily="34" charset="0"/>
            </a:endParaRPr>
          </a:p>
        </p:txBody>
      </p:sp>
      <p:sp>
        <p:nvSpPr>
          <p:cNvPr id="48" name="TextBox 47"/>
          <p:cNvSpPr txBox="1"/>
          <p:nvPr/>
        </p:nvSpPr>
        <p:spPr>
          <a:xfrm>
            <a:off x="19792950" y="15944215"/>
            <a:ext cx="9485630" cy="12479655"/>
          </a:xfrm>
          <a:prstGeom prst="rect">
            <a:avLst/>
          </a:prstGeom>
          <a:noFill/>
          <a:ln>
            <a:noFill/>
          </a:ln>
        </p:spPr>
        <p:txBody>
          <a:bodyPr wrap="square" rtlCol="0">
            <a:spAutoFit/>
          </a:bodyPr>
          <a:lstStyle/>
          <a:p>
            <a:pPr algn="ctr"/>
            <a:r>
              <a:rPr lang="en-US" sz="4500" b="1" dirty="0" smtClean="0"/>
              <a:t>Results with Model-based Fusion</a:t>
            </a:r>
            <a:endParaRPr lang="en-US" sz="4500" b="1" dirty="0" smtClean="0"/>
          </a:p>
          <a:p>
            <a:r>
              <a:rPr lang="en-US" sz="4000" dirty="0"/>
              <a:t>MKL (Multiple Kernel Learning), TEN (Tensor Fusion Network), LMF (Low-rank Multimodal Fusion) and EmbraceNet were tested.</a:t>
            </a:r>
            <a:endParaRPr lang="en-US" sz="4000" dirty="0"/>
          </a:p>
          <a:p>
            <a:r>
              <a:rPr lang="en-US" sz="4000" dirty="0"/>
              <a:t>We used SPF-GMKL which is designed to deal with heterogeneous data. In TEN and LMF, the features of the textual, audio and video modality were first fed into a sub net and the dimension of features were changed from (768, 512, 768) to (16, 16, 64) before fusion. In EmbraceNet, the Embracement Size (dimension of the fused feature) was set to 256.</a:t>
            </a:r>
            <a:endParaRPr lang="en-US" sz="4000" dirty="0"/>
          </a:p>
          <a:p>
            <a:r>
              <a:rPr lang="en-US" sz="4000" dirty="0"/>
              <a:t>The performance of MKL is similar with that of early fusion and late fusion, while TEN and LMF is worse than early fusion, late fusion and MKL. This may be because the feature dimension obtained after fusion is very high.</a:t>
            </a:r>
            <a:endParaRPr lang="en-US" sz="4000" dirty="0"/>
          </a:p>
          <a:p>
            <a:r>
              <a:rPr lang="en-US" sz="4000" dirty="0"/>
              <a:t>EmbraceNet obtained the best results, which is about 10% higher than LMF.</a:t>
            </a:r>
            <a:endParaRPr lang="en-US" sz="4500" b="1" dirty="0"/>
          </a:p>
        </p:txBody>
      </p:sp>
      <p:sp>
        <p:nvSpPr>
          <p:cNvPr id="51" name="TextBox 50"/>
          <p:cNvSpPr txBox="1"/>
          <p:nvPr/>
        </p:nvSpPr>
        <p:spPr>
          <a:xfrm>
            <a:off x="10157244" y="15949822"/>
            <a:ext cx="9485425" cy="10633075"/>
          </a:xfrm>
          <a:prstGeom prst="rect">
            <a:avLst/>
          </a:prstGeom>
          <a:noFill/>
          <a:ln>
            <a:noFill/>
          </a:ln>
        </p:spPr>
        <p:txBody>
          <a:bodyPr wrap="square" rtlCol="0">
            <a:spAutoFit/>
          </a:bodyPr>
          <a:lstStyle/>
          <a:p>
            <a:pPr algn="ctr"/>
            <a:r>
              <a:rPr lang="en-US" sz="4500" b="1" dirty="0">
                <a:sym typeface="+mn-ea"/>
              </a:rPr>
              <a:t>Results with Model-agnostic Fusion</a:t>
            </a:r>
            <a:endParaRPr lang="en-US" sz="4500" b="1" dirty="0"/>
          </a:p>
          <a:p>
            <a:r>
              <a:rPr lang="en-US" sz="4000" dirty="0">
                <a:sym typeface="+mn-ea"/>
              </a:rPr>
              <a:t>We tried two kinds of model-agnostic approaches of feature fusion. One is early fusion in which the features extracted from the three modalities are simply concatenated together and used to train an SVM classifier. The other method is late fusion. Three SVM classifiers were trained on each modality and their decisions were combined together to train a final SVM classifier.</a:t>
            </a:r>
            <a:endParaRPr lang="en-US" sz="4000" dirty="0"/>
          </a:p>
          <a:p>
            <a:r>
              <a:rPr lang="en-US" sz="4000" dirty="0">
                <a:sym typeface="+mn-ea"/>
              </a:rPr>
              <a:t>As Table 2. Reports, the best accuracy of late fusion is better than that of early fusion but the average accuracy and F1 score of early fusion is better. The performance of both fusion strategies outperformed unimodal classification mentioned in the last section.</a:t>
            </a:r>
            <a:endParaRPr lang="en-US" sz="4000" dirty="0"/>
          </a:p>
        </p:txBody>
      </p:sp>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4" y="761812"/>
            <a:ext cx="4293673" cy="2126647"/>
          </a:xfrm>
          <a:prstGeom prst="rect">
            <a:avLst/>
          </a:prstGeom>
        </p:spPr>
      </p:pic>
      <p:pic>
        <p:nvPicPr>
          <p:cNvPr id="27" name="图片 26"/>
          <p:cNvPicPr>
            <a:picLocks noChangeAspect="1"/>
          </p:cNvPicPr>
          <p:nvPr/>
        </p:nvPicPr>
        <p:blipFill rotWithShape="1">
          <a:blip r:embed="rId7">
            <a:extLst>
              <a:ext uri="{28A0092B-C50C-407E-A947-70E740481C1C}">
                <a14:useLocalDpi xmlns:a14="http://schemas.microsoft.com/office/drawing/2010/main" val="0"/>
              </a:ext>
            </a:extLst>
          </a:blip>
          <a:srcRect l="20916" t="-1" r="22678" b="2156"/>
          <a:stretch>
            <a:fillRect/>
          </a:stretch>
        </p:blipFill>
        <p:spPr>
          <a:xfrm>
            <a:off x="25609948" y="760859"/>
            <a:ext cx="3708000" cy="2127600"/>
          </a:xfrm>
          <a:prstGeom prst="rect">
            <a:avLst/>
          </a:prstGeom>
        </p:spPr>
      </p:pic>
      <p:graphicFrame>
        <p:nvGraphicFramePr>
          <p:cNvPr id="3" name="表格 2"/>
          <p:cNvGraphicFramePr/>
          <p:nvPr>
            <p:custDataLst>
              <p:tags r:id="rId8"/>
            </p:custDataLst>
          </p:nvPr>
        </p:nvGraphicFramePr>
        <p:xfrm>
          <a:off x="20085685" y="28610560"/>
          <a:ext cx="8900160" cy="2924175"/>
        </p:xfrm>
        <a:graphic>
          <a:graphicData uri="http://schemas.openxmlformats.org/drawingml/2006/table">
            <a:tbl>
              <a:tblPr firstRow="1" bandRow="1">
                <a:tableStyleId>{5940675A-B579-460E-94D1-54222C63F5DA}</a:tableStyleId>
              </a:tblPr>
              <a:tblGrid>
                <a:gridCol w="1965960"/>
                <a:gridCol w="2647950"/>
                <a:gridCol w="2008505"/>
                <a:gridCol w="2277745"/>
              </a:tblGrid>
              <a:tr h="662940">
                <a:tc>
                  <a:txBody>
                    <a:bodyPr/>
                    <a:p>
                      <a:pPr indent="0" algn="ctr">
                        <a:buNone/>
                      </a:pPr>
                      <a:r>
                        <a:rPr lang="en-US" sz="2800" b="1">
                          <a:latin typeface="Times New Roman" panose="02020603050405020304" charset="0"/>
                          <a:cs typeface="Times New Roman" panose="02020603050405020304" charset="0"/>
                        </a:rPr>
                        <a:t>Modality</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Dimension of feature</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ACC (%)</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F1 (%)</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690245">
                <a:tc>
                  <a:txBody>
                    <a:bodyPr/>
                    <a:p>
                      <a:pPr indent="0" algn="ctr">
                        <a:buNone/>
                      </a:pPr>
                      <a:r>
                        <a:rPr lang="en-US" sz="2800" b="0">
                          <a:latin typeface="Times New Roman" panose="02020603050405020304" charset="0"/>
                          <a:cs typeface="Times New Roman" panose="02020603050405020304" charset="0"/>
                        </a:rPr>
                        <a:t>Text</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768</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68.75 (64.38)</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76.92 (67.38)</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690245">
                <a:tc>
                  <a:txBody>
                    <a:bodyPr/>
                    <a:p>
                      <a:pPr indent="0" algn="ctr">
                        <a:buNone/>
                      </a:pPr>
                      <a:r>
                        <a:rPr lang="en-US" sz="2800" b="0">
                          <a:latin typeface="Times New Roman" panose="02020603050405020304" charset="0"/>
                          <a:cs typeface="Times New Roman" panose="02020603050405020304" charset="0"/>
                        </a:rPr>
                        <a:t>Visual</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768</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66.66 (57.92)</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70.59 (59.83)</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90245">
                <a:tc>
                  <a:txBody>
                    <a:bodyPr/>
                    <a:p>
                      <a:pPr indent="0" algn="ctr">
                        <a:buNone/>
                      </a:pPr>
                      <a:r>
                        <a:rPr lang="en-US" sz="2800" b="0">
                          <a:latin typeface="Times New Roman" panose="02020603050405020304" charset="0"/>
                          <a:cs typeface="Times New Roman" panose="02020603050405020304" charset="0"/>
                        </a:rPr>
                        <a:t>Audio</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512</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64.58 (56.67)</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69.84 (61.71)</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9"/>
            </p:custDataLst>
          </p:nvPr>
        </p:nvGraphicFramePr>
        <p:xfrm>
          <a:off x="10163175" y="27075765"/>
          <a:ext cx="9083675" cy="4480560"/>
        </p:xfrm>
        <a:graphic>
          <a:graphicData uri="http://schemas.openxmlformats.org/drawingml/2006/table">
            <a:tbl>
              <a:tblPr firstRow="1" bandRow="1">
                <a:tableStyleId>{5940675A-B579-460E-94D1-54222C63F5DA}</a:tableStyleId>
              </a:tblPr>
              <a:tblGrid>
                <a:gridCol w="3535680"/>
                <a:gridCol w="2774950"/>
                <a:gridCol w="2773045"/>
              </a:tblGrid>
              <a:tr h="640080">
                <a:tc>
                  <a:txBody>
                    <a:bodyPr/>
                    <a:p>
                      <a:pPr indent="0" algn="ctr">
                        <a:buNone/>
                      </a:pPr>
                      <a:r>
                        <a:rPr lang="en-US" sz="2800" b="1">
                          <a:latin typeface="Times New Roman" panose="02020603050405020304" charset="0"/>
                          <a:cs typeface="Times New Roman" panose="02020603050405020304" charset="0"/>
                        </a:rPr>
                        <a:t>Method</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ACC (%)</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F1 (%)</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Early fusion + SVM</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77.08 (62.30)</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80.00 (63.69)</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Late fusion + SVM</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79.17 (61.19)</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80.77 (57.78)</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MKL</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79.17 (60.96)</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w="1905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79.17 (61.45)</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TEN</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72.92 (63.75)</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74.07 (63.83)</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LMF</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75.00 (61.17)</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69.57 (51.59)</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40080">
                <a:tc>
                  <a:txBody>
                    <a:bodyPr/>
                    <a:p>
                      <a:pPr indent="0" algn="ctr">
                        <a:buNone/>
                      </a:pPr>
                      <a:r>
                        <a:rPr lang="en-US" sz="2800" b="0">
                          <a:latin typeface="Times New Roman" panose="02020603050405020304" charset="0"/>
                          <a:cs typeface="Times New Roman" panose="02020603050405020304" charset="0"/>
                        </a:rPr>
                        <a:t>EmbraceNet</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Times New Roman" panose="02020603050405020304" charset="0"/>
                          <a:cs typeface="Times New Roman" panose="02020603050405020304" charset="0"/>
                        </a:rPr>
                        <a:t>85.42 (68.89)</a:t>
                      </a:r>
                      <a:endParaRPr lang="en-US" altLang="en-US" sz="2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charset="0"/>
                          <a:cs typeface="Times New Roman" panose="02020603050405020304" charset="0"/>
                        </a:rPr>
                        <a:t>86.27 (68.55)</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2" name="TextBox 29"/>
          <p:cNvSpPr txBox="1"/>
          <p:nvPr/>
        </p:nvSpPr>
        <p:spPr>
          <a:xfrm>
            <a:off x="10363151" y="31539158"/>
            <a:ext cx="8671596" cy="1168400"/>
          </a:xfrm>
          <a:prstGeom prst="rect">
            <a:avLst/>
          </a:prstGeom>
          <a:noFill/>
        </p:spPr>
        <p:txBody>
          <a:bodyPr wrap="square" rtlCol="0">
            <a:spAutoFit/>
          </a:bodyPr>
          <a:p>
            <a:r>
              <a:rPr lang="en-US" sz="3600" b="1" dirty="0"/>
              <a:t>Table 2.</a:t>
            </a:r>
            <a:endParaRPr lang="en-US" sz="3600" b="1" dirty="0"/>
          </a:p>
          <a:p>
            <a:r>
              <a:rPr lang="en-US" sz="3400" dirty="0"/>
              <a:t>Results of different fusion methods.</a:t>
            </a:r>
            <a:endParaRPr lang="en-US" sz="3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441fd198-b2ae-4257-9a35-d7c2db9c7d4b}"/>
  <p:tag name="TABLE_ENDDRAG_ORIGIN_RECT" val="424*155"/>
  <p:tag name="TABLE_ENDDRAG_RECT" val="252*2160*424*155"/>
</p:tagLst>
</file>

<file path=ppt/tags/tag2.xml><?xml version="1.0" encoding="utf-8"?>
<p:tagLst xmlns:p="http://schemas.openxmlformats.org/presentationml/2006/main">
  <p:tag name="KSO_WM_UNIT_TABLE_BEAUTIFY" val="smartTable{f4b33d11-3d32-4fa7-92ba-32df99995ac5}"/>
  <p:tag name="TABLE_ENDDRAG_ORIGIN_RECT" val="715*361"/>
  <p:tag name="TABLE_ENDDRAG_RECT" val="799*2082*715*361"/>
</p:tagLst>
</file>

<file path=ppt/theme/theme1.xml><?xml version="1.0" encoding="utf-8"?>
<a:theme xmlns:a="http://schemas.openxmlformats.org/drawingml/2006/main" name="Office Theme">
  <a:themeElements>
    <a:clrScheme name="SIU Medicine">
      <a:dk1>
        <a:sysClr val="windowText" lastClr="000000"/>
      </a:dk1>
      <a:lt1>
        <a:sysClr val="window" lastClr="FFFFFF"/>
      </a:lt1>
      <a:dk2>
        <a:srgbClr val="68478D"/>
      </a:dk2>
      <a:lt2>
        <a:srgbClr val="ECDCF4"/>
      </a:lt2>
      <a:accent1>
        <a:srgbClr val="702082"/>
      </a:accent1>
      <a:accent2>
        <a:srgbClr val="4C4184"/>
      </a:accent2>
      <a:accent3>
        <a:srgbClr val="ECDCF4"/>
      </a:accent3>
      <a:accent4>
        <a:srgbClr val="926EBF"/>
      </a:accent4>
      <a:accent5>
        <a:srgbClr val="8B84D7"/>
      </a:accent5>
      <a:accent6>
        <a:srgbClr val="B884CB"/>
      </a:accent6>
      <a:hlink>
        <a:srgbClr val="6068B2"/>
      </a:hlink>
      <a:folHlink>
        <a:srgbClr val="44499C"/>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6239</Words>
  <Application>WPS 演示</Application>
  <PresentationFormat>自定义</PresentationFormat>
  <Paragraphs>135</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Times New Roman</vt:lpstr>
      <vt:lpstr>Calibri</vt:lpstr>
      <vt:lpstr>微软雅黑</vt:lpstr>
      <vt:lpstr>Arial Unicode MS</vt:lpstr>
      <vt:lpstr>Calibri Light</vt:lpstr>
      <vt:lpstr>Office Theme</vt:lpstr>
      <vt:lpstr>PowerPoint 演示文稿</vt:lpstr>
    </vt:vector>
  </TitlesOfParts>
  <Company>SIU School of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沈白鱼</cp:lastModifiedBy>
  <cp:revision>58</cp:revision>
  <dcterms:created xsi:type="dcterms:W3CDTF">2017-09-05T20:02:00Z</dcterms:created>
  <dcterms:modified xsi:type="dcterms:W3CDTF">2021-12-28T13:15:55Z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B4FA71F3694E4E1E866A5B6CD4794202</vt:lpwstr>
  </property>
  <property fmtid="{D5CDD505-2E9C-101B-9397-08002B2CF9AE}" pid="3" name="KSOProductBuildVer">
    <vt:lpwstr>2052-11.1.0.11194</vt:lpwstr>
  </property>
</Properties>
</file>