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59" r:id="rId3"/>
    <p:sldId id="260" r:id="rId4"/>
    <p:sldId id="261" r:id="rId5"/>
    <p:sldId id="262" r:id="rId6"/>
    <p:sldId id="263" r:id="rId7"/>
    <p:sldId id="258" r:id="rId8"/>
    <p:sldId id="256"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13"/>
    <p:restoredTop sz="94699"/>
  </p:normalViewPr>
  <p:slideViewPr>
    <p:cSldViewPr snapToGrid="0" snapToObjects="1">
      <p:cViewPr varScale="1">
        <p:scale>
          <a:sx n="82" d="100"/>
          <a:sy n="82" d="100"/>
        </p:scale>
        <p:origin x="-619" y="-91"/>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2" d="100"/>
          <a:sy n="82" d="100"/>
        </p:scale>
        <p:origin x="314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FF59D-62A6-3443-9D1A-771D66AAAE29}" type="datetimeFigureOut">
              <a:rPr kumimoji="1" lang="ko-KR" altLang="en-US" smtClean="0"/>
              <a:t>2018-12-04</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ko-KR" altLang="en-US"/>
              <a:t>마스터 텍스트 스타일 편집
둘째 수준
셋째 수준
넷째 수준
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2CA25-87B3-614C-8182-2F62CFD6FD5D}" type="slidenum">
              <a:rPr kumimoji="1" lang="ko-KR" altLang="en-US" smtClean="0"/>
              <a:t>‹#›</a:t>
            </a:fld>
            <a:endParaRPr kumimoji="1" lang="ko-KR" altLang="en-US"/>
          </a:p>
        </p:txBody>
      </p:sp>
    </p:spTree>
    <p:extLst>
      <p:ext uri="{BB962C8B-B14F-4D97-AF65-F5344CB8AC3E}">
        <p14:creationId xmlns:p14="http://schemas.microsoft.com/office/powerpoint/2010/main" val="18686145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5"/>
          </p:nvPr>
        </p:nvSpPr>
        <p:spPr/>
        <p:txBody>
          <a:bodyPr/>
          <a:lstStyle/>
          <a:p>
            <a:fld id="{FC12CA25-87B3-614C-8182-2F62CFD6FD5D}" type="slidenum">
              <a:rPr kumimoji="1" lang="ko-KR" altLang="en-US" smtClean="0"/>
              <a:t>1</a:t>
            </a:fld>
            <a:endParaRPr kumimoji="1" lang="ko-KR" altLang="en-US"/>
          </a:p>
        </p:txBody>
      </p:sp>
    </p:spTree>
    <p:extLst>
      <p:ext uri="{BB962C8B-B14F-4D97-AF65-F5344CB8AC3E}">
        <p14:creationId xmlns:p14="http://schemas.microsoft.com/office/powerpoint/2010/main" val="4132587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5"/>
          </p:nvPr>
        </p:nvSpPr>
        <p:spPr/>
        <p:txBody>
          <a:bodyPr/>
          <a:lstStyle/>
          <a:p>
            <a:fld id="{FC12CA25-87B3-614C-8182-2F62CFD6FD5D}" type="slidenum">
              <a:rPr kumimoji="1" lang="ko-KR" altLang="en-US" smtClean="0"/>
              <a:t>3</a:t>
            </a:fld>
            <a:endParaRPr kumimoji="1" lang="ko-KR" altLang="en-US"/>
          </a:p>
        </p:txBody>
      </p:sp>
    </p:spTree>
    <p:extLst>
      <p:ext uri="{BB962C8B-B14F-4D97-AF65-F5344CB8AC3E}">
        <p14:creationId xmlns:p14="http://schemas.microsoft.com/office/powerpoint/2010/main" val="4132587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5"/>
          </p:nvPr>
        </p:nvSpPr>
        <p:spPr/>
        <p:txBody>
          <a:bodyPr/>
          <a:lstStyle/>
          <a:p>
            <a:fld id="{FC12CA25-87B3-614C-8182-2F62CFD6FD5D}" type="slidenum">
              <a:rPr kumimoji="1" lang="ko-KR" altLang="en-US" smtClean="0"/>
              <a:t>5</a:t>
            </a:fld>
            <a:endParaRPr kumimoji="1" lang="ko-KR" altLang="en-US"/>
          </a:p>
        </p:txBody>
      </p:sp>
    </p:spTree>
    <p:extLst>
      <p:ext uri="{BB962C8B-B14F-4D97-AF65-F5344CB8AC3E}">
        <p14:creationId xmlns:p14="http://schemas.microsoft.com/office/powerpoint/2010/main" val="413258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2FA6E8E-DC2D-8944-A769-34F9A3DC712E}"/>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 xmlns:a16="http://schemas.microsoft.com/office/drawing/2014/main" id="{4F70B164-575B-F348-9473-D2096ABC00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 xmlns:a16="http://schemas.microsoft.com/office/drawing/2014/main" id="{DB353AD8-4A1A-3E45-8532-66FEF5567EE0}"/>
              </a:ext>
            </a:extLst>
          </p:cNvPr>
          <p:cNvSpPr>
            <a:spLocks noGrp="1"/>
          </p:cNvSpPr>
          <p:nvPr>
            <p:ph type="dt" sz="half" idx="10"/>
          </p:nvPr>
        </p:nvSpPr>
        <p:spPr/>
        <p:txBody>
          <a:bodyPr/>
          <a:lstStyle/>
          <a:p>
            <a:fld id="{D68BD3E6-FDDC-CB41-9FCE-04CCAF0D083C}" type="datetimeFigureOut">
              <a:rPr kumimoji="1" lang="ko-KR" altLang="en-US" smtClean="0"/>
              <a:t>2018-12-04</a:t>
            </a:fld>
            <a:endParaRPr kumimoji="1" lang="ko-KR" altLang="en-US"/>
          </a:p>
        </p:txBody>
      </p:sp>
      <p:sp>
        <p:nvSpPr>
          <p:cNvPr id="5" name="바닥글 개체 틀 4">
            <a:extLst>
              <a:ext uri="{FF2B5EF4-FFF2-40B4-BE49-F238E27FC236}">
                <a16:creationId xmlns="" xmlns:a16="http://schemas.microsoft.com/office/drawing/2014/main" id="{CA475E17-CBBA-6740-ABA6-DDFA6CA11E8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 xmlns:a16="http://schemas.microsoft.com/office/drawing/2014/main" id="{D568E2D0-F990-1A48-B610-3137A3643E18}"/>
              </a:ext>
            </a:extLst>
          </p:cNvPr>
          <p:cNvSpPr>
            <a:spLocks noGrp="1"/>
          </p:cNvSpPr>
          <p:nvPr>
            <p:ph type="sldNum" sz="quarter" idx="12"/>
          </p:nvPr>
        </p:nvSpPr>
        <p:spPr/>
        <p:txBody>
          <a:bodyPr/>
          <a:lstStyle/>
          <a:p>
            <a:fld id="{05EA483E-72B4-D641-B597-45053670E8A1}" type="slidenum">
              <a:rPr kumimoji="1" lang="ko-KR" altLang="en-US" smtClean="0"/>
              <a:t>‹#›</a:t>
            </a:fld>
            <a:endParaRPr kumimoji="1" lang="ko-KR" altLang="en-US"/>
          </a:p>
        </p:txBody>
      </p:sp>
    </p:spTree>
    <p:extLst>
      <p:ext uri="{BB962C8B-B14F-4D97-AF65-F5344CB8AC3E}">
        <p14:creationId xmlns:p14="http://schemas.microsoft.com/office/powerpoint/2010/main" val="123341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8F5857E0-FE93-A145-9423-9E36EBF24C41}"/>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 xmlns:a16="http://schemas.microsoft.com/office/drawing/2014/main" id="{97C397A4-BE6C-7845-995A-3256F85C7E23}"/>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 xmlns:a16="http://schemas.microsoft.com/office/drawing/2014/main" id="{42412983-C681-A440-B209-67D3CBDA690D}"/>
              </a:ext>
            </a:extLst>
          </p:cNvPr>
          <p:cNvSpPr>
            <a:spLocks noGrp="1"/>
          </p:cNvSpPr>
          <p:nvPr>
            <p:ph type="dt" sz="half" idx="10"/>
          </p:nvPr>
        </p:nvSpPr>
        <p:spPr/>
        <p:txBody>
          <a:bodyPr/>
          <a:lstStyle/>
          <a:p>
            <a:fld id="{D68BD3E6-FDDC-CB41-9FCE-04CCAF0D083C}" type="datetimeFigureOut">
              <a:rPr kumimoji="1" lang="ko-KR" altLang="en-US" smtClean="0"/>
              <a:t>2018-12-04</a:t>
            </a:fld>
            <a:endParaRPr kumimoji="1" lang="ko-KR" altLang="en-US"/>
          </a:p>
        </p:txBody>
      </p:sp>
      <p:sp>
        <p:nvSpPr>
          <p:cNvPr id="5" name="바닥글 개체 틀 4">
            <a:extLst>
              <a:ext uri="{FF2B5EF4-FFF2-40B4-BE49-F238E27FC236}">
                <a16:creationId xmlns="" xmlns:a16="http://schemas.microsoft.com/office/drawing/2014/main" id="{698209E6-262C-3943-AA35-2E9CB768293C}"/>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 xmlns:a16="http://schemas.microsoft.com/office/drawing/2014/main" id="{2BCA4AC1-9DF7-A94A-AEEB-977AA51E408D}"/>
              </a:ext>
            </a:extLst>
          </p:cNvPr>
          <p:cNvSpPr>
            <a:spLocks noGrp="1"/>
          </p:cNvSpPr>
          <p:nvPr>
            <p:ph type="sldNum" sz="quarter" idx="12"/>
          </p:nvPr>
        </p:nvSpPr>
        <p:spPr/>
        <p:txBody>
          <a:bodyPr/>
          <a:lstStyle/>
          <a:p>
            <a:fld id="{05EA483E-72B4-D641-B597-45053670E8A1}" type="slidenum">
              <a:rPr kumimoji="1" lang="ko-KR" altLang="en-US" smtClean="0"/>
              <a:t>‹#›</a:t>
            </a:fld>
            <a:endParaRPr kumimoji="1" lang="ko-KR" altLang="en-US"/>
          </a:p>
        </p:txBody>
      </p:sp>
    </p:spTree>
    <p:extLst>
      <p:ext uri="{BB962C8B-B14F-4D97-AF65-F5344CB8AC3E}">
        <p14:creationId xmlns:p14="http://schemas.microsoft.com/office/powerpoint/2010/main" val="151273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 xmlns:a16="http://schemas.microsoft.com/office/drawing/2014/main" id="{046236F0-DE06-A248-B38F-2F983A20CB43}"/>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 xmlns:a16="http://schemas.microsoft.com/office/drawing/2014/main" id="{5110E839-AC06-F64A-8FB6-97997F117C43}"/>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 xmlns:a16="http://schemas.microsoft.com/office/drawing/2014/main" id="{98543421-7D58-7145-AAB1-B19256390EDE}"/>
              </a:ext>
            </a:extLst>
          </p:cNvPr>
          <p:cNvSpPr>
            <a:spLocks noGrp="1"/>
          </p:cNvSpPr>
          <p:nvPr>
            <p:ph type="dt" sz="half" idx="10"/>
          </p:nvPr>
        </p:nvSpPr>
        <p:spPr/>
        <p:txBody>
          <a:bodyPr/>
          <a:lstStyle/>
          <a:p>
            <a:fld id="{D68BD3E6-FDDC-CB41-9FCE-04CCAF0D083C}" type="datetimeFigureOut">
              <a:rPr kumimoji="1" lang="ko-KR" altLang="en-US" smtClean="0"/>
              <a:t>2018-12-04</a:t>
            </a:fld>
            <a:endParaRPr kumimoji="1" lang="ko-KR" altLang="en-US"/>
          </a:p>
        </p:txBody>
      </p:sp>
      <p:sp>
        <p:nvSpPr>
          <p:cNvPr id="5" name="바닥글 개체 틀 4">
            <a:extLst>
              <a:ext uri="{FF2B5EF4-FFF2-40B4-BE49-F238E27FC236}">
                <a16:creationId xmlns="" xmlns:a16="http://schemas.microsoft.com/office/drawing/2014/main" id="{B443A06B-0196-7542-8E1B-050FE79CAB18}"/>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 xmlns:a16="http://schemas.microsoft.com/office/drawing/2014/main" id="{75F1CDFE-FCF0-454B-8E49-31B26FDC4B83}"/>
              </a:ext>
            </a:extLst>
          </p:cNvPr>
          <p:cNvSpPr>
            <a:spLocks noGrp="1"/>
          </p:cNvSpPr>
          <p:nvPr>
            <p:ph type="sldNum" sz="quarter" idx="12"/>
          </p:nvPr>
        </p:nvSpPr>
        <p:spPr/>
        <p:txBody>
          <a:bodyPr/>
          <a:lstStyle/>
          <a:p>
            <a:fld id="{05EA483E-72B4-D641-B597-45053670E8A1}" type="slidenum">
              <a:rPr kumimoji="1" lang="ko-KR" altLang="en-US" smtClean="0"/>
              <a:t>‹#›</a:t>
            </a:fld>
            <a:endParaRPr kumimoji="1" lang="ko-KR" altLang="en-US"/>
          </a:p>
        </p:txBody>
      </p:sp>
    </p:spTree>
    <p:extLst>
      <p:ext uri="{BB962C8B-B14F-4D97-AF65-F5344CB8AC3E}">
        <p14:creationId xmlns:p14="http://schemas.microsoft.com/office/powerpoint/2010/main" val="3181444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6651E14D-86CC-B545-AE41-3430E3676FA3}"/>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 xmlns:a16="http://schemas.microsoft.com/office/drawing/2014/main" id="{1A364F72-3E51-8744-B928-B7BD1E6CBF38}"/>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 xmlns:a16="http://schemas.microsoft.com/office/drawing/2014/main" id="{3B98A1B9-504C-694F-B012-DE8BCBCF6B33}"/>
              </a:ext>
            </a:extLst>
          </p:cNvPr>
          <p:cNvSpPr>
            <a:spLocks noGrp="1"/>
          </p:cNvSpPr>
          <p:nvPr>
            <p:ph type="dt" sz="half" idx="10"/>
          </p:nvPr>
        </p:nvSpPr>
        <p:spPr/>
        <p:txBody>
          <a:bodyPr/>
          <a:lstStyle/>
          <a:p>
            <a:fld id="{D68BD3E6-FDDC-CB41-9FCE-04CCAF0D083C}" type="datetimeFigureOut">
              <a:rPr kumimoji="1" lang="ko-KR" altLang="en-US" smtClean="0"/>
              <a:t>2018-12-04</a:t>
            </a:fld>
            <a:endParaRPr kumimoji="1" lang="ko-KR" altLang="en-US"/>
          </a:p>
        </p:txBody>
      </p:sp>
      <p:sp>
        <p:nvSpPr>
          <p:cNvPr id="5" name="바닥글 개체 틀 4">
            <a:extLst>
              <a:ext uri="{FF2B5EF4-FFF2-40B4-BE49-F238E27FC236}">
                <a16:creationId xmlns="" xmlns:a16="http://schemas.microsoft.com/office/drawing/2014/main" id="{0522E110-C20B-F742-9CBA-F29C54EC5A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 xmlns:a16="http://schemas.microsoft.com/office/drawing/2014/main" id="{5FC3B7DE-34F7-F047-85A8-BBC8A59CB614}"/>
              </a:ext>
            </a:extLst>
          </p:cNvPr>
          <p:cNvSpPr>
            <a:spLocks noGrp="1"/>
          </p:cNvSpPr>
          <p:nvPr>
            <p:ph type="sldNum" sz="quarter" idx="12"/>
          </p:nvPr>
        </p:nvSpPr>
        <p:spPr/>
        <p:txBody>
          <a:bodyPr/>
          <a:lstStyle/>
          <a:p>
            <a:fld id="{05EA483E-72B4-D641-B597-45053670E8A1}" type="slidenum">
              <a:rPr kumimoji="1" lang="ko-KR" altLang="en-US" smtClean="0"/>
              <a:t>‹#›</a:t>
            </a:fld>
            <a:endParaRPr kumimoji="1" lang="ko-KR" altLang="en-US"/>
          </a:p>
        </p:txBody>
      </p:sp>
    </p:spTree>
    <p:extLst>
      <p:ext uri="{BB962C8B-B14F-4D97-AF65-F5344CB8AC3E}">
        <p14:creationId xmlns:p14="http://schemas.microsoft.com/office/powerpoint/2010/main" val="311002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B082F7F5-95CF-574B-B97A-5DC3A963420B}"/>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 xmlns:a16="http://schemas.microsoft.com/office/drawing/2014/main" id="{E53A6492-688B-184F-95B5-F3CFB5F713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 xmlns:a16="http://schemas.microsoft.com/office/drawing/2014/main" id="{39636C7E-6E37-CE45-B175-0F3757A782FC}"/>
              </a:ext>
            </a:extLst>
          </p:cNvPr>
          <p:cNvSpPr>
            <a:spLocks noGrp="1"/>
          </p:cNvSpPr>
          <p:nvPr>
            <p:ph type="dt" sz="half" idx="10"/>
          </p:nvPr>
        </p:nvSpPr>
        <p:spPr/>
        <p:txBody>
          <a:bodyPr/>
          <a:lstStyle/>
          <a:p>
            <a:fld id="{D68BD3E6-FDDC-CB41-9FCE-04CCAF0D083C}" type="datetimeFigureOut">
              <a:rPr kumimoji="1" lang="ko-KR" altLang="en-US" smtClean="0"/>
              <a:t>2018-12-04</a:t>
            </a:fld>
            <a:endParaRPr kumimoji="1" lang="ko-KR" altLang="en-US"/>
          </a:p>
        </p:txBody>
      </p:sp>
      <p:sp>
        <p:nvSpPr>
          <p:cNvPr id="5" name="바닥글 개체 틀 4">
            <a:extLst>
              <a:ext uri="{FF2B5EF4-FFF2-40B4-BE49-F238E27FC236}">
                <a16:creationId xmlns="" xmlns:a16="http://schemas.microsoft.com/office/drawing/2014/main" id="{0CEA8958-120F-A04E-B312-2969C623957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 xmlns:a16="http://schemas.microsoft.com/office/drawing/2014/main" id="{9885BE59-1A09-9B4A-A243-3B1852D04765}"/>
              </a:ext>
            </a:extLst>
          </p:cNvPr>
          <p:cNvSpPr>
            <a:spLocks noGrp="1"/>
          </p:cNvSpPr>
          <p:nvPr>
            <p:ph type="sldNum" sz="quarter" idx="12"/>
          </p:nvPr>
        </p:nvSpPr>
        <p:spPr/>
        <p:txBody>
          <a:bodyPr/>
          <a:lstStyle/>
          <a:p>
            <a:fld id="{05EA483E-72B4-D641-B597-45053670E8A1}" type="slidenum">
              <a:rPr kumimoji="1" lang="ko-KR" altLang="en-US" smtClean="0"/>
              <a:t>‹#›</a:t>
            </a:fld>
            <a:endParaRPr kumimoji="1" lang="ko-KR" altLang="en-US"/>
          </a:p>
        </p:txBody>
      </p:sp>
    </p:spTree>
    <p:extLst>
      <p:ext uri="{BB962C8B-B14F-4D97-AF65-F5344CB8AC3E}">
        <p14:creationId xmlns:p14="http://schemas.microsoft.com/office/powerpoint/2010/main" val="220968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63403656-C96F-7548-AD3A-2AD39EA3A0DB}"/>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 xmlns:a16="http://schemas.microsoft.com/office/drawing/2014/main" id="{40AE844A-F134-5246-AAEF-BC5AB9C6900F}"/>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 xmlns:a16="http://schemas.microsoft.com/office/drawing/2014/main" id="{1951FFDD-33BF-1747-9312-A2AD9CF1A220}"/>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 xmlns:a16="http://schemas.microsoft.com/office/drawing/2014/main" id="{B81FFB1D-762E-3841-BE4C-608A71B045DC}"/>
              </a:ext>
            </a:extLst>
          </p:cNvPr>
          <p:cNvSpPr>
            <a:spLocks noGrp="1"/>
          </p:cNvSpPr>
          <p:nvPr>
            <p:ph type="dt" sz="half" idx="10"/>
          </p:nvPr>
        </p:nvSpPr>
        <p:spPr/>
        <p:txBody>
          <a:bodyPr/>
          <a:lstStyle/>
          <a:p>
            <a:fld id="{D68BD3E6-FDDC-CB41-9FCE-04CCAF0D083C}" type="datetimeFigureOut">
              <a:rPr kumimoji="1" lang="ko-KR" altLang="en-US" smtClean="0"/>
              <a:t>2018-12-04</a:t>
            </a:fld>
            <a:endParaRPr kumimoji="1" lang="ko-KR" altLang="en-US"/>
          </a:p>
        </p:txBody>
      </p:sp>
      <p:sp>
        <p:nvSpPr>
          <p:cNvPr id="6" name="바닥글 개체 틀 5">
            <a:extLst>
              <a:ext uri="{FF2B5EF4-FFF2-40B4-BE49-F238E27FC236}">
                <a16:creationId xmlns="" xmlns:a16="http://schemas.microsoft.com/office/drawing/2014/main" id="{9319B826-26B6-7842-BCA8-3440C8E6AAF2}"/>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 xmlns:a16="http://schemas.microsoft.com/office/drawing/2014/main" id="{15F6A419-105F-0B4A-87A4-55926A5D01C0}"/>
              </a:ext>
            </a:extLst>
          </p:cNvPr>
          <p:cNvSpPr>
            <a:spLocks noGrp="1"/>
          </p:cNvSpPr>
          <p:nvPr>
            <p:ph type="sldNum" sz="quarter" idx="12"/>
          </p:nvPr>
        </p:nvSpPr>
        <p:spPr/>
        <p:txBody>
          <a:bodyPr/>
          <a:lstStyle/>
          <a:p>
            <a:fld id="{05EA483E-72B4-D641-B597-45053670E8A1}" type="slidenum">
              <a:rPr kumimoji="1" lang="ko-KR" altLang="en-US" smtClean="0"/>
              <a:t>‹#›</a:t>
            </a:fld>
            <a:endParaRPr kumimoji="1" lang="ko-KR" altLang="en-US"/>
          </a:p>
        </p:txBody>
      </p:sp>
    </p:spTree>
    <p:extLst>
      <p:ext uri="{BB962C8B-B14F-4D97-AF65-F5344CB8AC3E}">
        <p14:creationId xmlns:p14="http://schemas.microsoft.com/office/powerpoint/2010/main" val="2170839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01628476-6C14-0646-BF4B-881C1F4A6A9E}"/>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 xmlns:a16="http://schemas.microsoft.com/office/drawing/2014/main" id="{5D25CE26-9D94-DB4B-B82C-CA24CFCAD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 xmlns:a16="http://schemas.microsoft.com/office/drawing/2014/main" id="{7A673777-25BA-054D-9CDE-EEF439ACCD12}"/>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 xmlns:a16="http://schemas.microsoft.com/office/drawing/2014/main" id="{EEDE02B5-4A4C-3F45-BCB6-6CDD2D4ED1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 xmlns:a16="http://schemas.microsoft.com/office/drawing/2014/main" id="{67782191-D528-6744-9EF6-408457420DB3}"/>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 xmlns:a16="http://schemas.microsoft.com/office/drawing/2014/main" id="{144F112C-E003-1E41-A109-C08336D24746}"/>
              </a:ext>
            </a:extLst>
          </p:cNvPr>
          <p:cNvSpPr>
            <a:spLocks noGrp="1"/>
          </p:cNvSpPr>
          <p:nvPr>
            <p:ph type="dt" sz="half" idx="10"/>
          </p:nvPr>
        </p:nvSpPr>
        <p:spPr/>
        <p:txBody>
          <a:bodyPr/>
          <a:lstStyle/>
          <a:p>
            <a:fld id="{D68BD3E6-FDDC-CB41-9FCE-04CCAF0D083C}" type="datetimeFigureOut">
              <a:rPr kumimoji="1" lang="ko-KR" altLang="en-US" smtClean="0"/>
              <a:t>2018-12-04</a:t>
            </a:fld>
            <a:endParaRPr kumimoji="1" lang="ko-KR" altLang="en-US"/>
          </a:p>
        </p:txBody>
      </p:sp>
      <p:sp>
        <p:nvSpPr>
          <p:cNvPr id="8" name="바닥글 개체 틀 7">
            <a:extLst>
              <a:ext uri="{FF2B5EF4-FFF2-40B4-BE49-F238E27FC236}">
                <a16:creationId xmlns="" xmlns:a16="http://schemas.microsoft.com/office/drawing/2014/main" id="{B423B6CB-865B-EC4C-BDEC-20E93AAE3DB3}"/>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 xmlns:a16="http://schemas.microsoft.com/office/drawing/2014/main" id="{F2A2880B-9803-ED42-9B85-656BDF5B7B9D}"/>
              </a:ext>
            </a:extLst>
          </p:cNvPr>
          <p:cNvSpPr>
            <a:spLocks noGrp="1"/>
          </p:cNvSpPr>
          <p:nvPr>
            <p:ph type="sldNum" sz="quarter" idx="12"/>
          </p:nvPr>
        </p:nvSpPr>
        <p:spPr/>
        <p:txBody>
          <a:bodyPr/>
          <a:lstStyle/>
          <a:p>
            <a:fld id="{05EA483E-72B4-D641-B597-45053670E8A1}" type="slidenum">
              <a:rPr kumimoji="1" lang="ko-KR" altLang="en-US" smtClean="0"/>
              <a:t>‹#›</a:t>
            </a:fld>
            <a:endParaRPr kumimoji="1" lang="ko-KR" altLang="en-US"/>
          </a:p>
        </p:txBody>
      </p:sp>
    </p:spTree>
    <p:extLst>
      <p:ext uri="{BB962C8B-B14F-4D97-AF65-F5344CB8AC3E}">
        <p14:creationId xmlns:p14="http://schemas.microsoft.com/office/powerpoint/2010/main" val="397614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D88BBA64-4F5B-A14B-9748-E8A4E92E4E29}"/>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 xmlns:a16="http://schemas.microsoft.com/office/drawing/2014/main" id="{F6DD3DC4-0125-DC4E-85AB-F2670E919201}"/>
              </a:ext>
            </a:extLst>
          </p:cNvPr>
          <p:cNvSpPr>
            <a:spLocks noGrp="1"/>
          </p:cNvSpPr>
          <p:nvPr>
            <p:ph type="dt" sz="half" idx="10"/>
          </p:nvPr>
        </p:nvSpPr>
        <p:spPr/>
        <p:txBody>
          <a:bodyPr/>
          <a:lstStyle/>
          <a:p>
            <a:fld id="{D68BD3E6-FDDC-CB41-9FCE-04CCAF0D083C}" type="datetimeFigureOut">
              <a:rPr kumimoji="1" lang="ko-KR" altLang="en-US" smtClean="0"/>
              <a:t>2018-12-04</a:t>
            </a:fld>
            <a:endParaRPr kumimoji="1" lang="ko-KR" altLang="en-US"/>
          </a:p>
        </p:txBody>
      </p:sp>
      <p:sp>
        <p:nvSpPr>
          <p:cNvPr id="4" name="바닥글 개체 틀 3">
            <a:extLst>
              <a:ext uri="{FF2B5EF4-FFF2-40B4-BE49-F238E27FC236}">
                <a16:creationId xmlns="" xmlns:a16="http://schemas.microsoft.com/office/drawing/2014/main" id="{02AAF61E-D8AB-354D-9A38-014EE5574112}"/>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 xmlns:a16="http://schemas.microsoft.com/office/drawing/2014/main" id="{F8470123-186B-7245-B21E-196EF7AE1AE1}"/>
              </a:ext>
            </a:extLst>
          </p:cNvPr>
          <p:cNvSpPr>
            <a:spLocks noGrp="1"/>
          </p:cNvSpPr>
          <p:nvPr>
            <p:ph type="sldNum" sz="quarter" idx="12"/>
          </p:nvPr>
        </p:nvSpPr>
        <p:spPr/>
        <p:txBody>
          <a:bodyPr/>
          <a:lstStyle/>
          <a:p>
            <a:fld id="{05EA483E-72B4-D641-B597-45053670E8A1}" type="slidenum">
              <a:rPr kumimoji="1" lang="ko-KR" altLang="en-US" smtClean="0"/>
              <a:t>‹#›</a:t>
            </a:fld>
            <a:endParaRPr kumimoji="1" lang="ko-KR" altLang="en-US"/>
          </a:p>
        </p:txBody>
      </p:sp>
    </p:spTree>
    <p:extLst>
      <p:ext uri="{BB962C8B-B14F-4D97-AF65-F5344CB8AC3E}">
        <p14:creationId xmlns:p14="http://schemas.microsoft.com/office/powerpoint/2010/main" val="208558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 xmlns:a16="http://schemas.microsoft.com/office/drawing/2014/main" id="{1C941ACB-468A-BE4A-B11D-12BEB8CF0298}"/>
              </a:ext>
            </a:extLst>
          </p:cNvPr>
          <p:cNvSpPr>
            <a:spLocks noGrp="1"/>
          </p:cNvSpPr>
          <p:nvPr>
            <p:ph type="dt" sz="half" idx="10"/>
          </p:nvPr>
        </p:nvSpPr>
        <p:spPr/>
        <p:txBody>
          <a:bodyPr/>
          <a:lstStyle/>
          <a:p>
            <a:fld id="{D68BD3E6-FDDC-CB41-9FCE-04CCAF0D083C}" type="datetimeFigureOut">
              <a:rPr kumimoji="1" lang="ko-KR" altLang="en-US" smtClean="0"/>
              <a:t>2018-12-04</a:t>
            </a:fld>
            <a:endParaRPr kumimoji="1" lang="ko-KR" altLang="en-US"/>
          </a:p>
        </p:txBody>
      </p:sp>
      <p:sp>
        <p:nvSpPr>
          <p:cNvPr id="3" name="바닥글 개체 틀 2">
            <a:extLst>
              <a:ext uri="{FF2B5EF4-FFF2-40B4-BE49-F238E27FC236}">
                <a16:creationId xmlns="" xmlns:a16="http://schemas.microsoft.com/office/drawing/2014/main" id="{2393B80B-1038-DC4A-AA34-CB42612170BE}"/>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 xmlns:a16="http://schemas.microsoft.com/office/drawing/2014/main" id="{9F770EA3-CB08-184E-A5E1-4798C112AAD9}"/>
              </a:ext>
            </a:extLst>
          </p:cNvPr>
          <p:cNvSpPr>
            <a:spLocks noGrp="1"/>
          </p:cNvSpPr>
          <p:nvPr>
            <p:ph type="sldNum" sz="quarter" idx="12"/>
          </p:nvPr>
        </p:nvSpPr>
        <p:spPr/>
        <p:txBody>
          <a:bodyPr/>
          <a:lstStyle/>
          <a:p>
            <a:fld id="{05EA483E-72B4-D641-B597-45053670E8A1}" type="slidenum">
              <a:rPr kumimoji="1" lang="ko-KR" altLang="en-US" smtClean="0"/>
              <a:t>‹#›</a:t>
            </a:fld>
            <a:endParaRPr kumimoji="1" lang="ko-KR" altLang="en-US"/>
          </a:p>
        </p:txBody>
      </p:sp>
    </p:spTree>
    <p:extLst>
      <p:ext uri="{BB962C8B-B14F-4D97-AF65-F5344CB8AC3E}">
        <p14:creationId xmlns:p14="http://schemas.microsoft.com/office/powerpoint/2010/main" val="359862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1F2E2C6A-96E6-FE4A-A23A-D7EC45EEBE1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 xmlns:a16="http://schemas.microsoft.com/office/drawing/2014/main" id="{07F51988-5067-3148-AE7F-A4BDEE5ED6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 xmlns:a16="http://schemas.microsoft.com/office/drawing/2014/main" id="{981B00F5-3D3D-D34B-91A1-80E2DDEB4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 xmlns:a16="http://schemas.microsoft.com/office/drawing/2014/main" id="{2A8887BE-B401-724A-B4F9-DCC21A889B22}"/>
              </a:ext>
            </a:extLst>
          </p:cNvPr>
          <p:cNvSpPr>
            <a:spLocks noGrp="1"/>
          </p:cNvSpPr>
          <p:nvPr>
            <p:ph type="dt" sz="half" idx="10"/>
          </p:nvPr>
        </p:nvSpPr>
        <p:spPr/>
        <p:txBody>
          <a:bodyPr/>
          <a:lstStyle/>
          <a:p>
            <a:fld id="{D68BD3E6-FDDC-CB41-9FCE-04CCAF0D083C}" type="datetimeFigureOut">
              <a:rPr kumimoji="1" lang="ko-KR" altLang="en-US" smtClean="0"/>
              <a:t>2018-12-04</a:t>
            </a:fld>
            <a:endParaRPr kumimoji="1" lang="ko-KR" altLang="en-US"/>
          </a:p>
        </p:txBody>
      </p:sp>
      <p:sp>
        <p:nvSpPr>
          <p:cNvPr id="6" name="바닥글 개체 틀 5">
            <a:extLst>
              <a:ext uri="{FF2B5EF4-FFF2-40B4-BE49-F238E27FC236}">
                <a16:creationId xmlns="" xmlns:a16="http://schemas.microsoft.com/office/drawing/2014/main" id="{0E02080B-7215-814C-839E-AA9B5549F1F6}"/>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 xmlns:a16="http://schemas.microsoft.com/office/drawing/2014/main" id="{A02AE796-7420-6246-B9B0-55883D468808}"/>
              </a:ext>
            </a:extLst>
          </p:cNvPr>
          <p:cNvSpPr>
            <a:spLocks noGrp="1"/>
          </p:cNvSpPr>
          <p:nvPr>
            <p:ph type="sldNum" sz="quarter" idx="12"/>
          </p:nvPr>
        </p:nvSpPr>
        <p:spPr/>
        <p:txBody>
          <a:bodyPr/>
          <a:lstStyle/>
          <a:p>
            <a:fld id="{05EA483E-72B4-D641-B597-45053670E8A1}" type="slidenum">
              <a:rPr kumimoji="1" lang="ko-KR" altLang="en-US" smtClean="0"/>
              <a:t>‹#›</a:t>
            </a:fld>
            <a:endParaRPr kumimoji="1" lang="ko-KR" altLang="en-US"/>
          </a:p>
        </p:txBody>
      </p:sp>
    </p:spTree>
    <p:extLst>
      <p:ext uri="{BB962C8B-B14F-4D97-AF65-F5344CB8AC3E}">
        <p14:creationId xmlns:p14="http://schemas.microsoft.com/office/powerpoint/2010/main" val="247542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C3C202D4-D834-1E43-9029-B153628480BC}"/>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 xmlns:a16="http://schemas.microsoft.com/office/drawing/2014/main" id="{8D2525B7-8AF8-2744-AEB6-56178FACDA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 xmlns:a16="http://schemas.microsoft.com/office/drawing/2014/main" id="{4A64D4DE-0FF3-F24B-AE03-DE84AEDF6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 xmlns:a16="http://schemas.microsoft.com/office/drawing/2014/main" id="{F5B776D2-20B7-7142-95C5-A55E612728EF}"/>
              </a:ext>
            </a:extLst>
          </p:cNvPr>
          <p:cNvSpPr>
            <a:spLocks noGrp="1"/>
          </p:cNvSpPr>
          <p:nvPr>
            <p:ph type="dt" sz="half" idx="10"/>
          </p:nvPr>
        </p:nvSpPr>
        <p:spPr/>
        <p:txBody>
          <a:bodyPr/>
          <a:lstStyle/>
          <a:p>
            <a:fld id="{D68BD3E6-FDDC-CB41-9FCE-04CCAF0D083C}" type="datetimeFigureOut">
              <a:rPr kumimoji="1" lang="ko-KR" altLang="en-US" smtClean="0"/>
              <a:t>2018-12-04</a:t>
            </a:fld>
            <a:endParaRPr kumimoji="1" lang="ko-KR" altLang="en-US"/>
          </a:p>
        </p:txBody>
      </p:sp>
      <p:sp>
        <p:nvSpPr>
          <p:cNvPr id="6" name="바닥글 개체 틀 5">
            <a:extLst>
              <a:ext uri="{FF2B5EF4-FFF2-40B4-BE49-F238E27FC236}">
                <a16:creationId xmlns="" xmlns:a16="http://schemas.microsoft.com/office/drawing/2014/main" id="{720FA646-42FA-124F-8CA4-324372321CC6}"/>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 xmlns:a16="http://schemas.microsoft.com/office/drawing/2014/main" id="{05227B78-2EDE-D043-89F4-5524CC6C85E5}"/>
              </a:ext>
            </a:extLst>
          </p:cNvPr>
          <p:cNvSpPr>
            <a:spLocks noGrp="1"/>
          </p:cNvSpPr>
          <p:nvPr>
            <p:ph type="sldNum" sz="quarter" idx="12"/>
          </p:nvPr>
        </p:nvSpPr>
        <p:spPr/>
        <p:txBody>
          <a:bodyPr/>
          <a:lstStyle/>
          <a:p>
            <a:fld id="{05EA483E-72B4-D641-B597-45053670E8A1}" type="slidenum">
              <a:rPr kumimoji="1" lang="ko-KR" altLang="en-US" smtClean="0"/>
              <a:t>‹#›</a:t>
            </a:fld>
            <a:endParaRPr kumimoji="1" lang="ko-KR" altLang="en-US"/>
          </a:p>
        </p:txBody>
      </p:sp>
    </p:spTree>
    <p:extLst>
      <p:ext uri="{BB962C8B-B14F-4D97-AF65-F5344CB8AC3E}">
        <p14:creationId xmlns:p14="http://schemas.microsoft.com/office/powerpoint/2010/main" val="3862008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 xmlns:a16="http://schemas.microsoft.com/office/drawing/2014/main" id="{D0320030-CB6D-0D41-B14C-0CFC698A06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 xmlns:a16="http://schemas.microsoft.com/office/drawing/2014/main" id="{1BF51D8F-0452-5344-976B-3607AED04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 xmlns:a16="http://schemas.microsoft.com/office/drawing/2014/main" id="{92EC4B4E-9A31-5144-A6FC-D91BEF6FE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8BD3E6-FDDC-CB41-9FCE-04CCAF0D083C}" type="datetimeFigureOut">
              <a:rPr kumimoji="1" lang="ko-KR" altLang="en-US" smtClean="0"/>
              <a:t>2018-12-04</a:t>
            </a:fld>
            <a:endParaRPr kumimoji="1" lang="ko-KR" altLang="en-US"/>
          </a:p>
        </p:txBody>
      </p:sp>
      <p:sp>
        <p:nvSpPr>
          <p:cNvPr id="5" name="바닥글 개체 틀 4">
            <a:extLst>
              <a:ext uri="{FF2B5EF4-FFF2-40B4-BE49-F238E27FC236}">
                <a16:creationId xmlns="" xmlns:a16="http://schemas.microsoft.com/office/drawing/2014/main" id="{B213DAC0-AF60-BC41-82C4-B40D12AB6F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 xmlns:a16="http://schemas.microsoft.com/office/drawing/2014/main" id="{0FB0CCE6-B04A-274E-9DBF-497AF6EE26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A483E-72B4-D641-B597-45053670E8A1}" type="slidenum">
              <a:rPr kumimoji="1" lang="ko-KR" altLang="en-US" smtClean="0"/>
              <a:t>‹#›</a:t>
            </a:fld>
            <a:endParaRPr kumimoji="1" lang="ko-KR" altLang="en-US"/>
          </a:p>
        </p:txBody>
      </p:sp>
    </p:spTree>
    <p:extLst>
      <p:ext uri="{BB962C8B-B14F-4D97-AF65-F5344CB8AC3E}">
        <p14:creationId xmlns:p14="http://schemas.microsoft.com/office/powerpoint/2010/main" val="2805319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nap.stanford.edu/data" TargetMode="Externa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image" Target="../media/image17.tiff"/><Relationship Id="rId1" Type="http://schemas.openxmlformats.org/officeDocument/2006/relationships/slideLayout" Target="../slideLayouts/slideLayout4.xml"/><Relationship Id="rId4" Type="http://schemas.openxmlformats.org/officeDocument/2006/relationships/image" Target="../media/image150.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tiff"/><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5988653F-E745-C449-B2F2-FE3F0150000B}"/>
              </a:ext>
            </a:extLst>
          </p:cNvPr>
          <p:cNvSpPr/>
          <p:nvPr/>
        </p:nvSpPr>
        <p:spPr>
          <a:xfrm>
            <a:off x="0" y="448744"/>
            <a:ext cx="5894962" cy="2862322"/>
          </a:xfrm>
          <a:prstGeom prst="rect">
            <a:avLst/>
          </a:prstGeom>
        </p:spPr>
        <p:txBody>
          <a:bodyPr wrap="square">
            <a:spAutoFit/>
          </a:bodyPr>
          <a:lstStyle/>
          <a:p>
            <a:pPr latinLnBrk="0"/>
            <a:r>
              <a:rPr lang="en-US" altLang="ko-KR" sz="1600" kern="0" dirty="0">
                <a:solidFill>
                  <a:srgbClr val="000000"/>
                </a:solidFill>
                <a:latin typeface="Gill Sans MT" panose="020B0502020104020203" pitchFamily="34" charset="0"/>
                <a:ea typeface="굴림" panose="020B0600000101010101" pitchFamily="34" charset="-127"/>
                <a:cs typeface="Arial" panose="020B0604020202020204" pitchFamily="34" charset="0"/>
              </a:rPr>
              <a:t>Overview : Hash </a:t>
            </a:r>
            <a:r>
              <a:rPr lang="en-US" altLang="ko-KR" sz="1600" kern="0" dirty="0" smtClean="0">
                <a:solidFill>
                  <a:srgbClr val="000000"/>
                </a:solidFill>
                <a:latin typeface="Gill Sans MT" panose="020B0502020104020203" pitchFamily="34" charset="0"/>
                <a:ea typeface="굴림" panose="020B0600000101010101" pitchFamily="34" charset="-127"/>
                <a:cs typeface="Arial" panose="020B0604020202020204" pitchFamily="34" charset="0"/>
              </a:rPr>
              <a:t>Table</a:t>
            </a:r>
            <a:endParaRPr lang="en-US" altLang="ko-KR" sz="1600" kern="0" dirty="0">
              <a:solidFill>
                <a:srgbClr val="000000"/>
              </a:solidFill>
              <a:latin typeface="Gill Sans MT" panose="020B0502020104020203" pitchFamily="34" charset="0"/>
              <a:ea typeface="굴림" panose="020B0600000101010101" pitchFamily="34" charset="-127"/>
              <a:cs typeface="Arial" panose="020B0604020202020204" pitchFamily="34" charset="0"/>
            </a:endParaRPr>
          </a:p>
          <a:p>
            <a:pPr latinLnBrk="0"/>
            <a:endParaRPr lang="ko-KR" altLang="ko-KR" sz="1000" kern="100" dirty="0">
              <a:latin typeface="Gill Sans MT" panose="020B0502020104020203" pitchFamily="34" charset="0"/>
              <a:cs typeface="Times New Roman" panose="02020603050405020304" pitchFamily="18" charset="0"/>
            </a:endParaRPr>
          </a:p>
          <a:p>
            <a:r>
              <a:rPr lang="en-US" altLang="ko-KR" sz="1400" kern="0" dirty="0">
                <a:solidFill>
                  <a:srgbClr val="000000"/>
                </a:solidFill>
                <a:latin typeface="Times" pitchFamily="2" charset="0"/>
                <a:ea typeface="굴림" panose="020B0600000101010101" pitchFamily="34" charset="-127"/>
                <a:cs typeface="Arial" panose="020B0604020202020204" pitchFamily="34" charset="0"/>
              </a:rPr>
              <a:t>  </a:t>
            </a:r>
            <a:r>
              <a:rPr lang="en" altLang="ko-KR" sz="1400" dirty="0">
                <a:latin typeface="Gill Sans MT" panose="020B0502020104020203" pitchFamily="34" charset="0"/>
              </a:rPr>
              <a:t>The purpose is to set up a program that prints the number of followers and followings of a specific user that the program user enters. The input file contains multiple lines of two types of information in each line, a follower(user that is following) and a </a:t>
            </a:r>
            <a:r>
              <a:rPr lang="en" altLang="ko-KR" sz="1400" dirty="0" err="1">
                <a:latin typeface="Gill Sans MT" panose="020B0502020104020203" pitchFamily="34" charset="0"/>
              </a:rPr>
              <a:t>followee</a:t>
            </a:r>
            <a:r>
              <a:rPr lang="en" altLang="ko-KR" sz="1400" dirty="0">
                <a:latin typeface="Gill Sans MT" panose="020B0502020104020203" pitchFamily="34" charset="0"/>
              </a:rPr>
              <a:t>(user being followed). The ‘follower’ part of information is a set and the ‘</a:t>
            </a:r>
            <a:r>
              <a:rPr lang="en" altLang="ko-KR" sz="1400" dirty="0" err="1">
                <a:latin typeface="Gill Sans MT" panose="020B0502020104020203" pitchFamily="34" charset="0"/>
              </a:rPr>
              <a:t>followee</a:t>
            </a:r>
            <a:r>
              <a:rPr lang="en" altLang="ko-KR" sz="1400" dirty="0">
                <a:latin typeface="Gill Sans MT" panose="020B0502020104020203" pitchFamily="34" charset="0"/>
              </a:rPr>
              <a:t>’ part of information is also a set. One follower and one </a:t>
            </a:r>
            <a:r>
              <a:rPr lang="en" altLang="ko-KR" sz="1400" dirty="0" err="1">
                <a:latin typeface="Gill Sans MT" panose="020B0502020104020203" pitchFamily="34" charset="0"/>
              </a:rPr>
              <a:t>followee</a:t>
            </a:r>
            <a:r>
              <a:rPr lang="en" altLang="ko-KR" sz="1400" dirty="0">
                <a:latin typeface="Gill Sans MT" panose="020B0502020104020203" pitchFamily="34" charset="0"/>
              </a:rPr>
              <a:t> is a ordered pair. Therefore, there is a relations from ‘follower’ to ‘</a:t>
            </a:r>
            <a:r>
              <a:rPr lang="en" altLang="ko-KR" sz="1400" dirty="0" err="1">
                <a:latin typeface="Gill Sans MT" panose="020B0502020104020203" pitchFamily="34" charset="0"/>
              </a:rPr>
              <a:t>followee</a:t>
            </a:r>
            <a:r>
              <a:rPr lang="en" altLang="ko-KR" sz="1400" dirty="0">
                <a:latin typeface="Gill Sans MT" panose="020B0502020104020203" pitchFamily="34" charset="0"/>
              </a:rPr>
              <a:t>’. Below is a table that illustrates what follower and </a:t>
            </a:r>
            <a:r>
              <a:rPr lang="en" altLang="ko-KR" sz="1400" dirty="0" err="1">
                <a:latin typeface="Gill Sans MT" panose="020B0502020104020203" pitchFamily="34" charset="0"/>
              </a:rPr>
              <a:t>followee</a:t>
            </a:r>
            <a:r>
              <a:rPr lang="en" altLang="ko-KR" sz="1400" dirty="0">
                <a:latin typeface="Gill Sans MT" panose="020B0502020104020203" pitchFamily="34" charset="0"/>
              </a:rPr>
              <a:t> part of the information means; it is first five lines from ‘</a:t>
            </a:r>
            <a:r>
              <a:rPr lang="en" altLang="ko-KR" sz="1400" dirty="0" err="1">
                <a:latin typeface="Gill Sans MT" panose="020B0502020104020203" pitchFamily="34" charset="0"/>
              </a:rPr>
              <a:t>twitter_sample.txt</a:t>
            </a:r>
            <a:r>
              <a:rPr lang="en" altLang="ko-KR" sz="1400" dirty="0">
                <a:latin typeface="Gill Sans MT" panose="020B0502020104020203" pitchFamily="34" charset="0"/>
              </a:rPr>
              <a:t>’. </a:t>
            </a:r>
          </a:p>
          <a:p>
            <a:r>
              <a:rPr lang="en" altLang="ko-KR" sz="1400" dirty="0">
                <a:latin typeface="Gill Sans MT" panose="020B0502020104020203" pitchFamily="34" charset="0"/>
              </a:rPr>
              <a:t/>
            </a:r>
            <a:br>
              <a:rPr lang="en" altLang="ko-KR" sz="1400" dirty="0">
                <a:latin typeface="Gill Sans MT" panose="020B0502020104020203" pitchFamily="34" charset="0"/>
              </a:rPr>
            </a:br>
            <a:endParaRPr lang="ko-KR" altLang="ko-KR" sz="1400" kern="100" dirty="0">
              <a:latin typeface="Gill Sans MT" panose="020B0502020104020203" pitchFamily="34" charset="0"/>
              <a:cs typeface="Times New Roman" panose="02020603050405020304" pitchFamily="18" charset="0"/>
            </a:endParaRPr>
          </a:p>
        </p:txBody>
      </p:sp>
      <p:sp>
        <p:nvSpPr>
          <p:cNvPr id="7" name="직사각형 6">
            <a:extLst>
              <a:ext uri="{FF2B5EF4-FFF2-40B4-BE49-F238E27FC236}">
                <a16:creationId xmlns="" xmlns:a16="http://schemas.microsoft.com/office/drawing/2014/main" id="{F7B71125-646A-624E-9823-8758E5D4A5C9}"/>
              </a:ext>
            </a:extLst>
          </p:cNvPr>
          <p:cNvSpPr/>
          <p:nvPr/>
        </p:nvSpPr>
        <p:spPr>
          <a:xfrm>
            <a:off x="0" y="0"/>
            <a:ext cx="1614288" cy="461665"/>
          </a:xfrm>
          <a:prstGeom prst="rect">
            <a:avLst/>
          </a:prstGeom>
        </p:spPr>
        <p:txBody>
          <a:bodyPr wrap="none">
            <a:spAutoFit/>
          </a:bodyPr>
          <a:lstStyle/>
          <a:p>
            <a:r>
              <a:rPr lang="en" altLang="ko-KR" sz="2400" dirty="0">
                <a:solidFill>
                  <a:srgbClr val="006DBF"/>
                </a:solidFill>
                <a:latin typeface="GillSansMT"/>
              </a:rPr>
              <a:t>Question 1 </a:t>
            </a:r>
            <a:endParaRPr lang="en" altLang="ko-KR" sz="2400" dirty="0">
              <a:effectLst/>
            </a:endParaRPr>
          </a:p>
        </p:txBody>
      </p:sp>
      <p:cxnSp>
        <p:nvCxnSpPr>
          <p:cNvPr id="14" name="직선 연결선[R] 13">
            <a:extLst>
              <a:ext uri="{FF2B5EF4-FFF2-40B4-BE49-F238E27FC236}">
                <a16:creationId xmlns="" xmlns:a16="http://schemas.microsoft.com/office/drawing/2014/main" id="{7DF6F08C-3FDF-914D-9E64-37BA614F53BB}"/>
              </a:ext>
            </a:extLst>
          </p:cNvPr>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직사각형 16">
            <a:extLst>
              <a:ext uri="{FF2B5EF4-FFF2-40B4-BE49-F238E27FC236}">
                <a16:creationId xmlns="" xmlns:a16="http://schemas.microsoft.com/office/drawing/2014/main" id="{F67762EC-0D02-1C4F-8F6E-0EC795BC3D17}"/>
              </a:ext>
            </a:extLst>
          </p:cNvPr>
          <p:cNvSpPr/>
          <p:nvPr/>
        </p:nvSpPr>
        <p:spPr>
          <a:xfrm>
            <a:off x="109237" y="5260113"/>
            <a:ext cx="6096000" cy="1815882"/>
          </a:xfrm>
          <a:prstGeom prst="rect">
            <a:avLst/>
          </a:prstGeom>
        </p:spPr>
        <p:txBody>
          <a:bodyPr>
            <a:spAutoFit/>
          </a:bodyPr>
          <a:lstStyle/>
          <a:p>
            <a:r>
              <a:rPr lang="en" altLang="ko-KR" sz="1400" dirty="0">
                <a:latin typeface="Gill Sans MT" panose="020B0502020104020203" pitchFamily="34" charset="0"/>
              </a:rPr>
              <a:t>With this information, three data are stored for each user: user identification, number of followers and number of following. These data types are saved in a structure ‘user’ with the variable name, ‘key’, ‘</a:t>
            </a:r>
            <a:r>
              <a:rPr lang="en" altLang="ko-KR" sz="1400" dirty="0" err="1">
                <a:latin typeface="Gill Sans MT" panose="020B0502020104020203" pitchFamily="34" charset="0"/>
              </a:rPr>
              <a:t>wer</a:t>
            </a:r>
            <a:r>
              <a:rPr lang="en" altLang="ko-KR" sz="1400" dirty="0">
                <a:latin typeface="Gill Sans MT" panose="020B0502020104020203" pitchFamily="34" charset="0"/>
              </a:rPr>
              <a:t>’ and ‘wing’. </a:t>
            </a:r>
          </a:p>
          <a:p>
            <a:r>
              <a:rPr lang="en" altLang="ko-KR" sz="1400" dirty="0">
                <a:latin typeface="Gill Sans MT" panose="020B0502020104020203" pitchFamily="34" charset="0"/>
              </a:rPr>
              <a:t>As the program reads the data from the input file, it increases the variable ‘wing’ of follower by 1 and increases the variable ‘</a:t>
            </a:r>
            <a:r>
              <a:rPr lang="en" altLang="ko-KR" sz="1400" dirty="0" err="1">
                <a:latin typeface="Gill Sans MT" panose="020B0502020104020203" pitchFamily="34" charset="0"/>
              </a:rPr>
              <a:t>wer</a:t>
            </a:r>
            <a:r>
              <a:rPr lang="en" altLang="ko-KR" sz="1400" dirty="0">
                <a:latin typeface="Gill Sans MT" panose="020B0502020104020203" pitchFamily="34" charset="0"/>
              </a:rPr>
              <a:t>’ of </a:t>
            </a:r>
            <a:r>
              <a:rPr lang="en" altLang="ko-KR" sz="1400" dirty="0" err="1">
                <a:latin typeface="Gill Sans MT" panose="020B0502020104020203" pitchFamily="34" charset="0"/>
              </a:rPr>
              <a:t>followee</a:t>
            </a:r>
            <a:r>
              <a:rPr lang="en" altLang="ko-KR" sz="1400" dirty="0">
                <a:latin typeface="Gill Sans MT" panose="020B0502020104020203" pitchFamily="34" charset="0"/>
              </a:rPr>
              <a:t> by 1 for each ordered pair. </a:t>
            </a:r>
          </a:p>
          <a:p>
            <a:r>
              <a:rPr lang="en" altLang="ko-KR" sz="1400" dirty="0">
                <a:latin typeface="Gill Sans MT" panose="020B0502020104020203" pitchFamily="34" charset="0"/>
              </a:rPr>
              <a:t/>
            </a:r>
            <a:br>
              <a:rPr lang="en" altLang="ko-KR" sz="1400" dirty="0">
                <a:latin typeface="Gill Sans MT" panose="020B0502020104020203" pitchFamily="34" charset="0"/>
              </a:rPr>
            </a:br>
            <a:endParaRPr lang="en-US" altLang="ko-KR" sz="1400" kern="0" dirty="0">
              <a:latin typeface="Gill Sans MT" panose="020B0502020104020203" pitchFamily="34" charset="0"/>
              <a:ea typeface="굴림" panose="020B0600000101010101" pitchFamily="34" charset="-127"/>
              <a:cs typeface="굴림" panose="020B0600000101010101" pitchFamily="34" charset="-127"/>
            </a:endParaRPr>
          </a:p>
        </p:txBody>
      </p:sp>
      <p:sp>
        <p:nvSpPr>
          <p:cNvPr id="3" name="직사각형 2">
            <a:extLst>
              <a:ext uri="{FF2B5EF4-FFF2-40B4-BE49-F238E27FC236}">
                <a16:creationId xmlns="" xmlns:a16="http://schemas.microsoft.com/office/drawing/2014/main" id="{C7E17FB9-1D2A-5B4B-8E84-B042957B6606}"/>
              </a:ext>
            </a:extLst>
          </p:cNvPr>
          <p:cNvSpPr/>
          <p:nvPr/>
        </p:nvSpPr>
        <p:spPr>
          <a:xfrm>
            <a:off x="6096000" y="245472"/>
            <a:ext cx="6096000" cy="2462213"/>
          </a:xfrm>
          <a:prstGeom prst="rect">
            <a:avLst/>
          </a:prstGeom>
        </p:spPr>
        <p:txBody>
          <a:bodyPr>
            <a:spAutoFit/>
          </a:bodyPr>
          <a:lstStyle/>
          <a:p>
            <a:r>
              <a:rPr lang="en" altLang="ko-KR" sz="1400" dirty="0">
                <a:latin typeface="Gill Sans MT" panose="020B0502020104020203" pitchFamily="34" charset="0"/>
              </a:rPr>
              <a:t>To achieve the purpose of the program, it is required not only to store the data, but also to search the data. Thus, data structure with these two functions would increase convenience. </a:t>
            </a:r>
          </a:p>
          <a:p>
            <a:r>
              <a:rPr lang="en" altLang="ko-KR" sz="1400" dirty="0">
                <a:latin typeface="Gill Sans MT" panose="020B0502020104020203" pitchFamily="34" charset="0"/>
              </a:rPr>
              <a:t>Hashing structures has been introduced in many HGU lectures, including data structure, java programming, practical projects and so on. Hash table has functions to store the data and search the data, thus was implemented in this program. </a:t>
            </a:r>
          </a:p>
          <a:p>
            <a:r>
              <a:rPr lang="en" altLang="ko-KR" sz="1400" dirty="0">
                <a:latin typeface="Gill Sans MT" panose="020B0502020104020203" pitchFamily="34" charset="0"/>
              </a:rPr>
              <a:t/>
            </a:r>
            <a:br>
              <a:rPr lang="en" altLang="ko-KR" sz="1400" dirty="0">
                <a:latin typeface="Gill Sans MT" panose="020B0502020104020203" pitchFamily="34" charset="0"/>
              </a:rPr>
            </a:br>
            <a:r>
              <a:rPr lang="en" altLang="ko-KR" sz="1400" dirty="0">
                <a:latin typeface="Gill Sans MT" panose="020B0502020104020203" pitchFamily="34" charset="0"/>
              </a:rPr>
              <a:t>Below is a demonstration of this program for the first question with </a:t>
            </a:r>
            <a:r>
              <a:rPr lang="en-US" altLang="ko-KR" sz="1400" dirty="0">
                <a:latin typeface="Gill Sans MT" panose="020B0502020104020203" pitchFamily="34" charset="0"/>
              </a:rPr>
              <a:t>‘</a:t>
            </a:r>
            <a:r>
              <a:rPr lang="en-US" altLang="ko-KR" sz="1400" dirty="0" err="1">
                <a:latin typeface="Gill Sans MT" panose="020B0502020104020203" pitchFamily="34" charset="0"/>
              </a:rPr>
              <a:t>twitter_sampled.txt</a:t>
            </a:r>
            <a:r>
              <a:rPr lang="en-US" altLang="ko-KR" sz="1400" dirty="0">
                <a:latin typeface="Gill Sans MT" panose="020B0502020104020203" pitchFamily="34" charset="0"/>
              </a:rPr>
              <a:t>’</a:t>
            </a:r>
            <a:endParaRPr lang="en" altLang="ko-KR" sz="1400" dirty="0">
              <a:latin typeface="Gill Sans MT" panose="020B0502020104020203" pitchFamily="34" charset="0"/>
            </a:endParaRPr>
          </a:p>
          <a:p>
            <a:r>
              <a:rPr lang="en" altLang="ko-KR" sz="1400" dirty="0">
                <a:latin typeface="Gill Sans MT" panose="020B0502020104020203" pitchFamily="34" charset="0"/>
              </a:rPr>
              <a:t/>
            </a:r>
            <a:br>
              <a:rPr lang="en" altLang="ko-KR" sz="1400" dirty="0">
                <a:latin typeface="Gill Sans MT" panose="020B0502020104020203" pitchFamily="34" charset="0"/>
              </a:rPr>
            </a:br>
            <a:endParaRPr lang="ko-KR" altLang="en-US" sz="1400" dirty="0">
              <a:latin typeface="Gill Sans MT" panose="020B0502020104020203" pitchFamily="34" charset="0"/>
            </a:endParaRPr>
          </a:p>
        </p:txBody>
      </p:sp>
      <p:pic>
        <p:nvPicPr>
          <p:cNvPr id="1026" name="Picture 2" descr="https://lh3.googleusercontent.com/YMUiTIWHho7iexIIJXy6coBgF5g6vN_B6SEo3Il_4DJfEwzqpDXraghYQR-3yNAHL3UNJqujmYeoC7fYU5kf-MTzy8ACwKu_0YAF6NWexQGG_lSfZ4AvqR3moGvugKSetGttwp5V">
            <a:extLst>
              <a:ext uri="{FF2B5EF4-FFF2-40B4-BE49-F238E27FC236}">
                <a16:creationId xmlns="" xmlns:a16="http://schemas.microsoft.com/office/drawing/2014/main" id="{146A3FEC-6197-D242-AAA7-C27233C81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37" y="2980490"/>
            <a:ext cx="2070100" cy="2197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kPjqlXyCmQZLBqM8EqZhk0ChogBSSV2ZmyXhKImpoxUVsfztA6E4E-01Fy-OwcR7CFxcHRcXchz2zcOpkaj4dOVrr6v6tdYWXbKmDSp-4WqCU-K5kjm4kaK0VbAn_Tb9HhM_Erxm">
            <a:extLst>
              <a:ext uri="{FF2B5EF4-FFF2-40B4-BE49-F238E27FC236}">
                <a16:creationId xmlns="" xmlns:a16="http://schemas.microsoft.com/office/drawing/2014/main" id="{71934E66-8435-3442-9DFB-08C05E96E1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729" y="2897940"/>
            <a:ext cx="3098800" cy="2362200"/>
          </a:xfrm>
          <a:prstGeom prst="rect">
            <a:avLst/>
          </a:prstGeom>
          <a:noFill/>
          <a:extLst>
            <a:ext uri="{909E8E84-426E-40DD-AFC4-6F175D3DCCD1}">
              <a14:hiddenFill xmlns:a14="http://schemas.microsoft.com/office/drawing/2010/main">
                <a:solidFill>
                  <a:srgbClr val="FFFFFF"/>
                </a:solidFill>
              </a14:hiddenFill>
            </a:ext>
          </a:extLst>
        </p:spPr>
      </p:pic>
      <p:sp>
        <p:nvSpPr>
          <p:cNvPr id="38" name="직사각형 37">
            <a:extLst>
              <a:ext uri="{FF2B5EF4-FFF2-40B4-BE49-F238E27FC236}">
                <a16:creationId xmlns="" xmlns:a16="http://schemas.microsoft.com/office/drawing/2014/main" id="{843AF117-38C6-F944-998D-A46B58BB5377}"/>
              </a:ext>
            </a:extLst>
          </p:cNvPr>
          <p:cNvSpPr/>
          <p:nvPr/>
        </p:nvSpPr>
        <p:spPr>
          <a:xfrm>
            <a:off x="6096000" y="3966289"/>
            <a:ext cx="6096000" cy="954107"/>
          </a:xfrm>
          <a:prstGeom prst="rect">
            <a:avLst/>
          </a:prstGeom>
        </p:spPr>
        <p:txBody>
          <a:bodyPr wrap="square">
            <a:spAutoFit/>
          </a:bodyPr>
          <a:lstStyle/>
          <a:p>
            <a:r>
              <a:rPr lang="en" altLang="ko-KR" sz="1400" dirty="0">
                <a:latin typeface="Gill Sans MT" panose="020B0502020104020203" pitchFamily="34" charset="0"/>
              </a:rPr>
              <a:t>Each ordered pair represents one one-sided relationship - X following Y. Thus, an average number of followers and number of following of twitter users is equal. This average number is number of ordered pair / number of users.</a:t>
            </a:r>
            <a:br>
              <a:rPr lang="en" altLang="ko-KR" sz="1400" dirty="0">
                <a:latin typeface="Gill Sans MT" panose="020B0502020104020203" pitchFamily="34" charset="0"/>
              </a:rPr>
            </a:br>
            <a:endParaRPr lang="ko-KR" altLang="en-US" sz="1400" dirty="0">
              <a:latin typeface="Gill Sans MT" panose="020B0502020104020203" pitchFamily="34" charset="0"/>
            </a:endParaRPr>
          </a:p>
        </p:txBody>
      </p:sp>
      <p:pic>
        <p:nvPicPr>
          <p:cNvPr id="8" name="그림 7">
            <a:extLst>
              <a:ext uri="{FF2B5EF4-FFF2-40B4-BE49-F238E27FC236}">
                <a16:creationId xmlns="" xmlns:a16="http://schemas.microsoft.com/office/drawing/2014/main" id="{92E2D483-FCBD-3E4F-A5BD-16C14FDD9A56}"/>
              </a:ext>
            </a:extLst>
          </p:cNvPr>
          <p:cNvPicPr>
            <a:picLocks noChangeAspect="1"/>
          </p:cNvPicPr>
          <p:nvPr/>
        </p:nvPicPr>
        <p:blipFill>
          <a:blip r:embed="rId5"/>
          <a:stretch>
            <a:fillRect/>
          </a:stretch>
        </p:blipFill>
        <p:spPr>
          <a:xfrm>
            <a:off x="6168228" y="2225677"/>
            <a:ext cx="2757733" cy="1136960"/>
          </a:xfrm>
          <a:prstGeom prst="rect">
            <a:avLst/>
          </a:prstGeom>
        </p:spPr>
      </p:pic>
      <p:pic>
        <p:nvPicPr>
          <p:cNvPr id="40" name="그림 39">
            <a:extLst>
              <a:ext uri="{FF2B5EF4-FFF2-40B4-BE49-F238E27FC236}">
                <a16:creationId xmlns="" xmlns:a16="http://schemas.microsoft.com/office/drawing/2014/main" id="{BD1ABFDE-90E1-C244-9CCD-3F66D9971B94}"/>
              </a:ext>
            </a:extLst>
          </p:cNvPr>
          <p:cNvPicPr>
            <a:picLocks noChangeAspect="1"/>
          </p:cNvPicPr>
          <p:nvPr/>
        </p:nvPicPr>
        <p:blipFill>
          <a:blip r:embed="rId6"/>
          <a:stretch>
            <a:fillRect/>
          </a:stretch>
        </p:blipFill>
        <p:spPr>
          <a:xfrm>
            <a:off x="8998189" y="2222533"/>
            <a:ext cx="3034431" cy="1140104"/>
          </a:xfrm>
          <a:prstGeom prst="rect">
            <a:avLst/>
          </a:prstGeom>
        </p:spPr>
      </p:pic>
      <p:pic>
        <p:nvPicPr>
          <p:cNvPr id="42" name="그림 41">
            <a:extLst>
              <a:ext uri="{FF2B5EF4-FFF2-40B4-BE49-F238E27FC236}">
                <a16:creationId xmlns="" xmlns:a16="http://schemas.microsoft.com/office/drawing/2014/main" id="{45A91745-43D9-F141-A3F9-5BAA2424DF65}"/>
              </a:ext>
            </a:extLst>
          </p:cNvPr>
          <p:cNvPicPr>
            <a:picLocks noChangeAspect="1"/>
          </p:cNvPicPr>
          <p:nvPr/>
        </p:nvPicPr>
        <p:blipFill rotWithShape="1">
          <a:blip r:embed="rId7"/>
          <a:srcRect t="55208" b="-1"/>
          <a:stretch/>
        </p:blipFill>
        <p:spPr>
          <a:xfrm>
            <a:off x="6168228" y="3362637"/>
            <a:ext cx="2757733" cy="521129"/>
          </a:xfrm>
          <a:prstGeom prst="rect">
            <a:avLst/>
          </a:prstGeom>
        </p:spPr>
      </p:pic>
      <p:pic>
        <p:nvPicPr>
          <p:cNvPr id="44" name="그림 43">
            <a:extLst>
              <a:ext uri="{FF2B5EF4-FFF2-40B4-BE49-F238E27FC236}">
                <a16:creationId xmlns="" xmlns:a16="http://schemas.microsoft.com/office/drawing/2014/main" id="{CE5C223B-C0D5-5A43-BB28-B681D725DDC4}"/>
              </a:ext>
            </a:extLst>
          </p:cNvPr>
          <p:cNvPicPr>
            <a:picLocks noChangeAspect="1"/>
          </p:cNvPicPr>
          <p:nvPr/>
        </p:nvPicPr>
        <p:blipFill rotWithShape="1">
          <a:blip r:embed="rId8"/>
          <a:srcRect t="60159" r="12630"/>
          <a:stretch/>
        </p:blipFill>
        <p:spPr>
          <a:xfrm>
            <a:off x="8998189" y="3362637"/>
            <a:ext cx="3034431" cy="521131"/>
          </a:xfrm>
          <a:prstGeom prst="rect">
            <a:avLst/>
          </a:prstGeom>
        </p:spPr>
      </p:pic>
      <p:pic>
        <p:nvPicPr>
          <p:cNvPr id="46" name="그림 45">
            <a:extLst>
              <a:ext uri="{FF2B5EF4-FFF2-40B4-BE49-F238E27FC236}">
                <a16:creationId xmlns="" xmlns:a16="http://schemas.microsoft.com/office/drawing/2014/main" id="{B60C2774-AFBF-8246-890A-872D059046D1}"/>
              </a:ext>
            </a:extLst>
          </p:cNvPr>
          <p:cNvPicPr>
            <a:picLocks noChangeAspect="1"/>
          </p:cNvPicPr>
          <p:nvPr/>
        </p:nvPicPr>
        <p:blipFill rotWithShape="1">
          <a:blip r:embed="rId9"/>
          <a:srcRect t="49540"/>
          <a:stretch/>
        </p:blipFill>
        <p:spPr>
          <a:xfrm>
            <a:off x="6205237" y="4920396"/>
            <a:ext cx="5842096" cy="980620"/>
          </a:xfrm>
          <a:prstGeom prst="rect">
            <a:avLst/>
          </a:prstGeom>
        </p:spPr>
      </p:pic>
    </p:spTree>
    <p:extLst>
      <p:ext uri="{BB962C8B-B14F-4D97-AF65-F5344CB8AC3E}">
        <p14:creationId xmlns:p14="http://schemas.microsoft.com/office/powerpoint/2010/main" val="7079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R] 4">
            <a:extLst>
              <a:ext uri="{FF2B5EF4-FFF2-40B4-BE49-F238E27FC236}">
                <a16:creationId xmlns="" xmlns:a16="http://schemas.microsoft.com/office/drawing/2014/main" id="{F9F0E7A4-230F-1042-8C47-A87572720D12}"/>
              </a:ext>
            </a:extLst>
          </p:cNvPr>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 xmlns:a16="http://schemas.microsoft.com/office/drawing/2014/main" id="{1122E865-D8FF-9244-A545-E89095A2F03F}"/>
              </a:ext>
            </a:extLst>
          </p:cNvPr>
          <p:cNvSpPr/>
          <p:nvPr/>
        </p:nvSpPr>
        <p:spPr>
          <a:xfrm>
            <a:off x="19050" y="55418"/>
            <a:ext cx="6096000" cy="338554"/>
          </a:xfrm>
          <a:prstGeom prst="rect">
            <a:avLst/>
          </a:prstGeom>
        </p:spPr>
        <p:txBody>
          <a:bodyPr>
            <a:spAutoFit/>
          </a:bodyPr>
          <a:lstStyle/>
          <a:p>
            <a:pPr latinLnBrk="0"/>
            <a:r>
              <a:rPr lang="en-US" altLang="ko-KR" sz="1600" kern="0" dirty="0">
                <a:solidFill>
                  <a:srgbClr val="000000"/>
                </a:solidFill>
                <a:latin typeface="Gill Sans MT" panose="020B0502020104020203" pitchFamily="34" charset="0"/>
                <a:ea typeface="굴림" panose="020B0600000101010101" pitchFamily="34" charset="-127"/>
                <a:cs typeface="Arial" panose="020B0604020202020204" pitchFamily="34" charset="0"/>
              </a:rPr>
              <a:t>Demonstration with full data</a:t>
            </a:r>
          </a:p>
        </p:txBody>
      </p:sp>
      <p:sp>
        <p:nvSpPr>
          <p:cNvPr id="9" name="직사각형 8">
            <a:extLst>
              <a:ext uri="{FF2B5EF4-FFF2-40B4-BE49-F238E27FC236}">
                <a16:creationId xmlns="" xmlns:a16="http://schemas.microsoft.com/office/drawing/2014/main" id="{D3CAF47D-28C5-9A46-AE7D-3D48C5B2D387}"/>
              </a:ext>
            </a:extLst>
          </p:cNvPr>
          <p:cNvSpPr/>
          <p:nvPr/>
        </p:nvSpPr>
        <p:spPr>
          <a:xfrm>
            <a:off x="9525" y="425703"/>
            <a:ext cx="6096000" cy="954107"/>
          </a:xfrm>
          <a:prstGeom prst="rect">
            <a:avLst/>
          </a:prstGeom>
        </p:spPr>
        <p:txBody>
          <a:bodyPr>
            <a:spAutoFit/>
          </a:bodyPr>
          <a:lstStyle/>
          <a:p>
            <a:r>
              <a:rPr lang="en" altLang="ko-KR" sz="1400" dirty="0">
                <a:latin typeface="Gill Sans MT" panose="020B0502020104020203" pitchFamily="34" charset="0"/>
              </a:rPr>
              <a:t>Below is a demonstration of this program for the first question with full data retrieved from </a:t>
            </a:r>
            <a:r>
              <a:rPr lang="en" altLang="ko-KR" sz="1400" u="sng" dirty="0">
                <a:latin typeface="Gill Sans MT" panose="020B0502020104020203" pitchFamily="34" charset="0"/>
                <a:hlinkClick r:id="rId2"/>
              </a:rPr>
              <a:t>https://snap.stanford.edu/data</a:t>
            </a:r>
            <a:r>
              <a:rPr lang="en" altLang="ko-KR" sz="1400" dirty="0">
                <a:latin typeface="Gill Sans MT" panose="020B0502020104020203" pitchFamily="34" charset="0"/>
              </a:rPr>
              <a:t>. </a:t>
            </a:r>
          </a:p>
          <a:p>
            <a:r>
              <a:rPr lang="en" altLang="ko-KR" sz="1400" dirty="0">
                <a:latin typeface="Gill Sans MT" panose="020B0502020104020203" pitchFamily="34" charset="0"/>
              </a:rPr>
              <a:t/>
            </a:r>
            <a:br>
              <a:rPr lang="en" altLang="ko-KR" sz="1400" dirty="0">
                <a:latin typeface="Gill Sans MT" panose="020B0502020104020203" pitchFamily="34" charset="0"/>
              </a:rPr>
            </a:br>
            <a:endParaRPr lang="en-US" altLang="ko-KR" sz="1400" kern="0" dirty="0">
              <a:solidFill>
                <a:srgbClr val="000000"/>
              </a:solidFill>
              <a:latin typeface="Gill Sans MT" panose="020B0502020104020203" pitchFamily="34" charset="0"/>
              <a:ea typeface="굴림" panose="020B0600000101010101" pitchFamily="34" charset="-127"/>
              <a:cs typeface="Arial" panose="020B0604020202020204" pitchFamily="34" charset="0"/>
            </a:endParaRPr>
          </a:p>
        </p:txBody>
      </p:sp>
      <p:sp>
        <p:nvSpPr>
          <p:cNvPr id="10" name="직사각형 9">
            <a:extLst>
              <a:ext uri="{FF2B5EF4-FFF2-40B4-BE49-F238E27FC236}">
                <a16:creationId xmlns="" xmlns:a16="http://schemas.microsoft.com/office/drawing/2014/main" id="{84A47C30-61F1-174B-9EE7-999ABE42F937}"/>
              </a:ext>
            </a:extLst>
          </p:cNvPr>
          <p:cNvSpPr/>
          <p:nvPr/>
        </p:nvSpPr>
        <p:spPr>
          <a:xfrm>
            <a:off x="-11849" y="2791055"/>
            <a:ext cx="6096000" cy="523220"/>
          </a:xfrm>
          <a:prstGeom prst="rect">
            <a:avLst/>
          </a:prstGeom>
        </p:spPr>
        <p:txBody>
          <a:bodyPr>
            <a:spAutoFit/>
          </a:bodyPr>
          <a:lstStyle/>
          <a:p>
            <a:pPr latinLnBrk="0"/>
            <a:r>
              <a:rPr lang="en" altLang="ko-KR" sz="1400" dirty="0">
                <a:latin typeface="Gill Sans MT" panose="020B0502020104020203" pitchFamily="34" charset="0"/>
              </a:rPr>
              <a:t>The website states there are 1,768,149 followings, but the actual data has 2,420,766 followings. </a:t>
            </a:r>
            <a:endParaRPr lang="ko-KR" altLang="ko-KR" sz="1400" dirty="0">
              <a:latin typeface="Gill Sans MT" panose="020B0502020104020203" pitchFamily="34" charset="0"/>
            </a:endParaRPr>
          </a:p>
        </p:txBody>
      </p:sp>
      <p:pic>
        <p:nvPicPr>
          <p:cNvPr id="2050" name="Picture 2" descr="https://lh5.googleusercontent.com/BpQYzSF5y6_Yd4qBbIhhkPFgQWRcbVShANtC5NoZtoD8PQ4XK7GJr2RpJ_JiEDt59cwixE55tp82zhQPTqYMPjH4Ri_KI5vFVyi-f9-XktpfN4lhl9QldDWHdM8Tl--LjZw6GH5-">
            <a:extLst>
              <a:ext uri="{FF2B5EF4-FFF2-40B4-BE49-F238E27FC236}">
                <a16:creationId xmlns="" xmlns:a16="http://schemas.microsoft.com/office/drawing/2014/main" id="{1FCDCD63-92B1-C04A-A646-3D0B9F11C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42923"/>
            <a:ext cx="2863809" cy="10938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njtJedS-RLRdrAcHPFwMB1xjXeBYB_fTGYPqPXaWTOzeGgv4AprjLxqFQip_r1AOr5K_6pGQh3bMI--W6zdRELpeHZLuQE4XntOr1O43JzlDShmitp4ABr7StwalJiHYqIHMV1hi">
            <a:extLst>
              <a:ext uri="{FF2B5EF4-FFF2-40B4-BE49-F238E27FC236}">
                <a16:creationId xmlns="" xmlns:a16="http://schemas.microsoft.com/office/drawing/2014/main" id="{21A82030-B8D8-0F42-9036-8DAFEF3C3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1403" y="1042923"/>
            <a:ext cx="2863809" cy="11030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3.googleusercontent.com/KAPeHAsui7EWk3dkOpL9khTzgWOa_NTF4fA8rSxvU6CoigHF498sRlqbLe-xq_T0kgToqz3PzRFsO8MIPu13lTiIVOykK_jjjXnO6nBYKpg7n5_dOnw7eQiKP5zkgq1MBDvGmaRL">
            <a:extLst>
              <a:ext uri="{FF2B5EF4-FFF2-40B4-BE49-F238E27FC236}">
                <a16:creationId xmlns="" xmlns:a16="http://schemas.microsoft.com/office/drawing/2014/main" id="{D6BBCD18-CBA6-E644-A15C-2CFA7F97EE5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0093"/>
          <a:stretch/>
        </p:blipFill>
        <p:spPr bwMode="auto">
          <a:xfrm>
            <a:off x="0" y="2218822"/>
            <a:ext cx="2761403" cy="53513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lh3.googleusercontent.com/s5WdA7tpz-7TDUwj_AUKLb9vC0GCLEH1at_UEbf18NaV9GOHb0YDCvq4ibJ-nB9VB_7mZ7SyJr1OSbGSyHAVS6_3ZZeeZ-b8rCaIjkc1sod4OzI25vzSUio7eC-cpyxWs0Uhu1q2">
            <a:extLst>
              <a:ext uri="{FF2B5EF4-FFF2-40B4-BE49-F238E27FC236}">
                <a16:creationId xmlns="" xmlns:a16="http://schemas.microsoft.com/office/drawing/2014/main" id="{B46FB309-45D8-334A-AB6C-8FB6A7C5BE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9943"/>
          <a:stretch/>
        </p:blipFill>
        <p:spPr bwMode="auto">
          <a:xfrm>
            <a:off x="2761403" y="2164359"/>
            <a:ext cx="2926293" cy="56505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lh3.googleusercontent.com/dx5bUTflh7J2Fi7NMB3DRUYSHQM1t5Gn5x1VjI0wksU6mYSbG2rYhn1qORn7y6PPaxih-0q_H-TLXv2EfeX8vaZBgAk3Koyn5ch9F65bovwOVNqpF6ZzxJocMEagyva2yIncIO-f">
            <a:extLst>
              <a:ext uri="{FF2B5EF4-FFF2-40B4-BE49-F238E27FC236}">
                <a16:creationId xmlns="" xmlns:a16="http://schemas.microsoft.com/office/drawing/2014/main" id="{3920F68A-79BF-8E4C-8ECF-FB5FF2C505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 y="3442528"/>
            <a:ext cx="6065101" cy="818307"/>
          </a:xfrm>
          <a:prstGeom prst="rect">
            <a:avLst/>
          </a:prstGeom>
          <a:noFill/>
          <a:extLst>
            <a:ext uri="{909E8E84-426E-40DD-AFC4-6F175D3DCCD1}">
              <a14:hiddenFill xmlns:a14="http://schemas.microsoft.com/office/drawing/2010/main">
                <a:solidFill>
                  <a:srgbClr val="FFFFFF"/>
                </a:solidFill>
              </a14:hiddenFill>
            </a:ext>
          </a:extLst>
        </p:spPr>
      </p:pic>
      <p:sp>
        <p:nvSpPr>
          <p:cNvPr id="27" name="직사각형 26">
            <a:extLst>
              <a:ext uri="{FF2B5EF4-FFF2-40B4-BE49-F238E27FC236}">
                <a16:creationId xmlns="" xmlns:a16="http://schemas.microsoft.com/office/drawing/2014/main" id="{56CEAF48-FB37-E841-86C6-D489D6ED3E5F}"/>
              </a:ext>
            </a:extLst>
          </p:cNvPr>
          <p:cNvSpPr/>
          <p:nvPr/>
        </p:nvSpPr>
        <p:spPr>
          <a:xfrm>
            <a:off x="-30899" y="4902254"/>
            <a:ext cx="6096000" cy="369332"/>
          </a:xfrm>
          <a:prstGeom prst="rect">
            <a:avLst/>
          </a:prstGeom>
        </p:spPr>
        <p:txBody>
          <a:bodyPr>
            <a:spAutoFit/>
          </a:bodyPr>
          <a:lstStyle/>
          <a:p>
            <a:pPr latinLnBrk="0"/>
            <a:r>
              <a:rPr lang="en-US" altLang="ko-KR" kern="0" dirty="0">
                <a:solidFill>
                  <a:srgbClr val="000000"/>
                </a:solidFill>
                <a:effectLst/>
                <a:latin typeface="Gill Sans MT" panose="020B0502020104020203" pitchFamily="34" charset="0"/>
                <a:ea typeface="굴림" panose="020B0600000101010101" pitchFamily="34" charset="-127"/>
                <a:cs typeface="Arial" panose="020B0604020202020204" pitchFamily="34" charset="0"/>
              </a:rPr>
              <a:t>Tips for TA running my code</a:t>
            </a:r>
            <a:endParaRPr lang="ko-KR" altLang="ko-KR" kern="100" dirty="0">
              <a:latin typeface="Gill Sans MT" panose="020B0502020104020203" pitchFamily="34" charset="0"/>
              <a:cs typeface="Times New Roman" panose="02020603050405020304" pitchFamily="18" charset="0"/>
            </a:endParaRPr>
          </a:p>
        </p:txBody>
      </p:sp>
      <p:sp>
        <p:nvSpPr>
          <p:cNvPr id="28" name="직사각형 27">
            <a:extLst>
              <a:ext uri="{FF2B5EF4-FFF2-40B4-BE49-F238E27FC236}">
                <a16:creationId xmlns="" xmlns:a16="http://schemas.microsoft.com/office/drawing/2014/main" id="{BC6806BE-8C21-4443-9945-E8DD69C32FCE}"/>
              </a:ext>
            </a:extLst>
          </p:cNvPr>
          <p:cNvSpPr/>
          <p:nvPr/>
        </p:nvSpPr>
        <p:spPr>
          <a:xfrm>
            <a:off x="-11849" y="5280002"/>
            <a:ext cx="6096000" cy="523220"/>
          </a:xfrm>
          <a:prstGeom prst="rect">
            <a:avLst/>
          </a:prstGeom>
        </p:spPr>
        <p:txBody>
          <a:bodyPr>
            <a:spAutoFit/>
          </a:bodyPr>
          <a:lstStyle/>
          <a:p>
            <a:pPr algn="just"/>
            <a:r>
              <a:rPr lang="en-US" altLang="ko-KR" sz="1400" kern="100" dirty="0">
                <a:latin typeface="Gill Sans MT" panose="020B0502020104020203" pitchFamily="34" charset="0"/>
                <a:cs typeface="Times New Roman" panose="02020603050405020304" pitchFamily="18" charset="0"/>
              </a:rPr>
              <a:t>To run the code will full data, changed the SIZE in the global on line 5 to 81306 and change input file name, which is on line 103</a:t>
            </a:r>
          </a:p>
        </p:txBody>
      </p:sp>
    </p:spTree>
    <p:extLst>
      <p:ext uri="{BB962C8B-B14F-4D97-AF65-F5344CB8AC3E}">
        <p14:creationId xmlns:p14="http://schemas.microsoft.com/office/powerpoint/2010/main" val="362986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702" y="4105484"/>
            <a:ext cx="4170783" cy="2743185"/>
          </a:xfrm>
          <a:prstGeom prst="rect">
            <a:avLst/>
          </a:prstGeom>
        </p:spPr>
      </p:pic>
      <p:sp>
        <p:nvSpPr>
          <p:cNvPr id="4" name="직사각형 3">
            <a:extLst>
              <a:ext uri="{FF2B5EF4-FFF2-40B4-BE49-F238E27FC236}">
                <a16:creationId xmlns="" xmlns:a16="http://schemas.microsoft.com/office/drawing/2014/main" id="{5988653F-E745-C449-B2F2-FE3F0150000B}"/>
              </a:ext>
            </a:extLst>
          </p:cNvPr>
          <p:cNvSpPr/>
          <p:nvPr/>
        </p:nvSpPr>
        <p:spPr>
          <a:xfrm>
            <a:off x="0" y="448744"/>
            <a:ext cx="5894962" cy="4862870"/>
          </a:xfrm>
          <a:prstGeom prst="rect">
            <a:avLst/>
          </a:prstGeom>
        </p:spPr>
        <p:txBody>
          <a:bodyPr wrap="square">
            <a:spAutoFit/>
          </a:bodyPr>
          <a:lstStyle/>
          <a:p>
            <a:pPr latinLnBrk="0"/>
            <a:r>
              <a:rPr lang="en-US" altLang="ko-KR" sz="1600" kern="0" dirty="0">
                <a:solidFill>
                  <a:srgbClr val="000000"/>
                </a:solidFill>
                <a:latin typeface="Gill Sans MT" panose="020B0502020104020203" pitchFamily="34" charset="0"/>
                <a:ea typeface="굴림" panose="020B0600000101010101" pitchFamily="34" charset="-127"/>
                <a:cs typeface="Arial" panose="020B0604020202020204" pitchFamily="34" charset="0"/>
              </a:rPr>
              <a:t>Overview </a:t>
            </a:r>
            <a:r>
              <a:rPr lang="en-US" altLang="ko-KR" sz="1600" kern="0" dirty="0" smtClean="0">
                <a:solidFill>
                  <a:srgbClr val="000000"/>
                </a:solidFill>
                <a:latin typeface="Gill Sans MT" panose="020B0502020104020203" pitchFamily="34" charset="0"/>
                <a:ea typeface="굴림" panose="020B0600000101010101" pitchFamily="34" charset="-127"/>
                <a:cs typeface="Arial" panose="020B0604020202020204" pitchFamily="34" charset="0"/>
              </a:rPr>
              <a:t>: Problem Approach</a:t>
            </a:r>
          </a:p>
          <a:p>
            <a:pPr latinLnBrk="0"/>
            <a:endParaRPr lang="en-US" altLang="ko-KR" sz="1600" kern="0" dirty="0">
              <a:solidFill>
                <a:srgbClr val="000000"/>
              </a:solidFill>
              <a:latin typeface="Gill Sans MT" panose="020B0502020104020203" pitchFamily="34" charset="0"/>
              <a:ea typeface="굴림" panose="020B0600000101010101" pitchFamily="34" charset="-127"/>
              <a:cs typeface="Arial" panose="020B0604020202020204" pitchFamily="34" charset="0"/>
            </a:endParaRPr>
          </a:p>
          <a:p>
            <a:pPr latinLnBrk="0"/>
            <a:r>
              <a:rPr lang="en-US" altLang="ko-KR" sz="1400" kern="0" dirty="0" smtClean="0">
                <a:solidFill>
                  <a:srgbClr val="000000"/>
                </a:solidFill>
                <a:latin typeface="Gill Sans MT" panose="020B0502020104020203" pitchFamily="34" charset="0"/>
                <a:ea typeface="굴림" panose="020B0600000101010101" pitchFamily="34" charset="-127"/>
                <a:cs typeface="Arial" panose="020B0604020202020204" pitchFamily="34" charset="0"/>
              </a:rPr>
              <a:t>  Look at the Twitter. In a User’s page, there are lists of people, whom a user follows. A user can approach an page whose page is followed by a user by  mouse clicking. When a user approach a following user’s page by clicking at once, we call this distance ‘1’. </a:t>
            </a:r>
          </a:p>
          <a:p>
            <a:pPr latinLnBrk="0"/>
            <a:endParaRPr lang="en-US" altLang="ko-KR" sz="1400" kern="0" dirty="0" smtClean="0">
              <a:solidFill>
                <a:srgbClr val="000000"/>
              </a:solidFill>
              <a:latin typeface="Gill Sans MT" panose="020B0502020104020203" pitchFamily="34" charset="0"/>
              <a:ea typeface="굴림" panose="020B0600000101010101" pitchFamily="34" charset="-127"/>
              <a:cs typeface="Arial" panose="020B0604020202020204" pitchFamily="34" charset="0"/>
            </a:endParaRPr>
          </a:p>
          <a:p>
            <a:pPr latinLnBrk="0"/>
            <a:r>
              <a:rPr lang="en-US" altLang="ko-KR" sz="1400" kern="0" dirty="0">
                <a:solidFill>
                  <a:srgbClr val="000000"/>
                </a:solidFill>
                <a:latin typeface="Gill Sans MT" panose="020B0502020104020203" pitchFamily="34" charset="0"/>
                <a:ea typeface="굴림" panose="020B0600000101010101" pitchFamily="34" charset="-127"/>
                <a:cs typeface="Arial" panose="020B0604020202020204" pitchFamily="34" charset="0"/>
              </a:rPr>
              <a:t> </a:t>
            </a:r>
            <a:r>
              <a:rPr lang="en-US" altLang="ko-KR" sz="1400" kern="0" dirty="0" smtClean="0">
                <a:solidFill>
                  <a:srgbClr val="000000"/>
                </a:solidFill>
                <a:latin typeface="Gill Sans MT" panose="020B0502020104020203" pitchFamily="34" charset="0"/>
                <a:ea typeface="굴림" panose="020B0600000101010101" pitchFamily="34" charset="-127"/>
                <a:cs typeface="Arial" panose="020B0604020202020204" pitchFamily="34" charset="0"/>
              </a:rPr>
              <a:t>  This problem’s issue is to find out a maximum distance that a user can approach following user’s page. Looking at the input file, (twitter_sampled.txt) It means that left user follows right user. Of course that two user can follow each other. Starting at a user’s page, we can repeat approaching another user’s page, by clicking a user’s following list in page. It’s called the ‘distance’, that numbers of clicking mouse. </a:t>
            </a:r>
          </a:p>
          <a:p>
            <a:pPr latinLnBrk="0"/>
            <a:endParaRPr lang="en-US" altLang="ko-KR" sz="1400" kern="0" dirty="0" smtClean="0">
              <a:solidFill>
                <a:srgbClr val="000000"/>
              </a:solidFill>
              <a:latin typeface="Gill Sans MT" panose="020B0502020104020203" pitchFamily="34" charset="0"/>
              <a:ea typeface="굴림" panose="020B0600000101010101" pitchFamily="34" charset="-127"/>
              <a:cs typeface="Arial" panose="020B0604020202020204" pitchFamily="34" charset="0"/>
            </a:endParaRPr>
          </a:p>
          <a:p>
            <a:pPr latinLnBrk="0"/>
            <a:r>
              <a:rPr lang="en-US" altLang="ko-KR" sz="1400" kern="0" dirty="0">
                <a:solidFill>
                  <a:srgbClr val="000000"/>
                </a:solidFill>
                <a:latin typeface="Gill Sans MT" panose="020B0502020104020203" pitchFamily="34" charset="0"/>
                <a:ea typeface="굴림" panose="020B0600000101010101" pitchFamily="34" charset="-127"/>
                <a:cs typeface="Arial" panose="020B0604020202020204" pitchFamily="34" charset="0"/>
              </a:rPr>
              <a:t> </a:t>
            </a:r>
            <a:r>
              <a:rPr lang="en-US" altLang="ko-KR" sz="1400" kern="0" dirty="0" smtClean="0">
                <a:solidFill>
                  <a:srgbClr val="000000"/>
                </a:solidFill>
                <a:latin typeface="Gill Sans MT" panose="020B0502020104020203" pitchFamily="34" charset="0"/>
                <a:ea typeface="굴림" panose="020B0600000101010101" pitchFamily="34" charset="-127"/>
                <a:cs typeface="Arial" panose="020B0604020202020204" pitchFamily="34" charset="0"/>
              </a:rPr>
              <a:t>  </a:t>
            </a:r>
            <a:r>
              <a:rPr lang="en-US" altLang="ko-KR" sz="1400" dirty="0" smtClean="0">
                <a:latin typeface="Gill Sans MT" panose="020B0502020104020203" pitchFamily="34" charset="0"/>
              </a:rPr>
              <a:t>The </a:t>
            </a:r>
            <a:r>
              <a:rPr lang="en-US" altLang="ko-KR" sz="1400" dirty="0">
                <a:latin typeface="Gill Sans MT" panose="020B0502020104020203" pitchFamily="34" charset="0"/>
              </a:rPr>
              <a:t>thing to be careful about </a:t>
            </a:r>
            <a:r>
              <a:rPr lang="en-US" altLang="ko-KR" sz="1400" dirty="0" smtClean="0">
                <a:latin typeface="Gill Sans MT" panose="020B0502020104020203" pitchFamily="34" charset="0"/>
              </a:rPr>
              <a:t>the problem </a:t>
            </a:r>
            <a:r>
              <a:rPr lang="en-US" altLang="ko-KR" sz="1400" dirty="0">
                <a:latin typeface="Gill Sans MT" panose="020B0502020104020203" pitchFamily="34" charset="0"/>
              </a:rPr>
              <a:t>is that we should not go back the way we came</a:t>
            </a:r>
            <a:r>
              <a:rPr lang="en-US" altLang="ko-KR" sz="1400" dirty="0" smtClean="0">
                <a:latin typeface="Gill Sans MT" panose="020B0502020104020203" pitchFamily="34" charset="0"/>
              </a:rPr>
              <a:t>. If two users follow </a:t>
            </a:r>
            <a:r>
              <a:rPr lang="en-US" altLang="ko-KR" sz="1400" kern="0" dirty="0" smtClean="0">
                <a:solidFill>
                  <a:srgbClr val="000000"/>
                </a:solidFill>
                <a:latin typeface="Gill Sans MT" panose="020B0502020104020203" pitchFamily="34" charset="0"/>
                <a:ea typeface="굴림" panose="020B0600000101010101" pitchFamily="34" charset="-127"/>
                <a:cs typeface="Arial" panose="020B0604020202020204" pitchFamily="34" charset="0"/>
              </a:rPr>
              <a:t>each other, we can go back the way we came, because this is not an one-way. </a:t>
            </a:r>
            <a:r>
              <a:rPr lang="en-US" altLang="ko-KR" sz="1400" dirty="0">
                <a:latin typeface="Gill Sans MT" panose="020B0502020104020203" pitchFamily="34" charset="0"/>
              </a:rPr>
              <a:t>The maximum distance will be </a:t>
            </a:r>
            <a:r>
              <a:rPr lang="en-US" altLang="ko-KR" sz="1400" dirty="0" smtClean="0">
                <a:latin typeface="Gill Sans MT" panose="020B0502020104020203" pitchFamily="34" charset="0"/>
              </a:rPr>
              <a:t>infinite, </a:t>
            </a:r>
            <a:r>
              <a:rPr lang="en-US" altLang="ko-KR" sz="1400" dirty="0">
                <a:latin typeface="Gill Sans MT" panose="020B0502020104020203" pitchFamily="34" charset="0"/>
              </a:rPr>
              <a:t>if </a:t>
            </a:r>
            <a:r>
              <a:rPr lang="en-US" altLang="ko-KR" sz="1400" dirty="0" smtClean="0">
                <a:latin typeface="Gill Sans MT" panose="020B0502020104020203" pitchFamily="34" charset="0"/>
              </a:rPr>
              <a:t>we </a:t>
            </a:r>
            <a:r>
              <a:rPr lang="en-US" altLang="ko-KR" sz="1400" dirty="0">
                <a:latin typeface="Gill Sans MT" panose="020B0502020104020203" pitchFamily="34" charset="0"/>
              </a:rPr>
              <a:t>allow the way back.</a:t>
            </a:r>
            <a:r>
              <a:rPr lang="en-US" altLang="ko-KR" sz="1400" kern="0" dirty="0" smtClean="0">
                <a:solidFill>
                  <a:srgbClr val="000000"/>
                </a:solidFill>
                <a:latin typeface="Gill Sans MT" panose="020B0502020104020203" pitchFamily="34" charset="0"/>
                <a:ea typeface="굴림" panose="020B0600000101010101" pitchFamily="34" charset="-127"/>
                <a:cs typeface="Arial" panose="020B0604020202020204" pitchFamily="34" charset="0"/>
              </a:rPr>
              <a:t>   </a:t>
            </a:r>
            <a:endParaRPr lang="en-US" altLang="ko-KR" sz="1400" kern="0" dirty="0">
              <a:solidFill>
                <a:srgbClr val="000000"/>
              </a:solidFill>
              <a:latin typeface="Gill Sans MT" panose="020B0502020104020203" pitchFamily="34" charset="0"/>
              <a:ea typeface="굴림" panose="020B0600000101010101" pitchFamily="34" charset="-127"/>
              <a:cs typeface="Arial" panose="020B0604020202020204" pitchFamily="34" charset="0"/>
            </a:endParaRPr>
          </a:p>
          <a:p>
            <a:pPr latinLnBrk="0"/>
            <a:endParaRPr lang="en-US" altLang="ko-KR" sz="1400" kern="100" dirty="0" smtClean="0">
              <a:latin typeface="Gill Sans MT" panose="020B0502020104020203" pitchFamily="34" charset="0"/>
              <a:cs typeface="Times New Roman" panose="02020603050405020304" pitchFamily="18" charset="0"/>
            </a:endParaRPr>
          </a:p>
          <a:p>
            <a:pPr latinLnBrk="0"/>
            <a:endParaRPr lang="ko-KR" altLang="ko-KR" sz="1200" kern="100" dirty="0">
              <a:latin typeface="Gill Sans MT" panose="020B0502020104020203" pitchFamily="34" charset="0"/>
              <a:cs typeface="Times New Roman" panose="02020603050405020304" pitchFamily="18" charset="0"/>
            </a:endParaRPr>
          </a:p>
          <a:p>
            <a:r>
              <a:rPr lang="en-US" altLang="ko-KR" sz="1400" kern="0" dirty="0">
                <a:solidFill>
                  <a:srgbClr val="000000"/>
                </a:solidFill>
                <a:latin typeface="Times" pitchFamily="2" charset="0"/>
                <a:ea typeface="굴림" panose="020B0600000101010101" pitchFamily="34" charset="-127"/>
                <a:cs typeface="Arial" panose="020B0604020202020204" pitchFamily="34" charset="0"/>
              </a:rPr>
              <a:t>  </a:t>
            </a:r>
            <a:r>
              <a:rPr lang="en" altLang="ko-KR" sz="1400" dirty="0">
                <a:latin typeface="Gill Sans MT" panose="020B0502020104020203" pitchFamily="34" charset="0"/>
              </a:rPr>
              <a:t/>
            </a:r>
            <a:br>
              <a:rPr lang="en" altLang="ko-KR" sz="1400" dirty="0">
                <a:latin typeface="Gill Sans MT" panose="020B0502020104020203" pitchFamily="34" charset="0"/>
              </a:rPr>
            </a:br>
            <a:endParaRPr lang="ko-KR" altLang="ko-KR" sz="1400" kern="100" dirty="0">
              <a:latin typeface="Gill Sans MT" panose="020B0502020104020203" pitchFamily="34" charset="0"/>
              <a:cs typeface="Times New Roman" panose="02020603050405020304" pitchFamily="18" charset="0"/>
            </a:endParaRPr>
          </a:p>
        </p:txBody>
      </p:sp>
      <p:sp>
        <p:nvSpPr>
          <p:cNvPr id="7" name="직사각형 6">
            <a:extLst>
              <a:ext uri="{FF2B5EF4-FFF2-40B4-BE49-F238E27FC236}">
                <a16:creationId xmlns="" xmlns:a16="http://schemas.microsoft.com/office/drawing/2014/main" id="{F7B71125-646A-624E-9823-8758E5D4A5C9}"/>
              </a:ext>
            </a:extLst>
          </p:cNvPr>
          <p:cNvSpPr/>
          <p:nvPr/>
        </p:nvSpPr>
        <p:spPr>
          <a:xfrm>
            <a:off x="0" y="0"/>
            <a:ext cx="1851789" cy="461665"/>
          </a:xfrm>
          <a:prstGeom prst="rect">
            <a:avLst/>
          </a:prstGeom>
        </p:spPr>
        <p:txBody>
          <a:bodyPr wrap="none">
            <a:spAutoFit/>
          </a:bodyPr>
          <a:lstStyle/>
          <a:p>
            <a:r>
              <a:rPr lang="en" altLang="ko-KR" sz="2400" dirty="0">
                <a:solidFill>
                  <a:srgbClr val="006DBF"/>
                </a:solidFill>
                <a:latin typeface="GillSansMT"/>
              </a:rPr>
              <a:t>Question </a:t>
            </a:r>
            <a:r>
              <a:rPr lang="en" altLang="ko-KR" sz="2400" dirty="0" smtClean="0">
                <a:solidFill>
                  <a:srgbClr val="006DBF"/>
                </a:solidFill>
                <a:latin typeface="GillSansMT"/>
              </a:rPr>
              <a:t>2 </a:t>
            </a:r>
            <a:endParaRPr lang="en" altLang="ko-KR" sz="2400" dirty="0">
              <a:effectLst/>
            </a:endParaRPr>
          </a:p>
        </p:txBody>
      </p:sp>
      <p:cxnSp>
        <p:nvCxnSpPr>
          <p:cNvPr id="14" name="직선 연결선[R] 13">
            <a:extLst>
              <a:ext uri="{FF2B5EF4-FFF2-40B4-BE49-F238E27FC236}">
                <a16:creationId xmlns="" xmlns:a16="http://schemas.microsoft.com/office/drawing/2014/main" id="{7DF6F08C-3FDF-914D-9E64-37BA614F53BB}"/>
              </a:ext>
            </a:extLst>
          </p:cNvPr>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2" descr="https://lh3.googleusercontent.com/YMUiTIWHho7iexIIJXy6coBgF5g6vN_B6SEo3Il_4DJfEwzqpDXraghYQR-3yNAHL3UNJqujmYeoC7fYU5kf-MTzy8ACwKu_0YAF6NWexQGG_lSfZ4AvqR3moGvugKSetGttwp5V">
            <a:extLst>
              <a:ext uri="{FF2B5EF4-FFF2-40B4-BE49-F238E27FC236}">
                <a16:creationId xmlns="" xmlns:a16="http://schemas.microsoft.com/office/drawing/2014/main" id="{146A3FEC-6197-D242-AAA7-C27233C81F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43" y="4497247"/>
            <a:ext cx="2070100" cy="2197100"/>
          </a:xfrm>
          <a:prstGeom prst="rect">
            <a:avLst/>
          </a:prstGeom>
          <a:noFill/>
          <a:extLst>
            <a:ext uri="{909E8E84-426E-40DD-AFC4-6F175D3DCCD1}">
              <a14:hiddenFill xmlns:a14="http://schemas.microsoft.com/office/drawing/2010/main">
                <a:solidFill>
                  <a:srgbClr val="FFFFFF"/>
                </a:solidFill>
              </a14:hiddenFill>
            </a:ext>
          </a:extLst>
        </p:spPr>
      </p:pic>
      <p:sp>
        <p:nvSpPr>
          <p:cNvPr id="18" name="직사각형 17">
            <a:extLst>
              <a:ext uri="{FF2B5EF4-FFF2-40B4-BE49-F238E27FC236}">
                <a16:creationId xmlns="" xmlns:a16="http://schemas.microsoft.com/office/drawing/2014/main" id="{020D9F6C-AFF1-DD45-B43F-7572C315F408}"/>
              </a:ext>
            </a:extLst>
          </p:cNvPr>
          <p:cNvSpPr/>
          <p:nvPr/>
        </p:nvSpPr>
        <p:spPr>
          <a:xfrm>
            <a:off x="6179979" y="461665"/>
            <a:ext cx="5894962" cy="338554"/>
          </a:xfrm>
          <a:prstGeom prst="rect">
            <a:avLst/>
          </a:prstGeom>
        </p:spPr>
        <p:txBody>
          <a:bodyPr wrap="square">
            <a:spAutoFit/>
          </a:bodyPr>
          <a:lstStyle/>
          <a:p>
            <a:pPr latinLnBrk="0"/>
            <a:r>
              <a:rPr lang="en-US" altLang="ko-KR" sz="1600" kern="0" dirty="0">
                <a:solidFill>
                  <a:srgbClr val="000000"/>
                </a:solidFill>
                <a:effectLst/>
                <a:latin typeface="Gill Sans MT" panose="020B0502020104020203" pitchFamily="34" charset="0"/>
                <a:ea typeface="굴림" panose="020B0600000101010101" pitchFamily="34" charset="-127"/>
                <a:cs typeface="Arial" panose="020B0604020202020204" pitchFamily="34" charset="0"/>
              </a:rPr>
              <a:t>Issue &amp; Algorithm </a:t>
            </a:r>
            <a:endParaRPr lang="ko-KR" altLang="ko-KR" sz="1050" kern="100" dirty="0">
              <a:latin typeface="Gill Sans MT" panose="020B0502020104020203" pitchFamily="34" charset="0"/>
              <a:cs typeface="Times New Roman" panose="02020603050405020304" pitchFamily="18" charset="0"/>
            </a:endParaRPr>
          </a:p>
        </p:txBody>
      </p:sp>
      <p:sp>
        <p:nvSpPr>
          <p:cNvPr id="19" name="직사각형 18">
            <a:extLst>
              <a:ext uri="{FF2B5EF4-FFF2-40B4-BE49-F238E27FC236}">
                <a16:creationId xmlns="" xmlns:a16="http://schemas.microsoft.com/office/drawing/2014/main" id="{5988653F-E745-C449-B2F2-FE3F0150000B}"/>
              </a:ext>
            </a:extLst>
          </p:cNvPr>
          <p:cNvSpPr/>
          <p:nvPr/>
        </p:nvSpPr>
        <p:spPr>
          <a:xfrm>
            <a:off x="6179979" y="895019"/>
            <a:ext cx="5894962" cy="6124754"/>
          </a:xfrm>
          <a:prstGeom prst="rect">
            <a:avLst/>
          </a:prstGeom>
        </p:spPr>
        <p:txBody>
          <a:bodyPr wrap="square">
            <a:spAutoFit/>
          </a:bodyPr>
          <a:lstStyle/>
          <a:p>
            <a:pPr latinLnBrk="0"/>
            <a:r>
              <a:rPr lang="en-US" altLang="ko-KR" sz="1400" kern="0" dirty="0" smtClean="0">
                <a:solidFill>
                  <a:srgbClr val="000000"/>
                </a:solidFill>
                <a:latin typeface="Gill Sans MT" panose="020B0502020104020203" pitchFamily="34" charset="0"/>
                <a:ea typeface="굴림" panose="020B0600000101010101" pitchFamily="34" charset="-127"/>
                <a:cs typeface="Arial" panose="020B0604020202020204" pitchFamily="34" charset="0"/>
              </a:rPr>
              <a:t>  We will use hash-functions like solution of problem 1, and 3. And we will use </a:t>
            </a:r>
            <a:r>
              <a:rPr lang="en-US" altLang="ko-KR" sz="1400" kern="0" dirty="0" err="1" smtClean="0">
                <a:solidFill>
                  <a:srgbClr val="000000"/>
                </a:solidFill>
                <a:latin typeface="Gill Sans MT" panose="020B0502020104020203" pitchFamily="34" charset="0"/>
                <a:ea typeface="굴림" panose="020B0600000101010101" pitchFamily="34" charset="-127"/>
                <a:cs typeface="Arial" panose="020B0604020202020204" pitchFamily="34" charset="0"/>
              </a:rPr>
              <a:t>Linkedlist</a:t>
            </a:r>
            <a:r>
              <a:rPr lang="en-US" altLang="ko-KR" sz="1400" kern="0" dirty="0" smtClean="0">
                <a:solidFill>
                  <a:srgbClr val="000000"/>
                </a:solidFill>
                <a:latin typeface="Gill Sans MT" panose="020B0502020104020203" pitchFamily="34" charset="0"/>
                <a:ea typeface="굴림" panose="020B0600000101010101" pitchFamily="34" charset="-127"/>
                <a:cs typeface="Arial" panose="020B0604020202020204" pitchFamily="34" charset="0"/>
              </a:rPr>
              <a:t>, and Depth First Algorithm like solution of problem 3. </a:t>
            </a:r>
            <a:r>
              <a:rPr lang="en-US" altLang="ko-KR" sz="1400" kern="0" dirty="0" err="1" smtClean="0">
                <a:solidFill>
                  <a:srgbClr val="000000"/>
                </a:solidFill>
                <a:latin typeface="Gill Sans MT" panose="020B0502020104020203" pitchFamily="34" charset="0"/>
                <a:ea typeface="굴림" panose="020B0600000101010101" pitchFamily="34" charset="-127"/>
                <a:cs typeface="Arial" panose="020B0604020202020204" pitchFamily="34" charset="0"/>
              </a:rPr>
              <a:t>Linkedlist</a:t>
            </a:r>
            <a:r>
              <a:rPr lang="en-US" altLang="ko-KR" sz="1400" kern="0" dirty="0" smtClean="0">
                <a:solidFill>
                  <a:srgbClr val="000000"/>
                </a:solidFill>
                <a:latin typeface="Gill Sans MT" panose="020B0502020104020203" pitchFamily="34" charset="0"/>
                <a:ea typeface="굴림" panose="020B0600000101010101" pitchFamily="34" charset="-127"/>
                <a:cs typeface="Arial" panose="020B0604020202020204" pitchFamily="34" charset="0"/>
              </a:rPr>
              <a:t> is a data structure which stores data. In </a:t>
            </a:r>
            <a:r>
              <a:rPr lang="en-US" altLang="ko-KR" sz="1400" kern="0" dirty="0" err="1" smtClean="0">
                <a:solidFill>
                  <a:srgbClr val="000000"/>
                </a:solidFill>
                <a:latin typeface="Gill Sans MT" panose="020B0502020104020203" pitchFamily="34" charset="0"/>
                <a:ea typeface="굴림" panose="020B0600000101010101" pitchFamily="34" charset="-127"/>
                <a:cs typeface="Arial" panose="020B0604020202020204" pitchFamily="34" charset="0"/>
              </a:rPr>
              <a:t>linkedlist</a:t>
            </a:r>
            <a:r>
              <a:rPr lang="en-US" altLang="ko-KR" sz="1400" kern="0" dirty="0" smtClean="0">
                <a:solidFill>
                  <a:srgbClr val="000000"/>
                </a:solidFill>
                <a:latin typeface="Gill Sans MT" panose="020B0502020104020203" pitchFamily="34" charset="0"/>
                <a:ea typeface="굴림" panose="020B0600000101010101" pitchFamily="34" charset="-127"/>
                <a:cs typeface="Arial" panose="020B0604020202020204" pitchFamily="34" charset="0"/>
              </a:rPr>
              <a:t>, each node has a data and pointer, and they are connected in one-line. As you can see the ‘linked’, each node which stores data is connected with each other. </a:t>
            </a:r>
            <a:r>
              <a:rPr lang="en-US" altLang="ko-KR" sz="1400" dirty="0">
                <a:latin typeface="Gill Sans MT" panose="020B0502020104020203" pitchFamily="34" charset="0"/>
              </a:rPr>
              <a:t>The node's pointer is </a:t>
            </a:r>
            <a:r>
              <a:rPr lang="en-US" altLang="ko-KR" sz="1400" dirty="0" smtClean="0">
                <a:latin typeface="Gill Sans MT" panose="020B0502020104020203" pitchFamily="34" charset="0"/>
              </a:rPr>
              <a:t>take charge of </a:t>
            </a:r>
            <a:r>
              <a:rPr lang="en-US" altLang="ko-KR" sz="1400" dirty="0">
                <a:latin typeface="Gill Sans MT" panose="020B0502020104020203" pitchFamily="34" charset="0"/>
              </a:rPr>
              <a:t>connecting to the next or previous node</a:t>
            </a:r>
            <a:r>
              <a:rPr lang="en-US" altLang="ko-KR" sz="1400" dirty="0" smtClean="0">
                <a:latin typeface="Gill Sans MT" panose="020B0502020104020203" pitchFamily="34" charset="0"/>
              </a:rPr>
              <a:t>. By using hash-function, we can handle </a:t>
            </a:r>
            <a:r>
              <a:rPr lang="en-US" altLang="ko-KR" sz="1400" dirty="0">
                <a:latin typeface="Gill Sans MT" panose="020B0502020104020203" pitchFamily="34" charset="0"/>
              </a:rPr>
              <a:t>key number for the size </a:t>
            </a:r>
            <a:r>
              <a:rPr lang="en-US" altLang="ko-KR" sz="1400" dirty="0" smtClean="0">
                <a:latin typeface="Gill Sans MT" panose="020B0502020104020203" pitchFamily="34" charset="0"/>
              </a:rPr>
              <a:t>that we </a:t>
            </a:r>
            <a:r>
              <a:rPr lang="en-US" altLang="ko-KR" sz="1400" dirty="0">
                <a:latin typeface="Gill Sans MT" panose="020B0502020104020203" pitchFamily="34" charset="0"/>
              </a:rPr>
              <a:t>decide for each users</a:t>
            </a:r>
            <a:r>
              <a:rPr lang="en-US" altLang="ko-KR" sz="1400" dirty="0" smtClean="0">
                <a:latin typeface="Gill Sans MT" panose="020B0502020104020203" pitchFamily="34" charset="0"/>
              </a:rPr>
              <a:t>.  Finally, because this task is repeated, we also will use ‘recursion’.</a:t>
            </a:r>
          </a:p>
          <a:p>
            <a:pPr latinLnBrk="0"/>
            <a:endParaRPr lang="en-US" altLang="ko-KR" sz="1400" dirty="0" smtClean="0">
              <a:latin typeface="Gill Sans MT" panose="020B0502020104020203" pitchFamily="34" charset="0"/>
            </a:endParaRPr>
          </a:p>
          <a:p>
            <a:pPr latinLnBrk="0"/>
            <a:r>
              <a:rPr lang="en-US" altLang="ko-KR" sz="1400" dirty="0">
                <a:latin typeface="Gill Sans MT" panose="020B0502020104020203" pitchFamily="34" charset="0"/>
              </a:rPr>
              <a:t> </a:t>
            </a:r>
            <a:r>
              <a:rPr lang="en-US" altLang="ko-KR" sz="1400" dirty="0" smtClean="0">
                <a:latin typeface="Gill Sans MT" panose="020B0502020104020203" pitchFamily="34" charset="0"/>
              </a:rPr>
              <a:t>  Unfortunately,  </a:t>
            </a:r>
            <a:r>
              <a:rPr lang="en-US" altLang="ko-KR" sz="1400" dirty="0">
                <a:latin typeface="Gill Sans MT" panose="020B0502020104020203" pitchFamily="34" charset="0"/>
              </a:rPr>
              <a:t>I</a:t>
            </a:r>
            <a:r>
              <a:rPr lang="en-US" altLang="ko-KR" sz="1400" dirty="0" smtClean="0">
                <a:latin typeface="Gill Sans MT" panose="020B0502020104020203" pitchFamily="34" charset="0"/>
              </a:rPr>
              <a:t> didn’t get a class, which name is ‘Data Structure’ that is an computer science subject. So I can’t use hash-function,  It’s very lethal to us.  Is </a:t>
            </a:r>
            <a:r>
              <a:rPr lang="en-US" altLang="ko-KR" sz="1400" dirty="0">
                <a:latin typeface="Gill Sans MT" panose="020B0502020104020203" pitchFamily="34" charset="0"/>
              </a:rPr>
              <a:t>not there a way to do it</a:t>
            </a:r>
            <a:r>
              <a:rPr lang="en-US" altLang="ko-KR" sz="1400" dirty="0" smtClean="0">
                <a:latin typeface="Gill Sans MT" panose="020B0502020104020203" pitchFamily="34" charset="0"/>
              </a:rPr>
              <a:t>?</a:t>
            </a:r>
          </a:p>
          <a:p>
            <a:pPr latinLnBrk="0"/>
            <a:r>
              <a:rPr lang="en-US" altLang="ko-KR" sz="1400" dirty="0">
                <a:latin typeface="Gill Sans MT" panose="020B0502020104020203" pitchFamily="34" charset="0"/>
              </a:rPr>
              <a:t> </a:t>
            </a:r>
            <a:r>
              <a:rPr lang="en-US" altLang="ko-KR" sz="1400" dirty="0" smtClean="0">
                <a:latin typeface="Gill Sans MT" panose="020B0502020104020203" pitchFamily="34" charset="0"/>
              </a:rPr>
              <a:t>  </a:t>
            </a:r>
          </a:p>
          <a:p>
            <a:pPr latinLnBrk="0"/>
            <a:r>
              <a:rPr lang="en-US" altLang="ko-KR" sz="1400" dirty="0">
                <a:latin typeface="Gill Sans MT" panose="020B0502020104020203" pitchFamily="34" charset="0"/>
              </a:rPr>
              <a:t> </a:t>
            </a:r>
            <a:r>
              <a:rPr lang="en-US" altLang="ko-KR" sz="1400" dirty="0" smtClean="0">
                <a:latin typeface="Gill Sans MT" panose="020B0502020104020203" pitchFamily="34" charset="0"/>
              </a:rPr>
              <a:t>  Of course not, we can solve the problem by using depth first algorithm, time-complexity,  normal array, recursion, and </a:t>
            </a:r>
            <a:r>
              <a:rPr lang="en-US" altLang="ko-KR" sz="1400" dirty="0">
                <a:latin typeface="Gill Sans MT" panose="020B0502020104020203" pitchFamily="34" charset="0"/>
              </a:rPr>
              <a:t>L</a:t>
            </a:r>
            <a:r>
              <a:rPr lang="en-US" altLang="ko-KR" sz="1400" dirty="0" smtClean="0">
                <a:latin typeface="Gill Sans MT" panose="020B0502020104020203" pitchFamily="34" charset="0"/>
              </a:rPr>
              <a:t>inux code which makes the sorted data file. Instead of using hash-function, we will use </a:t>
            </a:r>
            <a:r>
              <a:rPr lang="en-US" altLang="ko-KR" sz="1400" dirty="0" err="1" smtClean="0">
                <a:latin typeface="Gill Sans MT" panose="020B0502020104020203" pitchFamily="34" charset="0"/>
              </a:rPr>
              <a:t>linux</a:t>
            </a:r>
            <a:r>
              <a:rPr lang="en-US" altLang="ko-KR" sz="1400" dirty="0" smtClean="0">
                <a:latin typeface="Gill Sans MT" panose="020B0502020104020203" pitchFamily="34" charset="0"/>
              </a:rPr>
              <a:t> </a:t>
            </a:r>
            <a:r>
              <a:rPr lang="en-US" altLang="ko-KR" sz="1400" dirty="0" smtClean="0">
                <a:latin typeface="Gill Sans MT" panose="020B0502020104020203" pitchFamily="34" charset="0"/>
              </a:rPr>
              <a:t>command “sort”, and “</a:t>
            </a:r>
            <a:r>
              <a:rPr lang="en-US" altLang="ko-KR" sz="1400" dirty="0" err="1" smtClean="0">
                <a:latin typeface="Gill Sans MT" panose="020B0502020104020203" pitchFamily="34" charset="0"/>
              </a:rPr>
              <a:t>uniq</a:t>
            </a:r>
            <a:r>
              <a:rPr lang="en-US" altLang="ko-KR" sz="1400" dirty="0" smtClean="0">
                <a:latin typeface="Gill Sans MT" panose="020B0502020104020203" pitchFamily="34" charset="0"/>
              </a:rPr>
              <a:t>”  </a:t>
            </a:r>
            <a:r>
              <a:rPr lang="en-US" altLang="ko-KR" sz="1400" dirty="0" smtClean="0">
                <a:latin typeface="Gill Sans MT" panose="020B0502020104020203" pitchFamily="34" charset="0"/>
              </a:rPr>
              <a:t>which </a:t>
            </a:r>
            <a:r>
              <a:rPr lang="en-US" altLang="ko-KR" sz="1400" dirty="0" smtClean="0">
                <a:latin typeface="Gill Sans MT" panose="020B0502020104020203" pitchFamily="34" charset="0"/>
              </a:rPr>
              <a:t>sort </a:t>
            </a:r>
            <a:r>
              <a:rPr lang="en-US" altLang="ko-KR" sz="1400" dirty="0" smtClean="0">
                <a:latin typeface="Gill Sans MT" panose="020B0502020104020203" pitchFamily="34" charset="0"/>
              </a:rPr>
              <a:t>the twitter_sampled.txt, the sorted data is called ‘sorted_id_list.txt’. </a:t>
            </a:r>
          </a:p>
          <a:p>
            <a:pPr latinLnBrk="0"/>
            <a:endParaRPr lang="en-US" altLang="ko-KR" sz="1400" dirty="0" smtClean="0">
              <a:latin typeface="Gill Sans MT" panose="020B0502020104020203" pitchFamily="34" charset="0"/>
            </a:endParaRPr>
          </a:p>
          <a:p>
            <a:pPr latinLnBrk="0"/>
            <a:r>
              <a:rPr lang="en-US" altLang="ko-KR" sz="1400" dirty="0" smtClean="0">
                <a:latin typeface="Gill Sans MT" panose="020B0502020104020203" pitchFamily="34" charset="0"/>
              </a:rPr>
              <a:t>&lt;</a:t>
            </a:r>
            <a:r>
              <a:rPr lang="en-US" altLang="ko-KR" sz="1400" dirty="0">
                <a:latin typeface="Gill Sans MT" panose="020B0502020104020203" pitchFamily="34" charset="0"/>
              </a:rPr>
              <a:t>L</a:t>
            </a:r>
            <a:r>
              <a:rPr lang="en-US" altLang="ko-KR" sz="1400" dirty="0" smtClean="0">
                <a:latin typeface="Gill Sans MT" panose="020B0502020104020203" pitchFamily="34" charset="0"/>
              </a:rPr>
              <a:t>inux code&gt;</a:t>
            </a:r>
          </a:p>
          <a:p>
            <a:pPr latinLnBrk="0"/>
            <a:endParaRPr lang="en-US" altLang="ko-KR" sz="1400" dirty="0" smtClean="0">
              <a:latin typeface="Gill Sans MT" panose="020B0502020104020203" pitchFamily="34" charset="0"/>
            </a:endParaRPr>
          </a:p>
          <a:p>
            <a:pPr latinLnBrk="0"/>
            <a:r>
              <a:rPr lang="en-US" altLang="ko-KR" sz="1400" dirty="0" smtClean="0">
                <a:latin typeface="Gill Sans MT" panose="020B0502020104020203" pitchFamily="34" charset="0"/>
              </a:rPr>
              <a:t>cat </a:t>
            </a:r>
            <a:r>
              <a:rPr lang="en-US" altLang="ko-KR" sz="1400" dirty="0">
                <a:latin typeface="Gill Sans MT" panose="020B0502020104020203" pitchFamily="34" charset="0"/>
              </a:rPr>
              <a:t>twitter_sampled.txt | cut -d " " -f 1 | sort -n | </a:t>
            </a:r>
            <a:r>
              <a:rPr lang="en-US" altLang="ko-KR" sz="1400" dirty="0" err="1">
                <a:latin typeface="Gill Sans MT" panose="020B0502020104020203" pitchFamily="34" charset="0"/>
              </a:rPr>
              <a:t>uniq</a:t>
            </a:r>
            <a:r>
              <a:rPr lang="en-US" altLang="ko-KR" sz="1400" dirty="0">
                <a:latin typeface="Gill Sans MT" panose="020B0502020104020203" pitchFamily="34" charset="0"/>
              </a:rPr>
              <a:t> &gt; sort1</a:t>
            </a:r>
          </a:p>
          <a:p>
            <a:pPr latinLnBrk="0"/>
            <a:r>
              <a:rPr lang="en-US" altLang="ko-KR" sz="1400" dirty="0" smtClean="0">
                <a:latin typeface="Gill Sans MT" panose="020B0502020104020203" pitchFamily="34" charset="0"/>
              </a:rPr>
              <a:t>cat </a:t>
            </a:r>
            <a:r>
              <a:rPr lang="en-US" altLang="ko-KR" sz="1400" dirty="0">
                <a:latin typeface="Gill Sans MT" panose="020B0502020104020203" pitchFamily="34" charset="0"/>
              </a:rPr>
              <a:t>twitter_sampled.txt | cut -d " " -f 2 | sort -n | </a:t>
            </a:r>
            <a:r>
              <a:rPr lang="en-US" altLang="ko-KR" sz="1400" dirty="0" err="1">
                <a:latin typeface="Gill Sans MT" panose="020B0502020104020203" pitchFamily="34" charset="0"/>
              </a:rPr>
              <a:t>uniq</a:t>
            </a:r>
            <a:r>
              <a:rPr lang="en-US" altLang="ko-KR" sz="1400" dirty="0">
                <a:latin typeface="Gill Sans MT" panose="020B0502020104020203" pitchFamily="34" charset="0"/>
              </a:rPr>
              <a:t> &gt; sort2</a:t>
            </a:r>
          </a:p>
          <a:p>
            <a:pPr latinLnBrk="0"/>
            <a:r>
              <a:rPr lang="en-US" altLang="ko-KR" sz="1400" dirty="0" smtClean="0">
                <a:latin typeface="Gill Sans MT" panose="020B0502020104020203" pitchFamily="34" charset="0"/>
              </a:rPr>
              <a:t>cat </a:t>
            </a:r>
            <a:r>
              <a:rPr lang="en-US" altLang="ko-KR" sz="1400" dirty="0">
                <a:latin typeface="Gill Sans MT" panose="020B0502020104020203" pitchFamily="34" charset="0"/>
              </a:rPr>
              <a:t>sort1 sort2 | sort -n | </a:t>
            </a:r>
            <a:r>
              <a:rPr lang="en-US" altLang="ko-KR" sz="1400" dirty="0" err="1">
                <a:latin typeface="Gill Sans MT" panose="020B0502020104020203" pitchFamily="34" charset="0"/>
              </a:rPr>
              <a:t>uniq</a:t>
            </a:r>
            <a:r>
              <a:rPr lang="en-US" altLang="ko-KR" sz="1400" dirty="0">
                <a:latin typeface="Gill Sans MT" panose="020B0502020104020203" pitchFamily="34" charset="0"/>
              </a:rPr>
              <a:t> &gt; </a:t>
            </a:r>
            <a:r>
              <a:rPr lang="en-US" altLang="ko-KR" sz="1400" dirty="0" smtClean="0">
                <a:latin typeface="Gill Sans MT" panose="020B0502020104020203" pitchFamily="34" charset="0"/>
              </a:rPr>
              <a:t>id_list.txt</a:t>
            </a:r>
          </a:p>
          <a:p>
            <a:pPr latinLnBrk="0"/>
            <a:endParaRPr lang="en-US" altLang="ko-KR" sz="1400" dirty="0">
              <a:latin typeface="Gill Sans MT" panose="020B0502020104020203" pitchFamily="34" charset="0"/>
            </a:endParaRPr>
          </a:p>
          <a:p>
            <a:pPr latinLnBrk="0"/>
            <a:endParaRPr lang="ko-KR" altLang="ko-KR" sz="1400" kern="100" dirty="0">
              <a:latin typeface="Gill Sans MT" panose="020B0502020104020203" pitchFamily="34" charset="0"/>
              <a:cs typeface="Times New Roman" panose="02020603050405020304" pitchFamily="18" charset="0"/>
            </a:endParaRPr>
          </a:p>
          <a:p>
            <a:r>
              <a:rPr lang="en-US" altLang="ko-KR" sz="1400" kern="0" dirty="0">
                <a:solidFill>
                  <a:srgbClr val="000000"/>
                </a:solidFill>
                <a:latin typeface="Gill Sans MT" panose="020B0502020104020203" pitchFamily="34" charset="0"/>
                <a:ea typeface="굴림" panose="020B0600000101010101" pitchFamily="34" charset="-127"/>
                <a:cs typeface="Arial" panose="020B0604020202020204" pitchFamily="34" charset="0"/>
              </a:rPr>
              <a:t>  </a:t>
            </a:r>
            <a:r>
              <a:rPr lang="en" altLang="ko-KR" sz="1400" dirty="0">
                <a:latin typeface="Gill Sans MT" panose="020B0502020104020203" pitchFamily="34" charset="0"/>
              </a:rPr>
              <a:t/>
            </a:r>
            <a:br>
              <a:rPr lang="en" altLang="ko-KR" sz="1400" dirty="0">
                <a:latin typeface="Gill Sans MT" panose="020B0502020104020203" pitchFamily="34" charset="0"/>
              </a:rPr>
            </a:br>
            <a:endParaRPr lang="ko-KR" altLang="ko-KR" sz="1400" kern="1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153786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R] 4">
            <a:extLst>
              <a:ext uri="{FF2B5EF4-FFF2-40B4-BE49-F238E27FC236}">
                <a16:creationId xmlns="" xmlns:a16="http://schemas.microsoft.com/office/drawing/2014/main" id="{F9F0E7A4-230F-1042-8C47-A87572720D12}"/>
              </a:ext>
            </a:extLst>
          </p:cNvPr>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직사각형 12">
            <a:extLst>
              <a:ext uri="{FF2B5EF4-FFF2-40B4-BE49-F238E27FC236}">
                <a16:creationId xmlns="" xmlns:a16="http://schemas.microsoft.com/office/drawing/2014/main" id="{56CEAF48-FB37-E841-86C6-D489D6ED3E5F}"/>
              </a:ext>
            </a:extLst>
          </p:cNvPr>
          <p:cNvSpPr/>
          <p:nvPr/>
        </p:nvSpPr>
        <p:spPr>
          <a:xfrm>
            <a:off x="6142655" y="467251"/>
            <a:ext cx="6096000" cy="369332"/>
          </a:xfrm>
          <a:prstGeom prst="rect">
            <a:avLst/>
          </a:prstGeom>
        </p:spPr>
        <p:txBody>
          <a:bodyPr>
            <a:spAutoFit/>
          </a:bodyPr>
          <a:lstStyle/>
          <a:p>
            <a:pPr latinLnBrk="0"/>
            <a:r>
              <a:rPr lang="en-US" altLang="ko-KR" kern="0" dirty="0">
                <a:solidFill>
                  <a:srgbClr val="000000"/>
                </a:solidFill>
                <a:effectLst/>
                <a:latin typeface="Gill Sans MT" panose="020B0502020104020203" pitchFamily="34" charset="0"/>
                <a:ea typeface="굴림" panose="020B0600000101010101" pitchFamily="34" charset="-127"/>
                <a:cs typeface="Arial" panose="020B0604020202020204" pitchFamily="34" charset="0"/>
              </a:rPr>
              <a:t>Tips for TA running my code</a:t>
            </a:r>
            <a:endParaRPr lang="ko-KR" altLang="ko-KR" kern="100" dirty="0">
              <a:latin typeface="Gill Sans MT" panose="020B0502020104020203" pitchFamily="34" charset="0"/>
              <a:cs typeface="Times New Roman" panose="02020603050405020304" pitchFamily="18" charset="0"/>
            </a:endParaRPr>
          </a:p>
        </p:txBody>
      </p:sp>
      <p:sp>
        <p:nvSpPr>
          <p:cNvPr id="14" name="직사각형 13">
            <a:extLst>
              <a:ext uri="{FF2B5EF4-FFF2-40B4-BE49-F238E27FC236}">
                <a16:creationId xmlns="" xmlns:a16="http://schemas.microsoft.com/office/drawing/2014/main" id="{BC6806BE-8C21-4443-9945-E8DD69C32FCE}"/>
              </a:ext>
            </a:extLst>
          </p:cNvPr>
          <p:cNvSpPr/>
          <p:nvPr/>
        </p:nvSpPr>
        <p:spPr>
          <a:xfrm>
            <a:off x="6096000" y="917834"/>
            <a:ext cx="6096000" cy="523220"/>
          </a:xfrm>
          <a:prstGeom prst="rect">
            <a:avLst/>
          </a:prstGeom>
        </p:spPr>
        <p:txBody>
          <a:bodyPr>
            <a:spAutoFit/>
          </a:bodyPr>
          <a:lstStyle/>
          <a:p>
            <a:pPr algn="just"/>
            <a:r>
              <a:rPr lang="en-US" altLang="ko-KR" sz="1400" kern="100" dirty="0">
                <a:latin typeface="Gill Sans MT" panose="020B0502020104020203" pitchFamily="34" charset="0"/>
                <a:cs typeface="Times New Roman" panose="02020603050405020304" pitchFamily="18" charset="0"/>
              </a:rPr>
              <a:t>To run the </a:t>
            </a:r>
            <a:r>
              <a:rPr lang="en-US" altLang="ko-KR" sz="1400" kern="100" dirty="0" smtClean="0">
                <a:latin typeface="Gill Sans MT" panose="020B0502020104020203" pitchFamily="34" charset="0"/>
                <a:cs typeface="Times New Roman" panose="02020603050405020304" pitchFamily="18" charset="0"/>
              </a:rPr>
              <a:t>code, you need a text input file which name is </a:t>
            </a:r>
            <a:r>
              <a:rPr lang="en-US" altLang="ko-KR" sz="1400" dirty="0">
                <a:latin typeface="Gill Sans MT" panose="020B0502020104020203" pitchFamily="34" charset="0"/>
              </a:rPr>
              <a:t>‘sorted_id_list.txt</a:t>
            </a:r>
            <a:r>
              <a:rPr lang="en-US" altLang="ko-KR" sz="1400" dirty="0" smtClean="0">
                <a:latin typeface="Gill Sans MT" panose="020B0502020104020203" pitchFamily="34" charset="0"/>
              </a:rPr>
              <a:t>’. I will submit this project, by attaching “sorted_id_list.txt” together.  </a:t>
            </a:r>
            <a:r>
              <a:rPr lang="en-US" altLang="ko-KR" sz="1400" kern="100" dirty="0" smtClean="0">
                <a:latin typeface="Gill Sans MT" panose="020B0502020104020203" pitchFamily="34" charset="0"/>
                <a:cs typeface="Times New Roman" panose="02020603050405020304" pitchFamily="18" charset="0"/>
              </a:rPr>
              <a:t> </a:t>
            </a:r>
            <a:endParaRPr lang="en-US" altLang="ko-KR" sz="1400" kern="100" dirty="0">
              <a:latin typeface="Gill Sans MT" panose="020B0502020104020203" pitchFamily="34" charset="0"/>
              <a:cs typeface="Times New Roman" panose="02020603050405020304" pitchFamily="18" charset="0"/>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50" y="3394637"/>
            <a:ext cx="5059680" cy="2956560"/>
          </a:xfrm>
          <a:prstGeom prst="rect">
            <a:avLst/>
          </a:prstGeom>
          <a:ln>
            <a:solidFill>
              <a:schemeClr val="tx1"/>
            </a:solidFill>
          </a:ln>
        </p:spPr>
      </p:pic>
      <p:sp>
        <p:nvSpPr>
          <p:cNvPr id="16" name="직사각형 15">
            <a:extLst>
              <a:ext uri="{FF2B5EF4-FFF2-40B4-BE49-F238E27FC236}">
                <a16:creationId xmlns="" xmlns:a16="http://schemas.microsoft.com/office/drawing/2014/main" id="{C7E17FB9-1D2A-5B4B-8E84-B042957B6606}"/>
              </a:ext>
            </a:extLst>
          </p:cNvPr>
          <p:cNvSpPr/>
          <p:nvPr/>
        </p:nvSpPr>
        <p:spPr>
          <a:xfrm>
            <a:off x="0" y="394614"/>
            <a:ext cx="6096000" cy="3539430"/>
          </a:xfrm>
          <a:prstGeom prst="rect">
            <a:avLst/>
          </a:prstGeom>
        </p:spPr>
        <p:txBody>
          <a:bodyPr>
            <a:spAutoFit/>
          </a:bodyPr>
          <a:lstStyle/>
          <a:p>
            <a:r>
              <a:rPr lang="en-US" altLang="ko-KR" sz="1400" dirty="0" smtClean="0">
                <a:latin typeface="Gill Sans MT" panose="020B0502020104020203" pitchFamily="34" charset="0"/>
              </a:rPr>
              <a:t>   We will store the data in the array which name is ‘</a:t>
            </a:r>
            <a:r>
              <a:rPr lang="en-US" altLang="ko-KR" sz="1400" dirty="0" err="1" smtClean="0">
                <a:latin typeface="Gill Sans MT" panose="020B0502020104020203" pitchFamily="34" charset="0"/>
              </a:rPr>
              <a:t>userData</a:t>
            </a:r>
            <a:r>
              <a:rPr lang="en-US" altLang="ko-KR" sz="1400" dirty="0" smtClean="0">
                <a:latin typeface="Gill Sans MT" panose="020B0502020104020203" pitchFamily="34" charset="0"/>
              </a:rPr>
              <a:t>’. Then w</a:t>
            </a:r>
            <a:r>
              <a:rPr lang="en" altLang="ko-KR" sz="1400" dirty="0" smtClean="0">
                <a:latin typeface="Gill Sans MT" panose="020B0502020104020203" pitchFamily="34" charset="0"/>
              </a:rPr>
              <a:t>e will define several method, which names are  ‘insert’, ‘b_search’, and ‘dfs’. </a:t>
            </a:r>
            <a:r>
              <a:rPr lang="en-US" altLang="ko-KR" sz="1400" dirty="0" smtClean="0">
                <a:latin typeface="Gill Sans MT" panose="020B0502020104020203" pitchFamily="34" charset="0"/>
              </a:rPr>
              <a:t>T</a:t>
            </a:r>
            <a:r>
              <a:rPr lang="en" altLang="ko-KR" sz="1400" dirty="0" smtClean="0">
                <a:latin typeface="Gill Sans MT" panose="020B0502020104020203" pitchFamily="34" charset="0"/>
              </a:rPr>
              <a:t>he method ‘insert’ is to store the data into the array ‘userData’. </a:t>
            </a:r>
            <a:r>
              <a:rPr lang="en-US" altLang="ko-KR" sz="1400" dirty="0" smtClean="0">
                <a:latin typeface="Gill Sans MT" panose="020B0502020104020203" pitchFamily="34" charset="0"/>
              </a:rPr>
              <a:t>‘</a:t>
            </a:r>
            <a:r>
              <a:rPr lang="en-US" altLang="ko-KR" sz="1400" dirty="0" err="1" smtClean="0">
                <a:latin typeface="Gill Sans MT" panose="020B0502020104020203" pitchFamily="34" charset="0"/>
              </a:rPr>
              <a:t>b_search</a:t>
            </a:r>
            <a:r>
              <a:rPr lang="en-US" altLang="ko-KR" sz="1400" dirty="0" smtClean="0">
                <a:latin typeface="Gill Sans MT" panose="020B0502020104020203" pitchFamily="34" charset="0"/>
              </a:rPr>
              <a:t>’ does binary search. And the method which name is ‘</a:t>
            </a:r>
            <a:r>
              <a:rPr lang="en-US" altLang="ko-KR" sz="1400" dirty="0" err="1" smtClean="0">
                <a:latin typeface="Gill Sans MT" panose="020B0502020104020203" pitchFamily="34" charset="0"/>
              </a:rPr>
              <a:t>dfs</a:t>
            </a:r>
            <a:r>
              <a:rPr lang="en-US" altLang="ko-KR" sz="1400" dirty="0" smtClean="0">
                <a:latin typeface="Gill Sans MT" panose="020B0502020104020203" pitchFamily="34" charset="0"/>
              </a:rPr>
              <a:t>’ implements depth first algorithm. To get the max distance in these data, we will use an </a:t>
            </a:r>
            <a:r>
              <a:rPr lang="en-US" altLang="ko-KR" sz="1400" dirty="0" err="1" smtClean="0">
                <a:latin typeface="Gill Sans MT" panose="020B0502020104020203" pitchFamily="34" charset="0"/>
              </a:rPr>
              <a:t>int</a:t>
            </a:r>
            <a:r>
              <a:rPr lang="en-US" altLang="ko-KR" sz="1400" dirty="0" smtClean="0">
                <a:latin typeface="Gill Sans MT" panose="020B0502020104020203" pitchFamily="34" charset="0"/>
              </a:rPr>
              <a:t> variable which name is ‘visited’ which purpose is to avoid duplication.  And finally, by using recursion, </a:t>
            </a:r>
            <a:r>
              <a:rPr lang="en-US" altLang="ko-KR" sz="1400" dirty="0" smtClean="0">
                <a:latin typeface="Gill Sans MT" panose="020B0502020104020203" pitchFamily="34" charset="0"/>
              </a:rPr>
              <a:t> and time complexity, we </a:t>
            </a:r>
            <a:r>
              <a:rPr lang="en-US" altLang="ko-KR" sz="1400" dirty="0" smtClean="0">
                <a:latin typeface="Gill Sans MT" panose="020B0502020104020203" pitchFamily="34" charset="0"/>
              </a:rPr>
              <a:t>can solve that problem.  </a:t>
            </a:r>
            <a:endParaRPr lang="en" altLang="ko-KR" sz="1400" dirty="0">
              <a:latin typeface="Gill Sans MT" panose="020B0502020104020203" pitchFamily="34" charset="0"/>
            </a:endParaRPr>
          </a:p>
          <a:p>
            <a:pPr lvl="0"/>
            <a:r>
              <a:rPr lang="en" altLang="ko-KR" sz="1400" dirty="0" smtClean="0">
                <a:latin typeface="Gill Sans MT" panose="020B0502020104020203" pitchFamily="34" charset="0"/>
              </a:rPr>
              <a:t> </a:t>
            </a:r>
            <a:r>
              <a:rPr lang="en" altLang="ko-KR" sz="1400" dirty="0" smtClean="0">
                <a:latin typeface="Gill Sans MT" panose="020B0502020104020203" pitchFamily="34" charset="0"/>
              </a:rPr>
              <a:t>  In other words, </a:t>
            </a:r>
            <a:r>
              <a:rPr lang="en-US" altLang="ko-KR" sz="1400" dirty="0">
                <a:solidFill>
                  <a:srgbClr val="666666"/>
                </a:solidFill>
              </a:rPr>
              <a:t> </a:t>
            </a:r>
            <a:r>
              <a:rPr lang="en-US" altLang="ko-KR" sz="1400" dirty="0" smtClean="0">
                <a:latin typeface="Gill Sans MT" panose="020B0502020104020203" pitchFamily="34" charset="0"/>
              </a:rPr>
              <a:t>a </a:t>
            </a:r>
            <a:r>
              <a:rPr lang="ko" altLang="ko-KR" sz="1400" dirty="0" smtClean="0">
                <a:latin typeface="Gill Sans MT" panose="020B0502020104020203" pitchFamily="34" charset="0"/>
              </a:rPr>
              <a:t>user </a:t>
            </a:r>
            <a:r>
              <a:rPr lang="ko" altLang="ko-KR" sz="1400" dirty="0">
                <a:latin typeface="Gill Sans MT" panose="020B0502020104020203" pitchFamily="34" charset="0"/>
              </a:rPr>
              <a:t>passes the value </a:t>
            </a:r>
            <a:r>
              <a:rPr lang="ko" altLang="ko-KR" sz="1400" dirty="0" smtClean="0">
                <a:latin typeface="Gill Sans MT" panose="020B0502020104020203" pitchFamily="34" charset="0"/>
              </a:rPr>
              <a:t>of</a:t>
            </a:r>
            <a:r>
              <a:rPr lang="en-US" altLang="ko" sz="1400" dirty="0" smtClean="0">
                <a:latin typeface="Gill Sans MT" panose="020B0502020104020203" pitchFamily="34" charset="0"/>
              </a:rPr>
              <a:t> ‘</a:t>
            </a:r>
            <a:r>
              <a:rPr lang="en-US" altLang="ko" sz="1400" dirty="0" err="1" smtClean="0">
                <a:latin typeface="Gill Sans MT" panose="020B0502020104020203" pitchFamily="34" charset="0"/>
              </a:rPr>
              <a:t>cnt</a:t>
            </a:r>
            <a:r>
              <a:rPr lang="en-US" altLang="ko" sz="1400" dirty="0" smtClean="0">
                <a:latin typeface="Gill Sans MT" panose="020B0502020104020203" pitchFamily="34" charset="0"/>
              </a:rPr>
              <a:t>++’</a:t>
            </a:r>
            <a:r>
              <a:rPr lang="ko" altLang="ko-KR" sz="1400" dirty="0" smtClean="0">
                <a:latin typeface="Gill Sans MT" panose="020B0502020104020203" pitchFamily="34" charset="0"/>
              </a:rPr>
              <a:t> </a:t>
            </a:r>
            <a:r>
              <a:rPr lang="ko" altLang="ko-KR" sz="1400" dirty="0">
                <a:latin typeface="Gill Sans MT" panose="020B0502020104020203" pitchFamily="34" charset="0"/>
              </a:rPr>
              <a:t>to the following users. Users who receive the value recursively give </a:t>
            </a:r>
            <a:r>
              <a:rPr lang="en-US" altLang="ko" sz="1400" dirty="0" smtClean="0">
                <a:latin typeface="Gill Sans MT" panose="020B0502020104020203" pitchFamily="34" charset="0"/>
              </a:rPr>
              <a:t>‘</a:t>
            </a:r>
            <a:r>
              <a:rPr lang="en-US" altLang="ko" sz="1400" dirty="0" err="1" smtClean="0">
                <a:latin typeface="Gill Sans MT" panose="020B0502020104020203" pitchFamily="34" charset="0"/>
              </a:rPr>
              <a:t>cnt</a:t>
            </a:r>
            <a:r>
              <a:rPr lang="en-US" altLang="ko" sz="1400" dirty="0" smtClean="0">
                <a:latin typeface="Gill Sans MT" panose="020B0502020104020203" pitchFamily="34" charset="0"/>
              </a:rPr>
              <a:t>++’</a:t>
            </a:r>
            <a:r>
              <a:rPr lang="ko" altLang="ko-KR" sz="1400" dirty="0" smtClean="0">
                <a:latin typeface="Gill Sans MT" panose="020B0502020104020203" pitchFamily="34" charset="0"/>
              </a:rPr>
              <a:t> </a:t>
            </a:r>
            <a:r>
              <a:rPr lang="ko" altLang="ko-KR" sz="1400" dirty="0">
                <a:latin typeface="Gill Sans MT" panose="020B0502020104020203" pitchFamily="34" charset="0"/>
              </a:rPr>
              <a:t>to following users until they can no longer proceed</a:t>
            </a:r>
            <a:r>
              <a:rPr lang="ko" altLang="ko-KR" sz="1400" dirty="0" smtClean="0">
                <a:latin typeface="Gill Sans MT" panose="020B0502020104020203" pitchFamily="34" charset="0"/>
              </a:rPr>
              <a:t>.</a:t>
            </a:r>
            <a:r>
              <a:rPr lang="en-US" altLang="ko" sz="1400" dirty="0" smtClean="0">
                <a:latin typeface="Gill Sans MT" panose="020B0502020104020203" pitchFamily="34" charset="0"/>
              </a:rPr>
              <a:t> In code, we define a variable which name is  ‘</a:t>
            </a:r>
            <a:r>
              <a:rPr lang="en-US" altLang="ko" sz="1400" dirty="0" err="1" smtClean="0">
                <a:latin typeface="Gill Sans MT" panose="020B0502020104020203" pitchFamily="34" charset="0"/>
              </a:rPr>
              <a:t>cnt_max</a:t>
            </a:r>
            <a:r>
              <a:rPr lang="en-US" altLang="ko" sz="1400" dirty="0" smtClean="0">
                <a:latin typeface="Gill Sans MT" panose="020B0502020104020203" pitchFamily="34" charset="0"/>
              </a:rPr>
              <a:t>’. If </a:t>
            </a:r>
            <a:r>
              <a:rPr lang="en-US" altLang="ko" sz="1400" dirty="0" err="1" smtClean="0">
                <a:latin typeface="Gill Sans MT" panose="020B0502020104020203" pitchFamily="34" charset="0"/>
              </a:rPr>
              <a:t>cnt</a:t>
            </a:r>
            <a:r>
              <a:rPr lang="en-US" altLang="ko" sz="1400" dirty="0" smtClean="0">
                <a:latin typeface="Gill Sans MT" panose="020B0502020104020203" pitchFamily="34" charset="0"/>
              </a:rPr>
              <a:t> is </a:t>
            </a:r>
          </a:p>
          <a:p>
            <a:pPr lvl="0"/>
            <a:r>
              <a:rPr lang="en-US" altLang="ko" sz="1400" dirty="0" smtClean="0">
                <a:latin typeface="Gill Sans MT" panose="020B0502020104020203" pitchFamily="34" charset="0"/>
              </a:rPr>
              <a:t>bigger than the maximum value, we save the </a:t>
            </a:r>
            <a:r>
              <a:rPr lang="en-US" altLang="ko" sz="1400" dirty="0" err="1" smtClean="0">
                <a:latin typeface="Gill Sans MT" panose="020B0502020104020203" pitchFamily="34" charset="0"/>
              </a:rPr>
              <a:t>cnt</a:t>
            </a:r>
            <a:r>
              <a:rPr lang="en-US" altLang="ko" sz="1400" dirty="0" smtClean="0">
                <a:latin typeface="Gill Sans MT" panose="020B0502020104020203" pitchFamily="34" charset="0"/>
              </a:rPr>
              <a:t> value into </a:t>
            </a:r>
            <a:r>
              <a:rPr lang="en-US" altLang="ko" sz="1400" dirty="0" err="1" smtClean="0">
                <a:latin typeface="Gill Sans MT" panose="020B0502020104020203" pitchFamily="34" charset="0"/>
              </a:rPr>
              <a:t>cnt_max</a:t>
            </a:r>
            <a:r>
              <a:rPr lang="en-US" altLang="ko" sz="1400" dirty="0" smtClean="0">
                <a:latin typeface="Gill Sans MT" panose="020B0502020104020203" pitchFamily="34" charset="0"/>
              </a:rPr>
              <a:t>.  Than we can compare with two users whose value is bigger than another one. </a:t>
            </a:r>
            <a:endParaRPr lang="ko" altLang="ko-KR" sz="1400" dirty="0">
              <a:latin typeface="Gill Sans MT" panose="020B0502020104020203" pitchFamily="34" charset="0"/>
            </a:endParaRPr>
          </a:p>
          <a:p>
            <a:endParaRPr lang="en" altLang="ko-KR" sz="1400" dirty="0" smtClean="0">
              <a:latin typeface="Gill Sans MT" panose="020B0502020104020203" pitchFamily="34" charset="0"/>
            </a:endParaRPr>
          </a:p>
          <a:p>
            <a:r>
              <a:rPr lang="en" altLang="ko-KR" sz="1400" dirty="0">
                <a:latin typeface="Gill Sans MT" panose="020B0502020104020203" pitchFamily="34" charset="0"/>
              </a:rPr>
              <a:t> </a:t>
            </a:r>
            <a:r>
              <a:rPr lang="en" altLang="ko-KR" sz="1400" dirty="0" smtClean="0">
                <a:latin typeface="Gill Sans MT" panose="020B0502020104020203" pitchFamily="34" charset="0"/>
              </a:rPr>
              <a:t>  </a:t>
            </a:r>
            <a:endParaRPr lang="en" altLang="ko-KR" sz="1400" dirty="0" smtClean="0">
              <a:latin typeface="Gill Sans MT" panose="020B0502020104020203" pitchFamily="34" charset="0"/>
            </a:endParaRPr>
          </a:p>
          <a:p>
            <a:r>
              <a:rPr lang="en" altLang="ko-KR" sz="1400" dirty="0">
                <a:latin typeface="Gill Sans MT" panose="020B0502020104020203" pitchFamily="34" charset="0"/>
              </a:rPr>
              <a:t/>
            </a:r>
            <a:br>
              <a:rPr lang="en" altLang="ko-KR" sz="1400" dirty="0">
                <a:latin typeface="Gill Sans MT" panose="020B0502020104020203" pitchFamily="34" charset="0"/>
              </a:rPr>
            </a:br>
            <a:endParaRPr lang="ko-KR" altLang="en-US" sz="1400" dirty="0">
              <a:latin typeface="Gill Sans MT" panose="020B0502020104020203" pitchFamily="34" charset="0"/>
            </a:endParaRPr>
          </a:p>
        </p:txBody>
      </p:sp>
    </p:spTree>
    <p:extLst>
      <p:ext uri="{BB962C8B-B14F-4D97-AF65-F5344CB8AC3E}">
        <p14:creationId xmlns:p14="http://schemas.microsoft.com/office/powerpoint/2010/main" val="33910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5988653F-E745-C449-B2F2-FE3F0150000B}"/>
              </a:ext>
            </a:extLst>
          </p:cNvPr>
          <p:cNvSpPr/>
          <p:nvPr/>
        </p:nvSpPr>
        <p:spPr>
          <a:xfrm>
            <a:off x="0" y="448744"/>
            <a:ext cx="5894962" cy="3139321"/>
          </a:xfrm>
          <a:prstGeom prst="rect">
            <a:avLst/>
          </a:prstGeom>
        </p:spPr>
        <p:txBody>
          <a:bodyPr wrap="square">
            <a:spAutoFit/>
          </a:bodyPr>
          <a:lstStyle/>
          <a:p>
            <a:pPr latinLnBrk="0"/>
            <a:r>
              <a:rPr lang="en-US" altLang="ko-KR" sz="1600" kern="0" dirty="0">
                <a:solidFill>
                  <a:srgbClr val="000000"/>
                </a:solidFill>
                <a:latin typeface="Gill Sans MT" panose="020B0502020104020203" pitchFamily="34" charset="0"/>
                <a:ea typeface="굴림" panose="020B0600000101010101" pitchFamily="34" charset="-127"/>
                <a:cs typeface="Arial" panose="020B0604020202020204" pitchFamily="34" charset="0"/>
              </a:rPr>
              <a:t>Overview : </a:t>
            </a:r>
            <a:r>
              <a:rPr lang="en-US" altLang="ko-KR" sz="1600" dirty="0">
                <a:latin typeface="Gill Sans MT" panose="020B0502020104020203" pitchFamily="34" charset="0"/>
              </a:rPr>
              <a:t>Undirected Graph and DFS</a:t>
            </a:r>
            <a:endParaRPr lang="ko-KR" altLang="ko-KR" sz="1000" kern="100" dirty="0">
              <a:latin typeface="Gill Sans MT" panose="020B0502020104020203" pitchFamily="34" charset="0"/>
              <a:cs typeface="Times New Roman" panose="02020603050405020304" pitchFamily="18" charset="0"/>
            </a:endParaRPr>
          </a:p>
          <a:p>
            <a:r>
              <a:rPr lang="en-US" altLang="ko-KR" sz="1400" kern="0" dirty="0">
                <a:solidFill>
                  <a:srgbClr val="000000"/>
                </a:solidFill>
                <a:latin typeface="Gill Sans MT" panose="020B0502020104020203" pitchFamily="34" charset="0"/>
                <a:ea typeface="굴림" panose="020B0600000101010101" pitchFamily="34" charset="-127"/>
                <a:cs typeface="Arial" panose="020B0604020202020204" pitchFamily="34" charset="0"/>
              </a:rPr>
              <a:t>  </a:t>
            </a:r>
            <a:r>
              <a:rPr lang="en-US" altLang="ko-KR" sz="1400" dirty="0">
                <a:latin typeface="Gill Sans MT" panose="020B0502020104020203" pitchFamily="34" charset="0"/>
              </a:rPr>
              <a:t>Our data is relation data set, so I</a:t>
            </a:r>
            <a:r>
              <a:rPr lang="en-US" altLang="ko-KR" sz="1400" dirty="0" smtClean="0">
                <a:latin typeface="Gill Sans MT" panose="020B0502020104020203" pitchFamily="34" charset="0"/>
              </a:rPr>
              <a:t> </a:t>
            </a:r>
            <a:r>
              <a:rPr lang="en-US" altLang="ko-KR" sz="1400" dirty="0">
                <a:latin typeface="Gill Sans MT" panose="020B0502020104020203" pitchFamily="34" charset="0"/>
              </a:rPr>
              <a:t>think directed graph structure is good for this data. because (X Y) means (X -&gt; Y), not (Y-&gt;X).  once I</a:t>
            </a:r>
            <a:r>
              <a:rPr lang="en-US" altLang="ko-KR" sz="1400" dirty="0" smtClean="0">
                <a:latin typeface="Gill Sans MT" panose="020B0502020104020203" pitchFamily="34" charset="0"/>
              </a:rPr>
              <a:t> </a:t>
            </a:r>
            <a:r>
              <a:rPr lang="en-US" altLang="ko-KR" sz="1400" dirty="0">
                <a:latin typeface="Gill Sans MT" panose="020B0502020104020203" pitchFamily="34" charset="0"/>
              </a:rPr>
              <a:t>use graph, problem just been easier than I</a:t>
            </a:r>
            <a:r>
              <a:rPr lang="en-US" altLang="ko-KR" sz="1400" dirty="0" smtClean="0">
                <a:latin typeface="Gill Sans MT" panose="020B0502020104020203" pitchFamily="34" charset="0"/>
              </a:rPr>
              <a:t> </a:t>
            </a:r>
            <a:r>
              <a:rPr lang="en-US" altLang="ko-KR" sz="1400" dirty="0">
                <a:latin typeface="Gill Sans MT" panose="020B0502020104020203" pitchFamily="34" charset="0"/>
              </a:rPr>
              <a:t>solved it first. </a:t>
            </a:r>
            <a:r>
              <a:rPr lang="en-US" altLang="ko-KR" sz="1400" dirty="0" smtClean="0">
                <a:latin typeface="Gill Sans MT" panose="020B0502020104020203" pitchFamily="34" charset="0"/>
              </a:rPr>
              <a:t>The </a:t>
            </a:r>
            <a:r>
              <a:rPr lang="en-US" altLang="ko-KR" sz="1400" dirty="0">
                <a:latin typeface="Gill Sans MT" panose="020B0502020104020203" pitchFamily="34" charset="0"/>
              </a:rPr>
              <a:t>3rd problem says X and Y are “connected” </a:t>
            </a:r>
            <a:r>
              <a:rPr lang="en-US" altLang="ko-KR" sz="1400" dirty="0" err="1">
                <a:latin typeface="Gill Sans MT" panose="020B0502020104020203" pitchFamily="34" charset="0"/>
              </a:rPr>
              <a:t>iff</a:t>
            </a:r>
            <a:r>
              <a:rPr lang="en-US" altLang="ko-KR" sz="1400" dirty="0">
                <a:latin typeface="Gill Sans MT" panose="020B0502020104020203" pitchFamily="34" charset="0"/>
              </a:rPr>
              <a:t> X follows Y, or Y follows X, or  there is another user Z who is connected with X and Y at the same time. </a:t>
            </a:r>
            <a:r>
              <a:rPr lang="en-US" altLang="ko-KR" sz="1400" dirty="0" smtClean="0">
                <a:latin typeface="Gill Sans MT" panose="020B0502020104020203" pitchFamily="34" charset="0"/>
              </a:rPr>
              <a:t>It </a:t>
            </a:r>
            <a:r>
              <a:rPr lang="en-US" altLang="ko-KR" sz="1400" dirty="0">
                <a:latin typeface="Gill Sans MT" panose="020B0502020104020203" pitchFamily="34" charset="0"/>
              </a:rPr>
              <a:t>means that we can consider directed edges into undirected edges which stand for “connected”. </a:t>
            </a:r>
            <a:r>
              <a:rPr lang="en-US" altLang="ko-KR" sz="1400" dirty="0" smtClean="0">
                <a:latin typeface="Gill Sans MT" panose="020B0502020104020203" pitchFamily="34" charset="0"/>
              </a:rPr>
              <a:t>So </a:t>
            </a:r>
            <a:r>
              <a:rPr lang="en-US" altLang="ko-KR" sz="1400" dirty="0">
                <a:latin typeface="Gill Sans MT" panose="020B0502020104020203" pitchFamily="34" charset="0"/>
              </a:rPr>
              <a:t>almost done, now we can easily answer the question that is every connected with another one? </a:t>
            </a:r>
            <a:r>
              <a:rPr lang="en-US" altLang="ko-KR" sz="1400" dirty="0" smtClean="0">
                <a:latin typeface="Gill Sans MT" panose="020B0502020104020203" pitchFamily="34" charset="0"/>
              </a:rPr>
              <a:t>In </a:t>
            </a:r>
            <a:r>
              <a:rPr lang="en-US" altLang="ko-KR" sz="1400" dirty="0">
                <a:latin typeface="Gill Sans MT" panose="020B0502020104020203" pitchFamily="34" charset="0"/>
              </a:rPr>
              <a:t>other words, are all members in twitter connected? umm… </a:t>
            </a:r>
            <a:r>
              <a:rPr lang="en-US" altLang="ko-KR" sz="1400" dirty="0" smtClean="0">
                <a:latin typeface="Gill Sans MT" panose="020B0502020104020203" pitchFamily="34" charset="0"/>
              </a:rPr>
              <a:t>At </a:t>
            </a:r>
            <a:r>
              <a:rPr lang="en-US" altLang="ko-KR" sz="1400" dirty="0">
                <a:latin typeface="Gill Sans MT" panose="020B0502020104020203" pitchFamily="34" charset="0"/>
              </a:rPr>
              <a:t>now I don’t know but DFS will tell us the answer. </a:t>
            </a:r>
            <a:r>
              <a:rPr lang="en-US" altLang="ko-KR" sz="1400" dirty="0" smtClean="0">
                <a:latin typeface="Gill Sans MT" panose="020B0502020104020203" pitchFamily="34" charset="0"/>
              </a:rPr>
              <a:t>Let’s </a:t>
            </a:r>
            <a:r>
              <a:rPr lang="en-US" altLang="ko-KR" sz="1400" dirty="0">
                <a:latin typeface="Gill Sans MT" panose="020B0502020104020203" pitchFamily="34" charset="0"/>
              </a:rPr>
              <a:t>see the DFS at algorithm part, but now we focus on how do I</a:t>
            </a:r>
            <a:r>
              <a:rPr lang="en-US" altLang="ko-KR" sz="1400" dirty="0" smtClean="0">
                <a:latin typeface="Gill Sans MT" panose="020B0502020104020203" pitchFamily="34" charset="0"/>
              </a:rPr>
              <a:t> </a:t>
            </a:r>
            <a:r>
              <a:rPr lang="en-US" altLang="ko-KR" sz="1400" dirty="0">
                <a:latin typeface="Gill Sans MT" panose="020B0502020104020203" pitchFamily="34" charset="0"/>
              </a:rPr>
              <a:t>put this data on limited memory.</a:t>
            </a:r>
          </a:p>
          <a:p>
            <a:r>
              <a:rPr lang="en-US" altLang="ko-KR" sz="1400" dirty="0">
                <a:latin typeface="Gill Sans MT" panose="020B0502020104020203" pitchFamily="34" charset="0"/>
              </a:rPr>
              <a:t/>
            </a:r>
            <a:br>
              <a:rPr lang="en-US" altLang="ko-KR" sz="1400" dirty="0">
                <a:latin typeface="Gill Sans MT" panose="020B0502020104020203" pitchFamily="34" charset="0"/>
              </a:rPr>
            </a:br>
            <a:r>
              <a:rPr lang="en" altLang="ko-KR" sz="1400" dirty="0">
                <a:latin typeface="Gill Sans MT" panose="020B0502020104020203" pitchFamily="34" charset="0"/>
              </a:rPr>
              <a:t/>
            </a:r>
            <a:br>
              <a:rPr lang="en" altLang="ko-KR" sz="1400" dirty="0">
                <a:latin typeface="Gill Sans MT" panose="020B0502020104020203" pitchFamily="34" charset="0"/>
              </a:rPr>
            </a:br>
            <a:endParaRPr lang="ko-KR" altLang="ko-KR" sz="1400" kern="100" dirty="0">
              <a:latin typeface="Gill Sans MT" panose="020B0502020104020203" pitchFamily="34" charset="0"/>
              <a:cs typeface="Times New Roman" panose="02020603050405020304" pitchFamily="18" charset="0"/>
            </a:endParaRPr>
          </a:p>
        </p:txBody>
      </p:sp>
      <p:sp>
        <p:nvSpPr>
          <p:cNvPr id="7" name="직사각형 6">
            <a:extLst>
              <a:ext uri="{FF2B5EF4-FFF2-40B4-BE49-F238E27FC236}">
                <a16:creationId xmlns="" xmlns:a16="http://schemas.microsoft.com/office/drawing/2014/main" id="{F7B71125-646A-624E-9823-8758E5D4A5C9}"/>
              </a:ext>
            </a:extLst>
          </p:cNvPr>
          <p:cNvSpPr/>
          <p:nvPr/>
        </p:nvSpPr>
        <p:spPr>
          <a:xfrm>
            <a:off x="0" y="0"/>
            <a:ext cx="1851789" cy="461665"/>
          </a:xfrm>
          <a:prstGeom prst="rect">
            <a:avLst/>
          </a:prstGeom>
        </p:spPr>
        <p:txBody>
          <a:bodyPr wrap="none">
            <a:spAutoFit/>
          </a:bodyPr>
          <a:lstStyle/>
          <a:p>
            <a:r>
              <a:rPr lang="en" altLang="ko-KR" sz="2400" dirty="0">
                <a:solidFill>
                  <a:srgbClr val="006DBF"/>
                </a:solidFill>
                <a:latin typeface="GillSansMT"/>
              </a:rPr>
              <a:t>Question </a:t>
            </a:r>
            <a:r>
              <a:rPr lang="en" altLang="ko-KR" sz="2400" dirty="0" smtClean="0">
                <a:solidFill>
                  <a:srgbClr val="006DBF"/>
                </a:solidFill>
                <a:latin typeface="GillSansMT"/>
              </a:rPr>
              <a:t>3 </a:t>
            </a:r>
            <a:endParaRPr lang="en" altLang="ko-KR" sz="2400" dirty="0">
              <a:effectLst/>
            </a:endParaRPr>
          </a:p>
        </p:txBody>
      </p:sp>
      <p:cxnSp>
        <p:nvCxnSpPr>
          <p:cNvPr id="14" name="직선 연결선[R] 13">
            <a:extLst>
              <a:ext uri="{FF2B5EF4-FFF2-40B4-BE49-F238E27FC236}">
                <a16:creationId xmlns="" xmlns:a16="http://schemas.microsoft.com/office/drawing/2014/main" id="{7DF6F08C-3FDF-914D-9E64-37BA614F53BB}"/>
              </a:ext>
            </a:extLst>
          </p:cNvPr>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직사각형 2">
            <a:extLst>
              <a:ext uri="{FF2B5EF4-FFF2-40B4-BE49-F238E27FC236}">
                <a16:creationId xmlns="" xmlns:a16="http://schemas.microsoft.com/office/drawing/2014/main" id="{C7E17FB9-1D2A-5B4B-8E84-B042957B6606}"/>
              </a:ext>
            </a:extLst>
          </p:cNvPr>
          <p:cNvSpPr/>
          <p:nvPr/>
        </p:nvSpPr>
        <p:spPr>
          <a:xfrm>
            <a:off x="6096000" y="245472"/>
            <a:ext cx="6096000" cy="3816429"/>
          </a:xfrm>
          <a:prstGeom prst="rect">
            <a:avLst/>
          </a:prstGeom>
        </p:spPr>
        <p:txBody>
          <a:bodyPr>
            <a:spAutoFit/>
          </a:bodyPr>
          <a:lstStyle/>
          <a:p>
            <a:r>
              <a:rPr lang="en-US" altLang="ko-KR" sz="1400" dirty="0" smtClean="0">
                <a:latin typeface="Gill Sans MT" panose="020B0502020104020203" pitchFamily="34" charset="0"/>
              </a:rPr>
              <a:t>   Fortunately</a:t>
            </a:r>
            <a:r>
              <a:rPr lang="en-US" altLang="ko-KR" sz="1400" dirty="0">
                <a:latin typeface="Gill Sans MT" panose="020B0502020104020203" pitchFamily="34" charset="0"/>
              </a:rPr>
              <a:t>, we know how many users are in data. </a:t>
            </a:r>
            <a:r>
              <a:rPr lang="en-US" altLang="ko-KR" sz="1400" dirty="0" smtClean="0">
                <a:latin typeface="Gill Sans MT" panose="020B0502020104020203" pitchFamily="34" charset="0"/>
              </a:rPr>
              <a:t>So </a:t>
            </a:r>
            <a:r>
              <a:rPr lang="en-US" altLang="ko-KR" sz="1400" dirty="0">
                <a:latin typeface="Gill Sans MT" panose="020B0502020104020203" pitchFamily="34" charset="0"/>
              </a:rPr>
              <a:t>we can take static way to make graph. </a:t>
            </a:r>
            <a:r>
              <a:rPr lang="en-US" altLang="ko-KR" sz="1400" dirty="0" smtClean="0">
                <a:latin typeface="Gill Sans MT" panose="020B0502020104020203" pitchFamily="34" charset="0"/>
              </a:rPr>
              <a:t>Because </a:t>
            </a:r>
            <a:r>
              <a:rPr lang="en-US" altLang="ko-KR" sz="1400" dirty="0">
                <a:latin typeface="Gill Sans MT" panose="020B0502020104020203" pitchFamily="34" charset="0"/>
              </a:rPr>
              <a:t>we know dynamic is more costly than static as long as we know the size of container. </a:t>
            </a:r>
            <a:r>
              <a:rPr lang="en-US" altLang="ko-KR" sz="1400" dirty="0" smtClean="0">
                <a:latin typeface="Gill Sans MT" panose="020B0502020104020203" pitchFamily="34" charset="0"/>
              </a:rPr>
              <a:t>So </a:t>
            </a:r>
            <a:r>
              <a:rPr lang="en-US" altLang="ko-KR" sz="1400" dirty="0">
                <a:latin typeface="Gill Sans MT" panose="020B0502020104020203" pitchFamily="34" charset="0"/>
              </a:rPr>
              <a:t>we can make matrix for graph or list for graph. </a:t>
            </a:r>
            <a:r>
              <a:rPr lang="en-US" altLang="ko-KR" sz="1400" dirty="0" smtClean="0">
                <a:latin typeface="Gill Sans MT" panose="020B0502020104020203" pitchFamily="34" charset="0"/>
              </a:rPr>
              <a:t>But </a:t>
            </a:r>
            <a:r>
              <a:rPr lang="en-US" altLang="ko-KR" sz="1400" dirty="0">
                <a:latin typeface="Gill Sans MT" panose="020B0502020104020203" pitchFamily="34" charset="0"/>
              </a:rPr>
              <a:t>we don’t know how many followers are of each users. </a:t>
            </a:r>
            <a:r>
              <a:rPr lang="en-US" altLang="ko-KR" sz="1400" dirty="0" smtClean="0">
                <a:latin typeface="Gill Sans MT" panose="020B0502020104020203" pitchFamily="34" charset="0"/>
              </a:rPr>
              <a:t>For </a:t>
            </a:r>
            <a:r>
              <a:rPr lang="en-US" altLang="ko-KR" sz="1400" dirty="0">
                <a:latin typeface="Gill Sans MT" panose="020B0502020104020203" pitchFamily="34" charset="0"/>
              </a:rPr>
              <a:t>memory rather than making each allocation in advance for all unknown data, it is better to allocate memory when we get the information of followers. </a:t>
            </a:r>
            <a:r>
              <a:rPr lang="en-US" altLang="ko-KR" sz="1400" dirty="0" smtClean="0">
                <a:latin typeface="Gill Sans MT" panose="020B0502020104020203" pitchFamily="34" charset="0"/>
              </a:rPr>
              <a:t>But </a:t>
            </a:r>
            <a:r>
              <a:rPr lang="en-US" altLang="ko-KR" sz="1400" dirty="0">
                <a:latin typeface="Gill Sans MT" panose="020B0502020104020203" pitchFamily="34" charset="0"/>
              </a:rPr>
              <a:t>for each list, we need at least one start point. the number of it is just size of users!  </a:t>
            </a:r>
          </a:p>
          <a:p>
            <a:r>
              <a:rPr lang="en-US" altLang="ko-KR" sz="1400" dirty="0">
                <a:latin typeface="Gill Sans MT" panose="020B0502020104020203" pitchFamily="34" charset="0"/>
              </a:rPr>
              <a:t>So, sub-issues are clear but, main issue is how to handle just key number for the size we decide for each users. T</a:t>
            </a:r>
            <a:r>
              <a:rPr lang="en-US" altLang="ko-KR" sz="1400" dirty="0" smtClean="0">
                <a:latin typeface="Gill Sans MT" panose="020B0502020104020203" pitchFamily="34" charset="0"/>
              </a:rPr>
              <a:t>he </a:t>
            </a:r>
            <a:r>
              <a:rPr lang="en-US" altLang="ko-KR" sz="1400" dirty="0">
                <a:latin typeface="Gill Sans MT" panose="020B0502020104020203" pitchFamily="34" charset="0"/>
              </a:rPr>
              <a:t>answer is hash-function. </a:t>
            </a:r>
            <a:r>
              <a:rPr lang="en-US" altLang="ko-KR" sz="1400" dirty="0" smtClean="0">
                <a:latin typeface="Gill Sans MT" panose="020B0502020104020203" pitchFamily="34" charset="0"/>
              </a:rPr>
              <a:t>It </a:t>
            </a:r>
            <a:r>
              <a:rPr lang="en-US" altLang="ko-KR" sz="1400" dirty="0">
                <a:latin typeface="Gill Sans MT" panose="020B0502020104020203" pitchFamily="34" charset="0"/>
              </a:rPr>
              <a:t>is kind of magic, each key numbers are matched after hash-function. </a:t>
            </a:r>
            <a:r>
              <a:rPr lang="en-US" altLang="ko-KR" sz="1400" dirty="0" smtClean="0">
                <a:latin typeface="Gill Sans MT" panose="020B0502020104020203" pitchFamily="34" charset="0"/>
              </a:rPr>
              <a:t>There </a:t>
            </a:r>
            <a:r>
              <a:rPr lang="en-US" altLang="ko-KR" sz="1400" dirty="0">
                <a:latin typeface="Gill Sans MT" panose="020B0502020104020203" pitchFamily="34" charset="0"/>
              </a:rPr>
              <a:t>are lots of way to implement. for easier way we choose the Linear Probing. </a:t>
            </a:r>
            <a:r>
              <a:rPr lang="en-US" altLang="ko-KR" sz="1400" dirty="0" smtClean="0">
                <a:latin typeface="Gill Sans MT" panose="020B0502020104020203" pitchFamily="34" charset="0"/>
              </a:rPr>
              <a:t>It </a:t>
            </a:r>
            <a:r>
              <a:rPr lang="en-US" altLang="ko-KR" sz="1400" dirty="0">
                <a:latin typeface="Gill Sans MT" panose="020B0502020104020203" pitchFamily="34" charset="0"/>
              </a:rPr>
              <a:t>has critical problem of Primary Clustering but in our data, we can conquer it. so by hash algorithm we clear all issue!</a:t>
            </a:r>
          </a:p>
          <a:p>
            <a:endParaRPr lang="en-US" altLang="ko-KR" sz="1400" dirty="0" smtClean="0">
              <a:latin typeface="Gill Sans MT" panose="020B0502020104020203" pitchFamily="34" charset="0"/>
            </a:endParaRPr>
          </a:p>
          <a:p>
            <a:r>
              <a:rPr lang="en-US" altLang="ko-KR" sz="1400" dirty="0" smtClean="0"/>
              <a:t>    </a:t>
            </a:r>
            <a:r>
              <a:rPr lang="en-US" altLang="ko-KR" sz="1400" dirty="0" smtClean="0">
                <a:latin typeface="Gill Sans MT" panose="020B0502020104020203" pitchFamily="34" charset="0"/>
              </a:rPr>
              <a:t>- How </a:t>
            </a:r>
            <a:r>
              <a:rPr lang="en-US" altLang="ko-KR" sz="1400" dirty="0">
                <a:latin typeface="Gill Sans MT" panose="020B0502020104020203" pitchFamily="34" charset="0"/>
              </a:rPr>
              <a:t>can we change directed graph to undirected graph</a:t>
            </a:r>
            <a:br>
              <a:rPr lang="en-US" altLang="ko-KR" sz="1400" dirty="0">
                <a:latin typeface="Gill Sans MT" panose="020B0502020104020203" pitchFamily="34" charset="0"/>
              </a:rPr>
            </a:br>
            <a:r>
              <a:rPr lang="en" altLang="ko-KR" sz="1400" dirty="0">
                <a:latin typeface="Gill Sans MT" panose="020B0502020104020203" pitchFamily="34" charset="0"/>
              </a:rPr>
              <a:t/>
            </a:r>
            <a:br>
              <a:rPr lang="en" altLang="ko-KR" sz="1400" dirty="0">
                <a:latin typeface="Gill Sans MT" panose="020B0502020104020203" pitchFamily="34" charset="0"/>
              </a:rPr>
            </a:br>
            <a:endParaRPr lang="ko-KR" altLang="en-US" sz="1400" dirty="0">
              <a:latin typeface="Gill Sans MT" panose="020B0502020104020203" pitchFamily="34" charset="0"/>
            </a:endParaRPr>
          </a:p>
        </p:txBody>
      </p:sp>
      <p:sp>
        <p:nvSpPr>
          <p:cNvPr id="38" name="직사각형 37">
            <a:extLst>
              <a:ext uri="{FF2B5EF4-FFF2-40B4-BE49-F238E27FC236}">
                <a16:creationId xmlns="" xmlns:a16="http://schemas.microsoft.com/office/drawing/2014/main" id="{843AF117-38C6-F944-998D-A46B58BB5377}"/>
              </a:ext>
            </a:extLst>
          </p:cNvPr>
          <p:cNvSpPr/>
          <p:nvPr/>
        </p:nvSpPr>
        <p:spPr>
          <a:xfrm>
            <a:off x="6096000" y="3589255"/>
            <a:ext cx="6096000" cy="2031325"/>
          </a:xfrm>
          <a:prstGeom prst="rect">
            <a:avLst/>
          </a:prstGeom>
        </p:spPr>
        <p:txBody>
          <a:bodyPr wrap="square">
            <a:spAutoFit/>
          </a:bodyPr>
          <a:lstStyle/>
          <a:p>
            <a:r>
              <a:rPr lang="en-US" altLang="ko-KR" sz="1400" dirty="0" smtClean="0">
                <a:latin typeface="Gill Sans MT" panose="020B0502020104020203" pitchFamily="34" charset="0"/>
              </a:rPr>
              <a:t>   We </a:t>
            </a:r>
            <a:r>
              <a:rPr lang="en-US" altLang="ko-KR" sz="1400" dirty="0">
                <a:latin typeface="Gill Sans MT" panose="020B0502020104020203" pitchFamily="34" charset="0"/>
              </a:rPr>
              <a:t>make insert function for broad usable interface, like insert(X, Y). intuitively. </a:t>
            </a:r>
            <a:r>
              <a:rPr lang="en-US" altLang="ko-KR" sz="1400" dirty="0" smtClean="0">
                <a:latin typeface="Gill Sans MT" panose="020B0502020104020203" pitchFamily="34" charset="0"/>
              </a:rPr>
              <a:t>So </a:t>
            </a:r>
            <a:r>
              <a:rPr lang="en-US" altLang="ko-KR" sz="1400" dirty="0">
                <a:latin typeface="Gill Sans MT" panose="020B0502020104020203" pitchFamily="34" charset="0"/>
              </a:rPr>
              <a:t>this function make chain for X’s index of </a:t>
            </a:r>
            <a:r>
              <a:rPr lang="en-US" altLang="ko-KR" sz="1400" dirty="0" err="1">
                <a:latin typeface="Gill Sans MT" panose="020B0502020104020203" pitchFamily="34" charset="0"/>
              </a:rPr>
              <a:t>H</a:t>
            </a:r>
            <a:r>
              <a:rPr lang="en-US" altLang="ko-KR" sz="1400" dirty="0" err="1" smtClean="0">
                <a:latin typeface="Gill Sans MT" panose="020B0502020104020203" pitchFamily="34" charset="0"/>
              </a:rPr>
              <a:t>asharray</a:t>
            </a:r>
            <a:r>
              <a:rPr lang="en-US" altLang="ko-KR" sz="1400" dirty="0">
                <a:latin typeface="Gill Sans MT" panose="020B0502020104020203" pitchFamily="34" charset="0"/>
              </a:rPr>
              <a:t>. </a:t>
            </a:r>
            <a:r>
              <a:rPr lang="en-US" altLang="ko-KR" sz="1400" dirty="0" smtClean="0">
                <a:latin typeface="Gill Sans MT" panose="020B0502020104020203" pitchFamily="34" charset="0"/>
              </a:rPr>
              <a:t>In </a:t>
            </a:r>
            <a:r>
              <a:rPr lang="en-US" altLang="ko-KR" sz="1400" dirty="0">
                <a:latin typeface="Gill Sans MT" panose="020B0502020104020203" pitchFamily="34" charset="0"/>
              </a:rPr>
              <a:t>order to make this directed relation to undirected relation, we just use twice insert call like insert(X, Y) and insert(Y, X) so that we can access each other as free like undirected graph. so that it is used for DFS later.</a:t>
            </a:r>
          </a:p>
          <a:p>
            <a:endParaRPr lang="en-US" altLang="ko-KR" sz="1400" dirty="0" smtClean="0">
              <a:latin typeface="Gill Sans MT" panose="020B0502020104020203" pitchFamily="34" charset="0"/>
            </a:endParaRPr>
          </a:p>
          <a:p>
            <a:r>
              <a:rPr lang="en-US" altLang="ko-KR" sz="1400" dirty="0" smtClean="0">
                <a:latin typeface="Gill Sans MT" panose="020B0502020104020203" pitchFamily="34" charset="0"/>
              </a:rPr>
              <a:t>      - How </a:t>
            </a:r>
            <a:r>
              <a:rPr lang="en-US" altLang="ko-KR" sz="1400" dirty="0">
                <a:latin typeface="Gill Sans MT" panose="020B0502020104020203" pitchFamily="34" charset="0"/>
              </a:rPr>
              <a:t>do I</a:t>
            </a:r>
            <a:r>
              <a:rPr lang="en-US" altLang="ko-KR" sz="1400" dirty="0" smtClean="0">
                <a:latin typeface="Gill Sans MT" panose="020B0502020104020203" pitchFamily="34" charset="0"/>
              </a:rPr>
              <a:t> </a:t>
            </a:r>
            <a:r>
              <a:rPr lang="en-US" altLang="ko-KR" sz="1400" dirty="0">
                <a:latin typeface="Gill Sans MT" panose="020B0502020104020203" pitchFamily="34" charset="0"/>
              </a:rPr>
              <a:t>search all connected partitions as faster as possible?</a:t>
            </a:r>
            <a:br>
              <a:rPr lang="en-US" altLang="ko-KR" sz="1400" dirty="0">
                <a:latin typeface="Gill Sans MT" panose="020B0502020104020203" pitchFamily="34" charset="0"/>
              </a:rPr>
            </a:br>
            <a:r>
              <a:rPr lang="en" altLang="ko-KR" sz="1400" dirty="0">
                <a:latin typeface="Gill Sans MT" panose="020B0502020104020203" pitchFamily="34" charset="0"/>
              </a:rPr>
              <a:t/>
            </a:r>
            <a:br>
              <a:rPr lang="en" altLang="ko-KR" sz="1400" dirty="0">
                <a:latin typeface="Gill Sans MT" panose="020B0502020104020203" pitchFamily="34" charset="0"/>
              </a:rPr>
            </a:br>
            <a:endParaRPr lang="ko-KR" altLang="en-US" sz="1400" dirty="0">
              <a:latin typeface="Gill Sans MT" panose="020B0502020104020203" pitchFamily="34" charset="0"/>
            </a:endParaRPr>
          </a:p>
        </p:txBody>
      </p:sp>
      <p:pic>
        <p:nvPicPr>
          <p:cNvPr id="2" name="Picture 2" descr="https://lh6.googleusercontent.com/VheEEaKnECYSg7VpnAUmH7caMBMoppqBOnR4rqLcl3n-dcGziPb8z3nHOYhxdCV38cbsrcvfULfcATMBwOZkXbsurmKUVOuWCVz8lRr7qCEsmbjLjMq-wqEaVwmCYK6R0qNHvwu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662" y="3029456"/>
            <a:ext cx="4371975" cy="2381250"/>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p:cNvSpPr/>
          <p:nvPr/>
        </p:nvSpPr>
        <p:spPr>
          <a:xfrm>
            <a:off x="163602" y="5459439"/>
            <a:ext cx="1794337" cy="338554"/>
          </a:xfrm>
          <a:prstGeom prst="rect">
            <a:avLst/>
          </a:prstGeom>
        </p:spPr>
        <p:txBody>
          <a:bodyPr wrap="none">
            <a:spAutoFit/>
          </a:bodyPr>
          <a:lstStyle/>
          <a:p>
            <a:r>
              <a:rPr lang="en-US" altLang="ko-KR" sz="1600" dirty="0">
                <a:latin typeface="Gill Sans MT" panose="020B0502020104020203" pitchFamily="34" charset="0"/>
              </a:rPr>
              <a:t>Issue &amp; Algorithm : </a:t>
            </a:r>
            <a:endParaRPr lang="ko-KR" altLang="en-US" sz="1600" dirty="0">
              <a:latin typeface="Gill Sans MT" panose="020B0502020104020203" pitchFamily="34" charset="0"/>
            </a:endParaRPr>
          </a:p>
        </p:txBody>
      </p:sp>
      <p:sp>
        <p:nvSpPr>
          <p:cNvPr id="6" name="직사각형 5"/>
          <p:cNvSpPr/>
          <p:nvPr/>
        </p:nvSpPr>
        <p:spPr>
          <a:xfrm>
            <a:off x="0" y="5743326"/>
            <a:ext cx="6096000" cy="738664"/>
          </a:xfrm>
          <a:prstGeom prst="rect">
            <a:avLst/>
          </a:prstGeom>
        </p:spPr>
        <p:txBody>
          <a:bodyPr>
            <a:spAutoFit/>
          </a:bodyPr>
          <a:lstStyle/>
          <a:p>
            <a:pPr fontAlgn="base"/>
            <a:r>
              <a:rPr lang="en-US" altLang="ko-KR" sz="1400" dirty="0" smtClean="0">
                <a:latin typeface="Gill Sans MT" panose="020B0502020104020203" pitchFamily="34" charset="0"/>
              </a:rPr>
              <a:t>   -   How </a:t>
            </a:r>
            <a:r>
              <a:rPr lang="en-US" altLang="ko-KR" sz="1400" dirty="0">
                <a:latin typeface="Gill Sans MT" panose="020B0502020104020203" pitchFamily="34" charset="0"/>
              </a:rPr>
              <a:t>can we handle many of just key numbers by graph in limited memory</a:t>
            </a:r>
            <a:r>
              <a:rPr lang="en-US" altLang="ko-KR" sz="1400" dirty="0" smtClean="0">
                <a:latin typeface="Gill Sans MT" panose="020B0502020104020203" pitchFamily="34" charset="0"/>
              </a:rPr>
              <a:t>?</a:t>
            </a:r>
            <a:endParaRPr lang="en-US" altLang="ko-KR" sz="1400" dirty="0">
              <a:latin typeface="Gill Sans MT" panose="020B0502020104020203" pitchFamily="34" charset="0"/>
            </a:endParaRPr>
          </a:p>
          <a:p>
            <a:pPr fontAlgn="base"/>
            <a:r>
              <a:rPr lang="en-US" altLang="ko-KR" sz="1400" dirty="0">
                <a:latin typeface="Gill Sans MT" panose="020B0502020104020203" pitchFamily="34" charset="0"/>
              </a:rPr>
              <a:t> </a:t>
            </a:r>
            <a:r>
              <a:rPr lang="en-US" altLang="ko-KR" sz="1400" dirty="0" smtClean="0">
                <a:latin typeface="Gill Sans MT" panose="020B0502020104020203" pitchFamily="34" charset="0"/>
              </a:rPr>
              <a:t>        1. Static</a:t>
            </a:r>
            <a:r>
              <a:rPr lang="en-US" altLang="ko-KR" sz="1400" dirty="0">
                <a:latin typeface="Gill Sans MT" panose="020B0502020104020203" pitchFamily="34" charset="0"/>
              </a:rPr>
              <a:t>? D</a:t>
            </a:r>
            <a:r>
              <a:rPr lang="en-US" altLang="ko-KR" sz="1400" dirty="0" smtClean="0">
                <a:latin typeface="Gill Sans MT" panose="020B0502020104020203" pitchFamily="34" charset="0"/>
              </a:rPr>
              <a:t>ynamic</a:t>
            </a:r>
            <a:r>
              <a:rPr lang="en-US" altLang="ko-KR" sz="1400" dirty="0">
                <a:latin typeface="Gill Sans MT" panose="020B0502020104020203" pitchFamily="34" charset="0"/>
              </a:rPr>
              <a:t>?</a:t>
            </a:r>
          </a:p>
          <a:p>
            <a:pPr fontAlgn="base"/>
            <a:r>
              <a:rPr lang="en-US" altLang="ko-KR" sz="1400" dirty="0" smtClean="0">
                <a:latin typeface="Gill Sans MT" panose="020B0502020104020203" pitchFamily="34" charset="0"/>
              </a:rPr>
              <a:t>         2. Adjacency </a:t>
            </a:r>
            <a:r>
              <a:rPr lang="en-US" altLang="ko-KR" sz="1400" dirty="0">
                <a:latin typeface="Gill Sans MT" panose="020B0502020104020203" pitchFamily="34" charset="0"/>
              </a:rPr>
              <a:t>matrix? adjacency list?</a:t>
            </a:r>
          </a:p>
        </p:txBody>
      </p:sp>
      <p:sp>
        <p:nvSpPr>
          <p:cNvPr id="9" name="직사각형 8"/>
          <p:cNvSpPr/>
          <p:nvPr/>
        </p:nvSpPr>
        <p:spPr>
          <a:xfrm>
            <a:off x="6096000" y="5415910"/>
            <a:ext cx="6096000" cy="1169551"/>
          </a:xfrm>
          <a:prstGeom prst="rect">
            <a:avLst/>
          </a:prstGeom>
        </p:spPr>
        <p:txBody>
          <a:bodyPr>
            <a:spAutoFit/>
          </a:bodyPr>
          <a:lstStyle/>
          <a:p>
            <a:r>
              <a:rPr lang="en-US" altLang="ko-KR" sz="1400" dirty="0" smtClean="0">
                <a:latin typeface="Gill Sans MT" panose="020B0502020104020203" pitchFamily="34" charset="0"/>
              </a:rPr>
              <a:t>   Using </a:t>
            </a:r>
            <a:r>
              <a:rPr lang="en-US" altLang="ko-KR" sz="1400" dirty="0">
                <a:latin typeface="Gill Sans MT" panose="020B0502020104020203" pitchFamily="34" charset="0"/>
              </a:rPr>
              <a:t>data structure knowledge from </a:t>
            </a:r>
            <a:r>
              <a:rPr lang="en-US" altLang="ko-KR" sz="1400" dirty="0" err="1">
                <a:latin typeface="Gill Sans MT" panose="020B0502020104020203" pitchFamily="34" charset="0"/>
              </a:rPr>
              <a:t>handong</a:t>
            </a:r>
            <a:r>
              <a:rPr lang="en-US" altLang="ko-KR" sz="1400" dirty="0">
                <a:latin typeface="Gill Sans MT" panose="020B0502020104020203" pitchFamily="34" charset="0"/>
              </a:rPr>
              <a:t> CS lecture, we should search from one vertex to another vertex which is connected to previous vertex to the extent we can. </a:t>
            </a:r>
            <a:r>
              <a:rPr lang="en-US" altLang="ko-KR" sz="1400" dirty="0" smtClean="0">
                <a:latin typeface="Gill Sans MT" panose="020B0502020104020203" pitchFamily="34" charset="0"/>
              </a:rPr>
              <a:t>Just </a:t>
            </a:r>
            <a:r>
              <a:rPr lang="en-US" altLang="ko-KR" sz="1400" dirty="0">
                <a:latin typeface="Gill Sans MT" panose="020B0502020104020203" pitchFamily="34" charset="0"/>
              </a:rPr>
              <a:t>one time DFS is enough. </a:t>
            </a:r>
            <a:r>
              <a:rPr lang="en-US" altLang="ko-KR" sz="1400" dirty="0" smtClean="0">
                <a:latin typeface="Gill Sans MT" panose="020B0502020104020203" pitchFamily="34" charset="0"/>
              </a:rPr>
              <a:t>We </a:t>
            </a:r>
            <a:r>
              <a:rPr lang="en-US" altLang="ko-KR" sz="1400" dirty="0">
                <a:latin typeface="Gill Sans MT" panose="020B0502020104020203" pitchFamily="34" charset="0"/>
              </a:rPr>
              <a:t>make member variable like ‘</a:t>
            </a:r>
            <a:r>
              <a:rPr lang="en-US" altLang="ko-KR" sz="1400" dirty="0" err="1">
                <a:latin typeface="Gill Sans MT" panose="020B0502020104020203" pitchFamily="34" charset="0"/>
              </a:rPr>
              <a:t>boolean</a:t>
            </a:r>
            <a:r>
              <a:rPr lang="en-US" altLang="ko-KR" sz="1400" dirty="0">
                <a:latin typeface="Gill Sans MT" panose="020B0502020104020203" pitchFamily="34" charset="0"/>
              </a:rPr>
              <a:t>’ to each users for checking visited or not. </a:t>
            </a:r>
            <a:r>
              <a:rPr lang="en-US" altLang="ko-KR" sz="1400" dirty="0" smtClean="0">
                <a:latin typeface="Gill Sans MT" panose="020B0502020104020203" pitchFamily="34" charset="0"/>
              </a:rPr>
              <a:t>Starting </a:t>
            </a:r>
            <a:r>
              <a:rPr lang="en-US" altLang="ko-KR" sz="1400" dirty="0">
                <a:latin typeface="Gill Sans MT" panose="020B0502020104020203" pitchFamily="34" charset="0"/>
              </a:rPr>
              <a:t>point is not matter. </a:t>
            </a:r>
            <a:br>
              <a:rPr lang="en-US" altLang="ko-KR" sz="1400" dirty="0">
                <a:latin typeface="Gill Sans MT" panose="020B0502020104020203" pitchFamily="34" charset="0"/>
              </a:rPr>
            </a:br>
            <a:endParaRPr lang="ko-KR" altLang="en-US" sz="1400" dirty="0">
              <a:latin typeface="Gill Sans MT" panose="020B0502020104020203" pitchFamily="34" charset="0"/>
            </a:endParaRPr>
          </a:p>
        </p:txBody>
      </p:sp>
    </p:spTree>
    <p:extLst>
      <p:ext uri="{BB962C8B-B14F-4D97-AF65-F5344CB8AC3E}">
        <p14:creationId xmlns:p14="http://schemas.microsoft.com/office/powerpoint/2010/main" val="243437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R] 4">
            <a:extLst>
              <a:ext uri="{FF2B5EF4-FFF2-40B4-BE49-F238E27FC236}">
                <a16:creationId xmlns="" xmlns:a16="http://schemas.microsoft.com/office/drawing/2014/main" id="{F9F0E7A4-230F-1042-8C47-A87572720D12}"/>
              </a:ext>
            </a:extLst>
          </p:cNvPr>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직사각형 26">
            <a:extLst>
              <a:ext uri="{FF2B5EF4-FFF2-40B4-BE49-F238E27FC236}">
                <a16:creationId xmlns="" xmlns:a16="http://schemas.microsoft.com/office/drawing/2014/main" id="{56CEAF48-FB37-E841-86C6-D489D6ED3E5F}"/>
              </a:ext>
            </a:extLst>
          </p:cNvPr>
          <p:cNvSpPr/>
          <p:nvPr/>
        </p:nvSpPr>
        <p:spPr>
          <a:xfrm>
            <a:off x="6111756" y="149054"/>
            <a:ext cx="6096000" cy="369332"/>
          </a:xfrm>
          <a:prstGeom prst="rect">
            <a:avLst/>
          </a:prstGeom>
        </p:spPr>
        <p:txBody>
          <a:bodyPr>
            <a:spAutoFit/>
          </a:bodyPr>
          <a:lstStyle/>
          <a:p>
            <a:pPr latinLnBrk="0"/>
            <a:r>
              <a:rPr lang="en-US" altLang="ko-KR" kern="0" dirty="0">
                <a:solidFill>
                  <a:srgbClr val="000000"/>
                </a:solidFill>
                <a:effectLst/>
                <a:latin typeface="Gill Sans MT" panose="020B0502020104020203" pitchFamily="34" charset="0"/>
                <a:ea typeface="굴림" panose="020B0600000101010101" pitchFamily="34" charset="-127"/>
                <a:cs typeface="Arial" panose="020B0604020202020204" pitchFamily="34" charset="0"/>
              </a:rPr>
              <a:t>Tips for TA running my code</a:t>
            </a:r>
            <a:endParaRPr lang="ko-KR" altLang="ko-KR" kern="100" dirty="0">
              <a:latin typeface="Gill Sans MT" panose="020B0502020104020203" pitchFamily="34" charset="0"/>
              <a:cs typeface="Times New Roman" panose="02020603050405020304" pitchFamily="18" charset="0"/>
            </a:endParaRPr>
          </a:p>
        </p:txBody>
      </p:sp>
      <p:sp>
        <p:nvSpPr>
          <p:cNvPr id="28" name="직사각형 27">
            <a:extLst>
              <a:ext uri="{FF2B5EF4-FFF2-40B4-BE49-F238E27FC236}">
                <a16:creationId xmlns="" xmlns:a16="http://schemas.microsoft.com/office/drawing/2014/main" id="{BC6806BE-8C21-4443-9945-E8DD69C32FCE}"/>
              </a:ext>
            </a:extLst>
          </p:cNvPr>
          <p:cNvSpPr/>
          <p:nvPr/>
        </p:nvSpPr>
        <p:spPr>
          <a:xfrm>
            <a:off x="6065101" y="625552"/>
            <a:ext cx="6096000" cy="1169551"/>
          </a:xfrm>
          <a:prstGeom prst="rect">
            <a:avLst/>
          </a:prstGeom>
        </p:spPr>
        <p:txBody>
          <a:bodyPr>
            <a:spAutoFit/>
          </a:bodyPr>
          <a:lstStyle/>
          <a:p>
            <a:r>
              <a:rPr lang="en-US" altLang="ko-KR" sz="1400" dirty="0" smtClean="0">
                <a:latin typeface="Gill Sans MT" panose="020B0502020104020203" pitchFamily="34" charset="0"/>
              </a:rPr>
              <a:t>   All </a:t>
            </a:r>
            <a:r>
              <a:rPr lang="en-US" altLang="ko-KR" sz="1400" dirty="0">
                <a:latin typeface="Gill Sans MT" panose="020B0502020104020203" pitchFamily="34" charset="0"/>
              </a:rPr>
              <a:t>attribute about size of data and file name of data are in code. </a:t>
            </a:r>
            <a:r>
              <a:rPr lang="en-US" altLang="ko-KR" sz="1400" dirty="0" smtClean="0">
                <a:latin typeface="Gill Sans MT" panose="020B0502020104020203" pitchFamily="34" charset="0"/>
              </a:rPr>
              <a:t>You </a:t>
            </a:r>
            <a:r>
              <a:rPr lang="en-US" altLang="ko-KR" sz="1400" dirty="0">
                <a:latin typeface="Gill Sans MT" panose="020B0502020104020203" pitchFamily="34" charset="0"/>
              </a:rPr>
              <a:t>can easily check the data by changing SIZE value and File name.</a:t>
            </a:r>
          </a:p>
          <a:p>
            <a:r>
              <a:rPr lang="en-US" altLang="ko-KR" sz="1400" dirty="0">
                <a:latin typeface="Gill Sans MT" panose="020B0502020104020203" pitchFamily="34" charset="0"/>
              </a:rPr>
              <a:t>SIZE is in part of global, File name is in part of main.</a:t>
            </a:r>
          </a:p>
          <a:p>
            <a:r>
              <a:rPr lang="en-US" altLang="ko-KR" sz="1400" dirty="0">
                <a:latin typeface="Gill Sans MT" panose="020B0502020104020203" pitchFamily="34" charset="0"/>
              </a:rPr>
              <a:t/>
            </a:r>
            <a:br>
              <a:rPr lang="en-US" altLang="ko-KR" sz="1400" dirty="0">
                <a:latin typeface="Gill Sans MT" panose="020B0502020104020203" pitchFamily="34" charset="0"/>
              </a:rPr>
            </a:br>
            <a:endParaRPr lang="en-US" altLang="ko-KR" sz="1400" kern="100" dirty="0">
              <a:latin typeface="Gill Sans MT" panose="020B0502020104020203" pitchFamily="34" charset="0"/>
              <a:cs typeface="Times New Roman" panose="02020603050405020304" pitchFamily="18" charset="0"/>
            </a:endParaRPr>
          </a:p>
        </p:txBody>
      </p:sp>
      <p:sp>
        <p:nvSpPr>
          <p:cNvPr id="2" name="직사각형 1"/>
          <p:cNvSpPr/>
          <p:nvPr/>
        </p:nvSpPr>
        <p:spPr>
          <a:xfrm>
            <a:off x="15756" y="149054"/>
            <a:ext cx="6096000" cy="2031325"/>
          </a:xfrm>
          <a:prstGeom prst="rect">
            <a:avLst/>
          </a:prstGeom>
        </p:spPr>
        <p:txBody>
          <a:bodyPr>
            <a:spAutoFit/>
          </a:bodyPr>
          <a:lstStyle/>
          <a:p>
            <a:r>
              <a:rPr lang="en-US" altLang="ko-KR" sz="1400" dirty="0" smtClean="0">
                <a:latin typeface="Gill Sans MT" panose="020B0502020104020203" pitchFamily="34" charset="0"/>
              </a:rPr>
              <a:t>   Just </a:t>
            </a:r>
            <a:r>
              <a:rPr lang="en-US" altLang="ko-KR" sz="1400" dirty="0">
                <a:latin typeface="Gill Sans MT" panose="020B0502020104020203" pitchFamily="34" charset="0"/>
              </a:rPr>
              <a:t>start any vertex and check the chain of the vertex that now we are in, and then to each chain we call DFS function call recursively. </a:t>
            </a:r>
            <a:r>
              <a:rPr lang="en-US" altLang="ko-KR" sz="1400" dirty="0" smtClean="0">
                <a:latin typeface="Gill Sans MT" panose="020B0502020104020203" pitchFamily="34" charset="0"/>
              </a:rPr>
              <a:t>Once </a:t>
            </a:r>
            <a:r>
              <a:rPr lang="en-US" altLang="ko-KR" sz="1400" dirty="0">
                <a:latin typeface="Gill Sans MT" panose="020B0502020104020203" pitchFamily="34" charset="0"/>
              </a:rPr>
              <a:t>we visit any vertex we change the variable of visited to true and go on, if the vertex we </a:t>
            </a:r>
            <a:r>
              <a:rPr lang="en-US" altLang="ko-KR" sz="1400" dirty="0" err="1">
                <a:latin typeface="Gill Sans MT" panose="020B0502020104020203" pitchFamily="34" charset="0"/>
              </a:rPr>
              <a:t>gonna</a:t>
            </a:r>
            <a:r>
              <a:rPr lang="en-US" altLang="ko-KR" sz="1400" dirty="0">
                <a:latin typeface="Gill Sans MT" panose="020B0502020104020203" pitchFamily="34" charset="0"/>
              </a:rPr>
              <a:t> visit is already visited, we ignore this vertex. </a:t>
            </a:r>
            <a:r>
              <a:rPr lang="en-US" altLang="ko-KR" sz="1400" dirty="0" smtClean="0">
                <a:latin typeface="Gill Sans MT" panose="020B0502020104020203" pitchFamily="34" charset="0"/>
              </a:rPr>
              <a:t>Like </a:t>
            </a:r>
            <a:r>
              <a:rPr lang="en-US" altLang="ko-KR" sz="1400" dirty="0">
                <a:latin typeface="Gill Sans MT" panose="020B0502020104020203" pitchFamily="34" charset="0"/>
              </a:rPr>
              <a:t>this process we can check the one partition and then we just move next vertex of hash-array, do same process again, if the vertex is visited, move next vertex of hash-array not chain. so for this start from index 0 of hash-array is better way.</a:t>
            </a:r>
          </a:p>
          <a:p>
            <a:r>
              <a:rPr lang="en-US" altLang="ko-KR" sz="1400" dirty="0">
                <a:latin typeface="Gill Sans MT" panose="020B0502020104020203" pitchFamily="34" charset="0"/>
              </a:rPr>
              <a:t/>
            </a:r>
            <a:br>
              <a:rPr lang="en-US" altLang="ko-KR" sz="1400" dirty="0">
                <a:latin typeface="Gill Sans MT" panose="020B0502020104020203" pitchFamily="34" charset="0"/>
              </a:rPr>
            </a:br>
            <a:endParaRPr lang="ko-KR" altLang="en-US" sz="1400" dirty="0">
              <a:latin typeface="Gill Sans MT" panose="020B0502020104020203" pitchFamily="34" charset="0"/>
            </a:endParaRPr>
          </a:p>
        </p:txBody>
      </p:sp>
      <p:sp>
        <p:nvSpPr>
          <p:cNvPr id="3" name="직사각형 2"/>
          <p:cNvSpPr/>
          <p:nvPr/>
        </p:nvSpPr>
        <p:spPr>
          <a:xfrm>
            <a:off x="9789" y="1795103"/>
            <a:ext cx="1085875" cy="646331"/>
          </a:xfrm>
          <a:prstGeom prst="rect">
            <a:avLst/>
          </a:prstGeom>
        </p:spPr>
        <p:txBody>
          <a:bodyPr wrap="none">
            <a:spAutoFit/>
          </a:bodyPr>
          <a:lstStyle/>
          <a:p>
            <a:r>
              <a:rPr lang="en-US" altLang="ko-KR" dirty="0">
                <a:latin typeface="Gill Sans MT" panose="020B0502020104020203" pitchFamily="34" charset="0"/>
              </a:rPr>
              <a:t>Analysis : </a:t>
            </a:r>
            <a:endParaRPr lang="en-US" altLang="ko-KR" dirty="0" smtClean="0">
              <a:latin typeface="Gill Sans MT" panose="020B0502020104020203" pitchFamily="34" charset="0"/>
            </a:endParaRPr>
          </a:p>
          <a:p>
            <a:r>
              <a:rPr lang="en-US" altLang="ko-KR" dirty="0" smtClean="0">
                <a:latin typeface="Gill Sans MT" panose="020B0502020104020203" pitchFamily="34" charset="0"/>
              </a:rPr>
              <a:t> </a:t>
            </a:r>
            <a:endParaRPr lang="ko-KR" altLang="en-US" dirty="0">
              <a:latin typeface="Gill Sans MT" panose="020B0502020104020203" pitchFamily="34" charset="0"/>
            </a:endParaRPr>
          </a:p>
        </p:txBody>
      </p:sp>
      <p:sp>
        <p:nvSpPr>
          <p:cNvPr id="4" name="직사각형 3"/>
          <p:cNvSpPr/>
          <p:nvPr/>
        </p:nvSpPr>
        <p:spPr>
          <a:xfrm>
            <a:off x="-30899" y="2219934"/>
            <a:ext cx="6096000" cy="1384995"/>
          </a:xfrm>
          <a:prstGeom prst="rect">
            <a:avLst/>
          </a:prstGeom>
        </p:spPr>
        <p:txBody>
          <a:bodyPr>
            <a:spAutoFit/>
          </a:bodyPr>
          <a:lstStyle/>
          <a:p>
            <a:r>
              <a:rPr lang="en-US" altLang="ko-KR" sz="1400" dirty="0" smtClean="0">
                <a:latin typeface="Gill Sans MT" panose="020B0502020104020203" pitchFamily="34" charset="0"/>
              </a:rPr>
              <a:t>    Time </a:t>
            </a:r>
            <a:r>
              <a:rPr lang="en-US" altLang="ko-KR" sz="1400" dirty="0">
                <a:latin typeface="Gill Sans MT" panose="020B0502020104020203" pitchFamily="34" charset="0"/>
              </a:rPr>
              <a:t>complexity is  O(|V|) we can find all partition by just one visit of vertex.</a:t>
            </a:r>
          </a:p>
          <a:p>
            <a:r>
              <a:rPr lang="en-US" altLang="ko-KR" sz="1400" dirty="0">
                <a:latin typeface="Gill Sans MT" panose="020B0502020104020203" pitchFamily="34" charset="0"/>
              </a:rPr>
              <a:t>S</a:t>
            </a:r>
            <a:r>
              <a:rPr lang="en-US" altLang="ko-KR" sz="1400" dirty="0" smtClean="0">
                <a:latin typeface="Gill Sans MT" panose="020B0502020104020203" pitchFamily="34" charset="0"/>
              </a:rPr>
              <a:t>pace </a:t>
            </a:r>
            <a:r>
              <a:rPr lang="en-US" altLang="ko-KR" sz="1400" dirty="0">
                <a:latin typeface="Gill Sans MT" panose="020B0502020104020203" pitchFamily="34" charset="0"/>
              </a:rPr>
              <a:t>complexity S(|V|+2*|E|) we have hash-array for all users so we need space for all users and all relation space need but we allocate twice for undirected worst case is S(SIZE + 2*Follow cases) </a:t>
            </a:r>
          </a:p>
          <a:p>
            <a:r>
              <a:rPr lang="en-US" altLang="ko-KR" sz="1400" dirty="0">
                <a:latin typeface="Gill Sans MT" panose="020B0502020104020203" pitchFamily="34" charset="0"/>
              </a:rPr>
              <a:t/>
            </a:r>
            <a:br>
              <a:rPr lang="en-US" altLang="ko-KR" sz="1400" dirty="0">
                <a:latin typeface="Gill Sans MT" panose="020B0502020104020203" pitchFamily="34" charset="0"/>
              </a:rPr>
            </a:br>
            <a:endParaRPr lang="ko-KR" altLang="en-US" sz="1400" dirty="0">
              <a:latin typeface="Gill Sans MT" panose="020B0502020104020203" pitchFamily="34" charset="0"/>
            </a:endParaRPr>
          </a:p>
        </p:txBody>
      </p:sp>
      <p:pic>
        <p:nvPicPr>
          <p:cNvPr id="7" name="Picture 2" descr="https://lh4.googleusercontent.com/viaH5LJh15bAbOLo7a9FYgcs2tQpo910ontGsIJ5-KLdpRuAMVy_5XuKYrwqNjzBzjLRVE5DpQ0iZYBpn8x_EFHRwxW93oc7OiBz00PkjunwHU8AnGc7xOUDZgx-Km2BfnZYQWc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68" y="3604929"/>
            <a:ext cx="40005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252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 xmlns:a16="http://schemas.microsoft.com/office/drawing/2014/main" id="{FB24F04F-3FC7-FC4F-BD4A-1AF18AA7B57A}"/>
              </a:ext>
            </a:extLst>
          </p:cNvPr>
          <p:cNvSpPr/>
          <p:nvPr/>
        </p:nvSpPr>
        <p:spPr>
          <a:xfrm>
            <a:off x="0" y="448744"/>
            <a:ext cx="5894962" cy="2623795"/>
          </a:xfrm>
          <a:prstGeom prst="rect">
            <a:avLst/>
          </a:prstGeom>
        </p:spPr>
        <p:txBody>
          <a:bodyPr wrap="square">
            <a:spAutoFit/>
          </a:bodyPr>
          <a:lstStyle/>
          <a:p>
            <a:pPr latinLnBrk="0"/>
            <a:r>
              <a:rPr lang="en-US" altLang="ko-KR" sz="1600" kern="0" dirty="0">
                <a:solidFill>
                  <a:srgbClr val="000000"/>
                </a:solidFill>
                <a:latin typeface="Gill Sans MT" panose="020B0502020104020203" pitchFamily="34" charset="0"/>
                <a:ea typeface="굴림" panose="020B0600000101010101" pitchFamily="34" charset="-127"/>
                <a:cs typeface="Arial" panose="020B0604020202020204" pitchFamily="34" charset="0"/>
              </a:rPr>
              <a:t>Overview : Provide random surfers the environment to freely search pages!</a:t>
            </a:r>
          </a:p>
          <a:p>
            <a:pPr latinLnBrk="0"/>
            <a:endParaRPr lang="ko-KR" altLang="ko-KR" sz="1000" kern="100" dirty="0">
              <a:latin typeface="Gill Sans MT" panose="020B0502020104020203" pitchFamily="34" charset="0"/>
              <a:cs typeface="Times New Roman" panose="02020603050405020304" pitchFamily="18" charset="0"/>
            </a:endParaRPr>
          </a:p>
          <a:p>
            <a:pPr latinLnBrk="0"/>
            <a:r>
              <a:rPr lang="en-US" altLang="ko-KR" sz="1400" kern="0" dirty="0">
                <a:solidFill>
                  <a:srgbClr val="000000"/>
                </a:solidFill>
                <a:latin typeface="Times" pitchFamily="2" charset="0"/>
                <a:ea typeface="굴림" panose="020B0600000101010101" pitchFamily="34" charset="-127"/>
                <a:cs typeface="Arial" panose="020B0604020202020204" pitchFamily="34" charset="0"/>
              </a:rPr>
              <a:t>  </a:t>
            </a:r>
            <a:r>
              <a:rPr lang="en-US" altLang="ko-KR" sz="1400" kern="0" dirty="0">
                <a:solidFill>
                  <a:srgbClr val="000000"/>
                </a:solidFill>
                <a:latin typeface="Gill Sans MT" panose="020B0502020104020203" pitchFamily="34" charset="0"/>
                <a:ea typeface="굴림" panose="020B0600000101010101" pitchFamily="34" charset="-127"/>
                <a:cs typeface="Arial" panose="020B0604020202020204" pitchFamily="34" charset="0"/>
              </a:rPr>
              <a:t>This problem is to find the most frequently visited user page according to the given related data.</a:t>
            </a:r>
          </a:p>
          <a:p>
            <a:pPr latinLnBrk="0"/>
            <a:r>
              <a:rPr lang="en-US" altLang="ko-KR" sz="1400" dirty="0">
                <a:latin typeface="Gill Sans MT" panose="020B0502020104020203" pitchFamily="34" charset="0"/>
              </a:rPr>
              <a:t>  As the data is relations, I created an array which contains all the followers to the structure ‘user’. After storing all the following information to the array, a transition matrix for the surfer is created. A number of random surfers start to surf for a given number of clicks based on the matrix.  As the surfer visits each page, I increase the random page’s frequency. After each surfer finishes surfing. It sorts all the counts and return the top twenty pages.</a:t>
            </a:r>
            <a:endParaRPr lang="ko-KR" altLang="ko-KR" sz="1400" dirty="0">
              <a:latin typeface="Gill Sans MT" panose="020B0502020104020203" pitchFamily="34" charset="0"/>
            </a:endParaRPr>
          </a:p>
          <a:p>
            <a:pPr latinLnBrk="0"/>
            <a:endParaRPr lang="ko-KR" altLang="ko-KR" sz="1000" kern="100" dirty="0">
              <a:latin typeface="맑은 고딕" panose="020B0503020000020004" pitchFamily="34" charset="-127"/>
              <a:cs typeface="Times New Roman" panose="02020603050405020304" pitchFamily="18" charset="0"/>
            </a:endParaRPr>
          </a:p>
        </p:txBody>
      </p:sp>
      <p:sp>
        <p:nvSpPr>
          <p:cNvPr id="6" name="직사각형 5">
            <a:extLst>
              <a:ext uri="{FF2B5EF4-FFF2-40B4-BE49-F238E27FC236}">
                <a16:creationId xmlns="" xmlns:a16="http://schemas.microsoft.com/office/drawing/2014/main" id="{6048B175-0E72-6A45-85EF-D45D7E1ED5DF}"/>
              </a:ext>
            </a:extLst>
          </p:cNvPr>
          <p:cNvSpPr/>
          <p:nvPr/>
        </p:nvSpPr>
        <p:spPr>
          <a:xfrm>
            <a:off x="0" y="0"/>
            <a:ext cx="1614288" cy="461665"/>
          </a:xfrm>
          <a:prstGeom prst="rect">
            <a:avLst/>
          </a:prstGeom>
        </p:spPr>
        <p:txBody>
          <a:bodyPr wrap="none">
            <a:spAutoFit/>
          </a:bodyPr>
          <a:lstStyle/>
          <a:p>
            <a:r>
              <a:rPr lang="en" altLang="ko-KR" sz="2400" dirty="0">
                <a:solidFill>
                  <a:srgbClr val="006DBF"/>
                </a:solidFill>
                <a:latin typeface="GillSansMT"/>
              </a:rPr>
              <a:t>Question 5 </a:t>
            </a:r>
            <a:endParaRPr lang="en" altLang="ko-KR" sz="2400" dirty="0">
              <a:effectLst/>
            </a:endParaRPr>
          </a:p>
        </p:txBody>
      </p:sp>
      <p:cxnSp>
        <p:nvCxnSpPr>
          <p:cNvPr id="7" name="직선 연결선[R] 6">
            <a:extLst>
              <a:ext uri="{FF2B5EF4-FFF2-40B4-BE49-F238E27FC236}">
                <a16:creationId xmlns="" xmlns:a16="http://schemas.microsoft.com/office/drawing/2014/main" id="{5C330332-79B3-C04C-BFCF-961A78015ACD}"/>
              </a:ext>
            </a:extLst>
          </p:cNvPr>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 xmlns:a16="http://schemas.microsoft.com/office/drawing/2014/main" id="{020D9F6C-AFF1-DD45-B43F-7572C315F408}"/>
              </a:ext>
            </a:extLst>
          </p:cNvPr>
          <p:cNvSpPr/>
          <p:nvPr/>
        </p:nvSpPr>
        <p:spPr>
          <a:xfrm>
            <a:off x="0" y="2856824"/>
            <a:ext cx="5894962" cy="338554"/>
          </a:xfrm>
          <a:prstGeom prst="rect">
            <a:avLst/>
          </a:prstGeom>
        </p:spPr>
        <p:txBody>
          <a:bodyPr wrap="square">
            <a:spAutoFit/>
          </a:bodyPr>
          <a:lstStyle/>
          <a:p>
            <a:pPr latinLnBrk="0"/>
            <a:r>
              <a:rPr lang="en-US" altLang="ko-KR" sz="1600" kern="0" dirty="0">
                <a:solidFill>
                  <a:srgbClr val="000000"/>
                </a:solidFill>
                <a:effectLst/>
                <a:latin typeface="Gill Sans MT" panose="020B0502020104020203" pitchFamily="34" charset="0"/>
                <a:ea typeface="굴림" panose="020B0600000101010101" pitchFamily="34" charset="-127"/>
                <a:cs typeface="Arial" panose="020B0604020202020204" pitchFamily="34" charset="0"/>
              </a:rPr>
              <a:t>Issue &amp; Algorithm </a:t>
            </a:r>
            <a:endParaRPr lang="ko-KR" altLang="ko-KR" sz="1050" kern="100" dirty="0">
              <a:latin typeface="Gill Sans MT" panose="020B0502020104020203" pitchFamily="34" charset="0"/>
              <a:cs typeface="Times New Roman" panose="02020603050405020304" pitchFamily="18" charset="0"/>
            </a:endParaRPr>
          </a:p>
        </p:txBody>
      </p:sp>
      <p:sp>
        <p:nvSpPr>
          <p:cNvPr id="9" name="직사각형 8">
            <a:extLst>
              <a:ext uri="{FF2B5EF4-FFF2-40B4-BE49-F238E27FC236}">
                <a16:creationId xmlns="" xmlns:a16="http://schemas.microsoft.com/office/drawing/2014/main" id="{E4480979-AFC3-6147-9C48-A2412044DA38}"/>
              </a:ext>
            </a:extLst>
          </p:cNvPr>
          <p:cNvSpPr/>
          <p:nvPr/>
        </p:nvSpPr>
        <p:spPr>
          <a:xfrm>
            <a:off x="0" y="3195378"/>
            <a:ext cx="5894962" cy="3539430"/>
          </a:xfrm>
          <a:prstGeom prst="rect">
            <a:avLst/>
          </a:prstGeom>
        </p:spPr>
        <p:txBody>
          <a:bodyPr wrap="square">
            <a:spAutoFit/>
          </a:bodyPr>
          <a:lstStyle/>
          <a:p>
            <a:pPr latinLnBrk="0"/>
            <a:r>
              <a:rPr lang="en-US" altLang="ko-KR" sz="1400" kern="0" dirty="0">
                <a:latin typeface="Gill Sans MT" panose="020B0502020104020203" pitchFamily="34" charset="0"/>
                <a:ea typeface="굴림" panose="020B0600000101010101" pitchFamily="34" charset="-127"/>
                <a:cs typeface="굴림" panose="020B0600000101010101" pitchFamily="34" charset="-127"/>
              </a:rPr>
              <a:t>1. How can I tell the random surfer which pages to go?</a:t>
            </a:r>
            <a:r>
              <a:rPr lang="en-US" altLang="ko-KR" sz="1400" kern="100" dirty="0">
                <a:latin typeface="Gill Sans MT" panose="020B0502020104020203" pitchFamily="34" charset="0"/>
                <a:cs typeface="Times New Roman" panose="02020603050405020304" pitchFamily="18" charset="0"/>
              </a:rPr>
              <a:t>  </a:t>
            </a:r>
          </a:p>
          <a:p>
            <a:pPr latinLnBrk="0"/>
            <a:r>
              <a:rPr lang="en-US" altLang="ko-KR" sz="1400" kern="100" dirty="0">
                <a:latin typeface="Gill Sans MT" panose="020B0502020104020203" pitchFamily="34" charset="0"/>
                <a:ea typeface="굴림" panose="020B0600000101010101" pitchFamily="34" charset="-127"/>
                <a:cs typeface="Times New Roman" panose="02020603050405020304" pitchFamily="18" charset="0"/>
              </a:rPr>
              <a:t>  </a:t>
            </a:r>
            <a:r>
              <a:rPr lang="en-US" altLang="ko-KR" sz="1400" kern="0" dirty="0">
                <a:latin typeface="Gill Sans MT" panose="020B0502020104020203" pitchFamily="34" charset="0"/>
                <a:ea typeface="굴림" panose="020B0600000101010101" pitchFamily="34" charset="-127"/>
                <a:cs typeface="굴림" panose="020B0600000101010101" pitchFamily="34" charset="-127"/>
              </a:rPr>
              <a:t>As all data has its links, I considered putting all the pages as the linked list. Thus, I created an array under a structure that contains the user name that he follows. After the program finishes reading the input file and putting data to the array, it starts random surfing.</a:t>
            </a:r>
            <a:endParaRPr lang="ko-KR" altLang="ko-KR" sz="1400" kern="100" dirty="0">
              <a:latin typeface="Gill Sans MT" panose="020B0502020104020203" pitchFamily="34" charset="0"/>
              <a:cs typeface="Times New Roman" panose="02020603050405020304" pitchFamily="18" charset="0"/>
            </a:endParaRPr>
          </a:p>
          <a:p>
            <a:pPr indent="-76200" latinLnBrk="0"/>
            <a:r>
              <a:rPr lang="en-US" altLang="ko-KR" sz="1400" kern="0" dirty="0">
                <a:latin typeface="Gill Sans MT" panose="020B0502020104020203" pitchFamily="34" charset="0"/>
                <a:ea typeface="굴림" panose="020B0600000101010101" pitchFamily="34" charset="-127"/>
              </a:rPr>
              <a:t>  To let the surfer to start surfing, I get intuitions from the given references.</a:t>
            </a:r>
          </a:p>
          <a:p>
            <a:pPr indent="-76200" latinLnBrk="0"/>
            <a:r>
              <a:rPr lang="en-US" altLang="ko-KR" sz="1400" kern="0" dirty="0">
                <a:latin typeface="Gill Sans MT" panose="020B0502020104020203" pitchFamily="34" charset="0"/>
                <a:ea typeface="굴림" panose="020B0600000101010101" pitchFamily="34" charset="-127"/>
              </a:rPr>
              <a:t>First, I created a 2X2 matrix called </a:t>
            </a:r>
            <a:r>
              <a:rPr lang="en-US" altLang="ko-KR" sz="1400" kern="0" dirty="0" err="1">
                <a:latin typeface="Gill Sans MT" panose="020B0502020104020203" pitchFamily="34" charset="0"/>
                <a:ea typeface="굴림" panose="020B0600000101010101" pitchFamily="34" charset="-127"/>
              </a:rPr>
              <a:t>linkbased</a:t>
            </a:r>
            <a:r>
              <a:rPr lang="en-US" altLang="ko-KR" sz="1400" kern="0" dirty="0">
                <a:latin typeface="Gill Sans MT" panose="020B0502020104020203" pitchFamily="34" charset="0"/>
                <a:ea typeface="굴림" panose="020B0600000101010101" pitchFamily="34" charset="-127"/>
              </a:rPr>
              <a:t> on the structure which contains who each user follows in the structure named ‘user’. After doing so, I added up all numbers of the row to find the outdegree. The outdegree is used to determine the possibility of the next visiting page. This means that if link[10][5] = 1 and link[10][6] = 2, the chance to visit 6 is higher than 5 when the surfer is at 10. By dividing each row’s number by the outdegree, it creates a matrix named “link probability”. Since the core of random surfing is that the surfer visits a random page for ten percent. I created a leap probability matrix which all the element of the array has the value of 0.1/SIZE. I the final transition matrix is created by 0.9*link probabilities + 0.1*leap probabilities.</a:t>
            </a:r>
            <a:endParaRPr lang="ko-KR" altLang="ko-KR" sz="1400" kern="0" dirty="0">
              <a:latin typeface="Gill Sans MT" panose="020B0502020104020203" pitchFamily="34" charset="0"/>
              <a:ea typeface="굴림" panose="020B0600000101010101" pitchFamily="34" charset="-127"/>
            </a:endParaRPr>
          </a:p>
        </p:txBody>
      </p:sp>
      <p:sp>
        <p:nvSpPr>
          <p:cNvPr id="10" name="직사각형 9">
            <a:extLst>
              <a:ext uri="{FF2B5EF4-FFF2-40B4-BE49-F238E27FC236}">
                <a16:creationId xmlns="" xmlns:a16="http://schemas.microsoft.com/office/drawing/2014/main" id="{3DE663AC-30EF-0042-A572-E83DC20C0E12}"/>
              </a:ext>
            </a:extLst>
          </p:cNvPr>
          <p:cNvSpPr/>
          <p:nvPr/>
        </p:nvSpPr>
        <p:spPr>
          <a:xfrm>
            <a:off x="6096000" y="1081704"/>
            <a:ext cx="6096000" cy="2677656"/>
          </a:xfrm>
          <a:prstGeom prst="rect">
            <a:avLst/>
          </a:prstGeom>
        </p:spPr>
        <p:txBody>
          <a:bodyPr>
            <a:spAutoFit/>
          </a:bodyPr>
          <a:lstStyle/>
          <a:p>
            <a:pPr latinLnBrk="0"/>
            <a:r>
              <a:rPr lang="en-US" altLang="ko-KR" sz="1400" kern="0" dirty="0">
                <a:latin typeface="Gill Sans MT" panose="020B0502020104020203" pitchFamily="34" charset="0"/>
                <a:ea typeface="굴림" panose="020B0600000101010101" pitchFamily="34" charset="-127"/>
                <a:cs typeface="굴림" panose="020B0600000101010101" pitchFamily="34" charset="-127"/>
              </a:rPr>
              <a:t>2. How can I find 20 most influential users? Is it enough to have one surfer to find top 20 GENERALLY popular pages?</a:t>
            </a:r>
            <a:endParaRPr lang="ko-KR" altLang="ko-KR" sz="1400" kern="100" dirty="0">
              <a:latin typeface="Gill Sans MT" panose="020B0502020104020203" pitchFamily="34" charset="0"/>
              <a:cs typeface="Times New Roman" panose="02020603050405020304" pitchFamily="18" charset="0"/>
            </a:endParaRPr>
          </a:p>
          <a:p>
            <a:pPr latinLnBrk="0"/>
            <a:r>
              <a:rPr lang="en-US" altLang="ko-KR" sz="1400" kern="0" dirty="0">
                <a:latin typeface="Gill Sans MT" panose="020B0502020104020203" pitchFamily="34" charset="0"/>
                <a:ea typeface="굴림" panose="020B0600000101010101" pitchFamily="34" charset="-127"/>
                <a:cs typeface="굴림" panose="020B0600000101010101" pitchFamily="34" charset="-127"/>
              </a:rPr>
              <a:t>  To accumulate the times the surfer visited, I create an array that contains frequency of a random surfer visits. Also, I created a variable called ‘TRIAL’ that shows how many pages the surfer could visit. </a:t>
            </a:r>
            <a:endParaRPr lang="ko-KR" altLang="ko-KR" sz="1400" kern="100" dirty="0">
              <a:latin typeface="Gill Sans MT" panose="020B0502020104020203" pitchFamily="34" charset="0"/>
              <a:cs typeface="Times New Roman" panose="02020603050405020304" pitchFamily="18" charset="0"/>
            </a:endParaRPr>
          </a:p>
          <a:p>
            <a:pPr latinLnBrk="0"/>
            <a:r>
              <a:rPr lang="en-US" altLang="ko-KR" sz="1400" kern="0" dirty="0">
                <a:latin typeface="Gill Sans MT" panose="020B0502020104020203" pitchFamily="34" charset="0"/>
                <a:ea typeface="굴림" panose="020B0600000101010101" pitchFamily="34" charset="-127"/>
                <a:cs typeface="굴림" panose="020B0600000101010101" pitchFamily="34" charset="-127"/>
              </a:rPr>
              <a:t>  To find the most popular pages, I first consider putting larger numbers to ‘TRIAL’. However, as it starts from just one particular page, the further it might be circular even though it has ten percent chance to go to random pages. For example, if a starting page is a </a:t>
            </a:r>
            <a:r>
              <a:rPr lang="en-US" altLang="ko-KR" sz="1400" kern="0" dirty="0" err="1">
                <a:latin typeface="Gill Sans MT" panose="020B0502020104020203" pitchFamily="34" charset="0"/>
                <a:ea typeface="굴림" panose="020B0600000101010101" pitchFamily="34" charset="-127"/>
                <a:cs typeface="굴림" panose="020B0600000101010101" pitchFamily="34" charset="-127"/>
              </a:rPr>
              <a:t>Handong</a:t>
            </a:r>
            <a:r>
              <a:rPr lang="en-US" altLang="ko-KR" sz="1400" kern="0" dirty="0">
                <a:latin typeface="Gill Sans MT" panose="020B0502020104020203" pitchFamily="34" charset="0"/>
                <a:ea typeface="굴림" panose="020B0600000101010101" pitchFamily="34" charset="-127"/>
                <a:cs typeface="굴림" panose="020B0600000101010101" pitchFamily="34" charset="-127"/>
              </a:rPr>
              <a:t> student’s, it has a high possibility to go to </a:t>
            </a:r>
            <a:r>
              <a:rPr lang="en-US" altLang="ko-KR" sz="1400" kern="0" dirty="0" err="1">
                <a:latin typeface="Gill Sans MT" panose="020B0502020104020203" pitchFamily="34" charset="0"/>
                <a:ea typeface="굴림" panose="020B0600000101010101" pitchFamily="34" charset="-127"/>
                <a:cs typeface="굴림" panose="020B0600000101010101" pitchFamily="34" charset="-127"/>
              </a:rPr>
              <a:t>Handong</a:t>
            </a:r>
            <a:r>
              <a:rPr lang="en-US" altLang="ko-KR" sz="1400" kern="0" dirty="0">
                <a:latin typeface="Gill Sans MT" panose="020B0502020104020203" pitchFamily="34" charset="0"/>
                <a:ea typeface="굴림" panose="020B0600000101010101" pitchFamily="34" charset="-127"/>
                <a:cs typeface="굴림" panose="020B0600000101010101" pitchFamily="34" charset="-127"/>
              </a:rPr>
              <a:t> student’s pages circularly. Also, the given sampled data has some users who have no followers, which can lead to high frequency to the same page. Therefore, I create variable called ‘SURFER’ to have various starting pages.</a:t>
            </a:r>
          </a:p>
        </p:txBody>
      </p:sp>
      <p:pic>
        <p:nvPicPr>
          <p:cNvPr id="11" name="그림 10">
            <a:extLst>
              <a:ext uri="{FF2B5EF4-FFF2-40B4-BE49-F238E27FC236}">
                <a16:creationId xmlns="" xmlns:a16="http://schemas.microsoft.com/office/drawing/2014/main" id="{47E86DA7-08F6-9E41-BCE6-1F0A14D01FBF}"/>
              </a:ext>
            </a:extLst>
          </p:cNvPr>
          <p:cNvPicPr>
            <a:picLocks noChangeAspect="1"/>
          </p:cNvPicPr>
          <p:nvPr/>
        </p:nvPicPr>
        <p:blipFill>
          <a:blip r:embed="rId2"/>
          <a:stretch>
            <a:fillRect/>
          </a:stretch>
        </p:blipFill>
        <p:spPr>
          <a:xfrm>
            <a:off x="6561849" y="3970447"/>
            <a:ext cx="654050" cy="654050"/>
          </a:xfrm>
          <a:prstGeom prst="rect">
            <a:avLst/>
          </a:prstGeom>
        </p:spPr>
      </p:pic>
      <p:pic>
        <p:nvPicPr>
          <p:cNvPr id="12" name="그림 11">
            <a:extLst>
              <a:ext uri="{FF2B5EF4-FFF2-40B4-BE49-F238E27FC236}">
                <a16:creationId xmlns="" xmlns:a16="http://schemas.microsoft.com/office/drawing/2014/main" id="{85078257-B405-0D4D-8EC7-562AC118DA2C}"/>
              </a:ext>
            </a:extLst>
          </p:cNvPr>
          <p:cNvPicPr>
            <a:picLocks noChangeAspect="1"/>
          </p:cNvPicPr>
          <p:nvPr/>
        </p:nvPicPr>
        <p:blipFill>
          <a:blip r:embed="rId2"/>
          <a:stretch>
            <a:fillRect/>
          </a:stretch>
        </p:blipFill>
        <p:spPr>
          <a:xfrm>
            <a:off x="10111073" y="3970447"/>
            <a:ext cx="654050" cy="654050"/>
          </a:xfrm>
          <a:prstGeom prst="rect">
            <a:avLst/>
          </a:prstGeom>
        </p:spPr>
      </p:pic>
      <p:pic>
        <p:nvPicPr>
          <p:cNvPr id="13" name="그림 12">
            <a:extLst>
              <a:ext uri="{FF2B5EF4-FFF2-40B4-BE49-F238E27FC236}">
                <a16:creationId xmlns="" xmlns:a16="http://schemas.microsoft.com/office/drawing/2014/main" id="{07C6F7FD-1253-3644-92E1-02E1975EB2B0}"/>
              </a:ext>
            </a:extLst>
          </p:cNvPr>
          <p:cNvPicPr>
            <a:picLocks noChangeAspect="1"/>
          </p:cNvPicPr>
          <p:nvPr/>
        </p:nvPicPr>
        <p:blipFill>
          <a:blip r:embed="rId2"/>
          <a:stretch>
            <a:fillRect/>
          </a:stretch>
        </p:blipFill>
        <p:spPr>
          <a:xfrm>
            <a:off x="7952791" y="3970447"/>
            <a:ext cx="654050" cy="654050"/>
          </a:xfrm>
          <a:prstGeom prst="rect">
            <a:avLst/>
          </a:prstGeom>
        </p:spPr>
      </p:pic>
      <p:pic>
        <p:nvPicPr>
          <p:cNvPr id="14" name="그림 13">
            <a:extLst>
              <a:ext uri="{FF2B5EF4-FFF2-40B4-BE49-F238E27FC236}">
                <a16:creationId xmlns="" xmlns:a16="http://schemas.microsoft.com/office/drawing/2014/main" id="{7B7E2AB9-0EB1-F647-ACDC-B0A65DE55C1D}"/>
              </a:ext>
            </a:extLst>
          </p:cNvPr>
          <p:cNvPicPr>
            <a:picLocks noChangeAspect="1"/>
          </p:cNvPicPr>
          <p:nvPr/>
        </p:nvPicPr>
        <p:blipFill>
          <a:blip r:embed="rId2"/>
          <a:stretch>
            <a:fillRect/>
          </a:stretch>
        </p:blipFill>
        <p:spPr>
          <a:xfrm>
            <a:off x="10861386" y="3970447"/>
            <a:ext cx="654050" cy="654050"/>
          </a:xfrm>
          <a:prstGeom prst="rect">
            <a:avLst/>
          </a:prstGeom>
        </p:spPr>
      </p:pic>
      <p:pic>
        <p:nvPicPr>
          <p:cNvPr id="15" name="그림 14">
            <a:extLst>
              <a:ext uri="{FF2B5EF4-FFF2-40B4-BE49-F238E27FC236}">
                <a16:creationId xmlns="" xmlns:a16="http://schemas.microsoft.com/office/drawing/2014/main" id="{D3541825-C002-6B46-A143-E043404BABD6}"/>
              </a:ext>
            </a:extLst>
          </p:cNvPr>
          <p:cNvPicPr>
            <a:picLocks noChangeAspect="1"/>
          </p:cNvPicPr>
          <p:nvPr/>
        </p:nvPicPr>
        <p:blipFill>
          <a:blip r:embed="rId2"/>
          <a:stretch>
            <a:fillRect/>
          </a:stretch>
        </p:blipFill>
        <p:spPr>
          <a:xfrm>
            <a:off x="9360760" y="3970447"/>
            <a:ext cx="654050" cy="654050"/>
          </a:xfrm>
          <a:prstGeom prst="rect">
            <a:avLst/>
          </a:prstGeom>
        </p:spPr>
      </p:pic>
      <p:pic>
        <p:nvPicPr>
          <p:cNvPr id="16" name="그림 15">
            <a:extLst>
              <a:ext uri="{FF2B5EF4-FFF2-40B4-BE49-F238E27FC236}">
                <a16:creationId xmlns="" xmlns:a16="http://schemas.microsoft.com/office/drawing/2014/main" id="{F10ADDBE-E995-7C48-9108-BA49DD78E1C2}"/>
              </a:ext>
            </a:extLst>
          </p:cNvPr>
          <p:cNvPicPr>
            <a:picLocks noChangeAspect="1"/>
          </p:cNvPicPr>
          <p:nvPr/>
        </p:nvPicPr>
        <p:blipFill>
          <a:blip r:embed="rId2"/>
          <a:stretch>
            <a:fillRect/>
          </a:stretch>
        </p:blipFill>
        <p:spPr>
          <a:xfrm>
            <a:off x="8703104" y="3970447"/>
            <a:ext cx="561393" cy="654050"/>
          </a:xfrm>
          <a:prstGeom prst="rect">
            <a:avLst/>
          </a:prstGeom>
        </p:spPr>
      </p:pic>
      <p:pic>
        <p:nvPicPr>
          <p:cNvPr id="17" name="그림 16">
            <a:extLst>
              <a:ext uri="{FF2B5EF4-FFF2-40B4-BE49-F238E27FC236}">
                <a16:creationId xmlns="" xmlns:a16="http://schemas.microsoft.com/office/drawing/2014/main" id="{2485DFB4-D75B-A144-985A-48E52FDF5917}"/>
              </a:ext>
            </a:extLst>
          </p:cNvPr>
          <p:cNvPicPr>
            <a:picLocks noChangeAspect="1"/>
          </p:cNvPicPr>
          <p:nvPr/>
        </p:nvPicPr>
        <p:blipFill>
          <a:blip r:embed="rId3"/>
          <a:stretch>
            <a:fillRect/>
          </a:stretch>
        </p:blipFill>
        <p:spPr>
          <a:xfrm>
            <a:off x="7177945" y="3891072"/>
            <a:ext cx="733425" cy="733425"/>
          </a:xfrm>
          <a:prstGeom prst="rect">
            <a:avLst/>
          </a:prstGeom>
        </p:spPr>
      </p:pic>
      <p:sp>
        <p:nvSpPr>
          <p:cNvPr id="18" name="직사각형 17">
            <a:extLst>
              <a:ext uri="{FF2B5EF4-FFF2-40B4-BE49-F238E27FC236}">
                <a16:creationId xmlns="" xmlns:a16="http://schemas.microsoft.com/office/drawing/2014/main" id="{51007058-354C-FA45-86EC-BFCDC62F2162}"/>
              </a:ext>
            </a:extLst>
          </p:cNvPr>
          <p:cNvSpPr/>
          <p:nvPr/>
        </p:nvSpPr>
        <p:spPr>
          <a:xfrm>
            <a:off x="6096000" y="5177590"/>
            <a:ext cx="6096000" cy="954107"/>
          </a:xfrm>
          <a:prstGeom prst="rect">
            <a:avLst/>
          </a:prstGeom>
        </p:spPr>
        <p:txBody>
          <a:bodyPr>
            <a:spAutoFit/>
          </a:bodyPr>
          <a:lstStyle/>
          <a:p>
            <a:r>
              <a:rPr lang="en-US" altLang="ko-KR" sz="1400" kern="0" dirty="0">
                <a:latin typeface="Gill Sans MT" panose="020B0502020104020203" pitchFamily="34" charset="0"/>
                <a:ea typeface="굴림" panose="020B0600000101010101" pitchFamily="34" charset="-127"/>
                <a:cs typeface="굴림" panose="020B0600000101010101" pitchFamily="34" charset="-127"/>
              </a:rPr>
              <a:t>  For the result to show, I was considering different sorting algorithms that I know. As it needs only top 20, I was thinking the bubble sorting algorithm can be fast as O(20n). However, with the given sample data, using the quick sort algorithm is shown to be faster as O(n log(5128)) which is O(n*3.7).</a:t>
            </a:r>
            <a:endParaRPr lang="ko-KR" altLang="en-US" sz="1400" dirty="0"/>
          </a:p>
        </p:txBody>
      </p:sp>
      <p:sp>
        <p:nvSpPr>
          <p:cNvPr id="19" name="직사각형 18">
            <a:extLst>
              <a:ext uri="{FF2B5EF4-FFF2-40B4-BE49-F238E27FC236}">
                <a16:creationId xmlns="" xmlns:a16="http://schemas.microsoft.com/office/drawing/2014/main" id="{689B06F3-1579-FA49-AA35-5BFA1E96DA36}"/>
              </a:ext>
            </a:extLst>
          </p:cNvPr>
          <p:cNvSpPr/>
          <p:nvPr/>
        </p:nvSpPr>
        <p:spPr>
          <a:xfrm>
            <a:off x="6096000" y="4707020"/>
            <a:ext cx="6096000" cy="307777"/>
          </a:xfrm>
          <a:prstGeom prst="rect">
            <a:avLst/>
          </a:prstGeom>
        </p:spPr>
        <p:txBody>
          <a:bodyPr wrap="square">
            <a:spAutoFit/>
          </a:bodyPr>
          <a:lstStyle/>
          <a:p>
            <a:pPr algn="ctr"/>
            <a:r>
              <a:rPr lang="en-US" altLang="ko-KR" sz="1400" kern="0" dirty="0">
                <a:latin typeface="Gill Sans MT" panose="020B0502020104020203" pitchFamily="34" charset="0"/>
                <a:ea typeface="굴림" panose="020B0600000101010101" pitchFamily="34" charset="-127"/>
              </a:rPr>
              <a:t>&lt;Multiple surfers from different start pages will bring more accurate result.&gt;</a:t>
            </a:r>
            <a:endParaRPr lang="ko-KR" altLang="en-US" sz="140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 xmlns:a16="http://schemas.microsoft.com/office/drawing/2014/main" id="{F6FC4CDD-BA96-FF41-B7E0-5421AEC7D66A}"/>
                  </a:ext>
                </a:extLst>
              </p:cNvPr>
              <p:cNvSpPr txBox="1"/>
              <p:nvPr/>
            </p:nvSpPr>
            <p:spPr>
              <a:xfrm>
                <a:off x="6947345" y="245935"/>
                <a:ext cx="4072910" cy="444609"/>
              </a:xfrm>
              <a:prstGeom prst="rect">
                <a:avLst/>
              </a:prstGeom>
              <a:noFill/>
            </p:spPr>
            <p:txBody>
              <a:bodyPr wrap="none" lIns="0" tIns="0" rIns="0" bIns="0" rtlCol="0">
                <a:spAutoFit/>
              </a:bodyPr>
              <a:lstStyle/>
              <a:p>
                <a14:m>
                  <m:oMath xmlns:m="http://schemas.openxmlformats.org/officeDocument/2006/math">
                    <m:r>
                      <a:rPr kumimoji="1" lang="en-US" altLang="ko-KR" b="0" i="1" smtClean="0">
                        <a:latin typeface="Cambria Math" panose="02040503050406030204" pitchFamily="18" charset="0"/>
                      </a:rPr>
                      <m:t>𝑡𝑀𝑎𝑡</m:t>
                    </m:r>
                    <m:d>
                      <m:dPr>
                        <m:begChr m:val="["/>
                        <m:endChr m:val="]"/>
                        <m:ctrlPr>
                          <a:rPr kumimoji="1" lang="en-US" altLang="ko-KR" b="0" i="1" smtClean="0">
                            <a:latin typeface="Cambria Math"/>
                          </a:rPr>
                        </m:ctrlPr>
                      </m:dPr>
                      <m:e>
                        <m:r>
                          <a:rPr kumimoji="1" lang="en-US" altLang="ko-KR" b="0" i="1" smtClean="0">
                            <a:latin typeface="Cambria Math" panose="02040503050406030204" pitchFamily="18" charset="0"/>
                          </a:rPr>
                          <m:t>𝑖</m:t>
                        </m:r>
                      </m:e>
                    </m:d>
                    <m:r>
                      <a:rPr kumimoji="1" lang="en-US" altLang="ko-KR" b="0" i="1" smtClean="0">
                        <a:latin typeface="Cambria Math" panose="02040503050406030204" pitchFamily="18" charset="0"/>
                      </a:rPr>
                      <m:t>[</m:t>
                    </m:r>
                    <m:r>
                      <a:rPr kumimoji="1" lang="en-US" altLang="ko-KR" b="0" i="1" smtClean="0">
                        <a:latin typeface="Cambria Math" panose="02040503050406030204" pitchFamily="18" charset="0"/>
                      </a:rPr>
                      <m:t>𝑗</m:t>
                    </m:r>
                    <m:r>
                      <a:rPr kumimoji="1" lang="en-US" altLang="ko-KR" b="0" i="1" smtClean="0">
                        <a:latin typeface="Cambria Math" panose="02040503050406030204" pitchFamily="18" charset="0"/>
                      </a:rPr>
                      <m:t>]</m:t>
                    </m:r>
                  </m:oMath>
                </a14:m>
                <a:r>
                  <a:rPr kumimoji="1" lang="en-US" altLang="ko-KR" dirty="0"/>
                  <a:t> = </a:t>
                </a:r>
                <a14:m>
                  <m:oMath xmlns:m="http://schemas.openxmlformats.org/officeDocument/2006/math">
                    <m:f>
                      <m:fPr>
                        <m:ctrlPr>
                          <a:rPr kumimoji="1" lang="en-US" altLang="ko-KR" b="0" i="1" smtClean="0">
                            <a:latin typeface="Cambria Math"/>
                          </a:rPr>
                        </m:ctrlPr>
                      </m:fPr>
                      <m:num>
                        <m:r>
                          <a:rPr kumimoji="1" lang="en-US" altLang="ko-KR" b="0" i="1" smtClean="0">
                            <a:latin typeface="Cambria Math" panose="02040503050406030204" pitchFamily="18" charset="0"/>
                          </a:rPr>
                          <m:t>𝑙𝑖𝑛𝑘</m:t>
                        </m:r>
                        <m:d>
                          <m:dPr>
                            <m:begChr m:val="["/>
                            <m:endChr m:val="]"/>
                            <m:ctrlPr>
                              <a:rPr kumimoji="1" lang="en-US" altLang="ko-KR" b="0" i="1" smtClean="0">
                                <a:latin typeface="Cambria Math"/>
                              </a:rPr>
                            </m:ctrlPr>
                          </m:dPr>
                          <m:e>
                            <m:r>
                              <a:rPr kumimoji="1" lang="en-US" altLang="ko-KR" b="0" i="1" smtClean="0">
                                <a:latin typeface="Cambria Math" panose="02040503050406030204" pitchFamily="18" charset="0"/>
                              </a:rPr>
                              <m:t>𝑖</m:t>
                            </m:r>
                          </m:e>
                        </m:d>
                        <m:d>
                          <m:dPr>
                            <m:begChr m:val="["/>
                            <m:endChr m:val="]"/>
                            <m:ctrlPr>
                              <a:rPr kumimoji="1" lang="en-US" altLang="ko-KR" b="0" i="1" smtClean="0">
                                <a:latin typeface="Cambria Math"/>
                              </a:rPr>
                            </m:ctrlPr>
                          </m:dPr>
                          <m:e>
                            <m:r>
                              <a:rPr kumimoji="1" lang="en-US" altLang="ko-KR" b="0" i="1" smtClean="0">
                                <a:latin typeface="Cambria Math" panose="02040503050406030204" pitchFamily="18" charset="0"/>
                              </a:rPr>
                              <m:t>𝑗</m:t>
                            </m:r>
                          </m:e>
                        </m:d>
                      </m:num>
                      <m:den>
                        <m:r>
                          <a:rPr kumimoji="1" lang="en-US" altLang="ko-KR" b="0" i="1" smtClean="0">
                            <a:latin typeface="Cambria Math" panose="02040503050406030204" pitchFamily="18" charset="0"/>
                          </a:rPr>
                          <m:t>𝑜𝑢𝑡𝑑𝑒𝑔𝑟𝑒𝑒</m:t>
                        </m:r>
                        <m:d>
                          <m:dPr>
                            <m:begChr m:val="["/>
                            <m:endChr m:val="]"/>
                            <m:ctrlPr>
                              <a:rPr kumimoji="1" lang="en-US" altLang="ko-KR" b="0" i="1" smtClean="0">
                                <a:latin typeface="Cambria Math"/>
                              </a:rPr>
                            </m:ctrlPr>
                          </m:dPr>
                          <m:e>
                            <m:r>
                              <a:rPr kumimoji="1" lang="en-US" altLang="ko-KR" b="0" i="1" smtClean="0">
                                <a:latin typeface="Cambria Math" panose="02040503050406030204" pitchFamily="18" charset="0"/>
                              </a:rPr>
                              <m:t>𝑖</m:t>
                            </m:r>
                          </m:e>
                        </m:d>
                      </m:den>
                    </m:f>
                    <m:r>
                      <a:rPr kumimoji="1" lang="en-US" altLang="ko-KR" b="0" i="1" smtClean="0">
                        <a:latin typeface="Cambria Math" panose="02040503050406030204" pitchFamily="18" charset="0"/>
                      </a:rPr>
                      <m:t>∗0.9+</m:t>
                    </m:r>
                    <m:f>
                      <m:fPr>
                        <m:ctrlPr>
                          <a:rPr kumimoji="1" lang="en-US" altLang="ko-KR" b="0" i="1" smtClean="0">
                            <a:latin typeface="Cambria Math"/>
                          </a:rPr>
                        </m:ctrlPr>
                      </m:fPr>
                      <m:num>
                        <m:r>
                          <a:rPr kumimoji="1" lang="en-US" altLang="ko-KR" b="0" i="1" smtClean="0">
                            <a:latin typeface="Cambria Math" panose="02040503050406030204" pitchFamily="18" charset="0"/>
                          </a:rPr>
                          <m:t>1</m:t>
                        </m:r>
                      </m:num>
                      <m:den>
                        <m:r>
                          <a:rPr kumimoji="1" lang="en-US" altLang="ko-KR" b="0" i="1" smtClean="0">
                            <a:latin typeface="Cambria Math" panose="02040503050406030204" pitchFamily="18" charset="0"/>
                          </a:rPr>
                          <m:t>𝑆𝐼𝑍𝐸</m:t>
                        </m:r>
                      </m:den>
                    </m:f>
                    <m:r>
                      <a:rPr kumimoji="1" lang="en-US" altLang="ko-KR" b="0" i="1" smtClean="0">
                        <a:latin typeface="Cambria Math" panose="02040503050406030204" pitchFamily="18" charset="0"/>
                      </a:rPr>
                      <m:t>∗0.1</m:t>
                    </m:r>
                  </m:oMath>
                </a14:m>
                <a:endParaRPr kumimoji="1" lang="ko-KR" altLang="en-US" dirty="0"/>
              </a:p>
            </p:txBody>
          </p:sp>
        </mc:Choice>
        <mc:Fallback xmlns="">
          <p:sp>
            <p:nvSpPr>
              <p:cNvPr id="20" name="TextBox 19">
                <a:extLst>
                  <a:ext uri="{FF2B5EF4-FFF2-40B4-BE49-F238E27FC236}">
                    <a16:creationId xmlns:a16="http://schemas.microsoft.com/office/drawing/2014/main" id="{F6FC4CDD-BA96-FF41-B7E0-5421AEC7D66A}"/>
                  </a:ext>
                </a:extLst>
              </p:cNvPr>
              <p:cNvSpPr txBox="1">
                <a:spLocks noRot="1" noChangeAspect="1" noMove="1" noResize="1" noEditPoints="1" noAdjustHandles="1" noChangeArrowheads="1" noChangeShapeType="1" noTextEdit="1"/>
              </p:cNvSpPr>
              <p:nvPr/>
            </p:nvSpPr>
            <p:spPr>
              <a:xfrm>
                <a:off x="6947345" y="245935"/>
                <a:ext cx="4072910" cy="444609"/>
              </a:xfrm>
              <a:prstGeom prst="rect">
                <a:avLst/>
              </a:prstGeom>
              <a:blipFill>
                <a:blip r:embed="rId4"/>
                <a:stretch>
                  <a:fillRect l="-1863" r="-621" b="-16667"/>
                </a:stretch>
              </a:blipFill>
            </p:spPr>
            <p:txBody>
              <a:bodyPr/>
              <a:lstStyle/>
              <a:p>
                <a:r>
                  <a:rPr lang="ko-KR" altLang="en-US">
                    <a:noFill/>
                  </a:rPr>
                  <a:t> </a:t>
                </a:r>
              </a:p>
            </p:txBody>
          </p:sp>
        </mc:Fallback>
      </mc:AlternateContent>
      <p:sp>
        <p:nvSpPr>
          <p:cNvPr id="21" name="직사각형 20">
            <a:extLst>
              <a:ext uri="{FF2B5EF4-FFF2-40B4-BE49-F238E27FC236}">
                <a16:creationId xmlns="" xmlns:a16="http://schemas.microsoft.com/office/drawing/2014/main" id="{D96566CC-67C6-8E47-B181-24D8249A5770}"/>
              </a:ext>
            </a:extLst>
          </p:cNvPr>
          <p:cNvSpPr/>
          <p:nvPr/>
        </p:nvSpPr>
        <p:spPr>
          <a:xfrm>
            <a:off x="6081998" y="690544"/>
            <a:ext cx="6096000" cy="307777"/>
          </a:xfrm>
          <a:prstGeom prst="rect">
            <a:avLst/>
          </a:prstGeom>
        </p:spPr>
        <p:txBody>
          <a:bodyPr wrap="square">
            <a:spAutoFit/>
          </a:bodyPr>
          <a:lstStyle/>
          <a:p>
            <a:pPr algn="ctr"/>
            <a:r>
              <a:rPr lang="en-US" altLang="ko-KR" sz="1400" kern="0" dirty="0">
                <a:latin typeface="Gill Sans MT" panose="020B0502020104020203" pitchFamily="34" charset="0"/>
                <a:ea typeface="굴림" panose="020B0600000101010101" pitchFamily="34" charset="-127"/>
              </a:rPr>
              <a:t>&lt;The Formula for the transition matrix which decides which page to go&gt;</a:t>
            </a:r>
            <a:endParaRPr lang="ko-KR" altLang="en-US" sz="1400" dirty="0"/>
          </a:p>
        </p:txBody>
      </p:sp>
    </p:spTree>
    <p:extLst>
      <p:ext uri="{BB962C8B-B14F-4D97-AF65-F5344CB8AC3E}">
        <p14:creationId xmlns:p14="http://schemas.microsoft.com/office/powerpoint/2010/main" val="2431906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R] 13">
            <a:extLst>
              <a:ext uri="{FF2B5EF4-FFF2-40B4-BE49-F238E27FC236}">
                <a16:creationId xmlns="" xmlns:a16="http://schemas.microsoft.com/office/drawing/2014/main" id="{7DF6F08C-3FDF-914D-9E64-37BA614F53BB}"/>
              </a:ext>
            </a:extLst>
          </p:cNvPr>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 xmlns:a16="http://schemas.microsoft.com/office/drawing/2014/main" id="{A55346E3-E3AA-E143-A395-6264684035F5}"/>
              </a:ext>
            </a:extLst>
          </p:cNvPr>
          <p:cNvSpPr/>
          <p:nvPr/>
        </p:nvSpPr>
        <p:spPr>
          <a:xfrm>
            <a:off x="19050" y="55418"/>
            <a:ext cx="6096000" cy="338554"/>
          </a:xfrm>
          <a:prstGeom prst="rect">
            <a:avLst/>
          </a:prstGeom>
        </p:spPr>
        <p:txBody>
          <a:bodyPr>
            <a:spAutoFit/>
          </a:bodyPr>
          <a:lstStyle/>
          <a:p>
            <a:pPr latinLnBrk="0"/>
            <a:r>
              <a:rPr lang="en-US" altLang="ko-KR" sz="1600" kern="0" dirty="0">
                <a:solidFill>
                  <a:srgbClr val="000000"/>
                </a:solidFill>
                <a:effectLst/>
                <a:latin typeface="Gill Sans MT" panose="020B0502020104020203" pitchFamily="34" charset="0"/>
                <a:ea typeface="굴림" panose="020B0600000101010101" pitchFamily="34" charset="-127"/>
                <a:cs typeface="Arial" panose="020B0604020202020204" pitchFamily="34" charset="0"/>
              </a:rPr>
              <a:t>Analysis</a:t>
            </a:r>
            <a:r>
              <a:rPr lang="en-US" altLang="ko-KR" sz="1600" kern="0" dirty="0">
                <a:solidFill>
                  <a:srgbClr val="000000"/>
                </a:solidFill>
                <a:latin typeface="Gill Sans MT" panose="020B0502020104020203" pitchFamily="34" charset="0"/>
                <a:ea typeface="굴림" panose="020B0600000101010101" pitchFamily="34" charset="-127"/>
                <a:cs typeface="Arial" panose="020B0604020202020204" pitchFamily="34" charset="0"/>
              </a:rPr>
              <a:t> </a:t>
            </a:r>
          </a:p>
        </p:txBody>
      </p:sp>
      <p:sp>
        <p:nvSpPr>
          <p:cNvPr id="20" name="직사각형 19">
            <a:extLst>
              <a:ext uri="{FF2B5EF4-FFF2-40B4-BE49-F238E27FC236}">
                <a16:creationId xmlns="" xmlns:a16="http://schemas.microsoft.com/office/drawing/2014/main" id="{DB6F458F-9439-0C40-B6D0-E824A584E010}"/>
              </a:ext>
            </a:extLst>
          </p:cNvPr>
          <p:cNvSpPr/>
          <p:nvPr/>
        </p:nvSpPr>
        <p:spPr>
          <a:xfrm>
            <a:off x="6096000" y="60334"/>
            <a:ext cx="6096000" cy="369332"/>
          </a:xfrm>
          <a:prstGeom prst="rect">
            <a:avLst/>
          </a:prstGeom>
        </p:spPr>
        <p:txBody>
          <a:bodyPr>
            <a:spAutoFit/>
          </a:bodyPr>
          <a:lstStyle/>
          <a:p>
            <a:pPr latinLnBrk="0"/>
            <a:r>
              <a:rPr lang="en-US" altLang="ko-KR" kern="0" dirty="0">
                <a:solidFill>
                  <a:srgbClr val="000000"/>
                </a:solidFill>
                <a:effectLst/>
                <a:latin typeface="Gill Sans MT" panose="020B0502020104020203" pitchFamily="34" charset="0"/>
                <a:ea typeface="굴림" panose="020B0600000101010101" pitchFamily="34" charset="-127"/>
                <a:cs typeface="Arial" panose="020B0604020202020204" pitchFamily="34" charset="0"/>
              </a:rPr>
              <a:t>Tips for TA running my code</a:t>
            </a:r>
            <a:endParaRPr lang="ko-KR" altLang="ko-KR" kern="100" dirty="0">
              <a:latin typeface="Gill Sans MT" panose="020B0502020104020203" pitchFamily="34" charset="0"/>
              <a:cs typeface="Times New Roman" panose="02020603050405020304" pitchFamily="18" charset="0"/>
            </a:endParaRPr>
          </a:p>
        </p:txBody>
      </p:sp>
      <p:pic>
        <p:nvPicPr>
          <p:cNvPr id="21" name="그림 20">
            <a:extLst>
              <a:ext uri="{FF2B5EF4-FFF2-40B4-BE49-F238E27FC236}">
                <a16:creationId xmlns="" xmlns:a16="http://schemas.microsoft.com/office/drawing/2014/main" id="{2DAB14F1-8880-A641-BB9F-6E19808F4918}"/>
              </a:ext>
            </a:extLst>
          </p:cNvPr>
          <p:cNvPicPr>
            <a:picLocks noChangeAspect="1"/>
          </p:cNvPicPr>
          <p:nvPr/>
        </p:nvPicPr>
        <p:blipFill>
          <a:blip r:embed="rId2"/>
          <a:stretch>
            <a:fillRect/>
          </a:stretch>
        </p:blipFill>
        <p:spPr>
          <a:xfrm>
            <a:off x="1162050" y="1348079"/>
            <a:ext cx="3810000" cy="1054100"/>
          </a:xfrm>
          <a:prstGeom prst="rect">
            <a:avLst/>
          </a:prstGeom>
        </p:spPr>
      </p:pic>
      <p:sp>
        <p:nvSpPr>
          <p:cNvPr id="22" name="직사각형 21">
            <a:extLst>
              <a:ext uri="{FF2B5EF4-FFF2-40B4-BE49-F238E27FC236}">
                <a16:creationId xmlns="" xmlns:a16="http://schemas.microsoft.com/office/drawing/2014/main" id="{5F4DCA32-4940-464A-AC90-98248DB559D2}"/>
              </a:ext>
            </a:extLst>
          </p:cNvPr>
          <p:cNvSpPr/>
          <p:nvPr/>
        </p:nvSpPr>
        <p:spPr>
          <a:xfrm>
            <a:off x="19050" y="224695"/>
            <a:ext cx="6096000" cy="954107"/>
          </a:xfrm>
          <a:prstGeom prst="rect">
            <a:avLst/>
          </a:prstGeom>
        </p:spPr>
        <p:txBody>
          <a:bodyPr>
            <a:spAutoFit/>
          </a:bodyPr>
          <a:lstStyle/>
          <a:p>
            <a:pPr latinLnBrk="0"/>
            <a:endParaRPr lang="ko-KR" altLang="ko-KR" sz="1400" kern="100" dirty="0">
              <a:latin typeface="Gill Sans MT" panose="020B0502020104020203" pitchFamily="34" charset="0"/>
              <a:cs typeface="Times New Roman" panose="02020603050405020304" pitchFamily="18" charset="0"/>
            </a:endParaRPr>
          </a:p>
          <a:p>
            <a:pPr latinLnBrk="0"/>
            <a:r>
              <a:rPr lang="en-US" altLang="ko-KR" sz="1400" kern="0" dirty="0">
                <a:solidFill>
                  <a:srgbClr val="000000"/>
                </a:solidFill>
                <a:latin typeface="Gill Sans MT" panose="020B0502020104020203" pitchFamily="34" charset="0"/>
                <a:ea typeface="굴림" panose="020B0600000101010101" pitchFamily="34" charset="-127"/>
                <a:cs typeface="Arial" panose="020B0604020202020204" pitchFamily="34" charset="0"/>
              </a:rPr>
              <a:t>As our algorithm uses the hash table functions, it is much faster to find data by going to the index it is saved. Without using the hash table, it could take much longer time to search, since it has to search from all data.</a:t>
            </a:r>
          </a:p>
        </p:txBody>
      </p:sp>
      <p:sp>
        <p:nvSpPr>
          <p:cNvPr id="23" name="직사각형 22">
            <a:extLst>
              <a:ext uri="{FF2B5EF4-FFF2-40B4-BE49-F238E27FC236}">
                <a16:creationId xmlns="" xmlns:a16="http://schemas.microsoft.com/office/drawing/2014/main" id="{835E5888-EA04-5A47-8EF6-21EF2D2B58E3}"/>
              </a:ext>
            </a:extLst>
          </p:cNvPr>
          <p:cNvSpPr/>
          <p:nvPr/>
        </p:nvSpPr>
        <p:spPr>
          <a:xfrm>
            <a:off x="0" y="3150197"/>
            <a:ext cx="6096000" cy="1815882"/>
          </a:xfrm>
          <a:prstGeom prst="rect">
            <a:avLst/>
          </a:prstGeom>
        </p:spPr>
        <p:txBody>
          <a:bodyPr>
            <a:spAutoFit/>
          </a:bodyPr>
          <a:lstStyle/>
          <a:p>
            <a:pPr latinLnBrk="0"/>
            <a:r>
              <a:rPr lang="en-US" altLang="ko-KR" sz="1400" dirty="0">
                <a:latin typeface="Gill Sans MT" panose="020B0502020104020203" pitchFamily="34" charset="0"/>
              </a:rPr>
              <a:t> However, for the original data which has 81,306 users, my random surfer did not go well. I have not found an exact reason for this issue. However, as we need to make the transition matrix which is a two dimensional array, the size of array needed is 81,306 * 81,306. It might be too big for the CPU to have enough memory for the array. To solve this issue, I searched how to GPU and other method. I thought out that dividing data and using the data load to work on such big data can solve the issue that I encounter. If I can have a chance, I want to learn more about big data processing. </a:t>
            </a:r>
            <a:endParaRPr lang="ko-KR" altLang="ko-KR" sz="1400" dirty="0">
              <a:latin typeface="Gill Sans MT" panose="020B0502020104020203" pitchFamily="34" charset="0"/>
            </a:endParaRPr>
          </a:p>
        </p:txBody>
      </p:sp>
      <p:sp>
        <p:nvSpPr>
          <p:cNvPr id="24" name="직사각형 23">
            <a:extLst>
              <a:ext uri="{FF2B5EF4-FFF2-40B4-BE49-F238E27FC236}">
                <a16:creationId xmlns="" xmlns:a16="http://schemas.microsoft.com/office/drawing/2014/main" id="{A038E99F-EB3C-8D41-BA96-67236FEE2294}"/>
              </a:ext>
            </a:extLst>
          </p:cNvPr>
          <p:cNvSpPr/>
          <p:nvPr/>
        </p:nvSpPr>
        <p:spPr>
          <a:xfrm>
            <a:off x="19050" y="2474893"/>
            <a:ext cx="6096000" cy="307777"/>
          </a:xfrm>
          <a:prstGeom prst="rect">
            <a:avLst/>
          </a:prstGeom>
        </p:spPr>
        <p:txBody>
          <a:bodyPr>
            <a:spAutoFit/>
          </a:bodyPr>
          <a:lstStyle/>
          <a:p>
            <a:pPr algn="ctr" latinLnBrk="0"/>
            <a:r>
              <a:rPr lang="en-US" altLang="ko-KR" sz="1400" dirty="0">
                <a:latin typeface="Gill Sans MT" panose="020B0502020104020203" pitchFamily="34" charset="0"/>
              </a:rPr>
              <a:t>&lt;Using hash functions, Hash table makes storing data easier and query faster.&gt;</a:t>
            </a:r>
            <a:endParaRPr lang="ko-KR" altLang="ko-KR" sz="1400" dirty="0">
              <a:latin typeface="Gill Sans MT" panose="020B0502020104020203" pitchFamily="34" charset="0"/>
            </a:endParaRPr>
          </a:p>
        </p:txBody>
      </p:sp>
      <p:pic>
        <p:nvPicPr>
          <p:cNvPr id="25" name="그림 24">
            <a:extLst>
              <a:ext uri="{FF2B5EF4-FFF2-40B4-BE49-F238E27FC236}">
                <a16:creationId xmlns="" xmlns:a16="http://schemas.microsoft.com/office/drawing/2014/main" id="{F1B787DC-FA5F-0643-B9D5-D63365AB4727}"/>
              </a:ext>
            </a:extLst>
          </p:cNvPr>
          <p:cNvPicPr>
            <a:picLocks noChangeAspect="1"/>
          </p:cNvPicPr>
          <p:nvPr/>
        </p:nvPicPr>
        <p:blipFill>
          <a:blip r:embed="rId3"/>
          <a:stretch>
            <a:fillRect/>
          </a:stretch>
        </p:blipFill>
        <p:spPr>
          <a:xfrm>
            <a:off x="354965" y="5157571"/>
            <a:ext cx="5386070" cy="699154"/>
          </a:xfrm>
          <a:prstGeom prst="rect">
            <a:avLst/>
          </a:prstGeom>
        </p:spPr>
      </p:pic>
      <p:sp>
        <p:nvSpPr>
          <p:cNvPr id="26" name="직사각형 25">
            <a:extLst>
              <a:ext uri="{FF2B5EF4-FFF2-40B4-BE49-F238E27FC236}">
                <a16:creationId xmlns="" xmlns:a16="http://schemas.microsoft.com/office/drawing/2014/main" id="{660D6F0E-9A76-0648-AEEF-25EC66274AFE}"/>
              </a:ext>
            </a:extLst>
          </p:cNvPr>
          <p:cNvSpPr/>
          <p:nvPr/>
        </p:nvSpPr>
        <p:spPr>
          <a:xfrm>
            <a:off x="6115050" y="438082"/>
            <a:ext cx="6096000" cy="954107"/>
          </a:xfrm>
          <a:prstGeom prst="rect">
            <a:avLst/>
          </a:prstGeom>
        </p:spPr>
        <p:txBody>
          <a:bodyPr>
            <a:spAutoFit/>
          </a:bodyPr>
          <a:lstStyle/>
          <a:p>
            <a:pPr algn="just"/>
            <a:r>
              <a:rPr lang="en-US" altLang="ko-KR" sz="1400" kern="100" dirty="0">
                <a:latin typeface="Gill Sans MT" panose="020B0502020104020203" pitchFamily="34" charset="0"/>
                <a:cs typeface="Times New Roman" panose="02020603050405020304" pitchFamily="18" charset="0"/>
              </a:rPr>
              <a:t>As it is only runnable for the sample data, It should have the ‘</a:t>
            </a:r>
            <a:r>
              <a:rPr lang="en-US" altLang="ko-KR" sz="1400" kern="100" dirty="0" err="1">
                <a:latin typeface="Gill Sans MT" panose="020B0502020104020203" pitchFamily="34" charset="0"/>
                <a:cs typeface="Times New Roman" panose="02020603050405020304" pitchFamily="18" charset="0"/>
              </a:rPr>
              <a:t>twitter_sampled.txt</a:t>
            </a:r>
            <a:r>
              <a:rPr lang="en-US" altLang="ko-KR" sz="1400" kern="100" dirty="0">
                <a:latin typeface="Gill Sans MT" panose="020B0502020104020203" pitchFamily="34" charset="0"/>
                <a:cs typeface="Times New Roman" panose="02020603050405020304" pitchFamily="18" charset="0"/>
              </a:rPr>
              <a:t>’ file in the same directory.</a:t>
            </a:r>
            <a:endParaRPr lang="ko-KR" altLang="ko-KR" sz="1400" kern="100" dirty="0">
              <a:latin typeface="Gill Sans MT" panose="020B0502020104020203" pitchFamily="34" charset="0"/>
              <a:cs typeface="Times New Roman" panose="02020603050405020304" pitchFamily="18" charset="0"/>
            </a:endParaRPr>
          </a:p>
          <a:p>
            <a:pPr algn="just"/>
            <a:r>
              <a:rPr lang="en-US" altLang="ko-KR" sz="1400" kern="100" dirty="0">
                <a:latin typeface="Gill Sans MT" panose="020B0502020104020203" pitchFamily="34" charset="0"/>
                <a:cs typeface="Times New Roman" panose="02020603050405020304" pitchFamily="18" charset="0"/>
              </a:rPr>
              <a:t>If you run and wait for few minutes the rank will be shown.</a:t>
            </a:r>
          </a:p>
          <a:p>
            <a:pPr algn="just"/>
            <a:endParaRPr lang="en-US" altLang="ko-KR" sz="1400" kern="100" dirty="0">
              <a:latin typeface="Gill Sans MT" panose="020B0502020104020203" pitchFamily="34" charset="0"/>
              <a:cs typeface="Times New Roman" panose="02020603050405020304" pitchFamily="18" charset="0"/>
            </a:endParaRPr>
          </a:p>
        </p:txBody>
      </p:sp>
      <p:sp>
        <p:nvSpPr>
          <p:cNvPr id="28" name="직사각형 27">
            <a:extLst>
              <a:ext uri="{FF2B5EF4-FFF2-40B4-BE49-F238E27FC236}">
                <a16:creationId xmlns="" xmlns:a16="http://schemas.microsoft.com/office/drawing/2014/main" id="{FD6B2F03-5DAA-B940-AEAB-D9907AF97605}"/>
              </a:ext>
            </a:extLst>
          </p:cNvPr>
          <p:cNvSpPr/>
          <p:nvPr/>
        </p:nvSpPr>
        <p:spPr>
          <a:xfrm>
            <a:off x="6096000" y="1613519"/>
            <a:ext cx="6096000" cy="523220"/>
          </a:xfrm>
          <a:prstGeom prst="rect">
            <a:avLst/>
          </a:prstGeom>
        </p:spPr>
        <p:txBody>
          <a:bodyPr>
            <a:spAutoFit/>
          </a:bodyPr>
          <a:lstStyle/>
          <a:p>
            <a:pPr algn="just"/>
            <a:r>
              <a:rPr lang="en-US" altLang="ko-KR" sz="1400" kern="100" dirty="0">
                <a:latin typeface="Gill Sans MT" panose="020B0502020104020203" pitchFamily="34" charset="0"/>
                <a:cs typeface="Times New Roman" panose="02020603050405020304" pitchFamily="18" charset="0"/>
              </a:rPr>
              <a:t>For now, the the number of users is 5128, and the count for a surfer visit is 1000,  and the number of surfers are 1000.</a:t>
            </a:r>
            <a:endParaRPr lang="ko-KR" altLang="ko-KR" sz="1400" kern="100" dirty="0">
              <a:latin typeface="Gill Sans MT" panose="020B0502020104020203" pitchFamily="34" charset="0"/>
              <a:cs typeface="Times New Roman" panose="02020603050405020304" pitchFamily="18" charset="0"/>
            </a:endParaRPr>
          </a:p>
        </p:txBody>
      </p:sp>
      <p:sp>
        <p:nvSpPr>
          <p:cNvPr id="29" name="직사각형 28">
            <a:extLst>
              <a:ext uri="{FF2B5EF4-FFF2-40B4-BE49-F238E27FC236}">
                <a16:creationId xmlns="" xmlns:a16="http://schemas.microsoft.com/office/drawing/2014/main" id="{5DD53B4B-6D49-824D-8F10-7127294C6577}"/>
              </a:ext>
            </a:extLst>
          </p:cNvPr>
          <p:cNvSpPr/>
          <p:nvPr/>
        </p:nvSpPr>
        <p:spPr>
          <a:xfrm>
            <a:off x="6096000" y="1229837"/>
            <a:ext cx="6096000" cy="369332"/>
          </a:xfrm>
          <a:prstGeom prst="rect">
            <a:avLst/>
          </a:prstGeom>
        </p:spPr>
        <p:txBody>
          <a:bodyPr>
            <a:spAutoFit/>
          </a:bodyPr>
          <a:lstStyle/>
          <a:p>
            <a:pPr latinLnBrk="0"/>
            <a:r>
              <a:rPr lang="en-US" altLang="ko-KR" kern="0" dirty="0">
                <a:solidFill>
                  <a:srgbClr val="000000"/>
                </a:solidFill>
                <a:effectLst/>
                <a:latin typeface="Gill Sans MT" panose="020B0502020104020203" pitchFamily="34" charset="0"/>
                <a:ea typeface="굴림" panose="020B0600000101010101" pitchFamily="34" charset="-127"/>
                <a:cs typeface="Arial" panose="020B0604020202020204" pitchFamily="34" charset="0"/>
              </a:rPr>
              <a:t>Result</a:t>
            </a:r>
            <a:endParaRPr lang="ko-KR" altLang="ko-KR" kern="100" dirty="0">
              <a:latin typeface="Gill Sans MT" panose="020B0502020104020203" pitchFamily="34" charset="0"/>
              <a:cs typeface="Times New Roman" panose="02020603050405020304" pitchFamily="18" charset="0"/>
            </a:endParaRPr>
          </a:p>
        </p:txBody>
      </p:sp>
      <p:pic>
        <p:nvPicPr>
          <p:cNvPr id="30" name="그림 29">
            <a:extLst>
              <a:ext uri="{FF2B5EF4-FFF2-40B4-BE49-F238E27FC236}">
                <a16:creationId xmlns="" xmlns:a16="http://schemas.microsoft.com/office/drawing/2014/main" id="{79A5111B-16E7-354C-A536-1AF350779A28}"/>
              </a:ext>
            </a:extLst>
          </p:cNvPr>
          <p:cNvPicPr>
            <a:picLocks noChangeAspect="1"/>
          </p:cNvPicPr>
          <p:nvPr/>
        </p:nvPicPr>
        <p:blipFill>
          <a:blip r:embed="rId4"/>
          <a:stretch>
            <a:fillRect/>
          </a:stretch>
        </p:blipFill>
        <p:spPr>
          <a:xfrm>
            <a:off x="6278880" y="2183944"/>
            <a:ext cx="1688469" cy="2875736"/>
          </a:xfrm>
          <a:prstGeom prst="rect">
            <a:avLst/>
          </a:prstGeom>
        </p:spPr>
      </p:pic>
      <p:pic>
        <p:nvPicPr>
          <p:cNvPr id="31" name="그림 30">
            <a:extLst>
              <a:ext uri="{FF2B5EF4-FFF2-40B4-BE49-F238E27FC236}">
                <a16:creationId xmlns="" xmlns:a16="http://schemas.microsoft.com/office/drawing/2014/main" id="{9A7CFE3D-8211-8349-A539-8A174ECB2A8C}"/>
              </a:ext>
            </a:extLst>
          </p:cNvPr>
          <p:cNvPicPr>
            <a:picLocks noChangeAspect="1"/>
          </p:cNvPicPr>
          <p:nvPr/>
        </p:nvPicPr>
        <p:blipFill>
          <a:blip r:embed="rId5"/>
          <a:stretch>
            <a:fillRect/>
          </a:stretch>
        </p:blipFill>
        <p:spPr>
          <a:xfrm>
            <a:off x="8162078" y="2183944"/>
            <a:ext cx="1688469" cy="2875736"/>
          </a:xfrm>
          <a:prstGeom prst="rect">
            <a:avLst/>
          </a:prstGeom>
        </p:spPr>
      </p:pic>
      <p:pic>
        <p:nvPicPr>
          <p:cNvPr id="33" name="그림 32">
            <a:extLst>
              <a:ext uri="{FF2B5EF4-FFF2-40B4-BE49-F238E27FC236}">
                <a16:creationId xmlns="" xmlns:a16="http://schemas.microsoft.com/office/drawing/2014/main" id="{0C8EEBEF-B129-9A41-9682-AEC9D6F1E952}"/>
              </a:ext>
            </a:extLst>
          </p:cNvPr>
          <p:cNvPicPr>
            <a:picLocks noChangeAspect="1"/>
          </p:cNvPicPr>
          <p:nvPr/>
        </p:nvPicPr>
        <p:blipFill>
          <a:blip r:embed="rId6"/>
          <a:stretch>
            <a:fillRect/>
          </a:stretch>
        </p:blipFill>
        <p:spPr>
          <a:xfrm>
            <a:off x="10045276" y="2183944"/>
            <a:ext cx="1688469" cy="2875736"/>
          </a:xfrm>
          <a:prstGeom prst="rect">
            <a:avLst/>
          </a:prstGeom>
        </p:spPr>
      </p:pic>
      <p:sp>
        <p:nvSpPr>
          <p:cNvPr id="34" name="직사각형 33">
            <a:extLst>
              <a:ext uri="{FF2B5EF4-FFF2-40B4-BE49-F238E27FC236}">
                <a16:creationId xmlns="" xmlns:a16="http://schemas.microsoft.com/office/drawing/2014/main" id="{1DBD1FEC-C23B-1D4A-A16B-675172BB9A35}"/>
              </a:ext>
            </a:extLst>
          </p:cNvPr>
          <p:cNvSpPr/>
          <p:nvPr/>
        </p:nvSpPr>
        <p:spPr>
          <a:xfrm>
            <a:off x="0" y="5856725"/>
            <a:ext cx="6096000" cy="307777"/>
          </a:xfrm>
          <a:prstGeom prst="rect">
            <a:avLst/>
          </a:prstGeom>
        </p:spPr>
        <p:txBody>
          <a:bodyPr>
            <a:spAutoFit/>
          </a:bodyPr>
          <a:lstStyle/>
          <a:p>
            <a:pPr algn="ctr"/>
            <a:r>
              <a:rPr lang="en-US" altLang="ko-KR" sz="1400" kern="0" dirty="0">
                <a:latin typeface="Gill Sans MT" panose="020B0502020104020203" pitchFamily="34" charset="0"/>
                <a:ea typeface="굴림" panose="020B0600000101010101" pitchFamily="34" charset="-127"/>
              </a:rPr>
              <a:t>&lt;the program stops running with 81,306 users&gt;</a:t>
            </a:r>
            <a:endParaRPr lang="ko-KR" altLang="en-US" sz="1400" dirty="0"/>
          </a:p>
        </p:txBody>
      </p:sp>
      <p:sp>
        <p:nvSpPr>
          <p:cNvPr id="35" name="직사각형 34">
            <a:extLst>
              <a:ext uri="{FF2B5EF4-FFF2-40B4-BE49-F238E27FC236}">
                <a16:creationId xmlns="" xmlns:a16="http://schemas.microsoft.com/office/drawing/2014/main" id="{BBA65C75-FC5F-F44A-A536-65E094050838}"/>
              </a:ext>
            </a:extLst>
          </p:cNvPr>
          <p:cNvSpPr/>
          <p:nvPr/>
        </p:nvSpPr>
        <p:spPr>
          <a:xfrm>
            <a:off x="6096000" y="5165597"/>
            <a:ext cx="6096000" cy="523220"/>
          </a:xfrm>
          <a:prstGeom prst="rect">
            <a:avLst/>
          </a:prstGeom>
        </p:spPr>
        <p:txBody>
          <a:bodyPr>
            <a:spAutoFit/>
          </a:bodyPr>
          <a:lstStyle/>
          <a:p>
            <a:pPr algn="just"/>
            <a:r>
              <a:rPr lang="en-US" altLang="ko-KR" sz="1400" kern="100" dirty="0">
                <a:latin typeface="Gill Sans MT" panose="020B0502020104020203" pitchFamily="34" charset="0"/>
                <a:cs typeface="Times New Roman" panose="02020603050405020304" pitchFamily="18" charset="0"/>
              </a:rPr>
              <a:t>For each time, the ranking changes, but the top 2 seem to stay the same, and it tends to be have similar users on the list.</a:t>
            </a:r>
            <a:endParaRPr lang="ko-KR" altLang="ko-KR" sz="1400" kern="100"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130498354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2657</Words>
  <Application>Microsoft Office PowerPoint</Application>
  <PresentationFormat>사용자 지정</PresentationFormat>
  <Paragraphs>112</Paragraphs>
  <Slides>8</Slides>
  <Notes>3</Notes>
  <HiddenSlides>0</HiddenSlides>
  <MMClips>0</MMClips>
  <ScaleCrop>false</ScaleCrop>
  <HeadingPairs>
    <vt:vector size="4" baseType="variant">
      <vt:variant>
        <vt:lpstr>테마</vt:lpstr>
      </vt:variant>
      <vt:variant>
        <vt:i4>1</vt:i4>
      </vt:variant>
      <vt:variant>
        <vt:lpstr>슬라이드 제목</vt:lpstr>
      </vt:variant>
      <vt:variant>
        <vt:i4>8</vt:i4>
      </vt:variant>
    </vt:vector>
  </HeadingPairs>
  <TitlesOfParts>
    <vt:vector size="9"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User</cp:lastModifiedBy>
  <cp:revision>50</cp:revision>
  <dcterms:created xsi:type="dcterms:W3CDTF">2018-12-03T08:04:14Z</dcterms:created>
  <dcterms:modified xsi:type="dcterms:W3CDTF">2018-12-04T12:17:35Z</dcterms:modified>
</cp:coreProperties>
</file>