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1" r:id="rId4"/>
    <p:sldId id="262" r:id="rId5"/>
    <p:sldId id="270" r:id="rId6"/>
    <p:sldId id="263" r:id="rId7"/>
    <p:sldId id="264" r:id="rId8"/>
    <p:sldId id="275" r:id="rId9"/>
    <p:sldId id="266"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iaspirant.com/types-of-pca/" TargetMode="External"/><Relationship Id="rId3" Type="http://schemas.openxmlformats.org/officeDocument/2006/relationships/hyperlink" Target="https://medium.com/@ODSC/implementing-a-kernel-principal-component-analysis-in-python-495f04a7f85f" TargetMode="External"/><Relationship Id="rId7" Type="http://schemas.openxmlformats.org/officeDocument/2006/relationships/hyperlink" Target="https://sebastianraschka.com/Articles/2014_kernel_pca.html" TargetMode="External"/><Relationship Id="rId12" Type="http://schemas.openxmlformats.org/officeDocument/2006/relationships/hyperlink" Target="https://bimie.medium.com/heart-disease-prediction-a-logistic-regression-implementation-from-python-scikit-learn-c4eb391a873f" TargetMode="External"/><Relationship Id="rId2" Type="http://schemas.openxmlformats.org/officeDocument/2006/relationships/hyperlink" Target="https://iq.opengenus.org/kernal-principal-component-analysis/" TargetMode="External"/><Relationship Id="rId1" Type="http://schemas.openxmlformats.org/officeDocument/2006/relationships/slideLayout" Target="../slideLayouts/slideLayout2.xml"/><Relationship Id="rId6" Type="http://schemas.openxmlformats.org/officeDocument/2006/relationships/hyperlink" Target="https://medium.com/pursuitnotes/day-47-kernel-pca-edfcedae3b64" TargetMode="External"/><Relationship Id="rId11" Type="http://schemas.openxmlformats.org/officeDocument/2006/relationships/hyperlink" Target="https://www.kaggle.com/neisha/heart-disease-prediction-using-logistic-regression/notebook" TargetMode="External"/><Relationship Id="rId5" Type="http://schemas.openxmlformats.org/officeDocument/2006/relationships/hyperlink" Target="https://github.com/stabgan/Kernel-PCA/blob/master/kernel_pca.py" TargetMode="External"/><Relationship Id="rId10" Type="http://schemas.openxmlformats.org/officeDocument/2006/relationships/hyperlink" Target="https://machinelearningknowledge.ai/python-sklearn-logistic-regression-tutorial-with-example/" TargetMode="External"/><Relationship Id="rId4" Type="http://schemas.openxmlformats.org/officeDocument/2006/relationships/hyperlink" Target="https://www.aionlinecourse.com/tutorial/machine-learning/kernel-pca-in-python" TargetMode="External"/><Relationship Id="rId9" Type="http://schemas.openxmlformats.org/officeDocument/2006/relationships/hyperlink" Target="https://www.cours-gratuit.com/tutoriel-python/tutoriel-python-matriser-la-rgression-logistique-avec-scikit-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28959" y="1906074"/>
            <a:ext cx="8915399" cy="2176188"/>
          </a:xfrm>
        </p:spPr>
        <p:txBody>
          <a:bodyPr>
            <a:normAutofit/>
          </a:bodyPr>
          <a:lstStyle/>
          <a:p>
            <a:r>
              <a:rPr lang="fr-FR" b="1" dirty="0" smtClean="0">
                <a:solidFill>
                  <a:srgbClr val="FF0000"/>
                </a:solidFill>
                <a:latin typeface="Arial" panose="020B0604020202020204" pitchFamily="34" charset="0"/>
                <a:cs typeface="Arial" panose="020B0604020202020204" pitchFamily="34" charset="0"/>
              </a:rPr>
              <a:t>Machine Learning:</a:t>
            </a:r>
            <a:br>
              <a:rPr lang="fr-FR" b="1" dirty="0" smtClean="0">
                <a:solidFill>
                  <a:srgbClr val="FF0000"/>
                </a:solidFill>
                <a:latin typeface="Arial" panose="020B0604020202020204" pitchFamily="34" charset="0"/>
                <a:cs typeface="Arial" panose="020B0604020202020204" pitchFamily="34" charset="0"/>
              </a:rPr>
            </a:br>
            <a:r>
              <a:rPr lang="fr-FR" b="1" dirty="0">
                <a:solidFill>
                  <a:srgbClr val="FF0000"/>
                </a:solidFill>
                <a:latin typeface="Arial" panose="020B0604020202020204" pitchFamily="34" charset="0"/>
                <a:cs typeface="Arial" panose="020B0604020202020204" pitchFamily="34" charset="0"/>
              </a:rPr>
              <a:t> </a:t>
            </a:r>
            <a:r>
              <a:rPr lang="fr-FR" b="1" dirty="0" smtClean="0">
                <a:solidFill>
                  <a:srgbClr val="FF0000"/>
                </a:solidFill>
                <a:latin typeface="Arial" panose="020B0604020202020204" pitchFamily="34" charset="0"/>
                <a:cs typeface="Arial" panose="020B0604020202020204" pitchFamily="34" charset="0"/>
              </a:rPr>
              <a:t>                  </a:t>
            </a:r>
            <a:r>
              <a:rPr lang="fr-FR" sz="2200" b="1" dirty="0" smtClean="0">
                <a:solidFill>
                  <a:srgbClr val="FF0000"/>
                </a:solidFill>
                <a:latin typeface="Arial" panose="020B0604020202020204" pitchFamily="34" charset="0"/>
                <a:cs typeface="Arial" panose="020B0604020202020204" pitchFamily="34" charset="0"/>
              </a:rPr>
              <a:t>la régression logistique et </a:t>
            </a:r>
            <a:r>
              <a:rPr lang="fr-FR" sz="2200" b="1" dirty="0" err="1" smtClean="0">
                <a:solidFill>
                  <a:srgbClr val="FF0000"/>
                </a:solidFill>
                <a:latin typeface="Arial" panose="020B0604020202020204" pitchFamily="34" charset="0"/>
                <a:cs typeface="Arial" panose="020B0604020202020204" pitchFamily="34" charset="0"/>
              </a:rPr>
              <a:t>KernelPCA</a:t>
            </a:r>
            <a:endParaRPr lang="fr-FR" sz="2200" b="1" dirty="0">
              <a:solidFill>
                <a:srgbClr val="FF000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a:xfrm>
            <a:off x="6486658" y="5769735"/>
            <a:ext cx="5705341" cy="734096"/>
          </a:xfrm>
        </p:spPr>
        <p:txBody>
          <a:bodyPr>
            <a:normAutofit/>
          </a:bodyPr>
          <a:lstStyle/>
          <a:p>
            <a:pPr algn="ctr"/>
            <a:r>
              <a:rPr lang="fr-FR" sz="2000" b="1" dirty="0" smtClean="0">
                <a:solidFill>
                  <a:schemeClr val="tx1"/>
                </a:solidFill>
                <a:latin typeface="Arial" panose="020B0604020202020204" pitchFamily="34" charset="0"/>
                <a:cs typeface="Arial" panose="020B0604020202020204" pitchFamily="34" charset="0"/>
              </a:rPr>
              <a:t>Elaboré </a:t>
            </a:r>
            <a:r>
              <a:rPr lang="fr-FR" sz="2000" b="1" dirty="0" smtClean="0">
                <a:solidFill>
                  <a:schemeClr val="tx1"/>
                </a:solidFill>
                <a:latin typeface="Arial" panose="020B0604020202020204" pitchFamily="34" charset="0"/>
                <a:cs typeface="Arial" panose="020B0604020202020204" pitchFamily="34" charset="0"/>
              </a:rPr>
              <a:t>par DONIA AZZAHHAFI</a:t>
            </a:r>
            <a:endParaRPr lang="fr-FR" sz="2000" b="1" dirty="0">
              <a:solidFill>
                <a:schemeClr val="tx1"/>
              </a:solidFill>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37" y="0"/>
            <a:ext cx="1247775" cy="124925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2952" y="0"/>
            <a:ext cx="1129048" cy="1249251"/>
          </a:xfrm>
          <a:prstGeom prst="rect">
            <a:avLst/>
          </a:prstGeom>
        </p:spPr>
      </p:pic>
    </p:spTree>
    <p:extLst>
      <p:ext uri="{BB962C8B-B14F-4D97-AF65-F5344CB8AC3E}">
        <p14:creationId xmlns:p14="http://schemas.microsoft.com/office/powerpoint/2010/main" val="3653775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2919" y="624110"/>
            <a:ext cx="8911687" cy="972870"/>
          </a:xfrm>
        </p:spPr>
        <p:txBody>
          <a:bodyPr/>
          <a:lstStyle/>
          <a:p>
            <a:r>
              <a:rPr lang="fr-FR" b="1" dirty="0" smtClean="0">
                <a:latin typeface="Arial" panose="020B0604020202020204" pitchFamily="34" charset="0"/>
                <a:cs typeface="Arial" panose="020B0604020202020204" pitchFamily="34" charset="0"/>
              </a:rPr>
              <a:t>Références: </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146220" y="1493950"/>
            <a:ext cx="10547797" cy="5035640"/>
          </a:xfrm>
        </p:spPr>
        <p:txBody>
          <a:bodyPr>
            <a:normAutofit fontScale="92500" lnSpcReduction="10000"/>
          </a:bodyPr>
          <a:lstStyle/>
          <a:p>
            <a:r>
              <a:rPr lang="fr-FR" dirty="0" err="1">
                <a:solidFill>
                  <a:schemeClr val="tx1"/>
                </a:solidFill>
                <a:hlinkClick r:id="rId2"/>
              </a:rPr>
              <a:t>Kernel</a:t>
            </a:r>
            <a:r>
              <a:rPr lang="fr-FR" dirty="0">
                <a:solidFill>
                  <a:schemeClr val="tx1"/>
                </a:solidFill>
                <a:hlinkClick r:id="rId2"/>
              </a:rPr>
              <a:t> Principal Component </a:t>
            </a:r>
            <a:r>
              <a:rPr lang="fr-FR" dirty="0" err="1">
                <a:solidFill>
                  <a:schemeClr val="tx1"/>
                </a:solidFill>
                <a:hlinkClick r:id="rId2"/>
              </a:rPr>
              <a:t>Analysis</a:t>
            </a:r>
            <a:r>
              <a:rPr lang="fr-FR" dirty="0">
                <a:solidFill>
                  <a:schemeClr val="tx1"/>
                </a:solidFill>
                <a:hlinkClick r:id="rId2"/>
              </a:rPr>
              <a:t> (KPCA) (opengenus.org)</a:t>
            </a:r>
            <a:endParaRPr lang="fr-FR" dirty="0">
              <a:solidFill>
                <a:schemeClr val="tx1"/>
              </a:solidFill>
            </a:endParaRPr>
          </a:p>
          <a:p>
            <a:r>
              <a:rPr lang="fr-FR" dirty="0" err="1">
                <a:solidFill>
                  <a:schemeClr val="tx1"/>
                </a:solidFill>
                <a:hlinkClick r:id="rId3"/>
              </a:rPr>
              <a:t>Implementing</a:t>
            </a:r>
            <a:r>
              <a:rPr lang="fr-FR" dirty="0">
                <a:solidFill>
                  <a:schemeClr val="tx1"/>
                </a:solidFill>
                <a:hlinkClick r:id="rId3"/>
              </a:rPr>
              <a:t> a </a:t>
            </a:r>
            <a:r>
              <a:rPr lang="fr-FR" dirty="0" err="1">
                <a:solidFill>
                  <a:schemeClr val="tx1"/>
                </a:solidFill>
                <a:hlinkClick r:id="rId3"/>
              </a:rPr>
              <a:t>Kernel</a:t>
            </a:r>
            <a:r>
              <a:rPr lang="fr-FR" dirty="0">
                <a:solidFill>
                  <a:schemeClr val="tx1"/>
                </a:solidFill>
                <a:hlinkClick r:id="rId3"/>
              </a:rPr>
              <a:t> Principal Component </a:t>
            </a:r>
            <a:r>
              <a:rPr lang="fr-FR" dirty="0" err="1">
                <a:solidFill>
                  <a:schemeClr val="tx1"/>
                </a:solidFill>
                <a:hlinkClick r:id="rId3"/>
              </a:rPr>
              <a:t>Analysis</a:t>
            </a:r>
            <a:r>
              <a:rPr lang="fr-FR" dirty="0">
                <a:solidFill>
                  <a:schemeClr val="tx1"/>
                </a:solidFill>
                <a:hlinkClick r:id="rId3"/>
              </a:rPr>
              <a:t> in Python | by ODSC - Open Data Science | Medium</a:t>
            </a:r>
            <a:endParaRPr lang="fr-FR" dirty="0">
              <a:solidFill>
                <a:schemeClr val="tx1"/>
              </a:solidFill>
            </a:endParaRPr>
          </a:p>
          <a:p>
            <a:r>
              <a:rPr lang="fr-FR" dirty="0" err="1">
                <a:solidFill>
                  <a:schemeClr val="tx1"/>
                </a:solidFill>
                <a:hlinkClick r:id="rId4"/>
              </a:rPr>
              <a:t>Kernel</a:t>
            </a:r>
            <a:r>
              <a:rPr lang="fr-FR" dirty="0">
                <a:solidFill>
                  <a:schemeClr val="tx1"/>
                </a:solidFill>
                <a:hlinkClick r:id="rId4"/>
              </a:rPr>
              <a:t> PCA | Machine Learning | </a:t>
            </a:r>
            <a:r>
              <a:rPr lang="fr-FR" dirty="0" err="1">
                <a:solidFill>
                  <a:schemeClr val="tx1"/>
                </a:solidFill>
                <a:hlinkClick r:id="rId4"/>
              </a:rPr>
              <a:t>Artificial</a:t>
            </a:r>
            <a:r>
              <a:rPr lang="fr-FR" dirty="0">
                <a:solidFill>
                  <a:schemeClr val="tx1"/>
                </a:solidFill>
                <a:hlinkClick r:id="rId4"/>
              </a:rPr>
              <a:t> Intelligence Online Course (aionlinecourse.com)</a:t>
            </a:r>
            <a:endParaRPr lang="fr-FR" dirty="0">
              <a:solidFill>
                <a:schemeClr val="tx1"/>
              </a:solidFill>
            </a:endParaRPr>
          </a:p>
          <a:p>
            <a:r>
              <a:rPr lang="fr-FR" dirty="0">
                <a:solidFill>
                  <a:schemeClr val="tx1"/>
                </a:solidFill>
                <a:hlinkClick r:id="rId5"/>
              </a:rPr>
              <a:t>Kernel-PCA/kernel_pca.py at master · </a:t>
            </a:r>
            <a:r>
              <a:rPr lang="fr-FR" dirty="0" err="1">
                <a:solidFill>
                  <a:schemeClr val="tx1"/>
                </a:solidFill>
                <a:hlinkClick r:id="rId5"/>
              </a:rPr>
              <a:t>stabgan</a:t>
            </a:r>
            <a:r>
              <a:rPr lang="fr-FR" dirty="0">
                <a:solidFill>
                  <a:schemeClr val="tx1"/>
                </a:solidFill>
                <a:hlinkClick r:id="rId5"/>
              </a:rPr>
              <a:t>/</a:t>
            </a:r>
            <a:r>
              <a:rPr lang="fr-FR" dirty="0" err="1">
                <a:solidFill>
                  <a:schemeClr val="tx1"/>
                </a:solidFill>
                <a:hlinkClick r:id="rId5"/>
              </a:rPr>
              <a:t>Kernel</a:t>
            </a:r>
            <a:r>
              <a:rPr lang="fr-FR" dirty="0">
                <a:solidFill>
                  <a:schemeClr val="tx1"/>
                </a:solidFill>
                <a:hlinkClick r:id="rId5"/>
              </a:rPr>
              <a:t>-PCA (github.com)</a:t>
            </a:r>
            <a:endParaRPr lang="fr-FR" dirty="0">
              <a:solidFill>
                <a:schemeClr val="tx1"/>
              </a:solidFill>
            </a:endParaRPr>
          </a:p>
          <a:p>
            <a:r>
              <a:rPr lang="fr-FR" dirty="0">
                <a:solidFill>
                  <a:schemeClr val="tx1"/>
                </a:solidFill>
                <a:hlinkClick r:id="rId6"/>
              </a:rPr>
              <a:t>Day-47 </a:t>
            </a:r>
            <a:r>
              <a:rPr lang="fr-FR" dirty="0" err="1">
                <a:solidFill>
                  <a:schemeClr val="tx1"/>
                </a:solidFill>
                <a:hlinkClick r:id="rId6"/>
              </a:rPr>
              <a:t>Kernel</a:t>
            </a:r>
            <a:r>
              <a:rPr lang="fr-FR" dirty="0">
                <a:solidFill>
                  <a:schemeClr val="tx1"/>
                </a:solidFill>
                <a:hlinkClick r:id="rId6"/>
              </a:rPr>
              <a:t> PCA. Principal component </a:t>
            </a:r>
            <a:r>
              <a:rPr lang="fr-FR" dirty="0" err="1">
                <a:solidFill>
                  <a:schemeClr val="tx1"/>
                </a:solidFill>
                <a:hlinkClick r:id="rId6"/>
              </a:rPr>
              <a:t>analysis</a:t>
            </a:r>
            <a:r>
              <a:rPr lang="fr-FR" dirty="0">
                <a:solidFill>
                  <a:schemeClr val="tx1"/>
                </a:solidFill>
                <a:hlinkClick r:id="rId6"/>
              </a:rPr>
              <a:t> and </a:t>
            </a:r>
            <a:r>
              <a:rPr lang="fr-FR" dirty="0" err="1">
                <a:solidFill>
                  <a:schemeClr val="tx1"/>
                </a:solidFill>
                <a:hlinkClick r:id="rId6"/>
              </a:rPr>
              <a:t>linear</a:t>
            </a:r>
            <a:r>
              <a:rPr lang="fr-FR" dirty="0">
                <a:solidFill>
                  <a:schemeClr val="tx1"/>
                </a:solidFill>
                <a:hlinkClick r:id="rId6"/>
              </a:rPr>
              <a:t>… | by </a:t>
            </a:r>
            <a:r>
              <a:rPr lang="fr-FR" dirty="0" err="1">
                <a:solidFill>
                  <a:schemeClr val="tx1"/>
                </a:solidFill>
                <a:hlinkClick r:id="rId6"/>
              </a:rPr>
              <a:t>Samet</a:t>
            </a:r>
            <a:r>
              <a:rPr lang="fr-FR" dirty="0">
                <a:solidFill>
                  <a:schemeClr val="tx1"/>
                </a:solidFill>
                <a:hlinkClick r:id="rId6"/>
              </a:rPr>
              <a:t> </a:t>
            </a:r>
            <a:r>
              <a:rPr lang="fr-FR" dirty="0" err="1">
                <a:solidFill>
                  <a:schemeClr val="tx1"/>
                </a:solidFill>
                <a:hlinkClick r:id="rId6"/>
              </a:rPr>
              <a:t>Girgin</a:t>
            </a:r>
            <a:r>
              <a:rPr lang="fr-FR" dirty="0">
                <a:solidFill>
                  <a:schemeClr val="tx1"/>
                </a:solidFill>
                <a:hlinkClick r:id="rId6"/>
              </a:rPr>
              <a:t> | </a:t>
            </a:r>
            <a:r>
              <a:rPr lang="fr-FR" dirty="0" err="1">
                <a:solidFill>
                  <a:schemeClr val="tx1"/>
                </a:solidFill>
                <a:hlinkClick r:id="rId6"/>
              </a:rPr>
              <a:t>PursuitData</a:t>
            </a:r>
            <a:r>
              <a:rPr lang="fr-FR" dirty="0">
                <a:solidFill>
                  <a:schemeClr val="tx1"/>
                </a:solidFill>
                <a:hlinkClick r:id="rId6"/>
              </a:rPr>
              <a:t> | Medium</a:t>
            </a:r>
            <a:endParaRPr lang="fr-FR" dirty="0">
              <a:solidFill>
                <a:schemeClr val="tx1"/>
              </a:solidFill>
            </a:endParaRPr>
          </a:p>
          <a:p>
            <a:r>
              <a:rPr lang="en-US" dirty="0">
                <a:solidFill>
                  <a:schemeClr val="tx1"/>
                </a:solidFill>
                <a:hlinkClick r:id="rId7"/>
              </a:rPr>
              <a:t>Kernel tricks and nonlinear dimensionality reduction via RBF kernel PCA (sebastianraschka.com)</a:t>
            </a:r>
            <a:endParaRPr lang="en-US" dirty="0">
              <a:solidFill>
                <a:schemeClr val="tx1"/>
              </a:solidFill>
            </a:endParaRPr>
          </a:p>
          <a:p>
            <a:r>
              <a:rPr lang="fr-FR" dirty="0">
                <a:solidFill>
                  <a:schemeClr val="tx1"/>
                </a:solidFill>
                <a:hlinkClick r:id="rId8"/>
              </a:rPr>
              <a:t>Types of PCA | </a:t>
            </a:r>
            <a:r>
              <a:rPr lang="fr-FR" dirty="0" err="1">
                <a:solidFill>
                  <a:schemeClr val="tx1"/>
                </a:solidFill>
                <a:hlinkClick r:id="rId8"/>
              </a:rPr>
              <a:t>Kernel</a:t>
            </a:r>
            <a:r>
              <a:rPr lang="fr-FR" dirty="0">
                <a:solidFill>
                  <a:schemeClr val="tx1"/>
                </a:solidFill>
                <a:hlinkClick r:id="rId8"/>
              </a:rPr>
              <a:t> PCA | </a:t>
            </a:r>
            <a:r>
              <a:rPr lang="fr-FR" dirty="0" err="1">
                <a:solidFill>
                  <a:schemeClr val="tx1"/>
                </a:solidFill>
                <a:hlinkClick r:id="rId8"/>
              </a:rPr>
              <a:t>Sparse</a:t>
            </a:r>
            <a:r>
              <a:rPr lang="fr-FR" dirty="0">
                <a:solidFill>
                  <a:schemeClr val="tx1"/>
                </a:solidFill>
                <a:hlinkClick r:id="rId8"/>
              </a:rPr>
              <a:t> PCA | </a:t>
            </a:r>
            <a:r>
              <a:rPr lang="fr-FR" dirty="0" err="1">
                <a:solidFill>
                  <a:schemeClr val="tx1"/>
                </a:solidFill>
                <a:hlinkClick r:id="rId8"/>
              </a:rPr>
              <a:t>Incremental</a:t>
            </a:r>
            <a:r>
              <a:rPr lang="fr-FR" dirty="0">
                <a:solidFill>
                  <a:schemeClr val="tx1"/>
                </a:solidFill>
                <a:hlinkClick r:id="rId8"/>
              </a:rPr>
              <a:t> PCA in Python (aiaspirant.com)</a:t>
            </a:r>
            <a:r>
              <a:rPr lang="fr-FR" dirty="0">
                <a:solidFill>
                  <a:schemeClr val="tx1"/>
                </a:solidFill>
              </a:rPr>
              <a:t> </a:t>
            </a:r>
          </a:p>
          <a:p>
            <a:r>
              <a:rPr lang="fr-FR" dirty="0" err="1">
                <a:solidFill>
                  <a:schemeClr val="tx1"/>
                </a:solidFill>
                <a:hlinkClick r:id="rId4"/>
              </a:rPr>
              <a:t>Kernel</a:t>
            </a:r>
            <a:r>
              <a:rPr lang="fr-FR" dirty="0">
                <a:solidFill>
                  <a:schemeClr val="tx1"/>
                </a:solidFill>
                <a:hlinkClick r:id="rId4"/>
              </a:rPr>
              <a:t> PCA | Machine Learning | </a:t>
            </a:r>
            <a:r>
              <a:rPr lang="fr-FR" dirty="0" err="1">
                <a:solidFill>
                  <a:schemeClr val="tx1"/>
                </a:solidFill>
                <a:hlinkClick r:id="rId4"/>
              </a:rPr>
              <a:t>Artificial</a:t>
            </a:r>
            <a:r>
              <a:rPr lang="fr-FR" dirty="0">
                <a:solidFill>
                  <a:schemeClr val="tx1"/>
                </a:solidFill>
                <a:hlinkClick r:id="rId4"/>
              </a:rPr>
              <a:t> Intelligence Online Course (aionlinecourse.com</a:t>
            </a:r>
            <a:r>
              <a:rPr lang="fr-FR" dirty="0" smtClean="0">
                <a:solidFill>
                  <a:schemeClr val="tx1"/>
                </a:solidFill>
                <a:hlinkClick r:id="rId4"/>
              </a:rPr>
              <a:t>)</a:t>
            </a:r>
            <a:endParaRPr lang="fr-FR" dirty="0" smtClean="0">
              <a:solidFill>
                <a:schemeClr val="tx1"/>
              </a:solidFill>
            </a:endParaRPr>
          </a:p>
          <a:p>
            <a:r>
              <a:rPr lang="fr-FR" dirty="0">
                <a:solidFill>
                  <a:schemeClr val="tx1"/>
                </a:solidFill>
                <a:hlinkClick r:id="rId9"/>
              </a:rPr>
              <a:t>Tuto Python &amp; </a:t>
            </a:r>
            <a:r>
              <a:rPr lang="fr-FR" dirty="0" err="1">
                <a:solidFill>
                  <a:schemeClr val="tx1"/>
                </a:solidFill>
                <a:hlinkClick r:id="rId9"/>
              </a:rPr>
              <a:t>Scikit-learn</a:t>
            </a:r>
            <a:r>
              <a:rPr lang="fr-FR" dirty="0">
                <a:solidFill>
                  <a:schemeClr val="tx1"/>
                </a:solidFill>
                <a:hlinkClick r:id="rId9"/>
              </a:rPr>
              <a:t> : la régression logistique (cours-gratuit.com</a:t>
            </a:r>
            <a:r>
              <a:rPr lang="fr-FR" dirty="0" smtClean="0">
                <a:solidFill>
                  <a:schemeClr val="tx1"/>
                </a:solidFill>
                <a:hlinkClick r:id="rId9"/>
              </a:rPr>
              <a:t>)</a:t>
            </a:r>
            <a:endParaRPr lang="fr-FR" dirty="0" smtClean="0">
              <a:solidFill>
                <a:schemeClr val="tx1"/>
              </a:solidFill>
            </a:endParaRPr>
          </a:p>
          <a:p>
            <a:r>
              <a:rPr lang="en-US" dirty="0">
                <a:solidFill>
                  <a:schemeClr val="tx1"/>
                </a:solidFill>
                <a:hlinkClick r:id="rId10"/>
              </a:rPr>
              <a:t>Python </a:t>
            </a:r>
            <a:r>
              <a:rPr lang="en-US" dirty="0" err="1">
                <a:solidFill>
                  <a:schemeClr val="tx1"/>
                </a:solidFill>
                <a:hlinkClick r:id="rId10"/>
              </a:rPr>
              <a:t>Sklearn</a:t>
            </a:r>
            <a:r>
              <a:rPr lang="en-US" dirty="0">
                <a:solidFill>
                  <a:schemeClr val="tx1"/>
                </a:solidFill>
                <a:hlinkClick r:id="rId10"/>
              </a:rPr>
              <a:t> Logistic Regression Tutorial with Example - MLK - Machine Learning </a:t>
            </a:r>
            <a:r>
              <a:rPr lang="en-US" dirty="0" smtClean="0">
                <a:solidFill>
                  <a:schemeClr val="tx1"/>
                </a:solidFill>
                <a:hlinkClick r:id="rId10"/>
              </a:rPr>
              <a:t>Knowledge</a:t>
            </a:r>
            <a:endParaRPr lang="en-US" dirty="0" smtClean="0">
              <a:solidFill>
                <a:schemeClr val="tx1"/>
              </a:solidFill>
            </a:endParaRPr>
          </a:p>
          <a:p>
            <a:r>
              <a:rPr lang="en-US" dirty="0">
                <a:solidFill>
                  <a:schemeClr val="tx1"/>
                </a:solidFill>
                <a:hlinkClick r:id="rId11"/>
              </a:rPr>
              <a:t>Heart Disease Prediction using Logistic Regression | </a:t>
            </a:r>
            <a:r>
              <a:rPr lang="en-US" dirty="0" err="1" smtClean="0">
                <a:solidFill>
                  <a:schemeClr val="tx1"/>
                </a:solidFill>
                <a:hlinkClick r:id="rId11"/>
              </a:rPr>
              <a:t>Kaggle</a:t>
            </a:r>
            <a:endParaRPr lang="en-US" dirty="0" smtClean="0">
              <a:solidFill>
                <a:schemeClr val="tx1"/>
              </a:solidFill>
            </a:endParaRPr>
          </a:p>
          <a:p>
            <a:r>
              <a:rPr lang="fr-FR" u="sng" dirty="0">
                <a:solidFill>
                  <a:schemeClr val="tx1"/>
                </a:solidFill>
                <a:hlinkClick r:id="rId12"/>
              </a:rPr>
              <a:t>Prédiction des maladies cardiaques : une implémentation de régression logistique à partir de python </a:t>
            </a:r>
            <a:r>
              <a:rPr lang="fr-FR" u="sng" dirty="0" err="1">
                <a:solidFill>
                  <a:schemeClr val="tx1"/>
                </a:solidFill>
                <a:hlinkClick r:id="rId12"/>
              </a:rPr>
              <a:t>scikit-learn</a:t>
            </a:r>
            <a:r>
              <a:rPr lang="fr-FR" u="sng" dirty="0">
                <a:solidFill>
                  <a:schemeClr val="tx1"/>
                </a:solidFill>
                <a:hlinkClick r:id="rId12"/>
              </a:rPr>
              <a:t> | par </a:t>
            </a:r>
            <a:r>
              <a:rPr lang="fr-FR" u="sng" dirty="0" err="1">
                <a:solidFill>
                  <a:schemeClr val="tx1"/>
                </a:solidFill>
                <a:hlinkClick r:id="rId12"/>
              </a:rPr>
              <a:t>Temitope</a:t>
            </a:r>
            <a:r>
              <a:rPr lang="fr-FR" u="sng" dirty="0">
                <a:solidFill>
                  <a:schemeClr val="tx1"/>
                </a:solidFill>
                <a:hlinkClick r:id="rId12"/>
              </a:rPr>
              <a:t> </a:t>
            </a:r>
            <a:r>
              <a:rPr lang="fr-FR" u="sng" dirty="0" err="1">
                <a:solidFill>
                  <a:schemeClr val="tx1"/>
                </a:solidFill>
                <a:hlinkClick r:id="rId12"/>
              </a:rPr>
              <a:t>Bimbo</a:t>
            </a:r>
            <a:r>
              <a:rPr lang="fr-FR" u="sng" dirty="0">
                <a:solidFill>
                  <a:schemeClr val="tx1"/>
                </a:solidFill>
                <a:hlinkClick r:id="rId12"/>
              </a:rPr>
              <a:t> </a:t>
            </a:r>
            <a:r>
              <a:rPr lang="fr-FR" u="sng" dirty="0" err="1">
                <a:solidFill>
                  <a:schemeClr val="tx1"/>
                </a:solidFill>
                <a:hlinkClick r:id="rId12"/>
              </a:rPr>
              <a:t>Babatola</a:t>
            </a:r>
            <a:r>
              <a:rPr lang="fr-FR" u="sng" dirty="0">
                <a:solidFill>
                  <a:schemeClr val="tx1"/>
                </a:solidFill>
                <a:hlinkClick r:id="rId12"/>
              </a:rPr>
              <a:t> | Douleur moyenne (medium.com)</a:t>
            </a:r>
            <a:endParaRPr lang="fr-FR" dirty="0">
              <a:solidFill>
                <a:schemeClr val="tx1"/>
              </a:solidFill>
            </a:endParaRPr>
          </a:p>
          <a:p>
            <a:endParaRPr lang="en-US" dirty="0" smtClean="0"/>
          </a:p>
          <a:p>
            <a:endParaRPr lang="fr-FR" dirty="0"/>
          </a:p>
          <a:p>
            <a:endParaRPr lang="fr-FR" dirty="0" smtClean="0">
              <a:solidFill>
                <a:srgbClr val="00B0F0"/>
              </a:solidFill>
            </a:endParaRPr>
          </a:p>
          <a:p>
            <a:endParaRPr lang="fr-FR" dirty="0">
              <a:solidFill>
                <a:srgbClr val="00B0F0"/>
              </a:solidFill>
            </a:endParaRPr>
          </a:p>
          <a:p>
            <a:endParaRPr lang="fr-FR" dirty="0"/>
          </a:p>
        </p:txBody>
      </p:sp>
    </p:spTree>
    <p:extLst>
      <p:ext uri="{BB962C8B-B14F-4D97-AF65-F5344CB8AC3E}">
        <p14:creationId xmlns:p14="http://schemas.microsoft.com/office/powerpoint/2010/main" val="131967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2" y="456685"/>
            <a:ext cx="8911687" cy="805445"/>
          </a:xfrm>
        </p:spPr>
        <p:txBody>
          <a:bodyPr/>
          <a:lstStyle/>
          <a:p>
            <a:r>
              <a:rPr lang="fr-FR" b="1" dirty="0" smtClean="0">
                <a:solidFill>
                  <a:schemeClr val="tx1"/>
                </a:solidFill>
                <a:latin typeface="Arial" panose="020B0604020202020204" pitchFamily="34" charset="0"/>
                <a:cs typeface="Arial" panose="020B0604020202020204" pitchFamily="34" charset="0"/>
              </a:rPr>
              <a:t>Plan:</a:t>
            </a:r>
            <a:endParaRPr lang="fr-FR" b="1" dirty="0">
              <a:solidFill>
                <a:schemeClr val="tx1"/>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068946" y="1403797"/>
            <a:ext cx="10844012" cy="5177307"/>
          </a:xfrm>
        </p:spPr>
        <p:txBody>
          <a:bodyPr/>
          <a:lstStyle/>
          <a:p>
            <a:r>
              <a:rPr lang="fr-FR" sz="3200" dirty="0" smtClean="0">
                <a:latin typeface="Arial" panose="020B0604020202020204" pitchFamily="34" charset="0"/>
                <a:cs typeface="Arial" panose="020B0604020202020204" pitchFamily="34" charset="0"/>
              </a:rPr>
              <a:t>Introduction </a:t>
            </a:r>
          </a:p>
          <a:p>
            <a:r>
              <a:rPr lang="fr-FR" sz="3200" dirty="0" smtClean="0">
                <a:latin typeface="Arial" panose="020B0604020202020204" pitchFamily="34" charset="0"/>
                <a:cs typeface="Arial" panose="020B0604020202020204" pitchFamily="34" charset="0"/>
              </a:rPr>
              <a:t>Définitions: </a:t>
            </a:r>
          </a:p>
          <a:p>
            <a:pPr marL="0" indent="0">
              <a:buNone/>
            </a:pPr>
            <a:r>
              <a:rPr lang="fr-FR" sz="3200" dirty="0">
                <a:latin typeface="Arial" panose="020B0604020202020204" pitchFamily="34" charset="0"/>
                <a:cs typeface="Arial" panose="020B0604020202020204" pitchFamily="34" charset="0"/>
              </a:rPr>
              <a:t> </a:t>
            </a:r>
            <a:r>
              <a:rPr lang="fr-FR" sz="3200" dirty="0" smtClean="0">
                <a:latin typeface="Arial" panose="020B0604020202020204" pitchFamily="34" charset="0"/>
                <a:cs typeface="Arial" panose="020B0604020202020204" pitchFamily="34" charset="0"/>
              </a:rPr>
              <a:t>            -Régression logistique </a:t>
            </a:r>
          </a:p>
          <a:p>
            <a:pPr marL="0" indent="0">
              <a:buNone/>
            </a:pPr>
            <a:r>
              <a:rPr lang="fr-FR" sz="3200" dirty="0">
                <a:latin typeface="Arial" panose="020B0604020202020204" pitchFamily="34" charset="0"/>
                <a:cs typeface="Arial" panose="020B0604020202020204" pitchFamily="34" charset="0"/>
              </a:rPr>
              <a:t> </a:t>
            </a:r>
            <a:r>
              <a:rPr lang="fr-FR" sz="3200" dirty="0" smtClean="0">
                <a:latin typeface="Arial" panose="020B0604020202020204" pitchFamily="34" charset="0"/>
                <a:cs typeface="Arial" panose="020B0604020202020204" pitchFamily="34" charset="0"/>
              </a:rPr>
              <a:t>            -</a:t>
            </a:r>
            <a:r>
              <a:rPr lang="fr-FR" sz="3200" dirty="0" err="1" smtClean="0">
                <a:latin typeface="Arial" panose="020B0604020202020204" pitchFamily="34" charset="0"/>
                <a:cs typeface="Arial" panose="020B0604020202020204" pitchFamily="34" charset="0"/>
              </a:rPr>
              <a:t>Kernel</a:t>
            </a:r>
            <a:r>
              <a:rPr lang="fr-FR" sz="3200" dirty="0" smtClean="0">
                <a:latin typeface="Arial" panose="020B0604020202020204" pitchFamily="34" charset="0"/>
                <a:cs typeface="Arial" panose="020B0604020202020204" pitchFamily="34" charset="0"/>
              </a:rPr>
              <a:t> PCA </a:t>
            </a:r>
          </a:p>
          <a:p>
            <a:r>
              <a:rPr lang="fr-FR" sz="3200" dirty="0" smtClean="0">
                <a:latin typeface="Arial" panose="020B0604020202020204" pitchFamily="34" charset="0"/>
                <a:cs typeface="Arial" panose="020B0604020202020204" pitchFamily="34" charset="0"/>
              </a:rPr>
              <a:t>Méthodes </a:t>
            </a:r>
          </a:p>
          <a:p>
            <a:r>
              <a:rPr lang="fr-FR" sz="3200" dirty="0" smtClean="0">
                <a:latin typeface="Arial" panose="020B0604020202020204" pitchFamily="34" charset="0"/>
                <a:cs typeface="Arial" panose="020B0604020202020204" pitchFamily="34" charset="0"/>
              </a:rPr>
              <a:t>Résultats </a:t>
            </a:r>
          </a:p>
          <a:p>
            <a:r>
              <a:rPr lang="fr-FR" sz="3200" dirty="0" smtClean="0">
                <a:latin typeface="Arial" panose="020B0604020202020204" pitchFamily="34" charset="0"/>
                <a:cs typeface="Arial" panose="020B0604020202020204" pitchFamily="34" charset="0"/>
              </a:rPr>
              <a:t>Conclusion </a:t>
            </a:r>
          </a:p>
          <a:p>
            <a:r>
              <a:rPr lang="fr-FR" sz="3200" dirty="0" smtClean="0">
                <a:latin typeface="Arial" panose="020B0604020202020204" pitchFamily="34" charset="0"/>
                <a:cs typeface="Arial" panose="020B0604020202020204" pitchFamily="34" charset="0"/>
              </a:rPr>
              <a:t>Références </a:t>
            </a:r>
          </a:p>
          <a:p>
            <a:pPr marL="0" indent="0">
              <a:buNone/>
            </a:pPr>
            <a:endParaRPr lang="fr-FR" sz="2400" dirty="0" smtClean="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8969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53929"/>
          </a:xfrm>
        </p:spPr>
        <p:txBody>
          <a:bodyPr/>
          <a:lstStyle/>
          <a:p>
            <a:r>
              <a:rPr lang="fr-FR" b="1" dirty="0" smtClean="0">
                <a:latin typeface="Arial" panose="020B0604020202020204" pitchFamily="34" charset="0"/>
                <a:cs typeface="Arial" panose="020B0604020202020204" pitchFamily="34" charset="0"/>
              </a:rPr>
              <a:t>Introduction</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965916" y="2047740"/>
            <a:ext cx="10895526" cy="3837905"/>
          </a:xfrm>
        </p:spPr>
        <p:txBody>
          <a:bodyPr>
            <a:normAutofit/>
          </a:bodyPr>
          <a:lstStyle/>
          <a:p>
            <a:pPr marL="0" indent="0">
              <a:buNone/>
            </a:pPr>
            <a:r>
              <a:rPr lang="fr-FR" sz="2400" dirty="0">
                <a:latin typeface="Arial" panose="020B0604020202020204" pitchFamily="34" charset="0"/>
                <a:cs typeface="Arial" panose="020B0604020202020204" pitchFamily="34" charset="0"/>
              </a:rPr>
              <a:t>De nombreux travaux de recherche épidémiologique s’efforcent de connaître et de déterminer les facteurs de </a:t>
            </a:r>
            <a:r>
              <a:rPr lang="fr-FR" sz="2400" dirty="0" smtClean="0">
                <a:latin typeface="Arial" panose="020B0604020202020204" pitchFamily="34" charset="0"/>
                <a:cs typeface="Arial" panose="020B0604020202020204" pitchFamily="34" charset="0"/>
              </a:rPr>
              <a:t>risques </a:t>
            </a:r>
            <a:r>
              <a:rPr lang="fr-FR" sz="2400" dirty="0">
                <a:latin typeface="Arial" panose="020B0604020202020204" pitchFamily="34" charset="0"/>
                <a:cs typeface="Arial" panose="020B0604020202020204" pitchFamily="34" charset="0"/>
              </a:rPr>
              <a:t>ou les facteurs protecteurs de telle maladie, afin de mettre en place des mesures de prévention, de mieux informer les patients et d’assurer une prise en charge et un suivi adaptés</a:t>
            </a:r>
            <a:r>
              <a:rPr lang="fr-FR" sz="2400" dirty="0" smtClean="0">
                <a:latin typeface="Arial" panose="020B0604020202020204" pitchFamily="34" charset="0"/>
                <a:cs typeface="Arial" panose="020B0604020202020204" pitchFamily="34" charset="0"/>
              </a:rPr>
              <a:t>.</a:t>
            </a:r>
          </a:p>
          <a:p>
            <a:pPr marL="0" indent="0">
              <a:buNone/>
            </a:pPr>
            <a:r>
              <a:rPr lang="fr-FR" sz="2400" dirty="0" smtClean="0">
                <a:latin typeface="Arial" panose="020B0604020202020204" pitchFamily="34" charset="0"/>
                <a:cs typeface="Arial" panose="020B0604020202020204" pitchFamily="34" charset="0"/>
              </a:rPr>
              <a:t>La </a:t>
            </a:r>
            <a:r>
              <a:rPr lang="fr-FR" sz="2400" dirty="0">
                <a:latin typeface="Arial" panose="020B0604020202020204" pitchFamily="34" charset="0"/>
                <a:cs typeface="Arial" panose="020B0604020202020204" pitchFamily="34" charset="0"/>
              </a:rPr>
              <a:t>régression logistique est l’une des analyses statistiques multivariées les plus couramment utilisées en épidémiologie</a:t>
            </a:r>
            <a:r>
              <a:rPr lang="fr-FR" sz="2400" dirty="0" smtClean="0">
                <a:latin typeface="Arial" panose="020B0604020202020204" pitchFamily="34" charset="0"/>
                <a:cs typeface="Arial" panose="020B0604020202020204" pitchFamily="34" charset="0"/>
              </a:rPr>
              <a:t>.</a:t>
            </a:r>
          </a:p>
          <a:p>
            <a:pPr marL="0" indent="0">
              <a:buNone/>
            </a:pPr>
            <a:r>
              <a:rPr lang="fr-FR" sz="2400" dirty="0">
                <a:latin typeface="Arial" panose="020B0604020202020204" pitchFamily="34" charset="0"/>
                <a:cs typeface="Arial" panose="020B0604020202020204" pitchFamily="34" charset="0"/>
              </a:rPr>
              <a:t>Par conséquent, il est très difficile de visualiser et d'analyser des données ayant une très haute </a:t>
            </a:r>
            <a:r>
              <a:rPr lang="fr-FR" sz="2400" dirty="0" smtClean="0">
                <a:latin typeface="Arial" panose="020B0604020202020204" pitchFamily="34" charset="0"/>
                <a:cs typeface="Arial" panose="020B0604020202020204" pitchFamily="34" charset="0"/>
              </a:rPr>
              <a:t>dimensionnalité et afin </a:t>
            </a:r>
            <a:r>
              <a:rPr lang="fr-FR" sz="2400" dirty="0">
                <a:latin typeface="Arial" panose="020B0604020202020204" pitchFamily="34" charset="0"/>
                <a:cs typeface="Arial" panose="020B0604020202020204" pitchFamily="34" charset="0"/>
              </a:rPr>
              <a:t>de faire face à la présence de non-linéarité dans les données, la technique du </a:t>
            </a:r>
            <a:r>
              <a:rPr lang="fr-FR" sz="2400" dirty="0" err="1" smtClean="0">
                <a:latin typeface="Arial" panose="020B0604020202020204" pitchFamily="34" charset="0"/>
                <a:cs typeface="Arial" panose="020B0604020202020204" pitchFamily="34" charset="0"/>
              </a:rPr>
              <a:t>Kernel</a:t>
            </a:r>
            <a:r>
              <a:rPr lang="fr-FR" sz="2400" dirty="0" smtClean="0">
                <a:latin typeface="Arial" panose="020B0604020202020204" pitchFamily="34" charset="0"/>
                <a:cs typeface="Arial" panose="020B0604020202020204" pitchFamily="34" charset="0"/>
              </a:rPr>
              <a:t> PCA </a:t>
            </a:r>
            <a:r>
              <a:rPr lang="fr-FR" sz="2400" dirty="0">
                <a:latin typeface="Arial" panose="020B0604020202020204" pitchFamily="34" charset="0"/>
                <a:cs typeface="Arial" panose="020B0604020202020204" pitchFamily="34" charset="0"/>
              </a:rPr>
              <a:t>a été développée. </a:t>
            </a:r>
          </a:p>
          <a:p>
            <a:pPr marL="0" indent="0">
              <a:buNone/>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21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7618" y="624110"/>
            <a:ext cx="8911687" cy="869839"/>
          </a:xfrm>
        </p:spPr>
        <p:txBody>
          <a:bodyPr/>
          <a:lstStyle/>
          <a:p>
            <a:r>
              <a:rPr lang="fr-FR" b="1" dirty="0" smtClean="0">
                <a:latin typeface="Arial" panose="020B0604020202020204" pitchFamily="34" charset="0"/>
                <a:cs typeface="Arial" panose="020B0604020202020204" pitchFamily="34" charset="0"/>
              </a:rPr>
              <a:t>La Régression logistique</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924863" y="1931830"/>
            <a:ext cx="11037195" cy="4353059"/>
          </a:xfrm>
        </p:spPr>
        <p:txBody>
          <a:bodyPr>
            <a:normAutofit/>
          </a:bodyPr>
          <a:lstStyle/>
          <a:p>
            <a:r>
              <a:rPr lang="fr-FR" sz="2000" dirty="0">
                <a:latin typeface="Arial" panose="020B0604020202020204" pitchFamily="34" charset="0"/>
                <a:cs typeface="Arial" panose="020B0604020202020204" pitchFamily="34" charset="0"/>
              </a:rPr>
              <a:t>L’algorithme de régression logistique est un algorithme de classification plutôt que de régression, il se base sur un ensemble de données indépendantes et il est ainsi utilisé pour estimer une valeur discrète</a:t>
            </a:r>
            <a:r>
              <a:rPr lang="fr-FR" sz="2000" dirty="0" smtClean="0">
                <a:latin typeface="Arial" panose="020B0604020202020204" pitchFamily="34" charset="0"/>
                <a:cs typeface="Arial" panose="020B0604020202020204" pitchFamily="34" charset="0"/>
              </a:rPr>
              <a:t>.</a:t>
            </a:r>
          </a:p>
          <a:p>
            <a:r>
              <a:rPr lang="fr-FR" sz="2000" dirty="0" smtClean="0">
                <a:latin typeface="Arial" panose="020B0604020202020204" pitchFamily="34" charset="0"/>
                <a:cs typeface="Arial" panose="020B0604020202020204" pitchFamily="34" charset="0"/>
              </a:rPr>
              <a:t>Dans </a:t>
            </a:r>
            <a:r>
              <a:rPr lang="fr-FR" sz="2000" dirty="0">
                <a:latin typeface="Arial" panose="020B0604020202020204" pitchFamily="34" charset="0"/>
                <a:cs typeface="Arial" panose="020B0604020202020204" pitchFamily="34" charset="0"/>
              </a:rPr>
              <a:t>le domaine </a:t>
            </a:r>
            <a:r>
              <a:rPr lang="fr-FR" sz="2000" dirty="0" smtClean="0">
                <a:latin typeface="Arial" panose="020B0604020202020204" pitchFamily="34" charset="0"/>
                <a:cs typeface="Arial" panose="020B0604020202020204" pitchFamily="34" charset="0"/>
              </a:rPr>
              <a:t>médical, un </a:t>
            </a:r>
            <a:r>
              <a:rPr lang="fr-FR" sz="2000" dirty="0">
                <a:latin typeface="Arial" panose="020B0604020202020204" pitchFamily="34" charset="0"/>
                <a:cs typeface="Arial" panose="020B0604020202020204" pitchFamily="34" charset="0"/>
              </a:rPr>
              <a:t>système de régression logistique a été introduit afin </a:t>
            </a:r>
            <a:r>
              <a:rPr lang="fr-FR" sz="2000" dirty="0" smtClean="0">
                <a:latin typeface="Arial" panose="020B0604020202020204" pitchFamily="34" charset="0"/>
                <a:cs typeface="Arial" panose="020B0604020202020204" pitchFamily="34" charset="0"/>
              </a:rPr>
              <a:t>de </a:t>
            </a:r>
            <a:r>
              <a:rPr lang="fr-FR" sz="2000" dirty="0">
                <a:latin typeface="Arial" panose="020B0604020202020204" pitchFamily="34" charset="0"/>
                <a:cs typeface="Arial" panose="020B0604020202020204" pitchFamily="34" charset="0"/>
              </a:rPr>
              <a:t>déterminer les risques de mortalité des patients</a:t>
            </a:r>
            <a:r>
              <a:rPr lang="fr-FR" sz="2000" dirty="0" smtClean="0">
                <a:latin typeface="Arial" panose="020B0604020202020204" pitchFamily="34" charset="0"/>
                <a:cs typeface="Arial" panose="020B0604020202020204" pitchFamily="34" charset="0"/>
              </a:rPr>
              <a:t>. Cette </a:t>
            </a:r>
            <a:r>
              <a:rPr lang="fr-FR" sz="2000" dirty="0">
                <a:latin typeface="Arial" panose="020B0604020202020204" pitchFamily="34" charset="0"/>
                <a:cs typeface="Arial" panose="020B0604020202020204" pitchFamily="34" charset="0"/>
              </a:rPr>
              <a:t>question de la mortalité des patients est une question binaire qui change au fil du temps </a:t>
            </a:r>
            <a:r>
              <a:rPr lang="fr-FR" sz="2000" dirty="0" smtClean="0">
                <a:latin typeface="Arial" panose="020B0604020202020204" pitchFamily="34" charset="0"/>
                <a:cs typeface="Arial" panose="020B0604020202020204" pitchFamily="34" charset="0"/>
              </a:rPr>
              <a:t>et il </a:t>
            </a:r>
            <a:r>
              <a:rPr lang="fr-FR" sz="2000" dirty="0">
                <a:latin typeface="Arial" panose="020B0604020202020204" pitchFamily="34" charset="0"/>
                <a:cs typeface="Arial" panose="020B0604020202020204" pitchFamily="34" charset="0"/>
              </a:rPr>
              <a:t>a la possibilité d’augmenter ou de diminuer selon les circonstances. </a:t>
            </a:r>
            <a:endParaRPr lang="fr-FR" sz="2000" dirty="0" smtClean="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Le </a:t>
            </a:r>
            <a:r>
              <a:rPr lang="fr-FR" sz="2000" dirty="0">
                <a:latin typeface="Arial" panose="020B0604020202020204" pitchFamily="34" charset="0"/>
                <a:cs typeface="Arial" panose="020B0604020202020204" pitchFamily="34" charset="0"/>
              </a:rPr>
              <a:t>but de la régression logistique est de caractériser les relations entre une variable dépendante (ou variable à expliquer) et une seule (régression logistique simple) ou plusieurs variables prises en compte simultanément (régression logistique multiple</a:t>
            </a:r>
            <a:r>
              <a:rPr lang="fr-FR" sz="2000" dirty="0" smtClean="0">
                <a:latin typeface="Arial" panose="020B0604020202020204" pitchFamily="34" charset="0"/>
                <a:cs typeface="Arial" panose="020B0604020202020204" pitchFamily="34" charset="0"/>
              </a:rPr>
              <a:t>)</a:t>
            </a:r>
          </a:p>
          <a:p>
            <a:r>
              <a:rPr lang="fr-FR" sz="2000" dirty="0" smtClean="0">
                <a:latin typeface="Arial" panose="020B0604020202020204" pitchFamily="34" charset="0"/>
                <a:cs typeface="Arial" panose="020B0604020202020204" pitchFamily="34" charset="0"/>
              </a:rPr>
              <a:t>Le </a:t>
            </a:r>
            <a:r>
              <a:rPr lang="fr-FR" sz="2000" dirty="0">
                <a:latin typeface="Arial" panose="020B0604020202020204" pitchFamily="34" charset="0"/>
                <a:cs typeface="Arial" panose="020B0604020202020204" pitchFamily="34" charset="0"/>
              </a:rPr>
              <a:t>résultat final serait un modèle et une probabilité </a:t>
            </a:r>
            <a:r>
              <a:rPr lang="fr-FR" sz="2000" dirty="0" smtClean="0">
                <a:latin typeface="Arial" panose="020B0604020202020204" pitchFamily="34" charset="0"/>
                <a:cs typeface="Arial" panose="020B0604020202020204" pitchFamily="34" charset="0"/>
              </a:rPr>
              <a:t>de survie </a:t>
            </a:r>
            <a:r>
              <a:rPr lang="fr-FR" sz="2000" dirty="0">
                <a:latin typeface="Arial" panose="020B0604020202020204" pitchFamily="34" charset="0"/>
                <a:cs typeface="Arial" panose="020B0604020202020204" pitchFamily="34" charset="0"/>
              </a:rPr>
              <a:t>d’un patient compte tenu des facteurs saisis</a:t>
            </a:r>
            <a:r>
              <a:rPr lang="fr-FR" sz="2000" dirty="0" smtClean="0">
                <a:latin typeface="Arial" panose="020B0604020202020204" pitchFamily="34" charset="0"/>
                <a:cs typeface="Arial" panose="020B0604020202020204" pitchFamily="34" charset="0"/>
              </a:rPr>
              <a:t>.</a:t>
            </a:r>
          </a:p>
          <a:p>
            <a:endParaRPr lang="fr-FR" sz="2000" dirty="0"/>
          </a:p>
          <a:p>
            <a:pPr marL="0" indent="0">
              <a:buNone/>
            </a:pPr>
            <a:endParaRPr lang="fr-FR" sz="2000" dirty="0" smtClean="0">
              <a:latin typeface="Arial" panose="020B0604020202020204" pitchFamily="34" charset="0"/>
              <a:cs typeface="Arial" panose="020B0604020202020204" pitchFamily="34" charset="0"/>
            </a:endParaRPr>
          </a:p>
          <a:p>
            <a:pPr marL="0" indent="0">
              <a:buNone/>
            </a:pPr>
            <a:endParaRPr lang="fr-FR" sz="2000" dirty="0" smtClean="0">
              <a:latin typeface="Arial" panose="020B0604020202020204" pitchFamily="34" charset="0"/>
              <a:cs typeface="Arial" panose="020B0604020202020204" pitchFamily="34" charset="0"/>
            </a:endParaRPr>
          </a:p>
          <a:p>
            <a:endParaRPr lang="fr-FR" dirty="0" smtClean="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901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7465" y="649868"/>
            <a:ext cx="8911687" cy="753929"/>
          </a:xfrm>
        </p:spPr>
        <p:txBody>
          <a:bodyPr/>
          <a:lstStyle/>
          <a:p>
            <a:r>
              <a:rPr lang="fr-FR" b="1" dirty="0" err="1" smtClean="0">
                <a:latin typeface="Arial" panose="020B0604020202020204" pitchFamily="34" charset="0"/>
                <a:cs typeface="Arial" panose="020B0604020202020204" pitchFamily="34" charset="0"/>
              </a:rPr>
              <a:t>Kernel</a:t>
            </a:r>
            <a:r>
              <a:rPr lang="fr-FR" b="1" dirty="0" smtClean="0">
                <a:latin typeface="Arial" panose="020B0604020202020204" pitchFamily="34" charset="0"/>
                <a:cs typeface="Arial" panose="020B0604020202020204" pitchFamily="34" charset="0"/>
              </a:rPr>
              <a:t> PCA</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75763" y="1506828"/>
            <a:ext cx="10985679" cy="4842457"/>
          </a:xfrm>
        </p:spPr>
        <p:txBody>
          <a:bodyPr>
            <a:normAutofit fontScale="92500"/>
          </a:bodyPr>
          <a:lstStyle/>
          <a:p>
            <a:r>
              <a:rPr lang="fr-FR" sz="2000" dirty="0">
                <a:latin typeface="Arial" panose="020B0604020202020204" pitchFamily="34" charset="0"/>
                <a:cs typeface="Arial" panose="020B0604020202020204" pitchFamily="34" charset="0"/>
              </a:rPr>
              <a:t>La réduction de la dimensionnalité fait référence aux différentes techniques qui peuvent transformer des données d'un espace de grande dimension en un espace de faible dimension sans perdre les informations présentes dans les données</a:t>
            </a:r>
            <a:r>
              <a:rPr lang="fr-FR" sz="2000" dirty="0" smtClean="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C'est essentiellement un moyen d'éviter la malédiction de la </a:t>
            </a:r>
            <a:r>
              <a:rPr lang="fr-FR" sz="2000" dirty="0" smtClean="0">
                <a:latin typeface="Arial" panose="020B0604020202020204" pitchFamily="34" charset="0"/>
                <a:cs typeface="Arial" panose="020B0604020202020204" pitchFamily="34" charset="0"/>
              </a:rPr>
              <a:t>dimensionnalité. Elle est définie </a:t>
            </a:r>
            <a:r>
              <a:rPr lang="fr-FR" sz="2000" dirty="0">
                <a:latin typeface="Arial" panose="020B0604020202020204" pitchFamily="34" charset="0"/>
                <a:cs typeface="Arial" panose="020B0604020202020204" pitchFamily="34" charset="0"/>
              </a:rPr>
              <a:t>comme une étape importante du nettoyage de données</a:t>
            </a:r>
            <a:r>
              <a:rPr lang="fr-FR" sz="2000" dirty="0" smtClean="0">
                <a:latin typeface="Arial" panose="020B0604020202020204" pitchFamily="34" charset="0"/>
                <a:cs typeface="Arial" panose="020B0604020202020204" pitchFamily="34" charset="0"/>
              </a:rPr>
              <a:t>. Ainsi, parmi les différents méthodes utilisées: ACP, KERNEL PCA…</a:t>
            </a:r>
          </a:p>
          <a:p>
            <a:r>
              <a:rPr lang="fr-FR" sz="2000" dirty="0" smtClean="0">
                <a:latin typeface="Arial" panose="020B0604020202020204" pitchFamily="34" charset="0"/>
                <a:cs typeface="Arial" panose="020B0604020202020204" pitchFamily="34" charset="0"/>
              </a:rPr>
              <a:t>L'ACP </a:t>
            </a:r>
            <a:r>
              <a:rPr lang="fr-FR" sz="2000" dirty="0">
                <a:latin typeface="Arial" panose="020B0604020202020204" pitchFamily="34" charset="0"/>
                <a:cs typeface="Arial" panose="020B0604020202020204" pitchFamily="34" charset="0"/>
              </a:rPr>
              <a:t>est une méthode linéaire. C'est-à-dire qu'il ne peut être appliqué qu'à des ensembles de données qui sont linéairement </a:t>
            </a:r>
            <a:r>
              <a:rPr lang="fr-FR" sz="2000" dirty="0" smtClean="0">
                <a:latin typeface="Arial" panose="020B0604020202020204" pitchFamily="34" charset="0"/>
                <a:cs typeface="Arial" panose="020B0604020202020204" pitchFamily="34" charset="0"/>
              </a:rPr>
              <a:t>séparables. </a:t>
            </a:r>
            <a:r>
              <a:rPr lang="fr-FR" sz="2000" dirty="0">
                <a:latin typeface="Arial" panose="020B0604020202020204" pitchFamily="34" charset="0"/>
                <a:cs typeface="Arial" panose="020B0604020202020204" pitchFamily="34" charset="0"/>
              </a:rPr>
              <a:t>Mais, si nous </a:t>
            </a:r>
            <a:r>
              <a:rPr lang="fr-FR" sz="2000" dirty="0" smtClean="0">
                <a:latin typeface="Arial" panose="020B0604020202020204" pitchFamily="34" charset="0"/>
                <a:cs typeface="Arial" panose="020B0604020202020204" pitchFamily="34" charset="0"/>
              </a:rPr>
              <a:t>utilisons des </a:t>
            </a:r>
            <a:r>
              <a:rPr lang="fr-FR" sz="2000" dirty="0">
                <a:latin typeface="Arial" panose="020B0604020202020204" pitchFamily="34" charset="0"/>
                <a:cs typeface="Arial" panose="020B0604020202020204" pitchFamily="34" charset="0"/>
              </a:rPr>
              <a:t>ensembles de données non linéaires, nous pourrions obtenir un résultat qui </a:t>
            </a:r>
            <a:r>
              <a:rPr lang="fr-FR" sz="2000" dirty="0" smtClean="0">
                <a:latin typeface="Arial" panose="020B0604020202020204" pitchFamily="34" charset="0"/>
                <a:cs typeface="Arial" panose="020B0604020202020204" pitchFamily="34" charset="0"/>
              </a:rPr>
              <a:t>ne peut pas </a:t>
            </a:r>
            <a:r>
              <a:rPr lang="fr-FR" sz="2000" dirty="0">
                <a:latin typeface="Arial" panose="020B0604020202020204" pitchFamily="34" charset="0"/>
                <a:cs typeface="Arial" panose="020B0604020202020204" pitchFamily="34" charset="0"/>
              </a:rPr>
              <a:t>être la réduction de dimensionnalité </a:t>
            </a:r>
            <a:r>
              <a:rPr lang="fr-FR" sz="2000" dirty="0" smtClean="0">
                <a:latin typeface="Arial" panose="020B0604020202020204" pitchFamily="34" charset="0"/>
                <a:cs typeface="Arial" panose="020B0604020202020204" pitchFamily="34" charset="0"/>
              </a:rPr>
              <a:t>optimale.</a:t>
            </a:r>
          </a:p>
          <a:p>
            <a:r>
              <a:rPr lang="fr-FR" sz="2000" dirty="0" smtClean="0">
                <a:latin typeface="Arial" panose="020B0604020202020204" pitchFamily="34" charset="0"/>
                <a:cs typeface="Arial" panose="020B0604020202020204" pitchFamily="34" charset="0"/>
              </a:rPr>
              <a:t>Par conséquent,  </a:t>
            </a:r>
            <a:r>
              <a:rPr lang="fr-FR" sz="2000" dirty="0" err="1">
                <a:latin typeface="Arial" panose="020B0604020202020204" pitchFamily="34" charset="0"/>
                <a:cs typeface="Arial" panose="020B0604020202020204" pitchFamily="34" charset="0"/>
              </a:rPr>
              <a:t>Kernel</a:t>
            </a:r>
            <a:r>
              <a:rPr lang="fr-FR" sz="2000" dirty="0">
                <a:latin typeface="Arial" panose="020B0604020202020204" pitchFamily="34" charset="0"/>
                <a:cs typeface="Arial" panose="020B0604020202020204" pitchFamily="34" charset="0"/>
              </a:rPr>
              <a:t> PCA utilise une fonction de noyau pour projeter l'ensemble de données dans un espace de caractéristiques de dimension supérieure, où il est linéairement séparable</a:t>
            </a:r>
            <a:r>
              <a:rPr lang="fr-FR" sz="2000" dirty="0" smtClean="0">
                <a:latin typeface="Arial" panose="020B0604020202020204" pitchFamily="34" charset="0"/>
                <a:cs typeface="Arial" panose="020B0604020202020204" pitchFamily="34" charset="0"/>
              </a:rPr>
              <a:t>.</a:t>
            </a:r>
          </a:p>
          <a:p>
            <a:r>
              <a:rPr lang="fr-FR" sz="2000" dirty="0">
                <a:latin typeface="Arial" panose="020B0604020202020204" pitchFamily="34" charset="0"/>
                <a:cs typeface="Arial" panose="020B0604020202020204" pitchFamily="34" charset="0"/>
              </a:rPr>
              <a:t>L'idée de </a:t>
            </a:r>
            <a:r>
              <a:rPr lang="fr-FR" sz="2000" dirty="0" err="1" smtClean="0">
                <a:latin typeface="Arial" panose="020B0604020202020204" pitchFamily="34" charset="0"/>
                <a:cs typeface="Arial" panose="020B0604020202020204" pitchFamily="34" charset="0"/>
              </a:rPr>
              <a:t>Kernel</a:t>
            </a:r>
            <a:r>
              <a:rPr lang="fr-FR" sz="2000" dirty="0" smtClean="0">
                <a:latin typeface="Arial" panose="020B0604020202020204" pitchFamily="34" charset="0"/>
                <a:cs typeface="Arial" panose="020B0604020202020204" pitchFamily="34" charset="0"/>
              </a:rPr>
              <a:t> PCA </a:t>
            </a:r>
            <a:r>
              <a:rPr lang="fr-FR" sz="2000" dirty="0">
                <a:latin typeface="Arial" panose="020B0604020202020204" pitchFamily="34" charset="0"/>
                <a:cs typeface="Arial" panose="020B0604020202020204" pitchFamily="34" charset="0"/>
              </a:rPr>
              <a:t>repose sur l'intuition que de nombreux ensembles de données, qui ne sont pas linéairement séparables dans leur espace, peuvent être rendus linéairement séparables en les projetant dans un espace de dimension supérieure.</a:t>
            </a:r>
            <a:endParaRPr lang="fr-FR" sz="2000" dirty="0" smtClean="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42677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2920" y="585475"/>
            <a:ext cx="8911687" cy="792566"/>
          </a:xfrm>
        </p:spPr>
        <p:txBody>
          <a:bodyPr>
            <a:normAutofit/>
          </a:bodyPr>
          <a:lstStyle/>
          <a:p>
            <a:r>
              <a:rPr lang="fr-FR" b="1" dirty="0" smtClean="0">
                <a:latin typeface="Arial" panose="020B0604020202020204" pitchFamily="34" charset="0"/>
                <a:cs typeface="Arial" panose="020B0604020202020204" pitchFamily="34" charset="0"/>
              </a:rPr>
              <a:t>Méthodes:</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11369" y="1828801"/>
            <a:ext cx="11037193" cy="4430332"/>
          </a:xfrm>
        </p:spPr>
        <p:txBody>
          <a:bodyPr>
            <a:normAutofit fontScale="77500" lnSpcReduction="20000"/>
          </a:bodyPr>
          <a:lstStyle/>
          <a:p>
            <a:pPr marL="0" indent="0">
              <a:buNone/>
            </a:pPr>
            <a:r>
              <a:rPr lang="fr-FR" sz="2300" dirty="0" smtClean="0">
                <a:latin typeface="Arial" panose="020B0604020202020204" pitchFamily="34" charset="0"/>
                <a:cs typeface="Arial" panose="020B0604020202020204" pitchFamily="34" charset="0"/>
              </a:rPr>
              <a:t>La </a:t>
            </a:r>
            <a:r>
              <a:rPr lang="fr-FR" sz="2300" dirty="0">
                <a:latin typeface="Arial" panose="020B0604020202020204" pitchFamily="34" charset="0"/>
                <a:cs typeface="Arial" panose="020B0604020202020204" pitchFamily="34" charset="0"/>
              </a:rPr>
              <a:t>bibliothèque d’apprentissage automatique </a:t>
            </a:r>
            <a:r>
              <a:rPr lang="fr-FR" sz="2300" dirty="0" err="1">
                <a:latin typeface="Arial" panose="020B0604020202020204" pitchFamily="34" charset="0"/>
                <a:cs typeface="Arial" panose="020B0604020202020204" pitchFamily="34" charset="0"/>
              </a:rPr>
              <a:t>Scikit-learn</a:t>
            </a:r>
            <a:r>
              <a:rPr lang="fr-FR" sz="2300" dirty="0">
                <a:latin typeface="Arial" panose="020B0604020202020204" pitchFamily="34" charset="0"/>
                <a:cs typeface="Arial" panose="020B0604020202020204" pitchFamily="34" charset="0"/>
              </a:rPr>
              <a:t> fournit pour la régression logistique le module </a:t>
            </a:r>
            <a:r>
              <a:rPr lang="fr-FR" sz="2300" b="1" i="1" dirty="0" err="1">
                <a:latin typeface="Arial" panose="020B0604020202020204" pitchFamily="34" charset="0"/>
                <a:cs typeface="Arial" panose="020B0604020202020204" pitchFamily="34" charset="0"/>
              </a:rPr>
              <a:t>sklearn.linear_model.LogisticRegression</a:t>
            </a:r>
            <a:r>
              <a:rPr lang="fr-FR" sz="2300" b="1" i="1" dirty="0" smtClean="0">
                <a:latin typeface="Arial" panose="020B0604020202020204" pitchFamily="34" charset="0"/>
                <a:cs typeface="Arial" panose="020B0604020202020204" pitchFamily="34" charset="0"/>
              </a:rPr>
              <a:t>.</a:t>
            </a:r>
          </a:p>
          <a:p>
            <a:r>
              <a:rPr lang="fr-FR" sz="2300" dirty="0" smtClean="0">
                <a:latin typeface="Arial" panose="020B0604020202020204" pitchFamily="34" charset="0"/>
                <a:cs typeface="Arial" panose="020B0604020202020204" pitchFamily="34" charset="0"/>
              </a:rPr>
              <a:t>L'objectif </a:t>
            </a:r>
            <a:r>
              <a:rPr lang="fr-FR" sz="2300" dirty="0">
                <a:latin typeface="Arial" panose="020B0604020202020204" pitchFamily="34" charset="0"/>
                <a:cs typeface="Arial" panose="020B0604020202020204" pitchFamily="34" charset="0"/>
              </a:rPr>
              <a:t>de la classification sur notre </a:t>
            </a:r>
            <a:r>
              <a:rPr lang="fr-FR" sz="2300" dirty="0" err="1">
                <a:latin typeface="Arial" panose="020B0604020202020204" pitchFamily="34" charset="0"/>
                <a:cs typeface="Arial" panose="020B0604020202020204" pitchFamily="34" charset="0"/>
              </a:rPr>
              <a:t>dataset</a:t>
            </a:r>
            <a:r>
              <a:rPr lang="fr-FR" sz="2300" dirty="0">
                <a:latin typeface="Arial" panose="020B0604020202020204" pitchFamily="34" charset="0"/>
                <a:cs typeface="Arial" panose="020B0604020202020204" pitchFamily="34" charset="0"/>
              </a:rPr>
              <a:t> est de prédire si le patient présente un risque de maladie coronarienne (CHD) après  10 ans. L'ensemble de données comprend plus de </a:t>
            </a:r>
            <a:r>
              <a:rPr lang="fr-FR" sz="2300" dirty="0" smtClean="0">
                <a:latin typeface="Arial" panose="020B0604020202020204" pitchFamily="34" charset="0"/>
                <a:cs typeface="Arial" panose="020B0604020202020204" pitchFamily="34" charset="0"/>
              </a:rPr>
              <a:t>   4 238 </a:t>
            </a:r>
            <a:r>
              <a:rPr lang="fr-FR" sz="2300" dirty="0">
                <a:latin typeface="Arial" panose="020B0604020202020204" pitchFamily="34" charset="0"/>
                <a:cs typeface="Arial" panose="020B0604020202020204" pitchFamily="34" charset="0"/>
              </a:rPr>
              <a:t>enregistrements et </a:t>
            </a:r>
            <a:r>
              <a:rPr lang="fr-FR" sz="2300" dirty="0" smtClean="0">
                <a:latin typeface="Arial" panose="020B0604020202020204" pitchFamily="34" charset="0"/>
                <a:cs typeface="Arial" panose="020B0604020202020204" pitchFamily="34" charset="0"/>
              </a:rPr>
              <a:t>16 </a:t>
            </a:r>
            <a:r>
              <a:rPr lang="fr-FR" sz="2300" dirty="0">
                <a:latin typeface="Arial" panose="020B0604020202020204" pitchFamily="34" charset="0"/>
                <a:cs typeface="Arial" panose="020B0604020202020204" pitchFamily="34" charset="0"/>
              </a:rPr>
              <a:t>attributs sachant que chaque attribut est un facteur de risque potentiel. Il existe à la fois des facteurs de risque démographiques(sexe et l’âge), comportementaux(</a:t>
            </a:r>
            <a:r>
              <a:rPr lang="fr-FR" sz="2300" dirty="0" err="1">
                <a:latin typeface="Arial" panose="020B0604020202020204" pitchFamily="34" charset="0"/>
                <a:cs typeface="Arial" panose="020B0604020202020204" pitchFamily="34" charset="0"/>
              </a:rPr>
              <a:t>currentSmoker</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cigsPerDay</a:t>
            </a:r>
            <a:r>
              <a:rPr lang="fr-FR" sz="2300" dirty="0">
                <a:latin typeface="Arial" panose="020B0604020202020204" pitchFamily="34" charset="0"/>
                <a:cs typeface="Arial" panose="020B0604020202020204" pitchFamily="34" charset="0"/>
              </a:rPr>
              <a:t>) et médicaux(</a:t>
            </a:r>
            <a:r>
              <a:rPr lang="fr-FR" sz="2300" dirty="0" err="1">
                <a:latin typeface="Arial" panose="020B0604020202020204" pitchFamily="34" charset="0"/>
                <a:cs typeface="Arial" panose="020B0604020202020204" pitchFamily="34" charset="0"/>
              </a:rPr>
              <a:t>totChol</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sysBP</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diaBP</a:t>
            </a:r>
            <a:r>
              <a:rPr lang="fr-FR" sz="2300" dirty="0">
                <a:latin typeface="Arial" panose="020B0604020202020204" pitchFamily="34" charset="0"/>
                <a:cs typeface="Arial" panose="020B0604020202020204" pitchFamily="34" charset="0"/>
              </a:rPr>
              <a:t>, </a:t>
            </a:r>
            <a:r>
              <a:rPr lang="fr-FR" sz="2300" dirty="0" err="1">
                <a:latin typeface="Arial" panose="020B0604020202020204" pitchFamily="34" charset="0"/>
                <a:cs typeface="Arial" panose="020B0604020202020204" pitchFamily="34" charset="0"/>
              </a:rPr>
              <a:t>diabetes</a:t>
            </a:r>
            <a:r>
              <a:rPr lang="fr-FR" sz="2300" dirty="0">
                <a:latin typeface="Arial" panose="020B0604020202020204" pitchFamily="34" charset="0"/>
                <a:cs typeface="Arial" panose="020B0604020202020204" pitchFamily="34" charset="0"/>
              </a:rPr>
              <a:t>, glucose</a:t>
            </a:r>
            <a:r>
              <a:rPr lang="fr-FR" sz="2300" dirty="0" smtClean="0">
                <a:latin typeface="Arial" panose="020B0604020202020204" pitchFamily="34" charset="0"/>
                <a:cs typeface="Arial" panose="020B0604020202020204" pitchFamily="34" charset="0"/>
              </a:rPr>
              <a:t>...)</a:t>
            </a:r>
          </a:p>
          <a:p>
            <a:pPr marL="0" indent="0">
              <a:buNone/>
            </a:pPr>
            <a:r>
              <a:rPr lang="fr-FR" sz="2300" dirty="0">
                <a:latin typeface="Arial" panose="020B0604020202020204" pitchFamily="34" charset="0"/>
                <a:cs typeface="Arial" panose="020B0604020202020204" pitchFamily="34" charset="0"/>
              </a:rPr>
              <a:t>Pour appliquer </a:t>
            </a:r>
            <a:r>
              <a:rPr lang="fr-FR" sz="2300" dirty="0" err="1">
                <a:latin typeface="Arial" panose="020B0604020202020204" pitchFamily="34" charset="0"/>
                <a:cs typeface="Arial" panose="020B0604020202020204" pitchFamily="34" charset="0"/>
              </a:rPr>
              <a:t>Kernel</a:t>
            </a:r>
            <a:r>
              <a:rPr lang="fr-FR" sz="2300" dirty="0">
                <a:latin typeface="Arial" panose="020B0604020202020204" pitchFamily="34" charset="0"/>
                <a:cs typeface="Arial" panose="020B0604020202020204" pitchFamily="34" charset="0"/>
              </a:rPr>
              <a:t> PCA en python, </a:t>
            </a:r>
            <a:r>
              <a:rPr lang="fr-FR" sz="2300" dirty="0" err="1">
                <a:latin typeface="Arial" panose="020B0604020202020204" pitchFamily="34" charset="0"/>
                <a:cs typeface="Arial" panose="020B0604020202020204" pitchFamily="34" charset="0"/>
              </a:rPr>
              <a:t>Scikit-learn</a:t>
            </a:r>
            <a:r>
              <a:rPr lang="fr-FR" sz="2300" dirty="0">
                <a:latin typeface="Arial" panose="020B0604020202020204" pitchFamily="34" charset="0"/>
                <a:cs typeface="Arial" panose="020B0604020202020204" pitchFamily="34" charset="0"/>
              </a:rPr>
              <a:t> fournit le module </a:t>
            </a:r>
            <a:r>
              <a:rPr lang="fr-FR" altLang="fr-FR" sz="2300" dirty="0" err="1">
                <a:latin typeface="Arial" panose="020B0604020202020204" pitchFamily="34" charset="0"/>
                <a:cs typeface="Arial" panose="020B0604020202020204" pitchFamily="34" charset="0"/>
              </a:rPr>
              <a:t>sklearn.decomposition.KernelPCA</a:t>
            </a:r>
            <a:r>
              <a:rPr lang="fr-FR" altLang="fr-FR" sz="2300" dirty="0">
                <a:latin typeface="Arial" panose="020B0604020202020204" pitchFamily="34" charset="0"/>
                <a:cs typeface="Arial" panose="020B0604020202020204" pitchFamily="34" charset="0"/>
              </a:rPr>
              <a:t>. </a:t>
            </a:r>
          </a:p>
          <a:p>
            <a:r>
              <a:rPr lang="fr-FR" sz="2300" dirty="0">
                <a:latin typeface="Arial" panose="020B0604020202020204" pitchFamily="34" charset="0"/>
                <a:cs typeface="Arial" panose="020B0604020202020204" pitchFamily="34" charset="0"/>
              </a:rPr>
              <a:t>Nous allons implémenter le </a:t>
            </a:r>
            <a:r>
              <a:rPr lang="fr-FR" sz="2300" dirty="0" err="1">
                <a:latin typeface="Arial" panose="020B0604020202020204" pitchFamily="34" charset="0"/>
                <a:cs typeface="Arial" panose="020B0604020202020204" pitchFamily="34" charset="0"/>
              </a:rPr>
              <a:t>Kernel</a:t>
            </a:r>
            <a:r>
              <a:rPr lang="fr-FR" sz="2300" dirty="0">
                <a:latin typeface="Arial" panose="020B0604020202020204" pitchFamily="34" charset="0"/>
                <a:cs typeface="Arial" panose="020B0604020202020204" pitchFamily="34" charset="0"/>
              </a:rPr>
              <a:t> PCA avec un algorithme de régression logistique sur un ensemble de données non linéaire. Pour cette tâche nous utiliserons le jeu des données « parkinson » qui se contient 754 attributs et 756 enregistrements. Il contient un attribut « classe » qui contient 0 et 1 pour indiquer l'absence ou la présence de la maladie de Parkinson. </a:t>
            </a:r>
          </a:p>
          <a:p>
            <a:r>
              <a:rPr lang="fr-FR" sz="2300" dirty="0" smtClean="0">
                <a:latin typeface="Arial" panose="020B0604020202020204" pitchFamily="34" charset="0"/>
                <a:cs typeface="Arial" panose="020B0604020202020204" pitchFamily="34" charset="0"/>
              </a:rPr>
              <a:t>Afin de voir la </a:t>
            </a:r>
            <a:r>
              <a:rPr lang="fr-FR" sz="2300" dirty="0">
                <a:latin typeface="Arial" panose="020B0604020202020204" pitchFamily="34" charset="0"/>
                <a:cs typeface="Arial" panose="020B0604020202020204" pitchFamily="34" charset="0"/>
              </a:rPr>
              <a:t>malédiction de la dimensionnalité en </a:t>
            </a:r>
            <a:r>
              <a:rPr lang="fr-FR" sz="2300" dirty="0" smtClean="0">
                <a:latin typeface="Arial" panose="020B0604020202020204" pitchFamily="34" charset="0"/>
                <a:cs typeface="Arial" panose="020B0604020202020204" pitchFamily="34" charset="0"/>
              </a:rPr>
              <a:t>action, nous </a:t>
            </a:r>
            <a:r>
              <a:rPr lang="fr-FR" sz="2300" dirty="0">
                <a:latin typeface="Arial" panose="020B0604020202020204" pitchFamily="34" charset="0"/>
                <a:cs typeface="Arial" panose="020B0604020202020204" pitchFamily="34" charset="0"/>
              </a:rPr>
              <a:t>allons créer deux modèles de </a:t>
            </a:r>
            <a:r>
              <a:rPr lang="fr-FR" sz="2300" dirty="0" smtClean="0">
                <a:latin typeface="Arial" panose="020B0604020202020204" pitchFamily="34" charset="0"/>
                <a:cs typeface="Arial" panose="020B0604020202020204" pitchFamily="34" charset="0"/>
              </a:rPr>
              <a:t>régression </a:t>
            </a:r>
            <a:r>
              <a:rPr lang="fr-FR" sz="2300" dirty="0">
                <a:latin typeface="Arial" panose="020B0604020202020204" pitchFamily="34" charset="0"/>
                <a:cs typeface="Arial" panose="020B0604020202020204" pitchFamily="34" charset="0"/>
              </a:rPr>
              <a:t>logistique </a:t>
            </a:r>
            <a:r>
              <a:rPr lang="fr-FR" sz="2300" dirty="0" smtClean="0">
                <a:latin typeface="Arial" panose="020B0604020202020204" pitchFamily="34" charset="0"/>
                <a:cs typeface="Arial" panose="020B0604020202020204" pitchFamily="34" charset="0"/>
              </a:rPr>
              <a:t>d'abord </a:t>
            </a:r>
            <a:r>
              <a:rPr lang="fr-FR" sz="2300" dirty="0">
                <a:latin typeface="Arial" panose="020B0604020202020204" pitchFamily="34" charset="0"/>
                <a:cs typeface="Arial" panose="020B0604020202020204" pitchFamily="34" charset="0"/>
              </a:rPr>
              <a:t>sans </a:t>
            </a:r>
            <a:r>
              <a:rPr lang="fr-FR" sz="2300" dirty="0" smtClean="0">
                <a:latin typeface="Arial" panose="020B0604020202020204" pitchFamily="34" charset="0"/>
                <a:cs typeface="Arial" panose="020B0604020202020204" pitchFamily="34" charset="0"/>
              </a:rPr>
              <a:t>appliquer </a:t>
            </a:r>
            <a:r>
              <a:rPr lang="fr-FR" sz="2300" dirty="0" err="1" smtClean="0">
                <a:latin typeface="Arial" panose="020B0604020202020204" pitchFamily="34" charset="0"/>
                <a:cs typeface="Arial" panose="020B0604020202020204" pitchFamily="34" charset="0"/>
              </a:rPr>
              <a:t>Kernel</a:t>
            </a:r>
            <a:r>
              <a:rPr lang="fr-FR" sz="2300" dirty="0" smtClean="0">
                <a:latin typeface="Arial" panose="020B0604020202020204" pitchFamily="34" charset="0"/>
                <a:cs typeface="Arial" panose="020B0604020202020204" pitchFamily="34" charset="0"/>
              </a:rPr>
              <a:t> PCA, </a:t>
            </a:r>
            <a:r>
              <a:rPr lang="fr-FR" sz="2300" dirty="0">
                <a:latin typeface="Arial" panose="020B0604020202020204" pitchFamily="34" charset="0"/>
                <a:cs typeface="Arial" panose="020B0604020202020204" pitchFamily="34" charset="0"/>
              </a:rPr>
              <a:t>puis en appliquant </a:t>
            </a:r>
            <a:r>
              <a:rPr lang="fr-FR" sz="2300" dirty="0" err="1" smtClean="0">
                <a:latin typeface="Arial" panose="020B0604020202020204" pitchFamily="34" charset="0"/>
                <a:cs typeface="Arial" panose="020B0604020202020204" pitchFamily="34" charset="0"/>
              </a:rPr>
              <a:t>Kernel</a:t>
            </a:r>
            <a:r>
              <a:rPr lang="fr-FR" sz="2300" dirty="0" smtClean="0">
                <a:latin typeface="Arial" panose="020B0604020202020204" pitchFamily="34" charset="0"/>
                <a:cs typeface="Arial" panose="020B0604020202020204" pitchFamily="34" charset="0"/>
              </a:rPr>
              <a:t> PCA. </a:t>
            </a:r>
            <a:r>
              <a:rPr lang="fr-FR" sz="2300" dirty="0">
                <a:latin typeface="Arial" panose="020B0604020202020204" pitchFamily="34" charset="0"/>
                <a:cs typeface="Arial" panose="020B0604020202020204" pitchFamily="34" charset="0"/>
              </a:rPr>
              <a:t>Nous allons capturer leurs temps d'entraînement et leurs précisions et les comparer. </a:t>
            </a:r>
          </a:p>
          <a:p>
            <a:pPr marL="0" indent="0">
              <a:buNone/>
            </a:pPr>
            <a:endParaRPr lang="fr-FR" sz="2000"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3918419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latin typeface="Arial" panose="020B0604020202020204" pitchFamily="34" charset="0"/>
                <a:cs typeface="Arial" panose="020B0604020202020204" pitchFamily="34" charset="0"/>
              </a:rPr>
              <a:t>Résultats</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631065" y="1442435"/>
            <a:ext cx="11384924" cy="4945486"/>
          </a:xfrm>
        </p:spPr>
        <p:txBody>
          <a:bodyPr>
            <a:normAutofit/>
          </a:bodyPr>
          <a:lstStyle/>
          <a:p>
            <a:r>
              <a:rPr lang="fr-FR" sz="2000" dirty="0">
                <a:latin typeface="Arial" panose="020B0604020202020204" pitchFamily="34" charset="0"/>
                <a:cs typeface="Arial" panose="020B0604020202020204" pitchFamily="34" charset="0"/>
              </a:rPr>
              <a:t>Tous les attributs sélectionnés après le processus d'élimination affichent des valeurs P inférieures à 5 % et suggèrent ainsi un rôle important dans la prédiction des maladies cardiaques tel que le sexe, l’âge, le glucose, l'augmentation de l'âge, le nombre de cigarettes fumées par jour et la pression artérielle systolique .</a:t>
            </a:r>
          </a:p>
          <a:p>
            <a:r>
              <a:rPr lang="fr-FR" sz="2000" dirty="0">
                <a:latin typeface="Arial" panose="020B0604020202020204" pitchFamily="34" charset="0"/>
                <a:cs typeface="Arial" panose="020B0604020202020204" pitchFamily="34" charset="0"/>
              </a:rPr>
              <a:t>Pour évaluer le modèle sur l'ensemble d'apprentissage, nous créons une matrice de confusion avec l’ensemble de test qui aidera à connaître les vrais positifs, les faux positifs, les faux négatifs et les vrais négatifs. De plus, la fonction </a:t>
            </a:r>
            <a:r>
              <a:rPr lang="fr-FR" sz="2000" dirty="0" err="1">
                <a:latin typeface="Arial" panose="020B0604020202020204" pitchFamily="34" charset="0"/>
                <a:cs typeface="Arial" panose="020B0604020202020204" pitchFamily="34" charset="0"/>
              </a:rPr>
              <a:t>roc_auc_score</a:t>
            </a:r>
            <a:r>
              <a:rPr lang="fr-FR" sz="2000" dirty="0">
                <a:latin typeface="Arial" panose="020B0604020202020204" pitchFamily="34" charset="0"/>
                <a:cs typeface="Arial" panose="020B0604020202020204" pitchFamily="34" charset="0"/>
              </a:rPr>
              <a:t>() aidera à récupérer la zone sous la courbe récepteur-opérateur pour le modèle que nous avons construit. Nous calculons également le score de précision.</a:t>
            </a:r>
          </a:p>
          <a:p>
            <a:r>
              <a:rPr lang="fr-FR" sz="2000" dirty="0">
                <a:latin typeface="Arial" panose="020B0604020202020204" pitchFamily="34" charset="0"/>
                <a:cs typeface="Arial" panose="020B0604020202020204" pitchFamily="34" charset="0"/>
              </a:rPr>
              <a:t>Le résultat montre que notre modèle construit est capable de détecter 717 prédictions correctes et 15 incorrectes. Et aussi il n'y a que 3 faux positifs, c'est très moins par rapport à la taille des données. </a:t>
            </a:r>
          </a:p>
          <a:p>
            <a:r>
              <a:rPr lang="fr-FR" sz="2000" dirty="0">
                <a:latin typeface="Arial" panose="020B0604020202020204" pitchFamily="34" charset="0"/>
                <a:cs typeface="Arial" panose="020B0604020202020204" pitchFamily="34" charset="0"/>
              </a:rPr>
              <a:t>La précision du modèle est de 86% , ce qui est une assez bonne généralisation.</a:t>
            </a:r>
          </a:p>
          <a:p>
            <a:r>
              <a:rPr lang="fr-FR" sz="2000" dirty="0">
                <a:latin typeface="Arial" panose="020B0604020202020204" pitchFamily="34" charset="0"/>
                <a:cs typeface="Arial" panose="020B0604020202020204" pitchFamily="34" charset="0"/>
              </a:rPr>
              <a:t>L'aire sous la courbe ROC est de 70,4% ,  ce qui est assez satisfaisant. </a:t>
            </a:r>
          </a:p>
        </p:txBody>
      </p:sp>
    </p:spTree>
    <p:extLst>
      <p:ext uri="{BB962C8B-B14F-4D97-AF65-F5344CB8AC3E}">
        <p14:creationId xmlns:p14="http://schemas.microsoft.com/office/powerpoint/2010/main" val="132196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8946" y="1956516"/>
            <a:ext cx="10693243" cy="2023056"/>
          </a:xfrm>
        </p:spPr>
        <p:txBody>
          <a:bodyPr/>
          <a:lstStyle/>
          <a:p>
            <a:r>
              <a:rPr lang="fr-FR" dirty="0" smtClean="0"/>
              <a:t>Pour </a:t>
            </a:r>
            <a:r>
              <a:rPr lang="fr-FR" dirty="0" err="1" smtClean="0"/>
              <a:t>KernelPCA</a:t>
            </a:r>
            <a:r>
              <a:rPr lang="fr-FR" dirty="0" smtClean="0"/>
              <a:t>, </a:t>
            </a:r>
            <a:r>
              <a:rPr lang="fr-FR" dirty="0"/>
              <a:t>nous voyons </a:t>
            </a:r>
            <a:r>
              <a:rPr lang="fr-FR" dirty="0" smtClean="0"/>
              <a:t>que </a:t>
            </a:r>
            <a:r>
              <a:rPr lang="fr-FR" dirty="0"/>
              <a:t>le temps d'entraînement </a:t>
            </a:r>
            <a:r>
              <a:rPr lang="fr-FR" dirty="0" smtClean="0"/>
              <a:t>en appliquant la régression logistique après l’application de </a:t>
            </a:r>
            <a:r>
              <a:rPr lang="fr-FR" dirty="0" err="1" smtClean="0"/>
              <a:t>KernelPCA</a:t>
            </a:r>
            <a:r>
              <a:rPr lang="fr-FR" dirty="0" smtClean="0"/>
              <a:t> n'est </a:t>
            </a:r>
            <a:r>
              <a:rPr lang="fr-FR" dirty="0"/>
              <a:t>que de </a:t>
            </a:r>
            <a:r>
              <a:rPr lang="fr-FR" dirty="0" smtClean="0"/>
              <a:t>6,2 µs, </a:t>
            </a:r>
            <a:r>
              <a:rPr lang="fr-FR" dirty="0"/>
              <a:t>ce qui représente une baisse significative par rapport à </a:t>
            </a:r>
            <a:r>
              <a:rPr lang="fr-FR" dirty="0" smtClean="0"/>
              <a:t>118 ms sans appliquer </a:t>
            </a:r>
            <a:r>
              <a:rPr lang="fr-FR" dirty="0" err="1" smtClean="0"/>
              <a:t>KernelPCA</a:t>
            </a:r>
            <a:r>
              <a:rPr lang="fr-FR" dirty="0" smtClean="0"/>
              <a:t>. </a:t>
            </a:r>
            <a:r>
              <a:rPr lang="fr-FR" dirty="0"/>
              <a:t>C'est </a:t>
            </a:r>
            <a:r>
              <a:rPr lang="fr-FR" dirty="0" smtClean="0"/>
              <a:t>plus </a:t>
            </a:r>
            <a:r>
              <a:rPr lang="fr-FR" dirty="0"/>
              <a:t>rapide </a:t>
            </a:r>
            <a:r>
              <a:rPr lang="fr-FR" dirty="0" smtClean="0"/>
              <a:t>ici. </a:t>
            </a:r>
          </a:p>
          <a:p>
            <a:r>
              <a:rPr lang="fr-FR" dirty="0" smtClean="0"/>
              <a:t>Avec </a:t>
            </a:r>
            <a:r>
              <a:rPr lang="fr-FR" dirty="0"/>
              <a:t>une bonne généralisation de 77% </a:t>
            </a:r>
            <a:r>
              <a:rPr lang="fr-FR" dirty="0" smtClean="0"/>
              <a:t> en appliquant </a:t>
            </a:r>
            <a:r>
              <a:rPr lang="fr-FR" dirty="0" err="1" smtClean="0"/>
              <a:t>KernelPCA</a:t>
            </a:r>
            <a:r>
              <a:rPr lang="fr-FR" dirty="0" smtClean="0"/>
              <a:t> avant la régression logistique.</a:t>
            </a:r>
            <a:endParaRPr lang="fr-FR" dirty="0"/>
          </a:p>
          <a:p>
            <a:endParaRPr lang="fr-FR" dirty="0" smtClean="0"/>
          </a:p>
        </p:txBody>
      </p:sp>
    </p:spTree>
    <p:extLst>
      <p:ext uri="{BB962C8B-B14F-4D97-AF65-F5344CB8AC3E}">
        <p14:creationId xmlns:p14="http://schemas.microsoft.com/office/powerpoint/2010/main" val="390211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55798" y="598353"/>
            <a:ext cx="8911687" cy="741051"/>
          </a:xfrm>
        </p:spPr>
        <p:txBody>
          <a:bodyPr/>
          <a:lstStyle/>
          <a:p>
            <a:r>
              <a:rPr lang="fr-FR" b="1" dirty="0" smtClean="0">
                <a:latin typeface="Arial" panose="020B0604020202020204" pitchFamily="34" charset="0"/>
                <a:cs typeface="Arial" panose="020B0604020202020204" pitchFamily="34" charset="0"/>
              </a:rPr>
              <a:t>Conclusion: </a:t>
            </a:r>
            <a:endParaRPr lang="fr-FR"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682580" y="1687132"/>
            <a:ext cx="10934164" cy="3747753"/>
          </a:xfrm>
        </p:spPr>
        <p:txBody>
          <a:bodyPr>
            <a:normAutofit lnSpcReduction="10000"/>
          </a:bodyPr>
          <a:lstStyle/>
          <a:p>
            <a:pPr marL="0" indent="0">
              <a:buNone/>
            </a:pPr>
            <a:r>
              <a:rPr lang="fr-FR" sz="2400" dirty="0">
                <a:latin typeface="Arial" panose="020B0604020202020204" pitchFamily="34" charset="0"/>
                <a:cs typeface="Arial" panose="020B0604020202020204" pitchFamily="34" charset="0"/>
              </a:rPr>
              <a:t>La régression logistique est une méthode d’analyse multivariée puissante permettant d’obtenir une quantification de l’association entre une maladie étudiée et chacun des facteurs l’influençant, tout en tenant compte de l’effet simultané des autres facteurs. Elle permet ainsi de contrôler de possibles biais de confusion</a:t>
            </a:r>
            <a:r>
              <a:rPr lang="fr-FR" sz="2400" dirty="0" smtClean="0">
                <a:latin typeface="Arial" panose="020B0604020202020204" pitchFamily="34" charset="0"/>
                <a:cs typeface="Arial" panose="020B0604020202020204" pitchFamily="34" charset="0"/>
              </a:rPr>
              <a:t>.</a:t>
            </a:r>
          </a:p>
          <a:p>
            <a:pPr marL="0" indent="0">
              <a:buNone/>
            </a:pPr>
            <a:r>
              <a:rPr lang="fr-FR" sz="2400" dirty="0" smtClean="0">
                <a:latin typeface="Arial" panose="020B0604020202020204" pitchFamily="34" charset="0"/>
                <a:cs typeface="Arial" panose="020B0604020202020204" pitchFamily="34" charset="0"/>
              </a:rPr>
              <a:t>Ainsi en appliquant </a:t>
            </a:r>
            <a:r>
              <a:rPr lang="fr-FR" sz="2400" dirty="0">
                <a:latin typeface="Arial" panose="020B0604020202020204" pitchFamily="34" charset="0"/>
                <a:cs typeface="Arial" panose="020B0604020202020204" pitchFamily="34" charset="0"/>
              </a:rPr>
              <a:t>une réduction de dimensionnalité sur l'ensemble de données </a:t>
            </a:r>
            <a:r>
              <a:rPr lang="fr-FR" sz="2400" dirty="0" smtClean="0">
                <a:latin typeface="Arial" panose="020B0604020202020204" pitchFamily="34" charset="0"/>
                <a:cs typeface="Arial" panose="020B0604020202020204" pitchFamily="34" charset="0"/>
              </a:rPr>
              <a:t>à pour avantages réduire </a:t>
            </a:r>
            <a:r>
              <a:rPr lang="fr-FR" sz="2400" dirty="0">
                <a:latin typeface="Arial" panose="020B0604020202020204" pitchFamily="34" charset="0"/>
                <a:cs typeface="Arial" panose="020B0604020202020204" pitchFamily="34" charset="0"/>
              </a:rPr>
              <a:t>le temps de calcul requis pour l'apprentissage du modèle ML. </a:t>
            </a:r>
            <a:r>
              <a:rPr lang="fr-FR" sz="2400" dirty="0" smtClean="0">
                <a:latin typeface="Arial" panose="020B0604020202020204" pitchFamily="34" charset="0"/>
                <a:cs typeface="Arial" panose="020B0604020202020204" pitchFamily="34" charset="0"/>
              </a:rPr>
              <a:t>Aussi, Il </a:t>
            </a:r>
            <a:r>
              <a:rPr lang="fr-FR" sz="2400" dirty="0">
                <a:latin typeface="Arial" panose="020B0604020202020204" pitchFamily="34" charset="0"/>
                <a:cs typeface="Arial" panose="020B0604020202020204" pitchFamily="34" charset="0"/>
              </a:rPr>
              <a:t>devient plus facile de visualiser les données en 2D ou en 3D à des fins </a:t>
            </a:r>
            <a:r>
              <a:rPr lang="fr-FR" sz="2400" dirty="0" smtClean="0">
                <a:latin typeface="Arial" panose="020B0604020202020204" pitchFamily="34" charset="0"/>
                <a:cs typeface="Arial" panose="020B0604020202020204" pitchFamily="34" charset="0"/>
              </a:rPr>
              <a:t>d'analyse et </a:t>
            </a:r>
            <a:r>
              <a:rPr lang="fr-FR" sz="2400" dirty="0">
                <a:latin typeface="Arial" panose="020B0604020202020204" pitchFamily="34" charset="0"/>
                <a:cs typeface="Arial" panose="020B0604020202020204" pitchFamily="34" charset="0"/>
              </a:rPr>
              <a:t>Il élimine la redondance présente dans les données et ne conserve que les informations </a:t>
            </a:r>
            <a:r>
              <a:rPr lang="fr-FR" sz="2400" dirty="0" smtClean="0">
                <a:latin typeface="Arial" panose="020B0604020202020204" pitchFamily="34" charset="0"/>
                <a:cs typeface="Arial" panose="020B0604020202020204" pitchFamily="34" charset="0"/>
              </a:rPr>
              <a:t>pertinentes. </a:t>
            </a:r>
            <a:endParaRPr lang="fr-FR" sz="2400" dirty="0">
              <a:latin typeface="Arial" panose="020B0604020202020204" pitchFamily="34" charset="0"/>
              <a:cs typeface="Arial" panose="020B0604020202020204" pitchFamily="34" charset="0"/>
            </a:endParaRPr>
          </a:p>
          <a:p>
            <a:pPr marL="0" indent="0">
              <a:buNone/>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55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1480</TotalTime>
  <Words>843</Words>
  <Application>Microsoft Office PowerPoint</Application>
  <PresentationFormat>Grand écran</PresentationFormat>
  <Paragraphs>61</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Century Gothic</vt:lpstr>
      <vt:lpstr>Wingdings 3</vt:lpstr>
      <vt:lpstr>Brin</vt:lpstr>
      <vt:lpstr>Machine Learning:                    la régression logistique et KernelPCA</vt:lpstr>
      <vt:lpstr>Plan:</vt:lpstr>
      <vt:lpstr>Introduction</vt:lpstr>
      <vt:lpstr>La Régression logistique</vt:lpstr>
      <vt:lpstr>Kernel PCA</vt:lpstr>
      <vt:lpstr>Méthodes:</vt:lpstr>
      <vt:lpstr>Résultats</vt:lpstr>
      <vt:lpstr>Présentation PowerPoint</vt:lpstr>
      <vt:lpstr>Conclusion: </vt:lpstr>
      <vt:lpstr>Références: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60</cp:revision>
  <dcterms:created xsi:type="dcterms:W3CDTF">2021-11-14T07:39:59Z</dcterms:created>
  <dcterms:modified xsi:type="dcterms:W3CDTF">2022-12-24T22:59:19Z</dcterms:modified>
</cp:coreProperties>
</file>