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9" r:id="rId6"/>
    <p:sldId id="270" r:id="rId7"/>
    <p:sldId id="268" r:id="rId8"/>
    <p:sldId id="272" r:id="rId9"/>
    <p:sldId id="260" r:id="rId10"/>
    <p:sldId id="273" r:id="rId11"/>
    <p:sldId id="274" r:id="rId12"/>
    <p:sldId id="275" r:id="rId13"/>
    <p:sldId id="276" r:id="rId14"/>
    <p:sldId id="277" r:id="rId15"/>
    <p:sldId id="285" r:id="rId16"/>
    <p:sldId id="286" r:id="rId17"/>
    <p:sldId id="287" r:id="rId18"/>
    <p:sldId id="280" r:id="rId19"/>
    <p:sldId id="279" r:id="rId20"/>
    <p:sldId id="281" r:id="rId21"/>
    <p:sldId id="283" r:id="rId22"/>
    <p:sldId id="288" r:id="rId23"/>
    <p:sldId id="289" r:id="rId24"/>
    <p:sldId id="284" r:id="rId25"/>
    <p:sldId id="267" r:id="rId26"/>
    <p:sldId id="290" r:id="rId2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ln>
          <a:noFill/>
        </a:ln>
      </dgm:spPr>
      <dgm:t>
        <a:bodyPr rtlCol="0"/>
        <a:lstStyle/>
        <a:p>
          <a:pPr rtl="0"/>
          <a:r>
            <a:rPr lang="fr-FR" noProof="0" dirty="0" smtClean="0">
              <a:solidFill>
                <a:schemeClr val="bg1"/>
              </a:solidFill>
            </a:rPr>
            <a:t>portabilité</a:t>
          </a:r>
          <a:endParaRPr lang="fr-FR" noProof="0" dirty="0">
            <a:solidFill>
              <a:schemeClr val="bg1"/>
            </a:solidFill>
          </a:endParaRPr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ru-RU"/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ru-RU"/>
        </a:p>
      </dgm:t>
    </dgm:pt>
    <dgm:pt modelId="{54738B61-B011-4B50-9367-82C01E6851CB}">
      <dgm:prSet phldrT="[Text]"/>
      <dgm:spPr>
        <a:ln>
          <a:noFill/>
        </a:ln>
      </dgm:spPr>
      <dgm:t>
        <a:bodyPr/>
        <a:lstStyle/>
        <a:p>
          <a:pPr rtl="0"/>
          <a:r>
            <a:rPr lang="fr-FR" dirty="0" smtClean="0">
              <a:solidFill>
                <a:schemeClr val="bg1"/>
              </a:solidFill>
            </a:rPr>
            <a:t>Disponibilité et accessibilité</a:t>
          </a:r>
          <a:r>
            <a:rPr lang="fr-FR" dirty="0" smtClean="0"/>
            <a:t> </a:t>
          </a:r>
          <a:endParaRPr lang="fr-FR" noProof="0" dirty="0">
            <a:solidFill>
              <a:schemeClr val="bg1"/>
            </a:solidFill>
          </a:endParaRPr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ru-RU"/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ru-RU"/>
        </a:p>
      </dgm:t>
    </dgm:pt>
    <dgm:pt modelId="{063EC9EB-12EB-4B9E-9C9A-4C4F86773C6C}">
      <dgm:prSet phldrT="[Text]"/>
      <dgm:spPr>
        <a:ln>
          <a:noFill/>
        </a:ln>
      </dgm:spPr>
      <dgm:t>
        <a:bodyPr rtlCol="0"/>
        <a:lstStyle/>
        <a:p>
          <a:pPr rtl="0"/>
          <a:r>
            <a:rPr lang="fr-FR" noProof="0" dirty="0" smtClean="0">
              <a:solidFill>
                <a:schemeClr val="bg1"/>
              </a:solidFill>
            </a:rPr>
            <a:t>Triage rapide</a:t>
          </a:r>
          <a:endParaRPr lang="fr-FR" noProof="0" dirty="0">
            <a:solidFill>
              <a:schemeClr val="bg1"/>
            </a:solidFill>
          </a:endParaRPr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ru-RU"/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ru-RU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3"/>
      <dgm:spPr/>
      <dgm:t>
        <a:bodyPr/>
        <a:lstStyle/>
        <a:p>
          <a:endParaRPr lang="fr-FR"/>
        </a:p>
      </dgm:t>
    </dgm:pt>
    <dgm:pt modelId="{6310CCC4-249B-457B-9A24-C023BA3A4DE5}" type="pres">
      <dgm:prSet presAssocID="{1500DE91-D0C9-4E6B-B296-BBE6C4E9A02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3595D3-73F9-4CBA-A4EA-F47CE428B7EA}" type="pres">
      <dgm:prSet presAssocID="{1500DE91-D0C9-4E6B-B296-BBE6C4E9A02E}" presName="wedge2" presStyleLbl="node1" presStyleIdx="1" presStyleCnt="3"/>
      <dgm:spPr/>
      <dgm:t>
        <a:bodyPr/>
        <a:lstStyle/>
        <a:p>
          <a:endParaRPr lang="fr-FR"/>
        </a:p>
      </dgm:t>
    </dgm:pt>
    <dgm:pt modelId="{0BE500B1-58F6-4925-9A3A-EC12767F04D1}" type="pres">
      <dgm:prSet presAssocID="{1500DE91-D0C9-4E6B-B296-BBE6C4E9A02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020744-6ADE-4BA0-A49B-CE64F3EC1245}" type="pres">
      <dgm:prSet presAssocID="{1500DE91-D0C9-4E6B-B296-BBE6C4E9A02E}" presName="wedge3" presStyleLbl="node1" presStyleIdx="2" presStyleCnt="3"/>
      <dgm:spPr/>
      <dgm:t>
        <a:bodyPr/>
        <a:lstStyle/>
        <a:p>
          <a:endParaRPr lang="fr-FR"/>
        </a:p>
      </dgm:t>
    </dgm:pt>
    <dgm:pt modelId="{F6C09398-E99A-4ECF-8BCE-D43F52D5E0CF}" type="pres">
      <dgm:prSet presAssocID="{1500DE91-D0C9-4E6B-B296-BBE6C4E9A02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529477" y="228419"/>
          <a:ext cx="2842560" cy="2842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olidFill>
                <a:schemeClr val="bg1"/>
              </a:solidFill>
            </a:rPr>
            <a:t>portabilité</a:t>
          </a:r>
          <a:endParaRPr lang="fr-FR" sz="1400" kern="1200" noProof="0" dirty="0">
            <a:solidFill>
              <a:schemeClr val="bg1"/>
            </a:solidFill>
          </a:endParaRPr>
        </a:p>
      </dsp:txBody>
      <dsp:txXfrm>
        <a:off x="2074949" y="752940"/>
        <a:ext cx="964440" cy="947520"/>
      </dsp:txXfrm>
    </dsp:sp>
    <dsp:sp modelId="{FD3595D3-73F9-4CBA-A4EA-F47CE428B7EA}">
      <dsp:nvSpPr>
        <dsp:cNvPr id="0" name=""/>
        <dsp:cNvSpPr/>
      </dsp:nvSpPr>
      <dsp:spPr>
        <a:xfrm>
          <a:off x="382949" y="313020"/>
          <a:ext cx="2842560" cy="2842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shade val="80000"/>
            <a:hueOff val="160587"/>
            <a:satOff val="-3213"/>
            <a:lumOff val="14009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bg1"/>
              </a:solidFill>
            </a:rPr>
            <a:t>Disponibilité et accessibilité</a:t>
          </a:r>
          <a:r>
            <a:rPr lang="fr-FR" sz="1400" kern="1200" dirty="0" smtClean="0"/>
            <a:t> </a:t>
          </a:r>
          <a:endParaRPr lang="fr-FR" sz="1400" kern="1200" noProof="0" dirty="0">
            <a:solidFill>
              <a:schemeClr val="bg1"/>
            </a:solidFill>
          </a:endParaRPr>
        </a:p>
      </dsp:txBody>
      <dsp:txXfrm>
        <a:off x="1161269" y="2106540"/>
        <a:ext cx="1285920" cy="879840"/>
      </dsp:txXfrm>
    </dsp:sp>
    <dsp:sp modelId="{73020744-6ADE-4BA0-A49B-CE64F3EC1245}">
      <dsp:nvSpPr>
        <dsp:cNvPr id="0" name=""/>
        <dsp:cNvSpPr/>
      </dsp:nvSpPr>
      <dsp:spPr>
        <a:xfrm>
          <a:off x="382949" y="313020"/>
          <a:ext cx="2842560" cy="2842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321174"/>
            <a:satOff val="-6427"/>
            <a:lumOff val="28019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olidFill>
                <a:schemeClr val="bg1"/>
              </a:solidFill>
            </a:rPr>
            <a:t>Triage rapide</a:t>
          </a:r>
          <a:endParaRPr lang="fr-FR" sz="1400" kern="1200" noProof="0" dirty="0">
            <a:solidFill>
              <a:schemeClr val="bg1"/>
            </a:solidFill>
          </a:endParaRPr>
        </a:p>
      </dsp:txBody>
      <dsp:txXfrm>
        <a:off x="687509" y="871380"/>
        <a:ext cx="964440" cy="94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CAE1F46F-459E-4F3E-BDF1-3F08F724E4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94F57E4-776A-4067-93ED-00230251B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F5CE6-9BE1-429F-8F16-8C9028A902E8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999021E-7E4D-4785-841A-273809DF9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C18ECAB-0F18-4C00-835C-F33C108650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EA6D6-23E3-4197-9176-FF97AE868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41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0763-FB5D-4994-BF81-ACBC53563BDE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</a:t>
            </a:r>
            <a:r>
              <a:rPr lang="fr-FR" dirty="0"/>
              <a:t>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63917-A6D6-4666-8F48-4B6311F6F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612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5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93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5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82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7FEA65-7C95-4678-A8D2-2EDDDFF97FE7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21565-93DF-46A4-B2E9-5D4D3A3E6C64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8A726-F780-44A6-BB8E-47D0DD34CC37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4" name="Espace réservé a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0528C-7D4D-4F7B-BD6B-EE10013E8B59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D46B1-F566-4C20-A8C4-A90207491CBF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a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6E176-4F19-44E5-B6CB-D704EA9F5B36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a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2A25C-53C9-4567-BFCB-D3749D2D73CB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B66DEB-839A-4357-8C99-1152B0A02832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98F93-B15F-44C3-B57D-CE89EF5C7EAB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98C0-68A8-4002-957F-948939251164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006C4-FD13-407D-983C-53A1EAD7D025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57DA62-F744-4E63-90EE-3C46FB7DBA96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674F30-C35C-424E-BA15-F5E5F7DCDF3A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278CCF-F54D-40D6-8EE4-5A3529AFF66E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362C0-21A4-4DEC-B723-C9C577476EA8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22AF1-79DD-4027-B916-F2FFA7B75EE1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58AB8-A44C-4170-B4B0-807BAF79AEB6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F7197BAF-3086-4A6D-86D2-72BBE138F46F}" type="datetime1">
              <a:rPr lang="fr-FR" noProof="0" smtClean="0"/>
              <a:t>27/01/2022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fif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aperswithcode.com/task/multi-label-classification#:~:text=Multi-Label%20Classification%20is%20the%20supervised%20learning%20problem%20where,class%20label.%20Source%3A%20Deep%20Learning%20for%20Multi-label%20Classification" TargetMode="External"/><Relationship Id="rId13" Type="http://schemas.openxmlformats.org/officeDocument/2006/relationships/hyperlink" Target="https://www.youtube.com/watch?v=Dr0mD_XDzkI&amp;list=PLvgJz9VCFi09ifS6NdQqtpzrv9bwl7ohm&amp;index=2" TargetMode="External"/><Relationship Id="rId3" Type="http://schemas.openxmlformats.org/officeDocument/2006/relationships/hyperlink" Target="https://arxiv.org/pdf/2006.02570v2.pdf" TargetMode="External"/><Relationship Id="rId7" Type="http://schemas.openxmlformats.org/officeDocument/2006/relationships/hyperlink" Target="file:///C:\Users\HPR\Downloads\1-s2.0-S0960077920308870-main.pdf" TargetMode="External"/><Relationship Id="rId12" Type="http://schemas.openxmlformats.org/officeDocument/2006/relationships/hyperlink" Target="https://iq.opengenus.org/xception-model/" TargetMode="External"/><Relationship Id="rId2" Type="http://schemas.openxmlformats.org/officeDocument/2006/relationships/hyperlink" Target="https://github.com/kaushikjadhav01/COVID-19-Detection-Flask-App-based-on-Chest-X-rays-and-CT-Scans/blob/master/jupyter%20notebooks/RESNET%20Ches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F8HKS5mvME" TargetMode="External"/><Relationship Id="rId11" Type="http://schemas.openxmlformats.org/officeDocument/2006/relationships/hyperlink" Target="https://iq.opengenus.org/inception-v3-model-architecture/" TargetMode="External"/><Relationship Id="rId5" Type="http://schemas.openxmlformats.org/officeDocument/2006/relationships/hyperlink" Target="https://github.com/zakidemo/COVID-19-CNN/blob/master/covid_19.py" TargetMode="External"/><Relationship Id="rId10" Type="http://schemas.openxmlformats.org/officeDocument/2006/relationships/hyperlink" Target="https://datascience.eu/fr/apprentissage-automatique/un-apercu-de-resnet-et-de-ses-variantes/" TargetMode="External"/><Relationship Id="rId4" Type="http://schemas.openxmlformats.org/officeDocument/2006/relationships/hyperlink" Target="https://arxiv.org/pdf/2003.09871.pdf" TargetMode="External"/><Relationship Id="rId9" Type="http://schemas.openxmlformats.org/officeDocument/2006/relationships/hyperlink" Target="http://www2.ift.ulaval.ca/~pgiguere/cours/DeepLearning/05-CNN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xmlns="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663" y="2459865"/>
            <a:ext cx="8825658" cy="2433426"/>
          </a:xfrm>
        </p:spPr>
        <p:txBody>
          <a:bodyPr rtlCol="0">
            <a:normAutofit fontScale="90000"/>
          </a:bodyPr>
          <a:lstStyle/>
          <a:p>
            <a:pPr algn="ctr"/>
            <a:r>
              <a:rPr lang="fr-F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FOR DEEP COVID-19 CLASSIFICATION USING </a:t>
            </a:r>
            <a:r>
              <a:rPr lang="fr-FR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 X-RAY IMAGES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68" y="5168380"/>
            <a:ext cx="4675031" cy="940839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 smtClean="0"/>
              <a:t>Encadré par: </a:t>
            </a:r>
            <a:r>
              <a:rPr lang="fr-FR" dirty="0" err="1" smtClean="0"/>
              <a:t>abdlhak</a:t>
            </a:r>
            <a:r>
              <a:rPr lang="fr-FR" dirty="0" smtClean="0"/>
              <a:t> </a:t>
            </a:r>
            <a:r>
              <a:rPr lang="fr-FR" dirty="0" err="1" smtClean="0"/>
              <a:t>mahmoudi</a:t>
            </a:r>
            <a:endParaRPr lang="fr-FR" dirty="0" smtClean="0"/>
          </a:p>
          <a:p>
            <a:pPr rtl="0"/>
            <a:r>
              <a:rPr lang="fr-FR" dirty="0" smtClean="0"/>
              <a:t>élaboré par: Donia </a:t>
            </a:r>
            <a:r>
              <a:rPr lang="fr-FR" dirty="0" err="1" smtClean="0"/>
              <a:t>azzahhafi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5" y="774420"/>
            <a:ext cx="1133543" cy="9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2581" y="1352282"/>
            <a:ext cx="11101588" cy="4896117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Data </a:t>
            </a:r>
            <a:r>
              <a:rPr lang="fr-FR" b="1" dirty="0" err="1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L'ensemble de données utilisé pour la tâche comprend des images radiographiques recueillies à différents centres utilisant des protocoles différents et variant en taille et en intensité. Par conséquent, toutes les images ont été initialement prétraitées pour ont la même taille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normalisation du recadrage centile minimise l'effet de la variation d'intensité due aux facteurs non biologiques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L'ensemble de données final a été divisé au hasard en un ensemble d'apprentissage, composé de 80 % des sujets comme un ensemble d’entraînement et des 20 % restants des sujets ont été utilisés comme ensemble de test.</a:t>
            </a:r>
          </a:p>
          <a:p>
            <a:pPr marL="0" indent="0">
              <a:buNone/>
            </a:pPr>
            <a:endParaRPr lang="fr-FR" b="1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1066" y="978794"/>
            <a:ext cx="10290220" cy="5653826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Quelques rappels: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953553" y="5435745"/>
            <a:ext cx="6096000" cy="1051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Exemple d’Architecture de CNN model pour la classification des images.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79" y="2086377"/>
            <a:ext cx="6877318" cy="30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159099"/>
            <a:ext cx="9404723" cy="515156"/>
          </a:xfrm>
        </p:spPr>
        <p:txBody>
          <a:bodyPr/>
          <a:lstStyle/>
          <a:p>
            <a:r>
              <a:rPr lang="fr-FR" sz="2400" b="1" dirty="0" smtClean="0">
                <a:solidFill>
                  <a:srgbClr val="00B050"/>
                </a:solidFill>
              </a:rPr>
              <a:t>Convolution Layer</a:t>
            </a:r>
            <a:endParaRPr lang="fr-FR" sz="2400" b="1" dirty="0">
              <a:solidFill>
                <a:srgbClr val="00B050"/>
              </a:solidFill>
            </a:endParaRPr>
          </a:p>
        </p:txBody>
      </p:sp>
      <p:pic>
        <p:nvPicPr>
          <p:cNvPr id="6" name="convulat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3798" y="1853248"/>
            <a:ext cx="9015210" cy="4395152"/>
          </a:xfrm>
        </p:spPr>
      </p:pic>
    </p:spTree>
    <p:extLst>
      <p:ext uri="{BB962C8B-B14F-4D97-AF65-F5344CB8AC3E}">
        <p14:creationId xmlns:p14="http://schemas.microsoft.com/office/powerpoint/2010/main" val="204746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991672"/>
            <a:ext cx="8947522" cy="785613"/>
          </a:xfrm>
        </p:spPr>
        <p:txBody>
          <a:bodyPr/>
          <a:lstStyle/>
          <a:p>
            <a:r>
              <a:rPr lang="fr-FR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oolin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3312" y="1777285"/>
            <a:ext cx="10457645" cy="4363165"/>
          </a:xfrm>
        </p:spPr>
      </p:pic>
    </p:spTree>
    <p:extLst>
      <p:ext uri="{BB962C8B-B14F-4D97-AF65-F5344CB8AC3E}">
        <p14:creationId xmlns:p14="http://schemas.microsoft.com/office/powerpoint/2010/main" val="12512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1171978"/>
            <a:ext cx="8947522" cy="515155"/>
          </a:xfrm>
        </p:spPr>
        <p:txBody>
          <a:bodyPr/>
          <a:lstStyle/>
          <a:p>
            <a:r>
              <a:rPr lang="fr-FR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fr-FR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  <a:endParaRPr lang="fr-FR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298" y="1928758"/>
            <a:ext cx="4467849" cy="4134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86988" y="630481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9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78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068946"/>
            <a:ext cx="10127065" cy="5179453"/>
          </a:xfrm>
        </p:spPr>
        <p:txBody>
          <a:bodyPr/>
          <a:lstStyle/>
          <a:p>
            <a:pPr marL="0" indent="0">
              <a:buNone/>
            </a:pPr>
            <a:r>
              <a:rPr lang="fr-FR" sz="4000" b="1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1931832"/>
            <a:ext cx="9015211" cy="4005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6281" y="6220410"/>
            <a:ext cx="6096000" cy="367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 :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différents Network </a:t>
            </a:r>
            <a:r>
              <a:rPr lang="fr-FR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</a:t>
            </a:r>
            <a:endParaRPr lang="fr-FR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506828"/>
            <a:ext cx="10680857" cy="4741572"/>
          </a:xfrm>
        </p:spPr>
        <p:txBody>
          <a:bodyPr/>
          <a:lstStyle/>
          <a:p>
            <a:pPr marL="0" indent="0">
              <a:buNone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ResNet</a:t>
            </a:r>
            <a:r>
              <a:rPr lang="fr-FR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résout le problème du gradient de </a:t>
            </a:r>
            <a:r>
              <a:rPr lang="fr-FR" dirty="0" smtClean="0">
                <a:latin typeface="Arial" panose="020B0604020202020204" pitchFamily="34" charset="0"/>
                <a:ea typeface="Calibri" panose="020F0502020204030204" pitchFamily="34" charset="0"/>
              </a:rPr>
              <a:t>disparition.</a:t>
            </a:r>
          </a:p>
          <a:p>
            <a:pPr marL="0" indent="0">
              <a:buNone/>
            </a:pPr>
            <a:endParaRPr lang="fr-FR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InceptionV3 résout le problème de </a:t>
            </a:r>
            <a:r>
              <a:rPr lang="fr-FR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surajustement</a:t>
            </a:r>
            <a:r>
              <a:rPr lang="fr-F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 données,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 une plus grande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efficacité. Il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dispose d'un réseau plus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profond.</a:t>
            </a:r>
          </a:p>
          <a:p>
            <a:pPr marL="0" indent="0">
              <a:buNone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 err="1" smtClean="0"/>
              <a:t>Xception</a:t>
            </a:r>
            <a:r>
              <a:rPr lang="fr-FR" dirty="0" smtClean="0"/>
              <a:t> pousse </a:t>
            </a:r>
            <a:r>
              <a:rPr lang="fr-FR" dirty="0"/>
              <a:t>les principes d'</a:t>
            </a:r>
            <a:r>
              <a:rPr lang="fr-FR" dirty="0" err="1"/>
              <a:t>Inception</a:t>
            </a:r>
            <a:r>
              <a:rPr lang="fr-FR" dirty="0"/>
              <a:t> à </a:t>
            </a:r>
            <a:r>
              <a:rPr lang="fr-FR" dirty="0" smtClean="0"/>
              <a:t>l'extrême.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VGG a été développer afin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d'augmenter les performances du modèle</a:t>
            </a:r>
            <a:r>
              <a:rPr lang="fr-FR" dirty="0"/>
              <a:t>.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9716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  <a:endParaRPr lang="fr-FR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443" y="2209494"/>
            <a:ext cx="6117464" cy="236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7443" y="4996529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Nombre de paramètres entraînables dans chaque modèle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1507" y="1478268"/>
            <a:ext cx="3608680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400" b="1" dirty="0">
                <a:solidFill>
                  <a:srgbClr val="FF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Analyse quantitative </a:t>
            </a:r>
            <a:endParaRPr lang="fr-FR" sz="2400" dirty="0">
              <a:solidFill>
                <a:srgbClr val="FF33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16676"/>
            <a:ext cx="10255854" cy="4831723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La Comparaison d’architecture: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65" y="2338294"/>
            <a:ext cx="6516009" cy="2372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80574" y="4756704"/>
            <a:ext cx="6096000" cy="1069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12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Performance des classificateurs pour COVID+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75" y="2093189"/>
            <a:ext cx="6535062" cy="236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3547" y="5037694"/>
            <a:ext cx="640431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 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 :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des classificateurs pour COVID-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7"/>
          </a:xfrm>
        </p:spPr>
        <p:txBody>
          <a:bodyPr/>
          <a:lstStyle/>
          <a:p>
            <a:r>
              <a:rPr lang="fr-FR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fr-FR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204" y="1695411"/>
            <a:ext cx="5589430" cy="2676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0170" y="4754144"/>
            <a:ext cx="6851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Roboto"/>
              </a:rPr>
              <a:t>Figure 1 : La </a:t>
            </a:r>
            <a:r>
              <a:rPr lang="fr-FR" dirty="0">
                <a:latin typeface="Roboto"/>
              </a:rPr>
              <a:t>différence entre le </a:t>
            </a:r>
            <a:r>
              <a:rPr lang="fr-FR" dirty="0" err="1">
                <a:latin typeface="Roboto"/>
              </a:rPr>
              <a:t>deep</a:t>
            </a:r>
            <a:r>
              <a:rPr lang="fr-FR" dirty="0">
                <a:latin typeface="Roboto"/>
              </a:rPr>
              <a:t> </a:t>
            </a:r>
            <a:r>
              <a:rPr lang="fr-FR" dirty="0" err="1">
                <a:latin typeface="Roboto"/>
              </a:rPr>
              <a:t>learning</a:t>
            </a:r>
            <a:r>
              <a:rPr lang="fr-FR" dirty="0">
                <a:latin typeface="Roboto"/>
              </a:rPr>
              <a:t> et le machine </a:t>
            </a:r>
            <a:r>
              <a:rPr lang="fr-FR" dirty="0" err="1" smtClean="0">
                <a:latin typeface="Roboto"/>
              </a:rPr>
              <a:t>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0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862885"/>
            <a:ext cx="8947522" cy="990362"/>
          </a:xfrm>
        </p:spPr>
        <p:txBody>
          <a:bodyPr/>
          <a:lstStyle/>
          <a:p>
            <a:pPr algn="ctr"/>
            <a:r>
              <a:rPr lang="fr-FR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fr-FR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2732" y="1674254"/>
            <a:ext cx="10972800" cy="4829577"/>
          </a:xfrm>
        </p:spPr>
        <p:txBody>
          <a:bodyPr>
            <a:normAutofit/>
          </a:bodyPr>
          <a:lstStyle/>
          <a:p>
            <a:r>
              <a:rPr lang="fr-FR" dirty="0"/>
              <a:t>La principale motivation pour effectuer une classification multi-étiquettes sur une classification multi-classes était de pouvoir prédire plusieurs pathologies à partir des images, si elles sont présentes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Cependant, on a utilisé le fractionnement train-test sur l’ensemble des données et </a:t>
            </a:r>
            <a:r>
              <a:rPr lang="fr-FR" dirty="0"/>
              <a:t>techniques de </a:t>
            </a:r>
            <a:r>
              <a:rPr lang="fr-FR" dirty="0" err="1"/>
              <a:t>pré-traitement</a:t>
            </a:r>
            <a:r>
              <a:rPr lang="fr-FR" dirty="0"/>
              <a:t>, </a:t>
            </a:r>
            <a:r>
              <a:rPr lang="fr-FR" dirty="0" smtClean="0"/>
              <a:t>qui injuste </a:t>
            </a:r>
            <a:r>
              <a:rPr lang="fr-FR" dirty="0"/>
              <a:t>la comparaison des </a:t>
            </a:r>
            <a:r>
              <a:rPr lang="fr-FR" dirty="0" smtClean="0"/>
              <a:t>résultats.</a:t>
            </a:r>
          </a:p>
          <a:p>
            <a:endParaRPr lang="fr-FR" dirty="0" smtClean="0"/>
          </a:p>
          <a:p>
            <a:r>
              <a:rPr lang="fr-FR" dirty="0" smtClean="0"/>
              <a:t>l'InceptionV3 </a:t>
            </a:r>
            <a:r>
              <a:rPr lang="fr-FR" dirty="0"/>
              <a:t>a atteint la plus haute spécificité de </a:t>
            </a:r>
            <a:r>
              <a:rPr lang="fr-FR" dirty="0" smtClean="0"/>
              <a:t>0,97.</a:t>
            </a:r>
          </a:p>
          <a:p>
            <a:endParaRPr lang="fr-FR" dirty="0" smtClean="0"/>
          </a:p>
          <a:p>
            <a:r>
              <a:rPr lang="fr-FR" dirty="0"/>
              <a:t>cette étude a également montré que les modèles pouvaient classer les pathologies pulmonaires des images CXR, bien que des objets indésirables, tels que des annotations ou des étiquettes obscurcissent les radiographies.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125014"/>
            <a:ext cx="10075550" cy="42242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Les informations antérieures non liées à l'image (comme les antécédents médicaux du </a:t>
            </a:r>
            <a:r>
              <a:rPr lang="fr-FR" dirty="0" smtClean="0"/>
              <a:t>patient, </a:t>
            </a:r>
            <a:r>
              <a:rPr lang="fr-FR" dirty="0"/>
              <a:t>le résultat du test RT-PCR, </a:t>
            </a:r>
            <a:r>
              <a:rPr lang="fr-FR" dirty="0" err="1" smtClean="0"/>
              <a:t>etc</a:t>
            </a:r>
            <a:r>
              <a:rPr lang="fr-FR" dirty="0" smtClean="0"/>
              <a:t>) </a:t>
            </a:r>
            <a:r>
              <a:rPr lang="fr-FR" dirty="0"/>
              <a:t>peut également être tenté d'être intégrés dans les modèles de réseaux, pour aider les réseaux à la prise de décision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Des </a:t>
            </a:r>
            <a:r>
              <a:rPr lang="fr-FR" dirty="0"/>
              <a:t>techniques de formation comme </a:t>
            </a:r>
            <a:r>
              <a:rPr lang="fr-FR" dirty="0" smtClean="0"/>
              <a:t>l'apprentissage semi-supervisé </a:t>
            </a:r>
            <a:r>
              <a:rPr lang="fr-FR" dirty="0"/>
              <a:t>peuvent être explorées pour apprendre à classer les cas de COVID-19 à partir d'un petit ensemble de données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/>
              <a:t>Les orientations futures incluent la poursuite de l'amélioration de la </a:t>
            </a:r>
            <a:r>
              <a:rPr lang="fr-FR" dirty="0" smtClean="0"/>
              <a:t>sensibilité </a:t>
            </a:r>
            <a:r>
              <a:rPr lang="fr-FR" dirty="0"/>
              <a:t>de la VPP pour Infections au COVID-19 </a:t>
            </a:r>
            <a:r>
              <a:rPr lang="fr-FR" dirty="0" smtClean="0"/>
              <a:t>afin que </a:t>
            </a:r>
            <a:r>
              <a:rPr lang="fr-FR" dirty="0"/>
              <a:t>de nouvelles données </a:t>
            </a:r>
            <a:r>
              <a:rPr lang="fr-FR" dirty="0" smtClean="0"/>
              <a:t>soit </a:t>
            </a:r>
            <a:r>
              <a:rPr lang="fr-FR" dirty="0"/>
              <a:t>collectées, </a:t>
            </a:r>
            <a:r>
              <a:rPr lang="fr-FR" dirty="0" smtClean="0"/>
              <a:t>la prédiction du statut </a:t>
            </a:r>
            <a:r>
              <a:rPr lang="fr-FR" dirty="0"/>
              <a:t>de risque des patients </a:t>
            </a:r>
            <a:r>
              <a:rPr lang="fr-FR" dirty="0" smtClean="0"/>
              <a:t>et la prédiction de </a:t>
            </a:r>
            <a:r>
              <a:rPr lang="fr-FR" dirty="0"/>
              <a:t>la durée </a:t>
            </a:r>
            <a:r>
              <a:rPr lang="fr-FR" dirty="0" smtClean="0"/>
              <a:t>d'hospitalisation, la </a:t>
            </a:r>
            <a:r>
              <a:rPr lang="fr-FR" dirty="0"/>
              <a:t>gestion de la population et la planification des soins individualisés. </a:t>
            </a:r>
          </a:p>
        </p:txBody>
      </p:sp>
    </p:spTree>
    <p:extLst>
      <p:ext uri="{BB962C8B-B14F-4D97-AF65-F5344CB8AC3E}">
        <p14:creationId xmlns:p14="http://schemas.microsoft.com/office/powerpoint/2010/main" val="17103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xmlns="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xmlns="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Merci!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746974"/>
            <a:ext cx="8947522" cy="811369"/>
          </a:xfrm>
        </p:spPr>
        <p:txBody>
          <a:bodyPr/>
          <a:lstStyle/>
          <a:p>
            <a:r>
              <a:rPr lang="fr-FR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Références</a:t>
            </a:r>
            <a:endParaRPr lang="fr-FR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558343"/>
            <a:ext cx="10552068" cy="482957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u="sng" dirty="0">
                <a:solidFill>
                  <a:srgbClr val="00B0F0"/>
                </a:solidFill>
                <a:hlinkClick r:id="rId2"/>
              </a:rPr>
              <a:t>COVID-19-Detection-Flask-App-based-on-Chest-X-rays-and-CT-Scans/RESNET </a:t>
            </a:r>
            <a:r>
              <a:rPr lang="en-US" u="sng" dirty="0" err="1">
                <a:solidFill>
                  <a:srgbClr val="00B0F0"/>
                </a:solidFill>
                <a:hlinkClick r:id="rId2"/>
              </a:rPr>
              <a:t>Chest.ipynb</a:t>
            </a:r>
            <a:r>
              <a:rPr lang="en-US" u="sng" dirty="0">
                <a:solidFill>
                  <a:srgbClr val="00B0F0"/>
                </a:solidFill>
                <a:hlinkClick r:id="rId2"/>
              </a:rPr>
              <a:t> at master · kaushikjadhav01/COVID-19-Detection-Flask-App-based-on-Chest-X-rays-and-CT-Scans (github.com)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3"/>
              </a:rPr>
              <a:t>2006.02570v2.pdf (arxiv.org)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4"/>
              </a:rPr>
              <a:t>2003.09871.pdf (arxiv.org)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en-US" u="sng" dirty="0">
                <a:solidFill>
                  <a:srgbClr val="00B0F0"/>
                </a:solidFill>
                <a:hlinkClick r:id="rId5"/>
              </a:rPr>
              <a:t>COVID-19-CNN/covid_19.py at master · </a:t>
            </a:r>
            <a:r>
              <a:rPr lang="en-US" u="sng" dirty="0" err="1">
                <a:solidFill>
                  <a:srgbClr val="00B0F0"/>
                </a:solidFill>
                <a:hlinkClick r:id="rId5"/>
              </a:rPr>
              <a:t>zakidemo</a:t>
            </a:r>
            <a:r>
              <a:rPr lang="en-US" u="sng" dirty="0">
                <a:solidFill>
                  <a:srgbClr val="00B0F0"/>
                </a:solidFill>
                <a:hlinkClick r:id="rId5"/>
              </a:rPr>
              <a:t>/COVID-19-CNN (github.com)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 err="1">
                <a:solidFill>
                  <a:srgbClr val="00B0F0"/>
                </a:solidFill>
                <a:hlinkClick r:id="rId6"/>
              </a:rPr>
              <a:t>Detecting</a:t>
            </a:r>
            <a:r>
              <a:rPr lang="fr-FR" u="sng" dirty="0">
                <a:solidFill>
                  <a:srgbClr val="00B0F0"/>
                </a:solidFill>
                <a:hlinkClick r:id="rId6"/>
              </a:rPr>
              <a:t> COVID-19 in X-ray Images on Google </a:t>
            </a:r>
            <a:r>
              <a:rPr lang="fr-FR" u="sng" dirty="0" err="1">
                <a:solidFill>
                  <a:srgbClr val="00B0F0"/>
                </a:solidFill>
                <a:hlinkClick r:id="rId6"/>
              </a:rPr>
              <a:t>Colab</a:t>
            </a:r>
            <a:r>
              <a:rPr lang="fr-FR" u="sng" dirty="0">
                <a:solidFill>
                  <a:srgbClr val="00B0F0"/>
                </a:solidFill>
                <a:hlinkClick r:id="rId6"/>
              </a:rPr>
              <a:t> </a:t>
            </a:r>
            <a:r>
              <a:rPr lang="ar-SA" u="sng" dirty="0" err="1">
                <a:solidFill>
                  <a:srgbClr val="00B0F0"/>
                </a:solidFill>
                <a:hlinkClick r:id="rId6"/>
              </a:rPr>
              <a:t>الجزءالثالث</a:t>
            </a:r>
            <a:r>
              <a:rPr lang="ar-SA" u="sng" dirty="0">
                <a:solidFill>
                  <a:srgbClr val="00B0F0"/>
                </a:solidFill>
                <a:hlinkClick r:id="rId6"/>
              </a:rPr>
              <a:t> الخاص ب</a:t>
            </a:r>
            <a:r>
              <a:rPr lang="fr-FR" u="sng" dirty="0">
                <a:solidFill>
                  <a:srgbClr val="00B0F0"/>
                </a:solidFill>
                <a:hlinkClick r:id="rId6"/>
              </a:rPr>
              <a:t> - YouTube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7"/>
              </a:rPr>
              <a:t>1-s2.0-S0960077920308870-main.pdf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8"/>
              </a:rPr>
              <a:t>Multi-Label Classification | </a:t>
            </a:r>
            <a:r>
              <a:rPr lang="fr-FR" u="sng" dirty="0" err="1">
                <a:solidFill>
                  <a:srgbClr val="00B0F0"/>
                </a:solidFill>
                <a:hlinkClick r:id="rId8"/>
              </a:rPr>
              <a:t>Papers</a:t>
            </a:r>
            <a:r>
              <a:rPr lang="fr-FR" u="sng" dirty="0">
                <a:solidFill>
                  <a:srgbClr val="00B0F0"/>
                </a:solidFill>
                <a:hlinkClick r:id="rId8"/>
              </a:rPr>
              <a:t> </a:t>
            </a:r>
            <a:r>
              <a:rPr lang="fr-FR" u="sng" dirty="0" err="1">
                <a:solidFill>
                  <a:srgbClr val="00B0F0"/>
                </a:solidFill>
                <a:hlinkClick r:id="rId8"/>
              </a:rPr>
              <a:t>With</a:t>
            </a:r>
            <a:r>
              <a:rPr lang="fr-FR" u="sng" dirty="0">
                <a:solidFill>
                  <a:srgbClr val="00B0F0"/>
                </a:solidFill>
                <a:hlinkClick r:id="rId8"/>
              </a:rPr>
              <a:t> Code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9"/>
              </a:rPr>
              <a:t>Présentation PowerPoint (ulaval.ca)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10"/>
              </a:rPr>
              <a:t>Réseaux neuronaux résiduels - Ce que vous devez savoir — DATA SCIENCE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 err="1">
                <a:solidFill>
                  <a:srgbClr val="00B0F0"/>
                </a:solidFill>
                <a:hlinkClick r:id="rId11"/>
              </a:rPr>
              <a:t>Inception</a:t>
            </a:r>
            <a:r>
              <a:rPr lang="fr-FR" u="sng" dirty="0">
                <a:solidFill>
                  <a:srgbClr val="00B0F0"/>
                </a:solidFill>
                <a:hlinkClick r:id="rId11"/>
              </a:rPr>
              <a:t> V3 Model Architecture (opengenus.org)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en-US" u="sng" dirty="0" err="1">
                <a:solidFill>
                  <a:srgbClr val="00B0F0"/>
                </a:solidFill>
                <a:hlinkClick r:id="rId12"/>
              </a:rPr>
              <a:t>Xception</a:t>
            </a:r>
            <a:r>
              <a:rPr lang="en-US" u="sng" dirty="0">
                <a:solidFill>
                  <a:srgbClr val="00B0F0"/>
                </a:solidFill>
                <a:hlinkClick r:id="rId12"/>
              </a:rPr>
              <a:t>: Deep Learning with Depth-wise Separable Convolutions (opengenus.org)</a:t>
            </a:r>
            <a:endParaRPr lang="fr-FR" dirty="0">
              <a:solidFill>
                <a:srgbClr val="00B0F0"/>
              </a:solidFill>
            </a:endParaRPr>
          </a:p>
          <a:p>
            <a:pPr lvl="0"/>
            <a:r>
              <a:rPr lang="fr-FR" u="sng" dirty="0">
                <a:solidFill>
                  <a:srgbClr val="00B0F0"/>
                </a:solidFill>
                <a:hlinkClick r:id="rId13"/>
              </a:rPr>
              <a:t>CNN (</a:t>
            </a:r>
            <a:r>
              <a:rPr lang="fr-FR" u="sng" dirty="0" err="1">
                <a:solidFill>
                  <a:srgbClr val="00B0F0"/>
                </a:solidFill>
                <a:hlinkClick r:id="rId13"/>
              </a:rPr>
              <a:t>Convolutional</a:t>
            </a:r>
            <a:r>
              <a:rPr lang="fr-FR" u="sng" dirty="0">
                <a:solidFill>
                  <a:srgbClr val="00B0F0"/>
                </a:solidFill>
                <a:hlinkClick r:id="rId13"/>
              </a:rPr>
              <a:t> Neural Network) </a:t>
            </a:r>
            <a:r>
              <a:rPr lang="ar-SA" u="sng" dirty="0">
                <a:solidFill>
                  <a:srgbClr val="00B0F0"/>
                </a:solidFill>
                <a:hlinkClick r:id="rId13"/>
              </a:rPr>
              <a:t>الدرس الثاني مع أفضل تفسير </a:t>
            </a:r>
            <a:r>
              <a:rPr lang="ar-SA" u="sng" dirty="0" err="1">
                <a:solidFill>
                  <a:srgbClr val="00B0F0"/>
                </a:solidFill>
                <a:hlinkClick r:id="rId13"/>
              </a:rPr>
              <a:t>لل</a:t>
            </a:r>
            <a:r>
              <a:rPr lang="fr-FR" u="sng" dirty="0">
                <a:solidFill>
                  <a:srgbClr val="00B0F0"/>
                </a:solidFill>
                <a:hlinkClick r:id="rId13"/>
              </a:rPr>
              <a:t> </a:t>
            </a:r>
            <a:r>
              <a:rPr lang="fr-FR" u="sng" dirty="0" smtClean="0">
                <a:solidFill>
                  <a:srgbClr val="00B0F0"/>
                </a:solidFill>
                <a:hlinkClick r:id="rId13"/>
              </a:rPr>
              <a:t>– YouTube</a:t>
            </a:r>
            <a:endParaRPr lang="fr-FR" u="sng" dirty="0" smtClean="0">
              <a:solidFill>
                <a:srgbClr val="00B0F0"/>
              </a:solidFill>
            </a:endParaRPr>
          </a:p>
          <a:p>
            <a:pPr lvl="0"/>
            <a:r>
              <a:rPr lang="fr-FR" dirty="0">
                <a:solidFill>
                  <a:srgbClr val="00B0F0"/>
                </a:solidFill>
              </a:rPr>
              <a:t>https://colab.research.google.com/drive/1ceyQT0ygKJHq74x9cAfjr-VZCtpvQbSf?usp=sharing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3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2" y="1571223"/>
            <a:ext cx="10370783" cy="4997002"/>
          </a:xfrm>
        </p:spPr>
        <p:txBody>
          <a:bodyPr>
            <a:normAutofit/>
          </a:bodyPr>
          <a:lstStyle/>
          <a:p>
            <a:r>
              <a:rPr lang="fr-FR" dirty="0"/>
              <a:t>En raison de la longue période d'incubation de la COVID-19 et de son nature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smtClean="0"/>
              <a:t> de </a:t>
            </a:r>
            <a:r>
              <a:rPr lang="fr-FR" dirty="0"/>
              <a:t>forte contagiosité, il est important d'identifier les personnes infectées en </a:t>
            </a:r>
          </a:p>
          <a:p>
            <a:pPr marL="0" indent="0">
              <a:buNone/>
            </a:pPr>
            <a:r>
              <a:rPr lang="fr-FR" dirty="0"/>
              <a:t>     utilisant le test PCR qui souffrent d'un taux élevé de faux négatifs et d’une </a:t>
            </a:r>
          </a:p>
          <a:p>
            <a:pPr marL="0" indent="0">
              <a:buNone/>
            </a:pPr>
            <a:r>
              <a:rPr lang="fr-FR" dirty="0"/>
              <a:t>     longue durée pour recevoir les résultats. </a:t>
            </a:r>
          </a:p>
          <a:p>
            <a:endParaRPr lang="fr-FR" dirty="0"/>
          </a:p>
          <a:p>
            <a:r>
              <a:rPr lang="fr-FR" dirty="0"/>
              <a:t>Dans ce contexte, il apparaît que l'Intelligence Artificielle (IA</a:t>
            </a:r>
            <a:r>
              <a:rPr lang="fr-FR" dirty="0" smtClean="0"/>
              <a:t>) peut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jouer </a:t>
            </a:r>
            <a:r>
              <a:rPr lang="fr-FR" dirty="0"/>
              <a:t>un des rôles potentiels dans le renforcement de la puissance </a:t>
            </a:r>
            <a:r>
              <a:rPr lang="fr-FR" dirty="0" smtClean="0"/>
              <a:t>de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/>
              <a:t>l'imagerie outils </a:t>
            </a:r>
            <a:r>
              <a:rPr lang="fr-FR" dirty="0" smtClean="0"/>
              <a:t>pour lutter </a:t>
            </a:r>
            <a:r>
              <a:rPr lang="fr-FR" dirty="0"/>
              <a:t>contre le COVID-19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</a:t>
            </a:r>
            <a:r>
              <a:rPr lang="fr-FR" dirty="0" smtClean="0"/>
              <a:t>otivé </a:t>
            </a:r>
            <a:r>
              <a:rPr lang="fr-FR" dirty="0"/>
              <a:t>par le fait qu'un patient peut avoir plusieurs pathologies </a:t>
            </a:r>
            <a:r>
              <a:rPr lang="fr-FR" dirty="0" smtClean="0"/>
              <a:t>en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/>
              <a:t>même temps, une </a:t>
            </a:r>
            <a:r>
              <a:rPr lang="fr-FR" u="sng" dirty="0"/>
              <a:t>classification multi-étiquettes</a:t>
            </a:r>
            <a:r>
              <a:rPr lang="fr-FR" dirty="0"/>
              <a:t> a été réalisée.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7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 48">
            <a:extLst>
              <a:ext uri="{FF2B5EF4-FFF2-40B4-BE49-F238E27FC236}">
                <a16:creationId xmlns:a16="http://schemas.microsoft.com/office/drawing/2014/main" xmlns="" id="{AA085689-791F-4B8F-9F30-12415B97D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xmlns="" id="{AA3FED7F-6821-47C0-A464-E9278B241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e 52">
            <a:extLst>
              <a:ext uri="{FF2B5EF4-FFF2-40B4-BE49-F238E27FC236}">
                <a16:creationId xmlns:a16="http://schemas.microsoft.com/office/drawing/2014/main" xmlns="" id="{8F54B2FB-3F54-4350-8D1B-F86D677CA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xmlns="" id="{561B34F5-88E5-4711-BC16-3005C29AD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 56">
            <a:extLst>
              <a:ext uri="{FF2B5EF4-FFF2-40B4-BE49-F238E27FC236}">
                <a16:creationId xmlns:a16="http://schemas.microsoft.com/office/drawing/2014/main" xmlns="" id="{4F3661D0-2268-4D3E-88BA-0647BCBE33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DB56DB5-0324-4F79-9AB8-CB18C1DC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xmlns="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077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Parmi les avantages de ces images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Espace réservé au contenu 7" descr="image abstraite">
            <a:extLst>
              <a:ext uri="{FF2B5EF4-FFF2-40B4-BE49-F238E27FC236}">
                <a16:creationId xmlns:a16="http://schemas.microsoft.com/office/drawing/2014/main" xmlns="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14" name="Diagramme 13" descr="Graphique en secteurs">
            <a:extLst>
              <a:ext uri="{FF2B5EF4-FFF2-40B4-BE49-F238E27FC236}">
                <a16:creationId xmlns:a16="http://schemas.microsoft.com/office/drawing/2014/main" xmlns="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557872"/>
              </p:ext>
            </p:extLst>
          </p:nvPr>
        </p:nvGraphicFramePr>
        <p:xfrm>
          <a:off x="7780694" y="2528098"/>
          <a:ext cx="3754987" cy="33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Rectangle 1"/>
          <p:cNvSpPr/>
          <p:nvPr/>
        </p:nvSpPr>
        <p:spPr>
          <a:xfrm>
            <a:off x="1700011" y="386037"/>
            <a:ext cx="4146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CXR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761206" y="177677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L'imagerie médicale se présente comme un formidable candidat alternatif pour le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dépistage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cas de COVID-19 et pour les distinguer des autres conditions.</a:t>
            </a:r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91" y="802645"/>
            <a:ext cx="2905530" cy="29055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57157" y="774475"/>
            <a:ext cx="2924175" cy="2933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3651" y="4863755"/>
            <a:ext cx="741823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: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Exemples d'images CXR de : (A) infection non-COVID19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et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infection virale COVID-19.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7434" y="3955868"/>
            <a:ext cx="49244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3022" y="3955868"/>
            <a:ext cx="49244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26890"/>
            <a:ext cx="10014339" cy="764027"/>
          </a:xfrm>
        </p:spPr>
        <p:txBody>
          <a:bodyPr rtlCol="0"/>
          <a:lstStyle/>
          <a:p>
            <a:pPr algn="ctr" rtl="0"/>
            <a:r>
              <a:rPr lang="fr-FR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Matériels et Méthodes</a:t>
            </a:r>
            <a:endParaRPr lang="fr-FR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943" y="1200991"/>
            <a:ext cx="10603584" cy="4997004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Le premier </a:t>
            </a:r>
            <a:r>
              <a:rPr lang="fr-FR" b="1" dirty="0" err="1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16897" y="1722351"/>
            <a:ext cx="6565740" cy="39542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62481" y="597594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La Distribution des images CXR pour chaque type d'infection dans la base de données.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9976" y="2255721"/>
            <a:ext cx="3371850" cy="28479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45788" y="2272866"/>
            <a:ext cx="6645910" cy="2830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792" y="5838515"/>
            <a:ext cx="378821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 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la distribution de sexe.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4402" y="5838515"/>
            <a:ext cx="360868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5: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distribution d’âge.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39849" y="1635617"/>
            <a:ext cx="4185331" cy="3284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9709" y="5373573"/>
            <a:ext cx="408316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la distribution de type de </a:t>
            </a:r>
            <a:endParaRPr lang="fr-FR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modalité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utilisé.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53884" y="1635617"/>
            <a:ext cx="4041643" cy="32841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66246" y="5373573"/>
            <a:ext cx="3929281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la distribution de la vue.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5612" y="1236372"/>
            <a:ext cx="10097036" cy="5012027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La deuxième jeu des données: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jeu de données est organisé en 3 dossiers (train, test, val) et contient des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sous-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dossiers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chaque catégorie d'image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/Normal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). Il y a 5 863 images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radiographiques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(JPEG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Toutes les radiographies pulmonaires ont été réalisées dans le cadre des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soins</a:t>
            </a:r>
          </a:p>
          <a:p>
            <a:pPr marL="0" indent="0">
              <a:buNone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cliniques de routine des patients.</a:t>
            </a:r>
          </a:p>
          <a:p>
            <a:endParaRPr lang="fr-FR" dirty="0"/>
          </a:p>
          <a:p>
            <a:pPr marL="0" indent="0">
              <a:buNone/>
            </a:pPr>
            <a:endParaRPr lang="fr-FR" b="1" dirty="0">
              <a:solidFill>
                <a:srgbClr val="FF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0</TotalTime>
  <Words>776</Words>
  <Application>Microsoft Office PowerPoint</Application>
  <PresentationFormat>Grand écran</PresentationFormat>
  <Paragraphs>105</Paragraphs>
  <Slides>23</Slides>
  <Notes>4</Notes>
  <HiddenSlides>0</HiddenSlides>
  <MMClips>2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Roboto</vt:lpstr>
      <vt:lpstr>Times New Roman</vt:lpstr>
      <vt:lpstr>Wingdings</vt:lpstr>
      <vt:lpstr>Wingdings 3</vt:lpstr>
      <vt:lpstr>Ion</vt:lpstr>
      <vt:lpstr>TECHNIQUES FOR DEEP COVID-19 CLASSIFICATION USING  CHEST X-RAY IMAGES </vt:lpstr>
      <vt:lpstr>Motivation</vt:lpstr>
      <vt:lpstr>Introduction</vt:lpstr>
      <vt:lpstr>Parmi les avantages de ces images</vt:lpstr>
      <vt:lpstr>Présentation PowerPoint</vt:lpstr>
      <vt:lpstr>Matériels et Méthodes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Convolution Layer</vt:lpstr>
      <vt:lpstr>Pooling</vt:lpstr>
      <vt:lpstr>Fully connected layer</vt:lpstr>
      <vt:lpstr>Présentation PowerPoint</vt:lpstr>
      <vt:lpstr>Présentation PowerPoint</vt:lpstr>
      <vt:lpstr>Résultat</vt:lpstr>
      <vt:lpstr>Présentation PowerPoint</vt:lpstr>
      <vt:lpstr>Présentation PowerPoint</vt:lpstr>
      <vt:lpstr>Discussion</vt:lpstr>
      <vt:lpstr>Conclusion</vt:lpstr>
      <vt:lpstr>Merci!</vt:lpstr>
      <vt:lpstr>Références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2022-01-26T22:49:05Z</dcterms:created>
  <dcterms:modified xsi:type="dcterms:W3CDTF">2022-01-27T15:01:31Z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