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78" r:id="rId3"/>
    <p:sldId id="257" r:id="rId4"/>
    <p:sldId id="281" r:id="rId5"/>
    <p:sldId id="284" r:id="rId6"/>
    <p:sldId id="282" r:id="rId7"/>
    <p:sldId id="283" r:id="rId8"/>
    <p:sldId id="279" r:id="rId9"/>
    <p:sldId id="276" r:id="rId10"/>
    <p:sldId id="291" r:id="rId11"/>
    <p:sldId id="292" r:id="rId12"/>
    <p:sldId id="290" r:id="rId13"/>
    <p:sldId id="287" r:id="rId14"/>
    <p:sldId id="274" r:id="rId15"/>
    <p:sldId id="265" r:id="rId16"/>
    <p:sldId id="264" r:id="rId17"/>
    <p:sldId id="275" r:id="rId18"/>
    <p:sldId id="286" r:id="rId19"/>
    <p:sldId id="285" r:id="rId20"/>
    <p:sldId id="280" r:id="rId21"/>
    <p:sldId id="288" r:id="rId22"/>
    <p:sldId id="28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26D7-2A74-403D-B4A6-13E70D284C27}" type="datetimeFigureOut">
              <a:rPr lang="fr-MA" smtClean="0"/>
              <a:t>14/03/2022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5D48D-93FE-48DD-A822-94A8124809B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7778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628A6A-643F-4587-AD87-255148484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7793684-EB9D-4851-8323-B485E0FF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FDCE408-8861-4790-A4FD-5C05EDBC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9A29-268C-49DC-A6F1-DC16894B0FAD}" type="datetime1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B34FDF0-8470-4D70-9A59-CDAAFE7E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EAA1D8D-8B16-47CF-B632-1BF9AC6D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F0391F9-8D85-409F-8477-ECD8E27F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EE29D1F-C674-41FB-A7FF-A48732CB4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3CD7F48-DFF6-40EE-8009-C66DB1E7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E883-6C20-4459-BF5A-423EBA31CA49}" type="datetime1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2CA033A-5F39-4F81-AAC1-2EC822B8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0ED182F-97D2-4E4D-A7E8-4198815C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7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FC395D7-D3AD-44ED-AB21-BBA1E0F48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2C1D1B74-3CBD-42C0-8F6F-B74B038C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C597C60-732D-454E-8B7C-5F3A713A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B3E4-CC80-44E2-8F5C-1FA1AA9210B1}" type="datetime1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B07EB50-8CDC-4DFE-BF77-92E2FF6D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48C694C-C5CB-4431-89F4-02564110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6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382F106-BEA3-4B53-A513-DADC702B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83FEC4B-1EC7-4D78-BED1-0CF359A1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1A7CC63-9BD5-43F9-B451-74A455D7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F9B3-0CDF-44B1-829C-7375E6A4E0F1}" type="datetime1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FBE3565-2614-44F3-AA8B-81AF185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5BD6BCA-F9FF-41D2-99A7-9FEE531F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AFA607-7717-42D5-B98D-C40B8EE9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642A966-B641-4A15-846C-CA35C88A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DFC24FE-9C6E-4250-8764-81B4A6E0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194-C4EA-44F7-B64E-568A04D19F18}" type="datetime1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B1FE7B7-27AD-4290-AC9E-ED889083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7E78F1F-7123-4DB2-81AA-64D960E2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6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3CAD58-2490-4024-A44A-BF875336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B463E49-7F0B-4E4B-A915-7F399455C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B745475-C142-4CF4-8F58-01C25315D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7DC0069-A38E-419D-82D4-2F9C170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0CA4-A249-476B-8A07-DD0C1F1451BC}" type="datetime1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D219BBF-B1FB-4CD8-8E3F-820C4DC8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B6CC8786-1A89-4740-AE87-94DCF3E8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4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B24EFB-F06B-4E36-A215-5944E9C6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37835F7-1E73-40B1-A0DF-078025B2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6C16A6B-387F-4399-95DB-FD9E13F0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66DFDAE7-7DE5-46AB-BF85-C723F0950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416E602A-3E42-40EF-9561-86A58A836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FC47DCA3-59DF-4428-8B24-9FFF95EE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0826-22A1-4738-B75F-39E199A99971}" type="datetime1">
              <a:rPr lang="fr-FR" smtClean="0"/>
              <a:t>14/03/2022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5B4213F6-8A3C-455D-B207-5F20FC50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F3F179DE-DC04-47FE-A15F-157EBEDC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6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A122EA3-1A99-48D6-B81C-17589AC5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EEE9F838-E44D-4C8F-8D56-708B64F2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612-29A0-4CD3-ADCE-CF894F0DD8C2}" type="datetime1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5DD0D62-9CB1-42C0-8DAF-FE1AD034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03A36D2-8D01-45F3-B2E8-21E0C64B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FA1844DC-744C-483E-8088-D93FAD7A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D734-A296-4A73-B863-4F06BBF83699}" type="datetime1">
              <a:rPr lang="fr-FR" smtClean="0"/>
              <a:t>14/03/2022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BF8ECA63-0594-4662-A69A-DB5C33E5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1469A7D-5F56-46D2-A907-2A1D887D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6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D7B6D63-6FB1-4C7D-AC3C-605772C3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42177C0-F749-4872-BCAA-708CB59A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832F0462-CAAC-47F0-842A-6C985E07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FEACBDD-A1CF-4E92-93F0-2620BB11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3068-F60D-4818-93C2-13174B3A09C1}" type="datetime1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35199B7-84F9-48C8-A8B9-A68DD752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BA022EF8-6199-4282-8B10-DA6A72D5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3A546D3-AAE0-48EA-9703-B0DA73A8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25E66D24-575C-4FD8-AD27-A496C61EE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6A4BB7B-5B84-447D-9F83-A2A19C3E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BDD6D59-647C-46D5-8404-FB972FF0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219C-A809-46C1-BB31-3D8AB6D74378}" type="datetime1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7A4133F-9831-4C05-A365-2289AF2C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753ADFD9-F50F-455F-97A8-D04CB479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9996C7C0-A6B0-4B54-A030-00D6F595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635027C-20A1-4996-BC57-3A63A7AE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8D41764-C6FE-46BE-BAE0-1328A025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F3D7-F44A-421E-9C7D-234B436BC12A}" type="datetime1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016F71B-3404-4421-835E-E1193CEB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B327C2B-F7C6-4A3B-8E17-07EB5C2FE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AAAE-CE9E-4B63-ADE4-389310CA0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71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olinet.org/vaxign2" TargetMode="External"/><Relationship Id="rId2" Type="http://schemas.openxmlformats.org/officeDocument/2006/relationships/hyperlink" Target="https://doi.org/10.1093/nar/gkab27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OLINet/Vaxign2-djang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9" y="2440859"/>
            <a:ext cx="9144000" cy="13817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Vaxign2: the second generation of the first Web-based vaccine design program using reverse vaccinology and machine learning</a:t>
            </a:r>
            <a:endParaRPr lang="fr-FR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0508" y="1037645"/>
            <a:ext cx="2890981" cy="609744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Présentation d’article 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="" xmlns:a16="http://schemas.microsoft.com/office/drawing/2014/main" id="{8EE222D6-19AA-49DB-B9E7-9BB278094D42}"/>
              </a:ext>
            </a:extLst>
          </p:cNvPr>
          <p:cNvSpPr/>
          <p:nvPr/>
        </p:nvSpPr>
        <p:spPr>
          <a:xfrm>
            <a:off x="1523999" y="2115127"/>
            <a:ext cx="9236365" cy="1948873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281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50" y="412750"/>
            <a:ext cx="8390700" cy="576421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Nucleic Acids Res, Volume 49, Issue W1, 2 July 2021, Pages W671–W678, https://doi.org/10.1093/nar/gkab279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10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BF3E27-2FF2-4A07-8ECB-8BD0E839FB1A}"/>
              </a:ext>
            </a:extLst>
          </p:cNvPr>
          <p:cNvSpPr/>
          <p:nvPr/>
        </p:nvSpPr>
        <p:spPr>
          <a:xfrm>
            <a:off x="3546764" y="2438400"/>
            <a:ext cx="1025236" cy="397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72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972E1CB1-5511-433B-B6B1-14418E67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C3E66B75-8157-456D-9DAE-C32C970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79838DF-788F-4B8B-8F15-3D4C08AE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64" y="269864"/>
            <a:ext cx="9746672" cy="58795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1FA37F0-E05D-4FAF-AE58-EC8000DBE755}"/>
              </a:ext>
            </a:extLst>
          </p:cNvPr>
          <p:cNvSpPr/>
          <p:nvPr/>
        </p:nvSpPr>
        <p:spPr>
          <a:xfrm>
            <a:off x="1222664" y="2336801"/>
            <a:ext cx="9746672" cy="997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CD5EE46-DE96-490A-9394-6E16A1C55285}"/>
              </a:ext>
            </a:extLst>
          </p:cNvPr>
          <p:cNvSpPr/>
          <p:nvPr/>
        </p:nvSpPr>
        <p:spPr>
          <a:xfrm>
            <a:off x="1222664" y="3334328"/>
            <a:ext cx="9746672" cy="7019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5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6" y="476250"/>
            <a:ext cx="7388288" cy="570071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1C45BA-2994-4C5C-BEDD-396B414C6B72}"/>
              </a:ext>
            </a:extLst>
          </p:cNvPr>
          <p:cNvSpPr/>
          <p:nvPr/>
        </p:nvSpPr>
        <p:spPr>
          <a:xfrm>
            <a:off x="3500582" y="476250"/>
            <a:ext cx="1200727" cy="410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639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17DDE1EF-9AEA-4E44-9431-953E7D8B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1490"/>
            <a:ext cx="10515600" cy="270625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Le numéro d'accession de la protéine SARS-CoV-2 S a été utilisé comme entrée, ainsi que la sélection de paramètres spécifiés.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Vaxign2 a calculé les résultats </a:t>
            </a: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Vaxign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Vaxign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-ML, y compris le score </a:t>
            </a: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Vaxign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-ML et la probabilité d’adhésine.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Vaxign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-ML a prédit que la protéine S était un bon antigène vaccinal avec un score de </a:t>
            </a:r>
            <a:r>
              <a:rPr lang="fr-F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95,7</a:t>
            </a:r>
            <a:endParaRPr lang="fr-F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900" dirty="0" err="1">
                <a:latin typeface="Arial" panose="020B0604020202020204" pitchFamily="34" charset="0"/>
                <a:cs typeface="Arial" panose="020B0604020202020204" pitchFamily="34" charset="0"/>
              </a:rPr>
              <a:t>Vaxign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a calculé la probabilité d’adhésion de la protéine S de 0,635.</a:t>
            </a:r>
          </a:p>
          <a:p>
            <a:endParaRPr lang="fr-MA" dirty="0"/>
          </a:p>
        </p:txBody>
      </p:sp>
      <p:pic>
        <p:nvPicPr>
          <p:cNvPr id="6" name="Espace réservé du contenu 3">
            <a:extLst>
              <a:ext uri="{FF2B5EF4-FFF2-40B4-BE49-F238E27FC236}">
                <a16:creationId xmlns="" xmlns:a16="http://schemas.microsoft.com/office/drawing/2014/main" id="{1FA02046-57BD-438F-AAC5-1691AB39A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768"/>
            <a:ext cx="10174896" cy="1249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12460" y="2779214"/>
            <a:ext cx="740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Figure 2 : </a:t>
            </a:r>
            <a:r>
              <a:rPr lang="fr-FR" sz="2000" dirty="0"/>
              <a:t>Résultat de l’analyse dynamique</a:t>
            </a:r>
          </a:p>
        </p:txBody>
      </p:sp>
    </p:spTree>
    <p:extLst>
      <p:ext uri="{BB962C8B-B14F-4D97-AF65-F5344CB8AC3E}">
        <p14:creationId xmlns:p14="http://schemas.microsoft.com/office/powerpoint/2010/main" val="39786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AAEAC2DC-AC7C-40C1-87E4-273E8234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000" b="1" dirty="0"/>
              <a:t>Résultats (Case </a:t>
            </a:r>
            <a:r>
              <a:rPr lang="fr-FR" sz="3000" b="1" dirty="0" err="1"/>
              <a:t>Study</a:t>
            </a:r>
            <a:r>
              <a:rPr lang="fr-FR" sz="3000" b="1" dirty="0"/>
              <a:t> 1) : Analyse dynamique de l'évaluation de la protéine S du SARS-CoV-2</a:t>
            </a:r>
            <a:endParaRPr lang="fr-MA" sz="3000" b="1" dirty="0"/>
          </a:p>
        </p:txBody>
      </p:sp>
      <p:sp>
        <p:nvSpPr>
          <p:cNvPr id="13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368E8AA-4A25-4DB8-AE34-4E0B567E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000" dirty="0" err="1"/>
              <a:t>Vaxitop</a:t>
            </a:r>
            <a:r>
              <a:rPr lang="fr-FR" sz="2000" dirty="0"/>
              <a:t> a prédit 94 épitopes uniques du CMH-I et 54 du CMH-II pour la protéine S (P-value ≤ 0,01).</a:t>
            </a:r>
          </a:p>
          <a:p>
            <a:r>
              <a:rPr lang="fr-FR" sz="2000" dirty="0"/>
              <a:t>Vaxign2 a également trouvé 12 et 45 épitopes vérifiés pour les cellules T et B, respectivement.</a:t>
            </a:r>
          </a:p>
          <a:p>
            <a:r>
              <a:rPr lang="fr-FR" sz="2000" dirty="0"/>
              <a:t>Un total de 51 orthologues de la protéine S a été identifié dans </a:t>
            </a:r>
            <a:r>
              <a:rPr lang="fr-FR" sz="2000" i="1" dirty="0" err="1"/>
              <a:t>Orthocoronavirinae</a:t>
            </a:r>
            <a:r>
              <a:rPr lang="fr-FR" sz="2000" dirty="0"/>
              <a:t>, qui est une sous-famille apparentée aux coronavirus humains.</a:t>
            </a:r>
          </a:p>
          <a:p>
            <a:r>
              <a:rPr lang="fr-FR" sz="2000" dirty="0"/>
              <a:t>La protéine S a été prédite pour avoir une couverture de population élevée dans la plupart des pays.</a:t>
            </a:r>
          </a:p>
          <a:p>
            <a:r>
              <a:rPr lang="fr-FR" sz="2000" dirty="0"/>
              <a:t>Les analyses de post-prédiction de Vaxign2 ont suggéré que la protéine S avait de bons profils d'épitopes et contribuait à un rôle important dans l'infection virale. </a:t>
            </a:r>
          </a:p>
          <a:p>
            <a:r>
              <a:rPr lang="fr-FR" sz="2000" dirty="0"/>
              <a:t>La protéine S a été la cible principale de nombreux vaccins COVID-19 tels que Pfizer et Modern.</a:t>
            </a:r>
            <a:endParaRPr lang="fr-MA" sz="20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1D89E34-7512-4D05-8108-F24DE670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BF64D8A-335B-4448-9BDC-CDE055DC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570" y="465276"/>
            <a:ext cx="7548653" cy="4538361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C887957-35E5-4AE7-8274-9A8B0654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E855624A-6A6A-43C8-B13A-52E005D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184661" y="5279883"/>
            <a:ext cx="78351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rgbClr val="000000"/>
                </a:solidFill>
                <a:latin typeface="Roboto"/>
              </a:rPr>
              <a:t>Figure 3: </a:t>
            </a:r>
            <a:r>
              <a:rPr lang="fr-FR" sz="2000" dirty="0" err="1">
                <a:solidFill>
                  <a:srgbClr val="000000"/>
                </a:solidFill>
                <a:latin typeface="Roboto"/>
              </a:rPr>
              <a:t>Vaxitop</a:t>
            </a:r>
            <a:r>
              <a:rPr lang="fr-FR" sz="2000" dirty="0">
                <a:solidFill>
                  <a:srgbClr val="000000"/>
                </a:solidFill>
                <a:latin typeface="Roboto"/>
              </a:rPr>
              <a:t> a prédit les épitopes MHC-I et MHC-II humains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738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DB7905E-B9FA-4848-A319-F071D2A4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198C70A3-98C3-4AA3-9B33-E019EAB3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16</a:t>
            </a:fld>
            <a:endParaRPr lang="fr-FR"/>
          </a:p>
        </p:txBody>
      </p:sp>
      <p:pic>
        <p:nvPicPr>
          <p:cNvPr id="10" name="Espace réservé du contenu 9" descr="Une image contenant carte&#10;&#10;Description générée automatiquement">
            <a:extLst>
              <a:ext uri="{FF2B5EF4-FFF2-40B4-BE49-F238E27FC236}">
                <a16:creationId xmlns="" xmlns:a16="http://schemas.microsoft.com/office/drawing/2014/main" id="{389230FD-B731-46D9-B5B3-78F290E2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26" y="430935"/>
            <a:ext cx="8450638" cy="4351338"/>
          </a:xfr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300AC9C0-806D-46BF-9309-32990BF1278E}"/>
              </a:ext>
            </a:extLst>
          </p:cNvPr>
          <p:cNvSpPr txBox="1"/>
          <p:nvPr/>
        </p:nvSpPr>
        <p:spPr>
          <a:xfrm>
            <a:off x="1126836" y="5218545"/>
            <a:ext cx="999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Figure </a:t>
            </a:r>
            <a:r>
              <a:rPr lang="fr-FR" b="1" dirty="0" smtClean="0"/>
              <a:t>4 </a:t>
            </a:r>
            <a:r>
              <a:rPr lang="fr-FR" b="1" dirty="0"/>
              <a:t>: </a:t>
            </a:r>
            <a:r>
              <a:rPr lang="fr-FR" dirty="0"/>
              <a:t>La couverture de population des épitopes prédits de la protéine S. (IEDB </a:t>
            </a:r>
            <a:r>
              <a:rPr lang="fr-FR" dirty="0" err="1"/>
              <a:t>tool</a:t>
            </a:r>
            <a:r>
              <a:rPr lang="fr-FR" dirty="0"/>
              <a:t>)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7475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2990603-8C9D-45CA-8A18-760D4E18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b="1" dirty="0"/>
              <a:t>Résultats (Case </a:t>
            </a:r>
            <a:r>
              <a:rPr lang="fr-FR" sz="2800" b="1" dirty="0" err="1"/>
              <a:t>Study</a:t>
            </a:r>
            <a:r>
              <a:rPr lang="fr-FR" sz="2800" b="1" dirty="0"/>
              <a:t> 2): Requêtes précalculées pour la sélection de vaccins contre les coronavirus</a:t>
            </a:r>
            <a:endParaRPr lang="fr-MA" sz="2800" b="1" dirty="0"/>
          </a:p>
        </p:txBody>
      </p:sp>
      <p:sp>
        <p:nvSpPr>
          <p:cNvPr id="13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962A6D6-A42B-466C-8C71-A4017B44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La requête Vaxign2 a trouvé sept protéines conservées dans les trois coronavirus humains virulents (SARS-</a:t>
            </a:r>
            <a:r>
              <a:rPr lang="fr-FR" sz="2200" dirty="0" err="1"/>
              <a:t>CoV</a:t>
            </a:r>
            <a:r>
              <a:rPr lang="fr-FR" sz="2200" dirty="0"/>
              <a:t>, SARS-CoV-2 et MERS-</a:t>
            </a:r>
            <a:r>
              <a:rPr lang="fr-FR" sz="2200" dirty="0" err="1"/>
              <a:t>CoV</a:t>
            </a:r>
            <a:r>
              <a:rPr lang="fr-FR" sz="2200" dirty="0"/>
              <a:t>), mais pas dans les cinq autres coronavirus bénins ou non humains. </a:t>
            </a:r>
          </a:p>
          <a:p>
            <a:endParaRPr lang="fr-FR" sz="2200" dirty="0"/>
          </a:p>
          <a:p>
            <a:r>
              <a:rPr lang="fr-FR" sz="2200" dirty="0"/>
              <a:t>Parmi les sept protéines conservées, trois protéines (nsp8-10) ont été prédites comme protéines d'adhésion par </a:t>
            </a:r>
            <a:r>
              <a:rPr lang="fr-FR" sz="2200" dirty="0" err="1"/>
              <a:t>Vaxign</a:t>
            </a:r>
            <a:r>
              <a:rPr lang="fr-FR" sz="2200" dirty="0"/>
              <a:t>, mais seule la protéine nsp8 a été prédite comme </a:t>
            </a:r>
            <a:r>
              <a:rPr lang="fr-FR" sz="2200" dirty="0" err="1"/>
              <a:t>PAg</a:t>
            </a:r>
            <a:r>
              <a:rPr lang="fr-FR" sz="2200" dirty="0"/>
              <a:t> par </a:t>
            </a:r>
            <a:r>
              <a:rPr lang="fr-FR" sz="2200" dirty="0" err="1"/>
              <a:t>Vaxign</a:t>
            </a:r>
            <a:r>
              <a:rPr lang="fr-FR" sz="2200" dirty="0"/>
              <a:t>-ML.</a:t>
            </a:r>
          </a:p>
          <a:p>
            <a:endParaRPr lang="fr-FR" sz="2200" dirty="0"/>
          </a:p>
          <a:p>
            <a:r>
              <a:rPr lang="fr-FR" sz="2200" dirty="0"/>
              <a:t>L'analyse de la phylogénie du groupe génomique a montré que la protéine nsp8 était plus étroitement liée au </a:t>
            </a:r>
            <a:r>
              <a:rPr lang="fr-FR" sz="2200" dirty="0" err="1"/>
              <a:t>SARS-CoV</a:t>
            </a:r>
            <a:r>
              <a:rPr lang="fr-FR" sz="2200" dirty="0"/>
              <a:t> qu'au MERS-</a:t>
            </a:r>
            <a:r>
              <a:rPr lang="fr-FR" sz="2200" dirty="0" err="1"/>
              <a:t>CoV</a:t>
            </a:r>
            <a:r>
              <a:rPr lang="fr-FR" sz="2200" dirty="0"/>
              <a:t> et aux quatre autres coronavirus humains bénins.</a:t>
            </a:r>
            <a:endParaRPr lang="fr-MA" sz="2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E13B7A0-E0EC-41CA-98E8-F6AE31AC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DE45F59-F105-4F1B-BB8F-3FEB6D5D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F3A69729-E941-44BA-8969-4AE20395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CA806203-6745-4CA7-B8F8-F02F9E4B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="" xmlns:a16="http://schemas.microsoft.com/office/drawing/2014/main" id="{BAED377F-48DA-4353-815A-2DB8403BC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7" y="593153"/>
            <a:ext cx="10684166" cy="3276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519DBC1-C241-415D-BB0C-C1D74C825A49}"/>
              </a:ext>
            </a:extLst>
          </p:cNvPr>
          <p:cNvSpPr/>
          <p:nvPr/>
        </p:nvSpPr>
        <p:spPr>
          <a:xfrm>
            <a:off x="753917" y="1136073"/>
            <a:ext cx="10684166" cy="1163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5F30D23F-3575-499A-9A06-F6C1420608E7}"/>
              </a:ext>
            </a:extLst>
          </p:cNvPr>
          <p:cNvSpPr txBox="1"/>
          <p:nvPr/>
        </p:nvSpPr>
        <p:spPr>
          <a:xfrm>
            <a:off x="1234209" y="4282196"/>
            <a:ext cx="11059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Figure 5</a:t>
            </a:r>
            <a:r>
              <a:rPr lang="fr-FR" sz="2400" b="1" dirty="0" smtClean="0"/>
              <a:t> </a:t>
            </a:r>
            <a:r>
              <a:rPr lang="fr-FR" sz="2400" b="1" dirty="0"/>
              <a:t>: </a:t>
            </a:r>
            <a:r>
              <a:rPr lang="fr-FR" sz="2400" b="1" dirty="0">
                <a:cs typeface="Arial" panose="020B0604020202020204" pitchFamily="34" charset="0"/>
              </a:rPr>
              <a:t> </a:t>
            </a:r>
            <a:r>
              <a:rPr lang="fr-FR" sz="2400" dirty="0">
                <a:cs typeface="Arial" panose="020B0604020202020204" pitchFamily="34" charset="0"/>
              </a:rPr>
              <a:t>Les résultats de sept protéines, dont la nsp8 prédite comme antigène protecteur et trois protéines (nsp8-10) comme protéines adhésines.</a:t>
            </a:r>
            <a:r>
              <a:rPr lang="fr-FR" sz="2400" b="1" dirty="0"/>
              <a:t>  </a:t>
            </a:r>
            <a:endParaRPr lang="fr-MA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9603C7C-E4BA-4C00-812E-AE736CAD7F80}"/>
              </a:ext>
            </a:extLst>
          </p:cNvPr>
          <p:cNvSpPr/>
          <p:nvPr/>
        </p:nvSpPr>
        <p:spPr>
          <a:xfrm>
            <a:off x="753916" y="1136073"/>
            <a:ext cx="10613741" cy="3879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956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E7529DF4-A922-4FDD-ABF8-A4307DCA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80DD7FC5-D170-488F-9C5A-76B47AC1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33A4236-3764-4BE4-A965-8B89D37C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40" y="1049866"/>
            <a:ext cx="8527519" cy="32540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E836541A-770A-4630-979B-710C43C9EBC7}"/>
              </a:ext>
            </a:extLst>
          </p:cNvPr>
          <p:cNvSpPr txBox="1"/>
          <p:nvPr/>
        </p:nvSpPr>
        <p:spPr>
          <a:xfrm>
            <a:off x="4038600" y="5022211"/>
            <a:ext cx="335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Figure 6</a:t>
            </a:r>
            <a:r>
              <a:rPr lang="fr-FR" sz="2000" b="1" dirty="0" smtClean="0"/>
              <a:t> </a:t>
            </a:r>
            <a:r>
              <a:rPr lang="fr-FR" sz="2000" b="1" dirty="0"/>
              <a:t>: </a:t>
            </a:r>
            <a:r>
              <a:rPr lang="fr-FR" sz="2000" dirty="0"/>
              <a:t>Arbre phylogénique</a:t>
            </a:r>
            <a:endParaRPr lang="fr-MA" sz="2000" dirty="0"/>
          </a:p>
        </p:txBody>
      </p:sp>
    </p:spTree>
    <p:extLst>
      <p:ext uri="{BB962C8B-B14F-4D97-AF65-F5344CB8AC3E}">
        <p14:creationId xmlns:p14="http://schemas.microsoft.com/office/powerpoint/2010/main" val="3648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5E8AF5E6-8283-4579-B025-74B74784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/>
              <a:t>Plan</a:t>
            </a:r>
            <a:endParaRPr lang="fr-MA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8675A9F-5957-4F52-A323-EEDEFD61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Méthodes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Implémentation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Résultats (Etude de cas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Résultats (Etude de cas 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dirty="0"/>
              <a:t>Références</a:t>
            </a:r>
          </a:p>
          <a:p>
            <a:pPr marL="0" indent="0">
              <a:buNone/>
            </a:pPr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C3BEEDA4-9487-4D8F-81B4-1BD0057C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1C298CA-6F87-4884-84EE-97E3A0B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8AA756B6-BF57-48F3-8EA7-A4926311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/>
              <a:t>Conclusion</a:t>
            </a:r>
            <a:endParaRPr lang="fr-MA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3957FEA-1610-4968-B573-830A0A3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En intégrant </a:t>
            </a:r>
            <a:r>
              <a:rPr lang="fr-FR" sz="2200" dirty="0" err="1"/>
              <a:t>Vaxign</a:t>
            </a:r>
            <a:r>
              <a:rPr lang="fr-FR" sz="2200" dirty="0"/>
              <a:t> et </a:t>
            </a:r>
            <a:r>
              <a:rPr lang="fr-FR" sz="2200" dirty="0" err="1"/>
              <a:t>Vaxign</a:t>
            </a:r>
            <a:r>
              <a:rPr lang="fr-FR" sz="2200" dirty="0"/>
              <a:t>-ML, Vaxign2 fournit une prédiction précise des </a:t>
            </a:r>
            <a:r>
              <a:rPr lang="fr-FR" sz="2200" dirty="0" err="1"/>
              <a:t>PAg</a:t>
            </a:r>
            <a:r>
              <a:rPr lang="fr-FR" sz="2200" dirty="0"/>
              <a:t> tout en permettant une sélection personnalisable basée sur les connaissances préalables de l'utilisateur. </a:t>
            </a:r>
          </a:p>
          <a:p>
            <a:endParaRPr lang="fr-FR" sz="2200" dirty="0"/>
          </a:p>
          <a:p>
            <a:r>
              <a:rPr lang="fr-FR" sz="2200" dirty="0"/>
              <a:t>De plus, Vaxign2 facilite l'analyse post-prédiction des </a:t>
            </a:r>
            <a:r>
              <a:rPr lang="fr-FR" sz="2200" dirty="0" err="1"/>
              <a:t>PAg</a:t>
            </a:r>
            <a:r>
              <a:rPr lang="fr-FR" sz="2200" dirty="0"/>
              <a:t> prédits pour l'immunogénicité et les évaluations fonctionnelles.</a:t>
            </a:r>
          </a:p>
          <a:p>
            <a:pPr marL="0" indent="0">
              <a:buNone/>
            </a:pPr>
            <a:endParaRPr lang="fr-FR" sz="2200" dirty="0"/>
          </a:p>
          <a:p>
            <a:r>
              <a:rPr lang="fr-FR" sz="2200" dirty="0"/>
              <a:t>Le cadre prédictif </a:t>
            </a:r>
            <a:r>
              <a:rPr lang="fr-FR" sz="2200" dirty="0" err="1"/>
              <a:t>Vaxign</a:t>
            </a:r>
            <a:r>
              <a:rPr lang="fr-FR" sz="2200" dirty="0"/>
              <a:t> et </a:t>
            </a:r>
            <a:r>
              <a:rPr lang="fr-FR" sz="2200" dirty="0" err="1"/>
              <a:t>Vaxign</a:t>
            </a:r>
            <a:r>
              <a:rPr lang="fr-FR" sz="2200" dirty="0"/>
              <a:t>-ML a été appliqué pour prédire les </a:t>
            </a:r>
            <a:r>
              <a:rPr lang="fr-FR" sz="2200" dirty="0" err="1"/>
              <a:t>PAgs</a:t>
            </a:r>
            <a:r>
              <a:rPr lang="fr-FR" sz="2200" dirty="0"/>
              <a:t> pour le développement de vaccins contre plus de 20 agents pathogènes. </a:t>
            </a:r>
          </a:p>
          <a:p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641C23A-48C3-4516-9B93-F63A473B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43A33EA-193B-4495-ADE5-B0ED838C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7E60A779-DE2E-4A6C-AFDA-A9910421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21B4773D-6EF4-43ED-99C8-B2672160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21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8A8D1C1A-EEF8-4C7D-8F94-A2FAB04A6F7B}"/>
              </a:ext>
            </a:extLst>
          </p:cNvPr>
          <p:cNvSpPr txBox="1"/>
          <p:nvPr/>
        </p:nvSpPr>
        <p:spPr>
          <a:xfrm>
            <a:off x="3506354" y="2105561"/>
            <a:ext cx="5179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/>
              <a:t>Merci</a:t>
            </a:r>
            <a:endParaRPr lang="fr-MA" sz="16600" dirty="0"/>
          </a:p>
        </p:txBody>
      </p:sp>
    </p:spTree>
    <p:extLst>
      <p:ext uri="{BB962C8B-B14F-4D97-AF65-F5344CB8AC3E}">
        <p14:creationId xmlns:p14="http://schemas.microsoft.com/office/powerpoint/2010/main" val="22922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046B006-2416-4B8D-A775-32CF7C48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/>
              <a:t>Références</a:t>
            </a:r>
            <a:endParaRPr lang="fr-MA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BE763C0-187C-4716-86E9-56928B4A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A</a:t>
            </a:r>
            <a:r>
              <a:rPr lang="fr-MA" sz="2200" dirty="0" err="1"/>
              <a:t>rticle</a:t>
            </a:r>
            <a:r>
              <a:rPr lang="fr-MA" sz="2200" dirty="0"/>
              <a:t> : </a:t>
            </a:r>
            <a:r>
              <a:rPr lang="fr-MA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Edison </a:t>
            </a:r>
            <a:r>
              <a:rPr lang="fr-MA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</a:t>
            </a:r>
            <a:r>
              <a:rPr lang="fr-MA" sz="1600" dirty="0">
                <a:solidFill>
                  <a:srgbClr val="000000"/>
                </a:solidFill>
                <a:latin typeface="arial" panose="020B0604020202020204" pitchFamily="34" charset="0"/>
              </a:rPr>
              <a:t> et al. 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Vaxign2: the second 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first Web-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vaccine design program 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reverse 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vaccinology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machine 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fr-MA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Nucleic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fr-MA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MA" sz="16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fr-MA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2021 [</a:t>
            </a:r>
            <a:r>
              <a:rPr lang="fr-MA" sz="1600" b="0" i="0" u="none" strike="noStrike" dirty="0">
                <a:solidFill>
                  <a:srgbClr val="3333FF"/>
                </a:solidFill>
                <a:effectLst/>
                <a:latin typeface="arial" panose="020B0604020202020204" pitchFamily="34" charset="0"/>
                <a:hlinkClick r:id="rId2"/>
              </a:rPr>
              <a:t>Journal Link</a:t>
            </a:r>
            <a:r>
              <a:rPr lang="fr-MA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endParaRPr lang="fr-MA" sz="2200" dirty="0"/>
          </a:p>
          <a:p>
            <a:r>
              <a:rPr lang="fr-MA" sz="2200" dirty="0"/>
              <a:t>Outil : </a:t>
            </a:r>
            <a:r>
              <a:rPr lang="fr-MA" sz="2200" dirty="0">
                <a:hlinkClick r:id="rId3"/>
              </a:rPr>
              <a:t>http://www.violinet.org/vaxign2</a:t>
            </a:r>
            <a:endParaRPr lang="fr-MA" sz="2200" dirty="0"/>
          </a:p>
          <a:p>
            <a:r>
              <a:rPr lang="fr-MA" sz="2200" dirty="0"/>
              <a:t>Code source : </a:t>
            </a:r>
            <a:r>
              <a:rPr lang="fr-MA" sz="2200" dirty="0">
                <a:hlinkClick r:id="rId4"/>
              </a:rPr>
              <a:t>https://github.com/VIOLINet/Vaxign2-django</a:t>
            </a:r>
            <a:r>
              <a:rPr lang="fr-MA" sz="2200" dirty="0"/>
              <a:t> </a:t>
            </a:r>
          </a:p>
          <a:p>
            <a:endParaRPr lang="fr-MA" sz="2200" dirty="0"/>
          </a:p>
          <a:p>
            <a:pPr marL="0" indent="0">
              <a:buNone/>
            </a:pPr>
            <a:endParaRPr lang="fr-MA" sz="2200" dirty="0"/>
          </a:p>
          <a:p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A155511-6BE9-48A7-9264-F2B40A18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418A25E3-1D93-413C-B2D7-74537AC7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2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/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fr-FR" sz="2200" dirty="0"/>
              <a:t>La vaccination est l'une des inventions les plus importantes de la médecine. </a:t>
            </a:r>
            <a:r>
              <a:rPr lang="fr-FR" sz="2200" b="1" dirty="0"/>
              <a:t>La Vaccination inverse </a:t>
            </a:r>
            <a:r>
              <a:rPr lang="fr-FR" sz="2200" dirty="0"/>
              <a:t>est une nouvelle branche de la bio-informatique qui traite la conception d'un vaccin candidat contre un agent pathogène. </a:t>
            </a:r>
          </a:p>
          <a:p>
            <a:pPr algn="just"/>
            <a:r>
              <a:rPr lang="fr-FR" sz="2200" dirty="0"/>
              <a:t>Elle fait partie de la </a:t>
            </a:r>
            <a:r>
              <a:rPr lang="fr-FR" sz="2200" dirty="0" err="1"/>
              <a:t>vaccinomique</a:t>
            </a:r>
            <a:r>
              <a:rPr lang="fr-FR" sz="2200" dirty="0"/>
              <a:t> qui commence par le génome de l'agent pathogène et utilisée pour prédire l'épitope. </a:t>
            </a:r>
          </a:p>
          <a:p>
            <a:pPr algn="just"/>
            <a:r>
              <a:rPr lang="fr-FR" sz="2200" b="1" dirty="0"/>
              <a:t>Vaxign2</a:t>
            </a:r>
            <a:r>
              <a:rPr lang="fr-FR" sz="2200" dirty="0"/>
              <a:t> est le premier programme de conception de vaccins en ligne utilisant la Vaccination inverse avec apprentissage automatique.</a:t>
            </a:r>
          </a:p>
          <a:p>
            <a:pPr algn="just"/>
            <a:r>
              <a:rPr lang="fr-FR" sz="2200" b="1" dirty="0"/>
              <a:t>Vaxign2</a:t>
            </a:r>
            <a:r>
              <a:rPr lang="fr-FR" sz="2200" dirty="0"/>
              <a:t> comprend la méthode originale basée sur le filtrage </a:t>
            </a:r>
            <a:r>
              <a:rPr lang="fr-FR" sz="2200" b="1" dirty="0" err="1"/>
              <a:t>Vaxign</a:t>
            </a:r>
            <a:r>
              <a:rPr lang="fr-FR" sz="2200" dirty="0"/>
              <a:t> et une nouvelle méthode basée sur l'apprentissage automatique, </a:t>
            </a:r>
            <a:r>
              <a:rPr lang="fr-FR" sz="2200" b="1" dirty="0" err="1"/>
              <a:t>Vaxign</a:t>
            </a:r>
            <a:r>
              <a:rPr lang="fr-FR" sz="2200" b="1" dirty="0"/>
              <a:t>-ML</a:t>
            </a:r>
            <a:r>
              <a:rPr lang="fr-FR" sz="2200" dirty="0"/>
              <a:t>. </a:t>
            </a:r>
          </a:p>
          <a:p>
            <a:pPr algn="just"/>
            <a:r>
              <a:rPr lang="fr-FR" sz="2200" dirty="0" err="1"/>
              <a:t>Vaxign</a:t>
            </a:r>
            <a:r>
              <a:rPr lang="fr-FR" sz="2200" dirty="0"/>
              <a:t>, </a:t>
            </a:r>
            <a:r>
              <a:rPr lang="fr-FR" sz="2200" dirty="0" err="1"/>
              <a:t>Vaxign</a:t>
            </a:r>
            <a:r>
              <a:rPr lang="fr-FR" sz="2200" dirty="0"/>
              <a:t>-ML et Vaxign2 ont été utilisés dans de nombreuses études sur la </a:t>
            </a:r>
            <a:r>
              <a:rPr lang="fr-FR" sz="2200" b="1" dirty="0"/>
              <a:t>conception de vaccins</a:t>
            </a:r>
            <a:r>
              <a:rPr lang="fr-FR" sz="2200" dirty="0"/>
              <a:t>, les </a:t>
            </a:r>
            <a:r>
              <a:rPr lang="fr-FR" sz="2200" b="1" dirty="0"/>
              <a:t>études des mécanismes de pathogenèse </a:t>
            </a:r>
            <a:r>
              <a:rPr lang="fr-FR" sz="2200" dirty="0"/>
              <a:t>et </a:t>
            </a:r>
            <a:r>
              <a:rPr lang="fr-FR" sz="2200" b="1" dirty="0"/>
              <a:t>l'analyse du génome. </a:t>
            </a:r>
          </a:p>
          <a:p>
            <a:pPr algn="just"/>
            <a:endParaRPr lang="fr-FR" sz="2200" dirty="0"/>
          </a:p>
          <a:p>
            <a:endParaRPr lang="fr-FR" sz="2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F406F3E-36EA-422C-95CE-65A14789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Nucleic Acids Res, Volume 49, Issue W1, 2 July 2021, Pages W671–W678, https://doi.org/10.1093/nar/gkab279</a:t>
            </a:r>
            <a:endParaRPr lang="fr-FR" sz="9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4F11BEB-9BBA-4A92-98D5-1AA4E2AA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9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92059FD-0989-4345-AF0F-F68666F1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/>
              <a:t>Méthodes</a:t>
            </a:r>
            <a:endParaRPr lang="fr-MA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4FA71B-1ACB-4B25-82DD-0C3B1DC1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fr-FR" sz="2200" dirty="0"/>
              <a:t>Vaxign2 se compose d'un cadre prédictif et d'un composant de flux de travail informatique.</a:t>
            </a:r>
          </a:p>
          <a:p>
            <a:pPr algn="just"/>
            <a:r>
              <a:rPr lang="fr-FR" sz="2200" dirty="0"/>
              <a:t>Le cadre prédictif comprend la méthode originale </a:t>
            </a:r>
            <a:r>
              <a:rPr lang="fr-FR" sz="2200" dirty="0" err="1"/>
              <a:t>Vaxign</a:t>
            </a:r>
            <a:r>
              <a:rPr lang="fr-FR" sz="2200" dirty="0"/>
              <a:t> basée sur le filtrage et la méthode d'apprentissage automatique </a:t>
            </a:r>
            <a:r>
              <a:rPr lang="fr-FR" sz="2200" dirty="0" err="1"/>
              <a:t>Vaxign</a:t>
            </a:r>
            <a:r>
              <a:rPr lang="fr-FR" sz="2200" dirty="0"/>
              <a:t>-ML récemment développée.</a:t>
            </a:r>
          </a:p>
          <a:p>
            <a:pPr algn="just"/>
            <a:r>
              <a:rPr lang="fr-FR" sz="2200" dirty="0"/>
              <a:t>La première génération de </a:t>
            </a:r>
            <a:r>
              <a:rPr lang="fr-FR" sz="2200" b="1" dirty="0" err="1"/>
              <a:t>Vaxign</a:t>
            </a:r>
            <a:r>
              <a:rPr lang="fr-FR" sz="2200" dirty="0"/>
              <a:t> applique une </a:t>
            </a:r>
            <a:r>
              <a:rPr lang="fr-FR" sz="2200" b="1" dirty="0"/>
              <a:t>méthode basée sur le filtrage</a:t>
            </a:r>
            <a:r>
              <a:rPr lang="fr-FR" sz="2200" dirty="0"/>
              <a:t> pour sélectionner les candidats antigènes vaccinaux </a:t>
            </a:r>
            <a:r>
              <a:rPr lang="fr-FR" sz="2200" b="1" dirty="0"/>
              <a:t>en fonction des connaissances préalables </a:t>
            </a:r>
            <a:r>
              <a:rPr lang="fr-FR" sz="2200" dirty="0"/>
              <a:t>de l'utilisateur </a:t>
            </a:r>
            <a:r>
              <a:rPr lang="fr-FR" sz="2200" b="1" dirty="0"/>
              <a:t>sur la pathogénie </a:t>
            </a:r>
            <a:r>
              <a:rPr lang="fr-FR" sz="2200" dirty="0"/>
              <a:t>de l'agent pathogène cible.</a:t>
            </a:r>
          </a:p>
          <a:p>
            <a:pPr algn="just"/>
            <a:r>
              <a:rPr lang="fr-FR" sz="2200" b="1" dirty="0" err="1"/>
              <a:t>Vaxign</a:t>
            </a:r>
            <a:r>
              <a:rPr lang="fr-FR" sz="2200" b="1" dirty="0"/>
              <a:t>-ML</a:t>
            </a:r>
            <a:r>
              <a:rPr lang="fr-FR" sz="2200" dirty="0"/>
              <a:t> a combiné les propriétés biologiques et physicochimiques des séquences de protéines comme caractéristiques d'entrée pour entraîner cinq modèles d'apprentissage automatique différents. </a:t>
            </a:r>
          </a:p>
          <a:p>
            <a:r>
              <a:rPr lang="fr-FR" sz="2200" dirty="0"/>
              <a:t>Le modèle le plus performant, le </a:t>
            </a:r>
            <a:r>
              <a:rPr lang="fr-FR" sz="2200" b="1" dirty="0"/>
              <a:t>"</a:t>
            </a:r>
            <a:r>
              <a:rPr lang="fr-FR" sz="2200" b="1" dirty="0" err="1"/>
              <a:t>extreme</a:t>
            </a:r>
            <a:r>
              <a:rPr lang="fr-FR" sz="2200" b="1" dirty="0"/>
              <a:t> gradient </a:t>
            </a:r>
            <a:r>
              <a:rPr lang="fr-FR" sz="2200" b="1" dirty="0" err="1"/>
              <a:t>boosting</a:t>
            </a:r>
            <a:r>
              <a:rPr lang="fr-FR" sz="2200" b="1" dirty="0"/>
              <a:t>", </a:t>
            </a:r>
            <a:r>
              <a:rPr lang="fr-FR" sz="2200" dirty="0"/>
              <a:t>a été utilisé pour construire le programme </a:t>
            </a:r>
            <a:r>
              <a:rPr lang="fr-FR" sz="2200" dirty="0" err="1"/>
              <a:t>Vaxign</a:t>
            </a:r>
            <a:r>
              <a:rPr lang="fr-FR" sz="2200" dirty="0"/>
              <a:t>-ML.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B1DB59E5-56D3-44D0-AC00-C0F340E5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115B4EA-E00A-444C-858B-A0F4419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ADD7BC-78A2-4BA4-9B37-B0E4E521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2200" dirty="0"/>
              <a:t/>
            </a:r>
            <a:br>
              <a:rPr lang="fr-FR" sz="2200" dirty="0"/>
            </a:br>
            <a:r>
              <a:rPr lang="fr-FR" sz="4000" b="1" dirty="0"/>
              <a:t>1. Prédiction des épitopes par </a:t>
            </a:r>
            <a:r>
              <a:rPr lang="fr-FR" sz="4000" b="1" dirty="0" err="1"/>
              <a:t>Vaxitop</a:t>
            </a:r>
            <a:r>
              <a:rPr lang="fr-FR" sz="4000" b="1" dirty="0"/>
              <a:t> et cartographie des épitopes vérifiée par l'IEDB</a:t>
            </a:r>
            <a:r>
              <a:rPr lang="fr-FR" sz="2200" dirty="0"/>
              <a:t/>
            </a:r>
            <a:br>
              <a:rPr lang="fr-FR" sz="2200" dirty="0"/>
            </a:br>
            <a:endParaRPr lang="fr-MA" sz="2200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C9F78E9-17B4-44A3-B365-34E50B47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fr-FR" sz="2200" dirty="0"/>
          </a:p>
          <a:p>
            <a:pPr marL="0" indent="0">
              <a:buNone/>
            </a:pPr>
            <a:r>
              <a:rPr lang="fr-FR" sz="2200" dirty="0"/>
              <a:t>Il est essentiel d'évaluer les </a:t>
            </a:r>
            <a:r>
              <a:rPr lang="fr-FR" sz="2200" dirty="0" err="1"/>
              <a:t>PAgs</a:t>
            </a:r>
            <a:r>
              <a:rPr lang="fr-FR" sz="2200" dirty="0"/>
              <a:t> prédits sur la base de leurs épitopes de cellules B et de cellules T.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Vaxign2 supporte les prédictions d'épitopes de cellules T du CMH-I et du CMH-II pour les protéines d'entrée via </a:t>
            </a:r>
            <a:r>
              <a:rPr lang="fr-FR" sz="2200" dirty="0" err="1"/>
              <a:t>Vaxitop</a:t>
            </a:r>
            <a:r>
              <a:rPr lang="fr-FR" sz="2200" dirty="0"/>
              <a:t>.</a:t>
            </a:r>
          </a:p>
          <a:p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9710C4B0-5B2A-45BA-9DCC-2C52D7C5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6375E5-C5D9-421B-B4F0-1875EEC8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="" xmlns:a16="http://schemas.microsoft.com/office/drawing/2014/main" id="{B3D1B23B-FC52-4633-9229-385B29119E14}"/>
              </a:ext>
            </a:extLst>
          </p:cNvPr>
          <p:cNvSpPr/>
          <p:nvPr/>
        </p:nvSpPr>
        <p:spPr>
          <a:xfrm>
            <a:off x="5852160" y="3076956"/>
            <a:ext cx="484632" cy="9784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492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E9727AE5-F004-42CD-A1F1-FEF13901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370098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2. Prédiction de la couverture de la population</a:t>
            </a:r>
            <a:endParaRPr lang="fr-MA" b="1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837C24F-0D87-4E96-8A50-E665BFD2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Il est essentiel de déterminer si le </a:t>
            </a:r>
            <a:r>
              <a:rPr lang="fr-FR" sz="2400" dirty="0" err="1"/>
              <a:t>PAg</a:t>
            </a:r>
            <a:r>
              <a:rPr lang="fr-FR" sz="2400" dirty="0"/>
              <a:t> prédit contient un ensemble d'épitopes capables de se lier à différentes molécules du CMH et offre une large couverture à la population mondiale. 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Vaxign2 peut également calculer la couverture de population des protéines d'entrée en utilisant l'outil de couverture de population de l'IEDB. </a:t>
            </a:r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18DC4454-70CE-413F-9362-99EFAD06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BA4F040E-2780-49C6-8D53-AE9758F6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="" xmlns:a16="http://schemas.microsoft.com/office/drawing/2014/main" id="{D4EE6E26-561C-49FC-82A6-17FDF457F9BD}"/>
              </a:ext>
            </a:extLst>
          </p:cNvPr>
          <p:cNvSpPr/>
          <p:nvPr/>
        </p:nvSpPr>
        <p:spPr>
          <a:xfrm>
            <a:off x="5852160" y="2939796"/>
            <a:ext cx="484632" cy="9784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964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810524DB-3D0E-4CB8-AA26-286EEE58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159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1400" dirty="0"/>
              <a:t/>
            </a:r>
            <a:br>
              <a:rPr lang="fr-FR" sz="1400" dirty="0"/>
            </a:br>
            <a:r>
              <a:rPr lang="fr-FR" sz="4900" b="1" dirty="0"/>
              <a:t/>
            </a:r>
            <a:br>
              <a:rPr lang="fr-FR" sz="4900" b="1" dirty="0"/>
            </a:br>
            <a:r>
              <a:rPr lang="fr-FR" sz="4900" b="1" dirty="0"/>
              <a:t>3. Fonction des protéines et prédiction des orthologues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/>
              <a:t/>
            </a:r>
            <a:br>
              <a:rPr lang="fr-FR" sz="1400" dirty="0"/>
            </a:br>
            <a:endParaRPr lang="fr-MA" sz="1400" dirty="0"/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6B6CC07-62DA-4E67-AAB8-EBBEDCDC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Les séquences de tous les </a:t>
            </a:r>
            <a:r>
              <a:rPr lang="fr-FR" sz="2400" dirty="0" err="1"/>
              <a:t>PAgs</a:t>
            </a:r>
            <a:r>
              <a:rPr lang="fr-FR" sz="2400" dirty="0"/>
              <a:t> sont analysées pour trouver des domaines fonctionnels, y compris :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Les Clusters of </a:t>
            </a:r>
            <a:r>
              <a:rPr lang="fr-FR" sz="2400" dirty="0" err="1"/>
              <a:t>Orthologs</a:t>
            </a:r>
            <a:r>
              <a:rPr lang="fr-FR" sz="2400" dirty="0"/>
              <a:t> (COG), </a:t>
            </a:r>
          </a:p>
          <a:p>
            <a:endParaRPr lang="fr-FR" sz="2400" dirty="0"/>
          </a:p>
          <a:p>
            <a:r>
              <a:rPr lang="fr-FR" sz="2400" dirty="0"/>
              <a:t>Les termes de Gene </a:t>
            </a:r>
            <a:r>
              <a:rPr lang="fr-FR" sz="2400" dirty="0" err="1"/>
              <a:t>Ontology</a:t>
            </a:r>
            <a:r>
              <a:rPr lang="fr-FR" sz="2400" dirty="0"/>
              <a:t> (GO),</a:t>
            </a:r>
          </a:p>
          <a:p>
            <a:endParaRPr lang="fr-FR" sz="2400" dirty="0"/>
          </a:p>
          <a:p>
            <a:r>
              <a:rPr lang="fr-FR" sz="2400" dirty="0"/>
              <a:t>Les éventuelles protéines orthologues en utilisant </a:t>
            </a:r>
            <a:r>
              <a:rPr lang="fr-FR" sz="2400" b="1" dirty="0"/>
              <a:t>HMMER2</a:t>
            </a:r>
            <a:r>
              <a:rPr lang="fr-FR" sz="2400" dirty="0"/>
              <a:t> avec les modèles de Markov cachés téléchargés de la base de données </a:t>
            </a:r>
            <a:r>
              <a:rPr lang="fr-FR" sz="2400" b="1" dirty="0" err="1"/>
              <a:t>EggNog</a:t>
            </a:r>
            <a:r>
              <a:rPr lang="fr-FR" sz="2400" dirty="0"/>
              <a:t>.</a:t>
            </a:r>
            <a:endParaRPr lang="fr-MA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3E357E8-0488-4D59-A693-D8A4C98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Nucleic Acids Res, Volume 49, Issue W1, 2 July 2021, Pages W671–W678, https://doi.org/10.1093/nar/gkab279</a:t>
            </a:r>
            <a:endParaRPr lang="fr-FR" sz="9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9E1DF6A-1C18-4764-9E65-E8CBB05A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F72C4EB1-AA12-48AF-8617-B9EF5765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/>
              <a:t>Implémentation</a:t>
            </a:r>
            <a:endParaRPr lang="fr-MA" sz="5400" b="1"/>
          </a:p>
        </p:txBody>
      </p:sp>
      <p:sp>
        <p:nvSpPr>
          <p:cNvPr id="13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B7051AA6-CA7A-4E40-B81A-072B7DDE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Les utilisateurs fournissent les données d'entrée sous forme de protéine pathogène ou de protéome.</a:t>
            </a:r>
          </a:p>
          <a:p>
            <a:r>
              <a:rPr lang="fr-FR" sz="2200" dirty="0"/>
              <a:t>Les séquences d'acides aminés soit sous format </a:t>
            </a:r>
            <a:r>
              <a:rPr lang="fr-FR" sz="2200" b="1" dirty="0"/>
              <a:t>FASTA</a:t>
            </a:r>
            <a:r>
              <a:rPr lang="fr-FR" sz="2200" dirty="0"/>
              <a:t> ou en fournissant l'un des </a:t>
            </a:r>
            <a:r>
              <a:rPr lang="fr-FR" sz="2200" b="1" dirty="0"/>
              <a:t>identifiants</a:t>
            </a:r>
            <a:r>
              <a:rPr lang="fr-FR" sz="2200" dirty="0"/>
              <a:t> suivants : </a:t>
            </a:r>
            <a:r>
              <a:rPr lang="fr-FR" sz="2200" dirty="0" err="1">
                <a:solidFill>
                  <a:srgbClr val="0070C0"/>
                </a:solidFill>
              </a:rPr>
              <a:t>UniProtKB</a:t>
            </a:r>
            <a:r>
              <a:rPr lang="fr-FR" sz="2200" dirty="0">
                <a:solidFill>
                  <a:srgbClr val="0070C0"/>
                </a:solidFill>
              </a:rPr>
              <a:t> ID, NCBI </a:t>
            </a:r>
            <a:r>
              <a:rPr lang="fr-FR" sz="2200" dirty="0" err="1">
                <a:solidFill>
                  <a:srgbClr val="0070C0"/>
                </a:solidFill>
              </a:rPr>
              <a:t>protein</a:t>
            </a:r>
            <a:r>
              <a:rPr lang="fr-FR" sz="2200" dirty="0">
                <a:solidFill>
                  <a:srgbClr val="0070C0"/>
                </a:solidFill>
              </a:rPr>
              <a:t> ID, NCBI </a:t>
            </a:r>
            <a:r>
              <a:rPr lang="fr-FR" sz="2200" dirty="0" err="1">
                <a:solidFill>
                  <a:srgbClr val="0070C0"/>
                </a:solidFill>
              </a:rPr>
              <a:t>protein</a:t>
            </a:r>
            <a:r>
              <a:rPr lang="fr-FR" sz="2200" dirty="0">
                <a:solidFill>
                  <a:srgbClr val="0070C0"/>
                </a:solidFill>
              </a:rPr>
              <a:t> </a:t>
            </a:r>
            <a:r>
              <a:rPr lang="fr-FR" sz="2200" dirty="0" err="1">
                <a:solidFill>
                  <a:srgbClr val="0070C0"/>
                </a:solidFill>
              </a:rPr>
              <a:t>RefSeq</a:t>
            </a:r>
            <a:r>
              <a:rPr lang="fr-FR" sz="2200" dirty="0">
                <a:solidFill>
                  <a:srgbClr val="0070C0"/>
                </a:solidFill>
              </a:rPr>
              <a:t> ou NCBI </a:t>
            </a:r>
            <a:r>
              <a:rPr lang="fr-FR" sz="2200" dirty="0" err="1">
                <a:solidFill>
                  <a:srgbClr val="0070C0"/>
                </a:solidFill>
              </a:rPr>
              <a:t>gene</a:t>
            </a:r>
            <a:r>
              <a:rPr lang="fr-FR" sz="2200" dirty="0">
                <a:solidFill>
                  <a:srgbClr val="0070C0"/>
                </a:solidFill>
              </a:rPr>
              <a:t> ID.</a:t>
            </a:r>
          </a:p>
          <a:p>
            <a:r>
              <a:rPr lang="fr-FR" sz="2200" dirty="0"/>
              <a:t>Ensuite, les utilisateurs peuvent sélectionner les options de Vaxign2 dans l'interface web et soumettre la requête de prédiction.</a:t>
            </a:r>
          </a:p>
          <a:p>
            <a:r>
              <a:rPr lang="fr-FR" sz="2200" dirty="0"/>
              <a:t>Une page de résumé Vaxign2 affichera les scores </a:t>
            </a:r>
            <a:r>
              <a:rPr lang="fr-FR" sz="2200" dirty="0" err="1"/>
              <a:t>Vaxign</a:t>
            </a:r>
            <a:r>
              <a:rPr lang="fr-FR" sz="2200" dirty="0"/>
              <a:t>-ML, et les utilisateurs peuvent effectuer une analyse post-prédiction sur la protéine sélectionnée.</a:t>
            </a:r>
            <a:endParaRPr lang="fr-MA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18B57B7E-AB79-467C-A85D-D25C151F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Nucleic Acids Res, Volume 49, Issue W1, 2 July 2021, Pages W671–W678, https://doi.org/10.1093/nar/gkab279</a:t>
            </a:r>
            <a:endParaRPr lang="fr-FR" sz="9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581FF1B-9E6F-48B4-937F-DDE8FCD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EEAAAE-CE9E-4B63-ADE4-389310CA0FB5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B87809CD-978A-4C9E-9CA2-2B3E060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Nucleic Acids Res, Volume 49, Issue W1, 2 July 2021, Pages W671–W678, https://doi.org/10.1093/nar/gkab279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E931523-537E-4CE1-9416-011ACA8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AAE-CE9E-4B63-ADE4-389310CA0FB5}" type="slidenum">
              <a:rPr lang="fr-FR" smtClean="0"/>
              <a:t>9</a:t>
            </a:fld>
            <a:endParaRPr lang="fr-FR"/>
          </a:p>
        </p:txBody>
      </p:sp>
      <p:pic>
        <p:nvPicPr>
          <p:cNvPr id="6" name="New picture">
            <a:extLst>
              <a:ext uri="{FF2B5EF4-FFF2-40B4-BE49-F238E27FC236}">
                <a16:creationId xmlns="" xmlns:a16="http://schemas.microsoft.com/office/drawing/2014/main" id="{5DE1B442-F385-40BF-9762-CBBAB8623828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67000" y="1045766"/>
            <a:ext cx="6858000" cy="36782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C4A44E71-EE15-4A0E-9FD1-816663F6D1C4}"/>
              </a:ext>
            </a:extLst>
          </p:cNvPr>
          <p:cNvSpPr txBox="1"/>
          <p:nvPr/>
        </p:nvSpPr>
        <p:spPr>
          <a:xfrm>
            <a:off x="3412487" y="5340121"/>
            <a:ext cx="536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 </a:t>
            </a:r>
            <a:r>
              <a:rPr lang="en-US" altLang="en-US" sz="2000" b="1" dirty="0"/>
              <a:t>Figure 1. </a:t>
            </a:r>
            <a:r>
              <a:rPr lang="fr-FR" altLang="en-US" sz="2000" dirty="0"/>
              <a:t>Le flux de travail global de Vaxign2. 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398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1212</Words>
  <Application>Microsoft Office PowerPoint</Application>
  <PresentationFormat>Grand écran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Roboto</vt:lpstr>
      <vt:lpstr>Wingdings</vt:lpstr>
      <vt:lpstr>Thème Office</vt:lpstr>
      <vt:lpstr>Vaxign2: the second generation of the first Web-based vaccine design program using reverse vaccinology and machine learning</vt:lpstr>
      <vt:lpstr>Plan</vt:lpstr>
      <vt:lpstr>Introduction</vt:lpstr>
      <vt:lpstr>Méthodes</vt:lpstr>
      <vt:lpstr> 1. Prédiction des épitopes par Vaxitop et cartographie des épitopes vérifiée par l'IEDB </vt:lpstr>
      <vt:lpstr>2. Prédiction de la couverture de la population</vt:lpstr>
      <vt:lpstr>  3. Fonction des protéines et prédiction des orthologues  </vt:lpstr>
      <vt:lpstr>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(Case Study 1) : Analyse dynamique de l'évaluation de la protéine S du SARS-CoV-2</vt:lpstr>
      <vt:lpstr>Présentation PowerPoint</vt:lpstr>
      <vt:lpstr>Présentation PowerPoint</vt:lpstr>
      <vt:lpstr>Résultats (Case Study 2): Requêtes précalculées pour la sélection de vaccins contre les coronavirus</vt:lpstr>
      <vt:lpstr>Présentation PowerPoint</vt:lpstr>
      <vt:lpstr>Présentation PowerPoint</vt:lpstr>
      <vt:lpstr>Conclusion</vt:lpstr>
      <vt:lpstr>Présentation PowerPoint</vt:lpstr>
      <vt:lpstr>Références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139</cp:revision>
  <dcterms:created xsi:type="dcterms:W3CDTF">2021-11-21T00:44:03Z</dcterms:created>
  <dcterms:modified xsi:type="dcterms:W3CDTF">2022-03-14T14:20:51Z</dcterms:modified>
</cp:coreProperties>
</file>