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78" r:id="rId4"/>
    <p:sldId id="291" r:id="rId5"/>
    <p:sldId id="279" r:id="rId6"/>
    <p:sldId id="281" r:id="rId7"/>
    <p:sldId id="282" r:id="rId8"/>
    <p:sldId id="283" r:id="rId9"/>
    <p:sldId id="284" r:id="rId10"/>
    <p:sldId id="285" r:id="rId11"/>
    <p:sldId id="280" r:id="rId12"/>
    <p:sldId id="286" r:id="rId13"/>
    <p:sldId id="267" r:id="rId14"/>
    <p:sldId id="292" r:id="rId15"/>
    <p:sldId id="287" r:id="rId16"/>
    <p:sldId id="293" r:id="rId17"/>
    <p:sldId id="294" r:id="rId18"/>
    <p:sldId id="288" r:id="rId19"/>
    <p:sldId id="289" r:id="rId20"/>
    <p:sldId id="290" r:id="rId21"/>
    <p:sldId id="295" r:id="rId22"/>
    <p:sldId id="296" r:id="rId23"/>
    <p:sldId id="297" r:id="rId24"/>
    <p:sldId id="298" r:id="rId25"/>
    <p:sldId id="264" r:id="rId26"/>
    <p:sldId id="265" r:id="rId27"/>
  </p:sldIdLst>
  <p:sldSz cx="9144000" cy="6858000" type="screen4x3"/>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7C50BAA-D971-444D-AF47-D46B2B7209DE}">
          <p14:sldIdLst>
            <p14:sldId id="256"/>
            <p14:sldId id="257"/>
            <p14:sldId id="278"/>
            <p14:sldId id="291"/>
            <p14:sldId id="279"/>
            <p14:sldId id="281"/>
            <p14:sldId id="282"/>
            <p14:sldId id="283"/>
            <p14:sldId id="284"/>
            <p14:sldId id="285"/>
            <p14:sldId id="280"/>
            <p14:sldId id="286"/>
            <p14:sldId id="267"/>
            <p14:sldId id="292"/>
            <p14:sldId id="287"/>
            <p14:sldId id="293"/>
            <p14:sldId id="294"/>
            <p14:sldId id="288"/>
            <p14:sldId id="289"/>
            <p14:sldId id="290"/>
            <p14:sldId id="295"/>
            <p14:sldId id="296"/>
            <p14:sldId id="297"/>
            <p14:sldId id="298"/>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9358" autoAdjust="0"/>
  </p:normalViewPr>
  <p:slideViewPr>
    <p:cSldViewPr>
      <p:cViewPr varScale="1">
        <p:scale>
          <a:sx n="66" d="100"/>
          <a:sy n="66" d="100"/>
        </p:scale>
        <p:origin x="1542" y="7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7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redo custSel modSld modMainMaster modNotesMaster modHandout">
      <pc:chgData name="Fake Test User" userId="SID-0" providerId="Test" clId="FakeClientId" dt="2019-03-25T07:24:36.185" v="66" actId="20577"/>
      <pc:docMkLst>
        <pc:docMk/>
      </pc:docMkLst>
      <pc:sldChg chg="modSp modNotes">
        <pc:chgData name="Fake Test User" userId="SID-0" providerId="Test" clId="FakeClientId" dt="2019-03-25T07:23:14.831" v="55" actId="790"/>
        <pc:sldMkLst>
          <pc:docMk/>
          <pc:sldMk cId="0" sldId="256"/>
        </pc:sldMkLst>
        <pc:spChg chg="mod">
          <ac:chgData name="Fake Test User" userId="SID-0" providerId="Test" clId="FakeClientId" dt="2019-03-25T07:21:19.380" v="46" actId="947"/>
          <ac:spMkLst>
            <pc:docMk/>
            <pc:sldMk cId="0" sldId="256"/>
            <ac:spMk id="2" creationId="{00000000-0000-0000-0000-000000000000}"/>
          </ac:spMkLst>
        </pc:spChg>
        <pc:spChg chg="mod">
          <ac:chgData name="Fake Test User" userId="SID-0" providerId="Test" clId="FakeClientId" dt="2019-03-25T07:12:29.179" v="1" actId="790"/>
          <ac:spMkLst>
            <pc:docMk/>
            <pc:sldMk cId="0" sldId="256"/>
            <ac:spMk id="3" creationId="{00000000-0000-0000-0000-000000000000}"/>
          </ac:spMkLst>
        </pc:spChg>
      </pc:sldChg>
      <pc:sldChg chg="modSp modNotes">
        <pc:chgData name="Fake Test User" userId="SID-0" providerId="Test" clId="FakeClientId" dt="2019-03-25T07:23:18.049" v="56" actId="790"/>
        <pc:sldMkLst>
          <pc:docMk/>
          <pc:sldMk cId="0" sldId="257"/>
        </pc:sldMkLst>
        <pc:spChg chg="mod">
          <ac:chgData name="Fake Test User" userId="SID-0" providerId="Test" clId="FakeClientId" dt="2019-03-25T07:14:18.719" v="17" actId="790"/>
          <ac:spMkLst>
            <pc:docMk/>
            <pc:sldMk cId="0" sldId="257"/>
            <ac:spMk id="2" creationId="{00000000-0000-0000-0000-000000000000}"/>
          </ac:spMkLst>
        </pc:spChg>
        <pc:spChg chg="mod">
          <ac:chgData name="Fake Test User" userId="SID-0" providerId="Test" clId="FakeClientId" dt="2019-03-25T07:14:18.719" v="17" actId="790"/>
          <ac:spMkLst>
            <pc:docMk/>
            <pc:sldMk cId="0" sldId="257"/>
            <ac:spMk id="6" creationId="{855D0777-B08C-4808-A096-0F7AA6935459}"/>
          </ac:spMkLst>
        </pc:spChg>
        <pc:spChg chg="mod">
          <ac:chgData name="Fake Test User" userId="SID-0" providerId="Test" clId="FakeClientId" dt="2019-03-25T07:14:18.719" v="17" actId="790"/>
          <ac:spMkLst>
            <pc:docMk/>
            <pc:sldMk cId="0" sldId="257"/>
            <ac:spMk id="7" creationId="{B8FCD5F1-B09D-4B0A-BB07-423B979A624C}"/>
          </ac:spMkLst>
        </pc:spChg>
        <pc:spChg chg="mod">
          <ac:chgData name="Fake Test User" userId="SID-0" providerId="Test" clId="FakeClientId" dt="2019-03-25T07:14:18.719" v="17" actId="790"/>
          <ac:spMkLst>
            <pc:docMk/>
            <pc:sldMk cId="0" sldId="257"/>
            <ac:spMk id="19" creationId="{5B0AFAEF-42AD-47C8-9B67-16166ACDF8E5}"/>
          </ac:spMkLst>
        </pc:spChg>
        <pc:spChg chg="mod">
          <ac:chgData name="Fake Test User" userId="SID-0" providerId="Test" clId="FakeClientId" dt="2019-03-25T07:14:18.719" v="17" actId="790"/>
          <ac:spMkLst>
            <pc:docMk/>
            <pc:sldMk cId="0" sldId="257"/>
            <ac:spMk id="21" creationId="{E8BE8ECF-AA6E-4DD3-ADD0-612F0B1E235D}"/>
          </ac:spMkLst>
        </pc:spChg>
        <pc:spChg chg="mod">
          <ac:chgData name="Fake Test User" userId="SID-0" providerId="Test" clId="FakeClientId" dt="2019-03-25T07:14:18.719" v="17" actId="790"/>
          <ac:spMkLst>
            <pc:docMk/>
            <pc:sldMk cId="0" sldId="257"/>
            <ac:spMk id="23" creationId="{1DA29D9A-DD96-43EF-B182-868A71CA63FC}"/>
          </ac:spMkLst>
        </pc:spChg>
        <pc:spChg chg="mod">
          <ac:chgData name="Fake Test User" userId="SID-0" providerId="Test" clId="FakeClientId" dt="2019-03-25T07:14:18.719" v="17" actId="790"/>
          <ac:spMkLst>
            <pc:docMk/>
            <pc:sldMk cId="0" sldId="257"/>
            <ac:spMk id="25" creationId="{6F6F0E5B-C28D-49F0-ABA5-2E5EFDC4F4F7}"/>
          </ac:spMkLst>
        </pc:spChg>
        <pc:spChg chg="mod">
          <ac:chgData name="Fake Test User" userId="SID-0" providerId="Test" clId="FakeClientId" dt="2019-03-25T07:14:18.719" v="17" actId="790"/>
          <ac:spMkLst>
            <pc:docMk/>
            <pc:sldMk cId="0" sldId="257"/>
            <ac:spMk id="27" creationId="{5BC79C1B-DDB2-464B-ABAC-AB735A52A176}"/>
          </ac:spMkLst>
        </pc:spChg>
        <pc:spChg chg="mod">
          <ac:chgData name="Fake Test User" userId="SID-0" providerId="Test" clId="FakeClientId" dt="2019-03-25T07:14:18.719" v="17" actId="790"/>
          <ac:spMkLst>
            <pc:docMk/>
            <pc:sldMk cId="0" sldId="257"/>
            <ac:spMk id="29" creationId="{6A76CCF2-B0FA-4F8F-8B47-90D77F8752F3}"/>
          </ac:spMkLst>
        </pc:spChg>
        <pc:spChg chg="mod">
          <ac:chgData name="Fake Test User" userId="SID-0" providerId="Test" clId="FakeClientId" dt="2019-03-25T07:14:18.719" v="17" actId="790"/>
          <ac:spMkLst>
            <pc:docMk/>
            <pc:sldMk cId="0" sldId="257"/>
            <ac:spMk id="31" creationId="{581D9412-6870-452F-A54C-AFA568D05E5F}"/>
          </ac:spMkLst>
        </pc:spChg>
        <pc:grpChg chg="mod">
          <ac:chgData name="Fake Test User" userId="SID-0" providerId="Test" clId="FakeClientId" dt="2019-03-25T07:13:42.690" v="10" actId="14100"/>
          <ac:grpSpMkLst>
            <pc:docMk/>
            <pc:sldMk cId="0" sldId="257"/>
            <ac:grpSpMk id="11" creationId="{D8BE7A4D-0952-4CCE-B4D5-5EA8630027CD}"/>
          </ac:grpSpMkLst>
        </pc:grpChg>
        <pc:grpChg chg="mod">
          <ac:chgData name="Fake Test User" userId="SID-0" providerId="Test" clId="FakeClientId" dt="2019-03-25T07:13:56.908" v="13" actId="14100"/>
          <ac:grpSpMkLst>
            <pc:docMk/>
            <pc:sldMk cId="0" sldId="257"/>
            <ac:grpSpMk id="15" creationId="{E62F7363-23DF-4B13-B949-1B67E5B9A4DB}"/>
          </ac:grpSpMkLst>
        </pc:grpChg>
        <pc:grpChg chg="mod">
          <ac:chgData name="Fake Test User" userId="SID-0" providerId="Test" clId="FakeClientId" dt="2019-03-25T07:14:07.220" v="15" actId="14100"/>
          <ac:grpSpMkLst>
            <pc:docMk/>
            <pc:sldMk cId="0" sldId="257"/>
            <ac:grpSpMk id="16" creationId="{CBE9B9A0-2E55-404A-BA78-59DB18604AD2}"/>
          </ac:grpSpMkLst>
        </pc:grpChg>
        <pc:grpChg chg="mod">
          <ac:chgData name="Fake Test User" userId="SID-0" providerId="Test" clId="FakeClientId" dt="2019-03-25T07:14:12.783" v="16" actId="14100"/>
          <ac:grpSpMkLst>
            <pc:docMk/>
            <pc:sldMk cId="0" sldId="257"/>
            <ac:grpSpMk id="17" creationId="{1D227B02-3746-4E15-9429-D3DBB15D0457}"/>
          </ac:grpSpMkLst>
        </pc:grpChg>
      </pc:sldChg>
      <pc:sldChg chg="modSp modNotes">
        <pc:chgData name="Fake Test User" userId="SID-0" providerId="Test" clId="FakeClientId" dt="2019-03-25T07:23:21.174" v="57" actId="790"/>
        <pc:sldMkLst>
          <pc:docMk/>
          <pc:sldMk cId="0" sldId="258"/>
        </pc:sldMkLst>
        <pc:spChg chg="mod">
          <ac:chgData name="Fake Test User" userId="SID-0" providerId="Test" clId="FakeClientId" dt="2019-03-25T07:14:47.967" v="18" actId="790"/>
          <ac:spMkLst>
            <pc:docMk/>
            <pc:sldMk cId="0" sldId="258"/>
            <ac:spMk id="2" creationId="{00000000-0000-0000-0000-000000000000}"/>
          </ac:spMkLst>
        </pc:spChg>
        <pc:spChg chg="mod">
          <ac:chgData name="Fake Test User" userId="SID-0" providerId="Test" clId="FakeClientId" dt="2019-03-25T07:14:47.967" v="18" actId="790"/>
          <ac:spMkLst>
            <pc:docMk/>
            <pc:sldMk cId="0" sldId="258"/>
            <ac:spMk id="3" creationId="{00000000-0000-0000-0000-000000000000}"/>
          </ac:spMkLst>
        </pc:spChg>
        <pc:spChg chg="mod">
          <ac:chgData name="Fake Test User" userId="SID-0" providerId="Test" clId="FakeClientId" dt="2019-03-25T07:14:47.967" v="18" actId="790"/>
          <ac:spMkLst>
            <pc:docMk/>
            <pc:sldMk cId="0" sldId="258"/>
            <ac:spMk id="4" creationId="{1959AD99-6BDF-4994-BB96-51E4881985D2}"/>
          </ac:spMkLst>
        </pc:spChg>
        <pc:spChg chg="mod">
          <ac:chgData name="Fake Test User" userId="SID-0" providerId="Test" clId="FakeClientId" dt="2019-03-25T07:14:47.967" v="18" actId="790"/>
          <ac:spMkLst>
            <pc:docMk/>
            <pc:sldMk cId="0" sldId="258"/>
            <ac:spMk id="5" creationId="{63114880-DADC-4F85-86A5-B5EC46980DB7}"/>
          </ac:spMkLst>
        </pc:spChg>
        <pc:spChg chg="mod">
          <ac:chgData name="Fake Test User" userId="SID-0" providerId="Test" clId="FakeClientId" dt="2019-03-25T07:14:47.967" v="18" actId="790"/>
          <ac:spMkLst>
            <pc:docMk/>
            <pc:sldMk cId="0" sldId="258"/>
            <ac:spMk id="12" creationId="{726B5A03-7F87-4174-B569-E5E11B47BD78}"/>
          </ac:spMkLst>
        </pc:spChg>
        <pc:spChg chg="mod">
          <ac:chgData name="Fake Test User" userId="SID-0" providerId="Test" clId="FakeClientId" dt="2019-03-25T07:14:47.967" v="18" actId="790"/>
          <ac:spMkLst>
            <pc:docMk/>
            <pc:sldMk cId="0" sldId="258"/>
            <ac:spMk id="13" creationId="{C96BEBCF-6B37-4CB0-B101-BE4FC27A8A83}"/>
          </ac:spMkLst>
        </pc:spChg>
        <pc:spChg chg="mod">
          <ac:chgData name="Fake Test User" userId="SID-0" providerId="Test" clId="FakeClientId" dt="2019-03-25T07:14:47.967" v="18" actId="790"/>
          <ac:spMkLst>
            <pc:docMk/>
            <pc:sldMk cId="0" sldId="258"/>
            <ac:spMk id="14" creationId="{EEE08402-AE66-4BD0-91FE-EE2B207C31A1}"/>
          </ac:spMkLst>
        </pc:spChg>
        <pc:spChg chg="mod">
          <ac:chgData name="Fake Test User" userId="SID-0" providerId="Test" clId="FakeClientId" dt="2019-03-25T07:14:47.967" v="18" actId="790"/>
          <ac:spMkLst>
            <pc:docMk/>
            <pc:sldMk cId="0" sldId="258"/>
            <ac:spMk id="15" creationId="{3D120688-CE29-447A-A09D-FA1909809B67}"/>
          </ac:spMkLst>
        </pc:spChg>
      </pc:sldChg>
      <pc:sldChg chg="modSp modNotes">
        <pc:chgData name="Fake Test User" userId="SID-0" providerId="Test" clId="FakeClientId" dt="2019-03-25T07:23:24.314" v="58" actId="790"/>
        <pc:sldMkLst>
          <pc:docMk/>
          <pc:sldMk cId="0" sldId="259"/>
        </pc:sldMkLst>
        <pc:spChg chg="mod">
          <ac:chgData name="Fake Test User" userId="SID-0" providerId="Test" clId="FakeClientId" dt="2019-03-25T07:15:24.012" v="20" actId="14100"/>
          <ac:spMkLst>
            <pc:docMk/>
            <pc:sldMk cId="0" sldId="259"/>
            <ac:spMk id="2" creationId="{00000000-0000-0000-0000-000000000000}"/>
          </ac:spMkLst>
        </pc:spChg>
        <pc:graphicFrameChg chg="mod">
          <ac:chgData name="Fake Test User" userId="SID-0" providerId="Test" clId="FakeClientId" dt="2019-03-25T07:15:06.794" v="19" actId="27636"/>
          <ac:graphicFrameMkLst>
            <pc:docMk/>
            <pc:sldMk cId="0" sldId="259"/>
            <ac:graphicFrameMk id="8" creationId="{598C553F-4143-4A91-9E18-950B2D9198C3}"/>
          </ac:graphicFrameMkLst>
        </pc:graphicFrameChg>
      </pc:sldChg>
      <pc:sldChg chg="mod modNotes">
        <pc:chgData name="Fake Test User" userId="SID-0" providerId="Test" clId="FakeClientId" dt="2019-03-25T07:23:36.282" v="59" actId="790"/>
        <pc:sldMkLst>
          <pc:docMk/>
          <pc:sldMk cId="0" sldId="260"/>
        </pc:sldMkLst>
      </pc:sldChg>
      <pc:sldChg chg="modNotes">
        <pc:chgData name="Fake Test User" userId="SID-0" providerId="Test" clId="FakeClientId" dt="2019-03-25T07:23:40.267" v="60" actId="790"/>
        <pc:sldMkLst>
          <pc:docMk/>
          <pc:sldMk cId="0" sldId="261"/>
        </pc:sldMkLst>
      </pc:sldChg>
      <pc:sldChg chg="modSp modNotes">
        <pc:chgData name="Fake Test User" userId="SID-0" providerId="Test" clId="FakeClientId" dt="2019-03-25T07:23:43.423" v="61" actId="790"/>
        <pc:sldMkLst>
          <pc:docMk/>
          <pc:sldMk cId="0" sldId="262"/>
        </pc:sldMkLst>
        <pc:spChg chg="mod">
          <ac:chgData name="Fake Test User" userId="SID-0" providerId="Test" clId="FakeClientId" dt="2019-03-25T07:16:26.961" v="23" actId="790"/>
          <ac:spMkLst>
            <pc:docMk/>
            <pc:sldMk cId="0" sldId="262"/>
            <ac:spMk id="2" creationId="{00000000-0000-0000-0000-000000000000}"/>
          </ac:spMkLst>
        </pc:spChg>
        <pc:spChg chg="mod">
          <ac:chgData name="Fake Test User" userId="SID-0" providerId="Test" clId="FakeClientId" dt="2019-03-25T07:16:26.961" v="23" actId="790"/>
          <ac:spMkLst>
            <pc:docMk/>
            <pc:sldMk cId="0" sldId="262"/>
            <ac:spMk id="3" creationId="{00000000-0000-0000-0000-000000000000}"/>
          </ac:spMkLst>
        </pc:spChg>
        <pc:spChg chg="mod">
          <ac:chgData name="Fake Test User" userId="SID-0" providerId="Test" clId="FakeClientId" dt="2019-03-25T07:16:26.961" v="23" actId="790"/>
          <ac:spMkLst>
            <pc:docMk/>
            <pc:sldMk cId="0" sldId="262"/>
            <ac:spMk id="4" creationId="{2B71AD4F-48C0-4EF8-AFA6-7E2673DF9DFA}"/>
          </ac:spMkLst>
        </pc:spChg>
        <pc:spChg chg="mod">
          <ac:chgData name="Fake Test User" userId="SID-0" providerId="Test" clId="FakeClientId" dt="2019-03-25T07:16:26.961" v="23" actId="790"/>
          <ac:spMkLst>
            <pc:docMk/>
            <pc:sldMk cId="0" sldId="262"/>
            <ac:spMk id="5" creationId="{D7506178-583F-4423-9987-AE775F9EA36C}"/>
          </ac:spMkLst>
        </pc:spChg>
      </pc:sldChg>
      <pc:sldChg chg="modSp modNotes">
        <pc:chgData name="Fake Test User" userId="SID-0" providerId="Test" clId="FakeClientId" dt="2019-03-25T07:24:36.185" v="66" actId="20577"/>
        <pc:sldMkLst>
          <pc:docMk/>
          <pc:sldMk cId="0" sldId="263"/>
        </pc:sldMkLst>
        <pc:graphicFrameChg chg="mod">
          <ac:chgData name="Fake Test User" userId="SID-0" providerId="Test" clId="FakeClientId" dt="2019-03-25T07:24:36.185" v="66" actId="20577"/>
          <ac:graphicFrameMkLst>
            <pc:docMk/>
            <pc:sldMk cId="0" sldId="263"/>
            <ac:graphicFrameMk id="4" creationId="{00000000-0000-0000-0000-000000000000}"/>
          </ac:graphicFrameMkLst>
        </pc:graphicFrameChg>
      </pc:sldChg>
      <pc:sldChg chg="modSp modNotes">
        <pc:chgData name="Fake Test User" userId="SID-0" providerId="Test" clId="FakeClientId" dt="2019-03-25T07:23:49.563" v="63" actId="790"/>
        <pc:sldMkLst>
          <pc:docMk/>
          <pc:sldMk cId="0" sldId="264"/>
        </pc:sldMkLst>
        <pc:spChg chg="mod">
          <ac:chgData name="Fake Test User" userId="SID-0" providerId="Test" clId="FakeClientId" dt="2019-03-25T07:18:36.796" v="30" actId="790"/>
          <ac:spMkLst>
            <pc:docMk/>
            <pc:sldMk cId="0" sldId="264"/>
            <ac:spMk id="2" creationId="{00000000-0000-0000-0000-000000000000}"/>
          </ac:spMkLst>
        </pc:spChg>
        <pc:spChg chg="mod">
          <ac:chgData name="Fake Test User" userId="SID-0" providerId="Test" clId="FakeClientId" dt="2019-03-25T07:18:36.796" v="30" actId="790"/>
          <ac:spMkLst>
            <pc:docMk/>
            <pc:sldMk cId="0" sldId="264"/>
            <ac:spMk id="4" creationId="{5BC5789F-7017-44D1-94D9-F925BFFC815A}"/>
          </ac:spMkLst>
        </pc:spChg>
        <pc:spChg chg="mod">
          <ac:chgData name="Fake Test User" userId="SID-0" providerId="Test" clId="FakeClientId" dt="2019-03-25T07:18:36.796" v="30" actId="790"/>
          <ac:spMkLst>
            <pc:docMk/>
            <pc:sldMk cId="0" sldId="264"/>
            <ac:spMk id="5" creationId="{161CB7FE-4BC2-4768-8C6C-F2EDE3AAC421}"/>
          </ac:spMkLst>
        </pc:spChg>
        <pc:spChg chg="mod">
          <ac:chgData name="Fake Test User" userId="SID-0" providerId="Test" clId="FakeClientId" dt="2019-03-25T07:18:36.796" v="30" actId="790"/>
          <ac:spMkLst>
            <pc:docMk/>
            <pc:sldMk cId="0" sldId="264"/>
            <ac:spMk id="8" creationId="{F9973C09-F636-4499-99F3-ECA4BD64B332}"/>
          </ac:spMkLst>
        </pc:spChg>
      </pc:sldChg>
      <pc:sldChg chg="modSp modNotes">
        <pc:chgData name="Fake Test User" userId="SID-0" providerId="Test" clId="FakeClientId" dt="2019-03-25T07:23:52.641" v="64" actId="790"/>
        <pc:sldMkLst>
          <pc:docMk/>
          <pc:sldMk cId="0" sldId="265"/>
        </pc:sldMkLst>
        <pc:spChg chg="mod">
          <ac:chgData name="Fake Test User" userId="SID-0" providerId="Test" clId="FakeClientId" dt="2019-03-25T07:19:30.277" v="37" actId="14100"/>
          <ac:spMkLst>
            <pc:docMk/>
            <pc:sldMk cId="0" sldId="265"/>
            <ac:spMk id="2" creationId="{00000000-0000-0000-0000-000000000000}"/>
          </ac:spMkLst>
        </pc:spChg>
        <pc:graphicFrameChg chg="mod">
          <ac:chgData name="Fake Test User" userId="SID-0" providerId="Test" clId="FakeClientId" dt="2019-03-25T07:20:06.509" v="42" actId="255"/>
          <ac:graphicFrameMkLst>
            <pc:docMk/>
            <pc:sldMk cId="0" sldId="265"/>
            <ac:graphicFrameMk id="10" creationId="{D1AC5E11-1154-464F-B56E-523DE54E5000}"/>
          </ac:graphicFrameMkLst>
        </pc:graphicFrameChg>
      </pc:sldChg>
      <pc:sldMasterChg chg="modSp modSldLayout">
        <pc:chgData name="Fake Test User" userId="SID-0" providerId="Test" clId="FakeClientId" dt="2019-03-25T07:22:33.021" v="52" actId="790"/>
        <pc:sldMasterMkLst>
          <pc:docMk/>
          <pc:sldMasterMk cId="0" sldId="2147483648"/>
        </pc:sldMasterMkLst>
        <pc:spChg chg="mod">
          <ac:chgData name="Fake Test User" userId="SID-0" providerId="Test" clId="FakeClientId" dt="2019-03-25T07:21:54.627" v="47" actId="790"/>
          <ac:spMkLst>
            <pc:docMk/>
            <pc:sldMasterMk cId="0" sldId="2147483648"/>
            <ac:spMk id="3" creationId="{00000000-0000-0000-0000-000000000000}"/>
          </ac:spMkLst>
        </pc:spChg>
        <pc:spChg chg="mod">
          <ac:chgData name="Fake Test User" userId="SID-0" providerId="Test" clId="FakeClientId" dt="2019-03-25T07:21:54.627" v="47" actId="790"/>
          <ac:spMkLst>
            <pc:docMk/>
            <pc:sldMasterMk cId="0" sldId="2147483648"/>
            <ac:spMk id="13" creationId="{00000000-0000-0000-0000-000000000000}"/>
          </ac:spMkLst>
        </pc:spChg>
        <pc:spChg chg="mod">
          <ac:chgData name="Fake Test User" userId="SID-0" providerId="Test" clId="FakeClientId" dt="2019-03-25T07:21:54.627" v="47" actId="790"/>
          <ac:spMkLst>
            <pc:docMk/>
            <pc:sldMasterMk cId="0" sldId="2147483648"/>
            <ac:spMk id="22" creationId="{00000000-0000-0000-0000-000000000000}"/>
          </ac:spMkLst>
        </pc:spChg>
        <pc:spChg chg="mod">
          <ac:chgData name="Fake Test User" userId="SID-0" providerId="Test" clId="FakeClientId" dt="2019-03-25T07:21:54.627" v="47" actId="790"/>
          <ac:spMkLst>
            <pc:docMk/>
            <pc:sldMasterMk cId="0" sldId="2147483648"/>
            <ac:spMk id="23" creationId="{00000000-0000-0000-0000-000000000000}"/>
          </ac:spMkLst>
        </pc:spChg>
        <pc:sldLayoutChg chg="modSp">
          <pc:chgData name="Fake Test User" userId="SID-0" providerId="Test" clId="FakeClientId" dt="2019-03-25T07:22:00.111" v="48" actId="790"/>
          <pc:sldLayoutMkLst>
            <pc:docMk/>
            <pc:sldMasterMk cId="0" sldId="2147483648"/>
            <pc:sldLayoutMk cId="0" sldId="2147483649"/>
          </pc:sldLayoutMkLst>
          <pc:spChg chg="mod">
            <ac:chgData name="Fake Test User" userId="SID-0" providerId="Test" clId="FakeClientId" dt="2019-03-25T07:22:00.111" v="48" actId="790"/>
            <ac:spMkLst>
              <pc:docMk/>
              <pc:sldMasterMk cId="0" sldId="2147483648"/>
              <pc:sldLayoutMk cId="0" sldId="2147483649"/>
              <ac:spMk id="8"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9"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17"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28" creationId="{00000000-0000-0000-0000-000000000000}"/>
            </ac:spMkLst>
          </pc:spChg>
        </pc:sldLayoutChg>
        <pc:sldLayoutChg chg="modSp">
          <pc:chgData name="Fake Test User" userId="SID-0" providerId="Test" clId="FakeClientId" dt="2019-03-25T07:22:05.174" v="49" actId="790"/>
          <pc:sldLayoutMkLst>
            <pc:docMk/>
            <pc:sldMasterMk cId="0" sldId="2147483648"/>
            <pc:sldLayoutMk cId="0" sldId="2147483650"/>
          </pc:sldLayoutMkLst>
          <pc:spChg chg="mod">
            <ac:chgData name="Fake Test User" userId="SID-0" providerId="Test" clId="FakeClientId" dt="2019-03-25T07:22:05.174" v="49" actId="790"/>
            <ac:spMkLst>
              <pc:docMk/>
              <pc:sldMasterMk cId="0" sldId="2147483648"/>
              <pc:sldLayoutMk cId="0" sldId="2147483650"/>
              <ac:spMk id="2"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3"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5"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6" creationId="{00000000-0000-0000-0000-000000000000}"/>
            </ac:spMkLst>
          </pc:spChg>
        </pc:sldLayoutChg>
        <pc:sldLayoutChg chg="modSp">
          <pc:chgData name="Fake Test User" userId="SID-0" providerId="Test" clId="FakeClientId" dt="2019-03-25T07:22:19.334" v="51" actId="790"/>
          <pc:sldLayoutMkLst>
            <pc:docMk/>
            <pc:sldMasterMk cId="0" sldId="2147483648"/>
            <pc:sldLayoutMk cId="0" sldId="2147483652"/>
          </pc:sldLayoutMkLst>
          <pc:spChg chg="mod">
            <ac:chgData name="Fake Test User" userId="SID-0" providerId="Test" clId="FakeClientId" dt="2019-03-25T07:22:19.334" v="51" actId="790"/>
            <ac:spMkLst>
              <pc:docMk/>
              <pc:sldMasterMk cId="0" sldId="2147483648"/>
              <pc:sldLayoutMk cId="0" sldId="2147483652"/>
              <ac:spMk id="2"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3"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4"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6"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9" creationId="{B32CA5EA-865E-4EF0-89BB-61FD6EFE265C}"/>
            </ac:spMkLst>
          </pc:spChg>
        </pc:sldLayoutChg>
        <pc:sldLayoutChg chg="modSp">
          <pc:chgData name="Fake Test User" userId="SID-0" providerId="Test" clId="FakeClientId" dt="2019-03-25T07:22:33.021" v="52" actId="790"/>
          <pc:sldLayoutMkLst>
            <pc:docMk/>
            <pc:sldMasterMk cId="0" sldId="2147483648"/>
            <pc:sldLayoutMk cId="0" sldId="2147483656"/>
          </pc:sldLayoutMkLst>
          <pc:spChg chg="mod">
            <ac:chgData name="Fake Test User" userId="SID-0" providerId="Test" clId="FakeClientId" dt="2019-03-25T07:22:33.021" v="52" actId="790"/>
            <ac:spMkLst>
              <pc:docMk/>
              <pc:sldMasterMk cId="0" sldId="2147483648"/>
              <pc:sldLayoutMk cId="0" sldId="2147483656"/>
              <ac:spMk id="2"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3"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4"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6"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9" creationId="{BD5BE3E6-AFB3-460C-834B-D73EE2A7C06F}"/>
            </ac:spMkLst>
          </pc:spChg>
        </pc:sldLayoutChg>
        <pc:sldLayoutChg chg="modSp">
          <pc:chgData name="Fake Test User" userId="SID-0" providerId="Test" clId="FakeClientId" dt="2019-03-25T07:22:08.798" v="50" actId="790"/>
          <pc:sldLayoutMkLst>
            <pc:docMk/>
            <pc:sldMasterMk cId="0" sldId="2147483648"/>
            <pc:sldLayoutMk cId="2718787432" sldId="2147483657"/>
          </pc:sldLayoutMkLst>
          <pc:spChg chg="mod">
            <ac:chgData name="Fake Test User" userId="SID-0" providerId="Test" clId="FakeClientId" dt="2019-03-25T07:22:08.798" v="50" actId="790"/>
            <ac:spMkLst>
              <pc:docMk/>
              <pc:sldMasterMk cId="0" sldId="2147483648"/>
              <pc:sldLayoutMk cId="2718787432" sldId="2147483657"/>
              <ac:spMk id="2" creationId="{33133CFB-98CB-4408-8818-24F931AC137B}"/>
            </ac:spMkLst>
          </pc:spChg>
          <pc:spChg chg="mod">
            <ac:chgData name="Fake Test User" userId="SID-0" providerId="Test" clId="FakeClientId" dt="2019-03-25T07:22:08.798" v="50" actId="790"/>
            <ac:spMkLst>
              <pc:docMk/>
              <pc:sldMasterMk cId="0" sldId="2147483648"/>
              <pc:sldLayoutMk cId="2718787432" sldId="2147483657"/>
              <ac:spMk id="3" creationId="{A6EE7E31-13F0-404F-BFFF-EE236EB5D4B4}"/>
            </ac:spMkLst>
          </pc:spChg>
          <pc:spChg chg="mod">
            <ac:chgData name="Fake Test User" userId="SID-0" providerId="Test" clId="FakeClientId" dt="2019-03-25T07:22:08.798" v="50" actId="790"/>
            <ac:spMkLst>
              <pc:docMk/>
              <pc:sldMasterMk cId="0" sldId="2147483648"/>
              <pc:sldLayoutMk cId="2718787432" sldId="2147483657"/>
              <ac:spMk id="4" creationId="{04FC6F67-BAE4-413D-8066-1E361D58912A}"/>
            </ac:spMkLst>
          </pc:spChg>
          <pc:spChg chg="mod">
            <ac:chgData name="Fake Test User" userId="SID-0" providerId="Test" clId="FakeClientId" dt="2019-03-25T07:22:08.798" v="50" actId="790"/>
            <ac:spMkLst>
              <pc:docMk/>
              <pc:sldMasterMk cId="0" sldId="2147483648"/>
              <pc:sldLayoutMk cId="2718787432" sldId="2147483657"/>
              <ac:spMk id="14" creationId="{DF566D8F-E696-41DE-BA1C-A8D0C7F03EDA}"/>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 qsCatId="simple" csTypeId="urn:microsoft.com/office/officeart/2005/8/colors/accent1_2#3" csCatId="accent1" phldr="1"/>
      <dgm:spPr/>
      <dgm:t>
        <a:bodyPr rtlCol="0"/>
        <a:lstStyle/>
        <a:p>
          <a:pPr rtl="0"/>
          <a:endParaRPr lang="en-US"/>
        </a:p>
      </dgm:t>
    </dgm:pt>
    <dgm:pt modelId="{01DD0F12-12F5-4D40-B8E1-50F8BA73202A}" type="pres">
      <dgm:prSet presAssocID="{B7B4D503-0B80-4460-922F-678D7B3B9A0D}" presName="linear" presStyleCnt="0">
        <dgm:presLayoutVars>
          <dgm:dir/>
          <dgm:animLvl val="lvl"/>
          <dgm:resizeHandles val="exact"/>
        </dgm:presLayoutVars>
      </dgm:prSet>
      <dgm:spPr/>
      <dgm:t>
        <a:bodyPr/>
        <a:lstStyle/>
        <a:p>
          <a:endParaRPr lang="en-US"/>
        </a:p>
      </dgm:t>
    </dgm:pt>
  </dgm:ptLst>
  <dgm:cxnLst>
    <dgm:cxn modelId="{5DA867DB-4E75-42E6-8B5A-1F2B65992BA7}" type="presOf" srcId="{B7B4D503-0B80-4460-922F-678D7B3B9A0D}" destId="{01DD0F12-12F5-4D40-B8E1-50F8BA73202A}" srcOrd="0"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841BAE35-B931-41FC-8C28-23B2C9611D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 xmlns:a16="http://schemas.microsoft.com/office/drawing/2014/main" id="{07229D51-2AA5-4627-ACD9-753D659F20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5AB767-B8A3-43AC-907E-BD2E362188A8}" type="datetime1">
              <a:rPr lang="fr-FR" smtClean="0"/>
              <a:t>14/03/2022</a:t>
            </a:fld>
            <a:endParaRPr lang="fr-FR"/>
          </a:p>
        </p:txBody>
      </p:sp>
      <p:sp>
        <p:nvSpPr>
          <p:cNvPr id="4" name="Espace réservé du pied de page 3">
            <a:extLst>
              <a:ext uri="{FF2B5EF4-FFF2-40B4-BE49-F238E27FC236}">
                <a16:creationId xmlns="" xmlns:a16="http://schemas.microsoft.com/office/drawing/2014/main" id="{CA7D9D7F-29C4-463A-AD26-C4DDE07FE5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 xmlns:a16="http://schemas.microsoft.com/office/drawing/2014/main" id="{0E39BEF0-F605-492A-A857-7496E973D6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3651B54-B3D4-4259-87D6-3EA93A220909}" type="slidenum">
              <a:rPr lang="fr-FR" smtClean="0"/>
              <a:t>‹N°›</a:t>
            </a:fld>
            <a:endParaRPr lang="fr-FR"/>
          </a:p>
        </p:txBody>
      </p:sp>
    </p:spTree>
    <p:extLst>
      <p:ext uri="{BB962C8B-B14F-4D97-AF65-F5344CB8AC3E}">
        <p14:creationId xmlns:p14="http://schemas.microsoft.com/office/powerpoint/2010/main" val="936390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rtlCol="0"/>
          <a:lstStyle>
            <a:lvl1pPr algn="r">
              <a:defRPr sz="1200"/>
            </a:lvl1pPr>
          </a:lstStyle>
          <a:p>
            <a:fld id="{79BD911F-B8DD-4AE4-A484-8A4B86113B7F}" type="datetime1">
              <a:rPr lang="fr-FR" noProof="0" smtClean="0"/>
              <a:pPr/>
              <a:t>14/03/2022</a:t>
            </a:fld>
            <a:endParaRPr lang="fr-FR" noProof="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pPr rtl="0"/>
            <a:fld id="{7C4E7652-46AF-4259-BAE2-54978EA077CD}" type="slidenum">
              <a:rPr lang="fr-FR" noProof="0" smtClean="0"/>
              <a:pPr/>
              <a:t>‹N°›</a:t>
            </a:fld>
            <a:endParaRPr lang="fr-FR" noProof="0"/>
          </a:p>
        </p:txBody>
      </p:sp>
    </p:spTree>
    <p:extLst>
      <p:ext uri="{BB962C8B-B14F-4D97-AF65-F5344CB8AC3E}">
        <p14:creationId xmlns:p14="http://schemas.microsoft.com/office/powerpoint/2010/main" val="74193492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1</a:t>
            </a:fld>
            <a:endParaRPr lang="fr-FR"/>
          </a:p>
        </p:txBody>
      </p:sp>
    </p:spTree>
    <p:extLst>
      <p:ext uri="{BB962C8B-B14F-4D97-AF65-F5344CB8AC3E}">
        <p14:creationId xmlns:p14="http://schemas.microsoft.com/office/powerpoint/2010/main" val="2335489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Requete</a:t>
            </a:r>
            <a:r>
              <a:rPr lang="en-US" dirty="0" smtClean="0"/>
              <a:t> 2. </a:t>
            </a:r>
            <a:r>
              <a:rPr lang="en-US" dirty="0" err="1" smtClean="0"/>
              <a:t>Nombre</a:t>
            </a:r>
            <a:r>
              <a:rPr lang="en-US" dirty="0" smtClean="0"/>
              <a:t> de classes </a:t>
            </a:r>
            <a:endParaRPr lang="en-US" dirty="0"/>
          </a:p>
        </p:txBody>
      </p:sp>
      <p:sp>
        <p:nvSpPr>
          <p:cNvPr id="4" name="Espace réservé du numéro de diapositive 3"/>
          <p:cNvSpPr>
            <a:spLocks noGrp="1"/>
          </p:cNvSpPr>
          <p:nvPr>
            <p:ph type="sldNum" sz="quarter" idx="10"/>
          </p:nvPr>
        </p:nvSpPr>
        <p:spPr/>
        <p:txBody>
          <a:bodyPr/>
          <a:lstStyle/>
          <a:p>
            <a:pPr rtl="0"/>
            <a:fld id="{7C4E7652-46AF-4259-BAE2-54978EA077CD}" type="slidenum">
              <a:rPr lang="fr-FR" noProof="0" smtClean="0"/>
              <a:pPr rtl="0"/>
              <a:t>23</a:t>
            </a:fld>
            <a:endParaRPr lang="fr-FR" noProof="0"/>
          </a:p>
        </p:txBody>
      </p:sp>
    </p:spTree>
    <p:extLst>
      <p:ext uri="{BB962C8B-B14F-4D97-AF65-F5344CB8AC3E}">
        <p14:creationId xmlns:p14="http://schemas.microsoft.com/office/powerpoint/2010/main" val="412905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rtl="0"/>
              <a:t>25</a:t>
            </a:fld>
            <a:endParaRPr lang="fr-FR"/>
          </a:p>
        </p:txBody>
      </p:sp>
    </p:spTree>
    <p:extLst>
      <p:ext uri="{BB962C8B-B14F-4D97-AF65-F5344CB8AC3E}">
        <p14:creationId xmlns:p14="http://schemas.microsoft.com/office/powerpoint/2010/main" val="383657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rtl="0"/>
              <a:t>26</a:t>
            </a:fld>
            <a:endParaRPr lang="fr-FR"/>
          </a:p>
        </p:txBody>
      </p:sp>
    </p:spTree>
    <p:extLst>
      <p:ext uri="{BB962C8B-B14F-4D97-AF65-F5344CB8AC3E}">
        <p14:creationId xmlns:p14="http://schemas.microsoft.com/office/powerpoint/2010/main" val="273997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2</a:t>
            </a:fld>
            <a:endParaRPr lang="fr-FR"/>
          </a:p>
        </p:txBody>
      </p:sp>
    </p:spTree>
    <p:extLst>
      <p:ext uri="{BB962C8B-B14F-4D97-AF65-F5344CB8AC3E}">
        <p14:creationId xmlns:p14="http://schemas.microsoft.com/office/powerpoint/2010/main" val="138141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Pour </a:t>
            </a:r>
            <a:r>
              <a:rPr lang="en-US" sz="1800" dirty="0" err="1">
                <a:effectLst/>
                <a:latin typeface="Times New Roman" panose="02020603050405020304" pitchFamily="18" charset="0"/>
                <a:ea typeface="Calibri" panose="020F0502020204030204" pitchFamily="34" charset="0"/>
              </a:rPr>
              <a:t>cet</a:t>
            </a:r>
            <a:r>
              <a:rPr lang="en-US" sz="1800" dirty="0">
                <a:effectLst/>
                <a:latin typeface="Times New Roman" panose="02020603050405020304" pitchFamily="18" charset="0"/>
                <a:ea typeface="Calibri" panose="020F0502020204030204" pitchFamily="34" charset="0"/>
              </a:rPr>
              <a:t> article, nous </a:t>
            </a:r>
            <a:r>
              <a:rPr lang="en-US" sz="1800" dirty="0" err="1">
                <a:effectLst/>
                <a:latin typeface="Times New Roman" panose="02020603050405020304" pitchFamily="18" charset="0"/>
                <a:ea typeface="Calibri" panose="020F0502020204030204" pitchFamily="34" charset="0"/>
              </a:rPr>
              <a:t>avons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fusionné</a:t>
            </a:r>
            <a:r>
              <a:rPr lang="en-US" sz="1800" dirty="0">
                <a:effectLst/>
                <a:latin typeface="Times New Roman" panose="02020603050405020304" pitchFamily="18" charset="0"/>
                <a:ea typeface="Calibri" panose="020F0502020204030204" pitchFamily="34" charset="0"/>
              </a:rPr>
              <a:t> des </a:t>
            </a:r>
            <a:r>
              <a:rPr lang="en-US" sz="1800" dirty="0" err="1">
                <a:effectLst/>
                <a:latin typeface="Times New Roman" panose="02020603050405020304" pitchFamily="18" charset="0"/>
                <a:ea typeface="Calibri" panose="020F0502020204030204" pitchFamily="34" charset="0"/>
              </a:rPr>
              <a:t>modèles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sémantiques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contenant</a:t>
            </a:r>
            <a:r>
              <a:rPr lang="en-US" sz="1800" dirty="0">
                <a:effectLst/>
                <a:latin typeface="Times New Roman" panose="02020603050405020304" pitchFamily="18" charset="0"/>
                <a:ea typeface="Calibri" panose="020F0502020204030204" pitchFamily="34" charset="0"/>
              </a:rPr>
              <a:t> des </a:t>
            </a:r>
            <a:r>
              <a:rPr lang="en-US" sz="1800" dirty="0" err="1">
                <a:effectLst/>
                <a:latin typeface="Times New Roman" panose="02020603050405020304" pitchFamily="18" charset="0"/>
                <a:ea typeface="Calibri" panose="020F0502020204030204" pitchFamily="34" charset="0"/>
              </a:rPr>
              <a:t>données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génomiques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transcriptomiques</a:t>
            </a:r>
            <a:r>
              <a:rPr lang="en-US" sz="1800" dirty="0">
                <a:effectLst/>
                <a:latin typeface="Times New Roman" panose="02020603050405020304" pitchFamily="18" charset="0"/>
                <a:ea typeface="Calibri" panose="020F0502020204030204" pitchFamily="34" charset="0"/>
              </a:rPr>
              <a:t> et </a:t>
            </a:r>
            <a:r>
              <a:rPr lang="en-US" sz="1800" dirty="0" err="1">
                <a:effectLst/>
                <a:latin typeface="Times New Roman" panose="02020603050405020304" pitchFamily="18" charset="0"/>
                <a:ea typeface="Calibri" panose="020F0502020204030204" pitchFamily="34" charset="0"/>
              </a:rPr>
              <a:t>épigénomiques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provenant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d’échantillons</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mélanome</a:t>
            </a:r>
            <a:r>
              <a:rPr lang="en-US" sz="1800" dirty="0">
                <a:effectLst/>
                <a:latin typeface="Times New Roman" panose="02020603050405020304" pitchFamily="18" charset="0"/>
                <a:ea typeface="Calibri" panose="020F0502020204030204" pitchFamily="34" charset="0"/>
              </a:rPr>
              <a:t> avec deux </a:t>
            </a:r>
            <a:r>
              <a:rPr lang="en-US" sz="1800" dirty="0" err="1">
                <a:effectLst/>
                <a:latin typeface="Times New Roman" panose="02020603050405020304" pitchFamily="18" charset="0"/>
                <a:ea typeface="Calibri" panose="020F0502020204030204" pitchFamily="34" charset="0"/>
              </a:rPr>
              <a:t>modèles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sémantiques</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données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fonctionnelles</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l’un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contenant</a:t>
            </a:r>
            <a:r>
              <a:rPr lang="en-US" sz="1800" dirty="0">
                <a:effectLst/>
                <a:latin typeface="Times New Roman" panose="02020603050405020304" pitchFamily="18" charset="0"/>
                <a:ea typeface="Calibri" panose="020F0502020204030204" pitchFamily="34" charset="0"/>
              </a:rPr>
              <a:t> des </a:t>
            </a:r>
            <a:r>
              <a:rPr lang="en-US" sz="1800" dirty="0" err="1">
                <a:effectLst/>
                <a:latin typeface="Times New Roman" panose="02020603050405020304" pitchFamily="18" charset="0"/>
                <a:ea typeface="Calibri" panose="020F0502020204030204" pitchFamily="34" charset="0"/>
              </a:rPr>
              <a:t>données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d’ontologie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génique</a:t>
            </a:r>
            <a:r>
              <a:rPr lang="en-US" sz="1800" dirty="0">
                <a:effectLst/>
                <a:latin typeface="Times New Roman" panose="02020603050405020304" pitchFamily="18" charset="0"/>
                <a:ea typeface="Calibri" panose="020F0502020204030204" pitchFamily="34" charset="0"/>
              </a:rPr>
              <a:t> (GO), </a:t>
            </a:r>
            <a:r>
              <a:rPr lang="en-US" sz="1800" dirty="0" err="1">
                <a:effectLst/>
                <a:latin typeface="Times New Roman" panose="02020603050405020304" pitchFamily="18" charset="0"/>
                <a:ea typeface="Calibri" panose="020F0502020204030204" pitchFamily="34" charset="0"/>
              </a:rPr>
              <a:t>l’autre</a:t>
            </a:r>
            <a:r>
              <a:rPr lang="en-US" sz="1800" dirty="0">
                <a:effectLst/>
                <a:latin typeface="Times New Roman" panose="02020603050405020304" pitchFamily="18" charset="0"/>
                <a:ea typeface="Calibri" panose="020F0502020204030204" pitchFamily="34" charset="0"/>
              </a:rPr>
              <a:t>, des </a:t>
            </a:r>
            <a:r>
              <a:rPr lang="en-US" sz="1800" dirty="0" err="1">
                <a:effectLst/>
                <a:latin typeface="Times New Roman" panose="02020603050405020304" pitchFamily="18" charset="0"/>
                <a:ea typeface="Calibri" panose="020F0502020204030204" pitchFamily="34" charset="0"/>
              </a:rPr>
              <a:t>réseaux</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régulateurs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construits</a:t>
            </a:r>
            <a:r>
              <a:rPr lang="en-US" sz="1800" dirty="0">
                <a:effectLst/>
                <a:latin typeface="Times New Roman" panose="02020603050405020304" pitchFamily="18" charset="0"/>
                <a:ea typeface="Calibri" panose="020F0502020204030204" pitchFamily="34" charset="0"/>
              </a:rPr>
              <a:t> à </a:t>
            </a:r>
            <a:r>
              <a:rPr lang="en-US" sz="1800" dirty="0" err="1">
                <a:effectLst/>
                <a:latin typeface="Times New Roman" panose="02020603050405020304" pitchFamily="18" charset="0"/>
                <a:ea typeface="Calibri" panose="020F0502020204030204" pitchFamily="34" charset="0"/>
              </a:rPr>
              <a:t>partir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d’informations</a:t>
            </a:r>
            <a:r>
              <a:rPr lang="en-US" sz="1800" dirty="0">
                <a:effectLst/>
                <a:latin typeface="Times New Roman" panose="02020603050405020304" pitchFamily="18" charset="0"/>
                <a:ea typeface="Calibri" panose="020F0502020204030204" pitchFamily="34" charset="0"/>
              </a:rPr>
              <a:t> de liaison aux </a:t>
            </a:r>
            <a:r>
              <a:rPr lang="en-US" sz="1800" dirty="0" err="1">
                <a:effectLst/>
                <a:latin typeface="Times New Roman" panose="02020603050405020304" pitchFamily="18" charset="0"/>
                <a:ea typeface="Calibri" panose="020F0502020204030204" pitchFamily="34" charset="0"/>
              </a:rPr>
              <a:t>facteurs</a:t>
            </a:r>
            <a:r>
              <a:rPr lang="en-US" sz="1800" dirty="0">
                <a:effectLst/>
                <a:latin typeface="Times New Roman" panose="02020603050405020304" pitchFamily="18" charset="0"/>
                <a:ea typeface="Calibri" panose="020F0502020204030204" pitchFamily="34" charset="0"/>
              </a:rPr>
              <a:t> de transcription. </a:t>
            </a:r>
          </a:p>
        </p:txBody>
      </p:sp>
      <p:sp>
        <p:nvSpPr>
          <p:cNvPr id="4" name="Espace réservé du numéro de diapositive 3"/>
          <p:cNvSpPr>
            <a:spLocks noGrp="1"/>
          </p:cNvSpPr>
          <p:nvPr>
            <p:ph type="sldNum" sz="quarter" idx="5"/>
          </p:nvPr>
        </p:nvSpPr>
        <p:spPr/>
        <p:txBody>
          <a:bodyPr/>
          <a:lstStyle/>
          <a:p>
            <a:pPr rtl="0"/>
            <a:fld id="{7C4E7652-46AF-4259-BAE2-54978EA077CD}" type="slidenum">
              <a:rPr lang="fr-FR" noProof="0" smtClean="0"/>
              <a:pPr rtl="0"/>
              <a:t>15</a:t>
            </a:fld>
            <a:endParaRPr lang="fr-FR" noProof="0"/>
          </a:p>
        </p:txBody>
      </p:sp>
    </p:spTree>
    <p:extLst>
      <p:ext uri="{BB962C8B-B14F-4D97-AF65-F5344CB8AC3E}">
        <p14:creationId xmlns:p14="http://schemas.microsoft.com/office/powerpoint/2010/main" val="90052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Nous </a:t>
            </a:r>
            <a:r>
              <a:rPr lang="en-US" sz="1200" dirty="0" err="1">
                <a:effectLst/>
                <a:latin typeface="Times New Roman" panose="02020603050405020304" pitchFamily="18" charset="0"/>
                <a:ea typeface="Times New Roman" panose="02020603050405020304" pitchFamily="18" charset="0"/>
              </a:rPr>
              <a:t>utilisons</a:t>
            </a:r>
            <a:r>
              <a:rPr lang="en-US" sz="1200" dirty="0">
                <a:effectLst/>
                <a:latin typeface="Times New Roman" panose="02020603050405020304" pitchFamily="18" charset="0"/>
                <a:ea typeface="Times New Roman" panose="02020603050405020304" pitchFamily="18" charset="0"/>
              </a:rPr>
              <a:t> la </a:t>
            </a:r>
            <a:r>
              <a:rPr lang="en-US" sz="1200" dirty="0" err="1">
                <a:effectLst/>
                <a:latin typeface="Times New Roman" panose="02020603050405020304" pitchFamily="18" charset="0"/>
                <a:ea typeface="Times New Roman" panose="02020603050405020304" pitchFamily="18" charset="0"/>
              </a:rPr>
              <a:t>technologie</a:t>
            </a:r>
            <a:r>
              <a:rPr lang="en-US" sz="1200" dirty="0">
                <a:effectLst/>
                <a:latin typeface="Times New Roman" panose="02020603050405020304" pitchFamily="18" charset="0"/>
                <a:ea typeface="Times New Roman" panose="02020603050405020304" pitchFamily="18" charset="0"/>
              </a:rPr>
              <a:t> du Web </a:t>
            </a:r>
            <a:r>
              <a:rPr lang="en-US" sz="1200" dirty="0" err="1">
                <a:effectLst/>
                <a:latin typeface="Times New Roman" panose="02020603050405020304" pitchFamily="18" charset="0"/>
                <a:ea typeface="Times New Roman" panose="02020603050405020304" pitchFamily="18" charset="0"/>
              </a:rPr>
              <a:t>sémantique</a:t>
            </a:r>
            <a:r>
              <a:rPr lang="en-US" sz="1200" dirty="0">
                <a:effectLst/>
                <a:latin typeface="Times New Roman" panose="02020603050405020304" pitchFamily="18" charset="0"/>
                <a:ea typeface="Times New Roman" panose="02020603050405020304" pitchFamily="18" charset="0"/>
              </a:rPr>
              <a:t> pour </a:t>
            </a:r>
            <a:r>
              <a:rPr lang="en-US" sz="1200" dirty="0" err="1">
                <a:effectLst/>
                <a:latin typeface="Times New Roman" panose="02020603050405020304" pitchFamily="18" charset="0"/>
                <a:ea typeface="Times New Roman" panose="02020603050405020304" pitchFamily="18" charset="0"/>
              </a:rPr>
              <a:t>expliquer</a:t>
            </a:r>
            <a:r>
              <a:rPr lang="en-US" sz="1200" dirty="0">
                <a:effectLst/>
                <a:latin typeface="Times New Roman" panose="02020603050405020304" pitchFamily="18" charset="0"/>
                <a:ea typeface="Times New Roman" panose="02020603050405020304" pitchFamily="18" charset="0"/>
              </a:rPr>
              <a:t> les </a:t>
            </a:r>
            <a:r>
              <a:rPr lang="en-US" sz="1200" dirty="0" err="1">
                <a:effectLst/>
                <a:latin typeface="Times New Roman" panose="02020603050405020304" pitchFamily="18" charset="0"/>
                <a:ea typeface="Times New Roman" panose="02020603050405020304" pitchFamily="18" charset="0"/>
              </a:rPr>
              <a:t>données</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cliniques</a:t>
            </a:r>
            <a:r>
              <a:rPr lang="en-US" sz="1200" dirty="0">
                <a:effectLst/>
                <a:latin typeface="Times New Roman" panose="02020603050405020304" pitchFamily="18" charset="0"/>
                <a:ea typeface="Times New Roman" panose="02020603050405020304" pitchFamily="18" charset="0"/>
              </a:rPr>
              <a:t> à haut </a:t>
            </a:r>
            <a:r>
              <a:rPr lang="en-US" sz="1200" dirty="0" err="1">
                <a:effectLst/>
                <a:latin typeface="Times New Roman" panose="02020603050405020304" pitchFamily="18" charset="0"/>
                <a:ea typeface="Times New Roman" panose="02020603050405020304" pitchFamily="18" charset="0"/>
              </a:rPr>
              <a:t>débit</a:t>
            </a:r>
            <a:r>
              <a:rPr lang="en-US" sz="1200" dirty="0">
                <a:effectLst/>
                <a:latin typeface="Times New Roman" panose="02020603050405020304" pitchFamily="18" charset="0"/>
                <a:ea typeface="Times New Roman" panose="02020603050405020304" pitchFamily="18" charset="0"/>
              </a:rPr>
              <a:t> dans le </a:t>
            </a:r>
            <a:r>
              <a:rPr lang="en-US" sz="1200" dirty="0" err="1">
                <a:effectLst/>
                <a:latin typeface="Times New Roman" panose="02020603050405020304" pitchFamily="18" charset="0"/>
                <a:ea typeface="Times New Roman" panose="02020603050405020304" pitchFamily="18" charset="0"/>
              </a:rPr>
              <a:t>contexte</a:t>
            </a:r>
            <a:r>
              <a:rPr lang="en-US" sz="1200" dirty="0">
                <a:effectLst/>
                <a:latin typeface="Times New Roman" panose="02020603050405020304" pitchFamily="18" charset="0"/>
                <a:ea typeface="Times New Roman" panose="02020603050405020304" pitchFamily="18" charset="0"/>
              </a:rPr>
              <a:t> des </a:t>
            </a:r>
            <a:r>
              <a:rPr lang="en-US" sz="1200" dirty="0" err="1">
                <a:effectLst/>
                <a:latin typeface="Times New Roman" panose="02020603050405020304" pitchFamily="18" charset="0"/>
                <a:ea typeface="Times New Roman" panose="02020603050405020304" pitchFamily="18" charset="0"/>
              </a:rPr>
              <a:t>connaissances</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biologiques</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fondamentales</a:t>
            </a:r>
            <a:r>
              <a:rPr lang="en-US" sz="12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Les </a:t>
            </a:r>
            <a:r>
              <a:rPr lang="fr-FR" sz="1800" dirty="0">
                <a:effectLst/>
                <a:latin typeface="Times New Roman" panose="02020603050405020304" pitchFamily="18" charset="0"/>
                <a:ea typeface="Times New Roman" panose="02020603050405020304" pitchFamily="18" charset="0"/>
              </a:rPr>
              <a:t>données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sont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reccuperes</a:t>
            </a:r>
            <a:r>
              <a:rPr lang="en-US" sz="1800" dirty="0">
                <a:effectLst/>
                <a:latin typeface="Times New Roman" panose="02020603050405020304" pitchFamily="18" charset="0"/>
                <a:ea typeface="Times New Roman" panose="02020603050405020304" pitchFamily="18" charset="0"/>
              </a:rPr>
              <a:t> à </a:t>
            </a:r>
            <a:r>
              <a:rPr lang="en-US" sz="1800" dirty="0" err="1">
                <a:effectLst/>
                <a:latin typeface="Times New Roman" panose="02020603050405020304" pitchFamily="18" charset="0"/>
                <a:ea typeface="Times New Roman" panose="02020603050405020304" pitchFamily="18" charset="0"/>
              </a:rPr>
              <a:t>partir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d’une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grande</a:t>
            </a:r>
            <a:r>
              <a:rPr lang="en-US" sz="1800" dirty="0">
                <a:effectLst/>
                <a:latin typeface="Times New Roman" panose="02020603050405020304" pitchFamily="18" charset="0"/>
                <a:ea typeface="Times New Roman" panose="02020603050405020304" pitchFamily="18" charset="0"/>
              </a:rPr>
              <a:t> base de </a:t>
            </a:r>
            <a:r>
              <a:rPr lang="en-US" sz="1800" dirty="0" err="1">
                <a:effectLst/>
                <a:latin typeface="Times New Roman" panose="02020603050405020304" pitchFamily="18" charset="0"/>
                <a:ea typeface="Times New Roman" panose="02020603050405020304" pitchFamily="18" charset="0"/>
              </a:rPr>
              <a:t>données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relationnelle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une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composante</a:t>
            </a:r>
            <a:r>
              <a:rPr lang="en-US" sz="1800" dirty="0">
                <a:effectLst/>
                <a:latin typeface="Times New Roman" panose="02020603050405020304" pitchFamily="18" charset="0"/>
                <a:ea typeface="Times New Roman" panose="02020603050405020304" pitchFamily="18" charset="0"/>
              </a:rPr>
              <a:t> de </a:t>
            </a:r>
            <a:r>
              <a:rPr lang="en-US" sz="1800" dirty="0" err="1">
                <a:effectLst/>
                <a:latin typeface="Times New Roman" panose="02020603050405020304" pitchFamily="18" charset="0"/>
                <a:ea typeface="Times New Roman" panose="02020603050405020304" pitchFamily="18" charset="0"/>
              </a:rPr>
              <a:t>l’architecture</a:t>
            </a:r>
            <a:r>
              <a:rPr lang="en-US" sz="1800" dirty="0">
                <a:effectLst/>
                <a:latin typeface="Times New Roman" panose="02020603050405020304" pitchFamily="18" charset="0"/>
                <a:ea typeface="Times New Roman" panose="02020603050405020304" pitchFamily="18" charset="0"/>
              </a:rPr>
              <a:t> Corvus , </a:t>
            </a:r>
            <a:r>
              <a:rPr lang="en-US" sz="1800" dirty="0" err="1">
                <a:effectLst/>
                <a:latin typeface="Times New Roman" panose="02020603050405020304" pitchFamily="18" charset="0"/>
                <a:ea typeface="Times New Roman" panose="02020603050405020304" pitchFamily="18" charset="0"/>
              </a:rPr>
              <a:t>stockant</a:t>
            </a:r>
            <a:r>
              <a:rPr lang="en-US" sz="1800" dirty="0">
                <a:effectLst/>
                <a:latin typeface="Times New Roman" panose="02020603050405020304" pitchFamily="18" charset="0"/>
                <a:ea typeface="Times New Roman" panose="02020603050405020304" pitchFamily="18" charset="0"/>
              </a:rPr>
              <a:t> des </a:t>
            </a:r>
            <a:r>
              <a:rPr lang="en-US" sz="1800" dirty="0" err="1">
                <a:effectLst/>
                <a:latin typeface="Times New Roman" panose="02020603050405020304" pitchFamily="18" charset="0"/>
                <a:ea typeface="Times New Roman" panose="02020603050405020304" pitchFamily="18" charset="0"/>
              </a:rPr>
              <a:t>données</a:t>
            </a:r>
            <a:r>
              <a:rPr lang="en-US" sz="1800" dirty="0">
                <a:effectLst/>
                <a:latin typeface="Times New Roman" panose="02020603050405020304" pitchFamily="18" charset="0"/>
                <a:ea typeface="Times New Roman" panose="02020603050405020304" pitchFamily="18" charset="0"/>
              </a:rPr>
              <a:t> Omics sur le </a:t>
            </a:r>
            <a:r>
              <a:rPr lang="en-US" sz="1800" dirty="0" err="1">
                <a:effectLst/>
                <a:latin typeface="Times New Roman" panose="02020603050405020304" pitchFamily="18" charset="0"/>
                <a:ea typeface="Times New Roman" panose="02020603050405020304" pitchFamily="18" charset="0"/>
              </a:rPr>
              <a:t>mélanome</a:t>
            </a:r>
            <a:r>
              <a:rPr lang="en-US" sz="1800" dirty="0">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7C4E7652-46AF-4259-BAE2-54978EA077CD}" type="slidenum">
              <a:rPr lang="fr-FR" noProof="0" smtClean="0"/>
              <a:pPr rtl="0"/>
              <a:t>16</a:t>
            </a:fld>
            <a:endParaRPr lang="fr-FR" noProof="0"/>
          </a:p>
        </p:txBody>
      </p:sp>
    </p:spTree>
    <p:extLst>
      <p:ext uri="{BB962C8B-B14F-4D97-AF65-F5344CB8AC3E}">
        <p14:creationId xmlns:p14="http://schemas.microsoft.com/office/powerpoint/2010/main" val="424076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92500" lnSpcReduction="20000"/>
          </a:bodyPr>
          <a:lstStyle/>
          <a:p>
            <a:r>
              <a:rPr lang="fr-CA" b="0" i="0" dirty="0">
                <a:solidFill>
                  <a:srgbClr val="333333"/>
                </a:solidFill>
                <a:effectLst/>
                <a:latin typeface="Georgia" panose="02040502050405020303" pitchFamily="18" charset="0"/>
              </a:rPr>
              <a:t>nous avons utilisé des termes d’Information </a:t>
            </a:r>
            <a:r>
              <a:rPr lang="fr-CA" b="0" i="0" dirty="0" err="1">
                <a:solidFill>
                  <a:srgbClr val="333333"/>
                </a:solidFill>
                <a:effectLst/>
                <a:latin typeface="Georgia" panose="02040502050405020303" pitchFamily="18" charset="0"/>
              </a:rPr>
              <a:t>Artifact</a:t>
            </a:r>
            <a:r>
              <a:rPr lang="fr-CA" b="0" i="0" dirty="0">
                <a:solidFill>
                  <a:srgbClr val="333333"/>
                </a:solidFill>
                <a:effectLst/>
                <a:latin typeface="Georgia" panose="02040502050405020303" pitchFamily="18" charset="0"/>
              </a:rPr>
              <a:t> </a:t>
            </a:r>
            <a:r>
              <a:rPr lang="fr-CA" b="0" i="0" dirty="0" err="1">
                <a:solidFill>
                  <a:srgbClr val="333333"/>
                </a:solidFill>
                <a:effectLst/>
                <a:latin typeface="Georgia" panose="02040502050405020303" pitchFamily="18" charset="0"/>
              </a:rPr>
              <a:t>Ontology</a:t>
            </a:r>
            <a:r>
              <a:rPr lang="fr-CA" b="0" i="0" dirty="0">
                <a:solidFill>
                  <a:srgbClr val="333333"/>
                </a:solidFill>
                <a:effectLst/>
                <a:latin typeface="Georgia" panose="02040502050405020303" pitchFamily="18" charset="0"/>
              </a:rPr>
              <a:t> (IAO)  et </a:t>
            </a:r>
            <a:r>
              <a:rPr lang="fr-CA" b="0" i="0" dirty="0" err="1">
                <a:solidFill>
                  <a:srgbClr val="333333"/>
                </a:solidFill>
                <a:effectLst/>
                <a:latin typeface="Georgia" panose="02040502050405020303" pitchFamily="18" charset="0"/>
              </a:rPr>
              <a:t>Ontology</a:t>
            </a:r>
            <a:r>
              <a:rPr lang="fr-CA" b="0" i="0" dirty="0">
                <a:solidFill>
                  <a:srgbClr val="333333"/>
                </a:solidFill>
                <a:effectLst/>
                <a:latin typeface="Georgia" panose="02040502050405020303" pitchFamily="18" charset="0"/>
              </a:rPr>
              <a:t> for </a:t>
            </a:r>
            <a:r>
              <a:rPr lang="fr-CA" b="0" i="0" dirty="0" err="1">
                <a:solidFill>
                  <a:srgbClr val="333333"/>
                </a:solidFill>
                <a:effectLst/>
                <a:latin typeface="Georgia" panose="02040502050405020303" pitchFamily="18" charset="0"/>
              </a:rPr>
              <a:t>Biomedical</a:t>
            </a:r>
            <a:r>
              <a:rPr lang="fr-CA" b="0" i="0" dirty="0">
                <a:solidFill>
                  <a:srgbClr val="333333"/>
                </a:solidFill>
                <a:effectLst/>
                <a:latin typeface="Georgia" panose="02040502050405020303" pitchFamily="18" charset="0"/>
              </a:rPr>
              <a:t> Investigations (OBI)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Le stockage des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quantitatives</a:t>
            </a:r>
            <a:r>
              <a:rPr lang="en-US" sz="1800" dirty="0">
                <a:solidFill>
                  <a:srgbClr val="000000"/>
                </a:solidFill>
                <a:effectLst/>
                <a:latin typeface="Times New Roman" panose="02020603050405020304" pitchFamily="18" charset="0"/>
                <a:ea typeface="Times New Roman" panose="02020603050405020304" pitchFamily="18" charset="0"/>
              </a:rPr>
              <a:t> dans le </a:t>
            </a:r>
            <a:r>
              <a:rPr lang="en-US" sz="1800" dirty="0" err="1">
                <a:solidFill>
                  <a:srgbClr val="000000"/>
                </a:solidFill>
                <a:effectLst/>
                <a:latin typeface="Times New Roman" panose="02020603050405020304" pitchFamily="18" charset="0"/>
                <a:ea typeface="Times New Roman" panose="02020603050405020304" pitchFamily="18" charset="0"/>
              </a:rPr>
              <a:t>modèle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objet</a:t>
            </a:r>
            <a:r>
              <a:rPr lang="en-US" sz="1800" dirty="0">
                <a:solidFill>
                  <a:srgbClr val="000000"/>
                </a:solidFill>
                <a:effectLst/>
                <a:latin typeface="Times New Roman" panose="02020603050405020304" pitchFamily="18" charset="0"/>
                <a:ea typeface="Times New Roman" panose="02020603050405020304" pitchFamily="18" charset="0"/>
              </a:rPr>
              <a:t> Corvus </a:t>
            </a:r>
            <a:r>
              <a:rPr lang="en-US" sz="1800" dirty="0" err="1">
                <a:solidFill>
                  <a:srgbClr val="000000"/>
                </a:solidFill>
                <a:effectLst/>
                <a:latin typeface="Times New Roman" panose="02020603050405020304" pitchFamily="18" charset="0"/>
                <a:ea typeface="Times New Roman" panose="02020603050405020304" pitchFamily="18" charset="0"/>
              </a:rPr>
              <a:t>est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centré</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autour</a:t>
            </a:r>
            <a:r>
              <a:rPr lang="en-US" sz="1800" dirty="0">
                <a:solidFill>
                  <a:srgbClr val="000000"/>
                </a:solidFill>
                <a:effectLst/>
                <a:latin typeface="Times New Roman" panose="02020603050405020304" pitchFamily="18" charset="0"/>
                <a:ea typeface="Times New Roman" panose="02020603050405020304" pitchFamily="18" charset="0"/>
              </a:rPr>
              <a:t> de la </a:t>
            </a:r>
            <a:r>
              <a:rPr lang="en-US" sz="1800" dirty="0" err="1">
                <a:solidFill>
                  <a:srgbClr val="000000"/>
                </a:solidFill>
                <a:effectLst/>
                <a:latin typeface="Times New Roman" panose="02020603050405020304" pitchFamily="18" charset="0"/>
                <a:ea typeface="Times New Roman" panose="02020603050405020304" pitchFamily="18" charset="0"/>
              </a:rPr>
              <a:t>classe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u="sng" dirty="0">
                <a:solidFill>
                  <a:srgbClr val="1F497D"/>
                </a:solidFill>
                <a:effectLst/>
                <a:latin typeface="Times New Roman" panose="02020603050405020304" pitchFamily="18" charset="0"/>
                <a:ea typeface="Times New Roman" panose="02020603050405020304" pitchFamily="18" charset="0"/>
              </a:rPr>
              <a:t>Observation</a:t>
            </a:r>
            <a:r>
              <a:rPr lang="en-US" sz="1800" u="sng" dirty="0">
                <a:solidFill>
                  <a:srgbClr val="1F497D"/>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Les instances de </a:t>
            </a:r>
            <a:r>
              <a:rPr lang="en-US" sz="1800" dirty="0" err="1">
                <a:solidFill>
                  <a:srgbClr val="000000"/>
                </a:solidFill>
                <a:effectLst/>
                <a:latin typeface="Times New Roman" panose="02020603050405020304" pitchFamily="18" charset="0"/>
                <a:ea typeface="Times New Roman" panose="02020603050405020304" pitchFamily="18" charset="0"/>
              </a:rPr>
              <a:t>cette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classe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représentent</a:t>
            </a:r>
            <a:r>
              <a:rPr lang="en-US" sz="1800" dirty="0">
                <a:solidFill>
                  <a:srgbClr val="000000"/>
                </a:solidFill>
                <a:effectLst/>
                <a:latin typeface="Times New Roman" panose="02020603050405020304" pitchFamily="18" charset="0"/>
                <a:ea typeface="Times New Roman" panose="02020603050405020304" pitchFamily="18" charset="0"/>
              </a:rPr>
              <a:t> des points de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individuels</a:t>
            </a:r>
            <a:r>
              <a:rPr lang="en-US" sz="1800" dirty="0">
                <a:solidFill>
                  <a:srgbClr val="000000"/>
                </a:solidFill>
                <a:effectLst/>
                <a:latin typeface="Times New Roman" panose="02020603050405020304" pitchFamily="18" charset="0"/>
                <a:ea typeface="Times New Roman" panose="02020603050405020304" pitchFamily="18" charset="0"/>
              </a:rPr>
              <a:t> dans </a:t>
            </a:r>
            <a:r>
              <a:rPr lang="en-US" sz="1800" dirty="0" err="1">
                <a:solidFill>
                  <a:srgbClr val="000000"/>
                </a:solidFill>
                <a:effectLst/>
                <a:latin typeface="Times New Roman" panose="02020603050405020304" pitchFamily="18" charset="0"/>
                <a:ea typeface="Times New Roman" panose="02020603050405020304" pitchFamily="18" charset="0"/>
              </a:rPr>
              <a:t>une</a:t>
            </a:r>
            <a:r>
              <a:rPr lang="en-US" sz="1800" dirty="0">
                <a:solidFill>
                  <a:srgbClr val="000000"/>
                </a:solidFill>
                <a:effectLst/>
                <a:latin typeface="Times New Roman" panose="02020603050405020304" pitchFamily="18" charset="0"/>
                <a:ea typeface="Times New Roman" panose="02020603050405020304" pitchFamily="18" charset="0"/>
              </a:rPr>
              <a:t> collection de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telle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qu’un</a:t>
            </a:r>
            <a:r>
              <a:rPr lang="en-US" sz="1800" dirty="0">
                <a:solidFill>
                  <a:srgbClr val="000000"/>
                </a:solidFill>
                <a:effectLst/>
                <a:latin typeface="Times New Roman" panose="02020603050405020304" pitchFamily="18" charset="0"/>
                <a:ea typeface="Times New Roman" panose="02020603050405020304" pitchFamily="18" charset="0"/>
              </a:rPr>
              <a:t> tableau. </a:t>
            </a:r>
            <a:r>
              <a:rPr lang="en-US" sz="1800" dirty="0" err="1">
                <a:solidFill>
                  <a:srgbClr val="000000"/>
                </a:solidFill>
                <a:effectLst/>
                <a:latin typeface="Times New Roman" panose="02020603050405020304" pitchFamily="18" charset="0"/>
                <a:ea typeface="Times New Roman" panose="02020603050405020304" pitchFamily="18" charset="0"/>
              </a:rPr>
              <a:t>Ils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contiennent</a:t>
            </a:r>
            <a:r>
              <a:rPr lang="en-US" sz="1800" dirty="0">
                <a:solidFill>
                  <a:srgbClr val="000000"/>
                </a:solidFill>
                <a:effectLst/>
                <a:latin typeface="Times New Roman" panose="02020603050405020304" pitchFamily="18" charset="0"/>
                <a:ea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rPr>
              <a:t>valeur</a:t>
            </a:r>
            <a:r>
              <a:rPr lang="en-US" sz="1800" dirty="0">
                <a:solidFill>
                  <a:srgbClr val="000000"/>
                </a:solidFill>
                <a:effectLst/>
                <a:latin typeface="Times New Roman" panose="02020603050405020304" pitchFamily="18" charset="0"/>
                <a:ea typeface="Times New Roman" panose="02020603050405020304" pitchFamily="18" charset="0"/>
              </a:rPr>
              <a:t> numérique des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ainsi</a:t>
            </a:r>
            <a:r>
              <a:rPr lang="en-US" sz="1800" dirty="0">
                <a:solidFill>
                  <a:srgbClr val="000000"/>
                </a:solidFill>
                <a:effectLst/>
                <a:latin typeface="Times New Roman" panose="02020603050405020304" pitchFamily="18" charset="0"/>
                <a:ea typeface="Times New Roman" panose="02020603050405020304" pitchFamily="18" charset="0"/>
              </a:rPr>
              <a:t> que des </a:t>
            </a:r>
            <a:r>
              <a:rPr lang="en-US" sz="1800" dirty="0" err="1">
                <a:solidFill>
                  <a:srgbClr val="000000"/>
                </a:solidFill>
                <a:effectLst/>
                <a:latin typeface="Times New Roman" panose="02020603050405020304" pitchFamily="18" charset="0"/>
                <a:ea typeface="Times New Roman" panose="02020603050405020304" pitchFamily="18" charset="0"/>
              </a:rPr>
              <a:t>pointeurs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vers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d’autres</a:t>
            </a:r>
            <a:r>
              <a:rPr lang="en-US" sz="1800" dirty="0">
                <a:solidFill>
                  <a:srgbClr val="000000"/>
                </a:solidFill>
                <a:effectLst/>
                <a:latin typeface="Times New Roman" panose="02020603050405020304" pitchFamily="18" charset="0"/>
                <a:ea typeface="Times New Roman" panose="02020603050405020304" pitchFamily="18" charset="0"/>
              </a:rPr>
              <a:t> classes </a:t>
            </a:r>
            <a:r>
              <a:rPr lang="en-US" sz="1800" dirty="0" err="1">
                <a:solidFill>
                  <a:srgbClr val="000000"/>
                </a:solidFill>
                <a:effectLst/>
                <a:latin typeface="Times New Roman" panose="02020603050405020304" pitchFamily="18" charset="0"/>
                <a:ea typeface="Times New Roman" panose="02020603050405020304" pitchFamily="18" charset="0"/>
              </a:rPr>
              <a:t>indiquant</a:t>
            </a:r>
            <a:r>
              <a:rPr lang="en-US" sz="1800" dirty="0">
                <a:solidFill>
                  <a:srgbClr val="000000"/>
                </a:solidFill>
                <a:effectLst/>
                <a:latin typeface="Times New Roman" panose="02020603050405020304" pitchFamily="18" charset="0"/>
                <a:ea typeface="Times New Roman" panose="02020603050405020304" pitchFamily="18" charset="0"/>
              </a:rPr>
              <a:t> le type et la provenance des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autres</a:t>
            </a:r>
            <a:r>
              <a:rPr lang="en-US" sz="1800" dirty="0">
                <a:solidFill>
                  <a:srgbClr val="000000"/>
                </a:solidFill>
                <a:effectLst/>
                <a:latin typeface="Times New Roman" panose="02020603050405020304" pitchFamily="18" charset="0"/>
                <a:ea typeface="Times New Roman" panose="02020603050405020304" pitchFamily="18" charset="0"/>
              </a:rPr>
              <a:t> classes </a:t>
            </a:r>
            <a:r>
              <a:rPr lang="en-US" sz="1800" dirty="0" err="1">
                <a:solidFill>
                  <a:srgbClr val="000000"/>
                </a:solidFill>
                <a:effectLst/>
                <a:latin typeface="Times New Roman" panose="02020603050405020304" pitchFamily="18" charset="0"/>
                <a:ea typeface="Times New Roman" panose="02020603050405020304" pitchFamily="18" charset="0"/>
              </a:rPr>
              <a:t>comprennent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u="sng" dirty="0">
                <a:solidFill>
                  <a:srgbClr val="1F497D"/>
                </a:solidFill>
                <a:effectLst/>
                <a:latin typeface="Times New Roman" panose="02020603050405020304" pitchFamily="18" charset="0"/>
                <a:ea typeface="Times New Roman" panose="02020603050405020304" pitchFamily="18" charset="0"/>
              </a:rPr>
              <a:t>Dataset</a:t>
            </a:r>
            <a:r>
              <a:rPr lang="en-US" sz="1800" b="1" u="sng" dirty="0">
                <a:solidFill>
                  <a:srgbClr val="1F497D"/>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qui </a:t>
            </a:r>
            <a:r>
              <a:rPr lang="en-US" sz="1800" dirty="0" err="1">
                <a:solidFill>
                  <a:srgbClr val="000000"/>
                </a:solidFill>
                <a:effectLst/>
                <a:latin typeface="Times New Roman" panose="02020603050405020304" pitchFamily="18" charset="0"/>
                <a:ea typeface="Times New Roman" panose="02020603050405020304" pitchFamily="18" charset="0"/>
              </a:rPr>
              <a:t>contient</a:t>
            </a:r>
            <a:r>
              <a:rPr lang="en-US" sz="1800" dirty="0">
                <a:solidFill>
                  <a:srgbClr val="000000"/>
                </a:solidFill>
                <a:effectLst/>
                <a:latin typeface="Times New Roman" panose="02020603050405020304" pitchFamily="18" charset="0"/>
                <a:ea typeface="Times New Roman" panose="02020603050405020304" pitchFamily="18" charset="0"/>
              </a:rPr>
              <a:t> des </a:t>
            </a:r>
            <a:r>
              <a:rPr lang="en-US" sz="1800" dirty="0" err="1">
                <a:solidFill>
                  <a:srgbClr val="000000"/>
                </a:solidFill>
                <a:effectLst/>
                <a:latin typeface="Times New Roman" panose="02020603050405020304" pitchFamily="18" charset="0"/>
                <a:ea typeface="Times New Roman" panose="02020603050405020304" pitchFamily="18" charset="0"/>
              </a:rPr>
              <a:t>métadonnées</a:t>
            </a:r>
            <a:r>
              <a:rPr lang="en-US" sz="1800" dirty="0">
                <a:solidFill>
                  <a:srgbClr val="000000"/>
                </a:solidFill>
                <a:effectLst/>
                <a:latin typeface="Times New Roman" panose="02020603050405020304" pitchFamily="18" charset="0"/>
                <a:ea typeface="Times New Roman" panose="02020603050405020304" pitchFamily="18" charset="0"/>
              </a:rPr>
              <a:t> sur les conditions </a:t>
            </a:r>
            <a:r>
              <a:rPr lang="en-US" sz="1800" dirty="0" err="1">
                <a:solidFill>
                  <a:srgbClr val="000000"/>
                </a:solidFill>
                <a:effectLst/>
                <a:latin typeface="Times New Roman" panose="02020603050405020304" pitchFamily="18" charset="0"/>
                <a:ea typeface="Times New Roman" panose="02020603050405020304" pitchFamily="18" charset="0"/>
              </a:rPr>
              <a:t>expérimentales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u="sng" dirty="0" err="1">
                <a:solidFill>
                  <a:srgbClr val="1F497D"/>
                </a:solidFill>
                <a:effectLst/>
                <a:latin typeface="Times New Roman" panose="02020603050405020304" pitchFamily="18" charset="0"/>
                <a:ea typeface="Times New Roman" panose="02020603050405020304" pitchFamily="18" charset="0"/>
              </a:rPr>
              <a:t>Mesure</a:t>
            </a:r>
            <a:r>
              <a:rPr lang="en-US" sz="1800" dirty="0">
                <a:solidFill>
                  <a:srgbClr val="000000"/>
                </a:solidFill>
                <a:effectLst/>
                <a:latin typeface="Times New Roman" panose="02020603050405020304" pitchFamily="18" charset="0"/>
                <a:ea typeface="Times New Roman" panose="02020603050405020304" pitchFamily="18" charset="0"/>
              </a:rPr>
              <a:t>, qui </a:t>
            </a:r>
            <a:r>
              <a:rPr lang="en-US" sz="1800" dirty="0" err="1">
                <a:solidFill>
                  <a:srgbClr val="000000"/>
                </a:solidFill>
                <a:effectLst/>
                <a:latin typeface="Times New Roman" panose="02020603050405020304" pitchFamily="18" charset="0"/>
                <a:ea typeface="Times New Roman" panose="02020603050405020304" pitchFamily="18" charset="0"/>
              </a:rPr>
              <a:t>spécifie</a:t>
            </a:r>
            <a:r>
              <a:rPr lang="en-US" sz="1800" dirty="0">
                <a:solidFill>
                  <a:srgbClr val="000000"/>
                </a:solidFill>
                <a:effectLst/>
                <a:latin typeface="Times New Roman" panose="02020603050405020304" pitchFamily="18" charset="0"/>
                <a:ea typeface="Times New Roman" panose="02020603050405020304" pitchFamily="18" charset="0"/>
              </a:rPr>
              <a:t> des </a:t>
            </a:r>
            <a:r>
              <a:rPr lang="en-US" sz="1800" dirty="0" err="1">
                <a:solidFill>
                  <a:srgbClr val="000000"/>
                </a:solidFill>
                <a:effectLst/>
                <a:latin typeface="Times New Roman" panose="02020603050405020304" pitchFamily="18" charset="0"/>
                <a:ea typeface="Times New Roman" panose="02020603050405020304" pitchFamily="18" charset="0"/>
              </a:rPr>
              <a:t>détails</a:t>
            </a:r>
            <a:r>
              <a:rPr lang="en-US" sz="1800" dirty="0">
                <a:solidFill>
                  <a:srgbClr val="000000"/>
                </a:solidFill>
                <a:effectLst/>
                <a:latin typeface="Times New Roman" panose="02020603050405020304" pitchFamily="18" charset="0"/>
                <a:ea typeface="Times New Roman" panose="02020603050405020304" pitchFamily="18" charset="0"/>
              </a:rPr>
              <a:t> sur le type de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mesurées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u="sng" dirty="0" err="1">
                <a:solidFill>
                  <a:srgbClr val="1F497D"/>
                </a:solidFill>
                <a:effectLst/>
                <a:latin typeface="Times New Roman" panose="02020603050405020304" pitchFamily="18" charset="0"/>
                <a:ea typeface="Times New Roman" panose="02020603050405020304" pitchFamily="18" charset="0"/>
              </a:rPr>
              <a:t>Échantillon</a:t>
            </a:r>
            <a:r>
              <a:rPr lang="en-US" sz="1800" dirty="0">
                <a:solidFill>
                  <a:srgbClr val="000000"/>
                </a:solidFill>
                <a:effectLst/>
                <a:latin typeface="Times New Roman" panose="02020603050405020304" pitchFamily="18" charset="0"/>
                <a:ea typeface="Times New Roman" panose="02020603050405020304" pitchFamily="18" charset="0"/>
              </a:rPr>
              <a:t>, qui </a:t>
            </a:r>
            <a:r>
              <a:rPr lang="en-US" sz="1800" dirty="0" err="1">
                <a:solidFill>
                  <a:srgbClr val="000000"/>
                </a:solidFill>
                <a:effectLst/>
                <a:latin typeface="Times New Roman" panose="02020603050405020304" pitchFamily="18" charset="0"/>
                <a:ea typeface="Times New Roman" panose="02020603050405020304" pitchFamily="18" charset="0"/>
              </a:rPr>
              <a:t>décrit</a:t>
            </a:r>
            <a:r>
              <a:rPr lang="en-US" sz="1800" dirty="0">
                <a:solidFill>
                  <a:srgbClr val="000000"/>
                </a:solidFill>
                <a:effectLst/>
                <a:latin typeface="Times New Roman" panose="02020603050405020304" pitchFamily="18" charset="0"/>
                <a:ea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rPr>
              <a:t>lignée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cellulaire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mesurée</a:t>
            </a:r>
            <a:r>
              <a:rPr lang="en-US" sz="1800" dirty="0">
                <a:solidFill>
                  <a:srgbClr val="000000"/>
                </a:solidFill>
                <a:effectLst/>
                <a:latin typeface="Times New Roman" panose="02020603050405020304" pitchFamily="18" charset="0"/>
                <a:ea typeface="Times New Roman" panose="02020603050405020304" pitchFamily="18" charset="0"/>
              </a:rPr>
              <a:t>; et </a:t>
            </a:r>
            <a:r>
              <a:rPr lang="en-US" sz="1800" b="1" i="1" u="sng" dirty="0">
                <a:solidFill>
                  <a:srgbClr val="1F497D"/>
                </a:solidFill>
                <a:effectLst/>
                <a:latin typeface="Times New Roman" panose="02020603050405020304" pitchFamily="18" charset="0"/>
                <a:ea typeface="Times New Roman" panose="02020603050405020304" pitchFamily="18" charset="0"/>
              </a:rPr>
              <a:t>Reporter</a:t>
            </a:r>
            <a:r>
              <a:rPr lang="en-US" sz="1800" b="1" u="sng" dirty="0">
                <a:solidFill>
                  <a:srgbClr val="1F497D"/>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rPr>
              <a:t>caractéristique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génomique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généralement</a:t>
            </a:r>
            <a:r>
              <a:rPr lang="en-US" sz="1800" dirty="0">
                <a:solidFill>
                  <a:srgbClr val="000000"/>
                </a:solidFill>
                <a:effectLst/>
                <a:latin typeface="Times New Roman" panose="02020603050405020304" pitchFamily="18" charset="0"/>
                <a:ea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rPr>
              <a:t>gène</a:t>
            </a:r>
            <a:r>
              <a:rPr lang="en-US" sz="1800" dirty="0">
                <a:solidFill>
                  <a:srgbClr val="000000"/>
                </a:solidFill>
                <a:effectLst/>
                <a:latin typeface="Times New Roman" panose="02020603050405020304" pitchFamily="18" charset="0"/>
                <a:ea typeface="Times New Roman" panose="02020603050405020304" pitchFamily="18" charset="0"/>
              </a:rPr>
              <a:t>) pour </a:t>
            </a:r>
            <a:r>
              <a:rPr lang="en-US" sz="1800" dirty="0" err="1">
                <a:solidFill>
                  <a:srgbClr val="000000"/>
                </a:solidFill>
                <a:effectLst/>
                <a:latin typeface="Times New Roman" panose="02020603050405020304" pitchFamily="18" charset="0"/>
                <a:ea typeface="Times New Roman" panose="02020603050405020304" pitchFamily="18" charset="0"/>
              </a:rPr>
              <a:t>laquelle</a:t>
            </a:r>
            <a:r>
              <a:rPr lang="en-US" sz="1800" dirty="0">
                <a:solidFill>
                  <a:srgbClr val="000000"/>
                </a:solidFill>
                <a:effectLst/>
                <a:latin typeface="Times New Roman" panose="02020603050405020304" pitchFamily="18" charset="0"/>
                <a:ea typeface="Times New Roman" panose="02020603050405020304" pitchFamily="18" charset="0"/>
              </a:rPr>
              <a:t> des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sont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rapportées</a:t>
            </a:r>
            <a:r>
              <a:rPr lang="en-US" sz="1800" dirty="0">
                <a:solidFill>
                  <a:srgbClr val="000000"/>
                </a:solidFill>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0000"/>
                </a:solidFill>
                <a:effectLst/>
                <a:latin typeface="Times New Roman" panose="02020603050405020304" pitchFamily="18" charset="0"/>
                <a:ea typeface="Times New Roman" panose="02020603050405020304" pitchFamily="18" charset="0"/>
              </a:rPr>
              <a:t>Aussi</a:t>
            </a:r>
            <a:r>
              <a:rPr lang="en-US" sz="1800" dirty="0">
                <a:solidFill>
                  <a:srgbClr val="000000"/>
                </a:solidFill>
                <a:effectLst/>
                <a:latin typeface="Times New Roman" panose="02020603050405020304" pitchFamily="18" charset="0"/>
                <a:ea typeface="Times New Roman" panose="02020603050405020304" pitchFamily="18" charset="0"/>
              </a:rPr>
              <a:t> Nous </a:t>
            </a:r>
            <a:r>
              <a:rPr lang="en-US" sz="1800" dirty="0" err="1">
                <a:solidFill>
                  <a:srgbClr val="000000"/>
                </a:solidFill>
                <a:effectLst/>
                <a:latin typeface="Times New Roman" panose="02020603050405020304" pitchFamily="18" charset="0"/>
                <a:ea typeface="Times New Roman" panose="02020603050405020304" pitchFamily="18" charset="0"/>
              </a:rPr>
              <a:t>avons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mappé</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dirty="0">
                <a:solidFill>
                  <a:srgbClr val="000000"/>
                </a:solidFill>
                <a:effectLst/>
                <a:latin typeface="Times New Roman" panose="02020603050405020304" pitchFamily="18" charset="0"/>
                <a:ea typeface="Times New Roman" panose="02020603050405020304" pitchFamily="18" charset="0"/>
              </a:rPr>
              <a:t>Observation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à la </a:t>
            </a:r>
            <a:r>
              <a:rPr lang="en-US" sz="1800" dirty="0" err="1">
                <a:solidFill>
                  <a:srgbClr val="000000"/>
                </a:solidFill>
                <a:effectLst/>
                <a:latin typeface="Times New Roman" panose="02020603050405020304" pitchFamily="18" charset="0"/>
                <a:ea typeface="Times New Roman" panose="02020603050405020304" pitchFamily="18" charset="0"/>
              </a:rPr>
              <a:t>référence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de </a:t>
            </a:r>
            <a:r>
              <a:rPr lang="en-US" sz="1800" i="1" dirty="0" err="1">
                <a:solidFill>
                  <a:srgbClr val="000000"/>
                </a:solidFill>
                <a:effectLst/>
                <a:latin typeface="Times New Roman" panose="02020603050405020304" pitchFamily="18" charset="0"/>
                <a:ea typeface="Times New Roman" panose="02020603050405020304" pitchFamily="18" charset="0"/>
              </a:rPr>
              <a:t>mesure</a:t>
            </a:r>
            <a:r>
              <a:rPr lang="en-US" sz="1800" i="1" dirty="0">
                <a:solidFill>
                  <a:srgbClr val="000000"/>
                </a:solidFill>
                <a:effectLst/>
                <a:latin typeface="Times New Roman" panose="02020603050405020304" pitchFamily="18" charset="0"/>
                <a:ea typeface="Times New Roman" panose="02020603050405020304" pitchFamily="18" charset="0"/>
              </a:rPr>
              <a:t> de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classe</a:t>
            </a:r>
            <a:r>
              <a:rPr lang="en-US" sz="1800" dirty="0">
                <a:solidFill>
                  <a:srgbClr val="000000"/>
                </a:solidFill>
                <a:effectLst/>
                <a:latin typeface="Times New Roman" panose="02020603050405020304" pitchFamily="18" charset="0"/>
                <a:ea typeface="Times New Roman" panose="02020603050405020304" pitchFamily="18" charset="0"/>
              </a:rPr>
              <a:t> IAO et </a:t>
            </a:r>
            <a:r>
              <a:rPr lang="en-US" sz="1800" dirty="0" err="1">
                <a:solidFill>
                  <a:srgbClr val="000000"/>
                </a:solidFill>
                <a:effectLst/>
                <a:latin typeface="Times New Roman" panose="02020603050405020304" pitchFamily="18" charset="0"/>
                <a:ea typeface="Times New Roman" panose="02020603050405020304" pitchFamily="18" charset="0"/>
              </a:rPr>
              <a:t>utilisé</a:t>
            </a:r>
            <a:r>
              <a:rPr lang="en-US" sz="1800" dirty="0">
                <a:solidFill>
                  <a:srgbClr val="000000"/>
                </a:solidFill>
                <a:effectLst/>
                <a:latin typeface="Times New Roman" panose="02020603050405020304" pitchFamily="18" charset="0"/>
                <a:ea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rPr>
              <a:t>propriété</a:t>
            </a:r>
            <a:r>
              <a:rPr lang="en-US" sz="1800" dirty="0">
                <a:solidFill>
                  <a:srgbClr val="000000"/>
                </a:solidFill>
                <a:effectLst/>
                <a:latin typeface="Times New Roman" panose="02020603050405020304" pitchFamily="18" charset="0"/>
                <a:ea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IAO </a:t>
            </a:r>
            <a:r>
              <a:rPr lang="en-US" sz="1800" i="1" dirty="0">
                <a:solidFill>
                  <a:srgbClr val="000000"/>
                </a:solidFill>
                <a:effectLst/>
                <a:latin typeface="Times New Roman" panose="02020603050405020304" pitchFamily="18" charset="0"/>
                <a:ea typeface="Times New Roman" panose="02020603050405020304" pitchFamily="18" charset="0"/>
              </a:rPr>
              <a:t>a </a:t>
            </a:r>
            <a:r>
              <a:rPr lang="en-US" sz="1800" i="1" dirty="0" err="1">
                <a:solidFill>
                  <a:srgbClr val="000000"/>
                </a:solidFill>
                <a:effectLst/>
                <a:latin typeface="Times New Roman" panose="02020603050405020304" pitchFamily="18" charset="0"/>
                <a:ea typeface="Times New Roman" panose="02020603050405020304" pitchFamily="18" charset="0"/>
              </a:rPr>
              <a:t>valeur</a:t>
            </a:r>
            <a:r>
              <a:rPr lang="en-US" sz="1800" i="1" dirty="0">
                <a:solidFill>
                  <a:srgbClr val="000000"/>
                </a:solidFill>
                <a:effectLst/>
                <a:latin typeface="Times New Roman" panose="02020603050405020304" pitchFamily="18" charset="0"/>
                <a:ea typeface="Times New Roman" panose="02020603050405020304" pitchFamily="18" charset="0"/>
              </a:rPr>
              <a:t> de </a:t>
            </a:r>
            <a:r>
              <a:rPr lang="en-US" sz="1800" i="1" dirty="0" err="1">
                <a:solidFill>
                  <a:srgbClr val="000000"/>
                </a:solidFill>
                <a:effectLst/>
                <a:latin typeface="Times New Roman" panose="02020603050405020304" pitchFamily="18" charset="0"/>
                <a:ea typeface="Times New Roman" panose="02020603050405020304" pitchFamily="18" charset="0"/>
              </a:rPr>
              <a:t>mesure</a:t>
            </a:r>
            <a:r>
              <a:rPr lang="en-US" sz="1800" dirty="0">
                <a:solidFill>
                  <a:srgbClr val="000000"/>
                </a:solidFill>
                <a:effectLst/>
                <a:latin typeface="Times New Roman" panose="02020603050405020304" pitchFamily="18" charset="0"/>
                <a:ea typeface="Times New Roman" panose="02020603050405020304" pitchFamily="18" charset="0"/>
              </a:rPr>
              <a:t> pour </a:t>
            </a:r>
            <a:r>
              <a:rPr lang="en-US" sz="1800" dirty="0" err="1">
                <a:solidFill>
                  <a:srgbClr val="000000"/>
                </a:solidFill>
                <a:effectLst/>
                <a:latin typeface="Times New Roman" panose="02020603050405020304" pitchFamily="18" charset="0"/>
                <a:ea typeface="Times New Roman" panose="02020603050405020304" pitchFamily="18" charset="0"/>
              </a:rPr>
              <a:t>associer</a:t>
            </a:r>
            <a:r>
              <a:rPr lang="en-US" sz="1800" dirty="0">
                <a:solidFill>
                  <a:srgbClr val="000000"/>
                </a:solidFill>
                <a:effectLst/>
                <a:latin typeface="Times New Roman" panose="02020603050405020304" pitchFamily="18" charset="0"/>
                <a:ea typeface="Times New Roman" panose="02020603050405020304" pitchFamily="18" charset="0"/>
              </a:rPr>
              <a:t> des </a:t>
            </a:r>
            <a:r>
              <a:rPr lang="en-US" sz="1800" dirty="0" err="1">
                <a:solidFill>
                  <a:srgbClr val="000000"/>
                </a:solidFill>
                <a:effectLst/>
                <a:latin typeface="Times New Roman" panose="02020603050405020304" pitchFamily="18" charset="0"/>
                <a:ea typeface="Times New Roman" panose="02020603050405020304" pitchFamily="18" charset="0"/>
              </a:rPr>
              <a:t>valeurs</a:t>
            </a:r>
            <a:r>
              <a:rPr lang="en-US" sz="1800" dirty="0">
                <a:solidFill>
                  <a:srgbClr val="000000"/>
                </a:solidFill>
                <a:effectLst/>
                <a:latin typeface="Times New Roman" panose="02020603050405020304" pitchFamily="18" charset="0"/>
                <a:ea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rPr>
              <a:t>données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numériques</a:t>
            </a:r>
            <a:r>
              <a:rPr lang="en-US" sz="1800" dirty="0">
                <a:solidFill>
                  <a:srgbClr val="000000"/>
                </a:solidFill>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rtl="0"/>
            <a:fld id="{7C4E7652-46AF-4259-BAE2-54978EA077CD}" type="slidenum">
              <a:rPr lang="fr-FR" noProof="0" smtClean="0"/>
              <a:pPr rtl="0"/>
              <a:t>18</a:t>
            </a:fld>
            <a:endParaRPr lang="fr-FR" noProof="0"/>
          </a:p>
        </p:txBody>
      </p:sp>
    </p:spTree>
    <p:extLst>
      <p:ext uri="{BB962C8B-B14F-4D97-AF65-F5344CB8AC3E}">
        <p14:creationId xmlns:p14="http://schemas.microsoft.com/office/powerpoint/2010/main" val="413356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Pour </a:t>
            </a:r>
            <a:r>
              <a:rPr lang="en-US" sz="1800" dirty="0" err="1">
                <a:solidFill>
                  <a:srgbClr val="000000"/>
                </a:solidFill>
                <a:effectLst/>
                <a:latin typeface="Times New Roman" panose="02020603050405020304" pitchFamily="18" charset="0"/>
                <a:ea typeface="Times New Roman" panose="02020603050405020304" pitchFamily="18" charset="0"/>
              </a:rPr>
              <a:t>inclure</a:t>
            </a:r>
            <a:r>
              <a:rPr lang="en-US" sz="1800" dirty="0">
                <a:solidFill>
                  <a:srgbClr val="000000"/>
                </a:solidFill>
                <a:effectLst/>
                <a:latin typeface="Times New Roman" panose="02020603050405020304" pitchFamily="18" charset="0"/>
                <a:ea typeface="Times New Roman" panose="02020603050405020304" pitchFamily="18" charset="0"/>
              </a:rPr>
              <a:t> des </a:t>
            </a:r>
            <a:r>
              <a:rPr lang="en-US" sz="1800" dirty="0" err="1">
                <a:solidFill>
                  <a:srgbClr val="000000"/>
                </a:solidFill>
                <a:effectLst/>
                <a:latin typeface="Times New Roman" panose="02020603050405020304" pitchFamily="18" charset="0"/>
                <a:ea typeface="Times New Roman" panose="02020603050405020304" pitchFamily="18" charset="0"/>
              </a:rPr>
              <a:t>informations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fonctionnelles</a:t>
            </a:r>
            <a:r>
              <a:rPr lang="en-US" sz="1800" dirty="0">
                <a:solidFill>
                  <a:srgbClr val="000000"/>
                </a:solidFill>
                <a:effectLst/>
                <a:latin typeface="Times New Roman" panose="02020603050405020304" pitchFamily="18" charset="0"/>
                <a:ea typeface="Times New Roman" panose="02020603050405020304" pitchFamily="18" charset="0"/>
              </a:rPr>
              <a:t> sur les </a:t>
            </a:r>
            <a:r>
              <a:rPr lang="en-US" sz="1800" dirty="0" err="1">
                <a:solidFill>
                  <a:srgbClr val="000000"/>
                </a:solidFill>
                <a:effectLst/>
                <a:latin typeface="Times New Roman" panose="02020603050405020304" pitchFamily="18" charset="0"/>
                <a:ea typeface="Times New Roman" panose="02020603050405020304" pitchFamily="18" charset="0"/>
              </a:rPr>
              <a:t>gènes</a:t>
            </a:r>
            <a:r>
              <a:rPr lang="en-US" sz="1800" dirty="0">
                <a:solidFill>
                  <a:srgbClr val="000000"/>
                </a:solidFill>
                <a:effectLst/>
                <a:latin typeface="Times New Roman" panose="02020603050405020304" pitchFamily="18" charset="0"/>
                <a:ea typeface="Times New Roman" panose="02020603050405020304" pitchFamily="18" charset="0"/>
              </a:rPr>
              <a:t>, nous </a:t>
            </a:r>
            <a:r>
              <a:rPr lang="en-US" sz="1800" dirty="0" err="1">
                <a:solidFill>
                  <a:srgbClr val="000000"/>
                </a:solidFill>
                <a:effectLst/>
                <a:latin typeface="Times New Roman" panose="02020603050405020304" pitchFamily="18" charset="0"/>
                <a:ea typeface="Times New Roman" panose="02020603050405020304" pitchFamily="18" charset="0"/>
              </a:rPr>
              <a:t>avons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décidé</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d’incorporer</a:t>
            </a:r>
            <a:r>
              <a:rPr lang="en-US" sz="1800" dirty="0">
                <a:solidFill>
                  <a:srgbClr val="000000"/>
                </a:solidFill>
                <a:effectLst/>
                <a:latin typeface="Times New Roman" panose="02020603050405020304" pitchFamily="18" charset="0"/>
                <a:ea typeface="Times New Roman" panose="02020603050405020304" pitchFamily="18" charset="0"/>
              </a:rPr>
              <a:t> le célèbre GO. GO </a:t>
            </a:r>
            <a:r>
              <a:rPr lang="en-US" sz="1800" dirty="0" err="1">
                <a:solidFill>
                  <a:srgbClr val="000000"/>
                </a:solidFill>
                <a:effectLst/>
                <a:latin typeface="Times New Roman" panose="02020603050405020304" pitchFamily="18" charset="0"/>
                <a:ea typeface="Times New Roman" panose="02020603050405020304" pitchFamily="18" charset="0"/>
              </a:rPr>
              <a:t>est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présenté</a:t>
            </a:r>
            <a:r>
              <a:rPr lang="en-US" sz="1800" dirty="0">
                <a:solidFill>
                  <a:srgbClr val="000000"/>
                </a:solidFill>
                <a:effectLst/>
                <a:latin typeface="Times New Roman" panose="02020603050405020304" pitchFamily="18" charset="0"/>
                <a:ea typeface="Times New Roman" panose="02020603050405020304" pitchFamily="18" charset="0"/>
              </a:rPr>
              <a:t> au format OBO, un </a:t>
            </a:r>
            <a:r>
              <a:rPr lang="en-US" sz="1800" dirty="0" err="1">
                <a:solidFill>
                  <a:srgbClr val="000000"/>
                </a:solidFill>
                <a:effectLst/>
                <a:latin typeface="Times New Roman" panose="02020603050405020304" pitchFamily="18" charset="0"/>
                <a:ea typeface="Times New Roman" panose="02020603050405020304" pitchFamily="18" charset="0"/>
              </a:rPr>
              <a:t>modèle</a:t>
            </a:r>
            <a:r>
              <a:rPr lang="en-US" sz="1800" dirty="0">
                <a:solidFill>
                  <a:srgbClr val="000000"/>
                </a:solidFill>
                <a:effectLst/>
                <a:latin typeface="Times New Roman" panose="02020603050405020304" pitchFamily="18" charset="0"/>
                <a:ea typeface="Times New Roman" panose="02020603050405020304" pitchFamily="18" charset="0"/>
              </a:rPr>
              <a:t> simple pour </a:t>
            </a:r>
            <a:r>
              <a:rPr lang="en-US" sz="1800" dirty="0" err="1">
                <a:solidFill>
                  <a:srgbClr val="000000"/>
                </a:solidFill>
                <a:effectLst/>
                <a:latin typeface="Times New Roman" panose="02020603050405020304" pitchFamily="18" charset="0"/>
                <a:ea typeface="Times New Roman" panose="02020603050405020304" pitchFamily="18" charset="0"/>
              </a:rPr>
              <a:t>exprimer</a:t>
            </a:r>
            <a:r>
              <a:rPr lang="en-US" sz="1800" dirty="0">
                <a:solidFill>
                  <a:srgbClr val="000000"/>
                </a:solidFill>
                <a:effectLst/>
                <a:latin typeface="Times New Roman" panose="02020603050405020304" pitchFamily="18" charset="0"/>
                <a:ea typeface="Times New Roman" panose="02020603050405020304" pitchFamily="18" charset="0"/>
              </a:rPr>
              <a:t> les </a:t>
            </a:r>
            <a:r>
              <a:rPr lang="en-US" sz="1800" dirty="0" err="1">
                <a:solidFill>
                  <a:srgbClr val="000000"/>
                </a:solidFill>
                <a:effectLst/>
                <a:latin typeface="Times New Roman" panose="02020603050405020304" pitchFamily="18" charset="0"/>
                <a:ea typeface="Times New Roman" panose="02020603050405020304" pitchFamily="18" charset="0"/>
              </a:rPr>
              <a:t>hiérarchies</a:t>
            </a:r>
            <a:r>
              <a:rPr lang="en-US" sz="1800" dirty="0">
                <a:solidFill>
                  <a:srgbClr val="000000"/>
                </a:solidFill>
                <a:effectLst/>
                <a:latin typeface="Times New Roman" panose="02020603050405020304" pitchFamily="18" charset="0"/>
                <a:ea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rPr>
              <a:t>termes</a:t>
            </a:r>
            <a:r>
              <a:rPr lang="en-US" sz="1800" dirty="0">
                <a:solidFill>
                  <a:srgbClr val="000000"/>
                </a:solidFill>
                <a:effectLst/>
                <a:latin typeface="Times New Roman" panose="02020603050405020304" pitchFamily="18" charset="0"/>
                <a:ea typeface="Times New Roman" panose="02020603050405020304" pitchFamily="18" charset="0"/>
              </a:rPr>
              <a:t> et les relations entre </a:t>
            </a:r>
            <a:r>
              <a:rPr lang="en-US" sz="1800" dirty="0" err="1">
                <a:solidFill>
                  <a:srgbClr val="000000"/>
                </a:solidFill>
                <a:effectLst/>
                <a:latin typeface="Times New Roman" panose="02020603050405020304" pitchFamily="18" charset="0"/>
                <a:ea typeface="Times New Roman" panose="02020603050405020304" pitchFamily="18" charset="0"/>
              </a:rPr>
              <a:t>eux</a:t>
            </a:r>
            <a:r>
              <a:rPr lang="en-US" sz="1800" dirty="0">
                <a:solidFill>
                  <a:srgbClr val="000000"/>
                </a:solidFill>
                <a:effectLst/>
                <a:latin typeface="Times New Roman" panose="02020603050405020304" pitchFamily="18" charset="0"/>
                <a:ea typeface="Times New Roman" panose="02020603050405020304" pitchFamily="18" charset="0"/>
              </a:rPr>
              <a:t>. Bien que </a:t>
            </a:r>
            <a:r>
              <a:rPr lang="en-US" sz="1800" dirty="0" err="1">
                <a:solidFill>
                  <a:srgbClr val="000000"/>
                </a:solidFill>
                <a:effectLst/>
                <a:latin typeface="Times New Roman" panose="02020603050405020304" pitchFamily="18" charset="0"/>
                <a:ea typeface="Times New Roman" panose="02020603050405020304" pitchFamily="18" charset="0"/>
              </a:rPr>
              <a:t>nettement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moins</a:t>
            </a:r>
            <a:r>
              <a:rPr lang="en-US" sz="1800" dirty="0">
                <a:solidFill>
                  <a:srgbClr val="000000"/>
                </a:solidFill>
                <a:effectLst/>
                <a:latin typeface="Times New Roman" panose="02020603050405020304" pitchFamily="18" charset="0"/>
                <a:ea typeface="Times New Roman" panose="02020603050405020304" pitchFamily="18" charset="0"/>
              </a:rPr>
              <a:t> puissant pour </a:t>
            </a:r>
            <a:r>
              <a:rPr lang="en-US" sz="1800" dirty="0" err="1">
                <a:solidFill>
                  <a:srgbClr val="000000"/>
                </a:solidFill>
                <a:effectLst/>
                <a:latin typeface="Times New Roman" panose="02020603050405020304" pitchFamily="18" charset="0"/>
                <a:ea typeface="Times New Roman" panose="02020603050405020304" pitchFamily="18" charset="0"/>
              </a:rPr>
              <a:t>l’inférence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qu’un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langage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entièrement</a:t>
            </a:r>
            <a:r>
              <a:rPr lang="en-US" sz="1800" dirty="0">
                <a:solidFill>
                  <a:srgbClr val="000000"/>
                </a:solidFill>
                <a:effectLst/>
                <a:latin typeface="Times New Roman" panose="02020603050405020304" pitchFamily="18" charset="0"/>
                <a:ea typeface="Times New Roman" panose="02020603050405020304" pitchFamily="18" charset="0"/>
              </a:rPr>
              <a:t> compatible DL </a:t>
            </a:r>
            <a:r>
              <a:rPr lang="en-US" sz="1800" dirty="0" err="1">
                <a:solidFill>
                  <a:srgbClr val="000000"/>
                </a:solidFill>
                <a:effectLst/>
                <a:latin typeface="Times New Roman" panose="02020603050405020304" pitchFamily="18" charset="0"/>
                <a:ea typeface="Times New Roman" panose="02020603050405020304" pitchFamily="18" charset="0"/>
              </a:rPr>
              <a:t>comme</a:t>
            </a:r>
            <a:r>
              <a:rPr lang="en-US" sz="1800" dirty="0">
                <a:solidFill>
                  <a:srgbClr val="000000"/>
                </a:solidFill>
                <a:effectLst/>
                <a:latin typeface="Times New Roman" panose="02020603050405020304" pitchFamily="18" charset="0"/>
                <a:ea typeface="Times New Roman" panose="02020603050405020304" pitchFamily="18" charset="0"/>
              </a:rPr>
              <a:t> OWL, le </a:t>
            </a:r>
            <a:r>
              <a:rPr lang="en-US" sz="1800" dirty="0" err="1">
                <a:solidFill>
                  <a:srgbClr val="000000"/>
                </a:solidFill>
                <a:effectLst/>
                <a:latin typeface="Times New Roman" panose="02020603050405020304" pitchFamily="18" charset="0"/>
                <a:ea typeface="Times New Roman" panose="02020603050405020304" pitchFamily="18" charset="0"/>
              </a:rPr>
              <a:t>langage</a:t>
            </a:r>
            <a:r>
              <a:rPr lang="en-US" sz="1800" dirty="0">
                <a:solidFill>
                  <a:srgbClr val="000000"/>
                </a:solidFill>
                <a:effectLst/>
                <a:latin typeface="Times New Roman" panose="02020603050405020304" pitchFamily="18" charset="0"/>
                <a:ea typeface="Times New Roman" panose="02020603050405020304" pitchFamily="18" charset="0"/>
              </a:rPr>
              <a:t> OBO </a:t>
            </a:r>
            <a:r>
              <a:rPr lang="en-US" sz="1800" dirty="0" err="1">
                <a:solidFill>
                  <a:srgbClr val="000000"/>
                </a:solidFill>
                <a:effectLst/>
                <a:latin typeface="Times New Roman" panose="02020603050405020304" pitchFamily="18" charset="0"/>
                <a:ea typeface="Times New Roman" panose="02020603050405020304" pitchFamily="18" charset="0"/>
              </a:rPr>
              <a:t>facilite</a:t>
            </a:r>
            <a:r>
              <a:rPr lang="en-US" sz="1800" dirty="0">
                <a:solidFill>
                  <a:srgbClr val="000000"/>
                </a:solidFill>
                <a:effectLst/>
                <a:latin typeface="Times New Roman" panose="02020603050405020304" pitchFamily="18" charset="0"/>
                <a:ea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rPr>
              <a:t>déclaration</a:t>
            </a:r>
            <a:r>
              <a:rPr lang="en-US" sz="1800" dirty="0">
                <a:solidFill>
                  <a:srgbClr val="000000"/>
                </a:solidFill>
                <a:effectLst/>
                <a:latin typeface="Times New Roman" panose="02020603050405020304" pitchFamily="18" charset="0"/>
                <a:ea typeface="Times New Roman" panose="02020603050405020304" pitchFamily="18" charset="0"/>
              </a:rPr>
              <a:t> des relations entre les classes </a:t>
            </a:r>
            <a:r>
              <a:rPr lang="en-US" sz="1800" dirty="0" err="1">
                <a:solidFill>
                  <a:srgbClr val="000000"/>
                </a:solidFill>
                <a:effectLst/>
                <a:latin typeface="Times New Roman" panose="02020603050405020304" pitchFamily="18" charset="0"/>
                <a:ea typeface="Times New Roman" panose="02020603050405020304" pitchFamily="18" charset="0"/>
              </a:rPr>
              <a:t>d’objets</a:t>
            </a:r>
            <a:r>
              <a:rPr lang="en-US" sz="1800" dirty="0">
                <a:solidFill>
                  <a:srgbClr val="000000"/>
                </a:solidFill>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rtl="0"/>
            <a:fld id="{7C4E7652-46AF-4259-BAE2-54978EA077CD}" type="slidenum">
              <a:rPr lang="fr-FR" noProof="0" smtClean="0"/>
              <a:pPr rtl="0"/>
              <a:t>19</a:t>
            </a:fld>
            <a:endParaRPr lang="fr-FR" noProof="0"/>
          </a:p>
        </p:txBody>
      </p:sp>
    </p:spTree>
    <p:extLst>
      <p:ext uri="{BB962C8B-B14F-4D97-AF65-F5344CB8AC3E}">
        <p14:creationId xmlns:p14="http://schemas.microsoft.com/office/powerpoint/2010/main" val="306577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b="0" i="0" dirty="0">
                <a:solidFill>
                  <a:srgbClr val="333333"/>
                </a:solidFill>
                <a:effectLst/>
                <a:latin typeface="Georgia" panose="02040502050405020303" pitchFamily="18" charset="0"/>
              </a:rPr>
              <a:t>Nous avons récupéré une liste de 615 facteurs de transcription humaine connus et les ensembles de gènes qu’ils régulent. Ces ensembles sont généralement récursifs car de nombreux gènes régulés sont eux-mêmes associés à des facteurs de transcription</a:t>
            </a:r>
          </a:p>
          <a:p>
            <a:r>
              <a:rPr lang="fr-CA" b="0" i="0" dirty="0">
                <a:solidFill>
                  <a:srgbClr val="333333"/>
                </a:solidFill>
                <a:effectLst/>
                <a:latin typeface="Georgia" panose="02040502050405020303" pitchFamily="18" charset="0"/>
              </a:rPr>
              <a:t>En reliant les facteurs de transcription aux gènes et en élargissant les nœuds récursifs, nous pouvons créer un vaste réseau (et souvent partiellement cyclique) de gènes qui se trouvent dans la sphère d’influence d’un facteur de transcription. </a:t>
            </a:r>
          </a:p>
        </p:txBody>
      </p:sp>
      <p:sp>
        <p:nvSpPr>
          <p:cNvPr id="4" name="Espace réservé du numéro de diapositive 3"/>
          <p:cNvSpPr>
            <a:spLocks noGrp="1"/>
          </p:cNvSpPr>
          <p:nvPr>
            <p:ph type="sldNum" sz="quarter" idx="5"/>
          </p:nvPr>
        </p:nvSpPr>
        <p:spPr/>
        <p:txBody>
          <a:bodyPr/>
          <a:lstStyle/>
          <a:p>
            <a:pPr rtl="0"/>
            <a:fld id="{7C4E7652-46AF-4259-BAE2-54978EA077CD}" type="slidenum">
              <a:rPr lang="fr-FR" noProof="0" smtClean="0"/>
              <a:pPr rtl="0"/>
              <a:t>20</a:t>
            </a:fld>
            <a:endParaRPr lang="fr-FR" noProof="0"/>
          </a:p>
        </p:txBody>
      </p:sp>
    </p:spTree>
    <p:extLst>
      <p:ext uri="{BB962C8B-B14F-4D97-AF65-F5344CB8AC3E}">
        <p14:creationId xmlns:p14="http://schemas.microsoft.com/office/powerpoint/2010/main" val="1758893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b="0" i="0" dirty="0">
                <a:solidFill>
                  <a:srgbClr val="333333"/>
                </a:solidFill>
                <a:effectLst/>
                <a:latin typeface="Georgia" panose="02040502050405020303" pitchFamily="18" charset="0"/>
              </a:rPr>
              <a:t>Le modèle sémantique du réseau d’annotation go et de facteur de transcription pourrait à ce stade être fusionné avec le modèle sémantique quantitatif extrait de </a:t>
            </a:r>
            <a:r>
              <a:rPr lang="fr-CA" b="0" i="0" dirty="0" err="1">
                <a:solidFill>
                  <a:srgbClr val="333333"/>
                </a:solidFill>
                <a:effectLst/>
                <a:latin typeface="Georgia" panose="02040502050405020303" pitchFamily="18" charset="0"/>
              </a:rPr>
              <a:t>Corvus</a:t>
            </a:r>
            <a:r>
              <a:rPr lang="fr-CA" b="0" i="0" dirty="0">
                <a:solidFill>
                  <a:srgbClr val="333333"/>
                </a:solidFill>
                <a:effectLst/>
                <a:latin typeface="Georgia" panose="02040502050405020303" pitchFamily="18" charset="0"/>
              </a:rPr>
              <a:t>,</a:t>
            </a:r>
          </a:p>
          <a:p>
            <a:r>
              <a:rPr lang="fr-CA" b="0" i="0" dirty="0">
                <a:solidFill>
                  <a:srgbClr val="333333"/>
                </a:solidFill>
                <a:effectLst/>
                <a:latin typeface="Georgia" panose="02040502050405020303" pitchFamily="18" charset="0"/>
              </a:rPr>
              <a:t>Ce modèle sémantique fusionné peut maintenant être interrogé à l’aide de SPARQL. Ici nous </a:t>
            </a:r>
            <a:r>
              <a:rPr lang="fr-CA" b="0" i="0" dirty="0" err="1">
                <a:solidFill>
                  <a:srgbClr val="333333"/>
                </a:solidFill>
                <a:effectLst/>
                <a:latin typeface="Georgia" panose="02040502050405020303" pitchFamily="18" charset="0"/>
              </a:rPr>
              <a:t>qvons</a:t>
            </a:r>
            <a:r>
              <a:rPr lang="fr-CA" b="0" i="0" dirty="0">
                <a:solidFill>
                  <a:srgbClr val="333333"/>
                </a:solidFill>
                <a:effectLst/>
                <a:latin typeface="Georgia" panose="02040502050405020303" pitchFamily="18" charset="0"/>
              </a:rPr>
              <a:t> L’architecture complète de notre configuration pour créer un graphique RDF à partir de </a:t>
            </a:r>
            <a:r>
              <a:rPr lang="fr-CA" b="0" i="0" dirty="0" err="1">
                <a:solidFill>
                  <a:srgbClr val="333333"/>
                </a:solidFill>
                <a:effectLst/>
                <a:latin typeface="Georgia" panose="02040502050405020303" pitchFamily="18" charset="0"/>
              </a:rPr>
              <a:t>Corvus</a:t>
            </a:r>
            <a:r>
              <a:rPr lang="fr-CA" b="0" i="0" dirty="0">
                <a:solidFill>
                  <a:srgbClr val="333333"/>
                </a:solidFill>
                <a:effectLst/>
                <a:latin typeface="Georgia" panose="02040502050405020303" pitchFamily="18" charset="0"/>
              </a:rPr>
              <a:t> et le fusionner avec le graphique GO</a:t>
            </a:r>
            <a:endParaRPr lang="fr-FR" dirty="0"/>
          </a:p>
        </p:txBody>
      </p:sp>
      <p:sp>
        <p:nvSpPr>
          <p:cNvPr id="4" name="Espace réservé du numéro de diapositive 3"/>
          <p:cNvSpPr>
            <a:spLocks noGrp="1"/>
          </p:cNvSpPr>
          <p:nvPr>
            <p:ph type="sldNum" sz="quarter" idx="5"/>
          </p:nvPr>
        </p:nvSpPr>
        <p:spPr/>
        <p:txBody>
          <a:bodyPr/>
          <a:lstStyle/>
          <a:p>
            <a:pPr rtl="0"/>
            <a:fld id="{7C4E7652-46AF-4259-BAE2-54978EA077CD}" type="slidenum">
              <a:rPr lang="fr-FR" noProof="0" smtClean="0"/>
              <a:pPr rtl="0"/>
              <a:t>21</a:t>
            </a:fld>
            <a:endParaRPr lang="fr-FR" noProof="0"/>
          </a:p>
        </p:txBody>
      </p:sp>
    </p:spTree>
    <p:extLst>
      <p:ext uri="{BB962C8B-B14F-4D97-AF65-F5344CB8AC3E}">
        <p14:creationId xmlns:p14="http://schemas.microsoft.com/office/powerpoint/2010/main" val="1087932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Requete</a:t>
            </a:r>
            <a:r>
              <a:rPr lang="fr-FR" dirty="0" smtClean="0"/>
              <a:t> 1. Rapport basic sur les classes de l’ontologie. Pour chaque classe on obtient sa définition et sa </a:t>
            </a:r>
            <a:r>
              <a:rPr lang="fr-FR" dirty="0" err="1" smtClean="0"/>
              <a:t>réference</a:t>
            </a:r>
            <a:r>
              <a:rPr lang="fr-FR" dirty="0" smtClean="0"/>
              <a:t>. </a:t>
            </a:r>
            <a:endParaRPr lang="en-US" dirty="0"/>
          </a:p>
        </p:txBody>
      </p:sp>
      <p:sp>
        <p:nvSpPr>
          <p:cNvPr id="4" name="Espace réservé du numéro de diapositive 3"/>
          <p:cNvSpPr>
            <a:spLocks noGrp="1"/>
          </p:cNvSpPr>
          <p:nvPr>
            <p:ph type="sldNum" sz="quarter" idx="10"/>
          </p:nvPr>
        </p:nvSpPr>
        <p:spPr/>
        <p:txBody>
          <a:bodyPr/>
          <a:lstStyle/>
          <a:p>
            <a:pPr rtl="0"/>
            <a:fld id="{7C4E7652-46AF-4259-BAE2-54978EA077CD}" type="slidenum">
              <a:rPr lang="fr-FR" noProof="0" smtClean="0"/>
              <a:pPr rtl="0"/>
              <a:t>22</a:t>
            </a:fld>
            <a:endParaRPr lang="fr-FR" noProof="0"/>
          </a:p>
        </p:txBody>
      </p:sp>
    </p:spTree>
    <p:extLst>
      <p:ext uri="{BB962C8B-B14F-4D97-AF65-F5344CB8AC3E}">
        <p14:creationId xmlns:p14="http://schemas.microsoft.com/office/powerpoint/2010/main" val="16929126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e 9">
            <a:extLst>
              <a:ext uri="{FF2B5EF4-FFF2-40B4-BE49-F238E27FC236}">
                <a16:creationId xmlns=""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sme 10">
              <a:extLst>
                <a:ext uri="{FF2B5EF4-FFF2-40B4-BE49-F238E27FC236}">
                  <a16:creationId xmlns="" xmlns:a16="http://schemas.microsoft.com/office/drawing/2014/main" id="{F66236F9-EA1F-4D2A-84DE-EC04F9972C4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57200" y="-10825"/>
              <a:ext cx="3429000" cy="3181546"/>
            </a:xfrm>
            <a:prstGeom prst="rect">
              <a:avLst/>
            </a:prstGeom>
          </p:spPr>
        </p:pic>
        <p:pic>
          <p:nvPicPr>
            <p:cNvPr id="12" name="Graphisme 11">
              <a:extLst>
                <a:ext uri="{FF2B5EF4-FFF2-40B4-BE49-F238E27FC236}">
                  <a16:creationId xmlns="" xmlns:a16="http://schemas.microsoft.com/office/drawing/2014/main" id="{32A12C4E-53AE-4900-9783-F6190544083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295401" y="-10825"/>
              <a:ext cx="7848600" cy="3522243"/>
            </a:xfrm>
            <a:prstGeom prst="rect">
              <a:avLst/>
            </a:prstGeom>
          </p:spPr>
        </p:pic>
        <p:pic>
          <p:nvPicPr>
            <p:cNvPr id="13" name="Graphisme 12">
              <a:extLst>
                <a:ext uri="{FF2B5EF4-FFF2-40B4-BE49-F238E27FC236}">
                  <a16:creationId xmlns="" xmlns:a16="http://schemas.microsoft.com/office/drawing/2014/main" id="{A14E049B-6FD4-487E-927B-506983629A35}"/>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831825" y="2232482"/>
              <a:ext cx="1282976" cy="1108588"/>
            </a:xfrm>
            <a:prstGeom prst="rect">
              <a:avLst/>
            </a:prstGeom>
          </p:spPr>
        </p:pic>
        <p:pic>
          <p:nvPicPr>
            <p:cNvPr id="14" name="Graphisme 13">
              <a:extLst>
                <a:ext uri="{FF2B5EF4-FFF2-40B4-BE49-F238E27FC236}">
                  <a16:creationId xmlns="" xmlns:a16="http://schemas.microsoft.com/office/drawing/2014/main" id="{EF27E3F5-0D4D-492C-8A3E-50BC30CEFD28}"/>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a:off x="-1" y="2962082"/>
              <a:ext cx="2757625" cy="3542488"/>
            </a:xfrm>
            <a:prstGeom prst="rect">
              <a:avLst/>
            </a:prstGeom>
          </p:spPr>
        </p:pic>
        <p:pic>
          <p:nvPicPr>
            <p:cNvPr id="15" name="Graphisme 14">
              <a:extLst>
                <a:ext uri="{FF2B5EF4-FFF2-40B4-BE49-F238E27FC236}">
                  <a16:creationId xmlns="" xmlns:a16="http://schemas.microsoft.com/office/drawing/2014/main" id="{36D4FF91-8818-4598-AC9F-B8C2FA867C0F}"/>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 y="2313169"/>
              <a:ext cx="2259131" cy="2895506"/>
            </a:xfrm>
            <a:prstGeom prst="rect">
              <a:avLst/>
            </a:prstGeom>
          </p:spPr>
        </p:pic>
      </p:grpSp>
      <p:sp>
        <p:nvSpPr>
          <p:cNvPr id="8" name="Titre 7"/>
          <p:cNvSpPr>
            <a:spLocks noGrp="1"/>
          </p:cNvSpPr>
          <p:nvPr>
            <p:ph type="ctrTitle"/>
          </p:nvPr>
        </p:nvSpPr>
        <p:spPr>
          <a:xfrm>
            <a:off x="3276600" y="1213332"/>
            <a:ext cx="5326856" cy="1425577"/>
          </a:xfrm>
        </p:spPr>
        <p:txBody>
          <a:bodyPr rtlCol="0" anchor="b"/>
          <a:lstStyle>
            <a:lvl1pPr algn="r">
              <a:defRPr sz="4500" b="1">
                <a:solidFill>
                  <a:schemeClr val="bg2"/>
                </a:solidFill>
              </a:defRPr>
            </a:lvl1pPr>
          </a:lstStyle>
          <a:p>
            <a:pPr rtl="0"/>
            <a:r>
              <a:rPr lang="fr-FR" noProof="0"/>
              <a:t>Modifiez le style du titre</a:t>
            </a:r>
          </a:p>
        </p:txBody>
      </p:sp>
      <p:sp>
        <p:nvSpPr>
          <p:cNvPr id="9" name="Sous-titre 8"/>
          <p:cNvSpPr>
            <a:spLocks noGrp="1"/>
          </p:cNvSpPr>
          <p:nvPr>
            <p:ph type="subTitle" idx="1"/>
          </p:nvPr>
        </p:nvSpPr>
        <p:spPr>
          <a:xfrm>
            <a:off x="4724400" y="3849666"/>
            <a:ext cx="3879056" cy="1234575"/>
          </a:xfrm>
          <a:noFill/>
        </p:spPr>
        <p:txBody>
          <a:bodyPr rtlCol="0"/>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noProof="0"/>
              <a:t>Modifiez le style des sous-titres du masque</a:t>
            </a:r>
          </a:p>
        </p:txBody>
      </p:sp>
      <p:sp>
        <p:nvSpPr>
          <p:cNvPr id="28" name="Espace réservé de la date 27"/>
          <p:cNvSpPr>
            <a:spLocks noGrp="1"/>
          </p:cNvSpPr>
          <p:nvPr>
            <p:ph type="dt" sz="half" idx="10"/>
          </p:nvPr>
        </p:nvSpPr>
        <p:spPr>
          <a:xfrm>
            <a:off x="2812256" y="6322007"/>
            <a:ext cx="5791200" cy="365125"/>
          </a:xfrm>
          <a:prstGeom prst="rect">
            <a:avLst/>
          </a:prstGeom>
        </p:spPr>
        <p:txBody>
          <a:bodyPr tIns="0" bIns="0" rtlCol="0" anchor="t"/>
          <a:lstStyle>
            <a:lvl1pPr algn="r">
              <a:defRPr sz="1000"/>
            </a:lvl1pPr>
          </a:lstStyle>
          <a:p>
            <a:fld id="{E1248C01-796A-4875-96C2-6CEEE2617F27}" type="datetime1">
              <a:rPr lang="fr-FR" smtClean="0"/>
              <a:pPr/>
              <a:t>14/03/2022</a:t>
            </a:fld>
            <a:endParaRPr lang="fr-FR" dirty="0"/>
          </a:p>
        </p:txBody>
      </p:sp>
      <p:sp>
        <p:nvSpPr>
          <p:cNvPr id="17" name="Espace réservé du pied de page 16"/>
          <p:cNvSpPr>
            <a:spLocks noGrp="1"/>
          </p:cNvSpPr>
          <p:nvPr>
            <p:ph type="ftr" sz="quarter" idx="11"/>
          </p:nvPr>
        </p:nvSpPr>
        <p:spPr>
          <a:xfrm>
            <a:off x="2812256" y="5960055"/>
            <a:ext cx="5791200" cy="365125"/>
          </a:xfrm>
        </p:spPr>
        <p:txBody>
          <a:bodyPr tIns="0" bIns="0" rtlCol="0" anchor="b"/>
          <a:lstStyle>
            <a:lvl1pPr algn="r">
              <a:defRPr sz="1100"/>
            </a:lvl1pPr>
          </a:lstStyle>
          <a:p>
            <a:pPr algn="r" rtl="0"/>
            <a:endParaRPr lang="fr-FR" sz="1100"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66344" y="384048"/>
            <a:ext cx="4636008" cy="676656"/>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457200" y="1600200"/>
            <a:ext cx="8229600" cy="4572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a:xfrm>
            <a:off x="5870448" y="173195"/>
            <a:ext cx="2212848" cy="300831"/>
          </a:xfrm>
        </p:spPr>
        <p:txBody>
          <a:bodyPr rtlCol="0"/>
          <a:lstStyle>
            <a:lvl1pPr>
              <a:defRPr/>
            </a:lvl1pPr>
          </a:lstStyle>
          <a:p>
            <a:pPr rtl="0"/>
            <a:r>
              <a:rPr lang="fr-FR" noProof="0"/>
              <a:t>www.website.com</a:t>
            </a:r>
          </a:p>
        </p:txBody>
      </p:sp>
      <p:sp>
        <p:nvSpPr>
          <p:cNvPr id="6" name="Espace réservé du numéro de diapositive 5"/>
          <p:cNvSpPr>
            <a:spLocks noGrp="1"/>
          </p:cNvSpPr>
          <p:nvPr>
            <p:ph type="sldNum" sz="quarter" idx="12"/>
          </p:nvPr>
        </p:nvSpPr>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pSp>
        <p:nvGrpSpPr>
          <p:cNvPr id="11" name="Groupe 10">
            <a:extLst>
              <a:ext uri="{FF2B5EF4-FFF2-40B4-BE49-F238E27FC236}">
                <a16:creationId xmlns=""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sme 11">
              <a:extLst>
                <a:ext uri="{FF2B5EF4-FFF2-40B4-BE49-F238E27FC236}">
                  <a16:creationId xmlns="" xmlns:a16="http://schemas.microsoft.com/office/drawing/2014/main" id="{323EE1CF-2D6B-4E08-B98D-D9F9B91968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48301" y="-37306"/>
              <a:ext cx="3167415" cy="609600"/>
            </a:xfrm>
            <a:prstGeom prst="rect">
              <a:avLst/>
            </a:prstGeom>
          </p:spPr>
        </p:pic>
        <p:pic>
          <p:nvPicPr>
            <p:cNvPr id="13" name="Graphisme 12">
              <a:extLst>
                <a:ext uri="{FF2B5EF4-FFF2-40B4-BE49-F238E27FC236}">
                  <a16:creationId xmlns="" xmlns:a16="http://schemas.microsoft.com/office/drawing/2014/main" id="{2AA44434-8959-4391-901A-0B056114A27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334000" y="-37306"/>
              <a:ext cx="819150" cy="895350"/>
            </a:xfrm>
            <a:prstGeom prst="rect">
              <a:avLst/>
            </a:prstGeom>
          </p:spPr>
        </p:pic>
      </p:grpSp>
      <p:sp>
        <p:nvSpPr>
          <p:cNvPr id="2" name="Titre 1">
            <a:extLst>
              <a:ext uri="{FF2B5EF4-FFF2-40B4-BE49-F238E27FC236}">
                <a16:creationId xmlns="" xmlns:a16="http://schemas.microsoft.com/office/drawing/2014/main" id="{33133CFB-98CB-4408-8818-24F931AC137B}"/>
              </a:ext>
            </a:extLst>
          </p:cNvPr>
          <p:cNvSpPr>
            <a:spLocks noGrp="1"/>
          </p:cNvSpPr>
          <p:nvPr>
            <p:ph type="title"/>
          </p:nvPr>
        </p:nvSpPr>
        <p:spPr/>
        <p:txBody>
          <a:bodyPr rtlCol="0"/>
          <a:lstStyle/>
          <a:p>
            <a:pPr rtl="0"/>
            <a:r>
              <a:rPr lang="fr-FR" noProof="0"/>
              <a:t>Modifiez le style du titre</a:t>
            </a:r>
          </a:p>
        </p:txBody>
      </p:sp>
      <p:sp>
        <p:nvSpPr>
          <p:cNvPr id="3" name="Espace réservé du pied de page 2">
            <a:extLst>
              <a:ext uri="{FF2B5EF4-FFF2-40B4-BE49-F238E27FC236}">
                <a16:creationId xmlns="" xmlns:a16="http://schemas.microsoft.com/office/drawing/2014/main" id="{A6EE7E31-13F0-404F-BFFF-EE236EB5D4B4}"/>
              </a:ext>
            </a:extLst>
          </p:cNvPr>
          <p:cNvSpPr>
            <a:spLocks noGrp="1"/>
          </p:cNvSpPr>
          <p:nvPr>
            <p:ph type="ftr" sz="quarter" idx="10"/>
          </p:nvPr>
        </p:nvSpPr>
        <p:spPr/>
        <p:txBody>
          <a:bodyPr rtlCol="0"/>
          <a:lstStyle/>
          <a:p>
            <a:pPr rtl="0"/>
            <a:r>
              <a:rPr lang="fr-FR" noProof="0"/>
              <a:t>www.website.com</a:t>
            </a:r>
          </a:p>
        </p:txBody>
      </p:sp>
      <p:sp>
        <p:nvSpPr>
          <p:cNvPr id="4" name="Espace réservé du numéro de diapositive 3">
            <a:extLst>
              <a:ext uri="{FF2B5EF4-FFF2-40B4-BE49-F238E27FC236}">
                <a16:creationId xmlns="" xmlns:a16="http://schemas.microsoft.com/office/drawing/2014/main" id="{04FC6F67-BAE4-413D-8066-1E361D58912A}"/>
              </a:ext>
            </a:extLst>
          </p:cNvPr>
          <p:cNvSpPr>
            <a:spLocks noGrp="1"/>
          </p:cNvSpPr>
          <p:nvPr>
            <p:ph type="sldNum" sz="quarter" idx="11"/>
          </p:nvPr>
        </p:nvSpPr>
        <p:spPr/>
        <p:txBody>
          <a:bodyPr rtlCol="0"/>
          <a:lstStyle/>
          <a:p>
            <a:pPr rtl="0"/>
            <a:fld id="{49598980-D22C-4904-9F8F-3DB09B2ECD84}" type="slidenum">
              <a:rPr lang="fr-FR" noProof="0" smtClean="0"/>
              <a:pPr/>
              <a:t>‹N°›</a:t>
            </a:fld>
            <a:endParaRPr lang="fr-FR" noProof="0"/>
          </a:p>
        </p:txBody>
      </p:sp>
      <p:sp>
        <p:nvSpPr>
          <p:cNvPr id="14" name="Espace réservé du contenu 2">
            <a:extLst>
              <a:ext uri="{FF2B5EF4-FFF2-40B4-BE49-F238E27FC236}">
                <a16:creationId xmlns="" xmlns:a16="http://schemas.microsoft.com/office/drawing/2014/main" id="{DF566D8F-E696-41DE-BA1C-A8D0C7F03EDA}"/>
              </a:ext>
            </a:extLst>
          </p:cNvPr>
          <p:cNvSpPr>
            <a:spLocks noGrp="1"/>
          </p:cNvSpPr>
          <p:nvPr>
            <p:ph idx="1" hasCustomPrompt="1"/>
          </p:nvPr>
        </p:nvSpPr>
        <p:spPr>
          <a:xfrm>
            <a:off x="457200" y="1425655"/>
            <a:ext cx="7726680" cy="571500"/>
          </a:xfrm>
        </p:spPr>
        <p:txBody>
          <a:bodyPr rtlCol="0">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rtl="0"/>
            <a:r>
              <a:rPr lang="fr-FR" noProof="0"/>
              <a:t>Modifiez les styles du texte du masque</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marL="182880" algn="l">
              <a:defRPr/>
            </a:lvl1pPr>
          </a:lstStyle>
          <a:p>
            <a:pPr rtl="0"/>
            <a:r>
              <a:rPr lang="fr-FR" noProof="0"/>
              <a:t>Cliquez pour modifier le style du titre</a:t>
            </a:r>
          </a:p>
        </p:txBody>
      </p:sp>
      <p:sp>
        <p:nvSpPr>
          <p:cNvPr id="3" name="Espace réservé du contenu 2"/>
          <p:cNvSpPr>
            <a:spLocks noGrp="1"/>
          </p:cNvSpPr>
          <p:nvPr>
            <p:ph sz="half" idx="1" hasCustomPrompt="1"/>
          </p:nvPr>
        </p:nvSpPr>
        <p:spPr>
          <a:xfrm>
            <a:off x="457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4648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70448" y="173195"/>
            <a:ext cx="2212848" cy="301752"/>
          </a:xfrm>
        </p:spPr>
        <p:txBody>
          <a:bodyPr rtlCol="0"/>
          <a:lstStyle/>
          <a:p>
            <a:pPr rtl="0"/>
            <a:r>
              <a:rPr lang="fr-FR" noProof="0"/>
              <a:t>www.website.com</a:t>
            </a:r>
          </a:p>
        </p:txBody>
      </p:sp>
      <p:sp>
        <p:nvSpPr>
          <p:cNvPr id="9" name="Espace réservé du numéro de diapositive 6">
            <a:extLst>
              <a:ext uri="{FF2B5EF4-FFF2-40B4-BE49-F238E27FC236}">
                <a16:creationId xmlns="" xmlns:a16="http://schemas.microsoft.com/office/drawing/2014/main" id="{B32CA5EA-865E-4EF0-89BB-61FD6EFE265C}"/>
              </a:ext>
            </a:extLst>
          </p:cNvPr>
          <p:cNvSpPr>
            <a:spLocks noGrp="1"/>
          </p:cNvSpPr>
          <p:nvPr>
            <p:ph type="sldNum" sz="quarter" idx="12"/>
          </p:nvPr>
        </p:nvSpPr>
        <p:spPr>
          <a:xfrm>
            <a:off x="8180070" y="173195"/>
            <a:ext cx="502920" cy="301752"/>
          </a:xfrm>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295400"/>
            <a:ext cx="914400" cy="5015864"/>
          </a:xfrm>
        </p:spPr>
        <p:txBody>
          <a:bodyPr vert="vert270" rtlCol="0" anchor="b"/>
          <a:lstStyle>
            <a:lvl1pPr marL="0" marR="18288" algn="r">
              <a:spcBef>
                <a:spcPts val="0"/>
              </a:spcBef>
              <a:buNone/>
              <a:defRPr sz="2900" b="0" cap="all"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1135856" y="1295400"/>
            <a:ext cx="2438400" cy="5015864"/>
          </a:xfrm>
        </p:spPr>
        <p:txBody>
          <a:bodyPr rtlCol="0"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651250" y="1295400"/>
            <a:ext cx="5276088" cy="5013960"/>
          </a:xfrm>
        </p:spPr>
        <p:txBody>
          <a:bodyPr rtlCol="0">
            <a:normAutofit/>
          </a:bodyPr>
          <a:lstStyle>
            <a:lvl1pPr>
              <a:spcBef>
                <a:spcPts val="0"/>
              </a:spcBef>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67400" y="173195"/>
            <a:ext cx="2324196" cy="301752"/>
          </a:xfrm>
        </p:spPr>
        <p:txBody>
          <a:bodyPr rtlCol="0"/>
          <a:lstStyle>
            <a:lvl1pPr>
              <a:defRPr sz="1200"/>
            </a:lvl1pPr>
          </a:lstStyle>
          <a:p>
            <a:pPr rtl="0"/>
            <a:r>
              <a:rPr lang="fr-FR" noProof="0"/>
              <a:t>www.website.com</a:t>
            </a:r>
          </a:p>
        </p:txBody>
      </p:sp>
      <p:sp>
        <p:nvSpPr>
          <p:cNvPr id="9" name="Espace réservé du numéro de diapositive 6">
            <a:extLst>
              <a:ext uri="{FF2B5EF4-FFF2-40B4-BE49-F238E27FC236}">
                <a16:creationId xmlns="" xmlns:a16="http://schemas.microsoft.com/office/drawing/2014/main" id="{BD5BE3E6-AFB3-460C-834B-D73EE2A7C06F}"/>
              </a:ext>
            </a:extLst>
          </p:cNvPr>
          <p:cNvSpPr>
            <a:spLocks noGrp="1"/>
          </p:cNvSpPr>
          <p:nvPr>
            <p:ph type="sldNum" sz="quarter" idx="12"/>
          </p:nvPr>
        </p:nvSpPr>
        <p:spPr>
          <a:xfrm>
            <a:off x="8191596" y="173195"/>
            <a:ext cx="502920" cy="301752"/>
          </a:xfrm>
        </p:spPr>
        <p:txBody>
          <a:bodyPr rtlCol="0"/>
          <a:lstStyle>
            <a:lvl1pPr>
              <a:defRPr sz="1200"/>
            </a:lvl1pPr>
          </a:lstStyle>
          <a:p>
            <a:pPr rtl="0"/>
            <a:fld id="{FEA1243F-3000-4347-94A4-FBDEAD3122CB}" type="slidenum">
              <a:rPr lang="fr-FR" noProof="0" smtClean="0"/>
              <a:pPr/>
              <a:t>‹N°›</a:t>
            </a:fld>
            <a:endParaRPr lang="fr-FR" noProof="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e 19">
            <a:extLst>
              <a:ext uri="{FF2B5EF4-FFF2-40B4-BE49-F238E27FC236}">
                <a16:creationId xmlns=""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que 17">
              <a:extLst>
                <a:ext uri="{FF2B5EF4-FFF2-40B4-BE49-F238E27FC236}">
                  <a16:creationId xmlns="" xmlns:a16="http://schemas.microsoft.com/office/drawing/2014/main" id="{9309AE25-B267-4B83-A0CB-35016E70EE6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5448301" y="-37306"/>
              <a:ext cx="3167415" cy="609600"/>
            </a:xfrm>
            <a:prstGeom prst="rect">
              <a:avLst/>
            </a:prstGeom>
          </p:spPr>
        </p:pic>
        <p:pic>
          <p:nvPicPr>
            <p:cNvPr id="19" name="Graphisme 18">
              <a:extLst>
                <a:ext uri="{FF2B5EF4-FFF2-40B4-BE49-F238E27FC236}">
                  <a16:creationId xmlns="" xmlns:a16="http://schemas.microsoft.com/office/drawing/2014/main" id="{61BEEC28-F63A-4526-A6C3-33CFC7679C23}"/>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334000" y="-37306"/>
              <a:ext cx="819150" cy="895350"/>
            </a:xfrm>
            <a:prstGeom prst="rect">
              <a:avLst/>
            </a:prstGeom>
          </p:spPr>
        </p:pic>
      </p:grpSp>
      <p:sp>
        <p:nvSpPr>
          <p:cNvPr id="22" name="Espace réservé du titre 21"/>
          <p:cNvSpPr>
            <a:spLocks noGrp="1"/>
          </p:cNvSpPr>
          <p:nvPr>
            <p:ph type="title"/>
          </p:nvPr>
        </p:nvSpPr>
        <p:spPr>
          <a:xfrm>
            <a:off x="466725" y="381198"/>
            <a:ext cx="4638674" cy="675926"/>
          </a:xfrm>
          <a:prstGeom prst="rect">
            <a:avLst/>
          </a:prstGeom>
        </p:spPr>
        <p:txBody>
          <a:bodyPr vert="horz" lIns="0" rIns="0" rtlCol="0" anchor="ctr">
            <a:noAutofit/>
          </a:bodyPr>
          <a:lstStyle/>
          <a:p>
            <a:pPr rtl="0"/>
            <a:endParaRPr lang="fr-FR" noProof="0"/>
          </a:p>
        </p:txBody>
      </p:sp>
      <p:sp>
        <p:nvSpPr>
          <p:cNvPr id="13" name="Espace réservé du texte 12"/>
          <p:cNvSpPr>
            <a:spLocks noGrp="1"/>
          </p:cNvSpPr>
          <p:nvPr>
            <p:ph type="body" idx="1"/>
          </p:nvPr>
        </p:nvSpPr>
        <p:spPr>
          <a:xfrm>
            <a:off x="457200" y="1566839"/>
            <a:ext cx="8229600" cy="4572000"/>
          </a:xfrm>
          <a:prstGeom prst="rect">
            <a:avLst/>
          </a:prstGeom>
        </p:spPr>
        <p:txBody>
          <a:bodyPr vert="horz"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pied de page 2"/>
          <p:cNvSpPr>
            <a:spLocks noGrp="1"/>
          </p:cNvSpPr>
          <p:nvPr>
            <p:ph type="ftr" sz="quarter" idx="3"/>
          </p:nvPr>
        </p:nvSpPr>
        <p:spPr>
          <a:xfrm>
            <a:off x="5867400" y="174116"/>
            <a:ext cx="2212182" cy="300831"/>
          </a:xfrm>
          <a:prstGeom prst="rect">
            <a:avLst/>
          </a:prstGeom>
        </p:spPr>
        <p:txBody>
          <a:bodyPr vert="horz" rtlCol="0" anchor="b"/>
          <a:lstStyle>
            <a:lvl1pPr algn="r">
              <a:defRPr sz="1200">
                <a:solidFill>
                  <a:schemeClr val="bg2"/>
                </a:solidFill>
              </a:defRPr>
            </a:lvl1pPr>
          </a:lstStyle>
          <a:p>
            <a:pPr rtl="0"/>
            <a:r>
              <a:rPr lang="fr-FR" noProof="0"/>
              <a:t>www.website.com</a:t>
            </a:r>
          </a:p>
        </p:txBody>
      </p:sp>
      <p:sp>
        <p:nvSpPr>
          <p:cNvPr id="23" name="Espace réservé du numéro de diapositive 22"/>
          <p:cNvSpPr>
            <a:spLocks noGrp="1"/>
          </p:cNvSpPr>
          <p:nvPr>
            <p:ph type="sldNum" sz="quarter" idx="4"/>
          </p:nvPr>
        </p:nvSpPr>
        <p:spPr>
          <a:xfrm>
            <a:off x="8183880" y="173195"/>
            <a:ext cx="502920" cy="301752"/>
          </a:xfrm>
          <a:prstGeom prst="rect">
            <a:avLst/>
          </a:prstGeom>
        </p:spPr>
        <p:txBody>
          <a:bodyPr vert="horz" rtlCol="0" anchor="b"/>
          <a:lstStyle>
            <a:lvl1pPr algn="ctr">
              <a:defRPr sz="1200" b="1">
                <a:solidFill>
                  <a:schemeClr val="bg2"/>
                </a:solidFill>
              </a:defRPr>
            </a:lvl1pPr>
          </a:lstStyle>
          <a:p>
            <a:pPr rtl="0"/>
            <a:fld id="{49598980-D22C-4904-9F8F-3DB09B2ECD84}" type="slidenum">
              <a:rPr lang="fr-FR" noProof="0" smtClean="0"/>
              <a:pPr/>
              <a:t>‹N°›</a:t>
            </a:fld>
            <a:endParaRPr lang="fr-FR" noProof="0"/>
          </a:p>
        </p:txBody>
      </p:sp>
      <p:pic>
        <p:nvPicPr>
          <p:cNvPr id="21" name="Graphisme 20">
            <a:extLst>
              <a:ext uri="{FF2B5EF4-FFF2-40B4-BE49-F238E27FC236}">
                <a16:creationId xmlns="" xmlns:a16="http://schemas.microsoft.com/office/drawing/2014/main" id="{41E45D2D-0469-4652-A090-C4D13F3C1502}"/>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0" y="5307178"/>
            <a:ext cx="1219200" cy="1550822"/>
          </a:xfrm>
          <a:prstGeom prst="rect">
            <a:avLst/>
          </a:prstGeom>
        </p:spPr>
      </p:pic>
      <p:pic>
        <p:nvPicPr>
          <p:cNvPr id="27" name="Graphisme 26">
            <a:extLst>
              <a:ext uri="{FF2B5EF4-FFF2-40B4-BE49-F238E27FC236}">
                <a16:creationId xmlns="" xmlns:a16="http://schemas.microsoft.com/office/drawing/2014/main" id="{16C04FF8-AE2F-4C75-8657-A2201B951971}"/>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fr.wikipedia.org/wiki/Produit_g%C3%A9niqu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lod.proconsortium.org/rdf.html#uri" TargetMode="External"/><Relationship Id="rId3" Type="http://schemas.openxmlformats.org/officeDocument/2006/relationships/hyperlink" Target="https://proteininformationresource.org/pirwww/about/doc/tmbio19-natale.pdf" TargetMode="External"/><Relationship Id="rId7" Type="http://schemas.openxmlformats.org/officeDocument/2006/relationships/hyperlink" Target="https://lod.proconsortium.org/yasgui.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ode.google.com/archive/p/void-impl/wikis/SPARQLQueriesForStatistics.wiki" TargetMode="External"/><Relationship Id="rId5" Type="http://schemas.openxmlformats.org/officeDocument/2006/relationships/hyperlink" Target="file:///C:\Users\HPR\Downloads\Protein_Ontology_Development_Using_OWL.pdf" TargetMode="External"/><Relationship Id="rId4" Type="http://schemas.openxmlformats.org/officeDocument/2006/relationships/hyperlink" Target="https://ncbo.bioontology.org/sites/default/files/PRONCBO_Arighi_2010.pdf" TargetMode="Externa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95920" y="1700808"/>
            <a:ext cx="5860256" cy="2187577"/>
          </a:xfrm>
        </p:spPr>
        <p:txBody>
          <a:bodyPr rtlCol="0"/>
          <a:lstStyle/>
          <a:p>
            <a:pPr algn="l"/>
            <a:r>
              <a:rPr lang="fr-FR" sz="4800" dirty="0" err="1">
                <a:latin typeface="+mn-lt"/>
              </a:rPr>
              <a:t>Potein</a:t>
            </a:r>
            <a:r>
              <a:rPr lang="fr-FR" sz="4800" dirty="0">
                <a:latin typeface="+mn-lt"/>
              </a:rPr>
              <a:t> </a:t>
            </a:r>
            <a:r>
              <a:rPr lang="fr-FR" sz="4800" dirty="0" err="1">
                <a:latin typeface="+mn-lt"/>
              </a:rPr>
              <a:t>ontology</a:t>
            </a:r>
            <a:r>
              <a:rPr lang="fr-FR" sz="4800" dirty="0">
                <a:latin typeface="+mn-lt"/>
              </a:rPr>
              <a:t> </a:t>
            </a:r>
            <a:r>
              <a:rPr lang="fr-FR" sz="5400" dirty="0">
                <a:latin typeface="+mn-lt"/>
              </a:rPr>
              <a:t/>
            </a:r>
            <a:br>
              <a:rPr lang="fr-FR" sz="5400" dirty="0">
                <a:latin typeface="+mn-lt"/>
              </a:rPr>
            </a:br>
            <a:endParaRPr lang="fr-FR" sz="5400" b="0" spc="-40" dirty="0">
              <a:latin typeface="+mn-lt"/>
            </a:endParaRPr>
          </a:p>
        </p:txBody>
      </p:sp>
      <p:pic>
        <p:nvPicPr>
          <p:cNvPr id="4" name="Image 3">
            <a:extLst>
              <a:ext uri="{FF2B5EF4-FFF2-40B4-BE49-F238E27FC236}">
                <a16:creationId xmlns="" xmlns:a16="http://schemas.microsoft.com/office/drawing/2014/main" id="{9BFC0981-1516-4F25-872F-771CB638E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3432345" cy="34323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8" y="404664"/>
            <a:ext cx="4636008" cy="820672"/>
          </a:xfrm>
          <a:prstGeom prst="rect">
            <a:avLst/>
          </a:prstGeom>
        </p:spPr>
        <p:txBody>
          <a:bodyPr vert="horz" lIns="0" rIns="0" rtlCol="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pPr algn="ctr"/>
            <a:r>
              <a:rPr lang="fr-FR" dirty="0">
                <a:latin typeface="+mn-lt"/>
              </a:rPr>
              <a:t>Types de termes PRO</a:t>
            </a:r>
          </a:p>
        </p:txBody>
      </p:sp>
      <p:sp>
        <p:nvSpPr>
          <p:cNvPr id="5"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9</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86" y="1808820"/>
            <a:ext cx="8229600" cy="3240360"/>
          </a:xfrm>
          <a:prstGeom prst="rect">
            <a:avLst/>
          </a:prstGeom>
        </p:spPr>
      </p:pic>
      <p:sp>
        <p:nvSpPr>
          <p:cNvPr id="7" name="Rectangle 6"/>
          <p:cNvSpPr/>
          <p:nvPr/>
        </p:nvSpPr>
        <p:spPr>
          <a:xfrm>
            <a:off x="5377782" y="2708920"/>
            <a:ext cx="3024336"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323132" y="5291234"/>
            <a:ext cx="7272808" cy="923330"/>
          </a:xfrm>
          <a:prstGeom prst="rect">
            <a:avLst/>
          </a:prstGeom>
        </p:spPr>
        <p:txBody>
          <a:bodyPr wrap="square">
            <a:spAutoFit/>
          </a:bodyPr>
          <a:lstStyle/>
          <a:p>
            <a:pPr marL="285750" indent="-285750">
              <a:buFont typeface="Wingdings" panose="05000000000000000000" pitchFamily="2" charset="2"/>
              <a:buChar char="q"/>
            </a:pPr>
            <a:r>
              <a:rPr lang="fr-FR" b="1" dirty="0">
                <a:solidFill>
                  <a:srgbClr val="FF0000"/>
                </a:solidFill>
              </a:rPr>
              <a:t>Modification </a:t>
            </a:r>
            <a:r>
              <a:rPr lang="fr-FR" dirty="0">
                <a:solidFill>
                  <a:srgbClr val="000000"/>
                </a:solidFill>
              </a:rPr>
              <a:t>: un terme PRO à ce niveau fait référence aux produits protéiques avec quelques changements qui se produisent après traduction initiale. </a:t>
            </a:r>
            <a:endParaRPr lang="fr-FR" dirty="0"/>
          </a:p>
        </p:txBody>
      </p:sp>
    </p:spTree>
    <p:extLst>
      <p:ext uri="{BB962C8B-B14F-4D97-AF65-F5344CB8AC3E}">
        <p14:creationId xmlns:p14="http://schemas.microsoft.com/office/powerpoint/2010/main" val="127436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6344" y="384048"/>
            <a:ext cx="4636008" cy="1028728"/>
          </a:xfrm>
        </p:spPr>
        <p:txBody>
          <a:bodyPr/>
          <a:lstStyle/>
          <a:p>
            <a:pPr algn="ctr"/>
            <a:r>
              <a:rPr lang="fr-FR" dirty="0"/>
              <a:t>Les avantages de PRO</a:t>
            </a:r>
          </a:p>
        </p:txBody>
      </p:sp>
      <p:sp>
        <p:nvSpPr>
          <p:cNvPr id="3" name="Espace réservé du contenu 2"/>
          <p:cNvSpPr>
            <a:spLocks noGrp="1"/>
          </p:cNvSpPr>
          <p:nvPr>
            <p:ph idx="1"/>
          </p:nvPr>
        </p:nvSpPr>
        <p:spPr>
          <a:xfrm>
            <a:off x="611560" y="1844824"/>
            <a:ext cx="8229600" cy="4039344"/>
          </a:xfrm>
        </p:spPr>
        <p:txBody>
          <a:bodyPr>
            <a:normAutofit lnSpcReduction="10000"/>
          </a:bodyPr>
          <a:lstStyle/>
          <a:p>
            <a:r>
              <a:rPr lang="fr-FR" sz="1800" dirty="0"/>
              <a:t>PRO fournit un vocabulaire structuré et unifié pour représenter les notions</a:t>
            </a:r>
          </a:p>
          <a:p>
            <a:pPr marL="64008" indent="0">
              <a:buNone/>
            </a:pPr>
            <a:r>
              <a:rPr lang="fr-FR" sz="1800" dirty="0"/>
              <a:t>      de synthèse protéique.</a:t>
            </a:r>
          </a:p>
          <a:p>
            <a:endParaRPr lang="fr-FR" sz="1800" dirty="0"/>
          </a:p>
          <a:p>
            <a:r>
              <a:rPr lang="fr-FR" sz="1800" dirty="0"/>
              <a:t>PRO facilite la compréhension des maladies humaine.</a:t>
            </a:r>
          </a:p>
          <a:p>
            <a:endParaRPr lang="fr-FR" sz="1800" dirty="0"/>
          </a:p>
          <a:p>
            <a:r>
              <a:rPr lang="fr-FR" sz="1800" dirty="0"/>
              <a:t>PRO permet de décrire les relations entre les protéines et les familles </a:t>
            </a:r>
          </a:p>
          <a:p>
            <a:pPr marL="64008" indent="0">
              <a:buNone/>
            </a:pPr>
            <a:r>
              <a:rPr lang="fr-FR" sz="1800" dirty="0"/>
              <a:t>      évolutives des protéines (ontologie de l'évolution des protéines), délimiter </a:t>
            </a:r>
          </a:p>
          <a:p>
            <a:pPr marL="64008" indent="0">
              <a:buNone/>
            </a:pPr>
            <a:r>
              <a:rPr lang="fr-FR" sz="1800" dirty="0"/>
              <a:t>      les multiples formes protéiques d'un locus génique (ontologie pour les </a:t>
            </a:r>
          </a:p>
          <a:p>
            <a:pPr marL="64008" indent="0">
              <a:buNone/>
            </a:pPr>
            <a:r>
              <a:rPr lang="fr-FR" sz="1800" dirty="0"/>
              <a:t>      formes protéiques).</a:t>
            </a:r>
          </a:p>
          <a:p>
            <a:endParaRPr lang="fr-FR" sz="1800" dirty="0"/>
          </a:p>
          <a:p>
            <a:endParaRPr lang="fr-FR" sz="1800" dirty="0"/>
          </a:p>
          <a:p>
            <a:endParaRPr lang="fr-FR" sz="1800" dirty="0"/>
          </a:p>
          <a:p>
            <a:endParaRPr lang="fr-FR" sz="1800" dirty="0"/>
          </a:p>
          <a:p>
            <a:endParaRPr lang="fr-FR" dirty="0"/>
          </a:p>
        </p:txBody>
      </p:sp>
      <p:sp>
        <p:nvSpPr>
          <p:cNvPr id="4"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10</a:t>
            </a:r>
          </a:p>
        </p:txBody>
      </p:sp>
    </p:spTree>
    <p:extLst>
      <p:ext uri="{BB962C8B-B14F-4D97-AF65-F5344CB8AC3E}">
        <p14:creationId xmlns:p14="http://schemas.microsoft.com/office/powerpoint/2010/main" val="287131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 </a:t>
            </a:r>
            <a:r>
              <a:rPr lang="fr-FR" dirty="0" err="1"/>
              <a:t>website</a:t>
            </a:r>
            <a:endParaRPr lang="fr-FR" dirty="0"/>
          </a:p>
        </p:txBody>
      </p:sp>
      <p:sp>
        <p:nvSpPr>
          <p:cNvPr id="4"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11</a:t>
            </a:r>
          </a:p>
        </p:txBody>
      </p:sp>
      <p:pic>
        <p:nvPicPr>
          <p:cNvPr id="5" name="Image 4"/>
          <p:cNvPicPr>
            <a:picLocks noChangeAspect="1"/>
          </p:cNvPicPr>
          <p:nvPr/>
        </p:nvPicPr>
        <p:blipFill>
          <a:blip r:embed="rId2"/>
          <a:stretch>
            <a:fillRect/>
          </a:stretch>
        </p:blipFill>
        <p:spPr>
          <a:xfrm>
            <a:off x="215008" y="1340768"/>
            <a:ext cx="8928992" cy="3812823"/>
          </a:xfrm>
          <a:prstGeom prst="rect">
            <a:avLst/>
          </a:prstGeom>
        </p:spPr>
      </p:pic>
      <p:sp>
        <p:nvSpPr>
          <p:cNvPr id="6" name="Rectangle 5"/>
          <p:cNvSpPr/>
          <p:nvPr/>
        </p:nvSpPr>
        <p:spPr>
          <a:xfrm>
            <a:off x="899592" y="5155633"/>
            <a:ext cx="8064896" cy="1200329"/>
          </a:xfrm>
          <a:prstGeom prst="rect">
            <a:avLst/>
          </a:prstGeom>
        </p:spPr>
        <p:txBody>
          <a:bodyPr wrap="square">
            <a:spAutoFit/>
          </a:bodyPr>
          <a:lstStyle/>
          <a:p>
            <a:pPr marL="285750" indent="-285750">
              <a:buFont typeface="Wingdings" panose="05000000000000000000" pitchFamily="2" charset="2"/>
              <a:buChar char="q"/>
            </a:pPr>
            <a:r>
              <a:rPr lang="fr-FR" b="1" dirty="0">
                <a:solidFill>
                  <a:schemeClr val="bg1"/>
                </a:solidFill>
              </a:rPr>
              <a:t>PRO LOD SPARQL GUI </a:t>
            </a:r>
            <a:r>
              <a:rPr lang="fr-FR" dirty="0">
                <a:solidFill>
                  <a:schemeClr val="bg1"/>
                </a:solidFill>
              </a:rPr>
              <a:t>fournit aux utilisateurs un portail permettant d'interroger les données ouvertes liées à l'ontologie protéique en utilisant les normes SPARQL 1.1 ainsi qu'un ensemble complet d'exemples de requêtes. </a:t>
            </a:r>
          </a:p>
        </p:txBody>
      </p:sp>
    </p:spTree>
    <p:extLst>
      <p:ext uri="{BB962C8B-B14F-4D97-AF65-F5344CB8AC3E}">
        <p14:creationId xmlns:p14="http://schemas.microsoft.com/office/powerpoint/2010/main" val="62066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 SPARQL </a:t>
            </a:r>
            <a:r>
              <a:rPr lang="fr-FR" dirty="0" err="1"/>
              <a:t>Query</a:t>
            </a:r>
            <a:endParaRPr lang="fr-FR" dirty="0"/>
          </a:p>
        </p:txBody>
      </p:sp>
      <p:sp>
        <p:nvSpPr>
          <p:cNvPr id="4" name="Espace réservé du numéro de diapositive 5">
            <a:extLst>
              <a:ext uri="{FF2B5EF4-FFF2-40B4-BE49-F238E27FC236}">
                <a16:creationId xmlns="" xmlns:a16="http://schemas.microsoft.com/office/drawing/2014/main" id="{F2040447-BBDA-4C18-B81B-B5DA1D4FA85B}"/>
              </a:ext>
            </a:extLst>
          </p:cNvPr>
          <p:cNvSpPr>
            <a:spLocks noGrp="1"/>
          </p:cNvSpPr>
          <p:nvPr>
            <p:ph type="sldNum" sz="quarter" idx="11"/>
          </p:nvPr>
        </p:nvSpPr>
        <p:spPr>
          <a:xfrm>
            <a:off x="8183880" y="173195"/>
            <a:ext cx="502920" cy="301752"/>
          </a:xfrm>
        </p:spPr>
        <p:txBody>
          <a:bodyPr rtlCol="0"/>
          <a:lstStyle/>
          <a:p>
            <a:pPr rtl="0"/>
            <a:r>
              <a:rPr lang="fr-FR" dirty="0"/>
              <a:t>12</a:t>
            </a:r>
          </a:p>
        </p:txBody>
      </p:sp>
      <p:pic>
        <p:nvPicPr>
          <p:cNvPr id="3" name="Image 2"/>
          <p:cNvPicPr>
            <a:picLocks noChangeAspect="1"/>
          </p:cNvPicPr>
          <p:nvPr/>
        </p:nvPicPr>
        <p:blipFill>
          <a:blip r:embed="rId2"/>
          <a:stretch>
            <a:fillRect/>
          </a:stretch>
        </p:blipFill>
        <p:spPr>
          <a:xfrm>
            <a:off x="683568" y="1340769"/>
            <a:ext cx="6277851" cy="1558260"/>
          </a:xfrm>
          <a:prstGeom prst="rect">
            <a:avLst/>
          </a:prstGeom>
        </p:spPr>
      </p:pic>
      <p:pic>
        <p:nvPicPr>
          <p:cNvPr id="5" name="Image 4"/>
          <p:cNvPicPr/>
          <p:nvPr/>
        </p:nvPicPr>
        <p:blipFill>
          <a:blip r:embed="rId3"/>
          <a:stretch>
            <a:fillRect/>
          </a:stretch>
        </p:blipFill>
        <p:spPr>
          <a:xfrm>
            <a:off x="2483768" y="2835960"/>
            <a:ext cx="6401435" cy="1838325"/>
          </a:xfrm>
          <a:prstGeom prst="rect">
            <a:avLst/>
          </a:prstGeom>
        </p:spPr>
      </p:pic>
      <p:pic>
        <p:nvPicPr>
          <p:cNvPr id="6" name="Image 5"/>
          <p:cNvPicPr/>
          <p:nvPr/>
        </p:nvPicPr>
        <p:blipFill>
          <a:blip r:embed="rId4"/>
          <a:stretch>
            <a:fillRect/>
          </a:stretch>
        </p:blipFill>
        <p:spPr>
          <a:xfrm>
            <a:off x="499538" y="4674285"/>
            <a:ext cx="6645910" cy="1886585"/>
          </a:xfrm>
          <a:prstGeom prst="rect">
            <a:avLst/>
          </a:prstGeom>
        </p:spPr>
      </p:pic>
    </p:spTree>
    <p:extLst>
      <p:ext uri="{BB962C8B-B14F-4D97-AF65-F5344CB8AC3E}">
        <p14:creationId xmlns:p14="http://schemas.microsoft.com/office/powerpoint/2010/main" val="239654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AAC117D2-DAF4-4576-846D-CF4D0DCCEC6C}"/>
              </a:ext>
            </a:extLst>
          </p:cNvPr>
          <p:cNvSpPr>
            <a:spLocks noGrp="1"/>
          </p:cNvSpPr>
          <p:nvPr>
            <p:ph type="ctrTitle"/>
          </p:nvPr>
        </p:nvSpPr>
        <p:spPr>
          <a:xfrm>
            <a:off x="2871085" y="722418"/>
            <a:ext cx="6264696" cy="1425577"/>
          </a:xfrm>
        </p:spPr>
        <p:txBody>
          <a:bodyPr/>
          <a:lstStyle/>
          <a:p>
            <a:pPr algn="l"/>
            <a:r>
              <a:rPr lang="fr-FR" sz="2800" u="sng" dirty="0"/>
              <a:t>Article 2</a:t>
            </a:r>
            <a:r>
              <a:rPr lang="fr-FR" sz="2800" dirty="0"/>
              <a:t>: </a:t>
            </a:r>
            <a:r>
              <a:rPr lang="en-US" sz="2800" dirty="0"/>
              <a:t>Analysis of Cancer Omics Data In A Semantic Web Framework</a:t>
            </a:r>
            <a:endParaRPr lang="fr-FR" sz="2800" dirty="0"/>
          </a:p>
        </p:txBody>
      </p:sp>
      <p:pic>
        <p:nvPicPr>
          <p:cNvPr id="6" name="Image 5">
            <a:extLst>
              <a:ext uri="{FF2B5EF4-FFF2-40B4-BE49-F238E27FC236}">
                <a16:creationId xmlns="" xmlns:a16="http://schemas.microsoft.com/office/drawing/2014/main" id="{AA066ACB-D4BB-46DD-9301-3DAC38C23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3717032"/>
            <a:ext cx="2448272" cy="2448272"/>
          </a:xfrm>
          <a:prstGeom prst="rect">
            <a:avLst/>
          </a:prstGeom>
        </p:spPr>
      </p:pic>
    </p:spTree>
    <p:extLst>
      <p:ext uri="{BB962C8B-B14F-4D97-AF65-F5344CB8AC3E}">
        <p14:creationId xmlns:p14="http://schemas.microsoft.com/office/powerpoint/2010/main" val="226203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Gene </a:t>
            </a:r>
            <a:r>
              <a:rPr lang="fr-FR" dirty="0" err="1"/>
              <a:t>Ontology</a:t>
            </a:r>
            <a:endParaRPr lang="fr-FR" dirty="0"/>
          </a:p>
        </p:txBody>
      </p:sp>
      <p:sp>
        <p:nvSpPr>
          <p:cNvPr id="3" name="Espace réservé du contenu 2"/>
          <p:cNvSpPr>
            <a:spLocks noGrp="1"/>
          </p:cNvSpPr>
          <p:nvPr>
            <p:ph idx="1"/>
          </p:nvPr>
        </p:nvSpPr>
        <p:spPr/>
        <p:txBody>
          <a:bodyPr>
            <a:normAutofit fontScale="92500" lnSpcReduction="10000"/>
          </a:bodyPr>
          <a:lstStyle/>
          <a:p>
            <a:pPr>
              <a:lnSpc>
                <a:spcPct val="150000"/>
              </a:lnSpc>
            </a:pPr>
            <a:r>
              <a:rPr lang="en-US" dirty="0">
                <a:effectLst/>
                <a:ea typeface="Calibri" panose="020F0502020204030204" pitchFamily="34" charset="0"/>
              </a:rPr>
              <a:t> La base de </a:t>
            </a:r>
            <a:r>
              <a:rPr lang="en-US" dirty="0" err="1">
                <a:effectLst/>
                <a:ea typeface="Calibri" panose="020F0502020204030204" pitchFamily="34" charset="0"/>
              </a:rPr>
              <a:t>connaissances</a:t>
            </a:r>
            <a:r>
              <a:rPr lang="en-US" dirty="0">
                <a:effectLst/>
                <a:ea typeface="Calibri" panose="020F0502020204030204" pitchFamily="34" charset="0"/>
              </a:rPr>
              <a:t> sur </a:t>
            </a:r>
            <a:r>
              <a:rPr lang="en-US" dirty="0" err="1">
                <a:effectLst/>
                <a:ea typeface="Calibri" panose="020F0502020204030204" pitchFamily="34" charset="0"/>
              </a:rPr>
              <a:t>l’ontologie</a:t>
            </a:r>
            <a:r>
              <a:rPr lang="en-US" dirty="0">
                <a:effectLst/>
                <a:ea typeface="Calibri" panose="020F0502020204030204" pitchFamily="34" charset="0"/>
              </a:rPr>
              <a:t> des </a:t>
            </a:r>
            <a:r>
              <a:rPr lang="en-US" dirty="0" err="1">
                <a:effectLst/>
                <a:ea typeface="Calibri" panose="020F0502020204030204" pitchFamily="34" charset="0"/>
              </a:rPr>
              <a:t>gènes</a:t>
            </a:r>
            <a:r>
              <a:rPr lang="en-US" dirty="0">
                <a:effectLst/>
                <a:ea typeface="Calibri" panose="020F0502020204030204" pitchFamily="34" charset="0"/>
              </a:rPr>
              <a:t> (GO) </a:t>
            </a:r>
            <a:r>
              <a:rPr lang="en-US" dirty="0" err="1">
                <a:effectLst/>
                <a:ea typeface="Calibri" panose="020F0502020204030204" pitchFamily="34" charset="0"/>
              </a:rPr>
              <a:t>est</a:t>
            </a:r>
            <a:r>
              <a:rPr lang="en-US" dirty="0">
                <a:effectLst/>
                <a:ea typeface="Calibri" panose="020F0502020204030204" pitchFamily="34" charset="0"/>
              </a:rPr>
              <a:t> la plus </a:t>
            </a:r>
            <a:r>
              <a:rPr lang="en-US" dirty="0" err="1">
                <a:effectLst/>
                <a:ea typeface="Calibri" panose="020F0502020204030204" pitchFamily="34" charset="0"/>
              </a:rPr>
              <a:t>grande</a:t>
            </a:r>
            <a:r>
              <a:rPr lang="en-US" dirty="0">
                <a:effectLst/>
                <a:ea typeface="Calibri" panose="020F0502020204030204" pitchFamily="34" charset="0"/>
              </a:rPr>
              <a:t> source </a:t>
            </a:r>
            <a:r>
              <a:rPr lang="en-US" dirty="0" err="1">
                <a:effectLst/>
                <a:ea typeface="Calibri" panose="020F0502020204030204" pitchFamily="34" charset="0"/>
              </a:rPr>
              <a:t>d’information</a:t>
            </a:r>
            <a:r>
              <a:rPr lang="en-US" dirty="0">
                <a:effectLst/>
                <a:ea typeface="Calibri" panose="020F0502020204030204" pitchFamily="34" charset="0"/>
              </a:rPr>
              <a:t> au monde sur les </a:t>
            </a:r>
            <a:r>
              <a:rPr lang="en-US" dirty="0" err="1">
                <a:effectLst/>
                <a:ea typeface="Calibri" panose="020F0502020204030204" pitchFamily="34" charset="0"/>
              </a:rPr>
              <a:t>fonctions</a:t>
            </a:r>
            <a:r>
              <a:rPr lang="en-US" dirty="0">
                <a:effectLst/>
                <a:ea typeface="Calibri" panose="020F0502020204030204" pitchFamily="34" charset="0"/>
              </a:rPr>
              <a:t> des </a:t>
            </a:r>
            <a:r>
              <a:rPr lang="en-US" dirty="0" err="1">
                <a:effectLst/>
                <a:ea typeface="Calibri" panose="020F0502020204030204" pitchFamily="34" charset="0"/>
              </a:rPr>
              <a:t>gènes</a:t>
            </a:r>
            <a:r>
              <a:rPr lang="en-US" dirty="0">
                <a:effectLst/>
                <a:ea typeface="Calibri" panose="020F0502020204030204" pitchFamily="34" charset="0"/>
              </a:rPr>
              <a:t>. </a:t>
            </a:r>
            <a:endParaRPr lang="fr-FR" dirty="0">
              <a:ea typeface="Calibri" panose="020F0502020204030204" pitchFamily="34" charset="0"/>
            </a:endParaRPr>
          </a:p>
          <a:p>
            <a:pPr>
              <a:lnSpc>
                <a:spcPct val="150000"/>
              </a:lnSpc>
            </a:pPr>
            <a:r>
              <a:rPr lang="fr-CA" dirty="0"/>
              <a:t>C est un projet bio informatique destiné à structurer la description des gènes et des produits </a:t>
            </a:r>
            <a:r>
              <a:rPr lang="fr-CA" dirty="0">
                <a:hlinkClick r:id="rId3" tooltip="Produit génique">
                  <a:extLst>
                    <a:ext uri="{A12FA001-AC4F-418D-AE19-62706E023703}">
                      <ahyp:hlinkClr xmlns="" xmlns:ahyp="http://schemas.microsoft.com/office/drawing/2018/hyperlinkcolor" val="tx"/>
                    </a:ext>
                  </a:extLst>
                </a:hlinkClick>
              </a:rPr>
              <a:t> </a:t>
            </a:r>
            <a:r>
              <a:rPr lang="fr-CA" dirty="0"/>
              <a:t>géniques dans le cadre d'une ontologie commune à toutes les espèces . </a:t>
            </a:r>
            <a:endParaRPr lang="fr-FR" dirty="0"/>
          </a:p>
          <a:p>
            <a:pPr>
              <a:lnSpc>
                <a:spcPct val="150000"/>
              </a:lnSpc>
            </a:pP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9574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D2C6B6C-58E5-4F7D-B933-95AA57E5ACB1}"/>
              </a:ext>
            </a:extLst>
          </p:cNvPr>
          <p:cNvSpPr>
            <a:spLocks noGrp="1"/>
          </p:cNvSpPr>
          <p:nvPr>
            <p:ph type="title"/>
          </p:nvPr>
        </p:nvSpPr>
        <p:spPr>
          <a:xfrm>
            <a:off x="466344" y="476672"/>
            <a:ext cx="7922080" cy="676656"/>
          </a:xfrm>
        </p:spPr>
        <p:txBody>
          <a:bodyPr/>
          <a:lstStyle/>
          <a:p>
            <a:r>
              <a:rPr lang="fr-FR" dirty="0"/>
              <a:t>Description et intérêt de l ontologie</a:t>
            </a:r>
          </a:p>
        </p:txBody>
      </p:sp>
      <p:sp>
        <p:nvSpPr>
          <p:cNvPr id="3" name="Espace réservé du contenu 2">
            <a:extLst>
              <a:ext uri="{FF2B5EF4-FFF2-40B4-BE49-F238E27FC236}">
                <a16:creationId xmlns="" xmlns:a16="http://schemas.microsoft.com/office/drawing/2014/main" id="{2AFFC43F-5156-483A-9D2F-526855204E75}"/>
              </a:ext>
            </a:extLst>
          </p:cNvPr>
          <p:cNvSpPr>
            <a:spLocks noGrp="1"/>
          </p:cNvSpPr>
          <p:nvPr>
            <p:ph idx="1"/>
          </p:nvPr>
        </p:nvSpPr>
        <p:spPr>
          <a:xfrm>
            <a:off x="440200" y="1628800"/>
            <a:ext cx="8229600" cy="4572000"/>
          </a:xfrm>
        </p:spPr>
        <p:txBody>
          <a:bodyPr>
            <a:normAutofit lnSpcReduction="10000"/>
          </a:bodyPr>
          <a:lstStyle/>
          <a:p>
            <a:pPr marL="64008" indent="0">
              <a:buNone/>
            </a:pPr>
            <a:r>
              <a:rPr lang="en-US" sz="2400" dirty="0">
                <a:effectLst/>
                <a:ea typeface="Times New Roman" panose="02020603050405020304" pitchFamily="18" charset="0"/>
              </a:rPr>
              <a:t>Les travaux se </a:t>
            </a:r>
            <a:r>
              <a:rPr lang="en-US" sz="2400" dirty="0" err="1">
                <a:effectLst/>
                <a:ea typeface="Times New Roman" panose="02020603050405020304" pitchFamily="18" charset="0"/>
              </a:rPr>
              <a:t>sont</a:t>
            </a:r>
            <a:r>
              <a:rPr lang="en-US" sz="2400" dirty="0">
                <a:effectLst/>
                <a:ea typeface="Times New Roman" panose="02020603050405020304" pitchFamily="18" charset="0"/>
              </a:rPr>
              <a:t> </a:t>
            </a:r>
            <a:r>
              <a:rPr lang="en-US" sz="2400" dirty="0" err="1">
                <a:effectLst/>
                <a:ea typeface="Times New Roman" panose="02020603050405020304" pitchFamily="18" charset="0"/>
              </a:rPr>
              <a:t>déroulés</a:t>
            </a:r>
            <a:r>
              <a:rPr lang="en-US" sz="2400" dirty="0">
                <a:effectLst/>
                <a:ea typeface="Times New Roman" panose="02020603050405020304" pitchFamily="18" charset="0"/>
              </a:rPr>
              <a:t> </a:t>
            </a:r>
            <a:r>
              <a:rPr lang="en-US" sz="2400" dirty="0" err="1">
                <a:effectLst/>
                <a:ea typeface="Times New Roman" panose="02020603050405020304" pitchFamily="18" charset="0"/>
              </a:rPr>
              <a:t>selon</a:t>
            </a:r>
            <a:r>
              <a:rPr lang="en-US" sz="2400" dirty="0">
                <a:effectLst/>
                <a:ea typeface="Times New Roman" panose="02020603050405020304" pitchFamily="18" charset="0"/>
              </a:rPr>
              <a:t> trois axes : </a:t>
            </a:r>
          </a:p>
          <a:p>
            <a:r>
              <a:rPr lang="en-US" sz="2400" dirty="0">
                <a:effectLst/>
                <a:ea typeface="Times New Roman" panose="02020603050405020304" pitchFamily="18" charset="0"/>
              </a:rPr>
              <a:t>(</a:t>
            </a:r>
            <a:r>
              <a:rPr lang="en-US" sz="2400" dirty="0" err="1">
                <a:effectLst/>
                <a:ea typeface="Times New Roman" panose="02020603050405020304" pitchFamily="18" charset="0"/>
              </a:rPr>
              <a:t>i</a:t>
            </a:r>
            <a:r>
              <a:rPr lang="en-US" sz="2400" dirty="0">
                <a:effectLst/>
                <a:ea typeface="Times New Roman" panose="02020603050405020304" pitchFamily="18" charset="0"/>
              </a:rPr>
              <a:t>) </a:t>
            </a:r>
            <a:r>
              <a:rPr lang="en-US" sz="2400" dirty="0" err="1">
                <a:effectLst/>
                <a:ea typeface="Times New Roman" panose="02020603050405020304" pitchFamily="18" charset="0"/>
              </a:rPr>
              <a:t>Création</a:t>
            </a:r>
            <a:r>
              <a:rPr lang="en-US" sz="2400" dirty="0">
                <a:effectLst/>
                <a:ea typeface="Times New Roman" panose="02020603050405020304" pitchFamily="18" charset="0"/>
              </a:rPr>
              <a:t> de </a:t>
            </a:r>
            <a:r>
              <a:rPr lang="en-US" sz="2400" dirty="0" err="1">
                <a:effectLst/>
                <a:ea typeface="Times New Roman" panose="02020603050405020304" pitchFamily="18" charset="0"/>
              </a:rPr>
              <a:t>modèles</a:t>
            </a:r>
            <a:r>
              <a:rPr lang="en-US" sz="2400" dirty="0">
                <a:effectLst/>
                <a:ea typeface="Times New Roman" panose="02020603050405020304" pitchFamily="18" charset="0"/>
              </a:rPr>
              <a:t> </a:t>
            </a:r>
            <a:r>
              <a:rPr lang="en-US" sz="2400" dirty="0" err="1">
                <a:effectLst/>
                <a:ea typeface="Times New Roman" panose="02020603050405020304" pitchFamily="18" charset="0"/>
              </a:rPr>
              <a:t>sémantiques</a:t>
            </a:r>
            <a:r>
              <a:rPr lang="en-US" sz="2400" dirty="0">
                <a:effectLst/>
                <a:ea typeface="Times New Roman" panose="02020603050405020304" pitchFamily="18" charset="0"/>
              </a:rPr>
              <a:t> </a:t>
            </a:r>
            <a:r>
              <a:rPr lang="en-US" sz="2400" dirty="0" err="1">
                <a:effectLst/>
                <a:ea typeface="Times New Roman" panose="02020603050405020304" pitchFamily="18" charset="0"/>
              </a:rPr>
              <a:t>quantitatifs</a:t>
            </a:r>
            <a:r>
              <a:rPr lang="en-US" sz="2400" dirty="0">
                <a:effectLst/>
                <a:ea typeface="Times New Roman" panose="02020603050405020304" pitchFamily="18" charset="0"/>
              </a:rPr>
              <a:t> par conversion des </a:t>
            </a:r>
            <a:r>
              <a:rPr lang="en-US" sz="2400" dirty="0" err="1">
                <a:effectLst/>
                <a:ea typeface="Times New Roman" panose="02020603050405020304" pitchFamily="18" charset="0"/>
              </a:rPr>
              <a:t>données</a:t>
            </a:r>
            <a:r>
              <a:rPr lang="en-US" sz="2400" dirty="0">
                <a:effectLst/>
                <a:ea typeface="Times New Roman" panose="02020603050405020304" pitchFamily="18" charset="0"/>
              </a:rPr>
              <a:t> </a:t>
            </a:r>
            <a:r>
              <a:rPr lang="en-US" sz="2400" dirty="0" err="1">
                <a:effectLst/>
                <a:ea typeface="Times New Roman" panose="02020603050405020304" pitchFamily="18" charset="0"/>
              </a:rPr>
              <a:t>relationnelles</a:t>
            </a:r>
            <a:r>
              <a:rPr lang="en-US" sz="2400" dirty="0">
                <a:effectLst/>
                <a:ea typeface="Times New Roman" panose="02020603050405020304" pitchFamily="18" charset="0"/>
              </a:rPr>
              <a:t> des </a:t>
            </a:r>
            <a:r>
              <a:rPr lang="en-US" sz="2400" dirty="0" err="1">
                <a:effectLst/>
                <a:ea typeface="Times New Roman" panose="02020603050405020304" pitchFamily="18" charset="0"/>
              </a:rPr>
              <a:t>lignées</a:t>
            </a:r>
            <a:r>
              <a:rPr lang="en-US" sz="2400" dirty="0">
                <a:effectLst/>
                <a:ea typeface="Times New Roman" panose="02020603050405020304" pitchFamily="18" charset="0"/>
              </a:rPr>
              <a:t> </a:t>
            </a:r>
            <a:r>
              <a:rPr lang="en-US" sz="2400" dirty="0" err="1">
                <a:effectLst/>
                <a:ea typeface="Times New Roman" panose="02020603050405020304" pitchFamily="18" charset="0"/>
              </a:rPr>
              <a:t>cellulaires</a:t>
            </a:r>
            <a:r>
              <a:rPr lang="en-US" sz="2400" dirty="0">
                <a:effectLst/>
                <a:ea typeface="Times New Roman" panose="02020603050405020304" pitchFamily="18" charset="0"/>
              </a:rPr>
              <a:t> de </a:t>
            </a:r>
            <a:r>
              <a:rPr lang="en-US" sz="2400" dirty="0" err="1">
                <a:effectLst/>
                <a:ea typeface="Times New Roman" panose="02020603050405020304" pitchFamily="18" charset="0"/>
              </a:rPr>
              <a:t>mélanome</a:t>
            </a:r>
            <a:r>
              <a:rPr lang="en-US" sz="2400" dirty="0">
                <a:effectLst/>
                <a:ea typeface="Times New Roman" panose="02020603050405020304" pitchFamily="18" charset="0"/>
              </a:rPr>
              <a:t> </a:t>
            </a:r>
            <a:r>
              <a:rPr lang="en-US" sz="2400" dirty="0" err="1">
                <a:effectLst/>
                <a:ea typeface="Times New Roman" panose="02020603050405020304" pitchFamily="18" charset="0"/>
              </a:rPr>
              <a:t>en</a:t>
            </a:r>
            <a:r>
              <a:rPr lang="en-US" sz="2400" dirty="0">
                <a:effectLst/>
                <a:ea typeface="Times New Roman" panose="02020603050405020304" pitchFamily="18" charset="0"/>
              </a:rPr>
              <a:t> RDF/OWL ; </a:t>
            </a:r>
          </a:p>
          <a:p>
            <a:r>
              <a:rPr lang="en-US" sz="2400" dirty="0">
                <a:effectLst/>
                <a:ea typeface="Times New Roman" panose="02020603050405020304" pitchFamily="18" charset="0"/>
              </a:rPr>
              <a:t>ii). </a:t>
            </a:r>
            <a:r>
              <a:rPr lang="en-US" sz="2400" dirty="0" err="1">
                <a:effectLst/>
                <a:ea typeface="Times New Roman" panose="02020603050405020304" pitchFamily="18" charset="0"/>
              </a:rPr>
              <a:t>Création</a:t>
            </a:r>
            <a:r>
              <a:rPr lang="en-US" sz="2400" dirty="0">
                <a:effectLst/>
                <a:ea typeface="Times New Roman" panose="02020603050405020304" pitchFamily="18" charset="0"/>
              </a:rPr>
              <a:t> de </a:t>
            </a:r>
            <a:r>
              <a:rPr lang="en-US" sz="2400" dirty="0" err="1">
                <a:effectLst/>
                <a:ea typeface="Times New Roman" panose="02020603050405020304" pitchFamily="18" charset="0"/>
              </a:rPr>
              <a:t>modèles</a:t>
            </a:r>
            <a:r>
              <a:rPr lang="en-US" sz="2400" dirty="0">
                <a:effectLst/>
                <a:ea typeface="Times New Roman" panose="02020603050405020304" pitchFamily="18" charset="0"/>
              </a:rPr>
              <a:t> </a:t>
            </a:r>
            <a:r>
              <a:rPr lang="en-US" sz="2400" dirty="0" err="1">
                <a:effectLst/>
                <a:ea typeface="Times New Roman" panose="02020603050405020304" pitchFamily="18" charset="0"/>
              </a:rPr>
              <a:t>sémantiques</a:t>
            </a:r>
            <a:r>
              <a:rPr lang="en-US" sz="2400" dirty="0">
                <a:effectLst/>
                <a:ea typeface="Times New Roman" panose="02020603050405020304" pitchFamily="18" charset="0"/>
              </a:rPr>
              <a:t> ad hoc de </a:t>
            </a:r>
            <a:r>
              <a:rPr lang="en-US" sz="2400" dirty="0" err="1">
                <a:effectLst/>
                <a:ea typeface="Times New Roman" panose="02020603050405020304" pitchFamily="18" charset="0"/>
              </a:rPr>
              <a:t>données</a:t>
            </a:r>
            <a:r>
              <a:rPr lang="en-US" sz="2400" dirty="0">
                <a:effectLst/>
                <a:ea typeface="Times New Roman" panose="02020603050405020304" pitchFamily="18" charset="0"/>
              </a:rPr>
              <a:t> </a:t>
            </a:r>
            <a:r>
              <a:rPr lang="en-US" sz="2400" dirty="0" err="1">
                <a:effectLst/>
                <a:ea typeface="Times New Roman" panose="02020603050405020304" pitchFamily="18" charset="0"/>
              </a:rPr>
              <a:t>fonctionnelles</a:t>
            </a:r>
            <a:r>
              <a:rPr lang="en-US" sz="2400" dirty="0">
                <a:effectLst/>
                <a:ea typeface="Times New Roman" panose="02020603050405020304" pitchFamily="18" charset="0"/>
              </a:rPr>
              <a:t> pour </a:t>
            </a:r>
            <a:r>
              <a:rPr lang="en-US" sz="2400" dirty="0" err="1">
                <a:effectLst/>
                <a:ea typeface="Times New Roman" panose="02020603050405020304" pitchFamily="18" charset="0"/>
              </a:rPr>
              <a:t>représenter</a:t>
            </a:r>
            <a:r>
              <a:rPr lang="en-US" sz="2400" dirty="0">
                <a:effectLst/>
                <a:ea typeface="Times New Roman" panose="02020603050405020304" pitchFamily="18" charset="0"/>
              </a:rPr>
              <a:t> </a:t>
            </a:r>
            <a:r>
              <a:rPr lang="en-US" sz="2400" dirty="0" err="1">
                <a:effectLst/>
                <a:ea typeface="Times New Roman" panose="02020603050405020304" pitchFamily="18" charset="0"/>
              </a:rPr>
              <a:t>l’information</a:t>
            </a:r>
            <a:r>
              <a:rPr lang="en-US" sz="2400" dirty="0">
                <a:effectLst/>
                <a:ea typeface="Times New Roman" panose="02020603050405020304" pitchFamily="18" charset="0"/>
              </a:rPr>
              <a:t> </a:t>
            </a:r>
            <a:r>
              <a:rPr lang="en-US" sz="2400" dirty="0" err="1">
                <a:effectLst/>
                <a:ea typeface="Times New Roman" panose="02020603050405020304" pitchFamily="18" charset="0"/>
              </a:rPr>
              <a:t>provenant</a:t>
            </a:r>
            <a:r>
              <a:rPr lang="en-US" sz="2400" dirty="0">
                <a:effectLst/>
                <a:ea typeface="Times New Roman" panose="02020603050405020304" pitchFamily="18" charset="0"/>
              </a:rPr>
              <a:t> des reseaux GO et de </a:t>
            </a:r>
            <a:r>
              <a:rPr lang="en-US" sz="2400" dirty="0" err="1">
                <a:effectLst/>
                <a:ea typeface="Times New Roman" panose="02020603050405020304" pitchFamily="18" charset="0"/>
              </a:rPr>
              <a:t>facteurs</a:t>
            </a:r>
            <a:r>
              <a:rPr lang="en-US" sz="2400" dirty="0">
                <a:effectLst/>
                <a:ea typeface="Times New Roman" panose="02020603050405020304" pitchFamily="18" charset="0"/>
              </a:rPr>
              <a:t> de transcription  </a:t>
            </a:r>
          </a:p>
          <a:p>
            <a:r>
              <a:rPr lang="en-US" sz="2400" dirty="0">
                <a:effectLst/>
                <a:ea typeface="Times New Roman" panose="02020603050405020304" pitchFamily="18" charset="0"/>
              </a:rPr>
              <a:t>iii). </a:t>
            </a:r>
            <a:r>
              <a:rPr lang="en-US" sz="2400" dirty="0" err="1">
                <a:effectLst/>
                <a:ea typeface="Times New Roman" panose="02020603050405020304" pitchFamily="18" charset="0"/>
              </a:rPr>
              <a:t>Intégration</a:t>
            </a:r>
            <a:r>
              <a:rPr lang="en-US" sz="2400" dirty="0">
                <a:effectLst/>
                <a:ea typeface="Times New Roman" panose="02020603050405020304" pitchFamily="18" charset="0"/>
              </a:rPr>
              <a:t> des deux à travers </a:t>
            </a:r>
            <a:r>
              <a:rPr lang="en-US" sz="2400" dirty="0" err="1">
                <a:effectLst/>
                <a:ea typeface="Times New Roman" panose="02020603050405020304" pitchFamily="18" charset="0"/>
              </a:rPr>
              <a:t>l’interface</a:t>
            </a:r>
            <a:r>
              <a:rPr lang="en-US" sz="2400" dirty="0">
                <a:effectLst/>
                <a:ea typeface="Times New Roman" panose="02020603050405020304" pitchFamily="18" charset="0"/>
              </a:rPr>
              <a:t> commune </a:t>
            </a:r>
            <a:r>
              <a:rPr lang="en-US" sz="2400" dirty="0" err="1">
                <a:effectLst/>
                <a:ea typeface="Times New Roman" panose="02020603050405020304" pitchFamily="18" charset="0"/>
              </a:rPr>
              <a:t>fournie</a:t>
            </a:r>
            <a:r>
              <a:rPr lang="en-US" sz="2400" dirty="0">
                <a:effectLst/>
                <a:ea typeface="Times New Roman" panose="02020603050405020304" pitchFamily="18" charset="0"/>
              </a:rPr>
              <a:t> par les </a:t>
            </a:r>
            <a:r>
              <a:rPr lang="en-US" sz="2400" dirty="0" err="1">
                <a:effectLst/>
                <a:ea typeface="Times New Roman" panose="02020603050405020304" pitchFamily="18" charset="0"/>
              </a:rPr>
              <a:t>modèles</a:t>
            </a:r>
            <a:r>
              <a:rPr lang="en-US" sz="2400" dirty="0">
                <a:effectLst/>
                <a:ea typeface="Times New Roman" panose="02020603050405020304" pitchFamily="18" charset="0"/>
              </a:rPr>
              <a:t> </a:t>
            </a:r>
            <a:r>
              <a:rPr lang="en-US" sz="2400" dirty="0" err="1">
                <a:effectLst/>
                <a:ea typeface="Times New Roman" panose="02020603050405020304" pitchFamily="18" charset="0"/>
              </a:rPr>
              <a:t>sémantiques</a:t>
            </a:r>
            <a:r>
              <a:rPr lang="en-US" sz="2400" dirty="0">
                <a:effectLst/>
                <a:ea typeface="Times New Roman" panose="02020603050405020304" pitchFamily="18" charset="0"/>
              </a:rPr>
              <a:t> de </a:t>
            </a:r>
            <a:r>
              <a:rPr lang="en-US" sz="2400" dirty="0" err="1">
                <a:effectLst/>
                <a:ea typeface="Times New Roman" panose="02020603050405020304" pitchFamily="18" charset="0"/>
              </a:rPr>
              <a:t>données</a:t>
            </a:r>
            <a:r>
              <a:rPr lang="en-US" sz="2400" dirty="0">
                <a:effectLst/>
                <a:ea typeface="Times New Roman" panose="02020603050405020304" pitchFamily="18" charset="0"/>
              </a:rPr>
              <a:t> </a:t>
            </a:r>
            <a:r>
              <a:rPr lang="en-US" sz="2400" dirty="0" err="1">
                <a:effectLst/>
                <a:ea typeface="Times New Roman" panose="02020603050405020304" pitchFamily="18" charset="0"/>
              </a:rPr>
              <a:t>fonctionnelles</a:t>
            </a:r>
            <a:r>
              <a:rPr lang="en-US" sz="2400" dirty="0">
                <a:effectLst/>
                <a:ea typeface="Times New Roman" panose="02020603050405020304" pitchFamily="18" charset="0"/>
              </a:rPr>
              <a:t>.</a:t>
            </a:r>
            <a:endParaRPr lang="fr-FR" sz="2400" dirty="0">
              <a:effectLst/>
              <a:ea typeface="Times New Roman" panose="02020603050405020304" pitchFamily="18" charset="0"/>
            </a:endParaRPr>
          </a:p>
          <a:p>
            <a:endParaRPr lang="fr-FR" dirty="0"/>
          </a:p>
        </p:txBody>
      </p:sp>
    </p:spTree>
    <p:extLst>
      <p:ext uri="{BB962C8B-B14F-4D97-AF65-F5344CB8AC3E}">
        <p14:creationId xmlns:p14="http://schemas.microsoft.com/office/powerpoint/2010/main" val="238023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FC73082-1E92-4E54-A92B-7E014326FF14}"/>
              </a:ext>
            </a:extLst>
          </p:cNvPr>
          <p:cNvSpPr>
            <a:spLocks noGrp="1"/>
          </p:cNvSpPr>
          <p:nvPr>
            <p:ph type="title"/>
          </p:nvPr>
        </p:nvSpPr>
        <p:spPr>
          <a:xfrm>
            <a:off x="755576" y="836712"/>
            <a:ext cx="8220456" cy="676656"/>
          </a:xfrm>
        </p:spPr>
        <p:txBody>
          <a:bodyPr/>
          <a:lstStyle/>
          <a:p>
            <a:r>
              <a:rPr lang="fr-CA" dirty="0"/>
              <a:t>Création d’un point de terminaison SPARQL</a:t>
            </a:r>
            <a:r>
              <a:rPr lang="fr-CA" b="1" i="0" dirty="0">
                <a:solidFill>
                  <a:srgbClr val="222222"/>
                </a:solidFill>
                <a:effectLst/>
                <a:latin typeface="-apple-system"/>
              </a:rPr>
              <a:t/>
            </a:r>
            <a:br>
              <a:rPr lang="fr-CA" b="1" i="0" dirty="0">
                <a:solidFill>
                  <a:srgbClr val="222222"/>
                </a:solidFill>
                <a:effectLst/>
                <a:latin typeface="-apple-system"/>
              </a:rPr>
            </a:br>
            <a:endParaRPr lang="fr-FR" dirty="0"/>
          </a:p>
        </p:txBody>
      </p:sp>
      <p:sp>
        <p:nvSpPr>
          <p:cNvPr id="3" name="Espace réservé du contenu 2">
            <a:extLst>
              <a:ext uri="{FF2B5EF4-FFF2-40B4-BE49-F238E27FC236}">
                <a16:creationId xmlns="" xmlns:a16="http://schemas.microsoft.com/office/drawing/2014/main" id="{6BDB5EEC-0EDA-4CE8-A708-FCB9F759DA60}"/>
              </a:ext>
            </a:extLst>
          </p:cNvPr>
          <p:cNvSpPr>
            <a:spLocks noGrp="1"/>
          </p:cNvSpPr>
          <p:nvPr>
            <p:ph idx="1"/>
          </p:nvPr>
        </p:nvSpPr>
        <p:spPr>
          <a:xfrm>
            <a:off x="1186424" y="2354176"/>
            <a:ext cx="7509520" cy="4572000"/>
          </a:xfrm>
        </p:spPr>
        <p:txBody>
          <a:bodyPr/>
          <a:lstStyle/>
          <a:p>
            <a:r>
              <a:rPr lang="fr-CA" b="0" i="0" dirty="0">
                <a:solidFill>
                  <a:srgbClr val="333333"/>
                </a:solidFill>
                <a:effectLst/>
                <a:latin typeface="Georgia" panose="02040502050405020303" pitchFamily="18" charset="0"/>
              </a:rPr>
              <a:t>Notre approche consiste à créer des classes </a:t>
            </a:r>
            <a:r>
              <a:rPr lang="fr-CA" b="0" i="0" dirty="0" err="1">
                <a:solidFill>
                  <a:srgbClr val="333333"/>
                </a:solidFill>
                <a:effectLst/>
                <a:latin typeface="Georgia" panose="02040502050405020303" pitchFamily="18" charset="0"/>
              </a:rPr>
              <a:t>wrapper</a:t>
            </a:r>
            <a:r>
              <a:rPr lang="fr-CA" b="0" i="0" dirty="0">
                <a:solidFill>
                  <a:srgbClr val="333333"/>
                </a:solidFill>
                <a:effectLst/>
                <a:latin typeface="Georgia" panose="02040502050405020303" pitchFamily="18" charset="0"/>
              </a:rPr>
              <a:t> autour des classes de mappage Hibernate qui mappent les getters de propriété aux prédicats RDF. </a:t>
            </a:r>
            <a:endParaRPr lang="fr-FR" dirty="0"/>
          </a:p>
        </p:txBody>
      </p:sp>
      <p:sp>
        <p:nvSpPr>
          <p:cNvPr id="4" name="Flèche : droite à entaille 3">
            <a:extLst>
              <a:ext uri="{FF2B5EF4-FFF2-40B4-BE49-F238E27FC236}">
                <a16:creationId xmlns="" xmlns:a16="http://schemas.microsoft.com/office/drawing/2014/main" id="{49A0F8EA-3BE8-4FDF-8A05-A25B248D88E6}"/>
              </a:ext>
            </a:extLst>
          </p:cNvPr>
          <p:cNvSpPr/>
          <p:nvPr/>
        </p:nvSpPr>
        <p:spPr>
          <a:xfrm>
            <a:off x="492628" y="2924944"/>
            <a:ext cx="720080" cy="5040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794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AFA1580-3CA6-4B4A-818B-A41AF1F0EE5C}"/>
              </a:ext>
            </a:extLst>
          </p:cNvPr>
          <p:cNvSpPr>
            <a:spLocks noGrp="1"/>
          </p:cNvSpPr>
          <p:nvPr>
            <p:ph type="title"/>
          </p:nvPr>
        </p:nvSpPr>
        <p:spPr>
          <a:xfrm>
            <a:off x="475456" y="1261872"/>
            <a:ext cx="7129992" cy="676656"/>
          </a:xfrm>
        </p:spPr>
        <p:txBody>
          <a:bodyPr/>
          <a:lstStyle/>
          <a:p>
            <a:r>
              <a:rPr lang="fr-FR" dirty="0"/>
              <a:t>Modèle objet </a:t>
            </a:r>
            <a:r>
              <a:rPr lang="fr-FR" dirty="0" err="1"/>
              <a:t>Corvus</a:t>
            </a:r>
            <a:r>
              <a:rPr lang="fr-CA" b="1" i="0" dirty="0">
                <a:solidFill>
                  <a:srgbClr val="222222"/>
                </a:solidFill>
                <a:effectLst/>
                <a:latin typeface="-apple-system"/>
              </a:rPr>
              <a:t/>
            </a:r>
            <a:br>
              <a:rPr lang="fr-CA" b="1" i="0" dirty="0">
                <a:solidFill>
                  <a:srgbClr val="222222"/>
                </a:solidFill>
                <a:effectLst/>
                <a:latin typeface="-apple-system"/>
              </a:rPr>
            </a:br>
            <a:r>
              <a:rPr lang="fr-CA" dirty="0"/>
              <a:t/>
            </a:r>
            <a:br>
              <a:rPr lang="fr-CA" dirty="0"/>
            </a:br>
            <a:endParaRPr lang="fr-FR" dirty="0"/>
          </a:p>
        </p:txBody>
      </p:sp>
      <p:pic>
        <p:nvPicPr>
          <p:cNvPr id="4" name="Image 3" descr="figure 1">
            <a:extLst>
              <a:ext uri="{FF2B5EF4-FFF2-40B4-BE49-F238E27FC236}">
                <a16:creationId xmlns="" xmlns:a16="http://schemas.microsoft.com/office/drawing/2014/main" id="{9D38B6A5-9DFB-4AB2-9CC5-BF6644F551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824" y="1644288"/>
            <a:ext cx="8309720" cy="3569424"/>
          </a:xfrm>
          <a:prstGeom prst="rect">
            <a:avLst/>
          </a:prstGeom>
          <a:noFill/>
          <a:ln>
            <a:noFill/>
          </a:ln>
        </p:spPr>
      </p:pic>
      <p:sp>
        <p:nvSpPr>
          <p:cNvPr id="7" name="ZoneTexte 6">
            <a:extLst>
              <a:ext uri="{FF2B5EF4-FFF2-40B4-BE49-F238E27FC236}">
                <a16:creationId xmlns="" xmlns:a16="http://schemas.microsoft.com/office/drawing/2014/main" id="{50C5DDE7-8281-410E-A7BC-26DADB2284DE}"/>
              </a:ext>
            </a:extLst>
          </p:cNvPr>
          <p:cNvSpPr txBox="1"/>
          <p:nvPr/>
        </p:nvSpPr>
        <p:spPr>
          <a:xfrm>
            <a:off x="755576" y="5627456"/>
            <a:ext cx="7848872" cy="769441"/>
          </a:xfrm>
          <a:prstGeom prst="rect">
            <a:avLst/>
          </a:prstGeom>
          <a:noFill/>
        </p:spPr>
        <p:txBody>
          <a:bodyPr wrap="square" rtlCol="0">
            <a:spAutoFit/>
          </a:bodyPr>
          <a:lstStyle/>
          <a:p>
            <a:pPr algn="ctr"/>
            <a:r>
              <a:rPr lang="fr-CA" sz="1100" b="0" i="0" dirty="0">
                <a:solidFill>
                  <a:srgbClr val="333333"/>
                </a:solidFill>
                <a:effectLst/>
              </a:rPr>
              <a:t>Diagramme montrant les classes Java dans le modèle </a:t>
            </a:r>
            <a:r>
              <a:rPr lang="fr-CA" sz="1100" b="0" i="0" dirty="0" err="1">
                <a:solidFill>
                  <a:srgbClr val="333333"/>
                </a:solidFill>
                <a:effectLst/>
              </a:rPr>
              <a:t>Corvus</a:t>
            </a:r>
            <a:r>
              <a:rPr lang="fr-CA" sz="1100" b="0" i="0" dirty="0">
                <a:solidFill>
                  <a:srgbClr val="333333"/>
                </a:solidFill>
                <a:effectLst/>
              </a:rPr>
              <a:t> (boîtes orange) à côté de leurs classes OWL correspondantes (boîtes bleues). Les propriétés de données ou d’annotation sont affichées sous forme d’ellipses grises. Les étiquettes Edge indiquent la méthode Java utilisée pour appeler le modèle </a:t>
            </a:r>
            <a:r>
              <a:rPr lang="fr-CA" sz="1100" b="0" i="0" dirty="0" err="1">
                <a:solidFill>
                  <a:srgbClr val="333333"/>
                </a:solidFill>
                <a:effectLst/>
              </a:rPr>
              <a:t>Corvus</a:t>
            </a:r>
            <a:r>
              <a:rPr lang="fr-CA" sz="1100" b="0" i="0" dirty="0">
                <a:solidFill>
                  <a:srgbClr val="333333"/>
                </a:solidFill>
                <a:effectLst/>
              </a:rPr>
              <a:t> en rouge et la propriété RDF utilisée dans le modèle sémantique en bleu.</a:t>
            </a:r>
            <a:endParaRPr lang="fr-FR" sz="1100" dirty="0"/>
          </a:p>
        </p:txBody>
      </p:sp>
    </p:spTree>
    <p:extLst>
      <p:ext uri="{BB962C8B-B14F-4D97-AF65-F5344CB8AC3E}">
        <p14:creationId xmlns:p14="http://schemas.microsoft.com/office/powerpoint/2010/main" val="346746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546E159-E7A5-4707-92CD-671C26669238}"/>
              </a:ext>
            </a:extLst>
          </p:cNvPr>
          <p:cNvSpPr>
            <a:spLocks noGrp="1"/>
          </p:cNvSpPr>
          <p:nvPr>
            <p:ph type="title"/>
          </p:nvPr>
        </p:nvSpPr>
        <p:spPr>
          <a:xfrm>
            <a:off x="620704" y="621544"/>
            <a:ext cx="8066096" cy="676656"/>
          </a:xfrm>
        </p:spPr>
        <p:txBody>
          <a:bodyPr/>
          <a:lstStyle/>
          <a:p>
            <a:r>
              <a:rPr lang="fr-CA" dirty="0"/>
              <a:t>Hiérarchie d’annotation de l’ontologie des gènes.</a:t>
            </a:r>
            <a:br>
              <a:rPr lang="fr-CA" dirty="0"/>
            </a:br>
            <a:endParaRPr lang="fr-FR" dirty="0"/>
          </a:p>
        </p:txBody>
      </p:sp>
      <p:pic>
        <p:nvPicPr>
          <p:cNvPr id="4" name="Image 3" descr="figure 2">
            <a:extLst>
              <a:ext uri="{FF2B5EF4-FFF2-40B4-BE49-F238E27FC236}">
                <a16:creationId xmlns="" xmlns:a16="http://schemas.microsoft.com/office/drawing/2014/main" id="{F587749C-7FC8-49F6-8D96-BC4AB293AF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73048"/>
            <a:ext cx="4512136" cy="5445224"/>
          </a:xfrm>
          <a:prstGeom prst="rect">
            <a:avLst/>
          </a:prstGeom>
          <a:noFill/>
          <a:ln>
            <a:noFill/>
          </a:ln>
        </p:spPr>
      </p:pic>
      <p:sp>
        <p:nvSpPr>
          <p:cNvPr id="5" name="ZoneTexte 4">
            <a:extLst>
              <a:ext uri="{FF2B5EF4-FFF2-40B4-BE49-F238E27FC236}">
                <a16:creationId xmlns="" xmlns:a16="http://schemas.microsoft.com/office/drawing/2014/main" id="{ABE7F8B3-847D-4D3C-8A14-D5D642EB061A}"/>
              </a:ext>
            </a:extLst>
          </p:cNvPr>
          <p:cNvSpPr txBox="1"/>
          <p:nvPr/>
        </p:nvSpPr>
        <p:spPr>
          <a:xfrm>
            <a:off x="4555976" y="2983748"/>
            <a:ext cx="4392488" cy="769441"/>
          </a:xfrm>
          <a:prstGeom prst="rect">
            <a:avLst/>
          </a:prstGeom>
          <a:noFill/>
        </p:spPr>
        <p:txBody>
          <a:bodyPr wrap="square" rtlCol="0">
            <a:spAutoFit/>
          </a:bodyPr>
          <a:lstStyle/>
          <a:p>
            <a:pPr algn="just"/>
            <a:r>
              <a:rPr lang="fr-CA" sz="1100" b="0" i="0" dirty="0">
                <a:solidFill>
                  <a:srgbClr val="333333"/>
                </a:solidFill>
                <a:effectLst/>
              </a:rPr>
              <a:t>Diagramme montrant la propagation de la propriété </a:t>
            </a:r>
            <a:r>
              <a:rPr lang="fr-CA" sz="1100" b="0" i="0" dirty="0" err="1">
                <a:solidFill>
                  <a:srgbClr val="333333"/>
                </a:solidFill>
                <a:effectLst/>
              </a:rPr>
              <a:t>participates_in</a:t>
            </a:r>
            <a:r>
              <a:rPr lang="fr-CA" sz="1100" b="0" i="0" dirty="0">
                <a:solidFill>
                  <a:srgbClr val="333333"/>
                </a:solidFill>
                <a:effectLst/>
              </a:rPr>
              <a:t> vers le haut de la hiérarchie de subsomption de classe. Cette inférence est obtenue en utilisant une chaîne de propriétés OWL 2 associant la propriété participante à la propriété SKOS plus large.</a:t>
            </a:r>
            <a:endParaRPr lang="fr-FR" dirty="0"/>
          </a:p>
        </p:txBody>
      </p:sp>
    </p:spTree>
    <p:extLst>
      <p:ext uri="{BB962C8B-B14F-4D97-AF65-F5344CB8AC3E}">
        <p14:creationId xmlns:p14="http://schemas.microsoft.com/office/powerpoint/2010/main" val="161146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340768" y="190942"/>
            <a:ext cx="8291264" cy="799306"/>
          </a:xfrm>
        </p:spPr>
        <p:txBody>
          <a:bodyPr rtlCol="0"/>
          <a:lstStyle/>
          <a:p>
            <a:pPr algn="ctr" rtl="0"/>
            <a:r>
              <a:rPr lang="fr-FR" spc="-40" dirty="0">
                <a:latin typeface="+mn-lt"/>
              </a:rPr>
              <a:t>Plan</a:t>
            </a:r>
          </a:p>
        </p:txBody>
      </p:sp>
      <p:sp>
        <p:nvSpPr>
          <p:cNvPr id="7"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p:txBody>
          <a:bodyPr rtlCol="0"/>
          <a:lstStyle/>
          <a:p>
            <a:pPr rtl="0"/>
            <a:fld id="{FEA1243F-3000-4347-94A4-FBDEAD3122CB}" type="slidenum">
              <a:rPr lang="fr-FR" smtClean="0"/>
              <a:pPr/>
              <a:t>2</a:t>
            </a:fld>
            <a:endParaRPr lang="fr-FR"/>
          </a:p>
        </p:txBody>
      </p:sp>
      <p:sp>
        <p:nvSpPr>
          <p:cNvPr id="3" name="Rectangle 2"/>
          <p:cNvSpPr/>
          <p:nvPr/>
        </p:nvSpPr>
        <p:spPr>
          <a:xfrm>
            <a:off x="1331640" y="1196752"/>
            <a:ext cx="5832648" cy="6524863"/>
          </a:xfrm>
          <a:prstGeom prst="rect">
            <a:avLst/>
          </a:prstGeom>
        </p:spPr>
        <p:txBody>
          <a:bodyPr wrap="square">
            <a:spAutoFit/>
          </a:bodyPr>
          <a:lstStyle/>
          <a:p>
            <a:pPr indent="-342900">
              <a:buFont typeface="+mj-lt"/>
              <a:buAutoNum type="arabicPeriod"/>
            </a:pPr>
            <a:r>
              <a:rPr lang="en-US" sz="1600" b="1" dirty="0">
                <a:solidFill>
                  <a:schemeClr val="bg1"/>
                </a:solidFill>
              </a:rPr>
              <a:t>Introduction </a:t>
            </a:r>
          </a:p>
          <a:p>
            <a:pPr indent="-342900">
              <a:buFont typeface="+mj-lt"/>
              <a:buAutoNum type="arabicPeriod"/>
            </a:pPr>
            <a:endParaRPr lang="en-US" sz="1600" b="1" dirty="0">
              <a:solidFill>
                <a:schemeClr val="bg1"/>
              </a:solidFill>
            </a:endParaRPr>
          </a:p>
          <a:p>
            <a:pPr indent="-342900">
              <a:buFont typeface="+mj-lt"/>
              <a:buAutoNum type="arabicPeriod"/>
            </a:pPr>
            <a:r>
              <a:rPr lang="en-US" sz="1600" b="1" dirty="0">
                <a:solidFill>
                  <a:schemeClr val="bg1"/>
                </a:solidFill>
              </a:rPr>
              <a:t>Article 1: </a:t>
            </a:r>
          </a:p>
          <a:p>
            <a:endParaRPr lang="en-US" sz="1600" dirty="0">
              <a:solidFill>
                <a:schemeClr val="bg1"/>
              </a:solidFill>
            </a:endParaRPr>
          </a:p>
          <a:p>
            <a:r>
              <a:rPr lang="en-US" sz="1600" dirty="0">
                <a:solidFill>
                  <a:schemeClr val="bg1"/>
                </a:solidFill>
              </a:rPr>
              <a:t>                 Protein Ontology</a:t>
            </a:r>
          </a:p>
          <a:p>
            <a:r>
              <a:rPr lang="en-US" sz="1600" dirty="0">
                <a:solidFill>
                  <a:schemeClr val="bg1"/>
                </a:solidFill>
              </a:rPr>
              <a:t>                 OWL et PRO</a:t>
            </a:r>
          </a:p>
          <a:p>
            <a:r>
              <a:rPr lang="en-US" sz="1600" dirty="0">
                <a:solidFill>
                  <a:schemeClr val="bg1"/>
                </a:solidFill>
              </a:rPr>
              <a:t>                 </a:t>
            </a:r>
            <a:r>
              <a:rPr lang="fr-FR" sz="1600" dirty="0">
                <a:solidFill>
                  <a:schemeClr val="bg1"/>
                </a:solidFill>
              </a:rPr>
              <a:t>Types de termes PRO</a:t>
            </a:r>
          </a:p>
          <a:p>
            <a:r>
              <a:rPr lang="fr-FR" sz="1600" dirty="0">
                <a:solidFill>
                  <a:schemeClr val="bg1"/>
                </a:solidFill>
              </a:rPr>
              <a:t>                 </a:t>
            </a:r>
            <a:r>
              <a:rPr lang="en-US" sz="1600" dirty="0">
                <a:solidFill>
                  <a:schemeClr val="bg1"/>
                </a:solidFill>
              </a:rPr>
              <a:t>Les </a:t>
            </a:r>
            <a:r>
              <a:rPr lang="en-US" sz="1600" dirty="0" err="1">
                <a:solidFill>
                  <a:schemeClr val="bg1"/>
                </a:solidFill>
              </a:rPr>
              <a:t>avantages</a:t>
            </a:r>
            <a:r>
              <a:rPr lang="en-US" sz="1600" dirty="0">
                <a:solidFill>
                  <a:schemeClr val="bg1"/>
                </a:solidFill>
              </a:rPr>
              <a:t> de PRO</a:t>
            </a:r>
            <a:r>
              <a:rPr lang="fr-FR" sz="1600" dirty="0">
                <a:solidFill>
                  <a:schemeClr val="bg1"/>
                </a:solidFill>
              </a:rPr>
              <a:t> </a:t>
            </a:r>
            <a:endParaRPr lang="en-US" sz="1600" dirty="0">
              <a:solidFill>
                <a:schemeClr val="bg1"/>
              </a:solidFill>
            </a:endParaRPr>
          </a:p>
          <a:p>
            <a:r>
              <a:rPr lang="en-US" sz="1600" dirty="0">
                <a:solidFill>
                  <a:schemeClr val="bg1"/>
                </a:solidFill>
              </a:rPr>
              <a:t>                 PRO website</a:t>
            </a:r>
          </a:p>
          <a:p>
            <a:r>
              <a:rPr lang="fr-FR" sz="1600" dirty="0">
                <a:solidFill>
                  <a:schemeClr val="bg1"/>
                </a:solidFill>
              </a:rPr>
              <a:t>	VO SPARQL </a:t>
            </a:r>
            <a:r>
              <a:rPr lang="fr-FR" sz="1600" dirty="0" err="1">
                <a:solidFill>
                  <a:schemeClr val="bg1"/>
                </a:solidFill>
              </a:rPr>
              <a:t>Query</a:t>
            </a:r>
            <a:endParaRPr lang="en-US" sz="1600" dirty="0">
              <a:solidFill>
                <a:schemeClr val="bg1"/>
              </a:solidFill>
            </a:endParaRPr>
          </a:p>
          <a:p>
            <a:endParaRPr lang="en-US" sz="1600" dirty="0">
              <a:solidFill>
                <a:schemeClr val="bg1"/>
              </a:solidFill>
            </a:endParaRPr>
          </a:p>
          <a:p>
            <a:r>
              <a:rPr lang="en-US" sz="1600" b="1" dirty="0">
                <a:solidFill>
                  <a:schemeClr val="bg1"/>
                </a:solidFill>
              </a:rPr>
              <a:t>3. Article 2:</a:t>
            </a:r>
          </a:p>
          <a:p>
            <a:endParaRPr lang="en-US" sz="1600" dirty="0">
              <a:solidFill>
                <a:schemeClr val="bg1"/>
              </a:solidFill>
            </a:endParaRPr>
          </a:p>
          <a:p>
            <a:r>
              <a:rPr lang="fr-FR" sz="1600" dirty="0">
                <a:solidFill>
                  <a:schemeClr val="bg1"/>
                </a:solidFill>
              </a:rPr>
              <a:t>               	Gene </a:t>
            </a:r>
            <a:r>
              <a:rPr lang="fr-FR" sz="1600" dirty="0" err="1">
                <a:solidFill>
                  <a:schemeClr val="bg1"/>
                </a:solidFill>
              </a:rPr>
              <a:t>Ontology</a:t>
            </a:r>
            <a:endParaRPr lang="fr-FR" sz="1600" dirty="0">
              <a:solidFill>
                <a:schemeClr val="bg1"/>
              </a:solidFill>
            </a:endParaRPr>
          </a:p>
          <a:p>
            <a:r>
              <a:rPr lang="fr-FR" sz="1600" dirty="0">
                <a:solidFill>
                  <a:schemeClr val="bg1"/>
                </a:solidFill>
              </a:rPr>
              <a:t>               	Description et intérêt de l ontologie</a:t>
            </a:r>
          </a:p>
          <a:p>
            <a:r>
              <a:rPr lang="fr-CA" sz="1600" dirty="0">
                <a:solidFill>
                  <a:schemeClr val="bg1"/>
                </a:solidFill>
              </a:rPr>
              <a:t>               	Création d’un point de terminaison SPARQL</a:t>
            </a:r>
          </a:p>
          <a:p>
            <a:r>
              <a:rPr lang="fr-FR" sz="1600" dirty="0">
                <a:solidFill>
                  <a:schemeClr val="bg1"/>
                </a:solidFill>
              </a:rPr>
              <a:t>               	Modèle objet </a:t>
            </a:r>
            <a:r>
              <a:rPr lang="fr-FR" sz="1600" dirty="0" err="1">
                <a:solidFill>
                  <a:schemeClr val="bg1"/>
                </a:solidFill>
              </a:rPr>
              <a:t>Corvus</a:t>
            </a:r>
            <a:r>
              <a:rPr lang="fr-CA" sz="1600" dirty="0">
                <a:solidFill>
                  <a:schemeClr val="bg1"/>
                </a:solidFill>
              </a:rPr>
              <a:t/>
            </a:r>
            <a:br>
              <a:rPr lang="fr-CA" sz="1600" dirty="0">
                <a:solidFill>
                  <a:schemeClr val="bg1"/>
                </a:solidFill>
              </a:rPr>
            </a:br>
            <a:r>
              <a:rPr lang="fr-CA" sz="1600" dirty="0">
                <a:solidFill>
                  <a:schemeClr val="bg1"/>
                </a:solidFill>
              </a:rPr>
              <a:t>       	Hiérarchie d’annotation de l’ontologie des gènes</a:t>
            </a:r>
          </a:p>
          <a:p>
            <a:r>
              <a:rPr lang="fr-CA" sz="1600" dirty="0">
                <a:solidFill>
                  <a:schemeClr val="bg1"/>
                </a:solidFill>
              </a:rPr>
              <a:t>	Propriétés du réseau du facteur de transcription</a:t>
            </a:r>
          </a:p>
          <a:p>
            <a:r>
              <a:rPr lang="fr-FR" sz="1600" dirty="0">
                <a:solidFill>
                  <a:schemeClr val="bg1"/>
                </a:solidFill>
              </a:rPr>
              <a:t>	Fusion de graphiques RDF</a:t>
            </a:r>
          </a:p>
          <a:p>
            <a:r>
              <a:rPr lang="fr-FR" sz="1600" dirty="0">
                <a:solidFill>
                  <a:schemeClr val="bg1"/>
                </a:solidFill>
              </a:rPr>
              <a:t>	Exemples de requêtes</a:t>
            </a:r>
            <a:br>
              <a:rPr lang="fr-FR" sz="1600" dirty="0">
                <a:solidFill>
                  <a:schemeClr val="bg1"/>
                </a:solidFill>
              </a:rPr>
            </a:br>
            <a:r>
              <a:rPr lang="fr-FR" sz="1600" dirty="0">
                <a:solidFill>
                  <a:schemeClr val="bg1"/>
                </a:solidFill>
              </a:rPr>
              <a:t/>
            </a:r>
            <a:br>
              <a:rPr lang="fr-FR" sz="1600" dirty="0">
                <a:solidFill>
                  <a:schemeClr val="bg1"/>
                </a:solidFill>
              </a:rPr>
            </a:br>
            <a:r>
              <a:rPr lang="fr-FR" sz="1600" dirty="0">
                <a:solidFill>
                  <a:schemeClr val="bg1"/>
                </a:solidFill>
              </a:rPr>
              <a:t/>
            </a:r>
            <a:br>
              <a:rPr lang="fr-FR" sz="1600" dirty="0">
                <a:solidFill>
                  <a:schemeClr val="bg1"/>
                </a:solidFill>
              </a:rPr>
            </a:br>
            <a:r>
              <a:rPr lang="fr-CA" sz="1600" dirty="0">
                <a:solidFill>
                  <a:schemeClr val="bg1"/>
                </a:solidFill>
              </a:rPr>
              <a:t/>
            </a:r>
            <a:br>
              <a:rPr lang="fr-CA" sz="1600" dirty="0">
                <a:solidFill>
                  <a:schemeClr val="bg1"/>
                </a:solidFill>
              </a:rPr>
            </a:br>
            <a:endParaRPr lang="en-US" sz="1600" dirty="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B9E4A8A-3874-447F-8377-6A09ED321628}"/>
              </a:ext>
            </a:extLst>
          </p:cNvPr>
          <p:cNvSpPr>
            <a:spLocks noGrp="1"/>
          </p:cNvSpPr>
          <p:nvPr>
            <p:ph type="title"/>
          </p:nvPr>
        </p:nvSpPr>
        <p:spPr>
          <a:xfrm>
            <a:off x="457200" y="658912"/>
            <a:ext cx="7634048" cy="676656"/>
          </a:xfrm>
        </p:spPr>
        <p:txBody>
          <a:bodyPr/>
          <a:lstStyle/>
          <a:p>
            <a:r>
              <a:rPr lang="fr-CA" dirty="0"/>
              <a:t>Propriétés du réseau du facteur de transcription</a:t>
            </a:r>
            <a:r>
              <a:rPr lang="fr-FR" dirty="0"/>
              <a:t/>
            </a:r>
            <a:br>
              <a:rPr lang="fr-FR" dirty="0"/>
            </a:br>
            <a:endParaRPr lang="fr-FR" dirty="0"/>
          </a:p>
        </p:txBody>
      </p:sp>
      <p:pic>
        <p:nvPicPr>
          <p:cNvPr id="1026" name="Picture 2" descr="figure 3">
            <a:extLst>
              <a:ext uri="{FF2B5EF4-FFF2-40B4-BE49-F238E27FC236}">
                <a16:creationId xmlns="" xmlns:a16="http://schemas.microsoft.com/office/drawing/2014/main" id="{EECD5418-D4F1-4359-BB25-1DC61E5389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2151" y="1484784"/>
            <a:ext cx="5924146" cy="430689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 xmlns:a16="http://schemas.microsoft.com/office/drawing/2014/main" id="{FBE81347-C4BC-4997-8A47-801CB1592237}"/>
              </a:ext>
            </a:extLst>
          </p:cNvPr>
          <p:cNvSpPr txBox="1"/>
          <p:nvPr/>
        </p:nvSpPr>
        <p:spPr>
          <a:xfrm>
            <a:off x="1898560" y="5929684"/>
            <a:ext cx="6192688" cy="1046440"/>
          </a:xfrm>
          <a:prstGeom prst="rect">
            <a:avLst/>
          </a:prstGeom>
          <a:noFill/>
        </p:spPr>
        <p:txBody>
          <a:bodyPr wrap="square" rtlCol="0">
            <a:spAutoFit/>
          </a:bodyPr>
          <a:lstStyle/>
          <a:p>
            <a:pPr algn="ctr"/>
            <a:r>
              <a:rPr lang="fr-CA" sz="1100" b="0" i="0" dirty="0">
                <a:solidFill>
                  <a:srgbClr val="333333"/>
                </a:solidFill>
                <a:effectLst/>
              </a:rPr>
              <a:t>Diagramme montrant les propriétés utilisées pour décrire les réseaux de facteurs de transcription. Les </a:t>
            </a:r>
            <a:r>
              <a:rPr lang="fr-CA" sz="1100" b="0" i="1" dirty="0">
                <a:solidFill>
                  <a:srgbClr val="333333"/>
                </a:solidFill>
                <a:effectLst/>
              </a:rPr>
              <a:t>propriétés </a:t>
            </a:r>
            <a:r>
              <a:rPr lang="fr-CA" sz="1100" b="0" i="1" dirty="0" err="1">
                <a:solidFill>
                  <a:srgbClr val="333333"/>
                </a:solidFill>
                <a:effectLst/>
              </a:rPr>
              <a:t>corresponds_to</a:t>
            </a:r>
            <a:r>
              <a:rPr lang="fr-CA" sz="1100" b="0" i="0" dirty="0">
                <a:solidFill>
                  <a:srgbClr val="333333"/>
                </a:solidFill>
                <a:effectLst/>
              </a:rPr>
              <a:t> et </a:t>
            </a:r>
            <a:r>
              <a:rPr lang="fr-CA" sz="1100" b="0" i="1" dirty="0">
                <a:solidFill>
                  <a:srgbClr val="333333"/>
                </a:solidFill>
                <a:effectLst/>
              </a:rPr>
              <a:t>régule sont directement énoncées tandis</a:t>
            </a:r>
            <a:r>
              <a:rPr lang="fr-CA" sz="1100" b="0" i="0" dirty="0">
                <a:solidFill>
                  <a:srgbClr val="333333"/>
                </a:solidFill>
                <a:effectLst/>
              </a:rPr>
              <a:t> que les </a:t>
            </a:r>
            <a:r>
              <a:rPr lang="fr-CA" sz="1100" b="0" i="1" dirty="0">
                <a:solidFill>
                  <a:srgbClr val="333333"/>
                </a:solidFill>
                <a:effectLst/>
              </a:rPr>
              <a:t>propriétés des corégulés</a:t>
            </a:r>
            <a:r>
              <a:rPr lang="fr-CA" sz="1100" b="0" i="0" dirty="0">
                <a:solidFill>
                  <a:srgbClr val="333333"/>
                </a:solidFill>
                <a:effectLst/>
              </a:rPr>
              <a:t> et </a:t>
            </a:r>
            <a:r>
              <a:rPr lang="fr-CA" sz="1100" b="0" i="1" dirty="0">
                <a:solidFill>
                  <a:srgbClr val="333333"/>
                </a:solidFill>
                <a:effectLst/>
              </a:rPr>
              <a:t>des </a:t>
            </a:r>
            <a:r>
              <a:rPr lang="fr-CA" sz="1100" b="0" i="1" dirty="0" err="1">
                <a:solidFill>
                  <a:srgbClr val="333333"/>
                </a:solidFill>
                <a:effectLst/>
              </a:rPr>
              <a:t>indirectly_coregulates</a:t>
            </a:r>
            <a:r>
              <a:rPr lang="fr-CA" sz="1100" b="0" i="0" dirty="0">
                <a:solidFill>
                  <a:srgbClr val="333333"/>
                </a:solidFill>
                <a:effectLst/>
              </a:rPr>
              <a:t> sont déduites par l’expansion des chaînes de propriétés OWL .</a:t>
            </a:r>
            <a:endParaRPr lang="fr-FR" sz="1100" dirty="0"/>
          </a:p>
          <a:p>
            <a:endParaRPr lang="fr-FR" dirty="0"/>
          </a:p>
        </p:txBody>
      </p:sp>
    </p:spTree>
    <p:extLst>
      <p:ext uri="{BB962C8B-B14F-4D97-AF65-F5344CB8AC3E}">
        <p14:creationId xmlns:p14="http://schemas.microsoft.com/office/powerpoint/2010/main" val="1559226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66643E1-E1B8-42B6-B76E-5C0FAA13DB2C}"/>
              </a:ext>
            </a:extLst>
          </p:cNvPr>
          <p:cNvSpPr>
            <a:spLocks noGrp="1"/>
          </p:cNvSpPr>
          <p:nvPr>
            <p:ph type="title"/>
          </p:nvPr>
        </p:nvSpPr>
        <p:spPr>
          <a:xfrm>
            <a:off x="611560" y="923544"/>
            <a:ext cx="6985976" cy="676656"/>
          </a:xfrm>
        </p:spPr>
        <p:txBody>
          <a:bodyPr/>
          <a:lstStyle/>
          <a:p>
            <a:r>
              <a:rPr lang="fr-FR" dirty="0"/>
              <a:t>Fusion de graphiques RDF</a:t>
            </a:r>
            <a:r>
              <a:rPr lang="fr-FR" b="1" i="0" dirty="0">
                <a:solidFill>
                  <a:srgbClr val="222222"/>
                </a:solidFill>
                <a:effectLst/>
                <a:latin typeface="-apple-system"/>
              </a:rPr>
              <a:t/>
            </a:r>
            <a:br>
              <a:rPr lang="fr-FR" b="1" i="0" dirty="0">
                <a:solidFill>
                  <a:srgbClr val="222222"/>
                </a:solidFill>
                <a:effectLst/>
                <a:latin typeface="-apple-system"/>
              </a:rPr>
            </a:br>
            <a:r>
              <a:rPr lang="fr-FR" dirty="0"/>
              <a:t/>
            </a:r>
            <a:br>
              <a:rPr lang="fr-FR" dirty="0"/>
            </a:br>
            <a:endParaRPr lang="fr-FR" dirty="0"/>
          </a:p>
        </p:txBody>
      </p:sp>
      <p:pic>
        <p:nvPicPr>
          <p:cNvPr id="2050" name="Picture 2" descr="figure 4">
            <a:extLst>
              <a:ext uri="{FF2B5EF4-FFF2-40B4-BE49-F238E27FC236}">
                <a16:creationId xmlns="" xmlns:a16="http://schemas.microsoft.com/office/drawing/2014/main" id="{7A02C050-469A-4E53-A333-C5A3F0473F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46464" y="1231784"/>
            <a:ext cx="5821226"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 xmlns:a16="http://schemas.microsoft.com/office/drawing/2014/main" id="{20C61EDD-D60E-4BB2-AFC7-C5CFC14DF06B}"/>
              </a:ext>
            </a:extLst>
          </p:cNvPr>
          <p:cNvSpPr txBox="1"/>
          <p:nvPr/>
        </p:nvSpPr>
        <p:spPr>
          <a:xfrm>
            <a:off x="2157342" y="6043284"/>
            <a:ext cx="5184576" cy="430887"/>
          </a:xfrm>
          <a:prstGeom prst="rect">
            <a:avLst/>
          </a:prstGeom>
          <a:noFill/>
        </p:spPr>
        <p:txBody>
          <a:bodyPr wrap="square" rtlCol="0">
            <a:spAutoFit/>
          </a:bodyPr>
          <a:lstStyle/>
          <a:p>
            <a:pPr algn="ctr"/>
            <a:r>
              <a:rPr lang="fr-CA" sz="1100" b="0" i="0" dirty="0">
                <a:solidFill>
                  <a:srgbClr val="333333"/>
                </a:solidFill>
                <a:effectLst/>
              </a:rPr>
              <a:t>Diagramme montrant l’architecture du modèle intégré que nous avons utilisé pour effectuer les requêtes de ce document.</a:t>
            </a:r>
            <a:endParaRPr lang="fr-FR" sz="1100" dirty="0"/>
          </a:p>
        </p:txBody>
      </p:sp>
    </p:spTree>
    <p:extLst>
      <p:ext uri="{BB962C8B-B14F-4D97-AF65-F5344CB8AC3E}">
        <p14:creationId xmlns:p14="http://schemas.microsoft.com/office/powerpoint/2010/main" val="33069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602152C-0B0C-46DD-B22A-8B43DFADF3EC}"/>
              </a:ext>
            </a:extLst>
          </p:cNvPr>
          <p:cNvSpPr>
            <a:spLocks noGrp="1"/>
          </p:cNvSpPr>
          <p:nvPr>
            <p:ph type="title"/>
          </p:nvPr>
        </p:nvSpPr>
        <p:spPr>
          <a:xfrm>
            <a:off x="462384" y="548680"/>
            <a:ext cx="6121880" cy="676656"/>
          </a:xfrm>
        </p:spPr>
        <p:txBody>
          <a:bodyPr/>
          <a:lstStyle/>
          <a:p>
            <a:r>
              <a:rPr lang="fr-FR" dirty="0"/>
              <a:t>Exemples de requêtes</a:t>
            </a:r>
            <a:r>
              <a:rPr lang="fr-FR" b="1" i="0" dirty="0">
                <a:solidFill>
                  <a:srgbClr val="222222"/>
                </a:solidFill>
                <a:effectLst/>
                <a:latin typeface="-apple-system"/>
              </a:rPr>
              <a:t/>
            </a:r>
            <a:br>
              <a:rPr lang="fr-FR" b="1" i="0" dirty="0">
                <a:solidFill>
                  <a:srgbClr val="222222"/>
                </a:solidFill>
                <a:effectLst/>
                <a:latin typeface="-apple-system"/>
              </a:rPr>
            </a:br>
            <a:endParaRPr lang="fr-FR" dirty="0"/>
          </a:p>
        </p:txBody>
      </p:sp>
      <p:pic>
        <p:nvPicPr>
          <p:cNvPr id="4" name="Espace réservé du contenu 3" descr="Capture d’écr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060" y="836712"/>
            <a:ext cx="8860300" cy="5851681"/>
          </a:xfrm>
        </p:spPr>
      </p:pic>
    </p:spTree>
    <p:extLst>
      <p:ext uri="{BB962C8B-B14F-4D97-AF65-F5344CB8AC3E}">
        <p14:creationId xmlns:p14="http://schemas.microsoft.com/office/powerpoint/2010/main" val="2596889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2:</a:t>
            </a:r>
            <a:endParaRPr lang="en-US" dirty="0"/>
          </a:p>
        </p:txBody>
      </p:sp>
      <p:pic>
        <p:nvPicPr>
          <p:cNvPr id="4" name="Espace réservé du contenu 3" descr="Capture d’écr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412776"/>
            <a:ext cx="8544334" cy="3168352"/>
          </a:xfrm>
        </p:spPr>
      </p:pic>
    </p:spTree>
    <p:extLst>
      <p:ext uri="{BB962C8B-B14F-4D97-AF65-F5344CB8AC3E}">
        <p14:creationId xmlns:p14="http://schemas.microsoft.com/office/powerpoint/2010/main" val="12747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9672" y="1700808"/>
            <a:ext cx="7202000" cy="3160368"/>
          </a:xfrm>
        </p:spPr>
        <p:txBody>
          <a:bodyPr/>
          <a:lstStyle/>
          <a:p>
            <a:r>
              <a:rPr lang="fr-FR" sz="6000" dirty="0" smtClean="0"/>
              <a:t>Conclusion</a:t>
            </a:r>
            <a:endParaRPr lang="en-US" sz="6000" dirty="0"/>
          </a:p>
        </p:txBody>
      </p:sp>
    </p:spTree>
    <p:extLst>
      <p:ext uri="{BB962C8B-B14F-4D97-AF65-F5344CB8AC3E}">
        <p14:creationId xmlns:p14="http://schemas.microsoft.com/office/powerpoint/2010/main" val="1795927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p>
            <a:pPr rtl="0"/>
            <a:r>
              <a:rPr lang="fr-FR" dirty="0"/>
              <a:t>Ressources</a:t>
            </a:r>
          </a:p>
        </p:txBody>
      </p:sp>
      <p:sp>
        <p:nvSpPr>
          <p:cNvPr id="8" name="Espace réservé du contenu 7">
            <a:extLst>
              <a:ext uri="{FF2B5EF4-FFF2-40B4-BE49-F238E27FC236}">
                <a16:creationId xmlns="" xmlns:a16="http://schemas.microsoft.com/office/drawing/2014/main" id="{F9973C09-F636-4499-99F3-ECA4BD64B332}"/>
              </a:ext>
            </a:extLst>
          </p:cNvPr>
          <p:cNvSpPr>
            <a:spLocks noGrp="1"/>
          </p:cNvSpPr>
          <p:nvPr>
            <p:ph idx="1"/>
          </p:nvPr>
        </p:nvSpPr>
        <p:spPr/>
        <p:txBody>
          <a:bodyPr rtlCol="0"/>
          <a:lstStyle/>
          <a:p>
            <a:r>
              <a:rPr lang="fr-FR" sz="1600" dirty="0">
                <a:hlinkClick r:id="rId3"/>
              </a:rPr>
              <a:t>Microsoft Word - tmbio19-natale2.doc (proteininformationresource.org)</a:t>
            </a:r>
            <a:endParaRPr lang="fr-FR" sz="1600" dirty="0"/>
          </a:p>
          <a:p>
            <a:r>
              <a:rPr lang="en-US" sz="1600" dirty="0">
                <a:hlinkClick r:id="rId4"/>
              </a:rPr>
              <a:t>Welcome to PRO Annotation Jamboree (bioontology.org)</a:t>
            </a:r>
            <a:endParaRPr lang="en-US" sz="1600" dirty="0"/>
          </a:p>
          <a:p>
            <a:r>
              <a:rPr lang="fr-FR" sz="1600" dirty="0">
                <a:hlinkClick r:id="rId5"/>
              </a:rPr>
              <a:t>Protein_Ontology_Development_Using_OWL.pdf</a:t>
            </a:r>
            <a:endParaRPr lang="fr-FR" sz="1600" dirty="0"/>
          </a:p>
          <a:p>
            <a:r>
              <a:rPr lang="en-US" sz="1600" dirty="0">
                <a:hlinkClick r:id="rId6"/>
              </a:rPr>
              <a:t>Google Code Archive - Long-term storage for Google Code Project Hosting.</a:t>
            </a:r>
            <a:endParaRPr lang="en-US" sz="1600" dirty="0"/>
          </a:p>
          <a:p>
            <a:r>
              <a:rPr lang="en-US" sz="1600" dirty="0">
                <a:hlinkClick r:id="rId7"/>
              </a:rPr>
              <a:t>Protein Ontology Linked Open Data - YASGUI SPARQL GUI (proconsortium.org)</a:t>
            </a:r>
            <a:endParaRPr lang="en-US" sz="1600" dirty="0"/>
          </a:p>
          <a:p>
            <a:r>
              <a:rPr lang="fr-FR" sz="1600" dirty="0" err="1">
                <a:hlinkClick r:id="rId8"/>
              </a:rPr>
              <a:t>Protein</a:t>
            </a:r>
            <a:r>
              <a:rPr lang="fr-FR" sz="1600" dirty="0">
                <a:hlinkClick r:id="rId8"/>
              </a:rPr>
              <a:t> </a:t>
            </a:r>
            <a:r>
              <a:rPr lang="fr-FR" sz="1600" dirty="0" err="1">
                <a:hlinkClick r:id="rId8"/>
              </a:rPr>
              <a:t>Ontology</a:t>
            </a:r>
            <a:r>
              <a:rPr lang="fr-FR" sz="1600" dirty="0">
                <a:hlinkClick r:id="rId8"/>
              </a:rPr>
              <a:t> </a:t>
            </a:r>
            <a:r>
              <a:rPr lang="fr-FR" sz="1600" dirty="0" err="1">
                <a:hlinkClick r:id="rId8"/>
              </a:rPr>
              <a:t>Linked</a:t>
            </a:r>
            <a:r>
              <a:rPr lang="fr-FR" sz="1600" dirty="0">
                <a:hlinkClick r:id="rId8"/>
              </a:rPr>
              <a:t> Open Data - RDF Model (proconsortium.org)</a:t>
            </a:r>
            <a:endParaRPr lang="fr-FR" sz="1600" dirty="0"/>
          </a:p>
        </p:txBody>
      </p:sp>
      <p:sp>
        <p:nvSpPr>
          <p:cNvPr id="5" name="Espace réservé du numéro de diapositive 5">
            <a:extLst>
              <a:ext uri="{FF2B5EF4-FFF2-40B4-BE49-F238E27FC236}">
                <a16:creationId xmlns="" xmlns:a16="http://schemas.microsoft.com/office/drawing/2014/main" id="{161CB7FE-4BC2-4768-8C6C-F2EDE3AAC421}"/>
              </a:ext>
            </a:extLst>
          </p:cNvPr>
          <p:cNvSpPr>
            <a:spLocks noGrp="1"/>
          </p:cNvSpPr>
          <p:nvPr>
            <p:ph type="sldNum" sz="quarter" idx="12"/>
          </p:nvPr>
        </p:nvSpPr>
        <p:spPr/>
        <p:txBody>
          <a:bodyPr rtlCol="0"/>
          <a:lstStyle/>
          <a:p>
            <a:pPr rtl="0"/>
            <a:fld id="{FEA1243F-3000-4347-94A4-FBDEAD3122CB}" type="slidenum">
              <a:rPr lang="fr-FR" smtClean="0"/>
              <a:pPr rtl="0"/>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411760" y="2492896"/>
            <a:ext cx="5172075" cy="1152874"/>
          </a:xfrm>
        </p:spPr>
        <p:txBody>
          <a:bodyPr rtlCol="0"/>
          <a:lstStyle/>
          <a:p>
            <a:pPr rtl="0"/>
            <a:r>
              <a:rPr lang="fr-FR" dirty="0"/>
              <a:t>Merci</a:t>
            </a:r>
          </a:p>
        </p:txBody>
      </p:sp>
      <p:sp>
        <p:nvSpPr>
          <p:cNvPr id="6" name="Espace réservé du numéro de diapositive 5">
            <a:extLst>
              <a:ext uri="{FF2B5EF4-FFF2-40B4-BE49-F238E27FC236}">
                <a16:creationId xmlns="" xmlns:a16="http://schemas.microsoft.com/office/drawing/2014/main" id="{81A1D3F0-7AC4-4012-8A88-BD85CCD05945}"/>
              </a:ext>
            </a:extLst>
          </p:cNvPr>
          <p:cNvSpPr>
            <a:spLocks noGrp="1"/>
          </p:cNvSpPr>
          <p:nvPr>
            <p:ph type="sldNum" sz="quarter" idx="11"/>
          </p:nvPr>
        </p:nvSpPr>
        <p:spPr/>
        <p:txBody>
          <a:bodyPr rtlCol="0"/>
          <a:lstStyle/>
          <a:p>
            <a:pPr rtl="0"/>
            <a:fld id="{FEA1243F-3000-4347-94A4-FBDEAD3122CB}" type="slidenum">
              <a:rPr lang="fr-FR" smtClean="0"/>
              <a:pPr rtl="0"/>
              <a:t>26</a:t>
            </a:fld>
            <a:endParaRPr lang="fr-FR" dirty="0"/>
          </a:p>
        </p:txBody>
      </p:sp>
      <p:graphicFrame>
        <p:nvGraphicFramePr>
          <p:cNvPr id="10" name="Espace réservé du contenu 3" descr="conception graphique intelligente liste">
            <a:extLst>
              <a:ext uri="{FF2B5EF4-FFF2-40B4-BE49-F238E27FC236}">
                <a16:creationId xmlns="" xmlns:a16="http://schemas.microsoft.com/office/drawing/2014/main" id="{D1AC5E11-1154-464F-B56E-523DE54E5000}"/>
              </a:ext>
            </a:extLst>
          </p:cNvPr>
          <p:cNvGraphicFramePr>
            <a:graphicFrameLocks/>
          </p:cNvGraphicFramePr>
          <p:nvPr>
            <p:extLst>
              <p:ext uri="{D42A27DB-BD31-4B8C-83A1-F6EECF244321}">
                <p14:modId xmlns:p14="http://schemas.microsoft.com/office/powerpoint/2010/main" val="3186206889"/>
              </p:ext>
            </p:extLst>
          </p:nvPr>
        </p:nvGraphicFramePr>
        <p:xfrm>
          <a:off x="251520" y="1844824"/>
          <a:ext cx="7810500" cy="3034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p:cNvSpPr>
          <p:nvPr>
            <p:ph type="title"/>
          </p:nvPr>
        </p:nvSpPr>
        <p:spPr>
          <a:xfrm>
            <a:off x="-1188640" y="476672"/>
            <a:ext cx="6852240" cy="675926"/>
          </a:xfrm>
        </p:spPr>
        <p:txBody>
          <a:bodyPr rtlCol="0"/>
          <a:lstStyle/>
          <a:p>
            <a:pPr algn="ctr" rtl="0"/>
            <a:r>
              <a:rPr lang="fr-FR" dirty="0">
                <a:latin typeface="+mn-lt"/>
              </a:rPr>
              <a:t>Introduction</a:t>
            </a:r>
          </a:p>
        </p:txBody>
      </p:sp>
      <p:sp>
        <p:nvSpPr>
          <p:cNvPr id="5"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3</a:t>
            </a:r>
          </a:p>
        </p:txBody>
      </p:sp>
      <p:sp>
        <p:nvSpPr>
          <p:cNvPr id="6" name="Espace réservé du numéro de diapositive 5">
            <a:extLst>
              <a:ext uri="{FF2B5EF4-FFF2-40B4-BE49-F238E27FC236}">
                <a16:creationId xmlns="" xmlns:a16="http://schemas.microsoft.com/office/drawing/2014/main" id="{B8FCD5F1-B09D-4B0A-BB07-423B979A624C}"/>
              </a:ext>
            </a:extLst>
          </p:cNvPr>
          <p:cNvSpPr>
            <a:spLocks noGrp="1"/>
          </p:cNvSpPr>
          <p:nvPr>
            <p:ph idx="1"/>
          </p:nvPr>
        </p:nvSpPr>
        <p:spPr>
          <a:xfrm>
            <a:off x="467544" y="1772816"/>
            <a:ext cx="8507288" cy="3312368"/>
          </a:xfrm>
        </p:spPr>
        <p:txBody>
          <a:bodyPr rtlCol="0">
            <a:normAutofit/>
          </a:bodyPr>
          <a:lstStyle/>
          <a:p>
            <a:r>
              <a:rPr lang="fr-FR" sz="1800" dirty="0">
                <a:solidFill>
                  <a:schemeClr val="bg1"/>
                </a:solidFill>
              </a:rPr>
              <a:t>Les méthodologies basées sur l'ontologie favorisent la communication </a:t>
            </a:r>
          </a:p>
          <a:p>
            <a:pPr marL="64008" indent="0">
              <a:buNone/>
            </a:pPr>
            <a:r>
              <a:rPr lang="fr-FR" sz="1800" dirty="0">
                <a:solidFill>
                  <a:schemeClr val="bg1"/>
                </a:solidFill>
              </a:rPr>
              <a:t>      précise entre les scientifiques et l'exploration des données.</a:t>
            </a:r>
          </a:p>
          <a:p>
            <a:pPr marL="64008" indent="0">
              <a:buNone/>
            </a:pPr>
            <a:endParaRPr lang="fr-FR" sz="1800" dirty="0">
              <a:solidFill>
                <a:schemeClr val="bg1"/>
              </a:solidFill>
            </a:endParaRPr>
          </a:p>
          <a:p>
            <a:r>
              <a:rPr lang="fr-FR" sz="1800" dirty="0"/>
              <a:t>En général, les ontologies sont utilisées pour fournir des représentation </a:t>
            </a:r>
          </a:p>
          <a:p>
            <a:pPr marL="64008" indent="0">
              <a:buNone/>
            </a:pPr>
            <a:r>
              <a:rPr lang="fr-FR" sz="1800" dirty="0"/>
              <a:t>      cohérentes des connaissances, les intégrer et gérer leurs complexité.</a:t>
            </a:r>
            <a:endParaRPr lang="fr-FR" sz="1800" dirty="0">
              <a:solidFill>
                <a:schemeClr val="bg1"/>
              </a:solidFill>
            </a:endParaRPr>
          </a:p>
        </p:txBody>
      </p:sp>
      <p:pic>
        <p:nvPicPr>
          <p:cNvPr id="3" name="Image 2">
            <a:extLst>
              <a:ext uri="{FF2B5EF4-FFF2-40B4-BE49-F238E27FC236}">
                <a16:creationId xmlns="" xmlns:a16="http://schemas.microsoft.com/office/drawing/2014/main" id="{E7231217-84C0-43E5-AC9E-5B215F6C3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4005064"/>
            <a:ext cx="2448272" cy="2448272"/>
          </a:xfrm>
          <a:prstGeom prst="rect">
            <a:avLst/>
          </a:prstGeom>
        </p:spPr>
      </p:pic>
    </p:spTree>
    <p:extLst>
      <p:ext uri="{BB962C8B-B14F-4D97-AF65-F5344CB8AC3E}">
        <p14:creationId xmlns:p14="http://schemas.microsoft.com/office/powerpoint/2010/main" val="247795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AAC117D2-DAF4-4576-846D-CF4D0DCCEC6C}"/>
              </a:ext>
            </a:extLst>
          </p:cNvPr>
          <p:cNvSpPr>
            <a:spLocks noGrp="1"/>
          </p:cNvSpPr>
          <p:nvPr>
            <p:ph type="ctrTitle"/>
          </p:nvPr>
        </p:nvSpPr>
        <p:spPr>
          <a:xfrm>
            <a:off x="3347864" y="1124744"/>
            <a:ext cx="6264696" cy="1425577"/>
          </a:xfrm>
        </p:spPr>
        <p:txBody>
          <a:bodyPr/>
          <a:lstStyle/>
          <a:p>
            <a:pPr algn="l"/>
            <a:r>
              <a:rPr lang="fr-FR" sz="2800" u="sng" dirty="0"/>
              <a:t>Article1</a:t>
            </a:r>
            <a:r>
              <a:rPr lang="fr-FR" sz="2800" dirty="0"/>
              <a:t>: </a:t>
            </a:r>
            <a:r>
              <a:rPr lang="fr-FR" sz="2800" dirty="0" err="1"/>
              <a:t>Protein</a:t>
            </a:r>
            <a:r>
              <a:rPr lang="fr-FR" sz="2800" dirty="0"/>
              <a:t> </a:t>
            </a:r>
            <a:r>
              <a:rPr lang="fr-FR" sz="2800" dirty="0" err="1"/>
              <a:t>ontology</a:t>
            </a:r>
            <a:r>
              <a:rPr lang="fr-FR" sz="2800" dirty="0"/>
              <a:t> on the</a:t>
            </a:r>
            <a:br>
              <a:rPr lang="fr-FR" sz="2800" dirty="0"/>
            </a:br>
            <a:r>
              <a:rPr lang="en-US" sz="2800" dirty="0"/>
              <a:t>semantic web for knowledge discovery</a:t>
            </a:r>
            <a:endParaRPr lang="fr-FR" sz="2800" dirty="0"/>
          </a:p>
        </p:txBody>
      </p:sp>
      <p:pic>
        <p:nvPicPr>
          <p:cNvPr id="6" name="Image 5">
            <a:extLst>
              <a:ext uri="{FF2B5EF4-FFF2-40B4-BE49-F238E27FC236}">
                <a16:creationId xmlns="" xmlns:a16="http://schemas.microsoft.com/office/drawing/2014/main" id="{AA066ACB-D4BB-46DD-9301-3DAC38C23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3717032"/>
            <a:ext cx="2448272" cy="2448272"/>
          </a:xfrm>
          <a:prstGeom prst="rect">
            <a:avLst/>
          </a:prstGeom>
        </p:spPr>
      </p:pic>
    </p:spTree>
    <p:extLst>
      <p:ext uri="{BB962C8B-B14F-4D97-AF65-F5344CB8AC3E}">
        <p14:creationId xmlns:p14="http://schemas.microsoft.com/office/powerpoint/2010/main" val="311475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140" y="593523"/>
            <a:ext cx="4636008" cy="676656"/>
          </a:xfrm>
        </p:spPr>
        <p:txBody>
          <a:bodyPr/>
          <a:lstStyle/>
          <a:p>
            <a:r>
              <a:rPr lang="fr-FR" dirty="0" err="1">
                <a:latin typeface="+mn-lt"/>
              </a:rPr>
              <a:t>Protein</a:t>
            </a:r>
            <a:r>
              <a:rPr lang="fr-FR" dirty="0">
                <a:latin typeface="+mn-lt"/>
              </a:rPr>
              <a:t> </a:t>
            </a:r>
            <a:r>
              <a:rPr lang="fr-FR" dirty="0" err="1">
                <a:latin typeface="+mn-lt"/>
              </a:rPr>
              <a:t>Ontology</a:t>
            </a:r>
            <a:endParaRPr lang="fr-FR" dirty="0">
              <a:latin typeface="+mn-lt"/>
            </a:endParaRPr>
          </a:p>
        </p:txBody>
      </p:sp>
      <p:sp>
        <p:nvSpPr>
          <p:cNvPr id="3" name="Espace réservé du contenu 2"/>
          <p:cNvSpPr>
            <a:spLocks noGrp="1"/>
          </p:cNvSpPr>
          <p:nvPr>
            <p:ph idx="1"/>
          </p:nvPr>
        </p:nvSpPr>
        <p:spPr>
          <a:xfrm>
            <a:off x="457200" y="1844824"/>
            <a:ext cx="8939336" cy="4680520"/>
          </a:xfrm>
        </p:spPr>
        <p:txBody>
          <a:bodyPr>
            <a:normAutofit/>
          </a:bodyPr>
          <a:lstStyle/>
          <a:p>
            <a:pPr lvl="0"/>
            <a:r>
              <a:rPr lang="fr-FR" sz="1800" dirty="0"/>
              <a:t>PRO fournit une représentation ontologique des entités liées aux  </a:t>
            </a:r>
          </a:p>
          <a:p>
            <a:pPr marL="64008" lvl="0" indent="0">
              <a:buNone/>
            </a:pPr>
            <a:r>
              <a:rPr lang="fr-FR" sz="1800" dirty="0"/>
              <a:t>      protéines  et de leurs relations.</a:t>
            </a:r>
          </a:p>
          <a:p>
            <a:endParaRPr lang="fr-FR" sz="1800" dirty="0"/>
          </a:p>
          <a:p>
            <a:r>
              <a:rPr lang="fr-FR" sz="1800" dirty="0"/>
              <a:t>PRO permet une meilleur  compréhension de la séquence, la structure et   </a:t>
            </a:r>
          </a:p>
          <a:p>
            <a:pPr marL="64008" indent="0">
              <a:buNone/>
            </a:pPr>
            <a:r>
              <a:rPr lang="fr-FR" sz="1800" dirty="0"/>
              <a:t>      la fonction des protéines. </a:t>
            </a:r>
          </a:p>
          <a:p>
            <a:pPr marL="64008" indent="0">
              <a:buNone/>
            </a:pPr>
            <a:endParaRPr lang="fr-FR" sz="1800" dirty="0"/>
          </a:p>
          <a:p>
            <a:r>
              <a:rPr lang="fr-FR" sz="1800" dirty="0"/>
              <a:t>PRO statistique: </a:t>
            </a:r>
          </a:p>
          <a:p>
            <a:pPr marL="64008" indent="0">
              <a:buNone/>
            </a:pPr>
            <a:endParaRPr lang="fr-FR" sz="1800" dirty="0"/>
          </a:p>
          <a:p>
            <a:endParaRPr lang="fr-FR" sz="1800" dirty="0"/>
          </a:p>
          <a:p>
            <a:endParaRPr lang="fr-FR" sz="1800" dirty="0"/>
          </a:p>
          <a:p>
            <a:endParaRPr lang="fr-FR" sz="1800" dirty="0"/>
          </a:p>
          <a:p>
            <a:pPr marL="64008" indent="0">
              <a:buNone/>
            </a:pPr>
            <a:endParaRPr lang="fr-FR" sz="1800" dirty="0"/>
          </a:p>
          <a:p>
            <a:endParaRPr lang="fr-FR" sz="1800" dirty="0"/>
          </a:p>
          <a:p>
            <a:endParaRPr lang="fr-FR" dirty="0"/>
          </a:p>
        </p:txBody>
      </p:sp>
      <p:sp>
        <p:nvSpPr>
          <p:cNvPr id="5"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4</a:t>
            </a:r>
          </a:p>
        </p:txBody>
      </p:sp>
      <p:graphicFrame>
        <p:nvGraphicFramePr>
          <p:cNvPr id="4" name="Tableau 3"/>
          <p:cNvGraphicFramePr>
            <a:graphicFrameLocks noGrp="1"/>
          </p:cNvGraphicFramePr>
          <p:nvPr>
            <p:extLst>
              <p:ext uri="{D42A27DB-BD31-4B8C-83A1-F6EECF244321}">
                <p14:modId xmlns:p14="http://schemas.microsoft.com/office/powerpoint/2010/main" val="1882330769"/>
              </p:ext>
            </p:extLst>
          </p:nvPr>
        </p:nvGraphicFramePr>
        <p:xfrm>
          <a:off x="4104479" y="4696544"/>
          <a:ext cx="4320480" cy="1828800"/>
        </p:xfrm>
        <a:graphic>
          <a:graphicData uri="http://schemas.openxmlformats.org/drawingml/2006/table">
            <a:tbl>
              <a:tblPr firstRow="1" bandRow="1">
                <a:tableStyleId>{5C22544A-7EE6-4342-B048-85BDC9FD1C3A}</a:tableStyleId>
              </a:tblPr>
              <a:tblGrid>
                <a:gridCol w="2160240">
                  <a:extLst>
                    <a:ext uri="{9D8B030D-6E8A-4147-A177-3AD203B41FA5}">
                      <a16:colId xmlns="" xmlns:a16="http://schemas.microsoft.com/office/drawing/2014/main" val="20000"/>
                    </a:ext>
                  </a:extLst>
                </a:gridCol>
                <a:gridCol w="2160240">
                  <a:extLst>
                    <a:ext uri="{9D8B030D-6E8A-4147-A177-3AD203B41FA5}">
                      <a16:colId xmlns="" xmlns:a16="http://schemas.microsoft.com/office/drawing/2014/main" val="20001"/>
                    </a:ext>
                  </a:extLst>
                </a:gridCol>
              </a:tblGrid>
              <a:tr h="293752">
                <a:tc>
                  <a:txBody>
                    <a:bodyPr/>
                    <a:lstStyle/>
                    <a:p>
                      <a:pPr algn="ctr"/>
                      <a:r>
                        <a:rPr lang="fr-FR" dirty="0"/>
                        <a:t>Catégorie</a:t>
                      </a:r>
                    </a:p>
                  </a:txBody>
                  <a:tcPr/>
                </a:tc>
                <a:tc>
                  <a:txBody>
                    <a:bodyPr/>
                    <a:lstStyle/>
                    <a:p>
                      <a:r>
                        <a:rPr lang="fr-FR" dirty="0"/>
                        <a:t>Termes</a:t>
                      </a:r>
                    </a:p>
                  </a:txBody>
                  <a:tcPr/>
                </a:tc>
                <a:extLst>
                  <a:ext uri="{0D108BD9-81ED-4DB2-BD59-A6C34878D82A}">
                    <a16:rowId xmlns="" xmlns:a16="http://schemas.microsoft.com/office/drawing/2014/main" val="10000"/>
                  </a:ext>
                </a:extLst>
              </a:tr>
              <a:tr h="327635">
                <a:tc>
                  <a:txBody>
                    <a:bodyPr/>
                    <a:lstStyle/>
                    <a:p>
                      <a:r>
                        <a:rPr lang="fr-FR" dirty="0"/>
                        <a:t>Famille </a:t>
                      </a:r>
                    </a:p>
                  </a:txBody>
                  <a:tcPr/>
                </a:tc>
                <a:tc>
                  <a:txBody>
                    <a:bodyPr/>
                    <a:lstStyle/>
                    <a:p>
                      <a:r>
                        <a:rPr lang="fr-FR" dirty="0"/>
                        <a:t>206</a:t>
                      </a:r>
                    </a:p>
                  </a:txBody>
                  <a:tcPr/>
                </a:tc>
                <a:extLst>
                  <a:ext uri="{0D108BD9-81ED-4DB2-BD59-A6C34878D82A}">
                    <a16:rowId xmlns="" xmlns:a16="http://schemas.microsoft.com/office/drawing/2014/main" val="10001"/>
                  </a:ext>
                </a:extLst>
              </a:tr>
              <a:tr h="327635">
                <a:tc>
                  <a:txBody>
                    <a:bodyPr/>
                    <a:lstStyle/>
                    <a:p>
                      <a:r>
                        <a:rPr lang="fr-FR" dirty="0"/>
                        <a:t>Gène </a:t>
                      </a:r>
                    </a:p>
                  </a:txBody>
                  <a:tcPr/>
                </a:tc>
                <a:tc>
                  <a:txBody>
                    <a:bodyPr/>
                    <a:lstStyle/>
                    <a:p>
                      <a:r>
                        <a:rPr lang="fr-FR" dirty="0"/>
                        <a:t>980</a:t>
                      </a:r>
                    </a:p>
                  </a:txBody>
                  <a:tcPr/>
                </a:tc>
                <a:extLst>
                  <a:ext uri="{0D108BD9-81ED-4DB2-BD59-A6C34878D82A}">
                    <a16:rowId xmlns="" xmlns:a16="http://schemas.microsoft.com/office/drawing/2014/main" val="10002"/>
                  </a:ext>
                </a:extLst>
              </a:tr>
              <a:tr h="327635">
                <a:tc>
                  <a:txBody>
                    <a:bodyPr/>
                    <a:lstStyle/>
                    <a:p>
                      <a:r>
                        <a:rPr lang="fr-FR" dirty="0"/>
                        <a:t>Séquence</a:t>
                      </a:r>
                    </a:p>
                  </a:txBody>
                  <a:tcPr/>
                </a:tc>
                <a:tc>
                  <a:txBody>
                    <a:bodyPr/>
                    <a:lstStyle/>
                    <a:p>
                      <a:r>
                        <a:rPr lang="fr-FR" dirty="0"/>
                        <a:t>616</a:t>
                      </a:r>
                    </a:p>
                  </a:txBody>
                  <a:tcPr/>
                </a:tc>
                <a:extLst>
                  <a:ext uri="{0D108BD9-81ED-4DB2-BD59-A6C34878D82A}">
                    <a16:rowId xmlns="" xmlns:a16="http://schemas.microsoft.com/office/drawing/2014/main" val="10003"/>
                  </a:ext>
                </a:extLst>
              </a:tr>
              <a:tr h="327635">
                <a:tc>
                  <a:txBody>
                    <a:bodyPr/>
                    <a:lstStyle/>
                    <a:p>
                      <a:r>
                        <a:rPr lang="fr-FR" dirty="0"/>
                        <a:t>Modification</a:t>
                      </a:r>
                      <a:r>
                        <a:rPr lang="fr-FR" baseline="0" dirty="0"/>
                        <a:t> </a:t>
                      </a:r>
                      <a:endParaRPr lang="fr-FR" dirty="0"/>
                    </a:p>
                  </a:txBody>
                  <a:tcPr/>
                </a:tc>
                <a:tc>
                  <a:txBody>
                    <a:bodyPr/>
                    <a:lstStyle/>
                    <a:p>
                      <a:r>
                        <a:rPr lang="fr-FR" dirty="0"/>
                        <a:t>334</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9081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OWL et PRO</a:t>
            </a:r>
          </a:p>
        </p:txBody>
      </p:sp>
      <p:sp>
        <p:nvSpPr>
          <p:cNvPr id="3" name="Espace réservé du contenu 2"/>
          <p:cNvSpPr>
            <a:spLocks noGrp="1"/>
          </p:cNvSpPr>
          <p:nvPr>
            <p:ph idx="1"/>
          </p:nvPr>
        </p:nvSpPr>
        <p:spPr>
          <a:xfrm>
            <a:off x="481077" y="2132856"/>
            <a:ext cx="8229600" cy="3751312"/>
          </a:xfrm>
        </p:spPr>
        <p:txBody>
          <a:bodyPr>
            <a:normAutofit/>
          </a:bodyPr>
          <a:lstStyle/>
          <a:p>
            <a:r>
              <a:rPr lang="fr-FR" sz="1800" dirty="0"/>
              <a:t>OWL est suffisamment flexible et puissant pour capturer et classer les </a:t>
            </a:r>
          </a:p>
          <a:p>
            <a:pPr marL="64008" indent="0">
              <a:buNone/>
            </a:pPr>
            <a:r>
              <a:rPr lang="fr-FR" sz="1800" dirty="0"/>
              <a:t>      concepts biologiques de protéines de manière cohérente.</a:t>
            </a:r>
          </a:p>
          <a:p>
            <a:pPr marL="64008" indent="0">
              <a:buNone/>
            </a:pPr>
            <a:endParaRPr lang="fr-FR" sz="1800" dirty="0"/>
          </a:p>
          <a:p>
            <a:r>
              <a:rPr lang="fr-FR" sz="1800" dirty="0"/>
              <a:t>OWL fournit un langage pour capturer des connaissances sur le domaine </a:t>
            </a:r>
          </a:p>
          <a:p>
            <a:pPr marL="64008" indent="0">
              <a:buNone/>
            </a:pPr>
            <a:r>
              <a:rPr lang="fr-FR" sz="1800" dirty="0"/>
              <a:t>      protéique et un classificateur qui permet de classer les données  </a:t>
            </a:r>
          </a:p>
          <a:p>
            <a:pPr marL="64008" indent="0">
              <a:buNone/>
            </a:pPr>
            <a:r>
              <a:rPr lang="fr-FR" sz="1800" dirty="0"/>
              <a:t>      protéiques dans une riche hiérarchie de concepts et leurs interrelations.</a:t>
            </a:r>
          </a:p>
          <a:p>
            <a:pPr marL="64008" indent="0">
              <a:buNone/>
            </a:pPr>
            <a:endParaRPr lang="fr-FR" sz="1800" dirty="0"/>
          </a:p>
          <a:p>
            <a:endParaRPr lang="fr-FR" sz="1800" dirty="0"/>
          </a:p>
          <a:p>
            <a:pPr marL="64008" indent="0">
              <a:buNone/>
            </a:pPr>
            <a:endParaRPr lang="fr-FR" sz="1800" dirty="0"/>
          </a:p>
          <a:p>
            <a:endParaRPr lang="fr-FR" sz="1800" dirty="0"/>
          </a:p>
        </p:txBody>
      </p:sp>
      <p:sp>
        <p:nvSpPr>
          <p:cNvPr id="4"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5</a:t>
            </a:r>
          </a:p>
        </p:txBody>
      </p:sp>
    </p:spTree>
    <p:extLst>
      <p:ext uri="{BB962C8B-B14F-4D97-AF65-F5344CB8AC3E}">
        <p14:creationId xmlns:p14="http://schemas.microsoft.com/office/powerpoint/2010/main" val="147707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04664"/>
            <a:ext cx="4636008" cy="820672"/>
          </a:xfrm>
        </p:spPr>
        <p:txBody>
          <a:bodyPr/>
          <a:lstStyle/>
          <a:p>
            <a:pPr algn="ctr"/>
            <a:r>
              <a:rPr lang="fr-FR" dirty="0">
                <a:latin typeface="+mn-lt"/>
              </a:rPr>
              <a:t>Types de termes PRO</a:t>
            </a:r>
          </a:p>
        </p:txBody>
      </p:sp>
      <p:sp>
        <p:nvSpPr>
          <p:cNvPr id="3" name="Espace réservé du contenu 2"/>
          <p:cNvSpPr>
            <a:spLocks noGrp="1"/>
          </p:cNvSpPr>
          <p:nvPr>
            <p:ph idx="1"/>
          </p:nvPr>
        </p:nvSpPr>
        <p:spPr>
          <a:xfrm>
            <a:off x="323528" y="1700808"/>
            <a:ext cx="8820472" cy="4471392"/>
          </a:xfrm>
        </p:spPr>
        <p:txBody>
          <a:bodyPr/>
          <a:lstStyle/>
          <a:p>
            <a:endParaRPr lang="fr-FR" dirty="0"/>
          </a:p>
          <a:p>
            <a:pPr marL="64008"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886152" cy="3240360"/>
          </a:xfrm>
          <a:prstGeom prst="rect">
            <a:avLst/>
          </a:prstGeom>
        </p:spPr>
      </p:pic>
      <p:sp>
        <p:nvSpPr>
          <p:cNvPr id="7" name="Rectangle 6"/>
          <p:cNvSpPr/>
          <p:nvPr/>
        </p:nvSpPr>
        <p:spPr>
          <a:xfrm>
            <a:off x="395536" y="2216078"/>
            <a:ext cx="2245996"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331640" y="5478150"/>
            <a:ext cx="7488832" cy="646331"/>
          </a:xfrm>
          <a:prstGeom prst="rect">
            <a:avLst/>
          </a:prstGeom>
        </p:spPr>
        <p:txBody>
          <a:bodyPr wrap="square">
            <a:spAutoFit/>
          </a:bodyPr>
          <a:lstStyle/>
          <a:p>
            <a:pPr marL="285750" indent="-285750">
              <a:buFont typeface="Wingdings" panose="05000000000000000000" pitchFamily="2" charset="2"/>
              <a:buChar char="q"/>
            </a:pPr>
            <a:r>
              <a:rPr lang="fr-FR" b="1" dirty="0">
                <a:solidFill>
                  <a:srgbClr val="FF0000"/>
                </a:solidFill>
              </a:rPr>
              <a:t>Famille</a:t>
            </a:r>
            <a:r>
              <a:rPr lang="fr-FR" dirty="0">
                <a:solidFill>
                  <a:schemeClr val="bg1"/>
                </a:solidFill>
              </a:rPr>
              <a:t>: Un terme PRO au niveau de famille fait référence à des protéines qui peuvent remonter à un ancêtre commun.</a:t>
            </a:r>
          </a:p>
        </p:txBody>
      </p:sp>
      <p:sp>
        <p:nvSpPr>
          <p:cNvPr id="9"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6</a:t>
            </a:r>
          </a:p>
        </p:txBody>
      </p:sp>
    </p:spTree>
    <p:extLst>
      <p:ext uri="{BB962C8B-B14F-4D97-AF65-F5344CB8AC3E}">
        <p14:creationId xmlns:p14="http://schemas.microsoft.com/office/powerpoint/2010/main" val="27898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8" y="404664"/>
            <a:ext cx="4636008" cy="820672"/>
          </a:xfrm>
          <a:prstGeom prst="rect">
            <a:avLst/>
          </a:prstGeom>
        </p:spPr>
        <p:txBody>
          <a:bodyPr vert="horz" lIns="0" rIns="0" rtlCol="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pPr algn="ctr"/>
            <a:r>
              <a:rPr lang="fr-FR" dirty="0">
                <a:latin typeface="+mn-lt"/>
              </a:rPr>
              <a:t>Types de termes PRO</a:t>
            </a:r>
          </a:p>
        </p:txBody>
      </p:sp>
      <p:sp>
        <p:nvSpPr>
          <p:cNvPr id="5"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7</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2" y="1700808"/>
            <a:ext cx="8229600" cy="3240360"/>
          </a:xfrm>
          <a:prstGeom prst="rect">
            <a:avLst/>
          </a:prstGeom>
        </p:spPr>
      </p:pic>
      <p:sp>
        <p:nvSpPr>
          <p:cNvPr id="7" name="Rectangle 6"/>
          <p:cNvSpPr/>
          <p:nvPr/>
        </p:nvSpPr>
        <p:spPr>
          <a:xfrm>
            <a:off x="2843808" y="1916832"/>
            <a:ext cx="1080120" cy="1584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305414" y="5541000"/>
            <a:ext cx="7308244" cy="646331"/>
          </a:xfrm>
          <a:prstGeom prst="rect">
            <a:avLst/>
          </a:prstGeom>
        </p:spPr>
        <p:txBody>
          <a:bodyPr wrap="square">
            <a:spAutoFit/>
          </a:bodyPr>
          <a:lstStyle/>
          <a:p>
            <a:pPr marL="285750" indent="-285750">
              <a:buFont typeface="Wingdings" panose="05000000000000000000" pitchFamily="2" charset="2"/>
              <a:buChar char="q"/>
            </a:pPr>
            <a:r>
              <a:rPr lang="fr-FR" b="1" dirty="0">
                <a:solidFill>
                  <a:srgbClr val="FF0000"/>
                </a:solidFill>
              </a:rPr>
              <a:t>Gene</a:t>
            </a:r>
            <a:r>
              <a:rPr lang="fr-FR" dirty="0">
                <a:solidFill>
                  <a:srgbClr val="000000"/>
                </a:solidFill>
              </a:rPr>
              <a:t>: Un terme PRO à ce niveau fait référence aux produits protéiques d'un gène distinct.</a:t>
            </a:r>
            <a:endParaRPr lang="fr-FR" dirty="0"/>
          </a:p>
        </p:txBody>
      </p:sp>
    </p:spTree>
    <p:extLst>
      <p:ext uri="{BB962C8B-B14F-4D97-AF65-F5344CB8AC3E}">
        <p14:creationId xmlns:p14="http://schemas.microsoft.com/office/powerpoint/2010/main" val="255809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 xmlns:a16="http://schemas.microsoft.com/office/drawing/2014/main" id="{B8FCD5F1-B09D-4B0A-BB07-423B979A624C}"/>
              </a:ext>
            </a:extLst>
          </p:cNvPr>
          <p:cNvSpPr>
            <a:spLocks noGrp="1"/>
          </p:cNvSpPr>
          <p:nvPr>
            <p:ph type="sldNum" sz="quarter" idx="12"/>
          </p:nvPr>
        </p:nvSpPr>
        <p:spPr>
          <a:xfrm>
            <a:off x="8183880" y="173195"/>
            <a:ext cx="502920" cy="301752"/>
          </a:xfrm>
        </p:spPr>
        <p:txBody>
          <a:bodyPr rtlCol="0"/>
          <a:lstStyle/>
          <a:p>
            <a:pPr rtl="0"/>
            <a:r>
              <a:rPr lang="fr-FR" dirty="0"/>
              <a:t>8</a:t>
            </a:r>
          </a:p>
        </p:txBody>
      </p:sp>
      <p:sp>
        <p:nvSpPr>
          <p:cNvPr id="5" name="Titre 1"/>
          <p:cNvSpPr txBox="1">
            <a:spLocks/>
          </p:cNvSpPr>
          <p:nvPr/>
        </p:nvSpPr>
        <p:spPr>
          <a:xfrm>
            <a:off x="179512" y="474947"/>
            <a:ext cx="4636008" cy="820672"/>
          </a:xfrm>
          <a:prstGeom prst="rect">
            <a:avLst/>
          </a:prstGeom>
        </p:spPr>
        <p:txBody>
          <a:bodyPr vert="horz" lIns="0" rIns="0" rtlCol="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pPr algn="ctr"/>
            <a:r>
              <a:rPr lang="fr-FR" dirty="0">
                <a:latin typeface="+mn-lt"/>
              </a:rPr>
              <a:t>Types de termes PRO</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2" y="1700808"/>
            <a:ext cx="8229600" cy="3240360"/>
          </a:xfrm>
          <a:prstGeom prst="rect">
            <a:avLst/>
          </a:prstGeom>
        </p:spPr>
      </p:pic>
      <p:sp>
        <p:nvSpPr>
          <p:cNvPr id="7" name="Rectangle 6"/>
          <p:cNvSpPr/>
          <p:nvPr/>
        </p:nvSpPr>
        <p:spPr>
          <a:xfrm>
            <a:off x="4067944" y="2636912"/>
            <a:ext cx="1008112"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525408" y="5371924"/>
            <a:ext cx="6580224" cy="646331"/>
          </a:xfrm>
          <a:prstGeom prst="rect">
            <a:avLst/>
          </a:prstGeom>
        </p:spPr>
        <p:txBody>
          <a:bodyPr wrap="square">
            <a:spAutoFit/>
          </a:bodyPr>
          <a:lstStyle/>
          <a:p>
            <a:pPr marL="285750" indent="-285750">
              <a:buFont typeface="Wingdings" panose="05000000000000000000" pitchFamily="2" charset="2"/>
              <a:buChar char="q"/>
            </a:pPr>
            <a:r>
              <a:rPr lang="fr-FR" b="1" dirty="0">
                <a:solidFill>
                  <a:srgbClr val="FF0000"/>
                </a:solidFill>
              </a:rPr>
              <a:t>Séquence</a:t>
            </a:r>
            <a:r>
              <a:rPr lang="fr-FR" dirty="0">
                <a:solidFill>
                  <a:srgbClr val="000000"/>
                </a:solidFill>
              </a:rPr>
              <a:t>: un terme PRO à ce niveau fait référence aux produits protéiques avec une séquence distincte.</a:t>
            </a:r>
            <a:endParaRPr lang="fr-FR" dirty="0"/>
          </a:p>
        </p:txBody>
      </p:sp>
    </p:spTree>
    <p:extLst>
      <p:ext uri="{BB962C8B-B14F-4D97-AF65-F5344CB8AC3E}">
        <p14:creationId xmlns:p14="http://schemas.microsoft.com/office/powerpoint/2010/main" val="3571938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_30677515_TF10167107" id="{00F36CA0-E80E-47D0-9727-F43731F41A43}" vid="{131D4216-C264-47DD-A301-531CE1A9CA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Rapport sur le statut du projet</Template>
  <TotalTime>1263</TotalTime>
  <Words>1120</Words>
  <Application>Microsoft Office PowerPoint</Application>
  <PresentationFormat>Affichage à l'écran (4:3)</PresentationFormat>
  <Paragraphs>153</Paragraphs>
  <Slides>26</Slides>
  <Notes>12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-apple-system</vt:lpstr>
      <vt:lpstr>Arial</vt:lpstr>
      <vt:lpstr>Calibri</vt:lpstr>
      <vt:lpstr>Georgia</vt:lpstr>
      <vt:lpstr>Segoe UI</vt:lpstr>
      <vt:lpstr>Times New Roman</vt:lpstr>
      <vt:lpstr>Wingdings</vt:lpstr>
      <vt:lpstr>Wingdings 2</vt:lpstr>
      <vt:lpstr>Verve</vt:lpstr>
      <vt:lpstr>Potein ontology  </vt:lpstr>
      <vt:lpstr>Plan</vt:lpstr>
      <vt:lpstr>Introduction</vt:lpstr>
      <vt:lpstr>Article1: Protein ontology on the semantic web for knowledge discovery</vt:lpstr>
      <vt:lpstr>Protein Ontology</vt:lpstr>
      <vt:lpstr>OWL et PRO</vt:lpstr>
      <vt:lpstr>Types de termes PRO</vt:lpstr>
      <vt:lpstr>Présentation PowerPoint</vt:lpstr>
      <vt:lpstr>Présentation PowerPoint</vt:lpstr>
      <vt:lpstr>Présentation PowerPoint</vt:lpstr>
      <vt:lpstr>Les avantages de PRO</vt:lpstr>
      <vt:lpstr>PRO website</vt:lpstr>
      <vt:lpstr>VO SPARQL Query</vt:lpstr>
      <vt:lpstr>Article 2: Analysis of Cancer Omics Data In A Semantic Web Framework</vt:lpstr>
      <vt:lpstr>Gene Ontology</vt:lpstr>
      <vt:lpstr>Description et intérêt de l ontologie</vt:lpstr>
      <vt:lpstr>Création d’un point de terminaison SPARQL </vt:lpstr>
      <vt:lpstr>Modèle objet Corvus  </vt:lpstr>
      <vt:lpstr>Hiérarchie d’annotation de l’ontologie des gènes. </vt:lpstr>
      <vt:lpstr>Propriétés du réseau du facteur de transcription </vt:lpstr>
      <vt:lpstr>Fusion de graphiques RDF  </vt:lpstr>
      <vt:lpstr>Exemples de requêtes </vt:lpstr>
      <vt:lpstr>Requête 2:</vt:lpstr>
      <vt:lpstr>Conclusion</vt:lpstr>
      <vt:lpstr>Ressources</vt:lpstr>
      <vt:lpstr>Merci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ontologie</dc:title>
  <dc:creator>Compte Microsoft</dc:creator>
  <cp:lastModifiedBy>Compte Microsoft</cp:lastModifiedBy>
  <cp:revision>69</cp:revision>
  <dcterms:created xsi:type="dcterms:W3CDTF">2022-02-25T22:44:05Z</dcterms:created>
  <dcterms:modified xsi:type="dcterms:W3CDTF">2022-03-14T14:10:44Z</dcterms:modified>
</cp:coreProperties>
</file>