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4"/>
  </p:notesMasterIdLst>
  <p:sldIdLst>
    <p:sldId id="256" r:id="rId2"/>
    <p:sldId id="426" r:id="rId3"/>
    <p:sldId id="427" r:id="rId4"/>
    <p:sldId id="428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36" r:id="rId13"/>
  </p:sldIdLst>
  <p:sldSz cx="12192000" cy="6858000"/>
  <p:notesSz cx="6858000" cy="9144000"/>
  <p:embeddedFontLs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628AAD"/>
    <a:srgbClr val="0099CC"/>
    <a:srgbClr val="CCCCFF"/>
    <a:srgbClr val="FFCC99"/>
    <a:srgbClr val="CCFFCC"/>
    <a:srgbClr val="FFFFCC"/>
    <a:srgbClr val="CCECFF"/>
    <a:srgbClr val="FFCCFF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87430" autoAdjust="0"/>
  </p:normalViewPr>
  <p:slideViewPr>
    <p:cSldViewPr snapToGrid="0">
      <p:cViewPr varScale="1">
        <p:scale>
          <a:sx n="114" d="100"/>
          <a:sy n="114" d="100"/>
        </p:scale>
        <p:origin x="12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1A11C-6CAD-4BD5-A989-27EAB4541ED9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4153C-A960-4279-AECF-60E8EDD4F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705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F3E7-16F8-46B4-9740-7311DFEF03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73F5-7A58-4975-8BFD-F7672CFD34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53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F3E7-16F8-46B4-9740-7311DFEF03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73F5-7A58-4975-8BFD-F7672CFD34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80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F3E7-16F8-46B4-9740-7311DFEF03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73F5-7A58-4975-8BFD-F7672CFD34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86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849086"/>
          </a:xfrm>
          <a:prstGeom prst="rect">
            <a:avLst/>
          </a:prstGeom>
          <a:solidFill>
            <a:srgbClr val="CCEC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ko-KR" altLang="en-US" sz="440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2615"/>
            <a:ext cx="10515600" cy="81869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224" y="955964"/>
            <a:ext cx="11285552" cy="5765511"/>
          </a:xfrm>
        </p:spPr>
        <p:txBody>
          <a:bodyPr/>
          <a:lstStyle>
            <a:lvl1pPr marL="360000" indent="-360000">
              <a:lnSpc>
                <a:spcPct val="100000"/>
              </a:lnSpc>
              <a:buFont typeface="Wingdings" panose="05000000000000000000" pitchFamily="2" charset="2"/>
              <a:buChar char="v"/>
              <a:defRPr/>
            </a:lvl1pPr>
            <a:lvl2pPr marL="720000" indent="-3240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F3E7-16F8-46B4-9740-7311DFEF03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5563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00B73F5-7A58-4975-8BFD-F7672CFD3472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6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F3E7-16F8-46B4-9740-7311DFEF03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73F5-7A58-4975-8BFD-F7672CFD34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F3E7-16F8-46B4-9740-7311DFEF03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73F5-7A58-4975-8BFD-F7672CFD34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30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F3E7-16F8-46B4-9740-7311DFEF03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73F5-7A58-4975-8BFD-F7672CFD34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85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696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F3E7-16F8-46B4-9740-7311DFEF03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73F5-7A58-4975-8BFD-F7672CFD34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20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F3E7-16F8-46B4-9740-7311DFEF03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73F5-7A58-4975-8BFD-F7672CFD34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44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F3E7-16F8-46B4-9740-7311DFEF03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73F5-7A58-4975-8BFD-F7672CFD34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91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F3E7-16F8-46B4-9740-7311DFEF03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73F5-7A58-4975-8BFD-F7672CFD34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00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1F3E7-16F8-46B4-9740-7311DFEF03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B73F5-7A58-4975-8BFD-F7672CFD34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13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="" xmlns:a16="http://schemas.microsoft.com/office/drawing/2014/main" id="{582396AB-89AB-4B38-9EED-8725B3F23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727" y="777782"/>
            <a:ext cx="10158490" cy="2234658"/>
          </a:xfrm>
          <a:solidFill>
            <a:srgbClr val="CCECFF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스마트공장 제조혁신을 위한 </a:t>
            </a:r>
            <a:r>
              <a:rPr lang="en-US" altLang="ko-KR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AI </a:t>
            </a:r>
            <a:r>
              <a:rPr lang="ko-KR" altLang="en-US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프레임워크 </a:t>
            </a:r>
            <a:r>
              <a:rPr lang="ko-KR" altLang="en-US" sz="3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개발</a:t>
            </a:r>
            <a:r>
              <a:rPr lang="en-US" altLang="ko-KR" sz="3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3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32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시계열</a:t>
            </a:r>
            <a:r>
              <a:rPr lang="ko-KR" altLang="en-US" sz="3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예측 부분</a:t>
            </a: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(AI Framework Development for the Innovation of Smart Factory </a:t>
            </a:r>
            <a:r>
              <a:rPr lang="en-US" altLang="ko-KR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Manufacturing</a:t>
            </a:r>
            <a:br>
              <a:rPr lang="en-US" altLang="ko-KR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Time Series Data Forecasting Part)</a:t>
            </a:r>
            <a:endParaRPr lang="ko-KR" altLang="en-US" sz="2400" b="1" dirty="0"/>
          </a:p>
        </p:txBody>
      </p:sp>
      <p:sp>
        <p:nvSpPr>
          <p:cNvPr id="5" name="부제목 2">
            <a:extLst>
              <a:ext uri="{FF2B5EF4-FFF2-40B4-BE49-F238E27FC236}">
                <a16:creationId xmlns="" xmlns:a16="http://schemas.microsoft.com/office/drawing/2014/main" id="{177855D9-7295-472F-820D-5E9D6942C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5698"/>
            <a:ext cx="9144000" cy="1312101"/>
          </a:xfrm>
        </p:spPr>
        <p:txBody>
          <a:bodyPr>
            <a:normAutofit lnSpcReduction="10000"/>
          </a:bodyPr>
          <a:lstStyle/>
          <a:p>
            <a:r>
              <a:rPr lang="en-US" altLang="ko-KR" sz="3200" b="1" dirty="0" smtClean="0"/>
              <a:t>2021.02.17</a:t>
            </a:r>
            <a:endParaRPr lang="en-US" altLang="ko-KR" sz="2800" b="1" dirty="0"/>
          </a:p>
          <a:p>
            <a:endParaRPr lang="en-US" altLang="ko-KR" sz="800" dirty="0"/>
          </a:p>
          <a:p>
            <a:r>
              <a:rPr lang="ko-KR" altLang="en-US" sz="3200" b="1" dirty="0" smtClean="0"/>
              <a:t>류덕형 </a:t>
            </a:r>
            <a:r>
              <a:rPr lang="en-US" altLang="ko-KR" sz="3200" b="1" dirty="0" smtClean="0"/>
              <a:t>(</a:t>
            </a:r>
            <a:r>
              <a:rPr lang="en-US" altLang="ko-KR" sz="3200" b="1" dirty="0" err="1" smtClean="0"/>
              <a:t>Duckhyung</a:t>
            </a:r>
            <a:r>
              <a:rPr lang="en-US" altLang="ko-KR" sz="3200" b="1" dirty="0" smtClean="0"/>
              <a:t> </a:t>
            </a:r>
            <a:r>
              <a:rPr lang="en-US" altLang="ko-KR" sz="3200" b="1" dirty="0" err="1" smtClean="0"/>
              <a:t>Ryu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45C55B24-43AF-4B2B-B4DA-E29BEDF511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983"/>
          <a:stretch/>
        </p:blipFill>
        <p:spPr>
          <a:xfrm>
            <a:off x="4974822" y="5488435"/>
            <a:ext cx="2242356" cy="55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4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Process – VAR Parameter Set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0179" y="1178169"/>
            <a:ext cx="1784894" cy="176395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73F5-7A58-4975-8BFD-F7672CFD3472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8215" y="3100754"/>
            <a:ext cx="402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 </a:t>
            </a:r>
            <a:r>
              <a:rPr lang="en-US" altLang="ko-KR" sz="1200" dirty="0" smtClean="0"/>
              <a:t>‘setup </a:t>
            </a:r>
            <a:r>
              <a:rPr lang="en-US" altLang="ko-KR" sz="1200" dirty="0"/>
              <a:t>– select </a:t>
            </a:r>
            <a:r>
              <a:rPr lang="en-US" altLang="ko-KR" sz="1200" dirty="0" smtClean="0"/>
              <a:t>columns’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You can choose multiple outputs with VAR forecasting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8589535" y="2008243"/>
            <a:ext cx="360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P</a:t>
            </a:r>
            <a:r>
              <a:rPr lang="en-US" altLang="ko-KR" dirty="0"/>
              <a:t> : Auto Regression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14339" y="2377575"/>
            <a:ext cx="3084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(same concept with AR in ARIMA Model)</a:t>
            </a:r>
            <a:endParaRPr lang="ko-KR" altLang="en-US" sz="1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261" y="1629604"/>
            <a:ext cx="3185638" cy="423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72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Process – VAR Result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8721"/>
            <a:ext cx="5114244" cy="429040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73F5-7A58-4975-8BFD-F7672CFD3472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2807" y="3280665"/>
            <a:ext cx="5368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Figure 1</a:t>
            </a:r>
          </a:p>
          <a:p>
            <a:endParaRPr lang="en-US" altLang="ko-KR" dirty="0"/>
          </a:p>
          <a:p>
            <a:r>
              <a:rPr lang="en-US" altLang="ko-KR" dirty="0"/>
              <a:t>can see the all output column’s prediction includes forecasting at the same time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41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Process – Error Handling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73F5-7A58-4975-8BFD-F7672CFD3472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48" y="1896007"/>
            <a:ext cx="3601183" cy="40955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40923" y="1711341"/>
            <a:ext cx="611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Validation Check when user pressed ‘Forecast’ button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78400" y="3482133"/>
            <a:ext cx="55867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 inadequate number of input and output columns</a:t>
            </a:r>
          </a:p>
          <a:p>
            <a:endParaRPr lang="en-US" altLang="ko-KR" dirty="0"/>
          </a:p>
          <a:p>
            <a:r>
              <a:rPr lang="en-US" altLang="ko-KR" dirty="0"/>
              <a:t>-&gt; this error message comes out</a:t>
            </a:r>
          </a:p>
          <a:p>
            <a:r>
              <a:rPr lang="en-US" altLang="ko-KR" dirty="0"/>
              <a:t>    &amp; forecast will not be started.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404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Forecast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Forecast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is to predict the future values based on a time-series data.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List of Models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Prophet</a:t>
            </a:r>
            <a:r>
              <a:rPr lang="en-US" altLang="ko-KR" dirty="0"/>
              <a:t> : Prophet is easiest way to forecast if users don’t have any background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ARIMA</a:t>
            </a:r>
            <a:r>
              <a:rPr lang="en-US" altLang="ko-KR" dirty="0"/>
              <a:t> : Autoregressive Integrated Moving Average. 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SARIMA </a:t>
            </a:r>
            <a:r>
              <a:rPr lang="en-US" altLang="ko-KR" dirty="0"/>
              <a:t>: stands for Seasonal ARIMA so this is adequate to use on seasonal data.</a:t>
            </a:r>
            <a:endParaRPr lang="en-US" altLang="ko-KR" dirty="0">
              <a:solidFill>
                <a:srgbClr val="0070C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VAR </a:t>
            </a:r>
            <a:r>
              <a:rPr lang="en-US" altLang="ko-KR" dirty="0"/>
              <a:t>: Vector </a:t>
            </a:r>
            <a:r>
              <a:rPr lang="en-US" altLang="ko-KR" dirty="0" err="1"/>
              <a:t>Autoregression</a:t>
            </a:r>
            <a:r>
              <a:rPr lang="en-US" altLang="ko-KR" dirty="0"/>
              <a:t> is available to process more than one columns and 	consider the relations between them</a:t>
            </a: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73F5-7A58-4975-8BFD-F7672CFD3472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59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Process - Overview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038" y="2047509"/>
            <a:ext cx="3819525" cy="3629025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73F5-7A58-4975-8BFD-F7672CFD3472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60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Process – Set Columns 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45"/>
          <a:stretch/>
        </p:blipFill>
        <p:spPr>
          <a:xfrm>
            <a:off x="184795" y="955675"/>
            <a:ext cx="5911205" cy="57658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73F5-7A58-4975-8BFD-F7672CFD3472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19158" y="1127855"/>
            <a:ext cx="5305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Menu : Setup – Set Column</a:t>
            </a:r>
          </a:p>
          <a:p>
            <a:endParaRPr lang="en-US" altLang="ko-KR" b="1" dirty="0"/>
          </a:p>
          <a:p>
            <a:r>
              <a:rPr lang="en-US" altLang="ko-KR" b="1" dirty="0"/>
              <a:t>Set Input and Output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19158" y="2326822"/>
            <a:ext cx="54885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set a </a:t>
            </a:r>
            <a:r>
              <a:rPr lang="en-US" altLang="ko-KR" dirty="0">
                <a:solidFill>
                  <a:srgbClr val="0070C0"/>
                </a:solidFill>
              </a:rPr>
              <a:t>time</a:t>
            </a:r>
            <a:r>
              <a:rPr lang="en-US" altLang="ko-KR" dirty="0"/>
              <a:t> related column as </a:t>
            </a:r>
            <a:r>
              <a:rPr lang="en-US" altLang="ko-KR" dirty="0">
                <a:solidFill>
                  <a:srgbClr val="0070C0"/>
                </a:solidFill>
              </a:rPr>
              <a:t>Input</a:t>
            </a: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*should be just one column</a:t>
            </a:r>
          </a:p>
          <a:p>
            <a:endParaRPr lang="en-US" altLang="ko-KR" dirty="0"/>
          </a:p>
          <a:p>
            <a:r>
              <a:rPr lang="en-US" altLang="ko-KR" dirty="0"/>
              <a:t>a </a:t>
            </a:r>
            <a:r>
              <a:rPr lang="en-US" altLang="ko-KR" dirty="0">
                <a:solidFill>
                  <a:srgbClr val="FFC000"/>
                </a:solidFill>
              </a:rPr>
              <a:t>target</a:t>
            </a:r>
            <a:r>
              <a:rPr lang="en-US" altLang="ko-KR" dirty="0"/>
              <a:t> column as </a:t>
            </a:r>
            <a:r>
              <a:rPr lang="en-US" altLang="ko-KR" dirty="0">
                <a:solidFill>
                  <a:srgbClr val="FFC000"/>
                </a:solidFill>
              </a:rPr>
              <a:t>output</a:t>
            </a: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*if you want to use VAR model, you can choose more than one columns</a:t>
            </a: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*It can work properly only on the numeric target</a:t>
            </a:r>
          </a:p>
          <a:p>
            <a:endParaRPr lang="en-US" altLang="ko-KR" sz="1400" dirty="0"/>
          </a:p>
          <a:p>
            <a:r>
              <a:rPr lang="en-US" altLang="ko-KR" dirty="0">
                <a:solidFill>
                  <a:srgbClr val="92D050"/>
                </a:solidFill>
              </a:rPr>
              <a:t>Others</a:t>
            </a:r>
            <a:r>
              <a:rPr lang="en-US" altLang="ko-KR" dirty="0"/>
              <a:t> should be set as </a:t>
            </a:r>
            <a:r>
              <a:rPr lang="en-US" altLang="ko-KR" dirty="0">
                <a:solidFill>
                  <a:srgbClr val="92D050"/>
                </a:solidFill>
              </a:rPr>
              <a:t>ignore</a:t>
            </a:r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694214" y="2051185"/>
            <a:ext cx="2000250" cy="275637"/>
          </a:xfrm>
          <a:prstGeom prst="rect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694214" y="5421570"/>
            <a:ext cx="2000250" cy="275637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stCxn id="10" idx="3"/>
          </p:cNvCxnSpPr>
          <p:nvPr/>
        </p:nvCxnSpPr>
        <p:spPr>
          <a:xfrm>
            <a:off x="4694464" y="2189004"/>
            <a:ext cx="1624694" cy="33145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1" idx="3"/>
          </p:cNvCxnSpPr>
          <p:nvPr/>
        </p:nvCxnSpPr>
        <p:spPr>
          <a:xfrm flipV="1">
            <a:off x="4694464" y="3358662"/>
            <a:ext cx="1677028" cy="220072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50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Using Process – Select Model &amp; Parameters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73F5-7A58-4975-8BFD-F7672CFD3472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9635" y="1167994"/>
            <a:ext cx="5305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Menu : </a:t>
            </a:r>
            <a:r>
              <a:rPr lang="en-US" altLang="ko-KR" b="1" dirty="0" smtClean="0"/>
              <a:t>Time Series – Model Forecast</a:t>
            </a:r>
            <a:endParaRPr lang="en-US" altLang="ko-KR" b="1" dirty="0"/>
          </a:p>
          <a:p>
            <a:r>
              <a:rPr lang="en-US" altLang="ko-KR" b="1" dirty="0"/>
              <a:t>	</a:t>
            </a:r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/>
              <a:t>Set Model and </a:t>
            </a:r>
            <a:r>
              <a:rPr lang="en-US" altLang="ko-KR" b="1" dirty="0" err="1"/>
              <a:t>Prameter</a:t>
            </a:r>
            <a:endParaRPr lang="en-US" altLang="ko-KR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859635" y="2685006"/>
            <a:ext cx="58226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Predict Period </a:t>
            </a:r>
            <a:r>
              <a:rPr lang="en-US" altLang="ko-KR" dirty="0"/>
              <a:t>: number of days user want to forecast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Models :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30382" y="5719030"/>
            <a:ext cx="4899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Depends on this, only related parameters input would be activated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13" y="1316912"/>
            <a:ext cx="3634736" cy="48710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14702"/>
            <a:ext cx="20193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Using Process – Prophet Parameter Set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73F5-7A58-4975-8BFD-F7672CFD3472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7445"/>
            <a:ext cx="3588370" cy="480890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01954" y="1190246"/>
            <a:ext cx="665964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Prophet Parameters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</a:rPr>
              <a:t>Holidays</a:t>
            </a:r>
            <a:r>
              <a:rPr lang="en-US" altLang="ko-KR" dirty="0"/>
              <a:t> : Weights holiday’s value more.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</a:rPr>
              <a:t>Holiday’s Weight</a:t>
            </a:r>
            <a:r>
              <a:rPr lang="en-US" altLang="ko-KR" dirty="0"/>
              <a:t> : can control holiday’s weight.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</a:rPr>
              <a:t>Flexibility</a:t>
            </a:r>
            <a:r>
              <a:rPr lang="en-US" altLang="ko-KR" dirty="0"/>
              <a:t> : can control overall graph’s flexibility.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>
                <a:solidFill>
                  <a:srgbClr val="0070C0"/>
                </a:solidFill>
              </a:rPr>
              <a:t>Multiplicable</a:t>
            </a:r>
            <a:r>
              <a:rPr lang="en-US" altLang="ko-KR" dirty="0">
                <a:solidFill>
                  <a:srgbClr val="0070C0"/>
                </a:solidFill>
              </a:rPr>
              <a:t> Seasonality </a:t>
            </a:r>
            <a:r>
              <a:rPr lang="en-US" altLang="ko-KR" dirty="0"/>
              <a:t>: if data has an obvious seasonality, </a:t>
            </a:r>
          </a:p>
          <a:p>
            <a:r>
              <a:rPr lang="en-US" altLang="ko-KR" dirty="0"/>
              <a:t>		checking this can increase the precision.</a:t>
            </a:r>
          </a:p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12412" y="2319153"/>
            <a:ext cx="54248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(Korea, India, England, China, Russia, US ‘s holidays are available)</a:t>
            </a:r>
          </a:p>
          <a:p>
            <a:r>
              <a:rPr lang="en-US" altLang="ko-KR" sz="1200" dirty="0"/>
              <a:t>default is unchecked(not using) and default Country is Korea.</a:t>
            </a:r>
          </a:p>
          <a:p>
            <a:endParaRPr lang="en-US" altLang="ko-KR" sz="1200" dirty="0"/>
          </a:p>
          <a:p>
            <a:r>
              <a:rPr lang="en-US" altLang="ko-KR" sz="1200" dirty="0"/>
              <a:t>ex) Forecasting the theme park’s ticket sales, checking this would be good</a:t>
            </a:r>
          </a:p>
          <a:p>
            <a:endParaRPr lang="en-US" altLang="ko-KR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819721" y="3749836"/>
            <a:ext cx="3807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(if Holidays is unchecked, this value is meaningless)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Default is 10 , range 0.01~20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00" y="4576291"/>
            <a:ext cx="2351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Default is 0.05 , range 0.01~20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37659" y="5655946"/>
            <a:ext cx="1646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Default is unchecked</a:t>
            </a:r>
          </a:p>
        </p:txBody>
      </p:sp>
    </p:spTree>
    <p:extLst>
      <p:ext uri="{BB962C8B-B14F-4D97-AF65-F5344CB8AC3E}">
        <p14:creationId xmlns:p14="http://schemas.microsoft.com/office/powerpoint/2010/main" val="140433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Process – Prophet Result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73F5-7A58-4975-8BFD-F7672CFD3472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54" y="1107505"/>
            <a:ext cx="4959734" cy="32534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1043" y="4501661"/>
            <a:ext cx="371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Figure 1 – forecast analysis graph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742" y="1107506"/>
            <a:ext cx="3399982" cy="33941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41742" y="4501661"/>
            <a:ext cx="420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Figure 2 – component’s trend graphs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83484" y="5281247"/>
            <a:ext cx="57443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Trend : overall trend expectation</a:t>
            </a:r>
          </a:p>
          <a:p>
            <a:r>
              <a:rPr lang="en-US" altLang="ko-KR" sz="1400" dirty="0"/>
              <a:t>Holiday, Weekly : trend of the components</a:t>
            </a:r>
          </a:p>
          <a:p>
            <a:r>
              <a:rPr lang="en-US" altLang="ko-KR" sz="1400" dirty="0"/>
              <a:t>	</a:t>
            </a:r>
            <a:r>
              <a:rPr lang="en-US" altLang="ko-KR" sz="1200" dirty="0"/>
              <a:t>(if holiday is unchecked, holiday part will not come out)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990600" y="5275385"/>
            <a:ext cx="36645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Black Dots : Input Data</a:t>
            </a:r>
          </a:p>
          <a:p>
            <a:r>
              <a:rPr lang="en-US" altLang="ko-KR" sz="1400" dirty="0"/>
              <a:t>Dark Blue Line : expected trend</a:t>
            </a:r>
          </a:p>
          <a:p>
            <a:r>
              <a:rPr lang="en-US" altLang="ko-KR" sz="1400" dirty="0"/>
              <a:t>Light Blue Area : error range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1111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Process – (S)ARIMA Parameter Set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73F5-7A58-4975-8BFD-F7672CFD3472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7830" y="5398477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ARIMA Set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63107" y="5398477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SARIMA Set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32843" y="1501150"/>
            <a:ext cx="5342488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AR</a:t>
            </a:r>
            <a:r>
              <a:rPr lang="en-US" altLang="ko-KR" dirty="0"/>
              <a:t> : Auto Regression. Called q as well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</a:rPr>
              <a:t>I</a:t>
            </a:r>
            <a:r>
              <a:rPr lang="en-US" altLang="ko-KR" dirty="0"/>
              <a:t> : Integration. Called d as well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</a:rPr>
              <a:t>MA</a:t>
            </a:r>
            <a:r>
              <a:rPr lang="en-US" altLang="ko-KR" dirty="0"/>
              <a:t> : Moving Average. Called q as well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</a:rPr>
              <a:t>M</a:t>
            </a:r>
            <a:r>
              <a:rPr lang="en-US" altLang="ko-KR" dirty="0"/>
              <a:t> : number of series repeating seasonal pattern</a:t>
            </a:r>
          </a:p>
          <a:p>
            <a:endParaRPr lang="ko-KR" altLang="en-US" dirty="0"/>
          </a:p>
          <a:p>
            <a:r>
              <a:rPr lang="en-US" altLang="ko-KR" dirty="0">
                <a:solidFill>
                  <a:srgbClr val="0070C0"/>
                </a:solidFill>
              </a:rPr>
              <a:t>P</a:t>
            </a:r>
            <a:r>
              <a:rPr lang="en-US" altLang="ko-KR" dirty="0"/>
              <a:t> : Seasonal AR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</a:rPr>
              <a:t>D</a:t>
            </a:r>
            <a:r>
              <a:rPr lang="en-US" altLang="ko-KR" dirty="0"/>
              <a:t> : Seasonal I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</a:rPr>
              <a:t>Q</a:t>
            </a:r>
            <a:r>
              <a:rPr lang="en-US" altLang="ko-KR" dirty="0"/>
              <a:t> : Seasonal </a:t>
            </a:r>
            <a:r>
              <a:rPr lang="en-US" altLang="ko-KR" dirty="0" smtClean="0"/>
              <a:t>MA</a:t>
            </a:r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0070C0"/>
                </a:solidFill>
              </a:rPr>
              <a:t>SARIMA Para </a:t>
            </a:r>
            <a:r>
              <a:rPr lang="en-US" altLang="ko-KR" dirty="0" err="1" smtClean="0">
                <a:solidFill>
                  <a:srgbClr val="0070C0"/>
                </a:solidFill>
              </a:rPr>
              <a:t>AutoSet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US" altLang="ko-KR" dirty="0"/>
              <a:t> :</a:t>
            </a:r>
            <a:r>
              <a:rPr lang="en-US" altLang="ko-KR" dirty="0" smtClean="0"/>
              <a:t> find best parameters automatically for SARIMA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*it may takes time</a:t>
            </a:r>
          </a:p>
          <a:p>
            <a:r>
              <a:rPr lang="en-US" altLang="ko-KR" sz="1400" dirty="0" smtClean="0"/>
              <a:t>(using Grid Search Method, finding lowest AIC)</a:t>
            </a:r>
            <a:endParaRPr lang="en-US" altLang="ko-KR" sz="1400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10" y="1789765"/>
            <a:ext cx="2627963" cy="354125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065" y="1789765"/>
            <a:ext cx="2635772" cy="354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7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Process – (S)ARIMA Result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73F5-7A58-4975-8BFD-F7672CFD3472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58" y="1688124"/>
            <a:ext cx="5416471" cy="2904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0988" y="4677507"/>
            <a:ext cx="328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Figure 1 – diagnostics graphs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355" y="1670365"/>
            <a:ext cx="5526060" cy="30071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25733" y="4677507"/>
            <a:ext cx="400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Figure 2 – forecast estimation graph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36077" y="5428962"/>
            <a:ext cx="3664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Refer these graphs to edit the parameters in (S)ARIMA model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735037" y="5290462"/>
            <a:ext cx="47301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Upper one : learning data</a:t>
            </a:r>
          </a:p>
          <a:p>
            <a:r>
              <a:rPr lang="en-US" altLang="ko-KR" sz="1400" dirty="0"/>
              <a:t>	</a:t>
            </a:r>
            <a:r>
              <a:rPr lang="en-US" altLang="ko-KR" sz="1200" dirty="0"/>
              <a:t>(if predicted(yellow) is too different from blue, 	forecast is not also very precise, so parameters 	should be changed)</a:t>
            </a:r>
          </a:p>
          <a:p>
            <a:endParaRPr lang="en-US" altLang="ko-KR" sz="1400" dirty="0"/>
          </a:p>
          <a:p>
            <a:r>
              <a:rPr lang="en-US" altLang="ko-KR" sz="1400" dirty="0"/>
              <a:t>Lower one : future estimation</a:t>
            </a:r>
          </a:p>
        </p:txBody>
      </p:sp>
    </p:spTree>
    <p:extLst>
      <p:ext uri="{BB962C8B-B14F-4D97-AF65-F5344CB8AC3E}">
        <p14:creationId xmlns:p14="http://schemas.microsoft.com/office/powerpoint/2010/main" val="34718153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19367</TotalTime>
  <Words>561</Words>
  <Application>Microsoft Office PowerPoint</Application>
  <PresentationFormat>와이드스크린</PresentationFormat>
  <Paragraphs>126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굴림</vt:lpstr>
      <vt:lpstr>Wingdings</vt:lpstr>
      <vt:lpstr>Arial</vt:lpstr>
      <vt:lpstr>1_Office 테마</vt:lpstr>
      <vt:lpstr>스마트공장 제조혁신을 위한 AI 프레임워크 개발 시계열 예측 부분 (AI Framework Development for the Innovation of Smart Factory Manufacturing Time Series Data Forecasting Part)</vt:lpstr>
      <vt:lpstr>Forecast Overview</vt:lpstr>
      <vt:lpstr>Using Process - Overview</vt:lpstr>
      <vt:lpstr>Using Process – Set Columns </vt:lpstr>
      <vt:lpstr>Using Process – Select Model &amp; Parameters</vt:lpstr>
      <vt:lpstr>Using Process – Prophet Parameter Set</vt:lpstr>
      <vt:lpstr>Using Process – Prophet Result</vt:lpstr>
      <vt:lpstr>Using Process – (S)ARIMA Parameter Set</vt:lpstr>
      <vt:lpstr>Using Process – (S)ARIMA Result</vt:lpstr>
      <vt:lpstr>Using Process – VAR Parameter Set</vt:lpstr>
      <vt:lpstr>Using Process – VAR Result</vt:lpstr>
      <vt:lpstr>Using Process – Error Handling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Wonjong Kim</dc:creator>
  <cp:lastModifiedBy>DHRyu</cp:lastModifiedBy>
  <cp:revision>727</cp:revision>
  <dcterms:created xsi:type="dcterms:W3CDTF">2018-01-27T07:50:02Z</dcterms:created>
  <dcterms:modified xsi:type="dcterms:W3CDTF">2021-02-23T07:15:59Z</dcterms:modified>
</cp:coreProperties>
</file>