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8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3" r:id="rId7"/>
    <p:sldId id="284" r:id="rId8"/>
    <p:sldId id="285" r:id="rId9"/>
    <p:sldId id="289" r:id="rId10"/>
    <p:sldId id="288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9"/>
            <p14:sldId id="288"/>
          </p14:sldIdLst>
        </p14:section>
        <p14:section name="Learn More" id="{2CC34DB2-6590-42C0-AD4B-A04C6060184E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50" y="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31A9-CA6A-4F7E-AD4C-15BF71970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CC99D-E101-41C7-A462-0D876AC7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7C89-1854-480D-B805-4F8F426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131D-2107-4858-A79D-13216EA1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0FDE-61B7-453B-94C5-C7DDD5F1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A6B4-7101-40A2-B511-B3D659B4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0EE5E-97B2-45F3-9795-8DF749C0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E91C-EF88-47D2-B521-F84E760C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6E63-B4A2-42CB-9135-C89001E9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0336-B451-4AC3-BA5F-A2EE4384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030F7-1D93-4306-89B3-55CDBF103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42DC-74DC-4ED9-8C6E-FA3AF866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0255-1F07-46BD-B2FA-D50EF48C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A652-38F3-4C8D-9B2C-F4B798C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B828-1667-4A26-9333-50BA79B0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4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4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666F-4E0D-4C51-9D29-589A243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CDF5-FF9A-474F-95B3-16E3532D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DAE5-ABDF-4DC6-BEAE-9632C017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295B-59CB-47E1-BFFB-32C641BF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2EC3-9176-4464-8447-A804C8EB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FB7D-7559-4C85-9DF9-05F58253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7DBC-13B0-4555-8275-9D89ED34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B32C-FBB0-4290-9C05-30C4BA69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3D5D-7A1F-4E0A-9DFA-1944E688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4995-4D66-4EFE-A482-9182058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1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B56-23AE-4495-BC25-AE9C5794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F824-DDDC-40C2-A864-C91924813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F606E-BFCB-47BD-99C6-54E3B081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160C-99C5-497E-ACA9-F0C72EA9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4BA7-62A5-4AD4-B87C-59FF783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49CC1-3FA5-424C-B02F-9F168708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ADC7-C0CD-4EE6-A06D-0CDA6502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7E1E-757E-46A7-8948-ECA84F2C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ED2B2-FB35-4B78-AF31-9F8E54C5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B8873-632E-42EC-BB15-50F8CDF8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91DF-48DE-4A54-9CA0-C4E17B7A8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3C41F-96EF-4784-B6C8-FA3ACF3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406C9-5EAB-4FA8-9483-95260D99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DD2C-7B80-45CF-863F-EE60FAC4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ED95-9328-4C16-BD6F-F65260F4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7070-F683-4A08-BC55-CCC7325C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09E3-D651-4FBC-ACFA-3DC7610C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9B023-027A-4622-ADB3-D95FD5CF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517C-3AD1-4B28-BE9E-2EA86D41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7E8C9-2CA4-4BEF-8922-C0B08564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1F40-39DC-42F2-A904-CC31D358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28AE-22D1-4A1F-8D6E-DD9EBD1F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660D-0D38-4EBD-87B7-051DC6EF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5CA67-AFD7-4412-A9DD-BEC33183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80EA-E16F-484E-87DB-0823557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48D9-6768-4E3C-AE8A-14A8F4D5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5FFE-1CA5-41DE-B350-8F3A964D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53A-0D6B-4023-8282-7C39749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E535F-712A-43A8-BA3E-5B06E4132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C7F0-02F0-4955-89ED-E869E757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23E8-A735-4E5A-B792-A4C74183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B09B-65BC-4A74-9F36-4CE19B25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60E5F-519C-4D9A-B52F-96C1111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6397F-6863-4EF5-B3C4-EF88E5AA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622A-C71C-493F-A1A3-B6C9EE53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7EAD-6EF0-4FC6-9DCD-15E39C684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C93F-B741-4736-B424-936B822E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AB4-C0DB-4B89-B7FA-B0B5DABA7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3108-9A5D-41D4-863C-FD28EC25A78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C89C3A-82AE-4D69-B735-0DB80F61E86E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ilymotion.com/video/x7lrzf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eid@college.harvard.edu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Gender Differences in Risk Preference: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 Case Study in </a:t>
            </a:r>
            <a:r>
              <a:rPr lang="en-US" sz="4800" i="1" dirty="0">
                <a:solidFill>
                  <a:schemeClr val="bg1"/>
                </a:solidFill>
              </a:rPr>
              <a:t>Jeopardy!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236015"/>
            <a:ext cx="9582150" cy="113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Dody Eid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Economic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524708"/>
                <a:ext cx="10215485" cy="387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defRPr/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Utility Models</a:t>
                </a:r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Exponential Utility: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=1 −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1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is the coefficient of absolute risk aversion</a:t>
                </a:r>
              </a:p>
              <a:p>
                <a:pPr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&gt; 0 implies risk aversion,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= 0 implies risk neutrality,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&lt; 0 implies risk-seeking</a:t>
                </a:r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sz="1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An individual’s decision can reveal something about their alpha</a:t>
                </a:r>
              </a:p>
              <a:p>
                <a:pPr>
                  <a:spcAft>
                    <a:spcPts val="600"/>
                  </a:spcAft>
                  <a:defRPr/>
                </a:pPr>
                <a:endParaRPr lang="en-US" sz="160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endParaRPr lang="en-US" sz="160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524708"/>
                <a:ext cx="10215485" cy="3871518"/>
              </a:xfrm>
              <a:prstGeom prst="rect">
                <a:avLst/>
              </a:prstGeom>
              <a:blipFill>
                <a:blip r:embed="rId2"/>
                <a:stretch>
                  <a:fillRect l="-418" t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10CF-C9AB-421F-99E8-91B5CBA2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Jeopardy! </a:t>
            </a:r>
            <a:r>
              <a:rPr lang="en-US" dirty="0"/>
              <a:t>as a Natural Experiment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F8F-4AE1-4746-B5B3-4AA8DF8564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975040" cy="497433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Full game of </a:t>
            </a:r>
            <a:r>
              <a:rPr lang="en-US" sz="1800" i="1" dirty="0"/>
              <a:t>Jeopardy! </a:t>
            </a:r>
            <a:r>
              <a:rPr lang="en-US" sz="1800" dirty="0">
                <a:hlinkClick r:id="rId2"/>
              </a:rPr>
              <a:t>here</a:t>
            </a:r>
            <a:r>
              <a:rPr lang="en-US" sz="1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 lock game is a nice environment: wagers by the leader express some level of risk tolerance.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Leader (P3) can wager up to: $7,000 (15,000 – 2*4,000). Victory is assured.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In our case, the $5,000 wager expresses some level of risk tolerance. A wager like $6,000 would be more risk-seeking.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We can pinpoint an exact level of risk aversion under exponential utility.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25935-D0ED-492A-8229-6B485E127C98}"/>
              </a:ext>
            </a:extLst>
          </p:cNvPr>
          <p:cNvSpPr txBox="1">
            <a:spLocks/>
          </p:cNvSpPr>
          <p:nvPr/>
        </p:nvSpPr>
        <p:spPr>
          <a:xfrm>
            <a:off x="6096000" y="1907717"/>
            <a:ext cx="4975040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Lock Game Example</a:t>
            </a:r>
          </a:p>
          <a:p>
            <a:pPr algn="ctr"/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167749-8BC4-4212-8306-8F31362B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25538"/>
              </p:ext>
            </p:extLst>
          </p:nvPr>
        </p:nvGraphicFramePr>
        <p:xfrm>
          <a:off x="5514536" y="2346828"/>
          <a:ext cx="6131901" cy="204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>
                  <a:extLst>
                    <a:ext uri="{9D8B030D-6E8A-4147-A177-3AD203B41FA5}">
                      <a16:colId xmlns:a16="http://schemas.microsoft.com/office/drawing/2014/main" val="2265430032"/>
                    </a:ext>
                  </a:extLst>
                </a:gridCol>
                <a:gridCol w="1555652">
                  <a:extLst>
                    <a:ext uri="{9D8B030D-6E8A-4147-A177-3AD203B41FA5}">
                      <a16:colId xmlns:a16="http://schemas.microsoft.com/office/drawing/2014/main" val="3027301877"/>
                    </a:ext>
                  </a:extLst>
                </a:gridCol>
                <a:gridCol w="1555652">
                  <a:extLst>
                    <a:ext uri="{9D8B030D-6E8A-4147-A177-3AD203B41FA5}">
                      <a16:colId xmlns:a16="http://schemas.microsoft.com/office/drawing/2014/main" val="3660769215"/>
                    </a:ext>
                  </a:extLst>
                </a:gridCol>
                <a:gridCol w="1555652">
                  <a:extLst>
                    <a:ext uri="{9D8B030D-6E8A-4147-A177-3AD203B41FA5}">
                      <a16:colId xmlns:a16="http://schemas.microsoft.com/office/drawing/2014/main" val="1619744404"/>
                    </a:ext>
                  </a:extLst>
                </a:gridCol>
              </a:tblGrid>
              <a:tr h="5105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79337"/>
                  </a:ext>
                </a:extLst>
              </a:tr>
              <a:tr h="510573">
                <a:tc>
                  <a:txBody>
                    <a:bodyPr/>
                    <a:lstStyle/>
                    <a:p>
                      <a:r>
                        <a:rPr lang="en-US" dirty="0"/>
                        <a:t>Pre-FJ 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17448"/>
                  </a:ext>
                </a:extLst>
              </a:tr>
              <a:tr h="510573">
                <a:tc>
                  <a:txBody>
                    <a:bodyPr/>
                    <a:lstStyle/>
                    <a:p>
                      <a:r>
                        <a:rPr lang="en-US" dirty="0"/>
                        <a:t>Wager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98897"/>
                  </a:ext>
                </a:extLst>
              </a:tr>
              <a:tr h="510573">
                <a:tc>
                  <a:txBody>
                    <a:bodyPr/>
                    <a:lstStyle/>
                    <a:p>
                      <a:r>
                        <a:rPr lang="en-US" dirty="0"/>
                        <a:t>Final Score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5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2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7DC6-EF22-49D8-AB78-F5C65B14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861332" cy="640080"/>
          </a:xfrm>
        </p:spPr>
        <p:txBody>
          <a:bodyPr>
            <a:normAutofit/>
          </a:bodyPr>
          <a:lstStyle/>
          <a:p>
            <a:r>
              <a:rPr lang="en-US" dirty="0"/>
              <a:t>The Lock Game Leader’s Optimal Wager (</a:t>
            </a:r>
            <a:r>
              <a:rPr lang="en-US" dirty="0" err="1"/>
              <a:t>Metrick</a:t>
            </a:r>
            <a:r>
              <a:rPr lang="en-US" dirty="0"/>
              <a:t> 1995)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7ED4F-34DB-42D3-8D87-4F7A36C105E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920321" cy="467198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be the leader’s game income,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be the leader’s wager,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be the leader’s subjective probability of answering Final Jeopardy correctly. The leader solves the following maximization problem: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1800" dirty="0"/>
              </a:p>
              <a:p>
                <a:r>
                  <a:rPr lang="en-US" sz="1800" dirty="0"/>
                  <a:t>The optimal wager, therefore,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This equation is in the form of a logistic regression. By regressing “Answering FJ correctly” on wager, we can estimate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for the population.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7ED4F-34DB-42D3-8D87-4F7A36C10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920321" cy="4671988"/>
              </a:xfrm>
              <a:blipFill>
                <a:blip r:embed="rId2"/>
                <a:stretch>
                  <a:fillRect l="-33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7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344-B543-4568-A4EF-85117D86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</a:t>
            </a:r>
            <a:r>
              <a:rPr lang="en-US" dirty="0" err="1"/>
              <a:t>Metrick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87A7-3DF7-4A8B-B501-1198A02582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915352" cy="4701805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Metrick</a:t>
            </a:r>
            <a:r>
              <a:rPr lang="en-US" sz="1600" dirty="0"/>
              <a:t> model has three shortcomings that I discuss thoroughly in the thesis.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First, the model does not actually allow for meaningful conclusions regarding a specific level of risk tolerance for a group of people on </a:t>
            </a:r>
            <a:r>
              <a:rPr lang="en-US" sz="1600" i="1" dirty="0"/>
              <a:t>Jeopardy!</a:t>
            </a:r>
            <a:r>
              <a:rPr lang="en-US" sz="1600" dirty="0"/>
              <a:t>. It does, however, allow for intergroup risk tolerance comparison under some assumptions.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Second, the logistic regression forces a zero intercept, which is heavily data-dependent.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Third, the model does not account for overconfidence.</a:t>
            </a:r>
          </a:p>
        </p:txBody>
      </p:sp>
    </p:spTree>
    <p:extLst>
      <p:ext uri="{BB962C8B-B14F-4D97-AF65-F5344CB8AC3E}">
        <p14:creationId xmlns:p14="http://schemas.microsoft.com/office/powerpoint/2010/main" val="20175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800F-596D-470D-B27D-318FA4C8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Metrick</a:t>
            </a:r>
            <a:r>
              <a:rPr lang="en-US" dirty="0"/>
              <a:t> Replication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AAA64-BA97-4171-AB1E-A6E23F46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1" y="1346752"/>
            <a:ext cx="4942017" cy="5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344-B543-4568-A4EF-85117D86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633AC-62BE-40DE-AB00-A291D9C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92" y="1336788"/>
            <a:ext cx="5548016" cy="52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91E3-2367-4C7A-A5A4-E2E41FF8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ED97-8807-4627-801B-CFA87F036A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Dody Eid</a:t>
            </a:r>
          </a:p>
          <a:p>
            <a:r>
              <a:rPr lang="en-US" dirty="0">
                <a:hlinkClick r:id="rId2"/>
              </a:rPr>
              <a:t>deid@college.harvard.edu</a:t>
            </a:r>
            <a:endParaRPr lang="en-US" dirty="0"/>
          </a:p>
          <a:p>
            <a:r>
              <a:rPr lang="en-US" dirty="0"/>
              <a:t>Happy to help with R or answer any other questions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0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Gender Differences in Risk Preference: A Case Study in Jeopardy!</vt:lpstr>
      <vt:lpstr>Economic Risk</vt:lpstr>
      <vt:lpstr>Jeopardy! as a Natural Experiment</vt:lpstr>
      <vt:lpstr>The Lock Game Leader’s Optimal Wager (Metrick 1995)</vt:lpstr>
      <vt:lpstr>Adjusting the Metrick Model </vt:lpstr>
      <vt:lpstr>Metrick Replication by Gender</vt:lpstr>
      <vt:lpstr>Main Result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2020-03-26T22:00:54Z</dcterms:created>
  <dcterms:modified xsi:type="dcterms:W3CDTF">2020-03-28T13:13:11Z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