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85" r:id="rId4"/>
    <p:sldId id="292" r:id="rId5"/>
    <p:sldId id="293" r:id="rId6"/>
    <p:sldId id="263" r:id="rId7"/>
    <p:sldId id="267" r:id="rId8"/>
    <p:sldId id="270" r:id="rId9"/>
    <p:sldId id="281" r:id="rId10"/>
    <p:sldId id="275" r:id="rId11"/>
    <p:sldId id="274" r:id="rId12"/>
    <p:sldId id="272" r:id="rId13"/>
    <p:sldId id="283" r:id="rId14"/>
    <p:sldId id="271" r:id="rId15"/>
    <p:sldId id="273" r:id="rId16"/>
    <p:sldId id="277" r:id="rId17"/>
    <p:sldId id="282" r:id="rId18"/>
    <p:sldId id="280" r:id="rId19"/>
    <p:sldId id="264" r:id="rId20"/>
    <p:sldId id="269" r:id="rId21"/>
    <p:sldId id="288" r:id="rId22"/>
    <p:sldId id="289" r:id="rId23"/>
    <p:sldId id="290" r:id="rId24"/>
    <p:sldId id="26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A7"/>
    <a:srgbClr val="B0004B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5" y="5254284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90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8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413E919-8068-4AC8-8991-131A45E9CF6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6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9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DA05571-6C12-4355-B4E1-DD0E15E80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E919-8068-4AC8-8991-131A45E9CF6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5571-6C12-4355-B4E1-DD0E15E80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E919-8068-4AC8-8991-131A45E9CF6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5571-6C12-4355-B4E1-DD0E15E80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413E919-8068-4AC8-8991-131A45E9CF6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71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5571-6C12-4355-B4E1-DD0E15E80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5" y="7036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5" y="309492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413E919-8068-4AC8-8991-131A45E9CF6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71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DA05571-6C12-4355-B4E1-DD0E15E809C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6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" y="7034"/>
            <a:ext cx="9136967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6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9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9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413E919-8068-4AC8-8991-131A45E9CF6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DA05571-6C12-4355-B4E1-DD0E15E80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9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7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7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29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29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413E919-8068-4AC8-8991-131A45E9CF6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DA05571-6C12-4355-B4E1-DD0E15E809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E919-8068-4AC8-8991-131A45E9CF6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5571-6C12-4355-B4E1-DD0E15E80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413E919-8068-4AC8-8991-131A45E9CF6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2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DA05571-6C12-4355-B4E1-DD0E15E80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1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413E919-8068-4AC8-8991-131A45E9CF6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DA05571-6C12-4355-B4E1-DD0E15E809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413E919-8068-4AC8-8991-131A45E9CF6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DA05571-6C12-4355-B4E1-DD0E15E809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5" y="14070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" y="7034"/>
            <a:ext cx="9136967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6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413E919-8068-4AC8-8991-131A45E9CF6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2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DA05571-6C12-4355-B4E1-DD0E15E809C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76674"/>
            <a:ext cx="8062912" cy="1470025"/>
          </a:xfrm>
        </p:spPr>
        <p:txBody>
          <a:bodyPr/>
          <a:lstStyle/>
          <a:p>
            <a:r>
              <a:rPr lang="en-US" b="1" dirty="0" smtClean="0"/>
              <a:t>KLASA TECHNICAL </a:t>
            </a:r>
            <a:br>
              <a:rPr lang="en-US" b="1" dirty="0" smtClean="0"/>
            </a:br>
            <a:r>
              <a:rPr lang="en-US" b="1" dirty="0" smtClean="0"/>
              <a:t>TEST ANSWERS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501010"/>
            <a:ext cx="8062912" cy="223224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Created By: </a:t>
            </a:r>
          </a:p>
          <a:p>
            <a:pPr algn="l"/>
            <a:endParaRPr lang="en-US" sz="3200" b="1" dirty="0" smtClean="0"/>
          </a:p>
          <a:p>
            <a:pPr algn="l"/>
            <a:r>
              <a:rPr lang="en-US" sz="2800" b="1" dirty="0" err="1" smtClean="0"/>
              <a:t>Dody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Harianto</a:t>
            </a:r>
            <a:endParaRPr lang="en-US" sz="2800" b="1" dirty="0" smtClean="0"/>
          </a:p>
          <a:p>
            <a:pPr algn="l"/>
            <a:r>
              <a:rPr lang="en-US" sz="2800" b="1" dirty="0" err="1" smtClean="0"/>
              <a:t>Universitas</a:t>
            </a:r>
            <a:r>
              <a:rPr lang="en-US" sz="2800" b="1" dirty="0" smtClean="0"/>
              <a:t> Bina Nusantara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6586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096" y="3573016"/>
            <a:ext cx="8219256" cy="1512168"/>
          </a:xfrm>
          <a:solidFill>
            <a:schemeClr val="accent2">
              <a:lumMod val="75000"/>
            </a:schemeClr>
          </a:solidFill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en-US" dirty="0"/>
              <a:t>It depends on the </a:t>
            </a:r>
            <a:r>
              <a:rPr lang="en-US" b="1" dirty="0"/>
              <a:t>sales distribution </a:t>
            </a:r>
            <a:endParaRPr lang="en-US" b="1" dirty="0" smtClean="0"/>
          </a:p>
          <a:p>
            <a:pPr marL="64008" indent="0">
              <a:buNone/>
            </a:pPr>
            <a:r>
              <a:rPr lang="en-US" dirty="0" smtClean="0"/>
              <a:t>of </a:t>
            </a:r>
            <a:r>
              <a:rPr lang="en-US" dirty="0"/>
              <a:t>each </a:t>
            </a:r>
            <a:r>
              <a:rPr lang="en-US" dirty="0" smtClean="0"/>
              <a:t>store</a:t>
            </a:r>
            <a:r>
              <a:rPr lang="en-US" dirty="0" smtClean="0"/>
              <a:t>. We need to check for </a:t>
            </a:r>
            <a:r>
              <a:rPr lang="en-US" b="1" dirty="0" smtClean="0"/>
              <a:t>normality</a:t>
            </a:r>
            <a:r>
              <a:rPr lang="en-US" dirty="0" smtClean="0"/>
              <a:t>.</a:t>
            </a:r>
            <a:endParaRPr lang="en-US" dirty="0"/>
          </a:p>
          <a:p>
            <a:pPr marL="64008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484784"/>
            <a:ext cx="8219256" cy="1215752"/>
          </a:xfrm>
          <a:prstGeom prst="rect">
            <a:avLst/>
          </a:prstGeom>
          <a:solidFill>
            <a:srgbClr val="002060"/>
          </a:solidFill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Wingdings 2"/>
              <a:buNone/>
            </a:pPr>
            <a:r>
              <a:rPr lang="en-US" dirty="0" smtClean="0"/>
              <a:t>What is the </a:t>
            </a:r>
            <a:r>
              <a:rPr lang="en-US" b="1" dirty="0" smtClean="0"/>
              <a:t>most suitable value</a:t>
            </a:r>
            <a:r>
              <a:rPr lang="en-US" dirty="0" smtClean="0"/>
              <a:t> to describe </a:t>
            </a:r>
            <a:r>
              <a:rPr lang="en-US" b="1" dirty="0" smtClean="0"/>
              <a:t>total daily sales </a:t>
            </a:r>
            <a:r>
              <a:rPr lang="en-US" dirty="0" smtClean="0"/>
              <a:t>for each store?</a:t>
            </a:r>
          </a:p>
          <a:p>
            <a:pPr marL="64008" indent="0">
              <a:buFont typeface="Wingdings 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41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5"/>
            <a:ext cx="8229600" cy="929258"/>
          </a:xfrm>
        </p:spPr>
        <p:txBody>
          <a:bodyPr/>
          <a:lstStyle/>
          <a:p>
            <a:r>
              <a:rPr lang="en-US" b="1" dirty="0" smtClean="0"/>
              <a:t>Normality Test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5042032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dirty="0" smtClean="0"/>
              <a:t>There are several ways that we can use to check whether a distribution follows the </a:t>
            </a:r>
            <a:r>
              <a:rPr lang="en-US" b="1" dirty="0" smtClean="0"/>
              <a:t>normal distribution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Mean and Median Comparison</a:t>
            </a:r>
            <a:endParaRPr lang="en-US" dirty="0"/>
          </a:p>
          <a:p>
            <a:r>
              <a:rPr lang="en-US" dirty="0" smtClean="0"/>
              <a:t>Histogram</a:t>
            </a:r>
          </a:p>
          <a:p>
            <a:r>
              <a:rPr lang="en-US" dirty="0" smtClean="0"/>
              <a:t>Density </a:t>
            </a:r>
            <a:r>
              <a:rPr lang="en-US" dirty="0" smtClean="0"/>
              <a:t>Plot</a:t>
            </a:r>
          </a:p>
          <a:p>
            <a:r>
              <a:rPr lang="en-US" dirty="0"/>
              <a:t>Q-Q Plot (Quantile – Quantile Plot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Box Plot</a:t>
            </a:r>
          </a:p>
          <a:p>
            <a:r>
              <a:rPr lang="en-US" dirty="0" smtClean="0"/>
              <a:t>Shapiro-Wilk’s </a:t>
            </a:r>
            <a:r>
              <a:rPr lang="en-US" dirty="0" smtClean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29193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wordArtVert" anchor="ctr" anchorCtr="0">
            <a:normAutofit/>
          </a:bodyPr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rgbClr val="B0004B"/>
          </a:solidFill>
          <a:ln>
            <a:noFill/>
          </a:ln>
        </p:spPr>
        <p:txBody>
          <a:bodyPr vert="wordArtVert"/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solidFill>
            <a:srgbClr val="00B050"/>
          </a:solidFill>
          <a:ln>
            <a:noFill/>
          </a:ln>
        </p:spPr>
        <p:txBody>
          <a:bodyPr vert="wordArtVert"/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pic>
        <p:nvPicPr>
          <p:cNvPr id="9217" name="Picture 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989" y="290513"/>
            <a:ext cx="4896972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793" y="3427413"/>
            <a:ext cx="4891363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3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wordArtVert" anchor="ctr" anchorCtr="0">
            <a:normAutofit fontScale="90000"/>
          </a:bodyPr>
          <a:lstStyle/>
          <a:p>
            <a:r>
              <a:rPr lang="en-US" dirty="0" smtClean="0"/>
              <a:t>DENSITY PLOT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rgbClr val="B0004B"/>
          </a:solidFill>
          <a:ln>
            <a:noFill/>
          </a:ln>
        </p:spPr>
        <p:txBody>
          <a:bodyPr vert="wordArtVert"/>
          <a:lstStyle/>
          <a:p>
            <a:r>
              <a:rPr lang="en-US" b="1" dirty="0"/>
              <a:t>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solidFill>
            <a:srgbClr val="00B050"/>
          </a:solidFill>
          <a:ln>
            <a:noFill/>
          </a:ln>
        </p:spPr>
        <p:txBody>
          <a:bodyPr vert="wordArtVert"/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pic>
        <p:nvPicPr>
          <p:cNvPr id="10246" name="Picture 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531" y="290513"/>
            <a:ext cx="4887887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057" y="3427413"/>
            <a:ext cx="4878836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6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wordArtVert" anchor="ctr" anchorCtr="0">
            <a:normAutofit/>
          </a:bodyPr>
          <a:lstStyle/>
          <a:p>
            <a:r>
              <a:rPr lang="en-US" dirty="0" smtClean="0"/>
              <a:t>QQ PLOT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rgbClr val="B0004B"/>
          </a:solidFill>
          <a:ln>
            <a:noFill/>
          </a:ln>
        </p:spPr>
        <p:txBody>
          <a:bodyPr vert="wordArtVert"/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solidFill>
            <a:srgbClr val="00B050"/>
          </a:solidFill>
          <a:ln>
            <a:noFill/>
          </a:ln>
        </p:spPr>
        <p:txBody>
          <a:bodyPr vert="wordArtVert"/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pic>
        <p:nvPicPr>
          <p:cNvPr id="7174" name="Picture 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330" y="290513"/>
            <a:ext cx="4882289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674" y="3427413"/>
            <a:ext cx="4895602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57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wordArtVert" anchor="ctr" anchorCtr="0">
            <a:normAutofit/>
          </a:bodyPr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rgbClr val="B0004B"/>
          </a:solidFill>
          <a:ln>
            <a:noFill/>
          </a:ln>
        </p:spPr>
        <p:txBody>
          <a:bodyPr vert="wordArtVert"/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solidFill>
            <a:srgbClr val="00B050"/>
          </a:solidFill>
          <a:ln>
            <a:noFill/>
          </a:ln>
        </p:spPr>
        <p:txBody>
          <a:bodyPr vert="wordArtVert"/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129" y="290514"/>
            <a:ext cx="4876691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669" y="3427414"/>
            <a:ext cx="4909615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urved Left Arrow 6"/>
          <p:cNvSpPr/>
          <p:nvPr/>
        </p:nvSpPr>
        <p:spPr>
          <a:xfrm rot="2974780">
            <a:off x="8039534" y="4186400"/>
            <a:ext cx="456637" cy="118603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28384" y="3789040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</a:t>
            </a:r>
            <a:r>
              <a:rPr lang="en-US" b="1" dirty="0" smtClean="0"/>
              <a:t>utlier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016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7495"/>
            <a:ext cx="8507288" cy="929258"/>
          </a:xfrm>
        </p:spPr>
        <p:txBody>
          <a:bodyPr>
            <a:normAutofit/>
          </a:bodyPr>
          <a:lstStyle/>
          <a:p>
            <a:r>
              <a:rPr lang="en-US" b="1" dirty="0" smtClean="0"/>
              <a:t>Shapiro-Wilk’s Hypothesis Test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5042032"/>
          </a:xfrm>
        </p:spPr>
        <p:txBody>
          <a:bodyPr/>
          <a:lstStyle/>
          <a:p>
            <a:pPr marL="64008" indent="0">
              <a:buNone/>
            </a:pPr>
            <a:r>
              <a:rPr lang="en-US" b="1" dirty="0" smtClean="0"/>
              <a:t>Hypotheses:</a:t>
            </a:r>
          </a:p>
          <a:p>
            <a:r>
              <a:rPr lang="en-US" dirty="0" smtClean="0"/>
              <a:t>H0: </a:t>
            </a:r>
            <a:r>
              <a:rPr lang="en-US" dirty="0"/>
              <a:t>The sales distribution follows the normal distribution</a:t>
            </a:r>
          </a:p>
          <a:p>
            <a:r>
              <a:rPr lang="en-US" dirty="0" smtClean="0"/>
              <a:t>H1: The </a:t>
            </a:r>
            <a:r>
              <a:rPr lang="en-US" dirty="0"/>
              <a:t>sales distribution </a:t>
            </a:r>
            <a:r>
              <a:rPr lang="en-US" dirty="0" smtClean="0"/>
              <a:t>does not follow the </a:t>
            </a:r>
            <a:r>
              <a:rPr lang="en-US" dirty="0"/>
              <a:t>normal distribution</a:t>
            </a:r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r>
              <a:rPr lang="en-US" b="1" dirty="0" smtClean="0"/>
              <a:t>Decision:</a:t>
            </a:r>
            <a:endParaRPr lang="en-US" b="1" dirty="0"/>
          </a:p>
          <a:p>
            <a:r>
              <a:rPr lang="en-US" dirty="0" smtClean="0"/>
              <a:t>If </a:t>
            </a:r>
            <a:r>
              <a:rPr lang="en-US" b="1" dirty="0" smtClean="0"/>
              <a:t>p-value &lt; 0.05 </a:t>
            </a:r>
            <a:r>
              <a:rPr lang="en-US" dirty="0" smtClean="0"/>
              <a:t>(significance level), we </a:t>
            </a:r>
            <a:r>
              <a:rPr lang="en-US" b="1" dirty="0" smtClean="0"/>
              <a:t>reject </a:t>
            </a:r>
            <a:r>
              <a:rPr lang="en-US" b="1" dirty="0" smtClean="0"/>
              <a:t>the null </a:t>
            </a:r>
            <a:r>
              <a:rPr lang="en-US" b="1" dirty="0" smtClean="0"/>
              <a:t>hypothesis </a:t>
            </a:r>
            <a:r>
              <a:rPr lang="en-US" dirty="0" smtClean="0"/>
              <a:t>(H0).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68746" y="36450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Shapiro-Wilk’s Test For Each Store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753"/>
            <a:ext cx="4038600" cy="4896543"/>
          </a:xfrm>
        </p:spPr>
        <p:txBody>
          <a:bodyPr>
            <a:normAutofit lnSpcReduction="10000"/>
          </a:bodyPr>
          <a:lstStyle/>
          <a:p>
            <a:pPr marL="64008" indent="0" algn="ctr">
              <a:buNone/>
            </a:pPr>
            <a:r>
              <a:rPr lang="en-US" b="1" dirty="0" smtClean="0"/>
              <a:t>STORE A</a:t>
            </a:r>
          </a:p>
          <a:p>
            <a:pPr marL="64008" indent="0" algn="ctr">
              <a:buNone/>
            </a:pPr>
            <a:endParaRPr lang="en-US" b="1" dirty="0"/>
          </a:p>
          <a:p>
            <a:pPr marL="64008" indent="0" algn="ctr">
              <a:buNone/>
            </a:pPr>
            <a:endParaRPr lang="en-US" b="1" dirty="0" smtClean="0"/>
          </a:p>
          <a:p>
            <a:pPr marL="64008" indent="0" algn="ctr">
              <a:buNone/>
            </a:pPr>
            <a:endParaRPr lang="en-US" b="1" dirty="0" smtClean="0"/>
          </a:p>
          <a:p>
            <a:pPr marL="64008" indent="0" algn="ctr">
              <a:buNone/>
            </a:pPr>
            <a:endParaRPr lang="en-US" dirty="0" smtClean="0"/>
          </a:p>
          <a:p>
            <a:pPr marL="64008" indent="0" algn="ctr">
              <a:buNone/>
            </a:pPr>
            <a:r>
              <a:rPr lang="en-US" dirty="0" smtClean="0"/>
              <a:t>The </a:t>
            </a:r>
            <a:r>
              <a:rPr lang="en-US" b="1" dirty="0" smtClean="0"/>
              <a:t>p-value &gt; 0.05</a:t>
            </a:r>
            <a:r>
              <a:rPr lang="en-US" dirty="0" smtClean="0"/>
              <a:t>, then </a:t>
            </a:r>
            <a:r>
              <a:rPr lang="en-US" dirty="0" smtClean="0"/>
              <a:t>fail to reject H0.</a:t>
            </a:r>
          </a:p>
          <a:p>
            <a:pPr marL="64008" indent="0" algn="ctr">
              <a:buNone/>
            </a:pPr>
            <a:endParaRPr lang="en-US" dirty="0" smtClean="0"/>
          </a:p>
          <a:p>
            <a:pPr marL="64008" indent="0" algn="ctr">
              <a:buNone/>
            </a:pPr>
            <a:r>
              <a:rPr lang="en-US" dirty="0" smtClean="0"/>
              <a:t>Store </a:t>
            </a:r>
            <a:r>
              <a:rPr lang="en-US" dirty="0" smtClean="0"/>
              <a:t>A sales somewhat </a:t>
            </a:r>
            <a:r>
              <a:rPr lang="en-US" b="1" dirty="0" smtClean="0"/>
              <a:t>follows the normal distribution</a:t>
            </a:r>
            <a:r>
              <a:rPr lang="en-US" dirty="0" smtClean="0"/>
              <a:t>.</a:t>
            </a:r>
          </a:p>
          <a:p>
            <a:pPr marL="64008" indent="0" algn="ctr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753"/>
            <a:ext cx="4038600" cy="4896543"/>
          </a:xfrm>
        </p:spPr>
        <p:txBody>
          <a:bodyPr>
            <a:normAutofit lnSpcReduction="10000"/>
          </a:bodyPr>
          <a:lstStyle/>
          <a:p>
            <a:pPr marL="64008" indent="0" algn="ctr">
              <a:buNone/>
            </a:pPr>
            <a:r>
              <a:rPr lang="en-US" b="1" dirty="0" smtClean="0"/>
              <a:t>STORE B</a:t>
            </a:r>
          </a:p>
          <a:p>
            <a:pPr marL="64008" indent="0" algn="ctr">
              <a:buNone/>
            </a:pPr>
            <a:endParaRPr lang="en-US" b="1" dirty="0"/>
          </a:p>
          <a:p>
            <a:pPr marL="64008" indent="0" algn="ctr">
              <a:buNone/>
            </a:pPr>
            <a:endParaRPr lang="en-US" b="1" dirty="0" smtClean="0"/>
          </a:p>
          <a:p>
            <a:pPr marL="64008" indent="0" algn="ctr">
              <a:buNone/>
            </a:pPr>
            <a:endParaRPr lang="en-US" b="1" dirty="0"/>
          </a:p>
          <a:p>
            <a:pPr marL="64008" indent="0" algn="ctr">
              <a:buNone/>
            </a:pPr>
            <a:endParaRPr lang="en-US" dirty="0" smtClean="0"/>
          </a:p>
          <a:p>
            <a:pPr marL="64008" indent="0" algn="ctr">
              <a:buNone/>
            </a:pPr>
            <a:r>
              <a:rPr lang="en-US" dirty="0" smtClean="0"/>
              <a:t>The </a:t>
            </a:r>
            <a:r>
              <a:rPr lang="en-US" b="1" dirty="0" smtClean="0"/>
              <a:t>p-value &lt; 0.05</a:t>
            </a:r>
            <a:r>
              <a:rPr lang="en-US" dirty="0" smtClean="0"/>
              <a:t>, then </a:t>
            </a:r>
            <a:r>
              <a:rPr lang="en-US" dirty="0" smtClean="0"/>
              <a:t>reject H0.</a:t>
            </a:r>
          </a:p>
          <a:p>
            <a:pPr marL="64008" indent="0" algn="ctr">
              <a:buNone/>
            </a:pPr>
            <a:endParaRPr lang="en-US" dirty="0" smtClean="0"/>
          </a:p>
          <a:p>
            <a:pPr marL="64008" indent="0" algn="ctr">
              <a:buNone/>
            </a:pPr>
            <a:r>
              <a:rPr lang="en-US" dirty="0" smtClean="0"/>
              <a:t>Store </a:t>
            </a:r>
            <a:r>
              <a:rPr lang="en-US" dirty="0" smtClean="0"/>
              <a:t>B sales distribution </a:t>
            </a:r>
            <a:r>
              <a:rPr lang="en-US" b="1" dirty="0" smtClean="0"/>
              <a:t>does not follow the normal distribution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56" y="1988840"/>
            <a:ext cx="4038600" cy="975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752" y="1988840"/>
            <a:ext cx="4038600" cy="99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3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808" y="1984256"/>
            <a:ext cx="8219256" cy="1948800"/>
          </a:xfrm>
          <a:solidFill>
            <a:srgbClr val="B0004B"/>
          </a:solidFill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2400" dirty="0" smtClean="0"/>
              <a:t>For Store A, the </a:t>
            </a:r>
            <a:r>
              <a:rPr lang="en-US" sz="2400" b="1" dirty="0" smtClean="0"/>
              <a:t>most suitable value to describe the total daily sales</a:t>
            </a:r>
            <a:r>
              <a:rPr lang="en-US" sz="2400" dirty="0" smtClean="0"/>
              <a:t> is either the </a:t>
            </a:r>
            <a:r>
              <a:rPr lang="en-US" sz="2400" b="1" dirty="0" smtClean="0"/>
              <a:t>mean (4.29) </a:t>
            </a:r>
            <a:r>
              <a:rPr lang="en-US" sz="2400" dirty="0" smtClean="0"/>
              <a:t>or</a:t>
            </a:r>
            <a:r>
              <a:rPr lang="en-US" sz="2400" b="1" dirty="0" smtClean="0"/>
              <a:t> median (4) </a:t>
            </a:r>
            <a:r>
              <a:rPr lang="en-US" sz="2400" dirty="0" smtClean="0"/>
              <a:t>since they are quite close (about 4 days). When the distribution is normal, </a:t>
            </a:r>
            <a:r>
              <a:rPr lang="en-US" sz="2400" b="1" dirty="0" smtClean="0"/>
              <a:t>both mean and median </a:t>
            </a:r>
            <a:r>
              <a:rPr lang="en-US" sz="2400" dirty="0" smtClean="0"/>
              <a:t>are </a:t>
            </a:r>
            <a:r>
              <a:rPr lang="en-US" sz="2400" b="1" dirty="0" smtClean="0"/>
              <a:t>good representative </a:t>
            </a:r>
            <a:r>
              <a:rPr lang="en-US" sz="2400" dirty="0" smtClean="0"/>
              <a:t>for the data.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476673"/>
            <a:ext cx="8219256" cy="1215752"/>
          </a:xfrm>
          <a:prstGeom prst="rect">
            <a:avLst/>
          </a:prstGeom>
          <a:solidFill>
            <a:srgbClr val="002060"/>
          </a:solidFill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Wingdings 2"/>
              <a:buNone/>
            </a:pPr>
            <a:r>
              <a:rPr lang="en-US" dirty="0" smtClean="0"/>
              <a:t>What is the </a:t>
            </a:r>
            <a:r>
              <a:rPr lang="en-US" b="1" dirty="0" smtClean="0"/>
              <a:t>most suitable value</a:t>
            </a:r>
            <a:r>
              <a:rPr lang="en-US" dirty="0" smtClean="0"/>
              <a:t> to describe </a:t>
            </a:r>
            <a:r>
              <a:rPr lang="en-US" b="1" dirty="0" smtClean="0"/>
              <a:t>total daily sales </a:t>
            </a:r>
            <a:r>
              <a:rPr lang="en-US" dirty="0" smtClean="0"/>
              <a:t>for each store?</a:t>
            </a:r>
          </a:p>
          <a:p>
            <a:pPr marL="64008" indent="0">
              <a:buFont typeface="Wingdings 2"/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3560" y="4206200"/>
            <a:ext cx="8219256" cy="1948800"/>
          </a:xfrm>
          <a:prstGeom prst="rect">
            <a:avLst/>
          </a:prstGeom>
          <a:solidFill>
            <a:srgbClr val="00B050"/>
          </a:solidFill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Wingdings 2"/>
              <a:buNone/>
            </a:pPr>
            <a:r>
              <a:rPr lang="en-US" sz="2400" dirty="0" smtClean="0"/>
              <a:t>For Store B, </a:t>
            </a:r>
            <a:r>
              <a:rPr lang="en-US" sz="2400" b="1" dirty="0" smtClean="0"/>
              <a:t>median (4)</a:t>
            </a:r>
            <a:r>
              <a:rPr lang="en-US" sz="2400" dirty="0" smtClean="0"/>
              <a:t> is the </a:t>
            </a:r>
            <a:r>
              <a:rPr lang="en-US" sz="2400" b="1" dirty="0" smtClean="0"/>
              <a:t>most suitable value to describe the total sales in a day</a:t>
            </a:r>
            <a:r>
              <a:rPr lang="en-US" sz="2400" dirty="0" smtClean="0"/>
              <a:t>. Since it is </a:t>
            </a:r>
            <a:r>
              <a:rPr lang="en-US" sz="2400" b="1" dirty="0" smtClean="0"/>
              <a:t>a robust estimate</a:t>
            </a:r>
            <a:r>
              <a:rPr lang="en-US" sz="2400" dirty="0" smtClean="0"/>
              <a:t> if there is an outlier in the data. </a:t>
            </a:r>
            <a:r>
              <a:rPr lang="en-US" sz="2400" b="1" dirty="0" smtClean="0"/>
              <a:t>Mean (22.57) </a:t>
            </a:r>
            <a:r>
              <a:rPr lang="en-US" sz="2400" dirty="0" smtClean="0"/>
              <a:t>is </a:t>
            </a:r>
            <a:r>
              <a:rPr lang="en-US" sz="2400" b="1" dirty="0" smtClean="0"/>
              <a:t>not a good measure </a:t>
            </a:r>
            <a:r>
              <a:rPr lang="en-US" sz="2400" dirty="0" smtClean="0"/>
              <a:t>since it is easily affected by outlier</a:t>
            </a:r>
            <a:r>
              <a:rPr lang="en-US" sz="2400" dirty="0" smtClean="0"/>
              <a:t> </a:t>
            </a:r>
            <a:r>
              <a:rPr lang="en-US" sz="2400" dirty="0" smtClean="0"/>
              <a:t>because it involves all data points in its formula.</a:t>
            </a:r>
          </a:p>
        </p:txBody>
      </p:sp>
    </p:spTree>
    <p:extLst>
      <p:ext uri="{BB962C8B-B14F-4D97-AF65-F5344CB8AC3E}">
        <p14:creationId xmlns:p14="http://schemas.microsoft.com/office/powerpoint/2010/main" val="25941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204866"/>
            <a:ext cx="6768752" cy="18002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C. BASIC SQL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779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204866"/>
            <a:ext cx="6768752" cy="18002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A. PROBLEM SOLVING SKILL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538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29258"/>
          </a:xfrm>
        </p:spPr>
        <p:txBody>
          <a:bodyPr/>
          <a:lstStyle/>
          <a:p>
            <a:r>
              <a:rPr lang="en-US" b="1" dirty="0" smtClean="0"/>
              <a:t>APPROACH (METHOD #1)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754001"/>
          </a:xfrm>
        </p:spPr>
        <p:txBody>
          <a:bodyPr>
            <a:normAutofit/>
          </a:bodyPr>
          <a:lstStyle/>
          <a:p>
            <a:r>
              <a:rPr lang="en-US" dirty="0" smtClean="0"/>
              <a:t>Select the first row from the table</a:t>
            </a:r>
            <a:endParaRPr lang="en-US" dirty="0"/>
          </a:p>
          <a:p>
            <a:r>
              <a:rPr lang="en-US" dirty="0" smtClean="0"/>
              <a:t>Order by the published timestamp to get the most recent information.</a:t>
            </a:r>
          </a:p>
          <a:p>
            <a:r>
              <a:rPr lang="en-US" dirty="0" smtClean="0"/>
              <a:t>Do the same for both of the hospital names</a:t>
            </a:r>
            <a:r>
              <a:rPr lang="en-US" dirty="0" smtClean="0"/>
              <a:t>.</a:t>
            </a:r>
            <a:endParaRPr lang="en-US" dirty="0"/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sz="2400" b="1" u="sng" dirty="0" smtClean="0"/>
              <a:t>Notes:</a:t>
            </a:r>
          </a:p>
          <a:p>
            <a:pPr marL="64008" indent="0">
              <a:buNone/>
            </a:pPr>
            <a:r>
              <a:rPr lang="en-US" sz="2400" dirty="0" smtClean="0"/>
              <a:t>I changed the table name to </a:t>
            </a:r>
            <a:r>
              <a:rPr lang="en-US" sz="2400" dirty="0" err="1" smtClean="0"/>
              <a:t>tracking_rs</a:t>
            </a:r>
            <a:r>
              <a:rPr lang="en-US" sz="2400" dirty="0" smtClean="0"/>
              <a:t> because the table name may not contain symbols.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04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764704"/>
            <a:ext cx="6681936" cy="929258"/>
          </a:xfrm>
        </p:spPr>
        <p:txBody>
          <a:bodyPr/>
          <a:lstStyle/>
          <a:p>
            <a:r>
              <a:rPr lang="en-US" b="1" dirty="0" smtClean="0"/>
              <a:t>QUERY (METHOD #1)</a:t>
            </a:r>
            <a:endParaRPr lang="en-US" b="1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285" y="2859386"/>
            <a:ext cx="6125430" cy="2657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99792" y="20998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SQL Version Used: SQL 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516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929258"/>
          </a:xfrm>
        </p:spPr>
        <p:txBody>
          <a:bodyPr/>
          <a:lstStyle/>
          <a:p>
            <a:r>
              <a:rPr lang="en-US" b="1" dirty="0" smtClean="0"/>
              <a:t>APPROACH (METHOD </a:t>
            </a:r>
            <a:r>
              <a:rPr lang="en-US" b="1" dirty="0" smtClean="0"/>
              <a:t>#2)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3960"/>
          </a:xfrm>
        </p:spPr>
        <p:txBody>
          <a:bodyPr/>
          <a:lstStyle/>
          <a:p>
            <a:r>
              <a:rPr lang="en-US" dirty="0" smtClean="0"/>
              <a:t>Select all columns in the table, but use the </a:t>
            </a:r>
            <a:r>
              <a:rPr lang="en-US" b="1" dirty="0" smtClean="0"/>
              <a:t>MAX( )</a:t>
            </a:r>
            <a:r>
              <a:rPr lang="en-US" dirty="0" smtClean="0"/>
              <a:t> aggregate function for the timestamp to get the latest information.</a:t>
            </a:r>
          </a:p>
          <a:p>
            <a:r>
              <a:rPr lang="en-US" dirty="0" smtClean="0"/>
              <a:t>Group the table by the hospital names to get exactly one observation (rows) for each hospital.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2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908720"/>
            <a:ext cx="5976664" cy="929258"/>
          </a:xfrm>
        </p:spPr>
        <p:txBody>
          <a:bodyPr/>
          <a:lstStyle/>
          <a:p>
            <a:r>
              <a:rPr lang="en-US" b="1" dirty="0" smtClean="0"/>
              <a:t>QUERY (METHOD </a:t>
            </a:r>
            <a:r>
              <a:rPr lang="en-US" b="1" dirty="0" smtClean="0"/>
              <a:t>#2)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62932"/>
            <a:ext cx="7125695" cy="116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6568" y="2204864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(This is the solution that I know but it may not work in several versions of SQL)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670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700810"/>
            <a:ext cx="7239000" cy="1362075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YOU!</a:t>
            </a:r>
            <a:endParaRPr lang="en-U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712" y="5301208"/>
            <a:ext cx="5400600" cy="936104"/>
          </a:xfrm>
        </p:spPr>
        <p:txBody>
          <a:bodyPr/>
          <a:lstStyle/>
          <a:p>
            <a:r>
              <a:rPr lang="en-US" sz="2400" b="1" dirty="0"/>
              <a:t>Questions?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Email: hariantodody14@gmail.com</a:t>
            </a:r>
          </a:p>
        </p:txBody>
      </p:sp>
    </p:spTree>
    <p:extLst>
      <p:ext uri="{BB962C8B-B14F-4D97-AF65-F5344CB8AC3E}">
        <p14:creationId xmlns:p14="http://schemas.microsoft.com/office/powerpoint/2010/main" val="345550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640960" cy="929258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Several Causes of Getting Low Grades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72816"/>
            <a:ext cx="8496944" cy="4681992"/>
          </a:xfrm>
        </p:spPr>
        <p:txBody>
          <a:bodyPr/>
          <a:lstStyle/>
          <a:p>
            <a:r>
              <a:rPr lang="en-US" dirty="0" smtClean="0"/>
              <a:t>Does not understand basic concepts</a:t>
            </a:r>
          </a:p>
          <a:p>
            <a:r>
              <a:rPr lang="en-US" dirty="0" smtClean="0"/>
              <a:t>Struggles to follow school pace</a:t>
            </a:r>
          </a:p>
          <a:p>
            <a:r>
              <a:rPr lang="en-US" dirty="0" smtClean="0"/>
              <a:t>Lack of practice</a:t>
            </a:r>
          </a:p>
          <a:p>
            <a:r>
              <a:rPr lang="en-US" dirty="0" smtClean="0"/>
              <a:t>Does not have clear guides (mentor, courses, etc.)</a:t>
            </a:r>
          </a:p>
          <a:p>
            <a:r>
              <a:rPr lang="en-US" dirty="0" smtClean="0"/>
              <a:t>Has not found the perfect learning style/way.</a:t>
            </a:r>
          </a:p>
        </p:txBody>
      </p:sp>
    </p:spTree>
    <p:extLst>
      <p:ext uri="{BB962C8B-B14F-4D97-AF65-F5344CB8AC3E}">
        <p14:creationId xmlns:p14="http://schemas.microsoft.com/office/powerpoint/2010/main" val="15310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5"/>
            <a:ext cx="8229600" cy="929258"/>
          </a:xfrm>
        </p:spPr>
        <p:txBody>
          <a:bodyPr/>
          <a:lstStyle/>
          <a:p>
            <a:r>
              <a:rPr lang="en-US" b="1" dirty="0" smtClean="0"/>
              <a:t>Logic Tree</a:t>
            </a:r>
            <a:endParaRPr lang="en-US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16450" y="213146"/>
            <a:ext cx="5151326" cy="7329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9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5"/>
            <a:ext cx="8229600" cy="929258"/>
          </a:xfrm>
        </p:spPr>
        <p:txBody>
          <a:bodyPr/>
          <a:lstStyle/>
          <a:p>
            <a:r>
              <a:rPr lang="en-US" b="1" dirty="0" smtClean="0"/>
              <a:t>Explanation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404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most important part </a:t>
            </a:r>
            <a:r>
              <a:rPr lang="en-US" dirty="0" smtClean="0"/>
              <a:t>of learning math is to really </a:t>
            </a:r>
            <a:r>
              <a:rPr lang="en-US" b="1" dirty="0" smtClean="0"/>
              <a:t>understand the basic concepts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he is not used to learn by himself, he may </a:t>
            </a:r>
            <a:r>
              <a:rPr lang="en-US" b="1" dirty="0" smtClean="0"/>
              <a:t>ask questions </a:t>
            </a:r>
            <a:r>
              <a:rPr lang="en-US" dirty="0" smtClean="0"/>
              <a:t>in class to understand math better.</a:t>
            </a:r>
          </a:p>
          <a:p>
            <a:r>
              <a:rPr lang="en-US" dirty="0" smtClean="0"/>
              <a:t>If he struggles to follow pace, </a:t>
            </a:r>
            <a:r>
              <a:rPr lang="en-US" b="1" dirty="0" smtClean="0"/>
              <a:t>attending </a:t>
            </a:r>
            <a:r>
              <a:rPr lang="en-US" b="1" dirty="0"/>
              <a:t>a course</a:t>
            </a:r>
            <a:r>
              <a:rPr lang="en-US" dirty="0"/>
              <a:t> may be a </a:t>
            </a:r>
            <a:r>
              <a:rPr lang="en-US" dirty="0" smtClean="0"/>
              <a:t>solution. But </a:t>
            </a:r>
            <a:r>
              <a:rPr lang="en-US" dirty="0"/>
              <a:t>if not possible, he can get to </a:t>
            </a:r>
            <a:r>
              <a:rPr lang="en-US" b="1" dirty="0"/>
              <a:t>know his learning style</a:t>
            </a:r>
            <a:r>
              <a:rPr lang="en-US" dirty="0"/>
              <a:t> and </a:t>
            </a:r>
            <a:r>
              <a:rPr lang="en-US" dirty="0" smtClean="0"/>
              <a:t>practice to improve his grades.</a:t>
            </a:r>
            <a:endParaRPr lang="en-US" dirty="0"/>
          </a:p>
          <a:p>
            <a:pPr marL="6400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7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204866"/>
            <a:ext cx="6768752" cy="18002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B. BASIC STATISTICS</a:t>
            </a:r>
            <a:endParaRPr lang="en-US" sz="4000" dirty="0"/>
          </a:p>
        </p:txBody>
      </p:sp>
      <p:pic>
        <p:nvPicPr>
          <p:cNvPr id="8194" name="Picture 2" descr="Download R Logo in SVG Vector or PNG File Format - Logo.w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650938"/>
            <a:ext cx="1116119" cy="74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47664" y="479214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Tool: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5458911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Visit this link to view full notebook:</a:t>
            </a:r>
          </a:p>
          <a:p>
            <a:r>
              <a:rPr lang="en-US" sz="2000" dirty="0"/>
              <a:t>https://www.kaggle.com/dodyharianto/basic-statistics</a:t>
            </a:r>
          </a:p>
        </p:txBody>
      </p:sp>
    </p:spTree>
    <p:extLst>
      <p:ext uri="{BB962C8B-B14F-4D97-AF65-F5344CB8AC3E}">
        <p14:creationId xmlns:p14="http://schemas.microsoft.com/office/powerpoint/2010/main" val="424787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wordArtVert" anchor="ctr" anchorCtr="0">
            <a:normAutofit/>
          </a:bodyPr>
          <a:lstStyle/>
          <a:p>
            <a:r>
              <a:rPr lang="en-US" dirty="0" smtClean="0"/>
              <a:t>BAR CHART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rgbClr val="B0004B"/>
          </a:solidFill>
          <a:ln>
            <a:noFill/>
          </a:ln>
        </p:spPr>
        <p:txBody>
          <a:bodyPr vert="wordArtVert"/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solidFill>
            <a:srgbClr val="00B050"/>
          </a:solidFill>
          <a:ln>
            <a:noFill/>
          </a:ln>
        </p:spPr>
        <p:txBody>
          <a:bodyPr vert="wordArtVert"/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99" y="290514"/>
            <a:ext cx="4922352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176" y="3427414"/>
            <a:ext cx="4914601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940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5"/>
            <a:ext cx="8229600" cy="857249"/>
          </a:xfrm>
        </p:spPr>
        <p:txBody>
          <a:bodyPr/>
          <a:lstStyle/>
          <a:p>
            <a:r>
              <a:rPr lang="en-US" b="1" dirty="0" smtClean="0"/>
              <a:t>Insights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8057"/>
          </a:xfrm>
        </p:spPr>
        <p:txBody>
          <a:bodyPr>
            <a:normAutofit/>
          </a:bodyPr>
          <a:lstStyle/>
          <a:p>
            <a:r>
              <a:rPr lang="en-US" dirty="0" smtClean="0"/>
              <a:t>In both stores, </a:t>
            </a:r>
            <a:r>
              <a:rPr lang="en-US" b="1" dirty="0" smtClean="0"/>
              <a:t>Saturday</a:t>
            </a:r>
            <a:r>
              <a:rPr lang="en-US" dirty="0" smtClean="0"/>
              <a:t> is the day with most sales, meanwhile </a:t>
            </a:r>
            <a:r>
              <a:rPr lang="en-US" b="1" dirty="0" smtClean="0"/>
              <a:t>Monday</a:t>
            </a:r>
            <a:r>
              <a:rPr lang="en-US" dirty="0" smtClean="0"/>
              <a:t> is the day with least sales.</a:t>
            </a:r>
            <a:endParaRPr lang="en-US" dirty="0" smtClean="0"/>
          </a:p>
          <a:p>
            <a:r>
              <a:rPr lang="en-US" b="1" dirty="0" smtClean="0"/>
              <a:t>Total </a:t>
            </a:r>
            <a:r>
              <a:rPr lang="en-US" b="1" dirty="0"/>
              <a:t>sales of Store A </a:t>
            </a:r>
            <a:r>
              <a:rPr lang="en-US" dirty="0"/>
              <a:t>is </a:t>
            </a:r>
            <a:r>
              <a:rPr lang="en-US" b="1" dirty="0"/>
              <a:t>30</a:t>
            </a:r>
            <a:r>
              <a:rPr lang="en-US" dirty="0"/>
              <a:t>, which is nowhere near the </a:t>
            </a:r>
            <a:r>
              <a:rPr lang="en-US" b="1" dirty="0"/>
              <a:t>total sales of Store B</a:t>
            </a:r>
            <a:r>
              <a:rPr lang="en-US" dirty="0"/>
              <a:t>, which is </a:t>
            </a:r>
            <a:r>
              <a:rPr lang="en-US" b="1" dirty="0" smtClean="0"/>
              <a:t>153 </a:t>
            </a:r>
            <a:r>
              <a:rPr lang="en-US" dirty="0" smtClean="0"/>
              <a:t>(in a week).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variability</a:t>
            </a:r>
            <a:r>
              <a:rPr lang="en-US" dirty="0" smtClean="0"/>
              <a:t> of Store B number of sales is </a:t>
            </a:r>
            <a:r>
              <a:rPr lang="en-US" b="1" dirty="0" smtClean="0"/>
              <a:t>much higher</a:t>
            </a:r>
            <a:r>
              <a:rPr lang="en-US" dirty="0" smtClean="0"/>
              <a:t> than Store A’s. The number of sales of Store B increase drastically in 2</a:t>
            </a:r>
            <a:r>
              <a:rPr lang="en-US" baseline="30000" dirty="0" smtClean="0"/>
              <a:t>nd</a:t>
            </a:r>
            <a:r>
              <a:rPr lang="en-US" dirty="0" smtClean="0"/>
              <a:t> and 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day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8352928" cy="1073274"/>
          </a:xfrm>
        </p:spPr>
        <p:txBody>
          <a:bodyPr>
            <a:normAutofit/>
          </a:bodyPr>
          <a:lstStyle/>
          <a:p>
            <a:r>
              <a:rPr lang="en-US" b="1" dirty="0" smtClean="0"/>
              <a:t>Summary Statistics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rgbClr val="B0004B"/>
            </a:solidFill>
          </a:ln>
        </p:spPr>
        <p:txBody>
          <a:bodyPr/>
          <a:lstStyle/>
          <a:p>
            <a:pPr marL="64008" indent="0" algn="ctr">
              <a:buNone/>
            </a:pPr>
            <a:r>
              <a:rPr lang="en-US" b="1" dirty="0" smtClean="0"/>
              <a:t>STORE A</a:t>
            </a:r>
          </a:p>
          <a:p>
            <a:pPr marL="64008" indent="0" algn="ctr">
              <a:buNone/>
            </a:pPr>
            <a:endParaRPr lang="en-US" b="1" dirty="0"/>
          </a:p>
          <a:p>
            <a:pPr marL="64008" indent="0">
              <a:buNone/>
            </a:pPr>
            <a:r>
              <a:rPr lang="en-US" b="1" dirty="0" smtClean="0">
                <a:solidFill>
                  <a:srgbClr val="FFA7A7"/>
                </a:solidFill>
              </a:rPr>
              <a:t>Measure of Center:</a:t>
            </a:r>
          </a:p>
          <a:p>
            <a:r>
              <a:rPr lang="en-US" sz="2400" b="1" dirty="0" smtClean="0"/>
              <a:t>Mean</a:t>
            </a:r>
            <a:r>
              <a:rPr lang="en-US" sz="2400" b="1" dirty="0"/>
              <a:t>: </a:t>
            </a:r>
            <a:r>
              <a:rPr lang="en-US" sz="2400" b="1" dirty="0" smtClean="0"/>
              <a:t>4.29</a:t>
            </a:r>
          </a:p>
          <a:p>
            <a:r>
              <a:rPr lang="en-US" sz="2400" b="1" dirty="0" smtClean="0"/>
              <a:t>Median: 4</a:t>
            </a:r>
          </a:p>
          <a:p>
            <a:endParaRPr lang="en-US" sz="2400" b="1" dirty="0"/>
          </a:p>
          <a:p>
            <a:pPr marL="64008" indent="0">
              <a:buNone/>
            </a:pPr>
            <a:r>
              <a:rPr lang="en-US" sz="2400" b="1" dirty="0" smtClean="0">
                <a:solidFill>
                  <a:srgbClr val="FFA7A7"/>
                </a:solidFill>
              </a:rPr>
              <a:t>Measure of Variability:</a:t>
            </a:r>
          </a:p>
          <a:p>
            <a:r>
              <a:rPr lang="en-US" sz="2400" b="1" dirty="0"/>
              <a:t>Variance</a:t>
            </a:r>
            <a:r>
              <a:rPr lang="en-US" sz="2400" b="1" dirty="0" smtClean="0"/>
              <a:t>: 4.24</a:t>
            </a:r>
          </a:p>
          <a:p>
            <a:r>
              <a:rPr lang="en-US" sz="2400" b="1" dirty="0" smtClean="0"/>
              <a:t>Std. Deviation</a:t>
            </a:r>
            <a:r>
              <a:rPr lang="en-US" sz="2400" b="1" dirty="0"/>
              <a:t>: </a:t>
            </a:r>
            <a:r>
              <a:rPr lang="en-US" sz="2400" b="1" dirty="0" smtClean="0"/>
              <a:t>2.06 </a:t>
            </a:r>
            <a:endParaRPr lang="en-US"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rgbClr val="00B050"/>
            </a:solidFill>
          </a:ln>
        </p:spPr>
        <p:txBody>
          <a:bodyPr/>
          <a:lstStyle/>
          <a:p>
            <a:pPr marL="64008" indent="0" algn="ctr">
              <a:buNone/>
            </a:pPr>
            <a:r>
              <a:rPr lang="en-US" b="1" dirty="0"/>
              <a:t>STORE </a:t>
            </a:r>
            <a:r>
              <a:rPr lang="en-US" b="1" dirty="0" smtClean="0"/>
              <a:t>B</a:t>
            </a:r>
          </a:p>
          <a:p>
            <a:pPr marL="64008" indent="0" algn="ctr">
              <a:buNone/>
            </a:pPr>
            <a:endParaRPr lang="en-US" b="1" dirty="0" smtClean="0"/>
          </a:p>
          <a:p>
            <a:pPr marL="64008" indent="0">
              <a:buNone/>
            </a:pP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Measure of 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Center:</a:t>
            </a: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/>
              <a:t>Mean</a:t>
            </a:r>
            <a:r>
              <a:rPr lang="en-US" sz="2400" b="1" dirty="0" smtClean="0"/>
              <a:t>: 22.57</a:t>
            </a:r>
          </a:p>
          <a:p>
            <a:r>
              <a:rPr lang="en-US" sz="2400" b="1" dirty="0" smtClean="0"/>
              <a:t>Median: 4</a:t>
            </a:r>
          </a:p>
          <a:p>
            <a:endParaRPr lang="en-US" sz="2400" b="1" dirty="0"/>
          </a:p>
          <a:p>
            <a:pPr marL="64008" indent="0">
              <a:buNone/>
            </a:pPr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Measure of </a:t>
            </a:r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Variability:</a:t>
            </a:r>
            <a:endParaRPr lang="en-US" sz="24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/>
              <a:t>Variance: 1184.62</a:t>
            </a:r>
            <a:endParaRPr lang="en-US" sz="2400" b="1" dirty="0"/>
          </a:p>
          <a:p>
            <a:r>
              <a:rPr lang="en-US" sz="2400" b="1" dirty="0" smtClean="0"/>
              <a:t>Std. </a:t>
            </a:r>
            <a:r>
              <a:rPr lang="en-US" sz="2400" b="1" dirty="0"/>
              <a:t>Deviation</a:t>
            </a:r>
            <a:r>
              <a:rPr lang="en-US" sz="2400" b="1" dirty="0" smtClean="0"/>
              <a:t>: 34.42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5675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21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00206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736</Words>
  <Application>Microsoft Office PowerPoint</Application>
  <PresentationFormat>On-screen Show (4:3)</PresentationFormat>
  <Paragraphs>115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Verve</vt:lpstr>
      <vt:lpstr>KLASA TECHNICAL  TEST ANSWERS</vt:lpstr>
      <vt:lpstr>A. PROBLEM SOLVING SKILL</vt:lpstr>
      <vt:lpstr>Several Causes of Getting Low Grades</vt:lpstr>
      <vt:lpstr>Logic Tree</vt:lpstr>
      <vt:lpstr>Explanation</vt:lpstr>
      <vt:lpstr>B. BASIC STATISTICS</vt:lpstr>
      <vt:lpstr>BAR CHART</vt:lpstr>
      <vt:lpstr>Insights</vt:lpstr>
      <vt:lpstr>Summary Statistics</vt:lpstr>
      <vt:lpstr>PowerPoint Presentation</vt:lpstr>
      <vt:lpstr>Normality Test</vt:lpstr>
      <vt:lpstr>HISTOGRAM</vt:lpstr>
      <vt:lpstr>DENSITY PLOT</vt:lpstr>
      <vt:lpstr>QQ PLOT</vt:lpstr>
      <vt:lpstr>BOX PLOT</vt:lpstr>
      <vt:lpstr>Shapiro-Wilk’s Hypothesis Test</vt:lpstr>
      <vt:lpstr>Shapiro-Wilk’s Test For Each Store</vt:lpstr>
      <vt:lpstr>PowerPoint Presentation</vt:lpstr>
      <vt:lpstr>C. BASIC SQL</vt:lpstr>
      <vt:lpstr>APPROACH (METHOD #1)</vt:lpstr>
      <vt:lpstr>QUERY (METHOD #1)</vt:lpstr>
      <vt:lpstr>APPROACH (METHOD #2)</vt:lpstr>
      <vt:lpstr>QUERY (METHOD #2)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273</cp:revision>
  <dcterms:created xsi:type="dcterms:W3CDTF">2021-10-09T04:22:24Z</dcterms:created>
  <dcterms:modified xsi:type="dcterms:W3CDTF">2021-10-09T16:23:22Z</dcterms:modified>
</cp:coreProperties>
</file>