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58" r:id="rId5"/>
    <p:sldId id="261" r:id="rId6"/>
    <p:sldId id="262" r:id="rId7"/>
    <p:sldId id="263" r:id="rId8"/>
    <p:sldId id="264"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77E7AA-4551-4D60-8737-6CF5F51C3626}">
          <p14:sldIdLst>
            <p14:sldId id="256"/>
            <p14:sldId id="257"/>
            <p14:sldId id="259"/>
            <p14:sldId id="258"/>
            <p14:sldId id="261"/>
            <p14:sldId id="262"/>
            <p14:sldId id="263"/>
            <p14:sldId id="26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ABFE"/>
    <a:srgbClr val="E6E6E6"/>
    <a:srgbClr val="15A9FF"/>
    <a:srgbClr val="FFDC47"/>
    <a:srgbClr val="990099"/>
    <a:srgbClr val="FF4370"/>
    <a:srgbClr val="FE9202"/>
    <a:srgbClr val="FFF3E7"/>
    <a:srgbClr val="5EEC3C"/>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822" y="-24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F48D8F-A942-40E1-A865-2DAB2581CA99}"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14CA63-F54B-4EA3-BA8C-C9D169BEE262}" type="slidenum">
              <a:rPr lang="en-US" smtClean="0"/>
              <a:t>‹#›</a:t>
            </a:fld>
            <a:endParaRPr lang="en-US"/>
          </a:p>
        </p:txBody>
      </p:sp>
    </p:spTree>
    <p:extLst>
      <p:ext uri="{BB962C8B-B14F-4D97-AF65-F5344CB8AC3E}">
        <p14:creationId xmlns:p14="http://schemas.microsoft.com/office/powerpoint/2010/main" val="1622989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808225"/>
            <a:ext cx="8093365" cy="152705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487980"/>
            <a:ext cx="8093365" cy="610820"/>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F9CB241C-88FC-4153-A299-88C5C731E80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0" cy="61082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655520"/>
            <a:ext cx="8246070" cy="305409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260905" cy="572644"/>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6"/>
            <a:ext cx="6260905" cy="335835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1" cy="61082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1812"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1/17/2022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3AA36C79-BEEB-4975-93F8-A8C816DC3E03}"/>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jalaexpress.com/"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PT. JALA ANUGERAH SEJATI</a:t>
            </a:r>
            <a:br>
              <a:rPr lang="en-US" dirty="0"/>
            </a:br>
            <a:r>
              <a:rPr lang="en-US" sz="1200" dirty="0"/>
              <a:t> SINCE 2005</a:t>
            </a:r>
            <a:endParaRPr lang="en-US" dirty="0"/>
          </a:p>
        </p:txBody>
      </p:sp>
      <p:pic>
        <p:nvPicPr>
          <p:cNvPr id="5" name="Picture 4">
            <a:extLst>
              <a:ext uri="{FF2B5EF4-FFF2-40B4-BE49-F238E27FC236}">
                <a16:creationId xmlns:a16="http://schemas.microsoft.com/office/drawing/2014/main" id="{993A2A9D-57CA-4635-857C-517B9CB297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516" y="281175"/>
            <a:ext cx="916318" cy="916318"/>
          </a:xfrm>
          <a:prstGeom prst="roundRect">
            <a:avLst/>
          </a:prstGeom>
        </p:spPr>
      </p:pic>
      <p:sp>
        <p:nvSpPr>
          <p:cNvPr id="6" name="Content Placeholder 2">
            <a:extLst>
              <a:ext uri="{FF2B5EF4-FFF2-40B4-BE49-F238E27FC236}">
                <a16:creationId xmlns:a16="http://schemas.microsoft.com/office/drawing/2014/main" id="{3059AB22-0F81-43F6-99BF-ACE3D037AC17}"/>
              </a:ext>
            </a:extLst>
          </p:cNvPr>
          <p:cNvSpPr txBox="1">
            <a:spLocks/>
          </p:cNvSpPr>
          <p:nvPr/>
        </p:nvSpPr>
        <p:spPr>
          <a:xfrm>
            <a:off x="448965" y="3793390"/>
            <a:ext cx="8246070" cy="916319"/>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dirty="0">
                <a:hlinkClick r:id="rId3"/>
              </a:rPr>
              <a:t>WWW.JALAEXPRESS.COM</a:t>
            </a:r>
            <a:endParaRPr lang="en-US" sz="1400" dirty="0"/>
          </a:p>
          <a:p>
            <a:endParaRPr lang="en-US" dirty="0"/>
          </a:p>
          <a:p>
            <a:endParaRPr lang="en-US" dirty="0"/>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Profile Perusahaan</a:t>
            </a:r>
          </a:p>
        </p:txBody>
      </p:sp>
      <p:sp>
        <p:nvSpPr>
          <p:cNvPr id="3" name="Content Placeholder 2"/>
          <p:cNvSpPr>
            <a:spLocks noGrp="1"/>
          </p:cNvSpPr>
          <p:nvPr>
            <p:ph idx="1"/>
          </p:nvPr>
        </p:nvSpPr>
        <p:spPr/>
        <p:txBody>
          <a:bodyPr>
            <a:normAutofit/>
          </a:bodyPr>
          <a:lstStyle/>
          <a:p>
            <a:pPr marL="0" indent="0">
              <a:buNone/>
            </a:pPr>
            <a:r>
              <a:rPr lang="id-ID" sz="1700" noProof="1"/>
              <a:t>PT. Jala Anugerah Sejati merupakan perusahaan jasa angkutan yang dibentuk sesuai dengan Akte Notaris Rohana Frieta, SH No. 5,</a:t>
            </a:r>
            <a:r>
              <a:rPr lang="en-US" sz="1700" noProof="1"/>
              <a:t> </a:t>
            </a:r>
            <a:r>
              <a:rPr lang="id-ID" sz="1700" noProof="1"/>
              <a:t>pada tahun 2005 di Jakarta. Manajemen kami telah berpengalaman lama di dalam menjalankan bisnis angkutan barang baik via darat, laut dan udara. Perusahaan ini, juga didukung oleh sumber daya manusia yang berpengalaman serta sarana dan prasarana yang cukup. Hal ini kami lakukan demi menunjang keamanan dan kenyamanan dari para customer kami. </a:t>
            </a:r>
            <a:endParaRPr lang="en-US" sz="1700" noProof="1"/>
          </a:p>
          <a:p>
            <a:pPr marL="0" indent="0">
              <a:buNone/>
            </a:pPr>
            <a:endParaRPr lang="en-US" sz="1700" noProof="1"/>
          </a:p>
          <a:p>
            <a:pPr marL="0" indent="0">
              <a:buNone/>
            </a:pPr>
            <a:r>
              <a:rPr lang="id-ID" sz="1700" noProof="1"/>
              <a:t>Dalam menunjang dan menjamin keamanan barang, perusahaan ini tidak hanya didukung oleh fasilitas gudang dan armada kendaraan sendiri tetapi juga dengan berbagai mitra strategis yang telah berkerja sama dengan kami selama ini. </a:t>
            </a:r>
          </a:p>
          <a:p>
            <a:endParaRPr lang="id-ID" noProof="1"/>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noProof="1"/>
              <a:t>Legalitas Perusahaan</a:t>
            </a:r>
          </a:p>
        </p:txBody>
      </p:sp>
      <p:sp>
        <p:nvSpPr>
          <p:cNvPr id="5" name="Content Placeholder 4"/>
          <p:cNvSpPr>
            <a:spLocks noGrp="1"/>
          </p:cNvSpPr>
          <p:nvPr>
            <p:ph idx="1"/>
          </p:nvPr>
        </p:nvSpPr>
        <p:spPr>
          <a:xfrm>
            <a:off x="448965" y="1502815"/>
            <a:ext cx="3664921" cy="3358356"/>
          </a:xfrm>
        </p:spPr>
        <p:txBody>
          <a:bodyPr>
            <a:normAutofit/>
          </a:bodyPr>
          <a:lstStyle/>
          <a:p>
            <a:pPr marL="0" indent="0">
              <a:buNone/>
            </a:pPr>
            <a:r>
              <a:rPr lang="en-US" sz="1800" noProof="1"/>
              <a:t>Surat Izin Usaha Perdagangan (SIUP) </a:t>
            </a:r>
          </a:p>
          <a:p>
            <a:pPr marL="0" indent="0">
              <a:buNone/>
            </a:pPr>
            <a:r>
              <a:rPr lang="en-US" sz="1800" noProof="1"/>
              <a:t>NPWP</a:t>
            </a:r>
          </a:p>
          <a:p>
            <a:pPr marL="0" indent="0">
              <a:buNone/>
            </a:pPr>
            <a:r>
              <a:rPr lang="en-US" sz="1800" noProof="1"/>
              <a:t>Surat Keterangan Terdaftar</a:t>
            </a:r>
          </a:p>
          <a:p>
            <a:pPr marL="0" indent="0">
              <a:buNone/>
            </a:pPr>
            <a:r>
              <a:rPr lang="en-US" sz="1800" noProof="1"/>
              <a:t>Nomer Induk Berusaha (NIB)</a:t>
            </a:r>
          </a:p>
        </p:txBody>
      </p:sp>
      <p:sp>
        <p:nvSpPr>
          <p:cNvPr id="6" name="Content Placeholder 4">
            <a:extLst>
              <a:ext uri="{FF2B5EF4-FFF2-40B4-BE49-F238E27FC236}">
                <a16:creationId xmlns:a16="http://schemas.microsoft.com/office/drawing/2014/main" id="{784CEEB6-C19F-49BB-855F-922840FC78AE}"/>
              </a:ext>
            </a:extLst>
          </p:cNvPr>
          <p:cNvSpPr txBox="1">
            <a:spLocks/>
          </p:cNvSpPr>
          <p:nvPr/>
        </p:nvSpPr>
        <p:spPr>
          <a:xfrm>
            <a:off x="3961180" y="1502815"/>
            <a:ext cx="6260905" cy="33583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 No. 13/24.1PK.7/31.75.02/-1.824.27/e/2017</a:t>
            </a:r>
          </a:p>
          <a:p>
            <a:pPr marL="0" indent="0">
              <a:buNone/>
            </a:pPr>
            <a:r>
              <a:rPr lang="en-US" sz="1800" dirty="0"/>
              <a:t>: No. 021.436.253.5-003.000</a:t>
            </a:r>
          </a:p>
          <a:p>
            <a:pPr marL="0" indent="0">
              <a:buNone/>
            </a:pPr>
            <a:r>
              <a:rPr lang="en-US" sz="1800" dirty="0"/>
              <a:t>: No. PEM-95/WPJ.20/KP.0303/2005</a:t>
            </a:r>
          </a:p>
          <a:p>
            <a:pPr marL="0" indent="0">
              <a:buNone/>
            </a:pPr>
            <a:r>
              <a:rPr lang="en-US" sz="1800" dirty="0"/>
              <a:t>: No. 912023210419</a:t>
            </a:r>
          </a:p>
        </p:txBody>
      </p:sp>
      <p:pic>
        <p:nvPicPr>
          <p:cNvPr id="3" name="Picture 2">
            <a:extLst>
              <a:ext uri="{FF2B5EF4-FFF2-40B4-BE49-F238E27FC236}">
                <a16:creationId xmlns:a16="http://schemas.microsoft.com/office/drawing/2014/main" id="{E57E7374-896F-4946-B0D4-4D0341203500}"/>
              </a:ext>
            </a:extLst>
          </p:cNvPr>
          <p:cNvPicPr>
            <a:picLocks noChangeAspect="1"/>
          </p:cNvPicPr>
          <p:nvPr/>
        </p:nvPicPr>
        <p:blipFill rotWithShape="1">
          <a:blip r:embed="rId2">
            <a:extLst>
              <a:ext uri="{28A0092B-C50C-407E-A947-70E740481C1C}">
                <a14:useLocalDpi xmlns:a14="http://schemas.microsoft.com/office/drawing/2010/main" val="0"/>
              </a:ext>
            </a:extLst>
          </a:blip>
          <a:srcRect b="12860"/>
          <a:stretch/>
        </p:blipFill>
        <p:spPr>
          <a:xfrm>
            <a:off x="448965" y="3029865"/>
            <a:ext cx="5030116" cy="1967548"/>
          </a:xfrm>
          <a:prstGeom prst="rect">
            <a:avLst/>
          </a:prstGeom>
        </p:spPr>
      </p:pic>
      <p:pic>
        <p:nvPicPr>
          <p:cNvPr id="8" name="Picture 7">
            <a:extLst>
              <a:ext uri="{FF2B5EF4-FFF2-40B4-BE49-F238E27FC236}">
                <a16:creationId xmlns:a16="http://schemas.microsoft.com/office/drawing/2014/main" id="{E2A7BBEF-177A-4FC8-AEC8-182AB4B865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7870" y="3570894"/>
            <a:ext cx="458115" cy="458115"/>
          </a:xfrm>
          <a:prstGeom prst="roundRect">
            <a:avLst/>
          </a:prstGeom>
        </p:spPr>
      </p:pic>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noProof="1"/>
              <a:t>Pelayanan Cargo yang diberikan (Service)</a:t>
            </a:r>
          </a:p>
        </p:txBody>
      </p:sp>
      <p:sp>
        <p:nvSpPr>
          <p:cNvPr id="5" name="Text Placeholder 4"/>
          <p:cNvSpPr>
            <a:spLocks noGrp="1"/>
          </p:cNvSpPr>
          <p:nvPr>
            <p:ph type="body" idx="1"/>
          </p:nvPr>
        </p:nvSpPr>
        <p:spPr>
          <a:xfrm>
            <a:off x="531811" y="1481108"/>
            <a:ext cx="5719943" cy="479822"/>
          </a:xfrm>
        </p:spPr>
        <p:txBody>
          <a:bodyPr>
            <a:noAutofit/>
          </a:bodyPr>
          <a:lstStyle/>
          <a:p>
            <a:pPr algn="l"/>
            <a:r>
              <a:rPr lang="en-US" sz="1800" noProof="1"/>
              <a:t>1. Pengiriman barang via darat, laut dan udara</a:t>
            </a:r>
          </a:p>
        </p:txBody>
      </p:sp>
      <p:sp>
        <p:nvSpPr>
          <p:cNvPr id="6" name="Content Placeholder 5"/>
          <p:cNvSpPr>
            <a:spLocks noGrp="1"/>
          </p:cNvSpPr>
          <p:nvPr>
            <p:ph sz="half" idx="2"/>
          </p:nvPr>
        </p:nvSpPr>
        <p:spPr>
          <a:xfrm>
            <a:off x="916105" y="1928189"/>
            <a:ext cx="4951351" cy="1559791"/>
          </a:xfrm>
        </p:spPr>
        <p:txBody>
          <a:bodyPr>
            <a:normAutofit/>
          </a:bodyPr>
          <a:lstStyle/>
          <a:p>
            <a:pPr algn="l"/>
            <a:r>
              <a:rPr lang="id-ID" sz="1600" noProof="1"/>
              <a:t>Sewa maupun kontrak Truk</a:t>
            </a:r>
          </a:p>
          <a:p>
            <a:pPr algn="l"/>
            <a:r>
              <a:rPr lang="id-ID" sz="1600" noProof="1"/>
              <a:t>Dalam eceran (persatuan berat/volume) dan carter</a:t>
            </a:r>
          </a:p>
          <a:p>
            <a:pPr algn="l"/>
            <a:r>
              <a:rPr lang="id-ID" sz="1600" noProof="1"/>
              <a:t>Daerah Jangkauan : Jabotabek, Pulau Jawa, Sumatera</a:t>
            </a:r>
          </a:p>
          <a:p>
            <a:pPr algn="l"/>
            <a:r>
              <a:rPr lang="id-ID" sz="1600" noProof="1"/>
              <a:t>Dukungan shipping dan airline</a:t>
            </a:r>
          </a:p>
          <a:p>
            <a:pPr algn="l"/>
            <a:r>
              <a:rPr lang="id-ID" sz="1600" noProof="1"/>
              <a:t>Harga pengiriman yang kompetitif</a:t>
            </a:r>
          </a:p>
        </p:txBody>
      </p:sp>
      <p:sp>
        <p:nvSpPr>
          <p:cNvPr id="11" name="Text Placeholder 4">
            <a:extLst>
              <a:ext uri="{FF2B5EF4-FFF2-40B4-BE49-F238E27FC236}">
                <a16:creationId xmlns:a16="http://schemas.microsoft.com/office/drawing/2014/main" id="{584F8D58-ECBF-46AD-B50C-D15FE7F2D7D2}"/>
              </a:ext>
            </a:extLst>
          </p:cNvPr>
          <p:cNvSpPr txBox="1">
            <a:spLocks/>
          </p:cNvSpPr>
          <p:nvPr/>
        </p:nvSpPr>
        <p:spPr>
          <a:xfrm>
            <a:off x="531808" y="3408394"/>
            <a:ext cx="5719943" cy="479822"/>
          </a:xfrm>
          <a:prstGeom prst="rect">
            <a:avLst/>
          </a:prstGeom>
        </p:spPr>
        <p:txBody>
          <a:bodyPr vert="horz" lIns="91440" tIns="45720" rIns="91440" bIns="45720" rtlCol="0" anchor="b">
            <a:noAutofit/>
          </a:bodyPr>
          <a:lstStyle>
            <a:lvl1pPr marL="0" indent="0" algn="ctr"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l"/>
            <a:r>
              <a:rPr lang="en-US" sz="1800" dirty="0"/>
              <a:t>2. Cargo Insurance</a:t>
            </a:r>
          </a:p>
        </p:txBody>
      </p:sp>
      <p:sp>
        <p:nvSpPr>
          <p:cNvPr id="12" name="Text Placeholder 4">
            <a:extLst>
              <a:ext uri="{FF2B5EF4-FFF2-40B4-BE49-F238E27FC236}">
                <a16:creationId xmlns:a16="http://schemas.microsoft.com/office/drawing/2014/main" id="{1EA580CD-2679-4244-B7A8-CB41556C8619}"/>
              </a:ext>
            </a:extLst>
          </p:cNvPr>
          <p:cNvSpPr txBox="1">
            <a:spLocks/>
          </p:cNvSpPr>
          <p:nvPr/>
        </p:nvSpPr>
        <p:spPr>
          <a:xfrm>
            <a:off x="531808" y="3826149"/>
            <a:ext cx="5719943" cy="479822"/>
          </a:xfrm>
          <a:prstGeom prst="rect">
            <a:avLst/>
          </a:prstGeom>
        </p:spPr>
        <p:txBody>
          <a:bodyPr vert="horz" lIns="91440" tIns="45720" rIns="91440" bIns="45720" rtlCol="0" anchor="b">
            <a:noAutofit/>
          </a:bodyPr>
          <a:lstStyle>
            <a:lvl1pPr marL="0" indent="0" algn="ctr"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l"/>
            <a:r>
              <a:rPr lang="en-US" sz="1800" noProof="1"/>
              <a:t>3. Rentral Truk dan kendaraan dinas kantor</a:t>
            </a:r>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Rounded Corners 32">
            <a:extLst>
              <a:ext uri="{FF2B5EF4-FFF2-40B4-BE49-F238E27FC236}">
                <a16:creationId xmlns:a16="http://schemas.microsoft.com/office/drawing/2014/main" id="{81017EA7-A794-4DC8-9CD3-B88DDE641209}"/>
              </a:ext>
            </a:extLst>
          </p:cNvPr>
          <p:cNvSpPr/>
          <p:nvPr/>
        </p:nvSpPr>
        <p:spPr>
          <a:xfrm>
            <a:off x="7254588" y="1655520"/>
            <a:ext cx="1679755" cy="2617691"/>
          </a:xfrm>
          <a:prstGeom prst="roundRect">
            <a:avLst/>
          </a:prstGeom>
          <a:gradFill flip="none" rotWithShape="1">
            <a:gsLst>
              <a:gs pos="0">
                <a:srgbClr val="19ABFE"/>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ectangle: Rounded Corners 31">
            <a:extLst>
              <a:ext uri="{FF2B5EF4-FFF2-40B4-BE49-F238E27FC236}">
                <a16:creationId xmlns:a16="http://schemas.microsoft.com/office/drawing/2014/main" id="{E79DF762-5723-496E-8756-C030FDF291BF}"/>
              </a:ext>
            </a:extLst>
          </p:cNvPr>
          <p:cNvSpPr/>
          <p:nvPr/>
        </p:nvSpPr>
        <p:spPr>
          <a:xfrm>
            <a:off x="5499247" y="1655520"/>
            <a:ext cx="1679755" cy="2617691"/>
          </a:xfrm>
          <a:prstGeom prst="roundRect">
            <a:avLst/>
          </a:prstGeom>
          <a:gradFill flip="none" rotWithShape="1">
            <a:gsLst>
              <a:gs pos="0">
                <a:srgbClr val="19ABFE"/>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Rectangle: Rounded Corners 30">
            <a:extLst>
              <a:ext uri="{FF2B5EF4-FFF2-40B4-BE49-F238E27FC236}">
                <a16:creationId xmlns:a16="http://schemas.microsoft.com/office/drawing/2014/main" id="{FE6BA62C-041D-41F1-A3CD-3ACB0429681A}"/>
              </a:ext>
            </a:extLst>
          </p:cNvPr>
          <p:cNvSpPr/>
          <p:nvPr/>
        </p:nvSpPr>
        <p:spPr>
          <a:xfrm>
            <a:off x="3764407" y="1655520"/>
            <a:ext cx="1679755" cy="2617691"/>
          </a:xfrm>
          <a:prstGeom prst="roundRect">
            <a:avLst/>
          </a:prstGeom>
          <a:gradFill flip="none" rotWithShape="1">
            <a:gsLst>
              <a:gs pos="0">
                <a:srgbClr val="19ABFE"/>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Rectangle: Rounded Corners 29">
            <a:extLst>
              <a:ext uri="{FF2B5EF4-FFF2-40B4-BE49-F238E27FC236}">
                <a16:creationId xmlns:a16="http://schemas.microsoft.com/office/drawing/2014/main" id="{05065D71-A738-46F4-8A1C-BCDFACD261B9}"/>
              </a:ext>
            </a:extLst>
          </p:cNvPr>
          <p:cNvSpPr/>
          <p:nvPr/>
        </p:nvSpPr>
        <p:spPr>
          <a:xfrm>
            <a:off x="2031100" y="1655520"/>
            <a:ext cx="1679755" cy="2617691"/>
          </a:xfrm>
          <a:prstGeom prst="roundRect">
            <a:avLst/>
          </a:prstGeom>
          <a:gradFill flip="none" rotWithShape="1">
            <a:gsLst>
              <a:gs pos="0">
                <a:srgbClr val="19ABFE"/>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Rounded Corners 8">
            <a:extLst>
              <a:ext uri="{FF2B5EF4-FFF2-40B4-BE49-F238E27FC236}">
                <a16:creationId xmlns:a16="http://schemas.microsoft.com/office/drawing/2014/main" id="{E6141C09-1ADF-4CFA-BDAA-F1C8264E7ACD}"/>
              </a:ext>
            </a:extLst>
          </p:cNvPr>
          <p:cNvSpPr/>
          <p:nvPr/>
        </p:nvSpPr>
        <p:spPr>
          <a:xfrm>
            <a:off x="296260" y="1633814"/>
            <a:ext cx="1679755" cy="2617691"/>
          </a:xfrm>
          <a:prstGeom prst="roundRect">
            <a:avLst/>
          </a:prstGeom>
          <a:gradFill flip="none" rotWithShape="1">
            <a:gsLst>
              <a:gs pos="0">
                <a:srgbClr val="19ABFE"/>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itle 3"/>
          <p:cNvSpPr>
            <a:spLocks noGrp="1"/>
          </p:cNvSpPr>
          <p:nvPr>
            <p:ph type="title"/>
          </p:nvPr>
        </p:nvSpPr>
        <p:spPr/>
        <p:txBody>
          <a:bodyPr>
            <a:normAutofit fontScale="90000"/>
          </a:bodyPr>
          <a:lstStyle/>
          <a:p>
            <a:r>
              <a:rPr lang="en-US" noProof="1"/>
              <a:t>Sarana dan Prasarana</a:t>
            </a:r>
          </a:p>
        </p:txBody>
      </p:sp>
      <p:sp>
        <p:nvSpPr>
          <p:cNvPr id="5" name="Text Placeholder 4"/>
          <p:cNvSpPr>
            <a:spLocks noGrp="1"/>
          </p:cNvSpPr>
          <p:nvPr>
            <p:ph type="body" idx="1"/>
          </p:nvPr>
        </p:nvSpPr>
        <p:spPr>
          <a:xfrm>
            <a:off x="284146" y="1481108"/>
            <a:ext cx="1679755" cy="765216"/>
          </a:xfrm>
        </p:spPr>
        <p:txBody>
          <a:bodyPr>
            <a:noAutofit/>
          </a:bodyPr>
          <a:lstStyle/>
          <a:p>
            <a:r>
              <a:rPr lang="en-US" sz="1400" noProof="1"/>
              <a:t>Truk CDE dan CDD</a:t>
            </a:r>
          </a:p>
          <a:p>
            <a:r>
              <a:rPr lang="en-US" sz="1200" b="0" noProof="1"/>
              <a:t>12 Unit</a:t>
            </a:r>
          </a:p>
        </p:txBody>
      </p:sp>
      <p:pic>
        <p:nvPicPr>
          <p:cNvPr id="8" name="Picture 7">
            <a:extLst>
              <a:ext uri="{FF2B5EF4-FFF2-40B4-BE49-F238E27FC236}">
                <a16:creationId xmlns:a16="http://schemas.microsoft.com/office/drawing/2014/main" id="{F8C0A569-33F9-49E4-93FB-FDE38B5C6E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137" y="2321425"/>
            <a:ext cx="1440000" cy="1772305"/>
          </a:xfrm>
          <a:prstGeom prst="roundRect">
            <a:avLst/>
          </a:prstGeom>
          <a:effectLst>
            <a:innerShdw blurRad="114300">
              <a:prstClr val="black"/>
            </a:innerShdw>
          </a:effectLst>
        </p:spPr>
      </p:pic>
      <p:sp>
        <p:nvSpPr>
          <p:cNvPr id="13" name="Text Placeholder 4">
            <a:extLst>
              <a:ext uri="{FF2B5EF4-FFF2-40B4-BE49-F238E27FC236}">
                <a16:creationId xmlns:a16="http://schemas.microsoft.com/office/drawing/2014/main" id="{AC5B2F6F-318C-4AE5-A3D9-AAFEF91B971E}"/>
              </a:ext>
            </a:extLst>
          </p:cNvPr>
          <p:cNvSpPr txBox="1">
            <a:spLocks/>
          </p:cNvSpPr>
          <p:nvPr/>
        </p:nvSpPr>
        <p:spPr>
          <a:xfrm>
            <a:off x="2020083" y="1502815"/>
            <a:ext cx="1679755" cy="765216"/>
          </a:xfrm>
          <a:prstGeom prst="rect">
            <a:avLst/>
          </a:prstGeom>
        </p:spPr>
        <p:txBody>
          <a:bodyPr vert="horz" lIns="91440" tIns="45720" rIns="91440" bIns="45720" rtlCol="0" anchor="b">
            <a:noAutofit/>
          </a:bodyPr>
          <a:lstStyle>
            <a:lvl1pPr marL="0" indent="0" algn="ctr"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sz="1400" noProof="1"/>
              <a:t>Truk FUSO</a:t>
            </a:r>
          </a:p>
          <a:p>
            <a:r>
              <a:rPr lang="en-US" sz="1200" b="0" noProof="1"/>
              <a:t>22 Unit</a:t>
            </a:r>
          </a:p>
        </p:txBody>
      </p:sp>
      <p:pic>
        <p:nvPicPr>
          <p:cNvPr id="14" name="Picture 13">
            <a:extLst>
              <a:ext uri="{FF2B5EF4-FFF2-40B4-BE49-F238E27FC236}">
                <a16:creationId xmlns:a16="http://schemas.microsoft.com/office/drawing/2014/main" id="{7031EB17-603B-4D00-967E-4BE19B7D9A7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152074" y="2343132"/>
            <a:ext cx="1440000" cy="1772305"/>
          </a:xfrm>
          <a:prstGeom prst="roundRect">
            <a:avLst/>
          </a:prstGeom>
          <a:effectLst>
            <a:innerShdw blurRad="114300">
              <a:prstClr val="black"/>
            </a:innerShdw>
          </a:effectLst>
        </p:spPr>
      </p:pic>
      <p:sp>
        <p:nvSpPr>
          <p:cNvPr id="16" name="Text Placeholder 4">
            <a:extLst>
              <a:ext uri="{FF2B5EF4-FFF2-40B4-BE49-F238E27FC236}">
                <a16:creationId xmlns:a16="http://schemas.microsoft.com/office/drawing/2014/main" id="{675D5A5C-7DE2-495F-BD77-A4AAB0BDC0B0}"/>
              </a:ext>
            </a:extLst>
          </p:cNvPr>
          <p:cNvSpPr txBox="1">
            <a:spLocks/>
          </p:cNvSpPr>
          <p:nvPr/>
        </p:nvSpPr>
        <p:spPr>
          <a:xfrm>
            <a:off x="3752293" y="1502815"/>
            <a:ext cx="1679755" cy="765216"/>
          </a:xfrm>
          <a:prstGeom prst="rect">
            <a:avLst/>
          </a:prstGeom>
        </p:spPr>
        <p:txBody>
          <a:bodyPr vert="horz" lIns="91440" tIns="45720" rIns="91440" bIns="45720" rtlCol="0" anchor="b">
            <a:noAutofit/>
          </a:bodyPr>
          <a:lstStyle>
            <a:lvl1pPr marL="0" indent="0" algn="ctr"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sz="1400" noProof="1"/>
              <a:t>Truk Tronton Wing</a:t>
            </a:r>
          </a:p>
          <a:p>
            <a:r>
              <a:rPr lang="en-US" sz="1200" b="0" noProof="1"/>
              <a:t>24 Unit</a:t>
            </a:r>
          </a:p>
        </p:txBody>
      </p:sp>
      <p:pic>
        <p:nvPicPr>
          <p:cNvPr id="17" name="Picture 16">
            <a:extLst>
              <a:ext uri="{FF2B5EF4-FFF2-40B4-BE49-F238E27FC236}">
                <a16:creationId xmlns:a16="http://schemas.microsoft.com/office/drawing/2014/main" id="{FB246DBA-CB00-4518-B8DC-CA931738480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884284" y="2343132"/>
            <a:ext cx="1440000" cy="1772305"/>
          </a:xfrm>
          <a:prstGeom prst="roundRect">
            <a:avLst/>
          </a:prstGeom>
          <a:effectLst>
            <a:innerShdw blurRad="114300">
              <a:prstClr val="black"/>
            </a:innerShdw>
          </a:effectLst>
        </p:spPr>
      </p:pic>
      <p:sp>
        <p:nvSpPr>
          <p:cNvPr id="19" name="Text Placeholder 4">
            <a:extLst>
              <a:ext uri="{FF2B5EF4-FFF2-40B4-BE49-F238E27FC236}">
                <a16:creationId xmlns:a16="http://schemas.microsoft.com/office/drawing/2014/main" id="{097BBE4C-5741-4BB2-8925-479DCC69EB9E}"/>
              </a:ext>
            </a:extLst>
          </p:cNvPr>
          <p:cNvSpPr txBox="1">
            <a:spLocks/>
          </p:cNvSpPr>
          <p:nvPr/>
        </p:nvSpPr>
        <p:spPr>
          <a:xfrm>
            <a:off x="5488230" y="1502815"/>
            <a:ext cx="1679755" cy="765216"/>
          </a:xfrm>
          <a:prstGeom prst="rect">
            <a:avLst/>
          </a:prstGeom>
        </p:spPr>
        <p:txBody>
          <a:bodyPr vert="horz" lIns="91440" tIns="45720" rIns="91440" bIns="45720" rtlCol="0" anchor="b">
            <a:noAutofit/>
          </a:bodyPr>
          <a:lstStyle>
            <a:lvl1pPr marL="0" indent="0" algn="ctr"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sz="1400" noProof="1"/>
              <a:t>Cold Diesel</a:t>
            </a:r>
          </a:p>
          <a:p>
            <a:r>
              <a:rPr lang="en-US" sz="1200" b="0" noProof="1"/>
              <a:t>10 Unit</a:t>
            </a:r>
          </a:p>
        </p:txBody>
      </p:sp>
      <p:pic>
        <p:nvPicPr>
          <p:cNvPr id="20" name="Picture 19">
            <a:extLst>
              <a:ext uri="{FF2B5EF4-FFF2-40B4-BE49-F238E27FC236}">
                <a16:creationId xmlns:a16="http://schemas.microsoft.com/office/drawing/2014/main" id="{63299D71-DBC3-4268-B1A3-86001DB4D5D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5620221" y="2343132"/>
            <a:ext cx="1440000" cy="1772305"/>
          </a:xfrm>
          <a:prstGeom prst="roundRect">
            <a:avLst/>
          </a:prstGeom>
          <a:effectLst>
            <a:innerShdw blurRad="114300">
              <a:prstClr val="black"/>
            </a:innerShdw>
          </a:effectLst>
        </p:spPr>
      </p:pic>
      <p:sp>
        <p:nvSpPr>
          <p:cNvPr id="22" name="Text Placeholder 4">
            <a:extLst>
              <a:ext uri="{FF2B5EF4-FFF2-40B4-BE49-F238E27FC236}">
                <a16:creationId xmlns:a16="http://schemas.microsoft.com/office/drawing/2014/main" id="{3702C4A4-348D-4171-AD3A-1CD5AEF6556F}"/>
              </a:ext>
            </a:extLst>
          </p:cNvPr>
          <p:cNvSpPr txBox="1">
            <a:spLocks/>
          </p:cNvSpPr>
          <p:nvPr/>
        </p:nvSpPr>
        <p:spPr>
          <a:xfrm>
            <a:off x="7242474" y="1502815"/>
            <a:ext cx="1679755" cy="765216"/>
          </a:xfrm>
          <a:prstGeom prst="rect">
            <a:avLst/>
          </a:prstGeom>
        </p:spPr>
        <p:txBody>
          <a:bodyPr vert="horz" lIns="91440" tIns="45720" rIns="91440" bIns="45720" rtlCol="0" anchor="b">
            <a:noAutofit/>
          </a:bodyPr>
          <a:lstStyle>
            <a:lvl1pPr marL="0" indent="0" algn="ctr"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sz="1400" noProof="1"/>
              <a:t>Warehouse</a:t>
            </a:r>
          </a:p>
          <a:p>
            <a:r>
              <a:rPr lang="en-US" sz="1200" b="0" noProof="1"/>
              <a:t>Bekasi</a:t>
            </a:r>
          </a:p>
        </p:txBody>
      </p:sp>
      <p:pic>
        <p:nvPicPr>
          <p:cNvPr id="23" name="Picture 22">
            <a:extLst>
              <a:ext uri="{FF2B5EF4-FFF2-40B4-BE49-F238E27FC236}">
                <a16:creationId xmlns:a16="http://schemas.microsoft.com/office/drawing/2014/main" id="{4939B6B7-C8C3-4EF0-870A-9955AECD3210}"/>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7374465" y="2343132"/>
            <a:ext cx="1440000" cy="1772305"/>
          </a:xfrm>
          <a:prstGeom prst="roundRect">
            <a:avLst/>
          </a:prstGeom>
          <a:effectLst>
            <a:innerShdw blurRad="114300">
              <a:prstClr val="black"/>
            </a:innerShdw>
          </a:effectLst>
        </p:spPr>
      </p:pic>
    </p:spTree>
    <p:extLst>
      <p:ext uri="{BB962C8B-B14F-4D97-AF65-F5344CB8AC3E}">
        <p14:creationId xmlns:p14="http://schemas.microsoft.com/office/powerpoint/2010/main" val="277374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noProof="1"/>
              <a:t>Pelanggan Setia</a:t>
            </a:r>
          </a:p>
        </p:txBody>
      </p:sp>
      <p:sp>
        <p:nvSpPr>
          <p:cNvPr id="5" name="Content Placeholder 4"/>
          <p:cNvSpPr>
            <a:spLocks noGrp="1"/>
          </p:cNvSpPr>
          <p:nvPr>
            <p:ph idx="1"/>
          </p:nvPr>
        </p:nvSpPr>
        <p:spPr>
          <a:xfrm>
            <a:off x="448965" y="1655520"/>
            <a:ext cx="4123035" cy="3358356"/>
          </a:xfrm>
        </p:spPr>
        <p:txBody>
          <a:bodyPr>
            <a:normAutofit/>
          </a:bodyPr>
          <a:lstStyle/>
          <a:p>
            <a:pPr marL="0" indent="0">
              <a:buNone/>
            </a:pPr>
            <a:r>
              <a:rPr lang="en-US" sz="1400" noProof="1"/>
              <a:t>1. PT. Biru Fast Food Nusantara_A &amp; W Restaurant</a:t>
            </a:r>
          </a:p>
          <a:p>
            <a:pPr marL="0" indent="0">
              <a:buNone/>
            </a:pPr>
            <a:r>
              <a:rPr lang="en-US" sz="1400" noProof="1"/>
              <a:t>2. PT. Fast Food Indonesia Tbk ( KFC)</a:t>
            </a:r>
          </a:p>
          <a:p>
            <a:pPr marL="0" indent="0">
              <a:buNone/>
            </a:pPr>
            <a:r>
              <a:rPr lang="en-US" sz="1400" noProof="1"/>
              <a:t>3. PT. SCJ Jhonsson</a:t>
            </a:r>
          </a:p>
          <a:p>
            <a:pPr marL="0" indent="0">
              <a:buNone/>
            </a:pPr>
            <a:r>
              <a:rPr lang="en-US" sz="1400" noProof="1"/>
              <a:t>4. PT. Datascript</a:t>
            </a:r>
          </a:p>
          <a:p>
            <a:pPr marL="0" indent="0">
              <a:buNone/>
            </a:pPr>
            <a:r>
              <a:rPr lang="en-US" sz="1400" noProof="1"/>
              <a:t>5. PT. Signify Indonesia</a:t>
            </a:r>
          </a:p>
          <a:p>
            <a:pPr marL="0" indent="0">
              <a:buNone/>
            </a:pPr>
            <a:r>
              <a:rPr lang="en-US" sz="1400" noProof="1"/>
              <a:t>6. PT. Astragraphia Tbk</a:t>
            </a:r>
          </a:p>
        </p:txBody>
      </p:sp>
      <p:sp>
        <p:nvSpPr>
          <p:cNvPr id="6" name="Content Placeholder 4">
            <a:extLst>
              <a:ext uri="{FF2B5EF4-FFF2-40B4-BE49-F238E27FC236}">
                <a16:creationId xmlns:a16="http://schemas.microsoft.com/office/drawing/2014/main" id="{784CEEB6-C19F-49BB-855F-922840FC78AE}"/>
              </a:ext>
            </a:extLst>
          </p:cNvPr>
          <p:cNvSpPr txBox="1">
            <a:spLocks/>
          </p:cNvSpPr>
          <p:nvPr/>
        </p:nvSpPr>
        <p:spPr>
          <a:xfrm>
            <a:off x="4572000" y="1655520"/>
            <a:ext cx="6260905" cy="3358356"/>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noProof="1"/>
              <a:t>1. PT. Astra Otoparts Tbk</a:t>
            </a:r>
          </a:p>
          <a:p>
            <a:pPr marL="0" indent="0">
              <a:buNone/>
            </a:pPr>
            <a:r>
              <a:rPr lang="en-US" sz="1800" noProof="1"/>
              <a:t>2. PT. Elang Perdana Tyre Indonesia</a:t>
            </a:r>
          </a:p>
          <a:p>
            <a:pPr marL="0" indent="0">
              <a:buNone/>
            </a:pPr>
            <a:r>
              <a:rPr lang="en-US" sz="1800" noProof="1"/>
              <a:t>3. PT. GS Baterry</a:t>
            </a:r>
          </a:p>
          <a:p>
            <a:pPr marL="0" indent="0">
              <a:buNone/>
            </a:pPr>
            <a:r>
              <a:rPr lang="en-US" sz="1800" noProof="1"/>
              <a:t>4. PT. Grundfos Pompa</a:t>
            </a:r>
          </a:p>
          <a:p>
            <a:pPr marL="0" indent="0">
              <a:buNone/>
            </a:pPr>
            <a:r>
              <a:rPr lang="en-US" sz="1800" noProof="1"/>
              <a:t>5. PT. Indomo Mulia (Modena Electronic)</a:t>
            </a:r>
          </a:p>
          <a:p>
            <a:pPr marL="0" indent="0">
              <a:buNone/>
            </a:pPr>
            <a:r>
              <a:rPr lang="en-US" sz="1800" noProof="1"/>
              <a:t>6. PT. Mowilex Paint</a:t>
            </a:r>
          </a:p>
          <a:p>
            <a:pPr marL="0" indent="0">
              <a:buNone/>
            </a:pPr>
            <a:r>
              <a:rPr lang="en-US" sz="1800" noProof="1"/>
              <a:t>7. PT. DNP (Dayin Nippon Plastic) Indonesia</a:t>
            </a:r>
          </a:p>
          <a:p>
            <a:pPr marL="0" indent="0">
              <a:buNone/>
            </a:pPr>
            <a:r>
              <a:rPr lang="en-US" sz="1800" noProof="1"/>
              <a:t>8. PT. Lion Metal Works Tbk</a:t>
            </a:r>
          </a:p>
          <a:p>
            <a:pPr marL="0" indent="0">
              <a:buNone/>
            </a:pPr>
            <a:r>
              <a:rPr lang="en-US" sz="1800" noProof="1"/>
              <a:t>9. PT. Monysaga Prima</a:t>
            </a:r>
          </a:p>
          <a:p>
            <a:pPr marL="0" indent="0">
              <a:buNone/>
            </a:pPr>
            <a:r>
              <a:rPr lang="en-US" sz="1800" noProof="1"/>
              <a:t>10. PT. Mitra Citra Mandiri Offset</a:t>
            </a:r>
          </a:p>
          <a:p>
            <a:pPr marL="0" indent="0">
              <a:buNone/>
            </a:pPr>
            <a:r>
              <a:rPr lang="en-US" sz="1800" noProof="1"/>
              <a:t>11. PT. Vivere Multi Kreasi</a:t>
            </a:r>
          </a:p>
          <a:p>
            <a:pPr marL="0" indent="0">
              <a:buNone/>
            </a:pPr>
            <a:r>
              <a:rPr lang="en-US" sz="1800" noProof="1"/>
              <a:t>12. PT. Supernova Plastic Packaging</a:t>
            </a:r>
          </a:p>
          <a:p>
            <a:pPr marL="0" indent="0">
              <a:buNone/>
            </a:pPr>
            <a:r>
              <a:rPr lang="en-US" sz="1800" noProof="1"/>
              <a:t>13. PT. Penerbit Erlangga</a:t>
            </a:r>
          </a:p>
          <a:p>
            <a:pPr marL="0" indent="0">
              <a:buNone/>
            </a:pPr>
            <a:r>
              <a:rPr lang="en-US" sz="1800" noProof="1"/>
              <a:t>14. PT. Ingredion Indonesia</a:t>
            </a:r>
          </a:p>
          <a:p>
            <a:pPr marL="0" indent="0">
              <a:buNone/>
            </a:pPr>
            <a:r>
              <a:rPr lang="en-US" sz="1800" noProof="1"/>
              <a:t>15. PT. Sparindo Mustika</a:t>
            </a:r>
          </a:p>
        </p:txBody>
      </p:sp>
      <p:sp>
        <p:nvSpPr>
          <p:cNvPr id="8" name="Text Placeholder 4">
            <a:extLst>
              <a:ext uri="{FF2B5EF4-FFF2-40B4-BE49-F238E27FC236}">
                <a16:creationId xmlns:a16="http://schemas.microsoft.com/office/drawing/2014/main" id="{020A3792-D1B0-4530-8BBD-0BC55D9D099A}"/>
              </a:ext>
            </a:extLst>
          </p:cNvPr>
          <p:cNvSpPr txBox="1">
            <a:spLocks/>
          </p:cNvSpPr>
          <p:nvPr/>
        </p:nvSpPr>
        <p:spPr>
          <a:xfrm>
            <a:off x="448966" y="1175698"/>
            <a:ext cx="3970330" cy="4798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noProof="1"/>
              <a:t>A. Trading dan non manifakture</a:t>
            </a:r>
          </a:p>
        </p:txBody>
      </p:sp>
      <p:sp>
        <p:nvSpPr>
          <p:cNvPr id="9" name="Text Placeholder 4">
            <a:extLst>
              <a:ext uri="{FF2B5EF4-FFF2-40B4-BE49-F238E27FC236}">
                <a16:creationId xmlns:a16="http://schemas.microsoft.com/office/drawing/2014/main" id="{4FAA7FE9-F23D-49D2-8ACD-72E013817204}"/>
              </a:ext>
            </a:extLst>
          </p:cNvPr>
          <p:cNvSpPr txBox="1">
            <a:spLocks/>
          </p:cNvSpPr>
          <p:nvPr/>
        </p:nvSpPr>
        <p:spPr>
          <a:xfrm>
            <a:off x="4572000" y="1175698"/>
            <a:ext cx="3970330" cy="4798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noProof="1"/>
              <a:t>B. Manufacture</a:t>
            </a:r>
          </a:p>
        </p:txBody>
      </p:sp>
      <p:pic>
        <p:nvPicPr>
          <p:cNvPr id="3" name="Picture 2">
            <a:extLst>
              <a:ext uri="{FF2B5EF4-FFF2-40B4-BE49-F238E27FC236}">
                <a16:creationId xmlns:a16="http://schemas.microsoft.com/office/drawing/2014/main" id="{29B85DB0-B313-4E33-B45A-992CB47F0702}"/>
              </a:ext>
            </a:extLst>
          </p:cNvPr>
          <p:cNvPicPr>
            <a:picLocks noChangeAspect="1"/>
          </p:cNvPicPr>
          <p:nvPr/>
        </p:nvPicPr>
        <p:blipFill>
          <a:blip r:embed="rId2">
            <a:clrChange>
              <a:clrFrom>
                <a:srgbClr val="FCFFFF"/>
              </a:clrFrom>
              <a:clrTo>
                <a:srgbClr val="FCFFFF">
                  <a:alpha val="0"/>
                </a:srgbClr>
              </a:clrTo>
            </a:clrChange>
            <a:extLst>
              <a:ext uri="{28A0092B-C50C-407E-A947-70E740481C1C}">
                <a14:useLocalDpi xmlns:a14="http://schemas.microsoft.com/office/drawing/2010/main" val="0"/>
              </a:ext>
            </a:extLst>
          </a:blip>
          <a:stretch>
            <a:fillRect/>
          </a:stretch>
        </p:blipFill>
        <p:spPr>
          <a:xfrm>
            <a:off x="441810" y="3393959"/>
            <a:ext cx="3897555" cy="1749541"/>
          </a:xfrm>
          <a:prstGeom prst="rect">
            <a:avLst/>
          </a:prstGeom>
        </p:spPr>
      </p:pic>
    </p:spTree>
    <p:extLst>
      <p:ext uri="{BB962C8B-B14F-4D97-AF65-F5344CB8AC3E}">
        <p14:creationId xmlns:p14="http://schemas.microsoft.com/office/powerpoint/2010/main" val="3052337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noProof="1"/>
              <a:t>Pelanggan Setia</a:t>
            </a:r>
          </a:p>
        </p:txBody>
      </p:sp>
      <p:sp>
        <p:nvSpPr>
          <p:cNvPr id="5" name="Content Placeholder 4"/>
          <p:cNvSpPr>
            <a:spLocks noGrp="1"/>
          </p:cNvSpPr>
          <p:nvPr>
            <p:ph idx="1"/>
          </p:nvPr>
        </p:nvSpPr>
        <p:spPr>
          <a:xfrm>
            <a:off x="448965" y="1655520"/>
            <a:ext cx="4123035" cy="3358356"/>
          </a:xfrm>
        </p:spPr>
        <p:txBody>
          <a:bodyPr>
            <a:normAutofit/>
          </a:bodyPr>
          <a:lstStyle/>
          <a:p>
            <a:pPr marL="0" indent="0">
              <a:buNone/>
            </a:pPr>
            <a:r>
              <a:rPr lang="en-US" sz="1400" noProof="1"/>
              <a:t>1. PT. Hitachi Transport System Indonesia</a:t>
            </a:r>
          </a:p>
          <a:p>
            <a:pPr marL="0" indent="0">
              <a:buNone/>
            </a:pPr>
            <a:r>
              <a:rPr lang="en-US" sz="1400" noProof="1"/>
              <a:t>2. PT. Ceva Logistik Indonesia</a:t>
            </a:r>
          </a:p>
          <a:p>
            <a:pPr marL="0" indent="0">
              <a:buNone/>
            </a:pPr>
            <a:r>
              <a:rPr lang="en-US" sz="1400" noProof="1"/>
              <a:t>3. PT.Lotte Global Logistic Indonesia</a:t>
            </a:r>
          </a:p>
          <a:p>
            <a:pPr marL="0" indent="0">
              <a:buNone/>
            </a:pPr>
            <a:r>
              <a:rPr lang="en-US" sz="1400" noProof="1"/>
              <a:t>4. PT. Berdikari Matahari Logistic</a:t>
            </a:r>
          </a:p>
        </p:txBody>
      </p:sp>
      <p:sp>
        <p:nvSpPr>
          <p:cNvPr id="6" name="Content Placeholder 4">
            <a:extLst>
              <a:ext uri="{FF2B5EF4-FFF2-40B4-BE49-F238E27FC236}">
                <a16:creationId xmlns:a16="http://schemas.microsoft.com/office/drawing/2014/main" id="{784CEEB6-C19F-49BB-855F-922840FC78AE}"/>
              </a:ext>
            </a:extLst>
          </p:cNvPr>
          <p:cNvSpPr txBox="1">
            <a:spLocks/>
          </p:cNvSpPr>
          <p:nvPr/>
        </p:nvSpPr>
        <p:spPr>
          <a:xfrm>
            <a:off x="4572000" y="1655520"/>
            <a:ext cx="6260905" cy="33583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noProof="1"/>
          </a:p>
        </p:txBody>
      </p:sp>
      <p:sp>
        <p:nvSpPr>
          <p:cNvPr id="8" name="Text Placeholder 4">
            <a:extLst>
              <a:ext uri="{FF2B5EF4-FFF2-40B4-BE49-F238E27FC236}">
                <a16:creationId xmlns:a16="http://schemas.microsoft.com/office/drawing/2014/main" id="{020A3792-D1B0-4530-8BBD-0BC55D9D099A}"/>
              </a:ext>
            </a:extLst>
          </p:cNvPr>
          <p:cNvSpPr txBox="1">
            <a:spLocks/>
          </p:cNvSpPr>
          <p:nvPr/>
        </p:nvSpPr>
        <p:spPr>
          <a:xfrm>
            <a:off x="448966" y="1175698"/>
            <a:ext cx="3970330" cy="4798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noProof="1"/>
              <a:t>C. Logistic</a:t>
            </a:r>
          </a:p>
        </p:txBody>
      </p:sp>
      <p:sp>
        <p:nvSpPr>
          <p:cNvPr id="9" name="Text Placeholder 4">
            <a:extLst>
              <a:ext uri="{FF2B5EF4-FFF2-40B4-BE49-F238E27FC236}">
                <a16:creationId xmlns:a16="http://schemas.microsoft.com/office/drawing/2014/main" id="{4FAA7FE9-F23D-49D2-8ACD-72E013817204}"/>
              </a:ext>
            </a:extLst>
          </p:cNvPr>
          <p:cNvSpPr txBox="1">
            <a:spLocks/>
          </p:cNvSpPr>
          <p:nvPr/>
        </p:nvSpPr>
        <p:spPr>
          <a:xfrm>
            <a:off x="4572000" y="1175698"/>
            <a:ext cx="3970330" cy="4798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00" b="1" noProof="1"/>
          </a:p>
        </p:txBody>
      </p:sp>
      <p:pic>
        <p:nvPicPr>
          <p:cNvPr id="3" name="Picture 2">
            <a:extLst>
              <a:ext uri="{FF2B5EF4-FFF2-40B4-BE49-F238E27FC236}">
                <a16:creationId xmlns:a16="http://schemas.microsoft.com/office/drawing/2014/main" id="{29B85DB0-B313-4E33-B45A-992CB47F0702}"/>
              </a:ext>
            </a:extLst>
          </p:cNvPr>
          <p:cNvPicPr>
            <a:picLocks noChangeAspect="1"/>
          </p:cNvPicPr>
          <p:nvPr/>
        </p:nvPicPr>
        <p:blipFill>
          <a:blip r:embed="rId2">
            <a:clrChange>
              <a:clrFrom>
                <a:srgbClr val="FCFFFF"/>
              </a:clrFrom>
              <a:clrTo>
                <a:srgbClr val="FCFFFF">
                  <a:alpha val="0"/>
                </a:srgbClr>
              </a:clrTo>
            </a:clrChange>
            <a:extLst>
              <a:ext uri="{28A0092B-C50C-407E-A947-70E740481C1C}">
                <a14:useLocalDpi xmlns:a14="http://schemas.microsoft.com/office/drawing/2010/main" val="0"/>
              </a:ext>
            </a:extLst>
          </a:blip>
          <a:stretch>
            <a:fillRect/>
          </a:stretch>
        </p:blipFill>
        <p:spPr>
          <a:xfrm>
            <a:off x="441810" y="3393959"/>
            <a:ext cx="3897555" cy="1749541"/>
          </a:xfrm>
          <a:prstGeom prst="rect">
            <a:avLst/>
          </a:prstGeom>
        </p:spPr>
      </p:pic>
    </p:spTree>
    <p:extLst>
      <p:ext uri="{BB962C8B-B14F-4D97-AF65-F5344CB8AC3E}">
        <p14:creationId xmlns:p14="http://schemas.microsoft.com/office/powerpoint/2010/main" val="69337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Kantor Pusat dan Cabang</a:t>
            </a:r>
          </a:p>
        </p:txBody>
      </p:sp>
      <p:pic>
        <p:nvPicPr>
          <p:cNvPr id="10" name="Content Placeholder 9">
            <a:extLst>
              <a:ext uri="{FF2B5EF4-FFF2-40B4-BE49-F238E27FC236}">
                <a16:creationId xmlns:a16="http://schemas.microsoft.com/office/drawing/2014/main" id="{E0A6F375-9983-4FB3-AEF9-5539DA1945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1425" y="1808451"/>
            <a:ext cx="4126331" cy="2748690"/>
          </a:xfrm>
          <a:prstGeom prst="ellipse">
            <a:avLst/>
          </a:prstGeom>
          <a:ln>
            <a:noFill/>
          </a:ln>
          <a:effectLst>
            <a:softEdge rad="112500"/>
          </a:effectLst>
        </p:spPr>
      </p:pic>
      <p:sp>
        <p:nvSpPr>
          <p:cNvPr id="11" name="TextBox 10">
            <a:extLst>
              <a:ext uri="{FF2B5EF4-FFF2-40B4-BE49-F238E27FC236}">
                <a16:creationId xmlns:a16="http://schemas.microsoft.com/office/drawing/2014/main" id="{D729C004-944D-4702-825B-26A927445F0A}"/>
              </a:ext>
            </a:extLst>
          </p:cNvPr>
          <p:cNvSpPr txBox="1"/>
          <p:nvPr/>
        </p:nvSpPr>
        <p:spPr>
          <a:xfrm>
            <a:off x="296260" y="1573967"/>
            <a:ext cx="3213829" cy="1477328"/>
          </a:xfrm>
          <a:prstGeom prst="rect">
            <a:avLst/>
          </a:prstGeom>
          <a:noFill/>
        </p:spPr>
        <p:txBody>
          <a:bodyPr wrap="none" rtlCol="0">
            <a:spAutoFit/>
          </a:bodyPr>
          <a:lstStyle/>
          <a:p>
            <a:r>
              <a:rPr lang="en-ID" noProof="1"/>
              <a:t>Jl. Benda No. 236 Rt/Rw 002/01 </a:t>
            </a:r>
          </a:p>
          <a:p>
            <a:r>
              <a:rPr lang="en-ID" noProof="1"/>
              <a:t>Kel. Pedurenan </a:t>
            </a:r>
          </a:p>
          <a:p>
            <a:r>
              <a:rPr lang="en-ID" noProof="1"/>
              <a:t>Kec. Mustika Jaya </a:t>
            </a:r>
          </a:p>
          <a:p>
            <a:r>
              <a:rPr lang="en-ID" noProof="1"/>
              <a:t>Kota Bekasi 17156 </a:t>
            </a:r>
          </a:p>
          <a:p>
            <a:r>
              <a:rPr lang="en-ID" noProof="1"/>
              <a:t>Telp. : 021-82622701</a:t>
            </a:r>
          </a:p>
        </p:txBody>
      </p:sp>
      <p:sp>
        <p:nvSpPr>
          <p:cNvPr id="12" name="TextBox 11">
            <a:extLst>
              <a:ext uri="{FF2B5EF4-FFF2-40B4-BE49-F238E27FC236}">
                <a16:creationId xmlns:a16="http://schemas.microsoft.com/office/drawing/2014/main" id="{104D8746-3797-4B57-A72D-51E6DB94B5CF}"/>
              </a:ext>
            </a:extLst>
          </p:cNvPr>
          <p:cNvSpPr txBox="1"/>
          <p:nvPr/>
        </p:nvSpPr>
        <p:spPr>
          <a:xfrm>
            <a:off x="6322118" y="3487980"/>
            <a:ext cx="2685351" cy="1477328"/>
          </a:xfrm>
          <a:prstGeom prst="rect">
            <a:avLst/>
          </a:prstGeom>
          <a:noFill/>
        </p:spPr>
        <p:txBody>
          <a:bodyPr wrap="none" rtlCol="0">
            <a:spAutoFit/>
          </a:bodyPr>
          <a:lstStyle/>
          <a:p>
            <a:pPr algn="r"/>
            <a:r>
              <a:rPr lang="en-ID" noProof="1"/>
              <a:t>Ruko Pasar wisata Juanda, </a:t>
            </a:r>
          </a:p>
          <a:p>
            <a:pPr algn="r"/>
            <a:r>
              <a:rPr lang="en-ID" noProof="1"/>
              <a:t>blok. H no. 9 </a:t>
            </a:r>
          </a:p>
          <a:p>
            <a:pPr algn="r"/>
            <a:r>
              <a:rPr lang="en-ID" noProof="1"/>
              <a:t>Jl. Raya Sedati Gede, </a:t>
            </a:r>
          </a:p>
          <a:p>
            <a:pPr algn="r"/>
            <a:r>
              <a:rPr lang="en-ID" noProof="1"/>
              <a:t>Waru Sidoarjo </a:t>
            </a:r>
          </a:p>
          <a:p>
            <a:pPr algn="r"/>
            <a:r>
              <a:rPr lang="en-ID" noProof="1"/>
              <a:t>Telp. : 031-99681540 </a:t>
            </a:r>
          </a:p>
        </p:txBody>
      </p:sp>
    </p:spTree>
    <p:extLst>
      <p:ext uri="{BB962C8B-B14F-4D97-AF65-F5344CB8AC3E}">
        <p14:creationId xmlns:p14="http://schemas.microsoft.com/office/powerpoint/2010/main" val="2414848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1576</TotalTime>
  <Words>517</Words>
  <Application>Microsoft Office PowerPoint</Application>
  <PresentationFormat>On-screen Show (16:9)</PresentationFormat>
  <Paragraphs>76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PT. JALA ANUGERAH SEJATI  SINCE 2005</vt:lpstr>
      <vt:lpstr>Profile Perusahaan</vt:lpstr>
      <vt:lpstr>Legalitas Perusahaan</vt:lpstr>
      <vt:lpstr>Pelayanan Cargo yang diberikan (Service)</vt:lpstr>
      <vt:lpstr>Sarana dan Prasarana</vt:lpstr>
      <vt:lpstr>Pelanggan Setia</vt:lpstr>
      <vt:lpstr>Pelanggan Setia</vt:lpstr>
      <vt:lpstr>Kantor Pusat dan Cabang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User</cp:lastModifiedBy>
  <cp:revision>142</cp:revision>
  <dcterms:created xsi:type="dcterms:W3CDTF">2013-08-21T19:17:07Z</dcterms:created>
  <dcterms:modified xsi:type="dcterms:W3CDTF">2022-01-17T13:47:02Z</dcterms:modified>
</cp:coreProperties>
</file>