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7" r:id="rId2"/>
    <p:sldId id="258" r:id="rId3"/>
    <p:sldId id="274"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5" r:id="rId18"/>
    <p:sldId id="276" r:id="rId19"/>
    <p:sldId id="277" r:id="rId20"/>
    <p:sldId id="278" r:id="rId21"/>
    <p:sldId id="279" r:id="rId22"/>
    <p:sldId id="280" r:id="rId23"/>
    <p:sldId id="281" r:id="rId24"/>
    <p:sldId id="282" r:id="rId25"/>
    <p:sldId id="283" r:id="rId26"/>
    <p:sldId id="284" r:id="rId27"/>
    <p:sldId id="285" r:id="rId28"/>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73549"/>
  </p:normalViewPr>
  <p:slideViewPr>
    <p:cSldViewPr snapToGrid="0">
      <p:cViewPr>
        <p:scale>
          <a:sx n="102" d="100"/>
          <a:sy n="102" d="100"/>
        </p:scale>
        <p:origin x="1816"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69AA6-5C11-D14F-9BF6-45DB108EBA8B}" type="datetimeFigureOut">
              <a:rPr lang="en-GH" smtClean="0"/>
              <a:t>12/10/2022</a:t>
            </a:fld>
            <a:endParaRPr lang="en-G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7CC1E0-4DCF-8648-B9CE-7F7C0FFEB8A1}" type="slidenum">
              <a:rPr lang="en-GH" smtClean="0"/>
              <a:t>‹#›</a:t>
            </a:fld>
            <a:endParaRPr lang="en-GH"/>
          </a:p>
        </p:txBody>
      </p:sp>
    </p:spTree>
    <p:extLst>
      <p:ext uri="{BB962C8B-B14F-4D97-AF65-F5344CB8AC3E}">
        <p14:creationId xmlns:p14="http://schemas.microsoft.com/office/powerpoint/2010/main" val="3599590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H" dirty="0"/>
              <a:t>Personal story</a:t>
            </a:r>
          </a:p>
          <a:p>
            <a:r>
              <a:rPr lang="en-GH" dirty="0"/>
              <a:t>A colleague decided to set questions and to use a guide for his studies</a:t>
            </a:r>
          </a:p>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1</a:t>
            </a:fld>
            <a:endParaRPr lang="en-GH"/>
          </a:p>
        </p:txBody>
      </p:sp>
    </p:spTree>
    <p:extLst>
      <p:ext uri="{BB962C8B-B14F-4D97-AF65-F5344CB8AC3E}">
        <p14:creationId xmlns:p14="http://schemas.microsoft.com/office/powerpoint/2010/main" val="391080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H" dirty="0"/>
              <a:t>This same technique can be used to generate other types like fill-in-the-blank</a:t>
            </a:r>
          </a:p>
        </p:txBody>
      </p:sp>
      <p:sp>
        <p:nvSpPr>
          <p:cNvPr id="4" name="Slide Number Placeholder 3"/>
          <p:cNvSpPr>
            <a:spLocks noGrp="1"/>
          </p:cNvSpPr>
          <p:nvPr>
            <p:ph type="sldNum" sz="quarter" idx="5"/>
          </p:nvPr>
        </p:nvSpPr>
        <p:spPr/>
        <p:txBody>
          <a:bodyPr/>
          <a:lstStyle/>
          <a:p>
            <a:fld id="{A97CC1E0-4DCF-8648-B9CE-7F7C0FFEB8A1}" type="slidenum">
              <a:rPr lang="en-GH" smtClean="0"/>
              <a:t>13</a:t>
            </a:fld>
            <a:endParaRPr lang="en-GH"/>
          </a:p>
        </p:txBody>
      </p:sp>
    </p:spTree>
    <p:extLst>
      <p:ext uri="{BB962C8B-B14F-4D97-AF65-F5344CB8AC3E}">
        <p14:creationId xmlns:p14="http://schemas.microsoft.com/office/powerpoint/2010/main" val="217361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H" dirty="0"/>
              <a:t>This same technique can be used to generate other types like fill-in-the-blank</a:t>
            </a:r>
          </a:p>
        </p:txBody>
      </p:sp>
      <p:sp>
        <p:nvSpPr>
          <p:cNvPr id="4" name="Slide Number Placeholder 3"/>
          <p:cNvSpPr>
            <a:spLocks noGrp="1"/>
          </p:cNvSpPr>
          <p:nvPr>
            <p:ph type="sldNum" sz="quarter" idx="5"/>
          </p:nvPr>
        </p:nvSpPr>
        <p:spPr/>
        <p:txBody>
          <a:bodyPr/>
          <a:lstStyle/>
          <a:p>
            <a:fld id="{A97CC1E0-4DCF-8648-B9CE-7F7C0FFEB8A1}" type="slidenum">
              <a:rPr lang="en-GH" smtClean="0"/>
              <a:t>14</a:t>
            </a:fld>
            <a:endParaRPr lang="en-GH"/>
          </a:p>
        </p:txBody>
      </p:sp>
    </p:spTree>
    <p:extLst>
      <p:ext uri="{BB962C8B-B14F-4D97-AF65-F5344CB8AC3E}">
        <p14:creationId xmlns:p14="http://schemas.microsoft.com/office/powerpoint/2010/main" val="1523061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H" dirty="0"/>
              <a:t>This same technique can be used to generate other types like fill-in-the-blank</a:t>
            </a:r>
          </a:p>
        </p:txBody>
      </p:sp>
      <p:sp>
        <p:nvSpPr>
          <p:cNvPr id="4" name="Slide Number Placeholder 3"/>
          <p:cNvSpPr>
            <a:spLocks noGrp="1"/>
          </p:cNvSpPr>
          <p:nvPr>
            <p:ph type="sldNum" sz="quarter" idx="5"/>
          </p:nvPr>
        </p:nvSpPr>
        <p:spPr/>
        <p:txBody>
          <a:bodyPr/>
          <a:lstStyle/>
          <a:p>
            <a:fld id="{A97CC1E0-4DCF-8648-B9CE-7F7C0FFEB8A1}" type="slidenum">
              <a:rPr lang="en-GH" smtClean="0"/>
              <a:t>15</a:t>
            </a:fld>
            <a:endParaRPr lang="en-GH"/>
          </a:p>
        </p:txBody>
      </p:sp>
    </p:spTree>
    <p:extLst>
      <p:ext uri="{BB962C8B-B14F-4D97-AF65-F5344CB8AC3E}">
        <p14:creationId xmlns:p14="http://schemas.microsoft.com/office/powerpoint/2010/main" val="3410367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H" dirty="0"/>
              <a:t>This same technique can be used to generate other types like fill-in-the-blank</a:t>
            </a:r>
          </a:p>
        </p:txBody>
      </p:sp>
      <p:sp>
        <p:nvSpPr>
          <p:cNvPr id="4" name="Slide Number Placeholder 3"/>
          <p:cNvSpPr>
            <a:spLocks noGrp="1"/>
          </p:cNvSpPr>
          <p:nvPr>
            <p:ph type="sldNum" sz="quarter" idx="5"/>
          </p:nvPr>
        </p:nvSpPr>
        <p:spPr/>
        <p:txBody>
          <a:bodyPr/>
          <a:lstStyle/>
          <a:p>
            <a:fld id="{A97CC1E0-4DCF-8648-B9CE-7F7C0FFEB8A1}" type="slidenum">
              <a:rPr lang="en-GH" smtClean="0"/>
              <a:t>16</a:t>
            </a:fld>
            <a:endParaRPr lang="en-GH"/>
          </a:p>
        </p:txBody>
      </p:sp>
    </p:spTree>
    <p:extLst>
      <p:ext uri="{BB962C8B-B14F-4D97-AF65-F5344CB8AC3E}">
        <p14:creationId xmlns:p14="http://schemas.microsoft.com/office/powerpoint/2010/main" val="2081972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17</a:t>
            </a:fld>
            <a:endParaRPr lang="en-GH"/>
          </a:p>
        </p:txBody>
      </p:sp>
    </p:spTree>
    <p:extLst>
      <p:ext uri="{BB962C8B-B14F-4D97-AF65-F5344CB8AC3E}">
        <p14:creationId xmlns:p14="http://schemas.microsoft.com/office/powerpoint/2010/main" val="249000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18</a:t>
            </a:fld>
            <a:endParaRPr lang="en-GH"/>
          </a:p>
        </p:txBody>
      </p:sp>
    </p:spTree>
    <p:extLst>
      <p:ext uri="{BB962C8B-B14F-4D97-AF65-F5344CB8AC3E}">
        <p14:creationId xmlns:p14="http://schemas.microsoft.com/office/powerpoint/2010/main" val="940778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19</a:t>
            </a:fld>
            <a:endParaRPr lang="en-GH"/>
          </a:p>
        </p:txBody>
      </p:sp>
    </p:spTree>
    <p:extLst>
      <p:ext uri="{BB962C8B-B14F-4D97-AF65-F5344CB8AC3E}">
        <p14:creationId xmlns:p14="http://schemas.microsoft.com/office/powerpoint/2010/main" val="1768189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20</a:t>
            </a:fld>
            <a:endParaRPr lang="en-GH"/>
          </a:p>
        </p:txBody>
      </p:sp>
    </p:spTree>
    <p:extLst>
      <p:ext uri="{BB962C8B-B14F-4D97-AF65-F5344CB8AC3E}">
        <p14:creationId xmlns:p14="http://schemas.microsoft.com/office/powerpoint/2010/main" val="1452424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21</a:t>
            </a:fld>
            <a:endParaRPr lang="en-GH"/>
          </a:p>
        </p:txBody>
      </p:sp>
    </p:spTree>
    <p:extLst>
      <p:ext uri="{BB962C8B-B14F-4D97-AF65-F5344CB8AC3E}">
        <p14:creationId xmlns:p14="http://schemas.microsoft.com/office/powerpoint/2010/main" val="754189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22</a:t>
            </a:fld>
            <a:endParaRPr lang="en-GH"/>
          </a:p>
        </p:txBody>
      </p:sp>
    </p:spTree>
    <p:extLst>
      <p:ext uri="{BB962C8B-B14F-4D97-AF65-F5344CB8AC3E}">
        <p14:creationId xmlns:p14="http://schemas.microsoft.com/office/powerpoint/2010/main" val="179168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3</a:t>
            </a:fld>
            <a:endParaRPr lang="en-GH"/>
          </a:p>
        </p:txBody>
      </p:sp>
    </p:spTree>
    <p:extLst>
      <p:ext uri="{BB962C8B-B14F-4D97-AF65-F5344CB8AC3E}">
        <p14:creationId xmlns:p14="http://schemas.microsoft.com/office/powerpoint/2010/main" val="3111900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23</a:t>
            </a:fld>
            <a:endParaRPr lang="en-GH"/>
          </a:p>
        </p:txBody>
      </p:sp>
    </p:spTree>
    <p:extLst>
      <p:ext uri="{BB962C8B-B14F-4D97-AF65-F5344CB8AC3E}">
        <p14:creationId xmlns:p14="http://schemas.microsoft.com/office/powerpoint/2010/main" val="582537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24</a:t>
            </a:fld>
            <a:endParaRPr lang="en-GH"/>
          </a:p>
        </p:txBody>
      </p:sp>
    </p:spTree>
    <p:extLst>
      <p:ext uri="{BB962C8B-B14F-4D97-AF65-F5344CB8AC3E}">
        <p14:creationId xmlns:p14="http://schemas.microsoft.com/office/powerpoint/2010/main" val="1398080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25</a:t>
            </a:fld>
            <a:endParaRPr lang="en-GH"/>
          </a:p>
        </p:txBody>
      </p:sp>
    </p:spTree>
    <p:extLst>
      <p:ext uri="{BB962C8B-B14F-4D97-AF65-F5344CB8AC3E}">
        <p14:creationId xmlns:p14="http://schemas.microsoft.com/office/powerpoint/2010/main" val="2472844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26</a:t>
            </a:fld>
            <a:endParaRPr lang="en-GH"/>
          </a:p>
        </p:txBody>
      </p:sp>
    </p:spTree>
    <p:extLst>
      <p:ext uri="{BB962C8B-B14F-4D97-AF65-F5344CB8AC3E}">
        <p14:creationId xmlns:p14="http://schemas.microsoft.com/office/powerpoint/2010/main" val="643476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27</a:t>
            </a:fld>
            <a:endParaRPr lang="en-GH"/>
          </a:p>
        </p:txBody>
      </p:sp>
    </p:spTree>
    <p:extLst>
      <p:ext uri="{BB962C8B-B14F-4D97-AF65-F5344CB8AC3E}">
        <p14:creationId xmlns:p14="http://schemas.microsoft.com/office/powerpoint/2010/main" val="2959677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H" sz="1200" dirty="0">
                <a:latin typeface="Helvetica" pitchFamily="2" charset="0"/>
              </a:rPr>
              <a:t>SQ3R – Suvery, Question, Read, Recite, Review</a:t>
            </a:r>
          </a:p>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4</a:t>
            </a:fld>
            <a:endParaRPr lang="en-GH"/>
          </a:p>
        </p:txBody>
      </p:sp>
    </p:spTree>
    <p:extLst>
      <p:ext uri="{BB962C8B-B14F-4D97-AF65-F5344CB8AC3E}">
        <p14:creationId xmlns:p14="http://schemas.microsoft.com/office/powerpoint/2010/main" val="317371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H" dirty="0"/>
              <a:t>Image setting questions just setting 100 MCQs</a:t>
            </a:r>
          </a:p>
          <a:p>
            <a:pPr marL="228600" indent="-228600">
              <a:buAutoNum type="arabicPeriod"/>
            </a:pPr>
            <a:r>
              <a:rPr lang="en-GH" dirty="0"/>
              <a:t>Painstakingly read e.g., what if you want question before reading</a:t>
            </a:r>
          </a:p>
        </p:txBody>
      </p:sp>
      <p:sp>
        <p:nvSpPr>
          <p:cNvPr id="4" name="Slide Number Placeholder 3"/>
          <p:cNvSpPr>
            <a:spLocks noGrp="1"/>
          </p:cNvSpPr>
          <p:nvPr>
            <p:ph type="sldNum" sz="quarter" idx="5"/>
          </p:nvPr>
        </p:nvSpPr>
        <p:spPr/>
        <p:txBody>
          <a:bodyPr/>
          <a:lstStyle/>
          <a:p>
            <a:fld id="{A97CC1E0-4DCF-8648-B9CE-7F7C0FFEB8A1}" type="slidenum">
              <a:rPr lang="en-GH" smtClean="0"/>
              <a:t>5</a:t>
            </a:fld>
            <a:endParaRPr lang="en-GH"/>
          </a:p>
        </p:txBody>
      </p:sp>
    </p:spTree>
    <p:extLst>
      <p:ext uri="{BB962C8B-B14F-4D97-AF65-F5344CB8AC3E}">
        <p14:creationId xmlns:p14="http://schemas.microsoft.com/office/powerpoint/2010/main" val="1295689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7</a:t>
            </a:fld>
            <a:endParaRPr lang="en-GH"/>
          </a:p>
        </p:txBody>
      </p:sp>
    </p:spTree>
    <p:extLst>
      <p:ext uri="{BB962C8B-B14F-4D97-AF65-F5344CB8AC3E}">
        <p14:creationId xmlns:p14="http://schemas.microsoft.com/office/powerpoint/2010/main" val="1030335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9</a:t>
            </a:fld>
            <a:endParaRPr lang="en-GH"/>
          </a:p>
        </p:txBody>
      </p:sp>
    </p:spTree>
    <p:extLst>
      <p:ext uri="{BB962C8B-B14F-4D97-AF65-F5344CB8AC3E}">
        <p14:creationId xmlns:p14="http://schemas.microsoft.com/office/powerpoint/2010/main" val="3775126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A97CC1E0-4DCF-8648-B9CE-7F7C0FFEB8A1}" type="slidenum">
              <a:rPr lang="en-GH" smtClean="0"/>
              <a:t>10</a:t>
            </a:fld>
            <a:endParaRPr lang="en-GH"/>
          </a:p>
        </p:txBody>
      </p:sp>
    </p:spTree>
    <p:extLst>
      <p:ext uri="{BB962C8B-B14F-4D97-AF65-F5344CB8AC3E}">
        <p14:creationId xmlns:p14="http://schemas.microsoft.com/office/powerpoint/2010/main" val="3203231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H" dirty="0"/>
              <a:t>This same technique can be used to generate other types like fill-in-the-blank</a:t>
            </a:r>
          </a:p>
        </p:txBody>
      </p:sp>
      <p:sp>
        <p:nvSpPr>
          <p:cNvPr id="4" name="Slide Number Placeholder 3"/>
          <p:cNvSpPr>
            <a:spLocks noGrp="1"/>
          </p:cNvSpPr>
          <p:nvPr>
            <p:ph type="sldNum" sz="quarter" idx="5"/>
          </p:nvPr>
        </p:nvSpPr>
        <p:spPr/>
        <p:txBody>
          <a:bodyPr/>
          <a:lstStyle/>
          <a:p>
            <a:fld id="{A97CC1E0-4DCF-8648-B9CE-7F7C0FFEB8A1}" type="slidenum">
              <a:rPr lang="en-GH" smtClean="0"/>
              <a:t>11</a:t>
            </a:fld>
            <a:endParaRPr lang="en-GH"/>
          </a:p>
        </p:txBody>
      </p:sp>
    </p:spTree>
    <p:extLst>
      <p:ext uri="{BB962C8B-B14F-4D97-AF65-F5344CB8AC3E}">
        <p14:creationId xmlns:p14="http://schemas.microsoft.com/office/powerpoint/2010/main" val="4286714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H" dirty="0"/>
              <a:t>This same technique can be used to generate other types like fill-in-the-blank</a:t>
            </a:r>
          </a:p>
        </p:txBody>
      </p:sp>
      <p:sp>
        <p:nvSpPr>
          <p:cNvPr id="4" name="Slide Number Placeholder 3"/>
          <p:cNvSpPr>
            <a:spLocks noGrp="1"/>
          </p:cNvSpPr>
          <p:nvPr>
            <p:ph type="sldNum" sz="quarter" idx="5"/>
          </p:nvPr>
        </p:nvSpPr>
        <p:spPr/>
        <p:txBody>
          <a:bodyPr/>
          <a:lstStyle/>
          <a:p>
            <a:fld id="{A97CC1E0-4DCF-8648-B9CE-7F7C0FFEB8A1}" type="slidenum">
              <a:rPr lang="en-GH" smtClean="0"/>
              <a:t>12</a:t>
            </a:fld>
            <a:endParaRPr lang="en-GH"/>
          </a:p>
        </p:txBody>
      </p:sp>
    </p:spTree>
    <p:extLst>
      <p:ext uri="{BB962C8B-B14F-4D97-AF65-F5344CB8AC3E}">
        <p14:creationId xmlns:p14="http://schemas.microsoft.com/office/powerpoint/2010/main" val="4168779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460A-1344-61B2-A079-FC2C09D8E0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H"/>
          </a:p>
        </p:txBody>
      </p:sp>
      <p:sp>
        <p:nvSpPr>
          <p:cNvPr id="3" name="Subtitle 2">
            <a:extLst>
              <a:ext uri="{FF2B5EF4-FFF2-40B4-BE49-F238E27FC236}">
                <a16:creationId xmlns:a16="http://schemas.microsoft.com/office/drawing/2014/main" id="{84A5CFAA-EAF0-844A-DA91-6B377DCB07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H"/>
          </a:p>
        </p:txBody>
      </p:sp>
      <p:sp>
        <p:nvSpPr>
          <p:cNvPr id="4" name="Date Placeholder 3">
            <a:extLst>
              <a:ext uri="{FF2B5EF4-FFF2-40B4-BE49-F238E27FC236}">
                <a16:creationId xmlns:a16="http://schemas.microsoft.com/office/drawing/2014/main" id="{617BD508-315A-FF33-F9C2-FEA9369B4CDE}"/>
              </a:ext>
            </a:extLst>
          </p:cNvPr>
          <p:cNvSpPr>
            <a:spLocks noGrp="1"/>
          </p:cNvSpPr>
          <p:nvPr>
            <p:ph type="dt" sz="half" idx="10"/>
          </p:nvPr>
        </p:nvSpPr>
        <p:spPr/>
        <p:txBody>
          <a:bodyPr/>
          <a:lstStyle/>
          <a:p>
            <a:fld id="{44224752-2D86-704F-8BF2-0DB64D048F76}" type="datetimeFigureOut">
              <a:rPr lang="en-GH" smtClean="0"/>
              <a:t>10/10/2022</a:t>
            </a:fld>
            <a:endParaRPr lang="en-GH"/>
          </a:p>
        </p:txBody>
      </p:sp>
      <p:sp>
        <p:nvSpPr>
          <p:cNvPr id="5" name="Footer Placeholder 4">
            <a:extLst>
              <a:ext uri="{FF2B5EF4-FFF2-40B4-BE49-F238E27FC236}">
                <a16:creationId xmlns:a16="http://schemas.microsoft.com/office/drawing/2014/main" id="{49DDC934-10FA-22E2-9ACC-36AB03E5443E}"/>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40784801-5D3A-0B0A-1AF5-BBDA4739C702}"/>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267918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9E75-AF18-058B-922A-875C19ECE0ED}"/>
              </a:ext>
            </a:extLst>
          </p:cNvPr>
          <p:cNvSpPr>
            <a:spLocks noGrp="1"/>
          </p:cNvSpPr>
          <p:nvPr>
            <p:ph type="title"/>
          </p:nvPr>
        </p:nvSpPr>
        <p:spPr/>
        <p:txBody>
          <a:bodyPr/>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BE1C2371-568D-35D6-27CD-BEA43D39467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1BD8B453-B169-D842-BF43-902FA37CFB54}"/>
              </a:ext>
            </a:extLst>
          </p:cNvPr>
          <p:cNvSpPr>
            <a:spLocks noGrp="1"/>
          </p:cNvSpPr>
          <p:nvPr>
            <p:ph type="dt" sz="half" idx="10"/>
          </p:nvPr>
        </p:nvSpPr>
        <p:spPr/>
        <p:txBody>
          <a:bodyPr/>
          <a:lstStyle/>
          <a:p>
            <a:fld id="{44224752-2D86-704F-8BF2-0DB64D048F76}" type="datetimeFigureOut">
              <a:rPr lang="en-GH" smtClean="0"/>
              <a:t>10/10/2022</a:t>
            </a:fld>
            <a:endParaRPr lang="en-GH"/>
          </a:p>
        </p:txBody>
      </p:sp>
      <p:sp>
        <p:nvSpPr>
          <p:cNvPr id="5" name="Footer Placeholder 4">
            <a:extLst>
              <a:ext uri="{FF2B5EF4-FFF2-40B4-BE49-F238E27FC236}">
                <a16:creationId xmlns:a16="http://schemas.microsoft.com/office/drawing/2014/main" id="{0FFDC13A-921C-5F34-6E0E-02DAFD4C371E}"/>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CFFABCC3-F25A-876B-0282-A7D2BE0099A9}"/>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408785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6B034-A01A-A4CD-66E2-02F099CB3FD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BFD99738-6CFA-9B13-5DC0-70F6ABC8685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62BA4793-3358-6128-5502-24F163B9E0D5}"/>
              </a:ext>
            </a:extLst>
          </p:cNvPr>
          <p:cNvSpPr>
            <a:spLocks noGrp="1"/>
          </p:cNvSpPr>
          <p:nvPr>
            <p:ph type="dt" sz="half" idx="10"/>
          </p:nvPr>
        </p:nvSpPr>
        <p:spPr/>
        <p:txBody>
          <a:bodyPr/>
          <a:lstStyle/>
          <a:p>
            <a:fld id="{44224752-2D86-704F-8BF2-0DB64D048F76}" type="datetimeFigureOut">
              <a:rPr lang="en-GH" smtClean="0"/>
              <a:t>10/10/2022</a:t>
            </a:fld>
            <a:endParaRPr lang="en-GH"/>
          </a:p>
        </p:txBody>
      </p:sp>
      <p:sp>
        <p:nvSpPr>
          <p:cNvPr id="5" name="Footer Placeholder 4">
            <a:extLst>
              <a:ext uri="{FF2B5EF4-FFF2-40B4-BE49-F238E27FC236}">
                <a16:creationId xmlns:a16="http://schemas.microsoft.com/office/drawing/2014/main" id="{3D2EC905-681E-F104-A785-66EB0B57421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3DF1CA1B-8CA8-2138-AA47-3374E718E4F8}"/>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312976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98EA-FB6C-936F-7BE1-A388E1F27A67}"/>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1625BE04-1F02-E34B-D584-E64991A9574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183EBCFE-F1E4-17C5-1B05-7A02EBD8D675}"/>
              </a:ext>
            </a:extLst>
          </p:cNvPr>
          <p:cNvSpPr>
            <a:spLocks noGrp="1"/>
          </p:cNvSpPr>
          <p:nvPr>
            <p:ph type="dt" sz="half" idx="10"/>
          </p:nvPr>
        </p:nvSpPr>
        <p:spPr/>
        <p:txBody>
          <a:bodyPr/>
          <a:lstStyle/>
          <a:p>
            <a:fld id="{44224752-2D86-704F-8BF2-0DB64D048F76}" type="datetimeFigureOut">
              <a:rPr lang="en-GH" smtClean="0"/>
              <a:t>10/10/2022</a:t>
            </a:fld>
            <a:endParaRPr lang="en-GH"/>
          </a:p>
        </p:txBody>
      </p:sp>
      <p:sp>
        <p:nvSpPr>
          <p:cNvPr id="5" name="Footer Placeholder 4">
            <a:extLst>
              <a:ext uri="{FF2B5EF4-FFF2-40B4-BE49-F238E27FC236}">
                <a16:creationId xmlns:a16="http://schemas.microsoft.com/office/drawing/2014/main" id="{3546414A-A393-8E2E-D3E1-F5D19C93FC6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8D814302-7D90-FDD1-E753-76ECA1C066A5}"/>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119379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260E-D4A9-5C59-58F8-998D1C80444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H"/>
          </a:p>
        </p:txBody>
      </p:sp>
      <p:sp>
        <p:nvSpPr>
          <p:cNvPr id="3" name="Text Placeholder 2">
            <a:extLst>
              <a:ext uri="{FF2B5EF4-FFF2-40B4-BE49-F238E27FC236}">
                <a16:creationId xmlns:a16="http://schemas.microsoft.com/office/drawing/2014/main" id="{E92A937E-0FE2-B98D-0FA0-CDB361CDD9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E212910-8996-417B-128A-BE443900FF20}"/>
              </a:ext>
            </a:extLst>
          </p:cNvPr>
          <p:cNvSpPr>
            <a:spLocks noGrp="1"/>
          </p:cNvSpPr>
          <p:nvPr>
            <p:ph type="dt" sz="half" idx="10"/>
          </p:nvPr>
        </p:nvSpPr>
        <p:spPr/>
        <p:txBody>
          <a:bodyPr/>
          <a:lstStyle/>
          <a:p>
            <a:fld id="{44224752-2D86-704F-8BF2-0DB64D048F76}" type="datetimeFigureOut">
              <a:rPr lang="en-GH" smtClean="0"/>
              <a:t>10/10/2022</a:t>
            </a:fld>
            <a:endParaRPr lang="en-GH"/>
          </a:p>
        </p:txBody>
      </p:sp>
      <p:sp>
        <p:nvSpPr>
          <p:cNvPr id="5" name="Footer Placeholder 4">
            <a:extLst>
              <a:ext uri="{FF2B5EF4-FFF2-40B4-BE49-F238E27FC236}">
                <a16:creationId xmlns:a16="http://schemas.microsoft.com/office/drawing/2014/main" id="{8C1CF437-3092-9267-FE78-350C767442D9}"/>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82E25D36-C1C5-71B6-23EA-D35D08D111CE}"/>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129322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C596-4066-A478-A798-E47AF09B4F8C}"/>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86625540-7139-A25F-D62C-A883F37F3B8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Content Placeholder 3">
            <a:extLst>
              <a:ext uri="{FF2B5EF4-FFF2-40B4-BE49-F238E27FC236}">
                <a16:creationId xmlns:a16="http://schemas.microsoft.com/office/drawing/2014/main" id="{98A217F6-7182-A374-FC83-AD462D31659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Date Placeholder 4">
            <a:extLst>
              <a:ext uri="{FF2B5EF4-FFF2-40B4-BE49-F238E27FC236}">
                <a16:creationId xmlns:a16="http://schemas.microsoft.com/office/drawing/2014/main" id="{EFF33CFF-6880-FC2C-2885-C5EEA610C700}"/>
              </a:ext>
            </a:extLst>
          </p:cNvPr>
          <p:cNvSpPr>
            <a:spLocks noGrp="1"/>
          </p:cNvSpPr>
          <p:nvPr>
            <p:ph type="dt" sz="half" idx="10"/>
          </p:nvPr>
        </p:nvSpPr>
        <p:spPr/>
        <p:txBody>
          <a:bodyPr/>
          <a:lstStyle/>
          <a:p>
            <a:fld id="{44224752-2D86-704F-8BF2-0DB64D048F76}" type="datetimeFigureOut">
              <a:rPr lang="en-GH" smtClean="0"/>
              <a:t>10/10/2022</a:t>
            </a:fld>
            <a:endParaRPr lang="en-GH"/>
          </a:p>
        </p:txBody>
      </p:sp>
      <p:sp>
        <p:nvSpPr>
          <p:cNvPr id="6" name="Footer Placeholder 5">
            <a:extLst>
              <a:ext uri="{FF2B5EF4-FFF2-40B4-BE49-F238E27FC236}">
                <a16:creationId xmlns:a16="http://schemas.microsoft.com/office/drawing/2014/main" id="{420991C6-71F3-E758-4BDB-82734D7CF5DF}"/>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55AE0AC0-793F-07A0-C17C-173305EF494A}"/>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2872028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F0A2-AB70-4B1F-A8AF-CE4F76DADD0E}"/>
              </a:ext>
            </a:extLst>
          </p:cNvPr>
          <p:cNvSpPr>
            <a:spLocks noGrp="1"/>
          </p:cNvSpPr>
          <p:nvPr>
            <p:ph type="title"/>
          </p:nvPr>
        </p:nvSpPr>
        <p:spPr>
          <a:xfrm>
            <a:off x="839788" y="365125"/>
            <a:ext cx="10515600" cy="1325563"/>
          </a:xfrm>
        </p:spPr>
        <p:txBody>
          <a:bodyPr/>
          <a:lstStyle/>
          <a:p>
            <a:r>
              <a:rPr lang="en-GB"/>
              <a:t>Click to edit Master title style</a:t>
            </a:r>
            <a:endParaRPr lang="en-GH"/>
          </a:p>
        </p:txBody>
      </p:sp>
      <p:sp>
        <p:nvSpPr>
          <p:cNvPr id="3" name="Text Placeholder 2">
            <a:extLst>
              <a:ext uri="{FF2B5EF4-FFF2-40B4-BE49-F238E27FC236}">
                <a16:creationId xmlns:a16="http://schemas.microsoft.com/office/drawing/2014/main" id="{DFCCFCF9-5DD4-CDF9-9465-E1D32D37A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E77F64B-9722-D71F-A47B-AF147D993B9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Text Placeholder 4">
            <a:extLst>
              <a:ext uri="{FF2B5EF4-FFF2-40B4-BE49-F238E27FC236}">
                <a16:creationId xmlns:a16="http://schemas.microsoft.com/office/drawing/2014/main" id="{DCE97EEE-C113-E38E-EB50-A0FEFC9DD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214E747-AB72-7AAA-1471-041A5FFDA12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7" name="Date Placeholder 6">
            <a:extLst>
              <a:ext uri="{FF2B5EF4-FFF2-40B4-BE49-F238E27FC236}">
                <a16:creationId xmlns:a16="http://schemas.microsoft.com/office/drawing/2014/main" id="{CA84103F-D802-8B98-23EB-DE9ED180785E}"/>
              </a:ext>
            </a:extLst>
          </p:cNvPr>
          <p:cNvSpPr>
            <a:spLocks noGrp="1"/>
          </p:cNvSpPr>
          <p:nvPr>
            <p:ph type="dt" sz="half" idx="10"/>
          </p:nvPr>
        </p:nvSpPr>
        <p:spPr/>
        <p:txBody>
          <a:bodyPr/>
          <a:lstStyle/>
          <a:p>
            <a:fld id="{44224752-2D86-704F-8BF2-0DB64D048F76}" type="datetimeFigureOut">
              <a:rPr lang="en-GH" smtClean="0"/>
              <a:t>10/10/2022</a:t>
            </a:fld>
            <a:endParaRPr lang="en-GH"/>
          </a:p>
        </p:txBody>
      </p:sp>
      <p:sp>
        <p:nvSpPr>
          <p:cNvPr id="8" name="Footer Placeholder 7">
            <a:extLst>
              <a:ext uri="{FF2B5EF4-FFF2-40B4-BE49-F238E27FC236}">
                <a16:creationId xmlns:a16="http://schemas.microsoft.com/office/drawing/2014/main" id="{4DB5BD9F-A5F0-930E-8DB7-EBE104D4516D}"/>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233526BC-D318-909D-FCE0-EFBE8B8A0A60}"/>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149929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9200-F8C1-C220-F9ED-DB51CFA3CE63}"/>
              </a:ext>
            </a:extLst>
          </p:cNvPr>
          <p:cNvSpPr>
            <a:spLocks noGrp="1"/>
          </p:cNvSpPr>
          <p:nvPr>
            <p:ph type="title"/>
          </p:nvPr>
        </p:nvSpPr>
        <p:spPr/>
        <p:txBody>
          <a:bodyPr/>
          <a:lstStyle/>
          <a:p>
            <a:r>
              <a:rPr lang="en-GB"/>
              <a:t>Click to edit Master title style</a:t>
            </a:r>
            <a:endParaRPr lang="en-GH"/>
          </a:p>
        </p:txBody>
      </p:sp>
      <p:sp>
        <p:nvSpPr>
          <p:cNvPr id="3" name="Date Placeholder 2">
            <a:extLst>
              <a:ext uri="{FF2B5EF4-FFF2-40B4-BE49-F238E27FC236}">
                <a16:creationId xmlns:a16="http://schemas.microsoft.com/office/drawing/2014/main" id="{4B3384E2-CBC0-8FA8-51DE-04F5FD91EC49}"/>
              </a:ext>
            </a:extLst>
          </p:cNvPr>
          <p:cNvSpPr>
            <a:spLocks noGrp="1"/>
          </p:cNvSpPr>
          <p:nvPr>
            <p:ph type="dt" sz="half" idx="10"/>
          </p:nvPr>
        </p:nvSpPr>
        <p:spPr/>
        <p:txBody>
          <a:bodyPr/>
          <a:lstStyle/>
          <a:p>
            <a:fld id="{44224752-2D86-704F-8BF2-0DB64D048F76}" type="datetimeFigureOut">
              <a:rPr lang="en-GH" smtClean="0"/>
              <a:t>10/10/2022</a:t>
            </a:fld>
            <a:endParaRPr lang="en-GH"/>
          </a:p>
        </p:txBody>
      </p:sp>
      <p:sp>
        <p:nvSpPr>
          <p:cNvPr id="4" name="Footer Placeholder 3">
            <a:extLst>
              <a:ext uri="{FF2B5EF4-FFF2-40B4-BE49-F238E27FC236}">
                <a16:creationId xmlns:a16="http://schemas.microsoft.com/office/drawing/2014/main" id="{44FC3C95-1BA1-C30F-41E7-284743855F20}"/>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57F3331C-23D4-A6BD-F682-290D76CC7923}"/>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384143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E7227F-4574-2DF3-0461-48B0024B437A}"/>
              </a:ext>
            </a:extLst>
          </p:cNvPr>
          <p:cNvSpPr>
            <a:spLocks noGrp="1"/>
          </p:cNvSpPr>
          <p:nvPr>
            <p:ph type="dt" sz="half" idx="10"/>
          </p:nvPr>
        </p:nvSpPr>
        <p:spPr/>
        <p:txBody>
          <a:bodyPr/>
          <a:lstStyle/>
          <a:p>
            <a:fld id="{44224752-2D86-704F-8BF2-0DB64D048F76}" type="datetimeFigureOut">
              <a:rPr lang="en-GH" smtClean="0"/>
              <a:t>10/10/2022</a:t>
            </a:fld>
            <a:endParaRPr lang="en-GH"/>
          </a:p>
        </p:txBody>
      </p:sp>
      <p:sp>
        <p:nvSpPr>
          <p:cNvPr id="3" name="Footer Placeholder 2">
            <a:extLst>
              <a:ext uri="{FF2B5EF4-FFF2-40B4-BE49-F238E27FC236}">
                <a16:creationId xmlns:a16="http://schemas.microsoft.com/office/drawing/2014/main" id="{0BA9A3F4-3628-1ED2-DDC6-AD656B7C5C55}"/>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7F744411-0B26-F744-D348-1E362C876393}"/>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322251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689A-461C-C4F1-3A72-87FF9BFF183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Content Placeholder 2">
            <a:extLst>
              <a:ext uri="{FF2B5EF4-FFF2-40B4-BE49-F238E27FC236}">
                <a16:creationId xmlns:a16="http://schemas.microsoft.com/office/drawing/2014/main" id="{A9468D08-EB25-7D0F-61FB-46A001D1B3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Text Placeholder 3">
            <a:extLst>
              <a:ext uri="{FF2B5EF4-FFF2-40B4-BE49-F238E27FC236}">
                <a16:creationId xmlns:a16="http://schemas.microsoft.com/office/drawing/2014/main" id="{4E2015BA-0F7B-2BE7-711F-7A15FBAC1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018353-9F59-B80E-C97A-EC70DDB6CB81}"/>
              </a:ext>
            </a:extLst>
          </p:cNvPr>
          <p:cNvSpPr>
            <a:spLocks noGrp="1"/>
          </p:cNvSpPr>
          <p:nvPr>
            <p:ph type="dt" sz="half" idx="10"/>
          </p:nvPr>
        </p:nvSpPr>
        <p:spPr/>
        <p:txBody>
          <a:bodyPr/>
          <a:lstStyle/>
          <a:p>
            <a:fld id="{44224752-2D86-704F-8BF2-0DB64D048F76}" type="datetimeFigureOut">
              <a:rPr lang="en-GH" smtClean="0"/>
              <a:t>10/10/2022</a:t>
            </a:fld>
            <a:endParaRPr lang="en-GH"/>
          </a:p>
        </p:txBody>
      </p:sp>
      <p:sp>
        <p:nvSpPr>
          <p:cNvPr id="6" name="Footer Placeholder 5">
            <a:extLst>
              <a:ext uri="{FF2B5EF4-FFF2-40B4-BE49-F238E27FC236}">
                <a16:creationId xmlns:a16="http://schemas.microsoft.com/office/drawing/2014/main" id="{C2A6F625-DEA4-9278-FD83-BB33E1BA5C06}"/>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07DC4E97-5CFB-BCCF-E7B3-BD2572E46941}"/>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108635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F2806-DDEC-C3EA-9071-8EC8835540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Picture Placeholder 2">
            <a:extLst>
              <a:ext uri="{FF2B5EF4-FFF2-40B4-BE49-F238E27FC236}">
                <a16:creationId xmlns:a16="http://schemas.microsoft.com/office/drawing/2014/main" id="{212262C5-3133-02A3-9406-D04138CE1A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31E4EF77-0366-81C3-7A75-90D7A0951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A8526E-2374-B89B-9874-ABAC4B5B3922}"/>
              </a:ext>
            </a:extLst>
          </p:cNvPr>
          <p:cNvSpPr>
            <a:spLocks noGrp="1"/>
          </p:cNvSpPr>
          <p:nvPr>
            <p:ph type="dt" sz="half" idx="10"/>
          </p:nvPr>
        </p:nvSpPr>
        <p:spPr/>
        <p:txBody>
          <a:bodyPr/>
          <a:lstStyle/>
          <a:p>
            <a:fld id="{44224752-2D86-704F-8BF2-0DB64D048F76}" type="datetimeFigureOut">
              <a:rPr lang="en-GH" smtClean="0"/>
              <a:t>10/10/2022</a:t>
            </a:fld>
            <a:endParaRPr lang="en-GH"/>
          </a:p>
        </p:txBody>
      </p:sp>
      <p:sp>
        <p:nvSpPr>
          <p:cNvPr id="6" name="Footer Placeholder 5">
            <a:extLst>
              <a:ext uri="{FF2B5EF4-FFF2-40B4-BE49-F238E27FC236}">
                <a16:creationId xmlns:a16="http://schemas.microsoft.com/office/drawing/2014/main" id="{6DD43CAF-7DAF-EA58-B77F-085BF49F37E2}"/>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D85E03BD-A916-9193-7565-54DCA35087EF}"/>
              </a:ext>
            </a:extLst>
          </p:cNvPr>
          <p:cNvSpPr>
            <a:spLocks noGrp="1"/>
          </p:cNvSpPr>
          <p:nvPr>
            <p:ph type="sldNum" sz="quarter" idx="12"/>
          </p:nvPr>
        </p:nvSpPr>
        <p:spPr/>
        <p:txBody>
          <a:bodyPr/>
          <a:lstStyle/>
          <a:p>
            <a:fld id="{E3E05CC9-5403-EF4C-84F7-A77A315DCA43}" type="slidenum">
              <a:rPr lang="en-GH" smtClean="0"/>
              <a:t>‹#›</a:t>
            </a:fld>
            <a:endParaRPr lang="en-GH"/>
          </a:p>
        </p:txBody>
      </p:sp>
    </p:spTree>
    <p:extLst>
      <p:ext uri="{BB962C8B-B14F-4D97-AF65-F5344CB8AC3E}">
        <p14:creationId xmlns:p14="http://schemas.microsoft.com/office/powerpoint/2010/main" val="357976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4DD555-6CF3-54F5-C9B0-8528FA6D5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H"/>
          </a:p>
        </p:txBody>
      </p:sp>
      <p:sp>
        <p:nvSpPr>
          <p:cNvPr id="3" name="Text Placeholder 2">
            <a:extLst>
              <a:ext uri="{FF2B5EF4-FFF2-40B4-BE49-F238E27FC236}">
                <a16:creationId xmlns:a16="http://schemas.microsoft.com/office/drawing/2014/main" id="{412057A0-86EF-43E7-7005-A5D92BAFFA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090E51C5-48AC-1CC4-D54D-AA0FFD2F5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24752-2D86-704F-8BF2-0DB64D048F76}" type="datetimeFigureOut">
              <a:rPr lang="en-GH" smtClean="0"/>
              <a:t>10/10/2022</a:t>
            </a:fld>
            <a:endParaRPr lang="en-GH"/>
          </a:p>
        </p:txBody>
      </p:sp>
      <p:sp>
        <p:nvSpPr>
          <p:cNvPr id="5" name="Footer Placeholder 4">
            <a:extLst>
              <a:ext uri="{FF2B5EF4-FFF2-40B4-BE49-F238E27FC236}">
                <a16:creationId xmlns:a16="http://schemas.microsoft.com/office/drawing/2014/main" id="{DAC73862-BC4C-48C4-5584-5D92AB7124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3D18778A-80A9-D3C0-22A3-8F4C7FC06B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E05CC9-5403-EF4C-84F7-A77A315DCA43}" type="slidenum">
              <a:rPr lang="en-GH" smtClean="0"/>
              <a:t>‹#›</a:t>
            </a:fld>
            <a:endParaRPr lang="en-GH"/>
          </a:p>
        </p:txBody>
      </p:sp>
    </p:spTree>
    <p:extLst>
      <p:ext uri="{BB962C8B-B14F-4D97-AF65-F5344CB8AC3E}">
        <p14:creationId xmlns:p14="http://schemas.microsoft.com/office/powerpoint/2010/main" val="1260296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EC8498-5914-9AA3-6EF7-F4431DE2D72A}"/>
              </a:ext>
            </a:extLst>
          </p:cNvPr>
          <p:cNvSpPr>
            <a:spLocks noGrp="1"/>
          </p:cNvSpPr>
          <p:nvPr>
            <p:ph type="title"/>
          </p:nvPr>
        </p:nvSpPr>
        <p:spPr>
          <a:xfrm>
            <a:off x="5297762" y="329184"/>
            <a:ext cx="6251110" cy="1783080"/>
          </a:xfrm>
        </p:spPr>
        <p:txBody>
          <a:bodyPr anchor="b">
            <a:normAutofit/>
          </a:bodyPr>
          <a:lstStyle/>
          <a:p>
            <a:r>
              <a:rPr lang="en-GH" sz="3800" b="1" dirty="0">
                <a:latin typeface="Helvetica" pitchFamily="2" charset="0"/>
              </a:rPr>
              <a:t>GENERATING QUESTIONS FROM TEXTUAL DATA</a:t>
            </a:r>
          </a:p>
        </p:txBody>
      </p:sp>
      <p:pic>
        <p:nvPicPr>
          <p:cNvPr id="5" name="Picture 4" descr="3D black question marks with one yellow question mark">
            <a:extLst>
              <a:ext uri="{FF2B5EF4-FFF2-40B4-BE49-F238E27FC236}">
                <a16:creationId xmlns:a16="http://schemas.microsoft.com/office/drawing/2014/main" id="{1DF88785-9EB6-9180-9A2D-35D085AF8785}"/>
              </a:ext>
            </a:extLst>
          </p:cNvPr>
          <p:cNvPicPr>
            <a:picLocks noChangeAspect="1"/>
          </p:cNvPicPr>
          <p:nvPr/>
        </p:nvPicPr>
        <p:blipFill rotWithShape="1">
          <a:blip r:embed="rId3"/>
          <a:srcRect l="48969" r="2624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EFE77A-F075-EB26-47B2-0FE214DAD476}"/>
              </a:ext>
            </a:extLst>
          </p:cNvPr>
          <p:cNvSpPr>
            <a:spLocks noGrp="1"/>
          </p:cNvSpPr>
          <p:nvPr>
            <p:ph idx="1"/>
          </p:nvPr>
        </p:nvSpPr>
        <p:spPr>
          <a:xfrm>
            <a:off x="5297762" y="2706624"/>
            <a:ext cx="6251110" cy="3483864"/>
          </a:xfrm>
        </p:spPr>
        <p:txBody>
          <a:bodyPr>
            <a:normAutofit/>
          </a:bodyPr>
          <a:lstStyle/>
          <a:p>
            <a:pPr marL="0" indent="0">
              <a:buNone/>
            </a:pPr>
            <a:endParaRPr lang="en-GH" sz="2200" dirty="0"/>
          </a:p>
          <a:p>
            <a:pPr marL="0" indent="0">
              <a:buNone/>
            </a:pPr>
            <a:r>
              <a:rPr lang="en-GH" sz="2200" i="1" dirty="0"/>
              <a:t>by</a:t>
            </a:r>
          </a:p>
          <a:p>
            <a:pPr marL="0" indent="0">
              <a:buNone/>
            </a:pPr>
            <a:r>
              <a:rPr lang="en-GH" sz="2200" dirty="0"/>
              <a:t>Raynard Dodzi Helegah</a:t>
            </a:r>
          </a:p>
          <a:p>
            <a:pPr marL="0" indent="0">
              <a:buNone/>
            </a:pPr>
            <a:endParaRPr lang="en-GH" sz="2200" dirty="0"/>
          </a:p>
        </p:txBody>
      </p:sp>
    </p:spTree>
    <p:extLst>
      <p:ext uri="{BB962C8B-B14F-4D97-AF65-F5344CB8AC3E}">
        <p14:creationId xmlns:p14="http://schemas.microsoft.com/office/powerpoint/2010/main" val="199107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r>
              <a:rPr lang="en-GH" b="1" dirty="0">
                <a:latin typeface="Helvetica" pitchFamily="2" charset="0"/>
              </a:rPr>
              <a:t>Model Approach</a:t>
            </a: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782981"/>
            <a:ext cx="11548533" cy="4393982"/>
          </a:xfrm>
        </p:spPr>
        <p:txBody>
          <a:bodyPr>
            <a:noAutofit/>
          </a:bodyPr>
          <a:lstStyle/>
          <a:p>
            <a:pPr marL="0" indent="0">
              <a:buNone/>
            </a:pPr>
            <a:r>
              <a:rPr lang="en-GH" sz="4000" b="1" dirty="0">
                <a:latin typeface="Helvetica" pitchFamily="2" charset="0"/>
              </a:rPr>
              <a:t>How</a:t>
            </a:r>
          </a:p>
          <a:p>
            <a:pPr lvl="1"/>
            <a:r>
              <a:rPr lang="en-GH" sz="4000" dirty="0">
                <a:latin typeface="Helvetica" pitchFamily="2" charset="0"/>
              </a:rPr>
              <a:t>Using NLP</a:t>
            </a:r>
          </a:p>
          <a:p>
            <a:pPr lvl="1"/>
            <a:r>
              <a:rPr lang="en-GH" sz="4000" dirty="0">
                <a:latin typeface="Helvetica" pitchFamily="2" charset="0"/>
              </a:rPr>
              <a:t>Using advanced pretrained NLP models</a:t>
            </a:r>
          </a:p>
          <a:p>
            <a:pPr marL="457200" lvl="1" indent="0">
              <a:buNone/>
            </a:pPr>
            <a:endParaRPr lang="en-GH" sz="4000" dirty="0">
              <a:latin typeface="Helvetica" pitchFamily="2" charset="0"/>
            </a:endParaRPr>
          </a:p>
          <a:p>
            <a:pPr marL="0" indent="0">
              <a:buNone/>
            </a:pPr>
            <a:r>
              <a:rPr lang="en-GH" sz="4000" b="1" dirty="0">
                <a:latin typeface="Helvetica" pitchFamily="2" charset="0"/>
              </a:rPr>
              <a:t>Advantages</a:t>
            </a:r>
          </a:p>
          <a:p>
            <a:pPr lvl="1"/>
            <a:r>
              <a:rPr lang="en-GH" sz="4000" dirty="0">
                <a:latin typeface="Helvetica" pitchFamily="2" charset="0"/>
              </a:rPr>
              <a:t>Variety in question style</a:t>
            </a:r>
          </a:p>
          <a:p>
            <a:pPr lvl="1"/>
            <a:r>
              <a:rPr lang="en-GH" sz="4000" dirty="0">
                <a:latin typeface="Helvetica" pitchFamily="2" charset="0"/>
              </a:rPr>
              <a:t>On par with questions generated by humans 🤔</a:t>
            </a:r>
          </a:p>
          <a:p>
            <a:pPr marL="0" indent="0">
              <a:buNone/>
            </a:pPr>
            <a:endParaRPr lang="en-GH" sz="4000"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5675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r>
              <a:rPr lang="en-GH" b="1" dirty="0">
                <a:latin typeface="Helvetica" pitchFamily="2" charset="0"/>
              </a:rPr>
              <a:t>Types of Question</a:t>
            </a: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782981"/>
            <a:ext cx="11548533" cy="4393982"/>
          </a:xfrm>
        </p:spPr>
        <p:txBody>
          <a:bodyPr>
            <a:noAutofit/>
          </a:bodyPr>
          <a:lstStyle/>
          <a:p>
            <a:pPr>
              <a:lnSpc>
                <a:spcPct val="200000"/>
              </a:lnSpc>
            </a:pPr>
            <a:r>
              <a:rPr lang="en-GH" sz="4000" dirty="0">
                <a:latin typeface="Helvetica" pitchFamily="2" charset="0"/>
              </a:rPr>
              <a:t>True or False (T/F) Questions</a:t>
            </a:r>
          </a:p>
          <a:p>
            <a:pPr>
              <a:lnSpc>
                <a:spcPct val="200000"/>
              </a:lnSpc>
            </a:pPr>
            <a:r>
              <a:rPr lang="en-GH" sz="4000" dirty="0">
                <a:latin typeface="Helvetica" pitchFamily="2" charset="0"/>
              </a:rPr>
              <a:t>Multiple Choice Question (MCQ)</a:t>
            </a:r>
          </a:p>
          <a:p>
            <a:pPr marL="0" indent="0">
              <a:buNone/>
            </a:pPr>
            <a:endParaRPr lang="en-GH" sz="4000"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32091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r>
              <a:rPr lang="en-GH" b="1" dirty="0">
                <a:latin typeface="Helvetica" pitchFamily="2" charset="0"/>
              </a:rPr>
              <a:t>Generating T/F Questions</a:t>
            </a: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782981"/>
            <a:ext cx="10755219" cy="4393982"/>
          </a:xfrm>
        </p:spPr>
        <p:txBody>
          <a:bodyPr>
            <a:noAutofit/>
          </a:bodyPr>
          <a:lstStyle/>
          <a:p>
            <a:pPr marL="0" indent="0">
              <a:lnSpc>
                <a:spcPct val="150000"/>
              </a:lnSpc>
              <a:buNone/>
            </a:pPr>
            <a:r>
              <a:rPr lang="en-GH" sz="4000" b="1" dirty="0">
                <a:latin typeface="Helvetica" pitchFamily="2" charset="0"/>
              </a:rPr>
              <a:t>True questions</a:t>
            </a:r>
          </a:p>
          <a:p>
            <a:pPr lvl="1">
              <a:lnSpc>
                <a:spcPct val="150000"/>
              </a:lnSpc>
            </a:pPr>
            <a:r>
              <a:rPr lang="en-GH" sz="3600" dirty="0">
                <a:latin typeface="Helvetica" pitchFamily="2" charset="0"/>
              </a:rPr>
              <a:t>Summarise the text using either </a:t>
            </a:r>
            <a:r>
              <a:rPr lang="en-GH" sz="3600" i="1" dirty="0">
                <a:latin typeface="Helvetica" pitchFamily="2" charset="0"/>
              </a:rPr>
              <a:t>extractive</a:t>
            </a:r>
            <a:r>
              <a:rPr lang="en-GH" sz="3600" dirty="0">
                <a:latin typeface="Helvetica" pitchFamily="2" charset="0"/>
              </a:rPr>
              <a:t> or </a:t>
            </a:r>
            <a:r>
              <a:rPr lang="en-GH" sz="3600" i="1" dirty="0">
                <a:latin typeface="Helvetica" pitchFamily="2" charset="0"/>
              </a:rPr>
              <a:t>abstractive</a:t>
            </a:r>
            <a:r>
              <a:rPr lang="en-GH" sz="3600" dirty="0">
                <a:latin typeface="Helvetica" pitchFamily="2" charset="0"/>
              </a:rPr>
              <a:t> technique.</a:t>
            </a:r>
          </a:p>
          <a:p>
            <a:pPr lvl="1">
              <a:lnSpc>
                <a:spcPct val="150000"/>
              </a:lnSpc>
            </a:pPr>
            <a:r>
              <a:rPr lang="en-GH" sz="3600" dirty="0">
                <a:latin typeface="Helvetica" pitchFamily="2" charset="0"/>
              </a:rPr>
              <a:t>Each sentence in the summary is a potential question whose answer is true.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28252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marL="0" indent="0">
              <a:lnSpc>
                <a:spcPct val="150000"/>
              </a:lnSpc>
              <a:buNone/>
            </a:pPr>
            <a:r>
              <a:rPr lang="en-GH" sz="4400" b="1" dirty="0">
                <a:latin typeface="Helvetica" pitchFamily="2" charset="0"/>
              </a:rPr>
              <a:t>True Questions</a:t>
            </a: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indent="0">
              <a:lnSpc>
                <a:spcPct val="150000"/>
              </a:lnSpc>
              <a:buNone/>
            </a:pPr>
            <a:r>
              <a:rPr lang="en-GH" sz="4000" b="1" dirty="0">
                <a:latin typeface="Helvetica" pitchFamily="2" charset="0"/>
              </a:rPr>
              <a:t>Example</a:t>
            </a:r>
          </a:p>
          <a:p>
            <a:pPr marL="0" indent="0">
              <a:lnSpc>
                <a:spcPct val="150000"/>
              </a:lnSpc>
              <a:buNone/>
            </a:pPr>
            <a:endParaRPr lang="en-GH" sz="4000" b="1"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A273290C-2130-E90E-46D8-3D30F882BDB8}"/>
              </a:ext>
            </a:extLst>
          </p:cNvPr>
          <p:cNvSpPr txBox="1"/>
          <p:nvPr/>
        </p:nvSpPr>
        <p:spPr>
          <a:xfrm>
            <a:off x="687191" y="2880105"/>
            <a:ext cx="5124886" cy="3693319"/>
          </a:xfrm>
          <a:prstGeom prst="rect">
            <a:avLst/>
          </a:prstGeom>
          <a:noFill/>
        </p:spPr>
        <p:txBody>
          <a:bodyPr wrap="square" rtlCol="0">
            <a:spAutoFit/>
          </a:bodyPr>
          <a:lstStyle/>
          <a:p>
            <a:pPr algn="just"/>
            <a:r>
              <a:rPr lang="en-GB" dirty="0">
                <a:latin typeface="Helvetica" pitchFamily="2" charset="0"/>
              </a:rPr>
              <a:t>Automatic summarization is the process of reducing a text document with a computer program in order to create a summary that retains the most important points of the original document. As the problem of information overload has grown, and as the quantity of data has increased, so has interest in automatic summarization. Technologies that can make a coherent summary take into account variables such as length, writing style and syntax. An example of the use of summarization technology is search engines such as Google. Document summarization is another.</a:t>
            </a:r>
            <a:endParaRPr lang="en-GH" dirty="0">
              <a:latin typeface="Helvetica" pitchFamily="2" charset="0"/>
            </a:endParaRPr>
          </a:p>
        </p:txBody>
      </p:sp>
      <p:sp>
        <p:nvSpPr>
          <p:cNvPr id="5" name="TextBox 4">
            <a:extLst>
              <a:ext uri="{FF2B5EF4-FFF2-40B4-BE49-F238E27FC236}">
                <a16:creationId xmlns:a16="http://schemas.microsoft.com/office/drawing/2014/main" id="{11A0A78E-D795-40EF-525F-819A9AD08E40}"/>
              </a:ext>
            </a:extLst>
          </p:cNvPr>
          <p:cNvSpPr txBox="1"/>
          <p:nvPr/>
        </p:nvSpPr>
        <p:spPr>
          <a:xfrm>
            <a:off x="6128193" y="2900259"/>
            <a:ext cx="5161367" cy="1477328"/>
          </a:xfrm>
          <a:prstGeom prst="rect">
            <a:avLst/>
          </a:prstGeom>
          <a:noFill/>
        </p:spPr>
        <p:txBody>
          <a:bodyPr wrap="square" rtlCol="0">
            <a:spAutoFit/>
          </a:bodyPr>
          <a:lstStyle/>
          <a:p>
            <a:r>
              <a:rPr lang="en-GB" dirty="0">
                <a:solidFill>
                  <a:srgbClr val="000000"/>
                </a:solidFill>
                <a:effectLst/>
                <a:latin typeface="Helvetica" pitchFamily="2" charset="0"/>
              </a:rPr>
              <a:t>Automatic summarization is the process of reducing a text document with a computer program in order to create a summary that retains the most important points of the original document.</a:t>
            </a:r>
          </a:p>
        </p:txBody>
      </p:sp>
    </p:spTree>
    <p:extLst>
      <p:ext uri="{BB962C8B-B14F-4D97-AF65-F5344CB8AC3E}">
        <p14:creationId xmlns:p14="http://schemas.microsoft.com/office/powerpoint/2010/main" val="2894803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marL="0" indent="0">
              <a:lnSpc>
                <a:spcPct val="150000"/>
              </a:lnSpc>
              <a:buNone/>
            </a:pPr>
            <a:r>
              <a:rPr lang="en-GH" b="1" dirty="0">
                <a:latin typeface="Helvetica" pitchFamily="2" charset="0"/>
              </a:rPr>
              <a:t>Generating T/F Questions</a:t>
            </a:r>
            <a:endParaRPr lang="en-GH" sz="4400" b="1" dirty="0">
              <a:latin typeface="Helvetica" pitchFamily="2" charset="0"/>
            </a:endParaRP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indent="0">
              <a:lnSpc>
                <a:spcPct val="150000"/>
              </a:lnSpc>
              <a:buNone/>
            </a:pPr>
            <a:r>
              <a:rPr lang="en-GH" sz="4000" b="1" dirty="0">
                <a:latin typeface="Helvetica" pitchFamily="2" charset="0"/>
              </a:rPr>
              <a:t>False Question</a:t>
            </a:r>
          </a:p>
          <a:p>
            <a:pPr>
              <a:lnSpc>
                <a:spcPct val="150000"/>
              </a:lnSpc>
            </a:pPr>
            <a:r>
              <a:rPr lang="en-GH" sz="4000" dirty="0">
                <a:latin typeface="Helvetica" pitchFamily="2" charset="0"/>
              </a:rPr>
              <a:t>Add or remove negation</a:t>
            </a:r>
          </a:p>
          <a:p>
            <a:pPr>
              <a:lnSpc>
                <a:spcPct val="150000"/>
              </a:lnSpc>
            </a:pPr>
            <a:r>
              <a:rPr lang="en-GH" sz="4000" dirty="0">
                <a:latin typeface="Helvetica" pitchFamily="2" charset="0"/>
              </a:rPr>
              <a:t>Changing noun/verb phrases</a:t>
            </a:r>
          </a:p>
          <a:p>
            <a:pPr>
              <a:lnSpc>
                <a:spcPct val="150000"/>
              </a:lnSpc>
            </a:pPr>
            <a:r>
              <a:rPr lang="en-GH" sz="4000" dirty="0">
                <a:latin typeface="Helvetica" pitchFamily="2" charset="0"/>
              </a:rPr>
              <a:t>Changing name entities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30828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marL="0" indent="0">
              <a:lnSpc>
                <a:spcPct val="150000"/>
              </a:lnSpc>
              <a:buNone/>
            </a:pPr>
            <a:r>
              <a:rPr lang="en-GH" b="1" dirty="0">
                <a:latin typeface="Helvetica" pitchFamily="2" charset="0"/>
              </a:rPr>
              <a:t>Generating T/F Questions</a:t>
            </a:r>
            <a:endParaRPr lang="en-GH" sz="4400" b="1" dirty="0">
              <a:latin typeface="Helvetica" pitchFamily="2" charset="0"/>
            </a:endParaRP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indent="0">
              <a:lnSpc>
                <a:spcPct val="150000"/>
              </a:lnSpc>
              <a:buNone/>
            </a:pPr>
            <a:r>
              <a:rPr lang="en-GH" sz="4000" b="1" dirty="0">
                <a:latin typeface="Helvetica" pitchFamily="2" charset="0"/>
              </a:rPr>
              <a:t>False Question</a:t>
            </a:r>
          </a:p>
          <a:p>
            <a:pPr>
              <a:lnSpc>
                <a:spcPct val="150000"/>
              </a:lnSpc>
            </a:pPr>
            <a:r>
              <a:rPr lang="en-GH" sz="4000" dirty="0">
                <a:latin typeface="Helvetica" pitchFamily="2" charset="0"/>
              </a:rPr>
              <a:t>Adding or removing negation</a:t>
            </a:r>
          </a:p>
          <a:p>
            <a:pPr lvl="1">
              <a:lnSpc>
                <a:spcPct val="150000"/>
              </a:lnSpc>
            </a:pPr>
            <a:r>
              <a:rPr lang="en-GB" sz="3600" dirty="0">
                <a:latin typeface="Helvetica" pitchFamily="2" charset="0"/>
              </a:rPr>
              <a:t>E</a:t>
            </a:r>
            <a:r>
              <a:rPr lang="en-GH" sz="3600" dirty="0">
                <a:latin typeface="Helvetica" pitchFamily="2" charset="0"/>
              </a:rPr>
              <a:t>.g., Birds can fly -&gt; Birds cannot fly.</a:t>
            </a:r>
          </a:p>
          <a:p>
            <a:pPr>
              <a:lnSpc>
                <a:spcPct val="150000"/>
              </a:lnSpc>
            </a:pPr>
            <a:r>
              <a:rPr lang="en-GH" sz="4000" b="1" dirty="0">
                <a:latin typeface="Helvetica" pitchFamily="2" charset="0"/>
              </a:rPr>
              <a:t>Replacing the ending of the sentence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2261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GH" sz="4400" b="1" dirty="0">
                <a:latin typeface="Helvetica" pitchFamily="2" charset="0"/>
              </a:rPr>
              <a:t>Replacing the ending of the sentence</a:t>
            </a: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indent="0">
              <a:lnSpc>
                <a:spcPct val="150000"/>
              </a:lnSpc>
              <a:buNone/>
            </a:pPr>
            <a:r>
              <a:rPr lang="en-GH" sz="4000" b="1" dirty="0">
                <a:latin typeface="Helvetica" pitchFamily="2" charset="0"/>
              </a:rPr>
              <a:t>The idea</a:t>
            </a:r>
          </a:p>
          <a:p>
            <a:pPr lvl="1">
              <a:lnSpc>
                <a:spcPct val="150000"/>
              </a:lnSpc>
            </a:pPr>
            <a:r>
              <a:rPr lang="en-GH" sz="3600" dirty="0">
                <a:latin typeface="Helvetica" pitchFamily="2" charset="0"/>
              </a:rPr>
              <a:t>Remove the ending of the sentence</a:t>
            </a:r>
          </a:p>
          <a:p>
            <a:pPr lvl="1">
              <a:lnSpc>
                <a:spcPct val="150000"/>
              </a:lnSpc>
            </a:pPr>
            <a:r>
              <a:rPr lang="en-GH" sz="3600" dirty="0">
                <a:latin typeface="Helvetica" pitchFamily="2" charset="0"/>
              </a:rPr>
              <a:t>Auto complete the sentence using </a:t>
            </a:r>
            <a:r>
              <a:rPr lang="en-GH" sz="3600" b="1" i="1" dirty="0">
                <a:latin typeface="Helvetica" pitchFamily="2" charset="0"/>
              </a:rPr>
              <a:t>GPT-2</a:t>
            </a:r>
          </a:p>
          <a:p>
            <a:pPr lvl="1">
              <a:lnSpc>
                <a:spcPct val="150000"/>
              </a:lnSpc>
            </a:pPr>
            <a:r>
              <a:rPr lang="en-GH" sz="3600" dirty="0">
                <a:latin typeface="Helvetica" pitchFamily="2" charset="0"/>
              </a:rPr>
              <a:t>Check for similarity with the original sentence </a:t>
            </a:r>
          </a:p>
          <a:p>
            <a:pPr lvl="1">
              <a:lnSpc>
                <a:spcPct val="150000"/>
              </a:lnSpc>
            </a:pPr>
            <a:r>
              <a:rPr lang="en-GH" sz="3600" dirty="0">
                <a:latin typeface="Helvetica" pitchFamily="2" charset="0"/>
              </a:rPr>
              <a:t>Pick the dissimilar one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20756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GH" sz="4400" b="1" dirty="0">
                <a:latin typeface="Helvetica" pitchFamily="2" charset="0"/>
              </a:rPr>
              <a:t>How do you break the sentence?</a:t>
            </a: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indent="0">
              <a:lnSpc>
                <a:spcPct val="150000"/>
              </a:lnSpc>
              <a:buNone/>
            </a:pPr>
            <a:r>
              <a:rPr lang="en-GH" sz="3600" b="1" dirty="0">
                <a:latin typeface="Helvetica" pitchFamily="2" charset="0"/>
              </a:rPr>
              <a:t>Idea</a:t>
            </a:r>
          </a:p>
          <a:p>
            <a:pPr lvl="1">
              <a:lnSpc>
                <a:spcPct val="150000"/>
              </a:lnSpc>
            </a:pPr>
            <a:r>
              <a:rPr lang="en-GH" sz="3200" dirty="0">
                <a:latin typeface="Helvetica" pitchFamily="2" charset="0"/>
              </a:rPr>
              <a:t>Remove the last verb phrase or noun phrase</a:t>
            </a:r>
          </a:p>
          <a:p>
            <a:pPr marL="0" indent="0">
              <a:lnSpc>
                <a:spcPct val="150000"/>
              </a:lnSpc>
              <a:buNone/>
            </a:pPr>
            <a:r>
              <a:rPr lang="en-GH" sz="3600" b="1" dirty="0">
                <a:latin typeface="Helvetica" pitchFamily="2" charset="0"/>
              </a:rPr>
              <a:t>How</a:t>
            </a:r>
          </a:p>
          <a:p>
            <a:pPr>
              <a:lnSpc>
                <a:spcPct val="150000"/>
              </a:lnSpc>
            </a:pPr>
            <a:r>
              <a:rPr lang="en-GH" sz="3600" dirty="0">
                <a:latin typeface="Helvetica" pitchFamily="2" charset="0"/>
              </a:rPr>
              <a:t>We need a parser to break the sentence into it’s contituents</a:t>
            </a:r>
          </a:p>
          <a:p>
            <a:pPr>
              <a:lnSpc>
                <a:spcPct val="150000"/>
              </a:lnSpc>
            </a:pPr>
            <a:r>
              <a:rPr lang="en-GH" sz="3600" dirty="0">
                <a:latin typeface="Helvetica" pitchFamily="2" charset="0"/>
              </a:rPr>
              <a:t>Use </a:t>
            </a:r>
            <a:r>
              <a:rPr lang="en-GH" sz="3600" b="1" dirty="0">
                <a:latin typeface="Helvetica" pitchFamily="2" charset="0"/>
              </a:rPr>
              <a:t>Berkley Constituency Parser </a:t>
            </a:r>
          </a:p>
          <a:p>
            <a:pPr marL="0" indent="0">
              <a:lnSpc>
                <a:spcPct val="150000"/>
              </a:lnSpc>
              <a:buNone/>
            </a:pPr>
            <a:endParaRPr lang="en-GH" sz="3600" b="1"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69603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GH" sz="4400" b="1" dirty="0">
                <a:latin typeface="Helvetica" pitchFamily="2" charset="0"/>
              </a:rPr>
              <a:t>Berkley constituency Parser</a:t>
            </a: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indent="0">
              <a:lnSpc>
                <a:spcPct val="150000"/>
              </a:lnSpc>
              <a:buNone/>
            </a:pPr>
            <a:r>
              <a:rPr lang="en-GH" sz="3600" dirty="0">
                <a:latin typeface="Helvetica" pitchFamily="2" charset="0"/>
              </a:rPr>
              <a:t>Original</a:t>
            </a:r>
          </a:p>
          <a:p>
            <a:pPr marL="0" indent="0">
              <a:lnSpc>
                <a:spcPct val="150000"/>
              </a:lnSpc>
              <a:buNone/>
            </a:pPr>
            <a:r>
              <a:rPr lang="en-GH" sz="3600" dirty="0">
                <a:latin typeface="Helvetica" pitchFamily="2" charset="0"/>
              </a:rPr>
              <a:t>The man </a:t>
            </a:r>
            <a:r>
              <a:rPr lang="en-GH" sz="3600" u="sng" dirty="0">
                <a:latin typeface="Helvetica" pitchFamily="2" charset="0"/>
              </a:rPr>
              <a:t>was sitting</a:t>
            </a:r>
            <a:r>
              <a:rPr lang="en-GH" sz="3600" dirty="0">
                <a:latin typeface="Helvetica" pitchFamily="2" charset="0"/>
              </a:rPr>
              <a:t> </a:t>
            </a:r>
            <a:r>
              <a:rPr lang="en-GH" sz="3600" u="sng" strike="sngStrike" dirty="0">
                <a:solidFill>
                  <a:srgbClr val="FF0000"/>
                </a:solidFill>
                <a:latin typeface="Helvetica" pitchFamily="2" charset="0"/>
              </a:rPr>
              <a:t>under the tree.</a:t>
            </a:r>
          </a:p>
          <a:p>
            <a:pPr marL="0" indent="0">
              <a:lnSpc>
                <a:spcPct val="150000"/>
              </a:lnSpc>
              <a:buNone/>
            </a:pPr>
            <a:r>
              <a:rPr lang="en-GH" sz="3600" u="sng" dirty="0">
                <a:latin typeface="Helvetica" pitchFamily="2" charset="0"/>
              </a:rPr>
              <a:t>  </a:t>
            </a:r>
          </a:p>
          <a:p>
            <a:pPr marL="0" indent="0">
              <a:lnSpc>
                <a:spcPct val="150000"/>
              </a:lnSpc>
              <a:buNone/>
            </a:pPr>
            <a:endParaRPr lang="en-GH" sz="3600" i="1" dirty="0">
              <a:latin typeface="Helvetica" pitchFamily="2" charset="0"/>
            </a:endParaRPr>
          </a:p>
          <a:p>
            <a:pPr marL="0" indent="0">
              <a:lnSpc>
                <a:spcPct val="150000"/>
              </a:lnSpc>
              <a:buNone/>
            </a:pPr>
            <a:r>
              <a:rPr lang="en-GH" sz="3600" dirty="0">
                <a:latin typeface="Helvetica" pitchFamily="2" charset="0"/>
              </a:rPr>
              <a:t>The man was sitting </a:t>
            </a:r>
          </a:p>
          <a:p>
            <a:pPr marL="0" indent="0">
              <a:lnSpc>
                <a:spcPct val="150000"/>
              </a:lnSpc>
              <a:buNone/>
            </a:pPr>
            <a:endParaRPr lang="en-GH" sz="3600"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15C29DEC-1D5D-83B4-CC6D-C70B14E08E0C}"/>
              </a:ext>
            </a:extLst>
          </p:cNvPr>
          <p:cNvSpPr txBox="1"/>
          <p:nvPr/>
        </p:nvSpPr>
        <p:spPr>
          <a:xfrm>
            <a:off x="2957814" y="3274405"/>
            <a:ext cx="1614185" cy="369332"/>
          </a:xfrm>
          <a:prstGeom prst="rect">
            <a:avLst/>
          </a:prstGeom>
          <a:noFill/>
        </p:spPr>
        <p:txBody>
          <a:bodyPr wrap="square" rtlCol="0">
            <a:spAutoFit/>
          </a:bodyPr>
          <a:lstStyle/>
          <a:p>
            <a:r>
              <a:rPr lang="en-GH" dirty="0"/>
              <a:t>Verb phrase</a:t>
            </a:r>
          </a:p>
        </p:txBody>
      </p:sp>
      <p:sp>
        <p:nvSpPr>
          <p:cNvPr id="5" name="TextBox 4">
            <a:extLst>
              <a:ext uri="{FF2B5EF4-FFF2-40B4-BE49-F238E27FC236}">
                <a16:creationId xmlns:a16="http://schemas.microsoft.com/office/drawing/2014/main" id="{F9F89EED-3384-67A5-5EA6-CE7EC9D16AD3}"/>
              </a:ext>
            </a:extLst>
          </p:cNvPr>
          <p:cNvSpPr txBox="1"/>
          <p:nvPr/>
        </p:nvSpPr>
        <p:spPr>
          <a:xfrm>
            <a:off x="5402477" y="3300263"/>
            <a:ext cx="1975353" cy="369332"/>
          </a:xfrm>
          <a:prstGeom prst="rect">
            <a:avLst/>
          </a:prstGeom>
          <a:noFill/>
        </p:spPr>
        <p:txBody>
          <a:bodyPr wrap="square" rtlCol="0">
            <a:spAutoFit/>
          </a:bodyPr>
          <a:lstStyle/>
          <a:p>
            <a:r>
              <a:rPr lang="en-GH" dirty="0"/>
              <a:t>Noun phrase</a:t>
            </a:r>
          </a:p>
        </p:txBody>
      </p:sp>
      <p:sp>
        <p:nvSpPr>
          <p:cNvPr id="6" name="TextBox 5">
            <a:extLst>
              <a:ext uri="{FF2B5EF4-FFF2-40B4-BE49-F238E27FC236}">
                <a16:creationId xmlns:a16="http://schemas.microsoft.com/office/drawing/2014/main" id="{18C9F67D-6182-62D6-D86E-C463B0FF439D}"/>
              </a:ext>
            </a:extLst>
          </p:cNvPr>
          <p:cNvSpPr txBox="1"/>
          <p:nvPr/>
        </p:nvSpPr>
        <p:spPr>
          <a:xfrm>
            <a:off x="4872624" y="4823345"/>
            <a:ext cx="5210828" cy="1754326"/>
          </a:xfrm>
          <a:prstGeom prst="rect">
            <a:avLst/>
          </a:prstGeom>
          <a:noFill/>
        </p:spPr>
        <p:txBody>
          <a:bodyPr wrap="square" rtlCol="0">
            <a:spAutoFit/>
          </a:bodyPr>
          <a:lstStyle/>
          <a:p>
            <a:pPr marL="285750" indent="-285750">
              <a:buFont typeface="Arial" panose="020B0604020202020204" pitchFamily="34" charset="0"/>
              <a:buChar char="•"/>
            </a:pPr>
            <a:r>
              <a:rPr lang="en-GH" sz="3600" dirty="0"/>
              <a:t>in the leaving room</a:t>
            </a:r>
          </a:p>
          <a:p>
            <a:pPr marL="285750" indent="-285750">
              <a:buFont typeface="Arial" panose="020B0604020202020204" pitchFamily="34" charset="0"/>
              <a:buChar char="•"/>
            </a:pPr>
            <a:r>
              <a:rPr lang="en-GB" sz="3600" dirty="0"/>
              <a:t>b</a:t>
            </a:r>
            <a:r>
              <a:rPr lang="en-GH" sz="3600" dirty="0"/>
              <a:t>eside the plant</a:t>
            </a:r>
          </a:p>
          <a:p>
            <a:pPr marL="285750" indent="-285750">
              <a:buFont typeface="Arial" panose="020B0604020202020204" pitchFamily="34" charset="0"/>
              <a:buChar char="•"/>
            </a:pPr>
            <a:r>
              <a:rPr lang="en-GB" sz="3600" dirty="0"/>
              <a:t>i</a:t>
            </a:r>
            <a:r>
              <a:rPr lang="en-GH" sz="3600" dirty="0"/>
              <a:t>n the park</a:t>
            </a:r>
          </a:p>
        </p:txBody>
      </p:sp>
      <p:sp>
        <p:nvSpPr>
          <p:cNvPr id="7" name="Down Arrow 6">
            <a:extLst>
              <a:ext uri="{FF2B5EF4-FFF2-40B4-BE49-F238E27FC236}">
                <a16:creationId xmlns:a16="http://schemas.microsoft.com/office/drawing/2014/main" id="{5A2CBA64-4D9A-9840-02DC-C4DB9BD63A50}"/>
              </a:ext>
            </a:extLst>
          </p:cNvPr>
          <p:cNvSpPr/>
          <p:nvPr/>
        </p:nvSpPr>
        <p:spPr>
          <a:xfrm>
            <a:off x="1870553" y="4601497"/>
            <a:ext cx="475989" cy="8642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9" name="TextBox 8">
            <a:extLst>
              <a:ext uri="{FF2B5EF4-FFF2-40B4-BE49-F238E27FC236}">
                <a16:creationId xmlns:a16="http://schemas.microsoft.com/office/drawing/2014/main" id="{505CE449-59FD-FB3C-FE42-A5AE1D24F473}"/>
              </a:ext>
            </a:extLst>
          </p:cNvPr>
          <p:cNvSpPr txBox="1"/>
          <p:nvPr/>
        </p:nvSpPr>
        <p:spPr>
          <a:xfrm>
            <a:off x="1403786" y="4149353"/>
            <a:ext cx="1614185" cy="369332"/>
          </a:xfrm>
          <a:prstGeom prst="rect">
            <a:avLst/>
          </a:prstGeom>
          <a:noFill/>
        </p:spPr>
        <p:txBody>
          <a:bodyPr wrap="square" rtlCol="0">
            <a:spAutoFit/>
          </a:bodyPr>
          <a:lstStyle/>
          <a:p>
            <a:r>
              <a:rPr lang="en-GH" b="1" dirty="0"/>
              <a:t>Goes to GPT</a:t>
            </a:r>
          </a:p>
        </p:txBody>
      </p:sp>
      <p:sp>
        <p:nvSpPr>
          <p:cNvPr id="11" name="TextBox 10">
            <a:extLst>
              <a:ext uri="{FF2B5EF4-FFF2-40B4-BE49-F238E27FC236}">
                <a16:creationId xmlns:a16="http://schemas.microsoft.com/office/drawing/2014/main" id="{6152BDF0-1AFA-B4EB-0AA5-0043CA4FA405}"/>
              </a:ext>
            </a:extLst>
          </p:cNvPr>
          <p:cNvSpPr txBox="1"/>
          <p:nvPr/>
        </p:nvSpPr>
        <p:spPr>
          <a:xfrm>
            <a:off x="5810629" y="4235403"/>
            <a:ext cx="1614185" cy="369332"/>
          </a:xfrm>
          <a:prstGeom prst="rect">
            <a:avLst/>
          </a:prstGeom>
          <a:noFill/>
        </p:spPr>
        <p:txBody>
          <a:bodyPr wrap="square" rtlCol="0">
            <a:spAutoFit/>
          </a:bodyPr>
          <a:lstStyle/>
          <a:p>
            <a:r>
              <a:rPr lang="en-GH" b="1" dirty="0"/>
              <a:t>GPT gives</a:t>
            </a:r>
          </a:p>
        </p:txBody>
      </p:sp>
    </p:spTree>
    <p:extLst>
      <p:ext uri="{BB962C8B-B14F-4D97-AF65-F5344CB8AC3E}">
        <p14:creationId xmlns:p14="http://schemas.microsoft.com/office/powerpoint/2010/main" val="4112151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GH" sz="4400" b="1" dirty="0">
                <a:latin typeface="Helvetica" pitchFamily="2" charset="0"/>
              </a:rPr>
              <a:t>Generating MCQ</a:t>
            </a: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indent="0">
              <a:lnSpc>
                <a:spcPct val="150000"/>
              </a:lnSpc>
              <a:buNone/>
            </a:pPr>
            <a:r>
              <a:rPr lang="en-GH" sz="3600" b="1" dirty="0">
                <a:latin typeface="Helvetica" pitchFamily="2" charset="0"/>
              </a:rPr>
              <a:t>Idea</a:t>
            </a:r>
          </a:p>
          <a:p>
            <a:pPr lvl="1">
              <a:lnSpc>
                <a:spcPct val="150000"/>
              </a:lnSpc>
            </a:pPr>
            <a:r>
              <a:rPr lang="en-GH" sz="3200" dirty="0">
                <a:latin typeface="Helvetica" pitchFamily="2" charset="0"/>
              </a:rPr>
              <a:t>Train a model that takes a statement (context) as an input </a:t>
            </a:r>
          </a:p>
          <a:p>
            <a:pPr lvl="1">
              <a:lnSpc>
                <a:spcPct val="150000"/>
              </a:lnSpc>
            </a:pPr>
            <a:r>
              <a:rPr lang="en-GH" sz="3200" dirty="0">
                <a:latin typeface="Helvetica" pitchFamily="2" charset="0"/>
              </a:rPr>
              <a:t>Outputs a question</a:t>
            </a:r>
          </a:p>
          <a:p>
            <a:pPr marL="457200" lvl="1" indent="0">
              <a:lnSpc>
                <a:spcPct val="150000"/>
              </a:lnSpc>
              <a:buNone/>
            </a:pPr>
            <a:endParaRPr lang="en-GH" sz="3200" dirty="0">
              <a:latin typeface="Helvetica" pitchFamily="2" charset="0"/>
            </a:endParaRPr>
          </a:p>
        </p:txBody>
      </p:sp>
      <p:sp>
        <p:nvSpPr>
          <p:cNvPr id="13" name="Rectangle 12">
            <a:extLst>
              <a:ext uri="{FF2B5EF4-FFF2-40B4-BE49-F238E27FC236}">
                <a16:creationId xmlns:a16="http://schemas.microsoft.com/office/drawing/2014/main" id="{AD4E5B16-9D09-579F-0F50-7CE0C4293E07}"/>
              </a:ext>
            </a:extLst>
          </p:cNvPr>
          <p:cNvSpPr/>
          <p:nvPr/>
        </p:nvSpPr>
        <p:spPr>
          <a:xfrm>
            <a:off x="5160723" y="5089698"/>
            <a:ext cx="1653436" cy="1135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dirty="0"/>
              <a:t>Model</a:t>
            </a:r>
          </a:p>
        </p:txBody>
      </p:sp>
      <p:cxnSp>
        <p:nvCxnSpPr>
          <p:cNvPr id="17" name="Straight Arrow Connector 16">
            <a:extLst>
              <a:ext uri="{FF2B5EF4-FFF2-40B4-BE49-F238E27FC236}">
                <a16:creationId xmlns:a16="http://schemas.microsoft.com/office/drawing/2014/main" id="{33F6B45C-86D0-0130-9C77-4E1EACDD1433}"/>
              </a:ext>
            </a:extLst>
          </p:cNvPr>
          <p:cNvCxnSpPr>
            <a:cxnSpLocks/>
          </p:cNvCxnSpPr>
          <p:nvPr/>
        </p:nvCxnSpPr>
        <p:spPr>
          <a:xfrm flipV="1">
            <a:off x="3256767" y="5574082"/>
            <a:ext cx="1903956" cy="19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40993A7-1800-747E-EACE-D2E3E179F8CB}"/>
              </a:ext>
            </a:extLst>
          </p:cNvPr>
          <p:cNvCxnSpPr>
            <a:cxnSpLocks/>
          </p:cNvCxnSpPr>
          <p:nvPr/>
        </p:nvCxnSpPr>
        <p:spPr>
          <a:xfrm>
            <a:off x="6864263" y="5574082"/>
            <a:ext cx="1603331" cy="19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5ABAFE8-A656-1A00-0AB3-0BB683885B45}"/>
              </a:ext>
            </a:extLst>
          </p:cNvPr>
          <p:cNvSpPr txBox="1"/>
          <p:nvPr/>
        </p:nvSpPr>
        <p:spPr>
          <a:xfrm>
            <a:off x="3532340" y="5196354"/>
            <a:ext cx="914400" cy="369332"/>
          </a:xfrm>
          <a:prstGeom prst="rect">
            <a:avLst/>
          </a:prstGeom>
          <a:noFill/>
        </p:spPr>
        <p:txBody>
          <a:bodyPr wrap="square" rtlCol="0">
            <a:spAutoFit/>
          </a:bodyPr>
          <a:lstStyle/>
          <a:p>
            <a:r>
              <a:rPr lang="en-GH" dirty="0"/>
              <a:t>Context</a:t>
            </a:r>
          </a:p>
        </p:txBody>
      </p:sp>
      <p:sp>
        <p:nvSpPr>
          <p:cNvPr id="23" name="TextBox 22">
            <a:extLst>
              <a:ext uri="{FF2B5EF4-FFF2-40B4-BE49-F238E27FC236}">
                <a16:creationId xmlns:a16="http://schemas.microsoft.com/office/drawing/2014/main" id="{FD71A269-DC68-2BAC-6C31-EEC0C1A22B93}"/>
              </a:ext>
            </a:extLst>
          </p:cNvPr>
          <p:cNvSpPr txBox="1"/>
          <p:nvPr/>
        </p:nvSpPr>
        <p:spPr>
          <a:xfrm>
            <a:off x="7308109" y="5224630"/>
            <a:ext cx="1159485" cy="369332"/>
          </a:xfrm>
          <a:prstGeom prst="rect">
            <a:avLst/>
          </a:prstGeom>
          <a:noFill/>
        </p:spPr>
        <p:txBody>
          <a:bodyPr wrap="square" rtlCol="0">
            <a:spAutoFit/>
          </a:bodyPr>
          <a:lstStyle/>
          <a:p>
            <a:r>
              <a:rPr lang="en-GH" dirty="0"/>
              <a:t>Question</a:t>
            </a:r>
          </a:p>
        </p:txBody>
      </p:sp>
    </p:spTree>
    <p:extLst>
      <p:ext uri="{BB962C8B-B14F-4D97-AF65-F5344CB8AC3E}">
        <p14:creationId xmlns:p14="http://schemas.microsoft.com/office/powerpoint/2010/main" val="421861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0E55B-E8CB-4071-06FD-39A587242727}"/>
              </a:ext>
            </a:extLst>
          </p:cNvPr>
          <p:cNvSpPr>
            <a:spLocks noGrp="1"/>
          </p:cNvSpPr>
          <p:nvPr>
            <p:ph type="title"/>
          </p:nvPr>
        </p:nvSpPr>
        <p:spPr>
          <a:xfrm>
            <a:off x="640080" y="325369"/>
            <a:ext cx="4368602" cy="1956841"/>
          </a:xfrm>
        </p:spPr>
        <p:txBody>
          <a:bodyPr anchor="b">
            <a:normAutofit/>
          </a:bodyPr>
          <a:lstStyle/>
          <a:p>
            <a:r>
              <a:rPr lang="en-GH" sz="5400" b="1">
                <a:latin typeface="Helvetica" pitchFamily="2" charset="0"/>
              </a:rPr>
              <a:t>Outline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F9D401-8DB4-F8D4-C7DC-8D348BA1A5AB}"/>
              </a:ext>
            </a:extLst>
          </p:cNvPr>
          <p:cNvSpPr>
            <a:spLocks noGrp="1"/>
          </p:cNvSpPr>
          <p:nvPr>
            <p:ph idx="1"/>
          </p:nvPr>
        </p:nvSpPr>
        <p:spPr>
          <a:xfrm>
            <a:off x="640080" y="2872899"/>
            <a:ext cx="10953206" cy="3320668"/>
          </a:xfrm>
        </p:spPr>
        <p:txBody>
          <a:bodyPr>
            <a:noAutofit/>
          </a:bodyPr>
          <a:lstStyle/>
          <a:p>
            <a:r>
              <a:rPr lang="en-GH" sz="4400" dirty="0">
                <a:latin typeface="Helvetica" pitchFamily="2" charset="0"/>
              </a:rPr>
              <a:t>Introduction </a:t>
            </a:r>
          </a:p>
          <a:p>
            <a:r>
              <a:rPr lang="en-GH" sz="4400" dirty="0">
                <a:latin typeface="Helvetica" pitchFamily="2" charset="0"/>
              </a:rPr>
              <a:t>What is question generation?</a:t>
            </a:r>
          </a:p>
          <a:p>
            <a:r>
              <a:rPr lang="en-GH" sz="4400" dirty="0">
                <a:latin typeface="Helvetica" pitchFamily="2" charset="0"/>
              </a:rPr>
              <a:t>The traditional approach</a:t>
            </a:r>
          </a:p>
          <a:p>
            <a:r>
              <a:rPr lang="en-GH" sz="4400" b="1" dirty="0">
                <a:latin typeface="Helvetica" pitchFamily="2" charset="0"/>
              </a:rPr>
              <a:t>The multimodal approach</a:t>
            </a:r>
          </a:p>
          <a:p>
            <a:endParaRPr lang="en-GH" sz="4400" dirty="0">
              <a:latin typeface="Helvetica" pitchFamily="2" charset="0"/>
            </a:endParaRPr>
          </a:p>
        </p:txBody>
      </p:sp>
    </p:spTree>
    <p:extLst>
      <p:ext uri="{BB962C8B-B14F-4D97-AF65-F5344CB8AC3E}">
        <p14:creationId xmlns:p14="http://schemas.microsoft.com/office/powerpoint/2010/main" val="3008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GH" sz="4400" b="1" dirty="0">
                <a:latin typeface="Helvetica" pitchFamily="2" charset="0"/>
              </a:rPr>
              <a:t>How: Models need data</a:t>
            </a: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indent="0">
              <a:lnSpc>
                <a:spcPct val="150000"/>
              </a:lnSpc>
              <a:buNone/>
            </a:pPr>
            <a:r>
              <a:rPr lang="en-GH" sz="3600" dirty="0">
                <a:latin typeface="Helvetica" pitchFamily="2" charset="0"/>
              </a:rPr>
              <a:t>Using the Standford Question Answering Dataset (</a:t>
            </a:r>
            <a:r>
              <a:rPr lang="en-GH" sz="3600" b="1" dirty="0">
                <a:latin typeface="Helvetica" pitchFamily="2" charset="0"/>
              </a:rPr>
              <a:t>SQuaD</a:t>
            </a:r>
            <a:r>
              <a:rPr lang="en-GH" sz="3600" dirty="0">
                <a:latin typeface="Helvetica" pitchFamily="2" charset="0"/>
              </a:rPr>
              <a:t>)</a:t>
            </a:r>
          </a:p>
          <a:p>
            <a:pPr marL="0" indent="0">
              <a:lnSpc>
                <a:spcPct val="150000"/>
              </a:lnSpc>
              <a:buNone/>
            </a:pPr>
            <a:endParaRPr lang="en-GH" sz="3600"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4">
            <a:extLst>
              <a:ext uri="{FF2B5EF4-FFF2-40B4-BE49-F238E27FC236}">
                <a16:creationId xmlns:a16="http://schemas.microsoft.com/office/drawing/2014/main" id="{07BDF981-28C0-8476-AD0F-0C9C54FD7AA6}"/>
              </a:ext>
            </a:extLst>
          </p:cNvPr>
          <p:cNvGraphicFramePr>
            <a:graphicFrameLocks noGrp="1"/>
          </p:cNvGraphicFramePr>
          <p:nvPr>
            <p:extLst>
              <p:ext uri="{D42A27DB-BD31-4B8C-83A1-F6EECF244321}">
                <p14:modId xmlns:p14="http://schemas.microsoft.com/office/powerpoint/2010/main" val="3780271516"/>
              </p:ext>
            </p:extLst>
          </p:nvPr>
        </p:nvGraphicFramePr>
        <p:xfrm>
          <a:off x="670704" y="3958947"/>
          <a:ext cx="11188192" cy="3022582"/>
        </p:xfrm>
        <a:graphic>
          <a:graphicData uri="http://schemas.openxmlformats.org/drawingml/2006/table">
            <a:tbl>
              <a:tblPr firstRow="1" bandRow="1">
                <a:tableStyleId>{5C22544A-7EE6-4342-B048-85BDC9FD1C3A}</a:tableStyleId>
              </a:tblPr>
              <a:tblGrid>
                <a:gridCol w="3350151">
                  <a:extLst>
                    <a:ext uri="{9D8B030D-6E8A-4147-A177-3AD203B41FA5}">
                      <a16:colId xmlns:a16="http://schemas.microsoft.com/office/drawing/2014/main" val="1702660913"/>
                    </a:ext>
                  </a:extLst>
                </a:gridCol>
                <a:gridCol w="2243945">
                  <a:extLst>
                    <a:ext uri="{9D8B030D-6E8A-4147-A177-3AD203B41FA5}">
                      <a16:colId xmlns:a16="http://schemas.microsoft.com/office/drawing/2014/main" val="2242736973"/>
                    </a:ext>
                  </a:extLst>
                </a:gridCol>
                <a:gridCol w="2797048">
                  <a:extLst>
                    <a:ext uri="{9D8B030D-6E8A-4147-A177-3AD203B41FA5}">
                      <a16:colId xmlns:a16="http://schemas.microsoft.com/office/drawing/2014/main" val="3130593103"/>
                    </a:ext>
                  </a:extLst>
                </a:gridCol>
                <a:gridCol w="2797048">
                  <a:extLst>
                    <a:ext uri="{9D8B030D-6E8A-4147-A177-3AD203B41FA5}">
                      <a16:colId xmlns:a16="http://schemas.microsoft.com/office/drawing/2014/main" val="3416054607"/>
                    </a:ext>
                  </a:extLst>
                </a:gridCol>
              </a:tblGrid>
              <a:tr h="779771">
                <a:tc>
                  <a:txBody>
                    <a:bodyPr/>
                    <a:lstStyle/>
                    <a:p>
                      <a:pPr algn="ctr"/>
                      <a:r>
                        <a:rPr lang="en-GH" dirty="0"/>
                        <a:t>Context</a:t>
                      </a:r>
                    </a:p>
                  </a:txBody>
                  <a:tcPr anchor="ctr"/>
                </a:tc>
                <a:tc>
                  <a:txBody>
                    <a:bodyPr/>
                    <a:lstStyle/>
                    <a:p>
                      <a:pPr algn="ctr"/>
                      <a:r>
                        <a:rPr lang="en-GH" dirty="0"/>
                        <a:t>Question</a:t>
                      </a:r>
                    </a:p>
                  </a:txBody>
                  <a:tcPr anchor="ctr"/>
                </a:tc>
                <a:tc>
                  <a:txBody>
                    <a:bodyPr/>
                    <a:lstStyle/>
                    <a:p>
                      <a:pPr algn="ctr"/>
                      <a:r>
                        <a:rPr lang="en-GH" dirty="0"/>
                        <a:t>Answer</a:t>
                      </a:r>
                    </a:p>
                  </a:txBody>
                  <a:tcPr anchor="ctr"/>
                </a:tc>
                <a:tc>
                  <a:txBody>
                    <a:bodyPr/>
                    <a:lstStyle/>
                    <a:p>
                      <a:pPr algn="ctr"/>
                      <a:r>
                        <a:rPr lang="en-GH" dirty="0"/>
                        <a:t>Answer Index</a:t>
                      </a:r>
                    </a:p>
                  </a:txBody>
                  <a:tcPr anchor="ctr"/>
                </a:tc>
                <a:extLst>
                  <a:ext uri="{0D108BD9-81ED-4DB2-BD59-A6C34878D82A}">
                    <a16:rowId xmlns:a16="http://schemas.microsoft.com/office/drawing/2014/main" val="630339925"/>
                  </a:ext>
                </a:extLst>
              </a:tr>
              <a:tr h="1339512">
                <a:tc>
                  <a:txBody>
                    <a:bodyPr/>
                    <a:lstStyle/>
                    <a:p>
                      <a:pPr algn="just"/>
                      <a:r>
                        <a:rPr lang="en-GB" sz="1800" b="0" i="0" kern="1200" dirty="0">
                          <a:solidFill>
                            <a:schemeClr val="dk1"/>
                          </a:solidFill>
                          <a:effectLst/>
                          <a:latin typeface="+mn-lt"/>
                          <a:ea typeface="+mn-ea"/>
                          <a:cs typeface="+mn-cs"/>
                        </a:rPr>
                        <a:t>Photosynthesis is </a:t>
                      </a:r>
                      <a:r>
                        <a:rPr lang="en-GB" sz="1800" b="1" i="0" kern="1200" dirty="0">
                          <a:solidFill>
                            <a:schemeClr val="dk1"/>
                          </a:solidFill>
                          <a:effectLst/>
                          <a:latin typeface="+mn-lt"/>
                          <a:ea typeface="+mn-ea"/>
                          <a:cs typeface="+mn-cs"/>
                        </a:rPr>
                        <a:t>the process by which plants use sunlight, water, and carbon dioxide to create oxygen and energy in the form of sugar</a:t>
                      </a:r>
                      <a:r>
                        <a:rPr lang="en-GB" sz="1800" b="0" i="0" kern="1200" dirty="0">
                          <a:solidFill>
                            <a:schemeClr val="dk1"/>
                          </a:solidFill>
                          <a:effectLst/>
                          <a:latin typeface="+mn-lt"/>
                          <a:ea typeface="+mn-ea"/>
                          <a:cs typeface="+mn-cs"/>
                        </a:rPr>
                        <a:t>.</a:t>
                      </a:r>
                      <a:endParaRPr lang="en-GH" dirty="0"/>
                    </a:p>
                  </a:txBody>
                  <a:tcPr anchor="ctr"/>
                </a:tc>
                <a:tc>
                  <a:txBody>
                    <a:bodyPr/>
                    <a:lstStyle/>
                    <a:p>
                      <a:pPr algn="just"/>
                      <a:r>
                        <a:rPr lang="en-GH" dirty="0"/>
                        <a:t>What is the name of processes by which plants produce their own food?</a:t>
                      </a:r>
                    </a:p>
                  </a:txBody>
                  <a:tcPr anchor="ctr"/>
                </a:tc>
                <a:tc>
                  <a:txBody>
                    <a:bodyPr/>
                    <a:lstStyle/>
                    <a:p>
                      <a:pPr algn="ctr"/>
                      <a:r>
                        <a:rPr lang="en-GH" dirty="0"/>
                        <a:t>Photosynthesis</a:t>
                      </a:r>
                    </a:p>
                  </a:txBody>
                  <a:tcPr anchor="ctr"/>
                </a:tc>
                <a:tc>
                  <a:txBody>
                    <a:bodyPr/>
                    <a:lstStyle/>
                    <a:p>
                      <a:pPr algn="ctr"/>
                      <a:r>
                        <a:rPr lang="en-GH" dirty="0"/>
                        <a:t>0</a:t>
                      </a:r>
                    </a:p>
                  </a:txBody>
                  <a:tcPr anchor="ctr"/>
                </a:tc>
                <a:extLst>
                  <a:ext uri="{0D108BD9-81ED-4DB2-BD59-A6C34878D82A}">
                    <a16:rowId xmlns:a16="http://schemas.microsoft.com/office/drawing/2014/main" val="3867792323"/>
                  </a:ext>
                </a:extLst>
              </a:tr>
              <a:tr h="779771">
                <a:tc>
                  <a:txBody>
                    <a:bodyPr/>
                    <a:lstStyle/>
                    <a:p>
                      <a:endParaRPr lang="en-GH"/>
                    </a:p>
                  </a:txBody>
                  <a:tcPr/>
                </a:tc>
                <a:tc>
                  <a:txBody>
                    <a:bodyPr/>
                    <a:lstStyle/>
                    <a:p>
                      <a:endParaRPr lang="en-GH" dirty="0"/>
                    </a:p>
                  </a:txBody>
                  <a:tcPr/>
                </a:tc>
                <a:tc>
                  <a:txBody>
                    <a:bodyPr/>
                    <a:lstStyle/>
                    <a:p>
                      <a:endParaRPr lang="en-GH"/>
                    </a:p>
                  </a:txBody>
                  <a:tcPr/>
                </a:tc>
                <a:tc>
                  <a:txBody>
                    <a:bodyPr/>
                    <a:lstStyle/>
                    <a:p>
                      <a:endParaRPr lang="en-GH" dirty="0"/>
                    </a:p>
                  </a:txBody>
                  <a:tcPr/>
                </a:tc>
                <a:extLst>
                  <a:ext uri="{0D108BD9-81ED-4DB2-BD59-A6C34878D82A}">
                    <a16:rowId xmlns:a16="http://schemas.microsoft.com/office/drawing/2014/main" val="1793791310"/>
                  </a:ext>
                </a:extLst>
              </a:tr>
            </a:tbl>
          </a:graphicData>
        </a:graphic>
      </p:graphicFrame>
    </p:spTree>
    <p:extLst>
      <p:ext uri="{BB962C8B-B14F-4D97-AF65-F5344CB8AC3E}">
        <p14:creationId xmlns:p14="http://schemas.microsoft.com/office/powerpoint/2010/main" val="384848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GH" sz="4400" b="1" dirty="0">
                <a:latin typeface="Helvetica" pitchFamily="2" charset="0"/>
              </a:rPr>
              <a:t>Model Design</a:t>
            </a: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indent="0">
              <a:lnSpc>
                <a:spcPct val="150000"/>
              </a:lnSpc>
              <a:buNone/>
            </a:pPr>
            <a:r>
              <a:rPr lang="en-GH" sz="3600" dirty="0">
                <a:latin typeface="Helvetica" pitchFamily="2" charset="0"/>
              </a:rPr>
              <a:t>Train a </a:t>
            </a:r>
            <a:r>
              <a:rPr lang="en-GH" sz="3600" i="1" dirty="0">
                <a:latin typeface="Helvetica" pitchFamily="2" charset="0"/>
              </a:rPr>
              <a:t>Seq2Seq</a:t>
            </a:r>
            <a:r>
              <a:rPr lang="en-GH" sz="3600" dirty="0">
                <a:latin typeface="Helvetica" pitchFamily="2" charset="0"/>
              </a:rPr>
              <a:t> model using SQuaD with Question as our target feature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4">
            <a:extLst>
              <a:ext uri="{FF2B5EF4-FFF2-40B4-BE49-F238E27FC236}">
                <a16:creationId xmlns:a16="http://schemas.microsoft.com/office/drawing/2014/main" id="{07BDF981-28C0-8476-AD0F-0C9C54FD7AA6}"/>
              </a:ext>
            </a:extLst>
          </p:cNvPr>
          <p:cNvGraphicFramePr>
            <a:graphicFrameLocks noGrp="1"/>
          </p:cNvGraphicFramePr>
          <p:nvPr>
            <p:extLst>
              <p:ext uri="{D42A27DB-BD31-4B8C-83A1-F6EECF244321}">
                <p14:modId xmlns:p14="http://schemas.microsoft.com/office/powerpoint/2010/main" val="3691151597"/>
              </p:ext>
            </p:extLst>
          </p:nvPr>
        </p:nvGraphicFramePr>
        <p:xfrm>
          <a:off x="670704" y="4059155"/>
          <a:ext cx="11188192" cy="2792842"/>
        </p:xfrm>
        <a:graphic>
          <a:graphicData uri="http://schemas.openxmlformats.org/drawingml/2006/table">
            <a:tbl>
              <a:tblPr firstRow="1" bandRow="1">
                <a:tableStyleId>{5C22544A-7EE6-4342-B048-85BDC9FD1C3A}</a:tableStyleId>
              </a:tblPr>
              <a:tblGrid>
                <a:gridCol w="3350151">
                  <a:extLst>
                    <a:ext uri="{9D8B030D-6E8A-4147-A177-3AD203B41FA5}">
                      <a16:colId xmlns:a16="http://schemas.microsoft.com/office/drawing/2014/main" val="1702660913"/>
                    </a:ext>
                  </a:extLst>
                </a:gridCol>
                <a:gridCol w="2243945">
                  <a:extLst>
                    <a:ext uri="{9D8B030D-6E8A-4147-A177-3AD203B41FA5}">
                      <a16:colId xmlns:a16="http://schemas.microsoft.com/office/drawing/2014/main" val="2242736973"/>
                    </a:ext>
                  </a:extLst>
                </a:gridCol>
                <a:gridCol w="2797048">
                  <a:extLst>
                    <a:ext uri="{9D8B030D-6E8A-4147-A177-3AD203B41FA5}">
                      <a16:colId xmlns:a16="http://schemas.microsoft.com/office/drawing/2014/main" val="3130593103"/>
                    </a:ext>
                  </a:extLst>
                </a:gridCol>
                <a:gridCol w="2797048">
                  <a:extLst>
                    <a:ext uri="{9D8B030D-6E8A-4147-A177-3AD203B41FA5}">
                      <a16:colId xmlns:a16="http://schemas.microsoft.com/office/drawing/2014/main" val="3416054607"/>
                    </a:ext>
                  </a:extLst>
                </a:gridCol>
              </a:tblGrid>
              <a:tr h="664901">
                <a:tc>
                  <a:txBody>
                    <a:bodyPr/>
                    <a:lstStyle/>
                    <a:p>
                      <a:pPr algn="ctr"/>
                      <a:r>
                        <a:rPr lang="en-GH" dirty="0"/>
                        <a:t>Context</a:t>
                      </a:r>
                    </a:p>
                  </a:txBody>
                  <a:tcPr anchor="ctr"/>
                </a:tc>
                <a:tc>
                  <a:txBody>
                    <a:bodyPr/>
                    <a:lstStyle/>
                    <a:p>
                      <a:pPr algn="ctr"/>
                      <a:r>
                        <a:rPr lang="en-GH" dirty="0"/>
                        <a:t>Question</a:t>
                      </a:r>
                    </a:p>
                  </a:txBody>
                  <a:tcPr anchor="ctr"/>
                </a:tc>
                <a:tc>
                  <a:txBody>
                    <a:bodyPr/>
                    <a:lstStyle/>
                    <a:p>
                      <a:pPr algn="ctr"/>
                      <a:r>
                        <a:rPr lang="en-GH" dirty="0"/>
                        <a:t>Answer</a:t>
                      </a:r>
                    </a:p>
                  </a:txBody>
                  <a:tcPr anchor="ctr"/>
                </a:tc>
                <a:tc>
                  <a:txBody>
                    <a:bodyPr/>
                    <a:lstStyle/>
                    <a:p>
                      <a:pPr algn="ctr"/>
                      <a:r>
                        <a:rPr lang="en-GH" dirty="0"/>
                        <a:t>Answer Index</a:t>
                      </a:r>
                    </a:p>
                  </a:txBody>
                  <a:tcPr anchor="ctr"/>
                </a:tc>
                <a:extLst>
                  <a:ext uri="{0D108BD9-81ED-4DB2-BD59-A6C34878D82A}">
                    <a16:rowId xmlns:a16="http://schemas.microsoft.com/office/drawing/2014/main" val="630339925"/>
                  </a:ext>
                </a:extLst>
              </a:tr>
              <a:tr h="1247516">
                <a:tc>
                  <a:txBody>
                    <a:bodyPr/>
                    <a:lstStyle/>
                    <a:p>
                      <a:pPr algn="just"/>
                      <a:r>
                        <a:rPr lang="en-GB" sz="1800" b="0" i="0" kern="1200" dirty="0">
                          <a:solidFill>
                            <a:schemeClr val="dk1"/>
                          </a:solidFill>
                          <a:effectLst/>
                          <a:latin typeface="+mn-lt"/>
                          <a:ea typeface="+mn-ea"/>
                          <a:cs typeface="+mn-cs"/>
                        </a:rPr>
                        <a:t>Photosynthesis is </a:t>
                      </a:r>
                      <a:r>
                        <a:rPr lang="en-GB" sz="1800" b="1" i="0" kern="1200" dirty="0">
                          <a:solidFill>
                            <a:schemeClr val="dk1"/>
                          </a:solidFill>
                          <a:effectLst/>
                          <a:latin typeface="+mn-lt"/>
                          <a:ea typeface="+mn-ea"/>
                          <a:cs typeface="+mn-cs"/>
                        </a:rPr>
                        <a:t>the process by which green plants use sunlight, water, and carbon dioxide to create oxygen and energy in the form of sugar</a:t>
                      </a:r>
                      <a:r>
                        <a:rPr lang="en-GB" sz="1800" b="0" i="0" kern="1200" dirty="0">
                          <a:solidFill>
                            <a:schemeClr val="dk1"/>
                          </a:solidFill>
                          <a:effectLst/>
                          <a:latin typeface="+mn-lt"/>
                          <a:ea typeface="+mn-ea"/>
                          <a:cs typeface="+mn-cs"/>
                        </a:rPr>
                        <a:t>.</a:t>
                      </a:r>
                      <a:endParaRPr lang="en-GH" dirty="0"/>
                    </a:p>
                  </a:txBody>
                  <a:tcPr anchor="ctr"/>
                </a:tc>
                <a:tc>
                  <a:txBody>
                    <a:bodyPr/>
                    <a:lstStyle/>
                    <a:p>
                      <a:pPr algn="just"/>
                      <a:r>
                        <a:rPr lang="en-GH" dirty="0"/>
                        <a:t>What is the name of processes by which plants produce their own food?</a:t>
                      </a:r>
                    </a:p>
                  </a:txBody>
                  <a:tcPr anchor="ctr"/>
                </a:tc>
                <a:tc>
                  <a:txBody>
                    <a:bodyPr/>
                    <a:lstStyle/>
                    <a:p>
                      <a:pPr algn="ctr"/>
                      <a:r>
                        <a:rPr lang="en-GH" dirty="0"/>
                        <a:t>Photosynthesis</a:t>
                      </a:r>
                    </a:p>
                  </a:txBody>
                  <a:tcPr anchor="ctr"/>
                </a:tc>
                <a:tc>
                  <a:txBody>
                    <a:bodyPr/>
                    <a:lstStyle/>
                    <a:p>
                      <a:pPr algn="ctr"/>
                      <a:r>
                        <a:rPr lang="en-GH" dirty="0"/>
                        <a:t>0</a:t>
                      </a:r>
                    </a:p>
                  </a:txBody>
                  <a:tcPr anchor="ctr"/>
                </a:tc>
                <a:extLst>
                  <a:ext uri="{0D108BD9-81ED-4DB2-BD59-A6C34878D82A}">
                    <a16:rowId xmlns:a16="http://schemas.microsoft.com/office/drawing/2014/main" val="3867792323"/>
                  </a:ext>
                </a:extLst>
              </a:tr>
              <a:tr h="664901">
                <a:tc>
                  <a:txBody>
                    <a:bodyPr/>
                    <a:lstStyle/>
                    <a:p>
                      <a:endParaRPr lang="en-GH"/>
                    </a:p>
                  </a:txBody>
                  <a:tcPr/>
                </a:tc>
                <a:tc>
                  <a:txBody>
                    <a:bodyPr/>
                    <a:lstStyle/>
                    <a:p>
                      <a:endParaRPr lang="en-GH" dirty="0"/>
                    </a:p>
                  </a:txBody>
                  <a:tcPr/>
                </a:tc>
                <a:tc>
                  <a:txBody>
                    <a:bodyPr/>
                    <a:lstStyle/>
                    <a:p>
                      <a:endParaRPr lang="en-GH"/>
                    </a:p>
                  </a:txBody>
                  <a:tcPr/>
                </a:tc>
                <a:tc>
                  <a:txBody>
                    <a:bodyPr/>
                    <a:lstStyle/>
                    <a:p>
                      <a:endParaRPr lang="en-GH" dirty="0"/>
                    </a:p>
                  </a:txBody>
                  <a:tcPr/>
                </a:tc>
                <a:extLst>
                  <a:ext uri="{0D108BD9-81ED-4DB2-BD59-A6C34878D82A}">
                    <a16:rowId xmlns:a16="http://schemas.microsoft.com/office/drawing/2014/main" val="1793791310"/>
                  </a:ext>
                </a:extLst>
              </a:tr>
            </a:tbl>
          </a:graphicData>
        </a:graphic>
      </p:graphicFrame>
      <p:sp>
        <p:nvSpPr>
          <p:cNvPr id="5" name="Down Arrow 4">
            <a:extLst>
              <a:ext uri="{FF2B5EF4-FFF2-40B4-BE49-F238E27FC236}">
                <a16:creationId xmlns:a16="http://schemas.microsoft.com/office/drawing/2014/main" id="{250BA2E4-4073-D218-7672-8E44A561635E}"/>
              </a:ext>
            </a:extLst>
          </p:cNvPr>
          <p:cNvSpPr/>
          <p:nvPr/>
        </p:nvSpPr>
        <p:spPr>
          <a:xfrm>
            <a:off x="5022937" y="3582444"/>
            <a:ext cx="413359" cy="497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6" name="TextBox 5">
            <a:extLst>
              <a:ext uri="{FF2B5EF4-FFF2-40B4-BE49-F238E27FC236}">
                <a16:creationId xmlns:a16="http://schemas.microsoft.com/office/drawing/2014/main" id="{6CCB03DA-EC1B-0875-9F0D-0057EB71466C}"/>
              </a:ext>
            </a:extLst>
          </p:cNvPr>
          <p:cNvSpPr txBox="1"/>
          <p:nvPr/>
        </p:nvSpPr>
        <p:spPr>
          <a:xfrm>
            <a:off x="4548632" y="3207109"/>
            <a:ext cx="1645088" cy="369332"/>
          </a:xfrm>
          <a:prstGeom prst="rect">
            <a:avLst/>
          </a:prstGeom>
          <a:noFill/>
        </p:spPr>
        <p:txBody>
          <a:bodyPr wrap="square" rtlCol="0">
            <a:spAutoFit/>
          </a:bodyPr>
          <a:lstStyle/>
          <a:p>
            <a:r>
              <a:rPr lang="en-GH" b="1" dirty="0">
                <a:solidFill>
                  <a:srgbClr val="C00000"/>
                </a:solidFill>
              </a:rPr>
              <a:t>Target feature</a:t>
            </a:r>
          </a:p>
        </p:txBody>
      </p:sp>
    </p:spTree>
    <p:extLst>
      <p:ext uri="{BB962C8B-B14F-4D97-AF65-F5344CB8AC3E}">
        <p14:creationId xmlns:p14="http://schemas.microsoft.com/office/powerpoint/2010/main" val="787078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GH" sz="4400" b="1" dirty="0">
                <a:latin typeface="Helvetica" pitchFamily="2" charset="0"/>
              </a:rPr>
              <a:t>How do we get the choices?</a:t>
            </a: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a:lnSpc>
                <a:spcPct val="150000"/>
              </a:lnSpc>
            </a:pPr>
            <a:r>
              <a:rPr lang="en-GH" sz="3600" dirty="0">
                <a:latin typeface="Helvetica" pitchFamily="2" charset="0"/>
              </a:rPr>
              <a:t>By generating distractors (wrong answers) i.e., words that are similar to the correct answer using </a:t>
            </a:r>
            <a:r>
              <a:rPr lang="en-GH" sz="3600" b="1" i="1" dirty="0">
                <a:latin typeface="Helvetica" pitchFamily="2" charset="0"/>
              </a:rPr>
              <a:t>wordnet.</a:t>
            </a:r>
          </a:p>
          <a:p>
            <a:pPr>
              <a:lnSpc>
                <a:spcPct val="150000"/>
              </a:lnSpc>
            </a:pPr>
            <a:endParaRPr lang="en-GH" sz="3600" b="1" i="1"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a:extLst>
              <a:ext uri="{FF2B5EF4-FFF2-40B4-BE49-F238E27FC236}">
                <a16:creationId xmlns:a16="http://schemas.microsoft.com/office/drawing/2014/main" id="{F1FC7915-13F2-3344-2FB5-DD38C22C6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310" y="3245959"/>
            <a:ext cx="7320419" cy="29769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6FBC635-DCA0-0CFA-3716-1522FAB712DC}"/>
              </a:ext>
            </a:extLst>
          </p:cNvPr>
          <p:cNvSpPr txBox="1"/>
          <p:nvPr/>
        </p:nvSpPr>
        <p:spPr>
          <a:xfrm>
            <a:off x="2204581" y="6438378"/>
            <a:ext cx="6399765" cy="369332"/>
          </a:xfrm>
          <a:prstGeom prst="rect">
            <a:avLst/>
          </a:prstGeom>
          <a:noFill/>
        </p:spPr>
        <p:txBody>
          <a:bodyPr wrap="none" rtlCol="0">
            <a:spAutoFit/>
          </a:bodyPr>
          <a:lstStyle/>
          <a:p>
            <a:r>
              <a:rPr lang="en-GH" i="1" dirty="0"/>
              <a:t>Source: </a:t>
            </a:r>
            <a:r>
              <a:rPr lang="en-GB" i="1" dirty="0"/>
              <a:t>https://</a:t>
            </a:r>
            <a:r>
              <a:rPr lang="en-GB" i="1" dirty="0" err="1"/>
              <a:t>en.wikipedia.org</a:t>
            </a:r>
            <a:r>
              <a:rPr lang="en-GB" i="1" dirty="0"/>
              <a:t>/wiki/</a:t>
            </a:r>
            <a:r>
              <a:rPr lang="en-GB" i="1" dirty="0" err="1"/>
              <a:t>Hyponymy_and_hypernymy</a:t>
            </a:r>
            <a:endParaRPr lang="en-GH" i="1" dirty="0"/>
          </a:p>
        </p:txBody>
      </p:sp>
    </p:spTree>
    <p:extLst>
      <p:ext uri="{BB962C8B-B14F-4D97-AF65-F5344CB8AC3E}">
        <p14:creationId xmlns:p14="http://schemas.microsoft.com/office/powerpoint/2010/main" val="3458737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GH" sz="4400" b="1" dirty="0">
                <a:latin typeface="Helvetica" pitchFamily="2" charset="0"/>
              </a:rPr>
              <a:t>How do we get the choices?</a:t>
            </a: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a:lnSpc>
                <a:spcPct val="150000"/>
              </a:lnSpc>
            </a:pPr>
            <a:r>
              <a:rPr lang="en-GH" sz="3600" dirty="0">
                <a:latin typeface="Helvetica" pitchFamily="2" charset="0"/>
              </a:rPr>
              <a:t>By generating distractors (wrong answers) i.e., words that are similar to the correct answer using </a:t>
            </a:r>
            <a:r>
              <a:rPr lang="en-GH" sz="3600" b="1" i="1" dirty="0">
                <a:latin typeface="Helvetica" pitchFamily="2" charset="0"/>
              </a:rPr>
              <a:t>wordnet.</a:t>
            </a:r>
          </a:p>
          <a:p>
            <a:pPr>
              <a:lnSpc>
                <a:spcPct val="150000"/>
              </a:lnSpc>
            </a:pPr>
            <a:endParaRPr lang="en-GH" sz="3600" b="1" i="1"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a:extLst>
              <a:ext uri="{FF2B5EF4-FFF2-40B4-BE49-F238E27FC236}">
                <a16:creationId xmlns:a16="http://schemas.microsoft.com/office/drawing/2014/main" id="{F1FC7915-13F2-3344-2FB5-DD38C22C6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310" y="3245959"/>
            <a:ext cx="7320419" cy="29769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6FBC635-DCA0-0CFA-3716-1522FAB712DC}"/>
              </a:ext>
            </a:extLst>
          </p:cNvPr>
          <p:cNvSpPr txBox="1"/>
          <p:nvPr/>
        </p:nvSpPr>
        <p:spPr>
          <a:xfrm>
            <a:off x="2204581" y="6438378"/>
            <a:ext cx="6399765" cy="369332"/>
          </a:xfrm>
          <a:prstGeom prst="rect">
            <a:avLst/>
          </a:prstGeom>
          <a:noFill/>
        </p:spPr>
        <p:txBody>
          <a:bodyPr wrap="none" rtlCol="0">
            <a:spAutoFit/>
          </a:bodyPr>
          <a:lstStyle/>
          <a:p>
            <a:r>
              <a:rPr lang="en-GH" i="1" dirty="0"/>
              <a:t>Source: </a:t>
            </a:r>
            <a:r>
              <a:rPr lang="en-GB" i="1" dirty="0"/>
              <a:t>https://</a:t>
            </a:r>
            <a:r>
              <a:rPr lang="en-GB" i="1" dirty="0" err="1"/>
              <a:t>en.wikipedia.org</a:t>
            </a:r>
            <a:r>
              <a:rPr lang="en-GB" i="1" dirty="0"/>
              <a:t>/wiki/</a:t>
            </a:r>
            <a:r>
              <a:rPr lang="en-GB" i="1" dirty="0" err="1"/>
              <a:t>Hyponymy_and_hypernymy</a:t>
            </a:r>
            <a:endParaRPr lang="en-GH" i="1" dirty="0"/>
          </a:p>
        </p:txBody>
      </p:sp>
    </p:spTree>
    <p:extLst>
      <p:ext uri="{BB962C8B-B14F-4D97-AF65-F5344CB8AC3E}">
        <p14:creationId xmlns:p14="http://schemas.microsoft.com/office/powerpoint/2010/main" val="2368851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GH" b="1" dirty="0">
                <a:latin typeface="Helvetica" pitchFamily="2" charset="0"/>
              </a:rPr>
              <a:t>Main Take-Aways</a:t>
            </a:r>
            <a:endParaRPr lang="en-GH" sz="4400" b="1" dirty="0">
              <a:latin typeface="Helvetica" pitchFamily="2" charset="0"/>
            </a:endParaRP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a:lnSpc>
                <a:spcPct val="150000"/>
              </a:lnSpc>
            </a:pPr>
            <a:r>
              <a:rPr lang="en-GH" sz="3600" dirty="0">
                <a:latin typeface="Helvetica" pitchFamily="2" charset="0"/>
              </a:rPr>
              <a:t>T/F Questions are generated with the help of GPT and BERT pretrained models</a:t>
            </a:r>
          </a:p>
          <a:p>
            <a:pPr>
              <a:lnSpc>
                <a:spcPct val="150000"/>
              </a:lnSpc>
            </a:pPr>
            <a:r>
              <a:rPr lang="en-GH" sz="3600" dirty="0">
                <a:latin typeface="Helvetica" pitchFamily="2" charset="0"/>
              </a:rPr>
              <a:t>MCQs are generated by a model trained on the SQuaD dataset. </a:t>
            </a:r>
          </a:p>
          <a:p>
            <a:pPr>
              <a:lnSpc>
                <a:spcPct val="150000"/>
              </a:lnSpc>
            </a:pPr>
            <a:r>
              <a:rPr lang="en-GH" sz="3600" dirty="0">
                <a:latin typeface="Helvetica" pitchFamily="2" charset="0"/>
              </a:rPr>
              <a:t>The distractors (wrong choices) are generated using wordnet.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35305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GH" sz="4400" b="1" dirty="0">
                <a:latin typeface="Helvetica" pitchFamily="2" charset="0"/>
              </a:rPr>
              <a:t>DEMO </a:t>
            </a: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indent="0" algn="ctr">
              <a:lnSpc>
                <a:spcPct val="150000"/>
              </a:lnSpc>
              <a:buNone/>
            </a:pPr>
            <a:endParaRPr lang="en-GH" sz="3600" dirty="0">
              <a:latin typeface="Helvetica" pitchFamily="2" charset="0"/>
            </a:endParaRPr>
          </a:p>
          <a:p>
            <a:pPr marL="0" indent="0" algn="ctr">
              <a:lnSpc>
                <a:spcPct val="150000"/>
              </a:lnSpc>
              <a:buNone/>
            </a:pPr>
            <a:endParaRPr lang="en-GH" sz="3600" dirty="0">
              <a:latin typeface="Helvetica" pitchFamily="2" charset="0"/>
            </a:endParaRPr>
          </a:p>
          <a:p>
            <a:pPr marL="0" indent="0" algn="ctr">
              <a:lnSpc>
                <a:spcPct val="150000"/>
              </a:lnSpc>
              <a:buNone/>
            </a:pPr>
            <a:r>
              <a:rPr lang="en-GH" sz="3600" dirty="0">
                <a:latin typeface="Helvetica" pitchFamily="2" charset="0"/>
              </a:rPr>
              <a:t>Show me the code!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10388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GH" sz="4400" b="1" dirty="0">
                <a:latin typeface="Helvetica" pitchFamily="2" charset="0"/>
              </a:rPr>
              <a:t>Contact </a:t>
            </a: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marL="0" indent="0" algn="ctr">
              <a:lnSpc>
                <a:spcPct val="150000"/>
              </a:lnSpc>
              <a:buNone/>
            </a:pPr>
            <a:r>
              <a:rPr lang="en-GH" sz="3600" dirty="0">
                <a:latin typeface="Helvetica" pitchFamily="2" charset="0"/>
              </a:rPr>
              <a:t>LinkedIn  /  Gmail  /  GitHub</a:t>
            </a:r>
          </a:p>
          <a:p>
            <a:pPr marL="0" indent="0" algn="ctr">
              <a:lnSpc>
                <a:spcPct val="150000"/>
              </a:lnSpc>
              <a:buNone/>
            </a:pPr>
            <a:endParaRPr lang="en-GH" sz="3600" b="1" i="1" dirty="0">
              <a:latin typeface="Helvetica" pitchFamily="2" charset="0"/>
            </a:endParaRPr>
          </a:p>
          <a:p>
            <a:pPr marL="0" indent="0" algn="ctr">
              <a:lnSpc>
                <a:spcPct val="150000"/>
              </a:lnSpc>
              <a:buNone/>
            </a:pPr>
            <a:r>
              <a:rPr lang="en-GH" sz="2800" b="1" dirty="0">
                <a:latin typeface="Helvetica" pitchFamily="2" charset="0"/>
              </a:rPr>
              <a:t>dodziraynard</a:t>
            </a:r>
          </a:p>
          <a:p>
            <a:pPr marL="0" indent="0" algn="ctr">
              <a:lnSpc>
                <a:spcPct val="150000"/>
              </a:lnSpc>
              <a:buNone/>
            </a:pPr>
            <a:endParaRPr lang="en-GH" sz="3600"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74088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pPr>
              <a:lnSpc>
                <a:spcPct val="150000"/>
              </a:lnSpc>
            </a:pPr>
            <a:r>
              <a:rPr lang="en-GH" b="1" dirty="0">
                <a:latin typeface="Helvetica" pitchFamily="2" charset="0"/>
              </a:rPr>
              <a:t>Issues to address</a:t>
            </a:r>
            <a:endParaRPr lang="en-GH" sz="4400" b="1" dirty="0">
              <a:latin typeface="Helvetica" pitchFamily="2" charset="0"/>
            </a:endParaRP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6" y="1457470"/>
            <a:ext cx="11188192" cy="5078795"/>
          </a:xfrm>
        </p:spPr>
        <p:txBody>
          <a:bodyPr>
            <a:noAutofit/>
          </a:bodyPr>
          <a:lstStyle/>
          <a:p>
            <a:pPr>
              <a:lnSpc>
                <a:spcPct val="150000"/>
              </a:lnSpc>
            </a:pPr>
            <a:r>
              <a:rPr lang="en-GH" sz="3600" dirty="0">
                <a:latin typeface="Helvetica" pitchFamily="2" charset="0"/>
              </a:rPr>
              <a:t>Getting distractors for phrases and proper nouns</a:t>
            </a:r>
          </a:p>
          <a:p>
            <a:pPr>
              <a:lnSpc>
                <a:spcPct val="150000"/>
              </a:lnSpc>
            </a:pPr>
            <a:endParaRPr lang="en-GH" sz="3600" dirty="0">
              <a:latin typeface="Helvetica" pitchFamily="2" charset="0"/>
            </a:endParaRPr>
          </a:p>
          <a:p>
            <a:pPr>
              <a:lnSpc>
                <a:spcPct val="150000"/>
              </a:lnSpc>
            </a:pPr>
            <a:endParaRPr lang="en-GH" sz="3600"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759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0E55B-E8CB-4071-06FD-39A587242727}"/>
              </a:ext>
            </a:extLst>
          </p:cNvPr>
          <p:cNvSpPr>
            <a:spLocks noGrp="1"/>
          </p:cNvSpPr>
          <p:nvPr>
            <p:ph type="title"/>
          </p:nvPr>
        </p:nvSpPr>
        <p:spPr>
          <a:xfrm>
            <a:off x="640080" y="325369"/>
            <a:ext cx="4368602" cy="1956841"/>
          </a:xfrm>
        </p:spPr>
        <p:txBody>
          <a:bodyPr anchor="b">
            <a:normAutofit/>
          </a:bodyPr>
          <a:lstStyle/>
          <a:p>
            <a:r>
              <a:rPr lang="en-GH" sz="5400" b="1" dirty="0">
                <a:latin typeface="Helvetica" pitchFamily="2" charset="0"/>
              </a:rPr>
              <a:t>Keywords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F9D401-8DB4-F8D4-C7DC-8D348BA1A5AB}"/>
              </a:ext>
            </a:extLst>
          </p:cNvPr>
          <p:cNvSpPr>
            <a:spLocks noGrp="1"/>
          </p:cNvSpPr>
          <p:nvPr>
            <p:ph idx="1"/>
          </p:nvPr>
        </p:nvSpPr>
        <p:spPr>
          <a:xfrm>
            <a:off x="640080" y="2872899"/>
            <a:ext cx="10953206" cy="3320668"/>
          </a:xfrm>
        </p:spPr>
        <p:txBody>
          <a:bodyPr>
            <a:noAutofit/>
          </a:bodyPr>
          <a:lstStyle/>
          <a:p>
            <a:r>
              <a:rPr lang="en-GH" sz="4400" dirty="0">
                <a:latin typeface="Helvetica" pitchFamily="2" charset="0"/>
              </a:rPr>
              <a:t>GPT-2</a:t>
            </a:r>
          </a:p>
          <a:p>
            <a:r>
              <a:rPr lang="en-GH" sz="4400" dirty="0">
                <a:latin typeface="Helvetica" pitchFamily="2" charset="0"/>
              </a:rPr>
              <a:t>Model, </a:t>
            </a:r>
          </a:p>
          <a:p>
            <a:r>
              <a:rPr lang="en-GH" sz="4400" dirty="0">
                <a:latin typeface="Helvetica" pitchFamily="2" charset="0"/>
              </a:rPr>
              <a:t>Seq2Seq model, </a:t>
            </a:r>
          </a:p>
          <a:p>
            <a:r>
              <a:rPr lang="en-GH" sz="4400" dirty="0">
                <a:latin typeface="Helvetica" pitchFamily="2" charset="0"/>
              </a:rPr>
              <a:t>WordNet</a:t>
            </a:r>
          </a:p>
          <a:p>
            <a:endParaRPr lang="en-GH" sz="4400" dirty="0">
              <a:latin typeface="Helvetica" pitchFamily="2" charset="0"/>
            </a:endParaRPr>
          </a:p>
        </p:txBody>
      </p:sp>
    </p:spTree>
    <p:extLst>
      <p:ext uri="{BB962C8B-B14F-4D97-AF65-F5344CB8AC3E}">
        <p14:creationId xmlns:p14="http://schemas.microsoft.com/office/powerpoint/2010/main" val="183132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A24E57-07C5-2B60-83BC-78E06722AD09}"/>
              </a:ext>
            </a:extLst>
          </p:cNvPr>
          <p:cNvSpPr>
            <a:spLocks noGrp="1"/>
          </p:cNvSpPr>
          <p:nvPr>
            <p:ph type="title"/>
          </p:nvPr>
        </p:nvSpPr>
        <p:spPr>
          <a:xfrm>
            <a:off x="643467" y="321734"/>
            <a:ext cx="10905066" cy="1135737"/>
          </a:xfrm>
        </p:spPr>
        <p:txBody>
          <a:bodyPr>
            <a:normAutofit/>
          </a:bodyPr>
          <a:lstStyle/>
          <a:p>
            <a:r>
              <a:rPr lang="en-GH" sz="3600" b="1">
                <a:latin typeface="Helvetica" pitchFamily="2" charset="0"/>
              </a:rPr>
              <a:t>Introduction</a:t>
            </a:r>
          </a:p>
        </p:txBody>
      </p:sp>
      <p:sp>
        <p:nvSpPr>
          <p:cNvPr id="3" name="Content Placeholder 2">
            <a:extLst>
              <a:ext uri="{FF2B5EF4-FFF2-40B4-BE49-F238E27FC236}">
                <a16:creationId xmlns:a16="http://schemas.microsoft.com/office/drawing/2014/main" id="{E1507CC6-C2C2-DF17-0C8F-E4BABEE4AA62}"/>
              </a:ext>
            </a:extLst>
          </p:cNvPr>
          <p:cNvSpPr>
            <a:spLocks noGrp="1"/>
          </p:cNvSpPr>
          <p:nvPr>
            <p:ph idx="1"/>
          </p:nvPr>
        </p:nvSpPr>
        <p:spPr>
          <a:xfrm>
            <a:off x="643467" y="1782981"/>
            <a:ext cx="10905066" cy="4393982"/>
          </a:xfrm>
        </p:spPr>
        <p:txBody>
          <a:bodyPr>
            <a:normAutofit/>
          </a:bodyPr>
          <a:lstStyle/>
          <a:p>
            <a:pPr marL="457200" lvl="1" indent="0">
              <a:lnSpc>
                <a:spcPct val="150000"/>
              </a:lnSpc>
              <a:buNone/>
            </a:pPr>
            <a:r>
              <a:rPr lang="en-GH" sz="4400" dirty="0">
                <a:latin typeface="Helvetica" pitchFamily="2" charset="0"/>
              </a:rPr>
              <a:t>Why question generation </a:t>
            </a:r>
          </a:p>
          <a:p>
            <a:pPr lvl="2">
              <a:lnSpc>
                <a:spcPct val="150000"/>
              </a:lnSpc>
            </a:pPr>
            <a:r>
              <a:rPr lang="en-GH" sz="4400" dirty="0">
                <a:latin typeface="Helvetica" pitchFamily="2" charset="0"/>
              </a:rPr>
              <a:t>Simulate retention of prior knowledge</a:t>
            </a:r>
          </a:p>
          <a:p>
            <a:pPr lvl="2">
              <a:lnSpc>
                <a:spcPct val="150000"/>
              </a:lnSpc>
            </a:pPr>
            <a:r>
              <a:rPr lang="en-GH" sz="4400" dirty="0">
                <a:latin typeface="Helvetica" pitchFamily="2" charset="0"/>
              </a:rPr>
              <a:t>Guide for reading/learning</a:t>
            </a:r>
          </a:p>
          <a:p>
            <a:pPr marL="914400" lvl="2" indent="0">
              <a:lnSpc>
                <a:spcPct val="150000"/>
              </a:lnSpc>
              <a:buNone/>
            </a:pPr>
            <a:endParaRPr lang="en-GH" sz="4400" dirty="0">
              <a:latin typeface="Helvetica" pitchFamily="2"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8937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A24E57-07C5-2B60-83BC-78E06722AD09}"/>
              </a:ext>
            </a:extLst>
          </p:cNvPr>
          <p:cNvSpPr>
            <a:spLocks noGrp="1"/>
          </p:cNvSpPr>
          <p:nvPr>
            <p:ph type="title"/>
          </p:nvPr>
        </p:nvSpPr>
        <p:spPr>
          <a:xfrm>
            <a:off x="643467" y="321734"/>
            <a:ext cx="10905066" cy="1135737"/>
          </a:xfrm>
        </p:spPr>
        <p:txBody>
          <a:bodyPr>
            <a:normAutofit/>
          </a:bodyPr>
          <a:lstStyle/>
          <a:p>
            <a:r>
              <a:rPr lang="en-US" sz="3600" b="1" dirty="0">
                <a:latin typeface="Helvetica" pitchFamily="2" charset="0"/>
              </a:rPr>
              <a:t>Introduction</a:t>
            </a:r>
            <a:endParaRPr lang="en-GH" sz="3600" b="1" dirty="0">
              <a:latin typeface="Helvetica" pitchFamily="2" charset="0"/>
            </a:endParaRPr>
          </a:p>
        </p:txBody>
      </p:sp>
      <p:sp>
        <p:nvSpPr>
          <p:cNvPr id="3" name="Content Placeholder 2">
            <a:extLst>
              <a:ext uri="{FF2B5EF4-FFF2-40B4-BE49-F238E27FC236}">
                <a16:creationId xmlns:a16="http://schemas.microsoft.com/office/drawing/2014/main" id="{E1507CC6-C2C2-DF17-0C8F-E4BABEE4AA62}"/>
              </a:ext>
            </a:extLst>
          </p:cNvPr>
          <p:cNvSpPr>
            <a:spLocks noGrp="1"/>
          </p:cNvSpPr>
          <p:nvPr>
            <p:ph idx="1"/>
          </p:nvPr>
        </p:nvSpPr>
        <p:spPr>
          <a:xfrm>
            <a:off x="643469" y="1782981"/>
            <a:ext cx="9610874" cy="4393982"/>
          </a:xfrm>
        </p:spPr>
        <p:txBody>
          <a:bodyPr>
            <a:normAutofit/>
          </a:bodyPr>
          <a:lstStyle/>
          <a:p>
            <a:pPr marL="457200" lvl="1" indent="0">
              <a:lnSpc>
                <a:spcPct val="150000"/>
              </a:lnSpc>
              <a:buNone/>
            </a:pPr>
            <a:r>
              <a:rPr lang="en-GH" sz="4400" dirty="0">
                <a:latin typeface="Helvetica" pitchFamily="2" charset="0"/>
              </a:rPr>
              <a:t>Manual question setting is</a:t>
            </a:r>
          </a:p>
          <a:p>
            <a:pPr lvl="2">
              <a:lnSpc>
                <a:spcPct val="150000"/>
              </a:lnSpc>
            </a:pPr>
            <a:r>
              <a:rPr lang="en-GH" sz="4400" dirty="0">
                <a:latin typeface="Helvetica" pitchFamily="2" charset="0"/>
              </a:rPr>
              <a:t>Time consuming</a:t>
            </a:r>
          </a:p>
          <a:p>
            <a:pPr lvl="2">
              <a:lnSpc>
                <a:spcPct val="150000"/>
              </a:lnSpc>
            </a:pPr>
            <a:r>
              <a:rPr lang="en-GH" sz="4400" dirty="0">
                <a:latin typeface="Helvetica" pitchFamily="2" charset="0"/>
              </a:rPr>
              <a:t>Not scalable   etc.</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topwatch">
            <a:extLst>
              <a:ext uri="{FF2B5EF4-FFF2-40B4-BE49-F238E27FC236}">
                <a16:creationId xmlns:a16="http://schemas.microsoft.com/office/drawing/2014/main" id="{EB33824B-3E87-4A04-00DD-B8F50055D2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0980" y="1782981"/>
            <a:ext cx="4361892"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7122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A24E57-07C5-2B60-83BC-78E06722AD09}"/>
              </a:ext>
            </a:extLst>
          </p:cNvPr>
          <p:cNvSpPr>
            <a:spLocks noGrp="1"/>
          </p:cNvSpPr>
          <p:nvPr>
            <p:ph type="title"/>
          </p:nvPr>
        </p:nvSpPr>
        <p:spPr>
          <a:xfrm>
            <a:off x="643467" y="321734"/>
            <a:ext cx="10905066" cy="1135737"/>
          </a:xfrm>
        </p:spPr>
        <p:txBody>
          <a:bodyPr>
            <a:normAutofit/>
          </a:bodyPr>
          <a:lstStyle/>
          <a:p>
            <a:r>
              <a:rPr lang="en-GH" sz="3600" b="1" dirty="0">
                <a:latin typeface="Helvetica" pitchFamily="2" charset="0"/>
              </a:rPr>
              <a:t>Introduction</a:t>
            </a:r>
          </a:p>
        </p:txBody>
      </p:sp>
      <p:sp>
        <p:nvSpPr>
          <p:cNvPr id="3" name="Content Placeholder 2">
            <a:extLst>
              <a:ext uri="{FF2B5EF4-FFF2-40B4-BE49-F238E27FC236}">
                <a16:creationId xmlns:a16="http://schemas.microsoft.com/office/drawing/2014/main" id="{E1507CC6-C2C2-DF17-0C8F-E4BABEE4AA62}"/>
              </a:ext>
            </a:extLst>
          </p:cNvPr>
          <p:cNvSpPr>
            <a:spLocks noGrp="1"/>
          </p:cNvSpPr>
          <p:nvPr>
            <p:ph idx="1"/>
          </p:nvPr>
        </p:nvSpPr>
        <p:spPr>
          <a:xfrm>
            <a:off x="1139504" y="4657168"/>
            <a:ext cx="10902606" cy="2160134"/>
          </a:xfrm>
        </p:spPr>
        <p:txBody>
          <a:bodyPr>
            <a:normAutofit fontScale="92500" lnSpcReduction="10000"/>
          </a:bodyPr>
          <a:lstStyle/>
          <a:p>
            <a:pPr marL="457200" lvl="1" indent="0">
              <a:buNone/>
            </a:pPr>
            <a:endParaRPr lang="en-GH" sz="3600" dirty="0">
              <a:latin typeface="Helvetica" pitchFamily="2" charset="0"/>
            </a:endParaRPr>
          </a:p>
          <a:p>
            <a:pPr marL="457200" lvl="1" indent="0">
              <a:buNone/>
            </a:pPr>
            <a:endParaRPr lang="en-GH" sz="3600" dirty="0">
              <a:latin typeface="Helvetica" pitchFamily="2" charset="0"/>
            </a:endParaRPr>
          </a:p>
          <a:p>
            <a:pPr marL="457200" lvl="1" indent="0">
              <a:buNone/>
            </a:pPr>
            <a:r>
              <a:rPr lang="en-GH" sz="4400" dirty="0">
                <a:latin typeface="Helvetica" pitchFamily="2" charset="0"/>
              </a:rPr>
              <a:t>How will they generate self assessment tests based on their textbooks?</a:t>
            </a:r>
          </a:p>
          <a:p>
            <a:pPr marL="457200" lvl="1" indent="0">
              <a:buNone/>
            </a:pPr>
            <a:endParaRPr lang="en-GH" sz="3600" dirty="0">
              <a:latin typeface="Helvetica" pitchFamily="2" charset="0"/>
            </a:endParaRPr>
          </a:p>
        </p:txBody>
      </p:sp>
      <p:grpSp>
        <p:nvGrpSpPr>
          <p:cNvPr id="1040" name="Group 103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34" name="Isosceles Triangle 10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The Biggest Educational Publishers - BookScouter Blog">
            <a:extLst>
              <a:ext uri="{FF2B5EF4-FFF2-40B4-BE49-F238E27FC236}">
                <a16:creationId xmlns:a16="http://schemas.microsoft.com/office/drawing/2014/main" id="{5E7F5D2E-ED5D-1D78-3EBF-695D089136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15334" y="1145886"/>
            <a:ext cx="7232089" cy="3767197"/>
          </a:xfrm>
          <a:prstGeom prst="rect">
            <a:avLst/>
          </a:prstGeom>
          <a:noFill/>
          <a:extLst>
            <a:ext uri="{909E8E84-426E-40DD-AFC4-6F175D3DCCD1}">
              <a14:hiddenFill xmlns:a14="http://schemas.microsoft.com/office/drawing/2010/main">
                <a:solidFill>
                  <a:srgbClr val="FFFFFF"/>
                </a:solidFill>
              </a14:hiddenFill>
            </a:ext>
          </a:extLst>
        </p:spPr>
      </p:pic>
      <p:grpSp>
        <p:nvGrpSpPr>
          <p:cNvPr id="1037" name="Group 103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38" name="Rectangle 103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Isosceles Triangle 103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1414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F36406-0DE3-FD94-82E4-1E4179360D36}"/>
              </a:ext>
            </a:extLst>
          </p:cNvPr>
          <p:cNvSpPr>
            <a:spLocks noGrp="1"/>
          </p:cNvSpPr>
          <p:nvPr>
            <p:ph type="title"/>
          </p:nvPr>
        </p:nvSpPr>
        <p:spPr>
          <a:xfrm>
            <a:off x="643467" y="321734"/>
            <a:ext cx="10905066" cy="1135737"/>
          </a:xfrm>
        </p:spPr>
        <p:txBody>
          <a:bodyPr>
            <a:normAutofit/>
          </a:bodyPr>
          <a:lstStyle/>
          <a:p>
            <a:r>
              <a:rPr lang="en-GH" sz="3600" b="1" dirty="0">
                <a:latin typeface="Helvetica" pitchFamily="2" charset="0"/>
              </a:rPr>
              <a:t>What is Question Generation</a:t>
            </a:r>
          </a:p>
        </p:txBody>
      </p:sp>
      <p:sp>
        <p:nvSpPr>
          <p:cNvPr id="3" name="Content Placeholder 2">
            <a:extLst>
              <a:ext uri="{FF2B5EF4-FFF2-40B4-BE49-F238E27FC236}">
                <a16:creationId xmlns:a16="http://schemas.microsoft.com/office/drawing/2014/main" id="{1F636402-E8C5-1618-9E6A-8ACE51649841}"/>
              </a:ext>
            </a:extLst>
          </p:cNvPr>
          <p:cNvSpPr>
            <a:spLocks noGrp="1"/>
          </p:cNvSpPr>
          <p:nvPr>
            <p:ph idx="1"/>
          </p:nvPr>
        </p:nvSpPr>
        <p:spPr>
          <a:xfrm>
            <a:off x="643467" y="1782981"/>
            <a:ext cx="10905066" cy="4393982"/>
          </a:xfrm>
        </p:spPr>
        <p:txBody>
          <a:bodyPr>
            <a:normAutofit/>
          </a:bodyPr>
          <a:lstStyle/>
          <a:p>
            <a:r>
              <a:rPr lang="en-GH" sz="4400" dirty="0">
                <a:latin typeface="Helvetica" pitchFamily="2" charset="0"/>
              </a:rPr>
              <a:t>An automated process of creating questions from a textual data.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8DB082EB-E81D-9735-2E48-2F47CBD33D6D}"/>
              </a:ext>
            </a:extLst>
          </p:cNvPr>
          <p:cNvGrpSpPr/>
          <p:nvPr/>
        </p:nvGrpSpPr>
        <p:grpSpPr>
          <a:xfrm>
            <a:off x="3368808" y="4723721"/>
            <a:ext cx="4654604" cy="1453242"/>
            <a:chOff x="3368808" y="4723721"/>
            <a:chExt cx="4654604" cy="1453242"/>
          </a:xfrm>
        </p:grpSpPr>
        <p:sp>
          <p:nvSpPr>
            <p:cNvPr id="4" name="Rectangle 3">
              <a:extLst>
                <a:ext uri="{FF2B5EF4-FFF2-40B4-BE49-F238E27FC236}">
                  <a16:creationId xmlns:a16="http://schemas.microsoft.com/office/drawing/2014/main" id="{4F08C158-8A61-FE07-7EC9-B348C2EF8BC2}"/>
                </a:ext>
              </a:extLst>
            </p:cNvPr>
            <p:cNvSpPr/>
            <p:nvPr/>
          </p:nvSpPr>
          <p:spPr>
            <a:xfrm>
              <a:off x="4898571" y="4723721"/>
              <a:ext cx="1698172" cy="1453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dirty="0"/>
                <a:t>Algorithm</a:t>
              </a:r>
            </a:p>
          </p:txBody>
        </p:sp>
        <p:cxnSp>
          <p:nvCxnSpPr>
            <p:cNvPr id="6" name="Straight Arrow Connector 5">
              <a:extLst>
                <a:ext uri="{FF2B5EF4-FFF2-40B4-BE49-F238E27FC236}">
                  <a16:creationId xmlns:a16="http://schemas.microsoft.com/office/drawing/2014/main" id="{32C3D1C8-FE0F-E3C4-CFBB-A102727F96BE}"/>
                </a:ext>
              </a:extLst>
            </p:cNvPr>
            <p:cNvCxnSpPr/>
            <p:nvPr/>
          </p:nvCxnSpPr>
          <p:spPr>
            <a:xfrm>
              <a:off x="3368808" y="5450342"/>
              <a:ext cx="1404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CE570E0-CB86-33A2-C71E-2F1394BE8CC8}"/>
                </a:ext>
              </a:extLst>
            </p:cNvPr>
            <p:cNvCxnSpPr/>
            <p:nvPr/>
          </p:nvCxnSpPr>
          <p:spPr>
            <a:xfrm>
              <a:off x="6741459" y="5450342"/>
              <a:ext cx="1281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8A424FD-C387-EE00-8B0D-ABF8EDAF41A6}"/>
                </a:ext>
              </a:extLst>
            </p:cNvPr>
            <p:cNvSpPr txBox="1"/>
            <p:nvPr/>
          </p:nvSpPr>
          <p:spPr>
            <a:xfrm>
              <a:off x="3390346" y="5081010"/>
              <a:ext cx="1318631" cy="369332"/>
            </a:xfrm>
            <a:prstGeom prst="rect">
              <a:avLst/>
            </a:prstGeom>
            <a:noFill/>
          </p:spPr>
          <p:txBody>
            <a:bodyPr wrap="none" rtlCol="0">
              <a:spAutoFit/>
            </a:bodyPr>
            <a:lstStyle/>
            <a:p>
              <a:r>
                <a:rPr lang="en-GH" dirty="0"/>
                <a:t>Textual data</a:t>
              </a:r>
            </a:p>
          </p:txBody>
        </p:sp>
        <p:sp>
          <p:nvSpPr>
            <p:cNvPr id="13" name="TextBox 12">
              <a:extLst>
                <a:ext uri="{FF2B5EF4-FFF2-40B4-BE49-F238E27FC236}">
                  <a16:creationId xmlns:a16="http://schemas.microsoft.com/office/drawing/2014/main" id="{5871526F-CD1B-C3F1-F758-7ECA5EFEEBCA}"/>
                </a:ext>
              </a:extLst>
            </p:cNvPr>
            <p:cNvSpPr txBox="1"/>
            <p:nvPr/>
          </p:nvSpPr>
          <p:spPr>
            <a:xfrm>
              <a:off x="6704781" y="5084263"/>
              <a:ext cx="1127873" cy="369332"/>
            </a:xfrm>
            <a:prstGeom prst="rect">
              <a:avLst/>
            </a:prstGeom>
            <a:noFill/>
          </p:spPr>
          <p:txBody>
            <a:bodyPr wrap="none" rtlCol="0">
              <a:spAutoFit/>
            </a:bodyPr>
            <a:lstStyle/>
            <a:p>
              <a:r>
                <a:rPr lang="en-GH" dirty="0"/>
                <a:t>Questions</a:t>
              </a:r>
            </a:p>
          </p:txBody>
        </p:sp>
      </p:grpSp>
    </p:spTree>
    <p:extLst>
      <p:ext uri="{BB962C8B-B14F-4D97-AF65-F5344CB8AC3E}">
        <p14:creationId xmlns:p14="http://schemas.microsoft.com/office/powerpoint/2010/main" val="87902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r>
              <a:rPr lang="en-GH" b="1" dirty="0">
                <a:latin typeface="Helvetica" pitchFamily="2" charset="0"/>
              </a:rPr>
              <a:t>Methods of Generating Questions</a:t>
            </a: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7" y="1782981"/>
            <a:ext cx="10905066" cy="4393982"/>
          </a:xfrm>
        </p:spPr>
        <p:txBody>
          <a:bodyPr>
            <a:normAutofit/>
          </a:bodyPr>
          <a:lstStyle/>
          <a:p>
            <a:pPr>
              <a:lnSpc>
                <a:spcPct val="200000"/>
              </a:lnSpc>
            </a:pPr>
            <a:r>
              <a:rPr lang="en-GH" sz="4400" dirty="0">
                <a:latin typeface="Helvetica" pitchFamily="2" charset="0"/>
              </a:rPr>
              <a:t>Tradition method</a:t>
            </a:r>
          </a:p>
          <a:p>
            <a:pPr>
              <a:lnSpc>
                <a:spcPct val="200000"/>
              </a:lnSpc>
            </a:pPr>
            <a:r>
              <a:rPr lang="en-GH" sz="4400" dirty="0">
                <a:latin typeface="Helvetica" pitchFamily="2" charset="0"/>
              </a:rPr>
              <a:t>Using Sequence-to-sequence models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1333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911B-B88C-A691-D218-02BB288392D4}"/>
              </a:ext>
            </a:extLst>
          </p:cNvPr>
          <p:cNvSpPr>
            <a:spLocks noGrp="1"/>
          </p:cNvSpPr>
          <p:nvPr>
            <p:ph type="title"/>
          </p:nvPr>
        </p:nvSpPr>
        <p:spPr>
          <a:xfrm>
            <a:off x="643467" y="321734"/>
            <a:ext cx="10905066" cy="1135737"/>
          </a:xfrm>
        </p:spPr>
        <p:txBody>
          <a:bodyPr>
            <a:normAutofit/>
          </a:bodyPr>
          <a:lstStyle/>
          <a:p>
            <a:r>
              <a:rPr lang="en-GH" sz="3600" b="1" dirty="0">
                <a:latin typeface="Helvetica" pitchFamily="2" charset="0"/>
              </a:rPr>
              <a:t>Traditional Approach</a:t>
            </a:r>
          </a:p>
        </p:txBody>
      </p:sp>
      <p:sp>
        <p:nvSpPr>
          <p:cNvPr id="3" name="Content Placeholder 2">
            <a:extLst>
              <a:ext uri="{FF2B5EF4-FFF2-40B4-BE49-F238E27FC236}">
                <a16:creationId xmlns:a16="http://schemas.microsoft.com/office/drawing/2014/main" id="{F101B257-DD7B-483B-D1B8-90D66B286B23}"/>
              </a:ext>
            </a:extLst>
          </p:cNvPr>
          <p:cNvSpPr>
            <a:spLocks noGrp="1"/>
          </p:cNvSpPr>
          <p:nvPr>
            <p:ph idx="1"/>
          </p:nvPr>
        </p:nvSpPr>
        <p:spPr>
          <a:xfrm>
            <a:off x="643467" y="1782981"/>
            <a:ext cx="10905066" cy="4393982"/>
          </a:xfrm>
        </p:spPr>
        <p:txBody>
          <a:bodyPr>
            <a:noAutofit/>
          </a:bodyPr>
          <a:lstStyle/>
          <a:p>
            <a:pPr marL="0" indent="0">
              <a:lnSpc>
                <a:spcPct val="150000"/>
              </a:lnSpc>
              <a:buNone/>
            </a:pPr>
            <a:r>
              <a:rPr lang="en-GH" sz="3000" b="1" dirty="0">
                <a:latin typeface="Helvetica" pitchFamily="2" charset="0"/>
              </a:rPr>
              <a:t>How</a:t>
            </a:r>
          </a:p>
          <a:p>
            <a:pPr lvl="1">
              <a:lnSpc>
                <a:spcPct val="150000"/>
              </a:lnSpc>
            </a:pPr>
            <a:r>
              <a:rPr lang="en-GH" sz="3000" dirty="0">
                <a:latin typeface="Helvetica" pitchFamily="2" charset="0"/>
              </a:rPr>
              <a:t>Based on templates </a:t>
            </a:r>
          </a:p>
          <a:p>
            <a:pPr marL="914400" lvl="2" indent="0">
              <a:lnSpc>
                <a:spcPct val="150000"/>
              </a:lnSpc>
              <a:buNone/>
            </a:pPr>
            <a:r>
              <a:rPr lang="en-GH" sz="2600" dirty="0">
                <a:latin typeface="Helvetica" pitchFamily="2" charset="0"/>
              </a:rPr>
              <a:t>e.g., replace nouns with ‘what’, names with ‘who’ and rearrange</a:t>
            </a:r>
          </a:p>
          <a:p>
            <a:pPr marL="0" indent="0">
              <a:lnSpc>
                <a:spcPct val="150000"/>
              </a:lnSpc>
              <a:buNone/>
            </a:pPr>
            <a:r>
              <a:rPr lang="en-GH" sz="3000" b="1" dirty="0">
                <a:latin typeface="Helvetica" pitchFamily="2" charset="0"/>
              </a:rPr>
              <a:t>Problems</a:t>
            </a:r>
          </a:p>
          <a:p>
            <a:pPr lvl="1">
              <a:lnSpc>
                <a:spcPct val="150000"/>
              </a:lnSpc>
            </a:pPr>
            <a:r>
              <a:rPr lang="en-GH" sz="3000" dirty="0">
                <a:latin typeface="Helvetica" pitchFamily="2" charset="0"/>
              </a:rPr>
              <a:t>Sometimes produces grammatically incorrect questions</a:t>
            </a:r>
          </a:p>
          <a:p>
            <a:pPr lvl="1">
              <a:lnSpc>
                <a:spcPct val="150000"/>
              </a:lnSpc>
            </a:pPr>
            <a:r>
              <a:rPr lang="en-GH" sz="3000" dirty="0">
                <a:latin typeface="Helvetica" pitchFamily="2" charset="0"/>
              </a:rPr>
              <a:t>Monotonous – one style questions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21552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4271</TotalTime>
  <Words>926</Words>
  <Application>Microsoft Macintosh PowerPoint</Application>
  <PresentationFormat>Widescreen</PresentationFormat>
  <Paragraphs>178</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Helvetica</vt:lpstr>
      <vt:lpstr>Office Theme</vt:lpstr>
      <vt:lpstr>GENERATING QUESTIONS FROM TEXTUAL DATA</vt:lpstr>
      <vt:lpstr>Outline</vt:lpstr>
      <vt:lpstr>Keywords</vt:lpstr>
      <vt:lpstr>Introduction</vt:lpstr>
      <vt:lpstr>Introduction</vt:lpstr>
      <vt:lpstr>Introduction</vt:lpstr>
      <vt:lpstr>What is Question Generation</vt:lpstr>
      <vt:lpstr>Methods of Generating Questions</vt:lpstr>
      <vt:lpstr>Traditional Approach</vt:lpstr>
      <vt:lpstr>Model Approach</vt:lpstr>
      <vt:lpstr>Types of Question</vt:lpstr>
      <vt:lpstr>Generating T/F Questions</vt:lpstr>
      <vt:lpstr>True Questions</vt:lpstr>
      <vt:lpstr>Generating T/F Questions</vt:lpstr>
      <vt:lpstr>Generating T/F Questions</vt:lpstr>
      <vt:lpstr>Replacing the ending of the sentence</vt:lpstr>
      <vt:lpstr>How do you break the sentence?</vt:lpstr>
      <vt:lpstr>Berkley constituency Parser</vt:lpstr>
      <vt:lpstr>Generating MCQ</vt:lpstr>
      <vt:lpstr>How: Models need data</vt:lpstr>
      <vt:lpstr>Model Design</vt:lpstr>
      <vt:lpstr>How do we get the choices?</vt:lpstr>
      <vt:lpstr>How do we get the choices?</vt:lpstr>
      <vt:lpstr>Main Take-Aways</vt:lpstr>
      <vt:lpstr>DEMO </vt:lpstr>
      <vt:lpstr>Contact </vt:lpstr>
      <vt:lpstr>Issues to address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HELEGAH, DODZI RAYNARD</dc:creator>
  <cp:lastModifiedBy>HELEGAH, DODZI RAYNARD</cp:lastModifiedBy>
  <cp:revision>283</cp:revision>
  <dcterms:created xsi:type="dcterms:W3CDTF">2022-10-10T23:24:33Z</dcterms:created>
  <dcterms:modified xsi:type="dcterms:W3CDTF">2022-10-13T22:36:07Z</dcterms:modified>
</cp:coreProperties>
</file>