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291" autoAdjust="0"/>
  </p:normalViewPr>
  <p:slideViewPr>
    <p:cSldViewPr snapToGrid="0">
      <p:cViewPr varScale="1">
        <p:scale>
          <a:sx n="72" d="100"/>
          <a:sy n="72" d="100"/>
        </p:scale>
        <p:origin x="6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9E980-BB05-4051-91BF-A765EA0DA27E}"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419FA-7B26-4D0D-8456-C5B937CDDAB9}" type="slidenum">
              <a:rPr lang="en-US" smtClean="0"/>
              <a:t>‹#›</a:t>
            </a:fld>
            <a:endParaRPr lang="en-US"/>
          </a:p>
        </p:txBody>
      </p:sp>
    </p:spTree>
    <p:extLst>
      <p:ext uri="{BB962C8B-B14F-4D97-AF65-F5344CB8AC3E}">
        <p14:creationId xmlns:p14="http://schemas.microsoft.com/office/powerpoint/2010/main" val="83663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data acquired from the database and other sources, as a group, we formulated this research topic because we wanted to provide some key information to our Team </a:t>
            </a:r>
            <a:r>
              <a:rPr lang="en-US" dirty="0">
                <a:highlight>
                  <a:srgbClr val="FFFF00"/>
                </a:highlight>
              </a:rPr>
              <a:t>in view of them being ‘Entrepreneurs’. Entrepreneurs are people with innovative ideas, could be with or without funds, and may or may not have settled business plans so </a:t>
            </a:r>
            <a:r>
              <a:rPr lang="en-US" dirty="0"/>
              <a:t>want to scout </a:t>
            </a:r>
            <a:r>
              <a:rPr lang="en-US" dirty="0">
                <a:highlight>
                  <a:srgbClr val="FFFF00"/>
                </a:highlight>
              </a:rPr>
              <a:t>the internet for trendy or up-to-date information about thriving business ecosystems where they can dive in and also </a:t>
            </a:r>
            <a:r>
              <a:rPr lang="en-US" dirty="0">
                <a:solidFill>
                  <a:srgbClr val="FF0000"/>
                </a:solidFill>
                <a:highlight>
                  <a:srgbClr val="FFFF00"/>
                </a:highlight>
              </a:rPr>
              <a:t>thrive</a:t>
            </a:r>
            <a:r>
              <a:rPr lang="en-US" dirty="0">
                <a:highlight>
                  <a:srgbClr val="FFFF00"/>
                </a:highlight>
              </a:rPr>
              <a:t>. </a:t>
            </a:r>
            <a:r>
              <a:rPr lang="en-US" dirty="0"/>
              <a:t> India being the second largest population in the world is seeing a fast-growing economy over the years. With the high population and increased urbanization, the consumer market is also fast growing which makes India a great place to start a business. Also, Government initiatives such as Startup India, favorable policies and increased access to funding has made the Indian Startup ecosystem an attractive place for upcoming Entrepreneurs from in and around India. Despite the 2020 Covid-19 pandemic, </a:t>
            </a:r>
            <a:r>
              <a:rPr lang="en-US" sz="1200" b="0" i="0" kern="1200" dirty="0">
                <a:solidFill>
                  <a:schemeClr val="tx1"/>
                </a:solidFill>
                <a:effectLst/>
                <a:latin typeface="+mn-lt"/>
                <a:ea typeface="+mn-ea"/>
                <a:cs typeface="+mn-cs"/>
              </a:rPr>
              <a:t>Indian startups raised over $11.5 billion in funding across various stages to foster the growth of start ups. This figures and various other factors make the ecosystem a worthy place to venture into for business. </a:t>
            </a:r>
            <a:endParaRPr lang="en-US" dirty="0"/>
          </a:p>
        </p:txBody>
      </p:sp>
      <p:sp>
        <p:nvSpPr>
          <p:cNvPr id="4" name="Slide Number Placeholder 3"/>
          <p:cNvSpPr>
            <a:spLocks noGrp="1"/>
          </p:cNvSpPr>
          <p:nvPr>
            <p:ph type="sldNum" sz="quarter" idx="5"/>
          </p:nvPr>
        </p:nvSpPr>
        <p:spPr/>
        <p:txBody>
          <a:bodyPr/>
          <a:lstStyle/>
          <a:p>
            <a:fld id="{9AB419FA-7B26-4D0D-8456-C5B937CDDAB9}" type="slidenum">
              <a:rPr lang="en-US" smtClean="0"/>
              <a:t>4</a:t>
            </a:fld>
            <a:endParaRPr lang="en-US"/>
          </a:p>
        </p:txBody>
      </p:sp>
    </p:spTree>
    <p:extLst>
      <p:ext uri="{BB962C8B-B14F-4D97-AF65-F5344CB8AC3E}">
        <p14:creationId xmlns:p14="http://schemas.microsoft.com/office/powerpoint/2010/main" val="180622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B419FA-7B26-4D0D-8456-C5B937CDDAB9}" type="slidenum">
              <a:rPr lang="en-US" smtClean="0"/>
              <a:t>5</a:t>
            </a:fld>
            <a:endParaRPr lang="en-US"/>
          </a:p>
        </p:txBody>
      </p:sp>
    </p:spTree>
    <p:extLst>
      <p:ext uri="{BB962C8B-B14F-4D97-AF65-F5344CB8AC3E}">
        <p14:creationId xmlns:p14="http://schemas.microsoft.com/office/powerpoint/2010/main" val="361858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B419FA-7B26-4D0D-8456-C5B937CDDAB9}" type="slidenum">
              <a:rPr lang="en-US" smtClean="0"/>
              <a:t>6</a:t>
            </a:fld>
            <a:endParaRPr lang="en-US"/>
          </a:p>
        </p:txBody>
      </p:sp>
    </p:spTree>
    <p:extLst>
      <p:ext uri="{BB962C8B-B14F-4D97-AF65-F5344CB8AC3E}">
        <p14:creationId xmlns:p14="http://schemas.microsoft.com/office/powerpoint/2010/main" val="377404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0188-7F74-4353-BF73-07CD24C34407}"/>
              </a:ext>
            </a:extLst>
          </p:cNvPr>
          <p:cNvSpPr>
            <a:spLocks noGrp="1"/>
          </p:cNvSpPr>
          <p:nvPr>
            <p:ph type="ctrTitle"/>
          </p:nvPr>
        </p:nvSpPr>
        <p:spPr/>
        <p:txBody>
          <a:bodyPr/>
          <a:lstStyle/>
          <a:p>
            <a:r>
              <a:rPr lang="en-US" dirty="0"/>
              <a:t>Group presentation on the Indian </a:t>
            </a:r>
            <a:r>
              <a:rPr lang="en-US"/>
              <a:t>Startup project</a:t>
            </a:r>
            <a:endParaRPr lang="en-US" dirty="0"/>
          </a:p>
        </p:txBody>
      </p:sp>
      <p:sp>
        <p:nvSpPr>
          <p:cNvPr id="3" name="Subtitle 2">
            <a:extLst>
              <a:ext uri="{FF2B5EF4-FFF2-40B4-BE49-F238E27FC236}">
                <a16:creationId xmlns:a16="http://schemas.microsoft.com/office/drawing/2014/main" id="{2BBCD287-6DE4-4BED-A878-3B5EF3A3CC65}"/>
              </a:ext>
            </a:extLst>
          </p:cNvPr>
          <p:cNvSpPr>
            <a:spLocks noGrp="1"/>
          </p:cNvSpPr>
          <p:nvPr>
            <p:ph type="subTitle" idx="1"/>
          </p:nvPr>
        </p:nvSpPr>
        <p:spPr>
          <a:xfrm>
            <a:off x="581194" y="3058674"/>
            <a:ext cx="10993546" cy="3925221"/>
          </a:xfrm>
        </p:spPr>
        <p:txBody>
          <a:bodyPr>
            <a:normAutofit/>
          </a:bodyPr>
          <a:lstStyle/>
          <a:p>
            <a:r>
              <a:rPr lang="en-US" sz="2400" u="sng" dirty="0"/>
              <a:t>Team Zanzibar</a:t>
            </a:r>
          </a:p>
          <a:p>
            <a:pPr marL="342900" indent="-342900">
              <a:buFont typeface="Wingdings" panose="05000000000000000000" pitchFamily="2" charset="2"/>
              <a:buChar char="q"/>
            </a:pPr>
            <a:r>
              <a:rPr lang="en-US" sz="1400" u="sng" dirty="0"/>
              <a:t>Doe </a:t>
            </a:r>
            <a:r>
              <a:rPr lang="en-US" sz="1400" u="sng" dirty="0" err="1"/>
              <a:t>edinam</a:t>
            </a:r>
            <a:r>
              <a:rPr lang="en-US" sz="1400" u="sng" dirty="0"/>
              <a:t> </a:t>
            </a:r>
            <a:r>
              <a:rPr lang="en-US" sz="1400" u="sng" dirty="0" err="1"/>
              <a:t>abla</a:t>
            </a:r>
            <a:endParaRPr lang="en-US" sz="1400" u="sng" dirty="0"/>
          </a:p>
          <a:p>
            <a:pPr marL="342900" indent="-342900">
              <a:buFont typeface="Wingdings" panose="05000000000000000000" pitchFamily="2" charset="2"/>
              <a:buChar char="q"/>
            </a:pPr>
            <a:r>
              <a:rPr lang="en-US" sz="1400" u="sng" dirty="0"/>
              <a:t>Enoch Taylor-</a:t>
            </a:r>
            <a:r>
              <a:rPr lang="en-US" sz="1400" u="sng" dirty="0" err="1"/>
              <a:t>nketiah</a:t>
            </a:r>
            <a:endParaRPr lang="en-US" sz="1400" u="sng" dirty="0"/>
          </a:p>
          <a:p>
            <a:pPr marL="342900" indent="-342900">
              <a:buFont typeface="Wingdings" panose="05000000000000000000" pitchFamily="2" charset="2"/>
              <a:buChar char="q"/>
            </a:pPr>
            <a:r>
              <a:rPr lang="en-US" sz="1400" u="sng" dirty="0"/>
              <a:t>Timothy </a:t>
            </a:r>
            <a:r>
              <a:rPr lang="en-US" sz="1400" u="sng" dirty="0" err="1"/>
              <a:t>morenikeji</a:t>
            </a:r>
            <a:r>
              <a:rPr lang="en-US" sz="1400" u="sng" dirty="0"/>
              <a:t> </a:t>
            </a:r>
            <a:r>
              <a:rPr lang="en-US" sz="1400" u="sng" dirty="0" err="1"/>
              <a:t>akinremi</a:t>
            </a:r>
            <a:endParaRPr lang="en-US" sz="1400" u="sng" dirty="0"/>
          </a:p>
          <a:p>
            <a:pPr marL="342900" indent="-342900">
              <a:buFont typeface="Wingdings" panose="05000000000000000000" pitchFamily="2" charset="2"/>
              <a:buChar char="q"/>
            </a:pPr>
            <a:r>
              <a:rPr lang="en-US" sz="1400" u="sng" dirty="0"/>
              <a:t>Kofi </a:t>
            </a:r>
            <a:r>
              <a:rPr lang="en-US" sz="1400" u="sng" dirty="0" err="1"/>
              <a:t>asare</a:t>
            </a:r>
            <a:r>
              <a:rPr lang="en-US" sz="1400" u="sng" dirty="0"/>
              <a:t> </a:t>
            </a:r>
            <a:r>
              <a:rPr lang="en-US" sz="1400" u="sng" dirty="0" err="1"/>
              <a:t>bamfo</a:t>
            </a:r>
            <a:endParaRPr lang="en-US" sz="1400" u="sng" dirty="0"/>
          </a:p>
          <a:p>
            <a:pPr marL="342900" indent="-342900">
              <a:buFont typeface="Wingdings" panose="05000000000000000000" pitchFamily="2" charset="2"/>
              <a:buChar char="q"/>
            </a:pPr>
            <a:r>
              <a:rPr lang="en-US" sz="1400" u="sng" dirty="0"/>
              <a:t>Godfrey </a:t>
            </a:r>
            <a:r>
              <a:rPr lang="en-US" sz="1400" u="sng" dirty="0" err="1"/>
              <a:t>chilebe</a:t>
            </a:r>
            <a:endParaRPr lang="en-US" sz="1400" u="sng" dirty="0"/>
          </a:p>
          <a:p>
            <a:pPr marL="342900" indent="-342900">
              <a:buFont typeface="Wingdings" panose="05000000000000000000" pitchFamily="2" charset="2"/>
              <a:buChar char="q"/>
            </a:pPr>
            <a:r>
              <a:rPr lang="en-US" sz="1400" u="sng" dirty="0" err="1"/>
              <a:t>Tolulope</a:t>
            </a:r>
            <a:r>
              <a:rPr lang="en-US" sz="1400" u="sng" dirty="0"/>
              <a:t> Philip </a:t>
            </a:r>
            <a:r>
              <a:rPr lang="en-US" sz="1400" u="sng" dirty="0" err="1"/>
              <a:t>oludipe</a:t>
            </a:r>
            <a:endParaRPr lang="en-US" sz="1400" u="sng" dirty="0"/>
          </a:p>
          <a:p>
            <a:pPr marL="342900" indent="-342900">
              <a:buFont typeface="Wingdings" panose="05000000000000000000" pitchFamily="2" charset="2"/>
              <a:buChar char="q"/>
            </a:pPr>
            <a:endParaRPr lang="en-US" sz="1400" u="sng" dirty="0"/>
          </a:p>
        </p:txBody>
      </p:sp>
    </p:spTree>
    <p:extLst>
      <p:ext uri="{BB962C8B-B14F-4D97-AF65-F5344CB8AC3E}">
        <p14:creationId xmlns:p14="http://schemas.microsoft.com/office/powerpoint/2010/main" val="159298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2389-6D4F-4A4B-8D41-A6EC7BADE000}"/>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0ECCB3CF-8873-403F-8302-BD7A162A98B2}"/>
              </a:ext>
            </a:extLst>
          </p:cNvPr>
          <p:cNvSpPr>
            <a:spLocks noGrp="1"/>
          </p:cNvSpPr>
          <p:nvPr>
            <p:ph idx="1"/>
          </p:nvPr>
        </p:nvSpPr>
        <p:spPr>
          <a:xfrm>
            <a:off x="581192" y="1715956"/>
            <a:ext cx="11029615" cy="4142843"/>
          </a:xfrm>
        </p:spPr>
        <p:txBody>
          <a:bodyPr>
            <a:normAutofit fontScale="55000" lnSpcReduction="20000"/>
          </a:bodyPr>
          <a:lstStyle/>
          <a:p>
            <a:pPr marL="0" indent="0">
              <a:buNone/>
            </a:pPr>
            <a:endParaRPr lang="en-US" dirty="0"/>
          </a:p>
          <a:p>
            <a:endParaRPr lang="en-US" dirty="0"/>
          </a:p>
          <a:p>
            <a:endParaRPr lang="en-US" dirty="0"/>
          </a:p>
          <a:p>
            <a:endParaRPr lang="en-US" dirty="0"/>
          </a:p>
          <a:p>
            <a:pPr>
              <a:buFont typeface="Wingdings" panose="05000000000000000000" pitchFamily="2" charset="2"/>
              <a:buChar char="q"/>
            </a:pPr>
            <a:endParaRPr lang="en-US" sz="4400" dirty="0"/>
          </a:p>
          <a:p>
            <a:pPr>
              <a:buFont typeface="Wingdings" panose="05000000000000000000" pitchFamily="2" charset="2"/>
              <a:buChar char="q"/>
            </a:pPr>
            <a:r>
              <a:rPr lang="en-US" sz="4400" dirty="0"/>
              <a:t>Research Topic </a:t>
            </a:r>
          </a:p>
          <a:p>
            <a:pPr>
              <a:buFont typeface="Wingdings" panose="05000000000000000000" pitchFamily="2" charset="2"/>
              <a:buChar char="q"/>
            </a:pPr>
            <a:r>
              <a:rPr lang="en-US" sz="4400" dirty="0"/>
              <a:t>Introduction</a:t>
            </a:r>
          </a:p>
          <a:p>
            <a:pPr>
              <a:buFont typeface="Wingdings" panose="05000000000000000000" pitchFamily="2" charset="2"/>
              <a:buChar char="q"/>
            </a:pPr>
            <a:r>
              <a:rPr lang="en-US" sz="4400" dirty="0"/>
              <a:t>Aim of the project</a:t>
            </a:r>
          </a:p>
          <a:p>
            <a:pPr>
              <a:buFont typeface="Wingdings" panose="05000000000000000000" pitchFamily="2" charset="2"/>
              <a:buChar char="q"/>
            </a:pPr>
            <a:r>
              <a:rPr lang="en-US" sz="4400" dirty="0"/>
              <a:t>Hypothesis</a:t>
            </a:r>
          </a:p>
          <a:p>
            <a:pPr>
              <a:buFont typeface="Wingdings" panose="05000000000000000000" pitchFamily="2" charset="2"/>
              <a:buChar char="q"/>
            </a:pPr>
            <a:r>
              <a:rPr lang="en-US" sz="4400" dirty="0"/>
              <a:t>Research questions</a:t>
            </a:r>
          </a:p>
          <a:p>
            <a:pPr>
              <a:buFont typeface="Wingdings" panose="05000000000000000000" pitchFamily="2" charset="2"/>
              <a:buChar char="q"/>
            </a:pPr>
            <a:r>
              <a:rPr lang="en-US" sz="4400" dirty="0"/>
              <a:t>Methodology </a:t>
            </a:r>
          </a:p>
          <a:p>
            <a:pPr marL="0" indent="0">
              <a:buNone/>
            </a:pPr>
            <a:endParaRPr lang="en-US" sz="4400" dirty="0"/>
          </a:p>
          <a:p>
            <a:pPr>
              <a:buFont typeface="Wingdings" panose="05000000000000000000" pitchFamily="2" charset="2"/>
              <a:buChar char="q"/>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3031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3A798-1357-4912-A9DA-0BB423214D69}"/>
              </a:ext>
            </a:extLst>
          </p:cNvPr>
          <p:cNvSpPr/>
          <p:nvPr/>
        </p:nvSpPr>
        <p:spPr>
          <a:xfrm>
            <a:off x="397565" y="1179443"/>
            <a:ext cx="10336696" cy="1815882"/>
          </a:xfrm>
          <a:prstGeom prst="rect">
            <a:avLst/>
          </a:prstGeom>
        </p:spPr>
        <p:txBody>
          <a:bodyPr wrap="square">
            <a:spAutoFit/>
          </a:bodyPr>
          <a:lstStyle/>
          <a:p>
            <a:r>
              <a:rPr lang="en-US" sz="2800" b="1" dirty="0">
                <a:solidFill>
                  <a:srgbClr val="1F2328"/>
                </a:solidFill>
                <a:latin typeface="-apple-system"/>
              </a:rPr>
              <a:t>Scenario</a:t>
            </a:r>
          </a:p>
          <a:p>
            <a:r>
              <a:rPr lang="en-US" sz="2800" dirty="0">
                <a:solidFill>
                  <a:srgbClr val="1F2328"/>
                </a:solidFill>
                <a:latin typeface="-apple-system"/>
              </a:rPr>
              <a:t>Your team is trying to venture into the Indian start-up ecosystem. As the data expert of the team, you are to investigate the ecosystem and propose the best course of action.</a:t>
            </a:r>
            <a:endParaRPr lang="en-US" sz="2800" b="0" i="0" dirty="0">
              <a:solidFill>
                <a:srgbClr val="1F2328"/>
              </a:solidFill>
              <a:effectLst/>
              <a:latin typeface="-apple-system"/>
            </a:endParaRPr>
          </a:p>
        </p:txBody>
      </p:sp>
    </p:spTree>
    <p:extLst>
      <p:ext uri="{BB962C8B-B14F-4D97-AF65-F5344CB8AC3E}">
        <p14:creationId xmlns:p14="http://schemas.microsoft.com/office/powerpoint/2010/main" val="23094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A8F0-A7F0-4D43-8D01-B2B0336CDB27}"/>
              </a:ext>
            </a:extLst>
          </p:cNvPr>
          <p:cNvSpPr>
            <a:spLocks noGrp="1"/>
          </p:cNvSpPr>
          <p:nvPr>
            <p:ph type="title"/>
          </p:nvPr>
        </p:nvSpPr>
        <p:spPr/>
        <p:txBody>
          <a:bodyPr/>
          <a:lstStyle/>
          <a:p>
            <a:r>
              <a:rPr lang="en-US" dirty="0"/>
              <a:t>Research topic</a:t>
            </a:r>
          </a:p>
        </p:txBody>
      </p:sp>
      <p:sp>
        <p:nvSpPr>
          <p:cNvPr id="3" name="Content Placeholder 2">
            <a:extLst>
              <a:ext uri="{FF2B5EF4-FFF2-40B4-BE49-F238E27FC236}">
                <a16:creationId xmlns:a16="http://schemas.microsoft.com/office/drawing/2014/main" id="{19F10861-D29D-45E5-B2C8-0F0EEBB0FE71}"/>
              </a:ext>
            </a:extLst>
          </p:cNvPr>
          <p:cNvSpPr>
            <a:spLocks noGrp="1"/>
          </p:cNvSpPr>
          <p:nvPr>
            <p:ph idx="1"/>
          </p:nvPr>
        </p:nvSpPr>
        <p:spPr/>
        <p:txBody>
          <a:bodyPr/>
          <a:lstStyle/>
          <a:p>
            <a:pPr>
              <a:buFont typeface="Wingdings" panose="05000000000000000000" pitchFamily="2" charset="2"/>
              <a:buChar char="q"/>
            </a:pPr>
            <a:r>
              <a:rPr lang="en-US" sz="2800" dirty="0"/>
              <a:t>Analyze the relationship between funding amount and other factors for market penetration of the Indian Startup Ecosystem: An entrepreneur decision-making key.</a:t>
            </a:r>
          </a:p>
          <a:p>
            <a:endParaRPr lang="en-US" dirty="0"/>
          </a:p>
        </p:txBody>
      </p:sp>
    </p:spTree>
    <p:extLst>
      <p:ext uri="{BB962C8B-B14F-4D97-AF65-F5344CB8AC3E}">
        <p14:creationId xmlns:p14="http://schemas.microsoft.com/office/powerpoint/2010/main" val="201768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9CA9-61F4-4076-B7CA-37618C7E11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F415DAD-2EA2-4ABD-871B-2EE4A7C3E9FA}"/>
              </a:ext>
            </a:extLst>
          </p:cNvPr>
          <p:cNvSpPr>
            <a:spLocks noGrp="1"/>
          </p:cNvSpPr>
          <p:nvPr>
            <p:ph idx="1"/>
          </p:nvPr>
        </p:nvSpPr>
        <p:spPr>
          <a:xfrm>
            <a:off x="581192" y="1258957"/>
            <a:ext cx="11029615" cy="4599843"/>
          </a:xfrm>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India being the second largest population in the world is seeing a fast-growing economy over the years. With the high population and increased urbanization, the consumer market is also fast growing which makes India a breeding ground for innovative ideas and entrepreneurial ventures.</a:t>
            </a:r>
          </a:p>
          <a:p>
            <a:pPr>
              <a:buFont typeface="Wingdings" panose="05000000000000000000" pitchFamily="2" charset="2"/>
              <a:buChar char="q"/>
            </a:pPr>
            <a:r>
              <a:rPr lang="en-US" dirty="0"/>
              <a:t>Also, Government initiatives such as Startup India, favorable policies, and increased access to funding have made the Indian Startup ecosystem an attractive place for upcoming Entrepreneurs in and around India. Despite the 2020 Covid-19 pandemic, </a:t>
            </a:r>
            <a:r>
              <a:rPr lang="en-US" dirty="0">
                <a:solidFill>
                  <a:schemeClr val="tx1"/>
                </a:solidFill>
              </a:rPr>
              <a:t>Indian startups raised over $11.5 billion in funding across various stages to foster the growth of start-ups. </a:t>
            </a:r>
          </a:p>
          <a:p>
            <a:pPr>
              <a:buFont typeface="Wingdings" panose="05000000000000000000" pitchFamily="2" charset="2"/>
              <a:buChar char="q"/>
            </a:pPr>
            <a:r>
              <a:rPr lang="en-US" dirty="0"/>
              <a:t>One critical factor that plays a crucial role in the success of startups is their ability to penetrate the market effectively. Market penetration refers to the extent to which a startup gains market share and customer acceptance. This is influenced by various factors, including the funding amount received by the startup and understanding the relationship between funding and other factors for market penetration. </a:t>
            </a:r>
          </a:p>
          <a:p>
            <a:pPr>
              <a:buFont typeface="Wingdings" panose="05000000000000000000" pitchFamily="2" charset="2"/>
              <a:buChar char="q"/>
            </a:pPr>
            <a:r>
              <a:rPr lang="en-US" dirty="0"/>
              <a:t>This information is essential for entrepreneurs in making informed decisions and maximizing their chances of success.</a:t>
            </a:r>
            <a:endParaRPr lang="en-US" b="1" dirty="0"/>
          </a:p>
        </p:txBody>
      </p:sp>
    </p:spTree>
    <p:extLst>
      <p:ext uri="{BB962C8B-B14F-4D97-AF65-F5344CB8AC3E}">
        <p14:creationId xmlns:p14="http://schemas.microsoft.com/office/powerpoint/2010/main" val="30876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630B-2967-4034-8033-7D0D68E31E58}"/>
              </a:ext>
            </a:extLst>
          </p:cNvPr>
          <p:cNvSpPr>
            <a:spLocks noGrp="1"/>
          </p:cNvSpPr>
          <p:nvPr>
            <p:ph type="title"/>
          </p:nvPr>
        </p:nvSpPr>
        <p:spPr/>
        <p:txBody>
          <a:bodyPr/>
          <a:lstStyle/>
          <a:p>
            <a:r>
              <a:rPr lang="en-US" dirty="0"/>
              <a:t>Aim of the project</a:t>
            </a:r>
          </a:p>
        </p:txBody>
      </p:sp>
      <p:sp>
        <p:nvSpPr>
          <p:cNvPr id="3" name="Content Placeholder 2">
            <a:extLst>
              <a:ext uri="{FF2B5EF4-FFF2-40B4-BE49-F238E27FC236}">
                <a16:creationId xmlns:a16="http://schemas.microsoft.com/office/drawing/2014/main" id="{EBF3B5AA-8CD9-49B8-AFE8-310A86ABABAB}"/>
              </a:ext>
            </a:extLst>
          </p:cNvPr>
          <p:cNvSpPr>
            <a:spLocks noGrp="1"/>
          </p:cNvSpPr>
          <p:nvPr>
            <p:ph idx="1"/>
          </p:nvPr>
        </p:nvSpPr>
        <p:spPr>
          <a:xfrm>
            <a:off x="581192" y="940904"/>
            <a:ext cx="11029615" cy="4917895"/>
          </a:xfrm>
        </p:spPr>
        <p:txBody>
          <a:bodyPr>
            <a:normAutofit/>
          </a:bodyPr>
          <a:lstStyle/>
          <a:p>
            <a:pPr>
              <a:buFont typeface="Wingdings" panose="05000000000000000000" pitchFamily="2" charset="2"/>
              <a:buChar char="q"/>
            </a:pPr>
            <a:r>
              <a:rPr lang="en-US" sz="2400" dirty="0"/>
              <a:t>To provide insight into the factors that significantly impact the amount received by startups (factors such as Sector, Geographical location, What the company does and the Funding stage. This is to inform our team on what sectors to look at and tailor what they want to do to services that get the most funding. We also seek to help them find strategic location(s) to look at when starting up, and also what stage they should go seek funding.  </a:t>
            </a:r>
          </a:p>
        </p:txBody>
      </p:sp>
    </p:spTree>
    <p:extLst>
      <p:ext uri="{BB962C8B-B14F-4D97-AF65-F5344CB8AC3E}">
        <p14:creationId xmlns:p14="http://schemas.microsoft.com/office/powerpoint/2010/main" val="102108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B38B-4F9D-4F43-96CF-F02ABC962C54}"/>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3253ED99-015C-46E5-BE1D-52CBC6C05A85}"/>
              </a:ext>
            </a:extLst>
          </p:cNvPr>
          <p:cNvSpPr>
            <a:spLocks noGrp="1"/>
          </p:cNvSpPr>
          <p:nvPr>
            <p:ph idx="1"/>
          </p:nvPr>
        </p:nvSpPr>
        <p:spPr/>
        <p:txBody>
          <a:bodyPr/>
          <a:lstStyle/>
          <a:p>
            <a:pPr>
              <a:buFont typeface="Wingdings" panose="05000000000000000000" pitchFamily="2" charset="2"/>
              <a:buChar char="q"/>
            </a:pPr>
            <a:r>
              <a:rPr lang="en-US" dirty="0"/>
              <a:t>Ho (Null hypo): There is no significant association between the funding amount and other factors such as sector, location, what the company does, and the funding stage.</a:t>
            </a:r>
          </a:p>
          <a:p>
            <a:pPr marL="0" indent="0">
              <a:buNone/>
            </a:pPr>
            <a:r>
              <a:rPr lang="en-US" dirty="0"/>
              <a:t> </a:t>
            </a:r>
          </a:p>
          <a:p>
            <a:pPr>
              <a:buFont typeface="Wingdings" panose="05000000000000000000" pitchFamily="2" charset="2"/>
              <a:buChar char="q"/>
            </a:pPr>
            <a:r>
              <a:rPr lang="en-US" dirty="0"/>
              <a:t>Ha (Alternate hypo) : There is a significant association between funding amount and other factors such as sector, location, what the company does, and funding stage.</a:t>
            </a:r>
          </a:p>
          <a:p>
            <a:endParaRPr lang="en-US" dirty="0"/>
          </a:p>
        </p:txBody>
      </p:sp>
    </p:spTree>
    <p:extLst>
      <p:ext uri="{BB962C8B-B14F-4D97-AF65-F5344CB8AC3E}">
        <p14:creationId xmlns:p14="http://schemas.microsoft.com/office/powerpoint/2010/main" val="239165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752A-7EFA-4A0B-A759-4EDBD170B75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745DC724-05DE-485D-B79E-BD229677046F}"/>
              </a:ext>
            </a:extLst>
          </p:cNvPr>
          <p:cNvSpPr>
            <a:spLocks noGrp="1"/>
          </p:cNvSpPr>
          <p:nvPr>
            <p:ph idx="1"/>
          </p:nvPr>
        </p:nvSpPr>
        <p:spPr>
          <a:xfrm>
            <a:off x="581192" y="1987826"/>
            <a:ext cx="11029615" cy="4492487"/>
          </a:xfrm>
        </p:spPr>
        <p:txBody>
          <a:bodyPr>
            <a:normAutofit/>
          </a:bodyPr>
          <a:lstStyle/>
          <a:p>
            <a:pPr>
              <a:buFont typeface="Wingdings" panose="05000000000000000000" pitchFamily="2" charset="2"/>
              <a:buChar char="q"/>
            </a:pPr>
            <a:r>
              <a:rPr lang="en-US" dirty="0"/>
              <a:t>What is the funding trend in the Indian startup ecosystem between 2018 to 2021</a:t>
            </a:r>
          </a:p>
          <a:p>
            <a:pPr>
              <a:buFont typeface="Wingdings" panose="05000000000000000000" pitchFamily="2" charset="2"/>
              <a:buChar char="q"/>
            </a:pPr>
            <a:r>
              <a:rPr lang="en-US" dirty="0"/>
              <a:t>What is the average amount invested</a:t>
            </a:r>
          </a:p>
          <a:p>
            <a:pPr>
              <a:buFont typeface="Wingdings" panose="05000000000000000000" pitchFamily="2" charset="2"/>
              <a:buChar char="q"/>
            </a:pPr>
            <a:r>
              <a:rPr lang="en-US" dirty="0"/>
              <a:t>What are the top10 sectors that got the most funding between 2018 to 2021</a:t>
            </a:r>
          </a:p>
          <a:p>
            <a:pPr>
              <a:buFont typeface="Wingdings" panose="05000000000000000000" pitchFamily="2" charset="2"/>
              <a:buChar char="q"/>
            </a:pPr>
            <a:r>
              <a:rPr lang="en-US" dirty="0"/>
              <a:t> Which sector has saturated the Indian ecosystem</a:t>
            </a:r>
          </a:p>
          <a:p>
            <a:pPr>
              <a:buFont typeface="Wingdings" panose="05000000000000000000" pitchFamily="2" charset="2"/>
              <a:buChar char="q"/>
            </a:pPr>
            <a:r>
              <a:rPr lang="en-US" dirty="0"/>
              <a:t>Does what the company do affect the funding amount(Top 10 services that get most funded)</a:t>
            </a:r>
          </a:p>
          <a:p>
            <a:pPr>
              <a:buFont typeface="Wingdings" panose="05000000000000000000" pitchFamily="2" charset="2"/>
              <a:buChar char="q"/>
            </a:pPr>
            <a:r>
              <a:rPr lang="en-US" dirty="0"/>
              <a:t>Does location affect the funding amount given to the top 10 sectors (looking for the correlation)</a:t>
            </a:r>
          </a:p>
          <a:p>
            <a:pPr>
              <a:buFont typeface="Wingdings" panose="05000000000000000000" pitchFamily="2" charset="2"/>
              <a:buChar char="q"/>
            </a:pPr>
            <a:r>
              <a:rPr lang="en-US" dirty="0"/>
              <a:t>Does the stage affect the amount of funding given</a:t>
            </a:r>
          </a:p>
          <a:p>
            <a:pPr>
              <a:buFont typeface="Wingdings" panose="05000000000000000000" pitchFamily="2" charset="2"/>
              <a:buChar char="q"/>
            </a:pPr>
            <a:r>
              <a:rPr lang="en-US" dirty="0"/>
              <a:t>Who are the top 10 investors</a:t>
            </a:r>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174688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7331-049F-4B18-95CC-6DF66CE2BC6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91D1B2E-64D5-4012-90B9-CE33F3FB71CC}"/>
              </a:ext>
            </a:extLst>
          </p:cNvPr>
          <p:cNvSpPr>
            <a:spLocks noGrp="1"/>
          </p:cNvSpPr>
          <p:nvPr>
            <p:ph idx="1"/>
          </p:nvPr>
        </p:nvSpPr>
        <p:spPr>
          <a:xfrm>
            <a:off x="581192" y="1974573"/>
            <a:ext cx="11029615" cy="4505739"/>
          </a:xfrm>
        </p:spPr>
        <p:txBody>
          <a:bodyPr>
            <a:normAutofit lnSpcReduction="10000"/>
          </a:bodyPr>
          <a:lstStyle/>
          <a:p>
            <a:pPr>
              <a:buFont typeface="Wingdings" panose="05000000000000000000" pitchFamily="2" charset="2"/>
              <a:buChar char="q"/>
            </a:pPr>
            <a:r>
              <a:rPr lang="en-US" dirty="0"/>
              <a:t>Get data: we are working with secondary data which has variables such as Company, Year founded, company Headquarter(location), Sector, What it does, Founders, Investor, Amount($) received by the company, and Stage of funding. </a:t>
            </a:r>
          </a:p>
          <a:p>
            <a:pPr>
              <a:buFont typeface="Wingdings" panose="05000000000000000000" pitchFamily="2" charset="2"/>
              <a:buChar char="q"/>
            </a:pPr>
            <a:r>
              <a:rPr lang="en-US" dirty="0"/>
              <a:t>Data processing: we look at cleaning the data, handling missing values, removing duplicates, handling unique values, standardizing variables for consistency, and any other processing to give clean, normal, and reliable data to work with.</a:t>
            </a:r>
          </a:p>
          <a:p>
            <a:pPr>
              <a:buFont typeface="Wingdings" panose="05000000000000000000" pitchFamily="2" charset="2"/>
              <a:buChar char="q"/>
            </a:pPr>
            <a:r>
              <a:rPr lang="en-US" dirty="0"/>
              <a:t>Descriptive analysis:  perform a basic descriptive analysis to understand the data and variables. </a:t>
            </a:r>
          </a:p>
          <a:p>
            <a:pPr>
              <a:buFont typeface="Wingdings" panose="05000000000000000000" pitchFamily="2" charset="2"/>
              <a:buChar char="q"/>
            </a:pPr>
            <a:r>
              <a:rPr lang="en-US" dirty="0"/>
              <a:t>Multivariate analysis: with MANOVA, we will access the influence of the multiple factors on the funding amount. </a:t>
            </a:r>
          </a:p>
          <a:p>
            <a:pPr>
              <a:buFont typeface="Wingdings" panose="05000000000000000000" pitchFamily="2" charset="2"/>
              <a:buChar char="q"/>
            </a:pPr>
            <a:r>
              <a:rPr lang="en-US" dirty="0"/>
              <a:t>Inferential Analysis: we will perform hypothesis testing using the ANOVA test or T-test to determine if there are significant differences in funding amounts based on the other various factors. (p-value &gt; 0.05)</a:t>
            </a:r>
          </a:p>
          <a:p>
            <a:pPr>
              <a:buFont typeface="Wingdings" panose="05000000000000000000" pitchFamily="2" charset="2"/>
              <a:buChar char="q"/>
            </a:pPr>
            <a:r>
              <a:rPr lang="en-US" dirty="0"/>
              <a:t>Data Visualization: we will visualize our data using charts and graphs which will be deployed on Microsoft </a:t>
            </a:r>
            <a:r>
              <a:rPr lang="en-US" dirty="0" err="1"/>
              <a:t>PowerBi</a:t>
            </a:r>
            <a:endParaRPr lang="en-US" dirty="0"/>
          </a:p>
          <a:p>
            <a:pPr>
              <a:buFont typeface="Wingdings" panose="05000000000000000000" pitchFamily="2" charset="2"/>
              <a:buChar char="q"/>
            </a:pPr>
            <a:r>
              <a:rPr lang="en-US" dirty="0"/>
              <a:t>Interpretation and Conclusion: the results obtained will be interpreted and backed with up-to-date literature.  Conclusions will be drawn about the factors that affect the funding amount per the analysis performed in our project.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1005137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1228</TotalTime>
  <Words>968</Words>
  <Application>Microsoft Office PowerPoint</Application>
  <PresentationFormat>Widescreen</PresentationFormat>
  <Paragraphs>61</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Gill Sans MT</vt:lpstr>
      <vt:lpstr>Wingdings</vt:lpstr>
      <vt:lpstr>Wingdings 2</vt:lpstr>
      <vt:lpstr>Dividend</vt:lpstr>
      <vt:lpstr>Group presentation on the Indian Startup project</vt:lpstr>
      <vt:lpstr>Outline  </vt:lpstr>
      <vt:lpstr>PowerPoint Presentation</vt:lpstr>
      <vt:lpstr>Research topic</vt:lpstr>
      <vt:lpstr>introduction</vt:lpstr>
      <vt:lpstr>Aim of the project</vt:lpstr>
      <vt:lpstr>hypothesis</vt:lpstr>
      <vt:lpstr>Research questions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dc:title>
  <dc:creator>Doe Edinam Abla</dc:creator>
  <cp:lastModifiedBy>Doe Edinam Abla</cp:lastModifiedBy>
  <cp:revision>33</cp:revision>
  <dcterms:created xsi:type="dcterms:W3CDTF">2023-07-03T18:52:32Z</dcterms:created>
  <dcterms:modified xsi:type="dcterms:W3CDTF">2023-07-04T15:20:41Z</dcterms:modified>
</cp:coreProperties>
</file>