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2"/>
  </p:notesMasterIdLst>
  <p:sldIdLst>
    <p:sldId id="278" r:id="rId5"/>
    <p:sldId id="279" r:id="rId6"/>
    <p:sldId id="280" r:id="rId7"/>
    <p:sldId id="294" r:id="rId8"/>
    <p:sldId id="299" r:id="rId9"/>
    <p:sldId id="300" r:id="rId10"/>
    <p:sldId id="301" r:id="rId11"/>
    <p:sldId id="302" r:id="rId12"/>
    <p:sldId id="303" r:id="rId13"/>
    <p:sldId id="304" r:id="rId14"/>
    <p:sldId id="305" r:id="rId15"/>
    <p:sldId id="281" r:id="rId16"/>
    <p:sldId id="295" r:id="rId17"/>
    <p:sldId id="306" r:id="rId18"/>
    <p:sldId id="307" r:id="rId19"/>
    <p:sldId id="308" r:id="rId20"/>
    <p:sldId id="296" r:id="rId21"/>
    <p:sldId id="309" r:id="rId22"/>
    <p:sldId id="297" r:id="rId23"/>
    <p:sldId id="310" r:id="rId24"/>
    <p:sldId id="311" r:id="rId25"/>
    <p:sldId id="312" r:id="rId26"/>
    <p:sldId id="313" r:id="rId27"/>
    <p:sldId id="314" r:id="rId28"/>
    <p:sldId id="315" r:id="rId29"/>
    <p:sldId id="316" r:id="rId30"/>
    <p:sldId id="293"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09" autoAdjust="0"/>
  </p:normalViewPr>
  <p:slideViewPr>
    <p:cSldViewPr snapToGrid="0" snapToObjects="1">
      <p:cViewPr varScale="1">
        <p:scale>
          <a:sx n="73" d="100"/>
          <a:sy n="73" d="100"/>
        </p:scale>
        <p:origin x="400"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teams.microsoft.com/l/message/19:6ea9c80a-6227-4b8f-b593-040bad208bb1_dcd21c24-de5c-44d6-8124-13da0e9a357c@unq.gbl.spaces/1705045431867?context=%7B%22contextType%22%3A%22chat%22%7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83c14a02c91af37eaa.gradio.liv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teams.microsoft.com/l/message/19:6ea9c80a-6227-4b8f-b593-040bad208bb1_dcd21c24-de5c-44d6-8124-13da0e9a357c@unq.gbl.spaces/1705044367086?context=%7B%22contextType%22%3A%22chat%22%7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Income Prediction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Doe Edinam Abla</a:t>
            </a:r>
          </a:p>
          <a:p>
            <a:r>
              <a:rPr lang="en-US" dirty="0"/>
              <a:t>Enoch Taylor </a:t>
            </a:r>
            <a:r>
              <a:rPr lang="en-US" dirty="0" err="1"/>
              <a:t>Nketiah</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78FCF-7D83-C135-5D85-F02E1585A779}"/>
              </a:ext>
            </a:extLst>
          </p:cNvPr>
          <p:cNvSpPr>
            <a:spLocks noGrp="1"/>
          </p:cNvSpPr>
          <p:nvPr>
            <p:ph idx="1"/>
          </p:nvPr>
        </p:nvSpPr>
        <p:spPr>
          <a:xfrm>
            <a:off x="1499616" y="95794"/>
            <a:ext cx="5693664" cy="5797006"/>
          </a:xfrm>
        </p:spPr>
        <p:txBody>
          <a:bodyPr/>
          <a:lstStyle/>
          <a:p>
            <a:pPr marL="342900" indent="-342900">
              <a:buFont typeface="Arial" panose="020B0604020202020204" pitchFamily="34" charset="0"/>
              <a:buChar char="•"/>
            </a:pPr>
            <a:r>
              <a:rPr lang="en-US" sz="1800" dirty="0"/>
              <a:t>Race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Industry Code</a:t>
            </a:r>
          </a:p>
          <a:p>
            <a:endParaRPr lang="en-US" sz="1800" dirty="0"/>
          </a:p>
          <a:p>
            <a:endParaRPr lang="en-US" sz="1800" dirty="0"/>
          </a:p>
        </p:txBody>
      </p:sp>
      <p:pic>
        <p:nvPicPr>
          <p:cNvPr id="5" name="Picture 4">
            <a:extLst>
              <a:ext uri="{FF2B5EF4-FFF2-40B4-BE49-F238E27FC236}">
                <a16:creationId xmlns:a16="http://schemas.microsoft.com/office/drawing/2014/main" id="{69E235C3-EBF8-294B-4F27-8C92E89FC6B1}"/>
              </a:ext>
            </a:extLst>
          </p:cNvPr>
          <p:cNvPicPr>
            <a:picLocks noChangeAspect="1"/>
          </p:cNvPicPr>
          <p:nvPr/>
        </p:nvPicPr>
        <p:blipFill>
          <a:blip r:embed="rId2"/>
          <a:stretch>
            <a:fillRect/>
          </a:stretch>
        </p:blipFill>
        <p:spPr>
          <a:xfrm>
            <a:off x="1113512" y="459493"/>
            <a:ext cx="7230484" cy="2229161"/>
          </a:xfrm>
          <a:prstGeom prst="rect">
            <a:avLst/>
          </a:prstGeom>
        </p:spPr>
      </p:pic>
      <p:pic>
        <p:nvPicPr>
          <p:cNvPr id="7" name="Picture 6">
            <a:extLst>
              <a:ext uri="{FF2B5EF4-FFF2-40B4-BE49-F238E27FC236}">
                <a16:creationId xmlns:a16="http://schemas.microsoft.com/office/drawing/2014/main" id="{6346C40C-66B6-52B8-38DD-7FBB207ED220}"/>
              </a:ext>
            </a:extLst>
          </p:cNvPr>
          <p:cNvPicPr>
            <a:picLocks noChangeAspect="1"/>
          </p:cNvPicPr>
          <p:nvPr/>
        </p:nvPicPr>
        <p:blipFill>
          <a:blip r:embed="rId3"/>
          <a:stretch>
            <a:fillRect/>
          </a:stretch>
        </p:blipFill>
        <p:spPr>
          <a:xfrm>
            <a:off x="556163" y="2994297"/>
            <a:ext cx="8997836" cy="3664987"/>
          </a:xfrm>
          <a:prstGeom prst="rect">
            <a:avLst/>
          </a:prstGeom>
        </p:spPr>
      </p:pic>
    </p:spTree>
    <p:extLst>
      <p:ext uri="{BB962C8B-B14F-4D97-AF65-F5344CB8AC3E}">
        <p14:creationId xmlns:p14="http://schemas.microsoft.com/office/powerpoint/2010/main" val="367265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9B551-09D5-5C99-8EE3-3B041079E6F0}"/>
              </a:ext>
            </a:extLst>
          </p:cNvPr>
          <p:cNvSpPr>
            <a:spLocks noGrp="1"/>
          </p:cNvSpPr>
          <p:nvPr>
            <p:ph idx="1"/>
          </p:nvPr>
        </p:nvSpPr>
        <p:spPr>
          <a:xfrm>
            <a:off x="1499616" y="156754"/>
            <a:ext cx="5693664" cy="3706949"/>
          </a:xfrm>
        </p:spPr>
        <p:txBody>
          <a:bodyPr/>
          <a:lstStyle/>
          <a:p>
            <a:pPr marL="342900" indent="-342900">
              <a:buFont typeface="Arial" panose="020B0604020202020204" pitchFamily="34" charset="0"/>
              <a:buChar char="•"/>
            </a:pPr>
            <a:r>
              <a:rPr lang="en-US" sz="1800" dirty="0"/>
              <a:t>Tax status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Citizenship</a:t>
            </a:r>
          </a:p>
        </p:txBody>
      </p:sp>
      <p:pic>
        <p:nvPicPr>
          <p:cNvPr id="5" name="Picture 4">
            <a:extLst>
              <a:ext uri="{FF2B5EF4-FFF2-40B4-BE49-F238E27FC236}">
                <a16:creationId xmlns:a16="http://schemas.microsoft.com/office/drawing/2014/main" id="{985D9B91-F4B5-2E9B-B044-C7D3CBB34E3D}"/>
              </a:ext>
            </a:extLst>
          </p:cNvPr>
          <p:cNvPicPr>
            <a:picLocks noChangeAspect="1"/>
          </p:cNvPicPr>
          <p:nvPr/>
        </p:nvPicPr>
        <p:blipFill>
          <a:blip r:embed="rId2"/>
          <a:stretch>
            <a:fillRect/>
          </a:stretch>
        </p:blipFill>
        <p:spPr>
          <a:xfrm>
            <a:off x="1055149" y="650652"/>
            <a:ext cx="7068536" cy="2543530"/>
          </a:xfrm>
          <a:prstGeom prst="rect">
            <a:avLst/>
          </a:prstGeom>
        </p:spPr>
      </p:pic>
      <p:pic>
        <p:nvPicPr>
          <p:cNvPr id="7" name="Picture 6">
            <a:extLst>
              <a:ext uri="{FF2B5EF4-FFF2-40B4-BE49-F238E27FC236}">
                <a16:creationId xmlns:a16="http://schemas.microsoft.com/office/drawing/2014/main" id="{ABBB35BE-38BF-3C82-488F-DB0AAAA0174B}"/>
              </a:ext>
            </a:extLst>
          </p:cNvPr>
          <p:cNvPicPr>
            <a:picLocks noChangeAspect="1"/>
          </p:cNvPicPr>
          <p:nvPr/>
        </p:nvPicPr>
        <p:blipFill>
          <a:blip r:embed="rId3"/>
          <a:stretch>
            <a:fillRect/>
          </a:stretch>
        </p:blipFill>
        <p:spPr>
          <a:xfrm>
            <a:off x="383542" y="3450738"/>
            <a:ext cx="8411749" cy="2152950"/>
          </a:xfrm>
          <a:prstGeom prst="rect">
            <a:avLst/>
          </a:prstGeom>
        </p:spPr>
      </p:pic>
    </p:spTree>
    <p:extLst>
      <p:ext uri="{BB962C8B-B14F-4D97-AF65-F5344CB8AC3E}">
        <p14:creationId xmlns:p14="http://schemas.microsoft.com/office/powerpoint/2010/main" val="148721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73767" y="449179"/>
            <a:ext cx="11085095" cy="1690517"/>
          </a:xfrm>
        </p:spPr>
        <p:txBody>
          <a:bodyPr/>
          <a:lstStyle/>
          <a:p>
            <a:r>
              <a:rPr lang="en-US" dirty="0"/>
              <a:t>Hypothesis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805542" y="1182188"/>
            <a:ext cx="9413966" cy="4841966"/>
          </a:xfrm>
        </p:spPr>
        <p:txBody>
          <a:bodyPr/>
          <a:lstStyle/>
          <a:p>
            <a:pPr marL="285750" indent="-285750" algn="l">
              <a:buFont typeface="Arial" panose="020B0604020202020204" pitchFamily="34" charset="0"/>
              <a:buChar char="•"/>
            </a:pPr>
            <a:r>
              <a:rPr lang="en-US" sz="1400" b="0" dirty="0">
                <a:solidFill>
                  <a:srgbClr val="000000"/>
                </a:solidFill>
                <a:effectLst/>
                <a:latin typeface="Consolas" panose="020B0609020204030204" pitchFamily="49" charset="0"/>
              </a:rPr>
              <a:t>Null hypothesis (H0): there is no association between the examined demographic variables and income levels.</a:t>
            </a:r>
          </a:p>
          <a:p>
            <a:pPr marL="285750" indent="-285750" algn="l">
              <a:buFont typeface="Arial" panose="020B0604020202020204" pitchFamily="34" charset="0"/>
              <a:buChar char="•"/>
            </a:pPr>
            <a:r>
              <a:rPr lang="en-US" sz="1400" b="0" dirty="0">
                <a:solidFill>
                  <a:srgbClr val="000000"/>
                </a:solidFill>
                <a:effectLst/>
                <a:latin typeface="Consolas" panose="020B0609020204030204" pitchFamily="49" charset="0"/>
              </a:rPr>
              <a:t>Alternate hypothesis (H1): there is a significant association between these demographic variables and income distribution.</a:t>
            </a:r>
          </a:p>
          <a:p>
            <a:pPr algn="ctr"/>
            <a:endParaRPr lang="en-US" sz="1800" dirty="0">
              <a:latin typeface="Sabon Next LT" panose="02000500000000000000" pitchFamily="2" charset="0"/>
              <a:cs typeface="Sabon Next LT" panose="02000500000000000000" pitchFamily="2" charset="0"/>
            </a:endParaRPr>
          </a:p>
          <a:p>
            <a:pPr algn="l"/>
            <a:r>
              <a:rPr lang="en-US" sz="1800" dirty="0">
                <a:solidFill>
                  <a:schemeClr val="accent6"/>
                </a:solidFill>
                <a:latin typeface="Sabon Next LT" panose="02000500000000000000" pitchFamily="2" charset="0"/>
                <a:cs typeface="Sabon Next LT" panose="02000500000000000000" pitchFamily="2" charset="0"/>
              </a:rPr>
              <a:t>All p values were below 0.05 hence we accept the alternate hypothesis and reject the null</a:t>
            </a:r>
          </a:p>
        </p:txBody>
      </p:sp>
      <p:pic>
        <p:nvPicPr>
          <p:cNvPr id="5" name="Picture 4">
            <a:extLst>
              <a:ext uri="{FF2B5EF4-FFF2-40B4-BE49-F238E27FC236}">
                <a16:creationId xmlns:a16="http://schemas.microsoft.com/office/drawing/2014/main" id="{7523ABCC-5D9A-DEFA-A778-57578EE79223}"/>
              </a:ext>
            </a:extLst>
          </p:cNvPr>
          <p:cNvPicPr>
            <a:picLocks noChangeAspect="1"/>
          </p:cNvPicPr>
          <p:nvPr/>
        </p:nvPicPr>
        <p:blipFill>
          <a:blip r:embed="rId2"/>
          <a:stretch>
            <a:fillRect/>
          </a:stretch>
        </p:blipFill>
        <p:spPr>
          <a:xfrm>
            <a:off x="1454331" y="2740336"/>
            <a:ext cx="7689669" cy="3705742"/>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2973-9D72-8E45-E834-3137C05F761F}"/>
              </a:ext>
            </a:extLst>
          </p:cNvPr>
          <p:cNvSpPr>
            <a:spLocks noGrp="1"/>
          </p:cNvSpPr>
          <p:nvPr>
            <p:ph type="title"/>
          </p:nvPr>
        </p:nvSpPr>
        <p:spPr>
          <a:xfrm>
            <a:off x="497305" y="497305"/>
            <a:ext cx="9079831" cy="599975"/>
          </a:xfrm>
        </p:spPr>
        <p:txBody>
          <a:bodyPr/>
          <a:lstStyle/>
          <a:p>
            <a:r>
              <a:rPr lang="en-US" sz="2800" dirty="0"/>
              <a:t>Machine Learning Models</a:t>
            </a:r>
            <a:br>
              <a:rPr lang="en-US" dirty="0"/>
            </a:br>
            <a:endParaRPr lang="en-US" dirty="0"/>
          </a:p>
        </p:txBody>
      </p:sp>
      <p:sp>
        <p:nvSpPr>
          <p:cNvPr id="3" name="Content Placeholder 2">
            <a:extLst>
              <a:ext uri="{FF2B5EF4-FFF2-40B4-BE49-F238E27FC236}">
                <a16:creationId xmlns:a16="http://schemas.microsoft.com/office/drawing/2014/main" id="{39994411-C4EC-7245-F967-104552086BB0}"/>
              </a:ext>
            </a:extLst>
          </p:cNvPr>
          <p:cNvSpPr>
            <a:spLocks noGrp="1"/>
          </p:cNvSpPr>
          <p:nvPr>
            <p:ph idx="1"/>
          </p:nvPr>
        </p:nvSpPr>
        <p:spPr>
          <a:xfrm>
            <a:off x="400595" y="1175657"/>
            <a:ext cx="8804366" cy="4717143"/>
          </a:xfrm>
        </p:spPr>
        <p:txBody>
          <a:bodyPr/>
          <a:lstStyle/>
          <a:p>
            <a:pPr marL="342900" indent="-342900">
              <a:buFont typeface="Arial" panose="020B0604020202020204" pitchFamily="34" charset="0"/>
              <a:buChar char="•"/>
            </a:pPr>
            <a:r>
              <a:rPr lang="en-US" dirty="0"/>
              <a:t>Balancing and Modeling</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DCC9A3B3-CC7D-286E-5197-F88F1C51D10F}"/>
              </a:ext>
            </a:extLst>
          </p:cNvPr>
          <p:cNvPicPr>
            <a:picLocks noChangeAspect="1"/>
          </p:cNvPicPr>
          <p:nvPr/>
        </p:nvPicPr>
        <p:blipFill>
          <a:blip r:embed="rId2"/>
          <a:stretch>
            <a:fillRect/>
          </a:stretch>
        </p:blipFill>
        <p:spPr>
          <a:xfrm>
            <a:off x="148045" y="1712582"/>
            <a:ext cx="9559049" cy="2258526"/>
          </a:xfrm>
          <a:prstGeom prst="rect">
            <a:avLst/>
          </a:prstGeom>
        </p:spPr>
      </p:pic>
      <p:pic>
        <p:nvPicPr>
          <p:cNvPr id="7" name="Picture 6">
            <a:extLst>
              <a:ext uri="{FF2B5EF4-FFF2-40B4-BE49-F238E27FC236}">
                <a16:creationId xmlns:a16="http://schemas.microsoft.com/office/drawing/2014/main" id="{3BA65471-A2D3-DB33-EB8A-9E79A5BE1D92}"/>
              </a:ext>
            </a:extLst>
          </p:cNvPr>
          <p:cNvPicPr>
            <a:picLocks noChangeAspect="1"/>
          </p:cNvPicPr>
          <p:nvPr/>
        </p:nvPicPr>
        <p:blipFill>
          <a:blip r:embed="rId3"/>
          <a:stretch>
            <a:fillRect/>
          </a:stretch>
        </p:blipFill>
        <p:spPr>
          <a:xfrm>
            <a:off x="0" y="4049485"/>
            <a:ext cx="9707094" cy="2717075"/>
          </a:xfrm>
          <a:prstGeom prst="rect">
            <a:avLst/>
          </a:prstGeom>
        </p:spPr>
      </p:pic>
    </p:spTree>
    <p:extLst>
      <p:ext uri="{BB962C8B-B14F-4D97-AF65-F5344CB8AC3E}">
        <p14:creationId xmlns:p14="http://schemas.microsoft.com/office/powerpoint/2010/main" val="360903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6236-58E5-C57D-48F5-EA493FE39488}"/>
              </a:ext>
            </a:extLst>
          </p:cNvPr>
          <p:cNvSpPr>
            <a:spLocks noGrp="1"/>
          </p:cNvSpPr>
          <p:nvPr>
            <p:ph type="title"/>
          </p:nvPr>
        </p:nvSpPr>
        <p:spPr>
          <a:xfrm>
            <a:off x="1116439" y="20901"/>
            <a:ext cx="5693664" cy="768096"/>
          </a:xfrm>
        </p:spPr>
        <p:txBody>
          <a:bodyPr/>
          <a:lstStyle/>
          <a:p>
            <a:r>
              <a:rPr lang="en-US" sz="2400" dirty="0" err="1"/>
              <a:t>MOdeling</a:t>
            </a:r>
            <a:endParaRPr lang="en-US" sz="2400" dirty="0"/>
          </a:p>
        </p:txBody>
      </p:sp>
      <p:sp>
        <p:nvSpPr>
          <p:cNvPr id="3" name="Content Placeholder 2">
            <a:extLst>
              <a:ext uri="{FF2B5EF4-FFF2-40B4-BE49-F238E27FC236}">
                <a16:creationId xmlns:a16="http://schemas.microsoft.com/office/drawing/2014/main" id="{D635E9A7-DF49-E521-6FD9-54BB1703323F}"/>
              </a:ext>
            </a:extLst>
          </p:cNvPr>
          <p:cNvSpPr>
            <a:spLocks noGrp="1"/>
          </p:cNvSpPr>
          <p:nvPr>
            <p:ph idx="1"/>
          </p:nvPr>
        </p:nvSpPr>
        <p:spPr>
          <a:xfrm>
            <a:off x="339634" y="567363"/>
            <a:ext cx="11460479" cy="5998899"/>
          </a:xfrm>
        </p:spPr>
        <p:txBody>
          <a:bodyPr/>
          <a:lstStyle/>
          <a:p>
            <a:pPr marL="342900" indent="-342900">
              <a:buFont typeface="Arial" panose="020B0604020202020204" pitchFamily="34" charset="0"/>
              <a:buChar char="•"/>
            </a:pPr>
            <a:r>
              <a:rPr lang="en-US" dirty="0"/>
              <a:t>Data Splitting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Creating Pipeline and Preprocessor </a:t>
            </a:r>
          </a:p>
        </p:txBody>
      </p:sp>
      <p:pic>
        <p:nvPicPr>
          <p:cNvPr id="5" name="Picture 4">
            <a:extLst>
              <a:ext uri="{FF2B5EF4-FFF2-40B4-BE49-F238E27FC236}">
                <a16:creationId xmlns:a16="http://schemas.microsoft.com/office/drawing/2014/main" id="{CFBAF50E-EE5D-5898-9E6F-C946981EBE19}"/>
              </a:ext>
            </a:extLst>
          </p:cNvPr>
          <p:cNvPicPr>
            <a:picLocks noChangeAspect="1"/>
          </p:cNvPicPr>
          <p:nvPr/>
        </p:nvPicPr>
        <p:blipFill>
          <a:blip r:embed="rId2"/>
          <a:stretch>
            <a:fillRect/>
          </a:stretch>
        </p:blipFill>
        <p:spPr>
          <a:xfrm>
            <a:off x="0" y="1154172"/>
            <a:ext cx="10363200" cy="2274828"/>
          </a:xfrm>
          <a:prstGeom prst="rect">
            <a:avLst/>
          </a:prstGeom>
        </p:spPr>
      </p:pic>
      <p:pic>
        <p:nvPicPr>
          <p:cNvPr id="7" name="Picture 6">
            <a:extLst>
              <a:ext uri="{FF2B5EF4-FFF2-40B4-BE49-F238E27FC236}">
                <a16:creationId xmlns:a16="http://schemas.microsoft.com/office/drawing/2014/main" id="{61025B92-D53B-411F-7DC7-DB0331475BDD}"/>
              </a:ext>
            </a:extLst>
          </p:cNvPr>
          <p:cNvPicPr>
            <a:picLocks noChangeAspect="1"/>
          </p:cNvPicPr>
          <p:nvPr/>
        </p:nvPicPr>
        <p:blipFill>
          <a:blip r:embed="rId3"/>
          <a:stretch>
            <a:fillRect/>
          </a:stretch>
        </p:blipFill>
        <p:spPr>
          <a:xfrm>
            <a:off x="339634" y="4015809"/>
            <a:ext cx="10023566" cy="2681082"/>
          </a:xfrm>
          <a:prstGeom prst="rect">
            <a:avLst/>
          </a:prstGeom>
        </p:spPr>
      </p:pic>
    </p:spTree>
    <p:extLst>
      <p:ext uri="{BB962C8B-B14F-4D97-AF65-F5344CB8AC3E}">
        <p14:creationId xmlns:p14="http://schemas.microsoft.com/office/powerpoint/2010/main" val="50080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862FE-E5A7-8C20-4570-3B5254E203B3}"/>
              </a:ext>
            </a:extLst>
          </p:cNvPr>
          <p:cNvSpPr>
            <a:spLocks noGrp="1"/>
          </p:cNvSpPr>
          <p:nvPr>
            <p:ph idx="1"/>
          </p:nvPr>
        </p:nvSpPr>
        <p:spPr>
          <a:xfrm>
            <a:off x="1499616" y="165463"/>
            <a:ext cx="8288818" cy="5727337"/>
          </a:xfrm>
        </p:spPr>
        <p:txBody>
          <a:bodyPr/>
          <a:lstStyle/>
          <a:p>
            <a:pPr marL="342900" indent="-342900">
              <a:buFont typeface="Arial" panose="020B0604020202020204" pitchFamily="34" charset="0"/>
              <a:buChar char="•"/>
            </a:pPr>
            <a:r>
              <a:rPr lang="en-US" dirty="0"/>
              <a:t>Creating pipeline and preprocessor cont.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Encoding target Variable </a:t>
            </a:r>
          </a:p>
        </p:txBody>
      </p:sp>
      <p:pic>
        <p:nvPicPr>
          <p:cNvPr id="5" name="Picture 4">
            <a:extLst>
              <a:ext uri="{FF2B5EF4-FFF2-40B4-BE49-F238E27FC236}">
                <a16:creationId xmlns:a16="http://schemas.microsoft.com/office/drawing/2014/main" id="{BEA2F3C0-2808-B615-92A5-55AD1B4E47B1}"/>
              </a:ext>
            </a:extLst>
          </p:cNvPr>
          <p:cNvPicPr>
            <a:picLocks noChangeAspect="1"/>
          </p:cNvPicPr>
          <p:nvPr/>
        </p:nvPicPr>
        <p:blipFill>
          <a:blip r:embed="rId2"/>
          <a:stretch>
            <a:fillRect/>
          </a:stretch>
        </p:blipFill>
        <p:spPr>
          <a:xfrm>
            <a:off x="418011" y="804495"/>
            <a:ext cx="9955311" cy="2809561"/>
          </a:xfrm>
          <a:prstGeom prst="rect">
            <a:avLst/>
          </a:prstGeom>
        </p:spPr>
      </p:pic>
      <p:pic>
        <p:nvPicPr>
          <p:cNvPr id="7" name="Picture 6">
            <a:extLst>
              <a:ext uri="{FF2B5EF4-FFF2-40B4-BE49-F238E27FC236}">
                <a16:creationId xmlns:a16="http://schemas.microsoft.com/office/drawing/2014/main" id="{E1133B20-37CC-4894-D231-B682E57E978F}"/>
              </a:ext>
            </a:extLst>
          </p:cNvPr>
          <p:cNvPicPr>
            <a:picLocks noChangeAspect="1"/>
          </p:cNvPicPr>
          <p:nvPr/>
        </p:nvPicPr>
        <p:blipFill>
          <a:blip r:embed="rId3"/>
          <a:stretch>
            <a:fillRect/>
          </a:stretch>
        </p:blipFill>
        <p:spPr>
          <a:xfrm>
            <a:off x="418010" y="4053723"/>
            <a:ext cx="9955311" cy="1676634"/>
          </a:xfrm>
          <a:prstGeom prst="rect">
            <a:avLst/>
          </a:prstGeom>
        </p:spPr>
      </p:pic>
    </p:spTree>
    <p:extLst>
      <p:ext uri="{BB962C8B-B14F-4D97-AF65-F5344CB8AC3E}">
        <p14:creationId xmlns:p14="http://schemas.microsoft.com/office/powerpoint/2010/main" val="91060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5B62-02EF-E1CC-35E0-F482433B9CB5}"/>
              </a:ext>
            </a:extLst>
          </p:cNvPr>
          <p:cNvSpPr>
            <a:spLocks noGrp="1"/>
          </p:cNvSpPr>
          <p:nvPr>
            <p:ph type="title"/>
          </p:nvPr>
        </p:nvSpPr>
        <p:spPr>
          <a:xfrm>
            <a:off x="1403821" y="90569"/>
            <a:ext cx="5693664" cy="510322"/>
          </a:xfrm>
        </p:spPr>
        <p:txBody>
          <a:bodyPr/>
          <a:lstStyle/>
          <a:p>
            <a:r>
              <a:rPr lang="en-US" sz="2800" dirty="0"/>
              <a:t>Models Used</a:t>
            </a:r>
          </a:p>
        </p:txBody>
      </p:sp>
      <p:sp>
        <p:nvSpPr>
          <p:cNvPr id="3" name="Content Placeholder 2">
            <a:extLst>
              <a:ext uri="{FF2B5EF4-FFF2-40B4-BE49-F238E27FC236}">
                <a16:creationId xmlns:a16="http://schemas.microsoft.com/office/drawing/2014/main" id="{189F2E9F-9C07-DAF0-42B0-25ECD75F1AEE}"/>
              </a:ext>
            </a:extLst>
          </p:cNvPr>
          <p:cNvSpPr>
            <a:spLocks noGrp="1"/>
          </p:cNvSpPr>
          <p:nvPr>
            <p:ph idx="1"/>
          </p:nvPr>
        </p:nvSpPr>
        <p:spPr>
          <a:xfrm>
            <a:off x="426720" y="600891"/>
            <a:ext cx="11094720" cy="6069875"/>
          </a:xfrm>
        </p:spPr>
        <p:txBody>
          <a:bodyPr/>
          <a:lstStyle/>
          <a:p>
            <a:pPr marL="342900" indent="-342900">
              <a:buFont typeface="Arial" panose="020B0604020202020204" pitchFamily="34" charset="0"/>
              <a:buChar char="•"/>
            </a:pPr>
            <a:r>
              <a:rPr lang="en-US" sz="2000" dirty="0" err="1"/>
              <a:t>Catboost</a:t>
            </a:r>
            <a:r>
              <a:rPr lang="en-US" sz="2000" dirty="0"/>
              <a:t>: </a:t>
            </a:r>
            <a:r>
              <a:rPr lang="en-US" sz="2000" b="0" dirty="0">
                <a:solidFill>
                  <a:srgbClr val="000000"/>
                </a:solidFill>
                <a:effectLst/>
                <a:latin typeface="Consolas" panose="020B0609020204030204" pitchFamily="49" charset="0"/>
              </a:rPr>
              <a:t>This model is designed to handle categorical features efficiently without the need for one-hot encoding however it is computationally intensive.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t>Decision Tree: </a:t>
            </a:r>
            <a:r>
              <a:rPr lang="en-US" sz="2000" b="0" dirty="0">
                <a:solidFill>
                  <a:srgbClr val="000000"/>
                </a:solidFill>
                <a:effectLst/>
                <a:latin typeface="Consolas" panose="020B0609020204030204" pitchFamily="49" charset="0"/>
              </a:rPr>
              <a:t>These are easy to interpret and understand. They provide a clear representation of decision-making based on features but it is prone to overfitting.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t>Logistic Regression: </a:t>
            </a:r>
            <a:r>
              <a:rPr lang="en-US" sz="2000" b="0" dirty="0">
                <a:solidFill>
                  <a:srgbClr val="000000"/>
                </a:solidFill>
                <a:effectLst/>
                <a:latin typeface="Consolas" panose="020B0609020204030204" pitchFamily="49" charset="0"/>
              </a:rPr>
              <a:t>Logistic Regression provides coefficients for each feature, allowing for straightforward interpretation of the impact of each feature on the target variable however it assumes that features are independent of each other even if they are highly </a:t>
            </a:r>
            <a:r>
              <a:rPr lang="en-US" sz="2000" b="0" dirty="0" err="1">
                <a:solidFill>
                  <a:srgbClr val="000000"/>
                </a:solidFill>
                <a:effectLst/>
                <a:latin typeface="Consolas" panose="020B0609020204030204" pitchFamily="49" charset="0"/>
              </a:rPr>
              <a:t>correlated,which</a:t>
            </a:r>
            <a:r>
              <a:rPr lang="en-US" sz="2000" b="0" dirty="0">
                <a:solidFill>
                  <a:srgbClr val="000000"/>
                </a:solidFill>
                <a:effectLst/>
                <a:latin typeface="Consolas" panose="020B0609020204030204" pitchFamily="49" charset="0"/>
              </a:rPr>
              <a:t> might affect model performance.</a:t>
            </a:r>
          </a:p>
          <a:p>
            <a:pPr marL="342900" indent="-342900">
              <a:buFont typeface="Arial" panose="020B0604020202020204" pitchFamily="34" charset="0"/>
              <a:buChar char="•"/>
            </a:pPr>
            <a:endParaRPr lang="en-US" b="0" dirty="0">
              <a:solidFill>
                <a:srgbClr val="000000"/>
              </a:solidFill>
              <a:effectLst/>
              <a:latin typeface="Consolas" panose="020B0609020204030204" pitchFamily="49"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4888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DD92-C85D-A30A-A9DB-390217FA7315}"/>
              </a:ext>
            </a:extLst>
          </p:cNvPr>
          <p:cNvSpPr>
            <a:spLocks noGrp="1"/>
          </p:cNvSpPr>
          <p:nvPr>
            <p:ph type="title"/>
          </p:nvPr>
        </p:nvSpPr>
        <p:spPr>
          <a:xfrm>
            <a:off x="725928" y="23803"/>
            <a:ext cx="9136300" cy="429043"/>
          </a:xfrm>
        </p:spPr>
        <p:txBody>
          <a:bodyPr/>
          <a:lstStyle/>
          <a:p>
            <a:r>
              <a:rPr lang="en-US" sz="2400" dirty="0"/>
              <a:t>Model Evaluation</a:t>
            </a:r>
          </a:p>
        </p:txBody>
      </p:sp>
      <p:sp>
        <p:nvSpPr>
          <p:cNvPr id="3" name="Content Placeholder 2">
            <a:extLst>
              <a:ext uri="{FF2B5EF4-FFF2-40B4-BE49-F238E27FC236}">
                <a16:creationId xmlns:a16="http://schemas.microsoft.com/office/drawing/2014/main" id="{838CFDFE-D8F9-4305-4117-EF3A488DFCB4}"/>
              </a:ext>
            </a:extLst>
          </p:cNvPr>
          <p:cNvSpPr>
            <a:spLocks noGrp="1"/>
          </p:cNvSpPr>
          <p:nvPr>
            <p:ph idx="1"/>
          </p:nvPr>
        </p:nvSpPr>
        <p:spPr>
          <a:xfrm>
            <a:off x="256675" y="278675"/>
            <a:ext cx="8999620" cy="6191794"/>
          </a:xfrm>
        </p:spPr>
        <p:txBody>
          <a:bodyPr/>
          <a:lstStyle/>
          <a:p>
            <a:pPr marL="342900" indent="-342900">
              <a:buFont typeface="Arial" panose="020B0604020202020204" pitchFamily="34" charset="0"/>
              <a:buChar char="•"/>
            </a:pPr>
            <a:r>
              <a:rPr lang="en-US" dirty="0" err="1"/>
              <a:t>Catboost</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Logistic Regression</a:t>
            </a:r>
          </a:p>
        </p:txBody>
      </p:sp>
      <p:pic>
        <p:nvPicPr>
          <p:cNvPr id="5" name="Picture 4">
            <a:extLst>
              <a:ext uri="{FF2B5EF4-FFF2-40B4-BE49-F238E27FC236}">
                <a16:creationId xmlns:a16="http://schemas.microsoft.com/office/drawing/2014/main" id="{111079C9-31D7-6B0B-C37B-F7B0E6DA69E4}"/>
              </a:ext>
            </a:extLst>
          </p:cNvPr>
          <p:cNvPicPr>
            <a:picLocks noChangeAspect="1"/>
          </p:cNvPicPr>
          <p:nvPr/>
        </p:nvPicPr>
        <p:blipFill>
          <a:blip r:embed="rId2"/>
          <a:stretch>
            <a:fillRect/>
          </a:stretch>
        </p:blipFill>
        <p:spPr>
          <a:xfrm>
            <a:off x="256674" y="870251"/>
            <a:ext cx="8342812" cy="2504321"/>
          </a:xfrm>
          <a:prstGeom prst="rect">
            <a:avLst/>
          </a:prstGeom>
        </p:spPr>
      </p:pic>
      <p:pic>
        <p:nvPicPr>
          <p:cNvPr id="7" name="Picture 6">
            <a:extLst>
              <a:ext uri="{FF2B5EF4-FFF2-40B4-BE49-F238E27FC236}">
                <a16:creationId xmlns:a16="http://schemas.microsoft.com/office/drawing/2014/main" id="{2E74452E-1752-AC63-CB68-62E901F4626B}"/>
              </a:ext>
            </a:extLst>
          </p:cNvPr>
          <p:cNvPicPr>
            <a:picLocks noChangeAspect="1"/>
          </p:cNvPicPr>
          <p:nvPr/>
        </p:nvPicPr>
        <p:blipFill>
          <a:blip r:embed="rId3"/>
          <a:stretch>
            <a:fillRect/>
          </a:stretch>
        </p:blipFill>
        <p:spPr>
          <a:xfrm>
            <a:off x="256676" y="4132217"/>
            <a:ext cx="8342812" cy="2590800"/>
          </a:xfrm>
          <a:prstGeom prst="rect">
            <a:avLst/>
          </a:prstGeom>
        </p:spPr>
      </p:pic>
    </p:spTree>
    <p:extLst>
      <p:ext uri="{BB962C8B-B14F-4D97-AF65-F5344CB8AC3E}">
        <p14:creationId xmlns:p14="http://schemas.microsoft.com/office/powerpoint/2010/main" val="380907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EE438-37FF-A238-8ACE-FF5304776776}"/>
              </a:ext>
            </a:extLst>
          </p:cNvPr>
          <p:cNvSpPr>
            <a:spLocks noGrp="1"/>
          </p:cNvSpPr>
          <p:nvPr>
            <p:ph idx="1"/>
          </p:nvPr>
        </p:nvSpPr>
        <p:spPr>
          <a:xfrm>
            <a:off x="1116438" y="104503"/>
            <a:ext cx="8976795" cy="6365966"/>
          </a:xfrm>
        </p:spPr>
        <p:txBody>
          <a:bodyPr/>
          <a:lstStyle/>
          <a:p>
            <a:pPr marL="342900" indent="-342900">
              <a:buFont typeface="Arial" panose="020B0604020202020204" pitchFamily="34" charset="0"/>
              <a:buChar char="•"/>
            </a:pPr>
            <a:r>
              <a:rPr lang="en-US" dirty="0"/>
              <a:t>Decision Trees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solidFill>
                  <a:schemeClr val="tx1"/>
                </a:solidFill>
              </a:rPr>
              <a:t>For the high recall and high accuracy, Decision tree was the model of choice for building apps. This was used on the teste data for prediction which yielded a good report. </a:t>
            </a:r>
          </a:p>
        </p:txBody>
      </p:sp>
      <p:pic>
        <p:nvPicPr>
          <p:cNvPr id="5" name="Picture 4">
            <a:extLst>
              <a:ext uri="{FF2B5EF4-FFF2-40B4-BE49-F238E27FC236}">
                <a16:creationId xmlns:a16="http://schemas.microsoft.com/office/drawing/2014/main" id="{515CF62E-16A5-3785-3D25-E857661DDF29}"/>
              </a:ext>
            </a:extLst>
          </p:cNvPr>
          <p:cNvPicPr>
            <a:picLocks noChangeAspect="1"/>
          </p:cNvPicPr>
          <p:nvPr/>
        </p:nvPicPr>
        <p:blipFill>
          <a:blip r:embed="rId2"/>
          <a:stretch>
            <a:fillRect/>
          </a:stretch>
        </p:blipFill>
        <p:spPr>
          <a:xfrm>
            <a:off x="796716" y="898824"/>
            <a:ext cx="8443077" cy="2848373"/>
          </a:xfrm>
          <a:prstGeom prst="rect">
            <a:avLst/>
          </a:prstGeom>
        </p:spPr>
      </p:pic>
      <p:pic>
        <p:nvPicPr>
          <p:cNvPr id="7" name="Picture 6">
            <a:extLst>
              <a:ext uri="{FF2B5EF4-FFF2-40B4-BE49-F238E27FC236}">
                <a16:creationId xmlns:a16="http://schemas.microsoft.com/office/drawing/2014/main" id="{E3F752E3-09EA-D9CC-6D33-7DC26CD2666A}"/>
              </a:ext>
            </a:extLst>
          </p:cNvPr>
          <p:cNvPicPr>
            <a:picLocks noChangeAspect="1"/>
          </p:cNvPicPr>
          <p:nvPr/>
        </p:nvPicPr>
        <p:blipFill>
          <a:blip r:embed="rId3"/>
          <a:stretch>
            <a:fillRect/>
          </a:stretch>
        </p:blipFill>
        <p:spPr>
          <a:xfrm>
            <a:off x="1116437" y="5373189"/>
            <a:ext cx="8123356" cy="1199498"/>
          </a:xfrm>
          <a:prstGeom prst="rect">
            <a:avLst/>
          </a:prstGeom>
        </p:spPr>
      </p:pic>
    </p:spTree>
    <p:extLst>
      <p:ext uri="{BB962C8B-B14F-4D97-AF65-F5344CB8AC3E}">
        <p14:creationId xmlns:p14="http://schemas.microsoft.com/office/powerpoint/2010/main" val="4105770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07C7-EDB4-0477-2AC0-AC59D01D0550}"/>
              </a:ext>
            </a:extLst>
          </p:cNvPr>
          <p:cNvSpPr>
            <a:spLocks noGrp="1"/>
          </p:cNvSpPr>
          <p:nvPr>
            <p:ph type="title"/>
          </p:nvPr>
        </p:nvSpPr>
        <p:spPr>
          <a:xfrm>
            <a:off x="850232" y="129529"/>
            <a:ext cx="8293768" cy="549740"/>
          </a:xfrm>
        </p:spPr>
        <p:txBody>
          <a:bodyPr/>
          <a:lstStyle/>
          <a:p>
            <a:r>
              <a:rPr lang="en-US" sz="2800" dirty="0"/>
              <a:t>Deployment Overview</a:t>
            </a:r>
            <a:br>
              <a:rPr lang="en-US" dirty="0"/>
            </a:br>
            <a:br>
              <a:rPr lang="en-US" dirty="0"/>
            </a:br>
            <a:endParaRPr lang="en-US" dirty="0"/>
          </a:p>
        </p:txBody>
      </p:sp>
      <p:sp>
        <p:nvSpPr>
          <p:cNvPr id="3" name="Content Placeholder 2">
            <a:extLst>
              <a:ext uri="{FF2B5EF4-FFF2-40B4-BE49-F238E27FC236}">
                <a16:creationId xmlns:a16="http://schemas.microsoft.com/office/drawing/2014/main" id="{5B14FBFB-3956-4BB4-151E-D8D361AB57CD}"/>
              </a:ext>
            </a:extLst>
          </p:cNvPr>
          <p:cNvSpPr>
            <a:spLocks noGrp="1"/>
          </p:cNvSpPr>
          <p:nvPr>
            <p:ph idx="1"/>
          </p:nvPr>
        </p:nvSpPr>
        <p:spPr>
          <a:xfrm>
            <a:off x="487680" y="679269"/>
            <a:ext cx="8929036" cy="5213531"/>
          </a:xfrm>
        </p:spPr>
        <p:txBody>
          <a:bodyPr/>
          <a:lstStyle/>
          <a:p>
            <a:pPr marL="342900" indent="-342900">
              <a:buFont typeface="Arial" panose="020B0604020202020204" pitchFamily="34" charset="0"/>
              <a:buChar char="•"/>
            </a:pPr>
            <a:r>
              <a:rPr lang="en-US" dirty="0" err="1"/>
              <a:t>Streamlit</a:t>
            </a:r>
            <a:r>
              <a:rPr lang="en-US" dirty="0"/>
              <a:t> App: To run the app (</a:t>
            </a:r>
            <a:r>
              <a:rPr lang="en-US" dirty="0" err="1"/>
              <a:t>streamlit</a:t>
            </a:r>
            <a:r>
              <a:rPr lang="en-US" dirty="0"/>
              <a:t> run streamapp.py)</a:t>
            </a:r>
          </a:p>
          <a:p>
            <a:r>
              <a:rPr lang="en-US" dirty="0"/>
              <a:t>Link for deployment: </a:t>
            </a:r>
            <a:r>
              <a:rPr lang="en-US" dirty="0">
                <a:hlinkClick r:id="rId2"/>
              </a:rPr>
              <a:t>http://localhost:8501</a:t>
            </a:r>
            <a:endParaRPr lang="en-US" dirty="0"/>
          </a:p>
          <a:p>
            <a:r>
              <a:rPr lang="en-US" dirty="0"/>
              <a:t>sent on January 12, 2024 7:43 AM</a:t>
            </a:r>
          </a:p>
          <a:p>
            <a:r>
              <a:rPr lang="en-US" dirty="0"/>
              <a:t> </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63E5B697-5F99-7D0E-13E5-3BA6BBA9E36C}"/>
              </a:ext>
            </a:extLst>
          </p:cNvPr>
          <p:cNvPicPr>
            <a:picLocks noChangeAspect="1"/>
          </p:cNvPicPr>
          <p:nvPr/>
        </p:nvPicPr>
        <p:blipFill>
          <a:blip r:embed="rId3"/>
          <a:stretch>
            <a:fillRect/>
          </a:stretch>
        </p:blipFill>
        <p:spPr>
          <a:xfrm>
            <a:off x="165463" y="1854926"/>
            <a:ext cx="11277600" cy="2638697"/>
          </a:xfrm>
          <a:prstGeom prst="rect">
            <a:avLst/>
          </a:prstGeom>
        </p:spPr>
      </p:pic>
    </p:spTree>
    <p:extLst>
      <p:ext uri="{BB962C8B-B14F-4D97-AF65-F5344CB8AC3E}">
        <p14:creationId xmlns:p14="http://schemas.microsoft.com/office/powerpoint/2010/main" val="174509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5" y="348343"/>
            <a:ext cx="6860613" cy="957943"/>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1306287"/>
            <a:ext cx="6782235" cy="5077096"/>
          </a:xfrm>
        </p:spPr>
        <p:txBody>
          <a:bodyPr/>
          <a:lstStyle/>
          <a:p>
            <a:r>
              <a:rPr lang="en-US" dirty="0"/>
              <a:t>Introduction​ and Problem statement</a:t>
            </a:r>
          </a:p>
          <a:p>
            <a:r>
              <a:rPr lang="en-US" dirty="0"/>
              <a:t>Data Source and Preprocessing</a:t>
            </a:r>
          </a:p>
          <a:p>
            <a:r>
              <a:rPr lang="en-US" dirty="0"/>
              <a:t>Exploratory Data Analysis (EDA) and Hypothesis</a:t>
            </a:r>
          </a:p>
          <a:p>
            <a:r>
              <a:rPr lang="en-US" dirty="0"/>
              <a:t>​Modeling</a:t>
            </a:r>
          </a:p>
          <a:p>
            <a:r>
              <a:rPr lang="en-US" dirty="0"/>
              <a:t>Evaluation</a:t>
            </a:r>
          </a:p>
          <a:p>
            <a:r>
              <a:rPr lang="en-US" dirty="0"/>
              <a:t>​Deployment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5AE359-E1F6-BA5A-2726-84D23B56E4DA}"/>
              </a:ext>
            </a:extLst>
          </p:cNvPr>
          <p:cNvPicPr>
            <a:picLocks noGrp="1" noChangeAspect="1"/>
          </p:cNvPicPr>
          <p:nvPr>
            <p:ph idx="1"/>
          </p:nvPr>
        </p:nvPicPr>
        <p:blipFill>
          <a:blip r:embed="rId2"/>
          <a:stretch>
            <a:fillRect/>
          </a:stretch>
        </p:blipFill>
        <p:spPr>
          <a:xfrm>
            <a:off x="2778034" y="298427"/>
            <a:ext cx="5826034" cy="6261145"/>
          </a:xfrm>
        </p:spPr>
      </p:pic>
    </p:spTree>
    <p:extLst>
      <p:ext uri="{BB962C8B-B14F-4D97-AF65-F5344CB8AC3E}">
        <p14:creationId xmlns:p14="http://schemas.microsoft.com/office/powerpoint/2010/main" val="315709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BEF2D-E7B9-FE9A-34CC-4C98D60B2629}"/>
              </a:ext>
            </a:extLst>
          </p:cNvPr>
          <p:cNvSpPr>
            <a:spLocks noGrp="1"/>
          </p:cNvSpPr>
          <p:nvPr>
            <p:ph idx="1"/>
          </p:nvPr>
        </p:nvSpPr>
        <p:spPr>
          <a:xfrm>
            <a:off x="1264484" y="95794"/>
            <a:ext cx="9490601" cy="5974080"/>
          </a:xfrm>
        </p:spPr>
        <p:txBody>
          <a:bodyPr/>
          <a:lstStyle/>
          <a:p>
            <a:pPr marL="342900" indent="-342900">
              <a:buFont typeface="Arial" panose="020B0604020202020204" pitchFamily="34" charset="0"/>
              <a:buChar char="•"/>
            </a:pPr>
            <a:r>
              <a:rPr lang="en-US" dirty="0" err="1"/>
              <a:t>Gradio</a:t>
            </a:r>
            <a:r>
              <a:rPr lang="en-US" dirty="0"/>
              <a:t> App: To run the app (python  gradapp.py)</a:t>
            </a:r>
          </a:p>
          <a:p>
            <a:r>
              <a:rPr lang="en-US" dirty="0">
                <a:hlinkClick r:id="rId2"/>
              </a:rPr>
              <a:t>Link for deployment: https://83c14a02c91af37eaa.gradio.live</a:t>
            </a:r>
            <a:endParaRPr lang="en-US" dirty="0"/>
          </a:p>
          <a:p>
            <a:r>
              <a:rPr lang="en-US" dirty="0"/>
              <a:t>sent on January 12, 2024 7:11 AM</a:t>
            </a:r>
          </a:p>
          <a:p>
            <a:r>
              <a:rPr lang="en-US" dirty="0"/>
              <a:t> </a:t>
            </a:r>
          </a:p>
          <a:p>
            <a:endParaRPr lang="en-US" dirty="0"/>
          </a:p>
        </p:txBody>
      </p:sp>
      <p:pic>
        <p:nvPicPr>
          <p:cNvPr id="5" name="Picture 4">
            <a:extLst>
              <a:ext uri="{FF2B5EF4-FFF2-40B4-BE49-F238E27FC236}">
                <a16:creationId xmlns:a16="http://schemas.microsoft.com/office/drawing/2014/main" id="{2C267C72-505D-8F61-A8F6-06C39F4C75B1}"/>
              </a:ext>
            </a:extLst>
          </p:cNvPr>
          <p:cNvPicPr>
            <a:picLocks noChangeAspect="1"/>
          </p:cNvPicPr>
          <p:nvPr/>
        </p:nvPicPr>
        <p:blipFill>
          <a:blip r:embed="rId3"/>
          <a:stretch>
            <a:fillRect/>
          </a:stretch>
        </p:blipFill>
        <p:spPr>
          <a:xfrm>
            <a:off x="296092" y="1356384"/>
            <a:ext cx="10370166" cy="4608987"/>
          </a:xfrm>
          <a:prstGeom prst="rect">
            <a:avLst/>
          </a:prstGeom>
        </p:spPr>
      </p:pic>
    </p:spTree>
    <p:extLst>
      <p:ext uri="{BB962C8B-B14F-4D97-AF65-F5344CB8AC3E}">
        <p14:creationId xmlns:p14="http://schemas.microsoft.com/office/powerpoint/2010/main" val="413247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6F1A66-7A8B-4B4F-735C-6E906D935DFD}"/>
              </a:ext>
            </a:extLst>
          </p:cNvPr>
          <p:cNvPicPr>
            <a:picLocks noGrp="1" noChangeAspect="1"/>
          </p:cNvPicPr>
          <p:nvPr>
            <p:ph idx="1"/>
          </p:nvPr>
        </p:nvPicPr>
        <p:blipFill>
          <a:blip r:embed="rId2"/>
          <a:stretch>
            <a:fillRect/>
          </a:stretch>
        </p:blipFill>
        <p:spPr>
          <a:xfrm>
            <a:off x="1596387" y="374650"/>
            <a:ext cx="5500377" cy="5518150"/>
          </a:xfrm>
        </p:spPr>
      </p:pic>
    </p:spTree>
    <p:extLst>
      <p:ext uri="{BB962C8B-B14F-4D97-AF65-F5344CB8AC3E}">
        <p14:creationId xmlns:p14="http://schemas.microsoft.com/office/powerpoint/2010/main" val="128327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60F91-87EC-B0FE-B13F-69ED400EFF16}"/>
              </a:ext>
            </a:extLst>
          </p:cNvPr>
          <p:cNvSpPr>
            <a:spLocks noGrp="1"/>
          </p:cNvSpPr>
          <p:nvPr>
            <p:ph idx="1"/>
          </p:nvPr>
        </p:nvSpPr>
        <p:spPr>
          <a:xfrm>
            <a:off x="470263" y="226423"/>
            <a:ext cx="10972800" cy="5666377"/>
          </a:xfrm>
        </p:spPr>
        <p:txBody>
          <a:bodyPr/>
          <a:lstStyle/>
          <a:p>
            <a:pPr marL="342900" indent="-342900">
              <a:buFont typeface="Arial" panose="020B0604020202020204" pitchFamily="34" charset="0"/>
              <a:buChar char="•"/>
            </a:pPr>
            <a:r>
              <a:rPr lang="en-US" dirty="0" err="1"/>
              <a:t>FastAPI</a:t>
            </a:r>
            <a:r>
              <a:rPr lang="en-US" dirty="0"/>
              <a:t>: To run app (</a:t>
            </a:r>
            <a:r>
              <a:rPr lang="en-US" dirty="0" err="1"/>
              <a:t>uvicorn</a:t>
            </a:r>
            <a:r>
              <a:rPr lang="en-US" dirty="0"/>
              <a:t> </a:t>
            </a:r>
            <a:r>
              <a:rPr lang="en-US" dirty="0" err="1"/>
              <a:t>main:app</a:t>
            </a:r>
            <a:r>
              <a:rPr lang="en-US" dirty="0"/>
              <a:t> --reload)</a:t>
            </a:r>
          </a:p>
          <a:p>
            <a:r>
              <a:rPr lang="en-US" dirty="0"/>
              <a:t>Link for deployment: http://127.0.0.1:8000/docs#/default/predict_predict_post</a:t>
            </a:r>
          </a:p>
          <a:p>
            <a:endParaRPr lang="en-US" dirty="0"/>
          </a:p>
        </p:txBody>
      </p:sp>
      <p:pic>
        <p:nvPicPr>
          <p:cNvPr id="5" name="Picture 4">
            <a:extLst>
              <a:ext uri="{FF2B5EF4-FFF2-40B4-BE49-F238E27FC236}">
                <a16:creationId xmlns:a16="http://schemas.microsoft.com/office/drawing/2014/main" id="{F5A63DDB-CF50-7446-886E-2F56C641D64B}"/>
              </a:ext>
            </a:extLst>
          </p:cNvPr>
          <p:cNvPicPr>
            <a:picLocks noChangeAspect="1"/>
          </p:cNvPicPr>
          <p:nvPr/>
        </p:nvPicPr>
        <p:blipFill>
          <a:blip r:embed="rId2"/>
          <a:stretch>
            <a:fillRect/>
          </a:stretch>
        </p:blipFill>
        <p:spPr>
          <a:xfrm>
            <a:off x="1124426" y="1506582"/>
            <a:ext cx="8534097" cy="4628606"/>
          </a:xfrm>
          <a:prstGeom prst="rect">
            <a:avLst/>
          </a:prstGeom>
        </p:spPr>
      </p:pic>
    </p:spTree>
    <p:extLst>
      <p:ext uri="{BB962C8B-B14F-4D97-AF65-F5344CB8AC3E}">
        <p14:creationId xmlns:p14="http://schemas.microsoft.com/office/powerpoint/2010/main" val="4263685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5898A6-95FA-8D00-5E74-4C878BD57A26}"/>
              </a:ext>
            </a:extLst>
          </p:cNvPr>
          <p:cNvPicPr>
            <a:picLocks noGrp="1" noChangeAspect="1"/>
          </p:cNvPicPr>
          <p:nvPr>
            <p:ph idx="1"/>
          </p:nvPr>
        </p:nvPicPr>
        <p:blipFill>
          <a:blip r:embed="rId2"/>
          <a:stretch>
            <a:fillRect/>
          </a:stretch>
        </p:blipFill>
        <p:spPr>
          <a:xfrm>
            <a:off x="1689463" y="740229"/>
            <a:ext cx="6305005" cy="5686697"/>
          </a:xfrm>
        </p:spPr>
      </p:pic>
    </p:spTree>
    <p:extLst>
      <p:ext uri="{BB962C8B-B14F-4D97-AF65-F5344CB8AC3E}">
        <p14:creationId xmlns:p14="http://schemas.microsoft.com/office/powerpoint/2010/main" val="96884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BABCB-60F6-5A4D-A278-0C07E4231FD3}"/>
              </a:ext>
            </a:extLst>
          </p:cNvPr>
          <p:cNvSpPr>
            <a:spLocks noGrp="1"/>
          </p:cNvSpPr>
          <p:nvPr>
            <p:ph idx="1"/>
          </p:nvPr>
        </p:nvSpPr>
        <p:spPr>
          <a:xfrm>
            <a:off x="-1" y="236438"/>
            <a:ext cx="11530149" cy="3122168"/>
          </a:xfrm>
        </p:spPr>
        <p:txBody>
          <a:bodyPr/>
          <a:lstStyle/>
          <a:p>
            <a:pPr marL="342900" indent="-342900">
              <a:buFont typeface="Arial" panose="020B0604020202020204" pitchFamily="34" charset="0"/>
              <a:buChar char="•"/>
            </a:pPr>
            <a:r>
              <a:rPr lang="en-US" dirty="0" err="1"/>
              <a:t>Dockerization</a:t>
            </a:r>
            <a:endParaRPr lang="en-US" dirty="0"/>
          </a:p>
          <a:p>
            <a:r>
              <a:rPr lang="en-US" dirty="0"/>
              <a:t>Create a </a:t>
            </a:r>
            <a:r>
              <a:rPr lang="en-US" dirty="0" err="1"/>
              <a:t>dockerfile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hlinkClick r:id="rId2"/>
              </a:rPr>
              <a:t>Link for docker deployment : http://localhost:800/docs#/default/predict_predict_post doc...</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57DC757-3440-A104-2B1B-FC7527B18EEA}"/>
              </a:ext>
            </a:extLst>
          </p:cNvPr>
          <p:cNvPicPr>
            <a:picLocks noChangeAspect="1"/>
          </p:cNvPicPr>
          <p:nvPr/>
        </p:nvPicPr>
        <p:blipFill>
          <a:blip r:embed="rId3"/>
          <a:stretch>
            <a:fillRect/>
          </a:stretch>
        </p:blipFill>
        <p:spPr>
          <a:xfrm>
            <a:off x="261638" y="1410789"/>
            <a:ext cx="10136015" cy="3352800"/>
          </a:xfrm>
          <a:prstGeom prst="rect">
            <a:avLst/>
          </a:prstGeom>
        </p:spPr>
      </p:pic>
    </p:spTree>
    <p:extLst>
      <p:ext uri="{BB962C8B-B14F-4D97-AF65-F5344CB8AC3E}">
        <p14:creationId xmlns:p14="http://schemas.microsoft.com/office/powerpoint/2010/main" val="2009532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5366C-D0E7-75D4-2ADC-E96CC08AE077}"/>
              </a:ext>
            </a:extLst>
          </p:cNvPr>
          <p:cNvSpPr>
            <a:spLocks noGrp="1"/>
          </p:cNvSpPr>
          <p:nvPr>
            <p:ph idx="1"/>
          </p:nvPr>
        </p:nvSpPr>
        <p:spPr>
          <a:xfrm>
            <a:off x="1142565" y="488987"/>
            <a:ext cx="9908612" cy="3122168"/>
          </a:xfrm>
        </p:spPr>
        <p:txBody>
          <a:bodyPr/>
          <a:lstStyle/>
          <a:p>
            <a:r>
              <a:rPr lang="en-US" dirty="0"/>
              <a:t>So we round off with our work pushed to our </a:t>
            </a:r>
            <a:r>
              <a:rPr lang="en-US" dirty="0" err="1"/>
              <a:t>github</a:t>
            </a:r>
            <a:r>
              <a:rPr lang="en-US" dirty="0"/>
              <a:t> and docker hub . </a:t>
            </a:r>
          </a:p>
          <a:p>
            <a:r>
              <a:rPr lang="en-US" dirty="0"/>
              <a:t>| Doe Edinam                   | https://github.com/doeabla         |</a:t>
            </a:r>
          </a:p>
          <a:p>
            <a:r>
              <a:rPr lang="en-US" dirty="0"/>
              <a:t>| Enoch Taylor-</a:t>
            </a:r>
            <a:r>
              <a:rPr lang="en-US" dirty="0" err="1"/>
              <a:t>Nketiah</a:t>
            </a:r>
            <a:r>
              <a:rPr lang="en-US" dirty="0"/>
              <a:t>    | https://github.com/kojoboyoo   |</a:t>
            </a:r>
          </a:p>
          <a:p>
            <a:r>
              <a:rPr lang="en-US" dirty="0"/>
              <a:t>| Kofi </a:t>
            </a:r>
            <a:r>
              <a:rPr lang="en-US" dirty="0" err="1"/>
              <a:t>Asare</a:t>
            </a:r>
            <a:r>
              <a:rPr lang="en-US" dirty="0"/>
              <a:t> </a:t>
            </a:r>
            <a:r>
              <a:rPr lang="en-US" dirty="0" err="1"/>
              <a:t>Bamfo</a:t>
            </a:r>
            <a:r>
              <a:rPr lang="en-US" dirty="0"/>
              <a:t>           | https://github.com/akbamfo       |</a:t>
            </a:r>
          </a:p>
        </p:txBody>
      </p:sp>
      <p:pic>
        <p:nvPicPr>
          <p:cNvPr id="5" name="Picture 4">
            <a:extLst>
              <a:ext uri="{FF2B5EF4-FFF2-40B4-BE49-F238E27FC236}">
                <a16:creationId xmlns:a16="http://schemas.microsoft.com/office/drawing/2014/main" id="{0C265758-1090-8C75-0CDA-383CE294429B}"/>
              </a:ext>
            </a:extLst>
          </p:cNvPr>
          <p:cNvPicPr>
            <a:picLocks noChangeAspect="1"/>
          </p:cNvPicPr>
          <p:nvPr/>
        </p:nvPicPr>
        <p:blipFill>
          <a:blip r:embed="rId2"/>
          <a:stretch>
            <a:fillRect/>
          </a:stretch>
        </p:blipFill>
        <p:spPr>
          <a:xfrm>
            <a:off x="1206996" y="3241039"/>
            <a:ext cx="7902169" cy="3483429"/>
          </a:xfrm>
          <a:prstGeom prst="rect">
            <a:avLst/>
          </a:prstGeom>
        </p:spPr>
      </p:pic>
      <p:cxnSp>
        <p:nvCxnSpPr>
          <p:cNvPr id="10" name="Straight Arrow Connector 9">
            <a:extLst>
              <a:ext uri="{FF2B5EF4-FFF2-40B4-BE49-F238E27FC236}">
                <a16:creationId xmlns:a16="http://schemas.microsoft.com/office/drawing/2014/main" id="{E424FEAC-D400-012C-8EBB-D68592B86A09}"/>
              </a:ext>
            </a:extLst>
          </p:cNvPr>
          <p:cNvCxnSpPr/>
          <p:nvPr/>
        </p:nvCxnSpPr>
        <p:spPr>
          <a:xfrm flipV="1">
            <a:off x="1567542" y="4011748"/>
            <a:ext cx="1532709" cy="10537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3467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759964" y="1326969"/>
            <a:ext cx="5910072" cy="667512"/>
          </a:xfrm>
        </p:spPr>
        <p:txBody>
          <a:bodyPr/>
          <a:lstStyle/>
          <a:p>
            <a:r>
              <a:rPr lang="en-US" dirty="0"/>
              <a:t>   THANK YOU</a:t>
            </a:r>
          </a:p>
        </p:txBody>
      </p:sp>
      <p:pic>
        <p:nvPicPr>
          <p:cNvPr id="5" name="Picture 4">
            <a:extLst>
              <a:ext uri="{FF2B5EF4-FFF2-40B4-BE49-F238E27FC236}">
                <a16:creationId xmlns:a16="http://schemas.microsoft.com/office/drawing/2014/main" id="{6D6CFB8C-5402-50C9-A900-05534C4791AF}"/>
              </a:ext>
            </a:extLst>
          </p:cNvPr>
          <p:cNvPicPr>
            <a:picLocks noChangeAspect="1"/>
          </p:cNvPicPr>
          <p:nvPr/>
        </p:nvPicPr>
        <p:blipFill>
          <a:blip r:embed="rId2"/>
          <a:stretch>
            <a:fillRect/>
          </a:stretch>
        </p:blipFill>
        <p:spPr>
          <a:xfrm>
            <a:off x="2897777" y="2153044"/>
            <a:ext cx="5634445" cy="3481401"/>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40183" y="165464"/>
            <a:ext cx="9231958" cy="1045028"/>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361509" y="1502228"/>
            <a:ext cx="8490857" cy="4556034"/>
          </a:xfrm>
        </p:spPr>
        <p:txBody>
          <a:bodyPr/>
          <a:lstStyle/>
          <a:p>
            <a:r>
              <a:rPr lang="en-US" b="0" dirty="0">
                <a:solidFill>
                  <a:srgbClr val="000000"/>
                </a:solidFill>
                <a:effectLst/>
                <a:latin typeface="Consolas" panose="020B0609020204030204" pitchFamily="49" charset="0"/>
              </a:rPr>
              <a:t>Income inequality is a pressing issue in developing nations worldwide, exacerbated by the advent of AI and automation. </a:t>
            </a: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This project aims to leverage machine learning to predict whether an individual's income surpasses or falls below a specific threshold. </a:t>
            </a: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The goal is to develop a model that not only reduces the cost but also enhances the accuracy of monitoring key population indicators, providing valuable insights for policymakers to mitigate and prevent global income inequality.</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94E8-AAC4-97B5-8CC1-428CED82B9A8}"/>
              </a:ext>
            </a:extLst>
          </p:cNvPr>
          <p:cNvSpPr>
            <a:spLocks noGrp="1"/>
          </p:cNvSpPr>
          <p:nvPr>
            <p:ph type="title"/>
          </p:nvPr>
        </p:nvSpPr>
        <p:spPr>
          <a:xfrm>
            <a:off x="1074821" y="529389"/>
            <a:ext cx="9272337" cy="1413445"/>
          </a:xfrm>
        </p:spPr>
        <p:txBody>
          <a:bodyPr/>
          <a:lstStyle/>
          <a:p>
            <a:r>
              <a:rPr lang="en-US" dirty="0"/>
              <a:t>Data Source and Preprocessing</a:t>
            </a:r>
          </a:p>
        </p:txBody>
      </p:sp>
      <p:sp>
        <p:nvSpPr>
          <p:cNvPr id="3" name="Content Placeholder 2">
            <a:extLst>
              <a:ext uri="{FF2B5EF4-FFF2-40B4-BE49-F238E27FC236}">
                <a16:creationId xmlns:a16="http://schemas.microsoft.com/office/drawing/2014/main" id="{9CBE0462-1D00-BE6E-5A72-58849056FA1B}"/>
              </a:ext>
            </a:extLst>
          </p:cNvPr>
          <p:cNvSpPr>
            <a:spLocks noGrp="1"/>
          </p:cNvSpPr>
          <p:nvPr>
            <p:ph idx="1"/>
          </p:nvPr>
        </p:nvSpPr>
        <p:spPr>
          <a:xfrm>
            <a:off x="600891" y="1933304"/>
            <a:ext cx="9048206" cy="4702627"/>
          </a:xfrm>
        </p:spPr>
        <p:txBody>
          <a:bodyPr/>
          <a:lstStyle/>
          <a:p>
            <a:pPr marL="342900" indent="-342900">
              <a:buFont typeface="Arial" panose="020B0604020202020204" pitchFamily="34" charset="0"/>
              <a:buChar char="•"/>
            </a:pPr>
            <a:r>
              <a:rPr lang="en-US" dirty="0"/>
              <a:t>Source of the dataset (Zindi).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p:txBody>
      </p:sp>
      <p:pic>
        <p:nvPicPr>
          <p:cNvPr id="5" name="Picture 4">
            <a:extLst>
              <a:ext uri="{FF2B5EF4-FFF2-40B4-BE49-F238E27FC236}">
                <a16:creationId xmlns:a16="http://schemas.microsoft.com/office/drawing/2014/main" id="{FFF8A2A4-BF59-81D8-4397-6ACA168EB6B0}"/>
              </a:ext>
            </a:extLst>
          </p:cNvPr>
          <p:cNvPicPr>
            <a:picLocks noChangeAspect="1"/>
          </p:cNvPicPr>
          <p:nvPr/>
        </p:nvPicPr>
        <p:blipFill>
          <a:blip r:embed="rId2"/>
          <a:stretch>
            <a:fillRect/>
          </a:stretch>
        </p:blipFill>
        <p:spPr>
          <a:xfrm>
            <a:off x="798554" y="2542857"/>
            <a:ext cx="8615412" cy="1567587"/>
          </a:xfrm>
          <a:prstGeom prst="rect">
            <a:avLst/>
          </a:prstGeom>
        </p:spPr>
      </p:pic>
      <p:pic>
        <p:nvPicPr>
          <p:cNvPr id="9" name="Picture 8">
            <a:extLst>
              <a:ext uri="{FF2B5EF4-FFF2-40B4-BE49-F238E27FC236}">
                <a16:creationId xmlns:a16="http://schemas.microsoft.com/office/drawing/2014/main" id="{4B86B2E8-08BF-A1F8-8A3F-88C66FDE13F6}"/>
              </a:ext>
            </a:extLst>
          </p:cNvPr>
          <p:cNvPicPr>
            <a:picLocks noChangeAspect="1"/>
          </p:cNvPicPr>
          <p:nvPr/>
        </p:nvPicPr>
        <p:blipFill>
          <a:blip r:embed="rId3"/>
          <a:stretch>
            <a:fillRect/>
          </a:stretch>
        </p:blipFill>
        <p:spPr>
          <a:xfrm>
            <a:off x="139337" y="4423953"/>
            <a:ext cx="10207821" cy="2316481"/>
          </a:xfrm>
          <a:prstGeom prst="rect">
            <a:avLst/>
          </a:prstGeom>
        </p:spPr>
      </p:pic>
    </p:spTree>
    <p:extLst>
      <p:ext uri="{BB962C8B-B14F-4D97-AF65-F5344CB8AC3E}">
        <p14:creationId xmlns:p14="http://schemas.microsoft.com/office/powerpoint/2010/main" val="423929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1060A-3AC8-7CA4-A0EE-0BCDC616F683}"/>
              </a:ext>
            </a:extLst>
          </p:cNvPr>
          <p:cNvSpPr>
            <a:spLocks noGrp="1"/>
          </p:cNvSpPr>
          <p:nvPr>
            <p:ph idx="1"/>
          </p:nvPr>
        </p:nvSpPr>
        <p:spPr>
          <a:xfrm>
            <a:off x="783771" y="165463"/>
            <a:ext cx="9997439" cy="6008913"/>
          </a:xfrm>
        </p:spPr>
        <p:txBody>
          <a:bodyPr/>
          <a:lstStyle/>
          <a:p>
            <a:pPr marL="342900" indent="-342900">
              <a:buFont typeface="Arial" panose="020B0604020202020204" pitchFamily="34" charset="0"/>
              <a:buChar char="•"/>
            </a:pPr>
            <a:r>
              <a:rPr lang="en-US" dirty="0"/>
              <a:t>Data cleaning steps.</a:t>
            </a:r>
          </a:p>
          <a:p>
            <a:endParaRPr lang="en-US" dirty="0"/>
          </a:p>
          <a:p>
            <a:endParaRPr lang="en-US" dirty="0"/>
          </a:p>
        </p:txBody>
      </p:sp>
      <p:pic>
        <p:nvPicPr>
          <p:cNvPr id="4" name="Picture 3">
            <a:extLst>
              <a:ext uri="{FF2B5EF4-FFF2-40B4-BE49-F238E27FC236}">
                <a16:creationId xmlns:a16="http://schemas.microsoft.com/office/drawing/2014/main" id="{390DCC2A-9697-9D07-58E5-4EA63E420F20}"/>
              </a:ext>
            </a:extLst>
          </p:cNvPr>
          <p:cNvPicPr>
            <a:picLocks noChangeAspect="1"/>
          </p:cNvPicPr>
          <p:nvPr/>
        </p:nvPicPr>
        <p:blipFill>
          <a:blip r:embed="rId2"/>
          <a:stretch>
            <a:fillRect/>
          </a:stretch>
        </p:blipFill>
        <p:spPr>
          <a:xfrm>
            <a:off x="1505265" y="770709"/>
            <a:ext cx="8162565" cy="1793967"/>
          </a:xfrm>
          <a:prstGeom prst="rect">
            <a:avLst/>
          </a:prstGeom>
        </p:spPr>
      </p:pic>
      <p:pic>
        <p:nvPicPr>
          <p:cNvPr id="6" name="Picture 5">
            <a:extLst>
              <a:ext uri="{FF2B5EF4-FFF2-40B4-BE49-F238E27FC236}">
                <a16:creationId xmlns:a16="http://schemas.microsoft.com/office/drawing/2014/main" id="{C687E7FA-7E42-362A-7C17-89439F75429A}"/>
              </a:ext>
            </a:extLst>
          </p:cNvPr>
          <p:cNvPicPr>
            <a:picLocks noChangeAspect="1"/>
          </p:cNvPicPr>
          <p:nvPr/>
        </p:nvPicPr>
        <p:blipFill>
          <a:blip r:embed="rId3"/>
          <a:stretch>
            <a:fillRect/>
          </a:stretch>
        </p:blipFill>
        <p:spPr>
          <a:xfrm>
            <a:off x="783771" y="2749733"/>
            <a:ext cx="9605555" cy="1793967"/>
          </a:xfrm>
          <a:prstGeom prst="rect">
            <a:avLst/>
          </a:prstGeom>
        </p:spPr>
      </p:pic>
      <p:pic>
        <p:nvPicPr>
          <p:cNvPr id="8" name="Picture 7">
            <a:extLst>
              <a:ext uri="{FF2B5EF4-FFF2-40B4-BE49-F238E27FC236}">
                <a16:creationId xmlns:a16="http://schemas.microsoft.com/office/drawing/2014/main" id="{F3B4545E-B7E5-79EC-7DD4-F8E76CCC3762}"/>
              </a:ext>
            </a:extLst>
          </p:cNvPr>
          <p:cNvPicPr>
            <a:picLocks noChangeAspect="1"/>
          </p:cNvPicPr>
          <p:nvPr/>
        </p:nvPicPr>
        <p:blipFill>
          <a:blip r:embed="rId4"/>
          <a:stretch>
            <a:fillRect/>
          </a:stretch>
        </p:blipFill>
        <p:spPr>
          <a:xfrm>
            <a:off x="164553" y="4728757"/>
            <a:ext cx="11079121" cy="1863633"/>
          </a:xfrm>
          <a:prstGeom prst="rect">
            <a:avLst/>
          </a:prstGeom>
        </p:spPr>
      </p:pic>
    </p:spTree>
    <p:extLst>
      <p:ext uri="{BB962C8B-B14F-4D97-AF65-F5344CB8AC3E}">
        <p14:creationId xmlns:p14="http://schemas.microsoft.com/office/powerpoint/2010/main" val="146283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FE8E-FC3B-C4AE-31F0-0A50645466ED}"/>
              </a:ext>
            </a:extLst>
          </p:cNvPr>
          <p:cNvSpPr>
            <a:spLocks noGrp="1"/>
          </p:cNvSpPr>
          <p:nvPr>
            <p:ph type="title"/>
          </p:nvPr>
        </p:nvSpPr>
        <p:spPr>
          <a:xfrm>
            <a:off x="1499615" y="316992"/>
            <a:ext cx="8210441" cy="768096"/>
          </a:xfrm>
        </p:spPr>
        <p:txBody>
          <a:bodyPr/>
          <a:lstStyle/>
          <a:p>
            <a:r>
              <a:rPr lang="en-US" sz="2800" dirty="0"/>
              <a:t>Exploratory Data Analysis (EDA)</a:t>
            </a:r>
          </a:p>
        </p:txBody>
      </p:sp>
      <p:sp>
        <p:nvSpPr>
          <p:cNvPr id="3" name="Content Placeholder 2">
            <a:extLst>
              <a:ext uri="{FF2B5EF4-FFF2-40B4-BE49-F238E27FC236}">
                <a16:creationId xmlns:a16="http://schemas.microsoft.com/office/drawing/2014/main" id="{5A9FF9E3-A4EF-807F-4379-E370541CB8D5}"/>
              </a:ext>
            </a:extLst>
          </p:cNvPr>
          <p:cNvSpPr>
            <a:spLocks noGrp="1"/>
          </p:cNvSpPr>
          <p:nvPr>
            <p:ph idx="1"/>
          </p:nvPr>
        </p:nvSpPr>
        <p:spPr>
          <a:xfrm>
            <a:off x="313509" y="867372"/>
            <a:ext cx="10378875" cy="5472467"/>
          </a:xfrm>
        </p:spPr>
        <p:txBody>
          <a:bodyPr/>
          <a:lstStyle/>
          <a:p>
            <a:r>
              <a:rPr lang="en-US" sz="1600" dirty="0">
                <a:solidFill>
                  <a:srgbClr val="000000"/>
                </a:solidFill>
                <a:latin typeface="Consolas" panose="020B0609020204030204" pitchFamily="49" charset="0"/>
              </a:rPr>
              <a:t>Focused d</a:t>
            </a:r>
            <a:r>
              <a:rPr lang="en-US" sz="1600" b="0" dirty="0">
                <a:solidFill>
                  <a:srgbClr val="000000"/>
                </a:solidFill>
                <a:effectLst/>
                <a:latin typeface="Consolas" panose="020B0609020204030204" pitchFamily="49" charset="0"/>
              </a:rPr>
              <a:t>emographic variables  are age, gender, education, class, marital status, race, industry code, occupation code, tax status, and citizenship.</a:t>
            </a:r>
            <a:endParaRPr lang="en-US" sz="1600" dirty="0">
              <a:solidFill>
                <a:srgbClr val="000000"/>
              </a:solidFill>
              <a:latin typeface="Consolas" panose="020B0609020204030204" pitchFamily="49" charset="0"/>
            </a:endParaRPr>
          </a:p>
          <a:p>
            <a:pPr marL="285750" indent="-285750">
              <a:buFont typeface="Wingdings" panose="05000000000000000000" pitchFamily="2" charset="2"/>
              <a:buChar char="q"/>
            </a:pPr>
            <a:r>
              <a:rPr lang="en-US" sz="1600" b="1" dirty="0">
                <a:solidFill>
                  <a:srgbClr val="800000"/>
                </a:solidFill>
                <a:effectLst/>
                <a:latin typeface="Consolas" panose="020B0609020204030204" pitchFamily="49" charset="0"/>
              </a:rPr>
              <a:t>Analytical Questions:</a:t>
            </a:r>
          </a:p>
          <a:p>
            <a:br>
              <a:rPr lang="en-US" sz="1600" b="0" dirty="0">
                <a:solidFill>
                  <a:srgbClr val="000000"/>
                </a:solidFill>
                <a:effectLst/>
                <a:latin typeface="Consolas" panose="020B0609020204030204" pitchFamily="49" charset="0"/>
              </a:rPr>
            </a:br>
            <a:r>
              <a:rPr lang="en-US" sz="1600" b="1" dirty="0">
                <a:solidFill>
                  <a:srgbClr val="800000"/>
                </a:solidFill>
                <a:effectLst/>
                <a:latin typeface="Consolas" panose="020B0609020204030204" pitchFamily="49" charset="0"/>
              </a:rPr>
              <a:t>Univariate Questions:</a:t>
            </a:r>
            <a:endParaRPr lang="en-US" sz="1600" b="0" dirty="0">
              <a:solidFill>
                <a:srgbClr val="000000"/>
              </a:solidFill>
              <a:effectLst/>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What is the distribution of age in the dataset?</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How is gender distributed among individuals in the dataset?</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What is the most common education level among the individuals?</a:t>
            </a:r>
            <a:endParaRPr lang="en-US" sz="1600" dirty="0">
              <a:solidFill>
                <a:srgbClr val="000000"/>
              </a:solidFill>
              <a:latin typeface="Consolas" panose="020B0609020204030204" pitchFamily="49" charset="0"/>
            </a:endParaRPr>
          </a:p>
          <a:p>
            <a:r>
              <a:rPr lang="en-US" sz="1600" b="1" dirty="0">
                <a:solidFill>
                  <a:srgbClr val="800000"/>
                </a:solidFill>
                <a:effectLst/>
                <a:latin typeface="Consolas" panose="020B0609020204030204" pitchFamily="49" charset="0"/>
              </a:rPr>
              <a:t>Bivariate Question:</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 How does education correlate with employment commitment?</a:t>
            </a:r>
            <a:endParaRPr lang="en-US" sz="1600" dirty="0">
              <a:solidFill>
                <a:srgbClr val="000000"/>
              </a:solidFill>
              <a:latin typeface="Consolas" panose="020B0609020204030204" pitchFamily="49" charset="0"/>
            </a:endParaRPr>
          </a:p>
          <a:p>
            <a:r>
              <a:rPr lang="en-US" sz="1600" b="1" dirty="0">
                <a:solidFill>
                  <a:srgbClr val="800000"/>
                </a:solidFill>
                <a:effectLst/>
                <a:latin typeface="Consolas" panose="020B0609020204030204" pitchFamily="49" charset="0"/>
              </a:rPr>
              <a:t>Multivariate Question:</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How does the combination of education, age, and race relate to income levels?</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How does the combination of gender, marital status, and class relate to income levels?</a:t>
            </a:r>
          </a:p>
          <a:p>
            <a:endParaRPr lang="en-US" sz="1600" b="0" dirty="0">
              <a:solidFill>
                <a:srgbClr val="000000"/>
              </a:solidFill>
              <a:effectLst/>
              <a:latin typeface="Consolas" panose="020B0609020204030204" pitchFamily="49" charset="0"/>
            </a:endParaRPr>
          </a:p>
          <a:p>
            <a:endParaRPr lang="en-US" sz="1600" b="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75338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CFDA-9E8B-ABE0-AE31-EDBCF474F9B2}"/>
              </a:ext>
            </a:extLst>
          </p:cNvPr>
          <p:cNvSpPr>
            <a:spLocks noGrp="1"/>
          </p:cNvSpPr>
          <p:nvPr>
            <p:ph type="title"/>
          </p:nvPr>
        </p:nvSpPr>
        <p:spPr>
          <a:xfrm>
            <a:off x="1499616" y="374470"/>
            <a:ext cx="7801138" cy="949234"/>
          </a:xfrm>
        </p:spPr>
        <p:txBody>
          <a:bodyPr/>
          <a:lstStyle/>
          <a:p>
            <a:r>
              <a:rPr lang="en-US" sz="2400" b="1" dirty="0">
                <a:solidFill>
                  <a:srgbClr val="202C8F"/>
                </a:solidFill>
                <a:latin typeface="Consolas" panose="020B0609020204030204" pitchFamily="49" charset="0"/>
              </a:rPr>
              <a:t>Highlights on the key EDA for these Demographics</a:t>
            </a:r>
            <a:br>
              <a:rPr lang="en-US" sz="4400" b="1" dirty="0">
                <a:solidFill>
                  <a:srgbClr val="000000"/>
                </a:solidFill>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82B29924-7673-B3F1-851B-B0B645D9092D}"/>
              </a:ext>
            </a:extLst>
          </p:cNvPr>
          <p:cNvSpPr>
            <a:spLocks noGrp="1"/>
          </p:cNvSpPr>
          <p:nvPr>
            <p:ph idx="1"/>
          </p:nvPr>
        </p:nvSpPr>
        <p:spPr>
          <a:xfrm>
            <a:off x="1499616" y="944807"/>
            <a:ext cx="5693664" cy="3122168"/>
          </a:xfrm>
        </p:spPr>
        <p:txBody>
          <a:bodyPr/>
          <a:lstStyle/>
          <a:p>
            <a:pPr marL="342900" indent="-342900">
              <a:buFont typeface="Arial" panose="020B0604020202020204" pitchFamily="34" charset="0"/>
              <a:buChar char="•"/>
            </a:pPr>
            <a:r>
              <a:rPr lang="en-US" sz="1800" dirty="0"/>
              <a:t>Age</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1800" dirty="0"/>
              <a:t>Gender</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sz="1800" dirty="0"/>
          </a:p>
          <a:p>
            <a:endParaRPr lang="en-US" dirty="0"/>
          </a:p>
        </p:txBody>
      </p:sp>
      <p:pic>
        <p:nvPicPr>
          <p:cNvPr id="5" name="Picture 4">
            <a:extLst>
              <a:ext uri="{FF2B5EF4-FFF2-40B4-BE49-F238E27FC236}">
                <a16:creationId xmlns:a16="http://schemas.microsoft.com/office/drawing/2014/main" id="{33B04263-81EE-0169-EB6F-C6AC68C0EE02}"/>
              </a:ext>
            </a:extLst>
          </p:cNvPr>
          <p:cNvPicPr>
            <a:picLocks noChangeAspect="1"/>
          </p:cNvPicPr>
          <p:nvPr/>
        </p:nvPicPr>
        <p:blipFill>
          <a:blip r:embed="rId2"/>
          <a:stretch>
            <a:fillRect/>
          </a:stretch>
        </p:blipFill>
        <p:spPr>
          <a:xfrm>
            <a:off x="1097587" y="1448332"/>
            <a:ext cx="7297168" cy="1609950"/>
          </a:xfrm>
          <a:prstGeom prst="rect">
            <a:avLst/>
          </a:prstGeom>
        </p:spPr>
      </p:pic>
      <p:pic>
        <p:nvPicPr>
          <p:cNvPr id="7" name="Picture 6">
            <a:extLst>
              <a:ext uri="{FF2B5EF4-FFF2-40B4-BE49-F238E27FC236}">
                <a16:creationId xmlns:a16="http://schemas.microsoft.com/office/drawing/2014/main" id="{263E5591-2D78-9F9A-BA79-917D234A8BBA}"/>
              </a:ext>
            </a:extLst>
          </p:cNvPr>
          <p:cNvPicPr>
            <a:picLocks noChangeAspect="1"/>
          </p:cNvPicPr>
          <p:nvPr/>
        </p:nvPicPr>
        <p:blipFill>
          <a:blip r:embed="rId3"/>
          <a:stretch>
            <a:fillRect/>
          </a:stretch>
        </p:blipFill>
        <p:spPr>
          <a:xfrm>
            <a:off x="1138955" y="3561807"/>
            <a:ext cx="7214431" cy="1676634"/>
          </a:xfrm>
          <a:prstGeom prst="rect">
            <a:avLst/>
          </a:prstGeom>
        </p:spPr>
      </p:pic>
    </p:spTree>
    <p:extLst>
      <p:ext uri="{BB962C8B-B14F-4D97-AF65-F5344CB8AC3E}">
        <p14:creationId xmlns:p14="http://schemas.microsoft.com/office/powerpoint/2010/main" val="281422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52DB7-F72C-13AB-E0D7-8B95E1F5CF2B}"/>
              </a:ext>
            </a:extLst>
          </p:cNvPr>
          <p:cNvSpPr>
            <a:spLocks noGrp="1"/>
          </p:cNvSpPr>
          <p:nvPr>
            <p:ph idx="1"/>
          </p:nvPr>
        </p:nvSpPr>
        <p:spPr>
          <a:xfrm>
            <a:off x="1412531" y="306832"/>
            <a:ext cx="5693664" cy="3122168"/>
          </a:xfrm>
        </p:spPr>
        <p:txBody>
          <a:bodyPr/>
          <a:lstStyle/>
          <a:p>
            <a:pPr marL="342900" indent="-342900">
              <a:buFont typeface="Arial" panose="020B0604020202020204" pitchFamily="34" charset="0"/>
              <a:buChar char="•"/>
            </a:pPr>
            <a:r>
              <a:rPr lang="en-US" dirty="0"/>
              <a:t>Education</a:t>
            </a:r>
          </a:p>
        </p:txBody>
      </p:sp>
      <p:pic>
        <p:nvPicPr>
          <p:cNvPr id="5" name="Picture 4">
            <a:extLst>
              <a:ext uri="{FF2B5EF4-FFF2-40B4-BE49-F238E27FC236}">
                <a16:creationId xmlns:a16="http://schemas.microsoft.com/office/drawing/2014/main" id="{F639E055-ED8B-12C7-852D-6135F8BE2195}"/>
              </a:ext>
            </a:extLst>
          </p:cNvPr>
          <p:cNvPicPr>
            <a:picLocks noChangeAspect="1"/>
          </p:cNvPicPr>
          <p:nvPr/>
        </p:nvPicPr>
        <p:blipFill>
          <a:blip r:embed="rId2"/>
          <a:stretch>
            <a:fillRect/>
          </a:stretch>
        </p:blipFill>
        <p:spPr>
          <a:xfrm>
            <a:off x="346886" y="1086872"/>
            <a:ext cx="9164329" cy="4858428"/>
          </a:xfrm>
          <a:prstGeom prst="rect">
            <a:avLst/>
          </a:prstGeom>
        </p:spPr>
      </p:pic>
    </p:spTree>
    <p:extLst>
      <p:ext uri="{BB962C8B-B14F-4D97-AF65-F5344CB8AC3E}">
        <p14:creationId xmlns:p14="http://schemas.microsoft.com/office/powerpoint/2010/main" val="421232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56413-7D1D-8E68-C06A-4C995FC104BE}"/>
              </a:ext>
            </a:extLst>
          </p:cNvPr>
          <p:cNvSpPr>
            <a:spLocks noGrp="1"/>
          </p:cNvSpPr>
          <p:nvPr>
            <p:ph idx="1"/>
          </p:nvPr>
        </p:nvSpPr>
        <p:spPr>
          <a:xfrm>
            <a:off x="1351570" y="445443"/>
            <a:ext cx="5693664" cy="3122168"/>
          </a:xfrm>
        </p:spPr>
        <p:txBody>
          <a:bodyPr/>
          <a:lstStyle/>
          <a:p>
            <a:pPr marL="342900" indent="-342900">
              <a:buFont typeface="Arial" panose="020B0604020202020204" pitchFamily="34" charset="0"/>
              <a:buChar char="•"/>
            </a:pPr>
            <a:r>
              <a:rPr lang="en-US" sz="1800" dirty="0"/>
              <a:t>Work class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Marital Status</a:t>
            </a:r>
          </a:p>
          <a:p>
            <a:endParaRPr lang="en-US" sz="1800" dirty="0"/>
          </a:p>
        </p:txBody>
      </p:sp>
      <p:pic>
        <p:nvPicPr>
          <p:cNvPr id="5" name="Picture 4">
            <a:extLst>
              <a:ext uri="{FF2B5EF4-FFF2-40B4-BE49-F238E27FC236}">
                <a16:creationId xmlns:a16="http://schemas.microsoft.com/office/drawing/2014/main" id="{2C0BD00F-4675-0C53-8905-B13CC374B078}"/>
              </a:ext>
            </a:extLst>
          </p:cNvPr>
          <p:cNvPicPr>
            <a:picLocks noChangeAspect="1"/>
          </p:cNvPicPr>
          <p:nvPr/>
        </p:nvPicPr>
        <p:blipFill>
          <a:blip r:embed="rId2"/>
          <a:stretch>
            <a:fillRect/>
          </a:stretch>
        </p:blipFill>
        <p:spPr>
          <a:xfrm>
            <a:off x="1074833" y="900992"/>
            <a:ext cx="7725853" cy="3000794"/>
          </a:xfrm>
          <a:prstGeom prst="rect">
            <a:avLst/>
          </a:prstGeom>
        </p:spPr>
      </p:pic>
      <p:pic>
        <p:nvPicPr>
          <p:cNvPr id="7" name="Picture 6">
            <a:extLst>
              <a:ext uri="{FF2B5EF4-FFF2-40B4-BE49-F238E27FC236}">
                <a16:creationId xmlns:a16="http://schemas.microsoft.com/office/drawing/2014/main" id="{A8D49591-5B5C-27F0-BAA8-0E22C99654A2}"/>
              </a:ext>
            </a:extLst>
          </p:cNvPr>
          <p:cNvPicPr>
            <a:picLocks noChangeAspect="1"/>
          </p:cNvPicPr>
          <p:nvPr/>
        </p:nvPicPr>
        <p:blipFill>
          <a:blip r:embed="rId3"/>
          <a:stretch>
            <a:fillRect/>
          </a:stretch>
        </p:blipFill>
        <p:spPr>
          <a:xfrm>
            <a:off x="1074833" y="4176519"/>
            <a:ext cx="7668695" cy="2772162"/>
          </a:xfrm>
          <a:prstGeom prst="rect">
            <a:avLst/>
          </a:prstGeom>
        </p:spPr>
      </p:pic>
    </p:spTree>
    <p:extLst>
      <p:ext uri="{BB962C8B-B14F-4D97-AF65-F5344CB8AC3E}">
        <p14:creationId xmlns:p14="http://schemas.microsoft.com/office/powerpoint/2010/main" val="152729744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{8D3B50E3-E9D9-4C62-B725-781DC5F4820F}tf78438558_win32</Template>
  <TotalTime>702</TotalTime>
  <Words>668</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Consolas</vt:lpstr>
      <vt:lpstr>Sabon Next LT</vt:lpstr>
      <vt:lpstr>Wingdings</vt:lpstr>
      <vt:lpstr>Office Theme</vt:lpstr>
      <vt:lpstr>Income Prediction </vt:lpstr>
      <vt:lpstr>AGENDA</vt:lpstr>
      <vt:lpstr>Introduction</vt:lpstr>
      <vt:lpstr>Data Source and Preprocessing</vt:lpstr>
      <vt:lpstr>PowerPoint Presentation</vt:lpstr>
      <vt:lpstr>Exploratory Data Analysis (EDA)</vt:lpstr>
      <vt:lpstr>Highlights on the key EDA for these Demographics </vt:lpstr>
      <vt:lpstr>PowerPoint Presentation</vt:lpstr>
      <vt:lpstr>PowerPoint Presentation</vt:lpstr>
      <vt:lpstr>PowerPoint Presentation</vt:lpstr>
      <vt:lpstr>PowerPoint Presentation</vt:lpstr>
      <vt:lpstr>Hypothesis</vt:lpstr>
      <vt:lpstr>Machine Learning Models </vt:lpstr>
      <vt:lpstr>MOdeling</vt:lpstr>
      <vt:lpstr>PowerPoint Presentation</vt:lpstr>
      <vt:lpstr>Models Used</vt:lpstr>
      <vt:lpstr>Model Evaluation</vt:lpstr>
      <vt:lpstr>PowerPoint Presentation</vt:lpstr>
      <vt:lpstr>Deployment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 </dc:title>
  <dc:subject/>
  <dc:creator>Doe Edinam Abla</dc:creator>
  <cp:lastModifiedBy>Doe Edinam Abla</cp:lastModifiedBy>
  <cp:revision>4</cp:revision>
  <dcterms:created xsi:type="dcterms:W3CDTF">2024-01-09T23:04:31Z</dcterms:created>
  <dcterms:modified xsi:type="dcterms:W3CDTF">2024-01-12T08:01:31Z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