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12" r:id="rId2"/>
    <p:sldId id="705" r:id="rId3"/>
    <p:sldId id="412" r:id="rId4"/>
    <p:sldId id="707" r:id="rId5"/>
    <p:sldId id="708" r:id="rId6"/>
    <p:sldId id="709" r:id="rId7"/>
    <p:sldId id="710" r:id="rId8"/>
    <p:sldId id="711" r:id="rId9"/>
    <p:sldId id="712" r:id="rId10"/>
    <p:sldId id="713" r:id="rId11"/>
    <p:sldId id="714" r:id="rId12"/>
    <p:sldId id="715" r:id="rId13"/>
    <p:sldId id="716" r:id="rId14"/>
    <p:sldId id="717" r:id="rId15"/>
    <p:sldId id="718" r:id="rId16"/>
    <p:sldId id="719" r:id="rId17"/>
    <p:sldId id="720" r:id="rId18"/>
    <p:sldId id="721" r:id="rId19"/>
    <p:sldId id="722" r:id="rId20"/>
    <p:sldId id="723" r:id="rId21"/>
    <p:sldId id="724" r:id="rId22"/>
    <p:sldId id="725" r:id="rId23"/>
    <p:sldId id="726" r:id="rId24"/>
    <p:sldId id="727" r:id="rId25"/>
    <p:sldId id="728" r:id="rId26"/>
    <p:sldId id="729" r:id="rId27"/>
    <p:sldId id="730" r:id="rId28"/>
    <p:sldId id="731" r:id="rId29"/>
    <p:sldId id="732" r:id="rId3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2006B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504" autoAdjust="0"/>
  </p:normalViewPr>
  <p:slideViewPr>
    <p:cSldViewPr>
      <p:cViewPr varScale="1">
        <p:scale>
          <a:sx n="70" d="100"/>
          <a:sy n="70" d="100"/>
        </p:scale>
        <p:origin x="11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2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4CFE6D8E-492C-4857-A3EB-D994AB42C3AA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96C105E-2420-4305-908F-76C5FFA3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9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/>
          <a:lstStyle>
            <a:lvl1pPr algn="r">
              <a:defRPr sz="1200"/>
            </a:lvl1pPr>
          </a:lstStyle>
          <a:p>
            <a:fld id="{01557BE7-F6F6-4A0B-BAD9-58E94264678C}" type="datetimeFigureOut">
              <a:rPr lang="en-US" smtClean="0"/>
              <a:pPr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685800"/>
            <a:ext cx="4570412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2" tIns="45716" rIns="91432" bIns="457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32" tIns="45716" rIns="91432" bIns="4571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r">
              <a:defRPr sz="1200"/>
            </a:lvl1pPr>
          </a:lstStyle>
          <a:p>
            <a:fld id="{1F59E9B6-98A3-46C9-B5FD-016F4A11D7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8663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1D9E3-C620-4408-ACC8-40B5BF43A65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600"/>
            <a:ext cx="8229600" cy="1600200"/>
          </a:xfrm>
        </p:spPr>
        <p:txBody>
          <a:bodyPr>
            <a:noAutofit/>
          </a:bodyPr>
          <a:lstStyle/>
          <a:p>
            <a:r>
              <a:rPr lang="en-US" sz="5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THỰC HÀNH LẬP TRÌNH HỢP NGỮ TRÊN 8086</a:t>
            </a:r>
            <a:endParaRPr lang="en-US" sz="5400" b="1" dirty="0">
              <a:solidFill>
                <a:srgbClr val="2006B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HỌC VIỆN KỸ THUẬT MẬT MÃ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5.2. </a:t>
            </a:r>
            <a:r>
              <a:rPr lang="en-US" b="1" dirty="0" err="1" smtClean="0">
                <a:solidFill>
                  <a:srgbClr val="0070C0"/>
                </a:solidFill>
              </a:rPr>
              <a:t>Ghi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vào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38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Hãy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sửa đổi file BAI_5B.ASM và lưu với tên BAI_5B1.ASM để có thể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hiện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được yêu cầu sau: nhập từ một chuỗi ký tự bất kỳ, sau đó lưu vào tập tin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tên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là “d:\tt_asm\solieu.txt”. Gợi ý: dùng hàm 0Ah của int 21h để nhập vào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chuỗi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ký tự, sau đó áp dụng toàn bộ giải thuật của BAI_5B.ASM.</a:t>
            </a:r>
          </a:p>
          <a:p>
            <a:pPr marL="285750" indent="-285750" algn="just">
              <a:buFontTx/>
              <a:buChar char="-"/>
            </a:pP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Hãy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sửa đổi file BAI_5B1.ASM và lưu với tên BAI_5B2.ASM để có thể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hiện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được yêu cầu sau: tạo tên tập tin mới, tên tập tin được nhập từ bàn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Sau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đó nhập vào một chuỗi ký tự bất kỳ và lưu chuỗi ký tự đã nhập vào tập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vừa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tạo. Gợi ý: xem lại BAI_5A1.ASM để lấy lại giải thuật nhập vào tên file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đưa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zero (con số 0) về cuối chuỗi đối với trường hợp tên file được nhập từ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bàn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phím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và các vấn đề còn lại thì xem lại file BAI_5B1.ASM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565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5.2. </a:t>
            </a:r>
            <a:r>
              <a:rPr lang="en-US" b="1" dirty="0" err="1" smtClean="0">
                <a:solidFill>
                  <a:srgbClr val="0070C0"/>
                </a:solidFill>
              </a:rPr>
              <a:t>Ghi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vào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838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- Hãy sửa đổi file BAI_5B2.ASM và lưu với tên BAI_5B3.ASM để có thể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hiện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được yêu cầu sau: tạo tên tập tin mới, tên tập tin được nhập từ bàn phím.</a:t>
            </a:r>
          </a:p>
          <a:p>
            <a:pPr algn="just"/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Sau đó nhập vào một chuỗi ký tự thường, sau đó đổi hoa ký tự đầu của mỗi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và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lưu chuỗi ký tự đã thay đổi vào tập tin vừa tạo. Gợi ý: xem lại các bài tập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làm </a:t>
            </a:r>
            <a:r>
              <a:rPr lang="vi-VN" sz="2400" dirty="0">
                <a:latin typeface="Times New Roman" pitchFamily="18" charset="0"/>
                <a:cs typeface="Times New Roman" pitchFamily="18" charset="0"/>
              </a:rPr>
              <a:t>trong bài 5 xử lý ký tự và các file </a:t>
            </a:r>
            <a:r>
              <a:rPr lang="vi-VN" sz="2400" dirty="0" smtClean="0">
                <a:latin typeface="Times New Roman" pitchFamily="18" charset="0"/>
                <a:cs typeface="Times New Roman" pitchFamily="18" charset="0"/>
              </a:rPr>
              <a:t>BAI_5B2.ASM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033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5.2. </a:t>
            </a:r>
            <a:r>
              <a:rPr lang="en-US" b="1" dirty="0" err="1" smtClean="0">
                <a:solidFill>
                  <a:srgbClr val="0070C0"/>
                </a:solidFill>
              </a:rPr>
              <a:t>Ghi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vào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4419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dseg segment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string1 db "Chao em co gai Lam Hong"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len db $ - string1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tenfile db "d:\tt_asm\data.txt",0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thefile dw ?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dseg ends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cseg segment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assume cs:cseg, ds:dseg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begin: mov ax, dseg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ds, ax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3ch ; tao tap tin moi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 dx, tenfile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cx, 0 ; tap tin co thuoc tinh binh thuong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vi-V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21h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48200" y="1513114"/>
            <a:ext cx="4267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</a:t>
            </a:r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thefile, ax ; cat the 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40h ; ghi 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bx, thefile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xor cx, cx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cl, len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 dx, string1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3eh ; dong tap tin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bx, thefile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4ch ; thoat ve Dos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cseg ends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 begin</a:t>
            </a:r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7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dirty="0">
                <a:latin typeface="+mj-lt"/>
              </a:rPr>
              <a:t>Soạn thảo như đoạn chương trình mẫu phía dưới và lưu với tên là BAI_5C.ASM.</a:t>
            </a:r>
          </a:p>
          <a:p>
            <a:r>
              <a:rPr lang="vi-VN" sz="2400" dirty="0">
                <a:latin typeface="+mj-lt"/>
              </a:rPr>
              <a:t>- Biên dịch và cho chạy file BAI_5C.ASM để kiểm tra và xem kết quả.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924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524000"/>
            <a:ext cx="4419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dseg segment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tenfile db "d:\tt_asm\data.txt",0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thefile dw ?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buffer db 251 dup ('$')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dseg ends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cseg segment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assume cs:cseg, ds:dseg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begin: mov ax, dseg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ds, ax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3dh ; mo tap tin da co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 dx, tenfile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al, 2 ; thuoc tinh tap tin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</a:t>
            </a:r>
            <a:r>
              <a:rPr lang="vi-VN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21h</a:t>
            </a:r>
            <a:endParaRPr lang="vi-V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91000" y="1513114"/>
            <a:ext cx="4724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thefile, ax ; cat the 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3fh ; doc noi dung file vao vung dem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bx, thefile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 dx, buffer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cx, 250 ; so byte can doc tu file da mo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3eh ; dong tap tin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bx, thefile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09h ; in noi dung cua file ra man hinh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 dx, buffer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ah,08h ; dung man hinh de xem ket qua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mov ah, 4ch ; thoat ve Dos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cseg ends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end begin</a:t>
            </a:r>
          </a:p>
        </p:txBody>
      </p:sp>
    </p:spTree>
    <p:extLst>
      <p:ext uri="{BB962C8B-B14F-4D97-AF65-F5344CB8AC3E}">
        <p14:creationId xmlns:p14="http://schemas.microsoft.com/office/powerpoint/2010/main" val="263560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 Xem lại đoạn chương trình mẫu, hãy đưa ra giải thuật đọc nội dung của tập </a:t>
            </a:r>
            <a:r>
              <a:rPr lang="vi-VN" sz="2400" dirty="0" smtClean="0">
                <a:latin typeface="+mj-lt"/>
              </a:rPr>
              <a:t>tin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và </a:t>
            </a:r>
            <a:r>
              <a:rPr lang="vi-VN" sz="2400" dirty="0">
                <a:latin typeface="+mj-lt"/>
              </a:rPr>
              <a:t>hiển thị nội dung đó ra màn hình.</a:t>
            </a:r>
          </a:p>
          <a:p>
            <a:pPr algn="just"/>
            <a:r>
              <a:rPr lang="vi-VN" sz="2400" dirty="0">
                <a:latin typeface="+mj-lt"/>
              </a:rPr>
              <a:t>- Hãy thử thay đổi thuộc tính tập tin trong lệnh mov al, 2 lần lượt thành các </a:t>
            </a:r>
            <a:r>
              <a:rPr lang="vi-VN" sz="2400" dirty="0" smtClean="0">
                <a:latin typeface="+mj-lt"/>
              </a:rPr>
              <a:t>giá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trị </a:t>
            </a:r>
            <a:r>
              <a:rPr lang="vi-VN" sz="2400" dirty="0">
                <a:latin typeface="+mj-lt"/>
              </a:rPr>
              <a:t>khác như 0, 1, 3 hoặc 4. Biện dịch và cho chạy chương trình để xem kết </a:t>
            </a:r>
            <a:r>
              <a:rPr lang="vi-VN" sz="2400" dirty="0" smtClean="0">
                <a:latin typeface="+mj-lt"/>
              </a:rPr>
              <a:t>quả.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Có </a:t>
            </a:r>
            <a:r>
              <a:rPr lang="vi-VN" sz="2400" dirty="0">
                <a:latin typeface="+mj-lt"/>
              </a:rPr>
              <a:t>nhận xét gì về các giá trị này ?.</a:t>
            </a:r>
          </a:p>
          <a:p>
            <a:pPr algn="just"/>
            <a:r>
              <a:rPr lang="vi-VN" sz="2400" dirty="0">
                <a:latin typeface="+mj-lt"/>
              </a:rPr>
              <a:t>- Thẻ file có vai trò như thế nào trong xử lý tập tin.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938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Nếu số byte cần đọc (giá trị chứa trong thanh ghi cx) lớn hơn kích thước thật </a:t>
            </a:r>
            <a:r>
              <a:rPr lang="vi-VN" sz="2400" dirty="0" smtClean="0">
                <a:latin typeface="+mj-lt"/>
              </a:rPr>
              <a:t>sự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của </a:t>
            </a:r>
            <a:r>
              <a:rPr lang="vi-VN" sz="2400" dirty="0">
                <a:latin typeface="+mj-lt"/>
              </a:rPr>
              <a:t>tập tin thì có gây ra lỗi gì hay không </a:t>
            </a:r>
            <a:r>
              <a:rPr lang="vi-VN" sz="2400" dirty="0" smtClean="0">
                <a:latin typeface="+mj-lt"/>
              </a:rPr>
              <a:t>?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dirty="0" smtClean="0">
                <a:latin typeface="+mj-lt"/>
              </a:rPr>
              <a:t> </a:t>
            </a:r>
            <a:r>
              <a:rPr lang="vi-VN" sz="2400" dirty="0">
                <a:latin typeface="+mj-lt"/>
              </a:rPr>
              <a:t>Sau khi đọc nội dung của tập tin </a:t>
            </a:r>
            <a:r>
              <a:rPr lang="vi-VN" sz="2400" dirty="0" smtClean="0">
                <a:latin typeface="+mj-lt"/>
              </a:rPr>
              <a:t>vào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vùng </a:t>
            </a:r>
            <a:r>
              <a:rPr lang="vi-VN" sz="2400" dirty="0">
                <a:latin typeface="+mj-lt"/>
              </a:rPr>
              <a:t>đệm bằng hàm 3fh của INT 21h, thanh ghi ax sẽ có giá trị thay đổi </a:t>
            </a:r>
            <a:r>
              <a:rPr lang="vi-VN" sz="2400" dirty="0" smtClean="0">
                <a:latin typeface="+mj-lt"/>
              </a:rPr>
              <a:t>hay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không </a:t>
            </a:r>
            <a:r>
              <a:rPr lang="vi-VN" sz="2400" dirty="0">
                <a:latin typeface="+mj-lt"/>
              </a:rPr>
              <a:t>và nó chứa (giá trị) gì </a:t>
            </a:r>
            <a:r>
              <a:rPr lang="vi-VN" sz="2400" dirty="0" smtClean="0">
                <a:latin typeface="+mj-lt"/>
              </a:rPr>
              <a:t>?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dirty="0" smtClean="0">
                <a:latin typeface="+mj-lt"/>
              </a:rPr>
              <a:t>Làm </a:t>
            </a:r>
            <a:r>
              <a:rPr lang="vi-VN" sz="2400" dirty="0">
                <a:latin typeface="+mj-lt"/>
              </a:rPr>
              <a:t>sao xác định được khi nào đọc xong </a:t>
            </a:r>
            <a:r>
              <a:rPr lang="vi-VN" sz="2400" dirty="0" smtClean="0">
                <a:latin typeface="+mj-lt"/>
              </a:rPr>
              <a:t>nội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dung </a:t>
            </a:r>
            <a:r>
              <a:rPr lang="vi-VN" sz="2400" dirty="0">
                <a:latin typeface="+mj-lt"/>
              </a:rPr>
              <a:t>thành tập tin ?. Hãy thử đưa ra hướng giải </a:t>
            </a:r>
            <a:r>
              <a:rPr lang="vi-VN" sz="2400" dirty="0" smtClean="0">
                <a:latin typeface="+mj-lt"/>
              </a:rPr>
              <a:t>quyết</a:t>
            </a:r>
            <a:r>
              <a:rPr lang="en-US" sz="2400" dirty="0" smtClean="0">
                <a:latin typeface="+mj-lt"/>
              </a:rPr>
              <a:t>?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9190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Hãy sửa đổi file BAI_5C.ASM và lưu với tên BAI_5C1.ASM để có thể </a:t>
            </a:r>
            <a:r>
              <a:rPr lang="vi-VN" sz="2400" dirty="0" smtClean="0">
                <a:latin typeface="+mj-lt"/>
              </a:rPr>
              <a:t>thựchiện </a:t>
            </a:r>
            <a:r>
              <a:rPr lang="vi-VN" sz="2400" dirty="0">
                <a:latin typeface="+mj-lt"/>
              </a:rPr>
              <a:t>được yêu cầu sau: đọc nội dung của một tập tin và hiển thị nội dung đó </a:t>
            </a:r>
            <a:r>
              <a:rPr lang="vi-VN" sz="2400" dirty="0" smtClean="0">
                <a:latin typeface="+mj-lt"/>
              </a:rPr>
              <a:t>lên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màn </a:t>
            </a:r>
            <a:r>
              <a:rPr lang="vi-VN" sz="2400" dirty="0">
                <a:latin typeface="+mj-lt"/>
              </a:rPr>
              <a:t>hình. Tên tập tin được nhập từ bàn phím. </a:t>
            </a:r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Gợi ý: </a:t>
            </a:r>
            <a:r>
              <a:rPr lang="vi-VN" sz="2400" dirty="0">
                <a:latin typeface="+mj-lt"/>
              </a:rPr>
              <a:t>sử dụng lại giải thuật </a:t>
            </a:r>
            <a:r>
              <a:rPr lang="vi-VN" sz="2400" dirty="0" smtClean="0">
                <a:latin typeface="+mj-lt"/>
              </a:rPr>
              <a:t>nhập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tên </a:t>
            </a:r>
            <a:r>
              <a:rPr lang="vi-VN" sz="2400" dirty="0">
                <a:latin typeface="+mj-lt"/>
              </a:rPr>
              <a:t>file từ bàn phím và đưa zero về cuối chuỗi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479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Hãy sửa đổi file BAI_5C1.ASM và lưu với tên BAI_5C2.ASM để có thể </a:t>
            </a:r>
            <a:r>
              <a:rPr lang="vi-VN" sz="2400" dirty="0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hiện </a:t>
            </a:r>
            <a:r>
              <a:rPr lang="vi-VN" sz="2400" dirty="0">
                <a:latin typeface="+mj-lt"/>
              </a:rPr>
              <a:t>được yêu cầu sau: copy nội dung của một tập tin bất kỳ sau đó paste </a:t>
            </a:r>
            <a:r>
              <a:rPr lang="vi-VN" sz="2400" dirty="0" smtClean="0">
                <a:latin typeface="+mj-lt"/>
              </a:rPr>
              <a:t>sang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một </a:t>
            </a:r>
            <a:r>
              <a:rPr lang="vi-VN" sz="2400" dirty="0">
                <a:latin typeface="+mj-lt"/>
              </a:rPr>
              <a:t>vị trí khác.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Gợi ý: </a:t>
            </a:r>
            <a:r>
              <a:rPr lang="vi-VN" sz="2400" dirty="0">
                <a:latin typeface="+mj-lt"/>
              </a:rPr>
              <a:t>các giải thuật nhập tên file từ bàn phím thì có sẵn, </a:t>
            </a:r>
            <a:r>
              <a:rPr lang="vi-VN" sz="2400" dirty="0" smtClean="0">
                <a:latin typeface="+mj-lt"/>
              </a:rPr>
              <a:t>giải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thuật </a:t>
            </a:r>
            <a:r>
              <a:rPr lang="vi-VN" sz="2400" dirty="0">
                <a:latin typeface="+mj-lt"/>
              </a:rPr>
              <a:t>copy và paste như sau: trước hết phải mở tập tin đã có bằng hàm </a:t>
            </a:r>
            <a:r>
              <a:rPr lang="vi-VN" sz="2400" dirty="0" smtClean="0">
                <a:latin typeface="+mj-lt"/>
              </a:rPr>
              <a:t>3dh,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chúng </a:t>
            </a:r>
            <a:r>
              <a:rPr lang="vi-VN" sz="2400" dirty="0">
                <a:latin typeface="+mj-lt"/>
              </a:rPr>
              <a:t>ta định nghĩa sẵn đường dẫn chứa tên file cần mở, đọc nội dung của </a:t>
            </a:r>
            <a:r>
              <a:rPr lang="vi-VN" sz="2400" dirty="0" smtClean="0">
                <a:latin typeface="+mj-lt"/>
              </a:rPr>
              <a:t>tập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tin </a:t>
            </a:r>
            <a:r>
              <a:rPr lang="vi-VN" sz="2400" dirty="0">
                <a:latin typeface="+mj-lt"/>
              </a:rPr>
              <a:t>vào vùng đệm bằng hàm 3fh, nhớ cất thẻ file; tạo tên tập tin mới bằng </a:t>
            </a:r>
            <a:r>
              <a:rPr lang="vi-VN" sz="2400" dirty="0" smtClean="0">
                <a:latin typeface="+mj-lt"/>
              </a:rPr>
              <a:t>hàm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3ch</a:t>
            </a:r>
            <a:r>
              <a:rPr lang="vi-VN" sz="2400" dirty="0">
                <a:latin typeface="+mj-lt"/>
              </a:rPr>
              <a:t>, chúng ta định nghĩa sẵn đường dẫn chứa tên file cần tạo, nhớ cất thẻ </a:t>
            </a:r>
            <a:r>
              <a:rPr lang="vi-VN" sz="2400" dirty="0" smtClean="0">
                <a:latin typeface="+mj-lt"/>
              </a:rPr>
              <a:t>file;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ghi </a:t>
            </a:r>
            <a:r>
              <a:rPr lang="vi-VN" sz="2400" dirty="0">
                <a:latin typeface="+mj-lt"/>
              </a:rPr>
              <a:t>nội dung của vùng đệm vào tập tin mới vừa tạo bằng hàm 40h; đóng hai </a:t>
            </a:r>
            <a:r>
              <a:rPr lang="vi-VN" sz="2400" dirty="0" smtClean="0">
                <a:latin typeface="+mj-lt"/>
              </a:rPr>
              <a:t>tập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tin </a:t>
            </a:r>
            <a:r>
              <a:rPr lang="vi-VN" sz="2400" dirty="0">
                <a:latin typeface="+mj-lt"/>
              </a:rPr>
              <a:t>lại bằng hàm 3eh, tất cả các hàm này đều của int 21h.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9958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Hãy sửa đổi file BAI_5C2.ASM và lưu với tên BAI_5C3.ASM để có thể </a:t>
            </a:r>
            <a:r>
              <a:rPr lang="vi-VN" sz="2400" dirty="0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hiện </a:t>
            </a:r>
            <a:r>
              <a:rPr lang="vi-VN" sz="2400" dirty="0">
                <a:latin typeface="+mj-lt"/>
              </a:rPr>
              <a:t>được yêu cầu sau: copy nội dung của một tập tin bất kỳ sau đó paste </a:t>
            </a:r>
            <a:r>
              <a:rPr lang="vi-VN" sz="2400" dirty="0" smtClean="0">
                <a:latin typeface="+mj-lt"/>
              </a:rPr>
              <a:t>sang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một </a:t>
            </a:r>
            <a:r>
              <a:rPr lang="vi-VN" sz="2400" dirty="0">
                <a:latin typeface="+mj-lt"/>
              </a:rPr>
              <a:t>vị trí khác. Tên tập tin được copy và tập tin sau khi paste đều nhập từ </a:t>
            </a:r>
            <a:r>
              <a:rPr lang="vi-VN" sz="2400" dirty="0" smtClean="0">
                <a:latin typeface="+mj-lt"/>
              </a:rPr>
              <a:t>bàn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phím</a:t>
            </a:r>
            <a:r>
              <a:rPr lang="vi-VN" sz="2400" dirty="0">
                <a:latin typeface="+mj-lt"/>
              </a:rPr>
              <a:t>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Gợi ý: </a:t>
            </a:r>
            <a:r>
              <a:rPr lang="vi-VN" sz="2400" dirty="0">
                <a:latin typeface="+mj-lt"/>
              </a:rPr>
              <a:t>hoàn toàn tương tự như BAI_5C2.ASM, nhưng chúng ta cần </a:t>
            </a:r>
            <a:r>
              <a:rPr lang="vi-VN" sz="2400" dirty="0" smtClean="0">
                <a:latin typeface="+mj-lt"/>
              </a:rPr>
              <a:t>tận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dụng </a:t>
            </a:r>
            <a:r>
              <a:rPr lang="vi-VN" sz="2400" dirty="0">
                <a:latin typeface="+mj-lt"/>
              </a:rPr>
              <a:t>lại giải thuật nhập tên file từ bàn phím từ BAI_5B3.ASM.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066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8305800" cy="6096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2006BA"/>
                </a:solidFill>
                <a:latin typeface="Arial" pitchFamily="34" charset="0"/>
                <a:cs typeface="Arial" pitchFamily="34" charset="0"/>
              </a:rPr>
              <a:t>XỬ LÝ TẬP TIN</a:t>
            </a:r>
            <a:endParaRPr lang="en-US" sz="2400" b="1" dirty="0">
              <a:solidFill>
                <a:srgbClr val="2006B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47800" y="141027"/>
            <a:ext cx="7467600" cy="1001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NỘI DUNG 5</a:t>
            </a:r>
            <a:endParaRPr lang="en-US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2286000"/>
            <a:ext cx="8458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2400" b="1" dirty="0" smtClean="0">
                <a:latin typeface="+mj-lt"/>
              </a:rPr>
              <a:t>MỤC </a:t>
            </a:r>
            <a:r>
              <a:rPr lang="vi-VN" sz="2400" b="1" dirty="0">
                <a:latin typeface="+mj-lt"/>
              </a:rPr>
              <a:t>TIÊU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dirty="0">
                <a:latin typeface="+mj-lt"/>
              </a:rPr>
              <a:t>Viết được các chương trình xử lý tập tin như tạo tập tin, xóa tập tin, ghi tập </a:t>
            </a:r>
            <a:r>
              <a:rPr lang="vi-VN" sz="2400" dirty="0" smtClean="0">
                <a:latin typeface="+mj-lt"/>
              </a:rPr>
              <a:t>tin,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đọc </a:t>
            </a:r>
            <a:r>
              <a:rPr lang="vi-VN" sz="2400" dirty="0">
                <a:latin typeface="+mj-lt"/>
              </a:rPr>
              <a:t>nội dung của tập </a:t>
            </a:r>
            <a:r>
              <a:rPr lang="vi-VN" sz="2400" dirty="0" smtClean="0">
                <a:latin typeface="+mj-lt"/>
              </a:rPr>
              <a:t>tin</a:t>
            </a:r>
            <a:r>
              <a:rPr lang="en-US" sz="2400" dirty="0" smtClean="0">
                <a:latin typeface="+mj-lt"/>
              </a:rPr>
              <a:t>.</a:t>
            </a:r>
            <a:r>
              <a:rPr lang="vi-VN" sz="2400" dirty="0">
                <a:latin typeface="+mj-lt"/>
              </a:rPr>
              <a:t/>
            </a:r>
            <a:br>
              <a:rPr lang="vi-VN" sz="2400" dirty="0">
                <a:latin typeface="+mj-lt"/>
              </a:rPr>
            </a:br>
            <a:r>
              <a:rPr lang="vi-VN" sz="2400" b="1" dirty="0" smtClean="0">
                <a:latin typeface="+mj-lt"/>
              </a:rPr>
              <a:t>KIẾN </a:t>
            </a:r>
            <a:r>
              <a:rPr lang="vi-VN" sz="2400" b="1" dirty="0">
                <a:latin typeface="+mj-lt"/>
              </a:rPr>
              <a:t>THỨC CẦN CHUẨN </a:t>
            </a:r>
            <a:r>
              <a:rPr lang="vi-VN" sz="2400" b="1" dirty="0" smtClean="0">
                <a:latin typeface="+mj-lt"/>
              </a:rPr>
              <a:t>BỊ</a:t>
            </a:r>
            <a:endParaRPr lang="en-US" sz="2400" b="1" dirty="0" smtClean="0">
              <a:latin typeface="+mj-lt"/>
            </a:endParaRPr>
          </a:p>
          <a:p>
            <a:pPr algn="just"/>
            <a:r>
              <a:rPr lang="vi-VN" sz="2400" dirty="0" smtClean="0">
                <a:latin typeface="+mj-lt"/>
              </a:rPr>
              <a:t>- </a:t>
            </a:r>
            <a:r>
              <a:rPr lang="vi-VN" sz="2400" dirty="0">
                <a:latin typeface="+mj-lt"/>
              </a:rPr>
              <a:t>Kết quả của các bài thực hành trước</a:t>
            </a:r>
          </a:p>
          <a:p>
            <a:pPr algn="just"/>
            <a:r>
              <a:rPr lang="vi-VN" sz="2400" dirty="0" smtClean="0">
                <a:latin typeface="+mj-lt"/>
              </a:rPr>
              <a:t>- </a:t>
            </a:r>
            <a:r>
              <a:rPr lang="vi-VN" sz="2400" dirty="0">
                <a:latin typeface="+mj-lt"/>
              </a:rPr>
              <a:t>Các hàm 3dh, 3ch, 3eh, 3fh, 40h, 41h, 42h và 56h của INT 21h </a:t>
            </a:r>
            <a:r>
              <a:rPr lang="en-US" sz="2400" dirty="0" smtClean="0">
                <a:latin typeface="+mj-lt"/>
              </a:rPr>
              <a:t>đ</a:t>
            </a:r>
            <a:r>
              <a:rPr lang="vi-VN" sz="2400" dirty="0" smtClean="0">
                <a:latin typeface="+mj-lt"/>
              </a:rPr>
              <a:t>ể </a:t>
            </a:r>
            <a:r>
              <a:rPr lang="vi-VN" sz="2400" dirty="0">
                <a:latin typeface="+mj-lt"/>
              </a:rPr>
              <a:t>xử lý </a:t>
            </a:r>
            <a:r>
              <a:rPr lang="vi-VN" sz="2400" dirty="0" smtClean="0">
                <a:latin typeface="+mj-lt"/>
              </a:rPr>
              <a:t>tập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tin</a:t>
            </a:r>
            <a:r>
              <a:rPr lang="vi-VN" sz="2400" dirty="0">
                <a:latin typeface="+mj-lt"/>
              </a:rPr>
              <a:t>.</a:t>
            </a: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Các </a:t>
            </a:r>
            <a:r>
              <a:rPr lang="vi-VN" sz="2400" dirty="0">
                <a:latin typeface="+mj-lt"/>
              </a:rPr>
              <a:t>hàm 01, 02h, 06h, 08h, 09h, 0Ah của INT 21h và các </a:t>
            </a:r>
            <a:r>
              <a:rPr lang="vi-VN" sz="2400" dirty="0" smtClean="0">
                <a:latin typeface="+mj-lt"/>
              </a:rPr>
              <a:t>lệnh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của 8086</a:t>
            </a:r>
            <a:r>
              <a:rPr lang="en-US" sz="2400" dirty="0" smtClean="0">
                <a:latin typeface="+mj-lt"/>
              </a:rPr>
              <a:t>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6592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Hãy sửa đổi file BAI_5C3.ASM và lưu với tên BAI_5C4.ASM để có thể </a:t>
            </a:r>
            <a:r>
              <a:rPr lang="vi-VN" sz="2400" dirty="0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hiện </a:t>
            </a:r>
            <a:r>
              <a:rPr lang="vi-VN" sz="2400" dirty="0">
                <a:latin typeface="+mj-lt"/>
              </a:rPr>
              <a:t>được yêu cầu sau: save as nội dung của một tập tin. Tên tập tin được </a:t>
            </a:r>
            <a:r>
              <a:rPr lang="vi-VN" sz="2400" dirty="0" smtClean="0">
                <a:latin typeface="+mj-lt"/>
              </a:rPr>
              <a:t>copy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và </a:t>
            </a:r>
            <a:r>
              <a:rPr lang="vi-VN" sz="2400" dirty="0">
                <a:latin typeface="+mj-lt"/>
              </a:rPr>
              <a:t>save as đều nhập từ bàn phím.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dirty="0" smtClean="0">
                <a:latin typeface="+mj-lt"/>
              </a:rPr>
              <a:t>Gợi </a:t>
            </a:r>
            <a:r>
              <a:rPr lang="vi-VN" sz="2400" dirty="0">
                <a:latin typeface="+mj-lt"/>
              </a:rPr>
              <a:t>ý: bài này giống tương tự </a:t>
            </a:r>
            <a:r>
              <a:rPr lang="vi-VN" sz="2400" dirty="0" smtClean="0">
                <a:latin typeface="+mj-lt"/>
              </a:rPr>
              <a:t>như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BAI_5C3.ASM</a:t>
            </a:r>
            <a:r>
              <a:rPr lang="vi-VN" sz="2400" dirty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361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Hãy sửa đổi file BAI_5C3.ASM và lưu với tên BAI_5C4.ASM để có thể </a:t>
            </a:r>
            <a:r>
              <a:rPr lang="vi-VN" sz="2400" dirty="0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hiện </a:t>
            </a:r>
            <a:r>
              <a:rPr lang="vi-VN" sz="2400" dirty="0">
                <a:latin typeface="+mj-lt"/>
              </a:rPr>
              <a:t>được yêu cầu sau: đọc nội dung của tập tin và sau đó nhập một chuỗi ký </a:t>
            </a:r>
            <a:r>
              <a:rPr lang="vi-VN" sz="2400" dirty="0" smtClean="0">
                <a:latin typeface="+mj-lt"/>
              </a:rPr>
              <a:t>tự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bất </a:t>
            </a:r>
            <a:r>
              <a:rPr lang="vi-VN" sz="2400" dirty="0">
                <a:latin typeface="+mj-lt"/>
              </a:rPr>
              <a:t>kỳ và ghi tiếp theo sau nội dung của tập tin vừa mở. Tên tập tin nhập từ </a:t>
            </a:r>
            <a:r>
              <a:rPr lang="vi-VN" sz="2400" dirty="0" smtClean="0">
                <a:latin typeface="+mj-lt"/>
              </a:rPr>
              <a:t>bàn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phím</a:t>
            </a:r>
            <a:r>
              <a:rPr lang="vi-VN" sz="2400" dirty="0">
                <a:latin typeface="+mj-lt"/>
              </a:rPr>
              <a:t>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Gợi ý: </a:t>
            </a:r>
            <a:r>
              <a:rPr lang="vi-VN" sz="2400" dirty="0">
                <a:latin typeface="+mj-lt"/>
              </a:rPr>
              <a:t>xem lại BAI_5C1.ASM, BAI_5B1.ASM, BAI_5B2.ASM và </a:t>
            </a:r>
            <a:r>
              <a:rPr lang="vi-VN" sz="2400" dirty="0" smtClean="0">
                <a:latin typeface="+mj-lt"/>
              </a:rPr>
              <a:t>hàm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42h </a:t>
            </a:r>
            <a:r>
              <a:rPr lang="vi-VN" sz="2400" dirty="0">
                <a:latin typeface="+mj-lt"/>
              </a:rPr>
              <a:t>của int 21h (dời vị trí con trỏ tập tin).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213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Hãy sửa đổi file BAI_5C4.ASM và lưu với tên BAI_5C5.ASM để có thể </a:t>
            </a:r>
            <a:r>
              <a:rPr lang="vi-VN" sz="2400" dirty="0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hiện </a:t>
            </a:r>
            <a:r>
              <a:rPr lang="vi-VN" sz="2400" dirty="0">
                <a:latin typeface="+mj-lt"/>
              </a:rPr>
              <a:t>được yêu cầu sau: mã hóa nội dung của tập tin. Tên tập tin cần mà </a:t>
            </a:r>
            <a:r>
              <a:rPr lang="vi-VN" sz="2400" dirty="0" smtClean="0">
                <a:latin typeface="+mj-lt"/>
              </a:rPr>
              <a:t>hóa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được </a:t>
            </a:r>
            <a:r>
              <a:rPr lang="vi-VN" sz="2400" dirty="0">
                <a:latin typeface="+mj-lt"/>
              </a:rPr>
              <a:t>nhập từ bàn phím.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Gợi ý: </a:t>
            </a:r>
            <a:r>
              <a:rPr lang="vi-VN" sz="2400" dirty="0">
                <a:latin typeface="+mj-lt"/>
              </a:rPr>
              <a:t>nhập vào tên file cần mã hóa, mở một file đã </a:t>
            </a:r>
            <a:r>
              <a:rPr lang="vi-VN" sz="2400" dirty="0" smtClean="0">
                <a:latin typeface="+mj-lt"/>
              </a:rPr>
              <a:t>có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bằng </a:t>
            </a:r>
            <a:r>
              <a:rPr lang="vi-VN" sz="2400" dirty="0">
                <a:latin typeface="+mj-lt"/>
              </a:rPr>
              <a:t>hàm 3dh; đọc nội dung của tập tin vào vùng đệm bằng hàm 3fh; mã </a:t>
            </a:r>
            <a:r>
              <a:rPr lang="vi-VN" sz="2400" dirty="0" smtClean="0">
                <a:latin typeface="+mj-lt"/>
              </a:rPr>
              <a:t>hóa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vùng </a:t>
            </a:r>
            <a:r>
              <a:rPr lang="vi-VN" sz="2400" dirty="0">
                <a:latin typeface="+mj-lt"/>
              </a:rPr>
              <a:t>đệm đọc được bằng một trong các phép toán cộng, trừ, nhân, chia, and, </a:t>
            </a:r>
            <a:r>
              <a:rPr lang="vi-VN" sz="2400" dirty="0" smtClean="0">
                <a:latin typeface="+mj-lt"/>
              </a:rPr>
              <a:t>or,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not </a:t>
            </a:r>
            <a:r>
              <a:rPr lang="vi-VN" sz="2400" dirty="0">
                <a:latin typeface="+mj-lt"/>
              </a:rPr>
              <a:t>…, vừa mã hóa vừa lưu nội dung trở lại vùng đệm; dời vị trí con trỏ tập </a:t>
            </a:r>
            <a:r>
              <a:rPr lang="vi-VN" sz="2400" dirty="0" smtClean="0">
                <a:latin typeface="+mj-lt"/>
              </a:rPr>
              <a:t>tin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về </a:t>
            </a:r>
            <a:r>
              <a:rPr lang="vi-VN" sz="2400" dirty="0">
                <a:latin typeface="+mj-lt"/>
              </a:rPr>
              <a:t>đầu tập tin bằng hàm 42h; sau đó ghi nội dung của vùng đệm trở lại tập </a:t>
            </a:r>
            <a:r>
              <a:rPr lang="vi-VN" sz="2400" dirty="0" smtClean="0">
                <a:latin typeface="+mj-lt"/>
              </a:rPr>
              <a:t>tin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ban </a:t>
            </a:r>
            <a:r>
              <a:rPr lang="vi-VN" sz="2400" dirty="0">
                <a:latin typeface="+mj-lt"/>
              </a:rPr>
              <a:t>đầu thông qua thẻ file của nó. Tất cả các hàm sử dụng ở đây đều của </a:t>
            </a:r>
            <a:r>
              <a:rPr lang="vi-VN" sz="2400" dirty="0" smtClean="0">
                <a:latin typeface="+mj-lt"/>
              </a:rPr>
              <a:t>int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21h</a:t>
            </a:r>
            <a:r>
              <a:rPr lang="vi-VN" sz="2400" dirty="0">
                <a:latin typeface="+mj-lt"/>
              </a:rPr>
              <a:t>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12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5.3. </a:t>
            </a:r>
            <a:r>
              <a:rPr lang="en-US" b="1" dirty="0" err="1" smtClean="0">
                <a:solidFill>
                  <a:srgbClr val="0070C0"/>
                </a:solidFill>
              </a:rPr>
              <a:t>Đọc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Hãy sửa đổi file BAI_5C5.ASM và lưu với tên BAI_5C6.ASM để có thể </a:t>
            </a:r>
            <a:r>
              <a:rPr lang="vi-VN" sz="2400" dirty="0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hiện </a:t>
            </a:r>
            <a:r>
              <a:rPr lang="vi-VN" sz="2400" dirty="0">
                <a:latin typeface="+mj-lt"/>
              </a:rPr>
              <a:t>được yêu cầu sau: giải mã nội dung của tập tin đã mã hóa. Tên tập tin </a:t>
            </a:r>
            <a:r>
              <a:rPr lang="vi-VN" sz="2400" dirty="0" smtClean="0">
                <a:latin typeface="+mj-lt"/>
              </a:rPr>
              <a:t>cần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giải </a:t>
            </a:r>
            <a:r>
              <a:rPr lang="vi-VN" sz="2400" dirty="0">
                <a:latin typeface="+mj-lt"/>
              </a:rPr>
              <a:t>mã được nhập từ bàn phím.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b="1" u="sng" dirty="0" smtClean="0">
                <a:solidFill>
                  <a:srgbClr val="FF0000"/>
                </a:solidFill>
                <a:latin typeface="+mj-lt"/>
              </a:rPr>
              <a:t>Gợi </a:t>
            </a:r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ý</a:t>
            </a:r>
            <a:r>
              <a:rPr lang="vi-VN" sz="2400" dirty="0">
                <a:latin typeface="+mj-lt"/>
              </a:rPr>
              <a:t>: giải mã là trường hợp ngược lại của </a:t>
            </a:r>
            <a:r>
              <a:rPr lang="vi-VN" sz="2400" dirty="0" smtClean="0">
                <a:latin typeface="+mj-lt"/>
              </a:rPr>
              <a:t>mã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hóa</a:t>
            </a:r>
            <a:r>
              <a:rPr lang="vi-VN" sz="2400" dirty="0">
                <a:latin typeface="+mj-lt"/>
              </a:rPr>
              <a:t>, nếu mã hóa theo phương thức nào thì giải mã phải làm ngược lại </a:t>
            </a:r>
            <a:r>
              <a:rPr lang="vi-VN" sz="2400" dirty="0" smtClean="0">
                <a:latin typeface="+mj-lt"/>
              </a:rPr>
              <a:t>phương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thức </a:t>
            </a:r>
            <a:r>
              <a:rPr lang="vi-VN" sz="2400" dirty="0">
                <a:latin typeface="+mj-lt"/>
              </a:rPr>
              <a:t>mã hoá đó.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47707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5.4. </a:t>
            </a:r>
            <a:r>
              <a:rPr lang="en-US" b="1" dirty="0" err="1" smtClean="0">
                <a:solidFill>
                  <a:srgbClr val="0070C0"/>
                </a:solidFill>
              </a:rPr>
              <a:t>Xóa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8288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Soạn thảo như đoạn chương trình mẫu phía dưới và lưu với tên là BAI_5D.ASM.</a:t>
            </a:r>
          </a:p>
          <a:p>
            <a:pPr algn="just"/>
            <a:r>
              <a:rPr lang="vi-VN" sz="2400" dirty="0">
                <a:latin typeface="+mj-lt"/>
              </a:rPr>
              <a:t>- Biên dịch và cho chạy file BAI_5D.ASM để kiểm tra và xem kết quả.</a:t>
            </a:r>
          </a:p>
          <a:p>
            <a:pPr algn="just"/>
            <a:r>
              <a:rPr lang="vi-VN" sz="2400" dirty="0" smtClean="0">
                <a:latin typeface="+mj-lt"/>
              </a:rPr>
              <a:t>- Hãy </a:t>
            </a:r>
            <a:r>
              <a:rPr lang="vi-VN" sz="2400" dirty="0">
                <a:latin typeface="+mj-lt"/>
              </a:rPr>
              <a:t>sửa đổi file BAI_5D.ASM và lưu với tên BAI_5D1.ASM để có thể </a:t>
            </a:r>
            <a:r>
              <a:rPr lang="vi-VN" sz="2400" dirty="0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hiện </a:t>
            </a:r>
            <a:r>
              <a:rPr lang="vi-VN" sz="2400" dirty="0">
                <a:latin typeface="+mj-lt"/>
              </a:rPr>
              <a:t>được yêu cầu sau: xóa tên một tập tin. Tên tập tin cần được nhập từ </a:t>
            </a:r>
            <a:r>
              <a:rPr lang="vi-VN" sz="2400" dirty="0" smtClean="0">
                <a:latin typeface="+mj-lt"/>
              </a:rPr>
              <a:t>bàn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phím</a:t>
            </a:r>
            <a:r>
              <a:rPr lang="vi-VN" sz="2400" dirty="0">
                <a:latin typeface="+mj-lt"/>
              </a:rPr>
              <a:t>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b="1" u="sng" dirty="0" smtClean="0">
                <a:solidFill>
                  <a:srgbClr val="FF0000"/>
                </a:solidFill>
                <a:latin typeface="+mj-lt"/>
              </a:rPr>
              <a:t>Gợi ý:</a:t>
            </a:r>
            <a:r>
              <a:rPr lang="en-US" sz="2400" dirty="0" smtClean="0">
                <a:latin typeface="+mj-lt"/>
              </a:rPr>
              <a:t> x</a:t>
            </a:r>
            <a:r>
              <a:rPr lang="vi-VN" sz="2400" dirty="0" smtClean="0">
                <a:latin typeface="+mj-lt"/>
              </a:rPr>
              <a:t>em </a:t>
            </a:r>
            <a:r>
              <a:rPr lang="vi-VN" sz="2400" dirty="0">
                <a:latin typeface="+mj-lt"/>
              </a:rPr>
              <a:t>lại các bài trước để lấy giải thuật nhập tên file từ bàn phím.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11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5.4. </a:t>
            </a:r>
            <a:r>
              <a:rPr lang="en-US" b="1" dirty="0" err="1" smtClean="0">
                <a:solidFill>
                  <a:srgbClr val="0070C0"/>
                </a:solidFill>
              </a:rPr>
              <a:t>Xóa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5344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dseg segment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tenfile db "d:\tt_asm\data.txt",0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dseg ends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cseg segment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assume cs:cseg, ds:dseg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begin: mov ax, dseg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mov ds, ax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mov ah,41h ; xoa tap tin da co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lea dx, tenfile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mov ah, 4ch ; thoat ve Dos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cseg ends</a:t>
            </a:r>
          </a:p>
          <a:p>
            <a:pPr algn="just"/>
            <a:r>
              <a:rPr lang="vi-VN" sz="2400" dirty="0">
                <a:solidFill>
                  <a:srgbClr val="0000FF"/>
                </a:solidFill>
                <a:latin typeface="+mj-lt"/>
              </a:rPr>
              <a:t>end begin</a:t>
            </a:r>
            <a:endParaRPr lang="en-US" sz="2400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033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5.5. </a:t>
            </a:r>
            <a:r>
              <a:rPr lang="en-US" b="1" dirty="0" err="1" smtClean="0">
                <a:solidFill>
                  <a:srgbClr val="0070C0"/>
                </a:solidFill>
              </a:rPr>
              <a:t>Đổi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tên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534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Soạn thảo như đoạn chương trình mẫu phía dưới và lưu với tên là BAI_5E.ASM.</a:t>
            </a:r>
          </a:p>
          <a:p>
            <a:pPr algn="just"/>
            <a:r>
              <a:rPr lang="vi-VN" sz="2400" dirty="0">
                <a:latin typeface="+mj-lt"/>
              </a:rPr>
              <a:t>- Biên dịch và cho chạy file BAI_5E.ASM để kiểm tra và xem kết quả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163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5.5. </a:t>
            </a:r>
            <a:r>
              <a:rPr lang="en-US" b="1" dirty="0" err="1" smtClean="0">
                <a:solidFill>
                  <a:srgbClr val="0070C0"/>
                </a:solidFill>
              </a:rPr>
              <a:t>Đổi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tên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00200"/>
            <a:ext cx="6172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dseg segment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oldfile db "d:\tt_asm\data.txt",0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newfile db "d:\tt_asm\solieu.txt",0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dseg ends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cseg segment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assume cs:cseg, ds:dseg, es: dseg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begin: mov ax, dseg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mov ds, ax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mov es, ax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mov ah,56h ; rename/remove tên file cu thanh moi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lea dx, oldfile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lea di, newfile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mov ah, 4ch ; thoat ve Dos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int 21h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cseg ends</a:t>
            </a:r>
          </a:p>
          <a:p>
            <a:pPr algn="just"/>
            <a:r>
              <a:rPr lang="vi-VN" dirty="0">
                <a:solidFill>
                  <a:srgbClr val="0000FF"/>
                </a:solidFill>
                <a:latin typeface="+mj-lt"/>
              </a:rPr>
              <a:t>end begin</a:t>
            </a:r>
            <a:endParaRPr lang="en-US" dirty="0">
              <a:solidFill>
                <a:srgbClr val="0000F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81457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5.5. </a:t>
            </a:r>
            <a:r>
              <a:rPr lang="en-US" b="1" dirty="0" err="1" smtClean="0">
                <a:solidFill>
                  <a:srgbClr val="0070C0"/>
                </a:solidFill>
              </a:rPr>
              <a:t>Đổi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tên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60020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Hãy tạo một thư mục con có tên là baitap nằm trong thư mục tt_asm. Sửa </a:t>
            </a:r>
            <a:r>
              <a:rPr lang="vi-VN" sz="2400" dirty="0" smtClean="0">
                <a:latin typeface="+mj-lt"/>
              </a:rPr>
              <a:t>đổi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lệnh </a:t>
            </a:r>
            <a:r>
              <a:rPr lang="vi-VN" sz="2400" dirty="0">
                <a:latin typeface="+mj-lt"/>
              </a:rPr>
              <a:t>oldfile db “d:\tt_asm\data.txt”,0 và newfile db “tt_asm\solieu.txt”,0 </a:t>
            </a:r>
            <a:r>
              <a:rPr lang="vi-VN" sz="2400" dirty="0" smtClean="0">
                <a:latin typeface="+mj-lt"/>
              </a:rPr>
              <a:t>lại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thành </a:t>
            </a:r>
            <a:r>
              <a:rPr lang="vi-VN" sz="2400" dirty="0">
                <a:latin typeface="+mj-lt"/>
              </a:rPr>
              <a:t>oldfile db “d:\tt_asm\solieu.txt”,0 và newfile </a:t>
            </a:r>
            <a:r>
              <a:rPr lang="vi-VN" sz="2400" dirty="0" smtClean="0">
                <a:latin typeface="+mj-lt"/>
              </a:rPr>
              <a:t>db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“tt_asm\baitap\data.txt</a:t>
            </a:r>
            <a:r>
              <a:rPr lang="vi-VN" sz="2400" dirty="0">
                <a:latin typeface="+mj-lt"/>
              </a:rPr>
              <a:t>”,0. Biên dịch lại và cho chạy chương trình để xem </a:t>
            </a:r>
            <a:r>
              <a:rPr lang="vi-VN" sz="2400" dirty="0" smtClean="0">
                <a:latin typeface="+mj-lt"/>
              </a:rPr>
              <a:t>xét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kết </a:t>
            </a:r>
            <a:r>
              <a:rPr lang="vi-VN" sz="2400" dirty="0">
                <a:latin typeface="+mj-lt"/>
              </a:rPr>
              <a:t>quả. Có nhận xét gì về kết quả nhận </a:t>
            </a:r>
            <a:r>
              <a:rPr lang="vi-VN" sz="2400" dirty="0" smtClean="0">
                <a:latin typeface="+mj-lt"/>
              </a:rPr>
              <a:t>được.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dirty="0" smtClean="0">
                <a:latin typeface="+mj-lt"/>
              </a:rPr>
              <a:t>Hãy </a:t>
            </a:r>
            <a:r>
              <a:rPr lang="vi-VN" sz="2400" dirty="0">
                <a:latin typeface="+mj-lt"/>
              </a:rPr>
              <a:t>sửa đổi file BAI_5E.ASM và lưu với tên BAI_5E1.ASM để có thể </a:t>
            </a:r>
            <a:r>
              <a:rPr lang="vi-VN" sz="2400" dirty="0" smtClean="0">
                <a:latin typeface="+mj-lt"/>
              </a:rPr>
              <a:t>thực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hiện </a:t>
            </a:r>
            <a:r>
              <a:rPr lang="vi-VN" sz="2400" dirty="0">
                <a:latin typeface="+mj-lt"/>
              </a:rPr>
              <a:t>được yêu cầu sau: đổi tên một tập tin. Tên tập tin cũ và mới được nhập </a:t>
            </a:r>
            <a:r>
              <a:rPr lang="vi-VN" sz="2400" dirty="0" smtClean="0">
                <a:latin typeface="+mj-lt"/>
              </a:rPr>
              <a:t>từ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bàn </a:t>
            </a:r>
            <a:r>
              <a:rPr lang="vi-VN" sz="2400" dirty="0">
                <a:latin typeface="+mj-lt"/>
              </a:rPr>
              <a:t>phím. </a:t>
            </a:r>
            <a:endParaRPr lang="en-US" sz="2400" dirty="0" smtClean="0">
              <a:latin typeface="+mj-lt"/>
            </a:endParaRPr>
          </a:p>
          <a:p>
            <a:pPr algn="just"/>
            <a:r>
              <a:rPr lang="vi-VN" sz="2400" b="1" u="sng" dirty="0">
                <a:solidFill>
                  <a:srgbClr val="FF0000"/>
                </a:solidFill>
                <a:latin typeface="+mj-lt"/>
              </a:rPr>
              <a:t>Gợi ý: </a:t>
            </a:r>
            <a:r>
              <a:rPr lang="vi-VN" sz="2400" dirty="0">
                <a:latin typeface="+mj-lt"/>
              </a:rPr>
              <a:t>xem lại các bài tập trước để lấy giải thuật nhập tên file từ bàn</a:t>
            </a:r>
          </a:p>
          <a:p>
            <a:pPr algn="just"/>
            <a:r>
              <a:rPr lang="vi-VN" sz="2400" dirty="0">
                <a:latin typeface="+mj-lt"/>
              </a:rPr>
              <a:t>phím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7670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5.6. </a:t>
            </a:r>
            <a:r>
              <a:rPr lang="en-US" b="1" dirty="0" err="1" smtClean="0">
                <a:solidFill>
                  <a:srgbClr val="0070C0"/>
                </a:solidFill>
              </a:rPr>
              <a:t>Bài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861060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Viết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chương trình sử dụng hàm 41h/ INT 21h để xóa tập tin trên đĩa. Tên tập tin</a:t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cần xóa được nhập từ bàn phím khi thực hiện chương trình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Viết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chương trình nhập 1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chuỗi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từ bàn phím, sau đó ghép chuỗi nhận được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cuối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của nội dung tập tin có trên đĩa. Tên tập tin nhập từ bàn phím khi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chạy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chương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2000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Viết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chương trình nhập 1 chuỗi từ bàn phím, sau đó chèn chuỗi nhận được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đầu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của nội dung tập tin có trên đĩa.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Tên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tập tin nhập từ bàn phím khi chạy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chương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trình.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Viết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chương trình ghép nội dung 2 tập tin có sẳn trên đĩa thành 1 tập tin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mới.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Tên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của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các tập tin được nhập từ bàn phím khi chạy chương trình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Viết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chương trình đọc nội dung tập tin trên đĩa, sau đó đổi tất cả ký tự HOA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thành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ký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tự thường và lưu lại vào tập tin đó. Tên tập tin phải được nhập từ bàn </a:t>
            </a:r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phím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vi-VN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sz="1600" dirty="0">
                <a:latin typeface="+mj-lt"/>
              </a:rPr>
              <a:t/>
            </a:r>
            <a:br>
              <a:rPr lang="vi-VN" sz="1600" dirty="0">
                <a:latin typeface="+mj-lt"/>
              </a:rPr>
            </a:b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444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5.1. </a:t>
            </a:r>
            <a:r>
              <a:rPr lang="en-US" b="1" dirty="0" err="1" smtClean="0">
                <a:solidFill>
                  <a:srgbClr val="0070C0"/>
                </a:solidFill>
              </a:rPr>
              <a:t>Tạo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tệp</a:t>
            </a:r>
            <a:r>
              <a:rPr lang="en-US" b="1" dirty="0" smtClean="0">
                <a:solidFill>
                  <a:srgbClr val="0070C0"/>
                </a:solidFill>
              </a:rPr>
              <a:t> tin </a:t>
            </a:r>
            <a:r>
              <a:rPr lang="en-US" b="1" dirty="0" err="1" smtClean="0">
                <a:solidFill>
                  <a:srgbClr val="0070C0"/>
                </a:solidFill>
              </a:rPr>
              <a:t>mới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524000"/>
            <a:ext cx="868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0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Soạn thảo như đoạn chương trình mẫu phía dưới và lưu với tên là BAI_5A.ASM.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492510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DSEG SEGMENT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tenfile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"d:\tt_asm\data.txt",0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thefile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?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DSEG ENDS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CSEG SEGMENT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ASSUME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cs:cseg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ds:dseg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begin: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ax,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dseg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ds, ax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ah, 3ch 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tao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tap tin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moi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 dx,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tenfile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0" y="2362198"/>
            <a:ext cx="4572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cx, 0 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thuoc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tinh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tap tin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thefile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ax ; cat the file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ah, 3eh ; dong tap tin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thefile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mov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ah, 4ch 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thoat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Dos</a:t>
            </a: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21h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CSEG ENDS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END begin</a:t>
            </a:r>
          </a:p>
        </p:txBody>
      </p:sp>
    </p:spTree>
    <p:extLst>
      <p:ext uri="{BB962C8B-B14F-4D97-AF65-F5344CB8AC3E}">
        <p14:creationId xmlns:p14="http://schemas.microsoft.com/office/powerpoint/2010/main" val="32835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5.1. </a:t>
            </a:r>
            <a:r>
              <a:rPr lang="en-US" b="1" dirty="0" err="1" smtClean="0">
                <a:solidFill>
                  <a:srgbClr val="0070C0"/>
                </a:solidFill>
              </a:rPr>
              <a:t>Tạo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tệp</a:t>
            </a:r>
            <a:r>
              <a:rPr lang="en-US" b="1" dirty="0" smtClean="0">
                <a:solidFill>
                  <a:srgbClr val="0070C0"/>
                </a:solidFill>
              </a:rPr>
              <a:t> tin </a:t>
            </a:r>
            <a:r>
              <a:rPr lang="en-US" b="1" dirty="0" err="1" smtClean="0">
                <a:solidFill>
                  <a:srgbClr val="0070C0"/>
                </a:solidFill>
              </a:rPr>
              <a:t>mới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4800" y="1828800"/>
            <a:ext cx="8686800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cs typeface="Arial" pitchFamily="34" charset="0"/>
              </a:rPr>
              <a:t>- Biên dịch và cho chạy file BAI_5A.ASM để kiểm tra và xem kết quả. Gợi </a:t>
            </a:r>
            <a:r>
              <a:rPr lang="vi-VN" sz="2400" dirty="0" smtClean="0">
                <a:latin typeface="+mj-lt"/>
                <a:cs typeface="Arial" pitchFamily="34" charset="0"/>
              </a:rPr>
              <a:t>ý: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Thư </a:t>
            </a:r>
            <a:r>
              <a:rPr lang="vi-VN" sz="2400" dirty="0">
                <a:latin typeface="+mj-lt"/>
                <a:cs typeface="Arial" pitchFamily="34" charset="0"/>
              </a:rPr>
              <a:t>mục TT_ASM phải có sẵn trong ổ đĩa. Để biết chương trình chạy đúng </a:t>
            </a:r>
            <a:r>
              <a:rPr lang="vi-VN" sz="2400" dirty="0" smtClean="0">
                <a:latin typeface="+mj-lt"/>
                <a:cs typeface="Arial" pitchFamily="34" charset="0"/>
              </a:rPr>
              <a:t>hay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sai</a:t>
            </a:r>
            <a:r>
              <a:rPr lang="vi-VN" sz="2400" dirty="0">
                <a:latin typeface="+mj-lt"/>
                <a:cs typeface="Arial" pitchFamily="34" charset="0"/>
              </a:rPr>
              <a:t>, vào thư mục TT_ASM để xem có tập tin Data.txt hay không, nếu có </a:t>
            </a:r>
            <a:r>
              <a:rPr lang="vi-VN" sz="2400" dirty="0" smtClean="0">
                <a:latin typeface="+mj-lt"/>
                <a:cs typeface="Arial" pitchFamily="34" charset="0"/>
              </a:rPr>
              <a:t>thì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OK</a:t>
            </a:r>
            <a:r>
              <a:rPr lang="vi-VN" sz="2400" dirty="0">
                <a:latin typeface="+mj-lt"/>
                <a:cs typeface="Arial" pitchFamily="34" charset="0"/>
              </a:rPr>
              <a:t>.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  <a:cs typeface="Arial" pitchFamily="34" charset="0"/>
              </a:rPr>
              <a:t>Tại </a:t>
            </a:r>
            <a:r>
              <a:rPr lang="vi-VN" sz="2400" dirty="0">
                <a:latin typeface="+mj-lt"/>
                <a:cs typeface="Arial" pitchFamily="34" charset="0"/>
              </a:rPr>
              <a:t>sao thẻ file phải được khai báo như dạng thefile DW </a:t>
            </a:r>
            <a:r>
              <a:rPr lang="vi-VN" sz="2400" dirty="0" smtClean="0">
                <a:latin typeface="+mj-lt"/>
                <a:cs typeface="Arial" pitchFamily="34" charset="0"/>
              </a:rPr>
              <a:t>?</a:t>
            </a:r>
            <a:endParaRPr lang="en-US" sz="2400" dirty="0" smtClean="0">
              <a:latin typeface="+mj-lt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>
                <a:latin typeface="+mj-lt"/>
                <a:cs typeface="Arial" pitchFamily="34" charset="0"/>
              </a:rPr>
              <a:t>Tại sao trong trường hợp này, chúng ta không phải dùng hàm 08h của int </a:t>
            </a:r>
            <a:r>
              <a:rPr lang="vi-VN" sz="2400" dirty="0" smtClean="0">
                <a:latin typeface="+mj-lt"/>
                <a:cs typeface="Arial" pitchFamily="34" charset="0"/>
              </a:rPr>
              <a:t>21h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đứng </a:t>
            </a:r>
            <a:r>
              <a:rPr lang="vi-VN" sz="2400" dirty="0">
                <a:latin typeface="+mj-lt"/>
                <a:cs typeface="Arial" pitchFamily="34" charset="0"/>
              </a:rPr>
              <a:t>trước hàm 4ch của int 21h ?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  <a:cs typeface="Arial" pitchFamily="34" charset="0"/>
              </a:rPr>
              <a:t>Tại </a:t>
            </a:r>
            <a:r>
              <a:rPr lang="vi-VN" sz="2400" dirty="0">
                <a:latin typeface="+mj-lt"/>
                <a:cs typeface="Arial" pitchFamily="34" charset="0"/>
              </a:rPr>
              <a:t>sao phải cất thẻ file. Nếu chúng ta không cần đóng file thì chúng ta có </a:t>
            </a:r>
            <a:r>
              <a:rPr lang="vi-VN" sz="2400" dirty="0" smtClean="0">
                <a:latin typeface="+mj-lt"/>
                <a:cs typeface="Arial" pitchFamily="34" charset="0"/>
              </a:rPr>
              <a:t>cần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cất </a:t>
            </a:r>
            <a:r>
              <a:rPr lang="vi-VN" sz="2400" dirty="0">
                <a:latin typeface="+mj-lt"/>
                <a:cs typeface="Arial" pitchFamily="34" charset="0"/>
              </a:rPr>
              <a:t>thẻ file hay không ?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17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5.1. </a:t>
            </a:r>
            <a:r>
              <a:rPr lang="en-US" b="1" dirty="0" err="1" smtClean="0">
                <a:solidFill>
                  <a:srgbClr val="0070C0"/>
                </a:solidFill>
              </a:rPr>
              <a:t>Tạo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tệp</a:t>
            </a:r>
            <a:r>
              <a:rPr lang="en-US" b="1" dirty="0" smtClean="0">
                <a:solidFill>
                  <a:srgbClr val="0070C0"/>
                </a:solidFill>
              </a:rPr>
              <a:t> tin </a:t>
            </a:r>
            <a:r>
              <a:rPr lang="en-US" b="1" dirty="0" err="1" smtClean="0">
                <a:solidFill>
                  <a:srgbClr val="0070C0"/>
                </a:solidFill>
              </a:rPr>
              <a:t>mới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1828800"/>
            <a:ext cx="8686800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 smtClean="0">
                <a:latin typeface="+mj-lt"/>
                <a:cs typeface="Arial" pitchFamily="34" charset="0"/>
              </a:rPr>
              <a:t>Trong </a:t>
            </a:r>
            <a:r>
              <a:rPr lang="vi-VN" sz="2400" dirty="0">
                <a:latin typeface="+mj-lt"/>
                <a:cs typeface="Arial" pitchFamily="34" charset="0"/>
              </a:rPr>
              <a:t>đoạn chương trình mẫu trên có cần thiết phải đóng tập tin hay không ?</a:t>
            </a: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r>
              <a:rPr lang="vi-VN" sz="2400" dirty="0">
                <a:latin typeface="+mj-lt"/>
                <a:cs typeface="Arial" pitchFamily="34" charset="0"/>
              </a:rPr>
              <a:t>Có thể bỏ biến thefile trong đoạn chương trình mẫu trên không ?. Khi đó </a:t>
            </a:r>
            <a:r>
              <a:rPr lang="vi-VN" sz="2400" dirty="0" smtClean="0">
                <a:latin typeface="+mj-lt"/>
                <a:cs typeface="Arial" pitchFamily="34" charset="0"/>
              </a:rPr>
              <a:t>chúng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ta </a:t>
            </a:r>
            <a:r>
              <a:rPr lang="vi-VN" sz="2400" dirty="0">
                <a:latin typeface="+mj-lt"/>
                <a:cs typeface="Arial" pitchFamily="34" charset="0"/>
              </a:rPr>
              <a:t>phải dùng các lệnh gì để thay thế điều đó. Nếu có thay đổi, hãy biên dịch </a:t>
            </a:r>
            <a:r>
              <a:rPr lang="vi-VN" sz="2400" dirty="0" smtClean="0">
                <a:latin typeface="+mj-lt"/>
                <a:cs typeface="Arial" pitchFamily="34" charset="0"/>
              </a:rPr>
              <a:t>và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cho </a:t>
            </a:r>
            <a:r>
              <a:rPr lang="vi-VN" sz="2400" dirty="0">
                <a:latin typeface="+mj-lt"/>
                <a:cs typeface="Arial" pitchFamily="34" charset="0"/>
              </a:rPr>
              <a:t>chạy chương trình để kiểm chứng lại kết quả.</a:t>
            </a:r>
            <a:endParaRPr lang="en-US" sz="2400" dirty="0" smtClean="0">
              <a:latin typeface="+mj-lt"/>
              <a:cs typeface="Arial" pitchFamily="34" charset="0"/>
            </a:endParaRPr>
          </a:p>
          <a:p>
            <a:pPr lvl="0" algn="just" fontAlgn="base">
              <a:spcBef>
                <a:spcPct val="0"/>
              </a:spcBef>
              <a:spcAft>
                <a:spcPts val="600"/>
              </a:spcAft>
              <a:buFontTx/>
              <a:buChar char="-"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2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5.1. </a:t>
            </a:r>
            <a:r>
              <a:rPr lang="en-US" b="1" dirty="0" err="1" smtClean="0">
                <a:solidFill>
                  <a:srgbClr val="0070C0"/>
                </a:solidFill>
              </a:rPr>
              <a:t>Tạo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tệp</a:t>
            </a:r>
            <a:r>
              <a:rPr lang="en-US" b="1" dirty="0" smtClean="0">
                <a:solidFill>
                  <a:srgbClr val="0070C0"/>
                </a:solidFill>
              </a:rPr>
              <a:t> tin </a:t>
            </a:r>
            <a:r>
              <a:rPr lang="en-US" b="1" dirty="0" err="1" smtClean="0">
                <a:solidFill>
                  <a:srgbClr val="0070C0"/>
                </a:solidFill>
              </a:rPr>
              <a:t>mới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52400" y="1676400"/>
            <a:ext cx="8686800" cy="393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cs typeface="Arial" pitchFamily="34" charset="0"/>
              </a:rPr>
              <a:t>Hãy sửa đổi file BAI_5A.ASM và lưu với tên BAI_5A1.ASM để có thể </a:t>
            </a:r>
            <a:r>
              <a:rPr lang="vi-VN" sz="2400" dirty="0" smtClean="0">
                <a:latin typeface="+mj-lt"/>
                <a:cs typeface="Arial" pitchFamily="34" charset="0"/>
              </a:rPr>
              <a:t>thực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hiện </a:t>
            </a:r>
            <a:r>
              <a:rPr lang="vi-VN" sz="2400" dirty="0">
                <a:latin typeface="+mj-lt"/>
                <a:cs typeface="Arial" pitchFamily="34" charset="0"/>
              </a:rPr>
              <a:t>được yêu cầu sau: tạo một tập tin mới, tên tập tin được nhập từ bàn phím.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latin typeface="+mj-lt"/>
                <a:cs typeface="Arial" pitchFamily="34" charset="0"/>
              </a:rPr>
              <a:t>Gợi ý: dùng hàm 0ah của int 21h để nhập vào tên file, chú ý cuối chuỗi chứa </a:t>
            </a:r>
            <a:r>
              <a:rPr lang="vi-VN" sz="2400" dirty="0" smtClean="0">
                <a:latin typeface="+mj-lt"/>
                <a:cs typeface="Arial" pitchFamily="34" charset="0"/>
              </a:rPr>
              <a:t>tên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file </a:t>
            </a:r>
            <a:r>
              <a:rPr lang="vi-VN" sz="2400" dirty="0">
                <a:latin typeface="+mj-lt"/>
                <a:cs typeface="Arial" pitchFamily="34" charset="0"/>
              </a:rPr>
              <a:t>phải có zero, nhưng khi dùng hàm 0ah thì chúng ta không thể nào nhập </a:t>
            </a:r>
            <a:r>
              <a:rPr lang="vi-VN" sz="2400" dirty="0" smtClean="0">
                <a:latin typeface="+mj-lt"/>
                <a:cs typeface="Arial" pitchFamily="34" charset="0"/>
              </a:rPr>
              <a:t>zero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vào </a:t>
            </a:r>
            <a:r>
              <a:rPr lang="vi-VN" sz="2400" dirty="0">
                <a:latin typeface="+mj-lt"/>
                <a:cs typeface="Arial" pitchFamily="34" charset="0"/>
              </a:rPr>
              <a:t>cuối chuỗi được, nếu ta nhập ký tự ‘0’ vào thì đó là mã ascii của ký tự ‘</a:t>
            </a:r>
            <a:r>
              <a:rPr lang="vi-VN" sz="2400" dirty="0" smtClean="0">
                <a:latin typeface="+mj-lt"/>
                <a:cs typeface="Arial" pitchFamily="34" charset="0"/>
              </a:rPr>
              <a:t>0’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chứ </a:t>
            </a:r>
            <a:r>
              <a:rPr lang="vi-VN" sz="2400" dirty="0">
                <a:latin typeface="+mj-lt"/>
                <a:cs typeface="Arial" pitchFamily="34" charset="0"/>
              </a:rPr>
              <a:t>không phải là zero (con số 0). Do đó, để thực hiện được điều này chúng </a:t>
            </a:r>
            <a:r>
              <a:rPr lang="vi-VN" sz="2400" dirty="0" smtClean="0">
                <a:latin typeface="+mj-lt"/>
                <a:cs typeface="Arial" pitchFamily="34" charset="0"/>
              </a:rPr>
              <a:t>ta</a:t>
            </a:r>
            <a:r>
              <a:rPr lang="en-US" sz="2400" dirty="0" smtClean="0">
                <a:latin typeface="+mj-lt"/>
                <a:cs typeface="Arial" pitchFamily="34" charset="0"/>
              </a:rPr>
              <a:t> </a:t>
            </a:r>
            <a:r>
              <a:rPr lang="vi-VN" sz="2400" dirty="0" smtClean="0">
                <a:latin typeface="+mj-lt"/>
                <a:cs typeface="Arial" pitchFamily="34" charset="0"/>
              </a:rPr>
              <a:t>hãy </a:t>
            </a:r>
            <a:r>
              <a:rPr lang="vi-VN" sz="2400" dirty="0">
                <a:latin typeface="+mj-lt"/>
                <a:cs typeface="Arial" pitchFamily="34" charset="0"/>
              </a:rPr>
              <a:t>dùng giải thuật đưa 0 về cuối chuỗi như sau</a:t>
            </a:r>
            <a:r>
              <a:rPr lang="vi-VN" sz="2400" dirty="0" smtClean="0">
                <a:latin typeface="+mj-lt"/>
                <a:cs typeface="Arial" pitchFamily="34" charset="0"/>
              </a:rPr>
              <a:t>:</a:t>
            </a:r>
            <a:endParaRPr lang="en-US" sz="2400" dirty="0" smtClean="0">
              <a:latin typeface="+mj-lt"/>
              <a:cs typeface="Arial" pitchFamily="34" charset="0"/>
            </a:endParaRP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51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5.1. </a:t>
            </a:r>
            <a:r>
              <a:rPr lang="en-US" b="1" dirty="0" err="1" smtClean="0">
                <a:solidFill>
                  <a:srgbClr val="0070C0"/>
                </a:solidFill>
              </a:rPr>
              <a:t>Tạo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tệp</a:t>
            </a:r>
            <a:r>
              <a:rPr lang="en-US" b="1" dirty="0" smtClean="0">
                <a:solidFill>
                  <a:srgbClr val="0070C0"/>
                </a:solidFill>
              </a:rPr>
              <a:t> tin </a:t>
            </a:r>
            <a:r>
              <a:rPr lang="en-US" b="1" dirty="0" err="1" smtClean="0">
                <a:solidFill>
                  <a:srgbClr val="0070C0"/>
                </a:solidFill>
              </a:rPr>
              <a:t>mới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2057400"/>
            <a:ext cx="8686800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solidFill>
                  <a:srgbClr val="0000FF"/>
                </a:solidFill>
                <a:latin typeface="+mj-lt"/>
                <a:cs typeface="Arial" pitchFamily="34" charset="0"/>
              </a:rPr>
              <a:t>xor cx, cx ; dua zero ve cuoi chuoi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solidFill>
                  <a:srgbClr val="0000FF"/>
                </a:solidFill>
                <a:latin typeface="+mj-lt"/>
                <a:cs typeface="Arial" pitchFamily="34" charset="0"/>
              </a:rPr>
              <a:t>mov cl, len ;khai bao bien de dung ham 0ah cua int 21h dang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solidFill>
                  <a:srgbClr val="0000FF"/>
                </a:solidFill>
                <a:latin typeface="+mj-lt"/>
                <a:cs typeface="Arial" pitchFamily="34" charset="0"/>
              </a:rPr>
              <a:t>lea bx, tenfile; max db 250 ; so ky tu toi da duoc nhap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solidFill>
                  <a:srgbClr val="0000FF"/>
                </a:solidFill>
                <a:latin typeface="+mj-lt"/>
                <a:cs typeface="Arial" pitchFamily="34" charset="0"/>
              </a:rPr>
              <a:t>mov dl,0 ; len db ? ; chieu dai chuoi da nhap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solidFill>
                  <a:srgbClr val="0000FF"/>
                </a:solidFill>
                <a:latin typeface="+mj-lt"/>
                <a:cs typeface="Arial" pitchFamily="34" charset="0"/>
              </a:rPr>
              <a:t>mov [bx], dl ; tenfile db 250 dup(?); chua noi dung</a:t>
            </a:r>
          </a:p>
          <a:p>
            <a:pPr marL="0" lvl="0" indent="0" algn="just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vi-VN" sz="2400" dirty="0">
                <a:solidFill>
                  <a:srgbClr val="0000FF"/>
                </a:solidFill>
                <a:latin typeface="+mj-lt"/>
                <a:cs typeface="Arial" pitchFamily="34" charset="0"/>
              </a:rPr>
              <a:t>duoc nhap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53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5.2. </a:t>
            </a:r>
            <a:r>
              <a:rPr lang="en-US" b="1" dirty="0" err="1" smtClean="0">
                <a:solidFill>
                  <a:srgbClr val="0070C0"/>
                </a:solidFill>
              </a:rPr>
              <a:t>Ghi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vào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457" y="1524000"/>
            <a:ext cx="8839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vi-VN" sz="2400" dirty="0">
                <a:latin typeface="+mj-lt"/>
              </a:rPr>
              <a:t>Soạn thảo như đoạn chương trình mẫu phía dưới và lưu với tên là BAI_5B.ASM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Biên </a:t>
            </a:r>
            <a:r>
              <a:rPr lang="vi-VN" sz="2400" dirty="0">
                <a:latin typeface="+mj-lt"/>
              </a:rPr>
              <a:t>dịch và cho chạy file BAI_5B.ASM để kiểm tra và xem kết quả. (</a:t>
            </a:r>
            <a:r>
              <a:rPr lang="vi-VN" sz="2400" dirty="0" smtClean="0">
                <a:latin typeface="+mj-lt"/>
              </a:rPr>
              <a:t>vào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D</a:t>
            </a:r>
            <a:r>
              <a:rPr lang="vi-VN" sz="2400" dirty="0">
                <a:latin typeface="+mj-lt"/>
              </a:rPr>
              <a:t>:\TT_ASM để xem tập tin DATA.TXT có trong đó hay chưa và có nội </a:t>
            </a:r>
            <a:r>
              <a:rPr lang="vi-VN" sz="2400" dirty="0" smtClean="0">
                <a:latin typeface="+mj-lt"/>
              </a:rPr>
              <a:t>dung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hay </a:t>
            </a:r>
            <a:r>
              <a:rPr lang="vi-VN" sz="2400" dirty="0">
                <a:latin typeface="+mj-lt"/>
              </a:rPr>
              <a:t>chưa ?, nếu có là OK</a:t>
            </a:r>
            <a:r>
              <a:rPr lang="vi-VN" sz="2400" dirty="0" smtClean="0">
                <a:latin typeface="+mj-lt"/>
              </a:rPr>
              <a:t>.)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Xem </a:t>
            </a:r>
            <a:r>
              <a:rPr lang="vi-VN" sz="2400" dirty="0">
                <a:latin typeface="+mj-lt"/>
              </a:rPr>
              <a:t>xét đoạn chương trình mẫu, hãy đưa ra giải thuật ghi nội dung của </a:t>
            </a:r>
            <a:r>
              <a:rPr lang="vi-VN" sz="2400" dirty="0" smtClean="0">
                <a:latin typeface="+mj-lt"/>
              </a:rPr>
              <a:t>vùng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dữ </a:t>
            </a:r>
            <a:r>
              <a:rPr lang="vi-VN" sz="2400" dirty="0">
                <a:latin typeface="+mj-lt"/>
              </a:rPr>
              <a:t>liệu vào một tập tin vừa tạo</a:t>
            </a:r>
            <a:r>
              <a:rPr lang="vi-VN" sz="2400" dirty="0" smtClean="0">
                <a:latin typeface="+mj-lt"/>
              </a:rPr>
              <a:t>.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Lệnh </a:t>
            </a:r>
            <a:r>
              <a:rPr lang="vi-VN" sz="2400" i="1" dirty="0">
                <a:latin typeface="+mj-lt"/>
              </a:rPr>
              <a:t>len db $ - string1 </a:t>
            </a:r>
            <a:r>
              <a:rPr lang="vi-VN" sz="2400" dirty="0">
                <a:latin typeface="+mj-lt"/>
              </a:rPr>
              <a:t>được dùng để làm gì </a:t>
            </a:r>
            <a:r>
              <a:rPr lang="vi-VN" sz="2400" dirty="0" smtClean="0">
                <a:latin typeface="+mj-lt"/>
              </a:rPr>
              <a:t>?.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Lệnh </a:t>
            </a:r>
            <a:r>
              <a:rPr lang="vi-VN" sz="2400" i="1" dirty="0">
                <a:latin typeface="+mj-lt"/>
              </a:rPr>
              <a:t>XOR CX, CX </a:t>
            </a:r>
            <a:r>
              <a:rPr lang="vi-VN" sz="2400" dirty="0">
                <a:latin typeface="+mj-lt"/>
              </a:rPr>
              <a:t>có ý nghĩa gì? Sau khi thực hiên xong lệnh này, thanh </a:t>
            </a:r>
            <a:r>
              <a:rPr lang="vi-VN" sz="2400" dirty="0" smtClean="0">
                <a:latin typeface="+mj-lt"/>
              </a:rPr>
              <a:t>ghi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CX </a:t>
            </a:r>
            <a:r>
              <a:rPr lang="vi-VN" sz="2400" dirty="0">
                <a:latin typeface="+mj-lt"/>
              </a:rPr>
              <a:t>có giá trị bằng bao nhiêu? Có thể thay thế nó bằng lệnh nào khác </a:t>
            </a:r>
            <a:r>
              <a:rPr lang="vi-VN" sz="2400" dirty="0" smtClean="0">
                <a:latin typeface="+mj-lt"/>
              </a:rPr>
              <a:t>được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không ?</a:t>
            </a:r>
            <a:endParaRPr lang="en-US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892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391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5.2. </a:t>
            </a:r>
            <a:r>
              <a:rPr lang="en-US" b="1" dirty="0" err="1" smtClean="0">
                <a:solidFill>
                  <a:srgbClr val="0070C0"/>
                </a:solidFill>
              </a:rPr>
              <a:t>Ghi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nội</a:t>
            </a:r>
            <a:r>
              <a:rPr lang="en-US" b="1" dirty="0" smtClean="0">
                <a:solidFill>
                  <a:srgbClr val="0070C0"/>
                </a:solidFill>
              </a:rPr>
              <a:t> dung </a:t>
            </a:r>
            <a:r>
              <a:rPr lang="en-US" b="1" dirty="0" err="1" smtClean="0">
                <a:solidFill>
                  <a:srgbClr val="0070C0"/>
                </a:solidFill>
              </a:rPr>
              <a:t>vào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err="1" smtClean="0">
                <a:solidFill>
                  <a:srgbClr val="0070C0"/>
                </a:solidFill>
              </a:rPr>
              <a:t>tập</a:t>
            </a:r>
            <a:r>
              <a:rPr lang="en-US" b="1" dirty="0" smtClean="0">
                <a:solidFill>
                  <a:srgbClr val="0070C0"/>
                </a:solidFill>
              </a:rPr>
              <a:t> tin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1343" y="1676400"/>
            <a:ext cx="862874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Tại </a:t>
            </a:r>
            <a:r>
              <a:rPr lang="vi-VN" sz="2400" dirty="0">
                <a:latin typeface="+mj-lt"/>
              </a:rPr>
              <a:t>sao dùng lệnh </a:t>
            </a:r>
            <a:r>
              <a:rPr lang="vi-VN" sz="2400" i="1" dirty="0">
                <a:latin typeface="+mj-lt"/>
              </a:rPr>
              <a:t>MOV CL, LEN </a:t>
            </a:r>
            <a:r>
              <a:rPr lang="vi-VN" sz="2400" dirty="0">
                <a:latin typeface="+mj-lt"/>
              </a:rPr>
              <a:t>mà không dùng </a:t>
            </a:r>
            <a:r>
              <a:rPr lang="vi-VN" sz="2400" i="1" dirty="0">
                <a:latin typeface="+mj-lt"/>
              </a:rPr>
              <a:t>MOV CX, LEN </a:t>
            </a:r>
            <a:r>
              <a:rPr lang="vi-VN" sz="2400" dirty="0" smtClean="0">
                <a:latin typeface="+mj-lt"/>
              </a:rPr>
              <a:t>hay</a:t>
            </a:r>
            <a:r>
              <a:rPr lang="en-US" sz="2400" dirty="0" smtClean="0">
                <a:latin typeface="+mj-lt"/>
              </a:rPr>
              <a:t> </a:t>
            </a:r>
            <a:r>
              <a:rPr lang="vi-VN" sz="2400" i="1" dirty="0" smtClean="0">
                <a:latin typeface="+mj-lt"/>
              </a:rPr>
              <a:t>MOV </a:t>
            </a:r>
            <a:r>
              <a:rPr lang="vi-VN" sz="2400" i="1" dirty="0">
                <a:latin typeface="+mj-lt"/>
              </a:rPr>
              <a:t>CH, LEN </a:t>
            </a:r>
            <a:r>
              <a:rPr lang="vi-VN" sz="2400" dirty="0">
                <a:latin typeface="+mj-lt"/>
              </a:rPr>
              <a:t>? Khi dùng lệnh </a:t>
            </a:r>
            <a:r>
              <a:rPr lang="vi-VN" sz="2400" i="1" dirty="0">
                <a:latin typeface="+mj-lt"/>
              </a:rPr>
              <a:t>MOV CX, LEN </a:t>
            </a:r>
            <a:r>
              <a:rPr lang="vi-VN" sz="2400" dirty="0">
                <a:latin typeface="+mj-lt"/>
              </a:rPr>
              <a:t>thì cần phải thay đổi khai </a:t>
            </a:r>
            <a:r>
              <a:rPr lang="vi-VN" sz="2400" dirty="0" smtClean="0">
                <a:latin typeface="+mj-lt"/>
              </a:rPr>
              <a:t>báo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biến </a:t>
            </a:r>
            <a:r>
              <a:rPr lang="vi-VN" sz="2400" b="1" dirty="0">
                <a:latin typeface="+mj-lt"/>
              </a:rPr>
              <a:t>len</a:t>
            </a:r>
            <a:r>
              <a:rPr lang="vi-VN" sz="2400" dirty="0">
                <a:latin typeface="+mj-lt"/>
              </a:rPr>
              <a:t> như thế nào ? nếu không thay đổi thì sẽ có vấn đề gì xảy ra hay không </a:t>
            </a:r>
            <a:r>
              <a:rPr lang="vi-VN" sz="2400" dirty="0" smtClean="0">
                <a:latin typeface="+mj-lt"/>
              </a:rPr>
              <a:t>?</a:t>
            </a:r>
            <a:endParaRPr lang="en-US" sz="2400" dirty="0" smtClean="0">
              <a:latin typeface="+mj-lt"/>
            </a:endParaRPr>
          </a:p>
          <a:p>
            <a:pPr marL="342900" indent="-342900" algn="just">
              <a:buFontTx/>
              <a:buChar char="-"/>
            </a:pPr>
            <a:r>
              <a:rPr lang="vi-VN" sz="2400" dirty="0" smtClean="0">
                <a:latin typeface="+mj-lt"/>
              </a:rPr>
              <a:t>Hãy </a:t>
            </a:r>
            <a:r>
              <a:rPr lang="vi-VN" sz="2400" dirty="0">
                <a:latin typeface="+mj-lt"/>
              </a:rPr>
              <a:t>thay đổi, biên dịch và chạy chương trình để kiểm chứng lại kết quả so </a:t>
            </a:r>
            <a:r>
              <a:rPr lang="vi-VN" sz="2400" dirty="0" smtClean="0">
                <a:latin typeface="+mj-lt"/>
              </a:rPr>
              <a:t>với</a:t>
            </a:r>
            <a:r>
              <a:rPr lang="en-US" sz="2400" dirty="0">
                <a:latin typeface="+mj-lt"/>
              </a:rPr>
              <a:t> </a:t>
            </a:r>
            <a:r>
              <a:rPr lang="vi-VN" sz="2400" dirty="0" smtClean="0">
                <a:latin typeface="+mj-lt"/>
              </a:rPr>
              <a:t>chương </a:t>
            </a:r>
            <a:r>
              <a:rPr lang="vi-VN" sz="2400" dirty="0">
                <a:latin typeface="+mj-lt"/>
              </a:rPr>
              <a:t>trình </a:t>
            </a:r>
            <a:r>
              <a:rPr lang="vi-VN" sz="2400" dirty="0" smtClean="0">
                <a:latin typeface="+mj-lt"/>
              </a:rPr>
              <a:t>mẫu</a:t>
            </a:r>
            <a:r>
              <a:rPr lang="en-US" sz="2400" dirty="0" smtClean="0">
                <a:latin typeface="+mj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6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9974</TotalTime>
  <Words>2794</Words>
  <Application>Microsoft Office PowerPoint</Application>
  <PresentationFormat>On-screen Show (4:3)</PresentationFormat>
  <Paragraphs>211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THỰC HÀNH LẬP TRÌNH HỢP NGỮ TRÊN 8086</vt:lpstr>
      <vt:lpstr>XỬ LÝ TẬP TIN</vt:lpstr>
      <vt:lpstr>5.1. Tạo tệp tin mới</vt:lpstr>
      <vt:lpstr>5.1. Tạo tệp tin mới</vt:lpstr>
      <vt:lpstr>5.1. Tạo tệp tin mới</vt:lpstr>
      <vt:lpstr>5.1. Tạo tệp tin mới</vt:lpstr>
      <vt:lpstr>5.1. Tạo tệp tin mới</vt:lpstr>
      <vt:lpstr>5.2. Ghi nội dung vào tập tin</vt:lpstr>
      <vt:lpstr>5.2. Ghi nội dung vào tập tin</vt:lpstr>
      <vt:lpstr>5.2. Ghi nội dung vào tập tin</vt:lpstr>
      <vt:lpstr>5.2. Ghi nội dung vào tập tin</vt:lpstr>
      <vt:lpstr>5.2. Ghi nội dung vào tập tin</vt:lpstr>
      <vt:lpstr>5.3. Đọc nội dung tập tin</vt:lpstr>
      <vt:lpstr>5.3. Đọc nội dung tập tin</vt:lpstr>
      <vt:lpstr>5.3. Đọc nội dung tập tin</vt:lpstr>
      <vt:lpstr>5.3. Đọc nội dung tập tin</vt:lpstr>
      <vt:lpstr>5.3. Đọc nội dung tập tin</vt:lpstr>
      <vt:lpstr>5.3. Đọc nội dung tập tin</vt:lpstr>
      <vt:lpstr>5.3. Đọc nội dung tập tin</vt:lpstr>
      <vt:lpstr>5.3. Đọc nội dung tập tin</vt:lpstr>
      <vt:lpstr>5.3. Đọc nội dung tập tin</vt:lpstr>
      <vt:lpstr>5.3. Đọc nội dung tập tin</vt:lpstr>
      <vt:lpstr>5.3. Đọc nội dung tập tin</vt:lpstr>
      <vt:lpstr>5.4. Xóa tập tin</vt:lpstr>
      <vt:lpstr>5.4. Xóa tập tin</vt:lpstr>
      <vt:lpstr>5.5. Đổi tên tập tin</vt:lpstr>
      <vt:lpstr>5.5. Đổi tên tập tin</vt:lpstr>
      <vt:lpstr>5.5. Đổi tên tập tin</vt:lpstr>
      <vt:lpstr>5.6. Bài tập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asus</cp:lastModifiedBy>
  <cp:revision>691</cp:revision>
  <cp:lastPrinted>2019-11-27T06:18:04Z</cp:lastPrinted>
  <dcterms:created xsi:type="dcterms:W3CDTF">2015-08-28T07:40:17Z</dcterms:created>
  <dcterms:modified xsi:type="dcterms:W3CDTF">2024-06-19T23:26:13Z</dcterms:modified>
</cp:coreProperties>
</file>