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8" r:id="rId5"/>
    <p:sldId id="270" r:id="rId6"/>
    <p:sldId id="260" r:id="rId7"/>
    <p:sldId id="261" r:id="rId8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/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/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/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/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/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/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1.xml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4.svg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/>
          <p:nvPr/>
        </p:nvSpPr>
        <p:spPr>
          <a:xfrm>
            <a:off x="1327321" y="2358459"/>
            <a:ext cx="91325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OH-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Vulnerability Management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-SIG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/>
          <p:nvPr/>
        </p:nvSpPr>
        <p:spPr>
          <a:xfrm>
            <a:off x="5374006" y="4143422"/>
            <a:ext cx="144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-24765" y="-9906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/>
          <p:nvPr/>
        </p:nvSpPr>
        <p:spPr>
          <a:xfrm>
            <a:off x="360874" y="229317"/>
            <a:ext cx="6557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Vulnerability Management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1484630"/>
            <a:ext cx="103841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     OpenHarmony</a:t>
            </a:r>
            <a:r>
              <a:rPr lang="zh-CN" altLang="en-US">
                <a:ea typeface="宋体" panose="02010600030101010101" pitchFamily="2" charset="-122"/>
              </a:rPr>
              <a:t>涉及较多子系统和组件，随着功能的持续完善迭代，这些组件数量还会增长，外界关于这些开源组件安全性的研究也随之增加，漏洞数量也会随之增长，对于组件安全性漏洞的修复也需要持续高效进行。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针对这些组件的安全漏洞管理工作显得尤为重要，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Vulnerability Management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SIG</a:t>
            </a:r>
            <a:r>
              <a:rPr lang="zh-CN" altLang="en-US">
                <a:ea typeface="宋体" panose="02010600030101010101" pitchFamily="2" charset="-122"/>
              </a:rPr>
              <a:t>的目标是为OpenHarmony提供漏洞管理能力，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为开源社区安全贡献力量。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ea typeface="宋体" panose="02010600030101010101" pitchFamily="2" charset="-122"/>
              </a:rPr>
              <a:t>工作范围包括：</a:t>
            </a:r>
            <a:endParaRPr lang="zh-CN" altLang="en-US"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持续监控组件，提供针对组件的安全漏洞检测能力</a:t>
            </a:r>
            <a:endParaRPr lang="zh-CN" altLang="en-US"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检出结果对接代码仓库工作流，推送信息创建漏洞相关</a:t>
            </a:r>
            <a:r>
              <a:rPr lang="en-US" altLang="zh-CN">
                <a:ea typeface="宋体" panose="02010600030101010101" pitchFamily="2" charset="-122"/>
              </a:rPr>
              <a:t>Issue</a:t>
            </a:r>
            <a:r>
              <a:rPr lang="zh-CN" altLang="en-US">
                <a:ea typeface="宋体" panose="02010600030101010101" pitchFamily="2" charset="-122"/>
              </a:rPr>
              <a:t>，持续追踪修复情况</a:t>
            </a:r>
            <a:endParaRPr lang="zh-CN" altLang="en-US"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推送修复方案及补丁信息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/>
          <p:nvPr/>
        </p:nvSpPr>
        <p:spPr>
          <a:xfrm>
            <a:off x="360874" y="229317"/>
            <a:ext cx="7065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Vulnerability Management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先期筹备单位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Content Placeholder 2"/>
          <p:cNvSpPr/>
          <p:nvPr/>
        </p:nvSpPr>
        <p:spPr>
          <a:xfrm>
            <a:off x="325755" y="1339215"/>
            <a:ext cx="6614160" cy="531050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indent="0" algn="l">
              <a:lnSpc>
                <a:spcPct val="120000"/>
              </a:lnSpc>
              <a:spcAft>
                <a:spcPts val="1000"/>
              </a:spcAft>
              <a:buFont typeface="Arial" panose="020B0604020202020204"/>
              <a:buNone/>
              <a:defRPr/>
            </a:pP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1"/>
          <p:cNvSpPr/>
          <p:nvPr/>
        </p:nvSpPr>
        <p:spPr>
          <a:xfrm>
            <a:off x="479425" y="1264920"/>
            <a:ext cx="9118600" cy="466090"/>
          </a:xfrm>
          <a:prstGeom prst="rect">
            <a:avLst/>
          </a:prstGeom>
        </p:spPr>
        <p:txBody>
          <a:bodyPr vert="horz" wrap="square" lIns="90000" tIns="45720" rIns="9000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latin typeface="微软雅黑" panose="020B0503020204020204" pitchFamily="34" charset="-122"/>
                <a:sym typeface="+mn-ea"/>
              </a:rPr>
              <a:t>北京中科微澜科技有限公司</a:t>
            </a:r>
            <a:endParaRPr kumimoji="0" sz="1800" b="1" i="0" u="none" strike="noStrike" kern="1200" cap="none" spc="300" normalizeH="0" noProof="0" dirty="0">
              <a:solidFill>
                <a:schemeClr val="tx1"/>
              </a:solidFill>
              <a:latin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225" y="1844675"/>
            <a:ext cx="897445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中科院软件所批准科技成果转化试点项目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结合国内外知名高校及学术机构科研资源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深耕认知安全技术，打造面向未来的智能化网络安全解决方案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兴趣组成员：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刘梅：</a:t>
            </a:r>
            <a:r>
              <a:rPr lang="en-US" altLang="zh-CN"/>
              <a:t>liumei@vulab.com.cn</a:t>
            </a:r>
            <a:endParaRPr lang="en-US" altLang="zh-CN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闫志全：zhiquan@vulab.com.cn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张晨波：chenbo@vulab.com.cn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" name="矩形 1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Box 179"/>
          <p:cNvSpPr/>
          <p:nvPr/>
        </p:nvSpPr>
        <p:spPr>
          <a:xfrm>
            <a:off x="360874" y="229317"/>
            <a:ext cx="5110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Management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工作思路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11568178" y="747514"/>
            <a:ext cx="847" cy="43564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726565" y="3100705"/>
            <a:ext cx="9905365" cy="14065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1590020" y="1070610"/>
            <a:ext cx="5715" cy="5681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6"/>
          <p:cNvSpPr txBox="1"/>
          <p:nvPr>
            <p:custDataLst>
              <p:tags r:id="rId1"/>
            </p:custDataLst>
          </p:nvPr>
        </p:nvSpPr>
        <p:spPr>
          <a:xfrm>
            <a:off x="381635" y="908685"/>
            <a:ext cx="8284845" cy="4406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>
                <a:sym typeface="+mn-ea"/>
              </a:rPr>
              <a:t>漏洞管理系统架构原理</a:t>
            </a:r>
            <a:endParaRPr lang="zh-CN" altLang="en-US" sz="2400" b="1" spc="30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 rot="0">
            <a:off x="2662178" y="3248660"/>
            <a:ext cx="1643042" cy="1200044"/>
            <a:chOff x="2606" y="4174"/>
            <a:chExt cx="2488" cy="1818"/>
          </a:xfrm>
        </p:grpSpPr>
        <p:grpSp>
          <p:nvGrpSpPr>
            <p:cNvPr id="141" name="组合 140"/>
            <p:cNvGrpSpPr/>
            <p:nvPr/>
          </p:nvGrpSpPr>
          <p:grpSpPr>
            <a:xfrm rot="0">
              <a:off x="3061" y="4174"/>
              <a:ext cx="1576" cy="1482"/>
              <a:chOff x="2792" y="4749"/>
              <a:chExt cx="1576" cy="1482"/>
            </a:xfrm>
          </p:grpSpPr>
          <p:pic>
            <p:nvPicPr>
              <p:cNvPr id="142" name="图片 141" descr="343435333332343b333635393038383bcafdbedd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61" y="4749"/>
                <a:ext cx="1040" cy="755"/>
              </a:xfrm>
              <a:prstGeom prst="rect">
                <a:avLst/>
              </a:prstGeom>
            </p:spPr>
          </p:pic>
          <p:pic>
            <p:nvPicPr>
              <p:cNvPr id="150" name="图片 149" descr="31393935333232303b343732313231393bcafdbeddbfe2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92" y="5365"/>
                <a:ext cx="1577" cy="866"/>
              </a:xfrm>
              <a:prstGeom prst="rect">
                <a:avLst/>
              </a:prstGeom>
            </p:spPr>
          </p:pic>
        </p:grpSp>
        <p:sp>
          <p:nvSpPr>
            <p:cNvPr id="151" name="文本框 150"/>
            <p:cNvSpPr txBox="1"/>
            <p:nvPr/>
          </p:nvSpPr>
          <p:spPr>
            <a:xfrm>
              <a:off x="2606" y="5542"/>
              <a:ext cx="2488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335">
                  <a:solidFill>
                    <a:schemeClr val="tx1"/>
                  </a:solidFill>
                </a:rPr>
                <a:t>VulGraph</a:t>
              </a:r>
              <a:r>
                <a:rPr lang="zh-CN" altLang="en-US" sz="1335">
                  <a:solidFill>
                    <a:schemeClr val="tx1"/>
                  </a:solidFill>
                </a:rPr>
                <a:t>漏洞图谱</a:t>
              </a:r>
              <a:endParaRPr lang="zh-CN" altLang="en-US" sz="1335">
                <a:solidFill>
                  <a:schemeClr val="tx1"/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 rot="16200000">
            <a:off x="7263547" y="3433151"/>
            <a:ext cx="388620" cy="1416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1335" dirty="0">
                <a:solidFill>
                  <a:schemeClr val="tx1"/>
                </a:solidFill>
              </a:rPr>
              <a:t>私有漏洞知识库</a:t>
            </a:r>
            <a:endParaRPr lang="zh-CN" altLang="en-US" sz="1335" dirty="0">
              <a:solidFill>
                <a:schemeClr val="tx1"/>
              </a:solidFill>
            </a:endParaRPr>
          </a:p>
        </p:txBody>
      </p:sp>
      <p:pic>
        <p:nvPicPr>
          <p:cNvPr id="72" name="图片 71" descr="343435333332343b333635393039313bcafdbed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4722" y="3386173"/>
            <a:ext cx="565503" cy="565503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 rot="16200000">
            <a:off x="8870732" y="3428706"/>
            <a:ext cx="388620" cy="1416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1335" dirty="0">
                <a:solidFill>
                  <a:schemeClr val="tx1"/>
                </a:solidFill>
              </a:rPr>
              <a:t>修复知识库</a:t>
            </a:r>
            <a:endParaRPr lang="zh-CN" altLang="en-US" sz="1335" dirty="0">
              <a:solidFill>
                <a:schemeClr val="tx1"/>
              </a:solidFill>
            </a:endParaRPr>
          </a:p>
        </p:txBody>
      </p:sp>
      <p:pic>
        <p:nvPicPr>
          <p:cNvPr id="76" name="图片 75" descr="343435333332343b333635393039313bcafdbed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1907" y="3381728"/>
            <a:ext cx="565503" cy="565503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 rot="16200000">
            <a:off x="10420767" y="3425531"/>
            <a:ext cx="388620" cy="1416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1335" dirty="0">
                <a:solidFill>
                  <a:schemeClr val="tx1"/>
                </a:solidFill>
              </a:rPr>
              <a:t>威胁情报知识库</a:t>
            </a:r>
            <a:endParaRPr lang="zh-CN" altLang="en-US" sz="1335" dirty="0">
              <a:solidFill>
                <a:schemeClr val="tx1"/>
              </a:solidFill>
            </a:endParaRPr>
          </a:p>
        </p:txBody>
      </p:sp>
      <p:pic>
        <p:nvPicPr>
          <p:cNvPr id="131" name="图片 130" descr="343435333332343b333635393039313bcafdbed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1942" y="3378553"/>
            <a:ext cx="565503" cy="565503"/>
          </a:xfrm>
          <a:prstGeom prst="rect">
            <a:avLst/>
          </a:prstGeom>
        </p:spPr>
      </p:pic>
      <p:sp>
        <p:nvSpPr>
          <p:cNvPr id="144" name="矩形 143"/>
          <p:cNvSpPr/>
          <p:nvPr/>
        </p:nvSpPr>
        <p:spPr>
          <a:xfrm>
            <a:off x="1720850" y="4619625"/>
            <a:ext cx="9911080" cy="21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374140" y="5514975"/>
            <a:ext cx="178181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35" b="1">
                <a:solidFill>
                  <a:schemeClr val="tx1"/>
                </a:solidFill>
              </a:rPr>
              <a:t>数据层</a:t>
            </a:r>
            <a:endParaRPr lang="zh-CN" altLang="en-US" sz="1335" b="1">
              <a:solidFill>
                <a:schemeClr val="tx1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1286510" y="3619500"/>
            <a:ext cx="178181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35" b="1">
                <a:solidFill>
                  <a:schemeClr val="tx1"/>
                </a:solidFill>
              </a:rPr>
              <a:t>知识层</a:t>
            </a:r>
            <a:endParaRPr lang="zh-CN" altLang="en-US" sz="1335" b="1">
              <a:solidFill>
                <a:schemeClr val="tx1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2661920" y="3181350"/>
            <a:ext cx="3893185" cy="1267460"/>
          </a:xfrm>
          <a:prstGeom prst="roundRect">
            <a:avLst>
              <a:gd name="adj" fmla="val 47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4305204" y="3329288"/>
            <a:ext cx="971007" cy="2954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漏洞实体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4303934" y="3685523"/>
            <a:ext cx="971007" cy="2954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项目实体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302664" y="4041758"/>
            <a:ext cx="971007" cy="2954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资产实体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5377084" y="3329288"/>
            <a:ext cx="971007" cy="2954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漏洞消歧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5376449" y="3685523"/>
            <a:ext cx="971007" cy="2954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关系挖掘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5387244" y="4041758"/>
            <a:ext cx="971007" cy="2954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知识融合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1725295" y="1560830"/>
            <a:ext cx="9905365" cy="14268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286510" y="2242185"/>
            <a:ext cx="178181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35" b="1">
                <a:solidFill>
                  <a:schemeClr val="tx1"/>
                </a:solidFill>
              </a:rPr>
              <a:t>业务层</a:t>
            </a:r>
            <a:endParaRPr lang="zh-CN" altLang="en-US" sz="1335" b="1">
              <a:solidFill>
                <a:schemeClr val="tx1"/>
              </a:solidFill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2592705" y="1775460"/>
            <a:ext cx="8730615" cy="1115695"/>
          </a:xfrm>
          <a:prstGeom prst="roundRect">
            <a:avLst>
              <a:gd name="adj" fmla="val 47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276215" y="1819910"/>
            <a:ext cx="2398395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35" b="1">
                <a:solidFill>
                  <a:schemeClr val="tx1"/>
                </a:solidFill>
                <a:sym typeface="+mn-ea"/>
              </a:rPr>
              <a:t>漏洞管理系统</a:t>
            </a:r>
            <a:endParaRPr lang="zh-CN" altLang="en-US" sz="1335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89" name="图片 188" descr="服务器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80" y="1706880"/>
            <a:ext cx="490855" cy="490855"/>
          </a:xfrm>
          <a:prstGeom prst="rect">
            <a:avLst/>
          </a:prstGeom>
        </p:spPr>
      </p:pic>
      <p:pic>
        <p:nvPicPr>
          <p:cNvPr id="194" name="图片 193" descr="代码库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635" y="3370580"/>
            <a:ext cx="572135" cy="572135"/>
          </a:xfrm>
          <a:prstGeom prst="rect">
            <a:avLst/>
          </a:prstGeom>
        </p:spPr>
      </p:pic>
      <p:sp>
        <p:nvSpPr>
          <p:cNvPr id="197" name="文本框 196"/>
          <p:cNvSpPr txBox="1"/>
          <p:nvPr/>
        </p:nvSpPr>
        <p:spPr>
          <a:xfrm>
            <a:off x="346075" y="3747135"/>
            <a:ext cx="123634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40" b="1">
                <a:solidFill>
                  <a:schemeClr val="tx1"/>
                </a:solidFill>
                <a:sym typeface="+mn-ea"/>
              </a:rPr>
              <a:t>项目管理</a:t>
            </a:r>
            <a:endParaRPr lang="zh-CN" altLang="en-US" sz="10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项目代码托管平台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00660" y="1560830"/>
            <a:ext cx="1417320" cy="51485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73025" y="1887855"/>
            <a:ext cx="178181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35" b="1">
                <a:solidFill>
                  <a:schemeClr val="tx1"/>
                </a:solidFill>
              </a:rPr>
              <a:t>管理对象</a:t>
            </a:r>
            <a:endParaRPr lang="zh-CN" altLang="en-US" sz="1335" b="1">
              <a:solidFill>
                <a:schemeClr val="tx1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2696210" y="2133600"/>
            <a:ext cx="1607185" cy="295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开源漏洞检测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20" name="圆角矩形 219"/>
          <p:cNvSpPr/>
          <p:nvPr/>
        </p:nvSpPr>
        <p:spPr>
          <a:xfrm>
            <a:off x="4453890" y="2133600"/>
            <a:ext cx="1615440" cy="295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置信度评级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6211570" y="2133600"/>
            <a:ext cx="1605280" cy="2959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修复方案推荐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8051165" y="2542540"/>
            <a:ext cx="1453515" cy="295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情报关联分析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8023860" y="2133600"/>
            <a:ext cx="1480185" cy="2965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相似漏洞推理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28" name="圆角矩形 227"/>
          <p:cNvSpPr/>
          <p:nvPr/>
        </p:nvSpPr>
        <p:spPr>
          <a:xfrm>
            <a:off x="6229350" y="2542540"/>
            <a:ext cx="1578610" cy="2946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影响范围推理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2696210" y="2542540"/>
            <a:ext cx="1607185" cy="295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开源组件跟踪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4462780" y="2542540"/>
            <a:ext cx="1607185" cy="295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结果自动审核</a:t>
            </a:r>
            <a:endParaRPr lang="zh-CN" altLang="en-US" sz="1335">
              <a:solidFill>
                <a:schemeClr val="tx1"/>
              </a:solidFill>
            </a:endParaRPr>
          </a:p>
        </p:txBody>
      </p:sp>
      <p:pic>
        <p:nvPicPr>
          <p:cNvPr id="253" name="图片 252" descr="343435333332343b333635393038383bcafdbed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56173" y="3248660"/>
            <a:ext cx="686802" cy="498368"/>
          </a:xfrm>
          <a:prstGeom prst="rect">
            <a:avLst/>
          </a:prstGeom>
        </p:spPr>
      </p:pic>
      <p:pic>
        <p:nvPicPr>
          <p:cNvPr id="254" name="图片 253" descr="31393935333232303b343732313231393bcafdbeddbfe2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8529" y="3655275"/>
            <a:ext cx="1041430" cy="571638"/>
          </a:xfrm>
          <a:prstGeom prst="rect">
            <a:avLst/>
          </a:prstGeom>
        </p:spPr>
      </p:pic>
      <p:sp>
        <p:nvSpPr>
          <p:cNvPr id="193" name="圆角矩形 192"/>
          <p:cNvSpPr/>
          <p:nvPr/>
        </p:nvSpPr>
        <p:spPr>
          <a:xfrm>
            <a:off x="2696845" y="4799330"/>
            <a:ext cx="8809355" cy="16852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95" name="圆角矩形 194"/>
          <p:cNvSpPr/>
          <p:nvPr/>
        </p:nvSpPr>
        <p:spPr>
          <a:xfrm>
            <a:off x="5041900" y="5241925"/>
            <a:ext cx="2765425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国内外漏洞数据库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5927090" y="5671820"/>
            <a:ext cx="993775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修复方案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666355" y="4835525"/>
            <a:ext cx="2521585" cy="296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35">
                <a:solidFill>
                  <a:schemeClr val="accent1"/>
                </a:solidFill>
              </a:rPr>
              <a:t>漏洞图谱数据源</a:t>
            </a:r>
            <a:endParaRPr lang="zh-CN" altLang="en-US" sz="1335">
              <a:solidFill>
                <a:schemeClr val="accent1"/>
              </a:solidFill>
            </a:endParaRPr>
          </a:p>
        </p:txBody>
      </p:sp>
      <p:sp>
        <p:nvSpPr>
          <p:cNvPr id="201" name="圆角矩形 200"/>
          <p:cNvSpPr/>
          <p:nvPr/>
        </p:nvSpPr>
        <p:spPr>
          <a:xfrm>
            <a:off x="5041900" y="5671820"/>
            <a:ext cx="754380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新闻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7969250" y="5245100"/>
            <a:ext cx="3274695" cy="269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  <a:sym typeface="+mn-ea"/>
              </a:rPr>
              <a:t>威胁情报</a:t>
            </a:r>
            <a:endParaRPr lang="en-US" altLang="zh-CN" sz="1335">
              <a:solidFill>
                <a:srgbClr val="FFC000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5041876" y="6080184"/>
            <a:ext cx="810160" cy="2759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ubuntu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5967071" y="6070024"/>
            <a:ext cx="810160" cy="2759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redhat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863691" y="6070659"/>
            <a:ext cx="810160" cy="2759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centos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7816850" y="6069965"/>
            <a:ext cx="965835" cy="276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opensuse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8900160" y="6069965"/>
            <a:ext cx="1107440" cy="276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openEuler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7051675" y="5671820"/>
            <a:ext cx="624840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Issue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7807325" y="5671820"/>
            <a:ext cx="975360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changelog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8926830" y="5671820"/>
            <a:ext cx="1341755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软件依赖成份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10183495" y="6080125"/>
            <a:ext cx="1060450" cy="276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35">
                <a:solidFill>
                  <a:schemeClr val="tx1"/>
                </a:solidFill>
              </a:rPr>
              <a:t>...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10332085" y="5671820"/>
            <a:ext cx="912495" cy="2565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软件仓库</a:t>
            </a:r>
            <a:endParaRPr lang="en-US" altLang="zh-CN" sz="1335">
              <a:solidFill>
                <a:schemeClr val="tx1"/>
              </a:solidFill>
            </a:endParaRPr>
          </a:p>
        </p:txBody>
      </p:sp>
      <p:sp>
        <p:nvSpPr>
          <p:cNvPr id="213" name="圆角矩形 212"/>
          <p:cNvSpPr/>
          <p:nvPr/>
        </p:nvSpPr>
        <p:spPr>
          <a:xfrm>
            <a:off x="9692005" y="2170430"/>
            <a:ext cx="1446530" cy="2965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优先级评估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14" name="圆角矩形 213"/>
          <p:cNvSpPr/>
          <p:nvPr/>
        </p:nvSpPr>
        <p:spPr>
          <a:xfrm>
            <a:off x="9692005" y="2542540"/>
            <a:ext cx="1481455" cy="2965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35">
                <a:solidFill>
                  <a:schemeClr val="tx1"/>
                </a:solidFill>
              </a:rPr>
              <a:t>结合仓库工作流</a:t>
            </a:r>
            <a:endParaRPr lang="zh-CN" altLang="en-US" sz="1335">
              <a:solidFill>
                <a:schemeClr val="tx1"/>
              </a:solidFill>
            </a:endParaRPr>
          </a:p>
        </p:txBody>
      </p:sp>
      <p:sp>
        <p:nvSpPr>
          <p:cNvPr id="215" name="圆角矩形 214"/>
          <p:cNvSpPr/>
          <p:nvPr/>
        </p:nvSpPr>
        <p:spPr>
          <a:xfrm>
            <a:off x="2962910" y="5283200"/>
            <a:ext cx="1698625" cy="426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威胁建模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6" name="圆角矩形 215"/>
          <p:cNvSpPr/>
          <p:nvPr/>
        </p:nvSpPr>
        <p:spPr>
          <a:xfrm>
            <a:off x="2978785" y="5928360"/>
            <a:ext cx="1698625" cy="3911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实时高效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7" name="左大括号 216"/>
          <p:cNvSpPr/>
          <p:nvPr/>
        </p:nvSpPr>
        <p:spPr>
          <a:xfrm>
            <a:off x="4856480" y="5266690"/>
            <a:ext cx="75565" cy="976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609600" y="-1068"/>
            <a:ext cx="10091951" cy="647016"/>
          </a:xfrm>
          <a:prstGeom prst="rect">
            <a:avLst/>
          </a:prstGeom>
        </p:spPr>
        <p:txBody>
          <a:bodyPr/>
          <a:lstStyle/>
          <a:p>
            <a:r>
              <a:rPr sz="2800">
                <a:solidFill>
                  <a:srgbClr val="2B3033"/>
                </a:solidFill>
              </a:rPr>
              <a:t>对接单位及其贡献模块详情表</a:t>
            </a:r>
            <a:endParaRPr sz="2800">
              <a:solidFill>
                <a:srgbClr val="2B3033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-14451" y="594272"/>
          <a:ext cx="12203430" cy="763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668145"/>
                <a:gridCol w="1292225"/>
                <a:gridCol w="1743282"/>
                <a:gridCol w="1355913"/>
                <a:gridCol w="1355913"/>
                <a:gridCol w="1355913"/>
                <a:gridCol w="1355913"/>
                <a:gridCol w="1355913"/>
              </a:tblGrid>
              <a:tr h="926839">
                <a:tc>
                  <a:txBody>
                    <a:bodyPr/>
                    <a:p>
                      <a:pPr algn="ctr"/>
                      <a: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单位/个人名称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对接人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贡献功</a:t>
                      </a:r>
                    </a:p>
                    <a:p>
                      <a:pPr algn="ctr"/>
                      <a:r>
                        <a:t>能模块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工作</a:t>
                      </a:r>
                    </a:p>
                    <a:p>
                      <a:pPr algn="ctr"/>
                      <a:r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预计投</a:t>
                      </a:r>
                    </a:p>
                    <a:p>
                      <a:pPr algn="ctr"/>
                      <a:r>
                        <a:t>入人力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预计开</a:t>
                      </a:r>
                    </a:p>
                    <a:p>
                      <a:pPr algn="ctr"/>
                      <a:r>
                        <a:t>始时间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预计完</a:t>
                      </a:r>
                    </a:p>
                    <a:p>
                      <a:pPr algn="ctr"/>
                      <a:r>
                        <a:t>成时间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t>贡献能力具体描述</a:t>
                      </a:r>
                    </a:p>
                  </a:txBody>
                  <a:tcPr anchor="ctr"/>
                </a:tc>
              </a:tr>
              <a:tr h="902909">
                <a:tc>
                  <a:txBody>
                    <a:bodyPr/>
                    <a:p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北京中科微澜科技有限公司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检测组件漏洞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系统及应用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2022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实时检测系统及组件的安全漏洞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234544">
                <a:tc>
                  <a:txBody>
                    <a:bodyPr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北京中科微澜科技有限公司</a:t>
                      </a:r>
                      <a:endParaRPr lang="zh-CN" sz="1800">
                        <a:ea typeface="宋体" panose="02010600030101010101" pitchFamily="2" charset="-122"/>
                      </a:endParaRPr>
                    </a:p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提供漏洞对应的验证程序和攻击事件等威胁情报信息功能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系统及应用</a:t>
                      </a:r>
                      <a:endParaRPr lang="zh-CN" sz="180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2022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检测安全漏洞关联验证程序及威胁情报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868220">
                <a:tc>
                  <a:txBody>
                    <a:bodyPr/>
                    <a:p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北京中科微澜科技有限公司</a:t>
                      </a:r>
                      <a:endParaRPr lang="zh-CN" sz="1800">
                        <a:ea typeface="宋体" panose="02010600030101010101" pitchFamily="2" charset="-122"/>
                      </a:endParaRPr>
                    </a:p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提供漏洞修复补丁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系统及应用</a:t>
                      </a:r>
                      <a:endParaRPr lang="zh-CN" sz="180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2022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提供安全漏洞修复方案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868220">
                <a:tc>
                  <a:txBody>
                    <a:bodyPr/>
                    <a:p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北京中科微澜科技有限公司</a:t>
                      </a:r>
                      <a:endParaRPr lang="zh-CN" sz="1800">
                        <a:ea typeface="宋体" panose="02010600030101010101" pitchFamily="2" charset="-122"/>
                      </a:endParaRPr>
                    </a:p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提供上游组件安全公告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系统及应用</a:t>
                      </a:r>
                      <a:endParaRPr lang="zh-CN" sz="180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2022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>
                          <a:ea typeface="宋体" panose="02010600030101010101" pitchFamily="2" charset="-122"/>
                        </a:rPr>
                        <a:t>提供组件上游安全公告信息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868220">
                <a:tc>
                  <a:txBody>
                    <a:bodyPr/>
                    <a:p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北京中科微澜科技有限公司</a:t>
                      </a:r>
                      <a:endParaRPr lang="zh-CN" sz="1800">
                        <a:ea typeface="宋体" panose="02010600030101010101" pitchFamily="2" charset="-122"/>
                      </a:endParaRPr>
                    </a:p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评估漏洞修复优先级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系统及应用</a:t>
                      </a:r>
                      <a:endParaRPr lang="zh-CN" sz="1800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2022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poc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exp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cvss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评分等多重因子计算漏洞修复优先级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8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北京中科微澜科技有限公司</a:t>
                      </a:r>
                      <a:endParaRPr lang="zh-CN" sz="1800"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结合代码仓库工作流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系统及应用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/>
                        <a:t>2022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可与</a:t>
                      </a:r>
                      <a:r>
                        <a:rPr lang="en-US" altLang="zh-CN"/>
                        <a:t>Gitee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对接，直接创建跟踪任务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/>
          <p:cNvSpPr/>
          <p:nvPr/>
        </p:nvSpPr>
        <p:spPr>
          <a:xfrm>
            <a:off x="4618458" y="2978778"/>
            <a:ext cx="2955087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 defTabSz="171450">
              <a:lnSpc>
                <a:spcPct val="125000"/>
              </a:lnSpc>
            </a:pPr>
            <a:r>
              <a:rPr lang="en-US" altLang="zh-CN" sz="4800" dirty="0">
                <a:solidFill>
                  <a:srgbClr val="18AFD2"/>
                </a:solidFill>
                <a:latin typeface="Arial Black" panose="020B0A04020102020204" charset="0"/>
                <a:ea typeface="微软雅黑" panose="020B0503020204020204" pitchFamily="34" charset="-122"/>
                <a:sym typeface="FZYouH_509R"/>
              </a:rPr>
              <a:t>THANKS</a:t>
            </a:r>
            <a:endParaRPr lang="en-US" altLang="zh-CN" sz="4800" dirty="0">
              <a:solidFill>
                <a:srgbClr val="18AFD2"/>
              </a:solidFill>
              <a:latin typeface="Arial Black" panose="020B0A04020102020204" charset="0"/>
              <a:ea typeface="微软雅黑" panose="020B0503020204020204" pitchFamily="34" charset="-122"/>
              <a:sym typeface="FZYouH_509R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FULL_TEXT_BEAUTIFY_COPY_ID" val="15"/>
</p:tagLst>
</file>

<file path=ppt/tags/tag2.xml><?xml version="1.0" encoding="utf-8"?>
<p:tagLst xmlns:p="http://schemas.openxmlformats.org/presentationml/2006/main">
  <p:tag name="KSO_WM_UNIT_TABLE_BEAUTIFY" val="smartTable{14cc73d4-c757-427b-8675-ccd65eebeb8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波形">
      <a:fillStyleLst>
        <a:solidFill>
          <a:schemeClr val="phClr"/>
        </a:solidFill>
        <a:gradFill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lin/>
        </a:gra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/>
  <Paragraphs>249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Symbol</vt:lpstr>
      <vt:lpstr>微软雅黑</vt:lpstr>
      <vt:lpstr>Open Sans Light</vt:lpstr>
      <vt:lpstr>Yu Gothic UI Light</vt:lpstr>
      <vt:lpstr>FZLanTingHeiS-R-GB</vt:lpstr>
      <vt:lpstr>Arial</vt:lpstr>
      <vt:lpstr>等线</vt:lpstr>
      <vt:lpstr>Arial Black</vt:lpstr>
      <vt:lpstr>FZYouH_509R</vt:lpstr>
      <vt:lpstr>Segoe Print</vt:lpstr>
      <vt:lpstr>Candara</vt:lpstr>
      <vt:lpstr>Arial Unicode MS</vt:lpstr>
      <vt:lpstr>Segoe UI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对接单位及其贡献模块详情表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果冻</cp:lastModifiedBy>
  <cp:revision>86</cp:revision>
  <dcterms:created xsi:type="dcterms:W3CDTF">2021-07-05T02:16:00Z</dcterms:created>
  <dcterms:modified xsi:type="dcterms:W3CDTF">2021-11-01T06:27:22Z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B9EFF7703EAB4781AFD7E977A8CD8ED4</vt:lpwstr>
  </property>
</Properties>
</file>