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83" r:id="rId3"/>
    <p:sldId id="294" r:id="rId4"/>
    <p:sldId id="296" r:id="rId5"/>
    <p:sldId id="257" r:id="rId6"/>
    <p:sldId id="262" r:id="rId7"/>
    <p:sldId id="272" r:id="rId8"/>
    <p:sldId id="297" r:id="rId9"/>
    <p:sldId id="287" r:id="rId10"/>
    <p:sldId id="285" r:id="rId11"/>
    <p:sldId id="273" r:id="rId12"/>
    <p:sldId id="268" r:id="rId13"/>
    <p:sldId id="260" r:id="rId14"/>
    <p:sldId id="261" r:id="rId15"/>
  </p:sldIdLst>
  <p:sldSz cx="12192000" cy="6858000"/>
  <p:notesSz cx="7104063" cy="102346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3" initials="l" lastIdx="13" clrIdx="0"/>
  <p:cmAuthor id="7" name="1206988966@qq.com" initials="1" lastIdx="1" clrIdx="2"/>
  <p:cmAuthor id="1" name="Liujie (Faunia)" initials="L(" lastIdx="3" clrIdx="0"/>
  <p:cmAuthor id="8" name="姜伟光" initials="姜" lastIdx="1" clrIdx="0"/>
  <p:cmAuthor id="2" name="Tao" initials="T" lastIdx="1" clrIdx="0"/>
  <p:cmAuthor id="3" name="客厅" initials="客厅" lastIdx="1" clrIdx="2"/>
  <p:cmAuthor id="4" name="lenovo" initials="l" lastIdx="1" clrIdx="3"/>
  <p:cmAuthor id="5" name="talkwebcaiwuwu" initials="t" lastIdx="2" clrIdx="4"/>
  <p:cmAuthor id="6" name="ming qiu" initials="m" lastIdx="17" clrIdx="1"/>
  <p:cmAuthor id="76" name="Wurui (Ray)" initials="W(" lastIdx="1" clrIdx="2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80C5"/>
    <a:srgbClr val="086AA8"/>
    <a:srgbClr val="051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2021/8/16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93F3979D-131D-4DD9-934D-BB722E5FEF1C}" type="datetimeFigureOut">
              <a:rPr lang="zh-CN" altLang="en-US" smtClean="0"/>
              <a:t>2021/8/16</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ACB02D1D-4786-46F8-8BBB-5CBD7662AA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6343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OPC UA规范不再是基于COM/DCOM技术，因此OPC UA不仅能在Windows平台上实现，更可以在Linux，以及其他的嵌入式平台中实现。与传统OPC规范相同，OPC UA 同样有着相同的设计目标：</a:t>
            </a:r>
          </a:p>
          <a:p>
            <a:r>
              <a:rPr lang="zh-CN" altLang="en-US"/>
              <a:t>1. 功能等价：所有的基于COM的OPC规范中的功能，都映射到了OPC UA中。</a:t>
            </a:r>
          </a:p>
          <a:p>
            <a:r>
              <a:rPr lang="zh-CN" altLang="en-US"/>
              <a:t>2. 多平台支持：支持从嵌入式的微控制器到基于云的分散式控制架构。</a:t>
            </a:r>
          </a:p>
          <a:p>
            <a:r>
              <a:rPr lang="zh-CN" altLang="en-US"/>
              <a:t>3. 安全：信息加密，互访认证以及安全监听功能。</a:t>
            </a:r>
          </a:p>
          <a:p>
            <a:r>
              <a:rPr lang="zh-CN" altLang="en-US"/>
              <a:t>4. 扩展性：不影响现有应用程序的情况下，就可以添加新的功能。</a:t>
            </a:r>
          </a:p>
          <a:p>
            <a:r>
              <a:rPr lang="zh-CN" altLang="en-US"/>
              <a:t>5. 丰富的信息建模：可定义复杂的信息，而不再是单一的数据。</a:t>
            </a:r>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7479318" y="4074174"/>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t>2021/8/16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82F288E0-7875-42C4-84C8-98DBBD3BF4D2}" type="datetimeFigureOut">
              <a:rPr lang="zh-CN" altLang="en-US" smtClean="0"/>
              <a:t>2021/8/16</a:t>
            </a:fld>
            <a:endParaRPr lang="zh-CN" alt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7D9BB5D0-35E4-459D-AEF3-FE4D7C45CC19}" type="slidenum">
              <a:rPr lang="zh-CN" altLang="en-US" smtClean="0"/>
              <a:t>‹#›</a:t>
            </a:fld>
            <a:endParaRPr lang="zh-CN" alt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hemeOverride" Target="../theme/themeOverride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slideLayout" Target="../slideLayouts/slideLayout8.xml"/><Relationship Id="rId1" Type="http://schemas.openxmlformats.org/officeDocument/2006/relationships/tags" Target="../tags/tag24.xml"/><Relationship Id="rId6" Type="http://schemas.openxmlformats.org/officeDocument/2006/relationships/image" Target="../media/image39.jpeg"/><Relationship Id="rId11" Type="http://schemas.openxmlformats.org/officeDocument/2006/relationships/image" Target="../media/image44.jpeg"/><Relationship Id="rId5" Type="http://schemas.openxmlformats.org/officeDocument/2006/relationships/image" Target="../media/image38.jpe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4.jpe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3.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7.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2.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11.xml"/><Relationship Id="rId28" Type="http://schemas.openxmlformats.org/officeDocument/2006/relationships/image" Target="../media/image6.jpe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5.png"/><Relationship Id="rId30" Type="http://schemas.openxmlformats.org/officeDocument/2006/relationships/image" Target="file:///C:\Users\YMJIANG\AppData\Local\Temp\wps\INetCache\1027f4e37f701c5c9cd494713ecc5c5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2.xml"/><Relationship Id="rId7"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p:nvPr/>
        </p:nvSpPr>
        <p:spPr>
          <a:xfrm>
            <a:off x="3461874" y="2358459"/>
            <a:ext cx="4863465" cy="706755"/>
          </a:xfrm>
          <a:prstGeom prst="rect">
            <a:avLst/>
          </a:prstGeom>
          <a:noFill/>
        </p:spPr>
        <p:txBody>
          <a:bodyPr wrap="non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OH-</a:t>
            </a:r>
            <a:r>
              <a:rPr lang="zh-CN" altLang="en-US" sz="4000" b="1" dirty="0">
                <a:solidFill>
                  <a:schemeClr val="bg1"/>
                </a:solidFill>
                <a:latin typeface="微软雅黑" panose="020B0503020204020204" pitchFamily="34" charset="-122"/>
                <a:ea typeface="微软雅黑" panose="020B0503020204020204" pitchFamily="34" charset="-122"/>
              </a:rPr>
              <a:t>工业互联网</a:t>
            </a:r>
            <a:r>
              <a:rPr lang="en-US" altLang="zh-CN" sz="4000" b="1" dirty="0">
                <a:solidFill>
                  <a:schemeClr val="bg1"/>
                </a:solidFill>
                <a:latin typeface="微软雅黑" panose="020B0503020204020204" pitchFamily="34" charset="-122"/>
                <a:ea typeface="微软雅黑" panose="020B0503020204020204" pitchFamily="34" charset="-122"/>
              </a:rPr>
              <a:t>-SIG</a:t>
            </a:r>
          </a:p>
        </p:txBody>
      </p:sp>
      <p:sp>
        <p:nvSpPr>
          <p:cNvPr id="9" name="TextBox 8"/>
          <p:cNvSpPr/>
          <p:nvPr/>
        </p:nvSpPr>
        <p:spPr>
          <a:xfrm>
            <a:off x="5388115" y="4143422"/>
            <a:ext cx="1415772" cy="1012906"/>
          </a:xfrm>
          <a:prstGeom prst="rect">
            <a:avLst/>
          </a:prstGeom>
          <a:noFill/>
        </p:spPr>
        <p:txBody>
          <a:bodyPr wrap="none" rtlCol="0">
            <a:spAutoFit/>
          </a:bodyPr>
          <a:lstStyle/>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拓维信息</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2021</a:t>
            </a:r>
            <a:r>
              <a:rPr lang="zh-CN" altLang="en-US" dirty="0">
                <a:solidFill>
                  <a:schemeClr val="bg1"/>
                </a:solidFill>
                <a:latin typeface="微软雅黑" panose="020B0503020204020204" pitchFamily="34" charset="-122"/>
                <a:ea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rPr>
              <a:t>8</a:t>
            </a:r>
            <a:r>
              <a:rPr lang="zh-CN" altLang="en-US" dirty="0">
                <a:solidFill>
                  <a:schemeClr val="bg1"/>
                </a:solidFill>
                <a:latin typeface="微软雅黑" panose="020B0503020204020204" pitchFamily="34" charset="-122"/>
                <a:ea typeface="微软雅黑" panose="020B0503020204020204" pitchFamily="34" charset="-122"/>
              </a:rPr>
              <a:t>月</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4" name="TextBox 15"/>
          <p:cNvSpPr txBox="1"/>
          <p:nvPr/>
        </p:nvSpPr>
        <p:spPr>
          <a:xfrm>
            <a:off x="360874" y="229317"/>
            <a:ext cx="4333238" cy="400110"/>
          </a:xfrm>
          <a:prstGeom prst="rect">
            <a:avLst/>
          </a:prstGeom>
          <a:noFill/>
        </p:spPr>
        <p:txBody>
          <a:bodyPr wrap="none" rtlCol="0">
            <a:spAutoFit/>
          </a:bodyPr>
          <a:lstStyle/>
          <a:p>
            <a:pPr algn="l"/>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捐赠目标二</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鸿蒙工业专属硬件设备</a:t>
            </a:r>
          </a:p>
        </p:txBody>
      </p:sp>
      <p:sp>
        <p:nvSpPr>
          <p:cNvPr id="70" name="矩形 23"/>
          <p:cNvSpPr>
            <a:spLocks noChangeArrowheads="1"/>
          </p:cNvSpPr>
          <p:nvPr/>
        </p:nvSpPr>
        <p:spPr bwMode="auto">
          <a:xfrm>
            <a:off x="1191197" y="1039849"/>
            <a:ext cx="9144000" cy="369332"/>
          </a:xfrm>
          <a:prstGeom prst="rect">
            <a:avLst/>
          </a:prstGeom>
          <a:noFill/>
          <a:ln w="9525">
            <a:noFill/>
            <a:miter lim="800000"/>
          </a:ln>
        </p:spPr>
        <p:txBody>
          <a:bodyPr wrap="square" lIns="0" rIns="0">
            <a:spAutoFit/>
          </a:bodyPr>
          <a:lstStyle/>
          <a:p>
            <a:pPr algn="ctr">
              <a:buClr>
                <a:srgbClr val="CC3300"/>
              </a:buClr>
            </a:pPr>
            <a:r>
              <a:rPr lang="zh-CN" altLang="en-US" b="1" spc="-100" dirty="0">
                <a:solidFill>
                  <a:srgbClr val="C00000"/>
                </a:solidFill>
                <a:latin typeface="微软雅黑" panose="020B0503020204020204" pitchFamily="34" charset="-122"/>
                <a:ea typeface="微软雅黑" panose="020B0503020204020204" pitchFamily="34" charset="-122"/>
                <a:cs typeface="+mn-ea"/>
                <a:sym typeface="+mn-lt"/>
              </a:rPr>
              <a:t>行业痛点：</a:t>
            </a:r>
            <a:r>
              <a:rPr lang="zh-CN" altLang="zh-CN" b="1" spc="-100" dirty="0">
                <a:solidFill>
                  <a:srgbClr val="C00000"/>
                </a:solidFill>
                <a:latin typeface="微软雅黑" panose="020B0503020204020204" pitchFamily="34" charset="-122"/>
                <a:ea typeface="微软雅黑" panose="020B0503020204020204" pitchFamily="34" charset="-122"/>
                <a:cs typeface="+mn-ea"/>
              </a:rPr>
              <a:t>工业端侧和边缘侧</a:t>
            </a:r>
            <a:r>
              <a:rPr lang="zh-CN" altLang="en-US" b="1" spc="-100" dirty="0">
                <a:solidFill>
                  <a:srgbClr val="C00000"/>
                </a:solidFill>
                <a:latin typeface="微软雅黑" panose="020B0503020204020204" pitchFamily="34" charset="-122"/>
                <a:ea typeface="微软雅黑" panose="020B0503020204020204" pitchFamily="34" charset="-122"/>
                <a:cs typeface="+mn-ea"/>
                <a:sym typeface="+mn-lt"/>
              </a:rPr>
              <a:t>通讯协议多样、接口繁多、实时性要求高</a:t>
            </a:r>
          </a:p>
        </p:txBody>
      </p:sp>
      <p:sp>
        <p:nvSpPr>
          <p:cNvPr id="71" name="矩形 70"/>
          <p:cNvSpPr/>
          <p:nvPr/>
        </p:nvSpPr>
        <p:spPr>
          <a:xfrm>
            <a:off x="1191197" y="6139023"/>
            <a:ext cx="9144000" cy="557951"/>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实现协议自适应、边缘实时处理、便捷安装部署、高效远程运维</a:t>
            </a:r>
          </a:p>
        </p:txBody>
      </p:sp>
      <p:sp>
        <p:nvSpPr>
          <p:cNvPr id="72" name="矩形 71"/>
          <p:cNvSpPr/>
          <p:nvPr/>
        </p:nvSpPr>
        <p:spPr>
          <a:xfrm>
            <a:off x="2416415" y="1620651"/>
            <a:ext cx="7567089" cy="2320298"/>
          </a:xfrm>
          <a:prstGeom prst="rect">
            <a:avLst/>
          </a:prstGeom>
          <a:gradFill flip="none" rotWithShape="1">
            <a:gsLst>
              <a:gs pos="0">
                <a:srgbClr val="0070C0">
                  <a:tint val="66000"/>
                  <a:satMod val="160000"/>
                  <a:alpha val="36000"/>
                </a:srgbClr>
              </a:gs>
              <a:gs pos="100000">
                <a:srgbClr val="0070C0">
                  <a:tint val="23500"/>
                  <a:satMod val="160000"/>
                  <a:alpha val="18000"/>
                </a:srgbClr>
              </a:gs>
            </a:gsLst>
            <a:lin ang="0" scaled="1"/>
            <a:tileRect/>
          </a:gradFill>
          <a:ln w="1905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3183554" y="1647927"/>
            <a:ext cx="2580488" cy="453073"/>
          </a:xfrm>
          <a:prstGeom prst="rect">
            <a:avLst/>
          </a:prstGeom>
          <a:noFill/>
        </p:spPr>
        <p:txBody>
          <a:bodyPr wrap="square" rtlCol="0">
            <a:spAutoFit/>
          </a:bodyPr>
          <a:lstStyle/>
          <a:p>
            <a:pPr defTabSz="457200">
              <a:lnSpc>
                <a:spcPct val="130000"/>
              </a:lnSpc>
              <a:buClr>
                <a:srgbClr val="C00000"/>
              </a:buClr>
              <a:defRPr/>
            </a:pPr>
            <a:r>
              <a:rPr lang="zh-CN" altLang="en-US" sz="2000" b="1" dirty="0">
                <a:solidFill>
                  <a:prstClr val="black"/>
                </a:solidFill>
                <a:latin typeface="微软雅黑" panose="020B0503020204020204" pitchFamily="34" charset="-122"/>
                <a:ea typeface="微软雅黑" panose="020B0503020204020204" pitchFamily="34" charset="-122"/>
              </a:rPr>
              <a:t>边缘网关一体机产品</a:t>
            </a:r>
          </a:p>
        </p:txBody>
      </p:sp>
      <p:sp>
        <p:nvSpPr>
          <p:cNvPr id="75" name="矩形: 圆角 74"/>
          <p:cNvSpPr/>
          <p:nvPr/>
        </p:nvSpPr>
        <p:spPr>
          <a:xfrm>
            <a:off x="1609725" y="4001135"/>
            <a:ext cx="755650" cy="1833880"/>
          </a:xfrm>
          <a:prstGeom prst="roundRect">
            <a:avLst>
              <a:gd name="adj" fmla="val 0"/>
            </a:avLst>
          </a:prstGeom>
          <a:noFill/>
          <a:ln w="12700" cmpd="sng">
            <a:solidFill>
              <a:schemeClr val="bg1">
                <a:lumMod val="5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zh-CN" altLang="en-US" b="1" dirty="0">
                <a:solidFill>
                  <a:schemeClr val="tx1"/>
                </a:solidFill>
                <a:effectLst/>
                <a:latin typeface="微软雅黑" panose="020B0503020204020204" pitchFamily="34" charset="-122"/>
                <a:ea typeface="微软雅黑" panose="020B0503020204020204" pitchFamily="34" charset="-122"/>
              </a:rPr>
              <a:t>端侧工业设备</a:t>
            </a:r>
          </a:p>
        </p:txBody>
      </p:sp>
      <p:sp>
        <p:nvSpPr>
          <p:cNvPr id="76" name="矩形 75"/>
          <p:cNvSpPr/>
          <p:nvPr/>
        </p:nvSpPr>
        <p:spPr>
          <a:xfrm>
            <a:off x="2421408" y="4001187"/>
            <a:ext cx="7562096" cy="1833799"/>
          </a:xfrm>
          <a:prstGeom prst="rect">
            <a:avLst/>
          </a:prstGeom>
          <a:gradFill flip="none" rotWithShape="1">
            <a:gsLst>
              <a:gs pos="0">
                <a:srgbClr val="0070C0">
                  <a:tint val="66000"/>
                  <a:satMod val="160000"/>
                  <a:alpha val="36000"/>
                </a:srgbClr>
              </a:gs>
              <a:gs pos="100000">
                <a:srgbClr val="0070C0">
                  <a:tint val="23500"/>
                  <a:satMod val="160000"/>
                  <a:alpha val="18000"/>
                </a:srgbClr>
              </a:gs>
            </a:gsLst>
            <a:lin ang="0" scaled="1"/>
            <a:tileRect/>
          </a:gradFill>
          <a:ln w="1905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pic>
        <p:nvPicPr>
          <p:cNvPr id="77" name="图片 76" descr="C:/Users/coolzlay/AppData/Local/Temp/picturecompress_20210812182001/output_2.pngoutput_2"/>
          <p:cNvPicPr>
            <a:picLocks noChangeAspect="1"/>
          </p:cNvPicPr>
          <p:nvPr/>
        </p:nvPicPr>
        <p:blipFill rotWithShape="1">
          <a:blip r:embed="rId3"/>
          <a:srcRect/>
          <a:stretch>
            <a:fillRect/>
          </a:stretch>
        </p:blipFill>
        <p:spPr>
          <a:xfrm>
            <a:off x="2974989" y="4601265"/>
            <a:ext cx="2334863" cy="1129537"/>
          </a:xfrm>
          <a:prstGeom prst="rect">
            <a:avLst/>
          </a:prstGeom>
        </p:spPr>
      </p:pic>
      <p:cxnSp>
        <p:nvCxnSpPr>
          <p:cNvPr id="78" name="直接连接符 77"/>
          <p:cNvCxnSpPr/>
          <p:nvPr/>
        </p:nvCxnSpPr>
        <p:spPr>
          <a:xfrm>
            <a:off x="3662600" y="4001186"/>
            <a:ext cx="0" cy="170121"/>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664397" y="4270546"/>
            <a:ext cx="0" cy="170121"/>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599058" y="3927964"/>
            <a:ext cx="0" cy="170121"/>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3499259" y="4167951"/>
            <a:ext cx="2187757" cy="453073"/>
          </a:xfrm>
          <a:prstGeom prst="rect">
            <a:avLst/>
          </a:prstGeom>
          <a:noFill/>
        </p:spPr>
        <p:txBody>
          <a:bodyPr wrap="square" rtlCol="0">
            <a:spAutoFit/>
          </a:bodyPr>
          <a:lstStyle/>
          <a:p>
            <a:pPr algn="ctr" defTabSz="457200">
              <a:lnSpc>
                <a:spcPct val="130000"/>
              </a:lnSpc>
              <a:buClr>
                <a:srgbClr val="C00000"/>
              </a:buClr>
              <a:defRPr/>
            </a:pPr>
            <a:r>
              <a:rPr lang="zh-CN" altLang="en-US" sz="2000" b="1" dirty="0">
                <a:solidFill>
                  <a:prstClr val="black"/>
                </a:solidFill>
                <a:latin typeface="微软雅黑" panose="020B0503020204020204" pitchFamily="34" charset="-122"/>
                <a:ea typeface="微软雅黑" panose="020B0503020204020204" pitchFamily="34" charset="-122"/>
              </a:rPr>
              <a:t>鸿蒙泛终端</a:t>
            </a:r>
          </a:p>
        </p:txBody>
      </p:sp>
      <p:grpSp>
        <p:nvGrpSpPr>
          <p:cNvPr id="89" name="组合 88"/>
          <p:cNvGrpSpPr/>
          <p:nvPr/>
        </p:nvGrpSpPr>
        <p:grpSpPr>
          <a:xfrm>
            <a:off x="2878076" y="2166172"/>
            <a:ext cx="3179039" cy="1056393"/>
            <a:chOff x="1686879" y="1749623"/>
            <a:chExt cx="3179039" cy="1056393"/>
          </a:xfrm>
        </p:grpSpPr>
        <p:pic>
          <p:nvPicPr>
            <p:cNvPr id="90" name="图片 89"/>
            <p:cNvPicPr>
              <a:picLocks noChangeAspect="1"/>
            </p:cNvPicPr>
            <p:nvPr/>
          </p:nvPicPr>
          <p:blipFill>
            <a:blip r:embed="rId4"/>
            <a:stretch>
              <a:fillRect/>
            </a:stretch>
          </p:blipFill>
          <p:spPr>
            <a:xfrm>
              <a:off x="1686879" y="1964270"/>
              <a:ext cx="3179039" cy="841746"/>
            </a:xfrm>
            <a:prstGeom prst="rect">
              <a:avLst/>
            </a:prstGeom>
          </p:spPr>
        </p:pic>
        <p:sp>
          <p:nvSpPr>
            <p:cNvPr id="91" name="文本框 90"/>
            <p:cNvSpPr txBox="1"/>
            <p:nvPr/>
          </p:nvSpPr>
          <p:spPr>
            <a:xfrm>
              <a:off x="3225204" y="1749623"/>
              <a:ext cx="1261884" cy="307777"/>
            </a:xfrm>
            <a:prstGeom prst="rect">
              <a:avLst/>
            </a:prstGeom>
            <a:noFill/>
          </p:spPr>
          <p:txBody>
            <a:bodyPr wrap="none" rtlCol="0">
              <a:spAutoFit/>
            </a:bodyPr>
            <a:lstStyle/>
            <a:p>
              <a:r>
                <a:rPr lang="zh-CN" altLang="en-US" sz="1400" dirty="0">
                  <a:solidFill>
                    <a:schemeClr val="tx1"/>
                  </a:solidFill>
                  <a:latin typeface="微软雅黑" panose="020B0503020204020204" pitchFamily="34" charset="-122"/>
                  <a:ea typeface="微软雅黑" panose="020B0503020204020204" pitchFamily="34" charset="-122"/>
                </a:rPr>
                <a:t>鸿蒙操作系统</a:t>
              </a:r>
            </a:p>
          </p:txBody>
        </p:sp>
      </p:grpSp>
      <p:sp>
        <p:nvSpPr>
          <p:cNvPr id="92" name="文本框 91"/>
          <p:cNvSpPr txBox="1"/>
          <p:nvPr/>
        </p:nvSpPr>
        <p:spPr>
          <a:xfrm>
            <a:off x="5322394" y="5050411"/>
            <a:ext cx="1261884" cy="307777"/>
          </a:xfrm>
          <a:prstGeom prst="rect">
            <a:avLst/>
          </a:prstGeom>
          <a:noFill/>
        </p:spPr>
        <p:txBody>
          <a:bodyPr wrap="none" rtlCol="0">
            <a:spAutoFit/>
          </a:bodyPr>
          <a:lstStyle/>
          <a:p>
            <a:r>
              <a:rPr lang="zh-CN" altLang="en-US" sz="1400" dirty="0">
                <a:solidFill>
                  <a:schemeClr val="tx1"/>
                </a:solidFill>
                <a:latin typeface="微软雅黑" panose="020B0503020204020204" pitchFamily="34" charset="-122"/>
                <a:ea typeface="微软雅黑" panose="020B0503020204020204" pitchFamily="34" charset="-122"/>
              </a:rPr>
              <a:t>鸿蒙操作系统</a:t>
            </a:r>
          </a:p>
        </p:txBody>
      </p:sp>
      <p:sp>
        <p:nvSpPr>
          <p:cNvPr id="93" name="矩形: 圆角 92"/>
          <p:cNvSpPr/>
          <p:nvPr/>
        </p:nvSpPr>
        <p:spPr>
          <a:xfrm>
            <a:off x="1609410" y="1628853"/>
            <a:ext cx="750475" cy="2319756"/>
          </a:xfrm>
          <a:prstGeom prst="roundRect">
            <a:avLst>
              <a:gd name="adj" fmla="val 0"/>
            </a:avLst>
          </a:prstGeom>
          <a:noFill/>
          <a:ln w="12700" cmpd="sng">
            <a:solidFill>
              <a:schemeClr val="bg1">
                <a:lumMod val="5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zh-CN" altLang="en-US" b="1" dirty="0">
                <a:solidFill>
                  <a:schemeClr val="tx1"/>
                </a:solidFill>
                <a:effectLst/>
                <a:latin typeface="微软雅黑" panose="020B0503020204020204" pitchFamily="34" charset="-122"/>
                <a:ea typeface="微软雅黑" panose="020B0503020204020204" pitchFamily="34" charset="-122"/>
              </a:rPr>
              <a:t>边缘侧工业设备</a:t>
            </a:r>
          </a:p>
        </p:txBody>
      </p:sp>
      <p:pic>
        <p:nvPicPr>
          <p:cNvPr id="94" name="图片 93" descr="C:/Users/coolzlay/AppData/Local/Temp/picturecompress_20210812182001/output_1.pngoutput_1"/>
          <p:cNvPicPr>
            <a:picLocks noChangeAspect="1"/>
          </p:cNvPicPr>
          <p:nvPr/>
        </p:nvPicPr>
        <p:blipFill>
          <a:blip r:embed="rId5">
            <a:lum bright="70000" contrast="-70000"/>
          </a:blip>
          <a:stretch>
            <a:fillRect/>
          </a:stretch>
        </p:blipFill>
        <p:spPr>
          <a:xfrm>
            <a:off x="3947169" y="5026646"/>
            <a:ext cx="946377" cy="286642"/>
          </a:xfrm>
          <a:prstGeom prst="rect">
            <a:avLst/>
          </a:prstGeom>
        </p:spPr>
      </p:pic>
      <p:sp>
        <p:nvSpPr>
          <p:cNvPr id="95" name="文本框 94"/>
          <p:cNvSpPr txBox="1"/>
          <p:nvPr/>
        </p:nvSpPr>
        <p:spPr>
          <a:xfrm>
            <a:off x="2780148" y="3329212"/>
            <a:ext cx="6995435" cy="345094"/>
          </a:xfrm>
          <a:prstGeom prst="rect">
            <a:avLst/>
          </a:prstGeom>
          <a:noFill/>
        </p:spPr>
        <p:txBody>
          <a:bodyPr wrap="square" rtlCol="0">
            <a:spAutoFit/>
          </a:bodyPr>
          <a:lstStyle>
            <a:defPPr>
              <a:defRPr lang="en-US"/>
            </a:defPPr>
            <a:lvl1pPr indent="-107950" defTabSz="457200">
              <a:lnSpc>
                <a:spcPct val="130000"/>
              </a:lnSpc>
              <a:buClr>
                <a:srgbClr val="C00000"/>
              </a:buClr>
              <a:buFont typeface="Arial" panose="020B0604020202020204" pitchFamily="34" charset="0"/>
              <a:buChar char="•"/>
              <a:defRPr sz="1200">
                <a:solidFill>
                  <a:prstClr val="black"/>
                </a:solidFill>
                <a:latin typeface="微软雅黑" panose="020B0503020204020204" pitchFamily="34" charset="-122"/>
                <a:ea typeface="微软雅黑" panose="020B0503020204020204" pitchFamily="34" charset="-122"/>
              </a:defRPr>
            </a:lvl1pPr>
          </a:lstStyle>
          <a:p>
            <a:pPr marL="107950" indent="-107950"/>
            <a:r>
              <a:rPr lang="zh-CN" altLang="en-US" sz="1400" dirty="0">
                <a:solidFill>
                  <a:schemeClr val="bg1">
                    <a:lumMod val="50000"/>
                  </a:schemeClr>
                </a:solidFill>
              </a:rPr>
              <a:t>采用鸿蒙操作系统，面向工业现场提供设备互联、数据采集及指令转发能力</a:t>
            </a:r>
          </a:p>
        </p:txBody>
      </p:sp>
      <p:sp>
        <p:nvSpPr>
          <p:cNvPr id="97" name="文本框 96"/>
          <p:cNvSpPr txBox="1"/>
          <p:nvPr/>
        </p:nvSpPr>
        <p:spPr>
          <a:xfrm>
            <a:off x="6820649" y="4083049"/>
            <a:ext cx="2876076" cy="1670073"/>
          </a:xfrm>
          <a:prstGeom prst="rect">
            <a:avLst/>
          </a:prstGeom>
          <a:noFill/>
        </p:spPr>
        <p:txBody>
          <a:bodyPr wrap="square" rtlCol="0">
            <a:spAutoFit/>
          </a:bodyPr>
          <a:lstStyle>
            <a:defPPr>
              <a:defRPr lang="en-US"/>
            </a:defPPr>
            <a:lvl1pPr marL="107950" indent="-107950" defTabSz="457200">
              <a:lnSpc>
                <a:spcPct val="130000"/>
              </a:lnSpc>
              <a:buClr>
                <a:srgbClr val="C00000"/>
              </a:buClr>
              <a:buFont typeface="Arial" panose="020B0604020202020204" pitchFamily="34" charset="0"/>
              <a:buChar char="•"/>
              <a:defRPr sz="1200">
                <a:solidFill>
                  <a:prstClr val="black"/>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bg1">
                    <a:lumMod val="50000"/>
                  </a:schemeClr>
                </a:solidFill>
                <a:cs typeface="微软雅黑" panose="020B0503020204020204" pitchFamily="34" charset="-122"/>
              </a:rPr>
              <a:t>采用鸿蒙操作系统，打造工业级泛终端，适应工业现场严苛使用环境。</a:t>
            </a:r>
            <a:endParaRPr lang="en-US" altLang="zh-CN" sz="1400" dirty="0">
              <a:solidFill>
                <a:schemeClr val="bg1">
                  <a:lumMod val="50000"/>
                </a:schemeClr>
              </a:solidFill>
              <a:cs typeface="微软雅黑" panose="020B0503020204020204" pitchFamily="34" charset="-122"/>
            </a:endParaRPr>
          </a:p>
          <a:p>
            <a:pPr>
              <a:lnSpc>
                <a:spcPct val="150000"/>
              </a:lnSpc>
            </a:pPr>
            <a:r>
              <a:rPr lang="zh-CN" altLang="en-US" sz="1400" dirty="0">
                <a:solidFill>
                  <a:schemeClr val="bg1">
                    <a:lumMod val="50000"/>
                  </a:schemeClr>
                </a:solidFill>
                <a:cs typeface="微软雅黑" panose="020B0503020204020204" pitchFamily="34" charset="-122"/>
              </a:rPr>
              <a:t>嵌入工业</a:t>
            </a:r>
            <a:r>
              <a:rPr lang="en-US" altLang="zh-CN" sz="1400" dirty="0">
                <a:solidFill>
                  <a:schemeClr val="bg1">
                    <a:lumMod val="50000"/>
                  </a:schemeClr>
                </a:solidFill>
                <a:cs typeface="微软雅黑" panose="020B0503020204020204" pitchFamily="34" charset="-122"/>
              </a:rPr>
              <a:t>APP</a:t>
            </a:r>
            <a:r>
              <a:rPr lang="zh-CN" altLang="en-US" sz="1400" dirty="0">
                <a:solidFill>
                  <a:schemeClr val="bg1">
                    <a:lumMod val="50000"/>
                  </a:schemeClr>
                </a:solidFill>
                <a:cs typeface="微软雅黑" panose="020B0503020204020204" pitchFamily="34" charset="-122"/>
              </a:rPr>
              <a:t>软件，构建端云协同应用模式。</a:t>
            </a:r>
          </a:p>
        </p:txBody>
      </p:sp>
      <p:pic>
        <p:nvPicPr>
          <p:cNvPr id="34" name="图片 33" descr="C:/Users/coolzlay/AppData/Local/Temp/picturecompress_20210816131306/output_2.pngoutput_2"/>
          <p:cNvPicPr>
            <a:picLocks noChangeAspect="1"/>
          </p:cNvPicPr>
          <p:nvPr/>
        </p:nvPicPr>
        <p:blipFill>
          <a:blip r:embed="rId6"/>
          <a:stretch>
            <a:fillRect/>
          </a:stretch>
        </p:blipFill>
        <p:spPr>
          <a:xfrm>
            <a:off x="3503930" y="2180590"/>
            <a:ext cx="953135" cy="268605"/>
          </a:xfrm>
          <a:prstGeom prst="rect">
            <a:avLst/>
          </a:prstGeom>
        </p:spPr>
      </p:pic>
      <p:pic>
        <p:nvPicPr>
          <p:cNvPr id="2" name="图片 1" descr="C:/Users/coolzlay/AppData/Local/Temp/picturecompress_20210816131306/output_1.pngoutput_1"/>
          <p:cNvPicPr>
            <a:picLocks noChangeAspect="1"/>
          </p:cNvPicPr>
          <p:nvPr/>
        </p:nvPicPr>
        <p:blipFill>
          <a:blip r:embed="rId6"/>
          <a:stretch>
            <a:fillRect/>
          </a:stretch>
        </p:blipFill>
        <p:spPr>
          <a:xfrm>
            <a:off x="5382895" y="4797425"/>
            <a:ext cx="1068705" cy="300990"/>
          </a:xfrm>
          <a:prstGeom prst="rect">
            <a:avLst/>
          </a:prstGeom>
        </p:spPr>
      </p:pic>
    </p:spTree>
  </p:cSld>
  <p:clrMapOvr>
    <a:overrideClrMapping bg1="lt1" tx1="dk1" bg2="lt2" tx2="dk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grpSp>
        <p:nvGrpSpPr>
          <p:cNvPr id="51" name="组合 50"/>
          <p:cNvGrpSpPr/>
          <p:nvPr/>
        </p:nvGrpSpPr>
        <p:grpSpPr>
          <a:xfrm>
            <a:off x="729652" y="3200286"/>
            <a:ext cx="1432554" cy="537869"/>
            <a:chOff x="810132" y="3396674"/>
            <a:chExt cx="1432554" cy="537869"/>
          </a:xfrm>
        </p:grpSpPr>
        <p:sp>
          <p:nvSpPr>
            <p:cNvPr id="40" name="流程图: 终止 39"/>
            <p:cNvSpPr/>
            <p:nvPr/>
          </p:nvSpPr>
          <p:spPr>
            <a:xfrm>
              <a:off x="810132" y="3396674"/>
              <a:ext cx="1432554" cy="537869"/>
            </a:xfrm>
            <a:prstGeom prst="flowChartTerminator">
              <a:avLst/>
            </a:prstGeom>
            <a:solidFill>
              <a:schemeClr val="bg1">
                <a:lumMod val="50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27213" tIns="13606" rIns="27213" bIns="13606" anchor="ctr" anchorCtr="1"/>
            <a:lstStyle/>
            <a:p>
              <a:pPr indent="-53340" algn="r" defTabSz="362585">
                <a:lnSpc>
                  <a:spcPct val="90000"/>
                </a:lnSpc>
                <a:spcBef>
                  <a:spcPct val="20000"/>
                </a:spcBef>
                <a:buClr>
                  <a:srgbClr val="CC9900"/>
                </a:buClr>
                <a:buSzPct val="100000"/>
              </a:pPr>
              <a:r>
                <a:rPr lang="zh-CN" altLang="en-US" sz="1200" b="1" dirty="0">
                  <a:solidFill>
                    <a:prstClr val="white"/>
                  </a:solidFill>
                  <a:latin typeface="微软雅黑" panose="020B0503020204020204" pitchFamily="34" charset="-122"/>
                  <a:ea typeface="微软雅黑" panose="020B0503020204020204" pitchFamily="34" charset="-122"/>
                </a:rPr>
                <a:t>          智慧交通</a:t>
              </a:r>
            </a:p>
          </p:txBody>
        </p:sp>
        <p:pic>
          <p:nvPicPr>
            <p:cNvPr id="45" name="图片 44"/>
            <p:cNvPicPr>
              <a:picLocks noChangeAspect="1"/>
            </p:cNvPicPr>
            <p:nvPr/>
          </p:nvPicPr>
          <p:blipFill>
            <a:blip r:embed="rId3"/>
            <a:srcRect l="24031" t="3573" r="18930"/>
            <a:stretch>
              <a:fillRect/>
            </a:stretch>
          </p:blipFill>
          <p:spPr>
            <a:xfrm>
              <a:off x="810132" y="3397408"/>
              <a:ext cx="536400" cy="536400"/>
            </a:xfrm>
            <a:custGeom>
              <a:avLst/>
              <a:gdLst>
                <a:gd name="connsiteX0" fmla="*/ 1588169 w 3176338"/>
                <a:gd name="connsiteY0" fmla="*/ 0 h 3176338"/>
                <a:gd name="connsiteX1" fmla="*/ 3176338 w 3176338"/>
                <a:gd name="connsiteY1" fmla="*/ 1588169 h 3176338"/>
                <a:gd name="connsiteX2" fmla="*/ 1588169 w 3176338"/>
                <a:gd name="connsiteY2" fmla="*/ 3176338 h 3176338"/>
                <a:gd name="connsiteX3" fmla="*/ 0 w 3176338"/>
                <a:gd name="connsiteY3" fmla="*/ 1588169 h 3176338"/>
                <a:gd name="connsiteX4" fmla="*/ 1588169 w 3176338"/>
                <a:gd name="connsiteY4" fmla="*/ 0 h 3176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6338" h="3176338">
                  <a:moveTo>
                    <a:pt x="1588169" y="0"/>
                  </a:moveTo>
                  <a:cubicBezTo>
                    <a:pt x="2465291" y="0"/>
                    <a:pt x="3176338" y="711047"/>
                    <a:pt x="3176338" y="1588169"/>
                  </a:cubicBezTo>
                  <a:cubicBezTo>
                    <a:pt x="3176338" y="2465291"/>
                    <a:pt x="2465291" y="3176338"/>
                    <a:pt x="1588169" y="3176338"/>
                  </a:cubicBezTo>
                  <a:cubicBezTo>
                    <a:pt x="711047" y="3176338"/>
                    <a:pt x="0" y="2465291"/>
                    <a:pt x="0" y="1588169"/>
                  </a:cubicBezTo>
                  <a:cubicBezTo>
                    <a:pt x="0" y="711047"/>
                    <a:pt x="711047" y="0"/>
                    <a:pt x="1588169" y="0"/>
                  </a:cubicBezTo>
                  <a:close/>
                </a:path>
              </a:pathLst>
            </a:custGeom>
          </p:spPr>
        </p:pic>
      </p:grpSp>
      <p:grpSp>
        <p:nvGrpSpPr>
          <p:cNvPr id="54" name="组合 53"/>
          <p:cNvGrpSpPr/>
          <p:nvPr/>
        </p:nvGrpSpPr>
        <p:grpSpPr>
          <a:xfrm>
            <a:off x="729652" y="1266554"/>
            <a:ext cx="1432554" cy="546759"/>
            <a:chOff x="810132" y="1286267"/>
            <a:chExt cx="1432554" cy="546759"/>
          </a:xfrm>
        </p:grpSpPr>
        <p:sp>
          <p:nvSpPr>
            <p:cNvPr id="37" name="流程图: 终止 36"/>
            <p:cNvSpPr/>
            <p:nvPr/>
          </p:nvSpPr>
          <p:spPr>
            <a:xfrm>
              <a:off x="810132" y="1286267"/>
              <a:ext cx="1432554" cy="537869"/>
            </a:xfrm>
            <a:prstGeom prst="flowChartTerminator">
              <a:avLst/>
            </a:prstGeom>
            <a:solidFill>
              <a:schemeClr val="bg1">
                <a:lumMod val="50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27213" tIns="13606" rIns="27213" bIns="13606" anchor="ctr" anchorCtr="1"/>
            <a:lstStyle/>
            <a:p>
              <a:pPr indent="-53340" algn="r" defTabSz="362585">
                <a:lnSpc>
                  <a:spcPct val="90000"/>
                </a:lnSpc>
                <a:spcBef>
                  <a:spcPct val="20000"/>
                </a:spcBef>
                <a:buClr>
                  <a:srgbClr val="CC9900"/>
                </a:buClr>
                <a:buSzPct val="100000"/>
              </a:pPr>
              <a:r>
                <a:rPr lang="zh-CN" altLang="en-US" sz="1200" b="1" dirty="0">
                  <a:solidFill>
                    <a:prstClr val="white"/>
                  </a:solidFill>
                  <a:latin typeface="微软雅黑" panose="020B0503020204020204" pitchFamily="34" charset="-122"/>
                  <a:ea typeface="微软雅黑" panose="020B0503020204020204" pitchFamily="34" charset="-122"/>
                </a:rPr>
                <a:t>          智慧园区</a:t>
              </a:r>
            </a:p>
          </p:txBody>
        </p:sp>
        <p:pic>
          <p:nvPicPr>
            <p:cNvPr id="46" name="图片 45"/>
            <p:cNvPicPr>
              <a:picLocks noChangeAspect="1"/>
            </p:cNvPicPr>
            <p:nvPr/>
          </p:nvPicPr>
          <p:blipFill>
            <a:blip r:embed="rId4"/>
            <a:srcRect l="16055" t="232" r="18873" b="2801"/>
            <a:stretch>
              <a:fillRect/>
            </a:stretch>
          </p:blipFill>
          <p:spPr>
            <a:xfrm>
              <a:off x="810132" y="1296626"/>
              <a:ext cx="536400" cy="536400"/>
            </a:xfrm>
            <a:custGeom>
              <a:avLst/>
              <a:gdLst>
                <a:gd name="connsiteX0" fmla="*/ 2704700 w 5409400"/>
                <a:gd name="connsiteY0" fmla="*/ 0 h 5409400"/>
                <a:gd name="connsiteX1" fmla="*/ 5409400 w 5409400"/>
                <a:gd name="connsiteY1" fmla="*/ 2704700 h 5409400"/>
                <a:gd name="connsiteX2" fmla="*/ 2704700 w 5409400"/>
                <a:gd name="connsiteY2" fmla="*/ 5409400 h 5409400"/>
                <a:gd name="connsiteX3" fmla="*/ 0 w 5409400"/>
                <a:gd name="connsiteY3" fmla="*/ 2704700 h 5409400"/>
                <a:gd name="connsiteX4" fmla="*/ 2704700 w 5409400"/>
                <a:gd name="connsiteY4" fmla="*/ 0 h 540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9400" h="5409400">
                  <a:moveTo>
                    <a:pt x="2704700" y="0"/>
                  </a:moveTo>
                  <a:cubicBezTo>
                    <a:pt x="4198465" y="0"/>
                    <a:pt x="5409400" y="1210935"/>
                    <a:pt x="5409400" y="2704700"/>
                  </a:cubicBezTo>
                  <a:cubicBezTo>
                    <a:pt x="5409400" y="4198465"/>
                    <a:pt x="4198465" y="5409400"/>
                    <a:pt x="2704700" y="5409400"/>
                  </a:cubicBezTo>
                  <a:cubicBezTo>
                    <a:pt x="1210935" y="5409400"/>
                    <a:pt x="0" y="4198465"/>
                    <a:pt x="0" y="2704700"/>
                  </a:cubicBezTo>
                  <a:cubicBezTo>
                    <a:pt x="0" y="1210935"/>
                    <a:pt x="1210935" y="0"/>
                    <a:pt x="2704700" y="0"/>
                  </a:cubicBezTo>
                  <a:close/>
                </a:path>
              </a:pathLst>
            </a:custGeom>
          </p:spPr>
        </p:pic>
      </p:grpSp>
      <p:grpSp>
        <p:nvGrpSpPr>
          <p:cNvPr id="53" name="组合 52"/>
          <p:cNvGrpSpPr/>
          <p:nvPr/>
        </p:nvGrpSpPr>
        <p:grpSpPr>
          <a:xfrm>
            <a:off x="729652" y="2237865"/>
            <a:ext cx="1432554" cy="537869"/>
            <a:chOff x="810132" y="2522592"/>
            <a:chExt cx="1432554" cy="537869"/>
          </a:xfrm>
        </p:grpSpPr>
        <p:sp>
          <p:nvSpPr>
            <p:cNvPr id="39" name="流程图: 终止 38"/>
            <p:cNvSpPr/>
            <p:nvPr/>
          </p:nvSpPr>
          <p:spPr>
            <a:xfrm>
              <a:off x="810132" y="2522592"/>
              <a:ext cx="1432554" cy="537869"/>
            </a:xfrm>
            <a:prstGeom prst="flowChartTerminator">
              <a:avLst/>
            </a:prstGeom>
            <a:solidFill>
              <a:schemeClr val="bg1">
                <a:lumMod val="50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27213" tIns="13606" rIns="27213" bIns="13606" anchor="ctr" anchorCtr="1"/>
            <a:lstStyle/>
            <a:p>
              <a:pPr indent="-53340" algn="r" defTabSz="362585">
                <a:lnSpc>
                  <a:spcPct val="90000"/>
                </a:lnSpc>
                <a:spcBef>
                  <a:spcPct val="20000"/>
                </a:spcBef>
                <a:buClr>
                  <a:srgbClr val="CC9900"/>
                </a:buClr>
                <a:buSzPct val="100000"/>
              </a:pPr>
              <a:r>
                <a:rPr lang="zh-CN" altLang="en-US" sz="1200" b="1" dirty="0">
                  <a:solidFill>
                    <a:prstClr val="white"/>
                  </a:solidFill>
                  <a:latin typeface="微软雅黑" panose="020B0503020204020204" pitchFamily="34" charset="-122"/>
                  <a:ea typeface="微软雅黑" panose="020B0503020204020204" pitchFamily="34" charset="-122"/>
                </a:rPr>
                <a:t>          智能制造</a:t>
              </a:r>
            </a:p>
          </p:txBody>
        </p:sp>
        <p:pic>
          <p:nvPicPr>
            <p:cNvPr id="47" name="图片 46"/>
            <p:cNvPicPr>
              <a:picLocks noChangeAspect="1"/>
            </p:cNvPicPr>
            <p:nvPr/>
          </p:nvPicPr>
          <p:blipFill>
            <a:blip r:embed="rId5"/>
            <a:srcRect l="17448" t="1890" r="19942"/>
            <a:stretch>
              <a:fillRect/>
            </a:stretch>
          </p:blipFill>
          <p:spPr>
            <a:xfrm>
              <a:off x="810132" y="2523326"/>
              <a:ext cx="545382" cy="536400"/>
            </a:xfrm>
            <a:custGeom>
              <a:avLst/>
              <a:gdLst>
                <a:gd name="connsiteX0" fmla="*/ 2704699 w 5409398"/>
                <a:gd name="connsiteY0" fmla="*/ 0 h 5320309"/>
                <a:gd name="connsiteX1" fmla="*/ 5409398 w 5409398"/>
                <a:gd name="connsiteY1" fmla="*/ 2704699 h 5320309"/>
                <a:gd name="connsiteX2" fmla="*/ 3508994 w 5409398"/>
                <a:gd name="connsiteY2" fmla="*/ 5287800 h 5320309"/>
                <a:gd name="connsiteX3" fmla="*/ 3382562 w 5409398"/>
                <a:gd name="connsiteY3" fmla="*/ 5320309 h 5320309"/>
                <a:gd name="connsiteX4" fmla="*/ 2026836 w 5409398"/>
                <a:gd name="connsiteY4" fmla="*/ 5320309 h 5320309"/>
                <a:gd name="connsiteX5" fmla="*/ 1900404 w 5409398"/>
                <a:gd name="connsiteY5" fmla="*/ 5287800 h 5320309"/>
                <a:gd name="connsiteX6" fmla="*/ 0 w 5409398"/>
                <a:gd name="connsiteY6" fmla="*/ 2704699 h 5320309"/>
                <a:gd name="connsiteX7" fmla="*/ 2704699 w 5409398"/>
                <a:gd name="connsiteY7" fmla="*/ 0 h 5320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9398" h="5320309">
                  <a:moveTo>
                    <a:pt x="2704699" y="0"/>
                  </a:moveTo>
                  <a:cubicBezTo>
                    <a:pt x="4198463" y="0"/>
                    <a:pt x="5409398" y="1210935"/>
                    <a:pt x="5409398" y="2704699"/>
                  </a:cubicBezTo>
                  <a:cubicBezTo>
                    <a:pt x="5409398" y="3918382"/>
                    <a:pt x="4609992" y="4945354"/>
                    <a:pt x="3508994" y="5287800"/>
                  </a:cubicBezTo>
                  <a:lnTo>
                    <a:pt x="3382562" y="5320309"/>
                  </a:lnTo>
                  <a:lnTo>
                    <a:pt x="2026836" y="5320309"/>
                  </a:lnTo>
                  <a:lnTo>
                    <a:pt x="1900404" y="5287800"/>
                  </a:lnTo>
                  <a:cubicBezTo>
                    <a:pt x="799406" y="4945354"/>
                    <a:pt x="0" y="3918382"/>
                    <a:pt x="0" y="2704699"/>
                  </a:cubicBezTo>
                  <a:cubicBezTo>
                    <a:pt x="0" y="1210935"/>
                    <a:pt x="1210935" y="0"/>
                    <a:pt x="2704699" y="0"/>
                  </a:cubicBezTo>
                  <a:close/>
                </a:path>
              </a:pathLst>
            </a:custGeom>
          </p:spPr>
        </p:pic>
      </p:grpSp>
      <p:grpSp>
        <p:nvGrpSpPr>
          <p:cNvPr id="52" name="组合 51"/>
          <p:cNvGrpSpPr/>
          <p:nvPr/>
        </p:nvGrpSpPr>
        <p:grpSpPr>
          <a:xfrm>
            <a:off x="729652" y="4162707"/>
            <a:ext cx="1432554" cy="537869"/>
            <a:chOff x="810132" y="3175366"/>
            <a:chExt cx="1432554" cy="537869"/>
          </a:xfrm>
        </p:grpSpPr>
        <p:sp>
          <p:nvSpPr>
            <p:cNvPr id="41" name="流程图: 终止 40"/>
            <p:cNvSpPr/>
            <p:nvPr/>
          </p:nvSpPr>
          <p:spPr>
            <a:xfrm>
              <a:off x="810132" y="3175366"/>
              <a:ext cx="1432554" cy="537869"/>
            </a:xfrm>
            <a:prstGeom prst="flowChartTerminator">
              <a:avLst/>
            </a:prstGeom>
            <a:solidFill>
              <a:schemeClr val="bg1">
                <a:lumMod val="50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27213" tIns="13606" rIns="27213" bIns="13606" anchor="ctr" anchorCtr="1"/>
            <a:lstStyle/>
            <a:p>
              <a:pPr indent="-53340" algn="r" defTabSz="362585">
                <a:lnSpc>
                  <a:spcPct val="90000"/>
                </a:lnSpc>
                <a:spcBef>
                  <a:spcPct val="20000"/>
                </a:spcBef>
                <a:buClr>
                  <a:srgbClr val="CC9900"/>
                </a:buClr>
                <a:buSzPct val="100000"/>
              </a:pPr>
              <a:r>
                <a:rPr lang="zh-CN" altLang="en-US" sz="1200" b="1" dirty="0">
                  <a:solidFill>
                    <a:prstClr val="white"/>
                  </a:solidFill>
                  <a:latin typeface="微软雅黑" panose="020B0503020204020204" pitchFamily="34" charset="-122"/>
                  <a:ea typeface="微软雅黑" panose="020B0503020204020204" pitchFamily="34" charset="-122"/>
                </a:rPr>
                <a:t>          智慧教育</a:t>
              </a:r>
            </a:p>
          </p:txBody>
        </p:sp>
        <p:pic>
          <p:nvPicPr>
            <p:cNvPr id="48" name="图片 47"/>
            <p:cNvPicPr>
              <a:picLocks noChangeAspect="1"/>
            </p:cNvPicPr>
            <p:nvPr/>
          </p:nvPicPr>
          <p:blipFill>
            <a:blip r:embed="rId6"/>
            <a:srcRect l="10875" t="993" r="17413"/>
            <a:stretch>
              <a:fillRect/>
            </a:stretch>
          </p:blipFill>
          <p:spPr>
            <a:xfrm>
              <a:off x="810132" y="3176100"/>
              <a:ext cx="536400" cy="536400"/>
            </a:xfrm>
            <a:custGeom>
              <a:avLst/>
              <a:gdLst>
                <a:gd name="connsiteX0" fmla="*/ 1362693 w 2725386"/>
                <a:gd name="connsiteY0" fmla="*/ 0 h 2725386"/>
                <a:gd name="connsiteX1" fmla="*/ 2725386 w 2725386"/>
                <a:gd name="connsiteY1" fmla="*/ 1362693 h 2725386"/>
                <a:gd name="connsiteX2" fmla="*/ 1362693 w 2725386"/>
                <a:gd name="connsiteY2" fmla="*/ 2725386 h 2725386"/>
                <a:gd name="connsiteX3" fmla="*/ 0 w 2725386"/>
                <a:gd name="connsiteY3" fmla="*/ 1362693 h 2725386"/>
                <a:gd name="connsiteX4" fmla="*/ 1362693 w 2725386"/>
                <a:gd name="connsiteY4" fmla="*/ 0 h 2725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386" h="2725386">
                  <a:moveTo>
                    <a:pt x="1362693" y="0"/>
                  </a:moveTo>
                  <a:cubicBezTo>
                    <a:pt x="2115288" y="0"/>
                    <a:pt x="2725386" y="610098"/>
                    <a:pt x="2725386" y="1362693"/>
                  </a:cubicBezTo>
                  <a:cubicBezTo>
                    <a:pt x="2725386" y="2115288"/>
                    <a:pt x="2115288" y="2725386"/>
                    <a:pt x="1362693" y="2725386"/>
                  </a:cubicBezTo>
                  <a:cubicBezTo>
                    <a:pt x="610098" y="2725386"/>
                    <a:pt x="0" y="2115288"/>
                    <a:pt x="0" y="1362693"/>
                  </a:cubicBezTo>
                  <a:cubicBezTo>
                    <a:pt x="0" y="610098"/>
                    <a:pt x="610098" y="0"/>
                    <a:pt x="1362693" y="0"/>
                  </a:cubicBezTo>
                  <a:close/>
                </a:path>
              </a:pathLst>
            </a:custGeom>
          </p:spPr>
        </p:pic>
      </p:grpSp>
      <p:grpSp>
        <p:nvGrpSpPr>
          <p:cNvPr id="50" name="组合 49"/>
          <p:cNvGrpSpPr/>
          <p:nvPr/>
        </p:nvGrpSpPr>
        <p:grpSpPr>
          <a:xfrm>
            <a:off x="729652" y="5125127"/>
            <a:ext cx="1451604" cy="537869"/>
            <a:chOff x="791082" y="5144840"/>
            <a:chExt cx="1451604" cy="537869"/>
          </a:xfrm>
        </p:grpSpPr>
        <p:sp>
          <p:nvSpPr>
            <p:cNvPr id="42" name="流程图: 终止 41"/>
            <p:cNvSpPr/>
            <p:nvPr/>
          </p:nvSpPr>
          <p:spPr>
            <a:xfrm>
              <a:off x="810132" y="5144840"/>
              <a:ext cx="1432554" cy="537869"/>
            </a:xfrm>
            <a:prstGeom prst="flowChartTerminator">
              <a:avLst/>
            </a:prstGeom>
            <a:solidFill>
              <a:schemeClr val="bg1">
                <a:lumMod val="50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27213" tIns="13606" rIns="27213" bIns="13606" anchor="ctr" anchorCtr="1"/>
            <a:lstStyle/>
            <a:p>
              <a:pPr indent="-53340" algn="r" defTabSz="362585">
                <a:lnSpc>
                  <a:spcPct val="90000"/>
                </a:lnSpc>
                <a:spcBef>
                  <a:spcPct val="20000"/>
                </a:spcBef>
                <a:buClr>
                  <a:srgbClr val="CC9900"/>
                </a:buClr>
                <a:buSzPct val="100000"/>
              </a:pPr>
              <a:r>
                <a:rPr lang="en-US" altLang="zh-CN" sz="1200" b="1" dirty="0">
                  <a:solidFill>
                    <a:prstClr val="white"/>
                  </a:solidFill>
                  <a:latin typeface="微软雅黑" panose="020B0503020204020204" pitchFamily="34" charset="-122"/>
                  <a:ea typeface="微软雅黑" panose="020B0503020204020204" pitchFamily="34" charset="-122"/>
                </a:rPr>
                <a:t>…</a:t>
              </a:r>
              <a:endParaRPr lang="zh-CN" altLang="en-US" sz="1200" b="1" dirty="0">
                <a:solidFill>
                  <a:prstClr val="white"/>
                </a:solidFill>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7"/>
            <a:srcRect l="14645" r="21883"/>
            <a:stretch>
              <a:fillRect/>
            </a:stretch>
          </p:blipFill>
          <p:spPr>
            <a:xfrm>
              <a:off x="791082" y="5145574"/>
              <a:ext cx="536400" cy="536400"/>
            </a:xfrm>
            <a:custGeom>
              <a:avLst/>
              <a:gdLst>
                <a:gd name="connsiteX0" fmla="*/ 1463040 w 2926080"/>
                <a:gd name="connsiteY0" fmla="*/ 0 h 2926080"/>
                <a:gd name="connsiteX1" fmla="*/ 2926080 w 2926080"/>
                <a:gd name="connsiteY1" fmla="*/ 1463040 h 2926080"/>
                <a:gd name="connsiteX2" fmla="*/ 1463040 w 2926080"/>
                <a:gd name="connsiteY2" fmla="*/ 2926080 h 2926080"/>
                <a:gd name="connsiteX3" fmla="*/ 0 w 2926080"/>
                <a:gd name="connsiteY3" fmla="*/ 1463040 h 2926080"/>
                <a:gd name="connsiteX4" fmla="*/ 1463040 w 2926080"/>
                <a:gd name="connsiteY4" fmla="*/ 0 h 292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6080" h="2926080">
                  <a:moveTo>
                    <a:pt x="1463040" y="0"/>
                  </a:moveTo>
                  <a:cubicBezTo>
                    <a:pt x="2271055" y="0"/>
                    <a:pt x="2926080" y="655025"/>
                    <a:pt x="2926080" y="1463040"/>
                  </a:cubicBezTo>
                  <a:cubicBezTo>
                    <a:pt x="2926080" y="2271055"/>
                    <a:pt x="2271055" y="2926080"/>
                    <a:pt x="1463040" y="2926080"/>
                  </a:cubicBezTo>
                  <a:cubicBezTo>
                    <a:pt x="655025" y="2926080"/>
                    <a:pt x="0" y="2271055"/>
                    <a:pt x="0" y="1463040"/>
                  </a:cubicBezTo>
                  <a:cubicBezTo>
                    <a:pt x="0" y="655025"/>
                    <a:pt x="655025" y="0"/>
                    <a:pt x="1463040" y="0"/>
                  </a:cubicBezTo>
                  <a:close/>
                </a:path>
              </a:pathLst>
            </a:custGeom>
          </p:spPr>
        </p:pic>
      </p:grpSp>
      <p:cxnSp>
        <p:nvCxnSpPr>
          <p:cNvPr id="70" name="连接符: 肘形 69"/>
          <p:cNvCxnSpPr/>
          <p:nvPr/>
        </p:nvCxnSpPr>
        <p:spPr>
          <a:xfrm>
            <a:off x="2162206" y="1535489"/>
            <a:ext cx="599442" cy="1933731"/>
          </a:xfrm>
          <a:prstGeom prst="bentConnector3">
            <a:avLst/>
          </a:prstGeom>
          <a:ln w="12700">
            <a:solidFill>
              <a:schemeClr val="bg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连接符: 肘形 71"/>
          <p:cNvCxnSpPr/>
          <p:nvPr/>
        </p:nvCxnSpPr>
        <p:spPr>
          <a:xfrm flipV="1">
            <a:off x="2171762" y="3469220"/>
            <a:ext cx="589886" cy="1924842"/>
          </a:xfrm>
          <a:prstGeom prst="bentConnector3">
            <a:avLst/>
          </a:prstGeom>
          <a:ln w="12700">
            <a:solidFill>
              <a:schemeClr val="bg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reeform 8"/>
          <p:cNvSpPr/>
          <p:nvPr/>
        </p:nvSpPr>
        <p:spPr bwMode="auto">
          <a:xfrm>
            <a:off x="2622132" y="1658073"/>
            <a:ext cx="4769485" cy="2635250"/>
          </a:xfrm>
          <a:custGeom>
            <a:avLst/>
            <a:gdLst/>
            <a:ahLst/>
            <a:cxnLst>
              <a:cxn ang="0">
                <a:pos x="5492" y="1876"/>
              </a:cxn>
              <a:cxn ang="0">
                <a:pos x="5426" y="1682"/>
              </a:cxn>
              <a:cxn ang="0">
                <a:pos x="5326" y="1506"/>
              </a:cxn>
              <a:cxn ang="0">
                <a:pos x="5198" y="1350"/>
              </a:cxn>
              <a:cxn ang="0">
                <a:pos x="5046" y="1220"/>
              </a:cxn>
              <a:cxn ang="0">
                <a:pos x="4874" y="1116"/>
              </a:cxn>
              <a:cxn ang="0">
                <a:pos x="4682" y="1042"/>
              </a:cxn>
              <a:cxn ang="0">
                <a:pos x="4476" y="1004"/>
              </a:cxn>
              <a:cxn ang="0">
                <a:pos x="4302" y="1002"/>
              </a:cxn>
              <a:cxn ang="0">
                <a:pos x="4184" y="898"/>
              </a:cxn>
              <a:cxn ang="0">
                <a:pos x="4060" y="694"/>
              </a:cxn>
              <a:cxn ang="0">
                <a:pos x="3908" y="512"/>
              </a:cxn>
              <a:cxn ang="0">
                <a:pos x="3732" y="352"/>
              </a:cxn>
              <a:cxn ang="0">
                <a:pos x="3534" y="218"/>
              </a:cxn>
              <a:cxn ang="0">
                <a:pos x="3316" y="114"/>
              </a:cxn>
              <a:cxn ang="0">
                <a:pos x="3084" y="42"/>
              </a:cxn>
              <a:cxn ang="0">
                <a:pos x="2838" y="4"/>
              </a:cxn>
              <a:cxn ang="0">
                <a:pos x="2630" y="2"/>
              </a:cxn>
              <a:cxn ang="0">
                <a:pos x="2318" y="46"/>
              </a:cxn>
              <a:cxn ang="0">
                <a:pos x="2026" y="146"/>
              </a:cxn>
              <a:cxn ang="0">
                <a:pos x="1764" y="296"/>
              </a:cxn>
              <a:cxn ang="0">
                <a:pos x="1532" y="490"/>
              </a:cxn>
              <a:cxn ang="0">
                <a:pos x="1340" y="724"/>
              </a:cxn>
              <a:cxn ang="0">
                <a:pos x="1194" y="988"/>
              </a:cxn>
              <a:cxn ang="0">
                <a:pos x="1096" y="1280"/>
              </a:cxn>
              <a:cxn ang="0">
                <a:pos x="1058" y="1514"/>
              </a:cxn>
              <a:cxn ang="0">
                <a:pos x="908" y="1500"/>
              </a:cxn>
              <a:cxn ang="0">
                <a:pos x="770" y="1510"/>
              </a:cxn>
              <a:cxn ang="0">
                <a:pos x="596" y="1556"/>
              </a:cxn>
              <a:cxn ang="0">
                <a:pos x="436" y="1632"/>
              </a:cxn>
              <a:cxn ang="0">
                <a:pos x="296" y="1736"/>
              </a:cxn>
              <a:cxn ang="0">
                <a:pos x="180" y="1864"/>
              </a:cxn>
              <a:cxn ang="0">
                <a:pos x="90" y="2014"/>
              </a:cxn>
              <a:cxn ang="0">
                <a:pos x="28" y="2182"/>
              </a:cxn>
              <a:cxn ang="0">
                <a:pos x="0" y="2362"/>
              </a:cxn>
              <a:cxn ang="0">
                <a:pos x="4" y="2500"/>
              </a:cxn>
              <a:cxn ang="0">
                <a:pos x="40" y="2678"/>
              </a:cxn>
              <a:cxn ang="0">
                <a:pos x="110" y="2840"/>
              </a:cxn>
              <a:cxn ang="0">
                <a:pos x="206" y="2986"/>
              </a:cxn>
              <a:cxn ang="0">
                <a:pos x="330" y="3108"/>
              </a:cxn>
              <a:cxn ang="0">
                <a:pos x="474" y="3206"/>
              </a:cxn>
              <a:cxn ang="0">
                <a:pos x="638" y="3276"/>
              </a:cxn>
              <a:cxn ang="0">
                <a:pos x="814" y="3312"/>
              </a:cxn>
              <a:cxn ang="0">
                <a:pos x="5486" y="3316"/>
              </a:cxn>
              <a:cxn ang="0">
                <a:pos x="5620" y="3302"/>
              </a:cxn>
              <a:cxn ang="0">
                <a:pos x="5746" y="3264"/>
              </a:cxn>
              <a:cxn ang="0">
                <a:pos x="5860" y="3202"/>
              </a:cxn>
              <a:cxn ang="0">
                <a:pos x="5958" y="3120"/>
              </a:cxn>
              <a:cxn ang="0">
                <a:pos x="6040" y="3022"/>
              </a:cxn>
              <a:cxn ang="0">
                <a:pos x="6102" y="2908"/>
              </a:cxn>
              <a:cxn ang="0">
                <a:pos x="6140" y="2782"/>
              </a:cxn>
              <a:cxn ang="0">
                <a:pos x="6154" y="2646"/>
              </a:cxn>
              <a:cxn ang="0">
                <a:pos x="6146" y="2548"/>
              </a:cxn>
              <a:cxn ang="0">
                <a:pos x="6116" y="2422"/>
              </a:cxn>
              <a:cxn ang="0">
                <a:pos x="6062" y="2308"/>
              </a:cxn>
              <a:cxn ang="0">
                <a:pos x="5988" y="2206"/>
              </a:cxn>
              <a:cxn ang="0">
                <a:pos x="5898" y="2120"/>
              </a:cxn>
              <a:cxn ang="0">
                <a:pos x="5792" y="2054"/>
              </a:cxn>
              <a:cxn ang="0">
                <a:pos x="5674" y="2006"/>
              </a:cxn>
              <a:cxn ang="0">
                <a:pos x="5546" y="1982"/>
              </a:cxn>
            </a:cxnLst>
            <a:rect l="0" t="0" r="r" b="b"/>
            <a:pathLst>
              <a:path w="6154" h="3316">
                <a:moveTo>
                  <a:pt x="5512" y="1980"/>
                </a:moveTo>
                <a:lnTo>
                  <a:pt x="5512" y="1980"/>
                </a:lnTo>
                <a:lnTo>
                  <a:pt x="5504" y="1928"/>
                </a:lnTo>
                <a:lnTo>
                  <a:pt x="5492" y="1876"/>
                </a:lnTo>
                <a:lnTo>
                  <a:pt x="5478" y="1826"/>
                </a:lnTo>
                <a:lnTo>
                  <a:pt x="5462" y="1778"/>
                </a:lnTo>
                <a:lnTo>
                  <a:pt x="5446" y="1730"/>
                </a:lnTo>
                <a:lnTo>
                  <a:pt x="5426" y="1682"/>
                </a:lnTo>
                <a:lnTo>
                  <a:pt x="5404" y="1636"/>
                </a:lnTo>
                <a:lnTo>
                  <a:pt x="5380" y="1592"/>
                </a:lnTo>
                <a:lnTo>
                  <a:pt x="5354" y="1548"/>
                </a:lnTo>
                <a:lnTo>
                  <a:pt x="5326" y="1506"/>
                </a:lnTo>
                <a:lnTo>
                  <a:pt x="5296" y="1466"/>
                </a:lnTo>
                <a:lnTo>
                  <a:pt x="5266" y="1426"/>
                </a:lnTo>
                <a:lnTo>
                  <a:pt x="5234" y="1388"/>
                </a:lnTo>
                <a:lnTo>
                  <a:pt x="5198" y="1350"/>
                </a:lnTo>
                <a:lnTo>
                  <a:pt x="5162" y="1316"/>
                </a:lnTo>
                <a:lnTo>
                  <a:pt x="5126" y="1282"/>
                </a:lnTo>
                <a:lnTo>
                  <a:pt x="5086" y="1250"/>
                </a:lnTo>
                <a:lnTo>
                  <a:pt x="5046" y="1220"/>
                </a:lnTo>
                <a:lnTo>
                  <a:pt x="5006" y="1190"/>
                </a:lnTo>
                <a:lnTo>
                  <a:pt x="4962" y="1164"/>
                </a:lnTo>
                <a:lnTo>
                  <a:pt x="4918" y="1138"/>
                </a:lnTo>
                <a:lnTo>
                  <a:pt x="4874" y="1116"/>
                </a:lnTo>
                <a:lnTo>
                  <a:pt x="4826" y="1094"/>
                </a:lnTo>
                <a:lnTo>
                  <a:pt x="4780" y="1074"/>
                </a:lnTo>
                <a:lnTo>
                  <a:pt x="4732" y="1058"/>
                </a:lnTo>
                <a:lnTo>
                  <a:pt x="4682" y="1042"/>
                </a:lnTo>
                <a:lnTo>
                  <a:pt x="4632" y="1030"/>
                </a:lnTo>
                <a:lnTo>
                  <a:pt x="4580" y="1020"/>
                </a:lnTo>
                <a:lnTo>
                  <a:pt x="4528" y="1010"/>
                </a:lnTo>
                <a:lnTo>
                  <a:pt x="4476" y="1004"/>
                </a:lnTo>
                <a:lnTo>
                  <a:pt x="4422" y="1002"/>
                </a:lnTo>
                <a:lnTo>
                  <a:pt x="4368" y="1000"/>
                </a:lnTo>
                <a:lnTo>
                  <a:pt x="4368" y="1000"/>
                </a:lnTo>
                <a:lnTo>
                  <a:pt x="4302" y="1002"/>
                </a:lnTo>
                <a:lnTo>
                  <a:pt x="4236" y="1008"/>
                </a:lnTo>
                <a:lnTo>
                  <a:pt x="4236" y="1008"/>
                </a:lnTo>
                <a:lnTo>
                  <a:pt x="4212" y="952"/>
                </a:lnTo>
                <a:lnTo>
                  <a:pt x="4184" y="898"/>
                </a:lnTo>
                <a:lnTo>
                  <a:pt x="4156" y="846"/>
                </a:lnTo>
                <a:lnTo>
                  <a:pt x="4126" y="794"/>
                </a:lnTo>
                <a:lnTo>
                  <a:pt x="4094" y="744"/>
                </a:lnTo>
                <a:lnTo>
                  <a:pt x="4060" y="694"/>
                </a:lnTo>
                <a:lnTo>
                  <a:pt x="4024" y="646"/>
                </a:lnTo>
                <a:lnTo>
                  <a:pt x="3988" y="600"/>
                </a:lnTo>
                <a:lnTo>
                  <a:pt x="3948" y="554"/>
                </a:lnTo>
                <a:lnTo>
                  <a:pt x="3908" y="512"/>
                </a:lnTo>
                <a:lnTo>
                  <a:pt x="3866" y="470"/>
                </a:lnTo>
                <a:lnTo>
                  <a:pt x="3822" y="428"/>
                </a:lnTo>
                <a:lnTo>
                  <a:pt x="3778" y="390"/>
                </a:lnTo>
                <a:lnTo>
                  <a:pt x="3732" y="352"/>
                </a:lnTo>
                <a:lnTo>
                  <a:pt x="3684" y="316"/>
                </a:lnTo>
                <a:lnTo>
                  <a:pt x="3636" y="282"/>
                </a:lnTo>
                <a:lnTo>
                  <a:pt x="3586" y="248"/>
                </a:lnTo>
                <a:lnTo>
                  <a:pt x="3534" y="218"/>
                </a:lnTo>
                <a:lnTo>
                  <a:pt x="3482" y="190"/>
                </a:lnTo>
                <a:lnTo>
                  <a:pt x="3428" y="162"/>
                </a:lnTo>
                <a:lnTo>
                  <a:pt x="3372" y="138"/>
                </a:lnTo>
                <a:lnTo>
                  <a:pt x="3316" y="114"/>
                </a:lnTo>
                <a:lnTo>
                  <a:pt x="3260" y="92"/>
                </a:lnTo>
                <a:lnTo>
                  <a:pt x="3202" y="74"/>
                </a:lnTo>
                <a:lnTo>
                  <a:pt x="3144" y="56"/>
                </a:lnTo>
                <a:lnTo>
                  <a:pt x="3084" y="42"/>
                </a:lnTo>
                <a:lnTo>
                  <a:pt x="3024" y="30"/>
                </a:lnTo>
                <a:lnTo>
                  <a:pt x="2962" y="18"/>
                </a:lnTo>
                <a:lnTo>
                  <a:pt x="2900" y="10"/>
                </a:lnTo>
                <a:lnTo>
                  <a:pt x="2838" y="4"/>
                </a:lnTo>
                <a:lnTo>
                  <a:pt x="2774" y="0"/>
                </a:lnTo>
                <a:lnTo>
                  <a:pt x="2710" y="0"/>
                </a:lnTo>
                <a:lnTo>
                  <a:pt x="2710" y="0"/>
                </a:lnTo>
                <a:lnTo>
                  <a:pt x="2630" y="2"/>
                </a:lnTo>
                <a:lnTo>
                  <a:pt x="2550" y="8"/>
                </a:lnTo>
                <a:lnTo>
                  <a:pt x="2472" y="16"/>
                </a:lnTo>
                <a:lnTo>
                  <a:pt x="2394" y="30"/>
                </a:lnTo>
                <a:lnTo>
                  <a:pt x="2318" y="46"/>
                </a:lnTo>
                <a:lnTo>
                  <a:pt x="2242" y="66"/>
                </a:lnTo>
                <a:lnTo>
                  <a:pt x="2168" y="90"/>
                </a:lnTo>
                <a:lnTo>
                  <a:pt x="2096" y="116"/>
                </a:lnTo>
                <a:lnTo>
                  <a:pt x="2026" y="146"/>
                </a:lnTo>
                <a:lnTo>
                  <a:pt x="1958" y="180"/>
                </a:lnTo>
                <a:lnTo>
                  <a:pt x="1892" y="216"/>
                </a:lnTo>
                <a:lnTo>
                  <a:pt x="1826" y="256"/>
                </a:lnTo>
                <a:lnTo>
                  <a:pt x="1764" y="296"/>
                </a:lnTo>
                <a:lnTo>
                  <a:pt x="1702" y="342"/>
                </a:lnTo>
                <a:lnTo>
                  <a:pt x="1644" y="388"/>
                </a:lnTo>
                <a:lnTo>
                  <a:pt x="1586" y="438"/>
                </a:lnTo>
                <a:lnTo>
                  <a:pt x="1532" y="490"/>
                </a:lnTo>
                <a:lnTo>
                  <a:pt x="1480" y="546"/>
                </a:lnTo>
                <a:lnTo>
                  <a:pt x="1432" y="602"/>
                </a:lnTo>
                <a:lnTo>
                  <a:pt x="1386" y="662"/>
                </a:lnTo>
                <a:lnTo>
                  <a:pt x="1340" y="724"/>
                </a:lnTo>
                <a:lnTo>
                  <a:pt x="1300" y="786"/>
                </a:lnTo>
                <a:lnTo>
                  <a:pt x="1262" y="852"/>
                </a:lnTo>
                <a:lnTo>
                  <a:pt x="1226" y="920"/>
                </a:lnTo>
                <a:lnTo>
                  <a:pt x="1194" y="988"/>
                </a:lnTo>
                <a:lnTo>
                  <a:pt x="1164" y="1058"/>
                </a:lnTo>
                <a:lnTo>
                  <a:pt x="1138" y="1132"/>
                </a:lnTo>
                <a:lnTo>
                  <a:pt x="1116" y="1204"/>
                </a:lnTo>
                <a:lnTo>
                  <a:pt x="1096" y="1280"/>
                </a:lnTo>
                <a:lnTo>
                  <a:pt x="1080" y="1356"/>
                </a:lnTo>
                <a:lnTo>
                  <a:pt x="1068" y="1434"/>
                </a:lnTo>
                <a:lnTo>
                  <a:pt x="1058" y="1514"/>
                </a:lnTo>
                <a:lnTo>
                  <a:pt x="1058" y="1514"/>
                </a:lnTo>
                <a:lnTo>
                  <a:pt x="1022" y="1508"/>
                </a:lnTo>
                <a:lnTo>
                  <a:pt x="984" y="1504"/>
                </a:lnTo>
                <a:lnTo>
                  <a:pt x="946" y="1500"/>
                </a:lnTo>
                <a:lnTo>
                  <a:pt x="908" y="1500"/>
                </a:lnTo>
                <a:lnTo>
                  <a:pt x="908" y="1500"/>
                </a:lnTo>
                <a:lnTo>
                  <a:pt x="860" y="1502"/>
                </a:lnTo>
                <a:lnTo>
                  <a:pt x="814" y="1504"/>
                </a:lnTo>
                <a:lnTo>
                  <a:pt x="770" y="1510"/>
                </a:lnTo>
                <a:lnTo>
                  <a:pt x="724" y="1518"/>
                </a:lnTo>
                <a:lnTo>
                  <a:pt x="680" y="1528"/>
                </a:lnTo>
                <a:lnTo>
                  <a:pt x="638" y="1540"/>
                </a:lnTo>
                <a:lnTo>
                  <a:pt x="596" y="1556"/>
                </a:lnTo>
                <a:lnTo>
                  <a:pt x="554" y="1572"/>
                </a:lnTo>
                <a:lnTo>
                  <a:pt x="514" y="1590"/>
                </a:lnTo>
                <a:lnTo>
                  <a:pt x="474" y="1610"/>
                </a:lnTo>
                <a:lnTo>
                  <a:pt x="436" y="1632"/>
                </a:lnTo>
                <a:lnTo>
                  <a:pt x="400" y="1656"/>
                </a:lnTo>
                <a:lnTo>
                  <a:pt x="364" y="1680"/>
                </a:lnTo>
                <a:lnTo>
                  <a:pt x="330" y="1708"/>
                </a:lnTo>
                <a:lnTo>
                  <a:pt x="296" y="1736"/>
                </a:lnTo>
                <a:lnTo>
                  <a:pt x="266" y="1766"/>
                </a:lnTo>
                <a:lnTo>
                  <a:pt x="236" y="1798"/>
                </a:lnTo>
                <a:lnTo>
                  <a:pt x="206" y="1830"/>
                </a:lnTo>
                <a:lnTo>
                  <a:pt x="180" y="1864"/>
                </a:lnTo>
                <a:lnTo>
                  <a:pt x="154" y="1900"/>
                </a:lnTo>
                <a:lnTo>
                  <a:pt x="130" y="1938"/>
                </a:lnTo>
                <a:lnTo>
                  <a:pt x="110" y="1976"/>
                </a:lnTo>
                <a:lnTo>
                  <a:pt x="90" y="2014"/>
                </a:lnTo>
                <a:lnTo>
                  <a:pt x="70" y="2054"/>
                </a:lnTo>
                <a:lnTo>
                  <a:pt x="54" y="2096"/>
                </a:lnTo>
                <a:lnTo>
                  <a:pt x="40" y="2138"/>
                </a:lnTo>
                <a:lnTo>
                  <a:pt x="28" y="2182"/>
                </a:lnTo>
                <a:lnTo>
                  <a:pt x="18" y="2224"/>
                </a:lnTo>
                <a:lnTo>
                  <a:pt x="10" y="2270"/>
                </a:lnTo>
                <a:lnTo>
                  <a:pt x="4" y="2316"/>
                </a:lnTo>
                <a:lnTo>
                  <a:pt x="0" y="2362"/>
                </a:lnTo>
                <a:lnTo>
                  <a:pt x="0" y="2408"/>
                </a:lnTo>
                <a:lnTo>
                  <a:pt x="0" y="2408"/>
                </a:lnTo>
                <a:lnTo>
                  <a:pt x="0" y="2454"/>
                </a:lnTo>
                <a:lnTo>
                  <a:pt x="4" y="2500"/>
                </a:lnTo>
                <a:lnTo>
                  <a:pt x="10" y="2546"/>
                </a:lnTo>
                <a:lnTo>
                  <a:pt x="18" y="2590"/>
                </a:lnTo>
                <a:lnTo>
                  <a:pt x="28" y="2634"/>
                </a:lnTo>
                <a:lnTo>
                  <a:pt x="40" y="2678"/>
                </a:lnTo>
                <a:lnTo>
                  <a:pt x="54" y="2720"/>
                </a:lnTo>
                <a:lnTo>
                  <a:pt x="70" y="2762"/>
                </a:lnTo>
                <a:lnTo>
                  <a:pt x="90" y="2802"/>
                </a:lnTo>
                <a:lnTo>
                  <a:pt x="110" y="2840"/>
                </a:lnTo>
                <a:lnTo>
                  <a:pt x="130" y="2878"/>
                </a:lnTo>
                <a:lnTo>
                  <a:pt x="154" y="2916"/>
                </a:lnTo>
                <a:lnTo>
                  <a:pt x="180" y="2952"/>
                </a:lnTo>
                <a:lnTo>
                  <a:pt x="206" y="2986"/>
                </a:lnTo>
                <a:lnTo>
                  <a:pt x="236" y="3018"/>
                </a:lnTo>
                <a:lnTo>
                  <a:pt x="266" y="3050"/>
                </a:lnTo>
                <a:lnTo>
                  <a:pt x="296" y="3080"/>
                </a:lnTo>
                <a:lnTo>
                  <a:pt x="330" y="3108"/>
                </a:lnTo>
                <a:lnTo>
                  <a:pt x="364" y="3136"/>
                </a:lnTo>
                <a:lnTo>
                  <a:pt x="400" y="3160"/>
                </a:lnTo>
                <a:lnTo>
                  <a:pt x="436" y="3184"/>
                </a:lnTo>
                <a:lnTo>
                  <a:pt x="474" y="3206"/>
                </a:lnTo>
                <a:lnTo>
                  <a:pt x="514" y="3226"/>
                </a:lnTo>
                <a:lnTo>
                  <a:pt x="554" y="3244"/>
                </a:lnTo>
                <a:lnTo>
                  <a:pt x="596" y="3260"/>
                </a:lnTo>
                <a:lnTo>
                  <a:pt x="638" y="3276"/>
                </a:lnTo>
                <a:lnTo>
                  <a:pt x="680" y="3288"/>
                </a:lnTo>
                <a:lnTo>
                  <a:pt x="724" y="3298"/>
                </a:lnTo>
                <a:lnTo>
                  <a:pt x="770" y="3306"/>
                </a:lnTo>
                <a:lnTo>
                  <a:pt x="814" y="3312"/>
                </a:lnTo>
                <a:lnTo>
                  <a:pt x="860" y="3314"/>
                </a:lnTo>
                <a:lnTo>
                  <a:pt x="908" y="3316"/>
                </a:lnTo>
                <a:lnTo>
                  <a:pt x="5486" y="3316"/>
                </a:lnTo>
                <a:lnTo>
                  <a:pt x="5486" y="3316"/>
                </a:lnTo>
                <a:lnTo>
                  <a:pt x="5520" y="3316"/>
                </a:lnTo>
                <a:lnTo>
                  <a:pt x="5554" y="3312"/>
                </a:lnTo>
                <a:lnTo>
                  <a:pt x="5588" y="3308"/>
                </a:lnTo>
                <a:lnTo>
                  <a:pt x="5620" y="3302"/>
                </a:lnTo>
                <a:lnTo>
                  <a:pt x="5652" y="3294"/>
                </a:lnTo>
                <a:lnTo>
                  <a:pt x="5684" y="3286"/>
                </a:lnTo>
                <a:lnTo>
                  <a:pt x="5716" y="3276"/>
                </a:lnTo>
                <a:lnTo>
                  <a:pt x="5746" y="3264"/>
                </a:lnTo>
                <a:lnTo>
                  <a:pt x="5776" y="3250"/>
                </a:lnTo>
                <a:lnTo>
                  <a:pt x="5804" y="3236"/>
                </a:lnTo>
                <a:lnTo>
                  <a:pt x="5832" y="3220"/>
                </a:lnTo>
                <a:lnTo>
                  <a:pt x="5860" y="3202"/>
                </a:lnTo>
                <a:lnTo>
                  <a:pt x="5886" y="3184"/>
                </a:lnTo>
                <a:lnTo>
                  <a:pt x="5910" y="3164"/>
                </a:lnTo>
                <a:lnTo>
                  <a:pt x="5934" y="3142"/>
                </a:lnTo>
                <a:lnTo>
                  <a:pt x="5958" y="3120"/>
                </a:lnTo>
                <a:lnTo>
                  <a:pt x="5980" y="3096"/>
                </a:lnTo>
                <a:lnTo>
                  <a:pt x="6002" y="3072"/>
                </a:lnTo>
                <a:lnTo>
                  <a:pt x="6022" y="3048"/>
                </a:lnTo>
                <a:lnTo>
                  <a:pt x="6040" y="3022"/>
                </a:lnTo>
                <a:lnTo>
                  <a:pt x="6058" y="2994"/>
                </a:lnTo>
                <a:lnTo>
                  <a:pt x="6074" y="2966"/>
                </a:lnTo>
                <a:lnTo>
                  <a:pt x="6088" y="2938"/>
                </a:lnTo>
                <a:lnTo>
                  <a:pt x="6102" y="2908"/>
                </a:lnTo>
                <a:lnTo>
                  <a:pt x="6114" y="2878"/>
                </a:lnTo>
                <a:lnTo>
                  <a:pt x="6124" y="2846"/>
                </a:lnTo>
                <a:lnTo>
                  <a:pt x="6134" y="2814"/>
                </a:lnTo>
                <a:lnTo>
                  <a:pt x="6140" y="2782"/>
                </a:lnTo>
                <a:lnTo>
                  <a:pt x="6146" y="2748"/>
                </a:lnTo>
                <a:lnTo>
                  <a:pt x="6150" y="2716"/>
                </a:lnTo>
                <a:lnTo>
                  <a:pt x="6154" y="2682"/>
                </a:lnTo>
                <a:lnTo>
                  <a:pt x="6154" y="2646"/>
                </a:lnTo>
                <a:lnTo>
                  <a:pt x="6154" y="2646"/>
                </a:lnTo>
                <a:lnTo>
                  <a:pt x="6154" y="2614"/>
                </a:lnTo>
                <a:lnTo>
                  <a:pt x="6150" y="2580"/>
                </a:lnTo>
                <a:lnTo>
                  <a:pt x="6146" y="2548"/>
                </a:lnTo>
                <a:lnTo>
                  <a:pt x="6142" y="2516"/>
                </a:lnTo>
                <a:lnTo>
                  <a:pt x="6134" y="2484"/>
                </a:lnTo>
                <a:lnTo>
                  <a:pt x="6126" y="2452"/>
                </a:lnTo>
                <a:lnTo>
                  <a:pt x="6116" y="2422"/>
                </a:lnTo>
                <a:lnTo>
                  <a:pt x="6104" y="2392"/>
                </a:lnTo>
                <a:lnTo>
                  <a:pt x="6092" y="2364"/>
                </a:lnTo>
                <a:lnTo>
                  <a:pt x="6078" y="2336"/>
                </a:lnTo>
                <a:lnTo>
                  <a:pt x="6062" y="2308"/>
                </a:lnTo>
                <a:lnTo>
                  <a:pt x="6046" y="2282"/>
                </a:lnTo>
                <a:lnTo>
                  <a:pt x="6028" y="2256"/>
                </a:lnTo>
                <a:lnTo>
                  <a:pt x="6008" y="2230"/>
                </a:lnTo>
                <a:lnTo>
                  <a:pt x="5988" y="2206"/>
                </a:lnTo>
                <a:lnTo>
                  <a:pt x="5968" y="2184"/>
                </a:lnTo>
                <a:lnTo>
                  <a:pt x="5946" y="2162"/>
                </a:lnTo>
                <a:lnTo>
                  <a:pt x="5922" y="2140"/>
                </a:lnTo>
                <a:lnTo>
                  <a:pt x="5898" y="2120"/>
                </a:lnTo>
                <a:lnTo>
                  <a:pt x="5872" y="2102"/>
                </a:lnTo>
                <a:lnTo>
                  <a:pt x="5846" y="2084"/>
                </a:lnTo>
                <a:lnTo>
                  <a:pt x="5820" y="2068"/>
                </a:lnTo>
                <a:lnTo>
                  <a:pt x="5792" y="2054"/>
                </a:lnTo>
                <a:lnTo>
                  <a:pt x="5764" y="2040"/>
                </a:lnTo>
                <a:lnTo>
                  <a:pt x="5734" y="2026"/>
                </a:lnTo>
                <a:lnTo>
                  <a:pt x="5704" y="2016"/>
                </a:lnTo>
                <a:lnTo>
                  <a:pt x="5674" y="2006"/>
                </a:lnTo>
                <a:lnTo>
                  <a:pt x="5642" y="1998"/>
                </a:lnTo>
                <a:lnTo>
                  <a:pt x="5612" y="1990"/>
                </a:lnTo>
                <a:lnTo>
                  <a:pt x="5578" y="1986"/>
                </a:lnTo>
                <a:lnTo>
                  <a:pt x="5546" y="1982"/>
                </a:lnTo>
                <a:lnTo>
                  <a:pt x="5512" y="1980"/>
                </a:lnTo>
                <a:lnTo>
                  <a:pt x="5512" y="1980"/>
                </a:lnTo>
                <a:close/>
              </a:path>
            </a:pathLst>
          </a:cu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effectLst>
                <a:outerShdw blurRad="38100" dist="38100" dir="2700000" algn="tl">
                  <a:srgbClr val="000000">
                    <a:alpha val="43137"/>
                  </a:srgbClr>
                </a:outerShdw>
              </a:effectLst>
              <a:latin typeface="+mj-lt"/>
            </a:endParaRPr>
          </a:p>
        </p:txBody>
      </p:sp>
      <p:sp>
        <p:nvSpPr>
          <p:cNvPr id="35" name="文本框 34"/>
          <p:cNvSpPr txBox="1"/>
          <p:nvPr/>
        </p:nvSpPr>
        <p:spPr>
          <a:xfrm>
            <a:off x="3702197" y="2541061"/>
            <a:ext cx="2031325"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工业使能平台</a:t>
            </a:r>
          </a:p>
        </p:txBody>
      </p:sp>
      <p:sp>
        <p:nvSpPr>
          <p:cNvPr id="98" name="Rectangle 6"/>
          <p:cNvSpPr>
            <a:spLocks noChangeArrowheads="1"/>
          </p:cNvSpPr>
          <p:nvPr/>
        </p:nvSpPr>
        <p:spPr bwMode="auto">
          <a:xfrm>
            <a:off x="8045913" y="801577"/>
            <a:ext cx="3994809" cy="1729188"/>
          </a:xfrm>
          <a:prstGeom prst="rect">
            <a:avLst/>
          </a:prstGeom>
          <a:solidFill>
            <a:schemeClr val="bg1">
              <a:lumMod val="50000"/>
            </a:schemeClr>
          </a:solidFill>
          <a:ln>
            <a:noFill/>
          </a:ln>
        </p:spPr>
        <p:txBody>
          <a:bodyPr vert="horz" wrap="square" lIns="91413" tIns="143957" rIns="91413" bIns="45706" numCol="1" anchor="t" anchorCtr="0" compatLnSpc="1"/>
          <a:lstStyle/>
          <a:p>
            <a:pPr algn="ctr"/>
            <a:endParaRPr lang="zh-CN" altLang="en-US" sz="2000" dirty="0">
              <a:solidFill>
                <a:schemeClr val="bg1"/>
              </a:solidFill>
              <a:latin typeface="+mj-lt"/>
            </a:endParaRPr>
          </a:p>
        </p:txBody>
      </p:sp>
      <p:sp>
        <p:nvSpPr>
          <p:cNvPr id="105" name="Rectangle 6"/>
          <p:cNvSpPr>
            <a:spLocks noChangeArrowheads="1"/>
          </p:cNvSpPr>
          <p:nvPr/>
        </p:nvSpPr>
        <p:spPr bwMode="auto">
          <a:xfrm>
            <a:off x="8045913" y="2665522"/>
            <a:ext cx="3994809" cy="1629447"/>
          </a:xfrm>
          <a:prstGeom prst="rect">
            <a:avLst/>
          </a:prstGeom>
          <a:solidFill>
            <a:schemeClr val="bg1">
              <a:lumMod val="50000"/>
            </a:schemeClr>
          </a:solidFill>
          <a:ln>
            <a:noFill/>
          </a:ln>
        </p:spPr>
        <p:txBody>
          <a:bodyPr vert="horz" wrap="square" lIns="91413" tIns="143957" rIns="91413" bIns="45706" numCol="1" anchor="t" anchorCtr="0" compatLnSpc="1"/>
          <a:lstStyle/>
          <a:p>
            <a:pPr algn="ctr"/>
            <a:endParaRPr lang="zh-CN" altLang="en-US" sz="2000" dirty="0">
              <a:solidFill>
                <a:schemeClr val="bg1"/>
              </a:solidFill>
              <a:latin typeface="+mj-lt"/>
            </a:endParaRPr>
          </a:p>
        </p:txBody>
      </p:sp>
      <p:sp>
        <p:nvSpPr>
          <p:cNvPr id="106" name="Rectangle 6"/>
          <p:cNvSpPr>
            <a:spLocks noChangeArrowheads="1"/>
          </p:cNvSpPr>
          <p:nvPr/>
        </p:nvSpPr>
        <p:spPr bwMode="auto">
          <a:xfrm>
            <a:off x="8045913" y="4529468"/>
            <a:ext cx="3994809" cy="1597535"/>
          </a:xfrm>
          <a:prstGeom prst="rect">
            <a:avLst/>
          </a:prstGeom>
          <a:solidFill>
            <a:schemeClr val="bg1">
              <a:lumMod val="50000"/>
            </a:schemeClr>
          </a:solidFill>
          <a:ln>
            <a:noFill/>
          </a:ln>
        </p:spPr>
        <p:txBody>
          <a:bodyPr vert="horz" wrap="square" lIns="91413" tIns="143957" rIns="91413" bIns="45706" numCol="1" anchor="t" anchorCtr="0" compatLnSpc="1"/>
          <a:lstStyle/>
          <a:p>
            <a:pPr algn="ctr"/>
            <a:endParaRPr lang="zh-CN" altLang="en-US" sz="2000" dirty="0">
              <a:solidFill>
                <a:schemeClr val="bg1"/>
              </a:solidFill>
              <a:latin typeface="+mj-lt"/>
            </a:endParaRPr>
          </a:p>
        </p:txBody>
      </p:sp>
      <p:sp>
        <p:nvSpPr>
          <p:cNvPr id="107" name="文本框 106"/>
          <p:cNvSpPr txBox="1"/>
          <p:nvPr/>
        </p:nvSpPr>
        <p:spPr>
          <a:xfrm>
            <a:off x="8026260" y="801576"/>
            <a:ext cx="461665" cy="1824037"/>
          </a:xfrm>
          <a:prstGeom prst="rect">
            <a:avLst/>
          </a:prstGeom>
          <a:noFill/>
        </p:spPr>
        <p:txBody>
          <a:bodyPr vert="eaVert" wrap="square" rtlCol="0" anchor="ctr">
            <a:spAutoFit/>
          </a:bodyPr>
          <a:lstStyle/>
          <a:p>
            <a:pPr algn="ctr"/>
            <a:r>
              <a:rPr lang="zh-CN" altLang="en-US" b="1" dirty="0">
                <a:solidFill>
                  <a:schemeClr val="bg1"/>
                </a:solidFill>
              </a:rPr>
              <a:t>云边协同</a:t>
            </a:r>
          </a:p>
        </p:txBody>
      </p:sp>
      <p:sp>
        <p:nvSpPr>
          <p:cNvPr id="108" name="文本框 107"/>
          <p:cNvSpPr txBox="1"/>
          <p:nvPr/>
        </p:nvSpPr>
        <p:spPr>
          <a:xfrm>
            <a:off x="8026260" y="2624261"/>
            <a:ext cx="461665" cy="1824037"/>
          </a:xfrm>
          <a:prstGeom prst="rect">
            <a:avLst/>
          </a:prstGeom>
          <a:noFill/>
        </p:spPr>
        <p:txBody>
          <a:bodyPr vert="eaVert" wrap="square" rtlCol="0" anchor="ctr">
            <a:spAutoFit/>
          </a:bodyPr>
          <a:lstStyle/>
          <a:p>
            <a:pPr algn="ctr"/>
            <a:r>
              <a:rPr lang="zh-CN" altLang="en-US" b="1" dirty="0">
                <a:solidFill>
                  <a:schemeClr val="bg1"/>
                </a:solidFill>
              </a:rPr>
              <a:t>设备联动</a:t>
            </a:r>
          </a:p>
        </p:txBody>
      </p:sp>
      <p:sp>
        <p:nvSpPr>
          <p:cNvPr id="109" name="文本框 108"/>
          <p:cNvSpPr txBox="1"/>
          <p:nvPr/>
        </p:nvSpPr>
        <p:spPr>
          <a:xfrm>
            <a:off x="8027223" y="4480719"/>
            <a:ext cx="459740" cy="1824037"/>
          </a:xfrm>
          <a:prstGeom prst="rect">
            <a:avLst/>
          </a:prstGeom>
          <a:noFill/>
        </p:spPr>
        <p:txBody>
          <a:bodyPr vert="eaVert" wrap="square" rtlCol="0" anchor="ctr">
            <a:spAutoFit/>
          </a:bodyPr>
          <a:lstStyle/>
          <a:p>
            <a:pPr algn="ctr"/>
            <a:r>
              <a:rPr lang="zh-CN" altLang="en-US" b="1" dirty="0">
                <a:solidFill>
                  <a:schemeClr val="bg1"/>
                </a:solidFill>
              </a:rPr>
              <a:t>数据治理</a:t>
            </a:r>
          </a:p>
        </p:txBody>
      </p:sp>
      <p:cxnSp>
        <p:nvCxnSpPr>
          <p:cNvPr id="44" name="连接符: 肘形 9"/>
          <p:cNvCxnSpPr>
            <a:cxnSpLocks/>
            <a:endCxn id="107" idx="1"/>
          </p:cNvCxnSpPr>
          <p:nvPr/>
        </p:nvCxnSpPr>
        <p:spPr>
          <a:xfrm rot="5400000" flipH="1" flipV="1">
            <a:off x="6813164" y="2377000"/>
            <a:ext cx="1876501" cy="549692"/>
          </a:xfrm>
          <a:prstGeom prst="bentConnector2">
            <a:avLst/>
          </a:prstGeom>
          <a:ln w="12700">
            <a:solidFill>
              <a:schemeClr val="bg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连接符: 肘形 26"/>
          <p:cNvCxnSpPr>
            <a:cxnSpLocks/>
            <a:endCxn id="108" idx="1"/>
          </p:cNvCxnSpPr>
          <p:nvPr/>
        </p:nvCxnSpPr>
        <p:spPr>
          <a:xfrm flipV="1">
            <a:off x="6863755" y="3536280"/>
            <a:ext cx="1162505" cy="2352"/>
          </a:xfrm>
          <a:prstGeom prst="bentConnector3">
            <a:avLst>
              <a:gd name="adj1" fmla="val 50000"/>
            </a:avLst>
          </a:prstGeom>
          <a:ln w="12700">
            <a:solidFill>
              <a:schemeClr val="bg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连接符: 肘形 37"/>
          <p:cNvCxnSpPr>
            <a:cxnSpLocks/>
          </p:cNvCxnSpPr>
          <p:nvPr/>
        </p:nvCxnSpPr>
        <p:spPr>
          <a:xfrm>
            <a:off x="6863438" y="3538955"/>
            <a:ext cx="1247775" cy="2032000"/>
          </a:xfrm>
          <a:prstGeom prst="bentConnector3">
            <a:avLst>
              <a:gd name="adj1" fmla="val 50025"/>
            </a:avLst>
          </a:prstGeom>
          <a:ln w="12700">
            <a:solidFill>
              <a:schemeClr val="bg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矩形: 圆角 115"/>
          <p:cNvSpPr/>
          <p:nvPr/>
        </p:nvSpPr>
        <p:spPr>
          <a:xfrm>
            <a:off x="8719783" y="1020968"/>
            <a:ext cx="1362710" cy="49085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边缘计算</a:t>
            </a:r>
          </a:p>
        </p:txBody>
      </p:sp>
      <p:sp>
        <p:nvSpPr>
          <p:cNvPr id="117" name="矩形: 圆角 116"/>
          <p:cNvSpPr/>
          <p:nvPr/>
        </p:nvSpPr>
        <p:spPr>
          <a:xfrm>
            <a:off x="10398723" y="1020968"/>
            <a:ext cx="1362710" cy="49085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云计算</a:t>
            </a:r>
          </a:p>
        </p:txBody>
      </p:sp>
      <p:sp>
        <p:nvSpPr>
          <p:cNvPr id="119" name="文本框 118"/>
          <p:cNvSpPr txBox="1"/>
          <p:nvPr/>
        </p:nvSpPr>
        <p:spPr>
          <a:xfrm>
            <a:off x="8719683" y="1545113"/>
            <a:ext cx="3041583" cy="846001"/>
          </a:xfrm>
          <a:prstGeom prst="rect">
            <a:avLst/>
          </a:prstGeom>
          <a:noFill/>
        </p:spPr>
        <p:txBody>
          <a:bodyPr wrap="square" rtlCol="0">
            <a:spAutoFit/>
          </a:bodyPr>
          <a:lstStyle/>
          <a:p>
            <a:pPr algn="just">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      在离业务现场最近的“边缘”构建</a:t>
            </a:r>
            <a:r>
              <a:rPr lang="en-US" altLang="zh-CN" sz="1400" dirty="0">
                <a:solidFill>
                  <a:schemeClr val="bg1"/>
                </a:solidFill>
                <a:latin typeface="微软雅黑" panose="020B0503020204020204" pitchFamily="34" charset="-122"/>
                <a:ea typeface="微软雅黑" panose="020B0503020204020204" pitchFamily="34" charset="-122"/>
              </a:rPr>
              <a:t>AI</a:t>
            </a:r>
            <a:r>
              <a:rPr lang="zh-CN" altLang="en-US" sz="1400" dirty="0">
                <a:solidFill>
                  <a:schemeClr val="bg1"/>
                </a:solidFill>
                <a:latin typeface="微软雅黑" panose="020B0503020204020204" pitchFamily="34" charset="-122"/>
                <a:ea typeface="微软雅黑" panose="020B0503020204020204" pitchFamily="34" charset="-122"/>
              </a:rPr>
              <a:t>和计算能力，减少业务处理时延、提高计算效能。</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8604699" y="2682454"/>
            <a:ext cx="3348610" cy="806940"/>
            <a:chOff x="5753099" y="1878318"/>
            <a:chExt cx="4211515" cy="1330717"/>
          </a:xfrm>
        </p:grpSpPr>
        <p:pic>
          <p:nvPicPr>
            <p:cNvPr id="136" name="图片 135"/>
            <p:cNvPicPr>
              <a:picLocks noChangeAspect="1"/>
            </p:cNvPicPr>
            <p:nvPr/>
          </p:nvPicPr>
          <p:blipFill>
            <a:blip r:embed="rId8"/>
            <a:stretch>
              <a:fillRect/>
            </a:stretch>
          </p:blipFill>
          <p:spPr>
            <a:xfrm>
              <a:off x="6645907" y="1878318"/>
              <a:ext cx="540000" cy="540000"/>
            </a:xfrm>
            <a:prstGeom prst="rect">
              <a:avLst/>
            </a:prstGeom>
          </p:spPr>
        </p:pic>
        <p:pic>
          <p:nvPicPr>
            <p:cNvPr id="137" name="Picture 10"/>
            <p:cNvPicPr>
              <a:picLocks noChangeAspect="1" noChangeArrowheads="1"/>
            </p:cNvPicPr>
            <p:nvPr/>
          </p:nvPicPr>
          <p:blipFill rotWithShape="1">
            <a:blip r:embed="rId9" cstate="print">
              <a:clrChange>
                <a:clrFrom>
                  <a:srgbClr val="D7EDFB"/>
                </a:clrFrom>
                <a:clrTo>
                  <a:srgbClr val="D7EDFB">
                    <a:alpha val="0"/>
                  </a:srgbClr>
                </a:clrTo>
              </a:clrChange>
            </a:blip>
            <a:srcRect l="2804" r="2804"/>
            <a:stretch>
              <a:fillRect/>
            </a:stretch>
          </p:blipFill>
          <p:spPr bwMode="auto">
            <a:xfrm>
              <a:off x="9371709" y="2764169"/>
              <a:ext cx="592905" cy="405536"/>
            </a:xfrm>
            <a:prstGeom prst="rect">
              <a:avLst/>
            </a:prstGeom>
            <a:noFill/>
            <a:ln w="9525">
              <a:noFill/>
              <a:miter lim="800000"/>
              <a:headEnd/>
              <a:tailEnd/>
            </a:ln>
          </p:spPr>
        </p:pic>
        <p:pic>
          <p:nvPicPr>
            <p:cNvPr id="138" name="Picture 4" descr="D:\04 工业AR\040 电表_终端\科陆\1 电表图片\CL730D5.png"/>
            <p:cNvPicPr>
              <a:picLocks noChangeAspect="1" noChangeArrowheads="1"/>
            </p:cNvPicPr>
            <p:nvPr/>
          </p:nvPicPr>
          <p:blipFill>
            <a:blip r:embed="rId10" cstate="print"/>
            <a:srcRect/>
            <a:stretch>
              <a:fillRect/>
            </a:stretch>
          </p:blipFill>
          <p:spPr bwMode="auto">
            <a:xfrm>
              <a:off x="8757817" y="2764169"/>
              <a:ext cx="282755" cy="439519"/>
            </a:xfrm>
            <a:prstGeom prst="rect">
              <a:avLst/>
            </a:prstGeom>
            <a:noFill/>
          </p:spPr>
        </p:pic>
        <p:pic>
          <p:nvPicPr>
            <p:cNvPr id="139" name="Picture 2"/>
            <p:cNvPicPr>
              <a:picLocks noChangeAspect="1" noChangeArrowheads="1"/>
            </p:cNvPicPr>
            <p:nvPr/>
          </p:nvPicPr>
          <p:blipFill>
            <a:blip r:embed="rId11" cstate="print">
              <a:clrChange>
                <a:clrFrom>
                  <a:srgbClr val="EEF3FA"/>
                </a:clrFrom>
                <a:clrTo>
                  <a:srgbClr val="EEF3FA">
                    <a:alpha val="0"/>
                  </a:srgbClr>
                </a:clrTo>
              </a:clrChange>
            </a:blip>
            <a:srcRect/>
            <a:stretch>
              <a:fillRect/>
            </a:stretch>
          </p:blipFill>
          <p:spPr bwMode="auto">
            <a:xfrm>
              <a:off x="8149062" y="2764169"/>
              <a:ext cx="277619" cy="420215"/>
            </a:xfrm>
            <a:prstGeom prst="rect">
              <a:avLst/>
            </a:prstGeom>
            <a:noFill/>
            <a:ln w="9525">
              <a:noFill/>
              <a:miter lim="800000"/>
              <a:headEnd/>
              <a:tailEnd/>
            </a:ln>
          </p:spPr>
        </p:pic>
        <p:pic>
          <p:nvPicPr>
            <p:cNvPr id="140" name="图片 1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52404" y="2755440"/>
              <a:ext cx="288577" cy="356930"/>
            </a:xfrm>
            <a:prstGeom prst="rect">
              <a:avLst/>
            </a:prstGeom>
          </p:spPr>
        </p:pic>
        <p:pic>
          <p:nvPicPr>
            <p:cNvPr id="141" name="图片 1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80315" y="2735454"/>
              <a:ext cx="337611" cy="454237"/>
            </a:xfrm>
            <a:prstGeom prst="rect">
              <a:avLst/>
            </a:prstGeom>
          </p:spPr>
        </p:pic>
        <p:pic>
          <p:nvPicPr>
            <p:cNvPr id="142" name="图片 14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72117" y="2755440"/>
              <a:ext cx="377062" cy="414265"/>
            </a:xfrm>
            <a:prstGeom prst="rect">
              <a:avLst/>
            </a:prstGeom>
          </p:spPr>
        </p:pic>
        <p:cxnSp>
          <p:nvCxnSpPr>
            <p:cNvPr id="143" name="直接连接符 142"/>
            <p:cNvCxnSpPr>
              <a:stCxn id="140" idx="0"/>
              <a:endCxn id="136" idx="2"/>
            </p:cNvCxnSpPr>
            <p:nvPr/>
          </p:nvCxnSpPr>
          <p:spPr>
            <a:xfrm flipV="1">
              <a:off x="6296693" y="2418318"/>
              <a:ext cx="619214" cy="337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42" idx="0"/>
              <a:endCxn id="136" idx="2"/>
            </p:cNvCxnSpPr>
            <p:nvPr/>
          </p:nvCxnSpPr>
          <p:spPr>
            <a:xfrm flipH="1" flipV="1">
              <a:off x="6915907" y="2418318"/>
              <a:ext cx="44741" cy="337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41" idx="0"/>
              <a:endCxn id="136" idx="2"/>
            </p:cNvCxnSpPr>
            <p:nvPr/>
          </p:nvCxnSpPr>
          <p:spPr>
            <a:xfrm flipH="1" flipV="1">
              <a:off x="6915907" y="2418318"/>
              <a:ext cx="733214" cy="317136"/>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图片 145"/>
            <p:cNvPicPr>
              <a:picLocks noChangeAspect="1"/>
            </p:cNvPicPr>
            <p:nvPr/>
          </p:nvPicPr>
          <p:blipFill>
            <a:blip r:embed="rId8"/>
            <a:stretch>
              <a:fillRect/>
            </a:stretch>
          </p:blipFill>
          <p:spPr>
            <a:xfrm>
              <a:off x="8831709" y="1878318"/>
              <a:ext cx="540000" cy="540000"/>
            </a:xfrm>
            <a:prstGeom prst="rect">
              <a:avLst/>
            </a:prstGeom>
          </p:spPr>
        </p:pic>
        <p:cxnSp>
          <p:nvCxnSpPr>
            <p:cNvPr id="147" name="直接连接符 146"/>
            <p:cNvCxnSpPr>
              <a:stCxn id="139" idx="0"/>
              <a:endCxn id="146" idx="2"/>
            </p:cNvCxnSpPr>
            <p:nvPr/>
          </p:nvCxnSpPr>
          <p:spPr>
            <a:xfrm flipV="1">
              <a:off x="8287872" y="2418318"/>
              <a:ext cx="813837" cy="34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38" idx="0"/>
              <a:endCxn id="146" idx="2"/>
            </p:cNvCxnSpPr>
            <p:nvPr/>
          </p:nvCxnSpPr>
          <p:spPr>
            <a:xfrm flipV="1">
              <a:off x="8899195" y="2418318"/>
              <a:ext cx="202514" cy="34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37" idx="0"/>
              <a:endCxn id="146" idx="2"/>
            </p:cNvCxnSpPr>
            <p:nvPr/>
          </p:nvCxnSpPr>
          <p:spPr>
            <a:xfrm flipH="1" flipV="1">
              <a:off x="9101709" y="2418318"/>
              <a:ext cx="566453" cy="34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36" idx="3"/>
              <a:endCxn id="146" idx="1"/>
            </p:cNvCxnSpPr>
            <p:nvPr/>
          </p:nvCxnSpPr>
          <p:spPr>
            <a:xfrm>
              <a:off x="7185907" y="2148318"/>
              <a:ext cx="164580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5753099" y="1979041"/>
              <a:ext cx="601557" cy="558306"/>
            </a:xfrm>
            <a:prstGeom prst="rect">
              <a:avLst/>
            </a:prstGeom>
            <a:noFill/>
          </p:spPr>
          <p:txBody>
            <a:bodyPr wrap="square" rtlCol="0">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边缘网关</a:t>
              </a:r>
            </a:p>
          </p:txBody>
        </p:sp>
        <p:sp>
          <p:nvSpPr>
            <p:cNvPr id="152" name="文本框 151"/>
            <p:cNvSpPr txBox="1"/>
            <p:nvPr/>
          </p:nvSpPr>
          <p:spPr>
            <a:xfrm>
              <a:off x="5753099" y="2650729"/>
              <a:ext cx="543593" cy="558306"/>
            </a:xfrm>
            <a:prstGeom prst="rect">
              <a:avLst/>
            </a:prstGeom>
            <a:noFill/>
          </p:spPr>
          <p:txBody>
            <a:bodyPr wrap="square" rtlCol="0">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终端设备</a:t>
              </a:r>
            </a:p>
          </p:txBody>
        </p:sp>
        <p:sp>
          <p:nvSpPr>
            <p:cNvPr id="153" name="文本框 152"/>
            <p:cNvSpPr txBox="1"/>
            <p:nvPr/>
          </p:nvSpPr>
          <p:spPr>
            <a:xfrm>
              <a:off x="7715704" y="1979041"/>
              <a:ext cx="743353" cy="355287"/>
            </a:xfrm>
            <a:prstGeom prst="rect">
              <a:avLst/>
            </a:prstGeom>
            <a:noFill/>
          </p:spPr>
          <p:txBody>
            <a:bodyPr wrap="square" rtlCol="0">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边缘联动</a:t>
              </a:r>
            </a:p>
          </p:txBody>
        </p:sp>
      </p:grpSp>
      <p:sp>
        <p:nvSpPr>
          <p:cNvPr id="154" name="文本框 153"/>
          <p:cNvSpPr txBox="1"/>
          <p:nvPr/>
        </p:nvSpPr>
        <p:spPr>
          <a:xfrm>
            <a:off x="8719683" y="3644463"/>
            <a:ext cx="3041583" cy="587469"/>
          </a:xfrm>
          <a:prstGeom prst="rect">
            <a:avLst/>
          </a:prstGeom>
          <a:noFill/>
        </p:spPr>
        <p:txBody>
          <a:bodyPr wrap="square" rtlCol="0">
            <a:spAutoFit/>
          </a:bodyPr>
          <a:lstStyle/>
          <a:p>
            <a:pPr algn="just">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       不依赖物联网平台的离线处理能力，进行跨网关设备联动。</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55" name="文本框 154"/>
          <p:cNvSpPr txBox="1"/>
          <p:nvPr/>
        </p:nvSpPr>
        <p:spPr>
          <a:xfrm>
            <a:off x="8719683" y="5635201"/>
            <a:ext cx="3041583" cy="328936"/>
          </a:xfrm>
          <a:prstGeom prst="rect">
            <a:avLst/>
          </a:prstGeom>
          <a:noFill/>
        </p:spPr>
        <p:txBody>
          <a:bodyPr wrap="square" rtlCol="0">
            <a:spAutoFit/>
          </a:bodyPr>
          <a:lstStyle/>
          <a:p>
            <a:pPr algn="just">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      本地自治，设备自检。</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56" name="矩形 155"/>
          <p:cNvSpPr/>
          <p:nvPr/>
        </p:nvSpPr>
        <p:spPr>
          <a:xfrm>
            <a:off x="8579298" y="4709662"/>
            <a:ext cx="945153" cy="360462"/>
          </a:xfrm>
          <a:prstGeom prst="rect">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数据存储</a:t>
            </a:r>
          </a:p>
        </p:txBody>
      </p:sp>
      <p:sp>
        <p:nvSpPr>
          <p:cNvPr id="157" name="矩形 156"/>
          <p:cNvSpPr/>
          <p:nvPr/>
        </p:nvSpPr>
        <p:spPr>
          <a:xfrm>
            <a:off x="9764896" y="4709662"/>
            <a:ext cx="945153" cy="360462"/>
          </a:xfrm>
          <a:prstGeom prst="rect">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数据清洗</a:t>
            </a:r>
          </a:p>
        </p:txBody>
      </p:sp>
      <p:sp>
        <p:nvSpPr>
          <p:cNvPr id="158" name="矩形 157"/>
          <p:cNvSpPr/>
          <p:nvPr/>
        </p:nvSpPr>
        <p:spPr>
          <a:xfrm>
            <a:off x="10950495" y="4709662"/>
            <a:ext cx="945153" cy="360462"/>
          </a:xfrm>
          <a:prstGeom prst="rect">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流式计算</a:t>
            </a:r>
          </a:p>
        </p:txBody>
      </p:sp>
      <p:sp>
        <p:nvSpPr>
          <p:cNvPr id="159" name="矩形 158"/>
          <p:cNvSpPr/>
          <p:nvPr/>
        </p:nvSpPr>
        <p:spPr>
          <a:xfrm>
            <a:off x="8579298" y="5125127"/>
            <a:ext cx="945153" cy="360462"/>
          </a:xfrm>
          <a:prstGeom prst="rect">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标签管理</a:t>
            </a:r>
          </a:p>
        </p:txBody>
      </p:sp>
      <p:sp>
        <p:nvSpPr>
          <p:cNvPr id="160" name="矩形 159"/>
          <p:cNvSpPr/>
          <p:nvPr/>
        </p:nvSpPr>
        <p:spPr>
          <a:xfrm>
            <a:off x="9764896" y="5125127"/>
            <a:ext cx="945153" cy="360462"/>
          </a:xfrm>
          <a:prstGeom prst="rect">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数据归档</a:t>
            </a:r>
          </a:p>
        </p:txBody>
      </p:sp>
      <p:sp>
        <p:nvSpPr>
          <p:cNvPr id="161" name="矩形 160"/>
          <p:cNvSpPr/>
          <p:nvPr/>
        </p:nvSpPr>
        <p:spPr>
          <a:xfrm>
            <a:off x="10950495" y="5125127"/>
            <a:ext cx="945153" cy="360462"/>
          </a:xfrm>
          <a:prstGeom prst="rect">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预警提醒</a:t>
            </a:r>
          </a:p>
        </p:txBody>
      </p:sp>
      <p:sp>
        <p:nvSpPr>
          <p:cNvPr id="61" name="文本框 60"/>
          <p:cNvSpPr txBox="1"/>
          <p:nvPr/>
        </p:nvSpPr>
        <p:spPr>
          <a:xfrm>
            <a:off x="513056" y="6070477"/>
            <a:ext cx="11245950" cy="787523"/>
          </a:xfrm>
          <a:prstGeom prst="rect">
            <a:avLst/>
          </a:prstGeom>
          <a:noFill/>
        </p:spPr>
        <p:txBody>
          <a:bodyPr wrap="square" rtlCol="0">
            <a:spAutoFit/>
          </a:bodyPr>
          <a:lstStyle/>
          <a:p>
            <a:pPr fontAlgn="auto">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      提供基础服务框架以降低开发成本和复杂度、基于模型驱动的架构实现物理和数字世界的知识模型化、实现边缘与云平台协同，使能数据、模型和服务，从而赋能各行业平台迈向智能化。</a:t>
            </a:r>
          </a:p>
        </p:txBody>
      </p:sp>
      <p:sp>
        <p:nvSpPr>
          <p:cNvPr id="63" name="文本框 62"/>
          <p:cNvSpPr txBox="1"/>
          <p:nvPr/>
        </p:nvSpPr>
        <p:spPr>
          <a:xfrm>
            <a:off x="2381360" y="801576"/>
            <a:ext cx="2251075" cy="460375"/>
          </a:xfrm>
          <a:prstGeom prst="rect">
            <a:avLst/>
          </a:prstGeom>
          <a:noFill/>
        </p:spPr>
        <p:txBody>
          <a:bodyPr wrap="none" rtlCol="0">
            <a:spAutoFit/>
          </a:bodyPr>
          <a:lstStyle/>
          <a:p>
            <a:pPr algn="l"/>
            <a:r>
              <a:rPr lang="en-US" altLang="zh-CN" sz="1200" b="1" dirty="0" err="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OpenHarmony</a:t>
            </a:r>
            <a:endParaRPr lang="en-US" altLang="zh-CN" sz="1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Software Development Kit </a:t>
            </a:r>
          </a:p>
        </p:txBody>
      </p:sp>
      <p:sp>
        <p:nvSpPr>
          <p:cNvPr id="64" name="矩形 63"/>
          <p:cNvSpPr/>
          <p:nvPr/>
        </p:nvSpPr>
        <p:spPr>
          <a:xfrm>
            <a:off x="580353" y="1157493"/>
            <a:ext cx="1713865" cy="4627245"/>
          </a:xfrm>
          <a:prstGeom prst="rect">
            <a:avLst/>
          </a:prstGeom>
          <a:noFill/>
          <a:ln w="28575" cmpd="sng">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5"/>
          <p:cNvSpPr txBox="1"/>
          <p:nvPr/>
        </p:nvSpPr>
        <p:spPr>
          <a:xfrm>
            <a:off x="360874" y="229317"/>
            <a:ext cx="3820277" cy="400110"/>
          </a:xfrm>
          <a:prstGeom prst="rect">
            <a:avLst/>
          </a:prstGeom>
          <a:noFill/>
        </p:spPr>
        <p:txBody>
          <a:bodyPr wrap="none" rtlCol="0">
            <a:spAutoFit/>
          </a:bodyPr>
          <a:lstStyle/>
          <a:p>
            <a:pPr algn="l"/>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捐赠目标三</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鸿蒙工业使能平台</a:t>
            </a:r>
          </a:p>
        </p:txBody>
      </p:sp>
      <p:grpSp>
        <p:nvGrpSpPr>
          <p:cNvPr id="13" name="组合 12">
            <a:extLst>
              <a:ext uri="{FF2B5EF4-FFF2-40B4-BE49-F238E27FC236}">
                <a16:creationId xmlns:a16="http://schemas.microsoft.com/office/drawing/2014/main" id="{D8E8BDEA-A833-49C2-AEB0-FC2295AD310F}"/>
              </a:ext>
            </a:extLst>
          </p:cNvPr>
          <p:cNvGrpSpPr/>
          <p:nvPr/>
        </p:nvGrpSpPr>
        <p:grpSpPr>
          <a:xfrm>
            <a:off x="3220365" y="3411820"/>
            <a:ext cx="3406549" cy="664647"/>
            <a:chOff x="3116092" y="3347652"/>
            <a:chExt cx="3406549" cy="664647"/>
          </a:xfrm>
        </p:grpSpPr>
        <p:sp>
          <p:nvSpPr>
            <p:cNvPr id="33" name="文本框 32"/>
            <p:cNvSpPr txBox="1"/>
            <p:nvPr/>
          </p:nvSpPr>
          <p:spPr>
            <a:xfrm>
              <a:off x="3116092" y="3349061"/>
              <a:ext cx="792480" cy="275590"/>
            </a:xfrm>
            <a:prstGeom prst="rect">
              <a:avLst/>
            </a:prstGeom>
            <a:noFill/>
          </p:spPr>
          <p:txBody>
            <a:bodyPr wrap="none"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边缘管理</a:t>
              </a:r>
            </a:p>
          </p:txBody>
        </p:sp>
        <p:sp>
          <p:nvSpPr>
            <p:cNvPr id="34" name="文本框 33"/>
            <p:cNvSpPr txBox="1"/>
            <p:nvPr/>
          </p:nvSpPr>
          <p:spPr>
            <a:xfrm>
              <a:off x="3916311" y="3349061"/>
              <a:ext cx="792480" cy="275590"/>
            </a:xfrm>
            <a:prstGeom prst="rect">
              <a:avLst/>
            </a:prstGeom>
            <a:noFill/>
          </p:spPr>
          <p:txBody>
            <a:bodyPr wrap="none"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边缘应用</a:t>
              </a:r>
            </a:p>
          </p:txBody>
        </p:sp>
        <p:sp>
          <p:nvSpPr>
            <p:cNvPr id="94" name="文本框 93">
              <a:extLst>
                <a:ext uri="{FF2B5EF4-FFF2-40B4-BE49-F238E27FC236}">
                  <a16:creationId xmlns:a16="http://schemas.microsoft.com/office/drawing/2014/main" id="{C04687A7-0B14-43CD-A38F-B89E1CE59850}"/>
                </a:ext>
              </a:extLst>
            </p:cNvPr>
            <p:cNvSpPr txBox="1"/>
            <p:nvPr/>
          </p:nvSpPr>
          <p:spPr>
            <a:xfrm>
              <a:off x="4708791" y="3350935"/>
              <a:ext cx="800219" cy="276999"/>
            </a:xfrm>
            <a:prstGeom prst="rect">
              <a:avLst/>
            </a:prstGeom>
            <a:noFill/>
          </p:spPr>
          <p:txBody>
            <a:bodyPr wrap="none"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设备联动</a:t>
              </a:r>
            </a:p>
          </p:txBody>
        </p:sp>
        <p:sp>
          <p:nvSpPr>
            <p:cNvPr id="95" name="文本框 94">
              <a:extLst>
                <a:ext uri="{FF2B5EF4-FFF2-40B4-BE49-F238E27FC236}">
                  <a16:creationId xmlns:a16="http://schemas.microsoft.com/office/drawing/2014/main" id="{D5FE2391-6CB6-4676-A467-1FF28A6BB170}"/>
                </a:ext>
              </a:extLst>
            </p:cNvPr>
            <p:cNvSpPr txBox="1"/>
            <p:nvPr/>
          </p:nvSpPr>
          <p:spPr>
            <a:xfrm>
              <a:off x="5639476" y="3347652"/>
              <a:ext cx="800219" cy="276999"/>
            </a:xfrm>
            <a:prstGeom prst="rect">
              <a:avLst/>
            </a:prstGeom>
            <a:noFill/>
          </p:spPr>
          <p:txBody>
            <a:bodyPr wrap="none"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数据治理</a:t>
              </a:r>
            </a:p>
          </p:txBody>
        </p:sp>
        <p:cxnSp>
          <p:nvCxnSpPr>
            <p:cNvPr id="96" name="直接连接符 11">
              <a:extLst>
                <a:ext uri="{FF2B5EF4-FFF2-40B4-BE49-F238E27FC236}">
                  <a16:creationId xmlns:a16="http://schemas.microsoft.com/office/drawing/2014/main" id="{5152023E-83D4-4582-B3DE-B4CE6FD254F1}"/>
                </a:ext>
              </a:extLst>
            </p:cNvPr>
            <p:cNvCxnSpPr>
              <a:cxnSpLocks/>
            </p:cNvCxnSpPr>
            <p:nvPr/>
          </p:nvCxnSpPr>
          <p:spPr>
            <a:xfrm>
              <a:off x="3130994" y="3629793"/>
              <a:ext cx="3391647" cy="8434"/>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99" name="文本框 98">
              <a:extLst>
                <a:ext uri="{FF2B5EF4-FFF2-40B4-BE49-F238E27FC236}">
                  <a16:creationId xmlns:a16="http://schemas.microsoft.com/office/drawing/2014/main" id="{F4BB0041-186F-4278-BACD-AF05BA3B9BFC}"/>
                </a:ext>
              </a:extLst>
            </p:cNvPr>
            <p:cNvSpPr txBox="1"/>
            <p:nvPr/>
          </p:nvSpPr>
          <p:spPr>
            <a:xfrm>
              <a:off x="4449988" y="3735300"/>
              <a:ext cx="800219" cy="276999"/>
            </a:xfrm>
            <a:prstGeom prst="rect">
              <a:avLst/>
            </a:prstGeom>
            <a:noFill/>
          </p:spPr>
          <p:txBody>
            <a:bodyPr wrap="none"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云边协同</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59" name="矩形 58"/>
          <p:cNvSpPr/>
          <p:nvPr/>
        </p:nvSpPr>
        <p:spPr>
          <a:xfrm>
            <a:off x="314960" y="909320"/>
            <a:ext cx="4076065" cy="5539740"/>
          </a:xfrm>
          <a:prstGeom prst="rect">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 name="文本框 4"/>
          <p:cNvSpPr txBox="1"/>
          <p:nvPr/>
        </p:nvSpPr>
        <p:spPr>
          <a:xfrm>
            <a:off x="337820" y="2509520"/>
            <a:ext cx="429260" cy="1938020"/>
          </a:xfrm>
          <a:prstGeom prst="rect">
            <a:avLst/>
          </a:prstGeom>
          <a:noFill/>
        </p:spPr>
        <p:txBody>
          <a:bodyPr wrap="square" rtlCol="0">
            <a:spAutoFit/>
          </a:bodyPr>
          <a:lstStyle/>
          <a:p>
            <a:r>
              <a:rPr lang="zh-CN" altLang="en-US" sz="2400" b="1">
                <a:solidFill>
                  <a:schemeClr val="bg1">
                    <a:lumMod val="50000"/>
                  </a:schemeClr>
                </a:solidFill>
                <a:latin typeface="微软雅黑" panose="020B0503020204020204" pitchFamily="34" charset="-122"/>
                <a:ea typeface="微软雅黑" panose="020B0503020204020204" pitchFamily="34" charset="-122"/>
              </a:rPr>
              <a:t>系统服务层</a:t>
            </a:r>
          </a:p>
        </p:txBody>
      </p:sp>
      <p:sp>
        <p:nvSpPr>
          <p:cNvPr id="6" name="矩形 5"/>
          <p:cNvSpPr/>
          <p:nvPr/>
        </p:nvSpPr>
        <p:spPr>
          <a:xfrm>
            <a:off x="1017905" y="1281430"/>
            <a:ext cx="3136265" cy="502793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a:spLocks noChangeArrowheads="1"/>
          </p:cNvSpPr>
          <p:nvPr/>
        </p:nvSpPr>
        <p:spPr bwMode="auto">
          <a:xfrm>
            <a:off x="1256665" y="1033145"/>
            <a:ext cx="2682240" cy="477520"/>
          </a:xfrm>
          <a:prstGeom prst="rect">
            <a:avLst/>
          </a:prstGeom>
          <a:solidFill>
            <a:srgbClr val="C000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数据采集子系统集</a:t>
            </a:r>
          </a:p>
        </p:txBody>
      </p:sp>
      <p:sp>
        <p:nvSpPr>
          <p:cNvPr id="8" name="矩形 7"/>
          <p:cNvSpPr/>
          <p:nvPr/>
        </p:nvSpPr>
        <p:spPr>
          <a:xfrm>
            <a:off x="1345565" y="1629410"/>
            <a:ext cx="720090" cy="44786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sz="1600">
                <a:latin typeface="微软雅黑" panose="020B0503020204020204" pitchFamily="34" charset="-122"/>
                <a:ea typeface="微软雅黑" panose="020B0503020204020204" pitchFamily="34" charset="-122"/>
                <a:sym typeface="+mn-ea"/>
              </a:rPr>
              <a:t>OPC-UA协议采集子系统</a:t>
            </a:r>
            <a:endParaRPr lang="zh-CN" altLang="en-US" sz="1600">
              <a:latin typeface="微软雅黑" panose="020B0503020204020204" pitchFamily="34" charset="-122"/>
              <a:ea typeface="微软雅黑" panose="020B0503020204020204" pitchFamily="34" charset="-122"/>
            </a:endParaRPr>
          </a:p>
        </p:txBody>
      </p:sp>
      <p:sp>
        <p:nvSpPr>
          <p:cNvPr id="9" name="矩形 8"/>
          <p:cNvSpPr/>
          <p:nvPr/>
        </p:nvSpPr>
        <p:spPr>
          <a:xfrm>
            <a:off x="2201545" y="1629410"/>
            <a:ext cx="720090" cy="44786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sz="1600">
                <a:latin typeface="微软雅黑" panose="020B0503020204020204" pitchFamily="34" charset="-122"/>
                <a:ea typeface="微软雅黑" panose="020B0503020204020204" pitchFamily="34" charset="-122"/>
              </a:rPr>
              <a:t>Modbus协议采集</a:t>
            </a:r>
            <a:r>
              <a:rPr lang="zh-CN" sz="1600">
                <a:latin typeface="微软雅黑" panose="020B0503020204020204" pitchFamily="34" charset="-122"/>
                <a:ea typeface="微软雅黑" panose="020B0503020204020204" pitchFamily="34" charset="-122"/>
              </a:rPr>
              <a:t>子</a:t>
            </a:r>
            <a:r>
              <a:rPr sz="1600">
                <a:latin typeface="微软雅黑" panose="020B0503020204020204" pitchFamily="34" charset="-122"/>
                <a:ea typeface="微软雅黑" panose="020B0503020204020204" pitchFamily="34" charset="-122"/>
              </a:rPr>
              <a:t>系统</a:t>
            </a:r>
          </a:p>
        </p:txBody>
      </p:sp>
      <p:sp>
        <p:nvSpPr>
          <p:cNvPr id="10" name="矩形 9"/>
          <p:cNvSpPr/>
          <p:nvPr/>
        </p:nvSpPr>
        <p:spPr>
          <a:xfrm>
            <a:off x="3057525" y="1630045"/>
            <a:ext cx="720090" cy="44786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sz="1600">
                <a:latin typeface="微软雅黑" panose="020B0503020204020204" pitchFamily="34" charset="-122"/>
                <a:ea typeface="微软雅黑" panose="020B0503020204020204" pitchFamily="34" charset="-122"/>
              </a:rPr>
              <a:t>PLC设备采集</a:t>
            </a:r>
            <a:r>
              <a:rPr lang="zh-CN" sz="1600">
                <a:latin typeface="微软雅黑" panose="020B0503020204020204" pitchFamily="34" charset="-122"/>
                <a:ea typeface="微软雅黑" panose="020B0503020204020204" pitchFamily="34" charset="-122"/>
              </a:rPr>
              <a:t>子</a:t>
            </a:r>
            <a:r>
              <a:rPr sz="1600">
                <a:latin typeface="微软雅黑" panose="020B0503020204020204" pitchFamily="34" charset="-122"/>
                <a:ea typeface="微软雅黑" panose="020B0503020204020204" pitchFamily="34" charset="-122"/>
              </a:rPr>
              <a:t>系统</a:t>
            </a:r>
          </a:p>
        </p:txBody>
      </p:sp>
      <p:sp>
        <p:nvSpPr>
          <p:cNvPr id="12" name="文本框 11"/>
          <p:cNvSpPr txBox="1"/>
          <p:nvPr/>
        </p:nvSpPr>
        <p:spPr>
          <a:xfrm>
            <a:off x="5088255" y="937260"/>
            <a:ext cx="6606540" cy="429895"/>
          </a:xfrm>
          <a:prstGeom prst="rect">
            <a:avLst/>
          </a:prstGeom>
          <a:solidFill>
            <a:srgbClr val="C00000"/>
          </a:solidFill>
          <a:ln>
            <a:solidFill>
              <a:srgbClr val="C00000"/>
            </a:solidFill>
          </a:ln>
        </p:spPr>
        <p:txBody>
          <a:bodyPr vert="horz" wrap="square" rtlCol="0">
            <a:spAutoFit/>
          </a:bodyPr>
          <a:lstStyle/>
          <a:p>
            <a:pPr algn="ctr"/>
            <a:r>
              <a:rPr lang="zh-CN" altLang="en-US" sz="2200" b="1">
                <a:solidFill>
                  <a:schemeClr val="bg1"/>
                </a:solidFill>
                <a:latin typeface="微软雅黑" panose="020B0503020204020204" pitchFamily="34" charset="-122"/>
                <a:ea typeface="微软雅黑" panose="020B0503020204020204" pitchFamily="34" charset="-122"/>
              </a:rPr>
              <a:t>简介</a:t>
            </a:r>
          </a:p>
        </p:txBody>
      </p:sp>
      <p:sp>
        <p:nvSpPr>
          <p:cNvPr id="13" name="矩形 12"/>
          <p:cNvSpPr/>
          <p:nvPr/>
        </p:nvSpPr>
        <p:spPr>
          <a:xfrm>
            <a:off x="5087620" y="1412875"/>
            <a:ext cx="6607810" cy="40506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197475" y="1484630"/>
            <a:ext cx="6297295" cy="4015105"/>
          </a:xfrm>
          <a:prstGeom prst="rect">
            <a:avLst/>
          </a:prstGeom>
          <a:noFill/>
        </p:spPr>
        <p:txBody>
          <a:bodyPr wrap="square" rtlCol="0">
            <a:spAutoFit/>
          </a:bodyPr>
          <a:lstStyle/>
          <a:p>
            <a:pPr algn="l" fontAlgn="auto">
              <a:lnSpc>
                <a:spcPct val="150000"/>
              </a:lnSpc>
            </a:pPr>
            <a:r>
              <a:rPr lang="zh-CN" altLang="en-US"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数据采集子系统集</a:t>
            </a:r>
            <a:r>
              <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基于OpenHarmony为开发者提供工业数据采集框架,按常见协议与物模型方式提供采集开发包，框架包含:</a:t>
            </a:r>
          </a:p>
          <a:p>
            <a:pPr marL="285750" indent="-285750" algn="l" fontAlgn="auto">
              <a:lnSpc>
                <a:spcPct val="150000"/>
              </a:lnSpc>
              <a:buFont typeface="Wingdings" panose="05000000000000000000" charset="0"/>
              <a:buChar char="Ø"/>
            </a:pPr>
            <a:r>
              <a:rPr lang="zh-CN" altLang="en-US"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a:t>
            </a:r>
            <a:r>
              <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-UA协议采集子系统：</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应用于过程控制的OLE。它是工业控制领域的一种标准的数据访问机制</a:t>
            </a:r>
            <a:endParaRPr lang="zh-CN" altLang="en-US"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Font typeface="Wingdings" panose="05000000000000000000" charset="0"/>
              <a:buChar char="Ø"/>
            </a:pPr>
            <a:r>
              <a:rPr lang="zh-CN" altLang="en-US"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Modbus协议采集子系统：</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一种串行通信协议</a:t>
            </a:r>
            <a:r>
              <a:rPr lang="en-US" altLang="zh-CN"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大多数Modbus设备通信通过串口EIA-485物理层进行</a:t>
            </a:r>
            <a:r>
              <a:rPr lang="en-US" altLang="zh-CN"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,公开发表并且无版权要求.</a:t>
            </a:r>
          </a:p>
          <a:p>
            <a:pPr marL="285750" indent="-285750" algn="l" fontAlgn="auto">
              <a:lnSpc>
                <a:spcPct val="150000"/>
              </a:lnSpc>
              <a:buFont typeface="Wingdings" panose="05000000000000000000" charset="0"/>
              <a:buChar char="Ø"/>
            </a:pPr>
            <a:r>
              <a:rPr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PLC设备采集</a:t>
            </a:r>
            <a:r>
              <a:rPr 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子</a:t>
            </a:r>
            <a:r>
              <a:rPr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系统</a:t>
            </a:r>
            <a:r>
              <a:rPr lang="zh-CN" altLang="en-US"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按</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流工业</a:t>
            </a:r>
            <a:r>
              <a:rPr lang="en-US" altLang="zh-CN"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PLC</a:t>
            </a:r>
            <a:r>
              <a:rPr lang="zh-CN" altLang="en-US" sz="16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型号建立物模型后做协议解析、设备适配的数据采集子系统。</a:t>
            </a:r>
            <a:endParaRPr lang="zh-CN" altLang="en-US">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pPr>
            <a:endParaRPr lang="zh-CN" altLang="en-US">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5958205" y="5877560"/>
            <a:ext cx="5561330" cy="706755"/>
          </a:xfrm>
          <a:prstGeom prst="rect">
            <a:avLst/>
          </a:prstGeom>
          <a:noFill/>
        </p:spPr>
        <p:txBody>
          <a:bodyPr wrap="square" rtlCol="0">
            <a:spAutoFit/>
          </a:bodyPr>
          <a:lstStyle/>
          <a:p>
            <a:r>
              <a:rPr lang="zh-CN" sz="2000" b="1" dirty="0">
                <a:solidFill>
                  <a:srgbClr val="C60000"/>
                </a:solidFill>
                <a:latin typeface="微软雅黑" panose="020B0503020204020204" pitchFamily="34" charset="-122"/>
                <a:ea typeface="微软雅黑" panose="020B0503020204020204" pitchFamily="34" charset="-122"/>
                <a:cs typeface="微软雅黑" panose="020B0503020204020204" pitchFamily="34" charset="-122"/>
              </a:rPr>
              <a:t>用增强子系统方式</a:t>
            </a:r>
            <a:r>
              <a:rPr lang="en-US" altLang="zh-CN" sz="2000" b="1" dirty="0">
                <a:solidFill>
                  <a:srgbClr val="C6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rgbClr val="C60000"/>
                </a:solidFill>
                <a:latin typeface="微软雅黑" panose="020B0503020204020204" pitchFamily="34" charset="-122"/>
                <a:ea typeface="微软雅黑" panose="020B0503020204020204" pitchFamily="34" charset="-122"/>
                <a:cs typeface="微软雅黑" panose="020B0503020204020204" pitchFamily="34" charset="-122"/>
              </a:rPr>
              <a:t>强化</a:t>
            </a:r>
            <a:r>
              <a:rPr lang="en-US" altLang="zh-CN" sz="2000" b="1" dirty="0">
                <a:solidFill>
                  <a:srgbClr val="C60000"/>
                </a:solidFill>
                <a:latin typeface="微软雅黑" panose="020B0503020204020204" pitchFamily="34" charset="-122"/>
                <a:ea typeface="微软雅黑" panose="020B0503020204020204" pitchFamily="34" charset="-122"/>
                <a:cs typeface="微软雅黑" panose="020B0503020204020204" pitchFamily="34" charset="-122"/>
              </a:rPr>
              <a:t>OpenHarmony</a:t>
            </a:r>
            <a:r>
              <a:rPr lang="zh-CN" altLang="en-US" sz="2000" b="1" dirty="0">
                <a:solidFill>
                  <a:srgbClr val="C60000"/>
                </a:solidFill>
                <a:latin typeface="微软雅黑" panose="020B0503020204020204" pitchFamily="34" charset="-122"/>
                <a:ea typeface="微软雅黑" panose="020B0503020204020204" pitchFamily="34" charset="-122"/>
                <a:cs typeface="微软雅黑" panose="020B0503020204020204" pitchFamily="34" charset="-122"/>
              </a:rPr>
              <a:t>工业互联网场景下数据采集能力</a:t>
            </a:r>
          </a:p>
        </p:txBody>
      </p:sp>
      <p:pic>
        <p:nvPicPr>
          <p:cNvPr id="15" name="图片 14" descr="32313536383937313b32313536393030353bcbbcc2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4110" y="5680075"/>
            <a:ext cx="798830" cy="798830"/>
          </a:xfrm>
          <a:prstGeom prst="rect">
            <a:avLst/>
          </a:prstGeom>
        </p:spPr>
      </p:pic>
      <p:sp>
        <p:nvSpPr>
          <p:cNvPr id="16" name="Freeform 6"/>
          <p:cNvSpPr/>
          <p:nvPr/>
        </p:nvSpPr>
        <p:spPr bwMode="auto">
          <a:xfrm>
            <a:off x="5880100" y="5805488"/>
            <a:ext cx="6040755" cy="276860"/>
          </a:xfrm>
          <a:custGeom>
            <a:avLst/>
            <a:gdLst>
              <a:gd name="T0" fmla="*/ 0 w 1720"/>
              <a:gd name="T1" fmla="*/ 0 h 1961"/>
              <a:gd name="T2" fmla="*/ 1720 w 1720"/>
              <a:gd name="T3" fmla="*/ 0 h 1961"/>
              <a:gd name="T4" fmla="*/ 1720 w 1720"/>
              <a:gd name="T5" fmla="*/ 1961 h 1961"/>
            </a:gdLst>
            <a:ahLst/>
            <a:cxnLst>
              <a:cxn ang="0">
                <a:pos x="T0" y="T1"/>
              </a:cxn>
              <a:cxn ang="0">
                <a:pos x="T2" y="T3"/>
              </a:cxn>
              <a:cxn ang="0">
                <a:pos x="T4" y="T5"/>
              </a:cxn>
            </a:cxnLst>
            <a:rect l="0" t="0" r="r" b="b"/>
            <a:pathLst>
              <a:path w="1720" h="1961">
                <a:moveTo>
                  <a:pt x="0" y="0"/>
                </a:moveTo>
                <a:lnTo>
                  <a:pt x="1720" y="0"/>
                </a:lnTo>
                <a:lnTo>
                  <a:pt x="1720" y="1961"/>
                </a:lnTo>
              </a:path>
            </a:pathLst>
          </a:custGeom>
          <a:noFill/>
          <a:ln w="22225" cap="flat" cmpd="sng">
            <a:solidFill>
              <a:srgbClr val="C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zh-CN" altLang="en-US"/>
          </a:p>
        </p:txBody>
      </p:sp>
      <p:sp>
        <p:nvSpPr>
          <p:cNvPr id="11" name="TextBox 15"/>
          <p:cNvSpPr txBox="1"/>
          <p:nvPr/>
        </p:nvSpPr>
        <p:spPr>
          <a:xfrm>
            <a:off x="360874" y="229317"/>
            <a:ext cx="4589718" cy="400110"/>
          </a:xfrm>
          <a:prstGeom prst="rect">
            <a:avLst/>
          </a:prstGeom>
          <a:noFill/>
        </p:spPr>
        <p:txBody>
          <a:bodyPr wrap="none" rtlCol="0">
            <a:spAutoFit/>
          </a:bodyPr>
          <a:lstStyle/>
          <a:p>
            <a:pPr algn="l"/>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捐赠目标四</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鸿蒙工业数据采集子系统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8" name="Freeform 6"/>
          <p:cNvSpPr/>
          <p:nvPr/>
        </p:nvSpPr>
        <p:spPr bwMode="auto">
          <a:xfrm>
            <a:off x="2065020" y="5071396"/>
            <a:ext cx="2057400" cy="276860"/>
          </a:xfrm>
          <a:custGeom>
            <a:avLst/>
            <a:gdLst>
              <a:gd name="T0" fmla="*/ 0 w 1720"/>
              <a:gd name="T1" fmla="*/ 0 h 1961"/>
              <a:gd name="T2" fmla="*/ 1720 w 1720"/>
              <a:gd name="T3" fmla="*/ 0 h 1961"/>
              <a:gd name="T4" fmla="*/ 1720 w 1720"/>
              <a:gd name="T5" fmla="*/ 1961 h 1961"/>
            </a:gdLst>
            <a:ahLst/>
            <a:cxnLst>
              <a:cxn ang="0">
                <a:pos x="T0" y="T1"/>
              </a:cxn>
              <a:cxn ang="0">
                <a:pos x="T2" y="T3"/>
              </a:cxn>
              <a:cxn ang="0">
                <a:pos x="T4" y="T5"/>
              </a:cxn>
            </a:cxnLst>
            <a:rect l="0" t="0" r="r" b="b"/>
            <a:pathLst>
              <a:path w="1720" h="1961">
                <a:moveTo>
                  <a:pt x="0" y="0"/>
                </a:moveTo>
                <a:lnTo>
                  <a:pt x="1720" y="0"/>
                </a:lnTo>
                <a:lnTo>
                  <a:pt x="1720" y="1961"/>
                </a:lnTo>
              </a:path>
            </a:pathLst>
          </a:custGeom>
          <a:noFill/>
          <a:ln w="22225" cap="flat" cmpd="sng">
            <a:solidFill>
              <a:srgbClr val="C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zh-CN" altLang="en-US"/>
          </a:p>
        </p:txBody>
      </p:sp>
      <p:graphicFrame>
        <p:nvGraphicFramePr>
          <p:cNvPr id="8" name="表格 7"/>
          <p:cNvGraphicFramePr/>
          <p:nvPr>
            <p:custDataLst>
              <p:tags r:id="rId1"/>
            </p:custDataLst>
            <p:extLst>
              <p:ext uri="{D42A27DB-BD31-4B8C-83A1-F6EECF244321}">
                <p14:modId xmlns:p14="http://schemas.microsoft.com/office/powerpoint/2010/main" val="2359193116"/>
              </p:ext>
            </p:extLst>
          </p:nvPr>
        </p:nvGraphicFramePr>
        <p:xfrm>
          <a:off x="325755" y="1251289"/>
          <a:ext cx="11680825" cy="3045460"/>
        </p:xfrm>
        <a:graphic>
          <a:graphicData uri="http://schemas.openxmlformats.org/drawingml/2006/table">
            <a:tbl>
              <a:tblPr firstRow="1" bandRow="1">
                <a:tableStyleId>{5C22544A-7EE6-4342-B048-85BDC9FD1C3A}</a:tableStyleId>
              </a:tblPr>
              <a:tblGrid>
                <a:gridCol w="689610">
                  <a:extLst>
                    <a:ext uri="{9D8B030D-6E8A-4147-A177-3AD203B41FA5}">
                      <a16:colId xmlns:a16="http://schemas.microsoft.com/office/drawing/2014/main" val="20000"/>
                    </a:ext>
                  </a:extLst>
                </a:gridCol>
                <a:gridCol w="1249680">
                  <a:extLst>
                    <a:ext uri="{9D8B030D-6E8A-4147-A177-3AD203B41FA5}">
                      <a16:colId xmlns:a16="http://schemas.microsoft.com/office/drawing/2014/main" val="20001"/>
                    </a:ext>
                  </a:extLst>
                </a:gridCol>
                <a:gridCol w="888365">
                  <a:extLst>
                    <a:ext uri="{9D8B030D-6E8A-4147-A177-3AD203B41FA5}">
                      <a16:colId xmlns:a16="http://schemas.microsoft.com/office/drawing/2014/main" val="20002"/>
                    </a:ext>
                  </a:extLst>
                </a:gridCol>
                <a:gridCol w="1807210">
                  <a:extLst>
                    <a:ext uri="{9D8B030D-6E8A-4147-A177-3AD203B41FA5}">
                      <a16:colId xmlns:a16="http://schemas.microsoft.com/office/drawing/2014/main" val="20003"/>
                    </a:ext>
                  </a:extLst>
                </a:gridCol>
                <a:gridCol w="2211070">
                  <a:extLst>
                    <a:ext uri="{9D8B030D-6E8A-4147-A177-3AD203B41FA5}">
                      <a16:colId xmlns:a16="http://schemas.microsoft.com/office/drawing/2014/main" val="20004"/>
                    </a:ext>
                  </a:extLst>
                </a:gridCol>
                <a:gridCol w="616585">
                  <a:extLst>
                    <a:ext uri="{9D8B030D-6E8A-4147-A177-3AD203B41FA5}">
                      <a16:colId xmlns:a16="http://schemas.microsoft.com/office/drawing/2014/main" val="20005"/>
                    </a:ext>
                  </a:extLst>
                </a:gridCol>
                <a:gridCol w="1224915">
                  <a:extLst>
                    <a:ext uri="{9D8B030D-6E8A-4147-A177-3AD203B41FA5}">
                      <a16:colId xmlns:a16="http://schemas.microsoft.com/office/drawing/2014/main" val="20006"/>
                    </a:ext>
                  </a:extLst>
                </a:gridCol>
                <a:gridCol w="1225550">
                  <a:extLst>
                    <a:ext uri="{9D8B030D-6E8A-4147-A177-3AD203B41FA5}">
                      <a16:colId xmlns:a16="http://schemas.microsoft.com/office/drawing/2014/main" val="20007"/>
                    </a:ext>
                  </a:extLst>
                </a:gridCol>
                <a:gridCol w="1767840">
                  <a:extLst>
                    <a:ext uri="{9D8B030D-6E8A-4147-A177-3AD203B41FA5}">
                      <a16:colId xmlns:a16="http://schemas.microsoft.com/office/drawing/2014/main" val="20008"/>
                    </a:ext>
                  </a:extLst>
                </a:gridCol>
              </a:tblGrid>
              <a:tr h="1033780">
                <a:tc>
                  <a:txBody>
                    <a:bodyPr/>
                    <a:lstStyle/>
                    <a:p>
                      <a:pPr algn="ctr"/>
                      <a:r>
                        <a:rPr sz="1400">
                          <a:latin typeface="微软雅黑" panose="020B0503020204020204" pitchFamily="34" charset="-122"/>
                          <a:ea typeface="微软雅黑" panose="020B0503020204020204" pitchFamily="34" charset="-122"/>
                        </a:rPr>
                        <a:t>序号</a:t>
                      </a:r>
                    </a:p>
                  </a:txBody>
                  <a:tcPr anchor="ctr">
                    <a:solidFill>
                      <a:srgbClr val="C00000"/>
                    </a:solidFill>
                  </a:tcPr>
                </a:tc>
                <a:tc>
                  <a:txBody>
                    <a:bodyPr/>
                    <a:lstStyle/>
                    <a:p>
                      <a:pPr algn="ctr"/>
                      <a:r>
                        <a:rPr sz="1400">
                          <a:latin typeface="微软雅黑" panose="020B0503020204020204" pitchFamily="34" charset="-122"/>
                          <a:ea typeface="微软雅黑" panose="020B0503020204020204" pitchFamily="34" charset="-122"/>
                          <a:cs typeface="微软雅黑" panose="020B0503020204020204" pitchFamily="34" charset="-122"/>
                        </a:rPr>
                        <a:t>单位</a:t>
                      </a:r>
                    </a:p>
                  </a:txBody>
                  <a:tcPr anchor="ctr">
                    <a:solidFill>
                      <a:srgbClr val="C00000"/>
                    </a:solidFill>
                  </a:tcPr>
                </a:tc>
                <a:tc>
                  <a:txBody>
                    <a:bodyPr/>
                    <a:lstStyle/>
                    <a:p>
                      <a:pPr algn="ctr"/>
                      <a:r>
                        <a:rPr sz="1400" dirty="0" err="1">
                          <a:latin typeface="微软雅黑" panose="020B0503020204020204" pitchFamily="34" charset="-122"/>
                          <a:ea typeface="微软雅黑" panose="020B0503020204020204" pitchFamily="34" charset="-122"/>
                        </a:rPr>
                        <a:t>对接人</a:t>
                      </a:r>
                      <a:endParaRPr sz="1400" dirty="0">
                        <a:latin typeface="微软雅黑" panose="020B0503020204020204" pitchFamily="34" charset="-122"/>
                        <a:ea typeface="微软雅黑" panose="020B0503020204020204" pitchFamily="34" charset="-122"/>
                      </a:endParaRPr>
                    </a:p>
                  </a:txBody>
                  <a:tcPr anchor="ctr">
                    <a:solidFill>
                      <a:srgbClr val="C00000"/>
                    </a:solidFill>
                  </a:tcPr>
                </a:tc>
                <a:tc>
                  <a:txBody>
                    <a:bodyPr/>
                    <a:lstStyle/>
                    <a:p>
                      <a:pPr algn="ctr"/>
                      <a:r>
                        <a:rPr sz="1400">
                          <a:latin typeface="微软雅黑" panose="020B0503020204020204" pitchFamily="34" charset="-122"/>
                          <a:ea typeface="微软雅黑" panose="020B0503020204020204" pitchFamily="34" charset="-122"/>
                        </a:rPr>
                        <a:t>贡献功</a:t>
                      </a:r>
                    </a:p>
                    <a:p>
                      <a:pPr algn="ctr"/>
                      <a:r>
                        <a:rPr sz="1400">
                          <a:latin typeface="微软雅黑" panose="020B0503020204020204" pitchFamily="34" charset="-122"/>
                          <a:ea typeface="微软雅黑" panose="020B0503020204020204" pitchFamily="34" charset="-122"/>
                        </a:rPr>
                        <a:t>能模块</a:t>
                      </a:r>
                    </a:p>
                  </a:txBody>
                  <a:tcPr anchor="ctr">
                    <a:solidFill>
                      <a:srgbClr val="C00000"/>
                    </a:solidFill>
                  </a:tcPr>
                </a:tc>
                <a:tc>
                  <a:txBody>
                    <a:bodyPr/>
                    <a:lstStyle/>
                    <a:p>
                      <a:pPr algn="ctr"/>
                      <a:r>
                        <a:rPr sz="1400">
                          <a:latin typeface="微软雅黑" panose="020B0503020204020204" pitchFamily="34" charset="-122"/>
                          <a:ea typeface="微软雅黑" panose="020B0503020204020204" pitchFamily="34" charset="-122"/>
                        </a:rPr>
                        <a:t>工作</a:t>
                      </a:r>
                    </a:p>
                    <a:p>
                      <a:pPr algn="ctr"/>
                      <a:r>
                        <a:rPr sz="1400">
                          <a:latin typeface="微软雅黑" panose="020B0503020204020204" pitchFamily="34" charset="-122"/>
                          <a:ea typeface="微软雅黑" panose="020B0503020204020204" pitchFamily="34" charset="-122"/>
                        </a:rPr>
                        <a:t>范围</a:t>
                      </a:r>
                    </a:p>
                  </a:txBody>
                  <a:tcPr anchor="ctr">
                    <a:solidFill>
                      <a:srgbClr val="C00000"/>
                    </a:solidFill>
                  </a:tcPr>
                </a:tc>
                <a:tc>
                  <a:txBody>
                    <a:bodyPr/>
                    <a:lstStyle/>
                    <a:p>
                      <a:pPr algn="ctr"/>
                      <a:r>
                        <a:rPr sz="1400" dirty="0" err="1">
                          <a:latin typeface="微软雅黑" panose="020B0503020204020204" pitchFamily="34" charset="-122"/>
                          <a:ea typeface="微软雅黑" panose="020B0503020204020204" pitchFamily="34" charset="-122"/>
                        </a:rPr>
                        <a:t>预投</a:t>
                      </a:r>
                      <a:endParaRPr sz="1400" dirty="0">
                        <a:latin typeface="微软雅黑" panose="020B0503020204020204" pitchFamily="34" charset="-122"/>
                        <a:ea typeface="微软雅黑" panose="020B0503020204020204" pitchFamily="34" charset="-122"/>
                      </a:endParaRPr>
                    </a:p>
                    <a:p>
                      <a:pPr algn="ctr"/>
                      <a:r>
                        <a:rPr sz="1400" dirty="0" err="1">
                          <a:latin typeface="微软雅黑" panose="020B0503020204020204" pitchFamily="34" charset="-122"/>
                          <a:ea typeface="微软雅黑" panose="020B0503020204020204" pitchFamily="34" charset="-122"/>
                        </a:rPr>
                        <a:t>人力</a:t>
                      </a:r>
                      <a:endParaRPr sz="1400" dirty="0">
                        <a:latin typeface="微软雅黑" panose="020B0503020204020204" pitchFamily="34" charset="-122"/>
                        <a:ea typeface="微软雅黑" panose="020B0503020204020204" pitchFamily="34" charset="-122"/>
                      </a:endParaRPr>
                    </a:p>
                  </a:txBody>
                  <a:tcPr anchor="ctr">
                    <a:solidFill>
                      <a:srgbClr val="C00000"/>
                    </a:solidFill>
                  </a:tcPr>
                </a:tc>
                <a:tc>
                  <a:txBody>
                    <a:bodyPr/>
                    <a:lstStyle/>
                    <a:p>
                      <a:pPr algn="ctr"/>
                      <a:r>
                        <a:rPr sz="1400">
                          <a:latin typeface="微软雅黑" panose="020B0503020204020204" pitchFamily="34" charset="-122"/>
                          <a:ea typeface="微软雅黑" panose="020B0503020204020204" pitchFamily="34" charset="-122"/>
                        </a:rPr>
                        <a:t>预计开</a:t>
                      </a:r>
                    </a:p>
                    <a:p>
                      <a:pPr algn="ctr"/>
                      <a:r>
                        <a:rPr sz="1400">
                          <a:latin typeface="微软雅黑" panose="020B0503020204020204" pitchFamily="34" charset="-122"/>
                          <a:ea typeface="微软雅黑" panose="020B0503020204020204" pitchFamily="34" charset="-122"/>
                        </a:rPr>
                        <a:t>始时间</a:t>
                      </a:r>
                    </a:p>
                  </a:txBody>
                  <a:tcPr anchor="ctr">
                    <a:solidFill>
                      <a:srgbClr val="C00000"/>
                    </a:solidFill>
                  </a:tcPr>
                </a:tc>
                <a:tc>
                  <a:txBody>
                    <a:bodyPr/>
                    <a:lstStyle/>
                    <a:p>
                      <a:pPr algn="ctr"/>
                      <a:r>
                        <a:rPr sz="1400">
                          <a:latin typeface="微软雅黑" panose="020B0503020204020204" pitchFamily="34" charset="-122"/>
                          <a:ea typeface="微软雅黑" panose="020B0503020204020204" pitchFamily="34" charset="-122"/>
                        </a:rPr>
                        <a:t>预计完</a:t>
                      </a:r>
                    </a:p>
                    <a:p>
                      <a:pPr algn="ctr"/>
                      <a:r>
                        <a:rPr sz="1400">
                          <a:latin typeface="微软雅黑" panose="020B0503020204020204" pitchFamily="34" charset="-122"/>
                          <a:ea typeface="微软雅黑" panose="020B0503020204020204" pitchFamily="34" charset="-122"/>
                        </a:rPr>
                        <a:t>成时间</a:t>
                      </a:r>
                    </a:p>
                  </a:txBody>
                  <a:tcPr anchor="ctr">
                    <a:solidFill>
                      <a:srgbClr val="C00000"/>
                    </a:solidFill>
                  </a:tcPr>
                </a:tc>
                <a:tc>
                  <a:txBody>
                    <a:bodyPr/>
                    <a:lstStyle/>
                    <a:p>
                      <a:pPr algn="ctr"/>
                      <a:r>
                        <a:rPr sz="1400">
                          <a:latin typeface="微软雅黑" panose="020B0503020204020204" pitchFamily="34" charset="-122"/>
                          <a:ea typeface="微软雅黑" panose="020B0503020204020204" pitchFamily="34" charset="-122"/>
                        </a:rPr>
                        <a:t>贡献能力具体描述</a:t>
                      </a:r>
                    </a:p>
                  </a:txBody>
                  <a:tcPr anchor="ctr">
                    <a:solidFill>
                      <a:srgbClr val="C00000"/>
                    </a:solidFill>
                  </a:tcPr>
                </a:tc>
                <a:extLst>
                  <a:ext uri="{0D108BD9-81ED-4DB2-BD59-A6C34878D82A}">
                    <a16:rowId xmlns:a16="http://schemas.microsoft.com/office/drawing/2014/main" val="10000"/>
                  </a:ext>
                </a:extLst>
              </a:tr>
              <a:tr h="1499235">
                <a:tc>
                  <a:txBody>
                    <a:bodyPr/>
                    <a:lstStyle/>
                    <a:p>
                      <a:pPr algn="ctr"/>
                      <a:r>
                        <a:rPr lang="en-US" sz="1400" dirty="0">
                          <a:solidFill>
                            <a:schemeClr val="tx1"/>
                          </a:solidFill>
                          <a:latin typeface="微软雅黑" panose="020B0503020204020204" pitchFamily="34" charset="-122"/>
                          <a:ea typeface="微软雅黑" panose="020B0503020204020204" pitchFamily="34" charset="-122"/>
                        </a:rPr>
                        <a:t>1</a:t>
                      </a:r>
                    </a:p>
                  </a:txBody>
                  <a:tcPr>
                    <a:solidFill>
                      <a:schemeClr val="bg1">
                        <a:lumMod val="95000"/>
                      </a:schemeClr>
                    </a:solidFill>
                  </a:tcPr>
                </a:tc>
                <a:tc>
                  <a:txBody>
                    <a:bodyPr/>
                    <a:lstStyle/>
                    <a:p>
                      <a:pPr algn="ctr"/>
                      <a:r>
                        <a:rPr lang="zh-CN" sz="1400" b="1" dirty="0">
                          <a:solidFill>
                            <a:schemeClr val="tx1"/>
                          </a:solidFill>
                          <a:latin typeface="微软雅黑" panose="020B0503020204020204" pitchFamily="34" charset="-122"/>
                          <a:ea typeface="微软雅黑" panose="020B0503020204020204" pitchFamily="34" charset="-122"/>
                        </a:rPr>
                        <a:t>拓维信息</a:t>
                      </a:r>
                    </a:p>
                  </a:txBody>
                  <a:tcPr>
                    <a:solidFill>
                      <a:schemeClr val="bg1">
                        <a:lumMod val="95000"/>
                      </a:schemeClr>
                    </a:solidFill>
                  </a:tcPr>
                </a:tc>
                <a:tc>
                  <a:txBody>
                    <a:bodyPr/>
                    <a:lstStyle/>
                    <a:p>
                      <a:pPr algn="l"/>
                      <a:r>
                        <a:rPr lang="zh-CN" altLang="en-US" sz="1400" b="1" dirty="0">
                          <a:solidFill>
                            <a:schemeClr val="tx1"/>
                          </a:solidFill>
                          <a:latin typeface="微软雅黑" panose="020B0503020204020204" pitchFamily="34" charset="-122"/>
                          <a:ea typeface="微软雅黑" panose="020B0503020204020204" pitchFamily="34" charset="-122"/>
                        </a:rPr>
                        <a:t>张健滢</a:t>
                      </a:r>
                    </a:p>
                  </a:txBody>
                  <a:tcPr>
                    <a:solidFill>
                      <a:schemeClr val="bg1">
                        <a:lumMod val="95000"/>
                      </a:schemeClr>
                    </a:solidFill>
                  </a:tcPr>
                </a:tc>
                <a:tc>
                  <a:txBody>
                    <a:bodyPr/>
                    <a:lstStyle/>
                    <a:p>
                      <a:pPr algn="l"/>
                      <a:r>
                        <a:rPr lang="zh-CN" sz="1400" b="1" dirty="0">
                          <a:solidFill>
                            <a:schemeClr val="tx1"/>
                          </a:solidFill>
                          <a:latin typeface="微软雅黑" panose="020B0503020204020204" pitchFamily="34" charset="-122"/>
                          <a:ea typeface="微软雅黑" panose="020B0503020204020204" pitchFamily="34" charset="-122"/>
                        </a:rPr>
                        <a:t>工业专属操作系统</a:t>
                      </a:r>
                    </a:p>
                    <a:p>
                      <a:pPr algn="l"/>
                      <a:r>
                        <a:rPr lang="zh-CN" sz="1400" b="1" dirty="0">
                          <a:solidFill>
                            <a:schemeClr val="tx1"/>
                          </a:solidFill>
                          <a:latin typeface="微软雅黑" panose="020B0503020204020204" pitchFamily="34" charset="-122"/>
                          <a:ea typeface="微软雅黑" panose="020B0503020204020204" pitchFamily="34" charset="-122"/>
                        </a:rPr>
                        <a:t>工业网关原理图</a:t>
                      </a:r>
                    </a:p>
                    <a:p>
                      <a:pPr algn="l"/>
                      <a:r>
                        <a:rPr lang="zh-CN" sz="1400" b="1" dirty="0">
                          <a:solidFill>
                            <a:schemeClr val="tx1"/>
                          </a:solidFill>
                          <a:latin typeface="微软雅黑" panose="020B0503020204020204" pitchFamily="34" charset="-122"/>
                          <a:ea typeface="微软雅黑" panose="020B0503020204020204" pitchFamily="34" charset="-122"/>
                        </a:rPr>
                        <a:t>工业使能云平台</a:t>
                      </a:r>
                    </a:p>
                    <a:p>
                      <a:pPr algn="l"/>
                      <a:r>
                        <a:rPr lang="zh-CN" sz="1400" b="1" dirty="0">
                          <a:solidFill>
                            <a:schemeClr val="tx1"/>
                          </a:solidFill>
                          <a:latin typeface="微软雅黑" panose="020B0503020204020204" pitchFamily="34" charset="-122"/>
                          <a:ea typeface="微软雅黑" panose="020B0503020204020204" pitchFamily="34" charset="-122"/>
                        </a:rPr>
                        <a:t>数据采集子系统</a:t>
                      </a:r>
                    </a:p>
                  </a:txBody>
                  <a:tcPr>
                    <a:solidFill>
                      <a:schemeClr val="bg1">
                        <a:lumMod val="95000"/>
                      </a:schemeClr>
                    </a:solidFill>
                  </a:tcPr>
                </a:tc>
                <a:tc>
                  <a:txBody>
                    <a:bodyPr/>
                    <a:lstStyle/>
                    <a:p>
                      <a:pPr algn="l"/>
                      <a:r>
                        <a:rPr lang="zh-CN" altLang="en-US" sz="1400" dirty="0">
                          <a:solidFill>
                            <a:schemeClr val="tx1"/>
                          </a:solidFill>
                          <a:latin typeface="微软雅黑" panose="020B0503020204020204" pitchFamily="34" charset="-122"/>
                          <a:ea typeface="微软雅黑" panose="020B0503020204020204" pitchFamily="34" charset="-122"/>
                        </a:rPr>
                        <a:t>基于</a:t>
                      </a:r>
                      <a:r>
                        <a:rPr lang="en-US" altLang="zh-CN" sz="1400" dirty="0" err="1">
                          <a:solidFill>
                            <a:schemeClr val="tx1"/>
                          </a:solidFill>
                          <a:latin typeface="微软雅黑" panose="020B0503020204020204" pitchFamily="34" charset="-122"/>
                          <a:ea typeface="微软雅黑" panose="020B0503020204020204" pitchFamily="34" charset="-122"/>
                        </a:rPr>
                        <a:t>Openharmony</a:t>
                      </a:r>
                      <a:r>
                        <a:rPr lang="zh-CN" altLang="en-US" sz="1400" dirty="0">
                          <a:solidFill>
                            <a:schemeClr val="tx1"/>
                          </a:solidFill>
                          <a:latin typeface="微软雅黑" panose="020B0503020204020204" pitchFamily="34" charset="-122"/>
                          <a:ea typeface="微软雅黑" panose="020B0503020204020204" pitchFamily="34" charset="-122"/>
                        </a:rPr>
                        <a:t>，以</a:t>
                      </a:r>
                      <a:r>
                        <a:rPr lang="zh-CN" sz="1400" dirty="0">
                          <a:solidFill>
                            <a:schemeClr val="tx1"/>
                          </a:solidFill>
                          <a:latin typeface="微软雅黑" panose="020B0503020204020204" pitchFamily="34" charset="-122"/>
                          <a:ea typeface="微软雅黑" panose="020B0503020204020204" pitchFamily="34" charset="-122"/>
                        </a:rPr>
                        <a:t>湖南省重大</a:t>
                      </a:r>
                      <a:r>
                        <a:rPr lang="zh-CN" altLang="en-US" sz="1400" dirty="0">
                          <a:solidFill>
                            <a:schemeClr val="tx1"/>
                          </a:solidFill>
                          <a:latin typeface="微软雅黑" panose="020B0503020204020204" pitchFamily="34" charset="-122"/>
                          <a:ea typeface="微软雅黑" panose="020B0503020204020204" pitchFamily="34" charset="-122"/>
                        </a:rPr>
                        <a:t>科技</a:t>
                      </a:r>
                      <a:r>
                        <a:rPr lang="zh-CN" sz="1400" dirty="0">
                          <a:solidFill>
                            <a:schemeClr val="tx1"/>
                          </a:solidFill>
                          <a:latin typeface="微软雅黑" panose="020B0503020204020204" pitchFamily="34" charset="-122"/>
                          <a:ea typeface="微软雅黑" panose="020B0503020204020204" pitchFamily="34" charset="-122"/>
                        </a:rPr>
                        <a:t>专项课题</a:t>
                      </a:r>
                      <a:r>
                        <a:rPr lang="zh-CN" altLang="en-US" sz="1400" dirty="0">
                          <a:solidFill>
                            <a:schemeClr val="tx1"/>
                          </a:solidFill>
                          <a:latin typeface="微软雅黑" panose="020B0503020204020204" pitchFamily="34" charset="-122"/>
                          <a:ea typeface="微软雅黑" panose="020B0503020204020204" pitchFamily="34" charset="-122"/>
                        </a:rPr>
                        <a:t>为抓手，与行业生态伙伴共同打造工业专属操作系统、相关能力组件和工业标准</a:t>
                      </a:r>
                    </a:p>
                  </a:txBody>
                  <a:tcPr>
                    <a:solidFill>
                      <a:schemeClr val="bg1">
                        <a:lumMod val="95000"/>
                      </a:schemeClr>
                    </a:solidFill>
                  </a:tcPr>
                </a:tc>
                <a:tc>
                  <a:txBody>
                    <a:bodyPr/>
                    <a:lstStyle/>
                    <a:p>
                      <a:pPr algn="ctr"/>
                      <a:r>
                        <a:rPr lang="en-US" sz="1400" b="1" dirty="0">
                          <a:solidFill>
                            <a:schemeClr val="tx1"/>
                          </a:solidFill>
                          <a:latin typeface="微软雅黑" panose="020B0503020204020204" pitchFamily="34" charset="-122"/>
                          <a:ea typeface="微软雅黑" panose="020B0503020204020204" pitchFamily="34" charset="-122"/>
                        </a:rPr>
                        <a:t>80</a:t>
                      </a:r>
                    </a:p>
                  </a:txBody>
                  <a:tcPr>
                    <a:solidFill>
                      <a:schemeClr val="bg1">
                        <a:lumMod val="95000"/>
                      </a:schemeClr>
                    </a:solidFill>
                  </a:tcPr>
                </a:tc>
                <a:tc>
                  <a:txBody>
                    <a:bodyPr/>
                    <a:lstStyle/>
                    <a:p>
                      <a:pPr algn="l"/>
                      <a:r>
                        <a:rPr lang="en-US" sz="1400" dirty="0">
                          <a:solidFill>
                            <a:schemeClr val="tx1"/>
                          </a:solidFill>
                          <a:latin typeface="微软雅黑" panose="020B0503020204020204" pitchFamily="34" charset="-122"/>
                          <a:ea typeface="微软雅黑" panose="020B0503020204020204" pitchFamily="34" charset="-122"/>
                        </a:rPr>
                        <a:t>2021-09-01</a:t>
                      </a:r>
                    </a:p>
                  </a:txBody>
                  <a:tcPr>
                    <a:solidFill>
                      <a:schemeClr val="bg1">
                        <a:lumMod val="95000"/>
                      </a:schemeClr>
                    </a:solidFill>
                  </a:tcPr>
                </a:tc>
                <a:tc>
                  <a:txBody>
                    <a:bodyPr/>
                    <a:lstStyle/>
                    <a:p>
                      <a:pPr algn="l"/>
                      <a:r>
                        <a:rPr lang="en-US" sz="1400" dirty="0">
                          <a:solidFill>
                            <a:schemeClr val="tx1"/>
                          </a:solidFill>
                          <a:latin typeface="微软雅黑" panose="020B0503020204020204" pitchFamily="34" charset="-122"/>
                          <a:ea typeface="微软雅黑" panose="020B0503020204020204" pitchFamily="34" charset="-122"/>
                        </a:rPr>
                        <a:t>2023-08-31</a:t>
                      </a:r>
                    </a:p>
                  </a:txBody>
                  <a:tcPr>
                    <a:solidFill>
                      <a:schemeClr val="bg1">
                        <a:lumMod val="95000"/>
                      </a:schemeClr>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配套工业专属操作系统</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gn="l">
                        <a:buAutoNum type="arabicPeriod"/>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工业网关原理图</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gn="l">
                        <a:buAutoNum type="arabicPeriod"/>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工业使能平台含设备联动等三大场景能力</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indent="-228600" algn="l">
                        <a:buAutoNum type="arabicPeriod"/>
                      </a:pPr>
                      <a:r>
                        <a:rPr lang="en-US" altLang="zh-CN" sz="14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OpenHarmony</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工业数据采集子系统</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3" name="TextBox 15"/>
          <p:cNvSpPr txBox="1"/>
          <p:nvPr/>
        </p:nvSpPr>
        <p:spPr>
          <a:xfrm>
            <a:off x="360874" y="229317"/>
            <a:ext cx="3262432" cy="400110"/>
          </a:xfrm>
          <a:prstGeom prst="rect">
            <a:avLst/>
          </a:prstGeom>
          <a:noFill/>
        </p:spPr>
        <p:txBody>
          <a:bodyPr wrap="none" rtlCol="0">
            <a:sp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mn-ea"/>
              </a:rPr>
              <a:t>对接单位及共享模块详情表</a:t>
            </a:r>
          </a:p>
        </p:txBody>
      </p:sp>
      <p:sp>
        <p:nvSpPr>
          <p:cNvPr id="22" name="矩形 21"/>
          <p:cNvSpPr/>
          <p:nvPr/>
        </p:nvSpPr>
        <p:spPr bwMode="auto">
          <a:xfrm>
            <a:off x="335280" y="819489"/>
            <a:ext cx="2024380" cy="398145"/>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捐赠单位</a:t>
            </a:r>
          </a:p>
        </p:txBody>
      </p:sp>
      <p:sp>
        <p:nvSpPr>
          <p:cNvPr id="11" name="文本框 10"/>
          <p:cNvSpPr txBox="1"/>
          <p:nvPr/>
        </p:nvSpPr>
        <p:spPr>
          <a:xfrm>
            <a:off x="4933950" y="5731796"/>
            <a:ext cx="982345" cy="275590"/>
          </a:xfrm>
          <a:prstGeom prst="rect">
            <a:avLst/>
          </a:prstGeom>
          <a:noFill/>
        </p:spPr>
        <p:txBody>
          <a:bodyPr wrap="square" rtlCol="0" anchor="t">
            <a:spAutoFit/>
          </a:bodyPr>
          <a:lstStyle/>
          <a:p>
            <a:r>
              <a:rPr lang="zh-CN" altLang="en-US" sz="1200" b="1">
                <a:latin typeface="微软雅黑" panose="020B0503020204020204" pitchFamily="34" charset="-122"/>
                <a:ea typeface="微软雅黑" panose="020B0503020204020204" pitchFamily="34" charset="-122"/>
              </a:rPr>
              <a:t>湘潭大学</a:t>
            </a:r>
          </a:p>
        </p:txBody>
      </p:sp>
      <p:sp>
        <p:nvSpPr>
          <p:cNvPr id="7" name="矩形 6"/>
          <p:cNvSpPr/>
          <p:nvPr/>
        </p:nvSpPr>
        <p:spPr bwMode="auto">
          <a:xfrm>
            <a:off x="335915" y="4691666"/>
            <a:ext cx="2024380" cy="398145"/>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生态合作伙伴</a:t>
            </a:r>
          </a:p>
        </p:txBody>
      </p:sp>
      <p:pic>
        <p:nvPicPr>
          <p:cNvPr id="5" name="图片 4" descr="C:/Users/coolzlay/AppData/Local/Temp/picturecompress_20210816140512/output_1.pngoutput_1"/>
          <p:cNvPicPr>
            <a:picLocks noChangeAspect="1"/>
          </p:cNvPicPr>
          <p:nvPr/>
        </p:nvPicPr>
        <p:blipFill>
          <a:blip r:embed="rId3"/>
          <a:stretch>
            <a:fillRect/>
          </a:stretch>
        </p:blipFill>
        <p:spPr>
          <a:xfrm>
            <a:off x="191135" y="5268881"/>
            <a:ext cx="1417320" cy="495300"/>
          </a:xfrm>
          <a:prstGeom prst="rect">
            <a:avLst/>
          </a:prstGeom>
        </p:spPr>
      </p:pic>
      <p:sp>
        <p:nvSpPr>
          <p:cNvPr id="6" name="文本框 5"/>
          <p:cNvSpPr txBox="1"/>
          <p:nvPr/>
        </p:nvSpPr>
        <p:spPr>
          <a:xfrm>
            <a:off x="694690" y="5701316"/>
            <a:ext cx="808355" cy="275590"/>
          </a:xfrm>
          <a:prstGeom prst="rect">
            <a:avLst/>
          </a:prstGeom>
          <a:noFill/>
        </p:spPr>
        <p:txBody>
          <a:bodyPr wrap="square" rtlCol="0" anchor="t">
            <a:spAutoFit/>
          </a:bodyPr>
          <a:lstStyle/>
          <a:p>
            <a:r>
              <a:rPr lang="zh-CN" altLang="en-US" sz="1200" b="1">
                <a:latin typeface="微软雅黑" panose="020B0503020204020204" pitchFamily="34" charset="-122"/>
                <a:ea typeface="微软雅黑" panose="020B0503020204020204" pitchFamily="34" charset="-122"/>
              </a:rPr>
              <a:t>华为</a:t>
            </a:r>
          </a:p>
        </p:txBody>
      </p:sp>
      <p:pic>
        <p:nvPicPr>
          <p:cNvPr id="12" name="图片 11" descr="C:/Users/coolzlay/AppData/Local/Temp/picturecompress_20210816140512/output_2.pngoutput_2"/>
          <p:cNvPicPr>
            <a:picLocks noChangeAspect="1"/>
          </p:cNvPicPr>
          <p:nvPr/>
        </p:nvPicPr>
        <p:blipFill>
          <a:blip r:embed="rId4"/>
          <a:stretch>
            <a:fillRect/>
          </a:stretch>
        </p:blipFill>
        <p:spPr>
          <a:xfrm>
            <a:off x="1720850" y="5397151"/>
            <a:ext cx="1226185" cy="304165"/>
          </a:xfrm>
          <a:prstGeom prst="rect">
            <a:avLst/>
          </a:prstGeom>
        </p:spPr>
      </p:pic>
      <p:sp>
        <p:nvSpPr>
          <p:cNvPr id="19" name="文本框 18"/>
          <p:cNvSpPr txBox="1"/>
          <p:nvPr/>
        </p:nvSpPr>
        <p:spPr>
          <a:xfrm>
            <a:off x="2039620" y="5780056"/>
            <a:ext cx="808355" cy="275590"/>
          </a:xfrm>
          <a:prstGeom prst="rect">
            <a:avLst/>
          </a:prstGeom>
          <a:noFill/>
        </p:spPr>
        <p:txBody>
          <a:bodyPr wrap="square" rtlCol="0" anchor="t">
            <a:spAutoFit/>
          </a:bodyPr>
          <a:lstStyle/>
          <a:p>
            <a:r>
              <a:rPr lang="zh-CN" altLang="en-US" sz="1200" b="1">
                <a:latin typeface="微软雅黑" panose="020B0503020204020204" pitchFamily="34" charset="-122"/>
                <a:ea typeface="微软雅黑" panose="020B0503020204020204" pitchFamily="34" charset="-122"/>
              </a:rPr>
              <a:t>绿盟</a:t>
            </a:r>
          </a:p>
        </p:txBody>
      </p:sp>
      <p:sp>
        <p:nvSpPr>
          <p:cNvPr id="20" name="Freeform 6"/>
          <p:cNvSpPr/>
          <p:nvPr/>
        </p:nvSpPr>
        <p:spPr bwMode="auto">
          <a:xfrm>
            <a:off x="6313170" y="5045361"/>
            <a:ext cx="1507490" cy="276860"/>
          </a:xfrm>
          <a:custGeom>
            <a:avLst/>
            <a:gdLst>
              <a:gd name="T0" fmla="*/ 0 w 1720"/>
              <a:gd name="T1" fmla="*/ 0 h 1961"/>
              <a:gd name="T2" fmla="*/ 1720 w 1720"/>
              <a:gd name="T3" fmla="*/ 0 h 1961"/>
              <a:gd name="T4" fmla="*/ 1720 w 1720"/>
              <a:gd name="T5" fmla="*/ 1961 h 1961"/>
            </a:gdLst>
            <a:ahLst/>
            <a:cxnLst>
              <a:cxn ang="0">
                <a:pos x="T0" y="T1"/>
              </a:cxn>
              <a:cxn ang="0">
                <a:pos x="T2" y="T3"/>
              </a:cxn>
              <a:cxn ang="0">
                <a:pos x="T4" y="T5"/>
              </a:cxn>
            </a:cxnLst>
            <a:rect l="0" t="0" r="r" b="b"/>
            <a:pathLst>
              <a:path w="1720" h="1961">
                <a:moveTo>
                  <a:pt x="0" y="0"/>
                </a:moveTo>
                <a:lnTo>
                  <a:pt x="1720" y="0"/>
                </a:lnTo>
                <a:lnTo>
                  <a:pt x="1720" y="1961"/>
                </a:lnTo>
              </a:path>
            </a:pathLst>
          </a:custGeom>
          <a:noFill/>
          <a:ln w="22225" cap="flat" cmpd="sng">
            <a:solidFill>
              <a:srgbClr val="C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zh-CN" altLang="en-US"/>
          </a:p>
        </p:txBody>
      </p:sp>
      <p:sp>
        <p:nvSpPr>
          <p:cNvPr id="21" name="矩形 20"/>
          <p:cNvSpPr/>
          <p:nvPr/>
        </p:nvSpPr>
        <p:spPr bwMode="auto">
          <a:xfrm>
            <a:off x="4584065" y="4665631"/>
            <a:ext cx="2024380" cy="410845"/>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科研单位</a:t>
            </a:r>
          </a:p>
        </p:txBody>
      </p:sp>
      <p:sp>
        <p:nvSpPr>
          <p:cNvPr id="26" name="文本框 25"/>
          <p:cNvSpPr txBox="1"/>
          <p:nvPr/>
        </p:nvSpPr>
        <p:spPr>
          <a:xfrm>
            <a:off x="8615680" y="5715286"/>
            <a:ext cx="1231900" cy="275590"/>
          </a:xfrm>
          <a:prstGeom prst="rect">
            <a:avLst/>
          </a:prstGeom>
          <a:noFill/>
        </p:spPr>
        <p:txBody>
          <a:bodyPr wrap="square" rtlCol="0" anchor="t">
            <a:spAutoFit/>
          </a:bodyPr>
          <a:lstStyle/>
          <a:p>
            <a:pPr lvl="0" algn="l">
              <a:buClrTx/>
              <a:buSzTx/>
              <a:buFontTx/>
            </a:pPr>
            <a:r>
              <a:rPr lang="zh-CN" altLang="en-US" sz="1200" b="1">
                <a:latin typeface="微软雅黑" panose="020B0503020204020204" pitchFamily="34" charset="-122"/>
                <a:ea typeface="微软雅黑" panose="020B0503020204020204" pitchFamily="34" charset="-122"/>
                <a:sym typeface="+mn-ea"/>
              </a:rPr>
              <a:t>中联重科</a:t>
            </a:r>
          </a:p>
        </p:txBody>
      </p:sp>
      <p:sp>
        <p:nvSpPr>
          <p:cNvPr id="27" name="Freeform 6"/>
          <p:cNvSpPr/>
          <p:nvPr/>
        </p:nvSpPr>
        <p:spPr bwMode="auto">
          <a:xfrm>
            <a:off x="9820910" y="5029486"/>
            <a:ext cx="2230120" cy="276860"/>
          </a:xfrm>
          <a:custGeom>
            <a:avLst/>
            <a:gdLst>
              <a:gd name="T0" fmla="*/ 0 w 1720"/>
              <a:gd name="T1" fmla="*/ 0 h 1961"/>
              <a:gd name="T2" fmla="*/ 1720 w 1720"/>
              <a:gd name="T3" fmla="*/ 0 h 1961"/>
              <a:gd name="T4" fmla="*/ 1720 w 1720"/>
              <a:gd name="T5" fmla="*/ 1961 h 1961"/>
            </a:gdLst>
            <a:ahLst/>
            <a:cxnLst>
              <a:cxn ang="0">
                <a:pos x="T0" y="T1"/>
              </a:cxn>
              <a:cxn ang="0">
                <a:pos x="T2" y="T3"/>
              </a:cxn>
              <a:cxn ang="0">
                <a:pos x="T4" y="T5"/>
              </a:cxn>
            </a:cxnLst>
            <a:rect l="0" t="0" r="r" b="b"/>
            <a:pathLst>
              <a:path w="1720" h="1961">
                <a:moveTo>
                  <a:pt x="0" y="0"/>
                </a:moveTo>
                <a:lnTo>
                  <a:pt x="1720" y="0"/>
                </a:lnTo>
                <a:lnTo>
                  <a:pt x="1720" y="1961"/>
                </a:lnTo>
              </a:path>
            </a:pathLst>
          </a:custGeom>
          <a:noFill/>
          <a:ln w="22225" cap="flat" cmpd="sng">
            <a:solidFill>
              <a:srgbClr val="C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zh-CN" altLang="en-US"/>
          </a:p>
        </p:txBody>
      </p:sp>
      <p:sp>
        <p:nvSpPr>
          <p:cNvPr id="28" name="矩形 27"/>
          <p:cNvSpPr/>
          <p:nvPr/>
        </p:nvSpPr>
        <p:spPr bwMode="auto">
          <a:xfrm>
            <a:off x="8091805" y="4649756"/>
            <a:ext cx="2024380" cy="410845"/>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应用示范单位</a:t>
            </a:r>
          </a:p>
        </p:txBody>
      </p:sp>
      <p:sp>
        <p:nvSpPr>
          <p:cNvPr id="29" name="文本框 28"/>
          <p:cNvSpPr txBox="1"/>
          <p:nvPr/>
        </p:nvSpPr>
        <p:spPr>
          <a:xfrm>
            <a:off x="10466705" y="5715921"/>
            <a:ext cx="1202690" cy="275590"/>
          </a:xfrm>
          <a:prstGeom prst="rect">
            <a:avLst/>
          </a:prstGeom>
          <a:noFill/>
        </p:spPr>
        <p:txBody>
          <a:bodyPr wrap="square" rtlCol="0" anchor="t">
            <a:spAutoFit/>
          </a:bodyPr>
          <a:lstStyle/>
          <a:p>
            <a:r>
              <a:rPr lang="zh-CN" altLang="en-US" sz="1200" b="1">
                <a:latin typeface="微软雅黑" panose="020B0503020204020204" pitchFamily="34" charset="-122"/>
                <a:ea typeface="微软雅黑" panose="020B0503020204020204" pitchFamily="34" charset="-122"/>
              </a:rPr>
              <a:t>三一重工</a:t>
            </a:r>
          </a:p>
        </p:txBody>
      </p:sp>
      <p:sp>
        <p:nvSpPr>
          <p:cNvPr id="30" name="文本框 29"/>
          <p:cNvSpPr txBox="1"/>
          <p:nvPr/>
        </p:nvSpPr>
        <p:spPr>
          <a:xfrm>
            <a:off x="8615680" y="6578251"/>
            <a:ext cx="932180" cy="275590"/>
          </a:xfrm>
          <a:prstGeom prst="rect">
            <a:avLst/>
          </a:prstGeom>
          <a:noFill/>
        </p:spPr>
        <p:txBody>
          <a:bodyPr wrap="square" rtlCol="0" anchor="t">
            <a:spAutoFit/>
          </a:bodyPr>
          <a:lstStyle/>
          <a:p>
            <a:r>
              <a:rPr lang="zh-CN" altLang="en-US" sz="1200" b="1" dirty="0">
                <a:latin typeface="微软雅黑" panose="020B0503020204020204" pitchFamily="34" charset="-122"/>
                <a:ea typeface="微软雅黑" panose="020B0503020204020204" pitchFamily="34" charset="-122"/>
              </a:rPr>
              <a:t>康普通信</a:t>
            </a:r>
          </a:p>
        </p:txBody>
      </p:sp>
      <p:sp>
        <p:nvSpPr>
          <p:cNvPr id="34" name="文本框 33"/>
          <p:cNvSpPr txBox="1"/>
          <p:nvPr/>
        </p:nvSpPr>
        <p:spPr>
          <a:xfrm>
            <a:off x="10528935" y="6540937"/>
            <a:ext cx="925195" cy="275590"/>
          </a:xfrm>
          <a:prstGeom prst="rect">
            <a:avLst/>
          </a:prstGeom>
          <a:noFill/>
        </p:spPr>
        <p:txBody>
          <a:bodyPr wrap="square" rtlCol="0" anchor="t">
            <a:spAutoFit/>
          </a:bodyPr>
          <a:lstStyle/>
          <a:p>
            <a:pPr lvl="0" algn="l">
              <a:buClrTx/>
              <a:buSzTx/>
              <a:buFontTx/>
            </a:pPr>
            <a:r>
              <a:rPr lang="zh-CN" altLang="en-US" sz="1200" b="1" dirty="0">
                <a:latin typeface="微软雅黑" panose="020B0503020204020204" pitchFamily="34" charset="-122"/>
                <a:ea typeface="微软雅黑" panose="020B0503020204020204" pitchFamily="34" charset="-122"/>
                <a:sym typeface="+mn-ea"/>
              </a:rPr>
              <a:t>永清环保</a:t>
            </a:r>
          </a:p>
        </p:txBody>
      </p:sp>
      <p:pic>
        <p:nvPicPr>
          <p:cNvPr id="38" name="图片 37" descr="C:/Users/coolzlay/AppData/Local/Temp/picturecompress_20210816140512/output_9.jpgoutput_9"/>
          <p:cNvPicPr>
            <a:picLocks noChangeAspect="1"/>
          </p:cNvPicPr>
          <p:nvPr/>
        </p:nvPicPr>
        <p:blipFill rotWithShape="1">
          <a:blip r:embed="rId5"/>
          <a:srcRect/>
          <a:stretch>
            <a:fillRect/>
          </a:stretch>
        </p:blipFill>
        <p:spPr>
          <a:xfrm>
            <a:off x="10528935" y="5171091"/>
            <a:ext cx="594995" cy="556895"/>
          </a:xfrm>
          <a:prstGeom prst="rect">
            <a:avLst/>
          </a:prstGeom>
        </p:spPr>
      </p:pic>
      <p:pic>
        <p:nvPicPr>
          <p:cNvPr id="41" name="图片 40" descr="C:/Users/coolzlay/AppData/Local/Temp/picturecompress_20210816140512/output_3.jpgoutput_3"/>
          <p:cNvPicPr>
            <a:picLocks noChangeAspect="1"/>
          </p:cNvPicPr>
          <p:nvPr/>
        </p:nvPicPr>
        <p:blipFill>
          <a:blip r:embed="rId6"/>
          <a:stretch>
            <a:fillRect/>
          </a:stretch>
        </p:blipFill>
        <p:spPr>
          <a:xfrm>
            <a:off x="8307662" y="5184242"/>
            <a:ext cx="1405812" cy="468604"/>
          </a:xfrm>
          <a:prstGeom prst="rect">
            <a:avLst/>
          </a:prstGeom>
        </p:spPr>
      </p:pic>
      <p:pic>
        <p:nvPicPr>
          <p:cNvPr id="37" name="图片 36" descr="C:/Users/coolzlay/AppData/Local/Temp/picturecompress_20210816140512/output_4.jpgoutput_4"/>
          <p:cNvPicPr>
            <a:picLocks noChangeAspect="1"/>
          </p:cNvPicPr>
          <p:nvPr/>
        </p:nvPicPr>
        <p:blipFill>
          <a:blip r:embed="rId7"/>
          <a:stretch>
            <a:fillRect/>
          </a:stretch>
        </p:blipFill>
        <p:spPr>
          <a:xfrm>
            <a:off x="5015865" y="5162836"/>
            <a:ext cx="611505" cy="620395"/>
          </a:xfrm>
          <a:prstGeom prst="rect">
            <a:avLst/>
          </a:prstGeom>
        </p:spPr>
      </p:pic>
      <p:grpSp>
        <p:nvGrpSpPr>
          <p:cNvPr id="9" name="组合 8">
            <a:extLst>
              <a:ext uri="{FF2B5EF4-FFF2-40B4-BE49-F238E27FC236}">
                <a16:creationId xmlns:a16="http://schemas.microsoft.com/office/drawing/2014/main" id="{554F9658-192D-4A2A-B1A6-3C0537F5C64A}"/>
              </a:ext>
            </a:extLst>
          </p:cNvPr>
          <p:cNvGrpSpPr/>
          <p:nvPr/>
        </p:nvGrpSpPr>
        <p:grpSpPr>
          <a:xfrm>
            <a:off x="6423342" y="5167406"/>
            <a:ext cx="946785" cy="858122"/>
            <a:chOff x="6608445" y="5149264"/>
            <a:chExt cx="946785" cy="858122"/>
          </a:xfrm>
        </p:grpSpPr>
        <p:sp>
          <p:nvSpPr>
            <p:cNvPr id="24" name="文本框 23"/>
            <p:cNvSpPr txBox="1"/>
            <p:nvPr/>
          </p:nvSpPr>
          <p:spPr>
            <a:xfrm>
              <a:off x="6608445" y="5731796"/>
              <a:ext cx="946785" cy="275590"/>
            </a:xfrm>
            <a:prstGeom prst="rect">
              <a:avLst/>
            </a:prstGeom>
            <a:noFill/>
          </p:spPr>
          <p:txBody>
            <a:bodyPr wrap="square" rtlCol="0" anchor="t">
              <a:spAutoFit/>
            </a:bodyPr>
            <a:lstStyle/>
            <a:p>
              <a:r>
                <a:rPr lang="zh-CN" altLang="en-US" sz="1200" b="1" dirty="0">
                  <a:latin typeface="微软雅黑" panose="020B0503020204020204" pitchFamily="34" charset="-122"/>
                  <a:ea typeface="微软雅黑" panose="020B0503020204020204" pitchFamily="34" charset="-122"/>
                </a:rPr>
                <a:t>湖南大学</a:t>
              </a:r>
            </a:p>
          </p:txBody>
        </p:sp>
        <p:pic>
          <p:nvPicPr>
            <p:cNvPr id="36" name="图片 35" descr="C:/Users/coolzlay/AppData/Local/Temp/picturecompress_20210816140512/output_5.jpgoutput_5"/>
            <p:cNvPicPr>
              <a:picLocks noChangeAspect="1"/>
            </p:cNvPicPr>
            <p:nvPr/>
          </p:nvPicPr>
          <p:blipFill rotWithShape="1">
            <a:blip r:embed="rId8"/>
            <a:srcRect/>
            <a:stretch>
              <a:fillRect/>
            </a:stretch>
          </p:blipFill>
          <p:spPr>
            <a:xfrm>
              <a:off x="6727034" y="5149264"/>
              <a:ext cx="576580" cy="563245"/>
            </a:xfrm>
            <a:prstGeom prst="rect">
              <a:avLst/>
            </a:prstGeom>
          </p:spPr>
        </p:pic>
      </p:grpSp>
      <p:pic>
        <p:nvPicPr>
          <p:cNvPr id="39" name="图片 38" descr="C:/Users/coolzlay/AppData/Local/Temp/picturecompress_20210816140512/output_7.pngoutput_7"/>
          <p:cNvPicPr>
            <a:picLocks noChangeAspect="1"/>
          </p:cNvPicPr>
          <p:nvPr/>
        </p:nvPicPr>
        <p:blipFill rotWithShape="1">
          <a:blip r:embed="rId9"/>
          <a:srcRect/>
          <a:stretch>
            <a:fillRect/>
          </a:stretch>
        </p:blipFill>
        <p:spPr>
          <a:xfrm>
            <a:off x="8741328" y="6007386"/>
            <a:ext cx="538480" cy="554355"/>
          </a:xfrm>
          <a:prstGeom prst="rect">
            <a:avLst/>
          </a:prstGeom>
        </p:spPr>
      </p:pic>
      <p:pic>
        <p:nvPicPr>
          <p:cNvPr id="35" name="图片 34" descr="C:/Users/coolzlay/AppData/Local/Temp/picturecompress_20210816140512/output_8.pngoutput_8"/>
          <p:cNvPicPr>
            <a:picLocks noChangeAspect="1"/>
          </p:cNvPicPr>
          <p:nvPr/>
        </p:nvPicPr>
        <p:blipFill rotWithShape="1">
          <a:blip r:embed="rId10"/>
          <a:srcRect/>
          <a:stretch>
            <a:fillRect/>
          </a:stretch>
        </p:blipFill>
        <p:spPr>
          <a:xfrm>
            <a:off x="10344150" y="6182404"/>
            <a:ext cx="1110615" cy="305435"/>
          </a:xfrm>
          <a:prstGeom prst="rect">
            <a:avLst/>
          </a:prstGeom>
        </p:spPr>
      </p:pic>
      <p:pic>
        <p:nvPicPr>
          <p:cNvPr id="33" name="图片 32" descr="C:/Users/coolzlay/AppData/Local/Temp/picturecompress_20210816140512/output_6.jpgoutput_6">
            <a:extLst>
              <a:ext uri="{FF2B5EF4-FFF2-40B4-BE49-F238E27FC236}">
                <a16:creationId xmlns:a16="http://schemas.microsoft.com/office/drawing/2014/main" id="{2FDF22B2-DE67-47FC-89ED-733E5E3C96E4}"/>
              </a:ext>
            </a:extLst>
          </p:cNvPr>
          <p:cNvPicPr>
            <a:picLocks noChangeAspect="1"/>
          </p:cNvPicPr>
          <p:nvPr/>
        </p:nvPicPr>
        <p:blipFill rotWithShape="1">
          <a:blip r:embed="rId11"/>
          <a:srcRect/>
          <a:stretch>
            <a:fillRect/>
          </a:stretch>
        </p:blipFill>
        <p:spPr>
          <a:xfrm>
            <a:off x="3198429" y="5209826"/>
            <a:ext cx="733425" cy="574456"/>
          </a:xfrm>
          <a:prstGeom prst="rect">
            <a:avLst/>
          </a:prstGeom>
        </p:spPr>
      </p:pic>
      <p:sp>
        <p:nvSpPr>
          <p:cNvPr id="40" name="文本框 39">
            <a:extLst>
              <a:ext uri="{FF2B5EF4-FFF2-40B4-BE49-F238E27FC236}">
                <a16:creationId xmlns:a16="http://schemas.microsoft.com/office/drawing/2014/main" id="{305869F9-B17C-407C-9304-793D27E894CA}"/>
              </a:ext>
            </a:extLst>
          </p:cNvPr>
          <p:cNvSpPr txBox="1"/>
          <p:nvPr/>
        </p:nvSpPr>
        <p:spPr>
          <a:xfrm>
            <a:off x="3160963" y="5800998"/>
            <a:ext cx="808355" cy="275590"/>
          </a:xfrm>
          <a:prstGeom prst="rect">
            <a:avLst/>
          </a:prstGeom>
          <a:noFill/>
        </p:spPr>
        <p:txBody>
          <a:bodyPr wrap="square" rtlCol="0" anchor="t">
            <a:spAutoFit/>
          </a:bodyPr>
          <a:lstStyle/>
          <a:p>
            <a:r>
              <a:rPr lang="zh-CN" altLang="en-US" sz="1200" b="1">
                <a:latin typeface="微软雅黑" panose="020B0503020204020204" pitchFamily="34" charset="-122"/>
                <a:ea typeface="微软雅黑" panose="020B0503020204020204" pitchFamily="34" charset="-122"/>
              </a:rPr>
              <a:t>湘江鲲鹏</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像" descr="C:/Users/coolzlay/AppData/Local/Temp/picturecompress_20210811080536/output_1.jpgoutput_1"/>
          <p:cNvPicPr>
            <a:picLocks noChangeAspect="1"/>
          </p:cNvPicPr>
          <p:nvPr/>
        </p:nvPicPr>
        <p:blipFill rotWithShape="1">
          <a:blip r:embed="rId2"/>
          <a:srcRect/>
          <a:stretch>
            <a:fillRect/>
          </a:stretch>
        </p:blipFill>
        <p:spPr>
          <a:xfrm>
            <a:off x="-2540" y="-34290"/>
            <a:ext cx="12194540" cy="6927215"/>
          </a:xfrm>
          <a:prstGeom prst="rect">
            <a:avLst/>
          </a:prstGeom>
          <a:ln w="3175">
            <a:miter lim="400000"/>
            <a:headEnd/>
            <a:tailEnd/>
          </a:ln>
        </p:spPr>
      </p:pic>
      <p:sp>
        <p:nvSpPr>
          <p:cNvPr id="8" name="文本框 7"/>
          <p:cNvSpPr txBox="1"/>
          <p:nvPr/>
        </p:nvSpPr>
        <p:spPr>
          <a:xfrm>
            <a:off x="1262286" y="2276844"/>
            <a:ext cx="9538970" cy="123761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8210" tIns="28210" rIns="28210" bIns="28210" numCol="1" spcCol="38100" rtlCol="0" anchor="ctr">
            <a:spAutoFit/>
          </a:bodyPr>
          <a:lstStyle/>
          <a:p>
            <a:pPr algn="ctr" defTabSz="610870" hangingPunct="0">
              <a:lnSpc>
                <a:spcPct val="160000"/>
              </a:lnSpc>
            </a:pPr>
            <a:r>
              <a:rPr lang="zh-CN" altLang="en-US" sz="4800" spc="30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Yu Gothic Medium" panose="020B0500000000000000" charset="-128"/>
              </a:rPr>
              <a:t>与国家同频共振  拥抱开源新时代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4445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2" name="TextBox 15"/>
          <p:cNvSpPr txBox="1"/>
          <p:nvPr/>
        </p:nvSpPr>
        <p:spPr>
          <a:xfrm>
            <a:off x="360680" y="229235"/>
            <a:ext cx="4283710" cy="398780"/>
          </a:xfrm>
          <a:prstGeom prst="rect">
            <a:avLst/>
          </a:prstGeom>
          <a:noFill/>
        </p:spPr>
        <p:txBody>
          <a:bodyPr wrap="square" rtlCol="0">
            <a:spAutoFit/>
          </a:bodyPr>
          <a:lstStyle/>
          <a:p>
            <a:pPr algn="l"/>
            <a:r>
              <a:rPr lang="zh-CN" altLang="en-US" sz="2000" b="1" dirty="0">
                <a:latin typeface="微软雅黑" panose="020B0503020204020204" pitchFamily="34" charset="-122"/>
                <a:ea typeface="微软雅黑" panose="020B0503020204020204" pitchFamily="34" charset="-122"/>
              </a:rPr>
              <a:t>工业互联网的发展现状与差距</a:t>
            </a:r>
          </a:p>
        </p:txBody>
      </p:sp>
      <p:sp>
        <p:nvSpPr>
          <p:cNvPr id="3" name="标题 2"/>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文本框 34"/>
          <p:cNvSpPr txBox="1"/>
          <p:nvPr/>
        </p:nvSpPr>
        <p:spPr>
          <a:xfrm>
            <a:off x="455031" y="5820411"/>
            <a:ext cx="11581130" cy="968375"/>
          </a:xfrm>
          <a:prstGeom prst="rect">
            <a:avLst/>
          </a:prstGeom>
          <a:noFill/>
          <a:ln w="19050">
            <a:noFill/>
            <a:prstDash val="dash"/>
          </a:ln>
          <a:extLst>
            <a:ext uri="{909E8E84-426E-40DD-AFC4-6F175D3DCCD1}">
              <a14:hiddenFill xmlns:a14="http://schemas.microsoft.com/office/drawing/2010/main">
                <a:solidFill>
                  <a:schemeClr val="accent4">
                    <a:lumMod val="20000"/>
                    <a:lumOff val="80000"/>
                  </a:schemeClr>
                </a:solidFill>
              </a14:hiddenFill>
            </a:ext>
          </a:extLst>
        </p:spPr>
        <p:txBody>
          <a:bodyPr wrap="square" lIns="91440" rIns="91440" rtlCol="0" anchor="t">
            <a:spAutoFit/>
          </a:bodyPr>
          <a:lstStyle>
            <a:defPPr>
              <a:defRPr lang="zh-CN"/>
            </a:defPPr>
            <a:lvl1pPr>
              <a:defRPr sz="2800"/>
            </a:lvl1pPr>
          </a:lstStyle>
          <a:p>
            <a:pPr lvl="0" algn="ctr">
              <a:lnSpc>
                <a:spcPct val="150000"/>
              </a:lnSpc>
            </a:pPr>
            <a:r>
              <a:rPr lang="zh-CN" altLang="en-US" sz="18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国内</a:t>
            </a:r>
            <a:r>
              <a:rPr lang="zh-CN" altLang="en-US" sz="1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工业级芯片</a:t>
            </a:r>
            <a:r>
              <a:rPr lang="zh-CN" altLang="en-US" sz="18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工业操作系统</a:t>
            </a:r>
            <a:r>
              <a:rPr lang="zh-CN" altLang="en-US" sz="18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工业软件</a:t>
            </a:r>
            <a:r>
              <a:rPr lang="zh-CN" altLang="en-US" sz="18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等方面与国外相比差距显著</a:t>
            </a:r>
            <a:endParaRPr lang="en-US" altLang="zh-CN" sz="18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ct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工业互联网核心技术及产业链面临</a:t>
            </a:r>
            <a:r>
              <a:rPr lang="zh-CN" altLang="en-US" sz="18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缺芯少魂</a:t>
            </a:r>
            <a:r>
              <a:rPr lang="zh-CN" altLang="en-US" sz="18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的问题</a:t>
            </a:r>
          </a:p>
        </p:txBody>
      </p:sp>
      <p:sp>
        <p:nvSpPr>
          <p:cNvPr id="126" name="文本框 2"/>
          <p:cNvSpPr txBox="1"/>
          <p:nvPr/>
        </p:nvSpPr>
        <p:spPr>
          <a:xfrm>
            <a:off x="1274445" y="891596"/>
            <a:ext cx="8640385" cy="369332"/>
          </a:xfrm>
          <a:prstGeom prst="rect">
            <a:avLst/>
          </a:prstGeom>
          <a:noFill/>
          <a:ln w="19050">
            <a:noFill/>
            <a:prstDash val="dash"/>
          </a:ln>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defPPr>
              <a:defRPr lang="zh-CN"/>
            </a:defPPr>
            <a:lvl1pPr>
              <a:defRPr sz="2800"/>
            </a:lvl1pPr>
          </a:lstStyle>
          <a:p>
            <a:pPr algn="ctr"/>
            <a:r>
              <a:rPr lang="zh-CN" altLang="en-US" sz="1800" b="1" dirty="0">
                <a:solidFill>
                  <a:schemeClr val="bg1">
                    <a:lumMod val="50000"/>
                  </a:schemeClr>
                </a:solidFill>
                <a:latin typeface="微软雅黑" panose="020B0503020204020204" pitchFamily="34" charset="-122"/>
                <a:ea typeface="微软雅黑" panose="020B0503020204020204" pitchFamily="34" charset="-122"/>
                <a:sym typeface="+mn-ea"/>
              </a:rPr>
              <a:t>现状：与发达国家相比，我国</a:t>
            </a:r>
            <a:r>
              <a:rPr lang="zh-CN" altLang="en-US" sz="1800" b="1" dirty="0">
                <a:solidFill>
                  <a:srgbClr val="C00000"/>
                </a:solidFill>
                <a:latin typeface="微软雅黑" panose="020B0503020204020204" pitchFamily="34" charset="-122"/>
                <a:ea typeface="微软雅黑" panose="020B0503020204020204" pitchFamily="34" charset="-122"/>
                <a:sym typeface="+mn-ea"/>
              </a:rPr>
              <a:t>工业互联网产业链存在重大风险</a:t>
            </a:r>
          </a:p>
        </p:txBody>
      </p:sp>
      <p:grpSp>
        <p:nvGrpSpPr>
          <p:cNvPr id="4" name="组合 3"/>
          <p:cNvGrpSpPr/>
          <p:nvPr/>
        </p:nvGrpSpPr>
        <p:grpSpPr>
          <a:xfrm>
            <a:off x="933450" y="1387475"/>
            <a:ext cx="9860915" cy="2653665"/>
            <a:chOff x="540" y="2302"/>
            <a:chExt cx="13911" cy="4045"/>
          </a:xfrm>
        </p:grpSpPr>
        <p:sp>
          <p:nvSpPr>
            <p:cNvPr id="110" name="矩形: 圆角 109"/>
            <p:cNvSpPr/>
            <p:nvPr/>
          </p:nvSpPr>
          <p:spPr>
            <a:xfrm>
              <a:off x="7590" y="2598"/>
              <a:ext cx="6861" cy="3743"/>
            </a:xfrm>
            <a:prstGeom prst="roundRect">
              <a:avLst>
                <a:gd name="adj" fmla="val 6069"/>
              </a:avLst>
            </a:prstGeom>
            <a:noFill/>
            <a:ln w="158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b="1" dirty="0">
                <a:solidFill>
                  <a:sysClr val="windowText" lastClr="000000"/>
                </a:solidFill>
                <a:latin typeface="微软雅黑" panose="020B0503020204020204" pitchFamily="34" charset="-122"/>
                <a:ea typeface="微软雅黑" panose="020B0503020204020204" pitchFamily="34" charset="-122"/>
              </a:endParaRPr>
            </a:p>
          </p:txBody>
        </p:sp>
        <p:sp>
          <p:nvSpPr>
            <p:cNvPr id="127" name="矩形 126"/>
            <p:cNvSpPr/>
            <p:nvPr/>
          </p:nvSpPr>
          <p:spPr>
            <a:xfrm>
              <a:off x="8019" y="2328"/>
              <a:ext cx="5541" cy="537"/>
            </a:xfrm>
            <a:prstGeom prst="rect">
              <a:avLst/>
            </a:prstGeom>
            <a:solidFill>
              <a:schemeClr val="bg1"/>
            </a:solidFill>
          </p:spPr>
          <p:txBody>
            <a:bodyPr wrap="square" lIns="36000" rIns="36000">
              <a:spAutoFit/>
            </a:bodyPr>
            <a:lstStyle/>
            <a:p>
              <a:pPr lvl="0" algn="ctr">
                <a:buClrTx/>
                <a:buSzTx/>
                <a:buFontTx/>
              </a:pPr>
              <a:r>
                <a:rPr lang="zh-CN" altLang="en-US" sz="1600" b="1" dirty="0">
                  <a:latin typeface="微软雅黑" panose="020B0503020204020204" pitchFamily="34" charset="-122"/>
                  <a:ea typeface="微软雅黑" panose="020B0503020204020204" pitchFamily="34" charset="-122"/>
                  <a:sym typeface="+mn-ea"/>
                </a:rPr>
                <a:t>高端工业软硬件自主可控率严重不足</a:t>
              </a:r>
            </a:p>
          </p:txBody>
        </p:sp>
        <p:grpSp>
          <p:nvGrpSpPr>
            <p:cNvPr id="128" name="组合 127"/>
            <p:cNvGrpSpPr/>
            <p:nvPr/>
          </p:nvGrpSpPr>
          <p:grpSpPr>
            <a:xfrm>
              <a:off x="9340" y="3062"/>
              <a:ext cx="2473" cy="2443"/>
              <a:chOff x="6048185" y="2175691"/>
              <a:chExt cx="1328222" cy="1411956"/>
            </a:xfrm>
          </p:grpSpPr>
          <p:grpSp>
            <p:nvGrpSpPr>
              <p:cNvPr id="129" name="组合 128"/>
              <p:cNvGrpSpPr/>
              <p:nvPr/>
            </p:nvGrpSpPr>
            <p:grpSpPr>
              <a:xfrm>
                <a:off x="6048185" y="2175691"/>
                <a:ext cx="1310831" cy="1411956"/>
                <a:chOff x="13551531" y="1823850"/>
                <a:chExt cx="1802345" cy="1890142"/>
              </a:xfrm>
            </p:grpSpPr>
            <p:sp>
              <p:nvSpPr>
                <p:cNvPr id="133" name="任意多边形 52"/>
                <p:cNvSpPr/>
                <p:nvPr>
                  <p:custDataLst>
                    <p:tags r:id="rId20"/>
                  </p:custDataLst>
                </p:nvPr>
              </p:nvSpPr>
              <p:spPr bwMode="auto">
                <a:xfrm>
                  <a:off x="13551531" y="3200120"/>
                  <a:ext cx="1802345" cy="513872"/>
                </a:xfrm>
                <a:custGeom>
                  <a:avLst/>
                  <a:gdLst>
                    <a:gd name="T0" fmla="*/ 17 w 1338"/>
                    <a:gd name="T1" fmla="*/ 332 h 363"/>
                    <a:gd name="T2" fmla="*/ 0 w 1338"/>
                    <a:gd name="T3" fmla="*/ 363 h 363"/>
                    <a:gd name="T4" fmla="*/ 1338 w 1338"/>
                    <a:gd name="T5" fmla="*/ 363 h 363"/>
                    <a:gd name="T6" fmla="*/ 1322 w 1338"/>
                    <a:gd name="T7" fmla="*/ 332 h 363"/>
                    <a:gd name="T8" fmla="*/ 1157 w 1338"/>
                    <a:gd name="T9" fmla="*/ 0 h 363"/>
                    <a:gd name="T10" fmla="*/ 182 w 1338"/>
                    <a:gd name="T11" fmla="*/ 0 h 363"/>
                    <a:gd name="T12" fmla="*/ 17 w 1338"/>
                    <a:gd name="T13" fmla="*/ 332 h 363"/>
                  </a:gdLst>
                  <a:ahLst/>
                  <a:cxnLst>
                    <a:cxn ang="0">
                      <a:pos x="T0" y="T1"/>
                    </a:cxn>
                    <a:cxn ang="0">
                      <a:pos x="T2" y="T3"/>
                    </a:cxn>
                    <a:cxn ang="0">
                      <a:pos x="T4" y="T5"/>
                    </a:cxn>
                    <a:cxn ang="0">
                      <a:pos x="T6" y="T7"/>
                    </a:cxn>
                    <a:cxn ang="0">
                      <a:pos x="T8" y="T9"/>
                    </a:cxn>
                    <a:cxn ang="0">
                      <a:pos x="T10" y="T11"/>
                    </a:cxn>
                    <a:cxn ang="0">
                      <a:pos x="T12" y="T13"/>
                    </a:cxn>
                  </a:cxnLst>
                  <a:rect l="0" t="0" r="r" b="b"/>
                  <a:pathLst>
                    <a:path w="1338" h="363">
                      <a:moveTo>
                        <a:pt x="17" y="332"/>
                      </a:moveTo>
                      <a:lnTo>
                        <a:pt x="0" y="363"/>
                      </a:lnTo>
                      <a:lnTo>
                        <a:pt x="1338" y="363"/>
                      </a:lnTo>
                      <a:lnTo>
                        <a:pt x="1322" y="332"/>
                      </a:lnTo>
                      <a:lnTo>
                        <a:pt x="1157" y="0"/>
                      </a:lnTo>
                      <a:lnTo>
                        <a:pt x="182" y="0"/>
                      </a:lnTo>
                      <a:lnTo>
                        <a:pt x="17" y="332"/>
                      </a:lnTo>
                      <a:close/>
                    </a:path>
                  </a:pathLst>
                </a:custGeom>
                <a:noFill/>
                <a:ln w="19050">
                  <a:solidFill>
                    <a:schemeClr val="bg1">
                      <a:lumMod val="50000"/>
                    </a:schemeClr>
                  </a:solidFill>
                  <a:prstDash val="solid"/>
                  <a:round/>
                </a:ln>
              </p:spPr>
              <p:txBody>
                <a:bodyPr vert="horz" wrap="square" lIns="91440" tIns="45720" rIns="91440" bIns="45720" anchor="ctr" anchorCtr="0" compatLnSpc="1"/>
                <a:lstStyle/>
                <a:p>
                  <a:pPr marL="0" marR="0" lvl="0" indent="0" algn="ctr" defTabSz="914400" fontAlgn="auto">
                    <a:lnSpc>
                      <a:spcPct val="120000"/>
                    </a:lnSpc>
                    <a:spcBef>
                      <a:spcPts val="0"/>
                    </a:spcBef>
                    <a:spcAft>
                      <a:spcPts val="0"/>
                    </a:spcAft>
                    <a:buClrTx/>
                    <a:buSzTx/>
                    <a:buFontTx/>
                    <a:buNone/>
                    <a:defRPr/>
                  </a:pPr>
                  <a:r>
                    <a:rPr lang="zh-CN" altLang="en-US" sz="1000" b="1" kern="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mn-ea"/>
                    </a:rPr>
                    <a:t>工业管控软件</a:t>
                  </a:r>
                  <a:endParaRPr kumimoji="0" lang="zh-CN" altLang="en-US" sz="1000"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ctr" defTabSz="914400" fontAlgn="auto">
                    <a:lnSpc>
                      <a:spcPct val="120000"/>
                    </a:lnSpc>
                    <a:spcBef>
                      <a:spcPts val="0"/>
                    </a:spcBef>
                    <a:spcAft>
                      <a:spcPts val="0"/>
                    </a:spcAft>
                    <a:buClrTx/>
                    <a:buSzTx/>
                    <a:buFontTx/>
                    <a:buNone/>
                    <a:defRPr/>
                  </a:pPr>
                  <a:r>
                    <a:rPr lang="zh-CN" altLang="en-US" sz="1000" b="1" kern="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mn-ea"/>
                    </a:rPr>
                    <a:t>与应用</a:t>
                  </a:r>
                </a:p>
              </p:txBody>
            </p:sp>
            <p:sp>
              <p:nvSpPr>
                <p:cNvPr id="134" name="任意多边形 53"/>
                <p:cNvSpPr/>
                <p:nvPr>
                  <p:custDataLst>
                    <p:tags r:id="rId21"/>
                  </p:custDataLst>
                </p:nvPr>
              </p:nvSpPr>
              <p:spPr bwMode="auto">
                <a:xfrm>
                  <a:off x="14096410" y="1823850"/>
                  <a:ext cx="712586" cy="746035"/>
                </a:xfrm>
                <a:custGeom>
                  <a:avLst/>
                  <a:gdLst>
                    <a:gd name="T0" fmla="*/ 265 w 529"/>
                    <a:gd name="T1" fmla="*/ 0 h 527"/>
                    <a:gd name="T2" fmla="*/ 0 w 529"/>
                    <a:gd name="T3" fmla="*/ 527 h 527"/>
                    <a:gd name="T4" fmla="*/ 529 w 529"/>
                    <a:gd name="T5" fmla="*/ 527 h 527"/>
                    <a:gd name="T6" fmla="*/ 265 w 529"/>
                    <a:gd name="T7" fmla="*/ 0 h 527"/>
                  </a:gdLst>
                  <a:ahLst/>
                  <a:cxnLst>
                    <a:cxn ang="0">
                      <a:pos x="T0" y="T1"/>
                    </a:cxn>
                    <a:cxn ang="0">
                      <a:pos x="T2" y="T3"/>
                    </a:cxn>
                    <a:cxn ang="0">
                      <a:pos x="T4" y="T5"/>
                    </a:cxn>
                    <a:cxn ang="0">
                      <a:pos x="T6" y="T7"/>
                    </a:cxn>
                  </a:cxnLst>
                  <a:rect l="0" t="0" r="r" b="b"/>
                  <a:pathLst>
                    <a:path w="529" h="527">
                      <a:moveTo>
                        <a:pt x="265" y="0"/>
                      </a:moveTo>
                      <a:lnTo>
                        <a:pt x="0" y="527"/>
                      </a:lnTo>
                      <a:lnTo>
                        <a:pt x="529" y="527"/>
                      </a:lnTo>
                      <a:lnTo>
                        <a:pt x="265" y="0"/>
                      </a:lnTo>
                      <a:close/>
                    </a:path>
                  </a:pathLst>
                </a:custGeom>
                <a:noFill/>
                <a:ln w="12700" cap="flat" cmpd="sng" algn="ctr">
                  <a:solidFill>
                    <a:schemeClr val="bg1">
                      <a:lumMod val="50000"/>
                    </a:schemeClr>
                  </a:solidFill>
                  <a:prstDash val="solid"/>
                  <a:miter lim="800000"/>
                </a:ln>
                <a:effectLst/>
              </p:spPr>
              <p:txBody>
                <a:bodyPr vert="horz" wrap="square" lIns="91440" tIns="45720" rIns="91440" bIns="45720" anchor="t" anchorCtr="0" compatLnSpc="1">
                  <a:normAutofit/>
                </a:bodyPr>
                <a:lstStyle/>
                <a:p>
                  <a:pPr marL="0" marR="0" lvl="0" indent="0" algn="ctr" defTabSz="914400" eaLnBrk="1" fontAlgn="auto" latinLnBrk="0" hangingPunct="1">
                    <a:lnSpc>
                      <a:spcPct val="150000"/>
                    </a:lnSpc>
                    <a:spcBef>
                      <a:spcPts val="0"/>
                    </a:spcBef>
                    <a:spcAft>
                      <a:spcPts val="0"/>
                    </a:spcAft>
                    <a:buClrTx/>
                    <a:buSzTx/>
                    <a:buFontTx/>
                    <a:buNone/>
                    <a:defRPr/>
                  </a:pPr>
                  <a:br>
                    <a:rPr kumimoji="0" lang="en-US" altLang="zh-CN" sz="1050"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br>
                  <a:r>
                    <a:rPr kumimoji="0" lang="zh-CN" altLang="en-US" sz="1050"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芯片</a:t>
                  </a:r>
                </a:p>
              </p:txBody>
            </p:sp>
            <p:sp>
              <p:nvSpPr>
                <p:cNvPr id="135" name="任意多边形 54"/>
                <p:cNvSpPr/>
                <p:nvPr>
                  <p:custDataLst>
                    <p:tags r:id="rId22"/>
                  </p:custDataLst>
                </p:nvPr>
              </p:nvSpPr>
              <p:spPr bwMode="auto">
                <a:xfrm>
                  <a:off x="13823634" y="2635101"/>
                  <a:ext cx="1258140" cy="515287"/>
                </a:xfrm>
                <a:custGeom>
                  <a:avLst/>
                  <a:gdLst>
                    <a:gd name="T0" fmla="*/ 182 w 934"/>
                    <a:gd name="T1" fmla="*/ 0 h 364"/>
                    <a:gd name="T2" fmla="*/ 0 w 934"/>
                    <a:gd name="T3" fmla="*/ 364 h 364"/>
                    <a:gd name="T4" fmla="*/ 934 w 934"/>
                    <a:gd name="T5" fmla="*/ 364 h 364"/>
                    <a:gd name="T6" fmla="*/ 751 w 934"/>
                    <a:gd name="T7" fmla="*/ 0 h 364"/>
                    <a:gd name="T8" fmla="*/ 182 w 934"/>
                    <a:gd name="T9" fmla="*/ 0 h 364"/>
                  </a:gdLst>
                  <a:ahLst/>
                  <a:cxnLst>
                    <a:cxn ang="0">
                      <a:pos x="T0" y="T1"/>
                    </a:cxn>
                    <a:cxn ang="0">
                      <a:pos x="T2" y="T3"/>
                    </a:cxn>
                    <a:cxn ang="0">
                      <a:pos x="T4" y="T5"/>
                    </a:cxn>
                    <a:cxn ang="0">
                      <a:pos x="T6" y="T7"/>
                    </a:cxn>
                    <a:cxn ang="0">
                      <a:pos x="T8" y="T9"/>
                    </a:cxn>
                  </a:cxnLst>
                  <a:rect l="0" t="0" r="r" b="b"/>
                  <a:pathLst>
                    <a:path w="934" h="364">
                      <a:moveTo>
                        <a:pt x="182" y="0"/>
                      </a:moveTo>
                      <a:lnTo>
                        <a:pt x="0" y="364"/>
                      </a:lnTo>
                      <a:lnTo>
                        <a:pt x="934" y="364"/>
                      </a:lnTo>
                      <a:lnTo>
                        <a:pt x="751" y="0"/>
                      </a:lnTo>
                      <a:lnTo>
                        <a:pt x="182" y="0"/>
                      </a:lnTo>
                      <a:close/>
                    </a:path>
                  </a:pathLst>
                </a:custGeom>
                <a:noFill/>
                <a:ln w="19050">
                  <a:solidFill>
                    <a:schemeClr val="bg1">
                      <a:lumMod val="50000"/>
                    </a:schemeClr>
                  </a:solidFill>
                  <a:prstDash val="solid"/>
                  <a:round/>
                </a:ln>
              </p:spPr>
              <p:txBody>
                <a:bodyPr vert="horz" wrap="square" lIns="91440" tIns="45720" rIns="91440" bIns="45720" anchor="t" anchorCtr="0" compatLnSpc="1"/>
                <a:lstStyle/>
                <a:p>
                  <a:pPr marL="0" marR="0" lvl="0" indent="0" algn="ctr" defTabSz="914400" fontAlgn="auto">
                    <a:lnSpc>
                      <a:spcPct val="120000"/>
                    </a:lnSpc>
                    <a:spcBef>
                      <a:spcPts val="0"/>
                    </a:spcBef>
                    <a:spcAft>
                      <a:spcPts val="0"/>
                    </a:spcAft>
                    <a:buClrTx/>
                    <a:buSzTx/>
                    <a:buFontTx/>
                    <a:buNone/>
                    <a:defRPr/>
                  </a:pPr>
                  <a:r>
                    <a:rPr lang="zh-CN" altLang="en-US" sz="1000" b="1" kern="0" noProof="0" dirty="0">
                      <a:ln>
                        <a:noFill/>
                      </a:ln>
                      <a:solidFill>
                        <a:srgbClr val="C00000"/>
                      </a:solidFill>
                      <a:effectLst/>
                      <a:uLnTx/>
                      <a:uFillTx/>
                      <a:latin typeface="微软雅黑" panose="020B0503020204020204" pitchFamily="34" charset="-122"/>
                      <a:ea typeface="微软雅黑" panose="020B0503020204020204" pitchFamily="34" charset="-122"/>
                      <a:sym typeface="+mn-ea"/>
                    </a:rPr>
                    <a:t>工业互联网</a:t>
                  </a:r>
                  <a:endParaRPr lang="en-US" altLang="zh-CN" sz="1000" b="1" kern="0" noProof="0" dirty="0">
                    <a:ln>
                      <a:noFill/>
                    </a:ln>
                    <a:solidFill>
                      <a:srgbClr val="C00000"/>
                    </a:solidFill>
                    <a:effectLst/>
                    <a:uLnTx/>
                    <a:uFillTx/>
                    <a:latin typeface="微软雅黑" panose="020B0503020204020204" pitchFamily="34" charset="-122"/>
                    <a:ea typeface="微软雅黑" panose="020B0503020204020204" pitchFamily="34" charset="-122"/>
                    <a:sym typeface="+mn-ea"/>
                  </a:endParaRPr>
                </a:p>
                <a:p>
                  <a:pPr marL="0" marR="0" lvl="0" indent="0" algn="ctr" defTabSz="914400" fontAlgn="auto">
                    <a:lnSpc>
                      <a:spcPct val="120000"/>
                    </a:lnSpc>
                    <a:spcBef>
                      <a:spcPts val="0"/>
                    </a:spcBef>
                    <a:spcAft>
                      <a:spcPts val="0"/>
                    </a:spcAft>
                    <a:buClrTx/>
                    <a:buSzTx/>
                    <a:buFontTx/>
                    <a:buNone/>
                    <a:defRPr/>
                  </a:pPr>
                  <a:r>
                    <a:rPr lang="zh-CN" altLang="en-US" sz="1000" b="1" kern="0" noProof="0" dirty="0">
                      <a:ln>
                        <a:noFill/>
                      </a:ln>
                      <a:solidFill>
                        <a:srgbClr val="C00000"/>
                      </a:solidFill>
                      <a:effectLst/>
                      <a:uLnTx/>
                      <a:uFillTx/>
                      <a:latin typeface="微软雅黑" panose="020B0503020204020204" pitchFamily="34" charset="-122"/>
                      <a:ea typeface="微软雅黑" panose="020B0503020204020204" pitchFamily="34" charset="-122"/>
                      <a:sym typeface="+mn-ea"/>
                    </a:rPr>
                    <a:t>操作系统</a:t>
                  </a:r>
                  <a:endParaRPr kumimoji="0" lang="zh-CN" altLang="en-US" sz="1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a:p>
                  <a:pPr marL="0" marR="0" lvl="0" indent="0" algn="ctr" defTabSz="914400" fontAlgn="auto">
                    <a:lnSpc>
                      <a:spcPct val="12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grpSp>
          <p:cxnSp>
            <p:nvCxnSpPr>
              <p:cNvPr id="130" name="直接箭头连接符 129"/>
              <p:cNvCxnSpPr/>
              <p:nvPr>
                <p:custDataLst>
                  <p:tags r:id="rId17"/>
                </p:custDataLst>
              </p:nvPr>
            </p:nvCxnSpPr>
            <p:spPr>
              <a:xfrm>
                <a:off x="6803603" y="2389517"/>
                <a:ext cx="511126" cy="0"/>
              </a:xfrm>
              <a:prstGeom prst="straightConnector1">
                <a:avLst/>
              </a:prstGeom>
              <a:noFill/>
              <a:ln w="6350" cap="flat" cmpd="sng" algn="ctr">
                <a:solidFill>
                  <a:schemeClr val="bg1">
                    <a:lumMod val="50000"/>
                  </a:schemeClr>
                </a:solidFill>
                <a:prstDash val="solid"/>
                <a:miter lim="800000"/>
                <a:tailEnd type="triangle"/>
              </a:ln>
              <a:effectLst/>
            </p:spPr>
          </p:cxnSp>
          <p:cxnSp>
            <p:nvCxnSpPr>
              <p:cNvPr id="131" name="直接箭头连接符 130"/>
              <p:cNvCxnSpPr/>
              <p:nvPr>
                <p:custDataLst>
                  <p:tags r:id="rId18"/>
                </p:custDataLst>
              </p:nvPr>
            </p:nvCxnSpPr>
            <p:spPr>
              <a:xfrm flipH="1">
                <a:off x="6165349" y="2869335"/>
                <a:ext cx="208240" cy="0"/>
              </a:xfrm>
              <a:prstGeom prst="straightConnector1">
                <a:avLst/>
              </a:prstGeom>
              <a:noFill/>
              <a:ln w="6350" cap="flat" cmpd="sng" algn="ctr">
                <a:solidFill>
                  <a:schemeClr val="bg1">
                    <a:lumMod val="50000"/>
                  </a:schemeClr>
                </a:solidFill>
                <a:prstDash val="solid"/>
                <a:miter lim="800000"/>
                <a:tailEnd type="triangle"/>
              </a:ln>
              <a:effectLst/>
            </p:spPr>
          </p:cxnSp>
          <p:cxnSp>
            <p:nvCxnSpPr>
              <p:cNvPr id="132" name="直接箭头连接符 131"/>
              <p:cNvCxnSpPr/>
              <p:nvPr>
                <p:custDataLst>
                  <p:tags r:id="rId19"/>
                </p:custDataLst>
              </p:nvPr>
            </p:nvCxnSpPr>
            <p:spPr>
              <a:xfrm>
                <a:off x="7236796" y="3349286"/>
                <a:ext cx="139611" cy="0"/>
              </a:xfrm>
              <a:prstGeom prst="straightConnector1">
                <a:avLst/>
              </a:prstGeom>
              <a:noFill/>
              <a:ln w="6350" cap="flat" cmpd="sng" algn="ctr">
                <a:solidFill>
                  <a:schemeClr val="bg1">
                    <a:lumMod val="50000"/>
                  </a:schemeClr>
                </a:solidFill>
                <a:prstDash val="solid"/>
                <a:miter lim="800000"/>
                <a:tailEnd type="triangle"/>
              </a:ln>
              <a:effectLst/>
            </p:spPr>
          </p:cxnSp>
        </p:grpSp>
        <p:sp>
          <p:nvSpPr>
            <p:cNvPr id="136" name="文本框 135"/>
            <p:cNvSpPr txBox="1"/>
            <p:nvPr>
              <p:custDataLst>
                <p:tags r:id="rId1"/>
              </p:custDataLst>
            </p:nvPr>
          </p:nvSpPr>
          <p:spPr bwMode="auto">
            <a:xfrm>
              <a:off x="8154" y="3662"/>
              <a:ext cx="1638" cy="477"/>
            </a:xfrm>
            <a:prstGeom prst="rect">
              <a:avLst/>
            </a:prstGeom>
          </p:spPr>
          <p:txBody>
            <a:bodyPr wrap="square" lIns="67500" tIns="35100" rIns="67500" bIns="35100" anchor="ctr">
              <a:scene3d>
                <a:camera prst="orthographicFront"/>
                <a:lightRig rig="threePt" dir="t"/>
              </a:scene3d>
              <a:sp3d>
                <a:bevelT w="0" h="0"/>
              </a:sp3d>
            </a:bodyPr>
            <a:lstStyle/>
            <a:p>
              <a:pPr marL="0" marR="0" lvl="0" algn="ctr" defTabSz="914400" eaLnBrk="1" fontAlgn="auto" latinLnBrk="0" hangingPunct="1">
                <a:lnSpc>
                  <a:spcPct val="100000"/>
                </a:lnSpc>
                <a:spcBef>
                  <a:spcPts val="0"/>
                </a:spcBef>
                <a:spcAft>
                  <a:spcPts val="0"/>
                </a:spcAft>
                <a:buClrTx/>
                <a:buSzTx/>
                <a:buFontTx/>
                <a:buNone/>
                <a:defRPr/>
              </a:pPr>
              <a:r>
                <a:rPr lang="zh-CN" altLang="en-US" sz="1000" b="1" kern="0" spc="3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中层</a:t>
              </a:r>
              <a:r>
                <a:rPr lang="en-US" altLang="zh-CN" sz="1000" b="1" kern="0" spc="3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000" b="1" kern="0" spc="3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100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37" name="直接连接符 136"/>
            <p:cNvCxnSpPr/>
            <p:nvPr>
              <p:custDataLst>
                <p:tags r:id="rId2"/>
              </p:custDataLst>
            </p:nvPr>
          </p:nvCxnSpPr>
          <p:spPr>
            <a:xfrm>
              <a:off x="8015" y="3621"/>
              <a:ext cx="1141" cy="0"/>
            </a:xfrm>
            <a:prstGeom prst="line">
              <a:avLst/>
            </a:prstGeom>
            <a:noFill/>
            <a:ln w="57150" cap="flat" cmpd="sng" algn="ctr">
              <a:solidFill>
                <a:schemeClr val="bg1">
                  <a:lumMod val="50000"/>
                </a:schemeClr>
              </a:solidFill>
              <a:prstDash val="solid"/>
              <a:miter lim="800000"/>
            </a:ln>
            <a:effectLst/>
          </p:spPr>
        </p:cxnSp>
        <p:cxnSp>
          <p:nvCxnSpPr>
            <p:cNvPr id="138" name="直接连接符 137"/>
            <p:cNvCxnSpPr/>
            <p:nvPr>
              <p:custDataLst>
                <p:tags r:id="rId3"/>
              </p:custDataLst>
            </p:nvPr>
          </p:nvCxnSpPr>
          <p:spPr>
            <a:xfrm>
              <a:off x="8015" y="4164"/>
              <a:ext cx="1611" cy="0"/>
            </a:xfrm>
            <a:prstGeom prst="line">
              <a:avLst/>
            </a:prstGeom>
            <a:noFill/>
            <a:ln w="12700" cap="flat" cmpd="sng" algn="ctr">
              <a:solidFill>
                <a:schemeClr val="bg1">
                  <a:lumMod val="50000"/>
                </a:schemeClr>
              </a:solidFill>
              <a:prstDash val="sysDash"/>
              <a:miter lim="800000"/>
            </a:ln>
            <a:effectLst/>
          </p:spPr>
        </p:cxnSp>
        <p:sp>
          <p:nvSpPr>
            <p:cNvPr id="139" name="文本框 138"/>
            <p:cNvSpPr txBox="1"/>
            <p:nvPr>
              <p:custDataLst>
                <p:tags r:id="rId4"/>
              </p:custDataLst>
            </p:nvPr>
          </p:nvSpPr>
          <p:spPr bwMode="auto">
            <a:xfrm>
              <a:off x="7938" y="4224"/>
              <a:ext cx="1219" cy="941"/>
            </a:xfrm>
            <a:prstGeom prst="rect">
              <a:avLst/>
            </a:prstGeom>
          </p:spPr>
          <p:txBody>
            <a:bodyPr wrap="square" lIns="67500" tIns="0" rIns="67500" bIns="35100" anchor="t" anchorCtr="0">
              <a:scene3d>
                <a:camera prst="orthographicFront"/>
                <a:lightRig rig="threePt" dir="t"/>
              </a:scene3d>
              <a:sp3d>
                <a:bevelT w="0" h="0"/>
              </a:sp3d>
            </a:bodyPr>
            <a:lstStyle/>
            <a:p>
              <a:pPr marL="0" marR="0" lvl="0" algn="just" defTabSz="914400" eaLnBrk="1" fontAlgn="auto" latinLnBrk="0" hangingPunct="1">
                <a:lnSpc>
                  <a:spcPct val="120000"/>
                </a:lnSpc>
                <a:spcBef>
                  <a:spcPts val="0"/>
                </a:spcBef>
                <a:spcAft>
                  <a:spcPts val="0"/>
                </a:spcAft>
                <a:buClrTx/>
                <a:buSzTx/>
                <a:buFontTx/>
                <a:buNone/>
                <a:defRPr/>
              </a:pPr>
              <a:r>
                <a:rPr kumimoji="0" lang="zh-CN" altLang="en-US" sz="825" b="1" i="0" u="none" strike="noStrike" kern="0" cap="none"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工业操作系统国产率低、核心技术与标</a:t>
              </a:r>
            </a:p>
            <a:p>
              <a:pPr marL="0" marR="0" lvl="0" algn="just" defTabSz="914400" eaLnBrk="1" fontAlgn="auto" latinLnBrk="0" hangingPunct="1">
                <a:lnSpc>
                  <a:spcPct val="120000"/>
                </a:lnSpc>
                <a:spcBef>
                  <a:spcPts val="0"/>
                </a:spcBef>
                <a:spcAft>
                  <a:spcPts val="0"/>
                </a:spcAft>
                <a:buClrTx/>
                <a:buSzTx/>
                <a:buFontTx/>
                <a:buNone/>
                <a:defRPr/>
              </a:pPr>
              <a:r>
                <a:rPr kumimoji="0" lang="zh-CN" altLang="en-US" sz="825" b="1" i="0" u="none" strike="noStrike" kern="0" cap="none"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准仍由国</a:t>
              </a:r>
            </a:p>
            <a:p>
              <a:pPr marL="0" marR="0" lvl="0" algn="just" defTabSz="914400" eaLnBrk="1" fontAlgn="auto" latinLnBrk="0" hangingPunct="1">
                <a:lnSpc>
                  <a:spcPct val="120000"/>
                </a:lnSpc>
                <a:spcBef>
                  <a:spcPts val="0"/>
                </a:spcBef>
                <a:spcAft>
                  <a:spcPts val="0"/>
                </a:spcAft>
                <a:buClrTx/>
                <a:buSzTx/>
                <a:buFontTx/>
                <a:buNone/>
                <a:defRPr/>
              </a:pPr>
              <a:r>
                <a:rPr kumimoji="0" lang="zh-CN" altLang="en-US" sz="825" b="1" i="0" u="none" strike="noStrike" kern="0" cap="none"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外主导</a:t>
              </a:r>
            </a:p>
          </p:txBody>
        </p:sp>
        <p:sp>
          <p:nvSpPr>
            <p:cNvPr id="140" name="任意多边形 31"/>
            <p:cNvSpPr/>
            <p:nvPr>
              <p:custDataLst>
                <p:tags r:id="rId5"/>
              </p:custDataLst>
            </p:nvPr>
          </p:nvSpPr>
          <p:spPr bwMode="auto">
            <a:xfrm>
              <a:off x="8015" y="3737"/>
              <a:ext cx="313" cy="330"/>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lumMod val="50000"/>
              </a:schemeClr>
            </a:solidFill>
            <a:ln>
              <a:noFill/>
            </a:ln>
          </p:spPr>
          <p:txBody>
            <a:bodyPr anchor="ctr"/>
            <a:lstStyle/>
            <a:p>
              <a:pPr marL="0" marR="0" lvl="0" indent="0" algn="ctr" defTabSz="914400" eaLnBrk="1" fontAlgn="auto" latinLnBrk="0" hangingPunct="1">
                <a:lnSpc>
                  <a:spcPct val="130000"/>
                </a:lnSpc>
                <a:spcBef>
                  <a:spcPts val="0"/>
                </a:spcBef>
                <a:spcAft>
                  <a:spcPts val="0"/>
                </a:spcAft>
                <a:buClrTx/>
                <a:buSzTx/>
                <a:buFontTx/>
                <a:buNone/>
                <a:defRPr/>
              </a:pPr>
              <a:endParaRPr kumimoji="0"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1" name="文本框 140"/>
            <p:cNvSpPr txBox="1"/>
            <p:nvPr>
              <p:custDataLst>
                <p:tags r:id="rId6"/>
              </p:custDataLst>
            </p:nvPr>
          </p:nvSpPr>
          <p:spPr bwMode="auto">
            <a:xfrm>
              <a:off x="12081" y="3104"/>
              <a:ext cx="1510" cy="477"/>
            </a:xfrm>
            <a:prstGeom prst="rect">
              <a:avLst/>
            </a:prstGeom>
          </p:spPr>
          <p:txBody>
            <a:bodyPr wrap="square" lIns="67500" tIns="35100" rIns="67500" bIns="35100" anchor="ctr">
              <a:scene3d>
                <a:camera prst="orthographicFront"/>
                <a:lightRig rig="threePt" dir="t"/>
              </a:scene3d>
              <a:sp3d>
                <a:bevelT w="0" h="0"/>
              </a:sp3d>
            </a:bodyPr>
            <a:lstStyle/>
            <a:p>
              <a:pPr marL="0" marR="0" lvl="0" algn="ctr" defTabSz="914400" eaLnBrk="1" fontAlgn="auto" latinLnBrk="0" hangingPunct="1">
                <a:lnSpc>
                  <a:spcPct val="100000"/>
                </a:lnSpc>
                <a:spcBef>
                  <a:spcPts val="0"/>
                </a:spcBef>
                <a:spcAft>
                  <a:spcPts val="0"/>
                </a:spcAft>
                <a:buClrTx/>
                <a:buSzTx/>
                <a:buFontTx/>
                <a:buNone/>
                <a:defRPr/>
              </a:pPr>
              <a:r>
                <a:rPr kumimoji="0" lang="zh-CN" altLang="en-US" sz="105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顶层</a:t>
              </a:r>
              <a:r>
                <a:rPr kumimoji="0" lang="en-US" altLang="zh-CN" sz="105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15</a:t>
              </a:r>
              <a:r>
                <a:rPr kumimoji="0" lang="zh-CN" altLang="en-US" sz="105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42" name="文本框 141"/>
            <p:cNvSpPr txBox="1"/>
            <p:nvPr>
              <p:custDataLst>
                <p:tags r:id="rId7"/>
              </p:custDataLst>
            </p:nvPr>
          </p:nvSpPr>
          <p:spPr bwMode="auto">
            <a:xfrm>
              <a:off x="11856" y="3634"/>
              <a:ext cx="1712" cy="680"/>
            </a:xfrm>
            <a:prstGeom prst="rect">
              <a:avLst/>
            </a:prstGeom>
          </p:spPr>
          <p:txBody>
            <a:bodyPr wrap="square" lIns="67500" tIns="0" rIns="67500" bIns="35100" anchor="t" anchorCtr="0">
              <a:scene3d>
                <a:camera prst="orthographicFront"/>
                <a:lightRig rig="threePt" dir="t"/>
              </a:scene3d>
              <a:sp3d>
                <a:bevelT w="0" h="0"/>
              </a:sp3d>
            </a:bodyPr>
            <a:lstStyle/>
            <a:p>
              <a:pPr marL="0" marR="0" lvl="0" algn="just" defTabSz="914400" eaLnBrk="1" fontAlgn="auto" latinLnBrk="0" hangingPunct="1">
                <a:lnSpc>
                  <a:spcPct val="120000"/>
                </a:lnSpc>
                <a:spcBef>
                  <a:spcPts val="0"/>
                </a:spcBef>
                <a:spcAft>
                  <a:spcPts val="0"/>
                </a:spcAft>
                <a:buClrTx/>
                <a:buSzTx/>
                <a:buFontTx/>
                <a:buNone/>
                <a:defRPr/>
              </a:pPr>
              <a:r>
                <a:rPr kumimoji="0" lang="zh-CN" altLang="en-US" sz="825" b="1" i="0" u="none" strike="noStrike" kern="0" cap="none"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MCU、DSP等高端工业芯片自主可控率严重不足</a:t>
              </a:r>
            </a:p>
          </p:txBody>
        </p:sp>
        <p:sp>
          <p:nvSpPr>
            <p:cNvPr id="143" name="文本框 142"/>
            <p:cNvSpPr txBox="1"/>
            <p:nvPr>
              <p:custDataLst>
                <p:tags r:id="rId8"/>
              </p:custDataLst>
            </p:nvPr>
          </p:nvSpPr>
          <p:spPr bwMode="auto">
            <a:xfrm>
              <a:off x="11918" y="4910"/>
              <a:ext cx="1561" cy="517"/>
            </a:xfrm>
            <a:prstGeom prst="rect">
              <a:avLst/>
            </a:prstGeom>
          </p:spPr>
          <p:txBody>
            <a:bodyPr wrap="square" lIns="67500" tIns="0" rIns="67500" bIns="35100" anchor="t" anchorCtr="0">
              <a:scene3d>
                <a:camera prst="orthographicFront"/>
                <a:lightRig rig="threePt" dir="t"/>
              </a:scene3d>
              <a:sp3d>
                <a:bevelT w="0" h="0"/>
              </a:sp3d>
            </a:bodyPr>
            <a:lstStyle/>
            <a:p>
              <a:pPr marL="0" marR="0" lvl="0" indent="0" algn="just" defTabSz="914400" eaLnBrk="1" fontAlgn="auto" latinLnBrk="0" hangingPunct="1">
                <a:lnSpc>
                  <a:spcPct val="120000"/>
                </a:lnSpc>
                <a:spcBef>
                  <a:spcPts val="0"/>
                </a:spcBef>
                <a:spcAft>
                  <a:spcPts val="0"/>
                </a:spcAft>
                <a:buClrTx/>
                <a:buSzTx/>
                <a:buFontTx/>
                <a:buNone/>
                <a:defRPr/>
              </a:pPr>
              <a:r>
                <a:rPr kumimoji="0" lang="zh-CN" altLang="en-US" sz="825"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工业设计、生产管控软件技术缺乏，国外占据</a:t>
              </a:r>
              <a:r>
                <a:rPr kumimoji="0" sz="825"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明显优势</a:t>
              </a:r>
            </a:p>
          </p:txBody>
        </p:sp>
        <p:sp>
          <p:nvSpPr>
            <p:cNvPr id="144" name="任意多边形 25"/>
            <p:cNvSpPr/>
            <p:nvPr>
              <p:custDataLst>
                <p:tags r:id="rId9"/>
              </p:custDataLst>
            </p:nvPr>
          </p:nvSpPr>
          <p:spPr bwMode="auto">
            <a:xfrm>
              <a:off x="11837" y="3181"/>
              <a:ext cx="335" cy="34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lumMod val="50000"/>
              </a:schemeClr>
            </a:solidFill>
            <a:ln>
              <a:noFill/>
            </a:ln>
          </p:spPr>
          <p:txBody>
            <a:bodyPr anchor="ctr"/>
            <a:lstStyle/>
            <a:p>
              <a:pPr marL="0" marR="0" lvl="0" indent="0" algn="ctr" defTabSz="914400" eaLnBrk="1" fontAlgn="auto" latinLnBrk="0" hangingPunct="1">
                <a:lnSpc>
                  <a:spcPct val="130000"/>
                </a:lnSpc>
                <a:spcBef>
                  <a:spcPts val="0"/>
                </a:spcBef>
                <a:spcAft>
                  <a:spcPts val="0"/>
                </a:spcAft>
                <a:buClrTx/>
                <a:buSzTx/>
                <a:buFontTx/>
                <a:buNone/>
                <a:defRPr/>
              </a:pPr>
              <a:endParaRPr kumimoji="0"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5" name="文本框 144"/>
            <p:cNvSpPr txBox="1"/>
            <p:nvPr>
              <p:custDataLst>
                <p:tags r:id="rId10"/>
              </p:custDataLst>
            </p:nvPr>
          </p:nvSpPr>
          <p:spPr bwMode="auto">
            <a:xfrm>
              <a:off x="12128" y="4397"/>
              <a:ext cx="1440" cy="477"/>
            </a:xfrm>
            <a:prstGeom prst="rect">
              <a:avLst/>
            </a:prstGeom>
          </p:spPr>
          <p:txBody>
            <a:bodyPr wrap="square" lIns="67500" tIns="35100" rIns="67500" bIns="35100" anchor="ctr">
              <a:scene3d>
                <a:camera prst="orthographicFront"/>
                <a:lightRig rig="threePt" dir="t"/>
              </a:scene3d>
              <a:sp3d>
                <a:bevelT w="0" h="0"/>
              </a:sp3d>
            </a:bodyPr>
            <a:lstStyle/>
            <a:p>
              <a:pPr marL="0" marR="0" lvl="0" indent="0" algn="ctr" defTabSz="914400" fontAlgn="auto">
                <a:lnSpc>
                  <a:spcPct val="100000"/>
                </a:lnSpc>
                <a:spcBef>
                  <a:spcPts val="0"/>
                </a:spcBef>
                <a:spcAft>
                  <a:spcPts val="0"/>
                </a:spcAft>
                <a:buClrTx/>
                <a:buSzTx/>
                <a:buFontTx/>
                <a:buNone/>
                <a:defRPr/>
              </a:pPr>
              <a:r>
                <a:rPr kumimoji="0" lang="zh-CN" altLang="en-US" sz="105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底层</a:t>
              </a:r>
              <a:r>
                <a:rPr kumimoji="0" lang="en-US" altLang="zh-CN" sz="105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50%</a:t>
              </a:r>
            </a:p>
          </p:txBody>
        </p:sp>
        <p:grpSp>
          <p:nvGrpSpPr>
            <p:cNvPr id="146" name="组合 145"/>
            <p:cNvGrpSpPr/>
            <p:nvPr/>
          </p:nvGrpSpPr>
          <p:grpSpPr>
            <a:xfrm>
              <a:off x="11837" y="3093"/>
              <a:ext cx="1642" cy="1792"/>
              <a:chOff x="15682796" y="1594728"/>
              <a:chExt cx="1971616" cy="1483995"/>
            </a:xfrm>
          </p:grpSpPr>
          <p:cxnSp>
            <p:nvCxnSpPr>
              <p:cNvPr id="147" name="直接连接符 146"/>
              <p:cNvCxnSpPr/>
              <p:nvPr>
                <p:custDataLst>
                  <p:tags r:id="rId13"/>
                </p:custDataLst>
              </p:nvPr>
            </p:nvCxnSpPr>
            <p:spPr>
              <a:xfrm>
                <a:off x="15682796" y="1594728"/>
                <a:ext cx="1910587" cy="0"/>
              </a:xfrm>
              <a:prstGeom prst="line">
                <a:avLst/>
              </a:prstGeom>
              <a:noFill/>
              <a:ln w="57150" cap="flat" cmpd="sng" algn="ctr">
                <a:solidFill>
                  <a:schemeClr val="bg1">
                    <a:lumMod val="50000"/>
                  </a:schemeClr>
                </a:solidFill>
                <a:prstDash val="solid"/>
                <a:miter lim="800000"/>
              </a:ln>
              <a:effectLst/>
            </p:spPr>
          </p:cxnSp>
          <p:cxnSp>
            <p:nvCxnSpPr>
              <p:cNvPr id="148" name="直接连接符 147"/>
              <p:cNvCxnSpPr/>
              <p:nvPr>
                <p:custDataLst>
                  <p:tags r:id="rId14"/>
                </p:custDataLst>
              </p:nvPr>
            </p:nvCxnSpPr>
            <p:spPr>
              <a:xfrm>
                <a:off x="15705909" y="2033636"/>
                <a:ext cx="1910587" cy="0"/>
              </a:xfrm>
              <a:prstGeom prst="line">
                <a:avLst/>
              </a:prstGeom>
              <a:noFill/>
              <a:ln w="12700" cap="flat" cmpd="sng" algn="ctr">
                <a:solidFill>
                  <a:srgbClr val="1F74AD"/>
                </a:solidFill>
                <a:prstDash val="sysDash"/>
                <a:miter lim="800000"/>
              </a:ln>
              <a:effectLst/>
            </p:spPr>
          </p:cxnSp>
          <p:cxnSp>
            <p:nvCxnSpPr>
              <p:cNvPr id="149" name="直接连接符 148"/>
              <p:cNvCxnSpPr/>
              <p:nvPr>
                <p:custDataLst>
                  <p:tags r:id="rId15"/>
                </p:custDataLst>
              </p:nvPr>
            </p:nvCxnSpPr>
            <p:spPr>
              <a:xfrm>
                <a:off x="15693605" y="2663041"/>
                <a:ext cx="1903490" cy="0"/>
              </a:xfrm>
              <a:prstGeom prst="line">
                <a:avLst/>
              </a:prstGeom>
              <a:noFill/>
              <a:ln w="57150" cap="flat" cmpd="sng" algn="ctr">
                <a:solidFill>
                  <a:schemeClr val="bg1">
                    <a:lumMod val="50000"/>
                  </a:schemeClr>
                </a:solidFill>
                <a:prstDash val="solid"/>
                <a:miter lim="800000"/>
              </a:ln>
              <a:effectLst/>
            </p:spPr>
          </p:cxnSp>
          <p:cxnSp>
            <p:nvCxnSpPr>
              <p:cNvPr id="150" name="直接连接符 149"/>
              <p:cNvCxnSpPr/>
              <p:nvPr>
                <p:custDataLst>
                  <p:tags r:id="rId16"/>
                </p:custDataLst>
              </p:nvPr>
            </p:nvCxnSpPr>
            <p:spPr>
              <a:xfrm>
                <a:off x="15730728" y="3078723"/>
                <a:ext cx="1923684" cy="0"/>
              </a:xfrm>
              <a:prstGeom prst="line">
                <a:avLst/>
              </a:prstGeom>
              <a:noFill/>
              <a:ln w="12700" cap="flat" cmpd="sng" algn="ctr">
                <a:solidFill>
                  <a:schemeClr val="bg1">
                    <a:lumMod val="50000"/>
                  </a:schemeClr>
                </a:solidFill>
                <a:prstDash val="sysDash"/>
                <a:miter lim="800000"/>
              </a:ln>
              <a:effectLst/>
            </p:spPr>
          </p:cxnSp>
        </p:grpSp>
        <p:sp>
          <p:nvSpPr>
            <p:cNvPr id="151" name="任意多边形 30"/>
            <p:cNvSpPr/>
            <p:nvPr>
              <p:custDataLst>
                <p:tags r:id="rId11"/>
              </p:custDataLst>
            </p:nvPr>
          </p:nvSpPr>
          <p:spPr bwMode="auto">
            <a:xfrm>
              <a:off x="11918" y="4477"/>
              <a:ext cx="326" cy="34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lumMod val="50000"/>
              </a:schemeClr>
            </a:solidFill>
            <a:ln>
              <a:noFill/>
            </a:ln>
          </p:spPr>
          <p:txBody>
            <a:bodyPr anchor="ctr"/>
            <a:lstStyle/>
            <a:p>
              <a:pPr marL="0" marR="0" lvl="0" indent="0" algn="ctr" defTabSz="914400" eaLnBrk="1" fontAlgn="auto" latinLnBrk="0" hangingPunct="1">
                <a:lnSpc>
                  <a:spcPct val="130000"/>
                </a:lnSpc>
                <a:spcBef>
                  <a:spcPts val="0"/>
                </a:spcBef>
                <a:spcAft>
                  <a:spcPts val="0"/>
                </a:spcAft>
                <a:buClrTx/>
                <a:buSzTx/>
                <a:buFontTx/>
                <a:buNone/>
                <a:defRPr/>
              </a:pPr>
              <a:endParaRPr kumimoji="0"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2" name="文本框 151"/>
            <p:cNvSpPr txBox="1"/>
            <p:nvPr>
              <p:custDataLst>
                <p:tags r:id="rId12"/>
              </p:custDataLst>
            </p:nvPr>
          </p:nvSpPr>
          <p:spPr>
            <a:xfrm rot="1680000">
              <a:off x="9142" y="4424"/>
              <a:ext cx="465" cy="931"/>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900" i="0" u="none" strike="noStrike" kern="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rPr>
                <a:t>技术难度</a:t>
              </a:r>
            </a:p>
          </p:txBody>
        </p:sp>
        <p:sp>
          <p:nvSpPr>
            <p:cNvPr id="153" name="矩形: 圆角 152"/>
            <p:cNvSpPr/>
            <p:nvPr/>
          </p:nvSpPr>
          <p:spPr>
            <a:xfrm>
              <a:off x="540" y="2599"/>
              <a:ext cx="6583" cy="3748"/>
            </a:xfrm>
            <a:prstGeom prst="roundRect">
              <a:avLst>
                <a:gd name="adj" fmla="val 6069"/>
              </a:avLst>
            </a:prstGeom>
            <a:noFill/>
            <a:ln w="158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b="1" dirty="0">
                <a:solidFill>
                  <a:sysClr val="windowText" lastClr="000000"/>
                </a:solidFill>
                <a:latin typeface="微软雅黑" panose="020B0503020204020204" pitchFamily="34" charset="-122"/>
                <a:ea typeface="微软雅黑" panose="020B0503020204020204" pitchFamily="34" charset="-122"/>
              </a:endParaRPr>
            </a:p>
          </p:txBody>
        </p:sp>
        <p:sp>
          <p:nvSpPr>
            <p:cNvPr id="154" name="矩形 153"/>
            <p:cNvSpPr/>
            <p:nvPr/>
          </p:nvSpPr>
          <p:spPr>
            <a:xfrm>
              <a:off x="1090" y="2302"/>
              <a:ext cx="5541" cy="537"/>
            </a:xfrm>
            <a:prstGeom prst="rect">
              <a:avLst/>
            </a:prstGeom>
            <a:solidFill>
              <a:schemeClr val="bg1"/>
            </a:solidFill>
          </p:spPr>
          <p:txBody>
            <a:bodyPr wrap="square" lIns="36000" rIns="36000">
              <a:spAutoFit/>
            </a:bodyPr>
            <a:lstStyle/>
            <a:p>
              <a:pPr algn="ctr"/>
              <a:r>
                <a:rPr lang="zh-CN" altLang="en-US" sz="1600" b="1" dirty="0">
                  <a:latin typeface="微软雅黑" panose="020B0503020204020204" pitchFamily="34" charset="-122"/>
                  <a:ea typeface="微软雅黑" panose="020B0503020204020204" pitchFamily="34" charset="-122"/>
                  <a:sym typeface="+mn-ea"/>
                </a:rPr>
                <a:t>工业互联网产业链安全存在重大风险</a:t>
              </a:r>
            </a:p>
          </p:txBody>
        </p:sp>
        <p:sp>
          <p:nvSpPr>
            <p:cNvPr id="155" name="矩形: 圆角 155"/>
            <p:cNvSpPr/>
            <p:nvPr/>
          </p:nvSpPr>
          <p:spPr>
            <a:xfrm>
              <a:off x="934" y="5687"/>
              <a:ext cx="5762" cy="578"/>
            </a:xfrm>
            <a:prstGeom prst="roundRect">
              <a:avLst>
                <a:gd name="adj" fmla="val 7092"/>
              </a:avLst>
            </a:prstGeom>
            <a:noFill/>
            <a:ln w="12700">
              <a:noFill/>
              <a:prstDash val="solid"/>
            </a:ln>
          </p:spPr>
          <p:style>
            <a:lnRef idx="2">
              <a:schemeClr val="dk1"/>
            </a:lnRef>
            <a:fillRef idx="1">
              <a:schemeClr val="lt1"/>
            </a:fillRef>
            <a:effectRef idx="0">
              <a:schemeClr val="dk1"/>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05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sz="1000">
                  <a:solidFill>
                    <a:schemeClr val="bg1">
                      <a:lumMod val="50000"/>
                    </a:schemeClr>
                  </a:solidFill>
                  <a:latin typeface="微软雅黑" panose="020B0503020204020204" pitchFamily="34" charset="-122"/>
                  <a:ea typeface="微软雅黑" panose="020B0503020204020204" pitchFamily="34" charset="-122"/>
                  <a:sym typeface="+mn-ea"/>
                </a:rPr>
                <a:t>欧美企业占据了</a:t>
              </a:r>
              <a:r>
                <a:rPr sz="1000">
                  <a:solidFill>
                    <a:schemeClr val="bg1">
                      <a:lumMod val="50000"/>
                    </a:schemeClr>
                  </a:solidFill>
                  <a:latin typeface="微软雅黑" panose="020B0503020204020204" pitchFamily="34" charset="-122"/>
                  <a:ea typeface="微软雅黑" panose="020B0503020204020204" pitchFamily="34" charset="-122"/>
                </a:rPr>
                <a:t>工业互联网核心软硬件全球市场的70%，国内工业互联网核心技术的自主可控急需实现</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6" name="文本框 155"/>
            <p:cNvSpPr txBox="1"/>
            <p:nvPr/>
          </p:nvSpPr>
          <p:spPr>
            <a:xfrm>
              <a:off x="4602" y="5370"/>
              <a:ext cx="2344" cy="326"/>
            </a:xfrm>
            <a:prstGeom prst="rect">
              <a:avLst/>
            </a:prstGeom>
            <a:noFill/>
          </p:spPr>
          <p:txBody>
            <a:bodyPr wrap="square" rtlCol="0">
              <a:spAutoFit/>
            </a:bodyPr>
            <a:lstStyle/>
            <a:p>
              <a:r>
                <a:rPr lang="zh-CN" altLang="en-US" sz="750" b="1" dirty="0">
                  <a:solidFill>
                    <a:schemeClr val="bg1">
                      <a:lumMod val="50000"/>
                    </a:schemeClr>
                  </a:solidFill>
                  <a:latin typeface="微软雅黑" panose="020B0503020204020204" pitchFamily="34" charset="-122"/>
                  <a:ea typeface="微软雅黑" panose="020B0503020204020204" pitchFamily="34" charset="-122"/>
                </a:rPr>
                <a:t>数据来源：工业互联网白皮书</a:t>
              </a:r>
            </a:p>
          </p:txBody>
        </p:sp>
        <p:grpSp>
          <p:nvGrpSpPr>
            <p:cNvPr id="157" name="组合 156"/>
            <p:cNvGrpSpPr/>
            <p:nvPr/>
          </p:nvGrpSpPr>
          <p:grpSpPr>
            <a:xfrm>
              <a:off x="3610" y="3180"/>
              <a:ext cx="3373" cy="2195"/>
              <a:chOff x="386780" y="2149826"/>
              <a:chExt cx="2288404" cy="1584567"/>
            </a:xfrm>
          </p:grpSpPr>
          <p:grpSp>
            <p:nvGrpSpPr>
              <p:cNvPr id="158" name="组合 157"/>
              <p:cNvGrpSpPr/>
              <p:nvPr/>
            </p:nvGrpSpPr>
            <p:grpSpPr>
              <a:xfrm>
                <a:off x="386780" y="2149826"/>
                <a:ext cx="2053476" cy="1580820"/>
                <a:chOff x="367263" y="2040692"/>
                <a:chExt cx="2348193" cy="1793226"/>
              </a:xfrm>
            </p:grpSpPr>
            <p:pic>
              <p:nvPicPr>
                <p:cNvPr id="163" name="图片 162"/>
                <p:cNvPicPr>
                  <a:picLocks noChangeAspect="1"/>
                </p:cNvPicPr>
                <p:nvPr/>
              </p:nvPicPr>
              <p:blipFill>
                <a:blip r:embed="rId24"/>
                <a:stretch>
                  <a:fillRect/>
                </a:stretch>
              </p:blipFill>
              <p:spPr>
                <a:xfrm>
                  <a:off x="591794" y="2040692"/>
                  <a:ext cx="2123662" cy="1664335"/>
                </a:xfrm>
                <a:prstGeom prst="rect">
                  <a:avLst/>
                </a:prstGeom>
              </p:spPr>
            </p:pic>
            <p:sp>
              <p:nvSpPr>
                <p:cNvPr id="164" name="文本框 163"/>
                <p:cNvSpPr txBox="1"/>
                <p:nvPr/>
              </p:nvSpPr>
              <p:spPr>
                <a:xfrm>
                  <a:off x="367263" y="3385338"/>
                  <a:ext cx="590835" cy="448580"/>
                </a:xfrm>
                <a:prstGeom prst="rect">
                  <a:avLst/>
                </a:prstGeom>
                <a:noFill/>
              </p:spPr>
              <p:txBody>
                <a:bodyPr wrap="square" rtlCol="0">
                  <a:spAutoFit/>
                </a:bodyPr>
                <a:lstStyle/>
                <a:p>
                  <a:pPr lvl="0" algn="l">
                    <a:buClrTx/>
                    <a:buSzTx/>
                    <a:buFontTx/>
                  </a:pPr>
                  <a:r>
                    <a:rPr lang="zh-CN" altLang="en-US" sz="850" b="1" dirty="0">
                      <a:solidFill>
                        <a:schemeClr val="bg1">
                          <a:lumMod val="50000"/>
                        </a:schemeClr>
                      </a:solidFill>
                      <a:latin typeface="微软雅黑" panose="020B0503020204020204" pitchFamily="34" charset="-122"/>
                      <a:ea typeface="微软雅黑" panose="020B0503020204020204" pitchFamily="34" charset="-122"/>
                      <a:sym typeface="+mn-ea"/>
                    </a:rPr>
                    <a:t>欧美企业</a:t>
                  </a:r>
                </a:p>
              </p:txBody>
            </p:sp>
            <p:cxnSp>
              <p:nvCxnSpPr>
                <p:cNvPr id="165" name="直接连接符 164"/>
                <p:cNvCxnSpPr/>
                <p:nvPr/>
              </p:nvCxnSpPr>
              <p:spPr>
                <a:xfrm flipV="1">
                  <a:off x="670262" y="3142826"/>
                  <a:ext cx="172802" cy="272415"/>
                </a:xfrm>
                <a:prstGeom prst="line">
                  <a:avLst/>
                </a:prstGeom>
              </p:spPr>
              <p:style>
                <a:lnRef idx="1">
                  <a:schemeClr val="dk1"/>
                </a:lnRef>
                <a:fillRef idx="0">
                  <a:schemeClr val="dk1"/>
                </a:fillRef>
                <a:effectRef idx="0">
                  <a:schemeClr val="dk1"/>
                </a:effectRef>
                <a:fontRef idx="minor">
                  <a:schemeClr val="tx1"/>
                </a:fontRef>
              </p:style>
            </p:cxnSp>
          </p:grpSp>
          <p:cxnSp>
            <p:nvCxnSpPr>
              <p:cNvPr id="159" name="直接连接符 158"/>
              <p:cNvCxnSpPr/>
              <p:nvPr/>
            </p:nvCxnSpPr>
            <p:spPr>
              <a:xfrm flipH="1" flipV="1">
                <a:off x="2048210" y="3421617"/>
                <a:ext cx="214147" cy="94433"/>
              </a:xfrm>
              <a:prstGeom prst="line">
                <a:avLst/>
              </a:prstGeom>
            </p:spPr>
            <p:style>
              <a:lnRef idx="1">
                <a:schemeClr val="dk1"/>
              </a:lnRef>
              <a:fillRef idx="0">
                <a:schemeClr val="dk1"/>
              </a:fillRef>
              <a:effectRef idx="0">
                <a:schemeClr val="dk1"/>
              </a:effectRef>
              <a:fontRef idx="minor">
                <a:schemeClr val="tx1"/>
              </a:fontRef>
            </p:style>
          </p:cxnSp>
          <p:sp>
            <p:nvSpPr>
              <p:cNvPr id="160" name="文本框 159"/>
              <p:cNvSpPr txBox="1"/>
              <p:nvPr/>
            </p:nvSpPr>
            <p:spPr>
              <a:xfrm>
                <a:off x="2245509" y="3338947"/>
                <a:ext cx="429675" cy="395446"/>
              </a:xfrm>
              <a:prstGeom prst="rect">
                <a:avLst/>
              </a:prstGeom>
              <a:noFill/>
            </p:spPr>
            <p:txBody>
              <a:bodyPr wrap="square" rtlCol="0">
                <a:spAutoFit/>
              </a:bodyPr>
              <a:lstStyle/>
              <a:p>
                <a:pPr lvl="0" algn="l">
                  <a:buClrTx/>
                  <a:buSzTx/>
                  <a:buFontTx/>
                </a:pPr>
                <a:r>
                  <a:rPr lang="zh-CN" altLang="en-US" sz="850" b="1" dirty="0">
                    <a:solidFill>
                      <a:schemeClr val="bg1">
                        <a:lumMod val="50000"/>
                      </a:schemeClr>
                    </a:solidFill>
                    <a:latin typeface="微软雅黑" panose="020B0503020204020204" pitchFamily="34" charset="-122"/>
                    <a:ea typeface="微软雅黑" panose="020B0503020204020204" pitchFamily="34" charset="-122"/>
                    <a:sym typeface="+mn-ea"/>
                  </a:rPr>
                  <a:t>中国企业</a:t>
                </a:r>
              </a:p>
            </p:txBody>
          </p:sp>
          <p:sp>
            <p:nvSpPr>
              <p:cNvPr id="161" name="饼形 7"/>
              <p:cNvSpPr/>
              <p:nvPr/>
            </p:nvSpPr>
            <p:spPr>
              <a:xfrm>
                <a:off x="811566" y="2172779"/>
                <a:ext cx="1502971" cy="1444245"/>
              </a:xfrm>
              <a:prstGeom prst="pie">
                <a:avLst>
                  <a:gd name="adj1" fmla="val 6128158"/>
                  <a:gd name="adj2" fmla="val 16276949"/>
                </a:avLst>
              </a:prstGeom>
              <a:noFill/>
              <a:ln w="254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62" name="饼形 7"/>
              <p:cNvSpPr/>
              <p:nvPr/>
            </p:nvSpPr>
            <p:spPr>
              <a:xfrm>
                <a:off x="799555" y="2173430"/>
                <a:ext cx="1502971" cy="1444245"/>
              </a:xfrm>
              <a:prstGeom prst="pie">
                <a:avLst>
                  <a:gd name="adj1" fmla="val 21288939"/>
                  <a:gd name="adj2" fmla="val 6112377"/>
                </a:avLst>
              </a:prstGeom>
              <a:noFill/>
              <a:ln w="254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sp>
          <p:nvSpPr>
            <p:cNvPr id="166" name="文本框 165"/>
            <p:cNvSpPr txBox="1"/>
            <p:nvPr/>
          </p:nvSpPr>
          <p:spPr>
            <a:xfrm>
              <a:off x="4409" y="2855"/>
              <a:ext cx="1835" cy="376"/>
            </a:xfrm>
            <a:prstGeom prst="rect">
              <a:avLst/>
            </a:prstGeom>
            <a:noFill/>
          </p:spPr>
          <p:txBody>
            <a:bodyPr wrap="square" rtlCol="0">
              <a:spAutoFit/>
            </a:bodyPr>
            <a:lstStyle/>
            <a:p>
              <a:pPr algn="ctr"/>
              <a:r>
                <a:rPr lang="zh-CN" altLang="en-US" sz="950" b="1" dirty="0">
                  <a:solidFill>
                    <a:schemeClr val="bg1">
                      <a:lumMod val="50000"/>
                    </a:schemeClr>
                  </a:solidFill>
                  <a:latin typeface="微软雅黑" panose="020B0503020204020204" pitchFamily="34" charset="-122"/>
                  <a:ea typeface="微软雅黑" panose="020B0503020204020204" pitchFamily="34" charset="-122"/>
                </a:rPr>
                <a:t>工业操作系统</a:t>
              </a:r>
            </a:p>
          </p:txBody>
        </p:sp>
        <p:sp>
          <p:nvSpPr>
            <p:cNvPr id="167" name="矩形: 圆角 155"/>
            <p:cNvSpPr/>
            <p:nvPr/>
          </p:nvSpPr>
          <p:spPr>
            <a:xfrm>
              <a:off x="7879" y="5682"/>
              <a:ext cx="5756" cy="579"/>
            </a:xfrm>
            <a:prstGeom prst="roundRect">
              <a:avLst>
                <a:gd name="adj" fmla="val 16523"/>
              </a:avLst>
            </a:prstGeom>
            <a:noFill/>
            <a:ln w="12700">
              <a:noFill/>
              <a:prstDash val="solid"/>
            </a:ln>
          </p:spPr>
          <p:style>
            <a:lnRef idx="2">
              <a:schemeClr val="dk1"/>
            </a:lnRef>
            <a:fillRef idx="1">
              <a:schemeClr val="lt1"/>
            </a:fillRef>
            <a:effectRef idx="0">
              <a:schemeClr val="dk1"/>
            </a:effectRef>
            <a:fontRef idx="minor">
              <a:schemeClr val="dk1"/>
            </a:fontRef>
          </p:style>
          <p:txBody>
            <a:bodyPr vert="horz" lIns="36195" rIns="36195"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sz="1000" dirty="0" err="1">
                  <a:solidFill>
                    <a:schemeClr val="bg1">
                      <a:lumMod val="50000"/>
                    </a:schemeClr>
                  </a:solidFill>
                  <a:latin typeface="微软雅黑" panose="020B0503020204020204" pitchFamily="34" charset="-122"/>
                  <a:ea typeface="微软雅黑" panose="020B0503020204020204" pitchFamily="34" charset="-122"/>
                </a:rPr>
                <a:t>低端工业管理软件可实现自主</a:t>
              </a:r>
              <a:r>
                <a:rPr sz="1000" dirty="0">
                  <a:solidFill>
                    <a:schemeClr val="bg1">
                      <a:lumMod val="50000"/>
                    </a:schemeClr>
                  </a:solidFill>
                  <a:latin typeface="微软雅黑" panose="020B0503020204020204" pitchFamily="34" charset="-122"/>
                  <a:ea typeface="微软雅黑" panose="020B0503020204020204" pitchFamily="34" charset="-122"/>
                </a:rPr>
                <a:t>，</a:t>
              </a:r>
            </a:p>
            <a:p>
              <a:pPr marL="0" marR="0" lvl="0" indent="0" algn="ctr" defTabSz="914400" rtl="0" eaLnBrk="1" fontAlgn="auto" latinLnBrk="0" hangingPunct="1">
                <a:lnSpc>
                  <a:spcPct val="100000"/>
                </a:lnSpc>
                <a:spcBef>
                  <a:spcPts val="0"/>
                </a:spcBef>
                <a:spcAft>
                  <a:spcPts val="0"/>
                </a:spcAft>
                <a:buClrTx/>
                <a:buSzTx/>
                <a:buFontTx/>
                <a:buNone/>
                <a:defRPr/>
              </a:pPr>
              <a:r>
                <a:rPr sz="1000" dirty="0" err="1">
                  <a:solidFill>
                    <a:schemeClr val="bg1">
                      <a:lumMod val="50000"/>
                    </a:schemeClr>
                  </a:solidFill>
                  <a:latin typeface="微软雅黑" panose="020B0503020204020204" pitchFamily="34" charset="-122"/>
                  <a:ea typeface="微软雅黑" panose="020B0503020204020204" pitchFamily="34" charset="-122"/>
                </a:rPr>
                <a:t>但工业控制芯片、</a:t>
              </a:r>
              <a:r>
                <a:rPr sz="1050" b="1" dirty="0" err="1">
                  <a:solidFill>
                    <a:srgbClr val="C00000"/>
                  </a:solidFill>
                  <a:latin typeface="微软雅黑" panose="020B0503020204020204" pitchFamily="34" charset="-122"/>
                  <a:ea typeface="微软雅黑" panose="020B0503020204020204" pitchFamily="34" charset="-122"/>
                </a:rPr>
                <a:t>操作系统等高端环节自主可控率严重不足</a:t>
              </a:r>
              <a:endParaRPr kumimoji="0" lang="zh-CN" altLang="en-US" sz="1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168" name="饼形 7"/>
            <p:cNvSpPr/>
            <p:nvPr/>
          </p:nvSpPr>
          <p:spPr>
            <a:xfrm>
              <a:off x="4240" y="3199"/>
              <a:ext cx="2212" cy="2005"/>
            </a:xfrm>
            <a:prstGeom prst="pie">
              <a:avLst>
                <a:gd name="adj1" fmla="val 16252164"/>
                <a:gd name="adj2" fmla="val 21223897"/>
              </a:avLst>
            </a:prstGeom>
            <a:noFill/>
            <a:ln w="254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169" name="直接连接符 168"/>
            <p:cNvCxnSpPr/>
            <p:nvPr/>
          </p:nvCxnSpPr>
          <p:spPr>
            <a:xfrm flipV="1">
              <a:off x="6014" y="3325"/>
              <a:ext cx="325" cy="67"/>
            </a:xfrm>
            <a:prstGeom prst="line">
              <a:avLst/>
            </a:prstGeom>
          </p:spPr>
          <p:style>
            <a:lnRef idx="1">
              <a:schemeClr val="dk1"/>
            </a:lnRef>
            <a:fillRef idx="0">
              <a:schemeClr val="dk1"/>
            </a:fillRef>
            <a:effectRef idx="0">
              <a:schemeClr val="dk1"/>
            </a:effectRef>
            <a:fontRef idx="minor">
              <a:schemeClr val="tx1"/>
            </a:fontRef>
          </p:style>
        </p:cxnSp>
        <p:sp>
          <p:nvSpPr>
            <p:cNvPr id="170" name="文本框 169"/>
            <p:cNvSpPr txBox="1"/>
            <p:nvPr/>
          </p:nvSpPr>
          <p:spPr>
            <a:xfrm>
              <a:off x="6234" y="3144"/>
              <a:ext cx="633" cy="350"/>
            </a:xfrm>
            <a:prstGeom prst="rect">
              <a:avLst/>
            </a:prstGeom>
            <a:noFill/>
          </p:spPr>
          <p:txBody>
            <a:bodyPr wrap="square" rtlCol="0">
              <a:spAutoFit/>
            </a:bodyPr>
            <a:lstStyle/>
            <a:p>
              <a:pPr lvl="0" algn="l">
                <a:buClrTx/>
                <a:buSzTx/>
                <a:buFontTx/>
              </a:pPr>
              <a:r>
                <a:rPr lang="zh-CN" altLang="en-US" sz="850" b="1" dirty="0">
                  <a:solidFill>
                    <a:schemeClr val="bg1">
                      <a:lumMod val="50000"/>
                    </a:schemeClr>
                  </a:solidFill>
                  <a:latin typeface="微软雅黑" panose="020B0503020204020204" pitchFamily="34" charset="-122"/>
                  <a:ea typeface="微软雅黑" panose="020B0503020204020204" pitchFamily="34" charset="-122"/>
                  <a:sym typeface="+mn-ea"/>
                </a:rPr>
                <a:t>其它</a:t>
              </a:r>
            </a:p>
          </p:txBody>
        </p:sp>
        <p:grpSp>
          <p:nvGrpSpPr>
            <p:cNvPr id="171" name="组合 170"/>
            <p:cNvGrpSpPr/>
            <p:nvPr/>
          </p:nvGrpSpPr>
          <p:grpSpPr>
            <a:xfrm>
              <a:off x="790" y="2863"/>
              <a:ext cx="3147" cy="2555"/>
              <a:chOff x="601843" y="2013883"/>
              <a:chExt cx="1921980" cy="1705049"/>
            </a:xfrm>
          </p:grpSpPr>
          <p:sp>
            <p:nvSpPr>
              <p:cNvPr id="172" name="文本框 171"/>
              <p:cNvSpPr txBox="1"/>
              <p:nvPr/>
            </p:nvSpPr>
            <p:spPr>
              <a:xfrm>
                <a:off x="1027517" y="2013883"/>
                <a:ext cx="1165065" cy="250653"/>
              </a:xfrm>
              <a:prstGeom prst="rect">
                <a:avLst/>
              </a:prstGeom>
              <a:noFill/>
            </p:spPr>
            <p:txBody>
              <a:bodyPr wrap="square" rtlCol="0">
                <a:spAutoFit/>
              </a:bodyPr>
              <a:lstStyle/>
              <a:p>
                <a:pPr algn="ctr"/>
                <a:r>
                  <a:rPr lang="zh-CN" altLang="en-US" sz="950" b="1" dirty="0">
                    <a:solidFill>
                      <a:schemeClr val="bg1">
                        <a:lumMod val="50000"/>
                      </a:schemeClr>
                    </a:solidFill>
                    <a:latin typeface="微软雅黑" panose="020B0503020204020204" pitchFamily="34" charset="-122"/>
                    <a:ea typeface="微软雅黑" panose="020B0503020204020204" pitchFamily="34" charset="-122"/>
                  </a:rPr>
                  <a:t>工业设计软件</a:t>
                </a:r>
              </a:p>
            </p:txBody>
          </p:sp>
          <p:grpSp>
            <p:nvGrpSpPr>
              <p:cNvPr id="173" name="组合 172"/>
              <p:cNvGrpSpPr/>
              <p:nvPr/>
            </p:nvGrpSpPr>
            <p:grpSpPr>
              <a:xfrm>
                <a:off x="902115" y="2263061"/>
                <a:ext cx="1399221" cy="1350474"/>
                <a:chOff x="902115" y="2263061"/>
                <a:chExt cx="1283163" cy="1193334"/>
              </a:xfrm>
            </p:grpSpPr>
            <p:pic>
              <p:nvPicPr>
                <p:cNvPr id="180" name="图片 179"/>
                <p:cNvPicPr>
                  <a:picLocks noChangeAspect="1"/>
                </p:cNvPicPr>
                <p:nvPr/>
              </p:nvPicPr>
              <p:blipFill rotWithShape="1">
                <a:blip r:embed="rId25"/>
                <a:srcRect l="18442" t="227" r="11653" b="10271"/>
                <a:stretch>
                  <a:fillRect/>
                </a:stretch>
              </p:blipFill>
              <p:spPr>
                <a:xfrm>
                  <a:off x="929639" y="2284971"/>
                  <a:ext cx="1255639" cy="1167560"/>
                </a:xfrm>
                <a:prstGeom prst="ellipse">
                  <a:avLst/>
                </a:prstGeom>
              </p:spPr>
            </p:pic>
            <p:grpSp>
              <p:nvGrpSpPr>
                <p:cNvPr id="181" name="组合 180"/>
                <p:cNvGrpSpPr/>
                <p:nvPr/>
              </p:nvGrpSpPr>
              <p:grpSpPr>
                <a:xfrm>
                  <a:off x="902115" y="2263061"/>
                  <a:ext cx="1283163" cy="1193334"/>
                  <a:chOff x="902115" y="2263061"/>
                  <a:chExt cx="1283163" cy="1193334"/>
                </a:xfrm>
              </p:grpSpPr>
              <p:sp>
                <p:nvSpPr>
                  <p:cNvPr id="182" name="饼形 7"/>
                  <p:cNvSpPr/>
                  <p:nvPr/>
                </p:nvSpPr>
                <p:spPr>
                  <a:xfrm>
                    <a:off x="902115" y="2263061"/>
                    <a:ext cx="1283163" cy="1187202"/>
                  </a:xfrm>
                  <a:prstGeom prst="pie">
                    <a:avLst>
                      <a:gd name="adj1" fmla="val 1125707"/>
                      <a:gd name="adj2" fmla="val 8775354"/>
                    </a:avLst>
                  </a:prstGeom>
                  <a:noFill/>
                  <a:ln w="254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83" name="饼形 7"/>
                  <p:cNvSpPr/>
                  <p:nvPr/>
                </p:nvSpPr>
                <p:spPr>
                  <a:xfrm>
                    <a:off x="919104" y="2284971"/>
                    <a:ext cx="1255639" cy="1171424"/>
                  </a:xfrm>
                  <a:prstGeom prst="pie">
                    <a:avLst>
                      <a:gd name="adj1" fmla="val 16185714"/>
                      <a:gd name="adj2" fmla="val 1050896"/>
                    </a:avLst>
                  </a:prstGeom>
                  <a:noFill/>
                  <a:ln w="254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84" name="饼形 7"/>
                  <p:cNvSpPr/>
                  <p:nvPr/>
                </p:nvSpPr>
                <p:spPr>
                  <a:xfrm>
                    <a:off x="923511" y="2284971"/>
                    <a:ext cx="1255639" cy="1171424"/>
                  </a:xfrm>
                  <a:prstGeom prst="pie">
                    <a:avLst>
                      <a:gd name="adj1" fmla="val 8919707"/>
                      <a:gd name="adj2" fmla="val 16099212"/>
                    </a:avLst>
                  </a:prstGeom>
                  <a:noFill/>
                  <a:ln w="254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grpSp>
          <p:sp>
            <p:nvSpPr>
              <p:cNvPr id="174" name="文本框 173"/>
              <p:cNvSpPr txBox="1"/>
              <p:nvPr/>
            </p:nvSpPr>
            <p:spPr>
              <a:xfrm>
                <a:off x="615369" y="3353289"/>
                <a:ext cx="402208" cy="365643"/>
              </a:xfrm>
              <a:prstGeom prst="rect">
                <a:avLst/>
              </a:prstGeom>
              <a:noFill/>
            </p:spPr>
            <p:txBody>
              <a:bodyPr wrap="square" rtlCol="0">
                <a:spAutoFit/>
              </a:bodyPr>
              <a:lstStyle/>
              <a:p>
                <a:pPr lvl="0" algn="l">
                  <a:buClrTx/>
                  <a:buSzTx/>
                  <a:buFontTx/>
                </a:pPr>
                <a:r>
                  <a:rPr lang="zh-CN" altLang="en-US" sz="850" b="1" dirty="0">
                    <a:solidFill>
                      <a:schemeClr val="bg1">
                        <a:lumMod val="50000"/>
                      </a:schemeClr>
                    </a:solidFill>
                    <a:latin typeface="微软雅黑" panose="020B0503020204020204" pitchFamily="34" charset="-122"/>
                    <a:ea typeface="微软雅黑" panose="020B0503020204020204" pitchFamily="34" charset="-122"/>
                    <a:sym typeface="+mn-ea"/>
                  </a:rPr>
                  <a:t>欧美企业</a:t>
                </a:r>
              </a:p>
            </p:txBody>
          </p:sp>
          <p:cxnSp>
            <p:nvCxnSpPr>
              <p:cNvPr id="175" name="直接连接符 174"/>
              <p:cNvCxnSpPr>
                <a:endCxn id="180" idx="3"/>
              </p:cNvCxnSpPr>
              <p:nvPr/>
            </p:nvCxnSpPr>
            <p:spPr>
              <a:xfrm flipV="1">
                <a:off x="902115" y="3415661"/>
                <a:ext cx="230529" cy="67754"/>
              </a:xfrm>
              <a:prstGeom prst="line">
                <a:avLst/>
              </a:prstGeom>
            </p:spPr>
            <p:style>
              <a:lnRef idx="1">
                <a:schemeClr val="dk1"/>
              </a:lnRef>
              <a:fillRef idx="0">
                <a:schemeClr val="dk1"/>
              </a:fillRef>
              <a:effectRef idx="0">
                <a:schemeClr val="dk1"/>
              </a:effectRef>
              <a:fontRef idx="minor">
                <a:schemeClr val="tx1"/>
              </a:fontRef>
            </p:style>
          </p:cxnSp>
          <p:cxnSp>
            <p:nvCxnSpPr>
              <p:cNvPr id="176" name="直接连接符 175"/>
              <p:cNvCxnSpPr>
                <a:endCxn id="177" idx="1"/>
              </p:cNvCxnSpPr>
              <p:nvPr/>
            </p:nvCxnSpPr>
            <p:spPr>
              <a:xfrm flipV="1">
                <a:off x="1987863" y="2365150"/>
                <a:ext cx="133752" cy="42814"/>
              </a:xfrm>
              <a:prstGeom prst="line">
                <a:avLst/>
              </a:prstGeom>
            </p:spPr>
            <p:style>
              <a:lnRef idx="1">
                <a:schemeClr val="dk1"/>
              </a:lnRef>
              <a:fillRef idx="0">
                <a:schemeClr val="dk1"/>
              </a:fillRef>
              <a:effectRef idx="0">
                <a:schemeClr val="dk1"/>
              </a:effectRef>
              <a:fontRef idx="minor">
                <a:schemeClr val="tx1"/>
              </a:fontRef>
            </p:style>
          </p:cxnSp>
          <p:sp>
            <p:nvSpPr>
              <p:cNvPr id="177" name="文本框 176"/>
              <p:cNvSpPr txBox="1"/>
              <p:nvPr/>
            </p:nvSpPr>
            <p:spPr>
              <a:xfrm>
                <a:off x="2121615" y="2181962"/>
                <a:ext cx="402208" cy="365643"/>
              </a:xfrm>
              <a:prstGeom prst="rect">
                <a:avLst/>
              </a:prstGeom>
              <a:noFill/>
            </p:spPr>
            <p:txBody>
              <a:bodyPr wrap="square" rtlCol="0">
                <a:spAutoFit/>
              </a:bodyPr>
              <a:lstStyle/>
              <a:p>
                <a:pPr lvl="0" algn="l">
                  <a:buClrTx/>
                  <a:buSzTx/>
                  <a:buFontTx/>
                </a:pPr>
                <a:r>
                  <a:rPr lang="zh-CN" altLang="en-US" sz="850" b="1" dirty="0">
                    <a:solidFill>
                      <a:schemeClr val="bg1">
                        <a:lumMod val="50000"/>
                      </a:schemeClr>
                    </a:solidFill>
                    <a:latin typeface="微软雅黑" panose="020B0503020204020204" pitchFamily="34" charset="-122"/>
                    <a:ea typeface="微软雅黑" panose="020B0503020204020204" pitchFamily="34" charset="-122"/>
                    <a:sym typeface="+mn-ea"/>
                  </a:rPr>
                  <a:t>中国企业</a:t>
                </a:r>
              </a:p>
            </p:txBody>
          </p:sp>
          <p:cxnSp>
            <p:nvCxnSpPr>
              <p:cNvPr id="178" name="直接连接符 177"/>
              <p:cNvCxnSpPr/>
              <p:nvPr/>
            </p:nvCxnSpPr>
            <p:spPr>
              <a:xfrm>
                <a:off x="932128" y="2469001"/>
                <a:ext cx="116502" cy="104343"/>
              </a:xfrm>
              <a:prstGeom prst="line">
                <a:avLst/>
              </a:prstGeom>
            </p:spPr>
            <p:style>
              <a:lnRef idx="1">
                <a:schemeClr val="dk1"/>
              </a:lnRef>
              <a:fillRef idx="0">
                <a:schemeClr val="dk1"/>
              </a:fillRef>
              <a:effectRef idx="0">
                <a:schemeClr val="dk1"/>
              </a:effectRef>
              <a:fontRef idx="minor">
                <a:schemeClr val="tx1"/>
              </a:fontRef>
            </p:style>
          </p:cxnSp>
          <p:sp>
            <p:nvSpPr>
              <p:cNvPr id="179" name="文本框 178"/>
              <p:cNvSpPr txBox="1"/>
              <p:nvPr/>
            </p:nvSpPr>
            <p:spPr>
              <a:xfrm>
                <a:off x="601843" y="2300571"/>
                <a:ext cx="402208" cy="233856"/>
              </a:xfrm>
              <a:prstGeom prst="rect">
                <a:avLst/>
              </a:prstGeom>
              <a:noFill/>
            </p:spPr>
            <p:txBody>
              <a:bodyPr wrap="square" rtlCol="0">
                <a:spAutoFit/>
              </a:bodyPr>
              <a:lstStyle/>
              <a:p>
                <a:pPr lvl="0" algn="l">
                  <a:buClrTx/>
                  <a:buSzTx/>
                  <a:buFontTx/>
                </a:pPr>
                <a:r>
                  <a:rPr lang="zh-CN" altLang="en-US" sz="850" b="1" dirty="0">
                    <a:solidFill>
                      <a:schemeClr val="bg1">
                        <a:lumMod val="50000"/>
                      </a:schemeClr>
                    </a:solidFill>
                    <a:latin typeface="微软雅黑" panose="020B0503020204020204" pitchFamily="34" charset="-122"/>
                    <a:ea typeface="微软雅黑" panose="020B0503020204020204" pitchFamily="34" charset="-122"/>
                    <a:sym typeface="+mn-ea"/>
                  </a:rPr>
                  <a:t>其它</a:t>
                </a:r>
              </a:p>
            </p:txBody>
          </p:sp>
        </p:grpSp>
        <p:sp>
          <p:nvSpPr>
            <p:cNvPr id="185" name="矩形 184"/>
            <p:cNvSpPr/>
            <p:nvPr/>
          </p:nvSpPr>
          <p:spPr>
            <a:xfrm>
              <a:off x="2525" y="3485"/>
              <a:ext cx="450" cy="114"/>
            </a:xfrm>
            <a:prstGeom prst="rect">
              <a:avLst/>
            </a:prstGeom>
            <a:solidFill>
              <a:srgbClr val="59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186" name="矩形: 圆角 28"/>
          <p:cNvSpPr/>
          <p:nvPr/>
        </p:nvSpPr>
        <p:spPr>
          <a:xfrm>
            <a:off x="933450" y="4383405"/>
            <a:ext cx="9951720" cy="1281430"/>
          </a:xfrm>
          <a:prstGeom prst="roundRect">
            <a:avLst>
              <a:gd name="adj" fmla="val 11269"/>
            </a:avLst>
          </a:prstGeom>
          <a:noFill/>
          <a:ln w="158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b="1" dirty="0">
              <a:solidFill>
                <a:sysClr val="windowText" lastClr="000000"/>
              </a:solidFill>
              <a:latin typeface="微软雅黑" panose="020B0503020204020204" pitchFamily="34" charset="-122"/>
              <a:ea typeface="微软雅黑" panose="020B0503020204020204" pitchFamily="34" charset="-122"/>
            </a:endParaRPr>
          </a:p>
        </p:txBody>
      </p:sp>
      <p:sp>
        <p:nvSpPr>
          <p:cNvPr id="187" name="矩形 186"/>
          <p:cNvSpPr/>
          <p:nvPr/>
        </p:nvSpPr>
        <p:spPr>
          <a:xfrm>
            <a:off x="4887680" y="4041310"/>
            <a:ext cx="1676301" cy="338554"/>
          </a:xfrm>
          <a:prstGeom prst="rect">
            <a:avLst/>
          </a:prstGeom>
          <a:solidFill>
            <a:schemeClr val="bg1"/>
          </a:solidFill>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中美技术对抗</a:t>
            </a:r>
          </a:p>
        </p:txBody>
      </p:sp>
      <p:grpSp>
        <p:nvGrpSpPr>
          <p:cNvPr id="188" name="组合 187"/>
          <p:cNvGrpSpPr/>
          <p:nvPr/>
        </p:nvGrpSpPr>
        <p:grpSpPr>
          <a:xfrm>
            <a:off x="2453640" y="4446270"/>
            <a:ext cx="1308100" cy="1060450"/>
            <a:chOff x="9232054" y="2641332"/>
            <a:chExt cx="1593713" cy="1575333"/>
          </a:xfrm>
        </p:grpSpPr>
        <p:pic>
          <p:nvPicPr>
            <p:cNvPr id="189" name="图片 188"/>
            <p:cNvPicPr>
              <a:picLocks noChangeAspect="1"/>
            </p:cNvPicPr>
            <p:nvPr/>
          </p:nvPicPr>
          <p:blipFill rotWithShape="1">
            <a:blip r:embed="rId26" cstate="hqprint"/>
            <a:srcRect/>
            <a:stretch>
              <a:fillRect/>
            </a:stretch>
          </p:blipFill>
          <p:spPr>
            <a:xfrm>
              <a:off x="9232054" y="2641332"/>
              <a:ext cx="1593713" cy="1575333"/>
            </a:xfrm>
            <a:prstGeom prst="roundRect">
              <a:avLst>
                <a:gd name="adj" fmla="val 7368"/>
              </a:avLst>
            </a:prstGeom>
            <a:solidFill>
              <a:srgbClr val="FFFFFF">
                <a:shade val="85000"/>
              </a:srgbClr>
            </a:solidFill>
            <a:ln>
              <a:noFill/>
            </a:ln>
            <a:effectLst/>
          </p:spPr>
        </p:pic>
        <p:pic>
          <p:nvPicPr>
            <p:cNvPr id="190" name="图片 189"/>
            <p:cNvPicPr>
              <a:picLocks noChangeAspect="1"/>
            </p:cNvPicPr>
            <p:nvPr/>
          </p:nvPicPr>
          <p:blipFill>
            <a:blip r:embed="rId27" cstate="hqprint"/>
            <a:stretch>
              <a:fillRect/>
            </a:stretch>
          </p:blipFill>
          <p:spPr>
            <a:xfrm>
              <a:off x="9706969" y="2854266"/>
              <a:ext cx="658135" cy="589770"/>
            </a:xfrm>
            <a:prstGeom prst="rect">
              <a:avLst/>
            </a:prstGeom>
            <a:scene3d>
              <a:camera prst="isometricTopUp">
                <a:rot lat="19747424" lon="19970333" rev="2998281"/>
              </a:camera>
              <a:lightRig rig="threePt" dir="t"/>
            </a:scene3d>
          </p:spPr>
        </p:pic>
      </p:grpSp>
      <p:sp>
        <p:nvSpPr>
          <p:cNvPr id="191" name="文本框 190"/>
          <p:cNvSpPr txBox="1"/>
          <p:nvPr/>
        </p:nvSpPr>
        <p:spPr>
          <a:xfrm>
            <a:off x="9493250" y="4667250"/>
            <a:ext cx="1301115" cy="469900"/>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中国</a:t>
            </a:r>
            <a:r>
              <a:rPr lang="zh-CN" altLang="en-US" sz="1200" b="1" kern="0" spc="-30" dirty="0">
                <a:solidFill>
                  <a:schemeClr val="bg1">
                    <a:lumMod val="50000"/>
                  </a:schemeClr>
                </a:solidFill>
                <a:latin typeface="微软雅黑" panose="020B0503020204020204" pitchFamily="34" charset="-122"/>
                <a:ea typeface="微软雅黑" panose="020B0503020204020204" pitchFamily="34" charset="-122"/>
              </a:rPr>
              <a:t>工业互联网技术自主可控</a:t>
            </a:r>
          </a:p>
        </p:txBody>
      </p:sp>
      <p:sp>
        <p:nvSpPr>
          <p:cNvPr id="192" name="文本框 191"/>
          <p:cNvSpPr txBox="1"/>
          <p:nvPr/>
        </p:nvSpPr>
        <p:spPr>
          <a:xfrm>
            <a:off x="1130935" y="4667250"/>
            <a:ext cx="1362075" cy="469900"/>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美国芯片及核心工业软件制裁</a:t>
            </a:r>
          </a:p>
        </p:txBody>
      </p:sp>
      <p:grpSp>
        <p:nvGrpSpPr>
          <p:cNvPr id="193" name="组合 192"/>
          <p:cNvGrpSpPr/>
          <p:nvPr/>
        </p:nvGrpSpPr>
        <p:grpSpPr>
          <a:xfrm flipH="1">
            <a:off x="3812540" y="4902200"/>
            <a:ext cx="4295140" cy="243840"/>
            <a:chOff x="5245667" y="5148985"/>
            <a:chExt cx="1826851" cy="0"/>
          </a:xfrm>
        </p:grpSpPr>
        <p:cxnSp>
          <p:nvCxnSpPr>
            <p:cNvPr id="194" name="直接箭头连接符 193"/>
            <p:cNvCxnSpPr/>
            <p:nvPr/>
          </p:nvCxnSpPr>
          <p:spPr>
            <a:xfrm flipH="1">
              <a:off x="5245667" y="5148985"/>
              <a:ext cx="792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H="1">
              <a:off x="6208518" y="5148985"/>
              <a:ext cx="864000"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96" name="文本框 195"/>
          <p:cNvSpPr txBox="1"/>
          <p:nvPr/>
        </p:nvSpPr>
        <p:spPr>
          <a:xfrm>
            <a:off x="3758565" y="4568190"/>
            <a:ext cx="1316355" cy="287020"/>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核心技术封锁</a:t>
            </a:r>
          </a:p>
        </p:txBody>
      </p:sp>
      <p:pic>
        <p:nvPicPr>
          <p:cNvPr id="197" name="图片 196"/>
          <p:cNvPicPr>
            <a:picLocks noChangeAspect="1"/>
          </p:cNvPicPr>
          <p:nvPr/>
        </p:nvPicPr>
        <p:blipFill>
          <a:blip r:embed="rId28" cstate="hqprint"/>
          <a:stretch>
            <a:fillRect/>
          </a:stretch>
        </p:blipFill>
        <p:spPr>
          <a:xfrm flipH="1">
            <a:off x="5072380" y="4460875"/>
            <a:ext cx="1692275" cy="94615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98" name="文本框 197"/>
          <p:cNvSpPr txBox="1"/>
          <p:nvPr/>
        </p:nvSpPr>
        <p:spPr>
          <a:xfrm>
            <a:off x="3754120" y="4974590"/>
            <a:ext cx="1316355" cy="287020"/>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遏制中国发展</a:t>
            </a:r>
          </a:p>
        </p:txBody>
      </p:sp>
      <p:sp>
        <p:nvSpPr>
          <p:cNvPr id="199" name="文本框 198"/>
          <p:cNvSpPr txBox="1"/>
          <p:nvPr/>
        </p:nvSpPr>
        <p:spPr>
          <a:xfrm>
            <a:off x="6791325" y="4568190"/>
            <a:ext cx="1316355" cy="287020"/>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掌握核心技术</a:t>
            </a:r>
          </a:p>
        </p:txBody>
      </p:sp>
      <p:sp>
        <p:nvSpPr>
          <p:cNvPr id="200" name="文本框 199"/>
          <p:cNvSpPr txBox="1"/>
          <p:nvPr/>
        </p:nvSpPr>
        <p:spPr>
          <a:xfrm>
            <a:off x="6805295" y="4974590"/>
            <a:ext cx="1316355" cy="287020"/>
          </a:xfrm>
          <a:prstGeom prst="rect">
            <a:avLst/>
          </a:prstGeom>
          <a:noFill/>
        </p:spPr>
        <p:txBody>
          <a:bodyPr wrap="square"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推进国产替代</a:t>
            </a:r>
          </a:p>
        </p:txBody>
      </p:sp>
      <p:pic>
        <p:nvPicPr>
          <p:cNvPr id="201" name="图片 200"/>
          <p:cNvPicPr/>
          <p:nvPr/>
        </p:nvPicPr>
        <p:blipFill rotWithShape="1">
          <a:blip r:embed="rId29" r:link="rId30" cstate="hqprint"/>
          <a:stretch>
            <a:fillRect/>
          </a:stretch>
        </p:blipFill>
        <p:spPr>
          <a:xfrm>
            <a:off x="8185150" y="4460875"/>
            <a:ext cx="1308100" cy="991870"/>
          </a:xfrm>
          <a:prstGeom prst="roundRect">
            <a:avLst>
              <a:gd name="adj" fmla="val 7368"/>
            </a:avLst>
          </a:prstGeom>
          <a:solidFill>
            <a:srgbClr val="FFFFFF">
              <a:shade val="85000"/>
            </a:srgbClr>
          </a:solid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coolzlay/AppData/Local/Temp/picturecompress_20210816140412/output_1.pngoutput_1"/>
          <p:cNvPicPr>
            <a:picLocks noChangeAspect="1"/>
          </p:cNvPicPr>
          <p:nvPr/>
        </p:nvPicPr>
        <p:blipFill>
          <a:blip r:embed="rId3"/>
          <a:stretch>
            <a:fillRect/>
          </a:stretch>
        </p:blipFill>
        <p:spPr>
          <a:xfrm>
            <a:off x="911424" y="1820539"/>
            <a:ext cx="4371280" cy="3739440"/>
          </a:xfrm>
          <a:prstGeom prst="rect">
            <a:avLst/>
          </a:prstGeom>
        </p:spPr>
      </p:pic>
      <p:sp>
        <p:nvSpPr>
          <p:cNvPr id="7" name="Rectangle 3"/>
          <p:cNvSpPr>
            <a:spLocks noChangeArrowheads="1"/>
          </p:cNvSpPr>
          <p:nvPr/>
        </p:nvSpPr>
        <p:spPr bwMode="auto">
          <a:xfrm>
            <a:off x="663288" y="880561"/>
            <a:ext cx="10936659" cy="610819"/>
          </a:xfrm>
          <a:prstGeom prst="rect">
            <a:avLst/>
          </a:prstGeom>
          <a:solidFill>
            <a:srgbClr val="C00000"/>
          </a:solidFill>
          <a:ln>
            <a:noFill/>
          </a:ln>
          <a:effectLst/>
        </p:spPr>
        <p:txBody>
          <a:bodyPr lIns="0" tIns="0" rIns="0" bIns="0" anchor="ctr"/>
          <a:lstStyle/>
          <a:p>
            <a:pPr algn="ctr" fontAlgn="auto">
              <a:spcBef>
                <a:spcPts val="0"/>
              </a:spcBef>
              <a:spcAft>
                <a:spcPts val="0"/>
              </a:spcAft>
              <a:defRPr/>
            </a:pPr>
            <a:r>
              <a:rPr lang="zh-CN" altLang="en-US" sz="2400" b="1" dirty="0">
                <a:solidFill>
                  <a:prstClr val="white"/>
                </a:solidFill>
                <a:effectLst>
                  <a:outerShdw blurRad="38100" dist="38100" dir="2700000" algn="tl">
                    <a:srgbClr val="000000">
                      <a:alpha val="43137"/>
                    </a:srgbClr>
                  </a:outerShdw>
                </a:effectLst>
                <a:latin typeface="Arial" panose="020B0604020202020204"/>
                <a:ea typeface="微软雅黑" panose="020B0503020204020204" pitchFamily="34" charset="-122"/>
              </a:rPr>
              <a:t>越是被外企垄断的，越是要打破；越是困难的，越是要攻克。</a:t>
            </a:r>
          </a:p>
        </p:txBody>
      </p:sp>
      <p:sp>
        <p:nvSpPr>
          <p:cNvPr id="10" name="文本框 9"/>
          <p:cNvSpPr txBox="1"/>
          <p:nvPr/>
        </p:nvSpPr>
        <p:spPr>
          <a:xfrm>
            <a:off x="833856" y="5683954"/>
            <a:ext cx="4371280" cy="316865"/>
          </a:xfrm>
          <a:prstGeom prst="rect">
            <a:avLst/>
          </a:prstGeom>
          <a:noFill/>
        </p:spPr>
        <p:txBody>
          <a:bodyPr wrap="square">
            <a:spAutoFit/>
          </a:bodyPr>
          <a:lstStyle/>
          <a:p>
            <a:pPr algn="ctr"/>
            <a:r>
              <a:rPr lang="zh-CN" altLang="en-US" sz="1465" b="1" i="0" dirty="0">
                <a:solidFill>
                  <a:schemeClr val="bg1">
                    <a:lumMod val="50000"/>
                  </a:schemeClr>
                </a:solidFill>
                <a:effectLst/>
                <a:latin typeface="+mj-ea"/>
                <a:ea typeface="+mj-ea"/>
              </a:rPr>
              <a:t>中国制造</a:t>
            </a:r>
            <a:r>
              <a:rPr lang="en-US" altLang="zh-CN" sz="1465" b="1" i="0" dirty="0">
                <a:solidFill>
                  <a:schemeClr val="bg1">
                    <a:lumMod val="50000"/>
                  </a:schemeClr>
                </a:solidFill>
                <a:effectLst/>
                <a:latin typeface="+mj-ea"/>
                <a:ea typeface="+mj-ea"/>
              </a:rPr>
              <a:t>2025</a:t>
            </a:r>
            <a:r>
              <a:rPr lang="zh-CN" altLang="en-US" sz="1465" b="1" i="0" dirty="0">
                <a:solidFill>
                  <a:schemeClr val="bg1">
                    <a:lumMod val="50000"/>
                  </a:schemeClr>
                </a:solidFill>
                <a:effectLst/>
                <a:latin typeface="+mj-ea"/>
                <a:ea typeface="+mj-ea"/>
              </a:rPr>
              <a:t>十大重点领域</a:t>
            </a:r>
          </a:p>
        </p:txBody>
      </p:sp>
      <p:sp>
        <p:nvSpPr>
          <p:cNvPr id="11" name="文本框 10"/>
          <p:cNvSpPr txBox="1"/>
          <p:nvPr/>
        </p:nvSpPr>
        <p:spPr>
          <a:xfrm>
            <a:off x="5691184" y="1650383"/>
            <a:ext cx="6240693" cy="299974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关于深化新一代信息技术与制造业融合发展的指导意见</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b="1" i="0" dirty="0">
                <a:solidFill>
                  <a:schemeClr val="tx1"/>
                </a:solidFill>
                <a:effectLst/>
                <a:latin typeface="微软雅黑" panose="020B0503020204020204" pitchFamily="34" charset="-122"/>
                <a:ea typeface="微软雅黑" panose="020B0503020204020204" pitchFamily="34" charset="-122"/>
              </a:rPr>
              <a:t>强调加快推进新一代信息技术和制造业融合发展</a:t>
            </a:r>
            <a:r>
              <a:rPr lang="zh-CN" altLang="en-US" sz="1600" b="0" i="0" dirty="0">
                <a:solidFill>
                  <a:schemeClr val="bg1">
                    <a:lumMod val="50000"/>
                  </a:schemeClr>
                </a:solidFill>
                <a:effectLst/>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提升制造业数字化、网络化、智能化发展水平。</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欧美国家将“把握最先进的制造业中心软件”视为确保本国制造业</a:t>
            </a:r>
            <a:r>
              <a:rPr lang="zh-CN" altLang="en-US" sz="1600" b="1" dirty="0">
                <a:solidFill>
                  <a:schemeClr val="tx1"/>
                </a:solidFill>
                <a:latin typeface="微软雅黑" panose="020B0503020204020204" pitchFamily="34" charset="-122"/>
                <a:ea typeface="微软雅黑" panose="020B0503020204020204" pitchFamily="34" charset="-122"/>
              </a:rPr>
              <a:t>“继续掌控全球工业布局主导权”的必要条件</a:t>
            </a:r>
            <a:endParaRPr lang="en-US" altLang="zh-CN" sz="1865" b="1"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工业软件这个核心严重“受制于人”，</a:t>
            </a:r>
            <a:r>
              <a:rPr lang="zh-CN" altLang="en-US" sz="1600" b="1" dirty="0">
                <a:solidFill>
                  <a:schemeClr val="tx1"/>
                </a:solidFill>
                <a:latin typeface="微软雅黑" panose="020B0503020204020204" pitchFamily="34" charset="-122"/>
                <a:ea typeface="微软雅黑" panose="020B0503020204020204" pitchFamily="34" charset="-122"/>
              </a:rPr>
              <a:t>工业操作系统是工业软件中最重要的一部分</a:t>
            </a:r>
            <a:endParaRPr lang="en-US" altLang="zh-CN" sz="1865" b="1"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1600" b="1" dirty="0">
                <a:solidFill>
                  <a:schemeClr val="tx1"/>
                </a:solidFill>
                <a:latin typeface="微软雅黑" panose="020B0503020204020204" pitchFamily="34" charset="-122"/>
                <a:ea typeface="微软雅黑" panose="020B0503020204020204" pitchFamily="34" charset="-122"/>
              </a:rPr>
              <a:t>鸿蒙工业操作系统</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是</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工业软件“卡脖子”问题的解决之道</a:t>
            </a:r>
          </a:p>
        </p:txBody>
      </p:sp>
      <p:sp>
        <p:nvSpPr>
          <p:cNvPr id="12" name="文本框 11"/>
          <p:cNvSpPr txBox="1"/>
          <p:nvPr/>
        </p:nvSpPr>
        <p:spPr>
          <a:xfrm>
            <a:off x="762101" y="1833163"/>
            <a:ext cx="1685493" cy="749300"/>
          </a:xfrm>
          <a:prstGeom prst="rect">
            <a:avLst/>
          </a:prstGeom>
          <a:solidFill>
            <a:schemeClr val="bg1"/>
          </a:solidFill>
        </p:spPr>
        <p:txBody>
          <a:bodyPr wrap="square">
            <a:spAutoFit/>
          </a:bodyPr>
          <a:lstStyle/>
          <a:p>
            <a:pPr algn="ctr"/>
            <a:r>
              <a:rPr lang="zh-CN" altLang="en-US" sz="2135" b="1" dirty="0">
                <a:solidFill>
                  <a:srgbClr val="C00000"/>
                </a:solidFill>
                <a:latin typeface="微软雅黑" panose="020B0503020204020204" pitchFamily="34" charset="-122"/>
                <a:ea typeface="微软雅黑" panose="020B0503020204020204" pitchFamily="34" charset="-122"/>
              </a:rPr>
              <a:t>新一代信息技术产业</a:t>
            </a:r>
          </a:p>
        </p:txBody>
      </p:sp>
      <p:cxnSp>
        <p:nvCxnSpPr>
          <p:cNvPr id="13" name="直接连接符 12"/>
          <p:cNvCxnSpPr/>
          <p:nvPr>
            <p:custDataLst>
              <p:tags r:id="rId1"/>
            </p:custDataLst>
          </p:nvPr>
        </p:nvCxnSpPr>
        <p:spPr>
          <a:xfrm>
            <a:off x="5711957" y="4941927"/>
            <a:ext cx="5984143" cy="0"/>
          </a:xfrm>
          <a:prstGeom prst="line">
            <a:avLst/>
          </a:prstGeom>
          <a:noFill/>
          <a:ln w="12700" cap="flat" cmpd="sng" algn="ctr">
            <a:solidFill>
              <a:schemeClr val="bg1">
                <a:lumMod val="50000"/>
              </a:schemeClr>
            </a:solidFill>
            <a:prstDash val="sysDash"/>
            <a:miter lim="800000"/>
          </a:ln>
          <a:effectLst/>
        </p:spPr>
      </p:cxnSp>
      <p:sp>
        <p:nvSpPr>
          <p:cNvPr id="17" name="文本框 16"/>
          <p:cNvSpPr txBox="1"/>
          <p:nvPr/>
        </p:nvSpPr>
        <p:spPr>
          <a:xfrm>
            <a:off x="5691184" y="5166563"/>
            <a:ext cx="6099856" cy="1198880"/>
          </a:xfrm>
          <a:prstGeom prst="rect">
            <a:avLst/>
          </a:prstGeom>
          <a:noFill/>
        </p:spPr>
        <p:txBody>
          <a:bodyPr wrap="square">
            <a:spAutoFit/>
          </a:bodyPr>
          <a:lstStyle/>
          <a:p>
            <a:pPr marL="171450" indent="-171450">
              <a:lnSpc>
                <a:spcPct val="150000"/>
              </a:lnSpc>
              <a:buFont typeface="Wingdings" panose="05000000000000000000" pitchFamily="2" charset="2"/>
              <a:buChar char="l"/>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2019</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年我国工业互联网产业经济规模达</a:t>
            </a:r>
            <a:r>
              <a:rPr lang="en-US" altLang="zh-CN" sz="1600" b="1" dirty="0">
                <a:solidFill>
                  <a:srgbClr val="C00000"/>
                </a:solidFill>
                <a:latin typeface="微软雅黑" panose="020B0503020204020204" pitchFamily="34" charset="-122"/>
                <a:ea typeface="微软雅黑" panose="020B0503020204020204" pitchFamily="34" charset="-122"/>
              </a:rPr>
              <a:t>2.1</a:t>
            </a:r>
            <a:r>
              <a:rPr lang="zh-CN" altLang="en-US" sz="1600" b="1" dirty="0">
                <a:solidFill>
                  <a:srgbClr val="C00000"/>
                </a:solidFill>
                <a:latin typeface="微软雅黑" panose="020B0503020204020204" pitchFamily="34" charset="-122"/>
                <a:ea typeface="微软雅黑" panose="020B0503020204020204" pitchFamily="34" charset="-122"/>
              </a:rPr>
              <a:t>万亿</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元。</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5G+</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工业互联网正加速向企业生产核心环节延伸，标识注册总量已突破</a:t>
            </a:r>
            <a:r>
              <a:rPr lang="en-US" altLang="zh-CN" sz="1600" b="1" dirty="0">
                <a:solidFill>
                  <a:srgbClr val="C00000"/>
                </a:solidFill>
                <a:latin typeface="微软雅黑" panose="020B0503020204020204" pitchFamily="34" charset="-122"/>
                <a:ea typeface="微软雅黑" panose="020B0503020204020204" pitchFamily="34" charset="-122"/>
              </a:rPr>
              <a:t>54</a:t>
            </a:r>
            <a:r>
              <a:rPr lang="zh-CN" altLang="en-US" sz="1600" b="1" dirty="0">
                <a:solidFill>
                  <a:srgbClr val="C00000"/>
                </a:solidFill>
                <a:latin typeface="微软雅黑" panose="020B0503020204020204" pitchFamily="34" charset="-122"/>
                <a:ea typeface="微软雅黑" panose="020B0503020204020204" pitchFamily="34" charset="-122"/>
              </a:rPr>
              <a:t>亿</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，进入工业互联网平台的工业设施已达</a:t>
            </a:r>
            <a:r>
              <a:rPr lang="en-US" altLang="zh-CN" sz="1600" b="1" dirty="0">
                <a:solidFill>
                  <a:srgbClr val="C00000"/>
                </a:solidFill>
                <a:latin typeface="微软雅黑" panose="020B0503020204020204" pitchFamily="34" charset="-122"/>
                <a:ea typeface="微软雅黑" panose="020B0503020204020204" pitchFamily="34" charset="-122"/>
              </a:rPr>
              <a:t>4000</a:t>
            </a:r>
            <a:r>
              <a:rPr lang="zh-CN" altLang="en-US" sz="1600" b="1" dirty="0">
                <a:solidFill>
                  <a:srgbClr val="C00000"/>
                </a:solidFill>
                <a:latin typeface="微软雅黑" panose="020B0503020204020204" pitchFamily="34" charset="-122"/>
                <a:ea typeface="微软雅黑" panose="020B0503020204020204" pitchFamily="34" charset="-122"/>
              </a:rPr>
              <a:t>多万台</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3"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6" name="TextBox 15"/>
          <p:cNvSpPr txBox="1"/>
          <p:nvPr/>
        </p:nvSpPr>
        <p:spPr>
          <a:xfrm>
            <a:off x="360680" y="229235"/>
            <a:ext cx="4283710" cy="706755"/>
          </a:xfrm>
          <a:prstGeom prst="rect">
            <a:avLst/>
          </a:prstGeom>
          <a:noFill/>
        </p:spPr>
        <p:txBody>
          <a:bodyPr wrap="square" rtlCol="0">
            <a:spAutoFit/>
          </a:bodyPr>
          <a:lstStyle/>
          <a:p>
            <a:pPr algn="l"/>
            <a:r>
              <a:rPr lang="zh-CN" altLang="en-US" sz="2000" b="1" dirty="0">
                <a:latin typeface="微软雅黑" panose="020B0503020204020204" pitchFamily="34" charset="-122"/>
                <a:ea typeface="微软雅黑" panose="020B0503020204020204" pitchFamily="34" charset="-122"/>
              </a:rPr>
              <a:t>打造工业定制操作系统的必要性</a:t>
            </a:r>
            <a:endParaRPr lang="zh-CN" altLang="en-US" sz="2000" b="1" dirty="0">
              <a:latin typeface="微软雅黑" panose="020B0503020204020204" pitchFamily="34" charset="-122"/>
              <a:ea typeface="微软雅黑" panose="020B0503020204020204" pitchFamily="34" charset="-122"/>
              <a:sym typeface="+mn-ea"/>
            </a:endParaRPr>
          </a:p>
          <a:p>
            <a:pPr algn="l"/>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E5488-719E-479E-9D1F-4852534CF4D0}"/>
              </a:ext>
            </a:extLst>
          </p:cNvPr>
          <p:cNvSpPr>
            <a:spLocks noGrp="1"/>
          </p:cNvSpPr>
          <p:nvPr>
            <p:ph type="title"/>
          </p:nvPr>
        </p:nvSpPr>
        <p:spPr>
          <a:xfrm>
            <a:off x="391160" y="142127"/>
            <a:ext cx="4292600" cy="616712"/>
          </a:xfrm>
        </p:spPr>
        <p:txBody>
          <a:bodyPr>
            <a:normAutofit/>
          </a:bodyPr>
          <a:lstStyle/>
          <a:p>
            <a:pPr algn="l"/>
            <a:r>
              <a:rPr lang="zh-CN" altLang="en-US" sz="2000" b="1" dirty="0">
                <a:solidFill>
                  <a:schemeClr val="tx1"/>
                </a:solidFill>
                <a:latin typeface="微软雅黑" panose="020B0503020204020204" pitchFamily="34" charset="-122"/>
                <a:ea typeface="微软雅黑" panose="020B0503020204020204" pitchFamily="34" charset="-122"/>
                <a:cs typeface="+mn-cs"/>
              </a:rPr>
              <a:t>工业互联网</a:t>
            </a:r>
            <a:r>
              <a:rPr lang="en-US" altLang="zh-CN" sz="2000" b="1" dirty="0">
                <a:solidFill>
                  <a:schemeClr val="tx1"/>
                </a:solidFill>
                <a:latin typeface="微软雅黑" panose="020B0503020204020204" pitchFamily="34" charset="-122"/>
                <a:ea typeface="微软雅黑" panose="020B0503020204020204" pitchFamily="34" charset="-122"/>
                <a:cs typeface="+mn-cs"/>
              </a:rPr>
              <a:t>SIG</a:t>
            </a:r>
            <a:r>
              <a:rPr lang="zh-CN" altLang="en-US" sz="2000" b="1" dirty="0">
                <a:solidFill>
                  <a:schemeClr val="tx1"/>
                </a:solidFill>
                <a:latin typeface="微软雅黑" panose="020B0503020204020204" pitchFamily="34" charset="-122"/>
                <a:ea typeface="微软雅黑" panose="020B0503020204020204" pitchFamily="34" charset="-122"/>
                <a:cs typeface="+mn-cs"/>
              </a:rPr>
              <a:t>工作目标</a:t>
            </a:r>
          </a:p>
        </p:txBody>
      </p:sp>
      <p:sp>
        <p:nvSpPr>
          <p:cNvPr id="3" name="Line 1">
            <a:extLst>
              <a:ext uri="{FF2B5EF4-FFF2-40B4-BE49-F238E27FC236}">
                <a16:creationId xmlns:a16="http://schemas.microsoft.com/office/drawing/2014/main" id="{D80621A2-5564-44EC-AECC-04569D7E4D62}"/>
              </a:ext>
            </a:extLst>
          </p:cNvPr>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4" name="矩形 3">
            <a:extLst>
              <a:ext uri="{FF2B5EF4-FFF2-40B4-BE49-F238E27FC236}">
                <a16:creationId xmlns:a16="http://schemas.microsoft.com/office/drawing/2014/main" id="{EAD45B2D-9DDC-48CD-98DB-FC97DB6C94CD}"/>
              </a:ext>
            </a:extLst>
          </p:cNvPr>
          <p:cNvSpPr/>
          <p:nvPr/>
        </p:nvSpPr>
        <p:spPr>
          <a:xfrm>
            <a:off x="1265824" y="2190352"/>
            <a:ext cx="2915246"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工业专属</a:t>
            </a:r>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OS</a:t>
            </a:r>
            <a:endPar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2B0323A-207C-4C13-9EA4-B5CF179A529C}"/>
              </a:ext>
            </a:extLst>
          </p:cNvPr>
          <p:cNvSpPr/>
          <p:nvPr/>
        </p:nvSpPr>
        <p:spPr>
          <a:xfrm>
            <a:off x="4135256" y="2113279"/>
            <a:ext cx="4061400" cy="38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工业硬件 </a:t>
            </a:r>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应用</a:t>
            </a:r>
          </a:p>
        </p:txBody>
      </p:sp>
      <p:sp>
        <p:nvSpPr>
          <p:cNvPr id="6" name="矩形 5">
            <a:extLst>
              <a:ext uri="{FF2B5EF4-FFF2-40B4-BE49-F238E27FC236}">
                <a16:creationId xmlns:a16="http://schemas.microsoft.com/office/drawing/2014/main" id="{3C9F15B9-37D8-4EB6-B9B0-8992A73C31ED}"/>
              </a:ext>
            </a:extLst>
          </p:cNvPr>
          <p:cNvSpPr/>
          <p:nvPr/>
        </p:nvSpPr>
        <p:spPr>
          <a:xfrm>
            <a:off x="7957224" y="2167226"/>
            <a:ext cx="3432136"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工业标准</a:t>
            </a:r>
          </a:p>
        </p:txBody>
      </p:sp>
      <p:sp>
        <p:nvSpPr>
          <p:cNvPr id="9" name="Rectangle 3">
            <a:extLst>
              <a:ext uri="{FF2B5EF4-FFF2-40B4-BE49-F238E27FC236}">
                <a16:creationId xmlns:a16="http://schemas.microsoft.com/office/drawing/2014/main" id="{0FDB93E9-C455-4559-B64D-793DC1C779B0}"/>
              </a:ext>
            </a:extLst>
          </p:cNvPr>
          <p:cNvSpPr>
            <a:spLocks noChangeArrowheads="1"/>
          </p:cNvSpPr>
          <p:nvPr/>
        </p:nvSpPr>
        <p:spPr bwMode="auto">
          <a:xfrm>
            <a:off x="1136063" y="5231364"/>
            <a:ext cx="1137772" cy="358378"/>
          </a:xfrm>
          <a:prstGeom prst="rect">
            <a:avLst/>
          </a:prstGeom>
          <a:solidFill>
            <a:srgbClr val="C00000"/>
          </a:solidFill>
          <a:ln>
            <a:noFill/>
          </a:ln>
          <a:effectLst/>
        </p:spPr>
        <p:txBody>
          <a:bodyPr lIns="0" tIns="0" rIns="0" bIns="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工作思路</a:t>
            </a:r>
          </a:p>
        </p:txBody>
      </p:sp>
      <p:sp>
        <p:nvSpPr>
          <p:cNvPr id="10" name="文本框 9">
            <a:extLst>
              <a:ext uri="{FF2B5EF4-FFF2-40B4-BE49-F238E27FC236}">
                <a16:creationId xmlns:a16="http://schemas.microsoft.com/office/drawing/2014/main" id="{FC4AAFC0-2FEB-4F29-A61D-0B1360827FA6}"/>
              </a:ext>
            </a:extLst>
          </p:cNvPr>
          <p:cNvSpPr txBox="1"/>
          <p:nvPr/>
        </p:nvSpPr>
        <p:spPr>
          <a:xfrm>
            <a:off x="2641868" y="4357400"/>
            <a:ext cx="8899593" cy="2264851"/>
          </a:xfrm>
          <a:prstGeom prst="rect">
            <a:avLst/>
          </a:prstGeom>
          <a:noFill/>
        </p:spPr>
        <p:txBody>
          <a:bodyPr wrap="square" rtlCol="0">
            <a:spAutoFit/>
          </a:bodyPr>
          <a:lstStyle/>
          <a:p>
            <a:pPr marL="214630" indent="-214630">
              <a:lnSpc>
                <a:spcPct val="150000"/>
              </a:lnSpc>
              <a:buFont typeface="Wingdings" panose="05000000000000000000" pitchFamily="2" charset="2"/>
              <a:buChar char="n"/>
            </a:pPr>
            <a:r>
              <a:rPr lang="en-US" altLang="zh-CN" sz="1600" spc="75" dirty="0" err="1">
                <a:latin typeface="微软雅黑" panose="020B0503020204020204" pitchFamily="34" charset="-122"/>
                <a:ea typeface="微软雅黑" panose="020B0503020204020204" pitchFamily="34" charset="-122"/>
              </a:rPr>
              <a:t>OpenHarmony</a:t>
            </a:r>
            <a:r>
              <a:rPr lang="zh-CN" altLang="en-US" sz="1600" spc="75" dirty="0">
                <a:latin typeface="微软雅黑" panose="020B0503020204020204" pitchFamily="34" charset="-122"/>
                <a:ea typeface="微软雅黑" panose="020B0503020204020204" pitchFamily="34" charset="-122"/>
              </a:rPr>
              <a:t>工业互联网领域创新项目架构设计、开源开发及项目维护等工作</a:t>
            </a:r>
            <a:endParaRPr lang="en-US" altLang="zh-CN" sz="1600" spc="75" dirty="0">
              <a:latin typeface="微软雅黑" panose="020B0503020204020204" pitchFamily="34" charset="-122"/>
              <a:ea typeface="微软雅黑" panose="020B0503020204020204" pitchFamily="34" charset="-122"/>
              <a:sym typeface="+mn-ea"/>
            </a:endParaRPr>
          </a:p>
          <a:p>
            <a:pPr marL="214630" indent="-214630">
              <a:lnSpc>
                <a:spcPct val="150000"/>
              </a:lnSpc>
              <a:buFont typeface="Wingdings" panose="05000000000000000000" pitchFamily="2" charset="2"/>
              <a:buChar char="n"/>
            </a:pPr>
            <a:r>
              <a:rPr lang="zh-CN" altLang="en-US" sz="1600" spc="75" dirty="0">
                <a:latin typeface="微软雅黑" panose="020B0503020204020204" pitchFamily="34" charset="-122"/>
                <a:ea typeface="微软雅黑" panose="020B0503020204020204" pitchFamily="34" charset="-122"/>
              </a:rPr>
              <a:t>负责领域内功能分解分配，模块间接口定义与维护管理</a:t>
            </a:r>
            <a:endParaRPr lang="en-US" altLang="zh-CN" sz="1600" spc="75" dirty="0">
              <a:latin typeface="微软雅黑" panose="020B0503020204020204" pitchFamily="34" charset="-122"/>
              <a:ea typeface="微软雅黑" panose="020B0503020204020204" pitchFamily="34" charset="-122"/>
            </a:endParaRPr>
          </a:p>
          <a:p>
            <a:pPr marL="214630" indent="-214630">
              <a:lnSpc>
                <a:spcPct val="150000"/>
              </a:lnSpc>
              <a:buFont typeface="Wingdings" panose="05000000000000000000" pitchFamily="2" charset="2"/>
              <a:buChar char="n"/>
            </a:pPr>
            <a:r>
              <a:rPr lang="zh-CN" altLang="en-US" sz="1600" spc="75" dirty="0">
                <a:latin typeface="微软雅黑" panose="020B0503020204020204" pitchFamily="34" charset="-122"/>
                <a:ea typeface="微软雅黑" panose="020B0503020204020204" pitchFamily="34" charset="-122"/>
              </a:rPr>
              <a:t>生态聚合</a:t>
            </a:r>
            <a:endParaRPr lang="en-US" altLang="zh-CN" sz="1600" spc="75" dirty="0">
              <a:latin typeface="微软雅黑" panose="020B0503020204020204" pitchFamily="34" charset="-122"/>
              <a:ea typeface="微软雅黑" panose="020B0503020204020204" pitchFamily="34" charset="-122"/>
            </a:endParaRPr>
          </a:p>
          <a:p>
            <a:pPr marL="214630" indent="-214630">
              <a:lnSpc>
                <a:spcPct val="150000"/>
              </a:lnSpc>
              <a:buFont typeface="Wingdings" panose="05000000000000000000" pitchFamily="2" charset="2"/>
              <a:buChar char="n"/>
            </a:pPr>
            <a:r>
              <a:rPr lang="zh-CN" altLang="en-US" sz="1600" spc="75" dirty="0">
                <a:latin typeface="微软雅黑" panose="020B0503020204020204" pitchFamily="34" charset="-122"/>
                <a:ea typeface="微软雅黑" panose="020B0503020204020204" pitchFamily="34" charset="-122"/>
              </a:rPr>
              <a:t>重大科技专项 </a:t>
            </a:r>
            <a:r>
              <a:rPr lang="en-US" altLang="zh-CN" sz="1600" spc="75" dirty="0">
                <a:latin typeface="微软雅黑" panose="020B0503020204020204" pitchFamily="34" charset="-122"/>
                <a:ea typeface="微软雅黑" panose="020B0503020204020204" pitchFamily="34" charset="-122"/>
              </a:rPr>
              <a:t>| </a:t>
            </a:r>
            <a:r>
              <a:rPr lang="zh-CN" altLang="en-US" sz="1600" spc="75" dirty="0">
                <a:latin typeface="微软雅黑" panose="020B0503020204020204" pitchFamily="34" charset="-122"/>
                <a:ea typeface="微软雅黑" panose="020B0503020204020204" pitchFamily="34" charset="-122"/>
              </a:rPr>
              <a:t>标杆项目先行先试</a:t>
            </a:r>
            <a:endParaRPr lang="en-US" altLang="zh-CN" sz="1600" spc="75" dirty="0">
              <a:latin typeface="微软雅黑" panose="020B0503020204020204" pitchFamily="34" charset="-122"/>
              <a:ea typeface="微软雅黑" panose="020B0503020204020204" pitchFamily="34" charset="-122"/>
            </a:endParaRPr>
          </a:p>
          <a:p>
            <a:pPr marL="214630" indent="-214630">
              <a:lnSpc>
                <a:spcPct val="150000"/>
              </a:lnSpc>
              <a:buFont typeface="Wingdings" panose="05000000000000000000" pitchFamily="2" charset="2"/>
              <a:buChar char="n"/>
            </a:pPr>
            <a:r>
              <a:rPr lang="zh-CN" altLang="en-US" sz="1600" spc="75" dirty="0">
                <a:latin typeface="微软雅黑" panose="020B0503020204020204" pitchFamily="34" charset="-122"/>
                <a:ea typeface="微软雅黑" panose="020B0503020204020204" pitchFamily="34" charset="-122"/>
              </a:rPr>
              <a:t>代码捐赠</a:t>
            </a:r>
            <a:endParaRPr lang="en-US" altLang="zh-CN" sz="1600" spc="75" dirty="0">
              <a:latin typeface="微软雅黑" panose="020B0503020204020204" pitchFamily="34" charset="-122"/>
              <a:ea typeface="微软雅黑" panose="020B0503020204020204" pitchFamily="34" charset="-122"/>
            </a:endParaRPr>
          </a:p>
          <a:p>
            <a:pPr marL="214630" indent="-214630">
              <a:lnSpc>
                <a:spcPct val="150000"/>
              </a:lnSpc>
              <a:buFont typeface="Wingdings" panose="05000000000000000000" pitchFamily="2" charset="2"/>
              <a:buChar char="n"/>
            </a:pPr>
            <a:r>
              <a:rPr lang="zh-CN" altLang="en-US" sz="1600" spc="75" dirty="0">
                <a:latin typeface="微软雅黑" panose="020B0503020204020204" pitchFamily="34" charset="-122"/>
                <a:ea typeface="微软雅黑" panose="020B0503020204020204" pitchFamily="34" charset="-122"/>
              </a:rPr>
              <a:t>事实工业互联网标准</a:t>
            </a:r>
            <a:endParaRPr lang="en-US" altLang="zh-CN" sz="1600" spc="75" dirty="0">
              <a:latin typeface="微软雅黑" panose="020B0503020204020204" pitchFamily="34" charset="-122"/>
              <a:ea typeface="微软雅黑" panose="020B0503020204020204" pitchFamily="34" charset="-122"/>
            </a:endParaRPr>
          </a:p>
        </p:txBody>
      </p:sp>
      <p:cxnSp>
        <p:nvCxnSpPr>
          <p:cNvPr id="11" name="直接连接符 11">
            <a:extLst>
              <a:ext uri="{FF2B5EF4-FFF2-40B4-BE49-F238E27FC236}">
                <a16:creationId xmlns:a16="http://schemas.microsoft.com/office/drawing/2014/main" id="{32A6D69F-31B2-4950-9E46-B15E5D046E5E}"/>
              </a:ext>
            </a:extLst>
          </p:cNvPr>
          <p:cNvCxnSpPr>
            <a:cxnSpLocks/>
          </p:cNvCxnSpPr>
          <p:nvPr/>
        </p:nvCxnSpPr>
        <p:spPr>
          <a:xfrm>
            <a:off x="1704949" y="3222770"/>
            <a:ext cx="8849498" cy="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55CC3E1F-D949-463B-90E3-0BC1B7F2B223}"/>
              </a:ext>
            </a:extLst>
          </p:cNvPr>
          <p:cNvSpPr txBox="1"/>
          <p:nvPr/>
        </p:nvSpPr>
        <p:spPr>
          <a:xfrm>
            <a:off x="3196458" y="3490550"/>
            <a:ext cx="5799084" cy="523220"/>
          </a:xfrm>
          <a:prstGeom prst="rect">
            <a:avLst/>
          </a:prstGeom>
          <a:noFill/>
        </p:spPr>
        <p:txBody>
          <a:bodyPr wrap="square">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OpenHarmony  开源 </a:t>
            </a:r>
            <a:r>
              <a:rPr lang="en-US" altLang="zh-CN" sz="2800" b="1" dirty="0">
                <a:solidFill>
                  <a:srgbClr val="C00000"/>
                </a:solidFill>
                <a:latin typeface="微软雅黑" panose="020B0503020204020204" pitchFamily="34" charset="-122"/>
                <a:ea typeface="微软雅黑" panose="020B0503020204020204" pitchFamily="34" charset="-122"/>
              </a:rPr>
              <a:t>&amp; </a:t>
            </a:r>
            <a:r>
              <a:rPr lang="zh-CN" altLang="en-US" sz="2800" b="1" dirty="0">
                <a:solidFill>
                  <a:srgbClr val="C00000"/>
                </a:solidFill>
                <a:latin typeface="微软雅黑" panose="020B0503020204020204" pitchFamily="34" charset="-122"/>
                <a:ea typeface="微软雅黑" panose="020B0503020204020204" pitchFamily="34" charset="-122"/>
              </a:rPr>
              <a:t>生态</a:t>
            </a:r>
          </a:p>
        </p:txBody>
      </p:sp>
    </p:spTree>
    <p:extLst>
      <p:ext uri="{BB962C8B-B14F-4D97-AF65-F5344CB8AC3E}">
        <p14:creationId xmlns:p14="http://schemas.microsoft.com/office/powerpoint/2010/main" val="31259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2" name="TextBox 15"/>
          <p:cNvSpPr txBox="1"/>
          <p:nvPr/>
        </p:nvSpPr>
        <p:spPr>
          <a:xfrm>
            <a:off x="360874" y="229317"/>
            <a:ext cx="2569934" cy="400110"/>
          </a:xfrm>
          <a:prstGeom prst="rect">
            <a:avLst/>
          </a:prstGeom>
          <a:noFill/>
        </p:spPr>
        <p:txBody>
          <a:bodyPr wrap="none" rtlCol="0">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工业互联网</a:t>
            </a:r>
            <a:r>
              <a:rPr lang="en-US" altLang="zh-CN" sz="2000" b="1" dirty="0">
                <a:solidFill>
                  <a:srgbClr val="000000"/>
                </a:solidFill>
                <a:latin typeface="微软雅黑" panose="020B0503020204020204" pitchFamily="34" charset="-122"/>
                <a:ea typeface="微软雅黑" panose="020B0503020204020204" pitchFamily="34" charset="-122"/>
              </a:rPr>
              <a:t> SIG </a:t>
            </a:r>
            <a:r>
              <a:rPr lang="zh-CN" altLang="en-US" sz="2000" b="1" dirty="0">
                <a:solidFill>
                  <a:srgbClr val="000000"/>
                </a:solidFill>
                <a:latin typeface="微软雅黑" panose="020B0503020204020204" pitchFamily="34" charset="-122"/>
                <a:ea typeface="微软雅黑" panose="020B0503020204020204" pitchFamily="34" charset="-122"/>
              </a:rPr>
              <a:t>定位</a:t>
            </a:r>
            <a:endParaRPr lang="zh-CN" altLang="en-US" sz="2000" b="1" dirty="0">
              <a:latin typeface="微软雅黑" panose="020B0503020204020204" pitchFamily="34" charset="-122"/>
              <a:ea typeface="微软雅黑" panose="020B0503020204020204" pitchFamily="34" charset="-122"/>
            </a:endParaRPr>
          </a:p>
        </p:txBody>
      </p:sp>
      <p:sp>
        <p:nvSpPr>
          <p:cNvPr id="8" name="任意多边形 7"/>
          <p:cNvSpPr/>
          <p:nvPr/>
        </p:nvSpPr>
        <p:spPr>
          <a:xfrm rot="16200000">
            <a:off x="8754745" y="3082290"/>
            <a:ext cx="1511300" cy="3070860"/>
          </a:xfrm>
          <a:custGeom>
            <a:avLst/>
            <a:gdLst>
              <a:gd name="connsiteX0" fmla="*/ 2686 w 2686"/>
              <a:gd name="connsiteY0" fmla="*/ 5372 h 5372"/>
              <a:gd name="connsiteX1" fmla="*/ 0 w 2686"/>
              <a:gd name="connsiteY1" fmla="*/ 2686 h 5372"/>
              <a:gd name="connsiteX2" fmla="*/ 2686 w 2686"/>
              <a:gd name="connsiteY2" fmla="*/ 0 h 5372"/>
            </a:gdLst>
            <a:ahLst/>
            <a:cxnLst>
              <a:cxn ang="0">
                <a:pos x="connsiteX0" y="connsiteY0"/>
              </a:cxn>
              <a:cxn ang="0">
                <a:pos x="connsiteX1" y="connsiteY1"/>
              </a:cxn>
              <a:cxn ang="0">
                <a:pos x="connsiteX2" y="connsiteY2"/>
              </a:cxn>
            </a:cxnLst>
            <a:rect l="l" t="t" r="r" b="b"/>
            <a:pathLst>
              <a:path w="2686" h="5372">
                <a:moveTo>
                  <a:pt x="2686" y="5372"/>
                </a:moveTo>
                <a:cubicBezTo>
                  <a:pt x="1203" y="5372"/>
                  <a:pt x="0" y="4169"/>
                  <a:pt x="0" y="2686"/>
                </a:cubicBezTo>
                <a:cubicBezTo>
                  <a:pt x="0" y="1203"/>
                  <a:pt x="1203" y="0"/>
                  <a:pt x="2686" y="0"/>
                </a:cubicBezTo>
              </a:path>
            </a:pathLst>
          </a:custGeom>
          <a:solidFill>
            <a:schemeClr val="bg1">
              <a:lumMod val="6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00">
              <a:latin typeface="微软雅黑" panose="020B0503020204020204" pitchFamily="34" charset="-122"/>
              <a:ea typeface="微软雅黑" panose="020B0503020204020204" pitchFamily="34" charset="-122"/>
            </a:endParaRPr>
          </a:p>
        </p:txBody>
      </p:sp>
      <p:sp>
        <p:nvSpPr>
          <p:cNvPr id="11" name="任意多边形 10"/>
          <p:cNvSpPr/>
          <p:nvPr/>
        </p:nvSpPr>
        <p:spPr>
          <a:xfrm>
            <a:off x="7974965" y="2350770"/>
            <a:ext cx="1535430" cy="3023235"/>
          </a:xfrm>
          <a:custGeom>
            <a:avLst/>
            <a:gdLst>
              <a:gd name="connsiteX0" fmla="*/ 2686 w 2686"/>
              <a:gd name="connsiteY0" fmla="*/ 5372 h 5372"/>
              <a:gd name="connsiteX1" fmla="*/ 0 w 2686"/>
              <a:gd name="connsiteY1" fmla="*/ 2686 h 5372"/>
              <a:gd name="connsiteX2" fmla="*/ 2686 w 2686"/>
              <a:gd name="connsiteY2" fmla="*/ 0 h 5372"/>
            </a:gdLst>
            <a:ahLst/>
            <a:cxnLst>
              <a:cxn ang="0">
                <a:pos x="connsiteX0" y="connsiteY0"/>
              </a:cxn>
              <a:cxn ang="0">
                <a:pos x="connsiteX1" y="connsiteY1"/>
              </a:cxn>
              <a:cxn ang="0">
                <a:pos x="connsiteX2" y="connsiteY2"/>
              </a:cxn>
            </a:cxnLst>
            <a:rect l="l" t="t" r="r" b="b"/>
            <a:pathLst>
              <a:path w="2686" h="5372">
                <a:moveTo>
                  <a:pt x="2686" y="5372"/>
                </a:moveTo>
                <a:cubicBezTo>
                  <a:pt x="1203" y="5372"/>
                  <a:pt x="0" y="4169"/>
                  <a:pt x="0" y="2686"/>
                </a:cubicBezTo>
                <a:cubicBezTo>
                  <a:pt x="0" y="1203"/>
                  <a:pt x="1203" y="0"/>
                  <a:pt x="2686" y="0"/>
                </a:cubicBezTo>
              </a:path>
            </a:pathLst>
          </a:custGeom>
          <a:solidFill>
            <a:schemeClr val="bg1">
              <a:lumMod val="6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00">
              <a:latin typeface="微软雅黑" panose="020B0503020204020204" pitchFamily="34" charset="-122"/>
              <a:ea typeface="微软雅黑" panose="020B0503020204020204" pitchFamily="34" charset="-122"/>
            </a:endParaRPr>
          </a:p>
        </p:txBody>
      </p:sp>
      <p:sp>
        <p:nvSpPr>
          <p:cNvPr id="12" name="椭圆 11"/>
          <p:cNvSpPr/>
          <p:nvPr/>
        </p:nvSpPr>
        <p:spPr>
          <a:xfrm>
            <a:off x="7752080" y="2132330"/>
            <a:ext cx="3514090" cy="3459480"/>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latin typeface="微软雅黑" panose="020B0503020204020204" pitchFamily="34" charset="-122"/>
                <a:ea typeface="微软雅黑" panose="020B0503020204020204" pitchFamily="34" charset="-122"/>
              </a:rPr>
              <a:t>公板</a:t>
            </a:r>
            <a:r>
              <a:rPr lang="en-US" altLang="zh-CN" sz="1100">
                <a:latin typeface="微软雅黑" panose="020B0503020204020204" pitchFamily="34" charset="-122"/>
                <a:ea typeface="微软雅黑" panose="020B0503020204020204" pitchFamily="34" charset="-122"/>
              </a:rPr>
              <a:t>SIG</a:t>
            </a:r>
          </a:p>
        </p:txBody>
      </p:sp>
      <p:sp>
        <p:nvSpPr>
          <p:cNvPr id="13" name="椭圆 12"/>
          <p:cNvSpPr/>
          <p:nvPr/>
        </p:nvSpPr>
        <p:spPr bwMode="auto">
          <a:xfrm>
            <a:off x="8894445" y="1657985"/>
            <a:ext cx="1108710" cy="1028700"/>
          </a:xfrm>
          <a:prstGeom prst="ellipse">
            <a:avLst/>
          </a:prstGeom>
          <a:solidFill>
            <a:srgbClr val="C00000"/>
          </a:solidFill>
        </p:spPr>
        <p:txBody>
          <a:bodyPr wrap="square" lIns="0" tIns="0" rIns="0" bIns="0" rtlCol="0" anchor="ctr">
            <a:noAutofit/>
          </a:bodyPr>
          <a:lstStyle/>
          <a:p>
            <a:pPr algn="ctr"/>
            <a:r>
              <a:rPr lang="zh-CN" altLang="en-US" sz="1050" b="1" dirty="0">
                <a:solidFill>
                  <a:schemeClr val="bg1"/>
                </a:solidFill>
                <a:latin typeface="微软雅黑" panose="020B0503020204020204" pitchFamily="34" charset="-122"/>
                <a:ea typeface="微软雅黑" panose="020B0503020204020204" pitchFamily="34" charset="-122"/>
                <a:sym typeface="+mn-ea"/>
              </a:rPr>
              <a:t>制造企业</a:t>
            </a:r>
          </a:p>
        </p:txBody>
      </p:sp>
      <p:sp>
        <p:nvSpPr>
          <p:cNvPr id="14" name="椭圆 13"/>
          <p:cNvSpPr/>
          <p:nvPr/>
        </p:nvSpPr>
        <p:spPr bwMode="auto">
          <a:xfrm>
            <a:off x="7090263" y="3210239"/>
            <a:ext cx="1259205" cy="1239520"/>
          </a:xfrm>
          <a:prstGeom prst="ellipse">
            <a:avLst/>
          </a:prstGeom>
          <a:solidFill>
            <a:srgbClr val="C00000"/>
          </a:solidFill>
        </p:spPr>
        <p:txBody>
          <a:bodyPr wrap="square" lIns="0" tIns="0" rIns="0" bIns="0" rtlCol="0" anchor="ctr">
            <a:noAutofit/>
          </a:bodyPr>
          <a:lstStyle/>
          <a:p>
            <a:pPr algn="ctr"/>
            <a:r>
              <a:rPr lang="zh-CN" altLang="en-US" sz="1050" b="1" dirty="0">
                <a:solidFill>
                  <a:schemeClr val="bg1"/>
                </a:solidFill>
                <a:latin typeface="微软雅黑" panose="020B0503020204020204" pitchFamily="34" charset="-122"/>
                <a:ea typeface="微软雅黑" panose="020B0503020204020204" pitchFamily="34" charset="-122"/>
                <a:sym typeface="+mn-ea"/>
              </a:rPr>
              <a:t>硬件设备</a:t>
            </a:r>
          </a:p>
          <a:p>
            <a:pPr lvl="0" algn="ctr">
              <a:buClrTx/>
              <a:buSzTx/>
              <a:buFontTx/>
            </a:pPr>
            <a:r>
              <a:rPr lang="zh-CN" altLang="en-US" sz="1050" b="1" dirty="0">
                <a:solidFill>
                  <a:schemeClr val="bg1"/>
                </a:solidFill>
                <a:latin typeface="微软雅黑" panose="020B0503020204020204" pitchFamily="34" charset="-122"/>
                <a:ea typeface="微软雅黑" panose="020B0503020204020204" pitchFamily="34" charset="-122"/>
                <a:sym typeface="+mn-ea"/>
              </a:rPr>
              <a:t>提供商</a:t>
            </a:r>
          </a:p>
        </p:txBody>
      </p:sp>
      <p:sp>
        <p:nvSpPr>
          <p:cNvPr id="17" name="椭圆 16"/>
          <p:cNvSpPr/>
          <p:nvPr/>
        </p:nvSpPr>
        <p:spPr bwMode="auto">
          <a:xfrm>
            <a:off x="8984383" y="4957100"/>
            <a:ext cx="1162685" cy="1144905"/>
          </a:xfrm>
          <a:prstGeom prst="ellipse">
            <a:avLst/>
          </a:prstGeom>
          <a:solidFill>
            <a:srgbClr val="C00000"/>
          </a:solidFill>
        </p:spPr>
        <p:txBody>
          <a:bodyPr wrap="square" lIns="0" tIns="0" rIns="0" bIns="0" rtlCol="0" anchor="ctr">
            <a:noAutofit/>
          </a:bodyPr>
          <a:lstStyle/>
          <a:p>
            <a:pPr lvl="0" algn="ctr">
              <a:buClrTx/>
              <a:buSzTx/>
              <a:buFontTx/>
            </a:pPr>
            <a:r>
              <a:rPr lang="zh-CN" altLang="en-US" sz="1050" b="1" dirty="0">
                <a:solidFill>
                  <a:schemeClr val="bg1"/>
                </a:solidFill>
                <a:latin typeface="微软雅黑" panose="020B0503020204020204" pitchFamily="34" charset="-122"/>
                <a:ea typeface="微软雅黑" panose="020B0503020204020204" pitchFamily="34" charset="-122"/>
                <a:sym typeface="+mn-ea"/>
              </a:rPr>
              <a:t>OpenHarmony</a:t>
            </a:r>
          </a:p>
        </p:txBody>
      </p:sp>
      <p:sp>
        <p:nvSpPr>
          <p:cNvPr id="18" name="椭圆 17"/>
          <p:cNvSpPr/>
          <p:nvPr/>
        </p:nvSpPr>
        <p:spPr bwMode="auto">
          <a:xfrm>
            <a:off x="8739505" y="3103880"/>
            <a:ext cx="1539875" cy="1515745"/>
          </a:xfrm>
          <a:prstGeom prst="ellipse">
            <a:avLst/>
          </a:prstGeom>
          <a:solidFill>
            <a:schemeClr val="bg2">
              <a:lumMod val="50000"/>
            </a:schemeClr>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工业互联网</a:t>
            </a:r>
          </a:p>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SIG</a:t>
            </a:r>
          </a:p>
        </p:txBody>
      </p:sp>
      <p:grpSp>
        <p:nvGrpSpPr>
          <p:cNvPr id="3" name="组合 2"/>
          <p:cNvGrpSpPr/>
          <p:nvPr/>
        </p:nvGrpSpPr>
        <p:grpSpPr>
          <a:xfrm>
            <a:off x="335280" y="1002029"/>
            <a:ext cx="6709404" cy="5178657"/>
            <a:chOff x="472" y="3699"/>
            <a:chExt cx="10661" cy="7135"/>
          </a:xfrm>
        </p:grpSpPr>
        <p:sp>
          <p:nvSpPr>
            <p:cNvPr id="20" name="矩形 19"/>
            <p:cNvSpPr/>
            <p:nvPr/>
          </p:nvSpPr>
          <p:spPr>
            <a:xfrm>
              <a:off x="472" y="3963"/>
              <a:ext cx="10661" cy="687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4"/>
            <p:cNvSpPr txBox="1"/>
            <p:nvPr/>
          </p:nvSpPr>
          <p:spPr>
            <a:xfrm>
              <a:off x="614" y="4338"/>
              <a:ext cx="10378" cy="5029"/>
            </a:xfrm>
            <a:prstGeom prst="rect">
              <a:avLst/>
            </a:prstGeom>
            <a:noFill/>
          </p:spPr>
          <p:txBody>
            <a:bodyPr wrap="square" rtlCol="0">
              <a:spAutoFit/>
            </a:bodyPr>
            <a:lstStyle/>
            <a:p>
              <a:pPr marL="285750" indent="-285750" rtl="0" fontAlgn="auto">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工业互联网</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SIG </a:t>
              </a:r>
              <a:r>
                <a:rPr sz="2000" dirty="0" err="1">
                  <a:solidFill>
                    <a:schemeClr val="bg1">
                      <a:lumMod val="50000"/>
                    </a:schemeClr>
                  </a:solidFill>
                  <a:latin typeface="微软雅黑" panose="020B0503020204020204" pitchFamily="34" charset="-122"/>
                  <a:ea typeface="微软雅黑" panose="020B0503020204020204" pitchFamily="34" charset="-122"/>
                </a:rPr>
                <a:t>旨在构建围绕</a:t>
              </a:r>
              <a:r>
                <a:rPr sz="2000" b="1" dirty="0" err="1">
                  <a:solidFill>
                    <a:schemeClr val="tx1"/>
                  </a:solidFill>
                  <a:latin typeface="微软雅黑" panose="020B0503020204020204" pitchFamily="34" charset="-122"/>
                  <a:ea typeface="微软雅黑" panose="020B0503020204020204" pitchFamily="34" charset="-122"/>
                </a:rPr>
                <a:t>OpenHarmony</a:t>
              </a:r>
              <a:r>
                <a:rPr sz="2000" dirty="0" err="1">
                  <a:solidFill>
                    <a:schemeClr val="bg1">
                      <a:lumMod val="50000"/>
                    </a:schemeClr>
                  </a:solidFill>
                  <a:latin typeface="微软雅黑" panose="020B0503020204020204" pitchFamily="34" charset="-122"/>
                  <a:ea typeface="微软雅黑" panose="020B0503020204020204" pitchFamily="34" charset="-122"/>
                </a:rPr>
                <a:t>软硬件生态，与工业领域软硬件伙伴</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针对</a:t>
              </a:r>
              <a:r>
                <a:rPr sz="2000" dirty="0" err="1">
                  <a:solidFill>
                    <a:schemeClr val="bg1">
                      <a:lumMod val="50000"/>
                    </a:schemeClr>
                  </a:solidFill>
                  <a:latin typeface="微软雅黑" panose="020B0503020204020204" pitchFamily="34" charset="-122"/>
                  <a:ea typeface="微软雅黑" panose="020B0503020204020204" pitchFamily="34" charset="-122"/>
                </a:rPr>
                <a:t>工业</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制造领域</a:t>
              </a:r>
              <a:r>
                <a:rPr sz="2000" dirty="0" err="1">
                  <a:solidFill>
                    <a:schemeClr val="bg1">
                      <a:lumMod val="50000"/>
                    </a:schemeClr>
                  </a:solidFill>
                  <a:latin typeface="微软雅黑" panose="020B0503020204020204" pitchFamily="34" charset="-122"/>
                  <a:ea typeface="微软雅黑" panose="020B0503020204020204" pitchFamily="34" charset="-122"/>
                </a:rPr>
                <a:t>高频</a:t>
              </a:r>
              <a:r>
                <a:rPr lang="zh-CN" sz="2000" dirty="0">
                  <a:solidFill>
                    <a:schemeClr val="bg1">
                      <a:lumMod val="50000"/>
                    </a:schemeClr>
                  </a:solidFill>
                  <a:latin typeface="微软雅黑" panose="020B0503020204020204" pitchFamily="34" charset="-122"/>
                  <a:ea typeface="微软雅黑" panose="020B0503020204020204" pitchFamily="34" charset="-122"/>
                </a:rPr>
                <a:t>痛</a:t>
              </a:r>
              <a:r>
                <a:rPr sz="2000" dirty="0">
                  <a:solidFill>
                    <a:schemeClr val="bg1">
                      <a:lumMod val="50000"/>
                    </a:schemeClr>
                  </a:solidFill>
                  <a:latin typeface="微软雅黑" panose="020B0503020204020204" pitchFamily="34" charset="-122"/>
                  <a:ea typeface="微软雅黑" panose="020B0503020204020204" pitchFamily="34" charset="-122"/>
                </a:rPr>
                <a:t>点</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sz="2000" dirty="0" err="1">
                  <a:solidFill>
                    <a:schemeClr val="bg1">
                      <a:lumMod val="50000"/>
                    </a:schemeClr>
                  </a:solidFill>
                  <a:latin typeface="微软雅黑" panose="020B0503020204020204" pitchFamily="34" charset="-122"/>
                  <a:ea typeface="微软雅黑" panose="020B0503020204020204" pitchFamily="34" charset="-122"/>
                </a:rPr>
                <a:t>共同</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打造</a:t>
              </a:r>
              <a:r>
                <a:rPr lang="zh-CN" sz="2000" b="1" dirty="0">
                  <a:solidFill>
                    <a:schemeClr val="tx1"/>
                  </a:solidFill>
                  <a:latin typeface="微软雅黑" panose="020B0503020204020204" pitchFamily="34" charset="-122"/>
                  <a:ea typeface="微软雅黑" panose="020B0503020204020204" pitchFamily="34" charset="-122"/>
                </a:rPr>
                <a:t>工业操作系统</a:t>
              </a:r>
              <a:r>
                <a:rPr sz="2000" dirty="0" err="1">
                  <a:solidFill>
                    <a:schemeClr val="bg1">
                      <a:lumMod val="50000"/>
                    </a:schemeClr>
                  </a:solidFill>
                  <a:latin typeface="微软雅黑" panose="020B0503020204020204" pitchFamily="34" charset="-122"/>
                  <a:ea typeface="微软雅黑" panose="020B0503020204020204" pitchFamily="34" charset="-122"/>
                </a:rPr>
                <a:t>与</a:t>
              </a:r>
              <a:r>
                <a:rPr sz="2000" b="1" dirty="0" err="1">
                  <a:solidFill>
                    <a:schemeClr val="tx1"/>
                  </a:solidFill>
                  <a:latin typeface="微软雅黑" panose="020B0503020204020204" pitchFamily="34" charset="-122"/>
                  <a:ea typeface="微软雅黑" panose="020B0503020204020204" pitchFamily="34" charset="-122"/>
                </a:rPr>
                <a:t>数据采集标准</a:t>
              </a:r>
              <a:r>
                <a:rPr sz="2000" dirty="0">
                  <a:solidFill>
                    <a:schemeClr val="bg1">
                      <a:lumMod val="50000"/>
                    </a:schemeClr>
                  </a:solidFill>
                  <a:latin typeface="微软雅黑" panose="020B0503020204020204" pitchFamily="34" charset="-122"/>
                  <a:ea typeface="微软雅黑" panose="020B0503020204020204" pitchFamily="34" charset="-122"/>
                </a:rPr>
                <a:t>，</a:t>
              </a:r>
              <a:endParaRPr lang="en-US" sz="2000"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rtl="0" fontAlgn="auto">
                <a:lnSpc>
                  <a:spcPct val="150000"/>
                </a:lnSpc>
                <a:buFont typeface="Arial" panose="020B0604020202020204" pitchFamily="34" charset="0"/>
                <a:buChar char="•"/>
              </a:pPr>
              <a:r>
                <a:rPr sz="2000" dirty="0" err="1">
                  <a:solidFill>
                    <a:schemeClr val="bg1">
                      <a:lumMod val="50000"/>
                    </a:schemeClr>
                  </a:solidFill>
                  <a:latin typeface="微软雅黑" panose="020B0503020204020204" pitchFamily="34" charset="-122"/>
                  <a:ea typeface="微软雅黑" panose="020B0503020204020204" pitchFamily="34" charset="-122"/>
                </a:rPr>
                <a:t>助力制造业自主创新</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sz="2000" dirty="0" err="1">
                  <a:solidFill>
                    <a:schemeClr val="bg1">
                      <a:lumMod val="50000"/>
                    </a:schemeClr>
                  </a:solidFill>
                  <a:latin typeface="微软雅黑" panose="020B0503020204020204" pitchFamily="34" charset="-122"/>
                  <a:ea typeface="微软雅黑" panose="020B0503020204020204" pitchFamily="34" charset="-122"/>
                </a:rPr>
                <a:t>促进</a:t>
              </a:r>
              <a:r>
                <a:rPr sz="2000" b="1" dirty="0" err="1">
                  <a:solidFill>
                    <a:schemeClr val="tx1"/>
                  </a:solidFill>
                  <a:latin typeface="微软雅黑" panose="020B0503020204020204" pitchFamily="34" charset="-122"/>
                  <a:ea typeface="微软雅黑" panose="020B0503020204020204" pitchFamily="34" charset="-122"/>
                </a:rPr>
                <a:t>OpenHarmony</a:t>
              </a:r>
              <a:r>
                <a:rPr sz="2000" dirty="0" err="1">
                  <a:solidFill>
                    <a:schemeClr val="bg1">
                      <a:lumMod val="50000"/>
                    </a:schemeClr>
                  </a:solidFill>
                  <a:latin typeface="微软雅黑" panose="020B0503020204020204" pitchFamily="34" charset="-122"/>
                  <a:ea typeface="微软雅黑" panose="020B0503020204020204" pitchFamily="34" charset="-122"/>
                </a:rPr>
                <a:t>上的工业互联网南北向应用生态快速发展</a:t>
              </a:r>
              <a:r>
                <a:rPr sz="2000" dirty="0">
                  <a:solidFill>
                    <a:schemeClr val="bg1">
                      <a:lumMod val="50000"/>
                    </a:schemeClr>
                  </a:solidFill>
                  <a:latin typeface="微软雅黑" panose="020B0503020204020204" pitchFamily="34" charset="-122"/>
                  <a:ea typeface="微软雅黑" panose="020B0503020204020204" pitchFamily="34" charset="-122"/>
                </a:rPr>
                <a:t>。 </a:t>
              </a:r>
              <a:endParaRPr lang="en-US" sz="2000"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通过</a:t>
              </a:r>
              <a:r>
                <a:rPr lang="zh-CN" altLang="en-US" sz="2000" b="1" dirty="0">
                  <a:solidFill>
                    <a:srgbClr val="C00000"/>
                  </a:solidFill>
                  <a:latin typeface="微软雅黑" panose="020B0503020204020204" pitchFamily="34" charset="-122"/>
                  <a:ea typeface="微软雅黑" panose="020B0503020204020204" pitchFamily="34" charset="-122"/>
                </a:rPr>
                <a:t>开源捐献</a:t>
              </a:r>
              <a:r>
                <a:rPr lang="zh-CN" altLang="en-US" sz="2000" b="1" dirty="0">
                  <a:solidFill>
                    <a:schemeClr val="tx1"/>
                  </a:solidFill>
                  <a:latin typeface="微软雅黑" panose="020B0503020204020204" pitchFamily="34" charset="-122"/>
                  <a:ea typeface="微软雅黑" panose="020B0503020204020204" pitchFamily="34" charset="-122"/>
                </a:rPr>
                <a:t>工业操作系统</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与</a:t>
              </a:r>
              <a:r>
                <a:rPr lang="zh-CN" altLang="en-US" sz="2000" b="1" dirty="0">
                  <a:solidFill>
                    <a:schemeClr val="tx1"/>
                  </a:solidFill>
                  <a:latin typeface="微软雅黑" panose="020B0503020204020204" pitchFamily="34" charset="-122"/>
                  <a:ea typeface="微软雅黑" panose="020B0503020204020204" pitchFamily="34" charset="-122"/>
                </a:rPr>
                <a:t>相关能力组件，</a:t>
              </a:r>
              <a:r>
                <a:rPr lang="zh-CN" altLang="en-US" sz="2000" b="1" dirty="0">
                  <a:solidFill>
                    <a:srgbClr val="C00000"/>
                  </a:solidFill>
                  <a:latin typeface="微软雅黑" panose="020B0503020204020204" pitchFamily="34" charset="-122"/>
                  <a:ea typeface="微软雅黑" panose="020B0503020204020204" pitchFamily="34" charset="-122"/>
                  <a:sym typeface="+mn-ea"/>
                </a:rPr>
                <a:t>形成事实的工业互联网标准</a:t>
              </a:r>
              <a:r>
                <a:rPr lang="zh-CN" altLang="en-US" sz="2000" dirty="0">
                  <a:solidFill>
                    <a:schemeClr val="bg1">
                      <a:lumMod val="50000"/>
                    </a:schemeClr>
                  </a:solidFill>
                  <a:latin typeface="微软雅黑" panose="020B0503020204020204" pitchFamily="34" charset="-122"/>
                  <a:ea typeface="微软雅黑" panose="020B0503020204020204" pitchFamily="34" charset="-122"/>
                  <a:sym typeface="+mn-ea"/>
                </a:rPr>
                <a:t>。</a:t>
              </a:r>
              <a:endParaRPr lang="zh-CN" altLang="en-US" sz="2000" b="1" dirty="0">
                <a:solidFill>
                  <a:srgbClr val="C00000"/>
                </a:solidFill>
                <a:latin typeface="微软雅黑" panose="020B0503020204020204" pitchFamily="34" charset="-122"/>
                <a:ea typeface="微软雅黑" panose="020B0503020204020204" pitchFamily="34" charset="-122"/>
                <a:sym typeface="+mn-ea"/>
              </a:endParaRPr>
            </a:p>
            <a:p>
              <a:pPr marL="285750" indent="-285750" rtl="0" fontAlgn="auto">
                <a:lnSpc>
                  <a:spcPct val="150000"/>
                </a:lnSpc>
                <a:buFont typeface="Arial" panose="020B0604020202020204" pitchFamily="34" charset="0"/>
                <a:buChar char="•"/>
              </a:pPr>
              <a:endParaRPr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755" y="3699"/>
              <a:ext cx="3188" cy="627"/>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SIG定位</a:t>
              </a:r>
            </a:p>
          </p:txBody>
        </p:sp>
      </p:grpSp>
      <p:sp>
        <p:nvSpPr>
          <p:cNvPr id="27" name="椭圆 26">
            <a:extLst>
              <a:ext uri="{FF2B5EF4-FFF2-40B4-BE49-F238E27FC236}">
                <a16:creationId xmlns:a16="http://schemas.microsoft.com/office/drawing/2014/main" id="{ABA5A229-96D0-40C8-9A05-BDBF4938B5BA}"/>
              </a:ext>
            </a:extLst>
          </p:cNvPr>
          <p:cNvSpPr/>
          <p:nvPr/>
        </p:nvSpPr>
        <p:spPr bwMode="auto">
          <a:xfrm>
            <a:off x="10714038" y="3210239"/>
            <a:ext cx="1162685" cy="1144905"/>
          </a:xfrm>
          <a:prstGeom prst="ellipse">
            <a:avLst/>
          </a:prstGeom>
          <a:solidFill>
            <a:srgbClr val="C00000"/>
          </a:solidFill>
        </p:spPr>
        <p:txBody>
          <a:bodyPr wrap="square" lIns="0" tIns="0" rIns="0" bIns="0" rtlCol="0" anchor="ctr">
            <a:noAutofit/>
          </a:bodyPr>
          <a:lstStyle/>
          <a:p>
            <a:pPr lvl="0" algn="ctr">
              <a:buClrTx/>
              <a:buSzTx/>
              <a:buFontTx/>
            </a:pPr>
            <a:r>
              <a:rPr lang="zh-CN" altLang="en-US" sz="1050" b="1" dirty="0">
                <a:solidFill>
                  <a:schemeClr val="bg1"/>
                </a:solidFill>
                <a:latin typeface="微软雅黑" panose="020B0503020204020204" pitchFamily="34" charset="-122"/>
                <a:ea typeface="微软雅黑" panose="020B0503020204020204" pitchFamily="34" charset="-122"/>
                <a:sym typeface="+mn-ea"/>
              </a:rPr>
              <a:t>工业软件</a:t>
            </a:r>
            <a:endParaRPr lang="en-US" altLang="zh-CN" sz="1050" b="1" dirty="0">
              <a:solidFill>
                <a:schemeClr val="bg1"/>
              </a:solidFill>
              <a:latin typeface="微软雅黑" panose="020B0503020204020204" pitchFamily="34" charset="-122"/>
              <a:ea typeface="微软雅黑" panose="020B0503020204020204" pitchFamily="34" charset="-122"/>
              <a:sym typeface="+mn-ea"/>
            </a:endParaRPr>
          </a:p>
          <a:p>
            <a:pPr lvl="0" algn="ctr">
              <a:buClrTx/>
              <a:buSzTx/>
              <a:buFontTx/>
            </a:pPr>
            <a:r>
              <a:rPr lang="zh-CN" altLang="en-US" sz="1050" b="1" dirty="0">
                <a:solidFill>
                  <a:schemeClr val="bg1"/>
                </a:solidFill>
                <a:latin typeface="微软雅黑" panose="020B0503020204020204" pitchFamily="34" charset="-122"/>
                <a:ea typeface="微软雅黑" panose="020B0503020204020204" pitchFamily="34" charset="-122"/>
                <a:sym typeface="+mn-ea"/>
              </a:rPr>
              <a:t>开发商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6416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Content Placeholder 2"/>
          <p:cNvSpPr/>
          <p:nvPr/>
        </p:nvSpPr>
        <p:spPr>
          <a:xfrm>
            <a:off x="325755" y="1379220"/>
            <a:ext cx="6614160" cy="5310505"/>
          </a:xfrm>
          <a:prstGeom prst="rect">
            <a:avLst/>
          </a:prstGeom>
          <a:noFill/>
          <a:ln>
            <a:noFill/>
          </a:ln>
        </p:spPr>
        <p:txBody>
          <a:bodyPr wrap="square" lIns="90000" rIns="90000" anchor="t" anchorCtr="0"/>
          <a:lstStyle>
            <a:defPPr>
              <a:defRPr lang="en-US"/>
            </a:defPPr>
            <a:lvl1pPr>
              <a:defRPr sz="2000" b="1">
                <a:solidFill>
                  <a:srgbClr val="000000">
                    <a:lumMod val="75000"/>
                    <a:lumOff val="25000"/>
                  </a:srgb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indent="0" algn="l">
              <a:lnSpc>
                <a:spcPct val="120000"/>
              </a:lnSpc>
              <a:spcAft>
                <a:spcPts val="1000"/>
              </a:spcAft>
              <a:buFont typeface="Arial" panose="020B0604020202020204"/>
              <a:buNone/>
              <a:defRPr/>
            </a:pPr>
            <a:endParaRPr lang="zh-CN" altLang="en-US" sz="1600" b="0" spc="150" dirty="0">
              <a:solidFill>
                <a:schemeClr val="tx1">
                  <a:lumMod val="65000"/>
                  <a:lumOff val="35000"/>
                </a:schemeClr>
              </a:solidFill>
              <a:latin typeface="微软雅黑" panose="020B0503020204020204" pitchFamily="34" charset="-122"/>
              <a:ea typeface="微软雅黑" panose="020B0503020204020204" pitchFamily="34" charset="-122"/>
              <a:cs typeface="DejaVu Sans Light" panose="020B0203030804020204" charset="0"/>
              <a:sym typeface="Arial" panose="020B0604020202020204" pitchFamily="34" charset="0"/>
            </a:endParaRPr>
          </a:p>
        </p:txBody>
      </p:sp>
      <p:sp>
        <p:nvSpPr>
          <p:cNvPr id="2"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3" name="TextBox 15"/>
          <p:cNvSpPr txBox="1"/>
          <p:nvPr/>
        </p:nvSpPr>
        <p:spPr>
          <a:xfrm>
            <a:off x="360874" y="229317"/>
            <a:ext cx="3082895" cy="400110"/>
          </a:xfrm>
          <a:prstGeom prst="rect">
            <a:avLst/>
          </a:prstGeom>
          <a:noFill/>
        </p:spPr>
        <p:txBody>
          <a:bodyPr wrap="none" rtlCol="0">
            <a:spAutoFit/>
          </a:bodyPr>
          <a:lstStyle/>
          <a:p>
            <a:pPr algn="l"/>
            <a:r>
              <a:rPr lang="zh-CN" altLang="en-US" sz="2000" b="1" dirty="0">
                <a:solidFill>
                  <a:srgbClr val="000000"/>
                </a:solidFill>
                <a:latin typeface="微软雅黑" panose="020B0503020204020204" pitchFamily="34" charset="-122"/>
                <a:ea typeface="微软雅黑" panose="020B0503020204020204" pitchFamily="34" charset="-122"/>
                <a:sym typeface="+mn-ea"/>
              </a:rPr>
              <a:t>工业互联网</a:t>
            </a:r>
            <a:r>
              <a:rPr lang="en-US" altLang="zh-CN" sz="2000" b="1" dirty="0">
                <a:solidFill>
                  <a:srgbClr val="000000"/>
                </a:solidFill>
                <a:latin typeface="微软雅黑" panose="020B0503020204020204" pitchFamily="34" charset="-122"/>
                <a:ea typeface="微软雅黑" panose="020B0503020204020204" pitchFamily="34" charset="-122"/>
                <a:sym typeface="+mn-ea"/>
              </a:rPr>
              <a:t> SIG </a:t>
            </a:r>
            <a:r>
              <a:rPr lang="zh-CN" altLang="en-US" sz="2000" b="1" dirty="0">
                <a:solidFill>
                  <a:srgbClr val="000000"/>
                </a:solidFill>
                <a:latin typeface="微软雅黑" panose="020B0503020204020204" pitchFamily="34" charset="-122"/>
                <a:ea typeface="微软雅黑" panose="020B0503020204020204" pitchFamily="34" charset="-122"/>
                <a:sym typeface="+mn-ea"/>
              </a:rPr>
              <a:t>工作范围</a:t>
            </a:r>
          </a:p>
        </p:txBody>
      </p:sp>
      <p:pic>
        <p:nvPicPr>
          <p:cNvPr id="9" name="图片 8"/>
          <p:cNvPicPr>
            <a:picLocks noChangeAspect="1"/>
          </p:cNvPicPr>
          <p:nvPr/>
        </p:nvPicPr>
        <p:blipFill>
          <a:blip r:embed="rId3"/>
          <a:stretch>
            <a:fillRect/>
          </a:stretch>
        </p:blipFill>
        <p:spPr>
          <a:xfrm>
            <a:off x="360680" y="796290"/>
            <a:ext cx="4596765" cy="5612765"/>
          </a:xfrm>
          <a:prstGeom prst="rect">
            <a:avLst/>
          </a:prstGeom>
        </p:spPr>
      </p:pic>
      <p:sp>
        <p:nvSpPr>
          <p:cNvPr id="10" name="矩形 9"/>
          <p:cNvSpPr/>
          <p:nvPr/>
        </p:nvSpPr>
        <p:spPr>
          <a:xfrm>
            <a:off x="325755" y="817880"/>
            <a:ext cx="4612640" cy="5591175"/>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230495" y="1052830"/>
            <a:ext cx="6769735" cy="165798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bwMode="auto">
          <a:xfrm>
            <a:off x="5349240" y="836930"/>
            <a:ext cx="2024380" cy="398145"/>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建生态</a:t>
            </a:r>
          </a:p>
        </p:txBody>
      </p:sp>
      <p:sp>
        <p:nvSpPr>
          <p:cNvPr id="17" name="文本框 4"/>
          <p:cNvSpPr txBox="1"/>
          <p:nvPr/>
        </p:nvSpPr>
        <p:spPr>
          <a:xfrm>
            <a:off x="5318760" y="1158875"/>
            <a:ext cx="6590030" cy="1568450"/>
          </a:xfrm>
          <a:prstGeom prst="rect">
            <a:avLst/>
          </a:prstGeom>
          <a:noFill/>
        </p:spPr>
        <p:txBody>
          <a:bodyPr wrap="square" rtlCol="0">
            <a:spAutoFit/>
          </a:bodyPr>
          <a:lstStyle/>
          <a:p>
            <a:pPr marL="285750" lvl="0" indent="-285750" algn="l">
              <a:lnSpc>
                <a:spcPct val="150000"/>
              </a:lnSpc>
              <a:buClrTx/>
              <a:buSzTx/>
              <a:buFont typeface="Arial" panose="020B0604020202020204" pitchFamily="34" charset="0"/>
              <a:buChar char="•"/>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SIG将致力汇聚、发展、协作制造业内生态伙伴，共同建设基于</a:t>
            </a:r>
            <a:r>
              <a:rPr lang="en-US" altLang="zh-CN" sz="16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OpenHarmony</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的</a:t>
            </a:r>
            <a:r>
              <a:rPr lang="zh-CN" altLang="en-US" sz="16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工业互联网专属操作系统</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。积极与专业院所、高校、开发者合作，联动政府，共同完善</a:t>
            </a:r>
            <a:r>
              <a:rPr lang="en-US" altLang="zh-CN" sz="16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OpenHarmony</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上的</a:t>
            </a:r>
            <a:r>
              <a:rPr lang="zh-CN" altLang="en-US" sz="16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工业互联网生态建设</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矩形 18"/>
          <p:cNvSpPr/>
          <p:nvPr/>
        </p:nvSpPr>
        <p:spPr>
          <a:xfrm>
            <a:off x="5229860" y="3086735"/>
            <a:ext cx="6769735" cy="15233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bwMode="auto">
          <a:xfrm>
            <a:off x="5348605" y="2870835"/>
            <a:ext cx="2024380" cy="398145"/>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建标准</a:t>
            </a:r>
          </a:p>
        </p:txBody>
      </p:sp>
      <p:sp>
        <p:nvSpPr>
          <p:cNvPr id="25" name="文本框 4"/>
          <p:cNvSpPr txBox="1"/>
          <p:nvPr/>
        </p:nvSpPr>
        <p:spPr>
          <a:xfrm>
            <a:off x="5318760" y="3272155"/>
            <a:ext cx="6590030" cy="115685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SIG将以国家数据采集标准为蓝本，通过定制</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OpenHarmony</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建立和完善相应数据采集、数据共享规范和标准，</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促进工业互联网应用规范发展，</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形成</a:t>
            </a: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工业互联网行业标准</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p>
        </p:txBody>
      </p:sp>
      <p:sp>
        <p:nvSpPr>
          <p:cNvPr id="27" name="矩形 26"/>
          <p:cNvSpPr/>
          <p:nvPr/>
        </p:nvSpPr>
        <p:spPr>
          <a:xfrm>
            <a:off x="5229225" y="5053330"/>
            <a:ext cx="6769735" cy="13741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5347970" y="4796790"/>
            <a:ext cx="2024380" cy="398145"/>
          </a:xfrm>
          <a:prstGeom prst="rect">
            <a:avLst/>
          </a:prstGeom>
          <a:solidFill>
            <a:srgbClr val="C00000"/>
          </a:solidFill>
        </p:spPr>
        <p:txBody>
          <a:bodyPr wrap="square" lIns="0" tIns="0" rIns="0" bIns="0" rtlCol="0" anchor="ctr">
            <a:noAutofit/>
          </a:bodyPr>
          <a:lstStyle/>
          <a:p>
            <a:pPr lvl="0" algn="ctr">
              <a:buClrTx/>
              <a:buSzTx/>
              <a:buFontTx/>
            </a:pPr>
            <a:r>
              <a:rPr lang="zh-CN" altLang="en-US" sz="1600" b="1" dirty="0">
                <a:solidFill>
                  <a:schemeClr val="bg1"/>
                </a:solidFill>
                <a:latin typeface="微软雅黑" panose="020B0503020204020204" pitchFamily="34" charset="-122"/>
                <a:ea typeface="微软雅黑" panose="020B0503020204020204" pitchFamily="34" charset="-122"/>
                <a:sym typeface="+mn-ea"/>
              </a:rPr>
              <a:t>建示范</a:t>
            </a:r>
          </a:p>
        </p:txBody>
      </p:sp>
      <p:sp>
        <p:nvSpPr>
          <p:cNvPr id="29" name="文本框 4"/>
          <p:cNvSpPr txBox="1"/>
          <p:nvPr/>
        </p:nvSpPr>
        <p:spPr>
          <a:xfrm>
            <a:off x="5318760" y="5198110"/>
            <a:ext cx="6590030" cy="1198880"/>
          </a:xfrm>
          <a:prstGeom prst="rect">
            <a:avLst/>
          </a:prstGeom>
          <a:noFill/>
        </p:spPr>
        <p:txBody>
          <a:bodyPr wrap="square" rtlCol="0">
            <a:spAutoFit/>
          </a:bodyPr>
          <a:lstStyle/>
          <a:p>
            <a:pPr marL="285750" lvl="0" indent="-285750" algn="l">
              <a:lnSpc>
                <a:spcPct val="150000"/>
              </a:lnSpc>
              <a:buClrTx/>
              <a:buSzTx/>
              <a:buFont typeface="Arial" panose="020B0604020202020204" pitchFamily="34" charset="0"/>
              <a:buChar char="•"/>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SIG将致力与生态合作伙伴共同创新</a:t>
            </a:r>
            <a:r>
              <a:rPr lang="en-US" altLang="zh-CN" sz="16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OpenHarmony</a:t>
            </a: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应用场景，</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基于</a:t>
            </a:r>
            <a:r>
              <a:rPr lang="en-US" altLang="zh-CN" sz="16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OpenHarmony</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共建示范性标杆工程；以</a:t>
            </a:r>
            <a:r>
              <a:rPr lang="zh-CN" altLang="en-US" sz="16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示范效应带动产业鸿蒙化发展</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4" name="TextBox 15"/>
          <p:cNvSpPr txBox="1"/>
          <p:nvPr/>
        </p:nvSpPr>
        <p:spPr>
          <a:xfrm>
            <a:off x="360874" y="229317"/>
            <a:ext cx="4788490" cy="400110"/>
          </a:xfrm>
          <a:prstGeom prst="rect">
            <a:avLst/>
          </a:prstGeom>
          <a:noFill/>
        </p:spPr>
        <p:txBody>
          <a:bodyPr wrap="none" rtlCol="0">
            <a:spAutoFit/>
          </a:bodyPr>
          <a:lstStyle/>
          <a:p>
            <a:pPr algn="l"/>
            <a:r>
              <a:rPr 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标杆项目</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 </a:t>
            </a:r>
            <a:r>
              <a:rPr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2021年湖南省科技重大专项</a:t>
            </a:r>
            <a:endParaRPr 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360874" y="750685"/>
            <a:ext cx="6771203" cy="874407"/>
          </a:xfrm>
          <a:prstGeom prst="rect">
            <a:avLst/>
          </a:prstGeom>
          <a:noFill/>
        </p:spPr>
        <p:txBody>
          <a:bodyPr wrap="square">
            <a:spAutoFit/>
          </a:bodyPr>
          <a:lstStyle>
            <a:defPPr>
              <a:defRPr lang="en-US"/>
            </a:defPPr>
            <a:lvl1pPr indent="633730" algn="just">
              <a:lnSpc>
                <a:spcPct val="130000"/>
              </a:lnSpc>
              <a:defRPr b="1">
                <a:solidFill>
                  <a:srgbClr val="333333"/>
                </a:solidFill>
                <a:latin typeface="微软雅黑" panose="020B0503020204020204" pitchFamily="34" charset="-122"/>
                <a:ea typeface="微软雅黑" panose="020B0503020204020204" pitchFamily="34" charset="-122"/>
              </a:defRPr>
            </a:lvl1pPr>
          </a:lstStyle>
          <a:p>
            <a:pPr indent="0" algn="ctr">
              <a:lnSpc>
                <a:spcPct val="150000"/>
              </a:lnSpc>
            </a:pPr>
            <a:r>
              <a:rPr lang="zh-CN" altLang="en-US" dirty="0">
                <a:solidFill>
                  <a:schemeClr val="tx1"/>
                </a:solidFill>
              </a:rPr>
              <a:t>联合湖南省域最优资源（信创和工程机械等领域优势单位）</a:t>
            </a:r>
            <a:endParaRPr lang="en-US" altLang="zh-CN" dirty="0">
              <a:solidFill>
                <a:schemeClr val="tx1"/>
              </a:solidFill>
            </a:endParaRPr>
          </a:p>
          <a:p>
            <a:pPr indent="0" algn="ctr">
              <a:lnSpc>
                <a:spcPct val="150000"/>
              </a:lnSpc>
            </a:pPr>
            <a:r>
              <a:rPr lang="zh-CN" altLang="en-US" dirty="0">
                <a:solidFill>
                  <a:schemeClr val="tx1"/>
                </a:solidFill>
              </a:rPr>
              <a:t>申请基于鸿蒙操作系统的科技重大专项课题：</a:t>
            </a:r>
          </a:p>
        </p:txBody>
      </p:sp>
      <p:sp>
        <p:nvSpPr>
          <p:cNvPr id="11" name="矩形 10"/>
          <p:cNvSpPr/>
          <p:nvPr/>
        </p:nvSpPr>
        <p:spPr>
          <a:xfrm>
            <a:off x="654742" y="1945595"/>
            <a:ext cx="6101394" cy="338554"/>
          </a:xfrm>
          <a:prstGeom prst="rect">
            <a:avLst/>
          </a:prstGeom>
        </p:spPr>
        <p:txBody>
          <a:bodyPr wrap="square">
            <a:spAutoFit/>
          </a:bodyPr>
          <a:lstStyle/>
          <a:p>
            <a:pPr algn="ctr" defTabSz="457200">
              <a:spcAft>
                <a:spcPts val="1200"/>
              </a:spcAft>
            </a:pP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YouH_509R"/>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面向智能制造的自主可控 工业互联网关键技术研究与应用示范</a:t>
            </a: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YouH_509R"/>
              </a:rPr>
              <a:t>》</a:t>
            </a:r>
          </a:p>
        </p:txBody>
      </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5825" t="5924" r="12631" b="33308"/>
          <a:stretch>
            <a:fillRect/>
          </a:stretch>
        </p:blipFill>
        <p:spPr>
          <a:xfrm>
            <a:off x="2323819" y="5018234"/>
            <a:ext cx="919113" cy="780668"/>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5274" t="11839" r="5518" b="38653"/>
          <a:stretch>
            <a:fillRect/>
          </a:stretch>
        </p:blipFill>
        <p:spPr>
          <a:xfrm>
            <a:off x="1130766" y="5158122"/>
            <a:ext cx="1260093" cy="428928"/>
          </a:xfrm>
          <a:prstGeom prst="rect">
            <a:avLst/>
          </a:prstGeom>
        </p:spPr>
      </p:pic>
      <p:pic>
        <p:nvPicPr>
          <p:cNvPr id="14" name="图片 13"/>
          <p:cNvPicPr>
            <a:picLocks noChangeAspect="1"/>
          </p:cNvPicPr>
          <p:nvPr/>
        </p:nvPicPr>
        <p:blipFill rotWithShape="1">
          <a:blip r:embed="rId6" cstate="print">
            <a:extLst>
              <a:ext uri="{28A0092B-C50C-407E-A947-70E740481C1C}">
                <a14:useLocalDpi xmlns:a14="http://schemas.microsoft.com/office/drawing/2010/main" val="0"/>
              </a:ext>
            </a:extLst>
          </a:blip>
          <a:srcRect l="19041" t="4588" r="18655"/>
          <a:stretch>
            <a:fillRect/>
          </a:stretch>
        </p:blipFill>
        <p:spPr>
          <a:xfrm>
            <a:off x="3799452" y="5904485"/>
            <a:ext cx="814687" cy="795938"/>
          </a:xfrm>
          <a:prstGeom prst="rect">
            <a:avLst/>
          </a:prstGeom>
        </p:spPr>
      </p:pic>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3322" y="5880406"/>
            <a:ext cx="817774" cy="829889"/>
          </a:xfrm>
          <a:prstGeom prst="rect">
            <a:avLst/>
          </a:prstGeom>
        </p:spPr>
      </p:pic>
      <p:pic>
        <p:nvPicPr>
          <p:cNvPr id="38" name="图片 37"/>
          <p:cNvPicPr>
            <a:picLocks noChangeAspect="1"/>
          </p:cNvPicPr>
          <p:nvPr/>
        </p:nvPicPr>
        <p:blipFill rotWithShape="1">
          <a:blip r:embed="rId8" cstate="print">
            <a:extLst>
              <a:ext uri="{28A0092B-C50C-407E-A947-70E740481C1C}">
                <a14:useLocalDpi xmlns:a14="http://schemas.microsoft.com/office/drawing/2010/main" val="0"/>
              </a:ext>
            </a:extLst>
          </a:blip>
          <a:srcRect l="34627" t="16155" r="33990" b="39700"/>
          <a:stretch>
            <a:fillRect/>
          </a:stretch>
        </p:blipFill>
        <p:spPr>
          <a:xfrm>
            <a:off x="1346751" y="5907553"/>
            <a:ext cx="828125" cy="775597"/>
          </a:xfrm>
          <a:prstGeom prst="rect">
            <a:avLst/>
          </a:prstGeom>
        </p:spPr>
      </p:pic>
      <p:pic>
        <p:nvPicPr>
          <p:cNvPr id="39" name="图片 38"/>
          <p:cNvPicPr>
            <a:picLocks noChangeAspect="1"/>
          </p:cNvPicPr>
          <p:nvPr/>
        </p:nvPicPr>
        <p:blipFill rotWithShape="1">
          <a:blip r:embed="rId9" cstate="print">
            <a:extLst>
              <a:ext uri="{28A0092B-C50C-407E-A947-70E740481C1C}">
                <a14:useLocalDpi xmlns:a14="http://schemas.microsoft.com/office/drawing/2010/main" val="0"/>
              </a:ext>
            </a:extLst>
          </a:blip>
          <a:srcRect t="1" r="71126" b="-2253"/>
          <a:stretch>
            <a:fillRect/>
          </a:stretch>
        </p:blipFill>
        <p:spPr>
          <a:xfrm>
            <a:off x="2582449" y="5936827"/>
            <a:ext cx="720870" cy="741380"/>
          </a:xfrm>
          <a:prstGeom prst="rect">
            <a:avLst/>
          </a:prstGeom>
        </p:spPr>
      </p:pic>
      <p:pic>
        <p:nvPicPr>
          <p:cNvPr id="16" name="图片 15"/>
          <p:cNvPicPr>
            <a:picLocks noChangeAspect="1"/>
          </p:cNvPicPr>
          <p:nvPr/>
        </p:nvPicPr>
        <p:blipFill rotWithShape="1">
          <a:blip r:embed="rId10"/>
          <a:srcRect l="-1" r="858" b="44789"/>
          <a:stretch>
            <a:fillRect/>
          </a:stretch>
        </p:blipFill>
        <p:spPr>
          <a:xfrm>
            <a:off x="4878852" y="5248026"/>
            <a:ext cx="1110615" cy="305435"/>
          </a:xfrm>
          <a:prstGeom prst="rect">
            <a:avLst/>
          </a:prstGeom>
        </p:spPr>
      </p:pic>
      <p:pic>
        <p:nvPicPr>
          <p:cNvPr id="17" name="图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92432" y="5160115"/>
            <a:ext cx="1405812" cy="468604"/>
          </a:xfrm>
          <a:prstGeom prst="rect">
            <a:avLst/>
          </a:prstGeom>
        </p:spPr>
      </p:pic>
      <p:sp>
        <p:nvSpPr>
          <p:cNvPr id="18" name="矩形 17"/>
          <p:cNvSpPr/>
          <p:nvPr/>
        </p:nvSpPr>
        <p:spPr>
          <a:xfrm>
            <a:off x="274888" y="2398258"/>
            <a:ext cx="6684836" cy="2676525"/>
          </a:xfrm>
          <a:prstGeom prst="rect">
            <a:avLst/>
          </a:prstGeom>
        </p:spPr>
        <p:txBody>
          <a:bodyPr wrap="square">
            <a:spAutoFit/>
          </a:bodyPr>
          <a:lstStyle/>
          <a:p>
            <a:pPr marL="342900" indent="-342900" algn="just" defTabSz="1218565">
              <a:lnSpc>
                <a:spcPct val="150000"/>
              </a:lnSpc>
              <a:buClr>
                <a:srgbClr val="C00000"/>
              </a:buClr>
              <a:buFont typeface="Wingdings" panose="05000000000000000000" charset="0"/>
              <a:buChar char="u"/>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项目面向国家重大战略，通过</a:t>
            </a:r>
            <a:r>
              <a:rPr lang="zh-CN" altLang="en-US" sz="16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研发鸿蒙自主可控工业操作系统</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，突破工业应用软件等核心技术，建立鸿蒙工业互联网标准体系，解决智能制造核心技术断供的</a:t>
            </a:r>
            <a:r>
              <a:rPr lang="zh-CN" altLang="en-US" sz="16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卡脖子</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问题，</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助力鸿蒙产业和湖南省“两芯一生态”产业发展。</a:t>
            </a:r>
            <a:endParaRPr lang="zh-CN" altLang="en-US" sz="16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defTabSz="1218565">
              <a:lnSpc>
                <a:spcPct val="150000"/>
              </a:lnSpc>
              <a:buClr>
                <a:srgbClr val="C00000"/>
              </a:buClr>
              <a:buFont typeface="Wingdings" panose="05000000000000000000" charset="0"/>
              <a:buChar char="u"/>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项目以供应链自主可控和智能制造为主线，以鸿蒙自主可控工业操作系统为关键突破方向，</a:t>
            </a:r>
            <a:r>
              <a:rPr lang="zh-CN" altLang="en-US" sz="16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实现龙头企业落地示范</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。自主创新程度高，经济和社会效益显著。</a:t>
            </a:r>
          </a:p>
        </p:txBody>
      </p:sp>
      <p:sp>
        <p:nvSpPr>
          <p:cNvPr id="20" name="矩形 19"/>
          <p:cNvSpPr/>
          <p:nvPr/>
        </p:nvSpPr>
        <p:spPr>
          <a:xfrm>
            <a:off x="7388225" y="1420495"/>
            <a:ext cx="3318510" cy="1388745"/>
          </a:xfrm>
          <a:prstGeom prst="rect">
            <a:avLst/>
          </a:prstGeom>
          <a:noFill/>
          <a:ln w="12700"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1" name="矩形 20"/>
          <p:cNvSpPr/>
          <p:nvPr/>
        </p:nvSpPr>
        <p:spPr bwMode="auto">
          <a:xfrm>
            <a:off x="7449185" y="1184910"/>
            <a:ext cx="1480820" cy="348615"/>
          </a:xfrm>
          <a:prstGeom prst="rect">
            <a:avLst/>
          </a:prstGeom>
          <a:solidFill>
            <a:srgbClr val="C00000"/>
          </a:solidFill>
        </p:spPr>
        <p:txBody>
          <a:bodyPr wrap="square" lIns="0" tIns="0" rIns="0" bIns="0" rtlCol="0" anchor="ctr">
            <a:noAutofit/>
          </a:bodyPr>
          <a:lstStyle/>
          <a:p>
            <a:pPr lvl="0" algn="ctr">
              <a:buClrTx/>
              <a:buSzTx/>
              <a:buFontTx/>
            </a:pPr>
            <a:r>
              <a:rPr lang="zh-CN" altLang="en-US" sz="1400" b="1" dirty="0">
                <a:solidFill>
                  <a:schemeClr val="bg1"/>
                </a:solidFill>
                <a:latin typeface="微软雅黑" panose="020B0503020204020204" pitchFamily="34" charset="-122"/>
                <a:ea typeface="微软雅黑" panose="020B0503020204020204" pitchFamily="34" charset="-122"/>
                <a:sym typeface="+mn-ea"/>
              </a:rPr>
              <a:t>自主可控软硬件</a:t>
            </a:r>
          </a:p>
        </p:txBody>
      </p:sp>
      <p:sp>
        <p:nvSpPr>
          <p:cNvPr id="22" name="文本框 21"/>
          <p:cNvSpPr txBox="1"/>
          <p:nvPr/>
        </p:nvSpPr>
        <p:spPr>
          <a:xfrm>
            <a:off x="8225790" y="2751455"/>
            <a:ext cx="1934845" cy="276860"/>
          </a:xfrm>
          <a:prstGeom prst="rect">
            <a:avLst/>
          </a:prstGeom>
          <a:noFill/>
        </p:spPr>
        <p:txBody>
          <a:bodyPr wrap="square" rtlCol="0">
            <a:spAutoFit/>
          </a:bodyPr>
          <a:lstStyle/>
          <a:p>
            <a:endParaRPr lang="zh-CN" altLang="en-US" sz="12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3" name="矩形: 圆角 35"/>
          <p:cNvSpPr/>
          <p:nvPr/>
        </p:nvSpPr>
        <p:spPr>
          <a:xfrm>
            <a:off x="7583805" y="2168525"/>
            <a:ext cx="953770" cy="5302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工业操作系统</a:t>
            </a:r>
          </a:p>
        </p:txBody>
      </p:sp>
      <p:sp>
        <p:nvSpPr>
          <p:cNvPr id="24" name="文本框 23"/>
          <p:cNvSpPr txBox="1"/>
          <p:nvPr/>
        </p:nvSpPr>
        <p:spPr>
          <a:xfrm>
            <a:off x="7789545" y="1712595"/>
            <a:ext cx="2737485" cy="276860"/>
          </a:xfrm>
          <a:prstGeom prst="rect">
            <a:avLst/>
          </a:prstGeom>
          <a:noFill/>
        </p:spPr>
        <p:txBody>
          <a:bodyPr wrap="square">
            <a:spAutoFit/>
          </a:bodyPr>
          <a:lstStyle/>
          <a:p>
            <a:pPr algn="just"/>
            <a:r>
              <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基于鸿蒙的自主工业操作系统研发</a:t>
            </a:r>
          </a:p>
        </p:txBody>
      </p:sp>
      <p:sp>
        <p:nvSpPr>
          <p:cNvPr id="25" name="矩形: 圆角 35"/>
          <p:cNvSpPr/>
          <p:nvPr/>
        </p:nvSpPr>
        <p:spPr>
          <a:xfrm>
            <a:off x="8620125" y="2168525"/>
            <a:ext cx="953135" cy="5302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自主芯片硬件</a:t>
            </a:r>
          </a:p>
        </p:txBody>
      </p:sp>
      <p:sp>
        <p:nvSpPr>
          <p:cNvPr id="26" name="矩形: 圆角 35"/>
          <p:cNvSpPr/>
          <p:nvPr/>
        </p:nvSpPr>
        <p:spPr>
          <a:xfrm>
            <a:off x="9655810" y="2168525"/>
            <a:ext cx="953770" cy="5302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安全认证体系</a:t>
            </a:r>
          </a:p>
        </p:txBody>
      </p:sp>
      <p:sp>
        <p:nvSpPr>
          <p:cNvPr id="27" name="矩形 26"/>
          <p:cNvSpPr/>
          <p:nvPr/>
        </p:nvSpPr>
        <p:spPr>
          <a:xfrm>
            <a:off x="7393940" y="5360670"/>
            <a:ext cx="3318510" cy="1339215"/>
          </a:xfrm>
          <a:prstGeom prst="rect">
            <a:avLst/>
          </a:prstGeom>
          <a:noFill/>
          <a:ln w="12700"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7449185" y="5186998"/>
            <a:ext cx="1480820" cy="348615"/>
          </a:xfrm>
          <a:prstGeom prst="rect">
            <a:avLst/>
          </a:prstGeom>
          <a:solidFill>
            <a:srgbClr val="C00000"/>
          </a:solidFill>
        </p:spPr>
        <p:txBody>
          <a:bodyPr wrap="square" lIns="0" tIns="0" rIns="0" bIns="0" rtlCol="0" anchor="ctr">
            <a:noAutofit/>
          </a:bodyPr>
          <a:lstStyle/>
          <a:p>
            <a:pPr lvl="0" algn="ctr">
              <a:buClrTx/>
              <a:buSzTx/>
              <a:buFontTx/>
            </a:pPr>
            <a:r>
              <a:rPr lang="zh-CN" altLang="en-US" sz="1400" b="1" dirty="0">
                <a:solidFill>
                  <a:schemeClr val="bg1"/>
                </a:solidFill>
                <a:latin typeface="微软雅黑" panose="020B0503020204020204" pitchFamily="34" charset="-122"/>
                <a:ea typeface="微软雅黑" panose="020B0503020204020204" pitchFamily="34" charset="-122"/>
                <a:sym typeface="+mn-ea"/>
              </a:rPr>
              <a:t>工业互联网平台</a:t>
            </a:r>
          </a:p>
        </p:txBody>
      </p:sp>
      <p:sp>
        <p:nvSpPr>
          <p:cNvPr id="29" name="矩形: 圆角 35"/>
          <p:cNvSpPr/>
          <p:nvPr/>
        </p:nvSpPr>
        <p:spPr>
          <a:xfrm>
            <a:off x="7589520" y="6111875"/>
            <a:ext cx="953770" cy="5175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云边计算平台</a:t>
            </a:r>
          </a:p>
        </p:txBody>
      </p:sp>
      <p:sp>
        <p:nvSpPr>
          <p:cNvPr id="30" name="文本框 29"/>
          <p:cNvSpPr txBox="1"/>
          <p:nvPr/>
        </p:nvSpPr>
        <p:spPr>
          <a:xfrm>
            <a:off x="7825740" y="5722620"/>
            <a:ext cx="2473325" cy="276860"/>
          </a:xfrm>
          <a:prstGeom prst="rect">
            <a:avLst/>
          </a:prstGeom>
          <a:noFill/>
        </p:spPr>
        <p:txBody>
          <a:bodyPr wrap="square">
            <a:spAutoFit/>
          </a:bodyPr>
          <a:lstStyle/>
          <a:p>
            <a:pPr algn="just"/>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mn-ea"/>
              </a:rPr>
              <a:t>工业互联网云平台关键技术研究</a:t>
            </a:r>
          </a:p>
        </p:txBody>
      </p:sp>
      <p:sp>
        <p:nvSpPr>
          <p:cNvPr id="31" name="矩形: 圆角 35"/>
          <p:cNvSpPr/>
          <p:nvPr/>
        </p:nvSpPr>
        <p:spPr>
          <a:xfrm>
            <a:off x="8625840" y="6111875"/>
            <a:ext cx="953135" cy="5175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工业使能平台</a:t>
            </a:r>
          </a:p>
        </p:txBody>
      </p:sp>
      <p:sp>
        <p:nvSpPr>
          <p:cNvPr id="43" name="矩形: 圆角 35"/>
          <p:cNvSpPr/>
          <p:nvPr/>
        </p:nvSpPr>
        <p:spPr>
          <a:xfrm>
            <a:off x="9661525" y="6121400"/>
            <a:ext cx="953770" cy="5175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网络协议标准</a:t>
            </a:r>
          </a:p>
        </p:txBody>
      </p:sp>
      <p:sp>
        <p:nvSpPr>
          <p:cNvPr id="44" name="矩形 43"/>
          <p:cNvSpPr/>
          <p:nvPr/>
        </p:nvSpPr>
        <p:spPr>
          <a:xfrm>
            <a:off x="7393940" y="3122295"/>
            <a:ext cx="3318510" cy="1874520"/>
          </a:xfrm>
          <a:prstGeom prst="rect">
            <a:avLst/>
          </a:prstGeom>
          <a:noFill/>
          <a:ln w="12700"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45" name="矩形 44"/>
          <p:cNvSpPr/>
          <p:nvPr/>
        </p:nvSpPr>
        <p:spPr bwMode="auto">
          <a:xfrm>
            <a:off x="7449185" y="2963863"/>
            <a:ext cx="1480820" cy="348615"/>
          </a:xfrm>
          <a:prstGeom prst="rect">
            <a:avLst/>
          </a:prstGeom>
          <a:solidFill>
            <a:srgbClr val="C00000"/>
          </a:solidFill>
        </p:spPr>
        <p:txBody>
          <a:bodyPr wrap="square" lIns="0" tIns="0" rIns="0" bIns="0" rtlCol="0" anchor="ctr">
            <a:noAutofit/>
          </a:bodyPr>
          <a:lstStyle/>
          <a:p>
            <a:pPr lvl="0" algn="ctr">
              <a:buClrTx/>
              <a:buSzTx/>
              <a:buFontTx/>
            </a:pPr>
            <a:r>
              <a:rPr lang="zh-CN" altLang="en-US" sz="1400" b="1" dirty="0">
                <a:solidFill>
                  <a:schemeClr val="bg1"/>
                </a:solidFill>
                <a:latin typeface="微软雅黑" panose="020B0503020204020204" pitchFamily="34" charset="-122"/>
                <a:ea typeface="微软雅黑" panose="020B0503020204020204" pitchFamily="34" charset="-122"/>
                <a:sym typeface="+mn-ea"/>
              </a:rPr>
              <a:t>共性关键技术</a:t>
            </a:r>
          </a:p>
        </p:txBody>
      </p:sp>
      <p:sp>
        <p:nvSpPr>
          <p:cNvPr id="46" name="矩形: 圆角 35"/>
          <p:cNvSpPr/>
          <p:nvPr/>
        </p:nvSpPr>
        <p:spPr>
          <a:xfrm>
            <a:off x="7546975" y="4402455"/>
            <a:ext cx="695325" cy="5175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规划调度</a:t>
            </a:r>
          </a:p>
        </p:txBody>
      </p:sp>
      <p:sp>
        <p:nvSpPr>
          <p:cNvPr id="47" name="文本框 46"/>
          <p:cNvSpPr txBox="1"/>
          <p:nvPr/>
        </p:nvSpPr>
        <p:spPr>
          <a:xfrm>
            <a:off x="7411085" y="3559810"/>
            <a:ext cx="1802130" cy="646430"/>
          </a:xfrm>
          <a:prstGeom prst="rect">
            <a:avLst/>
          </a:prstGeom>
          <a:noFill/>
        </p:spPr>
        <p:txBody>
          <a:bodyPr wrap="square">
            <a:spAutoFit/>
          </a:bodyPr>
          <a:lstStyle/>
          <a:p>
            <a:pPr algn="ctr"/>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mn-ea"/>
              </a:rPr>
              <a:t>基于自主工业互联网的多机协同制造关键技术及系统研究</a:t>
            </a:r>
          </a:p>
        </p:txBody>
      </p:sp>
      <p:sp>
        <p:nvSpPr>
          <p:cNvPr id="51" name="矩形: 圆角 35"/>
          <p:cNvSpPr/>
          <p:nvPr/>
        </p:nvSpPr>
        <p:spPr>
          <a:xfrm>
            <a:off x="8336280" y="4402455"/>
            <a:ext cx="695325" cy="5175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协同控制</a:t>
            </a:r>
          </a:p>
        </p:txBody>
      </p:sp>
      <p:sp>
        <p:nvSpPr>
          <p:cNvPr id="52" name="矩形: 圆角 35"/>
          <p:cNvSpPr/>
          <p:nvPr/>
        </p:nvSpPr>
        <p:spPr>
          <a:xfrm>
            <a:off x="9914890" y="4402455"/>
            <a:ext cx="695325" cy="5175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智能服务</a:t>
            </a:r>
          </a:p>
        </p:txBody>
      </p:sp>
      <p:sp>
        <p:nvSpPr>
          <p:cNvPr id="53" name="文本框 52"/>
          <p:cNvSpPr txBox="1"/>
          <p:nvPr/>
        </p:nvSpPr>
        <p:spPr>
          <a:xfrm>
            <a:off x="9260840" y="3589020"/>
            <a:ext cx="1381760" cy="646430"/>
          </a:xfrm>
          <a:prstGeom prst="rect">
            <a:avLst/>
          </a:prstGeom>
          <a:noFill/>
        </p:spPr>
        <p:txBody>
          <a:bodyPr wrap="square" rtlCol="0" anchor="t">
            <a:spAutoFit/>
          </a:bodyPr>
          <a:lstStyle/>
          <a:p>
            <a:pPr algn="ctr"/>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mn-ea"/>
              </a:rPr>
              <a:t>智能制造生产管控优化关键技术及系统研发</a:t>
            </a:r>
          </a:p>
        </p:txBody>
      </p:sp>
      <p:sp>
        <p:nvSpPr>
          <p:cNvPr id="55" name="矩形: 圆角 35"/>
          <p:cNvSpPr/>
          <p:nvPr/>
        </p:nvSpPr>
        <p:spPr>
          <a:xfrm>
            <a:off x="9125585" y="4402455"/>
            <a:ext cx="695325" cy="517525"/>
          </a:xfrm>
          <a:prstGeom prst="roundRect">
            <a:avLst/>
          </a:prstGeom>
          <a:solidFill>
            <a:schemeClr val="bg1"/>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高效运维</a:t>
            </a:r>
          </a:p>
        </p:txBody>
      </p:sp>
      <p:sp>
        <p:nvSpPr>
          <p:cNvPr id="56" name="矩形 55"/>
          <p:cNvSpPr/>
          <p:nvPr/>
        </p:nvSpPr>
        <p:spPr>
          <a:xfrm>
            <a:off x="10941050" y="1423035"/>
            <a:ext cx="1095375" cy="5277485"/>
          </a:xfrm>
          <a:prstGeom prst="rect">
            <a:avLst/>
          </a:prstGeom>
          <a:noFill/>
          <a:ln w="12700"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57" name="矩形 56"/>
          <p:cNvSpPr/>
          <p:nvPr/>
        </p:nvSpPr>
        <p:spPr bwMode="auto">
          <a:xfrm>
            <a:off x="10941050" y="1380490"/>
            <a:ext cx="1095375" cy="428625"/>
          </a:xfrm>
          <a:prstGeom prst="rect">
            <a:avLst/>
          </a:prstGeom>
          <a:solidFill>
            <a:srgbClr val="C00000"/>
          </a:solidFill>
        </p:spPr>
        <p:txBody>
          <a:bodyPr wrap="square" lIns="0" tIns="0" rIns="0" bIns="0" rtlCol="0" anchor="ctr">
            <a:noAutofit/>
          </a:bodyPr>
          <a:lstStyle/>
          <a:p>
            <a:pPr lvl="0" algn="ctr">
              <a:buClrTx/>
              <a:buSzTx/>
              <a:buFontTx/>
            </a:pPr>
            <a:r>
              <a:rPr lang="zh-CN" altLang="en-US" sz="1400" b="1" dirty="0">
                <a:solidFill>
                  <a:schemeClr val="bg1"/>
                </a:solidFill>
                <a:latin typeface="微软雅黑" panose="020B0503020204020204" pitchFamily="34" charset="-122"/>
                <a:ea typeface="微软雅黑" panose="020B0503020204020204" pitchFamily="34" charset="-122"/>
                <a:sym typeface="+mn-ea"/>
              </a:rPr>
              <a:t>示范应用</a:t>
            </a:r>
          </a:p>
        </p:txBody>
      </p:sp>
      <p:sp>
        <p:nvSpPr>
          <p:cNvPr id="58" name="文本框 57"/>
          <p:cNvSpPr txBox="1"/>
          <p:nvPr/>
        </p:nvSpPr>
        <p:spPr>
          <a:xfrm>
            <a:off x="11146790" y="2276475"/>
            <a:ext cx="699135" cy="922020"/>
          </a:xfrm>
          <a:prstGeom prst="rect">
            <a:avLst/>
          </a:prstGeom>
          <a:noFill/>
        </p:spPr>
        <p:txBody>
          <a:bodyPr wrap="square" rtlCol="0" anchor="t">
            <a:spAutoFit/>
          </a:bodyPr>
          <a:lstStyle/>
          <a:p>
            <a:pPr algn="ct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mn-ea"/>
              </a:rPr>
              <a:t>智能制造应用示范</a:t>
            </a:r>
          </a:p>
        </p:txBody>
      </p:sp>
      <p:sp>
        <p:nvSpPr>
          <p:cNvPr id="66" name="文本框 65"/>
          <p:cNvSpPr txBox="1"/>
          <p:nvPr/>
        </p:nvSpPr>
        <p:spPr>
          <a:xfrm>
            <a:off x="11040110" y="3837305"/>
            <a:ext cx="902970" cy="1476375"/>
          </a:xfrm>
          <a:prstGeom prst="rect">
            <a:avLst/>
          </a:prstGeom>
          <a:noFill/>
        </p:spPr>
        <p:txBody>
          <a:bodyPr wrap="square" rtlCol="0" anchor="t">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面向工程机械等智能制造产业需求开展自主可控工业互联网应用示范</a:t>
            </a:r>
          </a:p>
        </p:txBody>
      </p:sp>
      <p:sp>
        <p:nvSpPr>
          <p:cNvPr id="67" name="右箭头 86"/>
          <p:cNvSpPr/>
          <p:nvPr/>
        </p:nvSpPr>
        <p:spPr>
          <a:xfrm>
            <a:off x="10717530" y="3851275"/>
            <a:ext cx="217805" cy="473075"/>
          </a:xfrm>
          <a:prstGeom prst="rightArrow">
            <a:avLst/>
          </a:prstGeom>
          <a:solidFill>
            <a:schemeClr val="bg1">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68" name="右箭头 87"/>
          <p:cNvSpPr/>
          <p:nvPr/>
        </p:nvSpPr>
        <p:spPr>
          <a:xfrm>
            <a:off x="10717530" y="5731510"/>
            <a:ext cx="217805" cy="469900"/>
          </a:xfrm>
          <a:prstGeom prst="rightArrow">
            <a:avLst/>
          </a:prstGeom>
          <a:solidFill>
            <a:schemeClr val="bg1">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69" name="右箭头 88"/>
          <p:cNvSpPr/>
          <p:nvPr/>
        </p:nvSpPr>
        <p:spPr>
          <a:xfrm>
            <a:off x="10711815" y="1890395"/>
            <a:ext cx="223520" cy="510540"/>
          </a:xfrm>
          <a:prstGeom prst="rightArrow">
            <a:avLst/>
          </a:prstGeom>
          <a:solidFill>
            <a:schemeClr val="bg1">
              <a:lumMod val="5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4" name="TextBox 15"/>
          <p:cNvSpPr txBox="1"/>
          <p:nvPr/>
        </p:nvSpPr>
        <p:spPr>
          <a:xfrm>
            <a:off x="360874" y="229317"/>
            <a:ext cx="2236510" cy="400110"/>
          </a:xfrm>
          <a:prstGeom prst="rect">
            <a:avLst/>
          </a:prstGeom>
          <a:noFill/>
        </p:spPr>
        <p:txBody>
          <a:bodyPr wrap="none" rtlCol="0">
            <a:spAutoFit/>
          </a:bodyPr>
          <a:lstStyle/>
          <a:p>
            <a:pPr algn="l"/>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拓维捐赠功能模块</a:t>
            </a:r>
            <a:endParaRPr 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9" name="Rectangle 14">
            <a:extLst>
              <a:ext uri="{FF2B5EF4-FFF2-40B4-BE49-F238E27FC236}">
                <a16:creationId xmlns:a16="http://schemas.microsoft.com/office/drawing/2014/main" id="{21C62524-EF1A-48A4-BC0D-6CB456B7F46D}"/>
              </a:ext>
            </a:extLst>
          </p:cNvPr>
          <p:cNvSpPr>
            <a:spLocks noChangeArrowheads="1"/>
          </p:cNvSpPr>
          <p:nvPr/>
        </p:nvSpPr>
        <p:spPr bwMode="auto">
          <a:xfrm>
            <a:off x="1893374" y="1607373"/>
            <a:ext cx="778108" cy="692817"/>
          </a:xfrm>
          <a:prstGeom prst="rect">
            <a:avLst/>
          </a:prstGeom>
          <a:solidFill>
            <a:srgbClr val="C00000"/>
          </a:solidFill>
          <a:ln>
            <a:solidFill>
              <a:srgbClr val="C00000"/>
            </a:solidFill>
          </a:ln>
          <a:effectLst/>
        </p:spPr>
        <p:txBody>
          <a:bodyPr lIns="0" tIns="0" rIns="0" bIns="0" anchor="ctr"/>
          <a:lstStyle/>
          <a:p>
            <a:pPr algn="ctr" defTabSz="247650" fontAlgn="auto">
              <a:spcBef>
                <a:spcPts val="0"/>
              </a:spcBef>
              <a:spcAft>
                <a:spcPts val="0"/>
              </a:spcAft>
              <a:tabLst>
                <a:tab pos="6391275" algn="r"/>
              </a:tabLst>
              <a:defRPr/>
            </a:pPr>
            <a:r>
              <a:rPr lang="en-US" altLang="zh-CN" sz="2800" b="1" dirty="0">
                <a:solidFill>
                  <a:prstClr val="white"/>
                </a:solidFill>
                <a:latin typeface="微软雅黑" panose="020B0503020204020204" pitchFamily="34" charset="-122"/>
                <a:ea typeface="微软雅黑" panose="020B0503020204020204" pitchFamily="34" charset="-122"/>
                <a:sym typeface="+mn-ea"/>
              </a:rPr>
              <a:t>1</a:t>
            </a:r>
            <a:endParaRPr lang="zh-CN" altLang="en-US" sz="2800" b="1" dirty="0">
              <a:solidFill>
                <a:prstClr val="white"/>
              </a:solidFill>
              <a:latin typeface="微软雅黑" panose="020B0503020204020204" pitchFamily="34" charset="-122"/>
              <a:ea typeface="微软雅黑" panose="020B0503020204020204" pitchFamily="34" charset="-122"/>
              <a:sym typeface="+mn-ea"/>
            </a:endParaRPr>
          </a:p>
        </p:txBody>
      </p:sp>
      <p:sp>
        <p:nvSpPr>
          <p:cNvPr id="64" name="矩形 63">
            <a:extLst>
              <a:ext uri="{FF2B5EF4-FFF2-40B4-BE49-F238E27FC236}">
                <a16:creationId xmlns:a16="http://schemas.microsoft.com/office/drawing/2014/main" id="{612D8D9C-D18C-4022-9549-C62D340FC066}"/>
              </a:ext>
            </a:extLst>
          </p:cNvPr>
          <p:cNvSpPr/>
          <p:nvPr/>
        </p:nvSpPr>
        <p:spPr>
          <a:xfrm>
            <a:off x="3135034" y="1659127"/>
            <a:ext cx="6887508" cy="528638"/>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400" b="1" dirty="0">
                <a:solidFill>
                  <a:srgbClr val="333333"/>
                </a:solidFill>
                <a:latin typeface="微软雅黑" panose="020B0503020204020204" pitchFamily="34" charset="-122"/>
                <a:ea typeface="微软雅黑" panose="020B0503020204020204" pitchFamily="34" charset="-122"/>
              </a:rPr>
              <a:t>基于</a:t>
            </a:r>
            <a:r>
              <a:rPr lang="en-US" altLang="zh-CN" sz="2400" b="1" dirty="0" err="1">
                <a:solidFill>
                  <a:srgbClr val="333333"/>
                </a:solidFill>
                <a:latin typeface="微软雅黑" panose="020B0503020204020204" pitchFamily="34" charset="-122"/>
                <a:ea typeface="微软雅黑" panose="020B0503020204020204" pitchFamily="34" charset="-122"/>
              </a:rPr>
              <a:t>OpenHarmony</a:t>
            </a:r>
            <a:r>
              <a:rPr lang="zh-CN" altLang="en-US" sz="2400" b="1" dirty="0">
                <a:solidFill>
                  <a:srgbClr val="333333"/>
                </a:solidFill>
                <a:latin typeface="微软雅黑" panose="020B0503020204020204" pitchFamily="34" charset="-122"/>
                <a:ea typeface="微软雅黑" panose="020B0503020204020204" pitchFamily="34" charset="-122"/>
              </a:rPr>
              <a:t>的工业专属操作系统</a:t>
            </a:r>
          </a:p>
        </p:txBody>
      </p:sp>
      <p:sp>
        <p:nvSpPr>
          <p:cNvPr id="65" name="Rectangle 14">
            <a:extLst>
              <a:ext uri="{FF2B5EF4-FFF2-40B4-BE49-F238E27FC236}">
                <a16:creationId xmlns:a16="http://schemas.microsoft.com/office/drawing/2014/main" id="{055BF2BB-EC32-453D-9F00-B3A93559E058}"/>
              </a:ext>
            </a:extLst>
          </p:cNvPr>
          <p:cNvSpPr>
            <a:spLocks noChangeArrowheads="1"/>
          </p:cNvSpPr>
          <p:nvPr/>
        </p:nvSpPr>
        <p:spPr bwMode="auto">
          <a:xfrm>
            <a:off x="1893374" y="2848608"/>
            <a:ext cx="778108" cy="692817"/>
          </a:xfrm>
          <a:prstGeom prst="rect">
            <a:avLst/>
          </a:prstGeom>
          <a:solidFill>
            <a:srgbClr val="C00000"/>
          </a:solidFill>
          <a:ln>
            <a:solidFill>
              <a:srgbClr val="C00000"/>
            </a:solidFill>
          </a:ln>
          <a:effectLst/>
        </p:spPr>
        <p:txBody>
          <a:bodyPr lIns="0" tIns="0" rIns="0" bIns="0" anchor="ctr"/>
          <a:lstStyle/>
          <a:p>
            <a:pPr algn="ctr" defTabSz="247650">
              <a:tabLst>
                <a:tab pos="6391275" algn="r"/>
              </a:tabLst>
            </a:pPr>
            <a:r>
              <a:rPr lang="en-US" altLang="zh-CN" sz="2800" b="1" dirty="0">
                <a:solidFill>
                  <a:prstClr val="white"/>
                </a:solidFill>
                <a:latin typeface="微软雅黑" panose="020B0503020204020204" pitchFamily="34" charset="-122"/>
                <a:ea typeface="微软雅黑" panose="020B0503020204020204" pitchFamily="34" charset="-122"/>
                <a:sym typeface="+mn-ea"/>
              </a:rPr>
              <a:t>2</a:t>
            </a:r>
            <a:endParaRPr lang="zh-CN" altLang="en-US" sz="2800" b="1" dirty="0">
              <a:solidFill>
                <a:prstClr val="white"/>
              </a:solidFill>
              <a:latin typeface="微软雅黑" panose="020B0503020204020204" pitchFamily="34" charset="-122"/>
              <a:ea typeface="微软雅黑" panose="020B0503020204020204" pitchFamily="34" charset="-122"/>
              <a:sym typeface="+mn-ea"/>
            </a:endParaRPr>
          </a:p>
        </p:txBody>
      </p:sp>
      <p:sp>
        <p:nvSpPr>
          <p:cNvPr id="70" name="矩形 69">
            <a:extLst>
              <a:ext uri="{FF2B5EF4-FFF2-40B4-BE49-F238E27FC236}">
                <a16:creationId xmlns:a16="http://schemas.microsoft.com/office/drawing/2014/main" id="{5261C187-5BCF-44D8-AAA0-DA0791933245}"/>
              </a:ext>
            </a:extLst>
          </p:cNvPr>
          <p:cNvSpPr/>
          <p:nvPr/>
        </p:nvSpPr>
        <p:spPr>
          <a:xfrm>
            <a:off x="3135034" y="2900362"/>
            <a:ext cx="6887508" cy="528638"/>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zh-CN" sz="2400" b="1" dirty="0">
                <a:solidFill>
                  <a:srgbClr val="333333"/>
                </a:solidFill>
                <a:latin typeface="微软雅黑" panose="020B0503020204020204" pitchFamily="34" charset="-122"/>
                <a:ea typeface="微软雅黑" panose="020B0503020204020204" pitchFamily="34" charset="-122"/>
              </a:rPr>
              <a:t>工业网关原理图</a:t>
            </a:r>
          </a:p>
        </p:txBody>
      </p:sp>
      <p:sp>
        <p:nvSpPr>
          <p:cNvPr id="72" name="Rectangle 14">
            <a:extLst>
              <a:ext uri="{FF2B5EF4-FFF2-40B4-BE49-F238E27FC236}">
                <a16:creationId xmlns:a16="http://schemas.microsoft.com/office/drawing/2014/main" id="{092F699E-0C52-441B-B748-90D5CD86CB35}"/>
              </a:ext>
            </a:extLst>
          </p:cNvPr>
          <p:cNvSpPr>
            <a:spLocks noChangeArrowheads="1"/>
          </p:cNvSpPr>
          <p:nvPr/>
        </p:nvSpPr>
        <p:spPr bwMode="auto">
          <a:xfrm>
            <a:off x="1917280" y="4071389"/>
            <a:ext cx="778108" cy="692817"/>
          </a:xfrm>
          <a:prstGeom prst="rect">
            <a:avLst/>
          </a:prstGeom>
          <a:solidFill>
            <a:srgbClr val="C00000"/>
          </a:solidFill>
          <a:ln>
            <a:solidFill>
              <a:srgbClr val="C00000"/>
            </a:solidFill>
          </a:ln>
          <a:effectLst/>
        </p:spPr>
        <p:txBody>
          <a:bodyPr lIns="0" tIns="0" rIns="0" bIns="0" anchor="ctr"/>
          <a:lstStyle/>
          <a:p>
            <a:pPr algn="ctr" defTabSz="247650" fontAlgn="auto">
              <a:spcBef>
                <a:spcPts val="0"/>
              </a:spcBef>
              <a:spcAft>
                <a:spcPts val="0"/>
              </a:spcAft>
              <a:tabLst>
                <a:tab pos="6391275" algn="r"/>
              </a:tabLst>
              <a:defRPr/>
            </a:pPr>
            <a:r>
              <a:rPr lang="en-US" altLang="zh-CN" sz="2800" b="1" dirty="0">
                <a:solidFill>
                  <a:prstClr val="white"/>
                </a:solidFill>
                <a:latin typeface="微软雅黑" panose="020B0503020204020204" pitchFamily="34" charset="-122"/>
                <a:ea typeface="微软雅黑" panose="020B0503020204020204" pitchFamily="34" charset="-122"/>
                <a:sym typeface="+mn-ea"/>
              </a:rPr>
              <a:t>3</a:t>
            </a:r>
            <a:endParaRPr lang="zh-CN" altLang="en-US" sz="2800" b="1" dirty="0">
              <a:solidFill>
                <a:prstClr val="white"/>
              </a:solidFill>
              <a:latin typeface="微软雅黑" panose="020B0503020204020204" pitchFamily="34" charset="-122"/>
              <a:ea typeface="微软雅黑" panose="020B0503020204020204" pitchFamily="34" charset="-122"/>
              <a:sym typeface="+mn-ea"/>
            </a:endParaRPr>
          </a:p>
        </p:txBody>
      </p:sp>
      <p:sp>
        <p:nvSpPr>
          <p:cNvPr id="73" name="Rectangle 14">
            <a:extLst>
              <a:ext uri="{FF2B5EF4-FFF2-40B4-BE49-F238E27FC236}">
                <a16:creationId xmlns:a16="http://schemas.microsoft.com/office/drawing/2014/main" id="{AC369ADF-D0C9-44A6-B8F6-0A50E97EEC01}"/>
              </a:ext>
            </a:extLst>
          </p:cNvPr>
          <p:cNvSpPr>
            <a:spLocks noChangeArrowheads="1"/>
          </p:cNvSpPr>
          <p:nvPr/>
        </p:nvSpPr>
        <p:spPr bwMode="auto">
          <a:xfrm>
            <a:off x="1917280" y="5312624"/>
            <a:ext cx="778108" cy="692817"/>
          </a:xfrm>
          <a:prstGeom prst="rect">
            <a:avLst/>
          </a:prstGeom>
          <a:solidFill>
            <a:srgbClr val="C00000"/>
          </a:solidFill>
          <a:ln>
            <a:solidFill>
              <a:srgbClr val="C00000"/>
            </a:solidFill>
          </a:ln>
          <a:effectLst/>
        </p:spPr>
        <p:txBody>
          <a:bodyPr lIns="0" tIns="0" rIns="0" bIns="0" anchor="ctr"/>
          <a:lstStyle/>
          <a:p>
            <a:pPr algn="ctr" defTabSz="247650">
              <a:tabLst>
                <a:tab pos="6391275" algn="r"/>
              </a:tabLst>
            </a:pPr>
            <a:r>
              <a:rPr lang="en-US" altLang="zh-CN" sz="2800" b="1" dirty="0">
                <a:solidFill>
                  <a:prstClr val="white"/>
                </a:solidFill>
                <a:latin typeface="微软雅黑" panose="020B0503020204020204" pitchFamily="34" charset="-122"/>
                <a:ea typeface="微软雅黑" panose="020B0503020204020204" pitchFamily="34" charset="-122"/>
                <a:sym typeface="+mn-ea"/>
              </a:rPr>
              <a:t>4</a:t>
            </a:r>
            <a:endParaRPr lang="zh-CN" altLang="en-US" sz="2800" b="1" dirty="0">
              <a:solidFill>
                <a:prstClr val="white"/>
              </a:solidFill>
              <a:latin typeface="微软雅黑" panose="020B0503020204020204" pitchFamily="34" charset="-122"/>
              <a:ea typeface="微软雅黑" panose="020B0503020204020204" pitchFamily="34" charset="-122"/>
              <a:sym typeface="+mn-ea"/>
            </a:endParaRPr>
          </a:p>
        </p:txBody>
      </p:sp>
      <p:sp>
        <p:nvSpPr>
          <p:cNvPr id="74" name="文本框 73">
            <a:extLst>
              <a:ext uri="{FF2B5EF4-FFF2-40B4-BE49-F238E27FC236}">
                <a16:creationId xmlns:a16="http://schemas.microsoft.com/office/drawing/2014/main" id="{B4389A8A-18AB-45B3-93F0-2978E27625C4}"/>
              </a:ext>
            </a:extLst>
          </p:cNvPr>
          <p:cNvSpPr txBox="1"/>
          <p:nvPr/>
        </p:nvSpPr>
        <p:spPr>
          <a:xfrm>
            <a:off x="3135034" y="4141597"/>
            <a:ext cx="6096000" cy="587340"/>
          </a:xfrm>
          <a:prstGeom prst="rect">
            <a:avLst/>
          </a:prstGeom>
          <a:noFill/>
        </p:spPr>
        <p:txBody>
          <a:bodyPr wrap="square">
            <a:spAutoFit/>
          </a:bodyPr>
          <a:lstStyle/>
          <a:p>
            <a:pPr algn="just">
              <a:lnSpc>
                <a:spcPct val="150000"/>
              </a:lnSpc>
            </a:pPr>
            <a:r>
              <a:rPr lang="zh-CN" altLang="zh-CN" sz="2400" b="1" dirty="0">
                <a:solidFill>
                  <a:srgbClr val="333333"/>
                </a:solidFill>
                <a:latin typeface="微软雅黑" panose="020B0503020204020204" pitchFamily="34" charset="-122"/>
                <a:ea typeface="微软雅黑" panose="020B0503020204020204" pitchFamily="34" charset="-122"/>
              </a:rPr>
              <a:t>工业使能云平台</a:t>
            </a:r>
            <a:endParaRPr lang="zh-CN" altLang="en-US" sz="2400" b="1" dirty="0">
              <a:solidFill>
                <a:srgbClr val="333333"/>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2A6D5941-BFC9-4CE7-B3AC-8FB6A4775A75}"/>
              </a:ext>
            </a:extLst>
          </p:cNvPr>
          <p:cNvSpPr txBox="1"/>
          <p:nvPr/>
        </p:nvSpPr>
        <p:spPr>
          <a:xfrm>
            <a:off x="3135034" y="5464754"/>
            <a:ext cx="6096000" cy="461665"/>
          </a:xfrm>
          <a:prstGeom prst="rect">
            <a:avLst/>
          </a:prstGeom>
          <a:noFill/>
        </p:spPr>
        <p:txBody>
          <a:bodyPr wrap="square">
            <a:spAutoFit/>
          </a:bodyPr>
          <a:lstStyle/>
          <a:p>
            <a:pPr algn="l"/>
            <a:r>
              <a:rPr lang="zh-CN" altLang="zh-CN" sz="2400" b="1" dirty="0">
                <a:solidFill>
                  <a:srgbClr val="333333"/>
                </a:solidFill>
                <a:latin typeface="微软雅黑" panose="020B0503020204020204" pitchFamily="34" charset="-122"/>
                <a:ea typeface="微软雅黑" panose="020B0503020204020204" pitchFamily="34" charset="-122"/>
              </a:rPr>
              <a:t>数据采集子系统</a:t>
            </a:r>
          </a:p>
        </p:txBody>
      </p:sp>
    </p:spTree>
    <p:extLst>
      <p:ext uri="{BB962C8B-B14F-4D97-AF65-F5344CB8AC3E}">
        <p14:creationId xmlns:p14="http://schemas.microsoft.com/office/powerpoint/2010/main" val="12009791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Line 1"/>
          <p:cNvSpPr/>
          <p:nvPr/>
        </p:nvSpPr>
        <p:spPr>
          <a:xfrm>
            <a:off x="325440" y="675596"/>
            <a:ext cx="11681033" cy="1587"/>
          </a:xfrm>
          <a:prstGeom prst="line">
            <a:avLst/>
          </a:prstGeom>
          <a:ln w="19050" cap="flat" cmpd="sng">
            <a:solidFill>
              <a:srgbClr val="C00000"/>
            </a:solidFill>
            <a:prstDash val="solid"/>
            <a:round/>
            <a:headEnd type="none"/>
            <a:tailEnd type="none"/>
          </a:ln>
        </p:spPr>
        <p:txBody>
          <a:bodyPr lIns="45719" tIns="45719" rIns="45719" bIns="45719" anchor="t"/>
          <a:lstStyle/>
          <a:p>
            <a:pPr lvl="0"/>
            <a:endParaRPr lang="zh-CN" altLang="en-US">
              <a:latin typeface="Arial" panose="020B0604020202020204" pitchFamily="34" charset="0"/>
              <a:ea typeface="宋体" panose="02010600030101010101" pitchFamily="2" charset="-122"/>
            </a:endParaRPr>
          </a:p>
        </p:txBody>
      </p:sp>
      <p:sp>
        <p:nvSpPr>
          <p:cNvPr id="4" name="TextBox 15"/>
          <p:cNvSpPr txBox="1"/>
          <p:nvPr/>
        </p:nvSpPr>
        <p:spPr>
          <a:xfrm>
            <a:off x="360874" y="229317"/>
            <a:ext cx="4410182" cy="400110"/>
          </a:xfrm>
          <a:prstGeom prst="rect">
            <a:avLst/>
          </a:prstGeom>
          <a:noFill/>
        </p:spPr>
        <p:txBody>
          <a:bodyPr wrap="none" rtlCol="0">
            <a:spAutoFit/>
          </a:bodyPr>
          <a:lstStyle/>
          <a:p>
            <a:pPr algn="l"/>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捐赠目标一</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鸿蒙工业专属操作系统</a:t>
            </a:r>
          </a:p>
        </p:txBody>
      </p:sp>
      <p:sp>
        <p:nvSpPr>
          <p:cNvPr id="39" name="矩形 23"/>
          <p:cNvSpPr>
            <a:spLocks noChangeArrowheads="1"/>
          </p:cNvSpPr>
          <p:nvPr/>
        </p:nvSpPr>
        <p:spPr bwMode="auto">
          <a:xfrm>
            <a:off x="1382374" y="1011667"/>
            <a:ext cx="8722543" cy="369332"/>
          </a:xfrm>
          <a:prstGeom prst="rect">
            <a:avLst/>
          </a:prstGeom>
          <a:noFill/>
          <a:ln w="9525">
            <a:noFill/>
            <a:miter lim="800000"/>
          </a:ln>
        </p:spPr>
        <p:txBody>
          <a:bodyPr wrap="square" lIns="0" rIns="0">
            <a:spAutoFit/>
          </a:bodyPr>
          <a:lstStyle/>
          <a:p>
            <a:pPr algn="ctr">
              <a:buClr>
                <a:srgbClr val="CC3300"/>
              </a:buClr>
            </a:pPr>
            <a:r>
              <a:rPr lang="zh-CN" altLang="en-US" b="1" dirty="0">
                <a:solidFill>
                  <a:srgbClr val="C00000"/>
                </a:solidFill>
                <a:latin typeface="微软雅黑" panose="020B0503020204020204" pitchFamily="34" charset="-122"/>
                <a:ea typeface="微软雅黑" panose="020B0503020204020204" pitchFamily="34" charset="-122"/>
                <a:cs typeface="+mn-ea"/>
                <a:sym typeface="+mn-lt"/>
              </a:rPr>
              <a:t>行业痛点：工业操作系统层面自主可控能力明显不足</a:t>
            </a:r>
          </a:p>
        </p:txBody>
      </p:sp>
      <p:sp>
        <p:nvSpPr>
          <p:cNvPr id="40" name="矩形: 圆角 39"/>
          <p:cNvSpPr/>
          <p:nvPr/>
        </p:nvSpPr>
        <p:spPr>
          <a:xfrm>
            <a:off x="974855" y="4841997"/>
            <a:ext cx="2640501" cy="1135190"/>
          </a:xfrm>
          <a:prstGeom prst="roundRect">
            <a:avLst>
              <a:gd name="adj" fmla="val 7001"/>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面向工业制造的</a:t>
            </a:r>
            <a:endParaRPr lang="en-US"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鸿蒙分布式操作系统</a:t>
            </a:r>
          </a:p>
        </p:txBody>
      </p:sp>
      <p:sp>
        <p:nvSpPr>
          <p:cNvPr id="41" name="矩形: 圆角 40"/>
          <p:cNvSpPr/>
          <p:nvPr/>
        </p:nvSpPr>
        <p:spPr>
          <a:xfrm>
            <a:off x="974455" y="2803275"/>
            <a:ext cx="2640503" cy="1845679"/>
          </a:xfrm>
          <a:prstGeom prst="roundRect">
            <a:avLst>
              <a:gd name="adj" fmla="val 7001"/>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工业制造专属的</a:t>
            </a:r>
            <a:endPar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“增强软件服务子系统”和</a:t>
            </a:r>
            <a:endPar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“硬件服务子系统</a:t>
            </a: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2" name="矩形: 圆角 41"/>
          <p:cNvSpPr/>
          <p:nvPr/>
        </p:nvSpPr>
        <p:spPr>
          <a:xfrm>
            <a:off x="974455" y="1547917"/>
            <a:ext cx="2626581" cy="1153241"/>
          </a:xfrm>
          <a:prstGeom prst="roundRect">
            <a:avLst>
              <a:gd name="adj" fmla="val 7001"/>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研发和封装</a:t>
            </a:r>
            <a:endParaRPr lang="en-US"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工业制造领域</a:t>
            </a:r>
            <a:endParaRPr lang="en-US"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共性系统应用</a:t>
            </a:r>
          </a:p>
        </p:txBody>
      </p:sp>
      <p:sp>
        <p:nvSpPr>
          <p:cNvPr id="43" name="任意形状 38"/>
          <p:cNvSpPr/>
          <p:nvPr/>
        </p:nvSpPr>
        <p:spPr>
          <a:xfrm>
            <a:off x="3943196" y="2799863"/>
            <a:ext cx="7002455" cy="1845680"/>
          </a:xfrm>
          <a:custGeom>
            <a:avLst/>
            <a:gdLst>
              <a:gd name="connsiteX0" fmla="*/ 0 w 3412926"/>
              <a:gd name="connsiteY0" fmla="*/ 85323 h 853231"/>
              <a:gd name="connsiteX1" fmla="*/ 85323 w 3412926"/>
              <a:gd name="connsiteY1" fmla="*/ 0 h 853231"/>
              <a:gd name="connsiteX2" fmla="*/ 3327603 w 3412926"/>
              <a:gd name="connsiteY2" fmla="*/ 0 h 853231"/>
              <a:gd name="connsiteX3" fmla="*/ 3412926 w 3412926"/>
              <a:gd name="connsiteY3" fmla="*/ 85323 h 853231"/>
              <a:gd name="connsiteX4" fmla="*/ 3412926 w 3412926"/>
              <a:gd name="connsiteY4" fmla="*/ 767908 h 853231"/>
              <a:gd name="connsiteX5" fmla="*/ 3327603 w 3412926"/>
              <a:gd name="connsiteY5" fmla="*/ 853231 h 853231"/>
              <a:gd name="connsiteX6" fmla="*/ 85323 w 3412926"/>
              <a:gd name="connsiteY6" fmla="*/ 853231 h 853231"/>
              <a:gd name="connsiteX7" fmla="*/ 0 w 3412926"/>
              <a:gd name="connsiteY7" fmla="*/ 767908 h 853231"/>
              <a:gd name="connsiteX8" fmla="*/ 0 w 3412926"/>
              <a:gd name="connsiteY8" fmla="*/ 85323 h 85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2926" h="853231">
                <a:moveTo>
                  <a:pt x="0" y="85323"/>
                </a:moveTo>
                <a:cubicBezTo>
                  <a:pt x="0" y="38200"/>
                  <a:pt x="38200" y="0"/>
                  <a:pt x="85323" y="0"/>
                </a:cubicBezTo>
                <a:lnTo>
                  <a:pt x="3327603" y="0"/>
                </a:lnTo>
                <a:cubicBezTo>
                  <a:pt x="3374726" y="0"/>
                  <a:pt x="3412926" y="38200"/>
                  <a:pt x="3412926" y="85323"/>
                </a:cubicBezTo>
                <a:lnTo>
                  <a:pt x="3412926" y="767908"/>
                </a:lnTo>
                <a:cubicBezTo>
                  <a:pt x="3412926" y="815031"/>
                  <a:pt x="3374726" y="853231"/>
                  <a:pt x="3327603" y="853231"/>
                </a:cubicBezTo>
                <a:lnTo>
                  <a:pt x="85323" y="853231"/>
                </a:lnTo>
                <a:cubicBezTo>
                  <a:pt x="38200" y="853231"/>
                  <a:pt x="0" y="815031"/>
                  <a:pt x="0" y="767908"/>
                </a:cubicBezTo>
                <a:lnTo>
                  <a:pt x="0" y="85323"/>
                </a:lnTo>
                <a:close/>
              </a:path>
            </a:pathLst>
          </a:custGeom>
          <a:noFill/>
          <a:ln w="19050">
            <a:solidFill>
              <a:schemeClr val="tx1">
                <a:lumMod val="50000"/>
                <a:lumOff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9760" tIns="89760" rIns="89760" bIns="89760" numCol="1" spcCol="1270" anchor="ctr" anchorCtr="0">
            <a:noAutofit/>
          </a:bodyPr>
          <a:lstStyle/>
          <a:p>
            <a:pPr marL="0" lvl="0" indent="0" algn="ctr" defTabSz="2266950">
              <a:lnSpc>
                <a:spcPct val="90000"/>
              </a:lnSpc>
              <a:spcBef>
                <a:spcPct val="0"/>
              </a:spcBef>
              <a:spcAft>
                <a:spcPct val="35000"/>
              </a:spcAft>
              <a:buNone/>
            </a:pPr>
            <a:endParaRPr lang="zh-CN" altLang="en-US" sz="5100" kern="1200" dirty="0">
              <a:latin typeface="微软雅黑" panose="020B0503020204020204" pitchFamily="34" charset="-122"/>
              <a:ea typeface="微软雅黑" panose="020B0503020204020204" pitchFamily="34" charset="-122"/>
            </a:endParaRPr>
          </a:p>
        </p:txBody>
      </p:sp>
      <p:sp>
        <p:nvSpPr>
          <p:cNvPr id="44" name="圆角矩形 40"/>
          <p:cNvSpPr/>
          <p:nvPr/>
        </p:nvSpPr>
        <p:spPr>
          <a:xfrm>
            <a:off x="4686507" y="2892996"/>
            <a:ext cx="1958158" cy="720194"/>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鸿蒙系统服务</a:t>
            </a:r>
          </a:p>
          <a:p>
            <a:pPr algn="ctr"/>
            <a:r>
              <a:rPr lang="zh-CN" altLang="en-US" sz="1400" b="1" dirty="0">
                <a:solidFill>
                  <a:schemeClr val="tx1"/>
                </a:solidFill>
                <a:latin typeface="微软雅黑" panose="020B0503020204020204" pitchFamily="34" charset="-122"/>
                <a:ea typeface="微软雅黑" panose="020B0503020204020204" pitchFamily="34" charset="-122"/>
              </a:rPr>
              <a:t>和框架研究</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46" name="任意形状 43"/>
          <p:cNvSpPr/>
          <p:nvPr/>
        </p:nvSpPr>
        <p:spPr>
          <a:xfrm>
            <a:off x="3943195" y="1542372"/>
            <a:ext cx="7002455" cy="1037396"/>
          </a:xfrm>
          <a:custGeom>
            <a:avLst/>
            <a:gdLst>
              <a:gd name="connsiteX0" fmla="*/ 0 w 3412926"/>
              <a:gd name="connsiteY0" fmla="*/ 85323 h 853231"/>
              <a:gd name="connsiteX1" fmla="*/ 85323 w 3412926"/>
              <a:gd name="connsiteY1" fmla="*/ 0 h 853231"/>
              <a:gd name="connsiteX2" fmla="*/ 3327603 w 3412926"/>
              <a:gd name="connsiteY2" fmla="*/ 0 h 853231"/>
              <a:gd name="connsiteX3" fmla="*/ 3412926 w 3412926"/>
              <a:gd name="connsiteY3" fmla="*/ 85323 h 853231"/>
              <a:gd name="connsiteX4" fmla="*/ 3412926 w 3412926"/>
              <a:gd name="connsiteY4" fmla="*/ 767908 h 853231"/>
              <a:gd name="connsiteX5" fmla="*/ 3327603 w 3412926"/>
              <a:gd name="connsiteY5" fmla="*/ 853231 h 853231"/>
              <a:gd name="connsiteX6" fmla="*/ 85323 w 3412926"/>
              <a:gd name="connsiteY6" fmla="*/ 853231 h 853231"/>
              <a:gd name="connsiteX7" fmla="*/ 0 w 3412926"/>
              <a:gd name="connsiteY7" fmla="*/ 767908 h 853231"/>
              <a:gd name="connsiteX8" fmla="*/ 0 w 3412926"/>
              <a:gd name="connsiteY8" fmla="*/ 85323 h 85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2926" h="853231">
                <a:moveTo>
                  <a:pt x="0" y="85323"/>
                </a:moveTo>
                <a:cubicBezTo>
                  <a:pt x="0" y="38200"/>
                  <a:pt x="38200" y="0"/>
                  <a:pt x="85323" y="0"/>
                </a:cubicBezTo>
                <a:lnTo>
                  <a:pt x="3327603" y="0"/>
                </a:lnTo>
                <a:cubicBezTo>
                  <a:pt x="3374726" y="0"/>
                  <a:pt x="3412926" y="38200"/>
                  <a:pt x="3412926" y="85323"/>
                </a:cubicBezTo>
                <a:lnTo>
                  <a:pt x="3412926" y="767908"/>
                </a:lnTo>
                <a:cubicBezTo>
                  <a:pt x="3412926" y="815031"/>
                  <a:pt x="3374726" y="853231"/>
                  <a:pt x="3327603" y="853231"/>
                </a:cubicBezTo>
                <a:lnTo>
                  <a:pt x="85323" y="853231"/>
                </a:lnTo>
                <a:cubicBezTo>
                  <a:pt x="38200" y="853231"/>
                  <a:pt x="0" y="815031"/>
                  <a:pt x="0" y="767908"/>
                </a:cubicBezTo>
                <a:lnTo>
                  <a:pt x="0" y="85323"/>
                </a:lnTo>
                <a:close/>
              </a:path>
            </a:pathLst>
          </a:custGeom>
          <a:noFill/>
          <a:ln w="19050">
            <a:solidFill>
              <a:schemeClr val="tx1">
                <a:lumMod val="50000"/>
                <a:lumOff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9760" tIns="89760" rIns="89760" bIns="89760" numCol="1" spcCol="1270" anchor="ctr" anchorCtr="0">
            <a:noAutofit/>
          </a:bodyPr>
          <a:lstStyle/>
          <a:p>
            <a:pPr marL="0" lvl="0" indent="0" algn="ctr" defTabSz="2266950">
              <a:lnSpc>
                <a:spcPct val="90000"/>
              </a:lnSpc>
              <a:spcBef>
                <a:spcPct val="0"/>
              </a:spcBef>
              <a:spcAft>
                <a:spcPct val="35000"/>
              </a:spcAft>
              <a:buNone/>
            </a:pPr>
            <a:endParaRPr lang="zh-CN" altLang="en-US" sz="5100" kern="1200" dirty="0">
              <a:latin typeface="微软雅黑" panose="020B0503020204020204" pitchFamily="34" charset="-122"/>
              <a:ea typeface="微软雅黑" panose="020B0503020204020204" pitchFamily="34" charset="-122"/>
            </a:endParaRPr>
          </a:p>
        </p:txBody>
      </p:sp>
      <p:sp>
        <p:nvSpPr>
          <p:cNvPr id="47" name="圆角矩形 53"/>
          <p:cNvSpPr/>
          <p:nvPr/>
        </p:nvSpPr>
        <p:spPr>
          <a:xfrm>
            <a:off x="7012106" y="2124832"/>
            <a:ext cx="2314993" cy="379017"/>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共性功能</a:t>
            </a:r>
            <a:r>
              <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FA</a:t>
            </a: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封装</a:t>
            </a:r>
            <a:r>
              <a:rPr lang="zh-CN"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 name="圆角矩形 58"/>
          <p:cNvSpPr/>
          <p:nvPr/>
        </p:nvSpPr>
        <p:spPr>
          <a:xfrm>
            <a:off x="4686542" y="1647947"/>
            <a:ext cx="1868550" cy="844879"/>
          </a:xfrm>
          <a:prstGeom prst="roundRect">
            <a:avLst>
              <a:gd name="adj" fmla="val 981"/>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工业共性</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需求研究</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50" name="圆角矩形 60"/>
          <p:cNvSpPr/>
          <p:nvPr/>
        </p:nvSpPr>
        <p:spPr>
          <a:xfrm>
            <a:off x="7012107" y="1647947"/>
            <a:ext cx="2314992" cy="379017"/>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共性功能</a:t>
            </a:r>
            <a:r>
              <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a:t>
            </a: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封装</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任意形状 62"/>
          <p:cNvSpPr/>
          <p:nvPr/>
        </p:nvSpPr>
        <p:spPr>
          <a:xfrm>
            <a:off x="3943763" y="4842038"/>
            <a:ext cx="7002455" cy="1146516"/>
          </a:xfrm>
          <a:custGeom>
            <a:avLst/>
            <a:gdLst>
              <a:gd name="connsiteX0" fmla="*/ 0 w 3412926"/>
              <a:gd name="connsiteY0" fmla="*/ 85323 h 853231"/>
              <a:gd name="connsiteX1" fmla="*/ 85323 w 3412926"/>
              <a:gd name="connsiteY1" fmla="*/ 0 h 853231"/>
              <a:gd name="connsiteX2" fmla="*/ 3327603 w 3412926"/>
              <a:gd name="connsiteY2" fmla="*/ 0 h 853231"/>
              <a:gd name="connsiteX3" fmla="*/ 3412926 w 3412926"/>
              <a:gd name="connsiteY3" fmla="*/ 85323 h 853231"/>
              <a:gd name="connsiteX4" fmla="*/ 3412926 w 3412926"/>
              <a:gd name="connsiteY4" fmla="*/ 767908 h 853231"/>
              <a:gd name="connsiteX5" fmla="*/ 3327603 w 3412926"/>
              <a:gd name="connsiteY5" fmla="*/ 853231 h 853231"/>
              <a:gd name="connsiteX6" fmla="*/ 85323 w 3412926"/>
              <a:gd name="connsiteY6" fmla="*/ 853231 h 853231"/>
              <a:gd name="connsiteX7" fmla="*/ 0 w 3412926"/>
              <a:gd name="connsiteY7" fmla="*/ 767908 h 853231"/>
              <a:gd name="connsiteX8" fmla="*/ 0 w 3412926"/>
              <a:gd name="connsiteY8" fmla="*/ 85323 h 85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2926" h="853231">
                <a:moveTo>
                  <a:pt x="0" y="85323"/>
                </a:moveTo>
                <a:cubicBezTo>
                  <a:pt x="0" y="38200"/>
                  <a:pt x="38200" y="0"/>
                  <a:pt x="85323" y="0"/>
                </a:cubicBezTo>
                <a:lnTo>
                  <a:pt x="3327603" y="0"/>
                </a:lnTo>
                <a:cubicBezTo>
                  <a:pt x="3374726" y="0"/>
                  <a:pt x="3412926" y="38200"/>
                  <a:pt x="3412926" y="85323"/>
                </a:cubicBezTo>
                <a:lnTo>
                  <a:pt x="3412926" y="767908"/>
                </a:lnTo>
                <a:cubicBezTo>
                  <a:pt x="3412926" y="815031"/>
                  <a:pt x="3374726" y="853231"/>
                  <a:pt x="3327603" y="853231"/>
                </a:cubicBezTo>
                <a:lnTo>
                  <a:pt x="85323" y="853231"/>
                </a:lnTo>
                <a:cubicBezTo>
                  <a:pt x="38200" y="853231"/>
                  <a:pt x="0" y="815031"/>
                  <a:pt x="0" y="767908"/>
                </a:cubicBezTo>
                <a:lnTo>
                  <a:pt x="0" y="85323"/>
                </a:lnTo>
                <a:close/>
              </a:path>
            </a:pathLst>
          </a:custGeom>
          <a:noFill/>
          <a:ln w="19050">
            <a:solidFill>
              <a:schemeClr val="tx1">
                <a:lumMod val="50000"/>
                <a:lumOff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9760" tIns="89760" rIns="89760" bIns="89760" numCol="1" spcCol="1270" anchor="ctr" anchorCtr="0">
            <a:noAutofit/>
          </a:bodyPr>
          <a:lstStyle/>
          <a:p>
            <a:pPr marL="0" lvl="0" indent="0" defTabSz="226695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       </a:t>
            </a:r>
          </a:p>
        </p:txBody>
      </p:sp>
      <p:sp>
        <p:nvSpPr>
          <p:cNvPr id="52" name="圆角矩形 34"/>
          <p:cNvSpPr/>
          <p:nvPr/>
        </p:nvSpPr>
        <p:spPr>
          <a:xfrm>
            <a:off x="8447285" y="5015676"/>
            <a:ext cx="1431526" cy="741906"/>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鸿蒙</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内核调参</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53" name="圆角矩形 35"/>
          <p:cNvSpPr/>
          <p:nvPr/>
        </p:nvSpPr>
        <p:spPr>
          <a:xfrm>
            <a:off x="4686507" y="5060217"/>
            <a:ext cx="1432562" cy="720244"/>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工业设备</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分析归类</a:t>
            </a:r>
          </a:p>
        </p:txBody>
      </p:sp>
      <p:sp>
        <p:nvSpPr>
          <p:cNvPr id="54" name="圆角矩形 37"/>
          <p:cNvSpPr/>
          <p:nvPr/>
        </p:nvSpPr>
        <p:spPr>
          <a:xfrm>
            <a:off x="6499698" y="5037338"/>
            <a:ext cx="1432562" cy="720244"/>
          </a:xfrm>
          <a:prstGeom prst="roundRect">
            <a:avLst>
              <a:gd name="adj" fmla="val 2603"/>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KAL</a:t>
            </a: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内核</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抽象屏蔽</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矩形 55"/>
          <p:cNvSpPr/>
          <p:nvPr/>
        </p:nvSpPr>
        <p:spPr>
          <a:xfrm>
            <a:off x="9853807" y="5178233"/>
            <a:ext cx="961451" cy="423545"/>
          </a:xfrm>
          <a:prstGeom prst="rect">
            <a:avLst/>
          </a:prstGeom>
        </p:spPr>
        <p:txBody>
          <a:bodyPr wrap="square">
            <a:spAutoFit/>
          </a:bodyPr>
          <a:lstStyle/>
          <a:p>
            <a:pPr lvl="0" algn="ctr" defTabSz="2266950">
              <a:lnSpc>
                <a:spcPct val="90000"/>
              </a:lnSpc>
              <a:spcBef>
                <a:spcPct val="0"/>
              </a:spcBef>
              <a:spcAft>
                <a:spcPct val="35000"/>
              </a:spcAft>
            </a:pP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b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1200" b="1" dirty="0" err="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LiteOS</a:t>
            </a:r>
            <a:endParaRPr lang="zh-CN" altLang="en-US" sz="1200" b="1" dirty="0" err="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 name="文本框 56"/>
          <p:cNvSpPr txBox="1"/>
          <p:nvPr/>
        </p:nvSpPr>
        <p:spPr>
          <a:xfrm>
            <a:off x="9495897" y="1700971"/>
            <a:ext cx="1280955" cy="720197"/>
          </a:xfrm>
          <a:prstGeom prst="rect">
            <a:avLst/>
          </a:prstGeom>
        </p:spPr>
        <p:txBody>
          <a:bodyPr wrap="square">
            <a:spAutoFit/>
          </a:bodyPr>
          <a:lstStyle>
            <a:defPPr>
              <a:defRPr lang="en-US"/>
            </a:defPPr>
            <a:lvl1pPr lvl="0" algn="ctr" defTabSz="2266950">
              <a:lnSpc>
                <a:spcPct val="90000"/>
              </a:lnSpc>
              <a:spcBef>
                <a:spcPct val="0"/>
              </a:spcBef>
              <a:spcAft>
                <a:spcPct val="35000"/>
              </a:spcAft>
              <a:defRPr sz="1200" b="1">
                <a:latin typeface="微软雅黑" panose="020B0503020204020204" pitchFamily="34" charset="-122"/>
                <a:ea typeface="微软雅黑" panose="020B0503020204020204" pitchFamily="34" charset="-122"/>
              </a:defRPr>
            </a:lvl1pPr>
          </a:lstStyle>
          <a:p>
            <a:pPr algn="l"/>
            <a:r>
              <a:rPr lang="zh-CN" altLang="en-US" dirty="0">
                <a:solidFill>
                  <a:schemeClr val="bg1">
                    <a:lumMod val="50000"/>
                  </a:schemeClr>
                </a:solidFill>
              </a:rPr>
              <a:t>工业协议库</a:t>
            </a:r>
            <a:endParaRPr lang="en-US" altLang="zh-CN" dirty="0">
              <a:solidFill>
                <a:schemeClr val="bg1">
                  <a:lumMod val="50000"/>
                </a:schemeClr>
              </a:solidFill>
            </a:endParaRPr>
          </a:p>
          <a:p>
            <a:pPr algn="l"/>
            <a:r>
              <a:rPr lang="zh-CN" altLang="en-US" dirty="0">
                <a:solidFill>
                  <a:schemeClr val="bg1">
                    <a:lumMod val="50000"/>
                  </a:schemeClr>
                </a:solidFill>
              </a:rPr>
              <a:t>设备规则</a:t>
            </a:r>
            <a:endParaRPr lang="en-US" altLang="zh-CN" dirty="0">
              <a:solidFill>
                <a:schemeClr val="bg1">
                  <a:lumMod val="50000"/>
                </a:schemeClr>
              </a:solidFill>
            </a:endParaRPr>
          </a:p>
          <a:p>
            <a:pPr algn="l"/>
            <a:r>
              <a:rPr lang="zh-CN" altLang="en-US" dirty="0">
                <a:solidFill>
                  <a:schemeClr val="bg1">
                    <a:lumMod val="50000"/>
                  </a:schemeClr>
                </a:solidFill>
              </a:rPr>
              <a:t>引擎能耗管理等</a:t>
            </a:r>
          </a:p>
        </p:txBody>
      </p:sp>
      <p:sp>
        <p:nvSpPr>
          <p:cNvPr id="58" name="右箭头 9"/>
          <p:cNvSpPr/>
          <p:nvPr/>
        </p:nvSpPr>
        <p:spPr>
          <a:xfrm>
            <a:off x="6684587" y="3564531"/>
            <a:ext cx="327519" cy="262270"/>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微软雅黑" panose="020B0503020204020204" pitchFamily="34" charset="-122"/>
              <a:ea typeface="微软雅黑" panose="020B0503020204020204" pitchFamily="34" charset="-122"/>
            </a:endParaRPr>
          </a:p>
        </p:txBody>
      </p:sp>
      <p:sp>
        <p:nvSpPr>
          <p:cNvPr id="59" name="右箭头 67"/>
          <p:cNvSpPr/>
          <p:nvPr/>
        </p:nvSpPr>
        <p:spPr>
          <a:xfrm>
            <a:off x="6161494" y="5289204"/>
            <a:ext cx="327519" cy="262270"/>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微软雅黑" panose="020B0503020204020204" pitchFamily="34" charset="-122"/>
              <a:ea typeface="微软雅黑" panose="020B0503020204020204" pitchFamily="34" charset="-122"/>
            </a:endParaRPr>
          </a:p>
        </p:txBody>
      </p:sp>
      <p:sp>
        <p:nvSpPr>
          <p:cNvPr id="60" name="右箭头 68"/>
          <p:cNvSpPr/>
          <p:nvPr/>
        </p:nvSpPr>
        <p:spPr>
          <a:xfrm>
            <a:off x="8032081" y="5289204"/>
            <a:ext cx="327519" cy="262270"/>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微软雅黑" panose="020B0503020204020204" pitchFamily="34" charset="-122"/>
              <a:ea typeface="微软雅黑" panose="020B0503020204020204" pitchFamily="34" charset="-122"/>
            </a:endParaRPr>
          </a:p>
        </p:txBody>
      </p:sp>
      <p:sp>
        <p:nvSpPr>
          <p:cNvPr id="61" name="右箭头 69"/>
          <p:cNvSpPr/>
          <p:nvPr/>
        </p:nvSpPr>
        <p:spPr>
          <a:xfrm>
            <a:off x="6644665" y="1958962"/>
            <a:ext cx="327519" cy="262270"/>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9495897" y="2864220"/>
            <a:ext cx="1173541" cy="1643527"/>
          </a:xfrm>
          <a:prstGeom prst="rect">
            <a:avLst/>
          </a:prstGeom>
        </p:spPr>
        <p:txBody>
          <a:bodyPr wrap="square">
            <a:spAutoFit/>
          </a:bodyPr>
          <a:lstStyle>
            <a:defPPr>
              <a:defRPr lang="en-US"/>
            </a:defPPr>
            <a:lvl1pPr lvl="0" algn="ctr" defTabSz="2266950">
              <a:lnSpc>
                <a:spcPct val="90000"/>
              </a:lnSpc>
              <a:spcBef>
                <a:spcPct val="0"/>
              </a:spcBef>
              <a:spcAft>
                <a:spcPct val="35000"/>
              </a:spcAft>
              <a:defRPr sz="1200" b="1">
                <a:latin typeface="微软雅黑" panose="020B0503020204020204" pitchFamily="34" charset="-122"/>
                <a:ea typeface="微软雅黑" panose="020B0503020204020204" pitchFamily="34" charset="-122"/>
              </a:defRPr>
            </a:lvl1pPr>
          </a:lstStyle>
          <a:p>
            <a:pPr algn="l"/>
            <a:r>
              <a:rPr lang="zh-CN" altLang="en-US" dirty="0">
                <a:solidFill>
                  <a:schemeClr val="bg1">
                    <a:lumMod val="50000"/>
                  </a:schemeClr>
                </a:solidFill>
                <a:cs typeface="微软雅黑" panose="020B0503020204020204" pitchFamily="34" charset="-122"/>
              </a:rPr>
              <a:t>事件通知</a:t>
            </a:r>
            <a:endParaRPr lang="en-US" altLang="zh-CN" dirty="0">
              <a:solidFill>
                <a:schemeClr val="bg1">
                  <a:lumMod val="50000"/>
                </a:schemeClr>
              </a:solidFill>
              <a:cs typeface="微软雅黑" panose="020B0503020204020204" pitchFamily="34" charset="-122"/>
            </a:endParaRPr>
          </a:p>
          <a:p>
            <a:pPr algn="l"/>
            <a:r>
              <a:rPr lang="zh-CN" altLang="en-US" dirty="0">
                <a:solidFill>
                  <a:schemeClr val="bg1">
                    <a:lumMod val="50000"/>
                  </a:schemeClr>
                </a:solidFill>
                <a:cs typeface="微软雅黑" panose="020B0503020204020204" pitchFamily="34" charset="-122"/>
              </a:rPr>
              <a:t>任务调度</a:t>
            </a:r>
            <a:endParaRPr lang="en-US" altLang="zh-CN" dirty="0">
              <a:solidFill>
                <a:schemeClr val="bg1">
                  <a:lumMod val="50000"/>
                </a:schemeClr>
              </a:solidFill>
              <a:cs typeface="微软雅黑" panose="020B0503020204020204" pitchFamily="34" charset="-122"/>
            </a:endParaRPr>
          </a:p>
          <a:p>
            <a:pPr algn="l"/>
            <a:r>
              <a:rPr lang="zh-CN" altLang="en-US" dirty="0">
                <a:solidFill>
                  <a:schemeClr val="bg1">
                    <a:lumMod val="50000"/>
                  </a:schemeClr>
                </a:solidFill>
                <a:cs typeface="微软雅黑" panose="020B0503020204020204" pitchFamily="34" charset="-122"/>
              </a:rPr>
              <a:t>工业组态</a:t>
            </a:r>
            <a:endParaRPr lang="en-US" altLang="zh-CN" dirty="0">
              <a:solidFill>
                <a:schemeClr val="bg1">
                  <a:lumMod val="50000"/>
                </a:schemeClr>
              </a:solidFill>
              <a:cs typeface="微软雅黑" panose="020B0503020204020204" pitchFamily="34" charset="-122"/>
            </a:endParaRPr>
          </a:p>
          <a:p>
            <a:pPr algn="l"/>
            <a:endParaRPr lang="en-US" altLang="zh-CN" dirty="0">
              <a:solidFill>
                <a:schemeClr val="bg1">
                  <a:lumMod val="50000"/>
                </a:schemeClr>
              </a:solidFill>
              <a:cs typeface="微软雅黑" panose="020B0503020204020204" pitchFamily="34" charset="-122"/>
            </a:endParaRPr>
          </a:p>
          <a:p>
            <a:pPr algn="l"/>
            <a:r>
              <a:rPr lang="en-US" altLang="zh-CN" dirty="0">
                <a:solidFill>
                  <a:schemeClr val="bg1">
                    <a:lumMod val="50000"/>
                  </a:schemeClr>
                </a:solidFill>
                <a:cs typeface="微软雅黑" panose="020B0503020204020204" pitchFamily="34" charset="-122"/>
              </a:rPr>
              <a:t>IoT</a:t>
            </a:r>
          </a:p>
          <a:p>
            <a:pPr algn="l"/>
            <a:r>
              <a:rPr lang="zh-CN" altLang="en-US" dirty="0">
                <a:solidFill>
                  <a:schemeClr val="bg1">
                    <a:lumMod val="50000"/>
                  </a:schemeClr>
                </a:solidFill>
                <a:cs typeface="微软雅黑" panose="020B0503020204020204" pitchFamily="34" charset="-122"/>
              </a:rPr>
              <a:t>位置</a:t>
            </a:r>
            <a:endParaRPr lang="en-US" altLang="zh-CN" dirty="0">
              <a:solidFill>
                <a:schemeClr val="bg1">
                  <a:lumMod val="50000"/>
                </a:schemeClr>
              </a:solidFill>
              <a:cs typeface="微软雅黑" panose="020B0503020204020204" pitchFamily="34" charset="-122"/>
            </a:endParaRPr>
          </a:p>
          <a:p>
            <a:pPr algn="l"/>
            <a:r>
              <a:rPr lang="zh-CN" altLang="en-US" dirty="0">
                <a:solidFill>
                  <a:schemeClr val="bg1">
                    <a:lumMod val="50000"/>
                  </a:schemeClr>
                </a:solidFill>
                <a:cs typeface="微软雅黑" panose="020B0503020204020204" pitchFamily="34" charset="-122"/>
              </a:rPr>
              <a:t>生物识别</a:t>
            </a:r>
          </a:p>
        </p:txBody>
      </p:sp>
      <p:sp>
        <p:nvSpPr>
          <p:cNvPr id="63" name="圆角矩形 71"/>
          <p:cNvSpPr/>
          <p:nvPr/>
        </p:nvSpPr>
        <p:spPr>
          <a:xfrm>
            <a:off x="4686507" y="3736388"/>
            <a:ext cx="1958158" cy="747113"/>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分布式总线</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分布式调度</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分布式数据研究</a:t>
            </a:r>
          </a:p>
        </p:txBody>
      </p:sp>
      <p:sp>
        <p:nvSpPr>
          <p:cNvPr id="64" name="圆角矩形 42"/>
          <p:cNvSpPr/>
          <p:nvPr/>
        </p:nvSpPr>
        <p:spPr>
          <a:xfrm>
            <a:off x="7012106" y="3728298"/>
            <a:ext cx="2314993" cy="770040"/>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1218565" rtl="0" eaLnBrk="1" latinLnBrk="0" hangingPunct="1">
              <a:defRPr sz="2400" kern="1200">
                <a:solidFill>
                  <a:schemeClr val="lt1"/>
                </a:solidFill>
                <a:latin typeface="+mn-lt"/>
                <a:ea typeface="+mn-ea"/>
                <a:cs typeface="+mn-cs"/>
              </a:defRPr>
            </a:lvl1pPr>
            <a:lvl2pPr marL="609600" algn="l" defTabSz="1218565" rtl="0" eaLnBrk="1" latinLnBrk="0" hangingPunct="1">
              <a:defRPr sz="2400" kern="1200">
                <a:solidFill>
                  <a:schemeClr val="lt1"/>
                </a:solidFill>
                <a:latin typeface="+mn-lt"/>
                <a:ea typeface="+mn-ea"/>
                <a:cs typeface="+mn-cs"/>
              </a:defRPr>
            </a:lvl2pPr>
            <a:lvl3pPr marL="1219200" algn="l" defTabSz="1218565" rtl="0" eaLnBrk="1" latinLnBrk="0" hangingPunct="1">
              <a:defRPr sz="2400" kern="1200">
                <a:solidFill>
                  <a:schemeClr val="lt1"/>
                </a:solidFill>
                <a:latin typeface="+mn-lt"/>
                <a:ea typeface="+mn-ea"/>
                <a:cs typeface="+mn-cs"/>
              </a:defRPr>
            </a:lvl3pPr>
            <a:lvl4pPr marL="1828165" algn="l" defTabSz="1218565" rtl="0" eaLnBrk="1" latinLnBrk="0" hangingPunct="1">
              <a:defRPr sz="2400" kern="1200">
                <a:solidFill>
                  <a:schemeClr val="lt1"/>
                </a:solidFill>
                <a:latin typeface="+mn-lt"/>
                <a:ea typeface="+mn-ea"/>
                <a:cs typeface="+mn-cs"/>
              </a:defRPr>
            </a:lvl4pPr>
            <a:lvl5pPr marL="2437765" algn="l" defTabSz="1218565" rtl="0" eaLnBrk="1" latinLnBrk="0" hangingPunct="1">
              <a:defRPr sz="2400" kern="1200">
                <a:solidFill>
                  <a:schemeClr val="lt1"/>
                </a:solidFill>
                <a:latin typeface="+mn-lt"/>
                <a:ea typeface="+mn-ea"/>
                <a:cs typeface="+mn-cs"/>
              </a:defRPr>
            </a:lvl5pPr>
            <a:lvl6pPr marL="3047365" algn="l" defTabSz="1218565" rtl="0" eaLnBrk="1" latinLnBrk="0" hangingPunct="1">
              <a:defRPr sz="2400" kern="1200">
                <a:solidFill>
                  <a:schemeClr val="lt1"/>
                </a:solidFill>
                <a:latin typeface="+mn-lt"/>
                <a:ea typeface="+mn-ea"/>
                <a:cs typeface="+mn-cs"/>
              </a:defRPr>
            </a:lvl6pPr>
            <a:lvl7pPr marL="3656965" algn="l" defTabSz="1218565" rtl="0" eaLnBrk="1" latinLnBrk="0" hangingPunct="1">
              <a:defRPr sz="2400" kern="1200">
                <a:solidFill>
                  <a:schemeClr val="lt1"/>
                </a:solidFill>
                <a:latin typeface="+mn-lt"/>
                <a:ea typeface="+mn-ea"/>
                <a:cs typeface="+mn-cs"/>
              </a:defRPr>
            </a:lvl7pPr>
            <a:lvl8pPr marL="4266565" algn="l" defTabSz="1218565" rtl="0" eaLnBrk="1" latinLnBrk="0" hangingPunct="1">
              <a:defRPr sz="2400" kern="1200">
                <a:solidFill>
                  <a:schemeClr val="lt1"/>
                </a:solidFill>
                <a:latin typeface="+mn-lt"/>
                <a:ea typeface="+mn-ea"/>
                <a:cs typeface="+mn-cs"/>
              </a:defRPr>
            </a:lvl8pPr>
            <a:lvl9pPr marL="4876165" algn="l" defTabSz="1218565" rtl="0" eaLnBrk="1" latinLnBrk="0" hangingPunct="1">
              <a:defRPr sz="2400" kern="1200">
                <a:solidFill>
                  <a:schemeClr val="lt1"/>
                </a:solidFill>
                <a:latin typeface="+mn-lt"/>
                <a:ea typeface="+mn-ea"/>
                <a:cs typeface="+mn-cs"/>
              </a:defRPr>
            </a:lvl9pPr>
          </a:lstStyle>
          <a:p>
            <a:pPr algn="ct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工业硬件</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服务子系统集</a:t>
            </a: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研制</a:t>
            </a:r>
            <a:r>
              <a:rPr lang="zh-CN"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 name="圆角矩形 39"/>
          <p:cNvSpPr/>
          <p:nvPr/>
        </p:nvSpPr>
        <p:spPr>
          <a:xfrm>
            <a:off x="7012107" y="2892995"/>
            <a:ext cx="2314992" cy="709539"/>
          </a:xfrm>
          <a:prstGeom prst="roundRect">
            <a:avLst>
              <a:gd name="adj" fmla="val 0"/>
            </a:avLst>
          </a:prstGeom>
          <a:noFill/>
          <a:ln w="15875" cmpd="sng">
            <a:solidFill>
              <a:schemeClr val="bg1">
                <a:lumMod val="50000"/>
              </a:schemeClr>
            </a:solidFill>
            <a:prstDash val="sysDash"/>
          </a:ln>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1218565" rtl="0" eaLnBrk="1" latinLnBrk="0" hangingPunct="1">
              <a:defRPr sz="2400" kern="1200">
                <a:solidFill>
                  <a:schemeClr val="lt1"/>
                </a:solidFill>
                <a:latin typeface="+mn-lt"/>
                <a:ea typeface="+mn-ea"/>
                <a:cs typeface="+mn-cs"/>
              </a:defRPr>
            </a:lvl1pPr>
            <a:lvl2pPr marL="609600" algn="l" defTabSz="1218565" rtl="0" eaLnBrk="1" latinLnBrk="0" hangingPunct="1">
              <a:defRPr sz="2400" kern="1200">
                <a:solidFill>
                  <a:schemeClr val="lt1"/>
                </a:solidFill>
                <a:latin typeface="+mn-lt"/>
                <a:ea typeface="+mn-ea"/>
                <a:cs typeface="+mn-cs"/>
              </a:defRPr>
            </a:lvl2pPr>
            <a:lvl3pPr marL="1219200" algn="l" defTabSz="1218565" rtl="0" eaLnBrk="1" latinLnBrk="0" hangingPunct="1">
              <a:defRPr sz="2400" kern="1200">
                <a:solidFill>
                  <a:schemeClr val="lt1"/>
                </a:solidFill>
                <a:latin typeface="+mn-lt"/>
                <a:ea typeface="+mn-ea"/>
                <a:cs typeface="+mn-cs"/>
              </a:defRPr>
            </a:lvl3pPr>
            <a:lvl4pPr marL="1828165" algn="l" defTabSz="1218565" rtl="0" eaLnBrk="1" latinLnBrk="0" hangingPunct="1">
              <a:defRPr sz="2400" kern="1200">
                <a:solidFill>
                  <a:schemeClr val="lt1"/>
                </a:solidFill>
                <a:latin typeface="+mn-lt"/>
                <a:ea typeface="+mn-ea"/>
                <a:cs typeface="+mn-cs"/>
              </a:defRPr>
            </a:lvl4pPr>
            <a:lvl5pPr marL="2437765" algn="l" defTabSz="1218565" rtl="0" eaLnBrk="1" latinLnBrk="0" hangingPunct="1">
              <a:defRPr sz="2400" kern="1200">
                <a:solidFill>
                  <a:schemeClr val="lt1"/>
                </a:solidFill>
                <a:latin typeface="+mn-lt"/>
                <a:ea typeface="+mn-ea"/>
                <a:cs typeface="+mn-cs"/>
              </a:defRPr>
            </a:lvl5pPr>
            <a:lvl6pPr marL="3047365" algn="l" defTabSz="1218565" rtl="0" eaLnBrk="1" latinLnBrk="0" hangingPunct="1">
              <a:defRPr sz="2400" kern="1200">
                <a:solidFill>
                  <a:schemeClr val="lt1"/>
                </a:solidFill>
                <a:latin typeface="+mn-lt"/>
                <a:ea typeface="+mn-ea"/>
                <a:cs typeface="+mn-cs"/>
              </a:defRPr>
            </a:lvl6pPr>
            <a:lvl7pPr marL="3656965" algn="l" defTabSz="1218565" rtl="0" eaLnBrk="1" latinLnBrk="0" hangingPunct="1">
              <a:defRPr sz="2400" kern="1200">
                <a:solidFill>
                  <a:schemeClr val="lt1"/>
                </a:solidFill>
                <a:latin typeface="+mn-lt"/>
                <a:ea typeface="+mn-ea"/>
                <a:cs typeface="+mn-cs"/>
              </a:defRPr>
            </a:lvl7pPr>
            <a:lvl8pPr marL="4266565" algn="l" defTabSz="1218565" rtl="0" eaLnBrk="1" latinLnBrk="0" hangingPunct="1">
              <a:defRPr sz="2400" kern="1200">
                <a:solidFill>
                  <a:schemeClr val="lt1"/>
                </a:solidFill>
                <a:latin typeface="+mn-lt"/>
                <a:ea typeface="+mn-ea"/>
                <a:cs typeface="+mn-cs"/>
              </a:defRPr>
            </a:lvl8pPr>
            <a:lvl9pPr marL="4876165" algn="l" defTabSz="1218565" rtl="0" eaLnBrk="1" latinLnBrk="0" hangingPunct="1">
              <a:defRPr sz="2400" kern="1200">
                <a:solidFill>
                  <a:schemeClr val="lt1"/>
                </a:solidFill>
                <a:latin typeface="+mn-lt"/>
                <a:ea typeface="+mn-ea"/>
                <a:cs typeface="+mn-cs"/>
              </a:defRPr>
            </a:lvl9pPr>
          </a:lstStyle>
          <a:p>
            <a:pPr algn="ct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工业</a:t>
            </a:r>
            <a:r>
              <a:rPr lang="zh-CN"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增强软件</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服务子系统集</a:t>
            </a: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研制</a:t>
            </a:r>
            <a:r>
              <a:rPr lang="zh-CN"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 name="右箭头 69"/>
          <p:cNvSpPr/>
          <p:nvPr/>
        </p:nvSpPr>
        <p:spPr>
          <a:xfrm>
            <a:off x="3641090" y="1934210"/>
            <a:ext cx="292100" cy="262255"/>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微软雅黑" panose="020B0503020204020204" pitchFamily="34" charset="-122"/>
              <a:ea typeface="微软雅黑" panose="020B0503020204020204" pitchFamily="34" charset="-122"/>
            </a:endParaRPr>
          </a:p>
        </p:txBody>
      </p:sp>
      <p:sp>
        <p:nvSpPr>
          <p:cNvPr id="67" name="右箭头 69"/>
          <p:cNvSpPr/>
          <p:nvPr/>
        </p:nvSpPr>
        <p:spPr>
          <a:xfrm>
            <a:off x="3641090" y="3610610"/>
            <a:ext cx="300990" cy="262255"/>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微软雅黑" panose="020B0503020204020204" pitchFamily="34" charset="-122"/>
              <a:ea typeface="微软雅黑" panose="020B0503020204020204" pitchFamily="34" charset="-122"/>
            </a:endParaRPr>
          </a:p>
        </p:txBody>
      </p:sp>
      <p:sp>
        <p:nvSpPr>
          <p:cNvPr id="68" name="右箭头 69"/>
          <p:cNvSpPr/>
          <p:nvPr/>
        </p:nvSpPr>
        <p:spPr>
          <a:xfrm>
            <a:off x="3646170" y="5283835"/>
            <a:ext cx="289560" cy="262255"/>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微软雅黑" panose="020B0503020204020204" pitchFamily="34" charset="-122"/>
              <a:ea typeface="微软雅黑" panose="020B0503020204020204" pitchFamily="34" charset="-122"/>
            </a:endParaRPr>
          </a:p>
        </p:txBody>
      </p:sp>
      <p:sp>
        <p:nvSpPr>
          <p:cNvPr id="69" name="矩形 23"/>
          <p:cNvSpPr>
            <a:spLocks noChangeArrowheads="1"/>
          </p:cNvSpPr>
          <p:nvPr/>
        </p:nvSpPr>
        <p:spPr bwMode="auto">
          <a:xfrm>
            <a:off x="974456" y="6108988"/>
            <a:ext cx="9971194" cy="599274"/>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a:lstStyle>
          <a:p>
            <a:pPr algn="ctr"/>
            <a:r>
              <a:rPr lang="zh-CN" altLang="en-US" sz="1600" b="1" dirty="0">
                <a:solidFill>
                  <a:srgbClr val="C00000"/>
                </a:solidFill>
                <a:latin typeface="微软雅黑" panose="020B0503020204020204" pitchFamily="34" charset="-122"/>
                <a:ea typeface="微软雅黑" panose="020B0503020204020204" pitchFamily="34" charset="-122"/>
                <a:sym typeface="+mn-ea"/>
              </a:rPr>
              <a:t>研发鸿蒙工业专属操作系统，提升自主可控能力</a:t>
            </a:r>
          </a:p>
        </p:txBody>
      </p:sp>
      <p:sp>
        <p:nvSpPr>
          <p:cNvPr id="21" name="矩形 20"/>
          <p:cNvSpPr/>
          <p:nvPr/>
        </p:nvSpPr>
        <p:spPr bwMode="auto">
          <a:xfrm>
            <a:off x="4076065" y="1703705"/>
            <a:ext cx="285115" cy="725170"/>
          </a:xfrm>
          <a:prstGeom prst="rect">
            <a:avLst/>
          </a:prstGeom>
          <a:solidFill>
            <a:srgbClr val="C00000"/>
          </a:solidFill>
        </p:spPr>
        <p:txBody>
          <a:bodyPr wrap="square" lIns="0" tIns="0" rIns="0" bIns="0" rtlCol="0" anchor="ctr">
            <a:noAutofit/>
          </a:bodyPr>
          <a:lstStyle/>
          <a:p>
            <a:pPr lvl="0" algn="ctr">
              <a:buClrTx/>
              <a:buSzTx/>
              <a:buFontTx/>
            </a:pPr>
            <a:r>
              <a:rPr lang="zh-CN" altLang="en-US" sz="1300" b="1" dirty="0">
                <a:solidFill>
                  <a:schemeClr val="bg1"/>
                </a:solidFill>
                <a:latin typeface="微软雅黑" panose="020B0503020204020204" pitchFamily="34" charset="-122"/>
                <a:ea typeface="微软雅黑" panose="020B0503020204020204" pitchFamily="34" charset="-122"/>
                <a:sym typeface="+mn-ea"/>
              </a:rPr>
              <a:t>应用层</a:t>
            </a:r>
          </a:p>
        </p:txBody>
      </p:sp>
      <p:sp>
        <p:nvSpPr>
          <p:cNvPr id="17" name="矩形 16"/>
          <p:cNvSpPr/>
          <p:nvPr/>
        </p:nvSpPr>
        <p:spPr bwMode="auto">
          <a:xfrm>
            <a:off x="4076065" y="2925445"/>
            <a:ext cx="285115" cy="1533525"/>
          </a:xfrm>
          <a:prstGeom prst="rect">
            <a:avLst/>
          </a:prstGeom>
          <a:solidFill>
            <a:srgbClr val="C00000"/>
          </a:solidFill>
        </p:spPr>
        <p:txBody>
          <a:bodyPr wrap="square" lIns="0" tIns="0" rIns="0" bIns="0" rtlCol="0" anchor="ctr">
            <a:noAutofit/>
          </a:bodyPr>
          <a:lstStyle/>
          <a:p>
            <a:pPr lvl="0" algn="ctr">
              <a:buClrTx/>
              <a:buSzTx/>
              <a:buFontTx/>
            </a:pPr>
            <a:r>
              <a:rPr lang="zh-CN" altLang="en-US" sz="1300" b="1" dirty="0">
                <a:solidFill>
                  <a:schemeClr val="bg1"/>
                </a:solidFill>
                <a:latin typeface="微软雅黑" panose="020B0503020204020204" pitchFamily="34" charset="-122"/>
                <a:ea typeface="微软雅黑" panose="020B0503020204020204" pitchFamily="34" charset="-122"/>
                <a:sym typeface="+mn-ea"/>
              </a:rPr>
              <a:t>系统服务框架层</a:t>
            </a:r>
          </a:p>
        </p:txBody>
      </p:sp>
      <p:sp>
        <p:nvSpPr>
          <p:cNvPr id="18" name="矩形 17"/>
          <p:cNvSpPr/>
          <p:nvPr/>
        </p:nvSpPr>
        <p:spPr bwMode="auto">
          <a:xfrm>
            <a:off x="4076065" y="5051425"/>
            <a:ext cx="285115" cy="725170"/>
          </a:xfrm>
          <a:prstGeom prst="rect">
            <a:avLst/>
          </a:prstGeom>
          <a:solidFill>
            <a:srgbClr val="C00000"/>
          </a:solidFill>
        </p:spPr>
        <p:txBody>
          <a:bodyPr wrap="square" lIns="0" tIns="0" rIns="0" bIns="0" rtlCol="0" anchor="ctr">
            <a:noAutofit/>
          </a:bodyPr>
          <a:lstStyle/>
          <a:p>
            <a:pPr lvl="0" algn="ctr">
              <a:buClrTx/>
              <a:buSzTx/>
              <a:buFontTx/>
            </a:pPr>
            <a:r>
              <a:rPr lang="zh-CN" altLang="en-US" sz="1300" b="1" dirty="0">
                <a:solidFill>
                  <a:schemeClr val="bg1"/>
                </a:solidFill>
                <a:latin typeface="微软雅黑" panose="020B0503020204020204" pitchFamily="34" charset="-122"/>
                <a:ea typeface="微软雅黑" panose="020B0503020204020204" pitchFamily="34" charset="-122"/>
                <a:sym typeface="+mn-ea"/>
              </a:rPr>
              <a:t>内核层</a:t>
            </a:r>
          </a:p>
        </p:txBody>
      </p:sp>
    </p:spTree>
  </p:cSld>
  <p:clrMapOvr>
    <a:overrideClrMapping bg1="lt1" tx1="dk1" bg2="lt2" tx2="dk2" accent1="accent1" accent2="accent2" accent3="accent3" accent4="accent4" accent5="accent5" accent6="accent6" hlink="hlink" folHlink="folHlink"/>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a"/>
  <p:tag name="KSO_WM_UNIT_INDEX" val="1_2_1"/>
  <p:tag name="KSO_WM_UNIT_ID" val="diagram20188553_2*o_h_a*1_2_1"/>
  <p:tag name="KSO_WM_UNIT_LAYERLEVEL" val="1_1_1"/>
  <p:tag name="KSO_WM_UNIT_VALUE" val="6"/>
  <p:tag name="KSO_WM_UNIT_HIGHLIGHT" val="0"/>
  <p:tag name="KSO_WM_UNIT_COMPATIBLE" val="0"/>
  <p:tag name="KSO_WM_BEAUTIFY_FLAG" val="#wm#"/>
  <p:tag name="KSO_WM_TAG_VERSION" val="1.0"/>
  <p:tag name="KSO_WM_DIAGRAM_GROUP_CODE" val="o1-1"/>
  <p:tag name="KSO_WM_UNIT_PRESET_TEXT" val="添加标题"/>
  <p:tag name="KSO_WM_UNIT_ISCONTENTSTITLE" val="0"/>
  <p:tag name="KSO_WM_UNIT_NOCLEAR" val="0"/>
  <p:tag name="KSO_WM_UNIT_DIAGRAM_ISNUMVISUAL" val="0"/>
  <p:tag name="KSO_WM_UNIT_DIAGRAM_ISREFERUNIT" val="0"/>
  <p:tag name="KSO_WM_UNIT_TEXT_FILL_FORE_SCHEMECOLOR_INDEX" val="6"/>
  <p:tag name="KSO_WM_UNIT_TEXT_FILL_TYPE" val="1"/>
  <p:tag name="KSO_WM_FULL_TEXT_BEAUTIFY_COPY_ID" val="59"/>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a"/>
  <p:tag name="KSO_WM_UNIT_INDEX" val="1_3_1"/>
  <p:tag name="KSO_WM_UNIT_ID" val="diagram20188553_2*o_h_a*1_3_1"/>
  <p:tag name="KSO_WM_UNIT_LAYERLEVEL" val="1_1_1"/>
  <p:tag name="KSO_WM_UNIT_VALUE" val="6"/>
  <p:tag name="KSO_WM_UNIT_HIGHLIGHT" val="0"/>
  <p:tag name="KSO_WM_UNIT_COMPATIBLE" val="0"/>
  <p:tag name="KSO_WM_BEAUTIFY_FLAG" val="#wm#"/>
  <p:tag name="KSO_WM_TAG_VERSION" val="1.0"/>
  <p:tag name="KSO_WM_DIAGRAM_GROUP_CODE" val="o1-1"/>
  <p:tag name="KSO_WM_UNIT_PRESET_TEXT" val="添加标题"/>
  <p:tag name="KSO_WM_UNIT_ISCONTENTSTITLE" val="0"/>
  <p:tag name="KSO_WM_UNIT_NOCLEAR" val="0"/>
  <p:tag name="KSO_WM_UNIT_DIAGRAM_ISNUMVISUAL" val="0"/>
  <p:tag name="KSO_WM_UNIT_DIAGRAM_ISREFERUNIT" val="0"/>
  <p:tag name="KSO_WM_UNIT_TEXT_FILL_FORE_SCHEMECOLOR_INDEX" val="7"/>
  <p:tag name="KSO_WM_UNIT_TEXT_FILL_TYPE" val="1"/>
  <p:tag name="KSO_WM_FULL_TEXT_BEAUTIFY_COPY_ID" val="70"/>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3_3"/>
  <p:tag name="KSO_WM_UNIT_ID" val="diagram20188553_2*o_h_i*1_3_3"/>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FULL_TEXT_BEAUTIFY_COPY_ID" val="73"/>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79"/>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1_3"/>
  <p:tag name="KSO_WM_UNIT_ID" val="diagram20188553_2*o_h_i*1_1_3"/>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5"/>
  <p:tag name="KSO_WM_UNIT_LINE_FILL_TYPE" val="2"/>
  <p:tag name="KSO_WM_FULL_TEXT_BEAUTIFY_COPY_ID" val="65"/>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1_4"/>
  <p:tag name="KSO_WM_UNIT_ID" val="diagram20188553_2*o_h_i*1_1_4"/>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5"/>
  <p:tag name="KSO_WM_UNIT_LINE_FILL_TYPE" val="2"/>
  <p:tag name="KSO_WM_FULL_TEXT_BEAUTIFY_COPY_ID" val="66"/>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3_1"/>
  <p:tag name="KSO_WM_UNIT_ID" val="diagram20188553_2*o_h_i*1_3_1"/>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7"/>
  <p:tag name="KSO_WM_UNIT_LINE_FILL_TYPE" val="2"/>
  <p:tag name="KSO_WM_FULL_TEXT_BEAUTIFY_COPY_ID" val="7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3_2"/>
  <p:tag name="KSO_WM_UNIT_ID" val="diagram20188553_2*o_h_i*1_3_2"/>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7"/>
  <p:tag name="KSO_WM_UNIT_LINE_FILL_TYPE" val="2"/>
  <p:tag name="KSO_WM_FULL_TEXT_BEAUTIFY_COPY_ID" val="72"/>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1_1"/>
  <p:tag name="KSO_WM_UNIT_ID" val="diagram20188553_2*o_h_i*1_1_1"/>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5"/>
  <p:tag name="KSO_WM_UNIT_LINE_FILL_TYPE" val="2"/>
  <p:tag name="KSO_WM_FULL_TEXT_BEAUTIFY_COPY_ID" val="56"/>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2_2"/>
  <p:tag name="KSO_WM_UNIT_ID" val="diagram20188553_2*o_h_i*1_2_2"/>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6"/>
  <p:tag name="KSO_WM_UNIT_LINE_FILL_TYPE" val="2"/>
  <p:tag name="KSO_WM_FULL_TEXT_BEAUTIFY_COPY_ID" val="57"/>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3_4"/>
  <p:tag name="KSO_WM_UNIT_ID" val="diagram20188553_2*o_h_i*1_3_4"/>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7"/>
  <p:tag name="KSO_WM_UNIT_LINE_FILL_TYPE" val="2"/>
  <p:tag name="KSO_WM_FULL_TEXT_BEAUTIFY_COPY_ID" val="58"/>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2_3"/>
  <p:tag name="KSO_WM_UNIT_ID" val="diagram20188553_2*o_h_i*1_2_3"/>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6"/>
  <p:tag name="KSO_WM_UNIT_LINE_FILL_TYPE" val="2"/>
  <p:tag name="KSO_WM_FULL_TEXT_BEAUTIFY_COPY_ID" val="6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3_5"/>
  <p:tag name="KSO_WM_UNIT_ID" val="diagram20188553_2*o_h_i*1_3_5"/>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4"/>
  <p:tag name="KSO_WM_UNIT_TEXT_FILL_TYPE" val="1"/>
  <p:tag name="KSO_WM_FULL_TEXT_BEAUTIFY_COPY_ID" val="53"/>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1_2"/>
  <p:tag name="KSO_WM_UNIT_ID" val="diagram20188553_2*o_h_i*1_1_2"/>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FULL_TEXT_BEAUTIFY_COPY_ID" val="54"/>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2_1"/>
  <p:tag name="KSO_WM_UNIT_ID" val="diagram20188553_2*o_h_i*1_2_1"/>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4"/>
  <p:tag name="KSO_WM_UNIT_TEXT_FILL_TYPE" val="1"/>
  <p:tag name="KSO_WM_FULL_TEXT_BEAUTIFY_COPY_ID" val="55"/>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2_4"/>
  <p:tag name="KSO_WM_UNIT_ID" val="diagram20188553_2*o_h_i*1_2_4"/>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6"/>
  <p:tag name="KSO_WM_UNIT_LINE_FILL_TYPE" val="2"/>
  <p:tag name="KSO_WM_FULL_TEXT_BEAUTIFY_COPY_ID" val="61"/>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73a940d7-15bb-4bcb-b24c-6dbe607b74d8}"/>
  <p:tag name="TABLE_ENDDRAG_ORIGIN_RECT" val="919*199"/>
  <p:tag name="TABLE_ENDDRAG_RECT" val="25*97*919*19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2_4"/>
  <p:tag name="KSO_WM_UNIT_ID" val="diagram20188553_2*o_h_i*1_2_4"/>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LINE_FORE_SCHEMECOLOR_INDEX" val="6"/>
  <p:tag name="KSO_WM_UNIT_LINE_FILL_TYPE" val="2"/>
  <p:tag name="KSO_WM_FULL_TEXT_BEAUTIFY_COPY_ID" val="6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f"/>
  <p:tag name="KSO_WM_UNIT_INDEX" val="1_2_1"/>
  <p:tag name="KSO_WM_UNIT_ID" val="diagram20188553_2*o_h_f*1_2_1"/>
  <p:tag name="KSO_WM_UNIT_LAYERLEVEL" val="1_1_1"/>
  <p:tag name="KSO_WM_UNIT_VALUE" val="42"/>
  <p:tag name="KSO_WM_UNIT_HIGHLIGHT" val="0"/>
  <p:tag name="KSO_WM_UNIT_COMPATIBLE" val="0"/>
  <p:tag name="KSO_WM_BEAUTIFY_FLAG" val="#wm#"/>
  <p:tag name="KSO_WM_TAG_VERSION" val="1.0"/>
  <p:tag name="KSO_WM_DIAGRAM_GROUP_CODE" val="o1-1"/>
  <p:tag name="KSO_WM_UNIT_PRESET_TEXT" val="单击此处添加文本具体内容"/>
  <p:tag name="KSO_WM_UNIT_NOCLEAR" val="0"/>
  <p:tag name="KSO_WM_UNIT_DIAGRAM_ISNUMVISUAL" val="0"/>
  <p:tag name="KSO_WM_UNIT_DIAGRAM_ISREFERUNIT" val="0"/>
  <p:tag name="KSO_WM_UNIT_TEXT_FILL_FORE_SCHEMECOLOR_INDEX" val="13"/>
  <p:tag name="KSO_WM_UNIT_TEXT_FILL_TYPE" val="1"/>
  <p:tag name="KSO_WM_FULL_TEXT_BEAUTIFY_COPY_ID" val="62"/>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2_5"/>
  <p:tag name="KSO_WM_UNIT_ID" val="diagram20188553_2*o_h_i*1_2_5"/>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FULL_TEXT_BEAUTIFY_COPY_ID" val="63"/>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a"/>
  <p:tag name="KSO_WM_UNIT_INDEX" val="1_1_1"/>
  <p:tag name="KSO_WM_UNIT_ID" val="diagram20188553_2*o_h_a*1_1_1"/>
  <p:tag name="KSO_WM_UNIT_LAYERLEVEL" val="1_1_1"/>
  <p:tag name="KSO_WM_UNIT_VALUE" val="6"/>
  <p:tag name="KSO_WM_UNIT_HIGHLIGHT" val="0"/>
  <p:tag name="KSO_WM_UNIT_COMPATIBLE" val="0"/>
  <p:tag name="KSO_WM_BEAUTIFY_FLAG" val="#wm#"/>
  <p:tag name="KSO_WM_TAG_VERSION" val="1.0"/>
  <p:tag name="KSO_WM_DIAGRAM_GROUP_CODE" val="o1-1"/>
  <p:tag name="KSO_WM_UNIT_PRESET_TEXT" val="添加标题"/>
  <p:tag name="KSO_WM_UNIT_ISCONTENTSTITLE" val="0"/>
  <p:tag name="KSO_WM_UNIT_NOCLEAR" val="0"/>
  <p:tag name="KSO_WM_UNIT_DIAGRAM_ISNUMVISUAL" val="0"/>
  <p:tag name="KSO_WM_UNIT_DIAGRAM_ISREFERUNIT" val="0"/>
  <p:tag name="KSO_WM_UNIT_TEXT_FILL_FORE_SCHEMECOLOR_INDEX" val="5"/>
  <p:tag name="KSO_WM_UNIT_TEXT_FILL_TYPE" val="1"/>
  <p:tag name="KSO_WM_FULL_TEXT_BEAUTIFY_COPY_ID" val="64"/>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f"/>
  <p:tag name="KSO_WM_UNIT_INDEX" val="1_1_1"/>
  <p:tag name="KSO_WM_UNIT_ID" val="diagram20188553_2*o_h_f*1_1_1"/>
  <p:tag name="KSO_WM_UNIT_LAYERLEVEL" val="1_1_1"/>
  <p:tag name="KSO_WM_UNIT_VALUE" val="56"/>
  <p:tag name="KSO_WM_UNIT_HIGHLIGHT" val="0"/>
  <p:tag name="KSO_WM_UNIT_COMPATIBLE" val="0"/>
  <p:tag name="KSO_WM_BEAUTIFY_FLAG" val="#wm#"/>
  <p:tag name="KSO_WM_TAG_VERSION" val="1.0"/>
  <p:tag name="KSO_WM_DIAGRAM_GROUP_CODE" val="o1-1"/>
  <p:tag name="KSO_WM_UNIT_PRESET_TEXT" val="单击此处添加文本具体内容"/>
  <p:tag name="KSO_WM_UNIT_NOCLEAR" val="0"/>
  <p:tag name="KSO_WM_UNIT_DIAGRAM_ISNUMVISUAL" val="0"/>
  <p:tag name="KSO_WM_UNIT_DIAGRAM_ISREFERUNIT" val="0"/>
  <p:tag name="KSO_WM_UNIT_TEXT_FILL_FORE_SCHEMECOLOR_INDEX" val="13"/>
  <p:tag name="KSO_WM_UNIT_TEXT_FILL_TYPE" val="1"/>
  <p:tag name="KSO_WM_FULL_TEXT_BEAUTIFY_COPY_ID" val="6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f"/>
  <p:tag name="KSO_WM_UNIT_INDEX" val="1_3_1"/>
  <p:tag name="KSO_WM_UNIT_ID" val="diagram20188553_2*o_h_f*1_3_1"/>
  <p:tag name="KSO_WM_UNIT_LAYERLEVEL" val="1_1_1"/>
  <p:tag name="KSO_WM_UNIT_VALUE" val="56"/>
  <p:tag name="KSO_WM_UNIT_HIGHLIGHT" val="0"/>
  <p:tag name="KSO_WM_UNIT_COMPATIBLE" val="0"/>
  <p:tag name="KSO_WM_BEAUTIFY_FLAG" val="#wm#"/>
  <p:tag name="KSO_WM_TAG_VERSION" val="1.0"/>
  <p:tag name="KSO_WM_DIAGRAM_GROUP_CODE" val="o1-1"/>
  <p:tag name="KSO_WM_UNIT_PRESET_TEXT" val="单击此处添加文本具体内容"/>
  <p:tag name="KSO_WM_UNIT_NOCLEAR" val="0"/>
  <p:tag name="KSO_WM_UNIT_DIAGRAM_ISNUMVISUAL" val="0"/>
  <p:tag name="KSO_WM_UNIT_DIAGRAM_ISREFERUNIT" val="0"/>
  <p:tag name="KSO_WM_UNIT_TEXT_FILL_FORE_SCHEMECOLOR_INDEX" val="13"/>
  <p:tag name="KSO_WM_UNIT_TEXT_FILL_TYPE" val="1"/>
  <p:tag name="KSO_WM_FULL_TEXT_BEAUTIFY_COPY_ID" val="68"/>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53"/>
  <p:tag name="KSO_WM_UNIT_TYPE" val="o_h_i"/>
  <p:tag name="KSO_WM_UNIT_INDEX" val="1_1_5"/>
  <p:tag name="KSO_WM_UNIT_ID" val="diagram20188553_2*o_h_i*1_1_5"/>
  <p:tag name="KSO_WM_UNIT_LAYERLEVEL" val="1_1_1"/>
  <p:tag name="KSO_WM_BEAUTIFY_FLAG" val="#wm#"/>
  <p:tag name="KSO_WM_TAG_VERSION" val="1.0"/>
  <p:tag name="KSO_WM_DIAGRAM_GROUP_CODE" val="o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FULL_TEXT_BEAUTIFY_COPY_ID" val="6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majorFont>
      <a:minorFont>
        <a:latin typeface="Candara"/>
        <a:ea typeface=""/>
        <a:cs typeface=""/>
      </a:minorFont>
    </a:fontScheme>
    <a:fmtScheme name="波形">
      <a:fillStyleLst>
        <a:solidFill>
          <a:schemeClr val="phClr"/>
        </a:solidFill>
        <a:gradFill>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lin/>
        </a:gradFill>
        <a:blipFill rotWithShape="1">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lin/>
        </a:gradFill>
        <a:gradFill>
          <a:gsLst>
            <a:gs pos="0">
              <a:schemeClr val="phClr">
                <a:tint val="80000"/>
                <a:satMod val="300000"/>
              </a:schemeClr>
            </a:gs>
            <a:gs pos="100000">
              <a:schemeClr val="phClr">
                <a:shade val="30000"/>
                <a:satMod val="200000"/>
              </a:schemeClr>
            </a:gs>
          </a:gsLst>
          <a:lin/>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xml><?xml version="1.0" encoding="utf-8"?>
<a:themeOverride xmlns:a="http://schemas.openxmlformats.org/drawingml/2006/main">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3.xml><?xml version="1.0" encoding="utf-8"?>
<a:themeOverride xmlns:a="http://schemas.openxmlformats.org/drawingml/2006/main">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184</TotalTime>
  <Words>1718</Words>
  <Application>Microsoft Office PowerPoint</Application>
  <PresentationFormat>宽屏</PresentationFormat>
  <Paragraphs>271</Paragraphs>
  <Slides>14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微软雅黑</vt:lpstr>
      <vt:lpstr>Arial</vt:lpstr>
      <vt:lpstr>Calibri</vt:lpstr>
      <vt:lpstr>Candara</vt:lpstr>
      <vt:lpstr>Symbol</vt:lpstr>
      <vt:lpstr>Wingdings</vt:lpstr>
      <vt:lpstr>波形</vt:lpstr>
      <vt:lpstr>PowerPoint 演示文稿</vt:lpstr>
      <vt:lpstr>PowerPoint 演示文稿</vt:lpstr>
      <vt:lpstr>PowerPoint 演示文稿</vt:lpstr>
      <vt:lpstr>工业互联网SIG工作目标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Mr.Seven</dc:creator>
  <cp:lastModifiedBy>hexiangyang79@outlook.com</cp:lastModifiedBy>
  <cp:revision>1073</cp:revision>
  <dcterms:created xsi:type="dcterms:W3CDTF">2021-07-05T02:16:00Z</dcterms:created>
  <dcterms:modified xsi:type="dcterms:W3CDTF">2021-08-16T13:12:53Z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1352E074019D48B39E85BDAC7657FDF8</vt:lpwstr>
  </property>
</Properties>
</file>