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67" r:id="rId5"/>
    <p:sldId id="280" r:id="rId6"/>
    <p:sldId id="263" r:id="rId7"/>
    <p:sldId id="282" r:id="rId8"/>
    <p:sldId id="288" r:id="rId9"/>
    <p:sldId id="290" r:id="rId10"/>
    <p:sldId id="260" r:id="rId11"/>
    <p:sldId id="291" r:id="rId12"/>
    <p:sldId id="292" r:id="rId13"/>
    <p:sldId id="281" r:id="rId14"/>
    <p:sldId id="289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" userDrawn="1">
          <p15:clr>
            <a:srgbClr val="A4A3A4"/>
          </p15:clr>
        </p15:guide>
        <p15:guide id="2" orient="horz" pos="4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422" autoAdjust="0"/>
  </p:normalViewPr>
  <p:slideViewPr>
    <p:cSldViewPr snapToGrid="0">
      <p:cViewPr varScale="1">
        <p:scale>
          <a:sx n="106" d="100"/>
          <a:sy n="106" d="100"/>
        </p:scale>
        <p:origin x="732" y="78"/>
      </p:cViewPr>
      <p:guideLst>
        <p:guide orient="horz" pos="40"/>
        <p:guide orient="horz" pos="42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0EE81-6CE6-45B9-8B89-A742FD6D9F0C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C4932-88A8-4F9A-B6D0-5295D8741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790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ctoproject.org/software-overview/layers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FAB3-AF2D-48D2-9E26-97E2DD194479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60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权利：</a:t>
            </a:r>
            <a:endParaRPr lang="en-US" altLang="zh-CN" sz="1200" b="1" dirty="0" smtClean="0">
              <a:solidFill>
                <a:srgbClr val="FF000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200" b="1" dirty="0" smtClean="0">
                <a:cs typeface="+mn-ea"/>
                <a:sym typeface="+mn-lt"/>
              </a:rPr>
              <a:t>获得更多曝光机会</a:t>
            </a:r>
            <a:endParaRPr lang="en-US" altLang="zh-CN" sz="1200" b="1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200" b="1" dirty="0" smtClean="0">
                <a:cs typeface="+mn-ea"/>
                <a:sym typeface="+mn-lt"/>
              </a:rPr>
              <a:t>获得更多产品使用</a:t>
            </a:r>
            <a:endParaRPr lang="en-US" altLang="zh-CN" sz="1200" b="1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义务：</a:t>
            </a:r>
            <a:endParaRPr lang="en-US" altLang="zh-CN" sz="1200" b="1" dirty="0" smtClean="0">
              <a:solidFill>
                <a:srgbClr val="FF000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200" b="1" dirty="0" smtClean="0">
                <a:cs typeface="+mn-ea"/>
                <a:sym typeface="+mn-lt"/>
              </a:rPr>
              <a:t>SIG leader</a:t>
            </a:r>
            <a:r>
              <a:rPr lang="zh-CN" altLang="en-US" sz="1200" b="1" dirty="0" smtClean="0">
                <a:cs typeface="+mn-ea"/>
                <a:sym typeface="+mn-lt"/>
              </a:rPr>
              <a:t>看社区贡献</a:t>
            </a:r>
            <a:endParaRPr lang="en-US" altLang="zh-CN" sz="1200" b="1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200" b="1" dirty="0" smtClean="0">
                <a:cs typeface="+mn-ea"/>
                <a:sym typeface="+mn-lt"/>
              </a:rPr>
              <a:t>具备产品化能力</a:t>
            </a:r>
            <a:endParaRPr lang="en-US" altLang="zh-CN" sz="1200" b="1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200" b="1" dirty="0" smtClean="0">
                <a:cs typeface="+mn-ea"/>
                <a:sym typeface="+mn-lt"/>
              </a:rPr>
              <a:t>完善标准化能力</a:t>
            </a:r>
            <a:endParaRPr lang="en-US" altLang="zh-CN" sz="1200" b="1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200" b="1" dirty="0" smtClean="0">
                <a:cs typeface="+mn-ea"/>
                <a:sym typeface="+mn-lt"/>
              </a:rPr>
              <a:t>主导</a:t>
            </a:r>
            <a:r>
              <a:rPr lang="en-US" altLang="zh-CN" sz="1200" b="1" dirty="0" smtClean="0">
                <a:cs typeface="+mn-ea"/>
                <a:sym typeface="+mn-lt"/>
              </a:rPr>
              <a:t>PCS</a:t>
            </a:r>
            <a:r>
              <a:rPr lang="zh-CN" altLang="en-US" sz="1200" b="1" dirty="0" smtClean="0">
                <a:cs typeface="+mn-ea"/>
                <a:sym typeface="+mn-lt"/>
              </a:rPr>
              <a:t>制定</a:t>
            </a:r>
            <a:endParaRPr lang="en-US" altLang="zh-CN" sz="1200" b="1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200" b="1" dirty="0" smtClean="0">
                <a:cs typeface="+mn-ea"/>
                <a:sym typeface="+mn-lt"/>
              </a:rPr>
              <a:t>主导完善</a:t>
            </a:r>
            <a:r>
              <a:rPr lang="en-US" altLang="zh-CN" sz="1200" b="1" dirty="0" smtClean="0">
                <a:cs typeface="+mn-ea"/>
                <a:sym typeface="+mn-lt"/>
              </a:rPr>
              <a:t>XTS</a:t>
            </a:r>
            <a:r>
              <a:rPr lang="zh-CN" altLang="en-US" sz="1200" b="1" dirty="0" smtClean="0">
                <a:cs typeface="+mn-ea"/>
                <a:sym typeface="+mn-lt"/>
              </a:rPr>
              <a:t>用例</a:t>
            </a:r>
            <a:endParaRPr lang="en-US" altLang="zh-CN" sz="1200" b="1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200" b="1" dirty="0" smtClean="0">
                <a:cs typeface="+mn-ea"/>
                <a:sym typeface="+mn-lt"/>
              </a:rPr>
              <a:t>输出移植样例</a:t>
            </a:r>
            <a:endParaRPr lang="en-US" altLang="zh-CN" sz="1200" b="1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200" b="1" dirty="0" smtClean="0">
                <a:cs typeface="+mn-ea"/>
                <a:sym typeface="+mn-lt"/>
              </a:rPr>
              <a:t>丰富</a:t>
            </a:r>
            <a:r>
              <a:rPr lang="en-US" altLang="zh-CN" sz="1200" b="1" dirty="0" smtClean="0">
                <a:cs typeface="+mn-ea"/>
                <a:sym typeface="+mn-lt"/>
              </a:rPr>
              <a:t>demo</a:t>
            </a:r>
            <a:r>
              <a:rPr lang="zh-CN" altLang="en-US" sz="1200" b="1" dirty="0" smtClean="0">
                <a:cs typeface="+mn-ea"/>
                <a:sym typeface="+mn-lt"/>
              </a:rPr>
              <a:t>样例</a:t>
            </a:r>
            <a:endParaRPr lang="en-US" altLang="zh-CN" sz="1200" b="1" dirty="0" smtClean="0"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4932-88A8-4F9A-B6D0-5295D874185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012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权利：</a:t>
            </a:r>
            <a:endParaRPr lang="en-US" altLang="zh-CN" sz="1200" b="1" dirty="0" smtClean="0">
              <a:solidFill>
                <a:srgbClr val="FF000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200" b="1" dirty="0" smtClean="0">
                <a:cs typeface="+mn-ea"/>
                <a:sym typeface="+mn-lt"/>
              </a:rPr>
              <a:t>获得更多曝光机会</a:t>
            </a:r>
            <a:endParaRPr lang="en-US" altLang="zh-CN" sz="1200" b="1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200" b="1" dirty="0" smtClean="0">
                <a:cs typeface="+mn-ea"/>
                <a:sym typeface="+mn-lt"/>
              </a:rPr>
              <a:t>获得更多产品使用</a:t>
            </a:r>
            <a:endParaRPr lang="en-US" altLang="zh-CN" sz="1200" b="1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200" b="1" dirty="0" smtClean="0">
                <a:solidFill>
                  <a:srgbClr val="FF0000"/>
                </a:solidFill>
                <a:cs typeface="+mn-ea"/>
                <a:sym typeface="+mn-lt"/>
              </a:rPr>
              <a:t>义务：</a:t>
            </a:r>
            <a:endParaRPr lang="en-US" altLang="zh-CN" sz="1200" b="1" dirty="0" smtClean="0">
              <a:solidFill>
                <a:srgbClr val="FF000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200" b="1" dirty="0" smtClean="0">
                <a:cs typeface="+mn-ea"/>
                <a:sym typeface="+mn-lt"/>
              </a:rPr>
              <a:t>SIG leader</a:t>
            </a:r>
            <a:r>
              <a:rPr lang="zh-CN" altLang="en-US" sz="1200" b="1" dirty="0" smtClean="0">
                <a:cs typeface="+mn-ea"/>
                <a:sym typeface="+mn-lt"/>
              </a:rPr>
              <a:t>看社区贡献</a:t>
            </a:r>
            <a:endParaRPr lang="en-US" altLang="zh-CN" sz="1200" b="1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200" b="1" dirty="0" smtClean="0">
                <a:cs typeface="+mn-ea"/>
                <a:sym typeface="+mn-lt"/>
              </a:rPr>
              <a:t>具备产品化能力</a:t>
            </a:r>
            <a:endParaRPr lang="en-US" altLang="zh-CN" sz="1200" b="1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200" b="1" dirty="0" smtClean="0">
                <a:cs typeface="+mn-ea"/>
                <a:sym typeface="+mn-lt"/>
              </a:rPr>
              <a:t>完善标准化能力</a:t>
            </a:r>
            <a:endParaRPr lang="en-US" altLang="zh-CN" sz="1200" b="1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200" b="1" dirty="0" smtClean="0">
                <a:cs typeface="+mn-ea"/>
                <a:sym typeface="+mn-lt"/>
              </a:rPr>
              <a:t>主导</a:t>
            </a:r>
            <a:r>
              <a:rPr lang="en-US" altLang="zh-CN" sz="1200" b="1" dirty="0" smtClean="0">
                <a:cs typeface="+mn-ea"/>
                <a:sym typeface="+mn-lt"/>
              </a:rPr>
              <a:t>PCS</a:t>
            </a:r>
            <a:r>
              <a:rPr lang="zh-CN" altLang="en-US" sz="1200" b="1" dirty="0" smtClean="0">
                <a:cs typeface="+mn-ea"/>
                <a:sym typeface="+mn-lt"/>
              </a:rPr>
              <a:t>制定</a:t>
            </a:r>
            <a:endParaRPr lang="en-US" altLang="zh-CN" sz="1200" b="1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200" b="1" dirty="0" smtClean="0">
                <a:cs typeface="+mn-ea"/>
                <a:sym typeface="+mn-lt"/>
              </a:rPr>
              <a:t>主导完善</a:t>
            </a:r>
            <a:r>
              <a:rPr lang="en-US" altLang="zh-CN" sz="1200" b="1" dirty="0" smtClean="0">
                <a:cs typeface="+mn-ea"/>
                <a:sym typeface="+mn-lt"/>
              </a:rPr>
              <a:t>XTS</a:t>
            </a:r>
            <a:r>
              <a:rPr lang="zh-CN" altLang="en-US" sz="1200" b="1" dirty="0" smtClean="0">
                <a:cs typeface="+mn-ea"/>
                <a:sym typeface="+mn-lt"/>
              </a:rPr>
              <a:t>用例</a:t>
            </a:r>
            <a:endParaRPr lang="en-US" altLang="zh-CN" sz="1200" b="1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200" b="1" dirty="0" smtClean="0">
                <a:cs typeface="+mn-ea"/>
                <a:sym typeface="+mn-lt"/>
              </a:rPr>
              <a:t>输出移植样例</a:t>
            </a:r>
            <a:endParaRPr lang="en-US" altLang="zh-CN" sz="1200" b="1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200" b="1" dirty="0" smtClean="0">
                <a:cs typeface="+mn-ea"/>
                <a:sym typeface="+mn-lt"/>
              </a:rPr>
              <a:t>丰富</a:t>
            </a:r>
            <a:r>
              <a:rPr lang="en-US" altLang="zh-CN" sz="1200" b="1" dirty="0" smtClean="0">
                <a:cs typeface="+mn-ea"/>
                <a:sym typeface="+mn-lt"/>
              </a:rPr>
              <a:t>demo</a:t>
            </a:r>
            <a:r>
              <a:rPr lang="zh-CN" altLang="en-US" sz="1200" b="1" dirty="0" smtClean="0">
                <a:cs typeface="+mn-ea"/>
                <a:sym typeface="+mn-lt"/>
              </a:rPr>
              <a:t>样例</a:t>
            </a:r>
            <a:endParaRPr lang="en-US" altLang="zh-CN" sz="1200" b="1" dirty="0" smtClean="0"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4932-88A8-4F9A-B6D0-5295D874185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488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zh-CN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Yocto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中对于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的维护流程是怎样的？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BSP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维护者如何审查三方贡献的代码？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Yocto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项目中的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大题分为：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Yocto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官方提供的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，和三方芯片厂商提供的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BSP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Yocto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官方的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t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等不同架构，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Yocto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官方给每个架构都提供了一个对应的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。官方也提供了一些针对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QEMU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BSP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t"/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Yocto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官方通过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版本更新的方式来维护这些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BSP 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t"/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Yocto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maintainer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负责审核对这些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的代码贡献，并将其整合在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版本中更新。所有代码都会自动构建和自动测试。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三方芯片厂商的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t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三方芯片厂商会在</a:t>
            </a:r>
            <a:r>
              <a:rPr lang="en-US" altLang="zh-CN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yocto</a:t>
            </a:r>
            <a:r>
              <a:rPr lang="en-US" altLang="zh-CN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layer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中提供自己芯片的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包。这些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的例子有：</a:t>
            </a:r>
            <a:r>
              <a:rPr lang="en-US" altLang="zh-CN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meta-intel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meta-</a:t>
            </a:r>
            <a:r>
              <a:rPr lang="en-US" altLang="zh-CN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nxp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meta-</a:t>
            </a:r>
            <a:r>
              <a:rPr lang="en-US" altLang="zh-CN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等等。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t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芯片厂商是自家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（比如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负责维护</a:t>
            </a:r>
            <a:r>
              <a:rPr lang="en-US" altLang="zh-CN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meta-intel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负责维护</a:t>
            </a:r>
            <a:r>
              <a:rPr lang="en-US" altLang="zh-CN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meta-</a:t>
            </a:r>
            <a:r>
              <a:rPr lang="en-US" altLang="zh-CN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t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这些三方芯片厂商在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yocto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中提供的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，并不算是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yocto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官方的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，只能算是在官方上的补充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t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为了保证这些三方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的质量，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yocto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官方提供了相关兼容性规范和测试要求。所有三方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必须遵守这些规范和要求，确保其不会与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yocto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中的其他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冲突。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t"/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Yocto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官方也为符合规范和要求的三方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t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符合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Yocto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兼容性规范的三方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BSP</a:t>
            </a:r>
            <a:r>
              <a:rPr lang="en-US" altLang="zh-CN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ttps://www.yoctoproject.org/software-overview/layers/"/>
              </a:rPr>
              <a:t>列表</a:t>
            </a:r>
            <a:endParaRPr lang="zh-CN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4932-88A8-4F9A-B6D0-5295D874185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49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4932-88A8-4F9A-B6D0-5295D874185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998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4932-88A8-4F9A-B6D0-5295D874185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57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" userDrawn="1">
          <p15:clr>
            <a:srgbClr val="F26B43"/>
          </p15:clr>
        </p15:guide>
        <p15:guide id="2" orient="horz" pos="4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docs.opendev.org/opendev/system-config/latest/third_party.html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yoctoproject.org/software-overview/layers/" TargetMode="External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wmf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__1.docx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三方芯片社区主干准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入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/>
            </a:r>
            <a:b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规范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533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29244" y="224945"/>
            <a:ext cx="11862757" cy="501597"/>
          </a:xfrm>
          <a:prstGeom prst="rect">
            <a:avLst/>
          </a:prstGeom>
        </p:spPr>
        <p:txBody>
          <a:bodyPr vert="horz" lIns="121912" tIns="60956" rIns="121912" bIns="60956" rtlCol="0" anchor="ctr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 defTabSz="1218906" eaLnBrk="0" fontAlgn="base" hangingPunct="0">
              <a:spcAft>
                <a:spcPct val="0"/>
              </a:spcAft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工程工具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" name="î$1íď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A015DDB9-5C93-484B-8083-66AFBF195157}"/>
              </a:ext>
            </a:extLst>
          </p:cNvPr>
          <p:cNvGrpSpPr>
            <a:grpSpLocks noChangeAspect="1"/>
          </p:cNvGrpSpPr>
          <p:nvPr/>
        </p:nvGrpSpPr>
        <p:grpSpPr>
          <a:xfrm>
            <a:off x="634243" y="731499"/>
            <a:ext cx="11343492" cy="5949958"/>
            <a:chOff x="634243" y="1491979"/>
            <a:chExt cx="11343492" cy="5949958"/>
          </a:xfrm>
        </p:grpSpPr>
        <p:sp>
          <p:nvSpPr>
            <p:cNvPr id="9" name="ïṣlïďe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562EB02C-1F54-4BD2-8FD7-4526B5A0786C}"/>
                </a:ext>
              </a:extLst>
            </p:cNvPr>
            <p:cNvSpPr txBox="1"/>
            <p:nvPr/>
          </p:nvSpPr>
          <p:spPr>
            <a:xfrm>
              <a:off x="683265" y="1491979"/>
              <a:ext cx="10845800" cy="5640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000" dirty="0">
                  <a:cs typeface="+mn-ea"/>
                  <a:sym typeface="+mn-lt"/>
                </a:rPr>
                <a:t>随着典型解决方案标准化能力后，会有更多的芯片进入社区，社区</a:t>
              </a:r>
              <a:r>
                <a:rPr lang="en-US" altLang="zh-CN" sz="2000" dirty="0">
                  <a:cs typeface="+mn-ea"/>
                  <a:sym typeface="+mn-lt"/>
                </a:rPr>
                <a:t>CI</a:t>
              </a:r>
              <a:r>
                <a:rPr lang="zh-CN" altLang="en-US" sz="2000" dirty="0">
                  <a:cs typeface="+mn-ea"/>
                  <a:sym typeface="+mn-lt"/>
                </a:rPr>
                <a:t>难以支撑所有单板看护</a:t>
              </a:r>
              <a:r>
                <a:rPr lang="zh-CN" altLang="en-US" sz="2000" dirty="0" smtClean="0">
                  <a:cs typeface="+mn-ea"/>
                  <a:sym typeface="+mn-lt"/>
                </a:rPr>
                <a:t>。</a:t>
              </a:r>
              <a:endParaRPr lang="en-US" altLang="zh-CN" sz="2000" dirty="0" smtClean="0">
                <a:cs typeface="+mn-ea"/>
                <a:sym typeface="+mn-lt"/>
              </a:endParaRPr>
            </a:p>
          </p:txBody>
        </p:sp>
        <p:sp>
          <p:nvSpPr>
            <p:cNvPr id="10" name="iŝḷiḍe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BB7584C1-E583-4085-9929-134A6A8D3CAA}"/>
                </a:ext>
              </a:extLst>
            </p:cNvPr>
            <p:cNvSpPr/>
            <p:nvPr/>
          </p:nvSpPr>
          <p:spPr>
            <a:xfrm>
              <a:off x="673100" y="2995386"/>
              <a:ext cx="10845800" cy="215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ïṥľïďè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E654AD65-F15C-4F0C-9ABE-CA9CE2DA3CED}"/>
                </a:ext>
              </a:extLst>
            </p:cNvPr>
            <p:cNvSpPr/>
            <p:nvPr/>
          </p:nvSpPr>
          <p:spPr bwMode="auto">
            <a:xfrm>
              <a:off x="1296146" y="2666704"/>
              <a:ext cx="787032" cy="873264"/>
            </a:xfrm>
            <a:custGeom>
              <a:avLst/>
              <a:gdLst>
                <a:gd name="T0" fmla="*/ 668 w 1369"/>
                <a:gd name="T1" fmla="*/ 0 h 1519"/>
                <a:gd name="T2" fmla="*/ 702 w 1369"/>
                <a:gd name="T3" fmla="*/ 0 h 1519"/>
                <a:gd name="T4" fmla="*/ 736 w 1369"/>
                <a:gd name="T5" fmla="*/ 7 h 1519"/>
                <a:gd name="T6" fmla="*/ 768 w 1369"/>
                <a:gd name="T7" fmla="*/ 21 h 1519"/>
                <a:gd name="T8" fmla="*/ 1284 w 1369"/>
                <a:gd name="T9" fmla="*/ 318 h 1519"/>
                <a:gd name="T10" fmla="*/ 1313 w 1369"/>
                <a:gd name="T11" fmla="*/ 339 h 1519"/>
                <a:gd name="T12" fmla="*/ 1337 w 1369"/>
                <a:gd name="T13" fmla="*/ 364 h 1519"/>
                <a:gd name="T14" fmla="*/ 1354 w 1369"/>
                <a:gd name="T15" fmla="*/ 395 h 1519"/>
                <a:gd name="T16" fmla="*/ 1364 w 1369"/>
                <a:gd name="T17" fmla="*/ 429 h 1519"/>
                <a:gd name="T18" fmla="*/ 1369 w 1369"/>
                <a:gd name="T19" fmla="*/ 465 h 1519"/>
                <a:gd name="T20" fmla="*/ 1369 w 1369"/>
                <a:gd name="T21" fmla="*/ 1054 h 1519"/>
                <a:gd name="T22" fmla="*/ 1364 w 1369"/>
                <a:gd name="T23" fmla="*/ 1090 h 1519"/>
                <a:gd name="T24" fmla="*/ 1354 w 1369"/>
                <a:gd name="T25" fmla="*/ 1124 h 1519"/>
                <a:gd name="T26" fmla="*/ 1337 w 1369"/>
                <a:gd name="T27" fmla="*/ 1154 h 1519"/>
                <a:gd name="T28" fmla="*/ 1313 w 1369"/>
                <a:gd name="T29" fmla="*/ 1181 h 1519"/>
                <a:gd name="T30" fmla="*/ 1284 w 1369"/>
                <a:gd name="T31" fmla="*/ 1201 h 1519"/>
                <a:gd name="T32" fmla="*/ 768 w 1369"/>
                <a:gd name="T33" fmla="*/ 1497 h 1519"/>
                <a:gd name="T34" fmla="*/ 736 w 1369"/>
                <a:gd name="T35" fmla="*/ 1512 h 1519"/>
                <a:gd name="T36" fmla="*/ 702 w 1369"/>
                <a:gd name="T37" fmla="*/ 1519 h 1519"/>
                <a:gd name="T38" fmla="*/ 668 w 1369"/>
                <a:gd name="T39" fmla="*/ 1519 h 1519"/>
                <a:gd name="T40" fmla="*/ 632 w 1369"/>
                <a:gd name="T41" fmla="*/ 1512 h 1519"/>
                <a:gd name="T42" fmla="*/ 599 w 1369"/>
                <a:gd name="T43" fmla="*/ 1497 h 1519"/>
                <a:gd name="T44" fmla="*/ 85 w 1369"/>
                <a:gd name="T45" fmla="*/ 1201 h 1519"/>
                <a:gd name="T46" fmla="*/ 56 w 1369"/>
                <a:gd name="T47" fmla="*/ 1181 h 1519"/>
                <a:gd name="T48" fmla="*/ 32 w 1369"/>
                <a:gd name="T49" fmla="*/ 1154 h 1519"/>
                <a:gd name="T50" fmla="*/ 15 w 1369"/>
                <a:gd name="T51" fmla="*/ 1124 h 1519"/>
                <a:gd name="T52" fmla="*/ 3 w 1369"/>
                <a:gd name="T53" fmla="*/ 1090 h 1519"/>
                <a:gd name="T54" fmla="*/ 0 w 1369"/>
                <a:gd name="T55" fmla="*/ 1054 h 1519"/>
                <a:gd name="T56" fmla="*/ 0 w 1369"/>
                <a:gd name="T57" fmla="*/ 465 h 1519"/>
                <a:gd name="T58" fmla="*/ 3 w 1369"/>
                <a:gd name="T59" fmla="*/ 429 h 1519"/>
                <a:gd name="T60" fmla="*/ 15 w 1369"/>
                <a:gd name="T61" fmla="*/ 395 h 1519"/>
                <a:gd name="T62" fmla="*/ 32 w 1369"/>
                <a:gd name="T63" fmla="*/ 364 h 1519"/>
                <a:gd name="T64" fmla="*/ 56 w 1369"/>
                <a:gd name="T65" fmla="*/ 339 h 1519"/>
                <a:gd name="T66" fmla="*/ 85 w 1369"/>
                <a:gd name="T67" fmla="*/ 318 h 1519"/>
                <a:gd name="T68" fmla="*/ 599 w 1369"/>
                <a:gd name="T69" fmla="*/ 21 h 1519"/>
                <a:gd name="T70" fmla="*/ 632 w 1369"/>
                <a:gd name="T71" fmla="*/ 7 h 1519"/>
                <a:gd name="T72" fmla="*/ 668 w 1369"/>
                <a:gd name="T73" fmla="*/ 0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9" h="1519">
                  <a:moveTo>
                    <a:pt x="668" y="0"/>
                  </a:moveTo>
                  <a:lnTo>
                    <a:pt x="702" y="0"/>
                  </a:lnTo>
                  <a:lnTo>
                    <a:pt x="736" y="7"/>
                  </a:lnTo>
                  <a:lnTo>
                    <a:pt x="768" y="21"/>
                  </a:lnTo>
                  <a:lnTo>
                    <a:pt x="1284" y="318"/>
                  </a:lnTo>
                  <a:lnTo>
                    <a:pt x="1313" y="339"/>
                  </a:lnTo>
                  <a:lnTo>
                    <a:pt x="1337" y="364"/>
                  </a:lnTo>
                  <a:lnTo>
                    <a:pt x="1354" y="395"/>
                  </a:lnTo>
                  <a:lnTo>
                    <a:pt x="1364" y="429"/>
                  </a:lnTo>
                  <a:lnTo>
                    <a:pt x="1369" y="465"/>
                  </a:lnTo>
                  <a:lnTo>
                    <a:pt x="1369" y="1054"/>
                  </a:lnTo>
                  <a:lnTo>
                    <a:pt x="1364" y="1090"/>
                  </a:lnTo>
                  <a:lnTo>
                    <a:pt x="1354" y="1124"/>
                  </a:lnTo>
                  <a:lnTo>
                    <a:pt x="1337" y="1154"/>
                  </a:lnTo>
                  <a:lnTo>
                    <a:pt x="1313" y="1181"/>
                  </a:lnTo>
                  <a:lnTo>
                    <a:pt x="1284" y="1201"/>
                  </a:lnTo>
                  <a:lnTo>
                    <a:pt x="768" y="1497"/>
                  </a:lnTo>
                  <a:lnTo>
                    <a:pt x="736" y="1512"/>
                  </a:lnTo>
                  <a:lnTo>
                    <a:pt x="702" y="1519"/>
                  </a:lnTo>
                  <a:lnTo>
                    <a:pt x="668" y="1519"/>
                  </a:lnTo>
                  <a:lnTo>
                    <a:pt x="632" y="1512"/>
                  </a:lnTo>
                  <a:lnTo>
                    <a:pt x="599" y="1497"/>
                  </a:lnTo>
                  <a:lnTo>
                    <a:pt x="85" y="1201"/>
                  </a:lnTo>
                  <a:lnTo>
                    <a:pt x="56" y="1181"/>
                  </a:lnTo>
                  <a:lnTo>
                    <a:pt x="32" y="1154"/>
                  </a:lnTo>
                  <a:lnTo>
                    <a:pt x="15" y="1124"/>
                  </a:lnTo>
                  <a:lnTo>
                    <a:pt x="3" y="1090"/>
                  </a:lnTo>
                  <a:lnTo>
                    <a:pt x="0" y="1054"/>
                  </a:lnTo>
                  <a:lnTo>
                    <a:pt x="0" y="465"/>
                  </a:lnTo>
                  <a:lnTo>
                    <a:pt x="3" y="429"/>
                  </a:lnTo>
                  <a:lnTo>
                    <a:pt x="15" y="395"/>
                  </a:lnTo>
                  <a:lnTo>
                    <a:pt x="32" y="364"/>
                  </a:lnTo>
                  <a:lnTo>
                    <a:pt x="56" y="339"/>
                  </a:lnTo>
                  <a:lnTo>
                    <a:pt x="85" y="318"/>
                  </a:lnTo>
                  <a:lnTo>
                    <a:pt x="599" y="21"/>
                  </a:lnTo>
                  <a:lnTo>
                    <a:pt x="632" y="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ru-RU" sz="1600" i="1" u="sng" dirty="0">
                <a:solidFill>
                  <a:schemeClr val="accent1"/>
                </a:solidFill>
              </a:endParaRPr>
            </a:p>
          </p:txBody>
        </p:sp>
        <p:grpSp>
          <p:nvGrpSpPr>
            <p:cNvPr id="13" name="íšḻidê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1A44394F-B7F3-40E3-97B3-29824FE36376}"/>
                </a:ext>
              </a:extLst>
            </p:cNvPr>
            <p:cNvGrpSpPr/>
            <p:nvPr/>
          </p:nvGrpSpPr>
          <p:grpSpPr>
            <a:xfrm>
              <a:off x="634243" y="2304950"/>
              <a:ext cx="6451606" cy="2068882"/>
              <a:chOff x="998086" y="2304950"/>
              <a:chExt cx="5448605" cy="2068882"/>
            </a:xfrm>
          </p:grpSpPr>
          <p:sp>
            <p:nvSpPr>
              <p:cNvPr id="46" name="işḻïḑê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3D360138-2A91-497C-978A-62021D69D4A0}"/>
                  </a:ext>
                </a:extLst>
              </p:cNvPr>
              <p:cNvSpPr txBox="1"/>
              <p:nvPr/>
            </p:nvSpPr>
            <p:spPr bwMode="auto">
              <a:xfrm>
                <a:off x="1039487" y="2304950"/>
                <a:ext cx="1699874" cy="36175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400" b="1" dirty="0" smtClean="0"/>
                  <a:t>Zephyr RTOS</a:t>
                </a:r>
                <a:endParaRPr lang="en-US" altLang="zh-CN" sz="1400" b="1" dirty="0"/>
              </a:p>
            </p:txBody>
          </p:sp>
          <p:sp>
            <p:nvSpPr>
              <p:cNvPr id="48" name="iśḻíďê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79BAD842-C31B-4502-9BA6-92ABE27821D0}"/>
                  </a:ext>
                </a:extLst>
              </p:cNvPr>
              <p:cNvSpPr/>
              <p:nvPr/>
            </p:nvSpPr>
            <p:spPr bwMode="auto">
              <a:xfrm>
                <a:off x="998086" y="3644849"/>
                <a:ext cx="1717044" cy="7289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b="1" dirty="0" smtClean="0"/>
                  <a:t>Pull Requests</a:t>
                </a:r>
                <a:r>
                  <a:rPr lang="zh-CN" altLang="en-US" sz="1100" dirty="0" smtClean="0"/>
                  <a:t>：</a:t>
                </a:r>
                <a:endParaRPr lang="en-US" altLang="zh-CN" sz="1100" dirty="0" smtClean="0"/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Run basic </a:t>
                </a:r>
                <a:r>
                  <a:rPr lang="en-US" altLang="zh-CN" sz="1100" dirty="0" err="1"/>
                  <a:t>sanitycheck</a:t>
                </a:r>
                <a:r>
                  <a:rPr lang="en-US" altLang="zh-CN" sz="1100" dirty="0"/>
                  <a:t> using a pre-defined set of boards and </a:t>
                </a:r>
                <a:r>
                  <a:rPr lang="en-US" altLang="zh-CN" sz="1100" dirty="0" smtClean="0"/>
                  <a:t>configurations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b="1" dirty="0" smtClean="0"/>
                  <a:t>Daily checks</a:t>
                </a:r>
                <a:r>
                  <a:rPr lang="zh-CN" altLang="en-US" sz="1100" dirty="0" smtClean="0"/>
                  <a:t>：</a:t>
                </a:r>
                <a:endParaRPr lang="en-US" altLang="zh-CN" sz="1100" dirty="0"/>
              </a:p>
            </p:txBody>
          </p:sp>
          <p:sp>
            <p:nvSpPr>
              <p:cNvPr id="55" name="iśḻíďê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79BAD842-C31B-4502-9BA6-92ABE27821D0}"/>
                  </a:ext>
                </a:extLst>
              </p:cNvPr>
              <p:cNvSpPr/>
              <p:nvPr/>
            </p:nvSpPr>
            <p:spPr bwMode="auto">
              <a:xfrm>
                <a:off x="4729647" y="3603269"/>
                <a:ext cx="1717044" cy="7289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sz="1100" dirty="0" smtClean="0"/>
                  <a:t>成立</a:t>
                </a:r>
                <a:r>
                  <a:rPr lang="zh-CN" altLang="en-US" sz="1100" dirty="0" smtClean="0">
                    <a:hlinkClick r:id="rId3"/>
                  </a:rPr>
                  <a:t>三方</a:t>
                </a:r>
                <a:r>
                  <a:rPr lang="en-US" altLang="zh-CN" sz="1100" dirty="0" smtClean="0">
                    <a:hlinkClick r:id="rId3"/>
                  </a:rPr>
                  <a:t>CI</a:t>
                </a:r>
                <a:r>
                  <a:rPr lang="zh-CN" altLang="en-US" sz="1100" dirty="0" smtClean="0"/>
                  <a:t>工作组</a:t>
                </a:r>
                <a:endParaRPr lang="en-US" altLang="zh-CN" sz="1100" dirty="0" smtClean="0"/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https://wiki.openstack.org/wiki/ThirdPartyCIWorkingGroup</a:t>
                </a:r>
                <a:endParaRPr lang="en-US" altLang="zh-CN" sz="1100" dirty="0" smtClean="0"/>
              </a:p>
            </p:txBody>
          </p:sp>
        </p:grpSp>
        <p:sp>
          <p:nvSpPr>
            <p:cNvPr id="41" name="ï$ļîdé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BE2108A2-4DA7-4300-9B52-6759EF7F2DC7}"/>
                </a:ext>
              </a:extLst>
            </p:cNvPr>
            <p:cNvSpPr txBox="1"/>
            <p:nvPr/>
          </p:nvSpPr>
          <p:spPr bwMode="auto">
            <a:xfrm>
              <a:off x="2886434" y="2304950"/>
              <a:ext cx="2012793" cy="36175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en-US" altLang="zh-CN" sz="1400" b="1" dirty="0"/>
            </a:p>
          </p:txBody>
        </p:sp>
        <p:sp>
          <p:nvSpPr>
            <p:cNvPr id="39" name="îś1îḑè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B5476D70-6E41-4ACD-91A5-2A821D482AF8}"/>
                </a:ext>
              </a:extLst>
            </p:cNvPr>
            <p:cNvSpPr/>
            <p:nvPr/>
          </p:nvSpPr>
          <p:spPr bwMode="auto">
            <a:xfrm>
              <a:off x="5702484" y="2666704"/>
              <a:ext cx="787032" cy="873264"/>
            </a:xfrm>
            <a:custGeom>
              <a:avLst/>
              <a:gdLst>
                <a:gd name="T0" fmla="*/ 668 w 1369"/>
                <a:gd name="T1" fmla="*/ 0 h 1519"/>
                <a:gd name="T2" fmla="*/ 702 w 1369"/>
                <a:gd name="T3" fmla="*/ 0 h 1519"/>
                <a:gd name="T4" fmla="*/ 736 w 1369"/>
                <a:gd name="T5" fmla="*/ 7 h 1519"/>
                <a:gd name="T6" fmla="*/ 768 w 1369"/>
                <a:gd name="T7" fmla="*/ 21 h 1519"/>
                <a:gd name="T8" fmla="*/ 1284 w 1369"/>
                <a:gd name="T9" fmla="*/ 318 h 1519"/>
                <a:gd name="T10" fmla="*/ 1313 w 1369"/>
                <a:gd name="T11" fmla="*/ 339 h 1519"/>
                <a:gd name="T12" fmla="*/ 1337 w 1369"/>
                <a:gd name="T13" fmla="*/ 364 h 1519"/>
                <a:gd name="T14" fmla="*/ 1354 w 1369"/>
                <a:gd name="T15" fmla="*/ 395 h 1519"/>
                <a:gd name="T16" fmla="*/ 1364 w 1369"/>
                <a:gd name="T17" fmla="*/ 429 h 1519"/>
                <a:gd name="T18" fmla="*/ 1369 w 1369"/>
                <a:gd name="T19" fmla="*/ 465 h 1519"/>
                <a:gd name="T20" fmla="*/ 1369 w 1369"/>
                <a:gd name="T21" fmla="*/ 1054 h 1519"/>
                <a:gd name="T22" fmla="*/ 1364 w 1369"/>
                <a:gd name="T23" fmla="*/ 1090 h 1519"/>
                <a:gd name="T24" fmla="*/ 1354 w 1369"/>
                <a:gd name="T25" fmla="*/ 1124 h 1519"/>
                <a:gd name="T26" fmla="*/ 1337 w 1369"/>
                <a:gd name="T27" fmla="*/ 1154 h 1519"/>
                <a:gd name="T28" fmla="*/ 1313 w 1369"/>
                <a:gd name="T29" fmla="*/ 1181 h 1519"/>
                <a:gd name="T30" fmla="*/ 1284 w 1369"/>
                <a:gd name="T31" fmla="*/ 1201 h 1519"/>
                <a:gd name="T32" fmla="*/ 768 w 1369"/>
                <a:gd name="T33" fmla="*/ 1497 h 1519"/>
                <a:gd name="T34" fmla="*/ 736 w 1369"/>
                <a:gd name="T35" fmla="*/ 1512 h 1519"/>
                <a:gd name="T36" fmla="*/ 702 w 1369"/>
                <a:gd name="T37" fmla="*/ 1519 h 1519"/>
                <a:gd name="T38" fmla="*/ 668 w 1369"/>
                <a:gd name="T39" fmla="*/ 1519 h 1519"/>
                <a:gd name="T40" fmla="*/ 632 w 1369"/>
                <a:gd name="T41" fmla="*/ 1512 h 1519"/>
                <a:gd name="T42" fmla="*/ 599 w 1369"/>
                <a:gd name="T43" fmla="*/ 1497 h 1519"/>
                <a:gd name="T44" fmla="*/ 85 w 1369"/>
                <a:gd name="T45" fmla="*/ 1201 h 1519"/>
                <a:gd name="T46" fmla="*/ 56 w 1369"/>
                <a:gd name="T47" fmla="*/ 1181 h 1519"/>
                <a:gd name="T48" fmla="*/ 32 w 1369"/>
                <a:gd name="T49" fmla="*/ 1154 h 1519"/>
                <a:gd name="T50" fmla="*/ 15 w 1369"/>
                <a:gd name="T51" fmla="*/ 1124 h 1519"/>
                <a:gd name="T52" fmla="*/ 3 w 1369"/>
                <a:gd name="T53" fmla="*/ 1090 h 1519"/>
                <a:gd name="T54" fmla="*/ 0 w 1369"/>
                <a:gd name="T55" fmla="*/ 1054 h 1519"/>
                <a:gd name="T56" fmla="*/ 0 w 1369"/>
                <a:gd name="T57" fmla="*/ 465 h 1519"/>
                <a:gd name="T58" fmla="*/ 3 w 1369"/>
                <a:gd name="T59" fmla="*/ 429 h 1519"/>
                <a:gd name="T60" fmla="*/ 15 w 1369"/>
                <a:gd name="T61" fmla="*/ 395 h 1519"/>
                <a:gd name="T62" fmla="*/ 32 w 1369"/>
                <a:gd name="T63" fmla="*/ 364 h 1519"/>
                <a:gd name="T64" fmla="*/ 56 w 1369"/>
                <a:gd name="T65" fmla="*/ 339 h 1519"/>
                <a:gd name="T66" fmla="*/ 85 w 1369"/>
                <a:gd name="T67" fmla="*/ 318 h 1519"/>
                <a:gd name="T68" fmla="*/ 599 w 1369"/>
                <a:gd name="T69" fmla="*/ 21 h 1519"/>
                <a:gd name="T70" fmla="*/ 632 w 1369"/>
                <a:gd name="T71" fmla="*/ 7 h 1519"/>
                <a:gd name="T72" fmla="*/ 668 w 1369"/>
                <a:gd name="T73" fmla="*/ 0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9" h="1519">
                  <a:moveTo>
                    <a:pt x="668" y="0"/>
                  </a:moveTo>
                  <a:lnTo>
                    <a:pt x="702" y="0"/>
                  </a:lnTo>
                  <a:lnTo>
                    <a:pt x="736" y="7"/>
                  </a:lnTo>
                  <a:lnTo>
                    <a:pt x="768" y="21"/>
                  </a:lnTo>
                  <a:lnTo>
                    <a:pt x="1284" y="318"/>
                  </a:lnTo>
                  <a:lnTo>
                    <a:pt x="1313" y="339"/>
                  </a:lnTo>
                  <a:lnTo>
                    <a:pt x="1337" y="364"/>
                  </a:lnTo>
                  <a:lnTo>
                    <a:pt x="1354" y="395"/>
                  </a:lnTo>
                  <a:lnTo>
                    <a:pt x="1364" y="429"/>
                  </a:lnTo>
                  <a:lnTo>
                    <a:pt x="1369" y="465"/>
                  </a:lnTo>
                  <a:lnTo>
                    <a:pt x="1369" y="1054"/>
                  </a:lnTo>
                  <a:lnTo>
                    <a:pt x="1364" y="1090"/>
                  </a:lnTo>
                  <a:lnTo>
                    <a:pt x="1354" y="1124"/>
                  </a:lnTo>
                  <a:lnTo>
                    <a:pt x="1337" y="1154"/>
                  </a:lnTo>
                  <a:lnTo>
                    <a:pt x="1313" y="1181"/>
                  </a:lnTo>
                  <a:lnTo>
                    <a:pt x="1284" y="1201"/>
                  </a:lnTo>
                  <a:lnTo>
                    <a:pt x="768" y="1497"/>
                  </a:lnTo>
                  <a:lnTo>
                    <a:pt x="736" y="1512"/>
                  </a:lnTo>
                  <a:lnTo>
                    <a:pt x="702" y="1519"/>
                  </a:lnTo>
                  <a:lnTo>
                    <a:pt x="668" y="1519"/>
                  </a:lnTo>
                  <a:lnTo>
                    <a:pt x="632" y="1512"/>
                  </a:lnTo>
                  <a:lnTo>
                    <a:pt x="599" y="1497"/>
                  </a:lnTo>
                  <a:lnTo>
                    <a:pt x="85" y="1201"/>
                  </a:lnTo>
                  <a:lnTo>
                    <a:pt x="56" y="1181"/>
                  </a:lnTo>
                  <a:lnTo>
                    <a:pt x="32" y="1154"/>
                  </a:lnTo>
                  <a:lnTo>
                    <a:pt x="15" y="1124"/>
                  </a:lnTo>
                  <a:lnTo>
                    <a:pt x="3" y="1090"/>
                  </a:lnTo>
                  <a:lnTo>
                    <a:pt x="0" y="1054"/>
                  </a:lnTo>
                  <a:lnTo>
                    <a:pt x="0" y="465"/>
                  </a:lnTo>
                  <a:lnTo>
                    <a:pt x="3" y="429"/>
                  </a:lnTo>
                  <a:lnTo>
                    <a:pt x="15" y="395"/>
                  </a:lnTo>
                  <a:lnTo>
                    <a:pt x="32" y="364"/>
                  </a:lnTo>
                  <a:lnTo>
                    <a:pt x="56" y="339"/>
                  </a:lnTo>
                  <a:lnTo>
                    <a:pt x="85" y="318"/>
                  </a:lnTo>
                  <a:lnTo>
                    <a:pt x="599" y="21"/>
                  </a:lnTo>
                  <a:lnTo>
                    <a:pt x="632" y="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ru-RU" sz="1600" i="1" u="sng" dirty="0">
                <a:solidFill>
                  <a:schemeClr val="accent1"/>
                </a:solidFill>
              </a:endParaRPr>
            </a:p>
          </p:txBody>
        </p:sp>
        <p:sp>
          <p:nvSpPr>
            <p:cNvPr id="36" name="îś1idé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C95B1551-07F3-4AF8-922A-AD7345EB6F8C}"/>
                </a:ext>
              </a:extLst>
            </p:cNvPr>
            <p:cNvSpPr txBox="1"/>
            <p:nvPr/>
          </p:nvSpPr>
          <p:spPr bwMode="auto">
            <a:xfrm>
              <a:off x="5089603" y="2304950"/>
              <a:ext cx="2012793" cy="36175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400" b="1" dirty="0"/>
                <a:t>OpenStack</a:t>
              </a:r>
            </a:p>
          </p:txBody>
        </p:sp>
        <p:sp>
          <p:nvSpPr>
            <p:cNvPr id="29" name="i$ḷiďè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CEC81DBB-7BB6-4C05-AC68-6E13375B3EC7}"/>
                </a:ext>
              </a:extLst>
            </p:cNvPr>
            <p:cNvSpPr/>
            <p:nvPr/>
          </p:nvSpPr>
          <p:spPr bwMode="auto">
            <a:xfrm>
              <a:off x="10108822" y="2666704"/>
              <a:ext cx="787032" cy="873264"/>
            </a:xfrm>
            <a:custGeom>
              <a:avLst/>
              <a:gdLst>
                <a:gd name="T0" fmla="*/ 668 w 1369"/>
                <a:gd name="T1" fmla="*/ 0 h 1519"/>
                <a:gd name="T2" fmla="*/ 702 w 1369"/>
                <a:gd name="T3" fmla="*/ 0 h 1519"/>
                <a:gd name="T4" fmla="*/ 736 w 1369"/>
                <a:gd name="T5" fmla="*/ 7 h 1519"/>
                <a:gd name="T6" fmla="*/ 768 w 1369"/>
                <a:gd name="T7" fmla="*/ 21 h 1519"/>
                <a:gd name="T8" fmla="*/ 1284 w 1369"/>
                <a:gd name="T9" fmla="*/ 318 h 1519"/>
                <a:gd name="T10" fmla="*/ 1313 w 1369"/>
                <a:gd name="T11" fmla="*/ 339 h 1519"/>
                <a:gd name="T12" fmla="*/ 1337 w 1369"/>
                <a:gd name="T13" fmla="*/ 364 h 1519"/>
                <a:gd name="T14" fmla="*/ 1354 w 1369"/>
                <a:gd name="T15" fmla="*/ 395 h 1519"/>
                <a:gd name="T16" fmla="*/ 1364 w 1369"/>
                <a:gd name="T17" fmla="*/ 429 h 1519"/>
                <a:gd name="T18" fmla="*/ 1369 w 1369"/>
                <a:gd name="T19" fmla="*/ 465 h 1519"/>
                <a:gd name="T20" fmla="*/ 1369 w 1369"/>
                <a:gd name="T21" fmla="*/ 1054 h 1519"/>
                <a:gd name="T22" fmla="*/ 1364 w 1369"/>
                <a:gd name="T23" fmla="*/ 1090 h 1519"/>
                <a:gd name="T24" fmla="*/ 1354 w 1369"/>
                <a:gd name="T25" fmla="*/ 1124 h 1519"/>
                <a:gd name="T26" fmla="*/ 1337 w 1369"/>
                <a:gd name="T27" fmla="*/ 1154 h 1519"/>
                <a:gd name="T28" fmla="*/ 1313 w 1369"/>
                <a:gd name="T29" fmla="*/ 1181 h 1519"/>
                <a:gd name="T30" fmla="*/ 1284 w 1369"/>
                <a:gd name="T31" fmla="*/ 1201 h 1519"/>
                <a:gd name="T32" fmla="*/ 768 w 1369"/>
                <a:gd name="T33" fmla="*/ 1497 h 1519"/>
                <a:gd name="T34" fmla="*/ 736 w 1369"/>
                <a:gd name="T35" fmla="*/ 1512 h 1519"/>
                <a:gd name="T36" fmla="*/ 702 w 1369"/>
                <a:gd name="T37" fmla="*/ 1519 h 1519"/>
                <a:gd name="T38" fmla="*/ 668 w 1369"/>
                <a:gd name="T39" fmla="*/ 1519 h 1519"/>
                <a:gd name="T40" fmla="*/ 632 w 1369"/>
                <a:gd name="T41" fmla="*/ 1512 h 1519"/>
                <a:gd name="T42" fmla="*/ 599 w 1369"/>
                <a:gd name="T43" fmla="*/ 1497 h 1519"/>
                <a:gd name="T44" fmla="*/ 85 w 1369"/>
                <a:gd name="T45" fmla="*/ 1201 h 1519"/>
                <a:gd name="T46" fmla="*/ 56 w 1369"/>
                <a:gd name="T47" fmla="*/ 1181 h 1519"/>
                <a:gd name="T48" fmla="*/ 32 w 1369"/>
                <a:gd name="T49" fmla="*/ 1154 h 1519"/>
                <a:gd name="T50" fmla="*/ 15 w 1369"/>
                <a:gd name="T51" fmla="*/ 1124 h 1519"/>
                <a:gd name="T52" fmla="*/ 3 w 1369"/>
                <a:gd name="T53" fmla="*/ 1090 h 1519"/>
                <a:gd name="T54" fmla="*/ 0 w 1369"/>
                <a:gd name="T55" fmla="*/ 1054 h 1519"/>
                <a:gd name="T56" fmla="*/ 0 w 1369"/>
                <a:gd name="T57" fmla="*/ 465 h 1519"/>
                <a:gd name="T58" fmla="*/ 3 w 1369"/>
                <a:gd name="T59" fmla="*/ 429 h 1519"/>
                <a:gd name="T60" fmla="*/ 15 w 1369"/>
                <a:gd name="T61" fmla="*/ 395 h 1519"/>
                <a:gd name="T62" fmla="*/ 32 w 1369"/>
                <a:gd name="T63" fmla="*/ 364 h 1519"/>
                <a:gd name="T64" fmla="*/ 56 w 1369"/>
                <a:gd name="T65" fmla="*/ 339 h 1519"/>
                <a:gd name="T66" fmla="*/ 85 w 1369"/>
                <a:gd name="T67" fmla="*/ 318 h 1519"/>
                <a:gd name="T68" fmla="*/ 599 w 1369"/>
                <a:gd name="T69" fmla="*/ 21 h 1519"/>
                <a:gd name="T70" fmla="*/ 632 w 1369"/>
                <a:gd name="T71" fmla="*/ 7 h 1519"/>
                <a:gd name="T72" fmla="*/ 668 w 1369"/>
                <a:gd name="T73" fmla="*/ 0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9" h="1519">
                  <a:moveTo>
                    <a:pt x="668" y="0"/>
                  </a:moveTo>
                  <a:lnTo>
                    <a:pt x="702" y="0"/>
                  </a:lnTo>
                  <a:lnTo>
                    <a:pt x="736" y="7"/>
                  </a:lnTo>
                  <a:lnTo>
                    <a:pt x="768" y="21"/>
                  </a:lnTo>
                  <a:lnTo>
                    <a:pt x="1284" y="318"/>
                  </a:lnTo>
                  <a:lnTo>
                    <a:pt x="1313" y="339"/>
                  </a:lnTo>
                  <a:lnTo>
                    <a:pt x="1337" y="364"/>
                  </a:lnTo>
                  <a:lnTo>
                    <a:pt x="1354" y="395"/>
                  </a:lnTo>
                  <a:lnTo>
                    <a:pt x="1364" y="429"/>
                  </a:lnTo>
                  <a:lnTo>
                    <a:pt x="1369" y="465"/>
                  </a:lnTo>
                  <a:lnTo>
                    <a:pt x="1369" y="1054"/>
                  </a:lnTo>
                  <a:lnTo>
                    <a:pt x="1364" y="1090"/>
                  </a:lnTo>
                  <a:lnTo>
                    <a:pt x="1354" y="1124"/>
                  </a:lnTo>
                  <a:lnTo>
                    <a:pt x="1337" y="1154"/>
                  </a:lnTo>
                  <a:lnTo>
                    <a:pt x="1313" y="1181"/>
                  </a:lnTo>
                  <a:lnTo>
                    <a:pt x="1284" y="1201"/>
                  </a:lnTo>
                  <a:lnTo>
                    <a:pt x="768" y="1497"/>
                  </a:lnTo>
                  <a:lnTo>
                    <a:pt x="736" y="1512"/>
                  </a:lnTo>
                  <a:lnTo>
                    <a:pt x="702" y="1519"/>
                  </a:lnTo>
                  <a:lnTo>
                    <a:pt x="668" y="1519"/>
                  </a:lnTo>
                  <a:lnTo>
                    <a:pt x="632" y="1512"/>
                  </a:lnTo>
                  <a:lnTo>
                    <a:pt x="599" y="1497"/>
                  </a:lnTo>
                  <a:lnTo>
                    <a:pt x="85" y="1201"/>
                  </a:lnTo>
                  <a:lnTo>
                    <a:pt x="56" y="1181"/>
                  </a:lnTo>
                  <a:lnTo>
                    <a:pt x="32" y="1154"/>
                  </a:lnTo>
                  <a:lnTo>
                    <a:pt x="15" y="1124"/>
                  </a:lnTo>
                  <a:lnTo>
                    <a:pt x="3" y="1090"/>
                  </a:lnTo>
                  <a:lnTo>
                    <a:pt x="0" y="1054"/>
                  </a:lnTo>
                  <a:lnTo>
                    <a:pt x="0" y="465"/>
                  </a:lnTo>
                  <a:lnTo>
                    <a:pt x="3" y="429"/>
                  </a:lnTo>
                  <a:lnTo>
                    <a:pt x="15" y="395"/>
                  </a:lnTo>
                  <a:lnTo>
                    <a:pt x="32" y="364"/>
                  </a:lnTo>
                  <a:lnTo>
                    <a:pt x="56" y="339"/>
                  </a:lnTo>
                  <a:lnTo>
                    <a:pt x="85" y="318"/>
                  </a:lnTo>
                  <a:lnTo>
                    <a:pt x="599" y="21"/>
                  </a:lnTo>
                  <a:lnTo>
                    <a:pt x="632" y="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ru-RU" sz="1600" i="1" u="sng" dirty="0">
                <a:solidFill>
                  <a:schemeClr val="accent1"/>
                </a:solidFill>
              </a:endParaRPr>
            </a:p>
          </p:txBody>
        </p:sp>
        <p:grpSp>
          <p:nvGrpSpPr>
            <p:cNvPr id="25" name="ïS1îdè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7B15FA10-5421-4EBD-8DDE-038442DFB2E0}"/>
                </a:ext>
              </a:extLst>
            </p:cNvPr>
            <p:cNvGrpSpPr/>
            <p:nvPr/>
          </p:nvGrpSpPr>
          <p:grpSpPr>
            <a:xfrm>
              <a:off x="7441949" y="2304950"/>
              <a:ext cx="4535786" cy="5136987"/>
              <a:chOff x="-695181" y="2304950"/>
              <a:chExt cx="3830629" cy="5136987"/>
            </a:xfrm>
          </p:grpSpPr>
          <p:sp>
            <p:nvSpPr>
              <p:cNvPr id="26" name="îsḻîḑe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BB9B64A3-0A8B-4777-A0F4-2FDC893FCAA1}"/>
                  </a:ext>
                </a:extLst>
              </p:cNvPr>
              <p:cNvSpPr txBox="1"/>
              <p:nvPr/>
            </p:nvSpPr>
            <p:spPr bwMode="auto">
              <a:xfrm>
                <a:off x="1039487" y="2304950"/>
                <a:ext cx="1699874" cy="36175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400" b="1" dirty="0" err="1" smtClean="0"/>
                  <a:t>Yocto</a:t>
                </a:r>
                <a:r>
                  <a:rPr lang="en-US" altLang="zh-CN" sz="1400" b="1" dirty="0" smtClean="0"/>
                  <a:t> </a:t>
                </a:r>
                <a:r>
                  <a:rPr lang="en-US" altLang="zh-CN" sz="1400" b="1" dirty="0" err="1" smtClean="0"/>
                  <a:t>bsp</a:t>
                </a:r>
                <a:endParaRPr lang="en-US" altLang="zh-CN" sz="1400" b="1" dirty="0"/>
              </a:p>
            </p:txBody>
          </p:sp>
          <p:sp>
            <p:nvSpPr>
              <p:cNvPr id="28" name="ïṧļiḍê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5FB33788-B37D-4F03-AC03-3D7F26458BFB}"/>
                  </a:ext>
                </a:extLst>
              </p:cNvPr>
              <p:cNvSpPr/>
              <p:nvPr/>
            </p:nvSpPr>
            <p:spPr bwMode="auto">
              <a:xfrm>
                <a:off x="-695181" y="3868650"/>
                <a:ext cx="3830629" cy="35732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100" dirty="0"/>
                  <a:t>Q</a:t>
                </a:r>
                <a:r>
                  <a:rPr lang="zh-CN" altLang="zh-CN" sz="1100" dirty="0"/>
                  <a:t>：</a:t>
                </a:r>
                <a:r>
                  <a:rPr lang="en-US" altLang="zh-CN" sz="1100" dirty="0"/>
                  <a:t/>
                </a:r>
                <a:br>
                  <a:rPr lang="en-US" altLang="zh-CN" sz="1100" dirty="0"/>
                </a:br>
                <a:r>
                  <a:rPr lang="en-US" altLang="zh-CN" sz="1100" dirty="0" err="1"/>
                  <a:t>Yocto</a:t>
                </a:r>
                <a:r>
                  <a:rPr lang="en-US" altLang="zh-CN" sz="1100" dirty="0"/>
                  <a:t> Project </a:t>
                </a:r>
                <a:r>
                  <a:rPr lang="zh-CN" altLang="zh-CN" sz="1100" dirty="0"/>
                  <a:t>中对于</a:t>
                </a:r>
                <a:r>
                  <a:rPr lang="en-US" altLang="zh-CN" sz="1100" dirty="0"/>
                  <a:t>BSP</a:t>
                </a:r>
                <a:r>
                  <a:rPr lang="zh-CN" altLang="zh-CN" sz="1100" dirty="0"/>
                  <a:t>的维护流程是怎样的？</a:t>
                </a:r>
                <a:r>
                  <a:rPr lang="en-US" altLang="zh-CN" sz="1100" dirty="0"/>
                  <a:t>BSP </a:t>
                </a:r>
                <a:r>
                  <a:rPr lang="zh-CN" altLang="zh-CN" sz="1100" dirty="0"/>
                  <a:t>维护者如何审查三方贡献的代码？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100" dirty="0"/>
                  <a:t>A</a:t>
                </a:r>
                <a:r>
                  <a:rPr lang="zh-CN" altLang="zh-CN" sz="1100" dirty="0"/>
                  <a:t>：</a:t>
                </a:r>
                <a:r>
                  <a:rPr lang="en-US" altLang="zh-CN" sz="1100" dirty="0"/>
                  <a:t/>
                </a:r>
                <a:br>
                  <a:rPr lang="en-US" altLang="zh-CN" sz="1100" dirty="0"/>
                </a:br>
                <a:r>
                  <a:rPr lang="en-US" altLang="zh-CN" sz="1100" dirty="0" err="1"/>
                  <a:t>Yocto</a:t>
                </a:r>
                <a:r>
                  <a:rPr lang="zh-CN" altLang="zh-CN" sz="1100" dirty="0"/>
                  <a:t>项目中的</a:t>
                </a:r>
                <a:r>
                  <a:rPr lang="en-US" altLang="zh-CN" sz="1100" dirty="0" smtClean="0"/>
                  <a:t>BSP</a:t>
                </a:r>
                <a:r>
                  <a:rPr lang="zh-CN" altLang="en-US" sz="1100" dirty="0" smtClean="0"/>
                  <a:t>大体</a:t>
                </a:r>
                <a:r>
                  <a:rPr lang="zh-CN" altLang="zh-CN" sz="1100" dirty="0" smtClean="0"/>
                  <a:t>分为</a:t>
                </a:r>
                <a:r>
                  <a:rPr lang="zh-CN" altLang="zh-CN" sz="1100" dirty="0"/>
                  <a:t>：</a:t>
                </a:r>
                <a:r>
                  <a:rPr lang="en-US" altLang="zh-CN" sz="1100" dirty="0" err="1"/>
                  <a:t>Yocto</a:t>
                </a:r>
                <a:r>
                  <a:rPr lang="zh-CN" altLang="zh-CN" sz="1100" dirty="0"/>
                  <a:t>官方提供的</a:t>
                </a:r>
                <a:r>
                  <a:rPr lang="en-US" altLang="zh-CN" sz="1100" dirty="0"/>
                  <a:t>BSP</a:t>
                </a:r>
                <a:r>
                  <a:rPr lang="zh-CN" altLang="zh-CN" sz="1100" dirty="0"/>
                  <a:t>，和三方芯片厂商提供的</a:t>
                </a:r>
                <a:r>
                  <a:rPr lang="en-US" altLang="zh-CN" sz="1100" dirty="0"/>
                  <a:t>BSP</a:t>
                </a:r>
                <a:endParaRPr lang="zh-CN" altLang="zh-CN" sz="11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100" dirty="0" err="1"/>
                  <a:t>Yocto</a:t>
                </a:r>
                <a:r>
                  <a:rPr lang="zh-CN" altLang="zh-CN" sz="1100" dirty="0"/>
                  <a:t>官方的</a:t>
                </a:r>
                <a:r>
                  <a:rPr lang="en-US" altLang="zh-CN" sz="1100" dirty="0"/>
                  <a:t>BSP</a:t>
                </a:r>
                <a:r>
                  <a:rPr lang="zh-CN" altLang="zh-CN" sz="1100" dirty="0"/>
                  <a:t>：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zh-CN" sz="1100" dirty="0"/>
                  <a:t>针对</a:t>
                </a:r>
                <a:r>
                  <a:rPr lang="en-US" altLang="zh-CN" sz="1100" dirty="0"/>
                  <a:t>Inter</a:t>
                </a:r>
                <a:r>
                  <a:rPr lang="zh-CN" altLang="zh-CN" sz="1100" dirty="0"/>
                  <a:t>、</a:t>
                </a:r>
                <a:r>
                  <a:rPr lang="en-US" altLang="zh-CN" sz="1100" dirty="0"/>
                  <a:t>PPC</a:t>
                </a:r>
                <a:r>
                  <a:rPr lang="zh-CN" altLang="zh-CN" sz="1100" dirty="0"/>
                  <a:t>、</a:t>
                </a:r>
                <a:r>
                  <a:rPr lang="en-US" altLang="zh-CN" sz="1100" dirty="0"/>
                  <a:t>ARM</a:t>
                </a:r>
                <a:r>
                  <a:rPr lang="zh-CN" altLang="zh-CN" sz="1100" dirty="0"/>
                  <a:t>等不同架构，</a:t>
                </a:r>
                <a:r>
                  <a:rPr lang="en-US" altLang="zh-CN" sz="1100" dirty="0" err="1"/>
                  <a:t>Yocto</a:t>
                </a:r>
                <a:r>
                  <a:rPr lang="zh-CN" altLang="zh-CN" sz="1100" dirty="0"/>
                  <a:t>官方</a:t>
                </a:r>
                <a:r>
                  <a:rPr lang="zh-CN" altLang="zh-CN" sz="1100" dirty="0">
                    <a:solidFill>
                      <a:srgbClr val="FF0000"/>
                    </a:solidFill>
                  </a:rPr>
                  <a:t>给每个架构都提供了一个对应的</a:t>
                </a:r>
                <a:r>
                  <a:rPr lang="en-US" altLang="zh-CN" sz="1100" dirty="0">
                    <a:solidFill>
                      <a:srgbClr val="FF0000"/>
                    </a:solidFill>
                  </a:rPr>
                  <a:t>BSP</a:t>
                </a:r>
                <a:r>
                  <a:rPr lang="zh-CN" altLang="zh-CN" sz="1100" dirty="0"/>
                  <a:t>。官方也提供了一些</a:t>
                </a:r>
                <a:r>
                  <a:rPr lang="zh-CN" altLang="zh-CN" sz="1100" dirty="0" smtClean="0"/>
                  <a:t>针对</a:t>
                </a:r>
                <a:r>
                  <a:rPr lang="en-US" altLang="zh-CN" sz="1100" dirty="0" smtClean="0"/>
                  <a:t> QEMU </a:t>
                </a:r>
                <a:r>
                  <a:rPr lang="zh-CN" altLang="zh-CN" sz="1100" dirty="0" smtClean="0"/>
                  <a:t>的</a:t>
                </a:r>
                <a:r>
                  <a:rPr lang="en-US" altLang="zh-CN" sz="1100" dirty="0" smtClean="0"/>
                  <a:t> BSP </a:t>
                </a:r>
                <a:r>
                  <a:rPr lang="en-US" altLang="zh-CN" sz="1100" dirty="0" err="1" smtClean="0"/>
                  <a:t>Yocto</a:t>
                </a:r>
                <a:r>
                  <a:rPr lang="en-US" altLang="zh-CN" sz="1100" dirty="0" smtClean="0"/>
                  <a:t> </a:t>
                </a:r>
                <a:r>
                  <a:rPr lang="zh-CN" altLang="zh-CN" sz="1100" dirty="0" smtClean="0"/>
                  <a:t>官方通过</a:t>
                </a:r>
                <a:r>
                  <a:rPr lang="en-US" altLang="zh-CN" sz="1100" dirty="0"/>
                  <a:t>LTS</a:t>
                </a:r>
                <a:r>
                  <a:rPr lang="zh-CN" altLang="zh-CN" sz="1100" dirty="0"/>
                  <a:t>版本更新的方式来维护这些</a:t>
                </a:r>
                <a:r>
                  <a:rPr lang="en-US" altLang="zh-CN" sz="1100" dirty="0" smtClean="0"/>
                  <a:t>BSP</a:t>
                </a:r>
                <a:r>
                  <a:rPr lang="zh-CN" altLang="en-US" sz="1100" dirty="0" smtClean="0"/>
                  <a:t>，</a:t>
                </a:r>
                <a:r>
                  <a:rPr lang="en-US" altLang="zh-CN" sz="1100" dirty="0" err="1" smtClean="0"/>
                  <a:t>Yocto</a:t>
                </a:r>
                <a:r>
                  <a:rPr lang="en-US" altLang="zh-CN" sz="1100" dirty="0" smtClean="0"/>
                  <a:t> </a:t>
                </a:r>
                <a:r>
                  <a:rPr lang="en-US" altLang="zh-CN" sz="1100" dirty="0"/>
                  <a:t>maintainer</a:t>
                </a:r>
                <a:r>
                  <a:rPr lang="zh-CN" altLang="zh-CN" sz="1100" dirty="0"/>
                  <a:t>负责审核对这些</a:t>
                </a:r>
                <a:r>
                  <a:rPr lang="en-US" altLang="zh-CN" sz="1100" dirty="0"/>
                  <a:t>BSP</a:t>
                </a:r>
                <a:r>
                  <a:rPr lang="zh-CN" altLang="zh-CN" sz="1100" dirty="0"/>
                  <a:t>的代码贡献，并将其整合在</a:t>
                </a:r>
                <a:r>
                  <a:rPr lang="en-US" altLang="zh-CN" sz="1100" dirty="0"/>
                  <a:t>LTS</a:t>
                </a:r>
                <a:r>
                  <a:rPr lang="zh-CN" altLang="zh-CN" sz="1100" dirty="0"/>
                  <a:t>版本中更新。所有代码都会自动构建和自动测试。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zh-CN" sz="1100" dirty="0"/>
                  <a:t>三方芯片厂商的</a:t>
                </a:r>
                <a:r>
                  <a:rPr lang="en-US" altLang="zh-CN" sz="1100" dirty="0"/>
                  <a:t>BSP</a:t>
                </a:r>
                <a:r>
                  <a:rPr lang="zh-CN" altLang="zh-CN" sz="1100" dirty="0"/>
                  <a:t>：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zh-CN" sz="1100" dirty="0"/>
                  <a:t>三方芯片厂商会在</a:t>
                </a:r>
                <a:r>
                  <a:rPr lang="en-US" altLang="zh-CN" sz="1100" dirty="0" err="1"/>
                  <a:t>yocto</a:t>
                </a:r>
                <a:r>
                  <a:rPr lang="en-US" altLang="zh-CN" sz="1100" dirty="0"/>
                  <a:t> layer</a:t>
                </a:r>
                <a:r>
                  <a:rPr lang="zh-CN" altLang="zh-CN" sz="1100" dirty="0"/>
                  <a:t>中提供自己芯片的</a:t>
                </a:r>
                <a:r>
                  <a:rPr lang="en-US" altLang="zh-CN" sz="1100" dirty="0"/>
                  <a:t>BSP</a:t>
                </a:r>
                <a:r>
                  <a:rPr lang="zh-CN" altLang="zh-CN" sz="1100" dirty="0"/>
                  <a:t>包。这些</a:t>
                </a:r>
                <a:r>
                  <a:rPr lang="en-US" altLang="zh-CN" sz="1100" dirty="0"/>
                  <a:t>layer</a:t>
                </a:r>
                <a:r>
                  <a:rPr lang="zh-CN" altLang="zh-CN" sz="1100" dirty="0"/>
                  <a:t>的例子有：</a:t>
                </a:r>
                <a:r>
                  <a:rPr lang="en-US" altLang="zh-CN" sz="1100" dirty="0"/>
                  <a:t>meta-intel</a:t>
                </a:r>
                <a:r>
                  <a:rPr lang="zh-CN" altLang="zh-CN" sz="1100" dirty="0"/>
                  <a:t>，</a:t>
                </a:r>
                <a:r>
                  <a:rPr lang="en-US" altLang="zh-CN" sz="1100" dirty="0"/>
                  <a:t>meta-</a:t>
                </a:r>
                <a:r>
                  <a:rPr lang="en-US" altLang="zh-CN" sz="1100" dirty="0" err="1"/>
                  <a:t>nxp</a:t>
                </a:r>
                <a:r>
                  <a:rPr lang="zh-CN" altLang="zh-CN" sz="1100" dirty="0"/>
                  <a:t>，</a:t>
                </a:r>
                <a:r>
                  <a:rPr lang="en-US" altLang="zh-CN" sz="1100" dirty="0"/>
                  <a:t>meta-</a:t>
                </a:r>
                <a:r>
                  <a:rPr lang="en-US" altLang="zh-CN" sz="1100" dirty="0" err="1"/>
                  <a:t>st</a:t>
                </a:r>
                <a:r>
                  <a:rPr lang="zh-CN" altLang="zh-CN" sz="1100" dirty="0"/>
                  <a:t>等等。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zh-CN" sz="1100" dirty="0"/>
                  <a:t>芯片厂商是自家</a:t>
                </a:r>
                <a:r>
                  <a:rPr lang="en-US" altLang="zh-CN" sz="1100" dirty="0"/>
                  <a:t>layer</a:t>
                </a:r>
                <a:r>
                  <a:rPr lang="zh-CN" altLang="zh-CN" sz="1100" dirty="0"/>
                  <a:t>的</a:t>
                </a:r>
                <a:r>
                  <a:rPr lang="en-US" altLang="zh-CN" sz="1100" dirty="0"/>
                  <a:t>maintainer</a:t>
                </a:r>
                <a:r>
                  <a:rPr lang="zh-CN" altLang="zh-CN" sz="1100" dirty="0"/>
                  <a:t>（比如</a:t>
                </a:r>
                <a:r>
                  <a:rPr lang="en-US" altLang="zh-CN" sz="1100" dirty="0"/>
                  <a:t>intel</a:t>
                </a:r>
                <a:r>
                  <a:rPr lang="zh-CN" altLang="zh-CN" sz="1100" dirty="0"/>
                  <a:t>负责维护</a:t>
                </a:r>
                <a:r>
                  <a:rPr lang="en-US" altLang="zh-CN" sz="1100" dirty="0"/>
                  <a:t>meta-intel</a:t>
                </a:r>
                <a:r>
                  <a:rPr lang="zh-CN" altLang="zh-CN" sz="1100" dirty="0"/>
                  <a:t>，</a:t>
                </a:r>
                <a:r>
                  <a:rPr lang="en-US" altLang="zh-CN" sz="1100" dirty="0" err="1"/>
                  <a:t>st</a:t>
                </a:r>
                <a:r>
                  <a:rPr lang="zh-CN" altLang="zh-CN" sz="1100" dirty="0"/>
                  <a:t>负责维护</a:t>
                </a:r>
                <a:r>
                  <a:rPr lang="en-US" altLang="zh-CN" sz="1100" dirty="0"/>
                  <a:t>meta-</a:t>
                </a:r>
                <a:r>
                  <a:rPr lang="en-US" altLang="zh-CN" sz="1100" dirty="0" err="1"/>
                  <a:t>st</a:t>
                </a:r>
                <a:r>
                  <a:rPr lang="zh-CN" altLang="zh-CN" sz="1100" dirty="0"/>
                  <a:t>）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zh-CN" sz="1100" dirty="0"/>
                  <a:t>这些三方芯片厂商在</a:t>
                </a:r>
                <a:r>
                  <a:rPr lang="en-US" altLang="zh-CN" sz="1100" dirty="0" err="1"/>
                  <a:t>yocto</a:t>
                </a:r>
                <a:r>
                  <a:rPr lang="zh-CN" altLang="zh-CN" sz="1100" dirty="0"/>
                  <a:t>中提供的</a:t>
                </a:r>
                <a:r>
                  <a:rPr lang="en-US" altLang="zh-CN" sz="1100" dirty="0"/>
                  <a:t>layer</a:t>
                </a:r>
                <a:r>
                  <a:rPr lang="zh-CN" altLang="zh-CN" sz="1100" dirty="0"/>
                  <a:t>，并不算是</a:t>
                </a:r>
                <a:r>
                  <a:rPr lang="en-US" altLang="zh-CN" sz="1100" dirty="0" err="1"/>
                  <a:t>yocto</a:t>
                </a:r>
                <a:r>
                  <a:rPr lang="zh-CN" altLang="zh-CN" sz="1100" dirty="0"/>
                  <a:t>官方的</a:t>
                </a:r>
                <a:r>
                  <a:rPr lang="en-US" altLang="zh-CN" sz="1100" dirty="0"/>
                  <a:t>layer</a:t>
                </a:r>
                <a:r>
                  <a:rPr lang="zh-CN" altLang="zh-CN" sz="1100" dirty="0"/>
                  <a:t>，只能算是在官方上的</a:t>
                </a:r>
                <a:r>
                  <a:rPr lang="zh-CN" altLang="zh-CN" sz="1100" dirty="0" smtClean="0"/>
                  <a:t>补充为了</a:t>
                </a:r>
                <a:r>
                  <a:rPr lang="zh-CN" altLang="zh-CN" sz="1100" dirty="0"/>
                  <a:t>保证这些三方</a:t>
                </a:r>
                <a:r>
                  <a:rPr lang="en-US" altLang="zh-CN" sz="1100" dirty="0"/>
                  <a:t>layer</a:t>
                </a:r>
                <a:r>
                  <a:rPr lang="zh-CN" altLang="zh-CN" sz="1100" dirty="0"/>
                  <a:t>的质量，</a:t>
                </a:r>
                <a:r>
                  <a:rPr lang="en-US" altLang="zh-CN" sz="1100" dirty="0" err="1"/>
                  <a:t>yocto</a:t>
                </a:r>
                <a:r>
                  <a:rPr lang="zh-CN" altLang="zh-CN" sz="1100" dirty="0"/>
                  <a:t>官方提供了相关兼容性规范和测试要求。所有三方</a:t>
                </a:r>
                <a:r>
                  <a:rPr lang="en-US" altLang="zh-CN" sz="1100" dirty="0"/>
                  <a:t>layer</a:t>
                </a:r>
                <a:r>
                  <a:rPr lang="zh-CN" altLang="zh-CN" sz="1100" dirty="0"/>
                  <a:t>必须遵守这些规范和要求，确保其不会与</a:t>
                </a:r>
                <a:r>
                  <a:rPr lang="en-US" altLang="zh-CN" sz="1100" dirty="0" err="1"/>
                  <a:t>yocto</a:t>
                </a:r>
                <a:r>
                  <a:rPr lang="zh-CN" altLang="zh-CN" sz="1100" dirty="0"/>
                  <a:t>中的其他</a:t>
                </a:r>
                <a:r>
                  <a:rPr lang="en-US" altLang="zh-CN" sz="1100" dirty="0"/>
                  <a:t>layer</a:t>
                </a:r>
                <a:r>
                  <a:rPr lang="zh-CN" altLang="zh-CN" sz="1100" dirty="0"/>
                  <a:t>冲突。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100" dirty="0" err="1">
                    <a:solidFill>
                      <a:srgbClr val="FF0000"/>
                    </a:solidFill>
                  </a:rPr>
                  <a:t>Yocto</a:t>
                </a:r>
                <a:r>
                  <a:rPr lang="zh-CN" altLang="zh-CN" sz="1100" dirty="0">
                    <a:solidFill>
                      <a:srgbClr val="FF0000"/>
                    </a:solidFill>
                  </a:rPr>
                  <a:t>官方也为符合规范和要求的三方</a:t>
                </a:r>
                <a:r>
                  <a:rPr lang="en-US" altLang="zh-CN" sz="1100" dirty="0">
                    <a:solidFill>
                      <a:srgbClr val="FF0000"/>
                    </a:solidFill>
                  </a:rPr>
                  <a:t>layer</a:t>
                </a:r>
                <a:r>
                  <a:rPr lang="zh-CN" altLang="zh-CN" sz="1100" dirty="0">
                    <a:solidFill>
                      <a:srgbClr val="FF0000"/>
                    </a:solidFill>
                  </a:rPr>
                  <a:t>提供了</a:t>
                </a:r>
                <a:r>
                  <a:rPr lang="en-US" altLang="zh-CN" sz="1100" dirty="0" smtClean="0">
                    <a:solidFill>
                      <a:srgbClr val="FF0000"/>
                    </a:solidFill>
                  </a:rPr>
                  <a:t>CI </a:t>
                </a:r>
                <a:r>
                  <a:rPr lang="zh-CN" altLang="zh-CN" sz="1100" dirty="0" smtClean="0">
                    <a:solidFill>
                      <a:srgbClr val="FF0000"/>
                    </a:solidFill>
                  </a:rPr>
                  <a:t>符合</a:t>
                </a:r>
                <a:r>
                  <a:rPr lang="en-US" altLang="zh-CN" sz="1100" dirty="0" err="1">
                    <a:solidFill>
                      <a:srgbClr val="FF0000"/>
                    </a:solidFill>
                  </a:rPr>
                  <a:t>Yocto</a:t>
                </a:r>
                <a:r>
                  <a:rPr lang="zh-CN" altLang="zh-CN" sz="1100" dirty="0">
                    <a:solidFill>
                      <a:srgbClr val="FF0000"/>
                    </a:solidFill>
                  </a:rPr>
                  <a:t>兼容性规范的三方</a:t>
                </a:r>
                <a:r>
                  <a:rPr lang="en-US" altLang="zh-CN" sz="1100" dirty="0" err="1">
                    <a:solidFill>
                      <a:srgbClr val="FF0000"/>
                    </a:solidFill>
                  </a:rPr>
                  <a:t>BSP</a:t>
                </a:r>
                <a:r>
                  <a:rPr lang="en-US" altLang="zh-CN" sz="1100" dirty="0" err="1">
                    <a:hlinkClick r:id="rId4" tooltip="https://www.yoctoproject.org/software-overview/layers/"/>
                  </a:rPr>
                  <a:t>列表</a:t>
                </a:r>
                <a:endParaRPr lang="zh-CN" altLang="zh-CN" sz="1100" dirty="0"/>
              </a:p>
            </p:txBody>
          </p:sp>
        </p:grpSp>
        <p:sp>
          <p:nvSpPr>
            <p:cNvPr id="62" name="ïṣlïďe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562EB02C-1F54-4BD2-8FD7-4526B5A0786C}"/>
                </a:ext>
              </a:extLst>
            </p:cNvPr>
            <p:cNvSpPr txBox="1"/>
            <p:nvPr/>
          </p:nvSpPr>
          <p:spPr>
            <a:xfrm>
              <a:off x="683265" y="1892410"/>
              <a:ext cx="10845800" cy="5640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000" dirty="0" smtClean="0">
                  <a:cs typeface="+mn-ea"/>
                  <a:sym typeface="+mn-lt"/>
                </a:rPr>
                <a:t>可以借鉴其他社区，考虑三方</a:t>
              </a:r>
              <a:r>
                <a:rPr lang="en-US" altLang="zh-CN" sz="2000" dirty="0" smtClean="0">
                  <a:cs typeface="+mn-ea"/>
                  <a:sym typeface="+mn-lt"/>
                </a:rPr>
                <a:t>CI</a:t>
              </a:r>
              <a:r>
                <a:rPr lang="zh-CN" altLang="en-US" sz="2000" dirty="0" smtClean="0">
                  <a:cs typeface="+mn-ea"/>
                  <a:sym typeface="+mn-lt"/>
                </a:rPr>
                <a:t>介入。</a:t>
              </a:r>
              <a:endParaRPr lang="en-US" altLang="zh-CN" sz="2000" dirty="0" smtClean="0">
                <a:cs typeface="+mn-ea"/>
                <a:sym typeface="+mn-lt"/>
              </a:endParaRP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518" y="2210974"/>
            <a:ext cx="504288" cy="292715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100" y="3571772"/>
            <a:ext cx="2086076" cy="5384174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9574" y="3715621"/>
            <a:ext cx="2387520" cy="2783621"/>
          </a:xfrm>
          <a:prstGeom prst="rect">
            <a:avLst/>
          </a:prstGeom>
        </p:spPr>
      </p:pic>
      <p:pic>
        <p:nvPicPr>
          <p:cNvPr id="4100" name="Picture 4" descr="File:The OpenStack logo.svg - 维基百科，自由的百科全书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609" y="2009033"/>
            <a:ext cx="689907" cy="68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Yocto Project (@yoctoproject) | Twitter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034" y="2105852"/>
            <a:ext cx="492606" cy="49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iSḷîd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3803172E-51FB-4B17-8272-E9EDD866E3CA}"/>
              </a:ext>
            </a:extLst>
          </p:cNvPr>
          <p:cNvGrpSpPr>
            <a:grpSpLocks noChangeAspect="1"/>
          </p:cNvGrpSpPr>
          <p:nvPr/>
        </p:nvGrpSpPr>
        <p:grpSpPr>
          <a:xfrm>
            <a:off x="673100" y="1244168"/>
            <a:ext cx="10845800" cy="4899456"/>
            <a:chOff x="673100" y="1244168"/>
            <a:chExt cx="10845800" cy="4899456"/>
          </a:xfrm>
        </p:grpSpPr>
        <p:sp>
          <p:nvSpPr>
            <p:cNvPr id="4" name="i$1íd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9CD027B0-EABA-479D-A3F0-8477DFF6D859}"/>
                </a:ext>
              </a:extLst>
            </p:cNvPr>
            <p:cNvSpPr/>
            <p:nvPr/>
          </p:nvSpPr>
          <p:spPr>
            <a:xfrm>
              <a:off x="673100" y="5703216"/>
              <a:ext cx="10845800" cy="440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SzPct val="25000"/>
              </a:pPr>
              <a:r>
                <a:rPr lang="en-US" altLang="zh-CN" i="1" dirty="0">
                  <a:solidFill>
                    <a:schemeClr val="tx1"/>
                  </a:solidFill>
                </a:rPr>
                <a:t>Unified fonts make reading more fluent.</a:t>
              </a:r>
            </a:p>
          </p:txBody>
        </p:sp>
        <p:cxnSp>
          <p:nvCxnSpPr>
            <p:cNvPr id="5" name="îsļïḓ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CD9DD7AC-3FA9-41C7-85BD-B2C4FAAAF5E0}"/>
                </a:ext>
              </a:extLst>
            </p:cNvPr>
            <p:cNvCxnSpPr/>
            <p:nvPr/>
          </p:nvCxnSpPr>
          <p:spPr>
            <a:xfrm>
              <a:off x="3358664" y="2924174"/>
              <a:ext cx="0" cy="26193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iṩľîḑ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470D87A8-DB37-4048-AA7F-4C5E977C371F}"/>
                </a:ext>
              </a:extLst>
            </p:cNvPr>
            <p:cNvCxnSpPr/>
            <p:nvPr/>
          </p:nvCxnSpPr>
          <p:spPr>
            <a:xfrm>
              <a:off x="6096000" y="2924174"/>
              <a:ext cx="0" cy="26193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î$1ïḋè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4C8CFEFE-0F71-4E26-9FB8-58436357DF64}"/>
                </a:ext>
              </a:extLst>
            </p:cNvPr>
            <p:cNvCxnSpPr/>
            <p:nvPr/>
          </p:nvCxnSpPr>
          <p:spPr>
            <a:xfrm>
              <a:off x="8833336" y="2924174"/>
              <a:ext cx="0" cy="26193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ïśľíďe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1646123D-91E0-4775-B979-5B54E690C418}"/>
                </a:ext>
              </a:extLst>
            </p:cNvPr>
            <p:cNvGrpSpPr/>
            <p:nvPr/>
          </p:nvGrpSpPr>
          <p:grpSpPr>
            <a:xfrm>
              <a:off x="3410434" y="1639602"/>
              <a:ext cx="2633794" cy="2579973"/>
              <a:chOff x="2492200" y="1639602"/>
              <a:chExt cx="1750292" cy="2579973"/>
            </a:xfrm>
          </p:grpSpPr>
          <p:sp>
            <p:nvSpPr>
              <p:cNvPr id="35" name="íşlïḍe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F7B9C336-5019-4D6A-B448-55D81362153D}"/>
                  </a:ext>
                </a:extLst>
              </p:cNvPr>
              <p:cNvSpPr/>
              <p:nvPr/>
            </p:nvSpPr>
            <p:spPr>
              <a:xfrm>
                <a:off x="2492201" y="1639602"/>
                <a:ext cx="1750291" cy="1093694"/>
              </a:xfrm>
              <a:prstGeom prst="rect">
                <a:avLst/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îśḷiḓe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1BF094DA-EABB-4332-883F-D0C320A61D53}"/>
                  </a:ext>
                </a:extLst>
              </p:cNvPr>
              <p:cNvSpPr/>
              <p:nvPr/>
            </p:nvSpPr>
            <p:spPr bwMode="auto">
              <a:xfrm>
                <a:off x="2492200" y="3283855"/>
                <a:ext cx="1750291" cy="935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2800" indent="-172800" defTabSz="60957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2800" indent="-172800" defTabSz="60957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  <a:p>
                <a:pPr marL="172800" indent="-172800" defTabSz="60957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</p:txBody>
          </p:sp>
          <p:sp>
            <p:nvSpPr>
              <p:cNvPr id="37" name="îṣliḓe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9C585263-8D2E-4494-BAA8-907CCA69261D}"/>
                  </a:ext>
                </a:extLst>
              </p:cNvPr>
              <p:cNvSpPr txBox="1"/>
              <p:nvPr/>
            </p:nvSpPr>
            <p:spPr bwMode="auto">
              <a:xfrm>
                <a:off x="2492200" y="2852871"/>
                <a:ext cx="1750291" cy="430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600" b="1"/>
                  <a:t>Text </a:t>
                </a:r>
                <a:r>
                  <a:rPr lang="en-US" altLang="zh-CN" sz="1600" b="1" dirty="0"/>
                  <a:t>here</a:t>
                </a:r>
              </a:p>
            </p:txBody>
          </p:sp>
        </p:grpSp>
        <p:grpSp>
          <p:nvGrpSpPr>
            <p:cNvPr id="9" name="îṡlîdé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B626570F-FB48-4D44-B624-FA0BDBB71D2F}"/>
                </a:ext>
              </a:extLst>
            </p:cNvPr>
            <p:cNvGrpSpPr/>
            <p:nvPr/>
          </p:nvGrpSpPr>
          <p:grpSpPr>
            <a:xfrm>
              <a:off x="8885103" y="1639602"/>
              <a:ext cx="2633797" cy="2579973"/>
              <a:chOff x="6130400" y="1639602"/>
              <a:chExt cx="1750294" cy="2579973"/>
            </a:xfrm>
          </p:grpSpPr>
          <p:sp>
            <p:nvSpPr>
              <p:cNvPr id="32" name="iṩlîdê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3F899A0A-8D76-4DF0-A018-ECA2222C3961}"/>
                  </a:ext>
                </a:extLst>
              </p:cNvPr>
              <p:cNvSpPr/>
              <p:nvPr/>
            </p:nvSpPr>
            <p:spPr>
              <a:xfrm>
                <a:off x="6130403" y="1639602"/>
                <a:ext cx="1750291" cy="1093694"/>
              </a:xfrm>
              <a:prstGeom prst="rect">
                <a:avLst/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iṡḷîḓè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C3D91888-9CD6-4772-84EC-026E78D7647E}"/>
                  </a:ext>
                </a:extLst>
              </p:cNvPr>
              <p:cNvSpPr/>
              <p:nvPr/>
            </p:nvSpPr>
            <p:spPr bwMode="auto">
              <a:xfrm>
                <a:off x="6130400" y="3283855"/>
                <a:ext cx="1750291" cy="935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2800" indent="-172800" defTabSz="60957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2800" indent="-172800" defTabSz="60957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  <a:p>
                <a:pPr marL="172800" indent="-172800" defTabSz="60957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</p:txBody>
          </p:sp>
          <p:sp>
            <p:nvSpPr>
              <p:cNvPr id="34" name="í$liḑè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229004B9-147E-4CDD-A8A8-EE1A75339C7C}"/>
                  </a:ext>
                </a:extLst>
              </p:cNvPr>
              <p:cNvSpPr txBox="1"/>
              <p:nvPr/>
            </p:nvSpPr>
            <p:spPr bwMode="auto">
              <a:xfrm>
                <a:off x="6130400" y="2852871"/>
                <a:ext cx="1750291" cy="430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600" b="1"/>
                  <a:t>Text </a:t>
                </a:r>
                <a:r>
                  <a:rPr lang="en-US" altLang="zh-CN" sz="1600" b="1" dirty="0"/>
                  <a:t>here</a:t>
                </a:r>
              </a:p>
            </p:txBody>
          </p:sp>
        </p:grpSp>
        <p:grpSp>
          <p:nvGrpSpPr>
            <p:cNvPr id="10" name="i$líḑè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482EE3A4-9287-4BBB-917A-E8D561439F12}"/>
                </a:ext>
              </a:extLst>
            </p:cNvPr>
            <p:cNvGrpSpPr/>
            <p:nvPr/>
          </p:nvGrpSpPr>
          <p:grpSpPr>
            <a:xfrm>
              <a:off x="673100" y="1639602"/>
              <a:ext cx="2633793" cy="3675360"/>
              <a:chOff x="673100" y="1639602"/>
              <a:chExt cx="1750291" cy="3675360"/>
            </a:xfrm>
          </p:grpSpPr>
          <p:sp>
            <p:nvSpPr>
              <p:cNvPr id="28" name="ís1îḓé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B6FE0AAA-9D88-4581-9F76-58538C0993D7}"/>
                  </a:ext>
                </a:extLst>
              </p:cNvPr>
              <p:cNvSpPr/>
              <p:nvPr/>
            </p:nvSpPr>
            <p:spPr>
              <a:xfrm>
                <a:off x="673100" y="1639602"/>
                <a:ext cx="1750291" cy="1093694"/>
              </a:xfrm>
              <a:prstGeom prst="rect">
                <a:avLst/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ïṣḻîḑe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4E9A126B-220C-4D25-BF8F-206546389E42}"/>
                  </a:ext>
                </a:extLst>
              </p:cNvPr>
              <p:cNvSpPr/>
              <p:nvPr/>
            </p:nvSpPr>
            <p:spPr bwMode="auto">
              <a:xfrm>
                <a:off x="673100" y="3283855"/>
                <a:ext cx="1750291" cy="935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2800" indent="-172800" defTabSz="60957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2800" indent="-172800" defTabSz="60957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  <a:p>
                <a:pPr marL="172800" indent="-172800" defTabSz="60957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</p:txBody>
          </p:sp>
          <p:sp>
            <p:nvSpPr>
              <p:cNvPr id="30" name="íṣḷîḑé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3B38DF14-A661-4985-8EB6-C154FB94541B}"/>
                  </a:ext>
                </a:extLst>
              </p:cNvPr>
              <p:cNvSpPr txBox="1"/>
              <p:nvPr/>
            </p:nvSpPr>
            <p:spPr bwMode="auto">
              <a:xfrm>
                <a:off x="673100" y="2852871"/>
                <a:ext cx="1750291" cy="430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600" b="1"/>
                  <a:t>Text </a:t>
                </a:r>
                <a:r>
                  <a:rPr lang="en-US" altLang="zh-CN" sz="1600" b="1" dirty="0"/>
                  <a:t>here</a:t>
                </a:r>
              </a:p>
            </p:txBody>
          </p:sp>
          <p:sp>
            <p:nvSpPr>
              <p:cNvPr id="31" name="îŝḷiḓê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F90915BF-A72B-41B7-8B5A-95A71571F7AC}"/>
                  </a:ext>
                </a:extLst>
              </p:cNvPr>
              <p:cNvSpPr/>
              <p:nvPr/>
            </p:nvSpPr>
            <p:spPr bwMode="auto">
              <a:xfrm>
                <a:off x="673100" y="4379242"/>
                <a:ext cx="1750291" cy="935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2800" indent="-172800" defTabSz="60957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2800" indent="-172800" defTabSz="60957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  <a:p>
                <a:pPr marL="172800" indent="-172800" defTabSz="60957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</p:txBody>
          </p:sp>
        </p:grpSp>
        <p:grpSp>
          <p:nvGrpSpPr>
            <p:cNvPr id="11" name="íṧ1ïḑ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5AC8CFF8-299D-469D-8071-EAA7011F519C}"/>
                </a:ext>
              </a:extLst>
            </p:cNvPr>
            <p:cNvGrpSpPr/>
            <p:nvPr/>
          </p:nvGrpSpPr>
          <p:grpSpPr>
            <a:xfrm>
              <a:off x="6147768" y="1639602"/>
              <a:ext cx="2633796" cy="3675360"/>
              <a:chOff x="4311300" y="1639602"/>
              <a:chExt cx="1750293" cy="3675360"/>
            </a:xfrm>
          </p:grpSpPr>
          <p:sp>
            <p:nvSpPr>
              <p:cNvPr id="24" name="íṩ1iḍê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D8E4C9CB-AFAC-4678-BC04-841F360ACA6E}"/>
                  </a:ext>
                </a:extLst>
              </p:cNvPr>
              <p:cNvSpPr/>
              <p:nvPr/>
            </p:nvSpPr>
            <p:spPr>
              <a:xfrm>
                <a:off x="4311302" y="1639602"/>
                <a:ext cx="1750291" cy="1093694"/>
              </a:xfrm>
              <a:prstGeom prst="rect">
                <a:avLst/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îṥḻíḍé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2D7A1FEC-5DA7-4F8E-B7BC-771BA4C3A93A}"/>
                  </a:ext>
                </a:extLst>
              </p:cNvPr>
              <p:cNvSpPr/>
              <p:nvPr/>
            </p:nvSpPr>
            <p:spPr bwMode="auto">
              <a:xfrm>
                <a:off x="4311300" y="3283855"/>
                <a:ext cx="1750291" cy="935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2800" indent="-172800" defTabSz="60957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2800" indent="-172800" defTabSz="60957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  <a:p>
                <a:pPr marL="172800" indent="-172800" defTabSz="60957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</p:txBody>
          </p:sp>
          <p:sp>
            <p:nvSpPr>
              <p:cNvPr id="26" name="îṥľíḑé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8F986FA5-D7C3-4E2F-A1CD-07837AD94053}"/>
                  </a:ext>
                </a:extLst>
              </p:cNvPr>
              <p:cNvSpPr txBox="1"/>
              <p:nvPr/>
            </p:nvSpPr>
            <p:spPr bwMode="auto">
              <a:xfrm>
                <a:off x="4311300" y="2852871"/>
                <a:ext cx="1750291" cy="430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600" b="1"/>
                  <a:t>Text </a:t>
                </a:r>
                <a:r>
                  <a:rPr lang="en-US" altLang="zh-CN" sz="1600" b="1" dirty="0"/>
                  <a:t>here</a:t>
                </a:r>
              </a:p>
            </p:txBody>
          </p:sp>
          <p:sp>
            <p:nvSpPr>
              <p:cNvPr id="27" name="îṡ1ïḓê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A3B99460-7E07-4C3C-A941-3386AA614256}"/>
                  </a:ext>
                </a:extLst>
              </p:cNvPr>
              <p:cNvSpPr/>
              <p:nvPr/>
            </p:nvSpPr>
            <p:spPr bwMode="auto">
              <a:xfrm>
                <a:off x="4311300" y="4379242"/>
                <a:ext cx="1750291" cy="935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2800" indent="-172800" defTabSz="60957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2800" indent="-172800" defTabSz="60957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  <a:p>
                <a:pPr marL="172800" indent="-172800" defTabSz="60957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</p:txBody>
          </p:sp>
        </p:grpSp>
        <p:grpSp>
          <p:nvGrpSpPr>
            <p:cNvPr id="12" name="iṣlîḑ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F59C0099-4932-4158-97DB-024F9769892E}"/>
                </a:ext>
              </a:extLst>
            </p:cNvPr>
            <p:cNvGrpSpPr/>
            <p:nvPr/>
          </p:nvGrpSpPr>
          <p:grpSpPr>
            <a:xfrm>
              <a:off x="4332181" y="1244168"/>
              <a:ext cx="790300" cy="790868"/>
              <a:chOff x="1189027" y="366361"/>
              <a:chExt cx="820800" cy="821394"/>
            </a:xfrm>
          </p:grpSpPr>
          <p:sp>
            <p:nvSpPr>
              <p:cNvPr id="22" name="iṩḷïḑê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BCD3E3B3-C5F9-46ED-88DB-B6F9FE9BFE0B}"/>
                  </a:ext>
                </a:extLst>
              </p:cNvPr>
              <p:cNvSpPr/>
              <p:nvPr/>
            </p:nvSpPr>
            <p:spPr bwMode="auto">
              <a:xfrm>
                <a:off x="1189027" y="366361"/>
                <a:ext cx="820800" cy="82139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ísļíďe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0494D980-90F0-4830-984D-1E3578D518B6}"/>
                  </a:ext>
                </a:extLst>
              </p:cNvPr>
              <p:cNvSpPr/>
              <p:nvPr/>
            </p:nvSpPr>
            <p:spPr>
              <a:xfrm>
                <a:off x="1345033" y="570827"/>
                <a:ext cx="508788" cy="412462"/>
              </a:xfrm>
              <a:custGeom>
                <a:avLst/>
                <a:gdLst>
                  <a:gd name="connsiteX0" fmla="*/ 493872 w 604195"/>
                  <a:gd name="connsiteY0" fmla="*/ 437764 h 489806"/>
                  <a:gd name="connsiteX1" fmla="*/ 478290 w 604195"/>
                  <a:gd name="connsiteY1" fmla="*/ 453330 h 489806"/>
                  <a:gd name="connsiteX2" fmla="*/ 493872 w 604195"/>
                  <a:gd name="connsiteY2" fmla="*/ 469024 h 489806"/>
                  <a:gd name="connsiteX3" fmla="*/ 509582 w 604195"/>
                  <a:gd name="connsiteY3" fmla="*/ 453330 h 489806"/>
                  <a:gd name="connsiteX4" fmla="*/ 493872 w 604195"/>
                  <a:gd name="connsiteY4" fmla="*/ 437764 h 489806"/>
                  <a:gd name="connsiteX5" fmla="*/ 304116 w 604195"/>
                  <a:gd name="connsiteY5" fmla="*/ 437764 h 489806"/>
                  <a:gd name="connsiteX6" fmla="*/ 288403 w 604195"/>
                  <a:gd name="connsiteY6" fmla="*/ 453330 h 489806"/>
                  <a:gd name="connsiteX7" fmla="*/ 304116 w 604195"/>
                  <a:gd name="connsiteY7" fmla="*/ 469024 h 489806"/>
                  <a:gd name="connsiteX8" fmla="*/ 319700 w 604195"/>
                  <a:gd name="connsiteY8" fmla="*/ 453330 h 489806"/>
                  <a:gd name="connsiteX9" fmla="*/ 304116 w 604195"/>
                  <a:gd name="connsiteY9" fmla="*/ 437764 h 489806"/>
                  <a:gd name="connsiteX10" fmla="*/ 493872 w 604195"/>
                  <a:gd name="connsiteY10" fmla="*/ 417476 h 489806"/>
                  <a:gd name="connsiteX11" fmla="*/ 529889 w 604195"/>
                  <a:gd name="connsiteY11" fmla="*/ 453330 h 489806"/>
                  <a:gd name="connsiteX12" fmla="*/ 493872 w 604195"/>
                  <a:gd name="connsiteY12" fmla="*/ 489312 h 489806"/>
                  <a:gd name="connsiteX13" fmla="*/ 457983 w 604195"/>
                  <a:gd name="connsiteY13" fmla="*/ 453330 h 489806"/>
                  <a:gd name="connsiteX14" fmla="*/ 493872 w 604195"/>
                  <a:gd name="connsiteY14" fmla="*/ 417476 h 489806"/>
                  <a:gd name="connsiteX15" fmla="*/ 304116 w 604195"/>
                  <a:gd name="connsiteY15" fmla="*/ 417476 h 489806"/>
                  <a:gd name="connsiteX16" fmla="*/ 340139 w 604195"/>
                  <a:gd name="connsiteY16" fmla="*/ 453330 h 489806"/>
                  <a:gd name="connsiteX17" fmla="*/ 304116 w 604195"/>
                  <a:gd name="connsiteY17" fmla="*/ 489312 h 489806"/>
                  <a:gd name="connsiteX18" fmla="*/ 268092 w 604195"/>
                  <a:gd name="connsiteY18" fmla="*/ 453330 h 489806"/>
                  <a:gd name="connsiteX19" fmla="*/ 304116 w 604195"/>
                  <a:gd name="connsiteY19" fmla="*/ 417476 h 489806"/>
                  <a:gd name="connsiteX20" fmla="*/ 464381 w 604195"/>
                  <a:gd name="connsiteY20" fmla="*/ 306093 h 489806"/>
                  <a:gd name="connsiteX21" fmla="*/ 464381 w 604195"/>
                  <a:gd name="connsiteY21" fmla="*/ 358791 h 489806"/>
                  <a:gd name="connsiteX22" fmla="*/ 529815 w 604195"/>
                  <a:gd name="connsiteY22" fmla="*/ 358791 h 489806"/>
                  <a:gd name="connsiteX23" fmla="*/ 526109 w 604195"/>
                  <a:gd name="connsiteY23" fmla="*/ 353432 h 489806"/>
                  <a:gd name="connsiteX24" fmla="*/ 510645 w 604195"/>
                  <a:gd name="connsiteY24" fmla="*/ 322170 h 489806"/>
                  <a:gd name="connsiteX25" fmla="*/ 484062 w 604195"/>
                  <a:gd name="connsiteY25" fmla="*/ 306093 h 489806"/>
                  <a:gd name="connsiteX26" fmla="*/ 276769 w 604195"/>
                  <a:gd name="connsiteY26" fmla="*/ 273555 h 489806"/>
                  <a:gd name="connsiteX27" fmla="*/ 263733 w 604195"/>
                  <a:gd name="connsiteY27" fmla="*/ 286698 h 489806"/>
                  <a:gd name="connsiteX28" fmla="*/ 263733 w 604195"/>
                  <a:gd name="connsiteY28" fmla="*/ 369509 h 489806"/>
                  <a:gd name="connsiteX29" fmla="*/ 276769 w 604195"/>
                  <a:gd name="connsiteY29" fmla="*/ 382524 h 489806"/>
                  <a:gd name="connsiteX30" fmla="*/ 404442 w 604195"/>
                  <a:gd name="connsiteY30" fmla="*/ 382524 h 489806"/>
                  <a:gd name="connsiteX31" fmla="*/ 417605 w 604195"/>
                  <a:gd name="connsiteY31" fmla="*/ 369509 h 489806"/>
                  <a:gd name="connsiteX32" fmla="*/ 417605 w 604195"/>
                  <a:gd name="connsiteY32" fmla="*/ 286698 h 489806"/>
                  <a:gd name="connsiteX33" fmla="*/ 404442 w 604195"/>
                  <a:gd name="connsiteY33" fmla="*/ 273555 h 489806"/>
                  <a:gd name="connsiteX34" fmla="*/ 242774 w 604195"/>
                  <a:gd name="connsiteY34" fmla="*/ 238593 h 489806"/>
                  <a:gd name="connsiteX35" fmla="*/ 443677 w 604195"/>
                  <a:gd name="connsiteY35" fmla="*/ 238593 h 489806"/>
                  <a:gd name="connsiteX36" fmla="*/ 464381 w 604195"/>
                  <a:gd name="connsiteY36" fmla="*/ 259264 h 489806"/>
                  <a:gd name="connsiteX37" fmla="*/ 464381 w 604195"/>
                  <a:gd name="connsiteY37" fmla="*/ 291802 h 489806"/>
                  <a:gd name="connsiteX38" fmla="*/ 491347 w 604195"/>
                  <a:gd name="connsiteY38" fmla="*/ 291802 h 489806"/>
                  <a:gd name="connsiteX39" fmla="*/ 521252 w 604195"/>
                  <a:gd name="connsiteY39" fmla="*/ 309921 h 489806"/>
                  <a:gd name="connsiteX40" fmla="*/ 538505 w 604195"/>
                  <a:gd name="connsiteY40" fmla="*/ 345010 h 489806"/>
                  <a:gd name="connsiteX41" fmla="*/ 564449 w 604195"/>
                  <a:gd name="connsiteY41" fmla="*/ 360577 h 489806"/>
                  <a:gd name="connsiteX42" fmla="*/ 604195 w 604195"/>
                  <a:gd name="connsiteY42" fmla="*/ 396178 h 489806"/>
                  <a:gd name="connsiteX43" fmla="*/ 604195 w 604195"/>
                  <a:gd name="connsiteY43" fmla="*/ 435095 h 489806"/>
                  <a:gd name="connsiteX44" fmla="*/ 583619 w 604195"/>
                  <a:gd name="connsiteY44" fmla="*/ 455511 h 489806"/>
                  <a:gd name="connsiteX45" fmla="*/ 540806 w 604195"/>
                  <a:gd name="connsiteY45" fmla="*/ 455511 h 489806"/>
                  <a:gd name="connsiteX46" fmla="*/ 540806 w 604195"/>
                  <a:gd name="connsiteY46" fmla="*/ 453342 h 489806"/>
                  <a:gd name="connsiteX47" fmla="*/ 493903 w 604195"/>
                  <a:gd name="connsiteY47" fmla="*/ 406513 h 489806"/>
                  <a:gd name="connsiteX48" fmla="*/ 447000 w 604195"/>
                  <a:gd name="connsiteY48" fmla="*/ 453342 h 489806"/>
                  <a:gd name="connsiteX49" fmla="*/ 447127 w 604195"/>
                  <a:gd name="connsiteY49" fmla="*/ 455256 h 489806"/>
                  <a:gd name="connsiteX50" fmla="*/ 443677 w 604195"/>
                  <a:gd name="connsiteY50" fmla="*/ 455511 h 489806"/>
                  <a:gd name="connsiteX51" fmla="*/ 351021 w 604195"/>
                  <a:gd name="connsiteY51" fmla="*/ 455511 h 489806"/>
                  <a:gd name="connsiteX52" fmla="*/ 351021 w 604195"/>
                  <a:gd name="connsiteY52" fmla="*/ 453342 h 489806"/>
                  <a:gd name="connsiteX53" fmla="*/ 304118 w 604195"/>
                  <a:gd name="connsiteY53" fmla="*/ 406513 h 489806"/>
                  <a:gd name="connsiteX54" fmla="*/ 257215 w 604195"/>
                  <a:gd name="connsiteY54" fmla="*/ 453342 h 489806"/>
                  <a:gd name="connsiteX55" fmla="*/ 257215 w 604195"/>
                  <a:gd name="connsiteY55" fmla="*/ 455511 h 489806"/>
                  <a:gd name="connsiteX56" fmla="*/ 242774 w 604195"/>
                  <a:gd name="connsiteY56" fmla="*/ 455511 h 489806"/>
                  <a:gd name="connsiteX57" fmla="*/ 221942 w 604195"/>
                  <a:gd name="connsiteY57" fmla="*/ 434840 h 489806"/>
                  <a:gd name="connsiteX58" fmla="*/ 221942 w 604195"/>
                  <a:gd name="connsiteY58" fmla="*/ 259264 h 489806"/>
                  <a:gd name="connsiteX59" fmla="*/ 242774 w 604195"/>
                  <a:gd name="connsiteY59" fmla="*/ 238593 h 489806"/>
                  <a:gd name="connsiteX60" fmla="*/ 251051 w 604195"/>
                  <a:gd name="connsiteY60" fmla="*/ 0 h 489806"/>
                  <a:gd name="connsiteX61" fmla="*/ 280121 w 604195"/>
                  <a:gd name="connsiteY61" fmla="*/ 9283 h 489806"/>
                  <a:gd name="connsiteX62" fmla="*/ 452627 w 604195"/>
                  <a:gd name="connsiteY62" fmla="*/ 143896 h 489806"/>
                  <a:gd name="connsiteX63" fmla="*/ 454416 w 604195"/>
                  <a:gd name="connsiteY63" fmla="*/ 145299 h 489806"/>
                  <a:gd name="connsiteX64" fmla="*/ 492112 w 604195"/>
                  <a:gd name="connsiteY64" fmla="*/ 174646 h 489806"/>
                  <a:gd name="connsiteX65" fmla="*/ 484190 w 604195"/>
                  <a:gd name="connsiteY65" fmla="*/ 214201 h 489806"/>
                  <a:gd name="connsiteX66" fmla="*/ 462083 w 604195"/>
                  <a:gd name="connsiteY66" fmla="*/ 214201 h 489806"/>
                  <a:gd name="connsiteX67" fmla="*/ 212652 w 604195"/>
                  <a:gd name="connsiteY67" fmla="*/ 214201 h 489806"/>
                  <a:gd name="connsiteX68" fmla="*/ 190545 w 604195"/>
                  <a:gd name="connsiteY68" fmla="*/ 236274 h 489806"/>
                  <a:gd name="connsiteX69" fmla="*/ 190545 w 604195"/>
                  <a:gd name="connsiteY69" fmla="*/ 466711 h 489806"/>
                  <a:gd name="connsiteX70" fmla="*/ 169845 w 604195"/>
                  <a:gd name="connsiteY70" fmla="*/ 489806 h 489806"/>
                  <a:gd name="connsiteX71" fmla="*/ 62124 w 604195"/>
                  <a:gd name="connsiteY71" fmla="*/ 489806 h 489806"/>
                  <a:gd name="connsiteX72" fmla="*/ 40018 w 604195"/>
                  <a:gd name="connsiteY72" fmla="*/ 467732 h 489806"/>
                  <a:gd name="connsiteX73" fmla="*/ 40018 w 604195"/>
                  <a:gd name="connsiteY73" fmla="*/ 214201 h 489806"/>
                  <a:gd name="connsiteX74" fmla="*/ 17911 w 604195"/>
                  <a:gd name="connsiteY74" fmla="*/ 214201 h 489806"/>
                  <a:gd name="connsiteX75" fmla="*/ 9989 w 604195"/>
                  <a:gd name="connsiteY75" fmla="*/ 174646 h 489806"/>
                  <a:gd name="connsiteX76" fmla="*/ 47685 w 604195"/>
                  <a:gd name="connsiteY76" fmla="*/ 145299 h 489806"/>
                  <a:gd name="connsiteX77" fmla="*/ 49474 w 604195"/>
                  <a:gd name="connsiteY77" fmla="*/ 143896 h 489806"/>
                  <a:gd name="connsiteX78" fmla="*/ 221980 w 604195"/>
                  <a:gd name="connsiteY78" fmla="*/ 9283 h 489806"/>
                  <a:gd name="connsiteX79" fmla="*/ 251051 w 604195"/>
                  <a:gd name="connsiteY79" fmla="*/ 0 h 4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604195" h="489806">
                    <a:moveTo>
                      <a:pt x="493872" y="437764"/>
                    </a:moveTo>
                    <a:cubicBezTo>
                      <a:pt x="485315" y="437764"/>
                      <a:pt x="478290" y="444654"/>
                      <a:pt x="478290" y="453330"/>
                    </a:cubicBezTo>
                    <a:cubicBezTo>
                      <a:pt x="478290" y="462007"/>
                      <a:pt x="485315" y="469024"/>
                      <a:pt x="493872" y="469024"/>
                    </a:cubicBezTo>
                    <a:cubicBezTo>
                      <a:pt x="502557" y="469024"/>
                      <a:pt x="509582" y="462007"/>
                      <a:pt x="509582" y="453330"/>
                    </a:cubicBezTo>
                    <a:cubicBezTo>
                      <a:pt x="509582" y="444654"/>
                      <a:pt x="502557" y="437764"/>
                      <a:pt x="493872" y="437764"/>
                    </a:cubicBezTo>
                    <a:close/>
                    <a:moveTo>
                      <a:pt x="304116" y="437764"/>
                    </a:moveTo>
                    <a:cubicBezTo>
                      <a:pt x="295429" y="437764"/>
                      <a:pt x="288403" y="444654"/>
                      <a:pt x="288403" y="453330"/>
                    </a:cubicBezTo>
                    <a:cubicBezTo>
                      <a:pt x="288403" y="462007"/>
                      <a:pt x="295429" y="469024"/>
                      <a:pt x="304116" y="469024"/>
                    </a:cubicBezTo>
                    <a:cubicBezTo>
                      <a:pt x="312674" y="469024"/>
                      <a:pt x="319700" y="462007"/>
                      <a:pt x="319700" y="453330"/>
                    </a:cubicBezTo>
                    <a:cubicBezTo>
                      <a:pt x="319700" y="444654"/>
                      <a:pt x="312674" y="437764"/>
                      <a:pt x="304116" y="437764"/>
                    </a:cubicBezTo>
                    <a:close/>
                    <a:moveTo>
                      <a:pt x="493872" y="417476"/>
                    </a:moveTo>
                    <a:cubicBezTo>
                      <a:pt x="513796" y="417476"/>
                      <a:pt x="529889" y="433553"/>
                      <a:pt x="529889" y="453330"/>
                    </a:cubicBezTo>
                    <a:cubicBezTo>
                      <a:pt x="529889" y="473235"/>
                      <a:pt x="513796" y="489312"/>
                      <a:pt x="493872" y="489312"/>
                    </a:cubicBezTo>
                    <a:cubicBezTo>
                      <a:pt x="474076" y="489312"/>
                      <a:pt x="457983" y="473235"/>
                      <a:pt x="457983" y="453330"/>
                    </a:cubicBezTo>
                    <a:cubicBezTo>
                      <a:pt x="457983" y="433553"/>
                      <a:pt x="474076" y="417476"/>
                      <a:pt x="493872" y="417476"/>
                    </a:cubicBezTo>
                    <a:close/>
                    <a:moveTo>
                      <a:pt x="304116" y="417476"/>
                    </a:moveTo>
                    <a:cubicBezTo>
                      <a:pt x="323916" y="417476"/>
                      <a:pt x="340139" y="433553"/>
                      <a:pt x="340139" y="453330"/>
                    </a:cubicBezTo>
                    <a:cubicBezTo>
                      <a:pt x="340139" y="473235"/>
                      <a:pt x="324043" y="489312"/>
                      <a:pt x="304116" y="489312"/>
                    </a:cubicBezTo>
                    <a:cubicBezTo>
                      <a:pt x="284188" y="489312"/>
                      <a:pt x="268092" y="473235"/>
                      <a:pt x="268092" y="453330"/>
                    </a:cubicBezTo>
                    <a:cubicBezTo>
                      <a:pt x="268092" y="433553"/>
                      <a:pt x="284188" y="417476"/>
                      <a:pt x="304116" y="417476"/>
                    </a:cubicBezTo>
                    <a:close/>
                    <a:moveTo>
                      <a:pt x="464381" y="306093"/>
                    </a:moveTo>
                    <a:lnTo>
                      <a:pt x="464381" y="358791"/>
                    </a:lnTo>
                    <a:lnTo>
                      <a:pt x="529815" y="358791"/>
                    </a:lnTo>
                    <a:cubicBezTo>
                      <a:pt x="528409" y="357260"/>
                      <a:pt x="527131" y="355601"/>
                      <a:pt x="526109" y="353432"/>
                    </a:cubicBezTo>
                    <a:lnTo>
                      <a:pt x="510645" y="322170"/>
                    </a:lnTo>
                    <a:cubicBezTo>
                      <a:pt x="506044" y="313366"/>
                      <a:pt x="494030" y="306093"/>
                      <a:pt x="484062" y="306093"/>
                    </a:cubicBezTo>
                    <a:close/>
                    <a:moveTo>
                      <a:pt x="276769" y="273555"/>
                    </a:moveTo>
                    <a:cubicBezTo>
                      <a:pt x="269612" y="273555"/>
                      <a:pt x="263733" y="279552"/>
                      <a:pt x="263733" y="286698"/>
                    </a:cubicBezTo>
                    <a:lnTo>
                      <a:pt x="263733" y="369509"/>
                    </a:lnTo>
                    <a:cubicBezTo>
                      <a:pt x="263733" y="376655"/>
                      <a:pt x="269612" y="382524"/>
                      <a:pt x="276769" y="382524"/>
                    </a:cubicBezTo>
                    <a:lnTo>
                      <a:pt x="404442" y="382524"/>
                    </a:lnTo>
                    <a:cubicBezTo>
                      <a:pt x="411727" y="382524"/>
                      <a:pt x="417605" y="376655"/>
                      <a:pt x="417605" y="369509"/>
                    </a:cubicBezTo>
                    <a:lnTo>
                      <a:pt x="417605" y="286698"/>
                    </a:lnTo>
                    <a:cubicBezTo>
                      <a:pt x="417605" y="279552"/>
                      <a:pt x="411727" y="273555"/>
                      <a:pt x="404442" y="273555"/>
                    </a:cubicBezTo>
                    <a:close/>
                    <a:moveTo>
                      <a:pt x="242774" y="238593"/>
                    </a:moveTo>
                    <a:lnTo>
                      <a:pt x="443677" y="238593"/>
                    </a:lnTo>
                    <a:cubicBezTo>
                      <a:pt x="455051" y="238593"/>
                      <a:pt x="464381" y="247908"/>
                      <a:pt x="464381" y="259264"/>
                    </a:cubicBezTo>
                    <a:lnTo>
                      <a:pt x="464381" y="291802"/>
                    </a:lnTo>
                    <a:lnTo>
                      <a:pt x="491347" y="291802"/>
                    </a:lnTo>
                    <a:cubicBezTo>
                      <a:pt x="502593" y="291802"/>
                      <a:pt x="516012" y="299968"/>
                      <a:pt x="521252" y="309921"/>
                    </a:cubicBezTo>
                    <a:lnTo>
                      <a:pt x="538505" y="345010"/>
                    </a:lnTo>
                    <a:cubicBezTo>
                      <a:pt x="543745" y="354963"/>
                      <a:pt x="551285" y="357132"/>
                      <a:pt x="564449" y="360577"/>
                    </a:cubicBezTo>
                    <a:cubicBezTo>
                      <a:pt x="575440" y="363385"/>
                      <a:pt x="604195" y="363385"/>
                      <a:pt x="604195" y="396178"/>
                    </a:cubicBezTo>
                    <a:lnTo>
                      <a:pt x="604195" y="435095"/>
                    </a:lnTo>
                    <a:cubicBezTo>
                      <a:pt x="604195" y="446324"/>
                      <a:pt x="594866" y="455511"/>
                      <a:pt x="583619" y="455511"/>
                    </a:cubicBezTo>
                    <a:lnTo>
                      <a:pt x="540806" y="455511"/>
                    </a:lnTo>
                    <a:cubicBezTo>
                      <a:pt x="540806" y="454873"/>
                      <a:pt x="540806" y="454107"/>
                      <a:pt x="540806" y="453342"/>
                    </a:cubicBezTo>
                    <a:cubicBezTo>
                      <a:pt x="540806" y="427567"/>
                      <a:pt x="519846" y="406513"/>
                      <a:pt x="493903" y="406513"/>
                    </a:cubicBezTo>
                    <a:cubicBezTo>
                      <a:pt x="468087" y="406513"/>
                      <a:pt x="447000" y="427567"/>
                      <a:pt x="447000" y="453342"/>
                    </a:cubicBezTo>
                    <a:cubicBezTo>
                      <a:pt x="447000" y="453980"/>
                      <a:pt x="447000" y="454618"/>
                      <a:pt x="447127" y="455256"/>
                    </a:cubicBezTo>
                    <a:cubicBezTo>
                      <a:pt x="445977" y="455383"/>
                      <a:pt x="444827" y="455511"/>
                      <a:pt x="443677" y="455511"/>
                    </a:cubicBezTo>
                    <a:lnTo>
                      <a:pt x="351021" y="455511"/>
                    </a:lnTo>
                    <a:cubicBezTo>
                      <a:pt x="351021" y="454873"/>
                      <a:pt x="351021" y="454107"/>
                      <a:pt x="351021" y="453342"/>
                    </a:cubicBezTo>
                    <a:cubicBezTo>
                      <a:pt x="351021" y="427567"/>
                      <a:pt x="329934" y="406513"/>
                      <a:pt x="304118" y="406513"/>
                    </a:cubicBezTo>
                    <a:cubicBezTo>
                      <a:pt x="278174" y="406513"/>
                      <a:pt x="257215" y="427567"/>
                      <a:pt x="257215" y="453342"/>
                    </a:cubicBezTo>
                    <a:cubicBezTo>
                      <a:pt x="257215" y="454107"/>
                      <a:pt x="257215" y="454873"/>
                      <a:pt x="257215" y="455511"/>
                    </a:cubicBezTo>
                    <a:lnTo>
                      <a:pt x="242774" y="455511"/>
                    </a:lnTo>
                    <a:cubicBezTo>
                      <a:pt x="231399" y="455511"/>
                      <a:pt x="221942" y="446196"/>
                      <a:pt x="221942" y="434840"/>
                    </a:cubicBezTo>
                    <a:lnTo>
                      <a:pt x="221942" y="259264"/>
                    </a:lnTo>
                    <a:cubicBezTo>
                      <a:pt x="221942" y="247908"/>
                      <a:pt x="231399" y="238593"/>
                      <a:pt x="242774" y="238593"/>
                    </a:cubicBezTo>
                    <a:close/>
                    <a:moveTo>
                      <a:pt x="251051" y="0"/>
                    </a:moveTo>
                    <a:cubicBezTo>
                      <a:pt x="261593" y="0"/>
                      <a:pt x="272135" y="3095"/>
                      <a:pt x="280121" y="9283"/>
                    </a:cubicBezTo>
                    <a:lnTo>
                      <a:pt x="452627" y="143896"/>
                    </a:lnTo>
                    <a:cubicBezTo>
                      <a:pt x="453266" y="144406"/>
                      <a:pt x="453777" y="144789"/>
                      <a:pt x="454416" y="145299"/>
                    </a:cubicBezTo>
                    <a:lnTo>
                      <a:pt x="492112" y="174646"/>
                    </a:lnTo>
                    <a:cubicBezTo>
                      <a:pt x="508085" y="187150"/>
                      <a:pt x="504507" y="214201"/>
                      <a:pt x="484190" y="214201"/>
                    </a:cubicBezTo>
                    <a:lnTo>
                      <a:pt x="462083" y="214201"/>
                    </a:lnTo>
                    <a:lnTo>
                      <a:pt x="212652" y="214201"/>
                    </a:lnTo>
                    <a:cubicBezTo>
                      <a:pt x="200513" y="214201"/>
                      <a:pt x="190545" y="224153"/>
                      <a:pt x="190545" y="236274"/>
                    </a:cubicBezTo>
                    <a:cubicBezTo>
                      <a:pt x="190545" y="236274"/>
                      <a:pt x="190545" y="460587"/>
                      <a:pt x="190545" y="466711"/>
                    </a:cubicBezTo>
                    <a:cubicBezTo>
                      <a:pt x="190545" y="480492"/>
                      <a:pt x="183645" y="489806"/>
                      <a:pt x="169845" y="489806"/>
                    </a:cubicBezTo>
                    <a:lnTo>
                      <a:pt x="62124" y="489806"/>
                    </a:lnTo>
                    <a:cubicBezTo>
                      <a:pt x="49985" y="489806"/>
                      <a:pt x="40018" y="479854"/>
                      <a:pt x="40018" y="467732"/>
                    </a:cubicBezTo>
                    <a:lnTo>
                      <a:pt x="40018" y="214201"/>
                    </a:lnTo>
                    <a:lnTo>
                      <a:pt x="17911" y="214201"/>
                    </a:lnTo>
                    <a:cubicBezTo>
                      <a:pt x="-2406" y="214201"/>
                      <a:pt x="-5984" y="187150"/>
                      <a:pt x="9989" y="174646"/>
                    </a:cubicBezTo>
                    <a:lnTo>
                      <a:pt x="47685" y="145299"/>
                    </a:lnTo>
                    <a:cubicBezTo>
                      <a:pt x="48324" y="144789"/>
                      <a:pt x="48835" y="144406"/>
                      <a:pt x="49474" y="143896"/>
                    </a:cubicBezTo>
                    <a:lnTo>
                      <a:pt x="221980" y="9283"/>
                    </a:lnTo>
                    <a:cubicBezTo>
                      <a:pt x="229967" y="3095"/>
                      <a:pt x="240509" y="0"/>
                      <a:pt x="2510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işlïḑè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4BA2B740-A475-469F-9488-1D682E8DFBBB}"/>
                </a:ext>
              </a:extLst>
            </p:cNvPr>
            <p:cNvGrpSpPr/>
            <p:nvPr/>
          </p:nvGrpSpPr>
          <p:grpSpPr>
            <a:xfrm>
              <a:off x="7069516" y="1244168"/>
              <a:ext cx="790300" cy="790868"/>
              <a:chOff x="1189027" y="366361"/>
              <a:chExt cx="820800" cy="821394"/>
            </a:xfrm>
          </p:grpSpPr>
          <p:sp>
            <p:nvSpPr>
              <p:cNvPr id="20" name="ïŝḷîḍe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85978162-B859-4003-AE24-12D09C9F994A}"/>
                  </a:ext>
                </a:extLst>
              </p:cNvPr>
              <p:cNvSpPr/>
              <p:nvPr/>
            </p:nvSpPr>
            <p:spPr bwMode="auto">
              <a:xfrm>
                <a:off x="1189027" y="366361"/>
                <a:ext cx="820800" cy="82139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iṥḷíḍé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E5553A68-312B-4C3D-9A55-A73B2778BDD3}"/>
                  </a:ext>
                </a:extLst>
              </p:cNvPr>
              <p:cNvSpPr/>
              <p:nvPr/>
            </p:nvSpPr>
            <p:spPr>
              <a:xfrm>
                <a:off x="1345033" y="570827"/>
                <a:ext cx="508788" cy="412462"/>
              </a:xfrm>
              <a:custGeom>
                <a:avLst/>
                <a:gdLst>
                  <a:gd name="connsiteX0" fmla="*/ 493872 w 604195"/>
                  <a:gd name="connsiteY0" fmla="*/ 437764 h 489806"/>
                  <a:gd name="connsiteX1" fmla="*/ 478290 w 604195"/>
                  <a:gd name="connsiteY1" fmla="*/ 453330 h 489806"/>
                  <a:gd name="connsiteX2" fmla="*/ 493872 w 604195"/>
                  <a:gd name="connsiteY2" fmla="*/ 469024 h 489806"/>
                  <a:gd name="connsiteX3" fmla="*/ 509582 w 604195"/>
                  <a:gd name="connsiteY3" fmla="*/ 453330 h 489806"/>
                  <a:gd name="connsiteX4" fmla="*/ 493872 w 604195"/>
                  <a:gd name="connsiteY4" fmla="*/ 437764 h 489806"/>
                  <a:gd name="connsiteX5" fmla="*/ 304116 w 604195"/>
                  <a:gd name="connsiteY5" fmla="*/ 437764 h 489806"/>
                  <a:gd name="connsiteX6" fmla="*/ 288403 w 604195"/>
                  <a:gd name="connsiteY6" fmla="*/ 453330 h 489806"/>
                  <a:gd name="connsiteX7" fmla="*/ 304116 w 604195"/>
                  <a:gd name="connsiteY7" fmla="*/ 469024 h 489806"/>
                  <a:gd name="connsiteX8" fmla="*/ 319700 w 604195"/>
                  <a:gd name="connsiteY8" fmla="*/ 453330 h 489806"/>
                  <a:gd name="connsiteX9" fmla="*/ 304116 w 604195"/>
                  <a:gd name="connsiteY9" fmla="*/ 437764 h 489806"/>
                  <a:gd name="connsiteX10" fmla="*/ 493872 w 604195"/>
                  <a:gd name="connsiteY10" fmla="*/ 417476 h 489806"/>
                  <a:gd name="connsiteX11" fmla="*/ 529889 w 604195"/>
                  <a:gd name="connsiteY11" fmla="*/ 453330 h 489806"/>
                  <a:gd name="connsiteX12" fmla="*/ 493872 w 604195"/>
                  <a:gd name="connsiteY12" fmla="*/ 489312 h 489806"/>
                  <a:gd name="connsiteX13" fmla="*/ 457983 w 604195"/>
                  <a:gd name="connsiteY13" fmla="*/ 453330 h 489806"/>
                  <a:gd name="connsiteX14" fmla="*/ 493872 w 604195"/>
                  <a:gd name="connsiteY14" fmla="*/ 417476 h 489806"/>
                  <a:gd name="connsiteX15" fmla="*/ 304116 w 604195"/>
                  <a:gd name="connsiteY15" fmla="*/ 417476 h 489806"/>
                  <a:gd name="connsiteX16" fmla="*/ 340139 w 604195"/>
                  <a:gd name="connsiteY16" fmla="*/ 453330 h 489806"/>
                  <a:gd name="connsiteX17" fmla="*/ 304116 w 604195"/>
                  <a:gd name="connsiteY17" fmla="*/ 489312 h 489806"/>
                  <a:gd name="connsiteX18" fmla="*/ 268092 w 604195"/>
                  <a:gd name="connsiteY18" fmla="*/ 453330 h 489806"/>
                  <a:gd name="connsiteX19" fmla="*/ 304116 w 604195"/>
                  <a:gd name="connsiteY19" fmla="*/ 417476 h 489806"/>
                  <a:gd name="connsiteX20" fmla="*/ 464381 w 604195"/>
                  <a:gd name="connsiteY20" fmla="*/ 306093 h 489806"/>
                  <a:gd name="connsiteX21" fmla="*/ 464381 w 604195"/>
                  <a:gd name="connsiteY21" fmla="*/ 358791 h 489806"/>
                  <a:gd name="connsiteX22" fmla="*/ 529815 w 604195"/>
                  <a:gd name="connsiteY22" fmla="*/ 358791 h 489806"/>
                  <a:gd name="connsiteX23" fmla="*/ 526109 w 604195"/>
                  <a:gd name="connsiteY23" fmla="*/ 353432 h 489806"/>
                  <a:gd name="connsiteX24" fmla="*/ 510645 w 604195"/>
                  <a:gd name="connsiteY24" fmla="*/ 322170 h 489806"/>
                  <a:gd name="connsiteX25" fmla="*/ 484062 w 604195"/>
                  <a:gd name="connsiteY25" fmla="*/ 306093 h 489806"/>
                  <a:gd name="connsiteX26" fmla="*/ 276769 w 604195"/>
                  <a:gd name="connsiteY26" fmla="*/ 273555 h 489806"/>
                  <a:gd name="connsiteX27" fmla="*/ 263733 w 604195"/>
                  <a:gd name="connsiteY27" fmla="*/ 286698 h 489806"/>
                  <a:gd name="connsiteX28" fmla="*/ 263733 w 604195"/>
                  <a:gd name="connsiteY28" fmla="*/ 369509 h 489806"/>
                  <a:gd name="connsiteX29" fmla="*/ 276769 w 604195"/>
                  <a:gd name="connsiteY29" fmla="*/ 382524 h 489806"/>
                  <a:gd name="connsiteX30" fmla="*/ 404442 w 604195"/>
                  <a:gd name="connsiteY30" fmla="*/ 382524 h 489806"/>
                  <a:gd name="connsiteX31" fmla="*/ 417605 w 604195"/>
                  <a:gd name="connsiteY31" fmla="*/ 369509 h 489806"/>
                  <a:gd name="connsiteX32" fmla="*/ 417605 w 604195"/>
                  <a:gd name="connsiteY32" fmla="*/ 286698 h 489806"/>
                  <a:gd name="connsiteX33" fmla="*/ 404442 w 604195"/>
                  <a:gd name="connsiteY33" fmla="*/ 273555 h 489806"/>
                  <a:gd name="connsiteX34" fmla="*/ 242774 w 604195"/>
                  <a:gd name="connsiteY34" fmla="*/ 238593 h 489806"/>
                  <a:gd name="connsiteX35" fmla="*/ 443677 w 604195"/>
                  <a:gd name="connsiteY35" fmla="*/ 238593 h 489806"/>
                  <a:gd name="connsiteX36" fmla="*/ 464381 w 604195"/>
                  <a:gd name="connsiteY36" fmla="*/ 259264 h 489806"/>
                  <a:gd name="connsiteX37" fmla="*/ 464381 w 604195"/>
                  <a:gd name="connsiteY37" fmla="*/ 291802 h 489806"/>
                  <a:gd name="connsiteX38" fmla="*/ 491347 w 604195"/>
                  <a:gd name="connsiteY38" fmla="*/ 291802 h 489806"/>
                  <a:gd name="connsiteX39" fmla="*/ 521252 w 604195"/>
                  <a:gd name="connsiteY39" fmla="*/ 309921 h 489806"/>
                  <a:gd name="connsiteX40" fmla="*/ 538505 w 604195"/>
                  <a:gd name="connsiteY40" fmla="*/ 345010 h 489806"/>
                  <a:gd name="connsiteX41" fmla="*/ 564449 w 604195"/>
                  <a:gd name="connsiteY41" fmla="*/ 360577 h 489806"/>
                  <a:gd name="connsiteX42" fmla="*/ 604195 w 604195"/>
                  <a:gd name="connsiteY42" fmla="*/ 396178 h 489806"/>
                  <a:gd name="connsiteX43" fmla="*/ 604195 w 604195"/>
                  <a:gd name="connsiteY43" fmla="*/ 435095 h 489806"/>
                  <a:gd name="connsiteX44" fmla="*/ 583619 w 604195"/>
                  <a:gd name="connsiteY44" fmla="*/ 455511 h 489806"/>
                  <a:gd name="connsiteX45" fmla="*/ 540806 w 604195"/>
                  <a:gd name="connsiteY45" fmla="*/ 455511 h 489806"/>
                  <a:gd name="connsiteX46" fmla="*/ 540806 w 604195"/>
                  <a:gd name="connsiteY46" fmla="*/ 453342 h 489806"/>
                  <a:gd name="connsiteX47" fmla="*/ 493903 w 604195"/>
                  <a:gd name="connsiteY47" fmla="*/ 406513 h 489806"/>
                  <a:gd name="connsiteX48" fmla="*/ 447000 w 604195"/>
                  <a:gd name="connsiteY48" fmla="*/ 453342 h 489806"/>
                  <a:gd name="connsiteX49" fmla="*/ 447127 w 604195"/>
                  <a:gd name="connsiteY49" fmla="*/ 455256 h 489806"/>
                  <a:gd name="connsiteX50" fmla="*/ 443677 w 604195"/>
                  <a:gd name="connsiteY50" fmla="*/ 455511 h 489806"/>
                  <a:gd name="connsiteX51" fmla="*/ 351021 w 604195"/>
                  <a:gd name="connsiteY51" fmla="*/ 455511 h 489806"/>
                  <a:gd name="connsiteX52" fmla="*/ 351021 w 604195"/>
                  <a:gd name="connsiteY52" fmla="*/ 453342 h 489806"/>
                  <a:gd name="connsiteX53" fmla="*/ 304118 w 604195"/>
                  <a:gd name="connsiteY53" fmla="*/ 406513 h 489806"/>
                  <a:gd name="connsiteX54" fmla="*/ 257215 w 604195"/>
                  <a:gd name="connsiteY54" fmla="*/ 453342 h 489806"/>
                  <a:gd name="connsiteX55" fmla="*/ 257215 w 604195"/>
                  <a:gd name="connsiteY55" fmla="*/ 455511 h 489806"/>
                  <a:gd name="connsiteX56" fmla="*/ 242774 w 604195"/>
                  <a:gd name="connsiteY56" fmla="*/ 455511 h 489806"/>
                  <a:gd name="connsiteX57" fmla="*/ 221942 w 604195"/>
                  <a:gd name="connsiteY57" fmla="*/ 434840 h 489806"/>
                  <a:gd name="connsiteX58" fmla="*/ 221942 w 604195"/>
                  <a:gd name="connsiteY58" fmla="*/ 259264 h 489806"/>
                  <a:gd name="connsiteX59" fmla="*/ 242774 w 604195"/>
                  <a:gd name="connsiteY59" fmla="*/ 238593 h 489806"/>
                  <a:gd name="connsiteX60" fmla="*/ 251051 w 604195"/>
                  <a:gd name="connsiteY60" fmla="*/ 0 h 489806"/>
                  <a:gd name="connsiteX61" fmla="*/ 280121 w 604195"/>
                  <a:gd name="connsiteY61" fmla="*/ 9283 h 489806"/>
                  <a:gd name="connsiteX62" fmla="*/ 452627 w 604195"/>
                  <a:gd name="connsiteY62" fmla="*/ 143896 h 489806"/>
                  <a:gd name="connsiteX63" fmla="*/ 454416 w 604195"/>
                  <a:gd name="connsiteY63" fmla="*/ 145299 h 489806"/>
                  <a:gd name="connsiteX64" fmla="*/ 492112 w 604195"/>
                  <a:gd name="connsiteY64" fmla="*/ 174646 h 489806"/>
                  <a:gd name="connsiteX65" fmla="*/ 484190 w 604195"/>
                  <a:gd name="connsiteY65" fmla="*/ 214201 h 489806"/>
                  <a:gd name="connsiteX66" fmla="*/ 462083 w 604195"/>
                  <a:gd name="connsiteY66" fmla="*/ 214201 h 489806"/>
                  <a:gd name="connsiteX67" fmla="*/ 212652 w 604195"/>
                  <a:gd name="connsiteY67" fmla="*/ 214201 h 489806"/>
                  <a:gd name="connsiteX68" fmla="*/ 190545 w 604195"/>
                  <a:gd name="connsiteY68" fmla="*/ 236274 h 489806"/>
                  <a:gd name="connsiteX69" fmla="*/ 190545 w 604195"/>
                  <a:gd name="connsiteY69" fmla="*/ 466711 h 489806"/>
                  <a:gd name="connsiteX70" fmla="*/ 169845 w 604195"/>
                  <a:gd name="connsiteY70" fmla="*/ 489806 h 489806"/>
                  <a:gd name="connsiteX71" fmla="*/ 62124 w 604195"/>
                  <a:gd name="connsiteY71" fmla="*/ 489806 h 489806"/>
                  <a:gd name="connsiteX72" fmla="*/ 40018 w 604195"/>
                  <a:gd name="connsiteY72" fmla="*/ 467732 h 489806"/>
                  <a:gd name="connsiteX73" fmla="*/ 40018 w 604195"/>
                  <a:gd name="connsiteY73" fmla="*/ 214201 h 489806"/>
                  <a:gd name="connsiteX74" fmla="*/ 17911 w 604195"/>
                  <a:gd name="connsiteY74" fmla="*/ 214201 h 489806"/>
                  <a:gd name="connsiteX75" fmla="*/ 9989 w 604195"/>
                  <a:gd name="connsiteY75" fmla="*/ 174646 h 489806"/>
                  <a:gd name="connsiteX76" fmla="*/ 47685 w 604195"/>
                  <a:gd name="connsiteY76" fmla="*/ 145299 h 489806"/>
                  <a:gd name="connsiteX77" fmla="*/ 49474 w 604195"/>
                  <a:gd name="connsiteY77" fmla="*/ 143896 h 489806"/>
                  <a:gd name="connsiteX78" fmla="*/ 221980 w 604195"/>
                  <a:gd name="connsiteY78" fmla="*/ 9283 h 489806"/>
                  <a:gd name="connsiteX79" fmla="*/ 251051 w 604195"/>
                  <a:gd name="connsiteY79" fmla="*/ 0 h 4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604195" h="489806">
                    <a:moveTo>
                      <a:pt x="493872" y="437764"/>
                    </a:moveTo>
                    <a:cubicBezTo>
                      <a:pt x="485315" y="437764"/>
                      <a:pt x="478290" y="444654"/>
                      <a:pt x="478290" y="453330"/>
                    </a:cubicBezTo>
                    <a:cubicBezTo>
                      <a:pt x="478290" y="462007"/>
                      <a:pt x="485315" y="469024"/>
                      <a:pt x="493872" y="469024"/>
                    </a:cubicBezTo>
                    <a:cubicBezTo>
                      <a:pt x="502557" y="469024"/>
                      <a:pt x="509582" y="462007"/>
                      <a:pt x="509582" y="453330"/>
                    </a:cubicBezTo>
                    <a:cubicBezTo>
                      <a:pt x="509582" y="444654"/>
                      <a:pt x="502557" y="437764"/>
                      <a:pt x="493872" y="437764"/>
                    </a:cubicBezTo>
                    <a:close/>
                    <a:moveTo>
                      <a:pt x="304116" y="437764"/>
                    </a:moveTo>
                    <a:cubicBezTo>
                      <a:pt x="295429" y="437764"/>
                      <a:pt x="288403" y="444654"/>
                      <a:pt x="288403" y="453330"/>
                    </a:cubicBezTo>
                    <a:cubicBezTo>
                      <a:pt x="288403" y="462007"/>
                      <a:pt x="295429" y="469024"/>
                      <a:pt x="304116" y="469024"/>
                    </a:cubicBezTo>
                    <a:cubicBezTo>
                      <a:pt x="312674" y="469024"/>
                      <a:pt x="319700" y="462007"/>
                      <a:pt x="319700" y="453330"/>
                    </a:cubicBezTo>
                    <a:cubicBezTo>
                      <a:pt x="319700" y="444654"/>
                      <a:pt x="312674" y="437764"/>
                      <a:pt x="304116" y="437764"/>
                    </a:cubicBezTo>
                    <a:close/>
                    <a:moveTo>
                      <a:pt x="493872" y="417476"/>
                    </a:moveTo>
                    <a:cubicBezTo>
                      <a:pt x="513796" y="417476"/>
                      <a:pt x="529889" y="433553"/>
                      <a:pt x="529889" y="453330"/>
                    </a:cubicBezTo>
                    <a:cubicBezTo>
                      <a:pt x="529889" y="473235"/>
                      <a:pt x="513796" y="489312"/>
                      <a:pt x="493872" y="489312"/>
                    </a:cubicBezTo>
                    <a:cubicBezTo>
                      <a:pt x="474076" y="489312"/>
                      <a:pt x="457983" y="473235"/>
                      <a:pt x="457983" y="453330"/>
                    </a:cubicBezTo>
                    <a:cubicBezTo>
                      <a:pt x="457983" y="433553"/>
                      <a:pt x="474076" y="417476"/>
                      <a:pt x="493872" y="417476"/>
                    </a:cubicBezTo>
                    <a:close/>
                    <a:moveTo>
                      <a:pt x="304116" y="417476"/>
                    </a:moveTo>
                    <a:cubicBezTo>
                      <a:pt x="323916" y="417476"/>
                      <a:pt x="340139" y="433553"/>
                      <a:pt x="340139" y="453330"/>
                    </a:cubicBezTo>
                    <a:cubicBezTo>
                      <a:pt x="340139" y="473235"/>
                      <a:pt x="324043" y="489312"/>
                      <a:pt x="304116" y="489312"/>
                    </a:cubicBezTo>
                    <a:cubicBezTo>
                      <a:pt x="284188" y="489312"/>
                      <a:pt x="268092" y="473235"/>
                      <a:pt x="268092" y="453330"/>
                    </a:cubicBezTo>
                    <a:cubicBezTo>
                      <a:pt x="268092" y="433553"/>
                      <a:pt x="284188" y="417476"/>
                      <a:pt x="304116" y="417476"/>
                    </a:cubicBezTo>
                    <a:close/>
                    <a:moveTo>
                      <a:pt x="464381" y="306093"/>
                    </a:moveTo>
                    <a:lnTo>
                      <a:pt x="464381" y="358791"/>
                    </a:lnTo>
                    <a:lnTo>
                      <a:pt x="529815" y="358791"/>
                    </a:lnTo>
                    <a:cubicBezTo>
                      <a:pt x="528409" y="357260"/>
                      <a:pt x="527131" y="355601"/>
                      <a:pt x="526109" y="353432"/>
                    </a:cubicBezTo>
                    <a:lnTo>
                      <a:pt x="510645" y="322170"/>
                    </a:lnTo>
                    <a:cubicBezTo>
                      <a:pt x="506044" y="313366"/>
                      <a:pt x="494030" y="306093"/>
                      <a:pt x="484062" y="306093"/>
                    </a:cubicBezTo>
                    <a:close/>
                    <a:moveTo>
                      <a:pt x="276769" y="273555"/>
                    </a:moveTo>
                    <a:cubicBezTo>
                      <a:pt x="269612" y="273555"/>
                      <a:pt x="263733" y="279552"/>
                      <a:pt x="263733" y="286698"/>
                    </a:cubicBezTo>
                    <a:lnTo>
                      <a:pt x="263733" y="369509"/>
                    </a:lnTo>
                    <a:cubicBezTo>
                      <a:pt x="263733" y="376655"/>
                      <a:pt x="269612" y="382524"/>
                      <a:pt x="276769" y="382524"/>
                    </a:cubicBezTo>
                    <a:lnTo>
                      <a:pt x="404442" y="382524"/>
                    </a:lnTo>
                    <a:cubicBezTo>
                      <a:pt x="411727" y="382524"/>
                      <a:pt x="417605" y="376655"/>
                      <a:pt x="417605" y="369509"/>
                    </a:cubicBezTo>
                    <a:lnTo>
                      <a:pt x="417605" y="286698"/>
                    </a:lnTo>
                    <a:cubicBezTo>
                      <a:pt x="417605" y="279552"/>
                      <a:pt x="411727" y="273555"/>
                      <a:pt x="404442" y="273555"/>
                    </a:cubicBezTo>
                    <a:close/>
                    <a:moveTo>
                      <a:pt x="242774" y="238593"/>
                    </a:moveTo>
                    <a:lnTo>
                      <a:pt x="443677" y="238593"/>
                    </a:lnTo>
                    <a:cubicBezTo>
                      <a:pt x="455051" y="238593"/>
                      <a:pt x="464381" y="247908"/>
                      <a:pt x="464381" y="259264"/>
                    </a:cubicBezTo>
                    <a:lnTo>
                      <a:pt x="464381" y="291802"/>
                    </a:lnTo>
                    <a:lnTo>
                      <a:pt x="491347" y="291802"/>
                    </a:lnTo>
                    <a:cubicBezTo>
                      <a:pt x="502593" y="291802"/>
                      <a:pt x="516012" y="299968"/>
                      <a:pt x="521252" y="309921"/>
                    </a:cubicBezTo>
                    <a:lnTo>
                      <a:pt x="538505" y="345010"/>
                    </a:lnTo>
                    <a:cubicBezTo>
                      <a:pt x="543745" y="354963"/>
                      <a:pt x="551285" y="357132"/>
                      <a:pt x="564449" y="360577"/>
                    </a:cubicBezTo>
                    <a:cubicBezTo>
                      <a:pt x="575440" y="363385"/>
                      <a:pt x="604195" y="363385"/>
                      <a:pt x="604195" y="396178"/>
                    </a:cubicBezTo>
                    <a:lnTo>
                      <a:pt x="604195" y="435095"/>
                    </a:lnTo>
                    <a:cubicBezTo>
                      <a:pt x="604195" y="446324"/>
                      <a:pt x="594866" y="455511"/>
                      <a:pt x="583619" y="455511"/>
                    </a:cubicBezTo>
                    <a:lnTo>
                      <a:pt x="540806" y="455511"/>
                    </a:lnTo>
                    <a:cubicBezTo>
                      <a:pt x="540806" y="454873"/>
                      <a:pt x="540806" y="454107"/>
                      <a:pt x="540806" y="453342"/>
                    </a:cubicBezTo>
                    <a:cubicBezTo>
                      <a:pt x="540806" y="427567"/>
                      <a:pt x="519846" y="406513"/>
                      <a:pt x="493903" y="406513"/>
                    </a:cubicBezTo>
                    <a:cubicBezTo>
                      <a:pt x="468087" y="406513"/>
                      <a:pt x="447000" y="427567"/>
                      <a:pt x="447000" y="453342"/>
                    </a:cubicBezTo>
                    <a:cubicBezTo>
                      <a:pt x="447000" y="453980"/>
                      <a:pt x="447000" y="454618"/>
                      <a:pt x="447127" y="455256"/>
                    </a:cubicBezTo>
                    <a:cubicBezTo>
                      <a:pt x="445977" y="455383"/>
                      <a:pt x="444827" y="455511"/>
                      <a:pt x="443677" y="455511"/>
                    </a:cubicBezTo>
                    <a:lnTo>
                      <a:pt x="351021" y="455511"/>
                    </a:lnTo>
                    <a:cubicBezTo>
                      <a:pt x="351021" y="454873"/>
                      <a:pt x="351021" y="454107"/>
                      <a:pt x="351021" y="453342"/>
                    </a:cubicBezTo>
                    <a:cubicBezTo>
                      <a:pt x="351021" y="427567"/>
                      <a:pt x="329934" y="406513"/>
                      <a:pt x="304118" y="406513"/>
                    </a:cubicBezTo>
                    <a:cubicBezTo>
                      <a:pt x="278174" y="406513"/>
                      <a:pt x="257215" y="427567"/>
                      <a:pt x="257215" y="453342"/>
                    </a:cubicBezTo>
                    <a:cubicBezTo>
                      <a:pt x="257215" y="454107"/>
                      <a:pt x="257215" y="454873"/>
                      <a:pt x="257215" y="455511"/>
                    </a:cubicBezTo>
                    <a:lnTo>
                      <a:pt x="242774" y="455511"/>
                    </a:lnTo>
                    <a:cubicBezTo>
                      <a:pt x="231399" y="455511"/>
                      <a:pt x="221942" y="446196"/>
                      <a:pt x="221942" y="434840"/>
                    </a:cubicBezTo>
                    <a:lnTo>
                      <a:pt x="221942" y="259264"/>
                    </a:lnTo>
                    <a:cubicBezTo>
                      <a:pt x="221942" y="247908"/>
                      <a:pt x="231399" y="238593"/>
                      <a:pt x="242774" y="238593"/>
                    </a:cubicBezTo>
                    <a:close/>
                    <a:moveTo>
                      <a:pt x="251051" y="0"/>
                    </a:moveTo>
                    <a:cubicBezTo>
                      <a:pt x="261593" y="0"/>
                      <a:pt x="272135" y="3095"/>
                      <a:pt x="280121" y="9283"/>
                    </a:cubicBezTo>
                    <a:lnTo>
                      <a:pt x="452627" y="143896"/>
                    </a:lnTo>
                    <a:cubicBezTo>
                      <a:pt x="453266" y="144406"/>
                      <a:pt x="453777" y="144789"/>
                      <a:pt x="454416" y="145299"/>
                    </a:cubicBezTo>
                    <a:lnTo>
                      <a:pt x="492112" y="174646"/>
                    </a:lnTo>
                    <a:cubicBezTo>
                      <a:pt x="508085" y="187150"/>
                      <a:pt x="504507" y="214201"/>
                      <a:pt x="484190" y="214201"/>
                    </a:cubicBezTo>
                    <a:lnTo>
                      <a:pt x="462083" y="214201"/>
                    </a:lnTo>
                    <a:lnTo>
                      <a:pt x="212652" y="214201"/>
                    </a:lnTo>
                    <a:cubicBezTo>
                      <a:pt x="200513" y="214201"/>
                      <a:pt x="190545" y="224153"/>
                      <a:pt x="190545" y="236274"/>
                    </a:cubicBezTo>
                    <a:cubicBezTo>
                      <a:pt x="190545" y="236274"/>
                      <a:pt x="190545" y="460587"/>
                      <a:pt x="190545" y="466711"/>
                    </a:cubicBezTo>
                    <a:cubicBezTo>
                      <a:pt x="190545" y="480492"/>
                      <a:pt x="183645" y="489806"/>
                      <a:pt x="169845" y="489806"/>
                    </a:cubicBezTo>
                    <a:lnTo>
                      <a:pt x="62124" y="489806"/>
                    </a:lnTo>
                    <a:cubicBezTo>
                      <a:pt x="49985" y="489806"/>
                      <a:pt x="40018" y="479854"/>
                      <a:pt x="40018" y="467732"/>
                    </a:cubicBezTo>
                    <a:lnTo>
                      <a:pt x="40018" y="214201"/>
                    </a:lnTo>
                    <a:lnTo>
                      <a:pt x="17911" y="214201"/>
                    </a:lnTo>
                    <a:cubicBezTo>
                      <a:pt x="-2406" y="214201"/>
                      <a:pt x="-5984" y="187150"/>
                      <a:pt x="9989" y="174646"/>
                    </a:cubicBezTo>
                    <a:lnTo>
                      <a:pt x="47685" y="145299"/>
                    </a:lnTo>
                    <a:cubicBezTo>
                      <a:pt x="48324" y="144789"/>
                      <a:pt x="48835" y="144406"/>
                      <a:pt x="49474" y="143896"/>
                    </a:cubicBezTo>
                    <a:lnTo>
                      <a:pt x="221980" y="9283"/>
                    </a:lnTo>
                    <a:cubicBezTo>
                      <a:pt x="229967" y="3095"/>
                      <a:pt x="240509" y="0"/>
                      <a:pt x="2510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íṣlíḍ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EE72FC4E-DA28-4193-8A7E-EBD621C0375C}"/>
                </a:ext>
              </a:extLst>
            </p:cNvPr>
            <p:cNvGrpSpPr/>
            <p:nvPr/>
          </p:nvGrpSpPr>
          <p:grpSpPr>
            <a:xfrm>
              <a:off x="9806851" y="1244168"/>
              <a:ext cx="790300" cy="790868"/>
              <a:chOff x="1189027" y="366361"/>
              <a:chExt cx="820800" cy="821394"/>
            </a:xfrm>
          </p:grpSpPr>
          <p:sp>
            <p:nvSpPr>
              <p:cNvPr id="18" name="ïSḷiḑe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68664036-F95F-4DBB-9E9C-D57005C33ED5}"/>
                  </a:ext>
                </a:extLst>
              </p:cNvPr>
              <p:cNvSpPr/>
              <p:nvPr/>
            </p:nvSpPr>
            <p:spPr bwMode="auto">
              <a:xfrm>
                <a:off x="1189027" y="366361"/>
                <a:ext cx="820800" cy="82139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ïšlíḓé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A9BEB8A4-2ED6-4384-B30F-CFC8A0DA2063}"/>
                  </a:ext>
                </a:extLst>
              </p:cNvPr>
              <p:cNvSpPr/>
              <p:nvPr/>
            </p:nvSpPr>
            <p:spPr>
              <a:xfrm>
                <a:off x="1345033" y="570827"/>
                <a:ext cx="508788" cy="412462"/>
              </a:xfrm>
              <a:custGeom>
                <a:avLst/>
                <a:gdLst>
                  <a:gd name="connsiteX0" fmla="*/ 493872 w 604195"/>
                  <a:gd name="connsiteY0" fmla="*/ 437764 h 489806"/>
                  <a:gd name="connsiteX1" fmla="*/ 478290 w 604195"/>
                  <a:gd name="connsiteY1" fmla="*/ 453330 h 489806"/>
                  <a:gd name="connsiteX2" fmla="*/ 493872 w 604195"/>
                  <a:gd name="connsiteY2" fmla="*/ 469024 h 489806"/>
                  <a:gd name="connsiteX3" fmla="*/ 509582 w 604195"/>
                  <a:gd name="connsiteY3" fmla="*/ 453330 h 489806"/>
                  <a:gd name="connsiteX4" fmla="*/ 493872 w 604195"/>
                  <a:gd name="connsiteY4" fmla="*/ 437764 h 489806"/>
                  <a:gd name="connsiteX5" fmla="*/ 304116 w 604195"/>
                  <a:gd name="connsiteY5" fmla="*/ 437764 h 489806"/>
                  <a:gd name="connsiteX6" fmla="*/ 288403 w 604195"/>
                  <a:gd name="connsiteY6" fmla="*/ 453330 h 489806"/>
                  <a:gd name="connsiteX7" fmla="*/ 304116 w 604195"/>
                  <a:gd name="connsiteY7" fmla="*/ 469024 h 489806"/>
                  <a:gd name="connsiteX8" fmla="*/ 319700 w 604195"/>
                  <a:gd name="connsiteY8" fmla="*/ 453330 h 489806"/>
                  <a:gd name="connsiteX9" fmla="*/ 304116 w 604195"/>
                  <a:gd name="connsiteY9" fmla="*/ 437764 h 489806"/>
                  <a:gd name="connsiteX10" fmla="*/ 493872 w 604195"/>
                  <a:gd name="connsiteY10" fmla="*/ 417476 h 489806"/>
                  <a:gd name="connsiteX11" fmla="*/ 529889 w 604195"/>
                  <a:gd name="connsiteY11" fmla="*/ 453330 h 489806"/>
                  <a:gd name="connsiteX12" fmla="*/ 493872 w 604195"/>
                  <a:gd name="connsiteY12" fmla="*/ 489312 h 489806"/>
                  <a:gd name="connsiteX13" fmla="*/ 457983 w 604195"/>
                  <a:gd name="connsiteY13" fmla="*/ 453330 h 489806"/>
                  <a:gd name="connsiteX14" fmla="*/ 493872 w 604195"/>
                  <a:gd name="connsiteY14" fmla="*/ 417476 h 489806"/>
                  <a:gd name="connsiteX15" fmla="*/ 304116 w 604195"/>
                  <a:gd name="connsiteY15" fmla="*/ 417476 h 489806"/>
                  <a:gd name="connsiteX16" fmla="*/ 340139 w 604195"/>
                  <a:gd name="connsiteY16" fmla="*/ 453330 h 489806"/>
                  <a:gd name="connsiteX17" fmla="*/ 304116 w 604195"/>
                  <a:gd name="connsiteY17" fmla="*/ 489312 h 489806"/>
                  <a:gd name="connsiteX18" fmla="*/ 268092 w 604195"/>
                  <a:gd name="connsiteY18" fmla="*/ 453330 h 489806"/>
                  <a:gd name="connsiteX19" fmla="*/ 304116 w 604195"/>
                  <a:gd name="connsiteY19" fmla="*/ 417476 h 489806"/>
                  <a:gd name="connsiteX20" fmla="*/ 464381 w 604195"/>
                  <a:gd name="connsiteY20" fmla="*/ 306093 h 489806"/>
                  <a:gd name="connsiteX21" fmla="*/ 464381 w 604195"/>
                  <a:gd name="connsiteY21" fmla="*/ 358791 h 489806"/>
                  <a:gd name="connsiteX22" fmla="*/ 529815 w 604195"/>
                  <a:gd name="connsiteY22" fmla="*/ 358791 h 489806"/>
                  <a:gd name="connsiteX23" fmla="*/ 526109 w 604195"/>
                  <a:gd name="connsiteY23" fmla="*/ 353432 h 489806"/>
                  <a:gd name="connsiteX24" fmla="*/ 510645 w 604195"/>
                  <a:gd name="connsiteY24" fmla="*/ 322170 h 489806"/>
                  <a:gd name="connsiteX25" fmla="*/ 484062 w 604195"/>
                  <a:gd name="connsiteY25" fmla="*/ 306093 h 489806"/>
                  <a:gd name="connsiteX26" fmla="*/ 276769 w 604195"/>
                  <a:gd name="connsiteY26" fmla="*/ 273555 h 489806"/>
                  <a:gd name="connsiteX27" fmla="*/ 263733 w 604195"/>
                  <a:gd name="connsiteY27" fmla="*/ 286698 h 489806"/>
                  <a:gd name="connsiteX28" fmla="*/ 263733 w 604195"/>
                  <a:gd name="connsiteY28" fmla="*/ 369509 h 489806"/>
                  <a:gd name="connsiteX29" fmla="*/ 276769 w 604195"/>
                  <a:gd name="connsiteY29" fmla="*/ 382524 h 489806"/>
                  <a:gd name="connsiteX30" fmla="*/ 404442 w 604195"/>
                  <a:gd name="connsiteY30" fmla="*/ 382524 h 489806"/>
                  <a:gd name="connsiteX31" fmla="*/ 417605 w 604195"/>
                  <a:gd name="connsiteY31" fmla="*/ 369509 h 489806"/>
                  <a:gd name="connsiteX32" fmla="*/ 417605 w 604195"/>
                  <a:gd name="connsiteY32" fmla="*/ 286698 h 489806"/>
                  <a:gd name="connsiteX33" fmla="*/ 404442 w 604195"/>
                  <a:gd name="connsiteY33" fmla="*/ 273555 h 489806"/>
                  <a:gd name="connsiteX34" fmla="*/ 242774 w 604195"/>
                  <a:gd name="connsiteY34" fmla="*/ 238593 h 489806"/>
                  <a:gd name="connsiteX35" fmla="*/ 443677 w 604195"/>
                  <a:gd name="connsiteY35" fmla="*/ 238593 h 489806"/>
                  <a:gd name="connsiteX36" fmla="*/ 464381 w 604195"/>
                  <a:gd name="connsiteY36" fmla="*/ 259264 h 489806"/>
                  <a:gd name="connsiteX37" fmla="*/ 464381 w 604195"/>
                  <a:gd name="connsiteY37" fmla="*/ 291802 h 489806"/>
                  <a:gd name="connsiteX38" fmla="*/ 491347 w 604195"/>
                  <a:gd name="connsiteY38" fmla="*/ 291802 h 489806"/>
                  <a:gd name="connsiteX39" fmla="*/ 521252 w 604195"/>
                  <a:gd name="connsiteY39" fmla="*/ 309921 h 489806"/>
                  <a:gd name="connsiteX40" fmla="*/ 538505 w 604195"/>
                  <a:gd name="connsiteY40" fmla="*/ 345010 h 489806"/>
                  <a:gd name="connsiteX41" fmla="*/ 564449 w 604195"/>
                  <a:gd name="connsiteY41" fmla="*/ 360577 h 489806"/>
                  <a:gd name="connsiteX42" fmla="*/ 604195 w 604195"/>
                  <a:gd name="connsiteY42" fmla="*/ 396178 h 489806"/>
                  <a:gd name="connsiteX43" fmla="*/ 604195 w 604195"/>
                  <a:gd name="connsiteY43" fmla="*/ 435095 h 489806"/>
                  <a:gd name="connsiteX44" fmla="*/ 583619 w 604195"/>
                  <a:gd name="connsiteY44" fmla="*/ 455511 h 489806"/>
                  <a:gd name="connsiteX45" fmla="*/ 540806 w 604195"/>
                  <a:gd name="connsiteY45" fmla="*/ 455511 h 489806"/>
                  <a:gd name="connsiteX46" fmla="*/ 540806 w 604195"/>
                  <a:gd name="connsiteY46" fmla="*/ 453342 h 489806"/>
                  <a:gd name="connsiteX47" fmla="*/ 493903 w 604195"/>
                  <a:gd name="connsiteY47" fmla="*/ 406513 h 489806"/>
                  <a:gd name="connsiteX48" fmla="*/ 447000 w 604195"/>
                  <a:gd name="connsiteY48" fmla="*/ 453342 h 489806"/>
                  <a:gd name="connsiteX49" fmla="*/ 447127 w 604195"/>
                  <a:gd name="connsiteY49" fmla="*/ 455256 h 489806"/>
                  <a:gd name="connsiteX50" fmla="*/ 443677 w 604195"/>
                  <a:gd name="connsiteY50" fmla="*/ 455511 h 489806"/>
                  <a:gd name="connsiteX51" fmla="*/ 351021 w 604195"/>
                  <a:gd name="connsiteY51" fmla="*/ 455511 h 489806"/>
                  <a:gd name="connsiteX52" fmla="*/ 351021 w 604195"/>
                  <a:gd name="connsiteY52" fmla="*/ 453342 h 489806"/>
                  <a:gd name="connsiteX53" fmla="*/ 304118 w 604195"/>
                  <a:gd name="connsiteY53" fmla="*/ 406513 h 489806"/>
                  <a:gd name="connsiteX54" fmla="*/ 257215 w 604195"/>
                  <a:gd name="connsiteY54" fmla="*/ 453342 h 489806"/>
                  <a:gd name="connsiteX55" fmla="*/ 257215 w 604195"/>
                  <a:gd name="connsiteY55" fmla="*/ 455511 h 489806"/>
                  <a:gd name="connsiteX56" fmla="*/ 242774 w 604195"/>
                  <a:gd name="connsiteY56" fmla="*/ 455511 h 489806"/>
                  <a:gd name="connsiteX57" fmla="*/ 221942 w 604195"/>
                  <a:gd name="connsiteY57" fmla="*/ 434840 h 489806"/>
                  <a:gd name="connsiteX58" fmla="*/ 221942 w 604195"/>
                  <a:gd name="connsiteY58" fmla="*/ 259264 h 489806"/>
                  <a:gd name="connsiteX59" fmla="*/ 242774 w 604195"/>
                  <a:gd name="connsiteY59" fmla="*/ 238593 h 489806"/>
                  <a:gd name="connsiteX60" fmla="*/ 251051 w 604195"/>
                  <a:gd name="connsiteY60" fmla="*/ 0 h 489806"/>
                  <a:gd name="connsiteX61" fmla="*/ 280121 w 604195"/>
                  <a:gd name="connsiteY61" fmla="*/ 9283 h 489806"/>
                  <a:gd name="connsiteX62" fmla="*/ 452627 w 604195"/>
                  <a:gd name="connsiteY62" fmla="*/ 143896 h 489806"/>
                  <a:gd name="connsiteX63" fmla="*/ 454416 w 604195"/>
                  <a:gd name="connsiteY63" fmla="*/ 145299 h 489806"/>
                  <a:gd name="connsiteX64" fmla="*/ 492112 w 604195"/>
                  <a:gd name="connsiteY64" fmla="*/ 174646 h 489806"/>
                  <a:gd name="connsiteX65" fmla="*/ 484190 w 604195"/>
                  <a:gd name="connsiteY65" fmla="*/ 214201 h 489806"/>
                  <a:gd name="connsiteX66" fmla="*/ 462083 w 604195"/>
                  <a:gd name="connsiteY66" fmla="*/ 214201 h 489806"/>
                  <a:gd name="connsiteX67" fmla="*/ 212652 w 604195"/>
                  <a:gd name="connsiteY67" fmla="*/ 214201 h 489806"/>
                  <a:gd name="connsiteX68" fmla="*/ 190545 w 604195"/>
                  <a:gd name="connsiteY68" fmla="*/ 236274 h 489806"/>
                  <a:gd name="connsiteX69" fmla="*/ 190545 w 604195"/>
                  <a:gd name="connsiteY69" fmla="*/ 466711 h 489806"/>
                  <a:gd name="connsiteX70" fmla="*/ 169845 w 604195"/>
                  <a:gd name="connsiteY70" fmla="*/ 489806 h 489806"/>
                  <a:gd name="connsiteX71" fmla="*/ 62124 w 604195"/>
                  <a:gd name="connsiteY71" fmla="*/ 489806 h 489806"/>
                  <a:gd name="connsiteX72" fmla="*/ 40018 w 604195"/>
                  <a:gd name="connsiteY72" fmla="*/ 467732 h 489806"/>
                  <a:gd name="connsiteX73" fmla="*/ 40018 w 604195"/>
                  <a:gd name="connsiteY73" fmla="*/ 214201 h 489806"/>
                  <a:gd name="connsiteX74" fmla="*/ 17911 w 604195"/>
                  <a:gd name="connsiteY74" fmla="*/ 214201 h 489806"/>
                  <a:gd name="connsiteX75" fmla="*/ 9989 w 604195"/>
                  <a:gd name="connsiteY75" fmla="*/ 174646 h 489806"/>
                  <a:gd name="connsiteX76" fmla="*/ 47685 w 604195"/>
                  <a:gd name="connsiteY76" fmla="*/ 145299 h 489806"/>
                  <a:gd name="connsiteX77" fmla="*/ 49474 w 604195"/>
                  <a:gd name="connsiteY77" fmla="*/ 143896 h 489806"/>
                  <a:gd name="connsiteX78" fmla="*/ 221980 w 604195"/>
                  <a:gd name="connsiteY78" fmla="*/ 9283 h 489806"/>
                  <a:gd name="connsiteX79" fmla="*/ 251051 w 604195"/>
                  <a:gd name="connsiteY79" fmla="*/ 0 h 4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604195" h="489806">
                    <a:moveTo>
                      <a:pt x="493872" y="437764"/>
                    </a:moveTo>
                    <a:cubicBezTo>
                      <a:pt x="485315" y="437764"/>
                      <a:pt x="478290" y="444654"/>
                      <a:pt x="478290" y="453330"/>
                    </a:cubicBezTo>
                    <a:cubicBezTo>
                      <a:pt x="478290" y="462007"/>
                      <a:pt x="485315" y="469024"/>
                      <a:pt x="493872" y="469024"/>
                    </a:cubicBezTo>
                    <a:cubicBezTo>
                      <a:pt x="502557" y="469024"/>
                      <a:pt x="509582" y="462007"/>
                      <a:pt x="509582" y="453330"/>
                    </a:cubicBezTo>
                    <a:cubicBezTo>
                      <a:pt x="509582" y="444654"/>
                      <a:pt x="502557" y="437764"/>
                      <a:pt x="493872" y="437764"/>
                    </a:cubicBezTo>
                    <a:close/>
                    <a:moveTo>
                      <a:pt x="304116" y="437764"/>
                    </a:moveTo>
                    <a:cubicBezTo>
                      <a:pt x="295429" y="437764"/>
                      <a:pt x="288403" y="444654"/>
                      <a:pt x="288403" y="453330"/>
                    </a:cubicBezTo>
                    <a:cubicBezTo>
                      <a:pt x="288403" y="462007"/>
                      <a:pt x="295429" y="469024"/>
                      <a:pt x="304116" y="469024"/>
                    </a:cubicBezTo>
                    <a:cubicBezTo>
                      <a:pt x="312674" y="469024"/>
                      <a:pt x="319700" y="462007"/>
                      <a:pt x="319700" y="453330"/>
                    </a:cubicBezTo>
                    <a:cubicBezTo>
                      <a:pt x="319700" y="444654"/>
                      <a:pt x="312674" y="437764"/>
                      <a:pt x="304116" y="437764"/>
                    </a:cubicBezTo>
                    <a:close/>
                    <a:moveTo>
                      <a:pt x="493872" y="417476"/>
                    </a:moveTo>
                    <a:cubicBezTo>
                      <a:pt x="513796" y="417476"/>
                      <a:pt x="529889" y="433553"/>
                      <a:pt x="529889" y="453330"/>
                    </a:cubicBezTo>
                    <a:cubicBezTo>
                      <a:pt x="529889" y="473235"/>
                      <a:pt x="513796" y="489312"/>
                      <a:pt x="493872" y="489312"/>
                    </a:cubicBezTo>
                    <a:cubicBezTo>
                      <a:pt x="474076" y="489312"/>
                      <a:pt x="457983" y="473235"/>
                      <a:pt x="457983" y="453330"/>
                    </a:cubicBezTo>
                    <a:cubicBezTo>
                      <a:pt x="457983" y="433553"/>
                      <a:pt x="474076" y="417476"/>
                      <a:pt x="493872" y="417476"/>
                    </a:cubicBezTo>
                    <a:close/>
                    <a:moveTo>
                      <a:pt x="304116" y="417476"/>
                    </a:moveTo>
                    <a:cubicBezTo>
                      <a:pt x="323916" y="417476"/>
                      <a:pt x="340139" y="433553"/>
                      <a:pt x="340139" y="453330"/>
                    </a:cubicBezTo>
                    <a:cubicBezTo>
                      <a:pt x="340139" y="473235"/>
                      <a:pt x="324043" y="489312"/>
                      <a:pt x="304116" y="489312"/>
                    </a:cubicBezTo>
                    <a:cubicBezTo>
                      <a:pt x="284188" y="489312"/>
                      <a:pt x="268092" y="473235"/>
                      <a:pt x="268092" y="453330"/>
                    </a:cubicBezTo>
                    <a:cubicBezTo>
                      <a:pt x="268092" y="433553"/>
                      <a:pt x="284188" y="417476"/>
                      <a:pt x="304116" y="417476"/>
                    </a:cubicBezTo>
                    <a:close/>
                    <a:moveTo>
                      <a:pt x="464381" y="306093"/>
                    </a:moveTo>
                    <a:lnTo>
                      <a:pt x="464381" y="358791"/>
                    </a:lnTo>
                    <a:lnTo>
                      <a:pt x="529815" y="358791"/>
                    </a:lnTo>
                    <a:cubicBezTo>
                      <a:pt x="528409" y="357260"/>
                      <a:pt x="527131" y="355601"/>
                      <a:pt x="526109" y="353432"/>
                    </a:cubicBezTo>
                    <a:lnTo>
                      <a:pt x="510645" y="322170"/>
                    </a:lnTo>
                    <a:cubicBezTo>
                      <a:pt x="506044" y="313366"/>
                      <a:pt x="494030" y="306093"/>
                      <a:pt x="484062" y="306093"/>
                    </a:cubicBezTo>
                    <a:close/>
                    <a:moveTo>
                      <a:pt x="276769" y="273555"/>
                    </a:moveTo>
                    <a:cubicBezTo>
                      <a:pt x="269612" y="273555"/>
                      <a:pt x="263733" y="279552"/>
                      <a:pt x="263733" y="286698"/>
                    </a:cubicBezTo>
                    <a:lnTo>
                      <a:pt x="263733" y="369509"/>
                    </a:lnTo>
                    <a:cubicBezTo>
                      <a:pt x="263733" y="376655"/>
                      <a:pt x="269612" y="382524"/>
                      <a:pt x="276769" y="382524"/>
                    </a:cubicBezTo>
                    <a:lnTo>
                      <a:pt x="404442" y="382524"/>
                    </a:lnTo>
                    <a:cubicBezTo>
                      <a:pt x="411727" y="382524"/>
                      <a:pt x="417605" y="376655"/>
                      <a:pt x="417605" y="369509"/>
                    </a:cubicBezTo>
                    <a:lnTo>
                      <a:pt x="417605" y="286698"/>
                    </a:lnTo>
                    <a:cubicBezTo>
                      <a:pt x="417605" y="279552"/>
                      <a:pt x="411727" y="273555"/>
                      <a:pt x="404442" y="273555"/>
                    </a:cubicBezTo>
                    <a:close/>
                    <a:moveTo>
                      <a:pt x="242774" y="238593"/>
                    </a:moveTo>
                    <a:lnTo>
                      <a:pt x="443677" y="238593"/>
                    </a:lnTo>
                    <a:cubicBezTo>
                      <a:pt x="455051" y="238593"/>
                      <a:pt x="464381" y="247908"/>
                      <a:pt x="464381" y="259264"/>
                    </a:cubicBezTo>
                    <a:lnTo>
                      <a:pt x="464381" y="291802"/>
                    </a:lnTo>
                    <a:lnTo>
                      <a:pt x="491347" y="291802"/>
                    </a:lnTo>
                    <a:cubicBezTo>
                      <a:pt x="502593" y="291802"/>
                      <a:pt x="516012" y="299968"/>
                      <a:pt x="521252" y="309921"/>
                    </a:cubicBezTo>
                    <a:lnTo>
                      <a:pt x="538505" y="345010"/>
                    </a:lnTo>
                    <a:cubicBezTo>
                      <a:pt x="543745" y="354963"/>
                      <a:pt x="551285" y="357132"/>
                      <a:pt x="564449" y="360577"/>
                    </a:cubicBezTo>
                    <a:cubicBezTo>
                      <a:pt x="575440" y="363385"/>
                      <a:pt x="604195" y="363385"/>
                      <a:pt x="604195" y="396178"/>
                    </a:cubicBezTo>
                    <a:lnTo>
                      <a:pt x="604195" y="435095"/>
                    </a:lnTo>
                    <a:cubicBezTo>
                      <a:pt x="604195" y="446324"/>
                      <a:pt x="594866" y="455511"/>
                      <a:pt x="583619" y="455511"/>
                    </a:cubicBezTo>
                    <a:lnTo>
                      <a:pt x="540806" y="455511"/>
                    </a:lnTo>
                    <a:cubicBezTo>
                      <a:pt x="540806" y="454873"/>
                      <a:pt x="540806" y="454107"/>
                      <a:pt x="540806" y="453342"/>
                    </a:cubicBezTo>
                    <a:cubicBezTo>
                      <a:pt x="540806" y="427567"/>
                      <a:pt x="519846" y="406513"/>
                      <a:pt x="493903" y="406513"/>
                    </a:cubicBezTo>
                    <a:cubicBezTo>
                      <a:pt x="468087" y="406513"/>
                      <a:pt x="447000" y="427567"/>
                      <a:pt x="447000" y="453342"/>
                    </a:cubicBezTo>
                    <a:cubicBezTo>
                      <a:pt x="447000" y="453980"/>
                      <a:pt x="447000" y="454618"/>
                      <a:pt x="447127" y="455256"/>
                    </a:cubicBezTo>
                    <a:cubicBezTo>
                      <a:pt x="445977" y="455383"/>
                      <a:pt x="444827" y="455511"/>
                      <a:pt x="443677" y="455511"/>
                    </a:cubicBezTo>
                    <a:lnTo>
                      <a:pt x="351021" y="455511"/>
                    </a:lnTo>
                    <a:cubicBezTo>
                      <a:pt x="351021" y="454873"/>
                      <a:pt x="351021" y="454107"/>
                      <a:pt x="351021" y="453342"/>
                    </a:cubicBezTo>
                    <a:cubicBezTo>
                      <a:pt x="351021" y="427567"/>
                      <a:pt x="329934" y="406513"/>
                      <a:pt x="304118" y="406513"/>
                    </a:cubicBezTo>
                    <a:cubicBezTo>
                      <a:pt x="278174" y="406513"/>
                      <a:pt x="257215" y="427567"/>
                      <a:pt x="257215" y="453342"/>
                    </a:cubicBezTo>
                    <a:cubicBezTo>
                      <a:pt x="257215" y="454107"/>
                      <a:pt x="257215" y="454873"/>
                      <a:pt x="257215" y="455511"/>
                    </a:cubicBezTo>
                    <a:lnTo>
                      <a:pt x="242774" y="455511"/>
                    </a:lnTo>
                    <a:cubicBezTo>
                      <a:pt x="231399" y="455511"/>
                      <a:pt x="221942" y="446196"/>
                      <a:pt x="221942" y="434840"/>
                    </a:cubicBezTo>
                    <a:lnTo>
                      <a:pt x="221942" y="259264"/>
                    </a:lnTo>
                    <a:cubicBezTo>
                      <a:pt x="221942" y="247908"/>
                      <a:pt x="231399" y="238593"/>
                      <a:pt x="242774" y="238593"/>
                    </a:cubicBezTo>
                    <a:close/>
                    <a:moveTo>
                      <a:pt x="251051" y="0"/>
                    </a:moveTo>
                    <a:cubicBezTo>
                      <a:pt x="261593" y="0"/>
                      <a:pt x="272135" y="3095"/>
                      <a:pt x="280121" y="9283"/>
                    </a:cubicBezTo>
                    <a:lnTo>
                      <a:pt x="452627" y="143896"/>
                    </a:lnTo>
                    <a:cubicBezTo>
                      <a:pt x="453266" y="144406"/>
                      <a:pt x="453777" y="144789"/>
                      <a:pt x="454416" y="145299"/>
                    </a:cubicBezTo>
                    <a:lnTo>
                      <a:pt x="492112" y="174646"/>
                    </a:lnTo>
                    <a:cubicBezTo>
                      <a:pt x="508085" y="187150"/>
                      <a:pt x="504507" y="214201"/>
                      <a:pt x="484190" y="214201"/>
                    </a:cubicBezTo>
                    <a:lnTo>
                      <a:pt x="462083" y="214201"/>
                    </a:lnTo>
                    <a:lnTo>
                      <a:pt x="212652" y="214201"/>
                    </a:lnTo>
                    <a:cubicBezTo>
                      <a:pt x="200513" y="214201"/>
                      <a:pt x="190545" y="224153"/>
                      <a:pt x="190545" y="236274"/>
                    </a:cubicBezTo>
                    <a:cubicBezTo>
                      <a:pt x="190545" y="236274"/>
                      <a:pt x="190545" y="460587"/>
                      <a:pt x="190545" y="466711"/>
                    </a:cubicBezTo>
                    <a:cubicBezTo>
                      <a:pt x="190545" y="480492"/>
                      <a:pt x="183645" y="489806"/>
                      <a:pt x="169845" y="489806"/>
                    </a:cubicBezTo>
                    <a:lnTo>
                      <a:pt x="62124" y="489806"/>
                    </a:lnTo>
                    <a:cubicBezTo>
                      <a:pt x="49985" y="489806"/>
                      <a:pt x="40018" y="479854"/>
                      <a:pt x="40018" y="467732"/>
                    </a:cubicBezTo>
                    <a:lnTo>
                      <a:pt x="40018" y="214201"/>
                    </a:lnTo>
                    <a:lnTo>
                      <a:pt x="17911" y="214201"/>
                    </a:lnTo>
                    <a:cubicBezTo>
                      <a:pt x="-2406" y="214201"/>
                      <a:pt x="-5984" y="187150"/>
                      <a:pt x="9989" y="174646"/>
                    </a:cubicBezTo>
                    <a:lnTo>
                      <a:pt x="47685" y="145299"/>
                    </a:lnTo>
                    <a:cubicBezTo>
                      <a:pt x="48324" y="144789"/>
                      <a:pt x="48835" y="144406"/>
                      <a:pt x="49474" y="143896"/>
                    </a:cubicBezTo>
                    <a:lnTo>
                      <a:pt x="221980" y="9283"/>
                    </a:lnTo>
                    <a:cubicBezTo>
                      <a:pt x="229967" y="3095"/>
                      <a:pt x="240509" y="0"/>
                      <a:pt x="2510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îş1ïḋê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EBD32D7C-AC49-40AF-9D0D-E66E4996775D}"/>
                </a:ext>
              </a:extLst>
            </p:cNvPr>
            <p:cNvGrpSpPr/>
            <p:nvPr/>
          </p:nvGrpSpPr>
          <p:grpSpPr>
            <a:xfrm>
              <a:off x="1594846" y="1244168"/>
              <a:ext cx="790300" cy="790868"/>
              <a:chOff x="1189027" y="366361"/>
              <a:chExt cx="820800" cy="821394"/>
            </a:xfrm>
          </p:grpSpPr>
          <p:sp>
            <p:nvSpPr>
              <p:cNvPr id="16" name="íṥļiḋè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3E2BDD2B-9157-4F18-9568-E82CF30EEE5F}"/>
                  </a:ext>
                </a:extLst>
              </p:cNvPr>
              <p:cNvSpPr/>
              <p:nvPr/>
            </p:nvSpPr>
            <p:spPr bwMode="auto">
              <a:xfrm>
                <a:off x="1189027" y="366361"/>
                <a:ext cx="820800" cy="82139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ísḷiḑé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FE000960-4A8B-4477-94BC-69DC6FE8F4A3}"/>
                  </a:ext>
                </a:extLst>
              </p:cNvPr>
              <p:cNvSpPr/>
              <p:nvPr/>
            </p:nvSpPr>
            <p:spPr>
              <a:xfrm>
                <a:off x="1345033" y="570827"/>
                <a:ext cx="508788" cy="412462"/>
              </a:xfrm>
              <a:custGeom>
                <a:avLst/>
                <a:gdLst>
                  <a:gd name="connsiteX0" fmla="*/ 493872 w 604195"/>
                  <a:gd name="connsiteY0" fmla="*/ 437764 h 489806"/>
                  <a:gd name="connsiteX1" fmla="*/ 478290 w 604195"/>
                  <a:gd name="connsiteY1" fmla="*/ 453330 h 489806"/>
                  <a:gd name="connsiteX2" fmla="*/ 493872 w 604195"/>
                  <a:gd name="connsiteY2" fmla="*/ 469024 h 489806"/>
                  <a:gd name="connsiteX3" fmla="*/ 509582 w 604195"/>
                  <a:gd name="connsiteY3" fmla="*/ 453330 h 489806"/>
                  <a:gd name="connsiteX4" fmla="*/ 493872 w 604195"/>
                  <a:gd name="connsiteY4" fmla="*/ 437764 h 489806"/>
                  <a:gd name="connsiteX5" fmla="*/ 304116 w 604195"/>
                  <a:gd name="connsiteY5" fmla="*/ 437764 h 489806"/>
                  <a:gd name="connsiteX6" fmla="*/ 288403 w 604195"/>
                  <a:gd name="connsiteY6" fmla="*/ 453330 h 489806"/>
                  <a:gd name="connsiteX7" fmla="*/ 304116 w 604195"/>
                  <a:gd name="connsiteY7" fmla="*/ 469024 h 489806"/>
                  <a:gd name="connsiteX8" fmla="*/ 319700 w 604195"/>
                  <a:gd name="connsiteY8" fmla="*/ 453330 h 489806"/>
                  <a:gd name="connsiteX9" fmla="*/ 304116 w 604195"/>
                  <a:gd name="connsiteY9" fmla="*/ 437764 h 489806"/>
                  <a:gd name="connsiteX10" fmla="*/ 493872 w 604195"/>
                  <a:gd name="connsiteY10" fmla="*/ 417476 h 489806"/>
                  <a:gd name="connsiteX11" fmla="*/ 529889 w 604195"/>
                  <a:gd name="connsiteY11" fmla="*/ 453330 h 489806"/>
                  <a:gd name="connsiteX12" fmla="*/ 493872 w 604195"/>
                  <a:gd name="connsiteY12" fmla="*/ 489312 h 489806"/>
                  <a:gd name="connsiteX13" fmla="*/ 457983 w 604195"/>
                  <a:gd name="connsiteY13" fmla="*/ 453330 h 489806"/>
                  <a:gd name="connsiteX14" fmla="*/ 493872 w 604195"/>
                  <a:gd name="connsiteY14" fmla="*/ 417476 h 489806"/>
                  <a:gd name="connsiteX15" fmla="*/ 304116 w 604195"/>
                  <a:gd name="connsiteY15" fmla="*/ 417476 h 489806"/>
                  <a:gd name="connsiteX16" fmla="*/ 340139 w 604195"/>
                  <a:gd name="connsiteY16" fmla="*/ 453330 h 489806"/>
                  <a:gd name="connsiteX17" fmla="*/ 304116 w 604195"/>
                  <a:gd name="connsiteY17" fmla="*/ 489312 h 489806"/>
                  <a:gd name="connsiteX18" fmla="*/ 268092 w 604195"/>
                  <a:gd name="connsiteY18" fmla="*/ 453330 h 489806"/>
                  <a:gd name="connsiteX19" fmla="*/ 304116 w 604195"/>
                  <a:gd name="connsiteY19" fmla="*/ 417476 h 489806"/>
                  <a:gd name="connsiteX20" fmla="*/ 464381 w 604195"/>
                  <a:gd name="connsiteY20" fmla="*/ 306093 h 489806"/>
                  <a:gd name="connsiteX21" fmla="*/ 464381 w 604195"/>
                  <a:gd name="connsiteY21" fmla="*/ 358791 h 489806"/>
                  <a:gd name="connsiteX22" fmla="*/ 529815 w 604195"/>
                  <a:gd name="connsiteY22" fmla="*/ 358791 h 489806"/>
                  <a:gd name="connsiteX23" fmla="*/ 526109 w 604195"/>
                  <a:gd name="connsiteY23" fmla="*/ 353432 h 489806"/>
                  <a:gd name="connsiteX24" fmla="*/ 510645 w 604195"/>
                  <a:gd name="connsiteY24" fmla="*/ 322170 h 489806"/>
                  <a:gd name="connsiteX25" fmla="*/ 484062 w 604195"/>
                  <a:gd name="connsiteY25" fmla="*/ 306093 h 489806"/>
                  <a:gd name="connsiteX26" fmla="*/ 276769 w 604195"/>
                  <a:gd name="connsiteY26" fmla="*/ 273555 h 489806"/>
                  <a:gd name="connsiteX27" fmla="*/ 263733 w 604195"/>
                  <a:gd name="connsiteY27" fmla="*/ 286698 h 489806"/>
                  <a:gd name="connsiteX28" fmla="*/ 263733 w 604195"/>
                  <a:gd name="connsiteY28" fmla="*/ 369509 h 489806"/>
                  <a:gd name="connsiteX29" fmla="*/ 276769 w 604195"/>
                  <a:gd name="connsiteY29" fmla="*/ 382524 h 489806"/>
                  <a:gd name="connsiteX30" fmla="*/ 404442 w 604195"/>
                  <a:gd name="connsiteY30" fmla="*/ 382524 h 489806"/>
                  <a:gd name="connsiteX31" fmla="*/ 417605 w 604195"/>
                  <a:gd name="connsiteY31" fmla="*/ 369509 h 489806"/>
                  <a:gd name="connsiteX32" fmla="*/ 417605 w 604195"/>
                  <a:gd name="connsiteY32" fmla="*/ 286698 h 489806"/>
                  <a:gd name="connsiteX33" fmla="*/ 404442 w 604195"/>
                  <a:gd name="connsiteY33" fmla="*/ 273555 h 489806"/>
                  <a:gd name="connsiteX34" fmla="*/ 242774 w 604195"/>
                  <a:gd name="connsiteY34" fmla="*/ 238593 h 489806"/>
                  <a:gd name="connsiteX35" fmla="*/ 443677 w 604195"/>
                  <a:gd name="connsiteY35" fmla="*/ 238593 h 489806"/>
                  <a:gd name="connsiteX36" fmla="*/ 464381 w 604195"/>
                  <a:gd name="connsiteY36" fmla="*/ 259264 h 489806"/>
                  <a:gd name="connsiteX37" fmla="*/ 464381 w 604195"/>
                  <a:gd name="connsiteY37" fmla="*/ 291802 h 489806"/>
                  <a:gd name="connsiteX38" fmla="*/ 491347 w 604195"/>
                  <a:gd name="connsiteY38" fmla="*/ 291802 h 489806"/>
                  <a:gd name="connsiteX39" fmla="*/ 521252 w 604195"/>
                  <a:gd name="connsiteY39" fmla="*/ 309921 h 489806"/>
                  <a:gd name="connsiteX40" fmla="*/ 538505 w 604195"/>
                  <a:gd name="connsiteY40" fmla="*/ 345010 h 489806"/>
                  <a:gd name="connsiteX41" fmla="*/ 564449 w 604195"/>
                  <a:gd name="connsiteY41" fmla="*/ 360577 h 489806"/>
                  <a:gd name="connsiteX42" fmla="*/ 604195 w 604195"/>
                  <a:gd name="connsiteY42" fmla="*/ 396178 h 489806"/>
                  <a:gd name="connsiteX43" fmla="*/ 604195 w 604195"/>
                  <a:gd name="connsiteY43" fmla="*/ 435095 h 489806"/>
                  <a:gd name="connsiteX44" fmla="*/ 583619 w 604195"/>
                  <a:gd name="connsiteY44" fmla="*/ 455511 h 489806"/>
                  <a:gd name="connsiteX45" fmla="*/ 540806 w 604195"/>
                  <a:gd name="connsiteY45" fmla="*/ 455511 h 489806"/>
                  <a:gd name="connsiteX46" fmla="*/ 540806 w 604195"/>
                  <a:gd name="connsiteY46" fmla="*/ 453342 h 489806"/>
                  <a:gd name="connsiteX47" fmla="*/ 493903 w 604195"/>
                  <a:gd name="connsiteY47" fmla="*/ 406513 h 489806"/>
                  <a:gd name="connsiteX48" fmla="*/ 447000 w 604195"/>
                  <a:gd name="connsiteY48" fmla="*/ 453342 h 489806"/>
                  <a:gd name="connsiteX49" fmla="*/ 447127 w 604195"/>
                  <a:gd name="connsiteY49" fmla="*/ 455256 h 489806"/>
                  <a:gd name="connsiteX50" fmla="*/ 443677 w 604195"/>
                  <a:gd name="connsiteY50" fmla="*/ 455511 h 489806"/>
                  <a:gd name="connsiteX51" fmla="*/ 351021 w 604195"/>
                  <a:gd name="connsiteY51" fmla="*/ 455511 h 489806"/>
                  <a:gd name="connsiteX52" fmla="*/ 351021 w 604195"/>
                  <a:gd name="connsiteY52" fmla="*/ 453342 h 489806"/>
                  <a:gd name="connsiteX53" fmla="*/ 304118 w 604195"/>
                  <a:gd name="connsiteY53" fmla="*/ 406513 h 489806"/>
                  <a:gd name="connsiteX54" fmla="*/ 257215 w 604195"/>
                  <a:gd name="connsiteY54" fmla="*/ 453342 h 489806"/>
                  <a:gd name="connsiteX55" fmla="*/ 257215 w 604195"/>
                  <a:gd name="connsiteY55" fmla="*/ 455511 h 489806"/>
                  <a:gd name="connsiteX56" fmla="*/ 242774 w 604195"/>
                  <a:gd name="connsiteY56" fmla="*/ 455511 h 489806"/>
                  <a:gd name="connsiteX57" fmla="*/ 221942 w 604195"/>
                  <a:gd name="connsiteY57" fmla="*/ 434840 h 489806"/>
                  <a:gd name="connsiteX58" fmla="*/ 221942 w 604195"/>
                  <a:gd name="connsiteY58" fmla="*/ 259264 h 489806"/>
                  <a:gd name="connsiteX59" fmla="*/ 242774 w 604195"/>
                  <a:gd name="connsiteY59" fmla="*/ 238593 h 489806"/>
                  <a:gd name="connsiteX60" fmla="*/ 251051 w 604195"/>
                  <a:gd name="connsiteY60" fmla="*/ 0 h 489806"/>
                  <a:gd name="connsiteX61" fmla="*/ 280121 w 604195"/>
                  <a:gd name="connsiteY61" fmla="*/ 9283 h 489806"/>
                  <a:gd name="connsiteX62" fmla="*/ 452627 w 604195"/>
                  <a:gd name="connsiteY62" fmla="*/ 143896 h 489806"/>
                  <a:gd name="connsiteX63" fmla="*/ 454416 w 604195"/>
                  <a:gd name="connsiteY63" fmla="*/ 145299 h 489806"/>
                  <a:gd name="connsiteX64" fmla="*/ 492112 w 604195"/>
                  <a:gd name="connsiteY64" fmla="*/ 174646 h 489806"/>
                  <a:gd name="connsiteX65" fmla="*/ 484190 w 604195"/>
                  <a:gd name="connsiteY65" fmla="*/ 214201 h 489806"/>
                  <a:gd name="connsiteX66" fmla="*/ 462083 w 604195"/>
                  <a:gd name="connsiteY66" fmla="*/ 214201 h 489806"/>
                  <a:gd name="connsiteX67" fmla="*/ 212652 w 604195"/>
                  <a:gd name="connsiteY67" fmla="*/ 214201 h 489806"/>
                  <a:gd name="connsiteX68" fmla="*/ 190545 w 604195"/>
                  <a:gd name="connsiteY68" fmla="*/ 236274 h 489806"/>
                  <a:gd name="connsiteX69" fmla="*/ 190545 w 604195"/>
                  <a:gd name="connsiteY69" fmla="*/ 466711 h 489806"/>
                  <a:gd name="connsiteX70" fmla="*/ 169845 w 604195"/>
                  <a:gd name="connsiteY70" fmla="*/ 489806 h 489806"/>
                  <a:gd name="connsiteX71" fmla="*/ 62124 w 604195"/>
                  <a:gd name="connsiteY71" fmla="*/ 489806 h 489806"/>
                  <a:gd name="connsiteX72" fmla="*/ 40018 w 604195"/>
                  <a:gd name="connsiteY72" fmla="*/ 467732 h 489806"/>
                  <a:gd name="connsiteX73" fmla="*/ 40018 w 604195"/>
                  <a:gd name="connsiteY73" fmla="*/ 214201 h 489806"/>
                  <a:gd name="connsiteX74" fmla="*/ 17911 w 604195"/>
                  <a:gd name="connsiteY74" fmla="*/ 214201 h 489806"/>
                  <a:gd name="connsiteX75" fmla="*/ 9989 w 604195"/>
                  <a:gd name="connsiteY75" fmla="*/ 174646 h 489806"/>
                  <a:gd name="connsiteX76" fmla="*/ 47685 w 604195"/>
                  <a:gd name="connsiteY76" fmla="*/ 145299 h 489806"/>
                  <a:gd name="connsiteX77" fmla="*/ 49474 w 604195"/>
                  <a:gd name="connsiteY77" fmla="*/ 143896 h 489806"/>
                  <a:gd name="connsiteX78" fmla="*/ 221980 w 604195"/>
                  <a:gd name="connsiteY78" fmla="*/ 9283 h 489806"/>
                  <a:gd name="connsiteX79" fmla="*/ 251051 w 604195"/>
                  <a:gd name="connsiteY79" fmla="*/ 0 h 4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604195" h="489806">
                    <a:moveTo>
                      <a:pt x="493872" y="437764"/>
                    </a:moveTo>
                    <a:cubicBezTo>
                      <a:pt x="485315" y="437764"/>
                      <a:pt x="478290" y="444654"/>
                      <a:pt x="478290" y="453330"/>
                    </a:cubicBezTo>
                    <a:cubicBezTo>
                      <a:pt x="478290" y="462007"/>
                      <a:pt x="485315" y="469024"/>
                      <a:pt x="493872" y="469024"/>
                    </a:cubicBezTo>
                    <a:cubicBezTo>
                      <a:pt x="502557" y="469024"/>
                      <a:pt x="509582" y="462007"/>
                      <a:pt x="509582" y="453330"/>
                    </a:cubicBezTo>
                    <a:cubicBezTo>
                      <a:pt x="509582" y="444654"/>
                      <a:pt x="502557" y="437764"/>
                      <a:pt x="493872" y="437764"/>
                    </a:cubicBezTo>
                    <a:close/>
                    <a:moveTo>
                      <a:pt x="304116" y="437764"/>
                    </a:moveTo>
                    <a:cubicBezTo>
                      <a:pt x="295429" y="437764"/>
                      <a:pt x="288403" y="444654"/>
                      <a:pt x="288403" y="453330"/>
                    </a:cubicBezTo>
                    <a:cubicBezTo>
                      <a:pt x="288403" y="462007"/>
                      <a:pt x="295429" y="469024"/>
                      <a:pt x="304116" y="469024"/>
                    </a:cubicBezTo>
                    <a:cubicBezTo>
                      <a:pt x="312674" y="469024"/>
                      <a:pt x="319700" y="462007"/>
                      <a:pt x="319700" y="453330"/>
                    </a:cubicBezTo>
                    <a:cubicBezTo>
                      <a:pt x="319700" y="444654"/>
                      <a:pt x="312674" y="437764"/>
                      <a:pt x="304116" y="437764"/>
                    </a:cubicBezTo>
                    <a:close/>
                    <a:moveTo>
                      <a:pt x="493872" y="417476"/>
                    </a:moveTo>
                    <a:cubicBezTo>
                      <a:pt x="513796" y="417476"/>
                      <a:pt x="529889" y="433553"/>
                      <a:pt x="529889" y="453330"/>
                    </a:cubicBezTo>
                    <a:cubicBezTo>
                      <a:pt x="529889" y="473235"/>
                      <a:pt x="513796" y="489312"/>
                      <a:pt x="493872" y="489312"/>
                    </a:cubicBezTo>
                    <a:cubicBezTo>
                      <a:pt x="474076" y="489312"/>
                      <a:pt x="457983" y="473235"/>
                      <a:pt x="457983" y="453330"/>
                    </a:cubicBezTo>
                    <a:cubicBezTo>
                      <a:pt x="457983" y="433553"/>
                      <a:pt x="474076" y="417476"/>
                      <a:pt x="493872" y="417476"/>
                    </a:cubicBezTo>
                    <a:close/>
                    <a:moveTo>
                      <a:pt x="304116" y="417476"/>
                    </a:moveTo>
                    <a:cubicBezTo>
                      <a:pt x="323916" y="417476"/>
                      <a:pt x="340139" y="433553"/>
                      <a:pt x="340139" y="453330"/>
                    </a:cubicBezTo>
                    <a:cubicBezTo>
                      <a:pt x="340139" y="473235"/>
                      <a:pt x="324043" y="489312"/>
                      <a:pt x="304116" y="489312"/>
                    </a:cubicBezTo>
                    <a:cubicBezTo>
                      <a:pt x="284188" y="489312"/>
                      <a:pt x="268092" y="473235"/>
                      <a:pt x="268092" y="453330"/>
                    </a:cubicBezTo>
                    <a:cubicBezTo>
                      <a:pt x="268092" y="433553"/>
                      <a:pt x="284188" y="417476"/>
                      <a:pt x="304116" y="417476"/>
                    </a:cubicBezTo>
                    <a:close/>
                    <a:moveTo>
                      <a:pt x="464381" y="306093"/>
                    </a:moveTo>
                    <a:lnTo>
                      <a:pt x="464381" y="358791"/>
                    </a:lnTo>
                    <a:lnTo>
                      <a:pt x="529815" y="358791"/>
                    </a:lnTo>
                    <a:cubicBezTo>
                      <a:pt x="528409" y="357260"/>
                      <a:pt x="527131" y="355601"/>
                      <a:pt x="526109" y="353432"/>
                    </a:cubicBezTo>
                    <a:lnTo>
                      <a:pt x="510645" y="322170"/>
                    </a:lnTo>
                    <a:cubicBezTo>
                      <a:pt x="506044" y="313366"/>
                      <a:pt x="494030" y="306093"/>
                      <a:pt x="484062" y="306093"/>
                    </a:cubicBezTo>
                    <a:close/>
                    <a:moveTo>
                      <a:pt x="276769" y="273555"/>
                    </a:moveTo>
                    <a:cubicBezTo>
                      <a:pt x="269612" y="273555"/>
                      <a:pt x="263733" y="279552"/>
                      <a:pt x="263733" y="286698"/>
                    </a:cubicBezTo>
                    <a:lnTo>
                      <a:pt x="263733" y="369509"/>
                    </a:lnTo>
                    <a:cubicBezTo>
                      <a:pt x="263733" y="376655"/>
                      <a:pt x="269612" y="382524"/>
                      <a:pt x="276769" y="382524"/>
                    </a:cubicBezTo>
                    <a:lnTo>
                      <a:pt x="404442" y="382524"/>
                    </a:lnTo>
                    <a:cubicBezTo>
                      <a:pt x="411727" y="382524"/>
                      <a:pt x="417605" y="376655"/>
                      <a:pt x="417605" y="369509"/>
                    </a:cubicBezTo>
                    <a:lnTo>
                      <a:pt x="417605" y="286698"/>
                    </a:lnTo>
                    <a:cubicBezTo>
                      <a:pt x="417605" y="279552"/>
                      <a:pt x="411727" y="273555"/>
                      <a:pt x="404442" y="273555"/>
                    </a:cubicBezTo>
                    <a:close/>
                    <a:moveTo>
                      <a:pt x="242774" y="238593"/>
                    </a:moveTo>
                    <a:lnTo>
                      <a:pt x="443677" y="238593"/>
                    </a:lnTo>
                    <a:cubicBezTo>
                      <a:pt x="455051" y="238593"/>
                      <a:pt x="464381" y="247908"/>
                      <a:pt x="464381" y="259264"/>
                    </a:cubicBezTo>
                    <a:lnTo>
                      <a:pt x="464381" y="291802"/>
                    </a:lnTo>
                    <a:lnTo>
                      <a:pt x="491347" y="291802"/>
                    </a:lnTo>
                    <a:cubicBezTo>
                      <a:pt x="502593" y="291802"/>
                      <a:pt x="516012" y="299968"/>
                      <a:pt x="521252" y="309921"/>
                    </a:cubicBezTo>
                    <a:lnTo>
                      <a:pt x="538505" y="345010"/>
                    </a:lnTo>
                    <a:cubicBezTo>
                      <a:pt x="543745" y="354963"/>
                      <a:pt x="551285" y="357132"/>
                      <a:pt x="564449" y="360577"/>
                    </a:cubicBezTo>
                    <a:cubicBezTo>
                      <a:pt x="575440" y="363385"/>
                      <a:pt x="604195" y="363385"/>
                      <a:pt x="604195" y="396178"/>
                    </a:cubicBezTo>
                    <a:lnTo>
                      <a:pt x="604195" y="435095"/>
                    </a:lnTo>
                    <a:cubicBezTo>
                      <a:pt x="604195" y="446324"/>
                      <a:pt x="594866" y="455511"/>
                      <a:pt x="583619" y="455511"/>
                    </a:cubicBezTo>
                    <a:lnTo>
                      <a:pt x="540806" y="455511"/>
                    </a:lnTo>
                    <a:cubicBezTo>
                      <a:pt x="540806" y="454873"/>
                      <a:pt x="540806" y="454107"/>
                      <a:pt x="540806" y="453342"/>
                    </a:cubicBezTo>
                    <a:cubicBezTo>
                      <a:pt x="540806" y="427567"/>
                      <a:pt x="519846" y="406513"/>
                      <a:pt x="493903" y="406513"/>
                    </a:cubicBezTo>
                    <a:cubicBezTo>
                      <a:pt x="468087" y="406513"/>
                      <a:pt x="447000" y="427567"/>
                      <a:pt x="447000" y="453342"/>
                    </a:cubicBezTo>
                    <a:cubicBezTo>
                      <a:pt x="447000" y="453980"/>
                      <a:pt x="447000" y="454618"/>
                      <a:pt x="447127" y="455256"/>
                    </a:cubicBezTo>
                    <a:cubicBezTo>
                      <a:pt x="445977" y="455383"/>
                      <a:pt x="444827" y="455511"/>
                      <a:pt x="443677" y="455511"/>
                    </a:cubicBezTo>
                    <a:lnTo>
                      <a:pt x="351021" y="455511"/>
                    </a:lnTo>
                    <a:cubicBezTo>
                      <a:pt x="351021" y="454873"/>
                      <a:pt x="351021" y="454107"/>
                      <a:pt x="351021" y="453342"/>
                    </a:cubicBezTo>
                    <a:cubicBezTo>
                      <a:pt x="351021" y="427567"/>
                      <a:pt x="329934" y="406513"/>
                      <a:pt x="304118" y="406513"/>
                    </a:cubicBezTo>
                    <a:cubicBezTo>
                      <a:pt x="278174" y="406513"/>
                      <a:pt x="257215" y="427567"/>
                      <a:pt x="257215" y="453342"/>
                    </a:cubicBezTo>
                    <a:cubicBezTo>
                      <a:pt x="257215" y="454107"/>
                      <a:pt x="257215" y="454873"/>
                      <a:pt x="257215" y="455511"/>
                    </a:cubicBezTo>
                    <a:lnTo>
                      <a:pt x="242774" y="455511"/>
                    </a:lnTo>
                    <a:cubicBezTo>
                      <a:pt x="231399" y="455511"/>
                      <a:pt x="221942" y="446196"/>
                      <a:pt x="221942" y="434840"/>
                    </a:cubicBezTo>
                    <a:lnTo>
                      <a:pt x="221942" y="259264"/>
                    </a:lnTo>
                    <a:cubicBezTo>
                      <a:pt x="221942" y="247908"/>
                      <a:pt x="231399" y="238593"/>
                      <a:pt x="242774" y="238593"/>
                    </a:cubicBezTo>
                    <a:close/>
                    <a:moveTo>
                      <a:pt x="251051" y="0"/>
                    </a:moveTo>
                    <a:cubicBezTo>
                      <a:pt x="261593" y="0"/>
                      <a:pt x="272135" y="3095"/>
                      <a:pt x="280121" y="9283"/>
                    </a:cubicBezTo>
                    <a:lnTo>
                      <a:pt x="452627" y="143896"/>
                    </a:lnTo>
                    <a:cubicBezTo>
                      <a:pt x="453266" y="144406"/>
                      <a:pt x="453777" y="144789"/>
                      <a:pt x="454416" y="145299"/>
                    </a:cubicBezTo>
                    <a:lnTo>
                      <a:pt x="492112" y="174646"/>
                    </a:lnTo>
                    <a:cubicBezTo>
                      <a:pt x="508085" y="187150"/>
                      <a:pt x="504507" y="214201"/>
                      <a:pt x="484190" y="214201"/>
                    </a:cubicBezTo>
                    <a:lnTo>
                      <a:pt x="462083" y="214201"/>
                    </a:lnTo>
                    <a:lnTo>
                      <a:pt x="212652" y="214201"/>
                    </a:lnTo>
                    <a:cubicBezTo>
                      <a:pt x="200513" y="214201"/>
                      <a:pt x="190545" y="224153"/>
                      <a:pt x="190545" y="236274"/>
                    </a:cubicBezTo>
                    <a:cubicBezTo>
                      <a:pt x="190545" y="236274"/>
                      <a:pt x="190545" y="460587"/>
                      <a:pt x="190545" y="466711"/>
                    </a:cubicBezTo>
                    <a:cubicBezTo>
                      <a:pt x="190545" y="480492"/>
                      <a:pt x="183645" y="489806"/>
                      <a:pt x="169845" y="489806"/>
                    </a:cubicBezTo>
                    <a:lnTo>
                      <a:pt x="62124" y="489806"/>
                    </a:lnTo>
                    <a:cubicBezTo>
                      <a:pt x="49985" y="489806"/>
                      <a:pt x="40018" y="479854"/>
                      <a:pt x="40018" y="467732"/>
                    </a:cubicBezTo>
                    <a:lnTo>
                      <a:pt x="40018" y="214201"/>
                    </a:lnTo>
                    <a:lnTo>
                      <a:pt x="17911" y="214201"/>
                    </a:lnTo>
                    <a:cubicBezTo>
                      <a:pt x="-2406" y="214201"/>
                      <a:pt x="-5984" y="187150"/>
                      <a:pt x="9989" y="174646"/>
                    </a:cubicBezTo>
                    <a:lnTo>
                      <a:pt x="47685" y="145299"/>
                    </a:lnTo>
                    <a:cubicBezTo>
                      <a:pt x="48324" y="144789"/>
                      <a:pt x="48835" y="144406"/>
                      <a:pt x="49474" y="143896"/>
                    </a:cubicBezTo>
                    <a:lnTo>
                      <a:pt x="221980" y="9283"/>
                    </a:lnTo>
                    <a:cubicBezTo>
                      <a:pt x="229967" y="3095"/>
                      <a:pt x="240509" y="0"/>
                      <a:pt x="2510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952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291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资料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20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下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架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38200" y="15359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没有人维护了，或者没有</a:t>
            </a:r>
            <a:r>
              <a:rPr lang="en-US" altLang="zh-CN" dirty="0" smtClean="0"/>
              <a:t>CI</a:t>
            </a:r>
            <a:r>
              <a:rPr lang="zh-CN" altLang="en-US" dirty="0" smtClean="0"/>
              <a:t>看护就下</a:t>
            </a:r>
            <a:r>
              <a:rPr lang="zh-CN" altLang="en-US" dirty="0" smtClean="0"/>
              <a:t>架</a:t>
            </a:r>
            <a:endParaRPr lang="en-US" altLang="zh-CN" dirty="0" smtClean="0"/>
          </a:p>
          <a:p>
            <a:r>
              <a:rPr lang="zh-CN" altLang="en-US" dirty="0" smtClean="0"/>
              <a:t>明确规则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349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大纲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cs typeface="+mn-ea"/>
                <a:sym typeface="+mn-lt"/>
              </a:rPr>
              <a:t>社区解决方案</a:t>
            </a:r>
            <a:r>
              <a:rPr lang="en-US" altLang="zh-CN" dirty="0" smtClean="0">
                <a:cs typeface="+mn-ea"/>
                <a:sym typeface="+mn-lt"/>
              </a:rPr>
              <a:t>SIG</a:t>
            </a:r>
            <a:r>
              <a:rPr lang="zh-CN" altLang="en-US" dirty="0" smtClean="0">
                <a:cs typeface="+mn-ea"/>
                <a:sym typeface="+mn-lt"/>
              </a:rPr>
              <a:t>运作思路</a:t>
            </a:r>
            <a:endParaRPr lang="en-US" altLang="zh-CN" dirty="0" smtClean="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dirty="0" smtClean="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基于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解决方案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SIG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思路的三方芯片准入规范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OpenHarmony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架构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适配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规范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产品兼容性规范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工程工具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资料</a:t>
            </a:r>
          </a:p>
        </p:txBody>
      </p:sp>
    </p:spTree>
    <p:extLst>
      <p:ext uri="{BB962C8B-B14F-4D97-AF65-F5344CB8AC3E}">
        <p14:creationId xmlns:p14="http://schemas.microsoft.com/office/powerpoint/2010/main" val="29879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社区三方芯片存在的问题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7" name="iSḷíḍ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p14="http://schemas.microsoft.com/office/powerpoint/2010/main" xmlns:a16="http://schemas.microsoft.com/office/drawing/2014/main" id="{DA1656B6-DF09-430C-BFDE-81649EAC7EDE}"/>
              </a:ext>
            </a:extLst>
          </p:cNvPr>
          <p:cNvGrpSpPr>
            <a:grpSpLocks noChangeAspect="1"/>
          </p:cNvGrpSpPr>
          <p:nvPr/>
        </p:nvGrpSpPr>
        <p:grpSpPr>
          <a:xfrm>
            <a:off x="674683" y="1609724"/>
            <a:ext cx="10842633" cy="3572179"/>
            <a:chOff x="677855" y="1123949"/>
            <a:chExt cx="10842633" cy="3572179"/>
          </a:xfrm>
        </p:grpSpPr>
        <p:sp>
          <p:nvSpPr>
            <p:cNvPr id="28" name="îṣ1îḓe">
              <a:extLst>
                <a:ext uri="{FF2B5EF4-FFF2-40B4-BE49-F238E27FC236}">
                  <a16:creationId xmlns="" xmlns:p14="http://schemas.microsoft.com/office/powerpoint/2010/main" xmlns:a16="http://schemas.microsoft.com/office/drawing/2014/main" id="{EFC4A5B5-2D54-4B47-A969-9C45E1F48C79}"/>
                </a:ext>
              </a:extLst>
            </p:cNvPr>
            <p:cNvSpPr/>
            <p:nvPr/>
          </p:nvSpPr>
          <p:spPr>
            <a:xfrm>
              <a:off x="5881458" y="2241128"/>
              <a:ext cx="2386357" cy="2455000"/>
            </a:xfrm>
            <a:custGeom>
              <a:avLst/>
              <a:gdLst>
                <a:gd name="connsiteX0" fmla="*/ 1484938 w 2970838"/>
                <a:gd name="connsiteY0" fmla="*/ 0 h 2971800"/>
                <a:gd name="connsiteX1" fmla="*/ 2970838 w 2970838"/>
                <a:gd name="connsiteY1" fmla="*/ 1485900 h 2971800"/>
                <a:gd name="connsiteX2" fmla="*/ 1484938 w 2970838"/>
                <a:gd name="connsiteY2" fmla="*/ 2971800 h 2971800"/>
                <a:gd name="connsiteX3" fmla="*/ 6710 w 2970838"/>
                <a:gd name="connsiteY3" fmla="*/ 1637825 h 2971800"/>
                <a:gd name="connsiteX4" fmla="*/ 0 w 2970838"/>
                <a:gd name="connsiteY4" fmla="*/ 1504951 h 2971800"/>
                <a:gd name="connsiteX5" fmla="*/ 533765 w 2970838"/>
                <a:gd name="connsiteY5" fmla="*/ 1504951 h 2971800"/>
                <a:gd name="connsiteX6" fmla="*/ 537719 w 2970838"/>
                <a:gd name="connsiteY6" fmla="*/ 1583250 h 2971800"/>
                <a:gd name="connsiteX7" fmla="*/ 1484938 w 2970838"/>
                <a:gd name="connsiteY7" fmla="*/ 2438035 h 2971800"/>
                <a:gd name="connsiteX8" fmla="*/ 2437073 w 2970838"/>
                <a:gd name="connsiteY8" fmla="*/ 1485900 h 2971800"/>
                <a:gd name="connsiteX9" fmla="*/ 1484938 w 2970838"/>
                <a:gd name="connsiteY9" fmla="*/ 533765 h 2971800"/>
                <a:gd name="connsiteX10" fmla="*/ 811677 w 2970838"/>
                <a:gd name="connsiteY10" fmla="*/ 812639 h 2971800"/>
                <a:gd name="connsiteX11" fmla="*/ 745820 w 2970838"/>
                <a:gd name="connsiteY11" fmla="*/ 892459 h 2971800"/>
                <a:gd name="connsiteX12" fmla="*/ 366414 w 2970838"/>
                <a:gd name="connsiteY12" fmla="*/ 509846 h 2971800"/>
                <a:gd name="connsiteX13" fmla="*/ 434248 w 2970838"/>
                <a:gd name="connsiteY13" fmla="*/ 435210 h 2971800"/>
                <a:gd name="connsiteX14" fmla="*/ 1484938 w 2970838"/>
                <a:gd name="connsiteY14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70838" h="2971800">
                  <a:moveTo>
                    <a:pt x="1484938" y="0"/>
                  </a:moveTo>
                  <a:cubicBezTo>
                    <a:pt x="2305578" y="0"/>
                    <a:pt x="2970838" y="665260"/>
                    <a:pt x="2970838" y="1485900"/>
                  </a:cubicBezTo>
                  <a:cubicBezTo>
                    <a:pt x="2970838" y="2306540"/>
                    <a:pt x="2305578" y="2971800"/>
                    <a:pt x="1484938" y="2971800"/>
                  </a:cubicBezTo>
                  <a:cubicBezTo>
                    <a:pt x="715588" y="2971800"/>
                    <a:pt x="82803" y="2387099"/>
                    <a:pt x="6710" y="1637825"/>
                  </a:cubicBezTo>
                  <a:lnTo>
                    <a:pt x="0" y="1504951"/>
                  </a:lnTo>
                  <a:lnTo>
                    <a:pt x="533765" y="1504951"/>
                  </a:lnTo>
                  <a:lnTo>
                    <a:pt x="537719" y="1583250"/>
                  </a:lnTo>
                  <a:cubicBezTo>
                    <a:pt x="586478" y="2063371"/>
                    <a:pt x="991954" y="2438035"/>
                    <a:pt x="1484938" y="2438035"/>
                  </a:cubicBezTo>
                  <a:cubicBezTo>
                    <a:pt x="2010788" y="2438035"/>
                    <a:pt x="2437073" y="2011750"/>
                    <a:pt x="2437073" y="1485900"/>
                  </a:cubicBezTo>
                  <a:cubicBezTo>
                    <a:pt x="2437073" y="960050"/>
                    <a:pt x="2010788" y="533765"/>
                    <a:pt x="1484938" y="533765"/>
                  </a:cubicBezTo>
                  <a:cubicBezTo>
                    <a:pt x="1222013" y="533765"/>
                    <a:pt x="983979" y="640336"/>
                    <a:pt x="811677" y="812639"/>
                  </a:cubicBezTo>
                  <a:lnTo>
                    <a:pt x="745820" y="892459"/>
                  </a:lnTo>
                  <a:lnTo>
                    <a:pt x="366414" y="509846"/>
                  </a:lnTo>
                  <a:lnTo>
                    <a:pt x="434248" y="435210"/>
                  </a:lnTo>
                  <a:cubicBezTo>
                    <a:pt x="703143" y="166315"/>
                    <a:pt x="1074618" y="0"/>
                    <a:pt x="148493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 defTabSz="914400"/>
              <a:endParaRPr sz="1200" b="1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29" name="iş1iḓè">
              <a:extLst>
                <a:ext uri="{FF2B5EF4-FFF2-40B4-BE49-F238E27FC236}">
                  <a16:creationId xmlns="" xmlns:p14="http://schemas.microsoft.com/office/powerpoint/2010/main" xmlns:a16="http://schemas.microsoft.com/office/drawing/2014/main" id="{E71C1B40-66CB-43CD-92BE-405BCDB35BBF}"/>
                </a:ext>
              </a:extLst>
            </p:cNvPr>
            <p:cNvSpPr/>
            <p:nvPr/>
          </p:nvSpPr>
          <p:spPr>
            <a:xfrm flipV="1">
              <a:off x="3924564" y="2241128"/>
              <a:ext cx="2387130" cy="2455000"/>
            </a:xfrm>
            <a:custGeom>
              <a:avLst/>
              <a:gdLst>
                <a:gd name="connsiteX0" fmla="*/ 1485900 w 2971800"/>
                <a:gd name="connsiteY0" fmla="*/ 2971800 h 2971800"/>
                <a:gd name="connsiteX1" fmla="*/ 2971800 w 2971800"/>
                <a:gd name="connsiteY1" fmla="*/ 1485900 h 2971800"/>
                <a:gd name="connsiteX2" fmla="*/ 2970838 w 2971800"/>
                <a:gd name="connsiteY2" fmla="*/ 1466849 h 2971800"/>
                <a:gd name="connsiteX3" fmla="*/ 2437073 w 2971800"/>
                <a:gd name="connsiteY3" fmla="*/ 1466849 h 2971800"/>
                <a:gd name="connsiteX4" fmla="*/ 2438035 w 2971800"/>
                <a:gd name="connsiteY4" fmla="*/ 1485900 h 2971800"/>
                <a:gd name="connsiteX5" fmla="*/ 1485900 w 2971800"/>
                <a:gd name="connsiteY5" fmla="*/ 2438035 h 2971800"/>
                <a:gd name="connsiteX6" fmla="*/ 533765 w 2971800"/>
                <a:gd name="connsiteY6" fmla="*/ 1485900 h 2971800"/>
                <a:gd name="connsiteX7" fmla="*/ 1485900 w 2971800"/>
                <a:gd name="connsiteY7" fmla="*/ 533765 h 2971800"/>
                <a:gd name="connsiteX8" fmla="*/ 2159161 w 2971800"/>
                <a:gd name="connsiteY8" fmla="*/ 812639 h 2971800"/>
                <a:gd name="connsiteX9" fmla="*/ 2207859 w 2971800"/>
                <a:gd name="connsiteY9" fmla="*/ 871662 h 2971800"/>
                <a:gd name="connsiteX10" fmla="*/ 2586355 w 2971800"/>
                <a:gd name="connsiteY10" fmla="*/ 489966 h 2971800"/>
                <a:gd name="connsiteX11" fmla="*/ 2536590 w 2971800"/>
                <a:gd name="connsiteY11" fmla="*/ 435210 h 2971800"/>
                <a:gd name="connsiteX12" fmla="*/ 1485900 w 2971800"/>
                <a:gd name="connsiteY12" fmla="*/ 0 h 2971800"/>
                <a:gd name="connsiteX13" fmla="*/ 0 w 2971800"/>
                <a:gd name="connsiteY13" fmla="*/ 1485900 h 2971800"/>
                <a:gd name="connsiteX14" fmla="*/ 1485900 w 2971800"/>
                <a:gd name="connsiteY14" fmla="*/ 297180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71800" h="2971800">
                  <a:moveTo>
                    <a:pt x="1485900" y="2971800"/>
                  </a:moveTo>
                  <a:cubicBezTo>
                    <a:pt x="2306540" y="2971800"/>
                    <a:pt x="2971800" y="2306540"/>
                    <a:pt x="2971800" y="1485900"/>
                  </a:cubicBezTo>
                  <a:lnTo>
                    <a:pt x="2970838" y="1466849"/>
                  </a:lnTo>
                  <a:lnTo>
                    <a:pt x="2437073" y="1466849"/>
                  </a:lnTo>
                  <a:lnTo>
                    <a:pt x="2438035" y="1485900"/>
                  </a:lnTo>
                  <a:cubicBezTo>
                    <a:pt x="2438035" y="2011750"/>
                    <a:pt x="2011750" y="2438035"/>
                    <a:pt x="1485900" y="2438035"/>
                  </a:cubicBezTo>
                  <a:cubicBezTo>
                    <a:pt x="960050" y="2438035"/>
                    <a:pt x="533765" y="2011750"/>
                    <a:pt x="533765" y="1485900"/>
                  </a:cubicBezTo>
                  <a:cubicBezTo>
                    <a:pt x="533765" y="960050"/>
                    <a:pt x="960050" y="533765"/>
                    <a:pt x="1485900" y="533765"/>
                  </a:cubicBezTo>
                  <a:cubicBezTo>
                    <a:pt x="1748825" y="533765"/>
                    <a:pt x="1986859" y="640336"/>
                    <a:pt x="2159161" y="812639"/>
                  </a:cubicBezTo>
                  <a:lnTo>
                    <a:pt x="2207859" y="871662"/>
                  </a:lnTo>
                  <a:lnTo>
                    <a:pt x="2586355" y="489966"/>
                  </a:lnTo>
                  <a:lnTo>
                    <a:pt x="2536590" y="435210"/>
                  </a:lnTo>
                  <a:cubicBezTo>
                    <a:pt x="2267695" y="166315"/>
                    <a:pt x="1896220" y="0"/>
                    <a:pt x="1485900" y="0"/>
                  </a:cubicBezTo>
                  <a:cubicBezTo>
                    <a:pt x="665260" y="0"/>
                    <a:pt x="0" y="665260"/>
                    <a:pt x="0" y="1485900"/>
                  </a:cubicBezTo>
                  <a:cubicBezTo>
                    <a:pt x="0" y="2306540"/>
                    <a:pt x="665260" y="2971800"/>
                    <a:pt x="1485900" y="29718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2" name="íṩlîḓê">
              <a:extLst>
                <a:ext uri="{FF2B5EF4-FFF2-40B4-BE49-F238E27FC236}">
                  <a16:creationId xmlns="" xmlns:p14="http://schemas.microsoft.com/office/powerpoint/2010/main" xmlns:a16="http://schemas.microsoft.com/office/drawing/2014/main" id="{C0A0AD11-09D7-4626-B2B0-16A676620D77}"/>
                </a:ext>
              </a:extLst>
            </p:cNvPr>
            <p:cNvGrpSpPr/>
            <p:nvPr/>
          </p:nvGrpSpPr>
          <p:grpSpPr>
            <a:xfrm>
              <a:off x="677855" y="1123949"/>
              <a:ext cx="3053136" cy="3476003"/>
              <a:chOff x="677855" y="1123949"/>
              <a:chExt cx="3053136" cy="3476003"/>
            </a:xfrm>
          </p:grpSpPr>
          <p:cxnSp>
            <p:nvCxnSpPr>
              <p:cNvPr id="42" name="îśľiďê">
                <a:extLst>
                  <a:ext uri="{FF2B5EF4-FFF2-40B4-BE49-F238E27FC236}">
                    <a16:creationId xmlns="" xmlns:p14="http://schemas.microsoft.com/office/powerpoint/2010/main" xmlns:a16="http://schemas.microsoft.com/office/drawing/2014/main" id="{9AAC9D36-18AF-4819-97F7-1B9585E34B9C}"/>
                  </a:ext>
                </a:extLst>
              </p:cNvPr>
              <p:cNvCxnSpPr>
                <a:cxnSpLocks/>
                <a:stCxn id="43" idx="2"/>
                <a:endCxn id="46" idx="0"/>
              </p:cNvCxnSpPr>
              <p:nvPr/>
            </p:nvCxnSpPr>
            <p:spPr>
              <a:xfrm flipH="1">
                <a:off x="2204423" y="2219326"/>
                <a:ext cx="6" cy="1815542"/>
              </a:xfrm>
              <a:prstGeom prst="line">
                <a:avLst/>
              </a:prstGeom>
              <a:ln w="3175">
                <a:solidFill>
                  <a:schemeClr val="accent1"/>
                </a:solidFill>
              </a:ln>
            </p:spPr>
          </p:cxnSp>
          <p:sp>
            <p:nvSpPr>
              <p:cNvPr id="43" name="îṥ1ïḓé">
                <a:extLst>
                  <a:ext uri="{FF2B5EF4-FFF2-40B4-BE49-F238E27FC236}">
                    <a16:creationId xmlns="" xmlns:p14="http://schemas.microsoft.com/office/powerpoint/2010/main" xmlns:a16="http://schemas.microsoft.com/office/drawing/2014/main" id="{CF4125D5-A241-42A4-94DE-3DA12341F728}"/>
                  </a:ext>
                </a:extLst>
              </p:cNvPr>
              <p:cNvSpPr/>
              <p:nvPr/>
            </p:nvSpPr>
            <p:spPr>
              <a:xfrm>
                <a:off x="677866" y="1387398"/>
                <a:ext cx="3053125" cy="8319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/>
                <a:r>
                  <a:rPr lang="zh-CN" altLang="en-US" sz="1200" b="1" kern="0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三方芯片</a:t>
                </a:r>
                <a:endParaRPr lang="zh-CN" altLang="en-US" sz="1800" dirty="0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ïšḻiḋé">
                <a:extLst>
                  <a:ext uri="{FF2B5EF4-FFF2-40B4-BE49-F238E27FC236}">
                    <a16:creationId xmlns="" xmlns:p14="http://schemas.microsoft.com/office/powerpoint/2010/main" xmlns:a16="http://schemas.microsoft.com/office/drawing/2014/main" id="{6BF432D0-4DD6-42DC-B933-969F4C5BBA8C}"/>
                  </a:ext>
                </a:extLst>
              </p:cNvPr>
              <p:cNvSpPr/>
              <p:nvPr/>
            </p:nvSpPr>
            <p:spPr>
              <a:xfrm>
                <a:off x="677855" y="2491194"/>
                <a:ext cx="3053135" cy="56508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  <a:buFont typeface="Arial"/>
                  <a:buNone/>
                </a:pPr>
                <a:r>
                  <a:rPr lang="zh-CN" altLang="en-US" sz="1200" dirty="0">
                    <a:cs typeface="+mn-ea"/>
                    <a:sym typeface="+mn-lt"/>
                  </a:rPr>
                  <a:t>适</a:t>
                </a:r>
                <a:r>
                  <a:rPr lang="zh-CN" altLang="en-US" sz="1200" dirty="0" smtClean="0">
                    <a:cs typeface="+mn-ea"/>
                    <a:sym typeface="+mn-lt"/>
                  </a:rPr>
                  <a:t>配不规范、封库</a:t>
                </a:r>
                <a:endParaRPr lang="en-US" altLang="zh-CN" sz="1200" dirty="0">
                  <a:cs typeface="+mn-ea"/>
                  <a:sym typeface="+mn-lt"/>
                </a:endParaRPr>
              </a:p>
            </p:txBody>
          </p:sp>
          <p:sp>
            <p:nvSpPr>
              <p:cNvPr id="45" name="iṣlîḑè">
                <a:extLst>
                  <a:ext uri="{FF2B5EF4-FFF2-40B4-BE49-F238E27FC236}">
                    <a16:creationId xmlns="" xmlns:p14="http://schemas.microsoft.com/office/powerpoint/2010/main" xmlns:a16="http://schemas.microsoft.com/office/drawing/2014/main" id="{B81F3B07-8F35-4E9D-8651-69317DDFF87C}"/>
                  </a:ext>
                </a:extLst>
              </p:cNvPr>
              <p:cNvSpPr/>
              <p:nvPr/>
            </p:nvSpPr>
            <p:spPr>
              <a:xfrm>
                <a:off x="677855" y="3263031"/>
                <a:ext cx="3053135" cy="56508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  <a:buFont typeface="Arial"/>
                  <a:buNone/>
                </a:pPr>
                <a:r>
                  <a:rPr lang="zh-CN" altLang="en-US" sz="1200" dirty="0" smtClean="0">
                    <a:cs typeface="+mn-ea"/>
                    <a:sym typeface="+mn-lt"/>
                  </a:rPr>
                  <a:t>能够转正的芯片极少</a:t>
                </a:r>
                <a:endParaRPr lang="en-US" altLang="zh-CN" sz="1200" dirty="0">
                  <a:cs typeface="+mn-ea"/>
                  <a:sym typeface="+mn-lt"/>
                </a:endParaRPr>
              </a:p>
            </p:txBody>
          </p:sp>
          <p:sp>
            <p:nvSpPr>
              <p:cNvPr id="46" name="i$1íḓe">
                <a:extLst>
                  <a:ext uri="{FF2B5EF4-FFF2-40B4-BE49-F238E27FC236}">
                    <a16:creationId xmlns="" xmlns:p14="http://schemas.microsoft.com/office/powerpoint/2010/main" xmlns:a16="http://schemas.microsoft.com/office/drawing/2014/main" id="{A43F7B82-B970-494F-AD3B-600EB5B308AF}"/>
                  </a:ext>
                </a:extLst>
              </p:cNvPr>
              <p:cNvSpPr/>
              <p:nvPr/>
            </p:nvSpPr>
            <p:spPr>
              <a:xfrm>
                <a:off x="677855" y="4034868"/>
                <a:ext cx="3053135" cy="56508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  <a:buFont typeface="Arial"/>
                  <a:buNone/>
                </a:pPr>
                <a:r>
                  <a:rPr lang="en-US" altLang="zh-CN" sz="1200" dirty="0" smtClean="0">
                    <a:cs typeface="+mn-ea"/>
                    <a:sym typeface="+mn-lt"/>
                  </a:rPr>
                  <a:t>XTS</a:t>
                </a:r>
                <a:r>
                  <a:rPr lang="zh-CN" altLang="en-US" sz="1200" dirty="0" smtClean="0">
                    <a:cs typeface="+mn-ea"/>
                    <a:sym typeface="+mn-lt"/>
                  </a:rPr>
                  <a:t>用例过不了</a:t>
                </a:r>
                <a:endParaRPr lang="en-US" altLang="zh-CN" sz="1200" dirty="0">
                  <a:cs typeface="+mn-ea"/>
                  <a:sym typeface="+mn-lt"/>
                </a:endParaRPr>
              </a:p>
            </p:txBody>
          </p:sp>
          <p:sp>
            <p:nvSpPr>
              <p:cNvPr id="48" name="îšḷîďe">
                <a:extLst>
                  <a:ext uri="{FF2B5EF4-FFF2-40B4-BE49-F238E27FC236}">
                    <a16:creationId xmlns="" xmlns:p14="http://schemas.microsoft.com/office/powerpoint/2010/main" xmlns:a16="http://schemas.microsoft.com/office/drawing/2014/main" id="{FA4AC66A-C244-4F06-9D84-3FB89958560A}"/>
                  </a:ext>
                </a:extLst>
              </p:cNvPr>
              <p:cNvSpPr/>
              <p:nvPr/>
            </p:nvSpPr>
            <p:spPr>
              <a:xfrm>
                <a:off x="1979428" y="1123949"/>
                <a:ext cx="450000" cy="450695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cs typeface="+mn-ea"/>
                    <a:sym typeface="+mn-lt"/>
                  </a:rPr>
                  <a:t>1</a:t>
                </a:r>
                <a:endParaRPr lang="zh-CN" altLang="en-US" sz="1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îṧļíḑé">
              <a:extLst>
                <a:ext uri="{FF2B5EF4-FFF2-40B4-BE49-F238E27FC236}">
                  <a16:creationId xmlns="" xmlns:p14="http://schemas.microsoft.com/office/powerpoint/2010/main" xmlns:a16="http://schemas.microsoft.com/office/drawing/2014/main" id="{7EC65C4C-0120-4316-9B24-DE615700C69F}"/>
                </a:ext>
              </a:extLst>
            </p:cNvPr>
            <p:cNvGrpSpPr/>
            <p:nvPr/>
          </p:nvGrpSpPr>
          <p:grpSpPr>
            <a:xfrm>
              <a:off x="8467352" y="1123949"/>
              <a:ext cx="3053136" cy="3476003"/>
              <a:chOff x="677855" y="1123949"/>
              <a:chExt cx="3053136" cy="3476003"/>
            </a:xfrm>
          </p:grpSpPr>
          <p:cxnSp>
            <p:nvCxnSpPr>
              <p:cNvPr id="34" name="îš1îḓè">
                <a:extLst>
                  <a:ext uri="{FF2B5EF4-FFF2-40B4-BE49-F238E27FC236}">
                    <a16:creationId xmlns="" xmlns:p14="http://schemas.microsoft.com/office/powerpoint/2010/main" xmlns:a16="http://schemas.microsoft.com/office/drawing/2014/main" id="{DB9335A8-83AB-488F-8EC0-97AE6320C4F3}"/>
                  </a:ext>
                </a:extLst>
              </p:cNvPr>
              <p:cNvCxnSpPr>
                <a:cxnSpLocks/>
                <a:stCxn id="35" idx="2"/>
              </p:cNvCxnSpPr>
              <p:nvPr/>
            </p:nvCxnSpPr>
            <p:spPr>
              <a:xfrm>
                <a:off x="2204429" y="2219326"/>
                <a:ext cx="0" cy="2011754"/>
              </a:xfrm>
              <a:prstGeom prst="line">
                <a:avLst/>
              </a:prstGeom>
              <a:ln w="3175">
                <a:solidFill>
                  <a:schemeClr val="accent1"/>
                </a:solidFill>
              </a:ln>
            </p:spPr>
          </p:cxnSp>
          <p:sp>
            <p:nvSpPr>
              <p:cNvPr id="35" name="íṡļïďè">
                <a:extLst>
                  <a:ext uri="{FF2B5EF4-FFF2-40B4-BE49-F238E27FC236}">
                    <a16:creationId xmlns="" xmlns:p14="http://schemas.microsoft.com/office/powerpoint/2010/main" xmlns:a16="http://schemas.microsoft.com/office/drawing/2014/main" id="{13DC95DF-FE35-42F8-BDC2-99CA1B292073}"/>
                  </a:ext>
                </a:extLst>
              </p:cNvPr>
              <p:cNvSpPr/>
              <p:nvPr/>
            </p:nvSpPr>
            <p:spPr>
              <a:xfrm>
                <a:off x="677866" y="1387398"/>
                <a:ext cx="3053125" cy="8319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/>
                <a:r>
                  <a:rPr lang="en-US" altLang="zh-CN" sz="1200" b="1" kern="0" dirty="0" err="1" smtClean="0">
                    <a:solidFill>
                      <a:schemeClr val="bg1"/>
                    </a:solidFill>
                    <a:cs typeface="+mn-ea"/>
                    <a:sym typeface="+mn-lt"/>
                  </a:rPr>
                  <a:t>OpenHarmony</a:t>
                </a:r>
                <a:endParaRPr lang="zh-CN" altLang="en-US" sz="1800" dirty="0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ïšliḓê">
                <a:extLst>
                  <a:ext uri="{FF2B5EF4-FFF2-40B4-BE49-F238E27FC236}">
                    <a16:creationId xmlns="" xmlns:p14="http://schemas.microsoft.com/office/powerpoint/2010/main" xmlns:a16="http://schemas.microsoft.com/office/drawing/2014/main" id="{202DA70B-4F50-4BE3-B087-C87B4F8414FF}"/>
                  </a:ext>
                </a:extLst>
              </p:cNvPr>
              <p:cNvSpPr/>
              <p:nvPr/>
            </p:nvSpPr>
            <p:spPr>
              <a:xfrm>
                <a:off x="677855" y="2491194"/>
                <a:ext cx="3053135" cy="56508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  <a:buFont typeface="Arial"/>
                  <a:buNone/>
                </a:pPr>
                <a:r>
                  <a:rPr lang="zh-CN" altLang="en-US" sz="1200" dirty="0" smtClean="0">
                    <a:cs typeface="+mn-ea"/>
                    <a:sym typeface="+mn-lt"/>
                  </a:rPr>
                  <a:t>系统能力不满足</a:t>
                </a:r>
                <a:endParaRPr lang="en-US" altLang="zh-CN" sz="1200" dirty="0" smtClean="0">
                  <a:cs typeface="+mn-ea"/>
                  <a:sym typeface="+mn-lt"/>
                </a:endParaRPr>
              </a:p>
              <a:p>
                <a:pPr algn="ctr">
                  <a:lnSpc>
                    <a:spcPct val="120000"/>
                  </a:lnSpc>
                  <a:buFont typeface="Arial"/>
                  <a:buNone/>
                </a:pPr>
                <a:r>
                  <a:rPr lang="zh-CN" altLang="en-US" sz="1200" dirty="0">
                    <a:cs typeface="+mn-ea"/>
                    <a:sym typeface="+mn-lt"/>
                  </a:rPr>
                  <a:t>适</a:t>
                </a:r>
                <a:r>
                  <a:rPr lang="zh-CN" altLang="en-US" sz="1200" dirty="0" smtClean="0">
                    <a:cs typeface="+mn-ea"/>
                    <a:sym typeface="+mn-lt"/>
                  </a:rPr>
                  <a:t>配指导不明确</a:t>
                </a:r>
                <a:endParaRPr lang="en-US" altLang="zh-CN" sz="1200" dirty="0">
                  <a:cs typeface="+mn-ea"/>
                  <a:sym typeface="+mn-lt"/>
                </a:endParaRPr>
              </a:p>
            </p:txBody>
          </p:sp>
          <p:sp>
            <p:nvSpPr>
              <p:cNvPr id="37" name="ïS1íďê">
                <a:extLst>
                  <a:ext uri="{FF2B5EF4-FFF2-40B4-BE49-F238E27FC236}">
                    <a16:creationId xmlns="" xmlns:p14="http://schemas.microsoft.com/office/powerpoint/2010/main" xmlns:a16="http://schemas.microsoft.com/office/drawing/2014/main" id="{AF9D9D8D-B21E-469A-9ECB-18B191012BF7}"/>
                  </a:ext>
                </a:extLst>
              </p:cNvPr>
              <p:cNvSpPr/>
              <p:nvPr/>
            </p:nvSpPr>
            <p:spPr>
              <a:xfrm>
                <a:off x="677855" y="3263031"/>
                <a:ext cx="3053135" cy="56508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  <a:buFont typeface="Arial"/>
                  <a:buNone/>
                </a:pPr>
                <a:r>
                  <a:rPr lang="zh-CN" altLang="en-US" sz="1200" dirty="0">
                    <a:cs typeface="+mn-ea"/>
                    <a:sym typeface="+mn-lt"/>
                  </a:rPr>
                  <a:t>准入主线</a:t>
                </a:r>
                <a:r>
                  <a:rPr lang="zh-CN" altLang="en-US" sz="1200" dirty="0" smtClean="0">
                    <a:cs typeface="+mn-ea"/>
                    <a:sym typeface="+mn-lt"/>
                  </a:rPr>
                  <a:t>规范不明确</a:t>
                </a:r>
                <a:endParaRPr lang="en-US" altLang="zh-CN" sz="1200" dirty="0">
                  <a:cs typeface="+mn-ea"/>
                  <a:sym typeface="+mn-lt"/>
                </a:endParaRPr>
              </a:p>
            </p:txBody>
          </p:sp>
          <p:sp>
            <p:nvSpPr>
              <p:cNvPr id="38" name="íşļíḋè">
                <a:extLst>
                  <a:ext uri="{FF2B5EF4-FFF2-40B4-BE49-F238E27FC236}">
                    <a16:creationId xmlns="" xmlns:p14="http://schemas.microsoft.com/office/powerpoint/2010/main" xmlns:a16="http://schemas.microsoft.com/office/drawing/2014/main" id="{62275D1E-C353-41D5-929F-D52FC025987C}"/>
                  </a:ext>
                </a:extLst>
              </p:cNvPr>
              <p:cNvSpPr/>
              <p:nvPr/>
            </p:nvSpPr>
            <p:spPr>
              <a:xfrm>
                <a:off x="677855" y="4034868"/>
                <a:ext cx="3053135" cy="56508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  <a:buFont typeface="Arial"/>
                  <a:buNone/>
                </a:pPr>
                <a:r>
                  <a:rPr lang="zh-CN" altLang="en-US" sz="1200" dirty="0" smtClean="0">
                    <a:cs typeface="+mn-ea"/>
                    <a:sym typeface="+mn-lt"/>
                  </a:rPr>
                  <a:t>要过哪些</a:t>
                </a:r>
                <a:r>
                  <a:rPr lang="en-US" altLang="zh-CN" sz="1200" dirty="0" smtClean="0">
                    <a:cs typeface="+mn-ea"/>
                    <a:sym typeface="+mn-lt"/>
                  </a:rPr>
                  <a:t>XTS</a:t>
                </a:r>
                <a:r>
                  <a:rPr lang="zh-CN" altLang="en-US" sz="1200" dirty="0" smtClean="0">
                    <a:cs typeface="+mn-ea"/>
                    <a:sym typeface="+mn-lt"/>
                  </a:rPr>
                  <a:t>用例规则不明确</a:t>
                </a:r>
                <a:endParaRPr lang="en-US" altLang="zh-CN" sz="1200" dirty="0">
                  <a:cs typeface="+mn-ea"/>
                  <a:sym typeface="+mn-lt"/>
                </a:endParaRPr>
              </a:p>
            </p:txBody>
          </p:sp>
          <p:sp>
            <p:nvSpPr>
              <p:cNvPr id="40" name="îşľïḍe">
                <a:extLst>
                  <a:ext uri="{FF2B5EF4-FFF2-40B4-BE49-F238E27FC236}">
                    <a16:creationId xmlns="" xmlns:p14="http://schemas.microsoft.com/office/powerpoint/2010/main" xmlns:a16="http://schemas.microsoft.com/office/drawing/2014/main" id="{E4ED4067-A5BF-47B6-B08E-FEBD97695187}"/>
                  </a:ext>
                </a:extLst>
              </p:cNvPr>
              <p:cNvSpPr/>
              <p:nvPr/>
            </p:nvSpPr>
            <p:spPr>
              <a:xfrm>
                <a:off x="1979428" y="1123949"/>
                <a:ext cx="450000" cy="450695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zh-CN" altLang="en-US" sz="1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50" name="文本框 49"/>
          <p:cNvSpPr txBox="1"/>
          <p:nvPr/>
        </p:nvSpPr>
        <p:spPr>
          <a:xfrm>
            <a:off x="2384507" y="5568404"/>
            <a:ext cx="783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依赖华为投入人力解决问题，但实际投入有限，因此进展缓慢，相互等待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732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/>
          <p:cNvSpPr txBox="1">
            <a:spLocks/>
          </p:cNvSpPr>
          <p:nvPr/>
        </p:nvSpPr>
        <p:spPr>
          <a:xfrm>
            <a:off x="103805" y="112207"/>
            <a:ext cx="11862757" cy="501597"/>
          </a:xfrm>
          <a:prstGeom prst="rect">
            <a:avLst/>
          </a:prstGeom>
        </p:spPr>
        <p:txBody>
          <a:bodyPr vert="horz" lIns="121912" tIns="60956" rIns="121912" bIns="60956" rtlCol="0" anchor="ctr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 defTabSz="1218906" eaLnBrk="0" fontAlgn="base" hangingPunct="0">
              <a:spcAft>
                <a:spcPct val="0"/>
              </a:spcAft>
            </a:pPr>
            <a:endParaRPr lang="en-US" altLang="zh-CN" sz="2399" dirty="0">
              <a:solidFill>
                <a:srgbClr val="99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8" name="标题 1"/>
          <p:cNvSpPr txBox="1">
            <a:spLocks/>
          </p:cNvSpPr>
          <p:nvPr/>
        </p:nvSpPr>
        <p:spPr>
          <a:xfrm>
            <a:off x="329244" y="224945"/>
            <a:ext cx="11862757" cy="501597"/>
          </a:xfrm>
          <a:prstGeom prst="rect">
            <a:avLst/>
          </a:prstGeom>
        </p:spPr>
        <p:txBody>
          <a:bodyPr vert="horz" lIns="121912" tIns="60956" rIns="121912" bIns="60956" rtlCol="0" anchor="ctr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 defTabSz="1218906" eaLnBrk="0" fontAlgn="base" hangingPunct="0">
              <a:spcAft>
                <a:spcPct val="0"/>
              </a:spcAft>
            </a:pPr>
            <a:endParaRPr lang="en-US" altLang="zh-CN" sz="2399" dirty="0">
              <a:solidFill>
                <a:srgbClr val="99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9" name="标题 1"/>
          <p:cNvSpPr txBox="1">
            <a:spLocks/>
          </p:cNvSpPr>
          <p:nvPr/>
        </p:nvSpPr>
        <p:spPr>
          <a:xfrm>
            <a:off x="450757" y="253025"/>
            <a:ext cx="12023623" cy="501597"/>
          </a:xfrm>
          <a:prstGeom prst="rect">
            <a:avLst/>
          </a:prstGeom>
        </p:spPr>
        <p:txBody>
          <a:bodyPr vert="horz" lIns="121912" tIns="60956" rIns="121912" bIns="60956" rtlCol="0" anchor="ctr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 defTabSz="1218906" eaLnBrk="0" fontAlgn="base" hangingPunct="0">
              <a:spcAft>
                <a:spcPct val="0"/>
              </a:spcAft>
            </a:pPr>
            <a:r>
              <a:rPr lang="zh-CN" altLang="en-US" sz="2399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探索社区合作十倍杠杆开发模式，完善社区解决方案能力，带动其他芯片进</a:t>
            </a:r>
            <a:r>
              <a:rPr lang="zh-CN" altLang="en-US" sz="2399" dirty="0" smtClean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社区</a:t>
            </a:r>
            <a:endParaRPr lang="zh-CN" altLang="en-US" sz="2399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2" name="圆角矩形 231"/>
          <p:cNvSpPr/>
          <p:nvPr/>
        </p:nvSpPr>
        <p:spPr>
          <a:xfrm>
            <a:off x="532558" y="796130"/>
            <a:ext cx="10795126" cy="492975"/>
          </a:xfrm>
          <a:prstGeom prst="roundRect">
            <a:avLst>
              <a:gd name="adj" fmla="val 10857"/>
            </a:avLst>
          </a:prstGeom>
          <a:solidFill>
            <a:srgbClr val="FFF2C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eaLnBrk="0" fontAlgn="base" hangingPunct="0">
              <a:spcAft>
                <a:spcPct val="0"/>
              </a:spcAft>
            </a:pPr>
            <a:r>
              <a:rPr lang="zh-CN" altLang="en-US" sz="1400" dirty="0">
                <a:solidFill>
                  <a:srgbClr val="990000"/>
                </a:solidFill>
                <a:cs typeface="+mn-ea"/>
                <a:sym typeface="+mn-lt"/>
              </a:rPr>
              <a:t>以轻量带屏、智能家居、智慧</a:t>
            </a:r>
            <a:r>
              <a:rPr lang="zh-CN" altLang="en-US" sz="1400" dirty="0" smtClean="0">
                <a:solidFill>
                  <a:srgbClr val="990000"/>
                </a:solidFill>
                <a:cs typeface="+mn-ea"/>
                <a:sym typeface="+mn-lt"/>
              </a:rPr>
              <a:t>视觉、富媒体交互四大</a:t>
            </a:r>
            <a:r>
              <a:rPr lang="zh-CN" altLang="en-US" sz="1400" dirty="0">
                <a:solidFill>
                  <a:srgbClr val="990000"/>
                </a:solidFill>
                <a:cs typeface="+mn-ea"/>
                <a:sym typeface="+mn-lt"/>
              </a:rPr>
              <a:t>解决方案为目标牵引，基于商业共赢的前提下，团结芯片厂商、单板厂商和</a:t>
            </a:r>
            <a:r>
              <a:rPr lang="en-US" altLang="zh-CN" sz="1400" dirty="0">
                <a:solidFill>
                  <a:srgbClr val="990000"/>
                </a:solidFill>
                <a:cs typeface="+mn-ea"/>
                <a:sym typeface="+mn-lt"/>
              </a:rPr>
              <a:t>ISV</a:t>
            </a:r>
            <a:r>
              <a:rPr lang="zh-CN" altLang="en-US" sz="1400" dirty="0">
                <a:solidFill>
                  <a:srgbClr val="990000"/>
                </a:solidFill>
                <a:cs typeface="+mn-ea"/>
                <a:sym typeface="+mn-lt"/>
              </a:rPr>
              <a:t>，采取</a:t>
            </a:r>
            <a:r>
              <a:rPr lang="en-US" altLang="zh-CN" sz="1400" dirty="0">
                <a:solidFill>
                  <a:srgbClr val="990000"/>
                </a:solidFill>
                <a:cs typeface="+mn-ea"/>
                <a:sym typeface="+mn-lt"/>
              </a:rPr>
              <a:t>1+3+3+3</a:t>
            </a:r>
            <a:r>
              <a:rPr lang="zh-CN" altLang="en-US" sz="1400" dirty="0">
                <a:solidFill>
                  <a:srgbClr val="990000"/>
                </a:solidFill>
                <a:cs typeface="+mn-ea"/>
                <a:sym typeface="+mn-lt"/>
              </a:rPr>
              <a:t>的团队组装规模，在</a:t>
            </a:r>
            <a:r>
              <a:rPr lang="en-US" altLang="zh-CN" sz="1400" dirty="0">
                <a:solidFill>
                  <a:srgbClr val="990000"/>
                </a:solidFill>
                <a:cs typeface="+mn-ea"/>
                <a:sym typeface="+mn-lt"/>
              </a:rPr>
              <a:t>OpenHarmony</a:t>
            </a:r>
            <a:r>
              <a:rPr lang="zh-CN" altLang="en-US" sz="1400" dirty="0">
                <a:solidFill>
                  <a:srgbClr val="990000"/>
                </a:solidFill>
                <a:cs typeface="+mn-ea"/>
                <a:sym typeface="+mn-lt"/>
              </a:rPr>
              <a:t>社区开发，端到端打通各子系统部件，完成社区能力标准化、可复制。</a:t>
            </a:r>
            <a:endParaRPr lang="en-US" altLang="zh-CN" sz="1400" dirty="0">
              <a:solidFill>
                <a:srgbClr val="990000"/>
              </a:solidFill>
              <a:cs typeface="+mn-ea"/>
              <a:sym typeface="+mn-lt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="" xmlns:a16="http://schemas.microsoft.com/office/drawing/2014/main" id="{6A782A5A-533C-4363-9532-00F2859C21D3}"/>
              </a:ext>
            </a:extLst>
          </p:cNvPr>
          <p:cNvGrpSpPr/>
          <p:nvPr/>
        </p:nvGrpSpPr>
        <p:grpSpPr>
          <a:xfrm>
            <a:off x="941623" y="1936216"/>
            <a:ext cx="9761689" cy="4556569"/>
            <a:chOff x="941867" y="1936621"/>
            <a:chExt cx="9764231" cy="4557756"/>
          </a:xfrm>
        </p:grpSpPr>
        <p:sp>
          <p:nvSpPr>
            <p:cNvPr id="67" name="îṥḻíḓe">
              <a:extLst>
                <a:ext uri="{FF2B5EF4-FFF2-40B4-BE49-F238E27FC236}">
                  <a16:creationId xmlns="" xmlns:a16="http://schemas.microsoft.com/office/drawing/2014/main" id="{DEA25744-F3E9-4BF2-A3F3-414FCE6C5B9D}"/>
                </a:ext>
              </a:extLst>
            </p:cNvPr>
            <p:cNvSpPr/>
            <p:nvPr/>
          </p:nvSpPr>
          <p:spPr bwMode="auto">
            <a:xfrm>
              <a:off x="4026926" y="2051299"/>
              <a:ext cx="2821423" cy="1419560"/>
            </a:xfrm>
            <a:custGeom>
              <a:avLst/>
              <a:gdLst>
                <a:gd name="T0" fmla="*/ 13 w 241"/>
                <a:gd name="T1" fmla="*/ 117 h 117"/>
                <a:gd name="T2" fmla="*/ 103 w 241"/>
                <a:gd name="T3" fmla="*/ 104 h 117"/>
                <a:gd name="T4" fmla="*/ 76 w 241"/>
                <a:gd name="T5" fmla="*/ 84 h 117"/>
                <a:gd name="T6" fmla="*/ 152 w 241"/>
                <a:gd name="T7" fmla="*/ 58 h 117"/>
                <a:gd name="T8" fmla="*/ 204 w 241"/>
                <a:gd name="T9" fmla="*/ 70 h 117"/>
                <a:gd name="T10" fmla="*/ 205 w 241"/>
                <a:gd name="T11" fmla="*/ 71 h 117"/>
                <a:gd name="T12" fmla="*/ 200 w 241"/>
                <a:gd name="T13" fmla="*/ 32 h 117"/>
                <a:gd name="T14" fmla="*/ 241 w 241"/>
                <a:gd name="T15" fmla="*/ 26 h 117"/>
                <a:gd name="T16" fmla="*/ 228 w 241"/>
                <a:gd name="T17" fmla="*/ 19 h 117"/>
                <a:gd name="T18" fmla="*/ 137 w 241"/>
                <a:gd name="T19" fmla="*/ 2 h 117"/>
                <a:gd name="T20" fmla="*/ 29 w 241"/>
                <a:gd name="T21" fmla="*/ 49 h 117"/>
                <a:gd name="T22" fmla="*/ 0 w 241"/>
                <a:gd name="T23" fmla="*/ 27 h 117"/>
                <a:gd name="T24" fmla="*/ 13 w 241"/>
                <a:gd name="T2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117">
                  <a:moveTo>
                    <a:pt x="13" y="117"/>
                  </a:moveTo>
                  <a:cubicBezTo>
                    <a:pt x="103" y="104"/>
                    <a:pt x="103" y="104"/>
                    <a:pt x="103" y="104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97" y="67"/>
                    <a:pt x="124" y="58"/>
                    <a:pt x="152" y="58"/>
                  </a:cubicBezTo>
                  <a:cubicBezTo>
                    <a:pt x="169" y="58"/>
                    <a:pt x="187" y="62"/>
                    <a:pt x="204" y="70"/>
                  </a:cubicBezTo>
                  <a:cubicBezTo>
                    <a:pt x="205" y="70"/>
                    <a:pt x="205" y="70"/>
                    <a:pt x="205" y="71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41" y="26"/>
                    <a:pt x="241" y="26"/>
                    <a:pt x="241" y="26"/>
                  </a:cubicBezTo>
                  <a:cubicBezTo>
                    <a:pt x="237" y="24"/>
                    <a:pt x="233" y="21"/>
                    <a:pt x="228" y="19"/>
                  </a:cubicBezTo>
                  <a:cubicBezTo>
                    <a:pt x="199" y="5"/>
                    <a:pt x="168" y="0"/>
                    <a:pt x="137" y="2"/>
                  </a:cubicBezTo>
                  <a:cubicBezTo>
                    <a:pt x="97" y="6"/>
                    <a:pt x="59" y="22"/>
                    <a:pt x="29" y="49"/>
                  </a:cubicBezTo>
                  <a:cubicBezTo>
                    <a:pt x="0" y="27"/>
                    <a:pt x="0" y="27"/>
                    <a:pt x="0" y="27"/>
                  </a:cubicBezTo>
                  <a:lnTo>
                    <a:pt x="13" y="11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sz="1799">
                <a:cs typeface="+mn-ea"/>
                <a:sym typeface="+mn-lt"/>
              </a:endParaRPr>
            </a:p>
          </p:txBody>
        </p:sp>
        <p:sp>
          <p:nvSpPr>
            <p:cNvPr id="68" name="íS1ïḋé">
              <a:extLst>
                <a:ext uri="{FF2B5EF4-FFF2-40B4-BE49-F238E27FC236}">
                  <a16:creationId xmlns="" xmlns:a16="http://schemas.microsoft.com/office/drawing/2014/main" id="{81D748ED-31CF-48C1-A9BB-6DC003F4BB78}"/>
                </a:ext>
              </a:extLst>
            </p:cNvPr>
            <p:cNvSpPr/>
            <p:nvPr/>
          </p:nvSpPr>
          <p:spPr bwMode="auto">
            <a:xfrm>
              <a:off x="3665785" y="3166458"/>
              <a:ext cx="1368390" cy="2926929"/>
            </a:xfrm>
            <a:custGeom>
              <a:avLst/>
              <a:gdLst>
                <a:gd name="T0" fmla="*/ 117 w 117"/>
                <a:gd name="T1" fmla="*/ 228 h 241"/>
                <a:gd name="T2" fmla="*/ 104 w 117"/>
                <a:gd name="T3" fmla="*/ 139 h 241"/>
                <a:gd name="T4" fmla="*/ 83 w 117"/>
                <a:gd name="T5" fmla="*/ 166 h 241"/>
                <a:gd name="T6" fmla="*/ 58 w 117"/>
                <a:gd name="T7" fmla="*/ 99 h 241"/>
                <a:gd name="T8" fmla="*/ 70 w 117"/>
                <a:gd name="T9" fmla="*/ 37 h 241"/>
                <a:gd name="T10" fmla="*/ 70 w 117"/>
                <a:gd name="T11" fmla="*/ 36 h 241"/>
                <a:gd name="T12" fmla="*/ 31 w 117"/>
                <a:gd name="T13" fmla="*/ 42 h 241"/>
                <a:gd name="T14" fmla="*/ 26 w 117"/>
                <a:gd name="T15" fmla="*/ 0 h 241"/>
                <a:gd name="T16" fmla="*/ 19 w 117"/>
                <a:gd name="T17" fmla="*/ 13 h 241"/>
                <a:gd name="T18" fmla="*/ 2 w 117"/>
                <a:gd name="T19" fmla="*/ 102 h 241"/>
                <a:gd name="T20" fmla="*/ 49 w 117"/>
                <a:gd name="T21" fmla="*/ 212 h 241"/>
                <a:gd name="T22" fmla="*/ 27 w 117"/>
                <a:gd name="T23" fmla="*/ 241 h 241"/>
                <a:gd name="T24" fmla="*/ 117 w 117"/>
                <a:gd name="T25" fmla="*/ 22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41">
                  <a:moveTo>
                    <a:pt x="117" y="228"/>
                  </a:moveTo>
                  <a:cubicBezTo>
                    <a:pt x="104" y="139"/>
                    <a:pt x="104" y="139"/>
                    <a:pt x="104" y="139"/>
                  </a:cubicBezTo>
                  <a:cubicBezTo>
                    <a:pt x="83" y="166"/>
                    <a:pt x="83" y="166"/>
                    <a:pt x="83" y="166"/>
                  </a:cubicBezTo>
                  <a:cubicBezTo>
                    <a:pt x="69" y="146"/>
                    <a:pt x="60" y="123"/>
                    <a:pt x="58" y="99"/>
                  </a:cubicBezTo>
                  <a:cubicBezTo>
                    <a:pt x="57" y="78"/>
                    <a:pt x="60" y="57"/>
                    <a:pt x="70" y="37"/>
                  </a:cubicBezTo>
                  <a:cubicBezTo>
                    <a:pt x="70" y="37"/>
                    <a:pt x="70" y="37"/>
                    <a:pt x="70" y="36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3" y="5"/>
                    <a:pt x="21" y="9"/>
                    <a:pt x="19" y="13"/>
                  </a:cubicBezTo>
                  <a:cubicBezTo>
                    <a:pt x="5" y="42"/>
                    <a:pt x="0" y="73"/>
                    <a:pt x="2" y="102"/>
                  </a:cubicBezTo>
                  <a:cubicBezTo>
                    <a:pt x="5" y="143"/>
                    <a:pt x="21" y="182"/>
                    <a:pt x="49" y="212"/>
                  </a:cubicBezTo>
                  <a:cubicBezTo>
                    <a:pt x="27" y="241"/>
                    <a:pt x="27" y="241"/>
                    <a:pt x="27" y="241"/>
                  </a:cubicBezTo>
                  <a:lnTo>
                    <a:pt x="117" y="22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sz="1799">
                <a:cs typeface="+mn-ea"/>
                <a:sym typeface="+mn-lt"/>
              </a:endParaRPr>
            </a:p>
          </p:txBody>
        </p:sp>
        <p:sp>
          <p:nvSpPr>
            <p:cNvPr id="69" name="îṥḷïdê">
              <a:extLst>
                <a:ext uri="{FF2B5EF4-FFF2-40B4-BE49-F238E27FC236}">
                  <a16:creationId xmlns="" xmlns:a16="http://schemas.microsoft.com/office/drawing/2014/main" id="{46ECE851-8722-4055-B367-726278233215}"/>
                </a:ext>
              </a:extLst>
            </p:cNvPr>
            <p:cNvSpPr/>
            <p:nvPr/>
          </p:nvSpPr>
          <p:spPr bwMode="auto">
            <a:xfrm>
              <a:off x="4740749" y="5060182"/>
              <a:ext cx="2821423" cy="1434195"/>
            </a:xfrm>
            <a:custGeom>
              <a:avLst/>
              <a:gdLst>
                <a:gd name="T0" fmla="*/ 241 w 241"/>
                <a:gd name="T1" fmla="*/ 90 h 118"/>
                <a:gd name="T2" fmla="*/ 228 w 241"/>
                <a:gd name="T3" fmla="*/ 0 h 118"/>
                <a:gd name="T4" fmla="*/ 138 w 241"/>
                <a:gd name="T5" fmla="*/ 13 h 118"/>
                <a:gd name="T6" fmla="*/ 165 w 241"/>
                <a:gd name="T7" fmla="*/ 33 h 118"/>
                <a:gd name="T8" fmla="*/ 96 w 241"/>
                <a:gd name="T9" fmla="*/ 59 h 118"/>
                <a:gd name="T10" fmla="*/ 37 w 241"/>
                <a:gd name="T11" fmla="*/ 47 h 118"/>
                <a:gd name="T12" fmla="*/ 36 w 241"/>
                <a:gd name="T13" fmla="*/ 46 h 118"/>
                <a:gd name="T14" fmla="*/ 42 w 241"/>
                <a:gd name="T15" fmla="*/ 85 h 118"/>
                <a:gd name="T16" fmla="*/ 0 w 241"/>
                <a:gd name="T17" fmla="*/ 91 h 118"/>
                <a:gd name="T18" fmla="*/ 13 w 241"/>
                <a:gd name="T19" fmla="*/ 98 h 118"/>
                <a:gd name="T20" fmla="*/ 112 w 241"/>
                <a:gd name="T21" fmla="*/ 114 h 118"/>
                <a:gd name="T22" fmla="*/ 212 w 241"/>
                <a:gd name="T23" fmla="*/ 68 h 118"/>
                <a:gd name="T24" fmla="*/ 241 w 241"/>
                <a:gd name="T25" fmla="*/ 9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118">
                  <a:moveTo>
                    <a:pt x="241" y="9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65" y="33"/>
                    <a:pt x="165" y="33"/>
                    <a:pt x="165" y="33"/>
                  </a:cubicBezTo>
                  <a:cubicBezTo>
                    <a:pt x="145" y="48"/>
                    <a:pt x="121" y="57"/>
                    <a:pt x="96" y="59"/>
                  </a:cubicBezTo>
                  <a:cubicBezTo>
                    <a:pt x="76" y="60"/>
                    <a:pt x="56" y="56"/>
                    <a:pt x="37" y="47"/>
                  </a:cubicBezTo>
                  <a:cubicBezTo>
                    <a:pt x="36" y="47"/>
                    <a:pt x="36" y="47"/>
                    <a:pt x="36" y="46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4" y="93"/>
                    <a:pt x="8" y="96"/>
                    <a:pt x="13" y="98"/>
                  </a:cubicBezTo>
                  <a:cubicBezTo>
                    <a:pt x="45" y="113"/>
                    <a:pt x="79" y="118"/>
                    <a:pt x="112" y="114"/>
                  </a:cubicBezTo>
                  <a:cubicBezTo>
                    <a:pt x="149" y="109"/>
                    <a:pt x="184" y="93"/>
                    <a:pt x="212" y="68"/>
                  </a:cubicBezTo>
                  <a:lnTo>
                    <a:pt x="241" y="9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sz="1799">
                <a:cs typeface="+mn-ea"/>
                <a:sym typeface="+mn-lt"/>
              </a:endParaRPr>
            </a:p>
          </p:txBody>
        </p:sp>
        <p:sp>
          <p:nvSpPr>
            <p:cNvPr id="70" name="íṩļiḍe">
              <a:extLst>
                <a:ext uri="{FF2B5EF4-FFF2-40B4-BE49-F238E27FC236}">
                  <a16:creationId xmlns="" xmlns:a16="http://schemas.microsoft.com/office/drawing/2014/main" id="{13FC9A2B-95C8-4085-A465-2ACC2B2C9FB7}"/>
                </a:ext>
              </a:extLst>
            </p:cNvPr>
            <p:cNvSpPr/>
            <p:nvPr/>
          </p:nvSpPr>
          <p:spPr bwMode="auto">
            <a:xfrm>
              <a:off x="6554923" y="2437653"/>
              <a:ext cx="1368390" cy="2915220"/>
            </a:xfrm>
            <a:custGeom>
              <a:avLst/>
              <a:gdLst>
                <a:gd name="T0" fmla="*/ 0 w 117"/>
                <a:gd name="T1" fmla="*/ 13 h 240"/>
                <a:gd name="T2" fmla="*/ 13 w 117"/>
                <a:gd name="T3" fmla="*/ 102 h 240"/>
                <a:gd name="T4" fmla="*/ 34 w 117"/>
                <a:gd name="T5" fmla="*/ 75 h 240"/>
                <a:gd name="T6" fmla="*/ 59 w 117"/>
                <a:gd name="T7" fmla="*/ 143 h 240"/>
                <a:gd name="T8" fmla="*/ 47 w 117"/>
                <a:gd name="T9" fmla="*/ 204 h 240"/>
                <a:gd name="T10" fmla="*/ 47 w 117"/>
                <a:gd name="T11" fmla="*/ 205 h 240"/>
                <a:gd name="T12" fmla="*/ 86 w 117"/>
                <a:gd name="T13" fmla="*/ 199 h 240"/>
                <a:gd name="T14" fmla="*/ 92 w 117"/>
                <a:gd name="T15" fmla="*/ 240 h 240"/>
                <a:gd name="T16" fmla="*/ 98 w 117"/>
                <a:gd name="T17" fmla="*/ 228 h 240"/>
                <a:gd name="T18" fmla="*/ 115 w 117"/>
                <a:gd name="T19" fmla="*/ 139 h 240"/>
                <a:gd name="T20" fmla="*/ 68 w 117"/>
                <a:gd name="T21" fmla="*/ 29 h 240"/>
                <a:gd name="T22" fmla="*/ 90 w 117"/>
                <a:gd name="T23" fmla="*/ 0 h 240"/>
                <a:gd name="T24" fmla="*/ 0 w 117"/>
                <a:gd name="T25" fmla="*/ 1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40">
                  <a:moveTo>
                    <a:pt x="0" y="13"/>
                  </a:moveTo>
                  <a:cubicBezTo>
                    <a:pt x="13" y="102"/>
                    <a:pt x="13" y="102"/>
                    <a:pt x="13" y="102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49" y="95"/>
                    <a:pt x="58" y="118"/>
                    <a:pt x="59" y="143"/>
                  </a:cubicBezTo>
                  <a:cubicBezTo>
                    <a:pt x="60" y="163"/>
                    <a:pt x="57" y="184"/>
                    <a:pt x="47" y="204"/>
                  </a:cubicBezTo>
                  <a:cubicBezTo>
                    <a:pt x="47" y="204"/>
                    <a:pt x="47" y="204"/>
                    <a:pt x="47" y="205"/>
                  </a:cubicBezTo>
                  <a:cubicBezTo>
                    <a:pt x="86" y="199"/>
                    <a:pt x="86" y="199"/>
                    <a:pt x="86" y="199"/>
                  </a:cubicBezTo>
                  <a:cubicBezTo>
                    <a:pt x="92" y="240"/>
                    <a:pt x="92" y="240"/>
                    <a:pt x="92" y="240"/>
                  </a:cubicBezTo>
                  <a:cubicBezTo>
                    <a:pt x="94" y="236"/>
                    <a:pt x="96" y="232"/>
                    <a:pt x="98" y="228"/>
                  </a:cubicBezTo>
                  <a:cubicBezTo>
                    <a:pt x="112" y="199"/>
                    <a:pt x="117" y="168"/>
                    <a:pt x="115" y="139"/>
                  </a:cubicBezTo>
                  <a:cubicBezTo>
                    <a:pt x="112" y="98"/>
                    <a:pt x="96" y="59"/>
                    <a:pt x="68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sz="1799">
                <a:cs typeface="+mn-ea"/>
                <a:sym typeface="+mn-lt"/>
              </a:endParaRPr>
            </a:p>
          </p:txBody>
        </p:sp>
        <p:sp>
          <p:nvSpPr>
            <p:cNvPr id="71" name="îṧļïḍè">
              <a:extLst>
                <a:ext uri="{FF2B5EF4-FFF2-40B4-BE49-F238E27FC236}">
                  <a16:creationId xmlns="" xmlns:a16="http://schemas.microsoft.com/office/drawing/2014/main" id="{4EC7D044-4304-4113-96B9-C72387D51538}"/>
                </a:ext>
              </a:extLst>
            </p:cNvPr>
            <p:cNvSpPr/>
            <p:nvPr/>
          </p:nvSpPr>
          <p:spPr bwMode="auto">
            <a:xfrm>
              <a:off x="4293146" y="2878795"/>
              <a:ext cx="379822" cy="361491"/>
            </a:xfrm>
            <a:custGeom>
              <a:avLst/>
              <a:gdLst>
                <a:gd name="connsiteX0" fmla="*/ 303857 w 607639"/>
                <a:gd name="connsiteY0" fmla="*/ 303714 h 557467"/>
                <a:gd name="connsiteX1" fmla="*/ 352986 w 607639"/>
                <a:gd name="connsiteY1" fmla="*/ 309132 h 557467"/>
                <a:gd name="connsiteX2" fmla="*/ 514597 w 607639"/>
                <a:gd name="connsiteY2" fmla="*/ 449845 h 557467"/>
                <a:gd name="connsiteX3" fmla="*/ 528676 w 607639"/>
                <a:gd name="connsiteY3" fmla="*/ 528182 h 557467"/>
                <a:gd name="connsiteX4" fmla="*/ 499345 w 607639"/>
                <a:gd name="connsiteY4" fmla="*/ 557467 h 557467"/>
                <a:gd name="connsiteX5" fmla="*/ 108223 w 607639"/>
                <a:gd name="connsiteY5" fmla="*/ 557467 h 557467"/>
                <a:gd name="connsiteX6" fmla="*/ 78892 w 607639"/>
                <a:gd name="connsiteY6" fmla="*/ 528182 h 557467"/>
                <a:gd name="connsiteX7" fmla="*/ 303857 w 607639"/>
                <a:gd name="connsiteY7" fmla="*/ 303714 h 557467"/>
                <a:gd name="connsiteX8" fmla="*/ 455825 w 607639"/>
                <a:gd name="connsiteY8" fmla="*/ 268995 h 557467"/>
                <a:gd name="connsiteX9" fmla="*/ 607639 w 607639"/>
                <a:gd name="connsiteY9" fmla="*/ 420565 h 557467"/>
                <a:gd name="connsiteX10" fmla="*/ 578303 w 607639"/>
                <a:gd name="connsiteY10" fmla="*/ 449854 h 557467"/>
                <a:gd name="connsiteX11" fmla="*/ 576396 w 607639"/>
                <a:gd name="connsiteY11" fmla="*/ 449854 h 557467"/>
                <a:gd name="connsiteX12" fmla="*/ 424875 w 607639"/>
                <a:gd name="connsiteY12" fmla="*/ 272217 h 557467"/>
                <a:gd name="connsiteX13" fmla="*/ 455825 w 607639"/>
                <a:gd name="connsiteY13" fmla="*/ 268995 h 557467"/>
                <a:gd name="connsiteX14" fmla="*/ 151811 w 607639"/>
                <a:gd name="connsiteY14" fmla="*/ 268995 h 557467"/>
                <a:gd name="connsiteX15" fmla="*/ 182906 w 607639"/>
                <a:gd name="connsiteY15" fmla="*/ 272217 h 557467"/>
                <a:gd name="connsiteX16" fmla="*/ 31389 w 607639"/>
                <a:gd name="connsiteY16" fmla="*/ 449854 h 557467"/>
                <a:gd name="connsiteX17" fmla="*/ 29335 w 607639"/>
                <a:gd name="connsiteY17" fmla="*/ 449854 h 557467"/>
                <a:gd name="connsiteX18" fmla="*/ 0 w 607639"/>
                <a:gd name="connsiteY18" fmla="*/ 420565 h 557467"/>
                <a:gd name="connsiteX19" fmla="*/ 151811 w 607639"/>
                <a:gd name="connsiteY19" fmla="*/ 268995 h 557467"/>
                <a:gd name="connsiteX20" fmla="*/ 462556 w 607639"/>
                <a:gd name="connsiteY20" fmla="*/ 35000 h 557467"/>
                <a:gd name="connsiteX21" fmla="*/ 543847 w 607639"/>
                <a:gd name="connsiteY21" fmla="*/ 122571 h 557467"/>
                <a:gd name="connsiteX22" fmla="*/ 462556 w 607639"/>
                <a:gd name="connsiteY22" fmla="*/ 210143 h 557467"/>
                <a:gd name="connsiteX23" fmla="*/ 485153 w 607639"/>
                <a:gd name="connsiteY23" fmla="*/ 122571 h 557467"/>
                <a:gd name="connsiteX24" fmla="*/ 462556 w 607639"/>
                <a:gd name="connsiteY24" fmla="*/ 35000 h 557467"/>
                <a:gd name="connsiteX25" fmla="*/ 145224 w 607639"/>
                <a:gd name="connsiteY25" fmla="*/ 35000 h 557467"/>
                <a:gd name="connsiteX26" fmla="*/ 122481 w 607639"/>
                <a:gd name="connsiteY26" fmla="*/ 122571 h 557467"/>
                <a:gd name="connsiteX27" fmla="*/ 145224 w 607639"/>
                <a:gd name="connsiteY27" fmla="*/ 210143 h 557467"/>
                <a:gd name="connsiteX28" fmla="*/ 63791 w 607639"/>
                <a:gd name="connsiteY28" fmla="*/ 122571 h 557467"/>
                <a:gd name="connsiteX29" fmla="*/ 145224 w 607639"/>
                <a:gd name="connsiteY29" fmla="*/ 35000 h 557467"/>
                <a:gd name="connsiteX30" fmla="*/ 303892 w 607639"/>
                <a:gd name="connsiteY30" fmla="*/ 0 h 557467"/>
                <a:gd name="connsiteX31" fmla="*/ 403912 w 607639"/>
                <a:gd name="connsiteY31" fmla="*/ 51694 h 557467"/>
                <a:gd name="connsiteX32" fmla="*/ 426497 w 607639"/>
                <a:gd name="connsiteY32" fmla="*/ 122572 h 557467"/>
                <a:gd name="connsiteX33" fmla="*/ 403912 w 607639"/>
                <a:gd name="connsiteY33" fmla="*/ 193450 h 557467"/>
                <a:gd name="connsiteX34" fmla="*/ 303892 w 607639"/>
                <a:gd name="connsiteY34" fmla="*/ 245144 h 557467"/>
                <a:gd name="connsiteX35" fmla="*/ 181141 w 607639"/>
                <a:gd name="connsiteY35" fmla="*/ 122572 h 557467"/>
                <a:gd name="connsiteX36" fmla="*/ 303892 w 607639"/>
                <a:gd name="connsiteY36" fmla="*/ 0 h 557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7639" h="557467">
                  <a:moveTo>
                    <a:pt x="303857" y="303714"/>
                  </a:moveTo>
                  <a:cubicBezTo>
                    <a:pt x="320722" y="303714"/>
                    <a:pt x="337148" y="305618"/>
                    <a:pt x="352986" y="309132"/>
                  </a:cubicBezTo>
                  <a:cubicBezTo>
                    <a:pt x="427486" y="325824"/>
                    <a:pt x="488200" y="379562"/>
                    <a:pt x="514597" y="449845"/>
                  </a:cubicBezTo>
                  <a:cubicBezTo>
                    <a:pt x="523690" y="474298"/>
                    <a:pt x="528676" y="500655"/>
                    <a:pt x="528676" y="528182"/>
                  </a:cubicBezTo>
                  <a:cubicBezTo>
                    <a:pt x="528676" y="544289"/>
                    <a:pt x="515477" y="557467"/>
                    <a:pt x="499345" y="557467"/>
                  </a:cubicBezTo>
                  <a:lnTo>
                    <a:pt x="108223" y="557467"/>
                  </a:lnTo>
                  <a:cubicBezTo>
                    <a:pt x="92091" y="557467"/>
                    <a:pt x="78892" y="544289"/>
                    <a:pt x="78892" y="528182"/>
                  </a:cubicBezTo>
                  <a:cubicBezTo>
                    <a:pt x="78892" y="404307"/>
                    <a:pt x="179789" y="303714"/>
                    <a:pt x="303857" y="303714"/>
                  </a:cubicBezTo>
                  <a:close/>
                  <a:moveTo>
                    <a:pt x="455825" y="268995"/>
                  </a:moveTo>
                  <a:cubicBezTo>
                    <a:pt x="539579" y="268995"/>
                    <a:pt x="607639" y="336945"/>
                    <a:pt x="607639" y="420565"/>
                  </a:cubicBezTo>
                  <a:cubicBezTo>
                    <a:pt x="607639" y="436674"/>
                    <a:pt x="594584" y="449854"/>
                    <a:pt x="578303" y="449854"/>
                  </a:cubicBezTo>
                  <a:lnTo>
                    <a:pt x="576396" y="449854"/>
                  </a:lnTo>
                  <a:cubicBezTo>
                    <a:pt x="553661" y="371360"/>
                    <a:pt x="497775" y="306631"/>
                    <a:pt x="424875" y="272217"/>
                  </a:cubicBezTo>
                  <a:cubicBezTo>
                    <a:pt x="434996" y="270020"/>
                    <a:pt x="445410" y="268995"/>
                    <a:pt x="455825" y="268995"/>
                  </a:cubicBezTo>
                  <a:close/>
                  <a:moveTo>
                    <a:pt x="151811" y="268995"/>
                  </a:moveTo>
                  <a:cubicBezTo>
                    <a:pt x="162371" y="268995"/>
                    <a:pt x="172785" y="270020"/>
                    <a:pt x="182906" y="272217"/>
                  </a:cubicBezTo>
                  <a:cubicBezTo>
                    <a:pt x="110008" y="306631"/>
                    <a:pt x="53977" y="371360"/>
                    <a:pt x="31389" y="449854"/>
                  </a:cubicBezTo>
                  <a:lnTo>
                    <a:pt x="29335" y="449854"/>
                  </a:lnTo>
                  <a:cubicBezTo>
                    <a:pt x="13201" y="449854"/>
                    <a:pt x="0" y="436674"/>
                    <a:pt x="0" y="420565"/>
                  </a:cubicBezTo>
                  <a:cubicBezTo>
                    <a:pt x="0" y="336945"/>
                    <a:pt x="68058" y="268995"/>
                    <a:pt x="151811" y="268995"/>
                  </a:cubicBezTo>
                  <a:close/>
                  <a:moveTo>
                    <a:pt x="462556" y="35000"/>
                  </a:moveTo>
                  <a:cubicBezTo>
                    <a:pt x="507897" y="38368"/>
                    <a:pt x="543847" y="76296"/>
                    <a:pt x="543847" y="122571"/>
                  </a:cubicBezTo>
                  <a:cubicBezTo>
                    <a:pt x="543847" y="168847"/>
                    <a:pt x="507897" y="206775"/>
                    <a:pt x="462556" y="210143"/>
                  </a:cubicBezTo>
                  <a:cubicBezTo>
                    <a:pt x="476936" y="184223"/>
                    <a:pt x="485153" y="154349"/>
                    <a:pt x="485153" y="122571"/>
                  </a:cubicBezTo>
                  <a:cubicBezTo>
                    <a:pt x="485153" y="90794"/>
                    <a:pt x="476936" y="60920"/>
                    <a:pt x="462556" y="35000"/>
                  </a:cubicBezTo>
                  <a:close/>
                  <a:moveTo>
                    <a:pt x="145224" y="35000"/>
                  </a:moveTo>
                  <a:cubicBezTo>
                    <a:pt x="130698" y="60920"/>
                    <a:pt x="122481" y="90794"/>
                    <a:pt x="122481" y="122571"/>
                  </a:cubicBezTo>
                  <a:cubicBezTo>
                    <a:pt x="122481" y="154349"/>
                    <a:pt x="130698" y="184223"/>
                    <a:pt x="145224" y="210143"/>
                  </a:cubicBezTo>
                  <a:cubicBezTo>
                    <a:pt x="99739" y="206775"/>
                    <a:pt x="63791" y="168847"/>
                    <a:pt x="63791" y="122571"/>
                  </a:cubicBezTo>
                  <a:cubicBezTo>
                    <a:pt x="63791" y="76296"/>
                    <a:pt x="99739" y="38368"/>
                    <a:pt x="145224" y="35000"/>
                  </a:cubicBezTo>
                  <a:close/>
                  <a:moveTo>
                    <a:pt x="303892" y="0"/>
                  </a:moveTo>
                  <a:cubicBezTo>
                    <a:pt x="345103" y="0"/>
                    <a:pt x="381620" y="20502"/>
                    <a:pt x="403912" y="51694"/>
                  </a:cubicBezTo>
                  <a:cubicBezTo>
                    <a:pt x="418138" y="71756"/>
                    <a:pt x="426497" y="96212"/>
                    <a:pt x="426497" y="122572"/>
                  </a:cubicBezTo>
                  <a:cubicBezTo>
                    <a:pt x="426497" y="148931"/>
                    <a:pt x="418138" y="173387"/>
                    <a:pt x="403912" y="193450"/>
                  </a:cubicBezTo>
                  <a:cubicBezTo>
                    <a:pt x="381620" y="224642"/>
                    <a:pt x="345103" y="245144"/>
                    <a:pt x="303892" y="245144"/>
                  </a:cubicBezTo>
                  <a:cubicBezTo>
                    <a:pt x="236137" y="245144"/>
                    <a:pt x="181141" y="190082"/>
                    <a:pt x="181141" y="122572"/>
                  </a:cubicBezTo>
                  <a:cubicBezTo>
                    <a:pt x="181141" y="55062"/>
                    <a:pt x="236137" y="0"/>
                    <a:pt x="30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sz="1799">
                <a:cs typeface="+mn-ea"/>
                <a:sym typeface="+mn-lt"/>
              </a:endParaRPr>
            </a:p>
          </p:txBody>
        </p:sp>
        <p:sp>
          <p:nvSpPr>
            <p:cNvPr id="72" name="íşlíḑé">
              <a:extLst>
                <a:ext uri="{FF2B5EF4-FFF2-40B4-BE49-F238E27FC236}">
                  <a16:creationId xmlns="" xmlns:a16="http://schemas.microsoft.com/office/drawing/2014/main" id="{5654229D-8779-4F2A-A913-FA53B58228CF}"/>
                </a:ext>
              </a:extLst>
            </p:cNvPr>
            <p:cNvSpPr/>
            <p:nvPr/>
          </p:nvSpPr>
          <p:spPr bwMode="auto">
            <a:xfrm>
              <a:off x="4477789" y="5454049"/>
              <a:ext cx="379822" cy="361491"/>
            </a:xfrm>
            <a:custGeom>
              <a:avLst/>
              <a:gdLst>
                <a:gd name="connsiteX0" fmla="*/ 303857 w 607639"/>
                <a:gd name="connsiteY0" fmla="*/ 303714 h 557467"/>
                <a:gd name="connsiteX1" fmla="*/ 352986 w 607639"/>
                <a:gd name="connsiteY1" fmla="*/ 309132 h 557467"/>
                <a:gd name="connsiteX2" fmla="*/ 514597 w 607639"/>
                <a:gd name="connsiteY2" fmla="*/ 449845 h 557467"/>
                <a:gd name="connsiteX3" fmla="*/ 528676 w 607639"/>
                <a:gd name="connsiteY3" fmla="*/ 528182 h 557467"/>
                <a:gd name="connsiteX4" fmla="*/ 499345 w 607639"/>
                <a:gd name="connsiteY4" fmla="*/ 557467 h 557467"/>
                <a:gd name="connsiteX5" fmla="*/ 108223 w 607639"/>
                <a:gd name="connsiteY5" fmla="*/ 557467 h 557467"/>
                <a:gd name="connsiteX6" fmla="*/ 78892 w 607639"/>
                <a:gd name="connsiteY6" fmla="*/ 528182 h 557467"/>
                <a:gd name="connsiteX7" fmla="*/ 303857 w 607639"/>
                <a:gd name="connsiteY7" fmla="*/ 303714 h 557467"/>
                <a:gd name="connsiteX8" fmla="*/ 455825 w 607639"/>
                <a:gd name="connsiteY8" fmla="*/ 268995 h 557467"/>
                <a:gd name="connsiteX9" fmla="*/ 607639 w 607639"/>
                <a:gd name="connsiteY9" fmla="*/ 420565 h 557467"/>
                <a:gd name="connsiteX10" fmla="*/ 578303 w 607639"/>
                <a:gd name="connsiteY10" fmla="*/ 449854 h 557467"/>
                <a:gd name="connsiteX11" fmla="*/ 576396 w 607639"/>
                <a:gd name="connsiteY11" fmla="*/ 449854 h 557467"/>
                <a:gd name="connsiteX12" fmla="*/ 424875 w 607639"/>
                <a:gd name="connsiteY12" fmla="*/ 272217 h 557467"/>
                <a:gd name="connsiteX13" fmla="*/ 455825 w 607639"/>
                <a:gd name="connsiteY13" fmla="*/ 268995 h 557467"/>
                <a:gd name="connsiteX14" fmla="*/ 151811 w 607639"/>
                <a:gd name="connsiteY14" fmla="*/ 268995 h 557467"/>
                <a:gd name="connsiteX15" fmla="*/ 182906 w 607639"/>
                <a:gd name="connsiteY15" fmla="*/ 272217 h 557467"/>
                <a:gd name="connsiteX16" fmla="*/ 31389 w 607639"/>
                <a:gd name="connsiteY16" fmla="*/ 449854 h 557467"/>
                <a:gd name="connsiteX17" fmla="*/ 29335 w 607639"/>
                <a:gd name="connsiteY17" fmla="*/ 449854 h 557467"/>
                <a:gd name="connsiteX18" fmla="*/ 0 w 607639"/>
                <a:gd name="connsiteY18" fmla="*/ 420565 h 557467"/>
                <a:gd name="connsiteX19" fmla="*/ 151811 w 607639"/>
                <a:gd name="connsiteY19" fmla="*/ 268995 h 557467"/>
                <a:gd name="connsiteX20" fmla="*/ 462556 w 607639"/>
                <a:gd name="connsiteY20" fmla="*/ 35000 h 557467"/>
                <a:gd name="connsiteX21" fmla="*/ 543847 w 607639"/>
                <a:gd name="connsiteY21" fmla="*/ 122571 h 557467"/>
                <a:gd name="connsiteX22" fmla="*/ 462556 w 607639"/>
                <a:gd name="connsiteY22" fmla="*/ 210143 h 557467"/>
                <a:gd name="connsiteX23" fmla="*/ 485153 w 607639"/>
                <a:gd name="connsiteY23" fmla="*/ 122571 h 557467"/>
                <a:gd name="connsiteX24" fmla="*/ 462556 w 607639"/>
                <a:gd name="connsiteY24" fmla="*/ 35000 h 557467"/>
                <a:gd name="connsiteX25" fmla="*/ 145224 w 607639"/>
                <a:gd name="connsiteY25" fmla="*/ 35000 h 557467"/>
                <a:gd name="connsiteX26" fmla="*/ 122481 w 607639"/>
                <a:gd name="connsiteY26" fmla="*/ 122571 h 557467"/>
                <a:gd name="connsiteX27" fmla="*/ 145224 w 607639"/>
                <a:gd name="connsiteY27" fmla="*/ 210143 h 557467"/>
                <a:gd name="connsiteX28" fmla="*/ 63791 w 607639"/>
                <a:gd name="connsiteY28" fmla="*/ 122571 h 557467"/>
                <a:gd name="connsiteX29" fmla="*/ 145224 w 607639"/>
                <a:gd name="connsiteY29" fmla="*/ 35000 h 557467"/>
                <a:gd name="connsiteX30" fmla="*/ 303892 w 607639"/>
                <a:gd name="connsiteY30" fmla="*/ 0 h 557467"/>
                <a:gd name="connsiteX31" fmla="*/ 403912 w 607639"/>
                <a:gd name="connsiteY31" fmla="*/ 51694 h 557467"/>
                <a:gd name="connsiteX32" fmla="*/ 426497 w 607639"/>
                <a:gd name="connsiteY32" fmla="*/ 122572 h 557467"/>
                <a:gd name="connsiteX33" fmla="*/ 403912 w 607639"/>
                <a:gd name="connsiteY33" fmla="*/ 193450 h 557467"/>
                <a:gd name="connsiteX34" fmla="*/ 303892 w 607639"/>
                <a:gd name="connsiteY34" fmla="*/ 245144 h 557467"/>
                <a:gd name="connsiteX35" fmla="*/ 181141 w 607639"/>
                <a:gd name="connsiteY35" fmla="*/ 122572 h 557467"/>
                <a:gd name="connsiteX36" fmla="*/ 303892 w 607639"/>
                <a:gd name="connsiteY36" fmla="*/ 0 h 557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7639" h="557467">
                  <a:moveTo>
                    <a:pt x="303857" y="303714"/>
                  </a:moveTo>
                  <a:cubicBezTo>
                    <a:pt x="320722" y="303714"/>
                    <a:pt x="337148" y="305618"/>
                    <a:pt x="352986" y="309132"/>
                  </a:cubicBezTo>
                  <a:cubicBezTo>
                    <a:pt x="427486" y="325824"/>
                    <a:pt x="488200" y="379562"/>
                    <a:pt x="514597" y="449845"/>
                  </a:cubicBezTo>
                  <a:cubicBezTo>
                    <a:pt x="523690" y="474298"/>
                    <a:pt x="528676" y="500655"/>
                    <a:pt x="528676" y="528182"/>
                  </a:cubicBezTo>
                  <a:cubicBezTo>
                    <a:pt x="528676" y="544289"/>
                    <a:pt x="515477" y="557467"/>
                    <a:pt x="499345" y="557467"/>
                  </a:cubicBezTo>
                  <a:lnTo>
                    <a:pt x="108223" y="557467"/>
                  </a:lnTo>
                  <a:cubicBezTo>
                    <a:pt x="92091" y="557467"/>
                    <a:pt x="78892" y="544289"/>
                    <a:pt x="78892" y="528182"/>
                  </a:cubicBezTo>
                  <a:cubicBezTo>
                    <a:pt x="78892" y="404307"/>
                    <a:pt x="179789" y="303714"/>
                    <a:pt x="303857" y="303714"/>
                  </a:cubicBezTo>
                  <a:close/>
                  <a:moveTo>
                    <a:pt x="455825" y="268995"/>
                  </a:moveTo>
                  <a:cubicBezTo>
                    <a:pt x="539579" y="268995"/>
                    <a:pt x="607639" y="336945"/>
                    <a:pt x="607639" y="420565"/>
                  </a:cubicBezTo>
                  <a:cubicBezTo>
                    <a:pt x="607639" y="436674"/>
                    <a:pt x="594584" y="449854"/>
                    <a:pt x="578303" y="449854"/>
                  </a:cubicBezTo>
                  <a:lnTo>
                    <a:pt x="576396" y="449854"/>
                  </a:lnTo>
                  <a:cubicBezTo>
                    <a:pt x="553661" y="371360"/>
                    <a:pt x="497775" y="306631"/>
                    <a:pt x="424875" y="272217"/>
                  </a:cubicBezTo>
                  <a:cubicBezTo>
                    <a:pt x="434996" y="270020"/>
                    <a:pt x="445410" y="268995"/>
                    <a:pt x="455825" y="268995"/>
                  </a:cubicBezTo>
                  <a:close/>
                  <a:moveTo>
                    <a:pt x="151811" y="268995"/>
                  </a:moveTo>
                  <a:cubicBezTo>
                    <a:pt x="162371" y="268995"/>
                    <a:pt x="172785" y="270020"/>
                    <a:pt x="182906" y="272217"/>
                  </a:cubicBezTo>
                  <a:cubicBezTo>
                    <a:pt x="110008" y="306631"/>
                    <a:pt x="53977" y="371360"/>
                    <a:pt x="31389" y="449854"/>
                  </a:cubicBezTo>
                  <a:lnTo>
                    <a:pt x="29335" y="449854"/>
                  </a:lnTo>
                  <a:cubicBezTo>
                    <a:pt x="13201" y="449854"/>
                    <a:pt x="0" y="436674"/>
                    <a:pt x="0" y="420565"/>
                  </a:cubicBezTo>
                  <a:cubicBezTo>
                    <a:pt x="0" y="336945"/>
                    <a:pt x="68058" y="268995"/>
                    <a:pt x="151811" y="268995"/>
                  </a:cubicBezTo>
                  <a:close/>
                  <a:moveTo>
                    <a:pt x="462556" y="35000"/>
                  </a:moveTo>
                  <a:cubicBezTo>
                    <a:pt x="507897" y="38368"/>
                    <a:pt x="543847" y="76296"/>
                    <a:pt x="543847" y="122571"/>
                  </a:cubicBezTo>
                  <a:cubicBezTo>
                    <a:pt x="543847" y="168847"/>
                    <a:pt x="507897" y="206775"/>
                    <a:pt x="462556" y="210143"/>
                  </a:cubicBezTo>
                  <a:cubicBezTo>
                    <a:pt x="476936" y="184223"/>
                    <a:pt x="485153" y="154349"/>
                    <a:pt x="485153" y="122571"/>
                  </a:cubicBezTo>
                  <a:cubicBezTo>
                    <a:pt x="485153" y="90794"/>
                    <a:pt x="476936" y="60920"/>
                    <a:pt x="462556" y="35000"/>
                  </a:cubicBezTo>
                  <a:close/>
                  <a:moveTo>
                    <a:pt x="145224" y="35000"/>
                  </a:moveTo>
                  <a:cubicBezTo>
                    <a:pt x="130698" y="60920"/>
                    <a:pt x="122481" y="90794"/>
                    <a:pt x="122481" y="122571"/>
                  </a:cubicBezTo>
                  <a:cubicBezTo>
                    <a:pt x="122481" y="154349"/>
                    <a:pt x="130698" y="184223"/>
                    <a:pt x="145224" y="210143"/>
                  </a:cubicBezTo>
                  <a:cubicBezTo>
                    <a:pt x="99739" y="206775"/>
                    <a:pt x="63791" y="168847"/>
                    <a:pt x="63791" y="122571"/>
                  </a:cubicBezTo>
                  <a:cubicBezTo>
                    <a:pt x="63791" y="76296"/>
                    <a:pt x="99739" y="38368"/>
                    <a:pt x="145224" y="35000"/>
                  </a:cubicBezTo>
                  <a:close/>
                  <a:moveTo>
                    <a:pt x="303892" y="0"/>
                  </a:moveTo>
                  <a:cubicBezTo>
                    <a:pt x="345103" y="0"/>
                    <a:pt x="381620" y="20502"/>
                    <a:pt x="403912" y="51694"/>
                  </a:cubicBezTo>
                  <a:cubicBezTo>
                    <a:pt x="418138" y="71756"/>
                    <a:pt x="426497" y="96212"/>
                    <a:pt x="426497" y="122572"/>
                  </a:cubicBezTo>
                  <a:cubicBezTo>
                    <a:pt x="426497" y="148931"/>
                    <a:pt x="418138" y="173387"/>
                    <a:pt x="403912" y="193450"/>
                  </a:cubicBezTo>
                  <a:cubicBezTo>
                    <a:pt x="381620" y="224642"/>
                    <a:pt x="345103" y="245144"/>
                    <a:pt x="303892" y="245144"/>
                  </a:cubicBezTo>
                  <a:cubicBezTo>
                    <a:pt x="236137" y="245144"/>
                    <a:pt x="181141" y="190082"/>
                    <a:pt x="181141" y="122572"/>
                  </a:cubicBezTo>
                  <a:cubicBezTo>
                    <a:pt x="181141" y="55062"/>
                    <a:pt x="236137" y="0"/>
                    <a:pt x="30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sz="1799">
                <a:cs typeface="+mn-ea"/>
                <a:sym typeface="+mn-lt"/>
              </a:endParaRPr>
            </a:p>
          </p:txBody>
        </p:sp>
        <p:sp>
          <p:nvSpPr>
            <p:cNvPr id="73" name="isḷîḓê">
              <a:extLst>
                <a:ext uri="{FF2B5EF4-FFF2-40B4-BE49-F238E27FC236}">
                  <a16:creationId xmlns="" xmlns:a16="http://schemas.microsoft.com/office/drawing/2014/main" id="{4E1CD9C2-3A2D-4064-8FCC-59C926DEE38B}"/>
                </a:ext>
              </a:extLst>
            </p:cNvPr>
            <p:cNvSpPr/>
            <p:nvPr/>
          </p:nvSpPr>
          <p:spPr bwMode="auto">
            <a:xfrm>
              <a:off x="6888406" y="5262501"/>
              <a:ext cx="379822" cy="361491"/>
            </a:xfrm>
            <a:custGeom>
              <a:avLst/>
              <a:gdLst>
                <a:gd name="connsiteX0" fmla="*/ 303857 w 607639"/>
                <a:gd name="connsiteY0" fmla="*/ 303714 h 557467"/>
                <a:gd name="connsiteX1" fmla="*/ 352986 w 607639"/>
                <a:gd name="connsiteY1" fmla="*/ 309132 h 557467"/>
                <a:gd name="connsiteX2" fmla="*/ 514597 w 607639"/>
                <a:gd name="connsiteY2" fmla="*/ 449845 h 557467"/>
                <a:gd name="connsiteX3" fmla="*/ 528676 w 607639"/>
                <a:gd name="connsiteY3" fmla="*/ 528182 h 557467"/>
                <a:gd name="connsiteX4" fmla="*/ 499345 w 607639"/>
                <a:gd name="connsiteY4" fmla="*/ 557467 h 557467"/>
                <a:gd name="connsiteX5" fmla="*/ 108223 w 607639"/>
                <a:gd name="connsiteY5" fmla="*/ 557467 h 557467"/>
                <a:gd name="connsiteX6" fmla="*/ 78892 w 607639"/>
                <a:gd name="connsiteY6" fmla="*/ 528182 h 557467"/>
                <a:gd name="connsiteX7" fmla="*/ 303857 w 607639"/>
                <a:gd name="connsiteY7" fmla="*/ 303714 h 557467"/>
                <a:gd name="connsiteX8" fmla="*/ 455825 w 607639"/>
                <a:gd name="connsiteY8" fmla="*/ 268995 h 557467"/>
                <a:gd name="connsiteX9" fmla="*/ 607639 w 607639"/>
                <a:gd name="connsiteY9" fmla="*/ 420565 h 557467"/>
                <a:gd name="connsiteX10" fmla="*/ 578303 w 607639"/>
                <a:gd name="connsiteY10" fmla="*/ 449854 h 557467"/>
                <a:gd name="connsiteX11" fmla="*/ 576396 w 607639"/>
                <a:gd name="connsiteY11" fmla="*/ 449854 h 557467"/>
                <a:gd name="connsiteX12" fmla="*/ 424875 w 607639"/>
                <a:gd name="connsiteY12" fmla="*/ 272217 h 557467"/>
                <a:gd name="connsiteX13" fmla="*/ 455825 w 607639"/>
                <a:gd name="connsiteY13" fmla="*/ 268995 h 557467"/>
                <a:gd name="connsiteX14" fmla="*/ 151811 w 607639"/>
                <a:gd name="connsiteY14" fmla="*/ 268995 h 557467"/>
                <a:gd name="connsiteX15" fmla="*/ 182906 w 607639"/>
                <a:gd name="connsiteY15" fmla="*/ 272217 h 557467"/>
                <a:gd name="connsiteX16" fmla="*/ 31389 w 607639"/>
                <a:gd name="connsiteY16" fmla="*/ 449854 h 557467"/>
                <a:gd name="connsiteX17" fmla="*/ 29335 w 607639"/>
                <a:gd name="connsiteY17" fmla="*/ 449854 h 557467"/>
                <a:gd name="connsiteX18" fmla="*/ 0 w 607639"/>
                <a:gd name="connsiteY18" fmla="*/ 420565 h 557467"/>
                <a:gd name="connsiteX19" fmla="*/ 151811 w 607639"/>
                <a:gd name="connsiteY19" fmla="*/ 268995 h 557467"/>
                <a:gd name="connsiteX20" fmla="*/ 462556 w 607639"/>
                <a:gd name="connsiteY20" fmla="*/ 35000 h 557467"/>
                <a:gd name="connsiteX21" fmla="*/ 543847 w 607639"/>
                <a:gd name="connsiteY21" fmla="*/ 122571 h 557467"/>
                <a:gd name="connsiteX22" fmla="*/ 462556 w 607639"/>
                <a:gd name="connsiteY22" fmla="*/ 210143 h 557467"/>
                <a:gd name="connsiteX23" fmla="*/ 485153 w 607639"/>
                <a:gd name="connsiteY23" fmla="*/ 122571 h 557467"/>
                <a:gd name="connsiteX24" fmla="*/ 462556 w 607639"/>
                <a:gd name="connsiteY24" fmla="*/ 35000 h 557467"/>
                <a:gd name="connsiteX25" fmla="*/ 145224 w 607639"/>
                <a:gd name="connsiteY25" fmla="*/ 35000 h 557467"/>
                <a:gd name="connsiteX26" fmla="*/ 122481 w 607639"/>
                <a:gd name="connsiteY26" fmla="*/ 122571 h 557467"/>
                <a:gd name="connsiteX27" fmla="*/ 145224 w 607639"/>
                <a:gd name="connsiteY27" fmla="*/ 210143 h 557467"/>
                <a:gd name="connsiteX28" fmla="*/ 63791 w 607639"/>
                <a:gd name="connsiteY28" fmla="*/ 122571 h 557467"/>
                <a:gd name="connsiteX29" fmla="*/ 145224 w 607639"/>
                <a:gd name="connsiteY29" fmla="*/ 35000 h 557467"/>
                <a:gd name="connsiteX30" fmla="*/ 303892 w 607639"/>
                <a:gd name="connsiteY30" fmla="*/ 0 h 557467"/>
                <a:gd name="connsiteX31" fmla="*/ 403912 w 607639"/>
                <a:gd name="connsiteY31" fmla="*/ 51694 h 557467"/>
                <a:gd name="connsiteX32" fmla="*/ 426497 w 607639"/>
                <a:gd name="connsiteY32" fmla="*/ 122572 h 557467"/>
                <a:gd name="connsiteX33" fmla="*/ 403912 w 607639"/>
                <a:gd name="connsiteY33" fmla="*/ 193450 h 557467"/>
                <a:gd name="connsiteX34" fmla="*/ 303892 w 607639"/>
                <a:gd name="connsiteY34" fmla="*/ 245144 h 557467"/>
                <a:gd name="connsiteX35" fmla="*/ 181141 w 607639"/>
                <a:gd name="connsiteY35" fmla="*/ 122572 h 557467"/>
                <a:gd name="connsiteX36" fmla="*/ 303892 w 607639"/>
                <a:gd name="connsiteY36" fmla="*/ 0 h 557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7639" h="557467">
                  <a:moveTo>
                    <a:pt x="303857" y="303714"/>
                  </a:moveTo>
                  <a:cubicBezTo>
                    <a:pt x="320722" y="303714"/>
                    <a:pt x="337148" y="305618"/>
                    <a:pt x="352986" y="309132"/>
                  </a:cubicBezTo>
                  <a:cubicBezTo>
                    <a:pt x="427486" y="325824"/>
                    <a:pt x="488200" y="379562"/>
                    <a:pt x="514597" y="449845"/>
                  </a:cubicBezTo>
                  <a:cubicBezTo>
                    <a:pt x="523690" y="474298"/>
                    <a:pt x="528676" y="500655"/>
                    <a:pt x="528676" y="528182"/>
                  </a:cubicBezTo>
                  <a:cubicBezTo>
                    <a:pt x="528676" y="544289"/>
                    <a:pt x="515477" y="557467"/>
                    <a:pt x="499345" y="557467"/>
                  </a:cubicBezTo>
                  <a:lnTo>
                    <a:pt x="108223" y="557467"/>
                  </a:lnTo>
                  <a:cubicBezTo>
                    <a:pt x="92091" y="557467"/>
                    <a:pt x="78892" y="544289"/>
                    <a:pt x="78892" y="528182"/>
                  </a:cubicBezTo>
                  <a:cubicBezTo>
                    <a:pt x="78892" y="404307"/>
                    <a:pt x="179789" y="303714"/>
                    <a:pt x="303857" y="303714"/>
                  </a:cubicBezTo>
                  <a:close/>
                  <a:moveTo>
                    <a:pt x="455825" y="268995"/>
                  </a:moveTo>
                  <a:cubicBezTo>
                    <a:pt x="539579" y="268995"/>
                    <a:pt x="607639" y="336945"/>
                    <a:pt x="607639" y="420565"/>
                  </a:cubicBezTo>
                  <a:cubicBezTo>
                    <a:pt x="607639" y="436674"/>
                    <a:pt x="594584" y="449854"/>
                    <a:pt x="578303" y="449854"/>
                  </a:cubicBezTo>
                  <a:lnTo>
                    <a:pt x="576396" y="449854"/>
                  </a:lnTo>
                  <a:cubicBezTo>
                    <a:pt x="553661" y="371360"/>
                    <a:pt x="497775" y="306631"/>
                    <a:pt x="424875" y="272217"/>
                  </a:cubicBezTo>
                  <a:cubicBezTo>
                    <a:pt x="434996" y="270020"/>
                    <a:pt x="445410" y="268995"/>
                    <a:pt x="455825" y="268995"/>
                  </a:cubicBezTo>
                  <a:close/>
                  <a:moveTo>
                    <a:pt x="151811" y="268995"/>
                  </a:moveTo>
                  <a:cubicBezTo>
                    <a:pt x="162371" y="268995"/>
                    <a:pt x="172785" y="270020"/>
                    <a:pt x="182906" y="272217"/>
                  </a:cubicBezTo>
                  <a:cubicBezTo>
                    <a:pt x="110008" y="306631"/>
                    <a:pt x="53977" y="371360"/>
                    <a:pt x="31389" y="449854"/>
                  </a:cubicBezTo>
                  <a:lnTo>
                    <a:pt x="29335" y="449854"/>
                  </a:lnTo>
                  <a:cubicBezTo>
                    <a:pt x="13201" y="449854"/>
                    <a:pt x="0" y="436674"/>
                    <a:pt x="0" y="420565"/>
                  </a:cubicBezTo>
                  <a:cubicBezTo>
                    <a:pt x="0" y="336945"/>
                    <a:pt x="68058" y="268995"/>
                    <a:pt x="151811" y="268995"/>
                  </a:cubicBezTo>
                  <a:close/>
                  <a:moveTo>
                    <a:pt x="462556" y="35000"/>
                  </a:moveTo>
                  <a:cubicBezTo>
                    <a:pt x="507897" y="38368"/>
                    <a:pt x="543847" y="76296"/>
                    <a:pt x="543847" y="122571"/>
                  </a:cubicBezTo>
                  <a:cubicBezTo>
                    <a:pt x="543847" y="168847"/>
                    <a:pt x="507897" y="206775"/>
                    <a:pt x="462556" y="210143"/>
                  </a:cubicBezTo>
                  <a:cubicBezTo>
                    <a:pt x="476936" y="184223"/>
                    <a:pt x="485153" y="154349"/>
                    <a:pt x="485153" y="122571"/>
                  </a:cubicBezTo>
                  <a:cubicBezTo>
                    <a:pt x="485153" y="90794"/>
                    <a:pt x="476936" y="60920"/>
                    <a:pt x="462556" y="35000"/>
                  </a:cubicBezTo>
                  <a:close/>
                  <a:moveTo>
                    <a:pt x="145224" y="35000"/>
                  </a:moveTo>
                  <a:cubicBezTo>
                    <a:pt x="130698" y="60920"/>
                    <a:pt x="122481" y="90794"/>
                    <a:pt x="122481" y="122571"/>
                  </a:cubicBezTo>
                  <a:cubicBezTo>
                    <a:pt x="122481" y="154349"/>
                    <a:pt x="130698" y="184223"/>
                    <a:pt x="145224" y="210143"/>
                  </a:cubicBezTo>
                  <a:cubicBezTo>
                    <a:pt x="99739" y="206775"/>
                    <a:pt x="63791" y="168847"/>
                    <a:pt x="63791" y="122571"/>
                  </a:cubicBezTo>
                  <a:cubicBezTo>
                    <a:pt x="63791" y="76296"/>
                    <a:pt x="99739" y="38368"/>
                    <a:pt x="145224" y="35000"/>
                  </a:cubicBezTo>
                  <a:close/>
                  <a:moveTo>
                    <a:pt x="303892" y="0"/>
                  </a:moveTo>
                  <a:cubicBezTo>
                    <a:pt x="345103" y="0"/>
                    <a:pt x="381620" y="20502"/>
                    <a:pt x="403912" y="51694"/>
                  </a:cubicBezTo>
                  <a:cubicBezTo>
                    <a:pt x="418138" y="71756"/>
                    <a:pt x="426497" y="96212"/>
                    <a:pt x="426497" y="122572"/>
                  </a:cubicBezTo>
                  <a:cubicBezTo>
                    <a:pt x="426497" y="148931"/>
                    <a:pt x="418138" y="173387"/>
                    <a:pt x="403912" y="193450"/>
                  </a:cubicBezTo>
                  <a:cubicBezTo>
                    <a:pt x="381620" y="224642"/>
                    <a:pt x="345103" y="245144"/>
                    <a:pt x="303892" y="245144"/>
                  </a:cubicBezTo>
                  <a:cubicBezTo>
                    <a:pt x="236137" y="245144"/>
                    <a:pt x="181141" y="190082"/>
                    <a:pt x="181141" y="122572"/>
                  </a:cubicBezTo>
                  <a:cubicBezTo>
                    <a:pt x="181141" y="55062"/>
                    <a:pt x="236137" y="0"/>
                    <a:pt x="30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sz="1799">
                <a:cs typeface="+mn-ea"/>
                <a:sym typeface="+mn-lt"/>
              </a:endParaRPr>
            </a:p>
          </p:txBody>
        </p:sp>
        <p:sp>
          <p:nvSpPr>
            <p:cNvPr id="74" name="íṩḻîḓè">
              <a:extLst>
                <a:ext uri="{FF2B5EF4-FFF2-40B4-BE49-F238E27FC236}">
                  <a16:creationId xmlns="" xmlns:a16="http://schemas.microsoft.com/office/drawing/2014/main" id="{2FA524A8-4B0F-42D6-BF2A-3A2E6CC1FD59}"/>
                </a:ext>
              </a:extLst>
            </p:cNvPr>
            <p:cNvSpPr/>
            <p:nvPr/>
          </p:nvSpPr>
          <p:spPr bwMode="auto">
            <a:xfrm>
              <a:off x="6755052" y="2729814"/>
              <a:ext cx="379822" cy="361491"/>
            </a:xfrm>
            <a:custGeom>
              <a:avLst/>
              <a:gdLst>
                <a:gd name="connsiteX0" fmla="*/ 303857 w 607639"/>
                <a:gd name="connsiteY0" fmla="*/ 303714 h 557467"/>
                <a:gd name="connsiteX1" fmla="*/ 352986 w 607639"/>
                <a:gd name="connsiteY1" fmla="*/ 309132 h 557467"/>
                <a:gd name="connsiteX2" fmla="*/ 514597 w 607639"/>
                <a:gd name="connsiteY2" fmla="*/ 449845 h 557467"/>
                <a:gd name="connsiteX3" fmla="*/ 528676 w 607639"/>
                <a:gd name="connsiteY3" fmla="*/ 528182 h 557467"/>
                <a:gd name="connsiteX4" fmla="*/ 499345 w 607639"/>
                <a:gd name="connsiteY4" fmla="*/ 557467 h 557467"/>
                <a:gd name="connsiteX5" fmla="*/ 108223 w 607639"/>
                <a:gd name="connsiteY5" fmla="*/ 557467 h 557467"/>
                <a:gd name="connsiteX6" fmla="*/ 78892 w 607639"/>
                <a:gd name="connsiteY6" fmla="*/ 528182 h 557467"/>
                <a:gd name="connsiteX7" fmla="*/ 303857 w 607639"/>
                <a:gd name="connsiteY7" fmla="*/ 303714 h 557467"/>
                <a:gd name="connsiteX8" fmla="*/ 455825 w 607639"/>
                <a:gd name="connsiteY8" fmla="*/ 268995 h 557467"/>
                <a:gd name="connsiteX9" fmla="*/ 607639 w 607639"/>
                <a:gd name="connsiteY9" fmla="*/ 420565 h 557467"/>
                <a:gd name="connsiteX10" fmla="*/ 578303 w 607639"/>
                <a:gd name="connsiteY10" fmla="*/ 449854 h 557467"/>
                <a:gd name="connsiteX11" fmla="*/ 576396 w 607639"/>
                <a:gd name="connsiteY11" fmla="*/ 449854 h 557467"/>
                <a:gd name="connsiteX12" fmla="*/ 424875 w 607639"/>
                <a:gd name="connsiteY12" fmla="*/ 272217 h 557467"/>
                <a:gd name="connsiteX13" fmla="*/ 455825 w 607639"/>
                <a:gd name="connsiteY13" fmla="*/ 268995 h 557467"/>
                <a:gd name="connsiteX14" fmla="*/ 151811 w 607639"/>
                <a:gd name="connsiteY14" fmla="*/ 268995 h 557467"/>
                <a:gd name="connsiteX15" fmla="*/ 182906 w 607639"/>
                <a:gd name="connsiteY15" fmla="*/ 272217 h 557467"/>
                <a:gd name="connsiteX16" fmla="*/ 31389 w 607639"/>
                <a:gd name="connsiteY16" fmla="*/ 449854 h 557467"/>
                <a:gd name="connsiteX17" fmla="*/ 29335 w 607639"/>
                <a:gd name="connsiteY17" fmla="*/ 449854 h 557467"/>
                <a:gd name="connsiteX18" fmla="*/ 0 w 607639"/>
                <a:gd name="connsiteY18" fmla="*/ 420565 h 557467"/>
                <a:gd name="connsiteX19" fmla="*/ 151811 w 607639"/>
                <a:gd name="connsiteY19" fmla="*/ 268995 h 557467"/>
                <a:gd name="connsiteX20" fmla="*/ 462556 w 607639"/>
                <a:gd name="connsiteY20" fmla="*/ 35000 h 557467"/>
                <a:gd name="connsiteX21" fmla="*/ 543847 w 607639"/>
                <a:gd name="connsiteY21" fmla="*/ 122571 h 557467"/>
                <a:gd name="connsiteX22" fmla="*/ 462556 w 607639"/>
                <a:gd name="connsiteY22" fmla="*/ 210143 h 557467"/>
                <a:gd name="connsiteX23" fmla="*/ 485153 w 607639"/>
                <a:gd name="connsiteY23" fmla="*/ 122571 h 557467"/>
                <a:gd name="connsiteX24" fmla="*/ 462556 w 607639"/>
                <a:gd name="connsiteY24" fmla="*/ 35000 h 557467"/>
                <a:gd name="connsiteX25" fmla="*/ 145224 w 607639"/>
                <a:gd name="connsiteY25" fmla="*/ 35000 h 557467"/>
                <a:gd name="connsiteX26" fmla="*/ 122481 w 607639"/>
                <a:gd name="connsiteY26" fmla="*/ 122571 h 557467"/>
                <a:gd name="connsiteX27" fmla="*/ 145224 w 607639"/>
                <a:gd name="connsiteY27" fmla="*/ 210143 h 557467"/>
                <a:gd name="connsiteX28" fmla="*/ 63791 w 607639"/>
                <a:gd name="connsiteY28" fmla="*/ 122571 h 557467"/>
                <a:gd name="connsiteX29" fmla="*/ 145224 w 607639"/>
                <a:gd name="connsiteY29" fmla="*/ 35000 h 557467"/>
                <a:gd name="connsiteX30" fmla="*/ 303892 w 607639"/>
                <a:gd name="connsiteY30" fmla="*/ 0 h 557467"/>
                <a:gd name="connsiteX31" fmla="*/ 403912 w 607639"/>
                <a:gd name="connsiteY31" fmla="*/ 51694 h 557467"/>
                <a:gd name="connsiteX32" fmla="*/ 426497 w 607639"/>
                <a:gd name="connsiteY32" fmla="*/ 122572 h 557467"/>
                <a:gd name="connsiteX33" fmla="*/ 403912 w 607639"/>
                <a:gd name="connsiteY33" fmla="*/ 193450 h 557467"/>
                <a:gd name="connsiteX34" fmla="*/ 303892 w 607639"/>
                <a:gd name="connsiteY34" fmla="*/ 245144 h 557467"/>
                <a:gd name="connsiteX35" fmla="*/ 181141 w 607639"/>
                <a:gd name="connsiteY35" fmla="*/ 122572 h 557467"/>
                <a:gd name="connsiteX36" fmla="*/ 303892 w 607639"/>
                <a:gd name="connsiteY36" fmla="*/ 0 h 557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7639" h="557467">
                  <a:moveTo>
                    <a:pt x="303857" y="303714"/>
                  </a:moveTo>
                  <a:cubicBezTo>
                    <a:pt x="320722" y="303714"/>
                    <a:pt x="337148" y="305618"/>
                    <a:pt x="352986" y="309132"/>
                  </a:cubicBezTo>
                  <a:cubicBezTo>
                    <a:pt x="427486" y="325824"/>
                    <a:pt x="488200" y="379562"/>
                    <a:pt x="514597" y="449845"/>
                  </a:cubicBezTo>
                  <a:cubicBezTo>
                    <a:pt x="523690" y="474298"/>
                    <a:pt x="528676" y="500655"/>
                    <a:pt x="528676" y="528182"/>
                  </a:cubicBezTo>
                  <a:cubicBezTo>
                    <a:pt x="528676" y="544289"/>
                    <a:pt x="515477" y="557467"/>
                    <a:pt x="499345" y="557467"/>
                  </a:cubicBezTo>
                  <a:lnTo>
                    <a:pt x="108223" y="557467"/>
                  </a:lnTo>
                  <a:cubicBezTo>
                    <a:pt x="92091" y="557467"/>
                    <a:pt x="78892" y="544289"/>
                    <a:pt x="78892" y="528182"/>
                  </a:cubicBezTo>
                  <a:cubicBezTo>
                    <a:pt x="78892" y="404307"/>
                    <a:pt x="179789" y="303714"/>
                    <a:pt x="303857" y="303714"/>
                  </a:cubicBezTo>
                  <a:close/>
                  <a:moveTo>
                    <a:pt x="455825" y="268995"/>
                  </a:moveTo>
                  <a:cubicBezTo>
                    <a:pt x="539579" y="268995"/>
                    <a:pt x="607639" y="336945"/>
                    <a:pt x="607639" y="420565"/>
                  </a:cubicBezTo>
                  <a:cubicBezTo>
                    <a:pt x="607639" y="436674"/>
                    <a:pt x="594584" y="449854"/>
                    <a:pt x="578303" y="449854"/>
                  </a:cubicBezTo>
                  <a:lnTo>
                    <a:pt x="576396" y="449854"/>
                  </a:lnTo>
                  <a:cubicBezTo>
                    <a:pt x="553661" y="371360"/>
                    <a:pt x="497775" y="306631"/>
                    <a:pt x="424875" y="272217"/>
                  </a:cubicBezTo>
                  <a:cubicBezTo>
                    <a:pt x="434996" y="270020"/>
                    <a:pt x="445410" y="268995"/>
                    <a:pt x="455825" y="268995"/>
                  </a:cubicBezTo>
                  <a:close/>
                  <a:moveTo>
                    <a:pt x="151811" y="268995"/>
                  </a:moveTo>
                  <a:cubicBezTo>
                    <a:pt x="162371" y="268995"/>
                    <a:pt x="172785" y="270020"/>
                    <a:pt x="182906" y="272217"/>
                  </a:cubicBezTo>
                  <a:cubicBezTo>
                    <a:pt x="110008" y="306631"/>
                    <a:pt x="53977" y="371360"/>
                    <a:pt x="31389" y="449854"/>
                  </a:cubicBezTo>
                  <a:lnTo>
                    <a:pt x="29335" y="449854"/>
                  </a:lnTo>
                  <a:cubicBezTo>
                    <a:pt x="13201" y="449854"/>
                    <a:pt x="0" y="436674"/>
                    <a:pt x="0" y="420565"/>
                  </a:cubicBezTo>
                  <a:cubicBezTo>
                    <a:pt x="0" y="336945"/>
                    <a:pt x="68058" y="268995"/>
                    <a:pt x="151811" y="268995"/>
                  </a:cubicBezTo>
                  <a:close/>
                  <a:moveTo>
                    <a:pt x="462556" y="35000"/>
                  </a:moveTo>
                  <a:cubicBezTo>
                    <a:pt x="507897" y="38368"/>
                    <a:pt x="543847" y="76296"/>
                    <a:pt x="543847" y="122571"/>
                  </a:cubicBezTo>
                  <a:cubicBezTo>
                    <a:pt x="543847" y="168847"/>
                    <a:pt x="507897" y="206775"/>
                    <a:pt x="462556" y="210143"/>
                  </a:cubicBezTo>
                  <a:cubicBezTo>
                    <a:pt x="476936" y="184223"/>
                    <a:pt x="485153" y="154349"/>
                    <a:pt x="485153" y="122571"/>
                  </a:cubicBezTo>
                  <a:cubicBezTo>
                    <a:pt x="485153" y="90794"/>
                    <a:pt x="476936" y="60920"/>
                    <a:pt x="462556" y="35000"/>
                  </a:cubicBezTo>
                  <a:close/>
                  <a:moveTo>
                    <a:pt x="145224" y="35000"/>
                  </a:moveTo>
                  <a:cubicBezTo>
                    <a:pt x="130698" y="60920"/>
                    <a:pt x="122481" y="90794"/>
                    <a:pt x="122481" y="122571"/>
                  </a:cubicBezTo>
                  <a:cubicBezTo>
                    <a:pt x="122481" y="154349"/>
                    <a:pt x="130698" y="184223"/>
                    <a:pt x="145224" y="210143"/>
                  </a:cubicBezTo>
                  <a:cubicBezTo>
                    <a:pt x="99739" y="206775"/>
                    <a:pt x="63791" y="168847"/>
                    <a:pt x="63791" y="122571"/>
                  </a:cubicBezTo>
                  <a:cubicBezTo>
                    <a:pt x="63791" y="76296"/>
                    <a:pt x="99739" y="38368"/>
                    <a:pt x="145224" y="35000"/>
                  </a:cubicBezTo>
                  <a:close/>
                  <a:moveTo>
                    <a:pt x="303892" y="0"/>
                  </a:moveTo>
                  <a:cubicBezTo>
                    <a:pt x="345103" y="0"/>
                    <a:pt x="381620" y="20502"/>
                    <a:pt x="403912" y="51694"/>
                  </a:cubicBezTo>
                  <a:cubicBezTo>
                    <a:pt x="418138" y="71756"/>
                    <a:pt x="426497" y="96212"/>
                    <a:pt x="426497" y="122572"/>
                  </a:cubicBezTo>
                  <a:cubicBezTo>
                    <a:pt x="426497" y="148931"/>
                    <a:pt x="418138" y="173387"/>
                    <a:pt x="403912" y="193450"/>
                  </a:cubicBezTo>
                  <a:cubicBezTo>
                    <a:pt x="381620" y="224642"/>
                    <a:pt x="345103" y="245144"/>
                    <a:pt x="303892" y="245144"/>
                  </a:cubicBezTo>
                  <a:cubicBezTo>
                    <a:pt x="236137" y="245144"/>
                    <a:pt x="181141" y="190082"/>
                    <a:pt x="181141" y="122572"/>
                  </a:cubicBezTo>
                  <a:cubicBezTo>
                    <a:pt x="181141" y="55062"/>
                    <a:pt x="236137" y="0"/>
                    <a:pt x="30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sz="1799">
                <a:cs typeface="+mn-ea"/>
                <a:sym typeface="+mn-lt"/>
              </a:endParaRPr>
            </a:p>
          </p:txBody>
        </p:sp>
        <p:sp>
          <p:nvSpPr>
            <p:cNvPr id="75" name="îṡľíḋè">
              <a:extLst>
                <a:ext uri="{FF2B5EF4-FFF2-40B4-BE49-F238E27FC236}">
                  <a16:creationId xmlns="" xmlns:a16="http://schemas.microsoft.com/office/drawing/2014/main" id="{9AA51869-1862-4D20-9EDD-148EA8DE69C5}"/>
                </a:ext>
              </a:extLst>
            </p:cNvPr>
            <p:cNvSpPr txBox="1"/>
            <p:nvPr/>
          </p:nvSpPr>
          <p:spPr>
            <a:xfrm>
              <a:off x="941867" y="1936621"/>
              <a:ext cx="2880966" cy="562710"/>
            </a:xfrm>
            <a:prstGeom prst="rect">
              <a:avLst/>
            </a:prstGeom>
            <a:noFill/>
          </p:spPr>
          <p:txBody>
            <a:bodyPr wrap="none" rtlCol="0" anchor="b">
              <a:normAutofit/>
            </a:bodyPr>
            <a:lstStyle/>
            <a:p>
              <a:pPr algn="r" defTabSz="914104">
                <a:spcBef>
                  <a:spcPct val="0"/>
                </a:spcBef>
                <a:defRPr/>
              </a:pPr>
              <a:r>
                <a:rPr lang="zh-CN" altLang="en-US" sz="1799" b="1" dirty="0">
                  <a:cs typeface="+mn-ea"/>
                  <a:sym typeface="+mn-lt"/>
                </a:rPr>
                <a:t>华为：</a:t>
              </a:r>
              <a:r>
                <a:rPr lang="en-US" altLang="zh-CN" sz="1799" b="1" dirty="0">
                  <a:cs typeface="+mn-ea"/>
                  <a:sym typeface="+mn-lt"/>
                </a:rPr>
                <a:t>1</a:t>
              </a:r>
              <a:r>
                <a:rPr lang="zh-CN" altLang="en-US" sz="1799" b="1" dirty="0">
                  <a:cs typeface="+mn-ea"/>
                  <a:sym typeface="+mn-lt"/>
                </a:rPr>
                <a:t>人</a:t>
              </a:r>
            </a:p>
          </p:txBody>
        </p:sp>
        <p:sp>
          <p:nvSpPr>
            <p:cNvPr id="76" name="iSlïḑé">
              <a:extLst>
                <a:ext uri="{FF2B5EF4-FFF2-40B4-BE49-F238E27FC236}">
                  <a16:creationId xmlns="" xmlns:a16="http://schemas.microsoft.com/office/drawing/2014/main" id="{6E8176F7-5299-439D-AF5F-AEB13819AD94}"/>
                </a:ext>
              </a:extLst>
            </p:cNvPr>
            <p:cNvSpPr/>
            <p:nvPr/>
          </p:nvSpPr>
          <p:spPr bwMode="auto">
            <a:xfrm>
              <a:off x="941867" y="2499331"/>
              <a:ext cx="2880966" cy="85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9977" tIns="46788" rIns="89977" bIns="46788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77" name="íṧlîḋê">
              <a:extLst>
                <a:ext uri="{FF2B5EF4-FFF2-40B4-BE49-F238E27FC236}">
                  <a16:creationId xmlns="" xmlns:a16="http://schemas.microsoft.com/office/drawing/2014/main" id="{CB5F4B46-EBF0-4D2A-B319-764F2E048E7A}"/>
                </a:ext>
              </a:extLst>
            </p:cNvPr>
            <p:cNvSpPr txBox="1"/>
            <p:nvPr/>
          </p:nvSpPr>
          <p:spPr>
            <a:xfrm>
              <a:off x="941867" y="4964276"/>
              <a:ext cx="2880966" cy="562710"/>
            </a:xfrm>
            <a:prstGeom prst="rect">
              <a:avLst/>
            </a:prstGeom>
            <a:noFill/>
          </p:spPr>
          <p:txBody>
            <a:bodyPr wrap="none" rtlCol="0" anchor="b">
              <a:normAutofit fontScale="92500" lnSpcReduction="10000"/>
            </a:bodyPr>
            <a:lstStyle/>
            <a:p>
              <a:pPr algn="r" defTabSz="914104">
                <a:spcBef>
                  <a:spcPct val="0"/>
                </a:spcBef>
                <a:defRPr/>
              </a:pPr>
              <a:r>
                <a:rPr lang="zh-CN" altLang="en-US" sz="2599" b="1" dirty="0">
                  <a:cs typeface="+mn-ea"/>
                  <a:sym typeface="+mn-lt"/>
                </a:rPr>
                <a:t>芯片厂商：</a:t>
              </a:r>
              <a:r>
                <a:rPr lang="en-US" altLang="zh-CN" sz="2599" b="1" dirty="0">
                  <a:cs typeface="+mn-ea"/>
                  <a:sym typeface="+mn-lt"/>
                </a:rPr>
                <a:t>3</a:t>
              </a:r>
              <a:r>
                <a:rPr lang="zh-CN" altLang="en-US" sz="2599" b="1" dirty="0">
                  <a:cs typeface="+mn-ea"/>
                  <a:sym typeface="+mn-lt"/>
                </a:rPr>
                <a:t>人</a:t>
              </a:r>
              <a:endParaRPr lang="en-US" altLang="zh-CN" sz="2599" b="1" dirty="0">
                <a:cs typeface="+mn-ea"/>
                <a:sym typeface="+mn-lt"/>
              </a:endParaRPr>
            </a:p>
            <a:p>
              <a:pPr algn="r" defTabSz="914104">
                <a:spcBef>
                  <a:spcPct val="0"/>
                </a:spcBef>
                <a:defRPr/>
              </a:pPr>
              <a:r>
                <a:rPr lang="zh-CN" altLang="en-US" sz="1100" dirty="0">
                  <a:cs typeface="+mn-ea"/>
                  <a:sym typeface="+mn-lt"/>
                </a:rPr>
                <a:t>（</a:t>
              </a:r>
              <a:r>
                <a:rPr lang="en-US" altLang="zh-CN" sz="1100" dirty="0">
                  <a:cs typeface="+mn-ea"/>
                  <a:sym typeface="+mn-lt"/>
                </a:rPr>
                <a:t>hisilicon</a:t>
              </a:r>
              <a:r>
                <a:rPr lang="zh-CN" altLang="en-US" sz="1100" dirty="0">
                  <a:cs typeface="+mn-ea"/>
                  <a:sym typeface="+mn-lt"/>
                </a:rPr>
                <a:t>、</a:t>
              </a:r>
              <a:r>
                <a:rPr lang="en-US" altLang="zh-CN" sz="1100" dirty="0">
                  <a:cs typeface="+mn-ea"/>
                  <a:sym typeface="+mn-lt"/>
                </a:rPr>
                <a:t>st</a:t>
              </a:r>
              <a:r>
                <a:rPr lang="zh-CN" altLang="en-US" sz="1100" dirty="0">
                  <a:cs typeface="+mn-ea"/>
                  <a:sym typeface="+mn-lt"/>
                </a:rPr>
                <a:t>、恒玄、君正</a:t>
              </a:r>
              <a:r>
                <a:rPr lang="en-US" altLang="zh-CN" sz="1100" dirty="0">
                  <a:cs typeface="+mn-ea"/>
                  <a:sym typeface="+mn-lt"/>
                </a:rPr>
                <a:t> …</a:t>
              </a:r>
              <a:r>
                <a:rPr lang="zh-CN" altLang="en-US" sz="1100" dirty="0">
                  <a:cs typeface="+mn-ea"/>
                  <a:sym typeface="+mn-lt"/>
                </a:rPr>
                <a:t>）</a:t>
              </a:r>
            </a:p>
          </p:txBody>
        </p:sp>
        <p:sp>
          <p:nvSpPr>
            <p:cNvPr id="78" name="íṧľiďê">
              <a:extLst>
                <a:ext uri="{FF2B5EF4-FFF2-40B4-BE49-F238E27FC236}">
                  <a16:creationId xmlns="" xmlns:a16="http://schemas.microsoft.com/office/drawing/2014/main" id="{F427C8C4-0C0C-42C2-BB2F-C39C4A66AA15}"/>
                </a:ext>
              </a:extLst>
            </p:cNvPr>
            <p:cNvSpPr/>
            <p:nvPr/>
          </p:nvSpPr>
          <p:spPr bwMode="auto">
            <a:xfrm>
              <a:off x="941867" y="5526986"/>
              <a:ext cx="2880966" cy="85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9977" tIns="46788" rIns="89977" bIns="46788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79" name="ïşlíḑè">
              <a:extLst>
                <a:ext uri="{FF2B5EF4-FFF2-40B4-BE49-F238E27FC236}">
                  <a16:creationId xmlns="" xmlns:a16="http://schemas.microsoft.com/office/drawing/2014/main" id="{80D5406C-A40C-45A3-921F-482500E2CA8B}"/>
                </a:ext>
              </a:extLst>
            </p:cNvPr>
            <p:cNvSpPr txBox="1"/>
            <p:nvPr/>
          </p:nvSpPr>
          <p:spPr>
            <a:xfrm>
              <a:off x="7825132" y="1936621"/>
              <a:ext cx="2880966" cy="562710"/>
            </a:xfrm>
            <a:prstGeom prst="rect">
              <a:avLst/>
            </a:prstGeom>
            <a:noFill/>
          </p:spPr>
          <p:txBody>
            <a:bodyPr wrap="none" rtlCol="0" anchor="b">
              <a:normAutofit fontScale="92500" lnSpcReduction="10000"/>
            </a:bodyPr>
            <a:lstStyle/>
            <a:p>
              <a:pPr defTabSz="914104">
                <a:spcBef>
                  <a:spcPct val="0"/>
                </a:spcBef>
                <a:defRPr/>
              </a:pPr>
              <a:r>
                <a:rPr lang="en-US" altLang="zh-CN" sz="2599" b="1" dirty="0">
                  <a:cs typeface="+mn-ea"/>
                  <a:sym typeface="+mn-lt"/>
                </a:rPr>
                <a:t>ISV</a:t>
              </a:r>
              <a:r>
                <a:rPr lang="zh-CN" altLang="en-US" sz="2599" b="1" dirty="0">
                  <a:cs typeface="+mn-ea"/>
                  <a:sym typeface="+mn-lt"/>
                </a:rPr>
                <a:t>：</a:t>
              </a:r>
              <a:r>
                <a:rPr lang="en-US" altLang="zh-CN" sz="2599" b="1" dirty="0">
                  <a:cs typeface="+mn-ea"/>
                  <a:sym typeface="+mn-lt"/>
                </a:rPr>
                <a:t>3</a:t>
              </a:r>
              <a:r>
                <a:rPr lang="zh-CN" altLang="en-US" sz="2599" b="1" dirty="0">
                  <a:cs typeface="+mn-ea"/>
                  <a:sym typeface="+mn-lt"/>
                </a:rPr>
                <a:t>人</a:t>
              </a:r>
              <a:endParaRPr lang="en-US" altLang="zh-CN" sz="2599" b="1" dirty="0">
                <a:cs typeface="+mn-ea"/>
                <a:sym typeface="+mn-lt"/>
              </a:endParaRPr>
            </a:p>
            <a:p>
              <a:pPr defTabSz="914104">
                <a:spcBef>
                  <a:spcPct val="0"/>
                </a:spcBef>
                <a:defRPr/>
              </a:pPr>
              <a:r>
                <a:rPr lang="zh-CN" altLang="en-US" sz="1100" dirty="0" smtClean="0">
                  <a:cs typeface="+mn-ea"/>
                  <a:sym typeface="+mn-lt"/>
                </a:rPr>
                <a:t>（涂鸦</a:t>
              </a:r>
              <a:r>
                <a:rPr lang="zh-CN" altLang="en-US" sz="1100" dirty="0">
                  <a:cs typeface="+mn-ea"/>
                  <a:sym typeface="+mn-lt"/>
                </a:rPr>
                <a:t>、中科创达、好叭 </a:t>
              </a:r>
              <a:r>
                <a:rPr lang="en-US" altLang="zh-CN" sz="1100" dirty="0">
                  <a:cs typeface="+mn-ea"/>
                  <a:sym typeface="+mn-lt"/>
                </a:rPr>
                <a:t>…</a:t>
              </a:r>
              <a:r>
                <a:rPr lang="zh-CN" altLang="en-US" sz="1100" dirty="0">
                  <a:cs typeface="+mn-ea"/>
                  <a:sym typeface="+mn-lt"/>
                </a:rPr>
                <a:t>）</a:t>
              </a:r>
            </a:p>
          </p:txBody>
        </p:sp>
        <p:sp>
          <p:nvSpPr>
            <p:cNvPr id="80" name="íṣḻîḍè">
              <a:extLst>
                <a:ext uri="{FF2B5EF4-FFF2-40B4-BE49-F238E27FC236}">
                  <a16:creationId xmlns="" xmlns:a16="http://schemas.microsoft.com/office/drawing/2014/main" id="{8A1364F7-03C8-4CAD-8241-74ACC4C41666}"/>
                </a:ext>
              </a:extLst>
            </p:cNvPr>
            <p:cNvSpPr txBox="1"/>
            <p:nvPr/>
          </p:nvSpPr>
          <p:spPr>
            <a:xfrm>
              <a:off x="7825132" y="4964276"/>
              <a:ext cx="2880966" cy="562710"/>
            </a:xfrm>
            <a:prstGeom prst="rect">
              <a:avLst/>
            </a:prstGeom>
            <a:noFill/>
          </p:spPr>
          <p:txBody>
            <a:bodyPr wrap="none" rtlCol="0" anchor="b">
              <a:normAutofit fontScale="92500" lnSpcReduction="10000"/>
            </a:bodyPr>
            <a:lstStyle/>
            <a:p>
              <a:pPr defTabSz="914104">
                <a:spcBef>
                  <a:spcPct val="0"/>
                </a:spcBef>
                <a:defRPr/>
              </a:pPr>
              <a:r>
                <a:rPr lang="zh-CN" altLang="en-US" sz="2599" b="1" dirty="0">
                  <a:cs typeface="+mn-ea"/>
                  <a:sym typeface="+mn-lt"/>
                </a:rPr>
                <a:t>单板厂商：</a:t>
              </a:r>
              <a:r>
                <a:rPr lang="en-US" altLang="zh-CN" sz="2599" b="1" dirty="0">
                  <a:cs typeface="+mn-ea"/>
                  <a:sym typeface="+mn-lt"/>
                </a:rPr>
                <a:t>3</a:t>
              </a:r>
              <a:r>
                <a:rPr lang="zh-CN" altLang="en-US" sz="2599" b="1" dirty="0">
                  <a:cs typeface="+mn-ea"/>
                  <a:sym typeface="+mn-lt"/>
                </a:rPr>
                <a:t>人</a:t>
              </a:r>
              <a:endParaRPr lang="en-US" altLang="zh-CN" sz="2599" b="1" dirty="0">
                <a:cs typeface="+mn-ea"/>
                <a:sym typeface="+mn-lt"/>
              </a:endParaRPr>
            </a:p>
            <a:p>
              <a:pPr defTabSz="914104">
                <a:spcBef>
                  <a:spcPct val="0"/>
                </a:spcBef>
                <a:defRPr/>
              </a:pPr>
              <a:r>
                <a:rPr lang="zh-CN" altLang="en-US" sz="1100" dirty="0" smtClean="0">
                  <a:cs typeface="+mn-ea"/>
                  <a:sym typeface="+mn-lt"/>
                </a:rPr>
                <a:t>（</a:t>
              </a:r>
              <a:r>
                <a:rPr lang="zh-CN" altLang="en-US" sz="1100" dirty="0">
                  <a:cs typeface="+mn-ea"/>
                  <a:sym typeface="+mn-lt"/>
                </a:rPr>
                <a:t>润</a:t>
              </a:r>
              <a:r>
                <a:rPr lang="zh-CN" altLang="en-US" sz="1100" dirty="0" smtClean="0">
                  <a:cs typeface="+mn-ea"/>
                  <a:sym typeface="+mn-lt"/>
                </a:rPr>
                <a:t>和、</a:t>
              </a:r>
              <a:r>
                <a:rPr lang="en-US" altLang="zh-CN" sz="1100" dirty="0" smtClean="0">
                  <a:cs typeface="+mn-ea"/>
                  <a:sym typeface="+mn-lt"/>
                </a:rPr>
                <a:t>96Board</a:t>
              </a:r>
              <a:r>
                <a:rPr lang="zh-CN" altLang="en-US" sz="1100" dirty="0">
                  <a:cs typeface="+mn-ea"/>
                  <a:sym typeface="+mn-lt"/>
                </a:rPr>
                <a:t>、树莓派、欧智通、小熊派 </a:t>
              </a:r>
              <a:r>
                <a:rPr lang="en-US" altLang="zh-CN" sz="1100" dirty="0">
                  <a:cs typeface="+mn-ea"/>
                  <a:sym typeface="+mn-lt"/>
                </a:rPr>
                <a:t>…</a:t>
              </a:r>
              <a:r>
                <a:rPr lang="zh-CN" altLang="en-US" sz="1100" dirty="0">
                  <a:cs typeface="+mn-ea"/>
                  <a:sym typeface="+mn-lt"/>
                </a:rPr>
                <a:t>）</a:t>
              </a:r>
              <a:endParaRPr lang="zh-CN" altLang="en-US" sz="1100" b="1" dirty="0">
                <a:cs typeface="+mn-ea"/>
                <a:sym typeface="+mn-lt"/>
              </a:endParaRPr>
            </a:p>
          </p:txBody>
        </p:sp>
        <p:sp>
          <p:nvSpPr>
            <p:cNvPr id="81" name="îṡľíḋè">
              <a:extLst>
                <a:ext uri="{FF2B5EF4-FFF2-40B4-BE49-F238E27FC236}">
                  <a16:creationId xmlns="" xmlns:a16="http://schemas.microsoft.com/office/drawing/2014/main" id="{E6193832-A983-45A6-851E-85B72D4D7BCE}"/>
                </a:ext>
              </a:extLst>
            </p:cNvPr>
            <p:cNvSpPr txBox="1"/>
            <p:nvPr/>
          </p:nvSpPr>
          <p:spPr>
            <a:xfrm>
              <a:off x="4369664" y="3918678"/>
              <a:ext cx="2880966" cy="116971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 defTabSz="914104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799" b="1" dirty="0">
                  <a:cs typeface="+mn-ea"/>
                  <a:sym typeface="+mn-lt"/>
                </a:rPr>
                <a:t>OpenHarmony</a:t>
              </a:r>
            </a:p>
            <a:p>
              <a:pPr algn="ctr" defTabSz="914104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799" b="1" dirty="0">
                  <a:cs typeface="+mn-ea"/>
                  <a:sym typeface="+mn-lt"/>
                </a:rPr>
                <a:t>解决方案</a:t>
              </a:r>
              <a:endParaRPr lang="en-US" altLang="zh-CN" sz="1799" b="1" dirty="0">
                <a:cs typeface="+mn-ea"/>
                <a:sym typeface="+mn-lt"/>
              </a:endParaRPr>
            </a:p>
            <a:p>
              <a:pPr algn="ctr" defTabSz="914104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799" b="1" dirty="0">
                  <a:cs typeface="+mn-ea"/>
                  <a:sym typeface="+mn-lt"/>
                </a:rPr>
                <a:t>商业共赢</a:t>
              </a:r>
            </a:p>
          </p:txBody>
        </p:sp>
      </p:grpSp>
      <p:graphicFrame>
        <p:nvGraphicFramePr>
          <p:cNvPr id="82" name="表格 81">
            <a:extLst>
              <a:ext uri="{FF2B5EF4-FFF2-40B4-BE49-F238E27FC236}">
                <a16:creationId xmlns="" xmlns:a16="http://schemas.microsoft.com/office/drawing/2014/main" id="{FBB64E04-49C8-4E8F-B7A7-D5C844B46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4728"/>
              </p:ext>
            </p:extLst>
          </p:nvPr>
        </p:nvGraphicFramePr>
        <p:xfrm>
          <a:off x="480838" y="2564499"/>
          <a:ext cx="3341002" cy="79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82">
                  <a:extLst>
                    <a:ext uri="{9D8B030D-6E8A-4147-A177-3AD203B41FA5}">
                      <a16:colId xmlns="" xmlns:a16="http://schemas.microsoft.com/office/drawing/2014/main" val="1784451644"/>
                    </a:ext>
                  </a:extLst>
                </a:gridCol>
                <a:gridCol w="2549120">
                  <a:extLst>
                    <a:ext uri="{9D8B030D-6E8A-4147-A177-3AD203B41FA5}">
                      <a16:colId xmlns="" xmlns:a16="http://schemas.microsoft.com/office/drawing/2014/main" val="3083107439"/>
                    </a:ext>
                  </a:extLst>
                </a:gridCol>
              </a:tblGrid>
              <a:tr h="426609"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商业诉求</a:t>
                      </a:r>
                      <a:endParaRPr lang="en-US" altLang="zh-CN" sz="11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社区解决方案社区能力完善、易复制</a:t>
                      </a:r>
                      <a:endParaRPr lang="en-US" altLang="zh-CN" sz="11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反哺华为自研产品和军团解决方案</a:t>
                      </a:r>
                      <a:endParaRPr lang="en-US" altLang="zh-CN" sz="11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="" xmlns:a16="http://schemas.microsoft.com/office/drawing/2014/main" val="1934712929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贡献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社区系统能力主要贡献者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="" xmlns:a16="http://schemas.microsoft.com/office/drawing/2014/main" val="2768584746"/>
                  </a:ext>
                </a:extLst>
              </a:tr>
            </a:tbl>
          </a:graphicData>
        </a:graphic>
      </p:graphicFrame>
      <p:graphicFrame>
        <p:nvGraphicFramePr>
          <p:cNvPr id="83" name="表格 82">
            <a:extLst>
              <a:ext uri="{FF2B5EF4-FFF2-40B4-BE49-F238E27FC236}">
                <a16:creationId xmlns="" xmlns:a16="http://schemas.microsoft.com/office/drawing/2014/main" id="{9A53E280-C9F2-4BCF-B867-75A37A15D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597069"/>
              </p:ext>
            </p:extLst>
          </p:nvPr>
        </p:nvGraphicFramePr>
        <p:xfrm>
          <a:off x="480839" y="5581823"/>
          <a:ext cx="3319596" cy="1021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81">
                  <a:extLst>
                    <a:ext uri="{9D8B030D-6E8A-4147-A177-3AD203B41FA5}">
                      <a16:colId xmlns="" xmlns:a16="http://schemas.microsoft.com/office/drawing/2014/main" val="2874039572"/>
                    </a:ext>
                  </a:extLst>
                </a:gridCol>
                <a:gridCol w="2527715">
                  <a:extLst>
                    <a:ext uri="{9D8B030D-6E8A-4147-A177-3AD203B41FA5}">
                      <a16:colId xmlns="" xmlns:a16="http://schemas.microsoft.com/office/drawing/2014/main" val="3083107439"/>
                    </a:ext>
                  </a:extLst>
                </a:gridCol>
              </a:tblGrid>
              <a:tr h="426609"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商业诉求</a:t>
                      </a:r>
                      <a:endParaRPr lang="en-US" altLang="zh-CN" sz="11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社区硬件能力展示</a:t>
                      </a:r>
                      <a:endParaRPr lang="en-US" altLang="zh-CN" sz="11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各行业和应用方向商业拓源</a:t>
                      </a:r>
                      <a:endParaRPr lang="en-US" altLang="zh-CN" sz="11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="" xmlns:a16="http://schemas.microsoft.com/office/drawing/2014/main" val="1934712929"/>
                  </a:ext>
                </a:extLst>
              </a:tr>
              <a:tr h="594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贡献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南向硬件生态丰富</a:t>
                      </a:r>
                      <a:endParaRPr lang="en-US" altLang="zh-CN" sz="11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r"/>
                      <a:r>
                        <a:rPr lang="zh-CN" altLang="en-US" sz="1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平台驱动源码、</a:t>
                      </a:r>
                      <a:r>
                        <a:rPr lang="en-US" altLang="zh-CN" sz="1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HDF</a:t>
                      </a:r>
                      <a:r>
                        <a:rPr lang="zh-CN" altLang="en-US" sz="1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驱动框架验证</a:t>
                      </a:r>
                      <a:endParaRPr lang="en-US" altLang="zh-CN" sz="11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r"/>
                      <a:r>
                        <a:rPr lang="zh-CN" altLang="en-US" sz="1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内核指令集架构验证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="" xmlns:a16="http://schemas.microsoft.com/office/drawing/2014/main" val="2768584746"/>
                  </a:ext>
                </a:extLst>
              </a:tr>
            </a:tbl>
          </a:graphicData>
        </a:graphic>
      </p:graphicFrame>
      <p:graphicFrame>
        <p:nvGraphicFramePr>
          <p:cNvPr id="84" name="表格 83">
            <a:extLst>
              <a:ext uri="{FF2B5EF4-FFF2-40B4-BE49-F238E27FC236}">
                <a16:creationId xmlns="" xmlns:a16="http://schemas.microsoft.com/office/drawing/2014/main" id="{F5A67BD6-EB47-4956-81C6-99FF6669F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055351"/>
              </p:ext>
            </p:extLst>
          </p:nvPr>
        </p:nvGraphicFramePr>
        <p:xfrm>
          <a:off x="7888191" y="5592182"/>
          <a:ext cx="3319596" cy="965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164">
                  <a:extLst>
                    <a:ext uri="{9D8B030D-6E8A-4147-A177-3AD203B41FA5}">
                      <a16:colId xmlns="" xmlns:a16="http://schemas.microsoft.com/office/drawing/2014/main" val="3083107439"/>
                    </a:ext>
                  </a:extLst>
                </a:gridCol>
                <a:gridCol w="792432">
                  <a:extLst>
                    <a:ext uri="{9D8B030D-6E8A-4147-A177-3AD203B41FA5}">
                      <a16:colId xmlns="" xmlns:a16="http://schemas.microsoft.com/office/drawing/2014/main" val="181730666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marL="0" marR="0" lvl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开发板购买渠道拓宽</a:t>
                      </a:r>
                      <a:endParaRPr lang="en-US" altLang="zh-CN" sz="11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商业诉求</a:t>
                      </a:r>
                      <a:endParaRPr lang="en-US" altLang="zh-CN" sz="11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="" xmlns:a16="http://schemas.microsoft.com/office/drawing/2014/main" val="1934712929"/>
                  </a:ext>
                </a:extLst>
              </a:tr>
              <a:tr h="59420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南向硬件生态丰富</a:t>
                      </a:r>
                      <a:endParaRPr lang="en-US" altLang="zh-CN" sz="11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algn="l"/>
                      <a:r>
                        <a:rPr lang="zh-CN" altLang="en-US" sz="1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外设器件驱动源码、</a:t>
                      </a:r>
                      <a:r>
                        <a:rPr lang="en-US" altLang="zh-CN" sz="1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HDF</a:t>
                      </a:r>
                      <a:r>
                        <a:rPr lang="zh-CN" altLang="en-US" sz="1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驱动框架验证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贡献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="" xmlns:a16="http://schemas.microsoft.com/office/drawing/2014/main" val="2768584746"/>
                  </a:ext>
                </a:extLst>
              </a:tr>
            </a:tbl>
          </a:graphicData>
        </a:graphic>
      </p:graphicFrame>
      <p:graphicFrame>
        <p:nvGraphicFramePr>
          <p:cNvPr id="85" name="表格 84">
            <a:extLst>
              <a:ext uri="{FF2B5EF4-FFF2-40B4-BE49-F238E27FC236}">
                <a16:creationId xmlns="" xmlns:a16="http://schemas.microsoft.com/office/drawing/2014/main" id="{7C7E29C1-1EE5-4F32-ACCE-41BD22BE6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105057"/>
              </p:ext>
            </p:extLst>
          </p:nvPr>
        </p:nvGraphicFramePr>
        <p:xfrm>
          <a:off x="7888191" y="2566027"/>
          <a:ext cx="3319596" cy="79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164">
                  <a:extLst>
                    <a:ext uri="{9D8B030D-6E8A-4147-A177-3AD203B41FA5}">
                      <a16:colId xmlns="" xmlns:a16="http://schemas.microsoft.com/office/drawing/2014/main" val="3083107439"/>
                    </a:ext>
                  </a:extLst>
                </a:gridCol>
                <a:gridCol w="792432">
                  <a:extLst>
                    <a:ext uri="{9D8B030D-6E8A-4147-A177-3AD203B41FA5}">
                      <a16:colId xmlns="" xmlns:a16="http://schemas.microsoft.com/office/drawing/2014/main" val="181730666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marL="0" marR="0" lvl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解决方案易集成、易定制</a:t>
                      </a:r>
                      <a:endParaRPr lang="en-US" altLang="zh-CN" sz="11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商业诉求</a:t>
                      </a:r>
                      <a:endParaRPr lang="en-US" altLang="zh-CN" sz="11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="" xmlns:a16="http://schemas.microsoft.com/office/drawing/2014/main" val="1934712929"/>
                  </a:ext>
                </a:extLst>
              </a:tr>
              <a:tr h="42660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典型解决方案样例，如手表、面板、分布式音乐播放器等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贡献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="" xmlns:a16="http://schemas.microsoft.com/office/drawing/2014/main" val="2768584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33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大纲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社区解决方案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SIG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运作思路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dirty="0" smtClean="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cs typeface="+mn-ea"/>
                <a:sym typeface="+mn-lt"/>
              </a:rPr>
              <a:t>基于</a:t>
            </a:r>
            <a:r>
              <a:rPr lang="zh-CN" altLang="en-US" dirty="0">
                <a:cs typeface="+mn-ea"/>
                <a:sym typeface="+mn-lt"/>
              </a:rPr>
              <a:t>解决方案</a:t>
            </a:r>
            <a:r>
              <a:rPr lang="en-US" altLang="zh-CN" dirty="0" smtClean="0">
                <a:cs typeface="+mn-ea"/>
                <a:sym typeface="+mn-lt"/>
              </a:rPr>
              <a:t>SIG</a:t>
            </a:r>
            <a:r>
              <a:rPr lang="zh-CN" altLang="en-US" dirty="0" smtClean="0">
                <a:cs typeface="+mn-ea"/>
                <a:sym typeface="+mn-lt"/>
              </a:rPr>
              <a:t>的三方芯片准入规范（</a:t>
            </a:r>
            <a:r>
              <a:rPr lang="zh-CN" altLang="en-US" b="1" dirty="0" smtClean="0">
                <a:solidFill>
                  <a:srgbClr val="FF0000"/>
                </a:solidFill>
                <a:cs typeface="+mn-ea"/>
                <a:sym typeface="+mn-lt"/>
              </a:rPr>
              <a:t>轻量带</a:t>
            </a:r>
            <a:r>
              <a:rPr lang="zh-CN" altLang="en-US" b="1" dirty="0" smtClean="0">
                <a:solidFill>
                  <a:srgbClr val="FF0000"/>
                </a:solidFill>
                <a:cs typeface="+mn-ea"/>
                <a:sym typeface="+mn-lt"/>
              </a:rPr>
              <a:t>屏解决方案为</a:t>
            </a:r>
            <a:r>
              <a:rPr lang="zh-CN" altLang="en-US" b="1" dirty="0" smtClean="0">
                <a:solidFill>
                  <a:srgbClr val="FF0000"/>
                </a:solidFill>
                <a:cs typeface="+mn-ea"/>
                <a:sym typeface="+mn-lt"/>
              </a:rPr>
              <a:t>例</a:t>
            </a:r>
            <a:r>
              <a:rPr lang="zh-CN" altLang="en-US" dirty="0" smtClean="0">
                <a:cs typeface="+mn-ea"/>
                <a:sym typeface="+mn-lt"/>
              </a:rPr>
              <a:t>）</a:t>
            </a:r>
            <a:endParaRPr lang="en-US" altLang="zh-CN" dirty="0" smtClean="0">
              <a:cs typeface="+mn-ea"/>
              <a:sym typeface="+mn-lt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cs typeface="+mn-ea"/>
                <a:sym typeface="+mn-lt"/>
              </a:rPr>
              <a:t>架构</a:t>
            </a:r>
            <a:r>
              <a:rPr lang="zh-CN" altLang="en-US" dirty="0">
                <a:cs typeface="+mn-ea"/>
                <a:sym typeface="+mn-lt"/>
              </a:rPr>
              <a:t>适配</a:t>
            </a:r>
            <a:r>
              <a:rPr lang="zh-CN" altLang="en-US" dirty="0" smtClean="0">
                <a:cs typeface="+mn-ea"/>
                <a:sym typeface="+mn-lt"/>
              </a:rPr>
              <a:t>规范</a:t>
            </a:r>
            <a:endParaRPr lang="en-US" altLang="zh-CN" dirty="0" smtClean="0">
              <a:cs typeface="+mn-ea"/>
              <a:sym typeface="+mn-lt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cs typeface="+mn-ea"/>
                <a:sym typeface="+mn-lt"/>
              </a:rPr>
              <a:t>产品兼容性规范</a:t>
            </a:r>
            <a:endParaRPr lang="en-US" altLang="zh-CN" dirty="0" smtClean="0">
              <a:cs typeface="+mn-ea"/>
              <a:sym typeface="+mn-lt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cs typeface="+mn-ea"/>
                <a:sym typeface="+mn-lt"/>
              </a:rPr>
              <a:t>工程工具</a:t>
            </a:r>
            <a:endParaRPr lang="en-US" altLang="zh-CN" dirty="0" smtClean="0">
              <a:cs typeface="+mn-ea"/>
              <a:sym typeface="+mn-lt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cs typeface="+mn-ea"/>
                <a:sym typeface="+mn-lt"/>
              </a:rPr>
              <a:t>资料</a:t>
            </a:r>
            <a:endParaRPr lang="en-US" altLang="zh-CN" dirty="0" smtClean="0">
              <a:cs typeface="+mn-ea"/>
              <a:sym typeface="+mn-lt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cs typeface="+mn-ea"/>
                <a:sym typeface="+mn-lt"/>
              </a:rPr>
              <a:t>下架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776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OpenHarmony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架构适配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规范整体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6600" y="5647690"/>
            <a:ext cx="10180955" cy="763905"/>
          </a:xfrm>
          <a:prstGeom prst="rect">
            <a:avLst/>
          </a:prstGeom>
          <a:solidFill>
            <a:srgbClr val="92D050"/>
          </a:solidFill>
          <a:ln w="3175" cap="flat" cmpd="sng" algn="ctr">
            <a:solidFill>
              <a:srgbClr val="666666">
                <a:lumMod val="60000"/>
                <a:lumOff val="40000"/>
              </a:srgbClr>
            </a:solidFill>
            <a:prstDash val="solid"/>
          </a:ln>
          <a:effectLst/>
        </p:spPr>
        <p:txBody>
          <a:bodyPr vert="horz" rtlCol="0" anchor="b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cs typeface="+mn-ea"/>
                <a:sym typeface="+mn-lt"/>
              </a:rPr>
              <a:t>LiteOS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cs typeface="+mn-ea"/>
                <a:sym typeface="+mn-lt"/>
              </a:rPr>
              <a:t>/Linux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90067" y="1405846"/>
            <a:ext cx="1044000" cy="288000"/>
          </a:xfrm>
          <a:prstGeom prst="rect">
            <a:avLst/>
          </a:prstGeom>
          <a:solidFill>
            <a:srgbClr val="92D050"/>
          </a:solidFill>
          <a:ln w="3175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36347" tIns="36347" rIns="36347" bIns="36347" numCol="1" spcCol="38100" rtlCol="0" anchor="ctr">
            <a:noAutofit/>
          </a:bodyPr>
          <a:lstStyle/>
          <a:p>
            <a:pPr algn="ctr" defTabSz="852805" hangingPunct="0">
              <a:defRPr/>
            </a:pPr>
            <a:r>
              <a:rPr lang="en-US" altLang="zh-CN" sz="1000" kern="0" dirty="0" err="1">
                <a:solidFill>
                  <a:srgbClr val="1D1D1A"/>
                </a:solidFill>
                <a:cs typeface="+mn-ea"/>
                <a:sym typeface="+mn-lt"/>
              </a:rPr>
              <a:t>OpenHarmony</a:t>
            </a:r>
            <a:endParaRPr lang="zh-CN" altLang="en-US" sz="1000" kern="0" dirty="0">
              <a:solidFill>
                <a:srgbClr val="1D1D1A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51984" y="1405846"/>
            <a:ext cx="1044000" cy="288000"/>
          </a:xfrm>
          <a:prstGeom prst="rect">
            <a:avLst/>
          </a:prstGeom>
          <a:solidFill>
            <a:srgbClr val="E57B84"/>
          </a:solidFill>
          <a:ln w="3175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36347" tIns="36347" rIns="36347" bIns="36347" numCol="1" spcCol="38100" rtlCol="0" anchor="ctr">
            <a:noAutofit/>
          </a:bodyPr>
          <a:lstStyle/>
          <a:p>
            <a:pPr algn="ctr" defTabSz="852805" hangingPunct="0">
              <a:defRPr/>
            </a:pPr>
            <a:r>
              <a:rPr lang="zh-CN" altLang="en-US" sz="1000" kern="0" dirty="0">
                <a:solidFill>
                  <a:srgbClr val="1D1D1A"/>
                </a:solidFill>
                <a:cs typeface="+mn-ea"/>
                <a:sym typeface="+mn-lt"/>
              </a:rPr>
              <a:t>三方芯片</a:t>
            </a:r>
            <a:r>
              <a:rPr lang="zh-CN" altLang="en-US" sz="1000" kern="0" dirty="0" smtClean="0">
                <a:solidFill>
                  <a:srgbClr val="1D1D1A"/>
                </a:solidFill>
                <a:cs typeface="+mn-ea"/>
                <a:sym typeface="+mn-lt"/>
              </a:rPr>
              <a:t>商</a:t>
            </a:r>
            <a:endParaRPr lang="zh-CN" altLang="en-US" sz="1000" kern="0" dirty="0">
              <a:solidFill>
                <a:srgbClr val="1D1D1A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13901" y="1405846"/>
            <a:ext cx="1044000" cy="288000"/>
          </a:xfrm>
          <a:prstGeom prst="rect">
            <a:avLst/>
          </a:prstGeom>
          <a:solidFill>
            <a:srgbClr val="FFFF00">
              <a:lumMod val="40000"/>
              <a:lumOff val="60000"/>
            </a:srgbClr>
          </a:solidFill>
          <a:ln w="3175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36347" tIns="36347" rIns="36347" bIns="36347" numCol="1" spcCol="38100" rtlCol="0" anchor="ctr">
            <a:noAutofit/>
          </a:bodyPr>
          <a:lstStyle/>
          <a:p>
            <a:pPr marL="0" marR="0" lvl="0" indent="0" algn="ctr" defTabSz="85280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cs typeface="+mn-ea"/>
                <a:sym typeface="+mn-lt"/>
              </a:rPr>
              <a:t>三方</a:t>
            </a: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cs typeface="+mn-ea"/>
                <a:sym typeface="+mn-lt"/>
              </a:rPr>
              <a:t>ODM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895" y="5997055"/>
            <a:ext cx="746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1D1D1A"/>
                </a:solidFill>
                <a:cs typeface="+mn-ea"/>
                <a:sym typeface="+mn-lt"/>
              </a:rPr>
              <a:t>内核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895" y="5726981"/>
            <a:ext cx="869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1D1D1A"/>
                </a:solidFill>
                <a:cs typeface="+mn-ea"/>
                <a:sym typeface="+mn-lt"/>
              </a:rPr>
              <a:t>Driver</a:t>
            </a:r>
            <a:endParaRPr lang="zh-CN" altLang="en-US" sz="1200" dirty="0">
              <a:solidFill>
                <a:srgbClr val="1D1D1A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65340" y="2053590"/>
            <a:ext cx="288290" cy="989330"/>
          </a:xfrm>
          <a:prstGeom prst="rect">
            <a:avLst/>
          </a:prstGeom>
          <a:solidFill>
            <a:srgbClr val="FFFF00">
              <a:lumMod val="40000"/>
              <a:lumOff val="60000"/>
            </a:srgbClr>
          </a:solidFill>
          <a:ln w="635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cs typeface="+mn-ea"/>
                <a:sym typeface="+mn-lt"/>
              </a:rPr>
              <a:t>智能开关面板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9849" y="3504137"/>
            <a:ext cx="582732" cy="45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200" kern="0" dirty="0">
                <a:solidFill>
                  <a:prstClr val="black"/>
                </a:solidFill>
                <a:cs typeface="+mn-ea"/>
                <a:sym typeface="+mn-lt"/>
              </a:rPr>
              <a:t>FWK</a:t>
            </a:r>
            <a:endParaRPr lang="zh-CN" altLang="en-US" sz="1200" dirty="0">
              <a:solidFill>
                <a:srgbClr val="1D1D1A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9941" y="3084748"/>
            <a:ext cx="506452" cy="45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200" dirty="0">
                <a:solidFill>
                  <a:srgbClr val="1D1D1A"/>
                </a:solidFill>
                <a:cs typeface="+mn-ea"/>
                <a:sym typeface="+mn-lt"/>
              </a:rPr>
              <a:t>API</a:t>
            </a:r>
            <a:endParaRPr lang="zh-CN" altLang="en-US" sz="1200" dirty="0">
              <a:solidFill>
                <a:srgbClr val="1D1D1A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260" y="4076700"/>
            <a:ext cx="10274300" cy="763270"/>
          </a:xfrm>
          <a:prstGeom prst="rect">
            <a:avLst/>
          </a:prstGeom>
          <a:noFill/>
          <a:ln w="3175" cap="flat" cmpd="sng" algn="ctr">
            <a:solidFill>
              <a:srgbClr val="666666">
                <a:lumMod val="60000"/>
                <a:lumOff val="40000"/>
              </a:srgbClr>
            </a:solidFill>
            <a:prstDash val="solid"/>
          </a:ln>
          <a:effectLst/>
        </p:spPr>
        <p:txBody>
          <a:bodyPr vert="vert" lIns="3599" bIns="0" rtlCol="0" anchor="b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2625" y="4912995"/>
            <a:ext cx="10274935" cy="721995"/>
          </a:xfrm>
          <a:prstGeom prst="rect">
            <a:avLst/>
          </a:prstGeom>
          <a:noFill/>
          <a:ln w="3175" cap="flat" cmpd="sng" algn="ctr">
            <a:solidFill>
              <a:srgbClr val="666666">
                <a:lumMod val="60000"/>
                <a:lumOff val="40000"/>
              </a:srgbClr>
            </a:solidFill>
            <a:prstDash val="solid"/>
          </a:ln>
          <a:effectLst/>
        </p:spPr>
        <p:txBody>
          <a:bodyPr vert="eaVert" lIns="3599" bIns="0" rtlCol="0" anchor="b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2625" y="5698490"/>
            <a:ext cx="10274935" cy="305435"/>
          </a:xfrm>
          <a:prstGeom prst="rect">
            <a:avLst/>
          </a:prstGeom>
          <a:noFill/>
          <a:ln w="3175" cap="flat" cmpd="sng" algn="ctr">
            <a:solidFill>
              <a:srgbClr val="666666">
                <a:lumMod val="60000"/>
                <a:lumOff val="40000"/>
              </a:srgbClr>
            </a:solidFill>
            <a:prstDash val="solid"/>
          </a:ln>
          <a:effectLst/>
        </p:spPr>
        <p:txBody>
          <a:bodyPr vert="eaVert" lIns="3599" bIns="0" rtlCol="0" anchor="b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3260" y="3655060"/>
            <a:ext cx="10274300" cy="376555"/>
          </a:xfrm>
          <a:prstGeom prst="rect">
            <a:avLst/>
          </a:prstGeom>
          <a:noFill/>
          <a:ln w="3175" cap="flat" cmpd="sng" algn="ctr">
            <a:solidFill>
              <a:srgbClr val="666666">
                <a:lumMod val="60000"/>
                <a:lumOff val="40000"/>
              </a:srgbClr>
            </a:solidFill>
            <a:prstDash val="solid"/>
          </a:ln>
          <a:effectLst/>
        </p:spPr>
        <p:txBody>
          <a:bodyPr vert="eaVert" lIns="3599" bIns="0" rtlCol="0" anchor="b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2625" y="3147060"/>
            <a:ext cx="10274935" cy="473075"/>
          </a:xfrm>
          <a:prstGeom prst="rect">
            <a:avLst/>
          </a:prstGeom>
          <a:noFill/>
          <a:ln w="3175" cap="flat" cmpd="sng" algn="ctr">
            <a:solidFill>
              <a:srgbClr val="666666">
                <a:lumMod val="60000"/>
                <a:lumOff val="40000"/>
              </a:srgbClr>
            </a:solidFill>
            <a:prstDash val="solid"/>
          </a:ln>
          <a:effectLst/>
        </p:spPr>
        <p:txBody>
          <a:bodyPr vert="eaVert" lIns="3599" bIns="0" rtlCol="0" anchor="b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3895" y="1694180"/>
            <a:ext cx="10273665" cy="1390650"/>
          </a:xfrm>
          <a:prstGeom prst="rect">
            <a:avLst/>
          </a:prstGeom>
          <a:noFill/>
          <a:ln w="3175" cap="flat" cmpd="sng" algn="ctr">
            <a:solidFill>
              <a:srgbClr val="666666">
                <a:lumMod val="60000"/>
                <a:lumOff val="40000"/>
              </a:srgbClr>
            </a:solidFill>
            <a:prstDash val="solid"/>
          </a:ln>
          <a:effectLst/>
        </p:spPr>
        <p:txBody>
          <a:bodyPr vert="eaVert" lIns="3599" bIns="0" rtlCol="0" anchor="b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44855" y="3147695"/>
            <a:ext cx="1143000" cy="2917825"/>
            <a:chOff x="6266" y="4356"/>
            <a:chExt cx="1800" cy="4595"/>
          </a:xfrm>
        </p:grpSpPr>
        <p:sp>
          <p:nvSpPr>
            <p:cNvPr id="20" name="矩形 19"/>
            <p:cNvSpPr/>
            <p:nvPr/>
          </p:nvSpPr>
          <p:spPr>
            <a:xfrm>
              <a:off x="6266" y="4356"/>
              <a:ext cx="1800" cy="4595"/>
            </a:xfrm>
            <a:prstGeom prst="rect">
              <a:avLst/>
            </a:prstGeom>
            <a:solidFill>
              <a:srgbClr val="666666">
                <a:lumMod val="20000"/>
                <a:lumOff val="80000"/>
              </a:srgbClr>
            </a:solidFill>
            <a:ln w="3175" cap="flat">
              <a:solidFill>
                <a:srgbClr val="1D1D1A"/>
              </a:solidFill>
              <a:prstDash val="dash"/>
              <a:miter lim="400000"/>
            </a:ln>
            <a:effectLst/>
            <a:sp3d/>
          </p:spPr>
          <p:txBody>
            <a:bodyPr rot="0" spcFirstLastPara="1" vertOverflow="overflow" horzOverflow="overflow" vert="eaVert" wrap="square" lIns="36347" tIns="36347" rIns="36347" bIns="36347" numCol="1" spcCol="38100" rtlCol="0" anchor="b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Wi-Fi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组件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6791" y="8316"/>
              <a:ext cx="1162" cy="525"/>
            </a:xfrm>
            <a:prstGeom prst="rect">
              <a:avLst/>
            </a:prstGeom>
            <a:solidFill>
              <a:srgbClr val="E57B84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Wi-Fi</a:t>
              </a: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驱动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6791" y="5896"/>
              <a:ext cx="1162" cy="454"/>
            </a:xfrm>
            <a:prstGeom prst="rect">
              <a:avLst/>
            </a:prstGeom>
            <a:solidFill>
              <a:srgbClr val="E57B84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Wi-Fi</a:t>
              </a: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服务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6792" y="4533"/>
              <a:ext cx="1161" cy="510"/>
            </a:xfrm>
            <a:prstGeom prst="rect">
              <a:avLst/>
            </a:prstGeom>
            <a:solidFill>
              <a:srgbClr val="92D050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Wi-Fi API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792" y="6440"/>
              <a:ext cx="1160" cy="454"/>
            </a:xfrm>
            <a:prstGeom prst="rect">
              <a:avLst/>
            </a:prstGeom>
            <a:solidFill>
              <a:srgbClr val="E57B84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36347" tIns="36347" rIns="36347" bIns="36347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Wi-Fi</a:t>
              </a: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协议栈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6791" y="5207"/>
              <a:ext cx="1162" cy="454"/>
            </a:xfrm>
            <a:prstGeom prst="rect">
              <a:avLst/>
            </a:prstGeom>
            <a:solidFill>
              <a:srgbClr val="92D050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Wi-Fi</a:t>
              </a: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框架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887855" y="3147060"/>
            <a:ext cx="968375" cy="2917825"/>
            <a:chOff x="8066" y="4357"/>
            <a:chExt cx="1525" cy="4595"/>
          </a:xfrm>
        </p:grpSpPr>
        <p:sp>
          <p:nvSpPr>
            <p:cNvPr id="27" name="矩形 26"/>
            <p:cNvSpPr/>
            <p:nvPr/>
          </p:nvSpPr>
          <p:spPr>
            <a:xfrm>
              <a:off x="8066" y="4357"/>
              <a:ext cx="1525" cy="4595"/>
            </a:xfrm>
            <a:prstGeom prst="rect">
              <a:avLst/>
            </a:prstGeom>
            <a:solidFill>
              <a:srgbClr val="666666">
                <a:lumMod val="20000"/>
                <a:lumOff val="80000"/>
              </a:srgbClr>
            </a:solidFill>
            <a:ln w="3175" cap="flat">
              <a:solidFill>
                <a:srgbClr val="1D1D1A"/>
              </a:solidFill>
              <a:prstDash val="dash"/>
              <a:miter lim="400000"/>
            </a:ln>
            <a:effectLst/>
            <a:sp3d/>
          </p:spPr>
          <p:txBody>
            <a:bodyPr rot="0" spcFirstLastPara="1" vertOverflow="overflow" horzOverflow="overflow" vert="eaVert" wrap="square" lIns="36347" tIns="36347" rIns="36347" bIns="36347" numCol="1" spcCol="38100" rtlCol="0" anchor="b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蓝牙组件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8501" y="8319"/>
              <a:ext cx="983" cy="522"/>
            </a:xfrm>
            <a:prstGeom prst="rect">
              <a:avLst/>
            </a:prstGeom>
            <a:solidFill>
              <a:srgbClr val="E57B84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蓝牙驱动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8501" y="6454"/>
              <a:ext cx="979" cy="454"/>
            </a:xfrm>
            <a:prstGeom prst="rect">
              <a:avLst/>
            </a:prstGeom>
            <a:solidFill>
              <a:srgbClr val="E57B84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36347" tIns="36347" rIns="36347" bIns="36347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蓝牙协议栈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8501" y="5896"/>
              <a:ext cx="980" cy="454"/>
            </a:xfrm>
            <a:prstGeom prst="rect">
              <a:avLst/>
            </a:prstGeom>
            <a:solidFill>
              <a:srgbClr val="E57B84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蓝牙服务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8501" y="4533"/>
              <a:ext cx="982" cy="510"/>
            </a:xfrm>
            <a:prstGeom prst="rect">
              <a:avLst/>
            </a:prstGeom>
            <a:solidFill>
              <a:srgbClr val="92D050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蓝牙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API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501" y="5207"/>
              <a:ext cx="981" cy="454"/>
            </a:xfrm>
            <a:prstGeom prst="rect">
              <a:avLst/>
            </a:prstGeom>
            <a:solidFill>
              <a:srgbClr val="E57B84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蓝牙框架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003415" y="3155950"/>
            <a:ext cx="1767205" cy="2917825"/>
            <a:chOff x="11029" y="4370"/>
            <a:chExt cx="2783" cy="4595"/>
          </a:xfrm>
        </p:grpSpPr>
        <p:sp>
          <p:nvSpPr>
            <p:cNvPr id="34" name="矩形 33"/>
            <p:cNvSpPr/>
            <p:nvPr/>
          </p:nvSpPr>
          <p:spPr>
            <a:xfrm>
              <a:off x="11029" y="4370"/>
              <a:ext cx="2783" cy="4595"/>
            </a:xfrm>
            <a:prstGeom prst="rect">
              <a:avLst/>
            </a:prstGeom>
            <a:solidFill>
              <a:srgbClr val="666666">
                <a:lumMod val="20000"/>
                <a:lumOff val="80000"/>
              </a:srgbClr>
            </a:solidFill>
            <a:ln w="3175" cap="flat">
              <a:solidFill>
                <a:srgbClr val="1D1D1A"/>
              </a:solidFill>
              <a:prstDash val="dash"/>
              <a:miter lim="400000"/>
            </a:ln>
            <a:effectLst/>
            <a:sp3d/>
          </p:spPr>
          <p:txBody>
            <a:bodyPr rot="0" spcFirstLastPara="1" vertOverflow="overflow" horzOverflow="overflow" vert="eaVert" wrap="square" lIns="36347" tIns="36347" rIns="36347" bIns="36347" numCol="1" spcCol="38100" rtlCol="0" anchor="b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图形显示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11533" y="8318"/>
              <a:ext cx="2153" cy="557"/>
            </a:xfrm>
            <a:prstGeom prst="rect">
              <a:avLst/>
            </a:prstGeom>
            <a:solidFill>
              <a:srgbClr val="E57B84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MIPI-DSI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11533" y="5895"/>
              <a:ext cx="1046" cy="454"/>
            </a:xfrm>
            <a:prstGeom prst="rect">
              <a:avLst/>
            </a:prstGeom>
            <a:solidFill>
              <a:srgbClr val="92D050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JerryScript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1533" y="4532"/>
              <a:ext cx="1077" cy="510"/>
            </a:xfrm>
            <a:prstGeom prst="rect">
              <a:avLst/>
            </a:prstGeom>
            <a:solidFill>
              <a:srgbClr val="92D050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JS API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1533" y="5205"/>
              <a:ext cx="1067" cy="454"/>
            </a:xfrm>
            <a:prstGeom prst="rect">
              <a:avLst/>
            </a:prstGeom>
            <a:solidFill>
              <a:srgbClr val="92D050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JS FWK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11533" y="6439"/>
              <a:ext cx="2159" cy="454"/>
            </a:xfrm>
            <a:prstGeom prst="rect">
              <a:avLst/>
            </a:prstGeom>
            <a:solidFill>
              <a:srgbClr val="92D050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36347" tIns="36347" rIns="36347" bIns="36347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渲染后端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12703" y="5895"/>
              <a:ext cx="981" cy="454"/>
            </a:xfrm>
            <a:prstGeom prst="rect">
              <a:avLst/>
            </a:prstGeom>
            <a:solidFill>
              <a:srgbClr val="92D050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渲染引擎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12703" y="4532"/>
              <a:ext cx="980" cy="510"/>
            </a:xfrm>
            <a:prstGeom prst="rect">
              <a:avLst/>
            </a:prstGeom>
            <a:solidFill>
              <a:srgbClr val="92D050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UIKit API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2703" y="5205"/>
              <a:ext cx="981" cy="454"/>
            </a:xfrm>
            <a:prstGeom prst="rect">
              <a:avLst/>
            </a:prstGeom>
            <a:solidFill>
              <a:srgbClr val="92D050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事件管理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11533" y="7709"/>
              <a:ext cx="2162" cy="473"/>
            </a:xfrm>
            <a:prstGeom prst="rect">
              <a:avLst/>
            </a:prstGeom>
            <a:solidFill>
              <a:srgbClr val="E57B84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36347" tIns="36347" rIns="36347" bIns="36347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硬件加速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11543" y="7137"/>
              <a:ext cx="2152" cy="451"/>
            </a:xfrm>
            <a:prstGeom prst="rect">
              <a:avLst/>
            </a:prstGeom>
            <a:solidFill>
              <a:srgbClr val="92D050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36347" tIns="36347" rIns="36347" bIns="36347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Display/Input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369560" y="3164205"/>
            <a:ext cx="1685925" cy="2917825"/>
            <a:chOff x="3611" y="4356"/>
            <a:chExt cx="2655" cy="4595"/>
          </a:xfrm>
        </p:grpSpPr>
        <p:sp>
          <p:nvSpPr>
            <p:cNvPr id="46" name="矩形 45"/>
            <p:cNvSpPr/>
            <p:nvPr/>
          </p:nvSpPr>
          <p:spPr>
            <a:xfrm>
              <a:off x="3611" y="4356"/>
              <a:ext cx="2655" cy="4595"/>
            </a:xfrm>
            <a:prstGeom prst="rect">
              <a:avLst/>
            </a:prstGeom>
            <a:solidFill>
              <a:srgbClr val="666666">
                <a:lumMod val="20000"/>
                <a:lumOff val="80000"/>
              </a:srgbClr>
            </a:solidFill>
            <a:ln w="3175" cap="flat">
              <a:solidFill>
                <a:srgbClr val="1D1D1A"/>
              </a:solidFill>
              <a:prstDash val="dash"/>
              <a:miter lim="400000"/>
            </a:ln>
            <a:effectLst/>
            <a:sp3d/>
          </p:spPr>
          <p:txBody>
            <a:bodyPr rot="0" spcFirstLastPara="1" vertOverflow="overflow" horzOverflow="overflow" vert="eaVert" wrap="square" lIns="36347" tIns="36347" rIns="36347" bIns="36347" numCol="1" spcCol="38100" rtlCol="0" anchor="b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HDF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749" y="8267"/>
              <a:ext cx="1113" cy="580"/>
            </a:xfrm>
            <a:prstGeom prst="rect">
              <a:avLst/>
            </a:prstGeom>
            <a:solidFill>
              <a:srgbClr val="E57B84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36347" tIns="36347" rIns="36347" bIns="36347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GPIO/I2C/SPI/UART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053" y="8291"/>
              <a:ext cx="1112" cy="526"/>
            </a:xfrm>
            <a:prstGeom prst="rect">
              <a:avLst/>
            </a:prstGeom>
            <a:solidFill>
              <a:srgbClr val="E57B84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36347" tIns="36347" rIns="36347" bIns="36347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LCD</a:t>
              </a:r>
            </a:p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Touch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3749" y="7682"/>
              <a:ext cx="1113" cy="439"/>
            </a:xfrm>
            <a:prstGeom prst="rect">
              <a:avLst/>
            </a:prstGeom>
            <a:solidFill>
              <a:srgbClr val="92D050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36347" tIns="36347" rIns="36347" bIns="36347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平台总线驱动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3754" y="7110"/>
              <a:ext cx="1107" cy="451"/>
            </a:xfrm>
            <a:prstGeom prst="rect">
              <a:avLst/>
            </a:prstGeom>
            <a:solidFill>
              <a:srgbClr val="92D050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36347" tIns="36347" rIns="36347" bIns="36347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平台总线驱动</a:t>
              </a: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HDI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5053" y="7682"/>
              <a:ext cx="1111" cy="453"/>
            </a:xfrm>
            <a:prstGeom prst="rect">
              <a:avLst/>
            </a:prstGeom>
            <a:solidFill>
              <a:srgbClr val="E57B84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36347" tIns="36347" rIns="36347" bIns="36347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外设器件驱动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5053" y="7110"/>
              <a:ext cx="1112" cy="451"/>
            </a:xfrm>
            <a:prstGeom prst="rect">
              <a:avLst/>
            </a:prstGeom>
            <a:solidFill>
              <a:srgbClr val="92D050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36347" tIns="36347" rIns="36347" bIns="36347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外设器件驱动</a:t>
              </a: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HDI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856230" y="3147695"/>
            <a:ext cx="2533015" cy="2917825"/>
            <a:chOff x="4498" y="4357"/>
            <a:chExt cx="3989" cy="4595"/>
          </a:xfrm>
        </p:grpSpPr>
        <p:sp>
          <p:nvSpPr>
            <p:cNvPr id="54" name="矩形 53"/>
            <p:cNvSpPr/>
            <p:nvPr/>
          </p:nvSpPr>
          <p:spPr>
            <a:xfrm>
              <a:off x="4498" y="4357"/>
              <a:ext cx="3989" cy="4595"/>
            </a:xfrm>
            <a:prstGeom prst="rect">
              <a:avLst/>
            </a:prstGeom>
            <a:solidFill>
              <a:srgbClr val="666666">
                <a:lumMod val="20000"/>
                <a:lumOff val="80000"/>
              </a:srgbClr>
            </a:solidFill>
            <a:ln w="3175" cap="flat">
              <a:solidFill>
                <a:srgbClr val="1D1D1A"/>
              </a:solidFill>
              <a:prstDash val="dash"/>
              <a:miter lim="400000"/>
            </a:ln>
            <a:effectLst/>
            <a:sp3d/>
          </p:spPr>
          <p:txBody>
            <a:bodyPr rot="0" spcFirstLastPara="1" vertOverflow="overflow" horzOverflow="overflow" vert="eaVert" wrap="square" lIns="36347" tIns="36347" rIns="36347" bIns="36347" numCol="1" spcCol="38100" rtlCol="0" anchor="b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系统基本能力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6402" y="4545"/>
              <a:ext cx="566" cy="2438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1D1D1A"/>
              </a:solidFill>
              <a:prstDash val="solid"/>
            </a:ln>
            <a:effectLst/>
          </p:spPr>
          <p:txBody>
            <a:bodyPr vert="eaVert" lIns="36000" rIns="36000"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DFX-HILOG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5005" y="4545"/>
              <a:ext cx="567" cy="2438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1D1D1A"/>
              </a:solidFill>
              <a:prstDash val="solid"/>
            </a:ln>
            <a:effectLst/>
          </p:spPr>
          <p:txBody>
            <a:bodyPr vert="eaVert" lIns="36000" rIns="36000"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启动恢复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-</a:t>
              </a: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轻量级启动服务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5005" y="7138"/>
              <a:ext cx="3360" cy="1010"/>
            </a:xfrm>
            <a:prstGeom prst="rect">
              <a:avLst/>
            </a:prstGeom>
            <a:solidFill>
              <a:srgbClr val="92D050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36347" tIns="36347" rIns="36347" bIns="36347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CMSIS/POSIX</a:t>
              </a:r>
            </a:p>
          </p:txBody>
        </p:sp>
        <p:sp>
          <p:nvSpPr>
            <p:cNvPr id="58" name="矩形 57"/>
            <p:cNvSpPr/>
            <p:nvPr/>
          </p:nvSpPr>
          <p:spPr>
            <a:xfrm flipH="1">
              <a:off x="7869" y="4545"/>
              <a:ext cx="567" cy="119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1D1D1A"/>
              </a:solidFill>
              <a:prstDash val="solid"/>
            </a:ln>
            <a:effectLst/>
          </p:spPr>
          <p:txBody>
            <a:bodyPr vert="eaVert" lIns="36000" rIns="36000"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轻量级用户程序框架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7102" y="4545"/>
              <a:ext cx="567" cy="119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1D1D1A"/>
              </a:solidFill>
              <a:prstDash val="solid"/>
            </a:ln>
            <a:effectLst/>
          </p:spPr>
          <p:txBody>
            <a:bodyPr vert="eaVert" lIns="36000" rIns="36000"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轻量级原能力框架</a:t>
              </a: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5704" y="4545"/>
              <a:ext cx="566" cy="2438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1D1D1A"/>
              </a:solidFill>
              <a:prstDash val="solid"/>
            </a:ln>
            <a:effectLst/>
          </p:spPr>
          <p:txBody>
            <a:bodyPr vert="eaVert" lIns="36000" rIns="36000" rtlCol="0"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000" kern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分布式调度</a:t>
              </a:r>
              <a:r>
                <a:rPr lang="en-US" altLang="zh-CN" sz="1000" kern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-</a:t>
              </a:r>
              <a:r>
                <a:rPr lang="zh-CN" altLang="en-US" sz="1000" kern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系统服务管理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7103" y="5901"/>
              <a:ext cx="1333" cy="450"/>
            </a:xfrm>
            <a:prstGeom prst="rect">
              <a:avLst/>
            </a:prstGeom>
            <a:solidFill>
              <a:srgbClr val="92D050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36347" tIns="36347" rIns="36347" bIns="36347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分布式软总线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7102" y="6533"/>
              <a:ext cx="1324" cy="450"/>
            </a:xfrm>
            <a:prstGeom prst="rect">
              <a:avLst/>
            </a:prstGeom>
            <a:solidFill>
              <a:srgbClr val="92D050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36347" tIns="36347" rIns="36347" bIns="36347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WIFI/BT……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8769350" y="3147695"/>
            <a:ext cx="2104390" cy="2917825"/>
            <a:chOff x="13810" y="4357"/>
            <a:chExt cx="3314" cy="4595"/>
          </a:xfrm>
        </p:grpSpPr>
        <p:sp>
          <p:nvSpPr>
            <p:cNvPr id="64" name="矩形 63"/>
            <p:cNvSpPr/>
            <p:nvPr/>
          </p:nvSpPr>
          <p:spPr>
            <a:xfrm>
              <a:off x="13810" y="4357"/>
              <a:ext cx="3314" cy="4595"/>
            </a:xfrm>
            <a:prstGeom prst="rect">
              <a:avLst/>
            </a:prstGeom>
            <a:solidFill>
              <a:srgbClr val="666666">
                <a:lumMod val="20000"/>
                <a:lumOff val="80000"/>
              </a:srgbClr>
            </a:solidFill>
            <a:ln w="3175" cap="flat">
              <a:solidFill>
                <a:srgbClr val="1D1D1A"/>
              </a:solidFill>
              <a:prstDash val="dash"/>
              <a:miter lim="400000"/>
            </a:ln>
            <a:effectLst/>
            <a:sp3d/>
          </p:spPr>
          <p:txBody>
            <a:bodyPr rot="0" spcFirstLastPara="1" vertOverflow="overflow" horzOverflow="overflow" vert="eaVert" wrap="square" lIns="36347" tIns="36347" rIns="36347" bIns="36347" numCol="1" spcCol="38100" rtlCol="0" anchor="b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多媒体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HiStreamer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14277" y="8293"/>
              <a:ext cx="1582" cy="582"/>
            </a:xfrm>
            <a:prstGeom prst="rect">
              <a:avLst/>
            </a:prstGeom>
            <a:solidFill>
              <a:srgbClr val="E57B84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硬件插件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14277" y="6440"/>
              <a:ext cx="1582" cy="454"/>
            </a:xfrm>
            <a:prstGeom prst="rect">
              <a:avLst/>
            </a:prstGeom>
            <a:solidFill>
              <a:srgbClr val="92D050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36347" tIns="36347" rIns="36347" bIns="36347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Pipeline </a:t>
              </a: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引擎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14277" y="5896"/>
              <a:ext cx="1582" cy="454"/>
            </a:xfrm>
            <a:prstGeom prst="rect">
              <a:avLst/>
            </a:prstGeom>
            <a:solidFill>
              <a:srgbClr val="92D050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播放服务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14277" y="4533"/>
              <a:ext cx="1582" cy="510"/>
            </a:xfrm>
            <a:prstGeom prst="rect">
              <a:avLst/>
            </a:prstGeom>
            <a:solidFill>
              <a:srgbClr val="92D050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Audio Kit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14277" y="5207"/>
              <a:ext cx="1582" cy="454"/>
            </a:xfrm>
            <a:prstGeom prst="rect">
              <a:avLst/>
            </a:prstGeom>
            <a:solidFill>
              <a:srgbClr val="92D050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000" kern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播放器管理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4277" y="7709"/>
              <a:ext cx="1582" cy="454"/>
            </a:xfrm>
            <a:prstGeom prst="rect">
              <a:avLst/>
            </a:prstGeom>
            <a:solidFill>
              <a:srgbClr val="92D050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软件插件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14277" y="7137"/>
              <a:ext cx="1582" cy="451"/>
            </a:xfrm>
            <a:prstGeom prst="rect">
              <a:avLst/>
            </a:prstGeom>
            <a:solidFill>
              <a:srgbClr val="92D050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Plugin</a:t>
              </a: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管理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5951" y="5735"/>
              <a:ext cx="1173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cs typeface="+mn-ea"/>
                  <a:sym typeface="+mn-lt"/>
                </a:rPr>
                <a:t>Video</a:t>
              </a:r>
            </a:p>
            <a:p>
              <a:r>
                <a:rPr lang="en-US" altLang="zh-CN" sz="1200">
                  <a:cs typeface="+mn-ea"/>
                  <a:sym typeface="+mn-lt"/>
                </a:rPr>
                <a:t>Camera</a:t>
              </a:r>
            </a:p>
            <a:p>
              <a:r>
                <a:rPr lang="en-US" altLang="zh-CN" sz="1200">
                  <a:cs typeface="+mn-ea"/>
                  <a:sym typeface="+mn-lt"/>
                </a:rPr>
                <a:t>Media</a:t>
              </a:r>
            </a:p>
            <a:p>
              <a:r>
                <a:rPr lang="en-US" altLang="zh-CN" sz="1200">
                  <a:cs typeface="+mn-ea"/>
                  <a:sym typeface="+mn-lt"/>
                </a:rPr>
                <a:t>……</a:t>
              </a: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121531" y="2160823"/>
            <a:ext cx="506452" cy="455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1200" dirty="0">
                <a:solidFill>
                  <a:srgbClr val="1D1D1A"/>
                </a:solidFill>
                <a:cs typeface="+mn-ea"/>
                <a:sym typeface="+mn-lt"/>
              </a:rPr>
              <a:t>应用</a:t>
            </a:r>
          </a:p>
        </p:txBody>
      </p:sp>
      <p:sp>
        <p:nvSpPr>
          <p:cNvPr id="74" name="矩形 73"/>
          <p:cNvSpPr/>
          <p:nvPr/>
        </p:nvSpPr>
        <p:spPr>
          <a:xfrm>
            <a:off x="7056120" y="1746885"/>
            <a:ext cx="3817620" cy="1337945"/>
          </a:xfrm>
          <a:prstGeom prst="rect">
            <a:avLst/>
          </a:prstGeom>
          <a:noFill/>
          <a:ln w="3175" cap="flat">
            <a:solidFill>
              <a:srgbClr val="1D1D1A"/>
            </a:solidFill>
            <a:prstDash val="dash"/>
            <a:miter lim="400000"/>
          </a:ln>
          <a:effectLst/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1" vertOverflow="overflow" horzOverflow="overflow" vert="horz" wrap="square" lIns="36347" tIns="36347" rIns="36347" bIns="36347" numCol="1" spcCol="38100" rtlCol="0" anchor="t">
            <a:noAutofit/>
          </a:bodyPr>
          <a:lstStyle/>
          <a:p>
            <a:pPr marL="0" marR="0" lvl="0" indent="0" algn="ctr" defTabSz="852805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cs typeface="+mn-ea"/>
                <a:sym typeface="+mn-lt"/>
              </a:rPr>
              <a:t>轻量带屏类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745490" y="1812290"/>
            <a:ext cx="2110105" cy="1230872"/>
            <a:chOff x="1174" y="2254"/>
            <a:chExt cx="3323" cy="1938"/>
          </a:xfrm>
        </p:grpSpPr>
        <p:sp>
          <p:nvSpPr>
            <p:cNvPr id="76" name="矩形 75"/>
            <p:cNvSpPr/>
            <p:nvPr/>
          </p:nvSpPr>
          <p:spPr>
            <a:xfrm>
              <a:off x="1174" y="2254"/>
              <a:ext cx="3323" cy="1938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1D1D1A"/>
              </a:solidFill>
              <a:prstDash val="dash"/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36347" tIns="36347" rIns="36347" bIns="36347" numCol="1" spcCol="38100" rtlCol="0" anchor="t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连接类</a:t>
              </a:r>
            </a:p>
          </p:txBody>
        </p:sp>
        <p:sp>
          <p:nvSpPr>
            <p:cNvPr id="77" name="矩形 76"/>
            <p:cNvSpPr/>
            <p:nvPr/>
          </p:nvSpPr>
          <p:spPr>
            <a:xfrm>
              <a:off x="1862" y="2888"/>
              <a:ext cx="454" cy="1304"/>
            </a:xfrm>
            <a:prstGeom prst="rect">
              <a:avLst/>
            </a:prstGeom>
            <a:solidFill>
              <a:srgbClr val="FFFF00">
                <a:lumMod val="40000"/>
                <a:lumOff val="60000"/>
              </a:srgbClr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eaVert" wrap="square" lIns="0" tIns="0" rIns="0" bIns="0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蓝牙设备发现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2462" y="2888"/>
              <a:ext cx="454" cy="1304"/>
            </a:xfrm>
            <a:prstGeom prst="rect">
              <a:avLst/>
            </a:prstGeom>
            <a:solidFill>
              <a:srgbClr val="FFFF00">
                <a:lumMod val="40000"/>
                <a:lumOff val="60000"/>
              </a:srgbClr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eaVert" wrap="square" lIns="0" tIns="0" rIns="0" bIns="0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蓝牙设备连接</a:t>
              </a:r>
            </a:p>
          </p:txBody>
        </p:sp>
        <p:sp>
          <p:nvSpPr>
            <p:cNvPr id="79" name="矩形 78"/>
            <p:cNvSpPr/>
            <p:nvPr/>
          </p:nvSpPr>
          <p:spPr>
            <a:xfrm>
              <a:off x="1262" y="2888"/>
              <a:ext cx="454" cy="1304"/>
            </a:xfrm>
            <a:prstGeom prst="rect">
              <a:avLst/>
            </a:prstGeom>
            <a:solidFill>
              <a:srgbClr val="FFFF00">
                <a:lumMod val="40000"/>
                <a:lumOff val="60000"/>
              </a:srgbClr>
            </a:solidFill>
            <a:ln w="635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控制适配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1090910" y="3147060"/>
            <a:ext cx="967740" cy="2917190"/>
            <a:chOff x="17466" y="4356"/>
            <a:chExt cx="1524" cy="4594"/>
          </a:xfrm>
        </p:grpSpPr>
        <p:sp>
          <p:nvSpPr>
            <p:cNvPr id="81" name="矩形 80"/>
            <p:cNvSpPr/>
            <p:nvPr/>
          </p:nvSpPr>
          <p:spPr>
            <a:xfrm>
              <a:off x="17466" y="4356"/>
              <a:ext cx="1525" cy="4595"/>
            </a:xfrm>
            <a:prstGeom prst="rect">
              <a:avLst/>
            </a:prstGeom>
            <a:solidFill>
              <a:srgbClr val="666666">
                <a:lumMod val="20000"/>
                <a:lumOff val="80000"/>
              </a:srgbClr>
            </a:solidFill>
            <a:ln w="3175" cap="flat">
              <a:solidFill>
                <a:srgbClr val="1D1D1A"/>
              </a:solidFill>
              <a:prstDash val="dash"/>
              <a:miter lim="400000"/>
            </a:ln>
            <a:effectLst/>
            <a:sp3d/>
          </p:spPr>
          <p:txBody>
            <a:bodyPr rot="0" spcFirstLastPara="1" vertOverflow="overflow" horzOverflow="overflow" vert="eaVert" wrap="square" lIns="36347" tIns="36347" rIns="36347" bIns="36347" numCol="1" spcCol="38100" rtlCol="0" anchor="b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XTS</a:t>
              </a:r>
            </a:p>
          </p:txBody>
        </p:sp>
        <p:sp>
          <p:nvSpPr>
            <p:cNvPr id="82" name="矩形 81"/>
            <p:cNvSpPr/>
            <p:nvPr/>
          </p:nvSpPr>
          <p:spPr>
            <a:xfrm>
              <a:off x="17952" y="4532"/>
              <a:ext cx="982" cy="510"/>
            </a:xfrm>
            <a:prstGeom prst="rect">
              <a:avLst/>
            </a:prstGeom>
            <a:solidFill>
              <a:srgbClr val="92D050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帧率</a:t>
              </a:r>
            </a:p>
          </p:txBody>
        </p:sp>
        <p:sp>
          <p:nvSpPr>
            <p:cNvPr id="83" name="矩形 82"/>
            <p:cNvSpPr/>
            <p:nvPr/>
          </p:nvSpPr>
          <p:spPr>
            <a:xfrm>
              <a:off x="17952" y="8293"/>
              <a:ext cx="982" cy="510"/>
            </a:xfrm>
            <a:prstGeom prst="rect">
              <a:avLst/>
            </a:prstGeom>
            <a:solidFill>
              <a:srgbClr val="92D050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CMSIS</a:t>
              </a:r>
            </a:p>
          </p:txBody>
        </p:sp>
        <p:sp>
          <p:nvSpPr>
            <p:cNvPr id="84" name="矩形 83"/>
            <p:cNvSpPr/>
            <p:nvPr/>
          </p:nvSpPr>
          <p:spPr>
            <a:xfrm>
              <a:off x="17952" y="7597"/>
              <a:ext cx="982" cy="510"/>
            </a:xfrm>
            <a:prstGeom prst="rect">
              <a:avLst/>
            </a:prstGeom>
            <a:solidFill>
              <a:srgbClr val="92D050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蓝牙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API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7952" y="6901"/>
              <a:ext cx="982" cy="510"/>
            </a:xfrm>
            <a:prstGeom prst="rect">
              <a:avLst/>
            </a:prstGeom>
            <a:solidFill>
              <a:srgbClr val="92D050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WIFI API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7952" y="6205"/>
              <a:ext cx="982" cy="510"/>
            </a:xfrm>
            <a:prstGeom prst="rect">
              <a:avLst/>
            </a:prstGeom>
            <a:solidFill>
              <a:srgbClr val="92D050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UIKit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17952" y="5509"/>
              <a:ext cx="982" cy="510"/>
            </a:xfrm>
            <a:prstGeom prst="rect">
              <a:avLst/>
            </a:prstGeom>
            <a:solidFill>
              <a:srgbClr val="92D050"/>
            </a:solidFill>
            <a:ln w="3175" cap="flat">
              <a:solidFill>
                <a:srgbClr val="1D1D1A"/>
              </a:solidFill>
              <a:miter lim="400000"/>
            </a:ln>
            <a:effectLst/>
            <a:sp3d/>
          </p:spPr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marL="0" marR="0" lvl="0" indent="0" algn="ctr" defTabSz="852805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cs typeface="+mn-ea"/>
                  <a:sym typeface="+mn-lt"/>
                </a:rPr>
                <a:t>JS API</a:t>
              </a: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8176" y="5042"/>
              <a:ext cx="53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cs typeface="+mn-ea"/>
                  <a:sym typeface="+mn-lt"/>
                </a:rPr>
                <a:t>…</a:t>
              </a:r>
            </a:p>
          </p:txBody>
        </p:sp>
      </p:grpSp>
      <p:sp>
        <p:nvSpPr>
          <p:cNvPr id="89" name="矩形 88"/>
          <p:cNvSpPr/>
          <p:nvPr/>
        </p:nvSpPr>
        <p:spPr>
          <a:xfrm>
            <a:off x="7521575" y="2053590"/>
            <a:ext cx="288290" cy="989330"/>
          </a:xfrm>
          <a:prstGeom prst="rect">
            <a:avLst/>
          </a:prstGeom>
          <a:solidFill>
            <a:srgbClr val="FFFF00">
              <a:lumMod val="40000"/>
              <a:lumOff val="60000"/>
            </a:srgbClr>
          </a:solidFill>
          <a:ln w="635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cs typeface="+mn-ea"/>
                <a:sym typeface="+mn-lt"/>
              </a:rPr>
              <a:t>音乐播放器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="" xmlns:a16="http://schemas.microsoft.com/office/drawing/2014/main" id="{0A2F3A27-8674-4370-A8D8-F1C8B17CDADA}"/>
              </a:ext>
            </a:extLst>
          </p:cNvPr>
          <p:cNvSpPr/>
          <p:nvPr/>
        </p:nvSpPr>
        <p:spPr>
          <a:xfrm>
            <a:off x="7868781" y="2053590"/>
            <a:ext cx="288290" cy="989330"/>
          </a:xfrm>
          <a:prstGeom prst="rect">
            <a:avLst/>
          </a:prstGeom>
          <a:solidFill>
            <a:srgbClr val="FFFF00">
              <a:lumMod val="40000"/>
              <a:lumOff val="60000"/>
            </a:srgbClr>
          </a:solidFill>
          <a:ln w="635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000" kern="0" dirty="0">
                <a:solidFill>
                  <a:srgbClr val="1D1D1A"/>
                </a:solidFill>
                <a:cs typeface="+mn-ea"/>
                <a:sym typeface="+mn-lt"/>
              </a:rPr>
              <a:t>视频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cs typeface="+mn-ea"/>
                <a:sym typeface="+mn-lt"/>
              </a:rPr>
              <a:t>播放器</a:t>
            </a:r>
          </a:p>
        </p:txBody>
      </p:sp>
    </p:spTree>
    <p:extLst>
      <p:ext uri="{BB962C8B-B14F-4D97-AF65-F5344CB8AC3E}">
        <p14:creationId xmlns:p14="http://schemas.microsoft.com/office/powerpoint/2010/main" val="115135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3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29246519"/>
              </p:ext>
            </p:extLst>
          </p:nvPr>
        </p:nvGraphicFramePr>
        <p:xfrm>
          <a:off x="123824" y="942977"/>
          <a:ext cx="11963401" cy="573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0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830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09850"/>
              </a:tblGrid>
              <a:tr h="310548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100" b="1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大类</a:t>
                      </a:r>
                      <a:endParaRPr lang="zh-CN" altLang="en-US" sz="1100" b="1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100" b="1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描述</a:t>
                      </a: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9A9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100" b="1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是否必须</a:t>
                      </a:r>
                      <a:endParaRPr lang="zh-CN" altLang="en-US" sz="1100" b="1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BBB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100" b="1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备注</a:t>
                      </a:r>
                      <a:endParaRPr lang="zh-CN" altLang="en-US" sz="1100" b="1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BB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1934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Board </a:t>
                      </a: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SoC</a:t>
                      </a:r>
                      <a:endParaRPr lang="en-US" altLang="zh-CN" sz="1050" b="0" spc="130" dirty="0" smtClean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分离</a:t>
                      </a: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芯片厂商目录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/device/</a:t>
                      </a: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soc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/&lt;</a:t>
                      </a: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soc_company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&gt;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，需要考虑</a:t>
                      </a: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SoC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系列的代码复用</a:t>
                      </a:r>
                      <a:endParaRPr lang="en-US" altLang="zh-CN" sz="1050" b="0" spc="130" dirty="0" smtClean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2. 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单板厂商目录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/device/boards/&lt;</a:t>
                      </a: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board_company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&gt;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，需要考虑扩展板</a:t>
                      </a: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b="0" spc="13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</a:p>
                  </a:txBody>
                  <a:tcPr marL="215900" marR="215900" marT="133350" marB="13335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当前架构调整中</a:t>
                      </a: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03344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内核</a:t>
                      </a: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按照轻量系统三方芯片移植指导适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配内核</a:t>
                      </a:r>
                      <a:endParaRPr lang="en-US" altLang="zh-CN" sz="1050" b="0" spc="130" dirty="0" smtClean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457200" indent="-45720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使用内核提供的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CMSIS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或者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POSIX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接口</a:t>
                      </a:r>
                      <a:endParaRPr lang="en-US" altLang="zh-CN" sz="1050" b="0" spc="130" dirty="0" smtClean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457200" indent="-45720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使用内核提供的文件系统，而不是</a:t>
                      </a: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FileUtils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接口适配</a:t>
                      </a:r>
                      <a:endParaRPr lang="en-US" altLang="zh-CN" sz="1050" b="0" spc="130" dirty="0" smtClean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按照轻量系统三方芯片移植指导适配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LWIP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，特别是</a:t>
                      </a: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lwipopts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不要随意改动，软总线等编译依赖它</a:t>
                      </a: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b="0" spc="130" dirty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</a:p>
                  </a:txBody>
                  <a:tcPr marL="215900" marR="215900" marT="133350" marB="13335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类似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3861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的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ROM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化内核不适合作为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OH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社区</a:t>
                      </a: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4478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WiFi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、蓝牙</a:t>
                      </a: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当前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OH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不提供</a:t>
                      </a: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WiFi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、蓝牙协议栈，适配需要保证适配</a:t>
                      </a: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WiFi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、蓝牙的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OH API</a:t>
                      </a: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b="0" spc="130" dirty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</a:p>
                  </a:txBody>
                  <a:tcPr marL="215900" marR="215900" marT="133350" marB="13335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1934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HDF</a:t>
                      </a: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需要使用采用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HDF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的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框架（</a:t>
                      </a: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linux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可选），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适配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HDI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，采用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HCS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配置文件</a:t>
                      </a:r>
                      <a:endParaRPr lang="en-US" altLang="zh-CN" sz="1050" b="0" spc="130" dirty="0" smtClean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</a:p>
                  </a:txBody>
                  <a:tcPr marL="215900" marR="215900" marT="133350" marB="13335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某些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HDF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驱动模型待完善，因此驱动模型不做强制要求</a:t>
                      </a: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939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系统基本能力</a:t>
                      </a: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使用</a:t>
                      </a: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hilog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startup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samgr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ams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security</a:t>
                      </a:r>
                    </a:p>
                    <a:p>
                      <a:pPr marL="228600" indent="-22860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分布式能力</a:t>
                      </a: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dsoftbus</a:t>
                      </a:r>
                      <a:endParaRPr lang="en-US" altLang="zh-CN" sz="1050" b="0" spc="130" dirty="0" smtClean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</a:p>
                  </a:txBody>
                  <a:tcPr marL="215900" marR="215900" marT="133350" marB="13335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1. </a:t>
                      </a: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bms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验签能力还不具备</a:t>
                      </a:r>
                      <a:endParaRPr lang="en-US" altLang="zh-CN" sz="1050" b="0" spc="130" dirty="0" smtClean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2. 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分布式能力</a:t>
                      </a: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dm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dms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还未适配完，可选</a:t>
                      </a:r>
                      <a:endParaRPr lang="en-US" altLang="zh-CN" sz="1050" b="0" spc="130" dirty="0" smtClean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478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图形显示</a:t>
                      </a: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适配</a:t>
                      </a: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graphic_ui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，使用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ace</a:t>
                      </a:r>
                    </a:p>
                  </a:txBody>
                  <a:tcPr marL="215900" marR="215900" marT="133350" marB="13335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</a:p>
                  </a:txBody>
                  <a:tcPr marL="215900" marR="215900" marT="133350" marB="13335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如果有硬件加速，需要适配</a:t>
                      </a: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1934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多媒体</a:t>
                      </a: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本地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mp3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音频播放</a:t>
                      </a:r>
                      <a:endParaRPr lang="en-US" altLang="zh-CN" sz="1050" b="0" spc="130" dirty="0" smtClean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  <a:endParaRPr lang="zh-CN" altLang="en-US" sz="1050" b="0" spc="130" dirty="0" smtClean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Mp4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aac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、网络流音频待适配，视频和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camera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能力待支持</a:t>
                      </a: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478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样例</a:t>
                      </a: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贡献产品解决方案样例</a:t>
                      </a:r>
                      <a:endParaRPr lang="en-US" altLang="zh-CN" sz="1050" b="0" spc="130" dirty="0" smtClean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</a:p>
                  </a:txBody>
                  <a:tcPr marL="215900" marR="215900" marT="133350" marB="13335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329244" y="224945"/>
            <a:ext cx="11862757" cy="501597"/>
          </a:xfrm>
          <a:prstGeom prst="rect">
            <a:avLst/>
          </a:prstGeom>
        </p:spPr>
        <p:txBody>
          <a:bodyPr vert="horz" lIns="121912" tIns="60956" rIns="121912" bIns="60956" rtlCol="0" anchor="ctr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 defTabSz="1218906" eaLnBrk="0" fontAlgn="base" hangingPunct="0">
              <a:spcAft>
                <a:spcPct val="0"/>
              </a:spcAft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OpenHarmony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架构适配规范明细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173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ṣlïďe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562EB02C-1F54-4BD2-8FD7-4526B5A0786C}"/>
              </a:ext>
            </a:extLst>
          </p:cNvPr>
          <p:cNvSpPr txBox="1"/>
          <p:nvPr/>
        </p:nvSpPr>
        <p:spPr>
          <a:xfrm>
            <a:off x="673100" y="1130300"/>
            <a:ext cx="10845800" cy="5640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 algn="ctr">
              <a:buSzPct val="25000"/>
            </a:pPr>
            <a:r>
              <a:rPr lang="zh-CN" altLang="en-US" sz="2000" b="1" dirty="0" smtClean="0"/>
              <a:t>每类解决方案对应一类或者多类产品，因此</a:t>
            </a:r>
            <a:r>
              <a:rPr lang="en-US" altLang="zh-CN" sz="2000" b="1" dirty="0" smtClean="0"/>
              <a:t>PCS</a:t>
            </a:r>
            <a:r>
              <a:rPr lang="zh-CN" altLang="en-US" sz="2000" b="1" dirty="0" smtClean="0"/>
              <a:t>也不一样，参考</a:t>
            </a:r>
            <a:r>
              <a:rPr lang="en-US" altLang="zh-CN" sz="2000" b="1" dirty="0" smtClean="0"/>
              <a:t>android</a:t>
            </a:r>
            <a:endParaRPr lang="en-US" sz="2000" b="1" dirty="0"/>
          </a:p>
        </p:txBody>
      </p:sp>
      <p:sp>
        <p:nvSpPr>
          <p:cNvPr id="46" name="标题 1"/>
          <p:cNvSpPr txBox="1">
            <a:spLocks/>
          </p:cNvSpPr>
          <p:nvPr/>
        </p:nvSpPr>
        <p:spPr>
          <a:xfrm>
            <a:off x="329244" y="224945"/>
            <a:ext cx="11862757" cy="501597"/>
          </a:xfrm>
          <a:prstGeom prst="rect">
            <a:avLst/>
          </a:prstGeom>
        </p:spPr>
        <p:txBody>
          <a:bodyPr vert="horz" lIns="121912" tIns="60956" rIns="121912" bIns="60956" rtlCol="0" anchor="ctr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 defTabSz="1218906" eaLnBrk="0" fontAlgn="base" hangingPunct="0">
              <a:spcAft>
                <a:spcPct val="0"/>
              </a:spcAft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产品兼容性规范（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PCS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57" y="2673704"/>
            <a:ext cx="2228196" cy="3765196"/>
          </a:xfrm>
          <a:prstGeom prst="rect">
            <a:avLst/>
          </a:prstGeom>
        </p:spPr>
      </p:pic>
      <p:grpSp>
        <p:nvGrpSpPr>
          <p:cNvPr id="100" name="组合 99"/>
          <p:cNvGrpSpPr/>
          <p:nvPr/>
        </p:nvGrpSpPr>
        <p:grpSpPr>
          <a:xfrm>
            <a:off x="3193069" y="2264713"/>
            <a:ext cx="8862515" cy="3882086"/>
            <a:chOff x="437676" y="1130300"/>
            <a:chExt cx="11617909" cy="5016500"/>
          </a:xfrm>
        </p:grpSpPr>
        <p:grpSp>
          <p:nvGrpSpPr>
            <p:cNvPr id="48" name="i$ḷiḓê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0ED8F25E-7EB4-4C84-81E2-170BBB00D18B}"/>
                </a:ext>
              </a:extLst>
            </p:cNvPr>
            <p:cNvGrpSpPr/>
            <p:nvPr/>
          </p:nvGrpSpPr>
          <p:grpSpPr>
            <a:xfrm>
              <a:off x="673100" y="1336755"/>
              <a:ext cx="1475629" cy="1005914"/>
              <a:chOff x="10043271" y="1424654"/>
              <a:chExt cx="1475629" cy="1005914"/>
            </a:xfrm>
          </p:grpSpPr>
          <p:sp>
            <p:nvSpPr>
              <p:cNvPr id="49" name="ïṡlíḍe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8E397DCD-76CA-498B-AF9D-2DBDBCF825FF}"/>
                  </a:ext>
                </a:extLst>
              </p:cNvPr>
              <p:cNvSpPr/>
              <p:nvPr/>
            </p:nvSpPr>
            <p:spPr>
              <a:xfrm>
                <a:off x="10043273" y="1424654"/>
                <a:ext cx="1475627" cy="41018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>
                  <a:lnSpc>
                    <a:spcPct val="120000"/>
                  </a:lnSpc>
                </a:pPr>
                <a:r>
                  <a:rPr lang="zh-CN" altLang="en-US" sz="1400" b="1" dirty="0" smtClean="0">
                    <a:solidFill>
                      <a:schemeClr val="tx1"/>
                    </a:solidFill>
                    <a:cs typeface="+mn-ea"/>
                    <a:sym typeface="+mn-lt"/>
                  </a:rPr>
                  <a:t>产品</a:t>
                </a:r>
                <a:endParaRPr lang="zh-CN" altLang="en-US" sz="1400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íSḷïḍè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3139ADDC-64FD-482E-9DFE-CD8486882AA9}"/>
                  </a:ext>
                </a:extLst>
              </p:cNvPr>
              <p:cNvSpPr txBox="1"/>
              <p:nvPr/>
            </p:nvSpPr>
            <p:spPr>
              <a:xfrm>
                <a:off x="10043271" y="1834843"/>
                <a:ext cx="1475628" cy="595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000" dirty="0">
                    <a:cs typeface="+mn-ea"/>
                    <a:sym typeface="+mn-lt"/>
                  </a:rPr>
                  <a:t>模组</a:t>
                </a:r>
                <a:endParaRPr lang="en-US" altLang="zh-CN" sz="1000" dirty="0" smtClean="0"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 smtClean="0">
                    <a:cs typeface="+mn-ea"/>
                    <a:sym typeface="+mn-lt"/>
                  </a:rPr>
                  <a:t>……</a:t>
                </a:r>
              </a:p>
            </p:txBody>
          </p:sp>
        </p:grpSp>
        <p:grpSp>
          <p:nvGrpSpPr>
            <p:cNvPr id="51" name="ïṣ1îďé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BB3B6189-9E15-49EA-A227-6B068EA629AA}"/>
                </a:ext>
              </a:extLst>
            </p:cNvPr>
            <p:cNvGrpSpPr/>
            <p:nvPr/>
          </p:nvGrpSpPr>
          <p:grpSpPr>
            <a:xfrm>
              <a:off x="7888891" y="1336755"/>
              <a:ext cx="1475629" cy="1005914"/>
              <a:chOff x="10043271" y="1424654"/>
              <a:chExt cx="1475629" cy="1005914"/>
            </a:xfrm>
          </p:grpSpPr>
          <p:sp>
            <p:nvSpPr>
              <p:cNvPr id="52" name="iSlíde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8E397DCD-76CA-498B-AF9D-2DBDBCF825FF}"/>
                  </a:ext>
                </a:extLst>
              </p:cNvPr>
              <p:cNvSpPr/>
              <p:nvPr/>
            </p:nvSpPr>
            <p:spPr>
              <a:xfrm>
                <a:off x="10043273" y="1424654"/>
                <a:ext cx="1475627" cy="41018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r">
                  <a:lnSpc>
                    <a:spcPct val="120000"/>
                  </a:lnSpc>
                </a:pPr>
                <a:r>
                  <a:rPr lang="zh-CN" altLang="en-US" sz="1400" b="1" dirty="0" smtClean="0">
                    <a:solidFill>
                      <a:schemeClr val="tx1"/>
                    </a:solidFill>
                    <a:cs typeface="+mn-ea"/>
                    <a:sym typeface="+mn-lt"/>
                  </a:rPr>
                  <a:t>产品</a:t>
                </a:r>
                <a:endParaRPr lang="zh-CN" altLang="en-US" sz="1400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îṧľiḓê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3139ADDC-64FD-482E-9DFE-CD8486882AA9}"/>
                  </a:ext>
                </a:extLst>
              </p:cNvPr>
              <p:cNvSpPr txBox="1"/>
              <p:nvPr/>
            </p:nvSpPr>
            <p:spPr>
              <a:xfrm>
                <a:off x="10043271" y="1834843"/>
                <a:ext cx="1475628" cy="595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000" dirty="0" smtClean="0">
                    <a:cs typeface="+mn-ea"/>
                    <a:sym typeface="+mn-lt"/>
                  </a:rPr>
                  <a:t>行车记录仪</a:t>
                </a:r>
                <a:endParaRPr lang="en-US" altLang="zh-CN" sz="1000" dirty="0" smtClean="0">
                  <a:cs typeface="+mn-ea"/>
                  <a:sym typeface="+mn-lt"/>
                </a:endParaRPr>
              </a:p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cs typeface="+mn-ea"/>
                    <a:sym typeface="+mn-lt"/>
                  </a:rPr>
                  <a:t>……</a:t>
                </a:r>
              </a:p>
            </p:txBody>
          </p:sp>
        </p:grpSp>
        <p:grpSp>
          <p:nvGrpSpPr>
            <p:cNvPr id="54" name="íS1ïḋè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E14C58F4-7D8F-444B-B152-A5F12FD64A13}"/>
                </a:ext>
              </a:extLst>
            </p:cNvPr>
            <p:cNvGrpSpPr/>
            <p:nvPr/>
          </p:nvGrpSpPr>
          <p:grpSpPr>
            <a:xfrm>
              <a:off x="10043272" y="1336755"/>
              <a:ext cx="1475629" cy="1005914"/>
              <a:chOff x="10043271" y="1424654"/>
              <a:chExt cx="1475629" cy="1005914"/>
            </a:xfrm>
          </p:grpSpPr>
          <p:sp>
            <p:nvSpPr>
              <p:cNvPr id="55" name="ïśļïḋe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8E397DCD-76CA-498B-AF9D-2DBDBCF825FF}"/>
                  </a:ext>
                </a:extLst>
              </p:cNvPr>
              <p:cNvSpPr/>
              <p:nvPr/>
            </p:nvSpPr>
            <p:spPr>
              <a:xfrm>
                <a:off x="10043273" y="1424654"/>
                <a:ext cx="1475627" cy="41018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r">
                  <a:lnSpc>
                    <a:spcPct val="120000"/>
                  </a:lnSpc>
                </a:pPr>
                <a:r>
                  <a:rPr lang="zh-CN" altLang="en-US" sz="1400" b="1" dirty="0" smtClean="0">
                    <a:solidFill>
                      <a:schemeClr val="tx1"/>
                    </a:solidFill>
                    <a:cs typeface="+mn-ea"/>
                    <a:sym typeface="+mn-lt"/>
                  </a:rPr>
                  <a:t>产品</a:t>
                </a:r>
                <a:endParaRPr lang="zh-CN" altLang="en-US" sz="1400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6" name="iSḷïḓê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3139ADDC-64FD-482E-9DFE-CD8486882AA9}"/>
                  </a:ext>
                </a:extLst>
              </p:cNvPr>
              <p:cNvSpPr txBox="1"/>
              <p:nvPr/>
            </p:nvSpPr>
            <p:spPr>
              <a:xfrm>
                <a:off x="10043271" y="1834843"/>
                <a:ext cx="1475628" cy="595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000" dirty="0" smtClean="0">
                    <a:cs typeface="+mn-ea"/>
                    <a:sym typeface="+mn-lt"/>
                  </a:rPr>
                  <a:t>平板</a:t>
                </a:r>
                <a:endParaRPr lang="en-US" altLang="zh-CN" sz="1000" dirty="0" smtClean="0">
                  <a:cs typeface="+mn-ea"/>
                  <a:sym typeface="+mn-lt"/>
                </a:endParaRPr>
              </a:p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cs typeface="+mn-ea"/>
                    <a:sym typeface="+mn-lt"/>
                  </a:rPr>
                  <a:t>……</a:t>
                </a:r>
              </a:p>
            </p:txBody>
          </p:sp>
        </p:grpSp>
        <p:grpSp>
          <p:nvGrpSpPr>
            <p:cNvPr id="57" name="íṩlîḓé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D2BE6D9F-36F5-4310-8250-4E868E73F539}"/>
                </a:ext>
              </a:extLst>
            </p:cNvPr>
            <p:cNvGrpSpPr/>
            <p:nvPr/>
          </p:nvGrpSpPr>
          <p:grpSpPr>
            <a:xfrm>
              <a:off x="673100" y="4934431"/>
              <a:ext cx="1475629" cy="1005914"/>
              <a:chOff x="10043271" y="1424654"/>
              <a:chExt cx="1475629" cy="1005914"/>
            </a:xfrm>
          </p:grpSpPr>
          <p:sp>
            <p:nvSpPr>
              <p:cNvPr id="58" name="ïṩḻîḋè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8E397DCD-76CA-498B-AF9D-2DBDBCF825FF}"/>
                  </a:ext>
                </a:extLst>
              </p:cNvPr>
              <p:cNvSpPr/>
              <p:nvPr/>
            </p:nvSpPr>
            <p:spPr>
              <a:xfrm>
                <a:off x="10043273" y="1424654"/>
                <a:ext cx="1475627" cy="41018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>
                  <a:lnSpc>
                    <a:spcPct val="120000"/>
                  </a:lnSpc>
                </a:pPr>
                <a:r>
                  <a:rPr lang="zh-CN" altLang="en-US" sz="1400" b="1" dirty="0" smtClean="0">
                    <a:solidFill>
                      <a:schemeClr val="tx1"/>
                    </a:solidFill>
                    <a:cs typeface="+mn-ea"/>
                    <a:sym typeface="+mn-lt"/>
                  </a:rPr>
                  <a:t>芯片</a:t>
                </a:r>
                <a:endParaRPr lang="zh-CN" altLang="en-US" sz="1400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9" name="ïSlïďe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3139ADDC-64FD-482E-9DFE-CD8486882AA9}"/>
                  </a:ext>
                </a:extLst>
              </p:cNvPr>
              <p:cNvSpPr txBox="1"/>
              <p:nvPr/>
            </p:nvSpPr>
            <p:spPr>
              <a:xfrm>
                <a:off x="10043271" y="1834843"/>
                <a:ext cx="1475628" cy="595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 smtClean="0">
                    <a:cs typeface="+mn-ea"/>
                    <a:sym typeface="+mn-lt"/>
                  </a:rPr>
                  <a:t>ASR582x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cs typeface="+mn-ea"/>
                    <a:sym typeface="+mn-lt"/>
                  </a:rPr>
                  <a:t>……</a:t>
                </a:r>
              </a:p>
            </p:txBody>
          </p:sp>
        </p:grpSp>
        <p:grpSp>
          <p:nvGrpSpPr>
            <p:cNvPr id="60" name="íṩlíḑé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B1A43605-88D7-4110-B5FC-F9EE5364E1AE}"/>
                </a:ext>
              </a:extLst>
            </p:cNvPr>
            <p:cNvGrpSpPr/>
            <p:nvPr/>
          </p:nvGrpSpPr>
          <p:grpSpPr>
            <a:xfrm>
              <a:off x="2827481" y="4934431"/>
              <a:ext cx="1475629" cy="1005914"/>
              <a:chOff x="10043271" y="1424654"/>
              <a:chExt cx="1475629" cy="1005914"/>
            </a:xfrm>
          </p:grpSpPr>
          <p:sp>
            <p:nvSpPr>
              <p:cNvPr id="61" name="ïśḻiḓê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8E397DCD-76CA-498B-AF9D-2DBDBCF825FF}"/>
                  </a:ext>
                </a:extLst>
              </p:cNvPr>
              <p:cNvSpPr/>
              <p:nvPr/>
            </p:nvSpPr>
            <p:spPr>
              <a:xfrm>
                <a:off x="10043273" y="1424654"/>
                <a:ext cx="1475627" cy="41018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>
                  <a:lnSpc>
                    <a:spcPct val="120000"/>
                  </a:lnSpc>
                </a:pPr>
                <a:r>
                  <a:rPr lang="zh-CN" altLang="en-US" sz="1400" b="1" dirty="0" smtClean="0">
                    <a:solidFill>
                      <a:schemeClr val="tx1"/>
                    </a:solidFill>
                    <a:cs typeface="+mn-ea"/>
                    <a:sym typeface="+mn-lt"/>
                  </a:rPr>
                  <a:t>芯片</a:t>
                </a:r>
                <a:endParaRPr lang="zh-CN" altLang="en-US" sz="1400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2" name="îslîḓê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3139ADDC-64FD-482E-9DFE-CD8486882AA9}"/>
                  </a:ext>
                </a:extLst>
              </p:cNvPr>
              <p:cNvSpPr txBox="1"/>
              <p:nvPr/>
            </p:nvSpPr>
            <p:spPr>
              <a:xfrm>
                <a:off x="10043271" y="1834843"/>
                <a:ext cx="1475628" cy="595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 smtClean="0">
                    <a:cs typeface="+mn-ea"/>
                    <a:sym typeface="+mn-lt"/>
                  </a:rPr>
                  <a:t>Bes2600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cs typeface="+mn-ea"/>
                    <a:sym typeface="+mn-lt"/>
                  </a:rPr>
                  <a:t>stm32l4r9</a:t>
                </a:r>
              </a:p>
            </p:txBody>
          </p:sp>
        </p:grpSp>
        <p:grpSp>
          <p:nvGrpSpPr>
            <p:cNvPr id="63" name="îṩlíďe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1DD64DDC-CDA1-4CCA-B973-DA7D8A853D76}"/>
                </a:ext>
              </a:extLst>
            </p:cNvPr>
            <p:cNvGrpSpPr/>
            <p:nvPr/>
          </p:nvGrpSpPr>
          <p:grpSpPr>
            <a:xfrm>
              <a:off x="7888891" y="4934431"/>
              <a:ext cx="1475629" cy="1005914"/>
              <a:chOff x="10043271" y="1424654"/>
              <a:chExt cx="1475629" cy="1005914"/>
            </a:xfrm>
          </p:grpSpPr>
          <p:sp>
            <p:nvSpPr>
              <p:cNvPr id="64" name="ïşľïḍe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8E397DCD-76CA-498B-AF9D-2DBDBCF825FF}"/>
                  </a:ext>
                </a:extLst>
              </p:cNvPr>
              <p:cNvSpPr/>
              <p:nvPr/>
            </p:nvSpPr>
            <p:spPr>
              <a:xfrm>
                <a:off x="10043273" y="1424654"/>
                <a:ext cx="1475627" cy="41018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r">
                  <a:lnSpc>
                    <a:spcPct val="120000"/>
                  </a:lnSpc>
                </a:pPr>
                <a:r>
                  <a:rPr lang="zh-CN" altLang="en-US" sz="1400" b="1" dirty="0" smtClean="0">
                    <a:solidFill>
                      <a:schemeClr val="tx1"/>
                    </a:solidFill>
                    <a:cs typeface="+mn-ea"/>
                    <a:sym typeface="+mn-lt"/>
                  </a:rPr>
                  <a:t>芯片</a:t>
                </a:r>
                <a:endParaRPr lang="zh-CN" altLang="en-US" sz="1400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5" name="ïśḻïďe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3139ADDC-64FD-482E-9DFE-CD8486882AA9}"/>
                  </a:ext>
                </a:extLst>
              </p:cNvPr>
              <p:cNvSpPr txBox="1"/>
              <p:nvPr/>
            </p:nvSpPr>
            <p:spPr>
              <a:xfrm>
                <a:off x="10043271" y="1834843"/>
                <a:ext cx="1475628" cy="595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000" dirty="0" smtClean="0">
                    <a:cs typeface="+mn-ea"/>
                    <a:sym typeface="+mn-lt"/>
                  </a:rPr>
                  <a:t>君正</a:t>
                </a:r>
                <a:r>
                  <a:rPr lang="en-US" altLang="zh-CN" sz="1000" dirty="0" smtClean="0">
                    <a:cs typeface="+mn-ea"/>
                    <a:sym typeface="+mn-lt"/>
                  </a:rPr>
                  <a:t>X2000</a:t>
                </a:r>
              </a:p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cs typeface="+mn-ea"/>
                    <a:sym typeface="+mn-lt"/>
                  </a:rPr>
                  <a:t>……</a:t>
                </a:r>
              </a:p>
            </p:txBody>
          </p:sp>
        </p:grpSp>
        <p:grpSp>
          <p:nvGrpSpPr>
            <p:cNvPr id="66" name="ïšľíḋê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98964D5B-54DE-42CC-9010-559BA533DE86}"/>
                </a:ext>
              </a:extLst>
            </p:cNvPr>
            <p:cNvGrpSpPr/>
            <p:nvPr/>
          </p:nvGrpSpPr>
          <p:grpSpPr>
            <a:xfrm>
              <a:off x="10043272" y="4934431"/>
              <a:ext cx="1475629" cy="1005914"/>
              <a:chOff x="10043271" y="1424654"/>
              <a:chExt cx="1475629" cy="1005914"/>
            </a:xfrm>
          </p:grpSpPr>
          <p:sp>
            <p:nvSpPr>
              <p:cNvPr id="67" name="ïşliďê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8E397DCD-76CA-498B-AF9D-2DBDBCF825FF}"/>
                  </a:ext>
                </a:extLst>
              </p:cNvPr>
              <p:cNvSpPr/>
              <p:nvPr/>
            </p:nvSpPr>
            <p:spPr>
              <a:xfrm>
                <a:off x="10043273" y="1424654"/>
                <a:ext cx="1475627" cy="41018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r">
                  <a:lnSpc>
                    <a:spcPct val="120000"/>
                  </a:lnSpc>
                </a:pPr>
                <a:r>
                  <a:rPr lang="zh-CN" altLang="en-US" sz="1400" b="1" dirty="0" smtClean="0">
                    <a:solidFill>
                      <a:schemeClr val="tx1"/>
                    </a:solidFill>
                    <a:cs typeface="+mn-ea"/>
                    <a:sym typeface="+mn-lt"/>
                  </a:rPr>
                  <a:t>芯片</a:t>
                </a:r>
                <a:endParaRPr lang="zh-CN" altLang="en-US" sz="1400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8" name="ïṩlíḓé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3139ADDC-64FD-482E-9DFE-CD8486882AA9}"/>
                  </a:ext>
                </a:extLst>
              </p:cNvPr>
              <p:cNvSpPr txBox="1"/>
              <p:nvPr/>
            </p:nvSpPr>
            <p:spPr>
              <a:xfrm>
                <a:off x="10043271" y="1834843"/>
                <a:ext cx="1475628" cy="595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 smtClean="0">
                    <a:cs typeface="+mn-ea"/>
                    <a:sym typeface="+mn-lt"/>
                  </a:rPr>
                  <a:t>Rk3568</a:t>
                </a:r>
              </a:p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cs typeface="+mn-ea"/>
                    <a:sym typeface="+mn-lt"/>
                  </a:rPr>
                  <a:t>……</a:t>
                </a:r>
              </a:p>
            </p:txBody>
          </p:sp>
        </p:grpSp>
        <p:grpSp>
          <p:nvGrpSpPr>
            <p:cNvPr id="69" name="îṥlîďé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7B950A78-A8B9-4BE1-B220-E38FCAF02050}"/>
                </a:ext>
              </a:extLst>
            </p:cNvPr>
            <p:cNvGrpSpPr/>
            <p:nvPr/>
          </p:nvGrpSpPr>
          <p:grpSpPr>
            <a:xfrm>
              <a:off x="4545430" y="2088474"/>
              <a:ext cx="3101139" cy="3100152"/>
              <a:chOff x="4545431" y="2244684"/>
              <a:chExt cx="3101139" cy="3100152"/>
            </a:xfrm>
          </p:grpSpPr>
          <p:sp>
            <p:nvSpPr>
              <p:cNvPr id="70" name="íşliḑê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7CF52E5B-DC83-4066-811C-18A75BCE9962}"/>
                  </a:ext>
                </a:extLst>
              </p:cNvPr>
              <p:cNvSpPr/>
              <p:nvPr/>
            </p:nvSpPr>
            <p:spPr>
              <a:xfrm>
                <a:off x="4578138" y="2281978"/>
                <a:ext cx="3035724" cy="3035724"/>
              </a:xfrm>
              <a:prstGeom prst="ellipse">
                <a:avLst/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1" name="îsļîḍê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6953F77A-ACCA-467D-9E2E-051CD6AB6C02}"/>
                  </a:ext>
                </a:extLst>
              </p:cNvPr>
              <p:cNvSpPr/>
              <p:nvPr/>
            </p:nvSpPr>
            <p:spPr>
              <a:xfrm>
                <a:off x="4878916" y="2586778"/>
                <a:ext cx="2426124" cy="2426124"/>
              </a:xfrm>
              <a:prstGeom prst="ellipse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cxnSp>
            <p:nvCxnSpPr>
              <p:cNvPr id="72" name="i$1ïdé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6A12939B-70CC-4F24-A32C-198329A940AB}"/>
                  </a:ext>
                </a:extLst>
              </p:cNvPr>
              <p:cNvCxnSpPr>
                <a:stCxn id="79" idx="5"/>
                <a:endCxn id="82" idx="1"/>
              </p:cNvCxnSpPr>
              <p:nvPr/>
            </p:nvCxnSpPr>
            <p:spPr>
              <a:xfrm>
                <a:off x="5295035" y="2994288"/>
                <a:ext cx="1601931" cy="160094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íşľïḑè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439B69F1-E2D4-4485-B5BF-CD116C253D60}"/>
                  </a:ext>
                </a:extLst>
              </p:cNvPr>
              <p:cNvCxnSpPr>
                <a:stCxn id="80" idx="3"/>
                <a:endCxn id="81" idx="7"/>
              </p:cNvCxnSpPr>
              <p:nvPr/>
            </p:nvCxnSpPr>
            <p:spPr>
              <a:xfrm flipH="1">
                <a:off x="5295035" y="2994288"/>
                <a:ext cx="1601931" cy="160094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îslîḋe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465E458B-8E9C-41A3-81C2-2C88932CA3CC}"/>
                  </a:ext>
                </a:extLst>
              </p:cNvPr>
              <p:cNvSpPr/>
              <p:nvPr/>
            </p:nvSpPr>
            <p:spPr>
              <a:xfrm>
                <a:off x="5394960" y="3093720"/>
                <a:ext cx="1402080" cy="14020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altLang="zh-CN" sz="2000" b="1" dirty="0" smtClean="0">
                    <a:cs typeface="+mn-ea"/>
                    <a:sym typeface="+mn-lt"/>
                  </a:rPr>
                  <a:t>PMC</a:t>
                </a:r>
                <a:endParaRPr lang="zh-CN" altLang="en-US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75" name="íšḷîḍê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852E713C-F2F0-44C5-A565-5FD3EC305D92}"/>
                  </a:ext>
                </a:extLst>
              </p:cNvPr>
              <p:cNvSpPr/>
              <p:nvPr/>
            </p:nvSpPr>
            <p:spPr>
              <a:xfrm>
                <a:off x="5537200" y="3226044"/>
                <a:ext cx="178592" cy="1785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b="1">
                  <a:cs typeface="+mn-ea"/>
                  <a:sym typeface="+mn-lt"/>
                </a:endParaRPr>
              </a:p>
            </p:txBody>
          </p:sp>
          <p:sp>
            <p:nvSpPr>
              <p:cNvPr id="76" name="îṣlíḓê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6E883A84-DA93-40C0-BF7E-4CEB3C6FAB95}"/>
                  </a:ext>
                </a:extLst>
              </p:cNvPr>
              <p:cNvSpPr/>
              <p:nvPr/>
            </p:nvSpPr>
            <p:spPr>
              <a:xfrm>
                <a:off x="6476208" y="3226044"/>
                <a:ext cx="178592" cy="1785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b="1">
                  <a:cs typeface="+mn-ea"/>
                  <a:sym typeface="+mn-lt"/>
                </a:endParaRPr>
              </a:p>
            </p:txBody>
          </p:sp>
          <p:sp>
            <p:nvSpPr>
              <p:cNvPr id="77" name="íś1íḋé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1CA17CE8-A837-4EC8-AA03-E85122CA2EF7}"/>
                  </a:ext>
                </a:extLst>
              </p:cNvPr>
              <p:cNvSpPr/>
              <p:nvPr/>
            </p:nvSpPr>
            <p:spPr>
              <a:xfrm>
                <a:off x="5537200" y="4184886"/>
                <a:ext cx="178592" cy="1785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b="1">
                  <a:cs typeface="+mn-ea"/>
                  <a:sym typeface="+mn-lt"/>
                </a:endParaRPr>
              </a:p>
            </p:txBody>
          </p:sp>
          <p:sp>
            <p:nvSpPr>
              <p:cNvPr id="78" name="îṧḷïḋê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C7F904FF-0DFD-4040-9E95-E25A61AC1C29}"/>
                  </a:ext>
                </a:extLst>
              </p:cNvPr>
              <p:cNvSpPr/>
              <p:nvPr/>
            </p:nvSpPr>
            <p:spPr>
              <a:xfrm>
                <a:off x="6476208" y="4184886"/>
                <a:ext cx="178592" cy="1785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b="1">
                  <a:cs typeface="+mn-ea"/>
                  <a:sym typeface="+mn-lt"/>
                </a:endParaRPr>
              </a:p>
            </p:txBody>
          </p:sp>
          <p:sp>
            <p:nvSpPr>
              <p:cNvPr id="79" name="íSľîḋê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1AB76DB4-447D-4F12-9F4C-A64FC7491291}"/>
                  </a:ext>
                </a:extLst>
              </p:cNvPr>
              <p:cNvSpPr/>
              <p:nvPr/>
            </p:nvSpPr>
            <p:spPr bwMode="auto">
              <a:xfrm>
                <a:off x="4545431" y="2244684"/>
                <a:ext cx="878216" cy="878216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  <a:effectLst/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3200" dirty="0">
                  <a:cs typeface="+mn-ea"/>
                  <a:sym typeface="+mn-lt"/>
                </a:endParaRPr>
              </a:p>
            </p:txBody>
          </p:sp>
          <p:sp>
            <p:nvSpPr>
              <p:cNvPr id="80" name="iSľiḍê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EE6C56BA-522D-4644-9C98-AF30293097BA}"/>
                  </a:ext>
                </a:extLst>
              </p:cNvPr>
              <p:cNvSpPr/>
              <p:nvPr/>
            </p:nvSpPr>
            <p:spPr bwMode="auto">
              <a:xfrm>
                <a:off x="6768354" y="2244684"/>
                <a:ext cx="878216" cy="878216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  <a:effectLst/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3200">
                  <a:cs typeface="+mn-ea"/>
                  <a:sym typeface="+mn-lt"/>
                </a:endParaRPr>
              </a:p>
            </p:txBody>
          </p:sp>
          <p:sp>
            <p:nvSpPr>
              <p:cNvPr id="81" name="iśľïḓè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07BB0CD0-AA44-4734-A95A-90ECE44E9B05}"/>
                  </a:ext>
                </a:extLst>
              </p:cNvPr>
              <p:cNvSpPr/>
              <p:nvPr/>
            </p:nvSpPr>
            <p:spPr bwMode="auto">
              <a:xfrm>
                <a:off x="4545431" y="4466620"/>
                <a:ext cx="878216" cy="878216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  <a:effectLst/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3200">
                  <a:cs typeface="+mn-ea"/>
                  <a:sym typeface="+mn-lt"/>
                </a:endParaRPr>
              </a:p>
            </p:txBody>
          </p:sp>
          <p:sp>
            <p:nvSpPr>
              <p:cNvPr id="82" name="ïṧlíďe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2F74201E-30ED-4173-9215-305D03E9B0A4}"/>
                  </a:ext>
                </a:extLst>
              </p:cNvPr>
              <p:cNvSpPr/>
              <p:nvPr/>
            </p:nvSpPr>
            <p:spPr bwMode="auto">
              <a:xfrm>
                <a:off x="6768354" y="4466620"/>
                <a:ext cx="878216" cy="878216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  <a:effectLst/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3200">
                  <a:cs typeface="+mn-ea"/>
                  <a:sym typeface="+mn-lt"/>
                </a:endParaRPr>
              </a:p>
            </p:txBody>
          </p:sp>
        </p:grpSp>
        <p:cxnSp>
          <p:nvCxnSpPr>
            <p:cNvPr id="83" name="íŝļíḓê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4DB2D2DE-D477-4AD5-8581-A729F25EF127}"/>
                </a:ext>
              </a:extLst>
            </p:cNvPr>
            <p:cNvCxnSpPr/>
            <p:nvPr/>
          </p:nvCxnSpPr>
          <p:spPr>
            <a:xfrm>
              <a:off x="2488105" y="1130300"/>
              <a:ext cx="0" cy="50165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îŝ1iďé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02CDAF42-52AB-4D2D-B5E8-9C99EF688036}"/>
                </a:ext>
              </a:extLst>
            </p:cNvPr>
            <p:cNvCxnSpPr/>
            <p:nvPr/>
          </p:nvCxnSpPr>
          <p:spPr>
            <a:xfrm>
              <a:off x="9703896" y="1130300"/>
              <a:ext cx="0" cy="50165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/>
            <p:cNvSpPr txBox="1"/>
            <p:nvPr/>
          </p:nvSpPr>
          <p:spPr>
            <a:xfrm>
              <a:off x="4666801" y="2336908"/>
              <a:ext cx="658018" cy="381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t</a:t>
              </a:r>
              <a:r>
                <a:rPr lang="en-US" altLang="zh-CN" sz="1400" dirty="0" smtClean="0">
                  <a:solidFill>
                    <a:schemeClr val="bg1"/>
                  </a:solidFill>
                  <a:cs typeface="+mn-ea"/>
                  <a:sym typeface="+mn-lt"/>
                </a:rPr>
                <a:t>est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6915450" y="2287199"/>
              <a:ext cx="658018" cy="381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6915449" y="4617126"/>
              <a:ext cx="658018" cy="397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cs typeface="+mn-ea"/>
                  <a:sym typeface="+mn-lt"/>
                </a:rPr>
                <a:t>QA</a:t>
              </a:r>
              <a:endParaRPr lang="en-US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4494069" y="4592147"/>
              <a:ext cx="1043130" cy="338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devboard</a:t>
              </a:r>
              <a:endParaRPr lang="en-US" altLang="zh-CN" sz="105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islïḍe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A693472F-8C4C-4E98-94D7-D16FE97A97B2}"/>
                </a:ext>
              </a:extLst>
            </p:cNvPr>
            <p:cNvSpPr/>
            <p:nvPr/>
          </p:nvSpPr>
          <p:spPr>
            <a:xfrm>
              <a:off x="437676" y="3130650"/>
              <a:ext cx="1475629" cy="41018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cs typeface="+mn-ea"/>
                  <a:sym typeface="+mn-lt"/>
                </a:rPr>
                <a:t>智能家具类</a:t>
              </a:r>
              <a:r>
                <a:rPr lang="en-US" altLang="zh-CN" sz="1400" b="1" dirty="0" smtClean="0">
                  <a:solidFill>
                    <a:schemeClr val="tx1"/>
                  </a:solidFill>
                  <a:cs typeface="+mn-ea"/>
                  <a:sym typeface="+mn-lt"/>
                </a:rPr>
                <a:t>SIG</a:t>
              </a:r>
              <a:endParaRPr lang="zh-CN" altLang="en-US" sz="1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0" name="islïḍe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A693472F-8C4C-4E98-94D7-D16FE97A97B2}"/>
                </a:ext>
              </a:extLst>
            </p:cNvPr>
            <p:cNvSpPr/>
            <p:nvPr/>
          </p:nvSpPr>
          <p:spPr>
            <a:xfrm>
              <a:off x="2795305" y="3147361"/>
              <a:ext cx="1475629" cy="41018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cs typeface="+mn-ea"/>
                  <a:sym typeface="+mn-lt"/>
                </a:rPr>
                <a:t>轻量带屏类</a:t>
              </a:r>
              <a:r>
                <a:rPr lang="en-US" altLang="zh-CN" sz="1400" b="1" dirty="0" smtClean="0">
                  <a:solidFill>
                    <a:schemeClr val="tx1"/>
                  </a:solidFill>
                  <a:cs typeface="+mn-ea"/>
                  <a:sym typeface="+mn-lt"/>
                </a:rPr>
                <a:t>SIG</a:t>
              </a:r>
              <a:endParaRPr lang="zh-CN" altLang="en-US" sz="1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1" name="islïḍe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A693472F-8C4C-4E98-94D7-D16FE97A97B2}"/>
                </a:ext>
              </a:extLst>
            </p:cNvPr>
            <p:cNvSpPr/>
            <p:nvPr/>
          </p:nvSpPr>
          <p:spPr>
            <a:xfrm>
              <a:off x="8116551" y="3147361"/>
              <a:ext cx="1475629" cy="41018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cs typeface="+mn-ea"/>
                  <a:sym typeface="+mn-lt"/>
                </a:rPr>
                <a:t>智慧视觉类</a:t>
              </a:r>
              <a:r>
                <a:rPr lang="en-US" altLang="zh-CN" sz="1400" b="1" dirty="0" smtClean="0">
                  <a:solidFill>
                    <a:schemeClr val="tx1"/>
                  </a:solidFill>
                  <a:cs typeface="+mn-ea"/>
                  <a:sym typeface="+mn-lt"/>
                </a:rPr>
                <a:t>SIG</a:t>
              </a:r>
              <a:endParaRPr lang="zh-CN" altLang="en-US" sz="1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2" name="islïḍe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A693472F-8C4C-4E98-94D7-D16FE97A97B2}"/>
                </a:ext>
              </a:extLst>
            </p:cNvPr>
            <p:cNvSpPr/>
            <p:nvPr/>
          </p:nvSpPr>
          <p:spPr>
            <a:xfrm>
              <a:off x="10378762" y="3147361"/>
              <a:ext cx="1676823" cy="41018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cs typeface="+mn-ea"/>
                  <a:sym typeface="+mn-lt"/>
                </a:rPr>
                <a:t>富</a:t>
              </a:r>
              <a:r>
                <a:rPr lang="zh-CN" altLang="en-US" sz="1400" b="1" dirty="0" smtClean="0">
                  <a:solidFill>
                    <a:schemeClr val="tx1"/>
                  </a:solidFill>
                  <a:cs typeface="+mn-ea"/>
                  <a:sym typeface="+mn-lt"/>
                </a:rPr>
                <a:t>媒体交互类</a:t>
              </a:r>
              <a:r>
                <a:rPr lang="en-US" altLang="zh-CN" sz="1400" b="1" dirty="0" smtClean="0">
                  <a:solidFill>
                    <a:schemeClr val="tx1"/>
                  </a:solidFill>
                  <a:cs typeface="+mn-ea"/>
                  <a:sym typeface="+mn-lt"/>
                </a:rPr>
                <a:t>SIG</a:t>
              </a:r>
              <a:endParaRPr lang="zh-CN" altLang="en-US" sz="1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93" name="i$ḷiḓê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0ED8F25E-7EB4-4C84-81E2-170BBB00D18B}"/>
                </a:ext>
              </a:extLst>
            </p:cNvPr>
            <p:cNvGrpSpPr/>
            <p:nvPr/>
          </p:nvGrpSpPr>
          <p:grpSpPr>
            <a:xfrm>
              <a:off x="2740589" y="1336755"/>
              <a:ext cx="1475629" cy="1005914"/>
              <a:chOff x="10043271" y="1424654"/>
              <a:chExt cx="1475629" cy="1005914"/>
            </a:xfrm>
          </p:grpSpPr>
          <p:sp>
            <p:nvSpPr>
              <p:cNvPr id="94" name="ïṡlíḍe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8E397DCD-76CA-498B-AF9D-2DBDBCF825FF}"/>
                  </a:ext>
                </a:extLst>
              </p:cNvPr>
              <p:cNvSpPr/>
              <p:nvPr/>
            </p:nvSpPr>
            <p:spPr>
              <a:xfrm>
                <a:off x="10043273" y="1424654"/>
                <a:ext cx="1475627" cy="41018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>
                  <a:lnSpc>
                    <a:spcPct val="120000"/>
                  </a:lnSpc>
                </a:pPr>
                <a:r>
                  <a:rPr lang="zh-CN" altLang="en-US" sz="1400" b="1" dirty="0" smtClean="0">
                    <a:solidFill>
                      <a:schemeClr val="tx1"/>
                    </a:solidFill>
                    <a:cs typeface="+mn-ea"/>
                    <a:sym typeface="+mn-lt"/>
                  </a:rPr>
                  <a:t>产品</a:t>
                </a:r>
                <a:endParaRPr lang="zh-CN" altLang="en-US" sz="1400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5" name="íSḷïḍè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3139ADDC-64FD-482E-9DFE-CD8486882AA9}"/>
                  </a:ext>
                </a:extLst>
              </p:cNvPr>
              <p:cNvSpPr txBox="1"/>
              <p:nvPr/>
            </p:nvSpPr>
            <p:spPr>
              <a:xfrm>
                <a:off x="10043271" y="1834843"/>
                <a:ext cx="1475628" cy="595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000" dirty="0" smtClean="0">
                    <a:cs typeface="+mn-ea"/>
                    <a:sym typeface="+mn-lt"/>
                  </a:rPr>
                  <a:t>运动表</a:t>
                </a:r>
                <a:endParaRPr lang="en-US" altLang="zh-CN" sz="1000" dirty="0" smtClean="0"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000" dirty="0" smtClean="0">
                    <a:cs typeface="+mn-ea"/>
                    <a:sym typeface="+mn-lt"/>
                  </a:rPr>
                  <a:t>智能开关面板</a:t>
                </a:r>
                <a:endParaRPr lang="en-US" altLang="zh-CN" sz="1000" dirty="0">
                  <a:cs typeface="+mn-ea"/>
                  <a:sym typeface="+mn-lt"/>
                </a:endParaRPr>
              </a:p>
            </p:txBody>
          </p:sp>
        </p:grpSp>
      </p:grpSp>
      <p:graphicFrame>
        <p:nvGraphicFramePr>
          <p:cNvPr id="102" name="内容占位符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157009"/>
              </p:ext>
            </p:extLst>
          </p:nvPr>
        </p:nvGraphicFramePr>
        <p:xfrm>
          <a:off x="10306050" y="108129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文档" showAsIcon="1" r:id="rId6" imgW="914400" imgH="828720" progId="Word.Document.12">
                  <p:embed/>
                </p:oleObj>
              </mc:Choice>
              <mc:Fallback>
                <p:oleObj name="文档" showAsIcon="1" r:id="rId6" imgW="914400" imgH="8287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306050" y="108129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ïSlïďe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3139ADDC-64FD-482E-9DFE-CD8486882AA9}"/>
              </a:ext>
            </a:extLst>
          </p:cNvPr>
          <p:cNvSpPr txBox="1"/>
          <p:nvPr/>
        </p:nvSpPr>
        <p:spPr>
          <a:xfrm>
            <a:off x="329244" y="6444451"/>
            <a:ext cx="1523557" cy="4807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000" dirty="0" smtClean="0">
                <a:cs typeface="+mn-ea"/>
                <a:sym typeface="+mn-lt"/>
              </a:rPr>
              <a:t>图 </a:t>
            </a:r>
            <a:r>
              <a:rPr lang="en-US" altLang="zh-CN" sz="1000" dirty="0" smtClean="0">
                <a:cs typeface="+mn-ea"/>
                <a:sym typeface="+mn-lt"/>
              </a:rPr>
              <a:t>android CDD </a:t>
            </a:r>
            <a:r>
              <a:rPr lang="zh-CN" altLang="en-US" sz="1000" dirty="0" smtClean="0">
                <a:cs typeface="+mn-ea"/>
                <a:sym typeface="+mn-lt"/>
              </a:rPr>
              <a:t>列表</a:t>
            </a:r>
            <a:endParaRPr lang="en-US" altLang="zh-CN" sz="1000" dirty="0">
              <a:cs typeface="+mn-ea"/>
              <a:sym typeface="+mn-lt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8106093" y="3205061"/>
            <a:ext cx="50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arch</a:t>
            </a:r>
          </a:p>
        </p:txBody>
      </p:sp>
      <p:pic>
        <p:nvPicPr>
          <p:cNvPr id="105" name="图片 10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205" y="882864"/>
            <a:ext cx="1803770" cy="1622929"/>
          </a:xfrm>
          <a:prstGeom prst="rect">
            <a:avLst/>
          </a:prstGeom>
        </p:spPr>
      </p:pic>
      <p:sp>
        <p:nvSpPr>
          <p:cNvPr id="106" name="ïṣlïďe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562EB02C-1F54-4BD2-8FD7-4526B5A0786C}"/>
              </a:ext>
            </a:extLst>
          </p:cNvPr>
          <p:cNvSpPr txBox="1"/>
          <p:nvPr/>
        </p:nvSpPr>
        <p:spPr>
          <a:xfrm>
            <a:off x="673100" y="1512617"/>
            <a:ext cx="10845800" cy="5640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 algn="ctr">
              <a:buSzPct val="25000"/>
            </a:pPr>
            <a:r>
              <a:rPr lang="en-US" altLang="zh-CN" sz="2000" b="1" dirty="0" err="1" smtClean="0">
                <a:solidFill>
                  <a:srgbClr val="FF0000"/>
                </a:solidFill>
              </a:rPr>
              <a:t>OpenHarmony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产品兼容性规范由解决方案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SIG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发起定义，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PMC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审核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7" name="ïṥḻïdé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07367D3D-4C82-4F5A-802A-FE486AA9AA93}"/>
              </a:ext>
            </a:extLst>
          </p:cNvPr>
          <p:cNvCxnSpPr>
            <a:cxnSpLocks/>
          </p:cNvCxnSpPr>
          <p:nvPr/>
        </p:nvCxnSpPr>
        <p:spPr>
          <a:xfrm flipV="1">
            <a:off x="3625287" y="4205756"/>
            <a:ext cx="0" cy="821154"/>
          </a:xfrm>
          <a:prstGeom prst="line">
            <a:avLst/>
          </a:prstGeom>
          <a:ln w="19050" cap="rnd">
            <a:solidFill>
              <a:schemeClr val="accent2"/>
            </a:solidFill>
            <a:prstDash val="sysDash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ïṥḻïdé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07367D3D-4C82-4F5A-802A-FE486AA9AA93}"/>
              </a:ext>
            </a:extLst>
          </p:cNvPr>
          <p:cNvCxnSpPr>
            <a:cxnSpLocks/>
          </p:cNvCxnSpPr>
          <p:nvPr/>
        </p:nvCxnSpPr>
        <p:spPr>
          <a:xfrm flipV="1">
            <a:off x="3625287" y="3205061"/>
            <a:ext cx="0" cy="560587"/>
          </a:xfrm>
          <a:prstGeom prst="line">
            <a:avLst/>
          </a:prstGeom>
          <a:ln w="19050" cap="rnd">
            <a:solidFill>
              <a:schemeClr val="accent2"/>
            </a:solidFill>
            <a:prstDash val="sysDash"/>
            <a:round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ïṥḻïdé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07367D3D-4C82-4F5A-802A-FE486AA9AA93}"/>
              </a:ext>
            </a:extLst>
          </p:cNvPr>
          <p:cNvCxnSpPr>
            <a:cxnSpLocks/>
          </p:cNvCxnSpPr>
          <p:nvPr/>
        </p:nvCxnSpPr>
        <p:spPr>
          <a:xfrm flipV="1">
            <a:off x="5254062" y="4228158"/>
            <a:ext cx="0" cy="821154"/>
          </a:xfrm>
          <a:prstGeom prst="line">
            <a:avLst/>
          </a:prstGeom>
          <a:ln w="19050" cap="rnd">
            <a:solidFill>
              <a:schemeClr val="accent2"/>
            </a:solidFill>
            <a:prstDash val="sysDash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ïṥḻïdé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07367D3D-4C82-4F5A-802A-FE486AA9AA93}"/>
              </a:ext>
            </a:extLst>
          </p:cNvPr>
          <p:cNvCxnSpPr>
            <a:cxnSpLocks/>
          </p:cNvCxnSpPr>
          <p:nvPr/>
        </p:nvCxnSpPr>
        <p:spPr>
          <a:xfrm flipV="1">
            <a:off x="5254062" y="3227463"/>
            <a:ext cx="0" cy="560587"/>
          </a:xfrm>
          <a:prstGeom prst="line">
            <a:avLst/>
          </a:prstGeom>
          <a:ln w="19050" cap="rnd">
            <a:solidFill>
              <a:schemeClr val="accent2"/>
            </a:solidFill>
            <a:prstDash val="sysDash"/>
            <a:round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ïṥḻïdé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07367D3D-4C82-4F5A-802A-FE486AA9AA93}"/>
              </a:ext>
            </a:extLst>
          </p:cNvPr>
          <p:cNvCxnSpPr>
            <a:cxnSpLocks/>
          </p:cNvCxnSpPr>
          <p:nvPr/>
        </p:nvCxnSpPr>
        <p:spPr>
          <a:xfrm flipV="1">
            <a:off x="9730812" y="4253361"/>
            <a:ext cx="0" cy="821154"/>
          </a:xfrm>
          <a:prstGeom prst="line">
            <a:avLst/>
          </a:prstGeom>
          <a:ln w="19050" cap="rnd">
            <a:solidFill>
              <a:schemeClr val="accent2"/>
            </a:solidFill>
            <a:prstDash val="sysDash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ïṥḻïdé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07367D3D-4C82-4F5A-802A-FE486AA9AA93}"/>
              </a:ext>
            </a:extLst>
          </p:cNvPr>
          <p:cNvCxnSpPr>
            <a:cxnSpLocks/>
          </p:cNvCxnSpPr>
          <p:nvPr/>
        </p:nvCxnSpPr>
        <p:spPr>
          <a:xfrm flipV="1">
            <a:off x="9730812" y="3252666"/>
            <a:ext cx="0" cy="560587"/>
          </a:xfrm>
          <a:prstGeom prst="line">
            <a:avLst/>
          </a:prstGeom>
          <a:ln w="19050" cap="rnd">
            <a:solidFill>
              <a:schemeClr val="accent2"/>
            </a:solidFill>
            <a:prstDash val="sysDash"/>
            <a:round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ïṥḻïdé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07367D3D-4C82-4F5A-802A-FE486AA9AA93}"/>
              </a:ext>
            </a:extLst>
          </p:cNvPr>
          <p:cNvCxnSpPr>
            <a:cxnSpLocks/>
          </p:cNvCxnSpPr>
          <p:nvPr/>
        </p:nvCxnSpPr>
        <p:spPr>
          <a:xfrm flipV="1">
            <a:off x="11393228" y="4205756"/>
            <a:ext cx="0" cy="821154"/>
          </a:xfrm>
          <a:prstGeom prst="line">
            <a:avLst/>
          </a:prstGeom>
          <a:ln w="19050" cap="rnd">
            <a:solidFill>
              <a:schemeClr val="accent2"/>
            </a:solidFill>
            <a:prstDash val="sysDash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ïṥḻïdé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07367D3D-4C82-4F5A-802A-FE486AA9AA93}"/>
              </a:ext>
            </a:extLst>
          </p:cNvPr>
          <p:cNvCxnSpPr>
            <a:cxnSpLocks/>
          </p:cNvCxnSpPr>
          <p:nvPr/>
        </p:nvCxnSpPr>
        <p:spPr>
          <a:xfrm flipV="1">
            <a:off x="11393228" y="3205061"/>
            <a:ext cx="0" cy="560587"/>
          </a:xfrm>
          <a:prstGeom prst="line">
            <a:avLst/>
          </a:prstGeom>
          <a:ln w="19050" cap="rnd">
            <a:solidFill>
              <a:schemeClr val="accent2"/>
            </a:solidFill>
            <a:prstDash val="sysDash"/>
            <a:round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4738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1"/>
          <p:cNvSpPr txBox="1">
            <a:spLocks/>
          </p:cNvSpPr>
          <p:nvPr/>
        </p:nvSpPr>
        <p:spPr>
          <a:xfrm>
            <a:off x="329244" y="224945"/>
            <a:ext cx="11862757" cy="501597"/>
          </a:xfrm>
          <a:prstGeom prst="rect">
            <a:avLst/>
          </a:prstGeom>
        </p:spPr>
        <p:txBody>
          <a:bodyPr vert="horz" lIns="121912" tIns="60956" rIns="121912" bIns="60956" rtlCol="0" anchor="ctr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 defTabSz="1218906" eaLnBrk="0" fontAlgn="base" hangingPunct="0">
              <a:spcAft>
                <a:spcPct val="0"/>
              </a:spcAft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产品兼容性规范（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PCS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96" name="内容占位符 3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2047585"/>
              </p:ext>
            </p:extLst>
          </p:nvPr>
        </p:nvGraphicFramePr>
        <p:xfrm>
          <a:off x="123824" y="942977"/>
          <a:ext cx="11963401" cy="680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0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830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09850"/>
              </a:tblGrid>
              <a:tr h="310548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100" b="1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大类</a:t>
                      </a:r>
                      <a:endParaRPr lang="zh-CN" altLang="en-US" sz="1100" b="1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100" b="1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描述</a:t>
                      </a: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9A9A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100" b="1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是否必须</a:t>
                      </a:r>
                      <a:endParaRPr lang="zh-CN" altLang="en-US" sz="1100" b="1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BBB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100" b="1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备注</a:t>
                      </a:r>
                      <a:endParaRPr lang="zh-CN" altLang="en-US" sz="1100" b="1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BB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1934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DTS</a:t>
                      </a: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确保 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HAL 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向前兼容，提高</a:t>
                      </a: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OpenHarmony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系统 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 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核心硬件抽象层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HALs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和库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libraries ) 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和底层系统软件（内核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kernel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，模块</a:t>
                      </a: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moduls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，固件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firmware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等）的健壮性、可依赖性和依从性</a:t>
                      </a:r>
                      <a:endParaRPr lang="en-US" altLang="zh-CN" sz="1050" b="0" spc="130" dirty="0" smtClean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228600" indent="-22860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WiFi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API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、蓝牙 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API</a:t>
                      </a:r>
                      <a:r>
                        <a:rPr lang="zh-CN" altLang="en-US" sz="1050" b="0" spc="130" baseline="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altLang="zh-CN" sz="1050" b="0" spc="130" baseline="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XTS</a:t>
                      </a:r>
                      <a:r>
                        <a:rPr lang="zh-CN" altLang="en-US" sz="1050" b="0" spc="130" baseline="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用例</a:t>
                      </a:r>
                      <a:endParaRPr lang="en-US" altLang="zh-CN" sz="1050" b="0" spc="130" baseline="0" dirty="0" smtClean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228600" indent="-22860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HDI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接口测试：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Platform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驱动、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Peripheral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驱动、图形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HAL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接口</a:t>
                      </a:r>
                      <a:endParaRPr lang="en-US" altLang="zh-CN" sz="1050" b="0" spc="130" dirty="0" smtClean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228600" indent="-22860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altLang="zh-CN" sz="1050" b="0" spc="130" dirty="0" smtClean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685800" lvl="1" indent="-22860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altLang="zh-CN" sz="1050" b="0" spc="130" dirty="0" smtClean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228600" indent="-22860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b="0" spc="130" dirty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</a:p>
                  </a:txBody>
                  <a:tcPr marL="215900" marR="215900" marT="133350" marB="13335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蓝牙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XTS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用例缺失</a:t>
                      </a: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03344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LiteOS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-M</a:t>
                      </a: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按照轻量系统三方芯片移植指导适配</a:t>
                      </a: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LiteOS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-M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内核</a:t>
                      </a:r>
                      <a:endParaRPr lang="en-US" altLang="zh-CN" sz="1050" b="0" spc="130" dirty="0" smtClean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457200" indent="-45720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使用内核提供的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CMSIS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或者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POSIX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接口</a:t>
                      </a:r>
                      <a:endParaRPr lang="en-US" altLang="zh-CN" sz="1050" b="0" spc="130" dirty="0" smtClean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457200" indent="-45720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使用内核提供的文件系统，而不是</a:t>
                      </a: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FileUtils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接口适配</a:t>
                      </a:r>
                      <a:endParaRPr lang="en-US" altLang="zh-CN" sz="1050" b="0" spc="130" dirty="0" smtClean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按照轻量系统三方芯片移植指导适配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LWIP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，特别是</a:t>
                      </a: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lwipopts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不要随意改动，软总线等编译依赖它</a:t>
                      </a: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b="0" spc="130" dirty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</a:p>
                  </a:txBody>
                  <a:tcPr marL="215900" marR="215900" marT="133350" marB="13335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类似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3861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的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ROM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化内核不适合作为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OH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社区</a:t>
                      </a: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4478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WiFi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、蓝牙</a:t>
                      </a: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当前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OH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不提供</a:t>
                      </a: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WiFi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、蓝牙协议栈，适配需要保证适配</a:t>
                      </a: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WiFi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、蓝牙的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OH API</a:t>
                      </a: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b="0" spc="130" dirty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</a:p>
                  </a:txBody>
                  <a:tcPr marL="215900" marR="215900" marT="133350" marB="13335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1934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HDF</a:t>
                      </a: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需要使用采用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HDF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的框架，适配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HDI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，采用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HCS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配置文件</a:t>
                      </a:r>
                      <a:endParaRPr lang="en-US" altLang="zh-CN" sz="1050" b="0" spc="130" dirty="0" smtClean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</a:p>
                  </a:txBody>
                  <a:tcPr marL="215900" marR="215900" marT="133350" marB="13335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某些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HDF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驱动模型待完善，因此驱动模型不做强制要求</a:t>
                      </a: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939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系统基本能力</a:t>
                      </a: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使用</a:t>
                      </a: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hilog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startup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samgr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ams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security</a:t>
                      </a:r>
                    </a:p>
                    <a:p>
                      <a:pPr marL="228600" indent="-22860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分布式能力</a:t>
                      </a: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dsoft</a:t>
                      </a:r>
                      <a:endParaRPr lang="en-US" altLang="zh-CN" sz="1050" b="0" spc="130" dirty="0" smtClean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</a:p>
                  </a:txBody>
                  <a:tcPr marL="215900" marR="215900" marT="133350" marB="13335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1. </a:t>
                      </a: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bms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验签能力还不具备</a:t>
                      </a:r>
                      <a:endParaRPr lang="en-US" altLang="zh-CN" sz="1050" b="0" spc="130" dirty="0" smtClean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2. 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分布式能力</a:t>
                      </a: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dm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dms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还未适配完，可选</a:t>
                      </a:r>
                      <a:endParaRPr lang="en-US" altLang="zh-CN" sz="1050" b="0" spc="130" dirty="0" smtClean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478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图形显示</a:t>
                      </a: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适配</a:t>
                      </a: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graphic_ui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，使用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ace</a:t>
                      </a:r>
                    </a:p>
                  </a:txBody>
                  <a:tcPr marL="215900" marR="215900" marT="133350" marB="13335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</a:t>
                      </a:r>
                    </a:p>
                  </a:txBody>
                  <a:tcPr marL="215900" marR="215900" marT="133350" marB="13335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如果有硬件加速，需要适配</a:t>
                      </a: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1934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多媒体</a:t>
                      </a: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本地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mp3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音频播放</a:t>
                      </a:r>
                      <a:endParaRPr lang="en-US" altLang="zh-CN" sz="1050" b="0" spc="130" dirty="0" smtClean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</a:p>
                  </a:txBody>
                  <a:tcPr marL="215900" marR="215900" marT="133350" marB="13335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Mp4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50" b="0" spc="130" dirty="0" err="1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aac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、网络流音频待适配，视频和</a:t>
                      </a:r>
                      <a:r>
                        <a:rPr lang="en-US" altLang="zh-CN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camera</a:t>
                      </a: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能力待支持</a:t>
                      </a: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478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样例</a:t>
                      </a: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贡献产品解决方案样例</a:t>
                      </a:r>
                      <a:endParaRPr lang="en-US" altLang="zh-CN" sz="1050" b="0" spc="130" dirty="0" smtClean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spc="13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否</a:t>
                      </a:r>
                    </a:p>
                  </a:txBody>
                  <a:tcPr marL="215900" marR="215900" marT="133350" marB="13335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050" b="0" spc="130" dirty="0">
                        <a:solidFill>
                          <a:srgbClr val="40404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15900" marR="215900" marT="133350" marB="13335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1284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c2074fc0-2af6-4ae1-9195-b30613ec651a&quot;,&quot;Name&quot;:&quot;自定义&quot;,&quot;Kind&quot;:&quot;Custom&quot;,&quot;OldGuidesSetting&quot;:{&quot;HeaderHeight&quot;:0.0,&quot;FooterHeight&quot;:0.0,&quot;SideMargin&quot;:0.0,&quot;TopMargin&quot;:0.0,&quot;BottomMargin&quot;:0.0,&quot;IntervalMargin&quot;:1.0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55d5e80-4e58-4e5b-ada2-179803c3d754}"/>
  <p:tag name="TABLE_SKINIDX" val="3"/>
  <p:tag name="TABLE_COLORIDX" val="h"/>
  <p:tag name="TABLE_ENDDRAG_ORIGIN_RECT" val="890*358"/>
  <p:tag name="TABLE_ENDDRAG_RECT" val="47*111*890*358"/>
  <p:tag name="TABLE_AUTOADJUST_FLAG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555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555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55d5e80-4e58-4e5b-ada2-179803c3d754}"/>
  <p:tag name="TABLE_SKINIDX" val="3"/>
  <p:tag name="TABLE_COLORIDX" val="h"/>
  <p:tag name="TABLE_ENDDRAG_ORIGIN_RECT" val="890*358"/>
  <p:tag name="TABLE_ENDDRAG_RECT" val="47*111*890*358"/>
  <p:tag name="TABLE_AUTOADJUST_FLAG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681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664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kxkyaob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1467</Words>
  <Application>Microsoft Office PowerPoint</Application>
  <PresentationFormat>宽屏</PresentationFormat>
  <Paragraphs>346</Paragraphs>
  <Slides>14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Office 主题</vt:lpstr>
      <vt:lpstr>Microsoft Word 文档</vt:lpstr>
      <vt:lpstr>三方芯片社区主干准入 规范</vt:lpstr>
      <vt:lpstr>大纲</vt:lpstr>
      <vt:lpstr>社区三方芯片存在的问题</vt:lpstr>
      <vt:lpstr>PowerPoint 演示文稿</vt:lpstr>
      <vt:lpstr>大纲</vt:lpstr>
      <vt:lpstr>OpenHarmony架构适配规范整体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资料</vt:lpstr>
      <vt:lpstr>下架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三方芯片社区准入</dc:title>
  <dc:creator>Likailong (kkup, Development Dept Seven of Device OS)</dc:creator>
  <cp:lastModifiedBy>Likailong (kkup, Development Dept Seven of Device OS)</cp:lastModifiedBy>
  <cp:revision>73</cp:revision>
  <dcterms:created xsi:type="dcterms:W3CDTF">2015-05-05T08:02:14Z</dcterms:created>
  <dcterms:modified xsi:type="dcterms:W3CDTF">2021-11-10T11:51:30Z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(2)lZ88y/Mk+pN1kY5N+xmxarQgasSQpMwctcJv+OjatS6CKnoYn6QANZGjj3UwYr2/DJj4vz6o
tiHgtsaATtdU+zQkG6NPqvoub58s33eJl4TC/ds53c92h3Ukd/VmkugbiO6K5yN0f1dY37nk
Y4kAsV2UyGWwSv90CuGF7dIlP9odpVtxmLicXL5fy0TqxNQED16JeKOiCMD64tuzCF19Kvlg
6Yfm58heNuuLXvjL1T</vt:lpwstr>
  </property>
  <property fmtid="{D5CDD505-2E9C-101B-9397-08002B2CF9AE}" pid="3" name="_2015_ms_pID_7253431">
    <vt:lpwstr>/mCABWdYgH3keCFFzi9j9izhwei/6XJ8f8F4AlA36TWnb5PhENUxxq
Z7V1SOzuCg1EtE/GNXAWLYts7I6Vx758V6XnmIb3bx1E/BAXT4BTquJ3LHqDdci3m4AHgf7j
K3nQaUw6sp2LC1UkV4h748ogJkGB1HC1KSC03R5wY2e2qH991u3OxxxNhDjhGi5qkxWyTGhx
mFVKUUbcD77h2z23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1636502403</vt:lpwstr>
  </property>
</Properties>
</file>