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0" r:id="rId6"/>
    <p:sldId id="262" r:id="rId7"/>
    <p:sldId id="264" r:id="rId8"/>
    <p:sldId id="265" r:id="rId9"/>
    <p:sldId id="266" r:id="rId10"/>
    <p:sldId id="271" r:id="rId11"/>
    <p:sldId id="267" r:id="rId12"/>
    <p:sldId id="272" r:id="rId13"/>
    <p:sldId id="268" r:id="rId14"/>
    <p:sldId id="263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7" autoAdjust="0"/>
  </p:normalViewPr>
  <p:slideViewPr>
    <p:cSldViewPr snapToGrid="0">
      <p:cViewPr varScale="1">
        <p:scale>
          <a:sx n="104" d="100"/>
          <a:sy n="104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84CF4-355B-42B9-9CEB-888E93D1D6A0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05C3B-F761-4D1C-8D67-EE9A2A63AC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1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05C3B-F761-4D1C-8D67-EE9A2A63AC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05C3B-F761-4D1C-8D67-EE9A2A63AC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51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5D8CB-1405-C39A-DCBE-B356386E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A78DB-A6B7-8649-AD94-4100E9E6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58312-263E-1483-4269-D971AB2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1C794-9446-8972-B5A9-AC8336AC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AB0B2-C19B-D6DA-5323-3E02240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98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369E5-5E33-68CC-30F2-457CD629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A29C9-A38C-DED2-6D1F-F41D9F03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11763-B614-4B3D-09D0-1157B9A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75515-94E4-B77C-B730-90993810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A8686-F895-47A6-4DCE-A5B2D315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01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36DBBF-E74A-39F7-5654-8997E0A9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AD180-DE3D-181F-FAAB-6FA8E9A3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37A47-41A7-2593-08BF-0749B12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FA904-7323-43C8-F9C0-5FA02111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09689-E9EF-6C2F-D709-BAD5223B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EBB48-78E1-E11E-711F-6684113E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8FE76-931F-CA72-9106-ADB592D9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48083D-9895-59DC-DB82-4ED4D3E0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5FE2F-0DF6-A0A1-D7BF-BD61F2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498D-583B-BBE0-B833-D3D6776A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7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88BB-2EF5-076F-13AE-07A91D20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1E30F1-66E9-B982-D2ED-8C7E0353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A6D40-04FD-C961-9688-11BFB32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99DEE9-D634-1827-0C73-911B6EAF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51E24-3D46-9EDD-6420-CC78CCC2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93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128B-28CE-3E7F-CE85-D18962C9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7B3B0-AF14-E84C-5225-34703FB7D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ABABD0-633E-4341-C5EE-8AA3C8BB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D5D86-2A3A-4276-9F81-2A03404B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799FB-D88D-473C-AD4C-A32EAC60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799EA-FC47-1F5B-F033-16E2C68D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4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EE60B-EF04-7F35-9DD8-BEBB6051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78932-0B30-FB5E-F54F-2350CB16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C07C7E-7A99-6ADD-44C4-99E667846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615A4-CCFD-803B-260D-93930EB05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044576-E645-5B1F-B512-84DF7F1B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39FE86-CE41-6823-C2A3-9F5537E3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A11B95-60D0-1AFF-6E42-5E2C4C2F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3EA37B-9B21-5A05-9DBE-321D01FB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6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15C79-4F9E-0FAA-3058-18532C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D7EA03-F45D-5BF2-C46A-0DBBFDE2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36B0D-DBD9-C78E-E851-456BBC7B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B7C725-7136-F35E-4B87-94541CDC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2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29BED4-7C1F-55D7-05A9-6F0C5E0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790023-6652-370B-90D3-FA782CF5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ED577E-F63F-D61E-FB64-54E7E57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AF6C-02D7-E4B3-087B-CAC8A33A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EDDD4-A2D7-16A5-D0D5-EB2A56BD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EB2B4-284E-9B49-C7E6-A3739A4B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774A7A-FE4C-E9ED-0FE2-4A29D43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84DE7-00B1-6380-7049-99927B6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E3F52-9613-278A-8775-39EC0370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9FB80-3ECB-28EF-85C9-F6F12435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C6C1DF-33AB-72D6-C5E6-83787F16A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8FF8D5-A990-BDEF-D09B-0BC4C6F8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B8755-AAFF-CB7E-38CC-2DF3A91D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E712E-2372-F5A7-385C-82C289D8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86C55-3D51-27DF-EFA8-24661ACD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0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03F41-43CC-1E56-43AC-6DF1E4C1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A7563-B68B-5196-1F7B-0EE4FF9E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BF718-371C-1ACF-5E67-5554AE47A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89EE-70BB-4150-98E6-695022C0D1B2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1F389-A08A-DDB4-81CB-A2442F44A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F9D8B-C03F-B5DA-5DA9-700F24E4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D70E-C880-4586-BEE3-584C640896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ama-Foundation/Gymnasium" TargetMode="External"/><Relationship Id="rId2" Type="http://schemas.openxmlformats.org/officeDocument/2006/relationships/hyperlink" Target="https://www.sfgate.com/local/article/bay-area-roots-pong-atari-17824939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nature14236" TargetMode="External"/><Relationship Id="rId5" Type="http://schemas.openxmlformats.org/officeDocument/2006/relationships/hyperlink" Target="https://www.novatec-gmbh.de/en/blog/deep-q-networks/" TargetMode="External"/><Relationship Id="rId4" Type="http://schemas.openxmlformats.org/officeDocument/2006/relationships/hyperlink" Target="https://github.com/Farama-Foundation/PettingZo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507B1C-40A1-35F9-BE6F-3D6D73A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129EED-550A-8C15-02B0-400B5DA1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Goal &amp; Introducing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Goal: Multi-Agent Reinforcement Learning with Atari‘s Pong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Introducing Pong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Playable as Single Agent (Gymnasium API) &amp; Multi Agent (</a:t>
            </a:r>
            <a:r>
              <a:rPr lang="en-GB" dirty="0" err="1"/>
              <a:t>PettingZoo</a:t>
            </a:r>
            <a:r>
              <a:rPr lang="en-GB" dirty="0"/>
              <a:t> API)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Procedure: Start with SA, transfer knowledge to MA</a:t>
            </a:r>
          </a:p>
          <a:p>
            <a:pPr lvl="1"/>
            <a:r>
              <a:rPr lang="en-GB" dirty="0"/>
              <a:t>Nico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Deep Reinforcement Learning </a:t>
            </a:r>
            <a:r>
              <a:rPr lang="en-GB" dirty="0">
                <a:sym typeface="Wingdings" panose="05000000000000000000" pitchFamily="2" charset="2"/>
              </a:rPr>
              <a:t> Image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Lisa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Single-Agent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DQN Algo  Pseudocode + Code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Lisa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Model-Architecture  Code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Nico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Extend Model to Multi-Agent RL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Hendrik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Results (Troubleshooting)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Hendrik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8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Extend Model to Multi-Agent RL</a:t>
            </a:r>
            <a:br>
              <a:rPr lang="de-DE" dirty="0"/>
            </a:br>
            <a:r>
              <a:rPr lang="de-DE" sz="3200" dirty="0" err="1"/>
              <a:t>Self</a:t>
            </a:r>
            <a:r>
              <a:rPr lang="de-DE" sz="3200" dirty="0"/>
              <a:t> Play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217"/>
            <a:ext cx="564184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Both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Action-</a:t>
            </a:r>
            <a:r>
              <a:rPr lang="de-DE" dirty="0" err="1"/>
              <a:t>space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General </a:t>
            </a:r>
            <a:r>
              <a:rPr lang="de-DE" dirty="0" err="1"/>
              <a:t>task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Observation (</a:t>
            </a:r>
            <a:r>
              <a:rPr lang="de-DE" dirty="0" err="1"/>
              <a:t>space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6DCB4CC5-7E96-A3DC-9AE9-A22190BF78BC}"/>
              </a:ext>
            </a:extLst>
          </p:cNvPr>
          <p:cNvSpPr txBox="1">
            <a:spLocks/>
          </p:cNvSpPr>
          <p:nvPr/>
        </p:nvSpPr>
        <p:spPr>
          <a:xfrm>
            <a:off x="5791200" y="1994616"/>
            <a:ext cx="58491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Benefits: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network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Higher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power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concentrated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Opponent </a:t>
            </a:r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nicely</a:t>
            </a: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20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/>
              <a:t>Single-Agent</a:t>
            </a:r>
            <a:endParaRPr lang="de-DE" dirty="0"/>
          </a:p>
        </p:txBody>
      </p:sp>
      <p:pic>
        <p:nvPicPr>
          <p:cNvPr id="4" name="Inhaltsplatzhalter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3BA93E6-2E76-7067-4827-9C4E21A00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7" y="1690688"/>
            <a:ext cx="8940466" cy="4844983"/>
          </a:xfrm>
        </p:spPr>
      </p:pic>
    </p:spTree>
    <p:extLst>
      <p:ext uri="{BB962C8B-B14F-4D97-AF65-F5344CB8AC3E}">
        <p14:creationId xmlns:p14="http://schemas.microsoft.com/office/powerpoint/2010/main" val="305158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/>
              <a:t>Multi-Agent</a:t>
            </a:r>
            <a:endParaRPr lang="de-DE" dirty="0"/>
          </a:p>
        </p:txBody>
      </p:sp>
      <p:pic>
        <p:nvPicPr>
          <p:cNvPr id="7" name="Inhaltsplatzhalter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1CE89A0-8EAF-D2DF-F7B6-D104A2D4C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00" y="1690688"/>
            <a:ext cx="8849906" cy="4802187"/>
          </a:xfrm>
        </p:spPr>
      </p:pic>
    </p:spTree>
    <p:extLst>
      <p:ext uri="{BB962C8B-B14F-4D97-AF65-F5344CB8AC3E}">
        <p14:creationId xmlns:p14="http://schemas.microsoft.com/office/powerpoint/2010/main" val="14651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/>
              <a:t>Troubleshooting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Hyperparameter (especially ERP size)</a:t>
            </a:r>
          </a:p>
          <a:p>
            <a:endParaRPr lang="en-US" dirty="0"/>
          </a:p>
          <a:p>
            <a:r>
              <a:rPr lang="en-US" dirty="0"/>
              <a:t>Network Architecture (Pooling layers)</a:t>
            </a:r>
          </a:p>
          <a:p>
            <a:endParaRPr lang="en-US" dirty="0"/>
          </a:p>
          <a:p>
            <a:r>
              <a:rPr lang="en-US" dirty="0" err="1"/>
              <a:t>Datastructure</a:t>
            </a:r>
            <a:r>
              <a:rPr lang="en-US" dirty="0"/>
              <a:t> of the ERP and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2841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760B02-4752-CB18-31FA-8114BF70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REFERENCES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D1CC-D27B-9824-9843-8EE2DA54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[1]	</a:t>
            </a:r>
            <a:r>
              <a:rPr lang="de-DE" sz="1600" dirty="0">
                <a:hlinkClick r:id="rId2"/>
              </a:rPr>
              <a:t>https://www.sfgate.com/local/article/bay-area-roots-pong-atari-17824939.php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[2]	</a:t>
            </a:r>
            <a:r>
              <a:rPr lang="de-DE" sz="1600" dirty="0">
                <a:hlinkClick r:id="rId3"/>
              </a:rPr>
              <a:t>https://github.com/Farama-Foundation/Gymnasium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[3]	</a:t>
            </a:r>
            <a:r>
              <a:rPr lang="de-DE" sz="1600" dirty="0">
                <a:hlinkClick r:id="rId4"/>
              </a:rPr>
              <a:t>https://github.com/Farama-Foundation/PettingZoo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r>
              <a:rPr lang="de-DE" sz="1600" dirty="0"/>
              <a:t>[4]	</a:t>
            </a:r>
            <a:r>
              <a:rPr lang="de-DE" sz="1600" dirty="0">
                <a:hlinkClick r:id="rId5"/>
              </a:rPr>
              <a:t>https://www.novatec-gmbh.de/en/blog/deep-q-networks/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[5]	</a:t>
            </a:r>
            <a:r>
              <a:rPr lang="en-US" sz="1600" dirty="0"/>
              <a:t>V. </a:t>
            </a:r>
            <a:r>
              <a:rPr lang="en-US" sz="1600" dirty="0" err="1"/>
              <a:t>Mnih</a:t>
            </a:r>
            <a:r>
              <a:rPr lang="en-US" sz="1600" dirty="0"/>
              <a:t>, K. </a:t>
            </a:r>
            <a:r>
              <a:rPr lang="en-US" sz="1600" dirty="0" err="1"/>
              <a:t>Kavukcuoglu</a:t>
            </a:r>
            <a:r>
              <a:rPr lang="en-US" sz="1600" dirty="0"/>
              <a:t>, and D. e. a. Silver, “Human-level control through deep reinforcement learning,” Nature</a:t>
            </a:r>
            <a:br>
              <a:rPr lang="en-US" sz="1600" dirty="0"/>
            </a:br>
            <a:r>
              <a:rPr lang="en-US" sz="1600" dirty="0"/>
              <a:t>	518, 529–533 (2015), 2015. DOI: </a:t>
            </a:r>
            <a:r>
              <a:rPr lang="en-US" sz="1600" dirty="0">
                <a:hlinkClick r:id="rId6"/>
              </a:rPr>
              <a:t>https://doi.org/10.1038/nature14236</a:t>
            </a:r>
            <a:r>
              <a:rPr lang="en-US" sz="1600" dirty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2969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EF10F6-F32A-7E56-7FA5-28036DCF9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 </a:t>
            </a:r>
            <a:br>
              <a:rPr lang="de-DE" dirty="0"/>
            </a:br>
            <a:r>
              <a:rPr lang="de-DE" dirty="0"/>
              <a:t>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64451A-C6D7-2745-5D29-EF350B4D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F4D578-842A-2546-BC73-54D27A9A31F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46D647-F004-2D72-2F39-9C550D2181E5}"/>
              </a:ext>
            </a:extLst>
          </p:cNvPr>
          <p:cNvSpPr/>
          <p:nvPr/>
        </p:nvSpPr>
        <p:spPr>
          <a:xfrm>
            <a:off x="5840930" y="0"/>
            <a:ext cx="51013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4CCFA-4F0E-7DB7-1F99-43500E3A0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MULTI-AGENT REINFORCEMENT LEARNING WITH ATARI‘S PONG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2F1F70-AA46-E2F0-8264-CF4530224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Implementing Artificial Neural Networks with TensorFlow</a:t>
            </a:r>
          </a:p>
          <a:p>
            <a:r>
              <a:rPr lang="de-DE" sz="2000" dirty="0"/>
              <a:t>Winter Term 22/23</a:t>
            </a:r>
          </a:p>
          <a:p>
            <a:endParaRPr lang="de-DE" dirty="0"/>
          </a:p>
          <a:p>
            <a:r>
              <a:rPr lang="de-DE" sz="2000" i="1" dirty="0"/>
              <a:t>Nico Burgstaler, Lisa Dollmann, Hendrik Warnecke</a:t>
            </a:r>
          </a:p>
        </p:txBody>
      </p:sp>
    </p:spTree>
    <p:extLst>
      <p:ext uri="{BB962C8B-B14F-4D97-AF65-F5344CB8AC3E}">
        <p14:creationId xmlns:p14="http://schemas.microsoft.com/office/powerpoint/2010/main" val="418139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A7383-88C8-3A21-D161-91B087FF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  <a:br>
              <a:rPr lang="de-DE" b="1" dirty="0"/>
            </a:br>
            <a:r>
              <a:rPr lang="de-DE" sz="3200" b="1" dirty="0"/>
              <a:t> 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93A77-A770-22AD-4820-6426F355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Deep Reinforcement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Singe-Agent RL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Extend to Multi-Agent RL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861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/>
              <a:t>Goal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883433C-A32E-DD2B-E0B3-3F03C70CA916}"/>
              </a:ext>
            </a:extLst>
          </p:cNvPr>
          <p:cNvSpPr>
            <a:spLocks noChangeAspect="1"/>
          </p:cNvSpPr>
          <p:nvPr/>
        </p:nvSpPr>
        <p:spPr>
          <a:xfrm>
            <a:off x="3242982" y="2379549"/>
            <a:ext cx="5706036" cy="33921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A3545-9CBE-50D4-38BA-D259C4C30D06}"/>
              </a:ext>
            </a:extLst>
          </p:cNvPr>
          <p:cNvSpPr txBox="1"/>
          <p:nvPr/>
        </p:nvSpPr>
        <p:spPr>
          <a:xfrm>
            <a:off x="2115638" y="3903571"/>
            <a:ext cx="128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Agent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4EF3-7B79-0A4A-9441-3EB2C504C0E4}"/>
              </a:ext>
            </a:extLst>
          </p:cNvPr>
          <p:cNvSpPr txBox="1"/>
          <p:nvPr/>
        </p:nvSpPr>
        <p:spPr>
          <a:xfrm>
            <a:off x="8949018" y="3068843"/>
            <a:ext cx="128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Agent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F769C-53FE-B52E-6787-970A745D9A15}"/>
              </a:ext>
            </a:extLst>
          </p:cNvPr>
          <p:cNvSpPr txBox="1"/>
          <p:nvPr/>
        </p:nvSpPr>
        <p:spPr>
          <a:xfrm>
            <a:off x="4738255" y="1787529"/>
            <a:ext cx="2512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Observation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BEADA-E1F1-1A63-6A5C-F74D4D077D3E}"/>
              </a:ext>
            </a:extLst>
          </p:cNvPr>
          <p:cNvCxnSpPr>
            <a:cxnSpLocks/>
          </p:cNvCxnSpPr>
          <p:nvPr/>
        </p:nvCxnSpPr>
        <p:spPr>
          <a:xfrm flipV="1">
            <a:off x="3592948" y="3512124"/>
            <a:ext cx="0" cy="1296000"/>
          </a:xfrm>
          <a:prstGeom prst="straightConnector1">
            <a:avLst/>
          </a:prstGeom>
          <a:ln w="34925">
            <a:solidFill>
              <a:schemeClr val="dk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E1210-7708-B039-CDAA-40E46FBD1AAA}"/>
              </a:ext>
            </a:extLst>
          </p:cNvPr>
          <p:cNvSpPr txBox="1"/>
          <p:nvPr/>
        </p:nvSpPr>
        <p:spPr>
          <a:xfrm>
            <a:off x="3728540" y="3320441"/>
            <a:ext cx="99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FB70F-FBA2-846C-F22B-5CE679915B9E}"/>
              </a:ext>
            </a:extLst>
          </p:cNvPr>
          <p:cNvSpPr txBox="1"/>
          <p:nvPr/>
        </p:nvSpPr>
        <p:spPr>
          <a:xfrm>
            <a:off x="5099637" y="5902018"/>
            <a:ext cx="199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Goal = Reward</a:t>
            </a:r>
          </a:p>
        </p:txBody>
      </p:sp>
      <p:sp>
        <p:nvSpPr>
          <p:cNvPr id="15" name="Textfeld 8">
            <a:extLst>
              <a:ext uri="{FF2B5EF4-FFF2-40B4-BE49-F238E27FC236}">
                <a16:creationId xmlns:a16="http://schemas.microsoft.com/office/drawing/2014/main" id="{F0A0093A-BC44-C1C7-A0CD-05C25D8E2F4B}"/>
              </a:ext>
            </a:extLst>
          </p:cNvPr>
          <p:cNvSpPr txBox="1"/>
          <p:nvPr/>
        </p:nvSpPr>
        <p:spPr>
          <a:xfrm>
            <a:off x="9161454" y="5771663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6729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 err="1"/>
              <a:t>Atari‘s</a:t>
            </a:r>
            <a:r>
              <a:rPr lang="de-DE" sz="3200" dirty="0"/>
              <a:t> Pong in Reinforcement Learning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E9F057-BC53-DDFE-AA12-EA13A7B7D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Agent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EB6643-F567-A57B-FC9A-D43CC279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Multi Agent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816866-9D4F-61F3-F391-CB87791A6F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29790" y="2691112"/>
            <a:ext cx="5068007" cy="292458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DB0A164-DC20-DE89-1774-E94FD635B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9941" y="2958506"/>
            <a:ext cx="4877481" cy="3258005"/>
          </a:xfrm>
        </p:spPr>
      </p:pic>
      <p:sp>
        <p:nvSpPr>
          <p:cNvPr id="15" name="Textfeld 8">
            <a:extLst>
              <a:ext uri="{FF2B5EF4-FFF2-40B4-BE49-F238E27FC236}">
                <a16:creationId xmlns:a16="http://schemas.microsoft.com/office/drawing/2014/main" id="{D7289020-B95C-3F3F-CF9D-42DA6C306A38}"/>
              </a:ext>
            </a:extLst>
          </p:cNvPr>
          <p:cNvSpPr txBox="1"/>
          <p:nvPr/>
        </p:nvSpPr>
        <p:spPr>
          <a:xfrm>
            <a:off x="5402981" y="5847179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5FD53688-B5F7-F139-99CD-CBC07985ED0E}"/>
              </a:ext>
            </a:extLst>
          </p:cNvPr>
          <p:cNvSpPr txBox="1"/>
          <p:nvPr/>
        </p:nvSpPr>
        <p:spPr>
          <a:xfrm>
            <a:off x="11008878" y="5847179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207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DEEP REINFORCEMENT LEARNING</a:t>
            </a:r>
            <a:br>
              <a:rPr lang="de-DE" dirty="0"/>
            </a:br>
            <a:r>
              <a:rPr lang="de-DE" sz="3200" dirty="0"/>
              <a:t> 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DDCF21E-2FEA-0E44-D7E1-1A4EB1D2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6" y="1549667"/>
            <a:ext cx="10339388" cy="46605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F457A1-54FE-1000-E010-14EA3970FE99}"/>
              </a:ext>
            </a:extLst>
          </p:cNvPr>
          <p:cNvSpPr txBox="1"/>
          <p:nvPr/>
        </p:nvSpPr>
        <p:spPr>
          <a:xfrm>
            <a:off x="10101313" y="5929163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72654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SINGLE-AGENT REINFORCEMENT LEARNING</a:t>
            </a:r>
            <a:br>
              <a:rPr lang="de-DE" dirty="0"/>
            </a:br>
            <a:r>
              <a:rPr lang="de-DE" sz="3200" dirty="0"/>
              <a:t>Deep Q-Network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FAA614D-7834-1CB6-9731-0FD2EC693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Pseudocode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311B1DF9-5203-22A9-5AE9-6B05CF9434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6919"/>
            <a:ext cx="5157787" cy="3340900"/>
          </a:xfrm>
        </p:spPr>
      </p:pic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C1B8A860-9CC2-4C50-5636-5E5569C0D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Implementation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5DA4F67-3E36-B28B-DC8D-1CF0F4B429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37611"/>
            <a:ext cx="5183188" cy="2619515"/>
          </a:xfrm>
        </p:spPr>
      </p:pic>
      <p:sp>
        <p:nvSpPr>
          <p:cNvPr id="3" name="Textfeld 8">
            <a:extLst>
              <a:ext uri="{FF2B5EF4-FFF2-40B4-BE49-F238E27FC236}">
                <a16:creationId xmlns:a16="http://schemas.microsoft.com/office/drawing/2014/main" id="{0DA1735E-A407-0B79-7867-3DC8290696BA}"/>
              </a:ext>
            </a:extLst>
          </p:cNvPr>
          <p:cNvSpPr txBox="1"/>
          <p:nvPr/>
        </p:nvSpPr>
        <p:spPr>
          <a:xfrm>
            <a:off x="5501408" y="565712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417374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SINGLE-AGENT REINFORCEMENT LEARNING</a:t>
            </a:r>
            <a:br>
              <a:rPr lang="de-DE" dirty="0"/>
            </a:br>
            <a:r>
              <a:rPr lang="de-DE" sz="3200" dirty="0"/>
              <a:t>DQN Model Architecture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CE6B6-BA23-644A-C873-4B7E4065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870"/>
            <a:ext cx="10515600" cy="4112847"/>
          </a:xfrm>
        </p:spPr>
      </p:pic>
    </p:spTree>
    <p:extLst>
      <p:ext uri="{BB962C8B-B14F-4D97-AF65-F5344CB8AC3E}">
        <p14:creationId xmlns:p14="http://schemas.microsoft.com/office/powerpoint/2010/main" val="31629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Extend Model to Multi-Agent RL</a:t>
            </a:r>
            <a:br>
              <a:rPr lang="de-DE" dirty="0"/>
            </a:br>
            <a:r>
              <a:rPr lang="de-DE" sz="3200" dirty="0"/>
              <a:t>In PettingZoo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4092DA1-4DB7-1E45-B0FF-53A140FB8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794"/>
            <a:ext cx="10515600" cy="2362119"/>
          </a:xfrm>
        </p:spPr>
      </p:pic>
    </p:spTree>
    <p:extLst>
      <p:ext uri="{BB962C8B-B14F-4D97-AF65-F5344CB8AC3E}">
        <p14:creationId xmlns:p14="http://schemas.microsoft.com/office/powerpoint/2010/main" val="33721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83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 Presentation</vt:lpstr>
      <vt:lpstr>MULTI-AGENT REINFORCEMENT LEARNING WITH ATARI‘S PONG</vt:lpstr>
      <vt:lpstr>AGENDA  </vt:lpstr>
      <vt:lpstr>INTRODUCTION Goal of our Project</vt:lpstr>
      <vt:lpstr>INTRODUCTION Atari‘s Pong in Reinforcement Learning</vt:lpstr>
      <vt:lpstr>DEEP REINFORCEMENT LEARNING  </vt:lpstr>
      <vt:lpstr>SINGLE-AGENT REINFORCEMENT LEARNING Deep Q-Network</vt:lpstr>
      <vt:lpstr>SINGLE-AGENT REINFORCEMENT LEARNING DQN Model Architecture</vt:lpstr>
      <vt:lpstr>Extend Model to Multi-Agent RL In PettingZoo</vt:lpstr>
      <vt:lpstr>Extend Model to Multi-Agent RL Self Play</vt:lpstr>
      <vt:lpstr>RESULTS Single-Agent</vt:lpstr>
      <vt:lpstr>RESULTS Multi-Agent</vt:lpstr>
      <vt:lpstr>RESULTS Troubleshooting</vt:lpstr>
      <vt:lpstr>REFERENCES </vt:lpstr>
      <vt:lpstr>Thank you 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Burgstaler</dc:creator>
  <cp:lastModifiedBy>Nico Burgstaler</cp:lastModifiedBy>
  <cp:revision>6</cp:revision>
  <dcterms:created xsi:type="dcterms:W3CDTF">2023-03-28T12:15:40Z</dcterms:created>
  <dcterms:modified xsi:type="dcterms:W3CDTF">2023-03-30T10:13:36Z</dcterms:modified>
</cp:coreProperties>
</file>