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vsd" ContentType="application/vnd.visio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0" r:id="rId2"/>
    <p:sldId id="411" r:id="rId3"/>
    <p:sldId id="451" r:id="rId4"/>
    <p:sldId id="453" r:id="rId5"/>
    <p:sldId id="45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EAEAEA"/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5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-1260" y="-78"/>
      </p:cViewPr>
      <p:guideLst>
        <p:guide orient="horz" pos="2133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2019/5/11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i="1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FCB280-7005-497F-B81A-B59AE3149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9CE2-48B3-4EBA-BF83-3DE5720586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58A3-560A-48E3-A527-79D4EF87F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BB93-6E81-4D79-AB49-7FFCB2358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44B8-1FC0-4706-AD5A-1D5255F79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558A-7E40-4009-B079-D4B4B20F0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A1818-28E0-4FD8-9FE0-5A591BFC5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88C5-9CB2-4573-9CF7-2F150BF9DB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3B053-0F89-4E30-ADE7-B5B58FDB8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DB47-4C7C-4067-8DEC-3B70C7CD6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BEEB4-11D7-4D75-B217-F6C5CDCE6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6B90B-AD67-43F2-91D0-CB546C2250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25DCE4-DDCA-41BE-B7FD-C9C7FF476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1" name="Group 35"/>
          <p:cNvGrpSpPr/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3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网络框架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617220" y="1390650"/>
          <a:ext cx="3182620" cy="4545330"/>
        </p:xfrm>
        <a:graphic>
          <a:graphicData uri="http://schemas.openxmlformats.org/presentationml/2006/ole">
            <p:oleObj spid="_x0000_s2049" r:id="rId3" imgW="5231665" imgH="6635520" progId="Visio.Drawing.11">
              <p:embed/>
            </p:oleObj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91280" y="1390650"/>
            <a:ext cx="5024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进程交互</a:t>
            </a:r>
          </a:p>
          <a:p>
            <a:r>
              <a:rPr lang="en-US" altLang="zh-CN"/>
              <a:t>starship</a:t>
            </a:r>
            <a:r>
              <a:rPr lang="zh-CN" altLang="en-US"/>
              <a:t>服务器在使用Master-Worker模型时，会涉及到主进程和工作进程的交互和工作进程之间的交互。</a:t>
            </a:r>
          </a:p>
          <a:p>
            <a:r>
              <a:rPr lang="zh-CN" altLang="en-US"/>
              <a:t>这两类交互目前使用</a:t>
            </a:r>
            <a:r>
              <a:rPr lang="en-US" altLang="zh-CN"/>
              <a:t>socket</a:t>
            </a:r>
            <a:r>
              <a:rPr lang="zh-CN" altLang="en-US">
                <a:ea typeface="宋体" panose="02010600030101010101" pitchFamily="2" charset="-122"/>
              </a:rPr>
              <a:t>方式</a:t>
            </a:r>
            <a:r>
              <a:rPr lang="zh-CN" altLang="en-US"/>
              <a:t>。</a:t>
            </a:r>
          </a:p>
          <a:p>
            <a:r>
              <a:rPr lang="zh-CN" altLang="en-US"/>
              <a:t>1.Master-Worker交互</a:t>
            </a:r>
          </a:p>
          <a:p>
            <a:r>
              <a:rPr lang="zh-CN" altLang="en-US">
                <a:sym typeface="+mn-ea"/>
              </a:rPr>
              <a:t>Worker上报运行负载数据</a:t>
            </a:r>
          </a:p>
          <a:p>
            <a:r>
              <a:rPr lang="zh-CN" altLang="en-US">
                <a:sym typeface="+mn-ea"/>
              </a:rPr>
              <a:t>Worker请求重新加载配置</a:t>
            </a:r>
          </a:p>
          <a:p>
            <a:r>
              <a:rPr lang="zh-CN" altLang="en-US">
                <a:sym typeface="+mn-ea"/>
              </a:rPr>
              <a:t>Master转移新接收连接到指定Worker，或者负载最小Worker</a:t>
            </a:r>
            <a:endParaRPr lang="zh-CN" altLang="en-US"/>
          </a:p>
          <a:p>
            <a:r>
              <a:rPr lang="zh-CN" altLang="en-US"/>
              <a:t>2.worker-worker交互</a:t>
            </a:r>
          </a:p>
          <a:p>
            <a:r>
              <a:rPr lang="zh-CN" altLang="en-US"/>
              <a:t>任意 </a:t>
            </a:r>
            <a:r>
              <a:rPr lang="zh-CN" altLang="en-US">
                <a:sym typeface="+mn-ea"/>
              </a:rPr>
              <a:t>worker可以发送给任意worker，即便不在同一个节点。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事件驱动模型</a:t>
            </a:r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1260" y="1374140"/>
            <a:ext cx="4647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使用事件驱动模型实现事件处理的异步和非阻塞。</a:t>
            </a:r>
          </a:p>
          <a:p>
            <a:r>
              <a:rPr lang="zh-CN" altLang="en-US"/>
              <a:t>基于</a:t>
            </a:r>
            <a:r>
              <a:rPr lang="en-US" altLang="zh-CN"/>
              <a:t>Libev</a:t>
            </a:r>
            <a:r>
              <a:rPr lang="zh-CN" altLang="en-US">
                <a:ea typeface="宋体" panose="02010600030101010101" pitchFamily="2" charset="-122"/>
              </a:rPr>
              <a:t>事件库，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Reactor模式的框架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使用非阻塞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多路复用，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应用于</a:t>
            </a:r>
            <a:r>
              <a:rPr lang="zh-CN" altLang="en-US">
                <a:ea typeface="宋体" panose="02010600030101010101" pitchFamily="2" charset="-122"/>
              </a:rPr>
              <a:t>IO密集场景，</a:t>
            </a:r>
          </a:p>
          <a:p>
            <a:r>
              <a:rPr lang="zh-CN" altLang="en-US">
                <a:ea typeface="宋体" panose="02010600030101010101" pitchFamily="2" charset="-122"/>
              </a:rPr>
              <a:t>提高并发量和吞吐量。</a:t>
            </a:r>
          </a:p>
          <a:p>
            <a:r>
              <a:rPr lang="zh-CN" altLang="en-US">
                <a:ea typeface="宋体" panose="02010600030101010101" pitchFamily="2" charset="-122"/>
              </a:rPr>
              <a:t>参与者包括：</a:t>
            </a:r>
          </a:p>
          <a:p>
            <a:r>
              <a:rPr lang="zh-CN" altLang="en-US">
                <a:ea typeface="宋体" panose="02010600030101010101" pitchFamily="2" charset="-122"/>
              </a:rPr>
              <a:t>文件描述符、同步事件分离器（</a:t>
            </a:r>
            <a:r>
              <a:rPr lang="en-US" altLang="zh-CN">
                <a:ea typeface="宋体" panose="02010600030101010101" pitchFamily="2" charset="-122"/>
              </a:rPr>
              <a:t>epoll</a:t>
            </a:r>
            <a:r>
              <a:rPr lang="zh-CN" altLang="en-US">
                <a:ea typeface="宋体" panose="02010600030101010101" pitchFamily="2" charset="-122"/>
              </a:rPr>
              <a:t>）、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事件</a:t>
            </a:r>
            <a:r>
              <a:rPr lang="zh-CN" altLang="en-US">
                <a:ea typeface="宋体" panose="02010600030101010101" pitchFamily="2" charset="-122"/>
              </a:rPr>
              <a:t>处理器（</a:t>
            </a:r>
            <a:r>
              <a:rPr lang="en-US" altLang="zh-CN">
                <a:ea typeface="宋体" panose="02010600030101010101" pitchFamily="2" charset="-122"/>
              </a:rPr>
              <a:t>ev_io</a:t>
            </a:r>
            <a:r>
              <a:rPr lang="zh-CN" altLang="en-US">
                <a:ea typeface="宋体" panose="02010600030101010101" pitchFamily="2" charset="-122"/>
              </a:rPr>
              <a:t>等）、Reactor管理器（ev_run）。参考图如下：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/>
          </p:cNvGraphicFramePr>
          <p:nvPr/>
        </p:nvGraphicFramePr>
        <p:xfrm>
          <a:off x="395605" y="1206500"/>
          <a:ext cx="3035300" cy="5218430"/>
        </p:xfrm>
        <a:graphic>
          <a:graphicData uri="http://schemas.openxmlformats.org/presentationml/2006/ole">
            <p:oleObj spid="_x0000_s17410" r:id="rId3" imgW="5339718" imgH="9263700" progId="Visio.Drawing.11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3927475" y="4082415"/>
          <a:ext cx="3947795" cy="1387475"/>
        </p:xfrm>
        <a:graphic>
          <a:graphicData uri="http://schemas.openxmlformats.org/presentationml/2006/ole">
            <p:oleObj spid="_x0000_s17409" r:id="rId4" imgW="4495238" imgH="1838095" progId="PBrush">
              <p:embed/>
            </p:oleObj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33800" y="5502910"/>
            <a:ext cx="4832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模型结构为： 一个事件循环，以事件驱动和事件回调方式实现业务的逻辑。</a:t>
            </a: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目前使用同步事件分离器使用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epoll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水平模式。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握手协议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490855" y="1370965"/>
          <a:ext cx="4568825" cy="4365625"/>
        </p:xfrm>
        <a:graphic>
          <a:graphicData uri="http://schemas.openxmlformats.org/presentationml/2006/ole">
            <p:oleObj spid="_x0000_s18433" r:id="rId3" imgW="6419709" imgH="7013520" progId="Visio.Drawing.11">
              <p:embed/>
            </p:oleObj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46370" y="1703705"/>
            <a:ext cx="3538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服务内部连接，使用</a:t>
            </a:r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次握手协议：</a:t>
            </a: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）建立了网络连接</a:t>
            </a: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）双方获取了对方工作者的信息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解码器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90" y="1445260"/>
            <a:ext cx="7196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目前支持协议：</a:t>
            </a:r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自定义</a:t>
            </a:r>
            <a:r>
              <a:rPr lang="en-US" altLang="zh-CN"/>
              <a:t>pb</a:t>
            </a:r>
            <a:r>
              <a:rPr lang="zh-CN" altLang="en-US">
                <a:ea typeface="宋体" panose="02010600030101010101" pitchFamily="2" charset="-122"/>
              </a:rPr>
              <a:t>协议（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消息头为二进制、消息体为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websocket</a:t>
            </a:r>
            <a:r>
              <a:rPr lang="zh-CN" altLang="en-US">
                <a:ea typeface="宋体" panose="02010600030101010101" pitchFamily="2" charset="-122"/>
              </a:rPr>
              <a:t>协议，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</a:t>
            </a:r>
            <a:r>
              <a:rPr lang="zh-CN" altLang="en-US">
                <a:ea typeface="宋体" panose="02010600030101010101" pitchFamily="2" charset="-122"/>
              </a:rPr>
              <a:t>自定义数据体为</a:t>
            </a:r>
            <a:r>
              <a:rPr lang="en-US" altLang="zh-CN">
                <a:ea typeface="宋体" panose="02010600030101010101" pitchFamily="2" charset="-122"/>
              </a:rPr>
              <a:t>json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websocket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协议，消息头为二进制、自定义数据体为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 1.1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，支持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chunked编码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）内部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协议（不开放，消息头和消息体都为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自定义消息体支持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压缩算法，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RC5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加密算法。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</a:t>
            </a:r>
            <a:r>
              <a:rPr>
                <a:sym typeface="+mn-ea"/>
              </a:rPr>
              <a:t>的连接初始化时支持协议编解码器的替换</a:t>
            </a:r>
            <a:r>
              <a:rPr lang="zh-CN">
                <a:ea typeface="宋体" panose="02010600030101010101" pitchFamily="2" charset="-122"/>
                <a:sym typeface="+mn-ea"/>
              </a:rPr>
              <a:t>。</a:t>
            </a:r>
          </a:p>
          <a:p>
            <a:r>
              <a:rPr lang="zh-CN">
                <a:ea typeface="宋体" panose="02010600030101010101" pitchFamily="2" charset="-122"/>
                <a:sym typeface="+mn-ea"/>
              </a:rPr>
              <a:t>目前</a:t>
            </a:r>
            <a:r>
              <a:rPr>
                <a:sym typeface="+mn-ea"/>
              </a:rPr>
              <a:t>支持的是websocket json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>
                <a:sym typeface="+mn-ea"/>
              </a:rPr>
              <a:t>websocket pb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>
                <a:ea typeface="宋体" panose="02010600030101010101" pitchFamily="2" charset="-122"/>
                <a:sym typeface="+mn-ea"/>
              </a:rPr>
              <a:t>）</a:t>
            </a:r>
            <a:r>
              <a:rPr>
                <a:sym typeface="+mn-ea"/>
              </a:rPr>
              <a:t>与http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 lang="zh-CN" altLang="en-US">
                <a:sym typeface="+mn-ea"/>
              </a:rPr>
              <a:t>自定义</a:t>
            </a:r>
            <a:r>
              <a:rPr lang="en-US" altLang="zh-CN"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接入层节点被连接后，在接收到第一个消息时，判断消息的结构，从而自动切换解码器。连接初始化完成后，则不再切换。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如可自动判断是</a:t>
            </a:r>
            <a:r>
              <a:rPr>
                <a:sym typeface="+mn-ea"/>
              </a:rPr>
              <a:t>websocket </a:t>
            </a:r>
            <a:r>
              <a:rPr lang="zh-CN">
                <a:ea typeface="宋体" panose="02010600030101010101" pitchFamily="2" charset="-122"/>
                <a:sym typeface="+mn-ea"/>
              </a:rPr>
              <a:t>协议还是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协议还是自定义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协议。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框架性能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254125"/>
            <a:ext cx="8220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测试物理机是6核cpu，16G内存，300.0 GB硬盘，1000Mb网卡和路由。</a:t>
            </a: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以下测试各个类型节点均为单节点单工作进程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（同类型可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支持拓展多节点多工作进程）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11560" y="2348880"/>
          <a:ext cx="7781293" cy="349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75"/>
                <a:gridCol w="1392633"/>
                <a:gridCol w="642754"/>
                <a:gridCol w="768531"/>
                <a:gridCol w="2781300"/>
              </a:tblGrid>
              <a:tr h="56046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服务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并发连接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每连接的请求数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高峰平均并发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zh-CN" sz="1200" dirty="0" smtClean="0">
                          <a:ea typeface="宋体" panose="02010600030101010101" pitchFamily="2" charset="-122"/>
                          <a:sym typeface="+mn-ea"/>
                        </a:rPr>
                        <a:t>trans/sec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</a:tr>
              <a:tr h="39232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网络收发（</a:t>
                      </a:r>
                      <a:r>
                        <a:rPr lang="en-US" altLang="zh-CN" sz="1200" dirty="0" smtClean="0">
                          <a:sym typeface="+mn-ea"/>
                        </a:rPr>
                        <a:t>http Web</a:t>
                      </a:r>
                      <a:r>
                        <a:rPr lang="zh-CN" altLang="en-US" sz="1200" dirty="0" smtClean="0">
                          <a:sym typeface="+mn-ea"/>
                        </a:rPr>
                        <a:t>服务器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返回默认响应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23255.81</a:t>
                      </a:r>
                      <a:r>
                        <a:rPr lang="en-US" altLang="zh-CN" sz="1200" dirty="0" smtClean="0">
                          <a:sym typeface="+mn-ea"/>
                        </a:rPr>
                        <a:t>qps</a:t>
                      </a:r>
                      <a:endParaRPr lang="zh-CN" altLang="en-US" sz="1200" dirty="0"/>
                    </a:p>
                  </a:txBody>
                  <a:tcPr/>
                </a:tc>
              </a:tr>
              <a:tr h="728601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从web服务器代理，经过</a:t>
                      </a:r>
                      <a:r>
                        <a:rPr lang="en-US" altLang="zh-CN" sz="1200" dirty="0" err="1" smtClean="0"/>
                        <a:t>dataproxy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代理，</a:t>
                      </a:r>
                      <a:r>
                        <a:rPr lang="zh-CN" altLang="en-US" sz="1200" dirty="0" smtClean="0"/>
                        <a:t>redis，dbagentwrite代理，mysql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发送写数据请求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1861.16 </a:t>
                      </a:r>
                      <a:endParaRPr lang="zh-CN" altLang="en-US" sz="1200" dirty="0"/>
                    </a:p>
                  </a:txBody>
                  <a:tcPr/>
                </a:tc>
              </a:tr>
              <a:tr h="72860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从web服务器代理，异步发送</a:t>
                      </a:r>
                      <a:r>
                        <a:rPr lang="en-US" altLang="zh-CN" sz="1200" dirty="0" err="1" smtClean="0">
                          <a:sym typeface="+mn-ea"/>
                        </a:rPr>
                        <a:t>dataproxy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代理，</a:t>
                      </a:r>
                      <a:r>
                        <a:rPr lang="zh-CN" altLang="en-US" sz="1200" dirty="0" smtClean="0">
                          <a:sym typeface="+mn-ea"/>
                        </a:rPr>
                        <a:t>redis，dbagent</a:t>
                      </a:r>
                      <a:r>
                        <a:rPr lang="en-US" altLang="zh-CN" sz="1200" dirty="0" smtClean="0">
                          <a:sym typeface="+mn-ea"/>
                        </a:rPr>
                        <a:t>read</a:t>
                      </a:r>
                      <a:r>
                        <a:rPr lang="zh-CN" altLang="en-US" sz="1200" dirty="0" smtClean="0">
                          <a:sym typeface="+mn-ea"/>
                        </a:rPr>
                        <a:t>代理，mysql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发送读取数据请求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1000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dirty="0" smtClean="0">
                          <a:ea typeface="宋体" panose="02010600030101010101" pitchFamily="2" charset="-122"/>
                        </a:rPr>
                        <a:t>929.34</a:t>
                      </a:r>
                      <a:endParaRPr lang="zh-CN" altLang="en-US" sz="1200" dirty="0"/>
                    </a:p>
                  </a:txBody>
                  <a:tcPr/>
                </a:tc>
              </a:tr>
              <a:tr h="8967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数据代理（web服务器到数据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代理，再到</a:t>
                      </a:r>
                      <a:r>
                        <a:rPr lang="zh-CN" altLang="en-US" sz="1200" dirty="0" smtClean="0">
                          <a:sym typeface="+mn-ea"/>
                        </a:rPr>
                        <a:t>redis</a:t>
                      </a:r>
                      <a:r>
                        <a:rPr lang="en-US" altLang="zh-CN" sz="1200" dirty="0" smtClean="0">
                          <a:sym typeface="+mn-ea"/>
                        </a:rPr>
                        <a:t>/ssdb</a:t>
                      </a:r>
                      <a:r>
                        <a:rPr lang="zh-CN" altLang="en-US" sz="1200" smtClean="0">
                          <a:sym typeface="+mn-ea"/>
                        </a:rPr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发送读取数据请求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14657.98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（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  <a:sym typeface="+mn-ea"/>
                        </a:rPr>
                        <a:t>string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类型读） 提升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  <a:sym typeface="+mn-ea"/>
                        </a:rPr>
                        <a:t>144%</a:t>
                      </a:r>
                    </a:p>
                    <a:p>
                      <a:r>
                        <a:rPr lang="en-US" altLang="zh-CN" sz="1200" dirty="0" smtClean="0">
                          <a:ea typeface="宋体" panose="02010600030101010101" pitchFamily="2" charset="-122"/>
                          <a:sym typeface="+mn-ea"/>
                        </a:rPr>
                        <a:t>12228.26 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（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  <a:sym typeface="+mn-ea"/>
                        </a:rPr>
                        <a:t>string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类型写）</a:t>
                      </a:r>
                      <a:endParaRPr lang="en-US" altLang="zh-CN" sz="1200" dirty="0" smtClean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约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7000+</a:t>
                      </a:r>
                      <a:r>
                        <a:rPr lang="zh-CN" altLang="zh-CN" sz="1200" dirty="0" smtClean="0">
                          <a:ea typeface="宋体" panose="02010600030101010101" pitchFamily="2" charset="-122"/>
                        </a:rPr>
                        <a:t>（hmget获取哈希表单个键的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多个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fields</a:t>
                      </a:r>
                      <a:r>
                        <a:rPr lang="zh-CN" altLang="zh-CN" sz="1200" dirty="0" smtClean="0"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sz="1200" dirty="0" smtClean="0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24美金的ppt模板</Template>
  <TotalTime>3</TotalTime>
  <Words>601</Words>
  <Application>Microsoft Office PowerPoint</Application>
  <PresentationFormat>全屏显示(4:3)</PresentationFormat>
  <Paragraphs>68</Paragraphs>
  <Slides>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24美金的ppt模板</vt:lpstr>
      <vt:lpstr>Microsoft Visio 2003-2010 绘图</vt:lpstr>
      <vt:lpstr>后台框架设计--网络框架</vt:lpstr>
      <vt:lpstr>后台框架设计--事件驱动模型</vt:lpstr>
      <vt:lpstr>后台框架设计--握手协议</vt:lpstr>
      <vt:lpstr>后台框架设计--解码器</vt:lpstr>
      <vt:lpstr>后台框架设计--框架性能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jccook</dc:creator>
  <cp:lastModifiedBy>xbany</cp:lastModifiedBy>
  <cp:revision>654</cp:revision>
  <dcterms:created xsi:type="dcterms:W3CDTF">2013-02-03T05:36:00Z</dcterms:created>
  <dcterms:modified xsi:type="dcterms:W3CDTF">2019-05-11T06:08:45Z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