
<file path=[Content_Types].xml><?xml version="1.0" encoding="utf-8"?>
<Types xmlns="http://schemas.openxmlformats.org/package/2006/content-types">
  <Default Extension="xml" ContentType="application/xml"/>
  <Default Extension="jp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 id="2147483682" r:id="rId2"/>
    <p:sldMasterId id="2147483683" r:id="rId3"/>
  </p:sldMasterIdLst>
  <p:notesMasterIdLst>
    <p:notesMasterId r:id="rId23"/>
  </p:notesMasterIdLst>
  <p:sldIdLst>
    <p:sldId id="256" r:id="rId4"/>
    <p:sldId id="257" r:id="rId5"/>
    <p:sldId id="258" r:id="rId6"/>
    <p:sldId id="275" r:id="rId7"/>
    <p:sldId id="276" r:id="rId8"/>
    <p:sldId id="277" r:id="rId9"/>
    <p:sldId id="278"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3A9CF8-79D1-4EC8-96B3-FE41C61C6F68}">
  <a:tblStyle styleId="{5F3A9CF8-79D1-4EC8-96B3-FE41C61C6F68}"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med" len="med"/>
              <a:tailEnd type="none" w="med" len="med"/>
            </a:ln>
          </a:left>
          <a:right>
            <a:ln w="12700" cap="flat" cmpd="sng">
              <a:solidFill>
                <a:schemeClr val="dk1"/>
              </a:solidFill>
              <a:prstDash val="solid"/>
              <a:round/>
              <a:headEnd type="none" w="med" len="med"/>
              <a:tailEnd type="none" w="med" len="med"/>
            </a:ln>
          </a:right>
          <a:top>
            <a:ln w="12700" cap="flat" cmpd="sng">
              <a:solidFill>
                <a:schemeClr val="dk1"/>
              </a:solidFill>
              <a:prstDash val="solid"/>
              <a:round/>
              <a:headEnd type="none" w="med" len="med"/>
              <a:tailEnd type="none" w="med" len="med"/>
            </a:ln>
          </a:top>
          <a:bottom>
            <a:ln w="12700" cap="flat" cmpd="sng">
              <a:solidFill>
                <a:schemeClr val="dk1"/>
              </a:solidFill>
              <a:prstDash val="solid"/>
              <a:round/>
              <a:headEnd type="none" w="med" len="med"/>
              <a:tailEnd type="none" w="med" len="med"/>
            </a:ln>
          </a:bottom>
          <a:insideH>
            <a:ln w="12700" cap="flat" cmpd="sng">
              <a:solidFill>
                <a:schemeClr val="dk1"/>
              </a:solidFill>
              <a:prstDash val="solid"/>
              <a:round/>
              <a:headEnd type="none" w="med" len="med"/>
              <a:tailEnd type="none" w="med" len="med"/>
            </a:ln>
          </a:insideH>
          <a:insideV>
            <a:ln w="12700" cap="flat" cmpd="sng">
              <a:solidFill>
                <a:schemeClr val="dk1"/>
              </a:solidFill>
              <a:prstDash val="solid"/>
              <a:round/>
              <a:headEnd type="none" w="med" len="med"/>
              <a:tailEnd type="none" w="med" len="med"/>
            </a:ln>
          </a:insideV>
        </a:tcBdr>
        <a:fill>
          <a:solidFill>
            <a:srgbClr val="FFFFFF">
              <a:alpha val="0"/>
            </a:srgbClr>
          </a:solidFill>
        </a:fill>
      </a:tcStyle>
    </a:wholeTbl>
  </a:tblStyle>
  <a:tblStyle styleId="{336044CE-09F7-4E92-8A6C-664A9ECF6A40}"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9EFF7"/>
          </a:solidFill>
        </a:fill>
      </a:tcStyle>
    </a:wholeTbl>
    <a:band1H>
      <a:tcStyle>
        <a:tcBdr/>
        <a:fill>
          <a:solidFill>
            <a:srgbClr val="D0DEEF"/>
          </a:solidFill>
        </a:fill>
      </a:tcStyle>
    </a:band1H>
    <a:band1V>
      <a:tcStyle>
        <a:tcBdr/>
        <a:fill>
          <a:solidFill>
            <a:srgbClr val="D0DEEF"/>
          </a:solidFill>
        </a:fill>
      </a:tcStyle>
    </a:band1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Calibri"/>
          <a:ea typeface="Calibri"/>
          <a:cs typeface="Calibri"/>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D04C1789-9946-4AC0-B9B5-33878D5657CC}" styleName="Table_2">
    <a:wholeTbl>
      <a:tcTxStyle b="off" i="off">
        <a:font>
          <a:latin typeface="Calibri"/>
          <a:ea typeface="Calibri"/>
          <a:cs typeface="Calibri"/>
        </a:font>
        <a:schemeClr val="dk1"/>
      </a:tcTxStyle>
      <a:tcStyle>
        <a:tcBdr>
          <a:left>
            <a:ln w="9525" cap="flat" cmpd="sng">
              <a:solidFill>
                <a:schemeClr val="accent3"/>
              </a:solidFill>
              <a:prstDash val="solid"/>
              <a:round/>
              <a:headEnd type="none" w="med" len="med"/>
              <a:tailEnd type="none" w="med" len="med"/>
            </a:ln>
          </a:left>
          <a:right>
            <a:ln w="9525" cap="flat" cmpd="sng">
              <a:solidFill>
                <a:schemeClr val="accent3"/>
              </a:solidFill>
              <a:prstDash val="solid"/>
              <a:round/>
              <a:headEnd type="none" w="med" len="med"/>
              <a:tailEnd type="none" w="med" len="med"/>
            </a:ln>
          </a:right>
          <a:top>
            <a:ln w="9525" cap="flat" cmpd="sng">
              <a:solidFill>
                <a:schemeClr val="accent3"/>
              </a:solidFill>
              <a:prstDash val="solid"/>
              <a:round/>
              <a:headEnd type="none" w="med" len="med"/>
              <a:tailEnd type="none" w="med" len="med"/>
            </a:ln>
          </a:top>
          <a:bottom>
            <a:ln w="9525" cap="flat" cmpd="sng">
              <a:solidFill>
                <a:schemeClr val="accent3"/>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top>
            <a:ln w="9525" cap="flat" cmpd="sng">
              <a:solidFill>
                <a:schemeClr val="accent3"/>
              </a:solidFill>
              <a:prstDash val="solid"/>
              <a:round/>
              <a:headEnd type="none" w="med" len="med"/>
              <a:tailEnd type="none" w="med" len="med"/>
            </a:ln>
          </a:top>
          <a:bottom>
            <a:ln w="9525" cap="flat" cmpd="sng">
              <a:solidFill>
                <a:schemeClr val="accent3"/>
              </a:solidFill>
              <a:prstDash val="solid"/>
              <a:round/>
              <a:headEnd type="none" w="med" len="med"/>
              <a:tailEnd type="none" w="med" len="med"/>
            </a:ln>
          </a:bottom>
        </a:tcBdr>
      </a:tcStyle>
    </a:band1H>
    <a:band1V>
      <a:tcStyle>
        <a:tcBdr>
          <a:left>
            <a:ln w="9525" cap="flat" cmpd="sng">
              <a:solidFill>
                <a:schemeClr val="accent3"/>
              </a:solidFill>
              <a:prstDash val="solid"/>
              <a:round/>
              <a:headEnd type="none" w="med" len="med"/>
              <a:tailEnd type="none" w="med" len="med"/>
            </a:ln>
          </a:left>
          <a:right>
            <a:ln w="9525" cap="flat" cmpd="sng">
              <a:solidFill>
                <a:schemeClr val="accent3"/>
              </a:solidFill>
              <a:prstDash val="solid"/>
              <a:round/>
              <a:headEnd type="none" w="med" len="med"/>
              <a:tailEnd type="none" w="med" len="med"/>
            </a:ln>
          </a:right>
        </a:tcBdr>
      </a:tcStyle>
    </a:band1V>
    <a:band2V>
      <a:tcStyle>
        <a:tcBdr>
          <a:left>
            <a:ln w="9525" cap="flat" cmpd="sng">
              <a:solidFill>
                <a:schemeClr val="accent3"/>
              </a:solidFill>
              <a:prstDash val="solid"/>
              <a:round/>
              <a:headEnd type="none" w="med" len="med"/>
              <a:tailEnd type="none" w="med" len="med"/>
            </a:ln>
          </a:left>
          <a:right>
            <a:ln w="9525" cap="flat" cmpd="sng">
              <a:solidFill>
                <a:schemeClr val="accent3"/>
              </a:solidFill>
              <a:prstDash val="solid"/>
              <a:round/>
              <a:headEnd type="none" w="med" len="med"/>
              <a:tailEnd type="none" w="med" len="med"/>
            </a:ln>
          </a:right>
        </a:tcBdr>
      </a:tcStyle>
    </a:band2V>
    <a:lastCol>
      <a:tcTxStyle b="on" i="off"/>
      <a:tcStyle>
        <a:tcBdr/>
      </a:tcStyle>
    </a:lastCol>
    <a:firstCol>
      <a:tcTxStyle b="on" i="off"/>
      <a:tcStyle>
        <a:tcBdr/>
      </a:tcStyle>
    </a:firstCol>
    <a:lastRow>
      <a:tcTxStyle b="on" i="off"/>
      <a:tcStyle>
        <a:tcBdr>
          <a:top>
            <a:ln w="50800" cap="flat" cmpd="sng">
              <a:solidFill>
                <a:schemeClr val="accent3"/>
              </a:solidFill>
              <a:prstDash val="solid"/>
              <a:round/>
              <a:headEnd type="none" w="med" len="med"/>
              <a:tailEnd type="none" w="med" len="med"/>
            </a:ln>
          </a:top>
        </a:tcBdr>
      </a:tcStyle>
    </a:lastRow>
    <a:firstRow>
      <a:tcTxStyle b="on" i="off">
        <a:font>
          <a:latin typeface="Calibri"/>
          <a:ea typeface="Calibri"/>
          <a:cs typeface="Calibri"/>
        </a:font>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5"/>
    <p:restoredTop sz="94603"/>
  </p:normalViewPr>
  <p:slideViewPr>
    <p:cSldViewPr snapToGrid="0" snapToObjects="1">
      <p:cViewPr>
        <p:scale>
          <a:sx n="112" d="100"/>
          <a:sy n="112" d="100"/>
        </p:scale>
        <p:origin x="488"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5" name="Shape 2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12" name="Shape 31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313" name="Shape 31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10</a:t>
            </a:fld>
            <a:endParaRPr lang="en"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9" name="Shape 31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6" name="Shape 32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6" name="Shape 33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400550"/>
            <a:ext cx="5486400" cy="36006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342" name="Shape 34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txBox="1">
            <a:spLocks noGrp="1"/>
          </p:cNvSpPr>
          <p:nvPr>
            <p:ph type="body" idx="1"/>
          </p:nvPr>
        </p:nvSpPr>
        <p:spPr>
          <a:xfrm>
            <a:off x="685800" y="4400550"/>
            <a:ext cx="5486400" cy="36006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356" name="Shape 35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txBox="1">
            <a:spLocks noGrp="1"/>
          </p:cNvSpPr>
          <p:nvPr>
            <p:ph type="body" idx="1"/>
          </p:nvPr>
        </p:nvSpPr>
        <p:spPr>
          <a:xfrm>
            <a:off x="685800" y="4400550"/>
            <a:ext cx="5486400" cy="36006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365" name="Shape 36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txBox="1">
            <a:spLocks noGrp="1"/>
          </p:cNvSpPr>
          <p:nvPr>
            <p:ph type="body" idx="1"/>
          </p:nvPr>
        </p:nvSpPr>
        <p:spPr>
          <a:xfrm>
            <a:off x="685800" y="4400550"/>
            <a:ext cx="5486400" cy="36006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371" name="Shape 37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400550"/>
            <a:ext cx="5486400" cy="36006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377" name="Shape 3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 name="Shape 3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r>
              <a:rPr lang="en"/>
              <a:t>This is the (long) title of the paper. Essentially, the paper’s goal was to model the dynamics of insulin receptors. These dynamics are the chemical state the insulin receptor is in.</a:t>
            </a:r>
          </a:p>
        </p:txBody>
      </p:sp>
      <p:sp>
        <p:nvSpPr>
          <p:cNvPr id="221" name="Shape 22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txBox="1">
            <a:spLocks noGrp="1"/>
          </p:cNvSpPr>
          <p:nvPr>
            <p:ph type="body" idx="1"/>
          </p:nvPr>
        </p:nvSpPr>
        <p:spPr>
          <a:xfrm>
            <a:off x="685800" y="4400550"/>
            <a:ext cx="5486400" cy="3600600"/>
          </a:xfrm>
          <a:prstGeom prst="rect">
            <a:avLst/>
          </a:prstGeom>
          <a:noFill/>
          <a:ln>
            <a:noFill/>
          </a:ln>
        </p:spPr>
        <p:txBody>
          <a:bodyPr lIns="91425" tIns="91425" rIns="91425" bIns="91425" anchor="ctr" anchorCtr="0">
            <a:noAutofit/>
          </a:bodyPr>
          <a:lstStyle/>
          <a:p>
            <a:pPr lvl="0" rtl="0">
              <a:spcBef>
                <a:spcPts val="0"/>
              </a:spcBef>
              <a:buNone/>
            </a:pPr>
            <a:r>
              <a:rPr lang="en" sz="1000"/>
              <a:t>These are the original ordinary differential equations that model the system described in the paper. Note that there are 7 possible states that the insulin receptor can be in--the x1, x2, and x3 represent the membrane states, and x4, x5, x6, and x7 are internalized states. A key assumption of this model is that the insulin concentration in the system is constant.</a:t>
            </a:r>
          </a:p>
        </p:txBody>
      </p:sp>
      <p:sp>
        <p:nvSpPr>
          <p:cNvPr id="227" name="Shape 2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F5DAA1AB-8546-D945-99C0-ADE8D5384877}" type="slidenum">
              <a:rPr lang="en-US" smtClean="0"/>
              <a:t>4</a:t>
            </a:fld>
            <a:endParaRPr lang="en-US"/>
          </a:p>
        </p:txBody>
      </p:sp>
    </p:spTree>
    <p:extLst>
      <p:ext uri="{BB962C8B-B14F-4D97-AF65-F5344CB8AC3E}">
        <p14:creationId xmlns:p14="http://schemas.microsoft.com/office/powerpoint/2010/main" val="2033924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F5DAA1AB-8546-D945-99C0-ADE8D5384877}" type="slidenum">
              <a:rPr lang="en-US" smtClean="0"/>
              <a:t>5</a:t>
            </a:fld>
            <a:endParaRPr lang="en-US"/>
          </a:p>
        </p:txBody>
      </p:sp>
    </p:spTree>
    <p:extLst>
      <p:ext uri="{BB962C8B-B14F-4D97-AF65-F5344CB8AC3E}">
        <p14:creationId xmlns:p14="http://schemas.microsoft.com/office/powerpoint/2010/main" val="1024245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F5DAA1AB-8546-D945-99C0-ADE8D5384877}" type="slidenum">
              <a:rPr lang="en-US" smtClean="0"/>
              <a:t>6</a:t>
            </a:fld>
            <a:endParaRPr lang="en-US"/>
          </a:p>
        </p:txBody>
      </p:sp>
    </p:spTree>
    <p:extLst>
      <p:ext uri="{BB962C8B-B14F-4D97-AF65-F5344CB8AC3E}">
        <p14:creationId xmlns:p14="http://schemas.microsoft.com/office/powerpoint/2010/main" val="2064668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F5DAA1AB-8546-D945-99C0-ADE8D5384877}" type="slidenum">
              <a:rPr lang="en-US" smtClean="0"/>
              <a:t>7</a:t>
            </a:fld>
            <a:endParaRPr lang="en-US"/>
          </a:p>
        </p:txBody>
      </p:sp>
    </p:spTree>
    <p:extLst>
      <p:ext uri="{BB962C8B-B14F-4D97-AF65-F5344CB8AC3E}">
        <p14:creationId xmlns:p14="http://schemas.microsoft.com/office/powerpoint/2010/main" val="466884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302" name="Shape 30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flipH="1">
            <a:off x="8246400" y="4245875"/>
            <a:ext cx="897600" cy="897600"/>
          </a:xfrm>
          <a:prstGeom prst="round1Rect">
            <a:avLst>
              <a:gd name="adj" fmla="val 16667"/>
            </a:avLst>
          </a:prstGeom>
          <a:solidFill>
            <a:schemeClr val="lt1">
              <a:alpha val="68080"/>
            </a:schemeClr>
          </a:solidFill>
          <a:ln>
            <a:noFill/>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13" name="Shape 13"/>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4" name="Shape 14"/>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75500" y="1258525"/>
            <a:ext cx="8222100" cy="1963500"/>
          </a:xfrm>
          <a:prstGeom prst="rect">
            <a:avLst/>
          </a:prstGeom>
        </p:spPr>
        <p:txBody>
          <a:bodyPr lIns="91425" tIns="91425" rIns="91425" bIns="91425" anchor="b" anchorCtr="0"/>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a:endParaRPr/>
          </a:p>
        </p:txBody>
      </p:sp>
      <p:sp>
        <p:nvSpPr>
          <p:cNvPr id="59" name="Shape 59"/>
          <p:cNvSpPr txBox="1">
            <a:spLocks noGrp="1"/>
          </p:cNvSpPr>
          <p:nvPr>
            <p:ph type="body" idx="1"/>
          </p:nvPr>
        </p:nvSpPr>
        <p:spPr>
          <a:xfrm>
            <a:off x="475500" y="3304625"/>
            <a:ext cx="82221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60" name="Shape 60"/>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628650" y="273843"/>
            <a:ext cx="7886700" cy="994200"/>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71" name="Shape 71"/>
          <p:cNvSpPr txBox="1">
            <a:spLocks noGrp="1"/>
          </p:cNvSpPr>
          <p:nvPr>
            <p:ph type="body" idx="1"/>
          </p:nvPr>
        </p:nvSpPr>
        <p:spPr>
          <a:xfrm>
            <a:off x="628650" y="1369218"/>
            <a:ext cx="3886200" cy="3263400"/>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body" idx="2"/>
          </p:nvPr>
        </p:nvSpPr>
        <p:spPr>
          <a:xfrm>
            <a:off x="4629150" y="1369218"/>
            <a:ext cx="3886200" cy="3263400"/>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lvl="0" indent="0" algn="l"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ftr" idx="11"/>
          </p:nvPr>
        </p:nvSpPr>
        <p:spPr>
          <a:xfrm>
            <a:off x="3028950" y="4767262"/>
            <a:ext cx="3086100" cy="273900"/>
          </a:xfrm>
          <a:prstGeom prst="rect">
            <a:avLst/>
          </a:prstGeom>
          <a:noFill/>
          <a:ln>
            <a:noFill/>
          </a:ln>
        </p:spPr>
        <p:txBody>
          <a:bodyPr lIns="68575" tIns="68575" rIns="68575" bIns="68575" anchor="ctr" anchorCtr="0"/>
          <a:lstStyle>
            <a:lvl1pPr marL="0" marR="0" lvl="0" indent="0" algn="ctr"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6"/>
        <p:cNvGrpSpPr/>
        <p:nvPr/>
      </p:nvGrpSpPr>
      <p:grpSpPr>
        <a:xfrm>
          <a:off x="0" y="0"/>
          <a:ext cx="0" cy="0"/>
          <a:chOff x="0" y="0"/>
          <a:chExt cx="0" cy="0"/>
        </a:xfrm>
      </p:grpSpPr>
      <p:sp>
        <p:nvSpPr>
          <p:cNvPr id="77" name="Shape 77"/>
          <p:cNvSpPr txBox="1">
            <a:spLocks noGrp="1"/>
          </p:cNvSpPr>
          <p:nvPr>
            <p:ph type="ctrTitle"/>
          </p:nvPr>
        </p:nvSpPr>
        <p:spPr>
          <a:xfrm>
            <a:off x="1143000" y="841772"/>
            <a:ext cx="6858000" cy="1790700"/>
          </a:xfrm>
          <a:prstGeom prst="rect">
            <a:avLst/>
          </a:prstGeom>
          <a:noFill/>
          <a:ln>
            <a:noFill/>
          </a:ln>
        </p:spPr>
        <p:txBody>
          <a:bodyPr lIns="68575" tIns="68575" rIns="68575" bIns="68575" anchor="b" anchorCtr="0"/>
          <a:lstStyle>
            <a:lvl1pPr marL="0" marR="0" lvl="0" indent="0" algn="ctr" rtl="0">
              <a:lnSpc>
                <a:spcPct val="90000"/>
              </a:lnSpc>
              <a:spcBef>
                <a:spcPts val="0"/>
              </a:spcBef>
              <a:buClr>
                <a:schemeClr val="dk1"/>
              </a:buClr>
              <a:buFont typeface="Calibri"/>
              <a:buNone/>
              <a:defRPr sz="4500" b="0" i="0" u="none" strike="noStrike" cap="none">
                <a:solidFill>
                  <a:schemeClr val="dk1"/>
                </a:solidFill>
                <a:latin typeface="Calibri"/>
                <a:ea typeface="Calibri"/>
                <a:cs typeface="Calibri"/>
                <a:sym typeface="Calibri"/>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78" name="Shape 78"/>
          <p:cNvSpPr txBox="1">
            <a:spLocks noGrp="1"/>
          </p:cNvSpPr>
          <p:nvPr>
            <p:ph type="subTitle" idx="1"/>
          </p:nvPr>
        </p:nvSpPr>
        <p:spPr>
          <a:xfrm>
            <a:off x="1143000" y="2701528"/>
            <a:ext cx="6858000" cy="1241700"/>
          </a:xfrm>
          <a:prstGeom prst="rect">
            <a:avLst/>
          </a:prstGeom>
          <a:noFill/>
          <a:ln>
            <a:noFill/>
          </a:ln>
        </p:spPr>
        <p:txBody>
          <a:bodyPr lIns="68575" tIns="68575" rIns="68575" bIns="68575" anchor="t" anchorCtr="0"/>
          <a:lstStyle>
            <a:lvl1pPr marL="0" marR="0" lvl="0" indent="0" algn="ctr" rtl="0">
              <a:lnSpc>
                <a:spcPct val="90000"/>
              </a:lnSpc>
              <a:spcBef>
                <a:spcPts val="800"/>
              </a:spcBef>
              <a:buClr>
                <a:schemeClr val="dk1"/>
              </a:buClr>
              <a:buFont typeface="Arial"/>
              <a:buNone/>
              <a:defRPr sz="1800" b="0" i="0" u="none" strike="noStrike" cap="none">
                <a:solidFill>
                  <a:schemeClr val="dk1"/>
                </a:solidFill>
                <a:latin typeface="Calibri"/>
                <a:ea typeface="Calibri"/>
                <a:cs typeface="Calibri"/>
                <a:sym typeface="Calibri"/>
              </a:defRPr>
            </a:lvl1pPr>
            <a:lvl2pPr marL="342900" marR="0" lvl="1" indent="0" algn="ctr" rtl="0">
              <a:lnSpc>
                <a:spcPct val="90000"/>
              </a:lnSpc>
              <a:spcBef>
                <a:spcPts val="400"/>
              </a:spcBef>
              <a:buClr>
                <a:schemeClr val="dk1"/>
              </a:buClr>
              <a:buFont typeface="Arial"/>
              <a:buNone/>
              <a:defRPr sz="1500" b="0" i="0" u="none" strike="noStrike" cap="none">
                <a:solidFill>
                  <a:schemeClr val="dk1"/>
                </a:solidFill>
                <a:latin typeface="Calibri"/>
                <a:ea typeface="Calibri"/>
                <a:cs typeface="Calibri"/>
                <a:sym typeface="Calibri"/>
              </a:defRPr>
            </a:lvl2pPr>
            <a:lvl3pPr marL="685800" marR="0" lvl="2" indent="0" algn="ctr" rtl="0">
              <a:lnSpc>
                <a:spcPct val="90000"/>
              </a:lnSpc>
              <a:spcBef>
                <a:spcPts val="400"/>
              </a:spcBef>
              <a:buClr>
                <a:schemeClr val="dk1"/>
              </a:buClr>
              <a:buFont typeface="Arial"/>
              <a:buNone/>
              <a:defRPr sz="140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400"/>
              </a:spcBef>
              <a:buClr>
                <a:schemeClr val="dk1"/>
              </a:buClr>
              <a:buFont typeface="Arial"/>
              <a:buNone/>
              <a:defRPr sz="1200" b="0" i="0" u="none" strike="noStrike" cap="none">
                <a:solidFill>
                  <a:schemeClr val="dk1"/>
                </a:solidFill>
                <a:latin typeface="Calibri"/>
                <a:ea typeface="Calibri"/>
                <a:cs typeface="Calibri"/>
                <a:sym typeface="Calibri"/>
              </a:defRPr>
            </a:lvl4pPr>
            <a:lvl5pPr marL="1371600" marR="0" lvl="4" indent="0" algn="ctr" rtl="0">
              <a:lnSpc>
                <a:spcPct val="90000"/>
              </a:lnSpc>
              <a:spcBef>
                <a:spcPts val="400"/>
              </a:spcBef>
              <a:buClr>
                <a:schemeClr val="dk1"/>
              </a:buClr>
              <a:buFont typeface="Arial"/>
              <a:buNone/>
              <a:defRPr sz="1200" b="0" i="0" u="none" strike="noStrike" cap="none">
                <a:solidFill>
                  <a:schemeClr val="dk1"/>
                </a:solidFill>
                <a:latin typeface="Calibri"/>
                <a:ea typeface="Calibri"/>
                <a:cs typeface="Calibri"/>
                <a:sym typeface="Calibri"/>
              </a:defRPr>
            </a:lvl5pPr>
            <a:lvl6pPr marL="1714500" marR="0" lvl="5" indent="0" algn="ctr" rtl="0">
              <a:lnSpc>
                <a:spcPct val="90000"/>
              </a:lnSpc>
              <a:spcBef>
                <a:spcPts val="400"/>
              </a:spcBef>
              <a:buClr>
                <a:schemeClr val="dk1"/>
              </a:buClr>
              <a:buFont typeface="Arial"/>
              <a:buNone/>
              <a:defRPr sz="1200" b="0" i="0" u="none" strike="noStrike" cap="none">
                <a:solidFill>
                  <a:schemeClr val="dk1"/>
                </a:solidFill>
                <a:latin typeface="Calibri"/>
                <a:ea typeface="Calibri"/>
                <a:cs typeface="Calibri"/>
                <a:sym typeface="Calibri"/>
              </a:defRPr>
            </a:lvl6pPr>
            <a:lvl7pPr marL="2057400" marR="0" lvl="6" indent="0" algn="ctr" rtl="0">
              <a:lnSpc>
                <a:spcPct val="90000"/>
              </a:lnSpc>
              <a:spcBef>
                <a:spcPts val="400"/>
              </a:spcBef>
              <a:buClr>
                <a:schemeClr val="dk1"/>
              </a:buClr>
              <a:buFont typeface="Arial"/>
              <a:buNone/>
              <a:defRPr sz="1200" b="0" i="0" u="none" strike="noStrike" cap="none">
                <a:solidFill>
                  <a:schemeClr val="dk1"/>
                </a:solidFill>
                <a:latin typeface="Calibri"/>
                <a:ea typeface="Calibri"/>
                <a:cs typeface="Calibri"/>
                <a:sym typeface="Calibri"/>
              </a:defRPr>
            </a:lvl7pPr>
            <a:lvl8pPr marL="2400300" marR="0" lvl="7" indent="0" algn="ctr" rtl="0">
              <a:lnSpc>
                <a:spcPct val="90000"/>
              </a:lnSpc>
              <a:spcBef>
                <a:spcPts val="400"/>
              </a:spcBef>
              <a:buClr>
                <a:schemeClr val="dk1"/>
              </a:buClr>
              <a:buFont typeface="Arial"/>
              <a:buNone/>
              <a:defRPr sz="1200" b="0" i="0" u="none" strike="noStrike" cap="none">
                <a:solidFill>
                  <a:schemeClr val="dk1"/>
                </a:solidFill>
                <a:latin typeface="Calibri"/>
                <a:ea typeface="Calibri"/>
                <a:cs typeface="Calibri"/>
                <a:sym typeface="Calibri"/>
              </a:defRPr>
            </a:lvl8pPr>
            <a:lvl9pPr marL="2743200" marR="0" lvl="8" indent="0" algn="ctr" rtl="0">
              <a:lnSpc>
                <a:spcPct val="90000"/>
              </a:lnSpc>
              <a:spcBef>
                <a:spcPts val="400"/>
              </a:spcBef>
              <a:buClr>
                <a:schemeClr val="dk1"/>
              </a:buClr>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ftr" idx="11"/>
          </p:nvPr>
        </p:nvSpPr>
        <p:spPr>
          <a:xfrm>
            <a:off x="3028950" y="4767262"/>
            <a:ext cx="3086100" cy="273900"/>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628650" y="273843"/>
            <a:ext cx="7886700" cy="994200"/>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84" name="Shape 84"/>
          <p:cNvSpPr txBox="1">
            <a:spLocks noGrp="1"/>
          </p:cNvSpPr>
          <p:nvPr>
            <p:ph type="body" idx="1"/>
          </p:nvPr>
        </p:nvSpPr>
        <p:spPr>
          <a:xfrm>
            <a:off x="628650" y="1369218"/>
            <a:ext cx="7886700" cy="3263400"/>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86" name="Shape 86"/>
          <p:cNvSpPr txBox="1">
            <a:spLocks noGrp="1"/>
          </p:cNvSpPr>
          <p:nvPr>
            <p:ph type="ftr" idx="11"/>
          </p:nvPr>
        </p:nvSpPr>
        <p:spPr>
          <a:xfrm>
            <a:off x="3028950" y="4767262"/>
            <a:ext cx="3086100" cy="273900"/>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623887" y="1282303"/>
            <a:ext cx="7886700" cy="2139600"/>
          </a:xfrm>
          <a:prstGeom prst="rect">
            <a:avLst/>
          </a:prstGeom>
          <a:noFill/>
          <a:ln>
            <a:noFill/>
          </a:ln>
        </p:spPr>
        <p:txBody>
          <a:bodyPr lIns="68575" tIns="68575" rIns="68575" bIns="68575" anchor="b" anchorCtr="0"/>
          <a:lstStyle>
            <a:lvl1pPr marL="0" marR="0" lvl="0" indent="0" algn="l" rtl="0">
              <a:lnSpc>
                <a:spcPct val="90000"/>
              </a:lnSpc>
              <a:spcBef>
                <a:spcPts val="0"/>
              </a:spcBef>
              <a:buClr>
                <a:schemeClr val="dk1"/>
              </a:buClr>
              <a:buFont typeface="Calibri"/>
              <a:buNone/>
              <a:defRPr sz="4500" b="0" i="0" u="none" strike="noStrike" cap="none">
                <a:solidFill>
                  <a:schemeClr val="dk1"/>
                </a:solidFill>
                <a:latin typeface="Calibri"/>
                <a:ea typeface="Calibri"/>
                <a:cs typeface="Calibri"/>
                <a:sym typeface="Calibri"/>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90" name="Shape 90"/>
          <p:cNvSpPr txBox="1">
            <a:spLocks noGrp="1"/>
          </p:cNvSpPr>
          <p:nvPr>
            <p:ph type="body" idx="1"/>
          </p:nvPr>
        </p:nvSpPr>
        <p:spPr>
          <a:xfrm>
            <a:off x="623887" y="3442097"/>
            <a:ext cx="7886700" cy="1125300"/>
          </a:xfrm>
          <a:prstGeom prst="rect">
            <a:avLst/>
          </a:prstGeom>
          <a:noFill/>
          <a:ln>
            <a:noFill/>
          </a:ln>
        </p:spPr>
        <p:txBody>
          <a:bodyPr lIns="68575" tIns="68575" rIns="68575" bIns="68575" anchor="t" anchorCtr="0"/>
          <a:lstStyle>
            <a:lvl1pPr marL="0" marR="0" lvl="0" indent="0" algn="l" rtl="0">
              <a:lnSpc>
                <a:spcPct val="90000"/>
              </a:lnSpc>
              <a:spcBef>
                <a:spcPts val="800"/>
              </a:spcBef>
              <a:buClr>
                <a:srgbClr val="888888"/>
              </a:buClr>
              <a:buFont typeface="Arial"/>
              <a:buNone/>
              <a:defRPr sz="1800" b="0" i="0" u="none" strike="noStrike" cap="none">
                <a:solidFill>
                  <a:srgbClr val="888888"/>
                </a:solidFill>
                <a:latin typeface="Calibri"/>
                <a:ea typeface="Calibri"/>
                <a:cs typeface="Calibri"/>
                <a:sym typeface="Calibri"/>
              </a:defRPr>
            </a:lvl1pPr>
            <a:lvl2pPr marL="342900" marR="0" lvl="1" indent="0" algn="l" rtl="0">
              <a:lnSpc>
                <a:spcPct val="90000"/>
              </a:lnSpc>
              <a:spcBef>
                <a:spcPts val="400"/>
              </a:spcBef>
              <a:buClr>
                <a:srgbClr val="888888"/>
              </a:buClr>
              <a:buFont typeface="Arial"/>
              <a:buNone/>
              <a:defRPr sz="1500" b="0" i="0" u="none" strike="noStrike" cap="none">
                <a:solidFill>
                  <a:srgbClr val="888888"/>
                </a:solidFill>
                <a:latin typeface="Calibri"/>
                <a:ea typeface="Calibri"/>
                <a:cs typeface="Calibri"/>
                <a:sym typeface="Calibri"/>
              </a:defRPr>
            </a:lvl2pPr>
            <a:lvl3pPr marL="685800" marR="0" lvl="2" indent="0" algn="l" rtl="0">
              <a:lnSpc>
                <a:spcPct val="90000"/>
              </a:lnSpc>
              <a:spcBef>
                <a:spcPts val="400"/>
              </a:spcBef>
              <a:buClr>
                <a:srgbClr val="888888"/>
              </a:buClr>
              <a:buFont typeface="Arial"/>
              <a:buNone/>
              <a:defRPr sz="1400" b="0" i="0" u="none" strike="noStrike" cap="none">
                <a:solidFill>
                  <a:srgbClr val="888888"/>
                </a:solidFill>
                <a:latin typeface="Calibri"/>
                <a:ea typeface="Calibri"/>
                <a:cs typeface="Calibri"/>
                <a:sym typeface="Calibri"/>
              </a:defRPr>
            </a:lvl3pPr>
            <a:lvl4pPr marL="1028700" marR="0" lvl="3" indent="0" algn="l" rtl="0">
              <a:lnSpc>
                <a:spcPct val="90000"/>
              </a:lnSpc>
              <a:spcBef>
                <a:spcPts val="400"/>
              </a:spcBef>
              <a:buClr>
                <a:srgbClr val="888888"/>
              </a:buClr>
              <a:buFont typeface="Arial"/>
              <a:buNone/>
              <a:defRPr sz="1200" b="0" i="0" u="none" strike="noStrike" cap="none">
                <a:solidFill>
                  <a:srgbClr val="888888"/>
                </a:solidFill>
                <a:latin typeface="Calibri"/>
                <a:ea typeface="Calibri"/>
                <a:cs typeface="Calibri"/>
                <a:sym typeface="Calibri"/>
              </a:defRPr>
            </a:lvl4pPr>
            <a:lvl5pPr marL="1371600" marR="0" lvl="4" indent="0" algn="l" rtl="0">
              <a:lnSpc>
                <a:spcPct val="90000"/>
              </a:lnSpc>
              <a:spcBef>
                <a:spcPts val="400"/>
              </a:spcBef>
              <a:buClr>
                <a:srgbClr val="888888"/>
              </a:buClr>
              <a:buFont typeface="Arial"/>
              <a:buNone/>
              <a:defRPr sz="1200" b="0" i="0" u="none" strike="noStrike" cap="none">
                <a:solidFill>
                  <a:srgbClr val="888888"/>
                </a:solidFill>
                <a:latin typeface="Calibri"/>
                <a:ea typeface="Calibri"/>
                <a:cs typeface="Calibri"/>
                <a:sym typeface="Calibri"/>
              </a:defRPr>
            </a:lvl5pPr>
            <a:lvl6pPr marL="1714500" marR="0" lvl="5" indent="0" algn="l" rtl="0">
              <a:lnSpc>
                <a:spcPct val="90000"/>
              </a:lnSpc>
              <a:spcBef>
                <a:spcPts val="400"/>
              </a:spcBef>
              <a:buClr>
                <a:srgbClr val="888888"/>
              </a:buClr>
              <a:buFont typeface="Arial"/>
              <a:buNone/>
              <a:defRPr sz="1200" b="0" i="0" u="none" strike="noStrike" cap="none">
                <a:solidFill>
                  <a:srgbClr val="888888"/>
                </a:solidFill>
                <a:latin typeface="Calibri"/>
                <a:ea typeface="Calibri"/>
                <a:cs typeface="Calibri"/>
                <a:sym typeface="Calibri"/>
              </a:defRPr>
            </a:lvl6pPr>
            <a:lvl7pPr marL="2057400" marR="0" lvl="6" indent="0" algn="l" rtl="0">
              <a:lnSpc>
                <a:spcPct val="90000"/>
              </a:lnSpc>
              <a:spcBef>
                <a:spcPts val="400"/>
              </a:spcBef>
              <a:buClr>
                <a:srgbClr val="888888"/>
              </a:buClr>
              <a:buFont typeface="Arial"/>
              <a:buNone/>
              <a:defRPr sz="1200" b="0" i="0" u="none" strike="noStrike" cap="none">
                <a:solidFill>
                  <a:srgbClr val="888888"/>
                </a:solidFill>
                <a:latin typeface="Calibri"/>
                <a:ea typeface="Calibri"/>
                <a:cs typeface="Calibri"/>
                <a:sym typeface="Calibri"/>
              </a:defRPr>
            </a:lvl7pPr>
            <a:lvl8pPr marL="2400300" marR="0" lvl="7" indent="0" algn="l" rtl="0">
              <a:lnSpc>
                <a:spcPct val="90000"/>
              </a:lnSpc>
              <a:spcBef>
                <a:spcPts val="400"/>
              </a:spcBef>
              <a:buClr>
                <a:srgbClr val="888888"/>
              </a:buClr>
              <a:buFont typeface="Arial"/>
              <a:buNone/>
              <a:defRPr sz="1200" b="0" i="0" u="none" strike="noStrike" cap="none">
                <a:solidFill>
                  <a:srgbClr val="888888"/>
                </a:solidFill>
                <a:latin typeface="Calibri"/>
                <a:ea typeface="Calibri"/>
                <a:cs typeface="Calibri"/>
                <a:sym typeface="Calibri"/>
              </a:defRPr>
            </a:lvl8pPr>
            <a:lvl9pPr marL="2743200" marR="0" lvl="8" indent="0" algn="l" rtl="0">
              <a:lnSpc>
                <a:spcPct val="90000"/>
              </a:lnSpc>
              <a:spcBef>
                <a:spcPts val="400"/>
              </a:spcBef>
              <a:buClr>
                <a:srgbClr val="888888"/>
              </a:buClr>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91" name="Shape 91"/>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92" name="Shape 92"/>
          <p:cNvSpPr txBox="1">
            <a:spLocks noGrp="1"/>
          </p:cNvSpPr>
          <p:nvPr>
            <p:ph type="ftr" idx="11"/>
          </p:nvPr>
        </p:nvSpPr>
        <p:spPr>
          <a:xfrm>
            <a:off x="3028950" y="4767262"/>
            <a:ext cx="3086100" cy="273900"/>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93" name="Shape 93"/>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629840" y="273843"/>
            <a:ext cx="7886700" cy="994200"/>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96" name="Shape 96"/>
          <p:cNvSpPr txBox="1">
            <a:spLocks noGrp="1"/>
          </p:cNvSpPr>
          <p:nvPr>
            <p:ph type="body" idx="1"/>
          </p:nvPr>
        </p:nvSpPr>
        <p:spPr>
          <a:xfrm>
            <a:off x="629840" y="1260872"/>
            <a:ext cx="3868500" cy="617999"/>
          </a:xfrm>
          <a:prstGeom prst="rect">
            <a:avLst/>
          </a:prstGeom>
          <a:noFill/>
          <a:ln>
            <a:noFill/>
          </a:ln>
        </p:spPr>
        <p:txBody>
          <a:bodyPr lIns="68575" tIns="68575" rIns="68575" bIns="68575" anchor="b" anchorCtr="0"/>
          <a:lstStyle>
            <a:lvl1pPr marL="0" marR="0" lvl="0" indent="0" algn="l" rtl="0">
              <a:lnSpc>
                <a:spcPct val="90000"/>
              </a:lnSpc>
              <a:spcBef>
                <a:spcPts val="800"/>
              </a:spcBef>
              <a:buClr>
                <a:schemeClr val="dk1"/>
              </a:buClr>
              <a:buFont typeface="Arial"/>
              <a:buNone/>
              <a:defRPr sz="1800" b="1"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Font typeface="Arial"/>
              <a:buNone/>
              <a:defRPr sz="1500" b="1"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Font typeface="Arial"/>
              <a:buNone/>
              <a:defRPr sz="1400" b="1"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97" name="Shape 97"/>
          <p:cNvSpPr txBox="1">
            <a:spLocks noGrp="1"/>
          </p:cNvSpPr>
          <p:nvPr>
            <p:ph type="body" idx="2"/>
          </p:nvPr>
        </p:nvSpPr>
        <p:spPr>
          <a:xfrm>
            <a:off x="629840" y="1878806"/>
            <a:ext cx="3868500" cy="2763300"/>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8" name="Shape 98"/>
          <p:cNvSpPr txBox="1">
            <a:spLocks noGrp="1"/>
          </p:cNvSpPr>
          <p:nvPr>
            <p:ph type="body" idx="3"/>
          </p:nvPr>
        </p:nvSpPr>
        <p:spPr>
          <a:xfrm>
            <a:off x="4629150" y="1260872"/>
            <a:ext cx="3887400" cy="617999"/>
          </a:xfrm>
          <a:prstGeom prst="rect">
            <a:avLst/>
          </a:prstGeom>
          <a:noFill/>
          <a:ln>
            <a:noFill/>
          </a:ln>
        </p:spPr>
        <p:txBody>
          <a:bodyPr lIns="68575" tIns="68575" rIns="68575" bIns="68575" anchor="b" anchorCtr="0"/>
          <a:lstStyle>
            <a:lvl1pPr marL="0" marR="0" lvl="0" indent="0" algn="l" rtl="0">
              <a:lnSpc>
                <a:spcPct val="90000"/>
              </a:lnSpc>
              <a:spcBef>
                <a:spcPts val="800"/>
              </a:spcBef>
              <a:buClr>
                <a:schemeClr val="dk1"/>
              </a:buClr>
              <a:buFont typeface="Arial"/>
              <a:buNone/>
              <a:defRPr sz="1800" b="1"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Font typeface="Arial"/>
              <a:buNone/>
              <a:defRPr sz="1500" b="1"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Font typeface="Arial"/>
              <a:buNone/>
              <a:defRPr sz="1400" b="1"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99" name="Shape 99"/>
          <p:cNvSpPr txBox="1">
            <a:spLocks noGrp="1"/>
          </p:cNvSpPr>
          <p:nvPr>
            <p:ph type="body" idx="4"/>
          </p:nvPr>
        </p:nvSpPr>
        <p:spPr>
          <a:xfrm>
            <a:off x="4629150" y="1878806"/>
            <a:ext cx="3887400" cy="2763300"/>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0" name="Shape 100"/>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01" name="Shape 101"/>
          <p:cNvSpPr txBox="1">
            <a:spLocks noGrp="1"/>
          </p:cNvSpPr>
          <p:nvPr>
            <p:ph type="ftr" idx="11"/>
          </p:nvPr>
        </p:nvSpPr>
        <p:spPr>
          <a:xfrm>
            <a:off x="3028950" y="4767262"/>
            <a:ext cx="3086100" cy="273900"/>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02" name="Shape 102"/>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628650" y="273843"/>
            <a:ext cx="7886700" cy="994200"/>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105" name="Shape 105"/>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06" name="Shape 106"/>
          <p:cNvSpPr txBox="1">
            <a:spLocks noGrp="1"/>
          </p:cNvSpPr>
          <p:nvPr>
            <p:ph type="ftr" idx="11"/>
          </p:nvPr>
        </p:nvSpPr>
        <p:spPr>
          <a:xfrm>
            <a:off x="3028950" y="4767262"/>
            <a:ext cx="3086100" cy="273900"/>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07" name="Shape 107"/>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08"/>
        <p:cNvGrpSpPr/>
        <p:nvPr/>
      </p:nvGrpSpPr>
      <p:grpSpPr>
        <a:xfrm>
          <a:off x="0" y="0"/>
          <a:ext cx="0" cy="0"/>
          <a:chOff x="0" y="0"/>
          <a:chExt cx="0" cy="0"/>
        </a:xfrm>
      </p:grpSpPr>
      <p:sp>
        <p:nvSpPr>
          <p:cNvPr id="109" name="Shape 109"/>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10" name="Shape 110"/>
          <p:cNvSpPr txBox="1">
            <a:spLocks noGrp="1"/>
          </p:cNvSpPr>
          <p:nvPr>
            <p:ph type="ftr" idx="11"/>
          </p:nvPr>
        </p:nvSpPr>
        <p:spPr>
          <a:xfrm>
            <a:off x="3028950" y="4767262"/>
            <a:ext cx="3086100" cy="273900"/>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11" name="Shape 111"/>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629840" y="342900"/>
            <a:ext cx="2949000" cy="1200300"/>
          </a:xfrm>
          <a:prstGeom prst="rect">
            <a:avLst/>
          </a:prstGeom>
          <a:noFill/>
          <a:ln>
            <a:noFill/>
          </a:ln>
        </p:spPr>
        <p:txBody>
          <a:bodyPr lIns="68575" tIns="68575" rIns="68575" bIns="68575" anchor="b" anchorCtr="0"/>
          <a:lstStyle>
            <a:lvl1pPr marL="0" marR="0" lvl="0" indent="0" algn="l" rtl="0">
              <a:lnSpc>
                <a:spcPct val="90000"/>
              </a:lnSpc>
              <a:spcBef>
                <a:spcPts val="0"/>
              </a:spcBef>
              <a:buClr>
                <a:schemeClr val="dk1"/>
              </a:buClr>
              <a:buFont typeface="Calibri"/>
              <a:buNone/>
              <a:defRPr sz="2400" b="0" i="0" u="none" strike="noStrike" cap="none">
                <a:solidFill>
                  <a:schemeClr val="dk1"/>
                </a:solidFill>
                <a:latin typeface="Calibri"/>
                <a:ea typeface="Calibri"/>
                <a:cs typeface="Calibri"/>
                <a:sym typeface="Calibri"/>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114" name="Shape 114"/>
          <p:cNvSpPr txBox="1">
            <a:spLocks noGrp="1"/>
          </p:cNvSpPr>
          <p:nvPr>
            <p:ph type="body" idx="1"/>
          </p:nvPr>
        </p:nvSpPr>
        <p:spPr>
          <a:xfrm>
            <a:off x="3887390" y="740568"/>
            <a:ext cx="4629300" cy="3655200"/>
          </a:xfrm>
          <a:prstGeom prst="rect">
            <a:avLst/>
          </a:prstGeom>
          <a:noFill/>
          <a:ln>
            <a:noFill/>
          </a:ln>
        </p:spPr>
        <p:txBody>
          <a:bodyPr lIns="68575" tIns="68575" rIns="68575" bIns="68575" anchor="t" anchorCtr="0"/>
          <a:lstStyle>
            <a:lvl1pPr marL="177800" marR="0" lvl="0" indent="-25400" algn="l" rtl="0">
              <a:lnSpc>
                <a:spcPct val="90000"/>
              </a:lnSpc>
              <a:spcBef>
                <a:spcPts val="8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520700" marR="0" lvl="1" indent="-38100" algn="l" rtl="0">
              <a:lnSpc>
                <a:spcPct val="90000"/>
              </a:lnSpc>
              <a:spcBef>
                <a:spcPts val="4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2pPr>
            <a:lvl3pPr marL="863600" marR="0" lvl="2"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06500" marR="0" lvl="3"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4pPr>
            <a:lvl5pPr marL="1549400" marR="0" lvl="4"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5pPr>
            <a:lvl6pPr marL="1892300" marR="0" lvl="5"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6pPr>
            <a:lvl7pPr marL="2235200" marR="0" lvl="6"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7pPr>
            <a:lvl8pPr marL="2578100" marR="0" lvl="7"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8pPr>
            <a:lvl9pPr marL="2921000" marR="0" lvl="8"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15" name="Shape 115"/>
          <p:cNvSpPr txBox="1">
            <a:spLocks noGrp="1"/>
          </p:cNvSpPr>
          <p:nvPr>
            <p:ph type="body" idx="2"/>
          </p:nvPr>
        </p:nvSpPr>
        <p:spPr>
          <a:xfrm>
            <a:off x="629840" y="1543050"/>
            <a:ext cx="2949000" cy="2858700"/>
          </a:xfrm>
          <a:prstGeom prst="rect">
            <a:avLst/>
          </a:prstGeom>
          <a:noFill/>
          <a:ln>
            <a:noFill/>
          </a:ln>
        </p:spPr>
        <p:txBody>
          <a:bodyPr lIns="68575" tIns="68575" rIns="68575" bIns="68575" anchor="t" anchorCtr="0"/>
          <a:lstStyle>
            <a:lvl1pPr marL="0" marR="0" lvl="0" indent="0" algn="l" rtl="0">
              <a:lnSpc>
                <a:spcPct val="90000"/>
              </a:lnSpc>
              <a:spcBef>
                <a:spcPts val="800"/>
              </a:spcBef>
              <a:buClr>
                <a:schemeClr val="dk1"/>
              </a:buClr>
              <a:buFont typeface="Arial"/>
              <a:buNone/>
              <a:defRPr sz="12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Font typeface="Arial"/>
              <a:buNone/>
              <a:defRPr sz="1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Font typeface="Arial"/>
              <a:buNone/>
              <a:defRPr sz="9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16" name="Shape 116"/>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17" name="Shape 117"/>
          <p:cNvSpPr txBox="1">
            <a:spLocks noGrp="1"/>
          </p:cNvSpPr>
          <p:nvPr>
            <p:ph type="ftr" idx="11"/>
          </p:nvPr>
        </p:nvSpPr>
        <p:spPr>
          <a:xfrm>
            <a:off x="3028950" y="4767262"/>
            <a:ext cx="3086100" cy="273900"/>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18" name="Shape 118"/>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60950" y="2065350"/>
            <a:ext cx="8222100" cy="1012800"/>
          </a:xfrm>
          <a:prstGeom prst="rect">
            <a:avLst/>
          </a:prstGeom>
        </p:spPr>
        <p:txBody>
          <a:bodyPr lIns="91425" tIns="91425" rIns="91425" bIns="91425" anchor="ctr" anchorCtr="0"/>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a:endParaRPr/>
          </a:p>
        </p:txBody>
      </p:sp>
      <p:sp>
        <p:nvSpPr>
          <p:cNvPr id="17" name="Shape 17"/>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629840" y="342900"/>
            <a:ext cx="2949000" cy="1200300"/>
          </a:xfrm>
          <a:prstGeom prst="rect">
            <a:avLst/>
          </a:prstGeom>
          <a:noFill/>
          <a:ln>
            <a:noFill/>
          </a:ln>
        </p:spPr>
        <p:txBody>
          <a:bodyPr lIns="68575" tIns="68575" rIns="68575" bIns="68575" anchor="b" anchorCtr="0"/>
          <a:lstStyle>
            <a:lvl1pPr marL="0" marR="0" lvl="0" indent="0" algn="l" rtl="0">
              <a:lnSpc>
                <a:spcPct val="90000"/>
              </a:lnSpc>
              <a:spcBef>
                <a:spcPts val="0"/>
              </a:spcBef>
              <a:buClr>
                <a:schemeClr val="dk1"/>
              </a:buClr>
              <a:buFont typeface="Calibri"/>
              <a:buNone/>
              <a:defRPr sz="2400" b="0" i="0" u="none" strike="noStrike" cap="none">
                <a:solidFill>
                  <a:schemeClr val="dk1"/>
                </a:solidFill>
                <a:latin typeface="Calibri"/>
                <a:ea typeface="Calibri"/>
                <a:cs typeface="Calibri"/>
                <a:sym typeface="Calibri"/>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121" name="Shape 121"/>
          <p:cNvSpPr>
            <a:spLocks noGrp="1"/>
          </p:cNvSpPr>
          <p:nvPr>
            <p:ph type="pic" idx="2"/>
          </p:nvPr>
        </p:nvSpPr>
        <p:spPr>
          <a:xfrm>
            <a:off x="3887390" y="740568"/>
            <a:ext cx="4629300" cy="3655200"/>
          </a:xfrm>
          <a:prstGeom prst="rect">
            <a:avLst/>
          </a:prstGeom>
          <a:noFill/>
          <a:ln>
            <a:noFill/>
          </a:ln>
        </p:spPr>
        <p:txBody>
          <a:bodyPr lIns="68575" tIns="68575" rIns="68575" bIns="68575" anchor="t" anchorCtr="0"/>
          <a:lstStyle>
            <a:lvl1pPr marL="0" marR="0" lvl="0" indent="0" algn="l" rtl="0">
              <a:lnSpc>
                <a:spcPct val="90000"/>
              </a:lnSpc>
              <a:spcBef>
                <a:spcPts val="800"/>
              </a:spcBef>
              <a:buClr>
                <a:schemeClr val="dk1"/>
              </a:buClr>
              <a:buSzPct val="45833"/>
              <a:buFont typeface="Arial"/>
              <a:buNone/>
              <a:defRPr sz="24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SzPct val="52380"/>
              <a:buFont typeface="Arial"/>
              <a:buNone/>
              <a:defRPr sz="2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SzPct val="61111"/>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22" name="Shape 122"/>
          <p:cNvSpPr txBox="1">
            <a:spLocks noGrp="1"/>
          </p:cNvSpPr>
          <p:nvPr>
            <p:ph type="body" idx="1"/>
          </p:nvPr>
        </p:nvSpPr>
        <p:spPr>
          <a:xfrm>
            <a:off x="629840" y="1543050"/>
            <a:ext cx="2949000" cy="2858700"/>
          </a:xfrm>
          <a:prstGeom prst="rect">
            <a:avLst/>
          </a:prstGeom>
          <a:noFill/>
          <a:ln>
            <a:noFill/>
          </a:ln>
        </p:spPr>
        <p:txBody>
          <a:bodyPr lIns="68575" tIns="68575" rIns="68575" bIns="68575" anchor="t" anchorCtr="0"/>
          <a:lstStyle>
            <a:lvl1pPr marL="0" marR="0" lvl="0" indent="0" algn="l" rtl="0">
              <a:lnSpc>
                <a:spcPct val="90000"/>
              </a:lnSpc>
              <a:spcBef>
                <a:spcPts val="800"/>
              </a:spcBef>
              <a:buClr>
                <a:schemeClr val="dk1"/>
              </a:buClr>
              <a:buFont typeface="Arial"/>
              <a:buNone/>
              <a:defRPr sz="12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Font typeface="Arial"/>
              <a:buNone/>
              <a:defRPr sz="1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Font typeface="Arial"/>
              <a:buNone/>
              <a:defRPr sz="9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23" name="Shape 123"/>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24" name="Shape 124"/>
          <p:cNvSpPr txBox="1">
            <a:spLocks noGrp="1"/>
          </p:cNvSpPr>
          <p:nvPr>
            <p:ph type="ftr" idx="11"/>
          </p:nvPr>
        </p:nvSpPr>
        <p:spPr>
          <a:xfrm>
            <a:off x="3028950" y="4767262"/>
            <a:ext cx="3086100" cy="273900"/>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25" name="Shape 125"/>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628650" y="273843"/>
            <a:ext cx="7886700" cy="994200"/>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128" name="Shape 128"/>
          <p:cNvSpPr txBox="1">
            <a:spLocks noGrp="1"/>
          </p:cNvSpPr>
          <p:nvPr>
            <p:ph type="body" idx="1"/>
          </p:nvPr>
        </p:nvSpPr>
        <p:spPr>
          <a:xfrm rot="5400000">
            <a:off x="2940300" y="-942431"/>
            <a:ext cx="3263400" cy="7886700"/>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9" name="Shape 129"/>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30" name="Shape 130"/>
          <p:cNvSpPr txBox="1">
            <a:spLocks noGrp="1"/>
          </p:cNvSpPr>
          <p:nvPr>
            <p:ph type="ftr" idx="11"/>
          </p:nvPr>
        </p:nvSpPr>
        <p:spPr>
          <a:xfrm>
            <a:off x="3028950" y="4767262"/>
            <a:ext cx="3086100" cy="273900"/>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31" name="Shape 131"/>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rot="5400000">
            <a:off x="5350050" y="1467543"/>
            <a:ext cx="4359000" cy="1971600"/>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134" name="Shape 134"/>
          <p:cNvSpPr txBox="1">
            <a:spLocks noGrp="1"/>
          </p:cNvSpPr>
          <p:nvPr>
            <p:ph type="body" idx="1"/>
          </p:nvPr>
        </p:nvSpPr>
        <p:spPr>
          <a:xfrm rot="5400000">
            <a:off x="1349475" y="-447056"/>
            <a:ext cx="4359000" cy="5800800"/>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35" name="Shape 135"/>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36" name="Shape 136"/>
          <p:cNvSpPr txBox="1">
            <a:spLocks noGrp="1"/>
          </p:cNvSpPr>
          <p:nvPr>
            <p:ph type="ftr" idx="11"/>
          </p:nvPr>
        </p:nvSpPr>
        <p:spPr>
          <a:xfrm>
            <a:off x="3028950" y="4767262"/>
            <a:ext cx="3086100" cy="273900"/>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37" name="Shape 137"/>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628650" y="273843"/>
            <a:ext cx="7886699" cy="994172"/>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46" name="Shape 146"/>
          <p:cNvSpPr txBox="1">
            <a:spLocks noGrp="1"/>
          </p:cNvSpPr>
          <p:nvPr>
            <p:ph type="body" idx="1"/>
          </p:nvPr>
        </p:nvSpPr>
        <p:spPr>
          <a:xfrm>
            <a:off x="628650" y="1369218"/>
            <a:ext cx="7886699" cy="3263503"/>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47" name="Shape 147"/>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48" name="Shape 148"/>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49" name="Shape 149"/>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623887" y="1282303"/>
            <a:ext cx="7886699" cy="2139552"/>
          </a:xfrm>
          <a:prstGeom prst="rect">
            <a:avLst/>
          </a:prstGeom>
          <a:noFill/>
          <a:ln>
            <a:noFill/>
          </a:ln>
        </p:spPr>
        <p:txBody>
          <a:bodyPr lIns="68575" tIns="68575" rIns="68575" bIns="68575" anchor="b" anchorCtr="0"/>
          <a:lstStyle>
            <a:lvl1pPr marL="0" marR="0" lvl="0" indent="0" algn="l" rtl="0">
              <a:lnSpc>
                <a:spcPct val="90000"/>
              </a:lnSpc>
              <a:spcBef>
                <a:spcPts val="0"/>
              </a:spcBef>
              <a:buClr>
                <a:schemeClr val="dk1"/>
              </a:buClr>
              <a:buFont typeface="Calibri"/>
              <a:buNone/>
              <a:defRPr sz="45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58" name="Shape 158"/>
          <p:cNvSpPr txBox="1">
            <a:spLocks noGrp="1"/>
          </p:cNvSpPr>
          <p:nvPr>
            <p:ph type="body" idx="1"/>
          </p:nvPr>
        </p:nvSpPr>
        <p:spPr>
          <a:xfrm>
            <a:off x="623887" y="3442097"/>
            <a:ext cx="7886699" cy="1125140"/>
          </a:xfrm>
          <a:prstGeom prst="rect">
            <a:avLst/>
          </a:prstGeom>
          <a:noFill/>
          <a:ln>
            <a:noFill/>
          </a:ln>
        </p:spPr>
        <p:txBody>
          <a:bodyPr lIns="68575" tIns="68575" rIns="68575" bIns="68575" anchor="t" anchorCtr="0"/>
          <a:lstStyle>
            <a:lvl1pPr marL="0" marR="0" lvl="0" indent="0" algn="l" rtl="0">
              <a:lnSpc>
                <a:spcPct val="90000"/>
              </a:lnSpc>
              <a:spcBef>
                <a:spcPts val="800"/>
              </a:spcBef>
              <a:buClr>
                <a:srgbClr val="888888"/>
              </a:buClr>
              <a:buFont typeface="Arial"/>
              <a:buNone/>
              <a:defRPr sz="1800" b="0" i="0" u="none" strike="noStrike" cap="none">
                <a:solidFill>
                  <a:srgbClr val="888888"/>
                </a:solidFill>
                <a:latin typeface="Calibri"/>
                <a:ea typeface="Calibri"/>
                <a:cs typeface="Calibri"/>
                <a:sym typeface="Calibri"/>
              </a:defRPr>
            </a:lvl1pPr>
            <a:lvl2pPr marL="342900" marR="0" lvl="1" indent="0" algn="l" rtl="0">
              <a:lnSpc>
                <a:spcPct val="90000"/>
              </a:lnSpc>
              <a:spcBef>
                <a:spcPts val="400"/>
              </a:spcBef>
              <a:buClr>
                <a:srgbClr val="888888"/>
              </a:buClr>
              <a:buFont typeface="Arial"/>
              <a:buNone/>
              <a:defRPr sz="1500" b="0" i="0" u="none" strike="noStrike" cap="none">
                <a:solidFill>
                  <a:srgbClr val="888888"/>
                </a:solidFill>
                <a:latin typeface="Calibri"/>
                <a:ea typeface="Calibri"/>
                <a:cs typeface="Calibri"/>
                <a:sym typeface="Calibri"/>
              </a:defRPr>
            </a:lvl2pPr>
            <a:lvl3pPr marL="685800" marR="0" lvl="2" indent="0" algn="l" rtl="0">
              <a:lnSpc>
                <a:spcPct val="90000"/>
              </a:lnSpc>
              <a:spcBef>
                <a:spcPts val="400"/>
              </a:spcBef>
              <a:buClr>
                <a:srgbClr val="888888"/>
              </a:buClr>
              <a:buFont typeface="Arial"/>
              <a:buNone/>
              <a:defRPr sz="1400" b="0" i="0" u="none" strike="noStrike" cap="none">
                <a:solidFill>
                  <a:srgbClr val="888888"/>
                </a:solidFill>
                <a:latin typeface="Calibri"/>
                <a:ea typeface="Calibri"/>
                <a:cs typeface="Calibri"/>
                <a:sym typeface="Calibri"/>
              </a:defRPr>
            </a:lvl3pPr>
            <a:lvl4pPr marL="1028700" marR="0" lvl="3" indent="0" algn="l" rtl="0">
              <a:lnSpc>
                <a:spcPct val="90000"/>
              </a:lnSpc>
              <a:spcBef>
                <a:spcPts val="400"/>
              </a:spcBef>
              <a:buClr>
                <a:srgbClr val="888888"/>
              </a:buClr>
              <a:buFont typeface="Arial"/>
              <a:buNone/>
              <a:defRPr sz="1200" b="0" i="0" u="none" strike="noStrike" cap="none">
                <a:solidFill>
                  <a:srgbClr val="888888"/>
                </a:solidFill>
                <a:latin typeface="Calibri"/>
                <a:ea typeface="Calibri"/>
                <a:cs typeface="Calibri"/>
                <a:sym typeface="Calibri"/>
              </a:defRPr>
            </a:lvl4pPr>
            <a:lvl5pPr marL="1371600" marR="0" lvl="4" indent="0" algn="l" rtl="0">
              <a:lnSpc>
                <a:spcPct val="90000"/>
              </a:lnSpc>
              <a:spcBef>
                <a:spcPts val="400"/>
              </a:spcBef>
              <a:buClr>
                <a:srgbClr val="888888"/>
              </a:buClr>
              <a:buFont typeface="Arial"/>
              <a:buNone/>
              <a:defRPr sz="1200" b="0" i="0" u="none" strike="noStrike" cap="none">
                <a:solidFill>
                  <a:srgbClr val="888888"/>
                </a:solidFill>
                <a:latin typeface="Calibri"/>
                <a:ea typeface="Calibri"/>
                <a:cs typeface="Calibri"/>
                <a:sym typeface="Calibri"/>
              </a:defRPr>
            </a:lvl5pPr>
            <a:lvl6pPr marL="1714500" marR="0" lvl="5" indent="0" algn="l" rtl="0">
              <a:lnSpc>
                <a:spcPct val="90000"/>
              </a:lnSpc>
              <a:spcBef>
                <a:spcPts val="400"/>
              </a:spcBef>
              <a:buClr>
                <a:srgbClr val="888888"/>
              </a:buClr>
              <a:buFont typeface="Arial"/>
              <a:buNone/>
              <a:defRPr sz="1200" b="0" i="0" u="none" strike="noStrike" cap="none">
                <a:solidFill>
                  <a:srgbClr val="888888"/>
                </a:solidFill>
                <a:latin typeface="Calibri"/>
                <a:ea typeface="Calibri"/>
                <a:cs typeface="Calibri"/>
                <a:sym typeface="Calibri"/>
              </a:defRPr>
            </a:lvl6pPr>
            <a:lvl7pPr marL="2057400" marR="0" lvl="6" indent="0" algn="l" rtl="0">
              <a:lnSpc>
                <a:spcPct val="90000"/>
              </a:lnSpc>
              <a:spcBef>
                <a:spcPts val="400"/>
              </a:spcBef>
              <a:buClr>
                <a:srgbClr val="888888"/>
              </a:buClr>
              <a:buFont typeface="Arial"/>
              <a:buNone/>
              <a:defRPr sz="1200" b="0" i="0" u="none" strike="noStrike" cap="none">
                <a:solidFill>
                  <a:srgbClr val="888888"/>
                </a:solidFill>
                <a:latin typeface="Calibri"/>
                <a:ea typeface="Calibri"/>
                <a:cs typeface="Calibri"/>
                <a:sym typeface="Calibri"/>
              </a:defRPr>
            </a:lvl7pPr>
            <a:lvl8pPr marL="2400300" marR="0" lvl="7" indent="0" algn="l" rtl="0">
              <a:lnSpc>
                <a:spcPct val="90000"/>
              </a:lnSpc>
              <a:spcBef>
                <a:spcPts val="400"/>
              </a:spcBef>
              <a:buClr>
                <a:srgbClr val="888888"/>
              </a:buClr>
              <a:buFont typeface="Arial"/>
              <a:buNone/>
              <a:defRPr sz="1200" b="0" i="0" u="none" strike="noStrike" cap="none">
                <a:solidFill>
                  <a:srgbClr val="888888"/>
                </a:solidFill>
                <a:latin typeface="Calibri"/>
                <a:ea typeface="Calibri"/>
                <a:cs typeface="Calibri"/>
                <a:sym typeface="Calibri"/>
              </a:defRPr>
            </a:lvl8pPr>
            <a:lvl9pPr marL="2743200" marR="0" lvl="8" indent="0" algn="l" rtl="0">
              <a:lnSpc>
                <a:spcPct val="90000"/>
              </a:lnSpc>
              <a:spcBef>
                <a:spcPts val="400"/>
              </a:spcBef>
              <a:buClr>
                <a:srgbClr val="888888"/>
              </a:buClr>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159" name="Shape 159"/>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60" name="Shape 160"/>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61" name="Shape 161"/>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628650" y="273843"/>
            <a:ext cx="7886699" cy="994172"/>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64" name="Shape 164"/>
          <p:cNvSpPr txBox="1">
            <a:spLocks noGrp="1"/>
          </p:cNvSpPr>
          <p:nvPr>
            <p:ph type="body" idx="1"/>
          </p:nvPr>
        </p:nvSpPr>
        <p:spPr>
          <a:xfrm>
            <a:off x="628650" y="1369218"/>
            <a:ext cx="3886200" cy="3263503"/>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65" name="Shape 165"/>
          <p:cNvSpPr txBox="1">
            <a:spLocks noGrp="1"/>
          </p:cNvSpPr>
          <p:nvPr>
            <p:ph type="body" idx="2"/>
          </p:nvPr>
        </p:nvSpPr>
        <p:spPr>
          <a:xfrm>
            <a:off x="4629150" y="1369218"/>
            <a:ext cx="3886200" cy="3263503"/>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66" name="Shape 166"/>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67" name="Shape 167"/>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68" name="Shape 168"/>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629840" y="273843"/>
            <a:ext cx="7886699" cy="994172"/>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71" name="Shape 171"/>
          <p:cNvSpPr txBox="1">
            <a:spLocks noGrp="1"/>
          </p:cNvSpPr>
          <p:nvPr>
            <p:ph type="body" idx="1"/>
          </p:nvPr>
        </p:nvSpPr>
        <p:spPr>
          <a:xfrm>
            <a:off x="629840" y="1260872"/>
            <a:ext cx="3868340" cy="617934"/>
          </a:xfrm>
          <a:prstGeom prst="rect">
            <a:avLst/>
          </a:prstGeom>
          <a:noFill/>
          <a:ln>
            <a:noFill/>
          </a:ln>
        </p:spPr>
        <p:txBody>
          <a:bodyPr lIns="68575" tIns="68575" rIns="68575" bIns="68575" anchor="b" anchorCtr="0"/>
          <a:lstStyle>
            <a:lvl1pPr marL="0" marR="0" lvl="0" indent="0" algn="l" rtl="0">
              <a:lnSpc>
                <a:spcPct val="90000"/>
              </a:lnSpc>
              <a:spcBef>
                <a:spcPts val="800"/>
              </a:spcBef>
              <a:buClr>
                <a:schemeClr val="dk1"/>
              </a:buClr>
              <a:buFont typeface="Arial"/>
              <a:buNone/>
              <a:defRPr sz="1800" b="1"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Font typeface="Arial"/>
              <a:buNone/>
              <a:defRPr sz="1500" b="1"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Font typeface="Arial"/>
              <a:buNone/>
              <a:defRPr sz="1400" b="1"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172" name="Shape 172"/>
          <p:cNvSpPr txBox="1">
            <a:spLocks noGrp="1"/>
          </p:cNvSpPr>
          <p:nvPr>
            <p:ph type="body" idx="2"/>
          </p:nvPr>
        </p:nvSpPr>
        <p:spPr>
          <a:xfrm>
            <a:off x="629840" y="1878806"/>
            <a:ext cx="3868340" cy="2763441"/>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73" name="Shape 173"/>
          <p:cNvSpPr txBox="1">
            <a:spLocks noGrp="1"/>
          </p:cNvSpPr>
          <p:nvPr>
            <p:ph type="body" idx="3"/>
          </p:nvPr>
        </p:nvSpPr>
        <p:spPr>
          <a:xfrm>
            <a:off x="4629150" y="1260872"/>
            <a:ext cx="3887390" cy="617934"/>
          </a:xfrm>
          <a:prstGeom prst="rect">
            <a:avLst/>
          </a:prstGeom>
          <a:noFill/>
          <a:ln>
            <a:noFill/>
          </a:ln>
        </p:spPr>
        <p:txBody>
          <a:bodyPr lIns="68575" tIns="68575" rIns="68575" bIns="68575" anchor="b" anchorCtr="0"/>
          <a:lstStyle>
            <a:lvl1pPr marL="0" marR="0" lvl="0" indent="0" algn="l" rtl="0">
              <a:lnSpc>
                <a:spcPct val="90000"/>
              </a:lnSpc>
              <a:spcBef>
                <a:spcPts val="800"/>
              </a:spcBef>
              <a:buClr>
                <a:schemeClr val="dk1"/>
              </a:buClr>
              <a:buFont typeface="Arial"/>
              <a:buNone/>
              <a:defRPr sz="1800" b="1"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Font typeface="Arial"/>
              <a:buNone/>
              <a:defRPr sz="1500" b="1"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Font typeface="Arial"/>
              <a:buNone/>
              <a:defRPr sz="1400" b="1"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174" name="Shape 174"/>
          <p:cNvSpPr txBox="1">
            <a:spLocks noGrp="1"/>
          </p:cNvSpPr>
          <p:nvPr>
            <p:ph type="body" idx="4"/>
          </p:nvPr>
        </p:nvSpPr>
        <p:spPr>
          <a:xfrm>
            <a:off x="4629150" y="1878806"/>
            <a:ext cx="3887390" cy="2763441"/>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75" name="Shape 175"/>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76" name="Shape 176"/>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77" name="Shape 177"/>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628650" y="273843"/>
            <a:ext cx="7886699" cy="994172"/>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80" name="Shape 180"/>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81" name="Shape 181"/>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82" name="Shape 182"/>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83"/>
        <p:cNvGrpSpPr/>
        <p:nvPr/>
      </p:nvGrpSpPr>
      <p:grpSpPr>
        <a:xfrm>
          <a:off x="0" y="0"/>
          <a:ext cx="0" cy="0"/>
          <a:chOff x="0" y="0"/>
          <a:chExt cx="0" cy="0"/>
        </a:xfrm>
      </p:grpSpPr>
      <p:sp>
        <p:nvSpPr>
          <p:cNvPr id="184" name="Shape 184"/>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85" name="Shape 185"/>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86" name="Shape 186"/>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629840" y="342900"/>
            <a:ext cx="2949177" cy="1200149"/>
          </a:xfrm>
          <a:prstGeom prst="rect">
            <a:avLst/>
          </a:prstGeom>
          <a:noFill/>
          <a:ln>
            <a:noFill/>
          </a:ln>
        </p:spPr>
        <p:txBody>
          <a:bodyPr lIns="68575" tIns="68575" rIns="68575" bIns="68575" anchor="b" anchorCtr="0"/>
          <a:lstStyle>
            <a:lvl1pPr marL="0" marR="0" lvl="0" indent="0" algn="l" rtl="0">
              <a:lnSpc>
                <a:spcPct val="90000"/>
              </a:lnSpc>
              <a:spcBef>
                <a:spcPts val="0"/>
              </a:spcBef>
              <a:buClr>
                <a:schemeClr val="dk1"/>
              </a:buClr>
              <a:buFont typeface="Calibri"/>
              <a:buNone/>
              <a:defRPr sz="24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89" name="Shape 189"/>
          <p:cNvSpPr txBox="1">
            <a:spLocks noGrp="1"/>
          </p:cNvSpPr>
          <p:nvPr>
            <p:ph type="body" idx="1"/>
          </p:nvPr>
        </p:nvSpPr>
        <p:spPr>
          <a:xfrm>
            <a:off x="3887390" y="740568"/>
            <a:ext cx="4629149" cy="3655218"/>
          </a:xfrm>
          <a:prstGeom prst="rect">
            <a:avLst/>
          </a:prstGeom>
          <a:noFill/>
          <a:ln>
            <a:noFill/>
          </a:ln>
        </p:spPr>
        <p:txBody>
          <a:bodyPr lIns="68575" tIns="68575" rIns="68575" bIns="68575" anchor="t" anchorCtr="0"/>
          <a:lstStyle>
            <a:lvl1pPr marL="177800" marR="0" lvl="0" indent="-25400" algn="l" rtl="0">
              <a:lnSpc>
                <a:spcPct val="90000"/>
              </a:lnSpc>
              <a:spcBef>
                <a:spcPts val="8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520700" marR="0" lvl="1" indent="-38100" algn="l" rtl="0">
              <a:lnSpc>
                <a:spcPct val="90000"/>
              </a:lnSpc>
              <a:spcBef>
                <a:spcPts val="4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2pPr>
            <a:lvl3pPr marL="863600" marR="0" lvl="2"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06500" marR="0" lvl="3"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4pPr>
            <a:lvl5pPr marL="1549400" marR="0" lvl="4"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5pPr>
            <a:lvl6pPr marL="1892300" marR="0" lvl="5"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6pPr>
            <a:lvl7pPr marL="2235200" marR="0" lvl="6"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7pPr>
            <a:lvl8pPr marL="2578100" marR="0" lvl="7"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8pPr>
            <a:lvl9pPr marL="2921000" marR="0" lvl="8"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90" name="Shape 190"/>
          <p:cNvSpPr txBox="1">
            <a:spLocks noGrp="1"/>
          </p:cNvSpPr>
          <p:nvPr>
            <p:ph type="body" idx="2"/>
          </p:nvPr>
        </p:nvSpPr>
        <p:spPr>
          <a:xfrm>
            <a:off x="629840" y="1543050"/>
            <a:ext cx="2949177" cy="2858691"/>
          </a:xfrm>
          <a:prstGeom prst="rect">
            <a:avLst/>
          </a:prstGeom>
          <a:noFill/>
          <a:ln>
            <a:noFill/>
          </a:ln>
        </p:spPr>
        <p:txBody>
          <a:bodyPr lIns="68575" tIns="68575" rIns="68575" bIns="68575" anchor="t" anchorCtr="0"/>
          <a:lstStyle>
            <a:lvl1pPr marL="0" marR="0" lvl="0" indent="0" algn="l" rtl="0">
              <a:lnSpc>
                <a:spcPct val="90000"/>
              </a:lnSpc>
              <a:spcBef>
                <a:spcPts val="800"/>
              </a:spcBef>
              <a:buClr>
                <a:schemeClr val="dk1"/>
              </a:buClr>
              <a:buFont typeface="Arial"/>
              <a:buNone/>
              <a:defRPr sz="12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Font typeface="Arial"/>
              <a:buNone/>
              <a:defRPr sz="1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Font typeface="Arial"/>
              <a:buNone/>
              <a:defRPr sz="9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91" name="Shape 191"/>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92" name="Shape 192"/>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93" name="Shape 193"/>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29840" y="342900"/>
            <a:ext cx="2949177" cy="1200149"/>
          </a:xfrm>
          <a:prstGeom prst="rect">
            <a:avLst/>
          </a:prstGeom>
          <a:noFill/>
          <a:ln>
            <a:noFill/>
          </a:ln>
        </p:spPr>
        <p:txBody>
          <a:bodyPr lIns="68575" tIns="68575" rIns="68575" bIns="68575" anchor="b" anchorCtr="0"/>
          <a:lstStyle>
            <a:lvl1pPr marL="0" marR="0" lvl="0" indent="0" algn="l" rtl="0">
              <a:lnSpc>
                <a:spcPct val="90000"/>
              </a:lnSpc>
              <a:spcBef>
                <a:spcPts val="0"/>
              </a:spcBef>
              <a:buClr>
                <a:schemeClr val="dk1"/>
              </a:buClr>
              <a:buFont typeface="Calibri"/>
              <a:buNone/>
              <a:defRPr sz="24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96" name="Shape 196"/>
          <p:cNvSpPr>
            <a:spLocks noGrp="1"/>
          </p:cNvSpPr>
          <p:nvPr>
            <p:ph type="pic" idx="2"/>
          </p:nvPr>
        </p:nvSpPr>
        <p:spPr>
          <a:xfrm>
            <a:off x="3887390" y="740568"/>
            <a:ext cx="4629149" cy="3655218"/>
          </a:xfrm>
          <a:prstGeom prst="rect">
            <a:avLst/>
          </a:prstGeom>
          <a:noFill/>
          <a:ln>
            <a:noFill/>
          </a:ln>
        </p:spPr>
        <p:txBody>
          <a:bodyPr lIns="68575" tIns="68575" rIns="68575" bIns="68575" anchor="t" anchorCtr="0"/>
          <a:lstStyle>
            <a:lvl1pPr marL="0" marR="0" lvl="0" indent="0" algn="l" rtl="0">
              <a:lnSpc>
                <a:spcPct val="90000"/>
              </a:lnSpc>
              <a:spcBef>
                <a:spcPts val="800"/>
              </a:spcBef>
              <a:buClr>
                <a:schemeClr val="dk1"/>
              </a:buClr>
              <a:buSzPct val="45833"/>
              <a:buFont typeface="Arial"/>
              <a:buNone/>
              <a:defRPr sz="24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SzPct val="52380"/>
              <a:buFont typeface="Arial"/>
              <a:buNone/>
              <a:defRPr sz="2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SzPct val="61111"/>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97" name="Shape 197"/>
          <p:cNvSpPr txBox="1">
            <a:spLocks noGrp="1"/>
          </p:cNvSpPr>
          <p:nvPr>
            <p:ph type="body" idx="1"/>
          </p:nvPr>
        </p:nvSpPr>
        <p:spPr>
          <a:xfrm>
            <a:off x="629840" y="1543050"/>
            <a:ext cx="2949177" cy="2858691"/>
          </a:xfrm>
          <a:prstGeom prst="rect">
            <a:avLst/>
          </a:prstGeom>
          <a:noFill/>
          <a:ln>
            <a:noFill/>
          </a:ln>
        </p:spPr>
        <p:txBody>
          <a:bodyPr lIns="68575" tIns="68575" rIns="68575" bIns="68575" anchor="t" anchorCtr="0"/>
          <a:lstStyle>
            <a:lvl1pPr marL="0" marR="0" lvl="0" indent="0" algn="l" rtl="0">
              <a:lnSpc>
                <a:spcPct val="90000"/>
              </a:lnSpc>
              <a:spcBef>
                <a:spcPts val="800"/>
              </a:spcBef>
              <a:buClr>
                <a:schemeClr val="dk1"/>
              </a:buClr>
              <a:buFont typeface="Arial"/>
              <a:buNone/>
              <a:defRPr sz="12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Font typeface="Arial"/>
              <a:buNone/>
              <a:defRPr sz="1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Font typeface="Arial"/>
              <a:buNone/>
              <a:defRPr sz="9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98" name="Shape 198"/>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99" name="Shape 199"/>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200" name="Shape 200"/>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628650" y="273843"/>
            <a:ext cx="7886699" cy="994172"/>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203" name="Shape 203"/>
          <p:cNvSpPr txBox="1">
            <a:spLocks noGrp="1"/>
          </p:cNvSpPr>
          <p:nvPr>
            <p:ph type="body" idx="1"/>
          </p:nvPr>
        </p:nvSpPr>
        <p:spPr>
          <a:xfrm rot="5400000">
            <a:off x="2940248" y="-942379"/>
            <a:ext cx="3263503" cy="7886699"/>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04" name="Shape 204"/>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205" name="Shape 205"/>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206" name="Shape 206"/>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rot="5400000">
            <a:off x="5350073" y="1467445"/>
            <a:ext cx="4358878" cy="1971674"/>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209" name="Shape 209"/>
          <p:cNvSpPr txBox="1">
            <a:spLocks noGrp="1"/>
          </p:cNvSpPr>
          <p:nvPr>
            <p:ph type="body" idx="1"/>
          </p:nvPr>
        </p:nvSpPr>
        <p:spPr>
          <a:xfrm rot="5400000">
            <a:off x="1349573" y="-447079"/>
            <a:ext cx="4358878" cy="5800724"/>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10" name="Shape 210"/>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211" name="Shape 211"/>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212" name="Shape 212"/>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C14404-5C73-4E30-8B2A-0D9931894142}" type="datetimeFigureOut">
              <a:rPr lang="en-US" smtClean="0"/>
              <a:t>12/7/16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977B3-BAA0-4C2E-A580-0DD10281C457}" type="slidenum">
              <a:rPr lang="en-US" smtClean="0"/>
              <a:t>‹#›</a:t>
            </a:fld>
            <a:endParaRPr lang="en-US"/>
          </a:p>
        </p:txBody>
      </p:sp>
    </p:spTree>
    <p:extLst>
      <p:ext uri="{BB962C8B-B14F-4D97-AF65-F5344CB8AC3E}">
        <p14:creationId xmlns:p14="http://schemas.microsoft.com/office/powerpoint/2010/main" val="524630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0" name="Shape 30"/>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4" name="Shape 34"/>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
        <p:nvSpPr>
          <p:cNvPr id="35" name="Shape 35"/>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6"/>
        <p:cNvGrpSpPr/>
        <p:nvPr/>
      </p:nvGrpSpPr>
      <p:grpSpPr>
        <a:xfrm>
          <a:off x="0" y="0"/>
          <a:ext cx="0" cy="0"/>
          <a:chOff x="0" y="0"/>
          <a:chExt cx="0" cy="0"/>
        </a:xfrm>
      </p:grpSpPr>
      <p:sp>
        <p:nvSpPr>
          <p:cNvPr id="37" name="Shape 37"/>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9" name="Shape 39"/>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a:endParaRPr/>
          </a:p>
        </p:txBody>
      </p:sp>
      <p:sp>
        <p:nvSpPr>
          <p:cNvPr id="41" name="Shape 41"/>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488250"/>
            <a:ext cx="6227100" cy="4090800"/>
          </a:xfrm>
          <a:prstGeom prst="rect">
            <a:avLst/>
          </a:prstGeom>
        </p:spPr>
        <p:txBody>
          <a:bodyPr lIns="91425" tIns="91425" rIns="91425" bIns="91425" anchor="ctr" anchorCtr="0"/>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a:endParaRPr/>
          </a:p>
        </p:txBody>
      </p:sp>
      <p:sp>
        <p:nvSpPr>
          <p:cNvPr id="44" name="Shape 44"/>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8" name="Shape 48"/>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a:endParaRPr/>
          </a:p>
        </p:txBody>
      </p:sp>
      <p:sp>
        <p:nvSpPr>
          <p:cNvPr id="49" name="Shape 49"/>
          <p:cNvSpPr txBox="1">
            <a:spLocks noGrp="1"/>
          </p:cNvSpPr>
          <p:nvPr>
            <p:ph type="subTitle" idx="1"/>
          </p:nvPr>
        </p:nvSpPr>
        <p:spPr>
          <a:xfrm>
            <a:off x="265500" y="2779466"/>
            <a:ext cx="4045200" cy="1235099"/>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5" name="Shape 55"/>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a:lnSpc>
                <a:spcPct val="100000"/>
              </a:lnSpc>
              <a:spcBef>
                <a:spcPts val="0"/>
              </a:spcBef>
              <a:spcAft>
                <a:spcPts val="0"/>
              </a:spcAft>
              <a:buClr>
                <a:schemeClr val="lt1"/>
              </a:buClr>
              <a:buSzPct val="100000"/>
              <a:buNone/>
              <a:defRPr sz="1200">
                <a:solidFill>
                  <a:schemeClr val="lt1"/>
                </a:solidFill>
              </a:defRPr>
            </a:lvl1pPr>
          </a:lstStyle>
          <a:p>
            <a:endParaRPr/>
          </a:p>
        </p:txBody>
      </p:sp>
      <p:sp>
        <p:nvSpPr>
          <p:cNvPr id="56" name="Shape 56"/>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628650" y="273843"/>
            <a:ext cx="7886700" cy="994200"/>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SzPct val="33333"/>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buSzPct val="78571"/>
              <a:buNone/>
              <a:defRPr sz="1400"/>
            </a:lvl2pPr>
            <a:lvl3pPr lvl="2" indent="0" rtl="0">
              <a:spcBef>
                <a:spcPts val="0"/>
              </a:spcBef>
              <a:buSzPct val="78571"/>
              <a:buNone/>
              <a:defRPr sz="1400"/>
            </a:lvl3pPr>
            <a:lvl4pPr lvl="3" indent="0" rtl="0">
              <a:spcBef>
                <a:spcPts val="0"/>
              </a:spcBef>
              <a:buSzPct val="78571"/>
              <a:buNone/>
              <a:defRPr sz="1400"/>
            </a:lvl4pPr>
            <a:lvl5pPr lvl="4" indent="0" rtl="0">
              <a:spcBef>
                <a:spcPts val="0"/>
              </a:spcBef>
              <a:buSzPct val="78571"/>
              <a:buNone/>
              <a:defRPr sz="1400"/>
            </a:lvl5pPr>
            <a:lvl6pPr lvl="5" indent="0" rtl="0">
              <a:spcBef>
                <a:spcPts val="0"/>
              </a:spcBef>
              <a:buSzPct val="78571"/>
              <a:buNone/>
              <a:defRPr sz="1400"/>
            </a:lvl6pPr>
            <a:lvl7pPr lvl="6" indent="0" rtl="0">
              <a:spcBef>
                <a:spcPts val="0"/>
              </a:spcBef>
              <a:buSzPct val="78571"/>
              <a:buNone/>
              <a:defRPr sz="1400"/>
            </a:lvl7pPr>
            <a:lvl8pPr lvl="7" indent="0" rtl="0">
              <a:spcBef>
                <a:spcPts val="0"/>
              </a:spcBef>
              <a:buSzPct val="78571"/>
              <a:buNone/>
              <a:defRPr sz="1400"/>
            </a:lvl8pPr>
            <a:lvl9pPr lvl="8" indent="0" rtl="0">
              <a:spcBef>
                <a:spcPts val="0"/>
              </a:spcBef>
              <a:buSzPct val="78571"/>
              <a:buNone/>
              <a:defRPr sz="1400"/>
            </a:lvl9pPr>
          </a:lstStyle>
          <a:p>
            <a:endParaRPr/>
          </a:p>
        </p:txBody>
      </p:sp>
      <p:sp>
        <p:nvSpPr>
          <p:cNvPr id="65" name="Shape 65"/>
          <p:cNvSpPr txBox="1">
            <a:spLocks noGrp="1"/>
          </p:cNvSpPr>
          <p:nvPr>
            <p:ph type="body" idx="1"/>
          </p:nvPr>
        </p:nvSpPr>
        <p:spPr>
          <a:xfrm>
            <a:off x="628650" y="1369218"/>
            <a:ext cx="7886700" cy="3263400"/>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lvl="0" indent="0" algn="l" rtl="0">
              <a:spcBef>
                <a:spcPts val="0"/>
              </a:spcBef>
              <a:buSzPct val="122222"/>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SzPct val="78571"/>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SzPct val="78571"/>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SzPct val="78571"/>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SzPct val="78571"/>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SzPct val="78571"/>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SzPct val="78571"/>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SzPct val="78571"/>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SzPct val="78571"/>
              <a:buNone/>
              <a:defRPr sz="14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ftr" idx="11"/>
          </p:nvPr>
        </p:nvSpPr>
        <p:spPr>
          <a:xfrm>
            <a:off x="3028950" y="4767262"/>
            <a:ext cx="3086100" cy="273900"/>
          </a:xfrm>
          <a:prstGeom prst="rect">
            <a:avLst/>
          </a:prstGeom>
          <a:noFill/>
          <a:ln>
            <a:noFill/>
          </a:ln>
        </p:spPr>
        <p:txBody>
          <a:bodyPr lIns="68575" tIns="68575" rIns="68575" bIns="68575" anchor="ctr" anchorCtr="0"/>
          <a:lstStyle>
            <a:lvl1pPr marL="0" marR="0" lvl="0" indent="0" algn="ctr" rtl="0">
              <a:spcBef>
                <a:spcPts val="0"/>
              </a:spcBef>
              <a:buSzPct val="122222"/>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SzPct val="78571"/>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SzPct val="78571"/>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SzPct val="78571"/>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SzPct val="78571"/>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SzPct val="78571"/>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SzPct val="78571"/>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SzPct val="78571"/>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SzPct val="78571"/>
              <a:buNone/>
              <a:defRPr sz="14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628650" y="273843"/>
            <a:ext cx="7886699" cy="994172"/>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SzPct val="33333"/>
              <a:buFont typeface="Calibri"/>
              <a:buNone/>
              <a:defRPr sz="3300" b="0" i="0" u="none" strike="noStrike" cap="none">
                <a:solidFill>
                  <a:schemeClr val="dk1"/>
                </a:solidFill>
                <a:latin typeface="Calibri"/>
                <a:ea typeface="Calibri"/>
                <a:cs typeface="Calibri"/>
                <a:sym typeface="Calibri"/>
              </a:defRPr>
            </a:lvl1pPr>
            <a:lvl2pPr lvl="1" indent="0">
              <a:spcBef>
                <a:spcPts val="0"/>
              </a:spcBef>
              <a:buSzPct val="78571"/>
              <a:buNone/>
              <a:defRPr sz="1400"/>
            </a:lvl2pPr>
            <a:lvl3pPr lvl="2" indent="0">
              <a:spcBef>
                <a:spcPts val="0"/>
              </a:spcBef>
              <a:buSzPct val="78571"/>
              <a:buNone/>
              <a:defRPr sz="1400"/>
            </a:lvl3pPr>
            <a:lvl4pPr lvl="3" indent="0">
              <a:spcBef>
                <a:spcPts val="0"/>
              </a:spcBef>
              <a:buSzPct val="78571"/>
              <a:buNone/>
              <a:defRPr sz="1400"/>
            </a:lvl4pPr>
            <a:lvl5pPr lvl="4" indent="0">
              <a:spcBef>
                <a:spcPts val="0"/>
              </a:spcBef>
              <a:buSzPct val="78571"/>
              <a:buNone/>
              <a:defRPr sz="1400"/>
            </a:lvl5pPr>
            <a:lvl6pPr lvl="5" indent="0">
              <a:spcBef>
                <a:spcPts val="0"/>
              </a:spcBef>
              <a:buSzPct val="78571"/>
              <a:buNone/>
              <a:defRPr sz="1400"/>
            </a:lvl6pPr>
            <a:lvl7pPr lvl="6" indent="0">
              <a:spcBef>
                <a:spcPts val="0"/>
              </a:spcBef>
              <a:buSzPct val="78571"/>
              <a:buNone/>
              <a:defRPr sz="1400"/>
            </a:lvl7pPr>
            <a:lvl8pPr lvl="7" indent="0">
              <a:spcBef>
                <a:spcPts val="0"/>
              </a:spcBef>
              <a:buSzPct val="78571"/>
              <a:buNone/>
              <a:defRPr sz="1400"/>
            </a:lvl8pPr>
            <a:lvl9pPr lvl="8" indent="0">
              <a:spcBef>
                <a:spcPts val="0"/>
              </a:spcBef>
              <a:buSzPct val="78571"/>
              <a:buNone/>
              <a:defRPr sz="1400"/>
            </a:lvl9pPr>
          </a:lstStyle>
          <a:p>
            <a:endParaRPr/>
          </a:p>
        </p:txBody>
      </p:sp>
      <p:sp>
        <p:nvSpPr>
          <p:cNvPr id="140" name="Shape 140"/>
          <p:cNvSpPr txBox="1">
            <a:spLocks noGrp="1"/>
          </p:cNvSpPr>
          <p:nvPr>
            <p:ph type="body" idx="1"/>
          </p:nvPr>
        </p:nvSpPr>
        <p:spPr>
          <a:xfrm>
            <a:off x="628650" y="1369218"/>
            <a:ext cx="7886699" cy="3263503"/>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41" name="Shape 141"/>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SzPct val="122222"/>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SzPct val="78571"/>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SzPct val="78571"/>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SzPct val="78571"/>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SzPct val="78571"/>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SzPct val="78571"/>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SzPct val="78571"/>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SzPct val="78571"/>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SzPct val="78571"/>
              <a:buNone/>
              <a:defRPr sz="1400" b="0" i="0" u="none" strike="noStrike" cap="none">
                <a:solidFill>
                  <a:schemeClr val="dk1"/>
                </a:solidFill>
                <a:latin typeface="Calibri"/>
                <a:ea typeface="Calibri"/>
                <a:cs typeface="Calibri"/>
                <a:sym typeface="Calibri"/>
              </a:defRPr>
            </a:lvl9pPr>
          </a:lstStyle>
          <a:p>
            <a:endParaRPr/>
          </a:p>
        </p:txBody>
      </p:sp>
      <p:sp>
        <p:nvSpPr>
          <p:cNvPr id="142" name="Shape 142"/>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SzPct val="122222"/>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SzPct val="78571"/>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SzPct val="78571"/>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SzPct val="78571"/>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SzPct val="78571"/>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SzPct val="78571"/>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SzPct val="78571"/>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SzPct val="78571"/>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SzPct val="78571"/>
              <a:buNone/>
              <a:defRPr sz="1400" b="0" i="0" u="none" strike="noStrike" cap="none">
                <a:solidFill>
                  <a:schemeClr val="dk1"/>
                </a:solidFill>
                <a:latin typeface="Calibri"/>
                <a:ea typeface="Calibri"/>
                <a:cs typeface="Calibri"/>
                <a:sym typeface="Calibri"/>
              </a:defRPr>
            </a:lvl9pPr>
          </a:lstStyle>
          <a:p>
            <a:endParaRPr/>
          </a:p>
        </p:txBody>
      </p:sp>
      <p:sp>
        <p:nvSpPr>
          <p:cNvPr id="143" name="Shape 143"/>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70"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31.png"/><Relationship Id="rId8" Type="http://schemas.openxmlformats.org/officeDocument/2006/relationships/image" Target="../media/image32.png"/><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33.jpg"/><Relationship Id="rId4" Type="http://schemas.openxmlformats.org/officeDocument/2006/relationships/image" Target="../media/image34.jpg"/><Relationship Id="rId5" Type="http://schemas.openxmlformats.org/officeDocument/2006/relationships/image" Target="../media/image35.jpg"/><Relationship Id="rId1" Type="http://schemas.openxmlformats.org/officeDocument/2006/relationships/slideLayout" Target="../slideLayouts/slideLayout2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 Id="rId3" Type="http://schemas.openxmlformats.org/officeDocument/2006/relationships/hyperlink" Target="http://bioinformatics.oxfordjournals.org/cgi/reprint/bti799?ijkey=bmXunTP6u2yejXI&amp;keytype=re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 Id="rId3" Type="http://schemas.openxmlformats.org/officeDocument/2006/relationships/image" Target="../media/image3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png"/><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1.bin"/><Relationship Id="rId5" Type="http://schemas.openxmlformats.org/officeDocument/2006/relationships/image" Target="../media/image5.emf"/><Relationship Id="rId6" Type="http://schemas.openxmlformats.org/officeDocument/2006/relationships/image" Target="../media/image3.jpg"/><Relationship Id="rId7" Type="http://schemas.openxmlformats.org/officeDocument/2006/relationships/image" Target="../media/image6.jpg"/><Relationship Id="rId1" Type="http://schemas.openxmlformats.org/officeDocument/2006/relationships/vmlDrawing" Target="../drawings/vmlDrawing1.vml"/><Relationship Id="rId2"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2.bin"/><Relationship Id="rId5" Type="http://schemas.openxmlformats.org/officeDocument/2006/relationships/image" Target="../media/image5.emf"/><Relationship Id="rId6" Type="http://schemas.openxmlformats.org/officeDocument/2006/relationships/image" Target="../media/image3.jpg"/><Relationship Id="rId7" Type="http://schemas.openxmlformats.org/officeDocument/2006/relationships/image" Target="../media/image6.jpg"/><Relationship Id="rId8" Type="http://schemas.openxmlformats.org/officeDocument/2006/relationships/image" Target="../media/image7.png"/><Relationship Id="rId9" Type="http://schemas.openxmlformats.org/officeDocument/2006/relationships/image" Target="../media/image8.png"/><Relationship Id="rId1" Type="http://schemas.openxmlformats.org/officeDocument/2006/relationships/vmlDrawing" Target="../drawings/vmlDrawing2.vml"/><Relationship Id="rId2"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ctrTitle"/>
          </p:nvPr>
        </p:nvSpPr>
        <p:spPr>
          <a:xfrm>
            <a:off x="869150" y="1409075"/>
            <a:ext cx="8222100" cy="933600"/>
          </a:xfrm>
          <a:prstGeom prst="rect">
            <a:avLst/>
          </a:prstGeom>
        </p:spPr>
        <p:txBody>
          <a:bodyPr lIns="91425" tIns="91425" rIns="91425" bIns="91425" anchor="b" anchorCtr="0">
            <a:noAutofit/>
          </a:bodyPr>
          <a:lstStyle/>
          <a:p>
            <a:pPr lvl="0">
              <a:spcBef>
                <a:spcPts val="0"/>
              </a:spcBef>
              <a:buNone/>
            </a:pPr>
            <a:r>
              <a:rPr lang="en" sz="3200" b="1"/>
              <a:t>Insulin Receptor Activity and Dynamics</a:t>
            </a:r>
          </a:p>
        </p:txBody>
      </p:sp>
      <p:sp>
        <p:nvSpPr>
          <p:cNvPr id="218" name="Shape 218"/>
          <p:cNvSpPr txBox="1">
            <a:spLocks noGrp="1"/>
          </p:cNvSpPr>
          <p:nvPr>
            <p:ph type="subTitle" idx="1"/>
          </p:nvPr>
        </p:nvSpPr>
        <p:spPr>
          <a:xfrm>
            <a:off x="1228725" y="2789130"/>
            <a:ext cx="8222100" cy="432900"/>
          </a:xfrm>
          <a:prstGeom prst="rect">
            <a:avLst/>
          </a:prstGeom>
        </p:spPr>
        <p:txBody>
          <a:bodyPr lIns="91425" tIns="91425" rIns="91425" bIns="91425" anchor="t" anchorCtr="0">
            <a:noAutofit/>
          </a:bodyPr>
          <a:lstStyle/>
          <a:p>
            <a:pPr lvl="0">
              <a:spcBef>
                <a:spcPts val="0"/>
              </a:spcBef>
              <a:buNone/>
            </a:pPr>
            <a:r>
              <a:rPr lang="en" sz="2000" b="1"/>
              <a:t>Timothy Welsh, Baihan Lin, Hyeon-Jin Kim, Trent Nivala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a:spLocks noGrp="1"/>
          </p:cNvSpPr>
          <p:nvPr>
            <p:ph type="title"/>
          </p:nvPr>
        </p:nvSpPr>
        <p:spPr>
          <a:xfrm>
            <a:off x="628650" y="273843"/>
            <a:ext cx="7886699" cy="994172"/>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en" sz="3300" b="1" i="0" u="none" strike="noStrike" cap="none">
                <a:solidFill>
                  <a:schemeClr val="dk1"/>
                </a:solidFill>
                <a:latin typeface="Calibri"/>
                <a:ea typeface="Calibri"/>
                <a:cs typeface="Calibri"/>
                <a:sym typeface="Calibri"/>
              </a:rPr>
              <a:t>Stochastic Model</a:t>
            </a:r>
          </a:p>
        </p:txBody>
      </p:sp>
      <p:sp>
        <p:nvSpPr>
          <p:cNvPr id="316" name="Shape 316"/>
          <p:cNvSpPr txBox="1">
            <a:spLocks noGrp="1"/>
          </p:cNvSpPr>
          <p:nvPr>
            <p:ph type="body" idx="1"/>
          </p:nvPr>
        </p:nvSpPr>
        <p:spPr>
          <a:xfrm>
            <a:off x="628650" y="1369218"/>
            <a:ext cx="7886699" cy="3263503"/>
          </a:xfrm>
          <a:prstGeom prst="rect">
            <a:avLst/>
          </a:prstGeom>
          <a:blipFill rotWithShape="1">
            <a:blip r:embed="rId3">
              <a:alphaModFix/>
            </a:blip>
            <a:stretch>
              <a:fillRect l="-1042"/>
            </a:stretch>
          </a:blipFill>
          <a:ln>
            <a:noFill/>
          </a:ln>
        </p:spPr>
        <p:txBody>
          <a:bodyPr lIns="68575" tIns="34275" rIns="68575" bIns="34275" anchor="t" anchorCtr="0">
            <a:noAutofit/>
          </a:bodyPr>
          <a:lstStyle/>
          <a:p>
            <a:pPr marL="0" marR="0" lvl="0" indent="0" algn="l" rtl="0">
              <a:lnSpc>
                <a:spcPct val="90000"/>
              </a:lnSpc>
              <a:spcBef>
                <a:spcPts val="0"/>
              </a:spcBef>
              <a:buNone/>
            </a:pPr>
            <a:r>
              <a:rPr lang="en" sz="2100" b="0" i="0" u="none" strike="noStrike" cap="none">
                <a:latin typeface="Calibri"/>
                <a:ea typeface="Calibri"/>
                <a:cs typeface="Calibri"/>
                <a:sym typeface="Calibri"/>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xfrm>
            <a:off x="628650" y="273843"/>
            <a:ext cx="7886699" cy="994172"/>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en" sz="3300" b="1" i="0" u="none" strike="noStrike" cap="none">
                <a:solidFill>
                  <a:schemeClr val="dk1"/>
                </a:solidFill>
                <a:latin typeface="Calibri"/>
                <a:ea typeface="Calibri"/>
                <a:cs typeface="Calibri"/>
                <a:sym typeface="Calibri"/>
              </a:rPr>
              <a:t>Stochastic Model</a:t>
            </a:r>
          </a:p>
        </p:txBody>
      </p:sp>
      <p:pic>
        <p:nvPicPr>
          <p:cNvPr id="322" name="Shape 322"/>
          <p:cNvPicPr preferRelativeResize="0">
            <a:picLocks noGrp="1"/>
          </p:cNvPicPr>
          <p:nvPr>
            <p:ph type="body" idx="1"/>
          </p:nvPr>
        </p:nvPicPr>
        <p:blipFill rotWithShape="1">
          <a:blip r:embed="rId3">
            <a:alphaModFix/>
          </a:blip>
          <a:srcRect/>
          <a:stretch/>
        </p:blipFill>
        <p:spPr>
          <a:xfrm>
            <a:off x="111710" y="1033151"/>
            <a:ext cx="4573098" cy="3429824"/>
          </a:xfrm>
          <a:prstGeom prst="rect">
            <a:avLst/>
          </a:prstGeom>
          <a:noFill/>
          <a:ln>
            <a:noFill/>
          </a:ln>
        </p:spPr>
      </p:pic>
      <p:pic>
        <p:nvPicPr>
          <p:cNvPr id="323" name="Shape 323"/>
          <p:cNvPicPr preferRelativeResize="0"/>
          <p:nvPr/>
        </p:nvPicPr>
        <p:blipFill rotWithShape="1">
          <a:blip r:embed="rId4">
            <a:alphaModFix/>
          </a:blip>
          <a:srcRect/>
          <a:stretch/>
        </p:blipFill>
        <p:spPr>
          <a:xfrm>
            <a:off x="4363328" y="1033152"/>
            <a:ext cx="4573098" cy="3429824"/>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pic>
        <p:nvPicPr>
          <p:cNvPr id="328" name="Shape 328"/>
          <p:cNvPicPr preferRelativeResize="0">
            <a:picLocks noGrp="1"/>
          </p:cNvPicPr>
          <p:nvPr>
            <p:ph type="body" idx="1"/>
          </p:nvPr>
        </p:nvPicPr>
        <p:blipFill rotWithShape="1">
          <a:blip r:embed="rId3">
            <a:alphaModFix/>
          </a:blip>
          <a:srcRect/>
          <a:stretch/>
        </p:blipFill>
        <p:spPr>
          <a:xfrm>
            <a:off x="305239" y="1391652"/>
            <a:ext cx="4189608" cy="3142205"/>
          </a:xfrm>
          <a:prstGeom prst="rect">
            <a:avLst/>
          </a:prstGeom>
          <a:noFill/>
          <a:ln>
            <a:noFill/>
          </a:ln>
        </p:spPr>
      </p:pic>
      <p:sp>
        <p:nvSpPr>
          <p:cNvPr id="329" name="Shape 329"/>
          <p:cNvSpPr txBox="1"/>
          <p:nvPr/>
        </p:nvSpPr>
        <p:spPr>
          <a:xfrm>
            <a:off x="3375183" y="221577"/>
            <a:ext cx="2834202" cy="253915"/>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200" b="1">
                <a:solidFill>
                  <a:schemeClr val="dk1"/>
                </a:solidFill>
                <a:latin typeface="Calibri"/>
                <a:ea typeface="Calibri"/>
                <a:cs typeface="Calibri"/>
                <a:sym typeface="Calibri"/>
              </a:rPr>
              <a:t>Percentages of receptors at equilibrium</a:t>
            </a:r>
          </a:p>
        </p:txBody>
      </p:sp>
      <p:pic>
        <p:nvPicPr>
          <p:cNvPr id="330" name="Shape 330"/>
          <p:cNvPicPr preferRelativeResize="0"/>
          <p:nvPr/>
        </p:nvPicPr>
        <p:blipFill rotWithShape="1">
          <a:blip r:embed="rId4">
            <a:alphaModFix/>
          </a:blip>
          <a:srcRect/>
          <a:stretch/>
        </p:blipFill>
        <p:spPr>
          <a:xfrm>
            <a:off x="4566139" y="1400193"/>
            <a:ext cx="4189500" cy="3142200"/>
          </a:xfrm>
          <a:prstGeom prst="rect">
            <a:avLst/>
          </a:prstGeom>
          <a:noFill/>
          <a:ln>
            <a:noFill/>
          </a:ln>
        </p:spPr>
      </p:pic>
      <p:graphicFrame>
        <p:nvGraphicFramePr>
          <p:cNvPr id="331" name="Shape 331"/>
          <p:cNvGraphicFramePr/>
          <p:nvPr/>
        </p:nvGraphicFramePr>
        <p:xfrm>
          <a:off x="2539622" y="582759"/>
          <a:ext cx="4505250" cy="485775"/>
        </p:xfrm>
        <a:graphic>
          <a:graphicData uri="http://schemas.openxmlformats.org/drawingml/2006/table">
            <a:tbl>
              <a:tblPr>
                <a:noFill/>
                <a:tableStyleId>{D04C1789-9946-4AC0-B9B5-33878D5657CC}</a:tableStyleId>
              </a:tblPr>
              <a:tblGrid>
                <a:gridCol w="591675"/>
                <a:gridCol w="449100"/>
                <a:gridCol w="598800"/>
                <a:gridCol w="577425"/>
                <a:gridCol w="620175"/>
                <a:gridCol w="620175"/>
                <a:gridCol w="570300"/>
                <a:gridCol w="477600"/>
              </a:tblGrid>
              <a:tr h="152400">
                <a:tc>
                  <a:txBody>
                    <a:bodyPr/>
                    <a:lstStyle/>
                    <a:p>
                      <a:pPr marL="0" marR="0" lvl="0" indent="0" algn="l" rtl="0">
                        <a:spcBef>
                          <a:spcPts val="0"/>
                        </a:spcBef>
                        <a:buSzPct val="25000"/>
                        <a:buNone/>
                      </a:pPr>
                      <a:r>
                        <a:rPr lang="en" sz="1000" u="none" strike="noStrike" cap="none"/>
                        <a:t> </a:t>
                      </a:r>
                    </a:p>
                  </a:txBody>
                  <a:tcPr marL="9525" marR="9525" marT="9525" marB="0" anchor="b">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r" rtl="0">
                        <a:spcBef>
                          <a:spcPts val="0"/>
                        </a:spcBef>
                        <a:buSzPct val="25000"/>
                        <a:buNone/>
                      </a:pPr>
                      <a:r>
                        <a:rPr lang="en" sz="1000" u="none" strike="noStrike" cap="none"/>
                        <a:t>x1</a:t>
                      </a:r>
                    </a:p>
                  </a:txBody>
                  <a:tcPr marL="9525" marR="9525" marT="9525" marB="0" anchor="b">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r" rtl="0">
                        <a:spcBef>
                          <a:spcPts val="0"/>
                        </a:spcBef>
                        <a:buSzPct val="25000"/>
                        <a:buNone/>
                      </a:pPr>
                      <a:r>
                        <a:rPr lang="en" sz="1000" u="none" strike="noStrike" cap="none"/>
                        <a:t>x2</a:t>
                      </a:r>
                    </a:p>
                  </a:txBody>
                  <a:tcPr marL="9525" marR="9525" marT="9525" marB="0" anchor="b">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r" rtl="0">
                        <a:spcBef>
                          <a:spcPts val="0"/>
                        </a:spcBef>
                        <a:buSzPct val="25000"/>
                        <a:buNone/>
                      </a:pPr>
                      <a:r>
                        <a:rPr lang="en" sz="1000" u="none" strike="noStrike" cap="none"/>
                        <a:t>x3</a:t>
                      </a:r>
                    </a:p>
                  </a:txBody>
                  <a:tcPr marL="9525" marR="9525" marT="9525" marB="0" anchor="b">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r" rtl="0">
                        <a:spcBef>
                          <a:spcPts val="0"/>
                        </a:spcBef>
                        <a:buSzPct val="25000"/>
                        <a:buNone/>
                      </a:pPr>
                      <a:r>
                        <a:rPr lang="en" sz="1000" u="none" strike="noStrike" cap="none"/>
                        <a:t>x4</a:t>
                      </a:r>
                    </a:p>
                  </a:txBody>
                  <a:tcPr marL="9525" marR="9525" marT="9525" marB="0" anchor="b">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r" rtl="0">
                        <a:spcBef>
                          <a:spcPts val="0"/>
                        </a:spcBef>
                        <a:buSzPct val="25000"/>
                        <a:buNone/>
                      </a:pPr>
                      <a:r>
                        <a:rPr lang="en" sz="1000" u="none" strike="noStrike" cap="none"/>
                        <a:t>x5</a:t>
                      </a:r>
                    </a:p>
                  </a:txBody>
                  <a:tcPr marL="9525" marR="9525" marT="9525" marB="0" anchor="b">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r" rtl="0">
                        <a:spcBef>
                          <a:spcPts val="0"/>
                        </a:spcBef>
                        <a:buSzPct val="25000"/>
                        <a:buNone/>
                      </a:pPr>
                      <a:r>
                        <a:rPr lang="en" sz="1000" u="none" strike="noStrike" cap="none"/>
                        <a:t>x6</a:t>
                      </a:r>
                    </a:p>
                  </a:txBody>
                  <a:tcPr marL="9525" marR="9525" marT="9525" marB="0" anchor="b">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r" rtl="0">
                        <a:spcBef>
                          <a:spcPts val="0"/>
                        </a:spcBef>
                        <a:buSzPct val="25000"/>
                        <a:buNone/>
                      </a:pPr>
                      <a:r>
                        <a:rPr lang="en" sz="1000" u="none" strike="noStrike" cap="none"/>
                        <a:t>x7</a:t>
                      </a:r>
                    </a:p>
                  </a:txBody>
                  <a:tcPr marL="9525" marR="9525" marT="9525" marB="0" anchor="b">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152400">
                <a:tc>
                  <a:txBody>
                    <a:bodyPr/>
                    <a:lstStyle/>
                    <a:p>
                      <a:pPr marL="0" marR="0" lvl="0" indent="0" algn="l" rtl="0">
                        <a:spcBef>
                          <a:spcPts val="0"/>
                        </a:spcBef>
                        <a:buSzPct val="25000"/>
                        <a:buNone/>
                      </a:pPr>
                      <a:r>
                        <a:rPr lang="en" sz="1000" u="none" strike="noStrike" cap="none"/>
                        <a:t>Stochastic</a:t>
                      </a:r>
                    </a:p>
                  </a:txBody>
                  <a:tcPr marL="9525" marR="9525" marT="9525" marB="0" anchor="b">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r" rtl="0">
                        <a:spcBef>
                          <a:spcPts val="0"/>
                        </a:spcBef>
                        <a:buSzPct val="25000"/>
                        <a:buNone/>
                      </a:pPr>
                      <a:r>
                        <a:rPr lang="en" sz="1000" u="none" strike="noStrike" cap="none"/>
                        <a:t>0.0</a:t>
                      </a:r>
                    </a:p>
                  </a:txBody>
                  <a:tcPr marL="9525" marR="9525" marT="9525" marB="0" anchor="b">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r" rtl="0">
                        <a:spcBef>
                          <a:spcPts val="0"/>
                        </a:spcBef>
                        <a:buSzPct val="25000"/>
                        <a:buNone/>
                      </a:pPr>
                      <a:r>
                        <a:rPr lang="en" sz="1000" u="none" strike="noStrike" cap="none"/>
                        <a:t>1.10</a:t>
                      </a:r>
                    </a:p>
                  </a:txBody>
                  <a:tcPr marL="9525" marR="9525" marT="9525" marB="0" anchor="b">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r" rtl="0">
                        <a:spcBef>
                          <a:spcPts val="0"/>
                        </a:spcBef>
                        <a:buSzPct val="25000"/>
                        <a:buNone/>
                      </a:pPr>
                      <a:r>
                        <a:rPr lang="en" sz="1000" u="none" strike="noStrike" cap="none"/>
                        <a:t>61.90</a:t>
                      </a:r>
                    </a:p>
                  </a:txBody>
                  <a:tcPr marL="9525" marR="9525" marT="9525" marB="0" anchor="b">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r" rtl="0">
                        <a:spcBef>
                          <a:spcPts val="0"/>
                        </a:spcBef>
                        <a:buSzPct val="25000"/>
                        <a:buNone/>
                      </a:pPr>
                      <a:r>
                        <a:rPr lang="en" sz="1000" u="none" strike="noStrike" cap="none"/>
                        <a:t>5.710</a:t>
                      </a:r>
                    </a:p>
                  </a:txBody>
                  <a:tcPr marL="9525" marR="9525" marT="9525" marB="0" anchor="b">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r" rtl="0">
                        <a:spcBef>
                          <a:spcPts val="0"/>
                        </a:spcBef>
                        <a:buSzPct val="25000"/>
                        <a:buNone/>
                      </a:pPr>
                      <a:r>
                        <a:rPr lang="en" sz="1000" u="none" strike="noStrike" cap="none"/>
                        <a:t>18.070</a:t>
                      </a:r>
                    </a:p>
                  </a:txBody>
                  <a:tcPr marL="9525" marR="9525" marT="9525" marB="0" anchor="b">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r" rtl="0">
                        <a:spcBef>
                          <a:spcPts val="0"/>
                        </a:spcBef>
                        <a:buSzPct val="25000"/>
                        <a:buNone/>
                      </a:pPr>
                      <a:r>
                        <a:rPr lang="en" sz="1000" u="none" strike="noStrike" cap="none"/>
                        <a:t>13.210</a:t>
                      </a:r>
                    </a:p>
                  </a:txBody>
                  <a:tcPr marL="9525" marR="9525" marT="9525" marB="0" anchor="b">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r" rtl="0">
                        <a:spcBef>
                          <a:spcPts val="0"/>
                        </a:spcBef>
                        <a:buSzPct val="25000"/>
                        <a:buNone/>
                      </a:pPr>
                      <a:r>
                        <a:rPr lang="en" sz="1000" u="none" strike="noStrike" cap="none"/>
                        <a:t>0.010</a:t>
                      </a:r>
                    </a:p>
                  </a:txBody>
                  <a:tcPr marL="9525" marR="9525" marT="9525" marB="0" anchor="b">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152400">
                <a:tc>
                  <a:txBody>
                    <a:bodyPr/>
                    <a:lstStyle/>
                    <a:p>
                      <a:pPr marL="0" marR="0" lvl="0" indent="0" algn="l" rtl="0">
                        <a:spcBef>
                          <a:spcPts val="0"/>
                        </a:spcBef>
                        <a:buSzPct val="25000"/>
                        <a:buNone/>
                      </a:pPr>
                      <a:r>
                        <a:rPr lang="en" sz="1000" u="none" strike="noStrike" cap="none"/>
                        <a:t>ODEs</a:t>
                      </a:r>
                    </a:p>
                  </a:txBody>
                  <a:tcPr marL="9525" marR="9525" marT="9525" marB="0" anchor="b">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r" rtl="0">
                        <a:spcBef>
                          <a:spcPts val="0"/>
                        </a:spcBef>
                        <a:buSzPct val="25000"/>
                        <a:buNone/>
                      </a:pPr>
                      <a:r>
                        <a:rPr lang="en" sz="1000" u="none" strike="noStrike" cap="none"/>
                        <a:t>0.0</a:t>
                      </a:r>
                    </a:p>
                  </a:txBody>
                  <a:tcPr marL="9525" marR="9525" marT="9525" marB="0" anchor="b">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r" rtl="0">
                        <a:spcBef>
                          <a:spcPts val="0"/>
                        </a:spcBef>
                        <a:buSzPct val="25000"/>
                        <a:buNone/>
                      </a:pPr>
                      <a:r>
                        <a:rPr lang="en" sz="1000" u="none" strike="noStrike" cap="none"/>
                        <a:t>1.0157</a:t>
                      </a:r>
                    </a:p>
                  </a:txBody>
                  <a:tcPr marL="9525" marR="9525" marT="9525" marB="0" anchor="b">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r" rtl="0">
                        <a:spcBef>
                          <a:spcPts val="0"/>
                        </a:spcBef>
                        <a:buSzPct val="25000"/>
                        <a:buNone/>
                      </a:pPr>
                      <a:r>
                        <a:rPr lang="en" sz="1000" u="none" strike="noStrike" cap="none"/>
                        <a:t>61.794</a:t>
                      </a:r>
                    </a:p>
                  </a:txBody>
                  <a:tcPr marL="9525" marR="9525" marT="9525" marB="0" anchor="b">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r" rtl="0">
                        <a:spcBef>
                          <a:spcPts val="0"/>
                        </a:spcBef>
                        <a:buSzPct val="25000"/>
                        <a:buNone/>
                      </a:pPr>
                      <a:r>
                        <a:rPr lang="en" sz="1000" u="none" strike="noStrike" cap="none"/>
                        <a:t>5.6959</a:t>
                      </a:r>
                    </a:p>
                  </a:txBody>
                  <a:tcPr marL="9525" marR="9525" marT="9525" marB="0" anchor="b">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r" rtl="0">
                        <a:spcBef>
                          <a:spcPts val="0"/>
                        </a:spcBef>
                        <a:buSzPct val="25000"/>
                        <a:buNone/>
                      </a:pPr>
                      <a:r>
                        <a:rPr lang="en" sz="1000" u="none" strike="noStrike" cap="none"/>
                        <a:t>18.3417</a:t>
                      </a:r>
                    </a:p>
                  </a:txBody>
                  <a:tcPr marL="9525" marR="9525" marT="9525" marB="0" anchor="b">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r" rtl="0">
                        <a:spcBef>
                          <a:spcPts val="0"/>
                        </a:spcBef>
                        <a:buSzPct val="25000"/>
                        <a:buNone/>
                      </a:pPr>
                      <a:r>
                        <a:rPr lang="en" sz="1000" u="none" strike="noStrike" cap="none"/>
                        <a:t>12.9708</a:t>
                      </a:r>
                    </a:p>
                  </a:txBody>
                  <a:tcPr marL="9525" marR="9525" marT="9525" marB="0" anchor="b">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r" rtl="0">
                        <a:spcBef>
                          <a:spcPts val="0"/>
                        </a:spcBef>
                        <a:buSzPct val="25000"/>
                        <a:buNone/>
                      </a:pPr>
                      <a:r>
                        <a:rPr lang="en" sz="1000" u="none" strike="noStrike" cap="none"/>
                        <a:t>0.1815</a:t>
                      </a:r>
                    </a:p>
                  </a:txBody>
                  <a:tcPr marL="9525" marR="9525" marT="9525" marB="0" anchor="b">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
        <p:nvSpPr>
          <p:cNvPr id="332" name="Shape 332"/>
          <p:cNvSpPr txBox="1"/>
          <p:nvPr/>
        </p:nvSpPr>
        <p:spPr>
          <a:xfrm>
            <a:off x="1762582" y="4533858"/>
            <a:ext cx="1274921" cy="253915"/>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200" b="1">
                <a:solidFill>
                  <a:schemeClr val="dk1"/>
                </a:solidFill>
                <a:latin typeface="Calibri"/>
                <a:ea typeface="Calibri"/>
                <a:cs typeface="Calibri"/>
                <a:sym typeface="Calibri"/>
              </a:rPr>
              <a:t>Stochastic Model</a:t>
            </a:r>
          </a:p>
        </p:txBody>
      </p:sp>
      <p:sp>
        <p:nvSpPr>
          <p:cNvPr id="333" name="Shape 333"/>
          <p:cNvSpPr txBox="1"/>
          <p:nvPr/>
        </p:nvSpPr>
        <p:spPr>
          <a:xfrm>
            <a:off x="6307216" y="4528876"/>
            <a:ext cx="915000" cy="253800"/>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200" b="1">
                <a:solidFill>
                  <a:schemeClr val="dk1"/>
                </a:solidFill>
                <a:latin typeface="Calibri"/>
                <a:ea typeface="Calibri"/>
                <a:cs typeface="Calibri"/>
                <a:sym typeface="Calibri"/>
              </a:rPr>
              <a:t>ODE Model</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628650" y="273843"/>
            <a:ext cx="7886699" cy="994172"/>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en" sz="3300" b="1" i="0" u="none" strike="noStrike" cap="none">
                <a:solidFill>
                  <a:schemeClr val="dk1"/>
                </a:solidFill>
                <a:latin typeface="Calibri"/>
                <a:ea typeface="Calibri"/>
                <a:cs typeface="Calibri"/>
                <a:sym typeface="Calibri"/>
              </a:rPr>
              <a:t>Stochastic Model – Dwell Times</a:t>
            </a:r>
          </a:p>
        </p:txBody>
      </p:sp>
      <p:pic>
        <p:nvPicPr>
          <p:cNvPr id="339" name="Shape 339"/>
          <p:cNvPicPr preferRelativeResize="0">
            <a:picLocks noGrp="1"/>
          </p:cNvPicPr>
          <p:nvPr>
            <p:ph type="body" idx="1"/>
          </p:nvPr>
        </p:nvPicPr>
        <p:blipFill rotWithShape="1">
          <a:blip r:embed="rId3">
            <a:alphaModFix/>
          </a:blip>
          <a:srcRect/>
          <a:stretch/>
        </p:blipFill>
        <p:spPr>
          <a:xfrm>
            <a:off x="1994748" y="1030613"/>
            <a:ext cx="5154502" cy="3865877"/>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628650" y="273850"/>
            <a:ext cx="8182200" cy="9942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en" sz="3300" b="1" i="0" u="none" strike="noStrike" cap="none">
                <a:solidFill>
                  <a:schemeClr val="dk1"/>
                </a:solidFill>
                <a:latin typeface="Calibri"/>
                <a:ea typeface="Calibri"/>
                <a:cs typeface="Calibri"/>
                <a:sym typeface="Calibri"/>
              </a:rPr>
              <a:t>Stochastic Model </a:t>
            </a:r>
            <a:r>
              <a:rPr lang="en" b="1"/>
              <a:t>II - Monte Carlos Simulation</a:t>
            </a:r>
          </a:p>
        </p:txBody>
      </p:sp>
      <p:sp>
        <p:nvSpPr>
          <p:cNvPr id="345" name="Shape 345"/>
          <p:cNvSpPr txBox="1"/>
          <p:nvPr/>
        </p:nvSpPr>
        <p:spPr>
          <a:xfrm>
            <a:off x="281200" y="1268050"/>
            <a:ext cx="4545900" cy="3255000"/>
          </a:xfrm>
          <a:prstGeom prst="rect">
            <a:avLst/>
          </a:prstGeom>
          <a:noFill/>
          <a:ln>
            <a:noFill/>
          </a:ln>
        </p:spPr>
        <p:txBody>
          <a:bodyPr lIns="91425" tIns="91425" rIns="91425" bIns="91425" anchor="ctr" anchorCtr="0">
            <a:noAutofit/>
          </a:bodyPr>
          <a:lstStyle/>
          <a:p>
            <a:pPr lvl="0">
              <a:spcBef>
                <a:spcPts val="0"/>
              </a:spcBef>
              <a:buNone/>
            </a:pPr>
            <a:r>
              <a:rPr lang="en" sz="2000"/>
              <a:t>Random waiting time</a:t>
            </a:r>
          </a:p>
          <a:p>
            <a:pPr lvl="0">
              <a:spcBef>
                <a:spcPts val="0"/>
              </a:spcBef>
              <a:buNone/>
            </a:pPr>
            <a:endParaRPr sz="2000"/>
          </a:p>
          <a:p>
            <a:pPr lvl="0" rtl="0">
              <a:spcBef>
                <a:spcPts val="0"/>
              </a:spcBef>
              <a:buNone/>
            </a:pPr>
            <a:endParaRPr sz="2000"/>
          </a:p>
          <a:p>
            <a:pPr lvl="0" rtl="0">
              <a:spcBef>
                <a:spcPts val="0"/>
              </a:spcBef>
              <a:buNone/>
            </a:pPr>
            <a:endParaRPr sz="2000"/>
          </a:p>
          <a:p>
            <a:pPr lvl="0" rtl="0">
              <a:spcBef>
                <a:spcPts val="0"/>
              </a:spcBef>
              <a:buNone/>
            </a:pPr>
            <a:endParaRPr sz="2000"/>
          </a:p>
          <a:p>
            <a:pPr lvl="0" rtl="0">
              <a:spcBef>
                <a:spcPts val="0"/>
              </a:spcBef>
              <a:buNone/>
            </a:pPr>
            <a:endParaRPr sz="2000"/>
          </a:p>
          <a:p>
            <a:pPr lvl="0" rtl="0">
              <a:spcBef>
                <a:spcPts val="0"/>
              </a:spcBef>
              <a:buNone/>
            </a:pPr>
            <a:endParaRPr sz="2000"/>
          </a:p>
          <a:p>
            <a:pPr lvl="0" rtl="0">
              <a:spcBef>
                <a:spcPts val="0"/>
              </a:spcBef>
              <a:buNone/>
            </a:pPr>
            <a:r>
              <a:rPr lang="en" sz="2000"/>
              <a:t>Randomly choose a reaction </a:t>
            </a:r>
          </a:p>
          <a:p>
            <a:pPr lvl="0" rtl="0">
              <a:spcBef>
                <a:spcPts val="0"/>
              </a:spcBef>
              <a:buNone/>
            </a:pPr>
            <a:endParaRPr sz="2000"/>
          </a:p>
        </p:txBody>
      </p:sp>
      <p:pic>
        <p:nvPicPr>
          <p:cNvPr id="346" name="Shape 346"/>
          <p:cNvPicPr preferRelativeResize="0"/>
          <p:nvPr/>
        </p:nvPicPr>
        <p:blipFill>
          <a:blip r:embed="rId3">
            <a:alphaModFix/>
          </a:blip>
          <a:stretch>
            <a:fillRect/>
          </a:stretch>
        </p:blipFill>
        <p:spPr>
          <a:xfrm>
            <a:off x="406050" y="2359597"/>
            <a:ext cx="955086" cy="590549"/>
          </a:xfrm>
          <a:prstGeom prst="rect">
            <a:avLst/>
          </a:prstGeom>
          <a:noFill/>
          <a:ln>
            <a:noFill/>
          </a:ln>
        </p:spPr>
      </p:pic>
      <p:pic>
        <p:nvPicPr>
          <p:cNvPr id="347" name="Shape 347"/>
          <p:cNvPicPr preferRelativeResize="0"/>
          <p:nvPr/>
        </p:nvPicPr>
        <p:blipFill>
          <a:blip r:embed="rId4">
            <a:alphaModFix/>
          </a:blip>
          <a:stretch>
            <a:fillRect/>
          </a:stretch>
        </p:blipFill>
        <p:spPr>
          <a:xfrm>
            <a:off x="2922150" y="2207187"/>
            <a:ext cx="1628775" cy="590550"/>
          </a:xfrm>
          <a:prstGeom prst="rect">
            <a:avLst/>
          </a:prstGeom>
          <a:noFill/>
          <a:ln>
            <a:noFill/>
          </a:ln>
        </p:spPr>
      </p:pic>
      <p:sp>
        <p:nvSpPr>
          <p:cNvPr id="348" name="Shape 348"/>
          <p:cNvSpPr/>
          <p:nvPr/>
        </p:nvSpPr>
        <p:spPr>
          <a:xfrm>
            <a:off x="1605617" y="2359675"/>
            <a:ext cx="1123800" cy="590400"/>
          </a:xfrm>
          <a:prstGeom prst="rightArrow">
            <a:avLst>
              <a:gd name="adj1" fmla="val 50000"/>
              <a:gd name="adj2" fmla="val 50000"/>
            </a:avLst>
          </a:prstGeom>
          <a:solidFill>
            <a:srgbClr val="C9DAF8"/>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Poisson</a:t>
            </a:r>
          </a:p>
        </p:txBody>
      </p:sp>
      <p:pic>
        <p:nvPicPr>
          <p:cNvPr id="349" name="Shape 349"/>
          <p:cNvPicPr preferRelativeResize="0"/>
          <p:nvPr/>
        </p:nvPicPr>
        <p:blipFill>
          <a:blip r:embed="rId5">
            <a:alphaModFix/>
          </a:blip>
          <a:stretch>
            <a:fillRect/>
          </a:stretch>
        </p:blipFill>
        <p:spPr>
          <a:xfrm>
            <a:off x="509900" y="4396375"/>
            <a:ext cx="1531350" cy="297775"/>
          </a:xfrm>
          <a:prstGeom prst="rect">
            <a:avLst/>
          </a:prstGeom>
          <a:noFill/>
          <a:ln>
            <a:noFill/>
          </a:ln>
        </p:spPr>
      </p:pic>
      <p:pic>
        <p:nvPicPr>
          <p:cNvPr id="350" name="Shape 350"/>
          <p:cNvPicPr preferRelativeResize="0"/>
          <p:nvPr/>
        </p:nvPicPr>
        <p:blipFill>
          <a:blip r:embed="rId6">
            <a:alphaModFix/>
          </a:blip>
          <a:stretch>
            <a:fillRect/>
          </a:stretch>
        </p:blipFill>
        <p:spPr>
          <a:xfrm>
            <a:off x="3265050" y="4221412"/>
            <a:ext cx="1285875" cy="647700"/>
          </a:xfrm>
          <a:prstGeom prst="rect">
            <a:avLst/>
          </a:prstGeom>
          <a:noFill/>
          <a:ln>
            <a:noFill/>
          </a:ln>
        </p:spPr>
      </p:pic>
      <p:pic>
        <p:nvPicPr>
          <p:cNvPr id="351" name="Shape 351"/>
          <p:cNvPicPr preferRelativeResize="0"/>
          <p:nvPr/>
        </p:nvPicPr>
        <p:blipFill>
          <a:blip r:embed="rId7">
            <a:alphaModFix/>
          </a:blip>
          <a:stretch>
            <a:fillRect/>
          </a:stretch>
        </p:blipFill>
        <p:spPr>
          <a:xfrm>
            <a:off x="5024875" y="3108374"/>
            <a:ext cx="4012099" cy="1823681"/>
          </a:xfrm>
          <a:prstGeom prst="rect">
            <a:avLst/>
          </a:prstGeom>
          <a:noFill/>
          <a:ln>
            <a:noFill/>
          </a:ln>
        </p:spPr>
      </p:pic>
      <p:sp>
        <p:nvSpPr>
          <p:cNvPr id="352" name="Shape 352"/>
          <p:cNvSpPr/>
          <p:nvPr/>
        </p:nvSpPr>
        <p:spPr>
          <a:xfrm rot="5400000">
            <a:off x="7404750" y="1962025"/>
            <a:ext cx="1123800" cy="878700"/>
          </a:xfrm>
          <a:prstGeom prst="bentArrow">
            <a:avLst>
              <a:gd name="adj1" fmla="val 25000"/>
              <a:gd name="adj2" fmla="val 25000"/>
              <a:gd name="adj3" fmla="val 25000"/>
              <a:gd name="adj4" fmla="val 43750"/>
            </a:avLst>
          </a:prstGeom>
          <a:solidFill>
            <a:srgbClr val="C9DAF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353" name="Shape 353"/>
          <p:cNvPicPr preferRelativeResize="0"/>
          <p:nvPr/>
        </p:nvPicPr>
        <p:blipFill>
          <a:blip r:embed="rId8">
            <a:alphaModFix/>
          </a:blip>
          <a:stretch>
            <a:fillRect/>
          </a:stretch>
        </p:blipFill>
        <p:spPr>
          <a:xfrm>
            <a:off x="5425375" y="1255774"/>
            <a:ext cx="2025724" cy="1667499"/>
          </a:xfrm>
          <a:prstGeom prst="rect">
            <a:avLst/>
          </a:prstGeom>
          <a:noFill/>
          <a:ln>
            <a:noFill/>
          </a:ln>
        </p:spPr>
      </p:pic>
      <p:sp>
        <p:nvSpPr>
          <p:cNvPr id="2" name="Rectangle 1"/>
          <p:cNvSpPr/>
          <p:nvPr/>
        </p:nvSpPr>
        <p:spPr>
          <a:xfrm>
            <a:off x="6914866" y="1915236"/>
            <a:ext cx="77337" cy="2138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Shape 358"/>
          <p:cNvSpPr txBox="1">
            <a:spLocks noGrp="1"/>
          </p:cNvSpPr>
          <p:nvPr>
            <p:ph type="title"/>
          </p:nvPr>
        </p:nvSpPr>
        <p:spPr>
          <a:xfrm>
            <a:off x="628650" y="273850"/>
            <a:ext cx="8182200" cy="9942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en" sz="3300" b="1" i="0" u="none" strike="noStrike" cap="none">
                <a:solidFill>
                  <a:schemeClr val="dk1"/>
                </a:solidFill>
                <a:latin typeface="Calibri"/>
                <a:ea typeface="Calibri"/>
                <a:cs typeface="Calibri"/>
                <a:sym typeface="Calibri"/>
              </a:rPr>
              <a:t>Stochastic Model </a:t>
            </a:r>
            <a:r>
              <a:rPr lang="en" b="1"/>
              <a:t>II - Monte Carlos Simulation</a:t>
            </a:r>
          </a:p>
        </p:txBody>
      </p:sp>
      <p:sp>
        <p:nvSpPr>
          <p:cNvPr id="359" name="Shape 359"/>
          <p:cNvSpPr txBox="1"/>
          <p:nvPr/>
        </p:nvSpPr>
        <p:spPr>
          <a:xfrm>
            <a:off x="539100" y="3213300"/>
            <a:ext cx="8705100" cy="1256100"/>
          </a:xfrm>
          <a:prstGeom prst="rect">
            <a:avLst/>
          </a:prstGeom>
          <a:noFill/>
          <a:ln>
            <a:noFill/>
          </a:ln>
        </p:spPr>
        <p:txBody>
          <a:bodyPr lIns="91425" tIns="91425" rIns="91425" bIns="91425" anchor="t" anchorCtr="0">
            <a:noAutofit/>
          </a:bodyPr>
          <a:lstStyle/>
          <a:p>
            <a:pPr lvl="0" rtl="0">
              <a:spcBef>
                <a:spcPts val="0"/>
              </a:spcBef>
              <a:buNone/>
            </a:pPr>
            <a:endParaRPr/>
          </a:p>
          <a:p>
            <a:pPr marL="0" lvl="0" indent="0" rtl="0">
              <a:spcBef>
                <a:spcPts val="0"/>
              </a:spcBef>
              <a:buNone/>
            </a:pPr>
            <a:r>
              <a:rPr lang="en"/>
              <a:t>N = 100, steps = 1000		        	 </a:t>
            </a:r>
            <a:r>
              <a:rPr lang="en">
                <a:solidFill>
                  <a:schemeClr val="dk1"/>
                </a:solidFill>
              </a:rPr>
              <a:t>    N = 1000, steps = 10000	                 N = 10000, steps = 100000	</a:t>
            </a:r>
          </a:p>
          <a:p>
            <a:pPr marL="457200" lvl="0" indent="457200" rtl="0">
              <a:spcBef>
                <a:spcPts val="0"/>
              </a:spcBef>
              <a:buNone/>
            </a:pPr>
            <a:endParaRPr>
              <a:solidFill>
                <a:schemeClr val="dk1"/>
              </a:solidFill>
            </a:endParaRPr>
          </a:p>
          <a:p>
            <a:pPr marL="457200" lvl="0" indent="457200" rtl="0">
              <a:spcBef>
                <a:spcPts val="0"/>
              </a:spcBef>
              <a:buNone/>
            </a:pPr>
            <a:endParaRPr>
              <a:solidFill>
                <a:schemeClr val="dk1"/>
              </a:solidFill>
            </a:endParaRPr>
          </a:p>
          <a:p>
            <a:pPr marL="0" lvl="0" indent="0" rtl="0">
              <a:spcBef>
                <a:spcPts val="0"/>
              </a:spcBef>
              <a:buNone/>
            </a:pPr>
            <a:r>
              <a:rPr lang="en" b="1">
                <a:solidFill>
                  <a:schemeClr val="dk1"/>
                </a:solidFill>
              </a:rPr>
              <a:t>Interesting findings: </a:t>
            </a:r>
          </a:p>
          <a:p>
            <a:pPr marL="457200" lvl="0" indent="-228600">
              <a:spcBef>
                <a:spcPts val="0"/>
              </a:spcBef>
              <a:buClr>
                <a:schemeClr val="dk1"/>
              </a:buClr>
              <a:buChar char="-"/>
            </a:pPr>
            <a:r>
              <a:rPr lang="en">
                <a:solidFill>
                  <a:schemeClr val="dk1"/>
                </a:solidFill>
              </a:rPr>
              <a:t>Simulation steps required to reach the same time spent is proportional to the number of receptors.</a:t>
            </a:r>
          </a:p>
          <a:p>
            <a:pPr marL="457200" lvl="0" indent="-228600">
              <a:spcBef>
                <a:spcPts val="0"/>
              </a:spcBef>
              <a:buClr>
                <a:schemeClr val="dk1"/>
              </a:buClr>
              <a:buChar char="-"/>
            </a:pPr>
            <a:r>
              <a:rPr lang="en">
                <a:solidFill>
                  <a:schemeClr val="dk1"/>
                </a:solidFill>
              </a:rPr>
              <a:t>That means the waiting time in each step is inversely proportional to the number of receptors.</a:t>
            </a:r>
          </a:p>
          <a:p>
            <a:pPr lvl="0" rtl="0">
              <a:spcBef>
                <a:spcPts val="0"/>
              </a:spcBef>
              <a:buNone/>
            </a:pPr>
            <a:endParaRPr/>
          </a:p>
        </p:txBody>
      </p:sp>
      <p:pic>
        <p:nvPicPr>
          <p:cNvPr id="360" name="Shape 360"/>
          <p:cNvPicPr preferRelativeResize="0"/>
          <p:nvPr/>
        </p:nvPicPr>
        <p:blipFill>
          <a:blip r:embed="rId3">
            <a:alphaModFix/>
          </a:blip>
          <a:stretch>
            <a:fillRect/>
          </a:stretch>
        </p:blipFill>
        <p:spPr>
          <a:xfrm>
            <a:off x="76200" y="1077900"/>
            <a:ext cx="2868076" cy="2287800"/>
          </a:xfrm>
          <a:prstGeom prst="rect">
            <a:avLst/>
          </a:prstGeom>
          <a:noFill/>
          <a:ln>
            <a:noFill/>
          </a:ln>
        </p:spPr>
      </p:pic>
      <p:pic>
        <p:nvPicPr>
          <p:cNvPr id="361" name="Shape 361"/>
          <p:cNvPicPr preferRelativeResize="0"/>
          <p:nvPr/>
        </p:nvPicPr>
        <p:blipFill>
          <a:blip r:embed="rId4">
            <a:alphaModFix/>
          </a:blip>
          <a:stretch>
            <a:fillRect/>
          </a:stretch>
        </p:blipFill>
        <p:spPr>
          <a:xfrm>
            <a:off x="3100558" y="1077900"/>
            <a:ext cx="2942883" cy="2287798"/>
          </a:xfrm>
          <a:prstGeom prst="rect">
            <a:avLst/>
          </a:prstGeom>
          <a:noFill/>
          <a:ln>
            <a:noFill/>
          </a:ln>
        </p:spPr>
      </p:pic>
      <p:pic>
        <p:nvPicPr>
          <p:cNvPr id="362" name="Shape 362"/>
          <p:cNvPicPr preferRelativeResize="0"/>
          <p:nvPr/>
        </p:nvPicPr>
        <p:blipFill>
          <a:blip r:embed="rId5">
            <a:alphaModFix/>
          </a:blip>
          <a:stretch>
            <a:fillRect/>
          </a:stretch>
        </p:blipFill>
        <p:spPr>
          <a:xfrm>
            <a:off x="6199722" y="1077900"/>
            <a:ext cx="2868076" cy="228780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Shape 367"/>
          <p:cNvSpPr txBox="1">
            <a:spLocks noGrp="1"/>
          </p:cNvSpPr>
          <p:nvPr>
            <p:ph type="title"/>
          </p:nvPr>
        </p:nvSpPr>
        <p:spPr>
          <a:xfrm>
            <a:off x="628650" y="187214"/>
            <a:ext cx="7886700" cy="9942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en" b="1"/>
              <a:t>Conclusions</a:t>
            </a:r>
          </a:p>
        </p:txBody>
      </p:sp>
      <p:sp>
        <p:nvSpPr>
          <p:cNvPr id="368" name="Shape 368"/>
          <p:cNvSpPr txBox="1"/>
          <p:nvPr/>
        </p:nvSpPr>
        <p:spPr>
          <a:xfrm>
            <a:off x="628650" y="873995"/>
            <a:ext cx="8411700" cy="3641100"/>
          </a:xfrm>
          <a:prstGeom prst="rect">
            <a:avLst/>
          </a:prstGeom>
          <a:noFill/>
          <a:ln>
            <a:noFill/>
          </a:ln>
        </p:spPr>
        <p:txBody>
          <a:bodyPr lIns="91425" tIns="91425" rIns="91425" bIns="91425" anchor="t" anchorCtr="0">
            <a:noAutofit/>
          </a:bodyPr>
          <a:lstStyle/>
          <a:p>
            <a:pPr marL="457200" lvl="0" indent="-368300" rtl="0">
              <a:lnSpc>
                <a:spcPct val="150000"/>
              </a:lnSpc>
              <a:spcBef>
                <a:spcPts val="0"/>
              </a:spcBef>
              <a:buSzPct val="100000"/>
              <a:buChar char="❖"/>
            </a:pPr>
            <a:r>
              <a:rPr lang="en-US" sz="2100" u="sng" dirty="0" smtClean="0"/>
              <a:t>Insulin </a:t>
            </a:r>
            <a:r>
              <a:rPr lang="en" sz="2100" u="sng" dirty="0" smtClean="0"/>
              <a:t>Concentration </a:t>
            </a:r>
            <a:r>
              <a:rPr lang="en" sz="2100" u="sng" dirty="0"/>
              <a:t>Dependent Six Pool Model</a:t>
            </a:r>
            <a:r>
              <a:rPr lang="en" sz="2100" dirty="0"/>
              <a:t>:</a:t>
            </a:r>
          </a:p>
          <a:p>
            <a:pPr marL="914400" lvl="1" indent="-330200" rtl="0">
              <a:lnSpc>
                <a:spcPct val="150000"/>
              </a:lnSpc>
              <a:spcBef>
                <a:spcPts val="0"/>
              </a:spcBef>
              <a:buSzPct val="100000"/>
              <a:buChar char="➢"/>
            </a:pPr>
            <a:r>
              <a:rPr lang="en" sz="1600" dirty="0"/>
              <a:t>Model matches endpoints (reported in literature) for % of insulin internalized in cell.</a:t>
            </a:r>
          </a:p>
          <a:p>
            <a:pPr marL="457200" lvl="0" indent="-368300" rtl="0">
              <a:lnSpc>
                <a:spcPct val="150000"/>
              </a:lnSpc>
              <a:spcBef>
                <a:spcPts val="0"/>
              </a:spcBef>
              <a:buSzPct val="100000"/>
              <a:buChar char="❖"/>
            </a:pPr>
            <a:r>
              <a:rPr lang="en" sz="2100" u="sng" dirty="0">
                <a:solidFill>
                  <a:schemeClr val="dk1"/>
                </a:solidFill>
              </a:rPr>
              <a:t>Parameter Sensitivity Analysis</a:t>
            </a:r>
            <a:r>
              <a:rPr lang="en" sz="2100" dirty="0">
                <a:solidFill>
                  <a:schemeClr val="dk1"/>
                </a:solidFill>
              </a:rPr>
              <a:t>:</a:t>
            </a:r>
          </a:p>
          <a:p>
            <a:pPr marL="914400" lvl="1" indent="-330200" rtl="0">
              <a:lnSpc>
                <a:spcPct val="150000"/>
              </a:lnSpc>
              <a:spcBef>
                <a:spcPts val="0"/>
              </a:spcBef>
              <a:buClr>
                <a:schemeClr val="dk1"/>
              </a:buClr>
              <a:buSzPct val="100000"/>
              <a:buChar char="➢"/>
            </a:pPr>
            <a:r>
              <a:rPr lang="en" sz="1600" dirty="0">
                <a:solidFill>
                  <a:schemeClr val="dk1"/>
                </a:solidFill>
              </a:rPr>
              <a:t>Parameters are weighted differently in their effects on the state distribution of the system at equilibrium. Parameters </a:t>
            </a:r>
            <a:r>
              <a:rPr lang="en" sz="1600" dirty="0">
                <a:solidFill>
                  <a:schemeClr val="dk1"/>
                </a:solidFill>
                <a:latin typeface="Calibri"/>
                <a:ea typeface="Calibri"/>
                <a:cs typeface="Calibri"/>
                <a:sym typeface="Calibri"/>
              </a:rPr>
              <a:t>k</a:t>
            </a:r>
            <a:r>
              <a:rPr lang="en" sz="1600" baseline="-25000" dirty="0">
                <a:solidFill>
                  <a:schemeClr val="dk1"/>
                </a:solidFill>
                <a:latin typeface="Calibri"/>
                <a:ea typeface="Calibri"/>
                <a:cs typeface="Calibri"/>
                <a:sym typeface="Calibri"/>
              </a:rPr>
              <a:t>25 </a:t>
            </a:r>
            <a:r>
              <a:rPr lang="en" sz="1600" dirty="0">
                <a:solidFill>
                  <a:schemeClr val="dk1"/>
                </a:solidFill>
                <a:latin typeface="Calibri"/>
                <a:ea typeface="Calibri"/>
                <a:cs typeface="Calibri"/>
                <a:sym typeface="Calibri"/>
              </a:rPr>
              <a:t>and k</a:t>
            </a:r>
            <a:r>
              <a:rPr lang="en" sz="1600" baseline="-25000" dirty="0">
                <a:solidFill>
                  <a:schemeClr val="dk1"/>
                </a:solidFill>
                <a:latin typeface="Calibri"/>
                <a:ea typeface="Calibri"/>
                <a:cs typeface="Calibri"/>
                <a:sym typeface="Calibri"/>
              </a:rPr>
              <a:t>43 </a:t>
            </a:r>
            <a:r>
              <a:rPr lang="en" sz="1600" dirty="0">
                <a:solidFill>
                  <a:schemeClr val="dk1"/>
                </a:solidFill>
                <a:latin typeface="Calibri"/>
                <a:ea typeface="Calibri"/>
                <a:cs typeface="Calibri"/>
                <a:sym typeface="Calibri"/>
              </a:rPr>
              <a:t>have the largest effect on the phosphorylated and internalized states.</a:t>
            </a:r>
          </a:p>
          <a:p>
            <a:pPr marL="457200" lvl="0" indent="-368300" rtl="0">
              <a:lnSpc>
                <a:spcPct val="150000"/>
              </a:lnSpc>
              <a:spcBef>
                <a:spcPts val="0"/>
              </a:spcBef>
              <a:buClr>
                <a:schemeClr val="dk1"/>
              </a:buClr>
              <a:buSzPct val="100000"/>
              <a:buChar char="❖"/>
            </a:pPr>
            <a:r>
              <a:rPr lang="en" sz="2100" u="sng" dirty="0">
                <a:solidFill>
                  <a:schemeClr val="dk1"/>
                </a:solidFill>
              </a:rPr>
              <a:t>Stochastic Model</a:t>
            </a:r>
            <a:r>
              <a:rPr lang="en" sz="2100" dirty="0">
                <a:solidFill>
                  <a:schemeClr val="dk1"/>
                </a:solidFill>
              </a:rPr>
              <a:t>:</a:t>
            </a:r>
          </a:p>
          <a:p>
            <a:pPr marL="914400" lvl="1" indent="-330200" rtl="0">
              <a:lnSpc>
                <a:spcPct val="150000"/>
              </a:lnSpc>
              <a:spcBef>
                <a:spcPts val="0"/>
              </a:spcBef>
              <a:buClr>
                <a:schemeClr val="dk1"/>
              </a:buClr>
              <a:buSzPct val="100000"/>
              <a:buChar char="➢"/>
            </a:pPr>
            <a:r>
              <a:rPr lang="en" sz="1600" dirty="0">
                <a:solidFill>
                  <a:schemeClr val="dk1"/>
                </a:solidFill>
              </a:rPr>
              <a:t>Modeling the system stochastically produces same result as our deterministic ODE model. </a:t>
            </a:r>
          </a:p>
          <a:p>
            <a:pPr marL="0" lvl="0" indent="0">
              <a:spcBef>
                <a:spcPts val="0"/>
              </a:spcBef>
              <a:buNone/>
            </a:pPr>
            <a:endParaRPr sz="2400" dirty="0"/>
          </a:p>
          <a:p>
            <a:pPr lvl="0">
              <a:spcBef>
                <a:spcPts val="0"/>
              </a:spcBef>
              <a:buNone/>
            </a:pPr>
            <a:endParaRPr sz="2400" dirty="0"/>
          </a:p>
          <a:p>
            <a:pPr lvl="0">
              <a:spcBef>
                <a:spcPts val="0"/>
              </a:spcBef>
              <a:buNone/>
            </a:pPr>
            <a:endParaRPr sz="2400" dirty="0"/>
          </a:p>
          <a:p>
            <a:pPr lvl="0">
              <a:spcBef>
                <a:spcPts val="0"/>
              </a:spcBef>
              <a:buNone/>
            </a:pPr>
            <a:endParaRPr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Shape 373"/>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en" b="1"/>
              <a:t>Implications of Modeling Insulin</a:t>
            </a:r>
          </a:p>
        </p:txBody>
      </p:sp>
      <p:sp>
        <p:nvSpPr>
          <p:cNvPr id="374" name="Shape 374"/>
          <p:cNvSpPr txBox="1"/>
          <p:nvPr/>
        </p:nvSpPr>
        <p:spPr>
          <a:xfrm>
            <a:off x="767675" y="1343450"/>
            <a:ext cx="7497600" cy="3505800"/>
          </a:xfrm>
          <a:prstGeom prst="rect">
            <a:avLst/>
          </a:prstGeom>
          <a:noFill/>
          <a:ln>
            <a:noFill/>
          </a:ln>
        </p:spPr>
        <p:txBody>
          <a:bodyPr lIns="91425" tIns="91425" rIns="91425" bIns="91425" anchor="t" anchorCtr="0">
            <a:noAutofit/>
          </a:bodyPr>
          <a:lstStyle/>
          <a:p>
            <a:pPr marL="457200" lvl="0" indent="-381000" rtl="0">
              <a:lnSpc>
                <a:spcPct val="150000"/>
              </a:lnSpc>
              <a:spcBef>
                <a:spcPts val="0"/>
              </a:spcBef>
              <a:buSzPct val="100000"/>
              <a:buChar char="●"/>
            </a:pPr>
            <a:r>
              <a:rPr lang="en" sz="2400"/>
              <a:t>Insulin is primarily used to process sugar in the body</a:t>
            </a:r>
          </a:p>
          <a:p>
            <a:pPr marL="457200" lvl="0" indent="-381000" rtl="0">
              <a:lnSpc>
                <a:spcPct val="150000"/>
              </a:lnSpc>
              <a:spcBef>
                <a:spcPts val="0"/>
              </a:spcBef>
              <a:buSzPct val="100000"/>
              <a:buChar char="●"/>
            </a:pPr>
            <a:r>
              <a:rPr lang="en" sz="2400"/>
              <a:t>This is a critical aspect of metabolism</a:t>
            </a:r>
          </a:p>
          <a:p>
            <a:pPr marL="457200" lvl="0" indent="-381000" rtl="0">
              <a:lnSpc>
                <a:spcPct val="150000"/>
              </a:lnSpc>
              <a:spcBef>
                <a:spcPts val="0"/>
              </a:spcBef>
              <a:buSzPct val="100000"/>
              <a:buChar char="●"/>
            </a:pPr>
            <a:r>
              <a:rPr lang="en" sz="2400"/>
              <a:t>Dysfunctions in this process is the basis for Diabetes, a disease which affects 415 million people worldwide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a:spLocks noGrp="1"/>
          </p:cNvSpPr>
          <p:nvPr>
            <p:ph type="title"/>
          </p:nvPr>
        </p:nvSpPr>
        <p:spPr>
          <a:xfrm>
            <a:off x="628650" y="261043"/>
            <a:ext cx="7886700" cy="9942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en" b="1"/>
              <a:t>References</a:t>
            </a:r>
          </a:p>
        </p:txBody>
      </p:sp>
      <p:sp>
        <p:nvSpPr>
          <p:cNvPr id="380" name="Shape 380"/>
          <p:cNvSpPr txBox="1"/>
          <p:nvPr/>
        </p:nvSpPr>
        <p:spPr>
          <a:xfrm>
            <a:off x="499050" y="1255250"/>
            <a:ext cx="8016300" cy="3953400"/>
          </a:xfrm>
          <a:prstGeom prst="rect">
            <a:avLst/>
          </a:prstGeom>
          <a:noFill/>
          <a:ln>
            <a:noFill/>
          </a:ln>
        </p:spPr>
        <p:txBody>
          <a:bodyPr lIns="91425" tIns="91425" rIns="91425" bIns="91425" anchor="t" anchorCtr="0">
            <a:noAutofit/>
          </a:bodyPr>
          <a:lstStyle/>
          <a:p>
            <a:pPr marL="457200" lvl="0" indent="-292100" rtl="0">
              <a:spcBef>
                <a:spcPts val="0"/>
              </a:spcBef>
              <a:spcAft>
                <a:spcPts val="1600"/>
              </a:spcAft>
              <a:buClr>
                <a:srgbClr val="737373"/>
              </a:buClr>
              <a:buSzPct val="100000"/>
              <a:buFont typeface="Roboto"/>
            </a:pPr>
            <a:r>
              <a:rPr lang="en" sz="1000">
                <a:solidFill>
                  <a:srgbClr val="737373"/>
                </a:solidFill>
                <a:latin typeface="Roboto"/>
                <a:ea typeface="Roboto"/>
                <a:cs typeface="Roboto"/>
                <a:sym typeface="Roboto"/>
              </a:rPr>
              <a:t>H. Schmidt, M. Jirstrand: Systems Biology Toolbox for MATLAB: A computational platform for research in Systems Biology, Bioinformatics Advance Access, November 2005, DOI 10.1093/bioinformatics/bti799 </a:t>
            </a:r>
            <a:r>
              <a:rPr lang="en" sz="1000" u="sng">
                <a:solidFill>
                  <a:srgbClr val="4FC3F7"/>
                </a:solidFill>
                <a:latin typeface="Roboto"/>
                <a:ea typeface="Roboto"/>
                <a:cs typeface="Roboto"/>
                <a:sym typeface="Roboto"/>
                <a:hlinkClick r:id="rId3"/>
              </a:rPr>
              <a:t>[PDF]</a:t>
            </a:r>
          </a:p>
          <a:p>
            <a:pPr marL="457200" lvl="0" indent="-292100" rtl="0">
              <a:spcBef>
                <a:spcPts val="0"/>
              </a:spcBef>
              <a:spcAft>
                <a:spcPts val="1600"/>
              </a:spcAft>
              <a:buClr>
                <a:srgbClr val="737373"/>
              </a:buClr>
              <a:buSzPct val="100000"/>
              <a:buFont typeface="Roboto"/>
            </a:pPr>
            <a:r>
              <a:rPr lang="en" sz="1000">
                <a:solidFill>
                  <a:srgbClr val="737373"/>
                </a:solidFill>
                <a:latin typeface="Roboto"/>
                <a:ea typeface="Roboto"/>
                <a:cs typeface="Roboto"/>
                <a:sym typeface="Roboto"/>
              </a:rPr>
              <a:t>Gillespie, Daniel T. "A General Method for Numerically Simulating the Stochastic Time Evolution of Coupled Chemical Reactions." Journal of Computational Physics 22.4 (1976): 403-34. Web. </a:t>
            </a:r>
          </a:p>
          <a:p>
            <a:pPr marL="457200" lvl="0" indent="-292100" rtl="0">
              <a:spcBef>
                <a:spcPts val="0"/>
              </a:spcBef>
              <a:spcAft>
                <a:spcPts val="1600"/>
              </a:spcAft>
              <a:buClr>
                <a:srgbClr val="737373"/>
              </a:buClr>
              <a:buSzPct val="100000"/>
              <a:buFont typeface="Roboto"/>
            </a:pPr>
            <a:r>
              <a:rPr lang="en" sz="1000">
                <a:solidFill>
                  <a:srgbClr val="737373"/>
                </a:solidFill>
                <a:latin typeface="Roboto"/>
                <a:ea typeface="Roboto"/>
                <a:cs typeface="Roboto"/>
                <a:sym typeface="Roboto"/>
              </a:rPr>
              <a:t>Wanant, Sumanas, and Michael J. Quon. "Insulin Receptor Binding Kinetics: Modeling and Simulation Studies." Journal of Theoretical Biology 205.3 (2000): 355-64. Web. </a:t>
            </a:r>
          </a:p>
          <a:p>
            <a:pPr marL="457200" lvl="0" indent="-292100" rtl="0">
              <a:spcBef>
                <a:spcPts val="0"/>
              </a:spcBef>
              <a:spcAft>
                <a:spcPts val="1600"/>
              </a:spcAft>
              <a:buClr>
                <a:srgbClr val="737373"/>
              </a:buClr>
              <a:buSzPct val="100000"/>
              <a:buFont typeface="Roboto"/>
            </a:pPr>
            <a:r>
              <a:rPr lang="en" sz="1000">
                <a:solidFill>
                  <a:srgbClr val="737373"/>
                </a:solidFill>
                <a:latin typeface="Roboto"/>
                <a:ea typeface="Roboto"/>
                <a:cs typeface="Roboto"/>
                <a:sym typeface="Roboto"/>
              </a:rPr>
              <a:t>Hori, Sharon S., Irwin J. Kurland, and Joseph J. Distefano. "Role of Endosomal Trafficking Dynamics on the Regulation of Hepatic Insulin Receptor Activity: Models for Fao Cells." Annals of Biomedical Engineering 34.5 (2006): 879-92. Web. </a:t>
            </a:r>
          </a:p>
          <a:p>
            <a:pPr marL="457200" lvl="0" indent="-292100" rtl="0">
              <a:lnSpc>
                <a:spcPct val="115000"/>
              </a:lnSpc>
              <a:spcBef>
                <a:spcPts val="0"/>
              </a:spcBef>
              <a:spcAft>
                <a:spcPts val="1600"/>
              </a:spcAft>
              <a:buClr>
                <a:srgbClr val="737373"/>
              </a:buClr>
              <a:buSzPct val="100000"/>
              <a:buFont typeface="Roboto"/>
            </a:pPr>
            <a:r>
              <a:rPr lang="en" sz="1000">
                <a:solidFill>
                  <a:srgbClr val="737373"/>
                </a:solidFill>
                <a:latin typeface="Roboto"/>
                <a:ea typeface="Roboto"/>
                <a:cs typeface="Roboto"/>
                <a:sym typeface="Roboto"/>
              </a:rPr>
              <a:t>Dykeman, Eric C. "An Implementation of the Gillespie Algorithm for RNA Kinetics with Logarithmic Time Update." Nucleic Acids Research 43.12 (2015): 5708-715. Web.</a:t>
            </a:r>
          </a:p>
          <a:p>
            <a:pPr marL="457200" lvl="0" indent="-292100" rtl="0">
              <a:lnSpc>
                <a:spcPct val="115000"/>
              </a:lnSpc>
              <a:spcBef>
                <a:spcPts val="0"/>
              </a:spcBef>
              <a:spcAft>
                <a:spcPts val="1600"/>
              </a:spcAft>
              <a:buClr>
                <a:srgbClr val="737373"/>
              </a:buClr>
              <a:buSzPct val="100000"/>
              <a:buFont typeface="Roboto"/>
            </a:pPr>
            <a:r>
              <a:rPr lang="en" sz="1000">
                <a:solidFill>
                  <a:srgbClr val="737373"/>
                </a:solidFill>
                <a:latin typeface="Roboto"/>
                <a:ea typeface="Roboto"/>
                <a:cs typeface="Roboto"/>
                <a:sym typeface="Roboto"/>
              </a:rPr>
              <a:t>Backer, John. "Tyrosine Phosphorylation of the Insulin Receptor during Insulin-stimulated Internalization in Rat Hepatoma Cells." The Journal of Biological Chemistry. U.S. National Library of Medicine, 1988. Web. </a:t>
            </a:r>
          </a:p>
          <a:p>
            <a:pPr marL="457200" lvl="0" indent="-292100" rtl="0">
              <a:lnSpc>
                <a:spcPct val="115000"/>
              </a:lnSpc>
              <a:spcBef>
                <a:spcPts val="0"/>
              </a:spcBef>
              <a:spcAft>
                <a:spcPts val="1600"/>
              </a:spcAft>
              <a:buClr>
                <a:srgbClr val="737373"/>
              </a:buClr>
              <a:buSzPct val="100000"/>
              <a:buFont typeface="Roboto"/>
            </a:pPr>
            <a:r>
              <a:rPr lang="en" sz="1000">
                <a:solidFill>
                  <a:srgbClr val="737373"/>
                </a:solidFill>
                <a:latin typeface="Roboto"/>
                <a:ea typeface="Roboto"/>
                <a:cs typeface="Roboto"/>
                <a:sym typeface="Roboto"/>
              </a:rPr>
              <a:t>Hamby, D. M. "A Review of Techniques for Parameter Sensitivity Analysis of Environmental Models." Environmental Monitoring and Assessment 32.2 (1994): 135-54. Web.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title"/>
          </p:nvPr>
        </p:nvSpPr>
        <p:spPr>
          <a:xfrm>
            <a:off x="628650" y="273843"/>
            <a:ext cx="7886700" cy="994200"/>
          </a:xfrm>
          <a:prstGeom prst="rect">
            <a:avLst/>
          </a:prstGeom>
        </p:spPr>
        <p:txBody>
          <a:bodyPr lIns="68575" tIns="68575" rIns="68575" bIns="68575" anchor="ctr" anchorCtr="0">
            <a:noAutofit/>
          </a:bodyPr>
          <a:lstStyle/>
          <a:p>
            <a:pPr lvl="0">
              <a:spcBef>
                <a:spcPts val="0"/>
              </a:spcBef>
              <a:buNone/>
            </a:pPr>
            <a:endParaRPr/>
          </a:p>
        </p:txBody>
      </p:sp>
      <p:sp>
        <p:nvSpPr>
          <p:cNvPr id="386" name="Shape 386"/>
          <p:cNvSpPr txBox="1">
            <a:spLocks noGrp="1"/>
          </p:cNvSpPr>
          <p:nvPr>
            <p:ph type="body" idx="1"/>
          </p:nvPr>
        </p:nvSpPr>
        <p:spPr>
          <a:xfrm>
            <a:off x="628650" y="1369218"/>
            <a:ext cx="7886700" cy="3263400"/>
          </a:xfrm>
          <a:prstGeom prst="rect">
            <a:avLst/>
          </a:prstGeom>
        </p:spPr>
        <p:txBody>
          <a:bodyPr lIns="68575" tIns="68575" rIns="68575" bIns="68575" anchor="t" anchorCtr="0">
            <a:noAutofit/>
          </a:bodyPr>
          <a:lstStyle/>
          <a:p>
            <a:pPr lvl="0">
              <a:spcBef>
                <a:spcPts val="0"/>
              </a:spcBef>
              <a:buNone/>
            </a:pPr>
            <a:endParaRPr/>
          </a:p>
        </p:txBody>
      </p:sp>
      <p:pic>
        <p:nvPicPr>
          <p:cNvPr id="387" name="Shape 387" descr="Image result for doggo"/>
          <p:cNvPicPr preferRelativeResize="0"/>
          <p:nvPr/>
        </p:nvPicPr>
        <p:blipFill>
          <a:blip r:embed="rId3">
            <a:alphaModFix/>
          </a:blip>
          <a:stretch>
            <a:fillRect/>
          </a:stretch>
        </p:blipFill>
        <p:spPr>
          <a:xfrm>
            <a:off x="704850" y="1125"/>
            <a:ext cx="7324574" cy="5229424"/>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628650" y="273843"/>
            <a:ext cx="7886699" cy="994172"/>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en" b="1"/>
              <a:t>Introduction</a:t>
            </a:r>
          </a:p>
        </p:txBody>
      </p:sp>
      <p:sp>
        <p:nvSpPr>
          <p:cNvPr id="224" name="Shape 224"/>
          <p:cNvSpPr txBox="1"/>
          <p:nvPr/>
        </p:nvSpPr>
        <p:spPr>
          <a:xfrm>
            <a:off x="767675" y="1445800"/>
            <a:ext cx="7229100" cy="2981100"/>
          </a:xfrm>
          <a:prstGeom prst="rect">
            <a:avLst/>
          </a:prstGeom>
          <a:noFill/>
          <a:ln>
            <a:noFill/>
          </a:ln>
        </p:spPr>
        <p:txBody>
          <a:bodyPr lIns="91425" tIns="91425" rIns="91425" bIns="91425" anchor="t" anchorCtr="0">
            <a:noAutofit/>
          </a:bodyPr>
          <a:lstStyle/>
          <a:p>
            <a:pPr lvl="0" rtl="0">
              <a:lnSpc>
                <a:spcPct val="120000"/>
              </a:lnSpc>
              <a:spcBef>
                <a:spcPts val="1800"/>
              </a:spcBef>
              <a:spcAft>
                <a:spcPts val="1800"/>
              </a:spcAft>
              <a:buClr>
                <a:schemeClr val="dk1"/>
              </a:buClr>
              <a:buSzPct val="47826"/>
              <a:buFont typeface="Arial"/>
              <a:buNone/>
            </a:pPr>
            <a:r>
              <a:rPr lang="en" sz="2300" b="1">
                <a:solidFill>
                  <a:srgbClr val="333333"/>
                </a:solidFill>
                <a:highlight>
                  <a:srgbClr val="FCFCFC"/>
                </a:highlight>
                <a:latin typeface="Georgia"/>
                <a:ea typeface="Georgia"/>
                <a:cs typeface="Georgia"/>
                <a:sym typeface="Georgia"/>
              </a:rPr>
              <a:t>Role of Endosomal Trafficking Dynamics on the Regulation of Hepatic Insulin Receptor Activity: Models for Fao Cells</a:t>
            </a:r>
          </a:p>
          <a:p>
            <a:pPr lvl="0" rtl="0">
              <a:lnSpc>
                <a:spcPct val="115000"/>
              </a:lnSpc>
              <a:spcBef>
                <a:spcPts val="0"/>
              </a:spcBef>
              <a:spcAft>
                <a:spcPts val="1600"/>
              </a:spcAft>
              <a:buClr>
                <a:schemeClr val="dk1"/>
              </a:buClr>
              <a:buFont typeface="Arial"/>
              <a:buNone/>
            </a:pPr>
            <a:r>
              <a:rPr lang="en">
                <a:solidFill>
                  <a:srgbClr val="333333"/>
                </a:solidFill>
                <a:highlight>
                  <a:srgbClr val="FCFCFC"/>
                </a:highlight>
              </a:rPr>
              <a:t>Hori, S.S., Kurland, I.J. &amp; DiStefano, J.J. Ann Biomed Eng (2006) 34: 879. doi:10.1007/s10439-005-9065-5</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en" sz="3300" b="1" i="0" u="none" strike="noStrike" cap="none">
                <a:solidFill>
                  <a:schemeClr val="dk1"/>
                </a:solidFill>
                <a:latin typeface="Calibri"/>
                <a:ea typeface="Calibri"/>
                <a:cs typeface="Calibri"/>
                <a:sym typeface="Calibri"/>
              </a:rPr>
              <a:t>Original Model</a:t>
            </a:r>
          </a:p>
        </p:txBody>
      </p:sp>
      <p:pic>
        <p:nvPicPr>
          <p:cNvPr id="230" name="Shape 230"/>
          <p:cNvPicPr preferRelativeResize="0"/>
          <p:nvPr/>
        </p:nvPicPr>
        <p:blipFill rotWithShape="1">
          <a:blip r:embed="rId3">
            <a:alphaModFix/>
          </a:blip>
          <a:srcRect l="66598" r="-70"/>
          <a:stretch/>
        </p:blipFill>
        <p:spPr>
          <a:xfrm>
            <a:off x="1202725" y="1341874"/>
            <a:ext cx="2909700" cy="2984400"/>
          </a:xfrm>
          <a:prstGeom prst="rect">
            <a:avLst/>
          </a:prstGeom>
          <a:solidFill>
            <a:schemeClr val="lt1"/>
          </a:solidFill>
          <a:ln>
            <a:noFill/>
          </a:ln>
        </p:spPr>
      </p:pic>
      <p:pic>
        <p:nvPicPr>
          <p:cNvPr id="231" name="Shape 231" descr="https://lh4.googleusercontent.com/8kPKxR_1wvq4p0UFhbh2cwO2NUKL6rqf6UlujmDkOWMl-d8ANcy2HZK1GZro_AKqvJfwPMK4ghyuFMvhmbC4fIkpsh7fe0AAU3FOjwTAZ4IAYvZtdlzzdYeRc-fEmy53l_gFO08xwtI"/>
          <p:cNvPicPr preferRelativeResize="0"/>
          <p:nvPr/>
        </p:nvPicPr>
        <p:blipFill rotWithShape="1">
          <a:blip r:embed="rId4">
            <a:alphaModFix/>
          </a:blip>
          <a:srcRect/>
          <a:stretch/>
        </p:blipFill>
        <p:spPr>
          <a:xfrm>
            <a:off x="5260537" y="1341873"/>
            <a:ext cx="1877999" cy="336150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Insulin Concentration </a:t>
            </a:r>
            <a:r>
              <a:rPr lang="en-US" dirty="0"/>
              <a:t>Dependent Six Pool Model</a:t>
            </a:r>
            <a:br>
              <a:rPr lang="en-US" dirty="0"/>
            </a:b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404" y="2211087"/>
            <a:ext cx="3166752" cy="212528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7756" y="1869082"/>
            <a:ext cx="4282000" cy="3126122"/>
          </a:xfrm>
          <a:prstGeom prst="rect">
            <a:avLst/>
          </a:prstGeom>
        </p:spPr>
      </p:pic>
      <p:sp>
        <p:nvSpPr>
          <p:cNvPr id="6" name="Rectangle 5"/>
          <p:cNvSpPr/>
          <p:nvPr/>
        </p:nvSpPr>
        <p:spPr>
          <a:xfrm>
            <a:off x="4317756" y="2230600"/>
            <a:ext cx="4282001" cy="1112406"/>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 name="TextBox 7"/>
          <p:cNvSpPr txBox="1"/>
          <p:nvPr/>
        </p:nvSpPr>
        <p:spPr>
          <a:xfrm>
            <a:off x="593481" y="1295907"/>
            <a:ext cx="8550519" cy="738664"/>
          </a:xfrm>
          <a:prstGeom prst="rect">
            <a:avLst/>
          </a:prstGeom>
          <a:noFill/>
        </p:spPr>
        <p:txBody>
          <a:bodyPr wrap="square" rtlCol="0">
            <a:spAutoFit/>
          </a:bodyPr>
          <a:lstStyle/>
          <a:p>
            <a:r>
              <a:rPr lang="en-US" sz="2100" dirty="0"/>
              <a:t>What does the model look like when insulin is not </a:t>
            </a:r>
            <a:r>
              <a:rPr lang="en-US" sz="2100" dirty="0"/>
              <a:t>saturated in the system?</a:t>
            </a:r>
            <a:endParaRPr lang="en-US" sz="2100" dirty="0"/>
          </a:p>
        </p:txBody>
      </p:sp>
    </p:spTree>
    <p:extLst>
      <p:ext uri="{BB962C8B-B14F-4D97-AF65-F5344CB8AC3E}">
        <p14:creationId xmlns:p14="http://schemas.microsoft.com/office/powerpoint/2010/main" val="58506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p:cNvGraphicFramePr>
            <a:graphicFrameLocks noChangeAspect="1"/>
          </p:cNvGraphicFramePr>
          <p:nvPr>
            <p:extLst/>
          </p:nvPr>
        </p:nvGraphicFramePr>
        <p:xfrm>
          <a:off x="5820033" y="1094043"/>
          <a:ext cx="2607670" cy="2890541"/>
        </p:xfrm>
        <a:graphic>
          <a:graphicData uri="http://schemas.openxmlformats.org/presentationml/2006/ole">
            <mc:AlternateContent xmlns:mc="http://schemas.openxmlformats.org/markup-compatibility/2006">
              <mc:Choice xmlns:v="urn:schemas-microsoft-com:vml" Requires="v">
                <p:oleObj spid="_x0000_s1029" name="Acrobat Document" r:id="rId4" imgW="6943680" imgH="7696160" progId="AcroExch.Document.DC">
                  <p:embed/>
                </p:oleObj>
              </mc:Choice>
              <mc:Fallback>
                <p:oleObj name="Acrobat Document" r:id="rId4" imgW="6943680" imgH="7696160" progId="AcroExch.Document.DC">
                  <p:embed/>
                  <p:pic>
                    <p:nvPicPr>
                      <p:cNvPr id="0" name=""/>
                      <p:cNvPicPr/>
                      <p:nvPr/>
                    </p:nvPicPr>
                    <p:blipFill>
                      <a:blip r:embed="rId5"/>
                      <a:stretch>
                        <a:fillRect/>
                      </a:stretch>
                    </p:blipFill>
                    <p:spPr>
                      <a:xfrm>
                        <a:off x="5820033" y="1094043"/>
                        <a:ext cx="2607670" cy="2890541"/>
                      </a:xfrm>
                      <a:prstGeom prst="rect">
                        <a:avLst/>
                      </a:prstGeom>
                    </p:spPr>
                  </p:pic>
                </p:oleObj>
              </mc:Fallback>
            </mc:AlternateContent>
          </a:graphicData>
        </a:graphic>
      </p:graphicFrame>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9944" y="3136699"/>
            <a:ext cx="2457450" cy="1649252"/>
          </a:xfrm>
          <a:prstGeom prst="rect">
            <a:avLst/>
          </a:prstGeom>
        </p:spPr>
      </p:pic>
      <p:grpSp>
        <p:nvGrpSpPr>
          <p:cNvPr id="10" name="Group 9"/>
          <p:cNvGrpSpPr/>
          <p:nvPr/>
        </p:nvGrpSpPr>
        <p:grpSpPr>
          <a:xfrm>
            <a:off x="639944" y="131773"/>
            <a:ext cx="2457450" cy="2562224"/>
            <a:chOff x="1389312" y="492854"/>
            <a:chExt cx="2781300" cy="3099143"/>
          </a:xfrm>
        </p:grpSpPr>
        <p:pic>
          <p:nvPicPr>
            <p:cNvPr id="7" name="Picture 6"/>
            <p:cNvPicPr>
              <a:picLocks noChangeAspect="1"/>
            </p:cNvPicPr>
            <p:nvPr/>
          </p:nvPicPr>
          <p:blipFill rotWithShape="1">
            <a:blip r:embed="rId7">
              <a:extLst>
                <a:ext uri="{28A0092B-C50C-407E-A947-70E740481C1C}">
                  <a14:useLocalDpi xmlns:a14="http://schemas.microsoft.com/office/drawing/2010/main" val="0"/>
                </a:ext>
              </a:extLst>
            </a:blip>
            <a:srcRect l="66598" t="-1" r="-70" b="1"/>
            <a:stretch/>
          </p:blipFill>
          <p:spPr>
            <a:xfrm>
              <a:off x="1389312" y="492854"/>
              <a:ext cx="2781300" cy="3099143"/>
            </a:xfrm>
            <a:prstGeom prst="rect">
              <a:avLst/>
            </a:prstGeom>
            <a:solidFill>
              <a:schemeClr val="bg1"/>
            </a:solidFill>
          </p:spPr>
        </p:pic>
        <p:sp>
          <p:nvSpPr>
            <p:cNvPr id="9" name="Rectangle 8"/>
            <p:cNvSpPr/>
            <p:nvPr/>
          </p:nvSpPr>
          <p:spPr>
            <a:xfrm>
              <a:off x="1498600" y="3251200"/>
              <a:ext cx="266700" cy="2413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11" name="TextBox 10"/>
          <p:cNvSpPr txBox="1"/>
          <p:nvPr/>
        </p:nvSpPr>
        <p:spPr>
          <a:xfrm>
            <a:off x="1732094" y="2744284"/>
            <a:ext cx="341760" cy="415498"/>
          </a:xfrm>
          <a:prstGeom prst="rect">
            <a:avLst/>
          </a:prstGeom>
          <a:noFill/>
        </p:spPr>
        <p:txBody>
          <a:bodyPr wrap="none" rtlCol="0">
            <a:spAutoFit/>
          </a:bodyPr>
          <a:lstStyle/>
          <a:p>
            <a:r>
              <a:rPr lang="en-US" sz="2100" b="1" dirty="0"/>
              <a:t>+</a:t>
            </a:r>
            <a:endParaRPr lang="en-US" sz="2100" b="1" dirty="0"/>
          </a:p>
        </p:txBody>
      </p:sp>
      <p:sp>
        <p:nvSpPr>
          <p:cNvPr id="13" name="Oval 12"/>
          <p:cNvSpPr/>
          <p:nvPr/>
        </p:nvSpPr>
        <p:spPr>
          <a:xfrm>
            <a:off x="981678" y="3332885"/>
            <a:ext cx="759941" cy="409575"/>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 name="Oval 13"/>
          <p:cNvSpPr/>
          <p:nvPr/>
        </p:nvSpPr>
        <p:spPr>
          <a:xfrm rot="2028243">
            <a:off x="788701" y="4013390"/>
            <a:ext cx="1020041" cy="49758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5" name="Oval 14"/>
          <p:cNvSpPr/>
          <p:nvPr/>
        </p:nvSpPr>
        <p:spPr>
          <a:xfrm>
            <a:off x="1492336" y="963827"/>
            <a:ext cx="377870" cy="537519"/>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6" name="Right Arrow 15"/>
          <p:cNvSpPr/>
          <p:nvPr/>
        </p:nvSpPr>
        <p:spPr>
          <a:xfrm>
            <a:off x="3697761" y="2539314"/>
            <a:ext cx="1603289" cy="597386"/>
          </a:xfrm>
          <a:prstGeom prst="rightArrow">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Tree>
    <p:extLst>
      <p:ext uri="{BB962C8B-B14F-4D97-AF65-F5344CB8AC3E}">
        <p14:creationId xmlns:p14="http://schemas.microsoft.com/office/powerpoint/2010/main" val="204711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P spid="14"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413288" y="316908"/>
            <a:ext cx="4412678" cy="2436843"/>
            <a:chOff x="853259" y="175697"/>
            <a:chExt cx="10383676" cy="6205571"/>
          </a:xfrm>
        </p:grpSpPr>
        <p:graphicFrame>
          <p:nvGraphicFramePr>
            <p:cNvPr id="6" name="Object 5"/>
            <p:cNvGraphicFramePr>
              <a:graphicFrameLocks noChangeAspect="1"/>
            </p:cNvGraphicFramePr>
            <p:nvPr>
              <p:extLst/>
            </p:nvPr>
          </p:nvGraphicFramePr>
          <p:xfrm>
            <a:off x="7760042" y="1458723"/>
            <a:ext cx="3476893" cy="3854057"/>
          </p:xfrm>
          <a:graphic>
            <a:graphicData uri="http://schemas.openxmlformats.org/presentationml/2006/ole">
              <mc:AlternateContent xmlns:mc="http://schemas.openxmlformats.org/markup-compatibility/2006">
                <mc:Choice xmlns:v="urn:schemas-microsoft-com:vml" Requires="v">
                  <p:oleObj spid="_x0000_s2053" name="Acrobat Document" r:id="rId4" imgW="6943680" imgH="7696160" progId="AcroExch.Document.DC">
                    <p:embed/>
                  </p:oleObj>
                </mc:Choice>
                <mc:Fallback>
                  <p:oleObj name="Acrobat Document" r:id="rId4" imgW="6943680" imgH="7696160" progId="AcroExch.Document.DC">
                    <p:embed/>
                    <p:pic>
                      <p:nvPicPr>
                        <p:cNvPr id="0" name=""/>
                        <p:cNvPicPr/>
                        <p:nvPr/>
                      </p:nvPicPr>
                      <p:blipFill>
                        <a:blip r:embed="rId5"/>
                        <a:stretch>
                          <a:fillRect/>
                        </a:stretch>
                      </p:blipFill>
                      <p:spPr>
                        <a:xfrm>
                          <a:off x="7760042" y="1458723"/>
                          <a:ext cx="3476893" cy="3854057"/>
                        </a:xfrm>
                        <a:prstGeom prst="rect">
                          <a:avLst/>
                        </a:prstGeom>
                      </p:spPr>
                    </p:pic>
                  </p:oleObj>
                </mc:Fallback>
              </mc:AlternateContent>
            </a:graphicData>
          </a:graphic>
        </p:graphicFrame>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3259" y="4182266"/>
              <a:ext cx="3276600" cy="2199002"/>
            </a:xfrm>
            <a:prstGeom prst="rect">
              <a:avLst/>
            </a:prstGeom>
          </p:spPr>
        </p:pic>
        <p:grpSp>
          <p:nvGrpSpPr>
            <p:cNvPr id="8" name="Group 7"/>
            <p:cNvGrpSpPr/>
            <p:nvPr/>
          </p:nvGrpSpPr>
          <p:grpSpPr>
            <a:xfrm>
              <a:off x="853259" y="175697"/>
              <a:ext cx="3276600" cy="3416299"/>
              <a:chOff x="1389312" y="492854"/>
              <a:chExt cx="2781300" cy="3099143"/>
            </a:xfrm>
          </p:grpSpPr>
          <p:pic>
            <p:nvPicPr>
              <p:cNvPr id="14" name="Picture 13"/>
              <p:cNvPicPr>
                <a:picLocks noChangeAspect="1"/>
              </p:cNvPicPr>
              <p:nvPr/>
            </p:nvPicPr>
            <p:blipFill rotWithShape="1">
              <a:blip r:embed="rId7">
                <a:extLst>
                  <a:ext uri="{28A0092B-C50C-407E-A947-70E740481C1C}">
                    <a14:useLocalDpi xmlns:a14="http://schemas.microsoft.com/office/drawing/2010/main" val="0"/>
                  </a:ext>
                </a:extLst>
              </a:blip>
              <a:srcRect l="66598" t="-1" r="-70" b="1"/>
              <a:stretch/>
            </p:blipFill>
            <p:spPr>
              <a:xfrm>
                <a:off x="1389312" y="492854"/>
                <a:ext cx="2781300" cy="3099143"/>
              </a:xfrm>
              <a:prstGeom prst="rect">
                <a:avLst/>
              </a:prstGeom>
              <a:solidFill>
                <a:schemeClr val="bg1"/>
              </a:solidFill>
            </p:spPr>
          </p:pic>
          <p:sp>
            <p:nvSpPr>
              <p:cNvPr id="15" name="Rectangle 14"/>
              <p:cNvSpPr/>
              <p:nvPr/>
            </p:nvSpPr>
            <p:spPr>
              <a:xfrm>
                <a:off x="1498600" y="3251200"/>
                <a:ext cx="266700" cy="2413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9" name="TextBox 8"/>
            <p:cNvSpPr txBox="1"/>
            <p:nvPr/>
          </p:nvSpPr>
          <p:spPr>
            <a:xfrm>
              <a:off x="2285132" y="3363911"/>
              <a:ext cx="804211" cy="1058091"/>
            </a:xfrm>
            <a:prstGeom prst="rect">
              <a:avLst/>
            </a:prstGeom>
            <a:noFill/>
          </p:spPr>
          <p:txBody>
            <a:bodyPr wrap="none" rtlCol="0">
              <a:spAutoFit/>
            </a:bodyPr>
            <a:lstStyle/>
            <a:p>
              <a:r>
                <a:rPr lang="en-US" sz="2100" b="1" dirty="0"/>
                <a:t>+</a:t>
              </a:r>
              <a:endParaRPr lang="en-US" sz="2100" b="1" dirty="0"/>
            </a:p>
          </p:txBody>
        </p:sp>
        <p:sp>
          <p:nvSpPr>
            <p:cNvPr id="10" name="Oval 9"/>
            <p:cNvSpPr/>
            <p:nvPr/>
          </p:nvSpPr>
          <p:spPr>
            <a:xfrm>
              <a:off x="1308904" y="4443847"/>
              <a:ext cx="1013254" cy="5461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 name="Oval 10"/>
            <p:cNvSpPr/>
            <p:nvPr/>
          </p:nvSpPr>
          <p:spPr>
            <a:xfrm rot="2028243">
              <a:off x="1051602" y="5351187"/>
              <a:ext cx="1360054" cy="66344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 name="Oval 11"/>
            <p:cNvSpPr/>
            <p:nvPr/>
          </p:nvSpPr>
          <p:spPr>
            <a:xfrm>
              <a:off x="1989781" y="1285103"/>
              <a:ext cx="503826" cy="716692"/>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 name="Right Arrow 12"/>
            <p:cNvSpPr/>
            <p:nvPr/>
          </p:nvSpPr>
          <p:spPr>
            <a:xfrm>
              <a:off x="4930347" y="3385751"/>
              <a:ext cx="2137719" cy="796515"/>
            </a:xfrm>
            <a:prstGeom prst="rightArrow">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mc:AlternateContent xmlns:mc="http://schemas.openxmlformats.org/markup-compatibility/2006">
        <mc:Choice xmlns:a14="http://schemas.microsoft.com/office/drawing/2010/main" Requires="a14">
          <p:sp>
            <p:nvSpPr>
              <p:cNvPr id="16" name="TextBox 15"/>
              <p:cNvSpPr txBox="1"/>
              <p:nvPr/>
            </p:nvSpPr>
            <p:spPr>
              <a:xfrm>
                <a:off x="4050039" y="3082640"/>
                <a:ext cx="2728216" cy="7607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100" i="1">
                              <a:latin typeface="Cambria Math" charset="0"/>
                            </a:rPr>
                          </m:ctrlPr>
                        </m:sSubPr>
                        <m:e>
                          <m:r>
                            <a:rPr lang="en-US" sz="2100" i="1">
                              <a:latin typeface="Cambria Math" panose="02040503050406030204" pitchFamily="18" charset="0"/>
                            </a:rPr>
                            <m:t>𝐾</m:t>
                          </m:r>
                        </m:e>
                        <m:sub>
                          <m:r>
                            <a:rPr lang="en-US" sz="2100" i="1">
                              <a:latin typeface="Cambria Math" panose="02040503050406030204" pitchFamily="18" charset="0"/>
                            </a:rPr>
                            <m:t>𝑒𝑞</m:t>
                          </m:r>
                        </m:sub>
                      </m:sSub>
                      <m:r>
                        <a:rPr lang="en-US" sz="2100" i="1">
                          <a:latin typeface="Cambria Math" panose="02040503050406030204" pitchFamily="18" charset="0"/>
                        </a:rPr>
                        <m:t>= </m:t>
                      </m:r>
                      <m:f>
                        <m:fPr>
                          <m:ctrlPr>
                            <a:rPr lang="en-US" sz="2100" i="1">
                              <a:latin typeface="Cambria Math" charset="0"/>
                            </a:rPr>
                          </m:ctrlPr>
                        </m:fPr>
                        <m:num>
                          <m:sSub>
                            <m:sSubPr>
                              <m:ctrlPr>
                                <a:rPr lang="en-US" sz="2100" i="1">
                                  <a:latin typeface="Cambria Math" charset="0"/>
                                </a:rPr>
                              </m:ctrlPr>
                            </m:sSubPr>
                            <m:e>
                              <m:r>
                                <a:rPr lang="en-US" sz="2100" i="1">
                                  <a:latin typeface="Cambria Math" panose="02040503050406030204" pitchFamily="18" charset="0"/>
                                </a:rPr>
                                <m:t>𝑘</m:t>
                              </m:r>
                            </m:e>
                            <m:sub>
                              <m:r>
                                <a:rPr lang="en-US" sz="2100" i="1">
                                  <a:latin typeface="Cambria Math" charset="0"/>
                                </a:rPr>
                                <m:t>15</m:t>
                              </m:r>
                            </m:sub>
                          </m:sSub>
                        </m:num>
                        <m:den>
                          <m:sSub>
                            <m:sSubPr>
                              <m:ctrlPr>
                                <a:rPr lang="en-US" sz="2100" i="1">
                                  <a:latin typeface="Cambria Math" charset="0"/>
                                </a:rPr>
                              </m:ctrlPr>
                            </m:sSubPr>
                            <m:e>
                              <m:r>
                                <a:rPr lang="en-US" sz="2100" i="1">
                                  <a:latin typeface="Cambria Math" panose="02040503050406030204" pitchFamily="18" charset="0"/>
                                </a:rPr>
                                <m:t>𝑘</m:t>
                              </m:r>
                            </m:e>
                            <m:sub>
                              <m:r>
                                <a:rPr lang="en-US" sz="2100" i="1">
                                  <a:latin typeface="Cambria Math" charset="0"/>
                                </a:rPr>
                                <m:t>51</m:t>
                              </m:r>
                            </m:sub>
                          </m:sSub>
                        </m:den>
                      </m:f>
                      <m:r>
                        <a:rPr lang="en-US" sz="2100" i="1">
                          <a:latin typeface="Cambria Math" charset="0"/>
                        </a:rPr>
                        <m:t>=7.667</m:t>
                      </m:r>
                    </m:oMath>
                  </m:oMathPara>
                </a14:m>
                <a:endParaRPr lang="en-US" sz="2100" dirty="0"/>
              </a:p>
            </p:txBody>
          </p:sp>
        </mc:Choice>
        <mc:Fallback>
          <p:sp>
            <p:nvSpPr>
              <p:cNvPr id="16" name="TextBox 15"/>
              <p:cNvSpPr txBox="1">
                <a:spLocks noRot="1" noChangeAspect="1" noMove="1" noResize="1" noEditPoints="1" noAdjustHandles="1" noChangeArrowheads="1" noChangeShapeType="1" noTextEdit="1"/>
              </p:cNvSpPr>
              <p:nvPr/>
            </p:nvSpPr>
            <p:spPr>
              <a:xfrm>
                <a:off x="4050039" y="3082640"/>
                <a:ext cx="2728216" cy="760786"/>
              </a:xfrm>
              <a:prstGeom prst="rect">
                <a:avLst/>
              </a:prstGeom>
              <a:blipFill rotWithShape="0">
                <a:blip r:embed="rId8"/>
                <a:stretch>
                  <a:fillRect/>
                </a:stretch>
              </a:blipFill>
            </p:spPr>
            <p:txBody>
              <a:bodyPr/>
              <a:lstStyle/>
              <a:p>
                <a:r>
                  <a:rPr lang="en-US">
                    <a:noFill/>
                  </a:rPr>
                  <a:t> </a:t>
                </a:r>
              </a:p>
            </p:txBody>
          </p:sp>
        </mc:Fallback>
      </mc:AlternateContent>
      <p:grpSp>
        <p:nvGrpSpPr>
          <p:cNvPr id="23" name="Group 22"/>
          <p:cNvGrpSpPr/>
          <p:nvPr/>
        </p:nvGrpSpPr>
        <p:grpSpPr>
          <a:xfrm>
            <a:off x="567247" y="438604"/>
            <a:ext cx="2545230" cy="2309932"/>
            <a:chOff x="7624119" y="2902075"/>
            <a:chExt cx="2718486" cy="2508421"/>
          </a:xfrm>
        </p:grpSpPr>
        <p:pic>
          <p:nvPicPr>
            <p:cNvPr id="17" name="Picture 16"/>
            <p:cNvPicPr>
              <a:picLocks noChangeAspect="1"/>
            </p:cNvPicPr>
            <p:nvPr/>
          </p:nvPicPr>
          <p:blipFill rotWithShape="1">
            <a:blip r:embed="rId6">
              <a:extLst>
                <a:ext uri="{28A0092B-C50C-407E-A947-70E740481C1C}">
                  <a14:useLocalDpi xmlns:a14="http://schemas.microsoft.com/office/drawing/2010/main" val="0"/>
                </a:ext>
              </a:extLst>
            </a:blip>
            <a:srcRect l="1220" t="14294" r="39266" b="3507"/>
            <a:stretch/>
          </p:blipFill>
          <p:spPr>
            <a:xfrm>
              <a:off x="7624119" y="2902075"/>
              <a:ext cx="2706130" cy="2508421"/>
            </a:xfrm>
            <a:prstGeom prst="rect">
              <a:avLst/>
            </a:prstGeom>
          </p:spPr>
        </p:pic>
        <p:sp>
          <p:nvSpPr>
            <p:cNvPr id="18" name="Rectangle 17"/>
            <p:cNvSpPr/>
            <p:nvPr/>
          </p:nvSpPr>
          <p:spPr>
            <a:xfrm>
              <a:off x="10070757" y="3229964"/>
              <a:ext cx="271848" cy="1674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9" name="Rectangle 18"/>
            <p:cNvSpPr/>
            <p:nvPr/>
          </p:nvSpPr>
          <p:spPr>
            <a:xfrm>
              <a:off x="10033687" y="4914600"/>
              <a:ext cx="308918" cy="1763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21" name="Picture 20"/>
            <p:cNvPicPr>
              <a:picLocks noChangeAspect="1"/>
            </p:cNvPicPr>
            <p:nvPr/>
          </p:nvPicPr>
          <p:blipFill rotWithShape="1">
            <a:blip r:embed="rId7">
              <a:extLst>
                <a:ext uri="{28A0092B-C50C-407E-A947-70E740481C1C}">
                  <a14:useLocalDpi xmlns:a14="http://schemas.microsoft.com/office/drawing/2010/main" val="0"/>
                </a:ext>
              </a:extLst>
            </a:blip>
            <a:srcRect l="79084" t="33764" r="16133" b="48742"/>
            <a:stretch/>
          </p:blipFill>
          <p:spPr>
            <a:xfrm>
              <a:off x="9682549" y="3922582"/>
              <a:ext cx="503896" cy="683741"/>
            </a:xfrm>
            <a:prstGeom prst="rect">
              <a:avLst/>
            </a:prstGeom>
          </p:spPr>
        </p:pic>
        <p:sp>
          <p:nvSpPr>
            <p:cNvPr id="22" name="Rectangle 21"/>
            <p:cNvSpPr/>
            <p:nvPr/>
          </p:nvSpPr>
          <p:spPr>
            <a:xfrm>
              <a:off x="9934832" y="3922582"/>
              <a:ext cx="251613" cy="1427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aphicFrame>
        <p:nvGraphicFramePr>
          <p:cNvPr id="25" name="Table 24"/>
          <p:cNvGraphicFramePr>
            <a:graphicFrameLocks noGrp="1"/>
          </p:cNvGraphicFramePr>
          <p:nvPr>
            <p:extLst/>
          </p:nvPr>
        </p:nvGraphicFramePr>
        <p:xfrm>
          <a:off x="624507" y="3026310"/>
          <a:ext cx="2320928" cy="1846812"/>
        </p:xfrm>
        <a:graphic>
          <a:graphicData uri="http://schemas.openxmlformats.org/drawingml/2006/table">
            <a:tbl>
              <a:tblPr>
                <a:tableStyleId>{5940675A-B579-460E-94D1-54222C63F5DA}</a:tableStyleId>
              </a:tblPr>
              <a:tblGrid>
                <a:gridCol w="813172"/>
                <a:gridCol w="1507756"/>
              </a:tblGrid>
              <a:tr h="307802">
                <a:tc>
                  <a:txBody>
                    <a:bodyPr/>
                    <a:lstStyle/>
                    <a:p>
                      <a:pPr algn="l" fontAlgn="b"/>
                      <a:endParaRPr lang="en-US" sz="1400" b="0" i="0" u="none" strike="noStrike" dirty="0">
                        <a:solidFill>
                          <a:srgbClr val="000000"/>
                        </a:solidFill>
                        <a:effectLst/>
                        <a:latin typeface="Calibri" panose="020F0502020204030204" pitchFamily="34" charset="0"/>
                      </a:endParaRPr>
                    </a:p>
                  </a:txBody>
                  <a:tcPr marL="7144" marR="7144" marT="7144" marB="0" anchor="b"/>
                </a:tc>
                <a:tc>
                  <a:txBody>
                    <a:bodyPr/>
                    <a:lstStyle/>
                    <a:p>
                      <a:pPr algn="r" fontAlgn="b"/>
                      <a:r>
                        <a:rPr lang="en-US" sz="1400" u="none" strike="noStrike" dirty="0">
                          <a:effectLst/>
                        </a:rPr>
                        <a:t>Estimates </a:t>
                      </a:r>
                      <a:endParaRPr lang="en-US" sz="1400" b="0" i="0" u="none" strike="noStrike" dirty="0">
                        <a:solidFill>
                          <a:srgbClr val="000000"/>
                        </a:solidFill>
                        <a:effectLst/>
                        <a:latin typeface="Calibri" panose="020F0502020204030204" pitchFamily="34" charset="0"/>
                      </a:endParaRPr>
                    </a:p>
                  </a:txBody>
                  <a:tcPr marL="7144" marR="7144" marT="7144" marB="0" anchor="b"/>
                </a:tc>
              </a:tr>
              <a:tr h="307802">
                <a:tc>
                  <a:txBody>
                    <a:bodyPr/>
                    <a:lstStyle/>
                    <a:p>
                      <a:pPr algn="l" fontAlgn="b"/>
                      <a:r>
                        <a:rPr lang="en-US" sz="1400" b="0" i="0" u="none" strike="noStrike" dirty="0" smtClean="0">
                          <a:solidFill>
                            <a:srgbClr val="000000"/>
                          </a:solidFill>
                          <a:effectLst/>
                          <a:latin typeface="Calibri" panose="020F0502020204030204" pitchFamily="34" charset="0"/>
                        </a:rPr>
                        <a:t>k25</a:t>
                      </a:r>
                    </a:p>
                  </a:txBody>
                  <a:tcPr marL="7144" marR="7144" marT="7144" marB="0" anchor="b"/>
                </a:tc>
                <a:tc>
                  <a:txBody>
                    <a:bodyPr/>
                    <a:lstStyle/>
                    <a:p>
                      <a:pPr algn="r" fontAlgn="b"/>
                      <a:r>
                        <a:rPr lang="en-US" sz="1400" u="none" strike="noStrike" dirty="0" smtClean="0">
                          <a:effectLst/>
                        </a:rPr>
                        <a:t>0.0737 </a:t>
                      </a:r>
                      <a:r>
                        <a:rPr lang="en-US" sz="1400" u="none" strike="noStrike" dirty="0" smtClean="0">
                          <a:effectLst/>
                        </a:rPr>
                        <a:t>min</a:t>
                      </a:r>
                      <a:r>
                        <a:rPr lang="en-US" sz="1400" u="none" strike="noStrike" baseline="30000" dirty="0" smtClean="0">
                          <a:effectLst/>
                        </a:rPr>
                        <a:t>-1</a:t>
                      </a:r>
                      <a:endParaRPr lang="en-US" sz="1400" b="0" i="0" u="none" strike="noStrike" dirty="0">
                        <a:solidFill>
                          <a:srgbClr val="000000"/>
                        </a:solidFill>
                        <a:effectLst/>
                        <a:latin typeface="Calibri" panose="020F0502020204030204" pitchFamily="34" charset="0"/>
                      </a:endParaRPr>
                    </a:p>
                  </a:txBody>
                  <a:tcPr marL="7144" marR="7144" marT="7144" marB="0" anchor="b"/>
                </a:tc>
              </a:tr>
              <a:tr h="307802">
                <a:tc>
                  <a:txBody>
                    <a:bodyPr/>
                    <a:lstStyle/>
                    <a:p>
                      <a:pPr algn="l" fontAlgn="b"/>
                      <a:r>
                        <a:rPr lang="en-US" sz="1400" u="none" strike="noStrike" dirty="0" smtClean="0">
                          <a:effectLst/>
                        </a:rPr>
                        <a:t>k21</a:t>
                      </a:r>
                      <a:endParaRPr lang="en-US" sz="1400" b="0" i="0" u="none" strike="noStrike" dirty="0">
                        <a:solidFill>
                          <a:srgbClr val="000000"/>
                        </a:solidFill>
                        <a:effectLst/>
                        <a:latin typeface="Calibri" panose="020F0502020204030204" pitchFamily="34" charset="0"/>
                      </a:endParaRPr>
                    </a:p>
                  </a:txBody>
                  <a:tcPr marL="7144" marR="7144" marT="7144" marB="0" anchor="b"/>
                </a:tc>
                <a:tc>
                  <a:txBody>
                    <a:bodyPr/>
                    <a:lstStyle/>
                    <a:p>
                      <a:pPr algn="r" fontAlgn="b"/>
                      <a:r>
                        <a:rPr lang="en-US" sz="1400" u="none" strike="noStrike" dirty="0" smtClean="0">
                          <a:effectLst/>
                        </a:rPr>
                        <a:t>0.015 </a:t>
                      </a:r>
                      <a:r>
                        <a:rPr lang="en-US" sz="1400" u="none" strike="noStrike" dirty="0" smtClean="0">
                          <a:effectLst/>
                        </a:rPr>
                        <a:t>nM</a:t>
                      </a:r>
                      <a:r>
                        <a:rPr lang="en-US" sz="1400" u="none" strike="noStrike" baseline="30000" dirty="0" smtClean="0">
                          <a:effectLst/>
                        </a:rPr>
                        <a:t>-1</a:t>
                      </a:r>
                      <a:r>
                        <a:rPr lang="en-US" sz="1400" u="none" strike="noStrike" baseline="0" dirty="0" smtClean="0">
                          <a:effectLst/>
                        </a:rPr>
                        <a:t>min</a:t>
                      </a:r>
                      <a:r>
                        <a:rPr lang="en-US" sz="1400" u="none" strike="noStrike" baseline="30000" dirty="0" smtClean="0">
                          <a:effectLst/>
                        </a:rPr>
                        <a:t>-1</a:t>
                      </a:r>
                      <a:endParaRPr lang="en-US" sz="1400" b="0" i="0" u="none" strike="noStrike" baseline="30000" dirty="0">
                        <a:solidFill>
                          <a:srgbClr val="000000"/>
                        </a:solidFill>
                        <a:effectLst/>
                        <a:latin typeface="Calibri" panose="020F0502020204030204" pitchFamily="34" charset="0"/>
                      </a:endParaRPr>
                    </a:p>
                  </a:txBody>
                  <a:tcPr marL="7144" marR="7144" marT="7144" marB="0" anchor="b"/>
                </a:tc>
              </a:tr>
              <a:tr h="307802">
                <a:tc>
                  <a:txBody>
                    <a:bodyPr/>
                    <a:lstStyle/>
                    <a:p>
                      <a:pPr algn="l" fontAlgn="b"/>
                      <a:r>
                        <a:rPr lang="en-US" sz="1400" u="none" strike="noStrike" dirty="0" smtClean="0">
                          <a:effectLst/>
                        </a:rPr>
                        <a:t>k12</a:t>
                      </a:r>
                      <a:endParaRPr lang="en-US" sz="1400" b="0" i="0" u="none" strike="noStrike" dirty="0">
                        <a:solidFill>
                          <a:srgbClr val="000000"/>
                        </a:solidFill>
                        <a:effectLst/>
                        <a:latin typeface="Calibri" panose="020F0502020204030204" pitchFamily="34" charset="0"/>
                      </a:endParaRPr>
                    </a:p>
                  </a:txBody>
                  <a:tcPr marL="7144" marR="7144" marT="7144" marB="0" anchor="b"/>
                </a:tc>
                <a:tc>
                  <a:txBody>
                    <a:bodyPr/>
                    <a:lstStyle/>
                    <a:p>
                      <a:pPr algn="r" fontAlgn="b"/>
                      <a:r>
                        <a:rPr lang="en-US" sz="1400" u="none" strike="noStrike" dirty="0" smtClean="0">
                          <a:effectLst/>
                        </a:rPr>
                        <a:t>0.00074 </a:t>
                      </a:r>
                      <a:r>
                        <a:rPr lang="en-US" sz="1400" u="none" strike="noStrike" dirty="0" smtClean="0">
                          <a:effectLst/>
                        </a:rPr>
                        <a:t>min</a:t>
                      </a:r>
                      <a:r>
                        <a:rPr lang="en-US" sz="1400" u="none" strike="noStrike" baseline="30000" dirty="0" smtClean="0">
                          <a:effectLst/>
                        </a:rPr>
                        <a:t>-1</a:t>
                      </a:r>
                      <a:endParaRPr lang="en-US" sz="1400" b="0" i="0" u="none" strike="noStrike" dirty="0">
                        <a:solidFill>
                          <a:srgbClr val="000000"/>
                        </a:solidFill>
                        <a:effectLst/>
                        <a:latin typeface="Calibri" panose="020F0502020204030204" pitchFamily="34" charset="0"/>
                      </a:endParaRPr>
                    </a:p>
                  </a:txBody>
                  <a:tcPr marL="7144" marR="7144" marT="7144" marB="0" anchor="b"/>
                </a:tc>
              </a:tr>
              <a:tr h="307802">
                <a:tc>
                  <a:txBody>
                    <a:bodyPr/>
                    <a:lstStyle/>
                    <a:p>
                      <a:pPr algn="l" fontAlgn="b"/>
                      <a:r>
                        <a:rPr lang="en-US" sz="1400" u="none" strike="noStrike" dirty="0" smtClean="0">
                          <a:effectLst/>
                        </a:rPr>
                        <a:t>k15</a:t>
                      </a:r>
                      <a:endParaRPr lang="en-US" sz="1400" b="0" i="0" u="none" strike="noStrike" dirty="0">
                        <a:solidFill>
                          <a:srgbClr val="000000"/>
                        </a:solidFill>
                        <a:effectLst/>
                        <a:latin typeface="Calibri" panose="020F0502020204030204" pitchFamily="34" charset="0"/>
                      </a:endParaRPr>
                    </a:p>
                  </a:txBody>
                  <a:tcPr marL="7144" marR="7144" marT="7144" marB="0" anchor="b"/>
                </a:tc>
                <a:tc>
                  <a:txBody>
                    <a:bodyPr/>
                    <a:lstStyle/>
                    <a:p>
                      <a:pPr algn="r" fontAlgn="b"/>
                      <a:r>
                        <a:rPr lang="en-US" sz="1400" u="none" strike="noStrike" dirty="0" smtClean="0">
                          <a:effectLst/>
                        </a:rPr>
                        <a:t>0.0737 </a:t>
                      </a:r>
                      <a:r>
                        <a:rPr lang="en-US" sz="1400" u="none" strike="noStrike" dirty="0" smtClean="0">
                          <a:effectLst/>
                        </a:rPr>
                        <a:t>min</a:t>
                      </a:r>
                      <a:r>
                        <a:rPr lang="en-US" sz="1400" u="none" strike="noStrike" baseline="30000" dirty="0" smtClean="0">
                          <a:effectLst/>
                        </a:rPr>
                        <a:t>-1</a:t>
                      </a:r>
                      <a:endParaRPr lang="en-US" sz="1400" b="0" i="0" u="none" strike="noStrike" dirty="0">
                        <a:solidFill>
                          <a:srgbClr val="000000"/>
                        </a:solidFill>
                        <a:effectLst/>
                        <a:latin typeface="Calibri" panose="020F0502020204030204" pitchFamily="34" charset="0"/>
                      </a:endParaRPr>
                    </a:p>
                  </a:txBody>
                  <a:tcPr marL="7144" marR="7144" marT="7144" marB="0" anchor="b"/>
                </a:tc>
              </a:tr>
              <a:tr h="307802">
                <a:tc>
                  <a:txBody>
                    <a:bodyPr/>
                    <a:lstStyle/>
                    <a:p>
                      <a:pPr algn="l" fontAlgn="b"/>
                      <a:r>
                        <a:rPr lang="en-US" sz="1400" u="none" strike="noStrike" dirty="0" smtClean="0">
                          <a:effectLst/>
                        </a:rPr>
                        <a:t>k51</a:t>
                      </a:r>
                      <a:endParaRPr lang="en-US" sz="1400" b="0" i="0" u="none" strike="noStrike" dirty="0">
                        <a:solidFill>
                          <a:srgbClr val="000000"/>
                        </a:solidFill>
                        <a:effectLst/>
                        <a:latin typeface="Calibri" panose="020F0502020204030204" pitchFamily="34" charset="0"/>
                      </a:endParaRPr>
                    </a:p>
                  </a:txBody>
                  <a:tcPr marL="7144" marR="7144" marT="7144" marB="0" anchor="b"/>
                </a:tc>
                <a:tc>
                  <a:txBody>
                    <a:bodyPr/>
                    <a:lstStyle/>
                    <a:p>
                      <a:pPr algn="r" fontAlgn="b"/>
                      <a:r>
                        <a:rPr lang="en-US" sz="1400" u="none" strike="noStrike" dirty="0" smtClean="0">
                          <a:effectLst/>
                        </a:rPr>
                        <a:t>0.0009613 </a:t>
                      </a:r>
                      <a:r>
                        <a:rPr lang="en-US" sz="1400" u="none" strike="noStrike" dirty="0" smtClean="0">
                          <a:effectLst/>
                        </a:rPr>
                        <a:t>min</a:t>
                      </a:r>
                      <a:r>
                        <a:rPr lang="en-US" sz="1400" u="none" strike="noStrike" baseline="30000" dirty="0" smtClean="0">
                          <a:effectLst/>
                        </a:rPr>
                        <a:t>-1</a:t>
                      </a:r>
                      <a:endParaRPr lang="en-US" sz="1400" u="none" strike="noStrike" dirty="0" smtClean="0">
                        <a:effectLst/>
                      </a:endParaRPr>
                    </a:p>
                  </a:txBody>
                  <a:tcPr marL="7144" marR="7144" marT="7144" marB="0" anchor="b"/>
                </a:tc>
              </a:tr>
            </a:tbl>
          </a:graphicData>
        </a:graphic>
      </p:graphicFrame>
      <p:sp>
        <p:nvSpPr>
          <p:cNvPr id="26" name="Oval 25"/>
          <p:cNvSpPr/>
          <p:nvPr/>
        </p:nvSpPr>
        <p:spPr>
          <a:xfrm rot="2028243">
            <a:off x="804184" y="1583966"/>
            <a:ext cx="1807193" cy="74233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 name="Rectangle 1"/>
          <p:cNvSpPr/>
          <p:nvPr/>
        </p:nvSpPr>
        <p:spPr>
          <a:xfrm>
            <a:off x="540192" y="4273184"/>
            <a:ext cx="2560716" cy="7385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n>
                <a:solidFill>
                  <a:schemeClr val="bg1"/>
                </a:solidFill>
              </a:ln>
              <a:solidFill>
                <a:schemeClr val="bg1"/>
              </a:solidFill>
            </a:endParaRPr>
          </a:p>
        </p:txBody>
      </p:sp>
      <mc:AlternateContent xmlns:mc="http://schemas.openxmlformats.org/markup-compatibility/2006">
        <mc:Choice xmlns:a14="http://schemas.microsoft.com/office/drawing/2010/main" Requires="a14">
          <p:sp>
            <p:nvSpPr>
              <p:cNvPr id="27" name="TextBox 26"/>
              <p:cNvSpPr txBox="1"/>
              <p:nvPr/>
            </p:nvSpPr>
            <p:spPr>
              <a:xfrm>
                <a:off x="4050039" y="3779347"/>
                <a:ext cx="1643697"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100" i="1">
                              <a:latin typeface="Cambria Math" charset="0"/>
                            </a:rPr>
                          </m:ctrlPr>
                        </m:sSubPr>
                        <m:e>
                          <m:r>
                            <a:rPr lang="en-US" sz="2100" i="1">
                              <a:latin typeface="Cambria Math" charset="0"/>
                            </a:rPr>
                            <m:t>𝑘</m:t>
                          </m:r>
                        </m:e>
                        <m:sub>
                          <m:r>
                            <a:rPr lang="en-US" sz="2100" i="1">
                              <a:latin typeface="Cambria Math" charset="0"/>
                            </a:rPr>
                            <m:t>15</m:t>
                          </m:r>
                        </m:sub>
                      </m:sSub>
                      <m:r>
                        <a:rPr lang="en-US" sz="2100" i="1">
                          <a:latin typeface="Cambria Math" charset="0"/>
                        </a:rPr>
                        <m:t>=</m:t>
                      </m:r>
                      <m:sSub>
                        <m:sSubPr>
                          <m:ctrlPr>
                            <a:rPr lang="en-US" sz="2100" i="1">
                              <a:latin typeface="Cambria Math" charset="0"/>
                            </a:rPr>
                          </m:ctrlPr>
                        </m:sSubPr>
                        <m:e>
                          <m:r>
                            <a:rPr lang="en-US" sz="2100" i="1">
                              <a:latin typeface="Cambria Math" charset="0"/>
                            </a:rPr>
                            <m:t>𝑘</m:t>
                          </m:r>
                        </m:e>
                        <m:sub>
                          <m:r>
                            <a:rPr lang="en-US" sz="2100" i="1">
                              <a:latin typeface="Cambria Math" charset="0"/>
                            </a:rPr>
                            <m:t>25</m:t>
                          </m:r>
                        </m:sub>
                      </m:sSub>
                    </m:oMath>
                  </m:oMathPara>
                </a14:m>
                <a:endParaRPr lang="en-US" sz="2100" dirty="0"/>
              </a:p>
            </p:txBody>
          </p:sp>
        </mc:Choice>
        <mc:Fallback>
          <p:sp>
            <p:nvSpPr>
              <p:cNvPr id="27" name="TextBox 26"/>
              <p:cNvSpPr txBox="1">
                <a:spLocks noRot="1" noChangeAspect="1" noMove="1" noResize="1" noEditPoints="1" noAdjustHandles="1" noChangeArrowheads="1" noChangeShapeType="1" noTextEdit="1"/>
              </p:cNvSpPr>
              <p:nvPr/>
            </p:nvSpPr>
            <p:spPr>
              <a:xfrm>
                <a:off x="4050039" y="3779347"/>
                <a:ext cx="1643697" cy="415498"/>
              </a:xfrm>
              <a:prstGeom prst="rect">
                <a:avLst/>
              </a:prstGeom>
              <a:blipFill rotWithShape="0">
                <a:blip r:embed="rId9"/>
                <a:stretch>
                  <a:fillRect b="-2941"/>
                </a:stretch>
              </a:blipFill>
            </p:spPr>
            <p:txBody>
              <a:bodyPr/>
              <a:lstStyle/>
              <a:p>
                <a:r>
                  <a:rPr lang="en-US">
                    <a:noFill/>
                  </a:rPr>
                  <a:t> </a:t>
                </a:r>
              </a:p>
            </p:txBody>
          </p:sp>
        </mc:Fallback>
      </mc:AlternateContent>
    </p:spTree>
    <p:extLst>
      <p:ext uri="{BB962C8B-B14F-4D97-AF65-F5344CB8AC3E}">
        <p14:creationId xmlns:p14="http://schemas.microsoft.com/office/powerpoint/2010/main" val="272918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6" grpId="0" animBg="1"/>
      <p:bldP spid="2" grpId="0" animBg="1"/>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403" y="1489583"/>
            <a:ext cx="2714625" cy="2571750"/>
          </a:xfrm>
          <a:prstGeom prst="rect">
            <a:avLst/>
          </a:prstGeom>
        </p:spPr>
      </p:pic>
      <p:pic>
        <p:nvPicPr>
          <p:cNvPr id="7" name="Content Placeholder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978947" y="1268016"/>
            <a:ext cx="4351338" cy="3263504"/>
          </a:xfrm>
        </p:spPr>
      </p:pic>
    </p:spTree>
    <p:extLst>
      <p:ext uri="{BB962C8B-B14F-4D97-AF65-F5344CB8AC3E}">
        <p14:creationId xmlns:p14="http://schemas.microsoft.com/office/powerpoint/2010/main" val="18407280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293" name="Shape 293"/>
          <p:cNvPicPr preferRelativeResize="0"/>
          <p:nvPr/>
        </p:nvPicPr>
        <p:blipFill>
          <a:blip r:embed="rId3">
            <a:alphaModFix/>
          </a:blip>
          <a:stretch>
            <a:fillRect/>
          </a:stretch>
        </p:blipFill>
        <p:spPr>
          <a:xfrm>
            <a:off x="3773750" y="1801475"/>
            <a:ext cx="5391150" cy="1676400"/>
          </a:xfrm>
          <a:prstGeom prst="rect">
            <a:avLst/>
          </a:prstGeom>
          <a:noFill/>
          <a:ln>
            <a:noFill/>
          </a:ln>
        </p:spPr>
      </p:pic>
      <p:sp>
        <p:nvSpPr>
          <p:cNvPr id="294" name="Shape 294"/>
          <p:cNvSpPr txBox="1">
            <a:spLocks noGrp="1"/>
          </p:cNvSpPr>
          <p:nvPr>
            <p:ph type="title"/>
          </p:nvPr>
        </p:nvSpPr>
        <p:spPr>
          <a:xfrm>
            <a:off x="117661" y="85585"/>
            <a:ext cx="7886700" cy="5271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en" sz="2700" b="1" i="0" u="none" strike="noStrike" cap="none">
                <a:solidFill>
                  <a:schemeClr val="dk1"/>
                </a:solidFill>
                <a:latin typeface="Calibri"/>
                <a:ea typeface="Calibri"/>
                <a:cs typeface="Calibri"/>
                <a:sym typeface="Calibri"/>
              </a:rPr>
              <a:t>Differential Parameter Sensitivity Analysis</a:t>
            </a:r>
          </a:p>
        </p:txBody>
      </p:sp>
      <p:graphicFrame>
        <p:nvGraphicFramePr>
          <p:cNvPr id="295" name="Shape 295"/>
          <p:cNvGraphicFramePr/>
          <p:nvPr/>
        </p:nvGraphicFramePr>
        <p:xfrm>
          <a:off x="117661" y="660144"/>
          <a:ext cx="3729675" cy="2585175"/>
        </p:xfrm>
        <a:graphic>
          <a:graphicData uri="http://schemas.openxmlformats.org/drawingml/2006/table">
            <a:tbl>
              <a:tblPr>
                <a:noFill/>
                <a:tableStyleId>{336044CE-09F7-4E92-8A6C-664A9ECF6A40}</a:tableStyleId>
              </a:tblPr>
              <a:tblGrid>
                <a:gridCol w="671775"/>
                <a:gridCol w="1825750"/>
                <a:gridCol w="1232150"/>
              </a:tblGrid>
              <a:tr h="456575">
                <a:tc>
                  <a:txBody>
                    <a:bodyPr/>
                    <a:lstStyle/>
                    <a:p>
                      <a:pPr marL="0" marR="0" lvl="0" indent="0" algn="l" rtl="0">
                        <a:spcBef>
                          <a:spcPts val="0"/>
                        </a:spcBef>
                        <a:buSzPct val="25000"/>
                        <a:buNone/>
                      </a:pPr>
                      <a:endParaRPr sz="1200" b="0" i="0" u="none" strike="noStrike" cap="none">
                        <a:solidFill>
                          <a:srgbClr val="000000"/>
                        </a:solidFill>
                        <a:latin typeface="Calibri"/>
                        <a:ea typeface="Calibri"/>
                        <a:cs typeface="Calibri"/>
                        <a:sym typeface="Calibri"/>
                      </a:endParaRPr>
                    </a:p>
                  </a:txBody>
                  <a:tcPr marL="5725" marR="5725" marT="5725" marB="0" anchor="b">
                    <a:solidFill>
                      <a:srgbClr val="000000">
                        <a:alpha val="0"/>
                      </a:srgbClr>
                    </a:solidFill>
                  </a:tcPr>
                </a:tc>
                <a:tc gridSpan="2">
                  <a:txBody>
                    <a:bodyPr/>
                    <a:lstStyle/>
                    <a:p>
                      <a:pPr lvl="0" rtl="0">
                        <a:lnSpc>
                          <a:spcPct val="115000"/>
                        </a:lnSpc>
                        <a:spcBef>
                          <a:spcPts val="0"/>
                        </a:spcBef>
                        <a:buSzPct val="91666"/>
                        <a:buNone/>
                      </a:pPr>
                      <a:r>
                        <a:rPr lang="en" sz="1200"/>
                        <a:t>Sensitivity Coefficient </a:t>
                      </a:r>
                      <a:r>
                        <a:rPr lang="en" sz="1200">
                          <a:latin typeface="Arial"/>
                          <a:ea typeface="Arial"/>
                          <a:cs typeface="Arial"/>
                          <a:sym typeface="Arial"/>
                        </a:rPr>
                        <a:t>ϕ</a:t>
                      </a:r>
                      <a:r>
                        <a:rPr lang="en" sz="1200"/>
                        <a:t> for various conditions</a:t>
                      </a:r>
                    </a:p>
                  </a:txBody>
                  <a:tcPr marL="5725" marR="5725" marT="5725" marB="0" anchor="b">
                    <a:solidFill>
                      <a:srgbClr val="000000">
                        <a:alpha val="0"/>
                      </a:srgbClr>
                    </a:solidFill>
                  </a:tcPr>
                </a:tc>
                <a:tc hMerge="1">
                  <a:txBody>
                    <a:bodyPr/>
                    <a:lstStyle/>
                    <a:p>
                      <a:endParaRPr lang="en-US"/>
                    </a:p>
                  </a:txBody>
                  <a:tcPr/>
                </a:tc>
              </a:tr>
              <a:tr h="208150">
                <a:tc>
                  <a:txBody>
                    <a:bodyPr/>
                    <a:lstStyle/>
                    <a:p>
                      <a:pPr marL="0" marR="0" lvl="0" indent="0" algn="r" rtl="0">
                        <a:spcBef>
                          <a:spcPts val="0"/>
                        </a:spcBef>
                        <a:buSzPct val="25000"/>
                        <a:buNone/>
                      </a:pPr>
                      <a:r>
                        <a:rPr lang="en" sz="1200" u="none" strike="noStrike"/>
                        <a:t>parameter</a:t>
                      </a:r>
                    </a:p>
                  </a:txBody>
                  <a:tcPr marL="5725" marR="5725" marT="5725" marB="0" anchor="b">
                    <a:solidFill>
                      <a:srgbClr val="000000">
                        <a:alpha val="0"/>
                      </a:srgbClr>
                    </a:solidFill>
                  </a:tcPr>
                </a:tc>
                <a:tc>
                  <a:txBody>
                    <a:bodyPr/>
                    <a:lstStyle/>
                    <a:p>
                      <a:pPr marL="0" marR="0" lvl="0" indent="0" algn="r" rtl="0">
                        <a:spcBef>
                          <a:spcPts val="0"/>
                        </a:spcBef>
                        <a:buSzPct val="25000"/>
                        <a:buNone/>
                      </a:pPr>
                      <a:r>
                        <a:rPr lang="en" sz="1200" u="none" strike="noStrike"/>
                        <a:t>Internalized</a:t>
                      </a:r>
                    </a:p>
                  </a:txBody>
                  <a:tcPr marL="5725" marR="5725" marT="5725" marB="0" anchor="b">
                    <a:solidFill>
                      <a:srgbClr val="000000">
                        <a:alpha val="0"/>
                      </a:srgbClr>
                    </a:solidFill>
                  </a:tcPr>
                </a:tc>
                <a:tc>
                  <a:txBody>
                    <a:bodyPr/>
                    <a:lstStyle/>
                    <a:p>
                      <a:pPr marL="0" marR="0" lvl="0" indent="0" algn="r" rtl="0">
                        <a:spcBef>
                          <a:spcPts val="0"/>
                        </a:spcBef>
                        <a:buSzPct val="25000"/>
                        <a:buNone/>
                      </a:pPr>
                      <a:r>
                        <a:rPr lang="en" sz="1200" u="none" strike="noStrike"/>
                        <a:t>phosphorylated</a:t>
                      </a:r>
                    </a:p>
                  </a:txBody>
                  <a:tcPr marL="5725" marR="5725" marT="5725" marB="0" anchor="b">
                    <a:solidFill>
                      <a:srgbClr val="000000">
                        <a:alpha val="0"/>
                      </a:srgbClr>
                    </a:solidFill>
                  </a:tcPr>
                </a:tc>
              </a:tr>
              <a:tr h="274350">
                <a:tc>
                  <a:txBody>
                    <a:bodyPr/>
                    <a:lstStyle/>
                    <a:p>
                      <a:pPr marL="0" marR="0" lvl="0" indent="0" algn="l" rtl="0">
                        <a:spcBef>
                          <a:spcPts val="0"/>
                        </a:spcBef>
                        <a:buSzPct val="25000"/>
                        <a:buNone/>
                      </a:pPr>
                      <a:r>
                        <a:rPr lang="en" sz="1600" u="none" strike="noStrike"/>
                        <a:t>k</a:t>
                      </a:r>
                      <a:r>
                        <a:rPr lang="en" sz="1600" u="none" strike="noStrike" baseline="-25000"/>
                        <a:t>25</a:t>
                      </a:r>
                    </a:p>
                  </a:txBody>
                  <a:tcPr marL="7625" marR="7625" marT="7625" marB="0" anchor="b">
                    <a:solidFill>
                      <a:srgbClr val="000000">
                        <a:alpha val="0"/>
                      </a:srgbClr>
                    </a:solidFill>
                  </a:tcPr>
                </a:tc>
                <a:tc>
                  <a:txBody>
                    <a:bodyPr/>
                    <a:lstStyle/>
                    <a:p>
                      <a:pPr lvl="0" algn="r" rtl="0">
                        <a:lnSpc>
                          <a:spcPct val="115000"/>
                        </a:lnSpc>
                        <a:spcBef>
                          <a:spcPts val="0"/>
                        </a:spcBef>
                        <a:buNone/>
                      </a:pPr>
                      <a:r>
                        <a:rPr lang="en" sz="1200"/>
                        <a:t>-0.30977</a:t>
                      </a:r>
                    </a:p>
                  </a:txBody>
                  <a:tcPr marL="28575" marR="28575" marT="19050" marB="19050" anchor="b"/>
                </a:tc>
                <a:tc>
                  <a:txBody>
                    <a:bodyPr/>
                    <a:lstStyle/>
                    <a:p>
                      <a:pPr lvl="0" algn="r" rtl="0">
                        <a:lnSpc>
                          <a:spcPct val="115000"/>
                        </a:lnSpc>
                        <a:spcBef>
                          <a:spcPts val="0"/>
                        </a:spcBef>
                        <a:buNone/>
                      </a:pPr>
                      <a:r>
                        <a:rPr lang="en" sz="1200"/>
                        <a:t>0.18342</a:t>
                      </a:r>
                    </a:p>
                  </a:txBody>
                  <a:tcPr marL="28575" marR="28575" marT="19050" marB="19050" anchor="b"/>
                </a:tc>
              </a:tr>
              <a:tr h="274350">
                <a:tc>
                  <a:txBody>
                    <a:bodyPr/>
                    <a:lstStyle/>
                    <a:p>
                      <a:pPr marL="0" marR="0" lvl="0" indent="0" algn="l" rtl="0">
                        <a:spcBef>
                          <a:spcPts val="0"/>
                        </a:spcBef>
                        <a:buSzPct val="25000"/>
                        <a:buNone/>
                      </a:pPr>
                      <a:r>
                        <a:rPr lang="en" sz="1600" u="none" strike="noStrike"/>
                        <a:t>k</a:t>
                      </a:r>
                      <a:r>
                        <a:rPr lang="en" sz="1600" u="none" strike="noStrike" baseline="-25000"/>
                        <a:t>32</a:t>
                      </a:r>
                    </a:p>
                  </a:txBody>
                  <a:tcPr marL="7625" marR="7625" marT="7625" marB="0" anchor="b">
                    <a:solidFill>
                      <a:srgbClr val="000000">
                        <a:alpha val="0"/>
                      </a:srgbClr>
                    </a:solidFill>
                  </a:tcPr>
                </a:tc>
                <a:tc>
                  <a:txBody>
                    <a:bodyPr/>
                    <a:lstStyle/>
                    <a:p>
                      <a:pPr lvl="0" algn="r" rtl="0">
                        <a:lnSpc>
                          <a:spcPct val="115000"/>
                        </a:lnSpc>
                        <a:spcBef>
                          <a:spcPts val="0"/>
                        </a:spcBef>
                        <a:buNone/>
                      </a:pPr>
                      <a:r>
                        <a:rPr lang="en" sz="1200"/>
                        <a:t>-0.00247</a:t>
                      </a:r>
                    </a:p>
                  </a:txBody>
                  <a:tcPr marL="28575" marR="28575" marT="19050" marB="19050" anchor="b"/>
                </a:tc>
                <a:tc>
                  <a:txBody>
                    <a:bodyPr/>
                    <a:lstStyle/>
                    <a:p>
                      <a:pPr lvl="0" algn="r" rtl="0">
                        <a:lnSpc>
                          <a:spcPct val="115000"/>
                        </a:lnSpc>
                        <a:spcBef>
                          <a:spcPts val="0"/>
                        </a:spcBef>
                        <a:buNone/>
                      </a:pPr>
                      <a:r>
                        <a:rPr lang="en" sz="1200"/>
                        <a:t>0.01763</a:t>
                      </a:r>
                    </a:p>
                  </a:txBody>
                  <a:tcPr marL="28575" marR="28575" marT="19050" marB="19050" anchor="b"/>
                </a:tc>
              </a:tr>
              <a:tr h="274350">
                <a:tc>
                  <a:txBody>
                    <a:bodyPr/>
                    <a:lstStyle/>
                    <a:p>
                      <a:pPr marL="0" marR="0" lvl="0" indent="0" algn="l" rtl="0">
                        <a:spcBef>
                          <a:spcPts val="0"/>
                        </a:spcBef>
                        <a:buSzPct val="25000"/>
                        <a:buNone/>
                      </a:pPr>
                      <a:r>
                        <a:rPr lang="en" sz="1600" u="none" strike="noStrike"/>
                        <a:t>k</a:t>
                      </a:r>
                      <a:r>
                        <a:rPr lang="en" sz="1600" u="none" strike="noStrike" baseline="-25000"/>
                        <a:t>72</a:t>
                      </a:r>
                    </a:p>
                  </a:txBody>
                  <a:tcPr marL="7625" marR="7625" marT="7625" marB="0" anchor="b">
                    <a:solidFill>
                      <a:srgbClr val="000000">
                        <a:alpha val="0"/>
                      </a:srgbClr>
                    </a:solidFill>
                  </a:tcPr>
                </a:tc>
                <a:tc>
                  <a:txBody>
                    <a:bodyPr/>
                    <a:lstStyle/>
                    <a:p>
                      <a:pPr lvl="0" algn="r" rtl="0">
                        <a:lnSpc>
                          <a:spcPct val="115000"/>
                        </a:lnSpc>
                        <a:spcBef>
                          <a:spcPts val="0"/>
                        </a:spcBef>
                        <a:buNone/>
                      </a:pPr>
                      <a:r>
                        <a:rPr lang="en" sz="1200"/>
                        <a:t>0.01263</a:t>
                      </a:r>
                    </a:p>
                  </a:txBody>
                  <a:tcPr marL="28575" marR="28575" marT="19050" marB="19050" anchor="b"/>
                </a:tc>
                <a:tc>
                  <a:txBody>
                    <a:bodyPr/>
                    <a:lstStyle/>
                    <a:p>
                      <a:pPr lvl="0" algn="r" rtl="0">
                        <a:lnSpc>
                          <a:spcPct val="115000"/>
                        </a:lnSpc>
                        <a:spcBef>
                          <a:spcPts val="0"/>
                        </a:spcBef>
                        <a:buNone/>
                      </a:pPr>
                      <a:r>
                        <a:rPr lang="en" sz="1200"/>
                        <a:t>-0.00748</a:t>
                      </a:r>
                    </a:p>
                  </a:txBody>
                  <a:tcPr marL="28575" marR="28575" marT="19050" marB="19050" anchor="b"/>
                </a:tc>
              </a:tr>
              <a:tr h="274350">
                <a:tc>
                  <a:txBody>
                    <a:bodyPr/>
                    <a:lstStyle/>
                    <a:p>
                      <a:pPr marL="0" marR="0" lvl="0" indent="0" algn="l" rtl="0">
                        <a:spcBef>
                          <a:spcPts val="0"/>
                        </a:spcBef>
                        <a:buSzPct val="25000"/>
                        <a:buNone/>
                      </a:pPr>
                      <a:r>
                        <a:rPr lang="en" sz="1600" u="none" strike="noStrike"/>
                        <a:t>k</a:t>
                      </a:r>
                      <a:r>
                        <a:rPr lang="en" sz="1600" u="none" strike="noStrike" baseline="-25000"/>
                        <a:t>43</a:t>
                      </a:r>
                    </a:p>
                  </a:txBody>
                  <a:tcPr marL="7625" marR="7625" marT="7625" marB="0" anchor="b">
                    <a:solidFill>
                      <a:srgbClr val="000000">
                        <a:alpha val="0"/>
                      </a:srgbClr>
                    </a:solidFill>
                  </a:tcPr>
                </a:tc>
                <a:tc>
                  <a:txBody>
                    <a:bodyPr/>
                    <a:lstStyle/>
                    <a:p>
                      <a:pPr lvl="0" algn="r" rtl="0">
                        <a:lnSpc>
                          <a:spcPct val="115000"/>
                        </a:lnSpc>
                        <a:spcBef>
                          <a:spcPts val="0"/>
                        </a:spcBef>
                        <a:buNone/>
                      </a:pPr>
                      <a:r>
                        <a:rPr lang="en" sz="1200"/>
                        <a:t>0.61795</a:t>
                      </a:r>
                    </a:p>
                  </a:txBody>
                  <a:tcPr marL="28575" marR="28575" marT="19050" marB="19050" anchor="b"/>
                </a:tc>
                <a:tc>
                  <a:txBody>
                    <a:bodyPr/>
                    <a:lstStyle/>
                    <a:p>
                      <a:pPr lvl="0" algn="r" rtl="0">
                        <a:lnSpc>
                          <a:spcPct val="115000"/>
                        </a:lnSpc>
                        <a:spcBef>
                          <a:spcPts val="0"/>
                        </a:spcBef>
                        <a:buNone/>
                      </a:pPr>
                      <a:r>
                        <a:rPr lang="en" sz="1200"/>
                        <a:t>-0.15006</a:t>
                      </a:r>
                    </a:p>
                  </a:txBody>
                  <a:tcPr marL="28575" marR="28575" marT="19050" marB="19050" anchor="b"/>
                </a:tc>
              </a:tr>
              <a:tr h="274350">
                <a:tc>
                  <a:txBody>
                    <a:bodyPr/>
                    <a:lstStyle/>
                    <a:p>
                      <a:pPr marL="0" marR="0" lvl="0" indent="0" algn="l" rtl="0">
                        <a:spcBef>
                          <a:spcPts val="0"/>
                        </a:spcBef>
                        <a:buSzPct val="25000"/>
                        <a:buNone/>
                      </a:pPr>
                      <a:r>
                        <a:rPr lang="en" sz="1600" u="none" strike="noStrike"/>
                        <a:t>k</a:t>
                      </a:r>
                      <a:r>
                        <a:rPr lang="en" sz="1600" u="none" strike="noStrike" baseline="-25000"/>
                        <a:t>64</a:t>
                      </a:r>
                    </a:p>
                  </a:txBody>
                  <a:tcPr marL="7625" marR="7625" marT="7625" marB="0" anchor="b">
                    <a:solidFill>
                      <a:srgbClr val="000000">
                        <a:alpha val="0"/>
                      </a:srgbClr>
                    </a:solidFill>
                  </a:tcPr>
                </a:tc>
                <a:tc>
                  <a:txBody>
                    <a:bodyPr/>
                    <a:lstStyle/>
                    <a:p>
                      <a:pPr lvl="0" algn="r" rtl="0">
                        <a:lnSpc>
                          <a:spcPct val="115000"/>
                        </a:lnSpc>
                        <a:spcBef>
                          <a:spcPts val="0"/>
                        </a:spcBef>
                        <a:buNone/>
                      </a:pPr>
                      <a:r>
                        <a:rPr lang="en" sz="1200"/>
                        <a:t>-0.09620</a:t>
                      </a:r>
                    </a:p>
                  </a:txBody>
                  <a:tcPr marL="28575" marR="28575" marT="19050" marB="19050" anchor="b"/>
                </a:tc>
                <a:tc>
                  <a:txBody>
                    <a:bodyPr/>
                    <a:lstStyle/>
                    <a:p>
                      <a:pPr lvl="0" algn="r" rtl="0">
                        <a:lnSpc>
                          <a:spcPct val="115000"/>
                        </a:lnSpc>
                        <a:spcBef>
                          <a:spcPts val="0"/>
                        </a:spcBef>
                        <a:buNone/>
                      </a:pPr>
                      <a:r>
                        <a:rPr lang="en" sz="1200"/>
                        <a:t>-0.01383</a:t>
                      </a:r>
                    </a:p>
                  </a:txBody>
                  <a:tcPr marL="28575" marR="28575" marT="19050" marB="19050" anchor="b"/>
                </a:tc>
              </a:tr>
              <a:tr h="274350">
                <a:tc>
                  <a:txBody>
                    <a:bodyPr/>
                    <a:lstStyle/>
                    <a:p>
                      <a:pPr marL="0" marR="0" lvl="0" indent="0" algn="l" rtl="0">
                        <a:spcBef>
                          <a:spcPts val="0"/>
                        </a:spcBef>
                        <a:buSzPct val="25000"/>
                        <a:buNone/>
                      </a:pPr>
                      <a:r>
                        <a:rPr lang="en" sz="1600" u="none" strike="noStrike"/>
                        <a:t>k</a:t>
                      </a:r>
                      <a:r>
                        <a:rPr lang="en" sz="1600" u="none" strike="noStrike" baseline="-25000"/>
                        <a:t>56</a:t>
                      </a:r>
                    </a:p>
                  </a:txBody>
                  <a:tcPr marL="7625" marR="7625" marT="7625" marB="0" anchor="b">
                    <a:solidFill>
                      <a:srgbClr val="000000">
                        <a:alpha val="0"/>
                      </a:srgbClr>
                    </a:solidFill>
                  </a:tcPr>
                </a:tc>
                <a:tc>
                  <a:txBody>
                    <a:bodyPr/>
                    <a:lstStyle/>
                    <a:p>
                      <a:pPr lvl="0" algn="r" rtl="0">
                        <a:lnSpc>
                          <a:spcPct val="115000"/>
                        </a:lnSpc>
                        <a:spcBef>
                          <a:spcPts val="0"/>
                        </a:spcBef>
                        <a:buNone/>
                      </a:pPr>
                      <a:r>
                        <a:rPr lang="en" sz="1200"/>
                        <a:t>-0.21906</a:t>
                      </a:r>
                    </a:p>
                  </a:txBody>
                  <a:tcPr marL="28575" marR="28575" marT="19050" marB="19050" anchor="b"/>
                </a:tc>
                <a:tc>
                  <a:txBody>
                    <a:bodyPr/>
                    <a:lstStyle/>
                    <a:p>
                      <a:pPr lvl="0" algn="r" rtl="0">
                        <a:lnSpc>
                          <a:spcPct val="115000"/>
                        </a:lnSpc>
                        <a:spcBef>
                          <a:spcPts val="0"/>
                        </a:spcBef>
                        <a:buNone/>
                      </a:pPr>
                      <a:r>
                        <a:rPr lang="en" sz="1200"/>
                        <a:t>-0.03150</a:t>
                      </a:r>
                    </a:p>
                  </a:txBody>
                  <a:tcPr marL="28575" marR="28575" marT="19050" marB="19050" anchor="b"/>
                </a:tc>
              </a:tr>
              <a:tr h="274350">
                <a:tc>
                  <a:txBody>
                    <a:bodyPr/>
                    <a:lstStyle/>
                    <a:p>
                      <a:pPr marL="0" marR="0" lvl="0" indent="0" algn="l" rtl="0">
                        <a:spcBef>
                          <a:spcPts val="0"/>
                        </a:spcBef>
                        <a:buSzPct val="25000"/>
                        <a:buNone/>
                      </a:pPr>
                      <a:r>
                        <a:rPr lang="en" sz="1600" u="none" strike="noStrike"/>
                        <a:t>k</a:t>
                      </a:r>
                      <a:r>
                        <a:rPr lang="en" sz="1600" u="none" strike="noStrike" baseline="-25000"/>
                        <a:t>57</a:t>
                      </a:r>
                    </a:p>
                  </a:txBody>
                  <a:tcPr marL="7625" marR="7625" marT="7625" marB="0" anchor="b">
                    <a:solidFill>
                      <a:srgbClr val="000000">
                        <a:alpha val="0"/>
                      </a:srgbClr>
                    </a:solidFill>
                  </a:tcPr>
                </a:tc>
                <a:tc>
                  <a:txBody>
                    <a:bodyPr/>
                    <a:lstStyle/>
                    <a:p>
                      <a:pPr lvl="0" algn="r" rtl="0">
                        <a:lnSpc>
                          <a:spcPct val="115000"/>
                        </a:lnSpc>
                        <a:spcBef>
                          <a:spcPts val="0"/>
                        </a:spcBef>
                        <a:buNone/>
                      </a:pPr>
                      <a:r>
                        <a:rPr lang="en" sz="1200"/>
                        <a:t>-0.00306</a:t>
                      </a:r>
                    </a:p>
                  </a:txBody>
                  <a:tcPr marL="28575" marR="28575" marT="19050" marB="19050" anchor="b"/>
                </a:tc>
                <a:tc>
                  <a:txBody>
                    <a:bodyPr/>
                    <a:lstStyle/>
                    <a:p>
                      <a:pPr lvl="0" algn="r" rtl="0">
                        <a:lnSpc>
                          <a:spcPct val="115000"/>
                        </a:lnSpc>
                        <a:spcBef>
                          <a:spcPts val="0"/>
                        </a:spcBef>
                        <a:buNone/>
                      </a:pPr>
                      <a:r>
                        <a:rPr lang="en" sz="1200"/>
                        <a:t>0.00181</a:t>
                      </a:r>
                    </a:p>
                  </a:txBody>
                  <a:tcPr marL="28575" marR="28575" marT="19050" marB="19050" anchor="b"/>
                </a:tc>
              </a:tr>
            </a:tbl>
          </a:graphicData>
        </a:graphic>
      </p:graphicFrame>
      <p:sp>
        <p:nvSpPr>
          <p:cNvPr id="296" name="Shape 296"/>
          <p:cNvSpPr txBox="1"/>
          <p:nvPr/>
        </p:nvSpPr>
        <p:spPr>
          <a:xfrm>
            <a:off x="4021717" y="1158162"/>
            <a:ext cx="4596900" cy="540299"/>
          </a:xfrm>
          <a:prstGeom prst="rect">
            <a:avLst/>
          </a:prstGeom>
          <a:blipFill rotWithShape="1">
            <a:blip r:embed="rId4">
              <a:alphaModFix/>
            </a:blip>
            <a:stretch>
              <a:fillRect/>
            </a:stretch>
          </a:blipFill>
          <a:ln>
            <a:noFill/>
          </a:ln>
        </p:spPr>
        <p:txBody>
          <a:bodyPr lIns="68575" tIns="34275" rIns="68575" bIns="34275" anchor="t" anchorCtr="0">
            <a:noAutofit/>
          </a:bodyPr>
          <a:lstStyle/>
          <a:p>
            <a:pPr marL="0" marR="0" lvl="0" indent="0" algn="l" rtl="0">
              <a:spcBef>
                <a:spcPts val="0"/>
              </a:spcBef>
              <a:buSzPct val="25000"/>
              <a:buNone/>
            </a:pPr>
            <a:r>
              <a:rPr lang="en" sz="1400" b="0" i="0" u="none" strike="noStrike" cap="none">
                <a:latin typeface="Calibri"/>
                <a:ea typeface="Calibri"/>
                <a:cs typeface="Calibri"/>
                <a:sym typeface="Calibri"/>
              </a:rPr>
              <a:t> </a:t>
            </a:r>
          </a:p>
        </p:txBody>
      </p:sp>
      <p:sp>
        <p:nvSpPr>
          <p:cNvPr id="297" name="Shape 297"/>
          <p:cNvSpPr txBox="1"/>
          <p:nvPr/>
        </p:nvSpPr>
        <p:spPr>
          <a:xfrm>
            <a:off x="4021717" y="898363"/>
            <a:ext cx="2683500" cy="259800"/>
          </a:xfrm>
          <a:prstGeom prst="rect">
            <a:avLst/>
          </a:prstGeom>
          <a:blipFill rotWithShape="1">
            <a:blip r:embed="rId5">
              <a:alphaModFix/>
            </a:blip>
            <a:stretch>
              <a:fillRect l="-1869" b="-23208"/>
            </a:stretch>
          </a:blipFill>
          <a:ln>
            <a:noFill/>
          </a:ln>
        </p:spPr>
        <p:txBody>
          <a:bodyPr lIns="68575" tIns="34275" rIns="68575" bIns="34275" anchor="t" anchorCtr="0">
            <a:noAutofit/>
          </a:bodyPr>
          <a:lstStyle/>
          <a:p>
            <a:pPr marL="0" marR="0" lvl="0" indent="0" algn="l" rtl="0">
              <a:spcBef>
                <a:spcPts val="0"/>
              </a:spcBef>
              <a:buSzPct val="25000"/>
              <a:buNone/>
            </a:pPr>
            <a:r>
              <a:rPr lang="en" sz="1400">
                <a:latin typeface="Calibri"/>
                <a:ea typeface="Calibri"/>
                <a:cs typeface="Calibri"/>
                <a:sym typeface="Calibri"/>
              </a:rPr>
              <a:t> </a:t>
            </a:r>
          </a:p>
        </p:txBody>
      </p:sp>
      <p:sp>
        <p:nvSpPr>
          <p:cNvPr id="298" name="Shape 298"/>
          <p:cNvSpPr txBox="1"/>
          <p:nvPr/>
        </p:nvSpPr>
        <p:spPr>
          <a:xfrm>
            <a:off x="4021717" y="522544"/>
            <a:ext cx="4485900" cy="238800"/>
          </a:xfrm>
          <a:prstGeom prst="rect">
            <a:avLst/>
          </a:prstGeom>
          <a:blipFill rotWithShape="1">
            <a:blip r:embed="rId6">
              <a:alphaModFix/>
            </a:blip>
            <a:stretch>
              <a:fillRect l="-509" t="-11318" r="-1119" b="-43389"/>
            </a:stretch>
          </a:blipFill>
          <a:ln>
            <a:noFill/>
          </a:ln>
        </p:spPr>
        <p:txBody>
          <a:bodyPr lIns="68575" tIns="34275" rIns="68575" bIns="34275" anchor="t" anchorCtr="0">
            <a:noAutofit/>
          </a:bodyPr>
          <a:lstStyle/>
          <a:p>
            <a:pPr marL="0" marR="0" lvl="0" indent="0" algn="l" rtl="0">
              <a:spcBef>
                <a:spcPts val="0"/>
              </a:spcBef>
              <a:buSzPct val="25000"/>
              <a:buNone/>
            </a:pPr>
            <a:r>
              <a:rPr lang="en" sz="1400">
                <a:latin typeface="Calibri"/>
                <a:ea typeface="Calibri"/>
                <a:cs typeface="Calibri"/>
                <a:sym typeface="Calibri"/>
              </a:rPr>
              <a:t> </a:t>
            </a:r>
          </a:p>
        </p:txBody>
      </p:sp>
      <p:pic>
        <p:nvPicPr>
          <p:cNvPr id="299" name="Shape 299"/>
          <p:cNvPicPr preferRelativeResize="0"/>
          <p:nvPr/>
        </p:nvPicPr>
        <p:blipFill rotWithShape="1">
          <a:blip r:embed="rId7">
            <a:alphaModFix/>
          </a:blip>
          <a:srcRect l="65927"/>
          <a:stretch/>
        </p:blipFill>
        <p:spPr>
          <a:xfrm>
            <a:off x="1736075" y="3292800"/>
            <a:ext cx="1644725" cy="1800374"/>
          </a:xfrm>
          <a:prstGeom prst="rect">
            <a:avLst/>
          </a:prstGeom>
          <a:noFill/>
          <a:ln>
            <a:noFill/>
          </a:ln>
        </p:spPr>
      </p:pic>
      <p:sp>
        <p:nvSpPr>
          <p:cNvPr id="2" name="TextBox 1"/>
          <p:cNvSpPr txBox="1"/>
          <p:nvPr/>
        </p:nvSpPr>
        <p:spPr>
          <a:xfrm>
            <a:off x="4283245" y="1861642"/>
            <a:ext cx="365757" cy="338554"/>
          </a:xfrm>
          <a:prstGeom prst="rect">
            <a:avLst/>
          </a:prstGeom>
          <a:solidFill>
            <a:schemeClr val="bg1"/>
          </a:solidFill>
        </p:spPr>
        <p:txBody>
          <a:bodyPr wrap="square" rtlCol="0">
            <a:spAutoFit/>
          </a:bodyPr>
          <a:lstStyle/>
          <a:p>
            <a:r>
              <a:rPr lang="en-US" sz="1600" i="1" dirty="0" smtClean="0">
                <a:solidFill>
                  <a:schemeClr val="tx1">
                    <a:lumMod val="85000"/>
                    <a:lumOff val="15000"/>
                  </a:schemeClr>
                </a:solidFill>
                <a:latin typeface="Cambria Math" charset="0"/>
                <a:ea typeface="Cambria Math" charset="0"/>
                <a:cs typeface="Cambria Math" charset="0"/>
              </a:rPr>
              <a:t>0;</a:t>
            </a:r>
            <a:endParaRPr lang="en-US" sz="1600" i="1" dirty="0">
              <a:solidFill>
                <a:schemeClr val="tx1">
                  <a:lumMod val="85000"/>
                  <a:lumOff val="15000"/>
                </a:schemeClr>
              </a:solidFill>
              <a:latin typeface="Cambria Math" charset="0"/>
              <a:ea typeface="Cambria Math" charset="0"/>
              <a:cs typeface="Cambria Math"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pic>
        <p:nvPicPr>
          <p:cNvPr id="304" name="Shape 304"/>
          <p:cNvPicPr preferRelativeResize="0"/>
          <p:nvPr/>
        </p:nvPicPr>
        <p:blipFill rotWithShape="1">
          <a:blip r:embed="rId3">
            <a:alphaModFix/>
          </a:blip>
          <a:srcRect/>
          <a:stretch/>
        </p:blipFill>
        <p:spPr>
          <a:xfrm>
            <a:off x="888850" y="1780749"/>
            <a:ext cx="3199800" cy="3302400"/>
          </a:xfrm>
          <a:prstGeom prst="rect">
            <a:avLst/>
          </a:prstGeom>
          <a:noFill/>
          <a:ln>
            <a:noFill/>
          </a:ln>
        </p:spPr>
      </p:pic>
      <p:pic>
        <p:nvPicPr>
          <p:cNvPr id="305" name="Shape 305"/>
          <p:cNvPicPr preferRelativeResize="0"/>
          <p:nvPr/>
        </p:nvPicPr>
        <p:blipFill rotWithShape="1">
          <a:blip r:embed="rId4">
            <a:alphaModFix/>
          </a:blip>
          <a:srcRect/>
          <a:stretch/>
        </p:blipFill>
        <p:spPr>
          <a:xfrm>
            <a:off x="4491627" y="449866"/>
            <a:ext cx="4489499" cy="4633200"/>
          </a:xfrm>
          <a:prstGeom prst="rect">
            <a:avLst/>
          </a:prstGeom>
          <a:noFill/>
          <a:ln>
            <a:noFill/>
          </a:ln>
        </p:spPr>
      </p:pic>
      <p:sp>
        <p:nvSpPr>
          <p:cNvPr id="306" name="Shape 306"/>
          <p:cNvSpPr txBox="1"/>
          <p:nvPr/>
        </p:nvSpPr>
        <p:spPr>
          <a:xfrm>
            <a:off x="80681" y="53788"/>
            <a:ext cx="8444700" cy="484500"/>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2700" b="1">
                <a:solidFill>
                  <a:schemeClr val="dk1"/>
                </a:solidFill>
                <a:latin typeface="Calibri"/>
                <a:ea typeface="Calibri"/>
                <a:cs typeface="Calibri"/>
                <a:sym typeface="Calibri"/>
              </a:rPr>
              <a:t>One-at-a-time Sensitivity Measures</a:t>
            </a:r>
          </a:p>
        </p:txBody>
      </p:sp>
      <p:sp>
        <p:nvSpPr>
          <p:cNvPr id="307" name="Shape 307"/>
          <p:cNvSpPr txBox="1"/>
          <p:nvPr/>
        </p:nvSpPr>
        <p:spPr>
          <a:xfrm>
            <a:off x="80675" y="1265073"/>
            <a:ext cx="1990800" cy="515700"/>
          </a:xfrm>
          <a:prstGeom prst="rect">
            <a:avLst/>
          </a:prstGeom>
          <a:blipFill rotWithShape="1">
            <a:blip r:embed="rId5">
              <a:alphaModFix/>
            </a:blip>
            <a:stretch>
              <a:fillRect/>
            </a:stretch>
          </a:blipFill>
          <a:ln>
            <a:noFill/>
          </a:ln>
        </p:spPr>
        <p:txBody>
          <a:bodyPr lIns="68575" tIns="34275" rIns="68575" bIns="34275" anchor="t" anchorCtr="0">
            <a:noAutofit/>
          </a:bodyPr>
          <a:lstStyle/>
          <a:p>
            <a:pPr marL="0" marR="0" lvl="0" indent="0" algn="l" rtl="0">
              <a:spcBef>
                <a:spcPts val="0"/>
              </a:spcBef>
              <a:buSzPct val="25000"/>
              <a:buNone/>
            </a:pPr>
            <a:r>
              <a:rPr lang="en" sz="1400">
                <a:latin typeface="Calibri"/>
                <a:ea typeface="Calibri"/>
                <a:cs typeface="Calibri"/>
                <a:sym typeface="Calibri"/>
              </a:rPr>
              <a:t> </a:t>
            </a:r>
          </a:p>
        </p:txBody>
      </p:sp>
      <p:sp>
        <p:nvSpPr>
          <p:cNvPr id="308" name="Shape 308"/>
          <p:cNvSpPr txBox="1"/>
          <p:nvPr/>
        </p:nvSpPr>
        <p:spPr>
          <a:xfrm>
            <a:off x="80675" y="538299"/>
            <a:ext cx="4171800" cy="224700"/>
          </a:xfrm>
          <a:prstGeom prst="rect">
            <a:avLst/>
          </a:prstGeom>
          <a:blipFill rotWithShape="1">
            <a:blip r:embed="rId6">
              <a:alphaModFix/>
            </a:blip>
            <a:stretch>
              <a:fillRect l="-1019" t="-11539" r="-99" b="-44228"/>
            </a:stretch>
          </a:blipFill>
          <a:ln>
            <a:noFill/>
          </a:ln>
        </p:spPr>
        <p:txBody>
          <a:bodyPr lIns="68575" tIns="34275" rIns="68575" bIns="34275" anchor="t" anchorCtr="0">
            <a:noAutofit/>
          </a:bodyPr>
          <a:lstStyle/>
          <a:p>
            <a:pPr marL="0" marR="0" lvl="0" indent="0" algn="l" rtl="0">
              <a:spcBef>
                <a:spcPts val="0"/>
              </a:spcBef>
              <a:buSzPct val="25000"/>
              <a:buNone/>
            </a:pPr>
            <a:r>
              <a:rPr lang="en" sz="1400">
                <a:latin typeface="Calibri"/>
                <a:ea typeface="Calibri"/>
                <a:cs typeface="Calibri"/>
                <a:sym typeface="Calibri"/>
              </a:rPr>
              <a:t> </a:t>
            </a:r>
          </a:p>
        </p:txBody>
      </p:sp>
      <p:sp>
        <p:nvSpPr>
          <p:cNvPr id="309" name="Shape 309"/>
          <p:cNvSpPr txBox="1"/>
          <p:nvPr/>
        </p:nvSpPr>
        <p:spPr>
          <a:xfrm>
            <a:off x="80674" y="901685"/>
            <a:ext cx="4813800" cy="243600"/>
          </a:xfrm>
          <a:prstGeom prst="rect">
            <a:avLst/>
          </a:prstGeom>
          <a:blipFill rotWithShape="1">
            <a:blip r:embed="rId7">
              <a:alphaModFix/>
            </a:blip>
            <a:stretch>
              <a:fillRect l="-529" t="-8769" r="-799" b="-35088"/>
            </a:stretch>
          </a:blipFill>
          <a:ln>
            <a:noFill/>
          </a:ln>
        </p:spPr>
        <p:txBody>
          <a:bodyPr lIns="68575" tIns="34275" rIns="68575" bIns="34275" anchor="t" anchorCtr="0">
            <a:noAutofit/>
          </a:bodyPr>
          <a:lstStyle/>
          <a:p>
            <a:pPr marL="0" marR="0" lvl="0" indent="0" algn="l" rtl="0">
              <a:spcBef>
                <a:spcPts val="0"/>
              </a:spcBef>
              <a:buSzPct val="25000"/>
              <a:buNone/>
            </a:pPr>
            <a:r>
              <a:rPr lang="en" sz="1400">
                <a:latin typeface="Calibri"/>
                <a:ea typeface="Calibri"/>
                <a:cs typeface="Calibri"/>
                <a:sym typeface="Calibri"/>
              </a:rPr>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721</Words>
  <Application>Microsoft Macintosh PowerPoint</Application>
  <PresentationFormat>On-screen Show (16:9)</PresentationFormat>
  <Paragraphs>135</Paragraphs>
  <Slides>19</Slides>
  <Notes>19</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19</vt:i4>
      </vt:variant>
    </vt:vector>
  </HeadingPairs>
  <TitlesOfParts>
    <vt:vector size="28" baseType="lpstr">
      <vt:lpstr>Roboto</vt:lpstr>
      <vt:lpstr>Arial</vt:lpstr>
      <vt:lpstr>Calibri</vt:lpstr>
      <vt:lpstr>Georgia</vt:lpstr>
      <vt:lpstr>Cambria Math</vt:lpstr>
      <vt:lpstr>material</vt:lpstr>
      <vt:lpstr>Office Theme</vt:lpstr>
      <vt:lpstr>Office Theme</vt:lpstr>
      <vt:lpstr>Acrobat Document</vt:lpstr>
      <vt:lpstr>Insulin Receptor Activity and Dynamics</vt:lpstr>
      <vt:lpstr>Introduction</vt:lpstr>
      <vt:lpstr>Original Model</vt:lpstr>
      <vt:lpstr>Insulin Concentration Dependent Six Pool Model </vt:lpstr>
      <vt:lpstr>PowerPoint Presentation</vt:lpstr>
      <vt:lpstr>PowerPoint Presentation</vt:lpstr>
      <vt:lpstr>Results</vt:lpstr>
      <vt:lpstr>Differential Parameter Sensitivity Analysis</vt:lpstr>
      <vt:lpstr>PowerPoint Presentation</vt:lpstr>
      <vt:lpstr>Stochastic Model</vt:lpstr>
      <vt:lpstr>Stochastic Model</vt:lpstr>
      <vt:lpstr>PowerPoint Presentation</vt:lpstr>
      <vt:lpstr>Stochastic Model – Dwell Times</vt:lpstr>
      <vt:lpstr>Stochastic Model II - Monte Carlos Simulation</vt:lpstr>
      <vt:lpstr>Stochastic Model II - Monte Carlos Simulation</vt:lpstr>
      <vt:lpstr>Conclusions</vt:lpstr>
      <vt:lpstr>Implications of Modeling Insulin</vt:lpstr>
      <vt:lpstr>References</vt:lpstr>
      <vt:lpstr>PowerPoint Presentation</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Insulin Receptor Activity and Dynamics</dc:title>
  <cp:lastModifiedBy>Microsoft Office User</cp:lastModifiedBy>
  <cp:revision>4</cp:revision>
  <dcterms:modified xsi:type="dcterms:W3CDTF">2016-12-08T00:17:52Z</dcterms:modified>
</cp:coreProperties>
</file>