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64" r:id="rId12"/>
    <p:sldId id="273" r:id="rId13"/>
    <p:sldId id="265" r:id="rId14"/>
    <p:sldId id="274" r:id="rId15"/>
    <p:sldId id="275" r:id="rId16"/>
    <p:sldId id="276" r:id="rId17"/>
    <p:sldId id="268" r:id="rId18"/>
    <p:sldId id="269" r:id="rId19"/>
    <p:sldId id="277" r:id="rId20"/>
    <p:sldId id="267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FCCE67E6-1710-BD0C-A984-B9723E16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61A9A543-0798-9768-D5FB-A87F01123F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0CA266A4-0517-58B2-7504-81C0408CE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417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1FC95615-928F-FF82-EDD2-E7E957104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1CBCD44F-8369-3C5E-2D3A-312C1CAEF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5810C3B-7B40-9B55-FDDC-CD448EACE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78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00A57AB-56FF-4D06-3D51-025F1DF7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4EE8B97E-C356-C3C7-43BA-8886E5A1AC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740154B7-8DFE-3958-E902-1B48E813D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07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E1335CF-DD24-2F18-4F2B-7C5A6B49D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83571BC6-C2D7-7A4A-42C4-F1B8134A5D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2B60D04B-EDF1-905E-BCEA-D3CE561A3B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938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72E07F36-D5DC-434F-67F8-E9A0DEB8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05A8EBF8-8DC6-5AC7-E7EA-1EE0791AA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A3F34AFB-AEFF-3E6C-070B-357DAE1C8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136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0B42A176-D124-4C09-F2EB-142E52839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>
            <a:extLst>
              <a:ext uri="{FF2B5EF4-FFF2-40B4-BE49-F238E27FC236}">
                <a16:creationId xmlns:a16="http://schemas.microsoft.com/office/drawing/2014/main" id="{7EFF32FC-06B3-BBB5-EEFC-00BE5E82A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>
            <a:extLst>
              <a:ext uri="{FF2B5EF4-FFF2-40B4-BE49-F238E27FC236}">
                <a16:creationId xmlns:a16="http://schemas.microsoft.com/office/drawing/2014/main" id="{61DEE834-E319-04AC-F695-5AF8F9197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80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84D87A3B-BFCA-22CB-4E90-F40DBAAED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EA7DAF92-446B-69FB-CFD9-EAC9D66BF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BEB3DE17-44CB-F48E-3174-3CA3F609FA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95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D5D11E1-4F89-E2A4-D2A8-675463ECF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A0FAE1B4-F31F-5FFA-179D-2AAF7D2739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74B14F94-CB50-7502-B84D-01AE4297C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8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3281100" cy="1695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Програмна система для керування сервісами та взаємодії користувачів платформи замовлення послуг. Підсистема замовлень</a:t>
            </a:r>
            <a:endParaRPr sz="2400" b="1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2627086"/>
            <a:ext cx="5087400" cy="2540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dirty="0"/>
              <a:t>Виконав</a:t>
            </a:r>
            <a:r>
              <a:rPr lang="uk-UA" sz="1800" dirty="0"/>
              <a:t>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Ст.гр. ПЗПІ-21-3,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Лук’янчук Данило Олегович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 dirty="0"/>
              <a:t>Керівник</a:t>
            </a:r>
            <a:r>
              <a:rPr lang="uk" sz="1800" dirty="0"/>
              <a:t>:</a:t>
            </a:r>
            <a:endParaRPr lang="ru-UA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ст. </a:t>
            </a:r>
            <a:r>
              <a:rPr lang="ru-RU" sz="1800" dirty="0" err="1"/>
              <a:t>викл</a:t>
            </a:r>
            <a:r>
              <a:rPr lang="ru-RU" sz="1800" dirty="0"/>
              <a:t>. </a:t>
            </a:r>
            <a:r>
              <a:rPr lang="ru-RU" sz="1800" dirty="0" err="1"/>
              <a:t>кафедри</a:t>
            </a:r>
            <a:r>
              <a:rPr lang="ru-RU" sz="1800" dirty="0"/>
              <a:t> ПІ, </a:t>
            </a:r>
            <a:endParaRPr lang="uk-UA" sz="1800" dirty="0"/>
          </a:p>
          <a:p>
            <a:pPr marL="0" lvl="0" indent="0" algn="l"/>
            <a:r>
              <a:rPr lang="uk-UA" sz="1800" dirty="0"/>
              <a:t>Олійник Олена Володимирівна</a:t>
            </a:r>
            <a:endParaRPr lang="ru-UA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17 червня 2025</a:t>
            </a:r>
            <a:endParaRPr sz="18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A1510338-C3E5-6403-091B-7BE8F020D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DEBDC62E-BCF3-CD2C-251E-776CE8EF4A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5260"/>
            <a:ext cx="8520600" cy="581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Схема бази даних </a:t>
            </a:r>
            <a:r>
              <a:rPr lang="uk" sz="3200" dirty="0"/>
              <a:t>підсистеми замовлень</a:t>
            </a:r>
            <a:endParaRPr sz="320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124D4024-55FD-0505-A653-8FC3AAA8E2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38AC1-9CEC-1914-F51A-6ABB1E9AD9B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F199E7-0362-B88A-95A1-F3635707E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451" y="467589"/>
            <a:ext cx="3430207" cy="45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6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648928"/>
            <a:ext cx="8520600" cy="393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Код файлу «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QueryableExtensions.cs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8975FA-04BF-8CDF-50E2-DBC94F2C7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4" y="1125773"/>
            <a:ext cx="4728413" cy="29602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B3B377-E4A0-111B-318B-00ADD5549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700" y="1309877"/>
            <a:ext cx="4319526" cy="3184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A916F5F6-1567-8F11-D21E-DC87556A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3B916D3F-BC90-5C8E-AFC1-2D3559ADD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7074814C-C5C6-1D6B-6D10-10ED90478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48928"/>
            <a:ext cx="8520600" cy="393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Код файлу «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DoerlyExceptionHandler.cs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275F0005-A5F9-F79A-3D3D-85DBD59A8C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E20EE0-1488-9458-9940-F1D1962B3B2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CBCB74-0DED-74FE-9873-B627186F0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579" y="1044527"/>
            <a:ext cx="4352821" cy="39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7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0" y="-143620"/>
            <a:ext cx="91440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створення і редагування замовлення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04911-2DB4-8986-FF49-2175BB207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521" y="600809"/>
            <a:ext cx="3704341" cy="43404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20A22E-7637-A267-299E-E7379B24D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459" y="600809"/>
            <a:ext cx="1330751" cy="44498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B30D1F9-73D3-5D03-E23F-889DE33CE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64E0FDB8-263A-97C2-AD6E-085A671B54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Інтерфейс</a:t>
            </a:r>
            <a:r>
              <a:rPr lang="ru-RU" sz="3200" dirty="0"/>
              <a:t> </a:t>
            </a:r>
            <a:r>
              <a:rPr lang="uk-UA" sz="3200" dirty="0"/>
              <a:t>перегляду деталей замовлення</a:t>
            </a:r>
            <a:endParaRPr lang="ru-RU"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5A7B9AE5-24B4-65D3-4A96-BB0BE357D0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FBB1CB-DDFD-530A-16E2-9E8143F51C6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455744-712F-EB25-D4B7-DFE15ACE1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63" y="640770"/>
            <a:ext cx="3734705" cy="43446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639D82-6F36-5A61-3A41-FD4EA5276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706" y="596606"/>
            <a:ext cx="1445665" cy="44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4E4CC86-6882-1D62-A0DB-8BA255BA8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754CD482-DCEB-53FE-C44B-EF2DC144BA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перегляду списку замовлень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D6789836-8530-A236-039A-8F024B8D2D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115A6A-02AC-4535-4F03-99CA7E1EB90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193E5E-CD57-0198-2719-FBC8DA35B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" y="1187410"/>
            <a:ext cx="6466887" cy="18591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48655F-F996-4BBE-A491-B2ABE53E9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606" y="1005247"/>
            <a:ext cx="2397745" cy="34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DFFECD9-9857-678C-C5D8-77AED338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4D8ED806-2FF5-A6F0-D1CA-FD70F3B38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420938"/>
            <a:ext cx="9202057" cy="1072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перегляду деталей пропозиції викнання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8F327A6E-8334-CC53-43B8-66712DBC71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8DF74-DFF1-540C-4F14-89EA5A7515D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815D4F-E668-4AE3-368D-5B34E6279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55" y="651596"/>
            <a:ext cx="6158349" cy="34482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3E4F0B-0CE8-5927-E725-327A65446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089" y="651596"/>
            <a:ext cx="1938150" cy="43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1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274320"/>
            <a:ext cx="8520600" cy="8385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Інтеграційне 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687680"/>
            <a:ext cx="8520600" cy="3891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uk-UA" b="1" dirty="0"/>
              <a:t>Мета тестування</a:t>
            </a:r>
            <a:r>
              <a:rPr lang="uk-UA" dirty="0"/>
              <a:t>: перевірити коректність взаємодії бізнес-логіки та БД.</a:t>
            </a: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uk-UA" dirty="0"/>
              <a:t>	Приклад інтеграційного тесту		Результати тестування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29A036-AB7B-FF84-2A02-39F7FD263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950" y="1326546"/>
            <a:ext cx="4077691" cy="36299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A354A8-F40D-3AB3-884A-DE34031F5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15" y="1443162"/>
            <a:ext cx="3400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Модульне тестування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645024"/>
            <a:ext cx="8520600" cy="393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Мета тестування</a:t>
            </a:r>
            <a:r>
              <a:rPr lang="uk-UA" dirty="0"/>
              <a:t>: перевірити коректність </a:t>
            </a:r>
            <a:r>
              <a:rPr lang="uk-UA" dirty="0" err="1"/>
              <a:t>валідації</a:t>
            </a:r>
            <a:r>
              <a:rPr lang="uk-UA" dirty="0"/>
              <a:t> зображень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	Приклад модульного тесту</a:t>
            </a:r>
            <a:r>
              <a:rPr lang="en-US" dirty="0"/>
              <a:t>		</a:t>
            </a:r>
            <a:r>
              <a:rPr lang="uk-UA" dirty="0"/>
              <a:t>Результати тестування</a:t>
            </a: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0CDFFE-2E59-A4A7-6FE3-6304E73FC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143" y="1827719"/>
            <a:ext cx="2562225" cy="16192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4FF6EC-3D32-B895-2C77-DCE9F94C6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57" y="1755447"/>
            <a:ext cx="5049203" cy="176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E5648DAD-0744-C102-236F-C6FA43EF3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A258FF05-1DBE-3B35-DDE9-3A02577CC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Навантажувальне тестування</a:t>
            </a:r>
            <a:endParaRPr sz="3200" dirty="0"/>
          </a:p>
        </p:txBody>
      </p:sp>
      <p:sp>
        <p:nvSpPr>
          <p:cNvPr id="135" name="Google Shape;135;p23">
            <a:extLst>
              <a:ext uri="{FF2B5EF4-FFF2-40B4-BE49-F238E27FC236}">
                <a16:creationId xmlns:a16="http://schemas.microsoft.com/office/drawing/2014/main" id="{E4B740BC-88BA-A9F2-54D2-84F505439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45024"/>
            <a:ext cx="8520600" cy="393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Мета тестування</a:t>
            </a:r>
            <a:r>
              <a:rPr lang="uk-UA" dirty="0"/>
              <a:t>: перевірити коректність роботи застосунку при пікових навантаженнях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uk-UA" dirty="0"/>
              <a:t>Налаштування тест-плану </a:t>
            </a:r>
            <a:r>
              <a:rPr lang="en-US" dirty="0"/>
              <a:t>Apache JMeter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</a:t>
            </a:r>
            <a:r>
              <a:rPr lang="uk-UA" dirty="0"/>
              <a:t>Результати тестування</a:t>
            </a:r>
            <a:r>
              <a:rPr lang="en-US" dirty="0"/>
              <a:t>	</a:t>
            </a: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</p:txBody>
      </p:sp>
      <p:pic>
        <p:nvPicPr>
          <p:cNvPr id="136" name="Google Shape;136;p23">
            <a:extLst>
              <a:ext uri="{FF2B5EF4-FFF2-40B4-BE49-F238E27FC236}">
                <a16:creationId xmlns:a16="http://schemas.microsoft.com/office/drawing/2014/main" id="{B9023331-7ED7-9228-8DB2-EC8F8B1AE9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6FD32E-B1DE-19CE-97A6-D0D1B0559DC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AB69B8-F3DB-87D7-9212-F069FEF92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96" y="2070786"/>
            <a:ext cx="6031408" cy="1082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FA78EF-0710-F2F0-41D9-A3C7CF570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91" y="3643609"/>
            <a:ext cx="8139867" cy="6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3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та актуальність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918400"/>
            <a:ext cx="8520600" cy="34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b="1" dirty="0"/>
              <a:t>Мета роботи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гнучку</a:t>
            </a:r>
            <a:r>
              <a:rPr lang="ru-RU" dirty="0"/>
              <a:t> та </a:t>
            </a:r>
            <a:r>
              <a:rPr lang="ru-RU" dirty="0" err="1"/>
              <a:t>надійу</a:t>
            </a:r>
            <a:r>
              <a:rPr lang="ru-RU" dirty="0"/>
              <a:t> </a:t>
            </a:r>
            <a:r>
              <a:rPr lang="ru-RU" dirty="0" err="1"/>
              <a:t>підсистему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зручний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, </a:t>
            </a:r>
            <a:r>
              <a:rPr lang="ru-RU" dirty="0" err="1"/>
              <a:t>обробки</a:t>
            </a:r>
            <a:r>
              <a:rPr lang="ru-RU" dirty="0"/>
              <a:t> та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r>
              <a:rPr lang="ru-RU" dirty="0"/>
              <a:t>, а також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dirty="0" err="1"/>
              <a:t>інтеграцію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підсистемами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b="1" dirty="0" err="1"/>
              <a:t>Актуальність</a:t>
            </a:r>
            <a:r>
              <a:rPr lang="ru-RU" b="1" dirty="0"/>
              <a:t> </a:t>
            </a:r>
            <a:r>
              <a:rPr lang="ru-RU" b="1" dirty="0" err="1"/>
              <a:t>роботи</a:t>
            </a:r>
            <a:endParaRPr lang="ru-RU" b="1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err="1"/>
              <a:t>Багато</a:t>
            </a:r>
            <a:r>
              <a:rPr lang="ru-RU" dirty="0"/>
              <a:t> з </a:t>
            </a:r>
            <a:r>
              <a:rPr lang="ru-RU" dirty="0" err="1"/>
              <a:t>існуючих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достатньої</a:t>
            </a:r>
            <a:r>
              <a:rPr lang="ru-RU" dirty="0"/>
              <a:t> </a:t>
            </a:r>
            <a:r>
              <a:rPr lang="ru-RU" dirty="0" err="1"/>
              <a:t>гнучкості</a:t>
            </a:r>
            <a:r>
              <a:rPr lang="ru-RU" dirty="0"/>
              <a:t>, погано </a:t>
            </a:r>
            <a:r>
              <a:rPr lang="ru-RU" dirty="0" err="1"/>
              <a:t>масштабуються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не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прозорості</a:t>
            </a:r>
            <a:r>
              <a:rPr lang="ru-RU" dirty="0"/>
              <a:t> та контролю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533400"/>
            <a:ext cx="8750592" cy="404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Результатом виконання роботи є повністю функціональна та надійна підсистема замовлень.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</a:t>
            </a: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ожливості використання:</a:t>
            </a:r>
          </a:p>
          <a:p>
            <a:pPr marL="285750" indent="-285750">
              <a:lnSpc>
                <a:spcPct val="150000"/>
              </a:lnSpc>
            </a:pP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різноманітні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фриланс-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біржи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</a:p>
          <a:p>
            <a:pPr marL="285750" indent="-285750">
              <a:lnSpc>
                <a:spcPct val="150000"/>
              </a:lnSpc>
            </a:pP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локальні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сервіси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кшталт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клінінгу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доставки.</a:t>
            </a: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Можливий розвиток програмного забезпечення:</a:t>
            </a:r>
          </a:p>
          <a:p>
            <a:pPr marL="285750" indent="-285750">
              <a:lnSpc>
                <a:spcPct val="150000"/>
              </a:lnSpc>
            </a:pP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можливість прикріплення до замовлення більшої кількості типів файлів;</a:t>
            </a:r>
          </a:p>
          <a:p>
            <a:pPr marL="285750" indent="-285750">
              <a:lnSpc>
                <a:spcPct val="150000"/>
              </a:lnSpc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</a:t>
            </a: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нтеграція більшої кількості платіжних сервісів;</a:t>
            </a:r>
          </a:p>
          <a:p>
            <a:pPr marL="285750" indent="-285750">
              <a:lnSpc>
                <a:spcPct val="150000"/>
              </a:lnSpc>
            </a:pP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надання аналітичних інструментів для моніторингу замовлень.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А</a:t>
            </a:r>
            <a:r>
              <a:rPr lang="uk" sz="3200" dirty="0"/>
              <a:t>наліз існуючих рішень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20953"/>
            <a:ext cx="8520600" cy="3756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A913BCC0-43B9-4C02-7EA6-9EE6CCB7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7818"/>
              </p:ext>
            </p:extLst>
          </p:nvPr>
        </p:nvGraphicFramePr>
        <p:xfrm>
          <a:off x="91440" y="729115"/>
          <a:ext cx="8970852" cy="3572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0284">
                  <a:extLst>
                    <a:ext uri="{9D8B030D-6E8A-4147-A177-3AD203B41FA5}">
                      <a16:colId xmlns:a16="http://schemas.microsoft.com/office/drawing/2014/main" val="460517748"/>
                    </a:ext>
                  </a:extLst>
                </a:gridCol>
                <a:gridCol w="2990284">
                  <a:extLst>
                    <a:ext uri="{9D8B030D-6E8A-4147-A177-3AD203B41FA5}">
                      <a16:colId xmlns:a16="http://schemas.microsoft.com/office/drawing/2014/main" val="682084539"/>
                    </a:ext>
                  </a:extLst>
                </a:gridCol>
                <a:gridCol w="2990284">
                  <a:extLst>
                    <a:ext uri="{9D8B030D-6E8A-4147-A177-3AD203B41FA5}">
                      <a16:colId xmlns:a16="http://schemas.microsoft.com/office/drawing/2014/main" val="1718069352"/>
                    </a:ext>
                  </a:extLst>
                </a:gridCol>
              </a:tblGrid>
              <a:tr h="361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Платформа</a:t>
                      </a:r>
                    </a:p>
                  </a:txBody>
                  <a:tcPr marL="57072" marR="5707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Переваги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Недоліки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429807"/>
                  </a:ext>
                </a:extLst>
              </a:tr>
              <a:tr h="113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Upwork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Високий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рівень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довіри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та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безпеки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через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ескроу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та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перевірку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профілів</a:t>
                      </a:r>
                      <a:b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Великий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вибір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фахівців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Висока конкуренція між виконавцями</a:t>
                      </a:r>
                      <a:br>
                        <a:rPr lang="ru-UA" sz="1400" kern="1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ru-UA" sz="1400" kern="1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Значна комісія платформи</a:t>
                      </a:r>
                    </a:p>
                  </a:txBody>
                  <a:tcPr marL="57072" marR="57072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88029"/>
                  </a:ext>
                </a:extLst>
              </a:tr>
              <a:tr h="113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PeoplePerHour</a:t>
                      </a:r>
                    </a:p>
                  </a:txBody>
                  <a:tcPr marL="57072" marR="5707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Швидка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публікація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завдань</a:t>
                      </a:r>
                      <a:b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Простий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у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використанні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інтерфейс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Обмеження без підписки (кількість заявок, доступ до аналітики)</a:t>
                      </a:r>
                      <a:br>
                        <a:rPr lang="ru-UA" sz="1400" kern="1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ru-UA" sz="1400" kern="1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Менш розвинена верифікація</a:t>
                      </a:r>
                    </a:p>
                  </a:txBody>
                  <a:tcPr marL="57072" marR="57072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8431"/>
                  </a:ext>
                </a:extLst>
              </a:tr>
              <a:tr h="943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Thumbtack</a:t>
                      </a:r>
                    </a:p>
                  </a:txBody>
                  <a:tcPr marL="57072" marR="5707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Орієнтація на локальні послуги</a:t>
                      </a:r>
                      <a:br>
                        <a:rPr lang="ru-UA" sz="1400" kern="1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ru-UA" sz="1400" kern="1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Швидкий механізм зворотного зв’язку між сторонами</a:t>
                      </a:r>
                    </a:p>
                  </a:txBody>
                  <a:tcPr marL="57072" marR="57072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Обмежена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перевірка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виконавців</a:t>
                      </a:r>
                      <a:b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Слабкий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контроль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якості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виконання</a:t>
                      </a:r>
                      <a:r>
                        <a:rPr lang="ru-UA" sz="1400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UA" sz="1400" kern="1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замовлень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822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очікувані результати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94868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ru-RU" b="1" dirty="0"/>
              <a:t>Постановка </a:t>
            </a:r>
            <a:r>
              <a:rPr lang="ru-RU" b="1" dirty="0" err="1"/>
              <a:t>задачі</a:t>
            </a:r>
            <a:r>
              <a:rPr lang="ru-RU" b="1" dirty="0"/>
              <a:t>:</a:t>
            </a:r>
            <a:br>
              <a:rPr lang="ru-RU" dirty="0"/>
            </a:br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підсистему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r>
              <a:rPr lang="ru-RU" dirty="0"/>
              <a:t> для онлайн-</a:t>
            </a:r>
            <a:r>
              <a:rPr lang="ru-RU" dirty="0" err="1"/>
              <a:t>платформи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зручне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, </a:t>
            </a:r>
            <a:r>
              <a:rPr lang="ru-RU" dirty="0" err="1"/>
              <a:t>обробку</a:t>
            </a:r>
            <a:r>
              <a:rPr lang="ru-RU" dirty="0"/>
              <a:t>, </a:t>
            </a:r>
            <a:r>
              <a:rPr lang="ru-RU" dirty="0" err="1"/>
              <a:t>виконання</a:t>
            </a:r>
            <a:r>
              <a:rPr lang="ru-RU" dirty="0"/>
              <a:t> та контроль </a:t>
            </a:r>
            <a:r>
              <a:rPr lang="ru-RU" dirty="0" err="1"/>
              <a:t>замовлень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замовниками</a:t>
            </a:r>
            <a:r>
              <a:rPr lang="ru-RU" dirty="0"/>
              <a:t> і </a:t>
            </a:r>
            <a:r>
              <a:rPr lang="ru-RU" dirty="0" err="1"/>
              <a:t>виконавцями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b="1" dirty="0" err="1"/>
              <a:t>Очікувані</a:t>
            </a:r>
            <a:r>
              <a:rPr lang="ru-RU" b="1" dirty="0"/>
              <a:t> </a:t>
            </a:r>
            <a:r>
              <a:rPr lang="ru-RU" b="1" dirty="0" err="1"/>
              <a:t>результати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Надійна</a:t>
            </a:r>
            <a:r>
              <a:rPr lang="ru-RU" dirty="0"/>
              <a:t> </a:t>
            </a:r>
            <a:r>
              <a:rPr lang="ru-RU" dirty="0" err="1"/>
              <a:t>логіка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та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надсилання</a:t>
            </a:r>
            <a:r>
              <a:rPr lang="ru-RU" dirty="0"/>
              <a:t> </a:t>
            </a:r>
            <a:r>
              <a:rPr lang="ru-RU" dirty="0" err="1"/>
              <a:t>пропозицій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з боку </a:t>
            </a:r>
            <a:r>
              <a:rPr lang="ru-RU" dirty="0" err="1"/>
              <a:t>виконавців</a:t>
            </a:r>
            <a:r>
              <a:rPr lang="ru-RU" dirty="0"/>
              <a:t> та </a:t>
            </a:r>
            <a:r>
              <a:rPr lang="ru-RU" dirty="0" err="1"/>
              <a:t>замовників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Інтеграція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підсистемами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Т</a:t>
            </a:r>
            <a:r>
              <a:rPr lang="uk" sz="3200" dirty="0"/>
              <a:t>ехнології та засоби розробки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2052" name="Picture 4" descr="NET Core 2.0 Has Arrived · unop">
            <a:extLst>
              <a:ext uri="{FF2B5EF4-FFF2-40B4-BE49-F238E27FC236}">
                <a16:creationId xmlns:a16="http://schemas.microsoft.com/office/drawing/2014/main" id="{A8B8B4E2-5D32-449D-C4D4-F5B92B87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94" y="947029"/>
            <a:ext cx="2259920" cy="59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ostgresql original wordmark&quot; Icon - Download for free – Iconduck">
            <a:extLst>
              <a:ext uri="{FF2B5EF4-FFF2-40B4-BE49-F238E27FC236}">
                <a16:creationId xmlns:a16="http://schemas.microsoft.com/office/drawing/2014/main" id="{D1E9E405-2997-86A1-CC22-87BC747F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75" y="2933134"/>
            <a:ext cx="1089376" cy="10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Angular Logo PNG Transparent &amp; SVG Vector - Freebie Supply">
            <a:extLst>
              <a:ext uri="{FF2B5EF4-FFF2-40B4-BE49-F238E27FC236}">
                <a16:creationId xmlns:a16="http://schemas.microsoft.com/office/drawing/2014/main" id="{D2720159-AB34-8993-87CC-B3897A7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58" y="1936592"/>
            <a:ext cx="2341667" cy="63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3D5F9E86-0419-4AD7-6BB4-CE4ABCE69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808" y="2063337"/>
            <a:ext cx="2889562" cy="7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24E114-9349-C138-060F-A37DD43DBB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8808" y="3001049"/>
            <a:ext cx="2736548" cy="1172807"/>
          </a:xfrm>
          <a:prstGeom prst="rect">
            <a:avLst/>
          </a:prstGeom>
        </p:spPr>
      </p:pic>
      <p:pic>
        <p:nvPicPr>
          <p:cNvPr id="2080" name="Picture 32" descr="Visualstudio code logo - Social media &amp; Logos Icons">
            <a:extLst>
              <a:ext uri="{FF2B5EF4-FFF2-40B4-BE49-F238E27FC236}">
                <a16:creationId xmlns:a16="http://schemas.microsoft.com/office/drawing/2014/main" id="{C819EB91-4AB6-4A6C-1337-DF3007258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511" y="1788461"/>
            <a:ext cx="2110617" cy="105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Posts with tag visual-studio - KM Blog">
            <a:extLst>
              <a:ext uri="{FF2B5EF4-FFF2-40B4-BE49-F238E27FC236}">
                <a16:creationId xmlns:a16="http://schemas.microsoft.com/office/drawing/2014/main" id="{13A34B2A-33B2-54B7-7DA8-8EC5D60E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511" y="756751"/>
            <a:ext cx="2254505" cy="9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GitHub Logo, symbol, meaning, history, PNG, brand">
            <a:extLst>
              <a:ext uri="{FF2B5EF4-FFF2-40B4-BE49-F238E27FC236}">
                <a16:creationId xmlns:a16="http://schemas.microsoft.com/office/drawing/2014/main" id="{70DE6960-2329-AD0E-EF47-16D9911F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06" y="2953182"/>
            <a:ext cx="2057522" cy="115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426ADBE5-FDAE-1E4E-D3DE-D78938BBF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480" y="1054266"/>
            <a:ext cx="2461884" cy="3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68580"/>
            <a:ext cx="8520600" cy="6831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підсистеми замовлень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548640"/>
            <a:ext cx="8520600" cy="4030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Архітектура: багаторівнева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n-layered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Ключові компоненти: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DataAccess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DataTransferObjects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4BF8C7-4791-B325-8FFB-CDC2E025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33" y="1113679"/>
            <a:ext cx="3774507" cy="36465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914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Діаграма прецедентів підсистеми замовлень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5" name="Рисунок 4" descr="Зображення, що містить текст, схема, ряд, Шрифт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E0A9CE60-F51F-B778-38CF-90FB5BA84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995957"/>
            <a:ext cx="5859780" cy="37642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4FC7482-F87B-C96E-9191-A1F1F2069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94A5F2F8-C2DF-2E62-B515-C31BF23549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Блок-схема підсистеми замовлень</a:t>
            </a:r>
            <a:endParaRPr sz="320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B2403323-DD75-1394-D063-505854E617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A38E9-4AB3-8CFA-9A67-46A04A49427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 descr="Зображення, що містить текст, знімок екрана, схема, дизайн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0A949E33-BB2D-86BB-B4B4-1D3F80314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255" y="854619"/>
            <a:ext cx="3718245" cy="37957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1AAB70-3195-8E8D-757B-0B357648A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37" y="726802"/>
            <a:ext cx="4019230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4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D114553-4D67-D429-5E8E-91D033998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62E1DC29-4486-8C1C-21F3-E7CC4CD84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1420"/>
            <a:ext cx="8832300" cy="748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Взаємодія компонентів підсистеми замовлень</a:t>
            </a:r>
            <a:endParaRPr sz="320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FC9633A2-1B2E-C4F9-D9DD-CD7B7A6DAB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1B059E-EB65-D544-7E07-9B05BE7BDDF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5" name="Рисунок 4" descr="Зображення, що містить текст, знімок екрана, Шрифт, схема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550DD124-0B92-9C9A-C9F5-72BBD440D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51" y="839536"/>
            <a:ext cx="3675697" cy="40745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9398888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934</TotalTime>
  <Words>449</Words>
  <Application>Microsoft Office PowerPoint</Application>
  <PresentationFormat>Екран (16:9)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5" baseType="lpstr">
      <vt:lpstr>Open Sans</vt:lpstr>
      <vt:lpstr>Times New Roman</vt:lpstr>
      <vt:lpstr>Arial</vt:lpstr>
      <vt:lpstr>Economica</vt:lpstr>
      <vt:lpstr>Шаблон презентації кваліфікаційної роботи магістрів</vt:lpstr>
      <vt:lpstr>Програмна система для керування сервісами та взаємодії користувачів платформи замовлення послуг. Підсистема замовлень</vt:lpstr>
      <vt:lpstr>Мета та актуальність роботи</vt:lpstr>
      <vt:lpstr>Аналіз існуючих рішень</vt:lpstr>
      <vt:lpstr>Постановка задачі та очікувані результати</vt:lpstr>
      <vt:lpstr>Технології та засоби розробки</vt:lpstr>
      <vt:lpstr>Архітектура підсистеми замовлень</vt:lpstr>
      <vt:lpstr>Діаграма прецедентів підсистеми замовлень</vt:lpstr>
      <vt:lpstr>Блок-схема підсистеми замовлень</vt:lpstr>
      <vt:lpstr>Взаємодія компонентів підсистеми замовлень</vt:lpstr>
      <vt:lpstr>Схема бази даних підсистеми замовлень</vt:lpstr>
      <vt:lpstr>Приклад реалізації</vt:lpstr>
      <vt:lpstr>Приклад реалізації</vt:lpstr>
      <vt:lpstr>Інтерфейс створення і редагування замовлення</vt:lpstr>
      <vt:lpstr>Інтерфейс перегляду деталей замовлення</vt:lpstr>
      <vt:lpstr>Інтерфейс перегляду списку замовлень</vt:lpstr>
      <vt:lpstr>Інтерфейс перегляду деталей пропозиції викнання</vt:lpstr>
      <vt:lpstr>Інтеграційне тестування</vt:lpstr>
      <vt:lpstr>Модульне тестування</vt:lpstr>
      <vt:lpstr>Навантажувальне 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Данило Лук'янчук</dc:creator>
  <cp:lastModifiedBy>Данило Лук'янчук</cp:lastModifiedBy>
  <cp:revision>10</cp:revision>
  <dcterms:created xsi:type="dcterms:W3CDTF">2025-06-11T08:12:13Z</dcterms:created>
  <dcterms:modified xsi:type="dcterms:W3CDTF">2025-06-15T19:03:05Z</dcterms:modified>
</cp:coreProperties>
</file>