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2" r:id="rId10"/>
    <p:sldId id="271" r:id="rId11"/>
    <p:sldId id="264" r:id="rId12"/>
    <p:sldId id="273" r:id="rId13"/>
    <p:sldId id="268" r:id="rId14"/>
    <p:sldId id="277" r:id="rId15"/>
    <p:sldId id="265" r:id="rId16"/>
    <p:sldId id="276" r:id="rId17"/>
    <p:sldId id="274" r:id="rId18"/>
    <p:sldId id="278" r:id="rId19"/>
    <p:sldId id="275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58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D5D11E1-4F89-E2A4-D2A8-675463EC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A0FAE1B4-F31F-5FFA-179D-2AAF7D2739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74B14F94-CB50-7502-B84D-01AE4297C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FC95615-928F-FF82-EDD2-E7E95710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CBCD44F-8369-3C5E-2D3A-312C1CAEF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5810C3B-7B40-9B55-FDDC-CD448EACE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8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B42A176-D124-4C09-F2EB-142E5283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7EFF32FC-06B3-BBB5-EEFC-00BE5E82A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61DEE834-E319-04AC-F695-5AF8F9197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0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2E07F36-D5DC-434F-67F8-E9A0DEB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5A8EBF8-8DC6-5AC7-E7EA-1EE0791A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3F34AFB-AEFF-3E6C-070B-357DAE1C8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3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00A57AB-56FF-4D06-3D51-025F1DF7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EE8B97E-C356-C3C7-43BA-8886E5A1A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740154B7-8DFE-3958-E902-1B48E813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0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2E07F36-D5DC-434F-67F8-E9A0DEB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5A8EBF8-8DC6-5AC7-E7EA-1EE0791A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3F34AFB-AEFF-3E6C-070B-357DAE1C8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0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E1335CF-DD24-2F18-4F2B-7C5A6B49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83571BC6-C2D7-7A4A-42C4-F1B8134A5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B60D04B-EDF1-905E-BCEA-D3CE561A3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4D87A3B-BFCA-22CB-4E90-F40DBAAE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A7DAF92-446B-69FB-CFD9-EAC9D66BF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BEB3DE17-44CB-F48E-3174-3CA3F609F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95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CCE67E6-1710-BD0C-A984-B9723E16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1A9A543-0798-9768-D5FB-A87F01123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0CA266A4-0517-58B2-7504-81C0408CE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1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1695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для керування сервісами та взаємодії користувачів платформи замовлення послуг. Підсистема каталогу</a:t>
            </a:r>
            <a:endParaRPr sz="24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2627086"/>
            <a:ext cx="5087400" cy="254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/>
              <a:t>Виконав</a:t>
            </a:r>
            <a:r>
              <a:rPr lang="uk-UA" sz="1800" dirty="0"/>
              <a:t>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Ст.гр. ПЗПІ-21-3,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Башенко Іван Олександрович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/>
              <a:t>Керівник</a:t>
            </a:r>
            <a:r>
              <a:rPr lang="uk" sz="1800" dirty="0"/>
              <a:t>:</a:t>
            </a:r>
            <a:endParaRPr lang="ru-UA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ст. </a:t>
            </a:r>
            <a:r>
              <a:rPr lang="ru-RU" sz="1800" dirty="0" err="1"/>
              <a:t>викл</a:t>
            </a:r>
            <a:r>
              <a:rPr lang="ru-RU" sz="1800" dirty="0"/>
              <a:t>. </a:t>
            </a:r>
            <a:r>
              <a:rPr lang="ru-RU" sz="1800" dirty="0" err="1"/>
              <a:t>кафедри</a:t>
            </a:r>
            <a:r>
              <a:rPr lang="ru-RU" sz="1800" dirty="0"/>
              <a:t> ПІ, </a:t>
            </a:r>
            <a:endParaRPr lang="uk-UA" sz="1800" dirty="0"/>
          </a:p>
          <a:p>
            <a:pPr marL="0" lvl="0" indent="0" algn="l"/>
            <a:r>
              <a:rPr lang="uk-UA" sz="1800" dirty="0"/>
              <a:t>Олійник Олена Володимирівна</a:t>
            </a:r>
            <a:endParaRPr lang="ru-UA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17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D114553-4D67-D429-5E8E-91D03399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62E1DC29-4486-8C1C-21F3-E7CC4CD8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4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компонентів підсистеми каталогу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FC9633A2-1B2E-C4F9-D9DD-CD7B7A6DAB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B059E-EB65-D544-7E07-9B05BE7BDD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346C47-A710-4857-8967-5F57B26B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41" y="1132365"/>
            <a:ext cx="5165642" cy="28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 коду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GetServicesWithPaginationHandler.cs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ADF043-F190-47B0-9AD7-C103E4C3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97" y="1316422"/>
            <a:ext cx="3371455" cy="3333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A916F5F6-1567-8F11-D21E-DC87556A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B916D3F-BC90-5C8E-AFC1-2D3559ADD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7074814C-C5C6-1D6B-6D10-10ED90478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 коду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profile.component.ts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75F0005-A5F9-F79A-3D3D-85DBD59A8C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0EE0-1488-9458-9940-F1D1962B3B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DB5C94-7ECA-4B6E-A5CC-5F3447EE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32" y="1203627"/>
            <a:ext cx="3179300" cy="2899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95B34-652E-4EBB-B05E-C044A84B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82" y="1419246"/>
            <a:ext cx="3412486" cy="24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274320"/>
            <a:ext cx="8520600" cy="838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Інтеграційне 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взаємодії бізнес-логіки та БД.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uk-UA" dirty="0"/>
              <a:t>Приклад інтеграційного тесту	</a:t>
            </a:r>
            <a:r>
              <a:rPr lang="en-US" dirty="0"/>
              <a:t>                     </a:t>
            </a:r>
            <a:r>
              <a:rPr lang="uk-UA" dirty="0"/>
              <a:t>Результати тестування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1427C-0DF6-4BA0-AB04-8D3BEFFD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96" y="1443162"/>
            <a:ext cx="2011858" cy="27971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9CE1D0-033E-4168-B711-4359FFA7B7D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81589" y="2191517"/>
            <a:ext cx="4493486" cy="7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E5648DAD-0744-C102-236F-C6FA43EF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A258FF05-1DBE-3B35-DDE9-3A02577CC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Навантажувальне тестування</a:t>
            </a:r>
            <a:endParaRPr sz="3200" dirty="0"/>
          </a:p>
        </p:txBody>
      </p:sp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E4B740BC-88BA-A9F2-54D2-84F505439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роботи застосунку при пікових навантаженнях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uk-UA" dirty="0"/>
              <a:t>Результати тестування</a:t>
            </a:r>
            <a:r>
              <a:rPr lang="en-US" dirty="0"/>
              <a:t>	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B9023331-7ED7-9228-8DB2-EC8F8B1AE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FD32E-B1DE-19CE-97A6-D0D1B0559DC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E567C7-71F2-48A9-8785-4631BEBD4B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51085" y="1755243"/>
            <a:ext cx="358330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3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3407647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Інтерфейс перегляду 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каталогу послуг</a:t>
            </a:r>
            <a:endParaRPr lang="uk-UA"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BE0BEB-56AF-43AE-B4A4-80ABA106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09" y="1987921"/>
            <a:ext cx="3427981" cy="23162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6FDD0-D13D-4955-8534-EB3A7F62B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390" y="1399070"/>
            <a:ext cx="1399724" cy="2960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DFFECD9-9857-678C-C5D8-77AED33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D8ED806-2FF5-A6F0-D1CA-FD70F3B3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4AAFD170-BFF5-7A82-9ABC-E4CEF4D07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56260"/>
            <a:ext cx="8520600" cy="402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перегляду вікна створення та редагування послуги на сторінці профілю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F327A6E-8334-CC53-43B8-66712DBC7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8DF74-DFF1-540C-4F14-89EA5A7515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3A53B6-6BD4-4996-939F-8F8EEFF16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81" y="1428649"/>
            <a:ext cx="1459442" cy="3323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B1DA64-EA8B-4B14-8DC3-02E54B93D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37" y="1773088"/>
            <a:ext cx="1795518" cy="26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B30D1F9-73D3-5D03-E23F-889DE33C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4E0FDB8-263A-97C2-AD6E-085A671B5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A7B9AE5-24B4-65D3-4A96-BB0BE357D0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BB1CB-DDFD-530A-16E2-9E8143F51C6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EAEF5-062E-49F9-8958-8CE4C8E3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106" y="1512828"/>
            <a:ext cx="3395677" cy="1973811"/>
          </a:xfrm>
          <a:prstGeom prst="rect">
            <a:avLst/>
          </a:prstGeom>
        </p:spPr>
      </p:pic>
      <p:sp>
        <p:nvSpPr>
          <p:cNvPr id="11" name="Google Shape;128;p22">
            <a:extLst>
              <a:ext uri="{FF2B5EF4-FFF2-40B4-BE49-F238E27FC236}">
                <a16:creationId xmlns:a16="http://schemas.microsoft.com/office/drawing/2014/main" id="{E0A26BA0-9413-4B3A-931B-6A746115D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1406237"/>
            <a:ext cx="346698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Інтерфейс перегляду детальної інформації про послугу</a:t>
            </a:r>
            <a:endParaRPr lang="uk-UA"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8DB564-D6B8-415A-9AE4-D1E910E202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749"/>
          <a:stretch/>
        </p:blipFill>
        <p:spPr>
          <a:xfrm>
            <a:off x="7178762" y="1226420"/>
            <a:ext cx="1777403" cy="25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DFFECD9-9857-678C-C5D8-77AED33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D8ED806-2FF5-A6F0-D1CA-FD70F3B3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4AAFD170-BFF5-7A82-9ABC-E4CEF4D07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56260"/>
            <a:ext cx="8520600" cy="402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рекомендацій на сторінці деталей послуги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F327A6E-8334-CC53-43B8-66712DBC7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8DF74-DFF1-540C-4F14-89EA5A7515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23A964-DBBD-4544-B5D7-FDEE13811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07" y="1879865"/>
            <a:ext cx="4801797" cy="20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3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E4CC86-6882-1D62-A0DB-8BA255BA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54CD482-DCEB-53FE-C44B-EF2DC144B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E5A6A75F-CE1D-E752-8DC7-1D6499FBCB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89673"/>
            <a:ext cx="8520600" cy="378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перегляду списку послуг на сторінці профілю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6789836-8530-A236-039A-8F024B8D2D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115A6A-02AC-4535-4F03-99CA7E1EB90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5FA5C-B95D-4B67-A914-B8B1C7994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31" y="1790398"/>
            <a:ext cx="5097187" cy="22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та актуальність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8520600" cy="3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Мета роботи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функціональної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 каталогу,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замовникам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 за </a:t>
            </a:r>
            <a:r>
              <a:rPr lang="ru-RU" dirty="0" err="1"/>
              <a:t>категоріями</a:t>
            </a:r>
            <a:r>
              <a:rPr lang="ru-RU" dirty="0"/>
              <a:t>, рейтингом,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, а </a:t>
            </a:r>
            <a:r>
              <a:rPr lang="ru-RU" dirty="0" err="1"/>
              <a:t>виконавцям</a:t>
            </a:r>
            <a:r>
              <a:rPr lang="ru-RU" dirty="0"/>
              <a:t> –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презентувати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 err="1"/>
              <a:t>Актуальність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endParaRPr lang="ru-RU" b="1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сучасних</a:t>
            </a:r>
            <a:r>
              <a:rPr lang="ru-RU" dirty="0"/>
              <a:t> онлайн-платформах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особливо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зручні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платформ не </a:t>
            </a:r>
            <a:r>
              <a:rPr lang="ru-RU" dirty="0" err="1"/>
              <a:t>приділяють</a:t>
            </a:r>
            <a:r>
              <a:rPr lang="ru-RU" dirty="0"/>
              <a:t>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</a:t>
            </a:r>
            <a:r>
              <a:rPr lang="ru-RU" dirty="0" err="1"/>
              <a:t>інтуїтивності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,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та </a:t>
            </a:r>
            <a:r>
              <a:rPr lang="ru-RU" dirty="0" err="1"/>
              <a:t>швидкому</a:t>
            </a:r>
            <a:r>
              <a:rPr lang="ru-RU" dirty="0"/>
              <a:t> доступу до </a:t>
            </a:r>
            <a:r>
              <a:rPr lang="ru-RU" dirty="0" err="1"/>
              <a:t>релевантних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14412"/>
            <a:ext cx="8750592" cy="3555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Результатом виконання роботи є реал</a:t>
            </a:r>
            <a:r>
              <a:rPr lang="uk-U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ізована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функціональна підсистема каталогу, яка надає можливості для зручного перегляду замовлень та послуг, а також для створення, редагування останніх.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ожливості використання: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Підтримка</a:t>
            </a:r>
            <a:r>
              <a:rPr lang="ru-RU" sz="1400" dirty="0"/>
              <a:t> </a:t>
            </a:r>
            <a:r>
              <a:rPr lang="ru-RU" sz="1400" dirty="0" err="1"/>
              <a:t>локальних</a:t>
            </a:r>
            <a:r>
              <a:rPr lang="ru-RU" sz="1400" dirty="0"/>
              <a:t> </a:t>
            </a:r>
            <a:r>
              <a:rPr lang="ru-RU" sz="1400" dirty="0" err="1"/>
              <a:t>сервісів</a:t>
            </a:r>
            <a:r>
              <a:rPr lang="ru-RU" sz="1400" dirty="0"/>
              <a:t> (</a:t>
            </a:r>
            <a:r>
              <a:rPr lang="ru-RU" sz="1400" dirty="0" err="1"/>
              <a:t>клінінг</a:t>
            </a:r>
            <a:r>
              <a:rPr lang="ru-RU" sz="1400" dirty="0"/>
              <a:t>, доставка, ремонт </a:t>
            </a:r>
            <a:r>
              <a:rPr lang="ru-RU" sz="1400" dirty="0" err="1"/>
              <a:t>тощо</a:t>
            </a:r>
            <a:r>
              <a:rPr lang="ru-RU" sz="1400" dirty="0"/>
              <a:t>)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фільтрації</a:t>
            </a:r>
            <a:r>
              <a:rPr lang="ru-RU" sz="1400" dirty="0"/>
              <a:t> за </a:t>
            </a:r>
            <a:r>
              <a:rPr lang="ru-RU" sz="1400" dirty="0" err="1"/>
              <a:t>необхідними</a:t>
            </a:r>
            <a:r>
              <a:rPr lang="ru-RU" sz="1400" dirty="0"/>
              <a:t> </a:t>
            </a:r>
            <a:r>
              <a:rPr lang="ru-RU" sz="1400" dirty="0" err="1"/>
              <a:t>критеріями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Застосування</a:t>
            </a:r>
            <a:r>
              <a:rPr lang="ru-RU" sz="1400" dirty="0"/>
              <a:t> у </a:t>
            </a:r>
            <a:r>
              <a:rPr lang="ru-RU" sz="1400" dirty="0" err="1"/>
              <a:t>спеціалізованих</a:t>
            </a:r>
            <a:r>
              <a:rPr lang="ru-RU" sz="1400" dirty="0"/>
              <a:t> </a:t>
            </a:r>
            <a:r>
              <a:rPr lang="ru-RU" sz="1400" dirty="0" err="1"/>
              <a:t>нішах</a:t>
            </a:r>
            <a:r>
              <a:rPr lang="ru-RU" sz="1400" dirty="0"/>
              <a:t>, </a:t>
            </a:r>
            <a:r>
              <a:rPr lang="ru-RU" sz="1400" dirty="0" err="1"/>
              <a:t>наприклад</a:t>
            </a:r>
            <a:r>
              <a:rPr lang="ru-RU" sz="1400" dirty="0"/>
              <a:t>, для </a:t>
            </a:r>
            <a:r>
              <a:rPr lang="ru-RU" sz="1400" dirty="0" err="1"/>
              <a:t>медичних</a:t>
            </a:r>
            <a:r>
              <a:rPr lang="ru-RU" sz="1400" dirty="0"/>
              <a:t>, </a:t>
            </a:r>
            <a:r>
              <a:rPr lang="ru-RU" sz="1400" dirty="0" err="1"/>
              <a:t>освітніх</a:t>
            </a:r>
            <a:r>
              <a:rPr lang="ru-RU" sz="1400" dirty="0"/>
              <a:t> </a:t>
            </a:r>
            <a:r>
              <a:rPr lang="ru-RU" sz="1400" dirty="0" err="1"/>
              <a:t>чи</a:t>
            </a:r>
            <a:r>
              <a:rPr lang="ru-RU" sz="1400" dirty="0"/>
              <a:t> </a:t>
            </a:r>
            <a:r>
              <a:rPr lang="ru-RU" sz="1400" dirty="0" err="1"/>
              <a:t>юридичних</a:t>
            </a:r>
            <a:r>
              <a:rPr lang="ru-RU" sz="1400" dirty="0"/>
              <a:t> онлайн-</a:t>
            </a:r>
            <a:r>
              <a:rPr lang="ru-RU" sz="1400" dirty="0" err="1"/>
              <a:t>послуг</a:t>
            </a:r>
            <a:r>
              <a:rPr lang="ru-RU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програмного забезпечення: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Впровадження</a:t>
            </a:r>
            <a:r>
              <a:rPr lang="ru-RU" sz="1400" dirty="0"/>
              <a:t> </a:t>
            </a:r>
            <a:r>
              <a:rPr lang="ru-RU" sz="1400" dirty="0" err="1"/>
              <a:t>аналітичного</a:t>
            </a:r>
            <a:r>
              <a:rPr lang="ru-RU" sz="1400" dirty="0"/>
              <a:t> модуля для </a:t>
            </a:r>
            <a:r>
              <a:rPr lang="ru-RU" sz="1400" dirty="0" err="1"/>
              <a:t>моніторингу</a:t>
            </a:r>
            <a:r>
              <a:rPr lang="ru-RU" sz="1400" dirty="0"/>
              <a:t> </a:t>
            </a:r>
            <a:r>
              <a:rPr lang="ru-RU" sz="1400" dirty="0" err="1"/>
              <a:t>популярності</a:t>
            </a:r>
            <a:r>
              <a:rPr lang="ru-RU" sz="1400" dirty="0"/>
              <a:t> </a:t>
            </a:r>
            <a:r>
              <a:rPr lang="ru-RU" sz="1400" dirty="0" err="1"/>
              <a:t>послуг</a:t>
            </a:r>
            <a:r>
              <a:rPr lang="ru-RU" sz="1400" dirty="0"/>
              <a:t>, </a:t>
            </a:r>
            <a:r>
              <a:rPr lang="ru-RU" sz="1400" dirty="0" err="1"/>
              <a:t>переглядів</a:t>
            </a:r>
            <a:r>
              <a:rPr lang="ru-RU" sz="1400" dirty="0"/>
              <a:t>, </a:t>
            </a:r>
            <a:r>
              <a:rPr lang="ru-RU" sz="1400" dirty="0" err="1"/>
              <a:t>кліків</a:t>
            </a:r>
            <a:r>
              <a:rPr lang="ru-RU" sz="1400" dirty="0"/>
              <a:t> та </a:t>
            </a:r>
            <a:r>
              <a:rPr lang="ru-RU" sz="1400" dirty="0" err="1"/>
              <a:t>конверсій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Розширення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  <a:r>
              <a:rPr lang="ru-RU" sz="1400" dirty="0" err="1"/>
              <a:t>тегів</a:t>
            </a:r>
            <a:r>
              <a:rPr lang="ru-RU" sz="1400" dirty="0"/>
              <a:t> і </a:t>
            </a:r>
            <a:r>
              <a:rPr lang="ru-RU" sz="1400" dirty="0" err="1"/>
              <a:t>пошуку</a:t>
            </a:r>
            <a:r>
              <a:rPr lang="ru-RU" sz="1400" dirty="0"/>
              <a:t> для </a:t>
            </a:r>
            <a:r>
              <a:rPr lang="ru-RU" sz="1400" dirty="0" err="1"/>
              <a:t>кращої</a:t>
            </a:r>
            <a:r>
              <a:rPr lang="ru-RU" sz="1400" dirty="0"/>
              <a:t> </a:t>
            </a:r>
            <a:r>
              <a:rPr lang="ru-RU" sz="1400" dirty="0" err="1"/>
              <a:t>навігації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 у </a:t>
            </a:r>
            <a:r>
              <a:rPr lang="ru-RU" sz="1400" dirty="0" err="1"/>
              <a:t>більш</a:t>
            </a:r>
            <a:r>
              <a:rPr lang="ru-RU" sz="1400" dirty="0"/>
              <a:t> великому </a:t>
            </a:r>
            <a:r>
              <a:rPr lang="ru-RU" sz="1400" dirty="0" err="1"/>
              <a:t>каталозі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Можливість</a:t>
            </a:r>
            <a:r>
              <a:rPr lang="ru-RU" sz="1400" dirty="0"/>
              <a:t> </a:t>
            </a:r>
            <a:r>
              <a:rPr lang="ru-RU" sz="1400" dirty="0" err="1"/>
              <a:t>користувачам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</a:t>
            </a:r>
            <a:r>
              <a:rPr lang="ru-RU" sz="1400" dirty="0" err="1"/>
              <a:t>обрані</a:t>
            </a:r>
            <a:r>
              <a:rPr lang="ru-RU" sz="1400" dirty="0"/>
              <a:t> </a:t>
            </a:r>
            <a:r>
              <a:rPr lang="ru-RU" sz="1400" dirty="0" err="1"/>
              <a:t>послуги</a:t>
            </a:r>
            <a:r>
              <a:rPr lang="ru-RU" sz="1400" dirty="0"/>
              <a:t>, </a:t>
            </a:r>
            <a:r>
              <a:rPr lang="ru-RU" sz="1400" dirty="0" err="1"/>
              <a:t>створювати</a:t>
            </a:r>
            <a:r>
              <a:rPr lang="ru-RU" sz="1400" dirty="0"/>
              <a:t> списки </a:t>
            </a:r>
            <a:r>
              <a:rPr lang="ru-RU" sz="1400" dirty="0" err="1"/>
              <a:t>бажаного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порівнювати</a:t>
            </a:r>
            <a:r>
              <a:rPr lang="ru-RU" sz="1400" dirty="0"/>
              <a:t>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пропозицій</a:t>
            </a:r>
            <a:r>
              <a:rPr lang="ru-RU" sz="1400" dirty="0"/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</a:t>
            </a:r>
            <a:r>
              <a:rPr lang="uk" sz="3200" dirty="0"/>
              <a:t>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20953"/>
            <a:ext cx="8520600" cy="37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67" y="4446110"/>
            <a:ext cx="716807" cy="48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A913BCC0-43B9-4C02-7EA6-9EE6CCB7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93053"/>
              </p:ext>
            </p:extLst>
          </p:nvPr>
        </p:nvGraphicFramePr>
        <p:xfrm>
          <a:off x="91440" y="729115"/>
          <a:ext cx="8970852" cy="357212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73017">
                  <a:extLst>
                    <a:ext uri="{9D8B030D-6E8A-4147-A177-3AD203B41FA5}">
                      <a16:colId xmlns:a16="http://schemas.microsoft.com/office/drawing/2014/main" val="460517748"/>
                    </a:ext>
                  </a:extLst>
                </a:gridCol>
                <a:gridCol w="3807551">
                  <a:extLst>
                    <a:ext uri="{9D8B030D-6E8A-4147-A177-3AD203B41FA5}">
                      <a16:colId xmlns:a16="http://schemas.microsoft.com/office/drawing/2014/main" val="682084539"/>
                    </a:ext>
                  </a:extLst>
                </a:gridCol>
                <a:gridCol w="2990284">
                  <a:extLst>
                    <a:ext uri="{9D8B030D-6E8A-4147-A177-3AD203B41FA5}">
                      <a16:colId xmlns:a16="http://schemas.microsoft.com/office/drawing/2014/main" val="1718069352"/>
                    </a:ext>
                  </a:extLst>
                </a:gridCol>
              </a:tblGrid>
              <a:tr h="361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Платформа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</a:rPr>
                        <a:t>Переваги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</a:rPr>
                        <a:t>Недоліки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extLst>
                  <a:ext uri="{0D108BD9-81ED-4DB2-BD59-A6C34878D82A}">
                    <a16:rowId xmlns:a16="http://schemas.microsoft.com/office/drawing/2014/main" val="3693429807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Гнучкість: наявність різноманітних моделей оплати та інструментів управління </a:t>
                      </a:r>
                      <a:r>
                        <a:rPr lang="uk-UA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проєктами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Безпека: наявність системи </a:t>
                      </a:r>
                      <a:r>
                        <a:rPr lang="uk-UA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SafePay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Прозорість системи.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Обмежена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перевірка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фрилансерів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Великі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комісії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Неінтуїтивна система каталогу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3718088029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Безкоштовне використання;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ростий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процес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реєстрації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та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створення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профілю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Підтримка агентств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Обмежена кількість вакансій;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Відсутність системи оцінювання;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енша популярність.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278818431"/>
                  </a:ext>
                </a:extLst>
              </a:tr>
              <a:tr h="94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Глобальне охоплення;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Гнучкі тарифні плани.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Платні функції;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kern="100" dirty="0">
                          <a:effectLst/>
                        </a:rPr>
                        <a:t>Маленька система категоризації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101582243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7AF24CA-FBD7-4249-BC95-D1CC03D1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0" y="1441018"/>
            <a:ext cx="1537569" cy="3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bstaff Talent | HR Lineup">
            <a:extLst>
              <a:ext uri="{FF2B5EF4-FFF2-40B4-BE49-F238E27FC236}">
                <a16:creationId xmlns:a16="http://schemas.microsoft.com/office/drawing/2014/main" id="{C48B797B-058B-432D-969E-09701BE2D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7" y="2142418"/>
            <a:ext cx="1616833" cy="12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uelancer Reviews 2025: Details, Pricing, &amp; Features | G2">
            <a:extLst>
              <a:ext uri="{FF2B5EF4-FFF2-40B4-BE49-F238E27FC236}">
                <a16:creationId xmlns:a16="http://schemas.microsoft.com/office/drawing/2014/main" id="{3142EB9F-AD3D-4511-B147-3167AAF1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7" y="3349363"/>
            <a:ext cx="1765286" cy="9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очікування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4868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ru-RU" b="1" dirty="0"/>
              <a:t>Постановка </a:t>
            </a:r>
            <a:r>
              <a:rPr lang="ru-RU" b="1" dirty="0" err="1"/>
              <a:t>задачі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uk-UA" dirty="0"/>
              <a:t>підсистему</a:t>
            </a:r>
            <a:r>
              <a:rPr lang="ru-RU" dirty="0"/>
              <a:t> каталогу для онлайн-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перегляд, </a:t>
            </a:r>
            <a:r>
              <a:rPr lang="ru-RU" dirty="0" err="1"/>
              <a:t>фільтрацію</a:t>
            </a:r>
            <a:r>
              <a:rPr lang="ru-RU" dirty="0"/>
              <a:t> та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за </a:t>
            </a:r>
            <a:r>
              <a:rPr lang="ru-RU" dirty="0" err="1"/>
              <a:t>категоріями</a:t>
            </a:r>
            <a:r>
              <a:rPr lang="ru-RU" dirty="0"/>
              <a:t>, рейтингом,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параметрами</a:t>
            </a:r>
          </a:p>
          <a:p>
            <a:pPr>
              <a:buNone/>
            </a:pPr>
            <a:r>
              <a:rPr lang="ru-RU" b="1" dirty="0" err="1"/>
              <a:t>Очікувані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r>
              <a:rPr lang="ru-RU" b="1" dirty="0"/>
              <a:t>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930F2E-23F5-4448-897F-9B114575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4" y="2625686"/>
            <a:ext cx="6793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Інтуїтивно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зрозумілий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інтерфейс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перегляду каталогу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Можливість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ефективної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презентації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послуг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виконавцями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Інтеграція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з модулями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обробки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замовлень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і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користувачів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Гнучка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система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фільтрації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послуг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за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кількома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критеріями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Вибір технологій розробки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2" name="Picture 4" descr="NET Core 2.0 Has Arrived · unop">
            <a:extLst>
              <a:ext uri="{FF2B5EF4-FFF2-40B4-BE49-F238E27FC236}">
                <a16:creationId xmlns:a16="http://schemas.microsoft.com/office/drawing/2014/main" id="{A8B8B4E2-5D32-449D-C4D4-F5B92B87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62" y="1019704"/>
            <a:ext cx="2259920" cy="5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stgresql original wordmark&quot; Icon - Download for free – Iconduck">
            <a:extLst>
              <a:ext uri="{FF2B5EF4-FFF2-40B4-BE49-F238E27FC236}">
                <a16:creationId xmlns:a16="http://schemas.microsoft.com/office/drawing/2014/main" id="{D1E9E405-2997-86A1-CC22-87BC747F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59" y="3213161"/>
            <a:ext cx="804391" cy="8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3D5F9E86-0419-4AD7-6BB4-CE4ABCE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44" y="3372893"/>
            <a:ext cx="2259920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Posts with tag visual-studio - KM Blog">
            <a:extLst>
              <a:ext uri="{FF2B5EF4-FFF2-40B4-BE49-F238E27FC236}">
                <a16:creationId xmlns:a16="http://schemas.microsoft.com/office/drawing/2014/main" id="{13A34B2A-33B2-54B7-7DA8-8EC5D60E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61" y="1036339"/>
            <a:ext cx="1450320" cy="5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プレスキット • Angular 日本語版">
            <a:extLst>
              <a:ext uri="{FF2B5EF4-FFF2-40B4-BE49-F238E27FC236}">
                <a16:creationId xmlns:a16="http://schemas.microsoft.com/office/drawing/2014/main" id="{BFC1AC7E-558C-41B5-9010-1736AEDF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32" y="2193649"/>
            <a:ext cx="2169664" cy="6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6FDBB25-11CF-49C0-9DC9-C5ABD143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8" y="879990"/>
            <a:ext cx="812435" cy="81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ypeScript — Википедия">
            <a:extLst>
              <a:ext uri="{FF2B5EF4-FFF2-40B4-BE49-F238E27FC236}">
                <a16:creationId xmlns:a16="http://schemas.microsoft.com/office/drawing/2014/main" id="{EA60D50A-387D-4967-A413-9D96C5B1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08" y="823261"/>
            <a:ext cx="925891" cy="9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Grip - QBS Software">
            <a:extLst>
              <a:ext uri="{FF2B5EF4-FFF2-40B4-BE49-F238E27FC236}">
                <a16:creationId xmlns:a16="http://schemas.microsoft.com/office/drawing/2014/main" id="{183BC12A-D5C1-420E-990F-B60B9AD9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15" y="3213161"/>
            <a:ext cx="803333" cy="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ider — Вікіпедія">
            <a:extLst>
              <a:ext uri="{FF2B5EF4-FFF2-40B4-BE49-F238E27FC236}">
                <a16:creationId xmlns:a16="http://schemas.microsoft.com/office/drawing/2014/main" id="{4AB865DB-7DED-4C5F-A48C-6C8092C8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07" y="986455"/>
            <a:ext cx="665514" cy="6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y WebStorm is the most productive IDE for JavaScript development | by  Aaron Janes | Medium">
            <a:extLst>
              <a:ext uri="{FF2B5EF4-FFF2-40B4-BE49-F238E27FC236}">
                <a16:creationId xmlns:a16="http://schemas.microsoft.com/office/drawing/2014/main" id="{AAD37B23-4D64-47E7-8A6F-1AE61C0E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47" y="999934"/>
            <a:ext cx="711008" cy="7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Bootstrap (front-end framework) - Wikipedia">
            <a:extLst>
              <a:ext uri="{FF2B5EF4-FFF2-40B4-BE49-F238E27FC236}">
                <a16:creationId xmlns:a16="http://schemas.microsoft.com/office/drawing/2014/main" id="{25A17840-3163-4B7C-8E20-7B25EFE3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59" y="2348185"/>
            <a:ext cx="560705" cy="4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92388"/>
            <a:ext cx="7443632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dirty="0"/>
              <a:t>Архітектура підсистеми </a:t>
            </a:r>
            <a:r>
              <a:rPr lang="uk-UA" sz="3000" dirty="0"/>
              <a:t>каталогу</a:t>
            </a:r>
            <a:endParaRPr sz="30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793190" y="575688"/>
            <a:ext cx="4849154" cy="403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 є багаторівневою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N-layered)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Ключові проекти (збірки):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Contracts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DataAccess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FE1E2-2F72-421F-91A1-B854C91D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84" y="852163"/>
            <a:ext cx="1944765" cy="3104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914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прецедентів підсистеми каталогу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455D9-C5DB-4B50-9A8F-1E562B2AAF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08" y="1014937"/>
            <a:ext cx="2546890" cy="37000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FC7482-F87B-C96E-9191-A1F1F20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94A5F2F8-C2DF-2E62-B515-C31BF2354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Flowchart</a:t>
            </a:r>
            <a:r>
              <a:rPr lang="uk-UA" sz="3200" dirty="0"/>
              <a:t>-схема</a:t>
            </a:r>
            <a:r>
              <a:rPr lang="uk" sz="3200" dirty="0"/>
              <a:t> підсистеми каталогу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2403323-DD75-1394-D063-505854E617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A38E9-4AB3-8CFA-9A67-46A04A49427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A35107-F034-4947-B738-46ACE715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69"/>
          <a:stretch/>
        </p:blipFill>
        <p:spPr>
          <a:xfrm>
            <a:off x="425256" y="973125"/>
            <a:ext cx="3936921" cy="293342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63F9D91-23D7-4767-AB93-AB0AA9290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52"/>
          <a:stretch/>
        </p:blipFill>
        <p:spPr>
          <a:xfrm>
            <a:off x="4312653" y="1459530"/>
            <a:ext cx="3936921" cy="22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1510338-C3E5-6403-091B-7BE8F020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DEBDC62E-BCF3-CD2C-251E-776CE8EF4A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52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Схема бази даних </a:t>
            </a:r>
            <a:r>
              <a:rPr lang="uk" sz="3200" dirty="0"/>
              <a:t>підсистеми каталогу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124D4024-55FD-0505-A653-8FC3AAA8E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38AC1-9CEC-1914-F51A-6ABB1E9AD9B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67A4F-9BD0-4ED9-88EE-A4B2888B5C0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6" b="42748"/>
          <a:stretch/>
        </p:blipFill>
        <p:spPr bwMode="auto">
          <a:xfrm>
            <a:off x="2543175" y="1066808"/>
            <a:ext cx="4057650" cy="3622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546930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1657</TotalTime>
  <Words>549</Words>
  <Application>Microsoft Office PowerPoint</Application>
  <PresentationFormat>Экран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Open Sans</vt:lpstr>
      <vt:lpstr>Economica</vt:lpstr>
      <vt:lpstr>Arial</vt:lpstr>
      <vt:lpstr>Times New Roman</vt:lpstr>
      <vt:lpstr>Шаблон презентації кваліфікаційної роботи магістрів</vt:lpstr>
      <vt:lpstr>Програмна система для керування сервісами та взаємодії користувачів платформи замовлення послуг. Підсистема каталогу</vt:lpstr>
      <vt:lpstr>Мета та актуальність роботи</vt:lpstr>
      <vt:lpstr>Аналіз існуючих рішень</vt:lpstr>
      <vt:lpstr>Постановка задачі та очікування</vt:lpstr>
      <vt:lpstr>Вибір технологій розробки</vt:lpstr>
      <vt:lpstr>Архітектура підсистеми каталогу</vt:lpstr>
      <vt:lpstr>Діаграма прецедентів підсистеми каталогу</vt:lpstr>
      <vt:lpstr>Flowchart-схема підсистеми каталогу</vt:lpstr>
      <vt:lpstr>Схема бази даних підсистеми каталогу</vt:lpstr>
      <vt:lpstr>Діаграма компонентів підсистеми каталогу</vt:lpstr>
      <vt:lpstr>Приклад реалізації</vt:lpstr>
      <vt:lpstr>Приклад реалізації</vt:lpstr>
      <vt:lpstr>Інтеграційне тестування</vt:lpstr>
      <vt:lpstr>Навантажувальне тестування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керування сервісами та взаємодії користувачів платформи замовлення послуг. Підсистема каталогу</dc:title>
  <dc:creator>Данило Лук'янчук</dc:creator>
  <cp:lastModifiedBy>Ivan Bashenko</cp:lastModifiedBy>
  <cp:revision>53</cp:revision>
  <dcterms:created xsi:type="dcterms:W3CDTF">2025-06-11T08:12:13Z</dcterms:created>
  <dcterms:modified xsi:type="dcterms:W3CDTF">2025-06-14T17:44:08Z</dcterms:modified>
</cp:coreProperties>
</file>