
<file path=[Content_Types].xml><?xml version="1.0" encoding="utf-8"?>
<Types xmlns="http://schemas.openxmlformats.org/package/2006/content-types">
  <Default Extension="fntdata" ContentType="application/x-fontdata"/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0" r:id="rId4"/>
    <p:sldId id="259" r:id="rId5"/>
    <p:sldId id="277" r:id="rId6"/>
    <p:sldId id="272" r:id="rId7"/>
    <p:sldId id="278" r:id="rId8"/>
    <p:sldId id="279" r:id="rId9"/>
    <p:sldId id="280" r:id="rId10"/>
    <p:sldId id="282" r:id="rId11"/>
    <p:sldId id="260" r:id="rId12"/>
    <p:sldId id="281" r:id="rId13"/>
    <p:sldId id="284" r:id="rId14"/>
    <p:sldId id="271" r:id="rId15"/>
    <p:sldId id="286" r:id="rId16"/>
    <p:sldId id="287" r:id="rId17"/>
    <p:sldId id="275" r:id="rId18"/>
    <p:sldId id="288" r:id="rId19"/>
    <p:sldId id="267" r:id="rId2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5BAF70-92C1-C21C-36E8-33A2120EF959}" name="Дзабахідзе Давид" initials="ДД" userId="S::davyd.dzabakhidze@nure.ua::3a55b96f-1fbc-40b8-935e-d279c7f9e1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231"/>
    <a:srgbClr val="1E2127"/>
    <a:srgbClr val="CCA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4092" autoAdjust="0"/>
  </p:normalViewPr>
  <p:slideViewPr>
    <p:cSldViewPr snapToGrid="0">
      <p:cViewPr varScale="1">
        <p:scale>
          <a:sx n="141" d="100"/>
          <a:sy n="141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1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2. </a:t>
            </a:r>
            <a:r>
              <a:rPr lang="ru-RU" sz="11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Вітання</a:t>
            </a:r>
            <a:endParaRPr lang="ru-RU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uk-UA" dirty="0"/>
              <a:t>Добрий день, </a:t>
            </a:r>
            <a:r>
              <a:rPr lang="uk-UA" dirty="0" err="1"/>
              <a:t>шановка</a:t>
            </a:r>
            <a:r>
              <a:rPr lang="uk-UA" dirty="0"/>
              <a:t> комісія</a:t>
            </a:r>
            <a:br>
              <a:rPr lang="uk-UA" sz="1100" dirty="0">
                <a:effectLst/>
                <a:latin typeface="Arial"/>
                <a:cs typeface="Arial"/>
              </a:rPr>
            </a:br>
            <a:r>
              <a:rPr lang="uk-UA" sz="1100" dirty="0">
                <a:effectLst/>
                <a:latin typeface="Arial"/>
                <a:cs typeface="Arial"/>
              </a:rPr>
              <a:t>Темою роботи є підсистема комунікацій у рамках програмної системи для керування сервісами та взаємодії користувачі платформи замовлень послуг. Підсистема комунікацій</a:t>
            </a: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sz="1100" dirty="0">
              <a:effectLst/>
              <a:latin typeface="Arial"/>
              <a:cs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uk-UA" sz="1100" dirty="0">
                <a:effectLst/>
                <a:latin typeface="Arial"/>
                <a:ea typeface="MS Mincho" panose="02020609040205080304" pitchFamily="49" charset="-128"/>
                <a:cs typeface="Arial"/>
              </a:rPr>
              <a:t>Темою роботи є підсистема </a:t>
            </a:r>
            <a:r>
              <a:rPr lang="uk-UA" sz="1100" dirty="0" err="1">
                <a:effectLst/>
                <a:latin typeface="Arial"/>
                <a:ea typeface="MS Mincho" panose="02020609040205080304" pitchFamily="49" charset="-128"/>
                <a:cs typeface="Arial"/>
              </a:rPr>
              <a:t>комунікаці</a:t>
            </a:r>
            <a:endParaRPr lang="ru-RU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0D308BB-0781-1878-8F06-CAADAE5E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CF0996BD-FC52-EC0D-4F79-1637CC8C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590073E9-59EC-4130-DA17-F23326F997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10. Блок-схема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підсистеми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комунікацій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/>
              <a:t>Flowchart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відображає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шлях,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який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проходить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користувач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 відправки до отримання повідомлення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Спочатку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ми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відправляємо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потім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створююється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бесіда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відкривається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нова.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Потім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користувачів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підключає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через веб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сокети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підтримки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 реальному часу і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йде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збереження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повідомлень</a:t>
            </a:r>
            <a:endParaRPr lang="ru-R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3200" b="1" dirty="0"/>
              <a:t>1. Що показує </a:t>
            </a:r>
            <a:r>
              <a:rPr lang="en-US" sz="3200" b="1" dirty="0"/>
              <a:t>flowchart?</a:t>
            </a:r>
            <a:br>
              <a:rPr lang="en-US" sz="3200" dirty="0"/>
            </a:br>
            <a:r>
              <a:rPr lang="en-US" sz="3200" dirty="0"/>
              <a:t>Flowchart </a:t>
            </a:r>
            <a:r>
              <a:rPr lang="uk-UA" sz="3200" dirty="0"/>
              <a:t>демонструє основну послідовність дій у процесі обміну повідомленнями між користувачами: від моменту надсилання повідомлення до його збереження та доставки через </a:t>
            </a:r>
            <a:r>
              <a:rPr lang="uk-UA" sz="3200" dirty="0" err="1"/>
              <a:t>вебсокети</a:t>
            </a:r>
            <a:r>
              <a:rPr lang="uk-UA" sz="3200" dirty="0"/>
              <a:t>. Це візуалізація логіки обробки повідомлення всередині підсистеми комунікацій.</a:t>
            </a:r>
          </a:p>
          <a:p>
            <a:pPr>
              <a:buNone/>
            </a:pPr>
            <a:r>
              <a:rPr lang="uk-UA" sz="3200" b="1" dirty="0"/>
              <a:t>2. Чому ви обрали саме </a:t>
            </a:r>
            <a:r>
              <a:rPr lang="en-US" sz="3200" b="1" dirty="0"/>
              <a:t>flowchart </a:t>
            </a:r>
            <a:r>
              <a:rPr lang="uk-UA" sz="3200" b="1" dirty="0"/>
              <a:t>для цього слайду?</a:t>
            </a:r>
            <a:br>
              <a:rPr lang="uk-UA" sz="3200" dirty="0"/>
            </a:br>
            <a:r>
              <a:rPr lang="en-US" sz="3200" dirty="0"/>
              <a:t>Flowchart </a:t>
            </a:r>
            <a:r>
              <a:rPr lang="uk-UA" sz="3200" dirty="0"/>
              <a:t>чітко й наочно показує послідовність і залежності між етапами процесу, що особливо корисно для демонстрації логіки в реальному часі. Він дозволяє швидко зрозуміти, як працює система, без заглиблення в код або складні технічні деталі.</a:t>
            </a:r>
          </a:p>
          <a:p>
            <a:pPr>
              <a:buNone/>
            </a:pPr>
            <a:r>
              <a:rPr lang="uk-UA" sz="3200" b="1" dirty="0"/>
              <a:t>3. Чим він корисний?</a:t>
            </a:r>
            <a:br>
              <a:rPr lang="uk-UA" sz="3200" dirty="0"/>
            </a:br>
            <a:r>
              <a:rPr lang="uk-UA" sz="3200" dirty="0"/>
              <a:t>Він допомагає виявити можливі вузькі місця, залежності, а також спрощує пояснення процесу комунікації як для розробників, так і для нефахівців.</a:t>
            </a:r>
          </a:p>
          <a:p>
            <a:r>
              <a:rPr lang="uk-UA" sz="3200" b="1" dirty="0"/>
              <a:t>4. Чому не використовували іншу діаграму (наприклад, </a:t>
            </a:r>
            <a:r>
              <a:rPr lang="en-US" sz="3200" b="1" dirty="0"/>
              <a:t>UML)?</a:t>
            </a:r>
            <a:br>
              <a:rPr lang="en-US" sz="3200" dirty="0"/>
            </a:br>
            <a:r>
              <a:rPr lang="en-US" sz="3200" dirty="0"/>
              <a:t>Flowchart </a:t>
            </a:r>
            <a:r>
              <a:rPr lang="uk-UA" sz="3200" dirty="0"/>
              <a:t>краще підходить саме для показу послідовності дій або процесів. </a:t>
            </a:r>
            <a:r>
              <a:rPr lang="en-US" sz="3200" dirty="0"/>
              <a:t>UML-</a:t>
            </a:r>
            <a:r>
              <a:rPr lang="uk-UA" sz="3200" dirty="0"/>
              <a:t>діаграми (як-от </a:t>
            </a:r>
            <a:r>
              <a:rPr lang="en-US" sz="3200" dirty="0"/>
              <a:t>sequence </a:t>
            </a:r>
            <a:r>
              <a:rPr lang="uk-UA" sz="3200" dirty="0"/>
              <a:t>або </a:t>
            </a:r>
            <a:r>
              <a:rPr lang="en-US" sz="3200" dirty="0"/>
              <a:t>activity) </a:t>
            </a:r>
            <a:r>
              <a:rPr lang="uk-UA" sz="3200" dirty="0"/>
              <a:t>більше підходять для детального моделювання об'єктів або взаємодій між ними, а не для загального потоку обробки.</a:t>
            </a:r>
          </a:p>
          <a:p>
            <a:pPr marL="15875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271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11. 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Реалізація коду (відправка файлу)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У прикладі реалізації відправки повідомлення зображено шлях, який починається від знаходження бесіди і </a:t>
            </a:r>
            <a:r>
              <a:rPr lang="uk-UA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валідації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вхідних параметрів до зберігання повідомлення у вигляді файлу чи тексту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089B2B8-A77B-072D-9C54-B2E636B8D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9A6AC015-9A32-F36C-97F1-4642C13BB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F8A5F0EE-F024-CCC9-C567-5FD34EE2C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12. 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Реалізація коду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відправки повідомлення у реальному часі спочатку йде пошук ідентифікатор користувача, зчитуючи дані з токен, який ми отримуємо при відправці запиту, потім знаходимо відкриту сесію, що відповідає бесіді між користувачами і таким чином відправляємо сповіщення усім учасникам групи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53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E276268-C9B4-55DC-5395-9B9A77C9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6217AAD-8822-D8E9-C8C9-363AC59B4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46F4C7B-EDBB-20C0-21C6-504AB0128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13. Реалізація коду (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Redis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)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отримання статусу онлайн користувача </a:t>
            </a:r>
            <a:r>
              <a:rPr lang="uk-UA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використовуюється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розподілене сховище пар ключ-значення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Redis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яке протягом хвилин зберігає статус користувача. Це надає можливість бачити, чи перебуває користувач онлайн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BE5690F-E7B6-135D-3CB4-CA6ADC11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86C38D5C-E818-4735-DED1-15F6E6287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52E49ECE-5924-D2E6-232A-2678925A9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14. 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Інтерфейс вікна листування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uk-UA" sz="1800" b="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створення бесіди і відправки повідомлення спочатку потрібно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uk-UA" sz="1800" b="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відкрити профіль користувача і обрати кнопку «Написати повідомлення». Після написання повідомлення користувача буде </a:t>
            </a:r>
            <a:r>
              <a:rPr lang="uk-UA" sz="1800" b="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перенаправлено</a:t>
            </a:r>
            <a:r>
              <a:rPr lang="uk-UA" sz="1800" b="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на сторінку листування у чат з користувачем. Сторінку листування можна розбити на дві частини: список бесід з користувачами та вікно листування. Окрім відправки повідомлень також є можливість відправити файл</a:t>
            </a:r>
            <a:endParaRPr lang="en-US" sz="1800" b="0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800" b="0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uk-UA" sz="1800" b="0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5875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sz="1800" b="0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3200" b="1" dirty="0"/>
              <a:t>Які принципи </a:t>
            </a:r>
            <a:r>
              <a:rPr lang="en-US" sz="3200" b="1" dirty="0"/>
              <a:t>UI/UX </a:t>
            </a:r>
            <a:r>
              <a:rPr lang="uk-UA" sz="3200" b="1" dirty="0"/>
              <a:t>були використані при розробці інтерфейсу вікна листування?</a:t>
            </a:r>
          </a:p>
          <a:p>
            <a:pPr marL="158750" indent="0">
              <a:buNone/>
            </a:pPr>
            <a:r>
              <a:rPr lang="uk-UA" sz="3200" b="1" dirty="0">
                <a:effectLst/>
              </a:rPr>
              <a:t>Відповідь</a:t>
            </a:r>
            <a:r>
              <a:rPr lang="uk-UA" sz="3200" dirty="0">
                <a:effectLst/>
              </a:rPr>
              <a:t>: Інтерфейс розроблено з урахуванням принципів простоти, зрозумілості та зручності. Використано чіткий поділ на список бесід і вікно чату для інтуїтивної навігації. Елементи керування (кнопки, поля вводу) мають контрастний дизайн і відповідають стандартам </a:t>
            </a:r>
            <a:r>
              <a:rPr lang="en-US" sz="3200" dirty="0">
                <a:effectLst/>
              </a:rPr>
              <a:t>Material Design </a:t>
            </a:r>
            <a:r>
              <a:rPr lang="uk-UA" sz="3200" dirty="0">
                <a:effectLst/>
              </a:rPr>
              <a:t>або </a:t>
            </a:r>
            <a:r>
              <a:rPr lang="en-US" sz="3200" dirty="0">
                <a:effectLst/>
              </a:rPr>
              <a:t>Human Interface Guidelines. </a:t>
            </a:r>
            <a:r>
              <a:rPr lang="uk-UA" sz="3200" dirty="0">
                <a:effectLst/>
              </a:rPr>
              <a:t>Забезпечено адаптивність для різних пристроїв.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87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93970BD-F2F8-1327-B937-FA581C04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C0AFDC7-49B8-F9D1-C40E-4EE21C7CC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F3B7C290-18D3-F84F-607F-F67455D67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15. </a:t>
            </a:r>
            <a:r>
              <a:rPr lang="uk-UA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Інтерфейс вікна листування (мобільна версія)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Також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листування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підтримує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мобільну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версію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Це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дозволяє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користуватися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сайтом не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лише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комп'ютерів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а й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телефонів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Приклад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мобільного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інтерфейсу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виконано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телефоні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Iphone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14</a:t>
            </a:r>
            <a:endParaRPr lang="uk-U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58750" indent="0">
              <a:lnSpc>
                <a:spcPct val="115000"/>
              </a:lnSpc>
              <a:spcAft>
                <a:spcPts val="1000"/>
              </a:spcAft>
              <a:buNone/>
            </a:pPr>
            <a:endParaRPr lang="uk-UA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uk-UA" sz="3200" dirty="0">
                <a:effectLst/>
              </a:rPr>
              <a:t>Добре, </a:t>
            </a:r>
            <a:r>
              <a:rPr lang="uk-UA" sz="3200" dirty="0" err="1">
                <a:effectLst/>
              </a:rPr>
              <a:t>давай</a:t>
            </a:r>
            <a:r>
              <a:rPr lang="uk-UA" sz="3200" dirty="0">
                <a:effectLst/>
              </a:rPr>
              <a:t> спростимо! Чорно-зелена гама для інтерфейсу — це відсилання до класики монохромних дисплеїв, як у старих комп’ютерів 80-х (наприклад, зелений текст на чорному тлі в терміналах). Ось як це пояснити:</a:t>
            </a:r>
          </a:p>
          <a:p>
            <a:pPr>
              <a:buNone/>
            </a:pPr>
            <a:r>
              <a:rPr lang="uk-UA" sz="3200" b="1" dirty="0">
                <a:effectLst/>
              </a:rPr>
              <a:t>Чому чорний і зелений?</a:t>
            </a:r>
            <a:endParaRPr lang="uk-UA" sz="3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3200" b="1" dirty="0"/>
              <a:t>Чорний фон</a:t>
            </a:r>
            <a:r>
              <a:rPr lang="uk-UA" sz="3200" dirty="0"/>
              <a:t>: Зменшує напругу очей, економить заряд на </a:t>
            </a:r>
            <a:r>
              <a:rPr lang="en-US" sz="3200" dirty="0"/>
              <a:t>OLED-</a:t>
            </a:r>
            <a:r>
              <a:rPr lang="uk-UA" sz="3200" dirty="0"/>
              <a:t>екранах, виглядає </a:t>
            </a:r>
            <a:r>
              <a:rPr lang="uk-UA" sz="3200" dirty="0" err="1"/>
              <a:t>стильно</a:t>
            </a:r>
            <a:r>
              <a:rPr lang="uk-UA" sz="3200" dirty="0"/>
              <a:t> й сучасно.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3200" b="1" dirty="0"/>
              <a:t>Зелений акцент</a:t>
            </a:r>
            <a:r>
              <a:rPr lang="uk-UA" sz="3200" dirty="0"/>
              <a:t>: Яскравий, контрастний, нагадує класичні монохромні екрани, що додає ретро-шарму й водночас виділяє кнопки чи повідомлення.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3200" b="1" dirty="0"/>
              <a:t>Користувацький досвід</a:t>
            </a:r>
            <a:r>
              <a:rPr lang="uk-UA" sz="3200" dirty="0"/>
              <a:t>: Поєднання зручно </a:t>
            </a:r>
            <a:r>
              <a:rPr lang="uk-UA" sz="3200" dirty="0" err="1"/>
              <a:t>читається</a:t>
            </a:r>
            <a:r>
              <a:rPr lang="uk-UA" sz="3200" dirty="0"/>
              <a:t>, не перевантажує очі й подобається користувачам за тестами.</a:t>
            </a:r>
          </a:p>
          <a:p>
            <a:r>
              <a:rPr lang="uk-UA" sz="3200" dirty="0">
                <a:effectLst/>
              </a:rPr>
              <a:t>Це рішення поєднує ностальгію за класикою з практичністю для сучасного месенджера.</a:t>
            </a:r>
          </a:p>
          <a:p>
            <a:pPr marL="15875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8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A189EFD-F43D-FF9D-A06A-EB4D1352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74F23019-9D31-A7EA-FF79-EE51494D1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ADD2B96E-1A27-D39C-E6DF-155DECE91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1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16. </a:t>
            </a:r>
            <a:r>
              <a:rPr lang="uk-UA" sz="11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Інтерфейс сповіщень</a:t>
            </a:r>
            <a:endParaRPr lang="en-US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У вікні сповіщень є можливість переглядати сповіщення, пов’язані з замовленнями та повідомленнями від інших користувачів. Після натискання на сповіщення користувача буде </a:t>
            </a:r>
            <a:r>
              <a:rPr lang="uk-UA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перенаправлено</a:t>
            </a:r>
            <a:r>
              <a:rPr lang="uk-UA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на відповідне вікно. Також є можливість позначити усі сповіщення як прочитані</a:t>
            </a:r>
            <a:endParaRPr lang="uk-UA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Ініціація клієнтом</a:t>
            </a:r>
            <a:r>
              <a:rPr lang="uk-UA" dirty="0"/>
              <a:t>: Браузер надсилає </a:t>
            </a:r>
            <a:r>
              <a:rPr lang="en-US" dirty="0"/>
              <a:t>HTTP-</a:t>
            </a:r>
            <a:r>
              <a:rPr lang="uk-UA" dirty="0"/>
              <a:t>запит із заголовком </a:t>
            </a:r>
            <a:r>
              <a:rPr lang="en-US" dirty="0"/>
              <a:t>Upgrade: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uk-UA" dirty="0"/>
              <a:t>на сервер (наприклад, </a:t>
            </a:r>
            <a:r>
              <a:rPr lang="en-US" dirty="0"/>
              <a:t>ws://server.com). </a:t>
            </a:r>
            <a:r>
              <a:rPr lang="uk-UA" b="1" dirty="0"/>
              <a:t>Рукостискання (</a:t>
            </a:r>
            <a:r>
              <a:rPr lang="en-US" b="1" dirty="0"/>
              <a:t>handshake)</a:t>
            </a:r>
            <a:r>
              <a:rPr lang="en-US" dirty="0"/>
              <a:t>: </a:t>
            </a:r>
            <a:r>
              <a:rPr lang="uk-UA" dirty="0"/>
              <a:t>Сервер відповідає кодом 101 </a:t>
            </a:r>
            <a:r>
              <a:rPr lang="en-US" dirty="0"/>
              <a:t>Switching Protocols, </a:t>
            </a:r>
            <a:r>
              <a:rPr lang="uk-UA" dirty="0"/>
              <a:t>підтверджуючи перехід на протокол </a:t>
            </a:r>
            <a:r>
              <a:rPr lang="en-US" dirty="0"/>
              <a:t>WebSocket. </a:t>
            </a:r>
            <a:r>
              <a:rPr lang="uk-UA" b="1" dirty="0"/>
              <a:t>Відкрите з’єднання</a:t>
            </a:r>
            <a:r>
              <a:rPr lang="uk-UA" dirty="0"/>
              <a:t>: Після рукостискання встановлюється постійне з’єднання, через яке клієнт і сервер обмінюються повідомленнями (текстовими або бінарними) без повторних </a:t>
            </a:r>
            <a:r>
              <a:rPr lang="en-US" dirty="0"/>
              <a:t>HTTP-</a:t>
            </a:r>
            <a:r>
              <a:rPr lang="uk-UA" dirty="0"/>
              <a:t>запитів. </a:t>
            </a:r>
            <a:r>
              <a:rPr lang="uk-UA" b="1" dirty="0"/>
              <a:t>Підтримка зв’язку</a:t>
            </a:r>
            <a:r>
              <a:rPr lang="uk-UA" dirty="0"/>
              <a:t>: З’єднання залишається відкритим, поки одна зі сторін не </a:t>
            </a:r>
            <a:r>
              <a:rPr lang="uk-UA" dirty="0" err="1"/>
              <a:t>закриє</a:t>
            </a:r>
            <a:r>
              <a:rPr lang="uk-UA" dirty="0"/>
              <a:t> його або не станеться помилка.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0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52C6179-CC0A-C6B2-476B-14A6158F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4F76839-4BAB-C04D-92D5-5F26F9320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109D3659-6634-FD46-0D14-0AFA1E11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Юніт-тестування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використовуємо для ізольованої перевірки окремих елементів системи (методів і функцій бізнес-логіки, сервісів, утиліт та компонентів </a:t>
            </a:r>
            <a:r>
              <a:rPr lang="uk-UA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валідації</a:t>
            </a:r>
            <a:r>
              <a:rPr lang="uk-UA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), щоб гарантовано виявляти помилки на ранньому етапі, забезпечувати коректність обробки даних і стабільну роботу коду</a:t>
            </a:r>
            <a:endParaRPr lang="en-US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покрито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100% коду модуля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листування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Кожен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метод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буд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створений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використанням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підходу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AAA</a:t>
            </a:r>
            <a:r>
              <a:rPr lang="ru-RU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Arrang Act Assert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Для тестування використовувались бібліотеки </a:t>
            </a:r>
            <a:r>
              <a:rPr lang="en-US" dirty="0" err="1"/>
              <a:t>xUnit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testContainers</a:t>
            </a:r>
            <a:r>
              <a:rPr lang="en-US" dirty="0"/>
              <a:t> </a:t>
            </a:r>
            <a:r>
              <a:rPr lang="uk-UA" dirty="0"/>
              <a:t>для тестування контейнерів в докерів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802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4D72BD9-7756-7B58-E96E-A9254500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BB6A03D4-257C-3D91-CB94-602EED33E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735B57D0-EB01-C0F4-E428-BDBFE9E17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 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Проведено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навантажувальне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тестування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Apache JMeter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Для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цього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створено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логіку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створення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50и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нових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користувач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їх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авторизація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Створення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бесід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і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відправка</a:t>
            </a:r>
            <a: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повідомлення</a:t>
            </a:r>
            <a:br>
              <a:rPr lang="ru-RU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Навантажувальне тестування (</a:t>
            </a:r>
            <a:r>
              <a:rPr lang="uk-UA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Apache</a:t>
            </a: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JMeter</a:t>
            </a: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):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Сценарії: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Авторизація: 17 мс.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Створення бесіди: 5 мс.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Надсилання повідомлення: 9 мс.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Результати: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Пропускна здатність: 5.1 запитів/с.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0% помилок, медіана 10 мс.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uk-UA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Висновки: Стабільна робота при високому навантаженні.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68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19.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Висновки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Система дозволяє отримувати та переглядати сповіщення, а також забезпечує можливість спілкування в реальному часі між користувачами. Вона активно використовується на </a:t>
            </a:r>
            <a:r>
              <a:rPr lang="uk-UA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фриланс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-платформі для спрощення взаємодії між замовниками та виконавцями, а також сприяє підтримці бізнес-процесів.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У перспективі передбачено розширення функціональності: </a:t>
            </a: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можливість прикріплювати аудіо та відео файли </a:t>
            </a: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реалізація групових чатів</a:t>
            </a: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додавання реакцій на повідомлення</a:t>
            </a:r>
          </a:p>
          <a:p>
            <a:pPr marL="15875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8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можливість</a:t>
            </a:r>
            <a:r>
              <a:rPr lang="ru-RU" sz="18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створювати</a:t>
            </a:r>
            <a:r>
              <a:rPr lang="ru-RU" sz="18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каталоги для </a:t>
            </a:r>
            <a:r>
              <a:rPr lang="ru-RU" sz="18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зберігання</a:t>
            </a:r>
            <a:r>
              <a:rPr lang="ru-RU" sz="18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чатів</a:t>
            </a:r>
            <a:endParaRPr lang="ru-RU" sz="1800" kern="1400" spc="25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2. Мета та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актуальність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Мета розробки є створення функціональної підсистеми комунікацій, який дозволяє замовникам і виконавцям швидко обмінюватися повідомленнями, переглядати історію бесід та управляти спілкуванням. Підсистема забезпечує безперервну взаємодію між сторонами для виконання замовлень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BE875A9-F049-EF3F-6D5F-FBABC4D7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FDC46AA6-DA44-2AB2-DA97-83C3A8715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9AB5E418-4120-594B-558C-AE0B345FE7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3.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Аналіз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аналогів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проведено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аналіз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трьох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популярних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українських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фриланс-платформ: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Freelance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ua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Weblancer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Freelancehunt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Усі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вони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мають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низку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переваг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недоліків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недоліків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можна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визначити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обмеження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безкоштовних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акаунтів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застарілий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інтерфейс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високу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конкуренцію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що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супроводжується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демпінгом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На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основі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аналізу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було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сформовано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вимоги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до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системи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13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4. Постановка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задачі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Основною задачею стало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комунікацій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яка: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працює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 реальному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часі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підтримує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масштабування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легко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інтегрується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іншими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підсистемами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забезпечує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зручну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взаємодію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між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замовником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виконавцем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5.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Технології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середовище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реалізації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модуля я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використав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сучасний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стек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технологій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uk-UA" sz="1800" dirty="0"/>
              <a:t>для серверної частини</a:t>
            </a:r>
            <a:r>
              <a:rPr lang="en-US" sz="1800" dirty="0"/>
              <a:t> </a:t>
            </a:r>
            <a:r>
              <a:rPr lang="uk-UA" sz="1800" dirty="0"/>
              <a:t>це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NET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9,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ASP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NET Core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SignalR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роботи з </a:t>
            </a:r>
            <a:r>
              <a:rPr lang="uk-UA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сокетами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для клієнтської частини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Angular Framework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бібліотеки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PrimeNG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Чому цей стек? На сервері використано .</a:t>
            </a:r>
            <a:r>
              <a:rPr lang="en-US" dirty="0"/>
              <a:t>NET 9 </a:t>
            </a:r>
            <a:r>
              <a:rPr lang="uk-UA" dirty="0"/>
              <a:t>з </a:t>
            </a:r>
            <a:r>
              <a:rPr lang="en-US" dirty="0"/>
              <a:t>ASP.NET Core </a:t>
            </a:r>
            <a:r>
              <a:rPr lang="uk-UA" dirty="0"/>
              <a:t>завдяки їх високій швидкодії, </a:t>
            </a:r>
            <a:r>
              <a:rPr lang="uk-UA" dirty="0" err="1"/>
              <a:t>кросплатформеності</a:t>
            </a:r>
            <a:r>
              <a:rPr lang="uk-UA" dirty="0"/>
              <a:t> та зручній роботі з </a:t>
            </a:r>
            <a:r>
              <a:rPr lang="en-US" dirty="0"/>
              <a:t>API, </a:t>
            </a:r>
            <a:r>
              <a:rPr lang="uk-UA" dirty="0"/>
              <a:t>а </a:t>
            </a:r>
            <a:r>
              <a:rPr lang="en-US" dirty="0" err="1"/>
              <a:t>SignalR</a:t>
            </a:r>
            <a:r>
              <a:rPr lang="en-US" dirty="0"/>
              <a:t> — </a:t>
            </a:r>
            <a:r>
              <a:rPr lang="uk-UA" dirty="0"/>
              <a:t>для реалізації стабільної двосторонньої комунікації в реальному часі. </a:t>
            </a:r>
            <a:r>
              <a:rPr lang="en-US" dirty="0"/>
              <a:t>PostgreSQL </a:t>
            </a:r>
            <a:r>
              <a:rPr lang="uk-UA" dirty="0"/>
              <a:t>обрано як потужну реляційну СУБД з широкими можливостями масштабування. Для клієнта використано </a:t>
            </a:r>
            <a:r>
              <a:rPr lang="en-US" dirty="0"/>
              <a:t>Angular, </a:t>
            </a:r>
            <a:r>
              <a:rPr lang="uk-UA" dirty="0"/>
              <a:t>оскільки він має сувору архітектуру, вбудовані засоби для реактивного програмування й добре підходить для масштабованих </a:t>
            </a:r>
            <a:r>
              <a:rPr lang="uk-UA" dirty="0" err="1"/>
              <a:t>проєктів</a:t>
            </a:r>
            <a:r>
              <a:rPr lang="uk-UA" dirty="0"/>
              <a:t>, на відміну від більш гнучкого, але менш структурованого </a:t>
            </a:r>
            <a:r>
              <a:rPr lang="en-US" dirty="0"/>
              <a:t>React. </a:t>
            </a:r>
            <a:r>
              <a:rPr lang="uk-UA" dirty="0"/>
              <a:t>Бібліотеки </a:t>
            </a:r>
            <a:r>
              <a:rPr lang="en-US" dirty="0" err="1"/>
              <a:t>PrimeNG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Bootstrap </a:t>
            </a:r>
            <a:r>
              <a:rPr lang="uk-UA" dirty="0"/>
              <a:t>пришвидшують створення сучасного, адаптивного інтерфейсу завдяки готовим компонентам.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F8D957E-290F-0086-FE88-B8884EA1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755254C5-6821-7A2E-E745-31C80E2F8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368FFEFB-2D18-0F57-B682-D44E7F972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Архітектурно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представлені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вигляді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модульного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моналіти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кожен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яких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складається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наступних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компонентів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b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шар, який надає контролери для обробки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запитів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DataTransferObjects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тобто моделі рівня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що містить обробники кейсів бізнес-логіки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DataAccess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який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надає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доступ до даних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Enums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який містить перерахування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 у деяких </a:t>
            </a:r>
            <a:r>
              <a:rPr lang="uk-UA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проєктів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.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Messaging </a:t>
            </a:r>
            <a:r>
              <a:rPr lang="uk-UA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обробки події він інших підсистем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Чому модульний моноліт і чому його усюди не юзають? Модульний моноліт обрано через його простоту в розгортанні, легкість налагодження та чітку структуризацію коду — кожна підсистема ізольована, але працює в межах одного застосунку. Це знижує складність інфраструктури та прискорює розробку. Однак такий підхід менш гнучкий у масштабуванні та розгортанні окремих частин системи, тому в великих </a:t>
            </a:r>
            <a:r>
              <a:rPr lang="uk-UA" dirty="0" err="1"/>
              <a:t>проєктах</a:t>
            </a:r>
            <a:r>
              <a:rPr lang="uk-UA" dirty="0"/>
              <a:t> частіше використовують </a:t>
            </a:r>
            <a:r>
              <a:rPr lang="uk-UA" dirty="0" err="1"/>
              <a:t>мікросервіси</a:t>
            </a:r>
            <a:r>
              <a:rPr lang="uk-UA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dirty="0"/>
          </a:p>
          <a:p>
            <a:pPr>
              <a:buNone/>
            </a:pPr>
            <a:r>
              <a:rPr lang="uk-UA" dirty="0"/>
              <a:t>Які є види </a:t>
            </a:r>
            <a:r>
              <a:rPr lang="uk-UA" dirty="0" err="1"/>
              <a:t>архітектру</a:t>
            </a:r>
            <a:r>
              <a:rPr lang="uk-UA" dirty="0"/>
              <a:t>? Існує кілька основних архітектурних підходів: моноліт, модульний моноліт, </a:t>
            </a:r>
            <a:r>
              <a:rPr lang="uk-UA" dirty="0" err="1"/>
              <a:t>мікросервіси</a:t>
            </a:r>
            <a:r>
              <a:rPr lang="uk-UA" dirty="0"/>
              <a:t>, </a:t>
            </a:r>
            <a:r>
              <a:rPr lang="en-US" dirty="0"/>
              <a:t>serverless </a:t>
            </a:r>
            <a:r>
              <a:rPr lang="uk-UA" dirty="0"/>
              <a:t>та </a:t>
            </a:r>
            <a:r>
              <a:rPr lang="en-US" dirty="0"/>
              <a:t>SOA. </a:t>
            </a:r>
            <a:endParaRPr lang="uk-UA" dirty="0"/>
          </a:p>
          <a:p>
            <a:pPr>
              <a:buNone/>
            </a:pPr>
            <a:r>
              <a:rPr lang="uk-UA" dirty="0"/>
              <a:t>Моноліт — це найпростіший варіант, де вся система розгортається як одне ціле, що зручно на початкових етапах, але ускладнює масштабування та підтримку при зростанні.</a:t>
            </a:r>
          </a:p>
          <a:p>
            <a:pPr>
              <a:buNone/>
            </a:pPr>
            <a:r>
              <a:rPr lang="uk-UA" dirty="0"/>
              <a:t>Модульний моноліт вирішує частину цих проблем, дозволяючи структурувати код за модулями, зберігаючи простоту розгортання. Це компроміс між монолітом і </a:t>
            </a:r>
            <a:r>
              <a:rPr lang="uk-UA" dirty="0" err="1"/>
              <a:t>мікросервісами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 err="1"/>
              <a:t>Мікросервісна</a:t>
            </a:r>
            <a:r>
              <a:rPr lang="uk-UA" dirty="0"/>
              <a:t> архітектура дає змогу масштабувати та оновлювати частини системи незалежно, але потребує складнішої інфраструктури та організації </a:t>
            </a:r>
            <a:r>
              <a:rPr lang="uk-UA" dirty="0" err="1"/>
              <a:t>міжсервісної</a:t>
            </a:r>
            <a:r>
              <a:rPr lang="uk-UA" dirty="0"/>
              <a:t> взаємодії.</a:t>
            </a:r>
          </a:p>
          <a:p>
            <a:pPr marL="158750" indent="0">
              <a:buNone/>
            </a:pPr>
            <a:r>
              <a:rPr lang="en-US" dirty="0"/>
              <a:t>Serverless (</a:t>
            </a:r>
            <a:r>
              <a:rPr lang="uk-UA" dirty="0"/>
              <a:t>або </a:t>
            </a:r>
            <a:r>
              <a:rPr lang="en-US" dirty="0" err="1"/>
              <a:t>FaaS</a:t>
            </a:r>
            <a:r>
              <a:rPr lang="en-US" dirty="0"/>
              <a:t>) </a:t>
            </a:r>
            <a:r>
              <a:rPr lang="uk-UA" dirty="0"/>
              <a:t>дозволяє запускати окремі функції в хмарі на вимогу, з автоматичним масштабуванням, але має обмеження по складності логіки та часу виконання. </a:t>
            </a:r>
            <a:r>
              <a:rPr lang="en-US" dirty="0"/>
              <a:t>SOA — </a:t>
            </a:r>
            <a:r>
              <a:rPr lang="uk-UA" dirty="0"/>
              <a:t>старіший підхід, схожий на </a:t>
            </a:r>
            <a:r>
              <a:rPr lang="uk-UA" dirty="0" err="1"/>
              <a:t>мікросервіси</a:t>
            </a:r>
            <a:r>
              <a:rPr lang="uk-UA" dirty="0"/>
              <a:t>, але менш гнучкий через централізовану архітектуру.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96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E3D3889-EAE7-BD15-DC4F-175FF2E3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65084341-3A5D-7A45-9796-A0610E879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24927672-D46C-B814-87D4-06F1DBD10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7. 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ER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-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діаграма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Кожні ключові сутності підсистеми відокремлені в базі даних схемами. Для реалізації підсистеми листування було </a:t>
            </a:r>
            <a:r>
              <a:rPr lang="uk-UA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створенно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сутність «Сповіщення» для сповіщення користувача та «Бесіду» і «Повідомлення» для підтримки листування.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3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8. 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Use Case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діаграма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Діаграма прецедентів підсистеми управління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відобаржає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зв'язок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між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відправником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отримувачем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отримувачем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Також тут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прописані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основні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можливості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користувачів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як от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відправка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повідомлень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отримання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сповіщень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у реальному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часі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(для більш детального аналізу потрібно переходити до </a:t>
            </a:r>
            <a:r>
              <a:rPr lang="en-US" dirty="0"/>
              <a:t>Smart use-case, </a:t>
            </a:r>
            <a:r>
              <a:rPr lang="uk-UA" dirty="0"/>
              <a:t>які допоможу поглибити </a:t>
            </a:r>
            <a:r>
              <a:rPr lang="en-US" dirty="0"/>
              <a:t>use-case </a:t>
            </a:r>
            <a:r>
              <a:rPr lang="uk-UA" dirty="0"/>
              <a:t>діаграму)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002321E-725A-5C92-5AEE-A148010A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F2F53F2-7290-2056-08FA-D335CF146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B5E82A10-6250-5F6D-2571-459A3E04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Слайд 9.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Діаграма</a:t>
            </a:r>
            <a:r>
              <a:rPr lang="ru-RU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компонентів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Модуль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реалізований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за принципом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розділення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відповідальностей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містить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такі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компоненти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як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Domain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DataAccess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Messaging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Localization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Contracts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Завдяки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цьому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систему легко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масштабувати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розширювати</a:t>
            </a:r>
            <a:r>
              <a:rPr lang="ru-RU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-UA" dirty="0"/>
            </a:br>
            <a:endParaRPr lang="en-US" dirty="0"/>
          </a:p>
          <a:p>
            <a:pPr>
              <a:buNone/>
            </a:pPr>
            <a:r>
              <a:rPr lang="uk-UA" dirty="0"/>
              <a:t>Діаграма компонентів показує основні частини системи — компоненти — і як вони взаємодіють між собою. Вона обрана, бо наочно демонструє структуру і розподіл </a:t>
            </a:r>
            <a:r>
              <a:rPr lang="uk-UA" dirty="0" err="1"/>
              <a:t>відповідальностей</a:t>
            </a:r>
            <a:r>
              <a:rPr lang="uk-UA" dirty="0"/>
              <a:t> без зайвих деталей. Це допомагає краще зрозуміти архітектуру та спростити підтримку.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/>
              <a:t>🔹 </a:t>
            </a:r>
            <a:r>
              <a:rPr lang="uk-UA" b="1" dirty="0"/>
              <a:t>Залежність (</a:t>
            </a:r>
            <a:r>
              <a:rPr lang="en-US" b="1" dirty="0"/>
              <a:t>Dependency)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Один компонент використовує інший, але не володіє ним постійно.</a:t>
            </a:r>
            <a:br>
              <a:rPr lang="uk-UA" dirty="0"/>
            </a:br>
            <a:r>
              <a:rPr lang="uk-UA" dirty="0"/>
              <a:t>— </a:t>
            </a:r>
            <a:r>
              <a:rPr lang="uk-UA" b="1" dirty="0"/>
              <a:t>Позначається пунктирною стрілкою</a:t>
            </a:r>
            <a:r>
              <a:rPr lang="uk-UA" dirty="0"/>
              <a:t> з відкритим наконечником: </a:t>
            </a:r>
            <a:r>
              <a:rPr lang="en-US" dirty="0"/>
              <a:t>A --&gt; B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Найчастіше використовується на діаграмах компонентів.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uk-UA" b="1" dirty="0"/>
              <a:t>Асоціація (</a:t>
            </a:r>
            <a:r>
              <a:rPr lang="en-US" b="1" dirty="0"/>
              <a:t>Association)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Постійний зв’язок між двома компонентами (часто як властивість або поле).</a:t>
            </a:r>
            <a:br>
              <a:rPr lang="uk-UA" dirty="0"/>
            </a:br>
            <a:r>
              <a:rPr lang="uk-UA" dirty="0"/>
              <a:t>— </a:t>
            </a:r>
            <a:r>
              <a:rPr lang="uk-UA" b="1" dirty="0"/>
              <a:t>Позначається суцільною стрілкою</a:t>
            </a:r>
            <a:r>
              <a:rPr lang="uk-UA" dirty="0"/>
              <a:t> з відкритим наконечником: </a:t>
            </a:r>
            <a:r>
              <a:rPr lang="en-US" dirty="0"/>
              <a:t>A -&gt; B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Використовується рідше для компонентів, частіше — на діаграмах класів.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uk-UA" b="1" dirty="0"/>
              <a:t>Агрегація (</a:t>
            </a:r>
            <a:r>
              <a:rPr lang="en-US" b="1" dirty="0"/>
              <a:t>Aggregation)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Слабке відношення «ціле-частина», частина може існувати самостійно.</a:t>
            </a:r>
            <a:br>
              <a:rPr lang="uk-UA" dirty="0"/>
            </a:br>
            <a:r>
              <a:rPr lang="uk-UA" dirty="0"/>
              <a:t>— </a:t>
            </a:r>
            <a:r>
              <a:rPr lang="uk-UA" b="1" dirty="0"/>
              <a:t>Позначається порожнім ромбом</a:t>
            </a:r>
            <a:r>
              <a:rPr lang="uk-UA" dirty="0"/>
              <a:t> біля компонента-цілого: </a:t>
            </a:r>
            <a:r>
              <a:rPr lang="en-US" dirty="0"/>
              <a:t>A o-- B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uk-UA" b="1" dirty="0"/>
              <a:t>Композиція (</a:t>
            </a:r>
            <a:r>
              <a:rPr lang="en-US" b="1" dirty="0"/>
              <a:t>Composition)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Сильне відношення «ціле-частина», частина не може існувати без цілого.</a:t>
            </a:r>
            <a:br>
              <a:rPr lang="uk-UA" dirty="0"/>
            </a:br>
            <a:r>
              <a:rPr lang="uk-UA" dirty="0"/>
              <a:t>— </a:t>
            </a:r>
            <a:r>
              <a:rPr lang="uk-UA" b="1" dirty="0"/>
              <a:t>Позначається суцільним ромбом</a:t>
            </a:r>
            <a:r>
              <a:rPr lang="uk-UA" dirty="0"/>
              <a:t>: </a:t>
            </a:r>
            <a:r>
              <a:rPr lang="en-US" dirty="0"/>
              <a:t>A *-- B</a:t>
            </a:r>
          </a:p>
          <a:p>
            <a:r>
              <a:rPr lang="en-US" dirty="0"/>
              <a:t>🔹 </a:t>
            </a:r>
            <a:r>
              <a:rPr lang="uk-UA" b="1" dirty="0"/>
              <a:t>Реалізація (</a:t>
            </a:r>
            <a:r>
              <a:rPr lang="en-US" b="1" dirty="0"/>
              <a:t>Realization)</a:t>
            </a:r>
            <a:br>
              <a:rPr lang="en-US" dirty="0"/>
            </a:br>
            <a:r>
              <a:rPr lang="en-US" dirty="0"/>
              <a:t>— </a:t>
            </a:r>
            <a:r>
              <a:rPr lang="uk-UA" dirty="0"/>
              <a:t>Один компонент реалізує інтерфейс або контракт.</a:t>
            </a:r>
            <a:br>
              <a:rPr lang="uk-UA" dirty="0"/>
            </a:br>
            <a:r>
              <a:rPr lang="uk-UA" dirty="0"/>
              <a:t>— </a:t>
            </a:r>
            <a:r>
              <a:rPr lang="uk-UA" b="1" dirty="0"/>
              <a:t>Позначається пунктирною стрілкою з трикутником</a:t>
            </a:r>
            <a:r>
              <a:rPr lang="uk-UA" dirty="0"/>
              <a:t>: </a:t>
            </a:r>
            <a:r>
              <a:rPr lang="en-US" dirty="0"/>
              <a:t>A ..|&gt;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17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ico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ico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31450" y="1208098"/>
            <a:ext cx="3281100" cy="2727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для керування сервісами та взаємодії користувачів платформи замовлень послуг. Підсистема комунікацій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534187" y="3895100"/>
            <a:ext cx="2075626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/>
              <a:t>17 червня 2025</a:t>
            </a:r>
            <a:endParaRPr sz="16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6393E-7C8E-98E0-C946-D05FD18DA99A}"/>
              </a:ext>
            </a:extLst>
          </p:cNvPr>
          <p:cNvSpPr txBox="1"/>
          <p:nvPr/>
        </p:nvSpPr>
        <p:spPr>
          <a:xfrm>
            <a:off x="5950124" y="3340812"/>
            <a:ext cx="31705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/>
              <a:t>Виконав</a:t>
            </a:r>
            <a:r>
              <a:rPr lang="ru-RU" sz="1400" dirty="0"/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Ст.гр</a:t>
            </a:r>
            <a:r>
              <a:rPr lang="ru-RU" sz="1400" dirty="0"/>
              <a:t>. ПЗПІ-21-3,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Дзабахідзе Давид </a:t>
            </a:r>
            <a:r>
              <a:rPr lang="ru-RU" sz="1400" dirty="0" err="1"/>
              <a:t>Сосланович</a:t>
            </a:r>
            <a:endParaRPr lang="ru-RU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uk" sz="14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b="1" dirty="0"/>
              <a:t>Керівник</a:t>
            </a:r>
            <a:r>
              <a:rPr lang="uk" sz="1400" dirty="0"/>
              <a:t>:</a:t>
            </a:r>
            <a:endParaRPr lang="ru-UA"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ст. </a:t>
            </a:r>
            <a:r>
              <a:rPr lang="ru-RU" sz="1400" dirty="0" err="1"/>
              <a:t>викл</a:t>
            </a:r>
            <a:r>
              <a:rPr lang="ru-RU" sz="1400" dirty="0"/>
              <a:t>. </a:t>
            </a:r>
            <a:r>
              <a:rPr lang="ru-RU" sz="1400" dirty="0" err="1"/>
              <a:t>кафедри</a:t>
            </a:r>
            <a:r>
              <a:rPr lang="ru-RU" sz="1400" dirty="0"/>
              <a:t> ПІ, </a:t>
            </a:r>
            <a:endParaRPr lang="uk-UA" sz="1400" dirty="0"/>
          </a:p>
          <a:p>
            <a:pPr marL="0" lvl="0" indent="0" algn="r"/>
            <a:r>
              <a:rPr lang="uk-UA" sz="1400" dirty="0"/>
              <a:t>Олійник Олена Володимирівна</a:t>
            </a:r>
            <a:endParaRPr lang="ru-UA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8196C0-4113-D4F2-49B4-9B95E5C82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D471230E-D16B-34BF-15A8-B9247154C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AF5CFF-7CA6-E2A3-298F-58FC676815E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E27DCB4F-F049-9BD9-0356-71ADAB850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9261" y="4183200"/>
            <a:ext cx="4513483" cy="970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600" dirty="0"/>
              <a:t>Flowchart</a:t>
            </a:r>
            <a:r>
              <a:rPr lang="uk" sz="1600" dirty="0"/>
              <a:t>-схема підсистеми комунікацій</a:t>
            </a:r>
            <a:endParaRPr lang="uk-UA" sz="1600" dirty="0"/>
          </a:p>
        </p:txBody>
      </p:sp>
      <p:pic>
        <p:nvPicPr>
          <p:cNvPr id="3" name="Рисунок 2" descr="Зображення, що містить текст, схема, знімок екрана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984EDB15-AF44-4DA0-65A5-25C79AC34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62" y="596779"/>
            <a:ext cx="3724237" cy="3586421"/>
          </a:xfrm>
          <a:prstGeom prst="rect">
            <a:avLst/>
          </a:prstGeom>
        </p:spPr>
      </p:pic>
      <p:pic>
        <p:nvPicPr>
          <p:cNvPr id="5" name="Рисунок 4" descr="Зображення, що містить текст, знімок екрана, схема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1DEA2255-B33C-F7C3-9281-9E8938470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3058" y="549111"/>
            <a:ext cx="3394065" cy="3634089"/>
          </a:xfrm>
          <a:prstGeom prst="rect">
            <a:avLst/>
          </a:prstGeom>
        </p:spPr>
      </p:pic>
      <p:cxnSp>
        <p:nvCxnSpPr>
          <p:cNvPr id="7" name="Сполучна лінія: вигнута 6">
            <a:extLst>
              <a:ext uri="{FF2B5EF4-FFF2-40B4-BE49-F238E27FC236}">
                <a16:creationId xmlns:a16="http://schemas.microsoft.com/office/drawing/2014/main" id="{EC876AA9-245B-3FEB-FE59-C3F42FE38D29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584152" y="-1649160"/>
            <a:ext cx="47668" cy="4444210"/>
          </a:xfrm>
          <a:prstGeom prst="curvedConnector3">
            <a:avLst>
              <a:gd name="adj1" fmla="val 911865"/>
            </a:avLst>
          </a:prstGeom>
          <a:ln w="38100">
            <a:solidFill>
              <a:srgbClr val="1A22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1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46125" y="72177"/>
            <a:ext cx="8661075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реалізації</a:t>
            </a:r>
            <a:r>
              <a:rPr lang="en-US" sz="2400" dirty="0"/>
              <a:t> </a:t>
            </a:r>
            <a:r>
              <a:rPr lang="uk-UA" sz="2400" dirty="0"/>
              <a:t>відправки повідомлення у вигляді файлу</a:t>
            </a:r>
            <a:endParaRPr sz="24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48B1505-4D95-30E2-97B4-74330103A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550" y="718727"/>
            <a:ext cx="6157726" cy="4116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A4373E2-C59F-4960-4976-A53D861C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545AC83E-B286-417F-7468-8FE119A829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125" y="72177"/>
            <a:ext cx="8661075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реалізації</a:t>
            </a:r>
            <a:r>
              <a:rPr lang="en-US" sz="2400" dirty="0"/>
              <a:t> </a:t>
            </a:r>
            <a:r>
              <a:rPr lang="uk-UA" sz="2400" dirty="0"/>
              <a:t>відправки повідомлення через </a:t>
            </a:r>
            <a:r>
              <a:rPr lang="en-US" sz="2400" dirty="0" err="1"/>
              <a:t>SignalR</a:t>
            </a:r>
            <a:endParaRPr sz="24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1E851435-80E2-5770-706A-ACBB9F5529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267B20-BE00-A19A-5B51-B467EF3EA31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8C4E1-1AB8-558F-6A25-ED527A7D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62" y="746242"/>
            <a:ext cx="7207200" cy="37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E751D1AC-4FE3-05D0-8FB6-D9E22E8E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C962BDC-825E-901C-BDDA-76F97392F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463" y="1101776"/>
            <a:ext cx="3512405" cy="1547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Приклад реалізації</a:t>
            </a:r>
            <a:r>
              <a:rPr lang="en-US" sz="2400" dirty="0"/>
              <a:t> </a:t>
            </a:r>
            <a:r>
              <a:rPr lang="uk-UA" sz="2400" dirty="0"/>
              <a:t>онлайн статусу користувача</a:t>
            </a:r>
            <a:endParaRPr sz="24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F4957A0F-1124-C8F1-DEB9-55C397C256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E7BA9-3DA7-978F-6F6A-18C38EE5D5F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232AB-DE63-DC3F-73C1-45A748E8B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20" y="270664"/>
            <a:ext cx="4740320" cy="4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80AAA113-16C5-02A5-D4C7-1037BF79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E2901303-E1CD-1720-06F5-E8F0979369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F2506-48BF-AB53-D869-33E98895A3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17105FDB-7F8E-067B-C485-7EDFC58CD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175" y="1029211"/>
            <a:ext cx="2351875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solidFill>
                  <a:schemeClr val="tx1"/>
                </a:solidFill>
              </a:rPr>
              <a:t>Інтерфейс вікна листування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386446-10B1-028B-12BE-9EA16D2B9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00" y="282463"/>
            <a:ext cx="4623713" cy="34251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F7BA326-0BDD-DE69-0BA6-26E96F43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76" y="2528936"/>
            <a:ext cx="3306648" cy="23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DC082B1-A47F-9CE9-E16F-D2636AAF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34F683FA-77B8-0DDB-0BEC-DB7DFFF2B1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05F86-D42A-A626-AF89-421A7006847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7A3B5DE6-A620-8BDB-EE68-2B4F9AD92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42849" y="-75847"/>
            <a:ext cx="4868351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Інтерфейс листування (мобільна версія)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50FA29-DD5C-D8E1-6E33-997B225D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55" y="545537"/>
            <a:ext cx="2397642" cy="4293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9036B0-DE7A-77A0-41B3-D1E3C91C0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210" y="545537"/>
            <a:ext cx="2400476" cy="429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94978C-84EA-E5BB-C35C-96FB9811D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89" y="545537"/>
            <a:ext cx="2399152" cy="42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795E18B-5970-43F2-B84C-D1943E23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2A62BC44-102A-BA76-5932-EE6E612B0A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EFD88-FD93-AFC5-FF70-7550FFB5FFA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706C5CCE-8CF9-12FA-C572-3AD028C28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42849" y="-75847"/>
            <a:ext cx="4868351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Інтерфейс сповіщень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B9247F-015B-70BF-7A8B-0BFCBEE6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440" y="903723"/>
            <a:ext cx="2521992" cy="33360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41581C-4523-23F3-B012-7924B60D6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70" y="2228538"/>
            <a:ext cx="271500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877600F-22B5-2A40-400A-08AD17D71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55A3591-9AF6-D75A-E7DC-215A535F3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9431" y="3057759"/>
            <a:ext cx="2776036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/>
            <a:r>
              <a:rPr lang="en-US" sz="3200" dirty="0" err="1"/>
              <a:t>Тестування</a:t>
            </a:r>
            <a:r>
              <a:rPr lang="en-US" sz="3200" dirty="0"/>
              <a:t> – </a:t>
            </a:r>
            <a:r>
              <a:rPr lang="en-US" sz="3200" dirty="0" err="1"/>
              <a:t>Юніт-тести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DBB831B-BAB3-6ADD-1D4D-2B0DEAF37C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C457A-E38D-4180-C25D-F7907A6F5F6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999206-68E6-4095-F0D8-709A8C2A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" y="739806"/>
            <a:ext cx="4454883" cy="42014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62301-1357-E582-E524-34411FA12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284" y="272030"/>
            <a:ext cx="5421791" cy="17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EC5EE7D-FD38-3331-117C-5655569C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76A5773C-88CE-D418-D53C-8E6A671C9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Навантажувальне тестування </a:t>
            </a:r>
            <a:endParaRPr sz="32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94DF463F-5207-859B-705E-ADF08900B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FE0CF9-4DED-BF98-A354-EBD1815E3C2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2052" name="Picture 4" descr="JMeter Tutorial For Beginners - OctoPerf">
            <a:extLst>
              <a:ext uri="{FF2B5EF4-FFF2-40B4-BE49-F238E27FC236}">
                <a16:creationId xmlns:a16="http://schemas.microsoft.com/office/drawing/2014/main" id="{BF48890C-0B64-FF26-F4B9-C81DC43D2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21777" r="4667" b="18000"/>
          <a:stretch>
            <a:fillRect/>
          </a:stretch>
        </p:blipFill>
        <p:spPr bwMode="auto">
          <a:xfrm>
            <a:off x="3529654" y="2298962"/>
            <a:ext cx="1765359" cy="6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6DED47-1240-FEF5-0FCC-117FE8526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944" y="2059461"/>
            <a:ext cx="2723716" cy="2881789"/>
          </a:xfrm>
          <a:prstGeom prst="rect">
            <a:avLst/>
          </a:prstGeom>
        </p:spPr>
      </p:pic>
      <p:pic>
        <p:nvPicPr>
          <p:cNvPr id="9" name="Рисунок 8" descr="Зображення, що містить знімок екрана, програмне забезпечення, комп’ютер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4B329ECA-09DB-1C7A-B8EE-DB23F8E2C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8" y="645024"/>
            <a:ext cx="4486275" cy="1384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2387E-2B17-49A2-6000-329F2DA73234}"/>
              </a:ext>
            </a:extLst>
          </p:cNvPr>
          <p:cNvSpPr txBox="1"/>
          <p:nvPr/>
        </p:nvSpPr>
        <p:spPr>
          <a:xfrm>
            <a:off x="-112691" y="1341882"/>
            <a:ext cx="3856692" cy="267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Навантажувальне</a:t>
            </a:r>
            <a:r>
              <a:rPr lang="en-US" sz="1200" b="1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тестування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(Apache JMeter):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Сценарії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Авторизація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 17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мс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Створення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бесіди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 5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мс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Надсилання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повідомлення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 9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мс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Результати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Пропускна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здатність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 5.1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запитів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/с.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0%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помилок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медіана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10 </a:t>
            </a:r>
            <a:r>
              <a:rPr lang="en-US" sz="12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мс</a:t>
            </a:r>
            <a:r>
              <a:rPr lang="en-US" sz="12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Результати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uk-UA" kern="1400" spc="25" dirty="0">
                <a:solidFill>
                  <a:schemeClr val="tx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Отримувати та переглядати сповіщення 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uk-UA" kern="1400" spc="25" dirty="0">
                <a:solidFill>
                  <a:schemeClr val="tx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Можливість спілкуватись у реальному часі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Використання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Фриланс-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платформи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для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спрощення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взаємодії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Підтримка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4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бізнес-процесів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Перспективи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Додавання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uk-UA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аудіо та відео через </a:t>
            </a:r>
            <a:r>
              <a:rPr lang="en-US" kern="1400" spc="25" dirty="0">
                <a:solidFill>
                  <a:schemeClr val="tx1"/>
                </a:solidFill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WebRTC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Групові</a:t>
            </a:r>
            <a:r>
              <a:rPr lang="en-US" sz="1400" kern="1400" spc="25" dirty="0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400" kern="1400" spc="25" dirty="0" err="1">
                <a:solidFill>
                  <a:schemeClr val="tx1"/>
                </a:solidFill>
                <a:effectLst/>
                <a:latin typeface="Economica" panose="020B0604020202020204" charset="0"/>
                <a:ea typeface="MS Gothic" panose="020B0609070205080204" pitchFamily="49" charset="-128"/>
                <a:cs typeface="Times New Roman" panose="02020603050405020304" pitchFamily="18" charset="0"/>
              </a:rPr>
              <a:t>чати</a:t>
            </a: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Додавання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реакцій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на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повідомлення</a:t>
            </a:r>
            <a:endParaRPr lang="ru-RU" sz="1400" kern="1400" spc="25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Можливість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створювати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каталоги для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зберігання</a:t>
            </a:r>
            <a:r>
              <a:rPr lang="ru-RU" sz="1400" kern="1400" spc="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ru-RU" sz="1400" kern="1400" spc="25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чатів</a:t>
            </a:r>
            <a:endParaRPr lang="ru-RU" sz="1400" kern="1400" spc="25" dirty="0">
              <a:solidFill>
                <a:schemeClr val="tx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dirty="0">
              <a:solidFill>
                <a:schemeClr val="tx1"/>
              </a:solidFill>
              <a:effectLst/>
              <a:latin typeface="Economica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3" name="Picture 12" descr="A green square with black letters and a black background&#10;&#10;AI-generated content may be incorrect.">
            <a:extLst>
              <a:ext uri="{FF2B5EF4-FFF2-40B4-BE49-F238E27FC236}">
                <a16:creationId xmlns:a16="http://schemas.microsoft.com/office/drawing/2014/main" id="{58891921-F6A8-409E-555E-64653AEDA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400" y="1024181"/>
            <a:ext cx="2620800" cy="262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34100" y="1775900"/>
            <a:ext cx="5556300" cy="3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endParaRPr lang="uk-UA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indent="0">
              <a:spcAft>
                <a:spcPts val="1000"/>
              </a:spcAft>
              <a:buNone/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Актуальність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Більшість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фриланс-платформ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використовують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сторонні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месенджери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Обмежений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функціонал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вбудованих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чатів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конкурентів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Потреба в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інтегрованому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рішенні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ефективної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взаємодії</a:t>
            </a:r>
            <a:r>
              <a:rPr lang="ru-RU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BFA41-B9CD-1468-3184-8889231683DB}"/>
              </a:ext>
            </a:extLst>
          </p:cNvPr>
          <p:cNvSpPr txBox="1"/>
          <p:nvPr/>
        </p:nvSpPr>
        <p:spPr>
          <a:xfrm>
            <a:off x="311700" y="1025541"/>
            <a:ext cx="5628300" cy="91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Розробка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підсистеми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комунікацій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платформи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Doerly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зручне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безпечне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стабільне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листування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 реальному </a:t>
            </a:r>
            <a:r>
              <a:rPr lang="ru-RU" sz="16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часі</a:t>
            </a:r>
            <a:r>
              <a:rPr lang="ru-RU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12" descr="A green square with black letters and a black background&#10;&#10;AI-generated content may be incorrect.">
            <a:extLst>
              <a:ext uri="{FF2B5EF4-FFF2-40B4-BE49-F238E27FC236}">
                <a16:creationId xmlns:a16="http://schemas.microsoft.com/office/drawing/2014/main" id="{D7C9A930-3063-5475-3FF7-3FF107CB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00" y="796784"/>
            <a:ext cx="1375200" cy="137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6356B541-6006-31B3-5788-8A79649C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DD35481B-B4E5-AFD2-D69A-DC3F22F79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3200" dirty="0" err="1"/>
              <a:t>Досліджені</a:t>
            </a:r>
            <a:r>
              <a:rPr lang="en-US" sz="3200" dirty="0"/>
              <a:t> </a:t>
            </a:r>
            <a:r>
              <a:rPr lang="en-US" sz="3200" dirty="0" err="1"/>
              <a:t>конкуренти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2C45A37-DD85-4917-5678-111A5AD77D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829FD-9F95-858A-6DDA-6469DD2D596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53CA9B-BBE3-9803-46C7-2224D9515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88" y="1981118"/>
            <a:ext cx="1095528" cy="5906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2D1BF3-11D7-B88D-1670-60893160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29" y="1974263"/>
            <a:ext cx="2048161" cy="6477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3DBD34-102F-52A5-59AC-1583C61F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3" y="2010105"/>
            <a:ext cx="2603321" cy="6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C2EF40AE-002C-503F-F130-2E45DC8C6F8F}"/>
              </a:ext>
            </a:extLst>
          </p:cNvPr>
          <p:cNvGrpSpPr/>
          <p:nvPr/>
        </p:nvGrpSpPr>
        <p:grpSpPr>
          <a:xfrm>
            <a:off x="311700" y="2660659"/>
            <a:ext cx="2876549" cy="755163"/>
            <a:chOff x="459349" y="2725393"/>
            <a:chExt cx="2876549" cy="7551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77712-D8F8-4430-E87E-2E523969F004}"/>
                </a:ext>
              </a:extLst>
            </p:cNvPr>
            <p:cNvSpPr txBox="1"/>
            <p:nvPr/>
          </p:nvSpPr>
          <p:spPr>
            <a:xfrm>
              <a:off x="459349" y="2981573"/>
              <a:ext cx="2876549" cy="4989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>
                <a:lnSpc>
                  <a:spcPct val="115000"/>
                </a:lnSpc>
                <a:spcAft>
                  <a:spcPts val="1000"/>
                </a:spcAft>
              </a:pPr>
              <a:r>
                <a:rPr lang="uk-UA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О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бмеження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для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безкоштовних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акаунтів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B864CA-43E7-84FE-E624-7163CDCD7B5D}"/>
                </a:ext>
              </a:extLst>
            </p:cNvPr>
            <p:cNvSpPr txBox="1"/>
            <p:nvPr/>
          </p:nvSpPr>
          <p:spPr>
            <a:xfrm>
              <a:off x="568800" y="2725393"/>
              <a:ext cx="12715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Freelance.ua</a:t>
              </a:r>
            </a:p>
          </p:txBody>
        </p:sp>
      </p:grp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68CD79D7-8673-AD6A-2F3D-2F96AFE4E8C1}"/>
              </a:ext>
            </a:extLst>
          </p:cNvPr>
          <p:cNvGrpSpPr/>
          <p:nvPr/>
        </p:nvGrpSpPr>
        <p:grpSpPr>
          <a:xfrm>
            <a:off x="3599065" y="2671642"/>
            <a:ext cx="2250841" cy="1019126"/>
            <a:chOff x="3602293" y="2723810"/>
            <a:chExt cx="2250841" cy="10191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EE291E-CFD3-5393-620B-65738B19A2F6}"/>
                </a:ext>
              </a:extLst>
            </p:cNvPr>
            <p:cNvSpPr txBox="1"/>
            <p:nvPr/>
          </p:nvSpPr>
          <p:spPr>
            <a:xfrm>
              <a:off x="3602293" y="3031587"/>
              <a:ext cx="2250841" cy="711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Низька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комісія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(5%),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але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застарілий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інтерфейс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і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спрощена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реєстрація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BA2683-351C-274C-51C6-3A19D52E91C6}"/>
                </a:ext>
              </a:extLst>
            </p:cNvPr>
            <p:cNvSpPr txBox="1"/>
            <p:nvPr/>
          </p:nvSpPr>
          <p:spPr>
            <a:xfrm>
              <a:off x="3704400" y="2723810"/>
              <a:ext cx="1098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Weblancer</a:t>
              </a:r>
              <a:endParaRPr lang="en-US" b="1" dirty="0"/>
            </a:p>
          </p:txBody>
        </p:sp>
      </p:grp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83A30208-49FD-9FEC-9793-55F897DACE7F}"/>
              </a:ext>
            </a:extLst>
          </p:cNvPr>
          <p:cNvGrpSpPr/>
          <p:nvPr/>
        </p:nvGrpSpPr>
        <p:grpSpPr>
          <a:xfrm>
            <a:off x="6119529" y="2660659"/>
            <a:ext cx="2942763" cy="586282"/>
            <a:chOff x="6037480" y="3123953"/>
            <a:chExt cx="2942763" cy="58628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A7F19C-AC0C-AD0C-752D-F7D95C940BAE}"/>
                </a:ext>
              </a:extLst>
            </p:cNvPr>
            <p:cNvSpPr txBox="1"/>
            <p:nvPr/>
          </p:nvSpPr>
          <p:spPr>
            <a:xfrm>
              <a:off x="6037480" y="3423618"/>
              <a:ext cx="2942763" cy="286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>
                <a:lnSpc>
                  <a:spcPct val="115000"/>
                </a:lnSpc>
                <a:spcAft>
                  <a:spcPts val="1000"/>
                </a:spcAft>
              </a:pPr>
              <a:r>
                <a:rPr lang="uk-UA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В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висока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конкуренція</a:t>
              </a:r>
              <a:r>
                <a:rPr lang="en-US" sz="1200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255E12-FD1E-098E-BF61-A3A139E3BF86}"/>
                </a:ext>
              </a:extLst>
            </p:cNvPr>
            <p:cNvSpPr txBox="1"/>
            <p:nvPr/>
          </p:nvSpPr>
          <p:spPr>
            <a:xfrm>
              <a:off x="6138000" y="3123953"/>
              <a:ext cx="1551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/>
                <a:t>Freelancehunt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</a:t>
            </a:r>
            <a:r>
              <a:rPr lang="uk-UA" sz="3200" dirty="0"/>
              <a:t>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15050" y="1273131"/>
            <a:ext cx="8313900" cy="259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Основною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задачею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є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створення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підсистеми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комунікацій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яка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uk-UA" sz="18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працює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реальному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часі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легко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інтегрується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з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іншими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підсистемами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забезпечує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зручну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взаємодію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між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замовником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і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виконавцем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98968"/>
            <a:ext cx="8520600" cy="730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Economica" panose="020B0604020202020204" charset="0"/>
              </a:rPr>
              <a:t>Серверна частина: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0" name="Picture 2" descr="Конфигурация сущностей в EF Core / Хабр">
            <a:extLst>
              <a:ext uri="{FF2B5EF4-FFF2-40B4-BE49-F238E27FC236}">
                <a16:creationId xmlns:a16="http://schemas.microsoft.com/office/drawing/2014/main" id="{EBD5B212-00B2-3AC9-4675-A0190E08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44" y="1116237"/>
            <a:ext cx="1335016" cy="8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ддержка ASP.NET Core 5! - Новости | RealHOST">
            <a:extLst>
              <a:ext uri="{FF2B5EF4-FFF2-40B4-BE49-F238E27FC236}">
                <a16:creationId xmlns:a16="http://schemas.microsoft.com/office/drawing/2014/main" id="{660DC251-4A0E-8E0F-AC4A-3D565283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81" y="1000374"/>
            <a:ext cx="1304213" cy="10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латформа .Net: как работает и зачем она нужна">
            <a:extLst>
              <a:ext uri="{FF2B5EF4-FFF2-40B4-BE49-F238E27FC236}">
                <a16:creationId xmlns:a16="http://schemas.microsoft.com/office/drawing/2014/main" id="{F47A9CE1-7FBB-16C1-AAE3-5CEC09D3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08" y="1116237"/>
            <a:ext cx="1716773" cy="8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ular (фреймворк) — Википедия">
            <a:extLst>
              <a:ext uri="{FF2B5EF4-FFF2-40B4-BE49-F238E27FC236}">
                <a16:creationId xmlns:a16="http://schemas.microsoft.com/office/drawing/2014/main" id="{51C74DD0-7414-31B3-C6C8-A51938E7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92" y="2311621"/>
            <a:ext cx="918210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imeng-logo – PrimeFaces">
            <a:extLst>
              <a:ext uri="{FF2B5EF4-FFF2-40B4-BE49-F238E27FC236}">
                <a16:creationId xmlns:a16="http://schemas.microsoft.com/office/drawing/2014/main" id="{F3284894-3F03-BA8B-BB30-B33D5C94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45" y="2366365"/>
            <a:ext cx="847690" cy="8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ostgreSQL — Википедия">
            <a:extLst>
              <a:ext uri="{FF2B5EF4-FFF2-40B4-BE49-F238E27FC236}">
                <a16:creationId xmlns:a16="http://schemas.microsoft.com/office/drawing/2014/main" id="{E0089D62-B7D5-4943-6167-7D69D86B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40" y="1145510"/>
            <a:ext cx="760223" cy="7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74437-59B0-236D-B7CC-DCBC96C761A1}"/>
              </a:ext>
            </a:extLst>
          </p:cNvPr>
          <p:cNvSpPr txBox="1"/>
          <p:nvPr/>
        </p:nvSpPr>
        <p:spPr>
          <a:xfrm>
            <a:off x="311700" y="2667245"/>
            <a:ext cx="243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sz="1800" dirty="0">
                <a:latin typeface="Economica" panose="020B0604020202020204" charset="0"/>
              </a:rPr>
              <a:t>Клієнтська частина:</a:t>
            </a:r>
            <a:endParaRPr lang="en-US" sz="1800" dirty="0">
              <a:latin typeface="Economica" panose="020B0604020202020204" charset="0"/>
            </a:endParaRPr>
          </a:p>
        </p:txBody>
      </p:sp>
      <p:pic>
        <p:nvPicPr>
          <p:cNvPr id="5" name="Picture 2" descr="Azure Icons - Download the SignalR latest icon in SVG and PNG format.">
            <a:extLst>
              <a:ext uri="{FF2B5EF4-FFF2-40B4-BE49-F238E27FC236}">
                <a16:creationId xmlns:a16="http://schemas.microsoft.com/office/drawing/2014/main" id="{0BFCAAD9-F6F7-917F-1E84-A4AC0A85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90" y="2362691"/>
            <a:ext cx="867140" cy="86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90D0F3C-71C6-96E2-D59E-1CACD538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B8E07AB-073B-84BE-7302-0D6AE6A21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Архітектура підсистеми управління</a:t>
            </a:r>
            <a:endParaRPr sz="32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BC5CFEF9-4B30-9305-4098-BE7FB326D0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C81EF9-04C1-83BE-72A0-7CAD6CE104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1C3231-665D-3260-998E-B3DC6B94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594" y="229374"/>
            <a:ext cx="2466536" cy="437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96F00-FF0A-7CB9-9601-ED5E405CE730}"/>
              </a:ext>
            </a:extLst>
          </p:cNvPr>
          <p:cNvSpPr txBox="1"/>
          <p:nvPr/>
        </p:nvSpPr>
        <p:spPr>
          <a:xfrm>
            <a:off x="666647" y="925823"/>
            <a:ext cx="4572000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DataTransferObjects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DataAccess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(Notification)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F3FB84-78F8-4316-DAE2-E49D049F8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987" y="3390414"/>
            <a:ext cx="2708313" cy="11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A9CC20-AA72-2DB0-F6B5-9468C355F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705A884E-30FC-B962-6730-505E0CB47D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8EDC4-0467-3BE2-8DFC-016023E7195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A6D7C0D7-EC5B-2E8B-0FE2-66D60A00F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202250"/>
            <a:ext cx="3060132" cy="149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uk-UA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Схема БД підсистеми управління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A3BD6-7F96-F715-C7B1-A7274BA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745" y="202250"/>
            <a:ext cx="2897055" cy="4445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6728A8-0D5A-4856-EF8C-A67CF6BCD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91" y="1159104"/>
            <a:ext cx="3028066" cy="27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429A03-3E7D-4CB5-2E80-4EBE5A6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453" y="222222"/>
            <a:ext cx="6902787" cy="4573086"/>
          </a:xfrm>
          <a:prstGeom prst="rect">
            <a:avLst/>
          </a:prstGeom>
        </p:spPr>
      </p:pic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9B40D0ED-3296-A3C8-DF9F-6ED7CEFD8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627" y="2007738"/>
            <a:ext cx="2162471" cy="1128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>
              <a:lnSpc>
                <a:spcPct val="100000"/>
              </a:lnSpc>
              <a:buClr>
                <a:srgbClr val="000000"/>
              </a:buClr>
              <a:buFont typeface="Arial"/>
              <a:buNone/>
            </a:pPr>
            <a:r>
              <a:rPr lang="uk-UA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Діаграма прецедентів підсистеми управління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62552BD-3714-CF0A-3461-C9EF2C7B0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59A0182-AEAD-4E60-7F93-12E26A82E7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E5B31-89A0-208F-5899-6057BAB7548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D5C410C1-A566-9A0B-7481-3230AE4EC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721197"/>
            <a:ext cx="1550350" cy="1701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Діаграма компонентів підсистеми комунікацій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7975F6-F06F-6785-9899-D4E5D6BF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915238"/>
            <a:ext cx="6972300" cy="33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580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1655</TotalTime>
  <Words>2204</Words>
  <Application>Microsoft Office PowerPoint</Application>
  <PresentationFormat>Екран (16:9)</PresentationFormat>
  <Paragraphs>192</Paragraphs>
  <Slides>19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9" baseType="lpstr">
      <vt:lpstr>Wingdings</vt:lpstr>
      <vt:lpstr>Symbol</vt:lpstr>
      <vt:lpstr>Times New Roman</vt:lpstr>
      <vt:lpstr>Arial</vt:lpstr>
      <vt:lpstr>Open Sans</vt:lpstr>
      <vt:lpstr>Economica</vt:lpstr>
      <vt:lpstr>Calibri</vt:lpstr>
      <vt:lpstr>Courier New</vt:lpstr>
      <vt:lpstr>Cambria</vt:lpstr>
      <vt:lpstr>Шаблон презентації кваліфікаційної роботи магістрів</vt:lpstr>
      <vt:lpstr>Програмна система для керування сервісами та взаємодії користувачів платформи замовлень послуг. Підсистема комунікацій</vt:lpstr>
      <vt:lpstr>Мета роботи</vt:lpstr>
      <vt:lpstr>Досліджені конкуренти</vt:lpstr>
      <vt:lpstr>Постановка задачі</vt:lpstr>
      <vt:lpstr>Вибір технологій розробки </vt:lpstr>
      <vt:lpstr>Архітектура підсистеми управління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Приклад реалізації відправки повідомлення у вигляді файлу</vt:lpstr>
      <vt:lpstr>Приклад реалізації відправки повідомлення через SignalR</vt:lpstr>
      <vt:lpstr>Приклад реалізації онлайн статусу користувача</vt:lpstr>
      <vt:lpstr>Презентація PowerPoint</vt:lpstr>
      <vt:lpstr>Презентація PowerPoint</vt:lpstr>
      <vt:lpstr>Презентація PowerPoint</vt:lpstr>
      <vt:lpstr>Тестування – Юніт-тести</vt:lpstr>
      <vt:lpstr>Навантажувальне тестування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Дзабахідзе Давид</dc:creator>
  <cp:lastModifiedBy>Дзабахідзе Давид</cp:lastModifiedBy>
  <cp:revision>55</cp:revision>
  <dcterms:created xsi:type="dcterms:W3CDTF">2025-06-11T20:18:03Z</dcterms:created>
  <dcterms:modified xsi:type="dcterms:W3CDTF">2025-06-15T18:13:58Z</dcterms:modified>
</cp:coreProperties>
</file>