
<file path=[Content_Types].xml><?xml version="1.0" encoding="utf-8"?>
<Types xmlns="http://schemas.openxmlformats.org/package/2006/content-types">
  <Default Extension="fntdata" ContentType="application/x-fontdata"/>
  <Default Extension="ico" ContentType="image/x-ico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3" r:id="rId10"/>
    <p:sldId id="277" r:id="rId11"/>
    <p:sldId id="278" r:id="rId12"/>
    <p:sldId id="280" r:id="rId13"/>
    <p:sldId id="282" r:id="rId14"/>
    <p:sldId id="281" r:id="rId15"/>
    <p:sldId id="262" r:id="rId16"/>
    <p:sldId id="268" r:id="rId17"/>
    <p:sldId id="271" r:id="rId18"/>
    <p:sldId id="270" r:id="rId19"/>
    <p:sldId id="272" r:id="rId20"/>
    <p:sldId id="276" r:id="rId21"/>
    <p:sldId id="267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70" autoAdjust="0"/>
  </p:normalViewPr>
  <p:slideViewPr>
    <p:cSldViewPr snapToGrid="0">
      <p:cViewPr varScale="1">
        <p:scale>
          <a:sx n="134" d="100"/>
          <a:sy n="134" d="100"/>
        </p:scale>
        <p:origin x="1282" y="96"/>
      </p:cViewPr>
      <p:guideLst>
        <p:guide orient="horz" pos="1620"/>
        <p:guide pos="2880"/>
      </p:guideLst>
    </p:cSldViewPr>
  </p:slideViewPr>
  <p:notesTextViewPr>
    <p:cViewPr>
      <p:scale>
        <a:sx n="210" d="100"/>
        <a:sy n="21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Добрий день, шановна комісіє, хочу вам представити свою частину роботи, а саме підсистему платежів, авторизації та функціонал рейтингів</a:t>
            </a:r>
            <a:r>
              <a:rPr lang="en-US" dirty="0"/>
              <a:t> </a:t>
            </a:r>
            <a:r>
              <a:rPr lang="uk-UA" dirty="0"/>
              <a:t>в рамках розробки програмної системи для керування сервісами та взаємодії користувачів платформи замовлення послуг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96B6A1E-A262-36FF-BF94-4C685662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694C7C29-30B2-AAAF-49CD-163DB7832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6C0B1198-968D-149A-4BD0-31A3809B4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слайді зображено деякі компоненти підсистеми авторизації. Всі компоненти сайту мають адаптивний інтерфейс і підтримуються на пристроях з різною роздільною здатністю і розмірами екранів. Також реалізовано повну підтримку локалізації для української та англійської мов.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15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8CDFF5E-9866-0C31-E905-833B2171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2733DDC-F50B-DEB1-7F04-EBE1314827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11D94676-43CD-3E47-868C-977ED0824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 даному слайді можна ознайомитись з кодом фронт-</a:t>
            </a:r>
            <a:r>
              <a:rPr lang="uk-UA" dirty="0" err="1"/>
              <a:t>енд</a:t>
            </a:r>
            <a:r>
              <a:rPr lang="uk-UA" dirty="0"/>
              <a:t> частини де використовуються реактивні форми та бібліотека </a:t>
            </a:r>
            <a:r>
              <a:rPr lang="en-US" dirty="0" err="1"/>
              <a:t>rxjs</a:t>
            </a:r>
            <a:r>
              <a:rPr lang="en-US" dirty="0"/>
              <a:t> </a:t>
            </a:r>
            <a:r>
              <a:rPr lang="uk-UA" dirty="0"/>
              <a:t>для роботи з </a:t>
            </a:r>
            <a:r>
              <a:rPr lang="en-US" dirty="0" err="1"/>
              <a:t>restapi</a:t>
            </a:r>
            <a:r>
              <a:rPr lang="en-US" dirty="0"/>
              <a:t>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другій половині слайду приклад частини коду, яка відповідає за реєстрацію користувача. Використовується протокол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OAuth 2.0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Реалізовано перевірку електронної пошти через інтеграцію з сервісом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SendGrid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публікацію повідомлення в чергу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Rabbitmq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для асинхронного створення профілю користувача.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11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0859F0-3278-4D20-A01D-BC0E49F1F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6DF2C48-DB65-D404-C583-31986D306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6EC41D0-4A98-8EB5-56BA-627EED405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Підсистема платежів має 3 шарову структуру, а також окремі збірки для роботи з платіжними шлюзами. Таким чином реалізується принципи </a:t>
            </a:r>
            <a:r>
              <a:rPr lang="en-US" dirty="0"/>
              <a:t>SOLID</a:t>
            </a:r>
            <a:r>
              <a:rPr lang="uk-UA" dirty="0"/>
              <a:t> та </a:t>
            </a:r>
            <a:r>
              <a:rPr lang="en-US" dirty="0"/>
              <a:t>SoC</a:t>
            </a:r>
            <a:r>
              <a:rPr lang="uk-UA" dirty="0"/>
              <a:t>. Збірка </a:t>
            </a:r>
            <a:r>
              <a:rPr lang="en-US" dirty="0" err="1"/>
              <a:t>BasePaymentClient</a:t>
            </a:r>
            <a:r>
              <a:rPr lang="en-US" dirty="0"/>
              <a:t> </a:t>
            </a:r>
            <a:r>
              <a:rPr lang="uk-UA" dirty="0"/>
              <a:t>містить загальні типи і інтерфейси, а також фабрику платіжних клієнтів. Збірка </a:t>
            </a:r>
            <a:r>
              <a:rPr lang="en-US" dirty="0" err="1"/>
              <a:t>LiqPayClient</a:t>
            </a:r>
            <a:r>
              <a:rPr lang="uk-UA" dirty="0"/>
              <a:t> містить функціонал для роботи з </a:t>
            </a:r>
            <a:r>
              <a:rPr lang="en-US" dirty="0" err="1"/>
              <a:t>liqpay</a:t>
            </a:r>
            <a:r>
              <a:rPr lang="en-US" dirty="0"/>
              <a:t>. </a:t>
            </a:r>
            <a:r>
              <a:rPr lang="uk-UA" dirty="0"/>
              <a:t>Збірка реалізована як окремий СДК для подальшої публікації як </a:t>
            </a:r>
            <a:r>
              <a:rPr lang="uk-UA" dirty="0" err="1"/>
              <a:t>нугет</a:t>
            </a:r>
            <a:r>
              <a:rPr lang="uk-UA" dirty="0"/>
              <a:t> пакета.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05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DCB0F47-3ACA-9D17-9633-4BE47039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17DA760-F1F9-3FB3-6A16-1C2D6135B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DE706B8-51C6-4980-1E1F-615976D9F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 підсистемі платежів застосовано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патерни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Стратегія, Фабрика та Адаптер для гнучкої інтеграції з платіжними системами. Адаптер використовується для обробки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вебхуків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а стратегія для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міжсерверної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комунікації між платіжними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агрегаторами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поточному етапі реалізовано інтеграцію 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LiqPay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передбачено підтримку інших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агрегаторів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у майбутньому.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433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3CDA9B8-91E6-70E8-0965-7A5C9D80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834D3789-E86E-CD3E-61D6-7C1355B48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8582019E-5CA3-78BE-49BF-2EF7699E6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Важливою особливістю є реалізація курсорної пагінації в історії транзакцій. Дана пагінація запам’ятовує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останнього елементу і при завантаженні наступної сторінки бере наступні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занчення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після цього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айді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Така пагінація значно ефективніше використовує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b-tree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індекси в БД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порівняно з тим, як працює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пагніація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використовує механізми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Limit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Offset.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5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Після завершення завдання замовник може оцінити роботу виконавця за п’ятибальною шкалою і залишити коментар. Також в системі додано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джобу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яка кожні 4 години перераховує рейтинг користувача згідно компетенцій зазначених в його профілі та також надає середній рейтинг користувача.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-тести ізольовано тестують окремі методи та одиниць бізнес-логіки, з використанням бібліотек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xUnit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testcontainers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Проте дані тести використовують реальну СУБД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контейнерах, це дозволяє виконувати операції на реальній БД, а не в пам’яті, що дозволяє більш точно протестувати роботу бізнес-логіки таким чином тесту стають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міксом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юніт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інтеграційних.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B12C2F8-1875-67A9-F740-FBF8D360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D208A8FF-F504-14C8-CD3E-03909B9C4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379D5D1-3BD3-E507-76C8-7951E06D1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E2E-тести потрібні для перевірки повної логіки, 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емулюванням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реального користувача. Виконуються автоматично з використанням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Microsoft.AspNetCore.TestHost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підіймає сервер і надсилає з нього запити до системи. Приклад тестування реєстрації користувача з асинхронним створенням профілю користувача з використанням черги повідомлень.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34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B928E0F-8E30-68B5-FFC0-54ED914B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C76D096E-CDFA-6419-C2CA-2821E6975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6A686094-5CB7-485E-E79A-E6434CB55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Навантажувальні тести виконані інструментом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K6: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Характеристики сервера були </a:t>
            </a:r>
            <a:r>
              <a:rPr lang="uk-UA" sz="11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процесор: i5 9600K, ОЗУ: 32 </a:t>
            </a:r>
            <a:r>
              <a:rPr lang="uk-UA" sz="11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</a:t>
            </a:r>
            <a:r>
              <a:rPr lang="uk-UA" sz="11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диск на читання 3500 </a:t>
            </a:r>
            <a:r>
              <a:rPr lang="uk-UA" sz="11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Мб</a:t>
            </a:r>
            <a:r>
              <a:rPr lang="uk-UA" sz="11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 успішно витримав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800 віртуальних користувачів, медіанна затримка — лише 5,8 мс при 5 тисячах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оплат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у БД.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73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ED1FE1B-460A-B007-84BA-7F40B0B1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6080802-B4CF-F593-DEBA-051978389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E33E7EF-A389-F184-E673-8665D5B63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моніторингу та збору метрик використано популярний стек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Prometheus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Це дає змогу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оперативно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виявляти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збої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бачити продуктивність API, та забезпечувати надійну роботу системи.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46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Метою моєї роботи є розробка підсистем авторизації, платежів та реалізація функціоналу відгуків і рейтингів.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Ці компоненти є ключовими для функціонування сучасної платформи замовлення послуг.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Актуальність теми обумовлена стрімким розвитком онлайн-сервісів і високими вимогами користувачів до безпеки, прозорості розрахунків і зручності взаємодії.</a:t>
            </a:r>
          </a:p>
          <a:p>
            <a:pPr marL="158750" indent="0">
              <a:buNone/>
            </a:pP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Проєкт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передбачає створення масштабованої, гнучкої системи з прозорими механізмами оплати і взаємодії між замовниками та виконавцями.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15D3081-282E-91EA-9D2B-4918EE7E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1C7B4163-4E0D-84F7-AB30-1EA52253C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8C88375-1BBE-2294-EAED-EB0CA640D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Автоматизовано перевірку коду при кожному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або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 гілки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dev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Інтеграція виконана через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Це гарантує, що до основної гілки не потрапить некоректний код.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392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 результаті виконання роботи було розроблено архітектуру програмної системи для керування сервісами та взаємодією користувачів платформи замовлення послуг. Було реалізовано підсистеми авторизації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оплат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а також додано функціонал надавання відгуків про виконану роботу.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Забезпечено тестування,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спостережуваність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CI/CD.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 майбутньому передбачено інтеграцію 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bankID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-аутентифікацією та розгортання в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Було проаналізовано декілька популярних українських платформ: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Kabanchik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Freelance.ua,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Djinni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Усі вони мають сильні сторони, але й недоліки: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Загальні недоліки: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Нестабільна авторизація (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Kabanchik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– часто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вилогінює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користувачів.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Відсутність системи відгуків (Freelance.ua).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Відсутність оплати та інтеграції з платіжними сервісами (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Djinni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 підтримує побутові послуги (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Djinni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Розроблена система підтримуватиме широкий спектр послуг, що охоплює як побутові, так і цифрові завдання. Завдяки універсальному підходу, вона підходить як для замовлення фізичних робіт, так і для фріланс-послуг - аналогічно до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Kabanchik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Freelance.ua, але з фокусом на масштабованість.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Реалізовано стабільну та надійну авторизацію на базі сучасного протоколу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OAuth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2.0, що усуває проблему випадкових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вилогінювань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Система має інтеграцію з платіжним шлюзом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LiqPay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забезпечує безпечні онлайн-оплати та історію транзакцій користувачів.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Запроваджено прозору систему відгуків і рейтингів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Основні задачі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проєкту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— створити незалежні підсистеми: авторизації і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оплат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реалізувати функціонал рейтингів.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Підсистема авторизації має надавати безпечний, розподілений за ролями, доступ до ресурсів і функцій системи.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Підсистема платежів має бути надійним компонентом для забезпечення стабільності і прозорості виконання фінансових операцій.</a:t>
            </a:r>
          </a:p>
          <a:p>
            <a:pPr lvl="0"/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Функціонал рейтингів надаватиме можливість давати відгуки на виконання робіт користувачами.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Серверна частина системи розроблена на ASP.NET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(.NET 9), клієнтська засобами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Angular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19 та компонентів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primeng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якості СУБД використовується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так як він має безкоштовну ліцензію, так є дуже просунутою системою.  Як брокер повідомлень використовуємо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Rabbitmq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розрбки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компоненти системи розгорнуті у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Розгортання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плануєтсья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розробки використовувались продукти компанії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Jet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Brains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моніторингу системи використовується розповсюджений стек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Prometheus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634EEA9-AA0D-B733-4222-27E35ADCB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89882BD6-9F31-E693-0DCF-5C53932C4D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81AA1806-35BF-BBF9-4EBD-2DB7D99D4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77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7B196F0-B0D5-13ED-0C36-1B5BC0F4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58ECEC2E-C44F-A394-A5EF-06DD70140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22050EA6-84C1-23EF-8EE2-60FD45674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05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9534D4D-C3E6-4C10-7118-1C83EDEB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D3858B9-CFFB-70BC-C23D-3FF53FF12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6D3BA5EA-56FE-7632-DB20-21D762AB2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Мета та виклики: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Розробити архітектуру, яка має забезпечити гнучкість та масштабованість системи в поєднанні з простотою розгортання моноліту. Система має слідувати принципам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SoC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SOLID та чистого коду</a:t>
            </a: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Система повинна мати чітко розділену відповідальність та відокремлені контексти («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bounded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contexts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») за Мартіном Фаулером. В майбутньому серверна частина системи може бути розділена на різні «сервіси» для здешевлення масштабування архітектури.</a:t>
            </a:r>
            <a:r>
              <a:rPr lang="ru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Р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обота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</a:t>
            </a:r>
            <a:r>
              <a:rPr lang="ru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истеми</a:t>
            </a:r>
            <a:r>
              <a:rPr lang="ru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має</a:t>
            </a:r>
            <a:r>
              <a:rPr lang="ru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бути п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розор</a:t>
            </a:r>
            <a:r>
              <a:rPr lang="ru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ою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розробники мають мати можливість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оперативно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реагувати на проблеми.</a:t>
            </a: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Рішення: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Побудова системи з архітектурою модульного моноліту, де кожен модуль має власну БД і чітку зону відповідальності. Використання елементів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event-driven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архітектури для асинхронної комунікації між модулями. Синхронну комунікацію між модулями впровадити з використанням принципу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IoC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через окремі збірки «Proxy». За допомогою даного розділення легко виділити модуль в окремий сервіс і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комунікувати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 ним через REST API/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gRPC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Кожен модуль побудований за архітектурою N-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 дотриманням принципів SOLID та SOC. Для збирання метрик в системі використати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Prometheus + Grafana.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17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ico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Програмна система для керування сервісами та взаємодії користувачів платформи замовлення послуг. Підсистема платежів та авторизації.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8E3041-8607-15A3-15E4-516F203D7D48}"/>
              </a:ext>
            </a:extLst>
          </p:cNvPr>
          <p:cNvSpPr txBox="1"/>
          <p:nvPr/>
        </p:nvSpPr>
        <p:spPr>
          <a:xfrm>
            <a:off x="1708130" y="2812686"/>
            <a:ext cx="3244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Виконав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ст. гр. ПЗПІ-21-3,</a:t>
            </a:r>
          </a:p>
          <a:p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Меркулов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Арсеній Владиславович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44FEF-928A-95EC-5E96-101DAA71DC95}"/>
              </a:ext>
            </a:extLst>
          </p:cNvPr>
          <p:cNvSpPr txBox="1"/>
          <p:nvPr/>
        </p:nvSpPr>
        <p:spPr>
          <a:xfrm>
            <a:off x="1708130" y="3620836"/>
            <a:ext cx="3244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Керівник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ст.викл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кафедри ПІ,</a:t>
            </a:r>
          </a:p>
          <a:p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Олійник Олена Володимирівна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316AD-3FDA-AE84-2185-FEC402E36E59}"/>
              </a:ext>
            </a:extLst>
          </p:cNvPr>
          <p:cNvSpPr txBox="1"/>
          <p:nvPr/>
        </p:nvSpPr>
        <p:spPr>
          <a:xfrm>
            <a:off x="2949844" y="4496486"/>
            <a:ext cx="324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BA37C7E-1BCF-E0D7-7ECC-38656F572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6C7930AB-44D3-2ABB-DA2E-5361861E2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підсистеми авторизації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8DE2F0BE-82C5-117E-5C6F-140DD856C1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EE8BB-8930-C8AE-0982-9FF2538FDFC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1AABF-2CEE-5555-877C-8107465C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150013"/>
            <a:ext cx="1831396" cy="2804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8BDF04-A4FC-7E3F-21BB-CBE75D37A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74" y="1150012"/>
            <a:ext cx="3977218" cy="2169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8EADB-915D-5E9B-491F-AB7ECEF56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057" y="1150013"/>
            <a:ext cx="2266183" cy="21690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901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64F2B40-D365-CD20-4E23-7FB1C7B8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9B02506-E988-4C06-2321-54190F7E6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1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noProof="0" dirty="0"/>
              <a:t>Приклад коду </a:t>
            </a:r>
            <a:r>
              <a:rPr lang="uk-UA" sz="3200" dirty="0"/>
              <a:t>підсистеми</a:t>
            </a:r>
            <a:r>
              <a:rPr lang="uk-UA" sz="3200" noProof="0" dirty="0"/>
              <a:t> авторизації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2F1B3236-19C2-1DF7-99C9-D9F0D64899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2761A-7B8B-EF1C-3D55-9486509D4A7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02F06-4823-F4AF-FD02-710F1DB8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19" y="916522"/>
            <a:ext cx="4470206" cy="3339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B4FDF-7D47-D130-358C-CF6F81F4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74" y="916522"/>
            <a:ext cx="3584921" cy="3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1ED5DCB-75AB-7B46-FD35-8FE3D9344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067AD81A-C5E5-0574-7DBF-ACC3458D0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noProof="0" dirty="0"/>
              <a:t>Структура </a:t>
            </a:r>
            <a:r>
              <a:rPr lang="uk-UA" sz="3200" dirty="0"/>
              <a:t>підсистеми</a:t>
            </a:r>
            <a:r>
              <a:rPr lang="uk-UA" sz="3200" noProof="0" dirty="0"/>
              <a:t> платежів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52465A4F-F20D-5DCF-E3CD-C4550B132C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A68BB1-83AA-FB19-7CC2-7CFB287E738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33918-182E-2604-A273-1EB935DA6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27" y="847967"/>
            <a:ext cx="1704400" cy="3802408"/>
          </a:xfrm>
          <a:prstGeom prst="rect">
            <a:avLst/>
          </a:prstGeom>
        </p:spPr>
      </p:pic>
      <p:pic>
        <p:nvPicPr>
          <p:cNvPr id="3" name="Picture 2" descr="A diagram of a payment system&#10;&#10;AI-generated content may be incorrect.">
            <a:extLst>
              <a:ext uri="{FF2B5EF4-FFF2-40B4-BE49-F238E27FC236}">
                <a16:creationId xmlns:a16="http://schemas.microsoft.com/office/drawing/2014/main" id="{AC6A3E53-8229-41E5-F9AD-44C3ABE3F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4" y="1525587"/>
            <a:ext cx="6031230" cy="209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692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5443E1D-4D5A-6CA9-740A-4830013A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2525CE4C-5FEB-FD7A-9C82-AA9F9A37B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noProof="0" dirty="0"/>
              <a:t>Структура </a:t>
            </a:r>
            <a:r>
              <a:rPr lang="uk-UA" sz="3200" dirty="0"/>
              <a:t>підсистеми</a:t>
            </a:r>
            <a:r>
              <a:rPr lang="uk-UA" sz="3200" noProof="0" dirty="0"/>
              <a:t> платежів. </a:t>
            </a:r>
            <a:r>
              <a:rPr lang="uk-UA" sz="3200" noProof="0" dirty="0" err="1"/>
              <a:t>Паттерни</a:t>
            </a:r>
            <a:endParaRPr lang="uk-UA" sz="3200" noProof="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6D4B671-EFAD-D5A9-7204-FE2ED47396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7E6EA6-5FBE-FF07-6C20-37244ECACF4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889D3-1642-3A2A-79FD-D1DBFBFEF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270" y="1782041"/>
            <a:ext cx="5106806" cy="2577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53E846-E73D-CD57-5240-8E90BAD4F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971578"/>
            <a:ext cx="3447795" cy="18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34E96C7-44FB-998A-15B3-7ABEEC62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4C800CA2-4EAC-12C0-E0E6-5E0745C1F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dirty="0"/>
              <a:t>Підсистема</a:t>
            </a:r>
            <a:r>
              <a:rPr lang="uk-UA" sz="3200" noProof="0" dirty="0"/>
              <a:t> платежів</a:t>
            </a:r>
            <a:r>
              <a:rPr lang="ru-UA" sz="3200" noProof="0" dirty="0"/>
              <a:t>. </a:t>
            </a:r>
            <a:r>
              <a:rPr lang="ru-UA" sz="3200" noProof="0" dirty="0" err="1"/>
              <a:t>Курсорна</a:t>
            </a:r>
            <a:r>
              <a:rPr lang="ru-UA" sz="3200" noProof="0" dirty="0"/>
              <a:t> </a:t>
            </a:r>
            <a:r>
              <a:rPr lang="ru-UA" sz="3200" noProof="0" dirty="0" err="1"/>
              <a:t>паг</a:t>
            </a:r>
            <a:r>
              <a:rPr lang="uk-UA" sz="3200" dirty="0" err="1"/>
              <a:t>інація</a:t>
            </a:r>
            <a:endParaRPr lang="uk-UA" sz="3200" noProof="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40669C4-153E-B70D-CDAF-6B829A3A65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0683B4-A50A-89E6-5747-A6029C9BCBF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14</a:t>
            </a:fld>
            <a:endParaRPr lang="uk-UA" noProof="0" dirty="0"/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ACCC18CA-7A6F-0CD0-EE66-3FC7D65F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149305"/>
            <a:ext cx="3279795" cy="24402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F6C50-BA21-EC35-1ACE-4D4BB6AA1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56" y="1149305"/>
            <a:ext cx="4642384" cy="24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29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Функціонал відгуків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15</a:t>
            </a:fld>
            <a:endParaRPr lang="uk-UA" noProof="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680DB3-7D83-E270-3861-2644F3E3B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" y="1137253"/>
            <a:ext cx="4193429" cy="1660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6A2ACA-03F7-00DC-B819-2A1C5742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205" y="1136235"/>
            <a:ext cx="4043035" cy="2791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1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Тестування. </a:t>
            </a:r>
            <a:r>
              <a:rPr lang="uk-UA" sz="3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-тестування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06506" y="1476067"/>
            <a:ext cx="3891422" cy="242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перевірити правильність виконання операцій окремому компоненти в ізольованому середовищі.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Особливості –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рамках тестування окремих компонентів бізнес логіки використовується БД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 контейнері.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 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xunit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v3,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testcontainers</a:t>
            </a: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Патерн</a:t>
            </a:r>
            <a:r>
              <a:rPr lang="uk-UA" sz="1200" b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тестування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Arrange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</a:t>
            </a: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b="1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16</a:t>
            </a:fld>
            <a:endParaRPr lang="uk-UA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CD9474-B2CF-F7F1-C2B6-8F0C4C9F0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30" y="1476067"/>
            <a:ext cx="4038571" cy="18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9721B4E-8487-E7B5-5F68-405F3474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8D026570-08EF-216D-87C7-A4986C53D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13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Тестування. E2E-тестування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1EDD6272-AF87-568E-2978-E77488BE3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506" y="1016194"/>
            <a:ext cx="389142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перевірити повну взаємодію між компонентами системи в умовах, максимально наближених до реального середовища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реєстрація користувача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xunit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v3,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Microsoft.AspNetCore.TestHost</a:t>
            </a:r>
            <a:endParaRPr lang="uk-UA" sz="1200" noProof="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Патерн</a:t>
            </a:r>
            <a:r>
              <a:rPr lang="uk-UA" sz="1200" b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тестування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Arrange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Assert</a:t>
            </a: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b="1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78F1F24E-5762-7A87-B199-55D118226B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A4F2B-229D-4D19-E1A7-5A076DCD77D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17</a:t>
            </a:fld>
            <a:endParaRPr lang="uk-UA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B44058-9EA4-A2F8-FEF8-B2EA44982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03" y="1118971"/>
            <a:ext cx="3885240" cy="31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3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575C60A-02C9-AB34-7CCB-E4F51F56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6092CA-1B86-0F36-C9CC-F6A21F1EA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Тестування. Тестування навантаженням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AF88BAD6-D60C-E96E-15F2-00089752A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506" y="1005500"/>
            <a:ext cx="426549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перевірити поведінку системи  при пікових навантаженнях.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тестування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ендпоінт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отримання історії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оплат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курсорною пагінацією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Передумови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наявність в БД 5000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оплат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1000 рахунків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Характеристики сервера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процесор: i5 9600K,</a:t>
            </a:r>
            <a:b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ОЗУ: 32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диск на читання 3500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Мб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/с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Grafana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K6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Навантаження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800 віртуальних користувачів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тривалість: 1 хв, медіана затримки: 5,8 мс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b="1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E65643B-8D4F-DC3D-0FEB-12624ECEB6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BAE43-271F-2905-C0AD-3CB9CDB642C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18</a:t>
            </a:fld>
            <a:endParaRPr lang="uk-UA" noProof="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FDAF9C-7F83-E111-BBDC-A77BBC40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495" y="1165801"/>
            <a:ext cx="4203745" cy="2822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640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2F0E1C8-4815-5B5A-F9C2-8A968FAF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8C2FAC2-75FA-FD18-66DC-5584C0C1F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Observability</a:t>
            </a: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метрики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E75A2D06-8401-B173-3902-0638BA94B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506" y="1005500"/>
            <a:ext cx="351938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/>
              <a:t>Забезпечити прозорість роботи системи та оперативне реагування на проблеми.</a:t>
            </a:r>
          </a:p>
          <a:p>
            <a:pPr marL="0" lvl="0" indent="0">
              <a:spcAft>
                <a:spcPts val="600"/>
              </a:spcAft>
              <a:buNone/>
            </a:pPr>
            <a:endParaRPr lang="uk-UA" sz="1200" noProof="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Проблема, яку вирішує: </a:t>
            </a:r>
            <a:r>
              <a:rPr lang="uk-UA" sz="1200" noProof="0" dirty="0"/>
              <a:t>Допомагає швидко виявляти та діагностувати </a:t>
            </a:r>
            <a:r>
              <a:rPr lang="uk-UA" sz="1200" noProof="0" dirty="0" err="1"/>
              <a:t>збої</a:t>
            </a:r>
            <a:r>
              <a:rPr lang="uk-UA" sz="1200" noProof="0" dirty="0"/>
              <a:t> або деградацію продуктивності.</a:t>
            </a:r>
          </a:p>
          <a:p>
            <a:pPr marL="0" lvl="0" indent="0">
              <a:spcAft>
                <a:spcPts val="600"/>
              </a:spcAft>
              <a:buNone/>
            </a:pPr>
            <a:endParaRPr lang="uk-UA" sz="1200" b="1" noProof="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Grafana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Prometheus</a:t>
            </a: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b="1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7314BF3E-5A40-8359-CF06-83C539CAC0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0B18CE-3F88-315C-E0FA-A0CD033C830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19</a:t>
            </a:fld>
            <a:endParaRPr lang="uk-UA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423049-690D-2698-2917-E390ECD22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1356"/>
            <a:ext cx="4199979" cy="23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та актуальність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60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Aft>
                <a:spcPts val="600"/>
              </a:spcAft>
              <a:buNone/>
            </a:pPr>
            <a:r>
              <a:rPr lang="uk-UA" sz="14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роботи</a:t>
            </a:r>
          </a:p>
          <a:p>
            <a:pPr marL="0" lvl="0" indent="0" algn="l" rtl="0">
              <a:lnSpc>
                <a:spcPct val="110000"/>
              </a:lnSpc>
              <a:spcAft>
                <a:spcPts val="0"/>
              </a:spcAft>
              <a:buNone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підсистеми авторизації, платежів та </a:t>
            </a:r>
            <a:r>
              <a:rPr lang="uk-UA" sz="14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імплементувати</a:t>
            </a: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функціонал відгуків і рейтингів в рамках системи для керування сервісами та взаємодії користувачів платформи замовлення послуг. Врахувати гнучкість та масштабованість модулів. Модуль авторизації має забезпечувати захищений і контрольований доступ до ресурсів системи. Модуль платежів має зручно інтегруватись з іншими модулями системи і забезпечувати надійність і прозорість фінансових операцій. Функціонал рейтингів і відгуків має надавати кількісну і якісну оцінку виконаних робіт</a:t>
            </a:r>
          </a:p>
          <a:p>
            <a:pPr marL="0" lvl="0" indent="0">
              <a:lnSpc>
                <a:spcPct val="110000"/>
              </a:lnSpc>
              <a:buNone/>
            </a:pPr>
            <a:endParaRPr lang="uk-UA" sz="1400" b="1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uk-UA" sz="14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роботи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uk-UA" sz="14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роботи зумовлена зростанням попиту на онлайн-платформи для замовлення послуг, де особливо важливими є безпека доступу, надійність фінансових операцій та прозора взаємодія між користувачами. Розробка гнучких і масштабованих модулів авторизації, платежів, відгуків і рейтингів є необхідною умовою для ефективної та конкурентоспроможної роботи таких систем.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uk-UA" sz="1200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FD2A1CF-4F51-165B-F77D-0A1F84CB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C64DC11-1311-9185-76F4-BB9F72FA1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CI/CD в рамках розробки проекту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AB5F0488-66CA-1D69-E1F5-F50516728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506" y="1005500"/>
            <a:ext cx="389142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Автоматизувати перевірку працездатності коду при створенні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гілку «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 або 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пуші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змін в гілки «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 та «</a:t>
            </a:r>
            <a:r>
              <a:rPr lang="uk-UA" sz="1200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master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».</a:t>
            </a:r>
          </a:p>
          <a:p>
            <a:pPr marL="0" lvl="0" indent="0">
              <a:spcAft>
                <a:spcPts val="600"/>
              </a:spcAft>
              <a:buNone/>
            </a:pPr>
            <a:endParaRPr lang="uk-UA" sz="1200" noProof="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Проблема, яку вирішує: </a:t>
            </a:r>
            <a:r>
              <a:rPr lang="uk-UA" sz="1200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Запобігає злиттю некоректного або непрацюючого коду, забезпечує стабільність гілки розробки.</a:t>
            </a:r>
          </a:p>
          <a:p>
            <a:pPr marL="0" lvl="0" indent="0">
              <a:spcAft>
                <a:spcPts val="600"/>
              </a:spcAft>
              <a:buNone/>
            </a:pPr>
            <a:endParaRPr lang="uk-UA" sz="1200" b="1" noProof="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 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uk-UA" sz="12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Actions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(2000 хвилин на місяць безкоштовної роботи </a:t>
            </a:r>
            <a:r>
              <a:rPr lang="uk-UA" sz="1200" noProof="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білд-агента</a:t>
            </a:r>
            <a:r>
              <a:rPr lang="uk-UA" sz="12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2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b="1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F90BA508-AD89-1432-7657-89FE76AE44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471144-1330-290A-EE11-54912F116D6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20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4CE03-9439-D931-CE46-5648872DC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144210"/>
            <a:ext cx="4206240" cy="21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3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Підсумки</a:t>
            </a:r>
            <a:r>
              <a:rPr lang="uk-UA" sz="3200" noProof="0" dirty="0"/>
              <a:t>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sz="1200" noProof="0" dirty="0"/>
              <a:t>У результаті виконання кваліфікаційної роботи було розроблено архітектуру 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програмної системи для керування сервісами та взаємодією користувачів платформи замовлення послуг. В рамках роботи над проектом було реалізовано модулі авторизації та оплати, а також додано функціонал надавання відгуків про виконану роботу.</a:t>
            </a:r>
          </a:p>
          <a:p>
            <a:pPr marL="0" lvl="0" indent="0">
              <a:lnSpc>
                <a:spcPct val="150000"/>
              </a:lnSpc>
              <a:buNone/>
            </a:pP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uk-UA" sz="12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Напрямки подальшого розвитку системи: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 додаткових платіжних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агрегаторів</a:t>
            </a: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 з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bankId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підтвердження особи виконавців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 автентифікації через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системі в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endParaRPr lang="uk-UA" sz="1200" noProof="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21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6400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існуючих рішень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200871-44A0-40E8-758E-7DBF11DE2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77185"/>
              </p:ext>
            </p:extLst>
          </p:nvPr>
        </p:nvGraphicFramePr>
        <p:xfrm>
          <a:off x="387457" y="798055"/>
          <a:ext cx="8297968" cy="3410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7469">
                  <a:extLst>
                    <a:ext uri="{9D8B030D-6E8A-4147-A177-3AD203B41FA5}">
                      <a16:colId xmlns:a16="http://schemas.microsoft.com/office/drawing/2014/main" val="2111361912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179985791"/>
                    </a:ext>
                  </a:extLst>
                </a:gridCol>
                <a:gridCol w="3412920">
                  <a:extLst>
                    <a:ext uri="{9D8B030D-6E8A-4147-A177-3AD203B41FA5}">
                      <a16:colId xmlns:a16="http://schemas.microsoft.com/office/drawing/2014/main" val="672202617"/>
                    </a:ext>
                  </a:extLst>
                </a:gridCol>
              </a:tblGrid>
              <a:tr h="452599">
                <a:tc>
                  <a:txBody>
                    <a:bodyPr/>
                    <a:lstStyle/>
                    <a:p>
                      <a:pPr algn="ctr"/>
                      <a:r>
                        <a:rPr lang="uk-UA" noProof="0" dirty="0"/>
                        <a:t>Платформа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noProof="0" dirty="0"/>
                        <a:t>Переваги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noProof="0" dirty="0"/>
                        <a:t>Недоліки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818342"/>
                  </a:ext>
                </a:extLst>
              </a:tr>
              <a:tr h="631491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Широкий спектр послуг (онлайн/</a:t>
                      </a:r>
                      <a:r>
                        <a:rPr lang="uk-UA" sz="1200" noProof="0" dirty="0" err="1"/>
                        <a:t>офлайн</a:t>
                      </a:r>
                      <a:r>
                        <a:rPr lang="uk-UA" sz="1200" noProof="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Перевірка виконавців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Менш корисна для ІТ-фахівців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Складно контролювати якість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Нестабільність роботи авторизації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724762"/>
                  </a:ext>
                </a:extLst>
              </a:tr>
              <a:tr h="622820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Пряма комунікація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Безкоштовний доступ для новачків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Примітивна система відгуків, не завжди об’єктивна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-UA" sz="1200" noProof="0" dirty="0"/>
                        <a:t>Орієнтація на цифрові послуги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0719"/>
                  </a:ext>
                </a:extLst>
              </a:tr>
              <a:tr h="719168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Анонімність кандидатів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Прямий контакт з роботодавцем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Не підходить для побутових послуг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Відсутня інтеграція з платіжною системою, не підтримує прямі оплати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824334"/>
                  </a:ext>
                </a:extLst>
              </a:tr>
              <a:tr h="958397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-UA" sz="1200" noProof="0" dirty="0"/>
                        <a:t>Широкий спектр послуг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-UA" sz="1200" noProof="0" dirty="0"/>
                        <a:t>Стабільна і надійна авторизація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Інтеграція з платіжною системою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uk-UA" sz="1200" noProof="0" dirty="0"/>
                        <a:t>Прозора система відгуків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uk-UA" sz="1200" noProof="0" dirty="0"/>
                        <a:t>Відсутня перевірка виконавців (буде </a:t>
                      </a:r>
                      <a:r>
                        <a:rPr lang="uk-UA" sz="1200" noProof="0" dirty="0" err="1"/>
                        <a:t>імплементовано</a:t>
                      </a:r>
                      <a:r>
                        <a:rPr lang="uk-UA" sz="1200" noProof="0" dirty="0"/>
                        <a:t> в наступних релізах)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uk-UA" sz="1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00483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233A6599-B66C-3186-E763-458FA24D3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239" y="1426107"/>
            <a:ext cx="1371600" cy="3238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C224589-370D-98E6-4604-B82680327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5809" t="19818" r="14803" b="21579"/>
          <a:stretch>
            <a:fillRect/>
          </a:stretch>
        </p:blipFill>
        <p:spPr>
          <a:xfrm>
            <a:off x="507316" y="2676317"/>
            <a:ext cx="877424" cy="444637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4DF202-1BCB-2C5A-30F4-A05CA6D0F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16" y="2070706"/>
            <a:ext cx="1733003" cy="287962"/>
          </a:xfrm>
          <a:prstGeom prst="rect">
            <a:avLst/>
          </a:prstGeom>
        </p:spPr>
      </p:pic>
      <p:pic>
        <p:nvPicPr>
          <p:cNvPr id="13" name="Picture 12" descr="A green square with black letters and a black background&#10;&#10;AI-generated content may be incorrect.">
            <a:extLst>
              <a:ext uri="{FF2B5EF4-FFF2-40B4-BE49-F238E27FC236}">
                <a16:creationId xmlns:a16="http://schemas.microsoft.com/office/drawing/2014/main" id="{76E0242F-53C1-9A5D-5053-76F597E40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239" y="3438603"/>
            <a:ext cx="612936" cy="612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Постановка задачі та опис системи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рамках системи для керування сервісами та взаємодії користувачів платформи замовлення послуг розробити підсистем авторизації та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підсистем</a:t>
            </a:r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платежів та функціонал рейтингів.</a:t>
            </a:r>
          </a:p>
          <a:p>
            <a:pPr marL="0" lvl="0" indent="0">
              <a:buNone/>
            </a:pPr>
            <a:endParaRPr lang="uk-UA" sz="14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uk-UA" sz="1400" b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завдання які потрібно вирішити: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Низька зв’язаність модулів з іншими частинами системи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розділення відповідальності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Масштабованість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авторизації має надавати безпечний, розподілений за ролями, доступ до ресурсів і функцій системи.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платежів має бути надійним компонентом для забезпечення стабільності і прозорості виконання фінансових операцій.</a:t>
            </a:r>
          </a:p>
          <a:p>
            <a:pPr marL="285750" indent="-285750"/>
            <a:r>
              <a:rPr lang="uk-UA" sz="1400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 рейтингів надаватиме можливість давати відгуки на виконання робіт користувачами.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4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Вибір технологій розробки 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  <p:pic>
        <p:nvPicPr>
          <p:cNvPr id="4" name="Picture 3" descr="A blue square with white letters on it&#10;&#10;AI-generated content may be incorrect.">
            <a:extLst>
              <a:ext uri="{FF2B5EF4-FFF2-40B4-BE49-F238E27FC236}">
                <a16:creationId xmlns:a16="http://schemas.microsoft.com/office/drawing/2014/main" id="{C71F22FB-ED2D-DD94-136E-6AA89059A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07" y="833672"/>
            <a:ext cx="831301" cy="831301"/>
          </a:xfrm>
          <a:prstGeom prst="rect">
            <a:avLst/>
          </a:prstGeom>
        </p:spPr>
      </p:pic>
      <p:pic>
        <p:nvPicPr>
          <p:cNvPr id="8" name="Picture 7" descr="A purple hexagon with a white letter c and a hashtag&#10;&#10;AI-generated content may be incorrect.">
            <a:extLst>
              <a:ext uri="{FF2B5EF4-FFF2-40B4-BE49-F238E27FC236}">
                <a16:creationId xmlns:a16="http://schemas.microsoft.com/office/drawing/2014/main" id="{6FA1FC32-610B-C551-B623-7FCC8140D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797" y="848021"/>
            <a:ext cx="831301" cy="831301"/>
          </a:xfrm>
          <a:prstGeom prst="rect">
            <a:avLst/>
          </a:prstGeom>
        </p:spPr>
      </p:pic>
      <p:pic>
        <p:nvPicPr>
          <p:cNvPr id="10" name="Picture 9" descr="A logo of a sun&#10;&#10;AI-generated content may be incorrect.">
            <a:extLst>
              <a:ext uri="{FF2B5EF4-FFF2-40B4-BE49-F238E27FC236}">
                <a16:creationId xmlns:a16="http://schemas.microsoft.com/office/drawing/2014/main" id="{D8B7D827-9FD6-9B8B-4B60-2141036A2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324" y="912054"/>
            <a:ext cx="745879" cy="745879"/>
          </a:xfrm>
          <a:prstGeom prst="rect">
            <a:avLst/>
          </a:prstGeom>
        </p:spPr>
      </p:pic>
      <p:pic>
        <p:nvPicPr>
          <p:cNvPr id="12" name="Picture 11" descr="A logo of a fire&#10;&#10;AI-generated content may be incorrect.">
            <a:extLst>
              <a:ext uri="{FF2B5EF4-FFF2-40B4-BE49-F238E27FC236}">
                <a16:creationId xmlns:a16="http://schemas.microsoft.com/office/drawing/2014/main" id="{BCC5812F-388C-1BB0-F69D-DCCD5BEDB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739" y="848021"/>
            <a:ext cx="831301" cy="831301"/>
          </a:xfrm>
          <a:prstGeom prst="rect">
            <a:avLst/>
          </a:prstGeom>
        </p:spPr>
      </p:pic>
      <p:pic>
        <p:nvPicPr>
          <p:cNvPr id="15" name="Picture 4" descr="NET Core 2.0 Has Arrived · unop">
            <a:extLst>
              <a:ext uri="{FF2B5EF4-FFF2-40B4-BE49-F238E27FC236}">
                <a16:creationId xmlns:a16="http://schemas.microsoft.com/office/drawing/2014/main" id="{711EF834-C073-27E5-0270-D2B58031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18" y="2739960"/>
            <a:ext cx="2671356" cy="7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ue and white elephant&#10;&#10;AI-generated content may be incorrect.">
            <a:extLst>
              <a:ext uri="{FF2B5EF4-FFF2-40B4-BE49-F238E27FC236}">
                <a16:creationId xmlns:a16="http://schemas.microsoft.com/office/drawing/2014/main" id="{64557DC0-CF92-96D3-FB63-232541B483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496" y="2143110"/>
            <a:ext cx="831301" cy="857279"/>
          </a:xfrm>
          <a:prstGeom prst="rect">
            <a:avLst/>
          </a:prstGeom>
        </p:spPr>
      </p:pic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A2367124-9F64-A74C-A9AA-26769A859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4487" y="1679322"/>
            <a:ext cx="2671355" cy="834799"/>
          </a:xfrm>
          <a:prstGeom prst="rect">
            <a:avLst/>
          </a:prstGeom>
        </p:spPr>
      </p:pic>
      <p:pic>
        <p:nvPicPr>
          <p:cNvPr id="21" name="Picture 20" descr="A cartoon of a bus&#10;&#10;AI-generated content may be incorrect.">
            <a:extLst>
              <a:ext uri="{FF2B5EF4-FFF2-40B4-BE49-F238E27FC236}">
                <a16:creationId xmlns:a16="http://schemas.microsoft.com/office/drawing/2014/main" id="{5DB7B893-C51B-EC53-425B-274322AB79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655" y="3463382"/>
            <a:ext cx="955339" cy="955339"/>
          </a:xfrm>
          <a:prstGeom prst="rect">
            <a:avLst/>
          </a:prstGeom>
        </p:spPr>
      </p:pic>
      <p:pic>
        <p:nvPicPr>
          <p:cNvPr id="23" name="Picture 22" descr="An orange and black logo&#10;&#10;AI-generated content may be incorrect.">
            <a:extLst>
              <a:ext uri="{FF2B5EF4-FFF2-40B4-BE49-F238E27FC236}">
                <a16:creationId xmlns:a16="http://schemas.microsoft.com/office/drawing/2014/main" id="{DF0515A4-9C10-52E6-7BE8-3424D331E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0036" y="3324464"/>
            <a:ext cx="710961" cy="710961"/>
          </a:xfrm>
          <a:prstGeom prst="rect">
            <a:avLst/>
          </a:prstGeom>
        </p:spPr>
      </p:pic>
      <p:pic>
        <p:nvPicPr>
          <p:cNvPr id="25" name="Picture 24" descr="A blue circle with a white whale and cubes&#10;&#10;AI-generated content may be incorrect.">
            <a:extLst>
              <a:ext uri="{FF2B5EF4-FFF2-40B4-BE49-F238E27FC236}">
                <a16:creationId xmlns:a16="http://schemas.microsoft.com/office/drawing/2014/main" id="{D8E2567D-D9F1-757C-A1F9-A0BDE22F42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7301" y="3781969"/>
            <a:ext cx="868406" cy="868406"/>
          </a:xfrm>
          <a:prstGeom prst="rect">
            <a:avLst/>
          </a:prstGeom>
        </p:spPr>
      </p:pic>
      <p:pic>
        <p:nvPicPr>
          <p:cNvPr id="27" name="Picture 2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D616FEFC-91DE-C3C8-12BA-FCF4DA2A5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7244" y="848021"/>
            <a:ext cx="651152" cy="651152"/>
          </a:xfrm>
          <a:prstGeom prst="rect">
            <a:avLst/>
          </a:prstGeom>
        </p:spPr>
      </p:pic>
      <p:pic>
        <p:nvPicPr>
          <p:cNvPr id="29" name="Picture 28" descr="A logo with a black square with white letters and blue and yellow squares&#10;&#10;AI-generated content may be incorrect.">
            <a:extLst>
              <a:ext uri="{FF2B5EF4-FFF2-40B4-BE49-F238E27FC236}">
                <a16:creationId xmlns:a16="http://schemas.microsoft.com/office/drawing/2014/main" id="{5362DAC6-BF79-6CED-9667-0A1341DD88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5385" y="848021"/>
            <a:ext cx="651152" cy="651152"/>
          </a:xfrm>
          <a:prstGeom prst="rect">
            <a:avLst/>
          </a:prstGeom>
        </p:spPr>
      </p:pic>
      <p:pic>
        <p:nvPicPr>
          <p:cNvPr id="31" name="Picture 30" descr="A colorful logo with white letters&#10;&#10;AI-generated content may be incorrect.">
            <a:extLst>
              <a:ext uri="{FF2B5EF4-FFF2-40B4-BE49-F238E27FC236}">
                <a16:creationId xmlns:a16="http://schemas.microsoft.com/office/drawing/2014/main" id="{1E1C88AF-961F-8F35-84AA-0600D3078E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6868" y="848021"/>
            <a:ext cx="651152" cy="651152"/>
          </a:xfrm>
          <a:prstGeom prst="rect">
            <a:avLst/>
          </a:prstGeom>
        </p:spPr>
      </p:pic>
      <p:pic>
        <p:nvPicPr>
          <p:cNvPr id="33" name="Picture 32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1AD564E7-ED10-D265-0EDC-CDE2F2B947A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59613" y="3739379"/>
            <a:ext cx="868407" cy="868407"/>
          </a:xfrm>
          <a:prstGeom prst="rect">
            <a:avLst/>
          </a:prstGeom>
        </p:spPr>
      </p:pic>
      <p:pic>
        <p:nvPicPr>
          <p:cNvPr id="35" name="Picture 34" descr="A white x on a black background&#10;&#10;AI-generated content may be incorrect.">
            <a:extLst>
              <a:ext uri="{FF2B5EF4-FFF2-40B4-BE49-F238E27FC236}">
                <a16:creationId xmlns:a16="http://schemas.microsoft.com/office/drawing/2014/main" id="{3C9C6149-6A94-9FE1-F2E1-00BFB76AEE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69134" y="3277937"/>
            <a:ext cx="647360" cy="647360"/>
          </a:xfrm>
          <a:prstGeom prst="rect">
            <a:avLst/>
          </a:prstGeom>
        </p:spPr>
      </p:pic>
      <p:pic>
        <p:nvPicPr>
          <p:cNvPr id="36" name="Picture 35" descr="로컬에서도 프로덕션과 유사한 환경에서 테스트할 수 없을까? : Testcontainers 도입기">
            <a:extLst>
              <a:ext uri="{FF2B5EF4-FFF2-40B4-BE49-F238E27FC236}">
                <a16:creationId xmlns:a16="http://schemas.microsoft.com/office/drawing/2014/main" id="{AA9B5837-5BDC-BD97-B06F-FD35969DD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36363" r="16980" b="40793"/>
          <a:stretch>
            <a:fillRect/>
          </a:stretch>
        </p:blipFill>
        <p:spPr bwMode="auto">
          <a:xfrm>
            <a:off x="6768073" y="2391980"/>
            <a:ext cx="1871967" cy="5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 white letter on a purple square&#10;&#10;AI-generated content may be incorrect.">
            <a:extLst>
              <a:ext uri="{FF2B5EF4-FFF2-40B4-BE49-F238E27FC236}">
                <a16:creationId xmlns:a16="http://schemas.microsoft.com/office/drawing/2014/main" id="{8199C62D-C172-689A-A7A7-903DCDED07A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69098" y="2899826"/>
            <a:ext cx="753785" cy="600672"/>
          </a:xfrm>
          <a:prstGeom prst="rect">
            <a:avLst/>
          </a:prstGeom>
        </p:spPr>
      </p:pic>
      <p:pic>
        <p:nvPicPr>
          <p:cNvPr id="40" name="Picture 39" descr="A pink and purple fish&#10;&#10;AI-generated content may be incorrect.">
            <a:extLst>
              <a:ext uri="{FF2B5EF4-FFF2-40B4-BE49-F238E27FC236}">
                <a16:creationId xmlns:a16="http://schemas.microsoft.com/office/drawing/2014/main" id="{03E49907-4205-20A1-7C24-0143ECF476F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36423" y="1790521"/>
            <a:ext cx="651153" cy="651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637886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-UA" sz="3200" noProof="0" dirty="0"/>
              <a:t>Діаграма прецедентів </a:t>
            </a:r>
            <a:r>
              <a:rPr lang="uk-UA" sz="3200" dirty="0"/>
              <a:t>підсистеми</a:t>
            </a:r>
            <a:r>
              <a:rPr lang="uk-UA" sz="3200" noProof="0" dirty="0"/>
              <a:t> авторизації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BED5F-6608-0C5C-5624-8DBE35C5D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73" y="1129149"/>
            <a:ext cx="4987654" cy="32895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A885313-FB33-FA0A-1C9D-3BCFBBE5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EE2C4376-6899-663A-65AC-F4EF5560B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Діаграма прецедентів функціоналу відгуків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D306879A-1646-C9B0-1393-F2201E1C97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53E45-D2D0-AA91-6591-1F9603C37B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0B6F5-257E-8821-C703-31381882B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845" y="1013489"/>
            <a:ext cx="3794310" cy="3540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8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D1D13F5-436A-9D18-3C2B-39C3CDF6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455EF609-11FC-7FCB-8734-65B453141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Діаграма прецедентів підсистеми платежів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9D7A0E66-7C7A-BFC1-6C31-49A4AA1853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9DB4F-FE04-66BE-58B2-89CABF6AF8C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96DCE-BD54-8834-7A65-E4923EE5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56" y="999757"/>
            <a:ext cx="3382392" cy="3397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531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1BF6674-C1DF-F08F-A2FB-3368E153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07BF28EF-AB21-0A10-6A56-47AA7F0CE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00" y="144000"/>
            <a:ext cx="85206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 системи. Серверна частина.</a:t>
            </a:r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F0A304E-D107-2E9C-DDB5-E10AC8C91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944058"/>
            <a:ext cx="8520600" cy="3255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sz="12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та виклики: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архітектуру, яка має забезпечити гнучкість та масштабованість системи в поєднанні з простотою розгортання моноліту.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слідує принципам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SOLID та чистого коду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має чітко розділену відповідальність та відокремлені контексти («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bounded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contexts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майбутньому серверна частина системи може бути розділена на різні компоненти («сервіси»)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/>
              <a:t>Прозорість роботи системи та оперативне реагування на проблеми</a:t>
            </a: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/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uk-UA" sz="1200" b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 модульного моноліту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Одна БД на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коже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модуль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Елементи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event-driven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архітектури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Принцип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IoC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синхр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онної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омунікацїї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окремі збірки «Proxy».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Кожен модуль побудований за архітектурою N-</a:t>
            </a:r>
            <a:r>
              <a:rPr lang="uk-UA" sz="12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</a:t>
            </a:r>
            <a:r>
              <a:rPr lang="uk-UA" sz="12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дотриманням принципів SOLID та SOC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 для отримання метрик роботи системи</a:t>
            </a:r>
            <a:endParaRPr lang="uk-UA" sz="12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uk-UA" sz="1200" b="1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44BE13A-4DE9-3322-3088-79BFD0D8A5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670BD-1B30-E847-462A-92FADCE85A4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734261439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924</TotalTime>
  <Words>1986</Words>
  <Application>Microsoft Office PowerPoint</Application>
  <PresentationFormat>On-screen Show (16:9)</PresentationFormat>
  <Paragraphs>206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Open Sans</vt:lpstr>
      <vt:lpstr>Economica</vt:lpstr>
      <vt:lpstr>Arial</vt:lpstr>
      <vt:lpstr>Шаблон презентації кваліфікаційної роботи магістрів</vt:lpstr>
      <vt:lpstr>Програмна система для керування сервісами та взаємодії користувачів платформи замовлення послуг. Підсистема платежів та авторизації.</vt:lpstr>
      <vt:lpstr>Мета та актуальність роботи</vt:lpstr>
      <vt:lpstr>Аналіз існуючих рішень</vt:lpstr>
      <vt:lpstr>Постановка задачі та опис системи</vt:lpstr>
      <vt:lpstr>Вибір технологій розробки </vt:lpstr>
      <vt:lpstr>Діаграма прецедентів підсистеми авторизації</vt:lpstr>
      <vt:lpstr>Діаграма прецедентів функціоналу відгуків</vt:lpstr>
      <vt:lpstr>Діаграма прецедентів підсистеми платежів</vt:lpstr>
      <vt:lpstr>Архітектура системи. Серверна частина.</vt:lpstr>
      <vt:lpstr>Інтерфейс підсистеми авторизації</vt:lpstr>
      <vt:lpstr>Приклад коду підсистеми авторизації</vt:lpstr>
      <vt:lpstr>Структура підсистеми платежів</vt:lpstr>
      <vt:lpstr>Структура підсистеми платежів. Паттерни</vt:lpstr>
      <vt:lpstr>Підсистема платежів. Курсорна пагінація</vt:lpstr>
      <vt:lpstr>Функціонал відгуків</vt:lpstr>
      <vt:lpstr>Тестування. Unit-тестування</vt:lpstr>
      <vt:lpstr>Тестування. E2E-тестування</vt:lpstr>
      <vt:lpstr>Тестування. Тестування навантаженням</vt:lpstr>
      <vt:lpstr>Observability та метрики</vt:lpstr>
      <vt:lpstr>CI/CD в рамках розробки проекту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Arsenii Merkulov</dc:creator>
  <cp:lastModifiedBy>Арсеній Меркулов</cp:lastModifiedBy>
  <cp:revision>125</cp:revision>
  <dcterms:created xsi:type="dcterms:W3CDTF">2025-06-11T19:21:59Z</dcterms:created>
  <dcterms:modified xsi:type="dcterms:W3CDTF">2025-06-15T15:55:52Z</dcterms:modified>
</cp:coreProperties>
</file>